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0"/>
  </p:notesMasterIdLst>
  <p:handoutMasterIdLst>
    <p:handoutMasterId r:id="rId21"/>
  </p:handoutMasterIdLst>
  <p:sldIdLst>
    <p:sldId id="260" r:id="rId2"/>
    <p:sldId id="264" r:id="rId3"/>
    <p:sldId id="267" r:id="rId4"/>
    <p:sldId id="261" r:id="rId5"/>
    <p:sldId id="262" r:id="rId6"/>
    <p:sldId id="265" r:id="rId7"/>
    <p:sldId id="258" r:id="rId8"/>
    <p:sldId id="266" r:id="rId9"/>
    <p:sldId id="270" r:id="rId10"/>
    <p:sldId id="271" r:id="rId11"/>
    <p:sldId id="274" r:id="rId12"/>
    <p:sldId id="275" r:id="rId13"/>
    <p:sldId id="276" r:id="rId14"/>
    <p:sldId id="277" r:id="rId15"/>
    <p:sldId id="281" r:id="rId16"/>
    <p:sldId id="279" r:id="rId17"/>
    <p:sldId id="269" r:id="rId18"/>
    <p:sldId id="278" r:id="rId19"/>
  </p:sldIdLst>
  <p:sldSz cx="9144000" cy="6858000" type="screen4x3"/>
  <p:notesSz cx="7099300" cy="10234613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889DB"/>
    <a:srgbClr val="FBCB85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690" y="3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2" d="100"/>
          <a:sy n="62" d="100"/>
        </p:scale>
        <p:origin x="-2862" y="-72"/>
      </p:cViewPr>
      <p:guideLst>
        <p:guide orient="horz" pos="3223"/>
        <p:guide pos="223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data.academic.pau.eisti.fr\Math\ING1\GI\Statistiques%20Descriptives\Statistiques%20descriptives%20univari&#233;es\CorrectionEl&#232;vesData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data.academic.pau.eisti.fr\Math\ING1\GI\Statistiques%20Descriptives\Statistiques%20descriptives%20univari&#233;es\Histogramme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pivotSource>
    <c:name>[CorrectionElèvesData.xls]Feuil2!Tableau croisé dynamique4</c:name>
    <c:fmtId val="2"/>
  </c:pivotSource>
  <c:chart>
    <c:title>
      <c:tx>
        <c:rich>
          <a:bodyPr/>
          <a:lstStyle/>
          <a:p>
            <a:pPr>
              <a:defRPr/>
            </a:pPr>
            <a:r>
              <a:rPr lang="en-US" dirty="0" err="1"/>
              <a:t>Pointures</a:t>
            </a:r>
            <a:r>
              <a:rPr lang="en-US" dirty="0"/>
              <a:t> de </a:t>
            </a:r>
            <a:r>
              <a:rPr lang="en-US" dirty="0" err="1"/>
              <a:t>chaussures</a:t>
            </a:r>
            <a:endParaRPr lang="en-US" dirty="0"/>
          </a:p>
        </c:rich>
      </c:tx>
      <c:layout/>
    </c:title>
    <c:pivotFmts>
      <c:pivotFmt>
        <c:idx val="0"/>
        <c:marker>
          <c:symbol val="none"/>
        </c:marker>
      </c:pivotFmt>
      <c:pivotFmt>
        <c:idx val="1"/>
        <c:spPr>
          <a:solidFill>
            <a:srgbClr val="9BBB59">
              <a:lumMod val="75000"/>
            </a:srgbClr>
          </a:solidFill>
        </c:spPr>
        <c:marker>
          <c:symbol val="none"/>
        </c:marker>
      </c:pivotFmt>
      <c:pivotFmt>
        <c:idx val="2"/>
        <c:spPr>
          <a:solidFill>
            <a:srgbClr val="9BBB59">
              <a:lumMod val="75000"/>
            </a:srgbClr>
          </a:solidFill>
        </c:spPr>
        <c:marker>
          <c:symbol val="none"/>
        </c:marker>
      </c:pivotFmt>
    </c:pivotFmts>
    <c:plotArea>
      <c:layout/>
      <c:barChart>
        <c:barDir val="col"/>
        <c:grouping val="clustered"/>
        <c:ser>
          <c:idx val="0"/>
          <c:order val="0"/>
          <c:tx>
            <c:strRef>
              <c:f>Feuil2!$B$1:$B$2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rgbClr val="9BBB59">
                <a:lumMod val="75000"/>
              </a:srgbClr>
            </a:solidFill>
          </c:spPr>
          <c:cat>
            <c:strRef>
              <c:f>Feuil2!$A$3:$A$15</c:f>
              <c:strCache>
                <c:ptCount val="12"/>
                <c:pt idx="0">
                  <c:v>35</c:v>
                </c:pt>
                <c:pt idx="1">
                  <c:v>36</c:v>
                </c:pt>
                <c:pt idx="2">
                  <c:v>37</c:v>
                </c:pt>
                <c:pt idx="3">
                  <c:v>38</c:v>
                </c:pt>
                <c:pt idx="4">
                  <c:v>39</c:v>
                </c:pt>
                <c:pt idx="5">
                  <c:v>40</c:v>
                </c:pt>
                <c:pt idx="6">
                  <c:v>41</c:v>
                </c:pt>
                <c:pt idx="7">
                  <c:v>42</c:v>
                </c:pt>
                <c:pt idx="8">
                  <c:v>43</c:v>
                </c:pt>
                <c:pt idx="9">
                  <c:v>44</c:v>
                </c:pt>
                <c:pt idx="10">
                  <c:v>45</c:v>
                </c:pt>
                <c:pt idx="11">
                  <c:v>46</c:v>
                </c:pt>
              </c:strCache>
            </c:strRef>
          </c:cat>
          <c:val>
            <c:numRef>
              <c:f>Feuil2!$B$3:$B$15</c:f>
              <c:numCache>
                <c:formatCode>General</c:formatCode>
                <c:ptCount val="12"/>
                <c:pt idx="0">
                  <c:v>6</c:v>
                </c:pt>
                <c:pt idx="1">
                  <c:v>5</c:v>
                </c:pt>
                <c:pt idx="2">
                  <c:v>8</c:v>
                </c:pt>
                <c:pt idx="3">
                  <c:v>8</c:v>
                </c:pt>
                <c:pt idx="4">
                  <c:v>7</c:v>
                </c:pt>
                <c:pt idx="5">
                  <c:v>11</c:v>
                </c:pt>
                <c:pt idx="6">
                  <c:v>5</c:v>
                </c:pt>
                <c:pt idx="7">
                  <c:v>2</c:v>
                </c:pt>
                <c:pt idx="8">
                  <c:v>2</c:v>
                </c:pt>
                <c:pt idx="9">
                  <c:v>1</c:v>
                </c:pt>
                <c:pt idx="10">
                  <c:v>1</c:v>
                </c:pt>
                <c:pt idx="11">
                  <c:v>2</c:v>
                </c:pt>
              </c:numCache>
            </c:numRef>
          </c:val>
        </c:ser>
        <c:axId val="77265536"/>
        <c:axId val="77272192"/>
      </c:barChart>
      <c:catAx>
        <c:axId val="77265536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 b="1"/>
            </a:pPr>
            <a:endParaRPr lang="fr-FR"/>
          </a:p>
        </c:txPr>
        <c:crossAx val="77272192"/>
        <c:crosses val="autoZero"/>
        <c:auto val="1"/>
        <c:lblAlgn val="ctr"/>
        <c:lblOffset val="100"/>
      </c:catAx>
      <c:valAx>
        <c:axId val="77272192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b="1">
                <a:solidFill>
                  <a:schemeClr val="accent1">
                    <a:lumMod val="50000"/>
                  </a:schemeClr>
                </a:solidFill>
              </a:defRPr>
            </a:pPr>
            <a:endParaRPr lang="fr-FR"/>
          </a:p>
        </c:txPr>
        <c:crossAx val="77265536"/>
        <c:crosses val="autoZero"/>
        <c:crossBetween val="between"/>
      </c:valAx>
    </c:plotArea>
    <c:plotVisOnly val="1"/>
  </c:chart>
  <c:spPr>
    <a:solidFill>
      <a:schemeClr val="bg1"/>
    </a:solidFill>
  </c:spPr>
  <c:txPr>
    <a:bodyPr/>
    <a:lstStyle/>
    <a:p>
      <a:pPr>
        <a:defRPr>
          <a:solidFill>
            <a:schemeClr val="accent1">
              <a:lumMod val="50000"/>
            </a:schemeClr>
          </a:solidFill>
        </a:defRPr>
      </a:pPr>
      <a:endParaRPr lang="fr-FR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hart>
    <c:plotArea>
      <c:layout>
        <c:manualLayout>
          <c:layoutTarget val="inner"/>
          <c:xMode val="edge"/>
          <c:yMode val="edge"/>
          <c:x val="6.7025024794656413E-2"/>
          <c:y val="2.6508742244782838E-2"/>
          <c:w val="0.90605427974947805"/>
          <c:h val="0.85448392554991537"/>
        </c:manualLayout>
      </c:layout>
      <c:scatterChart>
        <c:scatterStyle val="lineMarker"/>
        <c:ser>
          <c:idx val="0"/>
          <c:order val="0"/>
          <c:spPr>
            <a:ln w="25400">
              <a:solidFill>
                <a:srgbClr val="000080"/>
              </a:solidFill>
              <a:prstDash val="solid"/>
            </a:ln>
          </c:spPr>
          <c:marker>
            <c:symbol val="none"/>
          </c:marker>
          <c:xVal>
            <c:numRef>
              <c:f>Fréquences!$U$40:$CQ$40</c:f>
              <c:numCache>
                <c:formatCode>General</c:formatCode>
                <c:ptCount val="75"/>
                <c:pt idx="0">
                  <c:v>0</c:v>
                </c:pt>
                <c:pt idx="1">
                  <c:v>131</c:v>
                </c:pt>
                <c:pt idx="2">
                  <c:v>131</c:v>
                </c:pt>
                <c:pt idx="3">
                  <c:v>138</c:v>
                </c:pt>
                <c:pt idx="4">
                  <c:v>138</c:v>
                </c:pt>
                <c:pt idx="5">
                  <c:v>138</c:v>
                </c:pt>
                <c:pt idx="6">
                  <c:v>145</c:v>
                </c:pt>
                <c:pt idx="7">
                  <c:v>145</c:v>
                </c:pt>
                <c:pt idx="8">
                  <c:v>145</c:v>
                </c:pt>
                <c:pt idx="9">
                  <c:v>152</c:v>
                </c:pt>
                <c:pt idx="10">
                  <c:v>152</c:v>
                </c:pt>
                <c:pt idx="11">
                  <c:v>152</c:v>
                </c:pt>
                <c:pt idx="12">
                  <c:v>159</c:v>
                </c:pt>
                <c:pt idx="13">
                  <c:v>159</c:v>
                </c:pt>
                <c:pt idx="14">
                  <c:v>159</c:v>
                </c:pt>
                <c:pt idx="15">
                  <c:v>166</c:v>
                </c:pt>
                <c:pt idx="16">
                  <c:v>166</c:v>
                </c:pt>
                <c:pt idx="17">
                  <c:v>166</c:v>
                </c:pt>
                <c:pt idx="18">
                  <c:v>173</c:v>
                </c:pt>
                <c:pt idx="19">
                  <c:v>173</c:v>
                </c:pt>
                <c:pt idx="20">
                  <c:v>173</c:v>
                </c:pt>
                <c:pt idx="21">
                  <c:v>198</c:v>
                </c:pt>
                <c:pt idx="22">
                  <c:v>198</c:v>
                </c:pt>
                <c:pt idx="23">
                  <c:v>198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</c:numCache>
            </c:numRef>
          </c:xVal>
          <c:yVal>
            <c:numRef>
              <c:f>Fréquences!$U$41:$CQ$41</c:f>
              <c:numCache>
                <c:formatCode>General</c:formatCode>
                <c:ptCount val="75"/>
                <c:pt idx="0">
                  <c:v>0</c:v>
                </c:pt>
                <c:pt idx="1">
                  <c:v>0</c:v>
                </c:pt>
                <c:pt idx="2">
                  <c:v>1.2755102040816327E-2</c:v>
                </c:pt>
                <c:pt idx="3">
                  <c:v>1.2755102040816327E-2</c:v>
                </c:pt>
                <c:pt idx="4">
                  <c:v>0</c:v>
                </c:pt>
                <c:pt idx="5">
                  <c:v>2.0408163265306142E-2</c:v>
                </c:pt>
                <c:pt idx="6">
                  <c:v>2.0408163265306142E-2</c:v>
                </c:pt>
                <c:pt idx="7">
                  <c:v>0</c:v>
                </c:pt>
                <c:pt idx="8">
                  <c:v>3.0612244897959207E-2</c:v>
                </c:pt>
                <c:pt idx="9">
                  <c:v>3.0612244897959207E-2</c:v>
                </c:pt>
                <c:pt idx="10">
                  <c:v>0</c:v>
                </c:pt>
                <c:pt idx="11">
                  <c:v>3.0612244897959207E-2</c:v>
                </c:pt>
                <c:pt idx="12">
                  <c:v>3.0612244897959207E-2</c:v>
                </c:pt>
                <c:pt idx="13">
                  <c:v>0</c:v>
                </c:pt>
                <c:pt idx="14">
                  <c:v>2.5510204081632647E-2</c:v>
                </c:pt>
                <c:pt idx="15">
                  <c:v>2.5510204081632647E-2</c:v>
                </c:pt>
                <c:pt idx="16">
                  <c:v>0</c:v>
                </c:pt>
                <c:pt idx="17">
                  <c:v>7.6530612244898018E-3</c:v>
                </c:pt>
                <c:pt idx="18">
                  <c:v>7.6530612244898018E-3</c:v>
                </c:pt>
                <c:pt idx="19">
                  <c:v>0</c:v>
                </c:pt>
                <c:pt idx="20">
                  <c:v>4.2857142857142903E-3</c:v>
                </c:pt>
                <c:pt idx="21">
                  <c:v>4.2857142857142903E-3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</c:numCache>
            </c:numRef>
          </c:yVal>
        </c:ser>
        <c:axId val="77648640"/>
        <c:axId val="78155776"/>
      </c:scatterChart>
      <c:valAx>
        <c:axId val="77648640"/>
        <c:scaling>
          <c:orientation val="minMax"/>
          <c:min val="130"/>
        </c:scaling>
        <c:axPos val="b"/>
        <c:title>
          <c:tx>
            <c:rich>
              <a:bodyPr/>
              <a:lstStyle/>
              <a:p>
                <a:pPr>
                  <a:defRPr sz="1400" b="1" i="0" u="none" strike="noStrike" baseline="0">
                    <a:solidFill>
                      <a:schemeClr val="accent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fr-FR" sz="1400">
                    <a:solidFill>
                      <a:schemeClr val="accent1">
                        <a:lumMod val="50000"/>
                      </a:schemeClr>
                    </a:solidFill>
                  </a:rPr>
                  <a:t>Taille</a:t>
                </a:r>
              </a:p>
            </c:rich>
          </c:tx>
          <c:layout>
            <c:manualLayout>
              <c:xMode val="edge"/>
              <c:yMode val="edge"/>
              <c:x val="0.74209453935317859"/>
              <c:y val="5.2002087658195424E-2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minorTickMark val="out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chemeClr val="accent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fr-FR"/>
          </a:p>
        </c:txPr>
        <c:crossAx val="78155776"/>
        <c:crosses val="autoZero"/>
        <c:crossBetween val="midCat"/>
      </c:valAx>
      <c:valAx>
        <c:axId val="78155776"/>
        <c:scaling>
          <c:orientation val="minMax"/>
          <c:min val="0"/>
        </c:scaling>
        <c:axPos val="l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chemeClr val="accent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fr-FR"/>
          </a:p>
        </c:txPr>
        <c:crossAx val="77648640"/>
        <c:crosses val="autoZero"/>
        <c:crossBetween val="midCat"/>
      </c:valAx>
      <c:spPr>
        <a:noFill/>
        <a:ln w="25400">
          <a:noFill/>
        </a:ln>
      </c:spPr>
    </c:plotArea>
    <c:plotVisOnly val="1"/>
    <c:dispBlanksAs val="gap"/>
  </c:chart>
  <c:spPr>
    <a:solidFill>
      <a:schemeClr val="bg1"/>
    </a:solidFill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fr-FR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9494CD-F504-44B3-8449-9C99AF902A5A}" type="datetimeFigureOut">
              <a:rPr lang="fr-FR" smtClean="0"/>
              <a:pPr/>
              <a:t>25/09/2015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967FA7-15F9-49E8-92FE-700A403BDC6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76121A83-51D1-4093-8F00-B2757B217621}" type="datetimeFigureOut">
              <a:rPr lang="fr-FR"/>
              <a:pPr>
                <a:defRPr/>
              </a:pPr>
              <a:t>25/09/2015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CC9A551A-CABF-4AFA-BE76-6C07399E0D8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fr-FR" smtClean="0"/>
              <a:t>Cliquez pour modifier le style des sous-titres du masque</a:t>
            </a:r>
            <a:endParaRPr lang="en-US"/>
          </a:p>
        </p:txBody>
      </p:sp>
      <p:sp>
        <p:nvSpPr>
          <p:cNvPr id="5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B2AFFF-AB3F-4167-A66F-EEF59CCB3445}" type="datetime1">
              <a:rPr lang="fr-FR"/>
              <a:pPr>
                <a:defRPr/>
              </a:pPr>
              <a:t>25/09/2015</a:t>
            </a:fld>
            <a:endParaRPr lang="fr-FR"/>
          </a:p>
        </p:txBody>
      </p:sp>
      <p:sp>
        <p:nvSpPr>
          <p:cNvPr id="6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A60CA7-27BD-4D53-AB74-0FB3DCD89F6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pic>
        <p:nvPicPr>
          <p:cNvPr id="14337" name="Picture 1" descr="EISTI BD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116632"/>
            <a:ext cx="692150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en-US" dirty="0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en-US" dirty="0"/>
          </a:p>
        </p:txBody>
      </p:sp>
      <p:sp>
        <p:nvSpPr>
          <p:cNvPr id="4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A428C-B844-402E-A5A2-929A6BB54D5D}" type="datetime1">
              <a:rPr lang="fr-FR"/>
              <a:pPr>
                <a:defRPr/>
              </a:pPr>
              <a:t>25/09/2015</a:t>
            </a:fld>
            <a:endParaRPr lang="fr-FR"/>
          </a:p>
        </p:txBody>
      </p:sp>
      <p:sp>
        <p:nvSpPr>
          <p:cNvPr id="5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C654E3-F658-4918-9940-603FB9FFFBC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pic>
        <p:nvPicPr>
          <p:cNvPr id="5121" name="Picture 1" descr="EISTI BD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188640"/>
            <a:ext cx="692150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EC1F34-9732-4933-9432-93030FD58E1F}" type="datetime1">
              <a:rPr lang="fr-FR"/>
              <a:pPr>
                <a:defRPr/>
              </a:pPr>
              <a:t>25/09/2015</a:t>
            </a:fld>
            <a:endParaRPr lang="fr-FR"/>
          </a:p>
        </p:txBody>
      </p:sp>
      <p:sp>
        <p:nvSpPr>
          <p:cNvPr id="5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26B60D-48B4-4CB6-BDA5-155F690DCC6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pic>
        <p:nvPicPr>
          <p:cNvPr id="28673" name="Picture 1" descr="EISTI BD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692150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3F4725-C166-405F-8044-090545A4FBA2}" type="datetime1">
              <a:rPr lang="fr-FR"/>
              <a:pPr>
                <a:defRPr/>
              </a:pPr>
              <a:t>25/09/2015</a:t>
            </a:fld>
            <a:endParaRPr lang="fr-FR"/>
          </a:p>
        </p:txBody>
      </p:sp>
      <p:sp>
        <p:nvSpPr>
          <p:cNvPr id="5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046BD0-A5BB-47A7-84B6-00766184C20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ED3DE8-9875-49B6-8CFE-59842B75C053}" type="datetime1">
              <a:rPr lang="fr-FR"/>
              <a:pPr>
                <a:defRPr/>
              </a:pPr>
              <a:t>25/09/2015</a:t>
            </a:fld>
            <a:endParaRPr lang="fr-FR"/>
          </a:p>
        </p:txBody>
      </p:sp>
      <p:sp>
        <p:nvSpPr>
          <p:cNvPr id="5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56170B-B5F7-4EB1-B9F5-B34E0414394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8220EB-1AC8-4778-B51D-98A99444D1A4}" type="datetime1">
              <a:rPr lang="fr-FR"/>
              <a:pPr>
                <a:defRPr/>
              </a:pPr>
              <a:t>25/09/2015</a:t>
            </a:fld>
            <a:endParaRPr lang="fr-FR"/>
          </a:p>
        </p:txBody>
      </p:sp>
      <p:sp>
        <p:nvSpPr>
          <p:cNvPr id="6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83819-9795-4EFF-9981-260D0A0C65D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01471A-CC56-4D3B-B030-779650583F58}" type="datetime1">
              <a:rPr lang="fr-FR"/>
              <a:pPr>
                <a:defRPr/>
              </a:pPr>
              <a:t>25/09/2015</a:t>
            </a:fld>
            <a:endParaRPr lang="fr-FR"/>
          </a:p>
        </p:txBody>
      </p:sp>
      <p:sp>
        <p:nvSpPr>
          <p:cNvPr id="8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B6194F-334F-47D7-8BEA-489D0716966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03648" y="0"/>
            <a:ext cx="7560840" cy="1143000"/>
          </a:xfrm>
        </p:spPr>
        <p:txBody>
          <a:bodyPr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4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Cliquez pour modifier le style du titre</a:t>
            </a:r>
            <a:endParaRPr lang="en-US" dirty="0"/>
          </a:p>
        </p:txBody>
      </p:sp>
      <p:sp>
        <p:nvSpPr>
          <p:cNvPr id="4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765926-2869-4EDE-A858-455327109AEE}" type="datetime1">
              <a:rPr lang="fr-FR"/>
              <a:pPr>
                <a:defRPr/>
              </a:pPr>
              <a:t>25/09/2015</a:t>
            </a:fld>
            <a:endParaRPr lang="fr-FR"/>
          </a:p>
        </p:txBody>
      </p:sp>
      <p:sp>
        <p:nvSpPr>
          <p:cNvPr id="5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6CB591-A94C-4CEC-B897-26A41F65859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pic>
        <p:nvPicPr>
          <p:cNvPr id="9218" name="Picture 2" descr="EISTI BD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6632"/>
            <a:ext cx="692150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A9DAE4-5E38-4817-A65D-7286CE73CCEE}" type="datetime1">
              <a:rPr lang="fr-FR"/>
              <a:pPr>
                <a:defRPr/>
              </a:pPr>
              <a:t>25/09/2015</a:t>
            </a:fld>
            <a:endParaRPr lang="fr-FR"/>
          </a:p>
        </p:txBody>
      </p:sp>
      <p:sp>
        <p:nvSpPr>
          <p:cNvPr id="3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489823-A5A0-4C4C-8B9E-656E1CEEDF8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pic>
        <p:nvPicPr>
          <p:cNvPr id="8193" name="Picture 1" descr="EISTI BD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692150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B28B7-B4C5-4194-8AE2-CC8B7707F14E}" type="datetime1">
              <a:rPr lang="fr-FR"/>
              <a:pPr>
                <a:defRPr/>
              </a:pPr>
              <a:t>25/09/2015</a:t>
            </a:fld>
            <a:endParaRPr lang="fr-FR"/>
          </a:p>
        </p:txBody>
      </p:sp>
      <p:sp>
        <p:nvSpPr>
          <p:cNvPr id="6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251750-8813-4BC6-80EB-18B70A80AE8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pic>
        <p:nvPicPr>
          <p:cNvPr id="7169" name="Picture 1" descr="EISTI BD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692150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gner et arrondir un rectangle à un seul coin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Triangle rect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orme libre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fr-FR" noProof="0" smtClean="0"/>
              <a:t>Cliquez sur l'icône pour ajouter une image</a:t>
            </a:r>
            <a:endParaRPr lang="en-US" noProof="0" dirty="0"/>
          </a:p>
        </p:txBody>
      </p:sp>
      <p:sp>
        <p:nvSpPr>
          <p:cNvPr id="9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0B1DB6-6190-4707-ABCD-D629497A0EDF}" type="datetime1">
              <a:rPr lang="fr-FR"/>
              <a:pPr>
                <a:defRPr/>
              </a:pPr>
              <a:t>25/09/2015</a:t>
            </a:fld>
            <a:endParaRPr lang="fr-FR"/>
          </a:p>
        </p:txBody>
      </p:sp>
      <p:sp>
        <p:nvSpPr>
          <p:cNvPr id="10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1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B507AC-29EC-4750-B870-58275DFA666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pic>
        <p:nvPicPr>
          <p:cNvPr id="6145" name="Picture 1" descr="EISTI BD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6632"/>
            <a:ext cx="692150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124" name="Espace réservé du titre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 style du titre</a:t>
            </a:r>
            <a:endParaRPr lang="en-US" dirty="0" smtClean="0"/>
          </a:p>
        </p:txBody>
      </p:sp>
      <p:sp>
        <p:nvSpPr>
          <p:cNvPr id="5125" name="Espace réservé du texte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smtClean="0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8AC1896-C1E5-4C8F-A491-3A2FA60F6A71}" type="datetime1">
              <a:rPr lang="fr-FR"/>
              <a:pPr>
                <a:defRPr/>
              </a:pPr>
              <a:t>25/09/2015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19C2C16-B7D0-4202-9F6F-1FD85EC8419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grpSp>
        <p:nvGrpSpPr>
          <p:cNvPr id="5129" name="Groupe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pic>
        <p:nvPicPr>
          <p:cNvPr id="15361" name="Picture 1" descr="EISTI BD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79512" y="116632"/>
            <a:ext cx="692150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29" r:id="rId2"/>
    <p:sldLayoutId id="2147483730" r:id="rId3"/>
    <p:sldLayoutId id="2147483731" r:id="rId4"/>
    <p:sldLayoutId id="2147483732" r:id="rId5"/>
    <p:sldLayoutId id="2147483738" r:id="rId6"/>
    <p:sldLayoutId id="2147483733" r:id="rId7"/>
    <p:sldLayoutId id="2147483734" r:id="rId8"/>
    <p:sldLayoutId id="2147483739" r:id="rId9"/>
    <p:sldLayoutId id="2147483735" r:id="rId10"/>
    <p:sldLayoutId id="2147483736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F6FC6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F6FC6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oleObject" Target="../embeddings/oleObject8.bin"/><Relationship Id="rId7" Type="http://schemas.openxmlformats.org/officeDocument/2006/relationships/image" Target="../media/image16.jpe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re 2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Statistiques descriptives</a:t>
            </a:r>
            <a:endParaRPr lang="fr-FR" dirty="0"/>
          </a:p>
        </p:txBody>
      </p:sp>
      <p:sp>
        <p:nvSpPr>
          <p:cNvPr id="27" name="Rectangle 8"/>
          <p:cNvSpPr>
            <a:spLocks noChangeArrowheads="1"/>
          </p:cNvSpPr>
          <p:nvPr/>
        </p:nvSpPr>
        <p:spPr bwMode="auto">
          <a:xfrm>
            <a:off x="323528" y="1412776"/>
            <a:ext cx="8659688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fr-FR" sz="1700" u="sng" dirty="0">
                <a:solidFill>
                  <a:srgbClr val="002060"/>
                </a:solidFill>
              </a:rPr>
              <a:t>Volume horaire </a:t>
            </a:r>
            <a:r>
              <a:rPr lang="fr-FR" sz="1700" dirty="0">
                <a:solidFill>
                  <a:srgbClr val="002060"/>
                </a:solidFill>
              </a:rPr>
              <a:t>: </a:t>
            </a:r>
            <a:r>
              <a:rPr lang="fr-FR" sz="1700" dirty="0" smtClean="0">
                <a:solidFill>
                  <a:srgbClr val="002060"/>
                </a:solidFill>
              </a:rPr>
              <a:t>21h sous </a:t>
            </a:r>
            <a:r>
              <a:rPr lang="fr-FR" sz="1700" dirty="0">
                <a:solidFill>
                  <a:srgbClr val="002060"/>
                </a:solidFill>
              </a:rPr>
              <a:t>forme de cours/</a:t>
            </a:r>
            <a:r>
              <a:rPr lang="fr-FR" sz="1700" dirty="0" err="1">
                <a:solidFill>
                  <a:srgbClr val="002060"/>
                </a:solidFill>
              </a:rPr>
              <a:t>TPs</a:t>
            </a:r>
            <a:r>
              <a:rPr lang="fr-FR" sz="1700" dirty="0">
                <a:solidFill>
                  <a:srgbClr val="002060"/>
                </a:solidFill>
              </a:rPr>
              <a:t> de </a:t>
            </a:r>
            <a:r>
              <a:rPr lang="fr-FR" sz="1700" dirty="0" smtClean="0">
                <a:solidFill>
                  <a:srgbClr val="002060"/>
                </a:solidFill>
              </a:rPr>
              <a:t>3h  </a:t>
            </a:r>
            <a:endParaRPr lang="fr-FR" sz="1700" dirty="0">
              <a:solidFill>
                <a:srgbClr val="002060"/>
              </a:solidFill>
            </a:endParaRPr>
          </a:p>
          <a:p>
            <a:pPr algn="l"/>
            <a:r>
              <a:rPr lang="fr-FR" sz="1700" dirty="0">
                <a:solidFill>
                  <a:srgbClr val="002060"/>
                </a:solidFill>
              </a:rPr>
              <a:t>                         </a:t>
            </a:r>
            <a:r>
              <a:rPr lang="fr-FR" sz="1700" dirty="0" smtClean="0">
                <a:solidFill>
                  <a:srgbClr val="002060"/>
                </a:solidFill>
              </a:rPr>
              <a:t>  9h pour </a:t>
            </a:r>
            <a:r>
              <a:rPr lang="fr-FR" sz="1700" dirty="0">
                <a:solidFill>
                  <a:srgbClr val="002060"/>
                </a:solidFill>
              </a:rPr>
              <a:t>un mini </a:t>
            </a:r>
            <a:r>
              <a:rPr lang="fr-FR" sz="1700" dirty="0" smtClean="0">
                <a:solidFill>
                  <a:srgbClr val="002060"/>
                </a:solidFill>
              </a:rPr>
              <a:t>projet en binôme</a:t>
            </a:r>
            <a:endParaRPr lang="fr-FR" sz="1700" dirty="0">
              <a:solidFill>
                <a:srgbClr val="002060"/>
              </a:solidFill>
            </a:endParaRPr>
          </a:p>
          <a:p>
            <a:pPr algn="l"/>
            <a:endParaRPr lang="fr-FR" dirty="0">
              <a:solidFill>
                <a:srgbClr val="002060"/>
              </a:solidFill>
            </a:endParaRPr>
          </a:p>
          <a:p>
            <a:pPr algn="l"/>
            <a:r>
              <a:rPr lang="fr-FR" sz="1700" u="sng" dirty="0">
                <a:solidFill>
                  <a:srgbClr val="002060"/>
                </a:solidFill>
              </a:rPr>
              <a:t>Evaluation </a:t>
            </a:r>
            <a:r>
              <a:rPr lang="fr-FR" sz="1700" dirty="0">
                <a:solidFill>
                  <a:srgbClr val="002060"/>
                </a:solidFill>
              </a:rPr>
              <a:t>: Un examen et un mini projet. La note du module est </a:t>
            </a:r>
            <a:r>
              <a:rPr lang="fr-FR" sz="1700" dirty="0" smtClean="0">
                <a:solidFill>
                  <a:srgbClr val="002060"/>
                </a:solidFill>
              </a:rPr>
              <a:t>la moyenne des deux notes.</a:t>
            </a:r>
            <a:endParaRPr lang="fr-FR" sz="1400" dirty="0">
              <a:solidFill>
                <a:srgbClr val="002060"/>
              </a:solidFill>
            </a:endParaRPr>
          </a:p>
          <a:p>
            <a:pPr algn="l"/>
            <a:r>
              <a:rPr lang="fr-FR" sz="1700" dirty="0">
                <a:solidFill>
                  <a:srgbClr val="002060"/>
                </a:solidFill>
              </a:rPr>
              <a:t>La présence aux cours/TP est </a:t>
            </a:r>
            <a:r>
              <a:rPr lang="fr-FR" sz="1700" u="sng" dirty="0">
                <a:solidFill>
                  <a:srgbClr val="FF0000"/>
                </a:solidFill>
              </a:rPr>
              <a:t>obligatoire</a:t>
            </a:r>
            <a:r>
              <a:rPr lang="fr-FR" sz="1700" dirty="0">
                <a:solidFill>
                  <a:srgbClr val="002060"/>
                </a:solidFill>
              </a:rPr>
              <a:t>. Les absences non justifiées minoreront la note du module.</a:t>
            </a:r>
          </a:p>
          <a:p>
            <a:pPr algn="l"/>
            <a:endParaRPr lang="fr-FR" dirty="0">
              <a:solidFill>
                <a:srgbClr val="002060"/>
              </a:solidFill>
            </a:endParaRPr>
          </a:p>
          <a:p>
            <a:pPr algn="l"/>
            <a:r>
              <a:rPr lang="fr-FR" sz="1700" u="sng" dirty="0">
                <a:solidFill>
                  <a:srgbClr val="002060"/>
                </a:solidFill>
              </a:rPr>
              <a:t>Mini projet</a:t>
            </a:r>
            <a:r>
              <a:rPr lang="fr-FR" sz="1700" dirty="0">
                <a:solidFill>
                  <a:srgbClr val="002060"/>
                </a:solidFill>
              </a:rPr>
              <a:t> : L’objectif du mini projet est de mettre en application les notions vues dans ce module sur </a:t>
            </a:r>
            <a:r>
              <a:rPr lang="fr-FR" sz="1700" u="sng" dirty="0">
                <a:solidFill>
                  <a:srgbClr val="FF0000"/>
                </a:solidFill>
              </a:rPr>
              <a:t>votre propre jeu de données</a:t>
            </a:r>
            <a:r>
              <a:rPr lang="fr-FR" sz="1700" dirty="0">
                <a:solidFill>
                  <a:srgbClr val="002060"/>
                </a:solidFill>
              </a:rPr>
              <a:t>. </a:t>
            </a:r>
            <a:r>
              <a:rPr lang="fr-FR" sz="1700" dirty="0" smtClean="0">
                <a:solidFill>
                  <a:srgbClr val="002060"/>
                </a:solidFill>
              </a:rPr>
              <a:t>Un document décrivant plus en détail le contenu du mini-projet se trouve sur </a:t>
            </a:r>
            <a:r>
              <a:rPr lang="fr-FR" sz="1700" dirty="0" err="1" smtClean="0">
                <a:solidFill>
                  <a:srgbClr val="002060"/>
                </a:solidFill>
              </a:rPr>
              <a:t>Arel</a:t>
            </a:r>
            <a:r>
              <a:rPr lang="fr-FR" sz="1700" dirty="0" smtClean="0">
                <a:solidFill>
                  <a:srgbClr val="002060"/>
                </a:solidFill>
              </a:rPr>
              <a:t>. </a:t>
            </a:r>
          </a:p>
          <a:p>
            <a:pPr algn="l"/>
            <a:r>
              <a:rPr lang="fr-FR" sz="1700" dirty="0" smtClean="0">
                <a:solidFill>
                  <a:srgbClr val="002060"/>
                </a:solidFill>
              </a:rPr>
              <a:t>Vous </a:t>
            </a:r>
            <a:r>
              <a:rPr lang="fr-FR" sz="1700" dirty="0">
                <a:solidFill>
                  <a:srgbClr val="002060"/>
                </a:solidFill>
              </a:rPr>
              <a:t>devez dès à présent trouver votre jeu de données avec comme contraintes :</a:t>
            </a:r>
          </a:p>
          <a:p>
            <a:pPr lvl="1" algn="l">
              <a:buFont typeface="Arial" charset="0"/>
              <a:buChar char="•"/>
            </a:pPr>
            <a:r>
              <a:rPr lang="fr-FR" sz="1700" dirty="0">
                <a:solidFill>
                  <a:srgbClr val="002060"/>
                </a:solidFill>
              </a:rPr>
              <a:t> Au moins 2 variables qualitatives </a:t>
            </a:r>
            <a:r>
              <a:rPr lang="fr-FR" sz="1700" baseline="30000" dirty="0">
                <a:solidFill>
                  <a:srgbClr val="002060"/>
                </a:solidFill>
              </a:rPr>
              <a:t>(*)</a:t>
            </a:r>
            <a:r>
              <a:rPr lang="fr-FR" sz="1700" dirty="0">
                <a:solidFill>
                  <a:srgbClr val="002060"/>
                </a:solidFill>
              </a:rPr>
              <a:t> chacune avec moins de 5 modalités </a:t>
            </a:r>
            <a:r>
              <a:rPr lang="fr-FR" sz="1700" baseline="30000" dirty="0">
                <a:solidFill>
                  <a:srgbClr val="002060"/>
                </a:solidFill>
              </a:rPr>
              <a:t>(*)</a:t>
            </a:r>
          </a:p>
          <a:p>
            <a:pPr lvl="1" algn="l">
              <a:buFont typeface="Arial" charset="0"/>
              <a:buChar char="•"/>
            </a:pPr>
            <a:r>
              <a:rPr lang="fr-FR" sz="1700" dirty="0">
                <a:solidFill>
                  <a:srgbClr val="002060"/>
                </a:solidFill>
              </a:rPr>
              <a:t> Au moins </a:t>
            </a:r>
            <a:r>
              <a:rPr lang="fr-FR" sz="1700" dirty="0" smtClean="0">
                <a:solidFill>
                  <a:srgbClr val="002060"/>
                </a:solidFill>
              </a:rPr>
              <a:t>5 </a:t>
            </a:r>
            <a:r>
              <a:rPr lang="fr-FR" sz="1700" dirty="0">
                <a:solidFill>
                  <a:srgbClr val="002060"/>
                </a:solidFill>
              </a:rPr>
              <a:t>variables quantitatives </a:t>
            </a:r>
            <a:r>
              <a:rPr lang="fr-FR" sz="1700" baseline="30000" dirty="0">
                <a:solidFill>
                  <a:srgbClr val="002060"/>
                </a:solidFill>
              </a:rPr>
              <a:t>(*)</a:t>
            </a:r>
          </a:p>
          <a:p>
            <a:pPr lvl="1" algn="l">
              <a:buFont typeface="Arial" charset="0"/>
              <a:buChar char="•"/>
            </a:pPr>
            <a:r>
              <a:rPr lang="fr-FR" sz="1700" dirty="0">
                <a:solidFill>
                  <a:srgbClr val="002060"/>
                </a:solidFill>
              </a:rPr>
              <a:t> Un nombre d’observations supérieur à 30</a:t>
            </a:r>
          </a:p>
          <a:p>
            <a:pPr algn="l">
              <a:buFont typeface="Arial" charset="0"/>
              <a:buChar char="•"/>
            </a:pPr>
            <a:endParaRPr lang="fr-FR" sz="1700" dirty="0">
              <a:solidFill>
                <a:srgbClr val="002060"/>
              </a:solidFill>
            </a:endParaRPr>
          </a:p>
          <a:p>
            <a:pPr algn="l"/>
            <a:r>
              <a:rPr lang="fr-FR" sz="1700" dirty="0">
                <a:solidFill>
                  <a:srgbClr val="002060"/>
                </a:solidFill>
              </a:rPr>
              <a:t>Votre jeu de données doit être validé par votre enseignant référent avant le  </a:t>
            </a:r>
            <a:r>
              <a:rPr lang="fr-FR" sz="1700" u="sng" dirty="0" smtClean="0">
                <a:solidFill>
                  <a:srgbClr val="FF0000"/>
                </a:solidFill>
              </a:rPr>
              <a:t>05/10/2015</a:t>
            </a:r>
            <a:endParaRPr lang="fr-FR" sz="1700" u="sng" dirty="0">
              <a:solidFill>
                <a:srgbClr val="FF0000"/>
              </a:solidFill>
            </a:endParaRPr>
          </a:p>
          <a:p>
            <a:pPr algn="l"/>
            <a:r>
              <a:rPr lang="fr-FR" sz="1700" dirty="0">
                <a:solidFill>
                  <a:srgbClr val="002060"/>
                </a:solidFill>
              </a:rPr>
              <a:t>Vous pouvez vous aider des sites </a:t>
            </a:r>
            <a:r>
              <a:rPr lang="fr-FR" sz="1700" dirty="0" smtClean="0">
                <a:solidFill>
                  <a:srgbClr val="002060"/>
                </a:solidFill>
              </a:rPr>
              <a:t>d’</a:t>
            </a:r>
            <a:r>
              <a:rPr lang="fr-FR" sz="1700" dirty="0" err="1" smtClean="0">
                <a:solidFill>
                  <a:srgbClr val="002060"/>
                </a:solidFill>
              </a:rPr>
              <a:t>Europstat</a:t>
            </a:r>
            <a:r>
              <a:rPr lang="fr-FR" sz="1700" dirty="0" smtClean="0">
                <a:solidFill>
                  <a:srgbClr val="002060"/>
                </a:solidFill>
              </a:rPr>
              <a:t>, l’</a:t>
            </a:r>
            <a:r>
              <a:rPr lang="fr-FR" sz="1700" dirty="0" err="1" smtClean="0">
                <a:solidFill>
                  <a:srgbClr val="002060"/>
                </a:solidFill>
              </a:rPr>
              <a:t>Ined</a:t>
            </a:r>
            <a:r>
              <a:rPr lang="fr-FR" sz="1700" dirty="0" smtClean="0">
                <a:solidFill>
                  <a:srgbClr val="002060"/>
                </a:solidFill>
              </a:rPr>
              <a:t>, l’INSEE.</a:t>
            </a:r>
            <a:endParaRPr lang="fr-FR" sz="1700" dirty="0">
              <a:solidFill>
                <a:srgbClr val="002060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467544" y="6309320"/>
            <a:ext cx="57606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>
                <a:solidFill>
                  <a:schemeClr val="accent1">
                    <a:lumMod val="50000"/>
                  </a:schemeClr>
                </a:solidFill>
              </a:rPr>
              <a:t>(*) terminologie expliquée en suivant</a:t>
            </a:r>
            <a:endParaRPr lang="fr-FR" sz="11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Statistiques </a:t>
            </a:r>
            <a:r>
              <a:rPr lang="fr-FR" dirty="0" err="1" smtClean="0"/>
              <a:t>univariées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sz="2800" i="1" dirty="0" smtClean="0"/>
              <a:t>Variables quantitatives - Résumés numériques</a:t>
            </a:r>
            <a:endParaRPr lang="fr-FR" sz="2800" i="1" dirty="0"/>
          </a:p>
        </p:txBody>
      </p:sp>
      <p:sp>
        <p:nvSpPr>
          <p:cNvPr id="8" name="ZoneTexte 7"/>
          <p:cNvSpPr txBox="1"/>
          <p:nvPr/>
        </p:nvSpPr>
        <p:spPr>
          <a:xfrm>
            <a:off x="971600" y="1556792"/>
            <a:ext cx="705678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On distingue deux types de résumés numériques : </a:t>
            </a:r>
          </a:p>
          <a:p>
            <a:pPr>
              <a:buFont typeface="Arial" pitchFamily="34" charset="0"/>
              <a:buChar char="•"/>
            </a:pPr>
            <a:r>
              <a:rPr lang="fr-FR" sz="24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 Les </a:t>
            </a:r>
            <a:r>
              <a:rPr lang="fr-FR" sz="2400" i="1" dirty="0" smtClean="0">
                <a:solidFill>
                  <a:srgbClr val="FF0000"/>
                </a:solidFill>
                <a:latin typeface="+mn-lt"/>
              </a:rPr>
              <a:t>indicateurs de position </a:t>
            </a:r>
            <a:r>
              <a:rPr lang="fr-FR" sz="24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(moyenne, mode, médiane, quartiles). Ils positionnent la série des valeurs observées autour d’une tendance centrale.</a:t>
            </a:r>
          </a:p>
          <a:p>
            <a:pPr>
              <a:buFont typeface="Arial" pitchFamily="34" charset="0"/>
              <a:buChar char="•"/>
            </a:pPr>
            <a:endParaRPr lang="fr-FR" sz="2400" dirty="0" smtClean="0">
              <a:solidFill>
                <a:schemeClr val="accent1">
                  <a:lumMod val="50000"/>
                </a:schemeClr>
              </a:solidFill>
              <a:latin typeface="+mn-lt"/>
            </a:endParaRPr>
          </a:p>
          <a:p>
            <a:pPr>
              <a:buFont typeface="Arial" pitchFamily="34" charset="0"/>
              <a:buChar char="•"/>
            </a:pPr>
            <a:r>
              <a:rPr lang="fr-FR" sz="24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 Les </a:t>
            </a:r>
            <a:r>
              <a:rPr lang="fr-FR" sz="2400" i="1" dirty="0" smtClean="0">
                <a:solidFill>
                  <a:srgbClr val="FF0000"/>
                </a:solidFill>
                <a:latin typeface="+mn-lt"/>
              </a:rPr>
              <a:t>indicateurs de dispersion </a:t>
            </a:r>
            <a:r>
              <a:rPr lang="fr-FR" sz="24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(variance, écart-type, étendue </a:t>
            </a:r>
            <a:r>
              <a:rPr lang="fr-FR" sz="2400" dirty="0" err="1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inter-quartile</a:t>
            </a:r>
            <a:r>
              <a:rPr lang="fr-FR" sz="24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). Ils indiquent la fluctuation des valeurs de la série autour en général d’une tendance centrale.</a:t>
            </a:r>
            <a:endParaRPr lang="fr-FR" sz="24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Statistiques </a:t>
            </a:r>
            <a:r>
              <a:rPr lang="fr-FR" dirty="0" err="1" smtClean="0"/>
              <a:t>univariées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sz="2800" i="1" dirty="0" smtClean="0"/>
              <a:t>Variables quantitatives – Indicateurs de position</a:t>
            </a:r>
            <a:endParaRPr lang="fr-FR" sz="2800" i="1" dirty="0"/>
          </a:p>
        </p:txBody>
      </p:sp>
      <p:sp>
        <p:nvSpPr>
          <p:cNvPr id="11" name="Rectangle 10"/>
          <p:cNvSpPr/>
          <p:nvPr/>
        </p:nvSpPr>
        <p:spPr>
          <a:xfrm>
            <a:off x="0" y="1556792"/>
            <a:ext cx="572412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3400" indent="-533400" eaLnBrk="1" hangingPunct="1">
              <a:lnSpc>
                <a:spcPct val="90000"/>
              </a:lnSpc>
              <a:buClrTx/>
              <a:buFont typeface="Wingdings" pitchFamily="2" charset="2"/>
              <a:buChar char="Ø"/>
              <a:defRPr/>
            </a:pPr>
            <a:r>
              <a:rPr lang="fr-FR" sz="2000" i="1" dirty="0" smtClean="0">
                <a:solidFill>
                  <a:srgbClr val="FF0000"/>
                </a:solidFill>
                <a:latin typeface="+mn-lt"/>
              </a:rPr>
              <a:t>Le mode </a:t>
            </a:r>
            <a:r>
              <a:rPr lang="fr-FR" sz="20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est la valeur observée d'effectif maximum. </a:t>
            </a:r>
          </a:p>
          <a:p>
            <a:pPr marL="533400" indent="-533400">
              <a:lnSpc>
                <a:spcPct val="90000"/>
              </a:lnSpc>
              <a:defRPr/>
            </a:pPr>
            <a:r>
              <a:rPr lang="fr-FR" sz="20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	Il sert notamment à détecter si la population est homogène ou éventuellement constituée de deux ou plusieurs sous-populations.</a:t>
            </a:r>
            <a:r>
              <a:rPr lang="fr-FR" sz="2000" kern="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</a:p>
          <a:p>
            <a:pPr marL="533400" indent="-533400">
              <a:lnSpc>
                <a:spcPct val="90000"/>
              </a:lnSpc>
              <a:defRPr/>
            </a:pPr>
            <a:r>
              <a:rPr lang="fr-FR" sz="2000" kern="0" dirty="0" smtClean="0">
                <a:solidFill>
                  <a:schemeClr val="accent3">
                    <a:lumMod val="50000"/>
                  </a:schemeClr>
                </a:solidFill>
              </a:rPr>
              <a:t>	</a:t>
            </a:r>
            <a:r>
              <a:rPr lang="fr-FR" sz="2000" kern="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Dans le cas du type quantitatif continu il faut tenir compte des classes adjacentes. </a:t>
            </a:r>
            <a:endParaRPr lang="fr-FR" sz="2000" dirty="0" smtClean="0">
              <a:solidFill>
                <a:schemeClr val="accent3">
                  <a:lumMod val="50000"/>
                </a:schemeClr>
              </a:solidFill>
              <a:latin typeface="+mn-lt"/>
            </a:endParaRPr>
          </a:p>
          <a:p>
            <a:pPr marL="533400" indent="-533400" eaLnBrk="1" hangingPunct="1">
              <a:lnSpc>
                <a:spcPct val="90000"/>
              </a:lnSpc>
              <a:buClrTx/>
              <a:defRPr/>
            </a:pPr>
            <a:endParaRPr lang="fr-FR" sz="2000" dirty="0" smtClean="0">
              <a:solidFill>
                <a:schemeClr val="accent3">
                  <a:lumMod val="50000"/>
                </a:schemeClr>
              </a:solidFill>
              <a:latin typeface="+mn-lt"/>
            </a:endParaRPr>
          </a:p>
        </p:txBody>
      </p:sp>
      <p:grpSp>
        <p:nvGrpSpPr>
          <p:cNvPr id="13" name="Groupe 34"/>
          <p:cNvGrpSpPr>
            <a:grpSpLocks/>
          </p:cNvGrpSpPr>
          <p:nvPr/>
        </p:nvGrpSpPr>
        <p:grpSpPr bwMode="auto">
          <a:xfrm>
            <a:off x="683568" y="4005064"/>
            <a:ext cx="2760812" cy="2130325"/>
            <a:chOff x="4876800" y="3200400"/>
            <a:chExt cx="4039394" cy="3134167"/>
          </a:xfrm>
        </p:grpSpPr>
        <p:sp>
          <p:nvSpPr>
            <p:cNvPr id="14" name="ZoneTexte 24"/>
            <p:cNvSpPr txBox="1">
              <a:spLocks noChangeArrowheads="1"/>
            </p:cNvSpPr>
            <p:nvPr/>
          </p:nvSpPr>
          <p:spPr bwMode="auto">
            <a:xfrm>
              <a:off x="6238404" y="5791200"/>
              <a:ext cx="1693725" cy="543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fr-FR" b="1" dirty="0">
                  <a:solidFill>
                    <a:srgbClr val="000000"/>
                  </a:solidFill>
                  <a:latin typeface="+mn-lt"/>
                </a:rPr>
                <a:t>le mode</a:t>
              </a:r>
            </a:p>
          </p:txBody>
        </p:sp>
        <p:grpSp>
          <p:nvGrpSpPr>
            <p:cNvPr id="15" name="Groupe 33"/>
            <p:cNvGrpSpPr>
              <a:grpSpLocks/>
            </p:cNvGrpSpPr>
            <p:nvPr/>
          </p:nvGrpSpPr>
          <p:grpSpPr bwMode="auto">
            <a:xfrm>
              <a:off x="4876800" y="3200400"/>
              <a:ext cx="4039394" cy="2664618"/>
              <a:chOff x="4952206" y="3431382"/>
              <a:chExt cx="4039394" cy="2664618"/>
            </a:xfrm>
          </p:grpSpPr>
          <p:cxnSp>
            <p:nvCxnSpPr>
              <p:cNvPr id="16" name="Connecteur droit avec flèche 7"/>
              <p:cNvCxnSpPr>
                <a:cxnSpLocks noChangeShapeType="1"/>
              </p:cNvCxnSpPr>
              <p:nvPr/>
            </p:nvCxnSpPr>
            <p:spPr bwMode="auto">
              <a:xfrm rot="5400000" flipH="1" flipV="1">
                <a:off x="3734594" y="4648994"/>
                <a:ext cx="2436812" cy="1588"/>
              </a:xfrm>
              <a:prstGeom prst="straightConnector1">
                <a:avLst/>
              </a:prstGeom>
              <a:noFill/>
              <a:ln w="9525" algn="ctr">
                <a:solidFill>
                  <a:srgbClr val="000000"/>
                </a:solidFill>
                <a:round/>
                <a:headEnd/>
                <a:tailEnd type="arrow" w="med" len="med"/>
              </a:ln>
            </p:spPr>
          </p:cxnSp>
          <p:cxnSp>
            <p:nvCxnSpPr>
              <p:cNvPr id="17" name="Connecteur droit avec flèche 10"/>
              <p:cNvCxnSpPr>
                <a:cxnSpLocks noChangeShapeType="1"/>
              </p:cNvCxnSpPr>
              <p:nvPr/>
            </p:nvCxnSpPr>
            <p:spPr bwMode="auto">
              <a:xfrm>
                <a:off x="4953000" y="5867400"/>
                <a:ext cx="4038600" cy="1588"/>
              </a:xfrm>
              <a:prstGeom prst="straightConnector1">
                <a:avLst/>
              </a:prstGeom>
              <a:noFill/>
              <a:ln w="9525" algn="ctr">
                <a:solidFill>
                  <a:srgbClr val="000000"/>
                </a:solidFill>
                <a:round/>
                <a:headEnd/>
                <a:tailEnd type="arrow" w="med" len="med"/>
              </a:ln>
            </p:spPr>
          </p:cxnSp>
          <p:sp>
            <p:nvSpPr>
              <p:cNvPr id="18" name="Rectangle 13"/>
              <p:cNvSpPr>
                <a:spLocks noChangeArrowheads="1"/>
              </p:cNvSpPr>
              <p:nvPr/>
            </p:nvSpPr>
            <p:spPr bwMode="auto">
              <a:xfrm>
                <a:off x="6248400" y="3886200"/>
                <a:ext cx="990600" cy="198120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9" name="Rectangle 14"/>
              <p:cNvSpPr>
                <a:spLocks noChangeArrowheads="1"/>
              </p:cNvSpPr>
              <p:nvPr/>
            </p:nvSpPr>
            <p:spPr bwMode="auto">
              <a:xfrm>
                <a:off x="5715000" y="4800600"/>
                <a:ext cx="533400" cy="1066800"/>
              </a:xfrm>
              <a:prstGeom prst="rect">
                <a:avLst/>
              </a:prstGeom>
              <a:solidFill>
                <a:srgbClr val="FFFF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0" name="Rectangle 19"/>
              <p:cNvSpPr/>
              <p:nvPr/>
            </p:nvSpPr>
            <p:spPr bwMode="auto">
              <a:xfrm>
                <a:off x="7239344" y="4267838"/>
                <a:ext cx="457110" cy="1599900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>
                  <a:latin typeface="Tahoma" charset="0"/>
                </a:endParaRPr>
              </a:p>
            </p:txBody>
          </p:sp>
          <p:sp>
            <p:nvSpPr>
              <p:cNvPr id="21" name="Rectangle 20"/>
              <p:cNvSpPr/>
              <p:nvPr/>
            </p:nvSpPr>
            <p:spPr bwMode="auto">
              <a:xfrm>
                <a:off x="7696455" y="5105881"/>
                <a:ext cx="1142775" cy="761857"/>
              </a:xfrm>
              <a:prstGeom prst="rect">
                <a:avLst/>
              </a:prstGeom>
              <a:solidFill>
                <a:schemeClr val="accent6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>
                  <a:latin typeface="Tahoma" charset="0"/>
                </a:endParaRPr>
              </a:p>
            </p:txBody>
          </p:sp>
          <p:cxnSp>
            <p:nvCxnSpPr>
              <p:cNvPr id="22" name="Connecteur droit 18"/>
              <p:cNvCxnSpPr>
                <a:cxnSpLocks noChangeShapeType="1"/>
              </p:cNvCxnSpPr>
              <p:nvPr/>
            </p:nvCxnSpPr>
            <p:spPr bwMode="auto">
              <a:xfrm flipV="1">
                <a:off x="6248400" y="3886200"/>
                <a:ext cx="990600" cy="914400"/>
              </a:xfrm>
              <a:prstGeom prst="line">
                <a:avLst/>
              </a:prstGeom>
              <a:noFill/>
              <a:ln w="9525" algn="ctr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23" name="Connecteur droit 19"/>
              <p:cNvCxnSpPr>
                <a:cxnSpLocks noChangeShapeType="1"/>
              </p:cNvCxnSpPr>
              <p:nvPr/>
            </p:nvCxnSpPr>
            <p:spPr bwMode="auto">
              <a:xfrm>
                <a:off x="6248400" y="3886200"/>
                <a:ext cx="990600" cy="381000"/>
              </a:xfrm>
              <a:prstGeom prst="line">
                <a:avLst/>
              </a:prstGeom>
              <a:noFill/>
              <a:ln w="9525" algn="ctr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24" name="Connecteur droit 23"/>
              <p:cNvCxnSpPr>
                <a:cxnSpLocks noChangeShapeType="1"/>
              </p:cNvCxnSpPr>
              <p:nvPr/>
            </p:nvCxnSpPr>
            <p:spPr bwMode="auto">
              <a:xfrm rot="5400000">
                <a:off x="6096000" y="5029200"/>
                <a:ext cx="1676400" cy="1588"/>
              </a:xfrm>
              <a:prstGeom prst="line">
                <a:avLst/>
              </a:prstGeom>
              <a:noFill/>
              <a:ln w="9525" algn="ctr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</p:cxnSp>
          <p:cxnSp>
            <p:nvCxnSpPr>
              <p:cNvPr id="25" name="Connecteur droit avec flèche 26"/>
              <p:cNvCxnSpPr>
                <a:cxnSpLocks noChangeShapeType="1"/>
              </p:cNvCxnSpPr>
              <p:nvPr/>
            </p:nvCxnSpPr>
            <p:spPr bwMode="auto">
              <a:xfrm rot="5400000" flipH="1" flipV="1">
                <a:off x="6743700" y="5905500"/>
                <a:ext cx="228600" cy="152400"/>
              </a:xfrm>
              <a:prstGeom prst="straightConnector1">
                <a:avLst/>
              </a:prstGeom>
              <a:noFill/>
              <a:ln w="25400" algn="ctr">
                <a:solidFill>
                  <a:srgbClr val="000000"/>
                </a:solidFill>
                <a:round/>
                <a:headEnd/>
                <a:tailEnd type="arrow" w="med" len="med"/>
              </a:ln>
            </p:spPr>
          </p:cxnSp>
        </p:grpSp>
      </p:grpSp>
      <p:sp>
        <p:nvSpPr>
          <p:cNvPr id="27" name="Rectangle 26"/>
          <p:cNvSpPr/>
          <p:nvPr/>
        </p:nvSpPr>
        <p:spPr>
          <a:xfrm>
            <a:off x="3851920" y="4509120"/>
            <a:ext cx="511256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3400" indent="-533400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fr-FR" sz="2000" i="1" dirty="0" smtClean="0">
                <a:solidFill>
                  <a:srgbClr val="FF0000"/>
                </a:solidFill>
                <a:latin typeface="+mn-lt"/>
              </a:rPr>
              <a:t>La moyenne</a:t>
            </a:r>
          </a:p>
          <a:p>
            <a:pPr marL="533400" indent="-533400">
              <a:lnSpc>
                <a:spcPct val="90000"/>
              </a:lnSpc>
              <a:defRPr/>
            </a:pPr>
            <a:endParaRPr lang="fr-FR" sz="2000" dirty="0" smtClean="0">
              <a:solidFill>
                <a:srgbClr val="000000"/>
              </a:solidFill>
              <a:latin typeface="+mn-lt"/>
            </a:endParaRPr>
          </a:p>
          <a:p>
            <a:pPr marL="533400" indent="-533400">
              <a:lnSpc>
                <a:spcPct val="90000"/>
              </a:lnSpc>
              <a:defRPr/>
            </a:pPr>
            <a:endParaRPr lang="fr-FR" sz="2000" dirty="0" smtClean="0">
              <a:solidFill>
                <a:srgbClr val="000000"/>
              </a:solidFill>
              <a:latin typeface="+mn-lt"/>
            </a:endParaRPr>
          </a:p>
          <a:p>
            <a:pPr marL="533400" indent="-533400">
              <a:lnSpc>
                <a:spcPct val="90000"/>
              </a:lnSpc>
              <a:defRPr/>
            </a:pPr>
            <a:endParaRPr lang="fr-FR" sz="2000" dirty="0" smtClean="0">
              <a:solidFill>
                <a:srgbClr val="000000"/>
              </a:solidFill>
              <a:latin typeface="+mn-lt"/>
            </a:endParaRPr>
          </a:p>
          <a:p>
            <a:pPr marL="533400" indent="-533400">
              <a:lnSpc>
                <a:spcPct val="90000"/>
              </a:lnSpc>
              <a:defRPr/>
            </a:pPr>
            <a:r>
              <a:rPr lang="fr-FR" sz="2000" dirty="0" smtClean="0">
                <a:solidFill>
                  <a:srgbClr val="000000"/>
                </a:solidFill>
                <a:latin typeface="+mn-lt"/>
              </a:rPr>
              <a:t>	</a:t>
            </a:r>
          </a:p>
          <a:p>
            <a:pPr marL="533400" indent="-533400">
              <a:lnSpc>
                <a:spcPct val="90000"/>
              </a:lnSpc>
              <a:defRPr/>
            </a:pPr>
            <a:r>
              <a:rPr lang="fr-FR" sz="20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Cet indicateur est très sensible aux valeurs</a:t>
            </a:r>
          </a:p>
          <a:p>
            <a:pPr marL="533400" indent="-533400">
              <a:lnSpc>
                <a:spcPct val="90000"/>
              </a:lnSpc>
              <a:defRPr/>
            </a:pPr>
            <a:r>
              <a:rPr lang="fr-FR" sz="20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extrêmes de la série.</a:t>
            </a:r>
            <a:r>
              <a:rPr lang="fr-FR" sz="2000" kern="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 </a:t>
            </a:r>
            <a:endParaRPr lang="fr-FR" sz="2000" dirty="0" smtClean="0">
              <a:solidFill>
                <a:schemeClr val="accent3">
                  <a:lumMod val="50000"/>
                </a:schemeClr>
              </a:solidFill>
              <a:latin typeface="+mn-lt"/>
            </a:endParaRPr>
          </a:p>
          <a:p>
            <a:pPr marL="533400" indent="-533400" eaLnBrk="1" hangingPunct="1">
              <a:lnSpc>
                <a:spcPct val="90000"/>
              </a:lnSpc>
              <a:buClrTx/>
              <a:defRPr/>
            </a:pPr>
            <a:endParaRPr lang="fr-FR" sz="2000" dirty="0" smtClean="0">
              <a:solidFill>
                <a:srgbClr val="000000"/>
              </a:solidFill>
              <a:latin typeface="+mn-lt"/>
            </a:endParaRPr>
          </a:p>
        </p:txBody>
      </p:sp>
      <p:pic>
        <p:nvPicPr>
          <p:cNvPr id="2050" name="Picture 2" descr="http://www.statsoft.fr/concepts-statistiques/glossaire/images/bimodal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36096" y="1340768"/>
            <a:ext cx="3400425" cy="2762251"/>
          </a:xfrm>
          <a:prstGeom prst="rect">
            <a:avLst/>
          </a:prstGeom>
          <a:noFill/>
        </p:spPr>
      </p:pic>
      <p:graphicFrame>
        <p:nvGraphicFramePr>
          <p:cNvPr id="43009" name="Object 2"/>
          <p:cNvGraphicFramePr>
            <a:graphicFrameLocks noChangeAspect="1"/>
          </p:cNvGraphicFramePr>
          <p:nvPr/>
        </p:nvGraphicFramePr>
        <p:xfrm>
          <a:off x="5749925" y="4941888"/>
          <a:ext cx="1481138" cy="608012"/>
        </p:xfrm>
        <a:graphic>
          <a:graphicData uri="http://schemas.openxmlformats.org/presentationml/2006/ole">
            <p:oleObj spid="_x0000_s43009" name="Équation" r:id="rId4" imgW="1130040" imgH="609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Statistiques </a:t>
            </a:r>
            <a:r>
              <a:rPr lang="fr-FR" dirty="0" err="1" smtClean="0"/>
              <a:t>univariées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sz="2800" i="1" dirty="0" smtClean="0"/>
              <a:t>Variables quantitatives – Indicateurs de position</a:t>
            </a:r>
            <a:endParaRPr lang="fr-FR" sz="2800" i="1" dirty="0"/>
          </a:p>
        </p:txBody>
      </p:sp>
      <p:sp>
        <p:nvSpPr>
          <p:cNvPr id="26" name="Rectangle 25"/>
          <p:cNvSpPr/>
          <p:nvPr/>
        </p:nvSpPr>
        <p:spPr>
          <a:xfrm>
            <a:off x="179512" y="1484784"/>
            <a:ext cx="8964488" cy="5678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3400" indent="-533400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Font typeface="Wingdings" pitchFamily="2" charset="2"/>
              <a:buChar char="Ø"/>
              <a:defRPr/>
            </a:pPr>
            <a:r>
              <a:rPr lang="fr-FR" sz="2000" i="1" dirty="0" smtClean="0">
                <a:solidFill>
                  <a:srgbClr val="FF0000"/>
                </a:solidFill>
                <a:latin typeface="+mn-lt"/>
              </a:rPr>
              <a:t>Les quartiles :</a:t>
            </a:r>
          </a:p>
          <a:p>
            <a:pPr indent="-533400" eaLnBrk="1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defRPr/>
            </a:pPr>
            <a:r>
              <a:rPr lang="fr-FR" sz="2000" i="1" dirty="0" smtClean="0">
                <a:solidFill>
                  <a:srgbClr val="FF0000"/>
                </a:solidFill>
                <a:latin typeface="+mn-lt"/>
              </a:rPr>
              <a:t>- La médiane </a:t>
            </a: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est la valeur qui sépare la population en deux groupes d’effectifs égaux. Elle n’a de sens que sur une </a:t>
            </a:r>
            <a:r>
              <a:rPr lang="fr-FR" sz="2000" u="sng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série rangée par ordre croissant</a:t>
            </a: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. </a:t>
            </a:r>
          </a:p>
          <a:p>
            <a:pPr marL="533400" indent="-533400" eaLnBrk="1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defRPr/>
            </a:pPr>
            <a:r>
              <a:rPr lang="fr-FR" sz="2000" i="1" dirty="0" smtClean="0">
                <a:solidFill>
                  <a:srgbClr val="FF0000"/>
                </a:solidFill>
                <a:latin typeface="+mn-lt"/>
              </a:rPr>
              <a:t> - Le</a:t>
            </a: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fr-FR" sz="2000" i="1" dirty="0" smtClean="0">
                <a:solidFill>
                  <a:srgbClr val="FF0000"/>
                </a:solidFill>
                <a:latin typeface="+mn-lt"/>
              </a:rPr>
              <a:t>1</a:t>
            </a:r>
            <a:r>
              <a:rPr lang="fr-FR" sz="2000" i="1" baseline="30000" dirty="0" smtClean="0">
                <a:solidFill>
                  <a:srgbClr val="FF0000"/>
                </a:solidFill>
                <a:latin typeface="+mn-lt"/>
              </a:rPr>
              <a:t>er</a:t>
            </a:r>
            <a:r>
              <a:rPr lang="fr-FR" sz="2000" i="1" dirty="0" smtClean="0">
                <a:solidFill>
                  <a:srgbClr val="FF0000"/>
                </a:solidFill>
                <a:latin typeface="+mn-lt"/>
              </a:rPr>
              <a:t> quartile Q</a:t>
            </a:r>
            <a:r>
              <a:rPr lang="fr-FR" sz="2000" i="1" baseline="-25000" dirty="0" smtClean="0">
                <a:solidFill>
                  <a:srgbClr val="FF0000"/>
                </a:solidFill>
                <a:latin typeface="+mn-lt"/>
              </a:rPr>
              <a:t>1</a:t>
            </a:r>
            <a:r>
              <a:rPr lang="fr-FR" sz="2000" i="1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est la valeur qui sépare la série en ¼  inférieur et ¾  supérieur.</a:t>
            </a:r>
          </a:p>
          <a:p>
            <a:pPr marL="533400" indent="-5334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i="1" dirty="0" smtClean="0">
                <a:solidFill>
                  <a:srgbClr val="FF0000"/>
                </a:solidFill>
                <a:latin typeface="+mn-lt"/>
              </a:rPr>
              <a:t> - Le</a:t>
            </a: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fr-FR" sz="2000" i="1" dirty="0" smtClean="0">
                <a:solidFill>
                  <a:srgbClr val="FF0000"/>
                </a:solidFill>
                <a:latin typeface="+mn-lt"/>
              </a:rPr>
              <a:t>3</a:t>
            </a:r>
            <a:r>
              <a:rPr lang="fr-FR" sz="2000" i="1" baseline="30000" dirty="0" smtClean="0">
                <a:solidFill>
                  <a:srgbClr val="FF0000"/>
                </a:solidFill>
                <a:latin typeface="+mn-lt"/>
              </a:rPr>
              <a:t>ème</a:t>
            </a:r>
            <a:r>
              <a:rPr lang="fr-FR" sz="2000" i="1" dirty="0" smtClean="0">
                <a:solidFill>
                  <a:srgbClr val="FF0000"/>
                </a:solidFill>
                <a:latin typeface="+mn-lt"/>
              </a:rPr>
              <a:t> quartile Q</a:t>
            </a:r>
            <a:r>
              <a:rPr lang="fr-FR" sz="2000" i="1" baseline="-25000" dirty="0" smtClean="0">
                <a:solidFill>
                  <a:srgbClr val="FF0000"/>
                </a:solidFill>
                <a:latin typeface="+mn-lt"/>
              </a:rPr>
              <a:t>3</a:t>
            </a:r>
            <a:r>
              <a:rPr lang="fr-FR" sz="2000" i="1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est la valeur qui sépare la série en ¾ inférieur et ¼  supérieur.</a:t>
            </a:r>
          </a:p>
          <a:p>
            <a:pPr indent="-53340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La représentation graphique des ces indicateurs est la </a:t>
            </a:r>
            <a:r>
              <a:rPr lang="fr-FR" sz="2000" dirty="0" smtClean="0">
                <a:solidFill>
                  <a:srgbClr val="FF0000"/>
                </a:solidFill>
                <a:latin typeface="+mn-lt"/>
              </a:rPr>
              <a:t>boite de </a:t>
            </a:r>
            <a:r>
              <a:rPr lang="fr-FR" sz="2000" dirty="0" err="1" smtClean="0">
                <a:solidFill>
                  <a:srgbClr val="FF0000"/>
                </a:solidFill>
                <a:latin typeface="+mn-lt"/>
              </a:rPr>
              <a:t>Tukey</a:t>
            </a: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. Elle permet d’avoir une aperçu graphique rapide de la distribution des valeurs de la série et permet beaucoup d’interprétation. </a:t>
            </a:r>
          </a:p>
          <a:p>
            <a:pPr indent="-53340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defRPr/>
            </a:pPr>
            <a:endParaRPr lang="fr-FR" sz="2000" dirty="0" smtClean="0">
              <a:solidFill>
                <a:schemeClr val="accent1">
                  <a:lumMod val="50000"/>
                </a:schemeClr>
              </a:solidFill>
              <a:latin typeface="+mn-lt"/>
            </a:endParaRPr>
          </a:p>
          <a:p>
            <a:pPr indent="-53340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defRPr/>
            </a:pPr>
            <a:endParaRPr lang="fr-FR" sz="2000" dirty="0" smtClean="0">
              <a:solidFill>
                <a:schemeClr val="accent1">
                  <a:lumMod val="50000"/>
                </a:schemeClr>
              </a:solidFill>
              <a:latin typeface="+mn-lt"/>
            </a:endParaRPr>
          </a:p>
          <a:p>
            <a:pPr indent="-53340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defRPr/>
            </a:pPr>
            <a:endParaRPr lang="fr-FR" sz="2000" dirty="0" smtClean="0">
              <a:solidFill>
                <a:schemeClr val="accent1">
                  <a:lumMod val="50000"/>
                </a:schemeClr>
              </a:solidFill>
              <a:latin typeface="+mn-lt"/>
            </a:endParaRPr>
          </a:p>
          <a:p>
            <a:pPr indent="-53340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Les valeurs extrêmes de cette représentation sont les « moustaches » définies en général par</a:t>
            </a:r>
          </a:p>
          <a:p>
            <a:pPr indent="-533400" algn="ctr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fr-FR" sz="2000" dirty="0" smtClean="0">
                <a:solidFill>
                  <a:srgbClr val="FF0000"/>
                </a:solidFill>
                <a:latin typeface="+mn-lt"/>
              </a:rPr>
              <a:t>m=Q</a:t>
            </a:r>
            <a:r>
              <a:rPr lang="fr-FR" sz="2000" baseline="-25000" dirty="0" smtClean="0">
                <a:solidFill>
                  <a:srgbClr val="FF0000"/>
                </a:solidFill>
                <a:latin typeface="+mn-lt"/>
              </a:rPr>
              <a:t>1</a:t>
            </a:r>
            <a:r>
              <a:rPr lang="fr-FR" sz="2000" dirty="0" smtClean="0">
                <a:solidFill>
                  <a:srgbClr val="FF0000"/>
                </a:solidFill>
                <a:latin typeface="+mn-lt"/>
              </a:rPr>
              <a:t>-1,5</a:t>
            </a:r>
            <a:r>
              <a:rPr lang="fr-FR" sz="2000" dirty="0" smtClean="0">
                <a:solidFill>
                  <a:srgbClr val="FF0000"/>
                </a:solidFill>
                <a:latin typeface="+mn-lt"/>
                <a:sym typeface="Symbol"/>
              </a:rPr>
              <a:t>(Q</a:t>
            </a:r>
            <a:r>
              <a:rPr lang="fr-FR" sz="2000" baseline="-25000" dirty="0" smtClean="0">
                <a:solidFill>
                  <a:srgbClr val="FF0000"/>
                </a:solidFill>
                <a:latin typeface="+mn-lt"/>
                <a:sym typeface="Symbol"/>
              </a:rPr>
              <a:t>3</a:t>
            </a:r>
            <a:r>
              <a:rPr lang="fr-FR" sz="2000" dirty="0" smtClean="0">
                <a:solidFill>
                  <a:srgbClr val="FF0000"/>
                </a:solidFill>
                <a:latin typeface="+mn-lt"/>
                <a:sym typeface="Symbol"/>
              </a:rPr>
              <a:t>-Q</a:t>
            </a:r>
            <a:r>
              <a:rPr lang="fr-FR" sz="2000" baseline="-25000" dirty="0" smtClean="0">
                <a:solidFill>
                  <a:srgbClr val="FF0000"/>
                </a:solidFill>
                <a:latin typeface="+mn-lt"/>
                <a:sym typeface="Symbol"/>
              </a:rPr>
              <a:t>1</a:t>
            </a:r>
            <a:r>
              <a:rPr lang="fr-FR" sz="2000" dirty="0" smtClean="0">
                <a:solidFill>
                  <a:srgbClr val="FF0000"/>
                </a:solidFill>
                <a:latin typeface="+mn-lt"/>
                <a:sym typeface="Symbol"/>
              </a:rPr>
              <a:t>)     et     </a:t>
            </a:r>
            <a:r>
              <a:rPr lang="fr-FR" sz="2000" dirty="0" smtClean="0">
                <a:solidFill>
                  <a:srgbClr val="FF0000"/>
                </a:solidFill>
              </a:rPr>
              <a:t>M=Q</a:t>
            </a:r>
            <a:r>
              <a:rPr lang="fr-FR" sz="2000" baseline="-25000" dirty="0" smtClean="0">
                <a:solidFill>
                  <a:srgbClr val="FF0000"/>
                </a:solidFill>
              </a:rPr>
              <a:t>3</a:t>
            </a:r>
            <a:r>
              <a:rPr lang="fr-FR" sz="2000" dirty="0" smtClean="0">
                <a:solidFill>
                  <a:srgbClr val="FF0000"/>
                </a:solidFill>
              </a:rPr>
              <a:t>+1,5</a:t>
            </a:r>
            <a:r>
              <a:rPr lang="fr-FR" sz="2000" dirty="0" smtClean="0">
                <a:solidFill>
                  <a:srgbClr val="FF0000"/>
                </a:solidFill>
                <a:sym typeface="Symbol"/>
              </a:rPr>
              <a:t>(Q</a:t>
            </a:r>
            <a:r>
              <a:rPr lang="fr-FR" sz="2000" baseline="-25000" dirty="0" smtClean="0">
                <a:solidFill>
                  <a:srgbClr val="FF0000"/>
                </a:solidFill>
                <a:sym typeface="Symbol"/>
              </a:rPr>
              <a:t>3</a:t>
            </a:r>
            <a:r>
              <a:rPr lang="fr-FR" sz="2000" dirty="0" smtClean="0">
                <a:solidFill>
                  <a:srgbClr val="FF0000"/>
                </a:solidFill>
                <a:sym typeface="Symbol"/>
              </a:rPr>
              <a:t>-Q</a:t>
            </a:r>
            <a:r>
              <a:rPr lang="fr-FR" sz="2000" baseline="-25000" dirty="0" smtClean="0">
                <a:solidFill>
                  <a:srgbClr val="FF0000"/>
                </a:solidFill>
                <a:sym typeface="Symbol"/>
              </a:rPr>
              <a:t>1</a:t>
            </a:r>
            <a:r>
              <a:rPr lang="fr-FR" sz="2000" dirty="0" smtClean="0">
                <a:solidFill>
                  <a:srgbClr val="FF0000"/>
                </a:solidFill>
                <a:sym typeface="Symbol"/>
              </a:rPr>
              <a:t>) </a:t>
            </a:r>
          </a:p>
          <a:p>
            <a:pPr indent="-53340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  <a:sym typeface="Symbol"/>
              </a:rPr>
              <a:t>Toutes valeurs de la série en dehors des moustaches est considérée comme </a:t>
            </a:r>
            <a:r>
              <a:rPr lang="fr-FR" sz="2000" i="1" dirty="0" smtClean="0">
                <a:solidFill>
                  <a:srgbClr val="FF0000"/>
                </a:solidFill>
                <a:latin typeface="+mn-lt"/>
                <a:sym typeface="Symbol"/>
              </a:rPr>
              <a:t>atypique</a:t>
            </a:r>
            <a:endParaRPr lang="fr-FR" sz="2000" i="1" dirty="0" smtClean="0">
              <a:solidFill>
                <a:srgbClr val="FF0000"/>
              </a:solidFill>
              <a:latin typeface="+mn-lt"/>
            </a:endParaRPr>
          </a:p>
          <a:p>
            <a:pPr marL="533400" indent="-533400" eaLnBrk="1" hangingPunct="1">
              <a:lnSpc>
                <a:spcPct val="90000"/>
              </a:lnSpc>
              <a:buClrTx/>
              <a:buFont typeface="Wingdings" pitchFamily="2" charset="2"/>
              <a:buChar char="Ø"/>
              <a:defRPr/>
            </a:pPr>
            <a:endParaRPr lang="fr-FR" sz="2000" dirty="0" smtClean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29" name="Image 6" descr="BAM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3933056"/>
            <a:ext cx="4824536" cy="14344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Line 7"/>
          <p:cNvSpPr>
            <a:spLocks noChangeShapeType="1"/>
          </p:cNvSpPr>
          <p:nvPr/>
        </p:nvSpPr>
        <p:spPr bwMode="auto">
          <a:xfrm flipV="1">
            <a:off x="7380312" y="476672"/>
            <a:ext cx="0" cy="1656184"/>
          </a:xfrm>
          <a:prstGeom prst="line">
            <a:avLst/>
          </a:prstGeom>
          <a:noFill/>
          <a:ln w="25400">
            <a:solidFill>
              <a:srgbClr val="339966"/>
            </a:solidFill>
            <a:round/>
            <a:headEnd/>
            <a:tailEnd type="oval" w="sm" len="sm"/>
          </a:ln>
        </p:spPr>
        <p:txBody>
          <a:bodyPr/>
          <a:lstStyle/>
          <a:p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Statistiques </a:t>
            </a:r>
            <a:r>
              <a:rPr lang="fr-FR" dirty="0" err="1" smtClean="0"/>
              <a:t>univariées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sz="2800" i="1" dirty="0" smtClean="0"/>
              <a:t>Variables quantitatives –Indicateurs de position</a:t>
            </a:r>
            <a:endParaRPr lang="fr-FR" sz="2800" i="1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395536" y="1556792"/>
          <a:ext cx="4652211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2114"/>
                <a:gridCol w="554696"/>
                <a:gridCol w="542722"/>
                <a:gridCol w="592094"/>
                <a:gridCol w="583802"/>
                <a:gridCol w="550243"/>
                <a:gridCol w="545277"/>
                <a:gridCol w="481263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Note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1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2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3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4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5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6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7</a:t>
                      </a:r>
                      <a:endParaRPr lang="fr-FR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600" b="1" baseline="-250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Elève L</a:t>
                      </a:r>
                      <a:endParaRPr lang="fr-FR" sz="1600" b="1" baseline="-250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9</a:t>
                      </a:r>
                      <a:endParaRPr lang="fr-FR" sz="1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10</a:t>
                      </a:r>
                      <a:endParaRPr lang="fr-FR" sz="1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8</a:t>
                      </a:r>
                      <a:endParaRPr lang="fr-FR" sz="1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7</a:t>
                      </a:r>
                      <a:endParaRPr lang="fr-FR" sz="1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10</a:t>
                      </a:r>
                      <a:endParaRPr lang="fr-FR" sz="1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9</a:t>
                      </a:r>
                      <a:endParaRPr lang="fr-FR" sz="1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11</a:t>
                      </a:r>
                      <a:endParaRPr lang="fr-FR" sz="1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baseline="-250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Elève P</a:t>
                      </a:r>
                      <a:endParaRPr lang="fr-FR" sz="1600" b="1" baseline="-250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14</a:t>
                      </a:r>
                      <a:endParaRPr lang="fr-FR" sz="1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fr-FR" sz="1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16</a:t>
                      </a:r>
                      <a:endParaRPr lang="fr-FR" sz="1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fr-FR" sz="1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fr-FR" sz="1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fr-FR" sz="1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16</a:t>
                      </a:r>
                      <a:endParaRPr lang="fr-FR" sz="1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323528" y="3212976"/>
          <a:ext cx="4652211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2114"/>
                <a:gridCol w="554696"/>
                <a:gridCol w="542722"/>
                <a:gridCol w="592094"/>
                <a:gridCol w="583802"/>
                <a:gridCol w="550243"/>
                <a:gridCol w="545277"/>
                <a:gridCol w="48126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600" b="1" baseline="-250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Elève L</a:t>
                      </a:r>
                      <a:endParaRPr lang="fr-FR" sz="1600" b="1" baseline="-250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7</a:t>
                      </a:r>
                      <a:endParaRPr lang="fr-FR" sz="1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8</a:t>
                      </a:r>
                      <a:endParaRPr lang="fr-FR" sz="1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9</a:t>
                      </a:r>
                      <a:endParaRPr lang="fr-FR" sz="1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9</a:t>
                      </a:r>
                      <a:endParaRPr lang="fr-FR" sz="1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10</a:t>
                      </a:r>
                      <a:endParaRPr lang="fr-FR" sz="1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10</a:t>
                      </a:r>
                      <a:endParaRPr lang="fr-FR" sz="1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11</a:t>
                      </a:r>
                      <a:endParaRPr lang="fr-FR" sz="1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baseline="-250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Elève P</a:t>
                      </a:r>
                      <a:endParaRPr lang="fr-FR" sz="1600" b="1" baseline="-250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fr-FR" sz="1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fr-FR" sz="1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fr-FR" sz="1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fr-FR" sz="1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14</a:t>
                      </a:r>
                      <a:endParaRPr lang="fr-FR" sz="1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16</a:t>
                      </a:r>
                      <a:endParaRPr lang="fr-FR" sz="1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16</a:t>
                      </a:r>
                      <a:endParaRPr lang="fr-FR" sz="1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ZoneTexte 8"/>
          <p:cNvSpPr txBox="1">
            <a:spLocks noChangeArrowheads="1"/>
          </p:cNvSpPr>
          <p:nvPr/>
        </p:nvSpPr>
        <p:spPr bwMode="auto">
          <a:xfrm>
            <a:off x="323528" y="2780928"/>
            <a:ext cx="1905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fr-FR" sz="1600" dirty="0">
                <a:solidFill>
                  <a:schemeClr val="accent1">
                    <a:lumMod val="50000"/>
                  </a:schemeClr>
                </a:solidFill>
              </a:rPr>
              <a:t>Série ordonnée</a:t>
            </a:r>
          </a:p>
        </p:txBody>
      </p:sp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323528" y="4221088"/>
          <a:ext cx="4464495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/>
                <a:gridCol w="1080120"/>
                <a:gridCol w="936104"/>
                <a:gridCol w="432048"/>
                <a:gridCol w="432048"/>
                <a:gridCol w="432048"/>
                <a:gridCol w="504055"/>
              </a:tblGrid>
              <a:tr h="370840">
                <a:tc>
                  <a:txBody>
                    <a:bodyPr/>
                    <a:lstStyle/>
                    <a:p>
                      <a:endParaRPr lang="fr-FR" sz="16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Moyenne</a:t>
                      </a:r>
                      <a:endParaRPr lang="fr-FR" sz="16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Médiane</a:t>
                      </a:r>
                      <a:endParaRPr lang="fr-FR" sz="16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Q1</a:t>
                      </a:r>
                      <a:endParaRPr lang="fr-FR" sz="16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Q3</a:t>
                      </a:r>
                      <a:endParaRPr lang="fr-FR" sz="16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</a:t>
                      </a:r>
                      <a:endParaRPr lang="fr-FR" sz="16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</a:t>
                      </a:r>
                      <a:endParaRPr lang="fr-FR" sz="16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600" b="1" baseline="-250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Elève L</a:t>
                      </a:r>
                      <a:endParaRPr lang="fr-FR" sz="1600" b="1" baseline="-250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9,1</a:t>
                      </a:r>
                      <a:endParaRPr lang="fr-FR" sz="1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9</a:t>
                      </a:r>
                      <a:endParaRPr lang="fr-FR" sz="1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8</a:t>
                      </a:r>
                      <a:endParaRPr lang="fr-FR" sz="1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10</a:t>
                      </a:r>
                      <a:endParaRPr lang="fr-FR" sz="1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fr-FR" sz="1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13</a:t>
                      </a:r>
                      <a:endParaRPr lang="fr-FR" sz="1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FF66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baseline="-250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Elève P</a:t>
                      </a:r>
                      <a:endParaRPr lang="fr-FR" sz="1600" b="1" baseline="-250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9,1</a:t>
                      </a:r>
                      <a:endParaRPr lang="fr-FR" sz="1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fr-FR" sz="1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fr-FR" sz="1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14</a:t>
                      </a:r>
                      <a:endParaRPr lang="fr-FR" sz="1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fr-FR" sz="1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27,5</a:t>
                      </a:r>
                      <a:endParaRPr lang="fr-FR" sz="1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FF66"/>
                    </a:solidFill>
                  </a:tcPr>
                </a:tc>
              </a:tr>
            </a:tbl>
          </a:graphicData>
        </a:graphic>
      </p:graphicFrame>
      <p:sp>
        <p:nvSpPr>
          <p:cNvPr id="13" name="ZoneTexte 12"/>
          <p:cNvSpPr txBox="1">
            <a:spLocks noChangeArrowheads="1"/>
          </p:cNvSpPr>
          <p:nvPr/>
        </p:nvSpPr>
        <p:spPr bwMode="auto">
          <a:xfrm>
            <a:off x="395536" y="5661248"/>
            <a:ext cx="597666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fr-FR" sz="2000" dirty="0" smtClean="0">
                <a:solidFill>
                  <a:srgbClr val="FF0000"/>
                </a:solidFill>
              </a:rPr>
              <a:t>Différence de fluctuation des notes </a:t>
            </a:r>
            <a:r>
              <a:rPr lang="fr-FR" sz="2000" dirty="0" smtClean="0">
                <a:solidFill>
                  <a:srgbClr val="FF0000"/>
                </a:solidFill>
                <a:sym typeface="Symbol"/>
              </a:rPr>
              <a:t> indicateurs de dispersion</a:t>
            </a:r>
            <a:r>
              <a:rPr lang="fr-FR" sz="2000" dirty="0" smtClean="0">
                <a:solidFill>
                  <a:srgbClr val="FF0000"/>
                </a:solidFill>
              </a:rPr>
              <a:t> </a:t>
            </a:r>
            <a:endParaRPr lang="fr-FR" sz="2000" dirty="0">
              <a:solidFill>
                <a:srgbClr val="FF0000"/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8163272" y="6384032"/>
            <a:ext cx="38100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l">
              <a:defRPr/>
            </a:pPr>
            <a:r>
              <a:rPr lang="fr-FR" sz="1200" dirty="0">
                <a:solidFill>
                  <a:schemeClr val="accent4">
                    <a:lumMod val="10000"/>
                  </a:schemeClr>
                </a:solidFill>
                <a:latin typeface="Tahoma" charset="0"/>
              </a:rPr>
              <a:t>2</a:t>
            </a:r>
          </a:p>
        </p:txBody>
      </p:sp>
      <p:sp>
        <p:nvSpPr>
          <p:cNvPr id="18" name="Rectangle 27"/>
          <p:cNvSpPr>
            <a:spLocks noChangeArrowheads="1"/>
          </p:cNvSpPr>
          <p:nvPr/>
        </p:nvSpPr>
        <p:spPr bwMode="auto">
          <a:xfrm>
            <a:off x="5868144" y="3573016"/>
            <a:ext cx="771525" cy="598165"/>
          </a:xfrm>
          <a:prstGeom prst="rect">
            <a:avLst/>
          </a:prstGeom>
          <a:solidFill>
            <a:srgbClr val="FFFFFF"/>
          </a:solidFill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9" name="Line 2"/>
          <p:cNvSpPr>
            <a:spLocks noChangeShapeType="1"/>
          </p:cNvSpPr>
          <p:nvPr/>
        </p:nvSpPr>
        <p:spPr bwMode="auto">
          <a:xfrm>
            <a:off x="5868144" y="3861048"/>
            <a:ext cx="771525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20" name="Line 3"/>
          <p:cNvSpPr>
            <a:spLocks noChangeShapeType="1"/>
          </p:cNvSpPr>
          <p:nvPr/>
        </p:nvSpPr>
        <p:spPr bwMode="auto">
          <a:xfrm>
            <a:off x="6300192" y="4149080"/>
            <a:ext cx="0" cy="648072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oval" w="sm" len="sm"/>
          </a:ln>
        </p:spPr>
        <p:txBody>
          <a:bodyPr/>
          <a:lstStyle/>
          <a:p>
            <a:endParaRPr lang="fr-FR"/>
          </a:p>
        </p:txBody>
      </p:sp>
      <p:sp>
        <p:nvSpPr>
          <p:cNvPr id="21" name="Line 4"/>
          <p:cNvSpPr>
            <a:spLocks noChangeShapeType="1"/>
          </p:cNvSpPr>
          <p:nvPr/>
        </p:nvSpPr>
        <p:spPr bwMode="auto">
          <a:xfrm flipV="1">
            <a:off x="6300192" y="2996952"/>
            <a:ext cx="0" cy="576064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oval" w="sm" len="sm"/>
          </a:ln>
        </p:spPr>
        <p:txBody>
          <a:bodyPr/>
          <a:lstStyle/>
          <a:p>
            <a:endParaRPr lang="fr-FR"/>
          </a:p>
        </p:txBody>
      </p:sp>
      <p:sp>
        <p:nvSpPr>
          <p:cNvPr id="22" name="Rectangle 31"/>
          <p:cNvSpPr>
            <a:spLocks noChangeArrowheads="1"/>
          </p:cNvSpPr>
          <p:nvPr/>
        </p:nvSpPr>
        <p:spPr bwMode="auto">
          <a:xfrm>
            <a:off x="7020272" y="2132856"/>
            <a:ext cx="762000" cy="3212951"/>
          </a:xfrm>
          <a:prstGeom prst="rect">
            <a:avLst/>
          </a:prstGeom>
          <a:solidFill>
            <a:srgbClr val="FFFFFF"/>
          </a:solidFill>
          <a:ln w="25400">
            <a:solidFill>
              <a:srgbClr val="339966"/>
            </a:solidFill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23" name="Line 6"/>
          <p:cNvSpPr>
            <a:spLocks noChangeShapeType="1"/>
          </p:cNvSpPr>
          <p:nvPr/>
        </p:nvSpPr>
        <p:spPr bwMode="auto">
          <a:xfrm>
            <a:off x="7020272" y="4725144"/>
            <a:ext cx="762000" cy="0"/>
          </a:xfrm>
          <a:prstGeom prst="line">
            <a:avLst/>
          </a:prstGeom>
          <a:noFill/>
          <a:ln w="25400">
            <a:solidFill>
              <a:srgbClr val="3399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25" name="Line 8"/>
          <p:cNvSpPr>
            <a:spLocks noChangeShapeType="1"/>
          </p:cNvSpPr>
          <p:nvPr/>
        </p:nvSpPr>
        <p:spPr bwMode="auto">
          <a:xfrm>
            <a:off x="7401272" y="5345807"/>
            <a:ext cx="0" cy="1114425"/>
          </a:xfrm>
          <a:prstGeom prst="line">
            <a:avLst/>
          </a:prstGeom>
          <a:noFill/>
          <a:ln w="25400">
            <a:solidFill>
              <a:srgbClr val="339966"/>
            </a:solidFill>
            <a:round/>
            <a:headEnd/>
            <a:tailEnd type="oval" w="sm" len="sm"/>
          </a:ln>
        </p:spPr>
        <p:txBody>
          <a:bodyPr/>
          <a:lstStyle/>
          <a:p>
            <a:endParaRPr lang="fr-FR"/>
          </a:p>
        </p:txBody>
      </p:sp>
      <p:sp>
        <p:nvSpPr>
          <p:cNvPr id="28" name="Text Box 10"/>
          <p:cNvSpPr txBox="1">
            <a:spLocks noChangeArrowheads="1"/>
          </p:cNvSpPr>
          <p:nvPr/>
        </p:nvSpPr>
        <p:spPr bwMode="auto">
          <a:xfrm>
            <a:off x="6948264" y="2132856"/>
            <a:ext cx="8763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576" tIns="32004" rIns="0" bIns="0"/>
          <a:lstStyle/>
          <a:p>
            <a:pPr algn="ctr"/>
            <a:r>
              <a:rPr lang="fr-FR" sz="1600" dirty="0">
                <a:solidFill>
                  <a:srgbClr val="339966"/>
                </a:solidFill>
                <a:latin typeface="Arial" charset="0"/>
                <a:cs typeface="Arial" charset="0"/>
              </a:rPr>
              <a:t>Elève P</a:t>
            </a:r>
          </a:p>
        </p:txBody>
      </p:sp>
      <p:sp>
        <p:nvSpPr>
          <p:cNvPr id="30" name="Text Box 9"/>
          <p:cNvSpPr txBox="1">
            <a:spLocks noChangeArrowheads="1"/>
          </p:cNvSpPr>
          <p:nvPr/>
        </p:nvSpPr>
        <p:spPr bwMode="auto">
          <a:xfrm>
            <a:off x="5868144" y="2564904"/>
            <a:ext cx="8763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576" tIns="32004" rIns="0" bIns="0"/>
          <a:lstStyle/>
          <a:p>
            <a:pPr algn="l"/>
            <a:r>
              <a:rPr lang="fr-FR" sz="1600" dirty="0">
                <a:solidFill>
                  <a:srgbClr val="FF0000"/>
                </a:solidFill>
                <a:latin typeface="Arial" charset="0"/>
                <a:cs typeface="Arial" charset="0"/>
              </a:rPr>
              <a:t>Elève L</a:t>
            </a:r>
          </a:p>
        </p:txBody>
      </p:sp>
      <p:sp>
        <p:nvSpPr>
          <p:cNvPr id="42" name="Étoile à 5 branches 41"/>
          <p:cNvSpPr/>
          <p:nvPr/>
        </p:nvSpPr>
        <p:spPr>
          <a:xfrm>
            <a:off x="6228184" y="3789040"/>
            <a:ext cx="72008" cy="72008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Étoile à 5 branches 43"/>
          <p:cNvSpPr/>
          <p:nvPr/>
        </p:nvSpPr>
        <p:spPr>
          <a:xfrm>
            <a:off x="7380312" y="3789040"/>
            <a:ext cx="72008" cy="72008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Statistiques </a:t>
            </a:r>
            <a:r>
              <a:rPr lang="fr-FR" dirty="0" err="1" smtClean="0"/>
              <a:t>univariées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sz="2800" i="1" dirty="0" smtClean="0"/>
              <a:t>Variables quantitatives – Indicateurs de dispersion</a:t>
            </a:r>
            <a:endParaRPr lang="fr-FR" sz="2800" i="1" dirty="0"/>
          </a:p>
        </p:txBody>
      </p:sp>
      <p:sp>
        <p:nvSpPr>
          <p:cNvPr id="11" name="Rectangle 10"/>
          <p:cNvSpPr/>
          <p:nvPr/>
        </p:nvSpPr>
        <p:spPr>
          <a:xfrm>
            <a:off x="0" y="1268761"/>
            <a:ext cx="91440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3400" indent="-533400" eaLnBrk="1" hangingPunct="1">
              <a:lnSpc>
                <a:spcPct val="90000"/>
              </a:lnSpc>
              <a:buClrTx/>
              <a:buFont typeface="Wingdings" pitchFamily="2" charset="2"/>
              <a:buChar char="Ø"/>
              <a:defRPr/>
            </a:pPr>
            <a:r>
              <a:rPr lang="fr-FR" sz="2000" i="1" dirty="0" smtClean="0">
                <a:solidFill>
                  <a:srgbClr val="FF0000"/>
                </a:solidFill>
                <a:latin typeface="+mn-lt"/>
              </a:rPr>
              <a:t>La variance </a:t>
            </a: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mesure l’écart au carré entre les valeurs de la série et leur moyen</a:t>
            </a:r>
            <a:r>
              <a:rPr lang="fr-FR" sz="2000" dirty="0" smtClean="0">
                <a:solidFill>
                  <a:srgbClr val="002060"/>
                </a:solidFill>
                <a:latin typeface="+mn-lt"/>
              </a:rPr>
              <a:t>ne</a:t>
            </a:r>
          </a:p>
          <a:p>
            <a:pPr marL="533400" indent="-533400" eaLnBrk="1" hangingPunct="1">
              <a:lnSpc>
                <a:spcPct val="90000"/>
              </a:lnSpc>
              <a:buClrTx/>
              <a:buFont typeface="Wingdings" pitchFamily="2" charset="2"/>
              <a:buChar char="Ø"/>
              <a:defRPr/>
            </a:pPr>
            <a:endParaRPr lang="fr-FR" sz="2000" dirty="0" smtClean="0">
              <a:solidFill>
                <a:srgbClr val="002060"/>
              </a:solidFill>
              <a:latin typeface="+mn-lt"/>
            </a:endParaRPr>
          </a:p>
          <a:p>
            <a:pPr marL="533400" indent="-533400" eaLnBrk="1" hangingPunct="1">
              <a:lnSpc>
                <a:spcPct val="90000"/>
              </a:lnSpc>
              <a:buClrTx/>
              <a:buFont typeface="Wingdings" pitchFamily="2" charset="2"/>
              <a:buChar char="Ø"/>
              <a:defRPr/>
            </a:pPr>
            <a:endParaRPr lang="fr-FR" sz="2000" dirty="0" smtClean="0">
              <a:solidFill>
                <a:srgbClr val="002060"/>
              </a:solidFill>
              <a:latin typeface="+mn-lt"/>
            </a:endParaRPr>
          </a:p>
          <a:p>
            <a:pPr marL="533400" indent="-533400" eaLnBrk="1" hangingPunct="1">
              <a:lnSpc>
                <a:spcPct val="90000"/>
              </a:lnSpc>
              <a:buClrTx/>
              <a:buFont typeface="Wingdings" pitchFamily="2" charset="2"/>
              <a:buChar char="Ø"/>
              <a:defRPr/>
            </a:pPr>
            <a:endParaRPr lang="fr-FR" sz="2000" dirty="0" smtClean="0">
              <a:solidFill>
                <a:srgbClr val="002060"/>
              </a:solidFill>
              <a:latin typeface="+mn-lt"/>
            </a:endParaRPr>
          </a:p>
          <a:p>
            <a:pPr marL="533400" indent="-533400" eaLnBrk="1" hangingPunct="1">
              <a:lnSpc>
                <a:spcPct val="90000"/>
              </a:lnSpc>
              <a:buClrTx/>
              <a:defRPr/>
            </a:pPr>
            <a:r>
              <a:rPr lang="fr-FR" sz="2000" dirty="0" smtClean="0">
                <a:solidFill>
                  <a:srgbClr val="002060"/>
                </a:solidFill>
                <a:latin typeface="+mn-lt"/>
              </a:rPr>
              <a:t>	</a:t>
            </a: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Afin de garder la même unité que la variable, on utilise </a:t>
            </a:r>
            <a:r>
              <a:rPr lang="fr-FR" sz="2000" i="1" dirty="0" smtClean="0">
                <a:solidFill>
                  <a:srgbClr val="FF0000"/>
                </a:solidFill>
                <a:latin typeface="+mn-lt"/>
              </a:rPr>
              <a:t>l’écart-type</a:t>
            </a:r>
          </a:p>
          <a:p>
            <a:pPr marL="533400" indent="-533400" eaLnBrk="1" hangingPunct="1">
              <a:lnSpc>
                <a:spcPct val="90000"/>
              </a:lnSpc>
              <a:buClrTx/>
              <a:defRPr/>
            </a:pPr>
            <a:endParaRPr lang="fr-FR" sz="2000" dirty="0" smtClean="0">
              <a:solidFill>
                <a:srgbClr val="000000"/>
              </a:solidFill>
              <a:latin typeface="+mn-lt"/>
            </a:endParaRPr>
          </a:p>
          <a:p>
            <a:pPr marL="533400" indent="-533400" eaLnBrk="1" hangingPunct="1">
              <a:lnSpc>
                <a:spcPct val="90000"/>
              </a:lnSpc>
              <a:buClrTx/>
              <a:defRPr/>
            </a:pPr>
            <a:r>
              <a:rPr lang="fr-FR" sz="2000" dirty="0" smtClean="0">
                <a:solidFill>
                  <a:srgbClr val="000000"/>
                </a:solidFill>
                <a:latin typeface="+mn-lt"/>
              </a:rPr>
              <a:t>	</a:t>
            </a: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Tout comme la moyenne ces deux indicateurs sont sensibles aux valeurs extrêmes de la série.</a:t>
            </a:r>
          </a:p>
          <a:p>
            <a:pPr marL="533400" indent="-533400">
              <a:lnSpc>
                <a:spcPct val="90000"/>
              </a:lnSpc>
              <a:defRPr/>
            </a:pPr>
            <a:r>
              <a:rPr lang="fr-FR" sz="2000" dirty="0" smtClean="0">
                <a:solidFill>
                  <a:srgbClr val="000000"/>
                </a:solidFill>
                <a:latin typeface="+mn-lt"/>
              </a:rPr>
              <a:t>	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79512" y="3501008"/>
            <a:ext cx="87129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3400" indent="-533400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fr-FR" sz="2000" i="1" dirty="0" smtClean="0">
                <a:solidFill>
                  <a:srgbClr val="FF0000"/>
                </a:solidFill>
                <a:latin typeface="+mn-lt"/>
              </a:rPr>
              <a:t>L’écart-médian </a:t>
            </a: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mesure l’écart entre les valeurs de la série et leur médiane</a:t>
            </a:r>
          </a:p>
        </p:txBody>
      </p:sp>
      <p:graphicFrame>
        <p:nvGraphicFramePr>
          <p:cNvPr id="60" name="Object 2"/>
          <p:cNvGraphicFramePr>
            <a:graphicFrameLocks noChangeAspect="1"/>
          </p:cNvGraphicFramePr>
          <p:nvPr/>
        </p:nvGraphicFramePr>
        <p:xfrm>
          <a:off x="3419872" y="1628800"/>
          <a:ext cx="2397125" cy="608012"/>
        </p:xfrm>
        <a:graphic>
          <a:graphicData uri="http://schemas.openxmlformats.org/presentationml/2006/ole">
            <p:oleObj spid="_x0000_s39938" name="Équation" r:id="rId3" imgW="1828800" imgH="609480" progId="Equation.3">
              <p:embed/>
            </p:oleObj>
          </a:graphicData>
        </a:graphic>
      </p:graphicFrame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7596336" y="2348880"/>
          <a:ext cx="985838" cy="317500"/>
        </p:xfrm>
        <a:graphic>
          <a:graphicData uri="http://schemas.openxmlformats.org/presentationml/2006/ole">
            <p:oleObj spid="_x0000_s39939" name="Équation" r:id="rId4" imgW="749160" imgH="317160" progId="Equation.3">
              <p:embed/>
            </p:oleObj>
          </a:graphicData>
        </a:graphic>
      </p:graphicFrame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2987824" y="3789040"/>
          <a:ext cx="2828925" cy="611187"/>
        </p:xfrm>
        <a:graphic>
          <a:graphicData uri="http://schemas.openxmlformats.org/presentationml/2006/ole">
            <p:oleObj spid="_x0000_s39940" name="Équation" r:id="rId5" imgW="2145960" imgH="609480" progId="Equation.3">
              <p:embed/>
            </p:oleObj>
          </a:graphicData>
        </a:graphic>
      </p:graphicFrame>
      <p:sp>
        <p:nvSpPr>
          <p:cNvPr id="26" name="Rectangle 25"/>
          <p:cNvSpPr/>
          <p:nvPr/>
        </p:nvSpPr>
        <p:spPr>
          <a:xfrm>
            <a:off x="431032" y="4581128"/>
            <a:ext cx="87129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533400">
              <a:lnSpc>
                <a:spcPct val="90000"/>
              </a:lnSpc>
              <a:defRPr/>
            </a:pP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On peut aussi utiliser </a:t>
            </a:r>
            <a:r>
              <a:rPr lang="fr-FR" sz="2000" i="1" dirty="0" smtClean="0">
                <a:solidFill>
                  <a:srgbClr val="FF0000"/>
                </a:solidFill>
                <a:latin typeface="+mn-lt"/>
              </a:rPr>
              <a:t>l’étendue</a:t>
            </a:r>
            <a:r>
              <a:rPr lang="fr-FR" sz="2000" i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de la série                                            ou</a:t>
            </a:r>
            <a:r>
              <a:rPr lang="fr-FR" sz="2000" i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fr-FR" sz="2000" i="1" dirty="0" smtClean="0">
                <a:solidFill>
                  <a:srgbClr val="FF0000"/>
                </a:solidFill>
                <a:latin typeface="+mn-lt"/>
              </a:rPr>
              <a:t>l’écart </a:t>
            </a:r>
            <a:r>
              <a:rPr lang="fr-FR" sz="2000" i="1" dirty="0" err="1" smtClean="0">
                <a:solidFill>
                  <a:srgbClr val="FF0000"/>
                </a:solidFill>
                <a:latin typeface="+mn-lt"/>
              </a:rPr>
              <a:t>inter-quartiles</a:t>
            </a:r>
            <a:r>
              <a:rPr lang="fr-FR" sz="2000" i="1" dirty="0" smtClean="0">
                <a:solidFill>
                  <a:srgbClr val="FF0000"/>
                </a:solidFill>
                <a:latin typeface="+mn-lt"/>
              </a:rPr>
              <a:t>  </a:t>
            </a:r>
            <a:endParaRPr lang="fr-FR" sz="2000" dirty="0" smtClean="0">
              <a:solidFill>
                <a:srgbClr val="FF0000"/>
              </a:solidFill>
              <a:latin typeface="+mn-lt"/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4932040" y="4581128"/>
          <a:ext cx="2306638" cy="306388"/>
        </p:xfrm>
        <a:graphic>
          <a:graphicData uri="http://schemas.openxmlformats.org/presentationml/2006/ole">
            <p:oleObj spid="_x0000_s39941" name="Équation" r:id="rId6" imgW="1752480" imgH="304560" progId="Equation.3">
              <p:embed/>
            </p:oleObj>
          </a:graphicData>
        </a:graphic>
      </p:graphicFrame>
      <p:graphicFrame>
        <p:nvGraphicFramePr>
          <p:cNvPr id="7" name="Object 2"/>
          <p:cNvGraphicFramePr>
            <a:graphicFrameLocks noChangeAspect="1"/>
          </p:cNvGraphicFramePr>
          <p:nvPr/>
        </p:nvGraphicFramePr>
        <p:xfrm>
          <a:off x="1547664" y="4869160"/>
          <a:ext cx="1019175" cy="317500"/>
        </p:xfrm>
        <a:graphic>
          <a:graphicData uri="http://schemas.openxmlformats.org/presentationml/2006/ole">
            <p:oleObj spid="_x0000_s39942" name="Équation" r:id="rId7" imgW="774360" imgH="317160" progId="Equation.3">
              <p:embed/>
            </p:oleObj>
          </a:graphicData>
        </a:graphic>
      </p:graphicFrame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2483768" y="5445224"/>
          <a:ext cx="4176463" cy="10360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8940"/>
                <a:gridCol w="897244"/>
                <a:gridCol w="1274668"/>
                <a:gridCol w="512899"/>
                <a:gridCol w="732712"/>
              </a:tblGrid>
              <a:tr h="487412">
                <a:tc>
                  <a:txBody>
                    <a:bodyPr/>
                    <a:lstStyle/>
                    <a:p>
                      <a:endParaRPr lang="fr-FR" sz="16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Variance</a:t>
                      </a:r>
                      <a:endParaRPr lang="fr-FR" sz="16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Ecart-type</a:t>
                      </a:r>
                      <a:endParaRPr lang="fr-FR" sz="16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em</a:t>
                      </a:r>
                      <a:endParaRPr lang="fr-FR" sz="16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Q3-Q1</a:t>
                      </a:r>
                      <a:endParaRPr lang="fr-FR" sz="16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250582">
                <a:tc>
                  <a:txBody>
                    <a:bodyPr/>
                    <a:lstStyle/>
                    <a:p>
                      <a:pPr algn="ctr"/>
                      <a:r>
                        <a:rPr lang="fr-FR" sz="1600" b="1" baseline="-250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Elève L</a:t>
                      </a:r>
                      <a:endParaRPr lang="fr-FR" sz="1600" b="1" baseline="-250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1,81</a:t>
                      </a:r>
                      <a:endParaRPr lang="fr-FR" sz="1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1,34</a:t>
                      </a:r>
                      <a:endParaRPr lang="fr-FR" sz="1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fr-FR" sz="1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8</a:t>
                      </a:r>
                      <a:endParaRPr lang="fr-FR" sz="1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FF66"/>
                    </a:solidFill>
                  </a:tcPr>
                </a:tc>
              </a:tr>
              <a:tr h="25058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baseline="-250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Elève P</a:t>
                      </a:r>
                      <a:endParaRPr lang="fr-FR" sz="1600" b="1" baseline="-250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35,48</a:t>
                      </a:r>
                      <a:endParaRPr lang="fr-FR" sz="1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5,96</a:t>
                      </a:r>
                      <a:endParaRPr lang="fr-FR" sz="1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4,85</a:t>
                      </a:r>
                      <a:endParaRPr lang="fr-FR" sz="1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fr-FR" sz="1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FF6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Statistiques </a:t>
            </a:r>
            <a:r>
              <a:rPr lang="fr-FR" dirty="0" err="1" smtClean="0"/>
              <a:t>univariées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sz="2800" i="1" dirty="0" smtClean="0"/>
              <a:t>Séries </a:t>
            </a:r>
            <a:r>
              <a:rPr lang="fr-FR" sz="2800" i="1" dirty="0" smtClean="0"/>
              <a:t>centrées-réduites</a:t>
            </a:r>
            <a:endParaRPr lang="fr-FR" sz="2800" i="1" dirty="0"/>
          </a:p>
        </p:txBody>
      </p:sp>
      <p:sp>
        <p:nvSpPr>
          <p:cNvPr id="11" name="Rectangle 10"/>
          <p:cNvSpPr/>
          <p:nvPr/>
        </p:nvSpPr>
        <p:spPr>
          <a:xfrm>
            <a:off x="899592" y="1484784"/>
            <a:ext cx="81003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3400" indent="-533400" eaLnBrk="1" hangingPunct="1">
              <a:lnSpc>
                <a:spcPct val="90000"/>
              </a:lnSpc>
              <a:buClrTx/>
              <a:defRPr/>
            </a:pPr>
            <a:r>
              <a:rPr lang="fr-FR" sz="2000" i="1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 </a:t>
            </a:r>
            <a:r>
              <a:rPr lang="fr-FR" sz="20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On définit la </a:t>
            </a:r>
            <a:r>
              <a:rPr lang="fr-FR" sz="20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série </a:t>
            </a:r>
            <a:r>
              <a:rPr lang="fr-FR" sz="2000" i="1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centrée-réduite </a:t>
            </a:r>
            <a:r>
              <a:rPr lang="fr-FR" sz="20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de la façon suivante </a:t>
            </a:r>
            <a:r>
              <a:rPr lang="fr-FR" sz="2000" i="1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:</a:t>
            </a:r>
            <a:endParaRPr lang="fr-FR" sz="2000" dirty="0" smtClean="0">
              <a:solidFill>
                <a:schemeClr val="accent3">
                  <a:lumMod val="50000"/>
                </a:schemeClr>
              </a:solidFill>
              <a:latin typeface="+mn-lt"/>
            </a:endParaRPr>
          </a:p>
        </p:txBody>
      </p:sp>
      <p:graphicFrame>
        <p:nvGraphicFramePr>
          <p:cNvPr id="60" name="Object 2"/>
          <p:cNvGraphicFramePr>
            <a:graphicFrameLocks noChangeAspect="1"/>
          </p:cNvGraphicFramePr>
          <p:nvPr/>
        </p:nvGraphicFramePr>
        <p:xfrm>
          <a:off x="3707904" y="1916832"/>
          <a:ext cx="1465262" cy="671513"/>
        </p:xfrm>
        <a:graphic>
          <a:graphicData uri="http://schemas.openxmlformats.org/presentationml/2006/ole">
            <p:oleObj spid="_x0000_s70658" name="Équation" r:id="rId3" imgW="1117440" imgH="672840" progId="Equation.3">
              <p:embed/>
            </p:oleObj>
          </a:graphicData>
        </a:graphic>
      </p:graphicFrame>
      <p:sp>
        <p:nvSpPr>
          <p:cNvPr id="13" name="Rectangle 12"/>
          <p:cNvSpPr/>
          <p:nvPr/>
        </p:nvSpPr>
        <p:spPr>
          <a:xfrm>
            <a:off x="899592" y="2780928"/>
            <a:ext cx="81003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3400" indent="-533400" eaLnBrk="1" hangingPunct="1">
              <a:lnSpc>
                <a:spcPct val="90000"/>
              </a:lnSpc>
              <a:buClrTx/>
              <a:defRPr/>
            </a:pPr>
            <a:r>
              <a:rPr lang="fr-FR" sz="2000" i="1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 </a:t>
            </a:r>
            <a:r>
              <a:rPr lang="fr-FR" sz="20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La série est </a:t>
            </a:r>
            <a:r>
              <a:rPr lang="fr-FR" sz="20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dite :</a:t>
            </a:r>
          </a:p>
          <a:p>
            <a:pPr marL="990600" lvl="1" indent="-533400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fr-FR" sz="20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centrée car de moyenne nulle</a:t>
            </a:r>
          </a:p>
          <a:p>
            <a:pPr marL="990600" lvl="1" indent="-533400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fr-FR" sz="20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réduite car de variance égale à 1</a:t>
            </a:r>
          </a:p>
          <a:p>
            <a:pPr marL="533400" indent="-533400" eaLnBrk="1" hangingPunct="1">
              <a:lnSpc>
                <a:spcPct val="90000"/>
              </a:lnSpc>
              <a:buClrTx/>
              <a:defRPr/>
            </a:pPr>
            <a:endParaRPr lang="fr-FR" sz="2000" dirty="0" smtClean="0">
              <a:solidFill>
                <a:schemeClr val="accent3">
                  <a:lumMod val="50000"/>
                </a:schemeClr>
              </a:solidFill>
              <a:latin typeface="+mn-lt"/>
            </a:endParaRPr>
          </a:p>
        </p:txBody>
      </p:sp>
      <p:graphicFrame>
        <p:nvGraphicFramePr>
          <p:cNvPr id="14" name="Tableau 13"/>
          <p:cNvGraphicFramePr>
            <a:graphicFrameLocks noGrp="1"/>
          </p:cNvGraphicFramePr>
          <p:nvPr/>
        </p:nvGraphicFramePr>
        <p:xfrm>
          <a:off x="683568" y="3933056"/>
          <a:ext cx="2592288" cy="2106930"/>
        </p:xfrm>
        <a:graphic>
          <a:graphicData uri="http://schemas.openxmlformats.org/drawingml/2006/table">
            <a:tbl>
              <a:tblPr/>
              <a:tblGrid>
                <a:gridCol w="792088"/>
                <a:gridCol w="720080"/>
                <a:gridCol w="1080120"/>
              </a:tblGrid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Pays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Taux de </a:t>
                      </a:r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chômage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PIB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Allemagne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5,5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37430,1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Autriche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4,4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40064,8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Belgique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7,6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37727,8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Danemark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7,5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40189,9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Espagne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25,1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31903,8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Estonie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10,1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20393,3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…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Moyenne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10,6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34851,6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Ecart-type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5,77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14203,93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5" name="Rectangle 14"/>
          <p:cNvSpPr/>
          <p:nvPr/>
        </p:nvSpPr>
        <p:spPr>
          <a:xfrm>
            <a:off x="683568" y="3933056"/>
            <a:ext cx="2592288" cy="20882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16" name="Tableau 15"/>
          <p:cNvGraphicFramePr>
            <a:graphicFrameLocks noGrp="1"/>
          </p:cNvGraphicFramePr>
          <p:nvPr/>
        </p:nvGraphicFramePr>
        <p:xfrm>
          <a:off x="5508104" y="3933056"/>
          <a:ext cx="2592288" cy="2106930"/>
        </p:xfrm>
        <a:graphic>
          <a:graphicData uri="http://schemas.openxmlformats.org/drawingml/2006/table">
            <a:tbl>
              <a:tblPr/>
              <a:tblGrid>
                <a:gridCol w="792088"/>
                <a:gridCol w="720080"/>
                <a:gridCol w="1080120"/>
              </a:tblGrid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Pays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Taux de </a:t>
                      </a:r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chômage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PIB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Allemagne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-0,88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0,18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Autriche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-1,08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0,37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Belgique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-0,52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0,20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Danemark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-0,54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0,38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Espagne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2,51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-0,21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Estonie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-0,09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-1,02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…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Moyenne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Ecart-type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7" name="Rectangle 16"/>
          <p:cNvSpPr/>
          <p:nvPr/>
        </p:nvSpPr>
        <p:spPr>
          <a:xfrm>
            <a:off x="5508104" y="3933056"/>
            <a:ext cx="2592288" cy="20882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Flèche droite 17"/>
          <p:cNvSpPr/>
          <p:nvPr/>
        </p:nvSpPr>
        <p:spPr>
          <a:xfrm>
            <a:off x="3635896" y="4941168"/>
            <a:ext cx="1440160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ZoneTexte 18"/>
          <p:cNvSpPr txBox="1"/>
          <p:nvPr/>
        </p:nvSpPr>
        <p:spPr>
          <a:xfrm>
            <a:off x="3635896" y="4509120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  <a:latin typeface="+mn-lt"/>
              </a:rPr>
              <a:t>normalisation</a:t>
            </a:r>
            <a:endParaRPr lang="fr-FR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5796136" y="3212976"/>
            <a:ext cx="17281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i="1" dirty="0" smtClean="0">
                <a:solidFill>
                  <a:schemeClr val="accent3">
                    <a:lumMod val="75000"/>
                  </a:schemeClr>
                </a:solidFill>
                <a:latin typeface="+mj-lt"/>
              </a:rPr>
              <a:t>Démonstration en TD</a:t>
            </a:r>
            <a:endParaRPr lang="fr-FR" sz="1200" i="1" dirty="0">
              <a:solidFill>
                <a:schemeClr val="accent3">
                  <a:lumMod val="75000"/>
                </a:schemeClr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>
                                            <p:subSp spid="_x0000_s70658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Statistiques </a:t>
            </a:r>
            <a:r>
              <a:rPr lang="fr-FR" dirty="0" err="1" smtClean="0"/>
              <a:t>univariées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sz="2800" i="1" dirty="0" smtClean="0"/>
              <a:t>Variables quantitatives – mesures de forme</a:t>
            </a:r>
            <a:endParaRPr lang="fr-FR" sz="2800" i="1" dirty="0"/>
          </a:p>
        </p:txBody>
      </p:sp>
      <p:sp>
        <p:nvSpPr>
          <p:cNvPr id="27" name="Rectangle 26"/>
          <p:cNvSpPr/>
          <p:nvPr/>
        </p:nvSpPr>
        <p:spPr>
          <a:xfrm>
            <a:off x="251520" y="1412776"/>
            <a:ext cx="439248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3400" indent="-533400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fr-FR" sz="2000" i="1" dirty="0" smtClean="0">
                <a:solidFill>
                  <a:srgbClr val="FF0000"/>
                </a:solidFill>
                <a:latin typeface="+mn-lt"/>
              </a:rPr>
              <a:t>Le coefficient d’asymétrie (</a:t>
            </a:r>
            <a:r>
              <a:rPr lang="fr-FR" sz="2000" i="1" dirty="0" err="1" smtClean="0">
                <a:solidFill>
                  <a:srgbClr val="FF0000"/>
                </a:solidFill>
                <a:latin typeface="+mn-lt"/>
              </a:rPr>
              <a:t>skewness</a:t>
            </a:r>
            <a:r>
              <a:rPr lang="fr-FR" sz="2000" i="1" dirty="0" smtClean="0">
                <a:solidFill>
                  <a:srgbClr val="FF0000"/>
                </a:solidFill>
                <a:latin typeface="+mn-lt"/>
              </a:rPr>
              <a:t>)  </a:t>
            </a: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permet de mesurer l’asymétrie d’une distribution,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Char char="Ø"/>
              <a:defRPr/>
            </a:pPr>
            <a:endParaRPr lang="fr-FR" sz="2000" dirty="0" smtClean="0">
              <a:solidFill>
                <a:schemeClr val="accent1">
                  <a:lumMod val="50000"/>
                </a:schemeClr>
              </a:solidFill>
              <a:latin typeface="+mn-lt"/>
            </a:endParaRPr>
          </a:p>
          <a:p>
            <a:pPr marL="533400" indent="-533400">
              <a:lnSpc>
                <a:spcPct val="90000"/>
              </a:lnSpc>
              <a:defRPr/>
            </a:pP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                       </a:t>
            </a:r>
          </a:p>
          <a:p>
            <a:pPr marL="533400" indent="-533400">
              <a:lnSpc>
                <a:spcPct val="90000"/>
              </a:lnSpc>
              <a:defRPr/>
            </a:pPr>
            <a:endParaRPr lang="fr-FR" sz="2000" dirty="0" smtClean="0">
              <a:solidFill>
                <a:schemeClr val="accent1">
                  <a:lumMod val="50000"/>
                </a:schemeClr>
              </a:solidFill>
              <a:latin typeface="+mn-lt"/>
            </a:endParaRPr>
          </a:p>
          <a:p>
            <a:pPr marL="533400" indent="-533400">
              <a:lnSpc>
                <a:spcPct val="90000"/>
              </a:lnSpc>
              <a:defRPr/>
            </a:pPr>
            <a:endParaRPr lang="fr-FR" sz="2000" dirty="0" smtClean="0">
              <a:solidFill>
                <a:schemeClr val="accent1">
                  <a:lumMod val="50000"/>
                </a:schemeClr>
              </a:solidFill>
              <a:latin typeface="+mn-lt"/>
            </a:endParaRPr>
          </a:p>
          <a:p>
            <a:pPr marL="533400" indent="-533400">
              <a:lnSpc>
                <a:spcPct val="90000"/>
              </a:lnSpc>
              <a:defRPr/>
            </a:pP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         où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Char char="Ø"/>
              <a:defRPr/>
            </a:pPr>
            <a:endParaRPr lang="fr-FR" sz="2000" dirty="0" smtClean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graphicFrame>
        <p:nvGraphicFramePr>
          <p:cNvPr id="60" name="Object 2"/>
          <p:cNvGraphicFramePr>
            <a:graphicFrameLocks noChangeAspect="1"/>
          </p:cNvGraphicFramePr>
          <p:nvPr/>
        </p:nvGraphicFramePr>
        <p:xfrm>
          <a:off x="1259632" y="3212976"/>
          <a:ext cx="2511425" cy="608012"/>
        </p:xfrm>
        <a:graphic>
          <a:graphicData uri="http://schemas.openxmlformats.org/presentationml/2006/ole">
            <p:oleObj spid="_x0000_s68610" name="Équation" r:id="rId3" imgW="1917360" imgH="609480" progId="Equation.3">
              <p:embed/>
            </p:oleObj>
          </a:graphicData>
        </a:graphic>
      </p:graphicFrame>
      <p:sp>
        <p:nvSpPr>
          <p:cNvPr id="13" name="Rectangle 12"/>
          <p:cNvSpPr/>
          <p:nvPr/>
        </p:nvSpPr>
        <p:spPr>
          <a:xfrm>
            <a:off x="4355976" y="1412776"/>
            <a:ext cx="478802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3400" indent="-533400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fr-FR" sz="2000" i="1" dirty="0" smtClean="0">
                <a:solidFill>
                  <a:srgbClr val="FF0000"/>
                </a:solidFill>
                <a:latin typeface="+mn-lt"/>
              </a:rPr>
              <a:t>Le coefficient d’aplatissement (</a:t>
            </a:r>
            <a:r>
              <a:rPr lang="fr-FR" sz="2000" i="1" dirty="0" err="1" smtClean="0">
                <a:solidFill>
                  <a:srgbClr val="FF0000"/>
                </a:solidFill>
                <a:latin typeface="+mn-lt"/>
              </a:rPr>
              <a:t>kurtosis</a:t>
            </a:r>
            <a:r>
              <a:rPr lang="fr-FR" sz="2000" i="1" dirty="0" smtClean="0">
                <a:solidFill>
                  <a:srgbClr val="FF0000"/>
                </a:solidFill>
                <a:latin typeface="+mn-lt"/>
              </a:rPr>
              <a:t>)  </a:t>
            </a: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permet de mesurer la concentration des données autour la moyenne par rapport à leur taux de dispersion,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Char char="Ø"/>
              <a:defRPr/>
            </a:pPr>
            <a:endParaRPr lang="fr-FR" sz="2000" dirty="0" smtClean="0">
              <a:solidFill>
                <a:schemeClr val="accent1">
                  <a:lumMod val="50000"/>
                </a:schemeClr>
              </a:solidFill>
              <a:latin typeface="+mn-lt"/>
            </a:endParaRPr>
          </a:p>
          <a:p>
            <a:pPr marL="533400" indent="-533400">
              <a:lnSpc>
                <a:spcPct val="90000"/>
              </a:lnSpc>
              <a:defRPr/>
            </a:pP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            </a:t>
            </a:r>
          </a:p>
          <a:p>
            <a:pPr marL="533400" indent="-533400">
              <a:lnSpc>
                <a:spcPct val="90000"/>
              </a:lnSpc>
              <a:defRPr/>
            </a:pP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                     </a:t>
            </a:r>
          </a:p>
          <a:p>
            <a:pPr marL="533400" indent="-533400">
              <a:lnSpc>
                <a:spcPct val="90000"/>
              </a:lnSpc>
              <a:defRPr/>
            </a:pP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          où </a:t>
            </a:r>
          </a:p>
        </p:txBody>
      </p:sp>
      <p:graphicFrame>
        <p:nvGraphicFramePr>
          <p:cNvPr id="68615" name="Object 2"/>
          <p:cNvGraphicFramePr>
            <a:graphicFrameLocks noChangeAspect="1"/>
          </p:cNvGraphicFramePr>
          <p:nvPr/>
        </p:nvGraphicFramePr>
        <p:xfrm>
          <a:off x="1763688" y="2348880"/>
          <a:ext cx="1031875" cy="608013"/>
        </p:xfrm>
        <a:graphic>
          <a:graphicData uri="http://schemas.openxmlformats.org/presentationml/2006/ole">
            <p:oleObj spid="_x0000_s68615" name="Équation" r:id="rId4" imgW="787320" imgH="609480" progId="Equation.3">
              <p:embed/>
            </p:oleObj>
          </a:graphicData>
        </a:graphic>
      </p:graphicFrame>
      <p:graphicFrame>
        <p:nvGraphicFramePr>
          <p:cNvPr id="68616" name="Object 2"/>
          <p:cNvGraphicFramePr>
            <a:graphicFrameLocks noChangeAspect="1"/>
          </p:cNvGraphicFramePr>
          <p:nvPr/>
        </p:nvGraphicFramePr>
        <p:xfrm>
          <a:off x="5652120" y="3212976"/>
          <a:ext cx="2527300" cy="608012"/>
        </p:xfrm>
        <a:graphic>
          <a:graphicData uri="http://schemas.openxmlformats.org/presentationml/2006/ole">
            <p:oleObj spid="_x0000_s68616" name="Équation" r:id="rId5" imgW="1930320" imgH="609480" progId="Equation.3">
              <p:embed/>
            </p:oleObj>
          </a:graphicData>
        </a:graphic>
      </p:graphicFrame>
      <p:graphicFrame>
        <p:nvGraphicFramePr>
          <p:cNvPr id="68617" name="Object 2"/>
          <p:cNvGraphicFramePr>
            <a:graphicFrameLocks noChangeAspect="1"/>
          </p:cNvGraphicFramePr>
          <p:nvPr/>
        </p:nvGraphicFramePr>
        <p:xfrm>
          <a:off x="6300192" y="2564904"/>
          <a:ext cx="1481137" cy="608012"/>
        </p:xfrm>
        <a:graphic>
          <a:graphicData uri="http://schemas.openxmlformats.org/presentationml/2006/ole">
            <p:oleObj spid="_x0000_s68617" name="Équation" r:id="rId6" imgW="1130040" imgH="609480" progId="Equation.3">
              <p:embed/>
            </p:oleObj>
          </a:graphicData>
        </a:graphic>
      </p:graphicFrame>
      <p:pic>
        <p:nvPicPr>
          <p:cNvPr id="68619" name="Picture 11" descr="http://www.itse.be/statistique2010/res/Fig_sym_1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23527" y="4221088"/>
            <a:ext cx="4002795" cy="1656184"/>
          </a:xfrm>
          <a:prstGeom prst="rect">
            <a:avLst/>
          </a:prstGeom>
          <a:noFill/>
        </p:spPr>
      </p:pic>
      <p:sp>
        <p:nvSpPr>
          <p:cNvPr id="17" name="ZoneTexte 16"/>
          <p:cNvSpPr txBox="1"/>
          <p:nvPr/>
        </p:nvSpPr>
        <p:spPr>
          <a:xfrm>
            <a:off x="1907704" y="422108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  <a:latin typeface="+mn-lt"/>
                <a:sym typeface="Symbol"/>
              </a:rPr>
              <a:t></a:t>
            </a:r>
            <a:r>
              <a:rPr lang="fr-FR" b="1" baseline="-25000" dirty="0" smtClean="0">
                <a:solidFill>
                  <a:srgbClr val="FF0000"/>
                </a:solidFill>
                <a:latin typeface="+mn-lt"/>
                <a:sym typeface="Symbol"/>
              </a:rPr>
              <a:t>1</a:t>
            </a:r>
            <a:r>
              <a:rPr lang="fr-FR" b="1" dirty="0" smtClean="0">
                <a:solidFill>
                  <a:srgbClr val="FF0000"/>
                </a:solidFill>
                <a:latin typeface="+mn-lt"/>
                <a:sym typeface="Symbol"/>
              </a:rPr>
              <a:t>=0</a:t>
            </a:r>
            <a:endParaRPr lang="fr-FR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3131840" y="422108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  <a:latin typeface="+mn-lt"/>
                <a:sym typeface="Symbol"/>
              </a:rPr>
              <a:t></a:t>
            </a:r>
            <a:r>
              <a:rPr lang="fr-FR" b="1" baseline="-25000" dirty="0" smtClean="0">
                <a:solidFill>
                  <a:srgbClr val="FF0000"/>
                </a:solidFill>
                <a:latin typeface="+mn-lt"/>
                <a:sym typeface="Symbol"/>
              </a:rPr>
              <a:t>1</a:t>
            </a:r>
            <a:r>
              <a:rPr lang="fr-FR" b="1" dirty="0" smtClean="0">
                <a:solidFill>
                  <a:srgbClr val="FF0000"/>
                </a:solidFill>
                <a:latin typeface="+mn-lt"/>
                <a:sym typeface="Symbol"/>
              </a:rPr>
              <a:t>&lt;0</a:t>
            </a:r>
            <a:endParaRPr lang="fr-FR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683568" y="422108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  <a:latin typeface="+mn-lt"/>
                <a:sym typeface="Symbol"/>
              </a:rPr>
              <a:t></a:t>
            </a:r>
            <a:r>
              <a:rPr lang="fr-FR" b="1" baseline="-25000" dirty="0" smtClean="0">
                <a:solidFill>
                  <a:srgbClr val="FF0000"/>
                </a:solidFill>
                <a:latin typeface="+mn-lt"/>
                <a:sym typeface="Symbol"/>
              </a:rPr>
              <a:t>1</a:t>
            </a:r>
            <a:r>
              <a:rPr lang="fr-FR" b="1" dirty="0" smtClean="0">
                <a:solidFill>
                  <a:srgbClr val="FF0000"/>
                </a:solidFill>
                <a:latin typeface="+mn-lt"/>
                <a:sym typeface="Symbol"/>
              </a:rPr>
              <a:t>&gt;0</a:t>
            </a:r>
            <a:endParaRPr lang="fr-FR" b="1" dirty="0">
              <a:solidFill>
                <a:srgbClr val="FF0000"/>
              </a:solidFill>
              <a:latin typeface="+mn-lt"/>
            </a:endParaRPr>
          </a:p>
        </p:txBody>
      </p:sp>
      <p:grpSp>
        <p:nvGrpSpPr>
          <p:cNvPr id="23" name="Groupe 22"/>
          <p:cNvGrpSpPr/>
          <p:nvPr/>
        </p:nvGrpSpPr>
        <p:grpSpPr>
          <a:xfrm>
            <a:off x="5220072" y="4221088"/>
            <a:ext cx="3384376" cy="2088232"/>
            <a:chOff x="5220072" y="4221088"/>
            <a:chExt cx="3384376" cy="2088232"/>
          </a:xfrm>
        </p:grpSpPr>
        <p:sp>
          <p:nvSpPr>
            <p:cNvPr id="22" name="Rectangle 21"/>
            <p:cNvSpPr/>
            <p:nvPr/>
          </p:nvSpPr>
          <p:spPr>
            <a:xfrm>
              <a:off x="5220072" y="4221088"/>
              <a:ext cx="3384376" cy="20882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68621" name="Picture 13" descr="http://www.itse.be/statistique2010/res/Fig_aplatissement_1.jpg"/>
            <p:cNvPicPr>
              <a:picLocks noChangeAspect="1" noChangeArrowheads="1"/>
            </p:cNvPicPr>
            <p:nvPr/>
          </p:nvPicPr>
          <p:blipFill>
            <a:blip r:embed="rId8" cstate="print"/>
            <a:srcRect l="6985" b="10060"/>
            <a:stretch>
              <a:fillRect/>
            </a:stretch>
          </p:blipFill>
          <p:spPr bwMode="auto">
            <a:xfrm>
              <a:off x="5436096" y="4221088"/>
              <a:ext cx="3168352" cy="1944216"/>
            </a:xfrm>
            <a:prstGeom prst="rect">
              <a:avLst/>
            </a:prstGeom>
            <a:noFill/>
          </p:spPr>
        </p:pic>
        <p:sp>
          <p:nvSpPr>
            <p:cNvPr id="21" name="Rectangle 20"/>
            <p:cNvSpPr/>
            <p:nvPr/>
          </p:nvSpPr>
          <p:spPr>
            <a:xfrm>
              <a:off x="7020272" y="4365104"/>
              <a:ext cx="1512168" cy="11521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24" name="ZoneTexte 23"/>
          <p:cNvSpPr txBox="1"/>
          <p:nvPr/>
        </p:nvSpPr>
        <p:spPr>
          <a:xfrm>
            <a:off x="6479704" y="4941168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  <a:latin typeface="+mn-lt"/>
                <a:sym typeface="Symbol"/>
              </a:rPr>
              <a:t></a:t>
            </a:r>
            <a:r>
              <a:rPr lang="fr-FR" b="1" baseline="-25000" dirty="0" smtClean="0">
                <a:solidFill>
                  <a:srgbClr val="FF0000"/>
                </a:solidFill>
                <a:latin typeface="+mn-lt"/>
                <a:sym typeface="Symbol"/>
              </a:rPr>
              <a:t>2</a:t>
            </a:r>
            <a:r>
              <a:rPr lang="fr-FR" b="1" dirty="0" smtClean="0">
                <a:solidFill>
                  <a:srgbClr val="FF0000"/>
                </a:solidFill>
                <a:latin typeface="+mn-lt"/>
                <a:sym typeface="Symbol"/>
              </a:rPr>
              <a:t>=0 </a:t>
            </a:r>
            <a:r>
              <a:rPr lang="fr-FR" sz="1200" b="1" dirty="0" smtClean="0">
                <a:solidFill>
                  <a:srgbClr val="FF0000"/>
                </a:solidFill>
                <a:latin typeface="+mn-lt"/>
                <a:sym typeface="Symbol"/>
              </a:rPr>
              <a:t>(loi normale centrée-réduite)</a:t>
            </a:r>
            <a:endParaRPr lang="fr-FR" sz="12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6372200" y="573325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  <a:latin typeface="+mn-lt"/>
                <a:sym typeface="Symbol"/>
              </a:rPr>
              <a:t></a:t>
            </a:r>
            <a:r>
              <a:rPr lang="fr-FR" b="1" baseline="-25000" dirty="0" smtClean="0">
                <a:solidFill>
                  <a:srgbClr val="FF0000"/>
                </a:solidFill>
                <a:latin typeface="+mn-lt"/>
                <a:sym typeface="Symbol"/>
              </a:rPr>
              <a:t>2</a:t>
            </a:r>
            <a:r>
              <a:rPr lang="fr-FR" b="1" dirty="0" smtClean="0">
                <a:solidFill>
                  <a:srgbClr val="FF0000"/>
                </a:solidFill>
                <a:latin typeface="+mn-lt"/>
                <a:sym typeface="Symbol"/>
              </a:rPr>
              <a:t>&lt;0</a:t>
            </a:r>
            <a:endParaRPr lang="fr-FR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8" name="ZoneTexte 27"/>
          <p:cNvSpPr txBox="1"/>
          <p:nvPr/>
        </p:nvSpPr>
        <p:spPr>
          <a:xfrm>
            <a:off x="6300192" y="4149080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  <a:latin typeface="+mn-lt"/>
                <a:sym typeface="Symbol"/>
              </a:rPr>
              <a:t></a:t>
            </a:r>
            <a:r>
              <a:rPr lang="fr-FR" b="1" baseline="-25000" dirty="0" smtClean="0">
                <a:solidFill>
                  <a:srgbClr val="FF0000"/>
                </a:solidFill>
                <a:latin typeface="+mn-lt"/>
                <a:sym typeface="Symbol"/>
              </a:rPr>
              <a:t>2</a:t>
            </a:r>
            <a:r>
              <a:rPr lang="fr-FR" b="1" dirty="0" smtClean="0">
                <a:solidFill>
                  <a:srgbClr val="FF0000"/>
                </a:solidFill>
                <a:latin typeface="+mn-lt"/>
                <a:sym typeface="Symbol"/>
              </a:rPr>
              <a:t>&gt;0</a:t>
            </a:r>
            <a:endParaRPr lang="fr-FR" b="1" dirty="0"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>
                                            <p:subSp spid="_x0000_s68610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5">
                                            <p:subSp spid="_x0000_s68615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6">
                                            <p:subSp spid="_x0000_s68616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7">
                                            <p:subSp spid="_x0000_s68617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re 2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Statistiques </a:t>
            </a:r>
            <a:r>
              <a:rPr lang="fr-FR" dirty="0" err="1" smtClean="0"/>
              <a:t>univariées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sz="2800" i="1" dirty="0" smtClean="0"/>
              <a:t>Variables qualitatives</a:t>
            </a:r>
            <a:endParaRPr lang="fr-FR" sz="2800" i="1" dirty="0"/>
          </a:p>
        </p:txBody>
      </p:sp>
      <p:sp>
        <p:nvSpPr>
          <p:cNvPr id="27" name="ZoneTexte 26"/>
          <p:cNvSpPr txBox="1"/>
          <p:nvPr/>
        </p:nvSpPr>
        <p:spPr>
          <a:xfrm>
            <a:off x="467544" y="1340768"/>
            <a:ext cx="806489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000" dirty="0" smtClean="0">
                <a:solidFill>
                  <a:srgbClr val="002060"/>
                </a:solidFill>
                <a:latin typeface="+mn-lt"/>
              </a:rPr>
              <a:t>Les observations d’une variable qualitative sont des </a:t>
            </a:r>
            <a:r>
              <a:rPr lang="fr-FR" sz="2000" i="1" dirty="0" smtClean="0">
                <a:solidFill>
                  <a:srgbClr val="FF0000"/>
                </a:solidFill>
                <a:latin typeface="+mn-lt"/>
              </a:rPr>
              <a:t>modalités</a:t>
            </a:r>
            <a:r>
              <a:rPr lang="fr-FR" sz="2000" dirty="0" smtClean="0">
                <a:solidFill>
                  <a:srgbClr val="002060"/>
                </a:solidFill>
                <a:latin typeface="+mn-lt"/>
              </a:rPr>
              <a:t> et ne sont pas numériques. Les traitements précédents n’ont donc pas lieu d’être (moyenne, variance,…) sauf le mode. On se contente de faire des tableaux de contingence et des représentations graphiques. </a:t>
            </a:r>
            <a:endParaRPr lang="fr-FR" sz="800" dirty="0" smtClean="0">
              <a:solidFill>
                <a:srgbClr val="002060"/>
              </a:solidFill>
              <a:latin typeface="+mn-lt"/>
            </a:endParaRPr>
          </a:p>
          <a:p>
            <a:endParaRPr lang="fr-FR" sz="2000" dirty="0">
              <a:solidFill>
                <a:srgbClr val="002060"/>
              </a:solidFill>
              <a:latin typeface="+mn-lt"/>
            </a:endParaRPr>
          </a:p>
        </p:txBody>
      </p:sp>
      <p:pic>
        <p:nvPicPr>
          <p:cNvPr id="34824" name="Picture 8"/>
          <p:cNvPicPr>
            <a:picLocks noChangeAspect="1" noChangeArrowheads="1"/>
          </p:cNvPicPr>
          <p:nvPr/>
        </p:nvPicPr>
        <p:blipFill>
          <a:blip r:embed="rId2" cstate="print"/>
          <a:srcRect t="2737" r="17414" b="4196"/>
          <a:stretch>
            <a:fillRect/>
          </a:stretch>
        </p:blipFill>
        <p:spPr bwMode="auto">
          <a:xfrm>
            <a:off x="6732240" y="2780928"/>
            <a:ext cx="2217365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9" name="Picture 13" descr="http://spss.espaceweb.usherbrooke.ca/media/images/Site%20v17/barsI1.jpg"/>
          <p:cNvPicPr>
            <a:picLocks noChangeAspect="1" noChangeArrowheads="1"/>
          </p:cNvPicPr>
          <p:nvPr/>
        </p:nvPicPr>
        <p:blipFill>
          <a:blip r:embed="rId3" cstate="print"/>
          <a:srcRect b="12354"/>
          <a:stretch>
            <a:fillRect/>
          </a:stretch>
        </p:blipFill>
        <p:spPr bwMode="auto">
          <a:xfrm>
            <a:off x="251520" y="4221088"/>
            <a:ext cx="2976968" cy="2088232"/>
          </a:xfrm>
          <a:prstGeom prst="rect">
            <a:avLst/>
          </a:prstGeom>
          <a:noFill/>
        </p:spPr>
      </p:pic>
      <p:sp>
        <p:nvSpPr>
          <p:cNvPr id="37" name="ZoneTexte 36"/>
          <p:cNvSpPr txBox="1"/>
          <p:nvPr/>
        </p:nvSpPr>
        <p:spPr>
          <a:xfrm>
            <a:off x="323528" y="6309320"/>
            <a:ext cx="1080120" cy="276999"/>
          </a:xfrm>
          <a:prstGeom prst="rect">
            <a:avLst/>
          </a:prstGeom>
          <a:noFill/>
          <a:scene3d>
            <a:camera prst="orthographicFront">
              <a:rot lat="0" lon="0" rev="3000000"/>
            </a:camera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fr-FR" sz="12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Manquante</a:t>
            </a:r>
            <a:endParaRPr lang="fr-FR" sz="12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8" name="ZoneTexte 37"/>
          <p:cNvSpPr txBox="1"/>
          <p:nvPr/>
        </p:nvSpPr>
        <p:spPr>
          <a:xfrm>
            <a:off x="611560" y="6237312"/>
            <a:ext cx="1287760" cy="276999"/>
          </a:xfrm>
          <a:prstGeom prst="rect">
            <a:avLst/>
          </a:prstGeom>
          <a:noFill/>
          <a:scene3d>
            <a:camera prst="orthographicFront">
              <a:rot lat="0" lon="0" rev="3000000"/>
            </a:camera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fr-FR" sz="12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Non utilisateur</a:t>
            </a:r>
            <a:endParaRPr lang="fr-FR" sz="12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9" name="ZoneTexte 38"/>
          <p:cNvSpPr txBox="1"/>
          <p:nvPr/>
        </p:nvSpPr>
        <p:spPr>
          <a:xfrm>
            <a:off x="1187624" y="6309320"/>
            <a:ext cx="1080120" cy="276999"/>
          </a:xfrm>
          <a:prstGeom prst="rect">
            <a:avLst/>
          </a:prstGeom>
          <a:noFill/>
          <a:scene3d>
            <a:camera prst="orthographicFront">
              <a:rot lat="0" lon="0" rev="3000000"/>
            </a:camera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fr-FR" sz="12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1h ou moins</a:t>
            </a:r>
            <a:endParaRPr lang="fr-FR" sz="12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40" name="ZoneTexte 39"/>
          <p:cNvSpPr txBox="1"/>
          <p:nvPr/>
        </p:nvSpPr>
        <p:spPr>
          <a:xfrm>
            <a:off x="1547664" y="6309320"/>
            <a:ext cx="1080120" cy="276999"/>
          </a:xfrm>
          <a:prstGeom prst="rect">
            <a:avLst/>
          </a:prstGeom>
          <a:noFill/>
          <a:scene3d>
            <a:camera prst="orthographicFront">
              <a:rot lat="0" lon="0" rev="3000000"/>
            </a:camera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fr-FR" sz="12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Entre 1h et 4h</a:t>
            </a:r>
            <a:endParaRPr lang="fr-FR" sz="12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41" name="ZoneTexte 40"/>
          <p:cNvSpPr txBox="1"/>
          <p:nvPr/>
        </p:nvSpPr>
        <p:spPr>
          <a:xfrm>
            <a:off x="1907704" y="6237312"/>
            <a:ext cx="1224136" cy="276999"/>
          </a:xfrm>
          <a:prstGeom prst="rect">
            <a:avLst/>
          </a:prstGeom>
          <a:noFill/>
          <a:scene3d>
            <a:camera prst="orthographicFront">
              <a:rot lat="0" lon="0" rev="3000000"/>
            </a:camera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fr-FR" sz="12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Entre 4h et 10h</a:t>
            </a:r>
            <a:endParaRPr lang="fr-FR" sz="12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42" name="ZoneTexte 41"/>
          <p:cNvSpPr txBox="1"/>
          <p:nvPr/>
        </p:nvSpPr>
        <p:spPr>
          <a:xfrm>
            <a:off x="2411760" y="6309320"/>
            <a:ext cx="1080120" cy="276999"/>
          </a:xfrm>
          <a:prstGeom prst="rect">
            <a:avLst/>
          </a:prstGeom>
          <a:noFill/>
          <a:scene3d>
            <a:camera prst="orthographicFront">
              <a:rot lat="0" lon="0" rev="3000000"/>
            </a:camera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fr-FR" sz="12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Plus de 10h</a:t>
            </a:r>
            <a:endParaRPr lang="fr-FR" sz="12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43" name="ZoneTexte 42"/>
          <p:cNvSpPr txBox="1"/>
          <p:nvPr/>
        </p:nvSpPr>
        <p:spPr>
          <a:xfrm>
            <a:off x="1763688" y="4221088"/>
            <a:ext cx="1584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Temps passé sur Internet</a:t>
            </a:r>
            <a:endParaRPr lang="fr-FR" sz="14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67588" name="Picture 4"/>
          <p:cNvPicPr>
            <a:picLocks noChangeAspect="1" noChangeArrowheads="1"/>
          </p:cNvPicPr>
          <p:nvPr/>
        </p:nvPicPr>
        <p:blipFill>
          <a:blip r:embed="rId4" cstate="print"/>
          <a:srcRect l="19881" t="2763" r="31330" b="3279"/>
          <a:stretch>
            <a:fillRect/>
          </a:stretch>
        </p:blipFill>
        <p:spPr bwMode="auto">
          <a:xfrm>
            <a:off x="4860032" y="2780928"/>
            <a:ext cx="2304256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" name="ZoneTexte 30"/>
          <p:cNvSpPr txBox="1"/>
          <p:nvPr/>
        </p:nvSpPr>
        <p:spPr>
          <a:xfrm>
            <a:off x="827584" y="2708920"/>
            <a:ext cx="4392488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800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fr-FR" sz="2000" dirty="0" smtClean="0">
                <a:solidFill>
                  <a:srgbClr val="002060"/>
                </a:solidFill>
                <a:latin typeface="+mn-lt"/>
              </a:rPr>
              <a:t>Représentation des variables nominales</a:t>
            </a:r>
          </a:p>
          <a:p>
            <a:pPr algn="ctr"/>
            <a:r>
              <a:rPr lang="fr-FR" sz="2000" i="1" dirty="0" smtClean="0">
                <a:solidFill>
                  <a:srgbClr val="FF0000"/>
                </a:solidFill>
                <a:latin typeface="+mn-lt"/>
              </a:rPr>
              <a:t>diagramme en secteurs ou en barre  </a:t>
            </a:r>
          </a:p>
        </p:txBody>
      </p:sp>
      <p:sp>
        <p:nvSpPr>
          <p:cNvPr id="33" name="Rectangle 32"/>
          <p:cNvSpPr/>
          <p:nvPr/>
        </p:nvSpPr>
        <p:spPr>
          <a:xfrm>
            <a:off x="3059832" y="5877272"/>
            <a:ext cx="4572000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fr-FR" dirty="0" smtClean="0">
                <a:solidFill>
                  <a:srgbClr val="002060"/>
                </a:solidFill>
              </a:rPr>
              <a:t>Représentation des variables ordinales </a:t>
            </a:r>
          </a:p>
          <a:p>
            <a:pPr algn="ctr"/>
            <a:r>
              <a:rPr lang="fr-FR" i="1" dirty="0" smtClean="0">
                <a:solidFill>
                  <a:srgbClr val="FF0000"/>
                </a:solidFill>
              </a:rPr>
              <a:t>diagramme en bâtons</a:t>
            </a:r>
            <a:endParaRPr lang="fr-FR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Statistiques </a:t>
            </a:r>
            <a:r>
              <a:rPr lang="fr-FR" dirty="0" err="1" smtClean="0"/>
              <a:t>univariées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sz="2800" i="1" dirty="0" smtClean="0"/>
              <a:t>Résumés des représentations graphiques</a:t>
            </a:r>
            <a:endParaRPr lang="fr-FR" sz="2800" i="1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6CB591-A94C-4CEC-B897-26A41F658591}" type="slidenum">
              <a:rPr lang="fr-FR" b="1" smtClean="0">
                <a:solidFill>
                  <a:schemeClr val="bg1"/>
                </a:solidFill>
              </a:rPr>
              <a:pPr>
                <a:defRPr/>
              </a:pPr>
              <a:t>18</a:t>
            </a:fld>
            <a:endParaRPr lang="fr-FR" b="1">
              <a:solidFill>
                <a:schemeClr val="bg1"/>
              </a:solidFill>
            </a:endParaRPr>
          </a:p>
        </p:txBody>
      </p:sp>
      <p:sp>
        <p:nvSpPr>
          <p:cNvPr id="4" name="Titre 1"/>
          <p:cNvSpPr txBox="1">
            <a:spLocks/>
          </p:cNvSpPr>
          <p:nvPr/>
        </p:nvSpPr>
        <p:spPr bwMode="auto">
          <a:xfrm>
            <a:off x="0" y="152400"/>
            <a:ext cx="9144000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4000" b="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20000"/>
                  <a:lumOff val="8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457200" y="6245225"/>
            <a:ext cx="7391400" cy="476250"/>
          </a:xfrm>
          <a:noFill/>
        </p:spPr>
        <p:txBody>
          <a:bodyPr/>
          <a:lstStyle/>
          <a:p>
            <a:r>
              <a:rPr lang="fr-FR" b="1" smtClean="0">
                <a:solidFill>
                  <a:schemeClr val="bg1"/>
                </a:solidFill>
              </a:rPr>
              <a:t>EISTI : Département Mathématique : Introduction à la statistique descriptive</a:t>
            </a:r>
            <a:endParaRPr lang="en-US" b="1" smtClean="0">
              <a:solidFill>
                <a:schemeClr val="bg1"/>
              </a:solidFill>
            </a:endParaRPr>
          </a:p>
        </p:txBody>
      </p:sp>
      <p:sp>
        <p:nvSpPr>
          <p:cNvPr id="6" name="Espace réservé du numéro de diapositive 3"/>
          <p:cNvSpPr txBox="1">
            <a:spLocks/>
          </p:cNvSpPr>
          <p:nvPr/>
        </p:nvSpPr>
        <p:spPr>
          <a:xfrm>
            <a:off x="8001000" y="6248400"/>
            <a:ext cx="609600" cy="476250"/>
          </a:xfrm>
          <a:prstGeom prst="rect">
            <a:avLst/>
          </a:prstGeom>
          <a:noFill/>
        </p:spPr>
        <p:txBody>
          <a:bodyPr vert="horz" lIns="0" tIns="0" rIns="0" bIns="0" anchor="b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4713BF2-4C75-4B19-A029-96D79BDA5FC7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1" i="0" u="none" strike="noStrike" kern="1200" cap="none" spc="0" normalizeH="0" baseline="0" noProof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Ellipse 5"/>
          <p:cNvSpPr>
            <a:spLocks noChangeArrowheads="1"/>
          </p:cNvSpPr>
          <p:nvPr/>
        </p:nvSpPr>
        <p:spPr bwMode="auto">
          <a:xfrm>
            <a:off x="5791200" y="1447800"/>
            <a:ext cx="2590800" cy="1066800"/>
          </a:xfrm>
          <a:prstGeom prst="ellipse">
            <a:avLst/>
          </a:prstGeom>
          <a:solidFill>
            <a:schemeClr val="accent1"/>
          </a:solidFill>
          <a:ln w="381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fr-FR" b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9" name="Ellipse 4"/>
          <p:cNvSpPr>
            <a:spLocks noChangeArrowheads="1"/>
          </p:cNvSpPr>
          <p:nvPr/>
        </p:nvSpPr>
        <p:spPr bwMode="auto">
          <a:xfrm>
            <a:off x="304800" y="1524000"/>
            <a:ext cx="2590800" cy="1066800"/>
          </a:xfrm>
          <a:prstGeom prst="ellipse">
            <a:avLst/>
          </a:prstGeom>
          <a:solidFill>
            <a:schemeClr val="accent1"/>
          </a:solidFill>
          <a:ln w="381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fr-FR" b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" name="ZoneTexte 6"/>
          <p:cNvSpPr txBox="1">
            <a:spLocks noChangeArrowheads="1"/>
          </p:cNvSpPr>
          <p:nvPr/>
        </p:nvSpPr>
        <p:spPr bwMode="auto">
          <a:xfrm>
            <a:off x="467544" y="1844824"/>
            <a:ext cx="223224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+mn-lt"/>
              </a:rPr>
              <a:t>Variables qualitatives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1" name="ZoneTexte 7"/>
          <p:cNvSpPr txBox="1">
            <a:spLocks noChangeArrowheads="1"/>
          </p:cNvSpPr>
          <p:nvPr/>
        </p:nvSpPr>
        <p:spPr bwMode="auto">
          <a:xfrm>
            <a:off x="5940152" y="1772816"/>
            <a:ext cx="2971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+mn-lt"/>
              </a:rPr>
              <a:t>Variables quantitatives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  <p:grpSp>
        <p:nvGrpSpPr>
          <p:cNvPr id="12" name="Groupe 12"/>
          <p:cNvGrpSpPr>
            <a:grpSpLocks/>
          </p:cNvGrpSpPr>
          <p:nvPr/>
        </p:nvGrpSpPr>
        <p:grpSpPr bwMode="auto">
          <a:xfrm>
            <a:off x="304800" y="3124200"/>
            <a:ext cx="1295400" cy="1066800"/>
            <a:chOff x="1371600" y="3505200"/>
            <a:chExt cx="1295400" cy="1066800"/>
          </a:xfrm>
        </p:grpSpPr>
        <p:sp>
          <p:nvSpPr>
            <p:cNvPr id="13" name="Ellipse 8"/>
            <p:cNvSpPr>
              <a:spLocks noChangeArrowheads="1"/>
            </p:cNvSpPr>
            <p:nvPr/>
          </p:nvSpPr>
          <p:spPr bwMode="auto">
            <a:xfrm>
              <a:off x="1371600" y="3505200"/>
              <a:ext cx="1143000" cy="1066800"/>
            </a:xfrm>
            <a:prstGeom prst="ellipse">
              <a:avLst/>
            </a:prstGeom>
            <a:solidFill>
              <a:schemeClr val="accent1"/>
            </a:solidFill>
            <a:ln w="38100" algn="ctr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 b="1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14" name="ZoneTexte 9"/>
            <p:cNvSpPr txBox="1">
              <a:spLocks noChangeArrowheads="1"/>
            </p:cNvSpPr>
            <p:nvPr/>
          </p:nvSpPr>
          <p:spPr bwMode="auto">
            <a:xfrm>
              <a:off x="1371600" y="3810000"/>
              <a:ext cx="12954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fr-FR" b="1" dirty="0" smtClean="0">
                  <a:solidFill>
                    <a:schemeClr val="bg1"/>
                  </a:solidFill>
                  <a:latin typeface="+mn-lt"/>
                </a:rPr>
                <a:t>nominales</a:t>
              </a:r>
              <a:endParaRPr lang="fr-FR" b="1" dirty="0">
                <a:solidFill>
                  <a:schemeClr val="bg1"/>
                </a:solidFill>
                <a:latin typeface="+mn-lt"/>
              </a:endParaRPr>
            </a:p>
          </p:txBody>
        </p:sp>
      </p:grpSp>
      <p:grpSp>
        <p:nvGrpSpPr>
          <p:cNvPr id="15" name="Groupe 13"/>
          <p:cNvGrpSpPr>
            <a:grpSpLocks/>
          </p:cNvGrpSpPr>
          <p:nvPr/>
        </p:nvGrpSpPr>
        <p:grpSpPr bwMode="auto">
          <a:xfrm>
            <a:off x="2286000" y="3124200"/>
            <a:ext cx="1143000" cy="1066800"/>
            <a:chOff x="3124200" y="3505200"/>
            <a:chExt cx="1143000" cy="1066800"/>
          </a:xfrm>
        </p:grpSpPr>
        <p:sp>
          <p:nvSpPr>
            <p:cNvPr id="16" name="Ellipse 10"/>
            <p:cNvSpPr>
              <a:spLocks noChangeArrowheads="1"/>
            </p:cNvSpPr>
            <p:nvPr/>
          </p:nvSpPr>
          <p:spPr bwMode="auto">
            <a:xfrm>
              <a:off x="3124200" y="3505200"/>
              <a:ext cx="1143000" cy="1066800"/>
            </a:xfrm>
            <a:prstGeom prst="ellipse">
              <a:avLst/>
            </a:prstGeom>
            <a:solidFill>
              <a:schemeClr val="accent1"/>
            </a:solidFill>
            <a:ln w="38100" algn="ctr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 b="1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17" name="ZoneTexte 11"/>
            <p:cNvSpPr txBox="1">
              <a:spLocks noChangeArrowheads="1"/>
            </p:cNvSpPr>
            <p:nvPr/>
          </p:nvSpPr>
          <p:spPr bwMode="auto">
            <a:xfrm>
              <a:off x="3124200" y="3810000"/>
              <a:ext cx="11430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fr-FR" b="1" dirty="0">
                  <a:solidFill>
                    <a:schemeClr val="bg1"/>
                  </a:solidFill>
                  <a:latin typeface="+mn-lt"/>
                </a:rPr>
                <a:t> </a:t>
              </a:r>
              <a:r>
                <a:rPr lang="fr-FR" b="1" dirty="0" smtClean="0">
                  <a:solidFill>
                    <a:schemeClr val="bg1"/>
                  </a:solidFill>
                  <a:latin typeface="+mn-lt"/>
                </a:rPr>
                <a:t>ordinales</a:t>
              </a:r>
              <a:endParaRPr lang="fr-FR" b="1" dirty="0">
                <a:solidFill>
                  <a:schemeClr val="bg1"/>
                </a:solidFill>
                <a:latin typeface="+mn-lt"/>
              </a:endParaRPr>
            </a:p>
          </p:txBody>
        </p:sp>
      </p:grpSp>
      <p:grpSp>
        <p:nvGrpSpPr>
          <p:cNvPr id="18" name="Groupe 14"/>
          <p:cNvGrpSpPr>
            <a:grpSpLocks/>
          </p:cNvGrpSpPr>
          <p:nvPr/>
        </p:nvGrpSpPr>
        <p:grpSpPr bwMode="auto">
          <a:xfrm>
            <a:off x="5220072" y="3140968"/>
            <a:ext cx="1143000" cy="1066800"/>
            <a:chOff x="3124200" y="3505200"/>
            <a:chExt cx="1143000" cy="1066800"/>
          </a:xfrm>
        </p:grpSpPr>
        <p:sp>
          <p:nvSpPr>
            <p:cNvPr id="19" name="Ellipse 15"/>
            <p:cNvSpPr>
              <a:spLocks noChangeArrowheads="1"/>
            </p:cNvSpPr>
            <p:nvPr/>
          </p:nvSpPr>
          <p:spPr bwMode="auto">
            <a:xfrm>
              <a:off x="3124200" y="3505200"/>
              <a:ext cx="1143000" cy="1066800"/>
            </a:xfrm>
            <a:prstGeom prst="ellipse">
              <a:avLst/>
            </a:prstGeom>
            <a:solidFill>
              <a:schemeClr val="accent1"/>
            </a:solidFill>
            <a:ln w="38100" algn="ctr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 b="1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20" name="ZoneTexte 16"/>
            <p:cNvSpPr txBox="1">
              <a:spLocks noChangeArrowheads="1"/>
            </p:cNvSpPr>
            <p:nvPr/>
          </p:nvSpPr>
          <p:spPr bwMode="auto">
            <a:xfrm>
              <a:off x="3124200" y="3810000"/>
              <a:ext cx="11430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fr-FR" b="1" dirty="0">
                  <a:solidFill>
                    <a:schemeClr val="bg1"/>
                  </a:solidFill>
                  <a:latin typeface="+mn-lt"/>
                </a:rPr>
                <a:t> </a:t>
              </a:r>
              <a:r>
                <a:rPr lang="fr-FR" b="1" dirty="0" smtClean="0">
                  <a:solidFill>
                    <a:schemeClr val="bg1"/>
                  </a:solidFill>
                  <a:latin typeface="+mn-lt"/>
                </a:rPr>
                <a:t>discrètes</a:t>
              </a:r>
              <a:endParaRPr lang="fr-FR" b="1" dirty="0">
                <a:solidFill>
                  <a:schemeClr val="bg1"/>
                </a:solidFill>
                <a:latin typeface="+mn-lt"/>
              </a:endParaRPr>
            </a:p>
          </p:txBody>
        </p:sp>
      </p:grpSp>
      <p:grpSp>
        <p:nvGrpSpPr>
          <p:cNvPr id="21" name="Groupe 17"/>
          <p:cNvGrpSpPr>
            <a:grpSpLocks/>
          </p:cNvGrpSpPr>
          <p:nvPr/>
        </p:nvGrpSpPr>
        <p:grpSpPr bwMode="auto">
          <a:xfrm>
            <a:off x="7467600" y="3124200"/>
            <a:ext cx="1219200" cy="1066800"/>
            <a:chOff x="3124200" y="3505200"/>
            <a:chExt cx="1219200" cy="1066800"/>
          </a:xfrm>
        </p:grpSpPr>
        <p:sp>
          <p:nvSpPr>
            <p:cNvPr id="22" name="Ellipse 18"/>
            <p:cNvSpPr>
              <a:spLocks noChangeArrowheads="1"/>
            </p:cNvSpPr>
            <p:nvPr/>
          </p:nvSpPr>
          <p:spPr bwMode="auto">
            <a:xfrm>
              <a:off x="3124200" y="3505200"/>
              <a:ext cx="1143000" cy="1066800"/>
            </a:xfrm>
            <a:prstGeom prst="ellipse">
              <a:avLst/>
            </a:prstGeom>
            <a:solidFill>
              <a:schemeClr val="accent1"/>
            </a:solidFill>
            <a:ln w="38100" algn="ctr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 b="1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23" name="ZoneTexte 19"/>
            <p:cNvSpPr txBox="1">
              <a:spLocks noChangeArrowheads="1"/>
            </p:cNvSpPr>
            <p:nvPr/>
          </p:nvSpPr>
          <p:spPr bwMode="auto">
            <a:xfrm>
              <a:off x="3124200" y="3810000"/>
              <a:ext cx="12192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fr-FR" b="1" dirty="0">
                  <a:solidFill>
                    <a:schemeClr val="bg1"/>
                  </a:solidFill>
                  <a:latin typeface="+mn-lt"/>
                </a:rPr>
                <a:t> </a:t>
              </a:r>
              <a:r>
                <a:rPr lang="fr-FR" b="1" dirty="0" smtClean="0">
                  <a:solidFill>
                    <a:schemeClr val="bg1"/>
                  </a:solidFill>
                  <a:latin typeface="+mn-lt"/>
                </a:rPr>
                <a:t>continues</a:t>
              </a:r>
              <a:endParaRPr lang="fr-FR" b="1" dirty="0">
                <a:solidFill>
                  <a:schemeClr val="bg1"/>
                </a:solidFill>
                <a:latin typeface="+mn-lt"/>
              </a:endParaRPr>
            </a:p>
          </p:txBody>
        </p:sp>
      </p:grpSp>
      <p:cxnSp>
        <p:nvCxnSpPr>
          <p:cNvPr id="24" name="Connecteur droit avec flèche 22"/>
          <p:cNvCxnSpPr>
            <a:cxnSpLocks noChangeShapeType="1"/>
          </p:cNvCxnSpPr>
          <p:nvPr/>
        </p:nvCxnSpPr>
        <p:spPr bwMode="auto">
          <a:xfrm rot="5400000">
            <a:off x="914400" y="2819400"/>
            <a:ext cx="457200" cy="152400"/>
          </a:xfrm>
          <a:prstGeom prst="straightConnector1">
            <a:avLst/>
          </a:prstGeom>
          <a:noFill/>
          <a:ln w="38100" algn="ctr">
            <a:solidFill>
              <a:schemeClr val="accent1">
                <a:lumMod val="75000"/>
              </a:schemeClr>
            </a:solidFill>
            <a:round/>
            <a:headEnd/>
            <a:tailEnd type="arrow" w="med" len="med"/>
          </a:ln>
        </p:spPr>
      </p:cxnSp>
      <p:cxnSp>
        <p:nvCxnSpPr>
          <p:cNvPr id="25" name="Connecteur droit avec flèche 23"/>
          <p:cNvCxnSpPr>
            <a:cxnSpLocks noChangeShapeType="1"/>
          </p:cNvCxnSpPr>
          <p:nvPr/>
        </p:nvCxnSpPr>
        <p:spPr bwMode="auto">
          <a:xfrm>
            <a:off x="2133600" y="2590800"/>
            <a:ext cx="609600" cy="457200"/>
          </a:xfrm>
          <a:prstGeom prst="straightConnector1">
            <a:avLst/>
          </a:prstGeom>
          <a:noFill/>
          <a:ln w="38100" algn="ctr">
            <a:solidFill>
              <a:schemeClr val="accent1">
                <a:lumMod val="75000"/>
              </a:schemeClr>
            </a:solidFill>
            <a:round/>
            <a:headEnd/>
            <a:tailEnd type="arrow" w="med" len="med"/>
          </a:ln>
        </p:spPr>
      </p:cxnSp>
      <p:cxnSp>
        <p:nvCxnSpPr>
          <p:cNvPr id="26" name="Connecteur droit avec flèche 25"/>
          <p:cNvCxnSpPr>
            <a:cxnSpLocks noChangeShapeType="1"/>
          </p:cNvCxnSpPr>
          <p:nvPr/>
        </p:nvCxnSpPr>
        <p:spPr bwMode="auto">
          <a:xfrm>
            <a:off x="7467600" y="2590800"/>
            <a:ext cx="609600" cy="457200"/>
          </a:xfrm>
          <a:prstGeom prst="straightConnector1">
            <a:avLst/>
          </a:prstGeom>
          <a:noFill/>
          <a:ln w="38100" algn="ctr">
            <a:solidFill>
              <a:schemeClr val="accent1">
                <a:lumMod val="75000"/>
              </a:schemeClr>
            </a:solidFill>
            <a:round/>
            <a:headEnd/>
            <a:tailEnd type="arrow" w="med" len="med"/>
          </a:ln>
        </p:spPr>
      </p:cxnSp>
      <p:cxnSp>
        <p:nvCxnSpPr>
          <p:cNvPr id="27" name="Connecteur droit avec flèche 26"/>
          <p:cNvCxnSpPr>
            <a:cxnSpLocks noChangeShapeType="1"/>
          </p:cNvCxnSpPr>
          <p:nvPr/>
        </p:nvCxnSpPr>
        <p:spPr bwMode="auto">
          <a:xfrm rot="5400000">
            <a:off x="6096000" y="2590800"/>
            <a:ext cx="457200" cy="457200"/>
          </a:xfrm>
          <a:prstGeom prst="straightConnector1">
            <a:avLst/>
          </a:prstGeom>
          <a:noFill/>
          <a:ln w="38100" algn="ctr">
            <a:solidFill>
              <a:schemeClr val="accent1">
                <a:lumMod val="75000"/>
              </a:schemeClr>
            </a:solidFill>
            <a:round/>
            <a:headEnd/>
            <a:tailEnd type="arrow" w="med" len="med"/>
          </a:ln>
        </p:spPr>
      </p:cxnSp>
      <p:pic>
        <p:nvPicPr>
          <p:cNvPr id="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876800"/>
            <a:ext cx="2676525" cy="161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9" name="Connecteur droit avec flèche 29"/>
          <p:cNvCxnSpPr>
            <a:cxnSpLocks noChangeShapeType="1"/>
          </p:cNvCxnSpPr>
          <p:nvPr/>
        </p:nvCxnSpPr>
        <p:spPr bwMode="auto">
          <a:xfrm rot="5400000">
            <a:off x="571501" y="4533900"/>
            <a:ext cx="533400" cy="3175"/>
          </a:xfrm>
          <a:prstGeom prst="straightConnector1">
            <a:avLst/>
          </a:prstGeom>
          <a:noFill/>
          <a:ln w="38100" algn="ctr">
            <a:solidFill>
              <a:schemeClr val="accent1">
                <a:lumMod val="75000"/>
              </a:schemeClr>
            </a:solidFill>
            <a:round/>
            <a:headEnd/>
            <a:tailEnd type="arrow" w="med" len="med"/>
          </a:ln>
        </p:spPr>
      </p:cxnSp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77013" y="4800600"/>
            <a:ext cx="2566987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1" name="Connecteur droit avec flèche 32"/>
          <p:cNvCxnSpPr>
            <a:cxnSpLocks noChangeShapeType="1"/>
          </p:cNvCxnSpPr>
          <p:nvPr/>
        </p:nvCxnSpPr>
        <p:spPr bwMode="auto">
          <a:xfrm rot="5400000">
            <a:off x="7811294" y="4533106"/>
            <a:ext cx="533400" cy="1588"/>
          </a:xfrm>
          <a:prstGeom prst="straightConnector1">
            <a:avLst/>
          </a:prstGeom>
          <a:noFill/>
          <a:ln w="38100" algn="ctr">
            <a:solidFill>
              <a:schemeClr val="accent1">
                <a:lumMod val="75000"/>
              </a:schemeClr>
            </a:solidFill>
            <a:round/>
            <a:headEnd/>
            <a:tailEnd type="arrow" w="med" len="med"/>
          </a:ln>
        </p:spPr>
      </p:cxnSp>
      <p:pic>
        <p:nvPicPr>
          <p:cNvPr id="32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52800" y="4648200"/>
            <a:ext cx="2209800" cy="2052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3" name="Connecteur droit avec flèche 34"/>
          <p:cNvCxnSpPr>
            <a:cxnSpLocks noChangeShapeType="1"/>
          </p:cNvCxnSpPr>
          <p:nvPr/>
        </p:nvCxnSpPr>
        <p:spPr bwMode="auto">
          <a:xfrm>
            <a:off x="3505200" y="4038600"/>
            <a:ext cx="609600" cy="457200"/>
          </a:xfrm>
          <a:prstGeom prst="straightConnector1">
            <a:avLst/>
          </a:prstGeom>
          <a:noFill/>
          <a:ln w="38100" algn="ctr">
            <a:solidFill>
              <a:schemeClr val="accent1">
                <a:lumMod val="75000"/>
              </a:schemeClr>
            </a:solidFill>
            <a:round/>
            <a:headEnd/>
            <a:tailEnd type="arrow" w="med" len="med"/>
          </a:ln>
        </p:spPr>
      </p:cxnSp>
      <p:cxnSp>
        <p:nvCxnSpPr>
          <p:cNvPr id="34" name="Connecteur droit avec flèche 35"/>
          <p:cNvCxnSpPr>
            <a:cxnSpLocks noChangeShapeType="1"/>
          </p:cNvCxnSpPr>
          <p:nvPr/>
        </p:nvCxnSpPr>
        <p:spPr bwMode="auto">
          <a:xfrm rot="5400000">
            <a:off x="4724400" y="4038600"/>
            <a:ext cx="457200" cy="457200"/>
          </a:xfrm>
          <a:prstGeom prst="straightConnector1">
            <a:avLst/>
          </a:prstGeom>
          <a:noFill/>
          <a:ln w="38100" algn="ctr">
            <a:solidFill>
              <a:schemeClr val="accent1">
                <a:lumMod val="75000"/>
              </a:schemeClr>
            </a:solidFill>
            <a:round/>
            <a:headEnd/>
            <a:tailEnd type="arrow" w="med" len="med"/>
          </a:ln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re 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Statistiques descriptives</a:t>
            </a:r>
            <a:br>
              <a:rPr lang="fr-FR" dirty="0" smtClean="0"/>
            </a:br>
            <a:r>
              <a:rPr lang="fr-FR" sz="2800" i="1" dirty="0" smtClean="0"/>
              <a:t>Généralités</a:t>
            </a:r>
            <a:endParaRPr lang="fr-FR" sz="2800" i="1" dirty="0"/>
          </a:p>
        </p:txBody>
      </p:sp>
      <p:sp>
        <p:nvSpPr>
          <p:cNvPr id="20" name="Rectangle 4"/>
          <p:cNvSpPr txBox="1">
            <a:spLocks noChangeArrowheads="1"/>
          </p:cNvSpPr>
          <p:nvPr/>
        </p:nvSpPr>
        <p:spPr>
          <a:xfrm>
            <a:off x="431032" y="1196752"/>
            <a:ext cx="8712968" cy="4419600"/>
          </a:xfrm>
          <a:prstGeom prst="rect">
            <a:avLst/>
          </a:prstGeom>
        </p:spPr>
        <p:txBody>
          <a:bodyPr/>
          <a:lstStyle/>
          <a:p>
            <a:pPr marL="533400" marR="0" lvl="0" indent="-5334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Pct val="95000"/>
              <a:buFont typeface="Arial" pitchFamily="34" charset="0"/>
              <a:buChar char="•"/>
              <a:tabLst/>
              <a:defRPr/>
            </a:pPr>
            <a:r>
              <a:rPr kumimoji="0" lang="fr-FR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Définition</a:t>
            </a:r>
            <a:r>
              <a:rPr kumimoji="0" lang="fr-FR" sz="2000" b="0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</a:t>
            </a:r>
            <a:r>
              <a:rPr kumimoji="0" lang="fr-FR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Ensemble</a:t>
            </a:r>
            <a:r>
              <a:rPr kumimoji="0" lang="fr-FR" sz="2000" b="0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 m</a:t>
            </a:r>
            <a:r>
              <a:rPr kumimoji="0" lang="fr-FR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éthodes scientifiques qui permettent de </a:t>
            </a:r>
            <a:r>
              <a:rPr kumimoji="0" lang="fr-FR" sz="2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décrire</a:t>
            </a:r>
            <a:r>
              <a:rPr kumimoji="0" lang="fr-FR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un</a:t>
            </a:r>
            <a:r>
              <a:rPr kumimoji="0" lang="fr-FR" sz="2000" b="0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corpus de données observées au travers :</a:t>
            </a:r>
            <a:endParaRPr kumimoji="0" lang="fr-FR" sz="20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33450" marR="0" lvl="1" indent="-5334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Tahoma" charset="0"/>
              <a:buChar char="–"/>
              <a:tabLst/>
              <a:defRPr/>
            </a:pPr>
            <a:r>
              <a:rPr lang="fr-FR" sz="2000" dirty="0" smtClean="0">
                <a:solidFill>
                  <a:srgbClr val="000000"/>
                </a:solidFill>
                <a:latin typeface="+mn-lt"/>
              </a:rPr>
              <a:t>une </a:t>
            </a:r>
            <a:r>
              <a:rPr kumimoji="0" lang="fr-FR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présentation la plus synthétique possible</a:t>
            </a:r>
          </a:p>
          <a:p>
            <a:pPr marL="933450" marR="0" lvl="1" indent="-5334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Tahoma" charset="0"/>
              <a:buChar char="–"/>
              <a:tabLst/>
              <a:defRPr/>
            </a:pPr>
            <a:r>
              <a:rPr lang="fr-FR" sz="2000" dirty="0" smtClean="0">
                <a:solidFill>
                  <a:srgbClr val="000000"/>
                </a:solidFill>
                <a:latin typeface="+mn-lt"/>
              </a:rPr>
              <a:t>une représentation graphique appropriée</a:t>
            </a:r>
          </a:p>
          <a:p>
            <a:pPr marL="933450" marR="0" lvl="1" indent="-5334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Tahoma" charset="0"/>
              <a:buChar char="–"/>
              <a:tabLst/>
              <a:defRPr/>
            </a:pPr>
            <a:r>
              <a:rPr lang="fr-FR" sz="2000" dirty="0" smtClean="0">
                <a:solidFill>
                  <a:srgbClr val="000000"/>
                </a:solidFill>
                <a:latin typeface="+mn-lt"/>
              </a:rPr>
              <a:t>u</a:t>
            </a:r>
            <a:r>
              <a:rPr kumimoji="0" lang="fr-FR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</a:t>
            </a:r>
            <a:r>
              <a:rPr kumimoji="0" lang="fr-FR" sz="2000" b="0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résumé numérique</a:t>
            </a:r>
          </a:p>
          <a:p>
            <a:pPr marL="533400" lvl="0" indent="-533400">
              <a:lnSpc>
                <a:spcPct val="90000"/>
              </a:lnSpc>
              <a:spcBef>
                <a:spcPct val="20000"/>
              </a:spcBef>
              <a:buSzPct val="95000"/>
              <a:buFont typeface="Arial" pitchFamily="34" charset="0"/>
              <a:buChar char="•"/>
              <a:defRPr/>
            </a:pPr>
            <a:r>
              <a:rPr lang="fr-FR" sz="2000" baseline="0" dirty="0" smtClean="0">
                <a:solidFill>
                  <a:srgbClr val="000000"/>
                </a:solidFill>
                <a:latin typeface="+mn-lt"/>
              </a:rPr>
              <a:t>Terminologie :</a:t>
            </a:r>
            <a:endParaRPr lang="fr-FR" sz="2000" dirty="0" smtClean="0">
              <a:solidFill>
                <a:srgbClr val="000000"/>
              </a:solidFill>
              <a:latin typeface="+mn-lt"/>
            </a:endParaRPr>
          </a:p>
          <a:p>
            <a:pPr marL="933450" lvl="1" indent="-5334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Tahoma" charset="0"/>
              <a:buChar char="–"/>
              <a:defRPr/>
            </a:pPr>
            <a:r>
              <a:rPr lang="fr-FR" sz="2000" i="1" dirty="0" smtClean="0">
                <a:solidFill>
                  <a:srgbClr val="FF0000"/>
                </a:solidFill>
                <a:latin typeface="+mn-lt"/>
              </a:rPr>
              <a:t>Individus</a:t>
            </a:r>
            <a:r>
              <a:rPr lang="fr-FR" sz="2000" dirty="0" smtClean="0">
                <a:latin typeface="+mn-lt"/>
              </a:rPr>
              <a:t> : objets équivalents sur lesquels on observe les mêmes caractéristiques</a:t>
            </a:r>
          </a:p>
          <a:p>
            <a:pPr marL="933450" lvl="1" indent="-5334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Tahoma" charset="0"/>
              <a:buChar char="–"/>
              <a:defRPr/>
            </a:pPr>
            <a:r>
              <a:rPr lang="fr-FR" sz="2000" i="1" dirty="0" smtClean="0">
                <a:solidFill>
                  <a:srgbClr val="FF0000"/>
                </a:solidFill>
                <a:latin typeface="+mn-lt"/>
              </a:rPr>
              <a:t>Population</a:t>
            </a:r>
            <a:r>
              <a:rPr lang="fr-FR" sz="2000" dirty="0" smtClean="0">
                <a:latin typeface="+mn-lt"/>
              </a:rPr>
              <a:t> : Ensemble des individus</a:t>
            </a:r>
          </a:p>
          <a:p>
            <a:pPr marL="933450" lvl="1" indent="-5334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Tahoma" charset="0"/>
              <a:buChar char="–"/>
              <a:defRPr/>
            </a:pPr>
            <a:r>
              <a:rPr lang="fr-FR" sz="2000" i="1" dirty="0" smtClean="0">
                <a:solidFill>
                  <a:srgbClr val="FF0000"/>
                </a:solidFill>
                <a:latin typeface="+mn-lt"/>
              </a:rPr>
              <a:t>Echantillon</a:t>
            </a:r>
            <a:r>
              <a:rPr lang="fr-FR" sz="2000" dirty="0" smtClean="0">
                <a:latin typeface="+mn-lt"/>
              </a:rPr>
              <a:t> : Sous-ensemble de la population</a:t>
            </a:r>
          </a:p>
          <a:p>
            <a:pPr marL="933450" marR="0" lvl="1" indent="-5334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tabLst/>
              <a:defRPr/>
            </a:pPr>
            <a:endParaRPr lang="fr-FR" sz="2000" baseline="0" dirty="0" smtClean="0">
              <a:solidFill>
                <a:srgbClr val="000000"/>
              </a:solidFill>
              <a:latin typeface="+mn-lt"/>
            </a:endParaRPr>
          </a:p>
          <a:p>
            <a:pPr marL="933450" marR="0" lvl="1" indent="-5334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tabLst/>
              <a:defRPr/>
            </a:pPr>
            <a:endParaRPr kumimoji="0" lang="fr-FR" sz="20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33400" marR="0" lvl="0" indent="-5334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Pct val="95000"/>
              <a:buFont typeface="Wingdings 2" pitchFamily="18" charset="2"/>
              <a:buChar char=""/>
              <a:tabLst/>
              <a:defRPr/>
            </a:pPr>
            <a:endParaRPr kumimoji="0" lang="fr-F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539552" y="6021288"/>
            <a:ext cx="7924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933450" lvl="1" indent="-5334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Tahoma" charset="0"/>
              <a:buChar char="–"/>
              <a:defRPr/>
            </a:pPr>
            <a:r>
              <a:rPr lang="fr-FR" i="1" dirty="0" smtClean="0">
                <a:solidFill>
                  <a:srgbClr val="FF0000"/>
                </a:solidFill>
              </a:rPr>
              <a:t>Recensement</a:t>
            </a:r>
            <a:r>
              <a:rPr lang="fr-FR" i="1" dirty="0" smtClean="0"/>
              <a:t> </a:t>
            </a:r>
            <a:r>
              <a:rPr lang="fr-FR" dirty="0"/>
              <a:t>: Etude de tous les individus d’une population </a:t>
            </a:r>
            <a:endParaRPr lang="fr-FR" dirty="0" smtClean="0"/>
          </a:p>
          <a:p>
            <a:pPr marL="933450" lvl="1" indent="-5334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Tahoma" charset="0"/>
              <a:buChar char="–"/>
              <a:defRPr/>
            </a:pPr>
            <a:r>
              <a:rPr lang="fr-FR" i="1" dirty="0" smtClean="0">
                <a:solidFill>
                  <a:srgbClr val="FF0000"/>
                </a:solidFill>
              </a:rPr>
              <a:t>Sondage</a:t>
            </a:r>
            <a:r>
              <a:rPr lang="fr-FR" dirty="0" smtClean="0"/>
              <a:t> </a:t>
            </a:r>
            <a:r>
              <a:rPr lang="fr-FR" dirty="0"/>
              <a:t>: Etude d’une partie de la population</a:t>
            </a:r>
          </a:p>
        </p:txBody>
      </p:sp>
      <p:grpSp>
        <p:nvGrpSpPr>
          <p:cNvPr id="23" name="Groupe 22"/>
          <p:cNvGrpSpPr/>
          <p:nvPr/>
        </p:nvGrpSpPr>
        <p:grpSpPr>
          <a:xfrm>
            <a:off x="899592" y="4365104"/>
            <a:ext cx="7620000" cy="1709738"/>
            <a:chOff x="762000" y="3581400"/>
            <a:chExt cx="7620000" cy="1709738"/>
          </a:xfrm>
        </p:grpSpPr>
        <p:sp>
          <p:nvSpPr>
            <p:cNvPr id="24" name="Freeform 10"/>
            <p:cNvSpPr>
              <a:spLocks/>
            </p:cNvSpPr>
            <p:nvPr/>
          </p:nvSpPr>
          <p:spPr bwMode="auto">
            <a:xfrm>
              <a:off x="2362200" y="3581400"/>
              <a:ext cx="4138613" cy="1709738"/>
            </a:xfrm>
            <a:custGeom>
              <a:avLst/>
              <a:gdLst/>
              <a:ahLst/>
              <a:cxnLst>
                <a:cxn ang="0">
                  <a:pos x="978" y="61"/>
                </a:cxn>
                <a:cxn ang="0">
                  <a:pos x="523" y="68"/>
                </a:cxn>
                <a:cxn ang="0">
                  <a:pos x="288" y="144"/>
                </a:cxn>
                <a:cxn ang="0">
                  <a:pos x="227" y="174"/>
                </a:cxn>
                <a:cxn ang="0">
                  <a:pos x="159" y="212"/>
                </a:cxn>
                <a:cxn ang="0">
                  <a:pos x="0" y="455"/>
                </a:cxn>
                <a:cxn ang="0">
                  <a:pos x="8" y="576"/>
                </a:cxn>
                <a:cxn ang="0">
                  <a:pos x="114" y="735"/>
                </a:cxn>
                <a:cxn ang="0">
                  <a:pos x="159" y="796"/>
                </a:cxn>
                <a:cxn ang="0">
                  <a:pos x="750" y="985"/>
                </a:cxn>
                <a:cxn ang="0">
                  <a:pos x="1705" y="1054"/>
                </a:cxn>
                <a:cxn ang="0">
                  <a:pos x="2387" y="1016"/>
                </a:cxn>
                <a:cxn ang="0">
                  <a:pos x="2478" y="963"/>
                </a:cxn>
                <a:cxn ang="0">
                  <a:pos x="2547" y="879"/>
                </a:cxn>
                <a:cxn ang="0">
                  <a:pos x="2577" y="834"/>
                </a:cxn>
                <a:cxn ang="0">
                  <a:pos x="2607" y="743"/>
                </a:cxn>
                <a:cxn ang="0">
                  <a:pos x="2600" y="606"/>
                </a:cxn>
                <a:cxn ang="0">
                  <a:pos x="2387" y="387"/>
                </a:cxn>
                <a:cxn ang="0">
                  <a:pos x="2008" y="273"/>
                </a:cxn>
                <a:cxn ang="0">
                  <a:pos x="1713" y="190"/>
                </a:cxn>
                <a:cxn ang="0">
                  <a:pos x="1523" y="136"/>
                </a:cxn>
                <a:cxn ang="0">
                  <a:pos x="1440" y="106"/>
                </a:cxn>
                <a:cxn ang="0">
                  <a:pos x="1198" y="46"/>
                </a:cxn>
                <a:cxn ang="0">
                  <a:pos x="978" y="61"/>
                </a:cxn>
              </a:cxnLst>
              <a:rect l="0" t="0" r="r" b="b"/>
              <a:pathLst>
                <a:path w="2607" h="1077">
                  <a:moveTo>
                    <a:pt x="978" y="61"/>
                  </a:moveTo>
                  <a:cubicBezTo>
                    <a:pt x="838" y="12"/>
                    <a:pt x="671" y="57"/>
                    <a:pt x="523" y="68"/>
                  </a:cubicBezTo>
                  <a:cubicBezTo>
                    <a:pt x="434" y="84"/>
                    <a:pt x="370" y="107"/>
                    <a:pt x="288" y="144"/>
                  </a:cubicBezTo>
                  <a:cubicBezTo>
                    <a:pt x="193" y="187"/>
                    <a:pt x="294" y="135"/>
                    <a:pt x="227" y="174"/>
                  </a:cubicBezTo>
                  <a:cubicBezTo>
                    <a:pt x="205" y="187"/>
                    <a:pt x="159" y="212"/>
                    <a:pt x="159" y="212"/>
                  </a:cubicBezTo>
                  <a:cubicBezTo>
                    <a:pt x="100" y="286"/>
                    <a:pt x="31" y="366"/>
                    <a:pt x="0" y="455"/>
                  </a:cubicBezTo>
                  <a:cubicBezTo>
                    <a:pt x="3" y="495"/>
                    <a:pt x="0" y="536"/>
                    <a:pt x="8" y="576"/>
                  </a:cubicBezTo>
                  <a:cubicBezTo>
                    <a:pt x="22" y="642"/>
                    <a:pt x="74" y="687"/>
                    <a:pt x="114" y="735"/>
                  </a:cubicBezTo>
                  <a:cubicBezTo>
                    <a:pt x="130" y="754"/>
                    <a:pt x="139" y="780"/>
                    <a:pt x="159" y="796"/>
                  </a:cubicBezTo>
                  <a:cubicBezTo>
                    <a:pt x="322" y="925"/>
                    <a:pt x="546" y="966"/>
                    <a:pt x="750" y="985"/>
                  </a:cubicBezTo>
                  <a:cubicBezTo>
                    <a:pt x="1065" y="1054"/>
                    <a:pt x="1383" y="1042"/>
                    <a:pt x="1705" y="1054"/>
                  </a:cubicBezTo>
                  <a:cubicBezTo>
                    <a:pt x="1974" y="1050"/>
                    <a:pt x="2155" y="1077"/>
                    <a:pt x="2387" y="1016"/>
                  </a:cubicBezTo>
                  <a:cubicBezTo>
                    <a:pt x="2417" y="998"/>
                    <a:pt x="2449" y="983"/>
                    <a:pt x="2478" y="963"/>
                  </a:cubicBezTo>
                  <a:cubicBezTo>
                    <a:pt x="2499" y="933"/>
                    <a:pt x="2525" y="908"/>
                    <a:pt x="2547" y="879"/>
                  </a:cubicBezTo>
                  <a:cubicBezTo>
                    <a:pt x="2558" y="865"/>
                    <a:pt x="2577" y="834"/>
                    <a:pt x="2577" y="834"/>
                  </a:cubicBezTo>
                  <a:cubicBezTo>
                    <a:pt x="2589" y="795"/>
                    <a:pt x="2600" y="789"/>
                    <a:pt x="2607" y="743"/>
                  </a:cubicBezTo>
                  <a:cubicBezTo>
                    <a:pt x="2605" y="697"/>
                    <a:pt x="2607" y="651"/>
                    <a:pt x="2600" y="606"/>
                  </a:cubicBezTo>
                  <a:cubicBezTo>
                    <a:pt x="2589" y="531"/>
                    <a:pt x="2452" y="407"/>
                    <a:pt x="2387" y="387"/>
                  </a:cubicBezTo>
                  <a:cubicBezTo>
                    <a:pt x="2285" y="324"/>
                    <a:pt x="2124" y="294"/>
                    <a:pt x="2008" y="273"/>
                  </a:cubicBezTo>
                  <a:cubicBezTo>
                    <a:pt x="1913" y="235"/>
                    <a:pt x="1812" y="214"/>
                    <a:pt x="1713" y="190"/>
                  </a:cubicBezTo>
                  <a:cubicBezTo>
                    <a:pt x="1649" y="174"/>
                    <a:pt x="1587" y="152"/>
                    <a:pt x="1523" y="136"/>
                  </a:cubicBezTo>
                  <a:cubicBezTo>
                    <a:pt x="1495" y="117"/>
                    <a:pt x="1474" y="113"/>
                    <a:pt x="1440" y="106"/>
                  </a:cubicBezTo>
                  <a:cubicBezTo>
                    <a:pt x="1382" y="68"/>
                    <a:pt x="1266" y="59"/>
                    <a:pt x="1198" y="46"/>
                  </a:cubicBezTo>
                  <a:cubicBezTo>
                    <a:pt x="981" y="53"/>
                    <a:pt x="1032" y="0"/>
                    <a:pt x="978" y="61"/>
                  </a:cubicBezTo>
                  <a:close/>
                </a:path>
              </a:pathLst>
            </a:custGeom>
            <a:noFill/>
            <a:ln w="38100">
              <a:solidFill>
                <a:srgbClr val="008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25" name="AutoShape 11"/>
            <p:cNvSpPr>
              <a:spLocks noChangeAspect="1" noChangeArrowheads="1"/>
            </p:cNvSpPr>
            <p:nvPr/>
          </p:nvSpPr>
          <p:spPr bwMode="auto">
            <a:xfrm>
              <a:off x="2971800" y="3962400"/>
              <a:ext cx="90488" cy="90488"/>
            </a:xfrm>
            <a:prstGeom prst="smileyFace">
              <a:avLst>
                <a:gd name="adj" fmla="val 4653"/>
              </a:avLst>
            </a:prstGeom>
            <a:solidFill>
              <a:srgbClr val="3366FF"/>
            </a:solidFill>
            <a:ln w="9525">
              <a:solidFill>
                <a:srgbClr val="3366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6" name="AutoShape 12"/>
            <p:cNvSpPr>
              <a:spLocks noChangeAspect="1" noChangeArrowheads="1"/>
            </p:cNvSpPr>
            <p:nvPr/>
          </p:nvSpPr>
          <p:spPr bwMode="auto">
            <a:xfrm>
              <a:off x="4114800" y="4191000"/>
              <a:ext cx="90488" cy="90488"/>
            </a:xfrm>
            <a:prstGeom prst="smileyFace">
              <a:avLst>
                <a:gd name="adj" fmla="val 4653"/>
              </a:avLst>
            </a:prstGeom>
            <a:solidFill>
              <a:srgbClr val="3366FF"/>
            </a:solidFill>
            <a:ln w="9525">
              <a:solidFill>
                <a:srgbClr val="3366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7" name="AutoShape 13"/>
            <p:cNvSpPr>
              <a:spLocks noChangeAspect="1" noChangeArrowheads="1"/>
            </p:cNvSpPr>
            <p:nvPr/>
          </p:nvSpPr>
          <p:spPr bwMode="auto">
            <a:xfrm>
              <a:off x="2667000" y="4267200"/>
              <a:ext cx="90488" cy="90488"/>
            </a:xfrm>
            <a:prstGeom prst="smileyFace">
              <a:avLst>
                <a:gd name="adj" fmla="val 4653"/>
              </a:avLst>
            </a:prstGeom>
            <a:solidFill>
              <a:srgbClr val="3366FF"/>
            </a:solidFill>
            <a:ln w="9525">
              <a:solidFill>
                <a:srgbClr val="3366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8" name="AutoShape 14"/>
            <p:cNvSpPr>
              <a:spLocks noChangeAspect="1" noChangeArrowheads="1"/>
            </p:cNvSpPr>
            <p:nvPr/>
          </p:nvSpPr>
          <p:spPr bwMode="auto">
            <a:xfrm>
              <a:off x="4114800" y="4724400"/>
              <a:ext cx="90488" cy="90488"/>
            </a:xfrm>
            <a:prstGeom prst="smileyFace">
              <a:avLst>
                <a:gd name="adj" fmla="val 4653"/>
              </a:avLst>
            </a:prstGeom>
            <a:solidFill>
              <a:srgbClr val="3366FF"/>
            </a:solidFill>
            <a:ln w="9525">
              <a:solidFill>
                <a:srgbClr val="3366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9" name="AutoShape 15"/>
            <p:cNvSpPr>
              <a:spLocks noChangeAspect="1" noChangeArrowheads="1"/>
            </p:cNvSpPr>
            <p:nvPr/>
          </p:nvSpPr>
          <p:spPr bwMode="auto">
            <a:xfrm>
              <a:off x="3581400" y="3962400"/>
              <a:ext cx="90488" cy="90488"/>
            </a:xfrm>
            <a:prstGeom prst="smileyFace">
              <a:avLst>
                <a:gd name="adj" fmla="val 4653"/>
              </a:avLst>
            </a:prstGeom>
            <a:solidFill>
              <a:srgbClr val="3366FF"/>
            </a:solidFill>
            <a:ln w="9525">
              <a:solidFill>
                <a:srgbClr val="3366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30" name="AutoShape 16"/>
            <p:cNvSpPr>
              <a:spLocks noChangeAspect="1" noChangeArrowheads="1"/>
            </p:cNvSpPr>
            <p:nvPr/>
          </p:nvSpPr>
          <p:spPr bwMode="auto">
            <a:xfrm>
              <a:off x="4572000" y="4495800"/>
              <a:ext cx="90488" cy="90488"/>
            </a:xfrm>
            <a:prstGeom prst="smileyFace">
              <a:avLst>
                <a:gd name="adj" fmla="val 4653"/>
              </a:avLst>
            </a:prstGeom>
            <a:solidFill>
              <a:srgbClr val="3366FF"/>
            </a:solidFill>
            <a:ln w="9525">
              <a:solidFill>
                <a:srgbClr val="3366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31" name="AutoShape 17"/>
            <p:cNvSpPr>
              <a:spLocks noChangeAspect="1" noChangeArrowheads="1"/>
            </p:cNvSpPr>
            <p:nvPr/>
          </p:nvSpPr>
          <p:spPr bwMode="auto">
            <a:xfrm>
              <a:off x="5181600" y="4876800"/>
              <a:ext cx="90488" cy="90488"/>
            </a:xfrm>
            <a:prstGeom prst="smileyFace">
              <a:avLst>
                <a:gd name="adj" fmla="val 4653"/>
              </a:avLst>
            </a:prstGeom>
            <a:solidFill>
              <a:srgbClr val="3366FF"/>
            </a:solidFill>
            <a:ln w="9525">
              <a:solidFill>
                <a:srgbClr val="3366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32" name="AutoShape 18"/>
            <p:cNvSpPr>
              <a:spLocks noChangeAspect="1" noChangeArrowheads="1"/>
            </p:cNvSpPr>
            <p:nvPr/>
          </p:nvSpPr>
          <p:spPr bwMode="auto">
            <a:xfrm>
              <a:off x="5181600" y="4343400"/>
              <a:ext cx="90488" cy="90488"/>
            </a:xfrm>
            <a:prstGeom prst="smileyFace">
              <a:avLst>
                <a:gd name="adj" fmla="val 4653"/>
              </a:avLst>
            </a:prstGeom>
            <a:solidFill>
              <a:srgbClr val="3366FF"/>
            </a:solidFill>
            <a:ln w="9525">
              <a:solidFill>
                <a:srgbClr val="3366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33" name="AutoShape 19"/>
            <p:cNvSpPr>
              <a:spLocks noChangeAspect="1" noChangeArrowheads="1"/>
            </p:cNvSpPr>
            <p:nvPr/>
          </p:nvSpPr>
          <p:spPr bwMode="auto">
            <a:xfrm>
              <a:off x="3200400" y="4267200"/>
              <a:ext cx="90488" cy="90488"/>
            </a:xfrm>
            <a:prstGeom prst="smileyFace">
              <a:avLst>
                <a:gd name="adj" fmla="val 4653"/>
              </a:avLst>
            </a:prstGeom>
            <a:solidFill>
              <a:srgbClr val="3366FF"/>
            </a:solidFill>
            <a:ln w="9525">
              <a:solidFill>
                <a:srgbClr val="3366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34" name="AutoShape 20"/>
            <p:cNvSpPr>
              <a:spLocks noChangeAspect="1" noChangeArrowheads="1"/>
            </p:cNvSpPr>
            <p:nvPr/>
          </p:nvSpPr>
          <p:spPr bwMode="auto">
            <a:xfrm>
              <a:off x="3048000" y="4724400"/>
              <a:ext cx="90488" cy="90488"/>
            </a:xfrm>
            <a:prstGeom prst="smileyFace">
              <a:avLst>
                <a:gd name="adj" fmla="val 4653"/>
              </a:avLst>
            </a:prstGeom>
            <a:solidFill>
              <a:srgbClr val="3366FF"/>
            </a:solidFill>
            <a:ln w="9525">
              <a:solidFill>
                <a:srgbClr val="3366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35" name="AutoShape 21"/>
            <p:cNvSpPr>
              <a:spLocks noChangeAspect="1" noChangeArrowheads="1"/>
            </p:cNvSpPr>
            <p:nvPr/>
          </p:nvSpPr>
          <p:spPr bwMode="auto">
            <a:xfrm>
              <a:off x="3657600" y="4572000"/>
              <a:ext cx="90488" cy="90488"/>
            </a:xfrm>
            <a:prstGeom prst="smileyFace">
              <a:avLst>
                <a:gd name="adj" fmla="val 4653"/>
              </a:avLst>
            </a:prstGeom>
            <a:solidFill>
              <a:srgbClr val="3366FF"/>
            </a:solidFill>
            <a:ln w="9525">
              <a:solidFill>
                <a:srgbClr val="3366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36" name="AutoShape 22"/>
            <p:cNvSpPr>
              <a:spLocks noChangeAspect="1" noChangeArrowheads="1"/>
            </p:cNvSpPr>
            <p:nvPr/>
          </p:nvSpPr>
          <p:spPr bwMode="auto">
            <a:xfrm>
              <a:off x="3733800" y="4876800"/>
              <a:ext cx="90488" cy="90488"/>
            </a:xfrm>
            <a:prstGeom prst="smileyFace">
              <a:avLst>
                <a:gd name="adj" fmla="val 4653"/>
              </a:avLst>
            </a:prstGeom>
            <a:solidFill>
              <a:srgbClr val="3366FF"/>
            </a:solidFill>
            <a:ln w="9525">
              <a:solidFill>
                <a:srgbClr val="3366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37" name="AutoShape 23"/>
            <p:cNvSpPr>
              <a:spLocks noChangeAspect="1" noChangeArrowheads="1"/>
            </p:cNvSpPr>
            <p:nvPr/>
          </p:nvSpPr>
          <p:spPr bwMode="auto">
            <a:xfrm>
              <a:off x="6019800" y="4724400"/>
              <a:ext cx="90488" cy="90488"/>
            </a:xfrm>
            <a:prstGeom prst="smileyFace">
              <a:avLst>
                <a:gd name="adj" fmla="val 4653"/>
              </a:avLst>
            </a:prstGeom>
            <a:solidFill>
              <a:srgbClr val="3366FF"/>
            </a:solidFill>
            <a:ln w="9525">
              <a:solidFill>
                <a:srgbClr val="3366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38" name="Freeform 24"/>
            <p:cNvSpPr>
              <a:spLocks/>
            </p:cNvSpPr>
            <p:nvPr/>
          </p:nvSpPr>
          <p:spPr bwMode="auto">
            <a:xfrm>
              <a:off x="3957638" y="4175125"/>
              <a:ext cx="2441575" cy="911225"/>
            </a:xfrm>
            <a:custGeom>
              <a:avLst/>
              <a:gdLst/>
              <a:ahLst/>
              <a:cxnLst>
                <a:cxn ang="0">
                  <a:pos x="804" y="0"/>
                </a:cxn>
                <a:cxn ang="0">
                  <a:pos x="546" y="30"/>
                </a:cxn>
                <a:cxn ang="0">
                  <a:pos x="379" y="68"/>
                </a:cxn>
                <a:cxn ang="0">
                  <a:pos x="137" y="114"/>
                </a:cxn>
                <a:cxn ang="0">
                  <a:pos x="31" y="220"/>
                </a:cxn>
                <a:cxn ang="0">
                  <a:pos x="16" y="242"/>
                </a:cxn>
                <a:cxn ang="0">
                  <a:pos x="0" y="288"/>
                </a:cxn>
                <a:cxn ang="0">
                  <a:pos x="8" y="394"/>
                </a:cxn>
                <a:cxn ang="0">
                  <a:pos x="220" y="530"/>
                </a:cxn>
                <a:cxn ang="0">
                  <a:pos x="379" y="546"/>
                </a:cxn>
                <a:cxn ang="0">
                  <a:pos x="630" y="568"/>
                </a:cxn>
                <a:cxn ang="0">
                  <a:pos x="1190" y="553"/>
                </a:cxn>
                <a:cxn ang="0">
                  <a:pos x="1350" y="508"/>
                </a:cxn>
                <a:cxn ang="0">
                  <a:pos x="1440" y="455"/>
                </a:cxn>
                <a:cxn ang="0">
                  <a:pos x="1509" y="379"/>
                </a:cxn>
                <a:cxn ang="0">
                  <a:pos x="1372" y="205"/>
                </a:cxn>
                <a:cxn ang="0">
                  <a:pos x="1145" y="106"/>
                </a:cxn>
                <a:cxn ang="0">
                  <a:pos x="1054" y="83"/>
                </a:cxn>
                <a:cxn ang="0">
                  <a:pos x="887" y="23"/>
                </a:cxn>
                <a:cxn ang="0">
                  <a:pos x="804" y="0"/>
                </a:cxn>
              </a:cxnLst>
              <a:rect l="0" t="0" r="r" b="b"/>
              <a:pathLst>
                <a:path w="1538" h="574">
                  <a:moveTo>
                    <a:pt x="804" y="0"/>
                  </a:moveTo>
                  <a:cubicBezTo>
                    <a:pt x="721" y="19"/>
                    <a:pt x="631" y="20"/>
                    <a:pt x="546" y="30"/>
                  </a:cubicBezTo>
                  <a:cubicBezTo>
                    <a:pt x="489" y="45"/>
                    <a:pt x="438" y="60"/>
                    <a:pt x="379" y="68"/>
                  </a:cubicBezTo>
                  <a:cubicBezTo>
                    <a:pt x="302" y="96"/>
                    <a:pt x="211" y="77"/>
                    <a:pt x="137" y="114"/>
                  </a:cubicBezTo>
                  <a:cubicBezTo>
                    <a:pt x="86" y="140"/>
                    <a:pt x="73" y="192"/>
                    <a:pt x="31" y="220"/>
                  </a:cubicBezTo>
                  <a:cubicBezTo>
                    <a:pt x="26" y="227"/>
                    <a:pt x="20" y="234"/>
                    <a:pt x="16" y="242"/>
                  </a:cubicBezTo>
                  <a:cubicBezTo>
                    <a:pt x="9" y="257"/>
                    <a:pt x="0" y="288"/>
                    <a:pt x="0" y="288"/>
                  </a:cubicBezTo>
                  <a:cubicBezTo>
                    <a:pt x="3" y="323"/>
                    <a:pt x="3" y="359"/>
                    <a:pt x="8" y="394"/>
                  </a:cubicBezTo>
                  <a:cubicBezTo>
                    <a:pt x="24" y="499"/>
                    <a:pt x="133" y="517"/>
                    <a:pt x="220" y="530"/>
                  </a:cubicBezTo>
                  <a:cubicBezTo>
                    <a:pt x="287" y="553"/>
                    <a:pt x="231" y="536"/>
                    <a:pt x="379" y="546"/>
                  </a:cubicBezTo>
                  <a:cubicBezTo>
                    <a:pt x="463" y="552"/>
                    <a:pt x="546" y="562"/>
                    <a:pt x="630" y="568"/>
                  </a:cubicBezTo>
                  <a:cubicBezTo>
                    <a:pt x="775" y="566"/>
                    <a:pt x="1012" y="574"/>
                    <a:pt x="1190" y="553"/>
                  </a:cubicBezTo>
                  <a:cubicBezTo>
                    <a:pt x="1245" y="547"/>
                    <a:pt x="1296" y="520"/>
                    <a:pt x="1350" y="508"/>
                  </a:cubicBezTo>
                  <a:cubicBezTo>
                    <a:pt x="1381" y="487"/>
                    <a:pt x="1405" y="466"/>
                    <a:pt x="1440" y="455"/>
                  </a:cubicBezTo>
                  <a:cubicBezTo>
                    <a:pt x="1468" y="435"/>
                    <a:pt x="1490" y="408"/>
                    <a:pt x="1509" y="379"/>
                  </a:cubicBezTo>
                  <a:cubicBezTo>
                    <a:pt x="1538" y="284"/>
                    <a:pt x="1450" y="229"/>
                    <a:pt x="1372" y="205"/>
                  </a:cubicBezTo>
                  <a:cubicBezTo>
                    <a:pt x="1307" y="158"/>
                    <a:pt x="1222" y="129"/>
                    <a:pt x="1145" y="106"/>
                  </a:cubicBezTo>
                  <a:cubicBezTo>
                    <a:pt x="1115" y="97"/>
                    <a:pt x="1082" y="97"/>
                    <a:pt x="1054" y="83"/>
                  </a:cubicBezTo>
                  <a:cubicBezTo>
                    <a:pt x="1002" y="57"/>
                    <a:pt x="943" y="41"/>
                    <a:pt x="887" y="23"/>
                  </a:cubicBezTo>
                  <a:cubicBezTo>
                    <a:pt x="862" y="15"/>
                    <a:pt x="831" y="0"/>
                    <a:pt x="804" y="0"/>
                  </a:cubicBezTo>
                  <a:close/>
                </a:path>
              </a:pathLst>
            </a:cu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39" name="Text Box 25"/>
            <p:cNvSpPr txBox="1">
              <a:spLocks noChangeArrowheads="1"/>
            </p:cNvSpPr>
            <p:nvPr/>
          </p:nvSpPr>
          <p:spPr bwMode="auto">
            <a:xfrm>
              <a:off x="762000" y="3962400"/>
              <a:ext cx="1219200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 sz="1600" b="1" dirty="0">
                  <a:solidFill>
                    <a:srgbClr val="0066FF"/>
                  </a:solidFill>
                  <a:latin typeface="Arial" charset="0"/>
                </a:rPr>
                <a:t>Individus</a:t>
              </a:r>
              <a:endParaRPr lang="en-GB" sz="1600" b="1" dirty="0">
                <a:solidFill>
                  <a:srgbClr val="0066FF"/>
                </a:solidFill>
                <a:latin typeface="Arial" charset="0"/>
              </a:endParaRPr>
            </a:p>
          </p:txBody>
        </p:sp>
        <p:sp>
          <p:nvSpPr>
            <p:cNvPr id="40" name="Text Box 26"/>
            <p:cNvSpPr txBox="1">
              <a:spLocks noChangeArrowheads="1"/>
            </p:cNvSpPr>
            <p:nvPr/>
          </p:nvSpPr>
          <p:spPr bwMode="auto">
            <a:xfrm>
              <a:off x="6934200" y="3886200"/>
              <a:ext cx="1295400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 sz="1600" b="1">
                  <a:solidFill>
                    <a:srgbClr val="FF0000"/>
                  </a:solidFill>
                  <a:latin typeface="Arial" charset="0"/>
                </a:rPr>
                <a:t>Echantillon</a:t>
              </a:r>
              <a:endParaRPr lang="en-GB" sz="1600" b="1">
                <a:solidFill>
                  <a:srgbClr val="FF0000"/>
                </a:solidFill>
                <a:latin typeface="Arial" charset="0"/>
              </a:endParaRPr>
            </a:p>
          </p:txBody>
        </p:sp>
        <p:sp>
          <p:nvSpPr>
            <p:cNvPr id="41" name="Text Box 27"/>
            <p:cNvSpPr txBox="1">
              <a:spLocks noChangeArrowheads="1"/>
            </p:cNvSpPr>
            <p:nvPr/>
          </p:nvSpPr>
          <p:spPr bwMode="auto">
            <a:xfrm>
              <a:off x="7086600" y="4876800"/>
              <a:ext cx="1295400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 sz="1600" b="1">
                  <a:solidFill>
                    <a:srgbClr val="008000"/>
                  </a:solidFill>
                  <a:latin typeface="Arial" charset="0"/>
                </a:rPr>
                <a:t>Population</a:t>
              </a:r>
              <a:endParaRPr lang="en-GB" sz="1600" b="1">
                <a:solidFill>
                  <a:srgbClr val="008000"/>
                </a:solidFill>
                <a:latin typeface="Arial" charset="0"/>
              </a:endParaRPr>
            </a:p>
          </p:txBody>
        </p:sp>
        <p:sp>
          <p:nvSpPr>
            <p:cNvPr id="42" name="Line 28"/>
            <p:cNvSpPr>
              <a:spLocks noChangeShapeType="1"/>
            </p:cNvSpPr>
            <p:nvPr/>
          </p:nvSpPr>
          <p:spPr bwMode="auto">
            <a:xfrm flipH="1">
              <a:off x="6096000" y="4114800"/>
              <a:ext cx="914400" cy="30480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43" name="Line 29"/>
            <p:cNvSpPr>
              <a:spLocks noChangeShapeType="1"/>
            </p:cNvSpPr>
            <p:nvPr/>
          </p:nvSpPr>
          <p:spPr bwMode="auto">
            <a:xfrm flipH="1" flipV="1">
              <a:off x="6477000" y="4953000"/>
              <a:ext cx="685800" cy="76200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44" name="Line 30"/>
            <p:cNvSpPr>
              <a:spLocks noChangeShapeType="1"/>
            </p:cNvSpPr>
            <p:nvPr/>
          </p:nvSpPr>
          <p:spPr bwMode="auto">
            <a:xfrm>
              <a:off x="1828800" y="4114800"/>
              <a:ext cx="838200" cy="152400"/>
            </a:xfrm>
            <a:prstGeom prst="line">
              <a:avLst/>
            </a:prstGeom>
            <a:noFill/>
            <a:ln w="38100">
              <a:solidFill>
                <a:srgbClr val="0066FF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r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Statistiques descriptives</a:t>
            </a:r>
            <a:br>
              <a:rPr lang="fr-FR" dirty="0" smtClean="0"/>
            </a:br>
            <a:r>
              <a:rPr lang="fr-FR" sz="2800" i="1" dirty="0" smtClean="0"/>
              <a:t>Statistiques descriptives et </a:t>
            </a:r>
            <a:r>
              <a:rPr lang="fr-FR" sz="2800" i="1" dirty="0" err="1" smtClean="0"/>
              <a:t>inférentielle</a:t>
            </a:r>
            <a:endParaRPr lang="fr-FR" sz="2800" dirty="0"/>
          </a:p>
        </p:txBody>
      </p:sp>
      <p:sp>
        <p:nvSpPr>
          <p:cNvPr id="18" name="Rectangle 4"/>
          <p:cNvSpPr txBox="1">
            <a:spLocks noChangeArrowheads="1"/>
          </p:cNvSpPr>
          <p:nvPr/>
        </p:nvSpPr>
        <p:spPr>
          <a:xfrm>
            <a:off x="611560" y="1268760"/>
            <a:ext cx="8001000" cy="5181600"/>
          </a:xfrm>
          <a:prstGeom prst="rect">
            <a:avLst/>
          </a:prstGeom>
        </p:spPr>
        <p:txBody>
          <a:bodyPr/>
          <a:lstStyle/>
          <a:p>
            <a:pPr marL="533400" marR="0" lvl="0" indent="-5334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Pct val="95000"/>
              <a:buFont typeface="Wingdings 2" pitchFamily="18" charset="2"/>
              <a:buChar char=""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Statistiques descriptives : </a:t>
            </a:r>
          </a:p>
          <a:p>
            <a:pPr marL="933450" marR="0" lvl="1" indent="-5334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Tahoma" charset="0"/>
              <a:buChar char="–"/>
              <a:tabLst/>
              <a:defRPr/>
            </a:pPr>
            <a:r>
              <a:rPr kumimoji="0" lang="fr-F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Présentation synthétique</a:t>
            </a:r>
            <a:r>
              <a:rPr kumimoji="0" lang="fr-FR" sz="2000" b="0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des données (tableau de contingence,…)</a:t>
            </a:r>
            <a:endParaRPr kumimoji="0" lang="fr-F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33450" marR="0" lvl="1" indent="-5334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Tahoma" charset="0"/>
              <a:buChar char="–"/>
              <a:tabLst/>
              <a:defRPr/>
            </a:pPr>
            <a:r>
              <a:rPr kumimoji="0" lang="fr-F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Description à travers des résumés chiffrés : moyennes, médianes, écarts-types, corrélations, …</a:t>
            </a:r>
          </a:p>
          <a:p>
            <a:pPr marL="933450" marR="0" lvl="1" indent="-5334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Tahoma" charset="0"/>
              <a:buChar char="–"/>
              <a:tabLst/>
              <a:defRPr/>
            </a:pPr>
            <a:r>
              <a:rPr kumimoji="0" lang="fr-F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Description à travers des résumés graphiques : histogrammes, diagrammes en bâton ou circulaire, …</a:t>
            </a:r>
          </a:p>
          <a:p>
            <a:pPr marL="533400" marR="0" lvl="0" indent="-5334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Pct val="95000"/>
              <a:buFont typeface="Wingdings 2" pitchFamily="18" charset="2"/>
              <a:buChar char=""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Statistique </a:t>
            </a:r>
            <a:r>
              <a:rPr kumimoji="0" lang="fr-FR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inférentielle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</a:t>
            </a:r>
          </a:p>
          <a:p>
            <a:pPr marL="933450" marR="0" lvl="1" indent="-5334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Tahoma" charset="0"/>
              <a:buChar char="–"/>
              <a:tabLst/>
              <a:defRPr/>
            </a:pPr>
            <a:r>
              <a:rPr kumimoji="0" lang="fr-F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Trouver des estimateurs non biaisés et efficients pour </a:t>
            </a:r>
            <a:r>
              <a:rPr kumimoji="0" lang="fr-FR" sz="20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passer de l'échantillon à la population</a:t>
            </a:r>
            <a:r>
              <a:rPr kumimoji="0" lang="fr-F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933450" marR="0" lvl="1" indent="-5334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Tahoma" charset="0"/>
              <a:buChar char="–"/>
              <a:tabLst/>
              <a:defRPr/>
            </a:pPr>
            <a:r>
              <a:rPr kumimoji="0" lang="fr-F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L'outil mathématique sous jacent est la théorie des probabilités</a:t>
            </a:r>
          </a:p>
          <a:p>
            <a:pPr marL="933450" marR="0" lvl="1" indent="-5334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Tahoma" charset="0"/>
              <a:buChar char="–"/>
              <a:tabLst/>
              <a:defRPr/>
            </a:pPr>
            <a:endParaRPr kumimoji="0" lang="fr-FR" sz="3600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33400" marR="0" lvl="0" indent="-5334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Pct val="95000"/>
              <a:buFont typeface="Wingdings 2" pitchFamily="18" charset="2"/>
              <a:buChar char=""/>
              <a:tabLst/>
              <a:defRPr/>
            </a:pPr>
            <a:endParaRPr kumimoji="0" lang="fr-FR" sz="2600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20" name="Groupe 10"/>
          <p:cNvGrpSpPr>
            <a:grpSpLocks/>
          </p:cNvGrpSpPr>
          <p:nvPr/>
        </p:nvGrpSpPr>
        <p:grpSpPr bwMode="auto">
          <a:xfrm>
            <a:off x="683568" y="5229200"/>
            <a:ext cx="1738064" cy="1066800"/>
            <a:chOff x="533400" y="3657600"/>
            <a:chExt cx="2133600" cy="1066800"/>
          </a:xfrm>
        </p:grpSpPr>
        <p:sp>
          <p:nvSpPr>
            <p:cNvPr id="34" name="Ellipse 7"/>
            <p:cNvSpPr>
              <a:spLocks noChangeArrowheads="1"/>
            </p:cNvSpPr>
            <p:nvPr/>
          </p:nvSpPr>
          <p:spPr bwMode="auto">
            <a:xfrm>
              <a:off x="533400" y="3657600"/>
              <a:ext cx="2133600" cy="1066800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5" name="ZoneTexte 9"/>
            <p:cNvSpPr txBox="1">
              <a:spLocks noChangeArrowheads="1"/>
            </p:cNvSpPr>
            <p:nvPr/>
          </p:nvSpPr>
          <p:spPr bwMode="auto">
            <a:xfrm>
              <a:off x="886980" y="3989040"/>
              <a:ext cx="124534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dirty="0">
                  <a:solidFill>
                    <a:srgbClr val="000000"/>
                  </a:solidFill>
                  <a:latin typeface="+mn-lt"/>
                </a:rPr>
                <a:t>Population</a:t>
              </a:r>
            </a:p>
          </p:txBody>
        </p:sp>
      </p:grpSp>
      <p:grpSp>
        <p:nvGrpSpPr>
          <p:cNvPr id="21" name="Groupe 11"/>
          <p:cNvGrpSpPr>
            <a:grpSpLocks/>
          </p:cNvGrpSpPr>
          <p:nvPr/>
        </p:nvGrpSpPr>
        <p:grpSpPr bwMode="auto">
          <a:xfrm>
            <a:off x="3779912" y="5257800"/>
            <a:ext cx="1800200" cy="1066800"/>
            <a:chOff x="533400" y="3657600"/>
            <a:chExt cx="2133600" cy="1066800"/>
          </a:xfrm>
        </p:grpSpPr>
        <p:sp>
          <p:nvSpPr>
            <p:cNvPr id="32" name="Ellipse 12"/>
            <p:cNvSpPr>
              <a:spLocks noChangeArrowheads="1"/>
            </p:cNvSpPr>
            <p:nvPr/>
          </p:nvSpPr>
          <p:spPr bwMode="auto">
            <a:xfrm>
              <a:off x="533400" y="3657600"/>
              <a:ext cx="2133600" cy="1066800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3" name="ZoneTexte 13"/>
            <p:cNvSpPr txBox="1">
              <a:spLocks noChangeArrowheads="1"/>
            </p:cNvSpPr>
            <p:nvPr/>
          </p:nvSpPr>
          <p:spPr bwMode="auto">
            <a:xfrm>
              <a:off x="960120" y="3989040"/>
              <a:ext cx="122296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dirty="0">
                  <a:solidFill>
                    <a:srgbClr val="000000"/>
                  </a:solidFill>
                  <a:latin typeface="+mn-lt"/>
                </a:rPr>
                <a:t>Echantillon</a:t>
              </a:r>
            </a:p>
          </p:txBody>
        </p:sp>
      </p:grpSp>
      <p:grpSp>
        <p:nvGrpSpPr>
          <p:cNvPr id="22" name="Groupe 14"/>
          <p:cNvGrpSpPr>
            <a:grpSpLocks/>
          </p:cNvGrpSpPr>
          <p:nvPr/>
        </p:nvGrpSpPr>
        <p:grpSpPr bwMode="auto">
          <a:xfrm>
            <a:off x="6858000" y="5257800"/>
            <a:ext cx="1746448" cy="1066800"/>
            <a:chOff x="533400" y="3657600"/>
            <a:chExt cx="2133600" cy="1066800"/>
          </a:xfrm>
        </p:grpSpPr>
        <p:sp>
          <p:nvSpPr>
            <p:cNvPr id="30" name="Ellipse 15"/>
            <p:cNvSpPr>
              <a:spLocks noChangeArrowheads="1"/>
            </p:cNvSpPr>
            <p:nvPr/>
          </p:nvSpPr>
          <p:spPr bwMode="auto">
            <a:xfrm>
              <a:off x="533400" y="3657600"/>
              <a:ext cx="2133600" cy="1066800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1" name="ZoneTexte 16"/>
            <p:cNvSpPr txBox="1">
              <a:spLocks noChangeArrowheads="1"/>
            </p:cNvSpPr>
            <p:nvPr/>
          </p:nvSpPr>
          <p:spPr bwMode="auto">
            <a:xfrm>
              <a:off x="643674" y="3989040"/>
              <a:ext cx="169129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dirty="0">
                  <a:solidFill>
                    <a:srgbClr val="000000"/>
                  </a:solidFill>
                  <a:latin typeface="+mn-lt"/>
                </a:rPr>
                <a:t>Caractéristiques</a:t>
              </a:r>
            </a:p>
          </p:txBody>
        </p:sp>
      </p:grpSp>
      <p:sp>
        <p:nvSpPr>
          <p:cNvPr id="25" name="ZoneTexte 21"/>
          <p:cNvSpPr txBox="1">
            <a:spLocks noChangeArrowheads="1"/>
          </p:cNvSpPr>
          <p:nvPr/>
        </p:nvSpPr>
        <p:spPr bwMode="auto">
          <a:xfrm>
            <a:off x="2339752" y="5445224"/>
            <a:ext cx="158417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000000"/>
                </a:solidFill>
              </a:rPr>
              <a:t>Echantillonnage</a:t>
            </a:r>
          </a:p>
          <a:p>
            <a:pPr algn="ctr"/>
            <a:r>
              <a:rPr lang="fr-FR" sz="1400" dirty="0">
                <a:solidFill>
                  <a:srgbClr val="000000"/>
                </a:solidFill>
              </a:rPr>
              <a:t>aléatoire</a:t>
            </a:r>
          </a:p>
        </p:txBody>
      </p:sp>
      <p:cxnSp>
        <p:nvCxnSpPr>
          <p:cNvPr id="26" name="Connecteur droit avec flèche 22"/>
          <p:cNvCxnSpPr>
            <a:cxnSpLocks noChangeShapeType="1"/>
          </p:cNvCxnSpPr>
          <p:nvPr/>
        </p:nvCxnSpPr>
        <p:spPr bwMode="auto">
          <a:xfrm>
            <a:off x="5638800" y="5791200"/>
            <a:ext cx="1219200" cy="1588"/>
          </a:xfrm>
          <a:prstGeom prst="straightConnector1">
            <a:avLst/>
          </a:prstGeom>
          <a:noFill/>
          <a:ln w="9525" algn="ctr">
            <a:solidFill>
              <a:schemeClr val="bg2"/>
            </a:solidFill>
            <a:round/>
            <a:headEnd/>
            <a:tailEnd type="arrow" w="med" len="med"/>
          </a:ln>
        </p:spPr>
      </p:cxnSp>
      <p:sp>
        <p:nvSpPr>
          <p:cNvPr id="27" name="ZoneTexte 25"/>
          <p:cNvSpPr txBox="1">
            <a:spLocks noChangeArrowheads="1"/>
          </p:cNvSpPr>
          <p:nvPr/>
        </p:nvSpPr>
        <p:spPr bwMode="auto">
          <a:xfrm>
            <a:off x="5652120" y="5445224"/>
            <a:ext cx="137728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1400" dirty="0" smtClean="0">
                <a:solidFill>
                  <a:srgbClr val="FF0000"/>
                </a:solidFill>
              </a:rPr>
              <a:t>Statistiques descriptives</a:t>
            </a:r>
            <a:endParaRPr lang="fr-FR" sz="1400" dirty="0">
              <a:solidFill>
                <a:srgbClr val="FF0000"/>
              </a:solidFill>
            </a:endParaRPr>
          </a:p>
        </p:txBody>
      </p:sp>
      <p:cxnSp>
        <p:nvCxnSpPr>
          <p:cNvPr id="28" name="Connecteur en angle 28"/>
          <p:cNvCxnSpPr>
            <a:cxnSpLocks noChangeShapeType="1"/>
            <a:stCxn id="34" idx="4"/>
            <a:endCxn id="30" idx="4"/>
          </p:cNvCxnSpPr>
          <p:nvPr/>
        </p:nvCxnSpPr>
        <p:spPr bwMode="auto">
          <a:xfrm rot="16200000" flipH="1">
            <a:off x="4627612" y="3220988"/>
            <a:ext cx="28600" cy="6178624"/>
          </a:xfrm>
          <a:prstGeom prst="bentConnector3">
            <a:avLst>
              <a:gd name="adj1" fmla="val 899301"/>
            </a:avLst>
          </a:prstGeom>
          <a:noFill/>
          <a:ln w="9525" algn="ctr">
            <a:solidFill>
              <a:schemeClr val="bg2"/>
            </a:solidFill>
            <a:round/>
            <a:headEnd/>
            <a:tailEnd type="arrow" w="med" len="med"/>
          </a:ln>
        </p:spPr>
      </p:cxnSp>
      <p:cxnSp>
        <p:nvCxnSpPr>
          <p:cNvPr id="36" name="Connecteur droit avec flèche 20"/>
          <p:cNvCxnSpPr>
            <a:cxnSpLocks noChangeShapeType="1"/>
          </p:cNvCxnSpPr>
          <p:nvPr/>
        </p:nvCxnSpPr>
        <p:spPr bwMode="auto">
          <a:xfrm>
            <a:off x="5652120" y="5733256"/>
            <a:ext cx="1224136" cy="0"/>
          </a:xfrm>
          <a:prstGeom prst="straightConnector1">
            <a:avLst/>
          </a:prstGeom>
          <a:noFill/>
          <a:ln w="25400" algn="ctr">
            <a:solidFill>
              <a:schemeClr val="accent1">
                <a:lumMod val="50000"/>
              </a:schemeClr>
            </a:solidFill>
            <a:round/>
            <a:headEnd/>
            <a:tailEnd type="arrow" w="med" len="med"/>
          </a:ln>
        </p:spPr>
      </p:cxnSp>
      <p:cxnSp>
        <p:nvCxnSpPr>
          <p:cNvPr id="39" name="Connecteur droit avec flèche 20"/>
          <p:cNvCxnSpPr>
            <a:cxnSpLocks noChangeShapeType="1"/>
          </p:cNvCxnSpPr>
          <p:nvPr/>
        </p:nvCxnSpPr>
        <p:spPr bwMode="auto">
          <a:xfrm>
            <a:off x="2555776" y="5733256"/>
            <a:ext cx="1224136" cy="0"/>
          </a:xfrm>
          <a:prstGeom prst="straightConnector1">
            <a:avLst/>
          </a:prstGeom>
          <a:noFill/>
          <a:ln w="25400" algn="ctr">
            <a:solidFill>
              <a:schemeClr val="accent1">
                <a:lumMod val="50000"/>
              </a:schemeClr>
            </a:solidFill>
            <a:round/>
            <a:headEnd/>
            <a:tailEnd type="arrow" w="med" len="med"/>
          </a:ln>
        </p:spPr>
      </p:cxnSp>
      <p:cxnSp>
        <p:nvCxnSpPr>
          <p:cNvPr id="40" name="Connecteur droit avec flèche 20"/>
          <p:cNvCxnSpPr>
            <a:cxnSpLocks noChangeShapeType="1"/>
          </p:cNvCxnSpPr>
          <p:nvPr/>
        </p:nvCxnSpPr>
        <p:spPr bwMode="auto">
          <a:xfrm>
            <a:off x="1475656" y="6669360"/>
            <a:ext cx="6120680" cy="0"/>
          </a:xfrm>
          <a:prstGeom prst="straightConnector1">
            <a:avLst/>
          </a:prstGeom>
          <a:noFill/>
          <a:ln w="25400" algn="ctr">
            <a:solidFill>
              <a:schemeClr val="accent1">
                <a:lumMod val="50000"/>
              </a:schemeClr>
            </a:solidFill>
            <a:round/>
            <a:headEnd type="none"/>
            <a:tailEnd type="none" w="med" len="med"/>
          </a:ln>
        </p:spPr>
      </p:cxnSp>
      <p:cxnSp>
        <p:nvCxnSpPr>
          <p:cNvPr id="47" name="Connecteur droit 46"/>
          <p:cNvCxnSpPr/>
          <p:nvPr/>
        </p:nvCxnSpPr>
        <p:spPr>
          <a:xfrm flipV="1">
            <a:off x="1475656" y="6381328"/>
            <a:ext cx="0" cy="288032"/>
          </a:xfrm>
          <a:prstGeom prst="line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47"/>
          <p:cNvCxnSpPr/>
          <p:nvPr/>
        </p:nvCxnSpPr>
        <p:spPr>
          <a:xfrm flipV="1">
            <a:off x="7596336" y="6309320"/>
            <a:ext cx="0" cy="360040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ZoneTexte 25"/>
          <p:cNvSpPr txBox="1">
            <a:spLocks noChangeArrowheads="1"/>
          </p:cNvSpPr>
          <p:nvPr/>
        </p:nvSpPr>
        <p:spPr bwMode="auto">
          <a:xfrm>
            <a:off x="3635896" y="6381328"/>
            <a:ext cx="244827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1400" dirty="0" smtClean="0">
                <a:solidFill>
                  <a:srgbClr val="FF0000"/>
                </a:solidFill>
              </a:rPr>
              <a:t>Statistiques </a:t>
            </a:r>
            <a:r>
              <a:rPr lang="fr-FR" sz="1400" dirty="0" err="1" smtClean="0">
                <a:solidFill>
                  <a:srgbClr val="FF0000"/>
                </a:solidFill>
              </a:rPr>
              <a:t>inférentielle</a:t>
            </a:r>
            <a:endParaRPr lang="fr-FR" sz="1400" dirty="0">
              <a:solidFill>
                <a:srgbClr val="FF0000"/>
              </a:solidFill>
            </a:endParaRPr>
          </a:p>
        </p:txBody>
      </p:sp>
      <p:sp>
        <p:nvSpPr>
          <p:cNvPr id="51" name="ZoneTexte 50"/>
          <p:cNvSpPr txBox="1"/>
          <p:nvPr/>
        </p:nvSpPr>
        <p:spPr>
          <a:xfrm>
            <a:off x="395536" y="1772816"/>
            <a:ext cx="461665" cy="1477328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FF0000"/>
                </a:solidFill>
                <a:latin typeface="+mn-lt"/>
              </a:rPr>
              <a:t>ING 1</a:t>
            </a:r>
            <a:endParaRPr lang="fr-FR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52" name="ZoneTexte 51"/>
          <p:cNvSpPr txBox="1"/>
          <p:nvPr/>
        </p:nvSpPr>
        <p:spPr>
          <a:xfrm>
            <a:off x="395536" y="3429000"/>
            <a:ext cx="461665" cy="1477328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FF0000"/>
                </a:solidFill>
                <a:latin typeface="+mn-lt"/>
              </a:rPr>
              <a:t>ING 2</a:t>
            </a:r>
            <a:endParaRPr lang="fr-FR" b="1" dirty="0"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itre 4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+mn-lt"/>
              </a:rPr>
              <a:t>Statistiques descriptives</a:t>
            </a:r>
            <a:br>
              <a:rPr lang="fr-FR" dirty="0" smtClean="0">
                <a:latin typeface="+mn-lt"/>
              </a:rPr>
            </a:br>
            <a:r>
              <a:rPr lang="fr-FR" sz="2800" i="1" dirty="0" smtClean="0">
                <a:latin typeface="+mn-lt"/>
              </a:rPr>
              <a:t>Les variables</a:t>
            </a:r>
            <a:endParaRPr lang="fr-FR" sz="2800" i="1" dirty="0">
              <a:latin typeface="+mn-lt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899592" y="1340768"/>
            <a:ext cx="741682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dirty="0" smtClean="0">
                <a:latin typeface="+mn-lt"/>
              </a:rPr>
              <a:t>Chaque individu est décrit par un ensemble de caractéristiques appelées </a:t>
            </a:r>
            <a:r>
              <a:rPr lang="fr-FR" sz="2000" i="1" dirty="0" smtClean="0">
                <a:solidFill>
                  <a:srgbClr val="FF0000"/>
                </a:solidFill>
                <a:latin typeface="+mn-lt"/>
              </a:rPr>
              <a:t>variables (ou caractères)</a:t>
            </a:r>
            <a:endParaRPr lang="fr-FR" sz="2000" i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46" name="Text Box 4"/>
          <p:cNvSpPr txBox="1">
            <a:spLocks noChangeArrowheads="1"/>
          </p:cNvSpPr>
          <p:nvPr/>
        </p:nvSpPr>
        <p:spPr bwMode="auto">
          <a:xfrm>
            <a:off x="899592" y="1988840"/>
            <a:ext cx="6172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000" dirty="0">
                <a:latin typeface="+mn-lt"/>
              </a:rPr>
              <a:t>Les variables sont classées suivant leur nature :</a:t>
            </a:r>
          </a:p>
        </p:txBody>
      </p:sp>
      <p:sp>
        <p:nvSpPr>
          <p:cNvPr id="47" name="Text Box 5"/>
          <p:cNvSpPr txBox="1">
            <a:spLocks noChangeArrowheads="1"/>
          </p:cNvSpPr>
          <p:nvPr/>
        </p:nvSpPr>
        <p:spPr bwMode="auto">
          <a:xfrm>
            <a:off x="753344" y="2852936"/>
            <a:ext cx="2133600" cy="738664"/>
          </a:xfrm>
          <a:prstGeom prst="rect">
            <a:avLst/>
          </a:prstGeom>
          <a:noFill/>
          <a:ln w="38100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b="1" dirty="0">
                <a:solidFill>
                  <a:schemeClr val="accent2"/>
                </a:solidFill>
                <a:latin typeface="+mn-lt"/>
              </a:rPr>
              <a:t>Quantitatives</a:t>
            </a:r>
          </a:p>
          <a:p>
            <a:pPr algn="ctr">
              <a:spcBef>
                <a:spcPct val="50000"/>
              </a:spcBef>
            </a:pPr>
            <a:r>
              <a:rPr lang="fr-FR" sz="1600" b="1" i="1" dirty="0" smtClean="0">
                <a:solidFill>
                  <a:schemeClr val="accent2"/>
                </a:solidFill>
                <a:latin typeface="+mn-lt"/>
              </a:rPr>
              <a:t>(Echelle numérique)</a:t>
            </a:r>
            <a:endParaRPr lang="fr-FR" sz="1600" b="1" i="1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48" name="Text Box 6"/>
          <p:cNvSpPr txBox="1">
            <a:spLocks noChangeArrowheads="1"/>
          </p:cNvSpPr>
          <p:nvPr/>
        </p:nvSpPr>
        <p:spPr bwMode="auto">
          <a:xfrm>
            <a:off x="747192" y="4741168"/>
            <a:ext cx="2133600" cy="738664"/>
          </a:xfrm>
          <a:prstGeom prst="rect">
            <a:avLst/>
          </a:prstGeom>
          <a:noFill/>
          <a:ln w="38100">
            <a:solidFill>
              <a:srgbClr val="339966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b="1" dirty="0">
                <a:solidFill>
                  <a:srgbClr val="008000"/>
                </a:solidFill>
                <a:latin typeface="+mn-lt"/>
              </a:rPr>
              <a:t>Qualitatives</a:t>
            </a:r>
          </a:p>
          <a:p>
            <a:pPr algn="ctr">
              <a:spcBef>
                <a:spcPct val="50000"/>
              </a:spcBef>
            </a:pPr>
            <a:r>
              <a:rPr lang="fr-FR" sz="1600" b="1" i="1" dirty="0">
                <a:solidFill>
                  <a:srgbClr val="008000"/>
                </a:solidFill>
                <a:latin typeface="+mn-lt"/>
              </a:rPr>
              <a:t>(modalités)</a:t>
            </a:r>
          </a:p>
        </p:txBody>
      </p:sp>
      <p:sp>
        <p:nvSpPr>
          <p:cNvPr id="49" name="Text Box 7"/>
          <p:cNvSpPr txBox="1">
            <a:spLocks noChangeArrowheads="1"/>
          </p:cNvSpPr>
          <p:nvPr/>
        </p:nvSpPr>
        <p:spPr bwMode="auto">
          <a:xfrm>
            <a:off x="4065712" y="2564904"/>
            <a:ext cx="4267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u="sng" dirty="0">
                <a:solidFill>
                  <a:schemeClr val="accent2"/>
                </a:solidFill>
                <a:latin typeface="+mn-lt"/>
              </a:rPr>
              <a:t>Discrètes</a:t>
            </a:r>
            <a:r>
              <a:rPr lang="fr-FR" dirty="0">
                <a:solidFill>
                  <a:schemeClr val="accent2"/>
                </a:solidFill>
                <a:latin typeface="+mn-lt"/>
              </a:rPr>
              <a:t> : </a:t>
            </a:r>
            <a:r>
              <a:rPr lang="fr-FR" sz="1800" dirty="0">
                <a:solidFill>
                  <a:schemeClr val="accent2"/>
                </a:solidFill>
                <a:latin typeface="+mn-lt"/>
              </a:rPr>
              <a:t>nombre d’enfants, nombre de pièces défectueuses,…</a:t>
            </a:r>
          </a:p>
        </p:txBody>
      </p:sp>
      <p:sp>
        <p:nvSpPr>
          <p:cNvPr id="50" name="Text Box 8"/>
          <p:cNvSpPr txBox="1">
            <a:spLocks noChangeArrowheads="1"/>
          </p:cNvSpPr>
          <p:nvPr/>
        </p:nvSpPr>
        <p:spPr bwMode="auto">
          <a:xfrm>
            <a:off x="4065712" y="3573016"/>
            <a:ext cx="4038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u="sng" dirty="0">
                <a:solidFill>
                  <a:schemeClr val="accent2"/>
                </a:solidFill>
                <a:latin typeface="+mn-lt"/>
              </a:rPr>
              <a:t>Continues</a:t>
            </a:r>
            <a:r>
              <a:rPr lang="fr-FR" dirty="0">
                <a:solidFill>
                  <a:schemeClr val="accent2"/>
                </a:solidFill>
                <a:latin typeface="+mn-lt"/>
              </a:rPr>
              <a:t> : </a:t>
            </a:r>
            <a:r>
              <a:rPr lang="fr-FR" sz="1800" dirty="0">
                <a:solidFill>
                  <a:schemeClr val="accent2"/>
                </a:solidFill>
                <a:latin typeface="+mn-lt"/>
              </a:rPr>
              <a:t>Taille, température,…</a:t>
            </a:r>
          </a:p>
        </p:txBody>
      </p:sp>
      <p:sp>
        <p:nvSpPr>
          <p:cNvPr id="51" name="Text Box 9"/>
          <p:cNvSpPr txBox="1">
            <a:spLocks noChangeArrowheads="1"/>
          </p:cNvSpPr>
          <p:nvPr/>
        </p:nvSpPr>
        <p:spPr bwMode="auto">
          <a:xfrm>
            <a:off x="4137720" y="4293096"/>
            <a:ext cx="500628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u="sng" dirty="0">
                <a:solidFill>
                  <a:srgbClr val="008000"/>
                </a:solidFill>
                <a:latin typeface="+mn-lt"/>
              </a:rPr>
              <a:t>Nominales</a:t>
            </a:r>
            <a:r>
              <a:rPr lang="fr-FR" dirty="0">
                <a:solidFill>
                  <a:srgbClr val="008000"/>
                </a:solidFill>
                <a:latin typeface="+mn-lt"/>
              </a:rPr>
              <a:t> : </a:t>
            </a:r>
            <a:r>
              <a:rPr lang="fr-FR" sz="1800" dirty="0">
                <a:solidFill>
                  <a:srgbClr val="008000"/>
                </a:solidFill>
                <a:latin typeface="+mn-lt"/>
              </a:rPr>
              <a:t>couleurs, catégories </a:t>
            </a:r>
            <a:r>
              <a:rPr lang="fr-FR" sz="1800" dirty="0" err="1">
                <a:solidFill>
                  <a:srgbClr val="008000"/>
                </a:solidFill>
                <a:latin typeface="+mn-lt"/>
              </a:rPr>
              <a:t>socio-professionnelles</a:t>
            </a:r>
            <a:r>
              <a:rPr lang="fr-FR" sz="1800" dirty="0" smtClean="0">
                <a:solidFill>
                  <a:srgbClr val="008000"/>
                </a:solidFill>
                <a:latin typeface="+mn-lt"/>
              </a:rPr>
              <a:t>,…</a:t>
            </a:r>
          </a:p>
          <a:p>
            <a:pPr>
              <a:spcBef>
                <a:spcPts val="0"/>
              </a:spcBef>
            </a:pPr>
            <a:r>
              <a:rPr lang="fr-FR" u="sng" dirty="0" smtClean="0">
                <a:solidFill>
                  <a:srgbClr val="008000"/>
                </a:solidFill>
                <a:latin typeface="+mn-lt"/>
              </a:rPr>
              <a:t>Dichotomiques</a:t>
            </a:r>
            <a:r>
              <a:rPr lang="fr-FR" dirty="0" smtClean="0">
                <a:solidFill>
                  <a:srgbClr val="008000"/>
                </a:solidFill>
                <a:latin typeface="+mn-lt"/>
              </a:rPr>
              <a:t> : présence/absence d’un caractère</a:t>
            </a:r>
            <a:endParaRPr lang="fr-FR" sz="1800" dirty="0">
              <a:solidFill>
                <a:srgbClr val="008000"/>
              </a:solidFill>
              <a:latin typeface="+mn-lt"/>
            </a:endParaRPr>
          </a:p>
        </p:txBody>
      </p:sp>
      <p:sp>
        <p:nvSpPr>
          <p:cNvPr id="52" name="Text Box 10"/>
          <p:cNvSpPr txBox="1">
            <a:spLocks noChangeArrowheads="1"/>
          </p:cNvSpPr>
          <p:nvPr/>
        </p:nvSpPr>
        <p:spPr bwMode="auto">
          <a:xfrm>
            <a:off x="4065712" y="5517232"/>
            <a:ext cx="4343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u="sng" dirty="0">
                <a:solidFill>
                  <a:srgbClr val="008000"/>
                </a:solidFill>
                <a:latin typeface="+mn-lt"/>
              </a:rPr>
              <a:t>Ordinales</a:t>
            </a:r>
            <a:r>
              <a:rPr lang="fr-FR" dirty="0">
                <a:solidFill>
                  <a:srgbClr val="008000"/>
                </a:solidFill>
                <a:latin typeface="+mn-lt"/>
              </a:rPr>
              <a:t> : </a:t>
            </a:r>
            <a:r>
              <a:rPr lang="fr-FR" sz="1800" dirty="0">
                <a:solidFill>
                  <a:srgbClr val="008000"/>
                </a:solidFill>
                <a:latin typeface="+mn-lt"/>
              </a:rPr>
              <a:t>Mentions au bac, catégories de résistance (fort, moyen, faible)</a:t>
            </a:r>
          </a:p>
        </p:txBody>
      </p:sp>
      <p:sp>
        <p:nvSpPr>
          <p:cNvPr id="53" name="AutoShape 13"/>
          <p:cNvSpPr>
            <a:spLocks noChangeArrowheads="1"/>
          </p:cNvSpPr>
          <p:nvPr/>
        </p:nvSpPr>
        <p:spPr bwMode="auto">
          <a:xfrm rot="1800000">
            <a:off x="2976585" y="3531564"/>
            <a:ext cx="1066800" cy="76200"/>
          </a:xfrm>
          <a:prstGeom prst="rightArrow">
            <a:avLst>
              <a:gd name="adj1" fmla="val 50000"/>
              <a:gd name="adj2" fmla="val 350000"/>
            </a:avLst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+mn-lt"/>
            </a:endParaRPr>
          </a:p>
        </p:txBody>
      </p:sp>
      <p:sp>
        <p:nvSpPr>
          <p:cNvPr id="54" name="AutoShape 14"/>
          <p:cNvSpPr>
            <a:spLocks noChangeArrowheads="1"/>
          </p:cNvSpPr>
          <p:nvPr/>
        </p:nvSpPr>
        <p:spPr bwMode="auto">
          <a:xfrm rot="19800000">
            <a:off x="2976585" y="2998164"/>
            <a:ext cx="1066800" cy="76200"/>
          </a:xfrm>
          <a:prstGeom prst="rightArrow">
            <a:avLst>
              <a:gd name="adj1" fmla="val 50000"/>
              <a:gd name="adj2" fmla="val 350000"/>
            </a:avLst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+mn-lt"/>
            </a:endParaRPr>
          </a:p>
        </p:txBody>
      </p:sp>
      <p:sp>
        <p:nvSpPr>
          <p:cNvPr id="56" name="AutoShape 15"/>
          <p:cNvSpPr>
            <a:spLocks noChangeArrowheads="1"/>
          </p:cNvSpPr>
          <p:nvPr/>
        </p:nvSpPr>
        <p:spPr bwMode="auto">
          <a:xfrm rot="1800000">
            <a:off x="2956992" y="5426968"/>
            <a:ext cx="1066800" cy="76200"/>
          </a:xfrm>
          <a:prstGeom prst="rightArrow">
            <a:avLst>
              <a:gd name="adj1" fmla="val 50000"/>
              <a:gd name="adj2" fmla="val 350000"/>
            </a:avLst>
          </a:prstGeom>
          <a:solidFill>
            <a:srgbClr val="008000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+mn-lt"/>
            </a:endParaRPr>
          </a:p>
        </p:txBody>
      </p:sp>
      <p:sp>
        <p:nvSpPr>
          <p:cNvPr id="57" name="AutoShape 16"/>
          <p:cNvSpPr>
            <a:spLocks noChangeArrowheads="1"/>
          </p:cNvSpPr>
          <p:nvPr/>
        </p:nvSpPr>
        <p:spPr bwMode="auto">
          <a:xfrm rot="19800000">
            <a:off x="2956992" y="4893568"/>
            <a:ext cx="1066800" cy="76200"/>
          </a:xfrm>
          <a:prstGeom prst="rightArrow">
            <a:avLst>
              <a:gd name="adj1" fmla="val 50000"/>
              <a:gd name="adj2" fmla="val 350000"/>
            </a:avLst>
          </a:prstGeom>
          <a:solidFill>
            <a:srgbClr val="008000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>
              <a:latin typeface="+mn-lt"/>
            </a:endParaRPr>
          </a:p>
        </p:txBody>
      </p:sp>
      <p:sp>
        <p:nvSpPr>
          <p:cNvPr id="58" name="Text Box 17"/>
          <p:cNvSpPr txBox="1">
            <a:spLocks noChangeArrowheads="1"/>
          </p:cNvSpPr>
          <p:nvPr/>
        </p:nvSpPr>
        <p:spPr bwMode="auto">
          <a:xfrm rot="19800000">
            <a:off x="2595585" y="2691423"/>
            <a:ext cx="1676400" cy="32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30000"/>
              </a:lnSpc>
              <a:spcBef>
                <a:spcPct val="50000"/>
              </a:spcBef>
            </a:pPr>
            <a:r>
              <a:rPr lang="fr-FR" sz="1400" b="1" dirty="0">
                <a:solidFill>
                  <a:schemeClr val="accent2"/>
                </a:solidFill>
                <a:latin typeface="+mn-lt"/>
              </a:rPr>
              <a:t>Échelle</a:t>
            </a:r>
          </a:p>
          <a:p>
            <a:pPr algn="ctr">
              <a:lnSpc>
                <a:spcPct val="30000"/>
              </a:lnSpc>
              <a:spcBef>
                <a:spcPct val="50000"/>
              </a:spcBef>
            </a:pPr>
            <a:r>
              <a:rPr lang="fr-FR" sz="1400" b="1" dirty="0">
                <a:solidFill>
                  <a:schemeClr val="accent2"/>
                </a:solidFill>
                <a:latin typeface="+mn-lt"/>
              </a:rPr>
              <a:t>discontinue</a:t>
            </a:r>
          </a:p>
        </p:txBody>
      </p:sp>
      <p:sp>
        <p:nvSpPr>
          <p:cNvPr id="59" name="Text Box 18"/>
          <p:cNvSpPr txBox="1">
            <a:spLocks noChangeArrowheads="1"/>
          </p:cNvSpPr>
          <p:nvPr/>
        </p:nvSpPr>
        <p:spPr bwMode="auto">
          <a:xfrm rot="1800000">
            <a:off x="2595585" y="3682023"/>
            <a:ext cx="1676400" cy="32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30000"/>
              </a:lnSpc>
              <a:spcBef>
                <a:spcPct val="50000"/>
              </a:spcBef>
            </a:pPr>
            <a:r>
              <a:rPr lang="fr-FR" sz="1400" b="1">
                <a:solidFill>
                  <a:schemeClr val="accent2"/>
                </a:solidFill>
                <a:latin typeface="+mn-lt"/>
              </a:rPr>
              <a:t>Échelle</a:t>
            </a:r>
          </a:p>
          <a:p>
            <a:pPr algn="ctr">
              <a:lnSpc>
                <a:spcPct val="30000"/>
              </a:lnSpc>
              <a:spcBef>
                <a:spcPct val="50000"/>
              </a:spcBef>
            </a:pPr>
            <a:r>
              <a:rPr lang="fr-FR" sz="1400" b="1">
                <a:solidFill>
                  <a:schemeClr val="accent2"/>
                </a:solidFill>
                <a:latin typeface="+mn-lt"/>
              </a:rPr>
              <a:t>continue</a:t>
            </a:r>
          </a:p>
        </p:txBody>
      </p:sp>
      <p:sp>
        <p:nvSpPr>
          <p:cNvPr id="60" name="Text Box 19"/>
          <p:cNvSpPr txBox="1">
            <a:spLocks noChangeArrowheads="1"/>
          </p:cNvSpPr>
          <p:nvPr/>
        </p:nvSpPr>
        <p:spPr bwMode="auto">
          <a:xfrm rot="1800000">
            <a:off x="2652192" y="5577427"/>
            <a:ext cx="1676400" cy="32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30000"/>
              </a:lnSpc>
              <a:spcBef>
                <a:spcPct val="50000"/>
              </a:spcBef>
            </a:pPr>
            <a:r>
              <a:rPr lang="fr-FR" sz="1400" b="1">
                <a:solidFill>
                  <a:srgbClr val="008000"/>
                </a:solidFill>
                <a:latin typeface="+mn-lt"/>
              </a:rPr>
              <a:t>Modalités</a:t>
            </a:r>
          </a:p>
          <a:p>
            <a:pPr algn="ctr">
              <a:lnSpc>
                <a:spcPct val="30000"/>
              </a:lnSpc>
              <a:spcBef>
                <a:spcPct val="50000"/>
              </a:spcBef>
            </a:pPr>
            <a:r>
              <a:rPr lang="fr-FR" sz="1400" b="1">
                <a:solidFill>
                  <a:srgbClr val="008000"/>
                </a:solidFill>
                <a:latin typeface="+mn-lt"/>
              </a:rPr>
              <a:t>ordonnées</a:t>
            </a:r>
          </a:p>
        </p:txBody>
      </p:sp>
      <p:sp>
        <p:nvSpPr>
          <p:cNvPr id="61" name="Text Box 22"/>
          <p:cNvSpPr txBox="1">
            <a:spLocks noChangeArrowheads="1"/>
          </p:cNvSpPr>
          <p:nvPr/>
        </p:nvSpPr>
        <p:spPr bwMode="auto">
          <a:xfrm rot="19800000">
            <a:off x="2728392" y="4510627"/>
            <a:ext cx="1676400" cy="32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30000"/>
              </a:lnSpc>
              <a:spcBef>
                <a:spcPct val="50000"/>
              </a:spcBef>
            </a:pPr>
            <a:r>
              <a:rPr lang="fr-FR" sz="1400" b="1" dirty="0">
                <a:solidFill>
                  <a:srgbClr val="008000"/>
                </a:solidFill>
                <a:latin typeface="+mn-lt"/>
              </a:rPr>
              <a:t>Modalités</a:t>
            </a:r>
          </a:p>
          <a:p>
            <a:pPr algn="ctr">
              <a:lnSpc>
                <a:spcPct val="30000"/>
              </a:lnSpc>
              <a:spcBef>
                <a:spcPct val="50000"/>
              </a:spcBef>
            </a:pPr>
            <a:r>
              <a:rPr lang="fr-FR" sz="1400" b="1" dirty="0">
                <a:solidFill>
                  <a:srgbClr val="008000"/>
                </a:solidFill>
                <a:latin typeface="+mn-lt"/>
              </a:rPr>
              <a:t>non ordonnées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Rectangle 82"/>
          <p:cNvSpPr/>
          <p:nvPr/>
        </p:nvSpPr>
        <p:spPr>
          <a:xfrm>
            <a:off x="251520" y="1268760"/>
            <a:ext cx="8640960" cy="5400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Titre 3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Statistiques descriptives</a:t>
            </a:r>
            <a:br>
              <a:rPr lang="fr-FR" dirty="0" smtClean="0"/>
            </a:br>
            <a:r>
              <a:rPr lang="fr-FR" sz="2800" i="1" dirty="0" smtClean="0"/>
              <a:t>Classification des type de variable</a:t>
            </a:r>
            <a:endParaRPr lang="fr-FR" sz="2800" i="1" dirty="0"/>
          </a:p>
        </p:txBody>
      </p:sp>
      <p:grpSp>
        <p:nvGrpSpPr>
          <p:cNvPr id="61" name="Groupe 22"/>
          <p:cNvGrpSpPr>
            <a:grpSpLocks/>
          </p:cNvGrpSpPr>
          <p:nvPr/>
        </p:nvGrpSpPr>
        <p:grpSpPr bwMode="auto">
          <a:xfrm>
            <a:off x="971600" y="2420888"/>
            <a:ext cx="7162800" cy="3200400"/>
            <a:chOff x="609600" y="2667000"/>
            <a:chExt cx="7162800" cy="3200400"/>
          </a:xfrm>
        </p:grpSpPr>
        <p:grpSp>
          <p:nvGrpSpPr>
            <p:cNvPr id="62" name="Groupe 8"/>
            <p:cNvGrpSpPr>
              <a:grpSpLocks/>
            </p:cNvGrpSpPr>
            <p:nvPr/>
          </p:nvGrpSpPr>
          <p:grpSpPr bwMode="auto">
            <a:xfrm>
              <a:off x="609600" y="5181600"/>
              <a:ext cx="1752600" cy="685800"/>
              <a:chOff x="609600" y="5181600"/>
              <a:chExt cx="1752600" cy="685800"/>
            </a:xfrm>
          </p:grpSpPr>
          <p:sp>
            <p:nvSpPr>
              <p:cNvPr id="75" name="Ellipse 6"/>
              <p:cNvSpPr>
                <a:spLocks noChangeArrowheads="1"/>
              </p:cNvSpPr>
              <p:nvPr/>
            </p:nvSpPr>
            <p:spPr bwMode="auto">
              <a:xfrm>
                <a:off x="609600" y="5181600"/>
                <a:ext cx="1752600" cy="685800"/>
              </a:xfrm>
              <a:prstGeom prst="ellips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6" name="ZoneTexte 7"/>
              <p:cNvSpPr txBox="1">
                <a:spLocks noChangeArrowheads="1"/>
              </p:cNvSpPr>
              <p:nvPr/>
            </p:nvSpPr>
            <p:spPr bwMode="auto">
              <a:xfrm>
                <a:off x="990600" y="5334000"/>
                <a:ext cx="98777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fr-FR">
                    <a:solidFill>
                      <a:srgbClr val="000000"/>
                    </a:solidFill>
                  </a:rPr>
                  <a:t>nominal</a:t>
                </a:r>
              </a:p>
            </p:txBody>
          </p:sp>
        </p:grpSp>
        <p:grpSp>
          <p:nvGrpSpPr>
            <p:cNvPr id="63" name="Groupe 9"/>
            <p:cNvGrpSpPr>
              <a:grpSpLocks/>
            </p:cNvGrpSpPr>
            <p:nvPr/>
          </p:nvGrpSpPr>
          <p:grpSpPr bwMode="auto">
            <a:xfrm>
              <a:off x="2286000" y="4343400"/>
              <a:ext cx="1752600" cy="685800"/>
              <a:chOff x="609600" y="5181600"/>
              <a:chExt cx="1752600" cy="685800"/>
            </a:xfrm>
          </p:grpSpPr>
          <p:sp>
            <p:nvSpPr>
              <p:cNvPr id="73" name="Ellipse 10"/>
              <p:cNvSpPr>
                <a:spLocks noChangeArrowheads="1"/>
              </p:cNvSpPr>
              <p:nvPr/>
            </p:nvSpPr>
            <p:spPr bwMode="auto">
              <a:xfrm>
                <a:off x="609600" y="5181600"/>
                <a:ext cx="1752600" cy="685800"/>
              </a:xfrm>
              <a:prstGeom prst="ellips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4" name="ZoneTexte 11"/>
              <p:cNvSpPr txBox="1">
                <a:spLocks noChangeArrowheads="1"/>
              </p:cNvSpPr>
              <p:nvPr/>
            </p:nvSpPr>
            <p:spPr bwMode="auto">
              <a:xfrm>
                <a:off x="1028990" y="5334000"/>
                <a:ext cx="87601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fr-FR">
                    <a:solidFill>
                      <a:srgbClr val="000000"/>
                    </a:solidFill>
                  </a:rPr>
                  <a:t>ordinal</a:t>
                </a:r>
              </a:p>
            </p:txBody>
          </p:sp>
        </p:grpSp>
        <p:grpSp>
          <p:nvGrpSpPr>
            <p:cNvPr id="64" name="Groupe 12"/>
            <p:cNvGrpSpPr>
              <a:grpSpLocks/>
            </p:cNvGrpSpPr>
            <p:nvPr/>
          </p:nvGrpSpPr>
          <p:grpSpPr bwMode="auto">
            <a:xfrm>
              <a:off x="4038600" y="3581400"/>
              <a:ext cx="1752600" cy="685800"/>
              <a:chOff x="609600" y="5181600"/>
              <a:chExt cx="1752600" cy="685800"/>
            </a:xfrm>
          </p:grpSpPr>
          <p:sp>
            <p:nvSpPr>
              <p:cNvPr id="71" name="Ellipse 13"/>
              <p:cNvSpPr>
                <a:spLocks noChangeArrowheads="1"/>
              </p:cNvSpPr>
              <p:nvPr/>
            </p:nvSpPr>
            <p:spPr bwMode="auto">
              <a:xfrm>
                <a:off x="609600" y="5181600"/>
                <a:ext cx="1752600" cy="685800"/>
              </a:xfrm>
              <a:prstGeom prst="ellips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2" name="ZoneTexte 14"/>
              <p:cNvSpPr txBox="1">
                <a:spLocks noChangeArrowheads="1"/>
              </p:cNvSpPr>
              <p:nvPr/>
            </p:nvSpPr>
            <p:spPr bwMode="auto">
              <a:xfrm>
                <a:off x="1028990" y="5334000"/>
                <a:ext cx="855171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fr-FR">
                    <a:solidFill>
                      <a:srgbClr val="000000"/>
                    </a:solidFill>
                  </a:rPr>
                  <a:t>discret</a:t>
                </a:r>
              </a:p>
            </p:txBody>
          </p:sp>
        </p:grpSp>
        <p:grpSp>
          <p:nvGrpSpPr>
            <p:cNvPr id="65" name="Groupe 15"/>
            <p:cNvGrpSpPr>
              <a:grpSpLocks/>
            </p:cNvGrpSpPr>
            <p:nvPr/>
          </p:nvGrpSpPr>
          <p:grpSpPr bwMode="auto">
            <a:xfrm>
              <a:off x="6019800" y="2667000"/>
              <a:ext cx="1752600" cy="685800"/>
              <a:chOff x="609600" y="5181600"/>
              <a:chExt cx="1752600" cy="685800"/>
            </a:xfrm>
          </p:grpSpPr>
          <p:sp>
            <p:nvSpPr>
              <p:cNvPr id="69" name="Ellipse 16"/>
              <p:cNvSpPr>
                <a:spLocks noChangeArrowheads="1"/>
              </p:cNvSpPr>
              <p:nvPr/>
            </p:nvSpPr>
            <p:spPr bwMode="auto">
              <a:xfrm>
                <a:off x="609600" y="5181600"/>
                <a:ext cx="1752600" cy="685800"/>
              </a:xfrm>
              <a:prstGeom prst="ellips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0" name="ZoneTexte 17"/>
              <p:cNvSpPr txBox="1">
                <a:spLocks noChangeArrowheads="1"/>
              </p:cNvSpPr>
              <p:nvPr/>
            </p:nvSpPr>
            <p:spPr bwMode="auto">
              <a:xfrm>
                <a:off x="1028990" y="5334000"/>
                <a:ext cx="930063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fr-FR" dirty="0">
                    <a:solidFill>
                      <a:srgbClr val="000000"/>
                    </a:solidFill>
                  </a:rPr>
                  <a:t>continu</a:t>
                </a:r>
              </a:p>
            </p:txBody>
          </p:sp>
        </p:grpSp>
        <p:grpSp>
          <p:nvGrpSpPr>
            <p:cNvPr id="66" name="Groupe 19"/>
            <p:cNvGrpSpPr>
              <a:grpSpLocks/>
            </p:cNvGrpSpPr>
            <p:nvPr/>
          </p:nvGrpSpPr>
          <p:grpSpPr bwMode="auto">
            <a:xfrm>
              <a:off x="5410200" y="4343400"/>
              <a:ext cx="1752600" cy="685800"/>
              <a:chOff x="609600" y="5181600"/>
              <a:chExt cx="1752600" cy="685800"/>
            </a:xfrm>
          </p:grpSpPr>
          <p:sp>
            <p:nvSpPr>
              <p:cNvPr id="67" name="Ellipse 66"/>
              <p:cNvSpPr/>
              <p:nvPr/>
            </p:nvSpPr>
            <p:spPr bwMode="auto">
              <a:xfrm>
                <a:off x="609600" y="5181600"/>
                <a:ext cx="1752600" cy="685800"/>
              </a:xfrm>
              <a:prstGeom prst="ellipse">
                <a:avLst/>
              </a:prstGeom>
              <a:solidFill>
                <a:srgbClr val="B889DB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>
                  <a:latin typeface="Tahoma" charset="0"/>
                </a:endParaRPr>
              </a:p>
            </p:txBody>
          </p:sp>
          <p:sp>
            <p:nvSpPr>
              <p:cNvPr id="68" name="ZoneTexte 67"/>
              <p:cNvSpPr txBox="1"/>
              <p:nvPr/>
            </p:nvSpPr>
            <p:spPr>
              <a:xfrm>
                <a:off x="914400" y="5334000"/>
                <a:ext cx="1109663" cy="369888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fr-FR" dirty="0">
                    <a:solidFill>
                      <a:schemeClr val="accent1">
                        <a:lumMod val="50000"/>
                      </a:schemeClr>
                    </a:solidFill>
                    <a:latin typeface="Tahoma" charset="0"/>
                  </a:rPr>
                  <a:t>intervalle</a:t>
                </a:r>
              </a:p>
            </p:txBody>
          </p:sp>
        </p:grpSp>
      </p:grpSp>
      <p:cxnSp>
        <p:nvCxnSpPr>
          <p:cNvPr id="77" name="Connecteur droit avec flèche 24"/>
          <p:cNvCxnSpPr>
            <a:cxnSpLocks noChangeShapeType="1"/>
          </p:cNvCxnSpPr>
          <p:nvPr/>
        </p:nvCxnSpPr>
        <p:spPr bwMode="auto">
          <a:xfrm flipV="1">
            <a:off x="827584" y="2060848"/>
            <a:ext cx="6248400" cy="2971800"/>
          </a:xfrm>
          <a:prstGeom prst="straightConnector1">
            <a:avLst/>
          </a:prstGeom>
          <a:noFill/>
          <a:ln w="50800" algn="ctr">
            <a:solidFill>
              <a:srgbClr val="FF0000"/>
            </a:solidFill>
            <a:round/>
            <a:headEnd/>
            <a:tailEnd type="arrow" w="med" len="med"/>
          </a:ln>
        </p:spPr>
      </p:cxnSp>
      <p:sp>
        <p:nvSpPr>
          <p:cNvPr id="78" name="ZoneTexte 26"/>
          <p:cNvSpPr txBox="1">
            <a:spLocks noChangeArrowheads="1"/>
          </p:cNvSpPr>
          <p:nvPr/>
        </p:nvSpPr>
        <p:spPr bwMode="auto">
          <a:xfrm>
            <a:off x="251520" y="4149080"/>
            <a:ext cx="1219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dirty="0">
                <a:solidFill>
                  <a:srgbClr val="FF0000"/>
                </a:solidFill>
              </a:rPr>
              <a:t>caractère pauvre</a:t>
            </a:r>
          </a:p>
        </p:txBody>
      </p:sp>
      <p:sp>
        <p:nvSpPr>
          <p:cNvPr id="79" name="ZoneTexte 27"/>
          <p:cNvSpPr txBox="1">
            <a:spLocks noChangeArrowheads="1"/>
          </p:cNvSpPr>
          <p:nvPr/>
        </p:nvSpPr>
        <p:spPr bwMode="auto">
          <a:xfrm>
            <a:off x="6012160" y="1484784"/>
            <a:ext cx="1219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dirty="0">
                <a:solidFill>
                  <a:srgbClr val="FF0000"/>
                </a:solidFill>
              </a:rPr>
              <a:t>caractère riche</a:t>
            </a:r>
          </a:p>
        </p:txBody>
      </p:sp>
      <p:sp>
        <p:nvSpPr>
          <p:cNvPr id="80" name="Rectangle 28"/>
          <p:cNvSpPr>
            <a:spLocks noChangeArrowheads="1"/>
          </p:cNvSpPr>
          <p:nvPr/>
        </p:nvSpPr>
        <p:spPr bwMode="auto">
          <a:xfrm>
            <a:off x="3638600" y="5316488"/>
            <a:ext cx="3048000" cy="1219200"/>
          </a:xfrm>
          <a:prstGeom prst="rect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fr-FR"/>
              <a:t>transformation des modalités discrètes ou continues sous forme d'intervalle</a:t>
            </a:r>
          </a:p>
          <a:p>
            <a:pPr algn="ctr"/>
            <a:endParaRPr lang="fr-FR"/>
          </a:p>
        </p:txBody>
      </p:sp>
      <p:cxnSp>
        <p:nvCxnSpPr>
          <p:cNvPr id="81" name="Connecteur droit avec flèche 30"/>
          <p:cNvCxnSpPr>
            <a:cxnSpLocks noChangeShapeType="1"/>
            <a:stCxn id="80" idx="0"/>
          </p:cNvCxnSpPr>
          <p:nvPr/>
        </p:nvCxnSpPr>
        <p:spPr bwMode="auto">
          <a:xfrm rot="5400000" flipH="1" flipV="1">
            <a:off x="4705401" y="4859288"/>
            <a:ext cx="914400" cy="3175"/>
          </a:xfrm>
          <a:prstGeom prst="straightConnector1">
            <a:avLst/>
          </a:prstGeom>
          <a:noFill/>
          <a:ln w="9525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82" name="Connecteur droit 32"/>
          <p:cNvCxnSpPr>
            <a:cxnSpLocks noChangeShapeType="1"/>
            <a:stCxn id="73" idx="6"/>
            <a:endCxn id="67" idx="2"/>
          </p:cNvCxnSpPr>
          <p:nvPr/>
        </p:nvCxnSpPr>
        <p:spPr bwMode="auto">
          <a:xfrm>
            <a:off x="4400600" y="4440188"/>
            <a:ext cx="1371600" cy="1588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+mn-lt"/>
              </a:rPr>
              <a:t>Statistiques descriptives</a:t>
            </a:r>
            <a:br>
              <a:rPr lang="fr-FR" dirty="0" smtClean="0">
                <a:latin typeface="+mn-lt"/>
              </a:rPr>
            </a:br>
            <a:r>
              <a:rPr lang="fr-FR" sz="2800" i="1" dirty="0" smtClean="0">
                <a:latin typeface="+mn-lt"/>
              </a:rPr>
              <a:t>Les traitements</a:t>
            </a:r>
            <a:endParaRPr lang="fr-FR" sz="2800" i="1" dirty="0">
              <a:latin typeface="+mn-lt"/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457200" y="1524000"/>
            <a:ext cx="4033838" cy="4495800"/>
          </a:xfrm>
          <a:prstGeom prst="rect">
            <a:avLst/>
          </a:prstGeom>
        </p:spPr>
        <p:txBody>
          <a:bodyPr/>
          <a:lstStyle/>
          <a:p>
            <a:pPr marL="273050" marR="0" lvl="0" indent="-27305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F6FC6"/>
              </a:buClr>
              <a:buSzPct val="95000"/>
              <a:buFont typeface="Wingdings 2" pitchFamily="18" charset="2"/>
              <a:buChar char=""/>
              <a:tabLst/>
              <a:defRPr/>
            </a:pPr>
            <a:endParaRPr kumimoji="0" lang="fr-FR" sz="2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3050" marR="0" lvl="0" indent="-27305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F6FC6"/>
              </a:buClr>
              <a:buSzPct val="95000"/>
              <a:buFont typeface="Wingdings 2" pitchFamily="18" charset="2"/>
              <a:buChar char=""/>
              <a:tabLst/>
              <a:defRPr/>
            </a:pPr>
            <a:endParaRPr kumimoji="0" lang="fr-FR" sz="2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3050" marR="0" lvl="0" indent="-27305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F6FC6"/>
              </a:buClr>
              <a:buSzPct val="95000"/>
              <a:buFont typeface="Wingdings 2" pitchFamily="18" charset="2"/>
              <a:buChar char=""/>
              <a:tabLst/>
              <a:defRPr/>
            </a:pPr>
            <a:endParaRPr kumimoji="0" lang="fr-FR" sz="2400" b="1" i="0" u="none" strike="noStrike" kern="1200" cap="none" spc="0" normalizeH="0" baseline="0" noProof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3050" marR="0" lvl="0" indent="-27305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F6FC6"/>
              </a:buClr>
              <a:buSzPct val="95000"/>
              <a:buFont typeface="Wingdings 2" pitchFamily="18" charset="2"/>
              <a:buChar char=""/>
              <a:tabLst/>
              <a:defRPr/>
            </a:pP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Rectangle 4"/>
          <p:cNvSpPr txBox="1">
            <a:spLocks noChangeArrowheads="1"/>
          </p:cNvSpPr>
          <p:nvPr/>
        </p:nvSpPr>
        <p:spPr>
          <a:xfrm>
            <a:off x="179512" y="1412776"/>
            <a:ext cx="8839200" cy="5105400"/>
          </a:xfrm>
          <a:prstGeom prst="rect">
            <a:avLst/>
          </a:prstGeom>
        </p:spPr>
        <p:txBody>
          <a:bodyPr/>
          <a:lstStyle/>
          <a:p>
            <a:pPr marL="533400" marR="0" lvl="0" indent="-5334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Pct val="95000"/>
              <a:buFont typeface="Wingdings 2" pitchFamily="18" charset="2"/>
              <a:buChar char=""/>
              <a:tabLst/>
              <a:defRPr/>
            </a:pP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Les statistiques </a:t>
            </a:r>
            <a:r>
              <a:rPr kumimoji="0" lang="fr-FR" sz="2400" b="0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univariées</a:t>
            </a: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 : On ne s'intéresse qu'à une seule variable. </a:t>
            </a: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/>
            </a:r>
            <a:b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</a:br>
            <a:r>
              <a:rPr kumimoji="0" lang="fr-F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Ex : Les salaires en Europe, nombre d'enfants par ménage, Temps de visite sur un site, Etude de l'âge des habitants d'un pays par classe d'âge.</a:t>
            </a:r>
          </a:p>
          <a:p>
            <a:pPr marL="533400" marR="0" lvl="0" indent="-5334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Pct val="95000"/>
              <a:buFont typeface="Wingdings 2" pitchFamily="18" charset="2"/>
              <a:buChar char=""/>
              <a:tabLst/>
              <a:defRPr/>
            </a:pP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Les statistiques </a:t>
            </a:r>
            <a:r>
              <a:rPr kumimoji="0" lang="fr-FR" sz="2400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bivariées</a:t>
            </a: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 : On s'intéresse à l'étude simultanée  de deux variables pour mesurer leur dépendance. </a:t>
            </a: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/>
            </a:r>
            <a:b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</a:br>
            <a:r>
              <a:rPr kumimoji="0" lang="fr-F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Ex : le vote est-il différent d'une CSP à l'autre ?</a:t>
            </a:r>
          </a:p>
          <a:p>
            <a:pPr marL="533400" marR="0" lvl="0" indent="-5334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Pct val="95000"/>
              <a:buFont typeface="Wingdings 2" pitchFamily="18" charset="2"/>
              <a:buChar char=""/>
              <a:tabLst/>
              <a:defRPr/>
            </a:pP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Les statistiques </a:t>
            </a:r>
            <a:r>
              <a:rPr kumimoji="0" lang="fr-FR" sz="2400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multivariées</a:t>
            </a: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: On s'intéresse à l'étude simultanée de </a:t>
            </a:r>
            <a:r>
              <a:rPr kumimoji="0" lang="fr-FR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p</a:t>
            </a: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 variables. Même problématique que pour le bidimensionnel mais avec </a:t>
            </a:r>
            <a:r>
              <a:rPr kumimoji="0" lang="fr-FR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p</a:t>
            </a: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 assez grand.</a:t>
            </a: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/>
            </a:r>
            <a:b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</a:br>
            <a:r>
              <a:rPr kumimoji="0" lang="fr-F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Ex : Etude du bien-être par département à travers des critère géo-socio-économiques (ensoleillement, </a:t>
            </a:r>
            <a:r>
              <a:rPr kumimoji="0" lang="fr-FR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nbre</a:t>
            </a:r>
            <a:r>
              <a:rPr kumimoji="0" lang="fr-F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 de </a:t>
            </a:r>
            <a:r>
              <a:rPr kumimoji="0" lang="fr-FR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théatres</a:t>
            </a:r>
            <a:r>
              <a:rPr kumimoji="0" lang="fr-F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, taux de suicides, infrastructure routière, …)</a:t>
            </a:r>
          </a:p>
          <a:p>
            <a:pPr marL="533400" marR="0" lvl="0" indent="-5334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Pct val="95000"/>
              <a:buFont typeface="Wingdings 2" pitchFamily="18" charset="2"/>
              <a:buChar char=""/>
              <a:tabLst/>
              <a:defRPr/>
            </a:pPr>
            <a:endParaRPr kumimoji="0" lang="fr-FR" sz="24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  <a:sym typeface="Symbol"/>
            </a:endParaRPr>
          </a:p>
          <a:p>
            <a:pPr marL="533400" marR="0" lvl="0" indent="-5334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Pct val="95000"/>
              <a:buFont typeface="Wingdings 2" pitchFamily="18" charset="2"/>
              <a:buChar char=""/>
              <a:tabLst/>
              <a:defRPr/>
            </a:pPr>
            <a:endParaRPr kumimoji="0" lang="fr-FR" sz="24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  <a:sym typeface="Symbol"/>
            </a:endParaRPr>
          </a:p>
          <a:p>
            <a:pPr marL="533400" marR="0" lvl="0" indent="-5334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Pct val="95000"/>
              <a:buFont typeface="Wingdings 2" pitchFamily="18" charset="2"/>
              <a:buChar char=""/>
              <a:tabLst/>
              <a:defRPr/>
            </a:pPr>
            <a:endParaRPr kumimoji="0" lang="fr-FR" sz="24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  <a:sym typeface="Symbol"/>
            </a:endParaRPr>
          </a:p>
          <a:p>
            <a:pPr marL="533400" marR="0" lvl="0" indent="-5334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Pct val="95000"/>
              <a:buFont typeface="Wingdings 2" pitchFamily="18" charset="2"/>
              <a:buChar char=""/>
              <a:tabLst/>
              <a:defRPr/>
            </a:pPr>
            <a:endParaRPr kumimoji="0" lang="fr-FR" sz="26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  <a:sym typeface="Symbol"/>
            </a:endParaRPr>
          </a:p>
          <a:p>
            <a:pPr marL="933450" marR="0" lvl="1" indent="-5334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Tahoma" charset="0"/>
              <a:buChar char="–"/>
              <a:tabLst/>
              <a:defRPr/>
            </a:pPr>
            <a:endParaRPr kumimoji="0" lang="fr-FR" sz="24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33400" marR="0" lvl="0" indent="-5334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Pct val="95000"/>
              <a:buFont typeface="Wingdings 2" pitchFamily="18" charset="2"/>
              <a:buChar char=""/>
              <a:tabLst/>
              <a:defRPr/>
            </a:pPr>
            <a:endParaRPr kumimoji="0" lang="fr-FR" sz="26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33400" marR="0" lvl="0" indent="-5334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Pct val="95000"/>
              <a:buFont typeface="Wingdings 2" pitchFamily="18" charset="2"/>
              <a:buChar char=""/>
              <a:tabLst/>
              <a:defRPr/>
            </a:pPr>
            <a:endParaRPr kumimoji="0" lang="fr-FR" sz="26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33500" marR="0" lvl="2" indent="-5334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Tx/>
              <a:buNone/>
              <a:tabLst/>
              <a:defRPr/>
            </a:pPr>
            <a:endParaRPr kumimoji="0" lang="fr-FR" sz="1100" b="0" i="0" u="none" strike="noStrike" kern="120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n-lt"/>
              <a:ea typeface="+mn-ea"/>
              <a:cs typeface="+mn-cs"/>
              <a:sym typeface="Wingdings" pitchFamily="2" charset="2"/>
            </a:endParaRPr>
          </a:p>
          <a:p>
            <a:pPr marL="933450" marR="0" lvl="1" indent="-5334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Tahoma" charset="0"/>
              <a:buChar char="–"/>
              <a:tabLst/>
              <a:defRPr/>
            </a:pPr>
            <a:endParaRPr kumimoji="0" lang="fr-FR" sz="36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33400" marR="0" lvl="0" indent="-5334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Pct val="95000"/>
              <a:buFont typeface="Wingdings 2" pitchFamily="18" charset="2"/>
              <a:buChar char=""/>
              <a:tabLst/>
              <a:defRPr/>
            </a:pPr>
            <a:endParaRPr kumimoji="0" lang="fr-FR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ZoneTexte 6"/>
          <p:cNvSpPr txBox="1">
            <a:spLocks noChangeArrowheads="1"/>
          </p:cNvSpPr>
          <p:nvPr/>
        </p:nvSpPr>
        <p:spPr bwMode="auto">
          <a:xfrm>
            <a:off x="899592" y="5157192"/>
            <a:ext cx="7162800" cy="1200329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400" dirty="0">
                <a:solidFill>
                  <a:srgbClr val="FF0000"/>
                </a:solidFill>
                <a:latin typeface="+mn-lt"/>
              </a:rPr>
              <a:t>A chaque type de </a:t>
            </a:r>
            <a:r>
              <a:rPr lang="fr-FR" sz="2400" dirty="0" smtClean="0">
                <a:solidFill>
                  <a:srgbClr val="FF0000"/>
                </a:solidFill>
                <a:latin typeface="+mn-lt"/>
              </a:rPr>
              <a:t>variable </a:t>
            </a:r>
            <a:r>
              <a:rPr lang="fr-FR" sz="2400" dirty="0">
                <a:solidFill>
                  <a:srgbClr val="FF0000"/>
                </a:solidFill>
                <a:latin typeface="+mn-lt"/>
              </a:rPr>
              <a:t>(qualitatif nominal, quantitatif continu,…) correspond un traitement spécifique.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Statistiques descriptives</a:t>
            </a:r>
            <a:b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fr-FR" sz="2800" i="1" dirty="0" smtClean="0">
                <a:solidFill>
                  <a:schemeClr val="accent2">
                    <a:lumMod val="75000"/>
                  </a:schemeClr>
                </a:solidFill>
              </a:rPr>
              <a:t>Méthodologie d'étude statistique</a:t>
            </a:r>
            <a:endParaRPr lang="fr-FR" sz="2800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55576" y="1196752"/>
            <a:ext cx="7992888" cy="60755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3400" indent="-533400" eaLnBrk="1" hangingPunct="1">
              <a:lnSpc>
                <a:spcPct val="90000"/>
              </a:lnSpc>
              <a:buClrTx/>
              <a:defRPr/>
            </a:pPr>
            <a:r>
              <a:rPr lang="fr-FR" sz="2400" dirty="0" smtClean="0">
                <a:solidFill>
                  <a:schemeClr val="accent1">
                    <a:lumMod val="50000"/>
                  </a:schemeClr>
                </a:solidFill>
                <a:latin typeface="+mn-lt"/>
                <a:sym typeface="Symbol"/>
              </a:rPr>
              <a:t>Etape 1 : Définir précisément le problème étudié :</a:t>
            </a:r>
          </a:p>
          <a:p>
            <a:pPr marL="533400" indent="-533400" eaLnBrk="1" hangingPunct="1">
              <a:lnSpc>
                <a:spcPct val="90000"/>
              </a:lnSpc>
              <a:buClrTx/>
              <a:defRPr/>
            </a:pPr>
            <a:endParaRPr lang="fr-FR" sz="800" dirty="0" smtClean="0">
              <a:solidFill>
                <a:schemeClr val="accent1">
                  <a:lumMod val="50000"/>
                </a:schemeClr>
              </a:solidFill>
              <a:latin typeface="+mn-lt"/>
              <a:sym typeface="Symbol"/>
            </a:endParaRPr>
          </a:p>
          <a:p>
            <a:pPr marL="933450" lvl="1" indent="-533400" eaLnBrk="1" hangingPunct="1">
              <a:lnSpc>
                <a:spcPct val="90000"/>
              </a:lnSpc>
              <a:defRPr/>
            </a:pPr>
            <a:r>
              <a:rPr lang="fr-FR" dirty="0" smtClean="0">
                <a:solidFill>
                  <a:schemeClr val="accent1">
                    <a:lumMod val="50000"/>
                  </a:schemeClr>
                </a:solidFill>
                <a:latin typeface="+mn-lt"/>
                <a:sym typeface="Symbol"/>
              </a:rPr>
              <a:t>1) Quels sont les objectifs de l'étude ?</a:t>
            </a:r>
          </a:p>
          <a:p>
            <a:pPr marL="1333500" lvl="2" indent="-533400" eaLnBrk="1" hangingPunct="1">
              <a:lnSpc>
                <a:spcPct val="90000"/>
              </a:lnSpc>
              <a:buClrTx/>
              <a:buFont typeface="Wingdings" pitchFamily="2" charset="2"/>
              <a:buChar char="ü"/>
              <a:defRPr/>
            </a:pPr>
            <a:r>
              <a:rPr lang="fr-FR" sz="1600" dirty="0" smtClean="0">
                <a:solidFill>
                  <a:schemeClr val="accent1">
                    <a:lumMod val="50000"/>
                  </a:schemeClr>
                </a:solidFill>
                <a:latin typeface="+mn-lt"/>
                <a:sym typeface="Symbol"/>
              </a:rPr>
              <a:t>recensement des différentes questions posées</a:t>
            </a:r>
          </a:p>
          <a:p>
            <a:pPr marL="1333500" lvl="2" indent="-533400" eaLnBrk="1" hangingPunct="1">
              <a:lnSpc>
                <a:spcPct val="90000"/>
              </a:lnSpc>
              <a:buClrTx/>
              <a:buFont typeface="Wingdings" pitchFamily="2" charset="2"/>
              <a:buChar char="ü"/>
              <a:defRPr/>
            </a:pPr>
            <a:r>
              <a:rPr lang="fr-FR" sz="1600" dirty="0" smtClean="0">
                <a:solidFill>
                  <a:schemeClr val="accent1">
                    <a:lumMod val="50000"/>
                  </a:schemeClr>
                </a:solidFill>
                <a:latin typeface="+mn-lt"/>
                <a:sym typeface="Symbol"/>
              </a:rPr>
              <a:t>déduction des différentes études statistiques à opérer</a:t>
            </a:r>
          </a:p>
          <a:p>
            <a:pPr marL="1333500" lvl="2" indent="-533400" eaLnBrk="1" hangingPunct="1">
              <a:lnSpc>
                <a:spcPct val="90000"/>
              </a:lnSpc>
              <a:buClrTx/>
              <a:buFont typeface="Wingdings" pitchFamily="2" charset="2"/>
              <a:buChar char="ü"/>
              <a:defRPr/>
            </a:pPr>
            <a:r>
              <a:rPr lang="fr-FR" sz="1600" dirty="0" smtClean="0">
                <a:solidFill>
                  <a:schemeClr val="accent1">
                    <a:lumMod val="50000"/>
                  </a:schemeClr>
                </a:solidFill>
                <a:latin typeface="+mn-lt"/>
                <a:sym typeface="Symbol"/>
              </a:rPr>
              <a:t>définition des caractères étudiés avec leur type</a:t>
            </a:r>
          </a:p>
          <a:p>
            <a:pPr marL="933450" lvl="1" indent="-533400" eaLnBrk="1" hangingPunct="1">
              <a:lnSpc>
                <a:spcPct val="90000"/>
              </a:lnSpc>
              <a:defRPr/>
            </a:pPr>
            <a:r>
              <a:rPr lang="fr-FR" dirty="0" smtClean="0">
                <a:solidFill>
                  <a:schemeClr val="accent1">
                    <a:lumMod val="50000"/>
                  </a:schemeClr>
                </a:solidFill>
                <a:latin typeface="+mn-lt"/>
                <a:sym typeface="Symbol"/>
              </a:rPr>
              <a:t>2) Quelle est la population étudiée  ?</a:t>
            </a:r>
          </a:p>
          <a:p>
            <a:pPr marL="1333500" lvl="2" indent="-533400" eaLnBrk="1" hangingPunct="1">
              <a:lnSpc>
                <a:spcPct val="90000"/>
              </a:lnSpc>
              <a:buClrTx/>
              <a:buFont typeface="Wingdings" pitchFamily="2" charset="2"/>
              <a:buChar char="ü"/>
              <a:defRPr/>
            </a:pPr>
            <a:r>
              <a:rPr lang="fr-FR" sz="1600" dirty="0" smtClean="0">
                <a:solidFill>
                  <a:schemeClr val="accent1">
                    <a:lumMod val="50000"/>
                  </a:schemeClr>
                </a:solidFill>
                <a:latin typeface="+mn-lt"/>
                <a:sym typeface="Symbol"/>
              </a:rPr>
              <a:t>définition précise de l'unité statistique</a:t>
            </a:r>
          </a:p>
          <a:p>
            <a:pPr marL="1333500" lvl="2" indent="-533400" eaLnBrk="1" hangingPunct="1">
              <a:lnSpc>
                <a:spcPct val="90000"/>
              </a:lnSpc>
              <a:buClrTx/>
              <a:buFont typeface="Wingdings" pitchFamily="2" charset="2"/>
              <a:buChar char="ü"/>
              <a:defRPr/>
            </a:pPr>
            <a:r>
              <a:rPr lang="fr-FR" sz="1600" dirty="0" smtClean="0">
                <a:solidFill>
                  <a:schemeClr val="accent1">
                    <a:lumMod val="50000"/>
                  </a:schemeClr>
                </a:solidFill>
                <a:latin typeface="+mn-lt"/>
                <a:sym typeface="Symbol"/>
              </a:rPr>
              <a:t>définition du périmètre spatio-temporel </a:t>
            </a:r>
          </a:p>
          <a:p>
            <a:pPr marL="933450" lvl="1" indent="-533400" eaLnBrk="1" hangingPunct="1">
              <a:lnSpc>
                <a:spcPct val="90000"/>
              </a:lnSpc>
              <a:defRPr/>
            </a:pPr>
            <a:r>
              <a:rPr lang="fr-FR" dirty="0" smtClean="0">
                <a:solidFill>
                  <a:schemeClr val="accent1">
                    <a:lumMod val="50000"/>
                  </a:schemeClr>
                </a:solidFill>
                <a:latin typeface="+mn-lt"/>
                <a:sym typeface="Symbol"/>
              </a:rPr>
              <a:t>3) Comment récupérer et stocker l'information?</a:t>
            </a:r>
          </a:p>
          <a:p>
            <a:pPr marL="1296000" lvl="1" indent="-533400" eaLnBrk="1" hangingPunct="1">
              <a:lnSpc>
                <a:spcPct val="90000"/>
              </a:lnSpc>
              <a:buSzPct val="120000"/>
              <a:buFont typeface="Wingdings" pitchFamily="2" charset="2"/>
              <a:buChar char="ü"/>
              <a:defRPr/>
            </a:pPr>
            <a:r>
              <a:rPr lang="fr-FR" sz="1600" dirty="0" smtClean="0">
                <a:solidFill>
                  <a:schemeClr val="accent1">
                    <a:lumMod val="50000"/>
                  </a:schemeClr>
                </a:solidFill>
                <a:latin typeface="+mn-lt"/>
                <a:sym typeface="Symbol"/>
              </a:rPr>
              <a:t>Enquête ou données existantes ou un mixte</a:t>
            </a:r>
          </a:p>
          <a:p>
            <a:pPr marL="1296000" lvl="1" indent="-533400" eaLnBrk="1" hangingPunct="1">
              <a:lnSpc>
                <a:spcPct val="90000"/>
              </a:lnSpc>
              <a:buSzPct val="120000"/>
              <a:buFont typeface="Wingdings" pitchFamily="2" charset="2"/>
              <a:buChar char="ü"/>
              <a:defRPr/>
            </a:pPr>
            <a:r>
              <a:rPr lang="fr-FR" sz="1600" dirty="0" smtClean="0">
                <a:solidFill>
                  <a:schemeClr val="accent1">
                    <a:lumMod val="50000"/>
                  </a:schemeClr>
                </a:solidFill>
                <a:latin typeface="+mn-lt"/>
                <a:sym typeface="Symbol"/>
              </a:rPr>
              <a:t>Choix de la technique d'échantillonnage</a:t>
            </a:r>
          </a:p>
          <a:p>
            <a:pPr marL="1296000" lvl="1" indent="-533400" eaLnBrk="1" hangingPunct="1">
              <a:lnSpc>
                <a:spcPct val="90000"/>
              </a:lnSpc>
              <a:buSzPct val="120000"/>
              <a:buFont typeface="Wingdings" pitchFamily="2" charset="2"/>
              <a:buChar char="ü"/>
              <a:defRPr/>
            </a:pPr>
            <a:r>
              <a:rPr lang="fr-FR" sz="1600" dirty="0" smtClean="0">
                <a:solidFill>
                  <a:schemeClr val="accent1">
                    <a:lumMod val="50000"/>
                  </a:schemeClr>
                </a:solidFill>
                <a:latin typeface="+mn-lt"/>
                <a:sym typeface="Symbol"/>
              </a:rPr>
              <a:t>Récupération des données et validation des données récupérées</a:t>
            </a:r>
          </a:p>
          <a:p>
            <a:pPr marL="1296000" lvl="1" indent="-533400" eaLnBrk="1" hangingPunct="1">
              <a:lnSpc>
                <a:spcPct val="90000"/>
              </a:lnSpc>
              <a:buSzPct val="120000"/>
              <a:defRPr/>
            </a:pPr>
            <a:endParaRPr lang="fr-FR" sz="1600" dirty="0" smtClean="0">
              <a:solidFill>
                <a:schemeClr val="accent1">
                  <a:lumMod val="50000"/>
                </a:schemeClr>
              </a:solidFill>
              <a:latin typeface="+mn-lt"/>
              <a:sym typeface="Symbol"/>
            </a:endParaRPr>
          </a:p>
          <a:p>
            <a:pPr marL="533400" indent="-533400" eaLnBrk="1" hangingPunct="1">
              <a:lnSpc>
                <a:spcPct val="90000"/>
              </a:lnSpc>
              <a:buClrTx/>
              <a:defRPr/>
            </a:pPr>
            <a:r>
              <a:rPr lang="fr-FR" sz="2400" dirty="0" smtClean="0">
                <a:solidFill>
                  <a:schemeClr val="accent1">
                    <a:lumMod val="50000"/>
                  </a:schemeClr>
                </a:solidFill>
                <a:latin typeface="+mn-lt"/>
                <a:sym typeface="Symbol"/>
              </a:rPr>
              <a:t>Etape 2 : Exécution des études statistiques avec les logiciels </a:t>
            </a:r>
          </a:p>
          <a:p>
            <a:pPr marL="533400" indent="-533400" eaLnBrk="1" hangingPunct="1">
              <a:lnSpc>
                <a:spcPct val="90000"/>
              </a:lnSpc>
              <a:buClrTx/>
              <a:defRPr/>
            </a:pPr>
            <a:r>
              <a:rPr lang="fr-FR" sz="2400" dirty="0" smtClean="0">
                <a:solidFill>
                  <a:schemeClr val="accent1">
                    <a:lumMod val="50000"/>
                  </a:schemeClr>
                </a:solidFill>
                <a:latin typeface="+mn-lt"/>
                <a:sym typeface="Symbol"/>
              </a:rPr>
              <a:t>                 appropriés</a:t>
            </a:r>
          </a:p>
          <a:p>
            <a:pPr marL="533400" indent="-533400" eaLnBrk="1" hangingPunct="1">
              <a:lnSpc>
                <a:spcPct val="90000"/>
              </a:lnSpc>
              <a:buClrTx/>
              <a:defRPr/>
            </a:pPr>
            <a:endParaRPr lang="fr-FR" sz="2400" dirty="0" smtClean="0">
              <a:solidFill>
                <a:schemeClr val="accent1">
                  <a:lumMod val="50000"/>
                </a:schemeClr>
              </a:solidFill>
              <a:latin typeface="+mn-lt"/>
              <a:sym typeface="Symbol"/>
            </a:endParaRPr>
          </a:p>
          <a:p>
            <a:pPr marL="533400" indent="-533400" eaLnBrk="1" hangingPunct="1">
              <a:lnSpc>
                <a:spcPct val="90000"/>
              </a:lnSpc>
              <a:buClrTx/>
              <a:defRPr/>
            </a:pPr>
            <a:r>
              <a:rPr lang="fr-FR" sz="2400" dirty="0" smtClean="0">
                <a:solidFill>
                  <a:schemeClr val="accent1">
                    <a:lumMod val="50000"/>
                  </a:schemeClr>
                </a:solidFill>
                <a:latin typeface="+mn-lt"/>
                <a:sym typeface="Symbol"/>
              </a:rPr>
              <a:t>Etape 3 : Rédaction du document de synthèse</a:t>
            </a:r>
          </a:p>
          <a:p>
            <a:pPr marL="933450" lvl="1" indent="-533400" eaLnBrk="1" hangingPunct="1">
              <a:lnSpc>
                <a:spcPct val="90000"/>
              </a:lnSpc>
              <a:defRPr/>
            </a:pPr>
            <a:r>
              <a:rPr lang="fr-FR" dirty="0" smtClean="0">
                <a:solidFill>
                  <a:schemeClr val="accent1">
                    <a:lumMod val="50000"/>
                  </a:schemeClr>
                </a:solidFill>
                <a:latin typeface="+mn-lt"/>
                <a:sym typeface="Symbol"/>
              </a:rPr>
              <a:t>1) Rappel du contexte : objectifs de l'étude, périmètre de l'étude, définitions des études statistiques</a:t>
            </a:r>
          </a:p>
          <a:p>
            <a:pPr marL="933450" lvl="1" indent="-533400" eaLnBrk="1" hangingPunct="1">
              <a:lnSpc>
                <a:spcPct val="90000"/>
              </a:lnSpc>
              <a:defRPr/>
            </a:pPr>
            <a:r>
              <a:rPr lang="fr-FR" dirty="0" smtClean="0">
                <a:solidFill>
                  <a:schemeClr val="accent1">
                    <a:lumMod val="50000"/>
                  </a:schemeClr>
                </a:solidFill>
                <a:latin typeface="+mn-lt"/>
                <a:sym typeface="Symbol"/>
              </a:rPr>
              <a:t>2) Insertion par étude des résumés chiffrés et graphiques</a:t>
            </a:r>
          </a:p>
          <a:p>
            <a:pPr marL="933450" lvl="1" indent="-533400" eaLnBrk="1" hangingPunct="1">
              <a:lnSpc>
                <a:spcPct val="90000"/>
              </a:lnSpc>
              <a:defRPr/>
            </a:pPr>
            <a:r>
              <a:rPr lang="fr-FR" dirty="0" smtClean="0">
                <a:solidFill>
                  <a:srgbClr val="FF0000"/>
                </a:solidFill>
                <a:latin typeface="+mn-lt"/>
                <a:sym typeface="Symbol"/>
              </a:rPr>
              <a:t>3) </a:t>
            </a:r>
            <a:r>
              <a:rPr lang="fr-FR" u="dbl" dirty="0" smtClean="0">
                <a:solidFill>
                  <a:srgbClr val="FF0000"/>
                </a:solidFill>
                <a:latin typeface="+mn-lt"/>
                <a:sym typeface="Symbol"/>
              </a:rPr>
              <a:t>Interprétation des résultats en cohérence avec le périmètre et les résumés </a:t>
            </a:r>
          </a:p>
          <a:p>
            <a:pPr marL="533400" indent="-533400" eaLnBrk="1" hangingPunct="1">
              <a:lnSpc>
                <a:spcPct val="90000"/>
              </a:lnSpc>
              <a:buClrTx/>
              <a:defRPr/>
            </a:pPr>
            <a:endParaRPr lang="fr-FR" dirty="0" smtClean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re 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Statistiques </a:t>
            </a:r>
            <a:r>
              <a:rPr lang="fr-FR" dirty="0" err="1" smtClean="0"/>
              <a:t>univariées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sz="2800" i="1" dirty="0" smtClean="0"/>
              <a:t>Effectifs et fréquences</a:t>
            </a:r>
            <a:endParaRPr lang="fr-FR" sz="2800" i="1" dirty="0"/>
          </a:p>
        </p:txBody>
      </p:sp>
      <p:sp>
        <p:nvSpPr>
          <p:cNvPr id="20" name="Rectangle 4"/>
          <p:cNvSpPr txBox="1">
            <a:spLocks noChangeArrowheads="1"/>
          </p:cNvSpPr>
          <p:nvPr/>
        </p:nvSpPr>
        <p:spPr>
          <a:xfrm>
            <a:off x="179512" y="1752600"/>
            <a:ext cx="8534400" cy="5105400"/>
          </a:xfrm>
          <a:prstGeom prst="rect">
            <a:avLst/>
          </a:prstGeom>
        </p:spPr>
        <p:txBody>
          <a:bodyPr/>
          <a:lstStyle/>
          <a:p>
            <a:pPr marL="533400" indent="-533400">
              <a:lnSpc>
                <a:spcPct val="90000"/>
              </a:lnSpc>
              <a:spcBef>
                <a:spcPct val="20000"/>
              </a:spcBef>
              <a:buSzPct val="95000"/>
              <a:defRPr/>
            </a:pPr>
            <a:r>
              <a:rPr lang="fr-FR" sz="2000" i="1" dirty="0" smtClean="0">
                <a:solidFill>
                  <a:srgbClr val="FF0000"/>
                </a:solidFill>
                <a:latin typeface="+mn-lt"/>
              </a:rPr>
              <a:t>Effectif</a:t>
            </a: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 : </a:t>
            </a:r>
            <a:r>
              <a:rPr kumimoji="0" lang="fr-F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Pour chaque variable, il s’agit de compter</a:t>
            </a:r>
            <a:r>
              <a:rPr kumimoji="0" lang="fr-FR" sz="2000" b="0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le nombre d’individus ayant la même valeur/modalité x</a:t>
            </a:r>
            <a:r>
              <a:rPr kumimoji="0" lang="fr-FR" sz="2000" b="0" i="1" u="none" strike="noStrike" kern="1200" cap="none" spc="0" normalizeH="0" baseline="-2500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. On utilisera le terme effectif de la valeur/modalité i. On notera cet effectif n</a:t>
            </a:r>
            <a:r>
              <a:rPr lang="fr-FR" sz="2000" baseline="-250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i</a:t>
            </a: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.</a:t>
            </a:r>
          </a:p>
          <a:p>
            <a:pPr marL="533400" indent="-533400">
              <a:lnSpc>
                <a:spcPct val="90000"/>
              </a:lnSpc>
              <a:spcBef>
                <a:spcPct val="20000"/>
              </a:spcBef>
              <a:buSzPct val="95000"/>
              <a:defRPr/>
            </a:pPr>
            <a:endParaRPr lang="fr-FR" sz="2000" dirty="0" smtClean="0">
              <a:solidFill>
                <a:schemeClr val="accent1">
                  <a:lumMod val="50000"/>
                </a:schemeClr>
              </a:solidFill>
              <a:latin typeface="+mn-lt"/>
            </a:endParaRPr>
          </a:p>
          <a:p>
            <a:pPr marL="533400" indent="-533400">
              <a:lnSpc>
                <a:spcPct val="90000"/>
              </a:lnSpc>
              <a:spcBef>
                <a:spcPct val="20000"/>
              </a:spcBef>
              <a:buSzPct val="95000"/>
              <a:defRPr/>
            </a:pPr>
            <a:endParaRPr lang="fr-FR" sz="2000" dirty="0" smtClean="0">
              <a:solidFill>
                <a:schemeClr val="accent1">
                  <a:lumMod val="50000"/>
                </a:schemeClr>
              </a:solidFill>
              <a:latin typeface="+mn-lt"/>
            </a:endParaRPr>
          </a:p>
          <a:p>
            <a:pPr marL="533400" indent="-533400">
              <a:lnSpc>
                <a:spcPct val="90000"/>
              </a:lnSpc>
              <a:spcBef>
                <a:spcPct val="20000"/>
              </a:spcBef>
              <a:buSzPct val="95000"/>
              <a:defRPr/>
            </a:pPr>
            <a:endParaRPr lang="fr-FR" sz="2000" dirty="0" smtClean="0">
              <a:solidFill>
                <a:schemeClr val="accent1">
                  <a:lumMod val="50000"/>
                </a:schemeClr>
              </a:solidFill>
              <a:latin typeface="+mn-lt"/>
            </a:endParaRPr>
          </a:p>
          <a:p>
            <a:pPr marL="533400" indent="-533400">
              <a:lnSpc>
                <a:spcPct val="90000"/>
              </a:lnSpc>
              <a:spcBef>
                <a:spcPct val="20000"/>
              </a:spcBef>
              <a:buSzPct val="95000"/>
              <a:defRPr/>
            </a:pPr>
            <a:endParaRPr lang="fr-FR" sz="2000" dirty="0" smtClean="0">
              <a:solidFill>
                <a:schemeClr val="accent1">
                  <a:lumMod val="50000"/>
                </a:schemeClr>
              </a:solidFill>
              <a:latin typeface="+mn-lt"/>
            </a:endParaRPr>
          </a:p>
          <a:p>
            <a:pPr marL="533400" indent="-533400">
              <a:lnSpc>
                <a:spcPct val="90000"/>
              </a:lnSpc>
              <a:spcBef>
                <a:spcPct val="20000"/>
              </a:spcBef>
              <a:buSzPct val="95000"/>
              <a:defRPr/>
            </a:pPr>
            <a:endParaRPr lang="fr-FR" sz="2000" dirty="0" smtClean="0">
              <a:solidFill>
                <a:schemeClr val="accent1">
                  <a:lumMod val="50000"/>
                </a:schemeClr>
              </a:solidFill>
              <a:latin typeface="+mn-lt"/>
            </a:endParaRPr>
          </a:p>
          <a:p>
            <a:pPr marL="533400" marR="0" lvl="0" indent="-5334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Pct val="95000"/>
              <a:buFont typeface="Wingdings 2" pitchFamily="18" charset="2"/>
              <a:buChar char=""/>
              <a:tabLst/>
              <a:defRPr/>
            </a:pPr>
            <a:endParaRPr kumimoji="0" lang="fr-F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33400" marR="0" lvl="0" indent="-5334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Pct val="95000"/>
              <a:tabLst/>
              <a:defRPr/>
            </a:pPr>
            <a:r>
              <a:rPr kumimoji="0" lang="fr-FR" sz="2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Fréquence</a:t>
            </a:r>
            <a:r>
              <a:rPr kumimoji="0" lang="fr-F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Quand on aura besoin de ramener les effectifs en pourcentage. On parlera alors de fréquences. On notera cette fréquence f</a:t>
            </a:r>
            <a:r>
              <a:rPr kumimoji="0" lang="fr-FR" sz="20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,</a:t>
            </a:r>
          </a:p>
          <a:p>
            <a:pPr marL="533400" marR="0" lvl="0" indent="-5334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Pct val="95000"/>
              <a:tabLst/>
              <a:defRPr/>
            </a:pPr>
            <a:r>
              <a:rPr kumimoji="0" lang="fr-F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</a:t>
            </a:r>
            <a:r>
              <a:rPr kumimoji="0" lang="fr-FR" sz="20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fr-F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n</a:t>
            </a:r>
            <a:r>
              <a:rPr kumimoji="0" lang="fr-FR" sz="20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fr-F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/ n </a:t>
            </a:r>
          </a:p>
          <a:p>
            <a:pPr marL="533400" marR="0" lvl="0" indent="-5334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Pct val="95000"/>
              <a:tabLst/>
              <a:defRPr/>
            </a:pP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	</a:t>
            </a:r>
            <a:r>
              <a:rPr kumimoji="0" lang="fr-F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où n est l'effectif total.</a:t>
            </a:r>
          </a:p>
          <a:p>
            <a:pPr marL="533400" marR="0" lvl="0" indent="-5334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Pct val="95000"/>
              <a:tabLst/>
              <a:defRPr/>
            </a:pP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	La fréquence permet de comparer des échantillons </a:t>
            </a:r>
          </a:p>
          <a:p>
            <a:pPr marL="533400" marR="0" lvl="0" indent="-5334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Pct val="95000"/>
              <a:tabLst/>
              <a:defRPr/>
            </a:pP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	de tailles différentes</a:t>
            </a:r>
            <a:endParaRPr kumimoji="0" lang="fr-F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33400" marR="0" lvl="0" indent="-5334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Pct val="95000"/>
              <a:buFont typeface="Wingdings 2" pitchFamily="18" charset="2"/>
              <a:buChar char=""/>
              <a:tabLst/>
              <a:defRPr/>
            </a:pPr>
            <a:endParaRPr kumimoji="0" lang="fr-F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22" name="Tableau 21"/>
          <p:cNvGraphicFramePr>
            <a:graphicFrameLocks noGrp="1"/>
          </p:cNvGraphicFramePr>
          <p:nvPr/>
        </p:nvGraphicFramePr>
        <p:xfrm>
          <a:off x="6804248" y="2708920"/>
          <a:ext cx="1917700" cy="1447800"/>
        </p:xfrm>
        <a:graphic>
          <a:graphicData uri="http://schemas.openxmlformats.org/drawingml/2006/table">
            <a:tbl>
              <a:tblPr/>
              <a:tblGrid>
                <a:gridCol w="978027"/>
                <a:gridCol w="939673"/>
              </a:tblGrid>
              <a:tr h="24765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 dirty="0">
                          <a:solidFill>
                            <a:srgbClr val="254061"/>
                          </a:solidFill>
                          <a:latin typeface="Calibri"/>
                        </a:rPr>
                        <a:t>Taux de </a:t>
                      </a:r>
                      <a:r>
                        <a:rPr lang="fr-FR" sz="1400" b="1" i="0" u="none" strike="noStrike" dirty="0" smtClean="0">
                          <a:solidFill>
                            <a:srgbClr val="254061"/>
                          </a:solidFill>
                          <a:latin typeface="Calibri"/>
                        </a:rPr>
                        <a:t>chômage</a:t>
                      </a:r>
                      <a:endParaRPr lang="fr-FR" sz="1400" b="1" i="0" u="none" strike="noStrike" dirty="0">
                        <a:solidFill>
                          <a:srgbClr val="25406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4765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[4,4;9,6[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[9,6;14,8[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[14,8;19,9[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[19,9;25,1[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 dirty="0">
                          <a:solidFill>
                            <a:srgbClr val="254061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 dirty="0">
                          <a:solidFill>
                            <a:srgbClr val="254061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3" name="Rectangle 22"/>
          <p:cNvSpPr/>
          <p:nvPr/>
        </p:nvSpPr>
        <p:spPr>
          <a:xfrm>
            <a:off x="2051720" y="1124744"/>
            <a:ext cx="49685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533400">
              <a:lnSpc>
                <a:spcPct val="90000"/>
              </a:lnSpc>
              <a:spcBef>
                <a:spcPct val="20000"/>
              </a:spcBef>
              <a:buSzPct val="95000"/>
              <a:defRPr/>
            </a:pP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Une présentation synthétique des données commence par un </a:t>
            </a:r>
            <a:r>
              <a:rPr lang="fr-FR" sz="2000" i="1" dirty="0" smtClean="0">
                <a:solidFill>
                  <a:srgbClr val="FF0000"/>
                </a:solidFill>
                <a:latin typeface="+mn-lt"/>
              </a:rPr>
              <a:t>tableau de contingence</a:t>
            </a: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. </a:t>
            </a:r>
          </a:p>
        </p:txBody>
      </p:sp>
      <p:graphicFrame>
        <p:nvGraphicFramePr>
          <p:cNvPr id="24" name="Tableau 23"/>
          <p:cNvGraphicFramePr>
            <a:graphicFrameLocks noGrp="1"/>
          </p:cNvGraphicFramePr>
          <p:nvPr/>
        </p:nvGraphicFramePr>
        <p:xfrm>
          <a:off x="6516216" y="5661248"/>
          <a:ext cx="1803400" cy="971550"/>
        </p:xfrm>
        <a:graphic>
          <a:graphicData uri="http://schemas.openxmlformats.org/drawingml/2006/table">
            <a:tbl>
              <a:tblPr/>
              <a:tblGrid>
                <a:gridCol w="863330"/>
                <a:gridCol w="940070"/>
              </a:tblGrid>
              <a:tr h="24765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 dirty="0">
                          <a:solidFill>
                            <a:srgbClr val="254061"/>
                          </a:solidFill>
                          <a:latin typeface="Calibri"/>
                        </a:rPr>
                        <a:t>Zone Euro (avant 2010)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4765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Pas Euro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35%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Zone Euro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65%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 dirty="0">
                          <a:solidFill>
                            <a:srgbClr val="254061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5" name="Tableau 24"/>
          <p:cNvGraphicFramePr>
            <a:graphicFrameLocks noGrp="1"/>
          </p:cNvGraphicFramePr>
          <p:nvPr/>
        </p:nvGraphicFramePr>
        <p:xfrm>
          <a:off x="4788024" y="2708920"/>
          <a:ext cx="1803400" cy="971550"/>
        </p:xfrm>
        <a:graphic>
          <a:graphicData uri="http://schemas.openxmlformats.org/drawingml/2006/table">
            <a:tbl>
              <a:tblPr/>
              <a:tblGrid>
                <a:gridCol w="863330"/>
                <a:gridCol w="940070"/>
              </a:tblGrid>
              <a:tr h="24765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 dirty="0">
                          <a:solidFill>
                            <a:srgbClr val="254061"/>
                          </a:solidFill>
                          <a:latin typeface="Calibri"/>
                        </a:rPr>
                        <a:t>Zone Euro (avant 2010)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4765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Pas Euro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Zone Euro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 dirty="0">
                          <a:solidFill>
                            <a:srgbClr val="254061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 dirty="0">
                          <a:solidFill>
                            <a:srgbClr val="254061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7" name="Tableau 26"/>
          <p:cNvGraphicFramePr>
            <a:graphicFrameLocks noGrp="1"/>
          </p:cNvGraphicFramePr>
          <p:nvPr/>
        </p:nvGraphicFramePr>
        <p:xfrm>
          <a:off x="323528" y="2708920"/>
          <a:ext cx="3594100" cy="1695450"/>
        </p:xfrm>
        <a:graphic>
          <a:graphicData uri="http://schemas.openxmlformats.org/drawingml/2006/table">
            <a:tbl>
              <a:tblPr/>
              <a:tblGrid>
                <a:gridCol w="1041400"/>
                <a:gridCol w="762000"/>
                <a:gridCol w="762000"/>
                <a:gridCol w="1028700"/>
              </a:tblGrid>
              <a:tr h="47625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 dirty="0">
                          <a:solidFill>
                            <a:srgbClr val="254061"/>
                          </a:solidFill>
                          <a:latin typeface="Calibri"/>
                        </a:rPr>
                        <a:t>Pays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 dirty="0">
                          <a:solidFill>
                            <a:srgbClr val="254061"/>
                          </a:solidFill>
                          <a:latin typeface="Calibri"/>
                        </a:rPr>
                        <a:t>Taux de </a:t>
                      </a:r>
                      <a:r>
                        <a:rPr lang="fr-FR" sz="1400" b="1" i="0" u="none" strike="noStrike" dirty="0" smtClean="0">
                          <a:solidFill>
                            <a:srgbClr val="254061"/>
                          </a:solidFill>
                          <a:latin typeface="Calibri"/>
                        </a:rPr>
                        <a:t>chômage</a:t>
                      </a:r>
                      <a:endParaRPr lang="fr-FR" sz="1400" b="1" i="0" u="none" strike="noStrike" dirty="0">
                        <a:solidFill>
                          <a:srgbClr val="25406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PIB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Zone Euro (avant 2010)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Allemagne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5,5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37430,1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Zone Euro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Autriche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4,4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40064,8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8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Zone Euro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Belgique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7,6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37727,8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Zone Euro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Danemark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7,5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40189,9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Pas Euro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…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…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…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8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254061"/>
                          </a:solidFill>
                          <a:latin typeface="Calibri"/>
                        </a:rPr>
                        <a:t>…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F25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8" name="Flèche droite 27"/>
          <p:cNvSpPr/>
          <p:nvPr/>
        </p:nvSpPr>
        <p:spPr>
          <a:xfrm>
            <a:off x="4067944" y="3356992"/>
            <a:ext cx="50405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ZoneTexte 28"/>
          <p:cNvSpPr txBox="1"/>
          <p:nvPr/>
        </p:nvSpPr>
        <p:spPr>
          <a:xfrm>
            <a:off x="5220072" y="4149080"/>
            <a:ext cx="39239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>
                <a:solidFill>
                  <a:srgbClr val="FF0000"/>
                </a:solidFill>
                <a:latin typeface="+mn-lt"/>
              </a:rPr>
              <a:t>N.B. Le tableau de contingence des variables continues nécessite une regroupement des valeurs (cf. histogramme)</a:t>
            </a:r>
            <a:endParaRPr lang="fr-FR" sz="1200" b="1" dirty="0"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Statistiques </a:t>
            </a:r>
            <a:r>
              <a:rPr lang="fr-FR" dirty="0" err="1" smtClean="0"/>
              <a:t>univariées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sz="2800" i="1" dirty="0" smtClean="0"/>
              <a:t>Variables quantitatives – Représentation graphique</a:t>
            </a:r>
            <a:endParaRPr lang="fr-FR" sz="2800" i="1" dirty="0"/>
          </a:p>
        </p:txBody>
      </p:sp>
      <p:sp>
        <p:nvSpPr>
          <p:cNvPr id="11" name="ZoneTexte 10"/>
          <p:cNvSpPr txBox="1"/>
          <p:nvPr/>
        </p:nvSpPr>
        <p:spPr>
          <a:xfrm>
            <a:off x="323528" y="1196752"/>
            <a:ext cx="5400600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rgbClr val="002060"/>
                </a:solidFill>
                <a:latin typeface="+mn-lt"/>
              </a:rPr>
              <a:t>Représentation graphique d’une variable discrète </a:t>
            </a:r>
          </a:p>
          <a:p>
            <a:r>
              <a:rPr lang="fr-FR" sz="2000" i="1" dirty="0" smtClean="0">
                <a:solidFill>
                  <a:srgbClr val="FF0000"/>
                </a:solidFill>
                <a:latin typeface="+mn-lt"/>
              </a:rPr>
              <a:t>                   Diagramme en bâtons</a:t>
            </a:r>
            <a:endParaRPr lang="fr-FR" sz="2000" i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3491880" y="3933056"/>
            <a:ext cx="5472608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000" dirty="0" smtClean="0">
                <a:solidFill>
                  <a:srgbClr val="002060"/>
                </a:solidFill>
                <a:latin typeface="+mn-lt"/>
              </a:rPr>
              <a:t>Représentation graphique d’une variable continue</a:t>
            </a:r>
          </a:p>
          <a:p>
            <a:pPr algn="ctr"/>
            <a:r>
              <a:rPr lang="fr-FR" sz="2000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fr-FR" sz="2000" i="1" dirty="0" smtClean="0">
                <a:solidFill>
                  <a:srgbClr val="FF0000"/>
                </a:solidFill>
                <a:latin typeface="+mn-lt"/>
              </a:rPr>
              <a:t>Histogramme</a:t>
            </a:r>
            <a:endParaRPr lang="fr-FR" sz="2000" i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179512" y="2060848"/>
            <a:ext cx="388843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fr-FR" sz="2000" dirty="0" smtClean="0">
                <a:solidFill>
                  <a:srgbClr val="002060"/>
                </a:solidFill>
                <a:latin typeface="+mn-lt"/>
              </a:rPr>
              <a:t> bâton par valeur discrète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fr-FR" sz="2000" dirty="0" smtClean="0">
                <a:solidFill>
                  <a:srgbClr val="002060"/>
                </a:solidFill>
                <a:latin typeface="+mn-lt"/>
              </a:rPr>
              <a:t> hauteur du bâton proportionnelle à l’effectif de la valeur</a:t>
            </a:r>
            <a:endParaRPr lang="fr-FR" sz="20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3779912" y="4725144"/>
            <a:ext cx="5364088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 regroupement des valeurs par intervalle (classe)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 nombre de classes  </a:t>
            </a: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  <a:sym typeface="Symbol"/>
              </a:rPr>
              <a:t> </a:t>
            </a: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E[1+10</a:t>
            </a: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  <a:sym typeface="Symbol"/>
              </a:rPr>
              <a:t></a:t>
            </a: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log</a:t>
            </a:r>
            <a:r>
              <a:rPr lang="fr-FR" sz="2000" baseline="-250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10</a:t>
            </a: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(n)/3]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 base du rectangle proportionnelle à la longueur de l’intervalle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 hauteur du rectangle proportionnelle à l’effectif</a:t>
            </a:r>
            <a:endParaRPr lang="fr-FR" sz="20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graphicFrame>
        <p:nvGraphicFramePr>
          <p:cNvPr id="17" name="Graphique 16"/>
          <p:cNvGraphicFramePr/>
          <p:nvPr/>
        </p:nvGraphicFramePr>
        <p:xfrm>
          <a:off x="4211960" y="1556792"/>
          <a:ext cx="3923928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9" name="Graphique 18"/>
          <p:cNvGraphicFramePr>
            <a:graphicFrameLocks noGrp="1"/>
          </p:cNvGraphicFramePr>
          <p:nvPr/>
        </p:nvGraphicFramePr>
        <p:xfrm>
          <a:off x="251520" y="3789040"/>
          <a:ext cx="2808312" cy="28146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Personnalisé 1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F6FC6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5455</TotalTime>
  <Words>1511</Words>
  <Application>Microsoft Office PowerPoint</Application>
  <PresentationFormat>Affichage à l'écran (4:3)</PresentationFormat>
  <Paragraphs>419</Paragraphs>
  <Slides>18</Slides>
  <Notes>0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0" baseType="lpstr">
      <vt:lpstr>Débit</vt:lpstr>
      <vt:lpstr>Équation</vt:lpstr>
      <vt:lpstr>Statistiques descriptives</vt:lpstr>
      <vt:lpstr>Statistiques descriptives Généralités</vt:lpstr>
      <vt:lpstr>Statistiques descriptives Statistiques descriptives et inférentielle</vt:lpstr>
      <vt:lpstr>Statistiques descriptives Les variables</vt:lpstr>
      <vt:lpstr>Statistiques descriptives Classification des type de variable</vt:lpstr>
      <vt:lpstr>Statistiques descriptives Les traitements</vt:lpstr>
      <vt:lpstr>Statistiques descriptives Méthodologie d'étude statistique</vt:lpstr>
      <vt:lpstr>Statistiques univariées Effectifs et fréquences</vt:lpstr>
      <vt:lpstr>Statistiques univariées Variables quantitatives – Représentation graphique</vt:lpstr>
      <vt:lpstr>Statistiques univariées Variables quantitatives - Résumés numériques</vt:lpstr>
      <vt:lpstr>Statistiques univariées Variables quantitatives – Indicateurs de position</vt:lpstr>
      <vt:lpstr>Statistiques univariées Variables quantitatives – Indicateurs de position</vt:lpstr>
      <vt:lpstr>Statistiques univariées Variables quantitatives –Indicateurs de position</vt:lpstr>
      <vt:lpstr>Statistiques univariées Variables quantitatives – Indicateurs de dispersion</vt:lpstr>
      <vt:lpstr>Statistiques univariées Séries centrées-réduites</vt:lpstr>
      <vt:lpstr>Statistiques univariées Variables quantitatives – mesures de forme</vt:lpstr>
      <vt:lpstr>Statistiques univariées Variables qualitatives</vt:lpstr>
      <vt:lpstr>Statistiques univariées Résumés des représentations graphiques</vt:lpstr>
    </vt:vector>
  </TitlesOfParts>
  <Company>EISTI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Statistiques multivariées</dc:title>
  <dc:creator>jourdana</dc:creator>
  <cp:lastModifiedBy>aj</cp:lastModifiedBy>
  <cp:revision>70</cp:revision>
  <dcterms:created xsi:type="dcterms:W3CDTF">2012-08-30T09:22:07Z</dcterms:created>
  <dcterms:modified xsi:type="dcterms:W3CDTF">2015-09-25T15:02:32Z</dcterms:modified>
</cp:coreProperties>
</file>