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60" r:id="rId2"/>
    <p:sldId id="264" r:id="rId3"/>
    <p:sldId id="267" r:id="rId4"/>
    <p:sldId id="261" r:id="rId5"/>
    <p:sldId id="262" r:id="rId6"/>
    <p:sldId id="265" r:id="rId7"/>
    <p:sldId id="258" r:id="rId8"/>
    <p:sldId id="266" r:id="rId9"/>
    <p:sldId id="268" r:id="rId10"/>
    <p:sldId id="269" r:id="rId11"/>
    <p:sldId id="270" r:id="rId12"/>
    <p:sldId id="271" r:id="rId13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CB8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76121A83-51D1-4093-8F00-B2757B217621}" type="datetimeFigureOut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CC9A551A-CABF-4AFA-BE76-6C07399E0D8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" descr="D:\DSI\Logo\LOGOEISTIhd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11442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5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2AFFF-AB3F-4167-A66F-EEF59CCB3445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6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60CA7-27BD-4D53-AB74-0FB3DCD89F6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A428C-B844-402E-A5A2-929A6BB54D5D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654E3-F658-4918-9940-603FB9FFFBC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C1F34-9732-4933-9432-93030FD58E1F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6B60D-48B4-4CB6-BDA5-155F690DCC6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F4725-C166-405F-8044-090545A4FBA2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46BD0-A5BB-47A7-84B6-00766184C20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D3DE8-9875-49B6-8CFE-59842B75C053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6170B-B5F7-4EB1-B9F5-B34E0414394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220EB-1AC8-4778-B51D-98A99444D1A4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83819-9795-4EFF-9981-260D0A0C65D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1471A-CC56-4D3B-B030-779650583F58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8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6194F-334F-47D7-8BEA-489D071696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03648" y="0"/>
            <a:ext cx="7560840" cy="1143000"/>
          </a:xfrm>
        </p:spPr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4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en-US" dirty="0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CB591-A94C-4CEC-B897-26A41F65859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7" name="Picture 1" descr="EISTI B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6921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pied de page 21"/>
          <p:cNvSpPr txBox="1">
            <a:spLocks/>
          </p:cNvSpPr>
          <p:nvPr userDrawn="1"/>
        </p:nvSpPr>
        <p:spPr>
          <a:xfrm>
            <a:off x="107504" y="6381328"/>
            <a:ext cx="396044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9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EISTI : Département Mathématique : Statistiques descriptives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9DAE4-5E38-4817-A65D-7286CE73CCEE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3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89823-A5A0-4C4C-8B9E-656E1CEEDF8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B28B7-B4C5-4194-8AE2-CC8B7707F14E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51750-8813-4BC6-80EB-18B70A80AE8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gner et arrondir un rectangle à un seul coin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riangle rect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orme libre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9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B1DB6-6190-4707-ABCD-D629497A0EDF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507AC-29EC-4750-B870-58275DFA66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124" name="Espace réservé du titre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5125" name="Espace réservé du texte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8AC1896-C1E5-4C8F-A491-3A2FA60F6A71}" type="datetime1">
              <a:rPr lang="fr-FR"/>
              <a:pPr>
                <a:defRPr/>
              </a:pPr>
              <a:t>25/09/2015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19C2C16-B7D0-4202-9F6F-1FD85EC8419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grpSp>
        <p:nvGrpSpPr>
          <p:cNvPr id="5129" name="Groupe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29" r:id="rId2"/>
    <p:sldLayoutId id="2147483730" r:id="rId3"/>
    <p:sldLayoutId id="2147483731" r:id="rId4"/>
    <p:sldLayoutId id="2147483732" r:id="rId5"/>
    <p:sldLayoutId id="2147483738" r:id="rId6"/>
    <p:sldLayoutId id="2147483733" r:id="rId7"/>
    <p:sldLayoutId id="2147483734" r:id="rId8"/>
    <p:sldLayoutId id="2147483739" r:id="rId9"/>
    <p:sldLayoutId id="2147483735" r:id="rId10"/>
    <p:sldLayoutId id="214748373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F6FC6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F6FC6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Ellipse 24"/>
          <p:cNvSpPr/>
          <p:nvPr/>
        </p:nvSpPr>
        <p:spPr>
          <a:xfrm>
            <a:off x="5940425" y="5229225"/>
            <a:ext cx="2806700" cy="1368425"/>
          </a:xfrm>
          <a:prstGeom prst="ellipse">
            <a:avLst/>
          </a:prstGeom>
          <a:solidFill>
            <a:srgbClr val="FBCB85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r-FR" dirty="0" smtClean="0"/>
              <a:t>Analyse en composantes principales (A.C.P.)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4C33F-6458-4343-82A7-AD695526762D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  <p:sp>
        <p:nvSpPr>
          <p:cNvPr id="4" name="Espace réservé du numéro de diapositive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0" tIns="0" rIns="0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72529E6-010A-48CE-AB99-58BAA889167A}" type="slidenum">
              <a:rPr lang="fr-FR" sz="1200">
                <a:solidFill>
                  <a:schemeClr val="tx2">
                    <a:shade val="90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fr-FR" sz="1200">
              <a:solidFill>
                <a:schemeClr val="tx2">
                  <a:shade val="90000"/>
                </a:schemeClr>
              </a:solidFill>
              <a:latin typeface="+mn-lt"/>
            </a:endParaRPr>
          </a:p>
        </p:txBody>
      </p:sp>
      <p:grpSp>
        <p:nvGrpSpPr>
          <p:cNvPr id="1031" name="Groupe 29"/>
          <p:cNvGrpSpPr>
            <a:grpSpLocks/>
          </p:cNvGrpSpPr>
          <p:nvPr/>
        </p:nvGrpSpPr>
        <p:grpSpPr bwMode="auto">
          <a:xfrm>
            <a:off x="468313" y="1989138"/>
            <a:ext cx="3960812" cy="2787650"/>
            <a:chOff x="971600" y="1988840"/>
            <a:chExt cx="3960440" cy="2786826"/>
          </a:xfrm>
        </p:grpSpPr>
        <p:graphicFrame>
          <p:nvGraphicFramePr>
            <p:cNvPr id="1026" name="Object 5"/>
            <p:cNvGraphicFramePr>
              <a:graphicFrameLocks noChangeAspect="1"/>
            </p:cNvGraphicFramePr>
            <p:nvPr/>
          </p:nvGraphicFramePr>
          <p:xfrm>
            <a:off x="1691680" y="2492896"/>
            <a:ext cx="1724025" cy="1819275"/>
          </p:xfrm>
          <a:graphic>
            <a:graphicData uri="http://schemas.openxmlformats.org/presentationml/2006/ole">
              <p:oleObj spid="_x0000_s1026" name="Équation" r:id="rId3" imgW="1727200" imgH="1816100" progId="Equation.3">
                <p:embed/>
              </p:oleObj>
            </a:graphicData>
          </a:graphic>
        </p:graphicFrame>
        <p:sp>
          <p:nvSpPr>
            <p:cNvPr id="1041" name="ZoneTexte 15"/>
            <p:cNvSpPr txBox="1">
              <a:spLocks noChangeArrowheads="1"/>
            </p:cNvSpPr>
            <p:nvPr/>
          </p:nvSpPr>
          <p:spPr bwMode="auto">
            <a:xfrm>
              <a:off x="1907704" y="4437112"/>
              <a:ext cx="129614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600" b="1">
                  <a:solidFill>
                    <a:srgbClr val="7030A0"/>
                  </a:solidFill>
                  <a:latin typeface="Calibri" pitchFamily="34" charset="0"/>
                </a:rPr>
                <a:t>Variable : X</a:t>
              </a:r>
              <a:r>
                <a:rPr lang="fr-FR" sz="1600" b="1" baseline="30000">
                  <a:solidFill>
                    <a:srgbClr val="7030A0"/>
                  </a:solidFill>
                  <a:latin typeface="Calibri" pitchFamily="34" charset="0"/>
                </a:rPr>
                <a:t>j</a:t>
              </a:r>
              <a:endParaRPr lang="fr-FR" sz="1600" b="1">
                <a:solidFill>
                  <a:srgbClr val="7030A0"/>
                </a:solidFill>
                <a:latin typeface="Calibri" pitchFamily="34" charset="0"/>
              </a:endParaRPr>
            </a:p>
          </p:txBody>
        </p:sp>
        <p:sp>
          <p:nvSpPr>
            <p:cNvPr id="8" name="Parenthèses 7"/>
            <p:cNvSpPr/>
            <p:nvPr/>
          </p:nvSpPr>
          <p:spPr>
            <a:xfrm>
              <a:off x="1403359" y="2493516"/>
              <a:ext cx="2231815" cy="1871109"/>
            </a:xfrm>
            <a:prstGeom prst="bracketPair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1043" name="ZoneTexte 17"/>
            <p:cNvSpPr txBox="1">
              <a:spLocks noChangeArrowheads="1"/>
            </p:cNvSpPr>
            <p:nvPr/>
          </p:nvSpPr>
          <p:spPr bwMode="auto">
            <a:xfrm>
              <a:off x="1907704" y="1988840"/>
              <a:ext cx="122413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b="1">
                  <a:solidFill>
                    <a:srgbClr val="7030A0"/>
                  </a:solidFill>
                  <a:latin typeface="Calibri" pitchFamily="34" charset="0"/>
                </a:rPr>
                <a:t>p variables </a:t>
              </a:r>
            </a:p>
          </p:txBody>
        </p:sp>
        <p:sp>
          <p:nvSpPr>
            <p:cNvPr id="1044" name="ZoneTexte 18"/>
            <p:cNvSpPr txBox="1">
              <a:spLocks noChangeArrowheads="1"/>
            </p:cNvSpPr>
            <p:nvPr/>
          </p:nvSpPr>
          <p:spPr bwMode="auto">
            <a:xfrm rot="-5400000">
              <a:off x="544198" y="3136322"/>
              <a:ext cx="122413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b="1">
                  <a:solidFill>
                    <a:srgbClr val="458B4D"/>
                  </a:solidFill>
                  <a:latin typeface="Calibri" pitchFamily="34" charset="0"/>
                </a:rPr>
                <a:t>n individus 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547808" y="3428276"/>
              <a:ext cx="1944505" cy="288840"/>
            </a:xfrm>
            <a:prstGeom prst="rect">
              <a:avLst/>
            </a:prstGeom>
            <a:noFill/>
            <a:ln>
              <a:solidFill>
                <a:srgbClr val="458B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cxnSp>
          <p:nvCxnSpPr>
            <p:cNvPr id="12" name="Connecteur droit avec flèche 11"/>
            <p:cNvCxnSpPr/>
            <p:nvPr/>
          </p:nvCxnSpPr>
          <p:spPr>
            <a:xfrm rot="5400000">
              <a:off x="395580" y="3356860"/>
              <a:ext cx="1871110" cy="1587"/>
            </a:xfrm>
            <a:prstGeom prst="straightConnector1">
              <a:avLst/>
            </a:prstGeom>
            <a:ln w="25400">
              <a:solidFill>
                <a:srgbClr val="458B4D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avec flèche 12"/>
            <p:cNvCxnSpPr/>
            <p:nvPr/>
          </p:nvCxnSpPr>
          <p:spPr>
            <a:xfrm>
              <a:off x="1547808" y="2349095"/>
              <a:ext cx="1871487" cy="1588"/>
            </a:xfrm>
            <a:prstGeom prst="straightConnector1">
              <a:avLst/>
            </a:prstGeom>
            <a:ln w="25400">
              <a:solidFill>
                <a:srgbClr val="7030A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2339896" y="2493516"/>
              <a:ext cx="431759" cy="1871109"/>
            </a:xfrm>
            <a:prstGeom prst="rect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1049" name="ZoneTexte 25"/>
            <p:cNvSpPr txBox="1">
              <a:spLocks noChangeArrowheads="1"/>
            </p:cNvSpPr>
            <p:nvPr/>
          </p:nvSpPr>
          <p:spPr bwMode="auto">
            <a:xfrm>
              <a:off x="3635896" y="3429000"/>
              <a:ext cx="129614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600" b="1">
                  <a:solidFill>
                    <a:srgbClr val="458B4D"/>
                  </a:solidFill>
                  <a:latin typeface="Calibri" pitchFamily="34" charset="0"/>
                </a:rPr>
                <a:t>individu : e’</a:t>
              </a:r>
              <a:r>
                <a:rPr lang="fr-FR" sz="1600" b="1" baseline="-25000">
                  <a:solidFill>
                    <a:srgbClr val="458B4D"/>
                  </a:solidFill>
                  <a:latin typeface="Calibri" pitchFamily="34" charset="0"/>
                </a:rPr>
                <a:t>i</a:t>
              </a:r>
            </a:p>
          </p:txBody>
        </p:sp>
      </p:grpSp>
      <p:sp>
        <p:nvSpPr>
          <p:cNvPr id="1032" name="ZoneTexte 26"/>
          <p:cNvSpPr txBox="1">
            <a:spLocks noChangeArrowheads="1"/>
          </p:cNvSpPr>
          <p:nvPr/>
        </p:nvSpPr>
        <p:spPr bwMode="auto">
          <a:xfrm>
            <a:off x="4932363" y="2276475"/>
            <a:ext cx="4032250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b="1">
                <a:solidFill>
                  <a:srgbClr val="458B4D"/>
                </a:solidFill>
                <a:latin typeface="Calibri" pitchFamily="34" charset="0"/>
                <a:sym typeface="Symbol" pitchFamily="18" charset="2"/>
              </a:rPr>
              <a:t>VARIABLE = Elément de </a:t>
            </a:r>
            <a:r>
              <a:rPr lang="fr-FR" b="1">
                <a:solidFill>
                  <a:srgbClr val="458B4D"/>
                </a:solidFill>
                <a:latin typeface="msbm10" pitchFamily="34" charset="0"/>
                <a:sym typeface="Symbol" pitchFamily="18" charset="2"/>
              </a:rPr>
              <a:t>R</a:t>
            </a:r>
            <a:r>
              <a:rPr lang="fr-FR" b="1" baseline="30000">
                <a:solidFill>
                  <a:srgbClr val="458B4D"/>
                </a:solidFill>
                <a:latin typeface="Calibri" pitchFamily="34" charset="0"/>
                <a:sym typeface="Symbol" pitchFamily="18" charset="2"/>
              </a:rPr>
              <a:t>n</a:t>
            </a:r>
          </a:p>
          <a:p>
            <a:pPr>
              <a:spcBef>
                <a:spcPts val="600"/>
              </a:spcBef>
            </a:pPr>
            <a:r>
              <a:rPr lang="fr-FR">
                <a:solidFill>
                  <a:srgbClr val="458B4D"/>
                </a:solidFill>
                <a:latin typeface="Calibri" pitchFamily="34" charset="0"/>
                <a:sym typeface="Symbol" pitchFamily="18" charset="2"/>
              </a:rPr>
              <a:t> Visualisation des variables en fonction de leurs corrélations</a:t>
            </a:r>
          </a:p>
          <a:p>
            <a:endParaRPr lang="fr-FR">
              <a:latin typeface="Calibri" pitchFamily="34" charset="0"/>
              <a:sym typeface="Symbol" pitchFamily="18" charset="2"/>
            </a:endParaRPr>
          </a:p>
          <a:p>
            <a:r>
              <a:rPr lang="fr-FR" b="1">
                <a:solidFill>
                  <a:srgbClr val="7030A0"/>
                </a:solidFill>
                <a:latin typeface="Calibri" pitchFamily="34" charset="0"/>
                <a:sym typeface="Symbol" pitchFamily="18" charset="2"/>
              </a:rPr>
              <a:t>INDIVIDU = Elément de </a:t>
            </a:r>
            <a:r>
              <a:rPr lang="fr-FR" b="1">
                <a:solidFill>
                  <a:srgbClr val="7030A0"/>
                </a:solidFill>
                <a:latin typeface="msbm10" pitchFamily="34" charset="0"/>
                <a:sym typeface="Symbol" pitchFamily="18" charset="2"/>
              </a:rPr>
              <a:t>R</a:t>
            </a:r>
            <a:r>
              <a:rPr lang="fr-FR" b="1" baseline="30000">
                <a:solidFill>
                  <a:srgbClr val="7030A0"/>
                </a:solidFill>
                <a:latin typeface="Calibri" pitchFamily="34" charset="0"/>
                <a:sym typeface="Symbol" pitchFamily="18" charset="2"/>
              </a:rPr>
              <a:t>p</a:t>
            </a:r>
          </a:p>
          <a:p>
            <a:pPr>
              <a:spcBef>
                <a:spcPts val="600"/>
              </a:spcBef>
            </a:pPr>
            <a:r>
              <a:rPr lang="fr-FR">
                <a:solidFill>
                  <a:srgbClr val="7030A0"/>
                </a:solidFill>
                <a:latin typeface="Calibri" pitchFamily="34" charset="0"/>
                <a:sym typeface="Symbol" pitchFamily="18" charset="2"/>
              </a:rPr>
              <a:t> Visualisation des individus selon une distance appropriée</a:t>
            </a:r>
            <a:endParaRPr lang="fr-FR">
              <a:latin typeface="Calibri" pitchFamily="34" charset="0"/>
            </a:endParaRPr>
          </a:p>
        </p:txBody>
      </p:sp>
      <p:sp>
        <p:nvSpPr>
          <p:cNvPr id="1033" name="ZoneTexte 27"/>
          <p:cNvSpPr txBox="1">
            <a:spLocks noChangeArrowheads="1"/>
          </p:cNvSpPr>
          <p:nvPr/>
        </p:nvSpPr>
        <p:spPr bwMode="auto">
          <a:xfrm>
            <a:off x="6011863" y="5589588"/>
            <a:ext cx="26638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solidFill>
                  <a:srgbClr val="C00000"/>
                </a:solidFill>
                <a:latin typeface="Calibri" pitchFamily="34" charset="0"/>
              </a:rPr>
              <a:t>Représentation graphique en dimension &gt; 3D ???</a:t>
            </a:r>
          </a:p>
        </p:txBody>
      </p:sp>
      <p:sp>
        <p:nvSpPr>
          <p:cNvPr id="18" name="Flèche vers le bas 17"/>
          <p:cNvSpPr/>
          <p:nvPr/>
        </p:nvSpPr>
        <p:spPr>
          <a:xfrm>
            <a:off x="7164388" y="4437063"/>
            <a:ext cx="215900" cy="719137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9" name="Flèche gauche 18"/>
          <p:cNvSpPr/>
          <p:nvPr/>
        </p:nvSpPr>
        <p:spPr>
          <a:xfrm>
            <a:off x="4643438" y="5805488"/>
            <a:ext cx="647700" cy="215900"/>
          </a:xfrm>
          <a:prstGeom prst="lef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036" name="ZoneTexte 31"/>
          <p:cNvSpPr txBox="1">
            <a:spLocks noChangeArrowheads="1"/>
          </p:cNvSpPr>
          <p:nvPr/>
        </p:nvSpPr>
        <p:spPr bwMode="auto">
          <a:xfrm>
            <a:off x="3924300" y="5445125"/>
            <a:ext cx="21605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i="1">
                <a:solidFill>
                  <a:srgbClr val="C00000"/>
                </a:solidFill>
                <a:latin typeface="Calibri" pitchFamily="34" charset="0"/>
              </a:rPr>
              <a:t>Projections </a:t>
            </a:r>
          </a:p>
          <a:p>
            <a:pPr algn="ctr"/>
            <a:endParaRPr lang="fr-FR" i="1">
              <a:solidFill>
                <a:srgbClr val="C00000"/>
              </a:solidFill>
              <a:latin typeface="Calibri" pitchFamily="34" charset="0"/>
            </a:endParaRPr>
          </a:p>
          <a:p>
            <a:pPr algn="ctr"/>
            <a:r>
              <a:rPr lang="fr-FR" i="1">
                <a:solidFill>
                  <a:srgbClr val="C00000"/>
                </a:solidFill>
                <a:latin typeface="Calibri" pitchFamily="34" charset="0"/>
              </a:rPr>
              <a:t>en 2D ou 3D</a:t>
            </a:r>
          </a:p>
        </p:txBody>
      </p:sp>
      <p:pic>
        <p:nvPicPr>
          <p:cNvPr id="1037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513" y="5300663"/>
            <a:ext cx="1787525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ZoneTexte 34"/>
          <p:cNvSpPr txBox="1">
            <a:spLocks noChangeArrowheads="1"/>
          </p:cNvSpPr>
          <p:nvPr/>
        </p:nvSpPr>
        <p:spPr bwMode="auto">
          <a:xfrm>
            <a:off x="395536" y="5589240"/>
            <a:ext cx="15476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rgbClr val="C00000"/>
                </a:solidFill>
                <a:latin typeface="Calibri" pitchFamily="34" charset="0"/>
              </a:rPr>
              <a:t>Perte d’information</a:t>
            </a:r>
          </a:p>
        </p:txBody>
      </p:sp>
      <p:sp>
        <p:nvSpPr>
          <p:cNvPr id="1039" name="ZoneTexte 26"/>
          <p:cNvSpPr txBox="1">
            <a:spLocks noChangeArrowheads="1"/>
          </p:cNvSpPr>
          <p:nvPr/>
        </p:nvSpPr>
        <p:spPr bwMode="auto">
          <a:xfrm rot="-5400000">
            <a:off x="1547813" y="5805488"/>
            <a:ext cx="10795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800" i="1"/>
              <a:t>Figure J.P. Fenelon</a:t>
            </a:r>
          </a:p>
        </p:txBody>
      </p:sp>
      <p:sp>
        <p:nvSpPr>
          <p:cNvPr id="24" name="ZoneTexte 9"/>
          <p:cNvSpPr txBox="1">
            <a:spLocks noChangeArrowheads="1"/>
          </p:cNvSpPr>
          <p:nvPr/>
        </p:nvSpPr>
        <p:spPr bwMode="auto">
          <a:xfrm>
            <a:off x="1259632" y="1124744"/>
            <a:ext cx="6842125" cy="9239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fr-FR" b="1" i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L’ ACP est une méthode descriptive permettant de représenter graphiquement l’essentielle de l’information contenu dans le tableau des données </a:t>
            </a:r>
            <a:r>
              <a:rPr lang="fr-FR" b="1" i="1" dirty="0">
                <a:solidFill>
                  <a:srgbClr val="C00000"/>
                </a:solidFill>
                <a:latin typeface="Calibri" pitchFamily="34" charset="0"/>
              </a:rPr>
              <a:t>quantitatives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0"/>
            <a:ext cx="7560840" cy="548680"/>
          </a:xfrm>
        </p:spPr>
        <p:txBody>
          <a:bodyPr/>
          <a:lstStyle/>
          <a:p>
            <a:r>
              <a:rPr lang="fr-FR" dirty="0" smtClean="0"/>
              <a:t>A.C.P.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6CB591-A94C-4CEC-B897-26A41F658591}" type="slidenum">
              <a:rPr lang="fr-FR" smtClean="0">
                <a:latin typeface="+mj-lt"/>
              </a:rPr>
              <a:pPr>
                <a:defRPr/>
              </a:pPr>
              <a:t>10</a:t>
            </a:fld>
            <a:endParaRPr lang="fr-FR">
              <a:latin typeface="+mj-lt"/>
            </a:endParaRPr>
          </a:p>
        </p:txBody>
      </p:sp>
      <p:sp>
        <p:nvSpPr>
          <p:cNvPr id="4" name="ZoneTexte 9"/>
          <p:cNvSpPr txBox="1">
            <a:spLocks noChangeArrowheads="1"/>
          </p:cNvSpPr>
          <p:nvPr/>
        </p:nvSpPr>
        <p:spPr bwMode="auto">
          <a:xfrm>
            <a:off x="2195736" y="332656"/>
            <a:ext cx="475252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fr-FR" b="1" i="1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Validité des représentations graphiques</a:t>
            </a:r>
            <a:endParaRPr lang="fr-FR" b="1" i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23528" y="1052736"/>
            <a:ext cx="88204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Arial" charset="0"/>
              <a:buChar char="•"/>
            </a:pPr>
            <a:r>
              <a:rPr lang="fr-FR" sz="2000" dirty="0" smtClean="0">
                <a:solidFill>
                  <a:srgbClr val="002060"/>
                </a:solidFill>
                <a:latin typeface="+mj-lt"/>
              </a:rPr>
              <a:t> La projection perd le moins d’information possible </a:t>
            </a:r>
          </a:p>
          <a:p>
            <a:r>
              <a:rPr lang="fr-FR" sz="2000" i="1" dirty="0" smtClean="0">
                <a:solidFill>
                  <a:srgbClr val="FF0000"/>
                </a:solidFill>
                <a:latin typeface="+mj-lt"/>
                <a:sym typeface="Symbol"/>
              </a:rPr>
              <a:t> vérifier le % d’inertie expliquée pas l’axe</a:t>
            </a:r>
            <a:r>
              <a:rPr lang="fr-FR" sz="2000" i="1" dirty="0" smtClean="0">
                <a:solidFill>
                  <a:srgbClr val="FF0000"/>
                </a:solidFill>
                <a:latin typeface="+mj-lt"/>
              </a:rPr>
              <a:t> </a:t>
            </a:r>
          </a:p>
          <a:p>
            <a:r>
              <a:rPr lang="fr-FR" sz="2000" i="1" dirty="0" smtClean="0">
                <a:solidFill>
                  <a:srgbClr val="FF0000"/>
                </a:solidFill>
                <a:latin typeface="+mj-lt"/>
                <a:sym typeface="Symbol"/>
              </a:rPr>
              <a:t> conserver le nombre d’axes nécessaire pour avoir une inertie expliquée correcte</a:t>
            </a:r>
            <a:endParaRPr lang="fr-FR" sz="20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995382" y="2000128"/>
            <a:ext cx="4032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rgbClr val="002060"/>
                </a:solidFill>
                <a:latin typeface="+mj-lt"/>
              </a:rPr>
              <a:t>Exemple démographie :</a:t>
            </a:r>
          </a:p>
          <a:p>
            <a:r>
              <a:rPr lang="fr-FR" sz="1600" dirty="0" smtClean="0">
                <a:solidFill>
                  <a:srgbClr val="002060"/>
                </a:solidFill>
                <a:latin typeface="+mj-lt"/>
              </a:rPr>
              <a:t>66,6% d’inertie expliquée par l’axe c</a:t>
            </a:r>
            <a:r>
              <a:rPr lang="fr-FR" sz="1600" baseline="-25000" dirty="0" smtClean="0">
                <a:solidFill>
                  <a:srgbClr val="002060"/>
                </a:solidFill>
                <a:latin typeface="+mj-lt"/>
              </a:rPr>
              <a:t>1</a:t>
            </a:r>
          </a:p>
          <a:p>
            <a:r>
              <a:rPr lang="fr-FR" sz="1600" dirty="0" smtClean="0">
                <a:solidFill>
                  <a:srgbClr val="002060"/>
                </a:solidFill>
                <a:latin typeface="+mj-lt"/>
              </a:rPr>
              <a:t>29,9% d’inertie expliquée par l’axe c</a:t>
            </a:r>
            <a:r>
              <a:rPr lang="fr-FR" sz="1600" baseline="-25000" dirty="0" smtClean="0">
                <a:solidFill>
                  <a:srgbClr val="002060"/>
                </a:solidFill>
                <a:latin typeface="+mj-lt"/>
              </a:rPr>
              <a:t>2</a:t>
            </a:r>
            <a:endParaRPr lang="fr-FR" sz="1600" baseline="-250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572000" y="2276872"/>
            <a:ext cx="4392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rgbClr val="002060"/>
                </a:solidFill>
                <a:latin typeface="+mj-lt"/>
                <a:sym typeface="Symbol"/>
              </a:rPr>
              <a:t>     </a:t>
            </a:r>
            <a:r>
              <a:rPr lang="fr-FR" sz="1600" dirty="0" smtClean="0">
                <a:solidFill>
                  <a:srgbClr val="002060"/>
                </a:solidFill>
                <a:latin typeface="+mj-lt"/>
              </a:rPr>
              <a:t>96,5% d’inertie expliquée par le plan (c</a:t>
            </a:r>
            <a:r>
              <a:rPr lang="fr-FR" sz="1600" baseline="-25000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fr-FR" sz="1600" dirty="0" smtClean="0">
                <a:solidFill>
                  <a:srgbClr val="002060"/>
                </a:solidFill>
                <a:latin typeface="+mj-lt"/>
              </a:rPr>
              <a:t>,c</a:t>
            </a:r>
            <a:r>
              <a:rPr lang="fr-FR" sz="1600" baseline="-25000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fr-FR" sz="1600" dirty="0" smtClean="0">
                <a:solidFill>
                  <a:srgbClr val="002060"/>
                </a:solidFill>
                <a:latin typeface="+mj-lt"/>
              </a:rPr>
              <a:t>)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51520" y="3230305"/>
            <a:ext cx="8640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Arial" charset="0"/>
              <a:buChar char="•"/>
            </a:pPr>
            <a:r>
              <a:rPr lang="fr-FR" sz="2000" dirty="0" smtClean="0">
                <a:solidFill>
                  <a:srgbClr val="002060"/>
                </a:solidFill>
                <a:latin typeface="+mj-lt"/>
              </a:rPr>
              <a:t> Les variables sont bien représentées si elles sont proches du cercle. A contrario celles qui sont proches de l’origine sont peu corrélées avec les axes</a:t>
            </a:r>
          </a:p>
          <a:p>
            <a:pPr marL="0" lvl="1"/>
            <a:r>
              <a:rPr lang="fr-FR" sz="2000" i="1" dirty="0" smtClean="0">
                <a:solidFill>
                  <a:srgbClr val="FF0000"/>
                </a:solidFill>
                <a:latin typeface="+mj-lt"/>
                <a:sym typeface="Symbol"/>
              </a:rPr>
              <a:t> pas d’interprétation possible pour ces variables</a:t>
            </a:r>
            <a:endParaRPr lang="fr-FR" sz="2000" i="1" dirty="0" smtClean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23528" y="4166409"/>
            <a:ext cx="86409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fr-FR" sz="2000" dirty="0" smtClean="0">
                <a:solidFill>
                  <a:srgbClr val="002060"/>
                </a:solidFill>
                <a:latin typeface="+mj-lt"/>
              </a:rPr>
              <a:t>  Les individus sont bien représentés s’ils ne sont pas trop éloignés de l’axe sur lequel on les projette</a:t>
            </a:r>
            <a:r>
              <a:rPr lang="fr-FR" sz="2000" dirty="0" smtClean="0">
                <a:solidFill>
                  <a:srgbClr val="002060"/>
                </a:solidFill>
                <a:latin typeface="+mj-lt"/>
                <a:sym typeface="Symbol"/>
              </a:rPr>
              <a:t> </a:t>
            </a:r>
          </a:p>
          <a:p>
            <a:r>
              <a:rPr lang="fr-FR" sz="2000" i="1" dirty="0" smtClean="0">
                <a:solidFill>
                  <a:srgbClr val="FF0000"/>
                </a:solidFill>
                <a:latin typeface="+mj-lt"/>
                <a:sym typeface="Symbol"/>
              </a:rPr>
              <a:t> vérifier le cosinus entre l’individu et l’axe (proche de 1)</a:t>
            </a:r>
            <a:r>
              <a:rPr lang="fr-FR" sz="2000" i="1" dirty="0" smtClean="0">
                <a:solidFill>
                  <a:srgbClr val="FF0000"/>
                </a:solidFill>
                <a:latin typeface="+mj-lt"/>
              </a:rPr>
              <a:t> </a:t>
            </a:r>
          </a:p>
          <a:p>
            <a:r>
              <a:rPr lang="fr-FR" sz="2000" i="1" dirty="0" smtClean="0">
                <a:solidFill>
                  <a:srgbClr val="FF0000"/>
                </a:solidFill>
                <a:latin typeface="+mj-lt"/>
                <a:sym typeface="Symbol"/>
              </a:rPr>
              <a:t> valable si l’individu loin du centre de gravité </a:t>
            </a:r>
            <a:endParaRPr lang="fr-FR" sz="2000" i="1" dirty="0" smtClean="0">
              <a:solidFill>
                <a:srgbClr val="FF0000"/>
              </a:solidFill>
              <a:latin typeface="+mj-lt"/>
            </a:endParaRPr>
          </a:p>
          <a:p>
            <a:pPr lvl="1"/>
            <a:endParaRPr lang="fr-FR" sz="2000" dirty="0" smtClean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29" name="Groupe 28"/>
          <p:cNvGrpSpPr/>
          <p:nvPr/>
        </p:nvGrpSpPr>
        <p:grpSpPr>
          <a:xfrm>
            <a:off x="6191672" y="4382433"/>
            <a:ext cx="2952328" cy="2066746"/>
            <a:chOff x="5724128" y="4509120"/>
            <a:chExt cx="2952328" cy="2066746"/>
          </a:xfrm>
        </p:grpSpPr>
        <p:cxnSp>
          <p:nvCxnSpPr>
            <p:cNvPr id="13" name="Connecteur droit 12"/>
            <p:cNvCxnSpPr/>
            <p:nvPr/>
          </p:nvCxnSpPr>
          <p:spPr>
            <a:xfrm>
              <a:off x="6012160" y="6237312"/>
              <a:ext cx="2448272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 flipV="1">
              <a:off x="6012160" y="5733256"/>
              <a:ext cx="1872208" cy="504056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flipV="1">
              <a:off x="6012160" y="4797152"/>
              <a:ext cx="1080120" cy="144016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/>
            <p:cNvCxnSpPr/>
            <p:nvPr/>
          </p:nvCxnSpPr>
          <p:spPr>
            <a:xfrm>
              <a:off x="7092280" y="4797152"/>
              <a:ext cx="0" cy="1440160"/>
            </a:xfrm>
            <a:prstGeom prst="line">
              <a:avLst/>
            </a:prstGeom>
            <a:ln w="25400">
              <a:solidFill>
                <a:srgbClr val="00206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>
              <a:off x="7884368" y="5733256"/>
              <a:ext cx="0" cy="504056"/>
            </a:xfrm>
            <a:prstGeom prst="line">
              <a:avLst/>
            </a:prstGeom>
            <a:ln w="25400">
              <a:solidFill>
                <a:srgbClr val="00206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ZoneTexte 21"/>
            <p:cNvSpPr txBox="1"/>
            <p:nvPr/>
          </p:nvSpPr>
          <p:spPr>
            <a:xfrm>
              <a:off x="7092280" y="4509120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smtClean="0">
                  <a:solidFill>
                    <a:srgbClr val="002060"/>
                  </a:solidFill>
                  <a:latin typeface="+mj-lt"/>
                </a:rPr>
                <a:t>e</a:t>
              </a:r>
              <a:r>
                <a:rPr lang="fr-FR" sz="2000" b="1" baseline="-25000" dirty="0" smtClean="0">
                  <a:solidFill>
                    <a:srgbClr val="002060"/>
                  </a:solidFill>
                  <a:latin typeface="+mj-lt"/>
                </a:rPr>
                <a:t>1</a:t>
              </a:r>
              <a:endParaRPr lang="fr-FR" sz="2000" b="1" baseline="-250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7812360" y="5445224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smtClean="0">
                  <a:solidFill>
                    <a:srgbClr val="002060"/>
                  </a:solidFill>
                  <a:latin typeface="+mj-lt"/>
                </a:rPr>
                <a:t>e</a:t>
              </a:r>
              <a:r>
                <a:rPr lang="fr-FR" sz="2000" b="1" baseline="-25000" dirty="0">
                  <a:solidFill>
                    <a:srgbClr val="002060"/>
                  </a:solidFill>
                  <a:latin typeface="+mj-lt"/>
                </a:rPr>
                <a:t>2</a:t>
              </a:r>
            </a:p>
          </p:txBody>
        </p:sp>
        <p:sp>
          <p:nvSpPr>
            <p:cNvPr id="24" name="ZoneTexte 23"/>
            <p:cNvSpPr txBox="1"/>
            <p:nvPr/>
          </p:nvSpPr>
          <p:spPr>
            <a:xfrm>
              <a:off x="5724128" y="6093296"/>
              <a:ext cx="4320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>
                  <a:solidFill>
                    <a:srgbClr val="FF0000"/>
                  </a:solidFill>
                  <a:latin typeface="+mj-lt"/>
                </a:rPr>
                <a:t>g</a:t>
              </a:r>
              <a:endParaRPr lang="fr-FR" sz="1600" b="1" baseline="-25000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8244408" y="6237312"/>
              <a:ext cx="4320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err="1" smtClean="0">
                  <a:solidFill>
                    <a:srgbClr val="FF0000"/>
                  </a:solidFill>
                  <a:latin typeface="+mj-lt"/>
                </a:rPr>
                <a:t>c</a:t>
              </a:r>
              <a:r>
                <a:rPr lang="fr-FR" sz="1600" b="1" baseline="-25000" dirty="0" err="1">
                  <a:solidFill>
                    <a:srgbClr val="FF0000"/>
                  </a:solidFill>
                  <a:latin typeface="+mj-lt"/>
                </a:rPr>
                <a:t>k</a:t>
              </a:r>
              <a:endParaRPr lang="fr-FR" sz="1600" b="1" baseline="-25000" dirty="0">
                <a:solidFill>
                  <a:srgbClr val="FF0000"/>
                </a:solidFill>
                <a:latin typeface="+mj-lt"/>
              </a:endParaRPr>
            </a:p>
          </p:txBody>
        </p:sp>
      </p:grpSp>
      <p:sp>
        <p:nvSpPr>
          <p:cNvPr id="28" name="ZoneTexte 27"/>
          <p:cNvSpPr txBox="1"/>
          <p:nvPr/>
        </p:nvSpPr>
        <p:spPr>
          <a:xfrm>
            <a:off x="323528" y="5534561"/>
            <a:ext cx="57606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fr-FR" sz="2000" dirty="0" smtClean="0">
                <a:solidFill>
                  <a:srgbClr val="002060"/>
                </a:solidFill>
                <a:latin typeface="+mj-lt"/>
              </a:rPr>
              <a:t>  Eliminer les individus ayant une contribution trop importante dans la construction de l’axe</a:t>
            </a:r>
          </a:p>
          <a:p>
            <a:r>
              <a:rPr lang="fr-FR" sz="2000" i="1" dirty="0" smtClean="0">
                <a:solidFill>
                  <a:srgbClr val="FF0000"/>
                </a:solidFill>
                <a:latin typeface="+mj-lt"/>
                <a:sym typeface="Symbol"/>
              </a:rPr>
              <a:t> vérifier la contribution des individus</a:t>
            </a:r>
            <a:endParaRPr lang="fr-FR" sz="2000" i="1" dirty="0" smtClean="0">
              <a:solidFill>
                <a:srgbClr val="FF0000"/>
              </a:solidFill>
              <a:latin typeface="+mj-lt"/>
            </a:endParaRPr>
          </a:p>
          <a:p>
            <a:pPr lvl="1"/>
            <a:endParaRPr lang="fr-FR" sz="2000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1259632" y="2852936"/>
            <a:ext cx="6264696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54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Autre utilisation de l’ACP = réduire la dimension d’un problème</a:t>
            </a:r>
            <a:endParaRPr lang="fr-FR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0"/>
            <a:ext cx="7560840" cy="620688"/>
          </a:xfrm>
        </p:spPr>
        <p:txBody>
          <a:bodyPr/>
          <a:lstStyle/>
          <a:p>
            <a:r>
              <a:rPr lang="fr-FR" dirty="0" smtClean="0"/>
              <a:t>A.C.P.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6CB591-A94C-4CEC-B897-26A41F658591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340769"/>
            <a:ext cx="7956376" cy="55172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6" name="ZoneTexte 9"/>
          <p:cNvSpPr txBox="1">
            <a:spLocks noChangeArrowheads="1"/>
          </p:cNvSpPr>
          <p:nvPr/>
        </p:nvSpPr>
        <p:spPr bwMode="auto">
          <a:xfrm>
            <a:off x="2195736" y="332656"/>
            <a:ext cx="475252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fr-FR" b="1" i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Ajout de variables ou individus </a:t>
            </a:r>
            <a:endParaRPr lang="fr-FR" b="1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403648" y="1988840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0070C0"/>
                </a:solidFill>
                <a:latin typeface="+mj-lt"/>
              </a:rPr>
              <a:t>Ajout de la variable continent </a:t>
            </a:r>
          </a:p>
          <a:p>
            <a:pPr algn="ctr"/>
            <a:r>
              <a:rPr lang="fr-FR" dirty="0" smtClean="0">
                <a:solidFill>
                  <a:srgbClr val="0070C0"/>
                </a:solidFill>
                <a:latin typeface="+mj-lt"/>
              </a:rPr>
              <a:t>(centre de gravité des modalités)</a:t>
            </a:r>
            <a:endParaRPr lang="fr-FR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907704" y="980728"/>
            <a:ext cx="6048672" cy="923330"/>
          </a:xfrm>
          <a:prstGeom prst="rect">
            <a:avLst/>
          </a:prstGeom>
          <a:solidFill>
            <a:srgbClr val="FBCB85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+mj-lt"/>
              </a:rPr>
              <a:t>Il est possible d’ajouter des individus ou des variables aux représentations graphiques. </a:t>
            </a:r>
          </a:p>
          <a:p>
            <a:pPr algn="ctr"/>
            <a:r>
              <a:rPr lang="fr-FR" dirty="0" smtClean="0">
                <a:latin typeface="+mj-lt"/>
              </a:rPr>
              <a:t>Ceux-ci ne participent pas à la construction des axes</a:t>
            </a:r>
            <a:endParaRPr lang="fr-FR" dirty="0">
              <a:latin typeface="+mj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0"/>
            <a:ext cx="7560840" cy="548680"/>
          </a:xfrm>
        </p:spPr>
        <p:txBody>
          <a:bodyPr/>
          <a:lstStyle/>
          <a:p>
            <a:r>
              <a:rPr lang="fr-FR" dirty="0" smtClean="0"/>
              <a:t>A.C.P.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6CB591-A94C-4CEC-B897-26A41F658591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602626"/>
            <a:ext cx="6264696" cy="625537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5" name="ZoneTexte 9"/>
          <p:cNvSpPr txBox="1">
            <a:spLocks noChangeArrowheads="1"/>
          </p:cNvSpPr>
          <p:nvPr/>
        </p:nvSpPr>
        <p:spPr bwMode="auto">
          <a:xfrm>
            <a:off x="2195736" y="332656"/>
            <a:ext cx="475252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fr-FR" b="1" i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Ajout de variables ou individus </a:t>
            </a:r>
            <a:endParaRPr lang="fr-FR" b="1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804248" y="2708920"/>
            <a:ext cx="2123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0070C0"/>
                </a:solidFill>
                <a:latin typeface="+mj-lt"/>
              </a:rPr>
              <a:t>Ajout des variables nombre d’enfants par femme et taux de croissance</a:t>
            </a:r>
            <a:endParaRPr lang="fr-FR" dirty="0">
              <a:solidFill>
                <a:srgbClr val="0070C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llipse 16"/>
          <p:cNvSpPr/>
          <p:nvPr/>
        </p:nvSpPr>
        <p:spPr>
          <a:xfrm>
            <a:off x="5364163" y="4797425"/>
            <a:ext cx="3095625" cy="1295400"/>
          </a:xfrm>
          <a:prstGeom prst="ellipse">
            <a:avLst/>
          </a:prstGeom>
          <a:solidFill>
            <a:srgbClr val="FBCB85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0"/>
            <a:ext cx="7560840" cy="666328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A.C.P.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599A1D-AABA-438E-8AD4-8D3F5338381C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1619672" y="476672"/>
            <a:ext cx="6192688" cy="158591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fr-FR" sz="2000" b="1" dirty="0">
                <a:solidFill>
                  <a:schemeClr val="accent4">
                    <a:lumMod val="50000"/>
                  </a:schemeClr>
                </a:solidFill>
              </a:rPr>
              <a:t>Comment évaluer les ressemblances entre individus?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 Quels sont les individus qui se ressemblent?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 Quels sont ceux qui sont différents?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 Y-a-t’il des groupes homogènes d’individus?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 Peut-on définir une typologie des individus?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683568" y="2420888"/>
            <a:ext cx="7920037" cy="1230313"/>
          </a:xfrm>
          <a:prstGeom prst="rect">
            <a:avLst/>
          </a:prstGeom>
          <a:solidFill>
            <a:schemeClr val="accent1">
              <a:alpha val="71000"/>
            </a:schemeClr>
          </a:solidFill>
          <a:ln w="25400">
            <a:solidFill>
              <a:schemeClr val="accent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Notion de distance entre individus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fr-FR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</a:t>
            </a:r>
            <a:r>
              <a:rPr lang="fr-FR" baseline="300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ème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individu :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fr-FR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j</a:t>
            </a:r>
            <a:r>
              <a:rPr lang="fr-FR" baseline="300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ème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individu :</a:t>
            </a: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2194868" y="2852688"/>
          <a:ext cx="1381125" cy="369888"/>
        </p:xfrm>
        <a:graphic>
          <a:graphicData uri="http://schemas.openxmlformats.org/presentationml/2006/ole">
            <p:oleObj spid="_x0000_s3074" name="Équation" r:id="rId3" imgW="1384200" imgH="368280" progId="Equation.3">
              <p:embed/>
            </p:oleObj>
          </a:graphicData>
        </a:graphic>
      </p:graphicFrame>
      <p:graphicFrame>
        <p:nvGraphicFramePr>
          <p:cNvPr id="3075" name="Object 5"/>
          <p:cNvGraphicFramePr>
            <a:graphicFrameLocks noChangeAspect="1"/>
          </p:cNvGraphicFramePr>
          <p:nvPr/>
        </p:nvGraphicFramePr>
        <p:xfrm>
          <a:off x="2194868" y="3213051"/>
          <a:ext cx="1406525" cy="407987"/>
        </p:xfrm>
        <a:graphic>
          <a:graphicData uri="http://schemas.openxmlformats.org/presentationml/2006/ole">
            <p:oleObj spid="_x0000_s3075" name="Équation" r:id="rId4" imgW="1409400" imgH="406080" progId="Equation.3">
              <p:embed/>
            </p:oleObj>
          </a:graphicData>
        </a:graphic>
      </p:graphicFrame>
      <p:graphicFrame>
        <p:nvGraphicFramePr>
          <p:cNvPr id="3076" name="Object 5"/>
          <p:cNvGraphicFramePr>
            <a:graphicFrameLocks noChangeAspect="1"/>
          </p:cNvGraphicFramePr>
          <p:nvPr/>
        </p:nvGraphicFramePr>
        <p:xfrm>
          <a:off x="5847705" y="2878088"/>
          <a:ext cx="2392363" cy="687388"/>
        </p:xfrm>
        <a:graphic>
          <a:graphicData uri="http://schemas.openxmlformats.org/presentationml/2006/ole">
            <p:oleObj spid="_x0000_s3076" name="Équation" r:id="rId5" imgW="2400120" imgH="685800" progId="Equation.3">
              <p:embed/>
            </p:oleObj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3995093" y="2779663"/>
            <a:ext cx="1512887" cy="877888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180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distance</a:t>
            </a:r>
          </a:p>
          <a:p>
            <a:pPr algn="ctr">
              <a:spcBef>
                <a:spcPts val="0"/>
              </a:spcBef>
              <a:spcAft>
                <a:spcPts val="180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entre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e</a:t>
            </a:r>
            <a:r>
              <a:rPr lang="fr-FR" baseline="-250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et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e</a:t>
            </a:r>
            <a:r>
              <a:rPr lang="fr-FR" baseline="-250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j</a:t>
            </a:r>
            <a:endParaRPr lang="fr-FR" baseline="-250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0" name="Flèche droite 9"/>
          <p:cNvSpPr/>
          <p:nvPr/>
        </p:nvSpPr>
        <p:spPr>
          <a:xfrm>
            <a:off x="4139555" y="3140026"/>
            <a:ext cx="1439863" cy="215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179388" y="4005263"/>
          <a:ext cx="4032448" cy="1696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864096"/>
                <a:gridCol w="1080120"/>
                <a:gridCol w="539552"/>
                <a:gridCol w="756592"/>
              </a:tblGrid>
              <a:tr h="294578">
                <a:tc>
                  <a:txBody>
                    <a:bodyPr/>
                    <a:lstStyle/>
                    <a:p>
                      <a:endParaRPr lang="fr-FR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aseline="0" dirty="0" smtClean="0"/>
                        <a:t>Pop. (milliers)</a:t>
                      </a:r>
                      <a:endParaRPr lang="fr-FR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aseline="0" dirty="0" smtClean="0"/>
                        <a:t>Taux </a:t>
                      </a:r>
                      <a:r>
                        <a:rPr lang="fr-FR" sz="1400" baseline="0" dirty="0" err="1" smtClean="0"/>
                        <a:t>nat</a:t>
                      </a:r>
                      <a:r>
                        <a:rPr lang="fr-FR" sz="1400" baseline="0" dirty="0" smtClean="0"/>
                        <a:t>. (pour mille)</a:t>
                      </a:r>
                      <a:endParaRPr lang="fr-FR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aseline="0" dirty="0" smtClean="0"/>
                        <a:t>Esp. vie</a:t>
                      </a:r>
                      <a:endParaRPr lang="fr-FR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aseline="0" dirty="0" smtClean="0"/>
                        <a:t>Nb. enfants</a:t>
                      </a:r>
                      <a:endParaRPr lang="fr-FR" sz="1400" baseline="0" dirty="0"/>
                    </a:p>
                  </a:txBody>
                  <a:tcPr/>
                </a:tc>
              </a:tr>
              <a:tr h="2945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Argentine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41050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16,87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75,87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2,19</a:t>
                      </a:r>
                    </a:p>
                  </a:txBody>
                  <a:tcPr marL="9525" marR="9525" marT="9525" marB="0" anchor="b"/>
                </a:tc>
              </a:tr>
              <a:tr h="2945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Arménie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3099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74,44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1,77</a:t>
                      </a:r>
                    </a:p>
                  </a:txBody>
                  <a:tcPr marL="9525" marR="9525" marT="9525" marB="0" anchor="b"/>
                </a:tc>
              </a:tr>
              <a:tr h="2945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Australie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21731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12,56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81,99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1,85</a:t>
                      </a:r>
                    </a:p>
                  </a:txBody>
                  <a:tcPr marL="9525" marR="9525" marT="9525" marB="0" anchor="b"/>
                </a:tc>
              </a:tr>
              <a:tr h="2945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Autriche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8407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80,55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1,40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1979613" y="6092825"/>
            <a:ext cx="6192837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b">
              <a:defRPr/>
            </a:pPr>
            <a:r>
              <a:rPr lang="fr-FR" sz="1600" b="1" dirty="0">
                <a:solidFill>
                  <a:srgbClr val="C00000"/>
                </a:solidFill>
                <a:latin typeface="+mn-lt"/>
              </a:rPr>
              <a:t>(41050-3099)²</a:t>
            </a:r>
            <a:r>
              <a:rPr lang="fr-FR" sz="1600" dirty="0">
                <a:solidFill>
                  <a:srgbClr val="000000"/>
                </a:solidFill>
                <a:latin typeface="+mn-lt"/>
              </a:rPr>
              <a:t>+(16,87-15,47)²+(75,87-74,44)²+(2,19-1,77)²=</a:t>
            </a:r>
            <a:r>
              <a:rPr lang="fr-FR" sz="1600" b="1" dirty="0">
                <a:solidFill>
                  <a:srgbClr val="C00000"/>
                </a:solidFill>
                <a:latin typeface="+mn-lt"/>
              </a:rPr>
              <a:t>1440278405</a:t>
            </a:r>
            <a:r>
              <a:rPr lang="fr-FR" sz="1600" dirty="0">
                <a:latin typeface="+mn-lt"/>
              </a:rPr>
              <a:t> </a:t>
            </a:r>
          </a:p>
          <a:p>
            <a:pPr algn="r" fontAlgn="b">
              <a:defRPr/>
            </a:pPr>
            <a:r>
              <a:rPr lang="fr-FR" sz="1600" b="1" dirty="0">
                <a:solidFill>
                  <a:srgbClr val="C00000"/>
                </a:solidFill>
                <a:latin typeface="+mn-lt"/>
              </a:rPr>
              <a:t>(41050-3099)² =1440278401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44438" y="5884193"/>
            <a:ext cx="1871663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">
              <a:defRPr/>
            </a:pPr>
            <a:r>
              <a:rPr lang="fr-FR" sz="1600" b="1" dirty="0">
                <a:solidFill>
                  <a:srgbClr val="C00000"/>
                </a:solidFill>
                <a:latin typeface="+mn-lt"/>
              </a:rPr>
              <a:t>distance entre l’Argentine et l’Arménie</a:t>
            </a:r>
          </a:p>
        </p:txBody>
      </p:sp>
      <p:sp>
        <p:nvSpPr>
          <p:cNvPr id="14" name="Accolade fermante 13"/>
          <p:cNvSpPr/>
          <p:nvPr/>
        </p:nvSpPr>
        <p:spPr>
          <a:xfrm>
            <a:off x="1763688" y="5949280"/>
            <a:ext cx="288925" cy="649288"/>
          </a:xfrm>
          <a:prstGeom prst="rightBrac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5004048" y="3789040"/>
            <a:ext cx="3960813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000" b="1" dirty="0">
                <a:solidFill>
                  <a:srgbClr val="C00000"/>
                </a:solidFill>
                <a:latin typeface="+mn-lt"/>
              </a:rPr>
              <a:t>Problème des unités</a:t>
            </a:r>
          </a:p>
          <a:p>
            <a:pPr algn="ctr">
              <a:defRPr/>
            </a:pPr>
            <a:r>
              <a:rPr lang="fr-FR" sz="1600" dirty="0">
                <a:solidFill>
                  <a:srgbClr val="C00000"/>
                </a:solidFill>
                <a:latin typeface="+mn-lt"/>
              </a:rPr>
              <a:t>(ordre de grandeurs des variables)</a:t>
            </a:r>
          </a:p>
          <a:p>
            <a:pPr algn="ctr">
              <a:defRPr/>
            </a:pPr>
            <a:endParaRPr lang="fr-FR" sz="2000" b="1" dirty="0">
              <a:solidFill>
                <a:srgbClr val="C00000"/>
              </a:solidFill>
              <a:latin typeface="+mn-lt"/>
            </a:endParaRPr>
          </a:p>
          <a:p>
            <a:pPr algn="ctr">
              <a:defRPr/>
            </a:pPr>
            <a:endParaRPr lang="fr-FR" sz="2000" b="1" dirty="0" smtClean="0">
              <a:solidFill>
                <a:srgbClr val="C00000"/>
              </a:solidFill>
              <a:latin typeface="+mn-lt"/>
            </a:endParaRPr>
          </a:p>
          <a:p>
            <a:pPr algn="ctr">
              <a:defRPr/>
            </a:pPr>
            <a:r>
              <a:rPr lang="fr-FR" sz="2000" b="1" dirty="0" smtClean="0">
                <a:solidFill>
                  <a:srgbClr val="C00000"/>
                </a:solidFill>
                <a:latin typeface="+mn-lt"/>
              </a:rPr>
              <a:t>Centrage </a:t>
            </a:r>
            <a:r>
              <a:rPr lang="fr-FR" sz="2000" b="1" dirty="0">
                <a:solidFill>
                  <a:srgbClr val="C00000"/>
                </a:solidFill>
                <a:latin typeface="+mn-lt"/>
              </a:rPr>
              <a:t>et réduction</a:t>
            </a:r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6156325" y="5300663"/>
          <a:ext cx="1304925" cy="674687"/>
        </p:xfrm>
        <a:graphic>
          <a:graphicData uri="http://schemas.openxmlformats.org/presentationml/2006/ole">
            <p:oleObj spid="_x0000_s3077" name="Équation" r:id="rId6" imgW="1307880" imgH="672840" progId="Equation.3">
              <p:embed/>
            </p:oleObj>
          </a:graphicData>
        </a:graphic>
      </p:graphicFrame>
      <p:sp>
        <p:nvSpPr>
          <p:cNvPr id="18" name="Flèche vers le bas 17"/>
          <p:cNvSpPr/>
          <p:nvPr/>
        </p:nvSpPr>
        <p:spPr>
          <a:xfrm>
            <a:off x="6732240" y="4437112"/>
            <a:ext cx="288032" cy="288032"/>
          </a:xfrm>
          <a:prstGeom prst="downArrow">
            <a:avLst/>
          </a:prstGeom>
          <a:solidFill>
            <a:srgbClr val="FBCB85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0"/>
            <a:ext cx="7560840" cy="594320"/>
          </a:xfrm>
        </p:spPr>
        <p:txBody>
          <a:bodyPr/>
          <a:lstStyle/>
          <a:p>
            <a:pPr>
              <a:defRPr/>
            </a:pPr>
            <a:r>
              <a:rPr lang="fr-FR" dirty="0" smtClean="0">
                <a:latin typeface="+mn-lt"/>
              </a:rPr>
              <a:t>A.C.P.</a:t>
            </a:r>
            <a:endParaRPr lang="fr-FR" dirty="0">
              <a:latin typeface="+mn-lt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150871-179F-4979-A2AE-72549479C905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1619672" y="260648"/>
            <a:ext cx="6121400" cy="166211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fr-FR" sz="2000" b="1" dirty="0">
                <a:solidFill>
                  <a:schemeClr val="accent4">
                    <a:lumMod val="50000"/>
                  </a:schemeClr>
                </a:solidFill>
              </a:rPr>
              <a:t>Comment évaluer les liaisons entre variables?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 Quelles sont les variables liées positivement?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 Quelles sont les variables qui s’opposent?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 Y-a-t’il des groupes de variables liées?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 Peut-on définir une typologie des variables?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67544" y="1988840"/>
            <a:ext cx="8135938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dirty="0" smtClean="0">
                <a:latin typeface="+mn-lt"/>
              </a:rPr>
              <a:t>Traditionnellement, on utilise le coefficient </a:t>
            </a:r>
            <a:r>
              <a:rPr lang="fr-FR" dirty="0">
                <a:latin typeface="+mn-lt"/>
              </a:rPr>
              <a:t>de corrélation linéaire </a:t>
            </a:r>
            <a:r>
              <a:rPr lang="fr-FR" dirty="0" smtClean="0">
                <a:latin typeface="+mn-lt"/>
              </a:rPr>
              <a:t>pour étudier le lien entre deux variables :</a:t>
            </a:r>
            <a:endParaRPr lang="fr-FR" dirty="0">
              <a:latin typeface="+mn-lt"/>
            </a:endParaRPr>
          </a:p>
          <a:p>
            <a:pPr>
              <a:defRPr/>
            </a:pPr>
            <a:endParaRPr lang="fr-FR" dirty="0">
              <a:latin typeface="+mn-lt"/>
            </a:endParaRPr>
          </a:p>
          <a:p>
            <a:pPr>
              <a:defRPr/>
            </a:pPr>
            <a:endParaRPr lang="fr-FR" dirty="0">
              <a:latin typeface="+mn-lt"/>
            </a:endParaRPr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3347864" y="2420888"/>
          <a:ext cx="2395538" cy="622300"/>
        </p:xfrm>
        <a:graphic>
          <a:graphicData uri="http://schemas.openxmlformats.org/presentationml/2006/ole">
            <p:oleObj spid="_x0000_s26626" name="Équation" r:id="rId3" imgW="2400120" imgH="622080" progId="Equation.3">
              <p:embed/>
            </p:oleObj>
          </a:graphicData>
        </a:graphic>
      </p:graphicFrame>
      <p:graphicFrame>
        <p:nvGraphicFramePr>
          <p:cNvPr id="26628" name="Object 5"/>
          <p:cNvGraphicFramePr>
            <a:graphicFrameLocks noChangeAspect="1"/>
          </p:cNvGraphicFramePr>
          <p:nvPr/>
        </p:nvGraphicFramePr>
        <p:xfrm>
          <a:off x="3275856" y="4509120"/>
          <a:ext cx="2916237" cy="685800"/>
        </p:xfrm>
        <a:graphic>
          <a:graphicData uri="http://schemas.openxmlformats.org/presentationml/2006/ole">
            <p:oleObj spid="_x0000_s26628" name="Équation" r:id="rId4" imgW="2920680" imgH="685800" progId="Equation.3">
              <p:embed/>
            </p:oleObj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6372200" y="2564904"/>
            <a:ext cx="1152128" cy="369332"/>
          </a:xfrm>
          <a:prstGeom prst="rect">
            <a:avLst/>
          </a:prstGeom>
          <a:solidFill>
            <a:srgbClr val="FBCB85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  <a:latin typeface="+mj-lt"/>
              </a:rPr>
              <a:t>Pourquoi?</a:t>
            </a:r>
            <a:endParaRPr lang="fr-FR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11560" y="3284984"/>
            <a:ext cx="7920037" cy="1231106"/>
          </a:xfrm>
          <a:prstGeom prst="rect">
            <a:avLst/>
          </a:prstGeom>
          <a:solidFill>
            <a:schemeClr val="accent1">
              <a:alpha val="71000"/>
            </a:schemeClr>
          </a:solidFill>
          <a:ln w="25400">
            <a:solidFill>
              <a:schemeClr val="accent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defRPr/>
            </a:pPr>
            <a:r>
              <a:rPr lang="fr-FR" b="1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Produit scalaire entre variables</a:t>
            </a:r>
            <a:endParaRPr lang="fr-FR" b="1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Produit scalaire :    &lt;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k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,X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h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&gt;=E[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k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h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]                       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               &lt;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k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,X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h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&gt;=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cov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(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k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,X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h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)                         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              Norme :         </a:t>
            </a:r>
            <a:r>
              <a:rPr lang="fr-FR" spc="-4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|  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spc="-4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||     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²=E[X²]</a:t>
            </a:r>
            <a:r>
              <a:rPr lang="fr-FR" spc="-2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                   </a:t>
            </a:r>
            <a:r>
              <a:rPr lang="fr-FR" spc="-200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                                                                       </a:t>
            </a:r>
            <a:r>
              <a:rPr lang="fr-FR" spc="-4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| |  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spc="-4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||     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²=var(X)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4139952" y="3573016"/>
            <a:ext cx="1512887" cy="877163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1800"/>
              </a:spcAft>
              <a:defRPr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Variables </a:t>
            </a:r>
          </a:p>
          <a:p>
            <a:pPr algn="ctr">
              <a:spcBef>
                <a:spcPts val="0"/>
              </a:spcBef>
              <a:spcAft>
                <a:spcPts val="1800"/>
              </a:spcAft>
              <a:defRPr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centrées</a:t>
            </a:r>
            <a:endParaRPr lang="fr-FR" baseline="-250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6" name="Flèche droite 15"/>
          <p:cNvSpPr/>
          <p:nvPr/>
        </p:nvSpPr>
        <p:spPr>
          <a:xfrm>
            <a:off x="4139952" y="3933056"/>
            <a:ext cx="1439863" cy="215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683568" y="5229200"/>
            <a:ext cx="7921625" cy="1477328"/>
          </a:xfrm>
          <a:prstGeom prst="rect">
            <a:avLst/>
          </a:prstGeom>
          <a:solidFill>
            <a:schemeClr val="accent1">
              <a:alpha val="71000"/>
            </a:schemeClr>
          </a:solidFill>
          <a:ln w="254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|r(</a:t>
            </a:r>
            <a:r>
              <a:rPr lang="fr-FR" dirty="0" err="1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baseline="30000" dirty="0" err="1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k</a:t>
            </a:r>
            <a:r>
              <a:rPr lang="fr-FR" dirty="0" err="1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,X</a:t>
            </a:r>
            <a:r>
              <a:rPr lang="fr-FR" baseline="30000" dirty="0" err="1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h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)|=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1 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  <a:sym typeface="Symbol"/>
              </a:rPr>
              <a:t>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les variables 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colinéaires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                               corrélées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positivement  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si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r(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k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,X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h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)=1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                               corrélées négativement si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r(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k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,X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h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)=-1 </a:t>
            </a:r>
            <a:endParaRPr lang="fr-FR" dirty="0" smtClean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r(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k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,X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h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)=0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  <a:sym typeface="Symbol"/>
              </a:rPr>
              <a:t> les variables sont orthogonales </a:t>
            </a:r>
            <a:endParaRPr lang="fr-FR" dirty="0" smtClean="0">
              <a:solidFill>
                <a:schemeClr val="accent3">
                  <a:lumMod val="50000"/>
                </a:schemeClr>
              </a:solidFill>
              <a:latin typeface="+mj-lt"/>
              <a:sym typeface="Symbol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  <a:sym typeface="Symbol"/>
              </a:rPr>
              <a:t>                     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 les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variables ne sont pas linéairement 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corrélées                     </a:t>
            </a:r>
            <a:endParaRPr lang="fr-FR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Ellipse 54"/>
          <p:cNvSpPr/>
          <p:nvPr/>
        </p:nvSpPr>
        <p:spPr>
          <a:xfrm>
            <a:off x="5940425" y="5013325"/>
            <a:ext cx="2376488" cy="1268413"/>
          </a:xfrm>
          <a:prstGeom prst="ellipse">
            <a:avLst/>
          </a:prstGeom>
          <a:solidFill>
            <a:srgbClr val="FBCB85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5" name="Hexagone 44"/>
          <p:cNvSpPr/>
          <p:nvPr/>
        </p:nvSpPr>
        <p:spPr>
          <a:xfrm>
            <a:off x="107950" y="3429000"/>
            <a:ext cx="5472113" cy="2592388"/>
          </a:xfrm>
          <a:prstGeom prst="hexagon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0"/>
            <a:ext cx="7560840" cy="738336"/>
          </a:xfrm>
        </p:spPr>
        <p:txBody>
          <a:bodyPr/>
          <a:lstStyle/>
          <a:p>
            <a:pPr eaLnBrk="1" hangingPunct="1">
              <a:defRPr/>
            </a:pPr>
            <a:r>
              <a:rPr lang="fr-FR" dirty="0" smtClean="0"/>
              <a:t>A.C.P.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3056A4-BEE8-4216-8211-F1228530B928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468313" y="1773238"/>
            <a:ext cx="8135937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On cherche donc un sous-espace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F</a:t>
            </a:r>
            <a:r>
              <a:rPr lang="fr-FR" baseline="-25000" dirty="0" err="1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k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de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  <a:latin typeface="msbm10" pitchFamily="34" charset="0"/>
              </a:rPr>
              <a:t>R</a:t>
            </a:r>
            <a:r>
              <a:rPr lang="fr-FR" baseline="30000" dirty="0" err="1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p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de dimension k (k=2,3,..) sur lequel projeté le nuage de points,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c-a-d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, on cherche k nouvelles variables combinaisons linéaires des p variables initiales tel que le nuage projeté garde le plus d’</a:t>
            </a:r>
            <a:r>
              <a:rPr lang="fr-FR" dirty="0">
                <a:solidFill>
                  <a:srgbClr val="C00000"/>
                </a:solidFill>
                <a:latin typeface="Calibri" pitchFamily="34" charset="0"/>
              </a:rPr>
              <a:t>information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possible.</a:t>
            </a:r>
          </a:p>
        </p:txBody>
      </p:sp>
      <p:sp>
        <p:nvSpPr>
          <p:cNvPr id="31" name="ZoneTexte 9"/>
          <p:cNvSpPr txBox="1">
            <a:spLocks noChangeArrowheads="1"/>
          </p:cNvSpPr>
          <p:nvPr/>
        </p:nvSpPr>
        <p:spPr bwMode="auto">
          <a:xfrm>
            <a:off x="971550" y="1052513"/>
            <a:ext cx="7488238" cy="6461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fr-FR" b="1" i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Le principe de l’ACP est de trouver des espaces de petites dimensions sur lesquels les </a:t>
            </a:r>
            <a:r>
              <a:rPr lang="fr-FR" b="1" i="1" dirty="0">
                <a:solidFill>
                  <a:srgbClr val="C00000"/>
                </a:solidFill>
                <a:latin typeface="Calibri" pitchFamily="34" charset="0"/>
              </a:rPr>
              <a:t>projections</a:t>
            </a:r>
            <a:r>
              <a:rPr lang="fr-FR" b="1" i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 des individus minimisent la déformation de la réalité. </a:t>
            </a:r>
          </a:p>
        </p:txBody>
      </p:sp>
      <p:grpSp>
        <p:nvGrpSpPr>
          <p:cNvPr id="10248" name="Groupe 39"/>
          <p:cNvGrpSpPr>
            <a:grpSpLocks/>
          </p:cNvGrpSpPr>
          <p:nvPr/>
        </p:nvGrpSpPr>
        <p:grpSpPr bwMode="auto">
          <a:xfrm>
            <a:off x="5614988" y="2565400"/>
            <a:ext cx="3529012" cy="2160588"/>
            <a:chOff x="251396" y="2708002"/>
            <a:chExt cx="3528516" cy="2161158"/>
          </a:xfrm>
        </p:grpSpPr>
        <p:sp>
          <p:nvSpPr>
            <p:cNvPr id="10253" name="Line 3"/>
            <p:cNvSpPr>
              <a:spLocks noChangeShapeType="1"/>
            </p:cNvSpPr>
            <p:nvPr/>
          </p:nvSpPr>
          <p:spPr bwMode="auto">
            <a:xfrm>
              <a:off x="251520" y="2852589"/>
              <a:ext cx="0" cy="201657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254" name="Line 5"/>
            <p:cNvSpPr>
              <a:spLocks noChangeShapeType="1"/>
            </p:cNvSpPr>
            <p:nvPr/>
          </p:nvSpPr>
          <p:spPr bwMode="auto">
            <a:xfrm flipV="1">
              <a:off x="251520" y="4869160"/>
              <a:ext cx="35274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255" name="AutoShape 6"/>
            <p:cNvSpPr>
              <a:spLocks noChangeAspect="1" noChangeArrowheads="1"/>
            </p:cNvSpPr>
            <p:nvPr/>
          </p:nvSpPr>
          <p:spPr bwMode="auto">
            <a:xfrm>
              <a:off x="683320" y="4005114"/>
              <a:ext cx="96837" cy="96837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56" name="AutoShape 7"/>
            <p:cNvSpPr>
              <a:spLocks noChangeAspect="1" noChangeArrowheads="1"/>
            </p:cNvSpPr>
            <p:nvPr/>
          </p:nvSpPr>
          <p:spPr bwMode="auto">
            <a:xfrm>
              <a:off x="683320" y="4436914"/>
              <a:ext cx="96837" cy="96837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57" name="AutoShape 8"/>
            <p:cNvSpPr>
              <a:spLocks noChangeAspect="1" noChangeArrowheads="1"/>
            </p:cNvSpPr>
            <p:nvPr/>
          </p:nvSpPr>
          <p:spPr bwMode="auto">
            <a:xfrm>
              <a:off x="467420" y="4652814"/>
              <a:ext cx="96837" cy="96837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58" name="AutoShape 9"/>
            <p:cNvSpPr>
              <a:spLocks noChangeAspect="1" noChangeArrowheads="1"/>
            </p:cNvSpPr>
            <p:nvPr/>
          </p:nvSpPr>
          <p:spPr bwMode="auto">
            <a:xfrm>
              <a:off x="1259582" y="4365476"/>
              <a:ext cx="96838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59" name="AutoShape 10"/>
            <p:cNvSpPr>
              <a:spLocks noChangeAspect="1" noChangeArrowheads="1"/>
            </p:cNvSpPr>
            <p:nvPr/>
          </p:nvSpPr>
          <p:spPr bwMode="auto">
            <a:xfrm>
              <a:off x="2843907" y="3139926"/>
              <a:ext cx="96838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60" name="AutoShape 11"/>
            <p:cNvSpPr>
              <a:spLocks noChangeAspect="1" noChangeArrowheads="1"/>
            </p:cNvSpPr>
            <p:nvPr/>
          </p:nvSpPr>
          <p:spPr bwMode="auto">
            <a:xfrm>
              <a:off x="1753295" y="3809851"/>
              <a:ext cx="96837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61" name="AutoShape 12"/>
            <p:cNvSpPr>
              <a:spLocks noChangeAspect="1" noChangeArrowheads="1"/>
            </p:cNvSpPr>
            <p:nvPr/>
          </p:nvSpPr>
          <p:spPr bwMode="auto">
            <a:xfrm>
              <a:off x="1043682" y="4221014"/>
              <a:ext cx="96838" cy="96837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62" name="AutoShape 13"/>
            <p:cNvSpPr>
              <a:spLocks noChangeAspect="1" noChangeArrowheads="1"/>
            </p:cNvSpPr>
            <p:nvPr/>
          </p:nvSpPr>
          <p:spPr bwMode="auto">
            <a:xfrm>
              <a:off x="1600895" y="4190851"/>
              <a:ext cx="96837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63" name="AutoShape 14"/>
            <p:cNvSpPr>
              <a:spLocks noChangeAspect="1" noChangeArrowheads="1"/>
            </p:cNvSpPr>
            <p:nvPr/>
          </p:nvSpPr>
          <p:spPr bwMode="auto">
            <a:xfrm>
              <a:off x="2134295" y="3733651"/>
              <a:ext cx="96837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64" name="AutoShape 15"/>
            <p:cNvSpPr>
              <a:spLocks noChangeAspect="1" noChangeArrowheads="1"/>
            </p:cNvSpPr>
            <p:nvPr/>
          </p:nvSpPr>
          <p:spPr bwMode="auto">
            <a:xfrm>
              <a:off x="2554982" y="3573314"/>
              <a:ext cx="96838" cy="96837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65" name="AutoShape 16"/>
            <p:cNvSpPr>
              <a:spLocks noChangeAspect="1" noChangeArrowheads="1"/>
            </p:cNvSpPr>
            <p:nvPr/>
          </p:nvSpPr>
          <p:spPr bwMode="auto">
            <a:xfrm>
              <a:off x="1448495" y="3581251"/>
              <a:ext cx="96837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66" name="AutoShape 17"/>
            <p:cNvSpPr>
              <a:spLocks noChangeAspect="1" noChangeArrowheads="1"/>
            </p:cNvSpPr>
            <p:nvPr/>
          </p:nvSpPr>
          <p:spPr bwMode="auto">
            <a:xfrm>
              <a:off x="1296095" y="3886051"/>
              <a:ext cx="96837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67" name="AutoShape 18"/>
            <p:cNvSpPr>
              <a:spLocks noChangeAspect="1" noChangeArrowheads="1"/>
            </p:cNvSpPr>
            <p:nvPr/>
          </p:nvSpPr>
          <p:spPr bwMode="auto">
            <a:xfrm>
              <a:off x="2058095" y="3962251"/>
              <a:ext cx="96837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68" name="AutoShape 19"/>
            <p:cNvSpPr>
              <a:spLocks noChangeAspect="1" noChangeArrowheads="1"/>
            </p:cNvSpPr>
            <p:nvPr/>
          </p:nvSpPr>
          <p:spPr bwMode="auto">
            <a:xfrm>
              <a:off x="2339082" y="3357414"/>
              <a:ext cx="96838" cy="96837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69" name="AutoShape 181"/>
            <p:cNvSpPr>
              <a:spLocks noChangeAspect="1" noChangeArrowheads="1"/>
            </p:cNvSpPr>
            <p:nvPr/>
          </p:nvSpPr>
          <p:spPr bwMode="auto">
            <a:xfrm>
              <a:off x="1043682" y="4581376"/>
              <a:ext cx="96838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70" name="AutoShape 182"/>
            <p:cNvSpPr>
              <a:spLocks noChangeAspect="1" noChangeArrowheads="1"/>
            </p:cNvSpPr>
            <p:nvPr/>
          </p:nvSpPr>
          <p:spPr bwMode="auto">
            <a:xfrm>
              <a:off x="1907282" y="4221014"/>
              <a:ext cx="96838" cy="96837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71" name="AutoShape 183"/>
            <p:cNvSpPr>
              <a:spLocks noChangeAspect="1" noChangeArrowheads="1"/>
            </p:cNvSpPr>
            <p:nvPr/>
          </p:nvSpPr>
          <p:spPr bwMode="auto">
            <a:xfrm>
              <a:off x="2554982" y="3357414"/>
              <a:ext cx="96838" cy="96837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72" name="AutoShape 184"/>
            <p:cNvSpPr>
              <a:spLocks noChangeAspect="1" noChangeArrowheads="1"/>
            </p:cNvSpPr>
            <p:nvPr/>
          </p:nvSpPr>
          <p:spPr bwMode="auto">
            <a:xfrm>
              <a:off x="1043682" y="3932089"/>
              <a:ext cx="96838" cy="96837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73" name="AutoShape 185"/>
            <p:cNvSpPr>
              <a:spLocks noChangeAspect="1" noChangeArrowheads="1"/>
            </p:cNvSpPr>
            <p:nvPr/>
          </p:nvSpPr>
          <p:spPr bwMode="auto">
            <a:xfrm>
              <a:off x="2123182" y="3428851"/>
              <a:ext cx="96838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74" name="AutoShape 186"/>
            <p:cNvSpPr>
              <a:spLocks noChangeAspect="1" noChangeArrowheads="1"/>
            </p:cNvSpPr>
            <p:nvPr/>
          </p:nvSpPr>
          <p:spPr bwMode="auto">
            <a:xfrm>
              <a:off x="1829495" y="3428851"/>
              <a:ext cx="96837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75" name="Line 5"/>
            <p:cNvSpPr>
              <a:spLocks noChangeShapeType="1"/>
            </p:cNvSpPr>
            <p:nvPr/>
          </p:nvSpPr>
          <p:spPr bwMode="auto">
            <a:xfrm flipV="1">
              <a:off x="467420" y="2924026"/>
              <a:ext cx="2951162" cy="1728788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arrow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276" name="Line 5"/>
            <p:cNvSpPr>
              <a:spLocks noChangeShapeType="1"/>
            </p:cNvSpPr>
            <p:nvPr/>
          </p:nvSpPr>
          <p:spPr bwMode="auto">
            <a:xfrm rot="5400000" flipV="1">
              <a:off x="1114326" y="3501082"/>
              <a:ext cx="1368425" cy="792163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 type="arrow" w="med" len="med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277" name="ZoneTexte 33"/>
            <p:cNvSpPr txBox="1">
              <a:spLocks noChangeArrowheads="1"/>
            </p:cNvSpPr>
            <p:nvPr/>
          </p:nvSpPr>
          <p:spPr bwMode="auto">
            <a:xfrm>
              <a:off x="251396" y="2780010"/>
              <a:ext cx="36004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/>
                <a:t>X</a:t>
              </a:r>
              <a:r>
                <a:rPr lang="fr-FR" sz="1200" b="1" baseline="-25000"/>
                <a:t>1</a:t>
              </a:r>
              <a:endParaRPr lang="fr-FR" sz="1200" b="1"/>
            </a:p>
          </p:txBody>
        </p:sp>
        <p:sp>
          <p:nvSpPr>
            <p:cNvPr id="10278" name="ZoneTexte 34"/>
            <p:cNvSpPr txBox="1">
              <a:spLocks noChangeArrowheads="1"/>
            </p:cNvSpPr>
            <p:nvPr/>
          </p:nvSpPr>
          <p:spPr bwMode="auto">
            <a:xfrm>
              <a:off x="3419872" y="4581128"/>
              <a:ext cx="36004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/>
                <a:t>X</a:t>
              </a:r>
              <a:r>
                <a:rPr lang="fr-FR" sz="1200" b="1" baseline="-25000"/>
                <a:t>2</a:t>
              </a:r>
              <a:endParaRPr lang="fr-FR" sz="1200" b="1"/>
            </a:p>
          </p:txBody>
        </p:sp>
        <p:sp>
          <p:nvSpPr>
            <p:cNvPr id="10279" name="ZoneTexte 35"/>
            <p:cNvSpPr txBox="1">
              <a:spLocks noChangeArrowheads="1"/>
            </p:cNvSpPr>
            <p:nvPr/>
          </p:nvSpPr>
          <p:spPr bwMode="auto">
            <a:xfrm>
              <a:off x="2987700" y="2708002"/>
              <a:ext cx="36004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rgbClr val="C00000"/>
                  </a:solidFill>
                </a:rPr>
                <a:t>C</a:t>
              </a:r>
              <a:r>
                <a:rPr lang="fr-FR" sz="1200" b="1" baseline="-25000">
                  <a:solidFill>
                    <a:srgbClr val="C00000"/>
                  </a:solidFill>
                </a:rPr>
                <a:t>1</a:t>
              </a:r>
              <a:endParaRPr lang="fr-FR" sz="1200" b="1">
                <a:solidFill>
                  <a:srgbClr val="C00000"/>
                </a:solidFill>
              </a:endParaRPr>
            </a:p>
          </p:txBody>
        </p:sp>
        <p:sp>
          <p:nvSpPr>
            <p:cNvPr id="10280" name="ZoneTexte 36"/>
            <p:cNvSpPr txBox="1">
              <a:spLocks noChangeArrowheads="1"/>
            </p:cNvSpPr>
            <p:nvPr/>
          </p:nvSpPr>
          <p:spPr bwMode="auto">
            <a:xfrm>
              <a:off x="1403524" y="2996034"/>
              <a:ext cx="36004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rgbClr val="C00000"/>
                  </a:solidFill>
                </a:rPr>
                <a:t>C</a:t>
              </a:r>
              <a:r>
                <a:rPr lang="fr-FR" sz="1200" b="1" baseline="-25000">
                  <a:solidFill>
                    <a:srgbClr val="C00000"/>
                  </a:solidFill>
                </a:rPr>
                <a:t>2</a:t>
              </a:r>
              <a:endParaRPr lang="fr-FR" sz="1200" b="1">
                <a:solidFill>
                  <a:srgbClr val="C00000"/>
                </a:solidFill>
              </a:endParaRPr>
            </a:p>
          </p:txBody>
        </p:sp>
      </p:grpSp>
      <p:sp>
        <p:nvSpPr>
          <p:cNvPr id="10249" name="Rectangle 37"/>
          <p:cNvSpPr>
            <a:spLocks noChangeArrowheads="1"/>
          </p:cNvSpPr>
          <p:nvPr/>
        </p:nvSpPr>
        <p:spPr bwMode="auto">
          <a:xfrm>
            <a:off x="395288" y="2781300"/>
            <a:ext cx="46339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i="1">
                <a:solidFill>
                  <a:srgbClr val="C00000"/>
                </a:solidFill>
                <a:latin typeface="Calibri" pitchFamily="34" charset="0"/>
              </a:rPr>
              <a:t>nouvelles variables  = composantes principales</a:t>
            </a:r>
            <a:endParaRPr lang="fr-FR" b="1" i="1">
              <a:solidFill>
                <a:srgbClr val="C00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84213" y="3471863"/>
            <a:ext cx="4319587" cy="33861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La 1</a:t>
            </a:r>
            <a:r>
              <a:rPr lang="fr-FR" baseline="30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ère</a:t>
            </a: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composante principale  (C</a:t>
            </a:r>
            <a:r>
              <a:rPr lang="fr-FR" baseline="-25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1</a:t>
            </a: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) doit « capturer » le maximum d’information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Il reste un résidu d’information non expliquée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La 2</a:t>
            </a:r>
            <a:r>
              <a:rPr lang="fr-FR" baseline="30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ème</a:t>
            </a: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composante principale (C</a:t>
            </a:r>
            <a:r>
              <a:rPr lang="fr-FR" baseline="-25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2</a:t>
            </a: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) est calculée sur ce résidu telle que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fr-FR" sz="16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Elle capture un maximum d’information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fr-FR" sz="16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Elle soit non corrélée linéairement à C</a:t>
            </a:r>
            <a:r>
              <a:rPr lang="fr-FR" sz="1600" baseline="-25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1 </a:t>
            </a:r>
            <a:r>
              <a:rPr lang="fr-FR" sz="16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(orthogonalité)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Sur le même principe, calcul de C</a:t>
            </a:r>
            <a:r>
              <a:rPr lang="fr-FR" baseline="-25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3</a:t>
            </a: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, C</a:t>
            </a:r>
            <a:r>
              <a:rPr lang="fr-FR" baseline="-25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4</a:t>
            </a: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, …,C</a:t>
            </a:r>
            <a:r>
              <a:rPr lang="fr-FR" baseline="-25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p</a:t>
            </a:r>
            <a:endParaRPr lang="fr-FR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>
              <a:defRPr/>
            </a:pPr>
            <a:endParaRPr lang="fr-FR" sz="1600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ctr">
              <a:defRPr/>
            </a:pPr>
            <a:endParaRPr lang="fr-FR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ctr">
              <a:defRPr/>
            </a:pPr>
            <a:endParaRPr lang="fr-FR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0251" name="ZoneTexte 52"/>
          <p:cNvSpPr txBox="1">
            <a:spLocks noChangeArrowheads="1"/>
          </p:cNvSpPr>
          <p:nvPr/>
        </p:nvSpPr>
        <p:spPr bwMode="auto">
          <a:xfrm>
            <a:off x="0" y="6092825"/>
            <a:ext cx="56165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b="1" i="1">
                <a:solidFill>
                  <a:srgbClr val="C00000"/>
                </a:solidFill>
              </a:rPr>
              <a:t>Nb. composantes principales = Nb. variables initiales</a:t>
            </a:r>
          </a:p>
        </p:txBody>
      </p:sp>
      <p:sp>
        <p:nvSpPr>
          <p:cNvPr id="10252" name="ZoneTexte 53"/>
          <p:cNvSpPr txBox="1">
            <a:spLocks noChangeArrowheads="1"/>
          </p:cNvSpPr>
          <p:nvPr/>
        </p:nvSpPr>
        <p:spPr bwMode="auto">
          <a:xfrm>
            <a:off x="6084888" y="5229225"/>
            <a:ext cx="197961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i="1">
                <a:solidFill>
                  <a:srgbClr val="C00000"/>
                </a:solidFill>
              </a:rPr>
              <a:t>On stoppe le processus quand résidu d’information négligeable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0"/>
            <a:ext cx="7560840" cy="666328"/>
          </a:xfrm>
        </p:spPr>
        <p:txBody>
          <a:bodyPr/>
          <a:lstStyle/>
          <a:p>
            <a:pPr eaLnBrk="1" hangingPunct="1">
              <a:defRPr/>
            </a:pPr>
            <a:r>
              <a:rPr lang="fr-FR" dirty="0" smtClean="0"/>
              <a:t>A.C.P.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8162-0D1D-4AFC-839A-B845907D63D0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323850" y="1052513"/>
            <a:ext cx="8351838" cy="36988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</a:rPr>
              <a:t>Comment mesurer l’information?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850" y="3284538"/>
            <a:ext cx="8351838" cy="36988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</a:rPr>
              <a:t>Comment perdre le moins d’information possible?</a:t>
            </a: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6516216" y="1484784"/>
          <a:ext cx="2128838" cy="1425575"/>
        </p:xfrm>
        <a:graphic>
          <a:graphicData uri="http://schemas.openxmlformats.org/presentationml/2006/ole">
            <p:oleObj spid="_x0000_s4098" name="Équation" r:id="rId3" imgW="2133360" imgH="1422360" progId="Equation.3">
              <p:embed/>
            </p:oleObj>
          </a:graphicData>
        </a:graphic>
      </p:graphicFrame>
      <p:grpSp>
        <p:nvGrpSpPr>
          <p:cNvPr id="4105" name="Groupe 30"/>
          <p:cNvGrpSpPr>
            <a:grpSpLocks/>
          </p:cNvGrpSpPr>
          <p:nvPr/>
        </p:nvGrpSpPr>
        <p:grpSpPr bwMode="auto">
          <a:xfrm>
            <a:off x="5580063" y="4221163"/>
            <a:ext cx="3095625" cy="1944687"/>
            <a:chOff x="5580112" y="4221088"/>
            <a:chExt cx="3096344" cy="1944216"/>
          </a:xfrm>
        </p:grpSpPr>
        <p:cxnSp>
          <p:nvCxnSpPr>
            <p:cNvPr id="8" name="Connecteur droit avec flèche 7"/>
            <p:cNvCxnSpPr/>
            <p:nvPr/>
          </p:nvCxnSpPr>
          <p:spPr>
            <a:xfrm flipH="1">
              <a:off x="5580112" y="4508355"/>
              <a:ext cx="1008296" cy="1296674"/>
            </a:xfrm>
            <a:prstGeom prst="straightConnector1">
              <a:avLst/>
            </a:prstGeom>
            <a:ln w="38100"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cteur droit avec flèche 8"/>
            <p:cNvCxnSpPr/>
            <p:nvPr/>
          </p:nvCxnSpPr>
          <p:spPr>
            <a:xfrm flipH="1">
              <a:off x="5580112" y="5805029"/>
              <a:ext cx="3096344" cy="7935"/>
            </a:xfrm>
            <a:prstGeom prst="straightConnector1">
              <a:avLst/>
            </a:prstGeom>
            <a:ln w="38100"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Arc 11"/>
            <p:cNvSpPr/>
            <p:nvPr/>
          </p:nvSpPr>
          <p:spPr>
            <a:xfrm>
              <a:off x="5651566" y="5444754"/>
              <a:ext cx="431900" cy="720550"/>
            </a:xfrm>
            <a:prstGeom prst="arc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5724608" y="5517761"/>
              <a:ext cx="503355" cy="30790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1400" b="1" dirty="0" err="1">
                  <a:solidFill>
                    <a:schemeClr val="accent1">
                      <a:lumMod val="75000"/>
                    </a:schemeClr>
                  </a:solidFill>
                </a:rPr>
                <a:t>F</a:t>
              </a:r>
              <a:r>
                <a:rPr lang="fr-FR" sz="1400" b="1" baseline="-25000" dirty="0" err="1">
                  <a:solidFill>
                    <a:schemeClr val="accent1">
                      <a:lumMod val="75000"/>
                    </a:schemeClr>
                  </a:solidFill>
                </a:rPr>
                <a:t>k</a:t>
              </a:r>
              <a:endParaRPr lang="fr-FR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4" name="Étoile à 5 branches 13"/>
            <p:cNvSpPr/>
            <p:nvPr/>
          </p:nvSpPr>
          <p:spPr>
            <a:xfrm>
              <a:off x="7884109" y="4365515"/>
              <a:ext cx="73042" cy="71421"/>
            </a:xfrm>
            <a:prstGeom prst="star5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</p:txBody>
        </p:sp>
        <p:sp>
          <p:nvSpPr>
            <p:cNvPr id="4117" name="ZoneTexte 14"/>
            <p:cNvSpPr txBox="1">
              <a:spLocks noChangeArrowheads="1"/>
            </p:cNvSpPr>
            <p:nvPr/>
          </p:nvSpPr>
          <p:spPr bwMode="auto">
            <a:xfrm>
              <a:off x="8100392" y="4221088"/>
              <a:ext cx="5040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400" b="1">
                  <a:solidFill>
                    <a:srgbClr val="FF0000"/>
                  </a:solidFill>
                </a:rPr>
                <a:t>e</a:t>
              </a:r>
              <a:r>
                <a:rPr lang="fr-FR" sz="1400" b="1" baseline="-25000">
                  <a:solidFill>
                    <a:srgbClr val="FF0000"/>
                  </a:solidFill>
                </a:rPr>
                <a:t>i</a:t>
              </a:r>
              <a:endParaRPr lang="fr-FR" sz="1400" b="1">
                <a:solidFill>
                  <a:srgbClr val="FF0000"/>
                </a:solidFill>
              </a:endParaRPr>
            </a:p>
          </p:txBody>
        </p:sp>
        <p:sp>
          <p:nvSpPr>
            <p:cNvPr id="18" name="Ellipse 17"/>
            <p:cNvSpPr/>
            <p:nvPr/>
          </p:nvSpPr>
          <p:spPr>
            <a:xfrm>
              <a:off x="7884109" y="5444754"/>
              <a:ext cx="73042" cy="7300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0" name="Ellipse 19"/>
            <p:cNvSpPr/>
            <p:nvPr/>
          </p:nvSpPr>
          <p:spPr>
            <a:xfrm flipH="1" flipV="1">
              <a:off x="6659863" y="5444754"/>
              <a:ext cx="73042" cy="7300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cxnSp>
          <p:nvCxnSpPr>
            <p:cNvPr id="22" name="Connecteur droit 21"/>
            <p:cNvCxnSpPr>
              <a:stCxn id="20" idx="3"/>
              <a:endCxn id="18" idx="1"/>
            </p:cNvCxnSpPr>
            <p:nvPr/>
          </p:nvCxnSpPr>
          <p:spPr>
            <a:xfrm>
              <a:off x="6721789" y="5455864"/>
              <a:ext cx="1173435" cy="0"/>
            </a:xfrm>
            <a:prstGeom prst="line">
              <a:avLst/>
            </a:prstGeom>
            <a:ln w="3810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/>
            <p:cNvCxnSpPr>
              <a:stCxn id="14" idx="2"/>
              <a:endCxn id="20" idx="3"/>
            </p:cNvCxnSpPr>
            <p:nvPr/>
          </p:nvCxnSpPr>
          <p:spPr>
            <a:xfrm flipH="1">
              <a:off x="6721789" y="4436936"/>
              <a:ext cx="1176611" cy="1018928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7668159" y="5228906"/>
              <a:ext cx="215950" cy="21584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cxnSp>
          <p:nvCxnSpPr>
            <p:cNvPr id="17" name="Connecteur droit 16"/>
            <p:cNvCxnSpPr>
              <a:stCxn id="14" idx="2"/>
            </p:cNvCxnSpPr>
            <p:nvPr/>
          </p:nvCxnSpPr>
          <p:spPr>
            <a:xfrm flipH="1">
              <a:off x="7884109" y="4436936"/>
              <a:ext cx="14291" cy="1007818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ZoneTexte 28"/>
            <p:cNvSpPr txBox="1"/>
            <p:nvPr/>
          </p:nvSpPr>
          <p:spPr>
            <a:xfrm>
              <a:off x="7957151" y="5301913"/>
              <a:ext cx="503355" cy="30631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chemeClr val="accent1">
                      <a:lumMod val="75000"/>
                    </a:schemeClr>
                  </a:solidFill>
                </a:rPr>
                <a:t>f</a:t>
              </a:r>
              <a:r>
                <a:rPr lang="fr-FR" sz="1400" b="1" baseline="-25000" dirty="0">
                  <a:solidFill>
                    <a:schemeClr val="accent1">
                      <a:lumMod val="75000"/>
                    </a:schemeClr>
                  </a:solidFill>
                </a:rPr>
                <a:t>i</a:t>
              </a:r>
              <a:endParaRPr lang="fr-FR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6299416" y="5373334"/>
              <a:ext cx="504942" cy="30790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chemeClr val="accent1">
                      <a:lumMod val="75000"/>
                    </a:schemeClr>
                  </a:solidFill>
                </a:rPr>
                <a:t> g</a:t>
              </a:r>
            </a:p>
          </p:txBody>
        </p:sp>
      </p:grpSp>
      <p:sp>
        <p:nvSpPr>
          <p:cNvPr id="32" name="ZoneTexte 31"/>
          <p:cNvSpPr txBox="1"/>
          <p:nvPr/>
        </p:nvSpPr>
        <p:spPr>
          <a:xfrm>
            <a:off x="395288" y="3716338"/>
            <a:ext cx="475297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Soit f</a:t>
            </a:r>
            <a:r>
              <a:rPr lang="fr-FR" baseline="-25000" dirty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la projection orthogonale de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fr-FR" baseline="-25000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sur F</a:t>
            </a:r>
            <a:r>
              <a:rPr lang="fr-FR" baseline="-25000" dirty="0">
                <a:solidFill>
                  <a:schemeClr val="accent1">
                    <a:lumMod val="75000"/>
                  </a:schemeClr>
                </a:solidFill>
              </a:rPr>
              <a:t>k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95288" y="4076700"/>
            <a:ext cx="45720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On cherche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fr-FR" baseline="-25000" dirty="0" err="1">
                <a:solidFill>
                  <a:schemeClr val="accent1">
                    <a:lumMod val="75000"/>
                  </a:schemeClr>
                </a:solidFill>
              </a:rPr>
              <a:t>k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tel que la distance entre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fr-FR" baseline="-25000" dirty="0" err="1">
                <a:solidFill>
                  <a:schemeClr val="accent1">
                    <a:lumMod val="75000"/>
                  </a:schemeClr>
                </a:solidFill>
              </a:rPr>
              <a:t>k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et les individus soit minimale.</a:t>
            </a:r>
          </a:p>
        </p:txBody>
      </p:sp>
      <p:graphicFrame>
        <p:nvGraphicFramePr>
          <p:cNvPr id="4099" name="Object 5"/>
          <p:cNvGraphicFramePr>
            <a:graphicFrameLocks noChangeAspect="1"/>
          </p:cNvGraphicFramePr>
          <p:nvPr/>
        </p:nvGraphicFramePr>
        <p:xfrm>
          <a:off x="1258888" y="4652963"/>
          <a:ext cx="2863850" cy="687387"/>
        </p:xfrm>
        <a:graphic>
          <a:graphicData uri="http://schemas.openxmlformats.org/presentationml/2006/ole">
            <p:oleObj spid="_x0000_s4099" name="Équation" r:id="rId4" imgW="2869920" imgH="685800" progId="Equation.3">
              <p:embed/>
            </p:oleObj>
          </a:graphicData>
        </a:graphic>
      </p:graphicFrame>
      <p:sp>
        <p:nvSpPr>
          <p:cNvPr id="4108" name="ZoneTexte 34"/>
          <p:cNvSpPr txBox="1">
            <a:spLocks noChangeArrowheads="1"/>
          </p:cNvSpPr>
          <p:nvPr/>
        </p:nvSpPr>
        <p:spPr bwMode="auto">
          <a:xfrm>
            <a:off x="4716016" y="6237312"/>
            <a:ext cx="41767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b="1" dirty="0"/>
              <a:t>N.B. p</a:t>
            </a:r>
            <a:r>
              <a:rPr lang="fr-FR" sz="1200" b="1" baseline="-25000" dirty="0"/>
              <a:t>i</a:t>
            </a:r>
            <a:r>
              <a:rPr lang="fr-FR" sz="1200" b="1" dirty="0"/>
              <a:t> poids du </a:t>
            </a:r>
            <a:r>
              <a:rPr lang="fr-FR" sz="1200" b="1" dirty="0" err="1"/>
              <a:t>i</a:t>
            </a:r>
            <a:r>
              <a:rPr lang="fr-FR" sz="1200" b="1" baseline="30000" dirty="0" err="1"/>
              <a:t>ème</a:t>
            </a:r>
            <a:r>
              <a:rPr lang="fr-FR" sz="1200" b="1" dirty="0"/>
              <a:t> individu. En général p</a:t>
            </a:r>
            <a:r>
              <a:rPr lang="fr-FR" sz="1200" b="1" baseline="-25000" dirty="0"/>
              <a:t>i</a:t>
            </a:r>
            <a:r>
              <a:rPr lang="fr-FR" sz="1200" b="1" dirty="0"/>
              <a:t>=1/n.</a:t>
            </a:r>
          </a:p>
        </p:txBody>
      </p:sp>
      <p:graphicFrame>
        <p:nvGraphicFramePr>
          <p:cNvPr id="4100" name="Object 5"/>
          <p:cNvGraphicFramePr>
            <a:graphicFrameLocks noChangeAspect="1"/>
          </p:cNvGraphicFramePr>
          <p:nvPr/>
        </p:nvGraphicFramePr>
        <p:xfrm>
          <a:off x="1331913" y="5805488"/>
          <a:ext cx="2863850" cy="687387"/>
        </p:xfrm>
        <a:graphic>
          <a:graphicData uri="http://schemas.openxmlformats.org/presentationml/2006/ole">
            <p:oleObj spid="_x0000_s4100" name="Équation" r:id="rId5" imgW="2869920" imgH="685800" progId="Equation.3">
              <p:embed/>
            </p:oleObj>
          </a:graphicData>
        </a:graphic>
      </p:graphicFrame>
      <p:sp>
        <p:nvSpPr>
          <p:cNvPr id="38" name="Rectangle 37"/>
          <p:cNvSpPr/>
          <p:nvPr/>
        </p:nvSpPr>
        <p:spPr>
          <a:xfrm>
            <a:off x="395288" y="5229225"/>
            <a:ext cx="45720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D’après Pythagore, cela revient à maximiser l’inertie du nuage projeté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67544" y="1556792"/>
            <a:ext cx="64809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L’inertie est la dispersion du nuage de points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où g centre de gravité du nuage</a:t>
            </a:r>
          </a:p>
        </p:txBody>
      </p:sp>
      <p:sp>
        <p:nvSpPr>
          <p:cNvPr id="4111" name="ZoneTexte 40"/>
          <p:cNvSpPr txBox="1">
            <a:spLocks noChangeArrowheads="1"/>
          </p:cNvSpPr>
          <p:nvPr/>
        </p:nvSpPr>
        <p:spPr bwMode="auto">
          <a:xfrm>
            <a:off x="467544" y="2996952"/>
            <a:ext cx="41751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b="1" dirty="0"/>
              <a:t>N.B. Si les variables sont centrées-réduites, I=p</a:t>
            </a:r>
          </a:p>
        </p:txBody>
      </p:sp>
      <p:graphicFrame>
        <p:nvGraphicFramePr>
          <p:cNvPr id="4126" name="Object 5"/>
          <p:cNvGraphicFramePr>
            <a:graphicFrameLocks noChangeAspect="1"/>
          </p:cNvGraphicFramePr>
          <p:nvPr/>
        </p:nvGraphicFramePr>
        <p:xfrm>
          <a:off x="2339752" y="1916832"/>
          <a:ext cx="1636713" cy="727075"/>
        </p:xfrm>
        <a:graphic>
          <a:graphicData uri="http://schemas.openxmlformats.org/presentationml/2006/ole">
            <p:oleObj spid="_x0000_s4126" name="Équation" r:id="rId6" imgW="1638000" imgH="723600" progId="Equation.3">
              <p:embed/>
            </p:oleObj>
          </a:graphicData>
        </a:graphic>
      </p:graphicFrame>
      <p:sp>
        <p:nvSpPr>
          <p:cNvPr id="34" name="ZoneTexte 33"/>
          <p:cNvSpPr txBox="1"/>
          <p:nvPr/>
        </p:nvSpPr>
        <p:spPr>
          <a:xfrm>
            <a:off x="7308304" y="2852936"/>
            <a:ext cx="1008112" cy="369332"/>
          </a:xfrm>
          <a:prstGeom prst="rect">
            <a:avLst/>
          </a:prstGeom>
          <a:solidFill>
            <a:srgbClr val="FBCB85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I = tr(V)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5" name="ZoneTexte 34"/>
          <p:cNvSpPr txBox="1"/>
          <p:nvPr/>
        </p:nvSpPr>
        <p:spPr>
          <a:xfrm rot="5400000">
            <a:off x="8013068" y="1938027"/>
            <a:ext cx="1800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latin typeface="+mj-lt"/>
              </a:rPr>
              <a:t>Matrice des</a:t>
            </a:r>
          </a:p>
          <a:p>
            <a:pPr algn="ctr"/>
            <a:r>
              <a:rPr lang="fr-FR" sz="1200" dirty="0" smtClean="0">
                <a:latin typeface="+mj-lt"/>
              </a:rPr>
              <a:t> variance-covariances</a:t>
            </a:r>
            <a:endParaRPr lang="fr-FR" sz="1200" dirty="0"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llipse 15"/>
          <p:cNvSpPr/>
          <p:nvPr/>
        </p:nvSpPr>
        <p:spPr>
          <a:xfrm>
            <a:off x="611560" y="1268586"/>
            <a:ext cx="7705725" cy="2160588"/>
          </a:xfrm>
          <a:prstGeom prst="ellipse">
            <a:avLst/>
          </a:prstGeom>
          <a:solidFill>
            <a:srgbClr val="FBCB85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188640"/>
            <a:ext cx="7560840" cy="450304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A.C.P.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7925172" y="6212061"/>
            <a:ext cx="762000" cy="365125"/>
          </a:xfrm>
        </p:spPr>
        <p:txBody>
          <a:bodyPr/>
          <a:lstStyle/>
          <a:p>
            <a:pPr>
              <a:defRPr/>
            </a:pPr>
            <a:fld id="{2B961D21-FF76-46EE-B430-B9A27B7AF103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116385" y="763761"/>
            <a:ext cx="7559675" cy="36988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</a:rPr>
              <a:t>Solution du problème</a:t>
            </a:r>
          </a:p>
        </p:txBody>
      </p:sp>
      <p:sp>
        <p:nvSpPr>
          <p:cNvPr id="11270" name="ZoneTexte 5"/>
          <p:cNvSpPr txBox="1">
            <a:spLocks noChangeArrowheads="1"/>
          </p:cNvSpPr>
          <p:nvPr/>
        </p:nvSpPr>
        <p:spPr bwMode="auto">
          <a:xfrm>
            <a:off x="1116385" y="1484486"/>
            <a:ext cx="65516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solidFill>
                  <a:srgbClr val="C00000"/>
                </a:solidFill>
              </a:rPr>
              <a:t>F</a:t>
            </a:r>
            <a:r>
              <a:rPr lang="fr-FR" baseline="-25000">
                <a:solidFill>
                  <a:srgbClr val="C00000"/>
                </a:solidFill>
              </a:rPr>
              <a:t>k</a:t>
            </a:r>
            <a:r>
              <a:rPr lang="fr-FR">
                <a:solidFill>
                  <a:srgbClr val="C00000"/>
                </a:solidFill>
              </a:rPr>
              <a:t>=Vect(u</a:t>
            </a:r>
            <a:r>
              <a:rPr lang="fr-FR" baseline="-25000">
                <a:solidFill>
                  <a:srgbClr val="C00000"/>
                </a:solidFill>
              </a:rPr>
              <a:t>1</a:t>
            </a:r>
            <a:r>
              <a:rPr lang="fr-FR">
                <a:solidFill>
                  <a:srgbClr val="C00000"/>
                </a:solidFill>
              </a:rPr>
              <a:t>,u</a:t>
            </a:r>
            <a:r>
              <a:rPr lang="fr-FR" baseline="-25000">
                <a:solidFill>
                  <a:srgbClr val="C00000"/>
                </a:solidFill>
              </a:rPr>
              <a:t>2</a:t>
            </a:r>
            <a:r>
              <a:rPr lang="fr-FR">
                <a:solidFill>
                  <a:srgbClr val="C00000"/>
                </a:solidFill>
              </a:rPr>
              <a:t>,…u</a:t>
            </a:r>
            <a:r>
              <a:rPr lang="fr-FR" baseline="-25000">
                <a:solidFill>
                  <a:srgbClr val="C00000"/>
                </a:solidFill>
              </a:rPr>
              <a:t>k</a:t>
            </a:r>
            <a:r>
              <a:rPr lang="fr-FR">
                <a:solidFill>
                  <a:srgbClr val="C00000"/>
                </a:solidFill>
              </a:rPr>
              <a:t>)</a:t>
            </a:r>
          </a:p>
          <a:p>
            <a:r>
              <a:rPr lang="fr-FR">
                <a:solidFill>
                  <a:srgbClr val="C00000"/>
                </a:solidFill>
              </a:rPr>
              <a:t>où u</a:t>
            </a:r>
            <a:r>
              <a:rPr lang="fr-FR" baseline="-25000">
                <a:solidFill>
                  <a:srgbClr val="C00000"/>
                </a:solidFill>
              </a:rPr>
              <a:t>k</a:t>
            </a:r>
            <a:r>
              <a:rPr lang="fr-FR">
                <a:solidFill>
                  <a:srgbClr val="C00000"/>
                </a:solidFill>
              </a:rPr>
              <a:t> est le vecteur propre unitaire de V associé à la k</a:t>
            </a:r>
            <a:r>
              <a:rPr lang="fr-FR" baseline="30000">
                <a:solidFill>
                  <a:srgbClr val="C00000"/>
                </a:solidFill>
              </a:rPr>
              <a:t>ième </a:t>
            </a:r>
            <a:r>
              <a:rPr lang="fr-FR">
                <a:solidFill>
                  <a:srgbClr val="C00000"/>
                </a:solidFill>
              </a:rPr>
              <a:t>plus grand valeur propre </a:t>
            </a:r>
            <a:r>
              <a:rPr lang="fr-FR">
                <a:solidFill>
                  <a:srgbClr val="C00000"/>
                </a:solidFill>
                <a:sym typeface="Symbol" pitchFamily="18" charset="2"/>
              </a:rPr>
              <a:t></a:t>
            </a:r>
            <a:r>
              <a:rPr lang="fr-FR" baseline="-25000">
                <a:solidFill>
                  <a:srgbClr val="C00000"/>
                </a:solidFill>
                <a:sym typeface="Symbol" pitchFamily="18" charset="2"/>
              </a:rPr>
              <a:t>k</a:t>
            </a:r>
            <a:r>
              <a:rPr lang="fr-FR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84585" y="3429174"/>
            <a:ext cx="7991475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dirty="0"/>
              <a:t>Les vecteurs propres sont appelés les </a:t>
            </a:r>
            <a:r>
              <a:rPr lang="fr-FR" b="1" dirty="0">
                <a:solidFill>
                  <a:srgbClr val="C00000"/>
                </a:solidFill>
              </a:rPr>
              <a:t>axes principaux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 Le premier axe principal u</a:t>
            </a:r>
            <a:r>
              <a:rPr lang="fr-FR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est associé à la plus grande valeur propre 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</a:t>
            </a:r>
            <a:r>
              <a:rPr lang="fr-FR" baseline="-25000" dirty="0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1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 Le deuxième axe principal u</a:t>
            </a:r>
            <a:r>
              <a:rPr lang="fr-FR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est associé à la deuxième valeur propre 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</a:t>
            </a:r>
            <a:r>
              <a:rPr lang="fr-FR" baseline="-25000" dirty="0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2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 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Etc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,…</a:t>
            </a:r>
            <a:endParaRPr lang="fr-FR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1272" name="Rectangle 7"/>
          <p:cNvSpPr>
            <a:spLocks noChangeArrowheads="1"/>
          </p:cNvSpPr>
          <p:nvPr/>
        </p:nvSpPr>
        <p:spPr bwMode="auto">
          <a:xfrm>
            <a:off x="2051422" y="2348086"/>
            <a:ext cx="54737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>
                <a:solidFill>
                  <a:srgbClr val="C00000"/>
                </a:solidFill>
              </a:rPr>
              <a:t>  L’inertie du nuage projeté sur u</a:t>
            </a:r>
            <a:r>
              <a:rPr lang="fr-FR" baseline="-25000">
                <a:solidFill>
                  <a:srgbClr val="C00000"/>
                </a:solidFill>
              </a:rPr>
              <a:t>k</a:t>
            </a:r>
            <a:r>
              <a:rPr lang="fr-FR">
                <a:solidFill>
                  <a:srgbClr val="C00000"/>
                </a:solidFill>
              </a:rPr>
              <a:t> est </a:t>
            </a:r>
            <a:r>
              <a:rPr lang="fr-FR">
                <a:solidFill>
                  <a:srgbClr val="C00000"/>
                </a:solidFill>
                <a:sym typeface="Symbol" pitchFamily="18" charset="2"/>
              </a:rPr>
              <a:t></a:t>
            </a:r>
            <a:r>
              <a:rPr lang="fr-FR" baseline="-25000">
                <a:solidFill>
                  <a:srgbClr val="C00000"/>
                </a:solidFill>
                <a:sym typeface="Symbol" pitchFamily="18" charset="2"/>
              </a:rPr>
              <a:t>k</a:t>
            </a:r>
            <a:endParaRPr lang="fr-FR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fr-FR">
                <a:solidFill>
                  <a:srgbClr val="C00000"/>
                </a:solidFill>
              </a:rPr>
              <a:t>  L’inertie du nuage projeté sur F</a:t>
            </a:r>
            <a:r>
              <a:rPr lang="fr-FR" baseline="-25000">
                <a:solidFill>
                  <a:srgbClr val="C00000"/>
                </a:solidFill>
              </a:rPr>
              <a:t>k</a:t>
            </a:r>
            <a:r>
              <a:rPr lang="fr-FR">
                <a:solidFill>
                  <a:srgbClr val="C00000"/>
                </a:solidFill>
              </a:rPr>
              <a:t> est </a:t>
            </a:r>
            <a:r>
              <a:rPr lang="fr-FR">
                <a:solidFill>
                  <a:srgbClr val="C00000"/>
                </a:solidFill>
                <a:sym typeface="Symbol" pitchFamily="18" charset="2"/>
              </a:rPr>
              <a:t></a:t>
            </a:r>
            <a:r>
              <a:rPr lang="fr-FR" baseline="-25000">
                <a:solidFill>
                  <a:srgbClr val="C00000"/>
                </a:solidFill>
                <a:sym typeface="Symbol" pitchFamily="18" charset="2"/>
              </a:rPr>
              <a:t>1</a:t>
            </a:r>
            <a:r>
              <a:rPr lang="fr-FR">
                <a:solidFill>
                  <a:srgbClr val="C00000"/>
                </a:solidFill>
                <a:sym typeface="Symbol" pitchFamily="18" charset="2"/>
              </a:rPr>
              <a:t>+…+</a:t>
            </a:r>
            <a:r>
              <a:rPr lang="fr-FR" baseline="-25000">
                <a:solidFill>
                  <a:srgbClr val="C00000"/>
                </a:solidFill>
                <a:sym typeface="Symbol" pitchFamily="18" charset="2"/>
              </a:rPr>
              <a:t>k</a:t>
            </a:r>
          </a:p>
          <a:p>
            <a:pPr>
              <a:buFont typeface="Wingdings" pitchFamily="2" charset="2"/>
              <a:buChar char="Ø"/>
            </a:pPr>
            <a:r>
              <a:rPr lang="fr-FR" baseline="-25000">
                <a:solidFill>
                  <a:srgbClr val="C00000"/>
                </a:solidFill>
                <a:sym typeface="Symbol" pitchFamily="18" charset="2"/>
              </a:rPr>
              <a:t>   </a:t>
            </a:r>
            <a:r>
              <a:rPr lang="fr-FR">
                <a:solidFill>
                  <a:srgbClr val="C00000"/>
                </a:solidFill>
              </a:rPr>
              <a:t>L’inertie totale est I=</a:t>
            </a:r>
            <a:r>
              <a:rPr lang="fr-FR">
                <a:solidFill>
                  <a:srgbClr val="C00000"/>
                </a:solidFill>
                <a:sym typeface="Symbol" pitchFamily="18" charset="2"/>
              </a:rPr>
              <a:t></a:t>
            </a:r>
            <a:r>
              <a:rPr lang="fr-FR" baseline="-25000">
                <a:solidFill>
                  <a:srgbClr val="C00000"/>
                </a:solidFill>
                <a:sym typeface="Symbol" pitchFamily="18" charset="2"/>
              </a:rPr>
              <a:t>1</a:t>
            </a:r>
            <a:r>
              <a:rPr lang="fr-FR">
                <a:solidFill>
                  <a:srgbClr val="C00000"/>
                </a:solidFill>
                <a:sym typeface="Symbol" pitchFamily="18" charset="2"/>
              </a:rPr>
              <a:t>+…+</a:t>
            </a:r>
            <a:r>
              <a:rPr lang="fr-FR" baseline="-25000">
                <a:solidFill>
                  <a:srgbClr val="C00000"/>
                </a:solidFill>
                <a:sym typeface="Symbol" pitchFamily="18" charset="2"/>
              </a:rPr>
              <a:t>p</a:t>
            </a:r>
            <a:endParaRPr lang="fr-FR">
              <a:solidFill>
                <a:srgbClr val="C000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11560" y="4653136"/>
            <a:ext cx="7993062" cy="2030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dirty="0"/>
              <a:t>La projection des individus sur un axe principal est une nouvelle variable appelée </a:t>
            </a:r>
            <a:r>
              <a:rPr lang="fr-FR" b="1" dirty="0">
                <a:solidFill>
                  <a:srgbClr val="C00000"/>
                </a:solidFill>
              </a:rPr>
              <a:t>composante principale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 La première composante c</a:t>
            </a:r>
            <a:r>
              <a:rPr lang="fr-FR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représente les coordonnées des projections des individus sur l’axe u</a:t>
            </a:r>
            <a:r>
              <a:rPr lang="fr-FR" baseline="-25000" dirty="0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1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La deuxième composante c</a:t>
            </a:r>
            <a:r>
              <a:rPr lang="fr-FR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représente les coordonnées des projections des individus sur l’axe u</a:t>
            </a:r>
            <a:r>
              <a:rPr lang="fr-FR" baseline="-25000" dirty="0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2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 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Etc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…</a:t>
            </a:r>
            <a:endParaRPr lang="fr-FR" b="1" dirty="0">
              <a:solidFill>
                <a:srgbClr val="C0000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-571500"/>
            <a:ext cx="756084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/>
              <a:t>A.C.P.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536566-D308-42C4-ACE3-59DDC2621D5C}" type="slidenum">
              <a:rPr lang="fr-FR"/>
              <a:pPr>
                <a:defRPr/>
              </a:pPr>
              <a:t>7</a:t>
            </a:fld>
            <a:endParaRPr lang="fr-FR"/>
          </a:p>
        </p:txBody>
      </p:sp>
      <p:pic>
        <p:nvPicPr>
          <p:cNvPr id="12383" name="Picture 95"/>
          <p:cNvPicPr>
            <a:picLocks noChangeAspect="1" noChangeArrowheads="1"/>
          </p:cNvPicPr>
          <p:nvPr/>
        </p:nvPicPr>
        <p:blipFill>
          <a:blip r:embed="rId2" cstate="print"/>
          <a:srcRect l="3352" t="10649" r="1668" b="6255"/>
          <a:stretch>
            <a:fillRect/>
          </a:stretch>
        </p:blipFill>
        <p:spPr bwMode="auto">
          <a:xfrm>
            <a:off x="395536" y="2924944"/>
            <a:ext cx="6120680" cy="393305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12" name="ZoneTexte 11"/>
          <p:cNvSpPr txBox="1"/>
          <p:nvPr/>
        </p:nvSpPr>
        <p:spPr>
          <a:xfrm>
            <a:off x="6444208" y="3573016"/>
            <a:ext cx="252028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latin typeface="+mj-lt"/>
              </a:rPr>
              <a:t>Représentation des individus (pays) sur les 2</a:t>
            </a:r>
            <a:r>
              <a:rPr lang="fr-FR" sz="1600" b="1" baseline="30000" dirty="0" smtClean="0">
                <a:latin typeface="+mj-lt"/>
              </a:rPr>
              <a:t>ères</a:t>
            </a:r>
            <a:r>
              <a:rPr lang="fr-FR" sz="1600" b="1" dirty="0" smtClean="0">
                <a:latin typeface="+mj-lt"/>
              </a:rPr>
              <a:t> composantes principales</a:t>
            </a:r>
            <a:endParaRPr lang="fr-FR" sz="1600" b="1" dirty="0"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1520" y="1484784"/>
            <a:ext cx="6192688" cy="1384995"/>
          </a:xfrm>
          <a:prstGeom prst="rect">
            <a:avLst/>
          </a:prstGeom>
          <a:solidFill>
            <a:srgbClr val="FBCB85"/>
          </a:solidFill>
        </p:spPr>
        <p:txBody>
          <a:bodyPr wrap="square">
            <a:spAutoFit/>
          </a:bodyPr>
          <a:lstStyle/>
          <a:p>
            <a:r>
              <a:rPr lang="fr-FR" sz="14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fr-FR" sz="1400" b="1" dirty="0" err="1" smtClean="0">
                <a:latin typeface="Courier New" pitchFamily="49" charset="0"/>
                <a:cs typeface="Courier New" pitchFamily="49" charset="0"/>
              </a:rPr>
              <a:t>eigenvalue</a:t>
            </a:r>
            <a:r>
              <a:rPr lang="fr-FR" sz="1400" b="1" dirty="0" smtClean="0">
                <a:latin typeface="Courier New" pitchFamily="49" charset="0"/>
                <a:cs typeface="Courier New" pitchFamily="49" charset="0"/>
              </a:rPr>
              <a:t> 	</a:t>
            </a:r>
            <a:r>
              <a:rPr lang="fr-FR" sz="1400" b="1" dirty="0" err="1" smtClean="0">
                <a:latin typeface="Courier New" pitchFamily="49" charset="0"/>
                <a:cs typeface="Courier New" pitchFamily="49" charset="0"/>
              </a:rPr>
              <a:t>percentage</a:t>
            </a:r>
            <a:r>
              <a:rPr lang="fr-FR" sz="1400" b="1" dirty="0" smtClean="0">
                <a:latin typeface="Courier New" pitchFamily="49" charset="0"/>
                <a:cs typeface="Courier New" pitchFamily="49" charset="0"/>
              </a:rPr>
              <a:t>       cumulative % </a:t>
            </a:r>
          </a:p>
          <a:p>
            <a:r>
              <a:rPr lang="fr-FR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1400" b="1" dirty="0" smtClean="0">
                <a:latin typeface="Courier New" pitchFamily="49" charset="0"/>
                <a:cs typeface="Courier New" pitchFamily="49" charset="0"/>
              </a:rPr>
              <a:t>                         of variance     of variance</a:t>
            </a:r>
          </a:p>
          <a:p>
            <a:r>
              <a:rPr lang="fr-FR" sz="1400" b="1" dirty="0" err="1" smtClean="0">
                <a:latin typeface="Courier New" pitchFamily="49" charset="0"/>
                <a:cs typeface="Courier New" pitchFamily="49" charset="0"/>
              </a:rPr>
              <a:t>comp</a:t>
            </a:r>
            <a:r>
              <a:rPr lang="fr-FR" sz="1400" b="1" dirty="0" smtClean="0">
                <a:latin typeface="Courier New" pitchFamily="49" charset="0"/>
                <a:cs typeface="Courier New" pitchFamily="49" charset="0"/>
              </a:rPr>
              <a:t> 1 	2.66302177	66.5755442	66.57554</a:t>
            </a:r>
          </a:p>
          <a:p>
            <a:r>
              <a:rPr lang="fr-FR" sz="1400" b="1" dirty="0" err="1" smtClean="0">
                <a:latin typeface="Courier New" pitchFamily="49" charset="0"/>
                <a:cs typeface="Courier New" pitchFamily="49" charset="0"/>
              </a:rPr>
              <a:t>comp</a:t>
            </a:r>
            <a:r>
              <a:rPr lang="fr-FR" sz="1400" b="1" dirty="0" smtClean="0">
                <a:latin typeface="Courier New" pitchFamily="49" charset="0"/>
                <a:cs typeface="Courier New" pitchFamily="49" charset="0"/>
              </a:rPr>
              <a:t> 2 	1.19799267	29.9498168	96.52536</a:t>
            </a:r>
          </a:p>
          <a:p>
            <a:r>
              <a:rPr lang="fr-FR" sz="1400" b="1" dirty="0" err="1" smtClean="0">
                <a:latin typeface="Courier New" pitchFamily="49" charset="0"/>
                <a:cs typeface="Courier New" pitchFamily="49" charset="0"/>
              </a:rPr>
              <a:t>comp</a:t>
            </a:r>
            <a:r>
              <a:rPr lang="fr-FR" sz="1400" b="1" dirty="0" smtClean="0">
                <a:latin typeface="Courier New" pitchFamily="49" charset="0"/>
                <a:cs typeface="Courier New" pitchFamily="49" charset="0"/>
              </a:rPr>
              <a:t> 3 	0.12720887	3.1802217	99.70558</a:t>
            </a:r>
          </a:p>
          <a:p>
            <a:r>
              <a:rPr lang="fr-FR" sz="1400" b="1" dirty="0" err="1" smtClean="0">
                <a:latin typeface="Courier New" pitchFamily="49" charset="0"/>
                <a:cs typeface="Courier New" pitchFamily="49" charset="0"/>
              </a:rPr>
              <a:t>comp</a:t>
            </a:r>
            <a:r>
              <a:rPr lang="fr-FR" sz="1400" b="1" dirty="0" smtClean="0">
                <a:latin typeface="Courier New" pitchFamily="49" charset="0"/>
                <a:cs typeface="Courier New" pitchFamily="49" charset="0"/>
              </a:rPr>
              <a:t> 4 	0.01177669	0.2944172	100.00000</a:t>
            </a:r>
            <a:endParaRPr lang="fr-FR" sz="1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95536" y="1052736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Exemple de la démographie mondiale avec les variables : TNAT, TMORT, EV, T65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6588224" y="1772816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4 variables </a:t>
            </a:r>
          </a:p>
          <a:p>
            <a:pPr algn="ctr"/>
            <a:r>
              <a:rPr lang="fr-FR" dirty="0" smtClean="0">
                <a:solidFill>
                  <a:srgbClr val="FF0000"/>
                </a:solidFill>
                <a:sym typeface="Symbol"/>
              </a:rPr>
              <a:t> </a:t>
            </a:r>
          </a:p>
          <a:p>
            <a:pPr algn="ctr"/>
            <a:r>
              <a:rPr lang="fr-FR" dirty="0" smtClean="0">
                <a:solidFill>
                  <a:srgbClr val="FF0000"/>
                </a:solidFill>
                <a:sym typeface="Symbol"/>
              </a:rPr>
              <a:t>4 composantes principales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732240" y="4869160"/>
            <a:ext cx="2016224" cy="92333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</a:rPr>
              <a:t>Comment </a:t>
            </a:r>
            <a:r>
              <a:rPr lang="fr-FR" b="1" dirty="0" smtClean="0">
                <a:solidFill>
                  <a:schemeClr val="accent4">
                    <a:lumMod val="50000"/>
                  </a:schemeClr>
                </a:solidFill>
              </a:rPr>
              <a:t>interpréter ce graphique?</a:t>
            </a:r>
            <a:endParaRPr lang="fr-FR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2" name="ZoneTexte 9"/>
          <p:cNvSpPr txBox="1">
            <a:spLocks noChangeArrowheads="1"/>
          </p:cNvSpPr>
          <p:nvPr/>
        </p:nvSpPr>
        <p:spPr bwMode="auto">
          <a:xfrm>
            <a:off x="2411760" y="620688"/>
            <a:ext cx="475252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fr-FR" b="1" i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Représentation graphique des individus</a:t>
            </a:r>
            <a:endParaRPr lang="fr-FR" b="1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059832" y="6453336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err="1" smtClean="0">
                <a:latin typeface="+mj-lt"/>
              </a:rPr>
              <a:t>Comp</a:t>
            </a:r>
            <a:r>
              <a:rPr lang="fr-FR" sz="1200" b="1" dirty="0" smtClean="0">
                <a:latin typeface="+mj-lt"/>
              </a:rPr>
              <a:t> 1</a:t>
            </a:r>
            <a:endParaRPr lang="fr-FR" sz="1200" b="1" dirty="0">
              <a:latin typeface="+mj-lt"/>
            </a:endParaRPr>
          </a:p>
        </p:txBody>
      </p:sp>
      <p:sp>
        <p:nvSpPr>
          <p:cNvPr id="19" name="ZoneTexte 18"/>
          <p:cNvSpPr txBox="1"/>
          <p:nvPr/>
        </p:nvSpPr>
        <p:spPr>
          <a:xfrm rot="-5400000">
            <a:off x="-78033" y="4550640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err="1" smtClean="0">
                <a:latin typeface="+mj-lt"/>
              </a:rPr>
              <a:t>Comp</a:t>
            </a:r>
            <a:r>
              <a:rPr lang="fr-FR" sz="1200" b="1" dirty="0" smtClean="0">
                <a:latin typeface="+mj-lt"/>
              </a:rPr>
              <a:t> 2</a:t>
            </a:r>
            <a:endParaRPr lang="fr-FR" sz="1200" b="1" dirty="0">
              <a:latin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0"/>
            <a:ext cx="7560840" cy="594320"/>
          </a:xfrm>
        </p:spPr>
        <p:txBody>
          <a:bodyPr/>
          <a:lstStyle/>
          <a:p>
            <a:r>
              <a:rPr lang="fr-FR" dirty="0" smtClean="0"/>
              <a:t>A.C.P.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6CB591-A94C-4CEC-B897-26A41F658591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sp>
        <p:nvSpPr>
          <p:cNvPr id="4" name="ZoneTexte 9"/>
          <p:cNvSpPr txBox="1">
            <a:spLocks noChangeArrowheads="1"/>
          </p:cNvSpPr>
          <p:nvPr/>
        </p:nvSpPr>
        <p:spPr bwMode="auto">
          <a:xfrm>
            <a:off x="2195736" y="332656"/>
            <a:ext cx="475252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fr-FR" b="1" i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Représentation graphique des variables</a:t>
            </a:r>
            <a:endParaRPr lang="fr-FR" b="1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48064" y="2996952"/>
            <a:ext cx="3995936" cy="3416320"/>
          </a:xfrm>
          <a:prstGeom prst="rect">
            <a:avLst/>
          </a:prstGeom>
          <a:solidFill>
            <a:srgbClr val="FBCB85"/>
          </a:solidFill>
        </p:spPr>
        <p:txBody>
          <a:bodyPr wrap="square">
            <a:spAutoFit/>
          </a:bodyPr>
          <a:lstStyle/>
          <a:p>
            <a:r>
              <a:rPr lang="pt-BR" sz="1200" b="1" u="sng" dirty="0" smtClean="0">
                <a:latin typeface="Courier New" pitchFamily="49" charset="0"/>
                <a:cs typeface="Courier New" pitchFamily="49" charset="0"/>
              </a:rPr>
              <a:t>$cor</a:t>
            </a:r>
          </a:p>
          <a:p>
            <a:r>
              <a:rPr lang="pt-BR" sz="1200" b="1" dirty="0" smtClean="0">
                <a:latin typeface="Courier New" pitchFamily="49" charset="0"/>
                <a:cs typeface="Courier New" pitchFamily="49" charset="0"/>
              </a:rPr>
              <a:t>           Dim.1      Dim.2  Dim.3 Dim.4</a:t>
            </a:r>
          </a:p>
          <a:p>
            <a:r>
              <a:rPr lang="pt-BR" sz="1200" b="1" dirty="0" smtClean="0">
                <a:latin typeface="Courier New" pitchFamily="49" charset="0"/>
                <a:cs typeface="Courier New" pitchFamily="49" charset="0"/>
              </a:rPr>
              <a:t>TNAT  -0.9477642 -0.1409135     ...</a:t>
            </a:r>
          </a:p>
          <a:p>
            <a:r>
              <a:rPr lang="pt-BR" sz="1200" b="1" dirty="0" smtClean="0">
                <a:latin typeface="Courier New" pitchFamily="49" charset="0"/>
                <a:cs typeface="Courier New" pitchFamily="49" charset="0"/>
              </a:rPr>
              <a:t>TMORT -0.4674138  0.8814408</a:t>
            </a:r>
          </a:p>
          <a:p>
            <a:r>
              <a:rPr lang="pt-BR" sz="1200" b="1" dirty="0" smtClean="0">
                <a:latin typeface="Courier New" pitchFamily="49" charset="0"/>
                <a:cs typeface="Courier New" pitchFamily="49" charset="0"/>
              </a:rPr>
              <a:t>EV     0.9692397 -0.1966503</a:t>
            </a:r>
          </a:p>
          <a:p>
            <a:r>
              <a:rPr lang="pt-BR" sz="1200" b="1" dirty="0" smtClean="0">
                <a:latin typeface="Courier New" pitchFamily="49" charset="0"/>
                <a:cs typeface="Courier New" pitchFamily="49" charset="0"/>
              </a:rPr>
              <a:t>T65    0.7790144  0.6021020</a:t>
            </a:r>
          </a:p>
          <a:p>
            <a:r>
              <a:rPr lang="pt-BR" sz="1200" b="1" u="sng" dirty="0" smtClean="0">
                <a:latin typeface="Courier New" pitchFamily="49" charset="0"/>
                <a:cs typeface="Courier New" pitchFamily="49" charset="0"/>
              </a:rPr>
              <a:t>$cos2</a:t>
            </a:r>
          </a:p>
          <a:p>
            <a:r>
              <a:rPr lang="pt-BR" sz="1200" b="1" dirty="0" smtClean="0">
                <a:latin typeface="Courier New" pitchFamily="49" charset="0"/>
                <a:cs typeface="Courier New" pitchFamily="49" charset="0"/>
              </a:rPr>
              <a:t>          Dim.1      Dim.2</a:t>
            </a:r>
          </a:p>
          <a:p>
            <a:r>
              <a:rPr lang="pt-BR" sz="1200" b="1" dirty="0" smtClean="0">
                <a:latin typeface="Courier New" pitchFamily="49" charset="0"/>
                <a:cs typeface="Courier New" pitchFamily="49" charset="0"/>
              </a:rPr>
              <a:t>TNAT  0.8982571 0.01985663</a:t>
            </a:r>
          </a:p>
          <a:p>
            <a:r>
              <a:rPr lang="pt-BR" sz="1200" b="1" dirty="0" smtClean="0">
                <a:latin typeface="Courier New" pitchFamily="49" charset="0"/>
                <a:cs typeface="Courier New" pitchFamily="49" charset="0"/>
              </a:rPr>
              <a:t>TMORT 0.2184757 0.77693792</a:t>
            </a:r>
          </a:p>
          <a:p>
            <a:r>
              <a:rPr lang="pt-BR" sz="1200" b="1" dirty="0" smtClean="0">
                <a:latin typeface="Courier New" pitchFamily="49" charset="0"/>
                <a:cs typeface="Courier New" pitchFamily="49" charset="0"/>
              </a:rPr>
              <a:t>EV    0.9394256 0.03867136</a:t>
            </a:r>
          </a:p>
          <a:p>
            <a:r>
              <a:rPr lang="pt-BR" sz="1200" b="1" dirty="0" smtClean="0">
                <a:latin typeface="Courier New" pitchFamily="49" charset="0"/>
                <a:cs typeface="Courier New" pitchFamily="49" charset="0"/>
              </a:rPr>
              <a:t>T65   0.6068634 0.36252677</a:t>
            </a:r>
          </a:p>
          <a:p>
            <a:r>
              <a:rPr lang="fr-FR" sz="1200" b="1" u="sng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fr-FR" sz="1200" b="1" u="sng" dirty="0" err="1" smtClean="0">
                <a:latin typeface="Courier New" pitchFamily="49" charset="0"/>
                <a:cs typeface="Courier New" pitchFamily="49" charset="0"/>
              </a:rPr>
              <a:t>contrib</a:t>
            </a:r>
            <a:endParaRPr lang="fr-FR" sz="1200" b="1" u="sng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fr-FR" sz="1200" b="1" dirty="0" smtClean="0">
                <a:latin typeface="Courier New" pitchFamily="49" charset="0"/>
                <a:cs typeface="Courier New" pitchFamily="49" charset="0"/>
              </a:rPr>
              <a:t>         Dim.1     Dim.2</a:t>
            </a:r>
          </a:p>
          <a:p>
            <a:r>
              <a:rPr lang="fr-FR" sz="1200" b="1" dirty="0" smtClean="0">
                <a:latin typeface="Courier New" pitchFamily="49" charset="0"/>
                <a:cs typeface="Courier New" pitchFamily="49" charset="0"/>
              </a:rPr>
              <a:t>TNAT  33.73074  1.657492</a:t>
            </a:r>
          </a:p>
          <a:p>
            <a:r>
              <a:rPr lang="fr-FR" sz="1200" b="1" dirty="0" smtClean="0">
                <a:latin typeface="Courier New" pitchFamily="49" charset="0"/>
                <a:cs typeface="Courier New" pitchFamily="49" charset="0"/>
              </a:rPr>
              <a:t>TMORT  8.20405 64.853311</a:t>
            </a:r>
          </a:p>
          <a:p>
            <a:r>
              <a:rPr lang="fr-FR" sz="1200" b="1" dirty="0" smtClean="0">
                <a:latin typeface="Courier New" pitchFamily="49" charset="0"/>
                <a:cs typeface="Courier New" pitchFamily="49" charset="0"/>
              </a:rPr>
              <a:t>EV    35.27668  3.228013</a:t>
            </a:r>
          </a:p>
          <a:p>
            <a:r>
              <a:rPr lang="fr-FR" sz="1200" b="1" dirty="0" smtClean="0">
                <a:latin typeface="Courier New" pitchFamily="49" charset="0"/>
                <a:cs typeface="Courier New" pitchFamily="49" charset="0"/>
              </a:rPr>
              <a:t>T65   22.78853 30.261184</a:t>
            </a:r>
            <a:endParaRPr lang="fr-FR" sz="1200" b="1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7" name="Groupe 16"/>
          <p:cNvGrpSpPr/>
          <p:nvPr/>
        </p:nvGrpSpPr>
        <p:grpSpPr>
          <a:xfrm>
            <a:off x="323528" y="2276872"/>
            <a:ext cx="4824536" cy="4581128"/>
            <a:chOff x="107504" y="1196752"/>
            <a:chExt cx="5292080" cy="5101535"/>
          </a:xfrm>
          <a:solidFill>
            <a:schemeClr val="bg1"/>
          </a:solidFill>
        </p:grpSpPr>
        <p:grpSp>
          <p:nvGrpSpPr>
            <p:cNvPr id="16" name="Groupe 15"/>
            <p:cNvGrpSpPr/>
            <p:nvPr/>
          </p:nvGrpSpPr>
          <p:grpSpPr>
            <a:xfrm>
              <a:off x="395536" y="1196752"/>
              <a:ext cx="5004048" cy="4939894"/>
              <a:chOff x="395536" y="1196752"/>
              <a:chExt cx="5004048" cy="4939894"/>
            </a:xfrm>
            <a:grpFill/>
          </p:grpSpPr>
          <p:pic>
            <p:nvPicPr>
              <p:cNvPr id="25603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5736" t="3447" r="4784" b="8086"/>
              <a:stretch>
                <a:fillRect/>
              </a:stretch>
            </p:blipFill>
            <p:spPr bwMode="auto">
              <a:xfrm>
                <a:off x="395536" y="1196752"/>
                <a:ext cx="5004048" cy="4939894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</p:pic>
          <p:cxnSp>
            <p:nvCxnSpPr>
              <p:cNvPr id="11" name="Connecteur droit 10"/>
              <p:cNvCxnSpPr/>
              <p:nvPr/>
            </p:nvCxnSpPr>
            <p:spPr>
              <a:xfrm>
                <a:off x="4499992" y="2564904"/>
                <a:ext cx="0" cy="1152128"/>
              </a:xfrm>
              <a:prstGeom prst="line">
                <a:avLst/>
              </a:prstGeom>
              <a:grpFill/>
              <a:ln w="38100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cteur droit 11"/>
              <p:cNvCxnSpPr/>
              <p:nvPr/>
            </p:nvCxnSpPr>
            <p:spPr>
              <a:xfrm flipH="1">
                <a:off x="3059832" y="2564904"/>
                <a:ext cx="1440160" cy="0"/>
              </a:xfrm>
              <a:prstGeom prst="line">
                <a:avLst/>
              </a:prstGeom>
              <a:grpFill/>
              <a:ln w="38100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ZoneTexte 13"/>
              <p:cNvSpPr txBox="1"/>
              <p:nvPr/>
            </p:nvSpPr>
            <p:spPr>
              <a:xfrm>
                <a:off x="3851920" y="3645024"/>
                <a:ext cx="1224136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>
                    <a:solidFill>
                      <a:srgbClr val="002060"/>
                    </a:solidFill>
                  </a:rPr>
                  <a:t>r(T65,c</a:t>
                </a:r>
                <a:r>
                  <a:rPr lang="fr-FR" baseline="-25000" dirty="0" smtClean="0">
                    <a:solidFill>
                      <a:srgbClr val="002060"/>
                    </a:solidFill>
                  </a:rPr>
                  <a:t>1</a:t>
                </a:r>
                <a:r>
                  <a:rPr lang="fr-FR" dirty="0" smtClean="0">
                    <a:solidFill>
                      <a:srgbClr val="002060"/>
                    </a:solidFill>
                  </a:rPr>
                  <a:t>)</a:t>
                </a:r>
                <a:endParaRPr lang="fr-FR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5" name="ZoneTexte 14"/>
              <p:cNvSpPr txBox="1"/>
              <p:nvPr/>
            </p:nvSpPr>
            <p:spPr>
              <a:xfrm>
                <a:off x="1979712" y="2348880"/>
                <a:ext cx="1224136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>
                    <a:solidFill>
                      <a:srgbClr val="002060"/>
                    </a:solidFill>
                  </a:rPr>
                  <a:t>r(T65,c</a:t>
                </a:r>
                <a:r>
                  <a:rPr lang="fr-FR" baseline="-25000" dirty="0">
                    <a:solidFill>
                      <a:srgbClr val="002060"/>
                    </a:solidFill>
                  </a:rPr>
                  <a:t>2</a:t>
                </a:r>
                <a:r>
                  <a:rPr lang="fr-FR" dirty="0" smtClean="0">
                    <a:solidFill>
                      <a:srgbClr val="002060"/>
                    </a:solidFill>
                  </a:rPr>
                  <a:t>)</a:t>
                </a:r>
                <a:endParaRPr lang="fr-FR" dirty="0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7" name="ZoneTexte 6"/>
            <p:cNvSpPr txBox="1"/>
            <p:nvPr/>
          </p:nvSpPr>
          <p:spPr>
            <a:xfrm rot="-5400000">
              <a:off x="-150040" y="3614537"/>
              <a:ext cx="792088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sz="1200" b="1" dirty="0" err="1" smtClean="0">
                  <a:latin typeface="+mj-lt"/>
                </a:rPr>
                <a:t>Comp</a:t>
              </a:r>
              <a:r>
                <a:rPr lang="fr-FR" sz="1200" b="1" dirty="0" smtClean="0">
                  <a:latin typeface="+mj-lt"/>
                </a:rPr>
                <a:t> 2</a:t>
              </a:r>
              <a:endParaRPr lang="fr-FR" sz="1200" b="1" dirty="0">
                <a:latin typeface="+mj-lt"/>
              </a:endParaRP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2627784" y="6021288"/>
              <a:ext cx="792088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sz="1200" b="1" dirty="0" err="1" smtClean="0">
                  <a:latin typeface="+mj-lt"/>
                </a:rPr>
                <a:t>Comp</a:t>
              </a:r>
              <a:r>
                <a:rPr lang="fr-FR" sz="1200" b="1" dirty="0" smtClean="0">
                  <a:latin typeface="+mj-lt"/>
                </a:rPr>
                <a:t> 1</a:t>
              </a:r>
              <a:endParaRPr lang="fr-FR" sz="1200" b="1" dirty="0">
                <a:latin typeface="+mj-lt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1331640" y="764705"/>
            <a:ext cx="828092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2000" dirty="0" smtClean="0">
                <a:latin typeface="+mn-lt"/>
                <a:cs typeface="Courier New" pitchFamily="49" charset="0"/>
              </a:rPr>
              <a:t> $cor = coordonnée=corrélation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>
                <a:latin typeface="+mn-lt"/>
                <a:cs typeface="Courier New" pitchFamily="49" charset="0"/>
              </a:rPr>
              <a:t> $cos2= répartition de la variable sur les 4 axes principaux </a:t>
            </a:r>
          </a:p>
          <a:p>
            <a:pPr algn="ctr"/>
            <a:r>
              <a:rPr lang="pt-BR" sz="1600" dirty="0" smtClean="0">
                <a:latin typeface="+mn-lt"/>
                <a:cs typeface="Courier New" pitchFamily="49" charset="0"/>
              </a:rPr>
              <a:t>La variable TNAT est représentée à 89.82% sur C</a:t>
            </a:r>
            <a:r>
              <a:rPr lang="pt-BR" sz="1600" baseline="-25000" dirty="0" smtClean="0">
                <a:latin typeface="+mn-lt"/>
                <a:cs typeface="Courier New" pitchFamily="49" charset="0"/>
              </a:rPr>
              <a:t>1</a:t>
            </a:r>
            <a:r>
              <a:rPr lang="pt-BR" sz="1600" dirty="0" smtClean="0">
                <a:latin typeface="+mn-lt"/>
                <a:cs typeface="Courier New" pitchFamily="49" charset="0"/>
              </a:rPr>
              <a:t> et 1.98% sur C</a:t>
            </a:r>
            <a:r>
              <a:rPr lang="pt-BR" sz="1600" baseline="-25000" dirty="0" smtClean="0">
                <a:latin typeface="+mn-lt"/>
                <a:cs typeface="Courier New" pitchFamily="49" charset="0"/>
              </a:rPr>
              <a:t>2</a:t>
            </a:r>
            <a:r>
              <a:rPr lang="pt-BR" sz="1600" dirty="0" smtClean="0">
                <a:latin typeface="+mn-lt"/>
                <a:cs typeface="Courier New" pitchFamily="49" charset="0"/>
              </a:rPr>
              <a:t> etc..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>
                <a:latin typeface="+mn-lt"/>
                <a:cs typeface="Courier New" pitchFamily="49" charset="0"/>
              </a:rPr>
              <a:t> $contrib = contribution de la variable à la construction de l’axe</a:t>
            </a:r>
          </a:p>
          <a:p>
            <a:pPr algn="ctr"/>
            <a:r>
              <a:rPr lang="pt-BR" sz="1600" dirty="0" smtClean="0">
                <a:latin typeface="+mn-lt"/>
                <a:cs typeface="Courier New" pitchFamily="49" charset="0"/>
              </a:rPr>
              <a:t>La variable TMORT ne contribue pas (8%) à la construction de c</a:t>
            </a:r>
            <a:r>
              <a:rPr lang="pt-BR" sz="1600" baseline="-25000" dirty="0" smtClean="0">
                <a:latin typeface="+mn-lt"/>
                <a:cs typeface="Courier New" pitchFamily="49" charset="0"/>
              </a:rPr>
              <a:t>1</a:t>
            </a:r>
            <a:r>
              <a:rPr lang="pt-BR" sz="1600" dirty="0" smtClean="0">
                <a:latin typeface="+mn-lt"/>
                <a:cs typeface="Courier New" pitchFamily="49" charset="0"/>
              </a:rPr>
              <a:t>.</a:t>
            </a:r>
          </a:p>
          <a:p>
            <a:endParaRPr lang="pt-BR" sz="2000" dirty="0" smtClean="0">
              <a:latin typeface="+mn-lt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0"/>
            <a:ext cx="7560840" cy="620688"/>
          </a:xfrm>
        </p:spPr>
        <p:txBody>
          <a:bodyPr/>
          <a:lstStyle/>
          <a:p>
            <a:r>
              <a:rPr lang="fr-FR" dirty="0" smtClean="0"/>
              <a:t>A.C.P.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6CB591-A94C-4CEC-B897-26A41F658591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sp>
        <p:nvSpPr>
          <p:cNvPr id="4" name="ZoneTexte 9"/>
          <p:cNvSpPr txBox="1">
            <a:spLocks noChangeArrowheads="1"/>
          </p:cNvSpPr>
          <p:nvPr/>
        </p:nvSpPr>
        <p:spPr bwMode="auto">
          <a:xfrm>
            <a:off x="827584" y="1484784"/>
            <a:ext cx="295232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fr-FR" b="1" i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Interprétation</a:t>
            </a:r>
            <a:endParaRPr lang="fr-FR" b="1" i="1" dirty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31877"/>
            <a:ext cx="4680520" cy="442612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40014" y="332656"/>
            <a:ext cx="4903986" cy="48965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ZoneTexte 6"/>
          <p:cNvSpPr txBox="1"/>
          <p:nvPr/>
        </p:nvSpPr>
        <p:spPr>
          <a:xfrm>
            <a:off x="3131840" y="3356992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FF0000"/>
                </a:solidFill>
                <a:latin typeface="+mj-lt"/>
              </a:rPr>
              <a:t>Pays vieillissants</a:t>
            </a:r>
            <a:endParaRPr lang="fr-FR" sz="1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39552" y="4365104"/>
            <a:ext cx="12961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FF0000"/>
                </a:solidFill>
                <a:latin typeface="+mj-lt"/>
              </a:rPr>
              <a:t>Pays avec fort taux de natalité</a:t>
            </a:r>
            <a:endParaRPr lang="fr-FR" sz="1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331640" y="2924944"/>
            <a:ext cx="12961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FF0000"/>
                </a:solidFill>
                <a:latin typeface="+mj-lt"/>
              </a:rPr>
              <a:t>Pays avec fort taux de mortalité</a:t>
            </a:r>
            <a:endParaRPr lang="fr-FR" sz="1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275856" y="4293096"/>
            <a:ext cx="1728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FF0000"/>
                </a:solidFill>
                <a:latin typeface="+mj-lt"/>
              </a:rPr>
              <a:t>Pays avec espérance de vie longue</a:t>
            </a:r>
            <a:endParaRPr lang="fr-FR" sz="1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4788024" y="5157192"/>
            <a:ext cx="43559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000" dirty="0" smtClean="0">
                <a:solidFill>
                  <a:srgbClr val="002060"/>
                </a:solidFill>
                <a:latin typeface="+mj-lt"/>
              </a:rPr>
              <a:t> TNAT et EV sont corrélés négativement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+mj-lt"/>
              </a:rPr>
              <a:t>l</a:t>
            </a:r>
            <a:r>
              <a:rPr lang="fr-FR" sz="1600" dirty="0" smtClean="0">
                <a:solidFill>
                  <a:srgbClr val="002060"/>
                </a:solidFill>
                <a:latin typeface="+mj-lt"/>
              </a:rPr>
              <a:t>es pays avec un fort taux de natalité ont une espérance de vie courte</a:t>
            </a:r>
          </a:p>
          <a:p>
            <a:pPr>
              <a:buFont typeface="Arial" pitchFamily="34" charset="0"/>
              <a:buChar char="•"/>
            </a:pPr>
            <a:r>
              <a:rPr lang="fr-FR" sz="2000" dirty="0" smtClean="0">
                <a:solidFill>
                  <a:srgbClr val="002060"/>
                </a:solidFill>
                <a:latin typeface="+mj-lt"/>
              </a:rPr>
              <a:t> TMORT et T65 sont non corrélés</a:t>
            </a:r>
            <a:endParaRPr lang="fr-FR" sz="2000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Personnalisé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F6FC6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3559</TotalTime>
  <Words>1179</Words>
  <Application>Microsoft Office PowerPoint</Application>
  <PresentationFormat>Affichage à l'écran (4:3)</PresentationFormat>
  <Paragraphs>227</Paragraphs>
  <Slides>12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4" baseType="lpstr">
      <vt:lpstr>Débit</vt:lpstr>
      <vt:lpstr>Équation</vt:lpstr>
      <vt:lpstr>Analyse en composantes principales (A.C.P.)</vt:lpstr>
      <vt:lpstr>A.C.P.</vt:lpstr>
      <vt:lpstr>A.C.P.</vt:lpstr>
      <vt:lpstr>A.C.P.</vt:lpstr>
      <vt:lpstr>A.C.P.</vt:lpstr>
      <vt:lpstr>A.C.P.</vt:lpstr>
      <vt:lpstr>A.C.P.</vt:lpstr>
      <vt:lpstr>A.C.P.</vt:lpstr>
      <vt:lpstr>A.C.P.</vt:lpstr>
      <vt:lpstr>A.C.P.</vt:lpstr>
      <vt:lpstr>A.C.P.</vt:lpstr>
      <vt:lpstr>A.C.P.</vt:lpstr>
    </vt:vector>
  </TitlesOfParts>
  <Company>EISTI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Statistiques multivariées</dc:title>
  <dc:creator>jourdana</dc:creator>
  <cp:lastModifiedBy>aj</cp:lastModifiedBy>
  <cp:revision>29</cp:revision>
  <dcterms:created xsi:type="dcterms:W3CDTF">2012-08-30T09:22:07Z</dcterms:created>
  <dcterms:modified xsi:type="dcterms:W3CDTF">2015-09-25T16:36:56Z</dcterms:modified>
</cp:coreProperties>
</file>