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3" r:id="rId13"/>
    <p:sldId id="268" r:id="rId14"/>
    <p:sldId id="269" r:id="rId15"/>
    <p:sldId id="271" r:id="rId16"/>
    <p:sldId id="270" r:id="rId17"/>
    <p:sldId id="272" r:id="rId18"/>
    <p:sldId id="283" r:id="rId19"/>
    <p:sldId id="28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7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95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42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29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76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5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80A8F2-99F5-4A21-BD1A-086BA0E052CB}" type="datetimeFigureOut">
              <a:rPr lang="fr-FR" smtClean="0"/>
              <a:t>09/04/2018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EBBC94-904D-485D-BA11-AD8397880E3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011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766937"/>
            <a:ext cx="10993549" cy="1475013"/>
          </a:xfrm>
        </p:spPr>
        <p:txBody>
          <a:bodyPr>
            <a:normAutofit/>
          </a:bodyPr>
          <a:lstStyle/>
          <a:p>
            <a:r>
              <a:rPr lang="fr-FR" sz="5400" dirty="0" smtClean="0"/>
              <a:t>Projet </a:t>
            </a:r>
            <a:r>
              <a:rPr lang="fr-FR" sz="5400" dirty="0" err="1" smtClean="0"/>
              <a:t>onera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2000" dirty="0" smtClean="0"/>
              <a:t>Soutenance du projet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68286"/>
            <a:ext cx="10993546" cy="590321"/>
          </a:xfrm>
        </p:spPr>
        <p:txBody>
          <a:bodyPr>
            <a:normAutofit fontScale="92500" lnSpcReduction="10000"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Lundi 9 avril 2018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Yan </a:t>
            </a:r>
            <a:r>
              <a:rPr lang="fr-FR" sz="1400" dirty="0">
                <a:solidFill>
                  <a:schemeClr val="accent1"/>
                </a:solidFill>
              </a:rPr>
              <a:t>ABDOULNASIR, Andrew EPAGNEAUD, Guillaume GUERTEAU, Aurélien LAFFONT, Anaïs RAMSI, Fabien REIGNER</a:t>
            </a:r>
          </a:p>
        </p:txBody>
      </p:sp>
      <p:pic>
        <p:nvPicPr>
          <p:cNvPr id="1026" name="Picture 2" descr="Image result for On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91" y="4914900"/>
            <a:ext cx="4244473" cy="9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i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3672794"/>
            <a:ext cx="1452509" cy="22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User stories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9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35" y="1927996"/>
            <a:ext cx="4038712" cy="39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86" y="1961594"/>
            <a:ext cx="3906604" cy="3862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" y="1961594"/>
            <a:ext cx="3944349" cy="39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User stories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10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37" y="2079984"/>
            <a:ext cx="3924675" cy="3881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5" y="2036376"/>
            <a:ext cx="3937133" cy="3924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12" y="2104904"/>
            <a:ext cx="3868606" cy="385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Planification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11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4" b="28241"/>
          <a:stretch/>
        </p:blipFill>
        <p:spPr>
          <a:xfrm>
            <a:off x="7884359" y="3289300"/>
            <a:ext cx="2487866" cy="238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7"/>
          <a:stretch/>
        </p:blipFill>
        <p:spPr>
          <a:xfrm>
            <a:off x="1083175" y="3340100"/>
            <a:ext cx="2487866" cy="15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5092" r="510" b="62130"/>
          <a:stretch/>
        </p:blipFill>
        <p:spPr>
          <a:xfrm>
            <a:off x="4483767" y="3429000"/>
            <a:ext cx="2487866" cy="22479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83175" y="2597878"/>
            <a:ext cx="1052763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419100" y="20131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22/02</a:t>
            </a:r>
            <a:endParaRPr lang="fr-FR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2300" y="20131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02/03</a:t>
            </a:r>
            <a:endParaRPr lang="fr-FR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6453" y="200834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30/03</a:t>
            </a:r>
            <a:endParaRPr lang="fr-F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563100" y="200834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09/04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3951786" y="2593118"/>
            <a:ext cx="119147" cy="652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339933" y="2593118"/>
            <a:ext cx="119147" cy="652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704512" y="2593118"/>
            <a:ext cx="119147" cy="652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8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Sprint 1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12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0"/>
          <a:stretch/>
        </p:blipFill>
        <p:spPr>
          <a:xfrm>
            <a:off x="320507" y="2387600"/>
            <a:ext cx="11290300" cy="2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Sprint 2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13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5"/>
          <a:stretch/>
        </p:blipFill>
        <p:spPr>
          <a:xfrm>
            <a:off x="25400" y="1880633"/>
            <a:ext cx="11988800" cy="41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Sprint 3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14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2019300"/>
            <a:ext cx="11626850" cy="38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Rétrospective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15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745" y="2556394"/>
            <a:ext cx="895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Méthode permettant de gérer les risques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Permet une meilleure synergie au sein du groupe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Augmente la productivité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 ses limites: repose trop sur la responsabilité de chaque membre du groupe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461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smtClean="0"/>
              <a:t>Résolution </a:t>
            </a:r>
            <a:br>
              <a:rPr lang="fr-FR" sz="3200" dirty="0" smtClean="0"/>
            </a:br>
            <a:r>
              <a:rPr lang="fr-FR" sz="3200" dirty="0" smtClean="0"/>
              <a:t>mathématiques</a:t>
            </a:r>
            <a:endParaRPr lang="fr-FR" sz="32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16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3078955"/>
            <a:ext cx="441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Importation</a:t>
            </a:r>
            <a:r>
              <a:rPr lang="fr-FR" sz="2400" dirty="0" smtClean="0"/>
              <a:t> </a:t>
            </a:r>
            <a:r>
              <a:rPr lang="fr-FR" sz="2400" dirty="0" smtClean="0"/>
              <a:t>des données</a:t>
            </a:r>
            <a:endParaRPr lang="fr-FR" sz="2400" dirty="0"/>
          </a:p>
        </p:txBody>
      </p:sp>
      <p:sp>
        <p:nvSpPr>
          <p:cNvPr id="5" name="Flèche droite 4"/>
          <p:cNvSpPr/>
          <p:nvPr/>
        </p:nvSpPr>
        <p:spPr>
          <a:xfrm>
            <a:off x="3893824" y="2985282"/>
            <a:ext cx="1606863" cy="64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303158" y="3086536"/>
            <a:ext cx="307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Trie </a:t>
            </a:r>
            <a:r>
              <a:rPr lang="fr-FR" sz="2400" dirty="0" smtClean="0"/>
              <a:t>des objets</a:t>
            </a:r>
            <a:endParaRPr lang="fr-FR" sz="2400" dirty="0"/>
          </a:p>
        </p:txBody>
      </p:sp>
      <p:sp>
        <p:nvSpPr>
          <p:cNvPr id="10" name="Flèche droite 9"/>
          <p:cNvSpPr/>
          <p:nvPr/>
        </p:nvSpPr>
        <p:spPr>
          <a:xfrm rot="5400000">
            <a:off x="6785128" y="3912881"/>
            <a:ext cx="1323472" cy="81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smtClean="0"/>
              <a:t>Résolution </a:t>
            </a:r>
            <a:br>
              <a:rPr lang="fr-FR" sz="3200" dirty="0" smtClean="0"/>
            </a:br>
            <a:r>
              <a:rPr lang="fr-FR" sz="3200" dirty="0" smtClean="0"/>
              <a:t>mathématiques</a:t>
            </a:r>
            <a:endParaRPr lang="fr-FR" sz="32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17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1192" y="4131593"/>
            <a:ext cx="394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Test de l’emplacement</a:t>
            </a:r>
            <a:endParaRPr lang="fr-FR" sz="2400" dirty="0"/>
          </a:p>
        </p:txBody>
      </p:sp>
      <p:sp>
        <p:nvSpPr>
          <p:cNvPr id="5" name="Flèche droite 4"/>
          <p:cNvSpPr/>
          <p:nvPr/>
        </p:nvSpPr>
        <p:spPr>
          <a:xfrm rot="5400000">
            <a:off x="2070736" y="3086767"/>
            <a:ext cx="1166152" cy="64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82" y="2252427"/>
            <a:ext cx="5175295" cy="2756114"/>
          </a:xfrm>
          <a:prstGeom prst="rect">
            <a:avLst/>
          </a:prstGeom>
        </p:spPr>
      </p:pic>
      <p:sp>
        <p:nvSpPr>
          <p:cNvPr id="11" name="ZoneTexte 8"/>
          <p:cNvSpPr txBox="1"/>
          <p:nvPr/>
        </p:nvSpPr>
        <p:spPr>
          <a:xfrm>
            <a:off x="581192" y="2229285"/>
            <a:ext cx="479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Recherche d’emplacement</a:t>
            </a:r>
            <a:endParaRPr lang="fr-FR" sz="2400" dirty="0"/>
          </a:p>
        </p:txBody>
      </p:sp>
      <p:sp>
        <p:nvSpPr>
          <p:cNvPr id="13" name="Flèche droite 10"/>
          <p:cNvSpPr/>
          <p:nvPr/>
        </p:nvSpPr>
        <p:spPr>
          <a:xfrm rot="5400000">
            <a:off x="7707081" y="5524554"/>
            <a:ext cx="1146879" cy="89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5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smtClean="0"/>
              <a:t>Résolution </a:t>
            </a:r>
            <a:br>
              <a:rPr lang="fr-FR" sz="3200" dirty="0" smtClean="0"/>
            </a:br>
            <a:r>
              <a:rPr lang="fr-FR" sz="3200" dirty="0" smtClean="0"/>
              <a:t>mathématiques</a:t>
            </a:r>
            <a:endParaRPr lang="fr-FR" sz="32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17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ZoneTexte 7"/>
          <p:cNvSpPr txBox="1"/>
          <p:nvPr/>
        </p:nvSpPr>
        <p:spPr>
          <a:xfrm>
            <a:off x="581192" y="2255782"/>
            <a:ext cx="375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Retour des résultats </a:t>
            </a:r>
            <a:endParaRPr lang="fr-FR" sz="2400" dirty="0"/>
          </a:p>
        </p:txBody>
      </p:sp>
      <p:pic>
        <p:nvPicPr>
          <p:cNvPr id="14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6" r="70662"/>
          <a:stretch/>
        </p:blipFill>
        <p:spPr>
          <a:xfrm>
            <a:off x="4763589" y="1982965"/>
            <a:ext cx="1645919" cy="486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Sommaire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3200" dirty="0" smtClean="0"/>
              <a:t>Méthode Agile</a:t>
            </a:r>
          </a:p>
          <a:p>
            <a:pPr marL="342900" indent="-342900">
              <a:buFont typeface="+mj-lt"/>
              <a:buAutoNum type="arabicPeriod"/>
            </a:pPr>
            <a:endParaRPr lang="fr-FR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3200" dirty="0" smtClean="0"/>
              <a:t>Résolution mathématiques</a:t>
            </a:r>
          </a:p>
          <a:p>
            <a:pPr marL="342900" indent="-342900">
              <a:buFont typeface="+mj-lt"/>
              <a:buAutoNum type="arabicPeriod"/>
            </a:pPr>
            <a:endParaRPr lang="fr-FR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3200" dirty="0" smtClean="0"/>
              <a:t>Visualisation en 3D</a:t>
            </a:r>
            <a:endParaRPr lang="fr-FR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368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Modélisation 3D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18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8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Serveur CGI</a:t>
            </a:r>
          </a:p>
          <a:p>
            <a:pPr marL="0" indent="0">
              <a:buNone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2800" dirty="0" smtClean="0"/>
              <a:t>Création cube</a:t>
            </a:r>
          </a:p>
          <a:p>
            <a:pPr>
              <a:buFontTx/>
              <a:buChar char="-"/>
            </a:pPr>
            <a:r>
              <a:rPr lang="fr-FR" sz="2800" dirty="0" smtClean="0"/>
              <a:t>Sauvegarde des paramètres </a:t>
            </a:r>
          </a:p>
          <a:p>
            <a:pPr>
              <a:buFontTx/>
              <a:buChar char="-"/>
            </a:pPr>
            <a:r>
              <a:rPr lang="fr-FR" sz="2800" dirty="0" smtClean="0"/>
              <a:t>Exécution script</a:t>
            </a:r>
            <a:endParaRPr lang="fr-FR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13" y="2180497"/>
            <a:ext cx="2643188" cy="42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Modélisation 3D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19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8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Serveur CGI</a:t>
            </a:r>
          </a:p>
          <a:p>
            <a:pPr marL="0" indent="0">
              <a:buNone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2800" dirty="0" smtClean="0"/>
              <a:t>Page de résultat</a:t>
            </a:r>
          </a:p>
          <a:p>
            <a:pPr>
              <a:buFontTx/>
              <a:buChar char="-"/>
            </a:pPr>
            <a:r>
              <a:rPr lang="fr-FR" sz="2800" dirty="0" smtClean="0"/>
              <a:t>Création fichier resultat.txt</a:t>
            </a:r>
            <a:endParaRPr lang="fr-FR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7859" r="89063" b="8889"/>
          <a:stretch/>
        </p:blipFill>
        <p:spPr>
          <a:xfrm>
            <a:off x="8609679" y="2881313"/>
            <a:ext cx="3492501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853" r="89063" b="57605"/>
          <a:stretch/>
        </p:blipFill>
        <p:spPr>
          <a:xfrm>
            <a:off x="6061824" y="2195591"/>
            <a:ext cx="2547855" cy="40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Modélisation 3D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20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190958" cy="368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err="1" smtClean="0"/>
              <a:t>Unity</a:t>
            </a:r>
            <a:endParaRPr lang="fr-FR" sz="3200" dirty="0" smtClean="0"/>
          </a:p>
          <a:p>
            <a:pPr marL="0" indent="0">
              <a:buNone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2800" dirty="0" smtClean="0"/>
              <a:t>Visualisation des résultats dans un moteur graphique</a:t>
            </a:r>
            <a:endParaRPr lang="fr-FR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3889" r="28906" b="5277"/>
          <a:stretch/>
        </p:blipFill>
        <p:spPr>
          <a:xfrm>
            <a:off x="5992209" y="2798300"/>
            <a:ext cx="5488591" cy="23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Modélisation 3D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21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190958" cy="368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err="1" smtClean="0"/>
              <a:t>Unity</a:t>
            </a:r>
            <a:endParaRPr lang="fr-FR" sz="3200" dirty="0" smtClean="0"/>
          </a:p>
          <a:p>
            <a:pPr marL="0" indent="0">
              <a:buNone/>
            </a:pPr>
            <a:endParaRPr lang="fr-FR" sz="3200" dirty="0" smtClean="0"/>
          </a:p>
          <a:p>
            <a:pPr>
              <a:buFontTx/>
              <a:buChar char="-"/>
            </a:pPr>
            <a:r>
              <a:rPr lang="fr-FR" sz="2800" dirty="0" smtClean="0"/>
              <a:t>Visualisation des résultats dans un moteur graphique</a:t>
            </a:r>
            <a:endParaRPr lang="fr-FR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69" t="54444" r="52187" b="7223"/>
          <a:stretch/>
        </p:blipFill>
        <p:spPr>
          <a:xfrm>
            <a:off x="5767303" y="2180496"/>
            <a:ext cx="5384800" cy="42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Modélisation 3D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22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190958" cy="368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Démonstration</a:t>
            </a:r>
          </a:p>
          <a:p>
            <a:pPr marL="0" indent="0">
              <a:buNone/>
            </a:pP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2867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Difficultés </a:t>
            </a:r>
            <a:br>
              <a:rPr lang="fr-FR" sz="4000" dirty="0" smtClean="0"/>
            </a:br>
            <a:r>
              <a:rPr lang="fr-FR" sz="4000" dirty="0" smtClean="0"/>
              <a:t>rencontrées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23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3592" y="2332896"/>
            <a:ext cx="11029615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/>
              <a:t>Projet en peu de temps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/>
              <a:t>Période chargé (partiels)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/>
              <a:t>Création de nouvelles contraintes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163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Conclusion</a:t>
            </a:r>
            <a:endParaRPr lang="fr-FR" sz="40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24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3592" y="1715956"/>
            <a:ext cx="11029615" cy="516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/>
              <a:t>Permis d’utiliser la méthode agile dans un cas concret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/>
              <a:t>Exemple de projet d’entreprise avec différents secteur d’activité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/>
              <a:t>Projet très intéressant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/>
              <a:t>Satisfait du résultat obtenu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19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fr-FR" sz="2400" dirty="0" smtClean="0"/>
              <a:t>Yan </a:t>
            </a:r>
            <a:r>
              <a:rPr lang="fr-FR" sz="2400" dirty="0"/>
              <a:t>ABDOULNASIR, Andrew EPAGNEAUD</a:t>
            </a:r>
            <a:r>
              <a:rPr lang="fr-FR" sz="2400" dirty="0" smtClean="0"/>
              <a:t>,</a:t>
            </a:r>
            <a:br>
              <a:rPr lang="fr-FR" sz="2400" dirty="0" smtClean="0"/>
            </a:br>
            <a:r>
              <a:rPr lang="fr-FR" sz="2400" dirty="0" smtClean="0"/>
              <a:t>Guillaume </a:t>
            </a:r>
            <a:r>
              <a:rPr lang="fr-FR" sz="2400" dirty="0"/>
              <a:t>GUERTEAU, Aurélien LAFFONT, Anaïs RAMSI, Fabien </a:t>
            </a:r>
            <a:r>
              <a:rPr lang="fr-FR" sz="2400" dirty="0" smtClean="0"/>
              <a:t>REIGNER</a:t>
            </a:r>
            <a:endParaRPr lang="fr-FR" sz="2400" dirty="0"/>
          </a:p>
        </p:txBody>
      </p: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smtClean="0"/>
              <a:t>25</a:t>
            </a:r>
            <a:endParaRPr lang="fr-FR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3592" y="1715956"/>
            <a:ext cx="11029615" cy="516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dirty="0" smtClean="0"/>
              <a:t>Merci de votre écoute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8865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Méthode </a:t>
            </a:r>
            <a:r>
              <a:rPr lang="fr-FR" sz="4000" dirty="0" smtClean="0"/>
              <a:t>Agile</a:t>
            </a:r>
            <a:endParaRPr lang="fr-FR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201214"/>
            <a:ext cx="2362200" cy="520700"/>
          </a:xfrm>
          <a:prstGeom prst="rect">
            <a:avLst/>
          </a:prstGeom>
          <a:solidFill>
            <a:srgbClr val="4653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Outil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953000" y="2818240"/>
            <a:ext cx="2362200" cy="520700"/>
          </a:xfrm>
          <a:prstGeom prst="rect">
            <a:avLst/>
          </a:prstGeom>
          <a:solidFill>
            <a:srgbClr val="4653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953000" y="3435266"/>
            <a:ext cx="2362200" cy="520700"/>
          </a:xfrm>
          <a:prstGeom prst="rect">
            <a:avLst/>
          </a:prstGeom>
          <a:solidFill>
            <a:srgbClr val="4653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Acteurs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953000" y="4051796"/>
            <a:ext cx="2362200" cy="520700"/>
          </a:xfrm>
          <a:prstGeom prst="rect">
            <a:avLst/>
          </a:prstGeom>
          <a:solidFill>
            <a:srgbClr val="4653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Personnas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953000" y="4668822"/>
            <a:ext cx="2362200" cy="520700"/>
          </a:xfrm>
          <a:prstGeom prst="rect">
            <a:avLst/>
          </a:prstGeom>
          <a:solidFill>
            <a:srgbClr val="4653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Arbre fonctionnel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953000" y="5284322"/>
            <a:ext cx="2362200" cy="520700"/>
          </a:xfrm>
          <a:prstGeom prst="rect">
            <a:avLst/>
          </a:prstGeom>
          <a:solidFill>
            <a:srgbClr val="4653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 </a:t>
            </a:r>
            <a:r>
              <a:rPr lang="fr-FR" dirty="0" err="1" smtClean="0"/>
              <a:t>backlog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953000" y="5899822"/>
            <a:ext cx="2362200" cy="520700"/>
          </a:xfrm>
          <a:prstGeom prst="rect">
            <a:avLst/>
          </a:prstGeom>
          <a:solidFill>
            <a:srgbClr val="4653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Rétrospective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358900" y="4051796"/>
            <a:ext cx="2362200" cy="520700"/>
          </a:xfrm>
          <a:prstGeom prst="rect">
            <a:avLst/>
          </a:prstGeom>
          <a:solidFill>
            <a:srgbClr val="4653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/>
              <a:t>Scrum</a:t>
            </a:r>
            <a:endParaRPr lang="fr-FR" sz="2800" dirty="0"/>
          </a:p>
        </p:txBody>
      </p:sp>
      <p:cxnSp>
        <p:nvCxnSpPr>
          <p:cNvPr id="17" name="Straight Connector 16"/>
          <p:cNvCxnSpPr>
            <a:stCxn id="15" idx="3"/>
            <a:endCxn id="9" idx="1"/>
          </p:cNvCxnSpPr>
          <p:nvPr/>
        </p:nvCxnSpPr>
        <p:spPr>
          <a:xfrm>
            <a:off x="3721100" y="4312146"/>
            <a:ext cx="123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37050" y="2461564"/>
            <a:ext cx="0" cy="36986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4337050" y="2461564"/>
            <a:ext cx="61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46575" y="3063654"/>
            <a:ext cx="61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37050" y="3695616"/>
            <a:ext cx="61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46575" y="4929172"/>
            <a:ext cx="61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46575" y="5544672"/>
            <a:ext cx="61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6575" y="6170636"/>
            <a:ext cx="61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990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Outil</a:t>
            </a:r>
            <a:endParaRPr lang="fr-FR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taiga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387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5900" y="5435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TAIGA</a:t>
            </a:r>
            <a:endParaRPr lang="fr-FR" sz="3200" dirty="0"/>
          </a:p>
        </p:txBody>
      </p:sp>
      <p:sp>
        <p:nvSpPr>
          <p:cNvPr id="22" name="Rectangle 21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167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Vision du produit</a:t>
            </a:r>
            <a:endParaRPr lang="fr-FR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 rot="5400000">
            <a:off x="446171" y="2395621"/>
            <a:ext cx="3638550" cy="336850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rapezoid 6"/>
          <p:cNvSpPr/>
          <p:nvPr/>
        </p:nvSpPr>
        <p:spPr>
          <a:xfrm rot="5400000">
            <a:off x="4370471" y="2306721"/>
            <a:ext cx="3638549" cy="354630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apezoid 7"/>
          <p:cNvSpPr/>
          <p:nvPr/>
        </p:nvSpPr>
        <p:spPr>
          <a:xfrm rot="5400000">
            <a:off x="8189994" y="2465788"/>
            <a:ext cx="3619499" cy="313990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709696" y="3004691"/>
            <a:ext cx="2908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Pour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chemeClr val="bg1"/>
                </a:solidFill>
              </a:rPr>
              <a:t>Onera</a:t>
            </a:r>
            <a:r>
              <a:rPr lang="fr-FR" sz="2400" dirty="0" smtClean="0">
                <a:solidFill>
                  <a:schemeClr val="bg1"/>
                </a:solidFill>
              </a:rPr>
              <a:t>, centre français de recherche </a:t>
            </a:r>
            <a:r>
              <a:rPr lang="fr-FR" sz="2400" dirty="0" err="1" smtClean="0">
                <a:solidFill>
                  <a:schemeClr val="bg1"/>
                </a:solidFill>
              </a:rPr>
              <a:t>aérospaciale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6592" y="2928172"/>
            <a:ext cx="369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Qui a besoin 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Résolution mathématique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Modélisation 3D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Serveur client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9703" y="2750372"/>
            <a:ext cx="369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 produit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Serveur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Calcul d’optimisation d’espace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758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Vision du produit</a:t>
            </a:r>
            <a:endParaRPr lang="fr-FR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 rot="5400000">
            <a:off x="446171" y="2395621"/>
            <a:ext cx="3638550" cy="336850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rapezoid 6"/>
          <p:cNvSpPr/>
          <p:nvPr/>
        </p:nvSpPr>
        <p:spPr>
          <a:xfrm rot="5400000">
            <a:off x="4370471" y="2306721"/>
            <a:ext cx="3638549" cy="354630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apezoid 7"/>
          <p:cNvSpPr/>
          <p:nvPr/>
        </p:nvSpPr>
        <p:spPr>
          <a:xfrm rot="5400000">
            <a:off x="8189994" y="2465788"/>
            <a:ext cx="3619499" cy="313990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709696" y="2712591"/>
            <a:ext cx="29083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Qui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Permet de créer et visualiser un rangement optimisé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6590" y="2802601"/>
            <a:ext cx="3697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A la 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différence de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Pas de concurrent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9703" y="2802601"/>
            <a:ext cx="3151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Notre produit permet 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Optimiser l’espace utilisé pour le rangement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5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429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Acteurs</a:t>
            </a:r>
            <a:endParaRPr lang="fr-FR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84700" y="2057400"/>
            <a:ext cx="3022600" cy="3048000"/>
          </a:xfrm>
          <a:prstGeom prst="ellipse">
            <a:avLst/>
          </a:prstGeom>
          <a:solidFill>
            <a:srgbClr val="465359">
              <a:alpha val="5607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829300" y="3441700"/>
            <a:ext cx="3022600" cy="3048000"/>
          </a:xfrm>
          <a:prstGeom prst="ellipse">
            <a:avLst/>
          </a:prstGeom>
          <a:solidFill>
            <a:srgbClr val="465359">
              <a:alpha val="5607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3340100" y="3441700"/>
            <a:ext cx="3022600" cy="3048000"/>
          </a:xfrm>
          <a:prstGeom prst="ellipse">
            <a:avLst/>
          </a:prstGeom>
          <a:solidFill>
            <a:srgbClr val="465359">
              <a:alpha val="5607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3213100" y="509803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Development</a:t>
            </a:r>
            <a:r>
              <a:rPr lang="fr-FR" sz="2400" dirty="0" smtClean="0"/>
              <a:t> team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11750" y="2475828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Product </a:t>
            </a:r>
            <a:r>
              <a:rPr lang="fr-FR" sz="2400" dirty="0" err="1" smtClean="0"/>
              <a:t>Owner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7200" y="490823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Scrum</a:t>
            </a:r>
            <a:endParaRPr lang="fr-FR" sz="2400" dirty="0" smtClean="0"/>
          </a:p>
          <a:p>
            <a:pPr algn="ctr"/>
            <a:r>
              <a:rPr lang="fr-FR" sz="2400" dirty="0" smtClean="0"/>
              <a:t>master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6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475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/>
              <a:t>Personas</a:t>
            </a:r>
            <a:endParaRPr lang="fr-FR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08600" y="702156"/>
            <a:ext cx="63022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932534"/>
            <a:ext cx="7353300" cy="46714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7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937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Arbre fonctionnel</a:t>
            </a:r>
            <a:endParaRPr lang="fr-FR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0" y="702156"/>
            <a:ext cx="5514807" cy="9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dirty="0" smtClean="0">
                <a:solidFill>
                  <a:schemeClr val="bg1"/>
                </a:solidFill>
              </a:rPr>
              <a:t>Lundi 9 avril 2018</a:t>
            </a:r>
          </a:p>
          <a:p>
            <a:pPr marL="0" indent="0" algn="r">
              <a:buNone/>
            </a:pPr>
            <a:r>
              <a:rPr lang="fr-FR" sz="1400" dirty="0" smtClean="0">
                <a:solidFill>
                  <a:schemeClr val="bg1"/>
                </a:solidFill>
              </a:rPr>
              <a:t>Yan ABDOULNASIR, Andrew EPAGNEAUD, Guillaume GUERTEAU, Aurélien LAFFONT, Anaïs RAMSI, Fabien REIGNER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6300" y="1993900"/>
            <a:ext cx="2266950" cy="1389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4895850" y="2327012"/>
            <a:ext cx="2400300" cy="1237391"/>
          </a:xfrm>
          <a:prstGeom prst="roundRect">
            <a:avLst/>
          </a:prstGeom>
          <a:solidFill>
            <a:srgbClr val="000000">
              <a:alpha val="4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Projet ONERA</a:t>
            </a:r>
            <a:endParaRPr lang="fr-FR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3300" y="4305300"/>
            <a:ext cx="2489200" cy="162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1174750" y="4584700"/>
            <a:ext cx="2489200" cy="1625600"/>
          </a:xfrm>
          <a:prstGeom prst="roundRect">
            <a:avLst/>
          </a:prstGeom>
          <a:solidFill>
            <a:srgbClr val="000000">
              <a:alpha val="4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Recherches bibliographiques</a:t>
            </a:r>
            <a:endParaRPr lang="fr-FR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4660900" y="4305300"/>
            <a:ext cx="2489200" cy="162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ounded Rectangle 13"/>
          <p:cNvSpPr/>
          <p:nvPr/>
        </p:nvSpPr>
        <p:spPr>
          <a:xfrm>
            <a:off x="4883150" y="4584700"/>
            <a:ext cx="2489200" cy="1625600"/>
          </a:xfrm>
          <a:prstGeom prst="roundRect">
            <a:avLst/>
          </a:prstGeom>
          <a:solidFill>
            <a:srgbClr val="000000">
              <a:alpha val="4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Résolution mathématiques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31200" y="4305300"/>
            <a:ext cx="2489200" cy="162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8496300" y="4584700"/>
            <a:ext cx="2489200" cy="1625600"/>
          </a:xfrm>
          <a:prstGeom prst="roundRect">
            <a:avLst/>
          </a:prstGeom>
          <a:solidFill>
            <a:srgbClr val="000000">
              <a:alpha val="4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Modélisation </a:t>
            </a:r>
          </a:p>
          <a:p>
            <a:pPr algn="ctr"/>
            <a:r>
              <a:rPr lang="fr-FR" sz="2000" dirty="0" smtClean="0"/>
              <a:t>3D et contraintes</a:t>
            </a:r>
          </a:p>
          <a:p>
            <a:pPr algn="ctr"/>
            <a:endParaRPr lang="fr-FR" sz="20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150" y="3731564"/>
            <a:ext cx="7258050" cy="2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2"/>
          </p:cNvCxnSpPr>
          <p:nvPr/>
        </p:nvCxnSpPr>
        <p:spPr>
          <a:xfrm>
            <a:off x="6096000" y="3564403"/>
            <a:ext cx="0" cy="7186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728200" y="3731564"/>
            <a:ext cx="0" cy="573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57450" y="3731564"/>
            <a:ext cx="12700" cy="573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480800" y="6197600"/>
            <a:ext cx="736600" cy="698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8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647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183</TotalTime>
  <Words>832</Words>
  <Application>Microsoft Office PowerPoint</Application>
  <PresentationFormat>Widescreen</PresentationFormat>
  <Paragraphs>185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Gill Sans MT</vt:lpstr>
      <vt:lpstr>Wingdings</vt:lpstr>
      <vt:lpstr>Wingdings 2</vt:lpstr>
      <vt:lpstr>Dividend</vt:lpstr>
      <vt:lpstr>Projet onera Soutenance du projet</vt:lpstr>
      <vt:lpstr>Sommaire</vt:lpstr>
      <vt:lpstr>Méthode Agile</vt:lpstr>
      <vt:lpstr>Outil</vt:lpstr>
      <vt:lpstr>Vision du produit</vt:lpstr>
      <vt:lpstr>Vision du produit</vt:lpstr>
      <vt:lpstr>Acteurs</vt:lpstr>
      <vt:lpstr>Personas</vt:lpstr>
      <vt:lpstr>Arbre fonctionnel</vt:lpstr>
      <vt:lpstr>User stories</vt:lpstr>
      <vt:lpstr>User stories</vt:lpstr>
      <vt:lpstr>Planification</vt:lpstr>
      <vt:lpstr>Sprint 1</vt:lpstr>
      <vt:lpstr>Sprint 2</vt:lpstr>
      <vt:lpstr>Sprint 3</vt:lpstr>
      <vt:lpstr>Rétrospective</vt:lpstr>
      <vt:lpstr>Résolution  mathématiques</vt:lpstr>
      <vt:lpstr>Résolution  mathématiques</vt:lpstr>
      <vt:lpstr>Résolution  mathématiques</vt:lpstr>
      <vt:lpstr>Modélisation 3D</vt:lpstr>
      <vt:lpstr>Modélisation 3D</vt:lpstr>
      <vt:lpstr>Modélisation 3D</vt:lpstr>
      <vt:lpstr>Modélisation 3D</vt:lpstr>
      <vt:lpstr>Modélisation 3D</vt:lpstr>
      <vt:lpstr>Difficultés  rencontrées</vt:lpstr>
      <vt:lpstr>Conclusion</vt:lpstr>
      <vt:lpstr>Yan ABDOULNASIR, Andrew EPAGNEAUD, Guillaume GUERTEAU, Aurélien LAFFONT, Anaïs RAMSI, Fabien REIGNER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onera Soutenance du projet</dc:title>
  <dc:creator>Admin</dc:creator>
  <cp:lastModifiedBy>Admin</cp:lastModifiedBy>
  <cp:revision>17</cp:revision>
  <dcterms:created xsi:type="dcterms:W3CDTF">2018-04-08T23:51:48Z</dcterms:created>
  <dcterms:modified xsi:type="dcterms:W3CDTF">2018-04-09T11:02:19Z</dcterms:modified>
</cp:coreProperties>
</file>