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60" r:id="rId2"/>
    <p:sldId id="281" r:id="rId3"/>
    <p:sldId id="264" r:id="rId4"/>
    <p:sldId id="268" r:id="rId5"/>
    <p:sldId id="269" r:id="rId6"/>
    <p:sldId id="270" r:id="rId7"/>
    <p:sldId id="273" r:id="rId8"/>
    <p:sldId id="274" r:id="rId9"/>
    <p:sldId id="272" r:id="rId10"/>
    <p:sldId id="275" r:id="rId11"/>
    <p:sldId id="276" r:id="rId12"/>
    <p:sldId id="277" r:id="rId13"/>
    <p:sldId id="278" r:id="rId14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89DB"/>
    <a:srgbClr val="FBCB85"/>
    <a:srgbClr val="E4D2F2"/>
    <a:srgbClr val="D3B5E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2862" y="-72"/>
      </p:cViewPr>
      <p:guideLst>
        <p:guide orient="horz" pos="3223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barChart>
        <c:barDir val="col"/>
        <c:grouping val="stacked"/>
        <c:ser>
          <c:idx val="0"/>
          <c:order val="0"/>
          <c:tx>
            <c:strRef>
              <c:f>Feuil1!$B$14</c:f>
              <c:strCache>
                <c:ptCount val="1"/>
                <c:pt idx="0">
                  <c:v>bruns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Feuil1!$A$15:$A$17</c:f>
              <c:strCache>
                <c:ptCount val="3"/>
                <c:pt idx="0">
                  <c:v>bleus</c:v>
                </c:pt>
                <c:pt idx="1">
                  <c:v>verts</c:v>
                </c:pt>
                <c:pt idx="2">
                  <c:v>marrons</c:v>
                </c:pt>
              </c:strCache>
            </c:strRef>
          </c:cat>
          <c:val>
            <c:numRef>
              <c:f>Feuil1!$B$15:$B$17</c:f>
              <c:numCache>
                <c:formatCode>General</c:formatCode>
                <c:ptCount val="3"/>
                <c:pt idx="0">
                  <c:v>0.37000000000000033</c:v>
                </c:pt>
                <c:pt idx="1">
                  <c:v>0.28000000000000008</c:v>
                </c:pt>
                <c:pt idx="2">
                  <c:v>0.31000000000000033</c:v>
                </c:pt>
              </c:numCache>
            </c:numRef>
          </c:val>
        </c:ser>
        <c:ser>
          <c:idx val="1"/>
          <c:order val="1"/>
          <c:tx>
            <c:strRef>
              <c:f>Feuil1!$C$14</c:f>
              <c:strCache>
                <c:ptCount val="1"/>
                <c:pt idx="0">
                  <c:v>chatains</c:v>
                </c:pt>
              </c:strCache>
            </c:strRef>
          </c:tx>
          <c:spPr>
            <a:solidFill>
              <a:srgbClr val="E4D2F2"/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Feuil1!$A$15:$A$17</c:f>
              <c:strCache>
                <c:ptCount val="3"/>
                <c:pt idx="0">
                  <c:v>bleus</c:v>
                </c:pt>
                <c:pt idx="1">
                  <c:v>verts</c:v>
                </c:pt>
                <c:pt idx="2">
                  <c:v>marrons</c:v>
                </c:pt>
              </c:strCache>
            </c:strRef>
          </c:cat>
          <c:val>
            <c:numRef>
              <c:f>Feuil1!$C$15:$C$17</c:f>
              <c:numCache>
                <c:formatCode>General</c:formatCode>
                <c:ptCount val="3"/>
                <c:pt idx="0">
                  <c:v>0.33000000000000046</c:v>
                </c:pt>
                <c:pt idx="1">
                  <c:v>0.44000000000000028</c:v>
                </c:pt>
                <c:pt idx="2">
                  <c:v>0.42000000000000032</c:v>
                </c:pt>
              </c:numCache>
            </c:numRef>
          </c:val>
        </c:ser>
        <c:ser>
          <c:idx val="2"/>
          <c:order val="2"/>
          <c:tx>
            <c:strRef>
              <c:f>Feuil1!$D$14</c:f>
              <c:strCache>
                <c:ptCount val="1"/>
                <c:pt idx="0">
                  <c:v>roux</c:v>
                </c:pt>
              </c:strCache>
            </c:strRef>
          </c:tx>
          <c:spPr>
            <a:solidFill>
              <a:srgbClr val="FBCB85"/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Feuil1!$A$15:$A$17</c:f>
              <c:strCache>
                <c:ptCount val="3"/>
                <c:pt idx="0">
                  <c:v>bleus</c:v>
                </c:pt>
                <c:pt idx="1">
                  <c:v>verts</c:v>
                </c:pt>
                <c:pt idx="2">
                  <c:v>marrons</c:v>
                </c:pt>
              </c:strCache>
            </c:strRef>
          </c:cat>
          <c:val>
            <c:numRef>
              <c:f>Feuil1!$D$15:$D$17</c:f>
              <c:numCache>
                <c:formatCode>General</c:formatCode>
                <c:ptCount val="3"/>
                <c:pt idx="0">
                  <c:v>3.0000000000000037E-2</c:v>
                </c:pt>
                <c:pt idx="1">
                  <c:v>6.0000000000000046E-2</c:v>
                </c:pt>
                <c:pt idx="2">
                  <c:v>4.0000000000000049E-2</c:v>
                </c:pt>
              </c:numCache>
            </c:numRef>
          </c:val>
        </c:ser>
        <c:ser>
          <c:idx val="3"/>
          <c:order val="3"/>
          <c:tx>
            <c:strRef>
              <c:f>Feuil1!$E$14</c:f>
              <c:strCache>
                <c:ptCount val="1"/>
                <c:pt idx="0">
                  <c:v>blonds</c:v>
                </c:pt>
              </c:strCache>
            </c:strRef>
          </c:tx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Feuil1!$A$15:$A$17</c:f>
              <c:strCache>
                <c:ptCount val="3"/>
                <c:pt idx="0">
                  <c:v>bleus</c:v>
                </c:pt>
                <c:pt idx="1">
                  <c:v>verts</c:v>
                </c:pt>
                <c:pt idx="2">
                  <c:v>marrons</c:v>
                </c:pt>
              </c:strCache>
            </c:strRef>
          </c:cat>
          <c:val>
            <c:numRef>
              <c:f>Feuil1!$E$15:$E$17</c:f>
              <c:numCache>
                <c:formatCode>General</c:formatCode>
                <c:ptCount val="3"/>
                <c:pt idx="0">
                  <c:v>0.27</c:v>
                </c:pt>
                <c:pt idx="1">
                  <c:v>0.22000000000000014</c:v>
                </c:pt>
                <c:pt idx="2">
                  <c:v>0.23</c:v>
                </c:pt>
              </c:numCache>
            </c:numRef>
          </c:val>
        </c:ser>
        <c:overlap val="100"/>
        <c:axId val="74153984"/>
        <c:axId val="74155520"/>
      </c:barChart>
      <c:catAx>
        <c:axId val="7415398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74155520"/>
        <c:crosses val="autoZero"/>
        <c:auto val="1"/>
        <c:lblAlgn val="ctr"/>
        <c:lblOffset val="100"/>
      </c:catAx>
      <c:valAx>
        <c:axId val="74155520"/>
        <c:scaling>
          <c:orientation val="minMax"/>
          <c:max val="1"/>
          <c:min val="0"/>
        </c:scaling>
        <c:axPos val="l"/>
        <c:majorGridlines/>
        <c:numFmt formatCode="0%" sourceLinked="0"/>
        <c:tickLblPos val="nextTo"/>
        <c:crossAx val="74153984"/>
        <c:crosses val="autoZero"/>
        <c:crossBetween val="between"/>
        <c:majorUnit val="0.2"/>
      </c:valAx>
    </c:plotArea>
    <c:legend>
      <c:legendPos val="r"/>
      <c:layout/>
      <c:txPr>
        <a:bodyPr/>
        <a:lstStyle/>
        <a:p>
          <a:pPr>
            <a:defRPr sz="1200" b="1"/>
          </a:pPr>
          <a:endParaRPr lang="fr-FR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barChart>
        <c:barDir val="col"/>
        <c:grouping val="stacked"/>
        <c:ser>
          <c:idx val="0"/>
          <c:order val="0"/>
          <c:tx>
            <c:strRef>
              <c:f>Feuil1!$A$30</c:f>
              <c:strCache>
                <c:ptCount val="1"/>
                <c:pt idx="0">
                  <c:v>bleus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Feuil1!$B$29:$E$29</c:f>
              <c:strCache>
                <c:ptCount val="4"/>
                <c:pt idx="0">
                  <c:v>bruns</c:v>
                </c:pt>
                <c:pt idx="1">
                  <c:v>chatains</c:v>
                </c:pt>
                <c:pt idx="2">
                  <c:v>roux</c:v>
                </c:pt>
                <c:pt idx="3">
                  <c:v>blonds</c:v>
                </c:pt>
              </c:strCache>
            </c:strRef>
          </c:cat>
          <c:val>
            <c:numRef>
              <c:f>Feuil1!$B$30:$E$30</c:f>
              <c:numCache>
                <c:formatCode>General</c:formatCode>
                <c:ptCount val="4"/>
                <c:pt idx="0">
                  <c:v>0.34</c:v>
                </c:pt>
                <c:pt idx="1">
                  <c:v>0.25</c:v>
                </c:pt>
                <c:pt idx="2">
                  <c:v>0.25</c:v>
                </c:pt>
                <c:pt idx="3">
                  <c:v>0.33000000000000046</c:v>
                </c:pt>
              </c:numCache>
            </c:numRef>
          </c:val>
        </c:ser>
        <c:ser>
          <c:idx val="1"/>
          <c:order val="1"/>
          <c:tx>
            <c:strRef>
              <c:f>Feuil1!$A$31</c:f>
              <c:strCache>
                <c:ptCount val="1"/>
                <c:pt idx="0">
                  <c:v>verts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Feuil1!$B$29:$E$29</c:f>
              <c:strCache>
                <c:ptCount val="4"/>
                <c:pt idx="0">
                  <c:v>bruns</c:v>
                </c:pt>
                <c:pt idx="1">
                  <c:v>chatains</c:v>
                </c:pt>
                <c:pt idx="2">
                  <c:v>roux</c:v>
                </c:pt>
                <c:pt idx="3">
                  <c:v>blonds</c:v>
                </c:pt>
              </c:strCache>
            </c:strRef>
          </c:cat>
          <c:val>
            <c:numRef>
              <c:f>Feuil1!$B$31:$E$31</c:f>
              <c:numCache>
                <c:formatCode>General</c:formatCode>
                <c:ptCount val="4"/>
                <c:pt idx="0">
                  <c:v>0.16</c:v>
                </c:pt>
                <c:pt idx="1">
                  <c:v>0.2</c:v>
                </c:pt>
                <c:pt idx="2">
                  <c:v>0.25</c:v>
                </c:pt>
                <c:pt idx="3">
                  <c:v>0.17</c:v>
                </c:pt>
              </c:numCache>
            </c:numRef>
          </c:val>
        </c:ser>
        <c:ser>
          <c:idx val="2"/>
          <c:order val="2"/>
          <c:tx>
            <c:strRef>
              <c:f>Feuil1!$A$32</c:f>
              <c:strCache>
                <c:ptCount val="1"/>
                <c:pt idx="0">
                  <c:v>marrons</c:v>
                </c:pt>
              </c:strCache>
            </c:strRef>
          </c:tx>
          <c:spPr>
            <a:solidFill>
              <a:srgbClr val="FBCB85"/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Feuil1!$B$29:$E$29</c:f>
              <c:strCache>
                <c:ptCount val="4"/>
                <c:pt idx="0">
                  <c:v>bruns</c:v>
                </c:pt>
                <c:pt idx="1">
                  <c:v>chatains</c:v>
                </c:pt>
                <c:pt idx="2">
                  <c:v>roux</c:v>
                </c:pt>
                <c:pt idx="3">
                  <c:v>blonds</c:v>
                </c:pt>
              </c:strCache>
            </c:strRef>
          </c:cat>
          <c:val>
            <c:numRef>
              <c:f>Feuil1!$B$32:$E$32</c:f>
              <c:numCache>
                <c:formatCode>General</c:formatCode>
                <c:ptCount val="4"/>
                <c:pt idx="0">
                  <c:v>0.5</c:v>
                </c:pt>
                <c:pt idx="1">
                  <c:v>0.55000000000000004</c:v>
                </c:pt>
                <c:pt idx="2">
                  <c:v>0.5</c:v>
                </c:pt>
                <c:pt idx="3">
                  <c:v>0.5</c:v>
                </c:pt>
              </c:numCache>
            </c:numRef>
          </c:val>
        </c:ser>
        <c:overlap val="100"/>
        <c:axId val="74802304"/>
        <c:axId val="74803840"/>
      </c:barChart>
      <c:catAx>
        <c:axId val="7480230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74803840"/>
        <c:crosses val="autoZero"/>
        <c:auto val="1"/>
        <c:lblAlgn val="ctr"/>
        <c:lblOffset val="100"/>
      </c:catAx>
      <c:valAx>
        <c:axId val="74803840"/>
        <c:scaling>
          <c:orientation val="minMax"/>
          <c:max val="1"/>
        </c:scaling>
        <c:axPos val="l"/>
        <c:majorGridlines/>
        <c:numFmt formatCode="0%" sourceLinked="0"/>
        <c:tickLblPos val="nextTo"/>
        <c:crossAx val="74802304"/>
        <c:crosses val="autoZero"/>
        <c:crossBetween val="between"/>
        <c:majorUnit val="0.2"/>
      </c:valAx>
    </c:plotArea>
    <c:legend>
      <c:legendPos val="r"/>
      <c:layout/>
      <c:txPr>
        <a:bodyPr/>
        <a:lstStyle/>
        <a:p>
          <a:pPr>
            <a:defRPr sz="1200" b="1"/>
          </a:pPr>
          <a:endParaRPr lang="fr-FR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barChart>
        <c:barDir val="col"/>
        <c:grouping val="stacked"/>
        <c:ser>
          <c:idx val="0"/>
          <c:order val="0"/>
          <c:tx>
            <c:strRef>
              <c:f>Feuil1!$B$2</c:f>
              <c:strCache>
                <c:ptCount val="1"/>
                <c:pt idx="0">
                  <c:v>bruns</c:v>
                </c:pt>
              </c:strCache>
            </c:strRef>
          </c:tx>
          <c:spPr>
            <a:solidFill>
              <a:srgbClr val="E4D2F2"/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Feuil1!$A$3:$A$6</c:f>
              <c:strCache>
                <c:ptCount val="4"/>
                <c:pt idx="0">
                  <c:v>bleus</c:v>
                </c:pt>
                <c:pt idx="1">
                  <c:v>verts</c:v>
                </c:pt>
                <c:pt idx="2">
                  <c:v>marrons</c:v>
                </c:pt>
                <c:pt idx="3">
                  <c:v>Total</c:v>
                </c:pt>
              </c:strCache>
            </c:strRef>
          </c:cat>
          <c:val>
            <c:numRef>
              <c:f>Feuil1!$B$3:$B$6</c:f>
              <c:numCache>
                <c:formatCode>General</c:formatCode>
                <c:ptCount val="4"/>
                <c:pt idx="0">
                  <c:v>0.29000000000000031</c:v>
                </c:pt>
                <c:pt idx="1">
                  <c:v>0.16</c:v>
                </c:pt>
                <c:pt idx="2">
                  <c:v>0.3900000000000004</c:v>
                </c:pt>
                <c:pt idx="3">
                  <c:v>0.3200000000000004</c:v>
                </c:pt>
              </c:numCache>
            </c:numRef>
          </c:val>
        </c:ser>
        <c:ser>
          <c:idx val="1"/>
          <c:order val="1"/>
          <c:tx>
            <c:strRef>
              <c:f>Feuil1!$C$2</c:f>
              <c:strCache>
                <c:ptCount val="1"/>
                <c:pt idx="0">
                  <c:v>chatains</c:v>
                </c:pt>
              </c:strCache>
            </c:strRef>
          </c:tx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Feuil1!$A$3:$A$6</c:f>
              <c:strCache>
                <c:ptCount val="4"/>
                <c:pt idx="0">
                  <c:v>bleus</c:v>
                </c:pt>
                <c:pt idx="1">
                  <c:v>verts</c:v>
                </c:pt>
                <c:pt idx="2">
                  <c:v>marrons</c:v>
                </c:pt>
                <c:pt idx="3">
                  <c:v>Total</c:v>
                </c:pt>
              </c:strCache>
            </c:strRef>
          </c:cat>
          <c:val>
            <c:numRef>
              <c:f>Feuil1!$C$3:$C$6</c:f>
              <c:numCache>
                <c:formatCode>General</c:formatCode>
                <c:ptCount val="4"/>
                <c:pt idx="0">
                  <c:v>0.37000000000000033</c:v>
                </c:pt>
                <c:pt idx="1">
                  <c:v>0.53</c:v>
                </c:pt>
                <c:pt idx="2">
                  <c:v>0.37000000000000033</c:v>
                </c:pt>
                <c:pt idx="3">
                  <c:v>0.4</c:v>
                </c:pt>
              </c:numCache>
            </c:numRef>
          </c:val>
        </c:ser>
        <c:ser>
          <c:idx val="2"/>
          <c:order val="2"/>
          <c:tx>
            <c:strRef>
              <c:f>Feuil1!$D$2</c:f>
              <c:strCache>
                <c:ptCount val="1"/>
                <c:pt idx="0">
                  <c:v>roux</c:v>
                </c:pt>
              </c:strCache>
            </c:strRef>
          </c:tx>
          <c:spPr>
            <a:solidFill>
              <a:srgbClr val="FBCB85"/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Feuil1!$A$3:$A$6</c:f>
              <c:strCache>
                <c:ptCount val="4"/>
                <c:pt idx="0">
                  <c:v>bleus</c:v>
                </c:pt>
                <c:pt idx="1">
                  <c:v>verts</c:v>
                </c:pt>
                <c:pt idx="2">
                  <c:v>marrons</c:v>
                </c:pt>
                <c:pt idx="3">
                  <c:v>Total</c:v>
                </c:pt>
              </c:strCache>
            </c:strRef>
          </c:cat>
          <c:val>
            <c:numRef>
              <c:f>Feuil1!$D$3:$D$6</c:f>
              <c:numCache>
                <c:formatCode>General</c:formatCode>
                <c:ptCount val="4"/>
                <c:pt idx="0">
                  <c:v>4.0000000000000022E-2</c:v>
                </c:pt>
                <c:pt idx="1">
                  <c:v>0.11</c:v>
                </c:pt>
                <c:pt idx="2">
                  <c:v>2.0000000000000011E-2</c:v>
                </c:pt>
                <c:pt idx="3">
                  <c:v>4.0000000000000022E-2</c:v>
                </c:pt>
              </c:numCache>
            </c:numRef>
          </c:val>
        </c:ser>
        <c:ser>
          <c:idx val="3"/>
          <c:order val="3"/>
          <c:tx>
            <c:strRef>
              <c:f>Feuil1!$E$2</c:f>
              <c:strCache>
                <c:ptCount val="1"/>
                <c:pt idx="0">
                  <c:v>blonds</c:v>
                </c:pt>
              </c:strCache>
            </c:strRef>
          </c:tx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Feuil1!$A$3:$A$6</c:f>
              <c:strCache>
                <c:ptCount val="4"/>
                <c:pt idx="0">
                  <c:v>bleus</c:v>
                </c:pt>
                <c:pt idx="1">
                  <c:v>verts</c:v>
                </c:pt>
                <c:pt idx="2">
                  <c:v>marrons</c:v>
                </c:pt>
                <c:pt idx="3">
                  <c:v>Total</c:v>
                </c:pt>
              </c:strCache>
            </c:strRef>
          </c:cat>
          <c:val>
            <c:numRef>
              <c:f>Feuil1!$E$3:$E$6</c:f>
              <c:numCache>
                <c:formatCode>General</c:formatCode>
                <c:ptCount val="4"/>
                <c:pt idx="0">
                  <c:v>0.30000000000000032</c:v>
                </c:pt>
                <c:pt idx="1">
                  <c:v>0.2</c:v>
                </c:pt>
                <c:pt idx="2">
                  <c:v>0.22</c:v>
                </c:pt>
                <c:pt idx="3">
                  <c:v>0.24000000000000016</c:v>
                </c:pt>
              </c:numCache>
            </c:numRef>
          </c:val>
        </c:ser>
        <c:overlap val="100"/>
        <c:axId val="74964352"/>
        <c:axId val="74982528"/>
      </c:barChart>
      <c:catAx>
        <c:axId val="7496435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74982528"/>
        <c:crosses val="autoZero"/>
        <c:auto val="1"/>
        <c:lblAlgn val="ctr"/>
        <c:lblOffset val="100"/>
      </c:catAx>
      <c:valAx>
        <c:axId val="74982528"/>
        <c:scaling>
          <c:orientation val="minMax"/>
          <c:max val="1"/>
        </c:scaling>
        <c:axPos val="l"/>
        <c:majorGridlines/>
        <c:numFmt formatCode="0%" sourceLinked="0"/>
        <c:tickLblPos val="nextTo"/>
        <c:crossAx val="74964352"/>
        <c:crosses val="autoZero"/>
        <c:crossBetween val="between"/>
        <c:majorUnit val="0.2"/>
      </c:valAx>
    </c:plotArea>
    <c:legend>
      <c:legendPos val="r"/>
      <c:layout/>
      <c:txPr>
        <a:bodyPr/>
        <a:lstStyle/>
        <a:p>
          <a:pPr>
            <a:defRPr sz="1200" b="1"/>
          </a:pPr>
          <a:endParaRPr lang="fr-FR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barChart>
        <c:barDir val="col"/>
        <c:grouping val="stacked"/>
        <c:ser>
          <c:idx val="0"/>
          <c:order val="0"/>
          <c:tx>
            <c:strRef>
              <c:f>Feuil1!$O$3</c:f>
              <c:strCache>
                <c:ptCount val="1"/>
                <c:pt idx="0">
                  <c:v>bleus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Feuil1!$P$2:$T$2</c:f>
              <c:strCache>
                <c:ptCount val="5"/>
                <c:pt idx="0">
                  <c:v>bruns</c:v>
                </c:pt>
                <c:pt idx="1">
                  <c:v>chatains</c:v>
                </c:pt>
                <c:pt idx="2">
                  <c:v>roux</c:v>
                </c:pt>
                <c:pt idx="3">
                  <c:v>blonds</c:v>
                </c:pt>
                <c:pt idx="4">
                  <c:v>Total</c:v>
                </c:pt>
              </c:strCache>
            </c:strRef>
          </c:cat>
          <c:val>
            <c:numRef>
              <c:f>Feuil1!$P$3:$T$3</c:f>
              <c:numCache>
                <c:formatCode>General</c:formatCode>
                <c:ptCount val="5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0.33000000000000046</c:v>
                </c:pt>
                <c:pt idx="4">
                  <c:v>0.27</c:v>
                </c:pt>
              </c:numCache>
            </c:numRef>
          </c:val>
        </c:ser>
        <c:ser>
          <c:idx val="1"/>
          <c:order val="1"/>
          <c:tx>
            <c:strRef>
              <c:f>Feuil1!$O$4</c:f>
              <c:strCache>
                <c:ptCount val="1"/>
                <c:pt idx="0">
                  <c:v>verts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Feuil1!$P$2:$T$2</c:f>
              <c:strCache>
                <c:ptCount val="5"/>
                <c:pt idx="0">
                  <c:v>bruns</c:v>
                </c:pt>
                <c:pt idx="1">
                  <c:v>chatains</c:v>
                </c:pt>
                <c:pt idx="2">
                  <c:v>roux</c:v>
                </c:pt>
                <c:pt idx="3">
                  <c:v>blonds</c:v>
                </c:pt>
                <c:pt idx="4">
                  <c:v>Total</c:v>
                </c:pt>
              </c:strCache>
            </c:strRef>
          </c:cat>
          <c:val>
            <c:numRef>
              <c:f>Feuil1!$P$4:$T$4</c:f>
              <c:numCache>
                <c:formatCode>General</c:formatCode>
                <c:ptCount val="5"/>
                <c:pt idx="0">
                  <c:v>9.0000000000000024E-2</c:v>
                </c:pt>
                <c:pt idx="1">
                  <c:v>0.25</c:v>
                </c:pt>
                <c:pt idx="2">
                  <c:v>0.5</c:v>
                </c:pt>
                <c:pt idx="3">
                  <c:v>0.17</c:v>
                </c:pt>
                <c:pt idx="4">
                  <c:v>0.19</c:v>
                </c:pt>
              </c:numCache>
            </c:numRef>
          </c:val>
        </c:ser>
        <c:ser>
          <c:idx val="2"/>
          <c:order val="2"/>
          <c:tx>
            <c:strRef>
              <c:f>Feuil1!$O$5</c:f>
              <c:strCache>
                <c:ptCount val="1"/>
                <c:pt idx="0">
                  <c:v>marrons</c:v>
                </c:pt>
              </c:strCache>
            </c:strRef>
          </c:tx>
          <c:spPr>
            <a:solidFill>
              <a:srgbClr val="FBCB85"/>
            </a:solidFill>
          </c:spPr>
          <c:dLbls>
            <c:numFmt formatCode="0%" sourceLinked="0"/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</c:dLbls>
          <c:cat>
            <c:strRef>
              <c:f>Feuil1!$P$2:$T$2</c:f>
              <c:strCache>
                <c:ptCount val="5"/>
                <c:pt idx="0">
                  <c:v>bruns</c:v>
                </c:pt>
                <c:pt idx="1">
                  <c:v>chatains</c:v>
                </c:pt>
                <c:pt idx="2">
                  <c:v>roux</c:v>
                </c:pt>
                <c:pt idx="3">
                  <c:v>blonds</c:v>
                </c:pt>
                <c:pt idx="4">
                  <c:v>Total</c:v>
                </c:pt>
              </c:strCache>
            </c:strRef>
          </c:cat>
          <c:val>
            <c:numRef>
              <c:f>Feuil1!$P$5:$T$5</c:f>
              <c:numCache>
                <c:formatCode>General</c:formatCode>
                <c:ptCount val="5"/>
                <c:pt idx="0">
                  <c:v>0.66000000000000092</c:v>
                </c:pt>
                <c:pt idx="1">
                  <c:v>0.5</c:v>
                </c:pt>
                <c:pt idx="2">
                  <c:v>0.25</c:v>
                </c:pt>
                <c:pt idx="3">
                  <c:v>0.5</c:v>
                </c:pt>
                <c:pt idx="4">
                  <c:v>0.54</c:v>
                </c:pt>
              </c:numCache>
            </c:numRef>
          </c:val>
        </c:ser>
        <c:overlap val="100"/>
        <c:axId val="75025408"/>
        <c:axId val="66917120"/>
      </c:barChart>
      <c:catAx>
        <c:axId val="7502540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66917120"/>
        <c:crosses val="autoZero"/>
        <c:auto val="1"/>
        <c:lblAlgn val="ctr"/>
        <c:lblOffset val="100"/>
      </c:catAx>
      <c:valAx>
        <c:axId val="66917120"/>
        <c:scaling>
          <c:orientation val="minMax"/>
          <c:max val="1"/>
        </c:scaling>
        <c:axPos val="l"/>
        <c:majorGridlines/>
        <c:numFmt formatCode="0%" sourceLinked="0"/>
        <c:tickLblPos val="nextTo"/>
        <c:crossAx val="75025408"/>
        <c:crosses val="autoZero"/>
        <c:crossBetween val="between"/>
        <c:majorUnit val="0.2"/>
      </c:valAx>
    </c:plotArea>
    <c:legend>
      <c:legendPos val="r"/>
      <c:layout/>
      <c:txPr>
        <a:bodyPr/>
        <a:lstStyle/>
        <a:p>
          <a:pPr>
            <a:defRPr sz="1200" b="1"/>
          </a:pPr>
          <a:endParaRPr lang="fr-FR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494CD-F504-44B3-8449-9C99AF902A5A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67FA7-15F9-49E8-92FE-700A403BDC6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76121A83-51D1-4093-8F00-B2757B217621}" type="datetimeFigureOut">
              <a:rPr lang="fr-FR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CC9A551A-CABF-4AFA-BE76-6C07399E0D8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9A551A-CABF-4AFA-BE76-6C07399E0D88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5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E3C5B-00A5-4C57-BA33-155714E98E5F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6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60CA7-27BD-4D53-AB74-0FB3DCD89F6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4337" name="Picture 1" descr="EISTI B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6921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1F72A-6CF6-4F66-9021-63DE04BC0F60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654E3-F658-4918-9940-603FB9FFFBC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5121" name="Picture 1" descr="EISTI B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6921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ECCA9-0798-4FE4-AA54-12403987B2AA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6B60D-48B4-4CB6-BDA5-155F690DCC6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28673" name="Picture 1" descr="EISTI B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921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06279-242C-418C-8ED7-58B03BAFA94C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46BD0-A5BB-47A7-84B6-00766184C20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1040C-71F9-4D8B-A230-5D3F2B223CDF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6170B-B5F7-4EB1-B9F5-B34E0414394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AC828-68E0-4EDC-A517-ED6226EE5967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83819-9795-4EFF-9981-260D0A0C65D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2352-265A-4FB6-8DE4-80F06B8C3C2B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8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9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6194F-334F-47D7-8BEA-489D0716966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3648" y="0"/>
            <a:ext cx="7560840" cy="1143000"/>
          </a:xfrm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4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72400" y="6492875"/>
            <a:ext cx="762000" cy="365125"/>
          </a:xfrm>
        </p:spPr>
        <p:txBody>
          <a:bodyPr/>
          <a:lstStyle>
            <a:lvl1pPr>
              <a:defRPr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9218" name="Picture 2" descr="EISTI B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6921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space réservé du pied de page 21"/>
          <p:cNvSpPr txBox="1">
            <a:spLocks/>
          </p:cNvSpPr>
          <p:nvPr userDrawn="1"/>
        </p:nvSpPr>
        <p:spPr>
          <a:xfrm>
            <a:off x="0" y="6492875"/>
            <a:ext cx="421196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Statistiques </a:t>
            </a:r>
            <a:r>
              <a:rPr kumimoji="0" lang="fr-F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bivariées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 croisement 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qualitatif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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qualitatif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u pied de page 21"/>
          <p:cNvSpPr txBox="1">
            <a:spLocks/>
          </p:cNvSpPr>
          <p:nvPr userDrawn="1"/>
        </p:nvSpPr>
        <p:spPr>
          <a:xfrm>
            <a:off x="899592" y="0"/>
            <a:ext cx="360040" cy="1229221"/>
          </a:xfrm>
          <a:prstGeom prst="rect">
            <a:avLst/>
          </a:prstGeom>
        </p:spPr>
        <p:txBody>
          <a:bodyPr vert="vert270" lIns="0" tIns="0" rIns="0" bIns="0" anchor="b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Département de mathématiques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1"/>
          <p:cNvSpPr>
            <a:spLocks noGrp="1"/>
          </p:cNvSpPr>
          <p:nvPr>
            <p:ph type="ftr" sz="quarter" idx="11"/>
          </p:nvPr>
        </p:nvSpPr>
        <p:spPr>
          <a:xfrm>
            <a:off x="107504" y="6381328"/>
            <a:ext cx="421196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EISTI : Département Mathématique : Statistiques </a:t>
            </a:r>
            <a:r>
              <a:rPr lang="fr-FR" dirty="0" err="1" smtClean="0"/>
              <a:t>bivariées</a:t>
            </a:r>
            <a:endParaRPr lang="fr-FR" dirty="0"/>
          </a:p>
        </p:txBody>
      </p:sp>
      <p:sp>
        <p:nvSpPr>
          <p:cNvPr id="4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89823-A5A0-4C4C-8B9E-656E1CEEDF8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415A3-31B4-49C0-9457-96E7C76CDD87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51750-8813-4BC6-80EB-18B70A80AE8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7169" name="Picture 1" descr="EISTI B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921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gner et arrondir un rectangle à un seul coin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riangle rect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B8567-1042-4730-BF5B-783A764760A0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10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1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507AC-29EC-4750-B870-58275DFA666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6145" name="Picture 1" descr="EISTI BD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6921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124" name="Espace réservé du titre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  <p:sp>
        <p:nvSpPr>
          <p:cNvPr id="5125" name="Espace réservé du texte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EB534C-3F0B-4365-884E-D6D9DDD72D88}" type="datetime1">
              <a:rPr lang="fr-FR" smtClean="0"/>
              <a:pPr>
                <a:defRPr/>
              </a:pPr>
              <a:t>03/09/2015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 smtClean="0"/>
              <a:t>EISTI : Département Mathématique : Statistique bivariée</a:t>
            </a:r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9C2C16-B7D0-4202-9F6F-1FD85EC841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grpSp>
        <p:nvGrpSpPr>
          <p:cNvPr id="5129" name="Groupe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pic>
        <p:nvPicPr>
          <p:cNvPr id="15361" name="Picture 1" descr="EISTI B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512" y="116632"/>
            <a:ext cx="6921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29" r:id="rId2"/>
    <p:sldLayoutId id="2147483730" r:id="rId3"/>
    <p:sldLayoutId id="2147483731" r:id="rId4"/>
    <p:sldLayoutId id="2147483732" r:id="rId5"/>
    <p:sldLayoutId id="2147483738" r:id="rId6"/>
    <p:sldLayoutId id="2147483733" r:id="rId7"/>
    <p:sldLayoutId id="2147483734" r:id="rId8"/>
    <p:sldLayoutId id="2147483739" r:id="rId9"/>
    <p:sldLayoutId id="2147483735" r:id="rId10"/>
    <p:sldLayoutId id="2147483736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F6FC6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F6FC6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r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Statistiques descriptives </a:t>
            </a:r>
            <a:r>
              <a:rPr lang="fr-FR" dirty="0" err="1" smtClean="0"/>
              <a:t>bivariées</a:t>
            </a:r>
            <a:endParaRPr lang="fr-FR" dirty="0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611560" y="1268760"/>
            <a:ext cx="8001000" cy="5181600"/>
          </a:xfrm>
          <a:prstGeom prst="rect">
            <a:avLst/>
          </a:prstGeom>
        </p:spPr>
        <p:txBody>
          <a:bodyPr/>
          <a:lstStyle/>
          <a:p>
            <a:pPr marL="533400" indent="-533400" algn="ctr">
              <a:lnSpc>
                <a:spcPct val="90000"/>
              </a:lnSpc>
              <a:spcBef>
                <a:spcPct val="20000"/>
              </a:spcBef>
              <a:buSzPct val="95000"/>
              <a:defRPr/>
            </a:pPr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Objectifs</a:t>
            </a:r>
          </a:p>
          <a:p>
            <a:pPr marL="533400" indent="-533400" algn="ctr">
              <a:lnSpc>
                <a:spcPct val="90000"/>
              </a:lnSpc>
              <a:spcBef>
                <a:spcPct val="20000"/>
              </a:spcBef>
              <a:buSzPct val="95000"/>
              <a:defRPr/>
            </a:pPr>
            <a:endParaRPr lang="fr-FR" sz="1000" dirty="0" smtClean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Pct val="95000"/>
              <a:buFont typeface="Wingdings 2" pitchFamily="18" charset="2"/>
              <a:buChar char=""/>
              <a:defRPr/>
            </a:pP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Observer simultanément des individus d'une population sur deux caractères</a:t>
            </a: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Pct val="95000"/>
              <a:buFont typeface="Wingdings 2" pitchFamily="18" charset="2"/>
              <a:buChar char=""/>
              <a:defRPr/>
            </a:pP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Mesurer un lien éventuel entre deux caractères en utilisant un résumé chiffré qui traduit l'importance de ce lien</a:t>
            </a: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Pct val="95000"/>
              <a:buFont typeface="Wingdings 2" pitchFamily="18" charset="2"/>
              <a:buChar char=""/>
              <a:defRPr/>
            </a:pP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Qualifier ce lien : </a:t>
            </a:r>
          </a:p>
          <a:p>
            <a:pPr marL="933450" lvl="1" indent="-5334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Tahoma" charset="0"/>
              <a:buChar char="–"/>
              <a:defRPr/>
            </a:pPr>
            <a:r>
              <a:rPr lang="fr-FR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en cherchant une relation numérique approchée entre deux caractères quantitatifs</a:t>
            </a:r>
          </a:p>
          <a:p>
            <a:pPr marL="933450" lvl="1" indent="-5334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Tahoma" charset="0"/>
              <a:buChar char="–"/>
              <a:defRPr/>
            </a:pPr>
            <a:r>
              <a:rPr lang="fr-FR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en cherchant des correspondances entre les modalités de deux caractères qualitatifs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83568" y="5373216"/>
            <a:ext cx="8064896" cy="923330"/>
          </a:xfrm>
          <a:prstGeom prst="rect">
            <a:avLst/>
          </a:prstGeom>
          <a:solidFill>
            <a:srgbClr val="E4D2F2"/>
          </a:solidFill>
          <a:ln w="254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</a:rPr>
              <a:t>                                                                                            </a:t>
            </a:r>
            <a:r>
              <a:rPr lang="fr-FR" b="1" dirty="0" smtClean="0">
                <a:solidFill>
                  <a:srgbClr val="7030A0"/>
                </a:solidFill>
                <a:latin typeface="+mn-lt"/>
                <a:sym typeface="Symbol"/>
              </a:rPr>
              <a:t></a:t>
            </a:r>
            <a:r>
              <a:rPr lang="fr-FR" b="1" dirty="0" smtClean="0">
                <a:solidFill>
                  <a:srgbClr val="7030A0"/>
                </a:solidFill>
                <a:latin typeface="+mn-lt"/>
              </a:rPr>
              <a:t> qualitatif </a:t>
            </a:r>
            <a:r>
              <a:rPr lang="fr-FR" b="1" dirty="0" smtClean="0">
                <a:solidFill>
                  <a:srgbClr val="7030A0"/>
                </a:solidFill>
                <a:latin typeface="+mn-lt"/>
                <a:sym typeface="Symbol"/>
              </a:rPr>
              <a:t></a:t>
            </a:r>
            <a:r>
              <a:rPr lang="fr-FR" b="1" dirty="0" err="1" smtClean="0">
                <a:solidFill>
                  <a:srgbClr val="7030A0"/>
                </a:solidFill>
                <a:latin typeface="+mn-lt"/>
                <a:sym typeface="Symbol"/>
              </a:rPr>
              <a:t>qualitatif</a:t>
            </a:r>
            <a:endParaRPr lang="fr-FR" b="1" dirty="0" smtClean="0">
              <a:solidFill>
                <a:srgbClr val="7030A0"/>
              </a:solidFill>
              <a:latin typeface="+mn-lt"/>
            </a:endParaRPr>
          </a:p>
          <a:p>
            <a:r>
              <a:rPr lang="fr-FR" b="1" dirty="0" smtClean="0">
                <a:solidFill>
                  <a:srgbClr val="7030A0"/>
                </a:solidFill>
                <a:latin typeface="+mn-lt"/>
              </a:rPr>
              <a:t>2 types de variables  </a:t>
            </a:r>
            <a:r>
              <a:rPr lang="fr-FR" b="1" dirty="0" smtClean="0">
                <a:solidFill>
                  <a:srgbClr val="7030A0"/>
                </a:solidFill>
                <a:latin typeface="+mn-lt"/>
                <a:sym typeface="Symbol"/>
              </a:rPr>
              <a:t>   3 types de croisements :   </a:t>
            </a:r>
            <a:r>
              <a:rPr lang="fr-FR" b="1" dirty="0" smtClean="0">
                <a:solidFill>
                  <a:srgbClr val="7030A0"/>
                </a:solidFill>
                <a:latin typeface="+mn-lt"/>
              </a:rPr>
              <a:t> qualitatif </a:t>
            </a:r>
            <a:r>
              <a:rPr lang="fr-FR" b="1" dirty="0" smtClean="0">
                <a:solidFill>
                  <a:srgbClr val="7030A0"/>
                </a:solidFill>
                <a:latin typeface="+mn-lt"/>
                <a:sym typeface="Symbol"/>
              </a:rPr>
              <a:t>quantitatif</a:t>
            </a:r>
          </a:p>
          <a:p>
            <a:r>
              <a:rPr lang="fr-FR" b="1" dirty="0" smtClean="0">
                <a:solidFill>
                  <a:srgbClr val="7030A0"/>
                </a:solidFill>
                <a:latin typeface="+mn-lt"/>
              </a:rPr>
              <a:t>                                                                                            </a:t>
            </a:r>
            <a:r>
              <a:rPr lang="fr-FR" b="1" dirty="0" smtClean="0">
                <a:solidFill>
                  <a:srgbClr val="7030A0"/>
                </a:solidFill>
                <a:latin typeface="+mn-lt"/>
                <a:sym typeface="Symbol"/>
              </a:rPr>
              <a:t></a:t>
            </a:r>
            <a:r>
              <a:rPr lang="fr-FR" b="1" dirty="0" smtClean="0">
                <a:solidFill>
                  <a:srgbClr val="7030A0"/>
                </a:solidFill>
                <a:latin typeface="+mn-lt"/>
              </a:rPr>
              <a:t> quantitatif </a:t>
            </a:r>
            <a:r>
              <a:rPr lang="fr-FR" b="1" dirty="0" smtClean="0">
                <a:solidFill>
                  <a:srgbClr val="7030A0"/>
                </a:solidFill>
                <a:latin typeface="+mn-lt"/>
                <a:sym typeface="Symbol"/>
              </a:rPr>
              <a:t></a:t>
            </a:r>
            <a:r>
              <a:rPr lang="fr-FR" b="1" dirty="0" err="1" smtClean="0">
                <a:solidFill>
                  <a:srgbClr val="7030A0"/>
                </a:solidFill>
                <a:latin typeface="+mn-lt"/>
                <a:sym typeface="Symbol"/>
              </a:rPr>
              <a:t>quantitatif</a:t>
            </a:r>
            <a:endParaRPr lang="fr-FR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5364088" y="5301208"/>
            <a:ext cx="2664296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Indépendance</a:t>
            </a:r>
            <a:endParaRPr lang="fr-FR" sz="2800" i="1" dirty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152400" y="990600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0" y="980728"/>
            <a:ext cx="89154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60000" indent="-270000" algn="ctr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2000" kern="0" dirty="0" smtClean="0">
                <a:solidFill>
                  <a:srgbClr val="000000"/>
                </a:solidFill>
                <a:latin typeface="+mn-lt"/>
                <a:cs typeface="Tahoma" pitchFamily="34" charset="0"/>
              </a:rPr>
              <a:t>X et Y </a:t>
            </a:r>
            <a:r>
              <a:rPr lang="fr-FR" sz="2000" kern="0" dirty="0">
                <a:solidFill>
                  <a:srgbClr val="000000"/>
                </a:solidFill>
                <a:latin typeface="+mn-lt"/>
                <a:cs typeface="Tahoma" pitchFamily="34" charset="0"/>
              </a:rPr>
              <a:t>ne sont pas liés </a:t>
            </a:r>
          </a:p>
          <a:p>
            <a:pPr marL="360000" indent="-270000" algn="ctr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2000" kern="0" dirty="0">
                <a:solidFill>
                  <a:srgbClr val="000000"/>
                </a:solidFill>
                <a:latin typeface="+mn-lt"/>
                <a:cs typeface="Tahoma" pitchFamily="34" charset="0"/>
                <a:sym typeface="Symbol"/>
              </a:rPr>
              <a:t>        les profils lignes sont égaux        les profils </a:t>
            </a:r>
            <a:r>
              <a:rPr lang="fr-FR" sz="2000" kern="0" dirty="0" smtClean="0">
                <a:solidFill>
                  <a:srgbClr val="000000"/>
                </a:solidFill>
                <a:latin typeface="+mn-lt"/>
                <a:cs typeface="Tahoma" pitchFamily="34" charset="0"/>
                <a:sym typeface="Symbol"/>
              </a:rPr>
              <a:t>colonnes sont égaux</a:t>
            </a:r>
          </a:p>
          <a:p>
            <a:pPr marL="360000" indent="-270000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2000" kern="0" dirty="0" smtClean="0">
                <a:solidFill>
                  <a:srgbClr val="000000"/>
                </a:solidFill>
                <a:latin typeface="+mn-lt"/>
                <a:cs typeface="Tahoma" pitchFamily="34" charset="0"/>
                <a:sym typeface="Symbol"/>
              </a:rPr>
              <a:t>                                                   </a:t>
            </a:r>
          </a:p>
          <a:p>
            <a:pPr marL="360000" indent="-270000" algn="ctr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sz="2000" kern="0" dirty="0">
              <a:solidFill>
                <a:srgbClr val="000000"/>
              </a:solidFill>
              <a:latin typeface="+mn-lt"/>
              <a:cs typeface="Tahoma" pitchFamily="34" charset="0"/>
              <a:sym typeface="Symbol"/>
            </a:endParaRPr>
          </a:p>
          <a:p>
            <a:pPr marL="360000" indent="-270000" algn="ctr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2000" kern="0" dirty="0">
                <a:solidFill>
                  <a:srgbClr val="000000"/>
                </a:solidFill>
                <a:latin typeface="+mn-lt"/>
                <a:cs typeface="Tahoma" pitchFamily="34" charset="0"/>
                <a:sym typeface="Symbol"/>
              </a:rPr>
              <a:t/>
            </a:r>
            <a:br>
              <a:rPr lang="fr-FR" sz="2000" kern="0" dirty="0">
                <a:solidFill>
                  <a:srgbClr val="000000"/>
                </a:solidFill>
                <a:latin typeface="+mn-lt"/>
                <a:cs typeface="Tahoma" pitchFamily="34" charset="0"/>
                <a:sym typeface="Symbol"/>
              </a:rPr>
            </a:br>
            <a:r>
              <a:rPr lang="fr-FR" sz="2000" kern="0" dirty="0">
                <a:solidFill>
                  <a:srgbClr val="000000"/>
                </a:solidFill>
                <a:latin typeface="+mn-lt"/>
                <a:cs typeface="Tahoma" pitchFamily="34" charset="0"/>
                <a:sym typeface="Symbol"/>
              </a:rPr>
              <a:t/>
            </a:r>
            <a:br>
              <a:rPr lang="fr-FR" sz="2000" kern="0" dirty="0">
                <a:solidFill>
                  <a:srgbClr val="000000"/>
                </a:solidFill>
                <a:latin typeface="+mn-lt"/>
                <a:cs typeface="Tahoma" pitchFamily="34" charset="0"/>
                <a:sym typeface="Symbol"/>
              </a:rPr>
            </a:br>
            <a:endParaRPr lang="fr-FR" sz="2000" kern="0" dirty="0">
              <a:solidFill>
                <a:srgbClr val="000000"/>
              </a:solidFill>
              <a:latin typeface="+mn-lt"/>
              <a:cs typeface="Tahoma" pitchFamily="34" charset="0"/>
            </a:endParaRPr>
          </a:p>
        </p:txBody>
      </p:sp>
      <p:graphicFrame>
        <p:nvGraphicFramePr>
          <p:cNvPr id="14" name="Tableau 13"/>
          <p:cNvGraphicFramePr>
            <a:graphicFrameLocks noGrp="1"/>
          </p:cNvGraphicFramePr>
          <p:nvPr/>
        </p:nvGraphicFramePr>
        <p:xfrm>
          <a:off x="211832" y="3429000"/>
          <a:ext cx="4114798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392"/>
                <a:gridCol w="955221"/>
                <a:gridCol w="293914"/>
                <a:gridCol w="920930"/>
                <a:gridCol w="274320"/>
                <a:gridCol w="822960"/>
                <a:gridCol w="480061"/>
              </a:tblGrid>
              <a:tr h="326571"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y</a:t>
                      </a:r>
                      <a:r>
                        <a:rPr lang="fr-FR" sz="1600" baseline="-25000" dirty="0" smtClean="0"/>
                        <a:t>1</a:t>
                      </a:r>
                      <a:endParaRPr lang="fr-FR" sz="16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y</a:t>
                      </a:r>
                      <a:r>
                        <a:rPr lang="fr-FR" sz="1600" baseline="-25000" dirty="0" err="1" smtClean="0"/>
                        <a:t>j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y</a:t>
                      </a:r>
                      <a:r>
                        <a:rPr lang="fr-FR" sz="1600" baseline="-25000" dirty="0" err="1" smtClean="0"/>
                        <a:t>l</a:t>
                      </a:r>
                      <a:endParaRPr lang="fr-FR" sz="1600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aseline="-25000" dirty="0" smtClean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x</a:t>
                      </a:r>
                      <a:r>
                        <a:rPr lang="fr-FR" sz="1600" baseline="-25000" dirty="0" smtClean="0"/>
                        <a:t>1</a:t>
                      </a:r>
                      <a:endParaRPr lang="fr-FR" sz="16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1,.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1,.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.,j</a:t>
                      </a:r>
                      <a:endParaRPr lang="fr-FR" sz="1600" dirty="0" smtClean="0"/>
                    </a:p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1,.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.,l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1,.</a:t>
                      </a:r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x</a:t>
                      </a:r>
                      <a:r>
                        <a:rPr lang="fr-FR" sz="1600" baseline="-25000" dirty="0" smtClean="0"/>
                        <a:t>i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i,.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i,.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.,j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i,.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.,l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i,.</a:t>
                      </a:r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x</a:t>
                      </a:r>
                      <a:r>
                        <a:rPr lang="fr-FR" sz="1600" baseline="-25000" dirty="0" err="1" smtClean="0"/>
                        <a:t>k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k</a:t>
                      </a:r>
                      <a:r>
                        <a:rPr lang="fr-FR" sz="1600" baseline="-25000" dirty="0" smtClean="0"/>
                        <a:t>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k</a:t>
                      </a:r>
                      <a:r>
                        <a:rPr lang="fr-FR" sz="1600" baseline="-25000" dirty="0" smtClean="0"/>
                        <a:t>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.,j</a:t>
                      </a:r>
                      <a:endParaRPr lang="fr-FR" sz="1600" dirty="0" smtClean="0"/>
                    </a:p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k</a:t>
                      </a:r>
                      <a:r>
                        <a:rPr lang="fr-FR" sz="1600" baseline="-25000" dirty="0" smtClean="0"/>
                        <a:t>,.</a:t>
                      </a:r>
                      <a:r>
                        <a:rPr lang="fr-FR" sz="1600" baseline="0" dirty="0" smtClean="0"/>
                        <a:t>×</a:t>
                      </a: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.,l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k</a:t>
                      </a:r>
                      <a:r>
                        <a:rPr lang="fr-FR" sz="1600" baseline="-25000" dirty="0" smtClean="0"/>
                        <a:t>,.</a:t>
                      </a:r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.,j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.,l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1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3491880" y="1700808"/>
          <a:ext cx="1333500" cy="330200"/>
        </p:xfrm>
        <a:graphic>
          <a:graphicData uri="http://schemas.openxmlformats.org/presentationml/2006/ole">
            <p:oleObj spid="_x0000_s71682" name="Équation" r:id="rId3" imgW="1333440" imgH="330120" progId="Equation.3">
              <p:embed/>
            </p:oleObj>
          </a:graphicData>
        </a:graphic>
      </p:graphicFrame>
      <p:graphicFrame>
        <p:nvGraphicFramePr>
          <p:cNvPr id="17" name="Object 103"/>
          <p:cNvGraphicFramePr>
            <a:graphicFrameLocks noChangeAspect="1"/>
          </p:cNvGraphicFramePr>
          <p:nvPr/>
        </p:nvGraphicFramePr>
        <p:xfrm>
          <a:off x="5148064" y="1772816"/>
          <a:ext cx="2400300" cy="279400"/>
        </p:xfrm>
        <a:graphic>
          <a:graphicData uri="http://schemas.openxmlformats.org/presentationml/2006/ole">
            <p:oleObj spid="_x0000_s71683" name="Équation" r:id="rId4" imgW="2400120" imgH="279360" progId="Equation.3">
              <p:embed/>
            </p:oleObj>
          </a:graphicData>
        </a:graphic>
      </p:graphicFrame>
      <p:graphicFrame>
        <p:nvGraphicFramePr>
          <p:cNvPr id="18" name="Tableau 17"/>
          <p:cNvGraphicFramePr>
            <a:graphicFrameLocks noGrp="1"/>
          </p:cNvGraphicFramePr>
          <p:nvPr/>
        </p:nvGraphicFramePr>
        <p:xfrm>
          <a:off x="4860032" y="3429000"/>
          <a:ext cx="4114798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392"/>
                <a:gridCol w="955221"/>
                <a:gridCol w="293914"/>
                <a:gridCol w="920930"/>
                <a:gridCol w="274320"/>
                <a:gridCol w="822960"/>
                <a:gridCol w="480061"/>
              </a:tblGrid>
              <a:tr h="326571"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y</a:t>
                      </a:r>
                      <a:r>
                        <a:rPr lang="fr-FR" sz="1600" baseline="-25000" dirty="0" smtClean="0"/>
                        <a:t>1</a:t>
                      </a:r>
                      <a:endParaRPr lang="fr-FR" sz="16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y</a:t>
                      </a:r>
                      <a:r>
                        <a:rPr lang="fr-FR" sz="1600" baseline="-25000" dirty="0" err="1" smtClean="0"/>
                        <a:t>j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y</a:t>
                      </a:r>
                      <a:r>
                        <a:rPr lang="fr-FR" sz="1600" baseline="-25000" dirty="0" err="1" smtClean="0"/>
                        <a:t>l</a:t>
                      </a:r>
                      <a:endParaRPr lang="fr-FR" sz="1600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aseline="-25000" dirty="0" smtClean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x</a:t>
                      </a:r>
                      <a:r>
                        <a:rPr lang="fr-FR" sz="1600" baseline="-25000" dirty="0" smtClean="0"/>
                        <a:t>1</a:t>
                      </a:r>
                      <a:endParaRPr lang="fr-FR" sz="16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1,1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aseline="0" dirty="0" smtClean="0"/>
                        <a:t>f</a:t>
                      </a:r>
                      <a:r>
                        <a:rPr lang="fr-FR" sz="1600" baseline="-25000" dirty="0" smtClean="0"/>
                        <a:t>1,j</a:t>
                      </a:r>
                      <a:endParaRPr lang="fr-FR" sz="1600" dirty="0" smtClean="0"/>
                    </a:p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1,l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1,.</a:t>
                      </a:r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x</a:t>
                      </a:r>
                      <a:r>
                        <a:rPr lang="fr-FR" sz="1600" baseline="-25000" dirty="0" smtClean="0"/>
                        <a:t>i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i,1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i,j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i,l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i,.</a:t>
                      </a:r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x</a:t>
                      </a:r>
                      <a:r>
                        <a:rPr lang="fr-FR" sz="1600" baseline="-25000" dirty="0" err="1" smtClean="0"/>
                        <a:t>k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k</a:t>
                      </a:r>
                      <a:r>
                        <a:rPr lang="fr-FR" sz="1600" baseline="-25000" dirty="0" smtClean="0"/>
                        <a:t>,1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k,j</a:t>
                      </a:r>
                      <a:endParaRPr lang="fr-FR" sz="1600" dirty="0" smtClean="0"/>
                    </a:p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aseline="0" dirty="0" err="1" smtClean="0"/>
                        <a:t>f</a:t>
                      </a:r>
                      <a:r>
                        <a:rPr lang="fr-FR" sz="1600" baseline="-25000" dirty="0" err="1" smtClean="0"/>
                        <a:t>k,l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k</a:t>
                      </a:r>
                      <a:r>
                        <a:rPr lang="fr-FR" sz="1600" baseline="-25000" dirty="0" smtClean="0"/>
                        <a:t>,.</a:t>
                      </a:r>
                      <a:endParaRPr lang="fr-FR" sz="1600" dirty="0"/>
                    </a:p>
                  </a:txBody>
                  <a:tcPr/>
                </a:tc>
              </a:tr>
              <a:tr h="326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.,1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f</a:t>
                      </a:r>
                      <a:r>
                        <a:rPr lang="fr-FR" sz="1600" baseline="-25000" dirty="0" err="1" smtClean="0"/>
                        <a:t>.,j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f</a:t>
                      </a:r>
                      <a:r>
                        <a:rPr lang="fr-FR" sz="1600" baseline="-25000" dirty="0" smtClean="0"/>
                        <a:t>.,l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1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Flèche courbée vers le bas 42"/>
          <p:cNvSpPr>
            <a:spLocks noChangeArrowheads="1"/>
          </p:cNvSpPr>
          <p:nvPr/>
        </p:nvSpPr>
        <p:spPr bwMode="auto">
          <a:xfrm>
            <a:off x="3945632" y="4343400"/>
            <a:ext cx="1219200" cy="457200"/>
          </a:xfrm>
          <a:prstGeom prst="curvedDownArrow">
            <a:avLst>
              <a:gd name="adj1" fmla="val 25012"/>
              <a:gd name="adj2" fmla="val 50000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3" name="Flèche courbée vers le bas 43"/>
          <p:cNvSpPr>
            <a:spLocks noChangeArrowheads="1"/>
          </p:cNvSpPr>
          <p:nvPr/>
        </p:nvSpPr>
        <p:spPr bwMode="auto">
          <a:xfrm rot="10800000">
            <a:off x="3945632" y="5029200"/>
            <a:ext cx="1219200" cy="457200"/>
          </a:xfrm>
          <a:prstGeom prst="curvedDownArrow">
            <a:avLst>
              <a:gd name="adj1" fmla="val 25012"/>
              <a:gd name="adj2" fmla="val 50000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135632" y="2743200"/>
            <a:ext cx="4267200" cy="64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fr-FR" dirty="0">
                <a:solidFill>
                  <a:srgbClr val="000000"/>
                </a:solidFill>
                <a:latin typeface="+mj-lt"/>
              </a:rPr>
              <a:t>Tableau de contingence théorique si </a:t>
            </a:r>
            <a:r>
              <a:rPr lang="fr-FR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X </a:t>
            </a:r>
            <a:r>
              <a:rPr lang="fr-FR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et </a:t>
            </a:r>
            <a:r>
              <a:rPr lang="fr-FR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Y </a:t>
            </a:r>
            <a:r>
              <a:rPr lang="fr-FR" dirty="0">
                <a:solidFill>
                  <a:srgbClr val="000000"/>
                </a:solidFill>
                <a:latin typeface="+mj-lt"/>
              </a:rPr>
              <a:t>sont indépendants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4783832" y="2819400"/>
            <a:ext cx="4191000" cy="3698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fr-FR" dirty="0">
                <a:solidFill>
                  <a:srgbClr val="000000"/>
                </a:solidFill>
                <a:latin typeface="+mn-lt"/>
              </a:rPr>
              <a:t>Tableau de contingence observé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1403648" y="2276872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FF0000"/>
                </a:solidFill>
                <a:latin typeface="+mj-lt"/>
              </a:rPr>
              <a:t>Comparaison des tableaux</a:t>
            </a:r>
            <a:endParaRPr lang="fr-FR" sz="2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Espace réservé du numéro de diapositive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Indépendance</a:t>
            </a:r>
            <a:endParaRPr lang="fr-FR" sz="2800" i="1" dirty="0"/>
          </a:p>
        </p:txBody>
      </p:sp>
      <p:sp>
        <p:nvSpPr>
          <p:cNvPr id="15" name="ZoneTexte 14"/>
          <p:cNvSpPr txBox="1"/>
          <p:nvPr/>
        </p:nvSpPr>
        <p:spPr>
          <a:xfrm>
            <a:off x="381000" y="2819400"/>
            <a:ext cx="3962400" cy="338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600" b="1" dirty="0">
                <a:solidFill>
                  <a:srgbClr val="0070C0"/>
                </a:solidFill>
                <a:latin typeface="Tahoma" charset="0"/>
              </a:rPr>
              <a:t>Tableau des effectifs observés</a:t>
            </a:r>
          </a:p>
        </p:txBody>
      </p:sp>
      <p:graphicFrame>
        <p:nvGraphicFramePr>
          <p:cNvPr id="20" name="Tableau 19"/>
          <p:cNvGraphicFramePr>
            <a:graphicFrameLocks noGrp="1"/>
          </p:cNvGraphicFramePr>
          <p:nvPr/>
        </p:nvGraphicFramePr>
        <p:xfrm>
          <a:off x="152400" y="1295400"/>
          <a:ext cx="4190997" cy="1428750"/>
        </p:xfrm>
        <a:graphic>
          <a:graphicData uri="http://schemas.openxmlformats.org/drawingml/2006/table">
            <a:tbl>
              <a:tblPr/>
              <a:tblGrid>
                <a:gridCol w="781373"/>
                <a:gridCol w="694553"/>
                <a:gridCol w="810073"/>
                <a:gridCol w="579033"/>
                <a:gridCol w="716367"/>
                <a:gridCol w="609598"/>
              </a:tblGrid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Tableau 20"/>
          <p:cNvGraphicFramePr>
            <a:graphicFrameLocks noGrp="1"/>
          </p:cNvGraphicFramePr>
          <p:nvPr/>
        </p:nvGraphicFramePr>
        <p:xfrm>
          <a:off x="4800600" y="1295400"/>
          <a:ext cx="4190997" cy="1428750"/>
        </p:xfrm>
        <a:graphic>
          <a:graphicData uri="http://schemas.openxmlformats.org/drawingml/2006/table">
            <a:tbl>
              <a:tblPr/>
              <a:tblGrid>
                <a:gridCol w="781373"/>
                <a:gridCol w="694553"/>
                <a:gridCol w="810073"/>
                <a:gridCol w="579033"/>
                <a:gridCol w="716367"/>
                <a:gridCol w="609598"/>
              </a:tblGrid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0,18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0,16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0,52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ZoneTexte 23"/>
          <p:cNvSpPr txBox="1"/>
          <p:nvPr/>
        </p:nvSpPr>
        <p:spPr>
          <a:xfrm>
            <a:off x="5029200" y="2819400"/>
            <a:ext cx="3962400" cy="338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600" b="1" dirty="0">
                <a:solidFill>
                  <a:srgbClr val="0070C0"/>
                </a:solidFill>
                <a:latin typeface="Tahoma" charset="0"/>
              </a:rPr>
              <a:t>Tableau des fréquences observées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4876800" y="6096000"/>
            <a:ext cx="3962400" cy="338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600" b="1" dirty="0">
                <a:solidFill>
                  <a:srgbClr val="0070C0"/>
                </a:solidFill>
                <a:latin typeface="Tahoma" charset="0"/>
              </a:rPr>
              <a:t>Tableau des fréquences théoriques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533400" y="6096000"/>
            <a:ext cx="3962400" cy="338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600" b="1" dirty="0">
                <a:solidFill>
                  <a:srgbClr val="0070C0"/>
                </a:solidFill>
                <a:latin typeface="Tahoma" charset="0"/>
              </a:rPr>
              <a:t>Tableau des effectifs théoriques</a:t>
            </a:r>
          </a:p>
        </p:txBody>
      </p:sp>
      <p:graphicFrame>
        <p:nvGraphicFramePr>
          <p:cNvPr id="30" name="Tableau 29"/>
          <p:cNvGraphicFramePr>
            <a:graphicFrameLocks noGrp="1"/>
          </p:cNvGraphicFramePr>
          <p:nvPr/>
        </p:nvGraphicFramePr>
        <p:xfrm>
          <a:off x="304800" y="4572000"/>
          <a:ext cx="4190997" cy="1428750"/>
        </p:xfrm>
        <a:graphic>
          <a:graphicData uri="http://schemas.openxmlformats.org/drawingml/2006/table">
            <a:tbl>
              <a:tblPr/>
              <a:tblGrid>
                <a:gridCol w="781373"/>
                <a:gridCol w="694553"/>
                <a:gridCol w="810073"/>
                <a:gridCol w="579033"/>
                <a:gridCol w="716367"/>
                <a:gridCol w="609598"/>
              </a:tblGrid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9,6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7,2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5,76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7,2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4,32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16,64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12,48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1" name="Tableau 30"/>
          <p:cNvGraphicFramePr>
            <a:graphicFrameLocks noGrp="1"/>
          </p:cNvGraphicFramePr>
          <p:nvPr/>
        </p:nvGraphicFramePr>
        <p:xfrm>
          <a:off x="4800600" y="4572000"/>
          <a:ext cx="4190997" cy="1428750"/>
        </p:xfrm>
        <a:graphic>
          <a:graphicData uri="http://schemas.openxmlformats.org/drawingml/2006/table">
            <a:tbl>
              <a:tblPr/>
              <a:tblGrid>
                <a:gridCol w="781373"/>
                <a:gridCol w="818824"/>
                <a:gridCol w="762000"/>
                <a:gridCol w="502835"/>
                <a:gridCol w="716367"/>
                <a:gridCol w="609598"/>
              </a:tblGrid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0,3</a:t>
                      </a:r>
                      <a:r>
                        <a:rPr lang="fr-FR" sz="16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  <a:sym typeface="Symbol"/>
                        </a:rPr>
                        <a:t>0,32</a:t>
                      </a:r>
                      <a:endParaRPr lang="fr-FR" sz="1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0,18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0,17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0,52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Flèche vers le bas 31"/>
          <p:cNvSpPr/>
          <p:nvPr/>
        </p:nvSpPr>
        <p:spPr bwMode="auto">
          <a:xfrm>
            <a:off x="6705600" y="3352800"/>
            <a:ext cx="386680" cy="990600"/>
          </a:xfrm>
          <a:prstGeom prst="downArrow">
            <a:avLst/>
          </a:prstGeom>
          <a:solidFill>
            <a:srgbClr val="B889DB"/>
          </a:solidFill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 dirty="0">
              <a:solidFill>
                <a:srgbClr val="7030A0"/>
              </a:solidFill>
              <a:latin typeface="Tahoma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236296" y="3573016"/>
            <a:ext cx="788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>
                <a:solidFill>
                  <a:srgbClr val="7030A0"/>
                </a:solidFill>
              </a:rPr>
              <a:t>f</a:t>
            </a:r>
            <a:r>
              <a:rPr lang="fr-FR" b="1" baseline="-25000" dirty="0">
                <a:solidFill>
                  <a:srgbClr val="7030A0"/>
                </a:solidFill>
              </a:rPr>
              <a:t>i,.</a:t>
            </a:r>
            <a:r>
              <a:rPr lang="fr-FR" b="1" dirty="0">
                <a:solidFill>
                  <a:srgbClr val="7030A0"/>
                </a:solidFill>
                <a:sym typeface="Symbol"/>
              </a:rPr>
              <a:t></a:t>
            </a:r>
            <a:r>
              <a:rPr lang="fr-FR" b="1" dirty="0">
                <a:solidFill>
                  <a:srgbClr val="7030A0"/>
                </a:solidFill>
              </a:rPr>
              <a:t> </a:t>
            </a:r>
            <a:r>
              <a:rPr lang="fr-FR" b="1" dirty="0" err="1">
                <a:solidFill>
                  <a:srgbClr val="7030A0"/>
                </a:solidFill>
              </a:rPr>
              <a:t>f</a:t>
            </a:r>
            <a:r>
              <a:rPr lang="fr-FR" b="1" baseline="-25000" dirty="0" err="1">
                <a:solidFill>
                  <a:srgbClr val="7030A0"/>
                </a:solidFill>
              </a:rPr>
              <a:t>.,j</a:t>
            </a:r>
            <a:endParaRPr lang="fr-FR" b="1" dirty="0">
              <a:solidFill>
                <a:srgbClr val="7030A0"/>
              </a:solidFill>
            </a:endParaRPr>
          </a:p>
        </p:txBody>
      </p:sp>
      <p:sp>
        <p:nvSpPr>
          <p:cNvPr id="34" name="Ellipse 19"/>
          <p:cNvSpPr>
            <a:spLocks noChangeArrowheads="1"/>
          </p:cNvSpPr>
          <p:nvPr/>
        </p:nvSpPr>
        <p:spPr bwMode="auto">
          <a:xfrm>
            <a:off x="8305800" y="4800600"/>
            <a:ext cx="685800" cy="3810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5" name="Ellipse 20"/>
          <p:cNvSpPr>
            <a:spLocks noChangeArrowheads="1"/>
          </p:cNvSpPr>
          <p:nvPr/>
        </p:nvSpPr>
        <p:spPr bwMode="auto">
          <a:xfrm>
            <a:off x="5638800" y="5715000"/>
            <a:ext cx="685800" cy="3810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cxnSp>
        <p:nvCxnSpPr>
          <p:cNvPr id="36" name="Connecteur droit 22"/>
          <p:cNvCxnSpPr>
            <a:cxnSpLocks noChangeShapeType="1"/>
          </p:cNvCxnSpPr>
          <p:nvPr/>
        </p:nvCxnSpPr>
        <p:spPr bwMode="auto">
          <a:xfrm flipH="1">
            <a:off x="6400800" y="5029200"/>
            <a:ext cx="1905000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cxnSp>
        <p:nvCxnSpPr>
          <p:cNvPr id="37" name="Connecteur droit 23"/>
          <p:cNvCxnSpPr>
            <a:cxnSpLocks noChangeShapeType="1"/>
          </p:cNvCxnSpPr>
          <p:nvPr/>
        </p:nvCxnSpPr>
        <p:spPr bwMode="auto">
          <a:xfrm>
            <a:off x="5943600" y="5181600"/>
            <a:ext cx="0" cy="533400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sp>
        <p:nvSpPr>
          <p:cNvPr id="39" name="Flèche courbée vers le bas 38"/>
          <p:cNvSpPr/>
          <p:nvPr/>
        </p:nvSpPr>
        <p:spPr>
          <a:xfrm>
            <a:off x="3923928" y="836712"/>
            <a:ext cx="1296144" cy="288032"/>
          </a:xfrm>
          <a:prstGeom prst="curvedDownArrow">
            <a:avLst/>
          </a:prstGeom>
          <a:solidFill>
            <a:srgbClr val="B889DB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3779912" y="112474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>
                <a:solidFill>
                  <a:srgbClr val="7030A0"/>
                </a:solidFill>
                <a:latin typeface="+mn-lt"/>
              </a:rPr>
              <a:t>On divise par la taille de l’échantillon</a:t>
            </a:r>
            <a:endParaRPr lang="fr-FR" sz="12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1" name="Flèche courbée vers le bas 40"/>
          <p:cNvSpPr/>
          <p:nvPr/>
        </p:nvSpPr>
        <p:spPr>
          <a:xfrm rot="10800000" flipV="1">
            <a:off x="3995936" y="4293096"/>
            <a:ext cx="1296144" cy="288032"/>
          </a:xfrm>
          <a:prstGeom prst="curvedDownArrow">
            <a:avLst/>
          </a:prstGeom>
          <a:solidFill>
            <a:srgbClr val="B889DB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3779912" y="378904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>
                <a:solidFill>
                  <a:srgbClr val="7030A0"/>
                </a:solidFill>
                <a:latin typeface="+mn-lt"/>
              </a:rPr>
              <a:t>On multiplie par la taille de l’échantillon</a:t>
            </a:r>
            <a:endParaRPr lang="fr-FR" sz="12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3" name="Double flèche verticale 42"/>
          <p:cNvSpPr/>
          <p:nvPr/>
        </p:nvSpPr>
        <p:spPr>
          <a:xfrm>
            <a:off x="2123728" y="3356992"/>
            <a:ext cx="216024" cy="936104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ZoneTexte 44"/>
          <p:cNvSpPr txBox="1"/>
          <p:nvPr/>
        </p:nvSpPr>
        <p:spPr>
          <a:xfrm>
            <a:off x="323528" y="3501008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FF0000"/>
                </a:solidFill>
                <a:latin typeface="+mn-lt"/>
              </a:rPr>
              <a:t>Comment comparer les deux tableaux?</a:t>
            </a:r>
            <a:endParaRPr lang="fr-FR" sz="1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Espace réservé du numéro de diapositive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Indépendance et chi-deux</a:t>
            </a:r>
            <a:endParaRPr lang="fr-FR" sz="2800" i="1" dirty="0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152400" y="990600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228600" y="1196752"/>
            <a:ext cx="891540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kern="0" dirty="0">
                <a:solidFill>
                  <a:srgbClr val="000000"/>
                </a:solidFill>
                <a:cs typeface="Tahoma" pitchFamily="34" charset="0"/>
              </a:rPr>
              <a:t>Comment mesurer le lien de dépendance entre les </a:t>
            </a:r>
            <a:r>
              <a:rPr lang="fr-FR" kern="0" dirty="0" smtClean="0">
                <a:solidFill>
                  <a:srgbClr val="000000"/>
                </a:solidFill>
                <a:cs typeface="Tahoma" pitchFamily="34" charset="0"/>
              </a:rPr>
              <a:t>X et Y </a:t>
            </a:r>
            <a:r>
              <a:rPr lang="fr-FR" kern="0" dirty="0">
                <a:solidFill>
                  <a:srgbClr val="000000"/>
                </a:solidFill>
                <a:cs typeface="Tahoma" pitchFamily="34" charset="0"/>
              </a:rPr>
              <a:t>? </a:t>
            </a:r>
            <a:r>
              <a:rPr lang="fr-FR" kern="0" dirty="0">
                <a:solidFill>
                  <a:srgbClr val="000000"/>
                </a:solidFill>
                <a:cs typeface="Tahoma" pitchFamily="34" charset="0"/>
                <a:sym typeface="Symbol"/>
              </a:rPr>
              <a:t>Comment mesurer la « distance » entre les deux tableaux? Mr Pearson a créée la </a:t>
            </a:r>
            <a:r>
              <a:rPr lang="fr-FR" b="1" i="1" kern="0" dirty="0">
                <a:solidFill>
                  <a:srgbClr val="FF0000"/>
                </a:solidFill>
                <a:cs typeface="Tahoma" pitchFamily="34" charset="0"/>
                <a:sym typeface="Symbol"/>
              </a:rPr>
              <a:t>distance du ² </a:t>
            </a:r>
            <a:r>
              <a:rPr lang="fr-FR" kern="0" dirty="0">
                <a:solidFill>
                  <a:srgbClr val="000000"/>
                </a:solidFill>
                <a:cs typeface="Tahoma" pitchFamily="34" charset="0"/>
                <a:sym typeface="Symbol"/>
              </a:rPr>
              <a:t>: </a:t>
            </a:r>
          </a:p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kern="0" dirty="0">
                <a:solidFill>
                  <a:srgbClr val="000000"/>
                </a:solidFill>
                <a:cs typeface="Tahoma" pitchFamily="34" charset="0"/>
                <a:sym typeface="Symbol"/>
              </a:rPr>
              <a:t/>
            </a:r>
            <a:br>
              <a:rPr lang="fr-FR" kern="0" dirty="0">
                <a:solidFill>
                  <a:srgbClr val="000000"/>
                </a:solidFill>
                <a:cs typeface="Tahoma" pitchFamily="34" charset="0"/>
                <a:sym typeface="Symbol"/>
              </a:rPr>
            </a:br>
            <a:r>
              <a:rPr lang="fr-FR" kern="0" dirty="0">
                <a:solidFill>
                  <a:srgbClr val="000000"/>
                </a:solidFill>
                <a:cs typeface="Tahoma" pitchFamily="34" charset="0"/>
                <a:sym typeface="Symbol"/>
              </a:rPr>
              <a:t/>
            </a:r>
            <a:br>
              <a:rPr lang="fr-FR" kern="0" dirty="0">
                <a:solidFill>
                  <a:srgbClr val="000000"/>
                </a:solidFill>
                <a:cs typeface="Tahoma" pitchFamily="34" charset="0"/>
                <a:sym typeface="Symbol"/>
              </a:rPr>
            </a:br>
            <a:endParaRPr lang="fr-FR" kern="0" dirty="0">
              <a:solidFill>
                <a:srgbClr val="000000"/>
              </a:solidFill>
              <a:cs typeface="Tahoma" pitchFamily="34" charset="0"/>
            </a:endParaRPr>
          </a:p>
        </p:txBody>
      </p:sp>
      <p:sp>
        <p:nvSpPr>
          <p:cNvPr id="46" name="Rectangle 4"/>
          <p:cNvSpPr txBox="1">
            <a:spLocks noChangeArrowheads="1"/>
          </p:cNvSpPr>
          <p:nvPr/>
        </p:nvSpPr>
        <p:spPr bwMode="auto">
          <a:xfrm>
            <a:off x="5791200" y="1828800"/>
            <a:ext cx="3200400" cy="6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-2700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kern="0" dirty="0">
                <a:solidFill>
                  <a:srgbClr val="000000"/>
                </a:solidFill>
                <a:cs typeface="Tahoma" pitchFamily="34" charset="0"/>
              </a:rPr>
              <a:t>où </a:t>
            </a:r>
            <a:r>
              <a:rPr lang="fr-FR" kern="0" dirty="0" err="1">
                <a:solidFill>
                  <a:srgbClr val="000000"/>
                </a:solidFill>
                <a:cs typeface="Tahoma" pitchFamily="34" charset="0"/>
              </a:rPr>
              <a:t>t</a:t>
            </a:r>
            <a:r>
              <a:rPr lang="fr-FR" kern="0" baseline="-25000" dirty="0" err="1">
                <a:solidFill>
                  <a:srgbClr val="000000"/>
                </a:solidFill>
                <a:cs typeface="Tahoma" pitchFamily="34" charset="0"/>
              </a:rPr>
              <a:t>i,j</a:t>
            </a:r>
            <a:r>
              <a:rPr lang="fr-FR" kern="0" dirty="0">
                <a:solidFill>
                  <a:srgbClr val="000000"/>
                </a:solidFill>
                <a:cs typeface="Tahoma" pitchFamily="34" charset="0"/>
              </a:rPr>
              <a:t> = </a:t>
            </a:r>
            <a:r>
              <a:rPr lang="fr-FR" kern="0" dirty="0" err="1">
                <a:solidFill>
                  <a:srgbClr val="000000"/>
                </a:solidFill>
                <a:cs typeface="Tahoma" pitchFamily="34" charset="0"/>
              </a:rPr>
              <a:t>n×</a:t>
            </a:r>
            <a:r>
              <a:rPr lang="fr-FR" dirty="0" err="1">
                <a:solidFill>
                  <a:srgbClr val="000000"/>
                </a:solidFill>
                <a:cs typeface="Tahoma" pitchFamily="34" charset="0"/>
              </a:rPr>
              <a:t>f</a:t>
            </a:r>
            <a:r>
              <a:rPr lang="fr-FR" baseline="-25000" dirty="0" err="1">
                <a:solidFill>
                  <a:srgbClr val="000000"/>
                </a:solidFill>
                <a:cs typeface="Tahoma" pitchFamily="34" charset="0"/>
              </a:rPr>
              <a:t>i</a:t>
            </a:r>
            <a:r>
              <a:rPr lang="fr-FR" baseline="-25000" dirty="0">
                <a:solidFill>
                  <a:srgbClr val="000000"/>
                </a:solidFill>
                <a:cs typeface="Tahoma" pitchFamily="34" charset="0"/>
              </a:rPr>
              <a:t>,.</a:t>
            </a:r>
            <a:r>
              <a:rPr lang="fr-FR" dirty="0">
                <a:solidFill>
                  <a:srgbClr val="000000"/>
                </a:solidFill>
                <a:cs typeface="Tahoma" pitchFamily="34" charset="0"/>
              </a:rPr>
              <a:t>×</a:t>
            </a:r>
            <a:r>
              <a:rPr lang="fr-FR" dirty="0" err="1">
                <a:solidFill>
                  <a:srgbClr val="000000"/>
                </a:solidFill>
                <a:cs typeface="Tahoma" pitchFamily="34" charset="0"/>
              </a:rPr>
              <a:t>f</a:t>
            </a:r>
            <a:r>
              <a:rPr lang="fr-FR" baseline="-25000" dirty="0" err="1">
                <a:solidFill>
                  <a:srgbClr val="000000"/>
                </a:solidFill>
                <a:cs typeface="Tahoma" pitchFamily="34" charset="0"/>
              </a:rPr>
              <a:t>.,j</a:t>
            </a:r>
            <a:r>
              <a:rPr lang="fr-FR" kern="0" dirty="0">
                <a:solidFill>
                  <a:srgbClr val="000000"/>
                </a:solidFill>
                <a:cs typeface="Tahoma" pitchFamily="34" charset="0"/>
              </a:rPr>
              <a:t> est l'effectif théorique de la case (</a:t>
            </a:r>
            <a:r>
              <a:rPr lang="fr-FR" kern="0" dirty="0" err="1">
                <a:solidFill>
                  <a:srgbClr val="000000"/>
                </a:solidFill>
                <a:cs typeface="Tahoma" pitchFamily="34" charset="0"/>
              </a:rPr>
              <a:t>i,j</a:t>
            </a:r>
            <a:r>
              <a:rPr lang="fr-FR" kern="0" dirty="0">
                <a:solidFill>
                  <a:srgbClr val="000000"/>
                </a:solidFill>
                <a:cs typeface="Tahoma" pitchFamily="34" charset="0"/>
              </a:rPr>
              <a:t>).</a:t>
            </a:r>
          </a:p>
        </p:txBody>
      </p:sp>
      <p:graphicFrame>
        <p:nvGraphicFramePr>
          <p:cNvPr id="47" name="Object 6"/>
          <p:cNvGraphicFramePr>
            <a:graphicFrameLocks noChangeAspect="1"/>
          </p:cNvGraphicFramePr>
          <p:nvPr/>
        </p:nvGraphicFramePr>
        <p:xfrm>
          <a:off x="2743200" y="1752600"/>
          <a:ext cx="2260600" cy="838200"/>
        </p:xfrm>
        <a:graphic>
          <a:graphicData uri="http://schemas.openxmlformats.org/presentationml/2006/ole">
            <p:oleObj spid="_x0000_s73730" name="Équation" r:id="rId3" imgW="2260440" imgH="838080" progId="Equation.3">
              <p:embed/>
            </p:oleObj>
          </a:graphicData>
        </a:graphic>
      </p:graphicFrame>
      <p:sp>
        <p:nvSpPr>
          <p:cNvPr id="48" name="Rectangle 4"/>
          <p:cNvSpPr txBox="1">
            <a:spLocks noChangeArrowheads="1"/>
          </p:cNvSpPr>
          <p:nvPr/>
        </p:nvSpPr>
        <p:spPr bwMode="auto">
          <a:xfrm>
            <a:off x="228600" y="2819400"/>
            <a:ext cx="8686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32900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+mj-lt"/>
              <a:buAutoNum type="arabicPeriod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La distance du </a:t>
            </a:r>
            <a:r>
              <a:rPr lang="fr-FR" sz="1600" kern="0" baseline="3000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2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est d'autant plus grande que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X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et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Y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sont liées entre eux.</a:t>
            </a:r>
          </a:p>
          <a:p>
            <a:pPr marL="432900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+mj-lt"/>
              <a:buAutoNum type="arabicPeriod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La distance du </a:t>
            </a:r>
            <a:r>
              <a:rPr lang="fr-FR" sz="1600" kern="0" baseline="3000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2 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accorde plus d'importance aux différences entre les effectifs observés et effectifs théoriques sur les petits effectifs théoriques. S'écarter de 2% par rapport à 75% est moins significatif que de s'écarter de 2% par rapport à 5% .</a:t>
            </a:r>
          </a:p>
          <a:p>
            <a:pPr marL="432900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+mj-lt"/>
              <a:buAutoNum type="arabicPeriod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La distance du </a:t>
            </a:r>
            <a:r>
              <a:rPr lang="fr-FR" sz="1600" kern="0" baseline="3000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2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respecte le principe d'équivalence distributionnelle. </a:t>
            </a:r>
          </a:p>
          <a:p>
            <a:pPr marL="890100" lvl="1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Si deux colonnes ont des effectifs proportionnels alors la fusion des modalités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correspondantes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du caractère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X</a:t>
            </a:r>
            <a:r>
              <a:rPr lang="fr-FR" sz="1600" kern="0" baseline="-2500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ne change pas la distance du </a:t>
            </a:r>
            <a:r>
              <a:rPr lang="fr-FR" sz="1600" kern="0" baseline="3000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2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entre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X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et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Y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.</a:t>
            </a:r>
          </a:p>
          <a:p>
            <a:pPr marL="890100" lvl="1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Si deux lignes ont des effectifs proportionnels alors la fusion des modalités correspondantes  du caractère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X</a:t>
            </a:r>
            <a:r>
              <a:rPr lang="fr-FR" sz="1600" kern="0" baseline="-2500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ne change pas la distance du </a:t>
            </a:r>
            <a:r>
              <a:rPr lang="fr-FR" sz="1600" kern="0" baseline="3000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2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entre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X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et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Y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.</a:t>
            </a:r>
          </a:p>
          <a:p>
            <a:pPr marL="432900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+mj-lt"/>
              <a:buAutoNum type="arabicPeriod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Malheureusement la distance du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</a:t>
            </a:r>
            <a:r>
              <a:rPr lang="fr-FR" sz="1600" kern="0" baseline="3000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2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dépend aussi :</a:t>
            </a:r>
          </a:p>
          <a:p>
            <a:pPr marL="890100" lvl="1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du nombre de modalités de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X et Y</a:t>
            </a:r>
            <a:endParaRPr lang="fr-FR" sz="1600" kern="0" dirty="0">
              <a:solidFill>
                <a:schemeClr val="accent1">
                  <a:lumMod val="75000"/>
                </a:schemeClr>
              </a:solidFill>
              <a:cs typeface="Tahoma" pitchFamily="34" charset="0"/>
            </a:endParaRPr>
          </a:p>
          <a:p>
            <a:pPr marL="890100" lvl="1" indent="-342900" algn="l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du nombre d'individus.</a:t>
            </a:r>
          </a:p>
          <a:p>
            <a:pPr marL="432900" indent="-342900" algn="l">
              <a:lnSpc>
                <a:spcPct val="90000"/>
              </a:lnSpc>
              <a:spcBef>
                <a:spcPct val="20000"/>
              </a:spcBef>
              <a:buSzPct val="100000"/>
              <a:buFont typeface="+mj-lt"/>
              <a:buAutoNum type="arabicPeriod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On ne peut donc comparer deux distance du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</a:t>
            </a:r>
            <a:r>
              <a:rPr lang="fr-FR" sz="1600" kern="0" baseline="3000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2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</a:rPr>
              <a:t>que sur deux tableaux strictement équivalents en modalités et en nombre d'individus.</a:t>
            </a:r>
          </a:p>
          <a:p>
            <a:pPr marL="432900" indent="-342900" algn="l">
              <a:lnSpc>
                <a:spcPct val="90000"/>
              </a:lnSpc>
              <a:spcBef>
                <a:spcPct val="20000"/>
              </a:spcBef>
              <a:buSzPct val="100000"/>
              <a:defRPr/>
            </a:pPr>
            <a:endParaRPr lang="fr-FR" sz="1600" kern="0" dirty="0">
              <a:solidFill>
                <a:schemeClr val="accent1">
                  <a:lumMod val="75000"/>
                </a:schemeClr>
              </a:solidFill>
              <a:cs typeface="Tahoma" pitchFamily="34" charset="0"/>
            </a:endParaRPr>
          </a:p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sz="1600" kern="0" dirty="0">
              <a:solidFill>
                <a:schemeClr val="accent1">
                  <a:lumMod val="75000"/>
                </a:schemeClr>
              </a:solidFill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Indépendance et coefficients normalisés</a:t>
            </a:r>
            <a:endParaRPr lang="fr-FR" sz="2800" i="1" dirty="0"/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3779912" y="2636912"/>
          <a:ext cx="2095009" cy="686296"/>
        </p:xfrm>
        <a:graphic>
          <a:graphicData uri="http://schemas.openxmlformats.org/presentationml/2006/ole">
            <p:oleObj spid="_x0000_s74755" name="Équation" r:id="rId4" imgW="1473120" imgH="482400" progId="Equation.3">
              <p:embed/>
            </p:oleObj>
          </a:graphicData>
        </a:graphic>
      </p:graphicFrame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251520" y="2852936"/>
            <a:ext cx="338437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r>
              <a:rPr lang="fr-FR" i="1" kern="0" dirty="0" smtClean="0">
                <a:solidFill>
                  <a:srgbClr val="FF0000"/>
                </a:solidFill>
                <a:cs typeface="Tahoma" pitchFamily="34" charset="0"/>
              </a:rPr>
              <a:t>Coefficient de Van </a:t>
            </a:r>
            <a:r>
              <a:rPr lang="fr-FR" i="1" kern="0" dirty="0">
                <a:solidFill>
                  <a:srgbClr val="FF0000"/>
                </a:solidFill>
                <a:cs typeface="Tahoma" pitchFamily="34" charset="0"/>
              </a:rPr>
              <a:t>Cramer :  </a:t>
            </a:r>
          </a:p>
          <a:p>
            <a:pPr marL="890100" lvl="1" indent="-342900" algn="just">
              <a:lnSpc>
                <a:spcPct val="90000"/>
              </a:lnSpc>
              <a:spcBef>
                <a:spcPct val="20000"/>
              </a:spcBef>
              <a:buSzPct val="120000"/>
              <a:buFont typeface="+mj-lt"/>
              <a:buAutoNum type="arabicPeriod"/>
              <a:defRPr/>
            </a:pPr>
            <a:endParaRPr lang="fr-FR" i="1" kern="0" dirty="0">
              <a:solidFill>
                <a:srgbClr val="FF0000"/>
              </a:solidFill>
              <a:cs typeface="Tahoma" pitchFamily="34" charset="0"/>
            </a:endParaRPr>
          </a:p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i="1" kern="0" dirty="0">
              <a:solidFill>
                <a:srgbClr val="FF0000"/>
              </a:solidFill>
              <a:cs typeface="Tahoma" pitchFamily="34" charset="0"/>
              <a:sym typeface="Symbol"/>
            </a:endParaRPr>
          </a:p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i="1" kern="0" dirty="0">
                <a:solidFill>
                  <a:srgbClr val="FF0000"/>
                </a:solidFill>
                <a:cs typeface="Tahoma" pitchFamily="34" charset="0"/>
                <a:sym typeface="Symbol"/>
              </a:rPr>
              <a:t/>
            </a:r>
            <a:br>
              <a:rPr lang="fr-FR" i="1" kern="0" dirty="0">
                <a:solidFill>
                  <a:srgbClr val="FF0000"/>
                </a:solidFill>
                <a:cs typeface="Tahoma" pitchFamily="34" charset="0"/>
                <a:sym typeface="Symbol"/>
              </a:rPr>
            </a:br>
            <a:r>
              <a:rPr lang="fr-FR" i="1" kern="0" dirty="0">
                <a:solidFill>
                  <a:srgbClr val="FF0000"/>
                </a:solidFill>
                <a:cs typeface="Tahoma" pitchFamily="34" charset="0"/>
                <a:sym typeface="Symbol"/>
              </a:rPr>
              <a:t/>
            </a:r>
            <a:br>
              <a:rPr lang="fr-FR" i="1" kern="0" dirty="0">
                <a:solidFill>
                  <a:srgbClr val="FF0000"/>
                </a:solidFill>
                <a:cs typeface="Tahoma" pitchFamily="34" charset="0"/>
                <a:sym typeface="Symbol"/>
              </a:rPr>
            </a:br>
            <a:endParaRPr lang="fr-FR" i="1" kern="0" dirty="0">
              <a:solidFill>
                <a:srgbClr val="FF0000"/>
              </a:solidFill>
              <a:cs typeface="Tahoma" pitchFamily="34" charset="0"/>
            </a:endParaRPr>
          </a:p>
        </p:txBody>
      </p:sp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3638550" y="1143000"/>
          <a:ext cx="1460500" cy="749300"/>
        </p:xfrm>
        <a:graphic>
          <a:graphicData uri="http://schemas.openxmlformats.org/presentationml/2006/ole">
            <p:oleObj spid="_x0000_s74756" name="Équation" r:id="rId5" imgW="1460160" imgH="749160" progId="Equation.3">
              <p:embed/>
            </p:oleObj>
          </a:graphicData>
        </a:graphic>
      </p:graphicFrame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228600" y="1333500"/>
            <a:ext cx="3429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60000" indent="-270000" algn="l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r>
              <a:rPr lang="fr-FR" i="1" kern="0" dirty="0">
                <a:solidFill>
                  <a:srgbClr val="FF0000"/>
                </a:solidFill>
                <a:cs typeface="Tahoma" pitchFamily="34" charset="0"/>
              </a:rPr>
              <a:t>Coefficient de contingence </a:t>
            </a:r>
            <a:r>
              <a:rPr lang="fr-FR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pPr marL="890100" lvl="1" indent="-342900" algn="l">
              <a:lnSpc>
                <a:spcPct val="90000"/>
              </a:lnSpc>
              <a:spcBef>
                <a:spcPct val="20000"/>
              </a:spcBef>
              <a:buSzPct val="120000"/>
              <a:buFont typeface="+mj-lt"/>
              <a:buAutoNum type="arabicPeriod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0000" indent="-270000" algn="l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60000" indent="-2700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/>
            </a:r>
            <a:br>
              <a:rPr lang="fr-FR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</a:br>
            <a:r>
              <a:rPr lang="fr-FR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/>
            </a:r>
            <a:br>
              <a:rPr lang="fr-FR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</a:b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609600" y="19050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-2700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1600" i="1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CC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varie entre 0 et presque 1. Plus il est proche de 0 plus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X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et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Y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sont indépendants et plus il est proche de 1 plus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X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et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Y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sont liés. Par contre il dépend de k et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s.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On ne peut donc comparer que des tableaux de mêmes dimensions.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sym typeface="Symbol"/>
              </a:rPr>
              <a:t/>
            </a:r>
            <a:b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sym typeface="Symbol"/>
              </a:rPr>
            </a:b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sym typeface="Symbol"/>
              </a:rPr>
              <a:t/>
            </a:r>
            <a:br>
              <a:rPr lang="fr-FR" sz="1600" kern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  <a:sym typeface="Symbol"/>
              </a:rPr>
            </a:br>
            <a:endParaRPr lang="fr-FR" sz="1600" kern="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685800" y="3390900"/>
            <a:ext cx="830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-2700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Même interprétation que le coefficient précédent avec l'avantage de ne plus dépendre de k et </a:t>
            </a:r>
            <a:r>
              <a:rPr lang="fr-FR" sz="1600" kern="0" dirty="0" smtClean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s. </a:t>
            </a:r>
            <a: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  <a:t>C'est le coefficient normalisé le plus utilisé.</a:t>
            </a:r>
            <a:br>
              <a:rPr lang="fr-FR" sz="1600" kern="0" dirty="0">
                <a:solidFill>
                  <a:schemeClr val="accent1">
                    <a:lumMod val="75000"/>
                  </a:schemeClr>
                </a:solidFill>
                <a:cs typeface="Tahoma" pitchFamily="34" charset="0"/>
                <a:sym typeface="Symbol"/>
              </a:rPr>
            </a:br>
            <a:endParaRPr lang="fr-FR" sz="1600" kern="0" dirty="0">
              <a:solidFill>
                <a:schemeClr val="accent1">
                  <a:lumMod val="75000"/>
                </a:schemeClr>
              </a:solidFill>
              <a:cs typeface="Tahoma" pitchFamily="34" charset="0"/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228600" y="4191000"/>
            <a:ext cx="891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Il existe d'autres coefficients comme le coefficient phi de Pearson ou le PEM </a:t>
            </a:r>
            <a:r>
              <a:rPr lang="fr-FR" sz="1600" u="sng" dirty="0">
                <a:cs typeface="Tahoma" pitchFamily="34" charset="0"/>
              </a:rPr>
              <a:t>Le PEM</a:t>
            </a:r>
            <a:r>
              <a:rPr lang="fr-FR" sz="1600" dirty="0">
                <a:cs typeface="Tahoma" pitchFamily="34" charset="0"/>
              </a:rPr>
              <a:t> </a:t>
            </a:r>
            <a:r>
              <a:rPr lang="fr-FR" sz="1600" dirty="0">
                <a:solidFill>
                  <a:srgbClr val="000000"/>
                </a:solidFill>
                <a:cs typeface="Tahoma" pitchFamily="34" charset="0"/>
              </a:rPr>
              <a:t>(Pourcentage de l’Écart Maximum). </a:t>
            </a:r>
          </a:p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r>
              <a:rPr lang="fr-FR" sz="1600" dirty="0">
                <a:solidFill>
                  <a:srgbClr val="000000"/>
                </a:solidFill>
                <a:cs typeface="Tahoma" pitchFamily="34" charset="0"/>
              </a:rPr>
              <a:t>Mais il faut retenir :</a:t>
            </a:r>
          </a:p>
          <a:p>
            <a:pPr marL="890100" lvl="1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+mj-lt"/>
              <a:buAutoNum type="arabicPeriod"/>
              <a:defRPr/>
            </a:pPr>
            <a:r>
              <a:rPr lang="fr-FR" sz="1600" dirty="0">
                <a:solidFill>
                  <a:srgbClr val="000000"/>
                </a:solidFill>
                <a:cs typeface="Tahoma" pitchFamily="34" charset="0"/>
              </a:rPr>
              <a:t>que ces coefficients ne varie proportionnellement avec l'importance du lien</a:t>
            </a:r>
          </a:p>
          <a:p>
            <a:pPr marL="890100" lvl="1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+mj-lt"/>
              <a:buAutoNum type="arabicPeriod"/>
              <a:defRPr/>
            </a:pP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que plus ils sont proches de 0 plus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X </a:t>
            </a: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et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Y </a:t>
            </a: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sont indépendants et plus ils sont proches de 1 plus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X </a:t>
            </a: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et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Y </a:t>
            </a: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sont liés.</a:t>
            </a:r>
          </a:p>
          <a:p>
            <a:pPr marL="890100" lvl="1" indent="-342900" algn="just">
              <a:lnSpc>
                <a:spcPct val="90000"/>
              </a:lnSpc>
              <a:spcBef>
                <a:spcPct val="20000"/>
              </a:spcBef>
              <a:buSzPct val="100000"/>
              <a:buFont typeface="+mj-lt"/>
              <a:buAutoNum type="arabicPeriod"/>
              <a:defRPr/>
            </a:pP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qu'il faut comparer l'évolution dans le temps de ces coefficients sur des tableaux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équivalents</a:t>
            </a:r>
          </a:p>
          <a:p>
            <a:pPr marL="360000" indent="-2700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  <a:sym typeface="Symbol"/>
              </a:rPr>
              <a:t/>
            </a:r>
            <a:br>
              <a:rPr lang="fr-FR" sz="1600" kern="0" dirty="0" smtClean="0">
                <a:solidFill>
                  <a:srgbClr val="000000"/>
                </a:solidFill>
                <a:cs typeface="Tahoma" pitchFamily="34" charset="0"/>
                <a:sym typeface="Symbol"/>
              </a:rPr>
            </a:b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  <a:sym typeface="Symbol"/>
              </a:rPr>
              <a:t/>
            </a:r>
            <a:br>
              <a:rPr lang="fr-FR" sz="1600" kern="0" dirty="0" smtClean="0">
                <a:solidFill>
                  <a:srgbClr val="000000"/>
                </a:solidFill>
                <a:cs typeface="Tahoma" pitchFamily="34" charset="0"/>
                <a:sym typeface="Symbol"/>
              </a:rPr>
            </a:br>
            <a:endParaRPr lang="fr-FR" sz="1600" kern="0" dirty="0">
              <a:solidFill>
                <a:srgbClr val="000000"/>
              </a:solidFill>
              <a:cs typeface="Tahoma" pitchFamily="34" charset="0"/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990600" y="2514600"/>
            <a:ext cx="7467600" cy="1676400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pPr algn="ctr" eaLnBrk="0" hangingPunct="0">
              <a:defRPr/>
            </a:pPr>
            <a:r>
              <a:rPr lang="fr-FR" sz="5400" kern="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Croisement </a:t>
            </a:r>
            <a:br>
              <a:rPr lang="fr-FR" sz="5400" kern="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fr-FR" sz="5400" kern="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qualitatif × qualitatif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Distribution conjointe</a:t>
            </a:r>
            <a:endParaRPr lang="fr-FR" sz="2800" i="1" dirty="0"/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0" y="1371600"/>
            <a:ext cx="4572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Les seuls calculs possibles sur des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variables qualitatives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sont des </a:t>
            </a:r>
          </a:p>
          <a:p>
            <a:pPr marL="540000" indent="-457200" algn="ctr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b="1" kern="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effectifs et/ou des fréquences</a:t>
            </a:r>
          </a:p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Chercher un lien entre deux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variables qualitatives X et Y reviendra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à étudier l'ensembles des effectifs des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sous-populations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définies par les couples de modalités (</a:t>
            </a:r>
            <a:r>
              <a:rPr lang="fr-FR" kern="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x</a:t>
            </a:r>
            <a:r>
              <a:rPr lang="fr-FR" kern="0" baseline="-250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i</a:t>
            </a:r>
            <a:r>
              <a:rPr lang="fr-FR" kern="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,y</a:t>
            </a:r>
            <a:r>
              <a:rPr lang="fr-FR" kern="0" baseline="-250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j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) prises respectivement par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X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et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Y.</a:t>
            </a:r>
            <a:endParaRPr lang="fr-FR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46" name="Tableau 45"/>
          <p:cNvGraphicFramePr>
            <a:graphicFrameLocks noGrp="1"/>
          </p:cNvGraphicFramePr>
          <p:nvPr/>
        </p:nvGraphicFramePr>
        <p:xfrm>
          <a:off x="5004048" y="1484784"/>
          <a:ext cx="39624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0"/>
                <a:gridCol w="660400"/>
                <a:gridCol w="660400"/>
                <a:gridCol w="660400"/>
                <a:gridCol w="660400"/>
                <a:gridCol w="660400"/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Y</a:t>
                      </a:r>
                      <a:endParaRPr lang="fr-FR" baseline="-25000" dirty="0" smtClean="0"/>
                    </a:p>
                    <a:p>
                      <a:r>
                        <a:rPr lang="fr-FR" dirty="0" smtClean="0"/>
                        <a:t>X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y</a:t>
                      </a:r>
                      <a:r>
                        <a:rPr lang="fr-FR" baseline="-25000" dirty="0" smtClean="0"/>
                        <a:t>1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y</a:t>
                      </a:r>
                      <a:r>
                        <a:rPr lang="fr-FR" baseline="-25000" dirty="0" err="1" smtClean="0"/>
                        <a:t>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y</a:t>
                      </a:r>
                      <a:r>
                        <a:rPr lang="fr-FR" baseline="-25000" dirty="0" err="1" smtClean="0"/>
                        <a:t>l</a:t>
                      </a:r>
                      <a:endParaRPr lang="fr-FR" baseline="-25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x</a:t>
                      </a:r>
                      <a:r>
                        <a:rPr lang="fr-FR" baseline="-25000" dirty="0" smtClean="0"/>
                        <a:t>1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n</a:t>
                      </a:r>
                      <a:r>
                        <a:rPr lang="fr-FR" baseline="-25000" dirty="0" smtClean="0"/>
                        <a:t>1,1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n</a:t>
                      </a:r>
                      <a:r>
                        <a:rPr lang="fr-FR" baseline="-25000" dirty="0" smtClean="0"/>
                        <a:t>1,1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x</a:t>
                      </a:r>
                      <a:r>
                        <a:rPr lang="fr-FR" baseline="-25000" dirty="0" smtClean="0"/>
                        <a:t>i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n</a:t>
                      </a:r>
                      <a:r>
                        <a:rPr lang="fr-FR" baseline="-25000" dirty="0" smtClean="0"/>
                        <a:t>i,1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aseline="0" dirty="0" err="1" smtClean="0"/>
                        <a:t>n</a:t>
                      </a:r>
                      <a:r>
                        <a:rPr lang="fr-FR" baseline="-25000" dirty="0" err="1" smtClean="0"/>
                        <a:t>i,j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n</a:t>
                      </a:r>
                      <a:r>
                        <a:rPr lang="fr-FR" baseline="-25000" dirty="0" err="1" smtClean="0"/>
                        <a:t>i,l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x</a:t>
                      </a:r>
                      <a:r>
                        <a:rPr lang="fr-FR" baseline="-25000" dirty="0" err="1" smtClean="0"/>
                        <a:t>k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n</a:t>
                      </a:r>
                      <a:r>
                        <a:rPr lang="fr-FR" baseline="-25000" dirty="0" err="1" smtClean="0"/>
                        <a:t>k</a:t>
                      </a:r>
                      <a:r>
                        <a:rPr lang="fr-FR" baseline="-25000" dirty="0" smtClean="0"/>
                        <a:t>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n</a:t>
                      </a:r>
                      <a:r>
                        <a:rPr lang="fr-FR" baseline="-25000" dirty="0" err="1" smtClean="0"/>
                        <a:t>k,j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n</a:t>
                      </a:r>
                      <a:r>
                        <a:rPr lang="fr-FR" baseline="-25000" dirty="0" err="1" smtClean="0"/>
                        <a:t>k,l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7" name="Rectangle 46"/>
          <p:cNvSpPr/>
          <p:nvPr/>
        </p:nvSpPr>
        <p:spPr>
          <a:xfrm>
            <a:off x="5766048" y="1179984"/>
            <a:ext cx="2589213" cy="34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b="1" u="sng" kern="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Tableau de contingence</a:t>
            </a:r>
          </a:p>
        </p:txBody>
      </p:sp>
      <p:sp>
        <p:nvSpPr>
          <p:cNvPr id="48" name="ZoneTexte 36"/>
          <p:cNvSpPr txBox="1">
            <a:spLocks noChangeArrowheads="1"/>
          </p:cNvSpPr>
          <p:nvPr/>
        </p:nvSpPr>
        <p:spPr bwMode="auto">
          <a:xfrm>
            <a:off x="5194920" y="2466256"/>
            <a:ext cx="367240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rgbClr val="FF0000"/>
                </a:solidFill>
                <a:latin typeface="+mn-lt"/>
              </a:rPr>
              <a:t>n</a:t>
            </a:r>
            <a:r>
              <a:rPr lang="fr-FR" sz="1400" baseline="-25000" dirty="0" err="1">
                <a:solidFill>
                  <a:srgbClr val="FF0000"/>
                </a:solidFill>
                <a:latin typeface="+mn-lt"/>
              </a:rPr>
              <a:t>i,j</a:t>
            </a:r>
            <a:r>
              <a:rPr lang="fr-FR" sz="1400" dirty="0">
                <a:solidFill>
                  <a:srgbClr val="FF0000"/>
                </a:solidFill>
                <a:latin typeface="+mn-lt"/>
              </a:rPr>
              <a:t> est le nombre d'individus </a:t>
            </a:r>
            <a:r>
              <a:rPr lang="fr-FR" sz="1400" dirty="0">
                <a:solidFill>
                  <a:srgbClr val="FF0000"/>
                </a:solidFill>
                <a:latin typeface="+mn-lt"/>
                <a:sym typeface="Symbol" pitchFamily="18" charset="2"/>
              </a:rPr>
              <a:t></a:t>
            </a:r>
            <a:endParaRPr lang="fr-FR" sz="1400" dirty="0">
              <a:solidFill>
                <a:srgbClr val="FF0000"/>
              </a:solidFill>
              <a:latin typeface="+mn-lt"/>
            </a:endParaRPr>
          </a:p>
          <a:p>
            <a:pPr algn="ctr">
              <a:defRPr/>
            </a:pPr>
            <a:r>
              <a:rPr lang="fr-FR" sz="1400" dirty="0">
                <a:solidFill>
                  <a:srgbClr val="FF0000"/>
                </a:solidFill>
                <a:latin typeface="+mn-lt"/>
              </a:rPr>
              <a:t>tels que  </a:t>
            </a:r>
            <a:r>
              <a:rPr lang="fr-FR" sz="1400" dirty="0" smtClean="0">
                <a:solidFill>
                  <a:srgbClr val="FF0000"/>
                </a:solidFill>
                <a:latin typeface="+mn-lt"/>
              </a:rPr>
              <a:t>X(</a:t>
            </a:r>
            <a:r>
              <a:rPr lang="fr-FR" sz="1400" dirty="0">
                <a:solidFill>
                  <a:srgbClr val="FF0000"/>
                </a:solidFill>
                <a:latin typeface="+mn-lt"/>
                <a:sym typeface="Symbol" pitchFamily="18" charset="2"/>
              </a:rPr>
              <a:t></a:t>
            </a:r>
            <a:r>
              <a:rPr lang="fr-FR" sz="1400" dirty="0">
                <a:solidFill>
                  <a:srgbClr val="FF0000"/>
                </a:solidFill>
                <a:latin typeface="+mn-lt"/>
              </a:rPr>
              <a:t>) = x</a:t>
            </a:r>
            <a:r>
              <a:rPr lang="fr-FR" sz="1400" baseline="-25000" dirty="0">
                <a:solidFill>
                  <a:srgbClr val="FF0000"/>
                </a:solidFill>
                <a:latin typeface="+mn-lt"/>
              </a:rPr>
              <a:t>i </a:t>
            </a:r>
            <a:r>
              <a:rPr lang="fr-FR" sz="1400" dirty="0">
                <a:solidFill>
                  <a:srgbClr val="FF0000"/>
                </a:solidFill>
                <a:latin typeface="+mn-lt"/>
              </a:rPr>
              <a:t>et </a:t>
            </a:r>
            <a:r>
              <a:rPr lang="fr-FR" sz="1400" dirty="0" smtClean="0">
                <a:solidFill>
                  <a:srgbClr val="FF0000"/>
                </a:solidFill>
                <a:latin typeface="+mn-lt"/>
              </a:rPr>
              <a:t>Y(</a:t>
            </a:r>
            <a:r>
              <a:rPr lang="fr-FR" sz="1400" dirty="0">
                <a:solidFill>
                  <a:srgbClr val="FF0000"/>
                </a:solidFill>
                <a:latin typeface="+mn-lt"/>
                <a:sym typeface="Symbol" pitchFamily="18" charset="2"/>
              </a:rPr>
              <a:t></a:t>
            </a:r>
            <a:r>
              <a:rPr lang="fr-FR" sz="1400" dirty="0">
                <a:solidFill>
                  <a:srgbClr val="FF0000"/>
                </a:solidFill>
                <a:latin typeface="+mn-lt"/>
              </a:rPr>
              <a:t>)= </a:t>
            </a:r>
            <a:r>
              <a:rPr lang="fr-FR" sz="1400" dirty="0" err="1">
                <a:solidFill>
                  <a:srgbClr val="FF0000"/>
                </a:solidFill>
                <a:latin typeface="+mn-lt"/>
              </a:rPr>
              <a:t>y</a:t>
            </a:r>
            <a:r>
              <a:rPr lang="fr-FR" sz="1400" baseline="-25000" dirty="0" err="1">
                <a:solidFill>
                  <a:srgbClr val="FF0000"/>
                </a:solidFill>
                <a:latin typeface="+mn-lt"/>
              </a:rPr>
              <a:t>j</a:t>
            </a:r>
            <a:endParaRPr lang="fr-FR" sz="14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9" name="Connecteur droit 37"/>
          <p:cNvCxnSpPr>
            <a:cxnSpLocks noChangeShapeType="1"/>
          </p:cNvCxnSpPr>
          <p:nvPr/>
        </p:nvCxnSpPr>
        <p:spPr bwMode="auto">
          <a:xfrm rot="16200000" flipH="1">
            <a:off x="5080248" y="1560984"/>
            <a:ext cx="533400" cy="533400"/>
          </a:xfrm>
          <a:prstGeom prst="line">
            <a:avLst/>
          </a:prstGeom>
          <a:noFill/>
          <a:ln w="25400" algn="ctr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0" name="Connecteur droit 49"/>
          <p:cNvCxnSpPr/>
          <p:nvPr/>
        </p:nvCxnSpPr>
        <p:spPr bwMode="auto">
          <a:xfrm>
            <a:off x="2263552" y="5021560"/>
            <a:ext cx="990600" cy="3810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Rectangle 4"/>
          <p:cNvSpPr txBox="1">
            <a:spLocks noChangeArrowheads="1"/>
          </p:cNvSpPr>
          <p:nvPr/>
        </p:nvSpPr>
        <p:spPr>
          <a:xfrm>
            <a:off x="228600" y="4191000"/>
            <a:ext cx="8231832" cy="381000"/>
          </a:xfrm>
          <a:prstGeom prst="rect">
            <a:avLst/>
          </a:prstGeom>
        </p:spPr>
        <p:txBody>
          <a:bodyPr/>
          <a:lstStyle/>
          <a:p>
            <a:pPr indent="-533400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i="1" u="sng" kern="0" dirty="0">
                <a:solidFill>
                  <a:srgbClr val="0070C0"/>
                </a:solidFill>
                <a:latin typeface="+mn-lt"/>
              </a:rPr>
              <a:t>Exemple</a:t>
            </a:r>
            <a:r>
              <a:rPr lang="fr-FR" i="1" kern="0" dirty="0">
                <a:solidFill>
                  <a:srgbClr val="0070C0"/>
                </a:solidFill>
                <a:latin typeface="+mn-lt"/>
              </a:rPr>
              <a:t> : Etude du lien entre la couleur des yeux et la couleur des </a:t>
            </a:r>
            <a:r>
              <a:rPr lang="fr-FR" i="1" kern="0" dirty="0" smtClean="0">
                <a:solidFill>
                  <a:srgbClr val="0070C0"/>
                </a:solidFill>
                <a:latin typeface="+mn-lt"/>
              </a:rPr>
              <a:t>cheveux sur un échantillon de 100 personnes</a:t>
            </a:r>
            <a:endParaRPr lang="fr-FR" i="1" kern="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28600" y="4191000"/>
            <a:ext cx="8305800" cy="2286000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53" name="Tableau 52"/>
          <p:cNvGraphicFramePr>
            <a:graphicFrameLocks noGrp="1"/>
          </p:cNvGraphicFramePr>
          <p:nvPr/>
        </p:nvGraphicFramePr>
        <p:xfrm>
          <a:off x="2339752" y="4869160"/>
          <a:ext cx="4292598" cy="1501140"/>
        </p:xfrm>
        <a:graphic>
          <a:graphicData uri="http://schemas.openxmlformats.org/drawingml/2006/table">
            <a:tbl>
              <a:tblPr/>
              <a:tblGrid>
                <a:gridCol w="942278"/>
                <a:gridCol w="837580"/>
                <a:gridCol w="837580"/>
                <a:gridCol w="837580"/>
                <a:gridCol w="837580"/>
              </a:tblGrid>
              <a:tr h="314325">
                <a:tc>
                  <a:txBody>
                    <a:bodyPr/>
                    <a:lstStyle/>
                    <a:p>
                      <a:pPr algn="r" fontAlgn="b"/>
                      <a:r>
                        <a:rPr lang="fr-FR" sz="18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Cheveux</a:t>
                      </a:r>
                      <a:r>
                        <a:rPr lang="fr-FR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fr-FR" sz="1800" b="1" i="0" u="none" strike="noStrike" dirty="0" smtClean="0">
                        <a:solidFill>
                          <a:srgbClr val="0070C0"/>
                        </a:solidFill>
                        <a:latin typeface="Calibri"/>
                      </a:endParaRPr>
                    </a:p>
                    <a:p>
                      <a:pPr algn="l" fontAlgn="b"/>
                      <a:r>
                        <a:rPr lang="fr-FR" sz="18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Yeux</a:t>
                      </a:r>
                      <a:endParaRPr lang="fr-FR" sz="18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i="0" u="none" strike="noStrike" dirty="0" err="1">
                          <a:solidFill>
                            <a:srgbClr val="0070C0"/>
                          </a:solidFill>
                          <a:latin typeface="Calibri"/>
                        </a:rPr>
                        <a:t>chatains</a:t>
                      </a:r>
                      <a:endParaRPr lang="fr-FR" sz="18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" name="Espace réservé du numéro de diapositive 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52400" y="990600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Espace réservé du numéro de diapositive 32"/>
          <p:cNvSpPr>
            <a:spLocks noGrp="1"/>
          </p:cNvSpPr>
          <p:nvPr>
            <p:ph type="sldNum" sz="quarter" idx="12"/>
          </p:nvPr>
        </p:nvSpPr>
        <p:spPr>
          <a:xfrm>
            <a:off x="8001000" y="6248400"/>
            <a:ext cx="609600" cy="476250"/>
          </a:xfrm>
          <a:noFill/>
        </p:spPr>
        <p:txBody>
          <a:bodyPr/>
          <a:lstStyle/>
          <a:p>
            <a:fld id="{D94782D7-19CB-4526-8C95-FF07AA4E3EA7}" type="slidenum">
              <a:rPr lang="en-US" smtClean="0"/>
              <a:pPr/>
              <a:t>4</a:t>
            </a:fld>
            <a:endParaRPr lang="en-US" smtClean="0"/>
          </a:p>
        </p:txBody>
      </p:sp>
      <p:graphicFrame>
        <p:nvGraphicFramePr>
          <p:cNvPr id="16" name="Tableau 15"/>
          <p:cNvGraphicFramePr>
            <a:graphicFrameLocks noGrp="1"/>
          </p:cNvGraphicFramePr>
          <p:nvPr/>
        </p:nvGraphicFramePr>
        <p:xfrm>
          <a:off x="355600" y="1268760"/>
          <a:ext cx="419099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714"/>
                <a:gridCol w="598714"/>
                <a:gridCol w="598714"/>
                <a:gridCol w="598714"/>
                <a:gridCol w="598714"/>
                <a:gridCol w="598714"/>
                <a:gridCol w="598714"/>
              </a:tblGrid>
              <a:tr h="34398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y</a:t>
                      </a:r>
                      <a:r>
                        <a:rPr lang="fr-FR" baseline="-25000" dirty="0" smtClean="0"/>
                        <a:t>1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y</a:t>
                      </a:r>
                      <a:r>
                        <a:rPr lang="fr-FR" baseline="-25000" dirty="0" err="1" smtClean="0"/>
                        <a:t>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y</a:t>
                      </a:r>
                      <a:r>
                        <a:rPr lang="fr-FR" baseline="-25000" dirty="0" err="1" smtClean="0"/>
                        <a:t>l</a:t>
                      </a:r>
                      <a:endParaRPr lang="fr-F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baseline="-25000" dirty="0" smtClean="0"/>
                    </a:p>
                  </a:txBody>
                  <a:tcPr/>
                </a:tc>
              </a:tr>
              <a:tr h="343989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x</a:t>
                      </a:r>
                      <a:r>
                        <a:rPr lang="fr-FR" baseline="-25000" dirty="0" smtClean="0"/>
                        <a:t>1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n</a:t>
                      </a:r>
                      <a:r>
                        <a:rPr lang="fr-FR" baseline="-25000" dirty="0" smtClean="0"/>
                        <a:t>1,1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n</a:t>
                      </a:r>
                      <a:r>
                        <a:rPr lang="fr-FR" baseline="-25000" dirty="0" smtClean="0"/>
                        <a:t>1,l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smtClean="0"/>
                        <a:t>n</a:t>
                      </a:r>
                      <a:r>
                        <a:rPr lang="fr-FR" b="1" baseline="-25000" dirty="0" smtClean="0"/>
                        <a:t>1,.</a:t>
                      </a:r>
                      <a:endParaRPr lang="fr-FR" b="1" dirty="0"/>
                    </a:p>
                  </a:txBody>
                  <a:tcPr/>
                </a:tc>
              </a:tr>
              <a:tr h="34398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/>
                </a:tc>
              </a:tr>
              <a:tr h="343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x</a:t>
                      </a:r>
                      <a:r>
                        <a:rPr lang="fr-FR" baseline="-25000" dirty="0" smtClean="0"/>
                        <a:t>i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n</a:t>
                      </a:r>
                      <a:r>
                        <a:rPr lang="fr-FR" baseline="-25000" dirty="0" smtClean="0"/>
                        <a:t>i,1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aseline="0" dirty="0" err="1" smtClean="0"/>
                        <a:t>n</a:t>
                      </a:r>
                      <a:r>
                        <a:rPr lang="fr-FR" baseline="-25000" dirty="0" err="1" smtClean="0"/>
                        <a:t>i,j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n</a:t>
                      </a:r>
                      <a:r>
                        <a:rPr lang="fr-FR" baseline="-25000" dirty="0" err="1" smtClean="0"/>
                        <a:t>i,l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smtClean="0"/>
                        <a:t>n</a:t>
                      </a:r>
                      <a:r>
                        <a:rPr lang="fr-FR" b="1" baseline="-25000" dirty="0" smtClean="0"/>
                        <a:t>i,.</a:t>
                      </a:r>
                      <a:endParaRPr lang="fr-FR" b="1" dirty="0"/>
                    </a:p>
                  </a:txBody>
                  <a:tcPr/>
                </a:tc>
              </a:tr>
              <a:tr h="343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/>
                </a:tc>
              </a:tr>
              <a:tr h="343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x</a:t>
                      </a:r>
                      <a:r>
                        <a:rPr lang="fr-FR" baseline="-25000" dirty="0" err="1" smtClean="0"/>
                        <a:t>k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n</a:t>
                      </a:r>
                      <a:r>
                        <a:rPr lang="fr-FR" baseline="-25000" dirty="0" err="1" smtClean="0"/>
                        <a:t>k</a:t>
                      </a:r>
                      <a:r>
                        <a:rPr lang="fr-FR" baseline="-25000" dirty="0" smtClean="0"/>
                        <a:t>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n</a:t>
                      </a:r>
                      <a:r>
                        <a:rPr lang="fr-FR" baseline="-25000" dirty="0" err="1" smtClean="0"/>
                        <a:t>k,j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n</a:t>
                      </a:r>
                      <a:r>
                        <a:rPr lang="fr-FR" baseline="-25000" dirty="0" err="1" smtClean="0"/>
                        <a:t>k,l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err="1" smtClean="0"/>
                        <a:t>n</a:t>
                      </a:r>
                      <a:r>
                        <a:rPr lang="fr-FR" b="1" baseline="-25000" dirty="0" err="1" smtClean="0"/>
                        <a:t>k</a:t>
                      </a:r>
                      <a:r>
                        <a:rPr lang="fr-FR" b="1" baseline="-25000" dirty="0" smtClean="0"/>
                        <a:t>,.</a:t>
                      </a:r>
                      <a:endParaRPr lang="fr-FR" b="1" dirty="0"/>
                    </a:p>
                  </a:txBody>
                  <a:tcPr/>
                </a:tc>
              </a:tr>
              <a:tr h="343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n</a:t>
                      </a:r>
                      <a:r>
                        <a:rPr lang="fr-FR" b="1" baseline="-25000" dirty="0" smtClean="0"/>
                        <a:t>.,1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err="1" smtClean="0"/>
                        <a:t>n</a:t>
                      </a:r>
                      <a:r>
                        <a:rPr lang="fr-FR" b="1" baseline="-25000" dirty="0" err="1" smtClean="0"/>
                        <a:t>.,j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n</a:t>
                      </a:r>
                      <a:r>
                        <a:rPr lang="fr-FR" b="1" baseline="-25000" dirty="0" smtClean="0"/>
                        <a:t>.,l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n</a:t>
                      </a:r>
                      <a:endParaRPr lang="fr-F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4622800" y="1268760"/>
            <a:ext cx="2743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i="1" kern="0" dirty="0">
                <a:solidFill>
                  <a:srgbClr val="FF0000"/>
                </a:solidFill>
                <a:cs typeface="Tahoma" pitchFamily="34" charset="0"/>
              </a:rPr>
              <a:t>Effectifs marginaux</a:t>
            </a: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5537200" y="1573560"/>
          <a:ext cx="1231900" cy="838200"/>
        </p:xfrm>
        <a:graphic>
          <a:graphicData uri="http://schemas.openxmlformats.org/presentationml/2006/ole">
            <p:oleObj spid="_x0000_s67586" name="Équation" r:id="rId3" imgW="1231560" imgH="838080" progId="Equation.3">
              <p:embed/>
            </p:oleObj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7899400" y="1628800"/>
          <a:ext cx="1244600" cy="787400"/>
        </p:xfrm>
        <a:graphic>
          <a:graphicData uri="http://schemas.openxmlformats.org/presentationml/2006/ole">
            <p:oleObj spid="_x0000_s67587" name="Équation" r:id="rId4" imgW="1244520" imgH="787320" progId="Equation.3">
              <p:embed/>
            </p:oleObj>
          </a:graphicData>
        </a:graphic>
      </p:graphicFrame>
      <p:graphicFrame>
        <p:nvGraphicFramePr>
          <p:cNvPr id="21" name="Object 4"/>
          <p:cNvGraphicFramePr>
            <a:graphicFrameLocks noChangeAspect="1"/>
          </p:cNvGraphicFramePr>
          <p:nvPr/>
        </p:nvGraphicFramePr>
        <p:xfrm>
          <a:off x="5461000" y="2792760"/>
          <a:ext cx="3124200" cy="838200"/>
        </p:xfrm>
        <a:graphic>
          <a:graphicData uri="http://schemas.openxmlformats.org/presentationml/2006/ole">
            <p:oleObj spid="_x0000_s67588" name="Équation" r:id="rId5" imgW="3124080" imgH="838080" progId="Equation.3">
              <p:embed/>
            </p:oleObj>
          </a:graphicData>
        </a:graphic>
      </p:graphicFrame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4622800" y="248796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b="1" i="1" kern="0" dirty="0">
                <a:solidFill>
                  <a:srgbClr val="FF0000"/>
                </a:solidFill>
                <a:latin typeface="+mn-lt"/>
                <a:cs typeface="Tahoma" pitchFamily="34" charset="0"/>
              </a:rPr>
              <a:t>Effectif</a:t>
            </a:r>
            <a:r>
              <a:rPr lang="fr-FR" b="1" i="1" kern="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 total</a:t>
            </a: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4546600" y="187836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pour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X:</a:t>
            </a:r>
            <a:endParaRPr lang="fr-FR" sz="1600" kern="0" dirty="0">
              <a:solidFill>
                <a:srgbClr val="000000"/>
              </a:solidFill>
              <a:cs typeface="Tahoma" pitchFamily="34" charset="0"/>
            </a:endParaRP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6908800" y="187836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pour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Y:</a:t>
            </a:r>
            <a:endParaRPr lang="fr-FR" sz="1600" kern="0" dirty="0">
              <a:solidFill>
                <a:srgbClr val="000000"/>
              </a:solidFill>
              <a:cs typeface="Tahoma" pitchFamily="34" charset="0"/>
            </a:endParaRPr>
          </a:p>
        </p:txBody>
      </p:sp>
      <p:graphicFrame>
        <p:nvGraphicFramePr>
          <p:cNvPr id="30" name="Tableau 29"/>
          <p:cNvGraphicFramePr>
            <a:graphicFrameLocks noGrp="1"/>
          </p:cNvGraphicFramePr>
          <p:nvPr/>
        </p:nvGraphicFramePr>
        <p:xfrm>
          <a:off x="1907704" y="4581128"/>
          <a:ext cx="5054601" cy="1754505"/>
        </p:xfrm>
        <a:graphic>
          <a:graphicData uri="http://schemas.openxmlformats.org/drawingml/2006/table">
            <a:tbl>
              <a:tblPr/>
              <a:tblGrid>
                <a:gridCol w="942383"/>
                <a:gridCol w="837674"/>
                <a:gridCol w="837674"/>
                <a:gridCol w="837674"/>
                <a:gridCol w="837674"/>
                <a:gridCol w="761522"/>
              </a:tblGrid>
              <a:tr h="497205"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  <a:r>
                        <a:rPr lang="fr-FR" sz="1600" b="1" i="0" u="none" strike="noStrike" dirty="0" smtClean="0">
                          <a:solidFill>
                            <a:srgbClr val="0033CC"/>
                          </a:solidFill>
                          <a:latin typeface="Calibri"/>
                        </a:rPr>
                        <a:t>Cheveux</a:t>
                      </a:r>
                    </a:p>
                    <a:p>
                      <a:pPr algn="l" fontAlgn="b"/>
                      <a:r>
                        <a:rPr lang="fr-FR" sz="1600" b="1" i="0" u="none" strike="noStrike" dirty="0" smtClean="0">
                          <a:solidFill>
                            <a:srgbClr val="0033CC"/>
                          </a:solidFill>
                          <a:latin typeface="Calibri"/>
                        </a:rPr>
                        <a:t>Yeux</a:t>
                      </a:r>
                      <a:endParaRPr lang="fr-FR" sz="1600" b="1" i="0" u="none" strike="noStrike" dirty="0">
                        <a:solidFill>
                          <a:srgbClr val="0033CC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2" name="Connecteur droit 31"/>
          <p:cNvCxnSpPr/>
          <p:nvPr/>
        </p:nvCxnSpPr>
        <p:spPr bwMode="auto">
          <a:xfrm>
            <a:off x="1835696" y="4653136"/>
            <a:ext cx="990600" cy="3810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Rectangle 4"/>
          <p:cNvSpPr txBox="1">
            <a:spLocks noChangeArrowheads="1"/>
          </p:cNvSpPr>
          <p:nvPr/>
        </p:nvSpPr>
        <p:spPr>
          <a:xfrm>
            <a:off x="228600" y="4191000"/>
            <a:ext cx="8231832" cy="381000"/>
          </a:xfrm>
          <a:prstGeom prst="rect">
            <a:avLst/>
          </a:prstGeom>
        </p:spPr>
        <p:txBody>
          <a:bodyPr/>
          <a:lstStyle/>
          <a:p>
            <a:pPr indent="-533400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i="1" u="sng" kern="0" dirty="0">
                <a:solidFill>
                  <a:srgbClr val="0070C0"/>
                </a:solidFill>
                <a:latin typeface="+mn-lt"/>
              </a:rPr>
              <a:t>Exemple</a:t>
            </a:r>
            <a:r>
              <a:rPr lang="fr-FR" i="1" kern="0" dirty="0">
                <a:solidFill>
                  <a:srgbClr val="0070C0"/>
                </a:solidFill>
                <a:latin typeface="+mn-lt"/>
              </a:rPr>
              <a:t> : Etude du lien entre la couleur des yeux et la couleur des </a:t>
            </a:r>
            <a:r>
              <a:rPr lang="fr-FR" i="1" kern="0" dirty="0" smtClean="0">
                <a:solidFill>
                  <a:srgbClr val="0070C0"/>
                </a:solidFill>
                <a:latin typeface="+mn-lt"/>
              </a:rPr>
              <a:t>cheveux </a:t>
            </a:r>
            <a:endParaRPr lang="fr-FR" i="1" kern="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228600" y="4191000"/>
            <a:ext cx="8305800" cy="2286000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" name="Titre 18"/>
          <p:cNvSpPr txBox="1">
            <a:spLocks/>
          </p:cNvSpPr>
          <p:nvPr/>
        </p:nvSpPr>
        <p:spPr bwMode="auto">
          <a:xfrm>
            <a:off x="1556048" y="152400"/>
            <a:ext cx="756084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Titr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Distribution marginale</a:t>
            </a:r>
            <a:endParaRPr lang="fr-FR" dirty="0"/>
          </a:p>
        </p:txBody>
      </p:sp>
      <p:sp>
        <p:nvSpPr>
          <p:cNvPr id="31" name="ZoneTexte 30"/>
          <p:cNvSpPr txBox="1"/>
          <p:nvPr/>
        </p:nvSpPr>
        <p:spPr>
          <a:xfrm>
            <a:off x="7164288" y="5229200"/>
            <a:ext cx="1828800" cy="923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000000"/>
                </a:solidFill>
              </a:rPr>
              <a:t>Comparaison des effectifs non pertinente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Distribution marginale</a:t>
            </a:r>
            <a:endParaRPr lang="fr-FR" sz="2800" i="1" dirty="0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52400" y="990600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457200" y="106680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ctr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2000" kern="0" dirty="0">
                <a:solidFill>
                  <a:srgbClr val="000000"/>
                </a:solidFill>
                <a:latin typeface="+mj-lt"/>
                <a:cs typeface="Tahoma" pitchFamily="34" charset="0"/>
              </a:rPr>
              <a:t>Des effectifs ne sont pas directement comparables tandis que des fréquences sont toujours comparables</a:t>
            </a:r>
          </a:p>
        </p:txBody>
      </p:sp>
      <p:sp>
        <p:nvSpPr>
          <p:cNvPr id="23" name="Espace réservé du numéro de diapositive 32"/>
          <p:cNvSpPr>
            <a:spLocks noGrp="1"/>
          </p:cNvSpPr>
          <p:nvPr>
            <p:ph type="sldNum" sz="quarter" idx="12"/>
          </p:nvPr>
        </p:nvSpPr>
        <p:spPr>
          <a:xfrm>
            <a:off x="8001000" y="6248400"/>
            <a:ext cx="609600" cy="476250"/>
          </a:xfrm>
          <a:noFill/>
        </p:spPr>
        <p:txBody>
          <a:bodyPr/>
          <a:lstStyle/>
          <a:p>
            <a:fld id="{544D23CF-25C2-4C89-89A5-C2A70EC2CE86}" type="slidenum">
              <a:rPr lang="en-US" smtClean="0"/>
              <a:pPr/>
              <a:t>5</a:t>
            </a:fld>
            <a:endParaRPr lang="en-US" smtClean="0"/>
          </a:p>
        </p:txBody>
      </p:sp>
      <p:graphicFrame>
        <p:nvGraphicFramePr>
          <p:cNvPr id="28" name="Tableau 27"/>
          <p:cNvGraphicFramePr>
            <a:graphicFrameLocks noGrp="1"/>
          </p:cNvGraphicFramePr>
          <p:nvPr/>
        </p:nvGraphicFramePr>
        <p:xfrm>
          <a:off x="228600" y="1752600"/>
          <a:ext cx="42672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y</a:t>
                      </a:r>
                      <a:r>
                        <a:rPr lang="fr-FR" baseline="-25000" dirty="0" smtClean="0"/>
                        <a:t>1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y</a:t>
                      </a:r>
                      <a:r>
                        <a:rPr lang="fr-FR" baseline="-25000" dirty="0" err="1" smtClean="0"/>
                        <a:t>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y</a:t>
                      </a:r>
                      <a:r>
                        <a:rPr lang="fr-FR" baseline="-25000" dirty="0" err="1" smtClean="0"/>
                        <a:t>l</a:t>
                      </a:r>
                      <a:endParaRPr lang="fr-F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baseline="-25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x</a:t>
                      </a:r>
                      <a:r>
                        <a:rPr lang="fr-FR" baseline="-25000" dirty="0" smtClean="0"/>
                        <a:t>1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1,1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1,l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smtClean="0"/>
                        <a:t>f</a:t>
                      </a:r>
                      <a:r>
                        <a:rPr lang="fr-FR" b="1" baseline="-25000" dirty="0" smtClean="0"/>
                        <a:t>1,.</a:t>
                      </a:r>
                      <a:endParaRPr lang="fr-F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x</a:t>
                      </a:r>
                      <a:r>
                        <a:rPr lang="fr-FR" baseline="-25000" dirty="0" smtClean="0"/>
                        <a:t>i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i,1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aseline="0" dirty="0" err="1" smtClean="0"/>
                        <a:t>f</a:t>
                      </a:r>
                      <a:r>
                        <a:rPr lang="fr-FR" baseline="-25000" dirty="0" err="1" smtClean="0"/>
                        <a:t>i,j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i,l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smtClean="0"/>
                        <a:t>f</a:t>
                      </a:r>
                      <a:r>
                        <a:rPr lang="fr-FR" b="1" baseline="-25000" dirty="0" smtClean="0"/>
                        <a:t>i,.</a:t>
                      </a:r>
                      <a:endParaRPr lang="fr-F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x</a:t>
                      </a:r>
                      <a:r>
                        <a:rPr lang="fr-FR" baseline="-25000" dirty="0" err="1" smtClean="0"/>
                        <a:t>k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k</a:t>
                      </a:r>
                      <a:r>
                        <a:rPr lang="fr-FR" baseline="-25000" dirty="0" smtClean="0"/>
                        <a:t>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k,j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k,l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err="1" smtClean="0"/>
                        <a:t>f</a:t>
                      </a:r>
                      <a:r>
                        <a:rPr lang="fr-FR" b="1" baseline="-25000" dirty="0" err="1" smtClean="0"/>
                        <a:t>k</a:t>
                      </a:r>
                      <a:r>
                        <a:rPr lang="fr-FR" b="1" baseline="-25000" dirty="0" smtClean="0"/>
                        <a:t>,.</a:t>
                      </a:r>
                      <a:endParaRPr lang="fr-F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f</a:t>
                      </a:r>
                      <a:r>
                        <a:rPr lang="fr-FR" b="1" baseline="-25000" dirty="0" smtClean="0"/>
                        <a:t>.,1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err="1" smtClean="0"/>
                        <a:t>f</a:t>
                      </a:r>
                      <a:r>
                        <a:rPr lang="fr-FR" b="1" baseline="-25000" dirty="0" err="1" smtClean="0"/>
                        <a:t>.,j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f</a:t>
                      </a:r>
                      <a:r>
                        <a:rPr lang="fr-FR" b="1" baseline="-25000" dirty="0" smtClean="0"/>
                        <a:t>.,l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9" name="Object 2"/>
          <p:cNvGraphicFramePr>
            <a:graphicFrameLocks noChangeAspect="1"/>
          </p:cNvGraphicFramePr>
          <p:nvPr/>
        </p:nvGraphicFramePr>
        <p:xfrm>
          <a:off x="5562600" y="2133600"/>
          <a:ext cx="1143000" cy="838200"/>
        </p:xfrm>
        <a:graphic>
          <a:graphicData uri="http://schemas.openxmlformats.org/presentationml/2006/ole">
            <p:oleObj spid="_x0000_s68613" name="Équation" r:id="rId3" imgW="1143000" imgH="838080" progId="Equation.3">
              <p:embed/>
            </p:oleObj>
          </a:graphicData>
        </a:graphic>
      </p:graphicFrame>
      <p:graphicFrame>
        <p:nvGraphicFramePr>
          <p:cNvPr id="35" name="Object 3"/>
          <p:cNvGraphicFramePr>
            <a:graphicFrameLocks noChangeAspect="1"/>
          </p:cNvGraphicFramePr>
          <p:nvPr/>
        </p:nvGraphicFramePr>
        <p:xfrm>
          <a:off x="7772400" y="2133600"/>
          <a:ext cx="1155700" cy="787400"/>
        </p:xfrm>
        <a:graphic>
          <a:graphicData uri="http://schemas.openxmlformats.org/presentationml/2006/ole">
            <p:oleObj spid="_x0000_s68614" name="Équation" r:id="rId4" imgW="1155600" imgH="787320" progId="Equation.3">
              <p:embed/>
            </p:oleObj>
          </a:graphicData>
        </a:graphic>
      </p:graphicFrame>
      <p:graphicFrame>
        <p:nvGraphicFramePr>
          <p:cNvPr id="36" name="Object 4"/>
          <p:cNvGraphicFramePr>
            <a:graphicFrameLocks noChangeAspect="1"/>
          </p:cNvGraphicFramePr>
          <p:nvPr/>
        </p:nvGraphicFramePr>
        <p:xfrm>
          <a:off x="5410200" y="3276600"/>
          <a:ext cx="2921000" cy="838200"/>
        </p:xfrm>
        <a:graphic>
          <a:graphicData uri="http://schemas.openxmlformats.org/presentationml/2006/ole">
            <p:oleObj spid="_x0000_s68615" name="Équation" r:id="rId5" imgW="2920680" imgH="838080" progId="Equation.3">
              <p:embed/>
            </p:oleObj>
          </a:graphicData>
        </a:graphic>
      </p:graphicFrame>
      <p:cxnSp>
        <p:nvCxnSpPr>
          <p:cNvPr id="39" name="Connecteur droit avec flèche 46"/>
          <p:cNvCxnSpPr>
            <a:cxnSpLocks noChangeShapeType="1"/>
          </p:cNvCxnSpPr>
          <p:nvPr/>
        </p:nvCxnSpPr>
        <p:spPr bwMode="auto">
          <a:xfrm rot="10800000" flipV="1">
            <a:off x="4419600" y="3810000"/>
            <a:ext cx="762000" cy="381000"/>
          </a:xfrm>
          <a:prstGeom prst="straightConnector1">
            <a:avLst/>
          </a:prstGeom>
          <a:noFill/>
          <a:ln w="9525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40" name="ZoneTexte 41"/>
          <p:cNvSpPr txBox="1">
            <a:spLocks noChangeArrowheads="1"/>
          </p:cNvSpPr>
          <p:nvPr/>
        </p:nvSpPr>
        <p:spPr bwMode="auto">
          <a:xfrm>
            <a:off x="609600" y="2438400"/>
            <a:ext cx="3581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accent4">
                    <a:lumMod val="50000"/>
                  </a:schemeClr>
                </a:solidFill>
              </a:rPr>
              <a:t>f</a:t>
            </a:r>
            <a:r>
              <a:rPr lang="fr-FR" sz="1400" baseline="-25000" dirty="0" err="1">
                <a:solidFill>
                  <a:schemeClr val="accent4">
                    <a:lumMod val="50000"/>
                  </a:schemeClr>
                </a:solidFill>
              </a:rPr>
              <a:t>i,j</a:t>
            </a:r>
            <a:r>
              <a:rPr lang="fr-FR" sz="1400" dirty="0">
                <a:solidFill>
                  <a:schemeClr val="accent4">
                    <a:lumMod val="50000"/>
                  </a:schemeClr>
                </a:solidFill>
              </a:rPr>
              <a:t> est la </a:t>
            </a:r>
            <a:r>
              <a:rPr lang="fr-FR" sz="1400" i="1" dirty="0">
                <a:solidFill>
                  <a:srgbClr val="FF0000"/>
                </a:solidFill>
              </a:rPr>
              <a:t>proportion</a:t>
            </a:r>
            <a:r>
              <a:rPr lang="fr-FR" sz="1400" dirty="0">
                <a:solidFill>
                  <a:schemeClr val="accent4">
                    <a:lumMod val="50000"/>
                  </a:schemeClr>
                </a:solidFill>
              </a:rPr>
              <a:t> d'individus </a:t>
            </a:r>
            <a:r>
              <a:rPr lang="fr-FR" sz="1400" dirty="0">
                <a:solidFill>
                  <a:schemeClr val="accent4">
                    <a:lumMod val="50000"/>
                  </a:schemeClr>
                </a:solidFill>
                <a:sym typeface="Symbol" pitchFamily="18" charset="2"/>
              </a:rPr>
              <a:t> </a:t>
            </a:r>
            <a:r>
              <a:rPr lang="fr-FR" sz="1400" dirty="0" smtClean="0">
                <a:solidFill>
                  <a:schemeClr val="accent4">
                    <a:lumMod val="50000"/>
                  </a:schemeClr>
                </a:solidFill>
              </a:rPr>
              <a:t>tels </a:t>
            </a:r>
            <a:r>
              <a:rPr lang="fr-FR" sz="1400" dirty="0">
                <a:solidFill>
                  <a:schemeClr val="accent4">
                    <a:lumMod val="50000"/>
                  </a:schemeClr>
                </a:solidFill>
              </a:rPr>
              <a:t>que  </a:t>
            </a:r>
            <a:r>
              <a:rPr lang="fr-FR" sz="1400" dirty="0" smtClean="0">
                <a:solidFill>
                  <a:schemeClr val="accent4">
                    <a:lumMod val="50000"/>
                  </a:schemeClr>
                </a:solidFill>
              </a:rPr>
              <a:t>X(</a:t>
            </a:r>
            <a:r>
              <a:rPr lang="fr-FR" sz="1400" dirty="0" smtClean="0">
                <a:solidFill>
                  <a:schemeClr val="accent4">
                    <a:lumMod val="50000"/>
                  </a:schemeClr>
                </a:solidFill>
                <a:sym typeface="Symbol" pitchFamily="18" charset="2"/>
              </a:rPr>
              <a:t></a:t>
            </a:r>
            <a:r>
              <a:rPr lang="fr-FR" sz="1400" dirty="0">
                <a:solidFill>
                  <a:schemeClr val="accent4">
                    <a:lumMod val="50000"/>
                  </a:schemeClr>
                </a:solidFill>
              </a:rPr>
              <a:t>) = x</a:t>
            </a:r>
            <a:r>
              <a:rPr lang="fr-FR" sz="1400" baseline="-25000" dirty="0">
                <a:solidFill>
                  <a:schemeClr val="accent4">
                    <a:lumMod val="50000"/>
                  </a:schemeClr>
                </a:solidFill>
              </a:rPr>
              <a:t>i </a:t>
            </a:r>
            <a:r>
              <a:rPr lang="fr-FR" sz="1400" dirty="0">
                <a:solidFill>
                  <a:schemeClr val="accent4">
                    <a:lumMod val="50000"/>
                  </a:schemeClr>
                </a:solidFill>
              </a:rPr>
              <a:t>et </a:t>
            </a:r>
            <a:r>
              <a:rPr lang="fr-FR" sz="1400" dirty="0" smtClean="0">
                <a:solidFill>
                  <a:schemeClr val="accent4">
                    <a:lumMod val="50000"/>
                  </a:schemeClr>
                </a:solidFill>
              </a:rPr>
              <a:t>Y(</a:t>
            </a:r>
            <a:r>
              <a:rPr lang="fr-FR" sz="1400" dirty="0">
                <a:solidFill>
                  <a:schemeClr val="accent4">
                    <a:lumMod val="50000"/>
                  </a:schemeClr>
                </a:solidFill>
                <a:sym typeface="Symbol" pitchFamily="18" charset="2"/>
              </a:rPr>
              <a:t></a:t>
            </a:r>
            <a:r>
              <a:rPr lang="fr-FR" sz="1400" dirty="0">
                <a:solidFill>
                  <a:schemeClr val="accent4">
                    <a:lumMod val="50000"/>
                  </a:schemeClr>
                </a:solidFill>
              </a:rPr>
              <a:t>)= </a:t>
            </a:r>
            <a:r>
              <a:rPr lang="fr-FR" sz="1400" dirty="0" err="1">
                <a:solidFill>
                  <a:schemeClr val="accent4">
                    <a:lumMod val="50000"/>
                  </a:schemeClr>
                </a:solidFill>
              </a:rPr>
              <a:t>y</a:t>
            </a:r>
            <a:r>
              <a:rPr lang="fr-FR" sz="1400" baseline="-25000" dirty="0" err="1">
                <a:solidFill>
                  <a:schemeClr val="accent4">
                    <a:lumMod val="50000"/>
                  </a:schemeClr>
                </a:solidFill>
              </a:rPr>
              <a:t>j</a:t>
            </a:r>
            <a:endParaRPr lang="fr-FR" sz="1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4572000" y="1752600"/>
            <a:ext cx="2743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i="1" kern="0" dirty="0">
                <a:solidFill>
                  <a:srgbClr val="FF0000"/>
                </a:solidFill>
                <a:cs typeface="Tahoma" pitchFamily="34" charset="0"/>
              </a:rPr>
              <a:t>Fréquences  marginales</a:t>
            </a:r>
          </a:p>
        </p:txBody>
      </p:sp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4572000" y="236220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pour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X :</a:t>
            </a:r>
            <a:endParaRPr lang="fr-FR" sz="1600" kern="0" dirty="0">
              <a:solidFill>
                <a:srgbClr val="000000"/>
              </a:solidFill>
              <a:cs typeface="Tahoma" pitchFamily="34" charset="0"/>
            </a:endParaRP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6781800" y="236220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l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sz="1600" kern="0" dirty="0">
                <a:solidFill>
                  <a:srgbClr val="000000"/>
                </a:solidFill>
                <a:cs typeface="Tahoma" pitchFamily="34" charset="0"/>
              </a:rPr>
              <a:t>pour </a:t>
            </a:r>
            <a:r>
              <a:rPr lang="fr-FR" sz="1600" kern="0" dirty="0" smtClean="0">
                <a:solidFill>
                  <a:srgbClr val="000000"/>
                </a:solidFill>
                <a:cs typeface="Tahoma" pitchFamily="34" charset="0"/>
              </a:rPr>
              <a:t>Y:</a:t>
            </a:r>
            <a:endParaRPr lang="fr-FR" sz="1600" kern="0" dirty="0">
              <a:solidFill>
                <a:srgbClr val="000000"/>
              </a:solidFill>
              <a:cs typeface="Tahoma" pitchFamily="34" charset="0"/>
            </a:endParaRPr>
          </a:p>
        </p:txBody>
      </p:sp>
      <p:graphicFrame>
        <p:nvGraphicFramePr>
          <p:cNvPr id="51" name="Tableau 50"/>
          <p:cNvGraphicFramePr>
            <a:graphicFrameLocks noGrp="1"/>
          </p:cNvGraphicFramePr>
          <p:nvPr/>
        </p:nvGraphicFramePr>
        <p:xfrm>
          <a:off x="2123728" y="4941168"/>
          <a:ext cx="4737100" cy="1640205"/>
        </p:xfrm>
        <a:graphic>
          <a:graphicData uri="http://schemas.openxmlformats.org/drawingml/2006/table">
            <a:tbl>
              <a:tblPr/>
              <a:tblGrid>
                <a:gridCol w="863600"/>
                <a:gridCol w="762000"/>
                <a:gridCol w="825500"/>
                <a:gridCol w="762000"/>
                <a:gridCol w="762000"/>
                <a:gridCol w="762000"/>
              </a:tblGrid>
              <a:tr h="285750"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  <a:r>
                        <a:rPr lang="fr-FR" sz="1600" b="1" i="0" u="none" strike="noStrike" dirty="0" smtClean="0">
                          <a:solidFill>
                            <a:srgbClr val="0033CC"/>
                          </a:solidFill>
                          <a:latin typeface="Calibri"/>
                        </a:rPr>
                        <a:t>Cheveux</a:t>
                      </a:r>
                    </a:p>
                    <a:p>
                      <a:pPr algn="l" fontAlgn="b"/>
                      <a:r>
                        <a:rPr lang="fr-FR" sz="1600" b="1" i="0" u="none" strike="noStrike" dirty="0" smtClean="0">
                          <a:solidFill>
                            <a:srgbClr val="0033CC"/>
                          </a:solidFill>
                          <a:latin typeface="Calibri"/>
                        </a:rPr>
                        <a:t>Yeux</a:t>
                      </a:r>
                      <a:endParaRPr lang="fr-FR" sz="1600" b="1" i="0" u="none" strike="noStrike" dirty="0">
                        <a:solidFill>
                          <a:srgbClr val="0033CC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0,18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0,52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2" name="Rectangle 4"/>
          <p:cNvSpPr txBox="1">
            <a:spLocks noChangeArrowheads="1"/>
          </p:cNvSpPr>
          <p:nvPr/>
        </p:nvSpPr>
        <p:spPr>
          <a:xfrm>
            <a:off x="251520" y="4572000"/>
            <a:ext cx="8231832" cy="381000"/>
          </a:xfrm>
          <a:prstGeom prst="rect">
            <a:avLst/>
          </a:prstGeom>
        </p:spPr>
        <p:txBody>
          <a:bodyPr/>
          <a:lstStyle/>
          <a:p>
            <a:pPr indent="-533400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i="1" u="sng" kern="0" dirty="0">
                <a:solidFill>
                  <a:srgbClr val="0070C0"/>
                </a:solidFill>
                <a:latin typeface="+mn-lt"/>
              </a:rPr>
              <a:t>Exemple</a:t>
            </a:r>
            <a:r>
              <a:rPr lang="fr-FR" i="1" kern="0" dirty="0">
                <a:solidFill>
                  <a:srgbClr val="0070C0"/>
                </a:solidFill>
                <a:latin typeface="+mn-lt"/>
              </a:rPr>
              <a:t> : Etude du lien entre la couleur des yeux et la couleur des </a:t>
            </a:r>
            <a:r>
              <a:rPr lang="fr-FR" i="1" kern="0" dirty="0" smtClean="0">
                <a:solidFill>
                  <a:srgbClr val="0070C0"/>
                </a:solidFill>
                <a:latin typeface="+mn-lt"/>
              </a:rPr>
              <a:t>cheveux </a:t>
            </a:r>
            <a:endParaRPr lang="fr-FR" i="1" kern="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395536" y="4437112"/>
            <a:ext cx="8305800" cy="2286000"/>
          </a:xfrm>
          <a:prstGeom prst="rect">
            <a:avLst/>
          </a:prstGeom>
          <a:noFill/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Profils ligne et colonne</a:t>
            </a:r>
            <a:endParaRPr lang="fr-FR" sz="2800" i="1" dirty="0"/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152400" y="1124744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152400" y="1658144"/>
            <a:ext cx="891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4800600" y="1962944"/>
            <a:ext cx="4343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-4572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b="1" i="1" kern="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Profil ligne </a:t>
            </a:r>
            <a:r>
              <a:rPr lang="fr-FR" i="1" kern="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: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répartition en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fréquence de la variable Y dans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une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sous-population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définie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par </a:t>
            </a:r>
            <a:r>
              <a:rPr lang="fr-FR" u="sng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une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 modalité de la variable X</a:t>
            </a:r>
            <a:endParaRPr lang="fr-FR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540000" indent="-457200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540000" indent="-457200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i="1" kern="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  <a:p>
            <a:pPr indent="-4572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i="1" kern="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  <a:p>
            <a:pPr indent="-4572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endParaRPr lang="fr-FR" i="1" kern="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  <a:p>
            <a:pPr indent="-457200" algn="just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b="1" i="1" kern="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Profil colonne </a:t>
            </a:r>
            <a:r>
              <a:rPr lang="fr-FR" i="1" kern="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: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répartition en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fréquence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de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la variable X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dans une 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sous-population </a:t>
            </a:r>
            <a:r>
              <a:rPr lang="fr-FR" kern="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définie par  </a:t>
            </a:r>
            <a:r>
              <a:rPr lang="fr-FR" u="sng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une</a:t>
            </a:r>
            <a:r>
              <a:rPr lang="fr-FR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 modalité de Y</a:t>
            </a:r>
            <a:endParaRPr lang="fr-FR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baseline="-250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540000" indent="-457200" algn="just">
              <a:lnSpc>
                <a:spcPct val="90000"/>
              </a:lnSpc>
              <a:spcBef>
                <a:spcPct val="20000"/>
              </a:spcBef>
              <a:buSzPct val="120000"/>
              <a:buFont typeface="Arial" pitchFamily="34" charset="0"/>
              <a:buChar char="•"/>
              <a:defRPr/>
            </a:pPr>
            <a:endParaRPr lang="fr-FR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24" name="Tableau 23"/>
          <p:cNvGraphicFramePr>
            <a:graphicFrameLocks noGrp="1"/>
          </p:cNvGraphicFramePr>
          <p:nvPr/>
        </p:nvGraphicFramePr>
        <p:xfrm>
          <a:off x="179512" y="2194992"/>
          <a:ext cx="464819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7690"/>
                <a:gridCol w="633845"/>
                <a:gridCol w="211282"/>
                <a:gridCol w="543297"/>
                <a:gridCol w="664028"/>
                <a:gridCol w="664028"/>
                <a:gridCol w="664028"/>
              </a:tblGrid>
              <a:tr h="348343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Profils lignes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y</a:t>
                      </a:r>
                      <a:r>
                        <a:rPr lang="fr-FR" baseline="-25000" dirty="0" smtClean="0"/>
                        <a:t>1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y</a:t>
                      </a:r>
                      <a:r>
                        <a:rPr lang="fr-FR" baseline="-25000" dirty="0" err="1" smtClean="0"/>
                        <a:t>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y</a:t>
                      </a:r>
                      <a:r>
                        <a:rPr lang="fr-FR" baseline="-25000" dirty="0" err="1" smtClean="0"/>
                        <a:t>l</a:t>
                      </a:r>
                      <a:endParaRPr lang="fr-F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baseline="-25000" dirty="0" smtClean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x</a:t>
                      </a:r>
                      <a:r>
                        <a:rPr lang="fr-FR" baseline="-25000" dirty="0" smtClean="0"/>
                        <a:t>1</a:t>
                      </a:r>
                      <a:endParaRPr lang="fr-FR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1/1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l</a:t>
                      </a:r>
                      <a:r>
                        <a:rPr lang="fr-FR" baseline="-25000" dirty="0" smtClean="0"/>
                        <a:t>/1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1,.</a:t>
                      </a:r>
                      <a:endParaRPr lang="fr-FR" dirty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x</a:t>
                      </a:r>
                      <a:r>
                        <a:rPr lang="fr-FR" baseline="-25000" dirty="0" smtClean="0"/>
                        <a:t>i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1/i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aseline="0" dirty="0" err="1" smtClean="0"/>
                        <a:t>f</a:t>
                      </a:r>
                      <a:r>
                        <a:rPr lang="fr-FR" baseline="-25000" dirty="0" err="1" smtClean="0"/>
                        <a:t>j</a:t>
                      </a:r>
                      <a:r>
                        <a:rPr lang="fr-FR" baseline="-25000" dirty="0" smtClean="0"/>
                        <a:t>/i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l</a:t>
                      </a:r>
                      <a:r>
                        <a:rPr lang="fr-FR" baseline="-25000" dirty="0" smtClean="0"/>
                        <a:t>/i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i,.</a:t>
                      </a:r>
                      <a:endParaRPr lang="fr-FR" dirty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x</a:t>
                      </a:r>
                      <a:r>
                        <a:rPr lang="fr-FR" baseline="-25000" dirty="0" err="1" smtClean="0"/>
                        <a:t>k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aseline="0" dirty="0" smtClean="0"/>
                        <a:t>f</a:t>
                      </a:r>
                      <a:r>
                        <a:rPr lang="fr-FR" baseline="-25000" dirty="0" smtClean="0"/>
                        <a:t>1/k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j</a:t>
                      </a:r>
                      <a:r>
                        <a:rPr lang="fr-FR" baseline="-25000" dirty="0" smtClean="0"/>
                        <a:t>/k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l</a:t>
                      </a:r>
                      <a:r>
                        <a:rPr lang="fr-FR" baseline="-25000" dirty="0" smtClean="0"/>
                        <a:t>/k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k</a:t>
                      </a:r>
                      <a:r>
                        <a:rPr lang="fr-FR" baseline="-25000" dirty="0" smtClean="0"/>
                        <a:t>,.</a:t>
                      </a:r>
                      <a:endParaRPr lang="fr-FR" dirty="0"/>
                    </a:p>
                  </a:txBody>
                  <a:tcPr/>
                </a:tc>
              </a:tr>
              <a:tr h="3483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.,1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</a:t>
                      </a:r>
                      <a:r>
                        <a:rPr lang="fr-FR" baseline="-25000" dirty="0" err="1" smtClean="0"/>
                        <a:t>.,j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f</a:t>
                      </a:r>
                      <a:r>
                        <a:rPr lang="fr-FR" baseline="-25000" dirty="0" smtClean="0"/>
                        <a:t>.,l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ZoneTexte 48"/>
          <p:cNvSpPr txBox="1">
            <a:spLocks noChangeArrowheads="1"/>
          </p:cNvSpPr>
          <p:nvPr/>
        </p:nvSpPr>
        <p:spPr bwMode="auto">
          <a:xfrm>
            <a:off x="7092280" y="2915072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dirty="0">
                <a:solidFill>
                  <a:srgbClr val="0070C0"/>
                </a:solidFill>
                <a:latin typeface="+mn-lt"/>
                <a:cs typeface="Tahoma" pitchFamily="34" charset="0"/>
              </a:rPr>
              <a:t>comparable avec </a:t>
            </a:r>
            <a:r>
              <a:rPr lang="fr-FR" dirty="0" err="1">
                <a:solidFill>
                  <a:srgbClr val="0070C0"/>
                </a:solidFill>
                <a:latin typeface="+mn-lt"/>
                <a:cs typeface="Tahoma" pitchFamily="34" charset="0"/>
              </a:rPr>
              <a:t>f</a:t>
            </a:r>
            <a:r>
              <a:rPr lang="fr-FR" b="1" baseline="-25000" dirty="0" err="1">
                <a:solidFill>
                  <a:srgbClr val="0070C0"/>
                </a:solidFill>
                <a:latin typeface="+mn-lt"/>
                <a:cs typeface="Tahoma" pitchFamily="34" charset="0"/>
              </a:rPr>
              <a:t>.</a:t>
            </a:r>
            <a:r>
              <a:rPr lang="fr-FR" baseline="-25000" dirty="0" err="1">
                <a:solidFill>
                  <a:srgbClr val="0070C0"/>
                </a:solidFill>
                <a:latin typeface="+mn-lt"/>
                <a:cs typeface="Tahoma" pitchFamily="34" charset="0"/>
              </a:rPr>
              <a:t>j</a:t>
            </a:r>
            <a:endParaRPr lang="fr-FR" dirty="0">
              <a:solidFill>
                <a:srgbClr val="0070C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26" name="ZoneTexte 50"/>
          <p:cNvSpPr txBox="1">
            <a:spLocks noChangeArrowheads="1"/>
          </p:cNvSpPr>
          <p:nvPr/>
        </p:nvSpPr>
        <p:spPr bwMode="auto">
          <a:xfrm>
            <a:off x="0" y="5363344"/>
            <a:ext cx="495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dirty="0">
                <a:solidFill>
                  <a:srgbClr val="000000"/>
                </a:solidFill>
                <a:cs typeface="Tahoma" pitchFamily="34" charset="0"/>
              </a:rPr>
              <a:t>La ligne des fréquences marginales de </a:t>
            </a:r>
            <a:r>
              <a:rPr lang="fr-FR" sz="1600" dirty="0" smtClean="0">
                <a:solidFill>
                  <a:srgbClr val="000000"/>
                </a:solidFill>
                <a:cs typeface="Tahoma" pitchFamily="34" charset="0"/>
              </a:rPr>
              <a:t>Y </a:t>
            </a:r>
            <a:r>
              <a:rPr lang="fr-FR" sz="1600" dirty="0">
                <a:solidFill>
                  <a:srgbClr val="000000"/>
                </a:solidFill>
                <a:cs typeface="Tahoma" pitchFamily="34" charset="0"/>
              </a:rPr>
              <a:t>est appelée </a:t>
            </a:r>
            <a:r>
              <a:rPr lang="fr-FR" sz="1600" b="1" i="1" dirty="0">
                <a:solidFill>
                  <a:srgbClr val="FF0000"/>
                </a:solidFill>
                <a:cs typeface="Tahoma" pitchFamily="34" charset="0"/>
              </a:rPr>
              <a:t>profil moyen</a:t>
            </a:r>
            <a:r>
              <a:rPr lang="fr-FR" sz="1600" i="1" dirty="0">
                <a:solidFill>
                  <a:srgbClr val="FF0000"/>
                </a:solidFill>
                <a:cs typeface="Tahoma" pitchFamily="34" charset="0"/>
              </a:rPr>
              <a:t>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71600" y="1258888"/>
            <a:ext cx="6781800" cy="590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40000" indent="-457200">
              <a:lnSpc>
                <a:spcPct val="90000"/>
              </a:lnSpc>
              <a:spcBef>
                <a:spcPct val="20000"/>
              </a:spcBef>
              <a:buSzPct val="120000"/>
              <a:defRPr/>
            </a:pPr>
            <a:r>
              <a:rPr lang="fr-FR" kern="0" dirty="0">
                <a:solidFill>
                  <a:srgbClr val="000000"/>
                </a:solidFill>
                <a:cs typeface="Times New Roman" pitchFamily="18" charset="0"/>
              </a:rPr>
              <a:t>L'analyse croisée consiste à chercher des correspondances entre des modalités de </a:t>
            </a:r>
            <a:r>
              <a:rPr lang="fr-FR" kern="0" dirty="0" smtClean="0">
                <a:solidFill>
                  <a:srgbClr val="000000"/>
                </a:solidFill>
                <a:cs typeface="Times New Roman" pitchFamily="18" charset="0"/>
              </a:rPr>
              <a:t>X </a:t>
            </a:r>
            <a:r>
              <a:rPr lang="fr-FR" kern="0" dirty="0">
                <a:solidFill>
                  <a:srgbClr val="000000"/>
                </a:solidFill>
                <a:cs typeface="Times New Roman" pitchFamily="18" charset="0"/>
              </a:rPr>
              <a:t>et des modalités de </a:t>
            </a:r>
            <a:r>
              <a:rPr lang="fr-FR" kern="0" dirty="0" smtClean="0">
                <a:solidFill>
                  <a:srgbClr val="000000"/>
                </a:solidFill>
                <a:cs typeface="Times New Roman" pitchFamily="18" charset="0"/>
              </a:rPr>
              <a:t>Y.</a:t>
            </a:r>
            <a:endParaRPr lang="fr-FR" kern="0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31" name="Object 2"/>
          <p:cNvGraphicFramePr>
            <a:graphicFrameLocks noChangeAspect="1"/>
          </p:cNvGraphicFramePr>
          <p:nvPr/>
        </p:nvGraphicFramePr>
        <p:xfrm>
          <a:off x="5652120" y="2915072"/>
          <a:ext cx="1041400" cy="647700"/>
        </p:xfrm>
        <a:graphic>
          <a:graphicData uri="http://schemas.openxmlformats.org/presentationml/2006/ole">
            <p:oleObj spid="_x0000_s69637" name="Équation" r:id="rId3" imgW="1041120" imgH="647640" progId="Equation.3">
              <p:embed/>
            </p:oleObj>
          </a:graphicData>
        </a:graphic>
      </p:graphicFrame>
      <p:graphicFrame>
        <p:nvGraphicFramePr>
          <p:cNvPr id="32" name="Object 105"/>
          <p:cNvGraphicFramePr>
            <a:graphicFrameLocks noChangeAspect="1"/>
          </p:cNvGraphicFramePr>
          <p:nvPr/>
        </p:nvGraphicFramePr>
        <p:xfrm>
          <a:off x="5724128" y="5219328"/>
          <a:ext cx="1041400" cy="647700"/>
        </p:xfrm>
        <a:graphic>
          <a:graphicData uri="http://schemas.openxmlformats.org/presentationml/2006/ole">
            <p:oleObj spid="_x0000_s69638" name="Équation" r:id="rId4" imgW="1041120" imgH="647640" progId="Equation.3">
              <p:embed/>
            </p:oleObj>
          </a:graphicData>
        </a:graphic>
      </p:graphicFrame>
      <p:sp>
        <p:nvSpPr>
          <p:cNvPr id="33" name="ZoneTexte 48"/>
          <p:cNvSpPr txBox="1">
            <a:spLocks noChangeArrowheads="1"/>
          </p:cNvSpPr>
          <p:nvPr/>
        </p:nvSpPr>
        <p:spPr bwMode="auto">
          <a:xfrm>
            <a:off x="7164288" y="5219328"/>
            <a:ext cx="1409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dirty="0">
                <a:solidFill>
                  <a:srgbClr val="0070C0"/>
                </a:solidFill>
                <a:latin typeface="+mn-lt"/>
                <a:cs typeface="Tahoma" pitchFamily="34" charset="0"/>
              </a:rPr>
              <a:t>comparable avec f</a:t>
            </a:r>
            <a:r>
              <a:rPr lang="fr-FR" baseline="-25000" dirty="0">
                <a:solidFill>
                  <a:srgbClr val="0070C0"/>
                </a:solidFill>
                <a:latin typeface="+mn-lt"/>
                <a:cs typeface="Tahoma" pitchFamily="34" charset="0"/>
              </a:rPr>
              <a:t>i</a:t>
            </a:r>
            <a:r>
              <a:rPr lang="fr-FR" dirty="0">
                <a:solidFill>
                  <a:srgbClr val="0070C0"/>
                </a:solidFill>
                <a:latin typeface="+mn-lt"/>
                <a:cs typeface="Tahoma" pitchFamily="34" charset="0"/>
              </a:rPr>
              <a:t>.</a:t>
            </a:r>
          </a:p>
        </p:txBody>
      </p:sp>
      <p:sp>
        <p:nvSpPr>
          <p:cNvPr id="34" name="Ellipse 33"/>
          <p:cNvSpPr/>
          <p:nvPr/>
        </p:nvSpPr>
        <p:spPr bwMode="auto">
          <a:xfrm>
            <a:off x="7092280" y="2843064"/>
            <a:ext cx="1371600" cy="762000"/>
          </a:xfrm>
          <a:prstGeom prst="ellipse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>
              <a:latin typeface="Tahoma" charset="0"/>
            </a:endParaRPr>
          </a:p>
        </p:txBody>
      </p:sp>
      <p:sp>
        <p:nvSpPr>
          <p:cNvPr id="37" name="Ellipse 36"/>
          <p:cNvSpPr/>
          <p:nvPr/>
        </p:nvSpPr>
        <p:spPr bwMode="auto">
          <a:xfrm>
            <a:off x="7164288" y="5143128"/>
            <a:ext cx="1371600" cy="762000"/>
          </a:xfrm>
          <a:prstGeom prst="ellipse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>
              <a:latin typeface="+mn-lt"/>
            </a:endParaRPr>
          </a:p>
        </p:txBody>
      </p:sp>
      <p:sp>
        <p:nvSpPr>
          <p:cNvPr id="44" name="Espace réservé du numéro de diapositive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Profils ligne et colonne</a:t>
            </a:r>
            <a:endParaRPr lang="fr-FR" sz="2800" i="1" dirty="0"/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1187624" y="836712"/>
            <a:ext cx="3096344" cy="381000"/>
          </a:xfrm>
          <a:prstGeom prst="rect">
            <a:avLst/>
          </a:prstGeom>
        </p:spPr>
        <p:txBody>
          <a:bodyPr/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6FC6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Exemple précédent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7" name="Tableau 16"/>
          <p:cNvGraphicFramePr>
            <a:graphicFrameLocks noGrp="1"/>
          </p:cNvGraphicFramePr>
          <p:nvPr/>
        </p:nvGraphicFramePr>
        <p:xfrm>
          <a:off x="228600" y="1844824"/>
          <a:ext cx="3886201" cy="1555340"/>
        </p:xfrm>
        <a:graphic>
          <a:graphicData uri="http://schemas.openxmlformats.org/drawingml/2006/table">
            <a:tbl>
              <a:tblPr/>
              <a:tblGrid>
                <a:gridCol w="762001"/>
                <a:gridCol w="606585"/>
                <a:gridCol w="765015"/>
                <a:gridCol w="523067"/>
                <a:gridCol w="644041"/>
                <a:gridCol w="585492"/>
              </a:tblGrid>
              <a:tr h="284779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779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0,37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779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779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0,31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083"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779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0,24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8" name="ZoneTexte 11"/>
          <p:cNvSpPr txBox="1">
            <a:spLocks noChangeArrowheads="1"/>
          </p:cNvSpPr>
          <p:nvPr/>
        </p:nvSpPr>
        <p:spPr bwMode="auto">
          <a:xfrm>
            <a:off x="1752600" y="1540024"/>
            <a:ext cx="190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sz="1400" b="1" dirty="0">
                <a:solidFill>
                  <a:srgbClr val="FF0000"/>
                </a:solidFill>
                <a:latin typeface="Arial" charset="0"/>
                <a:cs typeface="Arial" charset="0"/>
              </a:rPr>
              <a:t>Profils lignes</a:t>
            </a:r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323528" y="4941168"/>
            <a:ext cx="838200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fr-FR" sz="1600" dirty="0">
                <a:solidFill>
                  <a:srgbClr val="002060"/>
                </a:solidFill>
              </a:rPr>
              <a:t> Pour les profils lignes, on note que la répartition des couleurs de cheveux est la même </a:t>
            </a:r>
          </a:p>
          <a:p>
            <a:pPr algn="just"/>
            <a:r>
              <a:rPr lang="fr-FR" sz="1600" dirty="0">
                <a:solidFill>
                  <a:srgbClr val="002060"/>
                </a:solidFill>
              </a:rPr>
              <a:t>    quelle que soit la couleur des yeux et est la même que celle de la population totale</a:t>
            </a:r>
            <a:r>
              <a:rPr lang="fr-FR" sz="1600" dirty="0" smtClean="0">
                <a:solidFill>
                  <a:srgbClr val="002060"/>
                </a:solidFill>
              </a:rPr>
              <a:t>..</a:t>
            </a:r>
            <a:endParaRPr lang="fr-FR" sz="1600" dirty="0">
              <a:solidFill>
                <a:srgbClr val="00206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fr-FR" sz="1600" dirty="0">
                <a:solidFill>
                  <a:srgbClr val="FF0000"/>
                </a:solidFill>
              </a:rPr>
              <a:t>Il ne semble pas y avoir de lien entre les modalités de ces deux caractères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971600" y="4149080"/>
            <a:ext cx="67818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fr-FR" b="1" i="1" dirty="0">
                <a:solidFill>
                  <a:srgbClr val="00B0F0"/>
                </a:solidFill>
                <a:latin typeface="Calibri" pitchFamily="34" charset="0"/>
              </a:rPr>
              <a:t> 28% des personnes ayant les yeux verts ont les cheveux bruns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fr-FR" b="1" i="1" dirty="0">
                <a:solidFill>
                  <a:srgbClr val="C89800"/>
                </a:solidFill>
                <a:latin typeface="Calibri" pitchFamily="34" charset="0"/>
              </a:rPr>
              <a:t> 32% des personnes ont les cheveux </a:t>
            </a:r>
            <a:r>
              <a:rPr lang="fr-FR" b="1" i="1" dirty="0" smtClean="0">
                <a:solidFill>
                  <a:srgbClr val="C89800"/>
                </a:solidFill>
                <a:latin typeface="Calibri" pitchFamily="34" charset="0"/>
              </a:rPr>
              <a:t>bruns</a:t>
            </a:r>
            <a:endParaRPr lang="fr-FR" b="1" i="1" dirty="0">
              <a:solidFill>
                <a:srgbClr val="C89800"/>
              </a:solidFill>
              <a:latin typeface="Calibri" pitchFamily="34" charset="0"/>
            </a:endParaRPr>
          </a:p>
        </p:txBody>
      </p:sp>
      <p:sp>
        <p:nvSpPr>
          <p:cNvPr id="11" name="ZoneTexte 11"/>
          <p:cNvSpPr txBox="1">
            <a:spLocks noChangeArrowheads="1"/>
          </p:cNvSpPr>
          <p:nvPr/>
        </p:nvSpPr>
        <p:spPr bwMode="auto">
          <a:xfrm>
            <a:off x="0" y="3025552"/>
            <a:ext cx="14756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Freq</a:t>
            </a:r>
            <a:r>
              <a:rPr lang="fr-FR" sz="1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. marginales</a:t>
            </a:r>
            <a:endParaRPr lang="fr-FR" sz="14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2" name="Graphique 11"/>
          <p:cNvGraphicFramePr/>
          <p:nvPr/>
        </p:nvGraphicFramePr>
        <p:xfrm>
          <a:off x="4427984" y="11967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Profils ligne et colonne</a:t>
            </a:r>
            <a:endParaRPr lang="fr-FR" sz="2800" i="1" dirty="0"/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1187624" y="836712"/>
            <a:ext cx="3096344" cy="381000"/>
          </a:xfrm>
          <a:prstGeom prst="rect">
            <a:avLst/>
          </a:prstGeom>
        </p:spPr>
        <p:txBody>
          <a:bodyPr/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6FC6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Exemple précédent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323528" y="4941168"/>
            <a:ext cx="838200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fr-FR" sz="1600" dirty="0" smtClean="0">
                <a:solidFill>
                  <a:srgbClr val="002060"/>
                </a:solidFill>
              </a:rPr>
              <a:t> Pour les profils colonnes, on note que la répartition des couleurs des yeux est la même </a:t>
            </a:r>
          </a:p>
          <a:p>
            <a:pPr algn="just"/>
            <a:r>
              <a:rPr lang="fr-FR" sz="1600" dirty="0" smtClean="0">
                <a:solidFill>
                  <a:srgbClr val="002060"/>
                </a:solidFill>
              </a:rPr>
              <a:t>    quelle que soit la couleur des cheveux et est la même que celle de la population totale.</a:t>
            </a:r>
          </a:p>
          <a:p>
            <a:pPr algn="ctr">
              <a:spcBef>
                <a:spcPts val="1200"/>
              </a:spcBef>
            </a:pPr>
            <a:r>
              <a:rPr lang="fr-FR" sz="1600" dirty="0" smtClean="0">
                <a:solidFill>
                  <a:srgbClr val="FF0000"/>
                </a:solidFill>
              </a:rPr>
              <a:t>Il </a:t>
            </a:r>
            <a:r>
              <a:rPr lang="fr-FR" sz="1600" dirty="0">
                <a:solidFill>
                  <a:srgbClr val="FF0000"/>
                </a:solidFill>
              </a:rPr>
              <a:t>ne semble pas y avoir de lien entre les modalités de ces deux caractères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323528" y="3501008"/>
            <a:ext cx="67818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fr-FR" b="1" i="1" dirty="0">
                <a:solidFill>
                  <a:srgbClr val="B889DB"/>
                </a:solidFill>
                <a:latin typeface="Calibri" pitchFamily="34" charset="0"/>
              </a:rPr>
              <a:t> </a:t>
            </a:r>
            <a:r>
              <a:rPr lang="fr-FR" b="1" i="1" dirty="0" smtClean="0">
                <a:solidFill>
                  <a:srgbClr val="B889DB"/>
                </a:solidFill>
                <a:latin typeface="Calibri" pitchFamily="34" charset="0"/>
              </a:rPr>
              <a:t>16% des bruns ont les yeux verts</a:t>
            </a:r>
            <a:endParaRPr lang="fr-FR" b="1" i="1" dirty="0">
              <a:solidFill>
                <a:srgbClr val="B889DB"/>
              </a:solidFill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fr-FR" b="1" i="1" dirty="0">
                <a:solidFill>
                  <a:srgbClr val="C89800"/>
                </a:solidFill>
                <a:latin typeface="Calibri" pitchFamily="34" charset="0"/>
              </a:rPr>
              <a:t> </a:t>
            </a:r>
            <a:r>
              <a:rPr lang="fr-FR" b="1" i="1" dirty="0" smtClean="0">
                <a:solidFill>
                  <a:srgbClr val="C89800"/>
                </a:solidFill>
                <a:latin typeface="Calibri" pitchFamily="34" charset="0"/>
              </a:rPr>
              <a:t>18% </a:t>
            </a:r>
            <a:r>
              <a:rPr lang="fr-FR" b="1" i="1" dirty="0">
                <a:solidFill>
                  <a:srgbClr val="C89800"/>
                </a:solidFill>
                <a:latin typeface="Calibri" pitchFamily="34" charset="0"/>
              </a:rPr>
              <a:t>des personnes ont les </a:t>
            </a:r>
            <a:r>
              <a:rPr lang="fr-FR" b="1" i="1" dirty="0" smtClean="0">
                <a:solidFill>
                  <a:srgbClr val="C89800"/>
                </a:solidFill>
                <a:latin typeface="Calibri" pitchFamily="34" charset="0"/>
              </a:rPr>
              <a:t>yeux verts</a:t>
            </a:r>
            <a:endParaRPr lang="fr-FR" b="1" i="1" dirty="0">
              <a:solidFill>
                <a:srgbClr val="C89800"/>
              </a:solidFill>
              <a:latin typeface="Calibri" pitchFamily="34" charset="0"/>
            </a:endParaRPr>
          </a:p>
        </p:txBody>
      </p:sp>
      <p:sp>
        <p:nvSpPr>
          <p:cNvPr id="11" name="ZoneTexte 11"/>
          <p:cNvSpPr txBox="1">
            <a:spLocks noChangeArrowheads="1"/>
          </p:cNvSpPr>
          <p:nvPr/>
        </p:nvSpPr>
        <p:spPr bwMode="auto">
          <a:xfrm>
            <a:off x="3347864" y="2780928"/>
            <a:ext cx="11521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Freq</a:t>
            </a:r>
            <a:r>
              <a:rPr lang="fr-FR" sz="1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. marginales</a:t>
            </a:r>
            <a:endParaRPr lang="fr-FR" sz="14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3" name="Tableau 12"/>
          <p:cNvGraphicFramePr>
            <a:graphicFrameLocks noGrp="1"/>
          </p:cNvGraphicFramePr>
          <p:nvPr/>
        </p:nvGraphicFramePr>
        <p:xfrm>
          <a:off x="179512" y="1628800"/>
          <a:ext cx="4038598" cy="1396365"/>
        </p:xfrm>
        <a:graphic>
          <a:graphicData uri="http://schemas.openxmlformats.org/drawingml/2006/table">
            <a:tbl>
              <a:tblPr/>
              <a:tblGrid>
                <a:gridCol w="762000"/>
                <a:gridCol w="573516"/>
                <a:gridCol w="721884"/>
                <a:gridCol w="560210"/>
                <a:gridCol w="641047"/>
                <a:gridCol w="138894"/>
                <a:gridCol w="641047"/>
              </a:tblGrid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0,16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0,18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B85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0,50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0,50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0,52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33CC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33CC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" name="ZoneTexte 15"/>
          <p:cNvSpPr txBox="1">
            <a:spLocks noChangeArrowheads="1"/>
          </p:cNvSpPr>
          <p:nvPr/>
        </p:nvSpPr>
        <p:spPr bwMode="auto">
          <a:xfrm>
            <a:off x="899592" y="1340768"/>
            <a:ext cx="190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sz="1400" b="1" dirty="0">
                <a:solidFill>
                  <a:srgbClr val="FF0000"/>
                </a:solidFill>
                <a:latin typeface="Arial" charset="0"/>
                <a:cs typeface="Arial" charset="0"/>
              </a:rPr>
              <a:t>Profils colonnes</a:t>
            </a:r>
          </a:p>
        </p:txBody>
      </p:sp>
      <p:graphicFrame>
        <p:nvGraphicFramePr>
          <p:cNvPr id="15" name="Graphique 14"/>
          <p:cNvGraphicFramePr/>
          <p:nvPr/>
        </p:nvGraphicFramePr>
        <p:xfrm>
          <a:off x="4572000" y="134076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Croisement Qualitatif </a:t>
            </a:r>
            <a:r>
              <a:rPr lang="fr-FR" dirty="0" smtClean="0">
                <a:sym typeface="Symbol"/>
              </a:rPr>
              <a:t></a:t>
            </a:r>
            <a:r>
              <a:rPr lang="fr-FR" dirty="0" err="1" smtClean="0">
                <a:sym typeface="Symbol"/>
              </a:rPr>
              <a:t>Qualitatif</a:t>
            </a:r>
            <a:r>
              <a:rPr lang="fr-FR" dirty="0" smtClean="0">
                <a:sym typeface="Symbol"/>
              </a:rPr>
              <a:t/>
            </a:r>
            <a:br>
              <a:rPr lang="fr-FR" dirty="0" smtClean="0">
                <a:sym typeface="Symbol"/>
              </a:rPr>
            </a:br>
            <a:r>
              <a:rPr lang="fr-FR" sz="2800" i="1" dirty="0" smtClean="0">
                <a:sym typeface="Symbol"/>
              </a:rPr>
              <a:t>Profils ligne et colonne</a:t>
            </a:r>
            <a:endParaRPr lang="fr-FR" sz="2800" i="1" dirty="0"/>
          </a:p>
        </p:txBody>
      </p:sp>
      <p:sp>
        <p:nvSpPr>
          <p:cNvPr id="13" name="ZoneTexte 11"/>
          <p:cNvSpPr txBox="1">
            <a:spLocks noChangeArrowheads="1"/>
          </p:cNvSpPr>
          <p:nvPr/>
        </p:nvSpPr>
        <p:spPr bwMode="auto">
          <a:xfrm>
            <a:off x="5796136" y="1196752"/>
            <a:ext cx="190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sz="1400" b="1" dirty="0">
                <a:solidFill>
                  <a:srgbClr val="FF0000"/>
                </a:solidFill>
                <a:latin typeface="Arial" charset="0"/>
                <a:cs typeface="Arial" charset="0"/>
              </a:rPr>
              <a:t>Profils lignes</a:t>
            </a:r>
          </a:p>
        </p:txBody>
      </p:sp>
      <p:sp>
        <p:nvSpPr>
          <p:cNvPr id="15" name="ZoneTexte 15"/>
          <p:cNvSpPr txBox="1">
            <a:spLocks noChangeArrowheads="1"/>
          </p:cNvSpPr>
          <p:nvPr/>
        </p:nvSpPr>
        <p:spPr bwMode="auto">
          <a:xfrm>
            <a:off x="5796136" y="4005064"/>
            <a:ext cx="190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sz="1400" b="1">
                <a:solidFill>
                  <a:srgbClr val="FF0000"/>
                </a:solidFill>
                <a:latin typeface="Arial" charset="0"/>
                <a:cs typeface="Arial" charset="0"/>
              </a:rPr>
              <a:t>Profils colonnes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3861048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dirty="0">
                <a:solidFill>
                  <a:srgbClr val="002060"/>
                </a:solidFill>
              </a:rPr>
              <a:t>Dans cet exemple, la répartition de la couleur des cheveux suivant la couleur des yeux n’est pas la même que celle de la population totale.</a:t>
            </a:r>
          </a:p>
          <a:p>
            <a:pPr algn="ctr">
              <a:spcBef>
                <a:spcPts val="1200"/>
              </a:spcBef>
              <a:defRPr/>
            </a:pPr>
            <a:r>
              <a:rPr lang="fr-FR" sz="1600" dirty="0">
                <a:solidFill>
                  <a:srgbClr val="FF0000"/>
                </a:solidFill>
              </a:rPr>
              <a:t>Il semble qu’il y ait un lien entre les modalités de ces deux </a:t>
            </a:r>
            <a:r>
              <a:rPr lang="fr-FR" sz="1600" dirty="0" smtClean="0">
                <a:solidFill>
                  <a:srgbClr val="FF0000"/>
                </a:solidFill>
              </a:rPr>
              <a:t>variables</a:t>
            </a:r>
            <a:endParaRPr lang="fr-FR" sz="1600" dirty="0">
              <a:solidFill>
                <a:srgbClr val="FF0000"/>
              </a:solidFill>
            </a:endParaRPr>
          </a:p>
        </p:txBody>
      </p:sp>
      <p:graphicFrame>
        <p:nvGraphicFramePr>
          <p:cNvPr id="21" name="Tableau 20"/>
          <p:cNvGraphicFramePr>
            <a:graphicFrameLocks noGrp="1"/>
          </p:cNvGraphicFramePr>
          <p:nvPr/>
        </p:nvGraphicFramePr>
        <p:xfrm>
          <a:off x="179512" y="2060848"/>
          <a:ext cx="4267200" cy="1266825"/>
        </p:xfrm>
        <a:graphic>
          <a:graphicData uri="http://schemas.openxmlformats.org/drawingml/2006/table">
            <a:tbl>
              <a:tblPr/>
              <a:tblGrid>
                <a:gridCol w="795579"/>
                <a:gridCol w="707182"/>
                <a:gridCol w="783238"/>
                <a:gridCol w="631126"/>
                <a:gridCol w="707182"/>
                <a:gridCol w="642893"/>
              </a:tblGrid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bruns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chatains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roux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blonds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bleus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verts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marrons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33CC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33CC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Espace réservé du contenu 2"/>
          <p:cNvSpPr txBox="1">
            <a:spLocks/>
          </p:cNvSpPr>
          <p:nvPr/>
        </p:nvSpPr>
        <p:spPr>
          <a:xfrm>
            <a:off x="611560" y="1412776"/>
            <a:ext cx="3744416" cy="381000"/>
          </a:xfrm>
          <a:prstGeom prst="rect">
            <a:avLst/>
          </a:prstGeom>
        </p:spPr>
        <p:txBody>
          <a:bodyPr/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6FC6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Exemple précédent modifié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0" name="Graphique 29"/>
          <p:cNvGraphicFramePr/>
          <p:nvPr/>
        </p:nvGraphicFramePr>
        <p:xfrm>
          <a:off x="4572000" y="134076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Graphique 30"/>
          <p:cNvGraphicFramePr/>
          <p:nvPr/>
        </p:nvGraphicFramePr>
        <p:xfrm>
          <a:off x="4572000" y="41148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Espace réservé du numéro de diapositive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B591-A94C-4CEC-B897-26A41F658591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Personnalisé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4525</TotalTime>
  <Words>1526</Words>
  <Application>Microsoft Office PowerPoint</Application>
  <PresentationFormat>Affichage à l'écran (4:3)</PresentationFormat>
  <Paragraphs>553</Paragraphs>
  <Slides>13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5" baseType="lpstr">
      <vt:lpstr>Débit</vt:lpstr>
      <vt:lpstr>Équation</vt:lpstr>
      <vt:lpstr>Statistiques descriptives bivariées</vt:lpstr>
      <vt:lpstr>Diapositive 2</vt:lpstr>
      <vt:lpstr>Croisement Qualitatif Qualitatif Distribution conjointe</vt:lpstr>
      <vt:lpstr>Croisement Qualitatif Qualitatif Distribution marginale</vt:lpstr>
      <vt:lpstr>Croisement Qualitatif Qualitatif Distribution marginale</vt:lpstr>
      <vt:lpstr>Croisement Qualitatif Qualitatif Profils ligne et colonne</vt:lpstr>
      <vt:lpstr>Croisement Qualitatif Qualitatif Profils ligne et colonne</vt:lpstr>
      <vt:lpstr>Croisement Qualitatif Qualitatif Profils ligne et colonne</vt:lpstr>
      <vt:lpstr>Croisement Qualitatif Qualitatif Profils ligne et colonne</vt:lpstr>
      <vt:lpstr>Croisement Qualitatif Qualitatif Indépendance</vt:lpstr>
      <vt:lpstr>Croisement Qualitatif Qualitatif Indépendance</vt:lpstr>
      <vt:lpstr>Croisement Qualitatif Qualitatif Indépendance et chi-deux</vt:lpstr>
      <vt:lpstr>Croisement Qualitatif Qualitatif Indépendance et coefficients normalisés</vt:lpstr>
    </vt:vector>
  </TitlesOfParts>
  <Company>EISTI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Statistiques multivariées</dc:title>
  <dc:creator>jourdana</dc:creator>
  <cp:lastModifiedBy>aj</cp:lastModifiedBy>
  <cp:revision>104</cp:revision>
  <dcterms:created xsi:type="dcterms:W3CDTF">2012-08-30T09:22:07Z</dcterms:created>
  <dcterms:modified xsi:type="dcterms:W3CDTF">2015-09-03T14:55:53Z</dcterms:modified>
</cp:coreProperties>
</file>