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2" r:id="rId2"/>
    <p:sldId id="263" r:id="rId3"/>
    <p:sldId id="264" r:id="rId4"/>
    <p:sldId id="265" r:id="rId5"/>
    <p:sldId id="288" r:id="rId6"/>
    <p:sldId id="267" r:id="rId7"/>
    <p:sldId id="268" r:id="rId8"/>
    <p:sldId id="272" r:id="rId9"/>
    <p:sldId id="270" r:id="rId10"/>
    <p:sldId id="271" r:id="rId11"/>
    <p:sldId id="266" r:id="rId12"/>
    <p:sldId id="303" r:id="rId13"/>
    <p:sldId id="290" r:id="rId14"/>
    <p:sldId id="291" r:id="rId15"/>
    <p:sldId id="292" r:id="rId16"/>
    <p:sldId id="293" r:id="rId17"/>
    <p:sldId id="294" r:id="rId18"/>
    <p:sldId id="295" r:id="rId19"/>
    <p:sldId id="297" r:id="rId20"/>
    <p:sldId id="304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90" autoAdjust="0"/>
  </p:normalViewPr>
  <p:slideViewPr>
    <p:cSldViewPr>
      <p:cViewPr varScale="1">
        <p:scale>
          <a:sx n="102" d="100"/>
          <a:sy n="102" d="100"/>
        </p:scale>
        <p:origin x="-1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A3E011-D08E-4F5D-A840-D502320D9ED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A40D5-9FF1-4F76-A7ED-6279BE51D8E9}" type="slidenum">
              <a:rPr lang="fr-FR"/>
              <a:pPr/>
              <a:t>1</a:t>
            </a:fld>
            <a:endParaRPr lang="fr-FR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A8DCC-FA63-4F28-8C38-6A552967E1E6}" type="slidenum">
              <a:rPr lang="fr-FR"/>
              <a:pPr/>
              <a:t>10</a:t>
            </a:fld>
            <a:endParaRPr lang="fr-FR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8D97F-817A-4447-B4C0-78793D2626FF}" type="slidenum">
              <a:rPr lang="fr-FR"/>
              <a:pPr/>
              <a:t>11</a:t>
            </a:fld>
            <a:endParaRPr lang="fr-FR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AE32BD-AF00-4706-81CC-29F14A69AA38}" type="slidenum">
              <a:rPr lang="fr-FR"/>
              <a:pPr/>
              <a:t>12</a:t>
            </a:fld>
            <a:endParaRPr lang="fr-FR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6AA94F-0F38-4ABF-AB73-679A8A10049E}" type="slidenum">
              <a:rPr lang="fr-FR"/>
              <a:pPr/>
              <a:t>13</a:t>
            </a:fld>
            <a:endParaRPr lang="fr-FR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B11D3A-C101-4C3F-8854-BAEA63E5686C}" type="slidenum">
              <a:rPr lang="fr-FR"/>
              <a:pPr/>
              <a:t>14</a:t>
            </a:fld>
            <a:endParaRPr lang="fr-FR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B3F83B-2C61-4E1A-8AE0-91ECC0E268AB}" type="slidenum">
              <a:rPr lang="fr-FR"/>
              <a:pPr/>
              <a:t>15</a:t>
            </a:fld>
            <a:endParaRPr lang="fr-FR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AA059-8A91-4EBA-9518-22B9505C062C}" type="slidenum">
              <a:rPr lang="fr-FR"/>
              <a:pPr/>
              <a:t>16</a:t>
            </a:fld>
            <a:endParaRPr lang="fr-FR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941C3-8E19-4516-ABDF-3FB03537084F}" type="slidenum">
              <a:rPr lang="fr-FR"/>
              <a:pPr/>
              <a:t>17</a:t>
            </a:fld>
            <a:endParaRPr lang="fr-FR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D8D4FA-C897-41E3-AB2C-45796FF13915}" type="slidenum">
              <a:rPr lang="fr-FR"/>
              <a:pPr/>
              <a:t>18</a:t>
            </a:fld>
            <a:endParaRPr lang="fr-FR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E20F01-69FB-4D7D-8D03-B3BF01C2BB89}" type="slidenum">
              <a:rPr lang="fr-FR"/>
              <a:pPr/>
              <a:t>19</a:t>
            </a:fld>
            <a:endParaRPr lang="fr-FR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8ADD31-C085-49CD-AB1F-583CC2E0A332}" type="slidenum">
              <a:rPr lang="fr-FR"/>
              <a:pPr/>
              <a:t>2</a:t>
            </a:fld>
            <a:endParaRPr lang="fr-FR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9B662-4E55-404B-8185-F2C6EFFF819F}" type="slidenum">
              <a:rPr lang="fr-FR"/>
              <a:pPr/>
              <a:t>20</a:t>
            </a:fld>
            <a:endParaRPr lang="fr-FR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115205-98FD-4A9F-946E-2AD8B39FAB11}" type="slidenum">
              <a:rPr lang="fr-FR"/>
              <a:pPr/>
              <a:t>21</a:t>
            </a:fld>
            <a:endParaRPr lang="fr-FR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15D75B-4378-454D-9D35-CAEE7F845F51}" type="slidenum">
              <a:rPr lang="fr-FR"/>
              <a:pPr/>
              <a:t>22</a:t>
            </a:fld>
            <a:endParaRPr lang="fr-FR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39CEC6-F985-4B3E-A8AB-44F18C6E5A71}" type="slidenum">
              <a:rPr lang="fr-FR"/>
              <a:pPr/>
              <a:t>23</a:t>
            </a:fld>
            <a:endParaRPr lang="fr-FR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92A78-071E-4541-A0F7-4D664C4A6F47}" type="slidenum">
              <a:rPr lang="fr-FR"/>
              <a:pPr/>
              <a:t>24</a:t>
            </a:fld>
            <a:endParaRPr lang="fr-FR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8A804-5896-4041-B73C-17D42DE246DA}" type="slidenum">
              <a:rPr lang="fr-FR"/>
              <a:pPr/>
              <a:t>25</a:t>
            </a:fld>
            <a:endParaRPr lang="fr-FR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57688"/>
            <a:ext cx="5029200" cy="4067175"/>
          </a:xfrm>
          <a:ln/>
        </p:spPr>
        <p:txBody>
          <a:bodyPr lIns="90488" tIns="44450" rIns="90488" bIns="44450"/>
          <a:lstStyle/>
          <a:p>
            <a:endParaRPr lang="fr-FR"/>
          </a:p>
        </p:txBody>
      </p:sp>
      <p:sp>
        <p:nvSpPr>
          <p:cNvPr id="109571" name="Rectangle 3"/>
          <p:cNvSpPr>
            <a:spLocks noRot="1" noChangeArrowheads="1" noTextEdit="1"/>
          </p:cNvSpPr>
          <p:nvPr>
            <p:ph type="sldImg"/>
          </p:nvPr>
        </p:nvSpPr>
        <p:spPr>
          <a:xfrm>
            <a:off x="1296988" y="796925"/>
            <a:ext cx="4265612" cy="319881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8B8629-B523-4046-B14A-AC1EDF6DC824}" type="slidenum">
              <a:rPr lang="fr-FR"/>
              <a:pPr/>
              <a:t>3</a:t>
            </a:fld>
            <a:endParaRPr lang="fr-FR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F2EACB-D7E6-47CA-A7EF-189167CA3660}" type="slidenum">
              <a:rPr lang="fr-FR"/>
              <a:pPr/>
              <a:t>4</a:t>
            </a:fld>
            <a:endParaRPr lang="fr-FR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7F1FA5-DC87-4300-BADD-CBF22F2076C3}" type="slidenum">
              <a:rPr lang="fr-FR"/>
              <a:pPr/>
              <a:t>5</a:t>
            </a:fld>
            <a:endParaRPr lang="fr-FR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02161C-4244-4CE8-9E81-3EDA0F8DD2BB}" type="slidenum">
              <a:rPr lang="fr-FR"/>
              <a:pPr/>
              <a:t>6</a:t>
            </a:fld>
            <a:endParaRPr lang="fr-FR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9AD30-373E-4C20-9465-DAF4D0DCB3F3}" type="slidenum">
              <a:rPr lang="fr-FR"/>
              <a:pPr/>
              <a:t>7</a:t>
            </a:fld>
            <a:endParaRPr lang="fr-FR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90B83E-7780-49BF-9117-FB9BB0EF15A3}" type="slidenum">
              <a:rPr lang="fr-FR"/>
              <a:pPr/>
              <a:t>8</a:t>
            </a:fld>
            <a:endParaRPr lang="fr-FR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3E9BCE-51E4-4BFB-B370-F80556538D34}" type="slidenum">
              <a:rPr lang="fr-FR"/>
              <a:pPr/>
              <a:t>9</a:t>
            </a:fld>
            <a:endParaRPr lang="fr-FR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8F81D-0F9E-4D88-93B0-4FC6A607C5D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3CF42-C048-43CD-B1FC-5FC25F7B60D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AD1D2-E247-43F4-B22F-2EBD1647B45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FF402-7D9C-4ECE-B57B-0E9FF222BC5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00D46-11A8-49FD-A2F6-D00C2A6FFF6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38DC9-1B36-41F2-B79F-1F305E8CC14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0AA1D-D2C2-4BBE-866A-2738EA61A70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B701C-C101-49F5-9DFF-B68E9444CE7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58CF2-4F43-4F47-8A48-C4FCB120080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DB96E-3B9E-47FD-9949-4A79FFCEC81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30ACF-3FBC-4181-9103-AA62FEAA3AA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ACC1A3-DDE0-4C94-A5DF-B719D414714B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752600" y="2286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400" b="1"/>
              <a:t>ARCHITECTURE DE VON NEUMANN</a:t>
            </a:r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8534400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066800"/>
            <a:ext cx="7924800" cy="5529263"/>
          </a:xfrm>
          <a:prstGeom prst="rect">
            <a:avLst/>
          </a:prstGeom>
          <a:noFill/>
        </p:spPr>
      </p:pic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304800"/>
            <a:ext cx="6248400" cy="473075"/>
          </a:xfrm>
          <a:prstGeom prst="rect">
            <a:avLst/>
          </a:prstGeom>
          <a:noFill/>
        </p:spPr>
      </p:pic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28600" y="3810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/>
              <a:t>APPLICATION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65532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371600"/>
            <a:ext cx="8610600" cy="5105400"/>
          </a:xfrm>
          <a:prstGeom prst="rect">
            <a:avLst/>
          </a:prstGeom>
          <a:noFill/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28600" y="3810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/>
              <a:t>APPLICATION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228600"/>
          </a:xfrm>
          <a:noFill/>
          <a:ln/>
        </p:spPr>
        <p:txBody>
          <a:bodyPr lIns="90488" tIns="44450" rIns="90488" bIns="44450"/>
          <a:lstStyle/>
          <a:p>
            <a:r>
              <a:rPr lang="fr-FR" sz="4000"/>
              <a:t>LANGAGE MACHINE</a:t>
            </a:r>
          </a:p>
        </p:txBody>
      </p:sp>
      <p:sp>
        <p:nvSpPr>
          <p:cNvPr id="110595" name="Arc 3"/>
          <p:cNvSpPr>
            <a:spLocks/>
          </p:cNvSpPr>
          <p:nvPr/>
        </p:nvSpPr>
        <p:spPr bwMode="auto">
          <a:xfrm>
            <a:off x="2374900" y="1497013"/>
            <a:ext cx="5911850" cy="21923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584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3" y="0"/>
                  <a:pt x="21591" y="9660"/>
                  <a:pt x="21599" y="21584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3" y="0"/>
                  <a:pt x="21591" y="9660"/>
                  <a:pt x="21599" y="21584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rgbClr val="F6BF6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0596" name="Oval 4"/>
          <p:cNvSpPr>
            <a:spLocks noChangeArrowheads="1"/>
          </p:cNvSpPr>
          <p:nvPr/>
        </p:nvSpPr>
        <p:spPr bwMode="auto">
          <a:xfrm>
            <a:off x="2298700" y="2478088"/>
            <a:ext cx="3244850" cy="2030412"/>
          </a:xfrm>
          <a:prstGeom prst="ellipse">
            <a:avLst/>
          </a:prstGeom>
          <a:solidFill>
            <a:srgbClr val="F6BF69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0597" name="Group 5"/>
          <p:cNvGrpSpPr>
            <a:grpSpLocks/>
          </p:cNvGrpSpPr>
          <p:nvPr/>
        </p:nvGrpSpPr>
        <p:grpSpPr bwMode="auto">
          <a:xfrm>
            <a:off x="2755900" y="3670300"/>
            <a:ext cx="5530850" cy="1820863"/>
            <a:chOff x="1736" y="2312"/>
            <a:chExt cx="3484" cy="1147"/>
          </a:xfrm>
        </p:grpSpPr>
        <p:sp>
          <p:nvSpPr>
            <p:cNvPr id="110598" name="Arc 6"/>
            <p:cNvSpPr>
              <a:spLocks/>
            </p:cNvSpPr>
            <p:nvPr/>
          </p:nvSpPr>
          <p:spPr bwMode="auto">
            <a:xfrm>
              <a:off x="1736" y="2312"/>
              <a:ext cx="3484" cy="110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587"/>
                <a:gd name="T2" fmla="*/ 750 w 21600"/>
                <a:gd name="T3" fmla="*/ 21587 h 21587"/>
                <a:gd name="T4" fmla="*/ 0 w 21600"/>
                <a:gd name="T5" fmla="*/ 0 h 21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87" fill="none" extrusionOk="0">
                  <a:moveTo>
                    <a:pt x="21600" y="0"/>
                  </a:moveTo>
                  <a:cubicBezTo>
                    <a:pt x="21600" y="11637"/>
                    <a:pt x="12380" y="21182"/>
                    <a:pt x="749" y="21586"/>
                  </a:cubicBezTo>
                </a:path>
                <a:path w="21600" h="21587" stroke="0" extrusionOk="0">
                  <a:moveTo>
                    <a:pt x="21600" y="0"/>
                  </a:moveTo>
                  <a:cubicBezTo>
                    <a:pt x="21600" y="11637"/>
                    <a:pt x="12380" y="21182"/>
                    <a:pt x="749" y="2158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rgbClr val="F6BF6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0599" name="Freeform 7"/>
            <p:cNvSpPr>
              <a:spLocks/>
            </p:cNvSpPr>
            <p:nvPr/>
          </p:nvSpPr>
          <p:spPr bwMode="auto">
            <a:xfrm>
              <a:off x="1740" y="3387"/>
              <a:ext cx="144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43" y="71"/>
                </a:cxn>
                <a:cxn ang="0">
                  <a:pos x="143" y="0"/>
                </a:cxn>
                <a:cxn ang="0">
                  <a:pos x="0" y="36"/>
                </a:cxn>
              </a:cxnLst>
              <a:rect l="0" t="0" r="r" b="b"/>
              <a:pathLst>
                <a:path w="144" h="72">
                  <a:moveTo>
                    <a:pt x="0" y="36"/>
                  </a:moveTo>
                  <a:lnTo>
                    <a:pt x="143" y="71"/>
                  </a:lnTo>
                  <a:lnTo>
                    <a:pt x="143" y="0"/>
                  </a:lnTo>
                  <a:lnTo>
                    <a:pt x="0" y="36"/>
                  </a:lnTo>
                </a:path>
              </a:pathLst>
            </a:custGeom>
            <a:noFill/>
            <a:ln w="12700" cap="rnd" cmpd="sng">
              <a:solidFill>
                <a:srgbClr val="F6BF6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0600" name="Freeform 8"/>
            <p:cNvSpPr>
              <a:spLocks/>
            </p:cNvSpPr>
            <p:nvPr/>
          </p:nvSpPr>
          <p:spPr bwMode="auto">
            <a:xfrm>
              <a:off x="1740" y="3387"/>
              <a:ext cx="137" cy="65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136" y="64"/>
                </a:cxn>
                <a:cxn ang="0">
                  <a:pos x="136" y="0"/>
                </a:cxn>
                <a:cxn ang="0">
                  <a:pos x="0" y="33"/>
                </a:cxn>
              </a:cxnLst>
              <a:rect l="0" t="0" r="r" b="b"/>
              <a:pathLst>
                <a:path w="137" h="65">
                  <a:moveTo>
                    <a:pt x="0" y="33"/>
                  </a:moveTo>
                  <a:lnTo>
                    <a:pt x="136" y="64"/>
                  </a:lnTo>
                  <a:lnTo>
                    <a:pt x="136" y="0"/>
                  </a:lnTo>
                  <a:lnTo>
                    <a:pt x="0" y="33"/>
                  </a:lnTo>
                </a:path>
              </a:pathLst>
            </a:custGeom>
            <a:solidFill>
              <a:srgbClr val="F6BF69"/>
            </a:solidFill>
            <a:ln w="762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0601" name="Group 9"/>
          <p:cNvGrpSpPr>
            <a:grpSpLocks/>
          </p:cNvGrpSpPr>
          <p:nvPr/>
        </p:nvGrpSpPr>
        <p:grpSpPr bwMode="auto">
          <a:xfrm>
            <a:off x="5324475" y="1827213"/>
            <a:ext cx="1592263" cy="555625"/>
            <a:chOff x="3354" y="1151"/>
            <a:chExt cx="1003" cy="350"/>
          </a:xfrm>
        </p:grpSpPr>
        <p:sp>
          <p:nvSpPr>
            <p:cNvPr id="110602" name="Rectangle 10"/>
            <p:cNvSpPr>
              <a:spLocks noChangeArrowheads="1"/>
            </p:cNvSpPr>
            <p:nvPr/>
          </p:nvSpPr>
          <p:spPr bwMode="auto">
            <a:xfrm>
              <a:off x="3662" y="1151"/>
              <a:ext cx="490" cy="2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0603" name="Rectangle 11"/>
            <p:cNvSpPr>
              <a:spLocks noChangeArrowheads="1"/>
            </p:cNvSpPr>
            <p:nvPr/>
          </p:nvSpPr>
          <p:spPr bwMode="auto">
            <a:xfrm>
              <a:off x="3354" y="1299"/>
              <a:ext cx="1003" cy="2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0604" name="Oval 12"/>
          <p:cNvSpPr>
            <a:spLocks noChangeArrowheads="1"/>
          </p:cNvSpPr>
          <p:nvPr/>
        </p:nvSpPr>
        <p:spPr bwMode="auto">
          <a:xfrm>
            <a:off x="7023100" y="3467100"/>
            <a:ext cx="1911350" cy="1292225"/>
          </a:xfrm>
          <a:prstGeom prst="ellipse">
            <a:avLst/>
          </a:prstGeom>
          <a:solidFill>
            <a:srgbClr val="66D9F8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0605" name="Group 13"/>
          <p:cNvGrpSpPr>
            <a:grpSpLocks/>
          </p:cNvGrpSpPr>
          <p:nvPr/>
        </p:nvGrpSpPr>
        <p:grpSpPr bwMode="auto">
          <a:xfrm>
            <a:off x="7313613" y="3883025"/>
            <a:ext cx="1387475" cy="588963"/>
            <a:chOff x="4607" y="2446"/>
            <a:chExt cx="874" cy="371"/>
          </a:xfrm>
        </p:grpSpPr>
        <p:sp>
          <p:nvSpPr>
            <p:cNvPr id="110606" name="Rectangle 14"/>
            <p:cNvSpPr>
              <a:spLocks noChangeArrowheads="1"/>
            </p:cNvSpPr>
            <p:nvPr/>
          </p:nvSpPr>
          <p:spPr bwMode="auto">
            <a:xfrm>
              <a:off x="4607" y="2446"/>
              <a:ext cx="87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fr-FR" i="1">
                  <a:solidFill>
                    <a:srgbClr val="000000"/>
                  </a:solidFill>
                </a:rPr>
                <a:t>Assembleur</a:t>
              </a:r>
            </a:p>
          </p:txBody>
        </p:sp>
        <p:sp>
          <p:nvSpPr>
            <p:cNvPr id="110607" name="Rectangle 15"/>
            <p:cNvSpPr>
              <a:spLocks noChangeArrowheads="1"/>
            </p:cNvSpPr>
            <p:nvPr/>
          </p:nvSpPr>
          <p:spPr bwMode="auto">
            <a:xfrm>
              <a:off x="4694" y="2615"/>
              <a:ext cx="343" cy="2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0608" name="Oval 16"/>
          <p:cNvSpPr>
            <a:spLocks noChangeArrowheads="1"/>
          </p:cNvSpPr>
          <p:nvPr/>
        </p:nvSpPr>
        <p:spPr bwMode="auto">
          <a:xfrm>
            <a:off x="3790950" y="4800600"/>
            <a:ext cx="1397000" cy="1096963"/>
          </a:xfrm>
          <a:prstGeom prst="ellipse">
            <a:avLst/>
          </a:prstGeom>
          <a:solidFill>
            <a:srgbClr val="66D9F8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0609" name="Group 17"/>
          <p:cNvGrpSpPr>
            <a:grpSpLocks/>
          </p:cNvGrpSpPr>
          <p:nvPr/>
        </p:nvGrpSpPr>
        <p:grpSpPr bwMode="auto">
          <a:xfrm>
            <a:off x="3843338" y="5046663"/>
            <a:ext cx="1387475" cy="638175"/>
            <a:chOff x="2421" y="3179"/>
            <a:chExt cx="874" cy="402"/>
          </a:xfrm>
        </p:grpSpPr>
        <p:sp>
          <p:nvSpPr>
            <p:cNvPr id="110610" name="Rectangle 18"/>
            <p:cNvSpPr>
              <a:spLocks noChangeArrowheads="1"/>
            </p:cNvSpPr>
            <p:nvPr/>
          </p:nvSpPr>
          <p:spPr bwMode="auto">
            <a:xfrm>
              <a:off x="2421" y="3179"/>
              <a:ext cx="874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fr-FR" i="1">
                  <a:solidFill>
                    <a:srgbClr val="000000"/>
                  </a:solidFill>
                </a:rPr>
                <a:t>Chargeur</a:t>
              </a:r>
            </a:p>
            <a:p>
              <a:pPr algn="ctr" eaLnBrk="0" hangingPunct="0"/>
              <a:r>
                <a:rPr lang="fr-FR" i="1">
                  <a:solidFill>
                    <a:srgbClr val="000000"/>
                  </a:solidFill>
                </a:rPr>
                <a:t>en Mémoire</a:t>
              </a:r>
            </a:p>
          </p:txBody>
        </p:sp>
        <p:sp>
          <p:nvSpPr>
            <p:cNvPr id="110611" name="Rectangle 19"/>
            <p:cNvSpPr>
              <a:spLocks noChangeArrowheads="1"/>
            </p:cNvSpPr>
            <p:nvPr/>
          </p:nvSpPr>
          <p:spPr bwMode="auto">
            <a:xfrm>
              <a:off x="2478" y="3348"/>
              <a:ext cx="610" cy="2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0612" name="Oval 20"/>
          <p:cNvSpPr>
            <a:spLocks noChangeArrowheads="1"/>
          </p:cNvSpPr>
          <p:nvPr/>
        </p:nvSpPr>
        <p:spPr bwMode="auto">
          <a:xfrm rot="240000">
            <a:off x="5091113" y="1349375"/>
            <a:ext cx="1803400" cy="1252538"/>
          </a:xfrm>
          <a:prstGeom prst="ellipse">
            <a:avLst/>
          </a:prstGeom>
          <a:solidFill>
            <a:srgbClr val="66D9F8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0613" name="Group 21"/>
          <p:cNvGrpSpPr>
            <a:grpSpLocks/>
          </p:cNvGrpSpPr>
          <p:nvPr/>
        </p:nvGrpSpPr>
        <p:grpSpPr bwMode="auto">
          <a:xfrm>
            <a:off x="5229225" y="1774825"/>
            <a:ext cx="1503363" cy="590550"/>
            <a:chOff x="3294" y="1118"/>
            <a:chExt cx="947" cy="372"/>
          </a:xfrm>
        </p:grpSpPr>
        <p:sp>
          <p:nvSpPr>
            <p:cNvPr id="110614" name="Rectangle 22"/>
            <p:cNvSpPr>
              <a:spLocks noChangeArrowheads="1"/>
            </p:cNvSpPr>
            <p:nvPr/>
          </p:nvSpPr>
          <p:spPr bwMode="auto">
            <a:xfrm>
              <a:off x="3351" y="1118"/>
              <a:ext cx="89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fr-FR" i="1">
                  <a:solidFill>
                    <a:srgbClr val="000000"/>
                  </a:solidFill>
                </a:rPr>
                <a:t>Compilateur</a:t>
              </a:r>
            </a:p>
          </p:txBody>
        </p:sp>
        <p:sp>
          <p:nvSpPr>
            <p:cNvPr id="110615" name="Rectangle 23"/>
            <p:cNvSpPr>
              <a:spLocks noChangeArrowheads="1"/>
            </p:cNvSpPr>
            <p:nvPr/>
          </p:nvSpPr>
          <p:spPr bwMode="auto">
            <a:xfrm>
              <a:off x="3294" y="1288"/>
              <a:ext cx="583" cy="2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10616" name="Group 24"/>
          <p:cNvGrpSpPr>
            <a:grpSpLocks/>
          </p:cNvGrpSpPr>
          <p:nvPr/>
        </p:nvGrpSpPr>
        <p:grpSpPr bwMode="auto">
          <a:xfrm>
            <a:off x="0" y="4830763"/>
            <a:ext cx="2249488" cy="889000"/>
            <a:chOff x="0" y="3043"/>
            <a:chExt cx="1417" cy="560"/>
          </a:xfrm>
        </p:grpSpPr>
        <p:grpSp>
          <p:nvGrpSpPr>
            <p:cNvPr id="110617" name="Group 25"/>
            <p:cNvGrpSpPr>
              <a:grpSpLocks/>
            </p:cNvGrpSpPr>
            <p:nvPr/>
          </p:nvGrpSpPr>
          <p:grpSpPr bwMode="auto">
            <a:xfrm>
              <a:off x="36" y="3237"/>
              <a:ext cx="1381" cy="366"/>
              <a:chOff x="36" y="3237"/>
              <a:chExt cx="1381" cy="366"/>
            </a:xfrm>
          </p:grpSpPr>
          <p:grpSp>
            <p:nvGrpSpPr>
              <p:cNvPr id="110618" name="Group 26"/>
              <p:cNvGrpSpPr>
                <a:grpSpLocks/>
              </p:cNvGrpSpPr>
              <p:nvPr/>
            </p:nvGrpSpPr>
            <p:grpSpPr bwMode="auto">
              <a:xfrm>
                <a:off x="36" y="3237"/>
                <a:ext cx="1381" cy="366"/>
                <a:chOff x="36" y="3237"/>
                <a:chExt cx="1381" cy="366"/>
              </a:xfrm>
            </p:grpSpPr>
            <p:grpSp>
              <p:nvGrpSpPr>
                <p:cNvPr id="110619" name="Group 27"/>
                <p:cNvGrpSpPr>
                  <a:grpSpLocks/>
                </p:cNvGrpSpPr>
                <p:nvPr/>
              </p:nvGrpSpPr>
              <p:grpSpPr bwMode="auto">
                <a:xfrm>
                  <a:off x="36" y="3237"/>
                  <a:ext cx="1381" cy="366"/>
                  <a:chOff x="36" y="3237"/>
                  <a:chExt cx="1381" cy="366"/>
                </a:xfrm>
              </p:grpSpPr>
              <p:sp>
                <p:nvSpPr>
                  <p:cNvPr id="110620" name="Freeform 28"/>
                  <p:cNvSpPr>
                    <a:spLocks/>
                  </p:cNvSpPr>
                  <p:nvPr/>
                </p:nvSpPr>
                <p:spPr bwMode="auto">
                  <a:xfrm>
                    <a:off x="36" y="3447"/>
                    <a:ext cx="600" cy="156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99" y="103"/>
                      </a:cxn>
                      <a:cxn ang="0">
                        <a:pos x="599" y="155"/>
                      </a:cxn>
                      <a:cxn ang="0">
                        <a:pos x="0" y="51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0" h="156">
                        <a:moveTo>
                          <a:pt x="0" y="0"/>
                        </a:moveTo>
                        <a:lnTo>
                          <a:pt x="599" y="103"/>
                        </a:lnTo>
                        <a:lnTo>
                          <a:pt x="599" y="155"/>
                        </a:lnTo>
                        <a:lnTo>
                          <a:pt x="0" y="5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1F9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110621" name="Freeform 29"/>
                  <p:cNvSpPr>
                    <a:spLocks/>
                  </p:cNvSpPr>
                  <p:nvPr/>
                </p:nvSpPr>
                <p:spPr bwMode="auto">
                  <a:xfrm>
                    <a:off x="635" y="3310"/>
                    <a:ext cx="782" cy="293"/>
                  </a:xfrm>
                  <a:custGeom>
                    <a:avLst/>
                    <a:gdLst/>
                    <a:ahLst/>
                    <a:cxnLst>
                      <a:cxn ang="0">
                        <a:pos x="0" y="240"/>
                      </a:cxn>
                      <a:cxn ang="0">
                        <a:pos x="781" y="0"/>
                      </a:cxn>
                      <a:cxn ang="0">
                        <a:pos x="781" y="51"/>
                      </a:cxn>
                      <a:cxn ang="0">
                        <a:pos x="0" y="292"/>
                      </a:cxn>
                      <a:cxn ang="0">
                        <a:pos x="0" y="240"/>
                      </a:cxn>
                    </a:cxnLst>
                    <a:rect l="0" t="0" r="r" b="b"/>
                    <a:pathLst>
                      <a:path w="782" h="293">
                        <a:moveTo>
                          <a:pt x="0" y="240"/>
                        </a:moveTo>
                        <a:lnTo>
                          <a:pt x="781" y="0"/>
                        </a:lnTo>
                        <a:lnTo>
                          <a:pt x="781" y="51"/>
                        </a:lnTo>
                        <a:lnTo>
                          <a:pt x="0" y="292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rgbClr val="000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110622" name="Freeform 30"/>
                  <p:cNvSpPr>
                    <a:spLocks/>
                  </p:cNvSpPr>
                  <p:nvPr/>
                </p:nvSpPr>
                <p:spPr bwMode="auto">
                  <a:xfrm>
                    <a:off x="36" y="3237"/>
                    <a:ext cx="1381" cy="314"/>
                  </a:xfrm>
                  <a:custGeom>
                    <a:avLst/>
                    <a:gdLst/>
                    <a:ahLst/>
                    <a:cxnLst>
                      <a:cxn ang="0">
                        <a:pos x="0" y="210"/>
                      </a:cxn>
                      <a:cxn ang="0">
                        <a:pos x="599" y="313"/>
                      </a:cxn>
                      <a:cxn ang="0">
                        <a:pos x="1380" y="73"/>
                      </a:cxn>
                      <a:cxn ang="0">
                        <a:pos x="817" y="0"/>
                      </a:cxn>
                      <a:cxn ang="0">
                        <a:pos x="0" y="210"/>
                      </a:cxn>
                    </a:cxnLst>
                    <a:rect l="0" t="0" r="r" b="b"/>
                    <a:pathLst>
                      <a:path w="1381" h="314">
                        <a:moveTo>
                          <a:pt x="0" y="210"/>
                        </a:moveTo>
                        <a:lnTo>
                          <a:pt x="599" y="313"/>
                        </a:lnTo>
                        <a:lnTo>
                          <a:pt x="1380" y="73"/>
                        </a:lnTo>
                        <a:lnTo>
                          <a:pt x="817" y="0"/>
                        </a:lnTo>
                        <a:lnTo>
                          <a:pt x="0" y="210"/>
                        </a:lnTo>
                      </a:path>
                    </a:pathLst>
                  </a:custGeom>
                  <a:solidFill>
                    <a:srgbClr val="0000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110623" name="Group 31"/>
                <p:cNvGrpSpPr>
                  <a:grpSpLocks/>
                </p:cNvGrpSpPr>
                <p:nvPr/>
              </p:nvGrpSpPr>
              <p:grpSpPr bwMode="auto">
                <a:xfrm>
                  <a:off x="182" y="3256"/>
                  <a:ext cx="1109" cy="303"/>
                  <a:chOff x="182" y="3256"/>
                  <a:chExt cx="1109" cy="303"/>
                </a:xfrm>
              </p:grpSpPr>
              <p:sp>
                <p:nvSpPr>
                  <p:cNvPr id="110624" name="Freeform 32"/>
                  <p:cNvSpPr>
                    <a:spLocks/>
                  </p:cNvSpPr>
                  <p:nvPr/>
                </p:nvSpPr>
                <p:spPr bwMode="auto">
                  <a:xfrm>
                    <a:off x="182" y="3256"/>
                    <a:ext cx="1109" cy="278"/>
                  </a:xfrm>
                  <a:custGeom>
                    <a:avLst/>
                    <a:gdLst/>
                    <a:ahLst/>
                    <a:cxnLst>
                      <a:cxn ang="0">
                        <a:pos x="0" y="217"/>
                      </a:cxn>
                      <a:cxn ang="0">
                        <a:pos x="344" y="277"/>
                      </a:cxn>
                      <a:cxn ang="0">
                        <a:pos x="1108" y="37"/>
                      </a:cxn>
                      <a:cxn ang="0">
                        <a:pos x="823" y="0"/>
                      </a:cxn>
                      <a:cxn ang="0">
                        <a:pos x="0" y="217"/>
                      </a:cxn>
                    </a:cxnLst>
                    <a:rect l="0" t="0" r="r" b="b"/>
                    <a:pathLst>
                      <a:path w="1109" h="278">
                        <a:moveTo>
                          <a:pt x="0" y="217"/>
                        </a:moveTo>
                        <a:lnTo>
                          <a:pt x="344" y="277"/>
                        </a:lnTo>
                        <a:lnTo>
                          <a:pt x="1108" y="37"/>
                        </a:lnTo>
                        <a:lnTo>
                          <a:pt x="823" y="0"/>
                        </a:lnTo>
                        <a:lnTo>
                          <a:pt x="0" y="217"/>
                        </a:lnTo>
                      </a:path>
                    </a:pathLst>
                  </a:custGeom>
                  <a:solidFill>
                    <a:srgbClr val="000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110625" name="Freeform 33"/>
                  <p:cNvSpPr>
                    <a:spLocks/>
                  </p:cNvSpPr>
                  <p:nvPr/>
                </p:nvSpPr>
                <p:spPr bwMode="auto">
                  <a:xfrm>
                    <a:off x="182" y="3473"/>
                    <a:ext cx="345" cy="86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344" y="60"/>
                      </a:cxn>
                      <a:cxn ang="0">
                        <a:pos x="344" y="85"/>
                      </a:cxn>
                      <a:cxn ang="0">
                        <a:pos x="0" y="25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45" h="86">
                        <a:moveTo>
                          <a:pt x="0" y="0"/>
                        </a:moveTo>
                        <a:lnTo>
                          <a:pt x="344" y="60"/>
                        </a:lnTo>
                        <a:lnTo>
                          <a:pt x="344" y="85"/>
                        </a:lnTo>
                        <a:lnTo>
                          <a:pt x="0" y="25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0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  <p:grpSp>
            <p:nvGrpSpPr>
              <p:cNvPr id="110626" name="Group 34"/>
              <p:cNvGrpSpPr>
                <a:grpSpLocks/>
              </p:cNvGrpSpPr>
              <p:nvPr/>
            </p:nvGrpSpPr>
            <p:grpSpPr bwMode="auto">
              <a:xfrm>
                <a:off x="129" y="3258"/>
                <a:ext cx="742" cy="181"/>
                <a:chOff x="129" y="3258"/>
                <a:chExt cx="742" cy="181"/>
              </a:xfrm>
            </p:grpSpPr>
            <p:sp>
              <p:nvSpPr>
                <p:cNvPr id="110627" name="Freeform 35"/>
                <p:cNvSpPr>
                  <a:spLocks/>
                </p:cNvSpPr>
                <p:nvPr/>
              </p:nvSpPr>
              <p:spPr bwMode="auto">
                <a:xfrm>
                  <a:off x="129" y="3435"/>
                  <a:ext cx="50" cy="4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21" y="3"/>
                    </a:cxn>
                    <a:cxn ang="0">
                      <a:pos x="49" y="1"/>
                    </a:cxn>
                    <a:cxn ang="0">
                      <a:pos x="29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50" h="4">
                      <a:moveTo>
                        <a:pt x="0" y="2"/>
                      </a:moveTo>
                      <a:lnTo>
                        <a:pt x="21" y="3"/>
                      </a:lnTo>
                      <a:lnTo>
                        <a:pt x="49" y="1"/>
                      </a:lnTo>
                      <a:lnTo>
                        <a:pt x="2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28" name="Freeform 36"/>
                <p:cNvSpPr>
                  <a:spLocks/>
                </p:cNvSpPr>
                <p:nvPr/>
              </p:nvSpPr>
              <p:spPr bwMode="auto">
                <a:xfrm>
                  <a:off x="274" y="3398"/>
                  <a:ext cx="50" cy="4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21" y="3"/>
                    </a:cxn>
                    <a:cxn ang="0">
                      <a:pos x="49" y="1"/>
                    </a:cxn>
                    <a:cxn ang="0">
                      <a:pos x="28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50" h="4">
                      <a:moveTo>
                        <a:pt x="0" y="2"/>
                      </a:moveTo>
                      <a:lnTo>
                        <a:pt x="21" y="3"/>
                      </a:lnTo>
                      <a:lnTo>
                        <a:pt x="49" y="1"/>
                      </a:lnTo>
                      <a:lnTo>
                        <a:pt x="28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29" name="Freeform 37"/>
                <p:cNvSpPr>
                  <a:spLocks/>
                </p:cNvSpPr>
                <p:nvPr/>
              </p:nvSpPr>
              <p:spPr bwMode="auto">
                <a:xfrm>
                  <a:off x="415" y="3361"/>
                  <a:ext cx="51" cy="4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22" y="3"/>
                    </a:cxn>
                    <a:cxn ang="0">
                      <a:pos x="50" y="1"/>
                    </a:cxn>
                    <a:cxn ang="0">
                      <a:pos x="29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51" h="4">
                      <a:moveTo>
                        <a:pt x="0" y="2"/>
                      </a:moveTo>
                      <a:lnTo>
                        <a:pt x="22" y="3"/>
                      </a:lnTo>
                      <a:lnTo>
                        <a:pt x="50" y="1"/>
                      </a:lnTo>
                      <a:lnTo>
                        <a:pt x="2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0" name="Freeform 38"/>
                <p:cNvSpPr>
                  <a:spLocks/>
                </p:cNvSpPr>
                <p:nvPr/>
              </p:nvSpPr>
              <p:spPr bwMode="auto">
                <a:xfrm>
                  <a:off x="550" y="3328"/>
                  <a:ext cx="51" cy="4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22" y="3"/>
                    </a:cxn>
                    <a:cxn ang="0">
                      <a:pos x="50" y="1"/>
                    </a:cxn>
                    <a:cxn ang="0">
                      <a:pos x="29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51" h="4">
                      <a:moveTo>
                        <a:pt x="0" y="2"/>
                      </a:moveTo>
                      <a:lnTo>
                        <a:pt x="22" y="3"/>
                      </a:lnTo>
                      <a:lnTo>
                        <a:pt x="50" y="1"/>
                      </a:lnTo>
                      <a:lnTo>
                        <a:pt x="2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1" name="Freeform 39"/>
                <p:cNvSpPr>
                  <a:spLocks/>
                </p:cNvSpPr>
                <p:nvPr/>
              </p:nvSpPr>
              <p:spPr bwMode="auto">
                <a:xfrm>
                  <a:off x="689" y="3290"/>
                  <a:ext cx="50" cy="4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21" y="3"/>
                    </a:cxn>
                    <a:cxn ang="0">
                      <a:pos x="49" y="1"/>
                    </a:cxn>
                    <a:cxn ang="0">
                      <a:pos x="29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50" h="4">
                      <a:moveTo>
                        <a:pt x="0" y="2"/>
                      </a:moveTo>
                      <a:lnTo>
                        <a:pt x="21" y="3"/>
                      </a:lnTo>
                      <a:lnTo>
                        <a:pt x="49" y="1"/>
                      </a:lnTo>
                      <a:lnTo>
                        <a:pt x="2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2" name="Freeform 40"/>
                <p:cNvSpPr>
                  <a:spLocks/>
                </p:cNvSpPr>
                <p:nvPr/>
              </p:nvSpPr>
              <p:spPr bwMode="auto">
                <a:xfrm>
                  <a:off x="821" y="3258"/>
                  <a:ext cx="50" cy="4"/>
                </a:xfrm>
                <a:custGeom>
                  <a:avLst/>
                  <a:gdLst/>
                  <a:ahLst/>
                  <a:cxnLst>
                    <a:cxn ang="0">
                      <a:pos x="0" y="2"/>
                    </a:cxn>
                    <a:cxn ang="0">
                      <a:pos x="21" y="3"/>
                    </a:cxn>
                    <a:cxn ang="0">
                      <a:pos x="49" y="1"/>
                    </a:cxn>
                    <a:cxn ang="0">
                      <a:pos x="29" y="0"/>
                    </a:cxn>
                    <a:cxn ang="0">
                      <a:pos x="0" y="2"/>
                    </a:cxn>
                  </a:cxnLst>
                  <a:rect l="0" t="0" r="r" b="b"/>
                  <a:pathLst>
                    <a:path w="50" h="4">
                      <a:moveTo>
                        <a:pt x="0" y="2"/>
                      </a:moveTo>
                      <a:lnTo>
                        <a:pt x="21" y="3"/>
                      </a:lnTo>
                      <a:lnTo>
                        <a:pt x="49" y="1"/>
                      </a:lnTo>
                      <a:lnTo>
                        <a:pt x="2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10633" name="Group 41"/>
              <p:cNvGrpSpPr>
                <a:grpSpLocks/>
              </p:cNvGrpSpPr>
              <p:nvPr/>
            </p:nvGrpSpPr>
            <p:grpSpPr bwMode="auto">
              <a:xfrm>
                <a:off x="660" y="3319"/>
                <a:ext cx="685" cy="198"/>
                <a:chOff x="660" y="3319"/>
                <a:chExt cx="685" cy="198"/>
              </a:xfrm>
            </p:grpSpPr>
            <p:sp>
              <p:nvSpPr>
                <p:cNvPr id="110634" name="Freeform 42"/>
                <p:cNvSpPr>
                  <a:spLocks/>
                </p:cNvSpPr>
                <p:nvPr/>
              </p:nvSpPr>
              <p:spPr bwMode="auto">
                <a:xfrm>
                  <a:off x="660" y="3512"/>
                  <a:ext cx="46" cy="5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20" y="4"/>
                    </a:cxn>
                    <a:cxn ang="0">
                      <a:pos x="45" y="1"/>
                    </a:cxn>
                    <a:cxn ang="0">
                      <a:pos x="27" y="0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6" h="5">
                      <a:moveTo>
                        <a:pt x="0" y="3"/>
                      </a:moveTo>
                      <a:lnTo>
                        <a:pt x="20" y="4"/>
                      </a:lnTo>
                      <a:lnTo>
                        <a:pt x="45" y="1"/>
                      </a:lnTo>
                      <a:lnTo>
                        <a:pt x="27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5" name="Freeform 43"/>
                <p:cNvSpPr>
                  <a:spLocks/>
                </p:cNvSpPr>
                <p:nvPr/>
              </p:nvSpPr>
              <p:spPr bwMode="auto">
                <a:xfrm>
                  <a:off x="807" y="3467"/>
                  <a:ext cx="47" cy="5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20" y="4"/>
                    </a:cxn>
                    <a:cxn ang="0">
                      <a:pos x="46" y="1"/>
                    </a:cxn>
                    <a:cxn ang="0">
                      <a:pos x="27" y="0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7" h="5">
                      <a:moveTo>
                        <a:pt x="0" y="3"/>
                      </a:moveTo>
                      <a:lnTo>
                        <a:pt x="20" y="4"/>
                      </a:lnTo>
                      <a:lnTo>
                        <a:pt x="46" y="1"/>
                      </a:lnTo>
                      <a:lnTo>
                        <a:pt x="27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6" name="Freeform 44"/>
                <p:cNvSpPr>
                  <a:spLocks/>
                </p:cNvSpPr>
                <p:nvPr/>
              </p:nvSpPr>
              <p:spPr bwMode="auto">
                <a:xfrm>
                  <a:off x="940" y="3425"/>
                  <a:ext cx="47" cy="6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20" y="5"/>
                    </a:cxn>
                    <a:cxn ang="0">
                      <a:pos x="46" y="2"/>
                    </a:cxn>
                    <a:cxn ang="0">
                      <a:pos x="28" y="0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7" h="6">
                      <a:moveTo>
                        <a:pt x="0" y="3"/>
                      </a:moveTo>
                      <a:lnTo>
                        <a:pt x="20" y="5"/>
                      </a:lnTo>
                      <a:lnTo>
                        <a:pt x="46" y="2"/>
                      </a:lnTo>
                      <a:lnTo>
                        <a:pt x="28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7" name="Freeform 45"/>
                <p:cNvSpPr>
                  <a:spLocks/>
                </p:cNvSpPr>
                <p:nvPr/>
              </p:nvSpPr>
              <p:spPr bwMode="auto">
                <a:xfrm>
                  <a:off x="1061" y="3389"/>
                  <a:ext cx="46" cy="5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20" y="4"/>
                    </a:cxn>
                    <a:cxn ang="0">
                      <a:pos x="45" y="1"/>
                    </a:cxn>
                    <a:cxn ang="0">
                      <a:pos x="26" y="0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6" h="5">
                      <a:moveTo>
                        <a:pt x="0" y="3"/>
                      </a:moveTo>
                      <a:lnTo>
                        <a:pt x="20" y="4"/>
                      </a:lnTo>
                      <a:lnTo>
                        <a:pt x="45" y="1"/>
                      </a:lnTo>
                      <a:lnTo>
                        <a:pt x="26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8" name="Freeform 46"/>
                <p:cNvSpPr>
                  <a:spLocks/>
                </p:cNvSpPr>
                <p:nvPr/>
              </p:nvSpPr>
              <p:spPr bwMode="auto">
                <a:xfrm>
                  <a:off x="1182" y="3353"/>
                  <a:ext cx="46" cy="5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20" y="4"/>
                    </a:cxn>
                    <a:cxn ang="0">
                      <a:pos x="45" y="1"/>
                    </a:cxn>
                    <a:cxn ang="0">
                      <a:pos x="26" y="0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6" h="5">
                      <a:moveTo>
                        <a:pt x="0" y="3"/>
                      </a:moveTo>
                      <a:lnTo>
                        <a:pt x="20" y="4"/>
                      </a:lnTo>
                      <a:lnTo>
                        <a:pt x="45" y="1"/>
                      </a:lnTo>
                      <a:lnTo>
                        <a:pt x="26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39" name="Freeform 47"/>
                <p:cNvSpPr>
                  <a:spLocks/>
                </p:cNvSpPr>
                <p:nvPr/>
              </p:nvSpPr>
              <p:spPr bwMode="auto">
                <a:xfrm>
                  <a:off x="1299" y="3319"/>
                  <a:ext cx="46" cy="6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20" y="5"/>
                    </a:cxn>
                    <a:cxn ang="0">
                      <a:pos x="45" y="1"/>
                    </a:cxn>
                    <a:cxn ang="0">
                      <a:pos x="27" y="0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6" h="6">
                      <a:moveTo>
                        <a:pt x="0" y="3"/>
                      </a:moveTo>
                      <a:lnTo>
                        <a:pt x="20" y="5"/>
                      </a:lnTo>
                      <a:lnTo>
                        <a:pt x="45" y="1"/>
                      </a:lnTo>
                      <a:lnTo>
                        <a:pt x="27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pSp>
          <p:nvGrpSpPr>
            <p:cNvPr id="110640" name="Group 48"/>
            <p:cNvGrpSpPr>
              <a:grpSpLocks/>
            </p:cNvGrpSpPr>
            <p:nvPr/>
          </p:nvGrpSpPr>
          <p:grpSpPr bwMode="auto">
            <a:xfrm>
              <a:off x="82" y="3082"/>
              <a:ext cx="737" cy="341"/>
              <a:chOff x="82" y="3082"/>
              <a:chExt cx="737" cy="341"/>
            </a:xfrm>
          </p:grpSpPr>
          <p:grpSp>
            <p:nvGrpSpPr>
              <p:cNvPr id="110641" name="Group 49"/>
              <p:cNvGrpSpPr>
                <a:grpSpLocks/>
              </p:cNvGrpSpPr>
              <p:nvPr/>
            </p:nvGrpSpPr>
            <p:grpSpPr bwMode="auto">
              <a:xfrm>
                <a:off x="82" y="3087"/>
                <a:ext cx="728" cy="336"/>
                <a:chOff x="82" y="3087"/>
                <a:chExt cx="728" cy="336"/>
              </a:xfrm>
            </p:grpSpPr>
            <p:sp>
              <p:nvSpPr>
                <p:cNvPr id="110642" name="Freeform 50"/>
                <p:cNvSpPr>
                  <a:spLocks/>
                </p:cNvSpPr>
                <p:nvPr/>
              </p:nvSpPr>
              <p:spPr bwMode="auto">
                <a:xfrm>
                  <a:off x="354" y="3175"/>
                  <a:ext cx="84" cy="178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0" y="1"/>
                    </a:cxn>
                    <a:cxn ang="0">
                      <a:pos x="54" y="0"/>
                    </a:cxn>
                    <a:cxn ang="0">
                      <a:pos x="64" y="3"/>
                    </a:cxn>
                    <a:cxn ang="0">
                      <a:pos x="71" y="4"/>
                    </a:cxn>
                    <a:cxn ang="0">
                      <a:pos x="77" y="8"/>
                    </a:cxn>
                    <a:cxn ang="0">
                      <a:pos x="80" y="11"/>
                    </a:cxn>
                    <a:cxn ang="0">
                      <a:pos x="81" y="14"/>
                    </a:cxn>
                    <a:cxn ang="0">
                      <a:pos x="83" y="20"/>
                    </a:cxn>
                    <a:cxn ang="0">
                      <a:pos x="83" y="83"/>
                    </a:cxn>
                    <a:cxn ang="0">
                      <a:pos x="80" y="87"/>
                    </a:cxn>
                    <a:cxn ang="0">
                      <a:pos x="74" y="89"/>
                    </a:cxn>
                    <a:cxn ang="0">
                      <a:pos x="70" y="92"/>
                    </a:cxn>
                    <a:cxn ang="0">
                      <a:pos x="70" y="173"/>
                    </a:cxn>
                    <a:cxn ang="0">
                      <a:pos x="61" y="177"/>
                    </a:cxn>
                    <a:cxn ang="0">
                      <a:pos x="53" y="174"/>
                    </a:cxn>
                    <a:cxn ang="0">
                      <a:pos x="53" y="91"/>
                    </a:cxn>
                    <a:cxn ang="0">
                      <a:pos x="45" y="89"/>
                    </a:cxn>
                    <a:cxn ang="0">
                      <a:pos x="38" y="87"/>
                    </a:cxn>
                    <a:cxn ang="0">
                      <a:pos x="37" y="86"/>
                    </a:cxn>
                    <a:cxn ang="0">
                      <a:pos x="37" y="83"/>
                    </a:cxn>
                    <a:cxn ang="0">
                      <a:pos x="37" y="30"/>
                    </a:cxn>
                    <a:cxn ang="0">
                      <a:pos x="37" y="25"/>
                    </a:cxn>
                    <a:cxn ang="0">
                      <a:pos x="34" y="20"/>
                    </a:cxn>
                    <a:cxn ang="0">
                      <a:pos x="30" y="16"/>
                    </a:cxn>
                    <a:cxn ang="0">
                      <a:pos x="24" y="14"/>
                    </a:cxn>
                    <a:cxn ang="0">
                      <a:pos x="16" y="13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84" h="178">
                      <a:moveTo>
                        <a:pt x="0" y="12"/>
                      </a:moveTo>
                      <a:lnTo>
                        <a:pt x="40" y="1"/>
                      </a:lnTo>
                      <a:lnTo>
                        <a:pt x="54" y="0"/>
                      </a:lnTo>
                      <a:lnTo>
                        <a:pt x="64" y="3"/>
                      </a:lnTo>
                      <a:lnTo>
                        <a:pt x="71" y="4"/>
                      </a:lnTo>
                      <a:lnTo>
                        <a:pt x="77" y="8"/>
                      </a:lnTo>
                      <a:lnTo>
                        <a:pt x="80" y="11"/>
                      </a:lnTo>
                      <a:lnTo>
                        <a:pt x="81" y="14"/>
                      </a:lnTo>
                      <a:lnTo>
                        <a:pt x="83" y="20"/>
                      </a:lnTo>
                      <a:lnTo>
                        <a:pt x="83" y="83"/>
                      </a:lnTo>
                      <a:lnTo>
                        <a:pt x="80" y="87"/>
                      </a:lnTo>
                      <a:lnTo>
                        <a:pt x="74" y="89"/>
                      </a:lnTo>
                      <a:lnTo>
                        <a:pt x="70" y="92"/>
                      </a:lnTo>
                      <a:lnTo>
                        <a:pt x="70" y="173"/>
                      </a:lnTo>
                      <a:lnTo>
                        <a:pt x="61" y="177"/>
                      </a:lnTo>
                      <a:lnTo>
                        <a:pt x="53" y="174"/>
                      </a:lnTo>
                      <a:lnTo>
                        <a:pt x="53" y="91"/>
                      </a:lnTo>
                      <a:lnTo>
                        <a:pt x="45" y="89"/>
                      </a:lnTo>
                      <a:lnTo>
                        <a:pt x="38" y="87"/>
                      </a:lnTo>
                      <a:lnTo>
                        <a:pt x="37" y="86"/>
                      </a:lnTo>
                      <a:lnTo>
                        <a:pt x="37" y="83"/>
                      </a:lnTo>
                      <a:lnTo>
                        <a:pt x="37" y="30"/>
                      </a:lnTo>
                      <a:lnTo>
                        <a:pt x="37" y="25"/>
                      </a:lnTo>
                      <a:lnTo>
                        <a:pt x="34" y="20"/>
                      </a:lnTo>
                      <a:lnTo>
                        <a:pt x="30" y="16"/>
                      </a:lnTo>
                      <a:lnTo>
                        <a:pt x="24" y="14"/>
                      </a:lnTo>
                      <a:lnTo>
                        <a:pt x="16" y="13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43" name="Freeform 51"/>
                <p:cNvSpPr>
                  <a:spLocks/>
                </p:cNvSpPr>
                <p:nvPr/>
              </p:nvSpPr>
              <p:spPr bwMode="auto">
                <a:xfrm>
                  <a:off x="221" y="3204"/>
                  <a:ext cx="89" cy="183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3" y="0"/>
                    </a:cxn>
                    <a:cxn ang="0">
                      <a:pos x="58" y="0"/>
                    </a:cxn>
                    <a:cxn ang="0">
                      <a:pos x="69" y="2"/>
                    </a:cxn>
                    <a:cxn ang="0">
                      <a:pos x="76" y="4"/>
                    </a:cxn>
                    <a:cxn ang="0">
                      <a:pos x="82" y="7"/>
                    </a:cxn>
                    <a:cxn ang="0">
                      <a:pos x="86" y="11"/>
                    </a:cxn>
                    <a:cxn ang="0">
                      <a:pos x="87" y="14"/>
                    </a:cxn>
                    <a:cxn ang="0">
                      <a:pos x="88" y="20"/>
                    </a:cxn>
                    <a:cxn ang="0">
                      <a:pos x="88" y="85"/>
                    </a:cxn>
                    <a:cxn ang="0">
                      <a:pos x="86" y="90"/>
                    </a:cxn>
                    <a:cxn ang="0">
                      <a:pos x="80" y="92"/>
                    </a:cxn>
                    <a:cxn ang="0">
                      <a:pos x="75" y="94"/>
                    </a:cxn>
                    <a:cxn ang="0">
                      <a:pos x="75" y="178"/>
                    </a:cxn>
                    <a:cxn ang="0">
                      <a:pos x="65" y="182"/>
                    </a:cxn>
                    <a:cxn ang="0">
                      <a:pos x="57" y="178"/>
                    </a:cxn>
                    <a:cxn ang="0">
                      <a:pos x="57" y="93"/>
                    </a:cxn>
                    <a:cxn ang="0">
                      <a:pos x="48" y="91"/>
                    </a:cxn>
                    <a:cxn ang="0">
                      <a:pos x="41" y="90"/>
                    </a:cxn>
                    <a:cxn ang="0">
                      <a:pos x="40" y="88"/>
                    </a:cxn>
                    <a:cxn ang="0">
                      <a:pos x="40" y="84"/>
                    </a:cxn>
                    <a:cxn ang="0">
                      <a:pos x="40" y="30"/>
                    </a:cxn>
                    <a:cxn ang="0">
                      <a:pos x="40" y="25"/>
                    </a:cxn>
                    <a:cxn ang="0">
                      <a:pos x="37" y="20"/>
                    </a:cxn>
                    <a:cxn ang="0">
                      <a:pos x="32" y="16"/>
                    </a:cxn>
                    <a:cxn ang="0">
                      <a:pos x="25" y="14"/>
                    </a:cxn>
                    <a:cxn ang="0">
                      <a:pos x="17" y="13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89" h="183">
                      <a:moveTo>
                        <a:pt x="0" y="12"/>
                      </a:moveTo>
                      <a:lnTo>
                        <a:pt x="43" y="0"/>
                      </a:lnTo>
                      <a:lnTo>
                        <a:pt x="58" y="0"/>
                      </a:lnTo>
                      <a:lnTo>
                        <a:pt x="69" y="2"/>
                      </a:lnTo>
                      <a:lnTo>
                        <a:pt x="76" y="4"/>
                      </a:lnTo>
                      <a:lnTo>
                        <a:pt x="82" y="7"/>
                      </a:lnTo>
                      <a:lnTo>
                        <a:pt x="86" y="11"/>
                      </a:lnTo>
                      <a:lnTo>
                        <a:pt x="87" y="14"/>
                      </a:lnTo>
                      <a:lnTo>
                        <a:pt x="88" y="20"/>
                      </a:lnTo>
                      <a:lnTo>
                        <a:pt x="88" y="85"/>
                      </a:lnTo>
                      <a:lnTo>
                        <a:pt x="86" y="90"/>
                      </a:lnTo>
                      <a:lnTo>
                        <a:pt x="80" y="92"/>
                      </a:lnTo>
                      <a:lnTo>
                        <a:pt x="75" y="94"/>
                      </a:lnTo>
                      <a:lnTo>
                        <a:pt x="75" y="178"/>
                      </a:lnTo>
                      <a:lnTo>
                        <a:pt x="65" y="182"/>
                      </a:lnTo>
                      <a:lnTo>
                        <a:pt x="57" y="178"/>
                      </a:lnTo>
                      <a:lnTo>
                        <a:pt x="57" y="93"/>
                      </a:lnTo>
                      <a:lnTo>
                        <a:pt x="48" y="91"/>
                      </a:lnTo>
                      <a:lnTo>
                        <a:pt x="41" y="90"/>
                      </a:lnTo>
                      <a:lnTo>
                        <a:pt x="40" y="88"/>
                      </a:lnTo>
                      <a:lnTo>
                        <a:pt x="40" y="84"/>
                      </a:lnTo>
                      <a:lnTo>
                        <a:pt x="40" y="30"/>
                      </a:lnTo>
                      <a:lnTo>
                        <a:pt x="40" y="25"/>
                      </a:lnTo>
                      <a:lnTo>
                        <a:pt x="37" y="20"/>
                      </a:lnTo>
                      <a:lnTo>
                        <a:pt x="32" y="16"/>
                      </a:lnTo>
                      <a:lnTo>
                        <a:pt x="25" y="14"/>
                      </a:lnTo>
                      <a:lnTo>
                        <a:pt x="17" y="13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44" name="Freeform 52"/>
                <p:cNvSpPr>
                  <a:spLocks/>
                </p:cNvSpPr>
                <p:nvPr/>
              </p:nvSpPr>
              <p:spPr bwMode="auto">
                <a:xfrm>
                  <a:off x="82" y="3237"/>
                  <a:ext cx="101" cy="186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9" y="1"/>
                    </a:cxn>
                    <a:cxn ang="0">
                      <a:pos x="65" y="0"/>
                    </a:cxn>
                    <a:cxn ang="0">
                      <a:pos x="78" y="2"/>
                    </a:cxn>
                    <a:cxn ang="0">
                      <a:pos x="86" y="5"/>
                    </a:cxn>
                    <a:cxn ang="0">
                      <a:pos x="93" y="7"/>
                    </a:cxn>
                    <a:cxn ang="0">
                      <a:pos x="98" y="11"/>
                    </a:cxn>
                    <a:cxn ang="0">
                      <a:pos x="99" y="14"/>
                    </a:cxn>
                    <a:cxn ang="0">
                      <a:pos x="100" y="20"/>
                    </a:cxn>
                    <a:cxn ang="0">
                      <a:pos x="100" y="87"/>
                    </a:cxn>
                    <a:cxn ang="0">
                      <a:pos x="98" y="91"/>
                    </a:cxn>
                    <a:cxn ang="0">
                      <a:pos x="91" y="93"/>
                    </a:cxn>
                    <a:cxn ang="0">
                      <a:pos x="85" y="95"/>
                    </a:cxn>
                    <a:cxn ang="0">
                      <a:pos x="85" y="180"/>
                    </a:cxn>
                    <a:cxn ang="0">
                      <a:pos x="74" y="185"/>
                    </a:cxn>
                    <a:cxn ang="0">
                      <a:pos x="64" y="181"/>
                    </a:cxn>
                    <a:cxn ang="0">
                      <a:pos x="64" y="95"/>
                    </a:cxn>
                    <a:cxn ang="0">
                      <a:pos x="54" y="93"/>
                    </a:cxn>
                    <a:cxn ang="0">
                      <a:pos x="46" y="91"/>
                    </a:cxn>
                    <a:cxn ang="0">
                      <a:pos x="45" y="89"/>
                    </a:cxn>
                    <a:cxn ang="0">
                      <a:pos x="45" y="86"/>
                    </a:cxn>
                    <a:cxn ang="0">
                      <a:pos x="45" y="30"/>
                    </a:cxn>
                    <a:cxn ang="0">
                      <a:pos x="45" y="25"/>
                    </a:cxn>
                    <a:cxn ang="0">
                      <a:pos x="42" y="20"/>
                    </a:cxn>
                    <a:cxn ang="0">
                      <a:pos x="36" y="16"/>
                    </a:cxn>
                    <a:cxn ang="0">
                      <a:pos x="28" y="13"/>
                    </a:cxn>
                    <a:cxn ang="0">
                      <a:pos x="19" y="12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101" h="186">
                      <a:moveTo>
                        <a:pt x="0" y="12"/>
                      </a:moveTo>
                      <a:lnTo>
                        <a:pt x="49" y="1"/>
                      </a:lnTo>
                      <a:lnTo>
                        <a:pt x="65" y="0"/>
                      </a:lnTo>
                      <a:lnTo>
                        <a:pt x="78" y="2"/>
                      </a:lnTo>
                      <a:lnTo>
                        <a:pt x="86" y="5"/>
                      </a:lnTo>
                      <a:lnTo>
                        <a:pt x="93" y="7"/>
                      </a:lnTo>
                      <a:lnTo>
                        <a:pt x="98" y="11"/>
                      </a:lnTo>
                      <a:lnTo>
                        <a:pt x="99" y="14"/>
                      </a:lnTo>
                      <a:lnTo>
                        <a:pt x="100" y="20"/>
                      </a:lnTo>
                      <a:lnTo>
                        <a:pt x="100" y="87"/>
                      </a:lnTo>
                      <a:lnTo>
                        <a:pt x="98" y="91"/>
                      </a:lnTo>
                      <a:lnTo>
                        <a:pt x="91" y="93"/>
                      </a:lnTo>
                      <a:lnTo>
                        <a:pt x="85" y="95"/>
                      </a:lnTo>
                      <a:lnTo>
                        <a:pt x="85" y="180"/>
                      </a:lnTo>
                      <a:lnTo>
                        <a:pt x="74" y="185"/>
                      </a:lnTo>
                      <a:lnTo>
                        <a:pt x="64" y="181"/>
                      </a:lnTo>
                      <a:lnTo>
                        <a:pt x="64" y="95"/>
                      </a:lnTo>
                      <a:lnTo>
                        <a:pt x="54" y="93"/>
                      </a:lnTo>
                      <a:lnTo>
                        <a:pt x="46" y="91"/>
                      </a:lnTo>
                      <a:lnTo>
                        <a:pt x="45" y="89"/>
                      </a:lnTo>
                      <a:lnTo>
                        <a:pt x="45" y="86"/>
                      </a:lnTo>
                      <a:lnTo>
                        <a:pt x="45" y="30"/>
                      </a:lnTo>
                      <a:lnTo>
                        <a:pt x="45" y="25"/>
                      </a:lnTo>
                      <a:lnTo>
                        <a:pt x="42" y="20"/>
                      </a:lnTo>
                      <a:lnTo>
                        <a:pt x="36" y="16"/>
                      </a:lnTo>
                      <a:lnTo>
                        <a:pt x="28" y="13"/>
                      </a:lnTo>
                      <a:lnTo>
                        <a:pt x="19" y="12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45" name="Freeform 53"/>
                <p:cNvSpPr>
                  <a:spLocks/>
                </p:cNvSpPr>
                <p:nvPr/>
              </p:nvSpPr>
              <p:spPr bwMode="auto">
                <a:xfrm>
                  <a:off x="485" y="3147"/>
                  <a:ext cx="83" cy="174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9" y="0"/>
                    </a:cxn>
                    <a:cxn ang="0">
                      <a:pos x="53" y="0"/>
                    </a:cxn>
                    <a:cxn ang="0">
                      <a:pos x="64" y="1"/>
                    </a:cxn>
                    <a:cxn ang="0">
                      <a:pos x="70" y="4"/>
                    </a:cxn>
                    <a:cxn ang="0">
                      <a:pos x="76" y="7"/>
                    </a:cxn>
                    <a:cxn ang="0">
                      <a:pos x="79" y="10"/>
                    </a:cxn>
                    <a:cxn ang="0">
                      <a:pos x="80" y="13"/>
                    </a:cxn>
                    <a:cxn ang="0">
                      <a:pos x="82" y="19"/>
                    </a:cxn>
                    <a:cxn ang="0">
                      <a:pos x="82" y="81"/>
                    </a:cxn>
                    <a:cxn ang="0">
                      <a:pos x="79" y="85"/>
                    </a:cxn>
                    <a:cxn ang="0">
                      <a:pos x="74" y="87"/>
                    </a:cxn>
                    <a:cxn ang="0">
                      <a:pos x="69" y="89"/>
                    </a:cxn>
                    <a:cxn ang="0">
                      <a:pos x="69" y="169"/>
                    </a:cxn>
                    <a:cxn ang="0">
                      <a:pos x="60" y="173"/>
                    </a:cxn>
                    <a:cxn ang="0">
                      <a:pos x="52" y="170"/>
                    </a:cxn>
                    <a:cxn ang="0">
                      <a:pos x="52" y="89"/>
                    </a:cxn>
                    <a:cxn ang="0">
                      <a:pos x="44" y="87"/>
                    </a:cxn>
                    <a:cxn ang="0">
                      <a:pos x="37" y="85"/>
                    </a:cxn>
                    <a:cxn ang="0">
                      <a:pos x="36" y="83"/>
                    </a:cxn>
                    <a:cxn ang="0">
                      <a:pos x="36" y="81"/>
                    </a:cxn>
                    <a:cxn ang="0">
                      <a:pos x="36" y="28"/>
                    </a:cxn>
                    <a:cxn ang="0">
                      <a:pos x="36" y="24"/>
                    </a:cxn>
                    <a:cxn ang="0">
                      <a:pos x="33" y="19"/>
                    </a:cxn>
                    <a:cxn ang="0">
                      <a:pos x="29" y="15"/>
                    </a:cxn>
                    <a:cxn ang="0">
                      <a:pos x="22" y="12"/>
                    </a:cxn>
                    <a:cxn ang="0">
                      <a:pos x="15" y="12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83" h="174">
                      <a:moveTo>
                        <a:pt x="0" y="11"/>
                      </a:moveTo>
                      <a:lnTo>
                        <a:pt x="39" y="0"/>
                      </a:lnTo>
                      <a:lnTo>
                        <a:pt x="53" y="0"/>
                      </a:lnTo>
                      <a:lnTo>
                        <a:pt x="64" y="1"/>
                      </a:lnTo>
                      <a:lnTo>
                        <a:pt x="70" y="4"/>
                      </a:lnTo>
                      <a:lnTo>
                        <a:pt x="76" y="7"/>
                      </a:lnTo>
                      <a:lnTo>
                        <a:pt x="79" y="10"/>
                      </a:lnTo>
                      <a:lnTo>
                        <a:pt x="80" y="13"/>
                      </a:lnTo>
                      <a:lnTo>
                        <a:pt x="82" y="19"/>
                      </a:lnTo>
                      <a:lnTo>
                        <a:pt x="82" y="81"/>
                      </a:lnTo>
                      <a:lnTo>
                        <a:pt x="79" y="85"/>
                      </a:lnTo>
                      <a:lnTo>
                        <a:pt x="74" y="87"/>
                      </a:lnTo>
                      <a:lnTo>
                        <a:pt x="69" y="89"/>
                      </a:lnTo>
                      <a:lnTo>
                        <a:pt x="69" y="169"/>
                      </a:lnTo>
                      <a:lnTo>
                        <a:pt x="60" y="173"/>
                      </a:lnTo>
                      <a:lnTo>
                        <a:pt x="52" y="170"/>
                      </a:lnTo>
                      <a:lnTo>
                        <a:pt x="52" y="89"/>
                      </a:lnTo>
                      <a:lnTo>
                        <a:pt x="44" y="87"/>
                      </a:lnTo>
                      <a:lnTo>
                        <a:pt x="37" y="85"/>
                      </a:lnTo>
                      <a:lnTo>
                        <a:pt x="36" y="83"/>
                      </a:lnTo>
                      <a:lnTo>
                        <a:pt x="36" y="81"/>
                      </a:lnTo>
                      <a:lnTo>
                        <a:pt x="36" y="28"/>
                      </a:lnTo>
                      <a:lnTo>
                        <a:pt x="36" y="24"/>
                      </a:lnTo>
                      <a:lnTo>
                        <a:pt x="33" y="19"/>
                      </a:lnTo>
                      <a:lnTo>
                        <a:pt x="29" y="15"/>
                      </a:lnTo>
                      <a:lnTo>
                        <a:pt x="22" y="12"/>
                      </a:lnTo>
                      <a:lnTo>
                        <a:pt x="15" y="12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46" name="Freeform 54"/>
                <p:cNvSpPr>
                  <a:spLocks/>
                </p:cNvSpPr>
                <p:nvPr/>
              </p:nvSpPr>
              <p:spPr bwMode="auto">
                <a:xfrm>
                  <a:off x="618" y="3114"/>
                  <a:ext cx="77" cy="169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7" y="0"/>
                    </a:cxn>
                    <a:cxn ang="0">
                      <a:pos x="49" y="0"/>
                    </a:cxn>
                    <a:cxn ang="0">
                      <a:pos x="59" y="2"/>
                    </a:cxn>
                    <a:cxn ang="0">
                      <a:pos x="65" y="4"/>
                    </a:cxn>
                    <a:cxn ang="0">
                      <a:pos x="71" y="6"/>
                    </a:cxn>
                    <a:cxn ang="0">
                      <a:pos x="74" y="10"/>
                    </a:cxn>
                    <a:cxn ang="0">
                      <a:pos x="75" y="12"/>
                    </a:cxn>
                    <a:cxn ang="0">
                      <a:pos x="76" y="18"/>
                    </a:cxn>
                    <a:cxn ang="0">
                      <a:pos x="76" y="78"/>
                    </a:cxn>
                    <a:cxn ang="0">
                      <a:pos x="74" y="82"/>
                    </a:cxn>
                    <a:cxn ang="0">
                      <a:pos x="68" y="84"/>
                    </a:cxn>
                    <a:cxn ang="0">
                      <a:pos x="64" y="86"/>
                    </a:cxn>
                    <a:cxn ang="0">
                      <a:pos x="64" y="164"/>
                    </a:cxn>
                    <a:cxn ang="0">
                      <a:pos x="56" y="168"/>
                    </a:cxn>
                    <a:cxn ang="0">
                      <a:pos x="48" y="164"/>
                    </a:cxn>
                    <a:cxn ang="0">
                      <a:pos x="48" y="86"/>
                    </a:cxn>
                    <a:cxn ang="0">
                      <a:pos x="40" y="84"/>
                    </a:cxn>
                    <a:cxn ang="0">
                      <a:pos x="34" y="82"/>
                    </a:cxn>
                    <a:cxn ang="0">
                      <a:pos x="33" y="80"/>
                    </a:cxn>
                    <a:cxn ang="0">
                      <a:pos x="33" y="78"/>
                    </a:cxn>
                    <a:cxn ang="0">
                      <a:pos x="33" y="27"/>
                    </a:cxn>
                    <a:cxn ang="0">
                      <a:pos x="33" y="22"/>
                    </a:cxn>
                    <a:cxn ang="0">
                      <a:pos x="31" y="18"/>
                    </a:cxn>
                    <a:cxn ang="0">
                      <a:pos x="27" y="15"/>
                    </a:cxn>
                    <a:cxn ang="0">
                      <a:pos x="21" y="12"/>
                    </a:cxn>
                    <a:cxn ang="0">
                      <a:pos x="14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77" h="169">
                      <a:moveTo>
                        <a:pt x="0" y="11"/>
                      </a:moveTo>
                      <a:lnTo>
                        <a:pt x="37" y="0"/>
                      </a:lnTo>
                      <a:lnTo>
                        <a:pt x="49" y="0"/>
                      </a:lnTo>
                      <a:lnTo>
                        <a:pt x="59" y="2"/>
                      </a:lnTo>
                      <a:lnTo>
                        <a:pt x="65" y="4"/>
                      </a:lnTo>
                      <a:lnTo>
                        <a:pt x="71" y="6"/>
                      </a:lnTo>
                      <a:lnTo>
                        <a:pt x="74" y="10"/>
                      </a:lnTo>
                      <a:lnTo>
                        <a:pt x="75" y="12"/>
                      </a:lnTo>
                      <a:lnTo>
                        <a:pt x="76" y="18"/>
                      </a:lnTo>
                      <a:lnTo>
                        <a:pt x="76" y="78"/>
                      </a:lnTo>
                      <a:lnTo>
                        <a:pt x="74" y="82"/>
                      </a:lnTo>
                      <a:lnTo>
                        <a:pt x="68" y="84"/>
                      </a:lnTo>
                      <a:lnTo>
                        <a:pt x="64" y="86"/>
                      </a:lnTo>
                      <a:lnTo>
                        <a:pt x="64" y="164"/>
                      </a:lnTo>
                      <a:lnTo>
                        <a:pt x="56" y="168"/>
                      </a:lnTo>
                      <a:lnTo>
                        <a:pt x="48" y="164"/>
                      </a:lnTo>
                      <a:lnTo>
                        <a:pt x="48" y="86"/>
                      </a:lnTo>
                      <a:lnTo>
                        <a:pt x="40" y="84"/>
                      </a:lnTo>
                      <a:lnTo>
                        <a:pt x="34" y="82"/>
                      </a:lnTo>
                      <a:lnTo>
                        <a:pt x="33" y="80"/>
                      </a:lnTo>
                      <a:lnTo>
                        <a:pt x="33" y="78"/>
                      </a:lnTo>
                      <a:lnTo>
                        <a:pt x="33" y="27"/>
                      </a:lnTo>
                      <a:lnTo>
                        <a:pt x="33" y="22"/>
                      </a:lnTo>
                      <a:lnTo>
                        <a:pt x="31" y="18"/>
                      </a:lnTo>
                      <a:lnTo>
                        <a:pt x="27" y="15"/>
                      </a:lnTo>
                      <a:lnTo>
                        <a:pt x="21" y="12"/>
                      </a:lnTo>
                      <a:lnTo>
                        <a:pt x="14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47" name="Freeform 55"/>
                <p:cNvSpPr>
                  <a:spLocks/>
                </p:cNvSpPr>
                <p:nvPr/>
              </p:nvSpPr>
              <p:spPr bwMode="auto">
                <a:xfrm>
                  <a:off x="733" y="3087"/>
                  <a:ext cx="77" cy="162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37" y="0"/>
                    </a:cxn>
                    <a:cxn ang="0">
                      <a:pos x="49" y="0"/>
                    </a:cxn>
                    <a:cxn ang="0">
                      <a:pos x="58" y="1"/>
                    </a:cxn>
                    <a:cxn ang="0">
                      <a:pos x="65" y="3"/>
                    </a:cxn>
                    <a:cxn ang="0">
                      <a:pos x="70" y="6"/>
                    </a:cxn>
                    <a:cxn ang="0">
                      <a:pos x="73" y="9"/>
                    </a:cxn>
                    <a:cxn ang="0">
                      <a:pos x="75" y="12"/>
                    </a:cxn>
                    <a:cxn ang="0">
                      <a:pos x="76" y="18"/>
                    </a:cxn>
                    <a:cxn ang="0">
                      <a:pos x="76" y="75"/>
                    </a:cxn>
                    <a:cxn ang="0">
                      <a:pos x="73" y="79"/>
                    </a:cxn>
                    <a:cxn ang="0">
                      <a:pos x="68" y="81"/>
                    </a:cxn>
                    <a:cxn ang="0">
                      <a:pos x="64" y="83"/>
                    </a:cxn>
                    <a:cxn ang="0">
                      <a:pos x="64" y="158"/>
                    </a:cxn>
                    <a:cxn ang="0">
                      <a:pos x="56" y="161"/>
                    </a:cxn>
                    <a:cxn ang="0">
                      <a:pos x="48" y="158"/>
                    </a:cxn>
                    <a:cxn ang="0">
                      <a:pos x="48" y="82"/>
                    </a:cxn>
                    <a:cxn ang="0">
                      <a:pos x="41" y="81"/>
                    </a:cxn>
                    <a:cxn ang="0">
                      <a:pos x="34" y="79"/>
                    </a:cxn>
                    <a:cxn ang="0">
                      <a:pos x="33" y="78"/>
                    </a:cxn>
                    <a:cxn ang="0">
                      <a:pos x="33" y="75"/>
                    </a:cxn>
                    <a:cxn ang="0">
                      <a:pos x="33" y="26"/>
                    </a:cxn>
                    <a:cxn ang="0">
                      <a:pos x="33" y="22"/>
                    </a:cxn>
                    <a:cxn ang="0">
                      <a:pos x="31" y="18"/>
                    </a:cxn>
                    <a:cxn ang="0">
                      <a:pos x="27" y="14"/>
                    </a:cxn>
                    <a:cxn ang="0">
                      <a:pos x="21" y="12"/>
                    </a:cxn>
                    <a:cxn ang="0">
                      <a:pos x="14" y="10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77" h="162">
                      <a:moveTo>
                        <a:pt x="0" y="10"/>
                      </a:moveTo>
                      <a:lnTo>
                        <a:pt x="37" y="0"/>
                      </a:lnTo>
                      <a:lnTo>
                        <a:pt x="49" y="0"/>
                      </a:lnTo>
                      <a:lnTo>
                        <a:pt x="58" y="1"/>
                      </a:lnTo>
                      <a:lnTo>
                        <a:pt x="65" y="3"/>
                      </a:lnTo>
                      <a:lnTo>
                        <a:pt x="70" y="6"/>
                      </a:lnTo>
                      <a:lnTo>
                        <a:pt x="73" y="9"/>
                      </a:lnTo>
                      <a:lnTo>
                        <a:pt x="75" y="12"/>
                      </a:lnTo>
                      <a:lnTo>
                        <a:pt x="76" y="18"/>
                      </a:lnTo>
                      <a:lnTo>
                        <a:pt x="76" y="75"/>
                      </a:lnTo>
                      <a:lnTo>
                        <a:pt x="73" y="79"/>
                      </a:lnTo>
                      <a:lnTo>
                        <a:pt x="68" y="81"/>
                      </a:lnTo>
                      <a:lnTo>
                        <a:pt x="64" y="83"/>
                      </a:lnTo>
                      <a:lnTo>
                        <a:pt x="64" y="158"/>
                      </a:lnTo>
                      <a:lnTo>
                        <a:pt x="56" y="161"/>
                      </a:lnTo>
                      <a:lnTo>
                        <a:pt x="48" y="158"/>
                      </a:lnTo>
                      <a:lnTo>
                        <a:pt x="48" y="82"/>
                      </a:lnTo>
                      <a:lnTo>
                        <a:pt x="41" y="81"/>
                      </a:lnTo>
                      <a:lnTo>
                        <a:pt x="34" y="79"/>
                      </a:lnTo>
                      <a:lnTo>
                        <a:pt x="33" y="78"/>
                      </a:lnTo>
                      <a:lnTo>
                        <a:pt x="33" y="75"/>
                      </a:lnTo>
                      <a:lnTo>
                        <a:pt x="33" y="26"/>
                      </a:lnTo>
                      <a:lnTo>
                        <a:pt x="33" y="22"/>
                      </a:lnTo>
                      <a:lnTo>
                        <a:pt x="31" y="18"/>
                      </a:lnTo>
                      <a:lnTo>
                        <a:pt x="27" y="14"/>
                      </a:lnTo>
                      <a:lnTo>
                        <a:pt x="21" y="12"/>
                      </a:lnTo>
                      <a:lnTo>
                        <a:pt x="14" y="1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10648" name="Group 56"/>
              <p:cNvGrpSpPr>
                <a:grpSpLocks/>
              </p:cNvGrpSpPr>
              <p:nvPr/>
            </p:nvGrpSpPr>
            <p:grpSpPr bwMode="auto">
              <a:xfrm>
                <a:off x="91" y="3082"/>
                <a:ext cx="728" cy="336"/>
                <a:chOff x="91" y="3082"/>
                <a:chExt cx="728" cy="336"/>
              </a:xfrm>
            </p:grpSpPr>
            <p:sp>
              <p:nvSpPr>
                <p:cNvPr id="110649" name="Freeform 57"/>
                <p:cNvSpPr>
                  <a:spLocks/>
                </p:cNvSpPr>
                <p:nvPr/>
              </p:nvSpPr>
              <p:spPr bwMode="auto">
                <a:xfrm>
                  <a:off x="363" y="3172"/>
                  <a:ext cx="84" cy="177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41" y="0"/>
                    </a:cxn>
                    <a:cxn ang="0">
                      <a:pos x="54" y="0"/>
                    </a:cxn>
                    <a:cxn ang="0">
                      <a:pos x="64" y="1"/>
                    </a:cxn>
                    <a:cxn ang="0">
                      <a:pos x="71" y="3"/>
                    </a:cxn>
                    <a:cxn ang="0">
                      <a:pos x="77" y="6"/>
                    </a:cxn>
                    <a:cxn ang="0">
                      <a:pos x="81" y="10"/>
                    </a:cxn>
                    <a:cxn ang="0">
                      <a:pos x="82" y="13"/>
                    </a:cxn>
                    <a:cxn ang="0">
                      <a:pos x="83" y="19"/>
                    </a:cxn>
                    <a:cxn ang="0">
                      <a:pos x="83" y="82"/>
                    </a:cxn>
                    <a:cxn ang="0">
                      <a:pos x="81" y="86"/>
                    </a:cxn>
                    <a:cxn ang="0">
                      <a:pos x="75" y="89"/>
                    </a:cxn>
                    <a:cxn ang="0">
                      <a:pos x="70" y="91"/>
                    </a:cxn>
                    <a:cxn ang="0">
                      <a:pos x="70" y="172"/>
                    </a:cxn>
                    <a:cxn ang="0">
                      <a:pos x="61" y="176"/>
                    </a:cxn>
                    <a:cxn ang="0">
                      <a:pos x="53" y="172"/>
                    </a:cxn>
                    <a:cxn ang="0">
                      <a:pos x="53" y="90"/>
                    </a:cxn>
                    <a:cxn ang="0">
                      <a:pos x="45" y="88"/>
                    </a:cxn>
                    <a:cxn ang="0">
                      <a:pos x="38" y="86"/>
                    </a:cxn>
                    <a:cxn ang="0">
                      <a:pos x="37" y="85"/>
                    </a:cxn>
                    <a:cxn ang="0">
                      <a:pos x="37" y="81"/>
                    </a:cxn>
                    <a:cxn ang="0">
                      <a:pos x="37" y="29"/>
                    </a:cxn>
                    <a:cxn ang="0">
                      <a:pos x="37" y="23"/>
                    </a:cxn>
                    <a:cxn ang="0">
                      <a:pos x="35" y="19"/>
                    </a:cxn>
                    <a:cxn ang="0">
                      <a:pos x="30" y="15"/>
                    </a:cxn>
                    <a:cxn ang="0">
                      <a:pos x="24" y="12"/>
                    </a:cxn>
                    <a:cxn ang="0">
                      <a:pos x="16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84" h="177">
                      <a:moveTo>
                        <a:pt x="0" y="11"/>
                      </a:moveTo>
                      <a:lnTo>
                        <a:pt x="41" y="0"/>
                      </a:lnTo>
                      <a:lnTo>
                        <a:pt x="54" y="0"/>
                      </a:lnTo>
                      <a:lnTo>
                        <a:pt x="64" y="1"/>
                      </a:lnTo>
                      <a:lnTo>
                        <a:pt x="71" y="3"/>
                      </a:lnTo>
                      <a:lnTo>
                        <a:pt x="77" y="6"/>
                      </a:lnTo>
                      <a:lnTo>
                        <a:pt x="81" y="10"/>
                      </a:lnTo>
                      <a:lnTo>
                        <a:pt x="82" y="13"/>
                      </a:lnTo>
                      <a:lnTo>
                        <a:pt x="83" y="19"/>
                      </a:lnTo>
                      <a:lnTo>
                        <a:pt x="83" y="82"/>
                      </a:lnTo>
                      <a:lnTo>
                        <a:pt x="81" y="86"/>
                      </a:lnTo>
                      <a:lnTo>
                        <a:pt x="75" y="89"/>
                      </a:lnTo>
                      <a:lnTo>
                        <a:pt x="70" y="91"/>
                      </a:lnTo>
                      <a:lnTo>
                        <a:pt x="70" y="172"/>
                      </a:lnTo>
                      <a:lnTo>
                        <a:pt x="61" y="176"/>
                      </a:lnTo>
                      <a:lnTo>
                        <a:pt x="53" y="172"/>
                      </a:lnTo>
                      <a:lnTo>
                        <a:pt x="53" y="90"/>
                      </a:lnTo>
                      <a:lnTo>
                        <a:pt x="45" y="88"/>
                      </a:lnTo>
                      <a:lnTo>
                        <a:pt x="38" y="86"/>
                      </a:lnTo>
                      <a:lnTo>
                        <a:pt x="37" y="85"/>
                      </a:lnTo>
                      <a:lnTo>
                        <a:pt x="37" y="81"/>
                      </a:lnTo>
                      <a:lnTo>
                        <a:pt x="37" y="29"/>
                      </a:lnTo>
                      <a:lnTo>
                        <a:pt x="37" y="23"/>
                      </a:lnTo>
                      <a:lnTo>
                        <a:pt x="35" y="19"/>
                      </a:lnTo>
                      <a:lnTo>
                        <a:pt x="30" y="15"/>
                      </a:lnTo>
                      <a:lnTo>
                        <a:pt x="24" y="12"/>
                      </a:lnTo>
                      <a:lnTo>
                        <a:pt x="16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50" name="Freeform 58"/>
                <p:cNvSpPr>
                  <a:spLocks/>
                </p:cNvSpPr>
                <p:nvPr/>
              </p:nvSpPr>
              <p:spPr bwMode="auto">
                <a:xfrm>
                  <a:off x="230" y="3200"/>
                  <a:ext cx="90" cy="183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3" y="1"/>
                    </a:cxn>
                    <a:cxn ang="0">
                      <a:pos x="58" y="0"/>
                    </a:cxn>
                    <a:cxn ang="0">
                      <a:pos x="69" y="2"/>
                    </a:cxn>
                    <a:cxn ang="0">
                      <a:pos x="76" y="4"/>
                    </a:cxn>
                    <a:cxn ang="0">
                      <a:pos x="82" y="7"/>
                    </a:cxn>
                    <a:cxn ang="0">
                      <a:pos x="86" y="11"/>
                    </a:cxn>
                    <a:cxn ang="0">
                      <a:pos x="87" y="14"/>
                    </a:cxn>
                    <a:cxn ang="0">
                      <a:pos x="89" y="20"/>
                    </a:cxn>
                    <a:cxn ang="0">
                      <a:pos x="89" y="86"/>
                    </a:cxn>
                    <a:cxn ang="0">
                      <a:pos x="86" y="89"/>
                    </a:cxn>
                    <a:cxn ang="0">
                      <a:pos x="80" y="92"/>
                    </a:cxn>
                    <a:cxn ang="0">
                      <a:pos x="75" y="94"/>
                    </a:cxn>
                    <a:cxn ang="0">
                      <a:pos x="75" y="178"/>
                    </a:cxn>
                    <a:cxn ang="0">
                      <a:pos x="65" y="182"/>
                    </a:cxn>
                    <a:cxn ang="0">
                      <a:pos x="57" y="179"/>
                    </a:cxn>
                    <a:cxn ang="0">
                      <a:pos x="57" y="94"/>
                    </a:cxn>
                    <a:cxn ang="0">
                      <a:pos x="48" y="92"/>
                    </a:cxn>
                    <a:cxn ang="0">
                      <a:pos x="41" y="89"/>
                    </a:cxn>
                    <a:cxn ang="0">
                      <a:pos x="40" y="88"/>
                    </a:cxn>
                    <a:cxn ang="0">
                      <a:pos x="40" y="84"/>
                    </a:cxn>
                    <a:cxn ang="0">
                      <a:pos x="40" y="30"/>
                    </a:cxn>
                    <a:cxn ang="0">
                      <a:pos x="40" y="25"/>
                    </a:cxn>
                    <a:cxn ang="0">
                      <a:pos x="37" y="20"/>
                    </a:cxn>
                    <a:cxn ang="0">
                      <a:pos x="32" y="16"/>
                    </a:cxn>
                    <a:cxn ang="0">
                      <a:pos x="25" y="13"/>
                    </a:cxn>
                    <a:cxn ang="0">
                      <a:pos x="17" y="13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90" h="183">
                      <a:moveTo>
                        <a:pt x="0" y="12"/>
                      </a:moveTo>
                      <a:lnTo>
                        <a:pt x="43" y="1"/>
                      </a:lnTo>
                      <a:lnTo>
                        <a:pt x="58" y="0"/>
                      </a:lnTo>
                      <a:lnTo>
                        <a:pt x="69" y="2"/>
                      </a:lnTo>
                      <a:lnTo>
                        <a:pt x="76" y="4"/>
                      </a:lnTo>
                      <a:lnTo>
                        <a:pt x="82" y="7"/>
                      </a:lnTo>
                      <a:lnTo>
                        <a:pt x="86" y="11"/>
                      </a:lnTo>
                      <a:lnTo>
                        <a:pt x="87" y="14"/>
                      </a:lnTo>
                      <a:lnTo>
                        <a:pt x="89" y="20"/>
                      </a:lnTo>
                      <a:lnTo>
                        <a:pt x="89" y="86"/>
                      </a:lnTo>
                      <a:lnTo>
                        <a:pt x="86" y="89"/>
                      </a:lnTo>
                      <a:lnTo>
                        <a:pt x="80" y="92"/>
                      </a:lnTo>
                      <a:lnTo>
                        <a:pt x="75" y="94"/>
                      </a:lnTo>
                      <a:lnTo>
                        <a:pt x="75" y="178"/>
                      </a:lnTo>
                      <a:lnTo>
                        <a:pt x="65" y="182"/>
                      </a:lnTo>
                      <a:lnTo>
                        <a:pt x="57" y="179"/>
                      </a:lnTo>
                      <a:lnTo>
                        <a:pt x="57" y="94"/>
                      </a:lnTo>
                      <a:lnTo>
                        <a:pt x="48" y="92"/>
                      </a:lnTo>
                      <a:lnTo>
                        <a:pt x="41" y="89"/>
                      </a:lnTo>
                      <a:lnTo>
                        <a:pt x="40" y="88"/>
                      </a:lnTo>
                      <a:lnTo>
                        <a:pt x="40" y="84"/>
                      </a:lnTo>
                      <a:lnTo>
                        <a:pt x="40" y="30"/>
                      </a:lnTo>
                      <a:lnTo>
                        <a:pt x="40" y="25"/>
                      </a:lnTo>
                      <a:lnTo>
                        <a:pt x="37" y="20"/>
                      </a:lnTo>
                      <a:lnTo>
                        <a:pt x="32" y="16"/>
                      </a:lnTo>
                      <a:lnTo>
                        <a:pt x="25" y="13"/>
                      </a:lnTo>
                      <a:lnTo>
                        <a:pt x="17" y="13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51" name="Freeform 59"/>
                <p:cNvSpPr>
                  <a:spLocks/>
                </p:cNvSpPr>
                <p:nvPr/>
              </p:nvSpPr>
              <p:spPr bwMode="auto">
                <a:xfrm>
                  <a:off x="91" y="3232"/>
                  <a:ext cx="102" cy="186"/>
                </a:xfrm>
                <a:custGeom>
                  <a:avLst/>
                  <a:gdLst/>
                  <a:ahLst/>
                  <a:cxnLst>
                    <a:cxn ang="0">
                      <a:pos x="0" y="13"/>
                    </a:cxn>
                    <a:cxn ang="0">
                      <a:pos x="48" y="1"/>
                    </a:cxn>
                    <a:cxn ang="0">
                      <a:pos x="65" y="0"/>
                    </a:cxn>
                    <a:cxn ang="0">
                      <a:pos x="78" y="3"/>
                    </a:cxn>
                    <a:cxn ang="0">
                      <a:pos x="87" y="6"/>
                    </a:cxn>
                    <a:cxn ang="0">
                      <a:pos x="94" y="8"/>
                    </a:cxn>
                    <a:cxn ang="0">
                      <a:pos x="98" y="12"/>
                    </a:cxn>
                    <a:cxn ang="0">
                      <a:pos x="100" y="15"/>
                    </a:cxn>
                    <a:cxn ang="0">
                      <a:pos x="101" y="21"/>
                    </a:cxn>
                    <a:cxn ang="0">
                      <a:pos x="101" y="87"/>
                    </a:cxn>
                    <a:cxn ang="0">
                      <a:pos x="98" y="92"/>
                    </a:cxn>
                    <a:cxn ang="0">
                      <a:pos x="91" y="94"/>
                    </a:cxn>
                    <a:cxn ang="0">
                      <a:pos x="85" y="96"/>
                    </a:cxn>
                    <a:cxn ang="0">
                      <a:pos x="85" y="182"/>
                    </a:cxn>
                    <a:cxn ang="0">
                      <a:pos x="74" y="185"/>
                    </a:cxn>
                    <a:cxn ang="0">
                      <a:pos x="64" y="182"/>
                    </a:cxn>
                    <a:cxn ang="0">
                      <a:pos x="64" y="96"/>
                    </a:cxn>
                    <a:cxn ang="0">
                      <a:pos x="54" y="94"/>
                    </a:cxn>
                    <a:cxn ang="0">
                      <a:pos x="46" y="92"/>
                    </a:cxn>
                    <a:cxn ang="0">
                      <a:pos x="45" y="90"/>
                    </a:cxn>
                    <a:cxn ang="0">
                      <a:pos x="45" y="86"/>
                    </a:cxn>
                    <a:cxn ang="0">
                      <a:pos x="45" y="31"/>
                    </a:cxn>
                    <a:cxn ang="0">
                      <a:pos x="45" y="26"/>
                    </a:cxn>
                    <a:cxn ang="0">
                      <a:pos x="42" y="21"/>
                    </a:cxn>
                    <a:cxn ang="0">
                      <a:pos x="36" y="17"/>
                    </a:cxn>
                    <a:cxn ang="0">
                      <a:pos x="28" y="15"/>
                    </a:cxn>
                    <a:cxn ang="0">
                      <a:pos x="19" y="13"/>
                    </a:cxn>
                    <a:cxn ang="0">
                      <a:pos x="0" y="13"/>
                    </a:cxn>
                  </a:cxnLst>
                  <a:rect l="0" t="0" r="r" b="b"/>
                  <a:pathLst>
                    <a:path w="102" h="186">
                      <a:moveTo>
                        <a:pt x="0" y="13"/>
                      </a:moveTo>
                      <a:lnTo>
                        <a:pt x="48" y="1"/>
                      </a:lnTo>
                      <a:lnTo>
                        <a:pt x="65" y="0"/>
                      </a:lnTo>
                      <a:lnTo>
                        <a:pt x="78" y="3"/>
                      </a:lnTo>
                      <a:lnTo>
                        <a:pt x="87" y="6"/>
                      </a:lnTo>
                      <a:lnTo>
                        <a:pt x="94" y="8"/>
                      </a:lnTo>
                      <a:lnTo>
                        <a:pt x="98" y="12"/>
                      </a:lnTo>
                      <a:lnTo>
                        <a:pt x="100" y="15"/>
                      </a:lnTo>
                      <a:lnTo>
                        <a:pt x="101" y="21"/>
                      </a:lnTo>
                      <a:lnTo>
                        <a:pt x="101" y="87"/>
                      </a:lnTo>
                      <a:lnTo>
                        <a:pt x="98" y="92"/>
                      </a:lnTo>
                      <a:lnTo>
                        <a:pt x="91" y="94"/>
                      </a:lnTo>
                      <a:lnTo>
                        <a:pt x="85" y="96"/>
                      </a:lnTo>
                      <a:lnTo>
                        <a:pt x="85" y="182"/>
                      </a:lnTo>
                      <a:lnTo>
                        <a:pt x="74" y="185"/>
                      </a:lnTo>
                      <a:lnTo>
                        <a:pt x="64" y="182"/>
                      </a:lnTo>
                      <a:lnTo>
                        <a:pt x="64" y="96"/>
                      </a:lnTo>
                      <a:lnTo>
                        <a:pt x="54" y="94"/>
                      </a:lnTo>
                      <a:lnTo>
                        <a:pt x="46" y="92"/>
                      </a:lnTo>
                      <a:lnTo>
                        <a:pt x="45" y="90"/>
                      </a:lnTo>
                      <a:lnTo>
                        <a:pt x="45" y="86"/>
                      </a:lnTo>
                      <a:lnTo>
                        <a:pt x="45" y="31"/>
                      </a:lnTo>
                      <a:lnTo>
                        <a:pt x="45" y="26"/>
                      </a:lnTo>
                      <a:lnTo>
                        <a:pt x="42" y="21"/>
                      </a:lnTo>
                      <a:lnTo>
                        <a:pt x="36" y="17"/>
                      </a:lnTo>
                      <a:lnTo>
                        <a:pt x="28" y="15"/>
                      </a:lnTo>
                      <a:lnTo>
                        <a:pt x="19" y="13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52" name="Freeform 60"/>
                <p:cNvSpPr>
                  <a:spLocks/>
                </p:cNvSpPr>
                <p:nvPr/>
              </p:nvSpPr>
              <p:spPr bwMode="auto">
                <a:xfrm>
                  <a:off x="494" y="3142"/>
                  <a:ext cx="83" cy="175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9" y="1"/>
                    </a:cxn>
                    <a:cxn ang="0">
                      <a:pos x="53" y="0"/>
                    </a:cxn>
                    <a:cxn ang="0">
                      <a:pos x="64" y="2"/>
                    </a:cxn>
                    <a:cxn ang="0">
                      <a:pos x="70" y="5"/>
                    </a:cxn>
                    <a:cxn ang="0">
                      <a:pos x="76" y="7"/>
                    </a:cxn>
                    <a:cxn ang="0">
                      <a:pos x="79" y="11"/>
                    </a:cxn>
                    <a:cxn ang="0">
                      <a:pos x="80" y="14"/>
                    </a:cxn>
                    <a:cxn ang="0">
                      <a:pos x="82" y="20"/>
                    </a:cxn>
                    <a:cxn ang="0">
                      <a:pos x="82" y="82"/>
                    </a:cxn>
                    <a:cxn ang="0">
                      <a:pos x="79" y="86"/>
                    </a:cxn>
                    <a:cxn ang="0">
                      <a:pos x="74" y="88"/>
                    </a:cxn>
                    <a:cxn ang="0">
                      <a:pos x="69" y="90"/>
                    </a:cxn>
                    <a:cxn ang="0">
                      <a:pos x="69" y="171"/>
                    </a:cxn>
                    <a:cxn ang="0">
                      <a:pos x="60" y="174"/>
                    </a:cxn>
                    <a:cxn ang="0">
                      <a:pos x="52" y="171"/>
                    </a:cxn>
                    <a:cxn ang="0">
                      <a:pos x="52" y="90"/>
                    </a:cxn>
                    <a:cxn ang="0">
                      <a:pos x="44" y="88"/>
                    </a:cxn>
                    <a:cxn ang="0">
                      <a:pos x="37" y="86"/>
                    </a:cxn>
                    <a:cxn ang="0">
                      <a:pos x="36" y="85"/>
                    </a:cxn>
                    <a:cxn ang="0">
                      <a:pos x="36" y="81"/>
                    </a:cxn>
                    <a:cxn ang="0">
                      <a:pos x="36" y="29"/>
                    </a:cxn>
                    <a:cxn ang="0">
                      <a:pos x="36" y="24"/>
                    </a:cxn>
                    <a:cxn ang="0">
                      <a:pos x="33" y="20"/>
                    </a:cxn>
                    <a:cxn ang="0">
                      <a:pos x="29" y="16"/>
                    </a:cxn>
                    <a:cxn ang="0">
                      <a:pos x="23" y="13"/>
                    </a:cxn>
                    <a:cxn ang="0">
                      <a:pos x="15" y="12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83" h="175">
                      <a:moveTo>
                        <a:pt x="0" y="11"/>
                      </a:moveTo>
                      <a:lnTo>
                        <a:pt x="39" y="1"/>
                      </a:lnTo>
                      <a:lnTo>
                        <a:pt x="53" y="0"/>
                      </a:lnTo>
                      <a:lnTo>
                        <a:pt x="64" y="2"/>
                      </a:lnTo>
                      <a:lnTo>
                        <a:pt x="70" y="5"/>
                      </a:lnTo>
                      <a:lnTo>
                        <a:pt x="76" y="7"/>
                      </a:lnTo>
                      <a:lnTo>
                        <a:pt x="79" y="11"/>
                      </a:lnTo>
                      <a:lnTo>
                        <a:pt x="80" y="14"/>
                      </a:lnTo>
                      <a:lnTo>
                        <a:pt x="82" y="20"/>
                      </a:lnTo>
                      <a:lnTo>
                        <a:pt x="82" y="82"/>
                      </a:lnTo>
                      <a:lnTo>
                        <a:pt x="79" y="86"/>
                      </a:lnTo>
                      <a:lnTo>
                        <a:pt x="74" y="88"/>
                      </a:lnTo>
                      <a:lnTo>
                        <a:pt x="69" y="90"/>
                      </a:lnTo>
                      <a:lnTo>
                        <a:pt x="69" y="171"/>
                      </a:lnTo>
                      <a:lnTo>
                        <a:pt x="60" y="174"/>
                      </a:lnTo>
                      <a:lnTo>
                        <a:pt x="52" y="171"/>
                      </a:lnTo>
                      <a:lnTo>
                        <a:pt x="52" y="90"/>
                      </a:lnTo>
                      <a:lnTo>
                        <a:pt x="44" y="88"/>
                      </a:lnTo>
                      <a:lnTo>
                        <a:pt x="37" y="86"/>
                      </a:lnTo>
                      <a:lnTo>
                        <a:pt x="36" y="85"/>
                      </a:lnTo>
                      <a:lnTo>
                        <a:pt x="36" y="81"/>
                      </a:lnTo>
                      <a:lnTo>
                        <a:pt x="36" y="29"/>
                      </a:lnTo>
                      <a:lnTo>
                        <a:pt x="36" y="24"/>
                      </a:lnTo>
                      <a:lnTo>
                        <a:pt x="33" y="20"/>
                      </a:lnTo>
                      <a:lnTo>
                        <a:pt x="29" y="16"/>
                      </a:lnTo>
                      <a:lnTo>
                        <a:pt x="23" y="13"/>
                      </a:lnTo>
                      <a:lnTo>
                        <a:pt x="15" y="12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53" name="Freeform 61"/>
                <p:cNvSpPr>
                  <a:spLocks/>
                </p:cNvSpPr>
                <p:nvPr/>
              </p:nvSpPr>
              <p:spPr bwMode="auto">
                <a:xfrm>
                  <a:off x="627" y="3110"/>
                  <a:ext cx="77" cy="169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6" y="0"/>
                    </a:cxn>
                    <a:cxn ang="0">
                      <a:pos x="49" y="0"/>
                    </a:cxn>
                    <a:cxn ang="0">
                      <a:pos x="59" y="2"/>
                    </a:cxn>
                    <a:cxn ang="0">
                      <a:pos x="65" y="4"/>
                    </a:cxn>
                    <a:cxn ang="0">
                      <a:pos x="71" y="6"/>
                    </a:cxn>
                    <a:cxn ang="0">
                      <a:pos x="74" y="9"/>
                    </a:cxn>
                    <a:cxn ang="0">
                      <a:pos x="74" y="13"/>
                    </a:cxn>
                    <a:cxn ang="0">
                      <a:pos x="76" y="18"/>
                    </a:cxn>
                    <a:cxn ang="0">
                      <a:pos x="76" y="78"/>
                    </a:cxn>
                    <a:cxn ang="0">
                      <a:pos x="74" y="82"/>
                    </a:cxn>
                    <a:cxn ang="0">
                      <a:pos x="69" y="84"/>
                    </a:cxn>
                    <a:cxn ang="0">
                      <a:pos x="64" y="86"/>
                    </a:cxn>
                    <a:cxn ang="0">
                      <a:pos x="64" y="163"/>
                    </a:cxn>
                    <a:cxn ang="0">
                      <a:pos x="56" y="168"/>
                    </a:cxn>
                    <a:cxn ang="0">
                      <a:pos x="48" y="164"/>
                    </a:cxn>
                    <a:cxn ang="0">
                      <a:pos x="48" y="86"/>
                    </a:cxn>
                    <a:cxn ang="0">
                      <a:pos x="41" y="84"/>
                    </a:cxn>
                    <a:cxn ang="0">
                      <a:pos x="34" y="82"/>
                    </a:cxn>
                    <a:cxn ang="0">
                      <a:pos x="33" y="81"/>
                    </a:cxn>
                    <a:cxn ang="0">
                      <a:pos x="33" y="77"/>
                    </a:cxn>
                    <a:cxn ang="0">
                      <a:pos x="33" y="27"/>
                    </a:cxn>
                    <a:cxn ang="0">
                      <a:pos x="33" y="23"/>
                    </a:cxn>
                    <a:cxn ang="0">
                      <a:pos x="31" y="18"/>
                    </a:cxn>
                    <a:cxn ang="0">
                      <a:pos x="27" y="14"/>
                    </a:cxn>
                    <a:cxn ang="0">
                      <a:pos x="21" y="13"/>
                    </a:cxn>
                    <a:cxn ang="0">
                      <a:pos x="14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77" h="169">
                      <a:moveTo>
                        <a:pt x="0" y="11"/>
                      </a:moveTo>
                      <a:lnTo>
                        <a:pt x="36" y="0"/>
                      </a:lnTo>
                      <a:lnTo>
                        <a:pt x="49" y="0"/>
                      </a:lnTo>
                      <a:lnTo>
                        <a:pt x="59" y="2"/>
                      </a:lnTo>
                      <a:lnTo>
                        <a:pt x="65" y="4"/>
                      </a:lnTo>
                      <a:lnTo>
                        <a:pt x="71" y="6"/>
                      </a:lnTo>
                      <a:lnTo>
                        <a:pt x="74" y="9"/>
                      </a:lnTo>
                      <a:lnTo>
                        <a:pt x="74" y="13"/>
                      </a:lnTo>
                      <a:lnTo>
                        <a:pt x="76" y="18"/>
                      </a:lnTo>
                      <a:lnTo>
                        <a:pt x="76" y="78"/>
                      </a:lnTo>
                      <a:lnTo>
                        <a:pt x="74" y="82"/>
                      </a:lnTo>
                      <a:lnTo>
                        <a:pt x="69" y="84"/>
                      </a:lnTo>
                      <a:lnTo>
                        <a:pt x="64" y="86"/>
                      </a:lnTo>
                      <a:lnTo>
                        <a:pt x="64" y="163"/>
                      </a:lnTo>
                      <a:lnTo>
                        <a:pt x="56" y="168"/>
                      </a:lnTo>
                      <a:lnTo>
                        <a:pt x="48" y="164"/>
                      </a:lnTo>
                      <a:lnTo>
                        <a:pt x="48" y="86"/>
                      </a:lnTo>
                      <a:lnTo>
                        <a:pt x="41" y="84"/>
                      </a:lnTo>
                      <a:lnTo>
                        <a:pt x="34" y="82"/>
                      </a:lnTo>
                      <a:lnTo>
                        <a:pt x="33" y="81"/>
                      </a:lnTo>
                      <a:lnTo>
                        <a:pt x="33" y="77"/>
                      </a:lnTo>
                      <a:lnTo>
                        <a:pt x="33" y="27"/>
                      </a:lnTo>
                      <a:lnTo>
                        <a:pt x="33" y="23"/>
                      </a:lnTo>
                      <a:lnTo>
                        <a:pt x="31" y="18"/>
                      </a:lnTo>
                      <a:lnTo>
                        <a:pt x="27" y="14"/>
                      </a:lnTo>
                      <a:lnTo>
                        <a:pt x="21" y="13"/>
                      </a:lnTo>
                      <a:lnTo>
                        <a:pt x="14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54" name="Freeform 62"/>
                <p:cNvSpPr>
                  <a:spLocks/>
                </p:cNvSpPr>
                <p:nvPr/>
              </p:nvSpPr>
              <p:spPr bwMode="auto">
                <a:xfrm>
                  <a:off x="742" y="3082"/>
                  <a:ext cx="77" cy="163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6" y="0"/>
                    </a:cxn>
                    <a:cxn ang="0">
                      <a:pos x="49" y="0"/>
                    </a:cxn>
                    <a:cxn ang="0">
                      <a:pos x="59" y="2"/>
                    </a:cxn>
                    <a:cxn ang="0">
                      <a:pos x="65" y="5"/>
                    </a:cxn>
                    <a:cxn ang="0">
                      <a:pos x="71" y="6"/>
                    </a:cxn>
                    <a:cxn ang="0">
                      <a:pos x="74" y="10"/>
                    </a:cxn>
                    <a:cxn ang="0">
                      <a:pos x="75" y="12"/>
                    </a:cxn>
                    <a:cxn ang="0">
                      <a:pos x="76" y="18"/>
                    </a:cxn>
                    <a:cxn ang="0">
                      <a:pos x="76" y="76"/>
                    </a:cxn>
                    <a:cxn ang="0">
                      <a:pos x="74" y="80"/>
                    </a:cxn>
                    <a:cxn ang="0">
                      <a:pos x="68" y="82"/>
                    </a:cxn>
                    <a:cxn ang="0">
                      <a:pos x="64" y="84"/>
                    </a:cxn>
                    <a:cxn ang="0">
                      <a:pos x="64" y="159"/>
                    </a:cxn>
                    <a:cxn ang="0">
                      <a:pos x="55" y="162"/>
                    </a:cxn>
                    <a:cxn ang="0">
                      <a:pos x="48" y="159"/>
                    </a:cxn>
                    <a:cxn ang="0">
                      <a:pos x="48" y="83"/>
                    </a:cxn>
                    <a:cxn ang="0">
                      <a:pos x="40" y="82"/>
                    </a:cxn>
                    <a:cxn ang="0">
                      <a:pos x="34" y="80"/>
                    </a:cxn>
                    <a:cxn ang="0">
                      <a:pos x="33" y="79"/>
                    </a:cxn>
                    <a:cxn ang="0">
                      <a:pos x="33" y="75"/>
                    </a:cxn>
                    <a:cxn ang="0">
                      <a:pos x="33" y="27"/>
                    </a:cxn>
                    <a:cxn ang="0">
                      <a:pos x="33" y="23"/>
                    </a:cxn>
                    <a:cxn ang="0">
                      <a:pos x="31" y="18"/>
                    </a:cxn>
                    <a:cxn ang="0">
                      <a:pos x="27" y="15"/>
                    </a:cxn>
                    <a:cxn ang="0">
                      <a:pos x="21" y="12"/>
                    </a:cxn>
                    <a:cxn ang="0">
                      <a:pos x="14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77" h="163">
                      <a:moveTo>
                        <a:pt x="0" y="11"/>
                      </a:moveTo>
                      <a:lnTo>
                        <a:pt x="36" y="0"/>
                      </a:lnTo>
                      <a:lnTo>
                        <a:pt x="49" y="0"/>
                      </a:lnTo>
                      <a:lnTo>
                        <a:pt x="59" y="2"/>
                      </a:lnTo>
                      <a:lnTo>
                        <a:pt x="65" y="5"/>
                      </a:lnTo>
                      <a:lnTo>
                        <a:pt x="71" y="6"/>
                      </a:lnTo>
                      <a:lnTo>
                        <a:pt x="74" y="10"/>
                      </a:lnTo>
                      <a:lnTo>
                        <a:pt x="75" y="12"/>
                      </a:lnTo>
                      <a:lnTo>
                        <a:pt x="76" y="18"/>
                      </a:lnTo>
                      <a:lnTo>
                        <a:pt x="76" y="76"/>
                      </a:lnTo>
                      <a:lnTo>
                        <a:pt x="74" y="80"/>
                      </a:lnTo>
                      <a:lnTo>
                        <a:pt x="68" y="82"/>
                      </a:lnTo>
                      <a:lnTo>
                        <a:pt x="64" y="84"/>
                      </a:lnTo>
                      <a:lnTo>
                        <a:pt x="64" y="159"/>
                      </a:lnTo>
                      <a:lnTo>
                        <a:pt x="55" y="162"/>
                      </a:lnTo>
                      <a:lnTo>
                        <a:pt x="48" y="159"/>
                      </a:lnTo>
                      <a:lnTo>
                        <a:pt x="48" y="83"/>
                      </a:lnTo>
                      <a:lnTo>
                        <a:pt x="40" y="82"/>
                      </a:lnTo>
                      <a:lnTo>
                        <a:pt x="34" y="80"/>
                      </a:lnTo>
                      <a:lnTo>
                        <a:pt x="33" y="79"/>
                      </a:lnTo>
                      <a:lnTo>
                        <a:pt x="33" y="75"/>
                      </a:lnTo>
                      <a:lnTo>
                        <a:pt x="33" y="27"/>
                      </a:lnTo>
                      <a:lnTo>
                        <a:pt x="33" y="23"/>
                      </a:lnTo>
                      <a:lnTo>
                        <a:pt x="31" y="18"/>
                      </a:lnTo>
                      <a:lnTo>
                        <a:pt x="27" y="15"/>
                      </a:lnTo>
                      <a:lnTo>
                        <a:pt x="21" y="12"/>
                      </a:lnTo>
                      <a:lnTo>
                        <a:pt x="14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pSp>
          <p:nvGrpSpPr>
            <p:cNvPr id="110655" name="Group 63"/>
            <p:cNvGrpSpPr>
              <a:grpSpLocks/>
            </p:cNvGrpSpPr>
            <p:nvPr/>
          </p:nvGrpSpPr>
          <p:grpSpPr bwMode="auto">
            <a:xfrm>
              <a:off x="0" y="3043"/>
              <a:ext cx="1362" cy="328"/>
              <a:chOff x="0" y="3043"/>
              <a:chExt cx="1362" cy="328"/>
            </a:xfrm>
          </p:grpSpPr>
          <p:sp>
            <p:nvSpPr>
              <p:cNvPr id="110656" name="Freeform 64"/>
              <p:cNvSpPr>
                <a:spLocks/>
              </p:cNvSpPr>
              <p:nvPr/>
            </p:nvSpPr>
            <p:spPr bwMode="auto">
              <a:xfrm>
                <a:off x="0" y="3250"/>
                <a:ext cx="564" cy="121"/>
              </a:xfrm>
              <a:custGeom>
                <a:avLst/>
                <a:gdLst/>
                <a:ahLst/>
                <a:cxnLst>
                  <a:cxn ang="0">
                    <a:pos x="36" y="51"/>
                  </a:cxn>
                  <a:cxn ang="0">
                    <a:pos x="545" y="120"/>
                  </a:cxn>
                  <a:cxn ang="0">
                    <a:pos x="563" y="77"/>
                  </a:cxn>
                  <a:cxn ang="0">
                    <a:pos x="0" y="0"/>
                  </a:cxn>
                  <a:cxn ang="0">
                    <a:pos x="36" y="51"/>
                  </a:cxn>
                </a:cxnLst>
                <a:rect l="0" t="0" r="r" b="b"/>
                <a:pathLst>
                  <a:path w="564" h="121">
                    <a:moveTo>
                      <a:pt x="36" y="51"/>
                    </a:moveTo>
                    <a:lnTo>
                      <a:pt x="545" y="120"/>
                    </a:lnTo>
                    <a:lnTo>
                      <a:pt x="563" y="77"/>
                    </a:lnTo>
                    <a:lnTo>
                      <a:pt x="0" y="0"/>
                    </a:lnTo>
                    <a:lnTo>
                      <a:pt x="36" y="51"/>
                    </a:lnTo>
                  </a:path>
                </a:pathLst>
              </a:custGeom>
              <a:solidFill>
                <a:srgbClr val="001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657" name="Freeform 65"/>
              <p:cNvSpPr>
                <a:spLocks/>
              </p:cNvSpPr>
              <p:nvPr/>
            </p:nvSpPr>
            <p:spPr bwMode="auto">
              <a:xfrm>
                <a:off x="0" y="3206"/>
                <a:ext cx="564" cy="122"/>
              </a:xfrm>
              <a:custGeom>
                <a:avLst/>
                <a:gdLst/>
                <a:ahLst/>
                <a:cxnLst>
                  <a:cxn ang="0">
                    <a:pos x="0" y="44"/>
                  </a:cxn>
                  <a:cxn ang="0">
                    <a:pos x="55" y="0"/>
                  </a:cxn>
                  <a:cxn ang="0">
                    <a:pos x="545" y="61"/>
                  </a:cxn>
                  <a:cxn ang="0">
                    <a:pos x="563" y="121"/>
                  </a:cxn>
                  <a:cxn ang="0">
                    <a:pos x="0" y="44"/>
                  </a:cxn>
                </a:cxnLst>
                <a:rect l="0" t="0" r="r" b="b"/>
                <a:pathLst>
                  <a:path w="564" h="122">
                    <a:moveTo>
                      <a:pt x="0" y="44"/>
                    </a:moveTo>
                    <a:lnTo>
                      <a:pt x="55" y="0"/>
                    </a:lnTo>
                    <a:lnTo>
                      <a:pt x="545" y="61"/>
                    </a:lnTo>
                    <a:lnTo>
                      <a:pt x="563" y="121"/>
                    </a:lnTo>
                    <a:lnTo>
                      <a:pt x="0" y="44"/>
                    </a:lnTo>
                  </a:path>
                </a:pathLst>
              </a:custGeom>
              <a:solidFill>
                <a:srgbClr val="5F7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658" name="Freeform 66"/>
              <p:cNvSpPr>
                <a:spLocks/>
              </p:cNvSpPr>
              <p:nvPr/>
            </p:nvSpPr>
            <p:spPr bwMode="auto">
              <a:xfrm>
                <a:off x="545" y="3120"/>
                <a:ext cx="817" cy="251"/>
              </a:xfrm>
              <a:custGeom>
                <a:avLst/>
                <a:gdLst/>
                <a:ahLst/>
                <a:cxnLst>
                  <a:cxn ang="0">
                    <a:pos x="18" y="207"/>
                  </a:cxn>
                  <a:cxn ang="0">
                    <a:pos x="0" y="250"/>
                  </a:cxn>
                  <a:cxn ang="0">
                    <a:pos x="798" y="44"/>
                  </a:cxn>
                  <a:cxn ang="0">
                    <a:pos x="816" y="0"/>
                  </a:cxn>
                  <a:cxn ang="0">
                    <a:pos x="18" y="207"/>
                  </a:cxn>
                </a:cxnLst>
                <a:rect l="0" t="0" r="r" b="b"/>
                <a:pathLst>
                  <a:path w="817" h="251">
                    <a:moveTo>
                      <a:pt x="18" y="207"/>
                    </a:moveTo>
                    <a:lnTo>
                      <a:pt x="0" y="250"/>
                    </a:lnTo>
                    <a:lnTo>
                      <a:pt x="798" y="44"/>
                    </a:lnTo>
                    <a:lnTo>
                      <a:pt x="816" y="0"/>
                    </a:lnTo>
                    <a:lnTo>
                      <a:pt x="18" y="207"/>
                    </a:lnTo>
                  </a:path>
                </a:pathLst>
              </a:custGeom>
              <a:solidFill>
                <a:srgbClr val="000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659" name="Freeform 67"/>
              <p:cNvSpPr>
                <a:spLocks/>
              </p:cNvSpPr>
              <p:nvPr/>
            </p:nvSpPr>
            <p:spPr bwMode="auto">
              <a:xfrm>
                <a:off x="545" y="3086"/>
                <a:ext cx="817" cy="242"/>
              </a:xfrm>
              <a:custGeom>
                <a:avLst/>
                <a:gdLst/>
                <a:ahLst/>
                <a:cxnLst>
                  <a:cxn ang="0">
                    <a:pos x="0" y="181"/>
                  </a:cxn>
                  <a:cxn ang="0">
                    <a:pos x="18" y="241"/>
                  </a:cxn>
                  <a:cxn ang="0">
                    <a:pos x="816" y="34"/>
                  </a:cxn>
                  <a:cxn ang="0">
                    <a:pos x="761" y="0"/>
                  </a:cxn>
                  <a:cxn ang="0">
                    <a:pos x="0" y="181"/>
                  </a:cxn>
                </a:cxnLst>
                <a:rect l="0" t="0" r="r" b="b"/>
                <a:pathLst>
                  <a:path w="817" h="242">
                    <a:moveTo>
                      <a:pt x="0" y="181"/>
                    </a:moveTo>
                    <a:lnTo>
                      <a:pt x="18" y="241"/>
                    </a:lnTo>
                    <a:lnTo>
                      <a:pt x="816" y="34"/>
                    </a:lnTo>
                    <a:lnTo>
                      <a:pt x="761" y="0"/>
                    </a:lnTo>
                    <a:lnTo>
                      <a:pt x="0" y="181"/>
                    </a:lnTo>
                  </a:path>
                </a:pathLst>
              </a:custGeom>
              <a:solidFill>
                <a:srgbClr val="3F7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660" name="Freeform 68"/>
              <p:cNvSpPr>
                <a:spLocks/>
              </p:cNvSpPr>
              <p:nvPr/>
            </p:nvSpPr>
            <p:spPr bwMode="auto">
              <a:xfrm>
                <a:off x="55" y="3043"/>
                <a:ext cx="1252" cy="225"/>
              </a:xfrm>
              <a:custGeom>
                <a:avLst/>
                <a:gdLst/>
                <a:ahLst/>
                <a:cxnLst>
                  <a:cxn ang="0">
                    <a:pos x="0" y="163"/>
                  </a:cxn>
                  <a:cxn ang="0">
                    <a:pos x="490" y="224"/>
                  </a:cxn>
                  <a:cxn ang="0">
                    <a:pos x="1251" y="43"/>
                  </a:cxn>
                  <a:cxn ang="0">
                    <a:pos x="744" y="0"/>
                  </a:cxn>
                  <a:cxn ang="0">
                    <a:pos x="0" y="163"/>
                  </a:cxn>
                </a:cxnLst>
                <a:rect l="0" t="0" r="r" b="b"/>
                <a:pathLst>
                  <a:path w="1252" h="225">
                    <a:moveTo>
                      <a:pt x="0" y="163"/>
                    </a:moveTo>
                    <a:lnTo>
                      <a:pt x="490" y="224"/>
                    </a:lnTo>
                    <a:lnTo>
                      <a:pt x="1251" y="43"/>
                    </a:lnTo>
                    <a:lnTo>
                      <a:pt x="744" y="0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9FB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0661" name="Group 69"/>
            <p:cNvGrpSpPr>
              <a:grpSpLocks/>
            </p:cNvGrpSpPr>
            <p:nvPr/>
          </p:nvGrpSpPr>
          <p:grpSpPr bwMode="auto">
            <a:xfrm>
              <a:off x="599" y="3136"/>
              <a:ext cx="740" cy="357"/>
              <a:chOff x="599" y="3136"/>
              <a:chExt cx="740" cy="357"/>
            </a:xfrm>
          </p:grpSpPr>
          <p:grpSp>
            <p:nvGrpSpPr>
              <p:cNvPr id="110662" name="Group 70"/>
              <p:cNvGrpSpPr>
                <a:grpSpLocks/>
              </p:cNvGrpSpPr>
              <p:nvPr/>
            </p:nvGrpSpPr>
            <p:grpSpPr bwMode="auto">
              <a:xfrm>
                <a:off x="599" y="3141"/>
                <a:ext cx="731" cy="352"/>
                <a:chOff x="599" y="3141"/>
                <a:chExt cx="731" cy="352"/>
              </a:xfrm>
            </p:grpSpPr>
            <p:sp>
              <p:nvSpPr>
                <p:cNvPr id="110663" name="Freeform 71"/>
                <p:cNvSpPr>
                  <a:spLocks/>
                </p:cNvSpPr>
                <p:nvPr/>
              </p:nvSpPr>
              <p:spPr bwMode="auto">
                <a:xfrm>
                  <a:off x="887" y="3233"/>
                  <a:ext cx="84" cy="178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0" y="1"/>
                    </a:cxn>
                    <a:cxn ang="0">
                      <a:pos x="54" y="0"/>
                    </a:cxn>
                    <a:cxn ang="0">
                      <a:pos x="64" y="3"/>
                    </a:cxn>
                    <a:cxn ang="0">
                      <a:pos x="72" y="5"/>
                    </a:cxn>
                    <a:cxn ang="0">
                      <a:pos x="77" y="7"/>
                    </a:cxn>
                    <a:cxn ang="0">
                      <a:pos x="81" y="11"/>
                    </a:cxn>
                    <a:cxn ang="0">
                      <a:pos x="82" y="14"/>
                    </a:cxn>
                    <a:cxn ang="0">
                      <a:pos x="83" y="20"/>
                    </a:cxn>
                    <a:cxn ang="0">
                      <a:pos x="83" y="84"/>
                    </a:cxn>
                    <a:cxn ang="0">
                      <a:pos x="81" y="87"/>
                    </a:cxn>
                    <a:cxn ang="0">
                      <a:pos x="75" y="90"/>
                    </a:cxn>
                    <a:cxn ang="0">
                      <a:pos x="70" y="91"/>
                    </a:cxn>
                    <a:cxn ang="0">
                      <a:pos x="70" y="173"/>
                    </a:cxn>
                    <a:cxn ang="0">
                      <a:pos x="61" y="177"/>
                    </a:cxn>
                    <a:cxn ang="0">
                      <a:pos x="53" y="173"/>
                    </a:cxn>
                    <a:cxn ang="0">
                      <a:pos x="53" y="91"/>
                    </a:cxn>
                    <a:cxn ang="0">
                      <a:pos x="45" y="89"/>
                    </a:cxn>
                    <a:cxn ang="0">
                      <a:pos x="38" y="87"/>
                    </a:cxn>
                    <a:cxn ang="0">
                      <a:pos x="37" y="85"/>
                    </a:cxn>
                    <a:cxn ang="0">
                      <a:pos x="37" y="82"/>
                    </a:cxn>
                    <a:cxn ang="0">
                      <a:pos x="37" y="29"/>
                    </a:cxn>
                    <a:cxn ang="0">
                      <a:pos x="37" y="25"/>
                    </a:cxn>
                    <a:cxn ang="0">
                      <a:pos x="34" y="20"/>
                    </a:cxn>
                    <a:cxn ang="0">
                      <a:pos x="30" y="16"/>
                    </a:cxn>
                    <a:cxn ang="0">
                      <a:pos x="24" y="14"/>
                    </a:cxn>
                    <a:cxn ang="0">
                      <a:pos x="16" y="12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84" h="178">
                      <a:moveTo>
                        <a:pt x="0" y="12"/>
                      </a:moveTo>
                      <a:lnTo>
                        <a:pt x="40" y="1"/>
                      </a:lnTo>
                      <a:lnTo>
                        <a:pt x="54" y="0"/>
                      </a:lnTo>
                      <a:lnTo>
                        <a:pt x="64" y="3"/>
                      </a:lnTo>
                      <a:lnTo>
                        <a:pt x="72" y="5"/>
                      </a:lnTo>
                      <a:lnTo>
                        <a:pt x="77" y="7"/>
                      </a:lnTo>
                      <a:lnTo>
                        <a:pt x="81" y="11"/>
                      </a:lnTo>
                      <a:lnTo>
                        <a:pt x="82" y="14"/>
                      </a:lnTo>
                      <a:lnTo>
                        <a:pt x="83" y="20"/>
                      </a:lnTo>
                      <a:lnTo>
                        <a:pt x="83" y="84"/>
                      </a:lnTo>
                      <a:lnTo>
                        <a:pt x="81" y="87"/>
                      </a:lnTo>
                      <a:lnTo>
                        <a:pt x="75" y="90"/>
                      </a:lnTo>
                      <a:lnTo>
                        <a:pt x="70" y="91"/>
                      </a:lnTo>
                      <a:lnTo>
                        <a:pt x="70" y="173"/>
                      </a:lnTo>
                      <a:lnTo>
                        <a:pt x="61" y="177"/>
                      </a:lnTo>
                      <a:lnTo>
                        <a:pt x="53" y="173"/>
                      </a:lnTo>
                      <a:lnTo>
                        <a:pt x="53" y="91"/>
                      </a:lnTo>
                      <a:lnTo>
                        <a:pt x="45" y="89"/>
                      </a:lnTo>
                      <a:lnTo>
                        <a:pt x="38" y="87"/>
                      </a:lnTo>
                      <a:lnTo>
                        <a:pt x="37" y="85"/>
                      </a:lnTo>
                      <a:lnTo>
                        <a:pt x="37" y="82"/>
                      </a:lnTo>
                      <a:lnTo>
                        <a:pt x="37" y="29"/>
                      </a:lnTo>
                      <a:lnTo>
                        <a:pt x="37" y="25"/>
                      </a:lnTo>
                      <a:lnTo>
                        <a:pt x="34" y="20"/>
                      </a:lnTo>
                      <a:lnTo>
                        <a:pt x="30" y="16"/>
                      </a:lnTo>
                      <a:lnTo>
                        <a:pt x="24" y="14"/>
                      </a:lnTo>
                      <a:lnTo>
                        <a:pt x="16" y="12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64" name="Freeform 72"/>
                <p:cNvSpPr>
                  <a:spLocks/>
                </p:cNvSpPr>
                <p:nvPr/>
              </p:nvSpPr>
              <p:spPr bwMode="auto">
                <a:xfrm>
                  <a:off x="752" y="3268"/>
                  <a:ext cx="90" cy="183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43" y="0"/>
                    </a:cxn>
                    <a:cxn ang="0">
                      <a:pos x="57" y="0"/>
                    </a:cxn>
                    <a:cxn ang="0">
                      <a:pos x="69" y="1"/>
                    </a:cxn>
                    <a:cxn ang="0">
                      <a:pos x="76" y="4"/>
                    </a:cxn>
                    <a:cxn ang="0">
                      <a:pos x="82" y="6"/>
                    </a:cxn>
                    <a:cxn ang="0">
                      <a:pos x="86" y="11"/>
                    </a:cxn>
                    <a:cxn ang="0">
                      <a:pos x="87" y="13"/>
                    </a:cxn>
                    <a:cxn ang="0">
                      <a:pos x="89" y="19"/>
                    </a:cxn>
                    <a:cxn ang="0">
                      <a:pos x="89" y="85"/>
                    </a:cxn>
                    <a:cxn ang="0">
                      <a:pos x="86" y="89"/>
                    </a:cxn>
                    <a:cxn ang="0">
                      <a:pos x="80" y="92"/>
                    </a:cxn>
                    <a:cxn ang="0">
                      <a:pos x="75" y="93"/>
                    </a:cxn>
                    <a:cxn ang="0">
                      <a:pos x="75" y="178"/>
                    </a:cxn>
                    <a:cxn ang="0">
                      <a:pos x="65" y="182"/>
                    </a:cxn>
                    <a:cxn ang="0">
                      <a:pos x="56" y="178"/>
                    </a:cxn>
                    <a:cxn ang="0">
                      <a:pos x="56" y="92"/>
                    </a:cxn>
                    <a:cxn ang="0">
                      <a:pos x="47" y="91"/>
                    </a:cxn>
                    <a:cxn ang="0">
                      <a:pos x="40" y="89"/>
                    </a:cxn>
                    <a:cxn ang="0">
                      <a:pos x="39" y="87"/>
                    </a:cxn>
                    <a:cxn ang="0">
                      <a:pos x="39" y="84"/>
                    </a:cxn>
                    <a:cxn ang="0">
                      <a:pos x="39" y="29"/>
                    </a:cxn>
                    <a:cxn ang="0">
                      <a:pos x="39" y="24"/>
                    </a:cxn>
                    <a:cxn ang="0">
                      <a:pos x="36" y="19"/>
                    </a:cxn>
                    <a:cxn ang="0">
                      <a:pos x="31" y="15"/>
                    </a:cxn>
                    <a:cxn ang="0">
                      <a:pos x="25" y="13"/>
                    </a:cxn>
                    <a:cxn ang="0">
                      <a:pos x="17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90" h="183">
                      <a:moveTo>
                        <a:pt x="0" y="11"/>
                      </a:moveTo>
                      <a:lnTo>
                        <a:pt x="43" y="0"/>
                      </a:lnTo>
                      <a:lnTo>
                        <a:pt x="57" y="0"/>
                      </a:lnTo>
                      <a:lnTo>
                        <a:pt x="69" y="1"/>
                      </a:lnTo>
                      <a:lnTo>
                        <a:pt x="76" y="4"/>
                      </a:lnTo>
                      <a:lnTo>
                        <a:pt x="82" y="6"/>
                      </a:lnTo>
                      <a:lnTo>
                        <a:pt x="86" y="11"/>
                      </a:lnTo>
                      <a:lnTo>
                        <a:pt x="87" y="13"/>
                      </a:lnTo>
                      <a:lnTo>
                        <a:pt x="89" y="19"/>
                      </a:lnTo>
                      <a:lnTo>
                        <a:pt x="89" y="85"/>
                      </a:lnTo>
                      <a:lnTo>
                        <a:pt x="86" y="89"/>
                      </a:lnTo>
                      <a:lnTo>
                        <a:pt x="80" y="92"/>
                      </a:lnTo>
                      <a:lnTo>
                        <a:pt x="75" y="93"/>
                      </a:lnTo>
                      <a:lnTo>
                        <a:pt x="75" y="178"/>
                      </a:lnTo>
                      <a:lnTo>
                        <a:pt x="65" y="182"/>
                      </a:lnTo>
                      <a:lnTo>
                        <a:pt x="56" y="178"/>
                      </a:lnTo>
                      <a:lnTo>
                        <a:pt x="56" y="92"/>
                      </a:lnTo>
                      <a:lnTo>
                        <a:pt x="47" y="91"/>
                      </a:lnTo>
                      <a:lnTo>
                        <a:pt x="40" y="89"/>
                      </a:lnTo>
                      <a:lnTo>
                        <a:pt x="39" y="87"/>
                      </a:lnTo>
                      <a:lnTo>
                        <a:pt x="39" y="84"/>
                      </a:lnTo>
                      <a:lnTo>
                        <a:pt x="39" y="29"/>
                      </a:lnTo>
                      <a:lnTo>
                        <a:pt x="39" y="24"/>
                      </a:lnTo>
                      <a:lnTo>
                        <a:pt x="36" y="19"/>
                      </a:lnTo>
                      <a:lnTo>
                        <a:pt x="31" y="15"/>
                      </a:lnTo>
                      <a:lnTo>
                        <a:pt x="25" y="13"/>
                      </a:lnTo>
                      <a:lnTo>
                        <a:pt x="17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65" name="Freeform 73"/>
                <p:cNvSpPr>
                  <a:spLocks/>
                </p:cNvSpPr>
                <p:nvPr/>
              </p:nvSpPr>
              <p:spPr bwMode="auto">
                <a:xfrm>
                  <a:off x="599" y="3306"/>
                  <a:ext cx="102" cy="187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9" y="1"/>
                    </a:cxn>
                    <a:cxn ang="0">
                      <a:pos x="66" y="0"/>
                    </a:cxn>
                    <a:cxn ang="0">
                      <a:pos x="78" y="3"/>
                    </a:cxn>
                    <a:cxn ang="0">
                      <a:pos x="87" y="4"/>
                    </a:cxn>
                    <a:cxn ang="0">
                      <a:pos x="94" y="8"/>
                    </a:cxn>
                    <a:cxn ang="0">
                      <a:pos x="98" y="11"/>
                    </a:cxn>
                    <a:cxn ang="0">
                      <a:pos x="100" y="15"/>
                    </a:cxn>
                    <a:cxn ang="0">
                      <a:pos x="101" y="21"/>
                    </a:cxn>
                    <a:cxn ang="0">
                      <a:pos x="101" y="87"/>
                    </a:cxn>
                    <a:cxn ang="0">
                      <a:pos x="98" y="91"/>
                    </a:cxn>
                    <a:cxn ang="0">
                      <a:pos x="91" y="94"/>
                    </a:cxn>
                    <a:cxn ang="0">
                      <a:pos x="86" y="96"/>
                    </a:cxn>
                    <a:cxn ang="0">
                      <a:pos x="86" y="181"/>
                    </a:cxn>
                    <a:cxn ang="0">
                      <a:pos x="74" y="186"/>
                    </a:cxn>
                    <a:cxn ang="0">
                      <a:pos x="64" y="182"/>
                    </a:cxn>
                    <a:cxn ang="0">
                      <a:pos x="64" y="95"/>
                    </a:cxn>
                    <a:cxn ang="0">
                      <a:pos x="54" y="94"/>
                    </a:cxn>
                    <a:cxn ang="0">
                      <a:pos x="46" y="91"/>
                    </a:cxn>
                    <a:cxn ang="0">
                      <a:pos x="45" y="90"/>
                    </a:cxn>
                    <a:cxn ang="0">
                      <a:pos x="45" y="86"/>
                    </a:cxn>
                    <a:cxn ang="0">
                      <a:pos x="45" y="31"/>
                    </a:cxn>
                    <a:cxn ang="0">
                      <a:pos x="45" y="26"/>
                    </a:cxn>
                    <a:cxn ang="0">
                      <a:pos x="41" y="21"/>
                    </a:cxn>
                    <a:cxn ang="0">
                      <a:pos x="36" y="16"/>
                    </a:cxn>
                    <a:cxn ang="0">
                      <a:pos x="29" y="15"/>
                    </a:cxn>
                    <a:cxn ang="0">
                      <a:pos x="19" y="13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102" h="187">
                      <a:moveTo>
                        <a:pt x="0" y="12"/>
                      </a:moveTo>
                      <a:lnTo>
                        <a:pt x="49" y="1"/>
                      </a:lnTo>
                      <a:lnTo>
                        <a:pt x="66" y="0"/>
                      </a:lnTo>
                      <a:lnTo>
                        <a:pt x="78" y="3"/>
                      </a:lnTo>
                      <a:lnTo>
                        <a:pt x="87" y="4"/>
                      </a:lnTo>
                      <a:lnTo>
                        <a:pt x="94" y="8"/>
                      </a:lnTo>
                      <a:lnTo>
                        <a:pt x="98" y="11"/>
                      </a:lnTo>
                      <a:lnTo>
                        <a:pt x="100" y="15"/>
                      </a:lnTo>
                      <a:lnTo>
                        <a:pt x="101" y="21"/>
                      </a:lnTo>
                      <a:lnTo>
                        <a:pt x="101" y="87"/>
                      </a:lnTo>
                      <a:lnTo>
                        <a:pt x="98" y="91"/>
                      </a:lnTo>
                      <a:lnTo>
                        <a:pt x="91" y="94"/>
                      </a:lnTo>
                      <a:lnTo>
                        <a:pt x="86" y="96"/>
                      </a:lnTo>
                      <a:lnTo>
                        <a:pt x="86" y="181"/>
                      </a:lnTo>
                      <a:lnTo>
                        <a:pt x="74" y="186"/>
                      </a:lnTo>
                      <a:lnTo>
                        <a:pt x="64" y="182"/>
                      </a:lnTo>
                      <a:lnTo>
                        <a:pt x="64" y="95"/>
                      </a:lnTo>
                      <a:lnTo>
                        <a:pt x="54" y="94"/>
                      </a:lnTo>
                      <a:lnTo>
                        <a:pt x="46" y="91"/>
                      </a:lnTo>
                      <a:lnTo>
                        <a:pt x="45" y="90"/>
                      </a:lnTo>
                      <a:lnTo>
                        <a:pt x="45" y="86"/>
                      </a:lnTo>
                      <a:lnTo>
                        <a:pt x="45" y="31"/>
                      </a:lnTo>
                      <a:lnTo>
                        <a:pt x="45" y="26"/>
                      </a:lnTo>
                      <a:lnTo>
                        <a:pt x="41" y="21"/>
                      </a:lnTo>
                      <a:lnTo>
                        <a:pt x="36" y="16"/>
                      </a:lnTo>
                      <a:lnTo>
                        <a:pt x="29" y="15"/>
                      </a:lnTo>
                      <a:lnTo>
                        <a:pt x="19" y="13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66" name="Freeform 74"/>
                <p:cNvSpPr>
                  <a:spLocks/>
                </p:cNvSpPr>
                <p:nvPr/>
              </p:nvSpPr>
              <p:spPr bwMode="auto">
                <a:xfrm>
                  <a:off x="1018" y="3201"/>
                  <a:ext cx="83" cy="174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40" y="0"/>
                    </a:cxn>
                    <a:cxn ang="0">
                      <a:pos x="53" y="0"/>
                    </a:cxn>
                    <a:cxn ang="0">
                      <a:pos x="64" y="1"/>
                    </a:cxn>
                    <a:cxn ang="0">
                      <a:pos x="70" y="4"/>
                    </a:cxn>
                    <a:cxn ang="0">
                      <a:pos x="76" y="7"/>
                    </a:cxn>
                    <a:cxn ang="0">
                      <a:pos x="80" y="10"/>
                    </a:cxn>
                    <a:cxn ang="0">
                      <a:pos x="81" y="13"/>
                    </a:cxn>
                    <a:cxn ang="0">
                      <a:pos x="82" y="19"/>
                    </a:cxn>
                    <a:cxn ang="0">
                      <a:pos x="82" y="81"/>
                    </a:cxn>
                    <a:cxn ang="0">
                      <a:pos x="80" y="85"/>
                    </a:cxn>
                    <a:cxn ang="0">
                      <a:pos x="74" y="87"/>
                    </a:cxn>
                    <a:cxn ang="0">
                      <a:pos x="69" y="89"/>
                    </a:cxn>
                    <a:cxn ang="0">
                      <a:pos x="69" y="169"/>
                    </a:cxn>
                    <a:cxn ang="0">
                      <a:pos x="60" y="173"/>
                    </a:cxn>
                    <a:cxn ang="0">
                      <a:pos x="52" y="170"/>
                    </a:cxn>
                    <a:cxn ang="0">
                      <a:pos x="52" y="88"/>
                    </a:cxn>
                    <a:cxn ang="0">
                      <a:pos x="43" y="87"/>
                    </a:cxn>
                    <a:cxn ang="0">
                      <a:pos x="37" y="85"/>
                    </a:cxn>
                    <a:cxn ang="0">
                      <a:pos x="36" y="83"/>
                    </a:cxn>
                    <a:cxn ang="0">
                      <a:pos x="36" y="81"/>
                    </a:cxn>
                    <a:cxn ang="0">
                      <a:pos x="36" y="29"/>
                    </a:cxn>
                    <a:cxn ang="0">
                      <a:pos x="36" y="24"/>
                    </a:cxn>
                    <a:cxn ang="0">
                      <a:pos x="34" y="19"/>
                    </a:cxn>
                    <a:cxn ang="0">
                      <a:pos x="29" y="15"/>
                    </a:cxn>
                    <a:cxn ang="0">
                      <a:pos x="23" y="13"/>
                    </a:cxn>
                    <a:cxn ang="0">
                      <a:pos x="15" y="12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83" h="174">
                      <a:moveTo>
                        <a:pt x="0" y="11"/>
                      </a:moveTo>
                      <a:lnTo>
                        <a:pt x="40" y="0"/>
                      </a:lnTo>
                      <a:lnTo>
                        <a:pt x="53" y="0"/>
                      </a:lnTo>
                      <a:lnTo>
                        <a:pt x="64" y="1"/>
                      </a:lnTo>
                      <a:lnTo>
                        <a:pt x="70" y="4"/>
                      </a:lnTo>
                      <a:lnTo>
                        <a:pt x="76" y="7"/>
                      </a:lnTo>
                      <a:lnTo>
                        <a:pt x="80" y="10"/>
                      </a:lnTo>
                      <a:lnTo>
                        <a:pt x="81" y="13"/>
                      </a:lnTo>
                      <a:lnTo>
                        <a:pt x="82" y="19"/>
                      </a:lnTo>
                      <a:lnTo>
                        <a:pt x="82" y="81"/>
                      </a:lnTo>
                      <a:lnTo>
                        <a:pt x="80" y="85"/>
                      </a:lnTo>
                      <a:lnTo>
                        <a:pt x="74" y="87"/>
                      </a:lnTo>
                      <a:lnTo>
                        <a:pt x="69" y="89"/>
                      </a:lnTo>
                      <a:lnTo>
                        <a:pt x="69" y="169"/>
                      </a:lnTo>
                      <a:lnTo>
                        <a:pt x="60" y="173"/>
                      </a:lnTo>
                      <a:lnTo>
                        <a:pt x="52" y="170"/>
                      </a:lnTo>
                      <a:lnTo>
                        <a:pt x="52" y="88"/>
                      </a:lnTo>
                      <a:lnTo>
                        <a:pt x="43" y="87"/>
                      </a:lnTo>
                      <a:lnTo>
                        <a:pt x="37" y="85"/>
                      </a:lnTo>
                      <a:lnTo>
                        <a:pt x="36" y="83"/>
                      </a:lnTo>
                      <a:lnTo>
                        <a:pt x="36" y="81"/>
                      </a:lnTo>
                      <a:lnTo>
                        <a:pt x="36" y="29"/>
                      </a:lnTo>
                      <a:lnTo>
                        <a:pt x="36" y="24"/>
                      </a:lnTo>
                      <a:lnTo>
                        <a:pt x="34" y="19"/>
                      </a:lnTo>
                      <a:lnTo>
                        <a:pt x="29" y="15"/>
                      </a:lnTo>
                      <a:lnTo>
                        <a:pt x="23" y="13"/>
                      </a:lnTo>
                      <a:lnTo>
                        <a:pt x="15" y="12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67" name="Freeform 75"/>
                <p:cNvSpPr>
                  <a:spLocks/>
                </p:cNvSpPr>
                <p:nvPr/>
              </p:nvSpPr>
              <p:spPr bwMode="auto">
                <a:xfrm>
                  <a:off x="1142" y="3170"/>
                  <a:ext cx="77" cy="169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7" y="0"/>
                    </a:cxn>
                    <a:cxn ang="0">
                      <a:pos x="50" y="0"/>
                    </a:cxn>
                    <a:cxn ang="0">
                      <a:pos x="60" y="2"/>
                    </a:cxn>
                    <a:cxn ang="0">
                      <a:pos x="66" y="3"/>
                    </a:cxn>
                    <a:cxn ang="0">
                      <a:pos x="71" y="6"/>
                    </a:cxn>
                    <a:cxn ang="0">
                      <a:pos x="74" y="9"/>
                    </a:cxn>
                    <a:cxn ang="0">
                      <a:pos x="76" y="12"/>
                    </a:cxn>
                    <a:cxn ang="0">
                      <a:pos x="76" y="18"/>
                    </a:cxn>
                    <a:cxn ang="0">
                      <a:pos x="76" y="78"/>
                    </a:cxn>
                    <a:cxn ang="0">
                      <a:pos x="74" y="82"/>
                    </a:cxn>
                    <a:cxn ang="0">
                      <a:pos x="69" y="84"/>
                    </a:cxn>
                    <a:cxn ang="0">
                      <a:pos x="65" y="86"/>
                    </a:cxn>
                    <a:cxn ang="0">
                      <a:pos x="65" y="163"/>
                    </a:cxn>
                    <a:cxn ang="0">
                      <a:pos x="57" y="168"/>
                    </a:cxn>
                    <a:cxn ang="0">
                      <a:pos x="49" y="164"/>
                    </a:cxn>
                    <a:cxn ang="0">
                      <a:pos x="49" y="85"/>
                    </a:cxn>
                    <a:cxn ang="0">
                      <a:pos x="41" y="83"/>
                    </a:cxn>
                    <a:cxn ang="0">
                      <a:pos x="35" y="82"/>
                    </a:cxn>
                    <a:cxn ang="0">
                      <a:pos x="34" y="80"/>
                    </a:cxn>
                    <a:cxn ang="0">
                      <a:pos x="34" y="77"/>
                    </a:cxn>
                    <a:cxn ang="0">
                      <a:pos x="34" y="27"/>
                    </a:cxn>
                    <a:cxn ang="0">
                      <a:pos x="34" y="22"/>
                    </a:cxn>
                    <a:cxn ang="0">
                      <a:pos x="32" y="18"/>
                    </a:cxn>
                    <a:cxn ang="0">
                      <a:pos x="28" y="14"/>
                    </a:cxn>
                    <a:cxn ang="0">
                      <a:pos x="22" y="12"/>
                    </a:cxn>
                    <a:cxn ang="0">
                      <a:pos x="14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77" h="169">
                      <a:moveTo>
                        <a:pt x="0" y="11"/>
                      </a:moveTo>
                      <a:lnTo>
                        <a:pt x="37" y="0"/>
                      </a:lnTo>
                      <a:lnTo>
                        <a:pt x="50" y="0"/>
                      </a:lnTo>
                      <a:lnTo>
                        <a:pt x="60" y="2"/>
                      </a:lnTo>
                      <a:lnTo>
                        <a:pt x="66" y="3"/>
                      </a:lnTo>
                      <a:lnTo>
                        <a:pt x="71" y="6"/>
                      </a:lnTo>
                      <a:lnTo>
                        <a:pt x="74" y="9"/>
                      </a:lnTo>
                      <a:lnTo>
                        <a:pt x="76" y="12"/>
                      </a:lnTo>
                      <a:lnTo>
                        <a:pt x="76" y="18"/>
                      </a:lnTo>
                      <a:lnTo>
                        <a:pt x="76" y="78"/>
                      </a:lnTo>
                      <a:lnTo>
                        <a:pt x="74" y="82"/>
                      </a:lnTo>
                      <a:lnTo>
                        <a:pt x="69" y="84"/>
                      </a:lnTo>
                      <a:lnTo>
                        <a:pt x="65" y="86"/>
                      </a:lnTo>
                      <a:lnTo>
                        <a:pt x="65" y="163"/>
                      </a:lnTo>
                      <a:lnTo>
                        <a:pt x="57" y="168"/>
                      </a:lnTo>
                      <a:lnTo>
                        <a:pt x="49" y="164"/>
                      </a:lnTo>
                      <a:lnTo>
                        <a:pt x="49" y="85"/>
                      </a:lnTo>
                      <a:lnTo>
                        <a:pt x="41" y="83"/>
                      </a:lnTo>
                      <a:lnTo>
                        <a:pt x="35" y="82"/>
                      </a:lnTo>
                      <a:lnTo>
                        <a:pt x="34" y="80"/>
                      </a:lnTo>
                      <a:lnTo>
                        <a:pt x="34" y="77"/>
                      </a:lnTo>
                      <a:lnTo>
                        <a:pt x="34" y="27"/>
                      </a:lnTo>
                      <a:lnTo>
                        <a:pt x="34" y="22"/>
                      </a:lnTo>
                      <a:lnTo>
                        <a:pt x="32" y="18"/>
                      </a:lnTo>
                      <a:lnTo>
                        <a:pt x="28" y="14"/>
                      </a:lnTo>
                      <a:lnTo>
                        <a:pt x="22" y="12"/>
                      </a:lnTo>
                      <a:lnTo>
                        <a:pt x="14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68" name="Freeform 76"/>
                <p:cNvSpPr>
                  <a:spLocks/>
                </p:cNvSpPr>
                <p:nvPr/>
              </p:nvSpPr>
              <p:spPr bwMode="auto">
                <a:xfrm>
                  <a:off x="1253" y="3141"/>
                  <a:ext cx="77" cy="162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36" y="0"/>
                    </a:cxn>
                    <a:cxn ang="0">
                      <a:pos x="49" y="0"/>
                    </a:cxn>
                    <a:cxn ang="0">
                      <a:pos x="59" y="1"/>
                    </a:cxn>
                    <a:cxn ang="0">
                      <a:pos x="65" y="3"/>
                    </a:cxn>
                    <a:cxn ang="0">
                      <a:pos x="71" y="6"/>
                    </a:cxn>
                    <a:cxn ang="0">
                      <a:pos x="74" y="10"/>
                    </a:cxn>
                    <a:cxn ang="0">
                      <a:pos x="75" y="12"/>
                    </a:cxn>
                    <a:cxn ang="0">
                      <a:pos x="76" y="18"/>
                    </a:cxn>
                    <a:cxn ang="0">
                      <a:pos x="76" y="76"/>
                    </a:cxn>
                    <a:cxn ang="0">
                      <a:pos x="74" y="80"/>
                    </a:cxn>
                    <a:cxn ang="0">
                      <a:pos x="69" y="81"/>
                    </a:cxn>
                    <a:cxn ang="0">
                      <a:pos x="64" y="83"/>
                    </a:cxn>
                    <a:cxn ang="0">
                      <a:pos x="64" y="158"/>
                    </a:cxn>
                    <a:cxn ang="0">
                      <a:pos x="56" y="161"/>
                    </a:cxn>
                    <a:cxn ang="0">
                      <a:pos x="48" y="159"/>
                    </a:cxn>
                    <a:cxn ang="0">
                      <a:pos x="48" y="83"/>
                    </a:cxn>
                    <a:cxn ang="0">
                      <a:pos x="41" y="81"/>
                    </a:cxn>
                    <a:cxn ang="0">
                      <a:pos x="34" y="80"/>
                    </a:cxn>
                    <a:cxn ang="0">
                      <a:pos x="33" y="78"/>
                    </a:cxn>
                    <a:cxn ang="0">
                      <a:pos x="33" y="75"/>
                    </a:cxn>
                    <a:cxn ang="0">
                      <a:pos x="33" y="26"/>
                    </a:cxn>
                    <a:cxn ang="0">
                      <a:pos x="33" y="22"/>
                    </a:cxn>
                    <a:cxn ang="0">
                      <a:pos x="31" y="18"/>
                    </a:cxn>
                    <a:cxn ang="0">
                      <a:pos x="27" y="14"/>
                    </a:cxn>
                    <a:cxn ang="0">
                      <a:pos x="22" y="12"/>
                    </a:cxn>
                    <a:cxn ang="0">
                      <a:pos x="14" y="11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77" h="162">
                      <a:moveTo>
                        <a:pt x="0" y="10"/>
                      </a:moveTo>
                      <a:lnTo>
                        <a:pt x="36" y="0"/>
                      </a:lnTo>
                      <a:lnTo>
                        <a:pt x="49" y="0"/>
                      </a:lnTo>
                      <a:lnTo>
                        <a:pt x="59" y="1"/>
                      </a:lnTo>
                      <a:lnTo>
                        <a:pt x="65" y="3"/>
                      </a:lnTo>
                      <a:lnTo>
                        <a:pt x="71" y="6"/>
                      </a:lnTo>
                      <a:lnTo>
                        <a:pt x="74" y="10"/>
                      </a:lnTo>
                      <a:lnTo>
                        <a:pt x="75" y="12"/>
                      </a:lnTo>
                      <a:lnTo>
                        <a:pt x="76" y="18"/>
                      </a:lnTo>
                      <a:lnTo>
                        <a:pt x="76" y="76"/>
                      </a:lnTo>
                      <a:lnTo>
                        <a:pt x="74" y="80"/>
                      </a:lnTo>
                      <a:lnTo>
                        <a:pt x="69" y="81"/>
                      </a:lnTo>
                      <a:lnTo>
                        <a:pt x="64" y="83"/>
                      </a:lnTo>
                      <a:lnTo>
                        <a:pt x="64" y="158"/>
                      </a:lnTo>
                      <a:lnTo>
                        <a:pt x="56" y="161"/>
                      </a:lnTo>
                      <a:lnTo>
                        <a:pt x="48" y="159"/>
                      </a:lnTo>
                      <a:lnTo>
                        <a:pt x="48" y="83"/>
                      </a:lnTo>
                      <a:lnTo>
                        <a:pt x="41" y="81"/>
                      </a:lnTo>
                      <a:lnTo>
                        <a:pt x="34" y="80"/>
                      </a:lnTo>
                      <a:lnTo>
                        <a:pt x="33" y="78"/>
                      </a:lnTo>
                      <a:lnTo>
                        <a:pt x="33" y="75"/>
                      </a:lnTo>
                      <a:lnTo>
                        <a:pt x="33" y="26"/>
                      </a:lnTo>
                      <a:lnTo>
                        <a:pt x="33" y="22"/>
                      </a:lnTo>
                      <a:lnTo>
                        <a:pt x="31" y="18"/>
                      </a:lnTo>
                      <a:lnTo>
                        <a:pt x="27" y="14"/>
                      </a:lnTo>
                      <a:lnTo>
                        <a:pt x="22" y="12"/>
                      </a:lnTo>
                      <a:lnTo>
                        <a:pt x="14" y="11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3F3F3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10669" name="Group 77"/>
              <p:cNvGrpSpPr>
                <a:grpSpLocks/>
              </p:cNvGrpSpPr>
              <p:nvPr/>
            </p:nvGrpSpPr>
            <p:grpSpPr bwMode="auto">
              <a:xfrm>
                <a:off x="609" y="3136"/>
                <a:ext cx="730" cy="353"/>
                <a:chOff x="609" y="3136"/>
                <a:chExt cx="730" cy="353"/>
              </a:xfrm>
            </p:grpSpPr>
            <p:sp>
              <p:nvSpPr>
                <p:cNvPr id="110670" name="Freeform 78"/>
                <p:cNvSpPr>
                  <a:spLocks/>
                </p:cNvSpPr>
                <p:nvPr/>
              </p:nvSpPr>
              <p:spPr bwMode="auto">
                <a:xfrm>
                  <a:off x="897" y="3229"/>
                  <a:ext cx="83" cy="178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0" y="1"/>
                    </a:cxn>
                    <a:cxn ang="0">
                      <a:pos x="53" y="0"/>
                    </a:cxn>
                    <a:cxn ang="0">
                      <a:pos x="64" y="3"/>
                    </a:cxn>
                    <a:cxn ang="0">
                      <a:pos x="71" y="4"/>
                    </a:cxn>
                    <a:cxn ang="0">
                      <a:pos x="76" y="7"/>
                    </a:cxn>
                    <a:cxn ang="0">
                      <a:pos x="80" y="11"/>
                    </a:cxn>
                    <a:cxn ang="0">
                      <a:pos x="81" y="14"/>
                    </a:cxn>
                    <a:cxn ang="0">
                      <a:pos x="82" y="20"/>
                    </a:cxn>
                    <a:cxn ang="0">
                      <a:pos x="82" y="83"/>
                    </a:cxn>
                    <a:cxn ang="0">
                      <a:pos x="80" y="87"/>
                    </a:cxn>
                    <a:cxn ang="0">
                      <a:pos x="74" y="89"/>
                    </a:cxn>
                    <a:cxn ang="0">
                      <a:pos x="70" y="91"/>
                    </a:cxn>
                    <a:cxn ang="0">
                      <a:pos x="70" y="173"/>
                    </a:cxn>
                    <a:cxn ang="0">
                      <a:pos x="60" y="177"/>
                    </a:cxn>
                    <a:cxn ang="0">
                      <a:pos x="52" y="173"/>
                    </a:cxn>
                    <a:cxn ang="0">
                      <a:pos x="52" y="90"/>
                    </a:cxn>
                    <a:cxn ang="0">
                      <a:pos x="44" y="89"/>
                    </a:cxn>
                    <a:cxn ang="0">
                      <a:pos x="37" y="87"/>
                    </a:cxn>
                    <a:cxn ang="0">
                      <a:pos x="36" y="85"/>
                    </a:cxn>
                    <a:cxn ang="0">
                      <a:pos x="36" y="82"/>
                    </a:cxn>
                    <a:cxn ang="0">
                      <a:pos x="36" y="29"/>
                    </a:cxn>
                    <a:cxn ang="0">
                      <a:pos x="36" y="25"/>
                    </a:cxn>
                    <a:cxn ang="0">
                      <a:pos x="34" y="20"/>
                    </a:cxn>
                    <a:cxn ang="0">
                      <a:pos x="29" y="16"/>
                    </a:cxn>
                    <a:cxn ang="0">
                      <a:pos x="23" y="14"/>
                    </a:cxn>
                    <a:cxn ang="0">
                      <a:pos x="15" y="13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83" h="178">
                      <a:moveTo>
                        <a:pt x="0" y="12"/>
                      </a:moveTo>
                      <a:lnTo>
                        <a:pt x="40" y="1"/>
                      </a:lnTo>
                      <a:lnTo>
                        <a:pt x="53" y="0"/>
                      </a:lnTo>
                      <a:lnTo>
                        <a:pt x="64" y="3"/>
                      </a:lnTo>
                      <a:lnTo>
                        <a:pt x="71" y="4"/>
                      </a:lnTo>
                      <a:lnTo>
                        <a:pt x="76" y="7"/>
                      </a:lnTo>
                      <a:lnTo>
                        <a:pt x="80" y="11"/>
                      </a:lnTo>
                      <a:lnTo>
                        <a:pt x="81" y="14"/>
                      </a:lnTo>
                      <a:lnTo>
                        <a:pt x="82" y="20"/>
                      </a:lnTo>
                      <a:lnTo>
                        <a:pt x="82" y="83"/>
                      </a:lnTo>
                      <a:lnTo>
                        <a:pt x="80" y="87"/>
                      </a:lnTo>
                      <a:lnTo>
                        <a:pt x="74" y="89"/>
                      </a:lnTo>
                      <a:lnTo>
                        <a:pt x="70" y="91"/>
                      </a:lnTo>
                      <a:lnTo>
                        <a:pt x="70" y="173"/>
                      </a:lnTo>
                      <a:lnTo>
                        <a:pt x="60" y="177"/>
                      </a:lnTo>
                      <a:lnTo>
                        <a:pt x="52" y="173"/>
                      </a:lnTo>
                      <a:lnTo>
                        <a:pt x="52" y="90"/>
                      </a:lnTo>
                      <a:lnTo>
                        <a:pt x="44" y="89"/>
                      </a:lnTo>
                      <a:lnTo>
                        <a:pt x="37" y="87"/>
                      </a:lnTo>
                      <a:lnTo>
                        <a:pt x="36" y="85"/>
                      </a:lnTo>
                      <a:lnTo>
                        <a:pt x="36" y="82"/>
                      </a:lnTo>
                      <a:lnTo>
                        <a:pt x="36" y="29"/>
                      </a:lnTo>
                      <a:lnTo>
                        <a:pt x="36" y="25"/>
                      </a:lnTo>
                      <a:lnTo>
                        <a:pt x="34" y="20"/>
                      </a:lnTo>
                      <a:lnTo>
                        <a:pt x="29" y="16"/>
                      </a:lnTo>
                      <a:lnTo>
                        <a:pt x="23" y="14"/>
                      </a:lnTo>
                      <a:lnTo>
                        <a:pt x="15" y="13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71" name="Freeform 79"/>
                <p:cNvSpPr>
                  <a:spLocks/>
                </p:cNvSpPr>
                <p:nvPr/>
              </p:nvSpPr>
              <p:spPr bwMode="auto">
                <a:xfrm>
                  <a:off x="761" y="3263"/>
                  <a:ext cx="89" cy="184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3" y="1"/>
                    </a:cxn>
                    <a:cxn ang="0">
                      <a:pos x="58" y="0"/>
                    </a:cxn>
                    <a:cxn ang="0">
                      <a:pos x="69" y="2"/>
                    </a:cxn>
                    <a:cxn ang="0">
                      <a:pos x="76" y="5"/>
                    </a:cxn>
                    <a:cxn ang="0">
                      <a:pos x="82" y="8"/>
                    </a:cxn>
                    <a:cxn ang="0">
                      <a:pos x="86" y="11"/>
                    </a:cxn>
                    <a:cxn ang="0">
                      <a:pos x="87" y="14"/>
                    </a:cxn>
                    <a:cxn ang="0">
                      <a:pos x="88" y="20"/>
                    </a:cxn>
                    <a:cxn ang="0">
                      <a:pos x="88" y="86"/>
                    </a:cxn>
                    <a:cxn ang="0">
                      <a:pos x="86" y="90"/>
                    </a:cxn>
                    <a:cxn ang="0">
                      <a:pos x="80" y="92"/>
                    </a:cxn>
                    <a:cxn ang="0">
                      <a:pos x="75" y="94"/>
                    </a:cxn>
                    <a:cxn ang="0">
                      <a:pos x="75" y="178"/>
                    </a:cxn>
                    <a:cxn ang="0">
                      <a:pos x="65" y="183"/>
                    </a:cxn>
                    <a:cxn ang="0">
                      <a:pos x="56" y="179"/>
                    </a:cxn>
                    <a:cxn ang="0">
                      <a:pos x="56" y="94"/>
                    </a:cxn>
                    <a:cxn ang="0">
                      <a:pos x="47" y="92"/>
                    </a:cxn>
                    <a:cxn ang="0">
                      <a:pos x="41" y="90"/>
                    </a:cxn>
                    <a:cxn ang="0">
                      <a:pos x="40" y="88"/>
                    </a:cxn>
                    <a:cxn ang="0">
                      <a:pos x="40" y="85"/>
                    </a:cxn>
                    <a:cxn ang="0">
                      <a:pos x="40" y="30"/>
                    </a:cxn>
                    <a:cxn ang="0">
                      <a:pos x="40" y="25"/>
                    </a:cxn>
                    <a:cxn ang="0">
                      <a:pos x="36" y="20"/>
                    </a:cxn>
                    <a:cxn ang="0">
                      <a:pos x="32" y="16"/>
                    </a:cxn>
                    <a:cxn ang="0">
                      <a:pos x="25" y="14"/>
                    </a:cxn>
                    <a:cxn ang="0">
                      <a:pos x="17" y="12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89" h="184">
                      <a:moveTo>
                        <a:pt x="0" y="12"/>
                      </a:moveTo>
                      <a:lnTo>
                        <a:pt x="43" y="1"/>
                      </a:lnTo>
                      <a:lnTo>
                        <a:pt x="58" y="0"/>
                      </a:lnTo>
                      <a:lnTo>
                        <a:pt x="69" y="2"/>
                      </a:lnTo>
                      <a:lnTo>
                        <a:pt x="76" y="5"/>
                      </a:lnTo>
                      <a:lnTo>
                        <a:pt x="82" y="8"/>
                      </a:lnTo>
                      <a:lnTo>
                        <a:pt x="86" y="11"/>
                      </a:lnTo>
                      <a:lnTo>
                        <a:pt x="87" y="14"/>
                      </a:lnTo>
                      <a:lnTo>
                        <a:pt x="88" y="20"/>
                      </a:lnTo>
                      <a:lnTo>
                        <a:pt x="88" y="86"/>
                      </a:lnTo>
                      <a:lnTo>
                        <a:pt x="86" y="90"/>
                      </a:lnTo>
                      <a:lnTo>
                        <a:pt x="80" y="92"/>
                      </a:lnTo>
                      <a:lnTo>
                        <a:pt x="75" y="94"/>
                      </a:lnTo>
                      <a:lnTo>
                        <a:pt x="75" y="178"/>
                      </a:lnTo>
                      <a:lnTo>
                        <a:pt x="65" y="183"/>
                      </a:lnTo>
                      <a:lnTo>
                        <a:pt x="56" y="179"/>
                      </a:lnTo>
                      <a:lnTo>
                        <a:pt x="56" y="94"/>
                      </a:lnTo>
                      <a:lnTo>
                        <a:pt x="47" y="92"/>
                      </a:lnTo>
                      <a:lnTo>
                        <a:pt x="41" y="90"/>
                      </a:lnTo>
                      <a:lnTo>
                        <a:pt x="40" y="88"/>
                      </a:lnTo>
                      <a:lnTo>
                        <a:pt x="40" y="85"/>
                      </a:lnTo>
                      <a:lnTo>
                        <a:pt x="40" y="30"/>
                      </a:lnTo>
                      <a:lnTo>
                        <a:pt x="40" y="25"/>
                      </a:lnTo>
                      <a:lnTo>
                        <a:pt x="36" y="20"/>
                      </a:lnTo>
                      <a:lnTo>
                        <a:pt x="32" y="16"/>
                      </a:lnTo>
                      <a:lnTo>
                        <a:pt x="25" y="14"/>
                      </a:lnTo>
                      <a:lnTo>
                        <a:pt x="17" y="12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72" name="Freeform 80"/>
                <p:cNvSpPr>
                  <a:spLocks/>
                </p:cNvSpPr>
                <p:nvPr/>
              </p:nvSpPr>
              <p:spPr bwMode="auto">
                <a:xfrm>
                  <a:off x="609" y="3302"/>
                  <a:ext cx="100" cy="187"/>
                </a:xfrm>
                <a:custGeom>
                  <a:avLst/>
                  <a:gdLst/>
                  <a:ahLst/>
                  <a:cxnLst>
                    <a:cxn ang="0">
                      <a:pos x="0" y="12"/>
                    </a:cxn>
                    <a:cxn ang="0">
                      <a:pos x="48" y="1"/>
                    </a:cxn>
                    <a:cxn ang="0">
                      <a:pos x="65" y="0"/>
                    </a:cxn>
                    <a:cxn ang="0">
                      <a:pos x="78" y="2"/>
                    </a:cxn>
                    <a:cxn ang="0">
                      <a:pos x="86" y="5"/>
                    </a:cxn>
                    <a:cxn ang="0">
                      <a:pos x="93" y="8"/>
                    </a:cxn>
                    <a:cxn ang="0">
                      <a:pos x="97" y="11"/>
                    </a:cxn>
                    <a:cxn ang="0">
                      <a:pos x="98" y="14"/>
                    </a:cxn>
                    <a:cxn ang="0">
                      <a:pos x="99" y="20"/>
                    </a:cxn>
                    <a:cxn ang="0">
                      <a:pos x="99" y="87"/>
                    </a:cxn>
                    <a:cxn ang="0">
                      <a:pos x="97" y="91"/>
                    </a:cxn>
                    <a:cxn ang="0">
                      <a:pos x="90" y="94"/>
                    </a:cxn>
                    <a:cxn ang="0">
                      <a:pos x="85" y="95"/>
                    </a:cxn>
                    <a:cxn ang="0">
                      <a:pos x="85" y="181"/>
                    </a:cxn>
                    <a:cxn ang="0">
                      <a:pos x="73" y="186"/>
                    </a:cxn>
                    <a:cxn ang="0">
                      <a:pos x="63" y="181"/>
                    </a:cxn>
                    <a:cxn ang="0">
                      <a:pos x="63" y="94"/>
                    </a:cxn>
                    <a:cxn ang="0">
                      <a:pos x="53" y="94"/>
                    </a:cxn>
                    <a:cxn ang="0">
                      <a:pos x="46" y="91"/>
                    </a:cxn>
                    <a:cxn ang="0">
                      <a:pos x="44" y="89"/>
                    </a:cxn>
                    <a:cxn ang="0">
                      <a:pos x="44" y="86"/>
                    </a:cxn>
                    <a:cxn ang="0">
                      <a:pos x="44" y="31"/>
                    </a:cxn>
                    <a:cxn ang="0">
                      <a:pos x="44" y="25"/>
                    </a:cxn>
                    <a:cxn ang="0">
                      <a:pos x="41" y="20"/>
                    </a:cxn>
                    <a:cxn ang="0">
                      <a:pos x="35" y="17"/>
                    </a:cxn>
                    <a:cxn ang="0">
                      <a:pos x="28" y="14"/>
                    </a:cxn>
                    <a:cxn ang="0">
                      <a:pos x="19" y="13"/>
                    </a:cxn>
                    <a:cxn ang="0">
                      <a:pos x="0" y="12"/>
                    </a:cxn>
                  </a:cxnLst>
                  <a:rect l="0" t="0" r="r" b="b"/>
                  <a:pathLst>
                    <a:path w="100" h="187">
                      <a:moveTo>
                        <a:pt x="0" y="12"/>
                      </a:moveTo>
                      <a:lnTo>
                        <a:pt x="48" y="1"/>
                      </a:lnTo>
                      <a:lnTo>
                        <a:pt x="65" y="0"/>
                      </a:lnTo>
                      <a:lnTo>
                        <a:pt x="78" y="2"/>
                      </a:lnTo>
                      <a:lnTo>
                        <a:pt x="86" y="5"/>
                      </a:lnTo>
                      <a:lnTo>
                        <a:pt x="93" y="8"/>
                      </a:lnTo>
                      <a:lnTo>
                        <a:pt x="97" y="11"/>
                      </a:lnTo>
                      <a:lnTo>
                        <a:pt x="98" y="14"/>
                      </a:lnTo>
                      <a:lnTo>
                        <a:pt x="99" y="20"/>
                      </a:lnTo>
                      <a:lnTo>
                        <a:pt x="99" y="87"/>
                      </a:lnTo>
                      <a:lnTo>
                        <a:pt x="97" y="91"/>
                      </a:lnTo>
                      <a:lnTo>
                        <a:pt x="90" y="94"/>
                      </a:lnTo>
                      <a:lnTo>
                        <a:pt x="85" y="95"/>
                      </a:lnTo>
                      <a:lnTo>
                        <a:pt x="85" y="181"/>
                      </a:lnTo>
                      <a:lnTo>
                        <a:pt x="73" y="186"/>
                      </a:lnTo>
                      <a:lnTo>
                        <a:pt x="63" y="181"/>
                      </a:lnTo>
                      <a:lnTo>
                        <a:pt x="63" y="94"/>
                      </a:lnTo>
                      <a:lnTo>
                        <a:pt x="53" y="94"/>
                      </a:lnTo>
                      <a:lnTo>
                        <a:pt x="46" y="91"/>
                      </a:lnTo>
                      <a:lnTo>
                        <a:pt x="44" y="89"/>
                      </a:lnTo>
                      <a:lnTo>
                        <a:pt x="44" y="86"/>
                      </a:lnTo>
                      <a:lnTo>
                        <a:pt x="44" y="31"/>
                      </a:lnTo>
                      <a:lnTo>
                        <a:pt x="44" y="25"/>
                      </a:lnTo>
                      <a:lnTo>
                        <a:pt x="41" y="20"/>
                      </a:lnTo>
                      <a:lnTo>
                        <a:pt x="35" y="17"/>
                      </a:lnTo>
                      <a:lnTo>
                        <a:pt x="28" y="14"/>
                      </a:lnTo>
                      <a:lnTo>
                        <a:pt x="19" y="13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73" name="Freeform 81"/>
                <p:cNvSpPr>
                  <a:spLocks/>
                </p:cNvSpPr>
                <p:nvPr/>
              </p:nvSpPr>
              <p:spPr bwMode="auto">
                <a:xfrm>
                  <a:off x="1027" y="3196"/>
                  <a:ext cx="83" cy="175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9" y="1"/>
                    </a:cxn>
                    <a:cxn ang="0">
                      <a:pos x="53" y="0"/>
                    </a:cxn>
                    <a:cxn ang="0">
                      <a:pos x="63" y="2"/>
                    </a:cxn>
                    <a:cxn ang="0">
                      <a:pos x="70" y="5"/>
                    </a:cxn>
                    <a:cxn ang="0">
                      <a:pos x="76" y="7"/>
                    </a:cxn>
                    <a:cxn ang="0">
                      <a:pos x="80" y="11"/>
                    </a:cxn>
                    <a:cxn ang="0">
                      <a:pos x="81" y="14"/>
                    </a:cxn>
                    <a:cxn ang="0">
                      <a:pos x="82" y="20"/>
                    </a:cxn>
                    <a:cxn ang="0">
                      <a:pos x="82" y="82"/>
                    </a:cxn>
                    <a:cxn ang="0">
                      <a:pos x="80" y="86"/>
                    </a:cxn>
                    <a:cxn ang="0">
                      <a:pos x="74" y="88"/>
                    </a:cxn>
                    <a:cxn ang="0">
                      <a:pos x="69" y="90"/>
                    </a:cxn>
                    <a:cxn ang="0">
                      <a:pos x="69" y="170"/>
                    </a:cxn>
                    <a:cxn ang="0">
                      <a:pos x="60" y="174"/>
                    </a:cxn>
                    <a:cxn ang="0">
                      <a:pos x="52" y="171"/>
                    </a:cxn>
                    <a:cxn ang="0">
                      <a:pos x="52" y="90"/>
                    </a:cxn>
                    <a:cxn ang="0">
                      <a:pos x="44" y="88"/>
                    </a:cxn>
                    <a:cxn ang="0">
                      <a:pos x="37" y="86"/>
                    </a:cxn>
                    <a:cxn ang="0">
                      <a:pos x="36" y="84"/>
                    </a:cxn>
                    <a:cxn ang="0">
                      <a:pos x="36" y="81"/>
                    </a:cxn>
                    <a:cxn ang="0">
                      <a:pos x="36" y="29"/>
                    </a:cxn>
                    <a:cxn ang="0">
                      <a:pos x="36" y="24"/>
                    </a:cxn>
                    <a:cxn ang="0">
                      <a:pos x="34" y="20"/>
                    </a:cxn>
                    <a:cxn ang="0">
                      <a:pos x="29" y="16"/>
                    </a:cxn>
                    <a:cxn ang="0">
                      <a:pos x="23" y="14"/>
                    </a:cxn>
                    <a:cxn ang="0">
                      <a:pos x="15" y="12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83" h="175">
                      <a:moveTo>
                        <a:pt x="0" y="11"/>
                      </a:moveTo>
                      <a:lnTo>
                        <a:pt x="39" y="1"/>
                      </a:lnTo>
                      <a:lnTo>
                        <a:pt x="53" y="0"/>
                      </a:lnTo>
                      <a:lnTo>
                        <a:pt x="63" y="2"/>
                      </a:lnTo>
                      <a:lnTo>
                        <a:pt x="70" y="5"/>
                      </a:lnTo>
                      <a:lnTo>
                        <a:pt x="76" y="7"/>
                      </a:lnTo>
                      <a:lnTo>
                        <a:pt x="80" y="11"/>
                      </a:lnTo>
                      <a:lnTo>
                        <a:pt x="81" y="14"/>
                      </a:lnTo>
                      <a:lnTo>
                        <a:pt x="82" y="20"/>
                      </a:lnTo>
                      <a:lnTo>
                        <a:pt x="82" y="82"/>
                      </a:lnTo>
                      <a:lnTo>
                        <a:pt x="80" y="86"/>
                      </a:lnTo>
                      <a:lnTo>
                        <a:pt x="74" y="88"/>
                      </a:lnTo>
                      <a:lnTo>
                        <a:pt x="69" y="90"/>
                      </a:lnTo>
                      <a:lnTo>
                        <a:pt x="69" y="170"/>
                      </a:lnTo>
                      <a:lnTo>
                        <a:pt x="60" y="174"/>
                      </a:lnTo>
                      <a:lnTo>
                        <a:pt x="52" y="171"/>
                      </a:lnTo>
                      <a:lnTo>
                        <a:pt x="52" y="90"/>
                      </a:lnTo>
                      <a:lnTo>
                        <a:pt x="44" y="88"/>
                      </a:lnTo>
                      <a:lnTo>
                        <a:pt x="37" y="86"/>
                      </a:lnTo>
                      <a:lnTo>
                        <a:pt x="36" y="84"/>
                      </a:lnTo>
                      <a:lnTo>
                        <a:pt x="36" y="81"/>
                      </a:lnTo>
                      <a:lnTo>
                        <a:pt x="36" y="29"/>
                      </a:lnTo>
                      <a:lnTo>
                        <a:pt x="36" y="24"/>
                      </a:lnTo>
                      <a:lnTo>
                        <a:pt x="34" y="20"/>
                      </a:lnTo>
                      <a:lnTo>
                        <a:pt x="29" y="16"/>
                      </a:lnTo>
                      <a:lnTo>
                        <a:pt x="23" y="14"/>
                      </a:lnTo>
                      <a:lnTo>
                        <a:pt x="15" y="12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74" name="Freeform 82"/>
                <p:cNvSpPr>
                  <a:spLocks/>
                </p:cNvSpPr>
                <p:nvPr/>
              </p:nvSpPr>
              <p:spPr bwMode="auto">
                <a:xfrm>
                  <a:off x="1151" y="3166"/>
                  <a:ext cx="77" cy="168"/>
                </a:xfrm>
                <a:custGeom>
                  <a:avLst/>
                  <a:gdLst/>
                  <a:ahLst/>
                  <a:cxnLst>
                    <a:cxn ang="0">
                      <a:pos x="0" y="10"/>
                    </a:cxn>
                    <a:cxn ang="0">
                      <a:pos x="38" y="0"/>
                    </a:cxn>
                    <a:cxn ang="0">
                      <a:pos x="50" y="0"/>
                    </a:cxn>
                    <a:cxn ang="0">
                      <a:pos x="59" y="1"/>
                    </a:cxn>
                    <a:cxn ang="0">
                      <a:pos x="66" y="3"/>
                    </a:cxn>
                    <a:cxn ang="0">
                      <a:pos x="71" y="6"/>
                    </a:cxn>
                    <a:cxn ang="0">
                      <a:pos x="74" y="9"/>
                    </a:cxn>
                    <a:cxn ang="0">
                      <a:pos x="76" y="12"/>
                    </a:cxn>
                    <a:cxn ang="0">
                      <a:pos x="76" y="17"/>
                    </a:cxn>
                    <a:cxn ang="0">
                      <a:pos x="76" y="78"/>
                    </a:cxn>
                    <a:cxn ang="0">
                      <a:pos x="74" y="81"/>
                    </a:cxn>
                    <a:cxn ang="0">
                      <a:pos x="69" y="84"/>
                    </a:cxn>
                    <a:cxn ang="0">
                      <a:pos x="65" y="86"/>
                    </a:cxn>
                    <a:cxn ang="0">
                      <a:pos x="65" y="163"/>
                    </a:cxn>
                    <a:cxn ang="0">
                      <a:pos x="56" y="167"/>
                    </a:cxn>
                    <a:cxn ang="0">
                      <a:pos x="49" y="164"/>
                    </a:cxn>
                    <a:cxn ang="0">
                      <a:pos x="49" y="86"/>
                    </a:cxn>
                    <a:cxn ang="0">
                      <a:pos x="42" y="84"/>
                    </a:cxn>
                    <a:cxn ang="0">
                      <a:pos x="35" y="81"/>
                    </a:cxn>
                    <a:cxn ang="0">
                      <a:pos x="34" y="80"/>
                    </a:cxn>
                    <a:cxn ang="0">
                      <a:pos x="34" y="77"/>
                    </a:cxn>
                    <a:cxn ang="0">
                      <a:pos x="34" y="27"/>
                    </a:cxn>
                    <a:cxn ang="0">
                      <a:pos x="34" y="23"/>
                    </a:cxn>
                    <a:cxn ang="0">
                      <a:pos x="32" y="17"/>
                    </a:cxn>
                    <a:cxn ang="0">
                      <a:pos x="28" y="14"/>
                    </a:cxn>
                    <a:cxn ang="0">
                      <a:pos x="22" y="12"/>
                    </a:cxn>
                    <a:cxn ang="0">
                      <a:pos x="14" y="11"/>
                    </a:cxn>
                    <a:cxn ang="0">
                      <a:pos x="0" y="10"/>
                    </a:cxn>
                  </a:cxnLst>
                  <a:rect l="0" t="0" r="r" b="b"/>
                  <a:pathLst>
                    <a:path w="77" h="168">
                      <a:moveTo>
                        <a:pt x="0" y="10"/>
                      </a:moveTo>
                      <a:lnTo>
                        <a:pt x="38" y="0"/>
                      </a:lnTo>
                      <a:lnTo>
                        <a:pt x="50" y="0"/>
                      </a:lnTo>
                      <a:lnTo>
                        <a:pt x="59" y="1"/>
                      </a:lnTo>
                      <a:lnTo>
                        <a:pt x="66" y="3"/>
                      </a:lnTo>
                      <a:lnTo>
                        <a:pt x="71" y="6"/>
                      </a:lnTo>
                      <a:lnTo>
                        <a:pt x="74" y="9"/>
                      </a:lnTo>
                      <a:lnTo>
                        <a:pt x="76" y="12"/>
                      </a:lnTo>
                      <a:lnTo>
                        <a:pt x="76" y="17"/>
                      </a:lnTo>
                      <a:lnTo>
                        <a:pt x="76" y="78"/>
                      </a:lnTo>
                      <a:lnTo>
                        <a:pt x="74" y="81"/>
                      </a:lnTo>
                      <a:lnTo>
                        <a:pt x="69" y="84"/>
                      </a:lnTo>
                      <a:lnTo>
                        <a:pt x="65" y="86"/>
                      </a:lnTo>
                      <a:lnTo>
                        <a:pt x="65" y="163"/>
                      </a:lnTo>
                      <a:lnTo>
                        <a:pt x="56" y="167"/>
                      </a:lnTo>
                      <a:lnTo>
                        <a:pt x="49" y="164"/>
                      </a:lnTo>
                      <a:lnTo>
                        <a:pt x="49" y="86"/>
                      </a:lnTo>
                      <a:lnTo>
                        <a:pt x="42" y="84"/>
                      </a:lnTo>
                      <a:lnTo>
                        <a:pt x="35" y="81"/>
                      </a:lnTo>
                      <a:lnTo>
                        <a:pt x="34" y="80"/>
                      </a:lnTo>
                      <a:lnTo>
                        <a:pt x="34" y="77"/>
                      </a:lnTo>
                      <a:lnTo>
                        <a:pt x="34" y="27"/>
                      </a:lnTo>
                      <a:lnTo>
                        <a:pt x="34" y="23"/>
                      </a:lnTo>
                      <a:lnTo>
                        <a:pt x="32" y="17"/>
                      </a:lnTo>
                      <a:lnTo>
                        <a:pt x="28" y="14"/>
                      </a:lnTo>
                      <a:lnTo>
                        <a:pt x="22" y="12"/>
                      </a:lnTo>
                      <a:lnTo>
                        <a:pt x="14" y="11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675" name="Freeform 83"/>
                <p:cNvSpPr>
                  <a:spLocks/>
                </p:cNvSpPr>
                <p:nvPr/>
              </p:nvSpPr>
              <p:spPr bwMode="auto">
                <a:xfrm>
                  <a:off x="1262" y="3136"/>
                  <a:ext cx="77" cy="164"/>
                </a:xfrm>
                <a:custGeom>
                  <a:avLst/>
                  <a:gdLst/>
                  <a:ahLst/>
                  <a:cxnLst>
                    <a:cxn ang="0">
                      <a:pos x="0" y="11"/>
                    </a:cxn>
                    <a:cxn ang="0">
                      <a:pos x="37" y="0"/>
                    </a:cxn>
                    <a:cxn ang="0">
                      <a:pos x="49" y="0"/>
                    </a:cxn>
                    <a:cxn ang="0">
                      <a:pos x="59" y="3"/>
                    </a:cxn>
                    <a:cxn ang="0">
                      <a:pos x="66" y="5"/>
                    </a:cxn>
                    <a:cxn ang="0">
                      <a:pos x="71" y="7"/>
                    </a:cxn>
                    <a:cxn ang="0">
                      <a:pos x="74" y="10"/>
                    </a:cxn>
                    <a:cxn ang="0">
                      <a:pos x="75" y="13"/>
                    </a:cxn>
                    <a:cxn ang="0">
                      <a:pos x="76" y="18"/>
                    </a:cxn>
                    <a:cxn ang="0">
                      <a:pos x="76" y="77"/>
                    </a:cxn>
                    <a:cxn ang="0">
                      <a:pos x="74" y="80"/>
                    </a:cxn>
                    <a:cxn ang="0">
                      <a:pos x="68" y="83"/>
                    </a:cxn>
                    <a:cxn ang="0">
                      <a:pos x="64" y="84"/>
                    </a:cxn>
                    <a:cxn ang="0">
                      <a:pos x="64" y="159"/>
                    </a:cxn>
                    <a:cxn ang="0">
                      <a:pos x="56" y="163"/>
                    </a:cxn>
                    <a:cxn ang="0">
                      <a:pos x="48" y="160"/>
                    </a:cxn>
                    <a:cxn ang="0">
                      <a:pos x="48" y="84"/>
                    </a:cxn>
                    <a:cxn ang="0">
                      <a:pos x="41" y="82"/>
                    </a:cxn>
                    <a:cxn ang="0">
                      <a:pos x="34" y="80"/>
                    </a:cxn>
                    <a:cxn ang="0">
                      <a:pos x="33" y="79"/>
                    </a:cxn>
                    <a:cxn ang="0">
                      <a:pos x="33" y="76"/>
                    </a:cxn>
                    <a:cxn ang="0">
                      <a:pos x="33" y="28"/>
                    </a:cxn>
                    <a:cxn ang="0">
                      <a:pos x="33" y="23"/>
                    </a:cxn>
                    <a:cxn ang="0">
                      <a:pos x="31" y="18"/>
                    </a:cxn>
                    <a:cxn ang="0">
                      <a:pos x="27" y="15"/>
                    </a:cxn>
                    <a:cxn ang="0">
                      <a:pos x="21" y="13"/>
                    </a:cxn>
                    <a:cxn ang="0">
                      <a:pos x="14" y="11"/>
                    </a:cxn>
                    <a:cxn ang="0">
                      <a:pos x="0" y="11"/>
                    </a:cxn>
                  </a:cxnLst>
                  <a:rect l="0" t="0" r="r" b="b"/>
                  <a:pathLst>
                    <a:path w="77" h="164">
                      <a:moveTo>
                        <a:pt x="0" y="11"/>
                      </a:moveTo>
                      <a:lnTo>
                        <a:pt x="37" y="0"/>
                      </a:lnTo>
                      <a:lnTo>
                        <a:pt x="49" y="0"/>
                      </a:lnTo>
                      <a:lnTo>
                        <a:pt x="59" y="3"/>
                      </a:lnTo>
                      <a:lnTo>
                        <a:pt x="66" y="5"/>
                      </a:lnTo>
                      <a:lnTo>
                        <a:pt x="71" y="7"/>
                      </a:lnTo>
                      <a:lnTo>
                        <a:pt x="74" y="10"/>
                      </a:lnTo>
                      <a:lnTo>
                        <a:pt x="75" y="13"/>
                      </a:lnTo>
                      <a:lnTo>
                        <a:pt x="76" y="18"/>
                      </a:lnTo>
                      <a:lnTo>
                        <a:pt x="76" y="77"/>
                      </a:lnTo>
                      <a:lnTo>
                        <a:pt x="74" y="80"/>
                      </a:lnTo>
                      <a:lnTo>
                        <a:pt x="68" y="83"/>
                      </a:lnTo>
                      <a:lnTo>
                        <a:pt x="64" y="84"/>
                      </a:lnTo>
                      <a:lnTo>
                        <a:pt x="64" y="159"/>
                      </a:lnTo>
                      <a:lnTo>
                        <a:pt x="56" y="163"/>
                      </a:lnTo>
                      <a:lnTo>
                        <a:pt x="48" y="160"/>
                      </a:lnTo>
                      <a:lnTo>
                        <a:pt x="48" y="84"/>
                      </a:lnTo>
                      <a:lnTo>
                        <a:pt x="41" y="82"/>
                      </a:lnTo>
                      <a:lnTo>
                        <a:pt x="34" y="80"/>
                      </a:lnTo>
                      <a:lnTo>
                        <a:pt x="33" y="79"/>
                      </a:lnTo>
                      <a:lnTo>
                        <a:pt x="33" y="76"/>
                      </a:lnTo>
                      <a:lnTo>
                        <a:pt x="33" y="28"/>
                      </a:lnTo>
                      <a:lnTo>
                        <a:pt x="33" y="23"/>
                      </a:lnTo>
                      <a:lnTo>
                        <a:pt x="31" y="18"/>
                      </a:lnTo>
                      <a:lnTo>
                        <a:pt x="27" y="15"/>
                      </a:lnTo>
                      <a:lnTo>
                        <a:pt x="21" y="13"/>
                      </a:lnTo>
                      <a:lnTo>
                        <a:pt x="14" y="11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pSp>
          <p:nvGrpSpPr>
            <p:cNvPr id="110676" name="Group 84"/>
            <p:cNvGrpSpPr>
              <a:grpSpLocks/>
            </p:cNvGrpSpPr>
            <p:nvPr/>
          </p:nvGrpSpPr>
          <p:grpSpPr bwMode="auto">
            <a:xfrm>
              <a:off x="564" y="3192"/>
              <a:ext cx="71" cy="6"/>
              <a:chOff x="564" y="3192"/>
              <a:chExt cx="71" cy="6"/>
            </a:xfrm>
          </p:grpSpPr>
          <p:sp>
            <p:nvSpPr>
              <p:cNvPr id="110677" name="Oval 85"/>
              <p:cNvSpPr>
                <a:spLocks noChangeArrowheads="1"/>
              </p:cNvSpPr>
              <p:nvPr/>
            </p:nvSpPr>
            <p:spPr bwMode="auto">
              <a:xfrm>
                <a:off x="564" y="3192"/>
                <a:ext cx="71" cy="6"/>
              </a:xfrm>
              <a:prstGeom prst="ellipse">
                <a:avLst/>
              </a:prstGeom>
              <a:solidFill>
                <a:srgbClr val="0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10678" name="Oval 86"/>
              <p:cNvSpPr>
                <a:spLocks noChangeArrowheads="1"/>
              </p:cNvSpPr>
              <p:nvPr/>
            </p:nvSpPr>
            <p:spPr bwMode="auto">
              <a:xfrm>
                <a:off x="564" y="3192"/>
                <a:ext cx="62" cy="5"/>
              </a:xfrm>
              <a:prstGeom prst="ellipse">
                <a:avLst/>
              </a:prstGeom>
              <a:solidFill>
                <a:srgbClr val="5F7FFF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10679" name="Group 87"/>
            <p:cNvGrpSpPr>
              <a:grpSpLocks/>
            </p:cNvGrpSpPr>
            <p:nvPr/>
          </p:nvGrpSpPr>
          <p:grpSpPr bwMode="auto">
            <a:xfrm>
              <a:off x="288" y="3229"/>
              <a:ext cx="86" cy="15"/>
              <a:chOff x="288" y="3229"/>
              <a:chExt cx="86" cy="15"/>
            </a:xfrm>
          </p:grpSpPr>
          <p:sp>
            <p:nvSpPr>
              <p:cNvPr id="110680" name="Freeform 88"/>
              <p:cNvSpPr>
                <a:spLocks/>
              </p:cNvSpPr>
              <p:nvPr/>
            </p:nvSpPr>
            <p:spPr bwMode="auto">
              <a:xfrm>
                <a:off x="289" y="3229"/>
                <a:ext cx="85" cy="9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73" y="8"/>
                  </a:cxn>
                  <a:cxn ang="0">
                    <a:pos x="79" y="8"/>
                  </a:cxn>
                  <a:cxn ang="0">
                    <a:pos x="83" y="7"/>
                  </a:cxn>
                  <a:cxn ang="0">
                    <a:pos x="84" y="5"/>
                  </a:cxn>
                  <a:cxn ang="0">
                    <a:pos x="83" y="4"/>
                  </a:cxn>
                  <a:cxn ang="0">
                    <a:pos x="78" y="2"/>
                  </a:cxn>
                  <a:cxn ang="0">
                    <a:pos x="69" y="2"/>
                  </a:cxn>
                  <a:cxn ang="0">
                    <a:pos x="60" y="1"/>
                  </a:cxn>
                  <a:cxn ang="0">
                    <a:pos x="53" y="0"/>
                  </a:cxn>
                  <a:cxn ang="0">
                    <a:pos x="45" y="0"/>
                  </a:cxn>
                  <a:cxn ang="0">
                    <a:pos x="31" y="0"/>
                  </a:cxn>
                  <a:cxn ang="0">
                    <a:pos x="20" y="1"/>
                  </a:cxn>
                  <a:cxn ang="0">
                    <a:pos x="11" y="2"/>
                  </a:cxn>
                  <a:cxn ang="0">
                    <a:pos x="0" y="4"/>
                  </a:cxn>
                </a:cxnLst>
                <a:rect l="0" t="0" r="r" b="b"/>
                <a:pathLst>
                  <a:path w="85" h="9">
                    <a:moveTo>
                      <a:pt x="0" y="4"/>
                    </a:moveTo>
                    <a:lnTo>
                      <a:pt x="73" y="8"/>
                    </a:lnTo>
                    <a:lnTo>
                      <a:pt x="79" y="8"/>
                    </a:lnTo>
                    <a:lnTo>
                      <a:pt x="83" y="7"/>
                    </a:lnTo>
                    <a:lnTo>
                      <a:pt x="84" y="5"/>
                    </a:lnTo>
                    <a:lnTo>
                      <a:pt x="83" y="4"/>
                    </a:lnTo>
                    <a:lnTo>
                      <a:pt x="78" y="2"/>
                    </a:lnTo>
                    <a:lnTo>
                      <a:pt x="69" y="2"/>
                    </a:lnTo>
                    <a:lnTo>
                      <a:pt x="60" y="1"/>
                    </a:lnTo>
                    <a:lnTo>
                      <a:pt x="53" y="0"/>
                    </a:lnTo>
                    <a:lnTo>
                      <a:pt x="45" y="0"/>
                    </a:lnTo>
                    <a:lnTo>
                      <a:pt x="31" y="0"/>
                    </a:lnTo>
                    <a:lnTo>
                      <a:pt x="20" y="1"/>
                    </a:lnTo>
                    <a:lnTo>
                      <a:pt x="11" y="2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681" name="Freeform 89"/>
              <p:cNvSpPr>
                <a:spLocks/>
              </p:cNvSpPr>
              <p:nvPr/>
            </p:nvSpPr>
            <p:spPr bwMode="auto">
              <a:xfrm>
                <a:off x="288" y="3236"/>
                <a:ext cx="74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3" y="4"/>
                  </a:cxn>
                  <a:cxn ang="0">
                    <a:pos x="73" y="7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74" h="8">
                    <a:moveTo>
                      <a:pt x="0" y="0"/>
                    </a:moveTo>
                    <a:lnTo>
                      <a:pt x="73" y="4"/>
                    </a:lnTo>
                    <a:lnTo>
                      <a:pt x="73" y="7"/>
                    </a:lnTo>
                    <a:lnTo>
                      <a:pt x="0" y="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110682" name="Group 90"/>
          <p:cNvGrpSpPr>
            <a:grpSpLocks/>
          </p:cNvGrpSpPr>
          <p:nvPr/>
        </p:nvGrpSpPr>
        <p:grpSpPr bwMode="auto">
          <a:xfrm>
            <a:off x="461963" y="1582738"/>
            <a:ext cx="622300" cy="700087"/>
            <a:chOff x="291" y="997"/>
            <a:chExt cx="392" cy="441"/>
          </a:xfrm>
        </p:grpSpPr>
        <p:sp>
          <p:nvSpPr>
            <p:cNvPr id="110683" name="Freeform 91"/>
            <p:cNvSpPr>
              <a:spLocks/>
            </p:cNvSpPr>
            <p:nvPr/>
          </p:nvSpPr>
          <p:spPr bwMode="auto">
            <a:xfrm>
              <a:off x="295" y="1001"/>
              <a:ext cx="384" cy="433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55" y="2"/>
                </a:cxn>
                <a:cxn ang="0">
                  <a:pos x="41" y="11"/>
                </a:cxn>
                <a:cxn ang="0">
                  <a:pos x="26" y="24"/>
                </a:cxn>
                <a:cxn ang="0">
                  <a:pos x="13" y="39"/>
                </a:cxn>
                <a:cxn ang="0">
                  <a:pos x="3" y="55"/>
                </a:cxn>
                <a:cxn ang="0">
                  <a:pos x="0" y="75"/>
                </a:cxn>
                <a:cxn ang="0">
                  <a:pos x="0" y="90"/>
                </a:cxn>
                <a:cxn ang="0">
                  <a:pos x="5" y="113"/>
                </a:cxn>
                <a:cxn ang="0">
                  <a:pos x="18" y="131"/>
                </a:cxn>
                <a:cxn ang="0">
                  <a:pos x="40" y="148"/>
                </a:cxn>
                <a:cxn ang="0">
                  <a:pos x="64" y="170"/>
                </a:cxn>
                <a:cxn ang="0">
                  <a:pos x="85" y="187"/>
                </a:cxn>
                <a:cxn ang="0">
                  <a:pos x="103" y="200"/>
                </a:cxn>
                <a:cxn ang="0">
                  <a:pos x="120" y="219"/>
                </a:cxn>
                <a:cxn ang="0">
                  <a:pos x="132" y="244"/>
                </a:cxn>
                <a:cxn ang="0">
                  <a:pos x="144" y="258"/>
                </a:cxn>
                <a:cxn ang="0">
                  <a:pos x="155" y="267"/>
                </a:cxn>
                <a:cxn ang="0">
                  <a:pos x="172" y="270"/>
                </a:cxn>
                <a:cxn ang="0">
                  <a:pos x="207" y="269"/>
                </a:cxn>
                <a:cxn ang="0">
                  <a:pos x="279" y="267"/>
                </a:cxn>
                <a:cxn ang="0">
                  <a:pos x="345" y="289"/>
                </a:cxn>
                <a:cxn ang="0">
                  <a:pos x="353" y="333"/>
                </a:cxn>
                <a:cxn ang="0">
                  <a:pos x="346" y="379"/>
                </a:cxn>
                <a:cxn ang="0">
                  <a:pos x="341" y="405"/>
                </a:cxn>
                <a:cxn ang="0">
                  <a:pos x="311" y="407"/>
                </a:cxn>
                <a:cxn ang="0">
                  <a:pos x="129" y="432"/>
                </a:cxn>
                <a:cxn ang="0">
                  <a:pos x="331" y="423"/>
                </a:cxn>
                <a:cxn ang="0">
                  <a:pos x="371" y="402"/>
                </a:cxn>
                <a:cxn ang="0">
                  <a:pos x="375" y="350"/>
                </a:cxn>
                <a:cxn ang="0">
                  <a:pos x="378" y="285"/>
                </a:cxn>
                <a:cxn ang="0">
                  <a:pos x="383" y="212"/>
                </a:cxn>
              </a:cxnLst>
              <a:rect l="0" t="0" r="r" b="b"/>
              <a:pathLst>
                <a:path w="384" h="433">
                  <a:moveTo>
                    <a:pt x="138" y="48"/>
                  </a:moveTo>
                  <a:lnTo>
                    <a:pt x="68" y="0"/>
                  </a:lnTo>
                  <a:lnTo>
                    <a:pt x="61" y="1"/>
                  </a:lnTo>
                  <a:lnTo>
                    <a:pt x="55" y="2"/>
                  </a:lnTo>
                  <a:lnTo>
                    <a:pt x="50" y="6"/>
                  </a:lnTo>
                  <a:lnTo>
                    <a:pt x="41" y="11"/>
                  </a:lnTo>
                  <a:lnTo>
                    <a:pt x="33" y="18"/>
                  </a:lnTo>
                  <a:lnTo>
                    <a:pt x="26" y="24"/>
                  </a:lnTo>
                  <a:lnTo>
                    <a:pt x="21" y="30"/>
                  </a:lnTo>
                  <a:lnTo>
                    <a:pt x="13" y="39"/>
                  </a:lnTo>
                  <a:lnTo>
                    <a:pt x="8" y="48"/>
                  </a:lnTo>
                  <a:lnTo>
                    <a:pt x="3" y="55"/>
                  </a:lnTo>
                  <a:lnTo>
                    <a:pt x="1" y="66"/>
                  </a:lnTo>
                  <a:lnTo>
                    <a:pt x="0" y="75"/>
                  </a:lnTo>
                  <a:lnTo>
                    <a:pt x="0" y="83"/>
                  </a:lnTo>
                  <a:lnTo>
                    <a:pt x="0" y="90"/>
                  </a:lnTo>
                  <a:lnTo>
                    <a:pt x="2" y="101"/>
                  </a:lnTo>
                  <a:lnTo>
                    <a:pt x="5" y="113"/>
                  </a:lnTo>
                  <a:lnTo>
                    <a:pt x="10" y="121"/>
                  </a:lnTo>
                  <a:lnTo>
                    <a:pt x="18" y="131"/>
                  </a:lnTo>
                  <a:lnTo>
                    <a:pt x="29" y="138"/>
                  </a:lnTo>
                  <a:lnTo>
                    <a:pt x="40" y="148"/>
                  </a:lnTo>
                  <a:lnTo>
                    <a:pt x="51" y="157"/>
                  </a:lnTo>
                  <a:lnTo>
                    <a:pt x="64" y="170"/>
                  </a:lnTo>
                  <a:lnTo>
                    <a:pt x="74" y="179"/>
                  </a:lnTo>
                  <a:lnTo>
                    <a:pt x="85" y="187"/>
                  </a:lnTo>
                  <a:lnTo>
                    <a:pt x="93" y="194"/>
                  </a:lnTo>
                  <a:lnTo>
                    <a:pt x="103" y="200"/>
                  </a:lnTo>
                  <a:lnTo>
                    <a:pt x="114" y="207"/>
                  </a:lnTo>
                  <a:lnTo>
                    <a:pt x="120" y="219"/>
                  </a:lnTo>
                  <a:lnTo>
                    <a:pt x="124" y="232"/>
                  </a:lnTo>
                  <a:lnTo>
                    <a:pt x="132" y="244"/>
                  </a:lnTo>
                  <a:lnTo>
                    <a:pt x="138" y="251"/>
                  </a:lnTo>
                  <a:lnTo>
                    <a:pt x="144" y="258"/>
                  </a:lnTo>
                  <a:lnTo>
                    <a:pt x="150" y="263"/>
                  </a:lnTo>
                  <a:lnTo>
                    <a:pt x="155" y="267"/>
                  </a:lnTo>
                  <a:lnTo>
                    <a:pt x="164" y="269"/>
                  </a:lnTo>
                  <a:lnTo>
                    <a:pt x="172" y="270"/>
                  </a:lnTo>
                  <a:lnTo>
                    <a:pt x="181" y="271"/>
                  </a:lnTo>
                  <a:lnTo>
                    <a:pt x="207" y="269"/>
                  </a:lnTo>
                  <a:lnTo>
                    <a:pt x="242" y="267"/>
                  </a:lnTo>
                  <a:lnTo>
                    <a:pt x="279" y="267"/>
                  </a:lnTo>
                  <a:lnTo>
                    <a:pt x="342" y="273"/>
                  </a:lnTo>
                  <a:lnTo>
                    <a:pt x="345" y="289"/>
                  </a:lnTo>
                  <a:lnTo>
                    <a:pt x="349" y="308"/>
                  </a:lnTo>
                  <a:lnTo>
                    <a:pt x="353" y="333"/>
                  </a:lnTo>
                  <a:lnTo>
                    <a:pt x="349" y="359"/>
                  </a:lnTo>
                  <a:lnTo>
                    <a:pt x="346" y="379"/>
                  </a:lnTo>
                  <a:lnTo>
                    <a:pt x="342" y="404"/>
                  </a:lnTo>
                  <a:lnTo>
                    <a:pt x="341" y="405"/>
                  </a:lnTo>
                  <a:lnTo>
                    <a:pt x="336" y="407"/>
                  </a:lnTo>
                  <a:lnTo>
                    <a:pt x="311" y="407"/>
                  </a:lnTo>
                  <a:lnTo>
                    <a:pt x="129" y="410"/>
                  </a:lnTo>
                  <a:lnTo>
                    <a:pt x="129" y="432"/>
                  </a:lnTo>
                  <a:lnTo>
                    <a:pt x="225" y="427"/>
                  </a:lnTo>
                  <a:lnTo>
                    <a:pt x="331" y="423"/>
                  </a:lnTo>
                  <a:lnTo>
                    <a:pt x="370" y="422"/>
                  </a:lnTo>
                  <a:lnTo>
                    <a:pt x="371" y="402"/>
                  </a:lnTo>
                  <a:lnTo>
                    <a:pt x="373" y="378"/>
                  </a:lnTo>
                  <a:lnTo>
                    <a:pt x="375" y="350"/>
                  </a:lnTo>
                  <a:lnTo>
                    <a:pt x="377" y="317"/>
                  </a:lnTo>
                  <a:lnTo>
                    <a:pt x="378" y="285"/>
                  </a:lnTo>
                  <a:lnTo>
                    <a:pt x="381" y="254"/>
                  </a:lnTo>
                  <a:lnTo>
                    <a:pt x="383" y="212"/>
                  </a:lnTo>
                  <a:lnTo>
                    <a:pt x="138" y="48"/>
                  </a:lnTo>
                </a:path>
              </a:pathLst>
            </a:custGeom>
            <a:solidFill>
              <a:srgbClr val="003E00"/>
            </a:solidFill>
            <a:ln w="1270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0684" name="Freeform 92"/>
            <p:cNvSpPr>
              <a:spLocks/>
            </p:cNvSpPr>
            <p:nvPr/>
          </p:nvSpPr>
          <p:spPr bwMode="auto">
            <a:xfrm>
              <a:off x="291" y="997"/>
              <a:ext cx="392" cy="441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56" y="3"/>
                </a:cxn>
                <a:cxn ang="0">
                  <a:pos x="42" y="11"/>
                </a:cxn>
                <a:cxn ang="0">
                  <a:pos x="27" y="24"/>
                </a:cxn>
                <a:cxn ang="0">
                  <a:pos x="13" y="41"/>
                </a:cxn>
                <a:cxn ang="0">
                  <a:pos x="3" y="57"/>
                </a:cxn>
                <a:cxn ang="0">
                  <a:pos x="0" y="77"/>
                </a:cxn>
                <a:cxn ang="0">
                  <a:pos x="0" y="93"/>
                </a:cxn>
                <a:cxn ang="0">
                  <a:pos x="5" y="115"/>
                </a:cxn>
                <a:cxn ang="0">
                  <a:pos x="18" y="133"/>
                </a:cxn>
                <a:cxn ang="0">
                  <a:pos x="41" y="151"/>
                </a:cxn>
                <a:cxn ang="0">
                  <a:pos x="65" y="173"/>
                </a:cxn>
                <a:cxn ang="0">
                  <a:pos x="87" y="191"/>
                </a:cxn>
                <a:cxn ang="0">
                  <a:pos x="105" y="204"/>
                </a:cxn>
                <a:cxn ang="0">
                  <a:pos x="122" y="223"/>
                </a:cxn>
                <a:cxn ang="0">
                  <a:pos x="135" y="250"/>
                </a:cxn>
                <a:cxn ang="0">
                  <a:pos x="147" y="264"/>
                </a:cxn>
                <a:cxn ang="0">
                  <a:pos x="158" y="272"/>
                </a:cxn>
                <a:cxn ang="0">
                  <a:pos x="176" y="276"/>
                </a:cxn>
                <a:cxn ang="0">
                  <a:pos x="211" y="275"/>
                </a:cxn>
                <a:cxn ang="0">
                  <a:pos x="285" y="272"/>
                </a:cxn>
                <a:cxn ang="0">
                  <a:pos x="352" y="294"/>
                </a:cxn>
                <a:cxn ang="0">
                  <a:pos x="360" y="340"/>
                </a:cxn>
                <a:cxn ang="0">
                  <a:pos x="353" y="386"/>
                </a:cxn>
                <a:cxn ang="0">
                  <a:pos x="348" y="414"/>
                </a:cxn>
                <a:cxn ang="0">
                  <a:pos x="317" y="415"/>
                </a:cxn>
                <a:cxn ang="0">
                  <a:pos x="132" y="440"/>
                </a:cxn>
                <a:cxn ang="0">
                  <a:pos x="338" y="432"/>
                </a:cxn>
                <a:cxn ang="0">
                  <a:pos x="379" y="409"/>
                </a:cxn>
                <a:cxn ang="0">
                  <a:pos x="383" y="356"/>
                </a:cxn>
                <a:cxn ang="0">
                  <a:pos x="386" y="290"/>
                </a:cxn>
                <a:cxn ang="0">
                  <a:pos x="391" y="216"/>
                </a:cxn>
              </a:cxnLst>
              <a:rect l="0" t="0" r="r" b="b"/>
              <a:pathLst>
                <a:path w="392" h="441">
                  <a:moveTo>
                    <a:pt x="141" y="50"/>
                  </a:moveTo>
                  <a:lnTo>
                    <a:pt x="69" y="0"/>
                  </a:lnTo>
                  <a:lnTo>
                    <a:pt x="62" y="1"/>
                  </a:lnTo>
                  <a:lnTo>
                    <a:pt x="56" y="3"/>
                  </a:lnTo>
                  <a:lnTo>
                    <a:pt x="51" y="6"/>
                  </a:lnTo>
                  <a:lnTo>
                    <a:pt x="42" y="11"/>
                  </a:lnTo>
                  <a:lnTo>
                    <a:pt x="34" y="18"/>
                  </a:lnTo>
                  <a:lnTo>
                    <a:pt x="27" y="24"/>
                  </a:lnTo>
                  <a:lnTo>
                    <a:pt x="21" y="31"/>
                  </a:lnTo>
                  <a:lnTo>
                    <a:pt x="13" y="41"/>
                  </a:lnTo>
                  <a:lnTo>
                    <a:pt x="8" y="49"/>
                  </a:lnTo>
                  <a:lnTo>
                    <a:pt x="3" y="57"/>
                  </a:lnTo>
                  <a:lnTo>
                    <a:pt x="1" y="67"/>
                  </a:lnTo>
                  <a:lnTo>
                    <a:pt x="0" y="77"/>
                  </a:lnTo>
                  <a:lnTo>
                    <a:pt x="0" y="85"/>
                  </a:lnTo>
                  <a:lnTo>
                    <a:pt x="0" y="93"/>
                  </a:lnTo>
                  <a:lnTo>
                    <a:pt x="2" y="104"/>
                  </a:lnTo>
                  <a:lnTo>
                    <a:pt x="5" y="115"/>
                  </a:lnTo>
                  <a:lnTo>
                    <a:pt x="10" y="124"/>
                  </a:lnTo>
                  <a:lnTo>
                    <a:pt x="18" y="133"/>
                  </a:lnTo>
                  <a:lnTo>
                    <a:pt x="30" y="142"/>
                  </a:lnTo>
                  <a:lnTo>
                    <a:pt x="41" y="151"/>
                  </a:lnTo>
                  <a:lnTo>
                    <a:pt x="52" y="161"/>
                  </a:lnTo>
                  <a:lnTo>
                    <a:pt x="65" y="173"/>
                  </a:lnTo>
                  <a:lnTo>
                    <a:pt x="76" y="183"/>
                  </a:lnTo>
                  <a:lnTo>
                    <a:pt x="87" y="191"/>
                  </a:lnTo>
                  <a:lnTo>
                    <a:pt x="95" y="198"/>
                  </a:lnTo>
                  <a:lnTo>
                    <a:pt x="105" y="204"/>
                  </a:lnTo>
                  <a:lnTo>
                    <a:pt x="116" y="211"/>
                  </a:lnTo>
                  <a:lnTo>
                    <a:pt x="122" y="223"/>
                  </a:lnTo>
                  <a:lnTo>
                    <a:pt x="127" y="236"/>
                  </a:lnTo>
                  <a:lnTo>
                    <a:pt x="135" y="250"/>
                  </a:lnTo>
                  <a:lnTo>
                    <a:pt x="141" y="257"/>
                  </a:lnTo>
                  <a:lnTo>
                    <a:pt x="147" y="264"/>
                  </a:lnTo>
                  <a:lnTo>
                    <a:pt x="153" y="269"/>
                  </a:lnTo>
                  <a:lnTo>
                    <a:pt x="158" y="272"/>
                  </a:lnTo>
                  <a:lnTo>
                    <a:pt x="167" y="275"/>
                  </a:lnTo>
                  <a:lnTo>
                    <a:pt x="176" y="276"/>
                  </a:lnTo>
                  <a:lnTo>
                    <a:pt x="185" y="276"/>
                  </a:lnTo>
                  <a:lnTo>
                    <a:pt x="211" y="275"/>
                  </a:lnTo>
                  <a:lnTo>
                    <a:pt x="247" y="273"/>
                  </a:lnTo>
                  <a:lnTo>
                    <a:pt x="285" y="272"/>
                  </a:lnTo>
                  <a:lnTo>
                    <a:pt x="349" y="278"/>
                  </a:lnTo>
                  <a:lnTo>
                    <a:pt x="352" y="294"/>
                  </a:lnTo>
                  <a:lnTo>
                    <a:pt x="356" y="315"/>
                  </a:lnTo>
                  <a:lnTo>
                    <a:pt x="360" y="340"/>
                  </a:lnTo>
                  <a:lnTo>
                    <a:pt x="356" y="366"/>
                  </a:lnTo>
                  <a:lnTo>
                    <a:pt x="353" y="386"/>
                  </a:lnTo>
                  <a:lnTo>
                    <a:pt x="349" y="412"/>
                  </a:lnTo>
                  <a:lnTo>
                    <a:pt x="348" y="414"/>
                  </a:lnTo>
                  <a:lnTo>
                    <a:pt x="343" y="415"/>
                  </a:lnTo>
                  <a:lnTo>
                    <a:pt x="317" y="415"/>
                  </a:lnTo>
                  <a:lnTo>
                    <a:pt x="132" y="419"/>
                  </a:lnTo>
                  <a:lnTo>
                    <a:pt x="132" y="440"/>
                  </a:lnTo>
                  <a:lnTo>
                    <a:pt x="230" y="436"/>
                  </a:lnTo>
                  <a:lnTo>
                    <a:pt x="338" y="432"/>
                  </a:lnTo>
                  <a:lnTo>
                    <a:pt x="378" y="431"/>
                  </a:lnTo>
                  <a:lnTo>
                    <a:pt x="379" y="409"/>
                  </a:lnTo>
                  <a:lnTo>
                    <a:pt x="381" y="385"/>
                  </a:lnTo>
                  <a:lnTo>
                    <a:pt x="383" y="356"/>
                  </a:lnTo>
                  <a:lnTo>
                    <a:pt x="385" y="324"/>
                  </a:lnTo>
                  <a:lnTo>
                    <a:pt x="386" y="290"/>
                  </a:lnTo>
                  <a:lnTo>
                    <a:pt x="389" y="259"/>
                  </a:lnTo>
                  <a:lnTo>
                    <a:pt x="391" y="216"/>
                  </a:lnTo>
                  <a:lnTo>
                    <a:pt x="141" y="5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0685" name="Group 93"/>
          <p:cNvGrpSpPr>
            <a:grpSpLocks/>
          </p:cNvGrpSpPr>
          <p:nvPr/>
        </p:nvGrpSpPr>
        <p:grpSpPr bwMode="auto">
          <a:xfrm>
            <a:off x="373063" y="1031875"/>
            <a:ext cx="1284287" cy="1246188"/>
            <a:chOff x="235" y="650"/>
            <a:chExt cx="809" cy="785"/>
          </a:xfrm>
        </p:grpSpPr>
        <p:grpSp>
          <p:nvGrpSpPr>
            <p:cNvPr id="110686" name="Group 94"/>
            <p:cNvGrpSpPr>
              <a:grpSpLocks/>
            </p:cNvGrpSpPr>
            <p:nvPr/>
          </p:nvGrpSpPr>
          <p:grpSpPr bwMode="auto">
            <a:xfrm>
              <a:off x="235" y="650"/>
              <a:ext cx="809" cy="785"/>
              <a:chOff x="235" y="650"/>
              <a:chExt cx="809" cy="785"/>
            </a:xfrm>
          </p:grpSpPr>
          <p:sp>
            <p:nvSpPr>
              <p:cNvPr id="110687" name="Freeform 95"/>
              <p:cNvSpPr>
                <a:spLocks/>
              </p:cNvSpPr>
              <p:nvPr/>
            </p:nvSpPr>
            <p:spPr bwMode="auto">
              <a:xfrm>
                <a:off x="239" y="653"/>
                <a:ext cx="801" cy="777"/>
              </a:xfrm>
              <a:custGeom>
                <a:avLst/>
                <a:gdLst/>
                <a:ahLst/>
                <a:cxnLst>
                  <a:cxn ang="0">
                    <a:pos x="45" y="143"/>
                  </a:cxn>
                  <a:cxn ang="0">
                    <a:pos x="48" y="131"/>
                  </a:cxn>
                  <a:cxn ang="0">
                    <a:pos x="0" y="97"/>
                  </a:cxn>
                  <a:cxn ang="0">
                    <a:pos x="41" y="107"/>
                  </a:cxn>
                  <a:cxn ang="0">
                    <a:pos x="27" y="70"/>
                  </a:cxn>
                  <a:cxn ang="0">
                    <a:pos x="59" y="71"/>
                  </a:cxn>
                  <a:cxn ang="0">
                    <a:pos x="118" y="100"/>
                  </a:cxn>
                  <a:cxn ang="0">
                    <a:pos x="137" y="94"/>
                  </a:cxn>
                  <a:cxn ang="0">
                    <a:pos x="148" y="87"/>
                  </a:cxn>
                  <a:cxn ang="0">
                    <a:pos x="168" y="85"/>
                  </a:cxn>
                  <a:cxn ang="0">
                    <a:pos x="181" y="80"/>
                  </a:cxn>
                  <a:cxn ang="0">
                    <a:pos x="196" y="65"/>
                  </a:cxn>
                  <a:cxn ang="0">
                    <a:pos x="195" y="30"/>
                  </a:cxn>
                  <a:cxn ang="0">
                    <a:pos x="213" y="59"/>
                  </a:cxn>
                  <a:cxn ang="0">
                    <a:pos x="219" y="36"/>
                  </a:cxn>
                  <a:cxn ang="0">
                    <a:pos x="226" y="75"/>
                  </a:cxn>
                  <a:cxn ang="0">
                    <a:pos x="257" y="99"/>
                  </a:cxn>
                  <a:cxn ang="0">
                    <a:pos x="337" y="123"/>
                  </a:cxn>
                  <a:cxn ang="0">
                    <a:pos x="407" y="148"/>
                  </a:cxn>
                  <a:cxn ang="0">
                    <a:pos x="435" y="173"/>
                  </a:cxn>
                  <a:cxn ang="0">
                    <a:pos x="391" y="185"/>
                  </a:cxn>
                  <a:cxn ang="0">
                    <a:pos x="381" y="252"/>
                  </a:cxn>
                  <a:cxn ang="0">
                    <a:pos x="392" y="298"/>
                  </a:cxn>
                  <a:cxn ang="0">
                    <a:pos x="377" y="307"/>
                  </a:cxn>
                  <a:cxn ang="0">
                    <a:pos x="338" y="304"/>
                  </a:cxn>
                  <a:cxn ang="0">
                    <a:pos x="366" y="354"/>
                  </a:cxn>
                  <a:cxn ang="0">
                    <a:pos x="421" y="421"/>
                  </a:cxn>
                  <a:cxn ang="0">
                    <a:pos x="513" y="500"/>
                  </a:cxn>
                  <a:cxn ang="0">
                    <a:pos x="536" y="556"/>
                  </a:cxn>
                  <a:cxn ang="0">
                    <a:pos x="574" y="643"/>
                  </a:cxn>
                  <a:cxn ang="0">
                    <a:pos x="622" y="697"/>
                  </a:cxn>
                  <a:cxn ang="0">
                    <a:pos x="658" y="707"/>
                  </a:cxn>
                  <a:cxn ang="0">
                    <a:pos x="711" y="717"/>
                  </a:cxn>
                  <a:cxn ang="0">
                    <a:pos x="766" y="738"/>
                  </a:cxn>
                  <a:cxn ang="0">
                    <a:pos x="796" y="754"/>
                  </a:cxn>
                  <a:cxn ang="0">
                    <a:pos x="799" y="769"/>
                  </a:cxn>
                  <a:cxn ang="0">
                    <a:pos x="747" y="776"/>
                  </a:cxn>
                  <a:cxn ang="0">
                    <a:pos x="539" y="775"/>
                  </a:cxn>
                  <a:cxn ang="0">
                    <a:pos x="508" y="772"/>
                  </a:cxn>
                  <a:cxn ang="0">
                    <a:pos x="491" y="653"/>
                  </a:cxn>
                  <a:cxn ang="0">
                    <a:pos x="473" y="582"/>
                  </a:cxn>
                  <a:cxn ang="0">
                    <a:pos x="438" y="571"/>
                  </a:cxn>
                  <a:cxn ang="0">
                    <a:pos x="370" y="567"/>
                  </a:cxn>
                  <a:cxn ang="0">
                    <a:pos x="252" y="572"/>
                  </a:cxn>
                  <a:cxn ang="0">
                    <a:pos x="225" y="568"/>
                  </a:cxn>
                  <a:cxn ang="0">
                    <a:pos x="210" y="558"/>
                  </a:cxn>
                  <a:cxn ang="0">
                    <a:pos x="197" y="538"/>
                  </a:cxn>
                  <a:cxn ang="0">
                    <a:pos x="168" y="491"/>
                  </a:cxn>
                  <a:cxn ang="0">
                    <a:pos x="136" y="449"/>
                  </a:cxn>
                  <a:cxn ang="0">
                    <a:pos x="124" y="429"/>
                  </a:cxn>
                  <a:cxn ang="0">
                    <a:pos x="112" y="318"/>
                  </a:cxn>
                  <a:cxn ang="0">
                    <a:pos x="96" y="232"/>
                  </a:cxn>
                  <a:cxn ang="0">
                    <a:pos x="75" y="183"/>
                  </a:cxn>
                </a:cxnLst>
                <a:rect l="0" t="0" r="r" b="b"/>
                <a:pathLst>
                  <a:path w="801" h="777">
                    <a:moveTo>
                      <a:pt x="63" y="169"/>
                    </a:moveTo>
                    <a:lnTo>
                      <a:pt x="54" y="159"/>
                    </a:lnTo>
                    <a:lnTo>
                      <a:pt x="45" y="143"/>
                    </a:lnTo>
                    <a:lnTo>
                      <a:pt x="32" y="129"/>
                    </a:lnTo>
                    <a:lnTo>
                      <a:pt x="0" y="112"/>
                    </a:lnTo>
                    <a:lnTo>
                      <a:pt x="48" y="131"/>
                    </a:lnTo>
                    <a:lnTo>
                      <a:pt x="50" y="128"/>
                    </a:lnTo>
                    <a:lnTo>
                      <a:pt x="52" y="125"/>
                    </a:lnTo>
                    <a:lnTo>
                      <a:pt x="0" y="97"/>
                    </a:lnTo>
                    <a:lnTo>
                      <a:pt x="26" y="106"/>
                    </a:lnTo>
                    <a:lnTo>
                      <a:pt x="14" y="82"/>
                    </a:lnTo>
                    <a:lnTo>
                      <a:pt x="41" y="107"/>
                    </a:lnTo>
                    <a:lnTo>
                      <a:pt x="69" y="117"/>
                    </a:lnTo>
                    <a:lnTo>
                      <a:pt x="76" y="115"/>
                    </a:lnTo>
                    <a:lnTo>
                      <a:pt x="27" y="70"/>
                    </a:lnTo>
                    <a:lnTo>
                      <a:pt x="57" y="83"/>
                    </a:lnTo>
                    <a:lnTo>
                      <a:pt x="91" y="114"/>
                    </a:lnTo>
                    <a:lnTo>
                      <a:pt x="59" y="71"/>
                    </a:lnTo>
                    <a:lnTo>
                      <a:pt x="110" y="100"/>
                    </a:lnTo>
                    <a:lnTo>
                      <a:pt x="79" y="66"/>
                    </a:lnTo>
                    <a:lnTo>
                      <a:pt x="118" y="100"/>
                    </a:lnTo>
                    <a:lnTo>
                      <a:pt x="126" y="95"/>
                    </a:lnTo>
                    <a:lnTo>
                      <a:pt x="83" y="53"/>
                    </a:lnTo>
                    <a:lnTo>
                      <a:pt x="137" y="94"/>
                    </a:lnTo>
                    <a:lnTo>
                      <a:pt x="145" y="94"/>
                    </a:lnTo>
                    <a:lnTo>
                      <a:pt x="108" y="57"/>
                    </a:lnTo>
                    <a:lnTo>
                      <a:pt x="148" y="87"/>
                    </a:lnTo>
                    <a:lnTo>
                      <a:pt x="124" y="51"/>
                    </a:lnTo>
                    <a:lnTo>
                      <a:pt x="149" y="75"/>
                    </a:lnTo>
                    <a:lnTo>
                      <a:pt x="168" y="85"/>
                    </a:lnTo>
                    <a:lnTo>
                      <a:pt x="143" y="40"/>
                    </a:lnTo>
                    <a:lnTo>
                      <a:pt x="162" y="67"/>
                    </a:lnTo>
                    <a:lnTo>
                      <a:pt x="181" y="80"/>
                    </a:lnTo>
                    <a:lnTo>
                      <a:pt x="154" y="6"/>
                    </a:lnTo>
                    <a:lnTo>
                      <a:pt x="181" y="47"/>
                    </a:lnTo>
                    <a:lnTo>
                      <a:pt x="196" y="65"/>
                    </a:lnTo>
                    <a:lnTo>
                      <a:pt x="184" y="37"/>
                    </a:lnTo>
                    <a:lnTo>
                      <a:pt x="208" y="77"/>
                    </a:lnTo>
                    <a:lnTo>
                      <a:pt x="195" y="30"/>
                    </a:lnTo>
                    <a:lnTo>
                      <a:pt x="210" y="0"/>
                    </a:lnTo>
                    <a:lnTo>
                      <a:pt x="201" y="34"/>
                    </a:lnTo>
                    <a:lnTo>
                      <a:pt x="213" y="59"/>
                    </a:lnTo>
                    <a:lnTo>
                      <a:pt x="215" y="30"/>
                    </a:lnTo>
                    <a:lnTo>
                      <a:pt x="233" y="21"/>
                    </a:lnTo>
                    <a:lnTo>
                      <a:pt x="219" y="36"/>
                    </a:lnTo>
                    <a:lnTo>
                      <a:pt x="221" y="68"/>
                    </a:lnTo>
                    <a:lnTo>
                      <a:pt x="232" y="53"/>
                    </a:lnTo>
                    <a:lnTo>
                      <a:pt x="226" y="75"/>
                    </a:lnTo>
                    <a:lnTo>
                      <a:pt x="237" y="83"/>
                    </a:lnTo>
                    <a:lnTo>
                      <a:pt x="249" y="95"/>
                    </a:lnTo>
                    <a:lnTo>
                      <a:pt x="257" y="99"/>
                    </a:lnTo>
                    <a:lnTo>
                      <a:pt x="280" y="106"/>
                    </a:lnTo>
                    <a:lnTo>
                      <a:pt x="316" y="116"/>
                    </a:lnTo>
                    <a:lnTo>
                      <a:pt x="337" y="123"/>
                    </a:lnTo>
                    <a:lnTo>
                      <a:pt x="360" y="130"/>
                    </a:lnTo>
                    <a:lnTo>
                      <a:pt x="383" y="139"/>
                    </a:lnTo>
                    <a:lnTo>
                      <a:pt x="407" y="148"/>
                    </a:lnTo>
                    <a:lnTo>
                      <a:pt x="425" y="160"/>
                    </a:lnTo>
                    <a:lnTo>
                      <a:pt x="432" y="168"/>
                    </a:lnTo>
                    <a:lnTo>
                      <a:pt x="435" y="173"/>
                    </a:lnTo>
                    <a:lnTo>
                      <a:pt x="432" y="176"/>
                    </a:lnTo>
                    <a:lnTo>
                      <a:pt x="421" y="179"/>
                    </a:lnTo>
                    <a:lnTo>
                      <a:pt x="391" y="185"/>
                    </a:lnTo>
                    <a:lnTo>
                      <a:pt x="363" y="189"/>
                    </a:lnTo>
                    <a:lnTo>
                      <a:pt x="363" y="210"/>
                    </a:lnTo>
                    <a:lnTo>
                      <a:pt x="381" y="252"/>
                    </a:lnTo>
                    <a:lnTo>
                      <a:pt x="388" y="269"/>
                    </a:lnTo>
                    <a:lnTo>
                      <a:pt x="393" y="294"/>
                    </a:lnTo>
                    <a:lnTo>
                      <a:pt x="392" y="298"/>
                    </a:lnTo>
                    <a:lnTo>
                      <a:pt x="389" y="303"/>
                    </a:lnTo>
                    <a:lnTo>
                      <a:pt x="383" y="305"/>
                    </a:lnTo>
                    <a:lnTo>
                      <a:pt x="377" y="307"/>
                    </a:lnTo>
                    <a:lnTo>
                      <a:pt x="371" y="308"/>
                    </a:lnTo>
                    <a:lnTo>
                      <a:pt x="351" y="306"/>
                    </a:lnTo>
                    <a:lnTo>
                      <a:pt x="338" y="304"/>
                    </a:lnTo>
                    <a:lnTo>
                      <a:pt x="336" y="316"/>
                    </a:lnTo>
                    <a:lnTo>
                      <a:pt x="343" y="327"/>
                    </a:lnTo>
                    <a:lnTo>
                      <a:pt x="366" y="354"/>
                    </a:lnTo>
                    <a:lnTo>
                      <a:pt x="379" y="371"/>
                    </a:lnTo>
                    <a:lnTo>
                      <a:pt x="395" y="392"/>
                    </a:lnTo>
                    <a:lnTo>
                      <a:pt x="421" y="421"/>
                    </a:lnTo>
                    <a:lnTo>
                      <a:pt x="429" y="445"/>
                    </a:lnTo>
                    <a:lnTo>
                      <a:pt x="475" y="476"/>
                    </a:lnTo>
                    <a:lnTo>
                      <a:pt x="513" y="500"/>
                    </a:lnTo>
                    <a:lnTo>
                      <a:pt x="518" y="512"/>
                    </a:lnTo>
                    <a:lnTo>
                      <a:pt x="529" y="535"/>
                    </a:lnTo>
                    <a:lnTo>
                      <a:pt x="536" y="556"/>
                    </a:lnTo>
                    <a:lnTo>
                      <a:pt x="544" y="578"/>
                    </a:lnTo>
                    <a:lnTo>
                      <a:pt x="559" y="618"/>
                    </a:lnTo>
                    <a:lnTo>
                      <a:pt x="574" y="643"/>
                    </a:lnTo>
                    <a:lnTo>
                      <a:pt x="602" y="684"/>
                    </a:lnTo>
                    <a:lnTo>
                      <a:pt x="612" y="691"/>
                    </a:lnTo>
                    <a:lnTo>
                      <a:pt x="622" y="697"/>
                    </a:lnTo>
                    <a:lnTo>
                      <a:pt x="632" y="702"/>
                    </a:lnTo>
                    <a:lnTo>
                      <a:pt x="640" y="704"/>
                    </a:lnTo>
                    <a:lnTo>
                      <a:pt x="658" y="707"/>
                    </a:lnTo>
                    <a:lnTo>
                      <a:pt x="668" y="708"/>
                    </a:lnTo>
                    <a:lnTo>
                      <a:pt x="688" y="712"/>
                    </a:lnTo>
                    <a:lnTo>
                      <a:pt x="711" y="717"/>
                    </a:lnTo>
                    <a:lnTo>
                      <a:pt x="731" y="723"/>
                    </a:lnTo>
                    <a:lnTo>
                      <a:pt x="748" y="729"/>
                    </a:lnTo>
                    <a:lnTo>
                      <a:pt x="766" y="738"/>
                    </a:lnTo>
                    <a:lnTo>
                      <a:pt x="779" y="743"/>
                    </a:lnTo>
                    <a:lnTo>
                      <a:pt x="791" y="750"/>
                    </a:lnTo>
                    <a:lnTo>
                      <a:pt x="796" y="754"/>
                    </a:lnTo>
                    <a:lnTo>
                      <a:pt x="800" y="760"/>
                    </a:lnTo>
                    <a:lnTo>
                      <a:pt x="799" y="764"/>
                    </a:lnTo>
                    <a:lnTo>
                      <a:pt x="799" y="769"/>
                    </a:lnTo>
                    <a:lnTo>
                      <a:pt x="793" y="770"/>
                    </a:lnTo>
                    <a:lnTo>
                      <a:pt x="780" y="771"/>
                    </a:lnTo>
                    <a:lnTo>
                      <a:pt x="747" y="776"/>
                    </a:lnTo>
                    <a:lnTo>
                      <a:pt x="697" y="772"/>
                    </a:lnTo>
                    <a:lnTo>
                      <a:pt x="614" y="775"/>
                    </a:lnTo>
                    <a:lnTo>
                      <a:pt x="539" y="775"/>
                    </a:lnTo>
                    <a:lnTo>
                      <a:pt x="520" y="774"/>
                    </a:lnTo>
                    <a:lnTo>
                      <a:pt x="513" y="774"/>
                    </a:lnTo>
                    <a:lnTo>
                      <a:pt x="508" y="772"/>
                    </a:lnTo>
                    <a:lnTo>
                      <a:pt x="505" y="762"/>
                    </a:lnTo>
                    <a:lnTo>
                      <a:pt x="501" y="727"/>
                    </a:lnTo>
                    <a:lnTo>
                      <a:pt x="491" y="653"/>
                    </a:lnTo>
                    <a:lnTo>
                      <a:pt x="488" y="621"/>
                    </a:lnTo>
                    <a:lnTo>
                      <a:pt x="480" y="593"/>
                    </a:lnTo>
                    <a:lnTo>
                      <a:pt x="473" y="582"/>
                    </a:lnTo>
                    <a:lnTo>
                      <a:pt x="465" y="577"/>
                    </a:lnTo>
                    <a:lnTo>
                      <a:pt x="454" y="574"/>
                    </a:lnTo>
                    <a:lnTo>
                      <a:pt x="438" y="571"/>
                    </a:lnTo>
                    <a:lnTo>
                      <a:pt x="423" y="569"/>
                    </a:lnTo>
                    <a:lnTo>
                      <a:pt x="400" y="568"/>
                    </a:lnTo>
                    <a:lnTo>
                      <a:pt x="370" y="567"/>
                    </a:lnTo>
                    <a:lnTo>
                      <a:pt x="315" y="569"/>
                    </a:lnTo>
                    <a:lnTo>
                      <a:pt x="265" y="572"/>
                    </a:lnTo>
                    <a:lnTo>
                      <a:pt x="252" y="572"/>
                    </a:lnTo>
                    <a:lnTo>
                      <a:pt x="243" y="572"/>
                    </a:lnTo>
                    <a:lnTo>
                      <a:pt x="233" y="570"/>
                    </a:lnTo>
                    <a:lnTo>
                      <a:pt x="225" y="568"/>
                    </a:lnTo>
                    <a:lnTo>
                      <a:pt x="219" y="566"/>
                    </a:lnTo>
                    <a:lnTo>
                      <a:pt x="215" y="562"/>
                    </a:lnTo>
                    <a:lnTo>
                      <a:pt x="210" y="558"/>
                    </a:lnTo>
                    <a:lnTo>
                      <a:pt x="206" y="553"/>
                    </a:lnTo>
                    <a:lnTo>
                      <a:pt x="202" y="546"/>
                    </a:lnTo>
                    <a:lnTo>
                      <a:pt x="197" y="538"/>
                    </a:lnTo>
                    <a:lnTo>
                      <a:pt x="187" y="523"/>
                    </a:lnTo>
                    <a:lnTo>
                      <a:pt x="178" y="507"/>
                    </a:lnTo>
                    <a:lnTo>
                      <a:pt x="168" y="491"/>
                    </a:lnTo>
                    <a:lnTo>
                      <a:pt x="158" y="476"/>
                    </a:lnTo>
                    <a:lnTo>
                      <a:pt x="145" y="459"/>
                    </a:lnTo>
                    <a:lnTo>
                      <a:pt x="136" y="449"/>
                    </a:lnTo>
                    <a:lnTo>
                      <a:pt x="129" y="440"/>
                    </a:lnTo>
                    <a:lnTo>
                      <a:pt x="126" y="436"/>
                    </a:lnTo>
                    <a:lnTo>
                      <a:pt x="124" y="429"/>
                    </a:lnTo>
                    <a:lnTo>
                      <a:pt x="122" y="405"/>
                    </a:lnTo>
                    <a:lnTo>
                      <a:pt x="116" y="345"/>
                    </a:lnTo>
                    <a:lnTo>
                      <a:pt x="112" y="318"/>
                    </a:lnTo>
                    <a:lnTo>
                      <a:pt x="118" y="293"/>
                    </a:lnTo>
                    <a:lnTo>
                      <a:pt x="122" y="269"/>
                    </a:lnTo>
                    <a:lnTo>
                      <a:pt x="96" y="232"/>
                    </a:lnTo>
                    <a:lnTo>
                      <a:pt x="88" y="213"/>
                    </a:lnTo>
                    <a:lnTo>
                      <a:pt x="81" y="197"/>
                    </a:lnTo>
                    <a:lnTo>
                      <a:pt x="75" y="183"/>
                    </a:lnTo>
                    <a:lnTo>
                      <a:pt x="63" y="169"/>
                    </a:lnTo>
                  </a:path>
                </a:pathLst>
              </a:custGeom>
              <a:solidFill>
                <a:srgbClr val="FFC5CF"/>
              </a:solidFill>
              <a:ln w="1270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0688" name="Freeform 96"/>
              <p:cNvSpPr>
                <a:spLocks/>
              </p:cNvSpPr>
              <p:nvPr/>
            </p:nvSpPr>
            <p:spPr bwMode="auto">
              <a:xfrm>
                <a:off x="235" y="650"/>
                <a:ext cx="809" cy="785"/>
              </a:xfrm>
              <a:custGeom>
                <a:avLst/>
                <a:gdLst/>
                <a:ahLst/>
                <a:cxnLst>
                  <a:cxn ang="0">
                    <a:pos x="45" y="144"/>
                  </a:cxn>
                  <a:cxn ang="0">
                    <a:pos x="48" y="131"/>
                  </a:cxn>
                  <a:cxn ang="0">
                    <a:pos x="0" y="98"/>
                  </a:cxn>
                  <a:cxn ang="0">
                    <a:pos x="41" y="107"/>
                  </a:cxn>
                  <a:cxn ang="0">
                    <a:pos x="27" y="70"/>
                  </a:cxn>
                  <a:cxn ang="0">
                    <a:pos x="60" y="71"/>
                  </a:cxn>
                  <a:cxn ang="0">
                    <a:pos x="119" y="100"/>
                  </a:cxn>
                  <a:cxn ang="0">
                    <a:pos x="138" y="94"/>
                  </a:cxn>
                  <a:cxn ang="0">
                    <a:pos x="149" y="87"/>
                  </a:cxn>
                  <a:cxn ang="0">
                    <a:pos x="170" y="86"/>
                  </a:cxn>
                  <a:cxn ang="0">
                    <a:pos x="183" y="81"/>
                  </a:cxn>
                  <a:cxn ang="0">
                    <a:pos x="198" y="65"/>
                  </a:cxn>
                  <a:cxn ang="0">
                    <a:pos x="197" y="30"/>
                  </a:cxn>
                  <a:cxn ang="0">
                    <a:pos x="215" y="59"/>
                  </a:cxn>
                  <a:cxn ang="0">
                    <a:pos x="221" y="35"/>
                  </a:cxn>
                  <a:cxn ang="0">
                    <a:pos x="228" y="75"/>
                  </a:cxn>
                  <a:cxn ang="0">
                    <a:pos x="260" y="99"/>
                  </a:cxn>
                  <a:cxn ang="0">
                    <a:pos x="340" y="123"/>
                  </a:cxn>
                  <a:cxn ang="0">
                    <a:pos x="411" y="150"/>
                  </a:cxn>
                  <a:cxn ang="0">
                    <a:pos x="439" y="174"/>
                  </a:cxn>
                  <a:cxn ang="0">
                    <a:pos x="395" y="186"/>
                  </a:cxn>
                  <a:cxn ang="0">
                    <a:pos x="385" y="255"/>
                  </a:cxn>
                  <a:cxn ang="0">
                    <a:pos x="396" y="301"/>
                  </a:cxn>
                  <a:cxn ang="0">
                    <a:pos x="381" y="310"/>
                  </a:cxn>
                  <a:cxn ang="0">
                    <a:pos x="341" y="307"/>
                  </a:cxn>
                  <a:cxn ang="0">
                    <a:pos x="370" y="358"/>
                  </a:cxn>
                  <a:cxn ang="0">
                    <a:pos x="425" y="424"/>
                  </a:cxn>
                  <a:cxn ang="0">
                    <a:pos x="518" y="504"/>
                  </a:cxn>
                  <a:cxn ang="0">
                    <a:pos x="541" y="562"/>
                  </a:cxn>
                  <a:cxn ang="0">
                    <a:pos x="580" y="650"/>
                  </a:cxn>
                  <a:cxn ang="0">
                    <a:pos x="628" y="703"/>
                  </a:cxn>
                  <a:cxn ang="0">
                    <a:pos x="665" y="713"/>
                  </a:cxn>
                  <a:cxn ang="0">
                    <a:pos x="718" y="724"/>
                  </a:cxn>
                  <a:cxn ang="0">
                    <a:pos x="774" y="745"/>
                  </a:cxn>
                  <a:cxn ang="0">
                    <a:pos x="804" y="761"/>
                  </a:cxn>
                  <a:cxn ang="0">
                    <a:pos x="807" y="777"/>
                  </a:cxn>
                  <a:cxn ang="0">
                    <a:pos x="754" y="784"/>
                  </a:cxn>
                  <a:cxn ang="0">
                    <a:pos x="544" y="783"/>
                  </a:cxn>
                  <a:cxn ang="0">
                    <a:pos x="513" y="779"/>
                  </a:cxn>
                  <a:cxn ang="0">
                    <a:pos x="496" y="659"/>
                  </a:cxn>
                  <a:cxn ang="0">
                    <a:pos x="478" y="587"/>
                  </a:cxn>
                  <a:cxn ang="0">
                    <a:pos x="442" y="576"/>
                  </a:cxn>
                  <a:cxn ang="0">
                    <a:pos x="374" y="573"/>
                  </a:cxn>
                  <a:cxn ang="0">
                    <a:pos x="255" y="577"/>
                  </a:cxn>
                  <a:cxn ang="0">
                    <a:pos x="227" y="574"/>
                  </a:cxn>
                  <a:cxn ang="0">
                    <a:pos x="212" y="563"/>
                  </a:cxn>
                  <a:cxn ang="0">
                    <a:pos x="199" y="544"/>
                  </a:cxn>
                  <a:cxn ang="0">
                    <a:pos x="170" y="496"/>
                  </a:cxn>
                  <a:cxn ang="0">
                    <a:pos x="137" y="454"/>
                  </a:cxn>
                  <a:cxn ang="0">
                    <a:pos x="125" y="432"/>
                  </a:cxn>
                  <a:cxn ang="0">
                    <a:pos x="113" y="321"/>
                  </a:cxn>
                  <a:cxn ang="0">
                    <a:pos x="97" y="233"/>
                  </a:cxn>
                  <a:cxn ang="0">
                    <a:pos x="76" y="184"/>
                  </a:cxn>
                </a:cxnLst>
                <a:rect l="0" t="0" r="r" b="b"/>
                <a:pathLst>
                  <a:path w="809" h="785">
                    <a:moveTo>
                      <a:pt x="64" y="171"/>
                    </a:moveTo>
                    <a:lnTo>
                      <a:pt x="55" y="160"/>
                    </a:lnTo>
                    <a:lnTo>
                      <a:pt x="45" y="144"/>
                    </a:lnTo>
                    <a:lnTo>
                      <a:pt x="32" y="129"/>
                    </a:lnTo>
                    <a:lnTo>
                      <a:pt x="0" y="112"/>
                    </a:lnTo>
                    <a:lnTo>
                      <a:pt x="48" y="131"/>
                    </a:lnTo>
                    <a:lnTo>
                      <a:pt x="51" y="129"/>
                    </a:lnTo>
                    <a:lnTo>
                      <a:pt x="53" y="126"/>
                    </a:lnTo>
                    <a:lnTo>
                      <a:pt x="0" y="98"/>
                    </a:lnTo>
                    <a:lnTo>
                      <a:pt x="26" y="106"/>
                    </a:lnTo>
                    <a:lnTo>
                      <a:pt x="14" y="82"/>
                    </a:lnTo>
                    <a:lnTo>
                      <a:pt x="41" y="107"/>
                    </a:lnTo>
                    <a:lnTo>
                      <a:pt x="70" y="117"/>
                    </a:lnTo>
                    <a:lnTo>
                      <a:pt x="77" y="116"/>
                    </a:lnTo>
                    <a:lnTo>
                      <a:pt x="27" y="70"/>
                    </a:lnTo>
                    <a:lnTo>
                      <a:pt x="58" y="84"/>
                    </a:lnTo>
                    <a:lnTo>
                      <a:pt x="92" y="115"/>
                    </a:lnTo>
                    <a:lnTo>
                      <a:pt x="60" y="71"/>
                    </a:lnTo>
                    <a:lnTo>
                      <a:pt x="111" y="100"/>
                    </a:lnTo>
                    <a:lnTo>
                      <a:pt x="80" y="67"/>
                    </a:lnTo>
                    <a:lnTo>
                      <a:pt x="119" y="100"/>
                    </a:lnTo>
                    <a:lnTo>
                      <a:pt x="127" y="95"/>
                    </a:lnTo>
                    <a:lnTo>
                      <a:pt x="84" y="53"/>
                    </a:lnTo>
                    <a:lnTo>
                      <a:pt x="138" y="94"/>
                    </a:lnTo>
                    <a:lnTo>
                      <a:pt x="146" y="94"/>
                    </a:lnTo>
                    <a:lnTo>
                      <a:pt x="109" y="57"/>
                    </a:lnTo>
                    <a:lnTo>
                      <a:pt x="149" y="87"/>
                    </a:lnTo>
                    <a:lnTo>
                      <a:pt x="125" y="51"/>
                    </a:lnTo>
                    <a:lnTo>
                      <a:pt x="150" y="75"/>
                    </a:lnTo>
                    <a:lnTo>
                      <a:pt x="170" y="86"/>
                    </a:lnTo>
                    <a:lnTo>
                      <a:pt x="144" y="39"/>
                    </a:lnTo>
                    <a:lnTo>
                      <a:pt x="164" y="68"/>
                    </a:lnTo>
                    <a:lnTo>
                      <a:pt x="183" y="81"/>
                    </a:lnTo>
                    <a:lnTo>
                      <a:pt x="156" y="5"/>
                    </a:lnTo>
                    <a:lnTo>
                      <a:pt x="183" y="46"/>
                    </a:lnTo>
                    <a:lnTo>
                      <a:pt x="198" y="65"/>
                    </a:lnTo>
                    <a:lnTo>
                      <a:pt x="186" y="37"/>
                    </a:lnTo>
                    <a:lnTo>
                      <a:pt x="210" y="78"/>
                    </a:lnTo>
                    <a:lnTo>
                      <a:pt x="197" y="30"/>
                    </a:lnTo>
                    <a:lnTo>
                      <a:pt x="212" y="0"/>
                    </a:lnTo>
                    <a:lnTo>
                      <a:pt x="203" y="33"/>
                    </a:lnTo>
                    <a:lnTo>
                      <a:pt x="215" y="59"/>
                    </a:lnTo>
                    <a:lnTo>
                      <a:pt x="217" y="30"/>
                    </a:lnTo>
                    <a:lnTo>
                      <a:pt x="235" y="21"/>
                    </a:lnTo>
                    <a:lnTo>
                      <a:pt x="221" y="35"/>
                    </a:lnTo>
                    <a:lnTo>
                      <a:pt x="223" y="69"/>
                    </a:lnTo>
                    <a:lnTo>
                      <a:pt x="234" y="53"/>
                    </a:lnTo>
                    <a:lnTo>
                      <a:pt x="228" y="75"/>
                    </a:lnTo>
                    <a:lnTo>
                      <a:pt x="239" y="84"/>
                    </a:lnTo>
                    <a:lnTo>
                      <a:pt x="251" y="95"/>
                    </a:lnTo>
                    <a:lnTo>
                      <a:pt x="260" y="99"/>
                    </a:lnTo>
                    <a:lnTo>
                      <a:pt x="283" y="106"/>
                    </a:lnTo>
                    <a:lnTo>
                      <a:pt x="319" y="117"/>
                    </a:lnTo>
                    <a:lnTo>
                      <a:pt x="340" y="123"/>
                    </a:lnTo>
                    <a:lnTo>
                      <a:pt x="364" y="130"/>
                    </a:lnTo>
                    <a:lnTo>
                      <a:pt x="387" y="140"/>
                    </a:lnTo>
                    <a:lnTo>
                      <a:pt x="411" y="150"/>
                    </a:lnTo>
                    <a:lnTo>
                      <a:pt x="429" y="162"/>
                    </a:lnTo>
                    <a:lnTo>
                      <a:pt x="436" y="170"/>
                    </a:lnTo>
                    <a:lnTo>
                      <a:pt x="439" y="174"/>
                    </a:lnTo>
                    <a:lnTo>
                      <a:pt x="436" y="178"/>
                    </a:lnTo>
                    <a:lnTo>
                      <a:pt x="425" y="181"/>
                    </a:lnTo>
                    <a:lnTo>
                      <a:pt x="395" y="186"/>
                    </a:lnTo>
                    <a:lnTo>
                      <a:pt x="367" y="190"/>
                    </a:lnTo>
                    <a:lnTo>
                      <a:pt x="367" y="212"/>
                    </a:lnTo>
                    <a:lnTo>
                      <a:pt x="385" y="255"/>
                    </a:lnTo>
                    <a:lnTo>
                      <a:pt x="392" y="272"/>
                    </a:lnTo>
                    <a:lnTo>
                      <a:pt x="397" y="297"/>
                    </a:lnTo>
                    <a:lnTo>
                      <a:pt x="396" y="301"/>
                    </a:lnTo>
                    <a:lnTo>
                      <a:pt x="393" y="305"/>
                    </a:lnTo>
                    <a:lnTo>
                      <a:pt x="387" y="308"/>
                    </a:lnTo>
                    <a:lnTo>
                      <a:pt x="381" y="310"/>
                    </a:lnTo>
                    <a:lnTo>
                      <a:pt x="375" y="310"/>
                    </a:lnTo>
                    <a:lnTo>
                      <a:pt x="355" y="309"/>
                    </a:lnTo>
                    <a:lnTo>
                      <a:pt x="341" y="307"/>
                    </a:lnTo>
                    <a:lnTo>
                      <a:pt x="339" y="319"/>
                    </a:lnTo>
                    <a:lnTo>
                      <a:pt x="346" y="329"/>
                    </a:lnTo>
                    <a:lnTo>
                      <a:pt x="370" y="358"/>
                    </a:lnTo>
                    <a:lnTo>
                      <a:pt x="383" y="375"/>
                    </a:lnTo>
                    <a:lnTo>
                      <a:pt x="399" y="395"/>
                    </a:lnTo>
                    <a:lnTo>
                      <a:pt x="425" y="424"/>
                    </a:lnTo>
                    <a:lnTo>
                      <a:pt x="433" y="449"/>
                    </a:lnTo>
                    <a:lnTo>
                      <a:pt x="480" y="481"/>
                    </a:lnTo>
                    <a:lnTo>
                      <a:pt x="518" y="504"/>
                    </a:lnTo>
                    <a:lnTo>
                      <a:pt x="523" y="516"/>
                    </a:lnTo>
                    <a:lnTo>
                      <a:pt x="534" y="540"/>
                    </a:lnTo>
                    <a:lnTo>
                      <a:pt x="541" y="562"/>
                    </a:lnTo>
                    <a:lnTo>
                      <a:pt x="549" y="583"/>
                    </a:lnTo>
                    <a:lnTo>
                      <a:pt x="565" y="623"/>
                    </a:lnTo>
                    <a:lnTo>
                      <a:pt x="580" y="650"/>
                    </a:lnTo>
                    <a:lnTo>
                      <a:pt x="608" y="690"/>
                    </a:lnTo>
                    <a:lnTo>
                      <a:pt x="618" y="697"/>
                    </a:lnTo>
                    <a:lnTo>
                      <a:pt x="628" y="703"/>
                    </a:lnTo>
                    <a:lnTo>
                      <a:pt x="638" y="708"/>
                    </a:lnTo>
                    <a:lnTo>
                      <a:pt x="646" y="711"/>
                    </a:lnTo>
                    <a:lnTo>
                      <a:pt x="665" y="713"/>
                    </a:lnTo>
                    <a:lnTo>
                      <a:pt x="675" y="714"/>
                    </a:lnTo>
                    <a:lnTo>
                      <a:pt x="695" y="719"/>
                    </a:lnTo>
                    <a:lnTo>
                      <a:pt x="718" y="724"/>
                    </a:lnTo>
                    <a:lnTo>
                      <a:pt x="738" y="730"/>
                    </a:lnTo>
                    <a:lnTo>
                      <a:pt x="755" y="737"/>
                    </a:lnTo>
                    <a:lnTo>
                      <a:pt x="774" y="745"/>
                    </a:lnTo>
                    <a:lnTo>
                      <a:pt x="787" y="750"/>
                    </a:lnTo>
                    <a:lnTo>
                      <a:pt x="799" y="757"/>
                    </a:lnTo>
                    <a:lnTo>
                      <a:pt x="804" y="761"/>
                    </a:lnTo>
                    <a:lnTo>
                      <a:pt x="808" y="767"/>
                    </a:lnTo>
                    <a:lnTo>
                      <a:pt x="807" y="772"/>
                    </a:lnTo>
                    <a:lnTo>
                      <a:pt x="807" y="777"/>
                    </a:lnTo>
                    <a:lnTo>
                      <a:pt x="801" y="778"/>
                    </a:lnTo>
                    <a:lnTo>
                      <a:pt x="788" y="779"/>
                    </a:lnTo>
                    <a:lnTo>
                      <a:pt x="754" y="784"/>
                    </a:lnTo>
                    <a:lnTo>
                      <a:pt x="704" y="779"/>
                    </a:lnTo>
                    <a:lnTo>
                      <a:pt x="620" y="783"/>
                    </a:lnTo>
                    <a:lnTo>
                      <a:pt x="544" y="783"/>
                    </a:lnTo>
                    <a:lnTo>
                      <a:pt x="525" y="782"/>
                    </a:lnTo>
                    <a:lnTo>
                      <a:pt x="518" y="781"/>
                    </a:lnTo>
                    <a:lnTo>
                      <a:pt x="513" y="779"/>
                    </a:lnTo>
                    <a:lnTo>
                      <a:pt x="510" y="769"/>
                    </a:lnTo>
                    <a:lnTo>
                      <a:pt x="506" y="733"/>
                    </a:lnTo>
                    <a:lnTo>
                      <a:pt x="496" y="659"/>
                    </a:lnTo>
                    <a:lnTo>
                      <a:pt x="493" y="627"/>
                    </a:lnTo>
                    <a:lnTo>
                      <a:pt x="485" y="599"/>
                    </a:lnTo>
                    <a:lnTo>
                      <a:pt x="478" y="587"/>
                    </a:lnTo>
                    <a:lnTo>
                      <a:pt x="470" y="582"/>
                    </a:lnTo>
                    <a:lnTo>
                      <a:pt x="459" y="580"/>
                    </a:lnTo>
                    <a:lnTo>
                      <a:pt x="442" y="576"/>
                    </a:lnTo>
                    <a:lnTo>
                      <a:pt x="427" y="575"/>
                    </a:lnTo>
                    <a:lnTo>
                      <a:pt x="404" y="574"/>
                    </a:lnTo>
                    <a:lnTo>
                      <a:pt x="374" y="573"/>
                    </a:lnTo>
                    <a:lnTo>
                      <a:pt x="318" y="575"/>
                    </a:lnTo>
                    <a:lnTo>
                      <a:pt x="268" y="577"/>
                    </a:lnTo>
                    <a:lnTo>
                      <a:pt x="255" y="577"/>
                    </a:lnTo>
                    <a:lnTo>
                      <a:pt x="245" y="577"/>
                    </a:lnTo>
                    <a:lnTo>
                      <a:pt x="235" y="575"/>
                    </a:lnTo>
                    <a:lnTo>
                      <a:pt x="227" y="574"/>
                    </a:lnTo>
                    <a:lnTo>
                      <a:pt x="221" y="571"/>
                    </a:lnTo>
                    <a:lnTo>
                      <a:pt x="217" y="568"/>
                    </a:lnTo>
                    <a:lnTo>
                      <a:pt x="212" y="563"/>
                    </a:lnTo>
                    <a:lnTo>
                      <a:pt x="208" y="558"/>
                    </a:lnTo>
                    <a:lnTo>
                      <a:pt x="204" y="551"/>
                    </a:lnTo>
                    <a:lnTo>
                      <a:pt x="199" y="544"/>
                    </a:lnTo>
                    <a:lnTo>
                      <a:pt x="189" y="527"/>
                    </a:lnTo>
                    <a:lnTo>
                      <a:pt x="180" y="512"/>
                    </a:lnTo>
                    <a:lnTo>
                      <a:pt x="170" y="496"/>
                    </a:lnTo>
                    <a:lnTo>
                      <a:pt x="160" y="481"/>
                    </a:lnTo>
                    <a:lnTo>
                      <a:pt x="146" y="464"/>
                    </a:lnTo>
                    <a:lnTo>
                      <a:pt x="137" y="454"/>
                    </a:lnTo>
                    <a:lnTo>
                      <a:pt x="130" y="445"/>
                    </a:lnTo>
                    <a:lnTo>
                      <a:pt x="127" y="440"/>
                    </a:lnTo>
                    <a:lnTo>
                      <a:pt x="125" y="432"/>
                    </a:lnTo>
                    <a:lnTo>
                      <a:pt x="123" y="408"/>
                    </a:lnTo>
                    <a:lnTo>
                      <a:pt x="117" y="348"/>
                    </a:lnTo>
                    <a:lnTo>
                      <a:pt x="113" y="321"/>
                    </a:lnTo>
                    <a:lnTo>
                      <a:pt x="119" y="296"/>
                    </a:lnTo>
                    <a:lnTo>
                      <a:pt x="123" y="272"/>
                    </a:lnTo>
                    <a:lnTo>
                      <a:pt x="97" y="233"/>
                    </a:lnTo>
                    <a:lnTo>
                      <a:pt x="89" y="214"/>
                    </a:lnTo>
                    <a:lnTo>
                      <a:pt x="82" y="198"/>
                    </a:lnTo>
                    <a:lnTo>
                      <a:pt x="76" y="184"/>
                    </a:lnTo>
                    <a:lnTo>
                      <a:pt x="64" y="171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0689" name="Group 97"/>
            <p:cNvGrpSpPr>
              <a:grpSpLocks/>
            </p:cNvGrpSpPr>
            <p:nvPr/>
          </p:nvGrpSpPr>
          <p:grpSpPr bwMode="auto">
            <a:xfrm>
              <a:off x="405" y="752"/>
              <a:ext cx="237" cy="376"/>
              <a:chOff x="405" y="752"/>
              <a:chExt cx="237" cy="376"/>
            </a:xfrm>
          </p:grpSpPr>
          <p:grpSp>
            <p:nvGrpSpPr>
              <p:cNvPr id="110690" name="Group 98"/>
              <p:cNvGrpSpPr>
                <a:grpSpLocks/>
              </p:cNvGrpSpPr>
              <p:nvPr/>
            </p:nvGrpSpPr>
            <p:grpSpPr bwMode="auto">
              <a:xfrm>
                <a:off x="450" y="752"/>
                <a:ext cx="51" cy="70"/>
                <a:chOff x="450" y="752"/>
                <a:chExt cx="51" cy="70"/>
              </a:xfrm>
            </p:grpSpPr>
            <p:sp>
              <p:nvSpPr>
                <p:cNvPr id="110691" name="Oval 99"/>
                <p:cNvSpPr>
                  <a:spLocks noChangeArrowheads="1"/>
                </p:cNvSpPr>
                <p:nvPr/>
              </p:nvSpPr>
              <p:spPr bwMode="auto">
                <a:xfrm>
                  <a:off x="498" y="781"/>
                  <a:ext cx="3" cy="41"/>
                </a:xfrm>
                <a:prstGeom prst="ellipse">
                  <a:avLst/>
                </a:prstGeom>
                <a:solidFill>
                  <a:srgbClr val="FFC5C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grpSp>
              <p:nvGrpSpPr>
                <p:cNvPr id="110692" name="Group 100"/>
                <p:cNvGrpSpPr>
                  <a:grpSpLocks/>
                </p:cNvGrpSpPr>
                <p:nvPr/>
              </p:nvGrpSpPr>
              <p:grpSpPr bwMode="auto">
                <a:xfrm>
                  <a:off x="450" y="752"/>
                  <a:ext cx="29" cy="34"/>
                  <a:chOff x="450" y="752"/>
                  <a:chExt cx="29" cy="34"/>
                </a:xfrm>
              </p:grpSpPr>
              <p:sp>
                <p:nvSpPr>
                  <p:cNvPr id="110693" name="Freeform 101"/>
                  <p:cNvSpPr>
                    <a:spLocks/>
                  </p:cNvSpPr>
                  <p:nvPr/>
                </p:nvSpPr>
                <p:spPr bwMode="auto">
                  <a:xfrm>
                    <a:off x="454" y="755"/>
                    <a:ext cx="21" cy="27"/>
                  </a:xfrm>
                  <a:custGeom>
                    <a:avLst/>
                    <a:gdLst/>
                    <a:ahLst/>
                    <a:cxnLst>
                      <a:cxn ang="0">
                        <a:pos x="20" y="0"/>
                      </a:cxn>
                      <a:cxn ang="0">
                        <a:pos x="14" y="1"/>
                      </a:cxn>
                      <a:cxn ang="0">
                        <a:pos x="10" y="2"/>
                      </a:cxn>
                      <a:cxn ang="0">
                        <a:pos x="6" y="5"/>
                      </a:cxn>
                      <a:cxn ang="0">
                        <a:pos x="4" y="7"/>
                      </a:cxn>
                      <a:cxn ang="0">
                        <a:pos x="2" y="11"/>
                      </a:cxn>
                      <a:cxn ang="0">
                        <a:pos x="0" y="17"/>
                      </a:cxn>
                      <a:cxn ang="0">
                        <a:pos x="0" y="21"/>
                      </a:cxn>
                      <a:cxn ang="0">
                        <a:pos x="1" y="26"/>
                      </a:cxn>
                      <a:cxn ang="0">
                        <a:pos x="20" y="0"/>
                      </a:cxn>
                    </a:cxnLst>
                    <a:rect l="0" t="0" r="r" b="b"/>
                    <a:pathLst>
                      <a:path w="21" h="27">
                        <a:moveTo>
                          <a:pt x="20" y="0"/>
                        </a:moveTo>
                        <a:lnTo>
                          <a:pt x="14" y="1"/>
                        </a:lnTo>
                        <a:lnTo>
                          <a:pt x="10" y="2"/>
                        </a:lnTo>
                        <a:lnTo>
                          <a:pt x="6" y="5"/>
                        </a:lnTo>
                        <a:lnTo>
                          <a:pt x="4" y="7"/>
                        </a:lnTo>
                        <a:lnTo>
                          <a:pt x="2" y="11"/>
                        </a:lnTo>
                        <a:lnTo>
                          <a:pt x="0" y="17"/>
                        </a:lnTo>
                        <a:lnTo>
                          <a:pt x="0" y="21"/>
                        </a:lnTo>
                        <a:lnTo>
                          <a:pt x="1" y="26"/>
                        </a:lnTo>
                        <a:lnTo>
                          <a:pt x="20" y="0"/>
                        </a:lnTo>
                      </a:path>
                    </a:pathLst>
                  </a:custGeom>
                  <a:solidFill>
                    <a:srgbClr val="FFC5CF"/>
                  </a:solidFill>
                  <a:ln w="1270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110694" name="Freeform 102"/>
                  <p:cNvSpPr>
                    <a:spLocks/>
                  </p:cNvSpPr>
                  <p:nvPr/>
                </p:nvSpPr>
                <p:spPr bwMode="auto">
                  <a:xfrm>
                    <a:off x="450" y="752"/>
                    <a:ext cx="29" cy="34"/>
                  </a:xfrm>
                  <a:custGeom>
                    <a:avLst/>
                    <a:gdLst/>
                    <a:ahLst/>
                    <a:cxnLst>
                      <a:cxn ang="0">
                        <a:pos x="28" y="0"/>
                      </a:cxn>
                      <a:cxn ang="0">
                        <a:pos x="20" y="1"/>
                      </a:cxn>
                      <a:cxn ang="0">
                        <a:pos x="14" y="3"/>
                      </a:cxn>
                      <a:cxn ang="0">
                        <a:pos x="9" y="5"/>
                      </a:cxn>
                      <a:cxn ang="0">
                        <a:pos x="5" y="9"/>
                      </a:cxn>
                      <a:cxn ang="0">
                        <a:pos x="3" y="15"/>
                      </a:cxn>
                      <a:cxn ang="0">
                        <a:pos x="0" y="21"/>
                      </a:cxn>
                      <a:cxn ang="0">
                        <a:pos x="0" y="27"/>
                      </a:cxn>
                      <a:cxn ang="0">
                        <a:pos x="1" y="33"/>
                      </a:cxn>
                    </a:cxnLst>
                    <a:rect l="0" t="0" r="r" b="b"/>
                    <a:pathLst>
                      <a:path w="29" h="34">
                        <a:moveTo>
                          <a:pt x="28" y="0"/>
                        </a:moveTo>
                        <a:lnTo>
                          <a:pt x="20" y="1"/>
                        </a:lnTo>
                        <a:lnTo>
                          <a:pt x="14" y="3"/>
                        </a:lnTo>
                        <a:lnTo>
                          <a:pt x="9" y="5"/>
                        </a:lnTo>
                        <a:lnTo>
                          <a:pt x="5" y="9"/>
                        </a:lnTo>
                        <a:lnTo>
                          <a:pt x="3" y="15"/>
                        </a:lnTo>
                        <a:lnTo>
                          <a:pt x="0" y="21"/>
                        </a:lnTo>
                        <a:lnTo>
                          <a:pt x="0" y="27"/>
                        </a:lnTo>
                        <a:lnTo>
                          <a:pt x="1" y="3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  <p:grpSp>
            <p:nvGrpSpPr>
              <p:cNvPr id="110695" name="Group 103"/>
              <p:cNvGrpSpPr>
                <a:grpSpLocks/>
              </p:cNvGrpSpPr>
              <p:nvPr/>
            </p:nvGrpSpPr>
            <p:grpSpPr bwMode="auto">
              <a:xfrm>
                <a:off x="405" y="907"/>
                <a:ext cx="237" cy="221"/>
                <a:chOff x="405" y="907"/>
                <a:chExt cx="237" cy="221"/>
              </a:xfrm>
            </p:grpSpPr>
            <p:grpSp>
              <p:nvGrpSpPr>
                <p:cNvPr id="110696" name="Group 104"/>
                <p:cNvGrpSpPr>
                  <a:grpSpLocks/>
                </p:cNvGrpSpPr>
                <p:nvPr/>
              </p:nvGrpSpPr>
              <p:grpSpPr bwMode="auto">
                <a:xfrm>
                  <a:off x="405" y="1032"/>
                  <a:ext cx="237" cy="96"/>
                  <a:chOff x="405" y="1032"/>
                  <a:chExt cx="237" cy="96"/>
                </a:xfrm>
              </p:grpSpPr>
              <p:sp>
                <p:nvSpPr>
                  <p:cNvPr id="110697" name="Freeform 105"/>
                  <p:cNvSpPr>
                    <a:spLocks/>
                  </p:cNvSpPr>
                  <p:nvPr/>
                </p:nvSpPr>
                <p:spPr bwMode="auto">
                  <a:xfrm>
                    <a:off x="409" y="1036"/>
                    <a:ext cx="229" cy="8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1" y="8"/>
                      </a:cxn>
                      <a:cxn ang="0">
                        <a:pos x="30" y="24"/>
                      </a:cxn>
                      <a:cxn ang="0">
                        <a:pos x="51" y="40"/>
                      </a:cxn>
                      <a:cxn ang="0">
                        <a:pos x="71" y="54"/>
                      </a:cxn>
                      <a:cxn ang="0">
                        <a:pos x="88" y="65"/>
                      </a:cxn>
                      <a:cxn ang="0">
                        <a:pos x="102" y="72"/>
                      </a:cxn>
                      <a:cxn ang="0">
                        <a:pos x="111" y="77"/>
                      </a:cxn>
                      <a:cxn ang="0">
                        <a:pos x="122" y="80"/>
                      </a:cxn>
                      <a:cxn ang="0">
                        <a:pos x="135" y="82"/>
                      </a:cxn>
                      <a:cxn ang="0">
                        <a:pos x="151" y="84"/>
                      </a:cxn>
                      <a:cxn ang="0">
                        <a:pos x="165" y="86"/>
                      </a:cxn>
                      <a:cxn ang="0">
                        <a:pos x="175" y="86"/>
                      </a:cxn>
                      <a:cxn ang="0">
                        <a:pos x="186" y="83"/>
                      </a:cxn>
                      <a:cxn ang="0">
                        <a:pos x="196" y="80"/>
                      </a:cxn>
                      <a:cxn ang="0">
                        <a:pos x="205" y="79"/>
                      </a:cxn>
                      <a:cxn ang="0">
                        <a:pos x="215" y="77"/>
                      </a:cxn>
                      <a:cxn ang="0">
                        <a:pos x="228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229" h="87">
                        <a:moveTo>
                          <a:pt x="0" y="0"/>
                        </a:moveTo>
                        <a:lnTo>
                          <a:pt x="11" y="8"/>
                        </a:lnTo>
                        <a:lnTo>
                          <a:pt x="30" y="24"/>
                        </a:lnTo>
                        <a:lnTo>
                          <a:pt x="51" y="40"/>
                        </a:lnTo>
                        <a:lnTo>
                          <a:pt x="71" y="54"/>
                        </a:lnTo>
                        <a:lnTo>
                          <a:pt x="88" y="65"/>
                        </a:lnTo>
                        <a:lnTo>
                          <a:pt x="102" y="72"/>
                        </a:lnTo>
                        <a:lnTo>
                          <a:pt x="111" y="77"/>
                        </a:lnTo>
                        <a:lnTo>
                          <a:pt x="122" y="80"/>
                        </a:lnTo>
                        <a:lnTo>
                          <a:pt x="135" y="82"/>
                        </a:lnTo>
                        <a:lnTo>
                          <a:pt x="151" y="84"/>
                        </a:lnTo>
                        <a:lnTo>
                          <a:pt x="165" y="86"/>
                        </a:lnTo>
                        <a:lnTo>
                          <a:pt x="175" y="86"/>
                        </a:lnTo>
                        <a:lnTo>
                          <a:pt x="186" y="83"/>
                        </a:lnTo>
                        <a:lnTo>
                          <a:pt x="196" y="80"/>
                        </a:lnTo>
                        <a:lnTo>
                          <a:pt x="205" y="79"/>
                        </a:lnTo>
                        <a:lnTo>
                          <a:pt x="215" y="77"/>
                        </a:lnTo>
                        <a:lnTo>
                          <a:pt x="228" y="76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C5CF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110698" name="Freeform 106"/>
                  <p:cNvSpPr>
                    <a:spLocks/>
                  </p:cNvSpPr>
                  <p:nvPr/>
                </p:nvSpPr>
                <p:spPr bwMode="auto">
                  <a:xfrm>
                    <a:off x="405" y="1032"/>
                    <a:ext cx="237" cy="96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1" y="10"/>
                      </a:cxn>
                      <a:cxn ang="0">
                        <a:pos x="31" y="27"/>
                      </a:cxn>
                      <a:cxn ang="0">
                        <a:pos x="53" y="44"/>
                      </a:cxn>
                      <a:cxn ang="0">
                        <a:pos x="74" y="60"/>
                      </a:cxn>
                      <a:cxn ang="0">
                        <a:pos x="91" y="72"/>
                      </a:cxn>
                      <a:cxn ang="0">
                        <a:pos x="106" y="79"/>
                      </a:cxn>
                      <a:cxn ang="0">
                        <a:pos x="115" y="84"/>
                      </a:cxn>
                      <a:cxn ang="0">
                        <a:pos x="126" y="88"/>
                      </a:cxn>
                      <a:cxn ang="0">
                        <a:pos x="140" y="90"/>
                      </a:cxn>
                      <a:cxn ang="0">
                        <a:pos x="156" y="93"/>
                      </a:cxn>
                      <a:cxn ang="0">
                        <a:pos x="171" y="95"/>
                      </a:cxn>
                      <a:cxn ang="0">
                        <a:pos x="181" y="95"/>
                      </a:cxn>
                      <a:cxn ang="0">
                        <a:pos x="193" y="91"/>
                      </a:cxn>
                      <a:cxn ang="0">
                        <a:pos x="203" y="88"/>
                      </a:cxn>
                      <a:cxn ang="0">
                        <a:pos x="212" y="86"/>
                      </a:cxn>
                      <a:cxn ang="0">
                        <a:pos x="223" y="84"/>
                      </a:cxn>
                      <a:cxn ang="0">
                        <a:pos x="236" y="84"/>
                      </a:cxn>
                    </a:cxnLst>
                    <a:rect l="0" t="0" r="r" b="b"/>
                    <a:pathLst>
                      <a:path w="237" h="96">
                        <a:moveTo>
                          <a:pt x="0" y="0"/>
                        </a:moveTo>
                        <a:lnTo>
                          <a:pt x="11" y="10"/>
                        </a:lnTo>
                        <a:lnTo>
                          <a:pt x="31" y="27"/>
                        </a:lnTo>
                        <a:lnTo>
                          <a:pt x="53" y="44"/>
                        </a:lnTo>
                        <a:lnTo>
                          <a:pt x="74" y="60"/>
                        </a:lnTo>
                        <a:lnTo>
                          <a:pt x="91" y="72"/>
                        </a:lnTo>
                        <a:lnTo>
                          <a:pt x="106" y="79"/>
                        </a:lnTo>
                        <a:lnTo>
                          <a:pt x="115" y="84"/>
                        </a:lnTo>
                        <a:lnTo>
                          <a:pt x="126" y="88"/>
                        </a:lnTo>
                        <a:lnTo>
                          <a:pt x="140" y="90"/>
                        </a:lnTo>
                        <a:lnTo>
                          <a:pt x="156" y="93"/>
                        </a:lnTo>
                        <a:lnTo>
                          <a:pt x="171" y="95"/>
                        </a:lnTo>
                        <a:lnTo>
                          <a:pt x="181" y="95"/>
                        </a:lnTo>
                        <a:lnTo>
                          <a:pt x="193" y="91"/>
                        </a:lnTo>
                        <a:lnTo>
                          <a:pt x="203" y="88"/>
                        </a:lnTo>
                        <a:lnTo>
                          <a:pt x="212" y="86"/>
                        </a:lnTo>
                        <a:lnTo>
                          <a:pt x="223" y="84"/>
                        </a:lnTo>
                        <a:lnTo>
                          <a:pt x="236" y="8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110699" name="Group 107"/>
                <p:cNvGrpSpPr>
                  <a:grpSpLocks/>
                </p:cNvGrpSpPr>
                <p:nvPr/>
              </p:nvGrpSpPr>
              <p:grpSpPr bwMode="auto">
                <a:xfrm>
                  <a:off x="438" y="907"/>
                  <a:ext cx="137" cy="163"/>
                  <a:chOff x="438" y="907"/>
                  <a:chExt cx="137" cy="163"/>
                </a:xfrm>
              </p:grpSpPr>
              <p:sp>
                <p:nvSpPr>
                  <p:cNvPr id="110700" name="Freeform 108"/>
                  <p:cNvSpPr>
                    <a:spLocks/>
                  </p:cNvSpPr>
                  <p:nvPr/>
                </p:nvSpPr>
                <p:spPr bwMode="auto">
                  <a:xfrm>
                    <a:off x="442" y="911"/>
                    <a:ext cx="129" cy="155"/>
                  </a:xfrm>
                  <a:custGeom>
                    <a:avLst/>
                    <a:gdLst/>
                    <a:ahLst/>
                    <a:cxnLst>
                      <a:cxn ang="0">
                        <a:pos x="128" y="58"/>
                      </a:cxn>
                      <a:cxn ang="0">
                        <a:pos x="124" y="47"/>
                      </a:cxn>
                      <a:cxn ang="0">
                        <a:pos x="122" y="38"/>
                      </a:cxn>
                      <a:cxn ang="0">
                        <a:pos x="121" y="27"/>
                      </a:cxn>
                      <a:cxn ang="0">
                        <a:pos x="122" y="20"/>
                      </a:cxn>
                      <a:cxn ang="0">
                        <a:pos x="124" y="14"/>
                      </a:cxn>
                      <a:cxn ang="0">
                        <a:pos x="123" y="7"/>
                      </a:cxn>
                      <a:cxn ang="0">
                        <a:pos x="121" y="1"/>
                      </a:cxn>
                      <a:cxn ang="0">
                        <a:pos x="119" y="1"/>
                      </a:cxn>
                      <a:cxn ang="0">
                        <a:pos x="117" y="1"/>
                      </a:cxn>
                      <a:cxn ang="0">
                        <a:pos x="110" y="7"/>
                      </a:cxn>
                      <a:cxn ang="0">
                        <a:pos x="104" y="12"/>
                      </a:cxn>
                      <a:cxn ang="0">
                        <a:pos x="93" y="12"/>
                      </a:cxn>
                      <a:cxn ang="0">
                        <a:pos x="89" y="6"/>
                      </a:cxn>
                      <a:cxn ang="0">
                        <a:pos x="85" y="2"/>
                      </a:cxn>
                      <a:cxn ang="0">
                        <a:pos x="77" y="1"/>
                      </a:cxn>
                      <a:cxn ang="0">
                        <a:pos x="69" y="0"/>
                      </a:cxn>
                      <a:cxn ang="0">
                        <a:pos x="65" y="6"/>
                      </a:cxn>
                      <a:cxn ang="0">
                        <a:pos x="62" y="12"/>
                      </a:cxn>
                      <a:cxn ang="0">
                        <a:pos x="49" y="12"/>
                      </a:cxn>
                      <a:cxn ang="0">
                        <a:pos x="46" y="10"/>
                      </a:cxn>
                      <a:cxn ang="0">
                        <a:pos x="42" y="6"/>
                      </a:cxn>
                      <a:cxn ang="0">
                        <a:pos x="38" y="5"/>
                      </a:cxn>
                      <a:cxn ang="0">
                        <a:pos x="34" y="5"/>
                      </a:cxn>
                      <a:cxn ang="0">
                        <a:pos x="29" y="7"/>
                      </a:cxn>
                      <a:cxn ang="0">
                        <a:pos x="27" y="10"/>
                      </a:cxn>
                      <a:cxn ang="0">
                        <a:pos x="27" y="27"/>
                      </a:cxn>
                      <a:cxn ang="0">
                        <a:pos x="20" y="25"/>
                      </a:cxn>
                      <a:cxn ang="0">
                        <a:pos x="10" y="24"/>
                      </a:cxn>
                      <a:cxn ang="0">
                        <a:pos x="4" y="24"/>
                      </a:cxn>
                      <a:cxn ang="0">
                        <a:pos x="3" y="26"/>
                      </a:cxn>
                      <a:cxn ang="0">
                        <a:pos x="3" y="29"/>
                      </a:cxn>
                      <a:cxn ang="0">
                        <a:pos x="6" y="37"/>
                      </a:cxn>
                      <a:cxn ang="0">
                        <a:pos x="9" y="47"/>
                      </a:cxn>
                      <a:cxn ang="0">
                        <a:pos x="11" y="51"/>
                      </a:cxn>
                      <a:cxn ang="0">
                        <a:pos x="0" y="84"/>
                      </a:cxn>
                      <a:cxn ang="0">
                        <a:pos x="6" y="87"/>
                      </a:cxn>
                      <a:cxn ang="0">
                        <a:pos x="16" y="92"/>
                      </a:cxn>
                      <a:cxn ang="0">
                        <a:pos x="49" y="106"/>
                      </a:cxn>
                      <a:cxn ang="0">
                        <a:pos x="61" y="106"/>
                      </a:cxn>
                      <a:cxn ang="0">
                        <a:pos x="78" y="117"/>
                      </a:cxn>
                      <a:cxn ang="0">
                        <a:pos x="121" y="154"/>
                      </a:cxn>
                      <a:cxn ang="0">
                        <a:pos x="128" y="58"/>
                      </a:cxn>
                    </a:cxnLst>
                    <a:rect l="0" t="0" r="r" b="b"/>
                    <a:pathLst>
                      <a:path w="129" h="155">
                        <a:moveTo>
                          <a:pt x="128" y="58"/>
                        </a:moveTo>
                        <a:lnTo>
                          <a:pt x="124" y="47"/>
                        </a:lnTo>
                        <a:lnTo>
                          <a:pt x="122" y="38"/>
                        </a:lnTo>
                        <a:lnTo>
                          <a:pt x="121" y="27"/>
                        </a:lnTo>
                        <a:lnTo>
                          <a:pt x="122" y="20"/>
                        </a:lnTo>
                        <a:lnTo>
                          <a:pt x="124" y="14"/>
                        </a:lnTo>
                        <a:lnTo>
                          <a:pt x="123" y="7"/>
                        </a:lnTo>
                        <a:lnTo>
                          <a:pt x="121" y="1"/>
                        </a:lnTo>
                        <a:lnTo>
                          <a:pt x="119" y="1"/>
                        </a:lnTo>
                        <a:lnTo>
                          <a:pt x="117" y="1"/>
                        </a:lnTo>
                        <a:lnTo>
                          <a:pt x="110" y="7"/>
                        </a:lnTo>
                        <a:lnTo>
                          <a:pt x="104" y="12"/>
                        </a:lnTo>
                        <a:lnTo>
                          <a:pt x="93" y="12"/>
                        </a:lnTo>
                        <a:lnTo>
                          <a:pt x="89" y="6"/>
                        </a:lnTo>
                        <a:lnTo>
                          <a:pt x="85" y="2"/>
                        </a:lnTo>
                        <a:lnTo>
                          <a:pt x="77" y="1"/>
                        </a:lnTo>
                        <a:lnTo>
                          <a:pt x="69" y="0"/>
                        </a:lnTo>
                        <a:lnTo>
                          <a:pt x="65" y="6"/>
                        </a:lnTo>
                        <a:lnTo>
                          <a:pt x="62" y="12"/>
                        </a:lnTo>
                        <a:lnTo>
                          <a:pt x="49" y="12"/>
                        </a:lnTo>
                        <a:lnTo>
                          <a:pt x="46" y="10"/>
                        </a:lnTo>
                        <a:lnTo>
                          <a:pt x="42" y="6"/>
                        </a:lnTo>
                        <a:lnTo>
                          <a:pt x="38" y="5"/>
                        </a:lnTo>
                        <a:lnTo>
                          <a:pt x="34" y="5"/>
                        </a:lnTo>
                        <a:lnTo>
                          <a:pt x="29" y="7"/>
                        </a:lnTo>
                        <a:lnTo>
                          <a:pt x="27" y="10"/>
                        </a:lnTo>
                        <a:lnTo>
                          <a:pt x="27" y="27"/>
                        </a:lnTo>
                        <a:lnTo>
                          <a:pt x="20" y="25"/>
                        </a:lnTo>
                        <a:lnTo>
                          <a:pt x="10" y="24"/>
                        </a:lnTo>
                        <a:lnTo>
                          <a:pt x="4" y="24"/>
                        </a:lnTo>
                        <a:lnTo>
                          <a:pt x="3" y="26"/>
                        </a:lnTo>
                        <a:lnTo>
                          <a:pt x="3" y="29"/>
                        </a:lnTo>
                        <a:lnTo>
                          <a:pt x="6" y="37"/>
                        </a:lnTo>
                        <a:lnTo>
                          <a:pt x="9" y="47"/>
                        </a:lnTo>
                        <a:lnTo>
                          <a:pt x="11" y="51"/>
                        </a:lnTo>
                        <a:lnTo>
                          <a:pt x="0" y="84"/>
                        </a:lnTo>
                        <a:lnTo>
                          <a:pt x="6" y="87"/>
                        </a:lnTo>
                        <a:lnTo>
                          <a:pt x="16" y="92"/>
                        </a:lnTo>
                        <a:lnTo>
                          <a:pt x="49" y="106"/>
                        </a:lnTo>
                        <a:lnTo>
                          <a:pt x="61" y="106"/>
                        </a:lnTo>
                        <a:lnTo>
                          <a:pt x="78" y="117"/>
                        </a:lnTo>
                        <a:lnTo>
                          <a:pt x="121" y="154"/>
                        </a:lnTo>
                        <a:lnTo>
                          <a:pt x="128" y="58"/>
                        </a:lnTo>
                      </a:path>
                    </a:pathLst>
                  </a:custGeom>
                  <a:solidFill>
                    <a:srgbClr val="FFC5CF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110701" name="Freeform 109"/>
                  <p:cNvSpPr>
                    <a:spLocks/>
                  </p:cNvSpPr>
                  <p:nvPr/>
                </p:nvSpPr>
                <p:spPr bwMode="auto">
                  <a:xfrm>
                    <a:off x="438" y="907"/>
                    <a:ext cx="137" cy="163"/>
                  </a:xfrm>
                  <a:custGeom>
                    <a:avLst/>
                    <a:gdLst/>
                    <a:ahLst/>
                    <a:cxnLst>
                      <a:cxn ang="0">
                        <a:pos x="136" y="61"/>
                      </a:cxn>
                      <a:cxn ang="0">
                        <a:pos x="132" y="50"/>
                      </a:cxn>
                      <a:cxn ang="0">
                        <a:pos x="130" y="41"/>
                      </a:cxn>
                      <a:cxn ang="0">
                        <a:pos x="129" y="29"/>
                      </a:cxn>
                      <a:cxn ang="0">
                        <a:pos x="130" y="22"/>
                      </a:cxn>
                      <a:cxn ang="0">
                        <a:pos x="132" y="16"/>
                      </a:cxn>
                      <a:cxn ang="0">
                        <a:pos x="131" y="8"/>
                      </a:cxn>
                      <a:cxn ang="0">
                        <a:pos x="129" y="2"/>
                      </a:cxn>
                      <a:cxn ang="0">
                        <a:pos x="126" y="1"/>
                      </a:cxn>
                      <a:cxn ang="0">
                        <a:pos x="124" y="2"/>
                      </a:cxn>
                      <a:cxn ang="0">
                        <a:pos x="117" y="8"/>
                      </a:cxn>
                      <a:cxn ang="0">
                        <a:pos x="110" y="13"/>
                      </a:cxn>
                      <a:cxn ang="0">
                        <a:pos x="99" y="13"/>
                      </a:cxn>
                      <a:cxn ang="0">
                        <a:pos x="95" y="6"/>
                      </a:cxn>
                      <a:cxn ang="0">
                        <a:pos x="90" y="3"/>
                      </a:cxn>
                      <a:cxn ang="0">
                        <a:pos x="82" y="2"/>
                      </a:cxn>
                      <a:cxn ang="0">
                        <a:pos x="73" y="0"/>
                      </a:cxn>
                      <a:cxn ang="0">
                        <a:pos x="69" y="6"/>
                      </a:cxn>
                      <a:cxn ang="0">
                        <a:pos x="66" y="13"/>
                      </a:cxn>
                      <a:cxn ang="0">
                        <a:pos x="52" y="13"/>
                      </a:cxn>
                      <a:cxn ang="0">
                        <a:pos x="49" y="11"/>
                      </a:cxn>
                      <a:cxn ang="0">
                        <a:pos x="45" y="6"/>
                      </a:cxn>
                      <a:cxn ang="0">
                        <a:pos x="40" y="5"/>
                      </a:cxn>
                      <a:cxn ang="0">
                        <a:pos x="36" y="5"/>
                      </a:cxn>
                      <a:cxn ang="0">
                        <a:pos x="31" y="7"/>
                      </a:cxn>
                      <a:cxn ang="0">
                        <a:pos x="29" y="11"/>
                      </a:cxn>
                      <a:cxn ang="0">
                        <a:pos x="29" y="29"/>
                      </a:cxn>
                      <a:cxn ang="0">
                        <a:pos x="21" y="27"/>
                      </a:cxn>
                      <a:cxn ang="0">
                        <a:pos x="11" y="25"/>
                      </a:cxn>
                      <a:cxn ang="0">
                        <a:pos x="4" y="26"/>
                      </a:cxn>
                      <a:cxn ang="0">
                        <a:pos x="3" y="28"/>
                      </a:cxn>
                      <a:cxn ang="0">
                        <a:pos x="3" y="31"/>
                      </a:cxn>
                      <a:cxn ang="0">
                        <a:pos x="6" y="40"/>
                      </a:cxn>
                      <a:cxn ang="0">
                        <a:pos x="10" y="49"/>
                      </a:cxn>
                      <a:cxn ang="0">
                        <a:pos x="12" y="54"/>
                      </a:cxn>
                      <a:cxn ang="0">
                        <a:pos x="0" y="89"/>
                      </a:cxn>
                      <a:cxn ang="0">
                        <a:pos x="6" y="92"/>
                      </a:cxn>
                      <a:cxn ang="0">
                        <a:pos x="17" y="97"/>
                      </a:cxn>
                      <a:cxn ang="0">
                        <a:pos x="52" y="113"/>
                      </a:cxn>
                      <a:cxn ang="0">
                        <a:pos x="65" y="113"/>
                      </a:cxn>
                      <a:cxn ang="0">
                        <a:pos x="83" y="124"/>
                      </a:cxn>
                      <a:cxn ang="0">
                        <a:pos x="129" y="162"/>
                      </a:cxn>
                    </a:cxnLst>
                    <a:rect l="0" t="0" r="r" b="b"/>
                    <a:pathLst>
                      <a:path w="137" h="163">
                        <a:moveTo>
                          <a:pt x="136" y="61"/>
                        </a:moveTo>
                        <a:lnTo>
                          <a:pt x="132" y="50"/>
                        </a:lnTo>
                        <a:lnTo>
                          <a:pt x="130" y="41"/>
                        </a:lnTo>
                        <a:lnTo>
                          <a:pt x="129" y="29"/>
                        </a:lnTo>
                        <a:lnTo>
                          <a:pt x="130" y="22"/>
                        </a:lnTo>
                        <a:lnTo>
                          <a:pt x="132" y="16"/>
                        </a:lnTo>
                        <a:lnTo>
                          <a:pt x="131" y="8"/>
                        </a:lnTo>
                        <a:lnTo>
                          <a:pt x="129" y="2"/>
                        </a:lnTo>
                        <a:lnTo>
                          <a:pt x="126" y="1"/>
                        </a:lnTo>
                        <a:lnTo>
                          <a:pt x="124" y="2"/>
                        </a:lnTo>
                        <a:lnTo>
                          <a:pt x="117" y="8"/>
                        </a:lnTo>
                        <a:lnTo>
                          <a:pt x="110" y="13"/>
                        </a:lnTo>
                        <a:lnTo>
                          <a:pt x="99" y="13"/>
                        </a:lnTo>
                        <a:lnTo>
                          <a:pt x="95" y="6"/>
                        </a:lnTo>
                        <a:lnTo>
                          <a:pt x="90" y="3"/>
                        </a:lnTo>
                        <a:lnTo>
                          <a:pt x="82" y="2"/>
                        </a:lnTo>
                        <a:lnTo>
                          <a:pt x="73" y="0"/>
                        </a:lnTo>
                        <a:lnTo>
                          <a:pt x="69" y="6"/>
                        </a:lnTo>
                        <a:lnTo>
                          <a:pt x="66" y="13"/>
                        </a:lnTo>
                        <a:lnTo>
                          <a:pt x="52" y="13"/>
                        </a:lnTo>
                        <a:lnTo>
                          <a:pt x="49" y="11"/>
                        </a:lnTo>
                        <a:lnTo>
                          <a:pt x="45" y="6"/>
                        </a:lnTo>
                        <a:lnTo>
                          <a:pt x="40" y="5"/>
                        </a:lnTo>
                        <a:lnTo>
                          <a:pt x="36" y="5"/>
                        </a:lnTo>
                        <a:lnTo>
                          <a:pt x="31" y="7"/>
                        </a:lnTo>
                        <a:lnTo>
                          <a:pt x="29" y="11"/>
                        </a:lnTo>
                        <a:lnTo>
                          <a:pt x="29" y="29"/>
                        </a:lnTo>
                        <a:lnTo>
                          <a:pt x="21" y="27"/>
                        </a:lnTo>
                        <a:lnTo>
                          <a:pt x="11" y="25"/>
                        </a:lnTo>
                        <a:lnTo>
                          <a:pt x="4" y="26"/>
                        </a:lnTo>
                        <a:lnTo>
                          <a:pt x="3" y="28"/>
                        </a:lnTo>
                        <a:lnTo>
                          <a:pt x="3" y="31"/>
                        </a:lnTo>
                        <a:lnTo>
                          <a:pt x="6" y="40"/>
                        </a:lnTo>
                        <a:lnTo>
                          <a:pt x="10" y="49"/>
                        </a:lnTo>
                        <a:lnTo>
                          <a:pt x="12" y="54"/>
                        </a:lnTo>
                        <a:lnTo>
                          <a:pt x="0" y="89"/>
                        </a:lnTo>
                        <a:lnTo>
                          <a:pt x="6" y="92"/>
                        </a:lnTo>
                        <a:lnTo>
                          <a:pt x="17" y="97"/>
                        </a:lnTo>
                        <a:lnTo>
                          <a:pt x="52" y="113"/>
                        </a:lnTo>
                        <a:lnTo>
                          <a:pt x="65" y="113"/>
                        </a:lnTo>
                        <a:lnTo>
                          <a:pt x="83" y="124"/>
                        </a:lnTo>
                        <a:lnTo>
                          <a:pt x="129" y="16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</p:grpSp>
      </p:grpSp>
      <p:grpSp>
        <p:nvGrpSpPr>
          <p:cNvPr id="110702" name="Group 110"/>
          <p:cNvGrpSpPr>
            <a:grpSpLocks/>
          </p:cNvGrpSpPr>
          <p:nvPr/>
        </p:nvGrpSpPr>
        <p:grpSpPr bwMode="auto">
          <a:xfrm>
            <a:off x="1044575" y="1668463"/>
            <a:ext cx="1027113" cy="615950"/>
            <a:chOff x="658" y="1051"/>
            <a:chExt cx="647" cy="388"/>
          </a:xfrm>
        </p:grpSpPr>
        <p:sp>
          <p:nvSpPr>
            <p:cNvPr id="110703" name="Freeform 111"/>
            <p:cNvSpPr>
              <a:spLocks/>
            </p:cNvSpPr>
            <p:nvPr/>
          </p:nvSpPr>
          <p:spPr bwMode="auto">
            <a:xfrm>
              <a:off x="662" y="1055"/>
              <a:ext cx="639" cy="379"/>
            </a:xfrm>
            <a:custGeom>
              <a:avLst/>
              <a:gdLst/>
              <a:ahLst/>
              <a:cxnLst>
                <a:cxn ang="0">
                  <a:pos x="638" y="378"/>
                </a:cxn>
                <a:cxn ang="0">
                  <a:pos x="638" y="183"/>
                </a:cxn>
                <a:cxn ang="0">
                  <a:pos x="629" y="27"/>
                </a:cxn>
                <a:cxn ang="0">
                  <a:pos x="317" y="0"/>
                </a:cxn>
                <a:cxn ang="0">
                  <a:pos x="11" y="31"/>
                </a:cxn>
                <a:cxn ang="0">
                  <a:pos x="0" y="183"/>
                </a:cxn>
                <a:cxn ang="0">
                  <a:pos x="0" y="374"/>
                </a:cxn>
                <a:cxn ang="0">
                  <a:pos x="53" y="374"/>
                </a:cxn>
                <a:cxn ang="0">
                  <a:pos x="59" y="101"/>
                </a:cxn>
                <a:cxn ang="0">
                  <a:pos x="579" y="101"/>
                </a:cxn>
                <a:cxn ang="0">
                  <a:pos x="585" y="378"/>
                </a:cxn>
                <a:cxn ang="0">
                  <a:pos x="638" y="378"/>
                </a:cxn>
              </a:cxnLst>
              <a:rect l="0" t="0" r="r" b="b"/>
              <a:pathLst>
                <a:path w="639" h="379">
                  <a:moveTo>
                    <a:pt x="638" y="378"/>
                  </a:moveTo>
                  <a:lnTo>
                    <a:pt x="638" y="183"/>
                  </a:lnTo>
                  <a:lnTo>
                    <a:pt x="629" y="27"/>
                  </a:lnTo>
                  <a:lnTo>
                    <a:pt x="317" y="0"/>
                  </a:lnTo>
                  <a:lnTo>
                    <a:pt x="11" y="31"/>
                  </a:lnTo>
                  <a:lnTo>
                    <a:pt x="0" y="183"/>
                  </a:lnTo>
                  <a:lnTo>
                    <a:pt x="0" y="374"/>
                  </a:lnTo>
                  <a:lnTo>
                    <a:pt x="53" y="374"/>
                  </a:lnTo>
                  <a:lnTo>
                    <a:pt x="59" y="101"/>
                  </a:lnTo>
                  <a:lnTo>
                    <a:pt x="579" y="101"/>
                  </a:lnTo>
                  <a:lnTo>
                    <a:pt x="585" y="378"/>
                  </a:lnTo>
                  <a:lnTo>
                    <a:pt x="638" y="378"/>
                  </a:lnTo>
                </a:path>
              </a:pathLst>
            </a:custGeom>
            <a:solidFill>
              <a:srgbClr val="000080"/>
            </a:solidFill>
            <a:ln w="1270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0704" name="Freeform 112"/>
            <p:cNvSpPr>
              <a:spLocks/>
            </p:cNvSpPr>
            <p:nvPr/>
          </p:nvSpPr>
          <p:spPr bwMode="auto">
            <a:xfrm>
              <a:off x="658" y="1051"/>
              <a:ext cx="647" cy="388"/>
            </a:xfrm>
            <a:custGeom>
              <a:avLst/>
              <a:gdLst/>
              <a:ahLst/>
              <a:cxnLst>
                <a:cxn ang="0">
                  <a:pos x="646" y="386"/>
                </a:cxn>
                <a:cxn ang="0">
                  <a:pos x="646" y="187"/>
                </a:cxn>
                <a:cxn ang="0">
                  <a:pos x="637" y="29"/>
                </a:cxn>
                <a:cxn ang="0">
                  <a:pos x="321" y="0"/>
                </a:cxn>
                <a:cxn ang="0">
                  <a:pos x="11" y="33"/>
                </a:cxn>
                <a:cxn ang="0">
                  <a:pos x="0" y="187"/>
                </a:cxn>
                <a:cxn ang="0">
                  <a:pos x="0" y="383"/>
                </a:cxn>
                <a:cxn ang="0">
                  <a:pos x="54" y="383"/>
                </a:cxn>
                <a:cxn ang="0">
                  <a:pos x="60" y="104"/>
                </a:cxn>
                <a:cxn ang="0">
                  <a:pos x="586" y="104"/>
                </a:cxn>
                <a:cxn ang="0">
                  <a:pos x="592" y="387"/>
                </a:cxn>
                <a:cxn ang="0">
                  <a:pos x="646" y="386"/>
                </a:cxn>
              </a:cxnLst>
              <a:rect l="0" t="0" r="r" b="b"/>
              <a:pathLst>
                <a:path w="647" h="388">
                  <a:moveTo>
                    <a:pt x="646" y="386"/>
                  </a:moveTo>
                  <a:lnTo>
                    <a:pt x="646" y="187"/>
                  </a:lnTo>
                  <a:lnTo>
                    <a:pt x="637" y="29"/>
                  </a:lnTo>
                  <a:lnTo>
                    <a:pt x="321" y="0"/>
                  </a:lnTo>
                  <a:lnTo>
                    <a:pt x="11" y="33"/>
                  </a:lnTo>
                  <a:lnTo>
                    <a:pt x="0" y="187"/>
                  </a:lnTo>
                  <a:lnTo>
                    <a:pt x="0" y="383"/>
                  </a:lnTo>
                  <a:lnTo>
                    <a:pt x="54" y="383"/>
                  </a:lnTo>
                  <a:lnTo>
                    <a:pt x="60" y="104"/>
                  </a:lnTo>
                  <a:lnTo>
                    <a:pt x="586" y="104"/>
                  </a:lnTo>
                  <a:lnTo>
                    <a:pt x="592" y="387"/>
                  </a:lnTo>
                  <a:lnTo>
                    <a:pt x="646" y="38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0705" name="Group 113"/>
          <p:cNvGrpSpPr>
            <a:grpSpLocks/>
          </p:cNvGrpSpPr>
          <p:nvPr/>
        </p:nvGrpSpPr>
        <p:grpSpPr bwMode="auto">
          <a:xfrm>
            <a:off x="1168400" y="1655763"/>
            <a:ext cx="433388" cy="196850"/>
            <a:chOff x="736" y="1043"/>
            <a:chExt cx="273" cy="124"/>
          </a:xfrm>
        </p:grpSpPr>
        <p:grpSp>
          <p:nvGrpSpPr>
            <p:cNvPr id="110706" name="Group 114"/>
            <p:cNvGrpSpPr>
              <a:grpSpLocks/>
            </p:cNvGrpSpPr>
            <p:nvPr/>
          </p:nvGrpSpPr>
          <p:grpSpPr bwMode="auto">
            <a:xfrm>
              <a:off x="736" y="1043"/>
              <a:ext cx="273" cy="124"/>
              <a:chOff x="736" y="1043"/>
              <a:chExt cx="273" cy="124"/>
            </a:xfrm>
          </p:grpSpPr>
          <p:grpSp>
            <p:nvGrpSpPr>
              <p:cNvPr id="110707" name="Group 115"/>
              <p:cNvGrpSpPr>
                <a:grpSpLocks/>
              </p:cNvGrpSpPr>
              <p:nvPr/>
            </p:nvGrpSpPr>
            <p:grpSpPr bwMode="auto">
              <a:xfrm>
                <a:off x="740" y="1043"/>
                <a:ext cx="269" cy="104"/>
                <a:chOff x="740" y="1043"/>
                <a:chExt cx="269" cy="104"/>
              </a:xfrm>
            </p:grpSpPr>
            <p:sp>
              <p:nvSpPr>
                <p:cNvPr id="110708" name="Freeform 116"/>
                <p:cNvSpPr>
                  <a:spLocks/>
                </p:cNvSpPr>
                <p:nvPr/>
              </p:nvSpPr>
              <p:spPr bwMode="auto">
                <a:xfrm>
                  <a:off x="744" y="1046"/>
                  <a:ext cx="261" cy="96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119" y="0"/>
                    </a:cxn>
                    <a:cxn ang="0">
                      <a:pos x="260" y="68"/>
                    </a:cxn>
                    <a:cxn ang="0">
                      <a:pos x="138" y="95"/>
                    </a:cxn>
                    <a:cxn ang="0">
                      <a:pos x="72" y="56"/>
                    </a:cxn>
                    <a:cxn ang="0">
                      <a:pos x="50" y="44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61" h="96">
                      <a:moveTo>
                        <a:pt x="0" y="20"/>
                      </a:moveTo>
                      <a:lnTo>
                        <a:pt x="119" y="0"/>
                      </a:lnTo>
                      <a:lnTo>
                        <a:pt x="260" y="68"/>
                      </a:lnTo>
                      <a:lnTo>
                        <a:pt x="138" y="95"/>
                      </a:lnTo>
                      <a:lnTo>
                        <a:pt x="72" y="56"/>
                      </a:lnTo>
                      <a:lnTo>
                        <a:pt x="50" y="44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09" name="Freeform 117"/>
                <p:cNvSpPr>
                  <a:spLocks/>
                </p:cNvSpPr>
                <p:nvPr/>
              </p:nvSpPr>
              <p:spPr bwMode="auto">
                <a:xfrm>
                  <a:off x="740" y="1043"/>
                  <a:ext cx="269" cy="104"/>
                </a:xfrm>
                <a:custGeom>
                  <a:avLst/>
                  <a:gdLst/>
                  <a:ahLst/>
                  <a:cxnLst>
                    <a:cxn ang="0">
                      <a:pos x="0" y="22"/>
                    </a:cxn>
                    <a:cxn ang="0">
                      <a:pos x="123" y="0"/>
                    </a:cxn>
                    <a:cxn ang="0">
                      <a:pos x="268" y="73"/>
                    </a:cxn>
                    <a:cxn ang="0">
                      <a:pos x="142" y="103"/>
                    </a:cxn>
                    <a:cxn ang="0">
                      <a:pos x="74" y="61"/>
                    </a:cxn>
                    <a:cxn ang="0">
                      <a:pos x="52" y="48"/>
                    </a:cxn>
                    <a:cxn ang="0">
                      <a:pos x="0" y="22"/>
                    </a:cxn>
                  </a:cxnLst>
                  <a:rect l="0" t="0" r="r" b="b"/>
                  <a:pathLst>
                    <a:path w="269" h="104">
                      <a:moveTo>
                        <a:pt x="0" y="22"/>
                      </a:moveTo>
                      <a:lnTo>
                        <a:pt x="123" y="0"/>
                      </a:lnTo>
                      <a:lnTo>
                        <a:pt x="268" y="73"/>
                      </a:lnTo>
                      <a:lnTo>
                        <a:pt x="142" y="103"/>
                      </a:lnTo>
                      <a:lnTo>
                        <a:pt x="74" y="61"/>
                      </a:lnTo>
                      <a:lnTo>
                        <a:pt x="52" y="48"/>
                      </a:lnTo>
                      <a:lnTo>
                        <a:pt x="0" y="2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10710" name="Group 118"/>
              <p:cNvGrpSpPr>
                <a:grpSpLocks/>
              </p:cNvGrpSpPr>
              <p:nvPr/>
            </p:nvGrpSpPr>
            <p:grpSpPr bwMode="auto">
              <a:xfrm>
                <a:off x="875" y="1116"/>
                <a:ext cx="134" cy="51"/>
                <a:chOff x="875" y="1116"/>
                <a:chExt cx="134" cy="51"/>
              </a:xfrm>
            </p:grpSpPr>
            <p:sp>
              <p:nvSpPr>
                <p:cNvPr id="110711" name="Freeform 119"/>
                <p:cNvSpPr>
                  <a:spLocks/>
                </p:cNvSpPr>
                <p:nvPr/>
              </p:nvSpPr>
              <p:spPr bwMode="auto">
                <a:xfrm>
                  <a:off x="879" y="1120"/>
                  <a:ext cx="126" cy="43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5" y="0"/>
                    </a:cxn>
                    <a:cxn ang="0">
                      <a:pos x="125" y="12"/>
                    </a:cxn>
                    <a:cxn ang="0">
                      <a:pos x="0" y="42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126" h="43">
                      <a:moveTo>
                        <a:pt x="6" y="24"/>
                      </a:moveTo>
                      <a:lnTo>
                        <a:pt x="125" y="0"/>
                      </a:lnTo>
                      <a:lnTo>
                        <a:pt x="125" y="12"/>
                      </a:lnTo>
                      <a:lnTo>
                        <a:pt x="0" y="42"/>
                      </a:lnTo>
                      <a:lnTo>
                        <a:pt x="6" y="24"/>
                      </a:lnTo>
                    </a:path>
                  </a:pathLst>
                </a:custGeom>
                <a:solidFill>
                  <a:srgbClr val="C0C0C0"/>
                </a:solidFill>
                <a:ln w="1016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12" name="Freeform 120"/>
                <p:cNvSpPr>
                  <a:spLocks/>
                </p:cNvSpPr>
                <p:nvPr/>
              </p:nvSpPr>
              <p:spPr bwMode="auto">
                <a:xfrm>
                  <a:off x="875" y="1116"/>
                  <a:ext cx="134" cy="51"/>
                </a:xfrm>
                <a:custGeom>
                  <a:avLst/>
                  <a:gdLst/>
                  <a:ahLst/>
                  <a:cxnLst>
                    <a:cxn ang="0">
                      <a:pos x="6" y="30"/>
                    </a:cxn>
                    <a:cxn ang="0">
                      <a:pos x="133" y="0"/>
                    </a:cxn>
                    <a:cxn ang="0">
                      <a:pos x="133" y="14"/>
                    </a:cxn>
                    <a:cxn ang="0">
                      <a:pos x="0" y="50"/>
                    </a:cxn>
                    <a:cxn ang="0">
                      <a:pos x="6" y="30"/>
                    </a:cxn>
                  </a:cxnLst>
                  <a:rect l="0" t="0" r="r" b="b"/>
                  <a:pathLst>
                    <a:path w="134" h="51">
                      <a:moveTo>
                        <a:pt x="6" y="30"/>
                      </a:moveTo>
                      <a:lnTo>
                        <a:pt x="133" y="0"/>
                      </a:lnTo>
                      <a:lnTo>
                        <a:pt x="133" y="14"/>
                      </a:lnTo>
                      <a:lnTo>
                        <a:pt x="0" y="50"/>
                      </a:lnTo>
                      <a:lnTo>
                        <a:pt x="6" y="3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10713" name="Group 121"/>
              <p:cNvGrpSpPr>
                <a:grpSpLocks/>
              </p:cNvGrpSpPr>
              <p:nvPr/>
            </p:nvGrpSpPr>
            <p:grpSpPr bwMode="auto">
              <a:xfrm>
                <a:off x="736" y="1064"/>
                <a:ext cx="146" cy="103"/>
                <a:chOff x="736" y="1064"/>
                <a:chExt cx="146" cy="103"/>
              </a:xfrm>
            </p:grpSpPr>
            <p:sp>
              <p:nvSpPr>
                <p:cNvPr id="110714" name="Freeform 122"/>
                <p:cNvSpPr>
                  <a:spLocks/>
                </p:cNvSpPr>
                <p:nvPr/>
              </p:nvSpPr>
              <p:spPr bwMode="auto">
                <a:xfrm>
                  <a:off x="740" y="1068"/>
                  <a:ext cx="138" cy="95"/>
                </a:xfrm>
                <a:custGeom>
                  <a:avLst/>
                  <a:gdLst/>
                  <a:ahLst/>
                  <a:cxnLst>
                    <a:cxn ang="0">
                      <a:pos x="59" y="27"/>
                    </a:cxn>
                    <a:cxn ang="0">
                      <a:pos x="103" y="53"/>
                    </a:cxn>
                    <a:cxn ang="0">
                      <a:pos x="137" y="75"/>
                    </a:cxn>
                    <a:cxn ang="0">
                      <a:pos x="131" y="94"/>
                    </a:cxn>
                    <a:cxn ang="0">
                      <a:pos x="83" y="66"/>
                    </a:cxn>
                    <a:cxn ang="0">
                      <a:pos x="41" y="42"/>
                    </a:cxn>
                    <a:cxn ang="0">
                      <a:pos x="0" y="20"/>
                    </a:cxn>
                    <a:cxn ang="0">
                      <a:pos x="4" y="0"/>
                    </a:cxn>
                    <a:cxn ang="0">
                      <a:pos x="28" y="12"/>
                    </a:cxn>
                    <a:cxn ang="0">
                      <a:pos x="59" y="27"/>
                    </a:cxn>
                  </a:cxnLst>
                  <a:rect l="0" t="0" r="r" b="b"/>
                  <a:pathLst>
                    <a:path w="138" h="95">
                      <a:moveTo>
                        <a:pt x="59" y="27"/>
                      </a:moveTo>
                      <a:lnTo>
                        <a:pt x="103" y="53"/>
                      </a:lnTo>
                      <a:lnTo>
                        <a:pt x="137" y="75"/>
                      </a:lnTo>
                      <a:lnTo>
                        <a:pt x="131" y="94"/>
                      </a:lnTo>
                      <a:lnTo>
                        <a:pt x="83" y="66"/>
                      </a:lnTo>
                      <a:lnTo>
                        <a:pt x="41" y="42"/>
                      </a:lnTo>
                      <a:lnTo>
                        <a:pt x="0" y="20"/>
                      </a:lnTo>
                      <a:lnTo>
                        <a:pt x="4" y="0"/>
                      </a:lnTo>
                      <a:lnTo>
                        <a:pt x="28" y="12"/>
                      </a:lnTo>
                      <a:lnTo>
                        <a:pt x="59" y="27"/>
                      </a:lnTo>
                    </a:path>
                  </a:pathLst>
                </a:custGeom>
                <a:solidFill>
                  <a:srgbClr val="C0C0C0"/>
                </a:solidFill>
                <a:ln w="1270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15" name="Freeform 123"/>
                <p:cNvSpPr>
                  <a:spLocks/>
                </p:cNvSpPr>
                <p:nvPr/>
              </p:nvSpPr>
              <p:spPr bwMode="auto">
                <a:xfrm>
                  <a:off x="736" y="1064"/>
                  <a:ext cx="146" cy="103"/>
                </a:xfrm>
                <a:custGeom>
                  <a:avLst/>
                  <a:gdLst/>
                  <a:ahLst/>
                  <a:cxnLst>
                    <a:cxn ang="0">
                      <a:pos x="62" y="29"/>
                    </a:cxn>
                    <a:cxn ang="0">
                      <a:pos x="109" y="58"/>
                    </a:cxn>
                    <a:cxn ang="0">
                      <a:pos x="145" y="82"/>
                    </a:cxn>
                    <a:cxn ang="0">
                      <a:pos x="139" y="102"/>
                    </a:cxn>
                    <a:cxn ang="0">
                      <a:pos x="88" y="73"/>
                    </a:cxn>
                    <a:cxn ang="0">
                      <a:pos x="43" y="46"/>
                    </a:cxn>
                    <a:cxn ang="0">
                      <a:pos x="0" y="22"/>
                    </a:cxn>
                    <a:cxn ang="0">
                      <a:pos x="4" y="0"/>
                    </a:cxn>
                    <a:cxn ang="0">
                      <a:pos x="30" y="14"/>
                    </a:cxn>
                    <a:cxn ang="0">
                      <a:pos x="62" y="29"/>
                    </a:cxn>
                  </a:cxnLst>
                  <a:rect l="0" t="0" r="r" b="b"/>
                  <a:pathLst>
                    <a:path w="146" h="103">
                      <a:moveTo>
                        <a:pt x="62" y="29"/>
                      </a:moveTo>
                      <a:lnTo>
                        <a:pt x="109" y="58"/>
                      </a:lnTo>
                      <a:lnTo>
                        <a:pt x="145" y="82"/>
                      </a:lnTo>
                      <a:lnTo>
                        <a:pt x="139" y="102"/>
                      </a:lnTo>
                      <a:lnTo>
                        <a:pt x="88" y="73"/>
                      </a:lnTo>
                      <a:lnTo>
                        <a:pt x="43" y="46"/>
                      </a:lnTo>
                      <a:lnTo>
                        <a:pt x="0" y="22"/>
                      </a:lnTo>
                      <a:lnTo>
                        <a:pt x="4" y="0"/>
                      </a:lnTo>
                      <a:lnTo>
                        <a:pt x="30" y="14"/>
                      </a:lnTo>
                      <a:lnTo>
                        <a:pt x="62" y="2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pSp>
          <p:nvGrpSpPr>
            <p:cNvPr id="110716" name="Group 124"/>
            <p:cNvGrpSpPr>
              <a:grpSpLocks/>
            </p:cNvGrpSpPr>
            <p:nvPr/>
          </p:nvGrpSpPr>
          <p:grpSpPr bwMode="auto">
            <a:xfrm>
              <a:off x="778" y="1059"/>
              <a:ext cx="179" cy="72"/>
              <a:chOff x="778" y="1059"/>
              <a:chExt cx="179" cy="72"/>
            </a:xfrm>
          </p:grpSpPr>
          <p:grpSp>
            <p:nvGrpSpPr>
              <p:cNvPr id="110717" name="Group 125"/>
              <p:cNvGrpSpPr>
                <a:grpSpLocks/>
              </p:cNvGrpSpPr>
              <p:nvPr/>
            </p:nvGrpSpPr>
            <p:grpSpPr bwMode="auto">
              <a:xfrm>
                <a:off x="791" y="1063"/>
                <a:ext cx="161" cy="67"/>
                <a:chOff x="791" y="1063"/>
                <a:chExt cx="161" cy="67"/>
              </a:xfrm>
            </p:grpSpPr>
            <p:sp>
              <p:nvSpPr>
                <p:cNvPr id="110718" name="Freeform 126"/>
                <p:cNvSpPr>
                  <a:spLocks/>
                </p:cNvSpPr>
                <p:nvPr/>
              </p:nvSpPr>
              <p:spPr bwMode="auto">
                <a:xfrm>
                  <a:off x="856" y="1063"/>
                  <a:ext cx="96" cy="5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7" y="23"/>
                    </a:cxn>
                    <a:cxn ang="0">
                      <a:pos x="95" y="55"/>
                    </a:cxn>
                  </a:cxnLst>
                  <a:rect l="0" t="0" r="r" b="b"/>
                  <a:pathLst>
                    <a:path w="96" h="56">
                      <a:moveTo>
                        <a:pt x="0" y="0"/>
                      </a:moveTo>
                      <a:lnTo>
                        <a:pt x="37" y="23"/>
                      </a:lnTo>
                      <a:lnTo>
                        <a:pt x="95" y="5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19" name="Freeform 127"/>
                <p:cNvSpPr>
                  <a:spLocks/>
                </p:cNvSpPr>
                <p:nvPr/>
              </p:nvSpPr>
              <p:spPr bwMode="auto">
                <a:xfrm>
                  <a:off x="827" y="1068"/>
                  <a:ext cx="92" cy="5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0" y="29"/>
                    </a:cxn>
                    <a:cxn ang="0">
                      <a:pos x="91" y="54"/>
                    </a:cxn>
                  </a:cxnLst>
                  <a:rect l="0" t="0" r="r" b="b"/>
                  <a:pathLst>
                    <a:path w="92" h="55">
                      <a:moveTo>
                        <a:pt x="0" y="0"/>
                      </a:moveTo>
                      <a:lnTo>
                        <a:pt x="50" y="29"/>
                      </a:lnTo>
                      <a:lnTo>
                        <a:pt x="91" y="5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20" name="Freeform 128"/>
                <p:cNvSpPr>
                  <a:spLocks/>
                </p:cNvSpPr>
                <p:nvPr/>
              </p:nvSpPr>
              <p:spPr bwMode="auto">
                <a:xfrm>
                  <a:off x="791" y="1074"/>
                  <a:ext cx="111" cy="5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0" y="21"/>
                    </a:cxn>
                    <a:cxn ang="0">
                      <a:pos x="81" y="39"/>
                    </a:cxn>
                    <a:cxn ang="0">
                      <a:pos x="110" y="55"/>
                    </a:cxn>
                  </a:cxnLst>
                  <a:rect l="0" t="0" r="r" b="b"/>
                  <a:pathLst>
                    <a:path w="111" h="56">
                      <a:moveTo>
                        <a:pt x="0" y="0"/>
                      </a:moveTo>
                      <a:lnTo>
                        <a:pt x="50" y="21"/>
                      </a:lnTo>
                      <a:lnTo>
                        <a:pt x="81" y="39"/>
                      </a:lnTo>
                      <a:lnTo>
                        <a:pt x="110" y="5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10721" name="Group 129"/>
              <p:cNvGrpSpPr>
                <a:grpSpLocks/>
              </p:cNvGrpSpPr>
              <p:nvPr/>
            </p:nvGrpSpPr>
            <p:grpSpPr bwMode="auto">
              <a:xfrm>
                <a:off x="778" y="1059"/>
                <a:ext cx="179" cy="72"/>
                <a:chOff x="778" y="1059"/>
                <a:chExt cx="179" cy="72"/>
              </a:xfrm>
            </p:grpSpPr>
            <p:sp>
              <p:nvSpPr>
                <p:cNvPr id="110722" name="Freeform 130"/>
                <p:cNvSpPr>
                  <a:spLocks/>
                </p:cNvSpPr>
                <p:nvPr/>
              </p:nvSpPr>
              <p:spPr bwMode="auto">
                <a:xfrm>
                  <a:off x="778" y="1059"/>
                  <a:ext cx="83" cy="16"/>
                </a:xfrm>
                <a:custGeom>
                  <a:avLst/>
                  <a:gdLst/>
                  <a:ahLst/>
                  <a:cxnLst>
                    <a:cxn ang="0">
                      <a:pos x="0" y="15"/>
                    </a:cxn>
                    <a:cxn ang="0">
                      <a:pos x="82" y="0"/>
                    </a:cxn>
                  </a:cxnLst>
                  <a:rect l="0" t="0" r="r" b="b"/>
                  <a:pathLst>
                    <a:path w="83" h="16">
                      <a:moveTo>
                        <a:pt x="0" y="15"/>
                      </a:moveTo>
                      <a:lnTo>
                        <a:pt x="82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23" name="Freeform 131"/>
                <p:cNvSpPr>
                  <a:spLocks/>
                </p:cNvSpPr>
                <p:nvPr/>
              </p:nvSpPr>
              <p:spPr bwMode="auto">
                <a:xfrm>
                  <a:off x="808" y="1073"/>
                  <a:ext cx="76" cy="15"/>
                </a:xfrm>
                <a:custGeom>
                  <a:avLst/>
                  <a:gdLst/>
                  <a:ahLst/>
                  <a:cxnLst>
                    <a:cxn ang="0">
                      <a:pos x="0" y="14"/>
                    </a:cxn>
                    <a:cxn ang="0">
                      <a:pos x="75" y="0"/>
                    </a:cxn>
                  </a:cxnLst>
                  <a:rect l="0" t="0" r="r" b="b"/>
                  <a:pathLst>
                    <a:path w="76" h="15">
                      <a:moveTo>
                        <a:pt x="0" y="14"/>
                      </a:moveTo>
                      <a:lnTo>
                        <a:pt x="75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24" name="Freeform 132"/>
                <p:cNvSpPr>
                  <a:spLocks/>
                </p:cNvSpPr>
                <p:nvPr/>
              </p:nvSpPr>
              <p:spPr bwMode="auto">
                <a:xfrm>
                  <a:off x="833" y="1081"/>
                  <a:ext cx="73" cy="18"/>
                </a:xfrm>
                <a:custGeom>
                  <a:avLst/>
                  <a:gdLst/>
                  <a:ahLst/>
                  <a:cxnLst>
                    <a:cxn ang="0">
                      <a:pos x="0" y="17"/>
                    </a:cxn>
                    <a:cxn ang="0">
                      <a:pos x="72" y="0"/>
                    </a:cxn>
                  </a:cxnLst>
                  <a:rect l="0" t="0" r="r" b="b"/>
                  <a:pathLst>
                    <a:path w="73" h="18">
                      <a:moveTo>
                        <a:pt x="0" y="17"/>
                      </a:moveTo>
                      <a:lnTo>
                        <a:pt x="72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25" name="Freeform 133"/>
                <p:cNvSpPr>
                  <a:spLocks/>
                </p:cNvSpPr>
                <p:nvPr/>
              </p:nvSpPr>
              <p:spPr bwMode="auto">
                <a:xfrm>
                  <a:off x="853" y="1093"/>
                  <a:ext cx="68" cy="18"/>
                </a:xfrm>
                <a:custGeom>
                  <a:avLst/>
                  <a:gdLst/>
                  <a:ahLst/>
                  <a:cxnLst>
                    <a:cxn ang="0">
                      <a:pos x="0" y="17"/>
                    </a:cxn>
                    <a:cxn ang="0">
                      <a:pos x="67" y="0"/>
                    </a:cxn>
                  </a:cxnLst>
                  <a:rect l="0" t="0" r="r" b="b"/>
                  <a:pathLst>
                    <a:path w="68" h="18">
                      <a:moveTo>
                        <a:pt x="0" y="17"/>
                      </a:moveTo>
                      <a:lnTo>
                        <a:pt x="6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26" name="Freeform 134"/>
                <p:cNvSpPr>
                  <a:spLocks/>
                </p:cNvSpPr>
                <p:nvPr/>
              </p:nvSpPr>
              <p:spPr bwMode="auto">
                <a:xfrm>
                  <a:off x="875" y="1099"/>
                  <a:ext cx="69" cy="21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9" h="21">
                      <a:moveTo>
                        <a:pt x="0" y="20"/>
                      </a:moveTo>
                      <a:lnTo>
                        <a:pt x="68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10727" name="Freeform 135"/>
                <p:cNvSpPr>
                  <a:spLocks/>
                </p:cNvSpPr>
                <p:nvPr/>
              </p:nvSpPr>
              <p:spPr bwMode="auto">
                <a:xfrm>
                  <a:off x="884" y="1114"/>
                  <a:ext cx="7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72" y="0"/>
                    </a:cxn>
                  </a:cxnLst>
                  <a:rect l="0" t="0" r="r" b="b"/>
                  <a:pathLst>
                    <a:path w="73" h="17">
                      <a:moveTo>
                        <a:pt x="0" y="16"/>
                      </a:moveTo>
                      <a:lnTo>
                        <a:pt x="72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</p:grpSp>
      <p:sp>
        <p:nvSpPr>
          <p:cNvPr id="110728" name="Freeform 136"/>
          <p:cNvSpPr>
            <a:spLocks/>
          </p:cNvSpPr>
          <p:nvPr/>
        </p:nvSpPr>
        <p:spPr bwMode="auto">
          <a:xfrm>
            <a:off x="1504950" y="1781175"/>
            <a:ext cx="222250" cy="96838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3" y="28"/>
              </a:cxn>
              <a:cxn ang="0">
                <a:pos x="8" y="39"/>
              </a:cxn>
              <a:cxn ang="0">
                <a:pos x="15" y="48"/>
              </a:cxn>
              <a:cxn ang="0">
                <a:pos x="28" y="54"/>
              </a:cxn>
              <a:cxn ang="0">
                <a:pos x="44" y="58"/>
              </a:cxn>
              <a:cxn ang="0">
                <a:pos x="59" y="60"/>
              </a:cxn>
              <a:cxn ang="0">
                <a:pos x="77" y="57"/>
              </a:cxn>
              <a:cxn ang="0">
                <a:pos x="92" y="50"/>
              </a:cxn>
              <a:cxn ang="0">
                <a:pos x="104" y="38"/>
              </a:cxn>
              <a:cxn ang="0">
                <a:pos x="107" y="26"/>
              </a:cxn>
              <a:cxn ang="0">
                <a:pos x="115" y="16"/>
              </a:cxn>
              <a:cxn ang="0">
                <a:pos x="125" y="6"/>
              </a:cxn>
              <a:cxn ang="0">
                <a:pos x="139" y="0"/>
              </a:cxn>
            </a:cxnLst>
            <a:rect l="0" t="0" r="r" b="b"/>
            <a:pathLst>
              <a:path w="140" h="61">
                <a:moveTo>
                  <a:pt x="0" y="16"/>
                </a:moveTo>
                <a:lnTo>
                  <a:pt x="3" y="28"/>
                </a:lnTo>
                <a:lnTo>
                  <a:pt x="8" y="39"/>
                </a:lnTo>
                <a:lnTo>
                  <a:pt x="15" y="48"/>
                </a:lnTo>
                <a:lnTo>
                  <a:pt x="28" y="54"/>
                </a:lnTo>
                <a:lnTo>
                  <a:pt x="44" y="58"/>
                </a:lnTo>
                <a:lnTo>
                  <a:pt x="59" y="60"/>
                </a:lnTo>
                <a:lnTo>
                  <a:pt x="77" y="57"/>
                </a:lnTo>
                <a:lnTo>
                  <a:pt x="92" y="50"/>
                </a:lnTo>
                <a:lnTo>
                  <a:pt x="104" y="38"/>
                </a:lnTo>
                <a:lnTo>
                  <a:pt x="107" y="26"/>
                </a:lnTo>
                <a:lnTo>
                  <a:pt x="115" y="16"/>
                </a:lnTo>
                <a:lnTo>
                  <a:pt x="125" y="6"/>
                </a:lnTo>
                <a:lnTo>
                  <a:pt x="139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110729" name="Group 137"/>
          <p:cNvGrpSpPr>
            <a:grpSpLocks/>
          </p:cNvGrpSpPr>
          <p:nvPr/>
        </p:nvGrpSpPr>
        <p:grpSpPr bwMode="auto">
          <a:xfrm>
            <a:off x="1435100" y="1112838"/>
            <a:ext cx="958850" cy="700087"/>
            <a:chOff x="904" y="701"/>
            <a:chExt cx="604" cy="441"/>
          </a:xfrm>
        </p:grpSpPr>
        <p:sp>
          <p:nvSpPr>
            <p:cNvPr id="110730" name="Freeform 138"/>
            <p:cNvSpPr>
              <a:spLocks/>
            </p:cNvSpPr>
            <p:nvPr/>
          </p:nvSpPr>
          <p:spPr bwMode="auto">
            <a:xfrm>
              <a:off x="908" y="705"/>
              <a:ext cx="596" cy="433"/>
            </a:xfrm>
            <a:custGeom>
              <a:avLst/>
              <a:gdLst/>
              <a:ahLst/>
              <a:cxnLst>
                <a:cxn ang="0">
                  <a:pos x="112" y="86"/>
                </a:cxn>
                <a:cxn ang="0">
                  <a:pos x="125" y="57"/>
                </a:cxn>
                <a:cxn ang="0">
                  <a:pos x="134" y="38"/>
                </a:cxn>
                <a:cxn ang="0">
                  <a:pos x="138" y="32"/>
                </a:cxn>
                <a:cxn ang="0">
                  <a:pos x="143" y="27"/>
                </a:cxn>
                <a:cxn ang="0">
                  <a:pos x="147" y="26"/>
                </a:cxn>
                <a:cxn ang="0">
                  <a:pos x="153" y="25"/>
                </a:cxn>
                <a:cxn ang="0">
                  <a:pos x="228" y="14"/>
                </a:cxn>
                <a:cxn ang="0">
                  <a:pos x="309" y="3"/>
                </a:cxn>
                <a:cxn ang="0">
                  <a:pos x="382" y="0"/>
                </a:cxn>
                <a:cxn ang="0">
                  <a:pos x="424" y="0"/>
                </a:cxn>
                <a:cxn ang="0">
                  <a:pos x="511" y="2"/>
                </a:cxn>
                <a:cxn ang="0">
                  <a:pos x="574" y="5"/>
                </a:cxn>
                <a:cxn ang="0">
                  <a:pos x="583" y="6"/>
                </a:cxn>
                <a:cxn ang="0">
                  <a:pos x="589" y="8"/>
                </a:cxn>
                <a:cxn ang="0">
                  <a:pos x="592" y="10"/>
                </a:cxn>
                <a:cxn ang="0">
                  <a:pos x="595" y="13"/>
                </a:cxn>
                <a:cxn ang="0">
                  <a:pos x="595" y="17"/>
                </a:cxn>
                <a:cxn ang="0">
                  <a:pos x="592" y="28"/>
                </a:cxn>
                <a:cxn ang="0">
                  <a:pos x="580" y="67"/>
                </a:cxn>
                <a:cxn ang="0">
                  <a:pos x="571" y="96"/>
                </a:cxn>
                <a:cxn ang="0">
                  <a:pos x="551" y="162"/>
                </a:cxn>
                <a:cxn ang="0">
                  <a:pos x="538" y="202"/>
                </a:cxn>
                <a:cxn ang="0">
                  <a:pos x="502" y="297"/>
                </a:cxn>
                <a:cxn ang="0">
                  <a:pos x="468" y="371"/>
                </a:cxn>
                <a:cxn ang="0">
                  <a:pos x="461" y="386"/>
                </a:cxn>
                <a:cxn ang="0">
                  <a:pos x="458" y="395"/>
                </a:cxn>
                <a:cxn ang="0">
                  <a:pos x="454" y="403"/>
                </a:cxn>
                <a:cxn ang="0">
                  <a:pos x="450" y="406"/>
                </a:cxn>
                <a:cxn ang="0">
                  <a:pos x="444" y="411"/>
                </a:cxn>
                <a:cxn ang="0">
                  <a:pos x="438" y="414"/>
                </a:cxn>
                <a:cxn ang="0">
                  <a:pos x="427" y="415"/>
                </a:cxn>
                <a:cxn ang="0">
                  <a:pos x="407" y="417"/>
                </a:cxn>
                <a:cxn ang="0">
                  <a:pos x="373" y="417"/>
                </a:cxn>
                <a:cxn ang="0">
                  <a:pos x="344" y="419"/>
                </a:cxn>
                <a:cxn ang="0">
                  <a:pos x="306" y="423"/>
                </a:cxn>
                <a:cxn ang="0">
                  <a:pos x="267" y="428"/>
                </a:cxn>
                <a:cxn ang="0">
                  <a:pos x="241" y="432"/>
                </a:cxn>
                <a:cxn ang="0">
                  <a:pos x="208" y="432"/>
                </a:cxn>
                <a:cxn ang="0">
                  <a:pos x="202" y="428"/>
                </a:cxn>
                <a:cxn ang="0">
                  <a:pos x="18" y="343"/>
                </a:cxn>
                <a:cxn ang="0">
                  <a:pos x="9" y="337"/>
                </a:cxn>
                <a:cxn ang="0">
                  <a:pos x="2" y="331"/>
                </a:cxn>
                <a:cxn ang="0">
                  <a:pos x="0" y="324"/>
                </a:cxn>
                <a:cxn ang="0">
                  <a:pos x="0" y="316"/>
                </a:cxn>
                <a:cxn ang="0">
                  <a:pos x="2" y="309"/>
                </a:cxn>
                <a:cxn ang="0">
                  <a:pos x="54" y="203"/>
                </a:cxn>
                <a:cxn ang="0">
                  <a:pos x="88" y="135"/>
                </a:cxn>
                <a:cxn ang="0">
                  <a:pos x="112" y="86"/>
                </a:cxn>
              </a:cxnLst>
              <a:rect l="0" t="0" r="r" b="b"/>
              <a:pathLst>
                <a:path w="596" h="433">
                  <a:moveTo>
                    <a:pt x="112" y="86"/>
                  </a:moveTo>
                  <a:lnTo>
                    <a:pt x="125" y="57"/>
                  </a:lnTo>
                  <a:lnTo>
                    <a:pt x="134" y="38"/>
                  </a:lnTo>
                  <a:lnTo>
                    <a:pt x="138" y="32"/>
                  </a:lnTo>
                  <a:lnTo>
                    <a:pt x="143" y="27"/>
                  </a:lnTo>
                  <a:lnTo>
                    <a:pt x="147" y="26"/>
                  </a:lnTo>
                  <a:lnTo>
                    <a:pt x="153" y="25"/>
                  </a:lnTo>
                  <a:lnTo>
                    <a:pt x="228" y="14"/>
                  </a:lnTo>
                  <a:lnTo>
                    <a:pt x="309" y="3"/>
                  </a:lnTo>
                  <a:lnTo>
                    <a:pt x="382" y="0"/>
                  </a:lnTo>
                  <a:lnTo>
                    <a:pt x="424" y="0"/>
                  </a:lnTo>
                  <a:lnTo>
                    <a:pt x="511" y="2"/>
                  </a:lnTo>
                  <a:lnTo>
                    <a:pt x="574" y="5"/>
                  </a:lnTo>
                  <a:lnTo>
                    <a:pt x="583" y="6"/>
                  </a:lnTo>
                  <a:lnTo>
                    <a:pt x="589" y="8"/>
                  </a:lnTo>
                  <a:lnTo>
                    <a:pt x="592" y="10"/>
                  </a:lnTo>
                  <a:lnTo>
                    <a:pt x="595" y="13"/>
                  </a:lnTo>
                  <a:lnTo>
                    <a:pt x="595" y="17"/>
                  </a:lnTo>
                  <a:lnTo>
                    <a:pt x="592" y="28"/>
                  </a:lnTo>
                  <a:lnTo>
                    <a:pt x="580" y="67"/>
                  </a:lnTo>
                  <a:lnTo>
                    <a:pt x="571" y="96"/>
                  </a:lnTo>
                  <a:lnTo>
                    <a:pt x="551" y="162"/>
                  </a:lnTo>
                  <a:lnTo>
                    <a:pt x="538" y="202"/>
                  </a:lnTo>
                  <a:lnTo>
                    <a:pt x="502" y="297"/>
                  </a:lnTo>
                  <a:lnTo>
                    <a:pt x="468" y="371"/>
                  </a:lnTo>
                  <a:lnTo>
                    <a:pt x="461" y="386"/>
                  </a:lnTo>
                  <a:lnTo>
                    <a:pt x="458" y="395"/>
                  </a:lnTo>
                  <a:lnTo>
                    <a:pt x="454" y="403"/>
                  </a:lnTo>
                  <a:lnTo>
                    <a:pt x="450" y="406"/>
                  </a:lnTo>
                  <a:lnTo>
                    <a:pt x="444" y="411"/>
                  </a:lnTo>
                  <a:lnTo>
                    <a:pt x="438" y="414"/>
                  </a:lnTo>
                  <a:lnTo>
                    <a:pt x="427" y="415"/>
                  </a:lnTo>
                  <a:lnTo>
                    <a:pt x="407" y="417"/>
                  </a:lnTo>
                  <a:lnTo>
                    <a:pt x="373" y="417"/>
                  </a:lnTo>
                  <a:lnTo>
                    <a:pt x="344" y="419"/>
                  </a:lnTo>
                  <a:lnTo>
                    <a:pt x="306" y="423"/>
                  </a:lnTo>
                  <a:lnTo>
                    <a:pt x="267" y="428"/>
                  </a:lnTo>
                  <a:lnTo>
                    <a:pt x="241" y="432"/>
                  </a:lnTo>
                  <a:lnTo>
                    <a:pt x="208" y="432"/>
                  </a:lnTo>
                  <a:lnTo>
                    <a:pt x="202" y="428"/>
                  </a:lnTo>
                  <a:lnTo>
                    <a:pt x="18" y="343"/>
                  </a:lnTo>
                  <a:lnTo>
                    <a:pt x="9" y="337"/>
                  </a:lnTo>
                  <a:lnTo>
                    <a:pt x="2" y="331"/>
                  </a:lnTo>
                  <a:lnTo>
                    <a:pt x="0" y="324"/>
                  </a:lnTo>
                  <a:lnTo>
                    <a:pt x="0" y="316"/>
                  </a:lnTo>
                  <a:lnTo>
                    <a:pt x="2" y="309"/>
                  </a:lnTo>
                  <a:lnTo>
                    <a:pt x="54" y="203"/>
                  </a:lnTo>
                  <a:lnTo>
                    <a:pt x="88" y="135"/>
                  </a:lnTo>
                  <a:lnTo>
                    <a:pt x="112" y="86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0731" name="Freeform 139"/>
            <p:cNvSpPr>
              <a:spLocks/>
            </p:cNvSpPr>
            <p:nvPr/>
          </p:nvSpPr>
          <p:spPr bwMode="auto">
            <a:xfrm>
              <a:off x="904" y="701"/>
              <a:ext cx="604" cy="441"/>
            </a:xfrm>
            <a:custGeom>
              <a:avLst/>
              <a:gdLst/>
              <a:ahLst/>
              <a:cxnLst>
                <a:cxn ang="0">
                  <a:pos x="113" y="89"/>
                </a:cxn>
                <a:cxn ang="0">
                  <a:pos x="127" y="59"/>
                </a:cxn>
                <a:cxn ang="0">
                  <a:pos x="136" y="40"/>
                </a:cxn>
                <a:cxn ang="0">
                  <a:pos x="140" y="34"/>
                </a:cxn>
                <a:cxn ang="0">
                  <a:pos x="145" y="29"/>
                </a:cxn>
                <a:cxn ang="0">
                  <a:pos x="149" y="27"/>
                </a:cxn>
                <a:cxn ang="0">
                  <a:pos x="155" y="25"/>
                </a:cxn>
                <a:cxn ang="0">
                  <a:pos x="231" y="14"/>
                </a:cxn>
                <a:cxn ang="0">
                  <a:pos x="313" y="4"/>
                </a:cxn>
                <a:cxn ang="0">
                  <a:pos x="387" y="0"/>
                </a:cxn>
                <a:cxn ang="0">
                  <a:pos x="430" y="0"/>
                </a:cxn>
                <a:cxn ang="0">
                  <a:pos x="518" y="3"/>
                </a:cxn>
                <a:cxn ang="0">
                  <a:pos x="582" y="6"/>
                </a:cxn>
                <a:cxn ang="0">
                  <a:pos x="591" y="6"/>
                </a:cxn>
                <a:cxn ang="0">
                  <a:pos x="597" y="8"/>
                </a:cxn>
                <a:cxn ang="0">
                  <a:pos x="600" y="11"/>
                </a:cxn>
                <a:cxn ang="0">
                  <a:pos x="603" y="13"/>
                </a:cxn>
                <a:cxn ang="0">
                  <a:pos x="603" y="18"/>
                </a:cxn>
                <a:cxn ang="0">
                  <a:pos x="600" y="30"/>
                </a:cxn>
                <a:cxn ang="0">
                  <a:pos x="588" y="69"/>
                </a:cxn>
                <a:cxn ang="0">
                  <a:pos x="579" y="99"/>
                </a:cxn>
                <a:cxn ang="0">
                  <a:pos x="558" y="165"/>
                </a:cxn>
                <a:cxn ang="0">
                  <a:pos x="545" y="206"/>
                </a:cxn>
                <a:cxn ang="0">
                  <a:pos x="509" y="302"/>
                </a:cxn>
                <a:cxn ang="0">
                  <a:pos x="474" y="379"/>
                </a:cxn>
                <a:cxn ang="0">
                  <a:pos x="467" y="394"/>
                </a:cxn>
                <a:cxn ang="0">
                  <a:pos x="464" y="403"/>
                </a:cxn>
                <a:cxn ang="0">
                  <a:pos x="460" y="410"/>
                </a:cxn>
                <a:cxn ang="0">
                  <a:pos x="456" y="415"/>
                </a:cxn>
                <a:cxn ang="0">
                  <a:pos x="450" y="420"/>
                </a:cxn>
                <a:cxn ang="0">
                  <a:pos x="444" y="422"/>
                </a:cxn>
                <a:cxn ang="0">
                  <a:pos x="433" y="424"/>
                </a:cxn>
                <a:cxn ang="0">
                  <a:pos x="412" y="426"/>
                </a:cxn>
                <a:cxn ang="0">
                  <a:pos x="378" y="426"/>
                </a:cxn>
                <a:cxn ang="0">
                  <a:pos x="349" y="427"/>
                </a:cxn>
                <a:cxn ang="0">
                  <a:pos x="310" y="432"/>
                </a:cxn>
                <a:cxn ang="0">
                  <a:pos x="271" y="437"/>
                </a:cxn>
                <a:cxn ang="0">
                  <a:pos x="244" y="440"/>
                </a:cxn>
                <a:cxn ang="0">
                  <a:pos x="211" y="440"/>
                </a:cxn>
                <a:cxn ang="0">
                  <a:pos x="205" y="437"/>
                </a:cxn>
                <a:cxn ang="0">
                  <a:pos x="18" y="349"/>
                </a:cxn>
                <a:cxn ang="0">
                  <a:pos x="9" y="343"/>
                </a:cxn>
                <a:cxn ang="0">
                  <a:pos x="2" y="337"/>
                </a:cxn>
                <a:cxn ang="0">
                  <a:pos x="0" y="331"/>
                </a:cxn>
                <a:cxn ang="0">
                  <a:pos x="0" y="323"/>
                </a:cxn>
                <a:cxn ang="0">
                  <a:pos x="2" y="316"/>
                </a:cxn>
                <a:cxn ang="0">
                  <a:pos x="55" y="207"/>
                </a:cxn>
                <a:cxn ang="0">
                  <a:pos x="89" y="139"/>
                </a:cxn>
                <a:cxn ang="0">
                  <a:pos x="113" y="89"/>
                </a:cxn>
              </a:cxnLst>
              <a:rect l="0" t="0" r="r" b="b"/>
              <a:pathLst>
                <a:path w="604" h="441">
                  <a:moveTo>
                    <a:pt x="113" y="89"/>
                  </a:moveTo>
                  <a:lnTo>
                    <a:pt x="127" y="59"/>
                  </a:lnTo>
                  <a:lnTo>
                    <a:pt x="136" y="40"/>
                  </a:lnTo>
                  <a:lnTo>
                    <a:pt x="140" y="34"/>
                  </a:lnTo>
                  <a:lnTo>
                    <a:pt x="145" y="29"/>
                  </a:lnTo>
                  <a:lnTo>
                    <a:pt x="149" y="27"/>
                  </a:lnTo>
                  <a:lnTo>
                    <a:pt x="155" y="25"/>
                  </a:lnTo>
                  <a:lnTo>
                    <a:pt x="231" y="14"/>
                  </a:lnTo>
                  <a:lnTo>
                    <a:pt x="313" y="4"/>
                  </a:lnTo>
                  <a:lnTo>
                    <a:pt x="387" y="0"/>
                  </a:lnTo>
                  <a:lnTo>
                    <a:pt x="430" y="0"/>
                  </a:lnTo>
                  <a:lnTo>
                    <a:pt x="518" y="3"/>
                  </a:lnTo>
                  <a:lnTo>
                    <a:pt x="582" y="6"/>
                  </a:lnTo>
                  <a:lnTo>
                    <a:pt x="591" y="6"/>
                  </a:lnTo>
                  <a:lnTo>
                    <a:pt x="597" y="8"/>
                  </a:lnTo>
                  <a:lnTo>
                    <a:pt x="600" y="11"/>
                  </a:lnTo>
                  <a:lnTo>
                    <a:pt x="603" y="13"/>
                  </a:lnTo>
                  <a:lnTo>
                    <a:pt x="603" y="18"/>
                  </a:lnTo>
                  <a:lnTo>
                    <a:pt x="600" y="30"/>
                  </a:lnTo>
                  <a:lnTo>
                    <a:pt x="588" y="69"/>
                  </a:lnTo>
                  <a:lnTo>
                    <a:pt x="579" y="99"/>
                  </a:lnTo>
                  <a:lnTo>
                    <a:pt x="558" y="165"/>
                  </a:lnTo>
                  <a:lnTo>
                    <a:pt x="545" y="206"/>
                  </a:lnTo>
                  <a:lnTo>
                    <a:pt x="509" y="302"/>
                  </a:lnTo>
                  <a:lnTo>
                    <a:pt x="474" y="379"/>
                  </a:lnTo>
                  <a:lnTo>
                    <a:pt x="467" y="394"/>
                  </a:lnTo>
                  <a:lnTo>
                    <a:pt x="464" y="403"/>
                  </a:lnTo>
                  <a:lnTo>
                    <a:pt x="460" y="410"/>
                  </a:lnTo>
                  <a:lnTo>
                    <a:pt x="456" y="415"/>
                  </a:lnTo>
                  <a:lnTo>
                    <a:pt x="450" y="420"/>
                  </a:lnTo>
                  <a:lnTo>
                    <a:pt x="444" y="422"/>
                  </a:lnTo>
                  <a:lnTo>
                    <a:pt x="433" y="424"/>
                  </a:lnTo>
                  <a:lnTo>
                    <a:pt x="412" y="426"/>
                  </a:lnTo>
                  <a:lnTo>
                    <a:pt x="378" y="426"/>
                  </a:lnTo>
                  <a:lnTo>
                    <a:pt x="349" y="427"/>
                  </a:lnTo>
                  <a:lnTo>
                    <a:pt x="310" y="432"/>
                  </a:lnTo>
                  <a:lnTo>
                    <a:pt x="271" y="437"/>
                  </a:lnTo>
                  <a:lnTo>
                    <a:pt x="244" y="440"/>
                  </a:lnTo>
                  <a:lnTo>
                    <a:pt x="211" y="440"/>
                  </a:lnTo>
                  <a:lnTo>
                    <a:pt x="205" y="437"/>
                  </a:lnTo>
                  <a:lnTo>
                    <a:pt x="18" y="349"/>
                  </a:lnTo>
                  <a:lnTo>
                    <a:pt x="9" y="343"/>
                  </a:lnTo>
                  <a:lnTo>
                    <a:pt x="2" y="337"/>
                  </a:lnTo>
                  <a:lnTo>
                    <a:pt x="0" y="331"/>
                  </a:lnTo>
                  <a:lnTo>
                    <a:pt x="0" y="323"/>
                  </a:lnTo>
                  <a:lnTo>
                    <a:pt x="2" y="316"/>
                  </a:lnTo>
                  <a:lnTo>
                    <a:pt x="55" y="207"/>
                  </a:lnTo>
                  <a:lnTo>
                    <a:pt x="89" y="139"/>
                  </a:lnTo>
                  <a:lnTo>
                    <a:pt x="113" y="8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0732" name="Group 140"/>
          <p:cNvGrpSpPr>
            <a:grpSpLocks/>
          </p:cNvGrpSpPr>
          <p:nvPr/>
        </p:nvGrpSpPr>
        <p:grpSpPr bwMode="auto">
          <a:xfrm>
            <a:off x="1484313" y="1181100"/>
            <a:ext cx="571500" cy="533400"/>
            <a:chOff x="935" y="744"/>
            <a:chExt cx="360" cy="336"/>
          </a:xfrm>
        </p:grpSpPr>
        <p:sp>
          <p:nvSpPr>
            <p:cNvPr id="110733" name="Freeform 141"/>
            <p:cNvSpPr>
              <a:spLocks/>
            </p:cNvSpPr>
            <p:nvPr/>
          </p:nvSpPr>
          <p:spPr bwMode="auto">
            <a:xfrm>
              <a:off x="939" y="748"/>
              <a:ext cx="352" cy="327"/>
            </a:xfrm>
            <a:custGeom>
              <a:avLst/>
              <a:gdLst/>
              <a:ahLst/>
              <a:cxnLst>
                <a:cxn ang="0">
                  <a:pos x="80" y="98"/>
                </a:cxn>
                <a:cxn ang="0">
                  <a:pos x="106" y="51"/>
                </a:cxn>
                <a:cxn ang="0">
                  <a:pos x="128" y="9"/>
                </a:cxn>
                <a:cxn ang="0">
                  <a:pos x="131" y="7"/>
                </a:cxn>
                <a:cxn ang="0">
                  <a:pos x="135" y="7"/>
                </a:cxn>
                <a:cxn ang="0">
                  <a:pos x="143" y="6"/>
                </a:cxn>
                <a:cxn ang="0">
                  <a:pos x="243" y="1"/>
                </a:cxn>
                <a:cxn ang="0">
                  <a:pos x="341" y="0"/>
                </a:cxn>
                <a:cxn ang="0">
                  <a:pos x="346" y="1"/>
                </a:cxn>
                <a:cxn ang="0">
                  <a:pos x="349" y="2"/>
                </a:cxn>
                <a:cxn ang="0">
                  <a:pos x="351" y="7"/>
                </a:cxn>
                <a:cxn ang="0">
                  <a:pos x="343" y="36"/>
                </a:cxn>
                <a:cxn ang="0">
                  <a:pos x="329" y="61"/>
                </a:cxn>
                <a:cxn ang="0">
                  <a:pos x="302" y="107"/>
                </a:cxn>
                <a:cxn ang="0">
                  <a:pos x="252" y="188"/>
                </a:cxn>
                <a:cxn ang="0">
                  <a:pos x="209" y="259"/>
                </a:cxn>
                <a:cxn ang="0">
                  <a:pos x="198" y="285"/>
                </a:cxn>
                <a:cxn ang="0">
                  <a:pos x="192" y="303"/>
                </a:cxn>
                <a:cxn ang="0">
                  <a:pos x="185" y="313"/>
                </a:cxn>
                <a:cxn ang="0">
                  <a:pos x="178" y="320"/>
                </a:cxn>
                <a:cxn ang="0">
                  <a:pos x="173" y="324"/>
                </a:cxn>
                <a:cxn ang="0">
                  <a:pos x="170" y="326"/>
                </a:cxn>
                <a:cxn ang="0">
                  <a:pos x="163" y="326"/>
                </a:cxn>
                <a:cxn ang="0">
                  <a:pos x="157" y="325"/>
                </a:cxn>
                <a:cxn ang="0">
                  <a:pos x="148" y="321"/>
                </a:cxn>
                <a:cxn ang="0">
                  <a:pos x="137" y="316"/>
                </a:cxn>
                <a:cxn ang="0">
                  <a:pos x="127" y="309"/>
                </a:cxn>
                <a:cxn ang="0">
                  <a:pos x="115" y="303"/>
                </a:cxn>
                <a:cxn ang="0">
                  <a:pos x="104" y="297"/>
                </a:cxn>
                <a:cxn ang="0">
                  <a:pos x="5" y="268"/>
                </a:cxn>
                <a:cxn ang="0">
                  <a:pos x="2" y="266"/>
                </a:cxn>
                <a:cxn ang="0">
                  <a:pos x="0" y="264"/>
                </a:cxn>
                <a:cxn ang="0">
                  <a:pos x="1" y="260"/>
                </a:cxn>
                <a:cxn ang="0">
                  <a:pos x="3" y="256"/>
                </a:cxn>
                <a:cxn ang="0">
                  <a:pos x="80" y="98"/>
                </a:cxn>
              </a:cxnLst>
              <a:rect l="0" t="0" r="r" b="b"/>
              <a:pathLst>
                <a:path w="352" h="327">
                  <a:moveTo>
                    <a:pt x="80" y="98"/>
                  </a:moveTo>
                  <a:lnTo>
                    <a:pt x="106" y="51"/>
                  </a:lnTo>
                  <a:lnTo>
                    <a:pt x="128" y="9"/>
                  </a:lnTo>
                  <a:lnTo>
                    <a:pt x="131" y="7"/>
                  </a:lnTo>
                  <a:lnTo>
                    <a:pt x="135" y="7"/>
                  </a:lnTo>
                  <a:lnTo>
                    <a:pt x="143" y="6"/>
                  </a:lnTo>
                  <a:lnTo>
                    <a:pt x="243" y="1"/>
                  </a:lnTo>
                  <a:lnTo>
                    <a:pt x="341" y="0"/>
                  </a:lnTo>
                  <a:lnTo>
                    <a:pt x="346" y="1"/>
                  </a:lnTo>
                  <a:lnTo>
                    <a:pt x="349" y="2"/>
                  </a:lnTo>
                  <a:lnTo>
                    <a:pt x="351" y="7"/>
                  </a:lnTo>
                  <a:lnTo>
                    <a:pt x="343" y="36"/>
                  </a:lnTo>
                  <a:lnTo>
                    <a:pt x="329" y="61"/>
                  </a:lnTo>
                  <a:lnTo>
                    <a:pt x="302" y="107"/>
                  </a:lnTo>
                  <a:lnTo>
                    <a:pt x="252" y="188"/>
                  </a:lnTo>
                  <a:lnTo>
                    <a:pt x="209" y="259"/>
                  </a:lnTo>
                  <a:lnTo>
                    <a:pt x="198" y="285"/>
                  </a:lnTo>
                  <a:lnTo>
                    <a:pt x="192" y="303"/>
                  </a:lnTo>
                  <a:lnTo>
                    <a:pt x="185" y="313"/>
                  </a:lnTo>
                  <a:lnTo>
                    <a:pt x="178" y="320"/>
                  </a:lnTo>
                  <a:lnTo>
                    <a:pt x="173" y="324"/>
                  </a:lnTo>
                  <a:lnTo>
                    <a:pt x="170" y="326"/>
                  </a:lnTo>
                  <a:lnTo>
                    <a:pt x="163" y="326"/>
                  </a:lnTo>
                  <a:lnTo>
                    <a:pt x="157" y="325"/>
                  </a:lnTo>
                  <a:lnTo>
                    <a:pt x="148" y="321"/>
                  </a:lnTo>
                  <a:lnTo>
                    <a:pt x="137" y="316"/>
                  </a:lnTo>
                  <a:lnTo>
                    <a:pt x="127" y="309"/>
                  </a:lnTo>
                  <a:lnTo>
                    <a:pt x="115" y="303"/>
                  </a:lnTo>
                  <a:lnTo>
                    <a:pt x="104" y="297"/>
                  </a:lnTo>
                  <a:lnTo>
                    <a:pt x="5" y="268"/>
                  </a:lnTo>
                  <a:lnTo>
                    <a:pt x="2" y="266"/>
                  </a:lnTo>
                  <a:lnTo>
                    <a:pt x="0" y="264"/>
                  </a:lnTo>
                  <a:lnTo>
                    <a:pt x="1" y="260"/>
                  </a:lnTo>
                  <a:lnTo>
                    <a:pt x="3" y="256"/>
                  </a:lnTo>
                  <a:lnTo>
                    <a:pt x="80" y="98"/>
                  </a:lnTo>
                </a:path>
              </a:pathLst>
            </a:custGeom>
            <a:solidFill>
              <a:srgbClr val="A2C1FE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0734" name="Freeform 142"/>
            <p:cNvSpPr>
              <a:spLocks/>
            </p:cNvSpPr>
            <p:nvPr/>
          </p:nvSpPr>
          <p:spPr bwMode="auto">
            <a:xfrm>
              <a:off x="935" y="744"/>
              <a:ext cx="360" cy="336"/>
            </a:xfrm>
            <a:custGeom>
              <a:avLst/>
              <a:gdLst/>
              <a:ahLst/>
              <a:cxnLst>
                <a:cxn ang="0">
                  <a:pos x="82" y="101"/>
                </a:cxn>
                <a:cxn ang="0">
                  <a:pos x="108" y="53"/>
                </a:cxn>
                <a:cxn ang="0">
                  <a:pos x="131" y="10"/>
                </a:cxn>
                <a:cxn ang="0">
                  <a:pos x="134" y="8"/>
                </a:cxn>
                <a:cxn ang="0">
                  <a:pos x="138" y="7"/>
                </a:cxn>
                <a:cxn ang="0">
                  <a:pos x="146" y="6"/>
                </a:cxn>
                <a:cxn ang="0">
                  <a:pos x="249" y="1"/>
                </a:cxn>
                <a:cxn ang="0">
                  <a:pos x="349" y="0"/>
                </a:cxn>
                <a:cxn ang="0">
                  <a:pos x="354" y="1"/>
                </a:cxn>
                <a:cxn ang="0">
                  <a:pos x="357" y="3"/>
                </a:cxn>
                <a:cxn ang="0">
                  <a:pos x="359" y="7"/>
                </a:cxn>
                <a:cxn ang="0">
                  <a:pos x="351" y="37"/>
                </a:cxn>
                <a:cxn ang="0">
                  <a:pos x="336" y="63"/>
                </a:cxn>
                <a:cxn ang="0">
                  <a:pos x="309" y="111"/>
                </a:cxn>
                <a:cxn ang="0">
                  <a:pos x="258" y="193"/>
                </a:cxn>
                <a:cxn ang="0">
                  <a:pos x="214" y="265"/>
                </a:cxn>
                <a:cxn ang="0">
                  <a:pos x="203" y="293"/>
                </a:cxn>
                <a:cxn ang="0">
                  <a:pos x="196" y="311"/>
                </a:cxn>
                <a:cxn ang="0">
                  <a:pos x="189" y="322"/>
                </a:cxn>
                <a:cxn ang="0">
                  <a:pos x="182" y="329"/>
                </a:cxn>
                <a:cxn ang="0">
                  <a:pos x="177" y="333"/>
                </a:cxn>
                <a:cxn ang="0">
                  <a:pos x="174" y="335"/>
                </a:cxn>
                <a:cxn ang="0">
                  <a:pos x="167" y="335"/>
                </a:cxn>
                <a:cxn ang="0">
                  <a:pos x="161" y="334"/>
                </a:cxn>
                <a:cxn ang="0">
                  <a:pos x="151" y="330"/>
                </a:cxn>
                <a:cxn ang="0">
                  <a:pos x="140" y="324"/>
                </a:cxn>
                <a:cxn ang="0">
                  <a:pos x="130" y="318"/>
                </a:cxn>
                <a:cxn ang="0">
                  <a:pos x="118" y="311"/>
                </a:cxn>
                <a:cxn ang="0">
                  <a:pos x="106" y="305"/>
                </a:cxn>
                <a:cxn ang="0">
                  <a:pos x="5" y="276"/>
                </a:cxn>
                <a:cxn ang="0">
                  <a:pos x="2" y="274"/>
                </a:cxn>
                <a:cxn ang="0">
                  <a:pos x="0" y="270"/>
                </a:cxn>
                <a:cxn ang="0">
                  <a:pos x="1" y="267"/>
                </a:cxn>
                <a:cxn ang="0">
                  <a:pos x="3" y="263"/>
                </a:cxn>
                <a:cxn ang="0">
                  <a:pos x="82" y="101"/>
                </a:cxn>
              </a:cxnLst>
              <a:rect l="0" t="0" r="r" b="b"/>
              <a:pathLst>
                <a:path w="360" h="336">
                  <a:moveTo>
                    <a:pt x="82" y="101"/>
                  </a:moveTo>
                  <a:lnTo>
                    <a:pt x="108" y="53"/>
                  </a:lnTo>
                  <a:lnTo>
                    <a:pt x="131" y="10"/>
                  </a:lnTo>
                  <a:lnTo>
                    <a:pt x="134" y="8"/>
                  </a:lnTo>
                  <a:lnTo>
                    <a:pt x="138" y="7"/>
                  </a:lnTo>
                  <a:lnTo>
                    <a:pt x="146" y="6"/>
                  </a:lnTo>
                  <a:lnTo>
                    <a:pt x="249" y="1"/>
                  </a:lnTo>
                  <a:lnTo>
                    <a:pt x="349" y="0"/>
                  </a:lnTo>
                  <a:lnTo>
                    <a:pt x="354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51" y="37"/>
                  </a:lnTo>
                  <a:lnTo>
                    <a:pt x="336" y="63"/>
                  </a:lnTo>
                  <a:lnTo>
                    <a:pt x="309" y="111"/>
                  </a:lnTo>
                  <a:lnTo>
                    <a:pt x="258" y="193"/>
                  </a:lnTo>
                  <a:lnTo>
                    <a:pt x="214" y="265"/>
                  </a:lnTo>
                  <a:lnTo>
                    <a:pt x="203" y="293"/>
                  </a:lnTo>
                  <a:lnTo>
                    <a:pt x="196" y="311"/>
                  </a:lnTo>
                  <a:lnTo>
                    <a:pt x="189" y="322"/>
                  </a:lnTo>
                  <a:lnTo>
                    <a:pt x="182" y="329"/>
                  </a:lnTo>
                  <a:lnTo>
                    <a:pt x="177" y="333"/>
                  </a:lnTo>
                  <a:lnTo>
                    <a:pt x="174" y="335"/>
                  </a:lnTo>
                  <a:lnTo>
                    <a:pt x="167" y="335"/>
                  </a:lnTo>
                  <a:lnTo>
                    <a:pt x="161" y="334"/>
                  </a:lnTo>
                  <a:lnTo>
                    <a:pt x="151" y="330"/>
                  </a:lnTo>
                  <a:lnTo>
                    <a:pt x="140" y="324"/>
                  </a:lnTo>
                  <a:lnTo>
                    <a:pt x="130" y="318"/>
                  </a:lnTo>
                  <a:lnTo>
                    <a:pt x="118" y="311"/>
                  </a:lnTo>
                  <a:lnTo>
                    <a:pt x="106" y="305"/>
                  </a:lnTo>
                  <a:lnTo>
                    <a:pt x="5" y="276"/>
                  </a:lnTo>
                  <a:lnTo>
                    <a:pt x="2" y="274"/>
                  </a:lnTo>
                  <a:lnTo>
                    <a:pt x="0" y="270"/>
                  </a:lnTo>
                  <a:lnTo>
                    <a:pt x="1" y="267"/>
                  </a:lnTo>
                  <a:lnTo>
                    <a:pt x="3" y="263"/>
                  </a:lnTo>
                  <a:lnTo>
                    <a:pt x="82" y="10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0735" name="Group 143"/>
          <p:cNvGrpSpPr>
            <a:grpSpLocks/>
          </p:cNvGrpSpPr>
          <p:nvPr/>
        </p:nvGrpSpPr>
        <p:grpSpPr bwMode="auto">
          <a:xfrm>
            <a:off x="2135188" y="1733550"/>
            <a:ext cx="141287" cy="296863"/>
            <a:chOff x="1345" y="1092"/>
            <a:chExt cx="89" cy="187"/>
          </a:xfrm>
        </p:grpSpPr>
        <p:sp>
          <p:nvSpPr>
            <p:cNvPr id="110736" name="Freeform 144"/>
            <p:cNvSpPr>
              <a:spLocks/>
            </p:cNvSpPr>
            <p:nvPr/>
          </p:nvSpPr>
          <p:spPr bwMode="auto">
            <a:xfrm>
              <a:off x="1345" y="1095"/>
              <a:ext cx="89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2"/>
                </a:cxn>
                <a:cxn ang="0">
                  <a:pos x="7" y="21"/>
                </a:cxn>
                <a:cxn ang="0">
                  <a:pos x="15" y="30"/>
                </a:cxn>
                <a:cxn ang="0">
                  <a:pos x="26" y="35"/>
                </a:cxn>
                <a:cxn ang="0">
                  <a:pos x="41" y="39"/>
                </a:cxn>
                <a:cxn ang="0">
                  <a:pos x="52" y="46"/>
                </a:cxn>
                <a:cxn ang="0">
                  <a:pos x="62" y="55"/>
                </a:cxn>
                <a:cxn ang="0">
                  <a:pos x="71" y="69"/>
                </a:cxn>
                <a:cxn ang="0">
                  <a:pos x="75" y="81"/>
                </a:cxn>
                <a:cxn ang="0">
                  <a:pos x="71" y="92"/>
                </a:cxn>
                <a:cxn ang="0">
                  <a:pos x="62" y="100"/>
                </a:cxn>
                <a:cxn ang="0">
                  <a:pos x="53" y="108"/>
                </a:cxn>
                <a:cxn ang="0">
                  <a:pos x="47" y="117"/>
                </a:cxn>
                <a:cxn ang="0">
                  <a:pos x="42" y="127"/>
                </a:cxn>
                <a:cxn ang="0">
                  <a:pos x="40" y="140"/>
                </a:cxn>
                <a:cxn ang="0">
                  <a:pos x="45" y="151"/>
                </a:cxn>
                <a:cxn ang="0">
                  <a:pos x="51" y="159"/>
                </a:cxn>
                <a:cxn ang="0">
                  <a:pos x="64" y="168"/>
                </a:cxn>
                <a:cxn ang="0">
                  <a:pos x="75" y="175"/>
                </a:cxn>
                <a:cxn ang="0">
                  <a:pos x="88" y="183"/>
                </a:cxn>
              </a:cxnLst>
              <a:rect l="0" t="0" r="r" b="b"/>
              <a:pathLst>
                <a:path w="89" h="184">
                  <a:moveTo>
                    <a:pt x="0" y="0"/>
                  </a:moveTo>
                  <a:lnTo>
                    <a:pt x="3" y="12"/>
                  </a:lnTo>
                  <a:lnTo>
                    <a:pt x="7" y="21"/>
                  </a:lnTo>
                  <a:lnTo>
                    <a:pt x="15" y="30"/>
                  </a:lnTo>
                  <a:lnTo>
                    <a:pt x="26" y="35"/>
                  </a:lnTo>
                  <a:lnTo>
                    <a:pt x="41" y="39"/>
                  </a:lnTo>
                  <a:lnTo>
                    <a:pt x="52" y="46"/>
                  </a:lnTo>
                  <a:lnTo>
                    <a:pt x="62" y="55"/>
                  </a:lnTo>
                  <a:lnTo>
                    <a:pt x="71" y="69"/>
                  </a:lnTo>
                  <a:lnTo>
                    <a:pt x="75" y="81"/>
                  </a:lnTo>
                  <a:lnTo>
                    <a:pt x="71" y="92"/>
                  </a:lnTo>
                  <a:lnTo>
                    <a:pt x="62" y="100"/>
                  </a:lnTo>
                  <a:lnTo>
                    <a:pt x="53" y="108"/>
                  </a:lnTo>
                  <a:lnTo>
                    <a:pt x="47" y="117"/>
                  </a:lnTo>
                  <a:lnTo>
                    <a:pt x="42" y="127"/>
                  </a:lnTo>
                  <a:lnTo>
                    <a:pt x="40" y="140"/>
                  </a:lnTo>
                  <a:lnTo>
                    <a:pt x="45" y="151"/>
                  </a:lnTo>
                  <a:lnTo>
                    <a:pt x="51" y="159"/>
                  </a:lnTo>
                  <a:lnTo>
                    <a:pt x="64" y="168"/>
                  </a:lnTo>
                  <a:lnTo>
                    <a:pt x="75" y="175"/>
                  </a:lnTo>
                  <a:lnTo>
                    <a:pt x="88" y="183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10737" name="Oval 145"/>
            <p:cNvSpPr>
              <a:spLocks noChangeArrowheads="1"/>
            </p:cNvSpPr>
            <p:nvPr/>
          </p:nvSpPr>
          <p:spPr bwMode="auto">
            <a:xfrm>
              <a:off x="1345" y="1092"/>
              <a:ext cx="2" cy="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0738" name="Rectangle 146"/>
          <p:cNvSpPr>
            <a:spLocks noChangeArrowheads="1"/>
          </p:cNvSpPr>
          <p:nvPr/>
        </p:nvSpPr>
        <p:spPr bwMode="auto">
          <a:xfrm>
            <a:off x="2927350" y="2943225"/>
            <a:ext cx="2292350" cy="1035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3100" i="1">
                <a:solidFill>
                  <a:srgbClr val="000000"/>
                </a:solidFill>
                <a:latin typeface="Times New Roman" pitchFamily="18" charset="0"/>
              </a:rPr>
              <a:t>Hiérarchie </a:t>
            </a:r>
          </a:p>
          <a:p>
            <a:pPr eaLnBrk="0" hangingPunct="0"/>
            <a:r>
              <a:rPr lang="fr-FR" sz="3100" i="1">
                <a:solidFill>
                  <a:srgbClr val="000000"/>
                </a:solidFill>
                <a:latin typeface="Times New Roman" pitchFamily="18" charset="0"/>
              </a:rPr>
              <a:t>de traduction</a:t>
            </a:r>
          </a:p>
        </p:txBody>
      </p:sp>
      <p:sp>
        <p:nvSpPr>
          <p:cNvPr id="110739" name="Rectangle 147"/>
          <p:cNvSpPr>
            <a:spLocks noChangeArrowheads="1"/>
          </p:cNvSpPr>
          <p:nvPr/>
        </p:nvSpPr>
        <p:spPr bwMode="auto">
          <a:xfrm>
            <a:off x="1563688" y="1228725"/>
            <a:ext cx="344487" cy="409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100" b="1" i="1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10740" name="Rectangle 148"/>
          <p:cNvSpPr>
            <a:spLocks noChangeArrowheads="1"/>
          </p:cNvSpPr>
          <p:nvPr/>
        </p:nvSpPr>
        <p:spPr bwMode="auto">
          <a:xfrm>
            <a:off x="2894013" y="811213"/>
            <a:ext cx="2036762" cy="191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400">
                <a:latin typeface="Times New Roman" pitchFamily="18" charset="0"/>
              </a:rPr>
              <a:t>{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int a=8, b=4, c;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   c=a+b;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}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   </a:t>
            </a:r>
          </a:p>
        </p:txBody>
      </p:sp>
      <p:sp>
        <p:nvSpPr>
          <p:cNvPr id="110741" name="Rectangle 149"/>
          <p:cNvSpPr>
            <a:spLocks noChangeArrowheads="1"/>
          </p:cNvSpPr>
          <p:nvPr/>
        </p:nvSpPr>
        <p:spPr bwMode="auto">
          <a:xfrm>
            <a:off x="6881813" y="1928813"/>
            <a:ext cx="2198687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400">
                <a:latin typeface="Times New Roman" pitchFamily="18" charset="0"/>
              </a:rPr>
              <a:t>LD A,(F800h)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ADD A,(F810h)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st (F820h),A</a:t>
            </a:r>
          </a:p>
        </p:txBody>
      </p:sp>
      <p:sp>
        <p:nvSpPr>
          <p:cNvPr id="110742" name="Rectangle 150"/>
          <p:cNvSpPr>
            <a:spLocks noChangeArrowheads="1"/>
          </p:cNvSpPr>
          <p:nvPr/>
        </p:nvSpPr>
        <p:spPr bwMode="auto">
          <a:xfrm>
            <a:off x="2119313" y="4629150"/>
            <a:ext cx="1660525" cy="191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>
                <a:latin typeface="Times New Roman" pitchFamily="18" charset="0"/>
              </a:rPr>
              <a:t>08	F800</a:t>
            </a:r>
          </a:p>
          <a:p>
            <a:pPr eaLnBrk="0" hangingPunct="0"/>
            <a:r>
              <a:rPr lang="fr-FR" sz="2000">
                <a:latin typeface="Times New Roman" pitchFamily="18" charset="0"/>
              </a:rPr>
              <a:t>04	F810</a:t>
            </a:r>
          </a:p>
          <a:p>
            <a:pPr eaLnBrk="0" hangingPunct="0"/>
            <a:r>
              <a:rPr lang="fr-FR" sz="2000">
                <a:latin typeface="Times New Roman" pitchFamily="18" charset="0"/>
              </a:rPr>
              <a:t>--	F820</a:t>
            </a:r>
          </a:p>
          <a:p>
            <a:pPr eaLnBrk="0" hangingPunct="0"/>
            <a:r>
              <a:rPr lang="fr-FR" sz="2000">
                <a:latin typeface="Times New Roman" pitchFamily="18" charset="0"/>
              </a:rPr>
              <a:t>3AF800	FB00</a:t>
            </a:r>
          </a:p>
          <a:p>
            <a:pPr eaLnBrk="0" hangingPunct="0"/>
            <a:r>
              <a:rPr lang="fr-FR" sz="2000">
                <a:latin typeface="Times New Roman" pitchFamily="18" charset="0"/>
              </a:rPr>
              <a:t>C6F810	FB01</a:t>
            </a:r>
          </a:p>
          <a:p>
            <a:pPr eaLnBrk="0" hangingPunct="0"/>
            <a:r>
              <a:rPr lang="fr-FR" sz="2000">
                <a:latin typeface="Times New Roman" pitchFamily="18" charset="0"/>
              </a:rPr>
              <a:t>32F820	FB02</a:t>
            </a:r>
          </a:p>
        </p:txBody>
      </p:sp>
      <p:sp>
        <p:nvSpPr>
          <p:cNvPr id="110743" name="Rectangle 151"/>
          <p:cNvSpPr>
            <a:spLocks noChangeArrowheads="1"/>
          </p:cNvSpPr>
          <p:nvPr/>
        </p:nvSpPr>
        <p:spPr bwMode="auto">
          <a:xfrm>
            <a:off x="5776913" y="4202113"/>
            <a:ext cx="2009775" cy="227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400">
                <a:latin typeface="Times New Roman" pitchFamily="18" charset="0"/>
              </a:rPr>
              <a:t>08	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04	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--	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3AF800	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C6F810	</a:t>
            </a:r>
          </a:p>
          <a:p>
            <a:pPr eaLnBrk="0" hangingPunct="0"/>
            <a:r>
              <a:rPr lang="fr-FR" sz="2400">
                <a:latin typeface="Times New Roman" pitchFamily="18" charset="0"/>
              </a:rPr>
              <a:t>32F820	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2681288" y="3214688"/>
            <a:ext cx="1495425" cy="1155700"/>
          </a:xfrm>
          <a:prstGeom prst="rect">
            <a:avLst/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6651625" y="1643063"/>
            <a:ext cx="1890713" cy="236061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3" name="Line 5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4" name="Line 6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5" name="AutoShape 7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6" name="AutoShape 8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83978" name="Line 10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79" name="Line 11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0" name="Line 12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1" name="Line 13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2" name="Line 14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3" name="Line 15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4" name="Line 16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5" name="Line 17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1087438" y="2008188"/>
            <a:ext cx="173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Accumulateur</a:t>
            </a:r>
          </a:p>
        </p:txBody>
      </p:sp>
      <p:sp>
        <p:nvSpPr>
          <p:cNvPr id="83991" name="Rectangle 23"/>
          <p:cNvSpPr>
            <a:spLocks noChangeArrowheads="1"/>
          </p:cNvSpPr>
          <p:nvPr/>
        </p:nvSpPr>
        <p:spPr bwMode="auto">
          <a:xfrm>
            <a:off x="2262188" y="1081088"/>
            <a:ext cx="1585912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2000"/>
              <a:t>Compteur </a:t>
            </a:r>
          </a:p>
          <a:p>
            <a:pPr eaLnBrk="0" hangingPunct="0"/>
            <a:r>
              <a:rPr lang="fr-FR" sz="2000"/>
              <a:t>  Ordinal</a:t>
            </a:r>
          </a:p>
        </p:txBody>
      </p:sp>
      <p:sp>
        <p:nvSpPr>
          <p:cNvPr id="83992" name="Rectangle 24"/>
          <p:cNvSpPr>
            <a:spLocks noChangeArrowheads="1"/>
          </p:cNvSpPr>
          <p:nvPr/>
        </p:nvSpPr>
        <p:spPr bwMode="auto">
          <a:xfrm>
            <a:off x="7989888" y="4576763"/>
            <a:ext cx="133667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  Registre </a:t>
            </a:r>
          </a:p>
          <a:p>
            <a:pPr eaLnBrk="0" hangingPunct="0"/>
            <a:r>
              <a:rPr lang="fr-FR" sz="2000"/>
              <a:t>  mot</a:t>
            </a:r>
          </a:p>
        </p:txBody>
      </p:sp>
      <p:sp>
        <p:nvSpPr>
          <p:cNvPr id="83993" name="Rectangle 25"/>
          <p:cNvSpPr>
            <a:spLocks noChangeArrowheads="1"/>
          </p:cNvSpPr>
          <p:nvPr/>
        </p:nvSpPr>
        <p:spPr bwMode="auto">
          <a:xfrm>
            <a:off x="3176588" y="6284913"/>
            <a:ext cx="2016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Bus de données</a:t>
            </a:r>
          </a:p>
        </p:txBody>
      </p:sp>
      <p:sp>
        <p:nvSpPr>
          <p:cNvPr id="83994" name="Rectangle 26"/>
          <p:cNvSpPr>
            <a:spLocks noChangeArrowheads="1"/>
          </p:cNvSpPr>
          <p:nvPr/>
        </p:nvSpPr>
        <p:spPr bwMode="auto">
          <a:xfrm>
            <a:off x="4375150" y="2363788"/>
            <a:ext cx="19177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Bus d’adresses</a:t>
            </a:r>
          </a:p>
        </p:txBody>
      </p:sp>
      <p:sp>
        <p:nvSpPr>
          <p:cNvPr id="83995" name="Line 27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96" name="Rectangle 28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3997" name="Rectangle 29"/>
          <p:cNvSpPr>
            <a:spLocks noChangeArrowheads="1"/>
          </p:cNvSpPr>
          <p:nvPr/>
        </p:nvSpPr>
        <p:spPr bwMode="auto">
          <a:xfrm>
            <a:off x="4675188" y="4867275"/>
            <a:ext cx="1350962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Registre </a:t>
            </a:r>
          </a:p>
          <a:p>
            <a:pPr eaLnBrk="0" hangingPunct="0"/>
            <a:r>
              <a:rPr lang="fr-FR" sz="2000"/>
              <a:t>Instruction</a:t>
            </a:r>
          </a:p>
        </p:txBody>
      </p:sp>
      <p:sp>
        <p:nvSpPr>
          <p:cNvPr id="83998" name="Rectangle 30"/>
          <p:cNvSpPr>
            <a:spLocks noChangeArrowheads="1"/>
          </p:cNvSpPr>
          <p:nvPr/>
        </p:nvSpPr>
        <p:spPr bwMode="auto">
          <a:xfrm>
            <a:off x="1425575" y="3990975"/>
            <a:ext cx="9096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 b="1">
                <a:latin typeface="Times New Roman" pitchFamily="18" charset="0"/>
              </a:rPr>
              <a:t>U.A.L.</a:t>
            </a:r>
          </a:p>
        </p:txBody>
      </p:sp>
      <p:sp>
        <p:nvSpPr>
          <p:cNvPr id="83999" name="Rectangle 31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84000" name="Rectangle 32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84001" name="Rectangle 33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84002" name="Rectangle 34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84003" name="Rectangle 35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84004" name="Rectangle 36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84005" name="Rectangle 37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84006" name="Rectangle 38"/>
          <p:cNvSpPr>
            <a:spLocks noChangeArrowheads="1"/>
          </p:cNvSpPr>
          <p:nvPr/>
        </p:nvSpPr>
        <p:spPr bwMode="auto">
          <a:xfrm>
            <a:off x="6464300" y="4322763"/>
            <a:ext cx="5159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84007" name="Rectangle 39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84008" name="Rectangle 40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84009" name="Rectangle 41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84010" name="Rectangle 42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1" name="Rectangle 43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84012" name="Rectangle 44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84013" name="Oval 45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4" name="Line 46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5" name="Oval 47"/>
          <p:cNvSpPr>
            <a:spLocks noChangeArrowheads="1"/>
          </p:cNvSpPr>
          <p:nvPr/>
        </p:nvSpPr>
        <p:spPr bwMode="auto">
          <a:xfrm>
            <a:off x="2119313" y="5626100"/>
            <a:ext cx="119062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6" name="Line 48"/>
          <p:cNvSpPr>
            <a:spLocks noChangeShapeType="1"/>
          </p:cNvSpPr>
          <p:nvPr/>
        </p:nvSpPr>
        <p:spPr bwMode="auto">
          <a:xfrm>
            <a:off x="2119313" y="5683250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7" name="Oval 49"/>
          <p:cNvSpPr>
            <a:spLocks noChangeArrowheads="1"/>
          </p:cNvSpPr>
          <p:nvPr/>
        </p:nvSpPr>
        <p:spPr bwMode="auto">
          <a:xfrm>
            <a:off x="3768725" y="5626100"/>
            <a:ext cx="119063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8" name="Line 50"/>
          <p:cNvSpPr>
            <a:spLocks noChangeShapeType="1"/>
          </p:cNvSpPr>
          <p:nvPr/>
        </p:nvSpPr>
        <p:spPr bwMode="auto">
          <a:xfrm>
            <a:off x="3768725" y="5683250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19" name="Oval 51"/>
          <p:cNvSpPr>
            <a:spLocks noChangeArrowheads="1"/>
          </p:cNvSpPr>
          <p:nvPr/>
        </p:nvSpPr>
        <p:spPr bwMode="auto">
          <a:xfrm>
            <a:off x="7929563" y="5626100"/>
            <a:ext cx="119062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0" name="Line 52"/>
          <p:cNvSpPr>
            <a:spLocks noChangeShapeType="1"/>
          </p:cNvSpPr>
          <p:nvPr/>
        </p:nvSpPr>
        <p:spPr bwMode="auto">
          <a:xfrm>
            <a:off x="7929563" y="5683250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1" name="Oval 53"/>
          <p:cNvSpPr>
            <a:spLocks noChangeArrowheads="1"/>
          </p:cNvSpPr>
          <p:nvPr/>
        </p:nvSpPr>
        <p:spPr bwMode="auto">
          <a:xfrm>
            <a:off x="7929563" y="4387850"/>
            <a:ext cx="119062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2" name="Line 54"/>
          <p:cNvSpPr>
            <a:spLocks noChangeShapeType="1"/>
          </p:cNvSpPr>
          <p:nvPr/>
        </p:nvSpPr>
        <p:spPr bwMode="auto">
          <a:xfrm>
            <a:off x="7929563" y="4443413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3" name="Oval 55"/>
          <p:cNvSpPr>
            <a:spLocks noChangeArrowheads="1"/>
          </p:cNvSpPr>
          <p:nvPr/>
        </p:nvSpPr>
        <p:spPr bwMode="auto">
          <a:xfrm>
            <a:off x="4313238" y="4387850"/>
            <a:ext cx="119062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4" name="Line 56"/>
          <p:cNvSpPr>
            <a:spLocks noChangeShapeType="1"/>
          </p:cNvSpPr>
          <p:nvPr/>
        </p:nvSpPr>
        <p:spPr bwMode="auto">
          <a:xfrm>
            <a:off x="4313238" y="4443413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5" name="Oval 57"/>
          <p:cNvSpPr>
            <a:spLocks noChangeArrowheads="1"/>
          </p:cNvSpPr>
          <p:nvPr/>
        </p:nvSpPr>
        <p:spPr bwMode="auto">
          <a:xfrm>
            <a:off x="1401763" y="4938713"/>
            <a:ext cx="119062" cy="112712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6" name="Line 58"/>
          <p:cNvSpPr>
            <a:spLocks noChangeShapeType="1"/>
          </p:cNvSpPr>
          <p:nvPr/>
        </p:nvSpPr>
        <p:spPr bwMode="auto">
          <a:xfrm>
            <a:off x="1401763" y="4992688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7" name="Oval 59"/>
          <p:cNvSpPr>
            <a:spLocks noChangeArrowheads="1"/>
          </p:cNvSpPr>
          <p:nvPr/>
        </p:nvSpPr>
        <p:spPr bwMode="auto">
          <a:xfrm>
            <a:off x="1760538" y="3076575"/>
            <a:ext cx="119062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8" name="Line 60"/>
          <p:cNvSpPr>
            <a:spLocks noChangeShapeType="1"/>
          </p:cNvSpPr>
          <p:nvPr/>
        </p:nvSpPr>
        <p:spPr bwMode="auto">
          <a:xfrm>
            <a:off x="1760538" y="3133725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29" name="Oval 61"/>
          <p:cNvSpPr>
            <a:spLocks noChangeArrowheads="1"/>
          </p:cNvSpPr>
          <p:nvPr/>
        </p:nvSpPr>
        <p:spPr bwMode="auto">
          <a:xfrm>
            <a:off x="4465638" y="1849438"/>
            <a:ext cx="117475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30" name="Line 62"/>
          <p:cNvSpPr>
            <a:spLocks noChangeShapeType="1"/>
          </p:cNvSpPr>
          <p:nvPr/>
        </p:nvSpPr>
        <p:spPr bwMode="auto">
          <a:xfrm>
            <a:off x="4478338" y="1906588"/>
            <a:ext cx="260350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84031" name="Group 63"/>
          <p:cNvGrpSpPr>
            <a:grpSpLocks/>
          </p:cNvGrpSpPr>
          <p:nvPr/>
        </p:nvGrpSpPr>
        <p:grpSpPr bwMode="auto">
          <a:xfrm>
            <a:off x="4916488" y="2319338"/>
            <a:ext cx="261937" cy="114300"/>
            <a:chOff x="3097" y="1461"/>
            <a:chExt cx="165" cy="72"/>
          </a:xfrm>
        </p:grpSpPr>
        <p:sp>
          <p:nvSpPr>
            <p:cNvPr id="84032" name="Oval 64"/>
            <p:cNvSpPr>
              <a:spLocks noChangeArrowheads="1"/>
            </p:cNvSpPr>
            <p:nvPr/>
          </p:nvSpPr>
          <p:spPr bwMode="auto">
            <a:xfrm>
              <a:off x="3097" y="1461"/>
              <a:ext cx="75" cy="72"/>
            </a:xfrm>
            <a:prstGeom prst="ellipse">
              <a:avLst/>
            </a:prstGeom>
            <a:noFill/>
            <a:ln w="25400">
              <a:solidFill>
                <a:schemeClr val="hlink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033" name="Line 65"/>
            <p:cNvSpPr>
              <a:spLocks noChangeShapeType="1"/>
            </p:cNvSpPr>
            <p:nvPr/>
          </p:nvSpPr>
          <p:spPr bwMode="auto">
            <a:xfrm>
              <a:off x="3188" y="1496"/>
              <a:ext cx="7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4034" name="Oval 66"/>
          <p:cNvSpPr>
            <a:spLocks noChangeArrowheads="1"/>
          </p:cNvSpPr>
          <p:nvPr/>
        </p:nvSpPr>
        <p:spPr bwMode="auto">
          <a:xfrm>
            <a:off x="7140575" y="5626100"/>
            <a:ext cx="119063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35" name="Line 67"/>
          <p:cNvSpPr>
            <a:spLocks noChangeShapeType="1"/>
          </p:cNvSpPr>
          <p:nvPr/>
        </p:nvSpPr>
        <p:spPr bwMode="auto">
          <a:xfrm>
            <a:off x="6997700" y="5683250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36" name="Oval 68"/>
          <p:cNvSpPr>
            <a:spLocks noChangeArrowheads="1"/>
          </p:cNvSpPr>
          <p:nvPr/>
        </p:nvSpPr>
        <p:spPr bwMode="auto">
          <a:xfrm>
            <a:off x="7140575" y="4387850"/>
            <a:ext cx="119063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37" name="Line 69"/>
          <p:cNvSpPr>
            <a:spLocks noChangeShapeType="1"/>
          </p:cNvSpPr>
          <p:nvPr/>
        </p:nvSpPr>
        <p:spPr bwMode="auto">
          <a:xfrm>
            <a:off x="6997700" y="4443413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38" name="Oval 70"/>
          <p:cNvSpPr>
            <a:spLocks noChangeArrowheads="1"/>
          </p:cNvSpPr>
          <p:nvPr/>
        </p:nvSpPr>
        <p:spPr bwMode="auto">
          <a:xfrm>
            <a:off x="3751263" y="1849438"/>
            <a:ext cx="119062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39" name="Line 71"/>
          <p:cNvSpPr>
            <a:spLocks noChangeShapeType="1"/>
          </p:cNvSpPr>
          <p:nvPr/>
        </p:nvSpPr>
        <p:spPr bwMode="auto">
          <a:xfrm>
            <a:off x="3603625" y="1905000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0" name="Line 72"/>
          <p:cNvSpPr>
            <a:spLocks noChangeShapeType="1"/>
          </p:cNvSpPr>
          <p:nvPr/>
        </p:nvSpPr>
        <p:spPr bwMode="auto">
          <a:xfrm>
            <a:off x="4976813" y="2319338"/>
            <a:ext cx="0" cy="250825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1" name="Line 73"/>
          <p:cNvSpPr>
            <a:spLocks noChangeShapeType="1"/>
          </p:cNvSpPr>
          <p:nvPr/>
        </p:nvSpPr>
        <p:spPr bwMode="auto">
          <a:xfrm flipV="1">
            <a:off x="3822700" y="15303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2" name="Line 74"/>
          <p:cNvSpPr>
            <a:spLocks noChangeShapeType="1"/>
          </p:cNvSpPr>
          <p:nvPr/>
        </p:nvSpPr>
        <p:spPr bwMode="auto">
          <a:xfrm>
            <a:off x="4527550" y="1536700"/>
            <a:ext cx="0" cy="831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3" name="Rectangle 75"/>
          <p:cNvSpPr>
            <a:spLocks noChangeArrowheads="1"/>
          </p:cNvSpPr>
          <p:nvPr/>
        </p:nvSpPr>
        <p:spPr bwMode="auto">
          <a:xfrm rot="16200000">
            <a:off x="5493544" y="2580482"/>
            <a:ext cx="2022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/>
              <a:t>Registre adresse</a:t>
            </a:r>
          </a:p>
        </p:txBody>
      </p:sp>
      <p:sp>
        <p:nvSpPr>
          <p:cNvPr id="84044" name="Line 76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5" name="Line 77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6" name="Line 78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7" name="Line 79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8" name="Rectangle 80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49" name="Rectangle 81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50" name="Rectangle 82"/>
          <p:cNvSpPr>
            <a:spLocks noChangeArrowheads="1"/>
          </p:cNvSpPr>
          <p:nvPr/>
        </p:nvSpPr>
        <p:spPr bwMode="auto">
          <a:xfrm>
            <a:off x="3486150" y="1187450"/>
            <a:ext cx="1498600" cy="3175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51" name="Rectangle 83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52" name="Line 84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53" name="Rectangle 85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84054" name="Line 86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55" name="Line 87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4056" name="Rectangle 88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52400"/>
            <a:ext cx="7848600" cy="381000"/>
          </a:xfrm>
        </p:spPr>
        <p:txBody>
          <a:bodyPr/>
          <a:lstStyle/>
          <a:p>
            <a:r>
              <a:rPr lang="fr-FR"/>
              <a:t>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2681288" y="3214688"/>
            <a:ext cx="1495425" cy="1155700"/>
          </a:xfrm>
          <a:prstGeom prst="rect">
            <a:avLst/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19" name="Line 3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2" name="AutoShape 6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3" name="AutoShape 7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6" name="Line 10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7" name="Line 11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0" name="Line 14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1" name="Line 15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2" name="Line 16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3" name="Line 17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4" name="Line 18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37" name="Rectangle 21"/>
          <p:cNvSpPr>
            <a:spLocks noChangeArrowheads="1"/>
          </p:cNvSpPr>
          <p:nvPr/>
        </p:nvSpPr>
        <p:spPr bwMode="auto">
          <a:xfrm>
            <a:off x="1087438" y="2008188"/>
            <a:ext cx="1733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Accumulateur</a:t>
            </a:r>
          </a:p>
        </p:txBody>
      </p:sp>
      <p:sp>
        <p:nvSpPr>
          <p:cNvPr id="86038" name="Rectangle 22"/>
          <p:cNvSpPr>
            <a:spLocks noChangeArrowheads="1"/>
          </p:cNvSpPr>
          <p:nvPr/>
        </p:nvSpPr>
        <p:spPr bwMode="auto">
          <a:xfrm>
            <a:off x="2262188" y="1081088"/>
            <a:ext cx="1585912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2000"/>
              <a:t>Compteur </a:t>
            </a:r>
          </a:p>
          <a:p>
            <a:pPr eaLnBrk="0" hangingPunct="0"/>
            <a:r>
              <a:rPr lang="fr-FR" sz="2000"/>
              <a:t>  Ordinal</a:t>
            </a:r>
          </a:p>
        </p:txBody>
      </p:sp>
      <p:sp>
        <p:nvSpPr>
          <p:cNvPr id="86039" name="Rectangle 23"/>
          <p:cNvSpPr>
            <a:spLocks noChangeArrowheads="1"/>
          </p:cNvSpPr>
          <p:nvPr/>
        </p:nvSpPr>
        <p:spPr bwMode="auto">
          <a:xfrm>
            <a:off x="7989888" y="4576763"/>
            <a:ext cx="133667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  Registre </a:t>
            </a:r>
          </a:p>
          <a:p>
            <a:pPr eaLnBrk="0" hangingPunct="0"/>
            <a:r>
              <a:rPr lang="fr-FR" sz="2000"/>
              <a:t>  mot</a:t>
            </a:r>
          </a:p>
        </p:txBody>
      </p:sp>
      <p:sp>
        <p:nvSpPr>
          <p:cNvPr id="86040" name="Rectangle 24"/>
          <p:cNvSpPr>
            <a:spLocks noChangeArrowheads="1"/>
          </p:cNvSpPr>
          <p:nvPr/>
        </p:nvSpPr>
        <p:spPr bwMode="auto">
          <a:xfrm>
            <a:off x="3176588" y="6284913"/>
            <a:ext cx="2016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Bus de données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4375150" y="2363788"/>
            <a:ext cx="19177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Bus d’adresses</a:t>
            </a:r>
          </a:p>
        </p:txBody>
      </p:sp>
      <p:sp>
        <p:nvSpPr>
          <p:cNvPr id="86042" name="Line 26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43" name="Rectangle 27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44" name="Rectangle 28"/>
          <p:cNvSpPr>
            <a:spLocks noChangeArrowheads="1"/>
          </p:cNvSpPr>
          <p:nvPr/>
        </p:nvSpPr>
        <p:spPr bwMode="auto">
          <a:xfrm>
            <a:off x="4675188" y="4867275"/>
            <a:ext cx="1350962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/>
              <a:t>Registre </a:t>
            </a:r>
          </a:p>
          <a:p>
            <a:pPr eaLnBrk="0" hangingPunct="0"/>
            <a:r>
              <a:rPr lang="fr-FR" sz="2000"/>
              <a:t>Instruction</a:t>
            </a:r>
          </a:p>
        </p:txBody>
      </p:sp>
      <p:sp>
        <p:nvSpPr>
          <p:cNvPr id="86045" name="Rectangle 29"/>
          <p:cNvSpPr>
            <a:spLocks noChangeArrowheads="1"/>
          </p:cNvSpPr>
          <p:nvPr/>
        </p:nvSpPr>
        <p:spPr bwMode="auto">
          <a:xfrm>
            <a:off x="1425575" y="3990975"/>
            <a:ext cx="9096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2000" b="1">
                <a:latin typeface="Times New Roman" pitchFamily="18" charset="0"/>
              </a:rPr>
              <a:t>U.A.L.</a:t>
            </a:r>
          </a:p>
        </p:txBody>
      </p:sp>
      <p:sp>
        <p:nvSpPr>
          <p:cNvPr id="86046" name="Rectangle 30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86047" name="Rectangle 31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86048" name="Rectangle 32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86049" name="Rectangle 33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86050" name="Rectangle 34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86051" name="Rectangle 35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86052" name="Rectangle 36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86053" name="Rectangle 37"/>
          <p:cNvSpPr>
            <a:spLocks noChangeArrowheads="1"/>
          </p:cNvSpPr>
          <p:nvPr/>
        </p:nvSpPr>
        <p:spPr bwMode="auto">
          <a:xfrm>
            <a:off x="6464300" y="4322763"/>
            <a:ext cx="5159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86054" name="Rectangle 38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86055" name="Rectangle 39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86056" name="Rectangle 40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86057" name="Rectangle 41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58" name="Rectangle 42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86059" name="Rectangle 43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86060" name="Oval 44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1" name="Line 45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2" name="Oval 46"/>
          <p:cNvSpPr>
            <a:spLocks noChangeArrowheads="1"/>
          </p:cNvSpPr>
          <p:nvPr/>
        </p:nvSpPr>
        <p:spPr bwMode="auto">
          <a:xfrm>
            <a:off x="2119313" y="5626100"/>
            <a:ext cx="119062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3" name="Line 47"/>
          <p:cNvSpPr>
            <a:spLocks noChangeShapeType="1"/>
          </p:cNvSpPr>
          <p:nvPr/>
        </p:nvSpPr>
        <p:spPr bwMode="auto">
          <a:xfrm>
            <a:off x="2119313" y="5683250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4" name="Oval 48"/>
          <p:cNvSpPr>
            <a:spLocks noChangeArrowheads="1"/>
          </p:cNvSpPr>
          <p:nvPr/>
        </p:nvSpPr>
        <p:spPr bwMode="auto">
          <a:xfrm>
            <a:off x="3768725" y="5626100"/>
            <a:ext cx="119063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5" name="Line 49"/>
          <p:cNvSpPr>
            <a:spLocks noChangeShapeType="1"/>
          </p:cNvSpPr>
          <p:nvPr/>
        </p:nvSpPr>
        <p:spPr bwMode="auto">
          <a:xfrm>
            <a:off x="3768725" y="5683250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6" name="Oval 50"/>
          <p:cNvSpPr>
            <a:spLocks noChangeArrowheads="1"/>
          </p:cNvSpPr>
          <p:nvPr/>
        </p:nvSpPr>
        <p:spPr bwMode="auto">
          <a:xfrm>
            <a:off x="7929563" y="5626100"/>
            <a:ext cx="119062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7" name="Line 51"/>
          <p:cNvSpPr>
            <a:spLocks noChangeShapeType="1"/>
          </p:cNvSpPr>
          <p:nvPr/>
        </p:nvSpPr>
        <p:spPr bwMode="auto">
          <a:xfrm>
            <a:off x="7929563" y="5683250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8" name="Oval 52"/>
          <p:cNvSpPr>
            <a:spLocks noChangeArrowheads="1"/>
          </p:cNvSpPr>
          <p:nvPr/>
        </p:nvSpPr>
        <p:spPr bwMode="auto">
          <a:xfrm>
            <a:off x="7929563" y="4387850"/>
            <a:ext cx="119062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69" name="Line 53"/>
          <p:cNvSpPr>
            <a:spLocks noChangeShapeType="1"/>
          </p:cNvSpPr>
          <p:nvPr/>
        </p:nvSpPr>
        <p:spPr bwMode="auto">
          <a:xfrm>
            <a:off x="7929563" y="4443413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0" name="Oval 54"/>
          <p:cNvSpPr>
            <a:spLocks noChangeArrowheads="1"/>
          </p:cNvSpPr>
          <p:nvPr/>
        </p:nvSpPr>
        <p:spPr bwMode="auto">
          <a:xfrm>
            <a:off x="4313238" y="4387850"/>
            <a:ext cx="119062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1" name="Line 55"/>
          <p:cNvSpPr>
            <a:spLocks noChangeShapeType="1"/>
          </p:cNvSpPr>
          <p:nvPr/>
        </p:nvSpPr>
        <p:spPr bwMode="auto">
          <a:xfrm>
            <a:off x="4313238" y="4443413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2" name="Oval 56"/>
          <p:cNvSpPr>
            <a:spLocks noChangeArrowheads="1"/>
          </p:cNvSpPr>
          <p:nvPr/>
        </p:nvSpPr>
        <p:spPr bwMode="auto">
          <a:xfrm>
            <a:off x="1401763" y="4938713"/>
            <a:ext cx="119062" cy="112712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3" name="Line 57"/>
          <p:cNvSpPr>
            <a:spLocks noChangeShapeType="1"/>
          </p:cNvSpPr>
          <p:nvPr/>
        </p:nvSpPr>
        <p:spPr bwMode="auto">
          <a:xfrm>
            <a:off x="1401763" y="4992688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4" name="Oval 58"/>
          <p:cNvSpPr>
            <a:spLocks noChangeArrowheads="1"/>
          </p:cNvSpPr>
          <p:nvPr/>
        </p:nvSpPr>
        <p:spPr bwMode="auto">
          <a:xfrm>
            <a:off x="1760538" y="3076575"/>
            <a:ext cx="119062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5" name="Line 59"/>
          <p:cNvSpPr>
            <a:spLocks noChangeShapeType="1"/>
          </p:cNvSpPr>
          <p:nvPr/>
        </p:nvSpPr>
        <p:spPr bwMode="auto">
          <a:xfrm>
            <a:off x="1760538" y="3133725"/>
            <a:ext cx="261937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6" name="Oval 60"/>
          <p:cNvSpPr>
            <a:spLocks noChangeArrowheads="1"/>
          </p:cNvSpPr>
          <p:nvPr/>
        </p:nvSpPr>
        <p:spPr bwMode="auto">
          <a:xfrm>
            <a:off x="4465638" y="1849438"/>
            <a:ext cx="117475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77" name="Line 61"/>
          <p:cNvSpPr>
            <a:spLocks noChangeShapeType="1"/>
          </p:cNvSpPr>
          <p:nvPr/>
        </p:nvSpPr>
        <p:spPr bwMode="auto">
          <a:xfrm>
            <a:off x="4478338" y="1906588"/>
            <a:ext cx="260350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86078" name="Group 62"/>
          <p:cNvGrpSpPr>
            <a:grpSpLocks/>
          </p:cNvGrpSpPr>
          <p:nvPr/>
        </p:nvGrpSpPr>
        <p:grpSpPr bwMode="auto">
          <a:xfrm>
            <a:off x="4916488" y="2319338"/>
            <a:ext cx="261937" cy="114300"/>
            <a:chOff x="3097" y="1461"/>
            <a:chExt cx="165" cy="72"/>
          </a:xfrm>
        </p:grpSpPr>
        <p:sp>
          <p:nvSpPr>
            <p:cNvPr id="86079" name="Oval 63"/>
            <p:cNvSpPr>
              <a:spLocks noChangeArrowheads="1"/>
            </p:cNvSpPr>
            <p:nvPr/>
          </p:nvSpPr>
          <p:spPr bwMode="auto">
            <a:xfrm>
              <a:off x="3097" y="1461"/>
              <a:ext cx="75" cy="72"/>
            </a:xfrm>
            <a:prstGeom prst="ellipse">
              <a:avLst/>
            </a:prstGeom>
            <a:noFill/>
            <a:ln w="25400">
              <a:solidFill>
                <a:schemeClr val="hlink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6080" name="Line 64"/>
            <p:cNvSpPr>
              <a:spLocks noChangeShapeType="1"/>
            </p:cNvSpPr>
            <p:nvPr/>
          </p:nvSpPr>
          <p:spPr bwMode="auto">
            <a:xfrm>
              <a:off x="3188" y="1496"/>
              <a:ext cx="7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6081" name="Oval 65"/>
          <p:cNvSpPr>
            <a:spLocks noChangeArrowheads="1"/>
          </p:cNvSpPr>
          <p:nvPr/>
        </p:nvSpPr>
        <p:spPr bwMode="auto">
          <a:xfrm>
            <a:off x="7140575" y="5626100"/>
            <a:ext cx="119063" cy="114300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2" name="Line 66"/>
          <p:cNvSpPr>
            <a:spLocks noChangeShapeType="1"/>
          </p:cNvSpPr>
          <p:nvPr/>
        </p:nvSpPr>
        <p:spPr bwMode="auto">
          <a:xfrm>
            <a:off x="6997700" y="5683250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3" name="Oval 67"/>
          <p:cNvSpPr>
            <a:spLocks noChangeArrowheads="1"/>
          </p:cNvSpPr>
          <p:nvPr/>
        </p:nvSpPr>
        <p:spPr bwMode="auto">
          <a:xfrm>
            <a:off x="7140575" y="4387850"/>
            <a:ext cx="119063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4" name="Line 68"/>
          <p:cNvSpPr>
            <a:spLocks noChangeShapeType="1"/>
          </p:cNvSpPr>
          <p:nvPr/>
        </p:nvSpPr>
        <p:spPr bwMode="auto">
          <a:xfrm>
            <a:off x="6997700" y="4443413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5" name="Oval 69"/>
          <p:cNvSpPr>
            <a:spLocks noChangeArrowheads="1"/>
          </p:cNvSpPr>
          <p:nvPr/>
        </p:nvSpPr>
        <p:spPr bwMode="auto">
          <a:xfrm>
            <a:off x="3751263" y="1849438"/>
            <a:ext cx="119062" cy="111125"/>
          </a:xfrm>
          <a:prstGeom prst="ellips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6" name="Line 70"/>
          <p:cNvSpPr>
            <a:spLocks noChangeShapeType="1"/>
          </p:cNvSpPr>
          <p:nvPr/>
        </p:nvSpPr>
        <p:spPr bwMode="auto">
          <a:xfrm>
            <a:off x="3603625" y="1905000"/>
            <a:ext cx="261938" cy="0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7" name="Line 71"/>
          <p:cNvSpPr>
            <a:spLocks noChangeShapeType="1"/>
          </p:cNvSpPr>
          <p:nvPr/>
        </p:nvSpPr>
        <p:spPr bwMode="auto">
          <a:xfrm>
            <a:off x="4976813" y="2319338"/>
            <a:ext cx="0" cy="250825"/>
          </a:xfrm>
          <a:prstGeom prst="line">
            <a:avLst/>
          </a:prstGeom>
          <a:noFill/>
          <a:ln w="254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8" name="Line 72"/>
          <p:cNvSpPr>
            <a:spLocks noChangeShapeType="1"/>
          </p:cNvSpPr>
          <p:nvPr/>
        </p:nvSpPr>
        <p:spPr bwMode="auto">
          <a:xfrm flipV="1">
            <a:off x="3822700" y="15303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89" name="Line 73"/>
          <p:cNvSpPr>
            <a:spLocks noChangeShapeType="1"/>
          </p:cNvSpPr>
          <p:nvPr/>
        </p:nvSpPr>
        <p:spPr bwMode="auto">
          <a:xfrm>
            <a:off x="4527550" y="1536700"/>
            <a:ext cx="0" cy="831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0" name="Rectangle 74"/>
          <p:cNvSpPr>
            <a:spLocks noChangeArrowheads="1"/>
          </p:cNvSpPr>
          <p:nvPr/>
        </p:nvSpPr>
        <p:spPr bwMode="auto">
          <a:xfrm rot="16200000">
            <a:off x="5493544" y="2580482"/>
            <a:ext cx="2022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/>
              <a:t>Registre adresse</a:t>
            </a:r>
          </a:p>
        </p:txBody>
      </p:sp>
      <p:sp>
        <p:nvSpPr>
          <p:cNvPr id="86091" name="Line 75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2" name="Line 76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3" name="Line 77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4" name="Line 78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5" name="Rectangle 79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6" name="Rectangle 80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7" name="Rectangle 81"/>
          <p:cNvSpPr>
            <a:spLocks noChangeArrowheads="1"/>
          </p:cNvSpPr>
          <p:nvPr/>
        </p:nvSpPr>
        <p:spPr bwMode="auto">
          <a:xfrm>
            <a:off x="3486150" y="1187450"/>
            <a:ext cx="1498600" cy="3175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8" name="Rectangle 82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099" name="Line 83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100" name="Rectangle 84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86101" name="Line 85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6102" name="Line 86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86103" name="Group 87"/>
          <p:cNvGrpSpPr>
            <a:grpSpLocks/>
          </p:cNvGrpSpPr>
          <p:nvPr/>
        </p:nvGrpSpPr>
        <p:grpSpPr bwMode="auto">
          <a:xfrm>
            <a:off x="3581400" y="1143000"/>
            <a:ext cx="4876800" cy="2687638"/>
            <a:chOff x="2321" y="777"/>
            <a:chExt cx="3238" cy="1684"/>
          </a:xfrm>
        </p:grpSpPr>
        <p:sp>
          <p:nvSpPr>
            <p:cNvPr id="86104" name="Rectangle 88"/>
            <p:cNvSpPr>
              <a:spLocks noChangeArrowheads="1"/>
            </p:cNvSpPr>
            <p:nvPr/>
          </p:nvSpPr>
          <p:spPr bwMode="auto">
            <a:xfrm>
              <a:off x="4222" y="1057"/>
              <a:ext cx="1337" cy="1404"/>
            </a:xfrm>
            <a:prstGeom prst="rect">
              <a:avLst/>
            </a:prstGeom>
            <a:solidFill>
              <a:schemeClr val="tx2"/>
            </a:soli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eaLnBrk="0" hangingPunct="0"/>
              <a:r>
                <a:rPr lang="fr-FR" sz="1600" b="1" u="sng">
                  <a:solidFill>
                    <a:schemeClr val="accent2"/>
                  </a:solidFill>
                  <a:latin typeface="Times New Roman" pitchFamily="18" charset="0"/>
                </a:rPr>
                <a:t>Données</a:t>
              </a:r>
              <a:endParaRPr lang="fr-FR" sz="1600" b="1">
                <a:solidFill>
                  <a:schemeClr val="accent2"/>
                </a:solidFill>
                <a:latin typeface="Times New Roman" pitchFamily="18" charset="0"/>
              </a:endParaRPr>
            </a:p>
            <a:p>
              <a:pPr eaLnBrk="0" hangingPunct="0"/>
              <a:r>
                <a:rPr lang="fr-FR" sz="1600" b="1">
                  <a:solidFill>
                    <a:schemeClr val="accent2"/>
                  </a:solidFill>
                  <a:latin typeface="Times New Roman" pitchFamily="18" charset="0"/>
                </a:rPr>
                <a:t>F800	08</a:t>
              </a:r>
            </a:p>
            <a:p>
              <a:pPr eaLnBrk="0" hangingPunct="0"/>
              <a:r>
                <a:rPr lang="fr-FR" sz="1600" b="1">
                  <a:solidFill>
                    <a:schemeClr val="accent2"/>
                  </a:solidFill>
                  <a:latin typeface="Times New Roman" pitchFamily="18" charset="0"/>
                </a:rPr>
                <a:t>F810	04</a:t>
              </a:r>
            </a:p>
            <a:p>
              <a:pPr eaLnBrk="0" hangingPunct="0"/>
              <a:r>
                <a:rPr lang="fr-FR" sz="1600" b="1">
                  <a:solidFill>
                    <a:schemeClr val="accent2"/>
                  </a:solidFill>
                  <a:latin typeface="Times New Roman" pitchFamily="18" charset="0"/>
                </a:rPr>
                <a:t>F820	00</a:t>
              </a:r>
            </a:p>
            <a:p>
              <a:pPr eaLnBrk="0" hangingPunct="0"/>
              <a:r>
                <a:rPr lang="fr-FR" sz="1600" b="1" u="sng">
                  <a:solidFill>
                    <a:schemeClr val="accent2"/>
                  </a:solidFill>
                  <a:latin typeface="Times New Roman" pitchFamily="18" charset="0"/>
                </a:rPr>
                <a:t>Instructions</a:t>
              </a:r>
            </a:p>
            <a:p>
              <a:pPr eaLnBrk="0" hangingPunct="0">
                <a:lnSpc>
                  <a:spcPct val="140000"/>
                </a:lnSpc>
              </a:pPr>
              <a:r>
                <a:rPr lang="fr-FR" sz="1600" b="1">
                  <a:solidFill>
                    <a:schemeClr val="accent2"/>
                  </a:solidFill>
                  <a:latin typeface="Times New Roman" pitchFamily="18" charset="0"/>
                </a:rPr>
                <a:t>FB00	3A F8 00</a:t>
              </a:r>
            </a:p>
            <a:p>
              <a:pPr eaLnBrk="0" hangingPunct="0"/>
              <a:r>
                <a:rPr lang="fr-FR" sz="1600" b="1">
                  <a:solidFill>
                    <a:schemeClr val="accent2"/>
                  </a:solidFill>
                  <a:latin typeface="Times New Roman" pitchFamily="18" charset="0"/>
                </a:rPr>
                <a:t>FB01	C6 F8 10</a:t>
              </a:r>
            </a:p>
            <a:p>
              <a:pPr eaLnBrk="0" hangingPunct="0">
                <a:lnSpc>
                  <a:spcPct val="140000"/>
                </a:lnSpc>
              </a:pPr>
              <a:r>
                <a:rPr lang="fr-FR" sz="1600" b="1">
                  <a:solidFill>
                    <a:schemeClr val="accent2"/>
                  </a:solidFill>
                  <a:latin typeface="Times New Roman" pitchFamily="18" charset="0"/>
                </a:rPr>
                <a:t>FB02	32 F8 20</a:t>
              </a:r>
            </a:p>
          </p:txBody>
        </p:sp>
        <p:sp>
          <p:nvSpPr>
            <p:cNvPr id="86105" name="Rectangle 89"/>
            <p:cNvSpPr>
              <a:spLocks noChangeArrowheads="1"/>
            </p:cNvSpPr>
            <p:nvPr/>
          </p:nvSpPr>
          <p:spPr bwMode="auto">
            <a:xfrm>
              <a:off x="2321" y="777"/>
              <a:ext cx="750" cy="190"/>
            </a:xfrm>
            <a:prstGeom prst="rect">
              <a:avLst/>
            </a:prstGeom>
            <a:solidFill>
              <a:schemeClr val="tx2"/>
            </a:soli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fr-FR" sz="1400">
                  <a:solidFill>
                    <a:schemeClr val="accent2"/>
                  </a:solidFill>
                  <a:latin typeface="Times New Roman" pitchFamily="18" charset="0"/>
                </a:rPr>
                <a:t>FB00</a:t>
              </a:r>
            </a:p>
          </p:txBody>
        </p:sp>
      </p:grpSp>
      <p:sp>
        <p:nvSpPr>
          <p:cNvPr id="86106" name="Rectangle 90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686800" cy="533400"/>
          </a:xfrm>
        </p:spPr>
        <p:txBody>
          <a:bodyPr/>
          <a:lstStyle/>
          <a:p>
            <a:r>
              <a:rPr lang="fr-FR"/>
              <a:t>Chargement du programme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6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6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Line 2"/>
          <p:cNvSpPr>
            <a:spLocks noChangeShapeType="1"/>
          </p:cNvSpPr>
          <p:nvPr/>
        </p:nvSpPr>
        <p:spPr bwMode="auto">
          <a:xfrm flipV="1">
            <a:off x="3810000" y="1485900"/>
            <a:ext cx="0" cy="914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68" name="Line 4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69" name="Line 5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2" name="AutoShape 8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 flipV="1">
            <a:off x="3829050" y="5299075"/>
            <a:ext cx="0" cy="9747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>
            <a:off x="7196138" y="5245100"/>
            <a:ext cx="3175" cy="9525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V="1">
            <a:off x="7196138" y="3990975"/>
            <a:ext cx="3175" cy="89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86" name="Rectangle 22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88087" name="Rectangle 23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88089" name="Rectangle 25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88091" name="Rectangle 27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88092" name="Line 28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88095" name="Rectangle 31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88096" name="Rectangle 32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88097" name="Rectangle 33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88098" name="Rectangle 34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88101" name="Rectangle 37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88102" name="Rectangle 38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88103" name="Rectangle 39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88104" name="Rectangle 40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88105" name="Rectangle 41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88106" name="Rectangle 42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88107" name="Rectangle 43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08" name="Rectangle 44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88109" name="Rectangle 45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88110" name="Rectangle 46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88111" name="Oval 47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2" name="Line 48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3" name="Oval 49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4" name="Line 50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5" name="Oval 51"/>
          <p:cNvSpPr>
            <a:spLocks noChangeArrowheads="1"/>
          </p:cNvSpPr>
          <p:nvPr/>
        </p:nvSpPr>
        <p:spPr bwMode="auto">
          <a:xfrm>
            <a:off x="377507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6" name="Line 52"/>
          <p:cNvSpPr>
            <a:spLocks noChangeShapeType="1"/>
          </p:cNvSpPr>
          <p:nvPr/>
        </p:nvSpPr>
        <p:spPr bwMode="auto">
          <a:xfrm>
            <a:off x="3775075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7" name="Oval 53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8" name="Line 54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19" name="Oval 55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0" name="Line 56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1" name="Oval 57"/>
          <p:cNvSpPr>
            <a:spLocks noChangeArrowheads="1"/>
          </p:cNvSpPr>
          <p:nvPr/>
        </p:nvSpPr>
        <p:spPr bwMode="auto">
          <a:xfrm>
            <a:off x="4306888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2" name="Line 58"/>
          <p:cNvSpPr>
            <a:spLocks noChangeShapeType="1"/>
          </p:cNvSpPr>
          <p:nvPr/>
        </p:nvSpPr>
        <p:spPr bwMode="auto">
          <a:xfrm>
            <a:off x="4306888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3" name="Oval 59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4" name="Line 60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5" name="Oval 61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6" name="Line 62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7" name="Oval 63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28" name="Line 64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88129" name="Group 65"/>
          <p:cNvGrpSpPr>
            <a:grpSpLocks/>
          </p:cNvGrpSpPr>
          <p:nvPr/>
        </p:nvGrpSpPr>
        <p:grpSpPr bwMode="auto">
          <a:xfrm>
            <a:off x="4922838" y="2324100"/>
            <a:ext cx="249237" cy="103188"/>
            <a:chOff x="3101" y="1464"/>
            <a:chExt cx="157" cy="65"/>
          </a:xfrm>
        </p:grpSpPr>
        <p:sp>
          <p:nvSpPr>
            <p:cNvPr id="88130" name="Oval 66"/>
            <p:cNvSpPr>
              <a:spLocks noChangeArrowheads="1"/>
            </p:cNvSpPr>
            <p:nvPr/>
          </p:nvSpPr>
          <p:spPr bwMode="auto">
            <a:xfrm>
              <a:off x="3101" y="1464"/>
              <a:ext cx="67" cy="65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8131" name="Line 67"/>
            <p:cNvSpPr>
              <a:spLocks noChangeShapeType="1"/>
            </p:cNvSpPr>
            <p:nvPr/>
          </p:nvSpPr>
          <p:spPr bwMode="auto">
            <a:xfrm>
              <a:off x="3192" y="1495"/>
              <a:ext cx="66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8132" name="Oval 68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3" name="Line 69"/>
          <p:cNvSpPr>
            <a:spLocks noChangeShapeType="1"/>
          </p:cNvSpPr>
          <p:nvPr/>
        </p:nvSpPr>
        <p:spPr bwMode="auto">
          <a:xfrm>
            <a:off x="7004050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4" name="Oval 70"/>
          <p:cNvSpPr>
            <a:spLocks noChangeArrowheads="1"/>
          </p:cNvSpPr>
          <p:nvPr/>
        </p:nvSpPr>
        <p:spPr bwMode="auto">
          <a:xfrm>
            <a:off x="7146925" y="4392613"/>
            <a:ext cx="106363" cy="100012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5" name="Line 71"/>
          <p:cNvSpPr>
            <a:spLocks noChangeShapeType="1"/>
          </p:cNvSpPr>
          <p:nvPr/>
        </p:nvSpPr>
        <p:spPr bwMode="auto">
          <a:xfrm>
            <a:off x="7004050" y="4443413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6" name="Oval 72"/>
          <p:cNvSpPr>
            <a:spLocks noChangeArrowheads="1"/>
          </p:cNvSpPr>
          <p:nvPr/>
        </p:nvSpPr>
        <p:spPr bwMode="auto">
          <a:xfrm>
            <a:off x="3757613" y="1854200"/>
            <a:ext cx="106362" cy="100013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7" name="Line 73"/>
          <p:cNvSpPr>
            <a:spLocks noChangeShapeType="1"/>
          </p:cNvSpPr>
          <p:nvPr/>
        </p:nvSpPr>
        <p:spPr bwMode="auto">
          <a:xfrm>
            <a:off x="4976813" y="2322513"/>
            <a:ext cx="0" cy="24130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8" name="Line 74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39" name="Rectangle 75"/>
          <p:cNvSpPr>
            <a:spLocks noChangeArrowheads="1"/>
          </p:cNvSpPr>
          <p:nvPr/>
        </p:nvSpPr>
        <p:spPr bwMode="auto">
          <a:xfrm rot="16200000">
            <a:off x="6141244" y="2542382"/>
            <a:ext cx="701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FB00</a:t>
            </a:r>
          </a:p>
        </p:txBody>
      </p:sp>
      <p:sp>
        <p:nvSpPr>
          <p:cNvPr id="88140" name="Line 76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1" name="Line 77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2" name="Line 78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3" name="Line 79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4" name="Rectangle 80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5" name="Rectangle 81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6" name="Line 82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7" name="Rectangle 83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88148" name="Line 84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49" name="Rectangle 85"/>
          <p:cNvSpPr>
            <a:spLocks noChangeArrowheads="1"/>
          </p:cNvSpPr>
          <p:nvPr/>
        </p:nvSpPr>
        <p:spPr bwMode="auto">
          <a:xfrm>
            <a:off x="3073400" y="5054600"/>
            <a:ext cx="1549400" cy="2921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50" name="Rectangle 86"/>
          <p:cNvSpPr>
            <a:spLocks noChangeArrowheads="1"/>
          </p:cNvSpPr>
          <p:nvPr/>
        </p:nvSpPr>
        <p:spPr bwMode="auto">
          <a:xfrm>
            <a:off x="3505200" y="1206500"/>
            <a:ext cx="1460500" cy="2794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51" name="Rectangle 87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FB00</a:t>
            </a:r>
            <a:r>
              <a:rPr lang="fr-FR" sz="1400">
                <a:latin typeface="Times New Roman" pitchFamily="18" charset="0"/>
              </a:rPr>
              <a:t>           </a:t>
            </a:r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3A F8 00</a:t>
            </a:r>
            <a:endParaRPr lang="fr-FR" sz="1400">
              <a:latin typeface="Times New Roman" pitchFamily="18" charset="0"/>
            </a:endParaRP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88152" name="Line 88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53" name="Rectangle 89"/>
          <p:cNvSpPr>
            <a:spLocks noChangeArrowheads="1"/>
          </p:cNvSpPr>
          <p:nvPr/>
        </p:nvSpPr>
        <p:spPr bwMode="auto">
          <a:xfrm>
            <a:off x="3684588" y="1233488"/>
            <a:ext cx="11906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FB00</a:t>
            </a:r>
          </a:p>
        </p:txBody>
      </p:sp>
      <p:sp>
        <p:nvSpPr>
          <p:cNvPr id="88154" name="Rectangle 90"/>
          <p:cNvSpPr>
            <a:spLocks noChangeArrowheads="1"/>
          </p:cNvSpPr>
          <p:nvPr/>
        </p:nvSpPr>
        <p:spPr bwMode="auto">
          <a:xfrm>
            <a:off x="7186613" y="4746625"/>
            <a:ext cx="10572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3A F8 00</a:t>
            </a:r>
            <a:endParaRPr lang="fr-FR">
              <a:latin typeface="Times New Roman" pitchFamily="18" charset="0"/>
            </a:endParaRPr>
          </a:p>
          <a:p>
            <a:pPr eaLnBrk="0" latinLnBrk="1" hangingPunct="0"/>
            <a:endParaRPr lang="fr-FR">
              <a:latin typeface="Times New Roman" pitchFamily="18" charset="0"/>
            </a:endParaRPr>
          </a:p>
        </p:txBody>
      </p:sp>
      <p:sp>
        <p:nvSpPr>
          <p:cNvPr id="88155" name="Rectangle 91"/>
          <p:cNvSpPr>
            <a:spLocks noChangeArrowheads="1"/>
          </p:cNvSpPr>
          <p:nvPr/>
        </p:nvSpPr>
        <p:spPr bwMode="auto">
          <a:xfrm>
            <a:off x="3021013" y="4924425"/>
            <a:ext cx="145732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   3A     F8 00</a:t>
            </a:r>
            <a:endParaRPr lang="fr-FR">
              <a:latin typeface="Times New Roman" pitchFamily="18" charset="0"/>
            </a:endParaRPr>
          </a:p>
          <a:p>
            <a:pPr eaLnBrk="0" latinLnBrk="1" hangingPunct="0"/>
            <a:endParaRPr lang="fr-FR">
              <a:latin typeface="Times New Roman" pitchFamily="18" charset="0"/>
            </a:endParaRPr>
          </a:p>
        </p:txBody>
      </p:sp>
      <p:sp>
        <p:nvSpPr>
          <p:cNvPr id="88156" name="Line 92"/>
          <p:cNvSpPr>
            <a:spLocks noChangeShapeType="1"/>
          </p:cNvSpPr>
          <p:nvPr/>
        </p:nvSpPr>
        <p:spPr bwMode="auto">
          <a:xfrm flipH="1">
            <a:off x="2876550" y="1924050"/>
            <a:ext cx="723900" cy="1270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57" name="Line 93"/>
          <p:cNvSpPr>
            <a:spLocks noChangeShapeType="1"/>
          </p:cNvSpPr>
          <p:nvPr/>
        </p:nvSpPr>
        <p:spPr bwMode="auto">
          <a:xfrm flipH="1">
            <a:off x="3689350" y="2660650"/>
            <a:ext cx="1333500" cy="533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58" name="Line 94"/>
          <p:cNvSpPr>
            <a:spLocks noChangeShapeType="1"/>
          </p:cNvSpPr>
          <p:nvPr/>
        </p:nvSpPr>
        <p:spPr bwMode="auto">
          <a:xfrm flipH="1" flipV="1">
            <a:off x="4159250" y="3498850"/>
            <a:ext cx="2882900" cy="965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59" name="Line 95"/>
          <p:cNvSpPr>
            <a:spLocks noChangeShapeType="1"/>
          </p:cNvSpPr>
          <p:nvPr/>
        </p:nvSpPr>
        <p:spPr bwMode="auto">
          <a:xfrm flipH="1" flipV="1">
            <a:off x="4146550" y="3981450"/>
            <a:ext cx="2895600" cy="1727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0" name="Line 96"/>
          <p:cNvSpPr>
            <a:spLocks noChangeShapeType="1"/>
          </p:cNvSpPr>
          <p:nvPr/>
        </p:nvSpPr>
        <p:spPr bwMode="auto">
          <a:xfrm flipH="1" flipV="1">
            <a:off x="3549650" y="4375150"/>
            <a:ext cx="508000" cy="13335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1" name="Line 97"/>
          <p:cNvSpPr>
            <a:spLocks noChangeShapeType="1"/>
          </p:cNvSpPr>
          <p:nvPr/>
        </p:nvSpPr>
        <p:spPr bwMode="auto">
          <a:xfrm>
            <a:off x="3609975" y="190500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2" name="Rectangle 98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792163"/>
          </a:xfrm>
        </p:spPr>
        <p:txBody>
          <a:bodyPr/>
          <a:lstStyle/>
          <a:p>
            <a:r>
              <a:rPr lang="fr-FR"/>
              <a:t>Extraction de l’instruction 1</a:t>
            </a:r>
          </a:p>
        </p:txBody>
      </p:sp>
      <p:sp>
        <p:nvSpPr>
          <p:cNvPr id="88163" name="Oval 99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4" name="Rectangle 100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88165" name="Arc 101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6" name="Arc 102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7" name="Oval 103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8" name="Arc 104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69" name="Arc 105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0" name="Arc 106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1" name="Arc 107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2" name="Arc 108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3" name="Arc 109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4" name="Arc 110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5" name="Oval 111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6" name="Oval 112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7" name="Oval 113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8178" name="Rectangle 114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17" name="Line 5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19" name="AutoShape 7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7" name="Line 15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30" name="Line 18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31" name="Line 19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32" name="Line 20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33" name="Rectangle 21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90134" name="Rectangle 22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90135" name="Rectangle 23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90136" name="Rectangle 24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90137" name="Rectangle 25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90138" name="Rectangle 26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90139" name="Line 27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5715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40" name="Rectangle 28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41" name="Rectangle 29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90142" name="Rectangle 30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90143" name="Rectangle 31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90144" name="Rectangle 32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90145" name="Rectangle 33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90146" name="Rectangle 34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90147" name="Rectangle 35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90148" name="Rectangle 36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90149" name="Rectangle 37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90150" name="Rectangle 38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90151" name="Rectangle 39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90152" name="Rectangle 40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90153" name="Rectangle 41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90154" name="Rectangle 42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55" name="Rectangle 43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90156" name="Rectangle 44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90157" name="Rectangle 45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90158" name="Oval 46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59" name="Line 47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0" name="Oval 48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1" name="Line 49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2" name="Oval 50"/>
          <p:cNvSpPr>
            <a:spLocks noChangeArrowheads="1"/>
          </p:cNvSpPr>
          <p:nvPr/>
        </p:nvSpPr>
        <p:spPr bwMode="auto">
          <a:xfrm>
            <a:off x="3775075" y="5632450"/>
            <a:ext cx="106363" cy="101600"/>
          </a:xfrm>
          <a:prstGeom prst="ellips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3" name="Line 51"/>
          <p:cNvSpPr>
            <a:spLocks noChangeShapeType="1"/>
          </p:cNvSpPr>
          <p:nvPr/>
        </p:nvSpPr>
        <p:spPr bwMode="auto">
          <a:xfrm>
            <a:off x="3775075" y="5683250"/>
            <a:ext cx="249238" cy="0"/>
          </a:xfrm>
          <a:prstGeom prst="lin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4" name="Oval 52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5" name="Line 53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6" name="Oval 54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7" name="Line 55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8" name="Oval 56"/>
          <p:cNvSpPr>
            <a:spLocks noChangeArrowheads="1"/>
          </p:cNvSpPr>
          <p:nvPr/>
        </p:nvSpPr>
        <p:spPr bwMode="auto">
          <a:xfrm>
            <a:off x="4306888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69" name="Line 57"/>
          <p:cNvSpPr>
            <a:spLocks noChangeShapeType="1"/>
          </p:cNvSpPr>
          <p:nvPr/>
        </p:nvSpPr>
        <p:spPr bwMode="auto">
          <a:xfrm>
            <a:off x="4306888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70" name="Oval 58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71" name="Line 59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72" name="Oval 60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73" name="Line 61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74" name="Oval 62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75" name="Line 63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0176" name="Group 64"/>
          <p:cNvGrpSpPr>
            <a:grpSpLocks/>
          </p:cNvGrpSpPr>
          <p:nvPr/>
        </p:nvGrpSpPr>
        <p:grpSpPr bwMode="auto">
          <a:xfrm>
            <a:off x="4922838" y="2324100"/>
            <a:ext cx="249237" cy="103188"/>
            <a:chOff x="3101" y="1464"/>
            <a:chExt cx="157" cy="65"/>
          </a:xfrm>
        </p:grpSpPr>
        <p:sp>
          <p:nvSpPr>
            <p:cNvPr id="90177" name="Oval 65"/>
            <p:cNvSpPr>
              <a:spLocks noChangeArrowheads="1"/>
            </p:cNvSpPr>
            <p:nvPr/>
          </p:nvSpPr>
          <p:spPr bwMode="auto">
            <a:xfrm>
              <a:off x="3101" y="1464"/>
              <a:ext cx="67" cy="65"/>
            </a:xfrm>
            <a:prstGeom prst="ellipse">
              <a:avLst/>
            </a:prstGeom>
            <a:noFill/>
            <a:ln w="38100" cmpd="dbl">
              <a:solidFill>
                <a:schemeClr val="bg2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0178" name="Line 66"/>
            <p:cNvSpPr>
              <a:spLocks noChangeShapeType="1"/>
            </p:cNvSpPr>
            <p:nvPr/>
          </p:nvSpPr>
          <p:spPr bwMode="auto">
            <a:xfrm>
              <a:off x="3192" y="1495"/>
              <a:ext cx="66" cy="0"/>
            </a:xfrm>
            <a:prstGeom prst="line">
              <a:avLst/>
            </a:prstGeom>
            <a:noFill/>
            <a:ln w="38100" cmpd="dbl">
              <a:solidFill>
                <a:schemeClr val="bg2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90179" name="Oval 67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0" name="Line 68"/>
          <p:cNvSpPr>
            <a:spLocks noChangeShapeType="1"/>
          </p:cNvSpPr>
          <p:nvPr/>
        </p:nvSpPr>
        <p:spPr bwMode="auto">
          <a:xfrm>
            <a:off x="7004050" y="5683250"/>
            <a:ext cx="249238" cy="0"/>
          </a:xfrm>
          <a:prstGeom prst="lin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1" name="Oval 69"/>
          <p:cNvSpPr>
            <a:spLocks noChangeArrowheads="1"/>
          </p:cNvSpPr>
          <p:nvPr/>
        </p:nvSpPr>
        <p:spPr bwMode="auto">
          <a:xfrm>
            <a:off x="7146925" y="4392613"/>
            <a:ext cx="106363" cy="100012"/>
          </a:xfrm>
          <a:prstGeom prst="ellips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2" name="Line 70"/>
          <p:cNvSpPr>
            <a:spLocks noChangeShapeType="1"/>
          </p:cNvSpPr>
          <p:nvPr/>
        </p:nvSpPr>
        <p:spPr bwMode="auto">
          <a:xfrm>
            <a:off x="7004050" y="4443413"/>
            <a:ext cx="249238" cy="0"/>
          </a:xfrm>
          <a:prstGeom prst="lin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3" name="Oval 71"/>
          <p:cNvSpPr>
            <a:spLocks noChangeArrowheads="1"/>
          </p:cNvSpPr>
          <p:nvPr/>
        </p:nvSpPr>
        <p:spPr bwMode="auto">
          <a:xfrm>
            <a:off x="3757613" y="1854200"/>
            <a:ext cx="106362" cy="100013"/>
          </a:xfrm>
          <a:prstGeom prst="ellips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4" name="Line 72"/>
          <p:cNvSpPr>
            <a:spLocks noChangeShapeType="1"/>
          </p:cNvSpPr>
          <p:nvPr/>
        </p:nvSpPr>
        <p:spPr bwMode="auto">
          <a:xfrm>
            <a:off x="3609975" y="1905000"/>
            <a:ext cx="249238" cy="0"/>
          </a:xfrm>
          <a:prstGeom prst="lin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5" name="Line 73"/>
          <p:cNvSpPr>
            <a:spLocks noChangeShapeType="1"/>
          </p:cNvSpPr>
          <p:nvPr/>
        </p:nvSpPr>
        <p:spPr bwMode="auto">
          <a:xfrm>
            <a:off x="4976813" y="2322513"/>
            <a:ext cx="0" cy="241300"/>
          </a:xfrm>
          <a:prstGeom prst="line">
            <a:avLst/>
          </a:prstGeom>
          <a:noFill/>
          <a:ln w="38100" cmpd="dbl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6" name="Line 74"/>
          <p:cNvSpPr>
            <a:spLocks noChangeShapeType="1"/>
          </p:cNvSpPr>
          <p:nvPr/>
        </p:nvSpPr>
        <p:spPr bwMode="auto">
          <a:xfrm flipV="1">
            <a:off x="3810000" y="15176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7" name="Line 75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88" name="Rectangle 76"/>
          <p:cNvSpPr>
            <a:spLocks noChangeArrowheads="1"/>
          </p:cNvSpPr>
          <p:nvPr/>
        </p:nvSpPr>
        <p:spPr bwMode="auto">
          <a:xfrm rot="16200000">
            <a:off x="6141245" y="2586831"/>
            <a:ext cx="5762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FB00</a:t>
            </a:r>
          </a:p>
        </p:txBody>
      </p:sp>
      <p:sp>
        <p:nvSpPr>
          <p:cNvPr id="90189" name="Line 77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0" name="Line 78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1" name="Line 79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2" name="Line 80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3" name="Rectangle 81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4" name="Rectangle 82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5" name="Line 83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6" name="Rectangle 84"/>
          <p:cNvSpPr>
            <a:spLocks noChangeArrowheads="1"/>
          </p:cNvSpPr>
          <p:nvPr/>
        </p:nvSpPr>
        <p:spPr bwMode="auto">
          <a:xfrm>
            <a:off x="5040313" y="1179513"/>
            <a:ext cx="3714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90197" name="Rectangle 85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	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90198" name="Line 86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199" name="Rectangle 87"/>
          <p:cNvSpPr>
            <a:spLocks noChangeArrowheads="1"/>
          </p:cNvSpPr>
          <p:nvPr/>
        </p:nvSpPr>
        <p:spPr bwMode="auto">
          <a:xfrm>
            <a:off x="3684588" y="1233488"/>
            <a:ext cx="11906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FB01</a:t>
            </a:r>
          </a:p>
        </p:txBody>
      </p:sp>
      <p:sp>
        <p:nvSpPr>
          <p:cNvPr id="90200" name="Rectangle 88"/>
          <p:cNvSpPr>
            <a:spLocks noChangeArrowheads="1"/>
          </p:cNvSpPr>
          <p:nvPr/>
        </p:nvSpPr>
        <p:spPr bwMode="auto">
          <a:xfrm>
            <a:off x="7186613" y="4811713"/>
            <a:ext cx="852487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3A F8 00</a:t>
            </a:r>
          </a:p>
          <a:p>
            <a:pPr eaLnBrk="0" latinLnBrk="1" hangingPunct="0"/>
            <a:endParaRPr lang="fr-FR" sz="1400">
              <a:latin typeface="Times New Roman" pitchFamily="18" charset="0"/>
            </a:endParaRPr>
          </a:p>
        </p:txBody>
      </p:sp>
      <p:sp>
        <p:nvSpPr>
          <p:cNvPr id="90201" name="Line 89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02" name="Rectangle 90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03" name="Rectangle 91"/>
          <p:cNvSpPr>
            <a:spLocks noChangeArrowheads="1"/>
          </p:cNvSpPr>
          <p:nvPr/>
        </p:nvSpPr>
        <p:spPr bwMode="auto">
          <a:xfrm>
            <a:off x="3135313" y="4989513"/>
            <a:ext cx="1504950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3A	F8 00</a:t>
            </a:r>
          </a:p>
          <a:p>
            <a:pPr eaLnBrk="0" latinLnBrk="1" hangingPunct="0"/>
            <a:endParaRPr lang="fr-FR" sz="1400">
              <a:latin typeface="Times New Roman" pitchFamily="18" charset="0"/>
            </a:endParaRPr>
          </a:p>
        </p:txBody>
      </p:sp>
      <p:sp>
        <p:nvSpPr>
          <p:cNvPr id="90204" name="Rectangle 92"/>
          <p:cNvSpPr>
            <a:spLocks noChangeArrowheads="1"/>
          </p:cNvSpPr>
          <p:nvPr/>
        </p:nvSpPr>
        <p:spPr bwMode="auto">
          <a:xfrm>
            <a:off x="3505200" y="1206500"/>
            <a:ext cx="1460500" cy="2794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05" name="Rectangle 9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44563"/>
          </a:xfrm>
        </p:spPr>
        <p:txBody>
          <a:bodyPr/>
          <a:lstStyle/>
          <a:p>
            <a:r>
              <a:rPr lang="fr-FR"/>
              <a:t> </a:t>
            </a:r>
            <a:r>
              <a:rPr lang="fr-FR" sz="4200"/>
              <a:t>Incrémentation du Compteur Ordinal</a:t>
            </a:r>
          </a:p>
        </p:txBody>
      </p:sp>
      <p:sp>
        <p:nvSpPr>
          <p:cNvPr id="90206" name="Line 94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07" name="Oval 95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08" name="Rectangle 96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90209" name="Arc 97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0" name="Arc 98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1" name="Oval 99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2" name="Arc 100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3" name="Arc 101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4" name="Arc 102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5" name="Arc 103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6" name="Arc 104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7" name="Arc 105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8" name="Arc 106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19" name="Oval 107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20" name="Oval 108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21" name="Oval 109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222" name="Rectangle 110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3" name="Line 3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4" name="Line 4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2930525" y="3600450"/>
            <a:ext cx="954088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92170" name="Line 10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2" name="Line 12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3" name="Line 13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4" name="Line 14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5" name="Line 15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6" name="Line 16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7" name="Line 17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8" name="Line 18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79" name="Line 19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80" name="Line 20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81" name="Line 21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82" name="Rectangle 22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92183" name="Rectangle 23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92184" name="Rectangle 24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92185" name="Rectangle 25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92186" name="Rectangle 26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92187" name="Rectangle 27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92188" name="Line 28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89" name="Rectangle 29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190" name="Rectangle 30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92191" name="Rectangle 31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92192" name="Rectangle 32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92193" name="Rectangle 33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92194" name="Rectangle 34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92195" name="Rectangle 35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92196" name="Rectangle 36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92197" name="Rectangle 37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92198" name="Rectangle 38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92199" name="Rectangle 39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92200" name="Rectangle 40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92201" name="Rectangle 41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92202" name="Rectangle 42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92203" name="Rectangle 43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04" name="Rectangle 44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92205" name="Rectangle 45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92206" name="Rectangle 46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92207" name="Oval 47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08" name="Line 48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09" name="Oval 49"/>
          <p:cNvSpPr>
            <a:spLocks noChangeArrowheads="1"/>
          </p:cNvSpPr>
          <p:nvPr/>
        </p:nvSpPr>
        <p:spPr bwMode="auto">
          <a:xfrm>
            <a:off x="2125663" y="5632450"/>
            <a:ext cx="106362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0" name="Line 50"/>
          <p:cNvSpPr>
            <a:spLocks noChangeShapeType="1"/>
          </p:cNvSpPr>
          <p:nvPr/>
        </p:nvSpPr>
        <p:spPr bwMode="auto">
          <a:xfrm>
            <a:off x="2125663" y="5683250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1" name="Oval 51"/>
          <p:cNvSpPr>
            <a:spLocks noChangeArrowheads="1"/>
          </p:cNvSpPr>
          <p:nvPr/>
        </p:nvSpPr>
        <p:spPr bwMode="auto">
          <a:xfrm>
            <a:off x="376237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2" name="Line 52"/>
          <p:cNvSpPr>
            <a:spLocks noChangeShapeType="1"/>
          </p:cNvSpPr>
          <p:nvPr/>
        </p:nvSpPr>
        <p:spPr bwMode="auto">
          <a:xfrm>
            <a:off x="3762375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3" name="Oval 53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4" name="Line 54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5" name="Oval 55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6" name="Line 56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7" name="Oval 57"/>
          <p:cNvSpPr>
            <a:spLocks noChangeArrowheads="1"/>
          </p:cNvSpPr>
          <p:nvPr/>
        </p:nvSpPr>
        <p:spPr bwMode="auto">
          <a:xfrm>
            <a:off x="4319588" y="4394200"/>
            <a:ext cx="106362" cy="98425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8" name="Line 58"/>
          <p:cNvSpPr>
            <a:spLocks noChangeShapeType="1"/>
          </p:cNvSpPr>
          <p:nvPr/>
        </p:nvSpPr>
        <p:spPr bwMode="auto">
          <a:xfrm>
            <a:off x="4319588" y="4443413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19" name="Oval 59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20" name="Line 60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21" name="Oval 61"/>
          <p:cNvSpPr>
            <a:spLocks noChangeArrowheads="1"/>
          </p:cNvSpPr>
          <p:nvPr/>
        </p:nvSpPr>
        <p:spPr bwMode="auto">
          <a:xfrm>
            <a:off x="1766888" y="3082925"/>
            <a:ext cx="106362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22" name="Line 62"/>
          <p:cNvSpPr>
            <a:spLocks noChangeShapeType="1"/>
          </p:cNvSpPr>
          <p:nvPr/>
        </p:nvSpPr>
        <p:spPr bwMode="auto">
          <a:xfrm>
            <a:off x="1766888" y="3133725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23" name="Oval 63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24" name="Line 64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2225" name="Group 65"/>
          <p:cNvGrpSpPr>
            <a:grpSpLocks/>
          </p:cNvGrpSpPr>
          <p:nvPr/>
        </p:nvGrpSpPr>
        <p:grpSpPr bwMode="auto">
          <a:xfrm>
            <a:off x="4922838" y="2324100"/>
            <a:ext cx="249237" cy="103188"/>
            <a:chOff x="3101" y="1464"/>
            <a:chExt cx="157" cy="65"/>
          </a:xfrm>
        </p:grpSpPr>
        <p:sp>
          <p:nvSpPr>
            <p:cNvPr id="92226" name="Oval 66"/>
            <p:cNvSpPr>
              <a:spLocks noChangeArrowheads="1"/>
            </p:cNvSpPr>
            <p:nvPr/>
          </p:nvSpPr>
          <p:spPr bwMode="auto">
            <a:xfrm>
              <a:off x="3101" y="1464"/>
              <a:ext cx="67" cy="65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2227" name="Line 67"/>
            <p:cNvSpPr>
              <a:spLocks noChangeShapeType="1"/>
            </p:cNvSpPr>
            <p:nvPr/>
          </p:nvSpPr>
          <p:spPr bwMode="auto">
            <a:xfrm>
              <a:off x="3192" y="1495"/>
              <a:ext cx="66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92228" name="Oval 68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29" name="Line 69"/>
          <p:cNvSpPr>
            <a:spLocks noChangeShapeType="1"/>
          </p:cNvSpPr>
          <p:nvPr/>
        </p:nvSpPr>
        <p:spPr bwMode="auto">
          <a:xfrm>
            <a:off x="7004050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0" name="Oval 70"/>
          <p:cNvSpPr>
            <a:spLocks noChangeArrowheads="1"/>
          </p:cNvSpPr>
          <p:nvPr/>
        </p:nvSpPr>
        <p:spPr bwMode="auto">
          <a:xfrm>
            <a:off x="7146925" y="4392613"/>
            <a:ext cx="106363" cy="100012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1" name="Line 71"/>
          <p:cNvSpPr>
            <a:spLocks noChangeShapeType="1"/>
          </p:cNvSpPr>
          <p:nvPr/>
        </p:nvSpPr>
        <p:spPr bwMode="auto">
          <a:xfrm>
            <a:off x="7004050" y="4443413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2" name="Oval 72"/>
          <p:cNvSpPr>
            <a:spLocks noChangeArrowheads="1"/>
          </p:cNvSpPr>
          <p:nvPr/>
        </p:nvSpPr>
        <p:spPr bwMode="auto">
          <a:xfrm>
            <a:off x="3744913" y="1841500"/>
            <a:ext cx="131762" cy="125413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3" name="Line 73"/>
          <p:cNvSpPr>
            <a:spLocks noChangeShapeType="1"/>
          </p:cNvSpPr>
          <p:nvPr/>
        </p:nvSpPr>
        <p:spPr bwMode="auto">
          <a:xfrm>
            <a:off x="3597275" y="190500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4" name="Line 74"/>
          <p:cNvSpPr>
            <a:spLocks noChangeShapeType="1"/>
          </p:cNvSpPr>
          <p:nvPr/>
        </p:nvSpPr>
        <p:spPr bwMode="auto">
          <a:xfrm>
            <a:off x="4976813" y="2322513"/>
            <a:ext cx="0" cy="24130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5" name="Line 75"/>
          <p:cNvSpPr>
            <a:spLocks noChangeShapeType="1"/>
          </p:cNvSpPr>
          <p:nvPr/>
        </p:nvSpPr>
        <p:spPr bwMode="auto">
          <a:xfrm flipV="1">
            <a:off x="3810000" y="15176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6" name="Line 76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7" name="Rectangle 77"/>
          <p:cNvSpPr>
            <a:spLocks noChangeArrowheads="1"/>
          </p:cNvSpPr>
          <p:nvPr/>
        </p:nvSpPr>
        <p:spPr bwMode="auto">
          <a:xfrm rot="16200000">
            <a:off x="6141245" y="2586831"/>
            <a:ext cx="5762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FB00</a:t>
            </a:r>
          </a:p>
        </p:txBody>
      </p:sp>
      <p:sp>
        <p:nvSpPr>
          <p:cNvPr id="92238" name="Line 78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39" name="Line 79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0" name="Line 80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1" name="Line 81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2" name="Rectangle 82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3" name="Rectangle 83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4" name="Line 84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5" name="Rectangle 85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92246" name="Line 86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7" name="Rectangle 87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8" name="Rectangle 88"/>
          <p:cNvSpPr>
            <a:spLocks noChangeArrowheads="1"/>
          </p:cNvSpPr>
          <p:nvPr/>
        </p:nvSpPr>
        <p:spPr bwMode="auto">
          <a:xfrm>
            <a:off x="3486150" y="1187450"/>
            <a:ext cx="14986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49" name="Rectangle 89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	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92250" name="Line 90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1" name="Rectangle 91"/>
          <p:cNvSpPr>
            <a:spLocks noChangeArrowheads="1"/>
          </p:cNvSpPr>
          <p:nvPr/>
        </p:nvSpPr>
        <p:spPr bwMode="auto">
          <a:xfrm>
            <a:off x="3684588" y="1233488"/>
            <a:ext cx="11906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1400">
                <a:latin typeface="Times New Roman" pitchFamily="18" charset="0"/>
              </a:rPr>
              <a:t>FB01</a:t>
            </a:r>
          </a:p>
        </p:txBody>
      </p:sp>
      <p:sp>
        <p:nvSpPr>
          <p:cNvPr id="92252" name="Rectangle 92"/>
          <p:cNvSpPr>
            <a:spLocks noChangeArrowheads="1"/>
          </p:cNvSpPr>
          <p:nvPr/>
        </p:nvSpPr>
        <p:spPr bwMode="auto">
          <a:xfrm>
            <a:off x="7186613" y="4811713"/>
            <a:ext cx="358775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08</a:t>
            </a:r>
          </a:p>
          <a:p>
            <a:endParaRPr lang="fr-FR" sz="1400">
              <a:latin typeface="Times New Roman" pitchFamily="18" charset="0"/>
            </a:endParaRPr>
          </a:p>
        </p:txBody>
      </p:sp>
      <p:sp>
        <p:nvSpPr>
          <p:cNvPr id="92253" name="Rectangle 93"/>
          <p:cNvSpPr>
            <a:spLocks noChangeArrowheads="1"/>
          </p:cNvSpPr>
          <p:nvPr/>
        </p:nvSpPr>
        <p:spPr bwMode="auto">
          <a:xfrm>
            <a:off x="3135313" y="4989513"/>
            <a:ext cx="1504950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3A	F8 00</a:t>
            </a:r>
          </a:p>
          <a:p>
            <a:endParaRPr lang="fr-FR" sz="1400">
              <a:latin typeface="Times New Roman" pitchFamily="18" charset="0"/>
            </a:endParaRPr>
          </a:p>
        </p:txBody>
      </p:sp>
      <p:sp>
        <p:nvSpPr>
          <p:cNvPr id="92254" name="Line 94"/>
          <p:cNvSpPr>
            <a:spLocks noChangeShapeType="1"/>
          </p:cNvSpPr>
          <p:nvPr/>
        </p:nvSpPr>
        <p:spPr bwMode="auto">
          <a:xfrm flipV="1">
            <a:off x="2381250" y="4349750"/>
            <a:ext cx="508000" cy="13843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5" name="Line 95"/>
          <p:cNvSpPr>
            <a:spLocks noChangeShapeType="1"/>
          </p:cNvSpPr>
          <p:nvPr/>
        </p:nvSpPr>
        <p:spPr bwMode="auto">
          <a:xfrm flipH="1" flipV="1">
            <a:off x="3587750" y="4362450"/>
            <a:ext cx="3365500" cy="1346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6" name="Line 96"/>
          <p:cNvSpPr>
            <a:spLocks noChangeShapeType="1"/>
          </p:cNvSpPr>
          <p:nvPr/>
        </p:nvSpPr>
        <p:spPr bwMode="auto">
          <a:xfrm flipH="1" flipV="1">
            <a:off x="4159250" y="4032250"/>
            <a:ext cx="431800" cy="431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7" name="Line 97"/>
          <p:cNvSpPr>
            <a:spLocks noChangeShapeType="1"/>
          </p:cNvSpPr>
          <p:nvPr/>
        </p:nvSpPr>
        <p:spPr bwMode="auto">
          <a:xfrm flipH="1" flipV="1">
            <a:off x="4146550" y="3562350"/>
            <a:ext cx="2832100" cy="889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8" name="Line 98"/>
          <p:cNvSpPr>
            <a:spLocks noChangeShapeType="1"/>
          </p:cNvSpPr>
          <p:nvPr/>
        </p:nvSpPr>
        <p:spPr bwMode="auto">
          <a:xfrm flipH="1">
            <a:off x="3321050" y="2584450"/>
            <a:ext cx="1676400" cy="6223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9" name="Line 99"/>
          <p:cNvSpPr>
            <a:spLocks noChangeShapeType="1"/>
          </p:cNvSpPr>
          <p:nvPr/>
        </p:nvSpPr>
        <p:spPr bwMode="auto">
          <a:xfrm>
            <a:off x="2051050" y="3143250"/>
            <a:ext cx="609600" cy="685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0" name="Rectangle 100"/>
          <p:cNvSpPr>
            <a:spLocks noGrp="1" noChangeArrowheads="1"/>
          </p:cNvSpPr>
          <p:nvPr>
            <p:ph type="title" idx="4294967295"/>
          </p:nvPr>
        </p:nvSpPr>
        <p:spPr>
          <a:xfrm>
            <a:off x="4876800" y="6477000"/>
            <a:ext cx="4267200" cy="381000"/>
          </a:xfrm>
        </p:spPr>
        <p:txBody>
          <a:bodyPr/>
          <a:lstStyle/>
          <a:p>
            <a:r>
              <a:rPr lang="fr-FR" sz="1800"/>
              <a:t>Chargement : signaux de contrôle</a:t>
            </a:r>
          </a:p>
        </p:txBody>
      </p:sp>
      <p:sp>
        <p:nvSpPr>
          <p:cNvPr id="92261" name="Text Box 101"/>
          <p:cNvSpPr txBox="1">
            <a:spLocks noChangeArrowheads="1"/>
          </p:cNvSpPr>
          <p:nvPr/>
        </p:nvSpPr>
        <p:spPr bwMode="auto">
          <a:xfrm>
            <a:off x="1584325" y="2300288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FR" sz="2000">
                <a:solidFill>
                  <a:srgbClr val="063DE8"/>
                </a:solidFill>
                <a:latin typeface="Times New Roman" pitchFamily="18" charset="0"/>
              </a:rPr>
              <a:t>08</a:t>
            </a:r>
          </a:p>
        </p:txBody>
      </p:sp>
      <p:sp>
        <p:nvSpPr>
          <p:cNvPr id="92262" name="Line 102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3" name="Oval 103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4" name="Rectangle 104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92265" name="Arc 105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6" name="Arc 106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7" name="Oval 107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8" name="Arc 108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69" name="Arc 109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0" name="Arc 110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1" name="Arc 111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2" name="Arc 112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3" name="Arc 113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4" name="Arc 114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5" name="Oval 115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6" name="Oval 116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7" name="Oval 117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8" name="Rectangle 118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79" name="Rectangle 119"/>
          <p:cNvSpPr>
            <a:spLocks noChangeArrowheads="1"/>
          </p:cNvSpPr>
          <p:nvPr/>
        </p:nvSpPr>
        <p:spPr bwMode="auto">
          <a:xfrm>
            <a:off x="3810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FR" sz="4400">
                <a:solidFill>
                  <a:schemeClr val="tx2"/>
                </a:solidFill>
              </a:rPr>
              <a:t>Exécution de l’instruction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Line 2"/>
          <p:cNvSpPr>
            <a:spLocks noChangeShapeType="1"/>
          </p:cNvSpPr>
          <p:nvPr/>
        </p:nvSpPr>
        <p:spPr bwMode="auto">
          <a:xfrm flipV="1">
            <a:off x="3810000" y="1485900"/>
            <a:ext cx="0" cy="914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4" name="Line 6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19" name="Line 11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1" name="Line 13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2" name="Line 14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3" name="Line 15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4" name="Line 16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5" name="Line 17"/>
          <p:cNvSpPr>
            <a:spLocks noChangeShapeType="1"/>
          </p:cNvSpPr>
          <p:nvPr/>
        </p:nvSpPr>
        <p:spPr bwMode="auto">
          <a:xfrm flipV="1">
            <a:off x="3829050" y="5299075"/>
            <a:ext cx="0" cy="9747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6" name="Line 18"/>
          <p:cNvSpPr>
            <a:spLocks noChangeShapeType="1"/>
          </p:cNvSpPr>
          <p:nvPr/>
        </p:nvSpPr>
        <p:spPr bwMode="auto">
          <a:xfrm>
            <a:off x="7196138" y="5245100"/>
            <a:ext cx="3175" cy="9525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7" name="Line 19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8" name="Line 20"/>
          <p:cNvSpPr>
            <a:spLocks noChangeShapeType="1"/>
          </p:cNvSpPr>
          <p:nvPr/>
        </p:nvSpPr>
        <p:spPr bwMode="auto">
          <a:xfrm flipV="1">
            <a:off x="7196138" y="3990975"/>
            <a:ext cx="3175" cy="89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29" name="Line 21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30" name="Rectangle 22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94231" name="Rectangle 23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94232" name="Rectangle 24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94233" name="Rectangle 25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94234" name="Rectangle 26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94235" name="Rectangle 27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94236" name="Line 28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37" name="Rectangle 29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38" name="Rectangle 30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94239" name="Rectangle 31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94240" name="Rectangle 32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94241" name="Rectangle 33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94242" name="Rectangle 34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94243" name="Rectangle 35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94244" name="Rectangle 36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94245" name="Rectangle 37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94246" name="Rectangle 38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94247" name="Rectangle 39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94248" name="Rectangle 40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94249" name="Rectangle 41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94250" name="Rectangle 42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94251" name="Rectangle 43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52" name="Rectangle 44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94253" name="Rectangle 45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94254" name="Rectangle 46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94255" name="Oval 47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56" name="Line 48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57" name="Oval 49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58" name="Line 50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59" name="Oval 51"/>
          <p:cNvSpPr>
            <a:spLocks noChangeArrowheads="1"/>
          </p:cNvSpPr>
          <p:nvPr/>
        </p:nvSpPr>
        <p:spPr bwMode="auto">
          <a:xfrm>
            <a:off x="377507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0" name="Line 52"/>
          <p:cNvSpPr>
            <a:spLocks noChangeShapeType="1"/>
          </p:cNvSpPr>
          <p:nvPr/>
        </p:nvSpPr>
        <p:spPr bwMode="auto">
          <a:xfrm>
            <a:off x="3775075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1" name="Oval 53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2" name="Line 54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3" name="Oval 55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4" name="Line 56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5" name="Oval 57"/>
          <p:cNvSpPr>
            <a:spLocks noChangeArrowheads="1"/>
          </p:cNvSpPr>
          <p:nvPr/>
        </p:nvSpPr>
        <p:spPr bwMode="auto">
          <a:xfrm>
            <a:off x="4306888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6" name="Line 58"/>
          <p:cNvSpPr>
            <a:spLocks noChangeShapeType="1"/>
          </p:cNvSpPr>
          <p:nvPr/>
        </p:nvSpPr>
        <p:spPr bwMode="auto">
          <a:xfrm>
            <a:off x="4306888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7" name="Oval 59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8" name="Line 60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69" name="Oval 61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70" name="Line 62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71" name="Oval 63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72" name="Line 64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4273" name="Group 65"/>
          <p:cNvGrpSpPr>
            <a:grpSpLocks/>
          </p:cNvGrpSpPr>
          <p:nvPr/>
        </p:nvGrpSpPr>
        <p:grpSpPr bwMode="auto">
          <a:xfrm>
            <a:off x="4922838" y="2324100"/>
            <a:ext cx="249237" cy="103188"/>
            <a:chOff x="3101" y="1464"/>
            <a:chExt cx="157" cy="65"/>
          </a:xfrm>
        </p:grpSpPr>
        <p:sp>
          <p:nvSpPr>
            <p:cNvPr id="94274" name="Oval 66"/>
            <p:cNvSpPr>
              <a:spLocks noChangeArrowheads="1"/>
            </p:cNvSpPr>
            <p:nvPr/>
          </p:nvSpPr>
          <p:spPr bwMode="auto">
            <a:xfrm>
              <a:off x="3101" y="1464"/>
              <a:ext cx="67" cy="65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4275" name="Line 67"/>
            <p:cNvSpPr>
              <a:spLocks noChangeShapeType="1"/>
            </p:cNvSpPr>
            <p:nvPr/>
          </p:nvSpPr>
          <p:spPr bwMode="auto">
            <a:xfrm>
              <a:off x="3192" y="1495"/>
              <a:ext cx="66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94276" name="Oval 68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77" name="Line 69"/>
          <p:cNvSpPr>
            <a:spLocks noChangeShapeType="1"/>
          </p:cNvSpPr>
          <p:nvPr/>
        </p:nvSpPr>
        <p:spPr bwMode="auto">
          <a:xfrm>
            <a:off x="7004050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78" name="Oval 70"/>
          <p:cNvSpPr>
            <a:spLocks noChangeArrowheads="1"/>
          </p:cNvSpPr>
          <p:nvPr/>
        </p:nvSpPr>
        <p:spPr bwMode="auto">
          <a:xfrm>
            <a:off x="7146925" y="4392613"/>
            <a:ext cx="106363" cy="100012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79" name="Line 71"/>
          <p:cNvSpPr>
            <a:spLocks noChangeShapeType="1"/>
          </p:cNvSpPr>
          <p:nvPr/>
        </p:nvSpPr>
        <p:spPr bwMode="auto">
          <a:xfrm>
            <a:off x="7004050" y="4443413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0" name="Oval 72"/>
          <p:cNvSpPr>
            <a:spLocks noChangeArrowheads="1"/>
          </p:cNvSpPr>
          <p:nvPr/>
        </p:nvSpPr>
        <p:spPr bwMode="auto">
          <a:xfrm>
            <a:off x="3757613" y="1854200"/>
            <a:ext cx="106362" cy="100013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1" name="Line 73"/>
          <p:cNvSpPr>
            <a:spLocks noChangeShapeType="1"/>
          </p:cNvSpPr>
          <p:nvPr/>
        </p:nvSpPr>
        <p:spPr bwMode="auto">
          <a:xfrm>
            <a:off x="4976813" y="2322513"/>
            <a:ext cx="0" cy="24130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2" name="Line 74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3" name="Rectangle 75"/>
          <p:cNvSpPr>
            <a:spLocks noChangeArrowheads="1"/>
          </p:cNvSpPr>
          <p:nvPr/>
        </p:nvSpPr>
        <p:spPr bwMode="auto">
          <a:xfrm rot="16200000">
            <a:off x="6141244" y="2540794"/>
            <a:ext cx="701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FB01</a:t>
            </a:r>
          </a:p>
        </p:txBody>
      </p:sp>
      <p:sp>
        <p:nvSpPr>
          <p:cNvPr id="94284" name="Line 76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5" name="Line 77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6" name="Line 78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7" name="Line 79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8" name="Rectangle 80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89" name="Rectangle 81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90" name="Line 82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91" name="Rectangle 83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94292" name="Line 84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93" name="Rectangle 85"/>
          <p:cNvSpPr>
            <a:spLocks noChangeArrowheads="1"/>
          </p:cNvSpPr>
          <p:nvPr/>
        </p:nvSpPr>
        <p:spPr bwMode="auto">
          <a:xfrm>
            <a:off x="3073400" y="5054600"/>
            <a:ext cx="1549400" cy="2921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94" name="Rectangle 86"/>
          <p:cNvSpPr>
            <a:spLocks noChangeArrowheads="1"/>
          </p:cNvSpPr>
          <p:nvPr/>
        </p:nvSpPr>
        <p:spPr bwMode="auto">
          <a:xfrm>
            <a:off x="3505200" y="1206500"/>
            <a:ext cx="1460500" cy="2794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95" name="Rectangle 87"/>
          <p:cNvSpPr>
            <a:spLocks noChangeArrowheads="1"/>
          </p:cNvSpPr>
          <p:nvPr/>
        </p:nvSpPr>
        <p:spPr bwMode="auto">
          <a:xfrm>
            <a:off x="6704013" y="1677988"/>
            <a:ext cx="19065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           3A F8 00</a:t>
            </a:r>
          </a:p>
          <a:p>
            <a:pPr eaLnBrk="0" hangingPunct="0"/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94296" name="Line 88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297" name="Rectangle 89"/>
          <p:cNvSpPr>
            <a:spLocks noChangeArrowheads="1"/>
          </p:cNvSpPr>
          <p:nvPr/>
        </p:nvSpPr>
        <p:spPr bwMode="auto">
          <a:xfrm>
            <a:off x="3684588" y="1233488"/>
            <a:ext cx="11906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FB01</a:t>
            </a:r>
          </a:p>
        </p:txBody>
      </p:sp>
      <p:sp>
        <p:nvSpPr>
          <p:cNvPr id="94298" name="Rectangle 90"/>
          <p:cNvSpPr>
            <a:spLocks noChangeArrowheads="1"/>
          </p:cNvSpPr>
          <p:nvPr/>
        </p:nvSpPr>
        <p:spPr bwMode="auto">
          <a:xfrm>
            <a:off x="7186613" y="4746625"/>
            <a:ext cx="1809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endParaRPr lang="fr-FR">
              <a:latin typeface="Times New Roman" pitchFamily="18" charset="0"/>
            </a:endParaRPr>
          </a:p>
          <a:p>
            <a:pPr eaLnBrk="0" latinLnBrk="1" hangingPunct="0"/>
            <a:endParaRPr lang="fr-FR">
              <a:latin typeface="Times New Roman" pitchFamily="18" charset="0"/>
            </a:endParaRPr>
          </a:p>
        </p:txBody>
      </p:sp>
      <p:sp>
        <p:nvSpPr>
          <p:cNvPr id="94299" name="Rectangle 91"/>
          <p:cNvSpPr>
            <a:spLocks noChangeArrowheads="1"/>
          </p:cNvSpPr>
          <p:nvPr/>
        </p:nvSpPr>
        <p:spPr bwMode="auto">
          <a:xfrm>
            <a:off x="3021013" y="5029200"/>
            <a:ext cx="15509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2000" b="1">
                <a:solidFill>
                  <a:schemeClr val="hlink"/>
                </a:solidFill>
                <a:latin typeface="Times New Roman" pitchFamily="18" charset="0"/>
              </a:rPr>
              <a:t>C6       F8 10</a:t>
            </a:r>
            <a:endParaRPr lang="fr-FR" sz="2000">
              <a:latin typeface="Times New Roman" pitchFamily="18" charset="0"/>
            </a:endParaRPr>
          </a:p>
        </p:txBody>
      </p:sp>
      <p:sp>
        <p:nvSpPr>
          <p:cNvPr id="94300" name="Line 92"/>
          <p:cNvSpPr>
            <a:spLocks noChangeShapeType="1"/>
          </p:cNvSpPr>
          <p:nvPr/>
        </p:nvSpPr>
        <p:spPr bwMode="auto">
          <a:xfrm flipH="1">
            <a:off x="2876550" y="1924050"/>
            <a:ext cx="723900" cy="1270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01" name="Line 93"/>
          <p:cNvSpPr>
            <a:spLocks noChangeShapeType="1"/>
          </p:cNvSpPr>
          <p:nvPr/>
        </p:nvSpPr>
        <p:spPr bwMode="auto">
          <a:xfrm flipH="1">
            <a:off x="3689350" y="2660650"/>
            <a:ext cx="1333500" cy="533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02" name="Line 94"/>
          <p:cNvSpPr>
            <a:spLocks noChangeShapeType="1"/>
          </p:cNvSpPr>
          <p:nvPr/>
        </p:nvSpPr>
        <p:spPr bwMode="auto">
          <a:xfrm flipH="1" flipV="1">
            <a:off x="4159250" y="3498850"/>
            <a:ext cx="2882900" cy="965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03" name="Line 95"/>
          <p:cNvSpPr>
            <a:spLocks noChangeShapeType="1"/>
          </p:cNvSpPr>
          <p:nvPr/>
        </p:nvSpPr>
        <p:spPr bwMode="auto">
          <a:xfrm flipH="1" flipV="1">
            <a:off x="4146550" y="3981450"/>
            <a:ext cx="2895600" cy="1727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04" name="Line 96"/>
          <p:cNvSpPr>
            <a:spLocks noChangeShapeType="1"/>
          </p:cNvSpPr>
          <p:nvPr/>
        </p:nvSpPr>
        <p:spPr bwMode="auto">
          <a:xfrm flipH="1" flipV="1">
            <a:off x="3549650" y="4375150"/>
            <a:ext cx="508000" cy="13335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05" name="Line 97"/>
          <p:cNvSpPr>
            <a:spLocks noChangeShapeType="1"/>
          </p:cNvSpPr>
          <p:nvPr/>
        </p:nvSpPr>
        <p:spPr bwMode="auto">
          <a:xfrm>
            <a:off x="3609975" y="190500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06" name="Rectangle 9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fr-FR" sz="4200"/>
              <a:t>Extraction de l’instruction 2</a:t>
            </a:r>
          </a:p>
        </p:txBody>
      </p:sp>
      <p:sp>
        <p:nvSpPr>
          <p:cNvPr id="94307" name="Text Box 99"/>
          <p:cNvSpPr txBox="1">
            <a:spLocks noChangeArrowheads="1"/>
          </p:cNvSpPr>
          <p:nvPr/>
        </p:nvSpPr>
        <p:spPr bwMode="auto">
          <a:xfrm>
            <a:off x="1584325" y="2300288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FR" sz="2000">
                <a:solidFill>
                  <a:srgbClr val="063DE8"/>
                </a:solidFill>
                <a:latin typeface="Times New Roman" pitchFamily="18" charset="0"/>
              </a:rPr>
              <a:t>08</a:t>
            </a:r>
          </a:p>
        </p:txBody>
      </p:sp>
      <p:sp>
        <p:nvSpPr>
          <p:cNvPr id="94308" name="Rectangle 100"/>
          <p:cNvSpPr>
            <a:spLocks noChangeArrowheads="1"/>
          </p:cNvSpPr>
          <p:nvPr/>
        </p:nvSpPr>
        <p:spPr bwMode="auto">
          <a:xfrm>
            <a:off x="7162800" y="4851400"/>
            <a:ext cx="9620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FR" sz="1600" b="1">
                <a:solidFill>
                  <a:schemeClr val="hlink"/>
                </a:solidFill>
                <a:latin typeface="Times New Roman" pitchFamily="18" charset="0"/>
              </a:rPr>
              <a:t>C6 F8 10</a:t>
            </a:r>
          </a:p>
        </p:txBody>
      </p:sp>
      <p:sp>
        <p:nvSpPr>
          <p:cNvPr id="94309" name="Line 101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0" name="Oval 102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1" name="Rectangle 103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94312" name="Arc 104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3" name="Arc 105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4" name="Oval 106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5" name="Arc 107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6" name="Arc 108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7" name="Arc 109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8" name="Arc 110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19" name="Arc 111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20" name="Arc 112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21" name="Arc 113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22" name="Oval 114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23" name="Oval 115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24" name="Oval 116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4325" name="Rectangle 117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07" name="Line 3"/>
          <p:cNvSpPr>
            <a:spLocks noChangeShapeType="1"/>
          </p:cNvSpPr>
          <p:nvPr/>
        </p:nvSpPr>
        <p:spPr bwMode="auto">
          <a:xfrm flipH="1" flipV="1">
            <a:off x="3559175" y="2332038"/>
            <a:ext cx="2579688" cy="55562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 flipH="1">
            <a:off x="4360863" y="2400300"/>
            <a:ext cx="52387" cy="25781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 flipH="1">
            <a:off x="566738" y="6256338"/>
            <a:ext cx="8145462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98313" name="Line 9"/>
          <p:cNvSpPr>
            <a:spLocks noChangeShapeType="1"/>
          </p:cNvSpPr>
          <p:nvPr/>
        </p:nvSpPr>
        <p:spPr bwMode="auto">
          <a:xfrm flipV="1">
            <a:off x="1820863" y="2693988"/>
            <a:ext cx="0" cy="108585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4" name="Line 10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5" name="Line 11"/>
          <p:cNvSpPr>
            <a:spLocks noChangeShapeType="1"/>
          </p:cNvSpPr>
          <p:nvPr/>
        </p:nvSpPr>
        <p:spPr bwMode="auto">
          <a:xfrm flipH="1">
            <a:off x="719138" y="2513013"/>
            <a:ext cx="481012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6" name="Line 12"/>
          <p:cNvSpPr>
            <a:spLocks noChangeShapeType="1"/>
          </p:cNvSpPr>
          <p:nvPr/>
        </p:nvSpPr>
        <p:spPr bwMode="auto">
          <a:xfrm>
            <a:off x="744538" y="2538413"/>
            <a:ext cx="4762" cy="2541587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7" name="Line 13"/>
          <p:cNvSpPr>
            <a:spLocks noChangeShapeType="1"/>
          </p:cNvSpPr>
          <p:nvPr/>
        </p:nvSpPr>
        <p:spPr bwMode="auto">
          <a:xfrm>
            <a:off x="769938" y="5132388"/>
            <a:ext cx="66675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8" name="Line 14"/>
          <p:cNvSpPr>
            <a:spLocks noChangeShapeType="1"/>
          </p:cNvSpPr>
          <p:nvPr/>
        </p:nvSpPr>
        <p:spPr bwMode="auto">
          <a:xfrm flipV="1">
            <a:off x="1462088" y="4624388"/>
            <a:ext cx="0" cy="5334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19" name="Line 15"/>
          <p:cNvSpPr>
            <a:spLocks noChangeShapeType="1"/>
          </p:cNvSpPr>
          <p:nvPr/>
        </p:nvSpPr>
        <p:spPr bwMode="auto">
          <a:xfrm>
            <a:off x="2178050" y="4675188"/>
            <a:ext cx="0" cy="1535112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20" name="Line 16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21" name="Line 17"/>
          <p:cNvSpPr>
            <a:spLocks noChangeShapeType="1"/>
          </p:cNvSpPr>
          <p:nvPr/>
        </p:nvSpPr>
        <p:spPr bwMode="auto">
          <a:xfrm>
            <a:off x="7196138" y="5232400"/>
            <a:ext cx="3175" cy="9779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22" name="Line 18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23" name="Line 19"/>
          <p:cNvSpPr>
            <a:spLocks noChangeShapeType="1"/>
          </p:cNvSpPr>
          <p:nvPr/>
        </p:nvSpPr>
        <p:spPr bwMode="auto">
          <a:xfrm flipV="1">
            <a:off x="7196138" y="4003675"/>
            <a:ext cx="3175" cy="873125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24" name="Line 20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25" name="Rectangle 21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98326" name="Rectangle 22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98327" name="Rectangle 23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98328" name="Rectangle 24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98329" name="Rectangle 25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98330" name="Rectangle 26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98331" name="Line 27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32" name="Rectangle 28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33" name="Rectangle 29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98334" name="Rectangle 30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98335" name="Rectangle 31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98336" name="Rectangle 32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98337" name="Rectangle 33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98338" name="Rectangle 34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98339" name="Rectangle 35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98340" name="Rectangle 36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98341" name="Rectangle 37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98342" name="Rectangle 38"/>
          <p:cNvSpPr>
            <a:spLocks noChangeArrowheads="1"/>
          </p:cNvSpPr>
          <p:nvPr/>
        </p:nvSpPr>
        <p:spPr bwMode="auto">
          <a:xfrm>
            <a:off x="6464300" y="4322763"/>
            <a:ext cx="5159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98343" name="Rectangle 39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98344" name="Rectangle 40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98345" name="Rectangle 41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98346" name="Rectangle 42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47" name="Rectangle 43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98348" name="Rectangle 44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98349" name="Rectangle 45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98350" name="Oval 46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1" name="Line 47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2" name="Oval 48"/>
          <p:cNvSpPr>
            <a:spLocks noChangeArrowheads="1"/>
          </p:cNvSpPr>
          <p:nvPr/>
        </p:nvSpPr>
        <p:spPr bwMode="auto">
          <a:xfrm>
            <a:off x="376237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3" name="Line 49"/>
          <p:cNvSpPr>
            <a:spLocks noChangeShapeType="1"/>
          </p:cNvSpPr>
          <p:nvPr/>
        </p:nvSpPr>
        <p:spPr bwMode="auto">
          <a:xfrm>
            <a:off x="3762375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4" name="Oval 50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5" name="Line 51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6" name="Oval 52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7" name="Line 53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8" name="Oval 54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59" name="Line 55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0" name="Oval 56"/>
          <p:cNvSpPr>
            <a:spLocks noChangeArrowheads="1"/>
          </p:cNvSpPr>
          <p:nvPr/>
        </p:nvSpPr>
        <p:spPr bwMode="auto">
          <a:xfrm>
            <a:off x="3740150" y="1843088"/>
            <a:ext cx="136525" cy="128587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1" name="Line 57"/>
          <p:cNvSpPr>
            <a:spLocks noChangeShapeType="1"/>
          </p:cNvSpPr>
          <p:nvPr/>
        </p:nvSpPr>
        <p:spPr bwMode="auto">
          <a:xfrm>
            <a:off x="3587750" y="1905000"/>
            <a:ext cx="2841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2" name="Line 58"/>
          <p:cNvSpPr>
            <a:spLocks noChangeShapeType="1"/>
          </p:cNvSpPr>
          <p:nvPr/>
        </p:nvSpPr>
        <p:spPr bwMode="auto">
          <a:xfrm>
            <a:off x="4976813" y="2312988"/>
            <a:ext cx="0" cy="2730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3" name="Line 59"/>
          <p:cNvSpPr>
            <a:spLocks noChangeShapeType="1"/>
          </p:cNvSpPr>
          <p:nvPr/>
        </p:nvSpPr>
        <p:spPr bwMode="auto">
          <a:xfrm flipV="1">
            <a:off x="3810000" y="15176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4" name="Line 60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5" name="Rectangle 61"/>
          <p:cNvSpPr>
            <a:spLocks noChangeArrowheads="1"/>
          </p:cNvSpPr>
          <p:nvPr/>
        </p:nvSpPr>
        <p:spPr bwMode="auto">
          <a:xfrm rot="16200000">
            <a:off x="6141244" y="2529682"/>
            <a:ext cx="663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F810</a:t>
            </a:r>
          </a:p>
        </p:txBody>
      </p:sp>
      <p:sp>
        <p:nvSpPr>
          <p:cNvPr id="98366" name="Line 62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7" name="Line 63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8" name="Line 64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69" name="Line 65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70" name="Rectangle 66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71" name="Rectangle 67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72" name="Line 68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73" name="Rectangle 69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74" name="Rectangle 70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	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98375" name="Line 71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76" name="Rectangle 72"/>
          <p:cNvSpPr>
            <a:spLocks noChangeArrowheads="1"/>
          </p:cNvSpPr>
          <p:nvPr/>
        </p:nvSpPr>
        <p:spPr bwMode="auto">
          <a:xfrm>
            <a:off x="7186613" y="47466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04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8377" name="Rectangle 73"/>
          <p:cNvSpPr>
            <a:spLocks noChangeArrowheads="1"/>
          </p:cNvSpPr>
          <p:nvPr/>
        </p:nvSpPr>
        <p:spPr bwMode="auto">
          <a:xfrm>
            <a:off x="3081338" y="4989513"/>
            <a:ext cx="1558925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C6	F810</a:t>
            </a:r>
          </a:p>
          <a:p>
            <a:endParaRPr lang="fr-FR" sz="1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8378" name="Rectangle 74"/>
          <p:cNvSpPr>
            <a:spLocks noChangeArrowheads="1"/>
          </p:cNvSpPr>
          <p:nvPr/>
        </p:nvSpPr>
        <p:spPr bwMode="auto">
          <a:xfrm>
            <a:off x="1611313" y="22701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12</a:t>
            </a:r>
          </a:p>
          <a:p>
            <a:endParaRPr lang="fr-FR" b="1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98379" name="Oval 75"/>
          <p:cNvSpPr>
            <a:spLocks noChangeArrowheads="1"/>
          </p:cNvSpPr>
          <p:nvPr/>
        </p:nvSpPr>
        <p:spPr bwMode="auto">
          <a:xfrm>
            <a:off x="2125663" y="5632450"/>
            <a:ext cx="106362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80" name="Line 76"/>
          <p:cNvSpPr>
            <a:spLocks noChangeShapeType="1"/>
          </p:cNvSpPr>
          <p:nvPr/>
        </p:nvSpPr>
        <p:spPr bwMode="auto">
          <a:xfrm>
            <a:off x="2125663" y="5683250"/>
            <a:ext cx="249237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81" name="Oval 77"/>
          <p:cNvSpPr>
            <a:spLocks noChangeArrowheads="1"/>
          </p:cNvSpPr>
          <p:nvPr/>
        </p:nvSpPr>
        <p:spPr bwMode="auto">
          <a:xfrm>
            <a:off x="4319588" y="4394200"/>
            <a:ext cx="106362" cy="98425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82" name="Line 78"/>
          <p:cNvSpPr>
            <a:spLocks noChangeShapeType="1"/>
          </p:cNvSpPr>
          <p:nvPr/>
        </p:nvSpPr>
        <p:spPr bwMode="auto">
          <a:xfrm>
            <a:off x="4319588" y="4443413"/>
            <a:ext cx="249237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83" name="Oval 79"/>
          <p:cNvSpPr>
            <a:spLocks noChangeArrowheads="1"/>
          </p:cNvSpPr>
          <p:nvPr/>
        </p:nvSpPr>
        <p:spPr bwMode="auto">
          <a:xfrm>
            <a:off x="1408113" y="4945063"/>
            <a:ext cx="106362" cy="100012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84" name="Line 80"/>
          <p:cNvSpPr>
            <a:spLocks noChangeShapeType="1"/>
          </p:cNvSpPr>
          <p:nvPr/>
        </p:nvSpPr>
        <p:spPr bwMode="auto">
          <a:xfrm>
            <a:off x="1408113" y="4992688"/>
            <a:ext cx="249237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8385" name="Group 81"/>
          <p:cNvGrpSpPr>
            <a:grpSpLocks/>
          </p:cNvGrpSpPr>
          <p:nvPr/>
        </p:nvGrpSpPr>
        <p:grpSpPr bwMode="auto">
          <a:xfrm>
            <a:off x="4913313" y="2325688"/>
            <a:ext cx="258762" cy="106362"/>
            <a:chOff x="3095" y="1465"/>
            <a:chExt cx="163" cy="67"/>
          </a:xfrm>
        </p:grpSpPr>
        <p:sp>
          <p:nvSpPr>
            <p:cNvPr id="98386" name="Oval 82"/>
            <p:cNvSpPr>
              <a:spLocks noChangeArrowheads="1"/>
            </p:cNvSpPr>
            <p:nvPr/>
          </p:nvSpPr>
          <p:spPr bwMode="auto">
            <a:xfrm>
              <a:off x="3095" y="1465"/>
              <a:ext cx="70" cy="67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8387" name="Line 83"/>
            <p:cNvSpPr>
              <a:spLocks noChangeShapeType="1"/>
            </p:cNvSpPr>
            <p:nvPr/>
          </p:nvSpPr>
          <p:spPr bwMode="auto">
            <a:xfrm>
              <a:off x="3189" y="1497"/>
              <a:ext cx="69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98388" name="Oval 84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89" name="Line 85"/>
          <p:cNvSpPr>
            <a:spLocks noChangeShapeType="1"/>
          </p:cNvSpPr>
          <p:nvPr/>
        </p:nvSpPr>
        <p:spPr bwMode="auto">
          <a:xfrm>
            <a:off x="7004050" y="5683250"/>
            <a:ext cx="249238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0" name="Oval 86"/>
          <p:cNvSpPr>
            <a:spLocks noChangeArrowheads="1"/>
          </p:cNvSpPr>
          <p:nvPr/>
        </p:nvSpPr>
        <p:spPr bwMode="auto">
          <a:xfrm>
            <a:off x="7142163" y="4394200"/>
            <a:ext cx="111125" cy="103188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1" name="Line 87"/>
          <p:cNvSpPr>
            <a:spLocks noChangeShapeType="1"/>
          </p:cNvSpPr>
          <p:nvPr/>
        </p:nvSpPr>
        <p:spPr bwMode="auto">
          <a:xfrm>
            <a:off x="6994525" y="4443413"/>
            <a:ext cx="258763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2" name="Oval 88"/>
          <p:cNvSpPr>
            <a:spLocks noChangeArrowheads="1"/>
          </p:cNvSpPr>
          <p:nvPr/>
        </p:nvSpPr>
        <p:spPr bwMode="auto">
          <a:xfrm>
            <a:off x="1766888" y="3082925"/>
            <a:ext cx="106362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3" name="Line 89"/>
          <p:cNvSpPr>
            <a:spLocks noChangeShapeType="1"/>
          </p:cNvSpPr>
          <p:nvPr/>
        </p:nvSpPr>
        <p:spPr bwMode="auto">
          <a:xfrm>
            <a:off x="1766888" y="3133725"/>
            <a:ext cx="249237" cy="0"/>
          </a:xfrm>
          <a:prstGeom prst="line">
            <a:avLst/>
          </a:prstGeom>
          <a:noFill/>
          <a:ln w="38100" cmpd="dbl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4" name="Line 90"/>
          <p:cNvSpPr>
            <a:spLocks noChangeShapeType="1"/>
          </p:cNvSpPr>
          <p:nvPr/>
        </p:nvSpPr>
        <p:spPr bwMode="auto">
          <a:xfrm>
            <a:off x="749300" y="51625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5" name="Line 91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6" name="Rectangle 92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98397" name="Rectangle 93"/>
          <p:cNvSpPr>
            <a:spLocks noChangeArrowheads="1"/>
          </p:cNvSpPr>
          <p:nvPr/>
        </p:nvSpPr>
        <p:spPr bwMode="auto">
          <a:xfrm>
            <a:off x="3486150" y="1187450"/>
            <a:ext cx="1498600" cy="3175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398" name="Rectangle 94"/>
          <p:cNvSpPr>
            <a:spLocks noChangeArrowheads="1"/>
          </p:cNvSpPr>
          <p:nvPr/>
        </p:nvSpPr>
        <p:spPr bwMode="auto">
          <a:xfrm>
            <a:off x="3684588" y="1233488"/>
            <a:ext cx="11906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FB02</a:t>
            </a:r>
          </a:p>
        </p:txBody>
      </p:sp>
      <p:sp>
        <p:nvSpPr>
          <p:cNvPr id="98399" name="Line 95"/>
          <p:cNvSpPr>
            <a:spLocks noChangeShapeType="1"/>
          </p:cNvSpPr>
          <p:nvPr/>
        </p:nvSpPr>
        <p:spPr bwMode="auto">
          <a:xfrm>
            <a:off x="2051050" y="3168650"/>
            <a:ext cx="596900" cy="152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0" name="Line 96"/>
          <p:cNvSpPr>
            <a:spLocks noChangeShapeType="1"/>
          </p:cNvSpPr>
          <p:nvPr/>
        </p:nvSpPr>
        <p:spPr bwMode="auto">
          <a:xfrm flipV="1">
            <a:off x="1695450" y="3816350"/>
            <a:ext cx="965200" cy="11811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1" name="Line 97"/>
          <p:cNvSpPr>
            <a:spLocks noChangeShapeType="1"/>
          </p:cNvSpPr>
          <p:nvPr/>
        </p:nvSpPr>
        <p:spPr bwMode="auto">
          <a:xfrm flipV="1">
            <a:off x="2393950" y="4362450"/>
            <a:ext cx="609600" cy="1346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2" name="Line 98"/>
          <p:cNvSpPr>
            <a:spLocks noChangeShapeType="1"/>
          </p:cNvSpPr>
          <p:nvPr/>
        </p:nvSpPr>
        <p:spPr bwMode="auto">
          <a:xfrm flipH="1" flipV="1">
            <a:off x="3498850" y="4362450"/>
            <a:ext cx="3505200" cy="13589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3" name="Line 99"/>
          <p:cNvSpPr>
            <a:spLocks noChangeShapeType="1"/>
          </p:cNvSpPr>
          <p:nvPr/>
        </p:nvSpPr>
        <p:spPr bwMode="auto">
          <a:xfrm flipH="1" flipV="1">
            <a:off x="4159250" y="4070350"/>
            <a:ext cx="406400" cy="406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4" name="Line 100"/>
          <p:cNvSpPr>
            <a:spLocks noChangeShapeType="1"/>
          </p:cNvSpPr>
          <p:nvPr/>
        </p:nvSpPr>
        <p:spPr bwMode="auto">
          <a:xfrm flipH="1" flipV="1">
            <a:off x="4159250" y="3511550"/>
            <a:ext cx="2870200" cy="9525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5" name="Line 101"/>
          <p:cNvSpPr>
            <a:spLocks noChangeShapeType="1"/>
          </p:cNvSpPr>
          <p:nvPr/>
        </p:nvSpPr>
        <p:spPr bwMode="auto">
          <a:xfrm flipH="1">
            <a:off x="3333750" y="2393950"/>
            <a:ext cx="1866900" cy="812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06" name="Rectangle 102"/>
          <p:cNvSpPr>
            <a:spLocks noChangeArrowheads="1"/>
          </p:cNvSpPr>
          <p:nvPr/>
        </p:nvSpPr>
        <p:spPr bwMode="auto">
          <a:xfrm>
            <a:off x="2005013" y="42513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04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8407" name="Rectangle 103"/>
          <p:cNvSpPr>
            <a:spLocks noChangeArrowheads="1"/>
          </p:cNvSpPr>
          <p:nvPr/>
        </p:nvSpPr>
        <p:spPr bwMode="auto">
          <a:xfrm>
            <a:off x="1281113" y="42513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08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8409" name="Line 105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0" name="Oval 106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1" name="Rectangle 107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98412" name="Arc 108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3" name="Arc 109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4" name="Oval 110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5" name="Arc 111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6" name="Arc 112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7" name="Arc 113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8" name="Arc 114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19" name="Arc 115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0" name="Arc 116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1" name="Arc 117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2" name="Oval 118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3" name="Oval 119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4" name="Oval 120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5" name="Rectangle 121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8426" name="Rectangle 122"/>
          <p:cNvSpPr>
            <a:spLocks noChangeArrowheads="1"/>
          </p:cNvSpPr>
          <p:nvPr/>
        </p:nvSpPr>
        <p:spPr bwMode="auto">
          <a:xfrm>
            <a:off x="0" y="0"/>
            <a:ext cx="91440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FR" sz="4400">
                <a:solidFill>
                  <a:schemeClr val="tx2"/>
                </a:solidFill>
              </a:rPr>
              <a:t> </a:t>
            </a:r>
            <a:r>
              <a:rPr lang="fr-FR" sz="4200">
                <a:solidFill>
                  <a:schemeClr val="tx2"/>
                </a:solidFill>
              </a:rPr>
              <a:t>Incrémentation du Compteur Ordinal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686800" cy="640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43" name="Line 3"/>
          <p:cNvSpPr>
            <a:spLocks noChangeShapeType="1"/>
          </p:cNvSpPr>
          <p:nvPr/>
        </p:nvSpPr>
        <p:spPr bwMode="auto">
          <a:xfrm flipH="1" flipV="1">
            <a:off x="3559175" y="2332038"/>
            <a:ext cx="2579688" cy="555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 flipH="1">
            <a:off x="4360863" y="2400300"/>
            <a:ext cx="52387" cy="25781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45" name="Line 5"/>
          <p:cNvSpPr>
            <a:spLocks noChangeShapeType="1"/>
          </p:cNvSpPr>
          <p:nvPr/>
        </p:nvSpPr>
        <p:spPr bwMode="auto">
          <a:xfrm flipH="1">
            <a:off x="566738" y="6256338"/>
            <a:ext cx="814546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46" name="AutoShape 6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1" name="Line 11"/>
          <p:cNvSpPr>
            <a:spLocks noChangeShapeType="1"/>
          </p:cNvSpPr>
          <p:nvPr/>
        </p:nvSpPr>
        <p:spPr bwMode="auto">
          <a:xfrm flipH="1">
            <a:off x="719138" y="2513013"/>
            <a:ext cx="48101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744538" y="2538413"/>
            <a:ext cx="0" cy="36718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3" name="Line 13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4" name="Line 14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5" name="Line 15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6" name="Line 16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7" name="Line 17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8" name="Line 18"/>
          <p:cNvSpPr>
            <a:spLocks noChangeShapeType="1"/>
          </p:cNvSpPr>
          <p:nvPr/>
        </p:nvSpPr>
        <p:spPr bwMode="auto">
          <a:xfrm flipV="1">
            <a:off x="7988300" y="5168900"/>
            <a:ext cx="0" cy="10922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60" name="Line 20"/>
          <p:cNvSpPr>
            <a:spLocks noChangeShapeType="1"/>
          </p:cNvSpPr>
          <p:nvPr/>
        </p:nvSpPr>
        <p:spPr bwMode="auto">
          <a:xfrm flipH="1" flipV="1">
            <a:off x="7962900" y="4003675"/>
            <a:ext cx="55563" cy="8731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61" name="Rectangle 21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112662" name="Rectangle 22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112663" name="Rectangle 23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112664" name="Rectangle 24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112665" name="Rectangle 25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112666" name="Rectangle 26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112667" name="Line 27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69" name="Rectangle 29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112670" name="Rectangle 30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112671" name="Rectangle 31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112672" name="Rectangle 32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112673" name="Rectangle 33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112674" name="Rectangle 34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112675" name="Rectangle 35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112676" name="Rectangle 36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112677" name="Rectangle 37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112678" name="Rectangle 38"/>
          <p:cNvSpPr>
            <a:spLocks noChangeArrowheads="1"/>
          </p:cNvSpPr>
          <p:nvPr/>
        </p:nvSpPr>
        <p:spPr bwMode="auto">
          <a:xfrm>
            <a:off x="6464300" y="4322763"/>
            <a:ext cx="5159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112679" name="Rectangle 39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112681" name="Rectangle 41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83" name="Rectangle 43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112684" name="Rectangle 44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112685" name="Rectangle 45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112686" name="Oval 46"/>
          <p:cNvSpPr>
            <a:spLocks noChangeArrowheads="1"/>
          </p:cNvSpPr>
          <p:nvPr/>
        </p:nvSpPr>
        <p:spPr bwMode="auto">
          <a:xfrm>
            <a:off x="692150" y="5632450"/>
            <a:ext cx="104775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87" name="Line 47"/>
          <p:cNvSpPr>
            <a:spLocks noChangeShapeType="1"/>
          </p:cNvSpPr>
          <p:nvPr/>
        </p:nvSpPr>
        <p:spPr bwMode="auto">
          <a:xfrm>
            <a:off x="692150" y="5683250"/>
            <a:ext cx="247650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88" name="Oval 48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89" name="Line 49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0" name="Oval 50"/>
          <p:cNvSpPr>
            <a:spLocks noChangeArrowheads="1"/>
          </p:cNvSpPr>
          <p:nvPr/>
        </p:nvSpPr>
        <p:spPr bwMode="auto">
          <a:xfrm>
            <a:off x="376237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1" name="Line 51"/>
          <p:cNvSpPr>
            <a:spLocks noChangeShapeType="1"/>
          </p:cNvSpPr>
          <p:nvPr/>
        </p:nvSpPr>
        <p:spPr bwMode="auto">
          <a:xfrm>
            <a:off x="3762375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2" name="Oval 52"/>
          <p:cNvSpPr>
            <a:spLocks noChangeArrowheads="1"/>
          </p:cNvSpPr>
          <p:nvPr/>
        </p:nvSpPr>
        <p:spPr bwMode="auto">
          <a:xfrm>
            <a:off x="7935913" y="5632450"/>
            <a:ext cx="106362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3" name="Line 53"/>
          <p:cNvSpPr>
            <a:spLocks noChangeShapeType="1"/>
          </p:cNvSpPr>
          <p:nvPr/>
        </p:nvSpPr>
        <p:spPr bwMode="auto">
          <a:xfrm>
            <a:off x="7935913" y="5683250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4" name="Oval 54"/>
          <p:cNvSpPr>
            <a:spLocks noChangeArrowheads="1"/>
          </p:cNvSpPr>
          <p:nvPr/>
        </p:nvSpPr>
        <p:spPr bwMode="auto">
          <a:xfrm>
            <a:off x="7935913" y="4394200"/>
            <a:ext cx="106362" cy="98425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5" name="Line 55"/>
          <p:cNvSpPr>
            <a:spLocks noChangeShapeType="1"/>
          </p:cNvSpPr>
          <p:nvPr/>
        </p:nvSpPr>
        <p:spPr bwMode="auto">
          <a:xfrm>
            <a:off x="7935913" y="4443413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6" name="Oval 56"/>
          <p:cNvSpPr>
            <a:spLocks noChangeArrowheads="1"/>
          </p:cNvSpPr>
          <p:nvPr/>
        </p:nvSpPr>
        <p:spPr bwMode="auto">
          <a:xfrm>
            <a:off x="4319588" y="4394200"/>
            <a:ext cx="106362" cy="98425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7" name="Line 57"/>
          <p:cNvSpPr>
            <a:spLocks noChangeShapeType="1"/>
          </p:cNvSpPr>
          <p:nvPr/>
        </p:nvSpPr>
        <p:spPr bwMode="auto">
          <a:xfrm>
            <a:off x="4319588" y="4443413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8" name="Oval 58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99" name="Line 59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00" name="Oval 60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01" name="Line 61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02" name="Oval 62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03" name="Line 63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2704" name="Group 64"/>
          <p:cNvGrpSpPr>
            <a:grpSpLocks/>
          </p:cNvGrpSpPr>
          <p:nvPr/>
        </p:nvGrpSpPr>
        <p:grpSpPr bwMode="auto">
          <a:xfrm>
            <a:off x="4913313" y="2325688"/>
            <a:ext cx="258762" cy="106362"/>
            <a:chOff x="3095" y="1465"/>
            <a:chExt cx="163" cy="67"/>
          </a:xfrm>
        </p:grpSpPr>
        <p:sp>
          <p:nvSpPr>
            <p:cNvPr id="112705" name="Oval 65"/>
            <p:cNvSpPr>
              <a:spLocks noChangeArrowheads="1"/>
            </p:cNvSpPr>
            <p:nvPr/>
          </p:nvSpPr>
          <p:spPr bwMode="auto">
            <a:xfrm>
              <a:off x="3095" y="1465"/>
              <a:ext cx="70" cy="67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2706" name="Line 66"/>
            <p:cNvSpPr>
              <a:spLocks noChangeShapeType="1"/>
            </p:cNvSpPr>
            <p:nvPr/>
          </p:nvSpPr>
          <p:spPr bwMode="auto">
            <a:xfrm>
              <a:off x="3189" y="1497"/>
              <a:ext cx="69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2707" name="Oval 67"/>
          <p:cNvSpPr>
            <a:spLocks noChangeArrowheads="1"/>
          </p:cNvSpPr>
          <p:nvPr/>
        </p:nvSpPr>
        <p:spPr bwMode="auto">
          <a:xfrm>
            <a:off x="713422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08" name="Line 68"/>
          <p:cNvSpPr>
            <a:spLocks noChangeShapeType="1"/>
          </p:cNvSpPr>
          <p:nvPr/>
        </p:nvSpPr>
        <p:spPr bwMode="auto">
          <a:xfrm>
            <a:off x="6991350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09" name="Oval 69"/>
          <p:cNvSpPr>
            <a:spLocks noChangeArrowheads="1"/>
          </p:cNvSpPr>
          <p:nvPr/>
        </p:nvSpPr>
        <p:spPr bwMode="auto">
          <a:xfrm>
            <a:off x="7129463" y="4381500"/>
            <a:ext cx="136525" cy="128588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0" name="Line 70"/>
          <p:cNvSpPr>
            <a:spLocks noChangeShapeType="1"/>
          </p:cNvSpPr>
          <p:nvPr/>
        </p:nvSpPr>
        <p:spPr bwMode="auto">
          <a:xfrm>
            <a:off x="6981825" y="4443413"/>
            <a:ext cx="2841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1" name="Oval 71"/>
          <p:cNvSpPr>
            <a:spLocks noChangeArrowheads="1"/>
          </p:cNvSpPr>
          <p:nvPr/>
        </p:nvSpPr>
        <p:spPr bwMode="auto">
          <a:xfrm>
            <a:off x="3740150" y="1843088"/>
            <a:ext cx="136525" cy="128587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2" name="Line 72"/>
          <p:cNvSpPr>
            <a:spLocks noChangeShapeType="1"/>
          </p:cNvSpPr>
          <p:nvPr/>
        </p:nvSpPr>
        <p:spPr bwMode="auto">
          <a:xfrm>
            <a:off x="3587750" y="1905000"/>
            <a:ext cx="2841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3" name="Line 73"/>
          <p:cNvSpPr>
            <a:spLocks noChangeShapeType="1"/>
          </p:cNvSpPr>
          <p:nvPr/>
        </p:nvSpPr>
        <p:spPr bwMode="auto">
          <a:xfrm>
            <a:off x="4976813" y="2325688"/>
            <a:ext cx="0" cy="24765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4" name="Line 74"/>
          <p:cNvSpPr>
            <a:spLocks noChangeShapeType="1"/>
          </p:cNvSpPr>
          <p:nvPr/>
        </p:nvSpPr>
        <p:spPr bwMode="auto">
          <a:xfrm flipV="1">
            <a:off x="3810000" y="1517650"/>
            <a:ext cx="0" cy="8509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5" name="Line 75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6" name="Rectangle 76"/>
          <p:cNvSpPr>
            <a:spLocks noChangeArrowheads="1"/>
          </p:cNvSpPr>
          <p:nvPr/>
        </p:nvSpPr>
        <p:spPr bwMode="auto">
          <a:xfrm rot="16200000">
            <a:off x="6090444" y="2555082"/>
            <a:ext cx="663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F820</a:t>
            </a:r>
          </a:p>
        </p:txBody>
      </p:sp>
      <p:sp>
        <p:nvSpPr>
          <p:cNvPr id="112717" name="Line 77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8" name="Line 78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9" name="Line 79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0" name="Line 80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1" name="Rectangle 81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2" name="Rectangle 82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3" name="Line 83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4" name="Rectangle 84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12725" name="Line 85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6" name="Rectangle 86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7" name="Rectangle 87"/>
          <p:cNvSpPr>
            <a:spLocks noChangeArrowheads="1"/>
          </p:cNvSpPr>
          <p:nvPr/>
        </p:nvSpPr>
        <p:spPr bwMode="auto">
          <a:xfrm>
            <a:off x="3486150" y="1187450"/>
            <a:ext cx="14986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28" name="Rectangle 88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F820	12</a:t>
            </a:r>
            <a:endParaRPr lang="fr-FR" sz="1400">
              <a:latin typeface="Times New Roman" pitchFamily="18" charset="0"/>
            </a:endParaRP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	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112729" name="Line 89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30" name="Rectangle 90"/>
          <p:cNvSpPr>
            <a:spLocks noChangeArrowheads="1"/>
          </p:cNvSpPr>
          <p:nvPr/>
        </p:nvSpPr>
        <p:spPr bwMode="auto">
          <a:xfrm>
            <a:off x="3684588" y="1233488"/>
            <a:ext cx="11906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FB02</a:t>
            </a:r>
          </a:p>
        </p:txBody>
      </p:sp>
      <p:sp>
        <p:nvSpPr>
          <p:cNvPr id="112731" name="Rectangle 91"/>
          <p:cNvSpPr>
            <a:spLocks noChangeArrowheads="1"/>
          </p:cNvSpPr>
          <p:nvPr/>
        </p:nvSpPr>
        <p:spPr bwMode="auto">
          <a:xfrm>
            <a:off x="7186613" y="47466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12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2732" name="Rectangle 92"/>
          <p:cNvSpPr>
            <a:spLocks noChangeArrowheads="1"/>
          </p:cNvSpPr>
          <p:nvPr/>
        </p:nvSpPr>
        <p:spPr bwMode="auto">
          <a:xfrm>
            <a:off x="3081338" y="4989513"/>
            <a:ext cx="1558925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32	F820</a:t>
            </a:r>
          </a:p>
          <a:p>
            <a:endParaRPr lang="fr-FR" sz="1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2733" name="Rectangle 93"/>
          <p:cNvSpPr>
            <a:spLocks noChangeArrowheads="1"/>
          </p:cNvSpPr>
          <p:nvPr/>
        </p:nvSpPr>
        <p:spPr bwMode="auto">
          <a:xfrm>
            <a:off x="1611313" y="22701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12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2734" name="Line 94"/>
          <p:cNvSpPr>
            <a:spLocks noChangeShapeType="1"/>
          </p:cNvSpPr>
          <p:nvPr/>
        </p:nvSpPr>
        <p:spPr bwMode="auto">
          <a:xfrm flipV="1">
            <a:off x="958850" y="3752850"/>
            <a:ext cx="1676400" cy="19431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35" name="Line 95"/>
          <p:cNvSpPr>
            <a:spLocks noChangeShapeType="1"/>
          </p:cNvSpPr>
          <p:nvPr/>
        </p:nvSpPr>
        <p:spPr bwMode="auto">
          <a:xfrm flipH="1" flipV="1">
            <a:off x="3448050" y="4349750"/>
            <a:ext cx="4749800" cy="13589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36" name="Line 96"/>
          <p:cNvSpPr>
            <a:spLocks noChangeShapeType="1"/>
          </p:cNvSpPr>
          <p:nvPr/>
        </p:nvSpPr>
        <p:spPr bwMode="auto">
          <a:xfrm flipH="1" flipV="1">
            <a:off x="4133850" y="4070350"/>
            <a:ext cx="457200" cy="406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37" name="Line 97"/>
          <p:cNvSpPr>
            <a:spLocks noChangeShapeType="1"/>
          </p:cNvSpPr>
          <p:nvPr/>
        </p:nvSpPr>
        <p:spPr bwMode="auto">
          <a:xfrm flipH="1" flipV="1">
            <a:off x="4133850" y="3448050"/>
            <a:ext cx="4102100" cy="10033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38" name="Line 98"/>
          <p:cNvSpPr>
            <a:spLocks noChangeShapeType="1"/>
          </p:cNvSpPr>
          <p:nvPr/>
        </p:nvSpPr>
        <p:spPr bwMode="auto">
          <a:xfrm flipH="1">
            <a:off x="3333750" y="2419350"/>
            <a:ext cx="1866900" cy="7747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39" name="Rectangle 9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r>
              <a:rPr lang="fr-FR"/>
              <a:t>Exécution de l’instruction 2</a:t>
            </a:r>
          </a:p>
        </p:txBody>
      </p:sp>
      <p:sp>
        <p:nvSpPr>
          <p:cNvPr id="112740" name="Line 100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1" name="Oval 101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2" name="Rectangle 102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112743" name="Arc 103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4" name="Arc 104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5" name="Oval 105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6" name="Arc 106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7" name="Arc 107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8" name="Arc 108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49" name="Arc 109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0" name="Arc 110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1" name="Arc 111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2" name="Arc 112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3" name="Oval 113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4" name="Oval 114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5" name="Oval 115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56" name="Rectangle 116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Line 2"/>
          <p:cNvSpPr>
            <a:spLocks noChangeShapeType="1"/>
          </p:cNvSpPr>
          <p:nvPr/>
        </p:nvSpPr>
        <p:spPr bwMode="auto">
          <a:xfrm flipV="1">
            <a:off x="3810000" y="1485900"/>
            <a:ext cx="0" cy="914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56" name="Line 4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57" name="Line 5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58" name="Line 6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3" name="Line 11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4" name="Line 12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5" name="Line 13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6" name="Line 14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8" name="Line 16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69" name="Line 17"/>
          <p:cNvSpPr>
            <a:spLocks noChangeShapeType="1"/>
          </p:cNvSpPr>
          <p:nvPr/>
        </p:nvSpPr>
        <p:spPr bwMode="auto">
          <a:xfrm flipV="1">
            <a:off x="3829050" y="5299075"/>
            <a:ext cx="0" cy="9747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>
            <a:off x="7196138" y="5245100"/>
            <a:ext cx="3175" cy="9525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 flipV="1">
            <a:off x="7196138" y="3990975"/>
            <a:ext cx="3175" cy="89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74" name="Rectangle 22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100375" name="Rectangle 23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100376" name="Rectangle 24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100377" name="Rectangle 25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100378" name="Rectangle 26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100379" name="Rectangle 27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100380" name="Line 28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81" name="Rectangle 29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82" name="Rectangle 30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100383" name="Rectangle 31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100384" name="Rectangle 32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100385" name="Rectangle 33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100386" name="Rectangle 34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100387" name="Rectangle 35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100388" name="Rectangle 36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100389" name="Rectangle 37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100390" name="Rectangle 38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100391" name="Rectangle 39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100392" name="Rectangle 40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100393" name="Rectangle 41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100394" name="Rectangle 42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100395" name="Rectangle 43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396" name="Rectangle 44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100397" name="Rectangle 45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100398" name="Rectangle 46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100399" name="Oval 47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0" name="Line 48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1" name="Oval 49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2" name="Line 50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3" name="Oval 51"/>
          <p:cNvSpPr>
            <a:spLocks noChangeArrowheads="1"/>
          </p:cNvSpPr>
          <p:nvPr/>
        </p:nvSpPr>
        <p:spPr bwMode="auto">
          <a:xfrm>
            <a:off x="377507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4" name="Line 52"/>
          <p:cNvSpPr>
            <a:spLocks noChangeShapeType="1"/>
          </p:cNvSpPr>
          <p:nvPr/>
        </p:nvSpPr>
        <p:spPr bwMode="auto">
          <a:xfrm>
            <a:off x="3775075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5" name="Oval 53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6" name="Line 54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7" name="Oval 55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8" name="Line 56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09" name="Oval 57"/>
          <p:cNvSpPr>
            <a:spLocks noChangeArrowheads="1"/>
          </p:cNvSpPr>
          <p:nvPr/>
        </p:nvSpPr>
        <p:spPr bwMode="auto">
          <a:xfrm>
            <a:off x="4306888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0" name="Line 58"/>
          <p:cNvSpPr>
            <a:spLocks noChangeShapeType="1"/>
          </p:cNvSpPr>
          <p:nvPr/>
        </p:nvSpPr>
        <p:spPr bwMode="auto">
          <a:xfrm>
            <a:off x="4306888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1" name="Oval 59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2" name="Line 60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3" name="Oval 61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4" name="Line 62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5" name="Oval 63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16" name="Line 64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0417" name="Group 65"/>
          <p:cNvGrpSpPr>
            <a:grpSpLocks/>
          </p:cNvGrpSpPr>
          <p:nvPr/>
        </p:nvGrpSpPr>
        <p:grpSpPr bwMode="auto">
          <a:xfrm>
            <a:off x="4922838" y="2324100"/>
            <a:ext cx="249237" cy="103188"/>
            <a:chOff x="3101" y="1464"/>
            <a:chExt cx="157" cy="65"/>
          </a:xfrm>
        </p:grpSpPr>
        <p:sp>
          <p:nvSpPr>
            <p:cNvPr id="100418" name="Oval 66"/>
            <p:cNvSpPr>
              <a:spLocks noChangeArrowheads="1"/>
            </p:cNvSpPr>
            <p:nvPr/>
          </p:nvSpPr>
          <p:spPr bwMode="auto">
            <a:xfrm>
              <a:off x="3101" y="1464"/>
              <a:ext cx="67" cy="65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0419" name="Line 67"/>
            <p:cNvSpPr>
              <a:spLocks noChangeShapeType="1"/>
            </p:cNvSpPr>
            <p:nvPr/>
          </p:nvSpPr>
          <p:spPr bwMode="auto">
            <a:xfrm>
              <a:off x="3192" y="1495"/>
              <a:ext cx="66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0420" name="Oval 68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1" name="Line 69"/>
          <p:cNvSpPr>
            <a:spLocks noChangeShapeType="1"/>
          </p:cNvSpPr>
          <p:nvPr/>
        </p:nvSpPr>
        <p:spPr bwMode="auto">
          <a:xfrm>
            <a:off x="7004050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2" name="Oval 70"/>
          <p:cNvSpPr>
            <a:spLocks noChangeArrowheads="1"/>
          </p:cNvSpPr>
          <p:nvPr/>
        </p:nvSpPr>
        <p:spPr bwMode="auto">
          <a:xfrm>
            <a:off x="7146925" y="4392613"/>
            <a:ext cx="106363" cy="100012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3" name="Line 71"/>
          <p:cNvSpPr>
            <a:spLocks noChangeShapeType="1"/>
          </p:cNvSpPr>
          <p:nvPr/>
        </p:nvSpPr>
        <p:spPr bwMode="auto">
          <a:xfrm>
            <a:off x="7004050" y="4443413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4" name="Oval 72"/>
          <p:cNvSpPr>
            <a:spLocks noChangeArrowheads="1"/>
          </p:cNvSpPr>
          <p:nvPr/>
        </p:nvSpPr>
        <p:spPr bwMode="auto">
          <a:xfrm>
            <a:off x="3757613" y="1854200"/>
            <a:ext cx="106362" cy="100013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5" name="Line 73"/>
          <p:cNvSpPr>
            <a:spLocks noChangeShapeType="1"/>
          </p:cNvSpPr>
          <p:nvPr/>
        </p:nvSpPr>
        <p:spPr bwMode="auto">
          <a:xfrm>
            <a:off x="4976813" y="2322513"/>
            <a:ext cx="0" cy="24130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6" name="Line 74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7" name="Rectangle 75"/>
          <p:cNvSpPr>
            <a:spLocks noChangeArrowheads="1"/>
          </p:cNvSpPr>
          <p:nvPr/>
        </p:nvSpPr>
        <p:spPr bwMode="auto">
          <a:xfrm rot="16200000">
            <a:off x="6141244" y="2540794"/>
            <a:ext cx="701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FB02</a:t>
            </a:r>
          </a:p>
        </p:txBody>
      </p:sp>
      <p:sp>
        <p:nvSpPr>
          <p:cNvPr id="100428" name="Line 76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29" name="Line 77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0" name="Line 78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1" name="Line 79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2" name="Rectangle 80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3" name="Rectangle 81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4" name="Line 82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5" name="Rectangle 83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100436" name="Line 84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7" name="Rectangle 85"/>
          <p:cNvSpPr>
            <a:spLocks noChangeArrowheads="1"/>
          </p:cNvSpPr>
          <p:nvPr/>
        </p:nvSpPr>
        <p:spPr bwMode="auto">
          <a:xfrm>
            <a:off x="3073400" y="5054600"/>
            <a:ext cx="1549400" cy="2921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8" name="Rectangle 86"/>
          <p:cNvSpPr>
            <a:spLocks noChangeArrowheads="1"/>
          </p:cNvSpPr>
          <p:nvPr/>
        </p:nvSpPr>
        <p:spPr bwMode="auto">
          <a:xfrm>
            <a:off x="3505200" y="1206500"/>
            <a:ext cx="1460500" cy="2794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39" name="Rectangle 87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           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FB02	32 F8 20</a:t>
            </a:r>
          </a:p>
        </p:txBody>
      </p:sp>
      <p:sp>
        <p:nvSpPr>
          <p:cNvPr id="100440" name="Line 88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41" name="Rectangle 89"/>
          <p:cNvSpPr>
            <a:spLocks noChangeArrowheads="1"/>
          </p:cNvSpPr>
          <p:nvPr/>
        </p:nvSpPr>
        <p:spPr bwMode="auto">
          <a:xfrm>
            <a:off x="3684588" y="1233488"/>
            <a:ext cx="11906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FB02</a:t>
            </a:r>
          </a:p>
        </p:txBody>
      </p:sp>
      <p:sp>
        <p:nvSpPr>
          <p:cNvPr id="100442" name="Rectangle 90"/>
          <p:cNvSpPr>
            <a:spLocks noChangeArrowheads="1"/>
          </p:cNvSpPr>
          <p:nvPr/>
        </p:nvSpPr>
        <p:spPr bwMode="auto">
          <a:xfrm>
            <a:off x="7186613" y="4746625"/>
            <a:ext cx="1098550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2000" b="1">
                <a:solidFill>
                  <a:schemeClr val="hlink"/>
                </a:solidFill>
                <a:latin typeface="Times New Roman" pitchFamily="18" charset="0"/>
              </a:rPr>
              <a:t>32 F8 20</a:t>
            </a:r>
          </a:p>
          <a:p>
            <a:pPr eaLnBrk="0" latinLnBrk="1" hangingPunct="0"/>
            <a:endParaRPr lang="fr-FR" sz="2000">
              <a:latin typeface="Times New Roman" pitchFamily="18" charset="0"/>
            </a:endParaRPr>
          </a:p>
        </p:txBody>
      </p:sp>
      <p:sp>
        <p:nvSpPr>
          <p:cNvPr id="100443" name="Rectangle 91"/>
          <p:cNvSpPr>
            <a:spLocks noChangeArrowheads="1"/>
          </p:cNvSpPr>
          <p:nvPr/>
        </p:nvSpPr>
        <p:spPr bwMode="auto">
          <a:xfrm>
            <a:off x="3021013" y="4924425"/>
            <a:ext cx="15430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2000" b="1">
                <a:solidFill>
                  <a:schemeClr val="hlink"/>
                </a:solidFill>
                <a:latin typeface="Times New Roman" pitchFamily="18" charset="0"/>
              </a:rPr>
              <a:t>   32     F8 20</a:t>
            </a:r>
            <a:endParaRPr lang="fr-FR" sz="2000">
              <a:latin typeface="Times New Roman" pitchFamily="18" charset="0"/>
            </a:endParaRPr>
          </a:p>
        </p:txBody>
      </p:sp>
      <p:sp>
        <p:nvSpPr>
          <p:cNvPr id="100444" name="Line 92"/>
          <p:cNvSpPr>
            <a:spLocks noChangeShapeType="1"/>
          </p:cNvSpPr>
          <p:nvPr/>
        </p:nvSpPr>
        <p:spPr bwMode="auto">
          <a:xfrm flipH="1">
            <a:off x="2876550" y="1924050"/>
            <a:ext cx="723900" cy="1270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45" name="Line 93"/>
          <p:cNvSpPr>
            <a:spLocks noChangeShapeType="1"/>
          </p:cNvSpPr>
          <p:nvPr/>
        </p:nvSpPr>
        <p:spPr bwMode="auto">
          <a:xfrm flipH="1">
            <a:off x="3689350" y="2660650"/>
            <a:ext cx="1333500" cy="533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46" name="Line 94"/>
          <p:cNvSpPr>
            <a:spLocks noChangeShapeType="1"/>
          </p:cNvSpPr>
          <p:nvPr/>
        </p:nvSpPr>
        <p:spPr bwMode="auto">
          <a:xfrm flipH="1" flipV="1">
            <a:off x="4159250" y="3498850"/>
            <a:ext cx="2882900" cy="965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47" name="Line 95"/>
          <p:cNvSpPr>
            <a:spLocks noChangeShapeType="1"/>
          </p:cNvSpPr>
          <p:nvPr/>
        </p:nvSpPr>
        <p:spPr bwMode="auto">
          <a:xfrm flipH="1" flipV="1">
            <a:off x="4146550" y="3981450"/>
            <a:ext cx="2895600" cy="1727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48" name="Line 96"/>
          <p:cNvSpPr>
            <a:spLocks noChangeShapeType="1"/>
          </p:cNvSpPr>
          <p:nvPr/>
        </p:nvSpPr>
        <p:spPr bwMode="auto">
          <a:xfrm flipH="1" flipV="1">
            <a:off x="3549650" y="4375150"/>
            <a:ext cx="508000" cy="13335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49" name="Line 97"/>
          <p:cNvSpPr>
            <a:spLocks noChangeShapeType="1"/>
          </p:cNvSpPr>
          <p:nvPr/>
        </p:nvSpPr>
        <p:spPr bwMode="auto">
          <a:xfrm>
            <a:off x="3609975" y="190500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0" name="Rectangle 98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r>
              <a:rPr lang="fr-FR"/>
              <a:t>Extraction de l ’instruction 3</a:t>
            </a:r>
          </a:p>
        </p:txBody>
      </p:sp>
      <p:sp>
        <p:nvSpPr>
          <p:cNvPr id="100451" name="Text Box 99"/>
          <p:cNvSpPr txBox="1">
            <a:spLocks noChangeArrowheads="1"/>
          </p:cNvSpPr>
          <p:nvPr/>
        </p:nvSpPr>
        <p:spPr bwMode="auto">
          <a:xfrm>
            <a:off x="1584325" y="23272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FR" sz="2400">
                <a:solidFill>
                  <a:srgbClr val="063DE8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00452" name="Line 100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3" name="Oval 101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4" name="Rectangle 102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100455" name="Arc 103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6" name="Arc 104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7" name="Oval 105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8" name="Arc 106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59" name="Arc 107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0" name="Arc 108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1" name="Arc 109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2" name="Arc 110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3" name="Arc 111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4" name="Arc 112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5" name="Oval 113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6" name="Oval 114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7" name="Oval 115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0468" name="Rectangle 116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Line 3"/>
          <p:cNvSpPr>
            <a:spLocks noChangeShapeType="1"/>
          </p:cNvSpPr>
          <p:nvPr/>
        </p:nvSpPr>
        <p:spPr bwMode="auto">
          <a:xfrm flipV="1">
            <a:off x="3810000" y="1485900"/>
            <a:ext cx="0" cy="914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05" name="Line 5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06" name="Line 6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07" name="Line 7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102411" name="Line 11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2" name="Line 12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3" name="Line 13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4" name="Line 14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5" name="Line 15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6" name="Line 16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7" name="Line 17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8" name="Line 18"/>
          <p:cNvSpPr>
            <a:spLocks noChangeShapeType="1"/>
          </p:cNvSpPr>
          <p:nvPr/>
        </p:nvSpPr>
        <p:spPr bwMode="auto">
          <a:xfrm flipV="1">
            <a:off x="3829050" y="5299075"/>
            <a:ext cx="0" cy="9747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19" name="Line 19"/>
          <p:cNvSpPr>
            <a:spLocks noChangeShapeType="1"/>
          </p:cNvSpPr>
          <p:nvPr/>
        </p:nvSpPr>
        <p:spPr bwMode="auto">
          <a:xfrm>
            <a:off x="7196138" y="5245100"/>
            <a:ext cx="3175" cy="9525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20" name="Line 20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21" name="Line 21"/>
          <p:cNvSpPr>
            <a:spLocks noChangeShapeType="1"/>
          </p:cNvSpPr>
          <p:nvPr/>
        </p:nvSpPr>
        <p:spPr bwMode="auto">
          <a:xfrm flipV="1">
            <a:off x="7196138" y="3990975"/>
            <a:ext cx="3175" cy="8985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22" name="Line 22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23" name="Rectangle 23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102424" name="Rectangle 24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102425" name="Rectangle 25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102426" name="Rectangle 26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102427" name="Rectangle 27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102428" name="Rectangle 28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102429" name="Line 29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5715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31" name="Rectangle 31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102432" name="Rectangle 32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102433" name="Rectangle 33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102434" name="Rectangle 34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102435" name="Rectangle 35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102436" name="Rectangle 36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102437" name="Rectangle 37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102438" name="Rectangle 38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102439" name="Rectangle 39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102440" name="Rectangle 40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102441" name="Rectangle 41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102442" name="Rectangle 42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102443" name="Rectangle 43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102444" name="Rectangle 44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45" name="Rectangle 45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102446" name="Rectangle 46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102447" name="Rectangle 47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102448" name="Oval 48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49" name="Line 49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0" name="Oval 50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1" name="Line 51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2" name="Oval 52"/>
          <p:cNvSpPr>
            <a:spLocks noChangeArrowheads="1"/>
          </p:cNvSpPr>
          <p:nvPr/>
        </p:nvSpPr>
        <p:spPr bwMode="auto">
          <a:xfrm>
            <a:off x="377507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3" name="Line 53"/>
          <p:cNvSpPr>
            <a:spLocks noChangeShapeType="1"/>
          </p:cNvSpPr>
          <p:nvPr/>
        </p:nvSpPr>
        <p:spPr bwMode="auto">
          <a:xfrm>
            <a:off x="3775075" y="5683250"/>
            <a:ext cx="249238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4" name="Oval 54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5" name="Line 55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6" name="Oval 56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7" name="Line 57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8" name="Oval 58"/>
          <p:cNvSpPr>
            <a:spLocks noChangeArrowheads="1"/>
          </p:cNvSpPr>
          <p:nvPr/>
        </p:nvSpPr>
        <p:spPr bwMode="auto">
          <a:xfrm>
            <a:off x="4306888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59" name="Line 59"/>
          <p:cNvSpPr>
            <a:spLocks noChangeShapeType="1"/>
          </p:cNvSpPr>
          <p:nvPr/>
        </p:nvSpPr>
        <p:spPr bwMode="auto">
          <a:xfrm>
            <a:off x="4306888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60" name="Oval 60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61" name="Line 61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62" name="Oval 62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63" name="Line 63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64" name="Oval 64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65" name="Line 65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2466" name="Group 66"/>
          <p:cNvGrpSpPr>
            <a:grpSpLocks/>
          </p:cNvGrpSpPr>
          <p:nvPr/>
        </p:nvGrpSpPr>
        <p:grpSpPr bwMode="auto">
          <a:xfrm>
            <a:off x="4922838" y="2324100"/>
            <a:ext cx="249237" cy="103188"/>
            <a:chOff x="3101" y="1464"/>
            <a:chExt cx="157" cy="65"/>
          </a:xfrm>
        </p:grpSpPr>
        <p:sp>
          <p:nvSpPr>
            <p:cNvPr id="102467" name="Oval 67"/>
            <p:cNvSpPr>
              <a:spLocks noChangeArrowheads="1"/>
            </p:cNvSpPr>
            <p:nvPr/>
          </p:nvSpPr>
          <p:spPr bwMode="auto">
            <a:xfrm>
              <a:off x="3101" y="1464"/>
              <a:ext cx="67" cy="65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468" name="Line 68"/>
            <p:cNvSpPr>
              <a:spLocks noChangeShapeType="1"/>
            </p:cNvSpPr>
            <p:nvPr/>
          </p:nvSpPr>
          <p:spPr bwMode="auto">
            <a:xfrm>
              <a:off x="3192" y="1495"/>
              <a:ext cx="66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2469" name="Oval 69"/>
          <p:cNvSpPr>
            <a:spLocks noChangeArrowheads="1"/>
          </p:cNvSpPr>
          <p:nvPr/>
        </p:nvSpPr>
        <p:spPr bwMode="auto">
          <a:xfrm>
            <a:off x="7146925" y="5632450"/>
            <a:ext cx="106363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0" name="Oval 70"/>
          <p:cNvSpPr>
            <a:spLocks noChangeArrowheads="1"/>
          </p:cNvSpPr>
          <p:nvPr/>
        </p:nvSpPr>
        <p:spPr bwMode="auto">
          <a:xfrm>
            <a:off x="7146925" y="4392613"/>
            <a:ext cx="106363" cy="100012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1" name="Oval 71"/>
          <p:cNvSpPr>
            <a:spLocks noChangeArrowheads="1"/>
          </p:cNvSpPr>
          <p:nvPr/>
        </p:nvSpPr>
        <p:spPr bwMode="auto">
          <a:xfrm>
            <a:off x="3757613" y="1854200"/>
            <a:ext cx="106362" cy="100013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2" name="Line 72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3" name="Rectangle 73"/>
          <p:cNvSpPr>
            <a:spLocks noChangeArrowheads="1"/>
          </p:cNvSpPr>
          <p:nvPr/>
        </p:nvSpPr>
        <p:spPr bwMode="auto">
          <a:xfrm rot="16200000">
            <a:off x="6147594" y="2545557"/>
            <a:ext cx="6889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FB02</a:t>
            </a:r>
          </a:p>
        </p:txBody>
      </p:sp>
      <p:sp>
        <p:nvSpPr>
          <p:cNvPr id="102474" name="Line 74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5" name="Line 75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6" name="Line 76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7" name="Line 77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8" name="Rectangle 78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79" name="Rectangle 79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80" name="Line 80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81" name="Rectangle 81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102482" name="Line 82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83" name="Rectangle 83"/>
          <p:cNvSpPr>
            <a:spLocks noChangeArrowheads="1"/>
          </p:cNvSpPr>
          <p:nvPr/>
        </p:nvSpPr>
        <p:spPr bwMode="auto">
          <a:xfrm>
            <a:off x="3073400" y="5054600"/>
            <a:ext cx="1549400" cy="2921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84" name="Rectangle 84"/>
          <p:cNvSpPr>
            <a:spLocks noChangeArrowheads="1"/>
          </p:cNvSpPr>
          <p:nvPr/>
        </p:nvSpPr>
        <p:spPr bwMode="auto">
          <a:xfrm>
            <a:off x="3505200" y="1206500"/>
            <a:ext cx="1460500" cy="2794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85" name="Rectangle 85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00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           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102486" name="Line 86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87" name="Rectangle 87"/>
          <p:cNvSpPr>
            <a:spLocks noChangeArrowheads="1"/>
          </p:cNvSpPr>
          <p:nvPr/>
        </p:nvSpPr>
        <p:spPr bwMode="auto">
          <a:xfrm>
            <a:off x="3684588" y="1233488"/>
            <a:ext cx="11906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FB03</a:t>
            </a:r>
          </a:p>
        </p:txBody>
      </p:sp>
      <p:sp>
        <p:nvSpPr>
          <p:cNvPr id="102488" name="Rectangle 88"/>
          <p:cNvSpPr>
            <a:spLocks noChangeArrowheads="1"/>
          </p:cNvSpPr>
          <p:nvPr/>
        </p:nvSpPr>
        <p:spPr bwMode="auto">
          <a:xfrm>
            <a:off x="7186613" y="4746625"/>
            <a:ext cx="1084262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2000">
                <a:latin typeface="Times New Roman" pitchFamily="18" charset="0"/>
              </a:rPr>
              <a:t>32 F8 20</a:t>
            </a:r>
          </a:p>
          <a:p>
            <a:pPr eaLnBrk="0" latinLnBrk="1" hangingPunct="0"/>
            <a:endParaRPr lang="fr-FR" sz="2000">
              <a:latin typeface="Times New Roman" pitchFamily="18" charset="0"/>
            </a:endParaRPr>
          </a:p>
        </p:txBody>
      </p:sp>
      <p:sp>
        <p:nvSpPr>
          <p:cNvPr id="102489" name="Rectangle 89"/>
          <p:cNvSpPr>
            <a:spLocks noChangeArrowheads="1"/>
          </p:cNvSpPr>
          <p:nvPr/>
        </p:nvSpPr>
        <p:spPr bwMode="auto">
          <a:xfrm>
            <a:off x="3021013" y="4924425"/>
            <a:ext cx="152876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2000">
                <a:latin typeface="Times New Roman" pitchFamily="18" charset="0"/>
              </a:rPr>
              <a:t>   32     F8 20</a:t>
            </a:r>
          </a:p>
        </p:txBody>
      </p:sp>
      <p:sp>
        <p:nvSpPr>
          <p:cNvPr id="102490" name="Text Box 90"/>
          <p:cNvSpPr txBox="1">
            <a:spLocks noChangeArrowheads="1"/>
          </p:cNvSpPr>
          <p:nvPr/>
        </p:nvSpPr>
        <p:spPr bwMode="auto">
          <a:xfrm>
            <a:off x="1584325" y="23272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FR" sz="2400">
                <a:solidFill>
                  <a:srgbClr val="063DE8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02491" name="Line 91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2" name="Oval 92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3" name="Rectangle 93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102494" name="Arc 94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5" name="Arc 95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6" name="Oval 96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7" name="Arc 97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8" name="Arc 98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9" name="Arc 99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0" name="Arc 100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1" name="Arc 101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2" name="Arc 102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3" name="Arc 103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4" name="Oval 104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5" name="Oval 105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6" name="Oval 106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7" name="Rectangle 107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508" name="Rectangle 108"/>
          <p:cNvSpPr>
            <a:spLocks noChangeArrowheads="1"/>
          </p:cNvSpPr>
          <p:nvPr/>
        </p:nvSpPr>
        <p:spPr bwMode="auto">
          <a:xfrm>
            <a:off x="0" y="228600"/>
            <a:ext cx="9144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FR" sz="4400">
                <a:solidFill>
                  <a:schemeClr val="tx2"/>
                </a:solidFill>
              </a:rPr>
              <a:t> </a:t>
            </a:r>
            <a:r>
              <a:rPr lang="fr-FR" sz="4200">
                <a:solidFill>
                  <a:schemeClr val="tx2"/>
                </a:solidFill>
              </a:rPr>
              <a:t>Incrémentation du Compteur Ordinal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1" name="Line 3"/>
          <p:cNvSpPr>
            <a:spLocks noChangeShapeType="1"/>
          </p:cNvSpPr>
          <p:nvPr/>
        </p:nvSpPr>
        <p:spPr bwMode="auto">
          <a:xfrm flipH="1" flipV="1">
            <a:off x="3559175" y="2332038"/>
            <a:ext cx="2579688" cy="555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 flipH="1">
            <a:off x="4360863" y="2400300"/>
            <a:ext cx="52387" cy="25781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3" name="Line 5"/>
          <p:cNvSpPr>
            <a:spLocks noChangeShapeType="1"/>
          </p:cNvSpPr>
          <p:nvPr/>
        </p:nvSpPr>
        <p:spPr bwMode="auto">
          <a:xfrm flipH="1">
            <a:off x="566738" y="6256338"/>
            <a:ext cx="814546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8" name="Line 10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59" name="Line 11"/>
          <p:cNvSpPr>
            <a:spLocks noChangeShapeType="1"/>
          </p:cNvSpPr>
          <p:nvPr/>
        </p:nvSpPr>
        <p:spPr bwMode="auto">
          <a:xfrm flipH="1">
            <a:off x="719138" y="2513013"/>
            <a:ext cx="481012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0" name="Line 12"/>
          <p:cNvSpPr>
            <a:spLocks noChangeShapeType="1"/>
          </p:cNvSpPr>
          <p:nvPr/>
        </p:nvSpPr>
        <p:spPr bwMode="auto">
          <a:xfrm>
            <a:off x="744538" y="2538413"/>
            <a:ext cx="0" cy="36718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1" name="Line 13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2" name="Line 14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3" name="Line 15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5" name="Line 17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6" name="Line 18"/>
          <p:cNvSpPr>
            <a:spLocks noChangeShapeType="1"/>
          </p:cNvSpPr>
          <p:nvPr/>
        </p:nvSpPr>
        <p:spPr bwMode="auto">
          <a:xfrm flipV="1">
            <a:off x="7988300" y="5168900"/>
            <a:ext cx="0" cy="10922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8" name="Line 20"/>
          <p:cNvSpPr>
            <a:spLocks noChangeShapeType="1"/>
          </p:cNvSpPr>
          <p:nvPr/>
        </p:nvSpPr>
        <p:spPr bwMode="auto">
          <a:xfrm flipH="1" flipV="1">
            <a:off x="7962900" y="4003675"/>
            <a:ext cx="55563" cy="8731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69" name="Rectangle 21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104470" name="Rectangle 22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104471" name="Rectangle 23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104472" name="Rectangle 24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104473" name="Rectangle 25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104474" name="Rectangle 26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104475" name="Line 27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76" name="Rectangle 28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77" name="Rectangle 29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104478" name="Rectangle 30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104479" name="Rectangle 31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104480" name="Rectangle 32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104481" name="Rectangle 33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104482" name="Rectangle 34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104483" name="Rectangle 35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104484" name="Rectangle 36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104485" name="Rectangle 37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104486" name="Rectangle 38"/>
          <p:cNvSpPr>
            <a:spLocks noChangeArrowheads="1"/>
          </p:cNvSpPr>
          <p:nvPr/>
        </p:nvSpPr>
        <p:spPr bwMode="auto">
          <a:xfrm>
            <a:off x="6464300" y="4322763"/>
            <a:ext cx="5159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104487" name="Rectangle 39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104488" name="Rectangle 40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104489" name="Rectangle 41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104490" name="Rectangle 42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91" name="Rectangle 43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104492" name="Rectangle 44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104493" name="Rectangle 45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104494" name="Oval 46"/>
          <p:cNvSpPr>
            <a:spLocks noChangeArrowheads="1"/>
          </p:cNvSpPr>
          <p:nvPr/>
        </p:nvSpPr>
        <p:spPr bwMode="auto">
          <a:xfrm>
            <a:off x="692150" y="5632450"/>
            <a:ext cx="104775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95" name="Line 47"/>
          <p:cNvSpPr>
            <a:spLocks noChangeShapeType="1"/>
          </p:cNvSpPr>
          <p:nvPr/>
        </p:nvSpPr>
        <p:spPr bwMode="auto">
          <a:xfrm>
            <a:off x="692150" y="5683250"/>
            <a:ext cx="247650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96" name="Oval 48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97" name="Line 49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98" name="Oval 50"/>
          <p:cNvSpPr>
            <a:spLocks noChangeArrowheads="1"/>
          </p:cNvSpPr>
          <p:nvPr/>
        </p:nvSpPr>
        <p:spPr bwMode="auto">
          <a:xfrm>
            <a:off x="376237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499" name="Line 51"/>
          <p:cNvSpPr>
            <a:spLocks noChangeShapeType="1"/>
          </p:cNvSpPr>
          <p:nvPr/>
        </p:nvSpPr>
        <p:spPr bwMode="auto">
          <a:xfrm>
            <a:off x="3762375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0" name="Oval 52"/>
          <p:cNvSpPr>
            <a:spLocks noChangeArrowheads="1"/>
          </p:cNvSpPr>
          <p:nvPr/>
        </p:nvSpPr>
        <p:spPr bwMode="auto">
          <a:xfrm>
            <a:off x="7935913" y="5632450"/>
            <a:ext cx="106362" cy="101600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1" name="Line 53"/>
          <p:cNvSpPr>
            <a:spLocks noChangeShapeType="1"/>
          </p:cNvSpPr>
          <p:nvPr/>
        </p:nvSpPr>
        <p:spPr bwMode="auto">
          <a:xfrm>
            <a:off x="7935913" y="5683250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2" name="Oval 54"/>
          <p:cNvSpPr>
            <a:spLocks noChangeArrowheads="1"/>
          </p:cNvSpPr>
          <p:nvPr/>
        </p:nvSpPr>
        <p:spPr bwMode="auto">
          <a:xfrm>
            <a:off x="7935913" y="4394200"/>
            <a:ext cx="106362" cy="98425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3" name="Line 55"/>
          <p:cNvSpPr>
            <a:spLocks noChangeShapeType="1"/>
          </p:cNvSpPr>
          <p:nvPr/>
        </p:nvSpPr>
        <p:spPr bwMode="auto">
          <a:xfrm>
            <a:off x="7935913" y="4443413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4" name="Oval 56"/>
          <p:cNvSpPr>
            <a:spLocks noChangeArrowheads="1"/>
          </p:cNvSpPr>
          <p:nvPr/>
        </p:nvSpPr>
        <p:spPr bwMode="auto">
          <a:xfrm>
            <a:off x="4319588" y="4394200"/>
            <a:ext cx="106362" cy="98425"/>
          </a:xfrm>
          <a:prstGeom prst="ellipse">
            <a:avLst/>
          </a:prstGeom>
          <a:solidFill>
            <a:srgbClr val="FAFD00"/>
          </a:solidFill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5" name="Line 57"/>
          <p:cNvSpPr>
            <a:spLocks noChangeShapeType="1"/>
          </p:cNvSpPr>
          <p:nvPr/>
        </p:nvSpPr>
        <p:spPr bwMode="auto">
          <a:xfrm>
            <a:off x="4319588" y="4443413"/>
            <a:ext cx="249237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6" name="Oval 58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7" name="Line 59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8" name="Oval 60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09" name="Line 61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10" name="Oval 62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11" name="Line 63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4512" name="Group 64"/>
          <p:cNvGrpSpPr>
            <a:grpSpLocks/>
          </p:cNvGrpSpPr>
          <p:nvPr/>
        </p:nvGrpSpPr>
        <p:grpSpPr bwMode="auto">
          <a:xfrm>
            <a:off x="4913313" y="2325688"/>
            <a:ext cx="258762" cy="106362"/>
            <a:chOff x="3095" y="1465"/>
            <a:chExt cx="163" cy="67"/>
          </a:xfrm>
        </p:grpSpPr>
        <p:sp>
          <p:nvSpPr>
            <p:cNvPr id="104513" name="Oval 65"/>
            <p:cNvSpPr>
              <a:spLocks noChangeArrowheads="1"/>
            </p:cNvSpPr>
            <p:nvPr/>
          </p:nvSpPr>
          <p:spPr bwMode="auto">
            <a:xfrm>
              <a:off x="3095" y="1465"/>
              <a:ext cx="70" cy="67"/>
            </a:xfrm>
            <a:prstGeom prst="ellipse">
              <a:avLst/>
            </a:prstGeom>
            <a:solidFill>
              <a:srgbClr val="FAFD00"/>
            </a:solidFill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4514" name="Line 66"/>
            <p:cNvSpPr>
              <a:spLocks noChangeShapeType="1"/>
            </p:cNvSpPr>
            <p:nvPr/>
          </p:nvSpPr>
          <p:spPr bwMode="auto">
            <a:xfrm>
              <a:off x="3189" y="1497"/>
              <a:ext cx="69" cy="0"/>
            </a:xfrm>
            <a:prstGeom prst="line">
              <a:avLst/>
            </a:prstGeom>
            <a:noFill/>
            <a:ln w="38100" cmpd="dbl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4515" name="Oval 67"/>
          <p:cNvSpPr>
            <a:spLocks noChangeArrowheads="1"/>
          </p:cNvSpPr>
          <p:nvPr/>
        </p:nvSpPr>
        <p:spPr bwMode="auto">
          <a:xfrm>
            <a:off x="713422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16" name="Line 68"/>
          <p:cNvSpPr>
            <a:spLocks noChangeShapeType="1"/>
          </p:cNvSpPr>
          <p:nvPr/>
        </p:nvSpPr>
        <p:spPr bwMode="auto">
          <a:xfrm>
            <a:off x="6991350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17" name="Oval 69"/>
          <p:cNvSpPr>
            <a:spLocks noChangeArrowheads="1"/>
          </p:cNvSpPr>
          <p:nvPr/>
        </p:nvSpPr>
        <p:spPr bwMode="auto">
          <a:xfrm>
            <a:off x="7129463" y="4381500"/>
            <a:ext cx="136525" cy="128588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18" name="Line 70"/>
          <p:cNvSpPr>
            <a:spLocks noChangeShapeType="1"/>
          </p:cNvSpPr>
          <p:nvPr/>
        </p:nvSpPr>
        <p:spPr bwMode="auto">
          <a:xfrm>
            <a:off x="6981825" y="4443413"/>
            <a:ext cx="2841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19" name="Oval 71"/>
          <p:cNvSpPr>
            <a:spLocks noChangeArrowheads="1"/>
          </p:cNvSpPr>
          <p:nvPr/>
        </p:nvSpPr>
        <p:spPr bwMode="auto">
          <a:xfrm>
            <a:off x="3740150" y="1843088"/>
            <a:ext cx="136525" cy="128587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0" name="Line 72"/>
          <p:cNvSpPr>
            <a:spLocks noChangeShapeType="1"/>
          </p:cNvSpPr>
          <p:nvPr/>
        </p:nvSpPr>
        <p:spPr bwMode="auto">
          <a:xfrm>
            <a:off x="3587750" y="1905000"/>
            <a:ext cx="2841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1" name="Line 73"/>
          <p:cNvSpPr>
            <a:spLocks noChangeShapeType="1"/>
          </p:cNvSpPr>
          <p:nvPr/>
        </p:nvSpPr>
        <p:spPr bwMode="auto">
          <a:xfrm>
            <a:off x="4976813" y="2325688"/>
            <a:ext cx="0" cy="24765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2" name="Line 74"/>
          <p:cNvSpPr>
            <a:spLocks noChangeShapeType="1"/>
          </p:cNvSpPr>
          <p:nvPr/>
        </p:nvSpPr>
        <p:spPr bwMode="auto">
          <a:xfrm flipV="1">
            <a:off x="3810000" y="1517650"/>
            <a:ext cx="0" cy="8509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3" name="Line 75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4" name="Rectangle 76"/>
          <p:cNvSpPr>
            <a:spLocks noChangeArrowheads="1"/>
          </p:cNvSpPr>
          <p:nvPr/>
        </p:nvSpPr>
        <p:spPr bwMode="auto">
          <a:xfrm rot="16200000">
            <a:off x="6090444" y="2555082"/>
            <a:ext cx="663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F820</a:t>
            </a:r>
          </a:p>
        </p:txBody>
      </p:sp>
      <p:sp>
        <p:nvSpPr>
          <p:cNvPr id="104525" name="Line 77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6" name="Line 78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7" name="Line 79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8" name="Line 80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29" name="Rectangle 81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0" name="Rectangle 82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1" name="Line 83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2" name="Rectangle 84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4533" name="Line 85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4" name="Rectangle 86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5" name="Rectangle 87"/>
          <p:cNvSpPr>
            <a:spLocks noChangeArrowheads="1"/>
          </p:cNvSpPr>
          <p:nvPr/>
        </p:nvSpPr>
        <p:spPr bwMode="auto">
          <a:xfrm>
            <a:off x="3486150" y="1187450"/>
            <a:ext cx="14986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6" name="Rectangle 88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 b="1">
                <a:solidFill>
                  <a:schemeClr val="hlink"/>
                </a:solidFill>
                <a:latin typeface="Times New Roman" pitchFamily="18" charset="0"/>
              </a:rPr>
              <a:t>F820	12</a:t>
            </a:r>
            <a:endParaRPr lang="fr-FR" sz="1400">
              <a:latin typeface="Times New Roman" pitchFamily="18" charset="0"/>
            </a:endParaRP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	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104537" name="Line 89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38" name="Rectangle 90"/>
          <p:cNvSpPr>
            <a:spLocks noChangeArrowheads="1"/>
          </p:cNvSpPr>
          <p:nvPr/>
        </p:nvSpPr>
        <p:spPr bwMode="auto">
          <a:xfrm>
            <a:off x="3684588" y="1233488"/>
            <a:ext cx="11906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FB03</a:t>
            </a:r>
          </a:p>
        </p:txBody>
      </p:sp>
      <p:sp>
        <p:nvSpPr>
          <p:cNvPr id="104539" name="Rectangle 91"/>
          <p:cNvSpPr>
            <a:spLocks noChangeArrowheads="1"/>
          </p:cNvSpPr>
          <p:nvPr/>
        </p:nvSpPr>
        <p:spPr bwMode="auto">
          <a:xfrm>
            <a:off x="7186613" y="47466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12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4540" name="Rectangle 92"/>
          <p:cNvSpPr>
            <a:spLocks noChangeArrowheads="1"/>
          </p:cNvSpPr>
          <p:nvPr/>
        </p:nvSpPr>
        <p:spPr bwMode="auto">
          <a:xfrm>
            <a:off x="3081338" y="4989513"/>
            <a:ext cx="1558925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sz="1400">
                <a:solidFill>
                  <a:schemeClr val="tx2"/>
                </a:solidFill>
                <a:latin typeface="Times New Roman" pitchFamily="18" charset="0"/>
              </a:rPr>
              <a:t>32	F820</a:t>
            </a:r>
          </a:p>
          <a:p>
            <a:endParaRPr lang="fr-FR" sz="14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4541" name="Rectangle 93"/>
          <p:cNvSpPr>
            <a:spLocks noChangeArrowheads="1"/>
          </p:cNvSpPr>
          <p:nvPr/>
        </p:nvSpPr>
        <p:spPr bwMode="auto">
          <a:xfrm>
            <a:off x="1611313" y="2270125"/>
            <a:ext cx="409575" cy="747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fr-FR" b="1">
                <a:solidFill>
                  <a:schemeClr val="hlink"/>
                </a:solidFill>
                <a:latin typeface="Times New Roman" pitchFamily="18" charset="0"/>
              </a:rPr>
              <a:t>12</a:t>
            </a:r>
            <a:endParaRPr lang="fr-FR">
              <a:solidFill>
                <a:schemeClr val="tx2"/>
              </a:solidFill>
              <a:latin typeface="Times New Roman" pitchFamily="18" charset="0"/>
            </a:endParaRPr>
          </a:p>
          <a:p>
            <a:endParaRPr lang="fr-FR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4542" name="Line 94"/>
          <p:cNvSpPr>
            <a:spLocks noChangeShapeType="1"/>
          </p:cNvSpPr>
          <p:nvPr/>
        </p:nvSpPr>
        <p:spPr bwMode="auto">
          <a:xfrm flipV="1">
            <a:off x="958850" y="3752850"/>
            <a:ext cx="1676400" cy="19431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43" name="Line 95"/>
          <p:cNvSpPr>
            <a:spLocks noChangeShapeType="1"/>
          </p:cNvSpPr>
          <p:nvPr/>
        </p:nvSpPr>
        <p:spPr bwMode="auto">
          <a:xfrm flipH="1" flipV="1">
            <a:off x="3448050" y="4349750"/>
            <a:ext cx="4749800" cy="13589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44" name="Line 96"/>
          <p:cNvSpPr>
            <a:spLocks noChangeShapeType="1"/>
          </p:cNvSpPr>
          <p:nvPr/>
        </p:nvSpPr>
        <p:spPr bwMode="auto">
          <a:xfrm flipH="1" flipV="1">
            <a:off x="4133850" y="4070350"/>
            <a:ext cx="457200" cy="406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45" name="Line 97"/>
          <p:cNvSpPr>
            <a:spLocks noChangeShapeType="1"/>
          </p:cNvSpPr>
          <p:nvPr/>
        </p:nvSpPr>
        <p:spPr bwMode="auto">
          <a:xfrm flipH="1" flipV="1">
            <a:off x="4133850" y="3448050"/>
            <a:ext cx="4102100" cy="10033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46" name="Line 98"/>
          <p:cNvSpPr>
            <a:spLocks noChangeShapeType="1"/>
          </p:cNvSpPr>
          <p:nvPr/>
        </p:nvSpPr>
        <p:spPr bwMode="auto">
          <a:xfrm flipH="1">
            <a:off x="3333750" y="2419350"/>
            <a:ext cx="1866900" cy="7747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47" name="Rectangle 9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r>
              <a:rPr lang="fr-FR"/>
              <a:t>Exécution de l’instruction 3</a:t>
            </a:r>
          </a:p>
        </p:txBody>
      </p:sp>
      <p:sp>
        <p:nvSpPr>
          <p:cNvPr id="104548" name="Line 100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49" name="Oval 101"/>
          <p:cNvSpPr>
            <a:spLocks noChangeArrowheads="1"/>
          </p:cNvSpPr>
          <p:nvPr/>
        </p:nvSpPr>
        <p:spPr bwMode="auto">
          <a:xfrm>
            <a:off x="3286125" y="3328988"/>
            <a:ext cx="242888" cy="3460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0" name="Rectangle 102"/>
          <p:cNvSpPr>
            <a:spLocks noChangeArrowheads="1"/>
          </p:cNvSpPr>
          <p:nvPr/>
        </p:nvSpPr>
        <p:spPr bwMode="auto">
          <a:xfrm>
            <a:off x="3365500" y="3444875"/>
            <a:ext cx="2889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800">
                <a:solidFill>
                  <a:schemeClr val="tx2"/>
                </a:solidFill>
                <a:latin typeface="Times New Roman" pitchFamily="18" charset="0"/>
              </a:rPr>
              <a:t>+1</a:t>
            </a:r>
          </a:p>
        </p:txBody>
      </p:sp>
      <p:sp>
        <p:nvSpPr>
          <p:cNvPr id="104551" name="Arc 103"/>
          <p:cNvSpPr>
            <a:spLocks/>
          </p:cNvSpPr>
          <p:nvPr/>
        </p:nvSpPr>
        <p:spPr bwMode="auto">
          <a:xfrm>
            <a:off x="3062288" y="3454400"/>
            <a:ext cx="219075" cy="31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175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2" name="Arc 104"/>
          <p:cNvSpPr>
            <a:spLocks/>
          </p:cNvSpPr>
          <p:nvPr/>
        </p:nvSpPr>
        <p:spPr bwMode="auto">
          <a:xfrm rot="10800000">
            <a:off x="3449638" y="3670300"/>
            <a:ext cx="177800" cy="22066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3" name="Oval 105"/>
          <p:cNvSpPr>
            <a:spLocks noChangeArrowheads="1"/>
          </p:cNvSpPr>
          <p:nvPr/>
        </p:nvSpPr>
        <p:spPr bwMode="auto">
          <a:xfrm>
            <a:off x="2819400" y="3319463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4" name="Arc 106"/>
          <p:cNvSpPr>
            <a:spLocks/>
          </p:cNvSpPr>
          <p:nvPr/>
        </p:nvSpPr>
        <p:spPr bwMode="auto">
          <a:xfrm rot="10800000">
            <a:off x="3160713" y="3649663"/>
            <a:ext cx="176212" cy="241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5" name="Arc 107"/>
          <p:cNvSpPr>
            <a:spLocks/>
          </p:cNvSpPr>
          <p:nvPr/>
        </p:nvSpPr>
        <p:spPr bwMode="auto">
          <a:xfrm>
            <a:off x="3529013" y="3465513"/>
            <a:ext cx="187325" cy="698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6" name="Arc 108"/>
          <p:cNvSpPr>
            <a:spLocks/>
          </p:cNvSpPr>
          <p:nvPr/>
        </p:nvSpPr>
        <p:spPr bwMode="auto">
          <a:xfrm>
            <a:off x="2943225" y="3667125"/>
            <a:ext cx="111125" cy="355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7" name="Arc 109"/>
          <p:cNvSpPr>
            <a:spLocks/>
          </p:cNvSpPr>
          <p:nvPr/>
        </p:nvSpPr>
        <p:spPr bwMode="auto">
          <a:xfrm>
            <a:off x="3027363" y="3200400"/>
            <a:ext cx="301625" cy="1666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8" name="Arc 110"/>
          <p:cNvSpPr>
            <a:spLocks/>
          </p:cNvSpPr>
          <p:nvPr/>
        </p:nvSpPr>
        <p:spPr bwMode="auto">
          <a:xfrm>
            <a:off x="3327400" y="3200400"/>
            <a:ext cx="490538" cy="1254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59" name="Arc 111"/>
          <p:cNvSpPr>
            <a:spLocks/>
          </p:cNvSpPr>
          <p:nvPr/>
        </p:nvSpPr>
        <p:spPr bwMode="auto">
          <a:xfrm>
            <a:off x="3140075" y="4217988"/>
            <a:ext cx="447675" cy="125412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60" name="Arc 112"/>
          <p:cNvSpPr>
            <a:spLocks/>
          </p:cNvSpPr>
          <p:nvPr/>
        </p:nvSpPr>
        <p:spPr bwMode="auto">
          <a:xfrm>
            <a:off x="2878138" y="3649663"/>
            <a:ext cx="261937" cy="693737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61" name="Oval 113"/>
          <p:cNvSpPr>
            <a:spLocks noChangeArrowheads="1"/>
          </p:cNvSpPr>
          <p:nvPr/>
        </p:nvSpPr>
        <p:spPr bwMode="auto">
          <a:xfrm>
            <a:off x="3057525" y="3897313"/>
            <a:ext cx="241300" cy="344487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62" name="Oval 114"/>
          <p:cNvSpPr>
            <a:spLocks noChangeArrowheads="1"/>
          </p:cNvSpPr>
          <p:nvPr/>
        </p:nvSpPr>
        <p:spPr bwMode="auto">
          <a:xfrm>
            <a:off x="3533775" y="38941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63" name="Oval 115"/>
          <p:cNvSpPr>
            <a:spLocks noChangeArrowheads="1"/>
          </p:cNvSpPr>
          <p:nvPr/>
        </p:nvSpPr>
        <p:spPr bwMode="auto">
          <a:xfrm>
            <a:off x="3721100" y="3322638"/>
            <a:ext cx="241300" cy="347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4564" name="Rectangle 116"/>
          <p:cNvSpPr>
            <a:spLocks noChangeArrowheads="1"/>
          </p:cNvSpPr>
          <p:nvPr/>
        </p:nvSpPr>
        <p:spPr bwMode="auto">
          <a:xfrm>
            <a:off x="2743200" y="3124200"/>
            <a:ext cx="13716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2681288" y="3214688"/>
            <a:ext cx="1495425" cy="1155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6632575" y="1624013"/>
            <a:ext cx="1928813" cy="2398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0" name="Line 4"/>
          <p:cNvSpPr>
            <a:spLocks noChangeShapeType="1"/>
          </p:cNvSpPr>
          <p:nvPr/>
        </p:nvSpPr>
        <p:spPr bwMode="auto">
          <a:xfrm flipH="1" flipV="1">
            <a:off x="3546475" y="2319338"/>
            <a:ext cx="2605088" cy="809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1" name="Line 5"/>
          <p:cNvSpPr>
            <a:spLocks noChangeShapeType="1"/>
          </p:cNvSpPr>
          <p:nvPr/>
        </p:nvSpPr>
        <p:spPr bwMode="auto">
          <a:xfrm flipH="1">
            <a:off x="4379913" y="2381250"/>
            <a:ext cx="14287" cy="261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2" name="Line 6"/>
          <p:cNvSpPr>
            <a:spLocks noChangeShapeType="1"/>
          </p:cNvSpPr>
          <p:nvPr/>
        </p:nvSpPr>
        <p:spPr bwMode="auto">
          <a:xfrm flipH="1">
            <a:off x="554038" y="6256338"/>
            <a:ext cx="81708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 flipV="1">
            <a:off x="1250950" y="3759200"/>
            <a:ext cx="1138238" cy="885825"/>
          </a:xfrm>
          <a:custGeom>
            <a:avLst/>
            <a:gdLst>
              <a:gd name="G0" fmla="+- 5399 0 0"/>
              <a:gd name="G1" fmla="+- 21600 0 5399"/>
              <a:gd name="G2" fmla="*/ 5399 1 2"/>
              <a:gd name="G3" fmla="+- 21600 0 G2"/>
              <a:gd name="G4" fmla="+/ 5399 21600 2"/>
              <a:gd name="G5" fmla="+/ G1 0 2"/>
              <a:gd name="G6" fmla="*/ 21600 21600 5399"/>
              <a:gd name="G7" fmla="*/ G6 1 2"/>
              <a:gd name="G8" fmla="+- 21600 0 G7"/>
              <a:gd name="G9" fmla="*/ 21600 1 2"/>
              <a:gd name="G10" fmla="+- 5399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4" name="AutoShape 8"/>
          <p:cNvSpPr>
            <a:spLocks noChangeArrowheads="1"/>
          </p:cNvSpPr>
          <p:nvPr/>
        </p:nvSpPr>
        <p:spPr bwMode="auto">
          <a:xfrm>
            <a:off x="1754188" y="4449763"/>
            <a:ext cx="203200" cy="193675"/>
          </a:xfrm>
          <a:prstGeom prst="triangle">
            <a:avLst>
              <a:gd name="adj" fmla="val 4999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5" name="Rectangle 9"/>
          <p:cNvSpPr>
            <a:spLocks noChangeArrowheads="1"/>
          </p:cNvSpPr>
          <p:nvPr/>
        </p:nvSpPr>
        <p:spPr bwMode="auto">
          <a:xfrm>
            <a:off x="2932113" y="3602038"/>
            <a:ext cx="95091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Contrôleur</a:t>
            </a:r>
          </a:p>
        </p:txBody>
      </p:sp>
      <p:sp>
        <p:nvSpPr>
          <p:cNvPr id="106506" name="Rectangle 10"/>
          <p:cNvSpPr>
            <a:spLocks noChangeArrowheads="1"/>
          </p:cNvSpPr>
          <p:nvPr/>
        </p:nvSpPr>
        <p:spPr bwMode="auto">
          <a:xfrm>
            <a:off x="3732213" y="4413250"/>
            <a:ext cx="2905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H</a:t>
            </a:r>
          </a:p>
        </p:txBody>
      </p:sp>
      <p:sp>
        <p:nvSpPr>
          <p:cNvPr id="106507" name="Line 11"/>
          <p:cNvSpPr>
            <a:spLocks noChangeShapeType="1"/>
          </p:cNvSpPr>
          <p:nvPr/>
        </p:nvSpPr>
        <p:spPr bwMode="auto">
          <a:xfrm flipV="1">
            <a:off x="1820863" y="2713038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8" name="Line 12"/>
          <p:cNvSpPr>
            <a:spLocks noChangeShapeType="1"/>
          </p:cNvSpPr>
          <p:nvPr/>
        </p:nvSpPr>
        <p:spPr bwMode="auto">
          <a:xfrm flipH="1">
            <a:off x="1814513" y="3543300"/>
            <a:ext cx="871537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09" name="Line 13"/>
          <p:cNvSpPr>
            <a:spLocks noChangeShapeType="1"/>
          </p:cNvSpPr>
          <p:nvPr/>
        </p:nvSpPr>
        <p:spPr bwMode="auto">
          <a:xfrm flipH="1">
            <a:off x="738188" y="2513013"/>
            <a:ext cx="4429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0" name="Line 14"/>
          <p:cNvSpPr>
            <a:spLocks noChangeShapeType="1"/>
          </p:cNvSpPr>
          <p:nvPr/>
        </p:nvSpPr>
        <p:spPr bwMode="auto">
          <a:xfrm>
            <a:off x="744538" y="2519363"/>
            <a:ext cx="0" cy="3709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1" name="Line 15"/>
          <p:cNvSpPr>
            <a:spLocks noChangeShapeType="1"/>
          </p:cNvSpPr>
          <p:nvPr/>
        </p:nvSpPr>
        <p:spPr bwMode="auto">
          <a:xfrm>
            <a:off x="750888" y="5132388"/>
            <a:ext cx="704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2" name="Line 16"/>
          <p:cNvSpPr>
            <a:spLocks noChangeShapeType="1"/>
          </p:cNvSpPr>
          <p:nvPr/>
        </p:nvSpPr>
        <p:spPr bwMode="auto">
          <a:xfrm flipV="1">
            <a:off x="1462088" y="4643438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3" name="Line 17"/>
          <p:cNvSpPr>
            <a:spLocks noChangeShapeType="1"/>
          </p:cNvSpPr>
          <p:nvPr/>
        </p:nvSpPr>
        <p:spPr bwMode="auto">
          <a:xfrm>
            <a:off x="2178050" y="4656138"/>
            <a:ext cx="0" cy="157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4" name="Line 18"/>
          <p:cNvSpPr>
            <a:spLocks noChangeShapeType="1"/>
          </p:cNvSpPr>
          <p:nvPr/>
        </p:nvSpPr>
        <p:spPr bwMode="auto">
          <a:xfrm flipV="1">
            <a:off x="3829050" y="5330825"/>
            <a:ext cx="0" cy="911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5" name="Line 19"/>
          <p:cNvSpPr>
            <a:spLocks noChangeShapeType="1"/>
          </p:cNvSpPr>
          <p:nvPr/>
        </p:nvSpPr>
        <p:spPr bwMode="auto">
          <a:xfrm>
            <a:off x="7196138" y="5213350"/>
            <a:ext cx="3175" cy="101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6" name="Line 20"/>
          <p:cNvSpPr>
            <a:spLocks noChangeShapeType="1"/>
          </p:cNvSpPr>
          <p:nvPr/>
        </p:nvSpPr>
        <p:spPr bwMode="auto">
          <a:xfrm flipV="1">
            <a:off x="7988300" y="5187950"/>
            <a:ext cx="0" cy="1054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7" name="Line 21"/>
          <p:cNvSpPr>
            <a:spLocks noChangeShapeType="1"/>
          </p:cNvSpPr>
          <p:nvPr/>
        </p:nvSpPr>
        <p:spPr bwMode="auto">
          <a:xfrm flipV="1">
            <a:off x="7196138" y="4022725"/>
            <a:ext cx="3175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8" name="Line 22"/>
          <p:cNvSpPr>
            <a:spLocks noChangeShapeType="1"/>
          </p:cNvSpPr>
          <p:nvPr/>
        </p:nvSpPr>
        <p:spPr bwMode="auto">
          <a:xfrm flipH="1" flipV="1">
            <a:off x="7981950" y="4022725"/>
            <a:ext cx="17463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19" name="Rectangle 23"/>
          <p:cNvSpPr>
            <a:spLocks noChangeArrowheads="1"/>
          </p:cNvSpPr>
          <p:nvPr/>
        </p:nvSpPr>
        <p:spPr bwMode="auto">
          <a:xfrm>
            <a:off x="1252538" y="2076450"/>
            <a:ext cx="11890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Accumulateur</a:t>
            </a:r>
          </a:p>
        </p:txBody>
      </p:sp>
      <p:sp>
        <p:nvSpPr>
          <p:cNvPr id="106520" name="Rectangle 24"/>
          <p:cNvSpPr>
            <a:spLocks noChangeArrowheads="1"/>
          </p:cNvSpPr>
          <p:nvPr/>
        </p:nvSpPr>
        <p:spPr bwMode="auto">
          <a:xfrm>
            <a:off x="2582863" y="1076325"/>
            <a:ext cx="93662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Compteur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Ordinal</a:t>
            </a:r>
          </a:p>
        </p:txBody>
      </p:sp>
      <p:sp>
        <p:nvSpPr>
          <p:cNvPr id="106521" name="Rectangle 25"/>
          <p:cNvSpPr>
            <a:spLocks noChangeArrowheads="1"/>
          </p:cNvSpPr>
          <p:nvPr/>
        </p:nvSpPr>
        <p:spPr bwMode="auto">
          <a:xfrm>
            <a:off x="5649913" y="1131888"/>
            <a:ext cx="18002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Mémoire centrale</a:t>
            </a:r>
          </a:p>
        </p:txBody>
      </p:sp>
      <p:sp>
        <p:nvSpPr>
          <p:cNvPr id="106522" name="Rectangle 26"/>
          <p:cNvSpPr>
            <a:spLocks noChangeArrowheads="1"/>
          </p:cNvSpPr>
          <p:nvPr/>
        </p:nvSpPr>
        <p:spPr bwMode="auto">
          <a:xfrm>
            <a:off x="8193088" y="4759325"/>
            <a:ext cx="8191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mot</a:t>
            </a:r>
          </a:p>
        </p:txBody>
      </p:sp>
      <p:sp>
        <p:nvSpPr>
          <p:cNvPr id="106523" name="Rectangle 27"/>
          <p:cNvSpPr>
            <a:spLocks noChangeArrowheads="1"/>
          </p:cNvSpPr>
          <p:nvPr/>
        </p:nvSpPr>
        <p:spPr bwMode="auto">
          <a:xfrm>
            <a:off x="3176588" y="6353175"/>
            <a:ext cx="130016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de données</a:t>
            </a:r>
          </a:p>
        </p:txBody>
      </p:sp>
      <p:sp>
        <p:nvSpPr>
          <p:cNvPr id="106524" name="Rectangle 28"/>
          <p:cNvSpPr>
            <a:spLocks noChangeArrowheads="1"/>
          </p:cNvSpPr>
          <p:nvPr/>
        </p:nvSpPr>
        <p:spPr bwMode="auto">
          <a:xfrm>
            <a:off x="3092450" y="2393950"/>
            <a:ext cx="1246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Bus d’adresses</a:t>
            </a:r>
          </a:p>
        </p:txBody>
      </p:sp>
      <p:sp>
        <p:nvSpPr>
          <p:cNvPr id="106525" name="Line 29"/>
          <p:cNvSpPr>
            <a:spLocks noChangeShapeType="1"/>
          </p:cNvSpPr>
          <p:nvPr/>
        </p:nvSpPr>
        <p:spPr bwMode="auto">
          <a:xfrm flipV="1">
            <a:off x="3403600" y="4375150"/>
            <a:ext cx="0" cy="652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26" name="Rectangle 30"/>
          <p:cNvSpPr>
            <a:spLocks noChangeArrowheads="1"/>
          </p:cNvSpPr>
          <p:nvPr/>
        </p:nvSpPr>
        <p:spPr bwMode="auto">
          <a:xfrm>
            <a:off x="2593975" y="5013325"/>
            <a:ext cx="1238250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27" name="Rectangle 31"/>
          <p:cNvSpPr>
            <a:spLocks noChangeArrowheads="1"/>
          </p:cNvSpPr>
          <p:nvPr/>
        </p:nvSpPr>
        <p:spPr bwMode="auto">
          <a:xfrm>
            <a:off x="4675188" y="4935538"/>
            <a:ext cx="950912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Registre 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Instruction</a:t>
            </a:r>
          </a:p>
        </p:txBody>
      </p:sp>
      <p:sp>
        <p:nvSpPr>
          <p:cNvPr id="106528" name="Rectangle 32"/>
          <p:cNvSpPr>
            <a:spLocks noChangeArrowheads="1"/>
          </p:cNvSpPr>
          <p:nvPr/>
        </p:nvSpPr>
        <p:spPr bwMode="auto">
          <a:xfrm>
            <a:off x="1514475" y="4046538"/>
            <a:ext cx="6794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U.A.L.</a:t>
            </a:r>
          </a:p>
        </p:txBody>
      </p:sp>
      <p:sp>
        <p:nvSpPr>
          <p:cNvPr id="106529" name="Rectangle 33"/>
          <p:cNvSpPr>
            <a:spLocks noChangeArrowheads="1"/>
          </p:cNvSpPr>
          <p:nvPr/>
        </p:nvSpPr>
        <p:spPr bwMode="auto">
          <a:xfrm>
            <a:off x="2016125" y="2944813"/>
            <a:ext cx="5476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CRA</a:t>
            </a:r>
          </a:p>
        </p:txBody>
      </p:sp>
      <p:sp>
        <p:nvSpPr>
          <p:cNvPr id="106530" name="Rectangle 34"/>
          <p:cNvSpPr>
            <a:spLocks noChangeArrowheads="1"/>
          </p:cNvSpPr>
          <p:nvPr/>
        </p:nvSpPr>
        <p:spPr bwMode="auto">
          <a:xfrm>
            <a:off x="1657350" y="4873625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CEB</a:t>
            </a:r>
          </a:p>
        </p:txBody>
      </p:sp>
      <p:sp>
        <p:nvSpPr>
          <p:cNvPr id="106531" name="Rectangle 35"/>
          <p:cNvSpPr>
            <a:spLocks noChangeArrowheads="1"/>
          </p:cNvSpPr>
          <p:nvPr/>
        </p:nvSpPr>
        <p:spPr bwMode="auto">
          <a:xfrm>
            <a:off x="1012825" y="5562600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EDA</a:t>
            </a:r>
          </a:p>
        </p:txBody>
      </p:sp>
      <p:sp>
        <p:nvSpPr>
          <p:cNvPr id="106532" name="Rectangle 36"/>
          <p:cNvSpPr>
            <a:spLocks noChangeArrowheads="1"/>
          </p:cNvSpPr>
          <p:nvPr/>
        </p:nvSpPr>
        <p:spPr bwMode="auto">
          <a:xfrm>
            <a:off x="2446338" y="556260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CEA</a:t>
            </a:r>
          </a:p>
        </p:txBody>
      </p:sp>
      <p:sp>
        <p:nvSpPr>
          <p:cNvPr id="106533" name="Rectangle 37"/>
          <p:cNvSpPr>
            <a:spLocks noChangeArrowheads="1"/>
          </p:cNvSpPr>
          <p:nvPr/>
        </p:nvSpPr>
        <p:spPr bwMode="auto">
          <a:xfrm>
            <a:off x="4024313" y="5562600"/>
            <a:ext cx="4778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CRI</a:t>
            </a:r>
          </a:p>
        </p:txBody>
      </p:sp>
      <p:sp>
        <p:nvSpPr>
          <p:cNvPr id="106534" name="Rectangle 38"/>
          <p:cNvSpPr>
            <a:spLocks noChangeArrowheads="1"/>
          </p:cNvSpPr>
          <p:nvPr/>
        </p:nvSpPr>
        <p:spPr bwMode="auto">
          <a:xfrm>
            <a:off x="6392863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LMM</a:t>
            </a:r>
          </a:p>
        </p:txBody>
      </p:sp>
      <p:sp>
        <p:nvSpPr>
          <p:cNvPr id="106535" name="Rectangle 39"/>
          <p:cNvSpPr>
            <a:spLocks noChangeArrowheads="1"/>
          </p:cNvSpPr>
          <p:nvPr/>
        </p:nvSpPr>
        <p:spPr bwMode="auto">
          <a:xfrm>
            <a:off x="8185150" y="5562600"/>
            <a:ext cx="6064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EMM</a:t>
            </a:r>
          </a:p>
        </p:txBody>
      </p:sp>
      <p:sp>
        <p:nvSpPr>
          <p:cNvPr id="106536" name="Rectangle 40"/>
          <p:cNvSpPr>
            <a:spLocks noChangeArrowheads="1"/>
          </p:cNvSpPr>
          <p:nvPr/>
        </p:nvSpPr>
        <p:spPr bwMode="auto">
          <a:xfrm>
            <a:off x="6464300" y="4319588"/>
            <a:ext cx="517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LEC</a:t>
            </a:r>
          </a:p>
        </p:txBody>
      </p:sp>
      <p:sp>
        <p:nvSpPr>
          <p:cNvPr id="106537" name="Rectangle 41"/>
          <p:cNvSpPr>
            <a:spLocks noChangeArrowheads="1"/>
          </p:cNvSpPr>
          <p:nvPr/>
        </p:nvSpPr>
        <p:spPr bwMode="auto">
          <a:xfrm>
            <a:off x="8185150" y="4322763"/>
            <a:ext cx="5270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ECR</a:t>
            </a:r>
          </a:p>
        </p:txBody>
      </p:sp>
      <p:sp>
        <p:nvSpPr>
          <p:cNvPr id="106538" name="Rectangle 42"/>
          <p:cNvSpPr>
            <a:spLocks noChangeArrowheads="1"/>
          </p:cNvSpPr>
          <p:nvPr/>
        </p:nvSpPr>
        <p:spPr bwMode="auto">
          <a:xfrm>
            <a:off x="4568825" y="4322763"/>
            <a:ext cx="557213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CAD</a:t>
            </a:r>
          </a:p>
        </p:txBody>
      </p:sp>
      <p:sp>
        <p:nvSpPr>
          <p:cNvPr id="106539" name="Rectangle 43"/>
          <p:cNvSpPr>
            <a:spLocks noChangeArrowheads="1"/>
          </p:cNvSpPr>
          <p:nvPr/>
        </p:nvSpPr>
        <p:spPr bwMode="auto">
          <a:xfrm>
            <a:off x="4835525" y="2676525"/>
            <a:ext cx="4968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PSR</a:t>
            </a:r>
          </a:p>
        </p:txBody>
      </p:sp>
      <p:sp>
        <p:nvSpPr>
          <p:cNvPr id="106540" name="Rectangle 44"/>
          <p:cNvSpPr>
            <a:spLocks noChangeArrowheads="1"/>
          </p:cNvSpPr>
          <p:nvPr/>
        </p:nvSpPr>
        <p:spPr bwMode="auto">
          <a:xfrm>
            <a:off x="2947988" y="1198563"/>
            <a:ext cx="4905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41" name="Rectangle 45"/>
          <p:cNvSpPr>
            <a:spLocks noChangeArrowheads="1"/>
          </p:cNvSpPr>
          <p:nvPr/>
        </p:nvSpPr>
        <p:spPr bwMode="auto">
          <a:xfrm>
            <a:off x="2949575" y="1758950"/>
            <a:ext cx="5365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LCO</a:t>
            </a:r>
          </a:p>
        </p:txBody>
      </p:sp>
      <p:sp>
        <p:nvSpPr>
          <p:cNvPr id="106542" name="Rectangle 46"/>
          <p:cNvSpPr>
            <a:spLocks noChangeArrowheads="1"/>
          </p:cNvSpPr>
          <p:nvPr/>
        </p:nvSpPr>
        <p:spPr bwMode="auto">
          <a:xfrm>
            <a:off x="4810125" y="1758950"/>
            <a:ext cx="5461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CCO</a:t>
            </a:r>
          </a:p>
        </p:txBody>
      </p:sp>
      <p:sp>
        <p:nvSpPr>
          <p:cNvPr id="106543" name="Rectangle 47"/>
          <p:cNvSpPr>
            <a:spLocks noChangeArrowheads="1"/>
          </p:cNvSpPr>
          <p:nvPr/>
        </p:nvSpPr>
        <p:spPr bwMode="auto">
          <a:xfrm>
            <a:off x="725488" y="1112838"/>
            <a:ext cx="15208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>
                <a:latin typeface="Times New Roman" pitchFamily="18" charset="0"/>
              </a:rPr>
              <a:t>Unité Centrale</a:t>
            </a:r>
          </a:p>
        </p:txBody>
      </p:sp>
      <p:sp>
        <p:nvSpPr>
          <p:cNvPr id="106544" name="Oval 48"/>
          <p:cNvSpPr>
            <a:spLocks noChangeArrowheads="1"/>
          </p:cNvSpPr>
          <p:nvPr/>
        </p:nvSpPr>
        <p:spPr bwMode="auto">
          <a:xfrm>
            <a:off x="679450" y="5619750"/>
            <a:ext cx="130175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45" name="Line 49"/>
          <p:cNvSpPr>
            <a:spLocks noChangeShapeType="1"/>
          </p:cNvSpPr>
          <p:nvPr/>
        </p:nvSpPr>
        <p:spPr bwMode="auto">
          <a:xfrm>
            <a:off x="679450" y="5683250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46" name="Oval 50"/>
          <p:cNvSpPr>
            <a:spLocks noChangeArrowheads="1"/>
          </p:cNvSpPr>
          <p:nvPr/>
        </p:nvSpPr>
        <p:spPr bwMode="auto">
          <a:xfrm>
            <a:off x="211296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47" name="Line 51"/>
          <p:cNvSpPr>
            <a:spLocks noChangeShapeType="1"/>
          </p:cNvSpPr>
          <p:nvPr/>
        </p:nvSpPr>
        <p:spPr bwMode="auto">
          <a:xfrm>
            <a:off x="211296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48" name="Oval 52"/>
          <p:cNvSpPr>
            <a:spLocks noChangeArrowheads="1"/>
          </p:cNvSpPr>
          <p:nvPr/>
        </p:nvSpPr>
        <p:spPr bwMode="auto">
          <a:xfrm>
            <a:off x="376237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49" name="Line 53"/>
          <p:cNvSpPr>
            <a:spLocks noChangeShapeType="1"/>
          </p:cNvSpPr>
          <p:nvPr/>
        </p:nvSpPr>
        <p:spPr bwMode="auto">
          <a:xfrm>
            <a:off x="3762375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0" name="Oval 54"/>
          <p:cNvSpPr>
            <a:spLocks noChangeArrowheads="1"/>
          </p:cNvSpPr>
          <p:nvPr/>
        </p:nvSpPr>
        <p:spPr bwMode="auto">
          <a:xfrm>
            <a:off x="7923213" y="5619750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1" name="Line 55"/>
          <p:cNvSpPr>
            <a:spLocks noChangeShapeType="1"/>
          </p:cNvSpPr>
          <p:nvPr/>
        </p:nvSpPr>
        <p:spPr bwMode="auto">
          <a:xfrm>
            <a:off x="7923213" y="5683250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2" name="Oval 56"/>
          <p:cNvSpPr>
            <a:spLocks noChangeArrowheads="1"/>
          </p:cNvSpPr>
          <p:nvPr/>
        </p:nvSpPr>
        <p:spPr bwMode="auto">
          <a:xfrm>
            <a:off x="7923213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3" name="Line 57"/>
          <p:cNvSpPr>
            <a:spLocks noChangeShapeType="1"/>
          </p:cNvSpPr>
          <p:nvPr/>
        </p:nvSpPr>
        <p:spPr bwMode="auto">
          <a:xfrm>
            <a:off x="7923213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4" name="Oval 58"/>
          <p:cNvSpPr>
            <a:spLocks noChangeArrowheads="1"/>
          </p:cNvSpPr>
          <p:nvPr/>
        </p:nvSpPr>
        <p:spPr bwMode="auto">
          <a:xfrm>
            <a:off x="4306888" y="4381500"/>
            <a:ext cx="131762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5" name="Line 59"/>
          <p:cNvSpPr>
            <a:spLocks noChangeShapeType="1"/>
          </p:cNvSpPr>
          <p:nvPr/>
        </p:nvSpPr>
        <p:spPr bwMode="auto">
          <a:xfrm>
            <a:off x="4306888" y="4443413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6" name="Oval 60"/>
          <p:cNvSpPr>
            <a:spLocks noChangeArrowheads="1"/>
          </p:cNvSpPr>
          <p:nvPr/>
        </p:nvSpPr>
        <p:spPr bwMode="auto">
          <a:xfrm>
            <a:off x="1395413" y="4932363"/>
            <a:ext cx="131762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7" name="Line 61"/>
          <p:cNvSpPr>
            <a:spLocks noChangeShapeType="1"/>
          </p:cNvSpPr>
          <p:nvPr/>
        </p:nvSpPr>
        <p:spPr bwMode="auto">
          <a:xfrm>
            <a:off x="1395413" y="4992688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8" name="Oval 62"/>
          <p:cNvSpPr>
            <a:spLocks noChangeArrowheads="1"/>
          </p:cNvSpPr>
          <p:nvPr/>
        </p:nvSpPr>
        <p:spPr bwMode="auto">
          <a:xfrm>
            <a:off x="1754188" y="3070225"/>
            <a:ext cx="131762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59" name="Line 63"/>
          <p:cNvSpPr>
            <a:spLocks noChangeShapeType="1"/>
          </p:cNvSpPr>
          <p:nvPr/>
        </p:nvSpPr>
        <p:spPr bwMode="auto">
          <a:xfrm>
            <a:off x="1754188" y="3133725"/>
            <a:ext cx="274637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60" name="Oval 64"/>
          <p:cNvSpPr>
            <a:spLocks noChangeArrowheads="1"/>
          </p:cNvSpPr>
          <p:nvPr/>
        </p:nvSpPr>
        <p:spPr bwMode="auto">
          <a:xfrm>
            <a:off x="4459288" y="1843088"/>
            <a:ext cx="130175" cy="123825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61" name="Line 65"/>
          <p:cNvSpPr>
            <a:spLocks noChangeShapeType="1"/>
          </p:cNvSpPr>
          <p:nvPr/>
        </p:nvSpPr>
        <p:spPr bwMode="auto">
          <a:xfrm>
            <a:off x="4471988" y="1906588"/>
            <a:ext cx="273050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6562" name="Group 66"/>
          <p:cNvGrpSpPr>
            <a:grpSpLocks/>
          </p:cNvGrpSpPr>
          <p:nvPr/>
        </p:nvGrpSpPr>
        <p:grpSpPr bwMode="auto">
          <a:xfrm>
            <a:off x="4910138" y="2311400"/>
            <a:ext cx="274637" cy="128588"/>
            <a:chOff x="3093" y="1456"/>
            <a:chExt cx="173" cy="81"/>
          </a:xfrm>
        </p:grpSpPr>
        <p:sp>
          <p:nvSpPr>
            <p:cNvPr id="106563" name="Oval 67"/>
            <p:cNvSpPr>
              <a:spLocks noChangeArrowheads="1"/>
            </p:cNvSpPr>
            <p:nvPr/>
          </p:nvSpPr>
          <p:spPr bwMode="auto">
            <a:xfrm>
              <a:off x="3093" y="1456"/>
              <a:ext cx="83" cy="81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6564" name="Line 68"/>
            <p:cNvSpPr>
              <a:spLocks noChangeShapeType="1"/>
            </p:cNvSpPr>
            <p:nvPr/>
          </p:nvSpPr>
          <p:spPr bwMode="auto">
            <a:xfrm>
              <a:off x="3184" y="1495"/>
              <a:ext cx="8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6565" name="Oval 69"/>
          <p:cNvSpPr>
            <a:spLocks noChangeArrowheads="1"/>
          </p:cNvSpPr>
          <p:nvPr/>
        </p:nvSpPr>
        <p:spPr bwMode="auto">
          <a:xfrm>
            <a:off x="7134225" y="5619750"/>
            <a:ext cx="131763" cy="127000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66" name="Line 70"/>
          <p:cNvSpPr>
            <a:spLocks noChangeShapeType="1"/>
          </p:cNvSpPr>
          <p:nvPr/>
        </p:nvSpPr>
        <p:spPr bwMode="auto">
          <a:xfrm>
            <a:off x="6991350" y="568325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67" name="Oval 71"/>
          <p:cNvSpPr>
            <a:spLocks noChangeArrowheads="1"/>
          </p:cNvSpPr>
          <p:nvPr/>
        </p:nvSpPr>
        <p:spPr bwMode="auto">
          <a:xfrm>
            <a:off x="7134225" y="4379913"/>
            <a:ext cx="131763" cy="125412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68" name="Line 72"/>
          <p:cNvSpPr>
            <a:spLocks noChangeShapeType="1"/>
          </p:cNvSpPr>
          <p:nvPr/>
        </p:nvSpPr>
        <p:spPr bwMode="auto">
          <a:xfrm>
            <a:off x="6991350" y="4443413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69" name="Oval 73"/>
          <p:cNvSpPr>
            <a:spLocks noChangeArrowheads="1"/>
          </p:cNvSpPr>
          <p:nvPr/>
        </p:nvSpPr>
        <p:spPr bwMode="auto">
          <a:xfrm>
            <a:off x="3744913" y="1841500"/>
            <a:ext cx="131762" cy="125413"/>
          </a:xfrm>
          <a:prstGeom prst="ellips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70" name="Line 74"/>
          <p:cNvSpPr>
            <a:spLocks noChangeShapeType="1"/>
          </p:cNvSpPr>
          <p:nvPr/>
        </p:nvSpPr>
        <p:spPr bwMode="auto">
          <a:xfrm>
            <a:off x="3597275" y="1905000"/>
            <a:ext cx="274638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71" name="Line 75"/>
          <p:cNvSpPr>
            <a:spLocks noChangeShapeType="1"/>
          </p:cNvSpPr>
          <p:nvPr/>
        </p:nvSpPr>
        <p:spPr bwMode="auto">
          <a:xfrm>
            <a:off x="4976813" y="2309813"/>
            <a:ext cx="0" cy="266700"/>
          </a:xfrm>
          <a:prstGeom prst="line">
            <a:avLst/>
          </a:prstGeom>
          <a:noFill/>
          <a:ln w="12700">
            <a:solidFill>
              <a:schemeClr val="bg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6572" name="Group 76"/>
          <p:cNvGrpSpPr>
            <a:grpSpLocks/>
          </p:cNvGrpSpPr>
          <p:nvPr/>
        </p:nvGrpSpPr>
        <p:grpSpPr bwMode="auto">
          <a:xfrm>
            <a:off x="3035300" y="2951163"/>
            <a:ext cx="717550" cy="469900"/>
            <a:chOff x="1912" y="1859"/>
            <a:chExt cx="452" cy="296"/>
          </a:xfrm>
        </p:grpSpPr>
        <p:sp>
          <p:nvSpPr>
            <p:cNvPr id="106573" name="Line 77"/>
            <p:cNvSpPr>
              <a:spLocks noChangeShapeType="1"/>
            </p:cNvSpPr>
            <p:nvPr/>
          </p:nvSpPr>
          <p:spPr bwMode="auto">
            <a:xfrm>
              <a:off x="2093" y="1859"/>
              <a:ext cx="0" cy="2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6574" name="Line 78"/>
            <p:cNvSpPr>
              <a:spLocks noChangeShapeType="1"/>
            </p:cNvSpPr>
            <p:nvPr/>
          </p:nvSpPr>
          <p:spPr bwMode="auto">
            <a:xfrm>
              <a:off x="2274" y="1859"/>
              <a:ext cx="0" cy="2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6575" name="Line 79"/>
            <p:cNvSpPr>
              <a:spLocks noChangeShapeType="1"/>
            </p:cNvSpPr>
            <p:nvPr/>
          </p:nvSpPr>
          <p:spPr bwMode="auto">
            <a:xfrm>
              <a:off x="2184" y="1859"/>
              <a:ext cx="0" cy="2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6576" name="Line 80"/>
            <p:cNvSpPr>
              <a:spLocks noChangeShapeType="1"/>
            </p:cNvSpPr>
            <p:nvPr/>
          </p:nvSpPr>
          <p:spPr bwMode="auto">
            <a:xfrm>
              <a:off x="2364" y="1859"/>
              <a:ext cx="0" cy="2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6577" name="Line 81"/>
            <p:cNvSpPr>
              <a:spLocks noChangeShapeType="1"/>
            </p:cNvSpPr>
            <p:nvPr/>
          </p:nvSpPr>
          <p:spPr bwMode="auto">
            <a:xfrm>
              <a:off x="2003" y="1859"/>
              <a:ext cx="0" cy="2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6578" name="Line 82"/>
            <p:cNvSpPr>
              <a:spLocks noChangeShapeType="1"/>
            </p:cNvSpPr>
            <p:nvPr/>
          </p:nvSpPr>
          <p:spPr bwMode="auto">
            <a:xfrm>
              <a:off x="1912" y="1859"/>
              <a:ext cx="0" cy="29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6579" name="Line 83"/>
          <p:cNvSpPr>
            <a:spLocks noChangeShapeType="1"/>
          </p:cNvSpPr>
          <p:nvPr/>
        </p:nvSpPr>
        <p:spPr bwMode="auto">
          <a:xfrm flipV="1">
            <a:off x="3810000" y="15176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0" name="Line 84"/>
          <p:cNvSpPr>
            <a:spLocks noChangeShapeType="1"/>
          </p:cNvSpPr>
          <p:nvPr/>
        </p:nvSpPr>
        <p:spPr bwMode="auto">
          <a:xfrm>
            <a:off x="4527550" y="1530350"/>
            <a:ext cx="0" cy="844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1" name="Rectangle 85"/>
          <p:cNvSpPr>
            <a:spLocks noChangeArrowheads="1"/>
          </p:cNvSpPr>
          <p:nvPr/>
        </p:nvSpPr>
        <p:spPr bwMode="auto">
          <a:xfrm>
            <a:off x="660400" y="254000"/>
            <a:ext cx="8026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/>
            <a:r>
              <a:rPr lang="fr-FR" sz="4000" b="1">
                <a:solidFill>
                  <a:schemeClr val="hlink"/>
                </a:solidFill>
              </a:rPr>
              <a:t>Programme terminé</a:t>
            </a:r>
            <a:endParaRPr lang="fr-FR" sz="4000" b="1">
              <a:solidFill>
                <a:srgbClr val="063DE8"/>
              </a:solidFill>
            </a:endParaRPr>
          </a:p>
        </p:txBody>
      </p:sp>
      <p:sp>
        <p:nvSpPr>
          <p:cNvPr id="106582" name="Rectangle 86"/>
          <p:cNvSpPr>
            <a:spLocks noChangeArrowheads="1"/>
          </p:cNvSpPr>
          <p:nvPr/>
        </p:nvSpPr>
        <p:spPr bwMode="auto">
          <a:xfrm rot="16200000">
            <a:off x="6140451" y="2587625"/>
            <a:ext cx="546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F800</a:t>
            </a:r>
          </a:p>
        </p:txBody>
      </p:sp>
      <p:sp>
        <p:nvSpPr>
          <p:cNvPr id="106583" name="Line 87"/>
          <p:cNvSpPr>
            <a:spLocks noChangeShapeType="1"/>
          </p:cNvSpPr>
          <p:nvPr/>
        </p:nvSpPr>
        <p:spPr bwMode="auto">
          <a:xfrm flipH="1">
            <a:off x="6208713" y="1624013"/>
            <a:ext cx="419100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4" name="Line 88"/>
          <p:cNvSpPr>
            <a:spLocks noChangeShapeType="1"/>
          </p:cNvSpPr>
          <p:nvPr/>
        </p:nvSpPr>
        <p:spPr bwMode="auto">
          <a:xfrm flipH="1" flipV="1">
            <a:off x="6203950" y="3422650"/>
            <a:ext cx="423863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5" name="Line 89"/>
          <p:cNvSpPr>
            <a:spLocks noChangeShapeType="1"/>
          </p:cNvSpPr>
          <p:nvPr/>
        </p:nvSpPr>
        <p:spPr bwMode="auto">
          <a:xfrm>
            <a:off x="3860800" y="4383088"/>
            <a:ext cx="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6" name="Line 90"/>
          <p:cNvSpPr>
            <a:spLocks noChangeShapeType="1"/>
          </p:cNvSpPr>
          <p:nvPr/>
        </p:nvSpPr>
        <p:spPr bwMode="auto">
          <a:xfrm flipV="1">
            <a:off x="6213475" y="2035175"/>
            <a:ext cx="0" cy="1400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7" name="Rectangle 91"/>
          <p:cNvSpPr>
            <a:spLocks noChangeArrowheads="1"/>
          </p:cNvSpPr>
          <p:nvPr/>
        </p:nvSpPr>
        <p:spPr bwMode="auto">
          <a:xfrm>
            <a:off x="1212850" y="2381250"/>
            <a:ext cx="12192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8" name="Rectangle 92"/>
          <p:cNvSpPr>
            <a:spLocks noChangeArrowheads="1"/>
          </p:cNvSpPr>
          <p:nvPr/>
        </p:nvSpPr>
        <p:spPr bwMode="auto">
          <a:xfrm>
            <a:off x="7054850" y="4870450"/>
            <a:ext cx="11049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89" name="Line 93"/>
          <p:cNvSpPr>
            <a:spLocks noChangeShapeType="1"/>
          </p:cNvSpPr>
          <p:nvPr/>
        </p:nvSpPr>
        <p:spPr bwMode="auto">
          <a:xfrm>
            <a:off x="4997450" y="1333500"/>
            <a:ext cx="10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90" name="Rectangle 94"/>
          <p:cNvSpPr>
            <a:spLocks noChangeArrowheads="1"/>
          </p:cNvSpPr>
          <p:nvPr/>
        </p:nvSpPr>
        <p:spPr bwMode="auto">
          <a:xfrm>
            <a:off x="5091113" y="11668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1</a:t>
            </a:r>
          </a:p>
        </p:txBody>
      </p:sp>
      <p:sp>
        <p:nvSpPr>
          <p:cNvPr id="106591" name="Line 95"/>
          <p:cNvSpPr>
            <a:spLocks noChangeShapeType="1"/>
          </p:cNvSpPr>
          <p:nvPr/>
        </p:nvSpPr>
        <p:spPr bwMode="auto">
          <a:xfrm>
            <a:off x="3708400" y="50482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92" name="Rectangle 96"/>
          <p:cNvSpPr>
            <a:spLocks noChangeArrowheads="1"/>
          </p:cNvSpPr>
          <p:nvPr/>
        </p:nvSpPr>
        <p:spPr bwMode="auto">
          <a:xfrm>
            <a:off x="3054350" y="5035550"/>
            <a:ext cx="1587500" cy="33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93" name="Rectangle 97"/>
          <p:cNvSpPr>
            <a:spLocks noChangeArrowheads="1"/>
          </p:cNvSpPr>
          <p:nvPr/>
        </p:nvSpPr>
        <p:spPr bwMode="auto">
          <a:xfrm>
            <a:off x="3505200" y="1206500"/>
            <a:ext cx="1460500" cy="2794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94" name="Rectangle 98"/>
          <p:cNvSpPr>
            <a:spLocks noChangeArrowheads="1"/>
          </p:cNvSpPr>
          <p:nvPr/>
        </p:nvSpPr>
        <p:spPr bwMode="auto">
          <a:xfrm>
            <a:off x="6704013" y="1677988"/>
            <a:ext cx="1766887" cy="228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fr-FR" sz="1400">
                <a:latin typeface="Times New Roman" pitchFamily="18" charset="0"/>
              </a:rPr>
              <a:t>Données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F800	08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F810	04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F820	12</a:t>
            </a:r>
          </a:p>
          <a:p>
            <a:pPr eaLnBrk="0" hangingPunct="0"/>
            <a:endParaRPr lang="fr-FR" sz="1400">
              <a:latin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fr-FR" sz="1400">
                <a:latin typeface="Times New Roman" pitchFamily="18" charset="0"/>
              </a:rPr>
              <a:t>Instructions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FB00	3A F8 00</a:t>
            </a:r>
          </a:p>
          <a:p>
            <a:pPr eaLnBrk="0" hangingPunct="0"/>
            <a:r>
              <a:rPr lang="fr-FR" sz="1400">
                <a:latin typeface="Times New Roman" pitchFamily="18" charset="0"/>
              </a:rPr>
              <a:t>FB01	C6 F8 10</a:t>
            </a:r>
          </a:p>
          <a:p>
            <a:pPr eaLnBrk="0" hangingPunct="0">
              <a:lnSpc>
                <a:spcPct val="140000"/>
              </a:lnSpc>
            </a:pPr>
            <a:r>
              <a:rPr lang="fr-FR" sz="1400">
                <a:latin typeface="Times New Roman" pitchFamily="18" charset="0"/>
              </a:rPr>
              <a:t>FB02	32 F8 20</a:t>
            </a:r>
          </a:p>
        </p:txBody>
      </p:sp>
      <p:sp>
        <p:nvSpPr>
          <p:cNvPr id="106595" name="Line 99"/>
          <p:cNvSpPr>
            <a:spLocks noChangeShapeType="1"/>
          </p:cNvSpPr>
          <p:nvPr/>
        </p:nvSpPr>
        <p:spPr bwMode="auto">
          <a:xfrm>
            <a:off x="7251700" y="161925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6596" name="Rectangle 100"/>
          <p:cNvSpPr>
            <a:spLocks noChangeArrowheads="1"/>
          </p:cNvSpPr>
          <p:nvPr/>
        </p:nvSpPr>
        <p:spPr bwMode="auto">
          <a:xfrm>
            <a:off x="3684588" y="1233488"/>
            <a:ext cx="11906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1400">
                <a:latin typeface="Times New Roman" pitchFamily="18" charset="0"/>
              </a:rPr>
              <a:t>FB03</a:t>
            </a:r>
          </a:p>
        </p:txBody>
      </p:sp>
      <p:sp>
        <p:nvSpPr>
          <p:cNvPr id="106597" name="Rectangle 101"/>
          <p:cNvSpPr>
            <a:spLocks noChangeArrowheads="1"/>
          </p:cNvSpPr>
          <p:nvPr/>
        </p:nvSpPr>
        <p:spPr bwMode="auto">
          <a:xfrm>
            <a:off x="7186613" y="4811713"/>
            <a:ext cx="180975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endParaRPr lang="fr-FR" sz="1400">
              <a:latin typeface="Times New Roman" pitchFamily="18" charset="0"/>
            </a:endParaRPr>
          </a:p>
          <a:p>
            <a:pPr eaLnBrk="0" latinLnBrk="1" hangingPunct="0"/>
            <a:endParaRPr lang="fr-FR" sz="1400">
              <a:latin typeface="Times New Roman" pitchFamily="18" charset="0"/>
            </a:endParaRPr>
          </a:p>
        </p:txBody>
      </p:sp>
      <p:sp>
        <p:nvSpPr>
          <p:cNvPr id="106598" name="Rectangle 102"/>
          <p:cNvSpPr>
            <a:spLocks noChangeArrowheads="1"/>
          </p:cNvSpPr>
          <p:nvPr/>
        </p:nvSpPr>
        <p:spPr bwMode="auto">
          <a:xfrm>
            <a:off x="3135313" y="4989513"/>
            <a:ext cx="180975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40000"/>
              </a:lnSpc>
            </a:pPr>
            <a:endParaRPr lang="fr-FR" sz="1400">
              <a:latin typeface="Times New Roman" pitchFamily="18" charset="0"/>
            </a:endParaRPr>
          </a:p>
          <a:p>
            <a:pPr eaLnBrk="0" latinLnBrk="1" hangingPunct="0"/>
            <a:endParaRPr lang="fr-FR" sz="14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2493963" y="4683125"/>
            <a:ext cx="1130300" cy="1130300"/>
          </a:xfrm>
          <a:prstGeom prst="rect">
            <a:avLst/>
          </a:prstGeom>
          <a:gradFill rotWithShape="0">
            <a:gsLst>
              <a:gs pos="0">
                <a:srgbClr val="51DC00"/>
              </a:gs>
              <a:gs pos="100000">
                <a:srgbClr val="51DC00">
                  <a:gamma/>
                  <a:tint val="40000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715963"/>
          </a:xfrm>
          <a:noFill/>
          <a:ln/>
        </p:spPr>
        <p:txBody>
          <a:bodyPr lIns="90488" tIns="44450" rIns="90488" bIns="44450"/>
          <a:lstStyle/>
          <a:p>
            <a:r>
              <a:rPr lang="fr-FR" sz="4000"/>
              <a:t>La micro-programmation</a:t>
            </a:r>
          </a:p>
        </p:txBody>
      </p:sp>
      <p:sp>
        <p:nvSpPr>
          <p:cNvPr id="108548" name="Line 4"/>
          <p:cNvSpPr>
            <a:spLocks noChangeShapeType="1"/>
          </p:cNvSpPr>
          <p:nvPr/>
        </p:nvSpPr>
        <p:spPr bwMode="auto">
          <a:xfrm>
            <a:off x="1144588" y="2379663"/>
            <a:ext cx="6388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49" name="Line 5"/>
          <p:cNvSpPr>
            <a:spLocks noChangeShapeType="1"/>
          </p:cNvSpPr>
          <p:nvPr/>
        </p:nvSpPr>
        <p:spPr bwMode="auto">
          <a:xfrm>
            <a:off x="1144588" y="2659063"/>
            <a:ext cx="6388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1144588" y="2938463"/>
            <a:ext cx="6388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1" name="Line 7"/>
          <p:cNvSpPr>
            <a:spLocks noChangeShapeType="1"/>
          </p:cNvSpPr>
          <p:nvPr/>
        </p:nvSpPr>
        <p:spPr bwMode="auto">
          <a:xfrm>
            <a:off x="1144588" y="3217863"/>
            <a:ext cx="6388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2" name="Line 8"/>
          <p:cNvSpPr>
            <a:spLocks noChangeShapeType="1"/>
          </p:cNvSpPr>
          <p:nvPr/>
        </p:nvSpPr>
        <p:spPr bwMode="auto">
          <a:xfrm>
            <a:off x="24082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3" name="Line 9"/>
          <p:cNvSpPr>
            <a:spLocks noChangeShapeType="1"/>
          </p:cNvSpPr>
          <p:nvPr/>
        </p:nvSpPr>
        <p:spPr bwMode="auto">
          <a:xfrm>
            <a:off x="28400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4" name="Line 10"/>
          <p:cNvSpPr>
            <a:spLocks noChangeShapeType="1"/>
          </p:cNvSpPr>
          <p:nvPr/>
        </p:nvSpPr>
        <p:spPr bwMode="auto">
          <a:xfrm>
            <a:off x="32718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5" name="Line 11"/>
          <p:cNvSpPr>
            <a:spLocks noChangeShapeType="1"/>
          </p:cNvSpPr>
          <p:nvPr/>
        </p:nvSpPr>
        <p:spPr bwMode="auto">
          <a:xfrm>
            <a:off x="37036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6" name="Line 12"/>
          <p:cNvSpPr>
            <a:spLocks noChangeShapeType="1"/>
          </p:cNvSpPr>
          <p:nvPr/>
        </p:nvSpPr>
        <p:spPr bwMode="auto">
          <a:xfrm>
            <a:off x="41354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7" name="Line 13"/>
          <p:cNvSpPr>
            <a:spLocks noChangeShapeType="1"/>
          </p:cNvSpPr>
          <p:nvPr/>
        </p:nvSpPr>
        <p:spPr bwMode="auto">
          <a:xfrm>
            <a:off x="66500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8" name="Line 14"/>
          <p:cNvSpPr>
            <a:spLocks noChangeShapeType="1"/>
          </p:cNvSpPr>
          <p:nvPr/>
        </p:nvSpPr>
        <p:spPr bwMode="auto">
          <a:xfrm>
            <a:off x="62309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59" name="Line 15"/>
          <p:cNvSpPr>
            <a:spLocks noChangeShapeType="1"/>
          </p:cNvSpPr>
          <p:nvPr/>
        </p:nvSpPr>
        <p:spPr bwMode="auto">
          <a:xfrm>
            <a:off x="7056438" y="2157413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60" name="Rectangle 16"/>
          <p:cNvSpPr>
            <a:spLocks noChangeArrowheads="1"/>
          </p:cNvSpPr>
          <p:nvPr/>
        </p:nvSpPr>
        <p:spPr bwMode="auto">
          <a:xfrm>
            <a:off x="1181100" y="2387600"/>
            <a:ext cx="822325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Phase i </a:t>
            </a:r>
          </a:p>
        </p:txBody>
      </p:sp>
      <p:sp>
        <p:nvSpPr>
          <p:cNvPr id="108561" name="Rectangle 17"/>
          <p:cNvSpPr>
            <a:spLocks noChangeArrowheads="1"/>
          </p:cNvSpPr>
          <p:nvPr/>
        </p:nvSpPr>
        <p:spPr bwMode="auto">
          <a:xfrm>
            <a:off x="1181100" y="2654300"/>
            <a:ext cx="974725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Phase i+1</a:t>
            </a:r>
          </a:p>
        </p:txBody>
      </p:sp>
      <p:sp>
        <p:nvSpPr>
          <p:cNvPr id="108562" name="Rectangle 18"/>
          <p:cNvSpPr>
            <a:spLocks noChangeArrowheads="1"/>
          </p:cNvSpPr>
          <p:nvPr/>
        </p:nvSpPr>
        <p:spPr bwMode="auto">
          <a:xfrm>
            <a:off x="3721100" y="3670300"/>
            <a:ext cx="154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Micro-commande</a:t>
            </a:r>
          </a:p>
        </p:txBody>
      </p:sp>
      <p:sp>
        <p:nvSpPr>
          <p:cNvPr id="108563" name="Line 19"/>
          <p:cNvSpPr>
            <a:spLocks noChangeShapeType="1"/>
          </p:cNvSpPr>
          <p:nvPr/>
        </p:nvSpPr>
        <p:spPr bwMode="auto">
          <a:xfrm>
            <a:off x="2046288" y="2170113"/>
            <a:ext cx="5080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64" name="Line 20"/>
          <p:cNvSpPr>
            <a:spLocks noChangeShapeType="1"/>
          </p:cNvSpPr>
          <p:nvPr/>
        </p:nvSpPr>
        <p:spPr bwMode="auto">
          <a:xfrm flipH="1">
            <a:off x="3024188" y="2132013"/>
            <a:ext cx="5461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65" name="Line 21"/>
          <p:cNvSpPr>
            <a:spLocks noChangeShapeType="1"/>
          </p:cNvSpPr>
          <p:nvPr/>
        </p:nvSpPr>
        <p:spPr bwMode="auto">
          <a:xfrm flipH="1">
            <a:off x="6859588" y="2119313"/>
            <a:ext cx="52070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66" name="Rectangle 22"/>
          <p:cNvSpPr>
            <a:spLocks noChangeArrowheads="1"/>
          </p:cNvSpPr>
          <p:nvPr/>
        </p:nvSpPr>
        <p:spPr bwMode="auto">
          <a:xfrm>
            <a:off x="2870200" y="1752600"/>
            <a:ext cx="12446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Commande 2</a:t>
            </a:r>
          </a:p>
        </p:txBody>
      </p:sp>
      <p:sp>
        <p:nvSpPr>
          <p:cNvPr id="108567" name="Rectangle 23"/>
          <p:cNvSpPr>
            <a:spLocks noChangeArrowheads="1"/>
          </p:cNvSpPr>
          <p:nvPr/>
        </p:nvSpPr>
        <p:spPr bwMode="auto">
          <a:xfrm>
            <a:off x="1206500" y="1752600"/>
            <a:ext cx="12446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Commande 1</a:t>
            </a:r>
          </a:p>
        </p:txBody>
      </p:sp>
      <p:sp>
        <p:nvSpPr>
          <p:cNvPr id="108568" name="Rectangle 24"/>
          <p:cNvSpPr>
            <a:spLocks noChangeArrowheads="1"/>
          </p:cNvSpPr>
          <p:nvPr/>
        </p:nvSpPr>
        <p:spPr bwMode="auto">
          <a:xfrm>
            <a:off x="6731000" y="1752600"/>
            <a:ext cx="12446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Commande n</a:t>
            </a:r>
          </a:p>
        </p:txBody>
      </p:sp>
      <p:sp>
        <p:nvSpPr>
          <p:cNvPr id="108569" name="Rectangle 25"/>
          <p:cNvSpPr>
            <a:spLocks noChangeArrowheads="1"/>
          </p:cNvSpPr>
          <p:nvPr/>
        </p:nvSpPr>
        <p:spPr bwMode="auto">
          <a:xfrm>
            <a:off x="2476500" y="23876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70" name="Rectangle 26"/>
          <p:cNvSpPr>
            <a:spLocks noChangeArrowheads="1"/>
          </p:cNvSpPr>
          <p:nvPr/>
        </p:nvSpPr>
        <p:spPr bwMode="auto">
          <a:xfrm>
            <a:off x="2921000" y="23876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71" name="Rectangle 27"/>
          <p:cNvSpPr>
            <a:spLocks noChangeArrowheads="1"/>
          </p:cNvSpPr>
          <p:nvPr/>
        </p:nvSpPr>
        <p:spPr bwMode="auto">
          <a:xfrm>
            <a:off x="3352800" y="24003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72" name="Rectangle 28"/>
          <p:cNvSpPr>
            <a:spLocks noChangeArrowheads="1"/>
          </p:cNvSpPr>
          <p:nvPr/>
        </p:nvSpPr>
        <p:spPr bwMode="auto">
          <a:xfrm>
            <a:off x="6299200" y="23749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73" name="Rectangle 29"/>
          <p:cNvSpPr>
            <a:spLocks noChangeArrowheads="1"/>
          </p:cNvSpPr>
          <p:nvPr/>
        </p:nvSpPr>
        <p:spPr bwMode="auto">
          <a:xfrm>
            <a:off x="6731000" y="23749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74" name="Rectangle 30"/>
          <p:cNvSpPr>
            <a:spLocks noChangeArrowheads="1"/>
          </p:cNvSpPr>
          <p:nvPr/>
        </p:nvSpPr>
        <p:spPr bwMode="auto">
          <a:xfrm>
            <a:off x="2476500" y="26543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75" name="Rectangle 31"/>
          <p:cNvSpPr>
            <a:spLocks noChangeArrowheads="1"/>
          </p:cNvSpPr>
          <p:nvPr/>
        </p:nvSpPr>
        <p:spPr bwMode="auto">
          <a:xfrm>
            <a:off x="2921000" y="26670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76" name="Rectangle 32"/>
          <p:cNvSpPr>
            <a:spLocks noChangeArrowheads="1"/>
          </p:cNvSpPr>
          <p:nvPr/>
        </p:nvSpPr>
        <p:spPr bwMode="auto">
          <a:xfrm>
            <a:off x="3352800" y="26670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77" name="Rectangle 33"/>
          <p:cNvSpPr>
            <a:spLocks noChangeArrowheads="1"/>
          </p:cNvSpPr>
          <p:nvPr/>
        </p:nvSpPr>
        <p:spPr bwMode="auto">
          <a:xfrm>
            <a:off x="2476500" y="29337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78" name="Rectangle 34"/>
          <p:cNvSpPr>
            <a:spLocks noChangeArrowheads="1"/>
          </p:cNvSpPr>
          <p:nvPr/>
        </p:nvSpPr>
        <p:spPr bwMode="auto">
          <a:xfrm>
            <a:off x="2921000" y="29464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79" name="Rectangle 35"/>
          <p:cNvSpPr>
            <a:spLocks noChangeArrowheads="1"/>
          </p:cNvSpPr>
          <p:nvPr/>
        </p:nvSpPr>
        <p:spPr bwMode="auto">
          <a:xfrm>
            <a:off x="3352800" y="29464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80" name="Rectangle 36"/>
          <p:cNvSpPr>
            <a:spLocks noChangeArrowheads="1"/>
          </p:cNvSpPr>
          <p:nvPr/>
        </p:nvSpPr>
        <p:spPr bwMode="auto">
          <a:xfrm>
            <a:off x="6299200" y="26797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6731000" y="26924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82" name="Rectangle 38"/>
          <p:cNvSpPr>
            <a:spLocks noChangeArrowheads="1"/>
          </p:cNvSpPr>
          <p:nvPr/>
        </p:nvSpPr>
        <p:spPr bwMode="auto">
          <a:xfrm>
            <a:off x="6299200" y="29591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1</a:t>
            </a:r>
          </a:p>
        </p:txBody>
      </p:sp>
      <p:sp>
        <p:nvSpPr>
          <p:cNvPr id="108583" name="Rectangle 39"/>
          <p:cNvSpPr>
            <a:spLocks noChangeArrowheads="1"/>
          </p:cNvSpPr>
          <p:nvPr/>
        </p:nvSpPr>
        <p:spPr bwMode="auto">
          <a:xfrm>
            <a:off x="6731000" y="2971800"/>
            <a:ext cx="2794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0</a:t>
            </a:r>
          </a:p>
        </p:txBody>
      </p:sp>
      <p:sp>
        <p:nvSpPr>
          <p:cNvPr id="108584" name="Line 40"/>
          <p:cNvSpPr>
            <a:spLocks noChangeShapeType="1"/>
          </p:cNvSpPr>
          <p:nvPr/>
        </p:nvSpPr>
        <p:spPr bwMode="auto">
          <a:xfrm flipV="1">
            <a:off x="2046288" y="3440113"/>
            <a:ext cx="4445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85" name="Line 41"/>
          <p:cNvSpPr>
            <a:spLocks noChangeShapeType="1"/>
          </p:cNvSpPr>
          <p:nvPr/>
        </p:nvSpPr>
        <p:spPr bwMode="auto">
          <a:xfrm>
            <a:off x="6897688" y="3452813"/>
            <a:ext cx="3556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86" name="Rectangle 42"/>
          <p:cNvSpPr>
            <a:spLocks noChangeArrowheads="1"/>
          </p:cNvSpPr>
          <p:nvPr/>
        </p:nvSpPr>
        <p:spPr bwMode="auto">
          <a:xfrm>
            <a:off x="1231900" y="3810000"/>
            <a:ext cx="1452563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Chargement RA</a:t>
            </a:r>
          </a:p>
        </p:txBody>
      </p:sp>
      <p:sp>
        <p:nvSpPr>
          <p:cNvPr id="108587" name="Rectangle 43"/>
          <p:cNvSpPr>
            <a:spLocks noChangeArrowheads="1"/>
          </p:cNvSpPr>
          <p:nvPr/>
        </p:nvSpPr>
        <p:spPr bwMode="auto">
          <a:xfrm>
            <a:off x="6616700" y="3873500"/>
            <a:ext cx="19431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Chargement drapeaux</a:t>
            </a:r>
          </a:p>
        </p:txBody>
      </p:sp>
      <p:sp>
        <p:nvSpPr>
          <p:cNvPr id="108588" name="Rectangle 44"/>
          <p:cNvSpPr>
            <a:spLocks noChangeArrowheads="1"/>
          </p:cNvSpPr>
          <p:nvPr/>
        </p:nvSpPr>
        <p:spPr bwMode="auto">
          <a:xfrm>
            <a:off x="7150100" y="2374900"/>
            <a:ext cx="1541463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Adresse suivante</a:t>
            </a:r>
          </a:p>
        </p:txBody>
      </p:sp>
      <p:sp>
        <p:nvSpPr>
          <p:cNvPr id="108589" name="Rectangle 45"/>
          <p:cNvSpPr>
            <a:spLocks noChangeArrowheads="1"/>
          </p:cNvSpPr>
          <p:nvPr/>
        </p:nvSpPr>
        <p:spPr bwMode="auto">
          <a:xfrm>
            <a:off x="7124700" y="2679700"/>
            <a:ext cx="1541463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Adresse suivante</a:t>
            </a:r>
          </a:p>
        </p:txBody>
      </p:sp>
      <p:sp>
        <p:nvSpPr>
          <p:cNvPr id="108590" name="Rectangle 46"/>
          <p:cNvSpPr>
            <a:spLocks noChangeArrowheads="1"/>
          </p:cNvSpPr>
          <p:nvPr/>
        </p:nvSpPr>
        <p:spPr bwMode="auto">
          <a:xfrm>
            <a:off x="728663" y="4683125"/>
            <a:ext cx="1562100" cy="1130300"/>
          </a:xfrm>
          <a:prstGeom prst="rect">
            <a:avLst/>
          </a:prstGeom>
          <a:gradFill rotWithShape="0">
            <a:gsLst>
              <a:gs pos="0">
                <a:srgbClr val="51DC00">
                  <a:gamma/>
                  <a:tint val="30196"/>
                  <a:invGamma/>
                </a:srgbClr>
              </a:gs>
              <a:gs pos="100000">
                <a:srgbClr val="51DC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91" name="Rectangle 47"/>
          <p:cNvSpPr>
            <a:spLocks noChangeArrowheads="1"/>
          </p:cNvSpPr>
          <p:nvPr/>
        </p:nvSpPr>
        <p:spPr bwMode="auto">
          <a:xfrm>
            <a:off x="4206875" y="4994275"/>
            <a:ext cx="1085850" cy="322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600"/>
              <a:t>Compteur</a:t>
            </a:r>
          </a:p>
        </p:txBody>
      </p:sp>
      <p:sp>
        <p:nvSpPr>
          <p:cNvPr id="108592" name="Rectangle 48"/>
          <p:cNvSpPr>
            <a:spLocks noChangeArrowheads="1"/>
          </p:cNvSpPr>
          <p:nvPr/>
        </p:nvSpPr>
        <p:spPr bwMode="auto">
          <a:xfrm>
            <a:off x="5883275" y="4981575"/>
            <a:ext cx="1073150" cy="322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600"/>
              <a:t>Décodeur</a:t>
            </a:r>
          </a:p>
        </p:txBody>
      </p:sp>
      <p:sp>
        <p:nvSpPr>
          <p:cNvPr id="108593" name="Rectangle 49"/>
          <p:cNvSpPr>
            <a:spLocks noChangeArrowheads="1"/>
          </p:cNvSpPr>
          <p:nvPr/>
        </p:nvSpPr>
        <p:spPr bwMode="auto">
          <a:xfrm>
            <a:off x="7546975" y="4892675"/>
            <a:ext cx="1119188" cy="542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600"/>
              <a:t>Registre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fr-FR" sz="1600"/>
              <a:t>instruction</a:t>
            </a:r>
          </a:p>
        </p:txBody>
      </p:sp>
      <p:sp>
        <p:nvSpPr>
          <p:cNvPr id="108594" name="Rectangle 50"/>
          <p:cNvSpPr>
            <a:spLocks noChangeArrowheads="1"/>
          </p:cNvSpPr>
          <p:nvPr/>
        </p:nvSpPr>
        <p:spPr bwMode="auto">
          <a:xfrm>
            <a:off x="2505075" y="5502275"/>
            <a:ext cx="925513" cy="309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600"/>
              <a:t>Adresse</a:t>
            </a:r>
          </a:p>
        </p:txBody>
      </p:sp>
      <p:sp>
        <p:nvSpPr>
          <p:cNvPr id="108595" name="Rectangle 51"/>
          <p:cNvSpPr>
            <a:spLocks noChangeArrowheads="1"/>
          </p:cNvSpPr>
          <p:nvPr/>
        </p:nvSpPr>
        <p:spPr bwMode="auto">
          <a:xfrm>
            <a:off x="815975" y="5451475"/>
            <a:ext cx="1331913" cy="309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600"/>
              <a:t>Commandes</a:t>
            </a:r>
          </a:p>
        </p:txBody>
      </p:sp>
      <p:sp>
        <p:nvSpPr>
          <p:cNvPr id="108596" name="Rectangle 52"/>
          <p:cNvSpPr>
            <a:spLocks noChangeArrowheads="1"/>
          </p:cNvSpPr>
          <p:nvPr/>
        </p:nvSpPr>
        <p:spPr bwMode="auto">
          <a:xfrm>
            <a:off x="701675" y="4367213"/>
            <a:ext cx="2562225" cy="280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Mémoire de micro-programme</a:t>
            </a:r>
          </a:p>
        </p:txBody>
      </p:sp>
      <p:sp>
        <p:nvSpPr>
          <p:cNvPr id="108597" name="Rectangle 53"/>
          <p:cNvSpPr>
            <a:spLocks noChangeArrowheads="1"/>
          </p:cNvSpPr>
          <p:nvPr/>
        </p:nvSpPr>
        <p:spPr bwMode="auto">
          <a:xfrm>
            <a:off x="3775075" y="4354513"/>
            <a:ext cx="234315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fr-FR" sz="1400"/>
              <a:t>Adresse de la micro-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fr-FR" sz="1400"/>
              <a:t>instruction suivante</a:t>
            </a:r>
          </a:p>
        </p:txBody>
      </p:sp>
      <p:sp>
        <p:nvSpPr>
          <p:cNvPr id="108598" name="Line 54"/>
          <p:cNvSpPr>
            <a:spLocks noChangeShapeType="1"/>
          </p:cNvSpPr>
          <p:nvPr/>
        </p:nvSpPr>
        <p:spPr bwMode="auto">
          <a:xfrm>
            <a:off x="938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599" name="Line 55"/>
          <p:cNvSpPr>
            <a:spLocks noChangeShapeType="1"/>
          </p:cNvSpPr>
          <p:nvPr/>
        </p:nvSpPr>
        <p:spPr bwMode="auto">
          <a:xfrm>
            <a:off x="1065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0" name="Line 56"/>
          <p:cNvSpPr>
            <a:spLocks noChangeShapeType="1"/>
          </p:cNvSpPr>
          <p:nvPr/>
        </p:nvSpPr>
        <p:spPr bwMode="auto">
          <a:xfrm>
            <a:off x="1192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1" name="Line 57"/>
          <p:cNvSpPr>
            <a:spLocks noChangeShapeType="1"/>
          </p:cNvSpPr>
          <p:nvPr/>
        </p:nvSpPr>
        <p:spPr bwMode="auto">
          <a:xfrm>
            <a:off x="1319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2" name="Line 58"/>
          <p:cNvSpPr>
            <a:spLocks noChangeShapeType="1"/>
          </p:cNvSpPr>
          <p:nvPr/>
        </p:nvSpPr>
        <p:spPr bwMode="auto">
          <a:xfrm>
            <a:off x="1446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3" name="Line 59"/>
          <p:cNvSpPr>
            <a:spLocks noChangeShapeType="1"/>
          </p:cNvSpPr>
          <p:nvPr/>
        </p:nvSpPr>
        <p:spPr bwMode="auto">
          <a:xfrm>
            <a:off x="1573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4" name="Line 60"/>
          <p:cNvSpPr>
            <a:spLocks noChangeShapeType="1"/>
          </p:cNvSpPr>
          <p:nvPr/>
        </p:nvSpPr>
        <p:spPr bwMode="auto">
          <a:xfrm>
            <a:off x="1700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5" name="Line 61"/>
          <p:cNvSpPr>
            <a:spLocks noChangeShapeType="1"/>
          </p:cNvSpPr>
          <p:nvPr/>
        </p:nvSpPr>
        <p:spPr bwMode="auto">
          <a:xfrm>
            <a:off x="1827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6" name="Line 62"/>
          <p:cNvSpPr>
            <a:spLocks noChangeShapeType="1"/>
          </p:cNvSpPr>
          <p:nvPr/>
        </p:nvSpPr>
        <p:spPr bwMode="auto">
          <a:xfrm>
            <a:off x="1954213" y="5851525"/>
            <a:ext cx="0" cy="40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7" name="Line 63"/>
          <p:cNvSpPr>
            <a:spLocks noChangeShapeType="1"/>
          </p:cNvSpPr>
          <p:nvPr/>
        </p:nvSpPr>
        <p:spPr bwMode="auto">
          <a:xfrm>
            <a:off x="2373313" y="5851525"/>
            <a:ext cx="0" cy="35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8" name="Line 64"/>
          <p:cNvSpPr>
            <a:spLocks noChangeShapeType="1"/>
          </p:cNvSpPr>
          <p:nvPr/>
        </p:nvSpPr>
        <p:spPr bwMode="auto">
          <a:xfrm>
            <a:off x="2379663" y="6213475"/>
            <a:ext cx="307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09" name="Line 65"/>
          <p:cNvSpPr>
            <a:spLocks noChangeShapeType="1"/>
          </p:cNvSpPr>
          <p:nvPr/>
        </p:nvSpPr>
        <p:spPr bwMode="auto">
          <a:xfrm flipV="1">
            <a:off x="5459413" y="5280025"/>
            <a:ext cx="0" cy="93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10" name="Line 66"/>
          <p:cNvSpPr>
            <a:spLocks noChangeShapeType="1"/>
          </p:cNvSpPr>
          <p:nvPr/>
        </p:nvSpPr>
        <p:spPr bwMode="auto">
          <a:xfrm flipH="1">
            <a:off x="5300663" y="5286375"/>
            <a:ext cx="165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11" name="Freeform 67"/>
          <p:cNvSpPr>
            <a:spLocks/>
          </p:cNvSpPr>
          <p:nvPr/>
        </p:nvSpPr>
        <p:spPr bwMode="auto">
          <a:xfrm>
            <a:off x="3632200" y="4986338"/>
            <a:ext cx="569913" cy="344487"/>
          </a:xfrm>
          <a:custGeom>
            <a:avLst/>
            <a:gdLst/>
            <a:ahLst/>
            <a:cxnLst>
              <a:cxn ang="0">
                <a:pos x="358" y="162"/>
              </a:cxn>
              <a:cxn ang="0">
                <a:pos x="220" y="162"/>
              </a:cxn>
              <a:cxn ang="0">
                <a:pos x="252" y="216"/>
              </a:cxn>
              <a:cxn ang="0">
                <a:pos x="0" y="108"/>
              </a:cxn>
              <a:cxn ang="0">
                <a:pos x="252" y="0"/>
              </a:cxn>
              <a:cxn ang="0">
                <a:pos x="220" y="54"/>
              </a:cxn>
              <a:cxn ang="0">
                <a:pos x="358" y="54"/>
              </a:cxn>
              <a:cxn ang="0">
                <a:pos x="358" y="162"/>
              </a:cxn>
            </a:cxnLst>
            <a:rect l="0" t="0" r="r" b="b"/>
            <a:pathLst>
              <a:path w="359" h="217">
                <a:moveTo>
                  <a:pt x="358" y="162"/>
                </a:moveTo>
                <a:lnTo>
                  <a:pt x="220" y="162"/>
                </a:lnTo>
                <a:lnTo>
                  <a:pt x="252" y="216"/>
                </a:lnTo>
                <a:lnTo>
                  <a:pt x="0" y="108"/>
                </a:lnTo>
                <a:lnTo>
                  <a:pt x="252" y="0"/>
                </a:lnTo>
                <a:lnTo>
                  <a:pt x="220" y="54"/>
                </a:lnTo>
                <a:lnTo>
                  <a:pt x="358" y="54"/>
                </a:lnTo>
                <a:lnTo>
                  <a:pt x="358" y="162"/>
                </a:lnTo>
              </a:path>
            </a:pathLst>
          </a:custGeom>
          <a:gradFill rotWithShape="0">
            <a:gsLst>
              <a:gs pos="0">
                <a:srgbClr val="F6BF69"/>
              </a:gs>
              <a:gs pos="100000">
                <a:srgbClr val="F6BF69">
                  <a:gamma/>
                  <a:tint val="20000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8612" name="Freeform 68"/>
          <p:cNvSpPr>
            <a:spLocks/>
          </p:cNvSpPr>
          <p:nvPr/>
        </p:nvSpPr>
        <p:spPr bwMode="auto">
          <a:xfrm>
            <a:off x="5295900" y="4973638"/>
            <a:ext cx="569913" cy="344487"/>
          </a:xfrm>
          <a:custGeom>
            <a:avLst/>
            <a:gdLst/>
            <a:ahLst/>
            <a:cxnLst>
              <a:cxn ang="0">
                <a:pos x="358" y="162"/>
              </a:cxn>
              <a:cxn ang="0">
                <a:pos x="220" y="162"/>
              </a:cxn>
              <a:cxn ang="0">
                <a:pos x="252" y="216"/>
              </a:cxn>
              <a:cxn ang="0">
                <a:pos x="0" y="108"/>
              </a:cxn>
              <a:cxn ang="0">
                <a:pos x="252" y="0"/>
              </a:cxn>
              <a:cxn ang="0">
                <a:pos x="220" y="54"/>
              </a:cxn>
              <a:cxn ang="0">
                <a:pos x="358" y="54"/>
              </a:cxn>
              <a:cxn ang="0">
                <a:pos x="358" y="162"/>
              </a:cxn>
            </a:cxnLst>
            <a:rect l="0" t="0" r="r" b="b"/>
            <a:pathLst>
              <a:path w="359" h="217">
                <a:moveTo>
                  <a:pt x="358" y="162"/>
                </a:moveTo>
                <a:lnTo>
                  <a:pt x="220" y="162"/>
                </a:lnTo>
                <a:lnTo>
                  <a:pt x="252" y="216"/>
                </a:lnTo>
                <a:lnTo>
                  <a:pt x="0" y="108"/>
                </a:lnTo>
                <a:lnTo>
                  <a:pt x="252" y="0"/>
                </a:lnTo>
                <a:lnTo>
                  <a:pt x="220" y="54"/>
                </a:lnTo>
                <a:lnTo>
                  <a:pt x="358" y="54"/>
                </a:lnTo>
                <a:lnTo>
                  <a:pt x="358" y="162"/>
                </a:lnTo>
              </a:path>
            </a:pathLst>
          </a:custGeom>
          <a:gradFill rotWithShape="0">
            <a:gsLst>
              <a:gs pos="0">
                <a:srgbClr val="F6BF69"/>
              </a:gs>
              <a:gs pos="100000">
                <a:srgbClr val="F6BF69">
                  <a:gamma/>
                  <a:tint val="20000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8613" name="Freeform 69"/>
          <p:cNvSpPr>
            <a:spLocks/>
          </p:cNvSpPr>
          <p:nvPr/>
        </p:nvSpPr>
        <p:spPr bwMode="auto">
          <a:xfrm>
            <a:off x="6959600" y="4960938"/>
            <a:ext cx="569913" cy="344487"/>
          </a:xfrm>
          <a:custGeom>
            <a:avLst/>
            <a:gdLst/>
            <a:ahLst/>
            <a:cxnLst>
              <a:cxn ang="0">
                <a:pos x="358" y="162"/>
              </a:cxn>
              <a:cxn ang="0">
                <a:pos x="220" y="162"/>
              </a:cxn>
              <a:cxn ang="0">
                <a:pos x="252" y="216"/>
              </a:cxn>
              <a:cxn ang="0">
                <a:pos x="0" y="108"/>
              </a:cxn>
              <a:cxn ang="0">
                <a:pos x="252" y="0"/>
              </a:cxn>
              <a:cxn ang="0">
                <a:pos x="220" y="54"/>
              </a:cxn>
              <a:cxn ang="0">
                <a:pos x="358" y="54"/>
              </a:cxn>
              <a:cxn ang="0">
                <a:pos x="358" y="162"/>
              </a:cxn>
            </a:cxnLst>
            <a:rect l="0" t="0" r="r" b="b"/>
            <a:pathLst>
              <a:path w="359" h="217">
                <a:moveTo>
                  <a:pt x="358" y="162"/>
                </a:moveTo>
                <a:lnTo>
                  <a:pt x="220" y="162"/>
                </a:lnTo>
                <a:lnTo>
                  <a:pt x="252" y="216"/>
                </a:lnTo>
                <a:lnTo>
                  <a:pt x="0" y="108"/>
                </a:lnTo>
                <a:lnTo>
                  <a:pt x="252" y="0"/>
                </a:lnTo>
                <a:lnTo>
                  <a:pt x="220" y="54"/>
                </a:lnTo>
                <a:lnTo>
                  <a:pt x="358" y="54"/>
                </a:lnTo>
                <a:lnTo>
                  <a:pt x="358" y="162"/>
                </a:lnTo>
              </a:path>
            </a:pathLst>
          </a:custGeom>
          <a:gradFill rotWithShape="0">
            <a:gsLst>
              <a:gs pos="0">
                <a:srgbClr val="F6BF69"/>
              </a:gs>
              <a:gs pos="100000">
                <a:srgbClr val="F6BF69">
                  <a:gamma/>
                  <a:tint val="20000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8614" name="Freeform 70"/>
          <p:cNvSpPr>
            <a:spLocks/>
          </p:cNvSpPr>
          <p:nvPr/>
        </p:nvSpPr>
        <p:spPr bwMode="auto">
          <a:xfrm>
            <a:off x="4560888" y="5427663"/>
            <a:ext cx="350837" cy="652462"/>
          </a:xfrm>
          <a:custGeom>
            <a:avLst/>
            <a:gdLst/>
            <a:ahLst/>
            <a:cxnLst>
              <a:cxn ang="0">
                <a:pos x="220" y="138"/>
              </a:cxn>
              <a:cxn ang="0">
                <a:pos x="133" y="0"/>
              </a:cxn>
              <a:cxn ang="0">
                <a:pos x="37" y="138"/>
              </a:cxn>
              <a:cxn ang="0">
                <a:pos x="87" y="138"/>
              </a:cxn>
              <a:cxn ang="0">
                <a:pos x="86" y="263"/>
              </a:cxn>
              <a:cxn ang="0">
                <a:pos x="80" y="285"/>
              </a:cxn>
              <a:cxn ang="0">
                <a:pos x="68" y="300"/>
              </a:cxn>
              <a:cxn ang="0">
                <a:pos x="51" y="310"/>
              </a:cxn>
              <a:cxn ang="0">
                <a:pos x="27" y="312"/>
              </a:cxn>
              <a:cxn ang="0">
                <a:pos x="0" y="312"/>
              </a:cxn>
              <a:cxn ang="0">
                <a:pos x="0" y="410"/>
              </a:cxn>
              <a:cxn ang="0">
                <a:pos x="41" y="409"/>
              </a:cxn>
              <a:cxn ang="0">
                <a:pos x="60" y="405"/>
              </a:cxn>
              <a:cxn ang="0">
                <a:pos x="80" y="402"/>
              </a:cxn>
              <a:cxn ang="0">
                <a:pos x="94" y="396"/>
              </a:cxn>
              <a:cxn ang="0">
                <a:pos x="109" y="388"/>
              </a:cxn>
              <a:cxn ang="0">
                <a:pos x="122" y="378"/>
              </a:cxn>
              <a:cxn ang="0">
                <a:pos x="136" y="363"/>
              </a:cxn>
              <a:cxn ang="0">
                <a:pos x="149" y="347"/>
              </a:cxn>
              <a:cxn ang="0">
                <a:pos x="157" y="330"/>
              </a:cxn>
              <a:cxn ang="0">
                <a:pos x="166" y="311"/>
              </a:cxn>
              <a:cxn ang="0">
                <a:pos x="171" y="286"/>
              </a:cxn>
              <a:cxn ang="0">
                <a:pos x="172" y="263"/>
              </a:cxn>
              <a:cxn ang="0">
                <a:pos x="172" y="138"/>
              </a:cxn>
              <a:cxn ang="0">
                <a:pos x="220" y="138"/>
              </a:cxn>
            </a:cxnLst>
            <a:rect l="0" t="0" r="r" b="b"/>
            <a:pathLst>
              <a:path w="221" h="411">
                <a:moveTo>
                  <a:pt x="220" y="138"/>
                </a:moveTo>
                <a:lnTo>
                  <a:pt x="133" y="0"/>
                </a:lnTo>
                <a:lnTo>
                  <a:pt x="37" y="138"/>
                </a:lnTo>
                <a:lnTo>
                  <a:pt x="87" y="138"/>
                </a:lnTo>
                <a:lnTo>
                  <a:pt x="86" y="263"/>
                </a:lnTo>
                <a:lnTo>
                  <a:pt x="80" y="285"/>
                </a:lnTo>
                <a:lnTo>
                  <a:pt x="68" y="300"/>
                </a:lnTo>
                <a:lnTo>
                  <a:pt x="51" y="310"/>
                </a:lnTo>
                <a:lnTo>
                  <a:pt x="27" y="312"/>
                </a:lnTo>
                <a:lnTo>
                  <a:pt x="0" y="312"/>
                </a:lnTo>
                <a:lnTo>
                  <a:pt x="0" y="410"/>
                </a:lnTo>
                <a:lnTo>
                  <a:pt x="41" y="409"/>
                </a:lnTo>
                <a:lnTo>
                  <a:pt x="60" y="405"/>
                </a:lnTo>
                <a:lnTo>
                  <a:pt x="80" y="402"/>
                </a:lnTo>
                <a:lnTo>
                  <a:pt x="94" y="396"/>
                </a:lnTo>
                <a:lnTo>
                  <a:pt x="109" y="388"/>
                </a:lnTo>
                <a:lnTo>
                  <a:pt x="122" y="378"/>
                </a:lnTo>
                <a:lnTo>
                  <a:pt x="136" y="363"/>
                </a:lnTo>
                <a:lnTo>
                  <a:pt x="149" y="347"/>
                </a:lnTo>
                <a:lnTo>
                  <a:pt x="157" y="330"/>
                </a:lnTo>
                <a:lnTo>
                  <a:pt x="166" y="311"/>
                </a:lnTo>
                <a:lnTo>
                  <a:pt x="171" y="286"/>
                </a:lnTo>
                <a:lnTo>
                  <a:pt x="172" y="263"/>
                </a:lnTo>
                <a:lnTo>
                  <a:pt x="172" y="138"/>
                </a:lnTo>
                <a:lnTo>
                  <a:pt x="220" y="138"/>
                </a:lnTo>
              </a:path>
            </a:pathLst>
          </a:custGeom>
          <a:gradFill rotWithShape="0">
            <a:gsLst>
              <a:gs pos="0">
                <a:srgbClr val="F6BF69"/>
              </a:gs>
              <a:gs pos="100000">
                <a:srgbClr val="F6BF69">
                  <a:gamma/>
                  <a:tint val="20000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8615" name="Rectangle 71"/>
          <p:cNvSpPr>
            <a:spLocks noChangeArrowheads="1"/>
          </p:cNvSpPr>
          <p:nvPr/>
        </p:nvSpPr>
        <p:spPr bwMode="auto">
          <a:xfrm>
            <a:off x="2913063" y="5927725"/>
            <a:ext cx="1682750" cy="152400"/>
          </a:xfrm>
          <a:prstGeom prst="rect">
            <a:avLst/>
          </a:prstGeom>
          <a:solidFill>
            <a:srgbClr val="F6BF6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16" name="Rectangle 72"/>
          <p:cNvSpPr>
            <a:spLocks noChangeArrowheads="1"/>
          </p:cNvSpPr>
          <p:nvPr/>
        </p:nvSpPr>
        <p:spPr bwMode="auto">
          <a:xfrm>
            <a:off x="2909888" y="5842000"/>
            <a:ext cx="152400" cy="234950"/>
          </a:xfrm>
          <a:prstGeom prst="rect">
            <a:avLst/>
          </a:prstGeom>
          <a:solidFill>
            <a:srgbClr val="F6BF6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17" name="Rectangle 73"/>
          <p:cNvSpPr>
            <a:spLocks noChangeArrowheads="1"/>
          </p:cNvSpPr>
          <p:nvPr/>
        </p:nvSpPr>
        <p:spPr bwMode="auto">
          <a:xfrm>
            <a:off x="2303463" y="4683125"/>
            <a:ext cx="177800" cy="1130300"/>
          </a:xfrm>
          <a:prstGeom prst="rect">
            <a:avLst/>
          </a:prstGeom>
          <a:gradFill rotWithShape="0">
            <a:gsLst>
              <a:gs pos="0">
                <a:srgbClr val="51DC00">
                  <a:gamma/>
                  <a:shade val="29804"/>
                  <a:invGamma/>
                </a:srgbClr>
              </a:gs>
              <a:gs pos="50000">
                <a:srgbClr val="51DC00"/>
              </a:gs>
              <a:gs pos="100000">
                <a:srgbClr val="51DC00">
                  <a:gamma/>
                  <a:shade val="29804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8618" name="Text Box 74"/>
          <p:cNvSpPr txBox="1">
            <a:spLocks noChangeArrowheads="1"/>
          </p:cNvSpPr>
          <p:nvPr/>
        </p:nvSpPr>
        <p:spPr bwMode="auto">
          <a:xfrm>
            <a:off x="6629400" y="6172200"/>
            <a:ext cx="145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__________</a:t>
            </a:r>
          </a:p>
        </p:txBody>
      </p:sp>
      <p:sp>
        <p:nvSpPr>
          <p:cNvPr id="108619" name="Rectangle 75"/>
          <p:cNvSpPr>
            <a:spLocks noChangeArrowheads="1"/>
          </p:cNvSpPr>
          <p:nvPr/>
        </p:nvSpPr>
        <p:spPr bwMode="auto">
          <a:xfrm>
            <a:off x="381000" y="990600"/>
            <a:ext cx="8229600" cy="715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fr-FR" sz="1600" b="1">
                <a:solidFill>
                  <a:schemeClr val="tx2"/>
                </a:solidFill>
              </a:rPr>
              <a:t>Séquenceur (des signaux de contrôle) microprogrammé versus séquenceur câblé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762000"/>
            <a:ext cx="8610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86200"/>
            <a:ext cx="8534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505200"/>
            <a:ext cx="7467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04800"/>
            <a:ext cx="4953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1143000"/>
            <a:ext cx="4114800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test2</a:t>
            </a:r>
          </a:p>
        </p:txBody>
      </p:sp>
      <p:pic>
        <p:nvPicPr>
          <p:cNvPr id="798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3429000"/>
            <a:ext cx="4724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86868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8458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276600"/>
            <a:ext cx="5572125" cy="3305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28600"/>
            <a:ext cx="7848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3200400"/>
            <a:ext cx="3200400" cy="334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test2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04800"/>
            <a:ext cx="784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657600"/>
            <a:ext cx="42672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"/>
            <a:ext cx="7620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733800"/>
            <a:ext cx="2914650" cy="270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733</TotalTime>
  <Words>700</Words>
  <Application>Microsoft Office PowerPoint</Application>
  <PresentationFormat>Affichage à l'écran (4:3)</PresentationFormat>
  <Paragraphs>589</Paragraphs>
  <Slides>25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8" baseType="lpstr">
      <vt:lpstr>Arial</vt:lpstr>
      <vt:lpstr>Times New Roman</vt:lpstr>
      <vt:lpstr>Modèle par défaut</vt:lpstr>
      <vt:lpstr>test1</vt:lpstr>
      <vt:lpstr>Diapositive 2</vt:lpstr>
      <vt:lpstr>Diapositive 3</vt:lpstr>
      <vt:lpstr>test1</vt:lpstr>
      <vt:lpstr>test2</vt:lpstr>
      <vt:lpstr>Diapositive 6</vt:lpstr>
      <vt:lpstr>Diapositive 7</vt:lpstr>
      <vt:lpstr>test2</vt:lpstr>
      <vt:lpstr>Diapositive 9</vt:lpstr>
      <vt:lpstr>test1</vt:lpstr>
      <vt:lpstr>Diapositive 11</vt:lpstr>
      <vt:lpstr>LANGAGE MACHINE</vt:lpstr>
      <vt:lpstr>Architecture</vt:lpstr>
      <vt:lpstr>Chargement du programme</vt:lpstr>
      <vt:lpstr>Extraction de l’instruction 1</vt:lpstr>
      <vt:lpstr> Incrémentation du Compteur Ordinal</vt:lpstr>
      <vt:lpstr>Chargement : signaux de contrôle</vt:lpstr>
      <vt:lpstr>Extraction de l’instruction 2</vt:lpstr>
      <vt:lpstr>Diapositive 19</vt:lpstr>
      <vt:lpstr>Exécution de l’instruction 2</vt:lpstr>
      <vt:lpstr>Extraction de l ’instruction 3</vt:lpstr>
      <vt:lpstr>Diapositive 22</vt:lpstr>
      <vt:lpstr>Exécution de l’instruction 3</vt:lpstr>
      <vt:lpstr>Diapositive 24</vt:lpstr>
      <vt:lpstr>La micro-programmation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test1</dc:title>
  <dc:creator>x</dc:creator>
  <cp:lastModifiedBy>sukrumun</cp:lastModifiedBy>
  <cp:revision>29</cp:revision>
  <dcterms:created xsi:type="dcterms:W3CDTF">2010-09-10T10:18:13Z</dcterms:created>
  <dcterms:modified xsi:type="dcterms:W3CDTF">2010-12-13T14:40:51Z</dcterms:modified>
</cp:coreProperties>
</file>