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jpeg" ContentType="image/jpeg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Default Extension="emf" ContentType="image/x-emf"/>
  <Override PartName="/ppt/notesSlides/notesSlide5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50" r:id="rId1"/>
  </p:sldMasterIdLst>
  <p:notesMasterIdLst>
    <p:notesMasterId r:id="rId61"/>
  </p:notesMasterIdLst>
  <p:handoutMasterIdLst>
    <p:handoutMasterId r:id="rId62"/>
  </p:handoutMasterIdLst>
  <p:sldIdLst>
    <p:sldId id="256" r:id="rId2"/>
    <p:sldId id="298" r:id="rId3"/>
    <p:sldId id="258" r:id="rId4"/>
    <p:sldId id="280" r:id="rId5"/>
    <p:sldId id="328" r:id="rId6"/>
    <p:sldId id="302" r:id="rId7"/>
    <p:sldId id="329" r:id="rId8"/>
    <p:sldId id="336" r:id="rId9"/>
    <p:sldId id="330" r:id="rId10"/>
    <p:sldId id="331" r:id="rId11"/>
    <p:sldId id="332" r:id="rId12"/>
    <p:sldId id="265" r:id="rId13"/>
    <p:sldId id="296" r:id="rId14"/>
    <p:sldId id="268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19" r:id="rId33"/>
    <p:sldId id="316" r:id="rId34"/>
    <p:sldId id="317" r:id="rId35"/>
    <p:sldId id="299" r:id="rId36"/>
    <p:sldId id="318" r:id="rId37"/>
    <p:sldId id="305" r:id="rId38"/>
    <p:sldId id="306" r:id="rId39"/>
    <p:sldId id="333" r:id="rId40"/>
    <p:sldId id="334" r:id="rId41"/>
    <p:sldId id="355" r:id="rId42"/>
    <p:sldId id="307" r:id="rId43"/>
    <p:sldId id="308" r:id="rId44"/>
    <p:sldId id="360" r:id="rId45"/>
    <p:sldId id="310" r:id="rId46"/>
    <p:sldId id="320" r:id="rId47"/>
    <p:sldId id="301" r:id="rId48"/>
    <p:sldId id="300" r:id="rId49"/>
    <p:sldId id="324" r:id="rId50"/>
    <p:sldId id="323" r:id="rId51"/>
    <p:sldId id="322" r:id="rId52"/>
    <p:sldId id="325" r:id="rId53"/>
    <p:sldId id="356" r:id="rId54"/>
    <p:sldId id="357" r:id="rId55"/>
    <p:sldId id="358" r:id="rId56"/>
    <p:sldId id="359" r:id="rId57"/>
    <p:sldId id="321" r:id="rId58"/>
    <p:sldId id="326" r:id="rId59"/>
    <p:sldId id="337" r:id="rId60"/>
  </p:sldIdLst>
  <p:sldSz cx="9144000" cy="6858000" type="screen4x3"/>
  <p:notesSz cx="9601200" cy="73152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0000"/>
    <a:srgbClr val="FF7C80"/>
    <a:srgbClr val="336699"/>
    <a:srgbClr val="6699FF"/>
    <a:srgbClr val="DDDDDD"/>
    <a:srgbClr val="EAEAEA"/>
    <a:srgbClr val="4D4D4D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5" autoAdjust="0"/>
    <p:restoredTop sz="94616" autoAdjust="0"/>
  </p:normalViewPr>
  <p:slideViewPr>
    <p:cSldViewPr snapToGrid="0">
      <p:cViewPr varScale="1">
        <p:scale>
          <a:sx n="102" d="100"/>
          <a:sy n="102" d="100"/>
        </p:scale>
        <p:origin x="-138" y="-90"/>
      </p:cViewPr>
      <p:guideLst>
        <p:guide orient="horz" pos="714"/>
        <p:guide pos="475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59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1608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38" tIns="48318" rIns="96638" bIns="48318" numCol="1" anchor="t" anchorCtr="0" compatLnSpc="1">
            <a:prstTxWarp prst="textNoShape">
              <a:avLst/>
            </a:prstTxWarp>
          </a:bodyPr>
          <a:lstStyle>
            <a:lvl1pPr algn="l" defTabSz="966788">
              <a:defRPr sz="1200">
                <a:latin typeface="Tahoma" pitchFamily="34" charset="0"/>
              </a:defRPr>
            </a:lvl1pPr>
          </a:lstStyle>
          <a:p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440363" y="0"/>
            <a:ext cx="41608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38" tIns="48318" rIns="96638" bIns="48318" numCol="1" anchor="t" anchorCtr="0" compatLnSpc="1">
            <a:prstTxWarp prst="textNoShape">
              <a:avLst/>
            </a:prstTxWarp>
          </a:bodyPr>
          <a:lstStyle>
            <a:lvl1pPr algn="r" defTabSz="966788">
              <a:defRPr sz="1200">
                <a:latin typeface="Tahoma" pitchFamily="34" charset="0"/>
              </a:defRPr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948488"/>
            <a:ext cx="41608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38" tIns="48318" rIns="96638" bIns="48318" numCol="1" anchor="b" anchorCtr="0" compatLnSpc="1">
            <a:prstTxWarp prst="textNoShape">
              <a:avLst/>
            </a:prstTxWarp>
          </a:bodyPr>
          <a:lstStyle>
            <a:lvl1pPr algn="l" defTabSz="966788">
              <a:defRPr sz="1200">
                <a:latin typeface="Tahoma" pitchFamily="34" charset="0"/>
              </a:defRPr>
            </a:lvl1pPr>
          </a:lstStyle>
          <a:p>
            <a:endParaRPr lang="en-US"/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440363" y="6948488"/>
            <a:ext cx="4160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38" tIns="48318" rIns="96638" bIns="48318" numCol="1" anchor="b" anchorCtr="0" compatLnSpc="1">
            <a:prstTxWarp prst="textNoShape">
              <a:avLst/>
            </a:prstTxWarp>
          </a:bodyPr>
          <a:lstStyle>
            <a:lvl1pPr algn="r" defTabSz="966788">
              <a:defRPr sz="1200">
                <a:latin typeface="Tahoma" pitchFamily="34" charset="0"/>
              </a:defRPr>
            </a:lvl1pPr>
          </a:lstStyle>
          <a:p>
            <a:fld id="{6484DAA3-5F7B-4BAA-AC8D-A2B17420CB52}" type="slidenum">
              <a:rPr lang="en-US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1608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38" tIns="48318" rIns="96638" bIns="48318" numCol="1" anchor="t" anchorCtr="0" compatLnSpc="1">
            <a:prstTxWarp prst="textNoShape">
              <a:avLst/>
            </a:prstTxWarp>
          </a:bodyPr>
          <a:lstStyle>
            <a:lvl1pPr algn="l" defTabSz="966788">
              <a:defRPr sz="1200">
                <a:latin typeface="Garamond" pitchFamily="18" charset="0"/>
              </a:defRPr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440363" y="0"/>
            <a:ext cx="41608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38" tIns="48318" rIns="96638" bIns="48318" numCol="1" anchor="t" anchorCtr="0" compatLnSpc="1">
            <a:prstTxWarp prst="textNoShape">
              <a:avLst/>
            </a:prstTxWarp>
          </a:bodyPr>
          <a:lstStyle>
            <a:lvl1pPr algn="r" defTabSz="966788">
              <a:defRPr sz="1200">
                <a:latin typeface="Garamond" pitchFamily="18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2971800" y="547688"/>
            <a:ext cx="3659188" cy="27447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79525" y="3475038"/>
            <a:ext cx="7042150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38" tIns="48318" rIns="96638" bIns="483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948488"/>
            <a:ext cx="41608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38" tIns="48318" rIns="96638" bIns="48318" numCol="1" anchor="b" anchorCtr="0" compatLnSpc="1">
            <a:prstTxWarp prst="textNoShape">
              <a:avLst/>
            </a:prstTxWarp>
          </a:bodyPr>
          <a:lstStyle>
            <a:lvl1pPr algn="l" defTabSz="966788">
              <a:defRPr sz="1200">
                <a:latin typeface="Garamond" pitchFamily="18" charset="0"/>
              </a:defRPr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440363" y="6948488"/>
            <a:ext cx="4160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38" tIns="48318" rIns="96638" bIns="48318" numCol="1" anchor="b" anchorCtr="0" compatLnSpc="1">
            <a:prstTxWarp prst="textNoShape">
              <a:avLst/>
            </a:prstTxWarp>
          </a:bodyPr>
          <a:lstStyle>
            <a:lvl1pPr algn="r" defTabSz="966788">
              <a:defRPr sz="1200">
                <a:latin typeface="Garamond" pitchFamily="18" charset="0"/>
              </a:defRPr>
            </a:lvl1pPr>
          </a:lstStyle>
          <a:p>
            <a:fld id="{C2C745D5-02B2-4883-BF64-83D2A1C33213}" type="slidenum">
              <a:rPr lang="en-US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490D79-3A00-4954-A52E-A57A020A82F5}" type="slidenum">
              <a:rPr lang="en-US"/>
              <a:pPr/>
              <a:t>1</a:t>
            </a:fld>
            <a:endParaRPr lang="en-US"/>
          </a:p>
        </p:txBody>
      </p:sp>
      <p:sp>
        <p:nvSpPr>
          <p:cNvPr id="3686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ACB95F-CE33-4626-8FCA-E4B6F39B0843}" type="slidenum">
              <a:rPr lang="en-US"/>
              <a:pPr/>
              <a:t>10</a:t>
            </a:fld>
            <a:endParaRPr lang="en-US"/>
          </a:p>
        </p:txBody>
      </p:sp>
      <p:sp>
        <p:nvSpPr>
          <p:cNvPr id="2078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7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DCBA5F-47DE-47B3-8CA1-68629A5CA3C6}" type="slidenum">
              <a:rPr lang="en-US"/>
              <a:pPr/>
              <a:t>11</a:t>
            </a:fld>
            <a:endParaRPr lang="en-US"/>
          </a:p>
        </p:txBody>
      </p:sp>
      <p:sp>
        <p:nvSpPr>
          <p:cNvPr id="20992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C355D1-C6BE-4062-A368-E11D87FC9430}" type="slidenum">
              <a:rPr lang="en-US"/>
              <a:pPr/>
              <a:t>12</a:t>
            </a:fld>
            <a:endParaRPr lang="en-US"/>
          </a:p>
        </p:txBody>
      </p:sp>
      <p:sp>
        <p:nvSpPr>
          <p:cNvPr id="10752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93E1B8-BEBD-4920-B24D-17F489327CC3}" type="slidenum">
              <a:rPr lang="en-US"/>
              <a:pPr/>
              <a:t>13</a:t>
            </a:fld>
            <a:endParaRPr lang="en-US"/>
          </a:p>
        </p:txBody>
      </p:sp>
      <p:sp>
        <p:nvSpPr>
          <p:cNvPr id="11059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0662D2-6765-432A-B3F0-EAE0716DF905}" type="slidenum">
              <a:rPr lang="en-US"/>
              <a:pPr/>
              <a:t>14</a:t>
            </a:fld>
            <a:endParaRPr lang="en-US"/>
          </a:p>
        </p:txBody>
      </p:sp>
      <p:sp>
        <p:nvSpPr>
          <p:cNvPr id="11161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37BE06-FEE7-4B5C-8694-F0DBC6B99564}" type="slidenum">
              <a:rPr lang="en-US"/>
              <a:pPr/>
              <a:t>15</a:t>
            </a:fld>
            <a:endParaRPr lang="en-US"/>
          </a:p>
        </p:txBody>
      </p:sp>
      <p:sp>
        <p:nvSpPr>
          <p:cNvPr id="25805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8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3B3881-D670-4925-A9D8-B437D7BF991E}" type="slidenum">
              <a:rPr lang="en-US"/>
              <a:pPr/>
              <a:t>16</a:t>
            </a:fld>
            <a:endParaRPr lang="en-US"/>
          </a:p>
        </p:txBody>
      </p:sp>
      <p:sp>
        <p:nvSpPr>
          <p:cNvPr id="2600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C770C7-674E-4293-9455-0FFBE88B43CB}" type="slidenum">
              <a:rPr lang="en-US"/>
              <a:pPr/>
              <a:t>17</a:t>
            </a:fld>
            <a:endParaRPr lang="en-US"/>
          </a:p>
        </p:txBody>
      </p:sp>
      <p:sp>
        <p:nvSpPr>
          <p:cNvPr id="26214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2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Q: What if we didn’t have MDR/MAR?  A: Couldn’t have bus!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5BD4F9-9827-4E08-A6AC-1CEA4AA69146}" type="slidenum">
              <a:rPr lang="en-US"/>
              <a:pPr/>
              <a:t>18</a:t>
            </a:fld>
            <a:endParaRPr lang="en-US"/>
          </a:p>
        </p:txBody>
      </p:sp>
      <p:sp>
        <p:nvSpPr>
          <p:cNvPr id="26419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4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2D05D7-FF72-4F68-B287-BEFD7C95CCA4}" type="slidenum">
              <a:rPr lang="en-US"/>
              <a:pPr/>
              <a:t>19</a:t>
            </a:fld>
            <a:endParaRPr lang="en-US"/>
          </a:p>
        </p:txBody>
      </p:sp>
      <p:sp>
        <p:nvSpPr>
          <p:cNvPr id="26624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68346E-453A-4E1A-9438-5CB435DDC8B1}" type="slidenum">
              <a:rPr lang="en-US"/>
              <a:pPr/>
              <a:t>2</a:t>
            </a:fld>
            <a:endParaRPr lang="en-US"/>
          </a:p>
        </p:txBody>
      </p:sp>
      <p:sp>
        <p:nvSpPr>
          <p:cNvPr id="10035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F822A9-F219-4FD8-A94E-41C69457CC5F}" type="slidenum">
              <a:rPr lang="en-US"/>
              <a:pPr/>
              <a:t>20</a:t>
            </a:fld>
            <a:endParaRPr lang="en-US"/>
          </a:p>
        </p:txBody>
      </p:sp>
      <p:sp>
        <p:nvSpPr>
          <p:cNvPr id="26829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8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A2EA36-D79B-431C-9D98-10F4E568C630}" type="slidenum">
              <a:rPr lang="en-US"/>
              <a:pPr/>
              <a:t>21</a:t>
            </a:fld>
            <a:endParaRPr lang="en-US"/>
          </a:p>
        </p:txBody>
      </p:sp>
      <p:sp>
        <p:nvSpPr>
          <p:cNvPr id="27033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F9F3AC-2C68-46DD-A127-416D40892F3D}" type="slidenum">
              <a:rPr lang="en-US"/>
              <a:pPr/>
              <a:t>22</a:t>
            </a:fld>
            <a:endParaRPr lang="en-US"/>
          </a:p>
        </p:txBody>
      </p:sp>
      <p:sp>
        <p:nvSpPr>
          <p:cNvPr id="27238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2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6491021-9A86-49DB-9644-647A513AF9B2}" type="slidenum">
              <a:rPr lang="en-US"/>
              <a:pPr/>
              <a:t>23</a:t>
            </a:fld>
            <a:endParaRPr lang="en-US"/>
          </a:p>
        </p:txBody>
      </p:sp>
      <p:sp>
        <p:nvSpPr>
          <p:cNvPr id="27443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4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11B319-1026-4034-8058-9913A82262D8}" type="slidenum">
              <a:rPr lang="en-US"/>
              <a:pPr/>
              <a:t>24</a:t>
            </a:fld>
            <a:endParaRPr lang="en-US"/>
          </a:p>
        </p:txBody>
      </p:sp>
      <p:sp>
        <p:nvSpPr>
          <p:cNvPr id="27648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C9F04E-4BC8-42DE-B706-7EF792615340}" type="slidenum">
              <a:rPr lang="en-US"/>
              <a:pPr/>
              <a:t>25</a:t>
            </a:fld>
            <a:endParaRPr lang="en-US"/>
          </a:p>
        </p:txBody>
      </p:sp>
      <p:sp>
        <p:nvSpPr>
          <p:cNvPr id="27853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8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166161-A953-4787-9CD6-4DF6D4C80A96}" type="slidenum">
              <a:rPr lang="en-US"/>
              <a:pPr/>
              <a:t>26</a:t>
            </a:fld>
            <a:endParaRPr lang="en-US"/>
          </a:p>
        </p:txBody>
      </p:sp>
      <p:sp>
        <p:nvSpPr>
          <p:cNvPr id="28057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67C1C5-7976-464E-A5F0-23B0F4DA3880}" type="slidenum">
              <a:rPr lang="en-US"/>
              <a:pPr/>
              <a:t>27</a:t>
            </a:fld>
            <a:endParaRPr lang="en-US"/>
          </a:p>
        </p:txBody>
      </p:sp>
      <p:sp>
        <p:nvSpPr>
          <p:cNvPr id="28262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2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958662-13BA-4543-8BFD-0E45D918C36E}" type="slidenum">
              <a:rPr lang="en-US"/>
              <a:pPr/>
              <a:t>28</a:t>
            </a:fld>
            <a:endParaRPr lang="en-US"/>
          </a:p>
        </p:txBody>
      </p:sp>
      <p:sp>
        <p:nvSpPr>
          <p:cNvPr id="2846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should probably be part of EXEC phase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838FB6-1607-4BFC-980B-D5B1FF344EDD}" type="slidenum">
              <a:rPr lang="en-US"/>
              <a:pPr/>
              <a:t>29</a:t>
            </a:fld>
            <a:endParaRPr lang="en-US"/>
          </a:p>
        </p:txBody>
      </p:sp>
      <p:sp>
        <p:nvSpPr>
          <p:cNvPr id="28672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2AB66D-4CE6-4BE0-8B13-C88668C00430}" type="slidenum">
              <a:rPr lang="en-US"/>
              <a:pPr/>
              <a:t>3</a:t>
            </a:fld>
            <a:endParaRPr lang="en-US"/>
          </a:p>
        </p:txBody>
      </p:sp>
      <p:sp>
        <p:nvSpPr>
          <p:cNvPr id="88066" name="Rectangle 1026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915BE5-1F10-44B9-BBD2-711D1C4C5C0F}" type="slidenum">
              <a:rPr lang="en-US"/>
              <a:pPr/>
              <a:t>30</a:t>
            </a:fld>
            <a:endParaRPr lang="en-US"/>
          </a:p>
        </p:txBody>
      </p:sp>
      <p:sp>
        <p:nvSpPr>
          <p:cNvPr id="28877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857456-5F46-4411-8C8B-2A78AFE5DDED}" type="slidenum">
              <a:rPr lang="en-US"/>
              <a:pPr/>
              <a:t>31</a:t>
            </a:fld>
            <a:endParaRPr lang="en-US"/>
          </a:p>
        </p:txBody>
      </p:sp>
      <p:sp>
        <p:nvSpPr>
          <p:cNvPr id="29081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0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36BAD9-A728-425E-A9BE-B5FCB79FF4AA}" type="slidenum">
              <a:rPr lang="en-US"/>
              <a:pPr/>
              <a:t>32</a:t>
            </a:fld>
            <a:endParaRPr lang="en-US"/>
          </a:p>
        </p:txBody>
      </p:sp>
      <p:sp>
        <p:nvSpPr>
          <p:cNvPr id="19046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A29011-A33E-4EF3-BD6C-2344187D7C22}" type="slidenum">
              <a:rPr lang="en-US"/>
              <a:pPr/>
              <a:t>33</a:t>
            </a:fld>
            <a:endParaRPr lang="en-US"/>
          </a:p>
        </p:txBody>
      </p:sp>
      <p:sp>
        <p:nvSpPr>
          <p:cNvPr id="18841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8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ABB432-012C-4642-95C3-FDA3B4E0B4D2}" type="slidenum">
              <a:rPr lang="en-US"/>
              <a:pPr/>
              <a:t>34</a:t>
            </a:fld>
            <a:endParaRPr lang="en-US"/>
          </a:p>
        </p:txBody>
      </p:sp>
      <p:sp>
        <p:nvSpPr>
          <p:cNvPr id="18944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690842-8DE7-4EE0-8728-0E4F0B873EF6}" type="slidenum">
              <a:rPr lang="en-US"/>
              <a:pPr/>
              <a:t>35</a:t>
            </a:fld>
            <a:endParaRPr lang="en-US"/>
          </a:p>
        </p:txBody>
      </p:sp>
      <p:sp>
        <p:nvSpPr>
          <p:cNvPr id="12902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381CD7-22F8-45AD-9244-673EFCC92FDA}" type="slidenum">
              <a:rPr lang="en-US"/>
              <a:pPr/>
              <a:t>36</a:t>
            </a:fld>
            <a:endParaRPr lang="en-US"/>
          </a:p>
        </p:txBody>
      </p:sp>
      <p:sp>
        <p:nvSpPr>
          <p:cNvPr id="18739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8D0D7D-16B6-4459-A517-A3E36EC6DB41}" type="slidenum">
              <a:rPr lang="en-US"/>
              <a:pPr/>
              <a:t>37</a:t>
            </a:fld>
            <a:endParaRPr lang="en-US"/>
          </a:p>
        </p:txBody>
      </p:sp>
      <p:sp>
        <p:nvSpPr>
          <p:cNvPr id="14848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Notice that you could implement all the components of this circuit!</a:t>
            </a:r>
          </a:p>
          <a:p>
            <a:r>
              <a:rPr lang="en-US"/>
              <a:t>Note: carry-in of lower adder should be 0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508DFE-5622-4442-84D5-CC866800AF73}" type="slidenum">
              <a:rPr lang="en-US"/>
              <a:pPr/>
              <a:t>38</a:t>
            </a:fld>
            <a:endParaRPr lang="en-US"/>
          </a:p>
        </p:txBody>
      </p:sp>
      <p:sp>
        <p:nvSpPr>
          <p:cNvPr id="14950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See slide 16 for encoding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0822AA-B1FB-4220-9BE5-71B008C9287E}" type="slidenum">
              <a:rPr lang="en-US"/>
              <a:pPr/>
              <a:t>39</a:t>
            </a:fld>
            <a:endParaRPr lang="en-US"/>
          </a:p>
        </p:txBody>
      </p:sp>
      <p:sp>
        <p:nvSpPr>
          <p:cNvPr id="21197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1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D43158-8A4E-4E2D-9915-D8B927842026}" type="slidenum">
              <a:rPr lang="en-US"/>
              <a:pPr/>
              <a:t>4</a:t>
            </a:fld>
            <a:endParaRPr lang="en-US"/>
          </a:p>
        </p:txBody>
      </p:sp>
      <p:sp>
        <p:nvSpPr>
          <p:cNvPr id="105474" name="Rectangle 1026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Notice all the “floating” control lines; they really come from FSM.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8AFE721-8A17-4C0A-BD53-E1A81C925D09}" type="slidenum">
              <a:rPr lang="en-US"/>
              <a:pPr/>
              <a:t>40</a:t>
            </a:fld>
            <a:endParaRPr lang="en-US"/>
          </a:p>
        </p:txBody>
      </p:sp>
      <p:sp>
        <p:nvSpPr>
          <p:cNvPr id="21401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4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110331-98FD-4857-BFC2-D1438B5B14D2}" type="slidenum">
              <a:rPr lang="en-US"/>
              <a:pPr/>
              <a:t>41</a:t>
            </a:fld>
            <a:endParaRPr lang="en-US"/>
          </a:p>
        </p:txBody>
      </p:sp>
      <p:sp>
        <p:nvSpPr>
          <p:cNvPr id="2969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84C5AD-190F-4D14-871B-03065161D51A}" type="slidenum">
              <a:rPr lang="en-US"/>
              <a:pPr/>
              <a:t>42</a:t>
            </a:fld>
            <a:endParaRPr lang="en-US"/>
          </a:p>
        </p:txBody>
      </p:sp>
      <p:sp>
        <p:nvSpPr>
          <p:cNvPr id="15053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See slide 38 for encoding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C03AD4-63DF-47B6-840C-0AD209AC57E7}" type="slidenum">
              <a:rPr lang="en-US"/>
              <a:pPr/>
              <a:t>43</a:t>
            </a:fld>
            <a:endParaRPr lang="en-US"/>
          </a:p>
        </p:txBody>
      </p:sp>
      <p:sp>
        <p:nvSpPr>
          <p:cNvPr id="15155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See slide 17 for encoding.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095FDF-FEAE-4749-92A1-EBD938A76873}" type="slidenum">
              <a:rPr lang="en-US"/>
              <a:pPr/>
              <a:t>45</a:t>
            </a:fld>
            <a:endParaRPr lang="en-US"/>
          </a:p>
        </p:txBody>
      </p:sp>
      <p:sp>
        <p:nvSpPr>
          <p:cNvPr id="14438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These instructions cannot be implemented via *this* implementation, but the datapath may easily be extended to handle them.</a:t>
            </a:r>
          </a:p>
          <a:p>
            <a:r>
              <a:rPr lang="en-US"/>
              <a:t>We can do BR, no?  If we add condition codes into “controller”.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DCA4F6-AF7D-4742-A199-39C2ABBEC105}" type="slidenum">
              <a:rPr lang="en-US"/>
              <a:pPr/>
              <a:t>46</a:t>
            </a:fld>
            <a:endParaRPr lang="en-US"/>
          </a:p>
        </p:txBody>
      </p:sp>
      <p:sp>
        <p:nvSpPr>
          <p:cNvPr id="19149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1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EF6E90-6D68-4674-B8C5-1DF072AB1711}" type="slidenum">
              <a:rPr lang="en-US"/>
              <a:pPr/>
              <a:t>47</a:t>
            </a:fld>
            <a:endParaRPr lang="en-US"/>
          </a:p>
        </p:txBody>
      </p:sp>
      <p:sp>
        <p:nvSpPr>
          <p:cNvPr id="13005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4FCE42-4098-44AB-AF5D-6B57BB93B969}" type="slidenum">
              <a:rPr lang="en-US"/>
              <a:pPr/>
              <a:t>48</a:t>
            </a:fld>
            <a:endParaRPr lang="en-US"/>
          </a:p>
        </p:txBody>
      </p:sp>
      <p:sp>
        <p:nvSpPr>
          <p:cNvPr id="1310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543177-23DC-44C4-8B0A-447736827BB4}" type="slidenum">
              <a:rPr lang="en-US"/>
              <a:pPr/>
              <a:t>49</a:t>
            </a:fld>
            <a:endParaRPr lang="en-US"/>
          </a:p>
        </p:txBody>
      </p:sp>
      <p:sp>
        <p:nvSpPr>
          <p:cNvPr id="19251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E07F38-6CCF-479A-A101-D80BDDFF2E83}" type="slidenum">
              <a:rPr lang="en-US"/>
              <a:pPr/>
              <a:t>50</a:t>
            </a:fld>
            <a:endParaRPr lang="en-US"/>
          </a:p>
        </p:txBody>
      </p:sp>
      <p:sp>
        <p:nvSpPr>
          <p:cNvPr id="19353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6556FC-98D3-4585-8C09-08487D794E55}" type="slidenum">
              <a:rPr lang="en-US"/>
              <a:pPr/>
              <a:t>5</a:t>
            </a:fld>
            <a:endParaRPr lang="en-US"/>
          </a:p>
        </p:txBody>
      </p:sp>
      <p:sp>
        <p:nvSpPr>
          <p:cNvPr id="20173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0E75F4A-03C8-4C8D-8838-27DB8A7C130B}" type="slidenum">
              <a:rPr lang="en-US"/>
              <a:pPr/>
              <a:t>51</a:t>
            </a:fld>
            <a:endParaRPr lang="en-US"/>
          </a:p>
        </p:txBody>
      </p:sp>
      <p:sp>
        <p:nvSpPr>
          <p:cNvPr id="1945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A731AF-142B-4D2F-A061-AD66E2EF5B18}" type="slidenum">
              <a:rPr lang="en-US"/>
              <a:pPr/>
              <a:t>52</a:t>
            </a:fld>
            <a:endParaRPr lang="en-US"/>
          </a:p>
        </p:txBody>
      </p:sp>
      <p:sp>
        <p:nvSpPr>
          <p:cNvPr id="19763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7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BB741D-0CFC-4C34-9C9D-C76C02083410}" type="slidenum">
              <a:rPr lang="en-US"/>
              <a:pPr/>
              <a:t>53</a:t>
            </a:fld>
            <a:endParaRPr lang="en-US"/>
          </a:p>
        </p:txBody>
      </p:sp>
      <p:sp>
        <p:nvSpPr>
          <p:cNvPr id="307202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2971800" y="549275"/>
            <a:ext cx="3657600" cy="2743200"/>
          </a:xfrm>
          <a:ln/>
        </p:spPr>
      </p:sp>
      <p:sp>
        <p:nvSpPr>
          <p:cNvPr id="307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79525" y="3475038"/>
            <a:ext cx="7042150" cy="3290887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D8F406-5C37-455C-A37B-A692E877F686}" type="slidenum">
              <a:rPr lang="en-US"/>
              <a:pPr/>
              <a:t>54</a:t>
            </a:fld>
            <a:endParaRPr lang="en-US"/>
          </a:p>
        </p:txBody>
      </p:sp>
      <p:sp>
        <p:nvSpPr>
          <p:cNvPr id="309250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2971800" y="549275"/>
            <a:ext cx="3657600" cy="2743200"/>
          </a:xfrm>
          <a:ln/>
        </p:spPr>
      </p:sp>
      <p:sp>
        <p:nvSpPr>
          <p:cNvPr id="309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79525" y="3475038"/>
            <a:ext cx="7042150" cy="3290887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7AF37D-6731-4E2D-B8C8-0F0416F9E36A}" type="slidenum">
              <a:rPr lang="en-US"/>
              <a:pPr/>
              <a:t>55</a:t>
            </a:fld>
            <a:endParaRPr lang="en-US"/>
          </a:p>
        </p:txBody>
      </p:sp>
      <p:sp>
        <p:nvSpPr>
          <p:cNvPr id="311298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2971800" y="549275"/>
            <a:ext cx="3657600" cy="2743200"/>
          </a:xfrm>
          <a:ln/>
        </p:spPr>
      </p:sp>
      <p:sp>
        <p:nvSpPr>
          <p:cNvPr id="311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79525" y="3475038"/>
            <a:ext cx="7042150" cy="3290887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683D82-BC86-45DA-8F0E-7B37A9EF401E}" type="slidenum">
              <a:rPr lang="en-US"/>
              <a:pPr/>
              <a:t>56</a:t>
            </a:fld>
            <a:endParaRPr lang="en-US"/>
          </a:p>
        </p:txBody>
      </p:sp>
      <p:sp>
        <p:nvSpPr>
          <p:cNvPr id="313346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2971800" y="549275"/>
            <a:ext cx="3657600" cy="2743200"/>
          </a:xfrm>
          <a:ln/>
        </p:spPr>
      </p:sp>
      <p:sp>
        <p:nvSpPr>
          <p:cNvPr id="313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79525" y="3475038"/>
            <a:ext cx="7042150" cy="3290887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23206C-3C14-443C-A19E-C03C76B49C23}" type="slidenum">
              <a:rPr lang="en-US"/>
              <a:pPr/>
              <a:t>57</a:t>
            </a:fld>
            <a:endParaRPr lang="en-US"/>
          </a:p>
        </p:txBody>
      </p:sp>
      <p:sp>
        <p:nvSpPr>
          <p:cNvPr id="19558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0DFB25-7FA9-40DA-ABEA-DC7D70F7B938}" type="slidenum">
              <a:rPr lang="en-US"/>
              <a:pPr/>
              <a:t>58</a:t>
            </a:fld>
            <a:endParaRPr lang="en-US"/>
          </a:p>
        </p:txBody>
      </p:sp>
      <p:sp>
        <p:nvSpPr>
          <p:cNvPr id="19661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6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91AE16-8BF0-4ECE-874E-C3925860B76E}" type="slidenum">
              <a:rPr lang="en-US"/>
              <a:pPr/>
              <a:t>59</a:t>
            </a:fld>
            <a:endParaRPr lang="en-US"/>
          </a:p>
        </p:txBody>
      </p:sp>
      <p:sp>
        <p:nvSpPr>
          <p:cNvPr id="22118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1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AF39F9-68AB-43C3-A833-831B3B7BC864}" type="slidenum">
              <a:rPr lang="en-US"/>
              <a:pPr/>
              <a:t>6</a:t>
            </a:fld>
            <a:endParaRPr lang="en-US"/>
          </a:p>
        </p:txBody>
      </p:sp>
      <p:sp>
        <p:nvSpPr>
          <p:cNvPr id="1064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33C89A-56ED-41C2-AC82-60EB5F3C3ADB}" type="slidenum">
              <a:rPr lang="en-US"/>
              <a:pPr/>
              <a:t>7</a:t>
            </a:fld>
            <a:endParaRPr lang="en-US"/>
          </a:p>
        </p:txBody>
      </p:sp>
      <p:sp>
        <p:nvSpPr>
          <p:cNvPr id="20377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6AB58C-0154-4562-862D-4E1FB68C0BCC}" type="slidenum">
              <a:rPr lang="en-US"/>
              <a:pPr/>
              <a:t>8</a:t>
            </a:fld>
            <a:endParaRPr lang="en-US"/>
          </a:p>
        </p:txBody>
      </p:sp>
      <p:sp>
        <p:nvSpPr>
          <p:cNvPr id="21913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9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EED315-57A4-437D-AD28-B4D6A338EA0F}" type="slidenum">
              <a:rPr lang="en-US"/>
              <a:pPr/>
              <a:t>9</a:t>
            </a:fld>
            <a:endParaRPr lang="en-US"/>
          </a:p>
        </p:txBody>
      </p:sp>
      <p:sp>
        <p:nvSpPr>
          <p:cNvPr id="20582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5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84400" y="2286000"/>
            <a:ext cx="5181600" cy="21336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1219200" y="533400"/>
            <a:ext cx="7086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 sz="12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7 - </a:t>
            </a:r>
            <a:fld id="{1B4E5BEA-123A-40F4-8962-963DE24FFF00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743700" y="88900"/>
            <a:ext cx="2171700" cy="60071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228600" y="88900"/>
            <a:ext cx="6362700" cy="60071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7 - </a:t>
            </a:r>
            <a:fld id="{5F716D92-1315-49A8-BF30-B75EBEE34475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8600" y="88900"/>
            <a:ext cx="8686800" cy="5334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685800" y="820738"/>
            <a:ext cx="7848600" cy="5275262"/>
          </a:xfrm>
        </p:spPr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xfrm>
            <a:off x="6553200" y="6324600"/>
            <a:ext cx="2362200" cy="381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7 - </a:t>
            </a:r>
            <a:fld id="{39F8063B-A45F-426C-8839-9F81973F1FE6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7 - </a:t>
            </a:r>
            <a:fld id="{E981D89E-1D57-47B9-84F4-7AD223381363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7 - </a:t>
            </a:r>
            <a:fld id="{92F1C9D5-4234-47E0-89BA-21F43D98D9C9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85800" y="820738"/>
            <a:ext cx="3848100" cy="5275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86300" y="820738"/>
            <a:ext cx="3848100" cy="5275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7 - </a:t>
            </a:r>
            <a:fld id="{F58573A1-FFD8-4C9E-90AD-64677ABE2C26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7 - </a:t>
            </a:r>
            <a:fld id="{310B855D-8D51-4D49-9C25-DA181B0F3082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7 - </a:t>
            </a:r>
            <a:fld id="{7F710B4E-B5E1-4221-8B6C-59B8CDBB6F6F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7 - </a:t>
            </a:r>
            <a:fld id="{12365017-C7C9-4E73-B195-526A607831F9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7 - </a:t>
            </a:r>
            <a:fld id="{F107D3A5-4BA8-4EAA-9946-A3F1A0AEBFE7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7 - </a:t>
            </a:r>
            <a:fld id="{B3696D0C-5A44-4B9B-BD82-4EAFE7FEEBAB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88900"/>
            <a:ext cx="8686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820738"/>
            <a:ext cx="7848600" cy="527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2362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1"/>
            </a:lvl1pPr>
          </a:lstStyle>
          <a:p>
            <a:r>
              <a:rPr lang="en-US"/>
              <a:t>7 - </a:t>
            </a:r>
            <a:fld id="{10E57C30-5050-4689-817F-7525A6C15C48}" type="slidenum">
              <a:rPr lang="en-US"/>
              <a:pPr/>
              <a:t>‹N°›</a:t>
            </a:fld>
            <a:endParaRPr lang="en-US"/>
          </a:p>
        </p:txBody>
      </p:sp>
      <p:sp>
        <p:nvSpPr>
          <p:cNvPr id="66566" name="Rectangle 6"/>
          <p:cNvSpPr>
            <a:spLocks noChangeArrowheads="1"/>
          </p:cNvSpPr>
          <p:nvPr userDrawn="1"/>
        </p:nvSpPr>
        <p:spPr bwMode="auto">
          <a:xfrm>
            <a:off x="303213" y="6305550"/>
            <a:ext cx="8143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/>
              <a:t>CIT 595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76263" indent="-23495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2pPr>
      <a:lvl3pPr marL="1022350" indent="-2222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3pPr>
      <a:lvl4pPr marL="1366838" indent="-176213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1716088" indent="-176213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5pPr>
      <a:lvl6pPr marL="2173288" indent="-176213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6pPr>
      <a:lvl7pPr marL="2630488" indent="-176213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7pPr>
      <a:lvl8pPr marL="3087688" indent="-176213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8pPr>
      <a:lvl9pPr marL="3544888" indent="-176213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096963" y="1322388"/>
            <a:ext cx="7102475" cy="3282950"/>
          </a:xfrm>
        </p:spPr>
        <p:txBody>
          <a:bodyPr/>
          <a:lstStyle/>
          <a:p>
            <a:r>
              <a:rPr lang="en-US" sz="3600" b="0" dirty="0"/>
              <a:t/>
            </a:r>
            <a:br>
              <a:rPr lang="en-US" sz="3600" b="0" dirty="0"/>
            </a:br>
            <a:r>
              <a:rPr lang="en-US" sz="3600" b="0" dirty="0"/>
              <a:t>Processor Data Path and Control</a:t>
            </a:r>
            <a:br>
              <a:rPr lang="en-US" sz="3600" b="0" dirty="0"/>
            </a:br>
            <a:r>
              <a:rPr lang="en-US" sz="4400" b="0" dirty="0"/>
              <a:t/>
            </a:r>
            <a:br>
              <a:rPr lang="en-US" sz="4400" b="0" dirty="0"/>
            </a:br>
            <a:r>
              <a:rPr lang="en-US" sz="2800" b="0" dirty="0">
                <a:solidFill>
                  <a:schemeClr val="tx1"/>
                </a:solidFill>
              </a:rPr>
              <a:t>CIT 595</a:t>
            </a:r>
            <a:br>
              <a:rPr lang="en-US" sz="2800" b="0" dirty="0">
                <a:solidFill>
                  <a:schemeClr val="tx1"/>
                </a:solidFill>
              </a:rPr>
            </a:br>
            <a:r>
              <a:rPr lang="en-US" sz="2800" b="0" dirty="0">
                <a:solidFill>
                  <a:schemeClr val="tx1"/>
                </a:solidFill>
              </a:rPr>
              <a:t>Spring 2007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1AE9DFBC-2D80-4800-9D3C-B2762378739B}" type="slidenum">
              <a:rPr lang="en-US"/>
              <a:pPr/>
              <a:t>10</a:t>
            </a:fld>
            <a:endParaRPr lang="en-US"/>
          </a:p>
        </p:txBody>
      </p:sp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23825"/>
            <a:ext cx="8686800" cy="533400"/>
          </a:xfrm>
        </p:spPr>
        <p:txBody>
          <a:bodyPr/>
          <a:lstStyle/>
          <a:p>
            <a:r>
              <a:rPr lang="en-US"/>
              <a:t>Data Path Components </a:t>
            </a:r>
            <a:r>
              <a:rPr lang="en-US" b="0"/>
              <a:t>(contd..)</a:t>
            </a:r>
            <a:endParaRPr lang="en-US"/>
          </a:p>
        </p:txBody>
      </p:sp>
      <p:sp>
        <p:nvSpPr>
          <p:cNvPr id="206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7225" y="820738"/>
            <a:ext cx="7848600" cy="5275262"/>
          </a:xfrm>
        </p:spPr>
        <p:txBody>
          <a:bodyPr/>
          <a:lstStyle/>
          <a:p>
            <a:pPr marL="457200" indent="-457200"/>
            <a:r>
              <a:rPr lang="en-US">
                <a:solidFill>
                  <a:schemeClr val="accent2"/>
                </a:solidFill>
              </a:rPr>
              <a:t>PC and PCMUX</a:t>
            </a:r>
          </a:p>
          <a:p>
            <a:pPr marL="836613" lvl="1" indent="-381000"/>
            <a:r>
              <a:rPr lang="en-US"/>
              <a:t>Three inputs to PC, controlled by PCMUX</a:t>
            </a:r>
          </a:p>
          <a:p>
            <a:pPr marL="1443038" lvl="2" indent="-381000">
              <a:buFont typeface="Arial" charset="0"/>
              <a:buAutoNum type="arabicPeriod"/>
            </a:pPr>
            <a:r>
              <a:rPr lang="en-US"/>
              <a:t>Current PC plus 1 (normal operation)</a:t>
            </a:r>
          </a:p>
          <a:p>
            <a:pPr marL="1443038" lvl="2" indent="-381000">
              <a:buFont typeface="Arial" charset="0"/>
              <a:buAutoNum type="arabicPeriod"/>
            </a:pPr>
            <a:r>
              <a:rPr lang="en-US"/>
              <a:t>Adder output (BR, JMP, …)</a:t>
            </a:r>
          </a:p>
          <a:p>
            <a:pPr marL="1443038" lvl="2" indent="-381000">
              <a:buFont typeface="Arial" charset="0"/>
              <a:buAutoNum type="arabicPeriod"/>
            </a:pPr>
            <a:r>
              <a:rPr lang="en-US"/>
              <a:t>Bus (TRAP)</a:t>
            </a:r>
          </a:p>
          <a:p>
            <a:pPr marL="457200" indent="-457200">
              <a:buFont typeface="Wingdings" pitchFamily="2" charset="2"/>
              <a:buNone/>
            </a:pPr>
            <a:endParaRPr lang="en-US"/>
          </a:p>
          <a:p>
            <a:pPr marL="457200" indent="-457200">
              <a:buFont typeface="Wingdings" pitchFamily="2" charset="2"/>
              <a:buNone/>
            </a:pPr>
            <a:r>
              <a:rPr lang="en-US">
                <a:solidFill>
                  <a:schemeClr val="accent2"/>
                </a:solidFill>
              </a:rPr>
              <a:t>MAR and MARMUX</a:t>
            </a:r>
          </a:p>
          <a:p>
            <a:pPr marL="836613" lvl="1" indent="-381000"/>
            <a:r>
              <a:rPr lang="en-US"/>
              <a:t>Some inputs to MAR, controlled by MARMUX</a:t>
            </a:r>
          </a:p>
          <a:p>
            <a:pPr marL="1443038" lvl="2" indent="-381000">
              <a:buFontTx/>
              <a:buAutoNum type="arabicPeriod"/>
            </a:pPr>
            <a:r>
              <a:rPr lang="en-US"/>
              <a:t>Zero-extended IR[7:0] (used for TRAP; more later)</a:t>
            </a:r>
          </a:p>
          <a:p>
            <a:pPr marL="1443038" lvl="2" indent="-381000">
              <a:buFontTx/>
              <a:buAutoNum type="arabicPeriod"/>
            </a:pPr>
            <a:r>
              <a:rPr lang="en-US"/>
              <a:t>Adder output (LD, ST, …)</a:t>
            </a:r>
          </a:p>
          <a:p>
            <a:pPr marL="1443038" lvl="2" indent="-381000">
              <a:buFontTx/>
              <a:buAutoNum type="arabicPeriod"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2FB94B1C-03CB-4321-A0AB-77DEDCD883FF}" type="slidenum">
              <a:rPr lang="en-US"/>
              <a:pPr/>
              <a:t>11</a:t>
            </a:fld>
            <a:endParaRPr lang="en-US"/>
          </a:p>
        </p:txBody>
      </p:sp>
      <p:sp>
        <p:nvSpPr>
          <p:cNvPr id="20889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80975"/>
            <a:ext cx="8686800" cy="533400"/>
          </a:xfrm>
        </p:spPr>
        <p:txBody>
          <a:bodyPr/>
          <a:lstStyle/>
          <a:p>
            <a:r>
              <a:rPr lang="en-US"/>
              <a:t>Data Path Components </a:t>
            </a:r>
            <a:r>
              <a:rPr lang="en-US" b="0"/>
              <a:t>(cont..)</a:t>
            </a:r>
            <a:endParaRPr lang="en-US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6238" y="942975"/>
            <a:ext cx="8264525" cy="5410200"/>
          </a:xfrm>
        </p:spPr>
        <p:txBody>
          <a:bodyPr/>
          <a:lstStyle/>
          <a:p>
            <a:r>
              <a:rPr lang="en-US">
                <a:solidFill>
                  <a:schemeClr val="accent2"/>
                </a:solidFill>
              </a:rPr>
              <a:t>Condition Code Logic</a:t>
            </a:r>
          </a:p>
          <a:p>
            <a:pPr lvl="1"/>
            <a:r>
              <a:rPr lang="en-US"/>
              <a:t>Looks at value (from ALU) on bus and generates N, Z, P signals</a:t>
            </a:r>
          </a:p>
          <a:p>
            <a:pPr lvl="1"/>
            <a:r>
              <a:rPr lang="en-US"/>
              <a:t>N,Z,P Registers are set only when control unit enables them</a:t>
            </a:r>
          </a:p>
          <a:p>
            <a:endParaRPr lang="en-US">
              <a:solidFill>
                <a:schemeClr val="accent2"/>
              </a:solidFill>
            </a:endParaRPr>
          </a:p>
          <a:p>
            <a:r>
              <a:rPr lang="en-US">
                <a:solidFill>
                  <a:schemeClr val="accent2"/>
                </a:solidFill>
              </a:rPr>
              <a:t>Control Unit</a:t>
            </a:r>
          </a:p>
          <a:p>
            <a:pPr lvl="1"/>
            <a:r>
              <a:rPr lang="en-US"/>
              <a:t>For each stage in instruction processing decides:</a:t>
            </a:r>
          </a:p>
          <a:p>
            <a:pPr lvl="2"/>
            <a:r>
              <a:rPr lang="en-US"/>
              <a:t>Who drives the bus?</a:t>
            </a:r>
          </a:p>
          <a:p>
            <a:pPr lvl="2"/>
            <a:r>
              <a:rPr lang="en-US"/>
              <a:t>Which registers are write enabled?</a:t>
            </a:r>
          </a:p>
          <a:p>
            <a:pPr lvl="2"/>
            <a:r>
              <a:rPr lang="en-US"/>
              <a:t>Which operation should ALU perform?</a:t>
            </a:r>
          </a:p>
          <a:p>
            <a:pPr lvl="2">
              <a:buFont typeface="Wingdings" pitchFamily="2" charset="2"/>
              <a:buNone/>
            </a:pPr>
            <a:endParaRPr lang="en-US"/>
          </a:p>
        </p:txBody>
      </p:sp>
      <p:sp>
        <p:nvSpPr>
          <p:cNvPr id="208900" name="Text Box 4"/>
          <p:cNvSpPr txBox="1">
            <a:spLocks noChangeArrowheads="1"/>
          </p:cNvSpPr>
          <p:nvPr/>
        </p:nvSpPr>
        <p:spPr bwMode="auto">
          <a:xfrm>
            <a:off x="1287463" y="5554663"/>
            <a:ext cx="5634037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/>
          </a:p>
        </p:txBody>
      </p:sp>
      <p:sp>
        <p:nvSpPr>
          <p:cNvPr id="208901" name="Text Box 5"/>
          <p:cNvSpPr txBox="1">
            <a:spLocks noChangeArrowheads="1"/>
          </p:cNvSpPr>
          <p:nvPr/>
        </p:nvSpPr>
        <p:spPr bwMode="auto">
          <a:xfrm>
            <a:off x="1284288" y="4938713"/>
            <a:ext cx="5830887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Lets Look at Instruction Processing next..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049FD45D-AE41-4892-9393-5B204272A294}" type="slidenum">
              <a:rPr lang="en-US"/>
              <a:pPr/>
              <a:t>12</a:t>
            </a:fld>
            <a:endParaRPr lang="en-US"/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Instructions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00100" y="865188"/>
            <a:ext cx="7834313" cy="5334000"/>
          </a:xfrm>
        </p:spPr>
        <p:txBody>
          <a:bodyPr/>
          <a:lstStyle/>
          <a:p>
            <a:r>
              <a:rPr lang="en-US"/>
              <a:t>Fundamental unit of work</a:t>
            </a:r>
          </a:p>
          <a:p>
            <a:r>
              <a:rPr lang="en-US"/>
              <a:t>Constituents</a:t>
            </a:r>
          </a:p>
          <a:p>
            <a:pPr lvl="1"/>
            <a:r>
              <a:rPr lang="en-US" i="1"/>
              <a:t>Opcode</a:t>
            </a:r>
            <a:r>
              <a:rPr lang="en-US"/>
              <a:t>: operation to be performed</a:t>
            </a:r>
          </a:p>
          <a:p>
            <a:pPr lvl="1"/>
            <a:r>
              <a:rPr lang="en-US" i="1"/>
              <a:t>Operands</a:t>
            </a:r>
            <a:r>
              <a:rPr lang="en-US"/>
              <a:t>: data/locations to be used for operation</a:t>
            </a:r>
          </a:p>
          <a:p>
            <a:endParaRPr lang="en-US"/>
          </a:p>
          <a:p>
            <a:r>
              <a:rPr lang="en-US"/>
              <a:t>Encoded as a sequence of bits  </a:t>
            </a:r>
            <a:r>
              <a:rPr lang="en-US" i="1"/>
              <a:t>(just like data!)</a:t>
            </a:r>
          </a:p>
          <a:p>
            <a:pPr lvl="1"/>
            <a:r>
              <a:rPr lang="en-US"/>
              <a:t>Sometimes have a fixed length (</a:t>
            </a:r>
            <a:r>
              <a:rPr lang="en-US" i="1"/>
              <a:t>e.g.,</a:t>
            </a:r>
            <a:r>
              <a:rPr lang="en-US"/>
              <a:t> 16 or 32 bits)</a:t>
            </a:r>
          </a:p>
          <a:p>
            <a:pPr lvl="1"/>
            <a:r>
              <a:rPr lang="en-US"/>
              <a:t>Atomic: operation is either executed completely, or not at all</a:t>
            </a:r>
          </a:p>
          <a:p>
            <a:endParaRPr lang="en-US" b="1"/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4299BB87-EC8F-49EC-90CB-5D7596DA1886}" type="slidenum">
              <a:rPr lang="en-US"/>
              <a:pPr/>
              <a:t>13</a:t>
            </a:fld>
            <a:endParaRPr lang="en-US"/>
          </a:p>
        </p:txBody>
      </p:sp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Instruction Processing</a:t>
            </a:r>
          </a:p>
        </p:txBody>
      </p:sp>
      <p:grpSp>
        <p:nvGrpSpPr>
          <p:cNvPr id="87063" name="Group 23"/>
          <p:cNvGrpSpPr>
            <a:grpSpLocks/>
          </p:cNvGrpSpPr>
          <p:nvPr/>
        </p:nvGrpSpPr>
        <p:grpSpPr bwMode="auto">
          <a:xfrm>
            <a:off x="2217738" y="919163"/>
            <a:ext cx="4572000" cy="5257800"/>
            <a:chOff x="2620" y="810"/>
            <a:chExt cx="2880" cy="3312"/>
          </a:xfrm>
        </p:grpSpPr>
        <p:sp>
          <p:nvSpPr>
            <p:cNvPr id="87045" name="Text Box 5"/>
            <p:cNvSpPr txBox="1">
              <a:spLocks noChangeArrowheads="1"/>
            </p:cNvSpPr>
            <p:nvPr/>
          </p:nvSpPr>
          <p:spPr bwMode="auto">
            <a:xfrm>
              <a:off x="2764" y="1536"/>
              <a:ext cx="2736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336699"/>
              </a:outerShdw>
            </a:effectLst>
          </p:spPr>
          <p:txBody>
            <a:bodyPr>
              <a:spAutoFit/>
            </a:bodyPr>
            <a:lstStyle/>
            <a:p>
              <a:pPr algn="l"/>
              <a:r>
                <a:rPr lang="en-US">
                  <a:solidFill>
                    <a:schemeClr val="accent2"/>
                  </a:solidFill>
                </a:rPr>
                <a:t>DECODE instruction</a:t>
              </a:r>
            </a:p>
          </p:txBody>
        </p:sp>
        <p:sp>
          <p:nvSpPr>
            <p:cNvPr id="87046" name="Line 6"/>
            <p:cNvSpPr>
              <a:spLocks noChangeShapeType="1"/>
            </p:cNvSpPr>
            <p:nvPr/>
          </p:nvSpPr>
          <p:spPr bwMode="auto">
            <a:xfrm>
              <a:off x="3148" y="1296"/>
              <a:ext cx="0" cy="24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87047" name="Line 7"/>
            <p:cNvSpPr>
              <a:spLocks noChangeShapeType="1"/>
            </p:cNvSpPr>
            <p:nvPr/>
          </p:nvSpPr>
          <p:spPr bwMode="auto">
            <a:xfrm>
              <a:off x="3148" y="1824"/>
              <a:ext cx="0" cy="24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87048" name="Line 8"/>
            <p:cNvSpPr>
              <a:spLocks noChangeShapeType="1"/>
            </p:cNvSpPr>
            <p:nvPr/>
          </p:nvSpPr>
          <p:spPr bwMode="auto">
            <a:xfrm>
              <a:off x="3148" y="2352"/>
              <a:ext cx="0" cy="24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87049" name="Line 9"/>
            <p:cNvSpPr>
              <a:spLocks noChangeShapeType="1"/>
            </p:cNvSpPr>
            <p:nvPr/>
          </p:nvSpPr>
          <p:spPr bwMode="auto">
            <a:xfrm>
              <a:off x="3148" y="2880"/>
              <a:ext cx="0" cy="24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87050" name="Line 10"/>
            <p:cNvSpPr>
              <a:spLocks noChangeShapeType="1"/>
            </p:cNvSpPr>
            <p:nvPr/>
          </p:nvSpPr>
          <p:spPr bwMode="auto">
            <a:xfrm>
              <a:off x="3148" y="3408"/>
              <a:ext cx="0" cy="24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87051" name="Text Box 11"/>
            <p:cNvSpPr txBox="1">
              <a:spLocks noChangeArrowheads="1"/>
            </p:cNvSpPr>
            <p:nvPr/>
          </p:nvSpPr>
          <p:spPr bwMode="auto">
            <a:xfrm>
              <a:off x="2764" y="2064"/>
              <a:ext cx="2736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336699"/>
              </a:outerShdw>
            </a:effectLst>
          </p:spPr>
          <p:txBody>
            <a:bodyPr>
              <a:spAutoFit/>
            </a:bodyPr>
            <a:lstStyle/>
            <a:p>
              <a:pPr algn="l"/>
              <a:r>
                <a:rPr lang="en-US">
                  <a:solidFill>
                    <a:schemeClr val="accent2"/>
                  </a:solidFill>
                </a:rPr>
                <a:t>EVALUATE ADDRESS</a:t>
              </a:r>
            </a:p>
          </p:txBody>
        </p:sp>
        <p:sp>
          <p:nvSpPr>
            <p:cNvPr id="87052" name="Text Box 12"/>
            <p:cNvSpPr txBox="1">
              <a:spLocks noChangeArrowheads="1"/>
            </p:cNvSpPr>
            <p:nvPr/>
          </p:nvSpPr>
          <p:spPr bwMode="auto">
            <a:xfrm>
              <a:off x="2764" y="2592"/>
              <a:ext cx="2736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336699"/>
              </a:outerShdw>
            </a:effectLst>
          </p:spPr>
          <p:txBody>
            <a:bodyPr>
              <a:spAutoFit/>
            </a:bodyPr>
            <a:lstStyle/>
            <a:p>
              <a:pPr algn="l"/>
              <a:r>
                <a:rPr lang="en-US">
                  <a:solidFill>
                    <a:schemeClr val="accent2"/>
                  </a:solidFill>
                </a:rPr>
                <a:t>FETCH OPERANDS</a:t>
              </a:r>
            </a:p>
          </p:txBody>
        </p:sp>
        <p:sp>
          <p:nvSpPr>
            <p:cNvPr id="87053" name="Text Box 13"/>
            <p:cNvSpPr txBox="1">
              <a:spLocks noChangeArrowheads="1"/>
            </p:cNvSpPr>
            <p:nvPr/>
          </p:nvSpPr>
          <p:spPr bwMode="auto">
            <a:xfrm>
              <a:off x="2764" y="3120"/>
              <a:ext cx="2736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336699"/>
              </a:outerShdw>
            </a:effectLst>
          </p:spPr>
          <p:txBody>
            <a:bodyPr>
              <a:spAutoFit/>
            </a:bodyPr>
            <a:lstStyle/>
            <a:p>
              <a:pPr algn="l"/>
              <a:r>
                <a:rPr lang="en-US">
                  <a:solidFill>
                    <a:schemeClr val="accent2"/>
                  </a:solidFill>
                </a:rPr>
                <a:t>EXECUTE operation</a:t>
              </a:r>
            </a:p>
          </p:txBody>
        </p:sp>
        <p:grpSp>
          <p:nvGrpSpPr>
            <p:cNvPr id="87062" name="Group 22"/>
            <p:cNvGrpSpPr>
              <a:grpSpLocks/>
            </p:cNvGrpSpPr>
            <p:nvPr/>
          </p:nvGrpSpPr>
          <p:grpSpPr bwMode="auto">
            <a:xfrm>
              <a:off x="2620" y="810"/>
              <a:ext cx="528" cy="3312"/>
              <a:chOff x="2620" y="810"/>
              <a:chExt cx="528" cy="3312"/>
            </a:xfrm>
          </p:grpSpPr>
          <p:grpSp>
            <p:nvGrpSpPr>
              <p:cNvPr id="87061" name="Group 21"/>
              <p:cNvGrpSpPr>
                <a:grpSpLocks/>
              </p:cNvGrpSpPr>
              <p:nvPr/>
            </p:nvGrpSpPr>
            <p:grpSpPr bwMode="auto">
              <a:xfrm>
                <a:off x="2620" y="810"/>
                <a:ext cx="528" cy="3312"/>
                <a:chOff x="2620" y="810"/>
                <a:chExt cx="528" cy="3312"/>
              </a:xfrm>
            </p:grpSpPr>
            <p:sp>
              <p:nvSpPr>
                <p:cNvPr id="87054" name="Line 14"/>
                <p:cNvSpPr>
                  <a:spLocks noChangeShapeType="1"/>
                </p:cNvSpPr>
                <p:nvPr/>
              </p:nvSpPr>
              <p:spPr bwMode="auto">
                <a:xfrm>
                  <a:off x="3148" y="3930"/>
                  <a:ext cx="0" cy="192"/>
                </a:xfrm>
                <a:prstGeom prst="line">
                  <a:avLst/>
                </a:prstGeom>
                <a:noFill/>
                <a:ln w="38100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87055" name="Line 15"/>
                <p:cNvSpPr>
                  <a:spLocks noChangeShapeType="1"/>
                </p:cNvSpPr>
                <p:nvPr/>
              </p:nvSpPr>
              <p:spPr bwMode="auto">
                <a:xfrm flipH="1">
                  <a:off x="2620" y="4122"/>
                  <a:ext cx="528" cy="0"/>
                </a:xfrm>
                <a:prstGeom prst="line">
                  <a:avLst/>
                </a:prstGeom>
                <a:noFill/>
                <a:ln w="38100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87056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2620" y="810"/>
                  <a:ext cx="0" cy="3312"/>
                </a:xfrm>
                <a:prstGeom prst="line">
                  <a:avLst/>
                </a:prstGeom>
                <a:noFill/>
                <a:ln w="38100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sp>
            <p:nvSpPr>
              <p:cNvPr id="87057" name="Line 17"/>
              <p:cNvSpPr>
                <a:spLocks noChangeShapeType="1"/>
              </p:cNvSpPr>
              <p:nvPr/>
            </p:nvSpPr>
            <p:spPr bwMode="auto">
              <a:xfrm>
                <a:off x="2620" y="816"/>
                <a:ext cx="528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87058" name="Line 18"/>
              <p:cNvSpPr>
                <a:spLocks noChangeShapeType="1"/>
              </p:cNvSpPr>
              <p:nvPr/>
            </p:nvSpPr>
            <p:spPr bwMode="auto">
              <a:xfrm>
                <a:off x="3148" y="816"/>
                <a:ext cx="0" cy="192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87059" name="Text Box 19"/>
            <p:cNvSpPr txBox="1">
              <a:spLocks noChangeArrowheads="1"/>
            </p:cNvSpPr>
            <p:nvPr/>
          </p:nvSpPr>
          <p:spPr bwMode="auto">
            <a:xfrm>
              <a:off x="2764" y="3648"/>
              <a:ext cx="2736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336699"/>
              </a:outerShdw>
            </a:effectLst>
          </p:spPr>
          <p:txBody>
            <a:bodyPr>
              <a:spAutoFit/>
            </a:bodyPr>
            <a:lstStyle/>
            <a:p>
              <a:pPr algn="l"/>
              <a:r>
                <a:rPr lang="en-US">
                  <a:solidFill>
                    <a:schemeClr val="accent2"/>
                  </a:solidFill>
                </a:rPr>
                <a:t>STORE result</a:t>
              </a:r>
            </a:p>
          </p:txBody>
        </p:sp>
        <p:sp>
          <p:nvSpPr>
            <p:cNvPr id="87060" name="Text Box 20"/>
            <p:cNvSpPr txBox="1">
              <a:spLocks noChangeArrowheads="1"/>
            </p:cNvSpPr>
            <p:nvPr/>
          </p:nvSpPr>
          <p:spPr bwMode="auto">
            <a:xfrm>
              <a:off x="2764" y="1008"/>
              <a:ext cx="2736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336699"/>
              </a:outerShdw>
            </a:effectLst>
          </p:spPr>
          <p:txBody>
            <a:bodyPr>
              <a:spAutoFit/>
            </a:bodyPr>
            <a:lstStyle/>
            <a:p>
              <a:pPr algn="l"/>
              <a:r>
                <a:rPr lang="en-US">
                  <a:solidFill>
                    <a:schemeClr val="accent2"/>
                  </a:solidFill>
                </a:rPr>
                <a:t>FETCH instruction from mem.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DB4583A6-6CF8-4E67-97E6-D79944095D82}" type="slidenum">
              <a:rPr lang="en-US"/>
              <a:pPr/>
              <a:t>14</a:t>
            </a:fld>
            <a:endParaRPr lang="en-US"/>
          </a:p>
        </p:txBody>
      </p:sp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Instruction Processing: FETCH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846138"/>
            <a:ext cx="7848600" cy="5249862"/>
          </a:xfrm>
        </p:spPr>
        <p:txBody>
          <a:bodyPr/>
          <a:lstStyle/>
          <a:p>
            <a:r>
              <a:rPr lang="en-US"/>
              <a:t>Idea</a:t>
            </a:r>
          </a:p>
          <a:p>
            <a:pPr lvl="1"/>
            <a:r>
              <a:rPr lang="en-US"/>
              <a:t>Put next instruction in IR &amp; increment PC</a:t>
            </a:r>
          </a:p>
          <a:p>
            <a:endParaRPr lang="en-US"/>
          </a:p>
          <a:p>
            <a:r>
              <a:rPr lang="en-US"/>
              <a:t>Steps</a:t>
            </a:r>
          </a:p>
          <a:p>
            <a:pPr lvl="1"/>
            <a:r>
              <a:rPr lang="en-US"/>
              <a:t>Load contents of PC into MAR</a:t>
            </a:r>
          </a:p>
          <a:p>
            <a:pPr lvl="1"/>
            <a:r>
              <a:rPr lang="en-US"/>
              <a:t>Increment PC</a:t>
            </a:r>
          </a:p>
          <a:p>
            <a:pPr lvl="1"/>
            <a:r>
              <a:rPr lang="en-US"/>
              <a:t>Send “read” signal to memory</a:t>
            </a:r>
          </a:p>
          <a:p>
            <a:pPr lvl="1"/>
            <a:r>
              <a:rPr lang="en-US"/>
              <a:t>Read contents of MDR, store in IR</a:t>
            </a:r>
          </a:p>
          <a:p>
            <a:endParaRPr lang="en-US"/>
          </a:p>
        </p:txBody>
      </p:sp>
      <p:sp>
        <p:nvSpPr>
          <p:cNvPr id="52229" name="Line 5"/>
          <p:cNvSpPr>
            <a:spLocks noChangeShapeType="1"/>
          </p:cNvSpPr>
          <p:nvPr/>
        </p:nvSpPr>
        <p:spPr bwMode="auto">
          <a:xfrm>
            <a:off x="8077200" y="1905000"/>
            <a:ext cx="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52230" name="Line 6"/>
          <p:cNvSpPr>
            <a:spLocks noChangeShapeType="1"/>
          </p:cNvSpPr>
          <p:nvPr/>
        </p:nvSpPr>
        <p:spPr bwMode="auto">
          <a:xfrm>
            <a:off x="8101013" y="2743200"/>
            <a:ext cx="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52231" name="Line 7"/>
          <p:cNvSpPr>
            <a:spLocks noChangeShapeType="1"/>
          </p:cNvSpPr>
          <p:nvPr/>
        </p:nvSpPr>
        <p:spPr bwMode="auto">
          <a:xfrm>
            <a:off x="8077200" y="3581400"/>
            <a:ext cx="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52232" name="Line 8"/>
          <p:cNvSpPr>
            <a:spLocks noChangeShapeType="1"/>
          </p:cNvSpPr>
          <p:nvPr/>
        </p:nvSpPr>
        <p:spPr bwMode="auto">
          <a:xfrm>
            <a:off x="8056563" y="4419600"/>
            <a:ext cx="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52233" name="Line 9"/>
          <p:cNvSpPr>
            <a:spLocks noChangeShapeType="1"/>
          </p:cNvSpPr>
          <p:nvPr/>
        </p:nvSpPr>
        <p:spPr bwMode="auto">
          <a:xfrm>
            <a:off x="8070850" y="5257800"/>
            <a:ext cx="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52234" name="Text Box 10"/>
          <p:cNvSpPr txBox="1">
            <a:spLocks noChangeArrowheads="1"/>
          </p:cNvSpPr>
          <p:nvPr/>
        </p:nvSpPr>
        <p:spPr bwMode="auto">
          <a:xfrm>
            <a:off x="7772400" y="3124200"/>
            <a:ext cx="68580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EA</a:t>
            </a:r>
          </a:p>
        </p:txBody>
      </p:sp>
      <p:sp>
        <p:nvSpPr>
          <p:cNvPr id="52235" name="Text Box 11"/>
          <p:cNvSpPr txBox="1">
            <a:spLocks noChangeArrowheads="1"/>
          </p:cNvSpPr>
          <p:nvPr/>
        </p:nvSpPr>
        <p:spPr bwMode="auto">
          <a:xfrm>
            <a:off x="7772400" y="3962400"/>
            <a:ext cx="68580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OP</a:t>
            </a:r>
          </a:p>
        </p:txBody>
      </p:sp>
      <p:sp>
        <p:nvSpPr>
          <p:cNvPr id="52236" name="Text Box 12"/>
          <p:cNvSpPr txBox="1">
            <a:spLocks noChangeArrowheads="1"/>
          </p:cNvSpPr>
          <p:nvPr/>
        </p:nvSpPr>
        <p:spPr bwMode="auto">
          <a:xfrm>
            <a:off x="7772400" y="4800600"/>
            <a:ext cx="68580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EX</a:t>
            </a:r>
          </a:p>
        </p:txBody>
      </p:sp>
      <p:sp>
        <p:nvSpPr>
          <p:cNvPr id="52237" name="Line 13"/>
          <p:cNvSpPr>
            <a:spLocks noChangeShapeType="1"/>
          </p:cNvSpPr>
          <p:nvPr/>
        </p:nvSpPr>
        <p:spPr bwMode="auto">
          <a:xfrm>
            <a:off x="8077200" y="6096000"/>
            <a:ext cx="0" cy="3048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52238" name="Line 14"/>
          <p:cNvSpPr>
            <a:spLocks noChangeShapeType="1"/>
          </p:cNvSpPr>
          <p:nvPr/>
        </p:nvSpPr>
        <p:spPr bwMode="auto">
          <a:xfrm flipH="1">
            <a:off x="7543800" y="6400800"/>
            <a:ext cx="5334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52239" name="Line 15"/>
          <p:cNvSpPr>
            <a:spLocks noChangeShapeType="1"/>
          </p:cNvSpPr>
          <p:nvPr/>
        </p:nvSpPr>
        <p:spPr bwMode="auto">
          <a:xfrm flipV="1">
            <a:off x="7543800" y="1143000"/>
            <a:ext cx="0" cy="52578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52240" name="Line 16"/>
          <p:cNvSpPr>
            <a:spLocks noChangeShapeType="1"/>
          </p:cNvSpPr>
          <p:nvPr/>
        </p:nvSpPr>
        <p:spPr bwMode="auto">
          <a:xfrm>
            <a:off x="7543800" y="1143000"/>
            <a:ext cx="5334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52241" name="Line 17"/>
          <p:cNvSpPr>
            <a:spLocks noChangeShapeType="1"/>
          </p:cNvSpPr>
          <p:nvPr/>
        </p:nvSpPr>
        <p:spPr bwMode="auto">
          <a:xfrm>
            <a:off x="8077200" y="1143000"/>
            <a:ext cx="0" cy="3048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52242" name="Text Box 18"/>
          <p:cNvSpPr txBox="1">
            <a:spLocks noChangeArrowheads="1"/>
          </p:cNvSpPr>
          <p:nvPr/>
        </p:nvSpPr>
        <p:spPr bwMode="auto">
          <a:xfrm>
            <a:off x="7772400" y="5638800"/>
            <a:ext cx="68580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S</a:t>
            </a:r>
          </a:p>
        </p:txBody>
      </p:sp>
      <p:sp>
        <p:nvSpPr>
          <p:cNvPr id="52243" name="Text Box 19"/>
          <p:cNvSpPr txBox="1">
            <a:spLocks noChangeArrowheads="1"/>
          </p:cNvSpPr>
          <p:nvPr/>
        </p:nvSpPr>
        <p:spPr bwMode="auto">
          <a:xfrm>
            <a:off x="7772400" y="1447800"/>
            <a:ext cx="685800" cy="46672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F</a:t>
            </a: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7772400" y="2286000"/>
            <a:ext cx="68580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7EBDE323-7246-44AD-9052-15BEE58F0FA9}" type="slidenum">
              <a:rPr lang="en-US"/>
              <a:pPr/>
              <a:t>15</a:t>
            </a:fld>
            <a:endParaRPr lang="en-US"/>
          </a:p>
        </p:txBody>
      </p:sp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FETCH in LC-3</a:t>
            </a:r>
          </a:p>
        </p:txBody>
      </p:sp>
      <p:pic>
        <p:nvPicPr>
          <p:cNvPr id="257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7788" y="1143000"/>
            <a:ext cx="4070350" cy="5257800"/>
          </a:xfrm>
          <a:prstGeom prst="rect">
            <a:avLst/>
          </a:prstGeom>
          <a:noFill/>
        </p:spPr>
      </p:pic>
      <p:sp>
        <p:nvSpPr>
          <p:cNvPr id="257028" name="Line 4"/>
          <p:cNvSpPr>
            <a:spLocks noChangeShapeType="1"/>
          </p:cNvSpPr>
          <p:nvPr/>
        </p:nvSpPr>
        <p:spPr bwMode="auto">
          <a:xfrm flipV="1">
            <a:off x="4559300" y="1447800"/>
            <a:ext cx="0" cy="50800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57029" name="Line 5"/>
          <p:cNvSpPr>
            <a:spLocks noChangeShapeType="1"/>
          </p:cNvSpPr>
          <p:nvPr/>
        </p:nvSpPr>
        <p:spPr bwMode="auto">
          <a:xfrm>
            <a:off x="4584700" y="1403350"/>
            <a:ext cx="8255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57030" name="Line 6"/>
          <p:cNvSpPr>
            <a:spLocks noChangeShapeType="1"/>
          </p:cNvSpPr>
          <p:nvPr/>
        </p:nvSpPr>
        <p:spPr bwMode="auto">
          <a:xfrm flipV="1">
            <a:off x="4559300" y="1238250"/>
            <a:ext cx="0" cy="1143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57031" name="Line 7"/>
          <p:cNvSpPr>
            <a:spLocks noChangeShapeType="1"/>
          </p:cNvSpPr>
          <p:nvPr/>
        </p:nvSpPr>
        <p:spPr bwMode="auto">
          <a:xfrm>
            <a:off x="4394200" y="5137150"/>
            <a:ext cx="0" cy="4064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57032" name="Line 8"/>
          <p:cNvSpPr>
            <a:spLocks noChangeShapeType="1"/>
          </p:cNvSpPr>
          <p:nvPr/>
        </p:nvSpPr>
        <p:spPr bwMode="auto">
          <a:xfrm>
            <a:off x="4591050" y="5689600"/>
            <a:ext cx="8255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57033" name="Rectangle 9"/>
          <p:cNvSpPr>
            <a:spLocks noChangeArrowheads="1"/>
          </p:cNvSpPr>
          <p:nvPr/>
        </p:nvSpPr>
        <p:spPr bwMode="auto">
          <a:xfrm>
            <a:off x="152400" y="1490663"/>
            <a:ext cx="8686800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spcBef>
                <a:spcPct val="20000"/>
              </a:spcBef>
            </a:pPr>
            <a:endParaRPr lang="fr-FR"/>
          </a:p>
        </p:txBody>
      </p:sp>
      <p:sp>
        <p:nvSpPr>
          <p:cNvPr id="257034" name="Freeform 10"/>
          <p:cNvSpPr>
            <a:spLocks/>
          </p:cNvSpPr>
          <p:nvPr/>
        </p:nvSpPr>
        <p:spPr bwMode="auto">
          <a:xfrm>
            <a:off x="2819400" y="1225550"/>
            <a:ext cx="3854450" cy="3905250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2428" y="8"/>
              </a:cxn>
              <a:cxn ang="0">
                <a:pos x="2424" y="2456"/>
              </a:cxn>
              <a:cxn ang="0">
                <a:pos x="0" y="2456"/>
              </a:cxn>
            </a:cxnLst>
            <a:rect l="0" t="0" r="r" b="b"/>
            <a:pathLst>
              <a:path w="2428" h="2456">
                <a:moveTo>
                  <a:pt x="8" y="0"/>
                </a:moveTo>
                <a:lnTo>
                  <a:pt x="2428" y="8"/>
                </a:lnTo>
                <a:lnTo>
                  <a:pt x="2424" y="2456"/>
                </a:lnTo>
                <a:lnTo>
                  <a:pt x="0" y="2456"/>
                </a:lnTo>
              </a:path>
            </a:pathLst>
          </a:custGeom>
          <a:noFill/>
          <a:ln w="571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57035" name="Freeform 11"/>
          <p:cNvSpPr>
            <a:spLocks/>
          </p:cNvSpPr>
          <p:nvPr/>
        </p:nvSpPr>
        <p:spPr bwMode="auto">
          <a:xfrm>
            <a:off x="4552950" y="1822450"/>
            <a:ext cx="431800" cy="215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2" y="0"/>
              </a:cxn>
              <a:cxn ang="0">
                <a:pos x="272" y="152"/>
              </a:cxn>
            </a:cxnLst>
            <a:rect l="0" t="0" r="r" b="b"/>
            <a:pathLst>
              <a:path w="272" h="152">
                <a:moveTo>
                  <a:pt x="0" y="0"/>
                </a:moveTo>
                <a:lnTo>
                  <a:pt x="272" y="0"/>
                </a:lnTo>
                <a:lnTo>
                  <a:pt x="272" y="152"/>
                </a:lnTo>
              </a:path>
            </a:pathLst>
          </a:custGeom>
          <a:noFill/>
          <a:ln w="381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57036" name="Freeform 12"/>
          <p:cNvSpPr>
            <a:spLocks/>
          </p:cNvSpPr>
          <p:nvPr/>
        </p:nvSpPr>
        <p:spPr bwMode="auto">
          <a:xfrm>
            <a:off x="4730750" y="2298700"/>
            <a:ext cx="254000" cy="330200"/>
          </a:xfrm>
          <a:custGeom>
            <a:avLst/>
            <a:gdLst/>
            <a:ahLst/>
            <a:cxnLst>
              <a:cxn ang="0">
                <a:pos x="160" y="0"/>
              </a:cxn>
              <a:cxn ang="0">
                <a:pos x="160" y="208"/>
              </a:cxn>
              <a:cxn ang="0">
                <a:pos x="0" y="208"/>
              </a:cxn>
              <a:cxn ang="0">
                <a:pos x="0" y="152"/>
              </a:cxn>
            </a:cxnLst>
            <a:rect l="0" t="0" r="r" b="b"/>
            <a:pathLst>
              <a:path w="160" h="208">
                <a:moveTo>
                  <a:pt x="160" y="0"/>
                </a:moveTo>
                <a:lnTo>
                  <a:pt x="160" y="208"/>
                </a:lnTo>
                <a:lnTo>
                  <a:pt x="0" y="208"/>
                </a:lnTo>
                <a:lnTo>
                  <a:pt x="0" y="152"/>
                </a:lnTo>
              </a:path>
            </a:pathLst>
          </a:custGeom>
          <a:noFill/>
          <a:ln w="381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57037" name="Line 13"/>
          <p:cNvSpPr>
            <a:spLocks noChangeShapeType="1"/>
          </p:cNvSpPr>
          <p:nvPr/>
        </p:nvSpPr>
        <p:spPr bwMode="auto">
          <a:xfrm>
            <a:off x="4216400" y="2019300"/>
            <a:ext cx="635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57038" name="Line 14"/>
          <p:cNvSpPr>
            <a:spLocks noChangeShapeType="1"/>
          </p:cNvSpPr>
          <p:nvPr/>
        </p:nvSpPr>
        <p:spPr bwMode="auto">
          <a:xfrm flipV="1">
            <a:off x="4559300" y="2159000"/>
            <a:ext cx="6350" cy="1270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57039" name="Rectangle 15"/>
          <p:cNvSpPr>
            <a:spLocks noChangeArrowheads="1"/>
          </p:cNvSpPr>
          <p:nvPr/>
        </p:nvSpPr>
        <p:spPr bwMode="auto">
          <a:xfrm>
            <a:off x="263525" y="1792288"/>
            <a:ext cx="31416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000" b="1"/>
              <a:t>Load PC into MAR </a:t>
            </a:r>
            <a:r>
              <a:rPr lang="en-US" sz="1400" b="1"/>
              <a:t>(inc PC)</a:t>
            </a:r>
            <a:endParaRPr lang="en-US" sz="2000" b="1"/>
          </a:p>
        </p:txBody>
      </p:sp>
      <p:sp>
        <p:nvSpPr>
          <p:cNvPr id="257040" name="Line 16"/>
          <p:cNvSpPr>
            <a:spLocks noChangeShapeType="1"/>
          </p:cNvSpPr>
          <p:nvPr/>
        </p:nvSpPr>
        <p:spPr bwMode="auto">
          <a:xfrm>
            <a:off x="4116388" y="2381250"/>
            <a:ext cx="12858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57041" name="Rectangle 17"/>
          <p:cNvSpPr>
            <a:spLocks noChangeArrowheads="1"/>
          </p:cNvSpPr>
          <p:nvPr/>
        </p:nvSpPr>
        <p:spPr bwMode="auto">
          <a:xfrm>
            <a:off x="7543800" y="1447800"/>
            <a:ext cx="1166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/>
              <a:t>Control</a:t>
            </a:r>
          </a:p>
        </p:txBody>
      </p:sp>
      <p:sp>
        <p:nvSpPr>
          <p:cNvPr id="257042" name="Rectangle 18"/>
          <p:cNvSpPr>
            <a:spLocks noChangeArrowheads="1"/>
          </p:cNvSpPr>
          <p:nvPr/>
        </p:nvSpPr>
        <p:spPr bwMode="auto">
          <a:xfrm>
            <a:off x="7543800" y="1981200"/>
            <a:ext cx="828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/>
              <a:t>Data</a:t>
            </a:r>
          </a:p>
        </p:txBody>
      </p:sp>
      <p:sp>
        <p:nvSpPr>
          <p:cNvPr id="257043" name="Line 19"/>
          <p:cNvSpPr>
            <a:spLocks noChangeShapeType="1"/>
          </p:cNvSpPr>
          <p:nvPr/>
        </p:nvSpPr>
        <p:spPr bwMode="auto">
          <a:xfrm>
            <a:off x="7162800" y="1676400"/>
            <a:ext cx="381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57044" name="Line 20"/>
          <p:cNvSpPr>
            <a:spLocks noChangeShapeType="1"/>
          </p:cNvSpPr>
          <p:nvPr/>
        </p:nvSpPr>
        <p:spPr bwMode="auto">
          <a:xfrm>
            <a:off x="7162800" y="2209800"/>
            <a:ext cx="3810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grpSp>
        <p:nvGrpSpPr>
          <p:cNvPr id="257045" name="Group 21"/>
          <p:cNvGrpSpPr>
            <a:grpSpLocks/>
          </p:cNvGrpSpPr>
          <p:nvPr/>
        </p:nvGrpSpPr>
        <p:grpSpPr bwMode="auto">
          <a:xfrm>
            <a:off x="4316413" y="3009900"/>
            <a:ext cx="723900" cy="1277938"/>
            <a:chOff x="2613" y="1746"/>
            <a:chExt cx="421" cy="805"/>
          </a:xfrm>
        </p:grpSpPr>
        <p:sp>
          <p:nvSpPr>
            <p:cNvPr id="257046" name="Rectangle 22"/>
            <p:cNvSpPr>
              <a:spLocks noChangeArrowheads="1"/>
            </p:cNvSpPr>
            <p:nvPr/>
          </p:nvSpPr>
          <p:spPr bwMode="auto">
            <a:xfrm>
              <a:off x="2700" y="1746"/>
              <a:ext cx="254" cy="805"/>
            </a:xfrm>
            <a:prstGeom prst="rect">
              <a:avLst/>
            </a:prstGeom>
            <a:solidFill>
              <a:srgbClr val="FF99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57047" name="Text Box 23"/>
            <p:cNvSpPr txBox="1">
              <a:spLocks noChangeArrowheads="1"/>
            </p:cNvSpPr>
            <p:nvPr/>
          </p:nvSpPr>
          <p:spPr bwMode="auto">
            <a:xfrm>
              <a:off x="2613" y="2063"/>
              <a:ext cx="421" cy="22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700"/>
                <a:t>CONTROL</a:t>
              </a:r>
            </a:p>
            <a:p>
              <a:pPr>
                <a:spcBef>
                  <a:spcPct val="50000"/>
                </a:spcBef>
              </a:pPr>
              <a:r>
                <a:rPr lang="en-US" sz="700"/>
                <a:t>UNIT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28" grpId="0" animBg="1"/>
      <p:bldP spid="257029" grpId="0" animBg="1"/>
      <p:bldP spid="257030" grpId="0" animBg="1"/>
      <p:bldP spid="257031" grpId="0" animBg="1"/>
      <p:bldP spid="257032" grpId="0" animBg="1"/>
      <p:bldP spid="257034" grpId="0" animBg="1"/>
      <p:bldP spid="257035" grpId="0" animBg="1"/>
      <p:bldP spid="257036" grpId="0" animBg="1"/>
      <p:bldP spid="257037" grpId="0" animBg="1"/>
      <p:bldP spid="257038" grpId="0" animBg="1"/>
      <p:bldP spid="25704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842DE512-9235-47F7-B91A-AD1E868BDBAA}" type="slidenum">
              <a:rPr lang="en-US"/>
              <a:pPr/>
              <a:t>16</a:t>
            </a:fld>
            <a:endParaRPr lang="en-US"/>
          </a:p>
        </p:txBody>
      </p:sp>
      <p:sp>
        <p:nvSpPr>
          <p:cNvPr id="259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FETCH in LC-3</a:t>
            </a:r>
          </a:p>
        </p:txBody>
      </p:sp>
      <p:pic>
        <p:nvPicPr>
          <p:cNvPr id="259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7788" y="1143000"/>
            <a:ext cx="4070350" cy="5257800"/>
          </a:xfrm>
          <a:prstGeom prst="rect">
            <a:avLst/>
          </a:prstGeom>
          <a:noFill/>
        </p:spPr>
      </p:pic>
      <p:sp>
        <p:nvSpPr>
          <p:cNvPr id="259076" name="Rectangle 4"/>
          <p:cNvSpPr>
            <a:spLocks noChangeArrowheads="1"/>
          </p:cNvSpPr>
          <p:nvPr/>
        </p:nvSpPr>
        <p:spPr bwMode="auto">
          <a:xfrm>
            <a:off x="234950" y="1435100"/>
            <a:ext cx="86868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spcBef>
                <a:spcPct val="20000"/>
              </a:spcBef>
            </a:pPr>
            <a:endParaRPr lang="fr-FR"/>
          </a:p>
        </p:txBody>
      </p:sp>
      <p:sp>
        <p:nvSpPr>
          <p:cNvPr id="259077" name="Freeform 5"/>
          <p:cNvSpPr>
            <a:spLocks/>
          </p:cNvSpPr>
          <p:nvPr/>
        </p:nvSpPr>
        <p:spPr bwMode="auto">
          <a:xfrm>
            <a:off x="4273550" y="5765800"/>
            <a:ext cx="133350" cy="234950"/>
          </a:xfrm>
          <a:custGeom>
            <a:avLst/>
            <a:gdLst/>
            <a:ahLst/>
            <a:cxnLst>
              <a:cxn ang="0">
                <a:pos x="84" y="0"/>
              </a:cxn>
              <a:cxn ang="0">
                <a:pos x="80" y="148"/>
              </a:cxn>
              <a:cxn ang="0">
                <a:pos x="0" y="144"/>
              </a:cxn>
            </a:cxnLst>
            <a:rect l="0" t="0" r="r" b="b"/>
            <a:pathLst>
              <a:path w="84" h="148">
                <a:moveTo>
                  <a:pt x="84" y="0"/>
                </a:moveTo>
                <a:lnTo>
                  <a:pt x="80" y="148"/>
                </a:lnTo>
                <a:lnTo>
                  <a:pt x="0" y="144"/>
                </a:lnTo>
              </a:path>
            </a:pathLst>
          </a:custGeom>
          <a:noFill/>
          <a:ln w="381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59078" name="Line 6"/>
          <p:cNvSpPr>
            <a:spLocks noChangeShapeType="1"/>
          </p:cNvSpPr>
          <p:nvPr/>
        </p:nvSpPr>
        <p:spPr bwMode="auto">
          <a:xfrm>
            <a:off x="3790950" y="5626100"/>
            <a:ext cx="0" cy="635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59079" name="Freeform 7"/>
          <p:cNvSpPr>
            <a:spLocks/>
          </p:cNvSpPr>
          <p:nvPr/>
        </p:nvSpPr>
        <p:spPr bwMode="auto">
          <a:xfrm>
            <a:off x="3162300" y="5829300"/>
            <a:ext cx="241300" cy="241300"/>
          </a:xfrm>
          <a:custGeom>
            <a:avLst/>
            <a:gdLst/>
            <a:ahLst/>
            <a:cxnLst>
              <a:cxn ang="0">
                <a:pos x="152" y="152"/>
              </a:cxn>
              <a:cxn ang="0">
                <a:pos x="0" y="152"/>
              </a:cxn>
              <a:cxn ang="0">
                <a:pos x="0" y="0"/>
              </a:cxn>
            </a:cxnLst>
            <a:rect l="0" t="0" r="r" b="b"/>
            <a:pathLst>
              <a:path w="152" h="152">
                <a:moveTo>
                  <a:pt x="152" y="152"/>
                </a:moveTo>
                <a:lnTo>
                  <a:pt x="0" y="152"/>
                </a:lnTo>
                <a:lnTo>
                  <a:pt x="0" y="0"/>
                </a:lnTo>
              </a:path>
            </a:pathLst>
          </a:custGeom>
          <a:noFill/>
          <a:ln w="381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59080" name="Line 8"/>
          <p:cNvSpPr>
            <a:spLocks noChangeShapeType="1"/>
          </p:cNvSpPr>
          <p:nvPr/>
        </p:nvSpPr>
        <p:spPr bwMode="auto">
          <a:xfrm>
            <a:off x="2921000" y="5683250"/>
            <a:ext cx="5715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59081" name="Rectangle 9"/>
          <p:cNvSpPr>
            <a:spLocks noChangeArrowheads="1"/>
          </p:cNvSpPr>
          <p:nvPr/>
        </p:nvSpPr>
        <p:spPr bwMode="auto">
          <a:xfrm>
            <a:off x="263525" y="1792288"/>
            <a:ext cx="23987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000" b="1">
                <a:solidFill>
                  <a:schemeClr val="folHlink"/>
                </a:solidFill>
              </a:rPr>
              <a:t>Load PC into MAR</a:t>
            </a:r>
          </a:p>
        </p:txBody>
      </p:sp>
      <p:sp>
        <p:nvSpPr>
          <p:cNvPr id="259082" name="Rectangle 10"/>
          <p:cNvSpPr>
            <a:spLocks noChangeArrowheads="1"/>
          </p:cNvSpPr>
          <p:nvPr/>
        </p:nvSpPr>
        <p:spPr bwMode="auto">
          <a:xfrm>
            <a:off x="263525" y="2222500"/>
            <a:ext cx="1849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000" b="1"/>
              <a:t>Read Memory</a:t>
            </a:r>
          </a:p>
        </p:txBody>
      </p:sp>
      <p:sp>
        <p:nvSpPr>
          <p:cNvPr id="259083" name="Rectangle 11"/>
          <p:cNvSpPr>
            <a:spLocks noChangeArrowheads="1"/>
          </p:cNvSpPr>
          <p:nvPr/>
        </p:nvSpPr>
        <p:spPr bwMode="auto">
          <a:xfrm>
            <a:off x="7543800" y="1447800"/>
            <a:ext cx="1166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/>
              <a:t>Control</a:t>
            </a:r>
          </a:p>
        </p:txBody>
      </p:sp>
      <p:sp>
        <p:nvSpPr>
          <p:cNvPr id="259084" name="Rectangle 12"/>
          <p:cNvSpPr>
            <a:spLocks noChangeArrowheads="1"/>
          </p:cNvSpPr>
          <p:nvPr/>
        </p:nvSpPr>
        <p:spPr bwMode="auto">
          <a:xfrm>
            <a:off x="7543800" y="1981200"/>
            <a:ext cx="828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/>
              <a:t>Data</a:t>
            </a:r>
          </a:p>
        </p:txBody>
      </p:sp>
      <p:sp>
        <p:nvSpPr>
          <p:cNvPr id="259085" name="Line 13"/>
          <p:cNvSpPr>
            <a:spLocks noChangeShapeType="1"/>
          </p:cNvSpPr>
          <p:nvPr/>
        </p:nvSpPr>
        <p:spPr bwMode="auto">
          <a:xfrm>
            <a:off x="7162800" y="1676400"/>
            <a:ext cx="381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59086" name="Line 14"/>
          <p:cNvSpPr>
            <a:spLocks noChangeShapeType="1"/>
          </p:cNvSpPr>
          <p:nvPr/>
        </p:nvSpPr>
        <p:spPr bwMode="auto">
          <a:xfrm>
            <a:off x="7162800" y="2209800"/>
            <a:ext cx="3810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grpSp>
        <p:nvGrpSpPr>
          <p:cNvPr id="259087" name="Group 15"/>
          <p:cNvGrpSpPr>
            <a:grpSpLocks/>
          </p:cNvGrpSpPr>
          <p:nvPr/>
        </p:nvGrpSpPr>
        <p:grpSpPr bwMode="auto">
          <a:xfrm>
            <a:off x="4316413" y="3009900"/>
            <a:ext cx="723900" cy="1277938"/>
            <a:chOff x="2613" y="1746"/>
            <a:chExt cx="421" cy="805"/>
          </a:xfrm>
        </p:grpSpPr>
        <p:sp>
          <p:nvSpPr>
            <p:cNvPr id="259088" name="Rectangle 16"/>
            <p:cNvSpPr>
              <a:spLocks noChangeArrowheads="1"/>
            </p:cNvSpPr>
            <p:nvPr/>
          </p:nvSpPr>
          <p:spPr bwMode="auto">
            <a:xfrm>
              <a:off x="2700" y="1746"/>
              <a:ext cx="254" cy="805"/>
            </a:xfrm>
            <a:prstGeom prst="rect">
              <a:avLst/>
            </a:prstGeom>
            <a:solidFill>
              <a:srgbClr val="FF99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59089" name="Text Box 17"/>
            <p:cNvSpPr txBox="1">
              <a:spLocks noChangeArrowheads="1"/>
            </p:cNvSpPr>
            <p:nvPr/>
          </p:nvSpPr>
          <p:spPr bwMode="auto">
            <a:xfrm>
              <a:off x="2613" y="2063"/>
              <a:ext cx="421" cy="22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700"/>
                <a:t>CONTROL</a:t>
              </a:r>
            </a:p>
            <a:p>
              <a:pPr>
                <a:spcBef>
                  <a:spcPct val="50000"/>
                </a:spcBef>
              </a:pPr>
              <a:r>
                <a:rPr lang="en-US" sz="700"/>
                <a:t>UNIT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9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9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9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9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077" grpId="0" animBg="1"/>
      <p:bldP spid="259078" grpId="0" animBg="1"/>
      <p:bldP spid="259079" grpId="0" animBg="1"/>
      <p:bldP spid="25908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2FC1FBBD-C6AD-4C9B-96C8-8F26A5B9E1A2}" type="slidenum">
              <a:rPr lang="en-US"/>
              <a:pPr/>
              <a:t>17</a:t>
            </a:fld>
            <a:endParaRPr lang="en-US"/>
          </a:p>
        </p:txBody>
      </p:sp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FETCH in LC-3</a:t>
            </a:r>
          </a:p>
        </p:txBody>
      </p:sp>
      <p:pic>
        <p:nvPicPr>
          <p:cNvPr id="261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7788" y="1143000"/>
            <a:ext cx="4070350" cy="5257800"/>
          </a:xfrm>
          <a:prstGeom prst="rect">
            <a:avLst/>
          </a:prstGeom>
          <a:noFill/>
        </p:spPr>
      </p:pic>
      <p:sp>
        <p:nvSpPr>
          <p:cNvPr id="261124" name="Rectangle 4"/>
          <p:cNvSpPr>
            <a:spLocks noChangeArrowheads="1"/>
          </p:cNvSpPr>
          <p:nvPr/>
        </p:nvSpPr>
        <p:spPr bwMode="auto">
          <a:xfrm>
            <a:off x="234950" y="1435100"/>
            <a:ext cx="86868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spcBef>
                <a:spcPct val="20000"/>
              </a:spcBef>
            </a:pPr>
            <a:endParaRPr lang="fr-FR"/>
          </a:p>
        </p:txBody>
      </p:sp>
      <p:sp>
        <p:nvSpPr>
          <p:cNvPr id="261125" name="Line 5"/>
          <p:cNvSpPr>
            <a:spLocks noChangeShapeType="1"/>
          </p:cNvSpPr>
          <p:nvPr/>
        </p:nvSpPr>
        <p:spPr bwMode="auto">
          <a:xfrm>
            <a:off x="3048000" y="5321300"/>
            <a:ext cx="76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61126" name="Freeform 6"/>
          <p:cNvSpPr>
            <a:spLocks/>
          </p:cNvSpPr>
          <p:nvPr/>
        </p:nvSpPr>
        <p:spPr bwMode="auto">
          <a:xfrm>
            <a:off x="2819400" y="1225550"/>
            <a:ext cx="3854450" cy="3905250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2428" y="8"/>
              </a:cxn>
              <a:cxn ang="0">
                <a:pos x="2424" y="2456"/>
              </a:cxn>
              <a:cxn ang="0">
                <a:pos x="0" y="2456"/>
              </a:cxn>
            </a:cxnLst>
            <a:rect l="0" t="0" r="r" b="b"/>
            <a:pathLst>
              <a:path w="2428" h="2456">
                <a:moveTo>
                  <a:pt x="8" y="0"/>
                </a:moveTo>
                <a:lnTo>
                  <a:pt x="2428" y="8"/>
                </a:lnTo>
                <a:lnTo>
                  <a:pt x="2424" y="2456"/>
                </a:lnTo>
                <a:lnTo>
                  <a:pt x="0" y="2456"/>
                </a:lnTo>
              </a:path>
            </a:pathLst>
          </a:custGeom>
          <a:noFill/>
          <a:ln w="571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61127" name="Line 7"/>
          <p:cNvSpPr>
            <a:spLocks noChangeShapeType="1"/>
          </p:cNvSpPr>
          <p:nvPr/>
        </p:nvSpPr>
        <p:spPr bwMode="auto">
          <a:xfrm flipV="1">
            <a:off x="3162300" y="5384800"/>
            <a:ext cx="0" cy="2286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61128" name="Line 8"/>
          <p:cNvSpPr>
            <a:spLocks noChangeShapeType="1"/>
          </p:cNvSpPr>
          <p:nvPr/>
        </p:nvSpPr>
        <p:spPr bwMode="auto">
          <a:xfrm flipV="1">
            <a:off x="3162300" y="5143500"/>
            <a:ext cx="0" cy="1270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61129" name="Line 9"/>
          <p:cNvSpPr>
            <a:spLocks noChangeShapeType="1"/>
          </p:cNvSpPr>
          <p:nvPr/>
        </p:nvSpPr>
        <p:spPr bwMode="auto">
          <a:xfrm flipV="1">
            <a:off x="3841750" y="3784600"/>
            <a:ext cx="0" cy="13462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61130" name="Line 10"/>
          <p:cNvSpPr>
            <a:spLocks noChangeShapeType="1"/>
          </p:cNvSpPr>
          <p:nvPr/>
        </p:nvSpPr>
        <p:spPr bwMode="auto">
          <a:xfrm>
            <a:off x="4133850" y="3625850"/>
            <a:ext cx="76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61131" name="Rectangle 11"/>
          <p:cNvSpPr>
            <a:spLocks noChangeArrowheads="1"/>
          </p:cNvSpPr>
          <p:nvPr/>
        </p:nvSpPr>
        <p:spPr bwMode="auto">
          <a:xfrm>
            <a:off x="263525" y="1792288"/>
            <a:ext cx="23987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000" b="1">
                <a:solidFill>
                  <a:schemeClr val="folHlink"/>
                </a:solidFill>
              </a:rPr>
              <a:t>Load PC into MAR</a:t>
            </a:r>
          </a:p>
        </p:txBody>
      </p:sp>
      <p:sp>
        <p:nvSpPr>
          <p:cNvPr id="261132" name="Rectangle 12"/>
          <p:cNvSpPr>
            <a:spLocks noChangeArrowheads="1"/>
          </p:cNvSpPr>
          <p:nvPr/>
        </p:nvSpPr>
        <p:spPr bwMode="auto">
          <a:xfrm>
            <a:off x="263525" y="2222500"/>
            <a:ext cx="1849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000" b="1">
                <a:solidFill>
                  <a:schemeClr val="folHlink"/>
                </a:solidFill>
              </a:rPr>
              <a:t>Read Memory</a:t>
            </a:r>
          </a:p>
        </p:txBody>
      </p:sp>
      <p:sp>
        <p:nvSpPr>
          <p:cNvPr id="261133" name="Rectangle 13"/>
          <p:cNvSpPr>
            <a:spLocks noChangeArrowheads="1"/>
          </p:cNvSpPr>
          <p:nvPr/>
        </p:nvSpPr>
        <p:spPr bwMode="auto">
          <a:xfrm>
            <a:off x="263525" y="2605088"/>
            <a:ext cx="2328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000" b="1"/>
              <a:t>Copy MDR into IR</a:t>
            </a:r>
          </a:p>
        </p:txBody>
      </p:sp>
      <p:sp>
        <p:nvSpPr>
          <p:cNvPr id="261134" name="Rectangle 14"/>
          <p:cNvSpPr>
            <a:spLocks noChangeArrowheads="1"/>
          </p:cNvSpPr>
          <p:nvPr/>
        </p:nvSpPr>
        <p:spPr bwMode="auto">
          <a:xfrm>
            <a:off x="7543800" y="1447800"/>
            <a:ext cx="1166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/>
              <a:t>Control</a:t>
            </a:r>
          </a:p>
        </p:txBody>
      </p:sp>
      <p:sp>
        <p:nvSpPr>
          <p:cNvPr id="261135" name="Rectangle 15"/>
          <p:cNvSpPr>
            <a:spLocks noChangeArrowheads="1"/>
          </p:cNvSpPr>
          <p:nvPr/>
        </p:nvSpPr>
        <p:spPr bwMode="auto">
          <a:xfrm>
            <a:off x="7543800" y="1981200"/>
            <a:ext cx="828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/>
              <a:t>Data</a:t>
            </a:r>
          </a:p>
        </p:txBody>
      </p:sp>
      <p:sp>
        <p:nvSpPr>
          <p:cNvPr id="261136" name="Line 16"/>
          <p:cNvSpPr>
            <a:spLocks noChangeShapeType="1"/>
          </p:cNvSpPr>
          <p:nvPr/>
        </p:nvSpPr>
        <p:spPr bwMode="auto">
          <a:xfrm>
            <a:off x="7162800" y="1676400"/>
            <a:ext cx="381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61137" name="Line 17"/>
          <p:cNvSpPr>
            <a:spLocks noChangeShapeType="1"/>
          </p:cNvSpPr>
          <p:nvPr/>
        </p:nvSpPr>
        <p:spPr bwMode="auto">
          <a:xfrm>
            <a:off x="7162800" y="2209800"/>
            <a:ext cx="3810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grpSp>
        <p:nvGrpSpPr>
          <p:cNvPr id="261138" name="Group 18"/>
          <p:cNvGrpSpPr>
            <a:grpSpLocks/>
          </p:cNvGrpSpPr>
          <p:nvPr/>
        </p:nvGrpSpPr>
        <p:grpSpPr bwMode="auto">
          <a:xfrm>
            <a:off x="4316413" y="3009900"/>
            <a:ext cx="723900" cy="1277938"/>
            <a:chOff x="2613" y="1746"/>
            <a:chExt cx="421" cy="805"/>
          </a:xfrm>
        </p:grpSpPr>
        <p:sp>
          <p:nvSpPr>
            <p:cNvPr id="261139" name="Rectangle 19"/>
            <p:cNvSpPr>
              <a:spLocks noChangeArrowheads="1"/>
            </p:cNvSpPr>
            <p:nvPr/>
          </p:nvSpPr>
          <p:spPr bwMode="auto">
            <a:xfrm>
              <a:off x="2700" y="1746"/>
              <a:ext cx="254" cy="805"/>
            </a:xfrm>
            <a:prstGeom prst="rect">
              <a:avLst/>
            </a:prstGeom>
            <a:solidFill>
              <a:srgbClr val="FF99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61140" name="Text Box 20"/>
            <p:cNvSpPr txBox="1">
              <a:spLocks noChangeArrowheads="1"/>
            </p:cNvSpPr>
            <p:nvPr/>
          </p:nvSpPr>
          <p:spPr bwMode="auto">
            <a:xfrm>
              <a:off x="2613" y="2063"/>
              <a:ext cx="421" cy="22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700"/>
                <a:t>CONTROL</a:t>
              </a:r>
            </a:p>
            <a:p>
              <a:pPr>
                <a:spcBef>
                  <a:spcPct val="50000"/>
                </a:spcBef>
              </a:pPr>
              <a:r>
                <a:rPr lang="en-US" sz="700"/>
                <a:t>UNIT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1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1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1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1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5" grpId="0" animBg="1"/>
      <p:bldP spid="261126" grpId="0" animBg="1"/>
      <p:bldP spid="261127" grpId="0" animBg="1"/>
      <p:bldP spid="261128" grpId="0" animBg="1"/>
      <p:bldP spid="261129" grpId="0" animBg="1"/>
      <p:bldP spid="2611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B29523DB-86B5-4CC9-9979-C890E1F0A642}" type="slidenum">
              <a:rPr lang="en-US"/>
              <a:pPr/>
              <a:t>18</a:t>
            </a:fld>
            <a:endParaRPr lang="en-US"/>
          </a:p>
        </p:txBody>
      </p:sp>
      <p:sp>
        <p:nvSpPr>
          <p:cNvPr id="263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Instruction Processing: DECODE</a:t>
            </a:r>
          </a:p>
        </p:txBody>
      </p:sp>
      <p:sp>
        <p:nvSpPr>
          <p:cNvPr id="263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Identify opcode</a:t>
            </a:r>
          </a:p>
          <a:p>
            <a:pPr lvl="1"/>
            <a:r>
              <a:rPr lang="en-US"/>
              <a:t>In LC-3, always first four bits of instruction</a:t>
            </a:r>
          </a:p>
          <a:p>
            <a:pPr lvl="1"/>
            <a:r>
              <a:rPr lang="en-US"/>
              <a:t>4-to-16 decoder asserts control line corresponding</a:t>
            </a:r>
            <a:br>
              <a:rPr lang="en-US"/>
            </a:br>
            <a:r>
              <a:rPr lang="en-US"/>
              <a:t>to desired opcode</a:t>
            </a:r>
          </a:p>
          <a:p>
            <a:endParaRPr lang="en-US"/>
          </a:p>
          <a:p>
            <a:r>
              <a:rPr lang="en-US"/>
              <a:t>Identify operands from the remaining bits</a:t>
            </a:r>
          </a:p>
          <a:p>
            <a:pPr lvl="1"/>
            <a:r>
              <a:rPr lang="en-US"/>
              <a:t>Depends on opcode</a:t>
            </a:r>
            <a:br>
              <a:rPr lang="en-US"/>
            </a:br>
            <a:r>
              <a:rPr lang="en-US" i="1"/>
              <a:t>e.g.,</a:t>
            </a:r>
            <a:r>
              <a:rPr lang="en-US"/>
              <a:t> for LDR, last six bits give offset</a:t>
            </a:r>
            <a:br>
              <a:rPr lang="en-US"/>
            </a:br>
            <a:r>
              <a:rPr lang="en-US" i="1"/>
              <a:t>e.g.,</a:t>
            </a:r>
            <a:r>
              <a:rPr lang="en-US"/>
              <a:t> for ADD, last three bits name source operand #2</a:t>
            </a:r>
          </a:p>
          <a:p>
            <a:pPr lvl="1"/>
            <a:endParaRPr lang="en-US"/>
          </a:p>
          <a:p>
            <a:endParaRPr lang="en-US"/>
          </a:p>
        </p:txBody>
      </p:sp>
      <p:sp>
        <p:nvSpPr>
          <p:cNvPr id="263172" name="Line 4"/>
          <p:cNvSpPr>
            <a:spLocks noChangeShapeType="1"/>
          </p:cNvSpPr>
          <p:nvPr/>
        </p:nvSpPr>
        <p:spPr bwMode="auto">
          <a:xfrm>
            <a:off x="8077200" y="1905000"/>
            <a:ext cx="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63173" name="Line 5"/>
          <p:cNvSpPr>
            <a:spLocks noChangeShapeType="1"/>
          </p:cNvSpPr>
          <p:nvPr/>
        </p:nvSpPr>
        <p:spPr bwMode="auto">
          <a:xfrm>
            <a:off x="8101013" y="2743200"/>
            <a:ext cx="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63174" name="Line 6"/>
          <p:cNvSpPr>
            <a:spLocks noChangeShapeType="1"/>
          </p:cNvSpPr>
          <p:nvPr/>
        </p:nvSpPr>
        <p:spPr bwMode="auto">
          <a:xfrm>
            <a:off x="8077200" y="3581400"/>
            <a:ext cx="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63175" name="Line 7"/>
          <p:cNvSpPr>
            <a:spLocks noChangeShapeType="1"/>
          </p:cNvSpPr>
          <p:nvPr/>
        </p:nvSpPr>
        <p:spPr bwMode="auto">
          <a:xfrm>
            <a:off x="8056563" y="4419600"/>
            <a:ext cx="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63176" name="Line 8"/>
          <p:cNvSpPr>
            <a:spLocks noChangeShapeType="1"/>
          </p:cNvSpPr>
          <p:nvPr/>
        </p:nvSpPr>
        <p:spPr bwMode="auto">
          <a:xfrm>
            <a:off x="8070850" y="5257800"/>
            <a:ext cx="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63177" name="Text Box 9"/>
          <p:cNvSpPr txBox="1">
            <a:spLocks noChangeArrowheads="1"/>
          </p:cNvSpPr>
          <p:nvPr/>
        </p:nvSpPr>
        <p:spPr bwMode="auto">
          <a:xfrm>
            <a:off x="7772400" y="3124200"/>
            <a:ext cx="68580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EA</a:t>
            </a:r>
          </a:p>
        </p:txBody>
      </p:sp>
      <p:sp>
        <p:nvSpPr>
          <p:cNvPr id="263178" name="Text Box 10"/>
          <p:cNvSpPr txBox="1">
            <a:spLocks noChangeArrowheads="1"/>
          </p:cNvSpPr>
          <p:nvPr/>
        </p:nvSpPr>
        <p:spPr bwMode="auto">
          <a:xfrm>
            <a:off x="7772400" y="3962400"/>
            <a:ext cx="68580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OP</a:t>
            </a:r>
          </a:p>
        </p:txBody>
      </p:sp>
      <p:sp>
        <p:nvSpPr>
          <p:cNvPr id="263179" name="Text Box 11"/>
          <p:cNvSpPr txBox="1">
            <a:spLocks noChangeArrowheads="1"/>
          </p:cNvSpPr>
          <p:nvPr/>
        </p:nvSpPr>
        <p:spPr bwMode="auto">
          <a:xfrm>
            <a:off x="7772400" y="4800600"/>
            <a:ext cx="68580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EX</a:t>
            </a:r>
          </a:p>
        </p:txBody>
      </p:sp>
      <p:sp>
        <p:nvSpPr>
          <p:cNvPr id="263180" name="Line 12"/>
          <p:cNvSpPr>
            <a:spLocks noChangeShapeType="1"/>
          </p:cNvSpPr>
          <p:nvPr/>
        </p:nvSpPr>
        <p:spPr bwMode="auto">
          <a:xfrm>
            <a:off x="8077200" y="6096000"/>
            <a:ext cx="0" cy="3048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63181" name="Line 13"/>
          <p:cNvSpPr>
            <a:spLocks noChangeShapeType="1"/>
          </p:cNvSpPr>
          <p:nvPr/>
        </p:nvSpPr>
        <p:spPr bwMode="auto">
          <a:xfrm flipH="1">
            <a:off x="7543800" y="6400800"/>
            <a:ext cx="5334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63182" name="Line 14"/>
          <p:cNvSpPr>
            <a:spLocks noChangeShapeType="1"/>
          </p:cNvSpPr>
          <p:nvPr/>
        </p:nvSpPr>
        <p:spPr bwMode="auto">
          <a:xfrm flipV="1">
            <a:off x="7543800" y="1143000"/>
            <a:ext cx="0" cy="52578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63183" name="Line 15"/>
          <p:cNvSpPr>
            <a:spLocks noChangeShapeType="1"/>
          </p:cNvSpPr>
          <p:nvPr/>
        </p:nvSpPr>
        <p:spPr bwMode="auto">
          <a:xfrm>
            <a:off x="7543800" y="1143000"/>
            <a:ext cx="5334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63184" name="Line 16"/>
          <p:cNvSpPr>
            <a:spLocks noChangeShapeType="1"/>
          </p:cNvSpPr>
          <p:nvPr/>
        </p:nvSpPr>
        <p:spPr bwMode="auto">
          <a:xfrm>
            <a:off x="8077200" y="1143000"/>
            <a:ext cx="0" cy="3048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63185" name="Text Box 17"/>
          <p:cNvSpPr txBox="1">
            <a:spLocks noChangeArrowheads="1"/>
          </p:cNvSpPr>
          <p:nvPr/>
        </p:nvSpPr>
        <p:spPr bwMode="auto">
          <a:xfrm>
            <a:off x="7772400" y="5638800"/>
            <a:ext cx="68580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S</a:t>
            </a:r>
          </a:p>
        </p:txBody>
      </p:sp>
      <p:sp>
        <p:nvSpPr>
          <p:cNvPr id="263186" name="Text Box 18"/>
          <p:cNvSpPr txBox="1">
            <a:spLocks noChangeArrowheads="1"/>
          </p:cNvSpPr>
          <p:nvPr/>
        </p:nvSpPr>
        <p:spPr bwMode="auto">
          <a:xfrm>
            <a:off x="7772400" y="1447800"/>
            <a:ext cx="68580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F</a:t>
            </a:r>
          </a:p>
        </p:txBody>
      </p:sp>
      <p:sp>
        <p:nvSpPr>
          <p:cNvPr id="263187" name="Text Box 19"/>
          <p:cNvSpPr txBox="1">
            <a:spLocks noChangeArrowheads="1"/>
          </p:cNvSpPr>
          <p:nvPr/>
        </p:nvSpPr>
        <p:spPr bwMode="auto">
          <a:xfrm>
            <a:off x="7772400" y="2286000"/>
            <a:ext cx="685800" cy="46672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FC681BBF-7925-4825-A57E-1A75A03B3A82}" type="slidenum">
              <a:rPr lang="en-US"/>
              <a:pPr/>
              <a:t>19</a:t>
            </a:fld>
            <a:endParaRPr lang="en-US"/>
          </a:p>
        </p:txBody>
      </p:sp>
      <p:sp>
        <p:nvSpPr>
          <p:cNvPr id="265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DECODE in LC-3</a:t>
            </a:r>
          </a:p>
        </p:txBody>
      </p:sp>
      <p:pic>
        <p:nvPicPr>
          <p:cNvPr id="26522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7788" y="1143000"/>
            <a:ext cx="4070350" cy="5257800"/>
          </a:xfrm>
          <a:prstGeom prst="rect">
            <a:avLst/>
          </a:prstGeom>
          <a:noFill/>
        </p:spPr>
      </p:pic>
      <p:sp>
        <p:nvSpPr>
          <p:cNvPr id="265221" name="Rectangle 5"/>
          <p:cNvSpPr>
            <a:spLocks noChangeArrowheads="1"/>
          </p:cNvSpPr>
          <p:nvPr/>
        </p:nvSpPr>
        <p:spPr bwMode="auto">
          <a:xfrm>
            <a:off x="4478338" y="3022600"/>
            <a:ext cx="369887" cy="1260475"/>
          </a:xfrm>
          <a:prstGeom prst="rect">
            <a:avLst/>
          </a:prstGeom>
          <a:solidFill>
            <a:schemeClr val="accent1">
              <a:alpha val="39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grpSp>
        <p:nvGrpSpPr>
          <p:cNvPr id="265222" name="Group 6"/>
          <p:cNvGrpSpPr>
            <a:grpSpLocks/>
          </p:cNvGrpSpPr>
          <p:nvPr/>
        </p:nvGrpSpPr>
        <p:grpSpPr bwMode="auto">
          <a:xfrm>
            <a:off x="4316413" y="3009900"/>
            <a:ext cx="723900" cy="1277938"/>
            <a:chOff x="2613" y="1746"/>
            <a:chExt cx="421" cy="805"/>
          </a:xfrm>
        </p:grpSpPr>
        <p:sp>
          <p:nvSpPr>
            <p:cNvPr id="265223" name="Rectangle 7"/>
            <p:cNvSpPr>
              <a:spLocks noChangeArrowheads="1"/>
            </p:cNvSpPr>
            <p:nvPr/>
          </p:nvSpPr>
          <p:spPr bwMode="auto">
            <a:xfrm>
              <a:off x="2700" y="1746"/>
              <a:ext cx="254" cy="805"/>
            </a:xfrm>
            <a:prstGeom prst="rect">
              <a:avLst/>
            </a:prstGeom>
            <a:solidFill>
              <a:srgbClr val="FF99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65224" name="Text Box 8"/>
            <p:cNvSpPr txBox="1">
              <a:spLocks noChangeArrowheads="1"/>
            </p:cNvSpPr>
            <p:nvPr/>
          </p:nvSpPr>
          <p:spPr bwMode="auto">
            <a:xfrm>
              <a:off x="2613" y="2063"/>
              <a:ext cx="421" cy="22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700"/>
                <a:t>CONTROL</a:t>
              </a:r>
            </a:p>
            <a:p>
              <a:pPr>
                <a:spcBef>
                  <a:spcPct val="50000"/>
                </a:spcBef>
              </a:pPr>
              <a:r>
                <a:rPr lang="en-US" sz="700"/>
                <a:t>UNIT</a:t>
              </a:r>
            </a:p>
          </p:txBody>
        </p:sp>
      </p:grpSp>
      <p:sp>
        <p:nvSpPr>
          <p:cNvPr id="265225" name="Line 9"/>
          <p:cNvSpPr>
            <a:spLocks noChangeShapeType="1"/>
          </p:cNvSpPr>
          <p:nvPr/>
        </p:nvSpPr>
        <p:spPr bwMode="auto">
          <a:xfrm flipV="1">
            <a:off x="2459038" y="3932238"/>
            <a:ext cx="1984375" cy="285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65226" name="Text Box 10"/>
          <p:cNvSpPr txBox="1">
            <a:spLocks noChangeArrowheads="1"/>
          </p:cNvSpPr>
          <p:nvPr/>
        </p:nvSpPr>
        <p:spPr bwMode="auto">
          <a:xfrm>
            <a:off x="433388" y="3579813"/>
            <a:ext cx="2232025" cy="1311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/>
              <a:t>Decoding usually a part of the Control Unit but can be seperate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5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52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9369C3A5-6C48-45B5-BBA0-D30D536931E7}" type="slidenum">
              <a:rPr lang="en-US"/>
              <a:pPr/>
              <a:t>2</a:t>
            </a:fld>
            <a:endParaRPr lang="en-US"/>
          </a:p>
        </p:txBody>
      </p:sp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Do We Know?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Already discovered:</a:t>
            </a:r>
          </a:p>
          <a:p>
            <a:pPr lvl="1"/>
            <a:r>
              <a:rPr lang="en-US"/>
              <a:t>Gates (AND, OR..)</a:t>
            </a:r>
          </a:p>
          <a:p>
            <a:pPr lvl="1"/>
            <a:r>
              <a:rPr lang="en-US"/>
              <a:t>Combinational logic circuits (decoders, mux)</a:t>
            </a:r>
          </a:p>
          <a:p>
            <a:pPr lvl="1"/>
            <a:r>
              <a:rPr lang="en-US"/>
              <a:t>Memory (latches, flip-flops)</a:t>
            </a:r>
          </a:p>
          <a:p>
            <a:pPr lvl="1"/>
            <a:r>
              <a:rPr lang="en-US"/>
              <a:t>Sequential logic circuits (state machines)</a:t>
            </a:r>
          </a:p>
          <a:p>
            <a:pPr lvl="1"/>
            <a:r>
              <a:rPr lang="en-US"/>
              <a:t>Simple processors (programmable traffic sign)</a:t>
            </a:r>
          </a:p>
          <a:p>
            <a:endParaRPr lang="en-US"/>
          </a:p>
          <a:p>
            <a:r>
              <a:rPr lang="en-US"/>
              <a:t>What’s next?</a:t>
            </a:r>
          </a:p>
          <a:p>
            <a:pPr lvl="1"/>
            <a:r>
              <a:rPr lang="en-US"/>
              <a:t>Apply all this to build a working processor</a:t>
            </a:r>
          </a:p>
          <a:p>
            <a:pPr lvl="1">
              <a:buFontTx/>
              <a:buNone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F69BA346-4D72-49DE-B9AD-DA5C9DE5BB7A}" type="slidenum">
              <a:rPr lang="en-US"/>
              <a:pPr/>
              <a:t>20</a:t>
            </a:fld>
            <a:endParaRPr lang="en-US"/>
          </a:p>
        </p:txBody>
      </p:sp>
      <p:sp>
        <p:nvSpPr>
          <p:cNvPr id="267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Instruction Processing: EVALUATE ADDRESS</a:t>
            </a:r>
          </a:p>
        </p:txBody>
      </p:sp>
      <p:sp>
        <p:nvSpPr>
          <p:cNvPr id="267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Compute address</a:t>
            </a:r>
          </a:p>
          <a:p>
            <a:pPr lvl="1"/>
            <a:r>
              <a:rPr lang="en-US"/>
              <a:t>For loads and stores </a:t>
            </a:r>
          </a:p>
          <a:p>
            <a:pPr lvl="1"/>
            <a:r>
              <a:rPr lang="en-US"/>
              <a:t>For control-flow instructions </a:t>
            </a:r>
          </a:p>
          <a:p>
            <a:endParaRPr lang="en-US"/>
          </a:p>
          <a:p>
            <a:r>
              <a:rPr lang="en-US"/>
              <a:t>Examples</a:t>
            </a:r>
          </a:p>
          <a:p>
            <a:pPr lvl="1"/>
            <a:r>
              <a:rPr lang="en-US"/>
              <a:t>Add offset to base register (as in LDR)</a:t>
            </a:r>
          </a:p>
          <a:p>
            <a:pPr lvl="1"/>
            <a:r>
              <a:rPr lang="en-US"/>
              <a:t>Add offset to PC (as in LD and BR)</a:t>
            </a:r>
          </a:p>
        </p:txBody>
      </p:sp>
      <p:sp>
        <p:nvSpPr>
          <p:cNvPr id="267268" name="Line 4"/>
          <p:cNvSpPr>
            <a:spLocks noChangeShapeType="1"/>
          </p:cNvSpPr>
          <p:nvPr/>
        </p:nvSpPr>
        <p:spPr bwMode="auto">
          <a:xfrm>
            <a:off x="8077200" y="1905000"/>
            <a:ext cx="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67269" name="Line 5"/>
          <p:cNvSpPr>
            <a:spLocks noChangeShapeType="1"/>
          </p:cNvSpPr>
          <p:nvPr/>
        </p:nvSpPr>
        <p:spPr bwMode="auto">
          <a:xfrm>
            <a:off x="8101013" y="2743200"/>
            <a:ext cx="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67270" name="Line 6"/>
          <p:cNvSpPr>
            <a:spLocks noChangeShapeType="1"/>
          </p:cNvSpPr>
          <p:nvPr/>
        </p:nvSpPr>
        <p:spPr bwMode="auto">
          <a:xfrm>
            <a:off x="8077200" y="3581400"/>
            <a:ext cx="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67271" name="Line 7"/>
          <p:cNvSpPr>
            <a:spLocks noChangeShapeType="1"/>
          </p:cNvSpPr>
          <p:nvPr/>
        </p:nvSpPr>
        <p:spPr bwMode="auto">
          <a:xfrm>
            <a:off x="8056563" y="4419600"/>
            <a:ext cx="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67272" name="Line 8"/>
          <p:cNvSpPr>
            <a:spLocks noChangeShapeType="1"/>
          </p:cNvSpPr>
          <p:nvPr/>
        </p:nvSpPr>
        <p:spPr bwMode="auto">
          <a:xfrm>
            <a:off x="8070850" y="5257800"/>
            <a:ext cx="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67273" name="Text Box 9"/>
          <p:cNvSpPr txBox="1">
            <a:spLocks noChangeArrowheads="1"/>
          </p:cNvSpPr>
          <p:nvPr/>
        </p:nvSpPr>
        <p:spPr bwMode="auto">
          <a:xfrm>
            <a:off x="7772400" y="3124200"/>
            <a:ext cx="685800" cy="46672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EA</a:t>
            </a:r>
          </a:p>
        </p:txBody>
      </p:sp>
      <p:sp>
        <p:nvSpPr>
          <p:cNvPr id="267274" name="Text Box 10"/>
          <p:cNvSpPr txBox="1">
            <a:spLocks noChangeArrowheads="1"/>
          </p:cNvSpPr>
          <p:nvPr/>
        </p:nvSpPr>
        <p:spPr bwMode="auto">
          <a:xfrm>
            <a:off x="7772400" y="3962400"/>
            <a:ext cx="68580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OP</a:t>
            </a:r>
          </a:p>
        </p:txBody>
      </p:sp>
      <p:sp>
        <p:nvSpPr>
          <p:cNvPr id="267275" name="Text Box 11"/>
          <p:cNvSpPr txBox="1">
            <a:spLocks noChangeArrowheads="1"/>
          </p:cNvSpPr>
          <p:nvPr/>
        </p:nvSpPr>
        <p:spPr bwMode="auto">
          <a:xfrm>
            <a:off x="7772400" y="4800600"/>
            <a:ext cx="68580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EX</a:t>
            </a:r>
          </a:p>
        </p:txBody>
      </p:sp>
      <p:sp>
        <p:nvSpPr>
          <p:cNvPr id="267276" name="Line 12"/>
          <p:cNvSpPr>
            <a:spLocks noChangeShapeType="1"/>
          </p:cNvSpPr>
          <p:nvPr/>
        </p:nvSpPr>
        <p:spPr bwMode="auto">
          <a:xfrm>
            <a:off x="8077200" y="6096000"/>
            <a:ext cx="0" cy="3048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67277" name="Line 13"/>
          <p:cNvSpPr>
            <a:spLocks noChangeShapeType="1"/>
          </p:cNvSpPr>
          <p:nvPr/>
        </p:nvSpPr>
        <p:spPr bwMode="auto">
          <a:xfrm flipH="1">
            <a:off x="7543800" y="6400800"/>
            <a:ext cx="5334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67278" name="Line 14"/>
          <p:cNvSpPr>
            <a:spLocks noChangeShapeType="1"/>
          </p:cNvSpPr>
          <p:nvPr/>
        </p:nvSpPr>
        <p:spPr bwMode="auto">
          <a:xfrm flipV="1">
            <a:off x="7543800" y="1143000"/>
            <a:ext cx="0" cy="52578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67279" name="Line 15"/>
          <p:cNvSpPr>
            <a:spLocks noChangeShapeType="1"/>
          </p:cNvSpPr>
          <p:nvPr/>
        </p:nvSpPr>
        <p:spPr bwMode="auto">
          <a:xfrm>
            <a:off x="7543800" y="1143000"/>
            <a:ext cx="5334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67280" name="Line 16"/>
          <p:cNvSpPr>
            <a:spLocks noChangeShapeType="1"/>
          </p:cNvSpPr>
          <p:nvPr/>
        </p:nvSpPr>
        <p:spPr bwMode="auto">
          <a:xfrm>
            <a:off x="8077200" y="1143000"/>
            <a:ext cx="0" cy="3048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67281" name="Text Box 17"/>
          <p:cNvSpPr txBox="1">
            <a:spLocks noChangeArrowheads="1"/>
          </p:cNvSpPr>
          <p:nvPr/>
        </p:nvSpPr>
        <p:spPr bwMode="auto">
          <a:xfrm>
            <a:off x="7772400" y="5638800"/>
            <a:ext cx="68580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S</a:t>
            </a:r>
          </a:p>
        </p:txBody>
      </p:sp>
      <p:sp>
        <p:nvSpPr>
          <p:cNvPr id="267282" name="Text Box 18"/>
          <p:cNvSpPr txBox="1">
            <a:spLocks noChangeArrowheads="1"/>
          </p:cNvSpPr>
          <p:nvPr/>
        </p:nvSpPr>
        <p:spPr bwMode="auto">
          <a:xfrm>
            <a:off x="7772400" y="1447800"/>
            <a:ext cx="68580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F</a:t>
            </a:r>
          </a:p>
        </p:txBody>
      </p:sp>
      <p:sp>
        <p:nvSpPr>
          <p:cNvPr id="267283" name="Text Box 19"/>
          <p:cNvSpPr txBox="1">
            <a:spLocks noChangeArrowheads="1"/>
          </p:cNvSpPr>
          <p:nvPr/>
        </p:nvSpPr>
        <p:spPr bwMode="auto">
          <a:xfrm>
            <a:off x="7772400" y="2286000"/>
            <a:ext cx="68580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4B42D070-4D3F-4166-86CE-FEFE1417CD37}" type="slidenum">
              <a:rPr lang="en-US"/>
              <a:pPr/>
              <a:t>21</a:t>
            </a:fld>
            <a:endParaRPr lang="en-US"/>
          </a:p>
        </p:txBody>
      </p:sp>
      <p:sp>
        <p:nvSpPr>
          <p:cNvPr id="269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EVALUATE ADDRESS in LC-3</a:t>
            </a:r>
          </a:p>
        </p:txBody>
      </p:sp>
      <p:sp>
        <p:nvSpPr>
          <p:cNvPr id="269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89163" y="820738"/>
            <a:ext cx="6345237" cy="5275262"/>
          </a:xfrm>
        </p:spPr>
        <p:txBody>
          <a:bodyPr/>
          <a:lstStyle/>
          <a:p>
            <a:endParaRPr lang="fr-FR"/>
          </a:p>
        </p:txBody>
      </p:sp>
      <p:pic>
        <p:nvPicPr>
          <p:cNvPr id="2693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1438" y="1143000"/>
            <a:ext cx="4070350" cy="5257800"/>
          </a:xfrm>
          <a:prstGeom prst="rect">
            <a:avLst/>
          </a:prstGeom>
          <a:noFill/>
        </p:spPr>
      </p:pic>
      <p:sp>
        <p:nvSpPr>
          <p:cNvPr id="269317" name="Line 5"/>
          <p:cNvSpPr>
            <a:spLocks noChangeShapeType="1"/>
          </p:cNvSpPr>
          <p:nvPr/>
        </p:nvSpPr>
        <p:spPr bwMode="auto">
          <a:xfrm>
            <a:off x="6127750" y="2819400"/>
            <a:ext cx="0" cy="83185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69318" name="Line 6"/>
          <p:cNvSpPr>
            <a:spLocks noChangeShapeType="1"/>
          </p:cNvSpPr>
          <p:nvPr/>
        </p:nvSpPr>
        <p:spPr bwMode="auto">
          <a:xfrm>
            <a:off x="5619750" y="3162300"/>
            <a:ext cx="0" cy="10795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69319" name="Line 7"/>
          <p:cNvSpPr>
            <a:spLocks noChangeShapeType="1"/>
          </p:cNvSpPr>
          <p:nvPr/>
        </p:nvSpPr>
        <p:spPr bwMode="auto">
          <a:xfrm>
            <a:off x="4864100" y="3435350"/>
            <a:ext cx="584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69320" name="Line 8"/>
          <p:cNvSpPr>
            <a:spLocks noChangeShapeType="1"/>
          </p:cNvSpPr>
          <p:nvPr/>
        </p:nvSpPr>
        <p:spPr bwMode="auto">
          <a:xfrm>
            <a:off x="4870450" y="3860800"/>
            <a:ext cx="69215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69321" name="Line 9"/>
          <p:cNvSpPr>
            <a:spLocks noChangeShapeType="1"/>
          </p:cNvSpPr>
          <p:nvPr/>
        </p:nvSpPr>
        <p:spPr bwMode="auto">
          <a:xfrm>
            <a:off x="5918200" y="4000500"/>
            <a:ext cx="0" cy="8636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69322" name="Line 10"/>
          <p:cNvSpPr>
            <a:spLocks noChangeShapeType="1"/>
          </p:cNvSpPr>
          <p:nvPr/>
        </p:nvSpPr>
        <p:spPr bwMode="auto">
          <a:xfrm>
            <a:off x="5918200" y="4984750"/>
            <a:ext cx="0" cy="13335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69323" name="Freeform 11"/>
          <p:cNvSpPr>
            <a:spLocks/>
          </p:cNvSpPr>
          <p:nvPr/>
        </p:nvSpPr>
        <p:spPr bwMode="auto">
          <a:xfrm>
            <a:off x="2819400" y="1225550"/>
            <a:ext cx="3854450" cy="3905250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2428" y="8"/>
              </a:cxn>
              <a:cxn ang="0">
                <a:pos x="2424" y="2456"/>
              </a:cxn>
              <a:cxn ang="0">
                <a:pos x="0" y="2456"/>
              </a:cxn>
            </a:cxnLst>
            <a:rect l="0" t="0" r="r" b="b"/>
            <a:pathLst>
              <a:path w="2428" h="2456">
                <a:moveTo>
                  <a:pt x="8" y="0"/>
                </a:moveTo>
                <a:lnTo>
                  <a:pt x="2428" y="8"/>
                </a:lnTo>
                <a:lnTo>
                  <a:pt x="2424" y="2456"/>
                </a:lnTo>
                <a:lnTo>
                  <a:pt x="0" y="2456"/>
                </a:lnTo>
              </a:path>
            </a:pathLst>
          </a:custGeom>
          <a:noFill/>
          <a:ln w="571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69324" name="Line 12"/>
          <p:cNvSpPr>
            <a:spLocks noChangeShapeType="1"/>
          </p:cNvSpPr>
          <p:nvPr/>
        </p:nvSpPr>
        <p:spPr bwMode="auto">
          <a:xfrm>
            <a:off x="4394200" y="5143500"/>
            <a:ext cx="0" cy="3683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69325" name="Freeform 13"/>
          <p:cNvSpPr>
            <a:spLocks/>
          </p:cNvSpPr>
          <p:nvPr/>
        </p:nvSpPr>
        <p:spPr bwMode="auto">
          <a:xfrm>
            <a:off x="4870450" y="4203700"/>
            <a:ext cx="996950" cy="7175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" y="0"/>
              </a:cxn>
              <a:cxn ang="0">
                <a:pos x="100" y="452"/>
              </a:cxn>
              <a:cxn ang="0">
                <a:pos x="628" y="452"/>
              </a:cxn>
            </a:cxnLst>
            <a:rect l="0" t="0" r="r" b="b"/>
            <a:pathLst>
              <a:path w="628" h="452">
                <a:moveTo>
                  <a:pt x="0" y="0"/>
                </a:moveTo>
                <a:lnTo>
                  <a:pt x="100" y="0"/>
                </a:lnTo>
                <a:lnTo>
                  <a:pt x="100" y="452"/>
                </a:lnTo>
                <a:lnTo>
                  <a:pt x="628" y="452"/>
                </a:ln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69326" name="Line 14"/>
          <p:cNvSpPr>
            <a:spLocks noChangeShapeType="1"/>
          </p:cNvSpPr>
          <p:nvPr/>
        </p:nvSpPr>
        <p:spPr bwMode="auto">
          <a:xfrm>
            <a:off x="4610100" y="5683250"/>
            <a:ext cx="635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69327" name="Line 15"/>
          <p:cNvSpPr>
            <a:spLocks noChangeShapeType="1"/>
          </p:cNvSpPr>
          <p:nvPr/>
        </p:nvSpPr>
        <p:spPr bwMode="auto">
          <a:xfrm>
            <a:off x="6343650" y="2717800"/>
            <a:ext cx="127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69328" name="Line 16"/>
          <p:cNvSpPr>
            <a:spLocks noChangeShapeType="1"/>
          </p:cNvSpPr>
          <p:nvPr/>
        </p:nvSpPr>
        <p:spPr bwMode="auto">
          <a:xfrm>
            <a:off x="5695950" y="3536950"/>
            <a:ext cx="6350" cy="10795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69329" name="Rectangle 17"/>
          <p:cNvSpPr>
            <a:spLocks noChangeArrowheads="1"/>
          </p:cNvSpPr>
          <p:nvPr/>
        </p:nvSpPr>
        <p:spPr bwMode="auto">
          <a:xfrm>
            <a:off x="263525" y="1765300"/>
            <a:ext cx="167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/>
              <a:t>Load/Store</a:t>
            </a:r>
          </a:p>
        </p:txBody>
      </p:sp>
      <p:grpSp>
        <p:nvGrpSpPr>
          <p:cNvPr id="269330" name="Group 18"/>
          <p:cNvGrpSpPr>
            <a:grpSpLocks/>
          </p:cNvGrpSpPr>
          <p:nvPr/>
        </p:nvGrpSpPr>
        <p:grpSpPr bwMode="auto">
          <a:xfrm>
            <a:off x="4316413" y="3009900"/>
            <a:ext cx="723900" cy="1277938"/>
            <a:chOff x="2613" y="1746"/>
            <a:chExt cx="421" cy="805"/>
          </a:xfrm>
        </p:grpSpPr>
        <p:sp>
          <p:nvSpPr>
            <p:cNvPr id="269331" name="Rectangle 19"/>
            <p:cNvSpPr>
              <a:spLocks noChangeArrowheads="1"/>
            </p:cNvSpPr>
            <p:nvPr/>
          </p:nvSpPr>
          <p:spPr bwMode="auto">
            <a:xfrm>
              <a:off x="2700" y="1746"/>
              <a:ext cx="254" cy="805"/>
            </a:xfrm>
            <a:prstGeom prst="rect">
              <a:avLst/>
            </a:prstGeom>
            <a:solidFill>
              <a:srgbClr val="FF99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69332" name="Text Box 20"/>
            <p:cNvSpPr txBox="1">
              <a:spLocks noChangeArrowheads="1"/>
            </p:cNvSpPr>
            <p:nvPr/>
          </p:nvSpPr>
          <p:spPr bwMode="auto">
            <a:xfrm>
              <a:off x="2613" y="2063"/>
              <a:ext cx="421" cy="22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700"/>
                <a:t>CONTROL</a:t>
              </a:r>
            </a:p>
            <a:p>
              <a:pPr>
                <a:spcBef>
                  <a:spcPct val="50000"/>
                </a:spcBef>
              </a:pPr>
              <a:r>
                <a:rPr lang="en-US" sz="700"/>
                <a:t>UNIT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9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9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9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9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9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9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9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9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9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9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9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9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317" grpId="0" animBg="1"/>
      <p:bldP spid="269318" grpId="0" animBg="1"/>
      <p:bldP spid="269319" grpId="0" animBg="1"/>
      <p:bldP spid="269320" grpId="0" animBg="1"/>
      <p:bldP spid="269321" grpId="0" animBg="1"/>
      <p:bldP spid="269322" grpId="0" animBg="1"/>
      <p:bldP spid="269323" grpId="0" animBg="1"/>
      <p:bldP spid="269324" grpId="0" animBg="1"/>
      <p:bldP spid="269325" grpId="0" animBg="1"/>
      <p:bldP spid="269326" grpId="0" animBg="1"/>
      <p:bldP spid="269327" grpId="0" animBg="1"/>
      <p:bldP spid="2693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1E65A0F6-8F32-4E84-B7D3-E0F0BC4DEA0A}" type="slidenum">
              <a:rPr lang="en-US"/>
              <a:pPr/>
              <a:t>22</a:t>
            </a:fld>
            <a:endParaRPr lang="en-US"/>
          </a:p>
        </p:txBody>
      </p:sp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Instruction Processing: FETCH OPERANDS</a:t>
            </a:r>
          </a:p>
        </p:txBody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Get source operands for operation</a:t>
            </a:r>
          </a:p>
          <a:p>
            <a:endParaRPr lang="en-US"/>
          </a:p>
          <a:p>
            <a:r>
              <a:rPr lang="en-US"/>
              <a:t>Examples</a:t>
            </a:r>
          </a:p>
          <a:p>
            <a:pPr lvl="1"/>
            <a:r>
              <a:rPr lang="en-US"/>
              <a:t>Read data from register file (ADD)</a:t>
            </a:r>
          </a:p>
          <a:p>
            <a:pPr lvl="1"/>
            <a:r>
              <a:rPr lang="en-US"/>
              <a:t>Load data from memory (LDR)</a:t>
            </a:r>
          </a:p>
        </p:txBody>
      </p:sp>
      <p:sp>
        <p:nvSpPr>
          <p:cNvPr id="271364" name="Line 4"/>
          <p:cNvSpPr>
            <a:spLocks noChangeShapeType="1"/>
          </p:cNvSpPr>
          <p:nvPr/>
        </p:nvSpPr>
        <p:spPr bwMode="auto">
          <a:xfrm>
            <a:off x="8077200" y="1905000"/>
            <a:ext cx="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71365" name="Line 5"/>
          <p:cNvSpPr>
            <a:spLocks noChangeShapeType="1"/>
          </p:cNvSpPr>
          <p:nvPr/>
        </p:nvSpPr>
        <p:spPr bwMode="auto">
          <a:xfrm>
            <a:off x="8101013" y="2743200"/>
            <a:ext cx="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71366" name="Line 6"/>
          <p:cNvSpPr>
            <a:spLocks noChangeShapeType="1"/>
          </p:cNvSpPr>
          <p:nvPr/>
        </p:nvSpPr>
        <p:spPr bwMode="auto">
          <a:xfrm>
            <a:off x="8077200" y="3581400"/>
            <a:ext cx="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71367" name="Line 7"/>
          <p:cNvSpPr>
            <a:spLocks noChangeShapeType="1"/>
          </p:cNvSpPr>
          <p:nvPr/>
        </p:nvSpPr>
        <p:spPr bwMode="auto">
          <a:xfrm>
            <a:off x="8056563" y="4419600"/>
            <a:ext cx="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71368" name="Line 8"/>
          <p:cNvSpPr>
            <a:spLocks noChangeShapeType="1"/>
          </p:cNvSpPr>
          <p:nvPr/>
        </p:nvSpPr>
        <p:spPr bwMode="auto">
          <a:xfrm>
            <a:off x="8070850" y="5257800"/>
            <a:ext cx="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71369" name="Text Box 9"/>
          <p:cNvSpPr txBox="1">
            <a:spLocks noChangeArrowheads="1"/>
          </p:cNvSpPr>
          <p:nvPr/>
        </p:nvSpPr>
        <p:spPr bwMode="auto">
          <a:xfrm>
            <a:off x="7772400" y="3124200"/>
            <a:ext cx="68580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EA</a:t>
            </a:r>
          </a:p>
        </p:txBody>
      </p:sp>
      <p:sp>
        <p:nvSpPr>
          <p:cNvPr id="271370" name="Text Box 10"/>
          <p:cNvSpPr txBox="1">
            <a:spLocks noChangeArrowheads="1"/>
          </p:cNvSpPr>
          <p:nvPr/>
        </p:nvSpPr>
        <p:spPr bwMode="auto">
          <a:xfrm>
            <a:off x="7772400" y="3962400"/>
            <a:ext cx="685800" cy="46672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OP</a:t>
            </a:r>
          </a:p>
        </p:txBody>
      </p:sp>
      <p:sp>
        <p:nvSpPr>
          <p:cNvPr id="271371" name="Text Box 11"/>
          <p:cNvSpPr txBox="1">
            <a:spLocks noChangeArrowheads="1"/>
          </p:cNvSpPr>
          <p:nvPr/>
        </p:nvSpPr>
        <p:spPr bwMode="auto">
          <a:xfrm>
            <a:off x="7772400" y="4800600"/>
            <a:ext cx="68580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EX</a:t>
            </a:r>
          </a:p>
        </p:txBody>
      </p:sp>
      <p:sp>
        <p:nvSpPr>
          <p:cNvPr id="271372" name="Line 12"/>
          <p:cNvSpPr>
            <a:spLocks noChangeShapeType="1"/>
          </p:cNvSpPr>
          <p:nvPr/>
        </p:nvSpPr>
        <p:spPr bwMode="auto">
          <a:xfrm>
            <a:off x="8077200" y="6096000"/>
            <a:ext cx="0" cy="3048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71373" name="Line 13"/>
          <p:cNvSpPr>
            <a:spLocks noChangeShapeType="1"/>
          </p:cNvSpPr>
          <p:nvPr/>
        </p:nvSpPr>
        <p:spPr bwMode="auto">
          <a:xfrm flipH="1">
            <a:off x="7543800" y="6400800"/>
            <a:ext cx="5334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71374" name="Line 14"/>
          <p:cNvSpPr>
            <a:spLocks noChangeShapeType="1"/>
          </p:cNvSpPr>
          <p:nvPr/>
        </p:nvSpPr>
        <p:spPr bwMode="auto">
          <a:xfrm flipV="1">
            <a:off x="7543800" y="1143000"/>
            <a:ext cx="0" cy="52578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71375" name="Line 15"/>
          <p:cNvSpPr>
            <a:spLocks noChangeShapeType="1"/>
          </p:cNvSpPr>
          <p:nvPr/>
        </p:nvSpPr>
        <p:spPr bwMode="auto">
          <a:xfrm>
            <a:off x="7543800" y="1143000"/>
            <a:ext cx="5334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71376" name="Line 16"/>
          <p:cNvSpPr>
            <a:spLocks noChangeShapeType="1"/>
          </p:cNvSpPr>
          <p:nvPr/>
        </p:nvSpPr>
        <p:spPr bwMode="auto">
          <a:xfrm>
            <a:off x="8077200" y="1143000"/>
            <a:ext cx="0" cy="3048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71377" name="Text Box 17"/>
          <p:cNvSpPr txBox="1">
            <a:spLocks noChangeArrowheads="1"/>
          </p:cNvSpPr>
          <p:nvPr/>
        </p:nvSpPr>
        <p:spPr bwMode="auto">
          <a:xfrm>
            <a:off x="7772400" y="5638800"/>
            <a:ext cx="68580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S</a:t>
            </a:r>
          </a:p>
        </p:txBody>
      </p:sp>
      <p:sp>
        <p:nvSpPr>
          <p:cNvPr id="271378" name="Text Box 18"/>
          <p:cNvSpPr txBox="1">
            <a:spLocks noChangeArrowheads="1"/>
          </p:cNvSpPr>
          <p:nvPr/>
        </p:nvSpPr>
        <p:spPr bwMode="auto">
          <a:xfrm>
            <a:off x="7772400" y="1447800"/>
            <a:ext cx="68580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F</a:t>
            </a:r>
          </a:p>
        </p:txBody>
      </p:sp>
      <p:sp>
        <p:nvSpPr>
          <p:cNvPr id="271379" name="Text Box 19"/>
          <p:cNvSpPr txBox="1">
            <a:spLocks noChangeArrowheads="1"/>
          </p:cNvSpPr>
          <p:nvPr/>
        </p:nvSpPr>
        <p:spPr bwMode="auto">
          <a:xfrm>
            <a:off x="7772400" y="2286000"/>
            <a:ext cx="68580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B0595009-AD98-4165-99C1-8AFA41DB0C13}" type="slidenum">
              <a:rPr lang="en-US"/>
              <a:pPr/>
              <a:t>23</a:t>
            </a:fld>
            <a:endParaRPr lang="en-US"/>
          </a:p>
        </p:txBody>
      </p:sp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FETCH OPERANDS in LC-3</a:t>
            </a:r>
          </a:p>
        </p:txBody>
      </p:sp>
      <p:sp>
        <p:nvSpPr>
          <p:cNvPr id="273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734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1438" y="1143000"/>
            <a:ext cx="4070350" cy="5257800"/>
          </a:xfrm>
          <a:prstGeom prst="rect">
            <a:avLst/>
          </a:prstGeom>
          <a:noFill/>
        </p:spPr>
      </p:pic>
      <p:sp>
        <p:nvSpPr>
          <p:cNvPr id="273413" name="Line 5"/>
          <p:cNvSpPr>
            <a:spLocks noChangeShapeType="1"/>
          </p:cNvSpPr>
          <p:nvPr/>
        </p:nvSpPr>
        <p:spPr bwMode="auto">
          <a:xfrm>
            <a:off x="6127750" y="2819400"/>
            <a:ext cx="0" cy="83185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73414" name="Line 6"/>
          <p:cNvSpPr>
            <a:spLocks noChangeShapeType="1"/>
          </p:cNvSpPr>
          <p:nvPr/>
        </p:nvSpPr>
        <p:spPr bwMode="auto">
          <a:xfrm flipH="1">
            <a:off x="5776913" y="2809875"/>
            <a:ext cx="9525" cy="422275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73415" name="Line 7"/>
          <p:cNvSpPr>
            <a:spLocks noChangeShapeType="1"/>
          </p:cNvSpPr>
          <p:nvPr/>
        </p:nvSpPr>
        <p:spPr bwMode="auto">
          <a:xfrm>
            <a:off x="4864100" y="3435350"/>
            <a:ext cx="584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73416" name="Line 8"/>
          <p:cNvSpPr>
            <a:spLocks noChangeShapeType="1"/>
          </p:cNvSpPr>
          <p:nvPr/>
        </p:nvSpPr>
        <p:spPr bwMode="auto">
          <a:xfrm>
            <a:off x="6343650" y="2717800"/>
            <a:ext cx="127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73417" name="Line 9"/>
          <p:cNvSpPr>
            <a:spLocks noChangeShapeType="1"/>
          </p:cNvSpPr>
          <p:nvPr/>
        </p:nvSpPr>
        <p:spPr bwMode="auto">
          <a:xfrm>
            <a:off x="5695950" y="3536950"/>
            <a:ext cx="6350" cy="10795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73418" name="Line 10"/>
          <p:cNvSpPr>
            <a:spLocks noChangeShapeType="1"/>
          </p:cNvSpPr>
          <p:nvPr/>
        </p:nvSpPr>
        <p:spPr bwMode="auto">
          <a:xfrm>
            <a:off x="5448300" y="2713038"/>
            <a:ext cx="127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73419" name="Rectangle 11"/>
          <p:cNvSpPr>
            <a:spLocks noChangeArrowheads="1"/>
          </p:cNvSpPr>
          <p:nvPr/>
        </p:nvSpPr>
        <p:spPr bwMode="auto">
          <a:xfrm>
            <a:off x="263525" y="1765300"/>
            <a:ext cx="827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/>
              <a:t>ADD</a:t>
            </a:r>
          </a:p>
        </p:txBody>
      </p:sp>
      <p:grpSp>
        <p:nvGrpSpPr>
          <p:cNvPr id="273420" name="Group 12"/>
          <p:cNvGrpSpPr>
            <a:grpSpLocks/>
          </p:cNvGrpSpPr>
          <p:nvPr/>
        </p:nvGrpSpPr>
        <p:grpSpPr bwMode="auto">
          <a:xfrm>
            <a:off x="4316413" y="3009900"/>
            <a:ext cx="723900" cy="1277938"/>
            <a:chOff x="2613" y="1746"/>
            <a:chExt cx="421" cy="805"/>
          </a:xfrm>
        </p:grpSpPr>
        <p:sp>
          <p:nvSpPr>
            <p:cNvPr id="273421" name="Rectangle 13"/>
            <p:cNvSpPr>
              <a:spLocks noChangeArrowheads="1"/>
            </p:cNvSpPr>
            <p:nvPr/>
          </p:nvSpPr>
          <p:spPr bwMode="auto">
            <a:xfrm>
              <a:off x="2700" y="1746"/>
              <a:ext cx="254" cy="805"/>
            </a:xfrm>
            <a:prstGeom prst="rect">
              <a:avLst/>
            </a:prstGeom>
            <a:solidFill>
              <a:srgbClr val="FF99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73422" name="Text Box 14"/>
            <p:cNvSpPr txBox="1">
              <a:spLocks noChangeArrowheads="1"/>
            </p:cNvSpPr>
            <p:nvPr/>
          </p:nvSpPr>
          <p:spPr bwMode="auto">
            <a:xfrm>
              <a:off x="2613" y="2063"/>
              <a:ext cx="421" cy="22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700"/>
                <a:t>CONTROL</a:t>
              </a:r>
            </a:p>
            <a:p>
              <a:pPr>
                <a:spcBef>
                  <a:spcPct val="50000"/>
                </a:spcBef>
              </a:pPr>
              <a:r>
                <a:rPr lang="en-US" sz="700"/>
                <a:t>UNIT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3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3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3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3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3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3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413" grpId="0" animBg="1"/>
      <p:bldP spid="273414" grpId="0" animBg="1"/>
      <p:bldP spid="273415" grpId="0" animBg="1"/>
      <p:bldP spid="273416" grpId="0" animBg="1"/>
      <p:bldP spid="273417" grpId="0" animBg="1"/>
      <p:bldP spid="2734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FE556F64-2B4A-4B37-88C9-CFCD05AB26CB}" type="slidenum">
              <a:rPr lang="en-US"/>
              <a:pPr/>
              <a:t>24</a:t>
            </a:fld>
            <a:endParaRPr lang="en-US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FETCH OPERANDS in LC-3</a:t>
            </a:r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7546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1438" y="1143000"/>
            <a:ext cx="4070350" cy="5257800"/>
          </a:xfrm>
          <a:prstGeom prst="rect">
            <a:avLst/>
          </a:prstGeom>
          <a:noFill/>
        </p:spPr>
      </p:pic>
      <p:sp>
        <p:nvSpPr>
          <p:cNvPr id="275461" name="Line 5"/>
          <p:cNvSpPr>
            <a:spLocks noChangeShapeType="1"/>
          </p:cNvSpPr>
          <p:nvPr/>
        </p:nvSpPr>
        <p:spPr bwMode="auto">
          <a:xfrm>
            <a:off x="2895600" y="5678488"/>
            <a:ext cx="76200" cy="63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75462" name="Rectangle 6"/>
          <p:cNvSpPr>
            <a:spLocks noChangeArrowheads="1"/>
          </p:cNvSpPr>
          <p:nvPr/>
        </p:nvSpPr>
        <p:spPr bwMode="auto">
          <a:xfrm>
            <a:off x="263525" y="1765300"/>
            <a:ext cx="79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/>
              <a:t>LDR</a:t>
            </a:r>
          </a:p>
        </p:txBody>
      </p:sp>
      <p:sp>
        <p:nvSpPr>
          <p:cNvPr id="275463" name="Freeform 7"/>
          <p:cNvSpPr>
            <a:spLocks/>
          </p:cNvSpPr>
          <p:nvPr/>
        </p:nvSpPr>
        <p:spPr bwMode="auto">
          <a:xfrm>
            <a:off x="4267200" y="5765800"/>
            <a:ext cx="133350" cy="234950"/>
          </a:xfrm>
          <a:custGeom>
            <a:avLst/>
            <a:gdLst/>
            <a:ahLst/>
            <a:cxnLst>
              <a:cxn ang="0">
                <a:pos x="84" y="0"/>
              </a:cxn>
              <a:cxn ang="0">
                <a:pos x="80" y="148"/>
              </a:cxn>
              <a:cxn ang="0">
                <a:pos x="0" y="144"/>
              </a:cxn>
            </a:cxnLst>
            <a:rect l="0" t="0" r="r" b="b"/>
            <a:pathLst>
              <a:path w="84" h="148">
                <a:moveTo>
                  <a:pt x="84" y="0"/>
                </a:moveTo>
                <a:lnTo>
                  <a:pt x="80" y="148"/>
                </a:lnTo>
                <a:lnTo>
                  <a:pt x="0" y="144"/>
                </a:lnTo>
              </a:path>
            </a:pathLst>
          </a:custGeom>
          <a:noFill/>
          <a:ln w="381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75464" name="Line 8"/>
          <p:cNvSpPr>
            <a:spLocks noChangeShapeType="1"/>
          </p:cNvSpPr>
          <p:nvPr/>
        </p:nvSpPr>
        <p:spPr bwMode="auto">
          <a:xfrm>
            <a:off x="3790950" y="5626100"/>
            <a:ext cx="0" cy="635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75465" name="Freeform 9"/>
          <p:cNvSpPr>
            <a:spLocks/>
          </p:cNvSpPr>
          <p:nvPr/>
        </p:nvSpPr>
        <p:spPr bwMode="auto">
          <a:xfrm>
            <a:off x="3162300" y="5829300"/>
            <a:ext cx="241300" cy="241300"/>
          </a:xfrm>
          <a:custGeom>
            <a:avLst/>
            <a:gdLst/>
            <a:ahLst/>
            <a:cxnLst>
              <a:cxn ang="0">
                <a:pos x="152" y="152"/>
              </a:cxn>
              <a:cxn ang="0">
                <a:pos x="0" y="152"/>
              </a:cxn>
              <a:cxn ang="0">
                <a:pos x="0" y="0"/>
              </a:cxn>
            </a:cxnLst>
            <a:rect l="0" t="0" r="r" b="b"/>
            <a:pathLst>
              <a:path w="152" h="152">
                <a:moveTo>
                  <a:pt x="152" y="152"/>
                </a:moveTo>
                <a:lnTo>
                  <a:pt x="0" y="152"/>
                </a:lnTo>
                <a:lnTo>
                  <a:pt x="0" y="0"/>
                </a:lnTo>
              </a:path>
            </a:pathLst>
          </a:custGeom>
          <a:noFill/>
          <a:ln w="381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grpSp>
        <p:nvGrpSpPr>
          <p:cNvPr id="275466" name="Group 10"/>
          <p:cNvGrpSpPr>
            <a:grpSpLocks/>
          </p:cNvGrpSpPr>
          <p:nvPr/>
        </p:nvGrpSpPr>
        <p:grpSpPr bwMode="auto">
          <a:xfrm>
            <a:off x="4316413" y="3009900"/>
            <a:ext cx="723900" cy="1277938"/>
            <a:chOff x="2613" y="1746"/>
            <a:chExt cx="421" cy="805"/>
          </a:xfrm>
        </p:grpSpPr>
        <p:sp>
          <p:nvSpPr>
            <p:cNvPr id="275467" name="Rectangle 11"/>
            <p:cNvSpPr>
              <a:spLocks noChangeArrowheads="1"/>
            </p:cNvSpPr>
            <p:nvPr/>
          </p:nvSpPr>
          <p:spPr bwMode="auto">
            <a:xfrm>
              <a:off x="2700" y="1746"/>
              <a:ext cx="254" cy="805"/>
            </a:xfrm>
            <a:prstGeom prst="rect">
              <a:avLst/>
            </a:prstGeom>
            <a:solidFill>
              <a:srgbClr val="FF99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75468" name="Text Box 12"/>
            <p:cNvSpPr txBox="1">
              <a:spLocks noChangeArrowheads="1"/>
            </p:cNvSpPr>
            <p:nvPr/>
          </p:nvSpPr>
          <p:spPr bwMode="auto">
            <a:xfrm>
              <a:off x="2613" y="2063"/>
              <a:ext cx="421" cy="22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700"/>
                <a:t>CONTROL</a:t>
              </a:r>
            </a:p>
            <a:p>
              <a:pPr>
                <a:spcBef>
                  <a:spcPct val="50000"/>
                </a:spcBef>
              </a:pPr>
              <a:r>
                <a:rPr lang="en-US" sz="700"/>
                <a:t>UNIT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5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5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5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5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461" grpId="0" animBg="1"/>
      <p:bldP spid="275463" grpId="0" animBg="1"/>
      <p:bldP spid="275464" grpId="0" animBg="1"/>
      <p:bldP spid="27546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D1791518-8505-4B15-8B8A-96EBD50297DA}" type="slidenum">
              <a:rPr lang="en-US"/>
              <a:pPr/>
              <a:t>25</a:t>
            </a:fld>
            <a:endParaRPr lang="en-US"/>
          </a:p>
        </p:txBody>
      </p:sp>
      <p:sp>
        <p:nvSpPr>
          <p:cNvPr id="277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Instruction Processing: EXECUTE</a:t>
            </a:r>
          </a:p>
        </p:txBody>
      </p:sp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Actually perform operation</a:t>
            </a:r>
          </a:p>
          <a:p>
            <a:endParaRPr lang="en-US"/>
          </a:p>
          <a:p>
            <a:r>
              <a:rPr lang="en-US"/>
              <a:t>Examples</a:t>
            </a:r>
          </a:p>
          <a:p>
            <a:pPr lvl="1"/>
            <a:r>
              <a:rPr lang="en-US"/>
              <a:t>Send operands to ALU and assert ADD signal</a:t>
            </a:r>
          </a:p>
          <a:p>
            <a:pPr lvl="1"/>
            <a:r>
              <a:rPr lang="en-US"/>
              <a:t>Do nothing (</a:t>
            </a:r>
            <a:r>
              <a:rPr lang="en-US" i="1"/>
              <a:t>e.g.,</a:t>
            </a:r>
            <a:r>
              <a:rPr lang="en-US"/>
              <a:t> for loads and stores)</a:t>
            </a:r>
          </a:p>
        </p:txBody>
      </p:sp>
      <p:sp>
        <p:nvSpPr>
          <p:cNvPr id="277508" name="Line 4"/>
          <p:cNvSpPr>
            <a:spLocks noChangeShapeType="1"/>
          </p:cNvSpPr>
          <p:nvPr/>
        </p:nvSpPr>
        <p:spPr bwMode="auto">
          <a:xfrm>
            <a:off x="8077200" y="1905000"/>
            <a:ext cx="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77509" name="Line 5"/>
          <p:cNvSpPr>
            <a:spLocks noChangeShapeType="1"/>
          </p:cNvSpPr>
          <p:nvPr/>
        </p:nvSpPr>
        <p:spPr bwMode="auto">
          <a:xfrm>
            <a:off x="8101013" y="2743200"/>
            <a:ext cx="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77510" name="Line 6"/>
          <p:cNvSpPr>
            <a:spLocks noChangeShapeType="1"/>
          </p:cNvSpPr>
          <p:nvPr/>
        </p:nvSpPr>
        <p:spPr bwMode="auto">
          <a:xfrm>
            <a:off x="8077200" y="3581400"/>
            <a:ext cx="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77511" name="Line 7"/>
          <p:cNvSpPr>
            <a:spLocks noChangeShapeType="1"/>
          </p:cNvSpPr>
          <p:nvPr/>
        </p:nvSpPr>
        <p:spPr bwMode="auto">
          <a:xfrm>
            <a:off x="8056563" y="4419600"/>
            <a:ext cx="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77512" name="Line 8"/>
          <p:cNvSpPr>
            <a:spLocks noChangeShapeType="1"/>
          </p:cNvSpPr>
          <p:nvPr/>
        </p:nvSpPr>
        <p:spPr bwMode="auto">
          <a:xfrm>
            <a:off x="8070850" y="5257800"/>
            <a:ext cx="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77513" name="Text Box 9"/>
          <p:cNvSpPr txBox="1">
            <a:spLocks noChangeArrowheads="1"/>
          </p:cNvSpPr>
          <p:nvPr/>
        </p:nvSpPr>
        <p:spPr bwMode="auto">
          <a:xfrm>
            <a:off x="7772400" y="3124200"/>
            <a:ext cx="68580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EA</a:t>
            </a:r>
          </a:p>
        </p:txBody>
      </p:sp>
      <p:sp>
        <p:nvSpPr>
          <p:cNvPr id="277514" name="Text Box 10"/>
          <p:cNvSpPr txBox="1">
            <a:spLocks noChangeArrowheads="1"/>
          </p:cNvSpPr>
          <p:nvPr/>
        </p:nvSpPr>
        <p:spPr bwMode="auto">
          <a:xfrm>
            <a:off x="7772400" y="3962400"/>
            <a:ext cx="68580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OP</a:t>
            </a:r>
          </a:p>
        </p:txBody>
      </p:sp>
      <p:sp>
        <p:nvSpPr>
          <p:cNvPr id="277515" name="Text Box 11"/>
          <p:cNvSpPr txBox="1">
            <a:spLocks noChangeArrowheads="1"/>
          </p:cNvSpPr>
          <p:nvPr/>
        </p:nvSpPr>
        <p:spPr bwMode="auto">
          <a:xfrm>
            <a:off x="7772400" y="4800600"/>
            <a:ext cx="685800" cy="46672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EX</a:t>
            </a:r>
          </a:p>
        </p:txBody>
      </p:sp>
      <p:sp>
        <p:nvSpPr>
          <p:cNvPr id="277516" name="Line 12"/>
          <p:cNvSpPr>
            <a:spLocks noChangeShapeType="1"/>
          </p:cNvSpPr>
          <p:nvPr/>
        </p:nvSpPr>
        <p:spPr bwMode="auto">
          <a:xfrm>
            <a:off x="8077200" y="6096000"/>
            <a:ext cx="0" cy="3048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77517" name="Line 13"/>
          <p:cNvSpPr>
            <a:spLocks noChangeShapeType="1"/>
          </p:cNvSpPr>
          <p:nvPr/>
        </p:nvSpPr>
        <p:spPr bwMode="auto">
          <a:xfrm flipH="1">
            <a:off x="7543800" y="6400800"/>
            <a:ext cx="5334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77518" name="Line 14"/>
          <p:cNvSpPr>
            <a:spLocks noChangeShapeType="1"/>
          </p:cNvSpPr>
          <p:nvPr/>
        </p:nvSpPr>
        <p:spPr bwMode="auto">
          <a:xfrm flipV="1">
            <a:off x="7543800" y="1143000"/>
            <a:ext cx="0" cy="52578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77519" name="Line 15"/>
          <p:cNvSpPr>
            <a:spLocks noChangeShapeType="1"/>
          </p:cNvSpPr>
          <p:nvPr/>
        </p:nvSpPr>
        <p:spPr bwMode="auto">
          <a:xfrm>
            <a:off x="7543800" y="1143000"/>
            <a:ext cx="5334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77520" name="Line 16"/>
          <p:cNvSpPr>
            <a:spLocks noChangeShapeType="1"/>
          </p:cNvSpPr>
          <p:nvPr/>
        </p:nvSpPr>
        <p:spPr bwMode="auto">
          <a:xfrm>
            <a:off x="8077200" y="1143000"/>
            <a:ext cx="0" cy="3048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77521" name="Text Box 17"/>
          <p:cNvSpPr txBox="1">
            <a:spLocks noChangeArrowheads="1"/>
          </p:cNvSpPr>
          <p:nvPr/>
        </p:nvSpPr>
        <p:spPr bwMode="auto">
          <a:xfrm>
            <a:off x="7772400" y="5638800"/>
            <a:ext cx="68580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S</a:t>
            </a:r>
          </a:p>
        </p:txBody>
      </p:sp>
      <p:sp>
        <p:nvSpPr>
          <p:cNvPr id="277522" name="Text Box 18"/>
          <p:cNvSpPr txBox="1">
            <a:spLocks noChangeArrowheads="1"/>
          </p:cNvSpPr>
          <p:nvPr/>
        </p:nvSpPr>
        <p:spPr bwMode="auto">
          <a:xfrm>
            <a:off x="7772400" y="1447800"/>
            <a:ext cx="68580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F</a:t>
            </a:r>
          </a:p>
        </p:txBody>
      </p:sp>
      <p:sp>
        <p:nvSpPr>
          <p:cNvPr id="277523" name="Text Box 19"/>
          <p:cNvSpPr txBox="1">
            <a:spLocks noChangeArrowheads="1"/>
          </p:cNvSpPr>
          <p:nvPr/>
        </p:nvSpPr>
        <p:spPr bwMode="auto">
          <a:xfrm>
            <a:off x="7772400" y="2286000"/>
            <a:ext cx="68580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0B35F8BF-FD27-4397-9976-16CA566C2F74}" type="slidenum">
              <a:rPr lang="en-US"/>
              <a:pPr/>
              <a:t>26</a:t>
            </a:fld>
            <a:endParaRPr lang="en-US"/>
          </a:p>
        </p:txBody>
      </p:sp>
      <p:sp>
        <p:nvSpPr>
          <p:cNvPr id="279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EXECUTE in LC-3</a:t>
            </a:r>
          </a:p>
        </p:txBody>
      </p:sp>
      <p:pic>
        <p:nvPicPr>
          <p:cNvPr id="27955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1438" y="1143000"/>
            <a:ext cx="4070350" cy="5257800"/>
          </a:xfrm>
          <a:prstGeom prst="rect">
            <a:avLst/>
          </a:prstGeom>
          <a:noFill/>
        </p:spPr>
      </p:pic>
      <p:sp>
        <p:nvSpPr>
          <p:cNvPr id="279557" name="Line 5"/>
          <p:cNvSpPr>
            <a:spLocks noChangeShapeType="1"/>
          </p:cNvSpPr>
          <p:nvPr/>
        </p:nvSpPr>
        <p:spPr bwMode="auto">
          <a:xfrm>
            <a:off x="6127750" y="2819400"/>
            <a:ext cx="0" cy="83185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79558" name="Line 6"/>
          <p:cNvSpPr>
            <a:spLocks noChangeShapeType="1"/>
          </p:cNvSpPr>
          <p:nvPr/>
        </p:nvSpPr>
        <p:spPr bwMode="auto">
          <a:xfrm>
            <a:off x="4870450" y="3860800"/>
            <a:ext cx="69215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79559" name="Line 7"/>
          <p:cNvSpPr>
            <a:spLocks noChangeShapeType="1"/>
          </p:cNvSpPr>
          <p:nvPr/>
        </p:nvSpPr>
        <p:spPr bwMode="auto">
          <a:xfrm>
            <a:off x="5918200" y="4000500"/>
            <a:ext cx="0" cy="8636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79560" name="Line 8"/>
          <p:cNvSpPr>
            <a:spLocks noChangeShapeType="1"/>
          </p:cNvSpPr>
          <p:nvPr/>
        </p:nvSpPr>
        <p:spPr bwMode="auto">
          <a:xfrm>
            <a:off x="5695950" y="3536950"/>
            <a:ext cx="6350" cy="10795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79561" name="Rectangle 9"/>
          <p:cNvSpPr>
            <a:spLocks noChangeArrowheads="1"/>
          </p:cNvSpPr>
          <p:nvPr/>
        </p:nvSpPr>
        <p:spPr bwMode="auto">
          <a:xfrm>
            <a:off x="263525" y="1765300"/>
            <a:ext cx="827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/>
              <a:t>ADD</a:t>
            </a:r>
          </a:p>
        </p:txBody>
      </p:sp>
      <p:grpSp>
        <p:nvGrpSpPr>
          <p:cNvPr id="279562" name="Group 10"/>
          <p:cNvGrpSpPr>
            <a:grpSpLocks/>
          </p:cNvGrpSpPr>
          <p:nvPr/>
        </p:nvGrpSpPr>
        <p:grpSpPr bwMode="auto">
          <a:xfrm>
            <a:off x="4316413" y="3009900"/>
            <a:ext cx="723900" cy="1277938"/>
            <a:chOff x="2613" y="1746"/>
            <a:chExt cx="421" cy="805"/>
          </a:xfrm>
        </p:grpSpPr>
        <p:sp>
          <p:nvSpPr>
            <p:cNvPr id="279563" name="Rectangle 11"/>
            <p:cNvSpPr>
              <a:spLocks noChangeArrowheads="1"/>
            </p:cNvSpPr>
            <p:nvPr/>
          </p:nvSpPr>
          <p:spPr bwMode="auto">
            <a:xfrm>
              <a:off x="2700" y="1746"/>
              <a:ext cx="254" cy="805"/>
            </a:xfrm>
            <a:prstGeom prst="rect">
              <a:avLst/>
            </a:prstGeom>
            <a:solidFill>
              <a:srgbClr val="FF99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79564" name="Text Box 12"/>
            <p:cNvSpPr txBox="1">
              <a:spLocks noChangeArrowheads="1"/>
            </p:cNvSpPr>
            <p:nvPr/>
          </p:nvSpPr>
          <p:spPr bwMode="auto">
            <a:xfrm>
              <a:off x="2613" y="2063"/>
              <a:ext cx="421" cy="22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700"/>
                <a:t>CONTROL</a:t>
              </a:r>
            </a:p>
            <a:p>
              <a:pPr>
                <a:spcBef>
                  <a:spcPct val="50000"/>
                </a:spcBef>
              </a:pPr>
              <a:r>
                <a:rPr lang="en-US" sz="700"/>
                <a:t>UNIT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9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9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9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9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557" grpId="0" animBg="1"/>
      <p:bldP spid="279558" grpId="0" animBg="1"/>
      <p:bldP spid="279559" grpId="0" animBg="1"/>
      <p:bldP spid="27956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DD7ABCBB-4C30-4963-98B5-7559D50C4272}" type="slidenum">
              <a:rPr lang="en-US"/>
              <a:pPr/>
              <a:t>27</a:t>
            </a:fld>
            <a:endParaRPr lang="en-US"/>
          </a:p>
        </p:txBody>
      </p:sp>
      <p:sp>
        <p:nvSpPr>
          <p:cNvPr id="281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Instruction Processing: STORE</a:t>
            </a:r>
          </a:p>
        </p:txBody>
      </p:sp>
      <p:sp>
        <p:nvSpPr>
          <p:cNvPr id="281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Write results to destination</a:t>
            </a:r>
          </a:p>
          <a:p>
            <a:pPr lvl="1"/>
            <a:r>
              <a:rPr lang="en-US"/>
              <a:t>Register or memory</a:t>
            </a:r>
          </a:p>
          <a:p>
            <a:endParaRPr lang="en-US"/>
          </a:p>
          <a:p>
            <a:r>
              <a:rPr lang="en-US"/>
              <a:t>Examples</a:t>
            </a:r>
          </a:p>
          <a:p>
            <a:pPr lvl="1"/>
            <a:r>
              <a:rPr lang="en-US"/>
              <a:t>Result of ADD is placed in destination reg.</a:t>
            </a:r>
          </a:p>
          <a:p>
            <a:pPr lvl="1"/>
            <a:r>
              <a:rPr lang="en-US"/>
              <a:t>Result of load instruction placed in destination reg.</a:t>
            </a:r>
          </a:p>
          <a:p>
            <a:pPr lvl="1"/>
            <a:r>
              <a:rPr lang="en-US"/>
              <a:t>For store instruction, place data in memory</a:t>
            </a:r>
          </a:p>
          <a:p>
            <a:pPr lvl="2"/>
            <a:r>
              <a:rPr lang="en-US"/>
              <a:t>Set MDR</a:t>
            </a:r>
          </a:p>
          <a:p>
            <a:pPr lvl="2"/>
            <a:r>
              <a:rPr lang="en-US"/>
              <a:t>Assert WRITE signal to memory</a:t>
            </a:r>
          </a:p>
        </p:txBody>
      </p:sp>
      <p:sp>
        <p:nvSpPr>
          <p:cNvPr id="281604" name="Line 4"/>
          <p:cNvSpPr>
            <a:spLocks noChangeShapeType="1"/>
          </p:cNvSpPr>
          <p:nvPr/>
        </p:nvSpPr>
        <p:spPr bwMode="auto">
          <a:xfrm>
            <a:off x="8077200" y="1905000"/>
            <a:ext cx="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81605" name="Line 5"/>
          <p:cNvSpPr>
            <a:spLocks noChangeShapeType="1"/>
          </p:cNvSpPr>
          <p:nvPr/>
        </p:nvSpPr>
        <p:spPr bwMode="auto">
          <a:xfrm>
            <a:off x="8101013" y="2743200"/>
            <a:ext cx="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81606" name="Line 6"/>
          <p:cNvSpPr>
            <a:spLocks noChangeShapeType="1"/>
          </p:cNvSpPr>
          <p:nvPr/>
        </p:nvSpPr>
        <p:spPr bwMode="auto">
          <a:xfrm>
            <a:off x="8077200" y="3581400"/>
            <a:ext cx="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81607" name="Line 7"/>
          <p:cNvSpPr>
            <a:spLocks noChangeShapeType="1"/>
          </p:cNvSpPr>
          <p:nvPr/>
        </p:nvSpPr>
        <p:spPr bwMode="auto">
          <a:xfrm>
            <a:off x="8056563" y="4419600"/>
            <a:ext cx="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81608" name="Line 8"/>
          <p:cNvSpPr>
            <a:spLocks noChangeShapeType="1"/>
          </p:cNvSpPr>
          <p:nvPr/>
        </p:nvSpPr>
        <p:spPr bwMode="auto">
          <a:xfrm>
            <a:off x="8070850" y="5257800"/>
            <a:ext cx="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81609" name="Text Box 9"/>
          <p:cNvSpPr txBox="1">
            <a:spLocks noChangeArrowheads="1"/>
          </p:cNvSpPr>
          <p:nvPr/>
        </p:nvSpPr>
        <p:spPr bwMode="auto">
          <a:xfrm>
            <a:off x="7772400" y="3124200"/>
            <a:ext cx="68580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EA</a:t>
            </a:r>
          </a:p>
        </p:txBody>
      </p:sp>
      <p:sp>
        <p:nvSpPr>
          <p:cNvPr id="281610" name="Text Box 10"/>
          <p:cNvSpPr txBox="1">
            <a:spLocks noChangeArrowheads="1"/>
          </p:cNvSpPr>
          <p:nvPr/>
        </p:nvSpPr>
        <p:spPr bwMode="auto">
          <a:xfrm>
            <a:off x="7772400" y="3962400"/>
            <a:ext cx="68580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OP</a:t>
            </a:r>
          </a:p>
        </p:txBody>
      </p:sp>
      <p:sp>
        <p:nvSpPr>
          <p:cNvPr id="281611" name="Text Box 11"/>
          <p:cNvSpPr txBox="1">
            <a:spLocks noChangeArrowheads="1"/>
          </p:cNvSpPr>
          <p:nvPr/>
        </p:nvSpPr>
        <p:spPr bwMode="auto">
          <a:xfrm>
            <a:off x="7772400" y="4800600"/>
            <a:ext cx="68580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EX</a:t>
            </a:r>
          </a:p>
        </p:txBody>
      </p:sp>
      <p:sp>
        <p:nvSpPr>
          <p:cNvPr id="281612" name="Line 12"/>
          <p:cNvSpPr>
            <a:spLocks noChangeShapeType="1"/>
          </p:cNvSpPr>
          <p:nvPr/>
        </p:nvSpPr>
        <p:spPr bwMode="auto">
          <a:xfrm>
            <a:off x="8077200" y="6096000"/>
            <a:ext cx="0" cy="3048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81613" name="Line 13"/>
          <p:cNvSpPr>
            <a:spLocks noChangeShapeType="1"/>
          </p:cNvSpPr>
          <p:nvPr/>
        </p:nvSpPr>
        <p:spPr bwMode="auto">
          <a:xfrm flipH="1">
            <a:off x="7543800" y="6400800"/>
            <a:ext cx="5334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81614" name="Line 14"/>
          <p:cNvSpPr>
            <a:spLocks noChangeShapeType="1"/>
          </p:cNvSpPr>
          <p:nvPr/>
        </p:nvSpPr>
        <p:spPr bwMode="auto">
          <a:xfrm flipV="1">
            <a:off x="7543800" y="1143000"/>
            <a:ext cx="0" cy="52578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81615" name="Line 15"/>
          <p:cNvSpPr>
            <a:spLocks noChangeShapeType="1"/>
          </p:cNvSpPr>
          <p:nvPr/>
        </p:nvSpPr>
        <p:spPr bwMode="auto">
          <a:xfrm>
            <a:off x="7543800" y="1143000"/>
            <a:ext cx="5334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81616" name="Line 16"/>
          <p:cNvSpPr>
            <a:spLocks noChangeShapeType="1"/>
          </p:cNvSpPr>
          <p:nvPr/>
        </p:nvSpPr>
        <p:spPr bwMode="auto">
          <a:xfrm>
            <a:off x="8077200" y="1143000"/>
            <a:ext cx="0" cy="3048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81617" name="Text Box 17"/>
          <p:cNvSpPr txBox="1">
            <a:spLocks noChangeArrowheads="1"/>
          </p:cNvSpPr>
          <p:nvPr/>
        </p:nvSpPr>
        <p:spPr bwMode="auto">
          <a:xfrm>
            <a:off x="7772400" y="5638800"/>
            <a:ext cx="685800" cy="46672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S</a:t>
            </a:r>
          </a:p>
        </p:txBody>
      </p:sp>
      <p:sp>
        <p:nvSpPr>
          <p:cNvPr id="281618" name="Text Box 18"/>
          <p:cNvSpPr txBox="1">
            <a:spLocks noChangeArrowheads="1"/>
          </p:cNvSpPr>
          <p:nvPr/>
        </p:nvSpPr>
        <p:spPr bwMode="auto">
          <a:xfrm>
            <a:off x="7772400" y="1447800"/>
            <a:ext cx="68580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F</a:t>
            </a:r>
          </a:p>
        </p:txBody>
      </p:sp>
      <p:sp>
        <p:nvSpPr>
          <p:cNvPr id="281619" name="Text Box 19"/>
          <p:cNvSpPr txBox="1">
            <a:spLocks noChangeArrowheads="1"/>
          </p:cNvSpPr>
          <p:nvPr/>
        </p:nvSpPr>
        <p:spPr bwMode="auto">
          <a:xfrm>
            <a:off x="7772400" y="2286000"/>
            <a:ext cx="685800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336699"/>
            </a:outerShdw>
          </a:effectLst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E7C97F5B-F741-4AF3-BF1A-57E9324526A6}" type="slidenum">
              <a:rPr lang="en-US"/>
              <a:pPr/>
              <a:t>28</a:t>
            </a:fld>
            <a:endParaRPr lang="en-US"/>
          </a:p>
        </p:txBody>
      </p:sp>
      <p:sp>
        <p:nvSpPr>
          <p:cNvPr id="283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STORE in LC-3</a:t>
            </a:r>
          </a:p>
        </p:txBody>
      </p:sp>
      <p:pic>
        <p:nvPicPr>
          <p:cNvPr id="2836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1438" y="1143000"/>
            <a:ext cx="4070350" cy="5257800"/>
          </a:xfrm>
          <a:prstGeom prst="rect">
            <a:avLst/>
          </a:prstGeom>
          <a:noFill/>
        </p:spPr>
      </p:pic>
      <p:sp>
        <p:nvSpPr>
          <p:cNvPr id="283653" name="Line 5"/>
          <p:cNvSpPr>
            <a:spLocks noChangeShapeType="1"/>
          </p:cNvSpPr>
          <p:nvPr/>
        </p:nvSpPr>
        <p:spPr bwMode="auto">
          <a:xfrm>
            <a:off x="5918200" y="4000500"/>
            <a:ext cx="0" cy="8636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83654" name="Line 6"/>
          <p:cNvSpPr>
            <a:spLocks noChangeShapeType="1"/>
          </p:cNvSpPr>
          <p:nvPr/>
        </p:nvSpPr>
        <p:spPr bwMode="auto">
          <a:xfrm>
            <a:off x="5918200" y="4984750"/>
            <a:ext cx="0" cy="13335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83655" name="Freeform 7"/>
          <p:cNvSpPr>
            <a:spLocks/>
          </p:cNvSpPr>
          <p:nvPr/>
        </p:nvSpPr>
        <p:spPr bwMode="auto">
          <a:xfrm>
            <a:off x="2811463" y="1225550"/>
            <a:ext cx="3854450" cy="3905250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2428" y="8"/>
              </a:cxn>
              <a:cxn ang="0">
                <a:pos x="2424" y="2456"/>
              </a:cxn>
              <a:cxn ang="0">
                <a:pos x="0" y="2456"/>
              </a:cxn>
            </a:cxnLst>
            <a:rect l="0" t="0" r="r" b="b"/>
            <a:pathLst>
              <a:path w="2428" h="2456">
                <a:moveTo>
                  <a:pt x="8" y="0"/>
                </a:moveTo>
                <a:lnTo>
                  <a:pt x="2428" y="8"/>
                </a:lnTo>
                <a:lnTo>
                  <a:pt x="2424" y="2456"/>
                </a:lnTo>
                <a:lnTo>
                  <a:pt x="0" y="2456"/>
                </a:lnTo>
              </a:path>
            </a:pathLst>
          </a:custGeom>
          <a:noFill/>
          <a:ln w="571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83656" name="Line 8"/>
          <p:cNvSpPr>
            <a:spLocks noChangeShapeType="1"/>
          </p:cNvSpPr>
          <p:nvPr/>
        </p:nvSpPr>
        <p:spPr bwMode="auto">
          <a:xfrm>
            <a:off x="5961063" y="1243013"/>
            <a:ext cx="0" cy="623887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83657" name="Line 9"/>
          <p:cNvSpPr>
            <a:spLocks noChangeShapeType="1"/>
          </p:cNvSpPr>
          <p:nvPr/>
        </p:nvSpPr>
        <p:spPr bwMode="auto">
          <a:xfrm>
            <a:off x="5451475" y="2289175"/>
            <a:ext cx="12858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83658" name="Line 10"/>
          <p:cNvSpPr>
            <a:spLocks noChangeShapeType="1"/>
          </p:cNvSpPr>
          <p:nvPr/>
        </p:nvSpPr>
        <p:spPr bwMode="auto">
          <a:xfrm>
            <a:off x="5519738" y="2503488"/>
            <a:ext cx="6508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83659" name="Freeform 11"/>
          <p:cNvSpPr>
            <a:spLocks/>
          </p:cNvSpPr>
          <p:nvPr/>
        </p:nvSpPr>
        <p:spPr bwMode="auto">
          <a:xfrm>
            <a:off x="4870450" y="4203700"/>
            <a:ext cx="996950" cy="7175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" y="0"/>
              </a:cxn>
              <a:cxn ang="0">
                <a:pos x="100" y="452"/>
              </a:cxn>
              <a:cxn ang="0">
                <a:pos x="628" y="452"/>
              </a:cxn>
            </a:cxnLst>
            <a:rect l="0" t="0" r="r" b="b"/>
            <a:pathLst>
              <a:path w="628" h="452">
                <a:moveTo>
                  <a:pt x="0" y="0"/>
                </a:moveTo>
                <a:lnTo>
                  <a:pt x="100" y="0"/>
                </a:lnTo>
                <a:lnTo>
                  <a:pt x="100" y="452"/>
                </a:lnTo>
                <a:lnTo>
                  <a:pt x="628" y="452"/>
                </a:ln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83660" name="Rectangle 12"/>
          <p:cNvSpPr>
            <a:spLocks noChangeArrowheads="1"/>
          </p:cNvSpPr>
          <p:nvPr/>
        </p:nvSpPr>
        <p:spPr bwMode="auto">
          <a:xfrm>
            <a:off x="263525" y="1765300"/>
            <a:ext cx="827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/>
              <a:t>ADD</a:t>
            </a:r>
          </a:p>
        </p:txBody>
      </p:sp>
      <p:grpSp>
        <p:nvGrpSpPr>
          <p:cNvPr id="283661" name="Group 13"/>
          <p:cNvGrpSpPr>
            <a:grpSpLocks/>
          </p:cNvGrpSpPr>
          <p:nvPr/>
        </p:nvGrpSpPr>
        <p:grpSpPr bwMode="auto">
          <a:xfrm>
            <a:off x="4316413" y="3009900"/>
            <a:ext cx="723900" cy="1277938"/>
            <a:chOff x="2613" y="1746"/>
            <a:chExt cx="421" cy="805"/>
          </a:xfrm>
        </p:grpSpPr>
        <p:sp>
          <p:nvSpPr>
            <p:cNvPr id="283662" name="Rectangle 14"/>
            <p:cNvSpPr>
              <a:spLocks noChangeArrowheads="1"/>
            </p:cNvSpPr>
            <p:nvPr/>
          </p:nvSpPr>
          <p:spPr bwMode="auto">
            <a:xfrm>
              <a:off x="2700" y="1746"/>
              <a:ext cx="254" cy="805"/>
            </a:xfrm>
            <a:prstGeom prst="rect">
              <a:avLst/>
            </a:prstGeom>
            <a:solidFill>
              <a:srgbClr val="FF99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83663" name="Text Box 15"/>
            <p:cNvSpPr txBox="1">
              <a:spLocks noChangeArrowheads="1"/>
            </p:cNvSpPr>
            <p:nvPr/>
          </p:nvSpPr>
          <p:spPr bwMode="auto">
            <a:xfrm>
              <a:off x="2613" y="2063"/>
              <a:ext cx="421" cy="22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700"/>
                <a:t>CONTROL</a:t>
              </a:r>
            </a:p>
            <a:p>
              <a:pPr>
                <a:spcBef>
                  <a:spcPct val="50000"/>
                </a:spcBef>
              </a:pPr>
              <a:r>
                <a:rPr lang="en-US" sz="700"/>
                <a:t>UNIT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3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3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3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3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3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3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3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3653" grpId="0" animBg="1"/>
      <p:bldP spid="283654" grpId="0" animBg="1"/>
      <p:bldP spid="283655" grpId="0" animBg="1"/>
      <p:bldP spid="283656" grpId="0" animBg="1"/>
      <p:bldP spid="283657" grpId="0" animBg="1"/>
      <p:bldP spid="283658" grpId="0" animBg="1"/>
      <p:bldP spid="28365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FD28DB39-9FBC-47D1-9900-A0D68315B77F}" type="slidenum">
              <a:rPr lang="en-US"/>
              <a:pPr/>
              <a:t>29</a:t>
            </a:fld>
            <a:endParaRPr lang="en-US"/>
          </a:p>
        </p:txBody>
      </p:sp>
      <p:sp>
        <p:nvSpPr>
          <p:cNvPr id="285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STORE in LC-3</a:t>
            </a:r>
          </a:p>
        </p:txBody>
      </p:sp>
      <p:pic>
        <p:nvPicPr>
          <p:cNvPr id="2857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1438" y="1143000"/>
            <a:ext cx="4070350" cy="5257800"/>
          </a:xfrm>
          <a:prstGeom prst="rect">
            <a:avLst/>
          </a:prstGeom>
          <a:noFill/>
        </p:spPr>
      </p:pic>
      <p:sp>
        <p:nvSpPr>
          <p:cNvPr id="285701" name="Freeform 5"/>
          <p:cNvSpPr>
            <a:spLocks/>
          </p:cNvSpPr>
          <p:nvPr/>
        </p:nvSpPr>
        <p:spPr bwMode="auto">
          <a:xfrm>
            <a:off x="2819400" y="1225550"/>
            <a:ext cx="3854450" cy="3905250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2428" y="8"/>
              </a:cxn>
              <a:cxn ang="0">
                <a:pos x="2424" y="2456"/>
              </a:cxn>
              <a:cxn ang="0">
                <a:pos x="0" y="2456"/>
              </a:cxn>
            </a:cxnLst>
            <a:rect l="0" t="0" r="r" b="b"/>
            <a:pathLst>
              <a:path w="2428" h="2456">
                <a:moveTo>
                  <a:pt x="8" y="0"/>
                </a:moveTo>
                <a:lnTo>
                  <a:pt x="2428" y="8"/>
                </a:lnTo>
                <a:lnTo>
                  <a:pt x="2424" y="2456"/>
                </a:lnTo>
                <a:lnTo>
                  <a:pt x="0" y="2456"/>
                </a:lnTo>
              </a:path>
            </a:pathLst>
          </a:custGeom>
          <a:noFill/>
          <a:ln w="571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85702" name="Line 6"/>
          <p:cNvSpPr>
            <a:spLocks noChangeShapeType="1"/>
          </p:cNvSpPr>
          <p:nvPr/>
        </p:nvSpPr>
        <p:spPr bwMode="auto">
          <a:xfrm>
            <a:off x="5961063" y="1243013"/>
            <a:ext cx="0" cy="623887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85703" name="Line 7"/>
          <p:cNvSpPr>
            <a:spLocks noChangeShapeType="1"/>
          </p:cNvSpPr>
          <p:nvPr/>
        </p:nvSpPr>
        <p:spPr bwMode="auto">
          <a:xfrm>
            <a:off x="5451475" y="2289175"/>
            <a:ext cx="12858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85704" name="Line 8"/>
          <p:cNvSpPr>
            <a:spLocks noChangeShapeType="1"/>
          </p:cNvSpPr>
          <p:nvPr/>
        </p:nvSpPr>
        <p:spPr bwMode="auto">
          <a:xfrm>
            <a:off x="5519738" y="2503488"/>
            <a:ext cx="6508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85705" name="Rectangle 9"/>
          <p:cNvSpPr>
            <a:spLocks noChangeArrowheads="1"/>
          </p:cNvSpPr>
          <p:nvPr/>
        </p:nvSpPr>
        <p:spPr bwMode="auto">
          <a:xfrm>
            <a:off x="263525" y="1765300"/>
            <a:ext cx="79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/>
              <a:t>LDR</a:t>
            </a:r>
          </a:p>
        </p:txBody>
      </p:sp>
      <p:sp>
        <p:nvSpPr>
          <p:cNvPr id="285706" name="Line 10"/>
          <p:cNvSpPr>
            <a:spLocks noChangeShapeType="1"/>
          </p:cNvSpPr>
          <p:nvPr/>
        </p:nvSpPr>
        <p:spPr bwMode="auto">
          <a:xfrm>
            <a:off x="3048000" y="5321300"/>
            <a:ext cx="76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85707" name="Line 11"/>
          <p:cNvSpPr>
            <a:spLocks noChangeShapeType="1"/>
          </p:cNvSpPr>
          <p:nvPr/>
        </p:nvSpPr>
        <p:spPr bwMode="auto">
          <a:xfrm flipV="1">
            <a:off x="3162300" y="5384800"/>
            <a:ext cx="0" cy="2286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85708" name="Line 12"/>
          <p:cNvSpPr>
            <a:spLocks noChangeShapeType="1"/>
          </p:cNvSpPr>
          <p:nvPr/>
        </p:nvSpPr>
        <p:spPr bwMode="auto">
          <a:xfrm flipV="1">
            <a:off x="3162300" y="5143500"/>
            <a:ext cx="0" cy="1270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grpSp>
        <p:nvGrpSpPr>
          <p:cNvPr id="285709" name="Group 13"/>
          <p:cNvGrpSpPr>
            <a:grpSpLocks/>
          </p:cNvGrpSpPr>
          <p:nvPr/>
        </p:nvGrpSpPr>
        <p:grpSpPr bwMode="auto">
          <a:xfrm>
            <a:off x="4316413" y="3009900"/>
            <a:ext cx="723900" cy="1277938"/>
            <a:chOff x="2613" y="1746"/>
            <a:chExt cx="421" cy="805"/>
          </a:xfrm>
        </p:grpSpPr>
        <p:sp>
          <p:nvSpPr>
            <p:cNvPr id="285710" name="Rectangle 14"/>
            <p:cNvSpPr>
              <a:spLocks noChangeArrowheads="1"/>
            </p:cNvSpPr>
            <p:nvPr/>
          </p:nvSpPr>
          <p:spPr bwMode="auto">
            <a:xfrm>
              <a:off x="2700" y="1746"/>
              <a:ext cx="254" cy="805"/>
            </a:xfrm>
            <a:prstGeom prst="rect">
              <a:avLst/>
            </a:prstGeom>
            <a:solidFill>
              <a:srgbClr val="FF99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85711" name="Text Box 15"/>
            <p:cNvSpPr txBox="1">
              <a:spLocks noChangeArrowheads="1"/>
            </p:cNvSpPr>
            <p:nvPr/>
          </p:nvSpPr>
          <p:spPr bwMode="auto">
            <a:xfrm>
              <a:off x="2613" y="2063"/>
              <a:ext cx="421" cy="22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700"/>
                <a:t>CONTROL</a:t>
              </a:r>
            </a:p>
            <a:p>
              <a:pPr>
                <a:spcBef>
                  <a:spcPct val="50000"/>
                </a:spcBef>
              </a:pPr>
              <a:r>
                <a:rPr lang="en-US" sz="700"/>
                <a:t>UNIT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5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5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5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5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5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5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5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701" grpId="0" animBg="1"/>
      <p:bldP spid="285702" grpId="0" animBg="1"/>
      <p:bldP spid="285703" grpId="0" animBg="1"/>
      <p:bldP spid="285704" grpId="0" animBg="1"/>
      <p:bldP spid="285706" grpId="0" animBg="1"/>
      <p:bldP spid="285707" grpId="0" animBg="1"/>
      <p:bldP spid="28570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7B160F1A-6445-4D80-88A1-2F2066151617}" type="slidenum">
              <a:rPr lang="en-US"/>
              <a:pPr/>
              <a:t>3</a:t>
            </a:fld>
            <a:endParaRPr lang="en-US"/>
          </a:p>
        </p:txBody>
      </p:sp>
      <p:sp>
        <p:nvSpPr>
          <p:cNvPr id="38946" name="Line 34"/>
          <p:cNvSpPr>
            <a:spLocks noChangeShapeType="1"/>
          </p:cNvSpPr>
          <p:nvPr/>
        </p:nvSpPr>
        <p:spPr bwMode="auto">
          <a:xfrm flipV="1">
            <a:off x="2540000" y="4025900"/>
            <a:ext cx="0" cy="655638"/>
          </a:xfrm>
          <a:prstGeom prst="line">
            <a:avLst/>
          </a:prstGeom>
          <a:noFill/>
          <a:ln w="28575">
            <a:solidFill>
              <a:srgbClr val="CE0000"/>
            </a:solidFill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8947" name="Line 35"/>
          <p:cNvSpPr>
            <a:spLocks noChangeShapeType="1"/>
          </p:cNvSpPr>
          <p:nvPr/>
        </p:nvSpPr>
        <p:spPr bwMode="auto">
          <a:xfrm flipV="1">
            <a:off x="4568825" y="4030663"/>
            <a:ext cx="0" cy="665162"/>
          </a:xfrm>
          <a:prstGeom prst="line">
            <a:avLst/>
          </a:prstGeom>
          <a:noFill/>
          <a:ln w="28575">
            <a:solidFill>
              <a:srgbClr val="CE0000"/>
            </a:solidFill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Von Neumann Model</a:t>
            </a:r>
            <a:endParaRPr lang="en-US" sz="1800"/>
          </a:p>
        </p:txBody>
      </p:sp>
      <p:grpSp>
        <p:nvGrpSpPr>
          <p:cNvPr id="38930" name="Group 18"/>
          <p:cNvGrpSpPr>
            <a:grpSpLocks/>
          </p:cNvGrpSpPr>
          <p:nvPr/>
        </p:nvGrpSpPr>
        <p:grpSpPr bwMode="auto">
          <a:xfrm>
            <a:off x="3228975" y="1101725"/>
            <a:ext cx="2616200" cy="1209675"/>
            <a:chOff x="3522" y="210"/>
            <a:chExt cx="1648" cy="762"/>
          </a:xfrm>
        </p:grpSpPr>
        <p:sp>
          <p:nvSpPr>
            <p:cNvPr id="38928" name="Rectangle 16"/>
            <p:cNvSpPr>
              <a:spLocks noChangeArrowheads="1"/>
            </p:cNvSpPr>
            <p:nvPr/>
          </p:nvSpPr>
          <p:spPr bwMode="auto">
            <a:xfrm>
              <a:off x="3786" y="726"/>
              <a:ext cx="400" cy="19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8929" name="Rectangle 17"/>
            <p:cNvSpPr>
              <a:spLocks noChangeArrowheads="1"/>
            </p:cNvSpPr>
            <p:nvPr/>
          </p:nvSpPr>
          <p:spPr bwMode="auto">
            <a:xfrm>
              <a:off x="4505" y="729"/>
              <a:ext cx="400" cy="19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8927" name="Rectangle 15"/>
            <p:cNvSpPr>
              <a:spLocks noChangeArrowheads="1"/>
            </p:cNvSpPr>
            <p:nvPr/>
          </p:nvSpPr>
          <p:spPr bwMode="auto">
            <a:xfrm>
              <a:off x="3522" y="210"/>
              <a:ext cx="1648" cy="762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80000"/>
                </a:lnSpc>
              </a:pPr>
              <a:r>
                <a:rPr lang="en-US" sz="2000"/>
                <a:t>MEMORY</a:t>
              </a:r>
            </a:p>
            <a:p>
              <a:pPr>
                <a:lnSpc>
                  <a:spcPct val="180000"/>
                </a:lnSpc>
              </a:pPr>
              <a:r>
                <a:rPr lang="en-US" sz="2000"/>
                <a:t>     MAR        MDR     </a:t>
              </a:r>
            </a:p>
          </p:txBody>
        </p:sp>
      </p:grpSp>
      <p:sp>
        <p:nvSpPr>
          <p:cNvPr id="38934" name="Rectangle 22"/>
          <p:cNvSpPr>
            <a:spLocks noChangeArrowheads="1"/>
          </p:cNvSpPr>
          <p:nvPr/>
        </p:nvSpPr>
        <p:spPr bwMode="auto">
          <a:xfrm>
            <a:off x="1209675" y="2292350"/>
            <a:ext cx="1530350" cy="172878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000"/>
              <a:t>    INPUT    </a:t>
            </a:r>
          </a:p>
          <a:p>
            <a:pPr>
              <a:lnSpc>
                <a:spcPct val="130000"/>
              </a:lnSpc>
            </a:pPr>
            <a:r>
              <a:rPr lang="en-US" sz="2000"/>
              <a:t>Keyboard</a:t>
            </a:r>
          </a:p>
          <a:p>
            <a:pPr>
              <a:lnSpc>
                <a:spcPct val="90000"/>
              </a:lnSpc>
            </a:pPr>
            <a:r>
              <a:rPr lang="en-US" sz="2000"/>
              <a:t>Mouse</a:t>
            </a:r>
          </a:p>
          <a:p>
            <a:pPr>
              <a:lnSpc>
                <a:spcPct val="90000"/>
              </a:lnSpc>
            </a:pPr>
            <a:r>
              <a:rPr lang="en-US" sz="2000"/>
              <a:t>Scanner</a:t>
            </a:r>
          </a:p>
          <a:p>
            <a:pPr>
              <a:lnSpc>
                <a:spcPct val="90000"/>
              </a:lnSpc>
            </a:pPr>
            <a:r>
              <a:rPr lang="en-US" sz="2000"/>
              <a:t>Disk</a:t>
            </a:r>
          </a:p>
        </p:txBody>
      </p:sp>
      <p:sp>
        <p:nvSpPr>
          <p:cNvPr id="38935" name="Rectangle 23"/>
          <p:cNvSpPr>
            <a:spLocks noChangeArrowheads="1"/>
          </p:cNvSpPr>
          <p:nvPr/>
        </p:nvSpPr>
        <p:spPr bwMode="auto">
          <a:xfrm>
            <a:off x="6477000" y="2373313"/>
            <a:ext cx="1389063" cy="16383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000"/>
              <a:t> OUTPUT </a:t>
            </a:r>
          </a:p>
          <a:p>
            <a:pPr>
              <a:lnSpc>
                <a:spcPct val="130000"/>
              </a:lnSpc>
            </a:pPr>
            <a:r>
              <a:rPr lang="en-US" sz="2000"/>
              <a:t>Monitor</a:t>
            </a:r>
          </a:p>
          <a:p>
            <a:pPr>
              <a:lnSpc>
                <a:spcPct val="80000"/>
              </a:lnSpc>
            </a:pPr>
            <a:r>
              <a:rPr lang="en-US" sz="2000"/>
              <a:t>Printer</a:t>
            </a:r>
          </a:p>
          <a:p>
            <a:pPr>
              <a:lnSpc>
                <a:spcPct val="80000"/>
              </a:lnSpc>
            </a:pPr>
            <a:r>
              <a:rPr lang="en-US" sz="2000"/>
              <a:t>LED</a:t>
            </a:r>
          </a:p>
          <a:p>
            <a:pPr>
              <a:lnSpc>
                <a:spcPct val="80000"/>
              </a:lnSpc>
            </a:pPr>
            <a:r>
              <a:rPr lang="en-US" sz="2000"/>
              <a:t>Disk</a:t>
            </a:r>
          </a:p>
        </p:txBody>
      </p:sp>
      <p:grpSp>
        <p:nvGrpSpPr>
          <p:cNvPr id="38955" name="Group 43"/>
          <p:cNvGrpSpPr>
            <a:grpSpLocks/>
          </p:cNvGrpSpPr>
          <p:nvPr/>
        </p:nvGrpSpPr>
        <p:grpSpPr bwMode="auto">
          <a:xfrm>
            <a:off x="3167063" y="2801938"/>
            <a:ext cx="2841625" cy="1209675"/>
            <a:chOff x="1995" y="1765"/>
            <a:chExt cx="1790" cy="762"/>
          </a:xfrm>
        </p:grpSpPr>
        <p:sp>
          <p:nvSpPr>
            <p:cNvPr id="38940" name="Freeform 28"/>
            <p:cNvSpPr>
              <a:spLocks/>
            </p:cNvSpPr>
            <p:nvPr/>
          </p:nvSpPr>
          <p:spPr bwMode="auto">
            <a:xfrm>
              <a:off x="2253" y="2242"/>
              <a:ext cx="451" cy="2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1" y="0"/>
                </a:cxn>
                <a:cxn ang="0">
                  <a:pos x="235" y="56"/>
                </a:cxn>
                <a:cxn ang="0">
                  <a:pos x="287" y="0"/>
                </a:cxn>
                <a:cxn ang="0">
                  <a:pos x="451" y="0"/>
                </a:cxn>
                <a:cxn ang="0">
                  <a:pos x="397" y="236"/>
                </a:cxn>
                <a:cxn ang="0">
                  <a:pos x="66" y="236"/>
                </a:cxn>
                <a:cxn ang="0">
                  <a:pos x="0" y="0"/>
                </a:cxn>
              </a:cxnLst>
              <a:rect l="0" t="0" r="r" b="b"/>
              <a:pathLst>
                <a:path w="451" h="236">
                  <a:moveTo>
                    <a:pt x="0" y="0"/>
                  </a:moveTo>
                  <a:lnTo>
                    <a:pt x="181" y="0"/>
                  </a:lnTo>
                  <a:lnTo>
                    <a:pt x="235" y="56"/>
                  </a:lnTo>
                  <a:lnTo>
                    <a:pt x="287" y="0"/>
                  </a:lnTo>
                  <a:lnTo>
                    <a:pt x="451" y="0"/>
                  </a:lnTo>
                  <a:lnTo>
                    <a:pt x="397" y="236"/>
                  </a:lnTo>
                  <a:lnTo>
                    <a:pt x="66" y="2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8938" name="Rectangle 26"/>
            <p:cNvSpPr>
              <a:spLocks noChangeArrowheads="1"/>
            </p:cNvSpPr>
            <p:nvPr/>
          </p:nvSpPr>
          <p:spPr bwMode="auto">
            <a:xfrm>
              <a:off x="2965" y="2265"/>
              <a:ext cx="520" cy="21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8939" name="Rectangle 27"/>
            <p:cNvSpPr>
              <a:spLocks noChangeArrowheads="1"/>
            </p:cNvSpPr>
            <p:nvPr/>
          </p:nvSpPr>
          <p:spPr bwMode="auto">
            <a:xfrm>
              <a:off x="1995" y="1765"/>
              <a:ext cx="1790" cy="762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80000"/>
                </a:lnSpc>
              </a:pPr>
              <a:r>
                <a:rPr lang="en-US" sz="2000"/>
                <a:t>  PROCESSING UNIT  </a:t>
              </a:r>
            </a:p>
            <a:p>
              <a:pPr>
                <a:lnSpc>
                  <a:spcPct val="180000"/>
                </a:lnSpc>
              </a:pPr>
              <a:r>
                <a:rPr lang="en-US" sz="2000"/>
                <a:t>     ALU        TEMP     </a:t>
              </a:r>
            </a:p>
          </p:txBody>
        </p:sp>
      </p:grpSp>
      <p:grpSp>
        <p:nvGrpSpPr>
          <p:cNvPr id="38956" name="Group 44"/>
          <p:cNvGrpSpPr>
            <a:grpSpLocks/>
          </p:cNvGrpSpPr>
          <p:nvPr/>
        </p:nvGrpSpPr>
        <p:grpSpPr bwMode="auto">
          <a:xfrm>
            <a:off x="2143125" y="4689475"/>
            <a:ext cx="4930775" cy="1300163"/>
            <a:chOff x="1350" y="2954"/>
            <a:chExt cx="3106" cy="819"/>
          </a:xfrm>
        </p:grpSpPr>
        <p:sp>
          <p:nvSpPr>
            <p:cNvPr id="38944" name="Rectangle 32"/>
            <p:cNvSpPr>
              <a:spLocks noChangeArrowheads="1"/>
            </p:cNvSpPr>
            <p:nvPr/>
          </p:nvSpPr>
          <p:spPr bwMode="auto">
            <a:xfrm>
              <a:off x="3238" y="3516"/>
              <a:ext cx="381" cy="18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8943" name="AutoShape 31"/>
            <p:cNvSpPr>
              <a:spLocks noChangeArrowheads="1"/>
            </p:cNvSpPr>
            <p:nvPr/>
          </p:nvSpPr>
          <p:spPr bwMode="auto">
            <a:xfrm>
              <a:off x="2211" y="3425"/>
              <a:ext cx="520" cy="335"/>
            </a:xfrm>
            <a:prstGeom prst="rightArrow">
              <a:avLst>
                <a:gd name="adj1" fmla="val 50000"/>
                <a:gd name="adj2" fmla="val 3880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8942" name="Rectangle 30"/>
            <p:cNvSpPr>
              <a:spLocks noChangeArrowheads="1"/>
            </p:cNvSpPr>
            <p:nvPr/>
          </p:nvSpPr>
          <p:spPr bwMode="auto">
            <a:xfrm>
              <a:off x="1350" y="2954"/>
              <a:ext cx="3106" cy="819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80000"/>
                </a:lnSpc>
              </a:pPr>
              <a:r>
                <a:rPr lang="en-US" sz="2000"/>
                <a:t>                    CONTROL UNIT                    </a:t>
              </a:r>
            </a:p>
            <a:p>
              <a:pPr>
                <a:lnSpc>
                  <a:spcPct val="210000"/>
                </a:lnSpc>
              </a:pPr>
              <a:r>
                <a:rPr lang="en-US" sz="2000"/>
                <a:t>PC                  IR</a:t>
              </a:r>
            </a:p>
          </p:txBody>
        </p:sp>
      </p:grpSp>
      <p:sp>
        <p:nvSpPr>
          <p:cNvPr id="38948" name="Line 36"/>
          <p:cNvSpPr>
            <a:spLocks noChangeShapeType="1"/>
          </p:cNvSpPr>
          <p:nvPr/>
        </p:nvSpPr>
        <p:spPr bwMode="auto">
          <a:xfrm flipV="1">
            <a:off x="6608763" y="4021138"/>
            <a:ext cx="0" cy="665162"/>
          </a:xfrm>
          <a:prstGeom prst="line">
            <a:avLst/>
          </a:prstGeom>
          <a:noFill/>
          <a:ln w="28575">
            <a:solidFill>
              <a:srgbClr val="CE0000"/>
            </a:solidFill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8949" name="Freeform 37"/>
          <p:cNvSpPr>
            <a:spLocks/>
          </p:cNvSpPr>
          <p:nvPr/>
        </p:nvSpPr>
        <p:spPr bwMode="auto">
          <a:xfrm>
            <a:off x="2894013" y="2058988"/>
            <a:ext cx="323850" cy="2614612"/>
          </a:xfrm>
          <a:custGeom>
            <a:avLst/>
            <a:gdLst/>
            <a:ahLst/>
            <a:cxnLst>
              <a:cxn ang="0">
                <a:pos x="0" y="1665"/>
              </a:cxn>
              <a:cxn ang="0">
                <a:pos x="0" y="0"/>
              </a:cxn>
              <a:cxn ang="0">
                <a:pos x="214" y="0"/>
              </a:cxn>
            </a:cxnLst>
            <a:rect l="0" t="0" r="r" b="b"/>
            <a:pathLst>
              <a:path w="214" h="1665">
                <a:moveTo>
                  <a:pt x="0" y="1665"/>
                </a:moveTo>
                <a:lnTo>
                  <a:pt x="0" y="0"/>
                </a:lnTo>
                <a:lnTo>
                  <a:pt x="214" y="0"/>
                </a:lnTo>
              </a:path>
            </a:pathLst>
          </a:custGeom>
          <a:noFill/>
          <a:ln w="28575" cap="flat" cmpd="sng">
            <a:solidFill>
              <a:srgbClr val="CE0000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8950" name="Freeform 38"/>
          <p:cNvSpPr>
            <a:spLocks/>
          </p:cNvSpPr>
          <p:nvPr/>
        </p:nvSpPr>
        <p:spPr bwMode="auto">
          <a:xfrm>
            <a:off x="1949450" y="1787525"/>
            <a:ext cx="1284288" cy="498475"/>
          </a:xfrm>
          <a:custGeom>
            <a:avLst/>
            <a:gdLst/>
            <a:ahLst/>
            <a:cxnLst>
              <a:cxn ang="0">
                <a:pos x="0" y="335"/>
              </a:cxn>
              <a:cxn ang="0">
                <a:pos x="0" y="0"/>
              </a:cxn>
              <a:cxn ang="0">
                <a:pos x="809" y="0"/>
              </a:cxn>
            </a:cxnLst>
            <a:rect l="0" t="0" r="r" b="b"/>
            <a:pathLst>
              <a:path w="809" h="335">
                <a:moveTo>
                  <a:pt x="0" y="335"/>
                </a:moveTo>
                <a:lnTo>
                  <a:pt x="0" y="0"/>
                </a:lnTo>
                <a:lnTo>
                  <a:pt x="809" y="0"/>
                </a:ln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8951" name="Freeform 39"/>
          <p:cNvSpPr>
            <a:spLocks/>
          </p:cNvSpPr>
          <p:nvPr/>
        </p:nvSpPr>
        <p:spPr bwMode="auto">
          <a:xfrm>
            <a:off x="5846763" y="1787525"/>
            <a:ext cx="1344612" cy="5746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7" y="0"/>
              </a:cxn>
              <a:cxn ang="0">
                <a:pos x="847" y="362"/>
              </a:cxn>
            </a:cxnLst>
            <a:rect l="0" t="0" r="r" b="b"/>
            <a:pathLst>
              <a:path w="847" h="362">
                <a:moveTo>
                  <a:pt x="0" y="0"/>
                </a:moveTo>
                <a:lnTo>
                  <a:pt x="847" y="0"/>
                </a:lnTo>
                <a:lnTo>
                  <a:pt x="847" y="362"/>
                </a:ln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8953" name="Line 41"/>
          <p:cNvSpPr>
            <a:spLocks noChangeShapeType="1"/>
          </p:cNvSpPr>
          <p:nvPr/>
        </p:nvSpPr>
        <p:spPr bwMode="auto">
          <a:xfrm flipV="1">
            <a:off x="4164013" y="2324100"/>
            <a:ext cx="0" cy="4873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8954" name="Line 42"/>
          <p:cNvSpPr>
            <a:spLocks noChangeShapeType="1"/>
          </p:cNvSpPr>
          <p:nvPr/>
        </p:nvSpPr>
        <p:spPr bwMode="auto">
          <a:xfrm>
            <a:off x="4973638" y="2317750"/>
            <a:ext cx="0" cy="4873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E16B4CD5-E267-4516-8A17-356842F8AF62}" type="slidenum">
              <a:rPr lang="en-US"/>
              <a:pPr/>
              <a:t>30</a:t>
            </a:fld>
            <a:endParaRPr lang="en-US"/>
          </a:p>
        </p:txBody>
      </p:sp>
      <p:sp>
        <p:nvSpPr>
          <p:cNvPr id="287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STORE in LC-3</a:t>
            </a:r>
          </a:p>
        </p:txBody>
      </p:sp>
      <p:pic>
        <p:nvPicPr>
          <p:cNvPr id="2877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1438" y="1143000"/>
            <a:ext cx="4070350" cy="5257800"/>
          </a:xfrm>
          <a:prstGeom prst="rect">
            <a:avLst/>
          </a:prstGeom>
          <a:noFill/>
        </p:spPr>
      </p:pic>
      <p:sp>
        <p:nvSpPr>
          <p:cNvPr id="287749" name="Rectangle 5"/>
          <p:cNvSpPr>
            <a:spLocks noChangeArrowheads="1"/>
          </p:cNvSpPr>
          <p:nvPr/>
        </p:nvSpPr>
        <p:spPr bwMode="auto">
          <a:xfrm>
            <a:off x="263525" y="1765300"/>
            <a:ext cx="18780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/>
              <a:t>STORE</a:t>
            </a:r>
          </a:p>
          <a:p>
            <a:pPr lvl="1" algn="l"/>
            <a:r>
              <a:rPr lang="en-US"/>
              <a:t>Set MDR</a:t>
            </a:r>
          </a:p>
        </p:txBody>
      </p:sp>
      <p:sp>
        <p:nvSpPr>
          <p:cNvPr id="287750" name="Line 6"/>
          <p:cNvSpPr>
            <a:spLocks noChangeShapeType="1"/>
          </p:cNvSpPr>
          <p:nvPr/>
        </p:nvSpPr>
        <p:spPr bwMode="auto">
          <a:xfrm>
            <a:off x="5918200" y="4000500"/>
            <a:ext cx="0" cy="8636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87751" name="Line 7"/>
          <p:cNvSpPr>
            <a:spLocks noChangeShapeType="1"/>
          </p:cNvSpPr>
          <p:nvPr/>
        </p:nvSpPr>
        <p:spPr bwMode="auto">
          <a:xfrm>
            <a:off x="5918200" y="4984750"/>
            <a:ext cx="0" cy="13335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87752" name="Freeform 8"/>
          <p:cNvSpPr>
            <a:spLocks/>
          </p:cNvSpPr>
          <p:nvPr/>
        </p:nvSpPr>
        <p:spPr bwMode="auto">
          <a:xfrm>
            <a:off x="2811463" y="1225550"/>
            <a:ext cx="3854450" cy="3905250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2428" y="8"/>
              </a:cxn>
              <a:cxn ang="0">
                <a:pos x="2424" y="2456"/>
              </a:cxn>
              <a:cxn ang="0">
                <a:pos x="0" y="2456"/>
              </a:cxn>
            </a:cxnLst>
            <a:rect l="0" t="0" r="r" b="b"/>
            <a:pathLst>
              <a:path w="2428" h="2456">
                <a:moveTo>
                  <a:pt x="8" y="0"/>
                </a:moveTo>
                <a:lnTo>
                  <a:pt x="2428" y="8"/>
                </a:lnTo>
                <a:lnTo>
                  <a:pt x="2424" y="2456"/>
                </a:lnTo>
                <a:lnTo>
                  <a:pt x="0" y="2456"/>
                </a:lnTo>
              </a:path>
            </a:pathLst>
          </a:custGeom>
          <a:noFill/>
          <a:ln w="571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87753" name="Freeform 9"/>
          <p:cNvSpPr>
            <a:spLocks/>
          </p:cNvSpPr>
          <p:nvPr/>
        </p:nvSpPr>
        <p:spPr bwMode="auto">
          <a:xfrm>
            <a:off x="4870450" y="4203700"/>
            <a:ext cx="996950" cy="7175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" y="0"/>
              </a:cxn>
              <a:cxn ang="0">
                <a:pos x="100" y="452"/>
              </a:cxn>
              <a:cxn ang="0">
                <a:pos x="628" y="452"/>
              </a:cxn>
            </a:cxnLst>
            <a:rect l="0" t="0" r="r" b="b"/>
            <a:pathLst>
              <a:path w="628" h="452">
                <a:moveTo>
                  <a:pt x="0" y="0"/>
                </a:moveTo>
                <a:lnTo>
                  <a:pt x="100" y="0"/>
                </a:lnTo>
                <a:lnTo>
                  <a:pt x="100" y="452"/>
                </a:lnTo>
                <a:lnTo>
                  <a:pt x="628" y="452"/>
                </a:ln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87754" name="Line 10"/>
          <p:cNvSpPr>
            <a:spLocks noChangeShapeType="1"/>
          </p:cNvSpPr>
          <p:nvPr/>
        </p:nvSpPr>
        <p:spPr bwMode="auto">
          <a:xfrm flipH="1">
            <a:off x="3309938" y="5135563"/>
            <a:ext cx="9525" cy="3810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87755" name="Line 11"/>
          <p:cNvSpPr>
            <a:spLocks noChangeShapeType="1"/>
          </p:cNvSpPr>
          <p:nvPr/>
        </p:nvSpPr>
        <p:spPr bwMode="auto">
          <a:xfrm>
            <a:off x="2895600" y="5678488"/>
            <a:ext cx="76200" cy="63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grpSp>
        <p:nvGrpSpPr>
          <p:cNvPr id="287756" name="Group 12"/>
          <p:cNvGrpSpPr>
            <a:grpSpLocks/>
          </p:cNvGrpSpPr>
          <p:nvPr/>
        </p:nvGrpSpPr>
        <p:grpSpPr bwMode="auto">
          <a:xfrm>
            <a:off x="4316413" y="3019425"/>
            <a:ext cx="723900" cy="1277938"/>
            <a:chOff x="2613" y="1746"/>
            <a:chExt cx="421" cy="805"/>
          </a:xfrm>
        </p:grpSpPr>
        <p:sp>
          <p:nvSpPr>
            <p:cNvPr id="287757" name="Rectangle 13"/>
            <p:cNvSpPr>
              <a:spLocks noChangeArrowheads="1"/>
            </p:cNvSpPr>
            <p:nvPr/>
          </p:nvSpPr>
          <p:spPr bwMode="auto">
            <a:xfrm>
              <a:off x="2700" y="1746"/>
              <a:ext cx="254" cy="805"/>
            </a:xfrm>
            <a:prstGeom prst="rect">
              <a:avLst/>
            </a:prstGeom>
            <a:solidFill>
              <a:srgbClr val="FF99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87758" name="Text Box 14"/>
            <p:cNvSpPr txBox="1">
              <a:spLocks noChangeArrowheads="1"/>
            </p:cNvSpPr>
            <p:nvPr/>
          </p:nvSpPr>
          <p:spPr bwMode="auto">
            <a:xfrm>
              <a:off x="2613" y="2063"/>
              <a:ext cx="421" cy="22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700"/>
                <a:t>CONTROL</a:t>
              </a:r>
            </a:p>
            <a:p>
              <a:pPr>
                <a:spcBef>
                  <a:spcPct val="50000"/>
                </a:spcBef>
              </a:pPr>
              <a:r>
                <a:rPr lang="en-US" sz="700"/>
                <a:t>UNIT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7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7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7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7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7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7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750" grpId="0" animBg="1"/>
      <p:bldP spid="287751" grpId="0" animBg="1"/>
      <p:bldP spid="287752" grpId="0" animBg="1"/>
      <p:bldP spid="287753" grpId="0" animBg="1"/>
      <p:bldP spid="287754" grpId="0" animBg="1"/>
      <p:bldP spid="28775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A355970A-3160-4449-ACBD-D61E6CAEF5CD}" type="slidenum">
              <a:rPr lang="en-US"/>
              <a:pPr/>
              <a:t>31</a:t>
            </a:fld>
            <a:endParaRPr lang="en-US"/>
          </a:p>
        </p:txBody>
      </p:sp>
      <p:sp>
        <p:nvSpPr>
          <p:cNvPr id="289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STORE in LC-3</a:t>
            </a:r>
          </a:p>
        </p:txBody>
      </p:sp>
      <p:pic>
        <p:nvPicPr>
          <p:cNvPr id="2897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1438" y="1143000"/>
            <a:ext cx="4070350" cy="5257800"/>
          </a:xfrm>
          <a:prstGeom prst="rect">
            <a:avLst/>
          </a:prstGeom>
          <a:noFill/>
        </p:spPr>
      </p:pic>
      <p:sp>
        <p:nvSpPr>
          <p:cNvPr id="289797" name="Rectangle 5"/>
          <p:cNvSpPr>
            <a:spLocks noChangeArrowheads="1"/>
          </p:cNvSpPr>
          <p:nvPr/>
        </p:nvSpPr>
        <p:spPr bwMode="auto">
          <a:xfrm>
            <a:off x="263525" y="1765300"/>
            <a:ext cx="243681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/>
              <a:t>STORE</a:t>
            </a:r>
          </a:p>
          <a:p>
            <a:pPr lvl="1" algn="l"/>
            <a:r>
              <a:rPr lang="en-US">
                <a:solidFill>
                  <a:schemeClr val="folHlink"/>
                </a:solidFill>
              </a:rPr>
              <a:t>Set MDR</a:t>
            </a:r>
          </a:p>
          <a:p>
            <a:pPr lvl="1" algn="l"/>
            <a:r>
              <a:rPr lang="en-US"/>
              <a:t>Assert “write”</a:t>
            </a:r>
          </a:p>
        </p:txBody>
      </p:sp>
      <p:sp>
        <p:nvSpPr>
          <p:cNvPr id="289798" name="Freeform 6"/>
          <p:cNvSpPr>
            <a:spLocks/>
          </p:cNvSpPr>
          <p:nvPr/>
        </p:nvSpPr>
        <p:spPr bwMode="auto">
          <a:xfrm>
            <a:off x="4267200" y="5765800"/>
            <a:ext cx="133350" cy="234950"/>
          </a:xfrm>
          <a:custGeom>
            <a:avLst/>
            <a:gdLst/>
            <a:ahLst/>
            <a:cxnLst>
              <a:cxn ang="0">
                <a:pos x="84" y="0"/>
              </a:cxn>
              <a:cxn ang="0">
                <a:pos x="80" y="148"/>
              </a:cxn>
              <a:cxn ang="0">
                <a:pos x="0" y="144"/>
              </a:cxn>
            </a:cxnLst>
            <a:rect l="0" t="0" r="r" b="b"/>
            <a:pathLst>
              <a:path w="84" h="148">
                <a:moveTo>
                  <a:pt x="84" y="0"/>
                </a:moveTo>
                <a:lnTo>
                  <a:pt x="80" y="148"/>
                </a:lnTo>
                <a:lnTo>
                  <a:pt x="0" y="144"/>
                </a:lnTo>
              </a:path>
            </a:pathLst>
          </a:custGeom>
          <a:noFill/>
          <a:ln w="381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89799" name="Line 7"/>
          <p:cNvSpPr>
            <a:spLocks noChangeShapeType="1"/>
          </p:cNvSpPr>
          <p:nvPr/>
        </p:nvSpPr>
        <p:spPr bwMode="auto">
          <a:xfrm>
            <a:off x="3790950" y="5626100"/>
            <a:ext cx="0" cy="635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89800" name="Freeform 8"/>
          <p:cNvSpPr>
            <a:spLocks/>
          </p:cNvSpPr>
          <p:nvPr/>
        </p:nvSpPr>
        <p:spPr bwMode="auto">
          <a:xfrm>
            <a:off x="3281363" y="5757863"/>
            <a:ext cx="65087" cy="174625"/>
          </a:xfrm>
          <a:custGeom>
            <a:avLst/>
            <a:gdLst/>
            <a:ahLst/>
            <a:cxnLst>
              <a:cxn ang="0">
                <a:pos x="41" y="110"/>
              </a:cxn>
              <a:cxn ang="0">
                <a:pos x="0" y="110"/>
              </a:cxn>
              <a:cxn ang="0">
                <a:pos x="0" y="0"/>
              </a:cxn>
            </a:cxnLst>
            <a:rect l="0" t="0" r="r" b="b"/>
            <a:pathLst>
              <a:path w="41" h="110">
                <a:moveTo>
                  <a:pt x="41" y="110"/>
                </a:moveTo>
                <a:lnTo>
                  <a:pt x="0" y="110"/>
                </a:lnTo>
                <a:lnTo>
                  <a:pt x="0" y="0"/>
                </a:lnTo>
              </a:path>
            </a:pathLst>
          </a:custGeom>
          <a:noFill/>
          <a:ln w="381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grpSp>
        <p:nvGrpSpPr>
          <p:cNvPr id="289801" name="Group 9"/>
          <p:cNvGrpSpPr>
            <a:grpSpLocks/>
          </p:cNvGrpSpPr>
          <p:nvPr/>
        </p:nvGrpSpPr>
        <p:grpSpPr bwMode="auto">
          <a:xfrm>
            <a:off x="4316413" y="3000375"/>
            <a:ext cx="723900" cy="1277938"/>
            <a:chOff x="2613" y="1746"/>
            <a:chExt cx="421" cy="805"/>
          </a:xfrm>
        </p:grpSpPr>
        <p:sp>
          <p:nvSpPr>
            <p:cNvPr id="289802" name="Rectangle 10"/>
            <p:cNvSpPr>
              <a:spLocks noChangeArrowheads="1"/>
            </p:cNvSpPr>
            <p:nvPr/>
          </p:nvSpPr>
          <p:spPr bwMode="auto">
            <a:xfrm>
              <a:off x="2700" y="1746"/>
              <a:ext cx="254" cy="805"/>
            </a:xfrm>
            <a:prstGeom prst="rect">
              <a:avLst/>
            </a:prstGeom>
            <a:solidFill>
              <a:srgbClr val="FF99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89803" name="Text Box 11"/>
            <p:cNvSpPr txBox="1">
              <a:spLocks noChangeArrowheads="1"/>
            </p:cNvSpPr>
            <p:nvPr/>
          </p:nvSpPr>
          <p:spPr bwMode="auto">
            <a:xfrm>
              <a:off x="2613" y="2063"/>
              <a:ext cx="421" cy="22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700"/>
                <a:t>CONTROL</a:t>
              </a:r>
            </a:p>
            <a:p>
              <a:pPr>
                <a:spcBef>
                  <a:spcPct val="50000"/>
                </a:spcBef>
              </a:pPr>
              <a:r>
                <a:rPr lang="en-US" sz="700"/>
                <a:t>UNIT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9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9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9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9798" grpId="0" animBg="1"/>
      <p:bldP spid="289799" grpId="0" animBg="1"/>
      <p:bldP spid="28980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B9AFD44A-3398-42BA-944D-A98872CC4EC4}" type="slidenum">
              <a:rPr lang="en-US"/>
              <a:pPr/>
              <a:t>32</a:t>
            </a:fld>
            <a:endParaRPr lang="en-US"/>
          </a:p>
        </p:txBody>
      </p:sp>
      <p:sp>
        <p:nvSpPr>
          <p:cNvPr id="179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Time to Complete One Instruction</a:t>
            </a:r>
          </a:p>
        </p:txBody>
      </p:sp>
      <p:sp>
        <p:nvSpPr>
          <p:cNvPr id="179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8813" y="800100"/>
            <a:ext cx="7864475" cy="5334000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/>
              <a:t> It takes fixed number of clock ticks (repetition of rising or falling edge) to execute each instruction</a:t>
            </a:r>
          </a:p>
          <a:p>
            <a:pPr lvl="1">
              <a:buFont typeface="Wingdings" pitchFamily="2" charset="2"/>
              <a:buChar char="Ø"/>
            </a:pPr>
            <a:r>
              <a:rPr lang="en-US"/>
              <a:t>The time interval between ticks is known as </a:t>
            </a:r>
            <a:r>
              <a:rPr lang="en-US" b="1" i="1">
                <a:solidFill>
                  <a:schemeClr val="accent2"/>
                </a:solidFill>
              </a:rPr>
              <a:t>clock cycle</a:t>
            </a:r>
          </a:p>
          <a:p>
            <a:pPr lvl="1">
              <a:buFont typeface="Wingdings" pitchFamily="2" charset="2"/>
              <a:buChar char="Ø"/>
            </a:pPr>
            <a:r>
              <a:rPr lang="en-US"/>
              <a:t>Thus instruction performance is measured in clock cycles</a:t>
            </a:r>
          </a:p>
          <a:p>
            <a:pPr lvl="1">
              <a:buFont typeface="Wingdings" pitchFamily="2" charset="2"/>
              <a:buChar char="Ø"/>
            </a:pPr>
            <a:endParaRPr lang="en-US"/>
          </a:p>
          <a:p>
            <a:pPr>
              <a:buFontTx/>
              <a:buChar char="•"/>
            </a:pPr>
            <a:r>
              <a:rPr lang="en-US"/>
              <a:t> Hence the clock sequences </a:t>
            </a:r>
            <a:r>
              <a:rPr lang="en-US">
                <a:solidFill>
                  <a:schemeClr val="accent2"/>
                </a:solidFill>
              </a:rPr>
              <a:t>each phase</a:t>
            </a:r>
            <a:r>
              <a:rPr lang="en-US"/>
              <a:t> of an instruction by raising the right signals as the right time</a:t>
            </a:r>
          </a:p>
          <a:p>
            <a:pPr lvl="1"/>
            <a:endParaRPr lang="en-US"/>
          </a:p>
          <a:p>
            <a:pPr>
              <a:buFontTx/>
              <a:buChar char="•"/>
            </a:pPr>
            <a:r>
              <a:rPr lang="en-US"/>
              <a:t> So what determines the time between ticks i.e. the length of the clock cycle?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5D75A8B0-5F0E-4D8A-9DD0-A02F3722E07D}" type="slidenum">
              <a:rPr lang="en-US"/>
              <a:pPr/>
              <a:t>33</a:t>
            </a:fld>
            <a:endParaRPr lang="en-US"/>
          </a:p>
        </p:txBody>
      </p:sp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Clocking Methodology</a:t>
            </a:r>
          </a:p>
        </p:txBody>
      </p:sp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787400"/>
            <a:ext cx="7878763" cy="5359400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sz="2000"/>
              <a:t> Defines when </a:t>
            </a:r>
            <a:r>
              <a:rPr lang="en-US" sz="2000" b="1"/>
              <a:t>signals</a:t>
            </a:r>
            <a:r>
              <a:rPr lang="en-US" sz="2000"/>
              <a:t> can be read and when they can be written</a:t>
            </a:r>
          </a:p>
          <a:p>
            <a:endParaRPr lang="en-US" sz="2000"/>
          </a:p>
          <a:p>
            <a:pPr>
              <a:buFontTx/>
              <a:buChar char="•"/>
            </a:pPr>
            <a:r>
              <a:rPr lang="en-US" sz="2000"/>
              <a:t> It is important to specify the timing of reads and writes because, if a value is written at the same time it is read, the value of read could be old, new or mix of both</a:t>
            </a:r>
          </a:p>
          <a:p>
            <a:pPr>
              <a:buFontTx/>
              <a:buChar char="•"/>
            </a:pPr>
            <a:endParaRPr lang="en-US" sz="2000"/>
          </a:p>
          <a:p>
            <a:pPr>
              <a:buFontTx/>
              <a:buChar char="•"/>
            </a:pPr>
            <a:r>
              <a:rPr lang="en-US" sz="2000"/>
              <a:t> All values are stored on clock edge (edge-triggered) i.e. within a defined interval of time (length of the clock cycle)</a:t>
            </a:r>
          </a:p>
          <a:p>
            <a:pPr>
              <a:buFontTx/>
              <a:buChar char="•"/>
            </a:pPr>
            <a:endParaRPr lang="en-US" sz="2000"/>
          </a:p>
          <a:p>
            <a:pPr>
              <a:buFontTx/>
              <a:buChar char="•"/>
            </a:pPr>
            <a:r>
              <a:rPr lang="en-US" sz="2000"/>
              <a:t> In a processor, since only memory elements can store values this means that</a:t>
            </a:r>
          </a:p>
          <a:p>
            <a:pPr lvl="1">
              <a:buFont typeface="Wingdings" pitchFamily="2" charset="2"/>
              <a:buChar char="Ø"/>
            </a:pPr>
            <a:r>
              <a:rPr lang="en-US" sz="1800"/>
              <a:t>Any collection of combinational logic must have its inputs coming from a set of memory elements and its outputs written into a set of memory elements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E9E66000-7C76-438D-A22D-B19017915309}" type="slidenum">
              <a:rPr lang="en-US"/>
              <a:pPr/>
              <a:t>34</a:t>
            </a:fld>
            <a:endParaRPr lang="en-US"/>
          </a:p>
        </p:txBody>
      </p:sp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Clocking Methodology (contd..)</a:t>
            </a: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/>
              <a:t> The length of the clock cycle is determined as follows:</a:t>
            </a:r>
          </a:p>
          <a:p>
            <a:pPr>
              <a:buFontTx/>
              <a:buChar char="•"/>
            </a:pPr>
            <a:endParaRPr lang="en-US"/>
          </a:p>
          <a:p>
            <a:pPr>
              <a:buFontTx/>
              <a:buChar char="•"/>
            </a:pPr>
            <a:endParaRPr lang="en-US"/>
          </a:p>
          <a:p>
            <a:pPr>
              <a:buFontTx/>
              <a:buChar char="•"/>
            </a:pPr>
            <a:endParaRPr lang="en-US"/>
          </a:p>
          <a:p>
            <a:pPr>
              <a:buFontTx/>
              <a:buChar char="•"/>
            </a:pPr>
            <a:endParaRPr lang="en-US"/>
          </a:p>
          <a:p>
            <a:pPr>
              <a:buFontTx/>
              <a:buChar char="•"/>
            </a:pPr>
            <a:endParaRPr lang="en-US"/>
          </a:p>
          <a:p>
            <a:pPr>
              <a:buFontTx/>
              <a:buChar char="•"/>
            </a:pPr>
            <a:endParaRPr lang="en-US"/>
          </a:p>
          <a:p>
            <a:r>
              <a:rPr lang="en-US"/>
              <a:t> </a:t>
            </a:r>
          </a:p>
          <a:p>
            <a:pPr>
              <a:buFontTx/>
              <a:buChar char="•"/>
            </a:pPr>
            <a:r>
              <a:rPr lang="en-US" b="1"/>
              <a:t> </a:t>
            </a:r>
            <a:r>
              <a:rPr lang="en-US"/>
              <a:t>The time necessary for the signals to reach memory element 2 defines the length of the clock cycle</a:t>
            </a:r>
          </a:p>
          <a:p>
            <a:pPr lvl="1">
              <a:buFont typeface="Wingdings" pitchFamily="2" charset="2"/>
              <a:buChar char="Ø"/>
            </a:pPr>
            <a:r>
              <a:rPr lang="en-US"/>
              <a:t>i.e. minimum clock cycle time must be at least as great as the maximum propagation delay of the circuit</a:t>
            </a:r>
          </a:p>
        </p:txBody>
      </p:sp>
      <p:pic>
        <p:nvPicPr>
          <p:cNvPr id="177156" name="Picture 4" descr="clockmethodolog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1597025"/>
            <a:ext cx="6191250" cy="191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B9ECEEE9-890E-493A-AAB1-3C8497046C33}" type="slidenum">
              <a:rPr lang="en-US"/>
              <a:pPr/>
              <a:t>35</a:t>
            </a:fld>
            <a:endParaRPr lang="en-US"/>
          </a:p>
        </p:txBody>
      </p:sp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236538" y="88900"/>
            <a:ext cx="8651875" cy="533400"/>
          </a:xfrm>
        </p:spPr>
        <p:txBody>
          <a:bodyPr/>
          <a:lstStyle/>
          <a:p>
            <a:r>
              <a:rPr lang="en-US"/>
              <a:t>How does the control unit work ?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6113" y="939800"/>
            <a:ext cx="7796212" cy="5199063"/>
          </a:xfrm>
        </p:spPr>
        <p:txBody>
          <a:bodyPr/>
          <a:lstStyle/>
          <a:p>
            <a:r>
              <a:rPr lang="en-US" b="1"/>
              <a:t>Two approaches:</a:t>
            </a:r>
            <a:r>
              <a:rPr lang="en-US"/>
              <a:t> </a:t>
            </a:r>
          </a:p>
          <a:p>
            <a:pPr>
              <a:buFontTx/>
              <a:buChar char="•"/>
            </a:pPr>
            <a:r>
              <a:rPr lang="en-US"/>
              <a:t>  Hardwired Control</a:t>
            </a:r>
          </a:p>
          <a:p>
            <a:pPr>
              <a:buFontTx/>
              <a:buChar char="•"/>
            </a:pPr>
            <a:r>
              <a:rPr lang="en-US"/>
              <a:t>  Microprogrammed Control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CBF3BF09-A216-4D0C-8E5F-D129E435E1F6}" type="slidenum">
              <a:rPr lang="en-US"/>
              <a:pPr/>
              <a:t>36</a:t>
            </a:fld>
            <a:endParaRPr lang="en-US"/>
          </a:p>
        </p:txBody>
      </p:sp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Approach I: Hardwired Control</a:t>
            </a:r>
          </a:p>
        </p:txBody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5738" y="736600"/>
            <a:ext cx="4797425" cy="5359400"/>
          </a:xfrm>
        </p:spPr>
        <p:txBody>
          <a:bodyPr/>
          <a:lstStyle/>
          <a:p>
            <a:r>
              <a:rPr lang="en-US" b="1"/>
              <a:t>Hardwired Control</a:t>
            </a:r>
          </a:p>
          <a:p>
            <a:pPr lvl="1">
              <a:buFont typeface="Wingdings" pitchFamily="2" charset="2"/>
              <a:buChar char="Ø"/>
            </a:pPr>
            <a:r>
              <a:rPr lang="en-US"/>
              <a:t>Directly connects the control lines to actual machine instructions </a:t>
            </a:r>
          </a:p>
          <a:p>
            <a:pPr lvl="1">
              <a:buFont typeface="Wingdings" pitchFamily="2" charset="2"/>
              <a:buChar char="Ø"/>
            </a:pPr>
            <a:endParaRPr lang="en-US"/>
          </a:p>
          <a:p>
            <a:pPr lvl="1">
              <a:buFont typeface="Wingdings" pitchFamily="2" charset="2"/>
              <a:buChar char="Ø"/>
            </a:pPr>
            <a:r>
              <a:rPr lang="en-US"/>
              <a:t>The instructions are divided into fields, and bits in the fields are connected to input lines that  drives the various digital logic components</a:t>
            </a:r>
          </a:p>
          <a:p>
            <a:pPr lvl="1">
              <a:buFont typeface="Wingdings" pitchFamily="2" charset="2"/>
              <a:buChar char="Ø"/>
            </a:pPr>
            <a:endParaRPr lang="en-US"/>
          </a:p>
          <a:p>
            <a:pPr lvl="1">
              <a:buFont typeface="Wingdings" pitchFamily="2" charset="2"/>
              <a:buChar char="Ø"/>
            </a:pPr>
            <a:r>
              <a:rPr lang="en-US"/>
              <a:t>The control signals are some combination of the instruction bit plus other signals such as interrupts, or condition codes from previous instruction</a:t>
            </a:r>
          </a:p>
          <a:p>
            <a:endParaRPr lang="en-US"/>
          </a:p>
        </p:txBody>
      </p:sp>
      <p:pic>
        <p:nvPicPr>
          <p:cNvPr id="178180" name="Picture 4" descr="4-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4113" y="969963"/>
            <a:ext cx="4216400" cy="51895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98629BB0-27D0-489E-A0B1-1F333A0C6FB7}" type="slidenum">
              <a:rPr lang="en-US"/>
              <a:pPr/>
              <a:t>37</a:t>
            </a:fld>
            <a:endParaRPr lang="en-US"/>
          </a:p>
        </p:txBody>
      </p:sp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LC3 as Hardwired Control Implementation</a:t>
            </a:r>
          </a:p>
        </p:txBody>
      </p:sp>
      <p:pic>
        <p:nvPicPr>
          <p:cNvPr id="138244" name="Picture 4" descr="dp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" y="876300"/>
            <a:ext cx="7988300" cy="484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8294" name="Text Box 54"/>
          <p:cNvSpPr txBox="1">
            <a:spLocks noChangeArrowheads="1"/>
          </p:cNvSpPr>
          <p:nvPr/>
        </p:nvSpPr>
        <p:spPr bwMode="auto">
          <a:xfrm>
            <a:off x="2955925" y="1133475"/>
            <a:ext cx="5337175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tabLst>
                <a:tab pos="233363" algn="l"/>
                <a:tab pos="457200" algn="l"/>
                <a:tab pos="690563" algn="l"/>
                <a:tab pos="1258888" algn="l"/>
                <a:tab pos="2517775" algn="l"/>
                <a:tab pos="3832225" algn="l"/>
                <a:tab pos="4344988" algn="l"/>
                <a:tab pos="4745038" algn="l"/>
              </a:tabLst>
            </a:pPr>
            <a:r>
              <a:rPr lang="en-US" sz="1800">
                <a:sym typeface="Wingdings 2" pitchFamily="18" charset="2"/>
              </a:rPr>
              <a:t>								</a:t>
            </a:r>
            <a:endParaRPr lang="en-US" sz="1800"/>
          </a:p>
        </p:txBody>
      </p:sp>
      <p:sp>
        <p:nvSpPr>
          <p:cNvPr id="138296" name="Text Box 56"/>
          <p:cNvSpPr txBox="1">
            <a:spLocks noChangeArrowheads="1"/>
          </p:cNvSpPr>
          <p:nvPr/>
        </p:nvSpPr>
        <p:spPr bwMode="auto">
          <a:xfrm>
            <a:off x="1514475" y="5851525"/>
            <a:ext cx="6908800" cy="701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/>
              <a:t>The Control Signals (red colored lines) are outputs by some combination of inputs from the instruction bit fields</a:t>
            </a:r>
          </a:p>
        </p:txBody>
      </p:sp>
      <p:sp>
        <p:nvSpPr>
          <p:cNvPr id="138297" name="Rectangle 57"/>
          <p:cNvSpPr>
            <a:spLocks noChangeArrowheads="1"/>
          </p:cNvSpPr>
          <p:nvPr/>
        </p:nvSpPr>
        <p:spPr bwMode="auto">
          <a:xfrm>
            <a:off x="2682875" y="965200"/>
            <a:ext cx="60325" cy="3282950"/>
          </a:xfrm>
          <a:prstGeom prst="rect">
            <a:avLst/>
          </a:prstGeom>
          <a:solidFill>
            <a:srgbClr val="FF99CC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38298" name="Line 58"/>
          <p:cNvSpPr>
            <a:spLocks noChangeShapeType="1"/>
          </p:cNvSpPr>
          <p:nvPr/>
        </p:nvSpPr>
        <p:spPr bwMode="auto">
          <a:xfrm>
            <a:off x="2201863" y="935038"/>
            <a:ext cx="452437" cy="2651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38299" name="Text Box 59"/>
          <p:cNvSpPr txBox="1">
            <a:spLocks noChangeArrowheads="1"/>
          </p:cNvSpPr>
          <p:nvPr/>
        </p:nvSpPr>
        <p:spPr bwMode="auto">
          <a:xfrm>
            <a:off x="1130300" y="825500"/>
            <a:ext cx="96361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/>
          </a:p>
        </p:txBody>
      </p:sp>
      <p:sp>
        <p:nvSpPr>
          <p:cNvPr id="138300" name="Text Box 60"/>
          <p:cNvSpPr txBox="1">
            <a:spLocks noChangeArrowheads="1"/>
          </p:cNvSpPr>
          <p:nvPr/>
        </p:nvSpPr>
        <p:spPr bwMode="auto">
          <a:xfrm>
            <a:off x="1179513" y="727075"/>
            <a:ext cx="1160462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Decoder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606F01C9-70B0-4713-90F2-6F8BD3235750}" type="slidenum">
              <a:rPr lang="en-US"/>
              <a:pPr/>
              <a:t>38</a:t>
            </a:fld>
            <a:endParaRPr lang="en-US"/>
          </a:p>
        </p:txBody>
      </p:sp>
      <p:sp>
        <p:nvSpPr>
          <p:cNvPr id="13926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ADD Instruction</a:t>
            </a:r>
          </a:p>
        </p:txBody>
      </p:sp>
      <p:pic>
        <p:nvPicPr>
          <p:cNvPr id="139268" name="Picture 1028" descr="dp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004888"/>
            <a:ext cx="7762875" cy="4191000"/>
          </a:xfrm>
          <a:prstGeom prst="rect">
            <a:avLst/>
          </a:prstGeom>
          <a:noFill/>
        </p:spPr>
      </p:pic>
      <p:sp>
        <p:nvSpPr>
          <p:cNvPr id="139269" name="Text Box 1029"/>
          <p:cNvSpPr txBox="1">
            <a:spLocks noChangeArrowheads="1"/>
          </p:cNvSpPr>
          <p:nvPr/>
        </p:nvSpPr>
        <p:spPr bwMode="auto">
          <a:xfrm>
            <a:off x="2955925" y="1019175"/>
            <a:ext cx="5337175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tabLst>
                <a:tab pos="233363" algn="l"/>
                <a:tab pos="457200" algn="l"/>
                <a:tab pos="690563" algn="l"/>
                <a:tab pos="1258888" algn="l"/>
                <a:tab pos="2517775" algn="l"/>
                <a:tab pos="3832225" algn="l"/>
                <a:tab pos="4344988" algn="l"/>
                <a:tab pos="4745038" algn="l"/>
              </a:tabLst>
            </a:pPr>
            <a:r>
              <a:rPr lang="en-US" sz="1800">
                <a:sym typeface="Wingdings 2" pitchFamily="18" charset="2"/>
              </a:rPr>
              <a:t>								</a:t>
            </a:r>
            <a:endParaRPr lang="en-US" sz="1800"/>
          </a:p>
        </p:txBody>
      </p:sp>
      <p:graphicFrame>
        <p:nvGraphicFramePr>
          <p:cNvPr id="139271" name="Group 1031"/>
          <p:cNvGraphicFramePr>
            <a:graphicFrameLocks noGrp="1"/>
          </p:cNvGraphicFramePr>
          <p:nvPr/>
        </p:nvGraphicFramePr>
        <p:xfrm>
          <a:off x="1447800" y="5410200"/>
          <a:ext cx="6573838" cy="975360"/>
        </p:xfrm>
        <a:graphic>
          <a:graphicData uri="http://schemas.openxmlformats.org/drawingml/2006/table">
            <a:tbl>
              <a:tblPr/>
              <a:tblGrid>
                <a:gridCol w="598488"/>
                <a:gridCol w="838200"/>
                <a:gridCol w="490537"/>
                <a:gridCol w="619125"/>
                <a:gridCol w="615950"/>
                <a:gridCol w="769938"/>
                <a:gridCol w="309562"/>
                <a:gridCol w="398463"/>
                <a:gridCol w="390525"/>
                <a:gridCol w="315912"/>
                <a:gridCol w="369888"/>
                <a:gridCol w="379412"/>
                <a:gridCol w="477838"/>
              </a:tblGrid>
              <a:tr h="279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Opcode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Control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79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Instr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I[15:12]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I[5]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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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ADD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0001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I[8:6]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I[2:0]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I[11:9]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9321" name="Line 1081"/>
          <p:cNvSpPr>
            <a:spLocks noChangeShapeType="1"/>
          </p:cNvSpPr>
          <p:nvPr/>
        </p:nvSpPr>
        <p:spPr bwMode="auto">
          <a:xfrm flipV="1">
            <a:off x="3943350" y="2170113"/>
            <a:ext cx="892175" cy="11112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39322" name="Line 1082"/>
          <p:cNvSpPr>
            <a:spLocks noChangeShapeType="1"/>
          </p:cNvSpPr>
          <p:nvPr/>
        </p:nvSpPr>
        <p:spPr bwMode="auto">
          <a:xfrm flipV="1">
            <a:off x="3929063" y="2655888"/>
            <a:ext cx="346075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39323" name="Line 1083"/>
          <p:cNvSpPr>
            <a:spLocks noChangeShapeType="1"/>
          </p:cNvSpPr>
          <p:nvPr/>
        </p:nvSpPr>
        <p:spPr bwMode="auto">
          <a:xfrm flipV="1">
            <a:off x="5173663" y="2562225"/>
            <a:ext cx="423862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39327" name="Freeform 1087"/>
          <p:cNvSpPr>
            <a:spLocks/>
          </p:cNvSpPr>
          <p:nvPr/>
        </p:nvSpPr>
        <p:spPr bwMode="auto">
          <a:xfrm>
            <a:off x="5848350" y="3027363"/>
            <a:ext cx="1593850" cy="4127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5" y="0"/>
              </a:cxn>
              <a:cxn ang="0">
                <a:pos x="155" y="260"/>
              </a:cxn>
              <a:cxn ang="0">
                <a:pos x="1004" y="260"/>
              </a:cxn>
            </a:cxnLst>
            <a:rect l="0" t="0" r="r" b="b"/>
            <a:pathLst>
              <a:path w="1004" h="260">
                <a:moveTo>
                  <a:pt x="0" y="0"/>
                </a:moveTo>
                <a:lnTo>
                  <a:pt x="155" y="0"/>
                </a:lnTo>
                <a:lnTo>
                  <a:pt x="155" y="260"/>
                </a:lnTo>
                <a:lnTo>
                  <a:pt x="1004" y="260"/>
                </a:lnTo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39328" name="Line 1088"/>
          <p:cNvSpPr>
            <a:spLocks noChangeShapeType="1"/>
          </p:cNvSpPr>
          <p:nvPr/>
        </p:nvSpPr>
        <p:spPr bwMode="auto">
          <a:xfrm flipV="1">
            <a:off x="4538663" y="2952750"/>
            <a:ext cx="323850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39329" name="Freeform 1089"/>
          <p:cNvSpPr>
            <a:spLocks/>
          </p:cNvSpPr>
          <p:nvPr/>
        </p:nvSpPr>
        <p:spPr bwMode="auto">
          <a:xfrm>
            <a:off x="7664450" y="3227388"/>
            <a:ext cx="223838" cy="10255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1" y="0"/>
              </a:cxn>
              <a:cxn ang="0">
                <a:pos x="141" y="646"/>
              </a:cxn>
              <a:cxn ang="0">
                <a:pos x="71" y="646"/>
              </a:cxn>
            </a:cxnLst>
            <a:rect l="0" t="0" r="r" b="b"/>
            <a:pathLst>
              <a:path w="141" h="646">
                <a:moveTo>
                  <a:pt x="0" y="0"/>
                </a:moveTo>
                <a:lnTo>
                  <a:pt x="141" y="0"/>
                </a:lnTo>
                <a:lnTo>
                  <a:pt x="141" y="646"/>
                </a:lnTo>
                <a:lnTo>
                  <a:pt x="71" y="646"/>
                </a:lnTo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39330" name="Freeform 1090"/>
          <p:cNvSpPr>
            <a:spLocks/>
          </p:cNvSpPr>
          <p:nvPr/>
        </p:nvSpPr>
        <p:spPr bwMode="auto">
          <a:xfrm>
            <a:off x="2417763" y="2670175"/>
            <a:ext cx="5146675" cy="1749425"/>
          </a:xfrm>
          <a:custGeom>
            <a:avLst/>
            <a:gdLst/>
            <a:ahLst/>
            <a:cxnLst>
              <a:cxn ang="0">
                <a:pos x="3242" y="1102"/>
              </a:cxn>
              <a:cxn ang="0">
                <a:pos x="0" y="1102"/>
              </a:cxn>
              <a:cxn ang="0">
                <a:pos x="0" y="0"/>
              </a:cxn>
              <a:cxn ang="0">
                <a:pos x="365" y="0"/>
              </a:cxn>
            </a:cxnLst>
            <a:rect l="0" t="0" r="r" b="b"/>
            <a:pathLst>
              <a:path w="3242" h="1102">
                <a:moveTo>
                  <a:pt x="3242" y="1102"/>
                </a:moveTo>
                <a:lnTo>
                  <a:pt x="0" y="1102"/>
                </a:lnTo>
                <a:lnTo>
                  <a:pt x="0" y="0"/>
                </a:lnTo>
                <a:lnTo>
                  <a:pt x="365" y="0"/>
                </a:lnTo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39331" name="Freeform 1091"/>
          <p:cNvSpPr>
            <a:spLocks/>
          </p:cNvSpPr>
          <p:nvPr/>
        </p:nvSpPr>
        <p:spPr bwMode="auto">
          <a:xfrm>
            <a:off x="1058863" y="1979613"/>
            <a:ext cx="1938337" cy="29194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24" y="0"/>
              </a:cxn>
              <a:cxn ang="0">
                <a:pos x="231" y="1839"/>
              </a:cxn>
              <a:cxn ang="0">
                <a:pos x="1221" y="1832"/>
              </a:cxn>
            </a:cxnLst>
            <a:rect l="0" t="0" r="r" b="b"/>
            <a:pathLst>
              <a:path w="1221" h="1839">
                <a:moveTo>
                  <a:pt x="0" y="0"/>
                </a:moveTo>
                <a:lnTo>
                  <a:pt x="224" y="0"/>
                </a:lnTo>
                <a:lnTo>
                  <a:pt x="231" y="1839"/>
                </a:lnTo>
                <a:lnTo>
                  <a:pt x="1221" y="1832"/>
                </a:lnTo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39332" name="Freeform 1092"/>
          <p:cNvSpPr>
            <a:spLocks/>
          </p:cNvSpPr>
          <p:nvPr/>
        </p:nvSpPr>
        <p:spPr bwMode="auto">
          <a:xfrm>
            <a:off x="3476625" y="4608513"/>
            <a:ext cx="4522788" cy="290512"/>
          </a:xfrm>
          <a:custGeom>
            <a:avLst/>
            <a:gdLst/>
            <a:ahLst/>
            <a:cxnLst>
              <a:cxn ang="0">
                <a:pos x="0" y="176"/>
              </a:cxn>
              <a:cxn ang="0">
                <a:pos x="2779" y="183"/>
              </a:cxn>
              <a:cxn ang="0">
                <a:pos x="2779" y="0"/>
              </a:cxn>
              <a:cxn ang="0">
                <a:pos x="2849" y="0"/>
              </a:cxn>
            </a:cxnLst>
            <a:rect l="0" t="0" r="r" b="b"/>
            <a:pathLst>
              <a:path w="2849" h="183">
                <a:moveTo>
                  <a:pt x="0" y="176"/>
                </a:moveTo>
                <a:lnTo>
                  <a:pt x="2779" y="183"/>
                </a:lnTo>
                <a:lnTo>
                  <a:pt x="2779" y="0"/>
                </a:lnTo>
                <a:lnTo>
                  <a:pt x="2849" y="0"/>
                </a:lnTo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39333" name="Freeform 1093"/>
          <p:cNvSpPr>
            <a:spLocks/>
          </p:cNvSpPr>
          <p:nvPr/>
        </p:nvSpPr>
        <p:spPr bwMode="auto">
          <a:xfrm>
            <a:off x="723900" y="1979613"/>
            <a:ext cx="7688263" cy="3130550"/>
          </a:xfrm>
          <a:custGeom>
            <a:avLst/>
            <a:gdLst/>
            <a:ahLst/>
            <a:cxnLst>
              <a:cxn ang="0">
                <a:pos x="4716" y="1544"/>
              </a:cxn>
              <a:cxn ang="0">
                <a:pos x="4843" y="1544"/>
              </a:cxn>
              <a:cxn ang="0">
                <a:pos x="4843" y="1972"/>
              </a:cxn>
              <a:cxn ang="0">
                <a:pos x="0" y="1972"/>
              </a:cxn>
              <a:cxn ang="0">
                <a:pos x="0" y="0"/>
              </a:cxn>
              <a:cxn ang="0">
                <a:pos x="63" y="0"/>
              </a:cxn>
            </a:cxnLst>
            <a:rect l="0" t="0" r="r" b="b"/>
            <a:pathLst>
              <a:path w="4843" h="1972">
                <a:moveTo>
                  <a:pt x="4716" y="1544"/>
                </a:moveTo>
                <a:lnTo>
                  <a:pt x="4843" y="1544"/>
                </a:lnTo>
                <a:lnTo>
                  <a:pt x="4843" y="1972"/>
                </a:lnTo>
                <a:lnTo>
                  <a:pt x="0" y="1972"/>
                </a:lnTo>
                <a:lnTo>
                  <a:pt x="0" y="0"/>
                </a:lnTo>
                <a:lnTo>
                  <a:pt x="63" y="0"/>
                </a:lnTo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39334" name="Freeform 1094"/>
          <p:cNvSpPr>
            <a:spLocks/>
          </p:cNvSpPr>
          <p:nvPr/>
        </p:nvSpPr>
        <p:spPr bwMode="auto">
          <a:xfrm>
            <a:off x="1069975" y="1979613"/>
            <a:ext cx="466725" cy="3460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7" y="0"/>
              </a:cxn>
              <a:cxn ang="0">
                <a:pos x="217" y="218"/>
              </a:cxn>
              <a:cxn ang="0">
                <a:pos x="294" y="218"/>
              </a:cxn>
            </a:cxnLst>
            <a:rect l="0" t="0" r="r" b="b"/>
            <a:pathLst>
              <a:path w="294" h="218">
                <a:moveTo>
                  <a:pt x="0" y="0"/>
                </a:moveTo>
                <a:lnTo>
                  <a:pt x="217" y="0"/>
                </a:lnTo>
                <a:lnTo>
                  <a:pt x="217" y="218"/>
                </a:lnTo>
                <a:lnTo>
                  <a:pt x="294" y="218"/>
                </a:lnTo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39335" name="Freeform 1095"/>
          <p:cNvSpPr>
            <a:spLocks/>
          </p:cNvSpPr>
          <p:nvPr/>
        </p:nvSpPr>
        <p:spPr bwMode="auto">
          <a:xfrm>
            <a:off x="2473325" y="1200150"/>
            <a:ext cx="534988" cy="1125538"/>
          </a:xfrm>
          <a:custGeom>
            <a:avLst/>
            <a:gdLst/>
            <a:ahLst/>
            <a:cxnLst>
              <a:cxn ang="0">
                <a:pos x="0" y="709"/>
              </a:cxn>
              <a:cxn ang="0">
                <a:pos x="182" y="709"/>
              </a:cxn>
              <a:cxn ang="0">
                <a:pos x="182" y="0"/>
              </a:cxn>
              <a:cxn ang="0">
                <a:pos x="337" y="0"/>
              </a:cxn>
            </a:cxnLst>
            <a:rect l="0" t="0" r="r" b="b"/>
            <a:pathLst>
              <a:path w="337" h="709">
                <a:moveTo>
                  <a:pt x="0" y="709"/>
                </a:moveTo>
                <a:lnTo>
                  <a:pt x="182" y="709"/>
                </a:lnTo>
                <a:lnTo>
                  <a:pt x="182" y="0"/>
                </a:lnTo>
                <a:lnTo>
                  <a:pt x="337" y="0"/>
                </a:lnTo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321" grpId="0" animBg="1"/>
      <p:bldP spid="139322" grpId="0" animBg="1"/>
      <p:bldP spid="139323" grpId="0" animBg="1"/>
      <p:bldP spid="139327" grpId="0" animBg="1"/>
      <p:bldP spid="139328" grpId="0" animBg="1"/>
      <p:bldP spid="139329" grpId="0" animBg="1"/>
      <p:bldP spid="139330" grpId="0" animBg="1"/>
      <p:bldP spid="139331" grpId="0" animBg="1"/>
      <p:bldP spid="139332" grpId="0" animBg="1"/>
      <p:bldP spid="139333" grpId="0" animBg="1"/>
      <p:bldP spid="139334" grpId="0" animBg="1"/>
      <p:bldP spid="13933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5E43F80C-B3A6-4EF5-ADF1-B23A4DA66EF1}" type="slidenum">
              <a:rPr lang="en-US"/>
              <a:pPr/>
              <a:t>39</a:t>
            </a:fld>
            <a:endParaRPr lang="en-US"/>
          </a:p>
        </p:txBody>
      </p:sp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Sequencing the Stages in Hardwired Implementation</a:t>
            </a:r>
          </a:p>
        </p:txBody>
      </p:sp>
      <p:sp>
        <p:nvSpPr>
          <p:cNvPr id="210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/>
              <a:t> The combination Control Unit set all the control lines needed by an instruction</a:t>
            </a:r>
          </a:p>
          <a:p>
            <a:pPr>
              <a:buFontTx/>
              <a:buChar char="•"/>
            </a:pPr>
            <a:endParaRPr lang="en-US"/>
          </a:p>
          <a:p>
            <a:pPr>
              <a:buFontTx/>
              <a:buChar char="•"/>
            </a:pPr>
            <a:r>
              <a:rPr lang="en-US"/>
              <a:t> How do we ensure that we sequence through Instruction cycle i.e. F-&gt;D-&gt;EA-&gt;OP-&gt;EX-&gt;S?</a:t>
            </a:r>
          </a:p>
          <a:p>
            <a:pPr lvl="1"/>
            <a:r>
              <a:rPr lang="en-US"/>
              <a:t>We connect the clock to a synchronous counter and the counter to the decoder</a:t>
            </a:r>
          </a:p>
          <a:p>
            <a:pPr lvl="1"/>
            <a:r>
              <a:rPr lang="en-US"/>
              <a:t>The decoder output enabled is based on counter outputs (i.e. which cycle you are in)</a:t>
            </a:r>
          </a:p>
          <a:p>
            <a:pPr lvl="1"/>
            <a:r>
              <a:rPr lang="en-US"/>
              <a:t>The decoder output is then used as enable signal (gating) to enable only certain control signals during a particular cycle</a:t>
            </a:r>
          </a:p>
          <a:p>
            <a:pPr lvl="1"/>
            <a:r>
              <a:rPr lang="en-US"/>
              <a:t>Note: the diagram does not show sequencing logic to avoid cluttering the diagram</a:t>
            </a:r>
          </a:p>
          <a:p>
            <a:pPr lvl="1">
              <a:buFontTx/>
              <a:buNone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0DD053B1-F680-4A43-9EF9-C33C51313198}" type="slidenum">
              <a:rPr lang="en-US"/>
              <a:pPr/>
              <a:t>4</a:t>
            </a:fld>
            <a:endParaRPr lang="en-US"/>
          </a:p>
        </p:txBody>
      </p:sp>
      <p:sp>
        <p:nvSpPr>
          <p:cNvPr id="6861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LC-3 Processor Von Nuemann Model</a:t>
            </a:r>
          </a:p>
        </p:txBody>
      </p:sp>
      <p:pic>
        <p:nvPicPr>
          <p:cNvPr id="68626" name="Picture 104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8963" y="909638"/>
            <a:ext cx="4829175" cy="5257800"/>
          </a:xfrm>
          <a:prstGeom prst="rect">
            <a:avLst/>
          </a:prstGeom>
          <a:noFill/>
        </p:spPr>
      </p:pic>
      <p:grpSp>
        <p:nvGrpSpPr>
          <p:cNvPr id="68633" name="Group 1049"/>
          <p:cNvGrpSpPr>
            <a:grpSpLocks/>
          </p:cNvGrpSpPr>
          <p:nvPr/>
        </p:nvGrpSpPr>
        <p:grpSpPr bwMode="auto">
          <a:xfrm>
            <a:off x="3922713" y="2771775"/>
            <a:ext cx="723900" cy="1277938"/>
            <a:chOff x="2613" y="1746"/>
            <a:chExt cx="421" cy="805"/>
          </a:xfrm>
        </p:grpSpPr>
        <p:sp>
          <p:nvSpPr>
            <p:cNvPr id="68631" name="Rectangle 1047"/>
            <p:cNvSpPr>
              <a:spLocks noChangeArrowheads="1"/>
            </p:cNvSpPr>
            <p:nvPr/>
          </p:nvSpPr>
          <p:spPr bwMode="auto">
            <a:xfrm>
              <a:off x="2700" y="1746"/>
              <a:ext cx="254" cy="805"/>
            </a:xfrm>
            <a:prstGeom prst="rect">
              <a:avLst/>
            </a:prstGeom>
            <a:solidFill>
              <a:srgbClr val="FF99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8632" name="Text Box 1048"/>
            <p:cNvSpPr txBox="1">
              <a:spLocks noChangeArrowheads="1"/>
            </p:cNvSpPr>
            <p:nvPr/>
          </p:nvSpPr>
          <p:spPr bwMode="auto">
            <a:xfrm>
              <a:off x="2613" y="2063"/>
              <a:ext cx="421" cy="22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700"/>
                <a:t>CONTROL</a:t>
              </a:r>
            </a:p>
            <a:p>
              <a:pPr>
                <a:spcBef>
                  <a:spcPct val="50000"/>
                </a:spcBef>
              </a:pPr>
              <a:r>
                <a:rPr lang="en-US" sz="700"/>
                <a:t>UNIT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C92B7E6E-FC5F-4437-BB97-47B16F5AD938}" type="slidenum">
              <a:rPr lang="en-US"/>
              <a:pPr/>
              <a:t>40</a:t>
            </a:fld>
            <a:endParaRPr lang="en-US"/>
          </a:p>
        </p:txBody>
      </p:sp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>
          <a:xfrm>
            <a:off x="188913" y="88900"/>
            <a:ext cx="8736012" cy="533400"/>
          </a:xfrm>
        </p:spPr>
        <p:txBody>
          <a:bodyPr/>
          <a:lstStyle/>
          <a:p>
            <a:r>
              <a:rPr lang="en-US" sz="2400"/>
              <a:t>Sequencing Instruction Stages in Hardwired Implementation (contd..)</a:t>
            </a:r>
          </a:p>
        </p:txBody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4063" y="1042988"/>
            <a:ext cx="7702550" cy="505301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Example:</a:t>
            </a:r>
          </a:p>
          <a:p>
            <a:pPr lvl="1">
              <a:lnSpc>
                <a:spcPct val="90000"/>
              </a:lnSpc>
            </a:pPr>
            <a:r>
              <a:rPr lang="en-US"/>
              <a:t>Suppose the max. number of cycles an instruction takes is 8</a:t>
            </a:r>
          </a:p>
          <a:p>
            <a:pPr lvl="1">
              <a:lnSpc>
                <a:spcPct val="90000"/>
              </a:lnSpc>
            </a:pPr>
            <a:r>
              <a:rPr lang="en-US"/>
              <a:t>Then we would have 3-bit counter whose outputs are fed into 3 x 8 decoder</a:t>
            </a:r>
          </a:p>
          <a:p>
            <a:pPr lvl="1">
              <a:lnSpc>
                <a:spcPct val="90000"/>
              </a:lnSpc>
            </a:pPr>
            <a:r>
              <a:rPr lang="en-US"/>
              <a:t>The output of the decoder, T</a:t>
            </a:r>
            <a:r>
              <a:rPr lang="en-US" baseline="-25000"/>
              <a:t>0</a:t>
            </a:r>
            <a:r>
              <a:rPr lang="en-US"/>
              <a:t> to T</a:t>
            </a:r>
            <a:r>
              <a:rPr lang="en-US" baseline="-25000"/>
              <a:t>7</a:t>
            </a:r>
            <a:r>
              <a:rPr lang="en-US"/>
              <a:t> are enable based on count i.e.</a:t>
            </a:r>
          </a:p>
          <a:p>
            <a:pPr lvl="2">
              <a:lnSpc>
                <a:spcPct val="90000"/>
              </a:lnSpc>
            </a:pPr>
            <a:r>
              <a:rPr lang="en-US"/>
              <a:t>T</a:t>
            </a:r>
            <a:r>
              <a:rPr lang="en-US" baseline="-25000"/>
              <a:t>0</a:t>
            </a:r>
            <a:r>
              <a:rPr lang="en-US"/>
              <a:t> = 1 when count = 000 (cycle 0), all others are disabled</a:t>
            </a:r>
          </a:p>
          <a:p>
            <a:pPr lvl="2"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    …</a:t>
            </a:r>
          </a:p>
          <a:p>
            <a:pPr lvl="2">
              <a:lnSpc>
                <a:spcPct val="90000"/>
              </a:lnSpc>
            </a:pPr>
            <a:r>
              <a:rPr lang="en-US"/>
              <a:t>T</a:t>
            </a:r>
            <a:r>
              <a:rPr lang="en-US" baseline="-25000"/>
              <a:t>7</a:t>
            </a:r>
            <a:r>
              <a:rPr lang="en-US"/>
              <a:t> = 1 when count = 111(cycle 7), all others are disabled</a:t>
            </a:r>
          </a:p>
          <a:p>
            <a:pPr lvl="1">
              <a:lnSpc>
                <a:spcPct val="90000"/>
              </a:lnSpc>
            </a:pPr>
            <a:endParaRPr lang="en-US" baseline="-25000"/>
          </a:p>
          <a:p>
            <a:pPr lvl="1">
              <a:lnSpc>
                <a:spcPct val="90000"/>
              </a:lnSpc>
            </a:pPr>
            <a:r>
              <a:rPr lang="en-US"/>
              <a:t> The decoder output that is enabled used to define the behavior in a particular cycle</a:t>
            </a:r>
          </a:p>
          <a:p>
            <a:pPr lvl="1">
              <a:lnSpc>
                <a:spcPct val="90000"/>
              </a:lnSpc>
            </a:pPr>
            <a:endParaRPr lang="en-US"/>
          </a:p>
          <a:p>
            <a:pPr lvl="1">
              <a:lnSpc>
                <a:spcPct val="90000"/>
              </a:lnSpc>
            </a:pPr>
            <a:r>
              <a:rPr lang="en-US"/>
              <a:t>If &lt; 8 clock cycles are required by another instr., then the counter is reset back to 0 (so the next instruction can properly function as well)</a:t>
            </a:r>
          </a:p>
          <a:p>
            <a:pPr>
              <a:lnSpc>
                <a:spcPct val="90000"/>
              </a:lnSpc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D5275B98-BF7E-454D-949A-39543D383B5D}" type="slidenum">
              <a:rPr lang="en-US"/>
              <a:pPr/>
              <a:t>41</a:t>
            </a:fld>
            <a:endParaRPr lang="en-US"/>
          </a:p>
        </p:txBody>
      </p:sp>
      <p:sp>
        <p:nvSpPr>
          <p:cNvPr id="295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Hardwire Control with Timing (Sequencing) Control</a:t>
            </a:r>
          </a:p>
        </p:txBody>
      </p:sp>
      <p:pic>
        <p:nvPicPr>
          <p:cNvPr id="29594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6063" y="1081088"/>
            <a:ext cx="8421687" cy="523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05C279DC-EA1C-4F91-88C1-82865B3C98B0}" type="slidenum">
              <a:rPr lang="en-US"/>
              <a:pPr/>
              <a:t>42</a:t>
            </a:fld>
            <a:endParaRPr lang="en-US"/>
          </a:p>
        </p:txBody>
      </p:sp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JMP Instruction</a:t>
            </a:r>
          </a:p>
        </p:txBody>
      </p:sp>
      <p:pic>
        <p:nvPicPr>
          <p:cNvPr id="140291" name="Picture 3" descr="dp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919163"/>
            <a:ext cx="7762875" cy="4191000"/>
          </a:xfrm>
          <a:prstGeom prst="rect">
            <a:avLst/>
          </a:prstGeom>
          <a:noFill/>
        </p:spPr>
      </p:pic>
      <p:sp>
        <p:nvSpPr>
          <p:cNvPr id="140292" name="Text Box 4"/>
          <p:cNvSpPr txBox="1">
            <a:spLocks noChangeArrowheads="1"/>
          </p:cNvSpPr>
          <p:nvPr/>
        </p:nvSpPr>
        <p:spPr bwMode="auto">
          <a:xfrm>
            <a:off x="2955925" y="919163"/>
            <a:ext cx="5337175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tabLst>
                <a:tab pos="233363" algn="l"/>
                <a:tab pos="457200" algn="l"/>
                <a:tab pos="690563" algn="l"/>
                <a:tab pos="1258888" algn="l"/>
                <a:tab pos="2517775" algn="l"/>
                <a:tab pos="3832225" algn="l"/>
                <a:tab pos="4344988" algn="l"/>
                <a:tab pos="4745038" algn="l"/>
              </a:tabLst>
            </a:pPr>
            <a:r>
              <a:rPr lang="en-US" sz="1800">
                <a:sym typeface="Wingdings 2" pitchFamily="18" charset="2"/>
              </a:rPr>
              <a:t>								</a:t>
            </a:r>
            <a:endParaRPr lang="en-US" sz="1800"/>
          </a:p>
        </p:txBody>
      </p:sp>
      <p:graphicFrame>
        <p:nvGraphicFramePr>
          <p:cNvPr id="140294" name="Group 6"/>
          <p:cNvGraphicFramePr>
            <a:graphicFrameLocks noGrp="1"/>
          </p:cNvGraphicFramePr>
          <p:nvPr/>
        </p:nvGraphicFramePr>
        <p:xfrm>
          <a:off x="1447800" y="5410200"/>
          <a:ext cx="6573838" cy="975360"/>
        </p:xfrm>
        <a:graphic>
          <a:graphicData uri="http://schemas.openxmlformats.org/drawingml/2006/table">
            <a:tbl>
              <a:tblPr/>
              <a:tblGrid>
                <a:gridCol w="598488"/>
                <a:gridCol w="838200"/>
                <a:gridCol w="490537"/>
                <a:gridCol w="619125"/>
                <a:gridCol w="615950"/>
                <a:gridCol w="769938"/>
                <a:gridCol w="309562"/>
                <a:gridCol w="398463"/>
                <a:gridCol w="390525"/>
                <a:gridCol w="315912"/>
                <a:gridCol w="369888"/>
                <a:gridCol w="379412"/>
                <a:gridCol w="477838"/>
              </a:tblGrid>
              <a:tr h="279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Opcode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Control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79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Instr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I[15:12]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I[5]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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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JMP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I[8:6]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0344" name="Freeform 56"/>
          <p:cNvSpPr>
            <a:spLocks/>
          </p:cNvSpPr>
          <p:nvPr/>
        </p:nvSpPr>
        <p:spPr bwMode="auto">
          <a:xfrm>
            <a:off x="723900" y="1879600"/>
            <a:ext cx="7688263" cy="3130550"/>
          </a:xfrm>
          <a:custGeom>
            <a:avLst/>
            <a:gdLst/>
            <a:ahLst/>
            <a:cxnLst>
              <a:cxn ang="0">
                <a:pos x="4716" y="1544"/>
              </a:cxn>
              <a:cxn ang="0">
                <a:pos x="4843" y="1544"/>
              </a:cxn>
              <a:cxn ang="0">
                <a:pos x="4843" y="1972"/>
              </a:cxn>
              <a:cxn ang="0">
                <a:pos x="0" y="1972"/>
              </a:cxn>
              <a:cxn ang="0">
                <a:pos x="0" y="0"/>
              </a:cxn>
              <a:cxn ang="0">
                <a:pos x="63" y="0"/>
              </a:cxn>
            </a:cxnLst>
            <a:rect l="0" t="0" r="r" b="b"/>
            <a:pathLst>
              <a:path w="4843" h="1972">
                <a:moveTo>
                  <a:pt x="4716" y="1544"/>
                </a:moveTo>
                <a:lnTo>
                  <a:pt x="4843" y="1544"/>
                </a:lnTo>
                <a:lnTo>
                  <a:pt x="4843" y="1972"/>
                </a:lnTo>
                <a:lnTo>
                  <a:pt x="0" y="1972"/>
                </a:lnTo>
                <a:lnTo>
                  <a:pt x="0" y="0"/>
                </a:lnTo>
                <a:lnTo>
                  <a:pt x="63" y="0"/>
                </a:lnTo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40345" name="Line 57"/>
          <p:cNvSpPr>
            <a:spLocks noChangeShapeType="1"/>
          </p:cNvSpPr>
          <p:nvPr/>
        </p:nvSpPr>
        <p:spPr bwMode="auto">
          <a:xfrm flipV="1">
            <a:off x="3932238" y="2058988"/>
            <a:ext cx="903287" cy="22225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40346" name="Line 58"/>
          <p:cNvSpPr>
            <a:spLocks noChangeShapeType="1"/>
          </p:cNvSpPr>
          <p:nvPr/>
        </p:nvSpPr>
        <p:spPr bwMode="auto">
          <a:xfrm>
            <a:off x="5146675" y="2459038"/>
            <a:ext cx="434975" cy="1587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40347" name="Freeform 59"/>
          <p:cNvSpPr>
            <a:spLocks/>
          </p:cNvSpPr>
          <p:nvPr/>
        </p:nvSpPr>
        <p:spPr bwMode="auto">
          <a:xfrm>
            <a:off x="5848350" y="2927350"/>
            <a:ext cx="1593850" cy="4127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5" y="0"/>
              </a:cxn>
              <a:cxn ang="0">
                <a:pos x="155" y="260"/>
              </a:cxn>
              <a:cxn ang="0">
                <a:pos x="1004" y="260"/>
              </a:cxn>
            </a:cxnLst>
            <a:rect l="0" t="0" r="r" b="b"/>
            <a:pathLst>
              <a:path w="1004" h="260">
                <a:moveTo>
                  <a:pt x="0" y="0"/>
                </a:moveTo>
                <a:lnTo>
                  <a:pt x="155" y="0"/>
                </a:lnTo>
                <a:lnTo>
                  <a:pt x="155" y="260"/>
                </a:lnTo>
                <a:lnTo>
                  <a:pt x="1004" y="260"/>
                </a:lnTo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40348" name="Freeform 60"/>
          <p:cNvSpPr>
            <a:spLocks/>
          </p:cNvSpPr>
          <p:nvPr/>
        </p:nvSpPr>
        <p:spPr bwMode="auto">
          <a:xfrm>
            <a:off x="7653338" y="3127375"/>
            <a:ext cx="334962" cy="10255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8" y="0"/>
              </a:cxn>
              <a:cxn ang="0">
                <a:pos x="148" y="646"/>
              </a:cxn>
              <a:cxn ang="0">
                <a:pos x="211" y="646"/>
              </a:cxn>
            </a:cxnLst>
            <a:rect l="0" t="0" r="r" b="b"/>
            <a:pathLst>
              <a:path w="211" h="646">
                <a:moveTo>
                  <a:pt x="0" y="0"/>
                </a:moveTo>
                <a:lnTo>
                  <a:pt x="148" y="0"/>
                </a:lnTo>
                <a:lnTo>
                  <a:pt x="148" y="646"/>
                </a:lnTo>
                <a:lnTo>
                  <a:pt x="211" y="646"/>
                </a:lnTo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40349" name="Freeform 61"/>
          <p:cNvSpPr>
            <a:spLocks/>
          </p:cNvSpPr>
          <p:nvPr/>
        </p:nvSpPr>
        <p:spPr bwMode="auto">
          <a:xfrm>
            <a:off x="1069975" y="1879600"/>
            <a:ext cx="466725" cy="3460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7" y="0"/>
              </a:cxn>
              <a:cxn ang="0">
                <a:pos x="217" y="218"/>
              </a:cxn>
              <a:cxn ang="0">
                <a:pos x="294" y="218"/>
              </a:cxn>
            </a:cxnLst>
            <a:rect l="0" t="0" r="r" b="b"/>
            <a:pathLst>
              <a:path w="294" h="218">
                <a:moveTo>
                  <a:pt x="0" y="0"/>
                </a:moveTo>
                <a:lnTo>
                  <a:pt x="217" y="0"/>
                </a:lnTo>
                <a:lnTo>
                  <a:pt x="217" y="218"/>
                </a:lnTo>
                <a:lnTo>
                  <a:pt x="294" y="218"/>
                </a:lnTo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40350" name="Freeform 62"/>
          <p:cNvSpPr>
            <a:spLocks/>
          </p:cNvSpPr>
          <p:nvPr/>
        </p:nvSpPr>
        <p:spPr bwMode="auto">
          <a:xfrm>
            <a:off x="2473325" y="1100138"/>
            <a:ext cx="534988" cy="1125537"/>
          </a:xfrm>
          <a:custGeom>
            <a:avLst/>
            <a:gdLst/>
            <a:ahLst/>
            <a:cxnLst>
              <a:cxn ang="0">
                <a:pos x="0" y="709"/>
              </a:cxn>
              <a:cxn ang="0">
                <a:pos x="182" y="709"/>
              </a:cxn>
              <a:cxn ang="0">
                <a:pos x="182" y="0"/>
              </a:cxn>
              <a:cxn ang="0">
                <a:pos x="337" y="0"/>
              </a:cxn>
            </a:cxnLst>
            <a:rect l="0" t="0" r="r" b="b"/>
            <a:pathLst>
              <a:path w="337" h="709">
                <a:moveTo>
                  <a:pt x="0" y="709"/>
                </a:moveTo>
                <a:lnTo>
                  <a:pt x="182" y="709"/>
                </a:lnTo>
                <a:lnTo>
                  <a:pt x="182" y="0"/>
                </a:lnTo>
                <a:lnTo>
                  <a:pt x="337" y="0"/>
                </a:lnTo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40351" name="Freeform 63"/>
          <p:cNvSpPr>
            <a:spLocks/>
          </p:cNvSpPr>
          <p:nvPr/>
        </p:nvSpPr>
        <p:spPr bwMode="auto">
          <a:xfrm>
            <a:off x="2473325" y="2225675"/>
            <a:ext cx="757238" cy="9128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2" y="0"/>
              </a:cxn>
              <a:cxn ang="0">
                <a:pos x="182" y="575"/>
              </a:cxn>
              <a:cxn ang="0">
                <a:pos x="477" y="575"/>
              </a:cxn>
            </a:cxnLst>
            <a:rect l="0" t="0" r="r" b="b"/>
            <a:pathLst>
              <a:path w="477" h="575">
                <a:moveTo>
                  <a:pt x="0" y="0"/>
                </a:moveTo>
                <a:lnTo>
                  <a:pt x="182" y="0"/>
                </a:lnTo>
                <a:lnTo>
                  <a:pt x="182" y="575"/>
                </a:lnTo>
                <a:lnTo>
                  <a:pt x="477" y="575"/>
                </a:lnTo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40352" name="Line 64"/>
          <p:cNvSpPr>
            <a:spLocks noChangeShapeType="1"/>
          </p:cNvSpPr>
          <p:nvPr/>
        </p:nvSpPr>
        <p:spPr bwMode="auto">
          <a:xfrm flipV="1">
            <a:off x="3709988" y="3127375"/>
            <a:ext cx="590550" cy="22225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40353" name="Line 65"/>
          <p:cNvSpPr>
            <a:spLocks noChangeShapeType="1"/>
          </p:cNvSpPr>
          <p:nvPr/>
        </p:nvSpPr>
        <p:spPr bwMode="auto">
          <a:xfrm>
            <a:off x="4519613" y="2835275"/>
            <a:ext cx="323850" cy="1588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344" grpId="0" animBg="1"/>
      <p:bldP spid="140345" grpId="0" animBg="1"/>
      <p:bldP spid="140346" grpId="0" animBg="1"/>
      <p:bldP spid="140347" grpId="0" animBg="1"/>
      <p:bldP spid="140348" grpId="0" animBg="1"/>
      <p:bldP spid="140349" grpId="0" animBg="1"/>
      <p:bldP spid="140350" grpId="0" animBg="1"/>
      <p:bldP spid="140351" grpId="0" animBg="1"/>
      <p:bldP spid="140352" grpId="0" animBg="1"/>
      <p:bldP spid="14035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AA2712EE-040F-4BE2-830A-464B435FCCC2}" type="slidenum">
              <a:rPr lang="en-US"/>
              <a:pPr/>
              <a:t>43</a:t>
            </a:fld>
            <a:endParaRPr lang="en-US"/>
          </a:p>
        </p:txBody>
      </p:sp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LDR Instruction</a:t>
            </a:r>
          </a:p>
        </p:txBody>
      </p:sp>
      <p:pic>
        <p:nvPicPr>
          <p:cNvPr id="141315" name="Picture 3" descr="dp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976313"/>
            <a:ext cx="7762875" cy="4191000"/>
          </a:xfrm>
          <a:prstGeom prst="rect">
            <a:avLst/>
          </a:prstGeom>
          <a:noFill/>
        </p:spPr>
      </p:pic>
      <p:sp>
        <p:nvSpPr>
          <p:cNvPr id="141316" name="Text Box 4"/>
          <p:cNvSpPr txBox="1">
            <a:spLocks noChangeArrowheads="1"/>
          </p:cNvSpPr>
          <p:nvPr/>
        </p:nvSpPr>
        <p:spPr bwMode="auto">
          <a:xfrm>
            <a:off x="2955925" y="976313"/>
            <a:ext cx="5337175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tabLst>
                <a:tab pos="233363" algn="l"/>
                <a:tab pos="457200" algn="l"/>
                <a:tab pos="690563" algn="l"/>
                <a:tab pos="1258888" algn="l"/>
                <a:tab pos="2517775" algn="l"/>
                <a:tab pos="3832225" algn="l"/>
                <a:tab pos="4344988" algn="l"/>
                <a:tab pos="4745038" algn="l"/>
              </a:tabLst>
            </a:pPr>
            <a:r>
              <a:rPr lang="en-US" sz="1800">
                <a:sym typeface="Wingdings 2" pitchFamily="18" charset="2"/>
              </a:rPr>
              <a:t>								</a:t>
            </a:r>
            <a:endParaRPr lang="en-US" sz="1800"/>
          </a:p>
        </p:txBody>
      </p:sp>
      <p:graphicFrame>
        <p:nvGraphicFramePr>
          <p:cNvPr id="141318" name="Group 6"/>
          <p:cNvGraphicFramePr>
            <a:graphicFrameLocks noGrp="1"/>
          </p:cNvGraphicFramePr>
          <p:nvPr/>
        </p:nvGraphicFramePr>
        <p:xfrm>
          <a:off x="1447800" y="5410200"/>
          <a:ext cx="6573838" cy="975360"/>
        </p:xfrm>
        <a:graphic>
          <a:graphicData uri="http://schemas.openxmlformats.org/drawingml/2006/table">
            <a:tbl>
              <a:tblPr/>
              <a:tblGrid>
                <a:gridCol w="598488"/>
                <a:gridCol w="838200"/>
                <a:gridCol w="490537"/>
                <a:gridCol w="619125"/>
                <a:gridCol w="615950"/>
                <a:gridCol w="769938"/>
                <a:gridCol w="309562"/>
                <a:gridCol w="398463"/>
                <a:gridCol w="390525"/>
                <a:gridCol w="315912"/>
                <a:gridCol w="369888"/>
                <a:gridCol w="379412"/>
                <a:gridCol w="477838"/>
              </a:tblGrid>
              <a:tr h="279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Opcode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Control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79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Instr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I[15:12]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I[5]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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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LDR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0110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I[8:6]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I[11:9]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1367" name="Freeform 55"/>
          <p:cNvSpPr>
            <a:spLocks/>
          </p:cNvSpPr>
          <p:nvPr/>
        </p:nvSpPr>
        <p:spPr bwMode="auto">
          <a:xfrm>
            <a:off x="723900" y="1936750"/>
            <a:ext cx="7688263" cy="3130550"/>
          </a:xfrm>
          <a:custGeom>
            <a:avLst/>
            <a:gdLst/>
            <a:ahLst/>
            <a:cxnLst>
              <a:cxn ang="0">
                <a:pos x="4716" y="1544"/>
              </a:cxn>
              <a:cxn ang="0">
                <a:pos x="4843" y="1544"/>
              </a:cxn>
              <a:cxn ang="0">
                <a:pos x="4843" y="1972"/>
              </a:cxn>
              <a:cxn ang="0">
                <a:pos x="0" y="1972"/>
              </a:cxn>
              <a:cxn ang="0">
                <a:pos x="0" y="0"/>
              </a:cxn>
              <a:cxn ang="0">
                <a:pos x="63" y="0"/>
              </a:cxn>
            </a:cxnLst>
            <a:rect l="0" t="0" r="r" b="b"/>
            <a:pathLst>
              <a:path w="4843" h="1972">
                <a:moveTo>
                  <a:pt x="4716" y="1544"/>
                </a:moveTo>
                <a:lnTo>
                  <a:pt x="4843" y="1544"/>
                </a:lnTo>
                <a:lnTo>
                  <a:pt x="4843" y="1972"/>
                </a:lnTo>
                <a:lnTo>
                  <a:pt x="0" y="1972"/>
                </a:lnTo>
                <a:lnTo>
                  <a:pt x="0" y="0"/>
                </a:lnTo>
                <a:lnTo>
                  <a:pt x="63" y="0"/>
                </a:lnTo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41368" name="Freeform 56"/>
          <p:cNvSpPr>
            <a:spLocks/>
          </p:cNvSpPr>
          <p:nvPr/>
        </p:nvSpPr>
        <p:spPr bwMode="auto">
          <a:xfrm>
            <a:off x="1069975" y="1936750"/>
            <a:ext cx="466725" cy="3460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7" y="0"/>
              </a:cxn>
              <a:cxn ang="0">
                <a:pos x="217" y="218"/>
              </a:cxn>
              <a:cxn ang="0">
                <a:pos x="294" y="218"/>
              </a:cxn>
            </a:cxnLst>
            <a:rect l="0" t="0" r="r" b="b"/>
            <a:pathLst>
              <a:path w="294" h="218">
                <a:moveTo>
                  <a:pt x="0" y="0"/>
                </a:moveTo>
                <a:lnTo>
                  <a:pt x="217" y="0"/>
                </a:lnTo>
                <a:lnTo>
                  <a:pt x="217" y="218"/>
                </a:lnTo>
                <a:lnTo>
                  <a:pt x="294" y="218"/>
                </a:lnTo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41369" name="Freeform 57"/>
          <p:cNvSpPr>
            <a:spLocks/>
          </p:cNvSpPr>
          <p:nvPr/>
        </p:nvSpPr>
        <p:spPr bwMode="auto">
          <a:xfrm>
            <a:off x="2473325" y="1157288"/>
            <a:ext cx="534988" cy="1125537"/>
          </a:xfrm>
          <a:custGeom>
            <a:avLst/>
            <a:gdLst/>
            <a:ahLst/>
            <a:cxnLst>
              <a:cxn ang="0">
                <a:pos x="0" y="709"/>
              </a:cxn>
              <a:cxn ang="0">
                <a:pos x="182" y="709"/>
              </a:cxn>
              <a:cxn ang="0">
                <a:pos x="182" y="0"/>
              </a:cxn>
              <a:cxn ang="0">
                <a:pos x="337" y="0"/>
              </a:cxn>
            </a:cxnLst>
            <a:rect l="0" t="0" r="r" b="b"/>
            <a:pathLst>
              <a:path w="337" h="709">
                <a:moveTo>
                  <a:pt x="0" y="709"/>
                </a:moveTo>
                <a:lnTo>
                  <a:pt x="182" y="709"/>
                </a:lnTo>
                <a:lnTo>
                  <a:pt x="182" y="0"/>
                </a:lnTo>
                <a:lnTo>
                  <a:pt x="337" y="0"/>
                </a:lnTo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41370" name="Freeform 58"/>
          <p:cNvSpPr>
            <a:spLocks/>
          </p:cNvSpPr>
          <p:nvPr/>
        </p:nvSpPr>
        <p:spPr bwMode="auto">
          <a:xfrm>
            <a:off x="1058863" y="1936750"/>
            <a:ext cx="1938337" cy="29194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24" y="0"/>
              </a:cxn>
              <a:cxn ang="0">
                <a:pos x="231" y="1839"/>
              </a:cxn>
              <a:cxn ang="0">
                <a:pos x="1221" y="1832"/>
              </a:cxn>
            </a:cxnLst>
            <a:rect l="0" t="0" r="r" b="b"/>
            <a:pathLst>
              <a:path w="1221" h="1839">
                <a:moveTo>
                  <a:pt x="0" y="0"/>
                </a:moveTo>
                <a:lnTo>
                  <a:pt x="224" y="0"/>
                </a:lnTo>
                <a:lnTo>
                  <a:pt x="231" y="1839"/>
                </a:lnTo>
                <a:lnTo>
                  <a:pt x="1221" y="1832"/>
                </a:lnTo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41371" name="Freeform 59"/>
          <p:cNvSpPr>
            <a:spLocks/>
          </p:cNvSpPr>
          <p:nvPr/>
        </p:nvSpPr>
        <p:spPr bwMode="auto">
          <a:xfrm>
            <a:off x="3476625" y="4565650"/>
            <a:ext cx="4522788" cy="290513"/>
          </a:xfrm>
          <a:custGeom>
            <a:avLst/>
            <a:gdLst/>
            <a:ahLst/>
            <a:cxnLst>
              <a:cxn ang="0">
                <a:pos x="0" y="176"/>
              </a:cxn>
              <a:cxn ang="0">
                <a:pos x="2779" y="183"/>
              </a:cxn>
              <a:cxn ang="0">
                <a:pos x="2779" y="0"/>
              </a:cxn>
              <a:cxn ang="0">
                <a:pos x="2849" y="0"/>
              </a:cxn>
            </a:cxnLst>
            <a:rect l="0" t="0" r="r" b="b"/>
            <a:pathLst>
              <a:path w="2849" h="183">
                <a:moveTo>
                  <a:pt x="0" y="176"/>
                </a:moveTo>
                <a:lnTo>
                  <a:pt x="2779" y="183"/>
                </a:lnTo>
                <a:lnTo>
                  <a:pt x="2779" y="0"/>
                </a:lnTo>
                <a:lnTo>
                  <a:pt x="2849" y="0"/>
                </a:lnTo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41372" name="Freeform 60"/>
          <p:cNvSpPr>
            <a:spLocks/>
          </p:cNvSpPr>
          <p:nvPr/>
        </p:nvSpPr>
        <p:spPr bwMode="auto">
          <a:xfrm>
            <a:off x="2473325" y="2282825"/>
            <a:ext cx="757238" cy="9128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2" y="0"/>
              </a:cxn>
              <a:cxn ang="0">
                <a:pos x="182" y="575"/>
              </a:cxn>
              <a:cxn ang="0">
                <a:pos x="477" y="575"/>
              </a:cxn>
            </a:cxnLst>
            <a:rect l="0" t="0" r="r" b="b"/>
            <a:pathLst>
              <a:path w="477" h="575">
                <a:moveTo>
                  <a:pt x="0" y="0"/>
                </a:moveTo>
                <a:lnTo>
                  <a:pt x="182" y="0"/>
                </a:lnTo>
                <a:lnTo>
                  <a:pt x="182" y="575"/>
                </a:lnTo>
                <a:lnTo>
                  <a:pt x="477" y="575"/>
                </a:lnTo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41373" name="Line 61"/>
          <p:cNvSpPr>
            <a:spLocks noChangeShapeType="1"/>
          </p:cNvSpPr>
          <p:nvPr/>
        </p:nvSpPr>
        <p:spPr bwMode="auto">
          <a:xfrm flipV="1">
            <a:off x="3932238" y="2116138"/>
            <a:ext cx="903287" cy="22225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41374" name="Line 62"/>
          <p:cNvSpPr>
            <a:spLocks noChangeShapeType="1"/>
          </p:cNvSpPr>
          <p:nvPr/>
        </p:nvSpPr>
        <p:spPr bwMode="auto">
          <a:xfrm>
            <a:off x="5146675" y="2516188"/>
            <a:ext cx="434975" cy="1587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41375" name="Line 63"/>
          <p:cNvSpPr>
            <a:spLocks noChangeShapeType="1"/>
          </p:cNvSpPr>
          <p:nvPr/>
        </p:nvSpPr>
        <p:spPr bwMode="auto">
          <a:xfrm flipV="1">
            <a:off x="3709988" y="3184525"/>
            <a:ext cx="590550" cy="22225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41376" name="Line 64"/>
          <p:cNvSpPr>
            <a:spLocks noChangeShapeType="1"/>
          </p:cNvSpPr>
          <p:nvPr/>
        </p:nvSpPr>
        <p:spPr bwMode="auto">
          <a:xfrm>
            <a:off x="4519613" y="2892425"/>
            <a:ext cx="323850" cy="1588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41377" name="Line 65"/>
          <p:cNvSpPr>
            <a:spLocks noChangeShapeType="1"/>
          </p:cNvSpPr>
          <p:nvPr/>
        </p:nvSpPr>
        <p:spPr bwMode="auto">
          <a:xfrm flipV="1">
            <a:off x="5834063" y="2971800"/>
            <a:ext cx="379412" cy="9525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41378" name="Line 66"/>
          <p:cNvSpPr>
            <a:spLocks noChangeShapeType="1"/>
          </p:cNvSpPr>
          <p:nvPr/>
        </p:nvSpPr>
        <p:spPr bwMode="auto">
          <a:xfrm flipV="1">
            <a:off x="7158038" y="2979738"/>
            <a:ext cx="311150" cy="9525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41379" name="Freeform 67"/>
          <p:cNvSpPr>
            <a:spLocks/>
          </p:cNvSpPr>
          <p:nvPr/>
        </p:nvSpPr>
        <p:spPr bwMode="auto">
          <a:xfrm>
            <a:off x="7664450" y="3184525"/>
            <a:ext cx="223838" cy="10255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1" y="0"/>
              </a:cxn>
              <a:cxn ang="0">
                <a:pos x="141" y="646"/>
              </a:cxn>
              <a:cxn ang="0">
                <a:pos x="71" y="646"/>
              </a:cxn>
            </a:cxnLst>
            <a:rect l="0" t="0" r="r" b="b"/>
            <a:pathLst>
              <a:path w="141" h="646">
                <a:moveTo>
                  <a:pt x="0" y="0"/>
                </a:moveTo>
                <a:lnTo>
                  <a:pt x="141" y="0"/>
                </a:lnTo>
                <a:lnTo>
                  <a:pt x="141" y="646"/>
                </a:lnTo>
                <a:lnTo>
                  <a:pt x="71" y="646"/>
                </a:lnTo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41380" name="Freeform 68"/>
          <p:cNvSpPr>
            <a:spLocks/>
          </p:cNvSpPr>
          <p:nvPr/>
        </p:nvSpPr>
        <p:spPr bwMode="auto">
          <a:xfrm>
            <a:off x="2417763" y="2627313"/>
            <a:ext cx="5146675" cy="1749425"/>
          </a:xfrm>
          <a:custGeom>
            <a:avLst/>
            <a:gdLst/>
            <a:ahLst/>
            <a:cxnLst>
              <a:cxn ang="0">
                <a:pos x="3242" y="1102"/>
              </a:cxn>
              <a:cxn ang="0">
                <a:pos x="0" y="1102"/>
              </a:cxn>
              <a:cxn ang="0">
                <a:pos x="0" y="0"/>
              </a:cxn>
              <a:cxn ang="0">
                <a:pos x="365" y="0"/>
              </a:cxn>
            </a:cxnLst>
            <a:rect l="0" t="0" r="r" b="b"/>
            <a:pathLst>
              <a:path w="3242" h="1102">
                <a:moveTo>
                  <a:pt x="3242" y="1102"/>
                </a:moveTo>
                <a:lnTo>
                  <a:pt x="0" y="1102"/>
                </a:lnTo>
                <a:lnTo>
                  <a:pt x="0" y="0"/>
                </a:lnTo>
                <a:lnTo>
                  <a:pt x="365" y="0"/>
                </a:lnTo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41381" name="Text Box 69"/>
          <p:cNvSpPr txBox="1">
            <a:spLocks noChangeArrowheads="1"/>
          </p:cNvSpPr>
          <p:nvPr/>
        </p:nvSpPr>
        <p:spPr bwMode="auto">
          <a:xfrm>
            <a:off x="3128963" y="6448425"/>
            <a:ext cx="982662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BaseR</a:t>
            </a:r>
          </a:p>
        </p:txBody>
      </p:sp>
      <p:sp>
        <p:nvSpPr>
          <p:cNvPr id="141382" name="Text Box 70"/>
          <p:cNvSpPr txBox="1">
            <a:spLocks noChangeArrowheads="1"/>
          </p:cNvSpPr>
          <p:nvPr/>
        </p:nvSpPr>
        <p:spPr bwMode="auto">
          <a:xfrm>
            <a:off x="4586288" y="6410325"/>
            <a:ext cx="982662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DR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67" grpId="0" animBg="1"/>
      <p:bldP spid="141368" grpId="0" animBg="1"/>
      <p:bldP spid="141369" grpId="0" animBg="1"/>
      <p:bldP spid="141370" grpId="0" animBg="1"/>
      <p:bldP spid="141371" grpId="0" animBg="1"/>
      <p:bldP spid="141372" grpId="0" animBg="1"/>
      <p:bldP spid="141373" grpId="0" animBg="1"/>
      <p:bldP spid="141374" grpId="0" animBg="1"/>
      <p:bldP spid="141375" grpId="0" animBg="1"/>
      <p:bldP spid="141376" grpId="0" animBg="1"/>
      <p:bldP spid="141377" grpId="0" animBg="1"/>
      <p:bldP spid="141378" grpId="0" animBg="1"/>
      <p:bldP spid="141379" grpId="0" animBg="1"/>
      <p:bldP spid="14138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BF60D6B0-B6A6-445C-881C-9A8B61B307B2}" type="slidenum">
              <a:rPr lang="en-US"/>
              <a:pPr/>
              <a:t>44</a:t>
            </a:fld>
            <a:endParaRPr lang="en-US"/>
          </a:p>
        </p:txBody>
      </p:sp>
      <p:sp>
        <p:nvSpPr>
          <p:cNvPr id="316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TRAP</a:t>
            </a:r>
          </a:p>
        </p:txBody>
      </p:sp>
      <p:pic>
        <p:nvPicPr>
          <p:cNvPr id="316420" name="Picture 4" descr="dp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955675"/>
            <a:ext cx="7762875" cy="4191000"/>
          </a:xfrm>
          <a:prstGeom prst="rect">
            <a:avLst/>
          </a:prstGeom>
          <a:noFill/>
        </p:spPr>
      </p:pic>
      <p:sp>
        <p:nvSpPr>
          <p:cNvPr id="316421" name="Text Box 5"/>
          <p:cNvSpPr txBox="1">
            <a:spLocks noChangeArrowheads="1"/>
          </p:cNvSpPr>
          <p:nvPr/>
        </p:nvSpPr>
        <p:spPr bwMode="auto">
          <a:xfrm>
            <a:off x="2955925" y="955675"/>
            <a:ext cx="5337175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tabLst>
                <a:tab pos="233363" algn="l"/>
                <a:tab pos="457200" algn="l"/>
                <a:tab pos="690563" algn="l"/>
                <a:tab pos="1258888" algn="l"/>
                <a:tab pos="2517775" algn="l"/>
                <a:tab pos="3832225" algn="l"/>
                <a:tab pos="4344988" algn="l"/>
                <a:tab pos="4745038" algn="l"/>
              </a:tabLst>
            </a:pPr>
            <a:r>
              <a:rPr lang="en-US" sz="1800">
                <a:sym typeface="Wingdings 2" pitchFamily="18" charset="2"/>
              </a:rPr>
              <a:t>								</a:t>
            </a:r>
            <a:endParaRPr lang="en-US" sz="1800"/>
          </a:p>
        </p:txBody>
      </p:sp>
      <p:graphicFrame>
        <p:nvGraphicFramePr>
          <p:cNvPr id="316422" name="Group 6"/>
          <p:cNvGraphicFramePr>
            <a:graphicFrameLocks noGrp="1"/>
          </p:cNvGraphicFramePr>
          <p:nvPr/>
        </p:nvGraphicFramePr>
        <p:xfrm>
          <a:off x="914400" y="5181600"/>
          <a:ext cx="7543800" cy="975360"/>
        </p:xfrm>
        <a:graphic>
          <a:graphicData uri="http://schemas.openxmlformats.org/drawingml/2006/table">
            <a:tbl>
              <a:tblPr/>
              <a:tblGrid>
                <a:gridCol w="811213"/>
                <a:gridCol w="944562"/>
                <a:gridCol w="552450"/>
                <a:gridCol w="698500"/>
                <a:gridCol w="693738"/>
                <a:gridCol w="866775"/>
                <a:gridCol w="349250"/>
                <a:gridCol w="449262"/>
                <a:gridCol w="439738"/>
                <a:gridCol w="355600"/>
                <a:gridCol w="417512"/>
                <a:gridCol w="427038"/>
                <a:gridCol w="538162"/>
              </a:tblGrid>
              <a:tr h="279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Opcode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Control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79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Instr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I[15:12]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I[5]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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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sym typeface="Wingdings 2" pitchFamily="18" charset="2"/>
                        </a:rPr>
                        <a:t>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TRAP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16471" name="Group 55"/>
          <p:cNvGrpSpPr>
            <a:grpSpLocks/>
          </p:cNvGrpSpPr>
          <p:nvPr/>
        </p:nvGrpSpPr>
        <p:grpSpPr bwMode="auto">
          <a:xfrm>
            <a:off x="2473325" y="1117600"/>
            <a:ext cx="757238" cy="2333625"/>
            <a:chOff x="1558" y="704"/>
            <a:chExt cx="477" cy="1470"/>
          </a:xfrm>
        </p:grpSpPr>
        <p:sp>
          <p:nvSpPr>
            <p:cNvPr id="316472" name="Freeform 56"/>
            <p:cNvSpPr>
              <a:spLocks/>
            </p:cNvSpPr>
            <p:nvPr/>
          </p:nvSpPr>
          <p:spPr bwMode="auto">
            <a:xfrm>
              <a:off x="1558" y="704"/>
              <a:ext cx="337" cy="734"/>
            </a:xfrm>
            <a:custGeom>
              <a:avLst/>
              <a:gdLst/>
              <a:ahLst/>
              <a:cxnLst>
                <a:cxn ang="0">
                  <a:pos x="0" y="709"/>
                </a:cxn>
                <a:cxn ang="0">
                  <a:pos x="182" y="709"/>
                </a:cxn>
                <a:cxn ang="0">
                  <a:pos x="182" y="0"/>
                </a:cxn>
                <a:cxn ang="0">
                  <a:pos x="337" y="0"/>
                </a:cxn>
              </a:cxnLst>
              <a:rect l="0" t="0" r="r" b="b"/>
              <a:pathLst>
                <a:path w="337" h="709">
                  <a:moveTo>
                    <a:pt x="0" y="709"/>
                  </a:moveTo>
                  <a:lnTo>
                    <a:pt x="182" y="709"/>
                  </a:lnTo>
                  <a:lnTo>
                    <a:pt x="182" y="0"/>
                  </a:lnTo>
                  <a:lnTo>
                    <a:pt x="337" y="0"/>
                  </a:lnTo>
                </a:path>
              </a:pathLst>
            </a:cu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16473" name="Freeform 57"/>
            <p:cNvSpPr>
              <a:spLocks/>
            </p:cNvSpPr>
            <p:nvPr/>
          </p:nvSpPr>
          <p:spPr bwMode="auto">
            <a:xfrm>
              <a:off x="1558" y="1420"/>
              <a:ext cx="477" cy="7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2" y="0"/>
                </a:cxn>
                <a:cxn ang="0">
                  <a:pos x="182" y="575"/>
                </a:cxn>
                <a:cxn ang="0">
                  <a:pos x="477" y="575"/>
                </a:cxn>
              </a:cxnLst>
              <a:rect l="0" t="0" r="r" b="b"/>
              <a:pathLst>
                <a:path w="477" h="575">
                  <a:moveTo>
                    <a:pt x="0" y="0"/>
                  </a:moveTo>
                  <a:lnTo>
                    <a:pt x="182" y="0"/>
                  </a:lnTo>
                  <a:lnTo>
                    <a:pt x="182" y="575"/>
                  </a:lnTo>
                  <a:lnTo>
                    <a:pt x="477" y="575"/>
                  </a:lnTo>
                </a:path>
              </a:pathLst>
            </a:cu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316474" name="Group 58"/>
          <p:cNvGrpSpPr>
            <a:grpSpLocks/>
          </p:cNvGrpSpPr>
          <p:nvPr/>
        </p:nvGrpSpPr>
        <p:grpSpPr bwMode="auto">
          <a:xfrm>
            <a:off x="3709988" y="2947988"/>
            <a:ext cx="1879600" cy="523875"/>
            <a:chOff x="2337" y="1857"/>
            <a:chExt cx="1184" cy="330"/>
          </a:xfrm>
        </p:grpSpPr>
        <p:sp>
          <p:nvSpPr>
            <p:cNvPr id="316475" name="Line 59"/>
            <p:cNvSpPr>
              <a:spLocks noChangeShapeType="1"/>
            </p:cNvSpPr>
            <p:nvPr/>
          </p:nvSpPr>
          <p:spPr bwMode="auto">
            <a:xfrm flipV="1">
              <a:off x="2337" y="2174"/>
              <a:ext cx="985" cy="2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16476" name="Line 60"/>
            <p:cNvSpPr>
              <a:spLocks noChangeShapeType="1"/>
            </p:cNvSpPr>
            <p:nvPr/>
          </p:nvSpPr>
          <p:spPr bwMode="auto">
            <a:xfrm rot="5400000" flipH="1" flipV="1">
              <a:off x="3164" y="2020"/>
              <a:ext cx="330" cy="4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16477" name="Line 61"/>
            <p:cNvSpPr>
              <a:spLocks noChangeShapeType="1"/>
            </p:cNvSpPr>
            <p:nvPr/>
          </p:nvSpPr>
          <p:spPr bwMode="auto">
            <a:xfrm rot="10800000" flipH="1">
              <a:off x="3334" y="1861"/>
              <a:ext cx="187" cy="8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316478" name="Line 62"/>
          <p:cNvSpPr>
            <a:spLocks noChangeShapeType="1"/>
          </p:cNvSpPr>
          <p:nvPr/>
        </p:nvSpPr>
        <p:spPr bwMode="auto">
          <a:xfrm flipV="1">
            <a:off x="5834063" y="2971800"/>
            <a:ext cx="379412" cy="9525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16479" name="Line 63"/>
          <p:cNvSpPr>
            <a:spLocks noChangeShapeType="1"/>
          </p:cNvSpPr>
          <p:nvPr/>
        </p:nvSpPr>
        <p:spPr bwMode="auto">
          <a:xfrm flipV="1">
            <a:off x="7158038" y="2960688"/>
            <a:ext cx="311150" cy="9525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16480" name="Freeform 64"/>
          <p:cNvSpPr>
            <a:spLocks/>
          </p:cNvSpPr>
          <p:nvPr/>
        </p:nvSpPr>
        <p:spPr bwMode="auto">
          <a:xfrm>
            <a:off x="733425" y="1917700"/>
            <a:ext cx="7688263" cy="3130550"/>
          </a:xfrm>
          <a:custGeom>
            <a:avLst/>
            <a:gdLst/>
            <a:ahLst/>
            <a:cxnLst>
              <a:cxn ang="0">
                <a:pos x="4716" y="1544"/>
              </a:cxn>
              <a:cxn ang="0">
                <a:pos x="4843" y="1544"/>
              </a:cxn>
              <a:cxn ang="0">
                <a:pos x="4843" y="1972"/>
              </a:cxn>
              <a:cxn ang="0">
                <a:pos x="0" y="1972"/>
              </a:cxn>
              <a:cxn ang="0">
                <a:pos x="0" y="0"/>
              </a:cxn>
              <a:cxn ang="0">
                <a:pos x="63" y="0"/>
              </a:cxn>
            </a:cxnLst>
            <a:rect l="0" t="0" r="r" b="b"/>
            <a:pathLst>
              <a:path w="4843" h="1972">
                <a:moveTo>
                  <a:pt x="4716" y="1544"/>
                </a:moveTo>
                <a:lnTo>
                  <a:pt x="4843" y="1544"/>
                </a:lnTo>
                <a:lnTo>
                  <a:pt x="4843" y="1972"/>
                </a:lnTo>
                <a:lnTo>
                  <a:pt x="0" y="1972"/>
                </a:lnTo>
                <a:lnTo>
                  <a:pt x="0" y="0"/>
                </a:lnTo>
                <a:lnTo>
                  <a:pt x="63" y="0"/>
                </a:lnTo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16481" name="Freeform 65"/>
          <p:cNvSpPr>
            <a:spLocks/>
          </p:cNvSpPr>
          <p:nvPr/>
        </p:nvSpPr>
        <p:spPr bwMode="auto">
          <a:xfrm>
            <a:off x="1058863" y="1922463"/>
            <a:ext cx="1938337" cy="29194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24" y="0"/>
              </a:cxn>
              <a:cxn ang="0">
                <a:pos x="231" y="1839"/>
              </a:cxn>
              <a:cxn ang="0">
                <a:pos x="1221" y="1832"/>
              </a:cxn>
            </a:cxnLst>
            <a:rect l="0" t="0" r="r" b="b"/>
            <a:pathLst>
              <a:path w="1221" h="1839">
                <a:moveTo>
                  <a:pt x="0" y="0"/>
                </a:moveTo>
                <a:lnTo>
                  <a:pt x="224" y="0"/>
                </a:lnTo>
                <a:lnTo>
                  <a:pt x="231" y="1839"/>
                </a:lnTo>
                <a:lnTo>
                  <a:pt x="1221" y="1832"/>
                </a:lnTo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16482" name="Freeform 66"/>
          <p:cNvSpPr>
            <a:spLocks/>
          </p:cNvSpPr>
          <p:nvPr/>
        </p:nvSpPr>
        <p:spPr bwMode="auto">
          <a:xfrm>
            <a:off x="2417763" y="2617788"/>
            <a:ext cx="5146675" cy="1749425"/>
          </a:xfrm>
          <a:custGeom>
            <a:avLst/>
            <a:gdLst/>
            <a:ahLst/>
            <a:cxnLst>
              <a:cxn ang="0">
                <a:pos x="3242" y="1102"/>
              </a:cxn>
              <a:cxn ang="0">
                <a:pos x="0" y="1102"/>
              </a:cxn>
              <a:cxn ang="0">
                <a:pos x="0" y="0"/>
              </a:cxn>
              <a:cxn ang="0">
                <a:pos x="365" y="0"/>
              </a:cxn>
            </a:cxnLst>
            <a:rect l="0" t="0" r="r" b="b"/>
            <a:pathLst>
              <a:path w="3242" h="1102">
                <a:moveTo>
                  <a:pt x="3242" y="1102"/>
                </a:moveTo>
                <a:lnTo>
                  <a:pt x="0" y="1102"/>
                </a:lnTo>
                <a:lnTo>
                  <a:pt x="0" y="0"/>
                </a:lnTo>
                <a:lnTo>
                  <a:pt x="365" y="0"/>
                </a:lnTo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16483" name="Freeform 67"/>
          <p:cNvSpPr>
            <a:spLocks/>
          </p:cNvSpPr>
          <p:nvPr/>
        </p:nvSpPr>
        <p:spPr bwMode="auto">
          <a:xfrm>
            <a:off x="1069975" y="1898650"/>
            <a:ext cx="466725" cy="3460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7" y="0"/>
              </a:cxn>
              <a:cxn ang="0">
                <a:pos x="217" y="218"/>
              </a:cxn>
              <a:cxn ang="0">
                <a:pos x="294" y="218"/>
              </a:cxn>
            </a:cxnLst>
            <a:rect l="0" t="0" r="r" b="b"/>
            <a:pathLst>
              <a:path w="294" h="218">
                <a:moveTo>
                  <a:pt x="0" y="0"/>
                </a:moveTo>
                <a:lnTo>
                  <a:pt x="217" y="0"/>
                </a:lnTo>
                <a:lnTo>
                  <a:pt x="217" y="218"/>
                </a:lnTo>
                <a:lnTo>
                  <a:pt x="294" y="218"/>
                </a:lnTo>
              </a:path>
            </a:pathLst>
          </a:cu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grpSp>
        <p:nvGrpSpPr>
          <p:cNvPr id="316484" name="Group 68"/>
          <p:cNvGrpSpPr>
            <a:grpSpLocks/>
          </p:cNvGrpSpPr>
          <p:nvPr/>
        </p:nvGrpSpPr>
        <p:grpSpPr bwMode="auto">
          <a:xfrm>
            <a:off x="3470275" y="4532313"/>
            <a:ext cx="4454525" cy="304800"/>
            <a:chOff x="2186" y="2855"/>
            <a:chExt cx="2806" cy="192"/>
          </a:xfrm>
        </p:grpSpPr>
        <p:sp>
          <p:nvSpPr>
            <p:cNvPr id="316485" name="Line 69"/>
            <p:cNvSpPr>
              <a:spLocks noChangeShapeType="1"/>
            </p:cNvSpPr>
            <p:nvPr/>
          </p:nvSpPr>
          <p:spPr bwMode="auto">
            <a:xfrm>
              <a:off x="2186" y="3041"/>
              <a:ext cx="2794" cy="6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316486" name="Line 70"/>
            <p:cNvSpPr>
              <a:spLocks noChangeShapeType="1"/>
            </p:cNvSpPr>
            <p:nvPr/>
          </p:nvSpPr>
          <p:spPr bwMode="auto">
            <a:xfrm flipV="1">
              <a:off x="4986" y="2855"/>
              <a:ext cx="0" cy="186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316487" name="Line 71"/>
            <p:cNvSpPr>
              <a:spLocks noChangeShapeType="1"/>
            </p:cNvSpPr>
            <p:nvPr/>
          </p:nvSpPr>
          <p:spPr bwMode="auto">
            <a:xfrm flipH="1">
              <a:off x="4923" y="2861"/>
              <a:ext cx="69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316488" name="Group 72"/>
          <p:cNvGrpSpPr>
            <a:grpSpLocks/>
          </p:cNvGrpSpPr>
          <p:nvPr/>
        </p:nvGrpSpPr>
        <p:grpSpPr bwMode="auto">
          <a:xfrm>
            <a:off x="7677150" y="3143250"/>
            <a:ext cx="400050" cy="1076325"/>
            <a:chOff x="4836" y="1968"/>
            <a:chExt cx="252" cy="678"/>
          </a:xfrm>
        </p:grpSpPr>
        <p:sp>
          <p:nvSpPr>
            <p:cNvPr id="316489" name="Line 73"/>
            <p:cNvSpPr>
              <a:spLocks noChangeShapeType="1"/>
            </p:cNvSpPr>
            <p:nvPr/>
          </p:nvSpPr>
          <p:spPr bwMode="auto">
            <a:xfrm flipV="1">
              <a:off x="4836" y="1968"/>
              <a:ext cx="144" cy="6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316490" name="Line 74"/>
            <p:cNvSpPr>
              <a:spLocks noChangeShapeType="1"/>
            </p:cNvSpPr>
            <p:nvPr/>
          </p:nvSpPr>
          <p:spPr bwMode="auto">
            <a:xfrm>
              <a:off x="4968" y="1974"/>
              <a:ext cx="0" cy="672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316491" name="Line 75"/>
            <p:cNvSpPr>
              <a:spLocks noChangeShapeType="1"/>
            </p:cNvSpPr>
            <p:nvPr/>
          </p:nvSpPr>
          <p:spPr bwMode="auto">
            <a:xfrm>
              <a:off x="4992" y="2640"/>
              <a:ext cx="96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6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16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16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16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16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16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16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16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16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16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6478" grpId="0" animBg="1"/>
      <p:bldP spid="316479" grpId="0" animBg="1"/>
      <p:bldP spid="316480" grpId="0" animBg="1"/>
      <p:bldP spid="316481" grpId="0" animBg="1"/>
      <p:bldP spid="316482" grpId="0" animBg="1"/>
      <p:bldP spid="31648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3030F78D-B337-4655-BCC1-44976E50E9F0}" type="slidenum">
              <a:rPr lang="en-US"/>
              <a:pPr/>
              <a:t>45</a:t>
            </a:fld>
            <a:endParaRPr lang="en-US"/>
          </a:p>
        </p:txBody>
      </p:sp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Implementation Diagram is not complete</a:t>
            </a:r>
          </a:p>
        </p:txBody>
      </p:sp>
      <p:pic>
        <p:nvPicPr>
          <p:cNvPr id="143363" name="Picture 3" descr="dp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133475"/>
            <a:ext cx="7762875" cy="4191000"/>
          </a:xfrm>
          <a:prstGeom prst="rect">
            <a:avLst/>
          </a:prstGeom>
          <a:noFill/>
        </p:spPr>
      </p:pic>
      <p:sp>
        <p:nvSpPr>
          <p:cNvPr id="143364" name="Text Box 4"/>
          <p:cNvSpPr txBox="1">
            <a:spLocks noChangeArrowheads="1"/>
          </p:cNvSpPr>
          <p:nvPr/>
        </p:nvSpPr>
        <p:spPr bwMode="auto">
          <a:xfrm>
            <a:off x="2955925" y="1133475"/>
            <a:ext cx="5337175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tabLst>
                <a:tab pos="233363" algn="l"/>
                <a:tab pos="457200" algn="l"/>
                <a:tab pos="690563" algn="l"/>
                <a:tab pos="1258888" algn="l"/>
                <a:tab pos="2517775" algn="l"/>
                <a:tab pos="3832225" algn="l"/>
                <a:tab pos="4344988" algn="l"/>
                <a:tab pos="4745038" algn="l"/>
              </a:tabLst>
            </a:pPr>
            <a:r>
              <a:rPr lang="en-US" sz="1800">
                <a:sym typeface="Wingdings 2" pitchFamily="18" charset="2"/>
              </a:rPr>
              <a:t>								</a:t>
            </a:r>
            <a:endParaRPr lang="en-US" sz="1800"/>
          </a:p>
        </p:txBody>
      </p:sp>
      <p:sp>
        <p:nvSpPr>
          <p:cNvPr id="14336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030288" y="5365750"/>
            <a:ext cx="7159625" cy="730250"/>
          </a:xfrm>
        </p:spPr>
        <p:txBody>
          <a:bodyPr/>
          <a:lstStyle/>
          <a:p>
            <a:r>
              <a:rPr lang="en-US" sz="2000"/>
              <a:t>What about AND? NOT? BR? What changes would you make?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F08F6AC3-9D99-4778-99E2-8088B4B6569C}" type="slidenum">
              <a:rPr lang="en-US"/>
              <a:pPr/>
              <a:t>46</a:t>
            </a:fld>
            <a:endParaRPr lang="en-US"/>
          </a:p>
        </p:txBody>
      </p:sp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Approach II: Microprogrammed Control</a:t>
            </a:r>
          </a:p>
        </p:txBody>
      </p:sp>
      <p:sp>
        <p:nvSpPr>
          <p:cNvPr id="180228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342900" indent="-342900">
              <a:spcBef>
                <a:spcPct val="30000"/>
              </a:spcBef>
              <a:buFontTx/>
              <a:buChar char="•"/>
            </a:pPr>
            <a:r>
              <a:rPr lang="en-US" sz="2100"/>
              <a:t>In microprogrammed control, each machine instruction is in turn implemented by a series of microinstructions </a:t>
            </a:r>
          </a:p>
          <a:p>
            <a:pPr marL="342900" indent="-342900">
              <a:spcBef>
                <a:spcPct val="30000"/>
              </a:spcBef>
              <a:buFontTx/>
              <a:buChar char="•"/>
            </a:pPr>
            <a:endParaRPr lang="en-US" sz="2100"/>
          </a:p>
          <a:p>
            <a:pPr marL="342900" indent="-342900">
              <a:spcBef>
                <a:spcPct val="30000"/>
              </a:spcBef>
              <a:buFontTx/>
              <a:buChar char="•"/>
            </a:pPr>
            <a:r>
              <a:rPr lang="en-US" sz="2100"/>
              <a:t>Machine instructions are the input for a microprogram that converts the 1s and 0s of an instruction into control signals</a:t>
            </a:r>
          </a:p>
          <a:p>
            <a:pPr marL="342900" indent="-342900">
              <a:spcBef>
                <a:spcPct val="30000"/>
              </a:spcBef>
              <a:buFontTx/>
              <a:buChar char="•"/>
            </a:pPr>
            <a:endParaRPr lang="en-US" sz="2100"/>
          </a:p>
          <a:p>
            <a:pPr marL="342900" indent="-342900">
              <a:spcBef>
                <a:spcPct val="30000"/>
              </a:spcBef>
              <a:buFontTx/>
              <a:buChar char="•"/>
            </a:pPr>
            <a:r>
              <a:rPr lang="en-US" sz="2100"/>
              <a:t>The microinstructions are often stored in firmware or read only memory, which is also called the control store</a:t>
            </a:r>
          </a:p>
          <a:p>
            <a:pPr marL="342900" indent="-342900">
              <a:spcBef>
                <a:spcPct val="30000"/>
              </a:spcBef>
              <a:buFontTx/>
              <a:buChar char="•"/>
            </a:pPr>
            <a:endParaRPr lang="en-US" sz="2100"/>
          </a:p>
          <a:p>
            <a:pPr marL="342900" indent="-342900">
              <a:spcBef>
                <a:spcPct val="30000"/>
              </a:spcBef>
              <a:buFontTx/>
              <a:buChar char="•"/>
            </a:pPr>
            <a:r>
              <a:rPr lang="en-US" sz="2100"/>
              <a:t>Microprogram is also known as Microcode in some literature</a:t>
            </a:r>
          </a:p>
          <a:p>
            <a:pPr marL="342900" indent="-342900">
              <a:spcBef>
                <a:spcPct val="30000"/>
              </a:spcBef>
              <a:buFontTx/>
              <a:buChar char="•"/>
            </a:pPr>
            <a:endParaRPr lang="en-US" sz="2100"/>
          </a:p>
          <a:p>
            <a:pPr marL="342900" indent="-342900">
              <a:spcBef>
                <a:spcPct val="30000"/>
              </a:spcBef>
              <a:buFontTx/>
              <a:buChar char="•"/>
            </a:pPr>
            <a:r>
              <a:rPr lang="en-US" sz="2100"/>
              <a:t>Microprogram Control is essentially a Finite State Machine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3BC83C73-6AB7-4DA6-97AB-52A0DE854C9F}" type="slidenum">
              <a:rPr lang="en-US"/>
              <a:pPr/>
              <a:t>47</a:t>
            </a:fld>
            <a:endParaRPr lang="en-US"/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Microprogrammed Control is a FSM</a:t>
            </a:r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2997200" y="1931988"/>
            <a:ext cx="3043238" cy="282098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fr-FR"/>
          </a:p>
        </p:txBody>
      </p:sp>
      <p:sp>
        <p:nvSpPr>
          <p:cNvPr id="94213" name="Text Box 5"/>
          <p:cNvSpPr txBox="1">
            <a:spLocks noChangeArrowheads="1"/>
          </p:cNvSpPr>
          <p:nvPr/>
        </p:nvSpPr>
        <p:spPr bwMode="auto">
          <a:xfrm>
            <a:off x="3614738" y="1924050"/>
            <a:ext cx="18081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i="1"/>
              <a:t>State Machine</a:t>
            </a:r>
          </a:p>
        </p:txBody>
      </p:sp>
      <p:sp>
        <p:nvSpPr>
          <p:cNvPr id="94214" name="Rectangle 6"/>
          <p:cNvSpPr>
            <a:spLocks noChangeArrowheads="1"/>
          </p:cNvSpPr>
          <p:nvPr/>
        </p:nvSpPr>
        <p:spPr bwMode="auto">
          <a:xfrm>
            <a:off x="3675063" y="2624138"/>
            <a:ext cx="1685925" cy="782637"/>
          </a:xfrm>
          <a:prstGeom prst="rect">
            <a:avLst/>
          </a:prstGeom>
          <a:solidFill>
            <a:srgbClr val="FFCC99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/>
              <a:t>Combinational</a:t>
            </a:r>
          </a:p>
          <a:p>
            <a:r>
              <a:rPr lang="en-US" sz="1800"/>
              <a:t>Logic Circuit</a:t>
            </a:r>
          </a:p>
        </p:txBody>
      </p:sp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3646488" y="3676650"/>
            <a:ext cx="1685925" cy="78263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/>
              <a:t>Storage</a:t>
            </a:r>
          </a:p>
          <a:p>
            <a:r>
              <a:rPr lang="en-US" sz="1800"/>
              <a:t>Elements</a:t>
            </a:r>
          </a:p>
        </p:txBody>
      </p:sp>
      <p:sp>
        <p:nvSpPr>
          <p:cNvPr id="94216" name="Text Box 8"/>
          <p:cNvSpPr txBox="1">
            <a:spLocks noChangeArrowheads="1"/>
          </p:cNvSpPr>
          <p:nvPr/>
        </p:nvSpPr>
        <p:spPr bwMode="auto">
          <a:xfrm>
            <a:off x="1160463" y="2557463"/>
            <a:ext cx="1014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Inputs</a:t>
            </a:r>
          </a:p>
        </p:txBody>
      </p:sp>
      <p:sp>
        <p:nvSpPr>
          <p:cNvPr id="94217" name="Text Box 9"/>
          <p:cNvSpPr txBox="1">
            <a:spLocks noChangeArrowheads="1"/>
          </p:cNvSpPr>
          <p:nvPr/>
        </p:nvSpPr>
        <p:spPr bwMode="auto">
          <a:xfrm>
            <a:off x="6880225" y="2557463"/>
            <a:ext cx="1250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Outputs</a:t>
            </a:r>
          </a:p>
        </p:txBody>
      </p:sp>
      <p:sp>
        <p:nvSpPr>
          <p:cNvPr id="94218" name="Line 10"/>
          <p:cNvSpPr>
            <a:spLocks noChangeShapeType="1"/>
          </p:cNvSpPr>
          <p:nvPr/>
        </p:nvSpPr>
        <p:spPr bwMode="auto">
          <a:xfrm>
            <a:off x="2251075" y="2786063"/>
            <a:ext cx="14366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94219" name="Line 11"/>
          <p:cNvSpPr>
            <a:spLocks noChangeShapeType="1"/>
          </p:cNvSpPr>
          <p:nvPr/>
        </p:nvSpPr>
        <p:spPr bwMode="auto">
          <a:xfrm>
            <a:off x="5368925" y="2786063"/>
            <a:ext cx="14366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cxnSp>
        <p:nvCxnSpPr>
          <p:cNvPr id="94220" name="AutoShape 12"/>
          <p:cNvCxnSpPr>
            <a:cxnSpLocks noChangeShapeType="1"/>
            <a:stCxn id="94214" idx="3"/>
            <a:endCxn id="94215" idx="3"/>
          </p:cNvCxnSpPr>
          <p:nvPr/>
        </p:nvCxnSpPr>
        <p:spPr bwMode="auto">
          <a:xfrm flipH="1">
            <a:off x="5341938" y="3016250"/>
            <a:ext cx="28575" cy="1052513"/>
          </a:xfrm>
          <a:prstGeom prst="bentConnector3">
            <a:avLst>
              <a:gd name="adj1" fmla="val -766667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94221" name="AutoShape 13"/>
          <p:cNvCxnSpPr>
            <a:cxnSpLocks noChangeShapeType="1"/>
            <a:stCxn id="94215" idx="1"/>
            <a:endCxn id="94214" idx="1"/>
          </p:cNvCxnSpPr>
          <p:nvPr/>
        </p:nvCxnSpPr>
        <p:spPr bwMode="auto">
          <a:xfrm rot="10800000" flipH="1">
            <a:off x="3636963" y="3016250"/>
            <a:ext cx="28575" cy="1052513"/>
          </a:xfrm>
          <a:prstGeom prst="bentConnector3">
            <a:avLst>
              <a:gd name="adj1" fmla="val -766667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94222" name="Rectangle 14"/>
          <p:cNvSpPr>
            <a:spLocks noChangeArrowheads="1"/>
          </p:cNvSpPr>
          <p:nvPr/>
        </p:nvSpPr>
        <p:spPr bwMode="auto">
          <a:xfrm>
            <a:off x="3648075" y="3678238"/>
            <a:ext cx="1685925" cy="782637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/>
              <a:t>State</a:t>
            </a:r>
          </a:p>
        </p:txBody>
      </p:sp>
      <p:sp>
        <p:nvSpPr>
          <p:cNvPr id="94230" name="Text Box 22"/>
          <p:cNvSpPr txBox="1">
            <a:spLocks noChangeArrowheads="1"/>
          </p:cNvSpPr>
          <p:nvPr/>
        </p:nvSpPr>
        <p:spPr bwMode="auto">
          <a:xfrm rot="5400000">
            <a:off x="5175250" y="3340100"/>
            <a:ext cx="10985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/>
              <a:t>Next state</a:t>
            </a:r>
          </a:p>
        </p:txBody>
      </p:sp>
      <p:sp>
        <p:nvSpPr>
          <p:cNvPr id="94231" name="Text Box 23"/>
          <p:cNvSpPr txBox="1">
            <a:spLocks noChangeArrowheads="1"/>
          </p:cNvSpPr>
          <p:nvPr/>
        </p:nvSpPr>
        <p:spPr bwMode="auto">
          <a:xfrm rot="16200000">
            <a:off x="2613025" y="3409950"/>
            <a:ext cx="1358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/>
              <a:t>Current state</a:t>
            </a:r>
          </a:p>
        </p:txBody>
      </p:sp>
      <p:sp>
        <p:nvSpPr>
          <p:cNvPr id="94232" name="Text Box 24"/>
          <p:cNvSpPr txBox="1">
            <a:spLocks noChangeArrowheads="1"/>
          </p:cNvSpPr>
          <p:nvPr/>
        </p:nvSpPr>
        <p:spPr bwMode="auto">
          <a:xfrm>
            <a:off x="901700" y="3005138"/>
            <a:ext cx="14795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/>
              <a:t>PC,IR, etc..</a:t>
            </a:r>
          </a:p>
        </p:txBody>
      </p:sp>
      <p:sp>
        <p:nvSpPr>
          <p:cNvPr id="94233" name="Text Box 25"/>
          <p:cNvSpPr txBox="1">
            <a:spLocks noChangeArrowheads="1"/>
          </p:cNvSpPr>
          <p:nvPr/>
        </p:nvSpPr>
        <p:spPr bwMode="auto">
          <a:xfrm>
            <a:off x="6534150" y="2981325"/>
            <a:ext cx="1863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/>
              <a:t>Control signals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4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22" grpId="0" animBg="1" autoUpdateAnimBg="0"/>
      <p:bldP spid="94230" grpId="0" autoUpdateAnimBg="0"/>
      <p:bldP spid="94231" grpId="0" autoUpdateAnimBg="0"/>
      <p:bldP spid="94232" grpId="0" autoUpdateAnimBg="0"/>
      <p:bldP spid="94233" grpId="0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5EC49800-BAE7-4EE6-906B-47D9686B2FC8}" type="slidenum">
              <a:rPr lang="en-US"/>
              <a:pPr/>
              <a:t>48</a:t>
            </a:fld>
            <a:endParaRPr lang="en-US"/>
          </a:p>
        </p:txBody>
      </p:sp>
      <p:pic>
        <p:nvPicPr>
          <p:cNvPr id="9216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2150" y="817563"/>
            <a:ext cx="4251325" cy="5249862"/>
          </a:xfrm>
          <a:prstGeom prst="rect">
            <a:avLst/>
          </a:prstGeom>
          <a:noFill/>
        </p:spPr>
      </p:pic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LC3 Microprogrammed Control: State Diagram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7225" y="968375"/>
            <a:ext cx="4092575" cy="3336925"/>
          </a:xfrm>
        </p:spPr>
        <p:txBody>
          <a:bodyPr/>
          <a:lstStyle/>
          <a:p>
            <a:r>
              <a:rPr lang="en-US" sz="2000"/>
              <a:t>Finite state machine</a:t>
            </a:r>
          </a:p>
          <a:p>
            <a:pPr lvl="1"/>
            <a:r>
              <a:rPr lang="en-US" sz="1800"/>
              <a:t>Input: PC, IR, etc..</a:t>
            </a:r>
          </a:p>
          <a:p>
            <a:pPr lvl="1"/>
            <a:r>
              <a:rPr lang="en-US" sz="1800"/>
              <a:t>Output: </a:t>
            </a:r>
            <a:r>
              <a:rPr lang="en-US" sz="1800" i="1"/>
              <a:t>many</a:t>
            </a:r>
            <a:r>
              <a:rPr lang="en-US" sz="1800"/>
              <a:t> control signals</a:t>
            </a:r>
          </a:p>
          <a:p>
            <a:pPr lvl="1"/>
            <a:endParaRPr lang="en-US" sz="1800"/>
          </a:p>
          <a:p>
            <a:r>
              <a:rPr lang="en-US" sz="2000"/>
              <a:t>Need to map abstract ops </a:t>
            </a:r>
            <a:br>
              <a:rPr lang="en-US" sz="2000"/>
            </a:br>
            <a:r>
              <a:rPr lang="en-US" sz="2000"/>
              <a:t>to control signals</a:t>
            </a:r>
          </a:p>
          <a:p>
            <a:pPr lvl="1"/>
            <a:r>
              <a:rPr lang="en-US" sz="1800" i="1"/>
              <a:t>E.g.,</a:t>
            </a:r>
            <a:r>
              <a:rPr lang="en-US" sz="1800"/>
              <a:t> MAR &lt;- PC</a:t>
            </a:r>
            <a:br>
              <a:rPr lang="en-US" sz="1800"/>
            </a:br>
            <a:r>
              <a:rPr lang="en-US" sz="1800"/>
              <a:t> </a:t>
            </a:r>
            <a:r>
              <a:rPr lang="en-US" sz="1800">
                <a:sym typeface="Symbol" pitchFamily="18" charset="2"/>
              </a:rPr>
              <a:t> </a:t>
            </a:r>
            <a:r>
              <a:rPr lang="en-US" sz="1800"/>
              <a:t>GatePC and LD.MAR</a:t>
            </a:r>
          </a:p>
          <a:p>
            <a:pPr lvl="1"/>
            <a:r>
              <a:rPr lang="en-US" sz="1800" i="1"/>
              <a:t>E.g.,</a:t>
            </a:r>
            <a:r>
              <a:rPr lang="en-US" sz="1800"/>
              <a:t> PC &lt;- PC + 1</a:t>
            </a:r>
            <a:br>
              <a:rPr lang="en-US" sz="1800"/>
            </a:br>
            <a:r>
              <a:rPr lang="en-US" sz="1800"/>
              <a:t> </a:t>
            </a:r>
            <a:r>
              <a:rPr lang="en-US" sz="1800">
                <a:sym typeface="Symbol" pitchFamily="18" charset="2"/>
              </a:rPr>
              <a:t></a:t>
            </a:r>
            <a:r>
              <a:rPr lang="en-US" sz="1800"/>
              <a:t> PCMUX=2 and LD.PC</a:t>
            </a:r>
          </a:p>
        </p:txBody>
      </p:sp>
      <p:sp>
        <p:nvSpPr>
          <p:cNvPr id="92165" name="Rectangle 5"/>
          <p:cNvSpPr>
            <a:spLocks noChangeArrowheads="1"/>
          </p:cNvSpPr>
          <p:nvPr/>
        </p:nvSpPr>
        <p:spPr bwMode="auto">
          <a:xfrm>
            <a:off x="8401050" y="5291138"/>
            <a:ext cx="533400" cy="15557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>
              <a:solidFill>
                <a:schemeClr val="bg1"/>
              </a:solidFill>
            </a:endParaRPr>
          </a:p>
        </p:txBody>
      </p:sp>
      <p:sp>
        <p:nvSpPr>
          <p:cNvPr id="92166" name="Text Box 6"/>
          <p:cNvSpPr txBox="1">
            <a:spLocks noChangeArrowheads="1"/>
          </p:cNvSpPr>
          <p:nvPr/>
        </p:nvSpPr>
        <p:spPr bwMode="auto">
          <a:xfrm>
            <a:off x="333375" y="4546600"/>
            <a:ext cx="4033838" cy="14779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1" algn="l"/>
            <a:r>
              <a:rPr lang="en-US" sz="1800"/>
              <a:t>If in state 1, then the </a:t>
            </a:r>
            <a:r>
              <a:rPr lang="en-US" sz="1800">
                <a:solidFill>
                  <a:schemeClr val="accent2"/>
                </a:solidFill>
              </a:rPr>
              <a:t>micro-</a:t>
            </a:r>
          </a:p>
          <a:p>
            <a:pPr lvl="1" algn="l"/>
            <a:r>
              <a:rPr lang="en-US" sz="1800">
                <a:solidFill>
                  <a:schemeClr val="accent2"/>
                </a:solidFill>
              </a:rPr>
              <a:t>Instruction</a:t>
            </a:r>
            <a:r>
              <a:rPr lang="en-US" sz="1800"/>
              <a:t> for state 1 will enocode information for GatePC, LD.MAR, PCMUX, LD.PC and next state as state 2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7C71E7E3-65CC-4AEE-A099-358970929C1E}" type="slidenum">
              <a:rPr lang="en-US"/>
              <a:pPr/>
              <a:t>49</a:t>
            </a:fld>
            <a:endParaRPr lang="en-US"/>
          </a:p>
        </p:txBody>
      </p:sp>
      <p:sp>
        <p:nvSpPr>
          <p:cNvPr id="184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LC3 Implemented using Microprogram Control</a:t>
            </a:r>
          </a:p>
        </p:txBody>
      </p:sp>
      <p:sp>
        <p:nvSpPr>
          <p:cNvPr id="184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846138"/>
            <a:ext cx="5181600" cy="5249862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sz="2000"/>
              <a:t> The behavior of LC-3 during a given clock cycle is completely described by the 49 bit microinstruction</a:t>
            </a:r>
          </a:p>
          <a:p>
            <a:pPr lvl="1"/>
            <a:r>
              <a:rPr lang="en-US"/>
              <a:t>39 control signals to assert datapath components</a:t>
            </a:r>
          </a:p>
          <a:p>
            <a:pPr lvl="1"/>
            <a:r>
              <a:rPr lang="en-US"/>
              <a:t> 10 signals + 9 other to determine the control signals for the next clock cycle</a:t>
            </a:r>
          </a:p>
          <a:p>
            <a:pPr>
              <a:buFontTx/>
              <a:buChar char="•"/>
            </a:pPr>
            <a:endParaRPr lang="en-US"/>
          </a:p>
          <a:p>
            <a:pPr>
              <a:buFontTx/>
              <a:buChar char="•"/>
            </a:pPr>
            <a:r>
              <a:rPr lang="en-US"/>
              <a:t>  </a:t>
            </a:r>
            <a:r>
              <a:rPr lang="en-US" sz="2000"/>
              <a:t>Each phase of instruction cycle may require more than one microinstruction</a:t>
            </a:r>
          </a:p>
          <a:p>
            <a:pPr>
              <a:buFontTx/>
              <a:buChar char="•"/>
            </a:pPr>
            <a:endParaRPr lang="en-US" sz="2000"/>
          </a:p>
          <a:p>
            <a:pPr>
              <a:buFontTx/>
              <a:buChar char="•"/>
            </a:pPr>
            <a:r>
              <a:rPr lang="en-US"/>
              <a:t> </a:t>
            </a:r>
            <a:r>
              <a:rPr lang="en-US" sz="2000"/>
              <a:t>Hence a microinstruction is retrieved during each clock cycle</a:t>
            </a:r>
          </a:p>
          <a:p>
            <a:endParaRPr lang="en-US"/>
          </a:p>
          <a:p>
            <a:pPr>
              <a:buFontTx/>
              <a:buChar char="•"/>
            </a:pPr>
            <a:endParaRPr lang="en-US"/>
          </a:p>
        </p:txBody>
      </p:sp>
      <p:pic>
        <p:nvPicPr>
          <p:cNvPr id="184324" name="Picture 4" descr="APPC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3000" y="927100"/>
            <a:ext cx="2347913" cy="4929188"/>
          </a:xfrm>
          <a:prstGeom prst="rect">
            <a:avLst/>
          </a:prstGeom>
          <a:noFill/>
        </p:spPr>
      </p:pic>
      <p:sp>
        <p:nvSpPr>
          <p:cNvPr id="184326" name="Text Box 6"/>
          <p:cNvSpPr txBox="1">
            <a:spLocks noChangeArrowheads="1"/>
          </p:cNvSpPr>
          <p:nvPr/>
        </p:nvSpPr>
        <p:spPr bwMode="auto">
          <a:xfrm>
            <a:off x="5727700" y="5930900"/>
            <a:ext cx="3479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Microprogram Control</a:t>
            </a:r>
            <a:r>
              <a:rPr lang="en-US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965E3FEA-6871-4494-9F82-46F220335E49}" type="slidenum">
              <a:rPr lang="en-US"/>
              <a:pPr/>
              <a:t>5</a:t>
            </a:fld>
            <a:endParaRPr lang="en-US"/>
          </a:p>
        </p:txBody>
      </p:sp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>
          <a:xfrm>
            <a:off x="1900238" y="0"/>
            <a:ext cx="5257800" cy="650875"/>
          </a:xfrm>
        </p:spPr>
        <p:txBody>
          <a:bodyPr/>
          <a:lstStyle/>
          <a:p>
            <a:r>
              <a:rPr lang="en-US"/>
              <a:t>LC-3  Data Path</a:t>
            </a:r>
          </a:p>
        </p:txBody>
      </p:sp>
      <p:sp>
        <p:nvSpPr>
          <p:cNvPr id="200708" name="Text Box 4"/>
          <p:cNvSpPr txBox="1">
            <a:spLocks noChangeArrowheads="1"/>
          </p:cNvSpPr>
          <p:nvPr/>
        </p:nvSpPr>
        <p:spPr bwMode="auto">
          <a:xfrm>
            <a:off x="847725" y="2943225"/>
            <a:ext cx="2481263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tabLst>
                <a:tab pos="234950" algn="l"/>
              </a:tabLst>
            </a:pPr>
            <a:r>
              <a:rPr lang="en-US" sz="1600" b="1">
                <a:solidFill>
                  <a:schemeClr val="accent2"/>
                </a:solidFill>
              </a:rPr>
              <a:t>Filled arrow</a:t>
            </a:r>
            <a:r>
              <a:rPr lang="en-US" sz="1600">
                <a:solidFill>
                  <a:schemeClr val="accent2"/>
                </a:solidFill>
              </a:rPr>
              <a:t> </a:t>
            </a:r>
          </a:p>
          <a:p>
            <a:pPr algn="l">
              <a:tabLst>
                <a:tab pos="234950" algn="l"/>
              </a:tabLst>
            </a:pPr>
            <a:r>
              <a:rPr lang="en-US" sz="1600">
                <a:solidFill>
                  <a:schemeClr val="accent2"/>
                </a:solidFill>
              </a:rPr>
              <a:t>	= info to be processed.</a:t>
            </a:r>
          </a:p>
          <a:p>
            <a:pPr algn="l">
              <a:tabLst>
                <a:tab pos="234950" algn="l"/>
              </a:tabLst>
            </a:pPr>
            <a:r>
              <a:rPr lang="en-US" sz="1600" b="1">
                <a:solidFill>
                  <a:schemeClr val="accent2"/>
                </a:solidFill>
              </a:rPr>
              <a:t>Unfilled arrow</a:t>
            </a:r>
            <a:r>
              <a:rPr lang="en-US" sz="1600">
                <a:solidFill>
                  <a:schemeClr val="accent2"/>
                </a:solidFill>
              </a:rPr>
              <a:t/>
            </a:r>
            <a:br>
              <a:rPr lang="en-US" sz="1600">
                <a:solidFill>
                  <a:schemeClr val="accent2"/>
                </a:solidFill>
              </a:rPr>
            </a:br>
            <a:r>
              <a:rPr lang="en-US" sz="1600">
                <a:solidFill>
                  <a:schemeClr val="accent2"/>
                </a:solidFill>
              </a:rPr>
              <a:t>	= control signal.</a:t>
            </a:r>
          </a:p>
        </p:txBody>
      </p:sp>
      <p:sp>
        <p:nvSpPr>
          <p:cNvPr id="200709" name="Rectangle 5"/>
          <p:cNvSpPr>
            <a:spLocks noChangeArrowheads="1"/>
          </p:cNvSpPr>
          <p:nvPr/>
        </p:nvSpPr>
        <p:spPr bwMode="auto">
          <a:xfrm>
            <a:off x="604838" y="1087438"/>
            <a:ext cx="2854325" cy="1311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sz="2000" b="1"/>
              <a:t>The </a:t>
            </a:r>
            <a:r>
              <a:rPr lang="en-US" sz="2000" b="1">
                <a:solidFill>
                  <a:schemeClr val="accent2"/>
                </a:solidFill>
              </a:rPr>
              <a:t>data path</a:t>
            </a:r>
            <a:r>
              <a:rPr lang="en-US" sz="2000" b="1"/>
              <a:t> of a computer is all the logic used to process information</a:t>
            </a:r>
          </a:p>
        </p:txBody>
      </p:sp>
      <p:grpSp>
        <p:nvGrpSpPr>
          <p:cNvPr id="200713" name="Group 9"/>
          <p:cNvGrpSpPr>
            <a:grpSpLocks/>
          </p:cNvGrpSpPr>
          <p:nvPr/>
        </p:nvGrpSpPr>
        <p:grpSpPr bwMode="auto">
          <a:xfrm>
            <a:off x="3681413" y="717550"/>
            <a:ext cx="4867275" cy="5440363"/>
            <a:chOff x="2319" y="452"/>
            <a:chExt cx="3066" cy="3427"/>
          </a:xfrm>
        </p:grpSpPr>
        <p:pic>
          <p:nvPicPr>
            <p:cNvPr id="20070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19" y="452"/>
              <a:ext cx="3066" cy="3427"/>
            </a:xfrm>
            <a:prstGeom prst="rect">
              <a:avLst/>
            </a:prstGeom>
            <a:noFill/>
          </p:spPr>
        </p:pic>
        <p:grpSp>
          <p:nvGrpSpPr>
            <p:cNvPr id="200712" name="Group 8"/>
            <p:cNvGrpSpPr>
              <a:grpSpLocks/>
            </p:cNvGrpSpPr>
            <p:nvPr/>
          </p:nvGrpSpPr>
          <p:grpSpPr bwMode="auto">
            <a:xfrm>
              <a:off x="3791" y="2044"/>
              <a:ext cx="539" cy="712"/>
              <a:chOff x="3791" y="2044"/>
              <a:chExt cx="539" cy="712"/>
            </a:xfrm>
          </p:grpSpPr>
          <p:sp>
            <p:nvSpPr>
              <p:cNvPr id="200710" name="Rectangle 6"/>
              <p:cNvSpPr>
                <a:spLocks noChangeArrowheads="1"/>
              </p:cNvSpPr>
              <p:nvPr/>
            </p:nvSpPr>
            <p:spPr bwMode="auto">
              <a:xfrm>
                <a:off x="3908" y="2044"/>
                <a:ext cx="297" cy="712"/>
              </a:xfrm>
              <a:prstGeom prst="rect">
                <a:avLst/>
              </a:prstGeom>
              <a:solidFill>
                <a:srgbClr val="FF99CC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200711" name="Text Box 7"/>
              <p:cNvSpPr txBox="1">
                <a:spLocks noChangeArrowheads="1"/>
              </p:cNvSpPr>
              <p:nvPr/>
            </p:nvSpPr>
            <p:spPr bwMode="auto">
              <a:xfrm>
                <a:off x="3791" y="2226"/>
                <a:ext cx="539" cy="25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800"/>
                  <a:t>CONTROL</a:t>
                </a:r>
              </a:p>
              <a:p>
                <a:pPr>
                  <a:spcBef>
                    <a:spcPct val="50000"/>
                  </a:spcBef>
                </a:pPr>
                <a:r>
                  <a:rPr lang="en-US" sz="800"/>
                  <a:t>UNIT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DC642575-B2AC-4FA8-B4E3-3E1985851D35}" type="slidenum">
              <a:rPr lang="en-US"/>
              <a:pPr/>
              <a:t>50</a:t>
            </a:fld>
            <a:endParaRPr lang="en-US"/>
          </a:p>
        </p:txBody>
      </p:sp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LC3 Implemented using Microprogram Control (contd..)</a:t>
            </a:r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779463"/>
            <a:ext cx="5907088" cy="5359400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/>
              <a:t> All possible processor behavior (state) is stored into memory called </a:t>
            </a:r>
            <a:r>
              <a:rPr lang="en-US">
                <a:solidFill>
                  <a:schemeClr val="accent2"/>
                </a:solidFill>
              </a:rPr>
              <a:t>Control Store</a:t>
            </a:r>
          </a:p>
          <a:p>
            <a:pPr lvl="1"/>
            <a:r>
              <a:rPr lang="en-US"/>
              <a:t>i.e. each location stores one microinstruction</a:t>
            </a:r>
          </a:p>
          <a:p>
            <a:pPr lvl="1"/>
            <a:r>
              <a:rPr lang="en-US"/>
              <a:t>There are 52 possible microinstructions (states) that can describe LC3’s behavior</a:t>
            </a:r>
          </a:p>
          <a:p>
            <a:pPr lvl="1"/>
            <a:r>
              <a:rPr lang="en-US"/>
              <a:t>Hence need a 6-bit address to lookup the control store</a:t>
            </a:r>
          </a:p>
          <a:p>
            <a:pPr lvl="1"/>
            <a:endParaRPr lang="en-US"/>
          </a:p>
          <a:p>
            <a:pPr>
              <a:buFontTx/>
              <a:buChar char="•"/>
            </a:pPr>
            <a:r>
              <a:rPr lang="en-US"/>
              <a:t>  The microsequencer produces the 6 bit address from combination of 10 bits of Microinstruction + 9 bit additional info, which will correspond to the next behavior of the processor</a:t>
            </a:r>
          </a:p>
          <a:p>
            <a:endParaRPr lang="en-US" sz="2800"/>
          </a:p>
        </p:txBody>
      </p:sp>
      <p:pic>
        <p:nvPicPr>
          <p:cNvPr id="183300" name="Picture 4" descr="APPC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46825" y="927100"/>
            <a:ext cx="2347913" cy="4929188"/>
          </a:xfrm>
          <a:prstGeom prst="rect">
            <a:avLst/>
          </a:prstGeom>
          <a:noFill/>
        </p:spPr>
      </p:pic>
      <p:sp>
        <p:nvSpPr>
          <p:cNvPr id="183301" name="Text Box 5"/>
          <p:cNvSpPr txBox="1">
            <a:spLocks noChangeArrowheads="1"/>
          </p:cNvSpPr>
          <p:nvPr/>
        </p:nvSpPr>
        <p:spPr bwMode="auto">
          <a:xfrm>
            <a:off x="5727700" y="5930900"/>
            <a:ext cx="3479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Microprogram Control</a:t>
            </a:r>
            <a:r>
              <a:rPr lang="en-US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4B798C17-73B5-49AD-A967-7B3D46DD9050}" type="slidenum">
              <a:rPr lang="en-US"/>
              <a:pPr/>
              <a:t>51</a:t>
            </a:fld>
            <a:endParaRPr lang="en-US"/>
          </a:p>
        </p:txBody>
      </p:sp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17475"/>
            <a:ext cx="8686800" cy="533400"/>
          </a:xfrm>
        </p:spPr>
        <p:txBody>
          <a:bodyPr/>
          <a:lstStyle/>
          <a:p>
            <a:r>
              <a:rPr lang="en-US"/>
              <a:t>Big Picture: LC3 as Microprogrammed Control </a:t>
            </a:r>
          </a:p>
        </p:txBody>
      </p:sp>
      <p:pic>
        <p:nvPicPr>
          <p:cNvPr id="182279" name="Picture 7" descr="fig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2713" y="993775"/>
            <a:ext cx="6378575" cy="4859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AC14B291-97D1-4CDF-B7A0-4037374B16C9}" type="slidenum">
              <a:rPr lang="en-US"/>
              <a:pPr/>
              <a:t>52</a:t>
            </a:fld>
            <a:endParaRPr lang="en-US"/>
          </a:p>
        </p:txBody>
      </p:sp>
      <p:pic>
        <p:nvPicPr>
          <p:cNvPr id="185350" name="Picture 6" descr="APPC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4050" y="138113"/>
            <a:ext cx="7510463" cy="6396037"/>
          </a:xfrm>
          <a:prstGeom prst="rect">
            <a:avLst/>
          </a:prstGeom>
          <a:noFill/>
        </p:spPr>
      </p:pic>
      <p:sp>
        <p:nvSpPr>
          <p:cNvPr id="185351" name="Text Box 7"/>
          <p:cNvSpPr txBox="1">
            <a:spLocks noChangeArrowheads="1"/>
          </p:cNvSpPr>
          <p:nvPr/>
        </p:nvSpPr>
        <p:spPr bwMode="auto">
          <a:xfrm>
            <a:off x="354013" y="277813"/>
            <a:ext cx="2370137" cy="701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/>
              <a:t>Appendix C of Patt &amp; Patel Fig C.2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A075D9DE-AD15-4DEA-8AC0-6E6E6F052131}" type="slidenum">
              <a:rPr lang="en-US"/>
              <a:pPr/>
              <a:t>53</a:t>
            </a:fld>
            <a:endParaRPr lang="en-US"/>
          </a:p>
        </p:txBody>
      </p:sp>
      <p:sp>
        <p:nvSpPr>
          <p:cNvPr id="306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LC3 Microprogram: Control Signals for Current State</a:t>
            </a:r>
          </a:p>
        </p:txBody>
      </p:sp>
      <p:sp>
        <p:nvSpPr>
          <p:cNvPr id="306180" name="Rectangle 4"/>
          <p:cNvSpPr>
            <a:spLocks noChangeArrowheads="1"/>
          </p:cNvSpPr>
          <p:nvPr/>
        </p:nvSpPr>
        <p:spPr bwMode="auto">
          <a:xfrm>
            <a:off x="8137525" y="2127250"/>
            <a:ext cx="407988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993366"/>
                </a:solidFill>
                <a:cs typeface="Arial" charset="0"/>
              </a:rPr>
              <a:t>0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181" name="Rectangle 5"/>
          <p:cNvSpPr>
            <a:spLocks noChangeArrowheads="1"/>
          </p:cNvSpPr>
          <p:nvPr/>
        </p:nvSpPr>
        <p:spPr bwMode="auto">
          <a:xfrm>
            <a:off x="7550150" y="2127250"/>
            <a:ext cx="587375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993366"/>
                </a:solidFill>
                <a:cs typeface="Arial" charset="0"/>
              </a:rPr>
              <a:t>IR[11:9]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182" name="Rectangle 6"/>
          <p:cNvSpPr>
            <a:spLocks noChangeArrowheads="1"/>
          </p:cNvSpPr>
          <p:nvPr/>
        </p:nvSpPr>
        <p:spPr bwMode="auto">
          <a:xfrm>
            <a:off x="7031038" y="2127250"/>
            <a:ext cx="519112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993366"/>
                </a:solidFill>
                <a:cs typeface="Arial" charset="0"/>
              </a:rPr>
              <a:t>0</a:t>
            </a:r>
          </a:p>
          <a:p>
            <a:pPr fontAlgn="b"/>
            <a:r>
              <a:rPr lang="en-US" sz="900">
                <a:solidFill>
                  <a:srgbClr val="993366"/>
                </a:solidFill>
                <a:cs typeface="Arial" charset="0"/>
              </a:rPr>
              <a:t>(ADD)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183" name="Rectangle 7"/>
          <p:cNvSpPr>
            <a:spLocks noChangeArrowheads="1"/>
          </p:cNvSpPr>
          <p:nvPr/>
        </p:nvSpPr>
        <p:spPr bwMode="auto">
          <a:xfrm>
            <a:off x="6499225" y="2127250"/>
            <a:ext cx="531813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993366"/>
                </a:solidFill>
                <a:cs typeface="Arial" charset="0"/>
              </a:rPr>
              <a:t>IR[8:6]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184" name="Rectangle 8"/>
          <p:cNvSpPr>
            <a:spLocks noChangeArrowheads="1"/>
          </p:cNvSpPr>
          <p:nvPr/>
        </p:nvSpPr>
        <p:spPr bwMode="auto">
          <a:xfrm>
            <a:off x="6008688" y="2127250"/>
            <a:ext cx="442912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008000"/>
                </a:solidFill>
                <a:cs typeface="Arial" charset="0"/>
              </a:rPr>
              <a:t>IR[5]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185" name="Rectangle 9"/>
          <p:cNvSpPr>
            <a:spLocks noChangeArrowheads="1"/>
          </p:cNvSpPr>
          <p:nvPr/>
        </p:nvSpPr>
        <p:spPr bwMode="auto">
          <a:xfrm>
            <a:off x="5300663" y="2127250"/>
            <a:ext cx="708025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008000"/>
                </a:solidFill>
                <a:cs typeface="Arial" charset="0"/>
              </a:rPr>
              <a:t>X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186" name="Rectangle 10"/>
          <p:cNvSpPr>
            <a:spLocks noChangeArrowheads="1"/>
          </p:cNvSpPr>
          <p:nvPr/>
        </p:nvSpPr>
        <p:spPr bwMode="auto">
          <a:xfrm>
            <a:off x="4829175" y="2127250"/>
            <a:ext cx="471488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008000"/>
                </a:solidFill>
                <a:cs typeface="Arial" charset="0"/>
              </a:rPr>
              <a:t>X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188" name="Rectangle 12"/>
          <p:cNvSpPr>
            <a:spLocks noChangeArrowheads="1"/>
          </p:cNvSpPr>
          <p:nvPr/>
        </p:nvSpPr>
        <p:spPr bwMode="auto">
          <a:xfrm>
            <a:off x="4381500" y="2127250"/>
            <a:ext cx="446088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FF0000"/>
                </a:solidFill>
                <a:cs typeface="Arial" charset="0"/>
              </a:rPr>
              <a:t>0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189" name="Rectangle 13"/>
          <p:cNvSpPr>
            <a:spLocks noChangeArrowheads="1"/>
          </p:cNvSpPr>
          <p:nvPr/>
        </p:nvSpPr>
        <p:spPr bwMode="auto">
          <a:xfrm>
            <a:off x="4089400" y="2127250"/>
            <a:ext cx="292100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FF0000"/>
                </a:solidFill>
                <a:cs typeface="Arial" charset="0"/>
              </a:rPr>
              <a:t>0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190" name="Rectangle 14"/>
          <p:cNvSpPr>
            <a:spLocks noChangeArrowheads="1"/>
          </p:cNvSpPr>
          <p:nvPr/>
        </p:nvSpPr>
        <p:spPr bwMode="auto">
          <a:xfrm>
            <a:off x="3743325" y="2127250"/>
            <a:ext cx="346075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FF0000"/>
                </a:solidFill>
                <a:cs typeface="Arial" charset="0"/>
              </a:rPr>
              <a:t>1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191" name="Rectangle 15"/>
          <p:cNvSpPr>
            <a:spLocks noChangeArrowheads="1"/>
          </p:cNvSpPr>
          <p:nvPr/>
        </p:nvSpPr>
        <p:spPr bwMode="auto">
          <a:xfrm>
            <a:off x="3281363" y="2127250"/>
            <a:ext cx="461962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FF0000"/>
                </a:solidFill>
                <a:cs typeface="Arial" charset="0"/>
              </a:rPr>
              <a:t>1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192" name="Rectangle 16"/>
          <p:cNvSpPr>
            <a:spLocks noChangeArrowheads="1"/>
          </p:cNvSpPr>
          <p:nvPr/>
        </p:nvSpPr>
        <p:spPr bwMode="auto">
          <a:xfrm>
            <a:off x="2878138" y="2127250"/>
            <a:ext cx="403225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FF0000"/>
                </a:solidFill>
                <a:cs typeface="Arial" charset="0"/>
              </a:rPr>
              <a:t>0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193" name="Rectangle 17"/>
          <p:cNvSpPr>
            <a:spLocks noChangeArrowheads="1"/>
          </p:cNvSpPr>
          <p:nvPr/>
        </p:nvSpPr>
        <p:spPr bwMode="auto">
          <a:xfrm>
            <a:off x="2425700" y="2127250"/>
            <a:ext cx="452438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FF0000"/>
                </a:solidFill>
                <a:cs typeface="Arial" charset="0"/>
              </a:rPr>
              <a:t>0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194" name="Rectangle 18"/>
          <p:cNvSpPr>
            <a:spLocks noChangeArrowheads="1"/>
          </p:cNvSpPr>
          <p:nvPr/>
        </p:nvSpPr>
        <p:spPr bwMode="auto">
          <a:xfrm>
            <a:off x="1992313" y="2127250"/>
            <a:ext cx="433387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FF0000"/>
                </a:solidFill>
                <a:cs typeface="Arial" charset="0"/>
              </a:rPr>
              <a:t>1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195" name="Rectangle 19"/>
          <p:cNvSpPr>
            <a:spLocks noChangeArrowheads="1"/>
          </p:cNvSpPr>
          <p:nvPr/>
        </p:nvSpPr>
        <p:spPr bwMode="auto">
          <a:xfrm>
            <a:off x="1628775" y="2127250"/>
            <a:ext cx="363538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0000FF"/>
                </a:solidFill>
                <a:cs typeface="Arial" charset="0"/>
              </a:rPr>
              <a:t>0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196" name="Rectangle 20"/>
          <p:cNvSpPr>
            <a:spLocks noChangeArrowheads="1"/>
          </p:cNvSpPr>
          <p:nvPr/>
        </p:nvSpPr>
        <p:spPr bwMode="auto">
          <a:xfrm>
            <a:off x="930275" y="2127250"/>
            <a:ext cx="698500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0000FF"/>
                </a:solidFill>
                <a:cs typeface="Arial" charset="0"/>
              </a:rPr>
              <a:t>0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197" name="Rectangle 21"/>
          <p:cNvSpPr>
            <a:spLocks noChangeArrowheads="1"/>
          </p:cNvSpPr>
          <p:nvPr/>
        </p:nvSpPr>
        <p:spPr bwMode="auto">
          <a:xfrm>
            <a:off x="206375" y="2127250"/>
            <a:ext cx="723900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cs typeface="Arial" charset="0"/>
              </a:rPr>
              <a:t>1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198" name="Rectangle 22"/>
          <p:cNvSpPr>
            <a:spLocks noChangeArrowheads="1"/>
          </p:cNvSpPr>
          <p:nvPr/>
        </p:nvSpPr>
        <p:spPr bwMode="auto">
          <a:xfrm>
            <a:off x="8137525" y="1763713"/>
            <a:ext cx="407988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993366"/>
                </a:solidFill>
                <a:cs typeface="Arial" charset="0"/>
              </a:rPr>
              <a:t>0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199" name="Rectangle 23"/>
          <p:cNvSpPr>
            <a:spLocks noChangeArrowheads="1"/>
          </p:cNvSpPr>
          <p:nvPr/>
        </p:nvSpPr>
        <p:spPr bwMode="auto">
          <a:xfrm>
            <a:off x="7550150" y="1763713"/>
            <a:ext cx="587375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993366"/>
                </a:solidFill>
                <a:cs typeface="Arial" charset="0"/>
              </a:rPr>
              <a:t>X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00" name="Rectangle 24"/>
          <p:cNvSpPr>
            <a:spLocks noChangeArrowheads="1"/>
          </p:cNvSpPr>
          <p:nvPr/>
        </p:nvSpPr>
        <p:spPr bwMode="auto">
          <a:xfrm>
            <a:off x="7031038" y="1763713"/>
            <a:ext cx="519112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993366"/>
                </a:solidFill>
                <a:cs typeface="Arial" charset="0"/>
              </a:rPr>
              <a:t>X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01" name="Rectangle 25"/>
          <p:cNvSpPr>
            <a:spLocks noChangeArrowheads="1"/>
          </p:cNvSpPr>
          <p:nvPr/>
        </p:nvSpPr>
        <p:spPr bwMode="auto">
          <a:xfrm>
            <a:off x="6499225" y="1763713"/>
            <a:ext cx="531813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993366"/>
                </a:solidFill>
                <a:cs typeface="Arial" charset="0"/>
              </a:rPr>
              <a:t>X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02" name="Rectangle 26"/>
          <p:cNvSpPr>
            <a:spLocks noChangeArrowheads="1"/>
          </p:cNvSpPr>
          <p:nvPr/>
        </p:nvSpPr>
        <p:spPr bwMode="auto">
          <a:xfrm>
            <a:off x="6008688" y="1763713"/>
            <a:ext cx="442912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008000"/>
                </a:solidFill>
                <a:cs typeface="Arial" charset="0"/>
              </a:rPr>
              <a:t>X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03" name="Rectangle 27"/>
          <p:cNvSpPr>
            <a:spLocks noChangeArrowheads="1"/>
          </p:cNvSpPr>
          <p:nvPr/>
        </p:nvSpPr>
        <p:spPr bwMode="auto">
          <a:xfrm>
            <a:off x="5300663" y="1763713"/>
            <a:ext cx="708025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008000"/>
                </a:solidFill>
                <a:cs typeface="Arial" charset="0"/>
              </a:rPr>
              <a:t>0 </a:t>
            </a:r>
          </a:p>
          <a:p>
            <a:pPr fontAlgn="b"/>
            <a:r>
              <a:rPr lang="en-US" sz="900">
                <a:solidFill>
                  <a:srgbClr val="008000"/>
                </a:solidFill>
                <a:cs typeface="Arial" charset="0"/>
              </a:rPr>
              <a:t>(PC + 1)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04" name="Rectangle 28"/>
          <p:cNvSpPr>
            <a:spLocks noChangeArrowheads="1"/>
          </p:cNvSpPr>
          <p:nvPr/>
        </p:nvSpPr>
        <p:spPr bwMode="auto">
          <a:xfrm>
            <a:off x="4829175" y="1763713"/>
            <a:ext cx="471488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008000"/>
                </a:solidFill>
                <a:cs typeface="Arial" charset="0"/>
              </a:rPr>
              <a:t>X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06" name="Rectangle 30"/>
          <p:cNvSpPr>
            <a:spLocks noChangeArrowheads="1"/>
          </p:cNvSpPr>
          <p:nvPr/>
        </p:nvSpPr>
        <p:spPr bwMode="auto">
          <a:xfrm>
            <a:off x="4381500" y="1763713"/>
            <a:ext cx="446088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FF0000"/>
                </a:solidFill>
                <a:cs typeface="Arial" charset="0"/>
              </a:rPr>
              <a:t>1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07" name="Rectangle 31"/>
          <p:cNvSpPr>
            <a:spLocks noChangeArrowheads="1"/>
          </p:cNvSpPr>
          <p:nvPr/>
        </p:nvSpPr>
        <p:spPr bwMode="auto">
          <a:xfrm>
            <a:off x="4089400" y="1763713"/>
            <a:ext cx="292100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FF0000"/>
                </a:solidFill>
                <a:cs typeface="Arial" charset="0"/>
              </a:rPr>
              <a:t>0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08" name="Rectangle 32"/>
          <p:cNvSpPr>
            <a:spLocks noChangeArrowheads="1"/>
          </p:cNvSpPr>
          <p:nvPr/>
        </p:nvSpPr>
        <p:spPr bwMode="auto">
          <a:xfrm>
            <a:off x="3743325" y="1763713"/>
            <a:ext cx="346075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FF0000"/>
                </a:solidFill>
                <a:cs typeface="Arial" charset="0"/>
              </a:rPr>
              <a:t>0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09" name="Rectangle 33"/>
          <p:cNvSpPr>
            <a:spLocks noChangeArrowheads="1"/>
          </p:cNvSpPr>
          <p:nvPr/>
        </p:nvSpPr>
        <p:spPr bwMode="auto">
          <a:xfrm>
            <a:off x="3281363" y="1763713"/>
            <a:ext cx="461962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FF0000"/>
                </a:solidFill>
                <a:cs typeface="Arial" charset="0"/>
              </a:rPr>
              <a:t>0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10" name="Rectangle 34"/>
          <p:cNvSpPr>
            <a:spLocks noChangeArrowheads="1"/>
          </p:cNvSpPr>
          <p:nvPr/>
        </p:nvSpPr>
        <p:spPr bwMode="auto">
          <a:xfrm>
            <a:off x="2878138" y="1763713"/>
            <a:ext cx="403225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FF0000"/>
                </a:solidFill>
                <a:cs typeface="Arial" charset="0"/>
              </a:rPr>
              <a:t>1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11" name="Rectangle 35"/>
          <p:cNvSpPr>
            <a:spLocks noChangeArrowheads="1"/>
          </p:cNvSpPr>
          <p:nvPr/>
        </p:nvSpPr>
        <p:spPr bwMode="auto">
          <a:xfrm>
            <a:off x="2425700" y="1763713"/>
            <a:ext cx="452438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FF0000"/>
                </a:solidFill>
                <a:cs typeface="Arial" charset="0"/>
              </a:rPr>
              <a:t>0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12" name="Rectangle 36"/>
          <p:cNvSpPr>
            <a:spLocks noChangeArrowheads="1"/>
          </p:cNvSpPr>
          <p:nvPr/>
        </p:nvSpPr>
        <p:spPr bwMode="auto">
          <a:xfrm>
            <a:off x="1992313" y="1763713"/>
            <a:ext cx="433387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0000FF"/>
                </a:solidFill>
                <a:cs typeface="Arial" charset="0"/>
              </a:rPr>
              <a:t>0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13" name="Rectangle 37"/>
          <p:cNvSpPr>
            <a:spLocks noChangeArrowheads="1"/>
          </p:cNvSpPr>
          <p:nvPr/>
        </p:nvSpPr>
        <p:spPr bwMode="auto">
          <a:xfrm>
            <a:off x="1628775" y="1763713"/>
            <a:ext cx="363538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0000FF"/>
                </a:solidFill>
                <a:cs typeface="Arial" charset="0"/>
              </a:rPr>
              <a:t>1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14" name="Rectangle 38"/>
          <p:cNvSpPr>
            <a:spLocks noChangeArrowheads="1"/>
          </p:cNvSpPr>
          <p:nvPr/>
        </p:nvSpPr>
        <p:spPr bwMode="auto">
          <a:xfrm>
            <a:off x="930275" y="1763713"/>
            <a:ext cx="698500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0000FF"/>
                </a:solidFill>
                <a:cs typeface="Arial" charset="0"/>
              </a:rPr>
              <a:t>0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15" name="Rectangle 39"/>
          <p:cNvSpPr>
            <a:spLocks noChangeArrowheads="1"/>
          </p:cNvSpPr>
          <p:nvPr/>
        </p:nvSpPr>
        <p:spPr bwMode="auto">
          <a:xfrm>
            <a:off x="206375" y="1763713"/>
            <a:ext cx="723900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cs typeface="Arial" charset="0"/>
              </a:rPr>
              <a:t>18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16" name="Rectangle 40"/>
          <p:cNvSpPr>
            <a:spLocks noChangeArrowheads="1"/>
          </p:cNvSpPr>
          <p:nvPr/>
        </p:nvSpPr>
        <p:spPr bwMode="auto">
          <a:xfrm>
            <a:off x="8137525" y="1400175"/>
            <a:ext cx="407988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 b="1">
                <a:solidFill>
                  <a:srgbClr val="993366"/>
                </a:solidFill>
                <a:cs typeface="Arial" charset="0"/>
              </a:rPr>
              <a:t>R.W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17" name="Rectangle 41"/>
          <p:cNvSpPr>
            <a:spLocks noChangeArrowheads="1"/>
          </p:cNvSpPr>
          <p:nvPr/>
        </p:nvSpPr>
        <p:spPr bwMode="auto">
          <a:xfrm>
            <a:off x="7550150" y="1400175"/>
            <a:ext cx="587375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 b="1">
                <a:solidFill>
                  <a:srgbClr val="993366"/>
                </a:solidFill>
                <a:cs typeface="Arial" charset="0"/>
              </a:rPr>
              <a:t>DR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18" name="Rectangle 42"/>
          <p:cNvSpPr>
            <a:spLocks noChangeArrowheads="1"/>
          </p:cNvSpPr>
          <p:nvPr/>
        </p:nvSpPr>
        <p:spPr bwMode="auto">
          <a:xfrm>
            <a:off x="7031038" y="1400175"/>
            <a:ext cx="519112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 b="1">
                <a:solidFill>
                  <a:srgbClr val="993366"/>
                </a:solidFill>
                <a:cs typeface="Arial" charset="0"/>
              </a:rPr>
              <a:t>ALUK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19" name="Rectangle 43"/>
          <p:cNvSpPr>
            <a:spLocks noChangeArrowheads="1"/>
          </p:cNvSpPr>
          <p:nvPr/>
        </p:nvSpPr>
        <p:spPr bwMode="auto">
          <a:xfrm>
            <a:off x="6499225" y="1400175"/>
            <a:ext cx="531813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 b="1">
                <a:solidFill>
                  <a:srgbClr val="993366"/>
                </a:solidFill>
                <a:cs typeface="Arial" charset="0"/>
              </a:rPr>
              <a:t>SR1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20" name="Rectangle 44"/>
          <p:cNvSpPr>
            <a:spLocks noChangeArrowheads="1"/>
          </p:cNvSpPr>
          <p:nvPr/>
        </p:nvSpPr>
        <p:spPr bwMode="auto">
          <a:xfrm>
            <a:off x="6008688" y="1400175"/>
            <a:ext cx="442912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 b="1">
                <a:solidFill>
                  <a:srgbClr val="008000"/>
                </a:solidFill>
                <a:cs typeface="Arial" charset="0"/>
              </a:rPr>
              <a:t>SR2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21" name="Rectangle 45"/>
          <p:cNvSpPr>
            <a:spLocks noChangeArrowheads="1"/>
          </p:cNvSpPr>
          <p:nvPr/>
        </p:nvSpPr>
        <p:spPr bwMode="auto">
          <a:xfrm>
            <a:off x="5300663" y="1400175"/>
            <a:ext cx="708025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 b="1">
                <a:solidFill>
                  <a:srgbClr val="008000"/>
                </a:solidFill>
                <a:cs typeface="Arial" charset="0"/>
              </a:rPr>
              <a:t>PC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22" name="Rectangle 46"/>
          <p:cNvSpPr>
            <a:spLocks noChangeArrowheads="1"/>
          </p:cNvSpPr>
          <p:nvPr/>
        </p:nvSpPr>
        <p:spPr bwMode="auto">
          <a:xfrm>
            <a:off x="4829175" y="1400175"/>
            <a:ext cx="471488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 b="1">
                <a:solidFill>
                  <a:srgbClr val="008000"/>
                </a:solidFill>
                <a:cs typeface="Arial" charset="0"/>
              </a:rPr>
              <a:t>MAR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24" name="Rectangle 48"/>
          <p:cNvSpPr>
            <a:spLocks noChangeArrowheads="1"/>
          </p:cNvSpPr>
          <p:nvPr/>
        </p:nvSpPr>
        <p:spPr bwMode="auto">
          <a:xfrm>
            <a:off x="4381500" y="1400175"/>
            <a:ext cx="446088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 b="1">
                <a:solidFill>
                  <a:srgbClr val="FF0000"/>
                </a:solidFill>
                <a:cs typeface="Arial" charset="0"/>
              </a:rPr>
              <a:t>MAR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25" name="Rectangle 49"/>
          <p:cNvSpPr>
            <a:spLocks noChangeArrowheads="1"/>
          </p:cNvSpPr>
          <p:nvPr/>
        </p:nvSpPr>
        <p:spPr bwMode="auto">
          <a:xfrm>
            <a:off x="4089400" y="1400175"/>
            <a:ext cx="292100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 b="1">
                <a:solidFill>
                  <a:srgbClr val="FF0000"/>
                </a:solidFill>
                <a:cs typeface="Arial" charset="0"/>
              </a:rPr>
              <a:t>IR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26" name="Rectangle 50"/>
          <p:cNvSpPr>
            <a:spLocks noChangeArrowheads="1"/>
          </p:cNvSpPr>
          <p:nvPr/>
        </p:nvSpPr>
        <p:spPr bwMode="auto">
          <a:xfrm>
            <a:off x="3743325" y="1400175"/>
            <a:ext cx="346075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 b="1">
                <a:solidFill>
                  <a:srgbClr val="FF0000"/>
                </a:solidFill>
                <a:cs typeface="Arial" charset="0"/>
              </a:rPr>
              <a:t>CC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27" name="Rectangle 51"/>
          <p:cNvSpPr>
            <a:spLocks noChangeArrowheads="1"/>
          </p:cNvSpPr>
          <p:nvPr/>
        </p:nvSpPr>
        <p:spPr bwMode="auto">
          <a:xfrm>
            <a:off x="3281363" y="1400175"/>
            <a:ext cx="461962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 b="1">
                <a:solidFill>
                  <a:srgbClr val="FF0000"/>
                </a:solidFill>
                <a:cs typeface="Arial" charset="0"/>
              </a:rPr>
              <a:t>REG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28" name="Rectangle 52"/>
          <p:cNvSpPr>
            <a:spLocks noChangeArrowheads="1"/>
          </p:cNvSpPr>
          <p:nvPr/>
        </p:nvSpPr>
        <p:spPr bwMode="auto">
          <a:xfrm>
            <a:off x="2878138" y="1400175"/>
            <a:ext cx="403225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 b="1">
                <a:solidFill>
                  <a:srgbClr val="FF0000"/>
                </a:solidFill>
                <a:cs typeface="Arial" charset="0"/>
              </a:rPr>
              <a:t>PC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29" name="Rectangle 53"/>
          <p:cNvSpPr>
            <a:spLocks noChangeArrowheads="1"/>
          </p:cNvSpPr>
          <p:nvPr/>
        </p:nvSpPr>
        <p:spPr bwMode="auto">
          <a:xfrm>
            <a:off x="2425700" y="1400175"/>
            <a:ext cx="452438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 b="1">
                <a:solidFill>
                  <a:srgbClr val="FF0000"/>
                </a:solidFill>
                <a:cs typeface="Arial" charset="0"/>
              </a:rPr>
              <a:t>MDR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30" name="Rectangle 54"/>
          <p:cNvSpPr>
            <a:spLocks noChangeArrowheads="1"/>
          </p:cNvSpPr>
          <p:nvPr/>
        </p:nvSpPr>
        <p:spPr bwMode="auto">
          <a:xfrm>
            <a:off x="1992313" y="1400175"/>
            <a:ext cx="433387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 b="1">
                <a:solidFill>
                  <a:srgbClr val="0000FF"/>
                </a:solidFill>
                <a:cs typeface="Arial" charset="0"/>
              </a:rPr>
              <a:t>ALU 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31" name="Rectangle 55"/>
          <p:cNvSpPr>
            <a:spLocks noChangeArrowheads="1"/>
          </p:cNvSpPr>
          <p:nvPr/>
        </p:nvSpPr>
        <p:spPr bwMode="auto">
          <a:xfrm>
            <a:off x="1628775" y="1400175"/>
            <a:ext cx="363538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 b="1">
                <a:solidFill>
                  <a:srgbClr val="0000FF"/>
                </a:solidFill>
                <a:cs typeface="Arial" charset="0"/>
              </a:rPr>
              <a:t>PC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32" name="Rectangle 56"/>
          <p:cNvSpPr>
            <a:spLocks noChangeArrowheads="1"/>
          </p:cNvSpPr>
          <p:nvPr/>
        </p:nvSpPr>
        <p:spPr bwMode="auto">
          <a:xfrm>
            <a:off x="930275" y="1400175"/>
            <a:ext cx="698500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 b="1">
                <a:solidFill>
                  <a:srgbClr val="0000FF"/>
                </a:solidFill>
                <a:cs typeface="Arial" charset="0"/>
              </a:rPr>
              <a:t>MARMX 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33" name="Rectangle 57"/>
          <p:cNvSpPr>
            <a:spLocks noChangeArrowheads="1"/>
          </p:cNvSpPr>
          <p:nvPr/>
        </p:nvSpPr>
        <p:spPr bwMode="auto">
          <a:xfrm>
            <a:off x="206375" y="1400175"/>
            <a:ext cx="723900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 b="1">
                <a:cs typeface="Arial" charset="0"/>
              </a:rPr>
              <a:t> 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34" name="Rectangle 58"/>
          <p:cNvSpPr>
            <a:spLocks noChangeArrowheads="1"/>
          </p:cNvSpPr>
          <p:nvPr/>
        </p:nvSpPr>
        <p:spPr bwMode="auto">
          <a:xfrm>
            <a:off x="6908800" y="820738"/>
            <a:ext cx="2046288" cy="5794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 b="1">
                <a:solidFill>
                  <a:srgbClr val="993366"/>
                </a:solidFill>
                <a:cs typeface="Arial" charset="0"/>
              </a:rPr>
              <a:t>MISC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35" name="Rectangle 59"/>
          <p:cNvSpPr>
            <a:spLocks noChangeArrowheads="1"/>
          </p:cNvSpPr>
          <p:nvPr/>
        </p:nvSpPr>
        <p:spPr bwMode="auto">
          <a:xfrm>
            <a:off x="4829175" y="820738"/>
            <a:ext cx="1622425" cy="5794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 b="1">
                <a:solidFill>
                  <a:srgbClr val="008000"/>
                </a:solidFill>
                <a:cs typeface="Arial" charset="0"/>
              </a:rPr>
              <a:t>MUX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36" name="Rectangle 60"/>
          <p:cNvSpPr>
            <a:spLocks noChangeArrowheads="1"/>
          </p:cNvSpPr>
          <p:nvPr/>
        </p:nvSpPr>
        <p:spPr bwMode="auto">
          <a:xfrm>
            <a:off x="2425700" y="820738"/>
            <a:ext cx="2860675" cy="5794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 b="1">
                <a:solidFill>
                  <a:srgbClr val="FF0000"/>
                </a:solidFill>
                <a:cs typeface="Arial" charset="0"/>
              </a:rPr>
              <a:t>LD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37" name="Rectangle 61"/>
          <p:cNvSpPr>
            <a:spLocks noChangeArrowheads="1"/>
          </p:cNvSpPr>
          <p:nvPr/>
        </p:nvSpPr>
        <p:spPr bwMode="auto">
          <a:xfrm>
            <a:off x="930275" y="820738"/>
            <a:ext cx="1495425" cy="5794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 fontAlgn="b"/>
            <a:r>
              <a:rPr lang="en-US" sz="900" b="1">
                <a:solidFill>
                  <a:srgbClr val="0000FF"/>
                </a:solidFill>
                <a:cs typeface="Arial" charset="0"/>
              </a:rPr>
              <a:t>          GATE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38" name="Rectangle 62"/>
          <p:cNvSpPr>
            <a:spLocks noChangeArrowheads="1"/>
          </p:cNvSpPr>
          <p:nvPr/>
        </p:nvSpPr>
        <p:spPr bwMode="auto">
          <a:xfrm>
            <a:off x="206375" y="820738"/>
            <a:ext cx="723900" cy="5794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 b="1">
                <a:cs typeface="Arial" charset="0"/>
              </a:rPr>
              <a:t>CURR STATE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239" name="Line 63"/>
          <p:cNvSpPr>
            <a:spLocks noChangeShapeType="1"/>
          </p:cNvSpPr>
          <p:nvPr/>
        </p:nvSpPr>
        <p:spPr bwMode="auto">
          <a:xfrm>
            <a:off x="206375" y="820738"/>
            <a:ext cx="8748713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306240" name="Line 64"/>
          <p:cNvSpPr>
            <a:spLocks noChangeShapeType="1"/>
          </p:cNvSpPr>
          <p:nvPr/>
        </p:nvSpPr>
        <p:spPr bwMode="auto">
          <a:xfrm>
            <a:off x="206375" y="2490788"/>
            <a:ext cx="8748713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306241" name="Line 65"/>
          <p:cNvSpPr>
            <a:spLocks noChangeShapeType="1"/>
          </p:cNvSpPr>
          <p:nvPr/>
        </p:nvSpPr>
        <p:spPr bwMode="auto">
          <a:xfrm>
            <a:off x="206375" y="820738"/>
            <a:ext cx="0" cy="167005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306242" name="Line 66"/>
          <p:cNvSpPr>
            <a:spLocks noChangeShapeType="1"/>
          </p:cNvSpPr>
          <p:nvPr/>
        </p:nvSpPr>
        <p:spPr bwMode="auto">
          <a:xfrm>
            <a:off x="8955088" y="820738"/>
            <a:ext cx="0" cy="167005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306243" name="Line 67"/>
          <p:cNvSpPr>
            <a:spLocks noChangeShapeType="1"/>
          </p:cNvSpPr>
          <p:nvPr/>
        </p:nvSpPr>
        <p:spPr bwMode="auto">
          <a:xfrm>
            <a:off x="187325" y="1400175"/>
            <a:ext cx="8748713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306244" name="Line 68"/>
          <p:cNvSpPr>
            <a:spLocks noChangeShapeType="1"/>
          </p:cNvSpPr>
          <p:nvPr/>
        </p:nvSpPr>
        <p:spPr bwMode="auto">
          <a:xfrm>
            <a:off x="930275" y="820738"/>
            <a:ext cx="0" cy="167005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306245" name="Line 69"/>
          <p:cNvSpPr>
            <a:spLocks noChangeShapeType="1"/>
          </p:cNvSpPr>
          <p:nvPr/>
        </p:nvSpPr>
        <p:spPr bwMode="auto">
          <a:xfrm>
            <a:off x="2425700" y="820738"/>
            <a:ext cx="0" cy="167005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306246" name="Line 70"/>
          <p:cNvSpPr>
            <a:spLocks noChangeShapeType="1"/>
          </p:cNvSpPr>
          <p:nvPr/>
        </p:nvSpPr>
        <p:spPr bwMode="auto">
          <a:xfrm>
            <a:off x="4833938" y="793750"/>
            <a:ext cx="0" cy="167005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306247" name="Line 71"/>
          <p:cNvSpPr>
            <a:spLocks noChangeShapeType="1"/>
          </p:cNvSpPr>
          <p:nvPr/>
        </p:nvSpPr>
        <p:spPr bwMode="auto">
          <a:xfrm>
            <a:off x="6465888" y="820738"/>
            <a:ext cx="0" cy="167005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306248" name="Line 72"/>
          <p:cNvSpPr>
            <a:spLocks noChangeShapeType="1"/>
          </p:cNvSpPr>
          <p:nvPr/>
        </p:nvSpPr>
        <p:spPr bwMode="auto">
          <a:xfrm>
            <a:off x="206375" y="1763713"/>
            <a:ext cx="8748713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306249" name="Line 73"/>
          <p:cNvSpPr>
            <a:spLocks noChangeShapeType="1"/>
          </p:cNvSpPr>
          <p:nvPr/>
        </p:nvSpPr>
        <p:spPr bwMode="auto">
          <a:xfrm>
            <a:off x="1628775" y="1400175"/>
            <a:ext cx="0" cy="1090613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306250" name="Line 74"/>
          <p:cNvSpPr>
            <a:spLocks noChangeShapeType="1"/>
          </p:cNvSpPr>
          <p:nvPr/>
        </p:nvSpPr>
        <p:spPr bwMode="auto">
          <a:xfrm>
            <a:off x="1992313" y="1400175"/>
            <a:ext cx="0" cy="1090613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306251" name="Line 75"/>
          <p:cNvSpPr>
            <a:spLocks noChangeShapeType="1"/>
          </p:cNvSpPr>
          <p:nvPr/>
        </p:nvSpPr>
        <p:spPr bwMode="auto">
          <a:xfrm>
            <a:off x="2878138" y="1400175"/>
            <a:ext cx="0" cy="1090613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306252" name="Line 76"/>
          <p:cNvSpPr>
            <a:spLocks noChangeShapeType="1"/>
          </p:cNvSpPr>
          <p:nvPr/>
        </p:nvSpPr>
        <p:spPr bwMode="auto">
          <a:xfrm>
            <a:off x="3281363" y="1400175"/>
            <a:ext cx="0" cy="1090613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306253" name="Line 77"/>
          <p:cNvSpPr>
            <a:spLocks noChangeShapeType="1"/>
          </p:cNvSpPr>
          <p:nvPr/>
        </p:nvSpPr>
        <p:spPr bwMode="auto">
          <a:xfrm>
            <a:off x="3743325" y="1400175"/>
            <a:ext cx="0" cy="1090613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306254" name="Line 78"/>
          <p:cNvSpPr>
            <a:spLocks noChangeShapeType="1"/>
          </p:cNvSpPr>
          <p:nvPr/>
        </p:nvSpPr>
        <p:spPr bwMode="auto">
          <a:xfrm>
            <a:off x="4089400" y="1400175"/>
            <a:ext cx="0" cy="1090613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306255" name="Line 79"/>
          <p:cNvSpPr>
            <a:spLocks noChangeShapeType="1"/>
          </p:cNvSpPr>
          <p:nvPr/>
        </p:nvSpPr>
        <p:spPr bwMode="auto">
          <a:xfrm>
            <a:off x="4381500" y="1400175"/>
            <a:ext cx="0" cy="1090613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306256" name="Line 80"/>
          <p:cNvSpPr>
            <a:spLocks noChangeShapeType="1"/>
          </p:cNvSpPr>
          <p:nvPr/>
        </p:nvSpPr>
        <p:spPr bwMode="auto">
          <a:xfrm>
            <a:off x="4827588" y="1400175"/>
            <a:ext cx="0" cy="1090613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306257" name="Line 81"/>
          <p:cNvSpPr>
            <a:spLocks noChangeShapeType="1"/>
          </p:cNvSpPr>
          <p:nvPr/>
        </p:nvSpPr>
        <p:spPr bwMode="auto">
          <a:xfrm>
            <a:off x="5341938" y="1400175"/>
            <a:ext cx="0" cy="1090613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306258" name="Line 82"/>
          <p:cNvSpPr>
            <a:spLocks noChangeShapeType="1"/>
          </p:cNvSpPr>
          <p:nvPr/>
        </p:nvSpPr>
        <p:spPr bwMode="auto">
          <a:xfrm>
            <a:off x="5902325" y="1408113"/>
            <a:ext cx="0" cy="1090612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306259" name="Line 83"/>
          <p:cNvSpPr>
            <a:spLocks noChangeShapeType="1"/>
          </p:cNvSpPr>
          <p:nvPr/>
        </p:nvSpPr>
        <p:spPr bwMode="auto">
          <a:xfrm>
            <a:off x="7031038" y="1400175"/>
            <a:ext cx="0" cy="1090613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306260" name="Line 84"/>
          <p:cNvSpPr>
            <a:spLocks noChangeShapeType="1"/>
          </p:cNvSpPr>
          <p:nvPr/>
        </p:nvSpPr>
        <p:spPr bwMode="auto">
          <a:xfrm>
            <a:off x="7550150" y="1400175"/>
            <a:ext cx="0" cy="1090613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306261" name="Line 85"/>
          <p:cNvSpPr>
            <a:spLocks noChangeShapeType="1"/>
          </p:cNvSpPr>
          <p:nvPr/>
        </p:nvSpPr>
        <p:spPr bwMode="auto">
          <a:xfrm>
            <a:off x="8137525" y="1400175"/>
            <a:ext cx="0" cy="1090613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306262" name="Line 86"/>
          <p:cNvSpPr>
            <a:spLocks noChangeShapeType="1"/>
          </p:cNvSpPr>
          <p:nvPr/>
        </p:nvSpPr>
        <p:spPr bwMode="auto">
          <a:xfrm>
            <a:off x="206375" y="2127250"/>
            <a:ext cx="8748713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306263" name="Text Box 87"/>
          <p:cNvSpPr txBox="1">
            <a:spLocks noChangeArrowheads="1"/>
          </p:cNvSpPr>
          <p:nvPr/>
        </p:nvSpPr>
        <p:spPr bwMode="auto">
          <a:xfrm>
            <a:off x="785813" y="3676650"/>
            <a:ext cx="4110037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/>
          </a:p>
        </p:txBody>
      </p:sp>
      <p:sp>
        <p:nvSpPr>
          <p:cNvPr id="306264" name="Text Box 88"/>
          <p:cNvSpPr txBox="1">
            <a:spLocks noChangeArrowheads="1"/>
          </p:cNvSpPr>
          <p:nvPr/>
        </p:nvSpPr>
        <p:spPr bwMode="auto">
          <a:xfrm>
            <a:off x="858838" y="2784475"/>
            <a:ext cx="7366000" cy="3284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800"/>
              <a:t>The table above provides the control signal values (some of the 39 signals) for two states (18, 1)</a:t>
            </a:r>
          </a:p>
          <a:p>
            <a:pPr algn="l">
              <a:spcBef>
                <a:spcPct val="50000"/>
              </a:spcBef>
            </a:pPr>
            <a:r>
              <a:rPr lang="en-US" sz="1800"/>
              <a:t>State 18: Is performing part of the FETCH stage</a:t>
            </a:r>
          </a:p>
          <a:p>
            <a:pPr algn="l">
              <a:spcBef>
                <a:spcPct val="50000"/>
              </a:spcBef>
            </a:pPr>
            <a:r>
              <a:rPr lang="en-US" sz="1800"/>
              <a:t>State 1: Is performing stages OP-EX-STORE for ADD inst</a:t>
            </a:r>
          </a:p>
          <a:p>
            <a:pPr algn="l">
              <a:spcBef>
                <a:spcPct val="50000"/>
              </a:spcBef>
            </a:pPr>
            <a:r>
              <a:rPr lang="en-US" sz="1800">
                <a:solidFill>
                  <a:srgbClr val="3333FF"/>
                </a:solidFill>
              </a:rPr>
              <a:t>Note: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800"/>
              <a:t> Assume all Register and Memory Read/Write signal are set 0 unless in case of write (i.e. set to 1)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800"/>
              <a:t> Also there is no need of timing circuit like in hardwired control, as each signal behavior is defined for every clock cycle</a:t>
            </a:r>
            <a:r>
              <a:rPr lang="en-US" sz="2000"/>
              <a:t> </a:t>
            </a:r>
          </a:p>
        </p:txBody>
      </p:sp>
      <p:sp>
        <p:nvSpPr>
          <p:cNvPr id="306348" name="Line 172"/>
          <p:cNvSpPr>
            <a:spLocks noChangeShapeType="1"/>
          </p:cNvSpPr>
          <p:nvPr/>
        </p:nvSpPr>
        <p:spPr bwMode="auto">
          <a:xfrm>
            <a:off x="8548688" y="1389063"/>
            <a:ext cx="0" cy="1090612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306349" name="Rectangle 173"/>
          <p:cNvSpPr>
            <a:spLocks noChangeArrowheads="1"/>
          </p:cNvSpPr>
          <p:nvPr/>
        </p:nvSpPr>
        <p:spPr bwMode="auto">
          <a:xfrm>
            <a:off x="8528050" y="1390650"/>
            <a:ext cx="455613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endParaRPr lang="en-US" sz="900" b="1">
              <a:solidFill>
                <a:srgbClr val="993366"/>
              </a:solidFill>
              <a:cs typeface="Arial" charset="0"/>
            </a:endParaRPr>
          </a:p>
          <a:p>
            <a:pPr fontAlgn="b"/>
            <a:r>
              <a:rPr lang="en-US" sz="900" b="1">
                <a:solidFill>
                  <a:srgbClr val="993366"/>
                </a:solidFill>
                <a:cs typeface="Arial" charset="0"/>
              </a:rPr>
              <a:t>MEM</a:t>
            </a:r>
          </a:p>
          <a:p>
            <a:pPr fontAlgn="b"/>
            <a:r>
              <a:rPr lang="en-US" sz="900" b="1">
                <a:solidFill>
                  <a:srgbClr val="993366"/>
                </a:solidFill>
                <a:cs typeface="Arial" charset="0"/>
              </a:rPr>
              <a:t>EN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350" name="Rectangle 174"/>
          <p:cNvSpPr>
            <a:spLocks noChangeArrowheads="1"/>
          </p:cNvSpPr>
          <p:nvPr/>
        </p:nvSpPr>
        <p:spPr bwMode="auto">
          <a:xfrm>
            <a:off x="8547100" y="1716088"/>
            <a:ext cx="407988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993366"/>
                </a:solidFill>
                <a:cs typeface="Arial" charset="0"/>
              </a:rPr>
              <a:t>0</a:t>
            </a:r>
            <a:endParaRPr lang="en-US" sz="900">
              <a:latin typeface="Times New Roman" pitchFamily="18" charset="0"/>
            </a:endParaRPr>
          </a:p>
        </p:txBody>
      </p:sp>
      <p:sp>
        <p:nvSpPr>
          <p:cNvPr id="306351" name="Rectangle 175"/>
          <p:cNvSpPr>
            <a:spLocks noChangeArrowheads="1"/>
          </p:cNvSpPr>
          <p:nvPr/>
        </p:nvSpPr>
        <p:spPr bwMode="auto">
          <a:xfrm>
            <a:off x="8528050" y="2108200"/>
            <a:ext cx="407988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900">
                <a:solidFill>
                  <a:srgbClr val="993366"/>
                </a:solidFill>
                <a:cs typeface="Arial" charset="0"/>
              </a:rPr>
              <a:t>0</a:t>
            </a:r>
            <a:endParaRPr lang="en-US" sz="9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273789B4-E827-41F6-BDFC-FF74C639779A}" type="slidenum">
              <a:rPr lang="en-US"/>
              <a:pPr/>
              <a:t>54</a:t>
            </a:fld>
            <a:endParaRPr lang="en-US"/>
          </a:p>
        </p:txBody>
      </p:sp>
      <p:sp>
        <p:nvSpPr>
          <p:cNvPr id="308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LC3 Microprogram: Next State </a:t>
            </a:r>
          </a:p>
        </p:txBody>
      </p:sp>
      <p:sp>
        <p:nvSpPr>
          <p:cNvPr id="308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Depends on: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US"/>
              <a:t> 10 bits of current microinstruction</a:t>
            </a:r>
          </a:p>
          <a:p>
            <a:pPr lvl="1">
              <a:lnSpc>
                <a:spcPct val="90000"/>
              </a:lnSpc>
            </a:pPr>
            <a:r>
              <a:rPr lang="en-US"/>
              <a:t>J (6-bits): encodes the next state (mostly likely states of the possible next states)</a:t>
            </a:r>
          </a:p>
          <a:p>
            <a:pPr lvl="1">
              <a:lnSpc>
                <a:spcPct val="90000"/>
              </a:lnSpc>
            </a:pPr>
            <a:endParaRPr lang="en-US"/>
          </a:p>
          <a:p>
            <a:pPr lvl="1">
              <a:lnSpc>
                <a:spcPct val="90000"/>
              </a:lnSpc>
            </a:pPr>
            <a:r>
              <a:rPr lang="en-US"/>
              <a:t>COND (3-bits): field indicates special tests that must occur to compute the true next state</a:t>
            </a:r>
          </a:p>
          <a:p>
            <a:pPr lvl="2">
              <a:lnSpc>
                <a:spcPct val="90000"/>
              </a:lnSpc>
            </a:pPr>
            <a:r>
              <a:rPr lang="en-US"/>
              <a:t> 0 – Unconditional (that next state is the encoded state)</a:t>
            </a:r>
          </a:p>
          <a:p>
            <a:pPr lvl="2">
              <a:lnSpc>
                <a:spcPct val="90000"/>
              </a:lnSpc>
            </a:pPr>
            <a:r>
              <a:rPr lang="en-US"/>
              <a:t>1 – Memory Read </a:t>
            </a:r>
          </a:p>
          <a:p>
            <a:pPr lvl="2">
              <a:lnSpc>
                <a:spcPct val="90000"/>
              </a:lnSpc>
            </a:pPr>
            <a:r>
              <a:rPr lang="en-US"/>
              <a:t>2 – Branch</a:t>
            </a:r>
          </a:p>
          <a:p>
            <a:pPr lvl="2">
              <a:lnSpc>
                <a:spcPct val="90000"/>
              </a:lnSpc>
            </a:pPr>
            <a:r>
              <a:rPr lang="en-US"/>
              <a:t>3 – Addressing Mode (for JSR and JSRR instructions)</a:t>
            </a:r>
          </a:p>
          <a:p>
            <a:pPr lvl="2">
              <a:lnSpc>
                <a:spcPct val="90000"/>
              </a:lnSpc>
            </a:pPr>
            <a:r>
              <a:rPr lang="en-US"/>
              <a:t>5 – Interrupt Test</a:t>
            </a:r>
          </a:p>
          <a:p>
            <a:pPr lvl="2">
              <a:lnSpc>
                <a:spcPct val="90000"/>
              </a:lnSpc>
              <a:buFont typeface="Wingdings" pitchFamily="2" charset="2"/>
              <a:buNone/>
            </a:pPr>
            <a:endParaRPr lang="en-US"/>
          </a:p>
          <a:p>
            <a:pPr lvl="1">
              <a:lnSpc>
                <a:spcPct val="90000"/>
              </a:lnSpc>
            </a:pPr>
            <a:r>
              <a:rPr lang="en-US"/>
              <a:t>IRD (1-bit) : If set to IRD = 1, ignore J and COND. This only happens in state 32 and as we want to use the bits from the IR to select the next state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F8D249AE-BC8E-41A0-B804-8CB0883D2241}" type="slidenum">
              <a:rPr lang="en-US"/>
              <a:pPr/>
              <a:t>55</a:t>
            </a:fld>
            <a:endParaRPr lang="en-US"/>
          </a:p>
        </p:txBody>
      </p:sp>
      <p:sp>
        <p:nvSpPr>
          <p:cNvPr id="310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LC3 Microprogram: Next State (contd..)</a:t>
            </a:r>
          </a:p>
        </p:txBody>
      </p:sp>
      <p:sp>
        <p:nvSpPr>
          <p:cNvPr id="310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Depends on (contd..):</a:t>
            </a:r>
          </a:p>
          <a:p>
            <a:pPr>
              <a:buFontTx/>
              <a:buChar char="•"/>
            </a:pPr>
            <a:r>
              <a:rPr lang="en-US"/>
              <a:t> INT:  To indicate interrupt from another program or device, Only tested if in state 18 (because that is before the start of an instruction cycle)</a:t>
            </a:r>
          </a:p>
          <a:p>
            <a:pPr>
              <a:buFontTx/>
              <a:buChar char="•"/>
            </a:pPr>
            <a:r>
              <a:rPr lang="en-US"/>
              <a:t> R: indicate the end of memory operation</a:t>
            </a:r>
          </a:p>
          <a:p>
            <a:pPr>
              <a:buFontTx/>
              <a:buChar char="•"/>
            </a:pPr>
            <a:r>
              <a:rPr lang="en-US"/>
              <a:t> IR[15:11]:  current opcode </a:t>
            </a:r>
          </a:p>
          <a:p>
            <a:pPr>
              <a:buFontTx/>
              <a:buChar char="•"/>
            </a:pPr>
            <a:r>
              <a:rPr lang="en-US"/>
              <a:t> PSR[15]: processor executing in supervisor or user mode</a:t>
            </a:r>
          </a:p>
          <a:p>
            <a:pPr>
              <a:buFontTx/>
              <a:buChar char="•"/>
            </a:pPr>
            <a:r>
              <a:rPr lang="en-US"/>
              <a:t> BEN: indicates whether or not a branch should be taken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6B95754C-1125-4AD4-B85F-C6DCD9A37411}" type="slidenum">
              <a:rPr lang="en-US"/>
              <a:pPr/>
              <a:t>56</a:t>
            </a:fld>
            <a:endParaRPr lang="en-US"/>
          </a:p>
        </p:txBody>
      </p:sp>
      <p:sp>
        <p:nvSpPr>
          <p:cNvPr id="312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LC3 Next State Example</a:t>
            </a:r>
          </a:p>
        </p:txBody>
      </p:sp>
      <p:graphicFrame>
        <p:nvGraphicFramePr>
          <p:cNvPr id="312323" name="Group 3"/>
          <p:cNvGraphicFramePr>
            <a:graphicFrameLocks noGrp="1"/>
          </p:cNvGraphicFramePr>
          <p:nvPr>
            <p:ph idx="1"/>
          </p:nvPr>
        </p:nvGraphicFramePr>
        <p:xfrm>
          <a:off x="615950" y="1104900"/>
          <a:ext cx="7848600" cy="1584960"/>
        </p:xfrm>
        <a:graphic>
          <a:graphicData uri="http://schemas.openxmlformats.org/drawingml/2006/table">
            <a:tbl>
              <a:tblPr/>
              <a:tblGrid>
                <a:gridCol w="976313"/>
                <a:gridCol w="2447925"/>
                <a:gridCol w="2005012"/>
                <a:gridCol w="1387475"/>
                <a:gridCol w="1031875"/>
              </a:tblGrid>
              <a:tr h="447675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CURR STATE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J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COND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IRD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POSSIBLE NEXT STATE (depends also on 9 other Bits)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663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33,49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0-15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2355" name="Text Box 35"/>
          <p:cNvSpPr txBox="1">
            <a:spLocks noChangeArrowheads="1"/>
          </p:cNvSpPr>
          <p:nvPr/>
        </p:nvSpPr>
        <p:spPr bwMode="auto">
          <a:xfrm>
            <a:off x="665163" y="3136900"/>
            <a:ext cx="7512050" cy="3013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en-US"/>
              <a:t> State 18: Most likely next state is 33 but need to check for INT (COND = 5). If INT = 1, Next State = 49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/>
              <a:t> State 1: Next State is just 18 (this because you are done finishing ADD instr and want to start a new instr. Cycle)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/>
              <a:t> State 32: J and COND ignored as IRD = 1, 0 – 15 are your next possible states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B7595175-F4BD-4658-ACC8-7CB9C1A8B29B}" type="slidenum">
              <a:rPr lang="en-US"/>
              <a:pPr/>
              <a:t>57</a:t>
            </a:fld>
            <a:endParaRPr lang="en-US"/>
          </a:p>
        </p:txBody>
      </p:sp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Generic Microprogram Control</a:t>
            </a:r>
          </a:p>
        </p:txBody>
      </p:sp>
      <p:pic>
        <p:nvPicPr>
          <p:cNvPr id="181252" name="Picture 4" descr="4-15"/>
          <p:cNvPicPr>
            <a:picLocks noChangeAspect="1" noChangeArrowheads="1"/>
          </p:cNvPicPr>
          <p:nvPr/>
        </p:nvPicPr>
        <p:blipFill>
          <a:blip r:embed="rId3" cstate="print"/>
          <a:srcRect t="3404"/>
          <a:stretch>
            <a:fillRect/>
          </a:stretch>
        </p:blipFill>
        <p:spPr bwMode="auto">
          <a:xfrm>
            <a:off x="152400" y="1103313"/>
            <a:ext cx="8763000" cy="5130800"/>
          </a:xfrm>
          <a:prstGeom prst="rect">
            <a:avLst/>
          </a:prstGeom>
          <a:noFill/>
        </p:spPr>
      </p:pic>
      <p:sp>
        <p:nvSpPr>
          <p:cNvPr id="181254" name="Rectangle 6"/>
          <p:cNvSpPr>
            <a:spLocks noChangeArrowheads="1"/>
          </p:cNvSpPr>
          <p:nvPr/>
        </p:nvSpPr>
        <p:spPr bwMode="auto">
          <a:xfrm>
            <a:off x="4995863" y="4029075"/>
            <a:ext cx="2173287" cy="1046163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81255" name="Line 7"/>
          <p:cNvSpPr>
            <a:spLocks noChangeShapeType="1"/>
          </p:cNvSpPr>
          <p:nvPr/>
        </p:nvSpPr>
        <p:spPr bwMode="auto">
          <a:xfrm flipH="1">
            <a:off x="3484563" y="5129213"/>
            <a:ext cx="1458912" cy="7143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81256" name="Text Box 8"/>
          <p:cNvSpPr txBox="1">
            <a:spLocks noChangeArrowheads="1"/>
          </p:cNvSpPr>
          <p:nvPr/>
        </p:nvSpPr>
        <p:spPr bwMode="auto">
          <a:xfrm>
            <a:off x="1476375" y="5516563"/>
            <a:ext cx="2543175" cy="701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/>
              <a:t>This further logic may not be needed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1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1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4" grpId="0" animBg="1"/>
      <p:bldP spid="181255" grpId="0" animBg="1"/>
      <p:bldP spid="18125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4D86976E-AFD5-4530-921D-C3693ECFADF0}" type="slidenum">
              <a:rPr lang="en-US"/>
              <a:pPr/>
              <a:t>58</a:t>
            </a:fld>
            <a:endParaRPr lang="en-US"/>
          </a:p>
        </p:txBody>
      </p:sp>
      <p:sp>
        <p:nvSpPr>
          <p:cNvPr id="186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LC3 Processor</a:t>
            </a:r>
          </a:p>
        </p:txBody>
      </p:sp>
      <p:pic>
        <p:nvPicPr>
          <p:cNvPr id="186372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249488" y="771525"/>
            <a:ext cx="4235450" cy="5275263"/>
          </a:xfrm>
          <a:noFill/>
          <a:ln/>
        </p:spPr>
      </p:pic>
      <p:sp>
        <p:nvSpPr>
          <p:cNvPr id="186373" name="Line 5"/>
          <p:cNvSpPr>
            <a:spLocks noChangeShapeType="1"/>
          </p:cNvSpPr>
          <p:nvPr/>
        </p:nvSpPr>
        <p:spPr bwMode="auto">
          <a:xfrm flipH="1">
            <a:off x="2044700" y="3756025"/>
            <a:ext cx="2133600" cy="26511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86374" name="Text Box 6"/>
          <p:cNvSpPr txBox="1">
            <a:spLocks noChangeArrowheads="1"/>
          </p:cNvSpPr>
          <p:nvPr/>
        </p:nvSpPr>
        <p:spPr bwMode="auto">
          <a:xfrm>
            <a:off x="206375" y="3519488"/>
            <a:ext cx="2171700" cy="1006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/>
              <a:t>Implemented as Microprogram Control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2FD4F0E7-E315-42FD-ADBD-789FF3F180CD}" type="slidenum">
              <a:rPr lang="en-US"/>
              <a:pPr/>
              <a:t>59</a:t>
            </a:fld>
            <a:endParaRPr lang="en-US"/>
          </a:p>
        </p:txBody>
      </p:sp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Hardwired vs. Microprogrammed</a:t>
            </a:r>
          </a:p>
        </p:txBody>
      </p:sp>
      <p:sp>
        <p:nvSpPr>
          <p:cNvPr id="220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10000"/>
              </a:spcBef>
            </a:pPr>
            <a:r>
              <a:rPr lang="en-US" sz="2600">
                <a:solidFill>
                  <a:schemeClr val="accent2"/>
                </a:solidFill>
              </a:rPr>
              <a:t>Complexity</a:t>
            </a:r>
          </a:p>
          <a:p>
            <a:pPr lvl="1">
              <a:spcBef>
                <a:spcPct val="10000"/>
              </a:spcBef>
            </a:pPr>
            <a:r>
              <a:rPr lang="en-US" sz="2200"/>
              <a:t>There is an extra level of instruction interpretation in microprogrammed control, which makes it slower than hardwired control</a:t>
            </a:r>
          </a:p>
          <a:p>
            <a:pPr lvl="1">
              <a:spcBef>
                <a:spcPct val="10000"/>
              </a:spcBef>
              <a:buFontTx/>
              <a:buNone/>
            </a:pPr>
            <a:endParaRPr lang="en-US" sz="2200"/>
          </a:p>
          <a:p>
            <a:pPr>
              <a:spcBef>
                <a:spcPct val="10000"/>
              </a:spcBef>
            </a:pPr>
            <a:endParaRPr lang="en-US" sz="2600"/>
          </a:p>
          <a:p>
            <a:pPr>
              <a:spcBef>
                <a:spcPct val="10000"/>
              </a:spcBef>
            </a:pPr>
            <a:r>
              <a:rPr lang="en-US" sz="2600">
                <a:solidFill>
                  <a:schemeClr val="accent2"/>
                </a:solidFill>
              </a:rPr>
              <a:t>Flexibility</a:t>
            </a:r>
            <a:r>
              <a:rPr lang="en-US" sz="2600"/>
              <a:t> </a:t>
            </a:r>
          </a:p>
          <a:p>
            <a:pPr lvl="1">
              <a:spcBef>
                <a:spcPct val="10000"/>
              </a:spcBef>
            </a:pPr>
            <a:r>
              <a:rPr lang="en-US" sz="2200"/>
              <a:t>Instruction and Control Logic are tied together in hardwired control, which makes it difficult to modify</a:t>
            </a:r>
          </a:p>
          <a:p>
            <a:pPr lvl="1">
              <a:spcBef>
                <a:spcPct val="10000"/>
              </a:spcBef>
            </a:pPr>
            <a:endParaRPr lang="en-US" sz="2200"/>
          </a:p>
          <a:p>
            <a:pPr lvl="1">
              <a:spcBef>
                <a:spcPct val="10000"/>
              </a:spcBef>
            </a:pPr>
            <a:r>
              <a:rPr lang="en-US" sz="2200"/>
              <a:t>New instructions can be easily added by only making changes to the microprogram in microprogrammed control implementation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52F9B5E0-3CEB-4960-A24A-969397DA8835}" type="slidenum">
              <a:rPr lang="en-US"/>
              <a:pPr/>
              <a:t>6</a:t>
            </a:fld>
            <a:endParaRPr lang="en-US"/>
          </a:p>
        </p:txBody>
      </p:sp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One More Device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3738" y="712788"/>
            <a:ext cx="7848600" cy="52752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Tri-state buffer </a:t>
            </a:r>
          </a:p>
          <a:p>
            <a:pPr lvl="1">
              <a:lnSpc>
                <a:spcPct val="90000"/>
              </a:lnSpc>
            </a:pPr>
            <a:r>
              <a:rPr lang="en-US"/>
              <a:t>NOT an inverter!</a:t>
            </a:r>
          </a:p>
          <a:p>
            <a:pPr lvl="1">
              <a:lnSpc>
                <a:spcPct val="90000"/>
              </a:lnSpc>
            </a:pPr>
            <a:r>
              <a:rPr lang="en-US"/>
              <a:t>Device with a special output that can take a</a:t>
            </a:r>
            <a:r>
              <a:rPr lang="en-US" i="1"/>
              <a:t> third</a:t>
            </a:r>
            <a:r>
              <a:rPr lang="en-US"/>
              <a:t> state (i.e. besides 0 and 1)</a:t>
            </a:r>
          </a:p>
          <a:p>
            <a:pPr lvl="1">
              <a:lnSpc>
                <a:spcPct val="90000"/>
              </a:lnSpc>
            </a:pPr>
            <a:endParaRPr lang="en-US"/>
          </a:p>
          <a:p>
            <a:pPr lvl="1">
              <a:lnSpc>
                <a:spcPct val="90000"/>
              </a:lnSpc>
            </a:pPr>
            <a:endParaRPr lang="en-US"/>
          </a:p>
          <a:p>
            <a:pPr lvl="1">
              <a:lnSpc>
                <a:spcPct val="90000"/>
              </a:lnSpc>
            </a:pPr>
            <a:endParaRPr lang="en-US"/>
          </a:p>
          <a:p>
            <a:pPr lvl="1">
              <a:lnSpc>
                <a:spcPct val="90000"/>
              </a:lnSpc>
            </a:pPr>
            <a:endParaRPr lang="en-US"/>
          </a:p>
          <a:p>
            <a:pPr lvl="1">
              <a:lnSpc>
                <a:spcPct val="90000"/>
              </a:lnSpc>
            </a:pPr>
            <a:endParaRPr lang="en-US"/>
          </a:p>
          <a:p>
            <a:pPr>
              <a:lnSpc>
                <a:spcPct val="90000"/>
              </a:lnSpc>
            </a:pPr>
            <a:endParaRPr lang="en-US"/>
          </a:p>
          <a:p>
            <a:pPr>
              <a:lnSpc>
                <a:spcPct val="90000"/>
              </a:lnSpc>
            </a:pPr>
            <a:endParaRPr lang="en-US"/>
          </a:p>
          <a:p>
            <a:pPr>
              <a:lnSpc>
                <a:spcPct val="90000"/>
              </a:lnSpc>
            </a:pPr>
            <a:r>
              <a:rPr lang="en-US"/>
              <a:t>Allows wires to be “shared”</a:t>
            </a:r>
          </a:p>
          <a:p>
            <a:pPr lvl="1">
              <a:lnSpc>
                <a:spcPct val="90000"/>
              </a:lnSpc>
            </a:pPr>
            <a:r>
              <a:rPr lang="en-US"/>
              <a:t>Alternative to mux</a:t>
            </a:r>
          </a:p>
          <a:p>
            <a:pPr lvl="1">
              <a:lnSpc>
                <a:spcPct val="90000"/>
              </a:lnSpc>
            </a:pPr>
            <a:r>
              <a:rPr lang="en-US"/>
              <a:t>Only one source may drive at a time!</a:t>
            </a:r>
          </a:p>
          <a:p>
            <a:pPr lvl="1">
              <a:lnSpc>
                <a:spcPct val="90000"/>
              </a:lnSpc>
            </a:pPr>
            <a:r>
              <a:rPr lang="en-US"/>
              <a:t>Usually used to control data over a bus</a:t>
            </a:r>
          </a:p>
        </p:txBody>
      </p:sp>
      <p:sp>
        <p:nvSpPr>
          <p:cNvPr id="97284" name="AutoShape 4"/>
          <p:cNvSpPr>
            <a:spLocks noChangeArrowheads="1"/>
          </p:cNvSpPr>
          <p:nvPr/>
        </p:nvSpPr>
        <p:spPr bwMode="auto">
          <a:xfrm rot="5400000">
            <a:off x="4267200" y="2305050"/>
            <a:ext cx="609600" cy="609600"/>
          </a:xfrm>
          <a:prstGeom prst="triangle">
            <a:avLst>
              <a:gd name="adj" fmla="val 50000"/>
            </a:avLst>
          </a:prstGeom>
          <a:solidFill>
            <a:srgbClr val="52F4C2"/>
          </a:solidFill>
          <a:ln w="285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97285" name="Line 5"/>
          <p:cNvSpPr>
            <a:spLocks noChangeShapeType="1"/>
          </p:cNvSpPr>
          <p:nvPr/>
        </p:nvSpPr>
        <p:spPr bwMode="auto">
          <a:xfrm flipV="1">
            <a:off x="4572000" y="2762250"/>
            <a:ext cx="0" cy="4572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97286" name="Line 6"/>
          <p:cNvSpPr>
            <a:spLocks noChangeShapeType="1"/>
          </p:cNvSpPr>
          <p:nvPr/>
        </p:nvSpPr>
        <p:spPr bwMode="auto">
          <a:xfrm>
            <a:off x="3657600" y="2609850"/>
            <a:ext cx="6096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97287" name="Line 7"/>
          <p:cNvSpPr>
            <a:spLocks noChangeShapeType="1"/>
          </p:cNvSpPr>
          <p:nvPr/>
        </p:nvSpPr>
        <p:spPr bwMode="auto">
          <a:xfrm>
            <a:off x="4876800" y="2609850"/>
            <a:ext cx="6096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97288" name="Text Box 8"/>
          <p:cNvSpPr txBox="1">
            <a:spLocks noChangeArrowheads="1"/>
          </p:cNvSpPr>
          <p:nvPr/>
        </p:nvSpPr>
        <p:spPr bwMode="auto">
          <a:xfrm>
            <a:off x="3756025" y="2228850"/>
            <a:ext cx="358775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>
                <a:solidFill>
                  <a:srgbClr val="FF0909"/>
                </a:solidFill>
              </a:rPr>
              <a:t>D</a:t>
            </a:r>
          </a:p>
        </p:txBody>
      </p:sp>
      <p:sp>
        <p:nvSpPr>
          <p:cNvPr id="97289" name="Text Box 9"/>
          <p:cNvSpPr txBox="1">
            <a:spLocks noChangeArrowheads="1"/>
          </p:cNvSpPr>
          <p:nvPr/>
        </p:nvSpPr>
        <p:spPr bwMode="auto">
          <a:xfrm>
            <a:off x="4899025" y="2228850"/>
            <a:ext cx="358775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>
                <a:solidFill>
                  <a:srgbClr val="FF0909"/>
                </a:solidFill>
              </a:rPr>
              <a:t>Q</a:t>
            </a:r>
          </a:p>
        </p:txBody>
      </p:sp>
      <p:sp>
        <p:nvSpPr>
          <p:cNvPr id="97290" name="Text Box 10"/>
          <p:cNvSpPr txBox="1">
            <a:spLocks noChangeArrowheads="1"/>
          </p:cNvSpPr>
          <p:nvPr/>
        </p:nvSpPr>
        <p:spPr bwMode="auto">
          <a:xfrm>
            <a:off x="4670425" y="2822575"/>
            <a:ext cx="358775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>
                <a:solidFill>
                  <a:srgbClr val="FF0909"/>
                </a:solidFill>
              </a:rPr>
              <a:t>E</a:t>
            </a:r>
          </a:p>
        </p:txBody>
      </p:sp>
      <p:graphicFrame>
        <p:nvGraphicFramePr>
          <p:cNvPr id="97843" name="Group 563"/>
          <p:cNvGraphicFramePr>
            <a:graphicFrameLocks noGrp="1"/>
          </p:cNvGraphicFramePr>
          <p:nvPr/>
        </p:nvGraphicFramePr>
        <p:xfrm>
          <a:off x="1082675" y="2384425"/>
          <a:ext cx="1371600" cy="1981200"/>
        </p:xfrm>
        <a:graphic>
          <a:graphicData uri="http://schemas.openxmlformats.org/drawingml/2006/table">
            <a:tbl>
              <a:tblPr/>
              <a:tblGrid>
                <a:gridCol w="476250"/>
                <a:gridCol w="514350"/>
                <a:gridCol w="3810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Q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7731" name="Text Box 451"/>
          <p:cNvSpPr txBox="1">
            <a:spLocks noChangeArrowheads="1"/>
          </p:cNvSpPr>
          <p:nvPr/>
        </p:nvSpPr>
        <p:spPr bwMode="auto">
          <a:xfrm>
            <a:off x="2903538" y="3514725"/>
            <a:ext cx="4552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>
                <a:solidFill>
                  <a:srgbClr val="FF0000"/>
                </a:solidFill>
              </a:rPr>
              <a:t>Z = “high impedance” state</a:t>
            </a:r>
          </a:p>
        </p:txBody>
      </p:sp>
      <p:sp>
        <p:nvSpPr>
          <p:cNvPr id="97837" name="Rectangle 557"/>
          <p:cNvSpPr>
            <a:spLocks noChangeArrowheads="1"/>
          </p:cNvSpPr>
          <p:nvPr/>
        </p:nvSpPr>
        <p:spPr bwMode="auto">
          <a:xfrm>
            <a:off x="1006475" y="2841625"/>
            <a:ext cx="1524000" cy="152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97838" name="Line 558"/>
          <p:cNvSpPr>
            <a:spLocks noChangeShapeType="1"/>
          </p:cNvSpPr>
          <p:nvPr/>
        </p:nvSpPr>
        <p:spPr bwMode="auto">
          <a:xfrm>
            <a:off x="1463675" y="28321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97839" name="Line 559"/>
          <p:cNvSpPr>
            <a:spLocks noChangeShapeType="1"/>
          </p:cNvSpPr>
          <p:nvPr/>
        </p:nvSpPr>
        <p:spPr bwMode="auto">
          <a:xfrm>
            <a:off x="1997075" y="2841625"/>
            <a:ext cx="0" cy="1524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97840" name="Line 560"/>
          <p:cNvSpPr>
            <a:spLocks noChangeShapeType="1"/>
          </p:cNvSpPr>
          <p:nvPr/>
        </p:nvSpPr>
        <p:spPr bwMode="auto">
          <a:xfrm>
            <a:off x="1006475" y="3155950"/>
            <a:ext cx="152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97841" name="Line 561"/>
          <p:cNvSpPr>
            <a:spLocks noChangeShapeType="1"/>
          </p:cNvSpPr>
          <p:nvPr/>
        </p:nvSpPr>
        <p:spPr bwMode="auto">
          <a:xfrm>
            <a:off x="1006475" y="3536950"/>
            <a:ext cx="152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97842" name="Line 562"/>
          <p:cNvSpPr>
            <a:spLocks noChangeShapeType="1"/>
          </p:cNvSpPr>
          <p:nvPr/>
        </p:nvSpPr>
        <p:spPr bwMode="auto">
          <a:xfrm>
            <a:off x="1006475" y="3917950"/>
            <a:ext cx="152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42A28EBA-D6A9-476F-A94A-4C25CF8FFE1B}" type="slidenum">
              <a:rPr lang="en-US"/>
              <a:pPr/>
              <a:t>7</a:t>
            </a:fld>
            <a:endParaRPr lang="en-US"/>
          </a:p>
        </p:txBody>
      </p:sp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66688"/>
            <a:ext cx="8686800" cy="533400"/>
          </a:xfrm>
        </p:spPr>
        <p:txBody>
          <a:bodyPr/>
          <a:lstStyle/>
          <a:p>
            <a:r>
              <a:rPr lang="en-US"/>
              <a:t>Data Path Components</a:t>
            </a:r>
          </a:p>
        </p:txBody>
      </p:sp>
      <p:sp>
        <p:nvSpPr>
          <p:cNvPr id="202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771525"/>
            <a:ext cx="8305800" cy="5410200"/>
          </a:xfrm>
        </p:spPr>
        <p:txBody>
          <a:bodyPr/>
          <a:lstStyle/>
          <a:p>
            <a:r>
              <a:rPr lang="en-US" sz="2000">
                <a:solidFill>
                  <a:schemeClr val="accent2"/>
                </a:solidFill>
              </a:rPr>
              <a:t>Global bus</a:t>
            </a:r>
          </a:p>
          <a:p>
            <a:pPr lvl="1"/>
            <a:r>
              <a:rPr lang="en-US" sz="1800" b="1"/>
              <a:t>Set of wires that carry 16-bit signals to many components</a:t>
            </a:r>
          </a:p>
          <a:p>
            <a:pPr lvl="1"/>
            <a:r>
              <a:rPr lang="en-US" sz="1800" b="1"/>
              <a:t>Inputs to bus are controlled by triangle structure called tri-state devices</a:t>
            </a:r>
          </a:p>
          <a:p>
            <a:pPr lvl="2"/>
            <a:r>
              <a:rPr lang="en-US" sz="1800" b="1"/>
              <a:t>Place signal on bus when enabled</a:t>
            </a:r>
          </a:p>
          <a:p>
            <a:pPr lvl="2"/>
            <a:r>
              <a:rPr lang="en-US" sz="1800" b="1"/>
              <a:t>Only one (16-bit) signal should be enabled at a time</a:t>
            </a:r>
          </a:p>
          <a:p>
            <a:pPr lvl="2"/>
            <a:r>
              <a:rPr lang="en-US" sz="1800" b="1"/>
              <a:t>Control unit decides which signal “drives” the bus</a:t>
            </a:r>
          </a:p>
          <a:p>
            <a:pPr lvl="1"/>
            <a:r>
              <a:rPr lang="en-US" sz="1800" b="1"/>
              <a:t>Any number of components can read bus</a:t>
            </a:r>
          </a:p>
          <a:p>
            <a:pPr lvl="2"/>
            <a:r>
              <a:rPr lang="en-US" sz="1800" b="1"/>
              <a:t>Register only captures bus data if write-enabled by the control unit</a:t>
            </a:r>
          </a:p>
          <a:p>
            <a:endParaRPr lang="en-US" sz="2000" b="1"/>
          </a:p>
          <a:p>
            <a:r>
              <a:rPr lang="en-US" sz="2000">
                <a:solidFill>
                  <a:schemeClr val="accent2"/>
                </a:solidFill>
              </a:rPr>
              <a:t>Memory and I/O</a:t>
            </a:r>
          </a:p>
          <a:p>
            <a:pPr lvl="1"/>
            <a:r>
              <a:rPr lang="en-US" sz="1800" b="1"/>
              <a:t>Control signals and data registers for memory and I/O devices</a:t>
            </a:r>
          </a:p>
          <a:p>
            <a:pPr lvl="1"/>
            <a:r>
              <a:rPr lang="en-US" sz="1800" b="1"/>
              <a:t>Memory: MAR, MDR (also control signal for read/write)</a:t>
            </a:r>
          </a:p>
          <a:p>
            <a:pPr lvl="1"/>
            <a:r>
              <a:rPr lang="en-US" sz="1800" b="1"/>
              <a:t>Input (keyboard): KBSR, KBDR</a:t>
            </a:r>
          </a:p>
          <a:p>
            <a:pPr lvl="1"/>
            <a:r>
              <a:rPr lang="en-US" sz="1800" b="1"/>
              <a:t>Output (text display): DSR, DDR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2FF30B52-68FA-40F5-997A-0ECCBD8A5E9D}" type="slidenum">
              <a:rPr lang="en-US"/>
              <a:pPr/>
              <a:t>8</a:t>
            </a:fld>
            <a:endParaRPr lang="en-US"/>
          </a:p>
        </p:txBody>
      </p:sp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900238" y="0"/>
            <a:ext cx="5257800" cy="650875"/>
          </a:xfrm>
        </p:spPr>
        <p:txBody>
          <a:bodyPr/>
          <a:lstStyle/>
          <a:p>
            <a:r>
              <a:rPr lang="en-US"/>
              <a:t>LC-3  Data Path</a:t>
            </a:r>
          </a:p>
        </p:txBody>
      </p:sp>
      <p:sp>
        <p:nvSpPr>
          <p:cNvPr id="218116" name="Text Box 4"/>
          <p:cNvSpPr txBox="1">
            <a:spLocks noChangeArrowheads="1"/>
          </p:cNvSpPr>
          <p:nvPr/>
        </p:nvSpPr>
        <p:spPr bwMode="auto">
          <a:xfrm>
            <a:off x="1671638" y="6323013"/>
            <a:ext cx="65928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tabLst>
                <a:tab pos="234950" algn="l"/>
              </a:tabLst>
            </a:pPr>
            <a:r>
              <a:rPr lang="en-US" sz="1600" b="1">
                <a:solidFill>
                  <a:schemeClr val="accent2"/>
                </a:solidFill>
              </a:rPr>
              <a:t>Filled arrow</a:t>
            </a:r>
            <a:r>
              <a:rPr lang="en-US" sz="1600">
                <a:solidFill>
                  <a:schemeClr val="accent2"/>
                </a:solidFill>
              </a:rPr>
              <a:t> = info to be processed.  </a:t>
            </a:r>
            <a:r>
              <a:rPr lang="en-US" sz="1600" b="1">
                <a:solidFill>
                  <a:schemeClr val="accent2"/>
                </a:solidFill>
              </a:rPr>
              <a:t>Unfilled arrow</a:t>
            </a:r>
            <a:r>
              <a:rPr lang="en-US" sz="1600">
                <a:solidFill>
                  <a:schemeClr val="accent2"/>
                </a:solidFill>
              </a:rPr>
              <a:t> = control signal.</a:t>
            </a:r>
          </a:p>
        </p:txBody>
      </p:sp>
      <p:grpSp>
        <p:nvGrpSpPr>
          <p:cNvPr id="218122" name="Group 10"/>
          <p:cNvGrpSpPr>
            <a:grpSpLocks/>
          </p:cNvGrpSpPr>
          <p:nvPr/>
        </p:nvGrpSpPr>
        <p:grpSpPr bwMode="auto">
          <a:xfrm>
            <a:off x="1022350" y="717550"/>
            <a:ext cx="7373938" cy="5440363"/>
            <a:chOff x="644" y="452"/>
            <a:chExt cx="4645" cy="3427"/>
          </a:xfrm>
        </p:grpSpPr>
        <p:pic>
          <p:nvPicPr>
            <p:cNvPr id="21811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44" y="452"/>
              <a:ext cx="4645" cy="3427"/>
            </a:xfrm>
            <a:prstGeom prst="rect">
              <a:avLst/>
            </a:prstGeom>
            <a:noFill/>
          </p:spPr>
        </p:pic>
        <p:grpSp>
          <p:nvGrpSpPr>
            <p:cNvPr id="218121" name="Group 9"/>
            <p:cNvGrpSpPr>
              <a:grpSpLocks/>
            </p:cNvGrpSpPr>
            <p:nvPr/>
          </p:nvGrpSpPr>
          <p:grpSpPr bwMode="auto">
            <a:xfrm>
              <a:off x="2859" y="2044"/>
              <a:ext cx="799" cy="712"/>
              <a:chOff x="2859" y="2044"/>
              <a:chExt cx="799" cy="712"/>
            </a:xfrm>
          </p:grpSpPr>
          <p:sp>
            <p:nvSpPr>
              <p:cNvPr id="218119" name="Rectangle 7"/>
              <p:cNvSpPr>
                <a:spLocks noChangeArrowheads="1"/>
              </p:cNvSpPr>
              <p:nvPr/>
            </p:nvSpPr>
            <p:spPr bwMode="auto">
              <a:xfrm>
                <a:off x="3063" y="2044"/>
                <a:ext cx="440" cy="712"/>
              </a:xfrm>
              <a:prstGeom prst="rect">
                <a:avLst/>
              </a:prstGeom>
              <a:solidFill>
                <a:srgbClr val="FF99CC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218120" name="Text Box 8"/>
              <p:cNvSpPr txBox="1">
                <a:spLocks noChangeArrowheads="1"/>
              </p:cNvSpPr>
              <p:nvPr/>
            </p:nvSpPr>
            <p:spPr bwMode="auto">
              <a:xfrm>
                <a:off x="2859" y="2226"/>
                <a:ext cx="799" cy="25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800"/>
                  <a:t>CONTROL</a:t>
                </a:r>
              </a:p>
              <a:p>
                <a:pPr>
                  <a:spcBef>
                    <a:spcPct val="50000"/>
                  </a:spcBef>
                </a:pPr>
                <a:r>
                  <a:rPr lang="en-US" sz="800"/>
                  <a:t>UNIT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7 - </a:t>
            </a:r>
            <a:fld id="{D0146969-3462-4BA3-B55E-DAF2D3032780}" type="slidenum">
              <a:rPr lang="en-US"/>
              <a:pPr/>
              <a:t>9</a:t>
            </a:fld>
            <a:endParaRPr lang="en-US"/>
          </a:p>
        </p:txBody>
      </p:sp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52413"/>
            <a:ext cx="8686800" cy="533400"/>
          </a:xfrm>
        </p:spPr>
        <p:txBody>
          <a:bodyPr/>
          <a:lstStyle/>
          <a:p>
            <a:r>
              <a:rPr lang="en-US"/>
              <a:t>Data Path Components </a:t>
            </a:r>
            <a:r>
              <a:rPr lang="en-US" b="0"/>
              <a:t>(cont.)</a:t>
            </a:r>
            <a:endParaRPr lang="en-US"/>
          </a:p>
        </p:txBody>
      </p:sp>
      <p:sp>
        <p:nvSpPr>
          <p:cNvPr id="204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925513"/>
            <a:ext cx="7848600" cy="4875212"/>
          </a:xfrm>
        </p:spPr>
        <p:txBody>
          <a:bodyPr/>
          <a:lstStyle/>
          <a:p>
            <a:r>
              <a:rPr lang="en-US" sz="2000">
                <a:solidFill>
                  <a:schemeClr val="accent2"/>
                </a:solidFill>
              </a:rPr>
              <a:t>ALU</a:t>
            </a:r>
          </a:p>
          <a:p>
            <a:pPr lvl="1"/>
            <a:r>
              <a:rPr lang="en-US" sz="1800"/>
              <a:t>Input: register file or sign-extended bits from IR (immediate field)</a:t>
            </a:r>
          </a:p>
          <a:p>
            <a:pPr lvl="1"/>
            <a:r>
              <a:rPr lang="en-US" sz="1800"/>
              <a:t>Output: bus; used by…</a:t>
            </a:r>
          </a:p>
          <a:p>
            <a:pPr lvl="2"/>
            <a:r>
              <a:rPr lang="en-US" sz="1800"/>
              <a:t>Condition code registers</a:t>
            </a:r>
          </a:p>
          <a:p>
            <a:pPr lvl="2"/>
            <a:r>
              <a:rPr lang="en-US" sz="1800"/>
              <a:t>Register file</a:t>
            </a:r>
          </a:p>
          <a:p>
            <a:pPr lvl="2"/>
            <a:r>
              <a:rPr lang="en-US" sz="1800"/>
              <a:t>Memory and I/O registers</a:t>
            </a:r>
          </a:p>
          <a:p>
            <a:endParaRPr lang="en-US" sz="2000"/>
          </a:p>
          <a:p>
            <a:r>
              <a:rPr lang="en-US" sz="2000">
                <a:solidFill>
                  <a:schemeClr val="accent2"/>
                </a:solidFill>
              </a:rPr>
              <a:t>Register File</a:t>
            </a:r>
          </a:p>
          <a:p>
            <a:pPr lvl="1"/>
            <a:r>
              <a:rPr lang="en-US" sz="1800"/>
              <a:t>Two read addresses, one write address (3 bits each)</a:t>
            </a:r>
          </a:p>
          <a:p>
            <a:pPr lvl="1"/>
            <a:r>
              <a:rPr lang="en-US" sz="1800"/>
              <a:t>Input: 16 bits from bus</a:t>
            </a:r>
          </a:p>
          <a:p>
            <a:pPr lvl="2"/>
            <a:r>
              <a:rPr lang="en-US" sz="1800"/>
              <a:t>Result of ALU operation or memory (or I/O) read</a:t>
            </a:r>
          </a:p>
          <a:p>
            <a:pPr lvl="1"/>
            <a:r>
              <a:rPr lang="en-US" sz="1800"/>
              <a:t>Outputs: two 16-bit</a:t>
            </a:r>
          </a:p>
          <a:p>
            <a:pPr lvl="2"/>
            <a:r>
              <a:rPr lang="en-US" sz="1800"/>
              <a:t>Used by ALU, PC, memory address</a:t>
            </a:r>
          </a:p>
          <a:p>
            <a:pPr lvl="2"/>
            <a:r>
              <a:rPr lang="en-US" sz="1800"/>
              <a:t>Data for store instructions passes through ALU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ttPatel">
  <a:themeElements>
    <a:clrScheme name="PattPate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attPat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attPate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ttPatel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ttPatel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ttPatel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ttPatel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ttPatel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ttPatel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Settings\Greg Byrd\My Documents\ece206\mh-slides\template\PattPatel.pot</Template>
  <TotalTime>5940</TotalTime>
  <Words>2977</Words>
  <Application>Microsoft Office PowerPoint</Application>
  <PresentationFormat>Affichage à l'écran (4:3)</PresentationFormat>
  <Paragraphs>780</Paragraphs>
  <Slides>59</Slides>
  <Notes>58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59</vt:i4>
      </vt:variant>
    </vt:vector>
  </HeadingPairs>
  <TitlesOfParts>
    <vt:vector size="70" baseType="lpstr">
      <vt:lpstr>Times New Roman</vt:lpstr>
      <vt:lpstr>Arial</vt:lpstr>
      <vt:lpstr>Marlett</vt:lpstr>
      <vt:lpstr>Wingdings</vt:lpstr>
      <vt:lpstr>Monotype Sorts</vt:lpstr>
      <vt:lpstr>Garamond</vt:lpstr>
      <vt:lpstr>Tahoma</vt:lpstr>
      <vt:lpstr>Wingdings 2</vt:lpstr>
      <vt:lpstr>Symbol</vt:lpstr>
      <vt:lpstr>Arial Unicode MS</vt:lpstr>
      <vt:lpstr>PattPatel</vt:lpstr>
      <vt:lpstr> Processor Data Path and Control  CIT 595 Spring 2007</vt:lpstr>
      <vt:lpstr>What Do We Know?</vt:lpstr>
      <vt:lpstr>Von Neumann Model</vt:lpstr>
      <vt:lpstr>LC-3 Processor Von Nuemann Model</vt:lpstr>
      <vt:lpstr>LC-3  Data Path</vt:lpstr>
      <vt:lpstr>One More Device</vt:lpstr>
      <vt:lpstr>Data Path Components</vt:lpstr>
      <vt:lpstr>LC-3  Data Path</vt:lpstr>
      <vt:lpstr>Data Path Components (cont.)</vt:lpstr>
      <vt:lpstr>Data Path Components (contd..)</vt:lpstr>
      <vt:lpstr>Data Path Components (cont..)</vt:lpstr>
      <vt:lpstr>Instructions</vt:lpstr>
      <vt:lpstr>Instruction Processing</vt:lpstr>
      <vt:lpstr>Instruction Processing: FETCH</vt:lpstr>
      <vt:lpstr>FETCH in LC-3</vt:lpstr>
      <vt:lpstr>FETCH in LC-3</vt:lpstr>
      <vt:lpstr>FETCH in LC-3</vt:lpstr>
      <vt:lpstr>Instruction Processing: DECODE</vt:lpstr>
      <vt:lpstr>DECODE in LC-3</vt:lpstr>
      <vt:lpstr>Instruction Processing: EVALUATE ADDRESS</vt:lpstr>
      <vt:lpstr>EVALUATE ADDRESS in LC-3</vt:lpstr>
      <vt:lpstr>Instruction Processing: FETCH OPERANDS</vt:lpstr>
      <vt:lpstr>FETCH OPERANDS in LC-3</vt:lpstr>
      <vt:lpstr>FETCH OPERANDS in LC-3</vt:lpstr>
      <vt:lpstr>Instruction Processing: EXECUTE</vt:lpstr>
      <vt:lpstr>EXECUTE in LC-3</vt:lpstr>
      <vt:lpstr>Instruction Processing: STORE</vt:lpstr>
      <vt:lpstr>STORE in LC-3</vt:lpstr>
      <vt:lpstr>STORE in LC-3</vt:lpstr>
      <vt:lpstr>STORE in LC-3</vt:lpstr>
      <vt:lpstr>STORE in LC-3</vt:lpstr>
      <vt:lpstr>Time to Complete One Instruction</vt:lpstr>
      <vt:lpstr>Clocking Methodology</vt:lpstr>
      <vt:lpstr>Clocking Methodology (contd..)</vt:lpstr>
      <vt:lpstr>How does the control unit work ?</vt:lpstr>
      <vt:lpstr>Approach I: Hardwired Control</vt:lpstr>
      <vt:lpstr>LC3 as Hardwired Control Implementation</vt:lpstr>
      <vt:lpstr>ADD Instruction</vt:lpstr>
      <vt:lpstr>Sequencing the Stages in Hardwired Implementation</vt:lpstr>
      <vt:lpstr>Sequencing Instruction Stages in Hardwired Implementation (contd..)</vt:lpstr>
      <vt:lpstr>Hardwire Control with Timing (Sequencing) Control</vt:lpstr>
      <vt:lpstr>JMP Instruction</vt:lpstr>
      <vt:lpstr>LDR Instruction</vt:lpstr>
      <vt:lpstr>TRAP</vt:lpstr>
      <vt:lpstr>Implementation Diagram is not complete</vt:lpstr>
      <vt:lpstr>Approach II: Microprogrammed Control</vt:lpstr>
      <vt:lpstr>Microprogrammed Control is a FSM</vt:lpstr>
      <vt:lpstr>LC3 Microprogrammed Control: State Diagram</vt:lpstr>
      <vt:lpstr>LC3 Implemented using Microprogram Control</vt:lpstr>
      <vt:lpstr>LC3 Implemented using Microprogram Control (contd..)</vt:lpstr>
      <vt:lpstr>Big Picture: LC3 as Microprogrammed Control </vt:lpstr>
      <vt:lpstr>Diapositive 52</vt:lpstr>
      <vt:lpstr>LC3 Microprogram: Control Signals for Current State</vt:lpstr>
      <vt:lpstr>LC3 Microprogram: Next State </vt:lpstr>
      <vt:lpstr>LC3 Microprogram: Next State (contd..)</vt:lpstr>
      <vt:lpstr>LC3 Next State Example</vt:lpstr>
      <vt:lpstr>Generic Microprogram Control</vt:lpstr>
      <vt:lpstr>LC3 Processor</vt:lpstr>
      <vt:lpstr>Hardwired vs. Microprogrammed</vt:lpstr>
    </vt:vector>
  </TitlesOfParts>
  <Company>North Carolina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 Von Neumann Model</dc:title>
  <dc:creator>Greg Byrd</dc:creator>
  <cp:lastModifiedBy>sukrumun</cp:lastModifiedBy>
  <cp:revision>478</cp:revision>
  <cp:lastPrinted>2005-09-27T17:31:19Z</cp:lastPrinted>
  <dcterms:created xsi:type="dcterms:W3CDTF">2000-06-16T17:50:26Z</dcterms:created>
  <dcterms:modified xsi:type="dcterms:W3CDTF">2010-12-15T16:35:55Z</dcterms:modified>
</cp:coreProperties>
</file>