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69" r:id="rId9"/>
    <p:sldId id="270" r:id="rId10"/>
    <p:sldId id="271" r:id="rId11"/>
    <p:sldId id="272" r:id="rId12"/>
    <p:sldId id="280" r:id="rId13"/>
    <p:sldId id="281" r:id="rId14"/>
    <p:sldId id="282" r:id="rId15"/>
    <p:sldId id="265" r:id="rId16"/>
    <p:sldId id="28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D2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92" autoAdjust="0"/>
    <p:restoredTop sz="94660"/>
  </p:normalViewPr>
  <p:slideViewPr>
    <p:cSldViewPr>
      <p:cViewPr varScale="1">
        <p:scale>
          <a:sx n="92" d="100"/>
          <a:sy n="92" d="100"/>
        </p:scale>
        <p:origin x="-15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E07E2-AB83-4392-9240-34530E6F803C}" type="datetimeFigureOut">
              <a:rPr lang="fr-FR" smtClean="0"/>
              <a:t>10/01/2014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129D3-6762-4009-A163-415E012E6E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9497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07/01/2014</a:t>
            </a:r>
            <a:endParaRPr lang="fr-B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pt-BR" smtClean="0"/>
              <a:t>Alves V, Hyacinthe C, Testier M-A</a:t>
            </a:r>
            <a:endParaRPr lang="fr-BE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07/01/2014</a:t>
            </a: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Alves V, Hyacinthe C, Testier M-A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07/01/2014</a:t>
            </a: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Alves V, Hyacinthe C, Testier M-A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07/01/2014</a:t>
            </a: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Alves V, Hyacinthe C, Testier M-A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07/01/2014</a:t>
            </a:r>
            <a:endParaRPr lang="fr-B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Alves V, Hyacinthe C, Testier M-A</a:t>
            </a:r>
            <a:endParaRPr lang="fr-BE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07/01/2014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Alves V, Hyacinthe C, Testier M-A</a:t>
            </a: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07/01/2014</a:t>
            </a:r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Alves V, Hyacinthe C, Testier M-A</a:t>
            </a:r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07/01/2014</a:t>
            </a:r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Alves V, Hyacinthe C, Testier M-A</a:t>
            </a:r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07/01/2014</a:t>
            </a:r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Alves V, Hyacinthe C, Testier M-A</a:t>
            </a:r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07/01/2014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Alves V, Hyacinthe C, Testier M-A</a:t>
            </a: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07/01/2014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Alves V, Hyacinthe C, Testier M-A</a:t>
            </a: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07/01/2014</a:t>
            </a: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Alves V, Hyacinthe C, Testier M-A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Synthèse du Projet</a:t>
            </a:r>
            <a:endParaRPr lang="fr-FR" sz="32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052960"/>
            <a:ext cx="6530280" cy="1828800"/>
          </a:xfrm>
        </p:spPr>
        <p:txBody>
          <a:bodyPr/>
          <a:lstStyle/>
          <a:p>
            <a:pPr algn="ctr"/>
            <a:r>
              <a:rPr lang="fr-FR" sz="4000" dirty="0" smtClean="0"/>
              <a:t>Projet Différencié</a:t>
            </a:r>
            <a:br>
              <a:rPr lang="fr-FR" sz="4000" dirty="0" smtClean="0"/>
            </a:br>
            <a:r>
              <a:rPr lang="fr-FR" sz="4000" dirty="0" smtClean="0"/>
              <a:t>création panorama</a:t>
            </a:r>
            <a:endParaRPr lang="fr-FR" sz="4000" dirty="0"/>
          </a:p>
        </p:txBody>
      </p:sp>
      <p:sp>
        <p:nvSpPr>
          <p:cNvPr id="4" name="ZoneTexte 3"/>
          <p:cNvSpPr txBox="1"/>
          <p:nvPr/>
        </p:nvSpPr>
        <p:spPr>
          <a:xfrm>
            <a:off x="248342" y="6261185"/>
            <a:ext cx="605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ALVES Vincent, HYACINTHE Clément, TESTIER Marc-Antoine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12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Clr>
                <a:srgbClr val="CCAF0A"/>
              </a:buClr>
            </a:pPr>
            <a:r>
              <a:rPr lang="fr-FR" sz="2600" dirty="0" smtClean="0">
                <a:solidFill>
                  <a:srgbClr val="3B3B3B"/>
                </a:solidFill>
              </a:rPr>
              <a:t>Fonction de dilatation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395536" y="6237312"/>
            <a:ext cx="2328904" cy="393358"/>
          </a:xfrm>
        </p:spPr>
        <p:txBody>
          <a:bodyPr/>
          <a:lstStyle/>
          <a:p>
            <a:r>
              <a:rPr lang="fr-FR" sz="1800" smtClean="0"/>
              <a:t>07/01/2014</a:t>
            </a:r>
            <a:endParaRPr lang="fr-BE" sz="1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915816" y="6237312"/>
            <a:ext cx="3828256" cy="346328"/>
          </a:xfrm>
        </p:spPr>
        <p:txBody>
          <a:bodyPr/>
          <a:lstStyle/>
          <a:p>
            <a:r>
              <a:rPr lang="pt-BR" sz="1800" smtClean="0"/>
              <a:t>Alves V, Hyacinthe C, Testier M-A</a:t>
            </a:r>
            <a:endParaRPr lang="fr-BE" sz="18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244408" y="6309320"/>
            <a:ext cx="582966" cy="274320"/>
          </a:xfrm>
        </p:spPr>
        <p:txBody>
          <a:bodyPr/>
          <a:lstStyle/>
          <a:p>
            <a:fld id="{CF4668DC-857F-487D-BFFA-8C0CA5037977}" type="slidenum">
              <a:rPr lang="fr-BE" sz="1800" smtClean="0"/>
              <a:t>10</a:t>
            </a:fld>
            <a:endParaRPr lang="fr-BE" sz="1800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État de l’art</a:t>
            </a:r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83336"/>
            <a:ext cx="8163445" cy="3791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155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Clr>
                <a:srgbClr val="CCAF0A"/>
              </a:buClr>
            </a:pPr>
            <a:r>
              <a:rPr lang="fr-FR" sz="2600" dirty="0" smtClean="0">
                <a:solidFill>
                  <a:srgbClr val="3B3B3B"/>
                </a:solidFill>
              </a:rPr>
              <a:t>Fonction de dilatation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395536" y="6237312"/>
            <a:ext cx="2328904" cy="393358"/>
          </a:xfrm>
        </p:spPr>
        <p:txBody>
          <a:bodyPr/>
          <a:lstStyle/>
          <a:p>
            <a:r>
              <a:rPr lang="fr-FR" sz="1800" smtClean="0"/>
              <a:t>07/01/2014</a:t>
            </a:r>
            <a:endParaRPr lang="fr-BE" sz="1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915816" y="6237312"/>
            <a:ext cx="3828256" cy="346328"/>
          </a:xfrm>
        </p:spPr>
        <p:txBody>
          <a:bodyPr/>
          <a:lstStyle/>
          <a:p>
            <a:r>
              <a:rPr lang="pt-BR" sz="1800" smtClean="0"/>
              <a:t>Alves V, Hyacinthe C, Testier M-A</a:t>
            </a:r>
            <a:endParaRPr lang="fr-BE" sz="18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244408" y="6309320"/>
            <a:ext cx="582966" cy="274320"/>
          </a:xfrm>
        </p:spPr>
        <p:txBody>
          <a:bodyPr/>
          <a:lstStyle/>
          <a:p>
            <a:fld id="{CF4668DC-857F-487D-BFFA-8C0CA5037977}" type="slidenum">
              <a:rPr lang="fr-BE" sz="1800" smtClean="0"/>
              <a:t>11</a:t>
            </a:fld>
            <a:endParaRPr lang="fr-BE" sz="1800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État de l’art</a:t>
            </a:r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8160965" cy="3960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Clr>
                <a:srgbClr val="CCAF0A"/>
              </a:buClr>
            </a:pPr>
            <a:r>
              <a:rPr lang="fr-FR" sz="2600" dirty="0" smtClean="0">
                <a:solidFill>
                  <a:srgbClr val="3B3B3B"/>
                </a:solidFill>
              </a:rPr>
              <a:t>Détecteur FAST</a:t>
            </a:r>
            <a:r>
              <a:rPr lang="fr-FR" sz="2600" dirty="0" smtClean="0">
                <a:solidFill>
                  <a:srgbClr val="3B3B3B"/>
                </a:solidFill>
              </a:rPr>
              <a:t> 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395536" y="6237312"/>
            <a:ext cx="2328904" cy="393358"/>
          </a:xfrm>
        </p:spPr>
        <p:txBody>
          <a:bodyPr/>
          <a:lstStyle/>
          <a:p>
            <a:r>
              <a:rPr lang="fr-FR" sz="1800" smtClean="0"/>
              <a:t>07/01/2014</a:t>
            </a:r>
            <a:endParaRPr lang="fr-BE" sz="1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915816" y="6237312"/>
            <a:ext cx="3828256" cy="346328"/>
          </a:xfrm>
        </p:spPr>
        <p:txBody>
          <a:bodyPr/>
          <a:lstStyle/>
          <a:p>
            <a:r>
              <a:rPr lang="pt-BR" sz="1800" smtClean="0"/>
              <a:t>Alves V, Hyacinthe C, Testier M-A</a:t>
            </a:r>
            <a:endParaRPr lang="fr-BE" sz="18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244408" y="6309320"/>
            <a:ext cx="582966" cy="274320"/>
          </a:xfrm>
        </p:spPr>
        <p:txBody>
          <a:bodyPr/>
          <a:lstStyle/>
          <a:p>
            <a:fld id="{CF4668DC-857F-487D-BFFA-8C0CA5037977}" type="slidenum">
              <a:rPr lang="fr-BE" sz="1800" smtClean="0"/>
              <a:t>12</a:t>
            </a:fld>
            <a:endParaRPr lang="fr-BE" sz="1800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État de l’art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36912"/>
            <a:ext cx="2946300" cy="300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36912"/>
            <a:ext cx="3065302" cy="3006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159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Clr>
                <a:srgbClr val="CCAF0A"/>
              </a:buClr>
            </a:pPr>
            <a:r>
              <a:rPr lang="fr-FR" sz="2600" dirty="0" smtClean="0">
                <a:solidFill>
                  <a:srgbClr val="3B3B3B"/>
                </a:solidFill>
              </a:rPr>
              <a:t>Détecteur </a:t>
            </a:r>
            <a:r>
              <a:rPr lang="fr-FR" sz="2600" dirty="0" err="1" smtClean="0">
                <a:solidFill>
                  <a:srgbClr val="3B3B3B"/>
                </a:solidFill>
              </a:rPr>
              <a:t>Trajkovic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395536" y="6237312"/>
            <a:ext cx="2328904" cy="393358"/>
          </a:xfrm>
        </p:spPr>
        <p:txBody>
          <a:bodyPr/>
          <a:lstStyle/>
          <a:p>
            <a:r>
              <a:rPr lang="fr-FR" sz="1800" smtClean="0"/>
              <a:t>07/01/2014</a:t>
            </a:r>
            <a:endParaRPr lang="fr-BE" sz="1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915816" y="6237312"/>
            <a:ext cx="3828256" cy="346328"/>
          </a:xfrm>
        </p:spPr>
        <p:txBody>
          <a:bodyPr/>
          <a:lstStyle/>
          <a:p>
            <a:r>
              <a:rPr lang="pt-BR" sz="1800" smtClean="0"/>
              <a:t>Alves V, Hyacinthe C, Testier M-A</a:t>
            </a:r>
            <a:endParaRPr lang="fr-BE" sz="18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244408" y="6309320"/>
            <a:ext cx="582966" cy="274320"/>
          </a:xfrm>
        </p:spPr>
        <p:txBody>
          <a:bodyPr/>
          <a:lstStyle/>
          <a:p>
            <a:fld id="{CF4668DC-857F-487D-BFFA-8C0CA5037977}" type="slidenum">
              <a:rPr lang="fr-BE" sz="1800" smtClean="0"/>
              <a:t>13</a:t>
            </a:fld>
            <a:endParaRPr lang="fr-BE" sz="1800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État de l’art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92896"/>
            <a:ext cx="26955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92896"/>
            <a:ext cx="30099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615" y="3717032"/>
            <a:ext cx="4306044" cy="2362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93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Espace réservé du contenu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1">
                  <a:buClr>
                    <a:srgbClr val="CCAF0A"/>
                  </a:buClr>
                </a:pPr>
                <a:r>
                  <a:rPr lang="fr-FR" sz="2600" dirty="0" smtClean="0">
                    <a:solidFill>
                      <a:srgbClr val="3B3B3B"/>
                    </a:solidFill>
                  </a:rPr>
                  <a:t>Détecteur de Harris </a:t>
                </a:r>
              </a:p>
              <a:p>
                <a:pPr marL="365760" lvl="1" indent="0">
                  <a:buClr>
                    <a:srgbClr val="CCAF0A"/>
                  </a:buClr>
                  <a:buNone/>
                </a:pPr>
                <a:endParaRPr lang="fr-FR" sz="2600" dirty="0">
                  <a:solidFill>
                    <a:srgbClr val="3B3B3B"/>
                  </a:solidFill>
                </a:endParaRPr>
              </a:p>
              <a:p>
                <a:pPr lvl="1">
                  <a:buClr>
                    <a:srgbClr val="CCAF0A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 </m:t>
                        </m:r>
                        <m:r>
                          <a:rPr lang="fr-FR" i="1">
                            <a:latin typeface="Cambria Math"/>
                          </a:rPr>
                          <m:t>𝐴</m:t>
                        </m:r>
                      </m:e>
                      <m:sub>
                        <m:sSup>
                          <m:sSupPr>
                            <m:ctrlPr>
                              <a:rPr lang="fr-F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/>
                              </a:rPr>
                              <m:t>𝑥</m:t>
                            </m:r>
                          </m:e>
                          <m:sup/>
                        </m:sSup>
                      </m:sub>
                    </m:sSub>
                    <m:r>
                      <a:rPr lang="fr-FR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fr-FR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fr-FR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fr-FR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fr-FR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fr-FR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fr-FR" i="1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fr-FR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i="1">
                                  <a:latin typeface="Cambria Math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fr-FR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fr-FR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i="1">
                                  <a:latin typeface="Cambria Math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r>
                      <a:rPr lang="fr-FR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fr-F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∗</m:t>
                        </m:r>
                        <m:r>
                          <a:rPr lang="fr-FR" b="0" i="1" smtClean="0">
                            <a:latin typeface="Cambria Math"/>
                          </a:rPr>
                          <m:t>𝐴</m:t>
                        </m:r>
                        <m:r>
                          <a:rPr lang="fr-FR" b="0" i="1" smtClean="0">
                            <a:latin typeface="Cambria Math"/>
                          </a:rPr>
                          <m:t>        </m:t>
                        </m:r>
                        <m:r>
                          <a:rPr lang="fr-FR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sSup>
                          <m:sSupPr>
                            <m:ctrlPr>
                              <a:rPr lang="fr-FR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i="1" smtClean="0">
                                <a:latin typeface="Cambria Math"/>
                              </a:rPr>
                              <m:t>𝑦</m:t>
                            </m:r>
                          </m:e>
                          <m:sup/>
                        </m:sSup>
                      </m:sub>
                    </m:sSub>
                    <m:r>
                      <a:rPr lang="fr-FR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fr-FR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fr-FR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fr-FR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fr-FR" i="1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fr-FR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fr-FR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FR" i="1">
                                  <a:latin typeface="Cambria Math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fr-FR" i="1">
                                  <a:latin typeface="Cambria Math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fr-FR" i="1">
                                  <a:latin typeface="Cambria Math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r>
                      <a:rPr lang="fr-FR" b="0" i="0" smtClean="0">
                        <a:latin typeface="Cambria Math"/>
                      </a:rPr>
                      <m:t>∗</m:t>
                    </m:r>
                    <m:r>
                      <a:rPr lang="fr-FR" i="1">
                        <a:latin typeface="Cambria Math"/>
                      </a:rPr>
                      <m:t>𝐴</m:t>
                    </m:r>
                  </m:oMath>
                </a14:m>
                <a:endParaRPr lang="fr-FR" dirty="0"/>
              </a:p>
              <a:p>
                <a:pPr lvl="1">
                  <a:buClr>
                    <a:srgbClr val="CCAF0A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 </m:t>
                        </m:r>
                        <m:r>
                          <a:rPr lang="fr-FR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fr-FR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fr-FR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fr-FR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fr-FR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fr-FR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fr-FR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fr-FR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fr-FR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∗</m:t>
                        </m:r>
                        <m:r>
                          <a:rPr lang="fr-FR" i="1">
                            <a:latin typeface="Cambria Math"/>
                          </a:rPr>
                          <m:t>𝐴</m:t>
                        </m:r>
                      </m:e>
                      <m:sub/>
                    </m:sSub>
                  </m:oMath>
                </a14:m>
                <a:endParaRPr lang="fr-FR" dirty="0" smtClean="0"/>
              </a:p>
              <a:p>
                <a:pPr lvl="1">
                  <a:buClr>
                    <a:srgbClr val="CCAF0A"/>
                  </a:buClr>
                </a:pPr>
                <a:endParaRPr lang="fr-FR" dirty="0"/>
              </a:p>
              <a:p>
                <a:pPr lvl="1">
                  <a:buClr>
                    <a:srgbClr val="CCAF0A"/>
                  </a:buClr>
                </a:pP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𝑄</m:t>
                    </m:r>
                    <m:d>
                      <m:dPr>
                        <m:ctrlPr>
                          <a:rPr lang="fr-F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/>
                          </a:rPr>
                          <m:t>𝑥</m:t>
                        </m:r>
                        <m:r>
                          <a:rPr lang="fr-FR" b="0" i="1" smtClean="0">
                            <a:latin typeface="Cambria Math"/>
                          </a:rPr>
                          <m:t>,</m:t>
                        </m:r>
                        <m:r>
                          <a:rPr lang="fr-FR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fr-FR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fr-FR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𝐴𝐵</m:t>
                            </m:r>
                            <m:r>
                              <a:rPr lang="fr-FR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fr-FR" b="0" i="1" smtClean="0">
                                <a:latin typeface="Cambria Math"/>
                              </a:rPr>
                              <m:t>𝐶</m:t>
                            </m:r>
                          </m:e>
                        </m:d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fr-FR" b="0" i="1" smtClean="0">
                        <a:latin typeface="Cambria Math"/>
                      </a:rPr>
                      <m:t>−</m:t>
                    </m:r>
                    <m:r>
                      <a:rPr lang="fr-FR" b="0" i="1" smtClean="0">
                        <a:latin typeface="Cambria Math"/>
                      </a:rPr>
                      <m:t>𝑎</m:t>
                    </m:r>
                    <m:r>
                      <a:rPr lang="fr-FR" b="0" i="1" smtClean="0">
                        <a:latin typeface="Cambria Math"/>
                      </a:rPr>
                      <m:t>(</m:t>
                    </m:r>
                    <m:r>
                      <a:rPr lang="fr-FR" b="0" i="1" smtClean="0">
                        <a:latin typeface="Cambria Math"/>
                      </a:rPr>
                      <m:t>𝐴</m:t>
                    </m:r>
                    <m:r>
                      <a:rPr lang="fr-FR" b="0" i="1" smtClean="0">
                        <a:latin typeface="Cambria Math"/>
                      </a:rPr>
                      <m:t>+</m:t>
                    </m:r>
                    <m:r>
                      <a:rPr lang="fr-FR" b="0" i="1" smtClean="0">
                        <a:latin typeface="Cambria Math"/>
                      </a:rPr>
                      <m:t>𝐵</m:t>
                    </m:r>
                    <m:r>
                      <a:rPr lang="fr-FR" b="0" i="1" smtClean="0">
                        <a:latin typeface="Cambria Math"/>
                      </a:rPr>
                      <m:t>)²</m:t>
                    </m:r>
                  </m:oMath>
                </a14:m>
                <a:endParaRPr lang="fr-FR" dirty="0"/>
              </a:p>
            </p:txBody>
          </p:sp>
        </mc:Choice>
        <mc:Fallback>
          <p:sp>
            <p:nvSpPr>
              <p:cNvPr id="2" name="Espace réservé du conten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1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395536" y="6237312"/>
            <a:ext cx="2328904" cy="393358"/>
          </a:xfrm>
        </p:spPr>
        <p:txBody>
          <a:bodyPr/>
          <a:lstStyle/>
          <a:p>
            <a:r>
              <a:rPr lang="fr-FR" sz="1800" smtClean="0"/>
              <a:t>07/01/2014</a:t>
            </a:r>
            <a:endParaRPr lang="fr-BE" sz="1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915816" y="6237312"/>
            <a:ext cx="3828256" cy="346328"/>
          </a:xfrm>
        </p:spPr>
        <p:txBody>
          <a:bodyPr/>
          <a:lstStyle/>
          <a:p>
            <a:r>
              <a:rPr lang="pt-BR" sz="1800" smtClean="0"/>
              <a:t>Alves V, Hyacinthe C, Testier M-A</a:t>
            </a:r>
            <a:endParaRPr lang="fr-BE" sz="18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244408" y="6309320"/>
            <a:ext cx="582966" cy="274320"/>
          </a:xfrm>
        </p:spPr>
        <p:txBody>
          <a:bodyPr/>
          <a:lstStyle/>
          <a:p>
            <a:fld id="{CF4668DC-857F-487D-BFFA-8C0CA5037977}" type="slidenum">
              <a:rPr lang="fr-BE" sz="1800" smtClean="0"/>
              <a:t>14</a:t>
            </a:fld>
            <a:endParaRPr lang="fr-BE" sz="1800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État de l’art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493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Matrice homographique</a:t>
            </a:r>
            <a:endParaRPr lang="fr-FR" sz="28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395536" y="6237312"/>
            <a:ext cx="2328904" cy="393358"/>
          </a:xfrm>
        </p:spPr>
        <p:txBody>
          <a:bodyPr/>
          <a:lstStyle/>
          <a:p>
            <a:r>
              <a:rPr lang="fr-FR" sz="1800" smtClean="0"/>
              <a:t>07/01/2014</a:t>
            </a:r>
            <a:endParaRPr lang="fr-BE" sz="1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915816" y="6237312"/>
            <a:ext cx="3828256" cy="346328"/>
          </a:xfrm>
        </p:spPr>
        <p:txBody>
          <a:bodyPr/>
          <a:lstStyle/>
          <a:p>
            <a:r>
              <a:rPr lang="pt-BR" sz="1800" smtClean="0"/>
              <a:t>Alves V, Hyacinthe C, Testier M-A</a:t>
            </a:r>
            <a:endParaRPr lang="fr-BE" sz="18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244408" y="6309320"/>
            <a:ext cx="582966" cy="274320"/>
          </a:xfrm>
        </p:spPr>
        <p:txBody>
          <a:bodyPr/>
          <a:lstStyle/>
          <a:p>
            <a:fld id="{CF4668DC-857F-487D-BFFA-8C0CA5037977}" type="slidenum">
              <a:rPr lang="fr-BE" sz="1800" smtClean="0"/>
              <a:t>15</a:t>
            </a:fld>
            <a:endParaRPr lang="fr-BE" sz="1800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État de l’art</a:t>
            </a:r>
            <a:endParaRPr lang="fr-FR" dirty="0"/>
          </a:p>
        </p:txBody>
      </p:sp>
      <p:pic>
        <p:nvPicPr>
          <p:cNvPr id="1028" name="Picture 4" descr="Résultat du Warp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25" y="2924944"/>
            <a:ext cx="7334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48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RANSAC</a:t>
            </a:r>
            <a:endParaRPr lang="fr-FR" sz="28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395536" y="6237312"/>
            <a:ext cx="2328904" cy="393358"/>
          </a:xfrm>
        </p:spPr>
        <p:txBody>
          <a:bodyPr/>
          <a:lstStyle/>
          <a:p>
            <a:r>
              <a:rPr lang="fr-FR" sz="1800" smtClean="0"/>
              <a:t>07/01/2014</a:t>
            </a:r>
            <a:endParaRPr lang="fr-BE" sz="1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915816" y="6237312"/>
            <a:ext cx="3828256" cy="346328"/>
          </a:xfrm>
        </p:spPr>
        <p:txBody>
          <a:bodyPr/>
          <a:lstStyle/>
          <a:p>
            <a:r>
              <a:rPr lang="pt-BR" sz="1800" smtClean="0"/>
              <a:t>Alves V, Hyacinthe C, Testier M-A</a:t>
            </a:r>
            <a:endParaRPr lang="fr-BE" sz="18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244408" y="6309320"/>
            <a:ext cx="582966" cy="274320"/>
          </a:xfrm>
        </p:spPr>
        <p:txBody>
          <a:bodyPr/>
          <a:lstStyle/>
          <a:p>
            <a:fld id="{CF4668DC-857F-487D-BFFA-8C0CA5037977}" type="slidenum">
              <a:rPr lang="fr-BE" sz="1800" smtClean="0"/>
              <a:t>16</a:t>
            </a:fld>
            <a:endParaRPr lang="fr-BE" sz="1800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État de l’art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592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395536" y="6237312"/>
            <a:ext cx="2328904" cy="393358"/>
          </a:xfrm>
        </p:spPr>
        <p:txBody>
          <a:bodyPr/>
          <a:lstStyle/>
          <a:p>
            <a:r>
              <a:rPr lang="fr-FR" sz="1800" smtClean="0"/>
              <a:t>07/01/2014</a:t>
            </a:r>
            <a:endParaRPr lang="fr-BE" sz="1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915816" y="6237312"/>
            <a:ext cx="3828256" cy="346328"/>
          </a:xfrm>
        </p:spPr>
        <p:txBody>
          <a:bodyPr/>
          <a:lstStyle/>
          <a:p>
            <a:r>
              <a:rPr lang="pt-BR" sz="1800" smtClean="0"/>
              <a:t>Alves V, Hyacinthe C, Testier M-A</a:t>
            </a:r>
            <a:endParaRPr lang="fr-BE" sz="18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244408" y="6309320"/>
            <a:ext cx="582966" cy="274320"/>
          </a:xfrm>
        </p:spPr>
        <p:txBody>
          <a:bodyPr/>
          <a:lstStyle/>
          <a:p>
            <a:fld id="{CF4668DC-857F-487D-BFFA-8C0CA5037977}" type="slidenum">
              <a:rPr lang="fr-BE" sz="1800" smtClean="0"/>
              <a:t>17</a:t>
            </a:fld>
            <a:endParaRPr lang="fr-BE" sz="1800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État de l’art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626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395536" y="6237312"/>
            <a:ext cx="2328904" cy="393358"/>
          </a:xfrm>
        </p:spPr>
        <p:txBody>
          <a:bodyPr/>
          <a:lstStyle/>
          <a:p>
            <a:r>
              <a:rPr lang="fr-FR" sz="1800" smtClean="0"/>
              <a:t>07/01/2014</a:t>
            </a:r>
            <a:endParaRPr lang="fr-BE" sz="1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915816" y="6237312"/>
            <a:ext cx="3828256" cy="346328"/>
          </a:xfrm>
        </p:spPr>
        <p:txBody>
          <a:bodyPr/>
          <a:lstStyle/>
          <a:p>
            <a:r>
              <a:rPr lang="pt-BR" sz="1800" smtClean="0"/>
              <a:t>Alves V, Hyacinthe C, Testier M-A</a:t>
            </a:r>
            <a:endParaRPr lang="fr-BE" sz="18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244408" y="6309320"/>
            <a:ext cx="582966" cy="274320"/>
          </a:xfrm>
        </p:spPr>
        <p:txBody>
          <a:bodyPr/>
          <a:lstStyle/>
          <a:p>
            <a:fld id="{CF4668DC-857F-487D-BFFA-8C0CA5037977}" type="slidenum">
              <a:rPr lang="fr-BE" sz="1800" smtClean="0"/>
              <a:t>18</a:t>
            </a:fld>
            <a:endParaRPr lang="fr-BE" sz="1800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État de l’art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626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395536" y="6237312"/>
            <a:ext cx="2328904" cy="393358"/>
          </a:xfrm>
        </p:spPr>
        <p:txBody>
          <a:bodyPr/>
          <a:lstStyle/>
          <a:p>
            <a:r>
              <a:rPr lang="fr-FR" sz="1800" smtClean="0"/>
              <a:t>07/01/2014</a:t>
            </a:r>
            <a:endParaRPr lang="fr-BE" sz="1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915816" y="6237312"/>
            <a:ext cx="3828256" cy="346328"/>
          </a:xfrm>
        </p:spPr>
        <p:txBody>
          <a:bodyPr/>
          <a:lstStyle/>
          <a:p>
            <a:r>
              <a:rPr lang="pt-BR" sz="1800" smtClean="0"/>
              <a:t>Alves V, Hyacinthe C, Testier M-A</a:t>
            </a:r>
            <a:endParaRPr lang="fr-BE" sz="18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244408" y="6309320"/>
            <a:ext cx="582966" cy="274320"/>
          </a:xfrm>
        </p:spPr>
        <p:txBody>
          <a:bodyPr/>
          <a:lstStyle/>
          <a:p>
            <a:fld id="{CF4668DC-857F-487D-BFFA-8C0CA5037977}" type="slidenum">
              <a:rPr lang="fr-BE" sz="1800" smtClean="0"/>
              <a:t>19</a:t>
            </a:fld>
            <a:endParaRPr lang="fr-BE" sz="1800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État de l’art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626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fr-FR" dirty="0" smtClean="0"/>
              <a:t>Introduction</a:t>
            </a:r>
          </a:p>
          <a:p>
            <a:pPr marL="45720" indent="0">
              <a:buNone/>
            </a:pPr>
            <a:endParaRPr lang="fr-FR" dirty="0" smtClean="0"/>
          </a:p>
          <a:p>
            <a:pPr marL="560070" indent="-514350">
              <a:buFont typeface="+mj-lt"/>
              <a:buAutoNum type="romanUcPeriod"/>
            </a:pPr>
            <a:r>
              <a:rPr lang="fr-FR" dirty="0" smtClean="0"/>
              <a:t>Cahier des charges</a:t>
            </a:r>
          </a:p>
          <a:p>
            <a:pPr marL="45720" indent="0">
              <a:buNone/>
            </a:pPr>
            <a:endParaRPr lang="fr-FR" dirty="0" smtClean="0"/>
          </a:p>
          <a:p>
            <a:pPr marL="560070" indent="-514350">
              <a:buFont typeface="+mj-lt"/>
              <a:buAutoNum type="romanUcPeriod" startAt="2"/>
            </a:pPr>
            <a:r>
              <a:rPr lang="fr-FR" dirty="0" smtClean="0"/>
              <a:t>Etat de l’Art</a:t>
            </a:r>
          </a:p>
          <a:p>
            <a:pPr marL="777240" lvl="1" indent="-457200">
              <a:buFont typeface="+mj-lt"/>
              <a:buAutoNum type="arabicPeriod"/>
            </a:pPr>
            <a:r>
              <a:rPr lang="fr-FR" dirty="0" smtClean="0"/>
              <a:t>Fonctions de prétraitement</a:t>
            </a:r>
          </a:p>
          <a:p>
            <a:pPr marL="777240" lvl="1" indent="-457200">
              <a:buFont typeface="+mj-lt"/>
              <a:buAutoNum type="arabicPeriod"/>
            </a:pPr>
            <a:r>
              <a:rPr lang="fr-FR" dirty="0" smtClean="0"/>
              <a:t>Détecteurs</a:t>
            </a:r>
          </a:p>
          <a:p>
            <a:pPr marL="777240" lvl="1" indent="-457200">
              <a:buFont typeface="+mj-lt"/>
              <a:buAutoNum type="arabicPeriod"/>
            </a:pPr>
            <a:r>
              <a:rPr lang="fr-FR" dirty="0" smtClean="0"/>
              <a:t>Homographie</a:t>
            </a:r>
          </a:p>
          <a:p>
            <a:pPr marL="777240" lvl="1" indent="-457200">
              <a:buFont typeface="+mj-lt"/>
              <a:buAutoNum type="arabicPeriod"/>
            </a:pPr>
            <a:r>
              <a:rPr lang="fr-FR" dirty="0" smtClean="0"/>
              <a:t>RANSAC</a:t>
            </a:r>
          </a:p>
          <a:p>
            <a:pPr marL="502920" indent="-457200">
              <a:buFont typeface="+mj-lt"/>
              <a:buAutoNum type="arabicPeriod"/>
            </a:pPr>
            <a:endParaRPr lang="fr-FR" dirty="0" smtClean="0"/>
          </a:p>
          <a:p>
            <a:pPr marL="560070" indent="-514350">
              <a:buFont typeface="+mj-lt"/>
              <a:buAutoNum type="romanUcPeriod" startAt="3"/>
            </a:pPr>
            <a:r>
              <a:rPr lang="fr-FR" dirty="0" smtClean="0"/>
              <a:t>Avancée de notre projet</a:t>
            </a:r>
          </a:p>
          <a:p>
            <a:pPr marL="45720" indent="0">
              <a:buNone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395536" y="6237312"/>
            <a:ext cx="2328904" cy="393358"/>
          </a:xfrm>
        </p:spPr>
        <p:txBody>
          <a:bodyPr/>
          <a:lstStyle/>
          <a:p>
            <a:r>
              <a:rPr lang="fr-FR" sz="1800" smtClean="0"/>
              <a:t>07/01/2014</a:t>
            </a:r>
            <a:endParaRPr lang="fr-BE" sz="1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915816" y="6237312"/>
            <a:ext cx="3828256" cy="346328"/>
          </a:xfrm>
        </p:spPr>
        <p:txBody>
          <a:bodyPr/>
          <a:lstStyle/>
          <a:p>
            <a:r>
              <a:rPr lang="pt-BR" sz="1800" smtClean="0"/>
              <a:t>Alves V, Hyacinthe C, Testier M-A</a:t>
            </a:r>
            <a:endParaRPr lang="fr-BE" sz="18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244408" y="6309320"/>
            <a:ext cx="582966" cy="274320"/>
          </a:xfrm>
        </p:spPr>
        <p:txBody>
          <a:bodyPr/>
          <a:lstStyle/>
          <a:p>
            <a:fld id="{CF4668DC-857F-487D-BFFA-8C0CA5037977}" type="slidenum">
              <a:rPr lang="fr-BE" sz="1800" smtClean="0"/>
              <a:t>2</a:t>
            </a:fld>
            <a:endParaRPr lang="fr-BE" sz="1800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264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395536" y="6237312"/>
            <a:ext cx="2328904" cy="393358"/>
          </a:xfrm>
        </p:spPr>
        <p:txBody>
          <a:bodyPr/>
          <a:lstStyle/>
          <a:p>
            <a:r>
              <a:rPr lang="fr-FR" sz="1800" smtClean="0"/>
              <a:t>07/01/2014</a:t>
            </a:r>
            <a:endParaRPr lang="fr-BE" sz="1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915816" y="6237312"/>
            <a:ext cx="3828256" cy="346328"/>
          </a:xfrm>
        </p:spPr>
        <p:txBody>
          <a:bodyPr/>
          <a:lstStyle/>
          <a:p>
            <a:r>
              <a:rPr lang="pt-BR" sz="1800" smtClean="0"/>
              <a:t>Alves V, Hyacinthe C, Testier M-A</a:t>
            </a:r>
            <a:endParaRPr lang="fr-BE" sz="18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244408" y="6309320"/>
            <a:ext cx="582966" cy="274320"/>
          </a:xfrm>
        </p:spPr>
        <p:txBody>
          <a:bodyPr/>
          <a:lstStyle/>
          <a:p>
            <a:fld id="{CF4668DC-857F-487D-BFFA-8C0CA5037977}" type="slidenum">
              <a:rPr lang="fr-BE" sz="1800" smtClean="0"/>
              <a:t>20</a:t>
            </a:fld>
            <a:endParaRPr lang="fr-BE" sz="1800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État de l’art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626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395536" y="6237312"/>
            <a:ext cx="2328904" cy="393358"/>
          </a:xfrm>
        </p:spPr>
        <p:txBody>
          <a:bodyPr/>
          <a:lstStyle/>
          <a:p>
            <a:r>
              <a:rPr lang="fr-FR" sz="1800" smtClean="0"/>
              <a:t>07/01/2014</a:t>
            </a:r>
            <a:endParaRPr lang="fr-BE" sz="1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915816" y="6237312"/>
            <a:ext cx="3828256" cy="346328"/>
          </a:xfrm>
        </p:spPr>
        <p:txBody>
          <a:bodyPr/>
          <a:lstStyle/>
          <a:p>
            <a:r>
              <a:rPr lang="pt-BR" sz="1800" smtClean="0"/>
              <a:t>Alves V, Hyacinthe C, Testier M-A</a:t>
            </a:r>
            <a:endParaRPr lang="fr-BE" sz="18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244408" y="6309320"/>
            <a:ext cx="582966" cy="274320"/>
          </a:xfrm>
        </p:spPr>
        <p:txBody>
          <a:bodyPr/>
          <a:lstStyle/>
          <a:p>
            <a:fld id="{CF4668DC-857F-487D-BFFA-8C0CA5037977}" type="slidenum">
              <a:rPr lang="fr-BE" sz="1800" smtClean="0"/>
              <a:t>21</a:t>
            </a:fld>
            <a:endParaRPr lang="fr-BE" sz="1800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État de l’art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626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395536" y="6237312"/>
            <a:ext cx="2328904" cy="393358"/>
          </a:xfrm>
        </p:spPr>
        <p:txBody>
          <a:bodyPr/>
          <a:lstStyle/>
          <a:p>
            <a:r>
              <a:rPr lang="fr-FR" sz="1800" smtClean="0"/>
              <a:t>07/01/2014</a:t>
            </a:r>
            <a:endParaRPr lang="fr-BE" sz="1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915816" y="6237312"/>
            <a:ext cx="3828256" cy="346328"/>
          </a:xfrm>
        </p:spPr>
        <p:txBody>
          <a:bodyPr/>
          <a:lstStyle/>
          <a:p>
            <a:r>
              <a:rPr lang="pt-BR" sz="1800" smtClean="0"/>
              <a:t>Alves V, Hyacinthe C, Testier M-A</a:t>
            </a:r>
            <a:endParaRPr lang="fr-BE" sz="18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244408" y="6309320"/>
            <a:ext cx="582966" cy="274320"/>
          </a:xfrm>
        </p:spPr>
        <p:txBody>
          <a:bodyPr/>
          <a:lstStyle/>
          <a:p>
            <a:fld id="{CF4668DC-857F-487D-BFFA-8C0CA5037977}" type="slidenum">
              <a:rPr lang="fr-BE" sz="1800" smtClean="0"/>
              <a:t>22</a:t>
            </a:fld>
            <a:endParaRPr lang="fr-BE" sz="1800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État de l’art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626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80999" y="2708920"/>
            <a:ext cx="8407893" cy="3417558"/>
          </a:xfrm>
        </p:spPr>
        <p:txBody>
          <a:bodyPr>
            <a:normAutofit/>
          </a:bodyPr>
          <a:lstStyle/>
          <a:p>
            <a:r>
              <a:rPr lang="fr-FR" sz="2800" dirty="0" smtClean="0"/>
              <a:t>Traitement d’image</a:t>
            </a:r>
          </a:p>
          <a:p>
            <a:endParaRPr lang="fr-FR" sz="2800" dirty="0"/>
          </a:p>
          <a:p>
            <a:r>
              <a:rPr lang="fr-FR" sz="2800" dirty="0" smtClean="0"/>
              <a:t>Création de panorama</a:t>
            </a:r>
            <a:endParaRPr lang="fr-FR" sz="2800" dirty="0"/>
          </a:p>
          <a:p>
            <a:endParaRPr lang="fr-FR" sz="28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395536" y="6237312"/>
            <a:ext cx="2328904" cy="393358"/>
          </a:xfrm>
        </p:spPr>
        <p:txBody>
          <a:bodyPr/>
          <a:lstStyle/>
          <a:p>
            <a:r>
              <a:rPr lang="fr-FR" sz="1800" smtClean="0"/>
              <a:t>07/01/2014</a:t>
            </a:r>
            <a:endParaRPr lang="fr-BE" sz="1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915816" y="6237312"/>
            <a:ext cx="3828256" cy="346328"/>
          </a:xfrm>
        </p:spPr>
        <p:txBody>
          <a:bodyPr/>
          <a:lstStyle/>
          <a:p>
            <a:r>
              <a:rPr lang="pt-BR" sz="1800" smtClean="0"/>
              <a:t>Alves V, Hyacinthe C, Testier M-A</a:t>
            </a:r>
            <a:endParaRPr lang="fr-BE" sz="18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244408" y="6309320"/>
            <a:ext cx="582966" cy="274320"/>
          </a:xfrm>
        </p:spPr>
        <p:txBody>
          <a:bodyPr/>
          <a:lstStyle/>
          <a:p>
            <a:fld id="{CF4668DC-857F-487D-BFFA-8C0CA5037977}" type="slidenum">
              <a:rPr lang="fr-BE" sz="1800" smtClean="0"/>
              <a:t>3</a:t>
            </a:fld>
            <a:endParaRPr lang="fr-BE" sz="1800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925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80999" y="1772816"/>
            <a:ext cx="8407893" cy="43536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FR" sz="2800" dirty="0" smtClean="0"/>
              <a:t>Cahier des charges</a:t>
            </a:r>
          </a:p>
          <a:p>
            <a:pPr marL="45720" indent="0">
              <a:buNone/>
            </a:pPr>
            <a:endParaRPr lang="fr-FR" sz="2400" dirty="0" smtClean="0"/>
          </a:p>
          <a:p>
            <a:pPr lvl="1"/>
            <a:r>
              <a:rPr lang="fr-FR" sz="2600" dirty="0" smtClean="0"/>
              <a:t>Identification des besoins</a:t>
            </a:r>
          </a:p>
          <a:p>
            <a:pPr lvl="1"/>
            <a:endParaRPr lang="fr-FR" sz="2600" dirty="0" smtClean="0"/>
          </a:p>
          <a:p>
            <a:pPr lvl="1"/>
            <a:endParaRPr lang="fr-FR" sz="2600" dirty="0" smtClean="0"/>
          </a:p>
          <a:p>
            <a:pPr lvl="1"/>
            <a:r>
              <a:rPr lang="fr-FR" sz="2600" dirty="0" smtClean="0"/>
              <a:t>Spécifications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395536" y="6237312"/>
            <a:ext cx="2328904" cy="393358"/>
          </a:xfrm>
        </p:spPr>
        <p:txBody>
          <a:bodyPr/>
          <a:lstStyle/>
          <a:p>
            <a:r>
              <a:rPr lang="fr-FR" sz="1800" smtClean="0"/>
              <a:t>07/01/2014</a:t>
            </a:r>
            <a:endParaRPr lang="fr-BE" sz="1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915816" y="6237312"/>
            <a:ext cx="3828256" cy="346328"/>
          </a:xfrm>
        </p:spPr>
        <p:txBody>
          <a:bodyPr/>
          <a:lstStyle/>
          <a:p>
            <a:r>
              <a:rPr lang="pt-BR" sz="1800" smtClean="0"/>
              <a:t>Alves V, Hyacinthe C, Testier M-A</a:t>
            </a:r>
            <a:endParaRPr lang="fr-BE" sz="18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244408" y="6309320"/>
            <a:ext cx="582966" cy="274320"/>
          </a:xfrm>
        </p:spPr>
        <p:txBody>
          <a:bodyPr/>
          <a:lstStyle/>
          <a:p>
            <a:fld id="{CF4668DC-857F-487D-BFFA-8C0CA5037977}" type="slidenum">
              <a:rPr lang="fr-BE" sz="1800" smtClean="0"/>
              <a:t>4</a:t>
            </a:fld>
            <a:endParaRPr lang="fr-BE" sz="1800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Cahier des charges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925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6EA0B0"/>
              </a:buClr>
              <a:buFont typeface="Wingdings" panose="05000000000000000000" pitchFamily="2" charset="2"/>
              <a:buChar char="§"/>
            </a:pPr>
            <a:r>
              <a:rPr lang="fr-FR" sz="2800" dirty="0" smtClean="0">
                <a:solidFill>
                  <a:srgbClr val="3B3B3B"/>
                </a:solidFill>
              </a:rPr>
              <a:t>Fonctions de prétraitement</a:t>
            </a:r>
          </a:p>
          <a:p>
            <a:pPr lvl="0">
              <a:buClr>
                <a:srgbClr val="6EA0B0"/>
              </a:buClr>
              <a:buFont typeface="Wingdings" panose="05000000000000000000" pitchFamily="2" charset="2"/>
              <a:buChar char="§"/>
            </a:pPr>
            <a:endParaRPr lang="fr-FR" sz="2400" dirty="0">
              <a:solidFill>
                <a:srgbClr val="3B3B3B"/>
              </a:solidFill>
            </a:endParaRPr>
          </a:p>
          <a:p>
            <a:pPr lvl="1">
              <a:buClr>
                <a:srgbClr val="CCAF0A"/>
              </a:buClr>
            </a:pPr>
            <a:r>
              <a:rPr lang="fr-FR" sz="2600" dirty="0" smtClean="0">
                <a:solidFill>
                  <a:srgbClr val="3B3B3B"/>
                </a:solidFill>
              </a:rPr>
              <a:t>Fonction de niveau de gris</a:t>
            </a:r>
            <a:endParaRPr lang="fr-FR" sz="2600" dirty="0">
              <a:solidFill>
                <a:srgbClr val="3B3B3B"/>
              </a:solidFill>
            </a:endParaRPr>
          </a:p>
          <a:p>
            <a:pPr lvl="1">
              <a:buClr>
                <a:srgbClr val="6EA0B0"/>
              </a:buClr>
            </a:pPr>
            <a:endParaRPr lang="fr-FR" sz="2600" dirty="0">
              <a:solidFill>
                <a:srgbClr val="3B3B3B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395536" y="6237312"/>
            <a:ext cx="2328904" cy="393358"/>
          </a:xfrm>
        </p:spPr>
        <p:txBody>
          <a:bodyPr/>
          <a:lstStyle/>
          <a:p>
            <a:r>
              <a:rPr lang="fr-FR" sz="1800" smtClean="0"/>
              <a:t>07/01/2014</a:t>
            </a:r>
            <a:endParaRPr lang="fr-BE" sz="1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915816" y="6237312"/>
            <a:ext cx="3828256" cy="346328"/>
          </a:xfrm>
        </p:spPr>
        <p:txBody>
          <a:bodyPr/>
          <a:lstStyle/>
          <a:p>
            <a:r>
              <a:rPr lang="pt-BR" sz="1800" smtClean="0"/>
              <a:t>Alves V, Hyacinthe C, Testier M-A</a:t>
            </a:r>
            <a:endParaRPr lang="fr-BE" sz="18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244408" y="6309320"/>
            <a:ext cx="582966" cy="274320"/>
          </a:xfrm>
        </p:spPr>
        <p:txBody>
          <a:bodyPr/>
          <a:lstStyle/>
          <a:p>
            <a:fld id="{CF4668DC-857F-487D-BFFA-8C0CA5037977}" type="slidenum">
              <a:rPr lang="fr-BE" sz="1800" smtClean="0"/>
              <a:t>5</a:t>
            </a:fld>
            <a:endParaRPr lang="fr-BE" sz="1800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État de l’art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02" y="3501008"/>
            <a:ext cx="8481073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925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Clr>
                <a:srgbClr val="CCAF0A"/>
              </a:buClr>
            </a:pPr>
            <a:r>
              <a:rPr lang="fr-FR" sz="2600" dirty="0" smtClean="0">
                <a:solidFill>
                  <a:srgbClr val="3B3B3B"/>
                </a:solidFill>
              </a:rPr>
              <a:t>Fonction de </a:t>
            </a:r>
            <a:r>
              <a:rPr lang="fr-FR" sz="2600" dirty="0" err="1" smtClean="0">
                <a:solidFill>
                  <a:srgbClr val="3B3B3B"/>
                </a:solidFill>
              </a:rPr>
              <a:t>binarisation</a:t>
            </a:r>
            <a:endParaRPr lang="fr-FR" sz="2600" dirty="0">
              <a:solidFill>
                <a:srgbClr val="3B3B3B"/>
              </a:solidFill>
            </a:endParaRPr>
          </a:p>
          <a:p>
            <a:pPr lvl="1">
              <a:buClr>
                <a:srgbClr val="6EA0B0"/>
              </a:buClr>
            </a:pPr>
            <a:endParaRPr lang="fr-FR" sz="2600" dirty="0">
              <a:solidFill>
                <a:srgbClr val="3B3B3B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395536" y="6237312"/>
            <a:ext cx="2328904" cy="393358"/>
          </a:xfrm>
        </p:spPr>
        <p:txBody>
          <a:bodyPr/>
          <a:lstStyle/>
          <a:p>
            <a:r>
              <a:rPr lang="fr-FR" sz="1800" smtClean="0"/>
              <a:t>07/01/2014</a:t>
            </a:r>
            <a:endParaRPr lang="fr-BE" sz="1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915816" y="6237312"/>
            <a:ext cx="3828256" cy="346328"/>
          </a:xfrm>
        </p:spPr>
        <p:txBody>
          <a:bodyPr/>
          <a:lstStyle/>
          <a:p>
            <a:r>
              <a:rPr lang="pt-BR" sz="1800" smtClean="0"/>
              <a:t>Alves V, Hyacinthe C, Testier M-A</a:t>
            </a:r>
            <a:endParaRPr lang="fr-BE" sz="18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244408" y="6309320"/>
            <a:ext cx="582966" cy="274320"/>
          </a:xfrm>
        </p:spPr>
        <p:txBody>
          <a:bodyPr/>
          <a:lstStyle/>
          <a:p>
            <a:fld id="{CF4668DC-857F-487D-BFFA-8C0CA5037977}" type="slidenum">
              <a:rPr lang="fr-BE" sz="1800" smtClean="0"/>
              <a:t>6</a:t>
            </a:fld>
            <a:endParaRPr lang="fr-BE" sz="1800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État de l’art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43" y="2852936"/>
            <a:ext cx="8549529" cy="2540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18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Clr>
                <a:srgbClr val="CCAF0A"/>
              </a:buClr>
            </a:pPr>
            <a:r>
              <a:rPr lang="fr-FR" sz="2600" dirty="0" smtClean="0">
                <a:solidFill>
                  <a:srgbClr val="3B3B3B"/>
                </a:solidFill>
              </a:rPr>
              <a:t>Fonction d’histogramme</a:t>
            </a:r>
            <a:endParaRPr lang="fr-FR" sz="2600" dirty="0">
              <a:solidFill>
                <a:srgbClr val="3B3B3B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395536" y="6237312"/>
            <a:ext cx="2328904" cy="393358"/>
          </a:xfrm>
        </p:spPr>
        <p:txBody>
          <a:bodyPr/>
          <a:lstStyle/>
          <a:p>
            <a:r>
              <a:rPr lang="fr-FR" sz="1800" smtClean="0"/>
              <a:t>07/01/2014</a:t>
            </a:r>
            <a:endParaRPr lang="fr-BE" sz="1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915816" y="6237312"/>
            <a:ext cx="3828256" cy="346328"/>
          </a:xfrm>
        </p:spPr>
        <p:txBody>
          <a:bodyPr/>
          <a:lstStyle/>
          <a:p>
            <a:r>
              <a:rPr lang="pt-BR" sz="1800" smtClean="0"/>
              <a:t>Alves V, Hyacinthe C, Testier M-A</a:t>
            </a:r>
            <a:endParaRPr lang="fr-BE" sz="18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244408" y="6309320"/>
            <a:ext cx="582966" cy="274320"/>
          </a:xfrm>
        </p:spPr>
        <p:txBody>
          <a:bodyPr/>
          <a:lstStyle/>
          <a:p>
            <a:fld id="{CF4668DC-857F-487D-BFFA-8C0CA5037977}" type="slidenum">
              <a:rPr lang="fr-BE" sz="1800" smtClean="0"/>
              <a:t>7</a:t>
            </a:fld>
            <a:endParaRPr lang="fr-BE" sz="1800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État de l’art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832" y="2420888"/>
            <a:ext cx="4736390" cy="35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22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Clr>
                <a:srgbClr val="CCAF0A"/>
              </a:buClr>
            </a:pPr>
            <a:r>
              <a:rPr lang="fr-FR" sz="2600" dirty="0" smtClean="0">
                <a:solidFill>
                  <a:srgbClr val="3B3B3B"/>
                </a:solidFill>
              </a:rPr>
              <a:t>Fonction de convolution</a:t>
            </a:r>
            <a:endParaRPr lang="fr-FR" sz="2600" dirty="0">
              <a:solidFill>
                <a:srgbClr val="3B3B3B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395536" y="6237312"/>
            <a:ext cx="2328904" cy="393358"/>
          </a:xfrm>
        </p:spPr>
        <p:txBody>
          <a:bodyPr/>
          <a:lstStyle/>
          <a:p>
            <a:r>
              <a:rPr lang="fr-FR" sz="1800" smtClean="0"/>
              <a:t>07/01/2014</a:t>
            </a:r>
            <a:endParaRPr lang="fr-BE" sz="1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915816" y="6237312"/>
            <a:ext cx="3828256" cy="346328"/>
          </a:xfrm>
        </p:spPr>
        <p:txBody>
          <a:bodyPr/>
          <a:lstStyle/>
          <a:p>
            <a:r>
              <a:rPr lang="pt-BR" sz="1800" smtClean="0"/>
              <a:t>Alves V, Hyacinthe C, Testier M-A</a:t>
            </a:r>
            <a:endParaRPr lang="fr-BE" sz="18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244408" y="6309320"/>
            <a:ext cx="582966" cy="274320"/>
          </a:xfrm>
        </p:spPr>
        <p:txBody>
          <a:bodyPr/>
          <a:lstStyle/>
          <a:p>
            <a:fld id="{CF4668DC-857F-487D-BFFA-8C0CA5037977}" type="slidenum">
              <a:rPr lang="fr-BE" sz="1800" smtClean="0"/>
              <a:t>8</a:t>
            </a:fld>
            <a:endParaRPr lang="fr-BE" sz="1800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État de l’art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96952"/>
            <a:ext cx="7997706" cy="2188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627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Clr>
                <a:srgbClr val="CCAF0A"/>
              </a:buClr>
            </a:pPr>
            <a:r>
              <a:rPr lang="fr-FR" sz="2600" dirty="0" smtClean="0">
                <a:solidFill>
                  <a:srgbClr val="3B3B3B"/>
                </a:solidFill>
              </a:rPr>
              <a:t>Fonction de convolution</a:t>
            </a:r>
            <a:endParaRPr lang="fr-FR" sz="2600" dirty="0">
              <a:solidFill>
                <a:srgbClr val="3B3B3B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395536" y="6237312"/>
            <a:ext cx="2328904" cy="393358"/>
          </a:xfrm>
        </p:spPr>
        <p:txBody>
          <a:bodyPr/>
          <a:lstStyle/>
          <a:p>
            <a:r>
              <a:rPr lang="fr-FR" sz="1800" smtClean="0"/>
              <a:t>07/01/2014</a:t>
            </a:r>
            <a:endParaRPr lang="fr-BE" sz="1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915816" y="6237312"/>
            <a:ext cx="3828256" cy="346328"/>
          </a:xfrm>
        </p:spPr>
        <p:txBody>
          <a:bodyPr/>
          <a:lstStyle/>
          <a:p>
            <a:r>
              <a:rPr lang="pt-BR" sz="1800" smtClean="0"/>
              <a:t>Alves V, Hyacinthe C, Testier M-A</a:t>
            </a:r>
            <a:endParaRPr lang="fr-BE" sz="18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244408" y="6309320"/>
            <a:ext cx="582966" cy="274320"/>
          </a:xfrm>
        </p:spPr>
        <p:txBody>
          <a:bodyPr/>
          <a:lstStyle/>
          <a:p>
            <a:fld id="{CF4668DC-857F-487D-BFFA-8C0CA5037977}" type="slidenum">
              <a:rPr lang="fr-BE" sz="1800" smtClean="0"/>
              <a:t>9</a:t>
            </a:fld>
            <a:endParaRPr lang="fr-BE" sz="1800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État de l’art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28" y="2924944"/>
            <a:ext cx="8485544" cy="2539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155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lle">
  <a:themeElements>
    <a:clrScheme name="Technique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Grille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lle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151</TotalTime>
  <Words>449</Words>
  <Application>Microsoft Office PowerPoint</Application>
  <PresentationFormat>Affichage à l'écran (4:3)</PresentationFormat>
  <Paragraphs>126</Paragraphs>
  <Slides>22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Grille</vt:lpstr>
      <vt:lpstr>Projet Différencié création panorama</vt:lpstr>
      <vt:lpstr>Sommaire</vt:lpstr>
      <vt:lpstr>Introduction</vt:lpstr>
      <vt:lpstr>Cahier des charges</vt:lpstr>
      <vt:lpstr>État de l’art</vt:lpstr>
      <vt:lpstr>État de l’art</vt:lpstr>
      <vt:lpstr>État de l’art</vt:lpstr>
      <vt:lpstr>État de l’art</vt:lpstr>
      <vt:lpstr>État de l’art</vt:lpstr>
      <vt:lpstr>État de l’art</vt:lpstr>
      <vt:lpstr>État de l’art</vt:lpstr>
      <vt:lpstr>État de l’art</vt:lpstr>
      <vt:lpstr>État de l’art</vt:lpstr>
      <vt:lpstr>État de l’art</vt:lpstr>
      <vt:lpstr>État de l’art</vt:lpstr>
      <vt:lpstr>État de l’art</vt:lpstr>
      <vt:lpstr>État de l’art</vt:lpstr>
      <vt:lpstr>État de l’art</vt:lpstr>
      <vt:lpstr>État de l’art</vt:lpstr>
      <vt:lpstr>État de l’art</vt:lpstr>
      <vt:lpstr>État de l’art</vt:lpstr>
      <vt:lpstr>État de l’art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Génie logiciel  Gestion de questionnaires</dc:title>
  <dc:creator>Caerbannogg</dc:creator>
  <cp:lastModifiedBy>Admin</cp:lastModifiedBy>
  <cp:revision>23</cp:revision>
  <dcterms:created xsi:type="dcterms:W3CDTF">2014-01-07T12:28:20Z</dcterms:created>
  <dcterms:modified xsi:type="dcterms:W3CDTF">2014-01-10T10:21:38Z</dcterms:modified>
</cp:coreProperties>
</file>