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69" r:id="rId5"/>
    <p:sldId id="261" r:id="rId6"/>
    <p:sldId id="283" r:id="rId7"/>
    <p:sldId id="260" r:id="rId8"/>
    <p:sldId id="263" r:id="rId9"/>
    <p:sldId id="271" r:id="rId10"/>
    <p:sldId id="284" r:id="rId11"/>
    <p:sldId id="264" r:id="rId12"/>
    <p:sldId id="259" r:id="rId13"/>
    <p:sldId id="274" r:id="rId14"/>
    <p:sldId id="265" r:id="rId15"/>
    <p:sldId id="275" r:id="rId16"/>
    <p:sldId id="282" r:id="rId17"/>
    <p:sldId id="258" r:id="rId18"/>
    <p:sldId id="281" r:id="rId19"/>
    <p:sldId id="273" r:id="rId20"/>
    <p:sldId id="278" r:id="rId21"/>
    <p:sldId id="286" r:id="rId22"/>
    <p:sldId id="287" r:id="rId23"/>
    <p:sldId id="277" r:id="rId24"/>
    <p:sldId id="292" r:id="rId25"/>
    <p:sldId id="293" r:id="rId26"/>
    <p:sldId id="294" r:id="rId27"/>
    <p:sldId id="295" r:id="rId28"/>
    <p:sldId id="288" r:id="rId29"/>
    <p:sldId id="280" r:id="rId30"/>
    <p:sldId id="290" r:id="rId31"/>
    <p:sldId id="279" r:id="rId32"/>
    <p:sldId id="272" r:id="rId33"/>
    <p:sldId id="285" r:id="rId34"/>
    <p:sldId id="291" r:id="rId35"/>
    <p:sldId id="262" r:id="rId3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1" autoAdjust="0"/>
    <p:restoredTop sz="94712" autoAdjust="0"/>
  </p:normalViewPr>
  <p:slideViewPr>
    <p:cSldViewPr>
      <p:cViewPr varScale="1">
        <p:scale>
          <a:sx n="83" d="100"/>
          <a:sy n="83" d="100"/>
        </p:scale>
        <p:origin x="-102" y="-5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7915C-756A-4ACE-95AC-A87C0ADF898E}" type="datetimeFigureOut">
              <a:rPr lang="fr-FR" smtClean="0"/>
              <a:pPr/>
              <a:t>12/05/2011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20897-9B9D-4451-8DBF-11D072E3AF1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adam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214290"/>
            <a:ext cx="4017777" cy="6240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28860" y="5802831"/>
            <a:ext cx="38892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 59 min 42s</a:t>
            </a:r>
            <a:endParaRPr lang="fr-FR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Babbage (1791-1871)</a:t>
            </a:r>
            <a:endParaRPr lang="fr-FR" b="1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85926"/>
            <a:ext cx="303907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928802"/>
            <a:ext cx="4572000" cy="330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162482" y="5429264"/>
            <a:ext cx="27671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Difference engine</a:t>
            </a:r>
            <a:endParaRPr lang="fr-FR" sz="2400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836499" y="6215082"/>
            <a:ext cx="773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/>
              <a:t>Analytical</a:t>
            </a:r>
            <a:r>
              <a:rPr lang="fr-FR" sz="2400" b="1" dirty="0" smtClean="0"/>
              <a:t> engine : premier système Turing-complet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Cantor (1845-1918)</a:t>
            </a:r>
            <a:endParaRPr lang="fr-F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66454"/>
            <a:ext cx="292389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Hilbert (1862-1943)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928802"/>
            <a:ext cx="2828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Dixième problème de Hilbert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Trouver un algorithme qui détermine si</a:t>
            </a:r>
          </a:p>
          <a:p>
            <a:pPr>
              <a:buNone/>
            </a:pPr>
            <a:r>
              <a:rPr lang="fr-FR" b="1" dirty="0" smtClean="0"/>
              <a:t>une équation diophantienne a des</a:t>
            </a:r>
          </a:p>
          <a:p>
            <a:pPr>
              <a:buNone/>
            </a:pPr>
            <a:r>
              <a:rPr lang="fr-FR" b="1" dirty="0" smtClean="0"/>
              <a:t>solutions entières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L’</a:t>
            </a:r>
            <a:r>
              <a:rPr lang="fr-FR" b="1" i="1" dirty="0" smtClean="0"/>
              <a:t>Entscheidungproblem</a:t>
            </a:r>
            <a:endParaRPr lang="fr-FR" b="1" i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Existe-t-il un algorithme capable de</a:t>
            </a:r>
          </a:p>
          <a:p>
            <a:pPr>
              <a:buNone/>
            </a:pPr>
            <a:r>
              <a:rPr lang="fr-FR" b="1" dirty="0" smtClean="0"/>
              <a:t>démontrer si un énoncé (formalisé) est</a:t>
            </a:r>
          </a:p>
          <a:p>
            <a:pPr>
              <a:buNone/>
            </a:pPr>
            <a:r>
              <a:rPr lang="fr-FR" b="1" dirty="0" smtClean="0"/>
              <a:t>vrai ou faux ?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Gödel (1906-1978)</a:t>
            </a:r>
            <a:endParaRPr lang="fr-FR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7538" y="1500174"/>
            <a:ext cx="28289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58" y="5572140"/>
            <a:ext cx="84653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Théorème d’incomplétude :</a:t>
            </a:r>
          </a:p>
          <a:p>
            <a:r>
              <a:rPr lang="fr-FR" sz="2400" b="1" dirty="0" smtClean="0"/>
              <a:t>Tout système qui contient l’arithmétique est indécidable.</a:t>
            </a:r>
            <a:endParaRPr lang="fr-F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Alan Turing (1912-1954)</a:t>
            </a:r>
            <a:endParaRPr lang="fr-FR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85926"/>
            <a:ext cx="381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Alan Turing (1912-1954)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7296"/>
          </a:xfrm>
        </p:spPr>
        <p:txBody>
          <a:bodyPr/>
          <a:lstStyle/>
          <a:p>
            <a:r>
              <a:rPr lang="fr-FR" b="1" dirty="0" smtClean="0"/>
              <a:t>Excuses de Gordon Brown (sep 2009)</a:t>
            </a:r>
          </a:p>
          <a:p>
            <a:r>
              <a:rPr lang="fr-FR" b="1" dirty="0" smtClean="0"/>
              <a:t>Année Turing : 2012</a:t>
            </a:r>
            <a:endParaRPr lang="fr-FR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 descr="D:\JPF-JPF\ref=sib_rdr_zmin_fichiers\Qffsv35leptqtnU7AKh4xKZXCQ0hS6TIGJoOyUBSJ6Q8PM0Pod3pcFiigK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928934"/>
            <a:ext cx="2286000" cy="3420428"/>
          </a:xfrm>
          <a:prstGeom prst="rect">
            <a:avLst/>
          </a:prstGeom>
          <a:noFill/>
        </p:spPr>
      </p:pic>
      <p:pic>
        <p:nvPicPr>
          <p:cNvPr id="1026" name="Picture 2" descr="D:\JPF-JPF\ref=sib_rdr_zmin_fichiers\transparent-pixel.gif"/>
          <p:cNvPicPr>
            <a:picLocks noChangeAspect="1" noChangeArrowheads="1"/>
          </p:cNvPicPr>
          <p:nvPr/>
        </p:nvPicPr>
        <p:blipFill>
          <a:blip r:embed="rId3"/>
          <a:srcRect l="-380000" t="-380000" r="-380000" b="-380000"/>
          <a:stretch>
            <a:fillRect/>
          </a:stretch>
        </p:blipFill>
        <p:spPr bwMode="auto">
          <a:xfrm>
            <a:off x="-28883605" y="-43253020"/>
            <a:ext cx="4320000" cy="432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8898" r="18898"/>
          <a:stretch>
            <a:fillRect/>
          </a:stretch>
        </p:blipFill>
        <p:spPr bwMode="auto">
          <a:xfrm>
            <a:off x="1714480" y="3143248"/>
            <a:ext cx="1777479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Test de Turing</a:t>
            </a:r>
            <a:endParaRPr lang="fr-FR" b="1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568786"/>
            <a:ext cx="3657600" cy="4503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Machine de Turing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/>
          </a:bodyPr>
          <a:lstStyle/>
          <a:p>
            <a:r>
              <a:rPr lang="fr-FR" b="1" dirty="0" smtClean="0"/>
              <a:t>Un ruban infini</a:t>
            </a:r>
          </a:p>
          <a:p>
            <a:r>
              <a:rPr lang="fr-FR" b="1" dirty="0" smtClean="0"/>
              <a:t>Une tête de lecture/écriture à états :</a:t>
            </a:r>
          </a:p>
          <a:p>
            <a:pPr lvl="1"/>
            <a:r>
              <a:rPr lang="fr-FR" b="1" dirty="0" smtClean="0"/>
              <a:t>qui lit un caractère à la fois</a:t>
            </a:r>
          </a:p>
          <a:p>
            <a:pPr lvl="1"/>
            <a:r>
              <a:rPr lang="fr-FR" b="1" dirty="0" smtClean="0"/>
              <a:t>qui change d’état, écrit sur le ruban et se déplace en fonction du symbole lu</a:t>
            </a:r>
          </a:p>
          <a:p>
            <a:pPr lvl="1"/>
            <a:endParaRPr lang="fr-FR" b="1" dirty="0" smtClean="0"/>
          </a:p>
          <a:p>
            <a:pPr lvl="1"/>
            <a:endParaRPr lang="fr-FR" b="1" dirty="0" smtClean="0"/>
          </a:p>
          <a:p>
            <a:pPr>
              <a:buNone/>
            </a:pPr>
            <a:r>
              <a:rPr lang="fr-FR" sz="2000" b="1" dirty="0" smtClean="0"/>
              <a:t>ATTENTION : la machine est vue comme un transformateur</a:t>
            </a:r>
          </a:p>
          <a:p>
            <a:pPr>
              <a:buNone/>
            </a:pPr>
            <a:r>
              <a:rPr lang="fr-FR" sz="2000" b="1" dirty="0" smtClean="0"/>
              <a:t>(en JFLAP il faut revenir au début du mot)</a:t>
            </a:r>
            <a:r>
              <a:rPr lang="fr-FR" b="1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Objectif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formaliser/automatiser le raisonnement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Plus formellement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507207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			M = (Q,</a:t>
            </a:r>
            <a:r>
              <a:rPr lang="el-GR" b="1" dirty="0" smtClean="0">
                <a:latin typeface="Mathcad UniMath"/>
              </a:rPr>
              <a:t>Σ</a:t>
            </a:r>
            <a:r>
              <a:rPr lang="fr-FR" b="1" dirty="0" smtClean="0">
                <a:latin typeface="Mathcad UniMath"/>
              </a:rPr>
              <a:t>,</a:t>
            </a:r>
            <a:r>
              <a:rPr lang="el-GR" b="1" dirty="0" smtClean="0">
                <a:latin typeface="Mathcad UniMath"/>
              </a:rPr>
              <a:t>Γ</a:t>
            </a:r>
            <a:r>
              <a:rPr lang="fr-FR" b="1" dirty="0" smtClean="0">
                <a:latin typeface="Mathcad UniMath"/>
              </a:rPr>
              <a:t>,</a:t>
            </a:r>
            <a:r>
              <a:rPr lang="el-GR" b="1" dirty="0" smtClean="0">
                <a:latin typeface="Mathcad UniMath"/>
              </a:rPr>
              <a:t>δ</a:t>
            </a:r>
            <a:r>
              <a:rPr lang="fr-FR" b="1" dirty="0" smtClean="0">
                <a:latin typeface="Mathcad UniMath"/>
              </a:rPr>
              <a:t>,q</a:t>
            </a:r>
            <a:r>
              <a:rPr lang="fr-FR" b="1" baseline="-25000" dirty="0" smtClean="0">
                <a:latin typeface="Mathcad UniMath"/>
              </a:rPr>
              <a:t>0,</a:t>
            </a:r>
            <a:r>
              <a:rPr lang="el-GR" b="1" dirty="0" smtClean="0">
                <a:latin typeface="Mathcad UniMath"/>
              </a:rPr>
              <a:t>⎕</a:t>
            </a:r>
            <a:r>
              <a:rPr lang="fr-FR" b="1" dirty="0" smtClean="0">
                <a:latin typeface="Mathcad UniMath"/>
              </a:rPr>
              <a:t>,F)</a:t>
            </a:r>
          </a:p>
          <a:p>
            <a:endParaRPr lang="fr-FR" b="1" dirty="0" smtClean="0">
              <a:latin typeface="Mathcad UniMath"/>
            </a:endParaRPr>
          </a:p>
          <a:p>
            <a:r>
              <a:rPr lang="fr-FR" b="1" dirty="0" smtClean="0"/>
              <a:t>Q : ensemble d’états</a:t>
            </a:r>
          </a:p>
          <a:p>
            <a:r>
              <a:rPr lang="el-GR" b="1" dirty="0" smtClean="0">
                <a:latin typeface="Mathcad UniMath"/>
              </a:rPr>
              <a:t>Σ</a:t>
            </a:r>
            <a:r>
              <a:rPr lang="fr-FR" b="1" dirty="0" smtClean="0">
                <a:latin typeface="Mathcad UniMath"/>
              </a:rPr>
              <a:t> : </a:t>
            </a:r>
            <a:r>
              <a:rPr lang="fr-FR" b="1" dirty="0" smtClean="0"/>
              <a:t>alphabet d’entrée</a:t>
            </a:r>
          </a:p>
          <a:p>
            <a:r>
              <a:rPr lang="el-GR" b="1" dirty="0" smtClean="0">
                <a:latin typeface="Mathcad UniMath"/>
              </a:rPr>
              <a:t>Γ</a:t>
            </a:r>
            <a:r>
              <a:rPr lang="fr-FR" b="1" dirty="0" smtClean="0">
                <a:latin typeface="Mathcad UniMath"/>
              </a:rPr>
              <a:t> : </a:t>
            </a:r>
            <a:r>
              <a:rPr lang="fr-FR" b="1" dirty="0" smtClean="0"/>
              <a:t>alphabet de ruban</a:t>
            </a:r>
          </a:p>
          <a:p>
            <a:r>
              <a:rPr lang="el-GR" b="1" dirty="0" smtClean="0">
                <a:latin typeface="Mathcad UniMath"/>
              </a:rPr>
              <a:t>δ</a:t>
            </a:r>
            <a:r>
              <a:rPr lang="fr-FR" b="1" dirty="0" smtClean="0">
                <a:latin typeface="Mathcad UniMath"/>
              </a:rPr>
              <a:t> : </a:t>
            </a:r>
            <a:r>
              <a:rPr lang="fr-FR" b="1" dirty="0" smtClean="0"/>
              <a:t>fonction de transition </a:t>
            </a:r>
            <a:r>
              <a:rPr lang="fr-FR" sz="2000" b="1" dirty="0" smtClean="0"/>
              <a:t>( </a:t>
            </a:r>
            <a:r>
              <a:rPr lang="fr-FR" sz="2000" b="1" dirty="0" err="1" smtClean="0"/>
              <a:t>e.g</a:t>
            </a:r>
            <a:r>
              <a:rPr lang="fr-FR" sz="2000" b="1" dirty="0" smtClean="0"/>
              <a:t>. </a:t>
            </a:r>
            <a:r>
              <a:rPr lang="el-GR" sz="2000" b="1" dirty="0" smtClean="0">
                <a:latin typeface="Mathcad UniMath"/>
              </a:rPr>
              <a:t>δ</a:t>
            </a:r>
            <a:r>
              <a:rPr lang="fr-FR" sz="2000" b="1" dirty="0" smtClean="0"/>
              <a:t>(q1,a)=(q2,</a:t>
            </a:r>
            <a:r>
              <a:rPr lang="fr-FR" sz="2000" b="1" dirty="0" err="1" smtClean="0"/>
              <a:t>b,R</a:t>
            </a:r>
            <a:r>
              <a:rPr lang="fr-FR" sz="2000" b="1" dirty="0" smtClean="0"/>
              <a:t>)</a:t>
            </a:r>
            <a:r>
              <a:rPr lang="fr-FR" sz="2000" b="1" dirty="0" smtClean="0">
                <a:latin typeface="Mathcad UniMath"/>
              </a:rPr>
              <a:t> )</a:t>
            </a:r>
            <a:endParaRPr lang="fr-FR" sz="2000" b="1" dirty="0" smtClean="0"/>
          </a:p>
          <a:p>
            <a:r>
              <a:rPr lang="fr-FR" b="1" dirty="0" smtClean="0">
                <a:latin typeface="Mathcad UniMath"/>
              </a:rPr>
              <a:t>q</a:t>
            </a:r>
            <a:r>
              <a:rPr lang="fr-FR" b="1" baseline="-25000" dirty="0" smtClean="0">
                <a:latin typeface="Mathcad UniMath"/>
              </a:rPr>
              <a:t>0 </a:t>
            </a:r>
            <a:r>
              <a:rPr lang="fr-FR" b="1" dirty="0" smtClean="0">
                <a:latin typeface="Mathcad UniMath"/>
              </a:rPr>
              <a:t>: </a:t>
            </a:r>
            <a:r>
              <a:rPr lang="fr-FR" b="1" dirty="0" smtClean="0"/>
              <a:t>état initial</a:t>
            </a:r>
            <a:r>
              <a:rPr lang="fr-FR" b="1" dirty="0" smtClean="0">
                <a:latin typeface="Mathcad UniMath"/>
              </a:rPr>
              <a:t>  </a:t>
            </a:r>
            <a:endParaRPr lang="fr-FR" b="1" baseline="30000" dirty="0" smtClean="0">
              <a:latin typeface="Mathcad UniMath"/>
            </a:endParaRPr>
          </a:p>
          <a:p>
            <a:r>
              <a:rPr lang="el-GR" b="1" dirty="0" smtClean="0">
                <a:latin typeface="Mathcad UniMath"/>
              </a:rPr>
              <a:t>⎕</a:t>
            </a:r>
            <a:r>
              <a:rPr lang="fr-FR" b="1" dirty="0" smtClean="0">
                <a:latin typeface="Mathcad UniMath"/>
              </a:rPr>
              <a:t> : </a:t>
            </a:r>
            <a:r>
              <a:rPr lang="fr-FR" b="1" dirty="0" smtClean="0"/>
              <a:t>blanc</a:t>
            </a:r>
          </a:p>
          <a:p>
            <a:r>
              <a:rPr lang="fr-FR" b="1" dirty="0" smtClean="0">
                <a:latin typeface="Mathcad UniMath"/>
              </a:rPr>
              <a:t>F : </a:t>
            </a:r>
            <a:r>
              <a:rPr lang="fr-FR" b="1" dirty="0" smtClean="0"/>
              <a:t>états final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JFLAP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Langage d’une machine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/>
          <a:lstStyle/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	Comme pour les autres machines abstraites, le langage d’une machine de Turing est l’ensemble des mots pour lesquels la machine s’arrête dans un état final.</a:t>
            </a:r>
          </a:p>
          <a:p>
            <a:pPr>
              <a:buNone/>
            </a:pPr>
            <a:r>
              <a:rPr lang="fr-FR" b="1" dirty="0" smtClean="0"/>
              <a:t>	</a:t>
            </a:r>
          </a:p>
          <a:p>
            <a:pPr>
              <a:buNone/>
            </a:pPr>
            <a:r>
              <a:rPr lang="fr-FR" b="1" dirty="0" smtClean="0"/>
              <a:t>	Cependant, contrairement aux autres machines, celle-ci peut </a:t>
            </a:r>
            <a:r>
              <a:rPr lang="fr-FR" b="1" i="1" dirty="0" smtClean="0"/>
              <a:t>ne pas s’arrêter</a:t>
            </a:r>
            <a:r>
              <a:rPr lang="fr-FR" b="1" dirty="0" smtClean="0"/>
              <a:t>.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Boucle infinie</a:t>
            </a: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643050"/>
            <a:ext cx="6667500" cy="4783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Universalité (1)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fr-FR" b="1" dirty="0" smtClean="0"/>
              <a:t>Équivalence de tous les modèles :</a:t>
            </a:r>
          </a:p>
          <a:p>
            <a:pPr lvl="1"/>
            <a:r>
              <a:rPr lang="fr-FR" sz="3200" b="1" dirty="0" smtClean="0"/>
              <a:t>machine de Turing</a:t>
            </a:r>
          </a:p>
          <a:p>
            <a:pPr lvl="1"/>
            <a:r>
              <a:rPr lang="fr-FR" sz="3200" b="1" dirty="0" smtClean="0"/>
              <a:t>fonctions récursives</a:t>
            </a:r>
          </a:p>
          <a:p>
            <a:pPr lvl="1"/>
            <a:r>
              <a:rPr lang="fr-FR" sz="3200" b="1" dirty="0" smtClean="0">
                <a:latin typeface="Mathcad UniMath"/>
              </a:rPr>
              <a:t>λ</a:t>
            </a:r>
            <a:r>
              <a:rPr lang="fr-FR" sz="3200" b="1" dirty="0" smtClean="0"/>
              <a:t>-calcul</a:t>
            </a:r>
          </a:p>
          <a:p>
            <a:pPr lvl="1"/>
            <a:r>
              <a:rPr lang="fr-FR" sz="3200" b="1" dirty="0" smtClean="0"/>
              <a:t>système de Post</a:t>
            </a:r>
          </a:p>
          <a:p>
            <a:pPr lvl="1"/>
            <a:r>
              <a:rPr lang="fr-FR" sz="3200" b="1" dirty="0" smtClean="0"/>
              <a:t>système de Markov</a:t>
            </a:r>
          </a:p>
          <a:p>
            <a:pPr lvl="1"/>
            <a:r>
              <a:rPr lang="fr-FR" sz="3200" b="1" dirty="0" smtClean="0"/>
              <a:t>machine 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Universalité (2)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571612"/>
            <a:ext cx="8229600" cy="4525963"/>
          </a:xfrm>
        </p:spPr>
        <p:txBody>
          <a:bodyPr/>
          <a:lstStyle/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	Toute modification raisonnable de la machine ne modifie pas ses capacités :</a:t>
            </a:r>
          </a:p>
          <a:p>
            <a:pPr lvl="1"/>
            <a:r>
              <a:rPr lang="fr-FR" sz="3200" b="1" dirty="0" smtClean="0"/>
              <a:t>ruban infini d’un seul côté ou des deux ;</a:t>
            </a:r>
          </a:p>
          <a:p>
            <a:pPr lvl="1"/>
            <a:r>
              <a:rPr lang="fr-FR" sz="3200" b="1" dirty="0" smtClean="0"/>
              <a:t>ajout de ruban(s) ;</a:t>
            </a:r>
          </a:p>
          <a:p>
            <a:pPr lvl="1"/>
            <a:r>
              <a:rPr lang="fr-FR" sz="3200" b="1" dirty="0" smtClean="0"/>
              <a:t>possibilité de rester sur place ou non.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Universalité (3)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	La machine de Turing est un dispositif suffisamment puissant pour simuler l’exécution de n’importe quelle machine.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Universalité (4) : thèse de Church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pPr>
              <a:buNone/>
            </a:pPr>
            <a:r>
              <a:rPr lang="fr-FR" b="1" dirty="0" smtClean="0"/>
              <a:t>	Toute fonction intuitivement calculable est calculable sur une machine de Turing.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Langage décidable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Un langage est décidable s’il existe un </a:t>
            </a:r>
          </a:p>
          <a:p>
            <a:pPr>
              <a:buNone/>
            </a:pPr>
            <a:r>
              <a:rPr lang="fr-FR" b="1" dirty="0" smtClean="0"/>
              <a:t>algorithme qui décide en temps fini si un </a:t>
            </a:r>
          </a:p>
          <a:p>
            <a:pPr>
              <a:buNone/>
            </a:pPr>
            <a:r>
              <a:rPr lang="fr-FR" b="1" dirty="0" smtClean="0"/>
              <a:t>mot lui appartient.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i="1" dirty="0" smtClean="0"/>
              <a:t>L</a:t>
            </a:r>
            <a:r>
              <a:rPr lang="fr-FR" b="1" dirty="0" smtClean="0"/>
              <a:t> est décidé par une machine de Turing </a:t>
            </a:r>
            <a:r>
              <a:rPr lang="fr-FR" b="1" i="1" dirty="0" smtClean="0"/>
              <a:t>M</a:t>
            </a:r>
          </a:p>
          <a:p>
            <a:pPr>
              <a:buNone/>
            </a:pPr>
            <a:r>
              <a:rPr lang="fr-FR" b="1" dirty="0" smtClean="0"/>
              <a:t>si :</a:t>
            </a:r>
          </a:p>
          <a:p>
            <a:pPr>
              <a:buNone/>
            </a:pPr>
            <a:r>
              <a:rPr lang="fr-FR" b="1" i="1" dirty="0" smtClean="0"/>
              <a:t>	- M</a:t>
            </a:r>
            <a:r>
              <a:rPr lang="fr-FR" b="1" dirty="0" smtClean="0"/>
              <a:t> accepte </a:t>
            </a:r>
            <a:r>
              <a:rPr lang="fr-FR" b="1" i="1" dirty="0" smtClean="0"/>
              <a:t>L</a:t>
            </a:r>
          </a:p>
          <a:p>
            <a:pPr>
              <a:buNone/>
            </a:pPr>
            <a:r>
              <a:rPr lang="fr-FR" b="1" i="1" dirty="0" smtClean="0"/>
              <a:t>	- M </a:t>
            </a:r>
            <a:r>
              <a:rPr lang="fr-FR" b="1" dirty="0" smtClean="0"/>
              <a:t>n’a pas d’exécution infinie</a:t>
            </a:r>
          </a:p>
          <a:p>
            <a:pPr>
              <a:buNone/>
            </a:pPr>
            <a:r>
              <a:rPr lang="fr-FR" b="1" i="1" dirty="0" smtClean="0"/>
              <a:t>	</a:t>
            </a:r>
            <a:endParaRPr lang="fr-F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Grammaires générales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{ </a:t>
            </a:r>
            <a:r>
              <a:rPr lang="fr-FR" b="1" dirty="0" err="1" smtClean="0"/>
              <a:t>a</a:t>
            </a:r>
            <a:r>
              <a:rPr lang="fr-FR" b="1" baseline="30000" dirty="0" err="1" smtClean="0"/>
              <a:t>n</a:t>
            </a:r>
            <a:r>
              <a:rPr lang="fr-FR" b="1" dirty="0" err="1" smtClean="0"/>
              <a:t>b</a:t>
            </a:r>
            <a:r>
              <a:rPr lang="fr-FR" b="1" baseline="30000" dirty="0" err="1" smtClean="0"/>
              <a:t>n</a:t>
            </a:r>
            <a:r>
              <a:rPr lang="fr-FR" b="1" dirty="0" err="1" smtClean="0"/>
              <a:t>c</a:t>
            </a:r>
            <a:r>
              <a:rPr lang="fr-FR" b="1" baseline="30000" dirty="0" err="1" smtClean="0"/>
              <a:t>n</a:t>
            </a:r>
            <a:r>
              <a:rPr lang="fr-FR" b="1" dirty="0" smtClean="0"/>
              <a:t> | n&gt;0 }</a:t>
            </a:r>
            <a:br>
              <a:rPr lang="fr-FR" b="1" dirty="0" smtClean="0"/>
            </a:br>
            <a:endParaRPr lang="fr-FR" b="1" dirty="0" smtClean="0"/>
          </a:p>
          <a:p>
            <a:pPr>
              <a:buNone/>
            </a:pPr>
            <a:r>
              <a:rPr lang="fr-FR" b="1" dirty="0" smtClean="0"/>
              <a:t>S → TZ</a:t>
            </a:r>
          </a:p>
          <a:p>
            <a:pPr>
              <a:buNone/>
            </a:pPr>
            <a:r>
              <a:rPr lang="fr-FR" b="1" dirty="0" smtClean="0"/>
              <a:t>T → aTbC | </a:t>
            </a:r>
            <a:r>
              <a:rPr lang="el-GR" b="1" dirty="0" smtClean="0"/>
              <a:t>ε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Cb → bC</a:t>
            </a:r>
          </a:p>
          <a:p>
            <a:pPr>
              <a:buNone/>
            </a:pPr>
            <a:r>
              <a:rPr lang="fr-FR" b="1" dirty="0" smtClean="0"/>
              <a:t>CZ → Zc</a:t>
            </a:r>
          </a:p>
          <a:p>
            <a:pPr>
              <a:buNone/>
            </a:pPr>
            <a:r>
              <a:rPr lang="fr-FR" b="1" dirty="0" smtClean="0"/>
              <a:t>bZ → b</a:t>
            </a:r>
          </a:p>
          <a:p>
            <a:pPr>
              <a:buNone/>
            </a:pPr>
            <a:endParaRPr lang="fr-FR" sz="2600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b="1" dirty="0" err="1" smtClean="0"/>
              <a:t>aabbcc</a:t>
            </a:r>
            <a:r>
              <a:rPr lang="fr-FR" b="1" dirty="0" smtClean="0"/>
              <a:t/>
            </a:r>
            <a:br>
              <a:rPr lang="fr-FR" b="1" dirty="0" smtClean="0"/>
            </a:br>
            <a:endParaRPr lang="fr-FR" b="1" dirty="0" smtClean="0"/>
          </a:p>
          <a:p>
            <a:pPr>
              <a:buNone/>
            </a:pPr>
            <a:r>
              <a:rPr lang="fr-FR" b="1" dirty="0" smtClean="0"/>
              <a:t>S → </a:t>
            </a:r>
            <a:r>
              <a:rPr lang="fr-FR" b="1" u="sng" dirty="0" smtClean="0"/>
              <a:t>T</a:t>
            </a:r>
            <a:r>
              <a:rPr lang="fr-FR" b="1" dirty="0" smtClean="0"/>
              <a:t>Z → </a:t>
            </a:r>
            <a:r>
              <a:rPr lang="fr-FR" b="1" dirty="0" err="1" smtClean="0"/>
              <a:t>a</a:t>
            </a:r>
            <a:r>
              <a:rPr lang="fr-FR" b="1" u="sng" dirty="0" err="1" smtClean="0"/>
              <a:t>T</a:t>
            </a:r>
            <a:r>
              <a:rPr lang="fr-FR" b="1" dirty="0" err="1" smtClean="0"/>
              <a:t>bCZ</a:t>
            </a:r>
            <a:r>
              <a:rPr lang="fr-FR" b="1" dirty="0" smtClean="0"/>
              <a:t> →</a:t>
            </a:r>
          </a:p>
          <a:p>
            <a:pPr>
              <a:buNone/>
            </a:pPr>
            <a:r>
              <a:rPr lang="fr-FR" b="1" dirty="0" err="1" smtClean="0"/>
              <a:t>aa</a:t>
            </a:r>
            <a:r>
              <a:rPr lang="fr-FR" b="1" u="sng" dirty="0" err="1" smtClean="0"/>
              <a:t>T</a:t>
            </a:r>
            <a:r>
              <a:rPr lang="fr-FR" b="1" dirty="0" err="1" smtClean="0"/>
              <a:t>bCbCZ</a:t>
            </a:r>
            <a:r>
              <a:rPr lang="fr-FR" b="1" dirty="0" smtClean="0"/>
              <a:t> →</a:t>
            </a:r>
          </a:p>
          <a:p>
            <a:pPr>
              <a:buNone/>
            </a:pPr>
            <a:r>
              <a:rPr lang="fr-FR" b="1" dirty="0" err="1" smtClean="0"/>
              <a:t>aab</a:t>
            </a:r>
            <a:r>
              <a:rPr lang="fr-FR" b="1" u="sng" dirty="0" err="1" smtClean="0"/>
              <a:t>Cb</a:t>
            </a:r>
            <a:r>
              <a:rPr lang="fr-FR" b="1" dirty="0" err="1" smtClean="0"/>
              <a:t>CZ</a:t>
            </a:r>
            <a:r>
              <a:rPr lang="fr-FR" b="1" dirty="0" smtClean="0"/>
              <a:t> </a:t>
            </a:r>
            <a:r>
              <a:rPr lang="fr-FR" b="1" dirty="0" smtClean="0">
                <a:latin typeface="Mathcad UniMath"/>
              </a:rPr>
              <a:t>→</a:t>
            </a:r>
          </a:p>
          <a:p>
            <a:pPr>
              <a:buNone/>
            </a:pPr>
            <a:r>
              <a:rPr lang="fr-FR" b="1" dirty="0" err="1" smtClean="0"/>
              <a:t>aabbC</a:t>
            </a:r>
            <a:r>
              <a:rPr lang="fr-FR" b="1" u="sng" dirty="0" err="1" smtClean="0"/>
              <a:t>CZ</a:t>
            </a:r>
            <a:r>
              <a:rPr lang="fr-FR" b="1" dirty="0" smtClean="0"/>
              <a:t> </a:t>
            </a:r>
            <a:r>
              <a:rPr lang="fr-FR" b="1" dirty="0" smtClean="0">
                <a:latin typeface="Mathcad UniMath"/>
              </a:rPr>
              <a:t>→  </a:t>
            </a:r>
          </a:p>
          <a:p>
            <a:pPr>
              <a:buNone/>
            </a:pPr>
            <a:r>
              <a:rPr lang="fr-FR" b="1" dirty="0" err="1" smtClean="0"/>
              <a:t>aabb</a:t>
            </a:r>
            <a:r>
              <a:rPr lang="fr-FR" b="1" u="sng" dirty="0" err="1" smtClean="0"/>
              <a:t>CZ</a:t>
            </a:r>
            <a:r>
              <a:rPr lang="fr-FR" b="1" dirty="0" err="1" smtClean="0"/>
              <a:t>c</a:t>
            </a:r>
            <a:r>
              <a:rPr lang="fr-FR" b="1" dirty="0" smtClean="0"/>
              <a:t> </a:t>
            </a:r>
            <a:r>
              <a:rPr lang="fr-FR" b="1" dirty="0" smtClean="0">
                <a:latin typeface="Mathcad UniMath"/>
              </a:rPr>
              <a:t>→</a:t>
            </a:r>
            <a:r>
              <a:rPr lang="fr-FR" b="1" dirty="0" smtClean="0"/>
              <a:t> </a:t>
            </a:r>
          </a:p>
          <a:p>
            <a:pPr>
              <a:buNone/>
            </a:pPr>
            <a:r>
              <a:rPr lang="fr-FR" b="1" dirty="0" err="1" smtClean="0"/>
              <a:t>aabb</a:t>
            </a:r>
            <a:r>
              <a:rPr lang="fr-FR" b="1" u="sng" dirty="0" err="1" smtClean="0"/>
              <a:t>Z</a:t>
            </a:r>
            <a:r>
              <a:rPr lang="fr-FR" b="1" dirty="0" err="1" smtClean="0"/>
              <a:t>cc</a:t>
            </a:r>
            <a:r>
              <a:rPr lang="fr-FR" b="1" dirty="0" smtClean="0"/>
              <a:t> </a:t>
            </a:r>
            <a:r>
              <a:rPr lang="fr-FR" b="1" dirty="0" smtClean="0">
                <a:latin typeface="Mathcad UniMath"/>
              </a:rPr>
              <a:t>→</a:t>
            </a:r>
          </a:p>
          <a:p>
            <a:pPr>
              <a:buNone/>
            </a:pPr>
            <a:r>
              <a:rPr lang="fr-FR" b="1" dirty="0" err="1" smtClean="0"/>
              <a:t>aabbcc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Euclide (325-265 av. J.C.)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axiomatisation</a:t>
            </a:r>
          </a:p>
          <a:p>
            <a:pPr>
              <a:buNone/>
            </a:pPr>
            <a:r>
              <a:rPr lang="fr-FR" b="1" dirty="0" smtClean="0">
                <a:latin typeface="Arial" pitchFamily="34" charset="0"/>
                <a:cs typeface="Arial" pitchFamily="34" charset="0"/>
              </a:rPr>
              <a:t>	algorithme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2857496"/>
            <a:ext cx="192921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Grammaires contextuelles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86050" y="1760557"/>
            <a:ext cx="3357586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b="1" dirty="0" smtClean="0"/>
              <a:t>{ </a:t>
            </a:r>
            <a:r>
              <a:rPr lang="fr-FR" b="1" dirty="0" err="1" smtClean="0"/>
              <a:t>a</a:t>
            </a:r>
            <a:r>
              <a:rPr lang="fr-FR" b="1" baseline="30000" dirty="0" err="1" smtClean="0"/>
              <a:t>n</a:t>
            </a:r>
            <a:r>
              <a:rPr lang="fr-FR" b="1" dirty="0" err="1" smtClean="0"/>
              <a:t>b</a:t>
            </a:r>
            <a:r>
              <a:rPr lang="fr-FR" b="1" baseline="30000" dirty="0" err="1" smtClean="0"/>
              <a:t>n</a:t>
            </a:r>
            <a:r>
              <a:rPr lang="fr-FR" b="1" dirty="0" err="1" smtClean="0"/>
              <a:t>c</a:t>
            </a:r>
            <a:r>
              <a:rPr lang="fr-FR" b="1" baseline="30000" dirty="0" err="1" smtClean="0"/>
              <a:t>n</a:t>
            </a:r>
            <a:r>
              <a:rPr lang="fr-FR" b="1" dirty="0" smtClean="0"/>
              <a:t> | n&gt;0 }</a:t>
            </a:r>
            <a:br>
              <a:rPr lang="fr-FR" b="1" dirty="0" smtClean="0"/>
            </a:br>
            <a:endParaRPr lang="fr-FR" b="1" dirty="0" smtClean="0"/>
          </a:p>
          <a:p>
            <a:pPr>
              <a:buNone/>
            </a:pPr>
            <a:r>
              <a:rPr lang="fr-FR" b="1" dirty="0" smtClean="0"/>
              <a:t>S → TZ</a:t>
            </a:r>
          </a:p>
          <a:p>
            <a:pPr>
              <a:buNone/>
            </a:pPr>
            <a:r>
              <a:rPr lang="fr-FR" b="1" dirty="0" smtClean="0"/>
              <a:t>T → </a:t>
            </a:r>
            <a:r>
              <a:rPr lang="fr-FR" b="1" dirty="0" err="1" smtClean="0"/>
              <a:t>aUb</a:t>
            </a:r>
            <a:r>
              <a:rPr lang="fr-FR" b="1" dirty="0" smtClean="0"/>
              <a:t> | ab</a:t>
            </a:r>
          </a:p>
          <a:p>
            <a:pPr>
              <a:buNone/>
            </a:pPr>
            <a:r>
              <a:rPr lang="fr-FR" b="1" dirty="0" smtClean="0"/>
              <a:t>U → </a:t>
            </a:r>
            <a:r>
              <a:rPr lang="fr-FR" b="1" dirty="0" err="1" smtClean="0"/>
              <a:t>aUbC</a:t>
            </a:r>
            <a:r>
              <a:rPr lang="fr-FR" b="1" dirty="0" smtClean="0"/>
              <a:t> | </a:t>
            </a:r>
            <a:r>
              <a:rPr lang="fr-FR" b="1" dirty="0" err="1" smtClean="0"/>
              <a:t>abC</a:t>
            </a:r>
            <a:endParaRPr lang="fr-FR" b="1" dirty="0" smtClean="0"/>
          </a:p>
          <a:p>
            <a:pPr>
              <a:buNone/>
            </a:pPr>
            <a:r>
              <a:rPr lang="fr-FR" b="1" dirty="0" smtClean="0"/>
              <a:t>Cb → bC</a:t>
            </a:r>
          </a:p>
          <a:p>
            <a:pPr>
              <a:buNone/>
            </a:pPr>
            <a:r>
              <a:rPr lang="fr-FR" b="1" dirty="0" smtClean="0"/>
              <a:t>CZ → Zc</a:t>
            </a:r>
          </a:p>
          <a:p>
            <a:pPr>
              <a:buNone/>
            </a:pPr>
            <a:r>
              <a:rPr lang="fr-FR" b="1" dirty="0" smtClean="0"/>
              <a:t>bZ → </a:t>
            </a:r>
            <a:r>
              <a:rPr lang="fr-FR" b="1" dirty="0" err="1" smtClean="0"/>
              <a:t>bc</a:t>
            </a:r>
            <a:endParaRPr lang="fr-FR" b="1" dirty="0" smtClean="0"/>
          </a:p>
          <a:p>
            <a:pPr>
              <a:buNone/>
            </a:pPr>
            <a:endParaRPr lang="fr-FR" sz="2600" b="1" dirty="0" smtClean="0"/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Problèmes indécidables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5257800"/>
          </a:xfrm>
        </p:spPr>
        <p:txBody>
          <a:bodyPr>
            <a:normAutofit/>
          </a:bodyPr>
          <a:lstStyle/>
          <a:p>
            <a:r>
              <a:rPr lang="fr-FR" sz="2800" b="1" dirty="0" smtClean="0"/>
              <a:t>Entscheidungsproblem</a:t>
            </a:r>
          </a:p>
          <a:p>
            <a:r>
              <a:rPr lang="fr-FR" sz="2800" b="1" dirty="0" smtClean="0"/>
              <a:t>problème de l’arrêt (détection de boucle infinie)</a:t>
            </a:r>
          </a:p>
          <a:p>
            <a:r>
              <a:rPr lang="fr-FR" sz="2800" b="1" dirty="0" smtClean="0"/>
              <a:t>castor affairé (Rado)</a:t>
            </a:r>
          </a:p>
          <a:p>
            <a:r>
              <a:rPr lang="fr-FR" sz="2800" b="1" dirty="0" smtClean="0"/>
              <a:t>Deux grammaires définissent-elles le même langage ?</a:t>
            </a:r>
          </a:p>
          <a:p>
            <a:r>
              <a:rPr lang="fr-FR" sz="2800" b="1" dirty="0" smtClean="0"/>
              <a:t>Une grammaire est-elle ambiguë ?</a:t>
            </a:r>
          </a:p>
          <a:p>
            <a:r>
              <a:rPr lang="fr-FR" sz="2800" b="1" dirty="0" smtClean="0"/>
              <a:t>correspondance de Post</a:t>
            </a:r>
          </a:p>
          <a:p>
            <a:r>
              <a:rPr lang="fr-FR" sz="2800" b="1" dirty="0" smtClean="0"/>
              <a:t>complexité de Kolmogorov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Hiérarchie de Chomsky</a:t>
            </a:r>
            <a:endParaRPr lang="fr-FR" b="1" dirty="0"/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472518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0205"/>
                <a:gridCol w="2357381"/>
                <a:gridCol w="2000264"/>
                <a:gridCol w="1428760"/>
                <a:gridCol w="1685908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Machine</a:t>
                      </a:r>
                      <a:r>
                        <a:rPr lang="fr-FR" baseline="0" dirty="0" smtClean="0"/>
                        <a:t> abstraite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Reconnaissance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Problèmes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Grammaires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machine de Turing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indécidable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infaisables en théorie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quelconques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machine</a:t>
                      </a:r>
                      <a:r>
                        <a:rPr lang="fr-FR" b="1" baseline="0" dirty="0" smtClean="0"/>
                        <a:t> de Turing</a:t>
                      </a:r>
                      <a:br>
                        <a:rPr lang="fr-FR" b="1" baseline="0" dirty="0" smtClean="0"/>
                      </a:br>
                      <a:r>
                        <a:rPr lang="fr-FR" b="1" baseline="0" dirty="0" smtClean="0"/>
                        <a:t>linéairement bornée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exponentielle?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Infaisables en pratique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contextuelles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automate à pile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polynomiale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faciles</a:t>
                      </a:r>
                      <a:endParaRPr lang="fr-FR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non contextuelles</a:t>
                      </a:r>
                      <a:endParaRPr lang="fr-FR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type 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automate fini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linéaire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latin typeface="+mn-lt"/>
                        </a:rPr>
                        <a:t>très faciles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 smtClean="0"/>
                        <a:t>rationnelles</a:t>
                      </a:r>
                      <a:endParaRPr lang="fr-FR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Comment traiter les problèmes difficiles ?</a:t>
            </a:r>
            <a:endParaRPr lang="fr-FR" b="1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714488"/>
            <a:ext cx="328041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Comment traiter les problèmes difficiles ?</a:t>
            </a:r>
            <a:endParaRPr lang="fr-FR" b="1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b="1" dirty="0" smtClean="0"/>
          </a:p>
          <a:p>
            <a:endParaRPr lang="fr-FR" b="1" dirty="0" smtClean="0"/>
          </a:p>
          <a:p>
            <a:r>
              <a:rPr lang="fr-FR" b="1" dirty="0" smtClean="0"/>
              <a:t>algorithmes d’approximation</a:t>
            </a:r>
          </a:p>
          <a:p>
            <a:r>
              <a:rPr lang="fr-FR" b="1" dirty="0" smtClean="0"/>
              <a:t>réseaux de neurones</a:t>
            </a:r>
          </a:p>
          <a:p>
            <a:r>
              <a:rPr lang="fr-FR" b="1" dirty="0" smtClean="0"/>
              <a:t>fourmis</a:t>
            </a:r>
          </a:p>
          <a:p>
            <a:r>
              <a:rPr lang="fr-FR" b="1" dirty="0" smtClean="0"/>
              <a:t>algorithmes génétiques</a:t>
            </a:r>
          </a:p>
          <a:p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 descr="ctou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4048125" cy="3038475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0698" y="928670"/>
            <a:ext cx="3211830" cy="456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Aristote (384-322 </a:t>
            </a:r>
            <a:r>
              <a:rPr lang="fr-FR" b="1" dirty="0" smtClean="0">
                <a:latin typeface="Arial" pitchFamily="34" charset="0"/>
                <a:cs typeface="Arial" pitchFamily="34" charset="0"/>
              </a:rPr>
              <a:t> av. J.C.</a:t>
            </a:r>
            <a:r>
              <a:rPr lang="fr-FR" b="1" dirty="0" smtClean="0"/>
              <a:t>)</a:t>
            </a:r>
            <a:endParaRPr lang="fr-FR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714488"/>
            <a:ext cx="2688000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571868" y="5715016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b="1" dirty="0" smtClean="0"/>
              <a:t>logique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Al-Khawarizmi (~783-~850)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10146" t="8203" r="13529" b="8203"/>
          <a:stretch>
            <a:fillRect/>
          </a:stretch>
        </p:blipFill>
        <p:spPr bwMode="auto">
          <a:xfrm>
            <a:off x="3060210" y="2017307"/>
            <a:ext cx="2599624" cy="381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  <a:cs typeface="Arial" pitchFamily="34" charset="0"/>
              </a:rPr>
              <a:t>Al-Khawarizmi (~783-~850)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2514600" cy="397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571472" y="5857892"/>
            <a:ext cx="81339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/>
              <a:t>Abrégé du calcul par la restauration et la comparaison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Arial" pitchFamily="34" charset="0"/>
              </a:rPr>
              <a:t>Descartes (1596-1650)</a:t>
            </a:r>
            <a:endParaRPr lang="fr-FR" b="1" dirty="0">
              <a:latin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571612"/>
            <a:ext cx="2646000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86116" y="5643578"/>
            <a:ext cx="4357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atin typeface="Mathcad UniMath"/>
              </a:rPr>
              <a:t>⇔   (x-a)²+(y-b)²=r²</a:t>
            </a:r>
            <a:endParaRPr lang="fr-FR" sz="2800" b="1" dirty="0"/>
          </a:p>
        </p:txBody>
      </p:sp>
      <p:sp>
        <p:nvSpPr>
          <p:cNvPr id="7" name="Ellipse 6"/>
          <p:cNvSpPr>
            <a:spLocks noChangeAspect="1"/>
          </p:cNvSpPr>
          <p:nvPr/>
        </p:nvSpPr>
        <p:spPr>
          <a:xfrm>
            <a:off x="2000232" y="5357826"/>
            <a:ext cx="942857" cy="100013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Vaucanson (1709-1782)</a:t>
            </a:r>
            <a:endParaRPr lang="fr-FR" b="1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643050"/>
            <a:ext cx="3076923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214554"/>
            <a:ext cx="2667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Jacquard (1752-1834)</a:t>
            </a:r>
            <a:endParaRPr lang="fr-FR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2846070" cy="380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 descr="http://sitb-images.amazon.com/Qffs+v35lerh9LXX9WM/hlS71eDWstQoI4fqjlDw/j5buondj+o5O6WSzzOazKjPRx16Buy6gso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2857500" cy="4333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409</Words>
  <Application>Microsoft Office PowerPoint</Application>
  <PresentationFormat>Affichage à l'écran (4:3)</PresentationFormat>
  <Paragraphs>168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Thème Office</vt:lpstr>
      <vt:lpstr>Diapositive 1</vt:lpstr>
      <vt:lpstr>Objectif</vt:lpstr>
      <vt:lpstr>Euclide (325-265 av. J.C.)</vt:lpstr>
      <vt:lpstr>Aristote (384-322  av. J.C.)</vt:lpstr>
      <vt:lpstr>Al-Khawarizmi (~783-~850)</vt:lpstr>
      <vt:lpstr>Al-Khawarizmi (~783-~850)</vt:lpstr>
      <vt:lpstr>Descartes (1596-1650)</vt:lpstr>
      <vt:lpstr>Vaucanson (1709-1782)</vt:lpstr>
      <vt:lpstr>Jacquard (1752-1834)</vt:lpstr>
      <vt:lpstr>Babbage (1791-1871)</vt:lpstr>
      <vt:lpstr>Cantor (1845-1918)</vt:lpstr>
      <vt:lpstr>Hilbert (1862-1943)</vt:lpstr>
      <vt:lpstr>Dixième problème de Hilbert</vt:lpstr>
      <vt:lpstr>L’Entscheidungproblem</vt:lpstr>
      <vt:lpstr>Gödel (1906-1978)</vt:lpstr>
      <vt:lpstr>Alan Turing (1912-1954)</vt:lpstr>
      <vt:lpstr>Alan Turing (1912-1954)</vt:lpstr>
      <vt:lpstr>Test de Turing</vt:lpstr>
      <vt:lpstr>Machine de Turing</vt:lpstr>
      <vt:lpstr>Plus formellement</vt:lpstr>
      <vt:lpstr>JFLAP</vt:lpstr>
      <vt:lpstr>Langage d’une machine</vt:lpstr>
      <vt:lpstr>Boucle infinie</vt:lpstr>
      <vt:lpstr>Universalité (1)</vt:lpstr>
      <vt:lpstr>Universalité (2)</vt:lpstr>
      <vt:lpstr>Universalité (3)</vt:lpstr>
      <vt:lpstr>Universalité (4) : thèse de Church</vt:lpstr>
      <vt:lpstr>Langage décidable</vt:lpstr>
      <vt:lpstr>Grammaires générales</vt:lpstr>
      <vt:lpstr>Grammaires contextuelles</vt:lpstr>
      <vt:lpstr>Problèmes indécidables</vt:lpstr>
      <vt:lpstr>Hiérarchie de Chomsky</vt:lpstr>
      <vt:lpstr>Comment traiter les problèmes difficiles ?</vt:lpstr>
      <vt:lpstr>Comment traiter les problèmes difficiles ?</vt:lpstr>
      <vt:lpstr>Diapositive 35</vt:lpstr>
    </vt:vector>
  </TitlesOfParts>
  <Company>EISTI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vie, l’univers et le reste… en 59 min 42s</dc:title>
  <dc:creator>Jean-Paul Forest</dc:creator>
  <cp:lastModifiedBy>Jean-Paul FOREST</cp:lastModifiedBy>
  <cp:revision>9</cp:revision>
  <dcterms:created xsi:type="dcterms:W3CDTF">2010-05-15T14:12:40Z</dcterms:created>
  <dcterms:modified xsi:type="dcterms:W3CDTF">2011-05-12T15:38:51Z</dcterms:modified>
</cp:coreProperties>
</file>