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chart>
    <c:title>
      <c:tx>
        <c:rich>
          <a:bodyPr/>
          <a:lstStyle/>
          <a:p>
            <a:pPr>
              <a:defRPr sz="2400"/>
            </a:pPr>
            <a:r>
              <a:rPr lang="fr-FR" sz="2400" dirty="0" smtClean="0"/>
              <a:t>Production de vin</a:t>
            </a:r>
            <a:r>
              <a:rPr lang="fr-FR" sz="2400" baseline="0" dirty="0" smtClean="0"/>
              <a:t> en tonne</a:t>
            </a:r>
            <a:endParaRPr lang="fr-FR" sz="2400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2006</c:v>
                </c:pt>
              </c:strCache>
            </c:strRef>
          </c:tx>
          <c:cat>
            <c:strRef>
              <c:f>Feuil1!$A$2:$A$7</c:f>
              <c:strCache>
                <c:ptCount val="6"/>
                <c:pt idx="0">
                  <c:v>France</c:v>
                </c:pt>
                <c:pt idx="1">
                  <c:v>Italie</c:v>
                </c:pt>
                <c:pt idx="2">
                  <c:v>Espagne</c:v>
                </c:pt>
                <c:pt idx="3">
                  <c:v>États-Unis</c:v>
                </c:pt>
                <c:pt idx="4">
                  <c:v>Argentine</c:v>
                </c:pt>
                <c:pt idx="5">
                  <c:v>Chine</c:v>
                </c:pt>
              </c:strCache>
            </c:strRef>
          </c:cat>
          <c:val>
            <c:numRef>
              <c:f>Feuil1!$B$2:$B$7</c:f>
              <c:numCache>
                <c:formatCode>General</c:formatCode>
                <c:ptCount val="6"/>
                <c:pt idx="0">
                  <c:v>5349333</c:v>
                </c:pt>
                <c:pt idx="1">
                  <c:v>4963297</c:v>
                </c:pt>
                <c:pt idx="2">
                  <c:v>3462751</c:v>
                </c:pt>
                <c:pt idx="3">
                  <c:v>2250000</c:v>
                </c:pt>
                <c:pt idx="4">
                  <c:v>1539600</c:v>
                </c:pt>
                <c:pt idx="5">
                  <c:v>1400000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2007</c:v>
                </c:pt>
              </c:strCache>
            </c:strRef>
          </c:tx>
          <c:cat>
            <c:strRef>
              <c:f>Feuil1!$A$2:$A$7</c:f>
              <c:strCache>
                <c:ptCount val="6"/>
                <c:pt idx="0">
                  <c:v>France</c:v>
                </c:pt>
                <c:pt idx="1">
                  <c:v>Italie</c:v>
                </c:pt>
                <c:pt idx="2">
                  <c:v>Espagne</c:v>
                </c:pt>
                <c:pt idx="3">
                  <c:v>États-Unis</c:v>
                </c:pt>
                <c:pt idx="4">
                  <c:v>Argentine</c:v>
                </c:pt>
                <c:pt idx="5">
                  <c:v>Chine</c:v>
                </c:pt>
              </c:strCache>
            </c:strRef>
          </c:cat>
          <c:val>
            <c:numRef>
              <c:f>Feuil1!$C$2:$C$7</c:f>
              <c:numCache>
                <c:formatCode>General</c:formatCode>
                <c:ptCount val="6"/>
                <c:pt idx="0">
                  <c:v>4711600</c:v>
                </c:pt>
                <c:pt idx="1">
                  <c:v>4251383</c:v>
                </c:pt>
                <c:pt idx="2">
                  <c:v>3400000</c:v>
                </c:pt>
                <c:pt idx="3">
                  <c:v>2300000</c:v>
                </c:pt>
                <c:pt idx="4">
                  <c:v>1520000</c:v>
                </c:pt>
                <c:pt idx="5">
                  <c:v>1450000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2008</c:v>
                </c:pt>
              </c:strCache>
            </c:strRef>
          </c:tx>
          <c:cat>
            <c:strRef>
              <c:f>Feuil1!$A$2:$A$7</c:f>
              <c:strCache>
                <c:ptCount val="6"/>
                <c:pt idx="0">
                  <c:v>France</c:v>
                </c:pt>
                <c:pt idx="1">
                  <c:v>Italie</c:v>
                </c:pt>
                <c:pt idx="2">
                  <c:v>Espagne</c:v>
                </c:pt>
                <c:pt idx="3">
                  <c:v>États-Unis</c:v>
                </c:pt>
                <c:pt idx="4">
                  <c:v>Argentine</c:v>
                </c:pt>
                <c:pt idx="5">
                  <c:v>Chine</c:v>
                </c:pt>
              </c:strCache>
            </c:strRef>
          </c:cat>
          <c:val>
            <c:numRef>
              <c:f>Feuil1!$D$2:$D$7</c:f>
              <c:numCache>
                <c:formatCode>General</c:formatCode>
                <c:ptCount val="6"/>
                <c:pt idx="0">
                  <c:v>4711600</c:v>
                </c:pt>
                <c:pt idx="1">
                  <c:v>4609554</c:v>
                </c:pt>
                <c:pt idx="2">
                  <c:v>3400000</c:v>
                </c:pt>
                <c:pt idx="3">
                  <c:v>2300000</c:v>
                </c:pt>
                <c:pt idx="4">
                  <c:v>1520000</c:v>
                </c:pt>
                <c:pt idx="5">
                  <c:v>1500000</c:v>
                </c:pt>
              </c:numCache>
            </c:numRef>
          </c:val>
        </c:ser>
        <c:axId val="41581568"/>
        <c:axId val="41612416"/>
      </c:barChart>
      <c:catAx>
        <c:axId val="41581568"/>
        <c:scaling>
          <c:orientation val="minMax"/>
        </c:scaling>
        <c:axPos val="b"/>
        <c:tickLblPos val="nextTo"/>
        <c:crossAx val="41612416"/>
        <c:crosses val="autoZero"/>
        <c:auto val="1"/>
        <c:lblAlgn val="ctr"/>
        <c:lblOffset val="100"/>
      </c:catAx>
      <c:valAx>
        <c:axId val="41612416"/>
        <c:scaling>
          <c:orientation val="minMax"/>
        </c:scaling>
        <c:axPos val="l"/>
        <c:majorGridlines/>
        <c:numFmt formatCode="General" sourceLinked="1"/>
        <c:tickLblPos val="nextTo"/>
        <c:crossAx val="4158156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fr-FR"/>
  <c:chart>
    <c:title>
      <c:tx>
        <c:rich>
          <a:bodyPr/>
          <a:lstStyle/>
          <a:p>
            <a:pPr>
              <a:defRPr/>
            </a:pPr>
            <a:r>
              <a:rPr lang="fr-FR" dirty="0" smtClean="0"/>
              <a:t>Exportation de vin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Feuil1!$B$1</c:f>
              <c:strCache>
                <c:ptCount val="1"/>
                <c:pt idx="0">
                  <c:v>Quantité (1000 tonnes)</c:v>
                </c:pt>
              </c:strCache>
            </c:strRef>
          </c:tx>
          <c:cat>
            <c:strRef>
              <c:f>Feuil1!$A$2:$A$6</c:f>
              <c:strCache>
                <c:ptCount val="5"/>
                <c:pt idx="0">
                  <c:v>France</c:v>
                </c:pt>
                <c:pt idx="1">
                  <c:v>Italie</c:v>
                </c:pt>
                <c:pt idx="2">
                  <c:v>Australie</c:v>
                </c:pt>
                <c:pt idx="3">
                  <c:v>Chili</c:v>
                </c:pt>
                <c:pt idx="4">
                  <c:v>Espagne</c:v>
                </c:pt>
              </c:strCache>
            </c:strRef>
          </c:cat>
          <c:val>
            <c:numRef>
              <c:f>Feuil1!$B$2:$B$6</c:f>
              <c:numCache>
                <c:formatCode>General</c:formatCode>
                <c:ptCount val="5"/>
                <c:pt idx="0">
                  <c:v>1492.933</c:v>
                </c:pt>
                <c:pt idx="1">
                  <c:v>1826.635</c:v>
                </c:pt>
                <c:pt idx="2">
                  <c:v>781.41899999999998</c:v>
                </c:pt>
                <c:pt idx="3">
                  <c:v>1157.808</c:v>
                </c:pt>
                <c:pt idx="4">
                  <c:v>1433.9660000000001</c:v>
                </c:pt>
              </c:numCache>
            </c:numRef>
          </c:val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Valeur totale (M$)</c:v>
                </c:pt>
              </c:strCache>
            </c:strRef>
          </c:tx>
          <c:cat>
            <c:strRef>
              <c:f>Feuil1!$A$2:$A$6</c:f>
              <c:strCache>
                <c:ptCount val="5"/>
                <c:pt idx="0">
                  <c:v>France</c:v>
                </c:pt>
                <c:pt idx="1">
                  <c:v>Italie</c:v>
                </c:pt>
                <c:pt idx="2">
                  <c:v>Australie</c:v>
                </c:pt>
                <c:pt idx="3">
                  <c:v>Chili</c:v>
                </c:pt>
                <c:pt idx="4">
                  <c:v>Espagne</c:v>
                </c:pt>
              </c:strCache>
            </c:strRef>
          </c:cat>
          <c:val>
            <c:numRef>
              <c:f>Feuil1!$C$2:$C$6</c:f>
              <c:numCache>
                <c:formatCode>General</c:formatCode>
                <c:ptCount val="5"/>
                <c:pt idx="0">
                  <c:v>9254.18</c:v>
                </c:pt>
                <c:pt idx="1">
                  <c:v>4741.6090000000004</c:v>
                </c:pt>
                <c:pt idx="2">
                  <c:v>2488.462</c:v>
                </c:pt>
                <c:pt idx="3">
                  <c:v>2414.1190000000001</c:v>
                </c:pt>
                <c:pt idx="4">
                  <c:v>2395.8809999999999</c:v>
                </c:pt>
              </c:numCache>
            </c:numRef>
          </c:val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Valeur unitaire ($/tonne)</c:v>
                </c:pt>
              </c:strCache>
            </c:strRef>
          </c:tx>
          <c:cat>
            <c:strRef>
              <c:f>Feuil1!$A$2:$A$6</c:f>
              <c:strCache>
                <c:ptCount val="5"/>
                <c:pt idx="0">
                  <c:v>France</c:v>
                </c:pt>
                <c:pt idx="1">
                  <c:v>Italie</c:v>
                </c:pt>
                <c:pt idx="2">
                  <c:v>Australie</c:v>
                </c:pt>
                <c:pt idx="3">
                  <c:v>Chili</c:v>
                </c:pt>
                <c:pt idx="4">
                  <c:v>Espagne</c:v>
                </c:pt>
              </c:strCache>
            </c:strRef>
          </c:cat>
          <c:val>
            <c:numRef>
              <c:f>Feuil1!$D$2:$D$6</c:f>
              <c:numCache>
                <c:formatCode>General</c:formatCode>
                <c:ptCount val="5"/>
                <c:pt idx="0">
                  <c:v>6199</c:v>
                </c:pt>
                <c:pt idx="1">
                  <c:v>2596</c:v>
                </c:pt>
                <c:pt idx="2">
                  <c:v>3185</c:v>
                </c:pt>
                <c:pt idx="3">
                  <c:v>2085</c:v>
                </c:pt>
                <c:pt idx="4">
                  <c:v>1671</c:v>
                </c:pt>
              </c:numCache>
            </c:numRef>
          </c:val>
        </c:ser>
        <c:axId val="74832512"/>
        <c:axId val="93127040"/>
      </c:barChart>
      <c:catAx>
        <c:axId val="74832512"/>
        <c:scaling>
          <c:orientation val="minMax"/>
        </c:scaling>
        <c:axPos val="b"/>
        <c:tickLblPos val="nextTo"/>
        <c:crossAx val="93127040"/>
        <c:crosses val="autoZero"/>
        <c:auto val="1"/>
        <c:lblAlgn val="ctr"/>
        <c:lblOffset val="100"/>
      </c:catAx>
      <c:valAx>
        <c:axId val="93127040"/>
        <c:scaling>
          <c:orientation val="minMax"/>
        </c:scaling>
        <c:axPos val="l"/>
        <c:majorGridlines/>
        <c:numFmt formatCode="General" sourceLinked="1"/>
        <c:tickLblPos val="nextTo"/>
        <c:crossAx val="7483251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fr-FR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7301D8D-86FB-4C3D-B28B-8CABB7901117}" type="datetimeFigureOut">
              <a:rPr lang="fr-FR" smtClean="0"/>
              <a:pPr/>
              <a:t>20/04/2010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2038BE9-2A7B-479C-88A3-BD948C2CEF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01D8D-86FB-4C3D-B28B-8CABB7901117}" type="datetimeFigureOut">
              <a:rPr lang="fr-FR" smtClean="0"/>
              <a:pPr/>
              <a:t>20/04/2010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8BE9-2A7B-479C-88A3-BD948C2CEF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01D8D-86FB-4C3D-B28B-8CABB7901117}" type="datetimeFigureOut">
              <a:rPr lang="fr-FR" smtClean="0"/>
              <a:pPr/>
              <a:t>20/04/2010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8BE9-2A7B-479C-88A3-BD948C2CEF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7301D8D-86FB-4C3D-B28B-8CABB7901117}" type="datetimeFigureOut">
              <a:rPr lang="fr-FR" smtClean="0"/>
              <a:pPr/>
              <a:t>20/04/2010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2038BE9-2A7B-479C-88A3-BD948C2CEF0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7301D8D-86FB-4C3D-B28B-8CABB7901117}" type="datetimeFigureOut">
              <a:rPr lang="fr-FR" smtClean="0"/>
              <a:pPr/>
              <a:t>20/04/2010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2038BE9-2A7B-479C-88A3-BD948C2CEF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01D8D-86FB-4C3D-B28B-8CABB7901117}" type="datetimeFigureOut">
              <a:rPr lang="fr-FR" smtClean="0"/>
              <a:pPr/>
              <a:t>20/04/2010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8BE9-2A7B-479C-88A3-BD948C2CEF0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01D8D-86FB-4C3D-B28B-8CABB7901117}" type="datetimeFigureOut">
              <a:rPr lang="fr-FR" smtClean="0"/>
              <a:pPr/>
              <a:t>20/04/2010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8BE9-2A7B-479C-88A3-BD948C2CEF0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7301D8D-86FB-4C3D-B28B-8CABB7901117}" type="datetimeFigureOut">
              <a:rPr lang="fr-FR" smtClean="0"/>
              <a:pPr/>
              <a:t>20/04/2010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2038BE9-2A7B-479C-88A3-BD948C2CEF0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01D8D-86FB-4C3D-B28B-8CABB7901117}" type="datetimeFigureOut">
              <a:rPr lang="fr-FR" smtClean="0"/>
              <a:pPr/>
              <a:t>20/04/2010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038BE9-2A7B-479C-88A3-BD948C2CEF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7301D8D-86FB-4C3D-B28B-8CABB7901117}" type="datetimeFigureOut">
              <a:rPr lang="fr-FR" smtClean="0"/>
              <a:pPr/>
              <a:t>20/04/2010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2038BE9-2A7B-479C-88A3-BD948C2CEF0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7301D8D-86FB-4C3D-B28B-8CABB7901117}" type="datetimeFigureOut">
              <a:rPr lang="fr-FR" smtClean="0"/>
              <a:pPr/>
              <a:t>20/04/2010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2038BE9-2A7B-479C-88A3-BD948C2CEF0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7301D8D-86FB-4C3D-B28B-8CABB7901117}" type="datetimeFigureOut">
              <a:rPr lang="fr-FR" smtClean="0"/>
              <a:pPr/>
              <a:t>20/04/2010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2038BE9-2A7B-479C-88A3-BD948C2CEF0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faostat.fao.org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85984" y="2071678"/>
            <a:ext cx="6172200" cy="1894362"/>
          </a:xfrm>
        </p:spPr>
        <p:txBody>
          <a:bodyPr>
            <a:normAutofit/>
          </a:bodyPr>
          <a:lstStyle/>
          <a:p>
            <a:pPr algn="ctr"/>
            <a:r>
              <a:rPr lang="fr-FR" sz="4400" dirty="0" smtClean="0"/>
              <a:t>La France : </a:t>
            </a:r>
            <a:br>
              <a:rPr lang="fr-FR" sz="4400" dirty="0" smtClean="0"/>
            </a:br>
            <a:r>
              <a:rPr lang="fr-FR" sz="4400" dirty="0" smtClean="0"/>
              <a:t>Le pays du vin?</a:t>
            </a:r>
            <a:endParaRPr lang="fr-FR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Données </a:t>
            </a:r>
            <a:r>
              <a:rPr lang="fr-FR" dirty="0" smtClean="0"/>
              <a:t>un peu moins précises mais récentes (2008)</a:t>
            </a:r>
          </a:p>
          <a:p>
            <a:pPr>
              <a:buFont typeface="Wingdings" pitchFamily="2" charset="2"/>
              <a:buChar char="Ø"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Source fiable (INSEE)</a:t>
            </a:r>
          </a:p>
          <a:p>
            <a:pPr>
              <a:buFont typeface="Wingdings" pitchFamily="2" charset="2"/>
              <a:buChar char="Ø"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La France est un grand consommateur de vin</a:t>
            </a:r>
          </a:p>
          <a:p>
            <a:pPr>
              <a:buFont typeface="Wingdings" pitchFamily="2" charset="2"/>
              <a:buChar char="Ø"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Les français sont des connaisseurs exigeants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68412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Le stéréotype béret, baguette et vin n’est plus d’actualité</a:t>
            </a:r>
            <a:br>
              <a:rPr lang="fr-FR" dirty="0" smtClean="0"/>
            </a:br>
            <a:endParaRPr lang="fr-FR" dirty="0"/>
          </a:p>
        </p:txBody>
      </p:sp>
      <p:pic>
        <p:nvPicPr>
          <p:cNvPr id="4" name="Espace réservé du contenu 3" descr="franchouillard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606040" y="1465980"/>
            <a:ext cx="3680472" cy="451565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200" b="1" dirty="0" smtClean="0"/>
              <a:t>Une étude axée sur deux plans</a:t>
            </a:r>
            <a:endParaRPr lang="fr-FR" sz="3200" b="1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sz="2800" dirty="0" smtClean="0"/>
              <a:t>Les vins français dans le monde</a:t>
            </a:r>
          </a:p>
          <a:p>
            <a:pPr>
              <a:buFont typeface="Wingdings" pitchFamily="2" charset="2"/>
              <a:buChar char="Ø"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sz="2800" dirty="0" smtClean="0"/>
              <a:t>La place du vin en France</a:t>
            </a:r>
            <a:endParaRPr lang="fr-F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Les principaux producteurs de vin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Analyse des données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Trois pays majeurs</a:t>
            </a:r>
          </a:p>
          <a:p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Données insuffisantes pour conclure</a:t>
            </a:r>
          </a:p>
          <a:p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Un autre facteur à considérer : la qualité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indicateur de qualité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Analyse des données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Le meilleur exportateur : l’Italie</a:t>
            </a:r>
          </a:p>
          <a:p>
            <a:pPr>
              <a:buFont typeface="Wingdings" pitchFamily="2" charset="2"/>
              <a:buChar char="Ø"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Le vin le plus cher : la France</a:t>
            </a:r>
          </a:p>
          <a:p>
            <a:pPr>
              <a:buFont typeface="Wingdings" pitchFamily="2" charset="2"/>
              <a:buChar char="Ø"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Le plus de profits : la France</a:t>
            </a:r>
          </a:p>
          <a:p>
            <a:pPr>
              <a:buFont typeface="Wingdings" pitchFamily="2" charset="2"/>
              <a:buChar char="Ø"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Premières conclusions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Données précises et récentes</a:t>
            </a:r>
          </a:p>
          <a:p>
            <a:pPr>
              <a:buFont typeface="Wingdings" pitchFamily="2" charset="2"/>
              <a:buChar char="Ø"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Source fiable (</a:t>
            </a:r>
            <a:r>
              <a:rPr lang="fr-FR" u="sng" dirty="0" smtClean="0">
                <a:hlinkClick r:id="rId2"/>
              </a:rPr>
              <a:t>http://faostat.fao.org/</a:t>
            </a:r>
            <a:r>
              <a:rPr lang="fr-FR" u="sng" dirty="0" smtClean="0"/>
              <a:t> </a:t>
            </a:r>
            <a:r>
              <a:rPr lang="fr-FR" dirty="0" smtClean="0"/>
              <a:t>)</a:t>
            </a:r>
          </a:p>
          <a:p>
            <a:pPr>
              <a:buFont typeface="Wingdings" pitchFamily="2" charset="2"/>
              <a:buChar char="Ø"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La France est un grand pays viticulteur</a:t>
            </a:r>
          </a:p>
          <a:p>
            <a:pPr>
              <a:buFont typeface="Wingdings" pitchFamily="2" charset="2"/>
              <a:buChar char="Ø"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Le vin français est réputé à travers le monde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La consommation de vin dans la monde</a:t>
            </a:r>
            <a:endParaRPr lang="fr-FR" dirty="0"/>
          </a:p>
        </p:txBody>
      </p:sp>
      <p:pic>
        <p:nvPicPr>
          <p:cNvPr id="4" name="Espace réservé du contenu 3" descr="Wine_consumption_world_map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1571612"/>
            <a:ext cx="8289281" cy="3836159"/>
          </a:xfrm>
        </p:spPr>
      </p:pic>
      <p:sp>
        <p:nvSpPr>
          <p:cNvPr id="6" name="Rectangle 5"/>
          <p:cNvSpPr/>
          <p:nvPr/>
        </p:nvSpPr>
        <p:spPr>
          <a:xfrm>
            <a:off x="1285852" y="5214950"/>
            <a:ext cx="550072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fr-FR" sz="1200" b="1" i="1" u="sng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Consommation de vin par habitant et par an :</a:t>
            </a:r>
            <a:endParaRPr lang="fr-FR" sz="1200" dirty="0">
              <a:solidFill>
                <a:srgbClr val="EEEEEE"/>
              </a:solidFill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fr-FR" sz="1200" dirty="0">
                <a:solidFill>
                  <a:srgbClr val="EEEEEE"/>
                </a:solidFill>
                <a:latin typeface="Arial" pitchFamily="34" charset="0"/>
                <a:ea typeface="Times New Roman" pitchFamily="18" charset="0"/>
              </a:rPr>
              <a:t/>
            </a:r>
            <a:br>
              <a:rPr lang="fr-FR" sz="1200" dirty="0">
                <a:solidFill>
                  <a:srgbClr val="EEEEEE"/>
                </a:solidFill>
                <a:latin typeface="Arial" pitchFamily="34" charset="0"/>
                <a:ea typeface="Times New Roman" pitchFamily="18" charset="0"/>
              </a:rPr>
            </a:br>
            <a:endParaRPr lang="fr-FR" sz="1200" dirty="0" smtClean="0">
              <a:solidFill>
                <a:prstClr val="black"/>
              </a:solidFill>
              <a:latin typeface="Arial" pitchFamily="34" charset="0"/>
              <a:ea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fr-FR" sz="1200" dirty="0" smtClean="0">
                <a:solidFill>
                  <a:srgbClr val="EEEEEE"/>
                </a:solidFill>
                <a:latin typeface="Arial" pitchFamily="34" charset="0"/>
                <a:ea typeface="Times New Roman" pitchFamily="18" charset="0"/>
              </a:rPr>
              <a:t>██</a:t>
            </a:r>
            <a:r>
              <a:rPr lang="fr-FR" sz="12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 - Moins de 1 litre.	</a:t>
            </a:r>
            <a:r>
              <a:rPr lang="fr-FR" sz="1200" dirty="0" smtClean="0">
                <a:solidFill>
                  <a:srgbClr val="EED4D3"/>
                </a:solidFill>
                <a:latin typeface="Arial" pitchFamily="34" charset="0"/>
                <a:ea typeface="Times New Roman" pitchFamily="18" charset="0"/>
              </a:rPr>
              <a:t>██</a:t>
            </a:r>
            <a:r>
              <a:rPr lang="fr-FR" sz="12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 - de 1 à 7 litres.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endParaRPr lang="fr-FR" sz="1200" dirty="0" smtClean="0">
              <a:solidFill>
                <a:prstClr val="black"/>
              </a:solidFill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fr-FR" sz="1200" dirty="0" smtClean="0">
                <a:solidFill>
                  <a:srgbClr val="DEA2A0"/>
                </a:solidFill>
                <a:latin typeface="Arial" pitchFamily="34" charset="0"/>
                <a:ea typeface="Times New Roman" pitchFamily="18" charset="0"/>
              </a:rPr>
              <a:t>██</a:t>
            </a:r>
            <a:r>
              <a:rPr lang="fr-FR" sz="12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 - de 7 à 15 litres.	</a:t>
            </a:r>
            <a:r>
              <a:rPr lang="fr-FR" sz="1200" dirty="0" smtClean="0">
                <a:solidFill>
                  <a:srgbClr val="AE6F6D"/>
                </a:solidFill>
                <a:latin typeface="Arial" pitchFamily="34" charset="0"/>
                <a:ea typeface="Times New Roman" pitchFamily="18" charset="0"/>
              </a:rPr>
              <a:t>██</a:t>
            </a:r>
            <a:r>
              <a:rPr lang="fr-FR" sz="1200" dirty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 - de 15 à 30 litres</a:t>
            </a:r>
            <a:r>
              <a:rPr lang="fr-FR" sz="12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</a:rPr>
              <a:t>.	</a:t>
            </a:r>
            <a:r>
              <a:rPr lang="fr-FR" sz="1100" dirty="0" smtClean="0">
                <a:solidFill>
                  <a:srgbClr val="5F0400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██</a:t>
            </a:r>
            <a:r>
              <a:rPr lang="fr-FR" sz="1100" dirty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Times New Roman" pitchFamily="18" charset="0"/>
              </a:rPr>
              <a:t> - plus de 30 </a:t>
            </a:r>
            <a:endParaRPr lang="fr-FR" sz="1100" dirty="0" smtClean="0">
              <a:solidFill>
                <a:srgbClr val="5F0400"/>
              </a:solidFill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endParaRPr lang="fr-FR" sz="1200" dirty="0" smtClean="0">
              <a:solidFill>
                <a:prstClr val="black"/>
              </a:solidFill>
              <a:latin typeface="Arial" pitchFamily="34" charset="0"/>
              <a:ea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Quelques chiffres plus précis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Une </a:t>
            </a:r>
            <a:r>
              <a:rPr lang="fr-FR" dirty="0" smtClean="0"/>
              <a:t>forte consommation française (54L)</a:t>
            </a:r>
          </a:p>
          <a:p>
            <a:pPr>
              <a:buFont typeface="Wingdings" pitchFamily="2" charset="2"/>
              <a:buChar char="Ø"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Mais une consommation en baisse (divisée par deux et demi en 50 ans)</a:t>
            </a:r>
          </a:p>
          <a:p>
            <a:pPr>
              <a:buFont typeface="Wingdings" pitchFamily="2" charset="2"/>
              <a:buChar char="Ø"/>
            </a:pPr>
            <a:endParaRPr lang="fr-FR" dirty="0" smtClean="0"/>
          </a:p>
          <a:p>
            <a:pPr>
              <a:buFont typeface="Wingdings" pitchFamily="2" charset="2"/>
              <a:buChar char="Ø"/>
            </a:pPr>
            <a:r>
              <a:rPr lang="fr-FR" dirty="0" smtClean="0"/>
              <a:t>Qui correspond à une nouvelle habitude alimentaire (produit festif : budget moyen 750€)</a:t>
            </a:r>
          </a:p>
          <a:p>
            <a:endParaRPr lang="fr-FR" dirty="0" smtClean="0"/>
          </a:p>
          <a:p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100</TotalTime>
  <Words>197</Words>
  <Application>Microsoft Office PowerPoint</Application>
  <PresentationFormat>Affichage à l'écran (4:3)</PresentationFormat>
  <Paragraphs>58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Oriel</vt:lpstr>
      <vt:lpstr>La France :  Le pays du vin?</vt:lpstr>
      <vt:lpstr>Une étude axée sur deux plans</vt:lpstr>
      <vt:lpstr>Les principaux producteurs de vin</vt:lpstr>
      <vt:lpstr>Analyse des données</vt:lpstr>
      <vt:lpstr>Un indicateur de qualité</vt:lpstr>
      <vt:lpstr>Analyse des données</vt:lpstr>
      <vt:lpstr>Premières conclusions</vt:lpstr>
      <vt:lpstr>La consommation de vin dans la monde</vt:lpstr>
      <vt:lpstr>Quelques chiffres plus précis</vt:lpstr>
      <vt:lpstr>Conclusions</vt:lpstr>
      <vt:lpstr> Le stéréotype béret, baguette et vin n’est plus d’actualité </vt:lpstr>
    </vt:vector>
  </TitlesOfParts>
  <Company>EISTI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France :  Le pays du vin?</dc:title>
  <dc:creator>Administrator</dc:creator>
  <cp:lastModifiedBy>Administrator</cp:lastModifiedBy>
  <cp:revision>34</cp:revision>
  <dcterms:created xsi:type="dcterms:W3CDTF">2010-04-20T18:57:47Z</dcterms:created>
  <dcterms:modified xsi:type="dcterms:W3CDTF">2010-04-20T20:48:25Z</dcterms:modified>
</cp:coreProperties>
</file>