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3"/>
  </p:notesMasterIdLst>
  <p:sldIdLst>
    <p:sldId id="274" r:id="rId2"/>
    <p:sldId id="278" r:id="rId3"/>
    <p:sldId id="279" r:id="rId4"/>
    <p:sldId id="280" r:id="rId5"/>
    <p:sldId id="281" r:id="rId6"/>
    <p:sldId id="282" r:id="rId7"/>
    <p:sldId id="284" r:id="rId8"/>
    <p:sldId id="285" r:id="rId9"/>
    <p:sldId id="286" r:id="rId10"/>
    <p:sldId id="289" r:id="rId11"/>
    <p:sldId id="283" r:id="rId12"/>
    <p:sldId id="257" r:id="rId13"/>
    <p:sldId id="260" r:id="rId14"/>
    <p:sldId id="259" r:id="rId15"/>
    <p:sldId id="261" r:id="rId16"/>
    <p:sldId id="262" r:id="rId17"/>
    <p:sldId id="263" r:id="rId18"/>
    <p:sldId id="264" r:id="rId19"/>
    <p:sldId id="265" r:id="rId20"/>
    <p:sldId id="273" r:id="rId21"/>
    <p:sldId id="266" r:id="rId22"/>
    <p:sldId id="291" r:id="rId23"/>
    <p:sldId id="277" r:id="rId24"/>
    <p:sldId id="267" r:id="rId25"/>
    <p:sldId id="268" r:id="rId26"/>
    <p:sldId id="269" r:id="rId27"/>
    <p:sldId id="270" r:id="rId28"/>
    <p:sldId id="271" r:id="rId29"/>
    <p:sldId id="272" r:id="rId30"/>
    <p:sldId id="287" r:id="rId31"/>
    <p:sldId id="288" r:id="rId3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BECF8AA-4420-48D6-8A8A-D1B4161E7996}" type="datetimeFigureOut">
              <a:rPr lang="en-US"/>
              <a:pPr>
                <a:defRPr/>
              </a:pPr>
              <a:t>10/15/2012</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US"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1B72992-D760-4B48-940D-DE822066D776}" type="slidenum">
              <a:rPr lang="en-US"/>
              <a:pPr>
                <a:defRPr/>
              </a:pPr>
              <a:t>‹N°›</a:t>
            </a:fld>
            <a:endParaRPr lang="en-US"/>
          </a:p>
        </p:txBody>
      </p:sp>
    </p:spTree>
    <p:extLst>
      <p:ext uri="{BB962C8B-B14F-4D97-AF65-F5344CB8AC3E}">
        <p14:creationId xmlns:p14="http://schemas.microsoft.com/office/powerpoint/2010/main" xmlns="" val="40176529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56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C2532A-196D-4846-923E-AFD166254130}" type="slidenum">
              <a:rPr lang="en-US"/>
              <a:pPr fontAlgn="base">
                <a:spcBef>
                  <a:spcPct val="0"/>
                </a:spcBef>
                <a:spcAft>
                  <a:spcPct val="0"/>
                </a:spcAft>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29"/>
          <p:cNvSpPr>
            <a:spLocks noGrp="1"/>
          </p:cNvSpPr>
          <p:nvPr>
            <p:ph type="dt" sz="half" idx="10"/>
          </p:nvPr>
        </p:nvSpPr>
        <p:spPr/>
        <p:txBody>
          <a:bodyPr/>
          <a:lstStyle>
            <a:lvl1pPr>
              <a:defRPr/>
            </a:lvl1pPr>
          </a:lstStyle>
          <a:p>
            <a:pPr>
              <a:defRPr/>
            </a:pPr>
            <a:fld id="{A807292C-1DA1-465B-B186-D8F3BAD87AC1}" type="datetimeFigureOut">
              <a:rPr lang="fr-FR"/>
              <a:pPr>
                <a:defRPr/>
              </a:pPr>
              <a:t>15/10/2012</a:t>
            </a:fld>
            <a:endParaRPr lang="fr-FR"/>
          </a:p>
        </p:txBody>
      </p:sp>
      <p:sp>
        <p:nvSpPr>
          <p:cNvPr id="5" name="Espace réservé du pied de page 18"/>
          <p:cNvSpPr>
            <a:spLocks noGrp="1"/>
          </p:cNvSpPr>
          <p:nvPr>
            <p:ph type="ftr" sz="quarter" idx="11"/>
          </p:nvPr>
        </p:nvSpPr>
        <p:spPr/>
        <p:txBody>
          <a:bodyPr/>
          <a:lstStyle>
            <a:lvl1pPr>
              <a:defRPr/>
            </a:lvl1pPr>
          </a:lstStyle>
          <a:p>
            <a:pPr>
              <a:defRPr/>
            </a:pPr>
            <a:endParaRPr lang="fr-FR"/>
          </a:p>
        </p:txBody>
      </p:sp>
      <p:sp>
        <p:nvSpPr>
          <p:cNvPr id="6" name="Espace réservé du numéro de diapositive 26"/>
          <p:cNvSpPr>
            <a:spLocks noGrp="1"/>
          </p:cNvSpPr>
          <p:nvPr>
            <p:ph type="sldNum" sz="quarter" idx="12"/>
          </p:nvPr>
        </p:nvSpPr>
        <p:spPr/>
        <p:txBody>
          <a:bodyPr/>
          <a:lstStyle>
            <a:lvl1pPr>
              <a:defRPr/>
            </a:lvl1pPr>
          </a:lstStyle>
          <a:p>
            <a:pPr>
              <a:defRPr/>
            </a:pPr>
            <a:fld id="{49ACC271-5442-4100-A36A-D231CF8F5529}"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022C4C90-CF7C-4EE7-9DA9-599730BB5FD0}" type="datetimeFigureOut">
              <a:rPr lang="fr-FR"/>
              <a:pPr>
                <a:defRPr/>
              </a:pPr>
              <a:t>15/10/2012</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6D66551C-403E-4670-97CB-CE04829918CB}"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D5BD6288-9BF1-4D3A-A148-28BEE0F76EBE}" type="datetimeFigureOut">
              <a:rPr lang="fr-FR"/>
              <a:pPr>
                <a:defRPr/>
              </a:pPr>
              <a:t>15/10/2012</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FDD207AD-D8CF-41BA-A108-19421C0B08CC}"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4952D700-77C1-44EE-B3B6-92641F3DEA35}" type="datetimeFigureOut">
              <a:rPr lang="fr-FR"/>
              <a:pPr>
                <a:defRPr/>
              </a:pPr>
              <a:t>15/10/2012</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D639C1D7-9E6D-4197-B527-2BB050A2975D}"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FD6A815-0A76-4E66-98D3-C2B72D5C6F7C}" type="datetimeFigureOut">
              <a:rPr lang="fr-FR"/>
              <a:pPr>
                <a:defRPr/>
              </a:pPr>
              <a:t>15/10/2012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ACAAA96-E977-4EFD-9ECD-A63384D3F86C}"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D0EACC0C-7DDF-491E-923F-A7B09034018F}" type="datetimeFigureOut">
              <a:rPr lang="fr-FR"/>
              <a:pPr>
                <a:defRPr/>
              </a:pPr>
              <a:t>15/10/2012</a:t>
            </a:fld>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48A9C0AE-D085-4807-A4EA-2E6C088D5BD4}"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fld id="{D5E9DF04-5241-4936-84E8-FAC9446A41AF}" type="datetimeFigureOut">
              <a:rPr lang="fr-FR"/>
              <a:pPr>
                <a:defRPr/>
              </a:pPr>
              <a:t>15/10/2012</a:t>
            </a:fld>
            <a:endParaRPr lang="fr-FR"/>
          </a:p>
        </p:txBody>
      </p:sp>
      <p:sp>
        <p:nvSpPr>
          <p:cNvPr id="8" name="Espace réservé du pied de page 21"/>
          <p:cNvSpPr>
            <a:spLocks noGrp="1"/>
          </p:cNvSpPr>
          <p:nvPr>
            <p:ph type="ftr" sz="quarter" idx="11"/>
          </p:nvPr>
        </p:nvSpPr>
        <p:spPr/>
        <p:txBody>
          <a:bodyPr/>
          <a:lstStyle>
            <a:lvl1pPr>
              <a:defRPr/>
            </a:lvl1pPr>
          </a:lstStyle>
          <a:p>
            <a:pPr>
              <a:defRPr/>
            </a:pPr>
            <a:endParaRPr lang="fr-FR"/>
          </a:p>
        </p:txBody>
      </p:sp>
      <p:sp>
        <p:nvSpPr>
          <p:cNvPr id="9" name="Espace réservé du numéro de diapositive 17"/>
          <p:cNvSpPr>
            <a:spLocks noGrp="1"/>
          </p:cNvSpPr>
          <p:nvPr>
            <p:ph type="sldNum" sz="quarter" idx="12"/>
          </p:nvPr>
        </p:nvSpPr>
        <p:spPr/>
        <p:txBody>
          <a:bodyPr/>
          <a:lstStyle>
            <a:lvl1pPr>
              <a:defRPr/>
            </a:lvl1pPr>
          </a:lstStyle>
          <a:p>
            <a:pPr>
              <a:defRPr/>
            </a:pPr>
            <a:fld id="{E370AC62-1BFA-41F4-9D80-764FDDCE528E}"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fld id="{5658DBDE-30AE-40E8-A113-5E0AA09FD75C}" type="datetimeFigureOut">
              <a:rPr lang="fr-FR"/>
              <a:pPr>
                <a:defRPr/>
              </a:pPr>
              <a:t>15/10/2012</a:t>
            </a:fld>
            <a:endParaRPr lang="fr-FR"/>
          </a:p>
        </p:txBody>
      </p:sp>
      <p:sp>
        <p:nvSpPr>
          <p:cNvPr id="4" name="Espace réservé du pied de page 21"/>
          <p:cNvSpPr>
            <a:spLocks noGrp="1"/>
          </p:cNvSpPr>
          <p:nvPr>
            <p:ph type="ftr" sz="quarter" idx="11"/>
          </p:nvPr>
        </p:nvSpPr>
        <p:spPr/>
        <p:txBody>
          <a:bodyPr/>
          <a:lstStyle>
            <a:lvl1pPr>
              <a:defRPr/>
            </a:lvl1pPr>
          </a:lstStyle>
          <a:p>
            <a:pPr>
              <a:defRPr/>
            </a:pPr>
            <a:endParaRPr lang="fr-FR"/>
          </a:p>
        </p:txBody>
      </p:sp>
      <p:sp>
        <p:nvSpPr>
          <p:cNvPr id="5" name="Espace réservé du numéro de diapositive 17"/>
          <p:cNvSpPr>
            <a:spLocks noGrp="1"/>
          </p:cNvSpPr>
          <p:nvPr>
            <p:ph type="sldNum" sz="quarter" idx="12"/>
          </p:nvPr>
        </p:nvSpPr>
        <p:spPr/>
        <p:txBody>
          <a:bodyPr/>
          <a:lstStyle>
            <a:lvl1pPr>
              <a:defRPr/>
            </a:lvl1pPr>
          </a:lstStyle>
          <a:p>
            <a:pPr>
              <a:defRPr/>
            </a:pPr>
            <a:fld id="{5A4BFFF0-7426-4635-A31E-4FFFF14A82BD}"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DD55CACD-1237-48FE-91CD-09878FE786FD}" type="datetimeFigureOut">
              <a:rPr lang="fr-FR"/>
              <a:pPr>
                <a:defRPr/>
              </a:pPr>
              <a:t>15/10/2012</a:t>
            </a:fld>
            <a:endParaRPr lang="fr-FR"/>
          </a:p>
        </p:txBody>
      </p:sp>
      <p:sp>
        <p:nvSpPr>
          <p:cNvPr id="3" name="Espace réservé du pied de page 21"/>
          <p:cNvSpPr>
            <a:spLocks noGrp="1"/>
          </p:cNvSpPr>
          <p:nvPr>
            <p:ph type="ftr" sz="quarter" idx="11"/>
          </p:nvPr>
        </p:nvSpPr>
        <p:spPr/>
        <p:txBody>
          <a:bodyPr/>
          <a:lstStyle>
            <a:lvl1pPr>
              <a:defRPr/>
            </a:lvl1pPr>
          </a:lstStyle>
          <a:p>
            <a:pPr>
              <a:defRPr/>
            </a:pPr>
            <a:endParaRPr lang="fr-FR"/>
          </a:p>
        </p:txBody>
      </p:sp>
      <p:sp>
        <p:nvSpPr>
          <p:cNvPr id="4" name="Espace réservé du numéro de diapositive 17"/>
          <p:cNvSpPr>
            <a:spLocks noGrp="1"/>
          </p:cNvSpPr>
          <p:nvPr>
            <p:ph type="sldNum" sz="quarter" idx="12"/>
          </p:nvPr>
        </p:nvSpPr>
        <p:spPr/>
        <p:txBody>
          <a:bodyPr/>
          <a:lstStyle>
            <a:lvl1pPr>
              <a:defRPr/>
            </a:lvl1pPr>
          </a:lstStyle>
          <a:p>
            <a:pPr>
              <a:defRPr/>
            </a:pPr>
            <a:fld id="{AB0C8B7E-CCBB-42E4-ABBA-6CF45843E5AB}"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D19E03F4-74D7-41EA-A867-BE6207E37B32}" type="datetimeFigureOut">
              <a:rPr lang="fr-FR"/>
              <a:pPr>
                <a:defRPr/>
              </a:pPr>
              <a:t>15/10/2012</a:t>
            </a:fld>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D5D56840-B573-4FA5-A35F-C145BF231F4E}"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iangle rect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fld id="{F44F96A5-4C3F-4703-AAA0-F8A3D96E553F}" type="datetimeFigureOut">
              <a:rPr lang="fr-FR"/>
              <a:pPr>
                <a:defRPr/>
              </a:pPr>
              <a:t>15/10/2012</a:t>
            </a:fld>
            <a:endParaRPr lang="fr-FR"/>
          </a:p>
        </p:txBody>
      </p:sp>
      <p:sp>
        <p:nvSpPr>
          <p:cNvPr id="10" name="Espace réservé du pied de page 5"/>
          <p:cNvSpPr>
            <a:spLocks noGrp="1"/>
          </p:cNvSpPr>
          <p:nvPr>
            <p:ph type="ftr" sz="quarter" idx="11"/>
          </p:nvPr>
        </p:nvSpPr>
        <p:spPr/>
        <p:txBody>
          <a:bodyPr/>
          <a:lstStyle>
            <a:lvl1pPr>
              <a:defRPr/>
            </a:lvl1pPr>
          </a:lstStyle>
          <a:p>
            <a:pPr>
              <a:defRPr/>
            </a:pPr>
            <a:endParaRPr lang="fr-FR"/>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pPr>
              <a:defRPr/>
            </a:pPr>
            <a:fld id="{CB5A3842-DCC0-4C1C-B150-6915186B04EF}"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Espace réservé du titr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fr-FR" smtClean="0"/>
              <a:t>Cliquez pour modifier le style du titre</a:t>
            </a:r>
            <a:endParaRPr lang="en-US" smtClean="0"/>
          </a:p>
        </p:txBody>
      </p:sp>
      <p:sp>
        <p:nvSpPr>
          <p:cNvPr id="1029" name="Espace réservé du text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3398BCB8-473F-46B0-92CD-F5B3A4ADCD21}" type="datetimeFigureOut">
              <a:rPr lang="fr-FR"/>
              <a:pPr>
                <a:defRPr/>
              </a:pPr>
              <a:t>15/10/2012</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5A11F858-6D07-4F8E-B22E-6439C9DB039E}" type="slidenum">
              <a:rPr lang="fr-FR"/>
              <a:pPr>
                <a:defRPr/>
              </a:pPr>
              <a:t>‹N°›</a:t>
            </a:fld>
            <a:endParaRPr lang="fr-FR"/>
          </a:p>
        </p:txBody>
      </p:sp>
      <p:grpSp>
        <p:nvGrpSpPr>
          <p:cNvPr id="1033"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816" r:id="rId1"/>
    <p:sldLayoutId id="2147483808" r:id="rId2"/>
    <p:sldLayoutId id="2147483817" r:id="rId3"/>
    <p:sldLayoutId id="2147483809" r:id="rId4"/>
    <p:sldLayoutId id="2147483810" r:id="rId5"/>
    <p:sldLayoutId id="2147483811" r:id="rId6"/>
    <p:sldLayoutId id="2147483812" r:id="rId7"/>
    <p:sldLayoutId id="2147483813" r:id="rId8"/>
    <p:sldLayoutId id="2147483818" r:id="rId9"/>
    <p:sldLayoutId id="2147483814" r:id="rId10"/>
    <p:sldLayoutId id="2147483815"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hominides.com/html/lieux/musee_prehistoire_nemours.html"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www.hominides.com/html/actualites/couple-tombe-neolithique-italie-0026.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850"/>
            <a:ext cx="8229600" cy="1500014"/>
          </a:xfrm>
        </p:spPr>
        <p:txBody>
          <a:bodyPr/>
          <a:lstStyle/>
          <a:p>
            <a:r>
              <a:rPr lang="fr-FR" dirty="0" smtClean="0"/>
              <a:t>OUVERTURE CULTURELLE ING1</a:t>
            </a:r>
            <a:br>
              <a:rPr lang="fr-FR" dirty="0" smtClean="0"/>
            </a:br>
            <a:r>
              <a:rPr lang="fr-FR" dirty="0" smtClean="0"/>
              <a:t>              INTRODUCTION </a:t>
            </a:r>
            <a:endParaRPr lang="fr-FR" dirty="0"/>
          </a:p>
        </p:txBody>
      </p:sp>
      <p:sp>
        <p:nvSpPr>
          <p:cNvPr id="3" name="Espace réservé du contenu 2"/>
          <p:cNvSpPr>
            <a:spLocks noGrp="1"/>
          </p:cNvSpPr>
          <p:nvPr>
            <p:ph idx="1"/>
          </p:nvPr>
        </p:nvSpPr>
        <p:spPr>
          <a:xfrm>
            <a:off x="467544" y="5445224"/>
            <a:ext cx="8219256" cy="792088"/>
          </a:xfrm>
        </p:spPr>
        <p:txBody>
          <a:bodyPr/>
          <a:lstStyle/>
          <a:p>
            <a:r>
              <a:rPr lang="fr-FR" dirty="0" smtClean="0"/>
              <a:t>              </a:t>
            </a:r>
            <a:r>
              <a:rPr lang="fr-FR" sz="3600" dirty="0" smtClean="0"/>
              <a:t>Aux origines de la culture</a:t>
            </a:r>
            <a:endParaRPr lang="fr-FR" sz="3600" dirty="0"/>
          </a:p>
        </p:txBody>
      </p:sp>
      <p:pic>
        <p:nvPicPr>
          <p:cNvPr id="1026" name="Picture 2"/>
          <p:cNvPicPr>
            <a:picLocks noChangeAspect="1" noChangeArrowheads="1"/>
          </p:cNvPicPr>
          <p:nvPr/>
        </p:nvPicPr>
        <p:blipFill>
          <a:blip r:embed="rId2" cstate="print"/>
          <a:srcRect/>
          <a:stretch>
            <a:fillRect/>
          </a:stretch>
        </p:blipFill>
        <p:spPr bwMode="auto">
          <a:xfrm>
            <a:off x="1763688" y="2276872"/>
            <a:ext cx="5361806" cy="3185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152128"/>
          </a:xfrm>
        </p:spPr>
        <p:txBody>
          <a:bodyPr/>
          <a:lstStyle/>
          <a:p>
            <a:r>
              <a:rPr lang="fr-FR" dirty="0" smtClean="0"/>
              <a:t>Les quatre piliers de la culture </a:t>
            </a:r>
            <a:endParaRPr lang="fr-FR" dirty="0"/>
          </a:p>
        </p:txBody>
      </p:sp>
      <p:sp>
        <p:nvSpPr>
          <p:cNvPr id="3" name="Espace réservé du contenu 2"/>
          <p:cNvSpPr>
            <a:spLocks noGrp="1"/>
          </p:cNvSpPr>
          <p:nvPr>
            <p:ph idx="1"/>
          </p:nvPr>
        </p:nvSpPr>
        <p:spPr>
          <a:xfrm>
            <a:off x="467544" y="6021288"/>
            <a:ext cx="8219256" cy="504056"/>
          </a:xfrm>
        </p:spPr>
        <p:txBody>
          <a:bodyPr/>
          <a:lstStyle/>
          <a:p>
            <a:r>
              <a:rPr lang="fr-FR" dirty="0" smtClean="0"/>
              <a:t>Sont propres à toutes les cultures humaines</a:t>
            </a:r>
            <a:endParaRPr lang="fr-FR" dirty="0"/>
          </a:p>
        </p:txBody>
      </p:sp>
      <p:pic>
        <p:nvPicPr>
          <p:cNvPr id="2050" name="Picture 2" descr="http://www.my-project-cafe.com/sites/default/files/img/pilier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2348880"/>
            <a:ext cx="6408712" cy="33123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1130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1602" y="0"/>
            <a:ext cx="7358114" cy="500041"/>
          </a:xfrm>
        </p:spPr>
        <p:txBody>
          <a:bodyPr/>
          <a:lstStyle/>
          <a:p>
            <a:pPr fontAlgn="auto">
              <a:spcAft>
                <a:spcPts val="0"/>
              </a:spcAft>
              <a:defRPr/>
            </a:pPr>
            <a:r>
              <a:rPr lang="fr-FR" sz="3200" dirty="0" smtClean="0"/>
              <a:t>Les grandes évolutions…</a:t>
            </a:r>
            <a:endParaRPr lang="fr-FR" sz="3200" dirty="0"/>
          </a:p>
        </p:txBody>
      </p:sp>
      <p:sp>
        <p:nvSpPr>
          <p:cNvPr id="14338" name="Sous-titre 2"/>
          <p:cNvSpPr>
            <a:spLocks noGrp="1"/>
          </p:cNvSpPr>
          <p:nvPr>
            <p:ph type="subTitle" idx="1"/>
          </p:nvPr>
        </p:nvSpPr>
        <p:spPr>
          <a:xfrm>
            <a:off x="533400" y="3228975"/>
            <a:ext cx="7854950" cy="1752600"/>
          </a:xfrm>
        </p:spPr>
        <p:txBody>
          <a:bodyPr/>
          <a:lstStyle/>
          <a:p>
            <a:pPr marR="0"/>
            <a:endParaRPr lang="fr-FR" smtClean="0"/>
          </a:p>
        </p:txBody>
      </p:sp>
      <p:pic>
        <p:nvPicPr>
          <p:cNvPr id="14339" name="Picture 2" descr="C:\Documents and Settings\sma\Mes documents\Mes images\prehistoire.jpg"/>
          <p:cNvPicPr>
            <a:picLocks noChangeAspect="1" noChangeArrowheads="1"/>
          </p:cNvPicPr>
          <p:nvPr/>
        </p:nvPicPr>
        <p:blipFill>
          <a:blip r:embed="rId2" cstate="print"/>
          <a:srcRect/>
          <a:stretch>
            <a:fillRect/>
          </a:stretch>
        </p:blipFill>
        <p:spPr bwMode="auto">
          <a:xfrm>
            <a:off x="0" y="661988"/>
            <a:ext cx="9144000" cy="4981575"/>
          </a:xfrm>
          <a:prstGeom prst="rect">
            <a:avLst/>
          </a:prstGeom>
          <a:noFill/>
          <a:ln w="9525">
            <a:noFill/>
            <a:miter lim="800000"/>
            <a:headEnd/>
            <a:tailEnd/>
          </a:ln>
        </p:spPr>
      </p:pic>
    </p:spTree>
    <p:extLst>
      <p:ext uri="{BB962C8B-B14F-4D97-AF65-F5344CB8AC3E}">
        <p14:creationId xmlns:p14="http://schemas.microsoft.com/office/powerpoint/2010/main" xmlns="" val="1025454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p:nvPr>
        </p:nvSpPr>
        <p:spPr>
          <a:xfrm>
            <a:off x="428625" y="428625"/>
            <a:ext cx="8258175" cy="785813"/>
          </a:xfrm>
        </p:spPr>
        <p:txBody>
          <a:bodyPr/>
          <a:lstStyle/>
          <a:p>
            <a:r>
              <a:rPr lang="fr-FR" sz="3200" smtClean="0"/>
              <a:t>Les hommes préhistoriques…</a:t>
            </a:r>
          </a:p>
        </p:txBody>
      </p:sp>
      <p:pic>
        <p:nvPicPr>
          <p:cNvPr id="15362" name="Picture 2" descr="C:\Documents and Settings\sma\Mes documents\Mes images\Chronohombeta2.jpg"/>
          <p:cNvPicPr>
            <a:picLocks noGrp="1" noChangeAspect="1" noChangeArrowheads="1"/>
          </p:cNvPicPr>
          <p:nvPr>
            <p:ph idx="1"/>
          </p:nvPr>
        </p:nvPicPr>
        <p:blipFill>
          <a:blip r:embed="rId2" cstate="print"/>
          <a:srcRect/>
          <a:stretch>
            <a:fillRect/>
          </a:stretch>
        </p:blipFill>
        <p:spPr>
          <a:xfrm>
            <a:off x="147638" y="1428750"/>
            <a:ext cx="8894762" cy="43211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116632"/>
            <a:ext cx="7776864" cy="1097790"/>
          </a:xfrm>
        </p:spPr>
        <p:txBody>
          <a:bodyPr>
            <a:normAutofit fontScale="90000"/>
          </a:bodyPr>
          <a:lstStyle/>
          <a:p>
            <a:pPr algn="l" fontAlgn="auto">
              <a:spcAft>
                <a:spcPts val="0"/>
              </a:spcAft>
              <a:defRPr/>
            </a:pPr>
            <a:r>
              <a:rPr lang="fr-FR" sz="3200" dirty="0" smtClean="0"/>
              <a:t>Les premiers outils, la transformation de la nature et les débuts des Sciences et Techniques</a:t>
            </a:r>
            <a:endParaRPr lang="fr-FR" sz="3200" dirty="0"/>
          </a:p>
        </p:txBody>
      </p:sp>
      <p:sp>
        <p:nvSpPr>
          <p:cNvPr id="3" name="Sous-titre 2"/>
          <p:cNvSpPr>
            <a:spLocks noGrp="1"/>
          </p:cNvSpPr>
          <p:nvPr>
            <p:ph type="subTitle" idx="1"/>
          </p:nvPr>
        </p:nvSpPr>
        <p:spPr>
          <a:xfrm>
            <a:off x="179388" y="3933825"/>
            <a:ext cx="8250237" cy="1444625"/>
          </a:xfrm>
        </p:spPr>
        <p:txBody>
          <a:bodyPr>
            <a:normAutofit/>
          </a:bodyPr>
          <a:lstStyle/>
          <a:p>
            <a:pPr marR="0" algn="l"/>
            <a:r>
              <a:rPr lang="fr-FR" sz="2200" i="1" smtClean="0">
                <a:latin typeface="Calibri" pitchFamily="34" charset="0"/>
              </a:rPr>
              <a:t>             Le  chopper                 le biface               le hachereau    </a:t>
            </a:r>
          </a:p>
          <a:p>
            <a:pPr marR="0" algn="l"/>
            <a:r>
              <a:rPr lang="fr-FR" sz="2200" smtClean="0">
                <a:latin typeface="Calibri" pitchFamily="34" charset="0"/>
              </a:rPr>
              <a:t>             Oldowayen        </a:t>
            </a:r>
            <a:r>
              <a:rPr lang="fr-FR" sz="2200" i="1" smtClean="0">
                <a:latin typeface="Calibri" pitchFamily="34" charset="0"/>
              </a:rPr>
              <a:t> </a:t>
            </a:r>
            <a:r>
              <a:rPr lang="fr-FR" sz="2200" i="1" smtClean="0"/>
              <a:t>                     </a:t>
            </a:r>
            <a:r>
              <a:rPr lang="fr-FR" sz="2200" smtClean="0">
                <a:latin typeface="Calibri" pitchFamily="34" charset="0"/>
              </a:rPr>
              <a:t>Acheuléen</a:t>
            </a:r>
            <a:r>
              <a:rPr lang="fr-FR" sz="2200" i="1" smtClean="0"/>
              <a:t>              </a:t>
            </a:r>
          </a:p>
          <a:p>
            <a:pPr marR="0" algn="l"/>
            <a:r>
              <a:rPr lang="fr-FR" sz="2200" i="1" smtClean="0"/>
              <a:t>        </a:t>
            </a:r>
            <a:r>
              <a:rPr lang="fr-FR" sz="2400" i="1" smtClean="0">
                <a:latin typeface="Calibri" pitchFamily="34" charset="0"/>
              </a:rPr>
              <a:t>2, 5 Millions d’années</a:t>
            </a:r>
            <a:r>
              <a:rPr lang="fr-FR" sz="2200" i="1" smtClean="0">
                <a:latin typeface="Calibri" pitchFamily="34" charset="0"/>
              </a:rPr>
              <a:t>                   1, 6 - 0, 3Millions d’années</a:t>
            </a:r>
          </a:p>
        </p:txBody>
      </p:sp>
      <p:pic>
        <p:nvPicPr>
          <p:cNvPr id="16387" name="Picture 6" descr="http://www.hominides.com/data/images/illus/outils/olduvai_chopper.jpg"/>
          <p:cNvPicPr>
            <a:picLocks noChangeAspect="1" noChangeArrowheads="1"/>
          </p:cNvPicPr>
          <p:nvPr/>
        </p:nvPicPr>
        <p:blipFill>
          <a:blip r:embed="rId2" cstate="print"/>
          <a:srcRect/>
          <a:stretch>
            <a:fillRect/>
          </a:stretch>
        </p:blipFill>
        <p:spPr bwMode="auto">
          <a:xfrm>
            <a:off x="571500" y="1285875"/>
            <a:ext cx="2325688" cy="2590800"/>
          </a:xfrm>
          <a:prstGeom prst="rect">
            <a:avLst/>
          </a:prstGeom>
          <a:noFill/>
          <a:ln w="9525">
            <a:noFill/>
            <a:miter lim="800000"/>
            <a:headEnd/>
            <a:tailEnd/>
          </a:ln>
        </p:spPr>
      </p:pic>
      <p:pic>
        <p:nvPicPr>
          <p:cNvPr id="16388" name="Picture 8" descr="Biface - Acheuléen"/>
          <p:cNvPicPr>
            <a:picLocks noChangeAspect="1" noChangeArrowheads="1"/>
          </p:cNvPicPr>
          <p:nvPr/>
        </p:nvPicPr>
        <p:blipFill>
          <a:blip r:embed="rId3" cstate="print"/>
          <a:srcRect/>
          <a:stretch>
            <a:fillRect/>
          </a:stretch>
        </p:blipFill>
        <p:spPr bwMode="auto">
          <a:xfrm>
            <a:off x="3286125" y="1357313"/>
            <a:ext cx="2357438" cy="2566987"/>
          </a:xfrm>
          <a:prstGeom prst="rect">
            <a:avLst/>
          </a:prstGeom>
          <a:noFill/>
          <a:ln w="9525">
            <a:noFill/>
            <a:miter lim="800000"/>
            <a:headEnd/>
            <a:tailEnd/>
          </a:ln>
        </p:spPr>
      </p:pic>
      <p:pic>
        <p:nvPicPr>
          <p:cNvPr id="16389" name="Picture 10" descr="Hachereau - Acheuléen"/>
          <p:cNvPicPr>
            <a:picLocks noChangeAspect="1" noChangeArrowheads="1"/>
          </p:cNvPicPr>
          <p:nvPr/>
        </p:nvPicPr>
        <p:blipFill>
          <a:blip r:embed="rId4" cstate="print"/>
          <a:srcRect/>
          <a:stretch>
            <a:fillRect/>
          </a:stretch>
        </p:blipFill>
        <p:spPr bwMode="auto">
          <a:xfrm>
            <a:off x="6000750" y="1246188"/>
            <a:ext cx="1814513" cy="262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034" y="285728"/>
            <a:ext cx="7851648" cy="1828800"/>
          </a:xfrm>
        </p:spPr>
        <p:txBody>
          <a:bodyPr/>
          <a:lstStyle/>
          <a:p>
            <a:pPr algn="l" fontAlgn="auto">
              <a:spcAft>
                <a:spcPts val="0"/>
              </a:spcAft>
              <a:defRPr/>
            </a:pPr>
            <a:r>
              <a:rPr lang="fr-FR" sz="3200" dirty="0" smtClean="0"/>
              <a:t>Les premiers outils composites et une spécialisation accentuée: vers la naissance de l’artisanat et du monde du travail…</a:t>
            </a:r>
            <a:endParaRPr lang="fr-FR" sz="3200" dirty="0"/>
          </a:p>
        </p:txBody>
      </p:sp>
      <p:sp>
        <p:nvSpPr>
          <p:cNvPr id="3" name="Sous-titre 2"/>
          <p:cNvSpPr>
            <a:spLocks noGrp="1"/>
          </p:cNvSpPr>
          <p:nvPr>
            <p:ph type="subTitle" idx="1"/>
          </p:nvPr>
        </p:nvSpPr>
        <p:spPr>
          <a:xfrm>
            <a:off x="0" y="4437063"/>
            <a:ext cx="8893175" cy="1944687"/>
          </a:xfrm>
        </p:spPr>
        <p:txBody>
          <a:bodyPr>
            <a:normAutofit/>
          </a:bodyPr>
          <a:lstStyle/>
          <a:p>
            <a:pPr marR="0" algn="l"/>
            <a:r>
              <a:rPr lang="fr-FR" sz="2400" smtClean="0">
                <a:latin typeface="Calibri" pitchFamily="34" charset="0"/>
              </a:rPr>
              <a:t>             Racloir                   Harpon        pointes de flèches    propulseur</a:t>
            </a:r>
          </a:p>
          <a:p>
            <a:pPr marR="0" algn="l"/>
            <a:endParaRPr lang="fr-FR" sz="2400" smtClean="0">
              <a:latin typeface="Calibri" pitchFamily="34" charset="0"/>
            </a:endParaRPr>
          </a:p>
          <a:p>
            <a:pPr marR="0" algn="l"/>
            <a:r>
              <a:rPr lang="fr-FR" sz="2400" smtClean="0">
                <a:latin typeface="Calibri" pitchFamily="34" charset="0"/>
              </a:rPr>
              <a:t>           -200000 à -5000:                                Moustérien, Magdalénien</a:t>
            </a:r>
          </a:p>
        </p:txBody>
      </p:sp>
      <p:pic>
        <p:nvPicPr>
          <p:cNvPr id="17411" name="Picture 2" descr="Racloir - Moustérien"/>
          <p:cNvPicPr>
            <a:picLocks noChangeAspect="1" noChangeArrowheads="1"/>
          </p:cNvPicPr>
          <p:nvPr/>
        </p:nvPicPr>
        <p:blipFill>
          <a:blip r:embed="rId2" cstate="print"/>
          <a:srcRect/>
          <a:stretch>
            <a:fillRect/>
          </a:stretch>
        </p:blipFill>
        <p:spPr bwMode="auto">
          <a:xfrm>
            <a:off x="428625" y="2357438"/>
            <a:ext cx="1833563" cy="1995487"/>
          </a:xfrm>
          <a:prstGeom prst="rect">
            <a:avLst/>
          </a:prstGeom>
          <a:noFill/>
          <a:ln w="9525">
            <a:noFill/>
            <a:miter lim="800000"/>
            <a:headEnd/>
            <a:tailEnd/>
          </a:ln>
        </p:spPr>
      </p:pic>
      <p:pic>
        <p:nvPicPr>
          <p:cNvPr id="17412" name="Picture 4" descr="http://www.hominides.com/data/images/illus/outils/detail-harpon-madeleine.jpg"/>
          <p:cNvPicPr>
            <a:picLocks noChangeAspect="1" noChangeArrowheads="1"/>
          </p:cNvPicPr>
          <p:nvPr/>
        </p:nvPicPr>
        <p:blipFill>
          <a:blip r:embed="rId3" cstate="print"/>
          <a:srcRect/>
          <a:stretch>
            <a:fillRect/>
          </a:stretch>
        </p:blipFill>
        <p:spPr bwMode="auto">
          <a:xfrm>
            <a:off x="2500313" y="2857500"/>
            <a:ext cx="2143125" cy="1533525"/>
          </a:xfrm>
          <a:prstGeom prst="rect">
            <a:avLst/>
          </a:prstGeom>
          <a:noFill/>
          <a:ln w="9525">
            <a:noFill/>
            <a:miter lim="800000"/>
            <a:headEnd/>
            <a:tailEnd/>
          </a:ln>
        </p:spPr>
      </p:pic>
      <p:pic>
        <p:nvPicPr>
          <p:cNvPr id="17413" name="Picture 6" descr="Propulseur au faon, Le Mas d'Azil, Magdalénien"/>
          <p:cNvPicPr>
            <a:picLocks noChangeAspect="1" noChangeArrowheads="1"/>
          </p:cNvPicPr>
          <p:nvPr/>
        </p:nvPicPr>
        <p:blipFill>
          <a:blip r:embed="rId4" cstate="print"/>
          <a:srcRect/>
          <a:stretch>
            <a:fillRect/>
          </a:stretch>
        </p:blipFill>
        <p:spPr bwMode="auto">
          <a:xfrm>
            <a:off x="6357938" y="3286125"/>
            <a:ext cx="2571750" cy="1028700"/>
          </a:xfrm>
          <a:prstGeom prst="rect">
            <a:avLst/>
          </a:prstGeom>
          <a:noFill/>
          <a:ln w="9525">
            <a:noFill/>
            <a:miter lim="800000"/>
            <a:headEnd/>
            <a:tailEnd/>
          </a:ln>
        </p:spPr>
      </p:pic>
      <p:pic>
        <p:nvPicPr>
          <p:cNvPr id="17414" name="Picture 8" descr="http://www.hominides.com/data/images/illus/outils/feuilles-laurier-solutreen.jpg"/>
          <p:cNvPicPr>
            <a:picLocks noChangeAspect="1" noChangeArrowheads="1"/>
          </p:cNvPicPr>
          <p:nvPr/>
        </p:nvPicPr>
        <p:blipFill>
          <a:blip r:embed="rId5" cstate="print"/>
          <a:srcRect/>
          <a:stretch>
            <a:fillRect/>
          </a:stretch>
        </p:blipFill>
        <p:spPr bwMode="auto">
          <a:xfrm>
            <a:off x="4857750" y="2124075"/>
            <a:ext cx="1404938"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428625" y="332656"/>
            <a:ext cx="8258175" cy="953219"/>
          </a:xfrm>
        </p:spPr>
        <p:txBody>
          <a:bodyPr/>
          <a:lstStyle/>
          <a:p>
            <a:pPr algn="ctr"/>
            <a:r>
              <a:rPr lang="fr-FR" sz="3200" dirty="0" smtClean="0"/>
              <a:t>La maîtrise du feu: protection, confort, cuisson et santé</a:t>
            </a:r>
            <a:endParaRPr lang="en-US" sz="3200" dirty="0" smtClean="0"/>
          </a:p>
        </p:txBody>
      </p:sp>
      <p:sp>
        <p:nvSpPr>
          <p:cNvPr id="3" name="Espace réservé du contenu 2"/>
          <p:cNvSpPr>
            <a:spLocks noGrp="1"/>
          </p:cNvSpPr>
          <p:nvPr>
            <p:ph idx="1"/>
          </p:nvPr>
        </p:nvSpPr>
        <p:spPr>
          <a:xfrm>
            <a:off x="428625" y="3429000"/>
            <a:ext cx="8258175" cy="2357438"/>
          </a:xfrm>
        </p:spPr>
        <p:txBody>
          <a:bodyPr>
            <a:normAutofit lnSpcReduction="10000"/>
          </a:bodyPr>
          <a:lstStyle/>
          <a:p>
            <a:pPr marL="274320" indent="-274320" fontAlgn="auto">
              <a:spcAft>
                <a:spcPts val="0"/>
              </a:spcAft>
              <a:buClr>
                <a:schemeClr val="accent3"/>
              </a:buClr>
              <a:buFont typeface="Wingdings 2"/>
              <a:buNone/>
              <a:defRPr/>
            </a:pPr>
            <a:r>
              <a:rPr lang="fr-FR" dirty="0" smtClean="0">
                <a:latin typeface="+mj-lt"/>
              </a:rPr>
              <a:t>           La  percussion.		La friction.</a:t>
            </a:r>
          </a:p>
          <a:p>
            <a:pPr marL="274320" indent="-274320" fontAlgn="auto">
              <a:spcAft>
                <a:spcPts val="0"/>
              </a:spcAft>
              <a:buClr>
                <a:schemeClr val="accent3"/>
              </a:buClr>
              <a:buFont typeface="Wingdings 2"/>
              <a:buNone/>
              <a:defRPr/>
            </a:pPr>
            <a:endParaRPr lang="fr-FR" dirty="0" smtClean="0">
              <a:latin typeface="+mj-lt"/>
            </a:endParaRPr>
          </a:p>
          <a:p>
            <a:pPr marL="274320" indent="-274320" fontAlgn="auto">
              <a:spcAft>
                <a:spcPts val="0"/>
              </a:spcAft>
              <a:buClr>
                <a:schemeClr val="accent3"/>
              </a:buClr>
              <a:buFont typeface="Wingdings 2"/>
              <a:buNone/>
              <a:defRPr/>
            </a:pPr>
            <a:endParaRPr lang="fr-FR" dirty="0" smtClean="0">
              <a:latin typeface="+mj-lt"/>
            </a:endParaRPr>
          </a:p>
          <a:p>
            <a:pPr marL="274320" indent="-274320" fontAlgn="auto">
              <a:spcAft>
                <a:spcPts val="0"/>
              </a:spcAft>
              <a:buClr>
                <a:schemeClr val="accent3"/>
              </a:buClr>
              <a:buFont typeface="Wingdings 2"/>
              <a:buNone/>
              <a:defRPr/>
            </a:pPr>
            <a:endParaRPr lang="fr-FR" dirty="0" smtClean="0">
              <a:latin typeface="+mj-lt"/>
            </a:endParaRPr>
          </a:p>
          <a:p>
            <a:pPr marL="274320" indent="-274320" fontAlgn="auto">
              <a:spcAft>
                <a:spcPts val="0"/>
              </a:spcAft>
              <a:buClr>
                <a:schemeClr val="accent3"/>
              </a:buClr>
              <a:buFont typeface="Wingdings 2"/>
              <a:buNone/>
              <a:defRPr/>
            </a:pPr>
            <a:r>
              <a:rPr lang="fr-FR" dirty="0" smtClean="0">
                <a:latin typeface="+mj-lt"/>
              </a:rPr>
              <a:t>	     Le silex.		La marcassite.           Les brindilles.</a:t>
            </a:r>
            <a:endParaRPr lang="en-US" dirty="0">
              <a:latin typeface="+mj-lt"/>
            </a:endParaRPr>
          </a:p>
        </p:txBody>
      </p:sp>
      <p:pic>
        <p:nvPicPr>
          <p:cNvPr id="18435" name="Picture 2" descr="Faire du feu par percussion"/>
          <p:cNvPicPr>
            <a:picLocks noChangeAspect="1" noChangeArrowheads="1"/>
          </p:cNvPicPr>
          <p:nvPr/>
        </p:nvPicPr>
        <p:blipFill>
          <a:blip r:embed="rId2" cstate="print"/>
          <a:srcRect/>
          <a:stretch>
            <a:fillRect/>
          </a:stretch>
        </p:blipFill>
        <p:spPr bwMode="auto">
          <a:xfrm>
            <a:off x="1571625" y="1428750"/>
            <a:ext cx="1817688" cy="2051050"/>
          </a:xfrm>
          <a:prstGeom prst="rect">
            <a:avLst/>
          </a:prstGeom>
          <a:noFill/>
          <a:ln w="9525">
            <a:noFill/>
            <a:miter lim="800000"/>
            <a:headEnd/>
            <a:tailEnd/>
          </a:ln>
        </p:spPr>
      </p:pic>
      <p:pic>
        <p:nvPicPr>
          <p:cNvPr id="18436" name="Picture 4" descr="Faire du feu par friction"/>
          <p:cNvPicPr>
            <a:picLocks noChangeAspect="1" noChangeArrowheads="1"/>
          </p:cNvPicPr>
          <p:nvPr/>
        </p:nvPicPr>
        <p:blipFill>
          <a:blip r:embed="rId3" cstate="print"/>
          <a:srcRect/>
          <a:stretch>
            <a:fillRect/>
          </a:stretch>
        </p:blipFill>
        <p:spPr bwMode="auto">
          <a:xfrm>
            <a:off x="4929188" y="1428750"/>
            <a:ext cx="1785937" cy="2082800"/>
          </a:xfrm>
          <a:prstGeom prst="rect">
            <a:avLst/>
          </a:prstGeom>
          <a:noFill/>
          <a:ln w="9525">
            <a:noFill/>
            <a:miter lim="800000"/>
            <a:headEnd/>
            <a:tailEnd/>
          </a:ln>
        </p:spPr>
      </p:pic>
      <p:pic>
        <p:nvPicPr>
          <p:cNvPr id="18437" name="Picture 6" descr="Le silex"/>
          <p:cNvPicPr>
            <a:picLocks noChangeAspect="1" noChangeArrowheads="1"/>
          </p:cNvPicPr>
          <p:nvPr/>
        </p:nvPicPr>
        <p:blipFill>
          <a:blip r:embed="rId4" cstate="print"/>
          <a:srcRect/>
          <a:stretch>
            <a:fillRect/>
          </a:stretch>
        </p:blipFill>
        <p:spPr bwMode="auto">
          <a:xfrm>
            <a:off x="1000125" y="4214813"/>
            <a:ext cx="1504950" cy="1028700"/>
          </a:xfrm>
          <a:prstGeom prst="rect">
            <a:avLst/>
          </a:prstGeom>
          <a:noFill/>
          <a:ln w="9525">
            <a:noFill/>
            <a:miter lim="800000"/>
            <a:headEnd/>
            <a:tailEnd/>
          </a:ln>
        </p:spPr>
      </p:pic>
      <p:pic>
        <p:nvPicPr>
          <p:cNvPr id="18438" name="Picture 8" descr="La marcassite"/>
          <p:cNvPicPr>
            <a:picLocks noChangeAspect="1" noChangeArrowheads="1"/>
          </p:cNvPicPr>
          <p:nvPr/>
        </p:nvPicPr>
        <p:blipFill>
          <a:blip r:embed="rId5" cstate="print"/>
          <a:srcRect/>
          <a:stretch>
            <a:fillRect/>
          </a:stretch>
        </p:blipFill>
        <p:spPr bwMode="auto">
          <a:xfrm>
            <a:off x="3357563" y="4214813"/>
            <a:ext cx="1571625" cy="1028700"/>
          </a:xfrm>
          <a:prstGeom prst="rect">
            <a:avLst/>
          </a:prstGeom>
          <a:noFill/>
          <a:ln w="9525">
            <a:noFill/>
            <a:miter lim="800000"/>
            <a:headEnd/>
            <a:tailEnd/>
          </a:ln>
        </p:spPr>
      </p:pic>
      <p:pic>
        <p:nvPicPr>
          <p:cNvPr id="18439" name="Picture 10" descr="Brindilles enflammées"/>
          <p:cNvPicPr>
            <a:picLocks noChangeAspect="1" noChangeArrowheads="1"/>
          </p:cNvPicPr>
          <p:nvPr/>
        </p:nvPicPr>
        <p:blipFill>
          <a:blip r:embed="rId6" cstate="print"/>
          <a:srcRect/>
          <a:stretch>
            <a:fillRect/>
          </a:stretch>
        </p:blipFill>
        <p:spPr bwMode="auto">
          <a:xfrm>
            <a:off x="6000750" y="4214813"/>
            <a:ext cx="1428750" cy="101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p:txBody>
          <a:bodyPr/>
          <a:lstStyle/>
          <a:p>
            <a:pPr algn="ctr"/>
            <a:r>
              <a:rPr lang="fr-FR" sz="3200" smtClean="0"/>
              <a:t>Les premières sépultures ou l’avènement du spirituel et du sacré</a:t>
            </a:r>
            <a:endParaRPr lang="en-US" sz="3200" smtClean="0"/>
          </a:p>
        </p:txBody>
      </p:sp>
      <p:sp>
        <p:nvSpPr>
          <p:cNvPr id="3" name="Espace réservé du contenu 2"/>
          <p:cNvSpPr>
            <a:spLocks noGrp="1"/>
          </p:cNvSpPr>
          <p:nvPr>
            <p:ph idx="1"/>
          </p:nvPr>
        </p:nvSpPr>
        <p:spPr>
          <a:xfrm>
            <a:off x="357188" y="5000625"/>
            <a:ext cx="8329612" cy="1323975"/>
          </a:xfrm>
        </p:spPr>
        <p:txBody>
          <a:bodyPr>
            <a:normAutofit/>
          </a:bodyPr>
          <a:lstStyle/>
          <a:p>
            <a:pPr marL="274320" indent="-274320" fontAlgn="auto">
              <a:spcAft>
                <a:spcPts val="0"/>
              </a:spcAft>
              <a:buClr>
                <a:schemeClr val="accent3"/>
              </a:buClr>
              <a:buFont typeface="Wingdings 2"/>
              <a:buChar char=""/>
              <a:defRPr/>
            </a:pPr>
            <a:r>
              <a:rPr lang="fr-FR" dirty="0" smtClean="0">
                <a:latin typeface="+mj-lt"/>
              </a:rPr>
              <a:t>Un exemple d'inhumation intentionnelle : St Germain-la-rivière.</a:t>
            </a:r>
            <a:r>
              <a:rPr lang="fr-FR" dirty="0" smtClean="0"/>
              <a:t/>
            </a:r>
            <a:br>
              <a:rPr lang="fr-FR" dirty="0" smtClean="0"/>
            </a:br>
            <a:endParaRPr lang="en-US" dirty="0"/>
          </a:p>
        </p:txBody>
      </p:sp>
      <p:pic>
        <p:nvPicPr>
          <p:cNvPr id="19459" name="Picture 8" descr="Squellete de femme Saint Germain-la-rivière"/>
          <p:cNvPicPr>
            <a:picLocks noChangeAspect="1" noChangeArrowheads="1"/>
          </p:cNvPicPr>
          <p:nvPr/>
        </p:nvPicPr>
        <p:blipFill>
          <a:blip r:embed="rId2" cstate="print"/>
          <a:srcRect/>
          <a:stretch>
            <a:fillRect/>
          </a:stretch>
        </p:blipFill>
        <p:spPr bwMode="auto">
          <a:xfrm>
            <a:off x="2643188" y="1995488"/>
            <a:ext cx="3571875" cy="2449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a:xfrm>
            <a:off x="428625" y="704850"/>
            <a:ext cx="8258175" cy="581025"/>
          </a:xfrm>
        </p:spPr>
        <p:txBody>
          <a:bodyPr/>
          <a:lstStyle/>
          <a:p>
            <a:r>
              <a:rPr lang="fr-FR" sz="2800" smtClean="0"/>
              <a:t>Différents types de sépultures.  </a:t>
            </a:r>
            <a:endParaRPr lang="en-US" sz="2800" smtClean="0"/>
          </a:p>
        </p:txBody>
      </p:sp>
      <p:sp>
        <p:nvSpPr>
          <p:cNvPr id="3" name="Espace réservé du contenu 2"/>
          <p:cNvSpPr>
            <a:spLocks noGrp="1"/>
          </p:cNvSpPr>
          <p:nvPr>
            <p:ph idx="1"/>
          </p:nvPr>
        </p:nvSpPr>
        <p:spPr>
          <a:xfrm>
            <a:off x="214313" y="4786313"/>
            <a:ext cx="8472487" cy="785812"/>
          </a:xfrm>
        </p:spPr>
        <p:txBody>
          <a:bodyPr>
            <a:normAutofit lnSpcReduction="10000"/>
          </a:bodyPr>
          <a:lstStyle/>
          <a:p>
            <a:pPr marL="274320" indent="-274320" fontAlgn="auto">
              <a:spcAft>
                <a:spcPts val="0"/>
              </a:spcAft>
              <a:buClr>
                <a:schemeClr val="accent3"/>
              </a:buClr>
              <a:buFont typeface="Wingdings 2"/>
              <a:buNone/>
              <a:defRPr/>
            </a:pPr>
            <a:r>
              <a:rPr lang="fr-FR" sz="2400" dirty="0" smtClean="0">
                <a:latin typeface="+mj-lt"/>
              </a:rPr>
              <a:t>Primaire et simple.	          Double. 		       Multiple? (Sima  								de los </a:t>
            </a:r>
            <a:r>
              <a:rPr lang="fr-FR" sz="2400" dirty="0" err="1" smtClean="0">
                <a:latin typeface="+mj-lt"/>
              </a:rPr>
              <a:t>Huesos</a:t>
            </a:r>
            <a:r>
              <a:rPr lang="fr-FR" sz="2400" dirty="0" smtClean="0">
                <a:latin typeface="+mj-lt"/>
              </a:rPr>
              <a:t>).</a:t>
            </a:r>
            <a:endParaRPr lang="en-US" sz="2400" dirty="0">
              <a:latin typeface="+mj-lt"/>
            </a:endParaRPr>
          </a:p>
        </p:txBody>
      </p:sp>
      <p:pic>
        <p:nvPicPr>
          <p:cNvPr id="20483" name="Picture 2" descr="Sépulture primaire - Musée de la Préhistoire - Nemours">
            <a:hlinkClick r:id="rId2"/>
          </p:cNvPr>
          <p:cNvPicPr>
            <a:picLocks noChangeAspect="1" noChangeArrowheads="1"/>
          </p:cNvPicPr>
          <p:nvPr/>
        </p:nvPicPr>
        <p:blipFill>
          <a:blip r:embed="rId3" cstate="print"/>
          <a:srcRect/>
          <a:stretch>
            <a:fillRect/>
          </a:stretch>
        </p:blipFill>
        <p:spPr bwMode="auto">
          <a:xfrm>
            <a:off x="642938" y="1857375"/>
            <a:ext cx="1911350" cy="2733675"/>
          </a:xfrm>
          <a:prstGeom prst="rect">
            <a:avLst/>
          </a:prstGeom>
          <a:noFill/>
          <a:ln w="9525">
            <a:noFill/>
            <a:miter lim="800000"/>
            <a:headEnd/>
            <a:tailEnd/>
          </a:ln>
        </p:spPr>
      </p:pic>
      <p:pic>
        <p:nvPicPr>
          <p:cNvPr id="20484" name="Picture 4" descr="Sépulture double">
            <a:hlinkClick r:id="rId4"/>
          </p:cNvPr>
          <p:cNvPicPr>
            <a:picLocks noChangeAspect="1" noChangeArrowheads="1"/>
          </p:cNvPicPr>
          <p:nvPr/>
        </p:nvPicPr>
        <p:blipFill>
          <a:blip r:embed="rId5" cstate="print"/>
          <a:srcRect/>
          <a:stretch>
            <a:fillRect/>
          </a:stretch>
        </p:blipFill>
        <p:spPr bwMode="auto">
          <a:xfrm>
            <a:off x="3214688" y="1714500"/>
            <a:ext cx="2062162" cy="2909888"/>
          </a:xfrm>
          <a:prstGeom prst="rect">
            <a:avLst/>
          </a:prstGeom>
          <a:noFill/>
          <a:ln w="9525">
            <a:noFill/>
            <a:miter lim="800000"/>
            <a:headEnd/>
            <a:tailEnd/>
          </a:ln>
        </p:spPr>
      </p:pic>
      <p:pic>
        <p:nvPicPr>
          <p:cNvPr id="20485" name="Picture 6" descr="Aven de la Sima de los Huesos"/>
          <p:cNvPicPr>
            <a:picLocks noChangeAspect="1" noChangeArrowheads="1"/>
          </p:cNvPicPr>
          <p:nvPr/>
        </p:nvPicPr>
        <p:blipFill>
          <a:blip r:embed="rId6" cstate="print"/>
          <a:srcRect/>
          <a:stretch>
            <a:fillRect/>
          </a:stretch>
        </p:blipFill>
        <p:spPr bwMode="auto">
          <a:xfrm>
            <a:off x="5759450" y="1785938"/>
            <a:ext cx="2327275" cy="2938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a:xfrm>
            <a:off x="428625" y="704850"/>
            <a:ext cx="8258175" cy="723900"/>
          </a:xfrm>
        </p:spPr>
        <p:txBody>
          <a:bodyPr/>
          <a:lstStyle/>
          <a:p>
            <a:r>
              <a:rPr lang="fr-FR" sz="2400" smtClean="0"/>
              <a:t>Des sépultures vieilles de 100000 ans.</a:t>
            </a:r>
            <a:endParaRPr lang="en-US" sz="2400" smtClean="0"/>
          </a:p>
        </p:txBody>
      </p:sp>
      <p:sp>
        <p:nvSpPr>
          <p:cNvPr id="3" name="Espace réservé du contenu 2"/>
          <p:cNvSpPr>
            <a:spLocks noGrp="1"/>
          </p:cNvSpPr>
          <p:nvPr>
            <p:ph idx="1"/>
          </p:nvPr>
        </p:nvSpPr>
        <p:spPr>
          <a:xfrm>
            <a:off x="357188" y="4643438"/>
            <a:ext cx="8329612" cy="571500"/>
          </a:xfrm>
        </p:spPr>
        <p:txBody>
          <a:bodyPr>
            <a:normAutofit fontScale="92500"/>
          </a:bodyPr>
          <a:lstStyle/>
          <a:p>
            <a:pPr marL="274320" indent="-274320" fontAlgn="auto">
              <a:spcAft>
                <a:spcPts val="0"/>
              </a:spcAft>
              <a:buClr>
                <a:schemeClr val="accent3"/>
              </a:buClr>
              <a:buFont typeface="Wingdings 2"/>
              <a:buNone/>
              <a:defRPr/>
            </a:pPr>
            <a:r>
              <a:rPr lang="fr-FR" sz="2000" dirty="0" err="1" smtClean="0">
                <a:latin typeface="+mj-lt"/>
              </a:rPr>
              <a:t>Skhul</a:t>
            </a:r>
            <a:r>
              <a:rPr lang="fr-FR" sz="2000" dirty="0" smtClean="0">
                <a:latin typeface="+mj-lt"/>
              </a:rPr>
              <a:t> V : une sépulture simple.                     </a:t>
            </a:r>
            <a:r>
              <a:rPr lang="fr-FR" sz="2000" dirty="0" err="1" smtClean="0">
                <a:latin typeface="+mj-lt"/>
              </a:rPr>
              <a:t>Qafzeh</a:t>
            </a:r>
            <a:r>
              <a:rPr lang="fr-FR" sz="2000" dirty="0" smtClean="0">
                <a:latin typeface="+mj-lt"/>
              </a:rPr>
              <a:t> 9 et 10: une sépulture double.</a:t>
            </a:r>
          </a:p>
          <a:p>
            <a:pPr marL="274320" indent="-274320" fontAlgn="auto">
              <a:spcAft>
                <a:spcPts val="0"/>
              </a:spcAft>
              <a:buClr>
                <a:schemeClr val="accent3"/>
              </a:buClr>
              <a:buFont typeface="Wingdings 2"/>
              <a:buChar char=""/>
              <a:defRPr/>
            </a:pPr>
            <a:endParaRPr lang="en-US" dirty="0"/>
          </a:p>
        </p:txBody>
      </p:sp>
      <p:pic>
        <p:nvPicPr>
          <p:cNvPr id="21507" name="Picture 2" descr="Skhul V - Sépulture"/>
          <p:cNvPicPr>
            <a:picLocks noChangeAspect="1" noChangeArrowheads="1"/>
          </p:cNvPicPr>
          <p:nvPr/>
        </p:nvPicPr>
        <p:blipFill>
          <a:blip r:embed="rId2" cstate="print"/>
          <a:srcRect/>
          <a:stretch>
            <a:fillRect/>
          </a:stretch>
        </p:blipFill>
        <p:spPr bwMode="auto">
          <a:xfrm>
            <a:off x="357188" y="2357438"/>
            <a:ext cx="3616325" cy="2333625"/>
          </a:xfrm>
          <a:prstGeom prst="rect">
            <a:avLst/>
          </a:prstGeom>
          <a:noFill/>
          <a:ln w="9525">
            <a:noFill/>
            <a:miter lim="800000"/>
            <a:headEnd/>
            <a:tailEnd/>
          </a:ln>
        </p:spPr>
      </p:pic>
      <p:pic>
        <p:nvPicPr>
          <p:cNvPr id="21508" name="Picture 4" descr="Qafzeh 9 et Qafzeh 10"/>
          <p:cNvPicPr>
            <a:picLocks noChangeAspect="1" noChangeArrowheads="1"/>
          </p:cNvPicPr>
          <p:nvPr/>
        </p:nvPicPr>
        <p:blipFill>
          <a:blip r:embed="rId3" cstate="print"/>
          <a:srcRect/>
          <a:stretch>
            <a:fillRect/>
          </a:stretch>
        </p:blipFill>
        <p:spPr bwMode="auto">
          <a:xfrm>
            <a:off x="4143375" y="2643188"/>
            <a:ext cx="467677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p:txBody>
          <a:bodyPr/>
          <a:lstStyle/>
          <a:p>
            <a:r>
              <a:rPr lang="fr-FR" sz="2800" smtClean="0"/>
              <a:t>Les origines du langage: une histoire d’anatomie….</a:t>
            </a:r>
            <a:br>
              <a:rPr lang="fr-FR" sz="2800" smtClean="0"/>
            </a:br>
            <a:r>
              <a:rPr lang="fr-FR" sz="2800" smtClean="0"/>
              <a:t>Larynx et cavité buccale.</a:t>
            </a:r>
            <a:endParaRPr lang="en-US" sz="2800" smtClean="0"/>
          </a:p>
        </p:txBody>
      </p:sp>
      <p:sp>
        <p:nvSpPr>
          <p:cNvPr id="3" name="Espace réservé du contenu 2"/>
          <p:cNvSpPr>
            <a:spLocks noGrp="1"/>
          </p:cNvSpPr>
          <p:nvPr>
            <p:ph idx="1"/>
          </p:nvPr>
        </p:nvSpPr>
        <p:spPr>
          <a:xfrm>
            <a:off x="214313" y="4643438"/>
            <a:ext cx="8472487" cy="714375"/>
          </a:xfrm>
        </p:spPr>
        <p:txBody>
          <a:bodyPr>
            <a:normAutofit/>
          </a:bodyPr>
          <a:lstStyle/>
          <a:p>
            <a:pPr marL="274320" indent="-274320" fontAlgn="auto">
              <a:spcAft>
                <a:spcPts val="0"/>
              </a:spcAft>
              <a:buClr>
                <a:schemeClr val="accent3"/>
              </a:buClr>
              <a:buFont typeface="Wingdings 2"/>
              <a:buNone/>
              <a:defRPr/>
            </a:pPr>
            <a:r>
              <a:rPr lang="fr-FR" sz="2400" dirty="0" smtClean="0">
                <a:latin typeface="+mj-lt"/>
              </a:rPr>
              <a:t>Homme (position basse)         Chimpanzé (position haute)</a:t>
            </a:r>
            <a:endParaRPr lang="en-US" sz="2400" dirty="0">
              <a:latin typeface="+mj-lt"/>
            </a:endParaRPr>
          </a:p>
        </p:txBody>
      </p:sp>
      <p:pic>
        <p:nvPicPr>
          <p:cNvPr id="22531" name="Picture 2" descr="Comparaison larynx Homme Chimpanzé"/>
          <p:cNvPicPr>
            <a:picLocks noChangeAspect="1" noChangeArrowheads="1"/>
          </p:cNvPicPr>
          <p:nvPr/>
        </p:nvPicPr>
        <p:blipFill>
          <a:blip r:embed="rId2" cstate="print"/>
          <a:srcRect/>
          <a:stretch>
            <a:fillRect/>
          </a:stretch>
        </p:blipFill>
        <p:spPr bwMode="auto">
          <a:xfrm>
            <a:off x="1357313" y="1873250"/>
            <a:ext cx="5143500" cy="281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1368152"/>
          </a:xfrm>
        </p:spPr>
        <p:txBody>
          <a:bodyPr/>
          <a:lstStyle/>
          <a:p>
            <a:r>
              <a:rPr lang="fr-FR" dirty="0" smtClean="0"/>
              <a:t>Le Pourquoi et la diffusion de l’enseignement</a:t>
            </a:r>
            <a:endParaRPr lang="fr-FR" dirty="0"/>
          </a:p>
        </p:txBody>
      </p:sp>
      <p:sp>
        <p:nvSpPr>
          <p:cNvPr id="3" name="Espace réservé du contenu 2"/>
          <p:cNvSpPr>
            <a:spLocks noGrp="1"/>
          </p:cNvSpPr>
          <p:nvPr>
            <p:ph idx="1"/>
          </p:nvPr>
        </p:nvSpPr>
        <p:spPr>
          <a:xfrm>
            <a:off x="457200" y="2348880"/>
            <a:ext cx="8229600" cy="3975720"/>
          </a:xfrm>
        </p:spPr>
        <p:txBody>
          <a:bodyPr/>
          <a:lstStyle/>
          <a:p>
            <a:r>
              <a:rPr lang="fr-FR" dirty="0" smtClean="0"/>
              <a:t>La culture générale de plus en plus répandue dans les grandes écoles et dans le monde de l’entreprise</a:t>
            </a:r>
          </a:p>
          <a:p>
            <a:pPr marL="0" indent="0">
              <a:buNone/>
            </a:pPr>
            <a:endParaRPr lang="fr-FR" dirty="0" smtClean="0"/>
          </a:p>
          <a:p>
            <a:r>
              <a:rPr lang="fr-FR" dirty="0" smtClean="0"/>
              <a:t>Une nouvelle exigence de la CTI: former des ingénieurs sensibilisés aux sciences humaines: un profil plus complet</a:t>
            </a:r>
          </a:p>
          <a:p>
            <a:endParaRPr lang="fr-FR" dirty="0"/>
          </a:p>
          <a:p>
            <a:pPr marL="0" indent="0">
              <a:buNone/>
            </a:pPr>
            <a:endParaRPr lang="fr-FR" dirty="0" smtClean="0"/>
          </a:p>
          <a:p>
            <a:endParaRPr lang="fr-FR" dirty="0" smtClean="0"/>
          </a:p>
        </p:txBody>
      </p:sp>
    </p:spTree>
    <p:extLst>
      <p:ext uri="{BB962C8B-B14F-4D97-AF65-F5344CB8AC3E}">
        <p14:creationId xmlns:p14="http://schemas.microsoft.com/office/powerpoint/2010/main" xmlns="" val="2406761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323850" y="115888"/>
            <a:ext cx="8289925" cy="936625"/>
          </a:xfrm>
        </p:spPr>
        <p:txBody>
          <a:bodyPr/>
          <a:lstStyle/>
          <a:p>
            <a:r>
              <a:rPr lang="fr-FR" sz="2800" smtClean="0"/>
              <a:t>Taille du cerveau</a:t>
            </a:r>
          </a:p>
        </p:txBody>
      </p:sp>
      <p:sp>
        <p:nvSpPr>
          <p:cNvPr id="34819" name="Rectangle 3"/>
          <p:cNvSpPr>
            <a:spLocks noGrp="1"/>
          </p:cNvSpPr>
          <p:nvPr>
            <p:ph type="body" idx="1"/>
          </p:nvPr>
        </p:nvSpPr>
        <p:spPr/>
        <p:txBody>
          <a:bodyPr/>
          <a:lstStyle/>
          <a:p>
            <a:endParaRPr lang="fr-FR" smtClean="0"/>
          </a:p>
        </p:txBody>
      </p:sp>
      <p:pic>
        <p:nvPicPr>
          <p:cNvPr id="34821" name="Picture 5" descr="00000939_I">
            <a:hlinkClick r:id=""/>
          </p:cNvPr>
          <p:cNvPicPr>
            <a:picLocks noChangeAspect="1" noChangeArrowheads="1"/>
          </p:cNvPicPr>
          <p:nvPr/>
        </p:nvPicPr>
        <p:blipFill>
          <a:blip r:embed="rId2" cstate="print"/>
          <a:srcRect/>
          <a:stretch>
            <a:fillRect/>
          </a:stretch>
        </p:blipFill>
        <p:spPr bwMode="auto">
          <a:xfrm>
            <a:off x="3495675" y="1052513"/>
            <a:ext cx="1627188" cy="509111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a:xfrm>
            <a:off x="179513" y="332656"/>
            <a:ext cx="8507288" cy="953219"/>
          </a:xfrm>
        </p:spPr>
        <p:txBody>
          <a:bodyPr/>
          <a:lstStyle/>
          <a:p>
            <a:r>
              <a:rPr lang="fr-FR" sz="3600" dirty="0" smtClean="0"/>
              <a:t>L’art </a:t>
            </a:r>
            <a:r>
              <a:rPr lang="fr-FR" sz="3600" dirty="0" smtClean="0"/>
              <a:t>préhistorique</a:t>
            </a:r>
            <a:r>
              <a:rPr lang="fr-FR" sz="3600" dirty="0" smtClean="0"/>
              <a:t> </a:t>
            </a:r>
            <a:r>
              <a:rPr lang="fr-FR" sz="3600" dirty="0" smtClean="0"/>
              <a:t>ou la naissance de </a:t>
            </a:r>
            <a:r>
              <a:rPr lang="fr-FR" sz="3600" dirty="0" smtClean="0"/>
              <a:t>l’art: un art pluriel</a:t>
            </a:r>
            <a:endParaRPr lang="en-US" sz="3600" dirty="0" smtClean="0"/>
          </a:p>
        </p:txBody>
      </p:sp>
      <p:sp>
        <p:nvSpPr>
          <p:cNvPr id="3" name="Espace réservé du contenu 2"/>
          <p:cNvSpPr>
            <a:spLocks noGrp="1"/>
          </p:cNvSpPr>
          <p:nvPr>
            <p:ph idx="1"/>
          </p:nvPr>
        </p:nvSpPr>
        <p:spPr>
          <a:xfrm>
            <a:off x="142875" y="1484784"/>
            <a:ext cx="8543925" cy="4968552"/>
          </a:xfrm>
        </p:spPr>
        <p:txBody>
          <a:bodyPr>
            <a:normAutofit/>
          </a:bodyPr>
          <a:lstStyle/>
          <a:p>
            <a:pPr marL="274320" indent="-274320" fontAlgn="auto">
              <a:spcAft>
                <a:spcPts val="0"/>
              </a:spcAft>
              <a:buClr>
                <a:schemeClr val="accent3"/>
              </a:buClr>
              <a:buFont typeface="Arial" pitchFamily="34" charset="0"/>
              <a:buChar char="•"/>
              <a:defRPr/>
            </a:pPr>
            <a:r>
              <a:rPr lang="en-US" sz="2800" b="1" dirty="0" err="1" smtClean="0">
                <a:latin typeface="+mj-lt"/>
              </a:rPr>
              <a:t>L’art</a:t>
            </a:r>
            <a:r>
              <a:rPr lang="en-US" sz="2800" b="1" dirty="0" smtClean="0">
                <a:latin typeface="+mj-lt"/>
              </a:rPr>
              <a:t> </a:t>
            </a:r>
            <a:r>
              <a:rPr lang="en-US" sz="2800" b="1" dirty="0" err="1" smtClean="0">
                <a:latin typeface="+mj-lt"/>
              </a:rPr>
              <a:t>paléolithique</a:t>
            </a:r>
            <a:r>
              <a:rPr lang="en-US" sz="2800" dirty="0" smtClean="0">
                <a:latin typeface="+mj-lt"/>
              </a:rPr>
              <a:t>: </a:t>
            </a:r>
            <a:r>
              <a:rPr lang="en-US" sz="2800" dirty="0" err="1" smtClean="0">
                <a:latin typeface="+mj-lt"/>
              </a:rPr>
              <a:t>il</a:t>
            </a:r>
            <a:r>
              <a:rPr lang="en-US" sz="2800" dirty="0" smtClean="0">
                <a:latin typeface="+mj-lt"/>
              </a:rPr>
              <a:t> </a:t>
            </a:r>
            <a:r>
              <a:rPr lang="en-US" sz="2800" dirty="0" err="1" smtClean="0">
                <a:latin typeface="+mj-lt"/>
              </a:rPr>
              <a:t>comprend</a:t>
            </a:r>
            <a:r>
              <a:rPr lang="en-US" sz="2800" dirty="0" smtClean="0">
                <a:latin typeface="+mj-lt"/>
              </a:rPr>
              <a:t> </a:t>
            </a:r>
            <a:r>
              <a:rPr lang="en-US" sz="2800" dirty="0" err="1" smtClean="0">
                <a:latin typeface="+mj-lt"/>
              </a:rPr>
              <a:t>l’art</a:t>
            </a:r>
            <a:r>
              <a:rPr lang="en-US" sz="2800" dirty="0" smtClean="0">
                <a:latin typeface="+mj-lt"/>
              </a:rPr>
              <a:t> </a:t>
            </a:r>
            <a:r>
              <a:rPr lang="en-US" sz="2800" dirty="0" err="1" smtClean="0">
                <a:latin typeface="+mj-lt"/>
              </a:rPr>
              <a:t>pariétal</a:t>
            </a:r>
            <a:r>
              <a:rPr lang="en-US" sz="2800" dirty="0" smtClean="0">
                <a:latin typeface="+mj-lt"/>
              </a:rPr>
              <a:t> </a:t>
            </a:r>
            <a:r>
              <a:rPr lang="en-US" sz="2800" dirty="0" err="1" smtClean="0">
                <a:latin typeface="+mj-lt"/>
              </a:rPr>
              <a:t>localisé</a:t>
            </a:r>
            <a:r>
              <a:rPr lang="en-US" sz="2800" dirty="0" smtClean="0">
                <a:latin typeface="+mj-lt"/>
              </a:rPr>
              <a:t> </a:t>
            </a:r>
            <a:r>
              <a:rPr lang="en-US" sz="2800" dirty="0" err="1" smtClean="0">
                <a:latin typeface="+mj-lt"/>
              </a:rPr>
              <a:t>dans</a:t>
            </a:r>
            <a:r>
              <a:rPr lang="en-US" sz="2800" dirty="0" smtClean="0">
                <a:latin typeface="+mj-lt"/>
              </a:rPr>
              <a:t> les </a:t>
            </a:r>
            <a:r>
              <a:rPr lang="en-US" sz="2800" dirty="0" err="1" smtClean="0">
                <a:latin typeface="+mj-lt"/>
              </a:rPr>
              <a:t>profondeurs</a:t>
            </a:r>
            <a:r>
              <a:rPr lang="en-US" sz="2800" dirty="0" smtClean="0">
                <a:latin typeface="+mj-lt"/>
              </a:rPr>
              <a:t> des </a:t>
            </a:r>
            <a:r>
              <a:rPr lang="en-US" sz="2800" dirty="0" err="1" smtClean="0">
                <a:latin typeface="+mj-lt"/>
              </a:rPr>
              <a:t>grottes</a:t>
            </a:r>
            <a:r>
              <a:rPr lang="en-US" sz="2800" dirty="0" smtClean="0">
                <a:latin typeface="+mj-lt"/>
              </a:rPr>
              <a:t>, hors de </a:t>
            </a:r>
            <a:r>
              <a:rPr lang="en-US" sz="2800" dirty="0" err="1" smtClean="0">
                <a:latin typeface="+mj-lt"/>
              </a:rPr>
              <a:t>portée</a:t>
            </a:r>
            <a:r>
              <a:rPr lang="en-US" sz="2800" dirty="0" smtClean="0">
                <a:latin typeface="+mj-lt"/>
              </a:rPr>
              <a:t> de la </a:t>
            </a:r>
            <a:r>
              <a:rPr lang="en-US" sz="2800" dirty="0" err="1" smtClean="0">
                <a:latin typeface="+mj-lt"/>
              </a:rPr>
              <a:t>lumière</a:t>
            </a:r>
            <a:r>
              <a:rPr lang="en-US" sz="2800" dirty="0" smtClean="0">
                <a:latin typeface="+mj-lt"/>
              </a:rPr>
              <a:t> du jour et </a:t>
            </a:r>
            <a:r>
              <a:rPr lang="en-US" sz="2800" dirty="0" err="1" smtClean="0">
                <a:latin typeface="+mj-lt"/>
              </a:rPr>
              <a:t>l’art</a:t>
            </a:r>
            <a:r>
              <a:rPr lang="en-US" sz="2800" dirty="0" smtClean="0">
                <a:latin typeface="+mj-lt"/>
              </a:rPr>
              <a:t> </a:t>
            </a:r>
            <a:r>
              <a:rPr lang="en-US" sz="2800" dirty="0" err="1" smtClean="0">
                <a:latin typeface="+mj-lt"/>
              </a:rPr>
              <a:t>mobilier</a:t>
            </a:r>
            <a:r>
              <a:rPr lang="en-US" sz="2800" dirty="0" smtClean="0">
                <a:latin typeface="+mj-lt"/>
              </a:rPr>
              <a:t> (-40000, -15000, -8000). </a:t>
            </a:r>
            <a:r>
              <a:rPr lang="en-US" sz="2800" dirty="0" err="1" smtClean="0">
                <a:latin typeface="+mj-lt"/>
              </a:rPr>
              <a:t>Localisation</a:t>
            </a:r>
            <a:r>
              <a:rPr lang="en-US" sz="2800" dirty="0" smtClean="0">
                <a:latin typeface="+mj-lt"/>
              </a:rPr>
              <a:t>: Europe </a:t>
            </a:r>
            <a:r>
              <a:rPr lang="en-US" sz="2800" dirty="0" err="1" smtClean="0">
                <a:latin typeface="+mj-lt"/>
              </a:rPr>
              <a:t>occidentale</a:t>
            </a:r>
            <a:r>
              <a:rPr lang="en-US" sz="2800" dirty="0" smtClean="0">
                <a:latin typeface="+mj-lt"/>
              </a:rPr>
              <a:t>.</a:t>
            </a:r>
            <a:endParaRPr lang="en-US" sz="2800" dirty="0" smtClean="0">
              <a:latin typeface="+mj-lt"/>
            </a:endParaRPr>
          </a:p>
          <a:p>
            <a:pPr marL="274320" indent="-274320" fontAlgn="auto">
              <a:spcAft>
                <a:spcPts val="0"/>
              </a:spcAft>
              <a:buClr>
                <a:schemeClr val="accent3"/>
              </a:buClr>
              <a:buFont typeface="Arial" pitchFamily="34" charset="0"/>
              <a:buChar char="•"/>
              <a:defRPr/>
            </a:pPr>
            <a:endParaRPr lang="en-US" sz="2800" dirty="0" smtClean="0">
              <a:latin typeface="+mj-lt"/>
            </a:endParaRPr>
          </a:p>
          <a:p>
            <a:pPr marL="274320" indent="-274320" fontAlgn="auto">
              <a:spcAft>
                <a:spcPts val="0"/>
              </a:spcAft>
              <a:buClr>
                <a:schemeClr val="accent3"/>
              </a:buClr>
              <a:buNone/>
              <a:defRPr/>
            </a:pPr>
            <a:endParaRPr lang="en-US" sz="2800" dirty="0" smtClean="0">
              <a:latin typeface="+mj-lt"/>
            </a:endParaRPr>
          </a:p>
          <a:p>
            <a:pPr marL="274320" indent="-274320" fontAlgn="auto">
              <a:spcAft>
                <a:spcPts val="0"/>
              </a:spcAft>
              <a:buClr>
                <a:schemeClr val="accent3"/>
              </a:buClr>
              <a:buFont typeface="Arial" pitchFamily="34" charset="0"/>
              <a:buChar char="•"/>
              <a:defRPr/>
            </a:pPr>
            <a:r>
              <a:rPr lang="en-US" sz="2800" b="1" dirty="0" err="1" smtClean="0">
                <a:latin typeface="+mj-lt"/>
              </a:rPr>
              <a:t>L’art</a:t>
            </a:r>
            <a:r>
              <a:rPr lang="en-US" sz="2800" b="1" dirty="0" smtClean="0">
                <a:latin typeface="+mj-lt"/>
              </a:rPr>
              <a:t> </a:t>
            </a:r>
            <a:r>
              <a:rPr lang="en-US" sz="2800" b="1" dirty="0" err="1" smtClean="0">
                <a:latin typeface="+mj-lt"/>
              </a:rPr>
              <a:t>néolithique</a:t>
            </a:r>
            <a:r>
              <a:rPr lang="en-US" sz="2800" b="1" dirty="0" smtClean="0">
                <a:latin typeface="+mj-lt"/>
              </a:rPr>
              <a:t> </a:t>
            </a:r>
            <a:r>
              <a:rPr lang="en-US" sz="2800" dirty="0" err="1" smtClean="0">
                <a:latin typeface="+mj-lt"/>
              </a:rPr>
              <a:t>dit</a:t>
            </a:r>
            <a:r>
              <a:rPr lang="en-US" sz="2800" dirty="0" smtClean="0">
                <a:latin typeface="+mj-lt"/>
              </a:rPr>
              <a:t> “</a:t>
            </a:r>
            <a:r>
              <a:rPr lang="en-US" sz="2800" dirty="0" err="1" smtClean="0">
                <a:latin typeface="+mj-lt"/>
              </a:rPr>
              <a:t>rupestre</a:t>
            </a:r>
            <a:r>
              <a:rPr lang="en-US" sz="2800" dirty="0" smtClean="0">
                <a:latin typeface="+mj-lt"/>
              </a:rPr>
              <a:t>”: </a:t>
            </a:r>
            <a:r>
              <a:rPr lang="en-US" sz="2800" dirty="0" err="1" smtClean="0">
                <a:latin typeface="+mj-lt"/>
              </a:rPr>
              <a:t>il</a:t>
            </a:r>
            <a:r>
              <a:rPr lang="en-US" sz="2800" dirty="0" smtClean="0">
                <a:latin typeface="+mj-lt"/>
              </a:rPr>
              <a:t> se </a:t>
            </a:r>
            <a:r>
              <a:rPr lang="en-US" sz="2800" dirty="0" err="1" smtClean="0">
                <a:latin typeface="+mj-lt"/>
              </a:rPr>
              <a:t>manifeste</a:t>
            </a:r>
            <a:r>
              <a:rPr lang="en-US" sz="2800" dirty="0" smtClean="0">
                <a:latin typeface="+mj-lt"/>
              </a:rPr>
              <a:t> </a:t>
            </a:r>
            <a:r>
              <a:rPr lang="en-US" sz="2800" dirty="0" err="1" smtClean="0">
                <a:latin typeface="+mj-lt"/>
              </a:rPr>
              <a:t>dans</a:t>
            </a:r>
            <a:r>
              <a:rPr lang="en-US" sz="2800" dirty="0" smtClean="0">
                <a:latin typeface="+mj-lt"/>
              </a:rPr>
              <a:t> des </a:t>
            </a:r>
            <a:r>
              <a:rPr lang="en-US" sz="2800" dirty="0" err="1" smtClean="0">
                <a:latin typeface="+mj-lt"/>
              </a:rPr>
              <a:t>abris</a:t>
            </a:r>
            <a:r>
              <a:rPr lang="en-US" sz="2800" dirty="0" smtClean="0">
                <a:latin typeface="+mj-lt"/>
              </a:rPr>
              <a:t> </a:t>
            </a:r>
            <a:r>
              <a:rPr lang="en-US" sz="2800" dirty="0" err="1" smtClean="0">
                <a:latin typeface="+mj-lt"/>
              </a:rPr>
              <a:t>sous</a:t>
            </a:r>
            <a:r>
              <a:rPr lang="en-US" sz="2800" dirty="0" smtClean="0">
                <a:latin typeface="+mj-lt"/>
              </a:rPr>
              <a:t> </a:t>
            </a:r>
            <a:r>
              <a:rPr lang="en-US" sz="2800" dirty="0" err="1" smtClean="0">
                <a:latin typeface="+mj-lt"/>
              </a:rPr>
              <a:t>roche</a:t>
            </a:r>
            <a:r>
              <a:rPr lang="en-US" sz="2800" dirty="0" smtClean="0">
                <a:latin typeface="+mj-lt"/>
              </a:rPr>
              <a:t> </a:t>
            </a:r>
            <a:r>
              <a:rPr lang="en-US" sz="2800" dirty="0" err="1" smtClean="0">
                <a:latin typeface="+mj-lt"/>
              </a:rPr>
              <a:t>peu</a:t>
            </a:r>
            <a:r>
              <a:rPr lang="en-US" sz="2800" dirty="0" smtClean="0">
                <a:latin typeface="+mj-lt"/>
              </a:rPr>
              <a:t> </a:t>
            </a:r>
            <a:r>
              <a:rPr lang="en-US" sz="2800" dirty="0" err="1" smtClean="0">
                <a:latin typeface="+mj-lt"/>
              </a:rPr>
              <a:t>profonds</a:t>
            </a:r>
            <a:r>
              <a:rPr lang="en-US" sz="2800" dirty="0" smtClean="0">
                <a:latin typeface="+mj-lt"/>
              </a:rPr>
              <a:t>, à la </a:t>
            </a:r>
            <a:r>
              <a:rPr lang="en-US" sz="2800" dirty="0" err="1" smtClean="0">
                <a:latin typeface="+mj-lt"/>
              </a:rPr>
              <a:t>lumière</a:t>
            </a:r>
            <a:r>
              <a:rPr lang="en-US" sz="2800" dirty="0" smtClean="0">
                <a:latin typeface="+mj-lt"/>
              </a:rPr>
              <a:t> du jour</a:t>
            </a:r>
          </a:p>
          <a:p>
            <a:pPr marL="274320" indent="-274320" fontAlgn="auto">
              <a:spcAft>
                <a:spcPts val="0"/>
              </a:spcAft>
              <a:buClr>
                <a:schemeClr val="accent3"/>
              </a:buClr>
              <a:buNone/>
              <a:defRPr/>
            </a:pPr>
            <a:r>
              <a:rPr lang="en-US" sz="2800" dirty="0" smtClean="0">
                <a:latin typeface="+mj-lt"/>
              </a:rPr>
              <a:t> (-8000 à </a:t>
            </a:r>
            <a:r>
              <a:rPr lang="en-US" sz="2800" dirty="0" err="1" smtClean="0">
                <a:latin typeface="+mj-lt"/>
              </a:rPr>
              <a:t>nos</a:t>
            </a:r>
            <a:r>
              <a:rPr lang="en-US" sz="2800" dirty="0" smtClean="0">
                <a:latin typeface="+mj-lt"/>
              </a:rPr>
              <a:t> </a:t>
            </a:r>
            <a:r>
              <a:rPr lang="en-US" sz="2800" dirty="0" err="1" smtClean="0">
                <a:latin typeface="+mj-lt"/>
              </a:rPr>
              <a:t>jours</a:t>
            </a:r>
            <a:r>
              <a:rPr lang="en-US" sz="2800" dirty="0" smtClean="0">
                <a:latin typeface="+mj-lt"/>
              </a:rPr>
              <a:t>). </a:t>
            </a:r>
            <a:r>
              <a:rPr lang="en-US" sz="2800" dirty="0" err="1" smtClean="0">
                <a:latin typeface="+mj-lt"/>
              </a:rPr>
              <a:t>Localisation</a:t>
            </a:r>
            <a:r>
              <a:rPr lang="en-US" sz="2800" dirty="0" smtClean="0">
                <a:latin typeface="+mj-lt"/>
              </a:rPr>
              <a:t>: monde </a:t>
            </a:r>
            <a:r>
              <a:rPr lang="en-US" sz="2800" dirty="0" err="1" smtClean="0">
                <a:latin typeface="+mj-lt"/>
              </a:rPr>
              <a:t>entier</a:t>
            </a:r>
            <a:r>
              <a:rPr lang="en-US" sz="2800" smtClean="0">
                <a:latin typeface="+mj-lt"/>
              </a:rPr>
              <a:t>.</a:t>
            </a:r>
            <a:endParaRPr lang="en-US" sz="2800" dirty="0" smtClean="0">
              <a:latin typeface="+mj-lt"/>
            </a:endParaRPr>
          </a:p>
          <a:p>
            <a:pPr marL="274320" indent="-274320" fontAlgn="auto">
              <a:spcAft>
                <a:spcPts val="0"/>
              </a:spcAft>
              <a:buClr>
                <a:schemeClr val="accent3"/>
              </a:buClr>
              <a:buFont typeface="Arial" pitchFamily="34" charset="0"/>
              <a:buChar char="•"/>
              <a:defRPr/>
            </a:pPr>
            <a:endParaRPr lang="en-US" sz="2800" dirty="0" smtClean="0">
              <a:latin typeface="+mj-lt"/>
            </a:endParaRPr>
          </a:p>
          <a:p>
            <a:pPr marL="274320" indent="-274320" fontAlgn="auto">
              <a:spcAft>
                <a:spcPts val="0"/>
              </a:spcAft>
              <a:buClr>
                <a:schemeClr val="accent3"/>
              </a:buClr>
              <a:buFont typeface="Arial" pitchFamily="34" charset="0"/>
              <a:buChar char="•"/>
              <a:defRPr/>
            </a:pPr>
            <a:endParaRPr lang="en-US" sz="2800"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a:xfrm>
            <a:off x="428625" y="332656"/>
            <a:ext cx="8258175" cy="953219"/>
          </a:xfrm>
        </p:spPr>
        <p:txBody>
          <a:bodyPr/>
          <a:lstStyle/>
          <a:p>
            <a:r>
              <a:rPr lang="fr-FR" sz="2800" dirty="0" smtClean="0"/>
              <a:t>L’art du Paléolithique ou la naissance de l’art: les techniques et caractéristiques</a:t>
            </a:r>
            <a:endParaRPr lang="en-US" sz="2800" dirty="0" smtClean="0"/>
          </a:p>
        </p:txBody>
      </p:sp>
      <p:sp>
        <p:nvSpPr>
          <p:cNvPr id="3" name="Espace réservé du contenu 2"/>
          <p:cNvSpPr>
            <a:spLocks noGrp="1"/>
          </p:cNvSpPr>
          <p:nvPr>
            <p:ph idx="1"/>
          </p:nvPr>
        </p:nvSpPr>
        <p:spPr>
          <a:xfrm>
            <a:off x="142875" y="3500438"/>
            <a:ext cx="8543925" cy="642937"/>
          </a:xfrm>
        </p:spPr>
        <p:txBody>
          <a:bodyPr>
            <a:normAutofit/>
          </a:bodyPr>
          <a:lstStyle/>
          <a:p>
            <a:pPr marL="274320" indent="-274320" fontAlgn="auto">
              <a:spcAft>
                <a:spcPts val="0"/>
              </a:spcAft>
              <a:buClr>
                <a:schemeClr val="accent3"/>
              </a:buClr>
              <a:buFont typeface="Wingdings 2"/>
              <a:buNone/>
              <a:defRPr/>
            </a:pPr>
            <a:r>
              <a:rPr lang="fr-FR" sz="2400" dirty="0" smtClean="0">
                <a:latin typeface="+mj-lt"/>
              </a:rPr>
              <a:t>La gravure.		La peinture.		Points et pochoir.</a:t>
            </a:r>
            <a:endParaRPr lang="en-US" sz="2400" dirty="0">
              <a:latin typeface="+mj-lt"/>
            </a:endParaRPr>
          </a:p>
        </p:txBody>
      </p:sp>
      <p:pic>
        <p:nvPicPr>
          <p:cNvPr id="23555" name="Picture 1" descr="La Mouthe - Bison"/>
          <p:cNvPicPr>
            <a:picLocks noChangeAspect="1" noChangeArrowheads="1"/>
          </p:cNvPicPr>
          <p:nvPr/>
        </p:nvPicPr>
        <p:blipFill>
          <a:blip r:embed="rId2" cstate="print"/>
          <a:srcRect/>
          <a:stretch>
            <a:fillRect/>
          </a:stretch>
        </p:blipFill>
        <p:spPr bwMode="auto">
          <a:xfrm>
            <a:off x="80963" y="1643063"/>
            <a:ext cx="2447925" cy="1666875"/>
          </a:xfrm>
          <a:prstGeom prst="rect">
            <a:avLst/>
          </a:prstGeom>
          <a:noFill/>
          <a:ln w="9525">
            <a:noFill/>
            <a:miter lim="800000"/>
            <a:headEnd/>
            <a:tailEnd/>
          </a:ln>
        </p:spPr>
      </p:pic>
      <p:pic>
        <p:nvPicPr>
          <p:cNvPr id="23556" name="Picture 3" descr="http://www.hominides.com/data/images/illus/chronoart/lascaux_cheval_polychrome.jpg"/>
          <p:cNvPicPr>
            <a:picLocks noChangeAspect="1" noChangeArrowheads="1"/>
          </p:cNvPicPr>
          <p:nvPr/>
        </p:nvPicPr>
        <p:blipFill>
          <a:blip r:embed="rId3" cstate="print"/>
          <a:srcRect/>
          <a:stretch>
            <a:fillRect/>
          </a:stretch>
        </p:blipFill>
        <p:spPr bwMode="auto">
          <a:xfrm>
            <a:off x="2714625" y="1643063"/>
            <a:ext cx="2447925" cy="1666875"/>
          </a:xfrm>
          <a:prstGeom prst="rect">
            <a:avLst/>
          </a:prstGeom>
          <a:noFill/>
          <a:ln w="9525">
            <a:noFill/>
            <a:miter lim="800000"/>
            <a:headEnd/>
            <a:tailEnd/>
          </a:ln>
        </p:spPr>
      </p:pic>
      <p:pic>
        <p:nvPicPr>
          <p:cNvPr id="23557" name="Picture 4" descr="http://www.hominides.com/data/images/illus/chronoart/pech_merl_chevaux.jpg"/>
          <p:cNvPicPr>
            <a:picLocks noChangeAspect="1" noChangeArrowheads="1"/>
          </p:cNvPicPr>
          <p:nvPr/>
        </p:nvPicPr>
        <p:blipFill>
          <a:blip r:embed="rId4" cstate="print"/>
          <a:srcRect/>
          <a:stretch>
            <a:fillRect/>
          </a:stretch>
        </p:blipFill>
        <p:spPr bwMode="auto">
          <a:xfrm>
            <a:off x="5429250" y="1639888"/>
            <a:ext cx="2557463" cy="174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2016224"/>
          </a:xfrm>
        </p:spPr>
        <p:txBody>
          <a:bodyPr/>
          <a:lstStyle/>
          <a:p>
            <a:pPr algn="ctr"/>
            <a:r>
              <a:rPr lang="fr-FR" sz="4800" dirty="0" smtClean="0"/>
              <a:t>Le meilleur du film scientifique: </a:t>
            </a:r>
            <a:br>
              <a:rPr lang="fr-FR" sz="4800" dirty="0" smtClean="0"/>
            </a:br>
            <a:r>
              <a:rPr lang="fr-FR" sz="4800" i="1" dirty="0" smtClean="0"/>
              <a:t>L’Odyssée de l’espèce </a:t>
            </a:r>
            <a:r>
              <a:rPr lang="fr-FR" sz="4800" dirty="0" smtClean="0"/>
              <a:t>de J. </a:t>
            </a:r>
            <a:r>
              <a:rPr lang="fr-FR" sz="4800" dirty="0" err="1" smtClean="0"/>
              <a:t>Malaterre</a:t>
            </a:r>
            <a:endParaRPr lang="fr-FR" sz="4800" dirty="0"/>
          </a:p>
        </p:txBody>
      </p:sp>
      <p:sp>
        <p:nvSpPr>
          <p:cNvPr id="3" name="Espace réservé du contenu 2"/>
          <p:cNvSpPr>
            <a:spLocks noGrp="1"/>
          </p:cNvSpPr>
          <p:nvPr>
            <p:ph idx="1"/>
          </p:nvPr>
        </p:nvSpPr>
        <p:spPr>
          <a:xfrm>
            <a:off x="539552" y="6165304"/>
            <a:ext cx="8147248" cy="159296"/>
          </a:xfrm>
        </p:spPr>
        <p:txBody>
          <a:bodyPr/>
          <a:lstStyle/>
          <a:p>
            <a:endParaRPr lang="fr-FR" dirty="0"/>
          </a:p>
        </p:txBody>
      </p:sp>
      <p:pic>
        <p:nvPicPr>
          <p:cNvPr id="2051" name="Picture 3"/>
          <p:cNvPicPr>
            <a:picLocks noChangeAspect="1" noChangeArrowheads="1"/>
          </p:cNvPicPr>
          <p:nvPr/>
        </p:nvPicPr>
        <p:blipFill>
          <a:blip r:embed="rId2" cstate="print"/>
          <a:srcRect/>
          <a:stretch>
            <a:fillRect/>
          </a:stretch>
        </p:blipFill>
        <p:spPr bwMode="auto">
          <a:xfrm>
            <a:off x="107504" y="2204864"/>
            <a:ext cx="3022873" cy="3840605"/>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3203848" y="2420888"/>
            <a:ext cx="2836912" cy="3509201"/>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6084168" y="2060848"/>
            <a:ext cx="2880320"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a:xfrm>
            <a:off x="357188" y="704850"/>
            <a:ext cx="8329612" cy="652463"/>
          </a:xfrm>
        </p:spPr>
        <p:txBody>
          <a:bodyPr/>
          <a:lstStyle/>
          <a:p>
            <a:r>
              <a:rPr lang="fr-FR" sz="2400" smtClean="0"/>
              <a:t>Les sujets représentés: la faune et les animaux =90%.</a:t>
            </a:r>
            <a:endParaRPr lang="en-US" sz="2400" smtClean="0"/>
          </a:p>
        </p:txBody>
      </p:sp>
      <p:sp>
        <p:nvSpPr>
          <p:cNvPr id="3" name="Espace réservé du contenu 2"/>
          <p:cNvSpPr>
            <a:spLocks noGrp="1"/>
          </p:cNvSpPr>
          <p:nvPr>
            <p:ph idx="1"/>
          </p:nvPr>
        </p:nvSpPr>
        <p:spPr>
          <a:xfrm>
            <a:off x="214313" y="1428750"/>
            <a:ext cx="8472487" cy="5429250"/>
          </a:xfrm>
        </p:spPr>
        <p:txBody>
          <a:bodyPr>
            <a:normAutofit/>
          </a:bodyPr>
          <a:lstStyle/>
          <a:p>
            <a:pPr marL="274320" indent="-274320" fontAlgn="auto">
              <a:spcAft>
                <a:spcPts val="0"/>
              </a:spcAft>
              <a:buClr>
                <a:schemeClr val="accent3"/>
              </a:buClr>
              <a:buFont typeface="Wingdings 2"/>
              <a:buChar char=""/>
              <a:defRPr/>
            </a:pPr>
            <a:endParaRPr lang="fr-FR" dirty="0" smtClean="0"/>
          </a:p>
          <a:p>
            <a:pPr marL="274320" indent="-274320" fontAlgn="auto">
              <a:spcAft>
                <a:spcPts val="0"/>
              </a:spcAft>
              <a:buClr>
                <a:schemeClr val="accent3"/>
              </a:buClr>
              <a:buFont typeface="Wingdings 2"/>
              <a:buChar char=""/>
              <a:defRPr/>
            </a:pPr>
            <a:endParaRPr lang="fr-FR" dirty="0" smtClean="0"/>
          </a:p>
          <a:p>
            <a:pPr marL="274320" indent="-274320" fontAlgn="auto">
              <a:spcAft>
                <a:spcPts val="0"/>
              </a:spcAft>
              <a:buClr>
                <a:schemeClr val="accent3"/>
              </a:buClr>
              <a:buFont typeface="Wingdings 2"/>
              <a:buChar char=""/>
              <a:defRPr/>
            </a:pPr>
            <a:endParaRPr lang="fr-FR" dirty="0" smtClean="0"/>
          </a:p>
          <a:p>
            <a:pPr marL="274320" indent="-274320" fontAlgn="auto">
              <a:spcAft>
                <a:spcPts val="0"/>
              </a:spcAft>
              <a:buClr>
                <a:schemeClr val="accent3"/>
              </a:buClr>
              <a:buFont typeface="Wingdings 2"/>
              <a:buNone/>
              <a:defRPr/>
            </a:pPr>
            <a:r>
              <a:rPr lang="fr-FR" sz="2000" dirty="0" smtClean="0">
                <a:latin typeface="+mj-lt"/>
              </a:rPr>
              <a:t>        Bison		       Mammouth	                    Bouquetin	</a:t>
            </a:r>
          </a:p>
          <a:p>
            <a:pPr marL="274320" indent="-274320" fontAlgn="auto">
              <a:spcAft>
                <a:spcPts val="0"/>
              </a:spcAft>
              <a:buClr>
                <a:schemeClr val="accent3"/>
              </a:buClr>
              <a:buFont typeface="Wingdings 2"/>
              <a:buNone/>
              <a:defRPr/>
            </a:pPr>
            <a:endParaRPr lang="fr-FR" dirty="0" smtClean="0"/>
          </a:p>
          <a:p>
            <a:pPr marL="274320" indent="-274320" fontAlgn="auto">
              <a:spcAft>
                <a:spcPts val="0"/>
              </a:spcAft>
              <a:buClr>
                <a:schemeClr val="accent3"/>
              </a:buClr>
              <a:buFont typeface="Wingdings 2"/>
              <a:buNone/>
              <a:defRPr/>
            </a:pPr>
            <a:endParaRPr lang="fr-FR" dirty="0" smtClean="0"/>
          </a:p>
          <a:p>
            <a:pPr marL="274320" indent="-274320" fontAlgn="auto">
              <a:spcAft>
                <a:spcPts val="0"/>
              </a:spcAft>
              <a:buClr>
                <a:schemeClr val="accent3"/>
              </a:buClr>
              <a:buFont typeface="Wingdings 2"/>
              <a:buNone/>
              <a:defRPr/>
            </a:pPr>
            <a:endParaRPr lang="fr-FR" dirty="0" smtClean="0"/>
          </a:p>
          <a:p>
            <a:pPr marL="274320" indent="-274320" fontAlgn="auto">
              <a:spcAft>
                <a:spcPts val="0"/>
              </a:spcAft>
              <a:buClr>
                <a:schemeClr val="accent3"/>
              </a:buClr>
              <a:buFont typeface="Wingdings 2"/>
              <a:buNone/>
              <a:defRPr/>
            </a:pPr>
            <a:r>
              <a:rPr lang="fr-FR" sz="2000" dirty="0" smtClean="0">
                <a:latin typeface="+mj-lt"/>
              </a:rPr>
              <a:t>	Félins			Rhinocéros		Licorne.</a:t>
            </a:r>
          </a:p>
          <a:p>
            <a:pPr marL="274320" indent="-274320" fontAlgn="auto">
              <a:spcAft>
                <a:spcPts val="0"/>
              </a:spcAft>
              <a:buClr>
                <a:schemeClr val="accent3"/>
              </a:buClr>
              <a:buFont typeface="Wingdings 2"/>
              <a:buNone/>
              <a:defRPr/>
            </a:pPr>
            <a:endParaRPr lang="fr-FR" sz="2000" dirty="0" smtClean="0">
              <a:latin typeface="+mj-lt"/>
            </a:endParaRPr>
          </a:p>
          <a:p>
            <a:pPr marL="274320" indent="-274320" fontAlgn="auto">
              <a:spcAft>
                <a:spcPts val="0"/>
              </a:spcAft>
              <a:buClr>
                <a:schemeClr val="accent3"/>
              </a:buClr>
              <a:buFont typeface="Wingdings 2"/>
              <a:buNone/>
              <a:defRPr/>
            </a:pPr>
            <a:endParaRPr lang="fr-FR" sz="2000" dirty="0" smtClean="0">
              <a:latin typeface="+mj-lt"/>
            </a:endParaRPr>
          </a:p>
          <a:p>
            <a:pPr marL="274320" indent="-274320" fontAlgn="auto">
              <a:spcAft>
                <a:spcPts val="0"/>
              </a:spcAft>
              <a:buClr>
                <a:schemeClr val="accent3"/>
              </a:buClr>
              <a:buFont typeface="Wingdings 2"/>
              <a:buNone/>
              <a:defRPr/>
            </a:pPr>
            <a:endParaRPr lang="fr-FR" sz="2000" dirty="0" smtClean="0">
              <a:latin typeface="+mj-lt"/>
            </a:endParaRPr>
          </a:p>
          <a:p>
            <a:pPr marL="274320" indent="-274320" fontAlgn="auto">
              <a:spcAft>
                <a:spcPts val="0"/>
              </a:spcAft>
              <a:buClr>
                <a:schemeClr val="accent3"/>
              </a:buClr>
              <a:buFont typeface="Wingdings 2"/>
              <a:buNone/>
              <a:defRPr/>
            </a:pPr>
            <a:endParaRPr lang="fr-FR" sz="2000" dirty="0" smtClean="0">
              <a:latin typeface="+mj-lt"/>
            </a:endParaRPr>
          </a:p>
          <a:p>
            <a:pPr marL="274320" indent="-274320" fontAlgn="auto">
              <a:spcAft>
                <a:spcPts val="0"/>
              </a:spcAft>
              <a:buClr>
                <a:schemeClr val="accent3"/>
              </a:buClr>
              <a:buFont typeface="Wingdings 2"/>
              <a:buNone/>
              <a:defRPr/>
            </a:pPr>
            <a:r>
              <a:rPr lang="fr-FR" sz="2000" dirty="0" smtClean="0">
                <a:latin typeface="+mj-lt"/>
              </a:rPr>
              <a:t>				cheval de Prjevalski</a:t>
            </a:r>
            <a:endParaRPr lang="en-US" sz="2000" dirty="0">
              <a:latin typeface="+mj-lt"/>
            </a:endParaRPr>
          </a:p>
        </p:txBody>
      </p:sp>
      <p:pic>
        <p:nvPicPr>
          <p:cNvPr id="24579" name="Picture 8" descr="http://www.hominides.com/data/images/illus/chronoart/bison.jpg"/>
          <p:cNvPicPr>
            <a:picLocks noChangeAspect="1" noChangeArrowheads="1"/>
          </p:cNvPicPr>
          <p:nvPr/>
        </p:nvPicPr>
        <p:blipFill>
          <a:blip r:embed="rId3" cstate="print"/>
          <a:srcRect/>
          <a:stretch>
            <a:fillRect/>
          </a:stretch>
        </p:blipFill>
        <p:spPr bwMode="auto">
          <a:xfrm>
            <a:off x="500063" y="1571625"/>
            <a:ext cx="1957387" cy="1331913"/>
          </a:xfrm>
          <a:prstGeom prst="rect">
            <a:avLst/>
          </a:prstGeom>
          <a:noFill/>
          <a:ln w="9525">
            <a:noFill/>
            <a:miter lim="800000"/>
            <a:headEnd/>
            <a:tailEnd/>
          </a:ln>
        </p:spPr>
      </p:pic>
      <p:pic>
        <p:nvPicPr>
          <p:cNvPr id="24580" name="Picture 9" descr="http://www.hominides.com/data/images/illus/chronoart/rouffignac_mammouths.jpg"/>
          <p:cNvPicPr>
            <a:picLocks noChangeAspect="1" noChangeArrowheads="1"/>
          </p:cNvPicPr>
          <p:nvPr/>
        </p:nvPicPr>
        <p:blipFill>
          <a:blip r:embed="rId4" cstate="print"/>
          <a:srcRect/>
          <a:stretch>
            <a:fillRect/>
          </a:stretch>
        </p:blipFill>
        <p:spPr bwMode="auto">
          <a:xfrm>
            <a:off x="2928938" y="1500188"/>
            <a:ext cx="2100262" cy="1430337"/>
          </a:xfrm>
          <a:prstGeom prst="rect">
            <a:avLst/>
          </a:prstGeom>
          <a:noFill/>
          <a:ln w="9525">
            <a:noFill/>
            <a:miter lim="800000"/>
            <a:headEnd/>
            <a:tailEnd/>
          </a:ln>
        </p:spPr>
      </p:pic>
      <p:pic>
        <p:nvPicPr>
          <p:cNvPr id="24581" name="Picture 10" descr="http://www.hominides.com/data/images/illus/chronoart/bouquetin.jpg"/>
          <p:cNvPicPr>
            <a:picLocks noChangeAspect="1" noChangeArrowheads="1"/>
          </p:cNvPicPr>
          <p:nvPr/>
        </p:nvPicPr>
        <p:blipFill>
          <a:blip r:embed="rId5" cstate="print"/>
          <a:srcRect/>
          <a:stretch>
            <a:fillRect/>
          </a:stretch>
        </p:blipFill>
        <p:spPr bwMode="auto">
          <a:xfrm>
            <a:off x="5715000" y="1500188"/>
            <a:ext cx="2028825" cy="1381125"/>
          </a:xfrm>
          <a:prstGeom prst="rect">
            <a:avLst/>
          </a:prstGeom>
          <a:noFill/>
          <a:ln w="9525">
            <a:noFill/>
            <a:miter lim="800000"/>
            <a:headEnd/>
            <a:tailEnd/>
          </a:ln>
        </p:spPr>
      </p:pic>
      <p:pic>
        <p:nvPicPr>
          <p:cNvPr id="24582" name="Picture 12" descr="http://www.hominides.com/data/images/illus/chronoart/felins.jpg"/>
          <p:cNvPicPr>
            <a:picLocks noChangeAspect="1" noChangeArrowheads="1"/>
          </p:cNvPicPr>
          <p:nvPr/>
        </p:nvPicPr>
        <p:blipFill>
          <a:blip r:embed="rId6" cstate="print"/>
          <a:srcRect/>
          <a:stretch>
            <a:fillRect/>
          </a:stretch>
        </p:blipFill>
        <p:spPr bwMode="auto">
          <a:xfrm>
            <a:off x="357188" y="3286125"/>
            <a:ext cx="2028825" cy="1381125"/>
          </a:xfrm>
          <a:prstGeom prst="rect">
            <a:avLst/>
          </a:prstGeom>
          <a:noFill/>
          <a:ln w="9525">
            <a:noFill/>
            <a:miter lim="800000"/>
            <a:headEnd/>
            <a:tailEnd/>
          </a:ln>
        </p:spPr>
      </p:pic>
      <p:pic>
        <p:nvPicPr>
          <p:cNvPr id="24583" name="Picture 14" descr="http://www.hominides.com/data/images/illus/chronoart/rhinoceros.jpg"/>
          <p:cNvPicPr>
            <a:picLocks noChangeAspect="1" noChangeArrowheads="1"/>
          </p:cNvPicPr>
          <p:nvPr/>
        </p:nvPicPr>
        <p:blipFill>
          <a:blip r:embed="rId7" cstate="print"/>
          <a:srcRect/>
          <a:stretch>
            <a:fillRect/>
          </a:stretch>
        </p:blipFill>
        <p:spPr bwMode="auto">
          <a:xfrm>
            <a:off x="2928938" y="3214688"/>
            <a:ext cx="2171700" cy="1477962"/>
          </a:xfrm>
          <a:prstGeom prst="rect">
            <a:avLst/>
          </a:prstGeom>
          <a:noFill/>
          <a:ln w="9525">
            <a:noFill/>
            <a:miter lim="800000"/>
            <a:headEnd/>
            <a:tailEnd/>
          </a:ln>
        </p:spPr>
      </p:pic>
      <p:pic>
        <p:nvPicPr>
          <p:cNvPr id="24584" name="Picture 16" descr="http://www.hominides.com/data/images/illus/chronoart/licorne.jpg"/>
          <p:cNvPicPr>
            <a:picLocks noChangeAspect="1" noChangeArrowheads="1"/>
          </p:cNvPicPr>
          <p:nvPr/>
        </p:nvPicPr>
        <p:blipFill>
          <a:blip r:embed="rId8" cstate="print"/>
          <a:srcRect/>
          <a:stretch>
            <a:fillRect/>
          </a:stretch>
        </p:blipFill>
        <p:spPr bwMode="auto">
          <a:xfrm>
            <a:off x="5572125" y="3214688"/>
            <a:ext cx="2238375" cy="1524000"/>
          </a:xfrm>
          <a:prstGeom prst="rect">
            <a:avLst/>
          </a:prstGeom>
          <a:noFill/>
          <a:ln w="9525">
            <a:noFill/>
            <a:miter lim="800000"/>
            <a:headEnd/>
            <a:tailEnd/>
          </a:ln>
        </p:spPr>
      </p:pic>
      <p:pic>
        <p:nvPicPr>
          <p:cNvPr id="24585" name="Picture 17" descr="http://www.hominides.com/data/images/illus/chronoart/Prjevalski.jpg"/>
          <p:cNvPicPr>
            <a:picLocks noChangeAspect="1" noChangeArrowheads="1"/>
          </p:cNvPicPr>
          <p:nvPr/>
        </p:nvPicPr>
        <p:blipFill>
          <a:blip r:embed="rId9" cstate="print"/>
          <a:srcRect/>
          <a:stretch>
            <a:fillRect/>
          </a:stretch>
        </p:blipFill>
        <p:spPr bwMode="auto">
          <a:xfrm>
            <a:off x="3000375" y="5000625"/>
            <a:ext cx="2028825" cy="138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428625" y="704850"/>
            <a:ext cx="8258175" cy="581025"/>
          </a:xfrm>
        </p:spPr>
        <p:txBody>
          <a:bodyPr/>
          <a:lstStyle/>
          <a:p>
            <a:r>
              <a:rPr lang="fr-FR" sz="2400" smtClean="0"/>
              <a:t>Les sujets représentés: les humains.</a:t>
            </a:r>
            <a:endParaRPr lang="en-US" sz="2400" smtClean="0"/>
          </a:p>
        </p:txBody>
      </p:sp>
      <p:sp>
        <p:nvSpPr>
          <p:cNvPr id="26626" name="Espace réservé du contenu 2"/>
          <p:cNvSpPr>
            <a:spLocks noGrp="1"/>
          </p:cNvSpPr>
          <p:nvPr>
            <p:ph idx="1"/>
          </p:nvPr>
        </p:nvSpPr>
        <p:spPr>
          <a:xfrm>
            <a:off x="214313" y="4286250"/>
            <a:ext cx="8472487" cy="500063"/>
          </a:xfrm>
        </p:spPr>
        <p:txBody>
          <a:bodyPr/>
          <a:lstStyle/>
          <a:p>
            <a:pPr>
              <a:buFont typeface="Wingdings 2" pitchFamily="18" charset="2"/>
              <a:buNone/>
            </a:pPr>
            <a:r>
              <a:rPr lang="fr-FR" sz="2000" dirty="0" smtClean="0"/>
              <a:t>Homme blessé.		    Anthropomorphe.              Mains négatives.</a:t>
            </a:r>
            <a:endParaRPr lang="en-US" sz="2000" dirty="0" smtClean="0"/>
          </a:p>
        </p:txBody>
      </p:sp>
      <p:pic>
        <p:nvPicPr>
          <p:cNvPr id="26627" name="Picture 2" descr="http://www.hominides.com/data/images/illus/chronoart/homme_blesse.jpg"/>
          <p:cNvPicPr>
            <a:picLocks noChangeAspect="1" noChangeArrowheads="1"/>
          </p:cNvPicPr>
          <p:nvPr/>
        </p:nvPicPr>
        <p:blipFill>
          <a:blip r:embed="rId2" cstate="print"/>
          <a:srcRect/>
          <a:stretch>
            <a:fillRect/>
          </a:stretch>
        </p:blipFill>
        <p:spPr bwMode="auto">
          <a:xfrm>
            <a:off x="142875" y="2071688"/>
            <a:ext cx="3070225" cy="2105025"/>
          </a:xfrm>
          <a:prstGeom prst="rect">
            <a:avLst/>
          </a:prstGeom>
          <a:noFill/>
          <a:ln w="9525">
            <a:noFill/>
            <a:miter lim="800000"/>
            <a:headEnd/>
            <a:tailEnd/>
          </a:ln>
        </p:spPr>
      </p:pic>
      <p:pic>
        <p:nvPicPr>
          <p:cNvPr id="26628" name="Picture 3" descr="http://www.hominides.com/data/images/illus/chronoart/humain_hybride.jpg"/>
          <p:cNvPicPr>
            <a:picLocks noChangeAspect="1" noChangeArrowheads="1"/>
          </p:cNvPicPr>
          <p:nvPr/>
        </p:nvPicPr>
        <p:blipFill>
          <a:blip r:embed="rId3" cstate="print"/>
          <a:srcRect/>
          <a:stretch>
            <a:fillRect/>
          </a:stretch>
        </p:blipFill>
        <p:spPr bwMode="auto">
          <a:xfrm>
            <a:off x="3357563" y="1500188"/>
            <a:ext cx="1881187" cy="2698750"/>
          </a:xfrm>
          <a:prstGeom prst="rect">
            <a:avLst/>
          </a:prstGeom>
          <a:noFill/>
          <a:ln w="9525">
            <a:noFill/>
            <a:miter lim="800000"/>
            <a:headEnd/>
            <a:tailEnd/>
          </a:ln>
        </p:spPr>
      </p:pic>
      <p:pic>
        <p:nvPicPr>
          <p:cNvPr id="26629" name="Picture 5" descr="http://grottesdegargas.free.fr/Images/813.gif"/>
          <p:cNvPicPr>
            <a:picLocks noChangeAspect="1" noChangeArrowheads="1"/>
          </p:cNvPicPr>
          <p:nvPr/>
        </p:nvPicPr>
        <p:blipFill>
          <a:blip r:embed="rId4" cstate="print"/>
          <a:srcRect/>
          <a:stretch>
            <a:fillRect/>
          </a:stretch>
        </p:blipFill>
        <p:spPr bwMode="auto">
          <a:xfrm>
            <a:off x="5436096" y="1844824"/>
            <a:ext cx="3352800" cy="2162175"/>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6588224" y="4725144"/>
            <a:ext cx="1420600" cy="1988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p:cNvSpPr>
            <a:spLocks noGrp="1"/>
          </p:cNvSpPr>
          <p:nvPr>
            <p:ph type="title"/>
          </p:nvPr>
        </p:nvSpPr>
        <p:spPr>
          <a:xfrm>
            <a:off x="357188" y="704850"/>
            <a:ext cx="8329612" cy="438150"/>
          </a:xfrm>
        </p:spPr>
        <p:txBody>
          <a:bodyPr/>
          <a:lstStyle/>
          <a:p>
            <a:r>
              <a:rPr lang="fr-FR" sz="2400" smtClean="0"/>
              <a:t>Les sujets représentés: les signes. </a:t>
            </a:r>
            <a:endParaRPr lang="en-US" sz="2400" smtClean="0"/>
          </a:p>
        </p:txBody>
      </p:sp>
      <p:sp>
        <p:nvSpPr>
          <p:cNvPr id="3" name="Espace réservé du contenu 2"/>
          <p:cNvSpPr>
            <a:spLocks noGrp="1"/>
          </p:cNvSpPr>
          <p:nvPr>
            <p:ph idx="1"/>
          </p:nvPr>
        </p:nvSpPr>
        <p:spPr>
          <a:xfrm>
            <a:off x="285750" y="4071938"/>
            <a:ext cx="8401050" cy="357187"/>
          </a:xfrm>
        </p:spPr>
        <p:txBody>
          <a:bodyPr>
            <a:normAutofit fontScale="70000" lnSpcReduction="20000"/>
          </a:bodyPr>
          <a:lstStyle/>
          <a:p>
            <a:pPr marL="274320" indent="-274320" fontAlgn="auto">
              <a:spcAft>
                <a:spcPts val="0"/>
              </a:spcAft>
              <a:buClr>
                <a:schemeClr val="accent3"/>
              </a:buClr>
              <a:buFont typeface="Wingdings 2"/>
              <a:buNone/>
              <a:defRPr/>
            </a:pPr>
            <a:r>
              <a:rPr lang="fr-FR" dirty="0" smtClean="0"/>
              <a:t>Vulve.               Points rouges. 	       Signes barbelés.              Tracés digitaux.</a:t>
            </a:r>
            <a:endParaRPr lang="en-US" dirty="0"/>
          </a:p>
        </p:txBody>
      </p:sp>
      <p:pic>
        <p:nvPicPr>
          <p:cNvPr id="27651" name="Picture 1" descr="http://www.hominides.com/data/images/illus/chronoart/vulve2.jpg"/>
          <p:cNvPicPr>
            <a:picLocks noChangeAspect="1" noChangeArrowheads="1"/>
          </p:cNvPicPr>
          <p:nvPr/>
        </p:nvPicPr>
        <p:blipFill>
          <a:blip r:embed="rId2" cstate="print"/>
          <a:srcRect/>
          <a:stretch>
            <a:fillRect/>
          </a:stretch>
        </p:blipFill>
        <p:spPr bwMode="auto">
          <a:xfrm>
            <a:off x="0" y="1643063"/>
            <a:ext cx="1790700" cy="2297112"/>
          </a:xfrm>
          <a:prstGeom prst="rect">
            <a:avLst/>
          </a:prstGeom>
          <a:noFill/>
          <a:ln w="9525">
            <a:noFill/>
            <a:miter lim="800000"/>
            <a:headEnd/>
            <a:tailEnd/>
          </a:ln>
        </p:spPr>
      </p:pic>
      <p:pic>
        <p:nvPicPr>
          <p:cNvPr id="27652" name="Picture 3" descr="http://www.hominides.com/data/images/illus/chronoart/combel_points_rouges.jpg"/>
          <p:cNvPicPr>
            <a:picLocks noChangeAspect="1" noChangeArrowheads="1"/>
          </p:cNvPicPr>
          <p:nvPr/>
        </p:nvPicPr>
        <p:blipFill>
          <a:blip r:embed="rId3" cstate="print"/>
          <a:srcRect/>
          <a:stretch>
            <a:fillRect/>
          </a:stretch>
        </p:blipFill>
        <p:spPr bwMode="auto">
          <a:xfrm>
            <a:off x="1785938" y="2286000"/>
            <a:ext cx="2343150" cy="1595438"/>
          </a:xfrm>
          <a:prstGeom prst="rect">
            <a:avLst/>
          </a:prstGeom>
          <a:noFill/>
          <a:ln w="9525">
            <a:noFill/>
            <a:miter lim="800000"/>
            <a:headEnd/>
            <a:tailEnd/>
          </a:ln>
        </p:spPr>
      </p:pic>
      <p:pic>
        <p:nvPicPr>
          <p:cNvPr id="27653" name="Picture 5" descr="http://www.hominides.com/data/images/illus/chronoart/marsoulas_signe_barbele.jpg"/>
          <p:cNvPicPr>
            <a:picLocks noChangeAspect="1" noChangeArrowheads="1"/>
          </p:cNvPicPr>
          <p:nvPr/>
        </p:nvPicPr>
        <p:blipFill>
          <a:blip r:embed="rId4" cstate="print"/>
          <a:srcRect/>
          <a:stretch>
            <a:fillRect/>
          </a:stretch>
        </p:blipFill>
        <p:spPr bwMode="auto">
          <a:xfrm>
            <a:off x="4148138" y="2214563"/>
            <a:ext cx="2447925" cy="1666875"/>
          </a:xfrm>
          <a:prstGeom prst="rect">
            <a:avLst/>
          </a:prstGeom>
          <a:noFill/>
          <a:ln w="9525">
            <a:noFill/>
            <a:miter lim="800000"/>
            <a:headEnd/>
            <a:tailEnd/>
          </a:ln>
        </p:spPr>
      </p:pic>
      <p:pic>
        <p:nvPicPr>
          <p:cNvPr id="27654" name="Picture 7" descr="Rouffignac - Tracés digitaux"/>
          <p:cNvPicPr>
            <a:picLocks noChangeAspect="1" noChangeArrowheads="1"/>
          </p:cNvPicPr>
          <p:nvPr/>
        </p:nvPicPr>
        <p:blipFill>
          <a:blip r:embed="rId5" cstate="print"/>
          <a:srcRect/>
          <a:stretch>
            <a:fillRect/>
          </a:stretch>
        </p:blipFill>
        <p:spPr bwMode="auto">
          <a:xfrm>
            <a:off x="6696075" y="2214563"/>
            <a:ext cx="2447925"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p:nvPr>
        </p:nvSpPr>
        <p:spPr>
          <a:xfrm>
            <a:off x="285750" y="642938"/>
            <a:ext cx="8401050" cy="500062"/>
          </a:xfrm>
        </p:spPr>
        <p:txBody>
          <a:bodyPr/>
          <a:lstStyle/>
          <a:p>
            <a:r>
              <a:rPr lang="fr-FR" sz="2400" smtClean="0"/>
              <a:t>L’art mobilier ou l’art transportable .</a:t>
            </a:r>
            <a:endParaRPr lang="en-US" sz="2400" smtClean="0"/>
          </a:p>
        </p:txBody>
      </p:sp>
      <p:sp>
        <p:nvSpPr>
          <p:cNvPr id="28674" name="Espace réservé du contenu 2"/>
          <p:cNvSpPr>
            <a:spLocks noGrp="1"/>
          </p:cNvSpPr>
          <p:nvPr>
            <p:ph idx="1"/>
          </p:nvPr>
        </p:nvSpPr>
        <p:spPr>
          <a:xfrm>
            <a:off x="285750" y="1143000"/>
            <a:ext cx="8401050" cy="5181600"/>
          </a:xfrm>
        </p:spPr>
        <p:txBody>
          <a:bodyPr/>
          <a:lstStyle/>
          <a:p>
            <a:endParaRPr lang="fr-FR" smtClean="0"/>
          </a:p>
          <a:p>
            <a:endParaRPr lang="fr-FR" smtClean="0"/>
          </a:p>
          <a:p>
            <a:r>
              <a:rPr lang="fr-FR" sz="1800" smtClean="0"/>
              <a:t>Bâton percé</a:t>
            </a:r>
          </a:p>
          <a:p>
            <a:endParaRPr lang="fr-FR" sz="1800" smtClean="0"/>
          </a:p>
          <a:p>
            <a:endParaRPr lang="fr-FR" sz="1800" smtClean="0"/>
          </a:p>
          <a:p>
            <a:endParaRPr lang="fr-FR" sz="1800" smtClean="0"/>
          </a:p>
          <a:p>
            <a:pPr>
              <a:buFont typeface="Wingdings 2" pitchFamily="18" charset="2"/>
              <a:buNone/>
            </a:pPr>
            <a:endParaRPr lang="fr-FR" sz="1200" smtClean="0"/>
          </a:p>
          <a:p>
            <a:pPr>
              <a:buFont typeface="Wingdings 2" pitchFamily="18" charset="2"/>
              <a:buNone/>
            </a:pPr>
            <a:r>
              <a:rPr lang="fr-FR" sz="1800" smtClean="0"/>
              <a:t>	       baguettes		              propulseur                               pendeloques.</a:t>
            </a:r>
          </a:p>
          <a:p>
            <a:pPr>
              <a:buFont typeface="Wingdings 2" pitchFamily="18" charset="2"/>
              <a:buNone/>
            </a:pPr>
            <a:endParaRPr lang="fr-FR" sz="1800" smtClean="0"/>
          </a:p>
          <a:p>
            <a:pPr>
              <a:buFont typeface="Wingdings 2" pitchFamily="18" charset="2"/>
              <a:buNone/>
            </a:pPr>
            <a:endParaRPr lang="fr-FR" sz="1800" smtClean="0"/>
          </a:p>
          <a:p>
            <a:pPr>
              <a:buFont typeface="Wingdings 2" pitchFamily="18" charset="2"/>
              <a:buNone/>
            </a:pPr>
            <a:endParaRPr lang="fr-FR" sz="1800" smtClean="0"/>
          </a:p>
          <a:p>
            <a:pPr>
              <a:buFont typeface="Wingdings 2" pitchFamily="18" charset="2"/>
              <a:buNone/>
            </a:pPr>
            <a:endParaRPr lang="fr-FR" sz="1800" smtClean="0"/>
          </a:p>
          <a:p>
            <a:pPr>
              <a:buFont typeface="Wingdings 2" pitchFamily="18" charset="2"/>
              <a:buNone/>
            </a:pPr>
            <a:endParaRPr lang="fr-FR" sz="1800" smtClean="0"/>
          </a:p>
          <a:p>
            <a:pPr>
              <a:buFont typeface="Wingdings 2" pitchFamily="18" charset="2"/>
              <a:buNone/>
            </a:pPr>
            <a:r>
              <a:rPr lang="fr-FR" sz="1800" smtClean="0"/>
              <a:t>	        harpons                                      lampes</a:t>
            </a:r>
          </a:p>
        </p:txBody>
      </p:sp>
      <p:pic>
        <p:nvPicPr>
          <p:cNvPr id="28675" name="Picture 2" descr="La Laugerie-Basse Cervidé"/>
          <p:cNvPicPr>
            <a:picLocks noChangeAspect="1" noChangeArrowheads="1"/>
          </p:cNvPicPr>
          <p:nvPr/>
        </p:nvPicPr>
        <p:blipFill>
          <a:blip r:embed="rId2" cstate="print"/>
          <a:srcRect/>
          <a:stretch>
            <a:fillRect/>
          </a:stretch>
        </p:blipFill>
        <p:spPr bwMode="auto">
          <a:xfrm>
            <a:off x="571500" y="1357313"/>
            <a:ext cx="2209800" cy="752475"/>
          </a:xfrm>
          <a:prstGeom prst="rect">
            <a:avLst/>
          </a:prstGeom>
          <a:noFill/>
          <a:ln w="9525">
            <a:noFill/>
            <a:miter lim="800000"/>
            <a:headEnd/>
            <a:tailEnd/>
          </a:ln>
        </p:spPr>
      </p:pic>
      <p:pic>
        <p:nvPicPr>
          <p:cNvPr id="28676" name="Picture 4" descr="Les Trois-frères. Bouquetins affrontés"/>
          <p:cNvPicPr>
            <a:picLocks noChangeAspect="1" noChangeArrowheads="1"/>
          </p:cNvPicPr>
          <p:nvPr/>
        </p:nvPicPr>
        <p:blipFill>
          <a:blip r:embed="rId3" cstate="print"/>
          <a:srcRect/>
          <a:stretch>
            <a:fillRect/>
          </a:stretch>
        </p:blipFill>
        <p:spPr bwMode="auto">
          <a:xfrm>
            <a:off x="3357563" y="1643063"/>
            <a:ext cx="2381250" cy="1885950"/>
          </a:xfrm>
          <a:prstGeom prst="rect">
            <a:avLst/>
          </a:prstGeom>
          <a:noFill/>
          <a:ln w="9525">
            <a:noFill/>
            <a:miter lim="800000"/>
            <a:headEnd/>
            <a:tailEnd/>
          </a:ln>
        </p:spPr>
      </p:pic>
      <p:pic>
        <p:nvPicPr>
          <p:cNvPr id="28677" name="Picture 5" descr="Isturitz Baguette demi-rondes à décor géométrique"/>
          <p:cNvPicPr>
            <a:picLocks noChangeAspect="1" noChangeArrowheads="1"/>
          </p:cNvPicPr>
          <p:nvPr/>
        </p:nvPicPr>
        <p:blipFill>
          <a:blip r:embed="rId4" cstate="print"/>
          <a:srcRect/>
          <a:stretch>
            <a:fillRect/>
          </a:stretch>
        </p:blipFill>
        <p:spPr bwMode="auto">
          <a:xfrm>
            <a:off x="500063" y="2428875"/>
            <a:ext cx="2152650" cy="1209675"/>
          </a:xfrm>
          <a:prstGeom prst="rect">
            <a:avLst/>
          </a:prstGeom>
          <a:noFill/>
          <a:ln w="9525">
            <a:noFill/>
            <a:miter lim="800000"/>
            <a:headEnd/>
            <a:tailEnd/>
          </a:ln>
        </p:spPr>
      </p:pic>
      <p:pic>
        <p:nvPicPr>
          <p:cNvPr id="28678" name="Picture 6" descr="Arcanou. Harpons Magdaléniens "/>
          <p:cNvPicPr>
            <a:picLocks noChangeAspect="1" noChangeArrowheads="1"/>
          </p:cNvPicPr>
          <p:nvPr/>
        </p:nvPicPr>
        <p:blipFill>
          <a:blip r:embed="rId5" cstate="print"/>
          <a:srcRect/>
          <a:stretch>
            <a:fillRect/>
          </a:stretch>
        </p:blipFill>
        <p:spPr bwMode="auto">
          <a:xfrm>
            <a:off x="500063" y="4143375"/>
            <a:ext cx="2166937" cy="1343025"/>
          </a:xfrm>
          <a:prstGeom prst="rect">
            <a:avLst/>
          </a:prstGeom>
          <a:noFill/>
          <a:ln w="9525">
            <a:noFill/>
            <a:miter lim="800000"/>
            <a:headEnd/>
            <a:tailEnd/>
          </a:ln>
        </p:spPr>
      </p:pic>
      <p:pic>
        <p:nvPicPr>
          <p:cNvPr id="28679" name="Picture 8" descr="Lascaux. Lampe "/>
          <p:cNvPicPr>
            <a:picLocks noChangeAspect="1" noChangeArrowheads="1"/>
          </p:cNvPicPr>
          <p:nvPr/>
        </p:nvPicPr>
        <p:blipFill>
          <a:blip r:embed="rId6" cstate="print"/>
          <a:srcRect/>
          <a:stretch>
            <a:fillRect/>
          </a:stretch>
        </p:blipFill>
        <p:spPr bwMode="auto">
          <a:xfrm>
            <a:off x="3357563" y="4357688"/>
            <a:ext cx="2209800" cy="1114425"/>
          </a:xfrm>
          <a:prstGeom prst="rect">
            <a:avLst/>
          </a:prstGeom>
          <a:noFill/>
          <a:ln w="9525">
            <a:noFill/>
            <a:miter lim="800000"/>
            <a:headEnd/>
            <a:tailEnd/>
          </a:ln>
        </p:spPr>
      </p:pic>
      <p:pic>
        <p:nvPicPr>
          <p:cNvPr id="28680" name="Picture 10" descr="Saint-Marcel. Pendeloque représenterait un périnée"/>
          <p:cNvPicPr>
            <a:picLocks noChangeAspect="1" noChangeArrowheads="1"/>
          </p:cNvPicPr>
          <p:nvPr/>
        </p:nvPicPr>
        <p:blipFill>
          <a:blip r:embed="rId7" cstate="print"/>
          <a:srcRect/>
          <a:stretch>
            <a:fillRect/>
          </a:stretch>
        </p:blipFill>
        <p:spPr bwMode="auto">
          <a:xfrm>
            <a:off x="6357938" y="4286250"/>
            <a:ext cx="2209800" cy="1323975"/>
          </a:xfrm>
          <a:prstGeom prst="rect">
            <a:avLst/>
          </a:prstGeom>
          <a:noFill/>
          <a:ln w="9525">
            <a:noFill/>
            <a:miter lim="800000"/>
            <a:headEnd/>
            <a:tailEnd/>
          </a:ln>
        </p:spPr>
      </p:pic>
      <p:pic>
        <p:nvPicPr>
          <p:cNvPr id="28681" name="Picture 12" descr="Isturitz. Tête de bouquetin"/>
          <p:cNvPicPr>
            <a:picLocks noChangeAspect="1" noChangeArrowheads="1"/>
          </p:cNvPicPr>
          <p:nvPr/>
        </p:nvPicPr>
        <p:blipFill>
          <a:blip r:embed="rId8" cstate="print"/>
          <a:srcRect/>
          <a:stretch>
            <a:fillRect/>
          </a:stretch>
        </p:blipFill>
        <p:spPr bwMode="auto">
          <a:xfrm>
            <a:off x="6286500" y="1571625"/>
            <a:ext cx="2209800" cy="161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title"/>
          </p:nvPr>
        </p:nvSpPr>
        <p:spPr>
          <a:xfrm>
            <a:off x="428625" y="704850"/>
            <a:ext cx="8258175" cy="795338"/>
          </a:xfrm>
        </p:spPr>
        <p:txBody>
          <a:bodyPr/>
          <a:lstStyle/>
          <a:p>
            <a:r>
              <a:rPr lang="fr-FR" sz="2800" smtClean="0"/>
              <a:t>Un exemple de statuaire caractéristique: les « Vénus ».</a:t>
            </a:r>
            <a:endParaRPr lang="en-US" sz="2800" smtClean="0"/>
          </a:p>
        </p:txBody>
      </p:sp>
      <p:sp>
        <p:nvSpPr>
          <p:cNvPr id="3" name="Espace réservé du contenu 2"/>
          <p:cNvSpPr>
            <a:spLocks noGrp="1"/>
          </p:cNvSpPr>
          <p:nvPr>
            <p:ph idx="1"/>
          </p:nvPr>
        </p:nvSpPr>
        <p:spPr>
          <a:xfrm>
            <a:off x="0" y="5500702"/>
            <a:ext cx="8686800" cy="823898"/>
          </a:xfrm>
        </p:spPr>
        <p:txBody>
          <a:bodyPr>
            <a:normAutofit/>
          </a:bodyPr>
          <a:lstStyle/>
          <a:p>
            <a:pPr lvl="8">
              <a:defRPr/>
            </a:pPr>
            <a:r>
              <a:rPr lang="fr-FR" sz="2400" dirty="0" smtClean="0">
                <a:latin typeface="+mj-lt"/>
              </a:rPr>
              <a:t>     La Vénus de Lespugue.</a:t>
            </a:r>
            <a:endParaRPr lang="en-US" sz="2400" dirty="0">
              <a:latin typeface="+mj-lt"/>
            </a:endParaRPr>
          </a:p>
        </p:txBody>
      </p:sp>
      <p:pic>
        <p:nvPicPr>
          <p:cNvPr id="29699" name="Picture 2" descr="Venus de Lespugne"/>
          <p:cNvPicPr>
            <a:picLocks noChangeAspect="1" noChangeArrowheads="1"/>
          </p:cNvPicPr>
          <p:nvPr/>
        </p:nvPicPr>
        <p:blipFill>
          <a:blip r:embed="rId2" cstate="print"/>
          <a:srcRect/>
          <a:stretch>
            <a:fillRect/>
          </a:stretch>
        </p:blipFill>
        <p:spPr bwMode="auto">
          <a:xfrm>
            <a:off x="2214563" y="1500188"/>
            <a:ext cx="2390775" cy="3778250"/>
          </a:xfrm>
          <a:prstGeom prst="rect">
            <a:avLst/>
          </a:prstGeom>
          <a:noFill/>
          <a:ln w="9525">
            <a:noFill/>
            <a:miter lim="800000"/>
            <a:headEnd/>
            <a:tailEnd/>
          </a:ln>
        </p:spPr>
      </p:pic>
      <p:pic>
        <p:nvPicPr>
          <p:cNvPr id="29700" name="Picture 4" descr="http://www.hominides.com/data/images/illus/chronoart/art%20mobilier/lespugne_profil_26.jpg"/>
          <p:cNvPicPr>
            <a:picLocks noChangeAspect="1" noChangeArrowheads="1"/>
          </p:cNvPicPr>
          <p:nvPr/>
        </p:nvPicPr>
        <p:blipFill>
          <a:blip r:embed="rId3" cstate="print"/>
          <a:srcRect/>
          <a:stretch>
            <a:fillRect/>
          </a:stretch>
        </p:blipFill>
        <p:spPr bwMode="auto">
          <a:xfrm>
            <a:off x="5129213" y="1492250"/>
            <a:ext cx="1028700" cy="365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p:nvPr>
        </p:nvSpPr>
        <p:spPr>
          <a:xfrm>
            <a:off x="500063" y="704850"/>
            <a:ext cx="8186737" cy="723900"/>
          </a:xfrm>
        </p:spPr>
        <p:txBody>
          <a:bodyPr/>
          <a:lstStyle/>
          <a:p>
            <a:r>
              <a:rPr lang="fr-FR" sz="2800" dirty="0" smtClean="0"/>
              <a:t>L’art rupestre, une rupture avec l’art pariétal: vers la décadence?</a:t>
            </a:r>
            <a:endParaRPr lang="en-US" sz="2800" dirty="0" smtClean="0"/>
          </a:p>
        </p:txBody>
      </p:sp>
      <p:sp>
        <p:nvSpPr>
          <p:cNvPr id="3" name="Espace réservé du contenu 2"/>
          <p:cNvSpPr>
            <a:spLocks noGrp="1"/>
          </p:cNvSpPr>
          <p:nvPr>
            <p:ph idx="1"/>
          </p:nvPr>
        </p:nvSpPr>
        <p:spPr>
          <a:xfrm>
            <a:off x="285750" y="4429125"/>
            <a:ext cx="8401050" cy="428625"/>
          </a:xfrm>
        </p:spPr>
        <p:txBody>
          <a:bodyPr>
            <a:normAutofit/>
          </a:bodyPr>
          <a:lstStyle/>
          <a:p>
            <a:pPr marL="274320" indent="-274320" fontAlgn="auto">
              <a:spcAft>
                <a:spcPts val="0"/>
              </a:spcAft>
              <a:buClr>
                <a:schemeClr val="accent3"/>
              </a:buClr>
              <a:buFont typeface="Wingdings 2"/>
              <a:buChar char=""/>
              <a:defRPr/>
            </a:pPr>
            <a:r>
              <a:rPr lang="fr-FR" sz="2200" dirty="0" smtClean="0">
                <a:latin typeface="+mj-lt"/>
              </a:rPr>
              <a:t>         Italie: duel.                            Espagne: chasse aux cerfs</a:t>
            </a:r>
            <a:endParaRPr lang="en-US" sz="2200" dirty="0" smtClean="0">
              <a:latin typeface="+mj-lt"/>
            </a:endParaRPr>
          </a:p>
          <a:p>
            <a:pPr marL="274320" indent="-274320" fontAlgn="auto">
              <a:spcAft>
                <a:spcPts val="0"/>
              </a:spcAft>
              <a:buClr>
                <a:schemeClr val="accent3"/>
              </a:buClr>
              <a:buFont typeface="Wingdings 2"/>
              <a:buChar char=""/>
              <a:defRPr/>
            </a:pPr>
            <a:endParaRPr lang="en-US" dirty="0"/>
          </a:p>
        </p:txBody>
      </p:sp>
      <p:pic>
        <p:nvPicPr>
          <p:cNvPr id="30723" name="Picture 1" descr="Naquane - Valcamonica - Italie"/>
          <p:cNvPicPr>
            <a:picLocks noChangeAspect="1" noChangeArrowheads="1"/>
          </p:cNvPicPr>
          <p:nvPr/>
        </p:nvPicPr>
        <p:blipFill>
          <a:blip r:embed="rId2" cstate="print"/>
          <a:srcRect/>
          <a:stretch>
            <a:fillRect/>
          </a:stretch>
        </p:blipFill>
        <p:spPr bwMode="auto">
          <a:xfrm>
            <a:off x="542925" y="2000250"/>
            <a:ext cx="3597027" cy="2314575"/>
          </a:xfrm>
          <a:prstGeom prst="rect">
            <a:avLst/>
          </a:prstGeom>
          <a:noFill/>
          <a:ln w="9525">
            <a:noFill/>
            <a:miter lim="800000"/>
            <a:headEnd/>
            <a:tailEnd/>
          </a:ln>
        </p:spPr>
      </p:pic>
      <p:pic>
        <p:nvPicPr>
          <p:cNvPr id="30724" name="Picture 2" descr="Art du Levant"/>
          <p:cNvPicPr>
            <a:picLocks noChangeAspect="1" noChangeArrowheads="1"/>
          </p:cNvPicPr>
          <p:nvPr/>
        </p:nvPicPr>
        <p:blipFill>
          <a:blip r:embed="rId3" cstate="print"/>
          <a:srcRect/>
          <a:stretch>
            <a:fillRect/>
          </a:stretch>
        </p:blipFill>
        <p:spPr bwMode="auto">
          <a:xfrm>
            <a:off x="4572000" y="2000250"/>
            <a:ext cx="3672408"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850"/>
            <a:ext cx="8229600" cy="635918"/>
          </a:xfrm>
        </p:spPr>
        <p:txBody>
          <a:bodyPr/>
          <a:lstStyle/>
          <a:p>
            <a:r>
              <a:rPr lang="fr-FR" dirty="0" smtClean="0"/>
              <a:t>Les objectifs de l’enseignement</a:t>
            </a:r>
            <a:endParaRPr lang="fr-FR" dirty="0"/>
          </a:p>
        </p:txBody>
      </p:sp>
      <p:sp>
        <p:nvSpPr>
          <p:cNvPr id="3" name="Espace réservé du contenu 2"/>
          <p:cNvSpPr>
            <a:spLocks noGrp="1"/>
          </p:cNvSpPr>
          <p:nvPr>
            <p:ph idx="1"/>
          </p:nvPr>
        </p:nvSpPr>
        <p:spPr/>
        <p:txBody>
          <a:bodyPr/>
          <a:lstStyle/>
          <a:p>
            <a:r>
              <a:rPr lang="fr-FR" dirty="0" smtClean="0"/>
              <a:t>1)	Ouvrir à la complexité sociale et culturelle et viser une ouverture sur le monde</a:t>
            </a:r>
          </a:p>
          <a:p>
            <a:r>
              <a:rPr lang="fr-FR" dirty="0" smtClean="0"/>
              <a:t>2)	Découverte de sujets nouveaux et originaux par rapport à la formation initiale</a:t>
            </a:r>
          </a:p>
          <a:p>
            <a:r>
              <a:rPr lang="fr-FR" dirty="0" smtClean="0"/>
              <a:t>3)	Précision des connaissances et comblement des carences concernant des sujets mal maîtrisés</a:t>
            </a:r>
          </a:p>
          <a:p>
            <a:r>
              <a:rPr lang="fr-FR" dirty="0" smtClean="0"/>
              <a:t>4)	Aiguiser la curiosité intellectuelle et l’esprit critique</a:t>
            </a:r>
          </a:p>
          <a:p>
            <a:r>
              <a:rPr lang="fr-FR" dirty="0" smtClean="0"/>
              <a:t>5)	Favoriser l’émulation culturelle et la créativité au sein des écoles</a:t>
            </a:r>
          </a:p>
          <a:p>
            <a:endParaRPr lang="fr-FR" dirty="0"/>
          </a:p>
        </p:txBody>
      </p:sp>
    </p:spTree>
    <p:extLst>
      <p:ext uri="{BB962C8B-B14F-4D97-AF65-F5344CB8AC3E}">
        <p14:creationId xmlns:p14="http://schemas.microsoft.com/office/powerpoint/2010/main" xmlns="" val="1216076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Petite ouverture</a:t>
            </a:r>
            <a:endParaRPr lang="fr-FR" dirty="0"/>
          </a:p>
        </p:txBody>
      </p:sp>
      <p:sp>
        <p:nvSpPr>
          <p:cNvPr id="3" name="Espace réservé du contenu 2"/>
          <p:cNvSpPr>
            <a:spLocks noGrp="1"/>
          </p:cNvSpPr>
          <p:nvPr>
            <p:ph idx="1"/>
          </p:nvPr>
        </p:nvSpPr>
        <p:spPr/>
        <p:txBody>
          <a:bodyPr/>
          <a:lstStyle/>
          <a:p>
            <a:pPr marL="0" indent="0">
              <a:buNone/>
            </a:pPr>
            <a:r>
              <a:rPr lang="fr-FR" dirty="0" smtClean="0"/>
              <a:t>Claude </a:t>
            </a:r>
            <a:r>
              <a:rPr lang="fr-FR" dirty="0"/>
              <a:t>LEVI-STRAUSS fournit une piste : </a:t>
            </a:r>
            <a:r>
              <a:rPr lang="fr-FR" i="1" dirty="0"/>
              <a:t>Regarder </a:t>
            </a:r>
            <a:r>
              <a:rPr lang="fr-FR" i="1" dirty="0" smtClean="0"/>
              <a:t>écouter, </a:t>
            </a:r>
            <a:r>
              <a:rPr lang="fr-FR" i="1" dirty="0"/>
              <a:t>lire</a:t>
            </a:r>
            <a:r>
              <a:rPr lang="fr-FR" dirty="0"/>
              <a:t> p. 155 </a:t>
            </a:r>
            <a:r>
              <a:rPr lang="fr-FR" dirty="0" smtClean="0"/>
              <a:t>« Il </a:t>
            </a:r>
            <a:r>
              <a:rPr lang="fr-FR" dirty="0"/>
              <a:t>arrive souvent dans l’histoire de l’art qu’à certaines périodes ou dans certains domaines, la qualité esthétique diminue quand s’accroissent le savoir et l’habileté techniques. </a:t>
            </a:r>
            <a:r>
              <a:rPr lang="fr-FR" dirty="0" smtClean="0"/>
              <a:t>L’art </a:t>
            </a:r>
            <a:r>
              <a:rPr lang="fr-FR" dirty="0"/>
              <a:t>régresse alors que l’homme moderne bien évidemment conserve ses capacités mentales puisque dans les millénaires qui vont suivre il va inventer l’agriculture, l’élevage, la poterie, la métallurgie du cuivre, du fer, puis du </a:t>
            </a:r>
            <a:r>
              <a:rPr lang="fr-FR" dirty="0" smtClean="0"/>
              <a:t>bronze… »</a:t>
            </a:r>
            <a:endParaRPr lang="fr-FR" dirty="0"/>
          </a:p>
          <a:p>
            <a:endParaRPr lang="fr-FR" dirty="0"/>
          </a:p>
        </p:txBody>
      </p:sp>
    </p:spTree>
    <p:extLst>
      <p:ext uri="{BB962C8B-B14F-4D97-AF65-F5344CB8AC3E}">
        <p14:creationId xmlns:p14="http://schemas.microsoft.com/office/powerpoint/2010/main" xmlns="" val="3205647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850"/>
            <a:ext cx="8229600" cy="995958"/>
          </a:xfrm>
        </p:spPr>
        <p:txBody>
          <a:bodyPr/>
          <a:lstStyle/>
          <a:p>
            <a:r>
              <a:rPr lang="fr-FR" dirty="0" smtClean="0"/>
              <a:t>Le rapprochement n’est-il pas possible?</a:t>
            </a:r>
            <a:endParaRPr lang="fr-FR" dirty="0"/>
          </a:p>
        </p:txBody>
      </p:sp>
      <p:sp>
        <p:nvSpPr>
          <p:cNvPr id="3" name="Espace réservé du contenu 2"/>
          <p:cNvSpPr>
            <a:spLocks noGrp="1"/>
          </p:cNvSpPr>
          <p:nvPr>
            <p:ph idx="1"/>
          </p:nvPr>
        </p:nvSpPr>
        <p:spPr>
          <a:xfrm>
            <a:off x="395536" y="5877272"/>
            <a:ext cx="8291264" cy="447328"/>
          </a:xfrm>
        </p:spPr>
        <p:txBody>
          <a:bodyPr/>
          <a:lstStyle/>
          <a:p>
            <a:r>
              <a:rPr lang="fr-FR" dirty="0" smtClean="0"/>
              <a:t>Brice </a:t>
            </a:r>
            <a:r>
              <a:rPr lang="fr-FR" dirty="0" err="1" smtClean="0"/>
              <a:t>Marden</a:t>
            </a:r>
            <a:r>
              <a:rPr lang="fr-FR" dirty="0" smtClean="0"/>
              <a:t>, Martin Barré, Centre Pompidou</a:t>
            </a:r>
            <a:endParaRPr lang="fr-FR" dirty="0"/>
          </a:p>
        </p:txBody>
      </p:sp>
      <p:pic>
        <p:nvPicPr>
          <p:cNvPr id="1026" name="Picture 2" descr="http://collection.centrepompidou.fr/mediaNavigart/plein/4F/16/4F1682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3968" y="1700808"/>
            <a:ext cx="3960440" cy="381642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collection.centrepompidou.fr/mediaNavigart/plein/4F/45/4F4511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700808"/>
            <a:ext cx="3600400" cy="38164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6758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a:t>
            </a:r>
            <a:endParaRPr lang="fr-FR" dirty="0"/>
          </a:p>
        </p:txBody>
      </p:sp>
      <p:sp>
        <p:nvSpPr>
          <p:cNvPr id="3" name="Espace réservé du contenu 2"/>
          <p:cNvSpPr>
            <a:spLocks noGrp="1"/>
          </p:cNvSpPr>
          <p:nvPr>
            <p:ph idx="1"/>
          </p:nvPr>
        </p:nvSpPr>
        <p:spPr/>
        <p:txBody>
          <a:bodyPr/>
          <a:lstStyle/>
          <a:p>
            <a:r>
              <a:rPr lang="fr-FR" dirty="0" smtClean="0"/>
              <a:t>Sciences humaines, Lettres, Arts, Géopolitique, Sciences, Actualités</a:t>
            </a:r>
          </a:p>
          <a:p>
            <a:pPr marL="0" indent="0">
              <a:buNone/>
            </a:pPr>
            <a:endParaRPr lang="fr-FR" dirty="0" smtClean="0"/>
          </a:p>
          <a:p>
            <a:r>
              <a:rPr lang="fr-FR" dirty="0" smtClean="0"/>
              <a:t>Pas de cours magistraux, points avec utilisation de supports variés: vidéos, dossiers de textes</a:t>
            </a:r>
          </a:p>
          <a:p>
            <a:endParaRPr lang="fr-FR" dirty="0"/>
          </a:p>
          <a:p>
            <a:r>
              <a:rPr lang="fr-FR" dirty="0" smtClean="0"/>
              <a:t>Conférences et sorties organisées en collaboration avec l’association culturelle de l’EISTI</a:t>
            </a:r>
          </a:p>
          <a:p>
            <a:endParaRPr lang="fr-FR" dirty="0"/>
          </a:p>
        </p:txBody>
      </p:sp>
    </p:spTree>
    <p:extLst>
      <p:ext uri="{BB962C8B-B14F-4D97-AF65-F5344CB8AC3E}">
        <p14:creationId xmlns:p14="http://schemas.microsoft.com/office/powerpoint/2010/main" xmlns="" val="982470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Déroulement</a:t>
            </a:r>
            <a:endParaRPr lang="fr-FR" dirty="0"/>
          </a:p>
        </p:txBody>
      </p:sp>
      <p:sp>
        <p:nvSpPr>
          <p:cNvPr id="3" name="Espace réservé du contenu 2"/>
          <p:cNvSpPr>
            <a:spLocks noGrp="1"/>
          </p:cNvSpPr>
          <p:nvPr>
            <p:ph idx="1"/>
          </p:nvPr>
        </p:nvSpPr>
        <p:spPr>
          <a:xfrm>
            <a:off x="457200" y="2276872"/>
            <a:ext cx="8229600" cy="4047728"/>
          </a:xfrm>
        </p:spPr>
        <p:txBody>
          <a:bodyPr/>
          <a:lstStyle/>
          <a:p>
            <a:r>
              <a:rPr lang="fr-FR" dirty="0" smtClean="0"/>
              <a:t>Toute l’année, une fois toutes les deux semaines</a:t>
            </a:r>
          </a:p>
          <a:p>
            <a:endParaRPr lang="fr-FR" dirty="0"/>
          </a:p>
          <a:p>
            <a:r>
              <a:rPr lang="fr-FR" dirty="0" smtClean="0"/>
              <a:t>En demi-groupe: 1 et 2</a:t>
            </a:r>
          </a:p>
          <a:p>
            <a:endParaRPr lang="fr-FR" dirty="0"/>
          </a:p>
          <a:p>
            <a:r>
              <a:rPr lang="fr-FR" dirty="0" smtClean="0"/>
              <a:t>Joker d’absence: 1 par semestre pour chaque étudiant</a:t>
            </a:r>
            <a:endParaRPr lang="fr-FR" dirty="0"/>
          </a:p>
        </p:txBody>
      </p:sp>
    </p:spTree>
    <p:extLst>
      <p:ext uri="{BB962C8B-B14F-4D97-AF65-F5344CB8AC3E}">
        <p14:creationId xmlns:p14="http://schemas.microsoft.com/office/powerpoint/2010/main" xmlns="" val="1024829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Modalités d’évaluation</a:t>
            </a:r>
            <a:endParaRPr lang="fr-FR" dirty="0"/>
          </a:p>
        </p:txBody>
      </p:sp>
      <p:sp>
        <p:nvSpPr>
          <p:cNvPr id="3" name="Espace réservé du contenu 2"/>
          <p:cNvSpPr>
            <a:spLocks noGrp="1"/>
          </p:cNvSpPr>
          <p:nvPr>
            <p:ph idx="1"/>
          </p:nvPr>
        </p:nvSpPr>
        <p:spPr/>
        <p:txBody>
          <a:bodyPr/>
          <a:lstStyle/>
          <a:p>
            <a:r>
              <a:rPr lang="fr-FR" dirty="0" smtClean="0"/>
              <a:t>Trois exercices sur toute l’année et chaque étudiant doit les avoir effectués à la fin de l’année</a:t>
            </a:r>
          </a:p>
          <a:p>
            <a:endParaRPr lang="fr-FR" dirty="0"/>
          </a:p>
          <a:p>
            <a:r>
              <a:rPr lang="fr-FR" dirty="0" smtClean="0"/>
              <a:t>Commentaires d’articles de presse: toutes les trente premières minutes de chaque cours: 75%</a:t>
            </a:r>
          </a:p>
          <a:p>
            <a:endParaRPr lang="fr-FR" dirty="0"/>
          </a:p>
          <a:p>
            <a:r>
              <a:rPr lang="fr-FR" dirty="0" smtClean="0"/>
              <a:t>Rapport d’ouverture culturelle: 75%</a:t>
            </a:r>
          </a:p>
          <a:p>
            <a:endParaRPr lang="fr-FR" dirty="0"/>
          </a:p>
          <a:p>
            <a:r>
              <a:rPr lang="fr-FR" dirty="0" smtClean="0"/>
              <a:t>Test de fin de semestre (QCM): 25%</a:t>
            </a:r>
            <a:endParaRPr lang="fr-FR" dirty="0"/>
          </a:p>
        </p:txBody>
      </p:sp>
    </p:spTree>
    <p:extLst>
      <p:ext uri="{BB962C8B-B14F-4D97-AF65-F5344CB8AC3E}">
        <p14:creationId xmlns:p14="http://schemas.microsoft.com/office/powerpoint/2010/main" xmlns="" val="4079895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1368152"/>
          </a:xfrm>
        </p:spPr>
        <p:txBody>
          <a:bodyPr/>
          <a:lstStyle/>
          <a:p>
            <a:r>
              <a:rPr lang="fr-FR" sz="4800" dirty="0" smtClean="0"/>
              <a:t>Commentaire d’article de presse: 1/2 du groupe par semestre</a:t>
            </a:r>
            <a:endParaRPr lang="fr-FR" sz="4800" dirty="0"/>
          </a:p>
        </p:txBody>
      </p:sp>
      <p:sp>
        <p:nvSpPr>
          <p:cNvPr id="3" name="Espace réservé du contenu 2"/>
          <p:cNvSpPr>
            <a:spLocks noGrp="1"/>
          </p:cNvSpPr>
          <p:nvPr>
            <p:ph idx="1"/>
          </p:nvPr>
        </p:nvSpPr>
        <p:spPr>
          <a:xfrm>
            <a:off x="457200" y="2204864"/>
            <a:ext cx="8229600" cy="4464496"/>
          </a:xfrm>
        </p:spPr>
        <p:txBody>
          <a:bodyPr/>
          <a:lstStyle/>
          <a:p>
            <a:r>
              <a:rPr lang="fr-FR" dirty="0" smtClean="0"/>
              <a:t>Archive pas plus vieille d’un an, sujet complexe ou polémique</a:t>
            </a:r>
          </a:p>
          <a:p>
            <a:r>
              <a:rPr lang="fr-FR" dirty="0" smtClean="0"/>
              <a:t>Lecture commune</a:t>
            </a:r>
          </a:p>
          <a:p>
            <a:r>
              <a:rPr lang="fr-FR" dirty="0" smtClean="0"/>
              <a:t>Evénement en détails: description</a:t>
            </a:r>
          </a:p>
          <a:p>
            <a:r>
              <a:rPr lang="fr-FR" dirty="0" smtClean="0"/>
              <a:t>Analyse</a:t>
            </a:r>
          </a:p>
          <a:p>
            <a:r>
              <a:rPr lang="fr-FR" dirty="0" smtClean="0"/>
              <a:t>Questions posées, débat et interaction avec le groupe</a:t>
            </a:r>
          </a:p>
          <a:p>
            <a:r>
              <a:rPr lang="fr-FR" dirty="0" smtClean="0"/>
              <a:t>Powerpoint obligatoire, dossier de textes facultatif mais nécessaire en cas de croisement de sources, vidéos</a:t>
            </a:r>
          </a:p>
          <a:p>
            <a:pPr>
              <a:buNone/>
            </a:pPr>
            <a:endParaRPr lang="fr-FR" dirty="0"/>
          </a:p>
        </p:txBody>
      </p:sp>
    </p:spTree>
    <p:extLst>
      <p:ext uri="{BB962C8B-B14F-4D97-AF65-F5344CB8AC3E}">
        <p14:creationId xmlns:p14="http://schemas.microsoft.com/office/powerpoint/2010/main" xmlns="" val="1260056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443186"/>
          </a:xfrm>
        </p:spPr>
        <p:txBody>
          <a:bodyPr/>
          <a:lstStyle/>
          <a:p>
            <a:r>
              <a:rPr lang="fr-FR" dirty="0" smtClean="0"/>
              <a:t>Rapport d’ouverture culturelle: 1/2 groupe par semestre</a:t>
            </a:r>
            <a:endParaRPr lang="fr-FR" dirty="0"/>
          </a:p>
        </p:txBody>
      </p:sp>
      <p:sp>
        <p:nvSpPr>
          <p:cNvPr id="3" name="Espace réservé du contenu 2"/>
          <p:cNvSpPr>
            <a:spLocks noGrp="1"/>
          </p:cNvSpPr>
          <p:nvPr>
            <p:ph idx="1"/>
          </p:nvPr>
        </p:nvSpPr>
        <p:spPr/>
        <p:txBody>
          <a:bodyPr/>
          <a:lstStyle/>
          <a:p>
            <a:r>
              <a:rPr lang="fr-FR" dirty="0" smtClean="0"/>
              <a:t>Développement personnel autour de plusieurs éléments liés à la culture générale: œuvre d’art, élément musical, cinématographique, biographie d’un grand personnage, événement historique, géopolitique, texte littéraire et philosophique</a:t>
            </a:r>
          </a:p>
          <a:p>
            <a:r>
              <a:rPr lang="fr-FR" dirty="0" smtClean="0"/>
              <a:t>Introduction générale. Pour chaque choix: </a:t>
            </a:r>
            <a:r>
              <a:rPr lang="fr-FR" dirty="0"/>
              <a:t>i</a:t>
            </a:r>
            <a:r>
              <a:rPr lang="fr-FR" dirty="0" smtClean="0"/>
              <a:t>llustration + description + commentaire personnel</a:t>
            </a:r>
          </a:p>
          <a:p>
            <a:r>
              <a:rPr lang="fr-FR" dirty="0" smtClean="0"/>
              <a:t>Synthèse de votre culture personnelle ou résultat de recherches sur des sujets nouveaux pour vous</a:t>
            </a:r>
          </a:p>
          <a:p>
            <a:r>
              <a:rPr lang="fr-FR" dirty="0" smtClean="0"/>
              <a:t>Choix d’un thème général ou hétéroclisme</a:t>
            </a:r>
            <a:endParaRPr lang="fr-FR" dirty="0"/>
          </a:p>
        </p:txBody>
      </p:sp>
    </p:spTree>
    <p:extLst>
      <p:ext uri="{BB962C8B-B14F-4D97-AF65-F5344CB8AC3E}">
        <p14:creationId xmlns:p14="http://schemas.microsoft.com/office/powerpoint/2010/main" xmlns="" val="2107285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440160"/>
          </a:xfrm>
        </p:spPr>
        <p:txBody>
          <a:bodyPr/>
          <a:lstStyle/>
          <a:p>
            <a:r>
              <a:rPr lang="fr-FR" dirty="0" smtClean="0"/>
              <a:t>Et si vous voulez des points bonus…</a:t>
            </a:r>
            <a:endParaRPr lang="fr-FR" dirty="0"/>
          </a:p>
        </p:txBody>
      </p:sp>
      <p:sp>
        <p:nvSpPr>
          <p:cNvPr id="3" name="Espace réservé du contenu 2"/>
          <p:cNvSpPr>
            <a:spLocks noGrp="1"/>
          </p:cNvSpPr>
          <p:nvPr>
            <p:ph idx="1"/>
          </p:nvPr>
        </p:nvSpPr>
        <p:spPr>
          <a:xfrm>
            <a:off x="467544" y="1916832"/>
            <a:ext cx="8229600" cy="4389437"/>
          </a:xfrm>
        </p:spPr>
        <p:txBody>
          <a:bodyPr/>
          <a:lstStyle/>
          <a:p>
            <a:pPr marL="0" indent="0">
              <a:buNone/>
            </a:pPr>
            <a:r>
              <a:rPr lang="fr-FR" dirty="0" smtClean="0"/>
              <a:t>Fiche de lecture:</a:t>
            </a:r>
          </a:p>
          <a:p>
            <a:pPr>
              <a:buFont typeface="Arial" pitchFamily="34" charset="0"/>
              <a:buChar char="•"/>
            </a:pPr>
            <a:r>
              <a:rPr lang="fr-FR" dirty="0" smtClean="0"/>
              <a:t>Diffusion d’une liste de livres</a:t>
            </a:r>
          </a:p>
          <a:p>
            <a:pPr>
              <a:buFont typeface="Arial" pitchFamily="34" charset="0"/>
              <a:buChar char="•"/>
            </a:pPr>
            <a:r>
              <a:rPr lang="fr-FR" dirty="0"/>
              <a:t>Méthode en trois parties : 1) Ce que vous avez aimé. 2) Ce que vous n’avez pas aimé. 3) Relevé d’une 20 </a:t>
            </a:r>
            <a:r>
              <a:rPr lang="fr-FR" dirty="0" err="1"/>
              <a:t>taine</a:t>
            </a:r>
            <a:r>
              <a:rPr lang="fr-FR" dirty="0"/>
              <a:t> de citations que vous commenterez et analyserez en quelques phrases. </a:t>
            </a:r>
            <a:endParaRPr lang="fr-FR" dirty="0" smtClean="0"/>
          </a:p>
          <a:p>
            <a:pPr>
              <a:buFont typeface="Arial" pitchFamily="34" charset="0"/>
              <a:buChar char="•"/>
            </a:pPr>
            <a:r>
              <a:rPr lang="fr-FR" dirty="0" smtClean="0"/>
              <a:t>+1 ou+2 points en fonction de la qualité</a:t>
            </a:r>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xmlns="" val="2135355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1210</TotalTime>
  <Words>732</Words>
  <Application>Microsoft Office PowerPoint</Application>
  <PresentationFormat>Affichage à l'écran (4:3)</PresentationFormat>
  <Paragraphs>128</Paragraphs>
  <Slides>31</Slides>
  <Notes>1</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Débit</vt:lpstr>
      <vt:lpstr>OUVERTURE CULTURELLE ING1               INTRODUCTION </vt:lpstr>
      <vt:lpstr>Le Pourquoi et la diffusion de l’enseignement</vt:lpstr>
      <vt:lpstr>Les objectifs de l’enseignement</vt:lpstr>
      <vt:lpstr>Programme</vt:lpstr>
      <vt:lpstr>Déroulement</vt:lpstr>
      <vt:lpstr>Modalités d’évaluation</vt:lpstr>
      <vt:lpstr>Commentaire d’article de presse: 1/2 du groupe par semestre</vt:lpstr>
      <vt:lpstr>Rapport d’ouverture culturelle: 1/2 groupe par semestre</vt:lpstr>
      <vt:lpstr>Et si vous voulez des points bonus…</vt:lpstr>
      <vt:lpstr>Les quatre piliers de la culture </vt:lpstr>
      <vt:lpstr>Les grandes évolutions…</vt:lpstr>
      <vt:lpstr>Les hommes préhistoriques…</vt:lpstr>
      <vt:lpstr>Les premiers outils, la transformation de la nature et les débuts des Sciences et Techniques</vt:lpstr>
      <vt:lpstr>Les premiers outils composites et une spécialisation accentuée: vers la naissance de l’artisanat et du monde du travail…</vt:lpstr>
      <vt:lpstr>La maîtrise du feu: protection, confort, cuisson et santé</vt:lpstr>
      <vt:lpstr>Les premières sépultures ou l’avènement du spirituel et du sacré</vt:lpstr>
      <vt:lpstr>Différents types de sépultures.  </vt:lpstr>
      <vt:lpstr>Des sépultures vieilles de 100000 ans.</vt:lpstr>
      <vt:lpstr>Les origines du langage: une histoire d’anatomie…. Larynx et cavité buccale.</vt:lpstr>
      <vt:lpstr>Taille du cerveau</vt:lpstr>
      <vt:lpstr>L’art préhistorique ou la naissance de l’art: un art pluriel</vt:lpstr>
      <vt:lpstr>L’art du Paléolithique ou la naissance de l’art: les techniques et caractéristiques</vt:lpstr>
      <vt:lpstr>Le meilleur du film scientifique:  L’Odyssée de l’espèce de J. Malaterre</vt:lpstr>
      <vt:lpstr>Les sujets représentés: la faune et les animaux =90%.</vt:lpstr>
      <vt:lpstr>Les sujets représentés: les humains.</vt:lpstr>
      <vt:lpstr>Les sujets représentés: les signes. </vt:lpstr>
      <vt:lpstr>L’art mobilier ou l’art transportable .</vt:lpstr>
      <vt:lpstr>Un exemple de statuaire caractéristique: les « Vénus ».</vt:lpstr>
      <vt:lpstr>L’art rupestre, une rupture avec l’art pariétal: vers la décadence?</vt:lpstr>
      <vt:lpstr>Petite ouverture</vt:lpstr>
      <vt:lpstr>Le rapprochement n’est-il pas possible?</vt:lpstr>
    </vt:vector>
  </TitlesOfParts>
  <Company>EISTI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grandes évolutions…</dc:title>
  <dc:creator>sma</dc:creator>
  <cp:lastModifiedBy>sma</cp:lastModifiedBy>
  <cp:revision>84</cp:revision>
  <dcterms:created xsi:type="dcterms:W3CDTF">2008-10-01T08:55:53Z</dcterms:created>
  <dcterms:modified xsi:type="dcterms:W3CDTF">2012-10-15T11:29:04Z</dcterms:modified>
</cp:coreProperties>
</file>