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67" r:id="rId2"/>
    <p:sldId id="256" r:id="rId3"/>
    <p:sldId id="257" r:id="rId4"/>
    <p:sldId id="258" r:id="rId5"/>
    <p:sldId id="266" r:id="rId6"/>
    <p:sldId id="268" r:id="rId7"/>
    <p:sldId id="269" r:id="rId8"/>
    <p:sldId id="259" r:id="rId9"/>
    <p:sldId id="260" r:id="rId10"/>
    <p:sldId id="265" r:id="rId11"/>
    <p:sldId id="261" r:id="rId12"/>
    <p:sldId id="263" r:id="rId13"/>
    <p:sldId id="262" r:id="rId14"/>
    <p:sldId id="264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>
        <p:scale>
          <a:sx n="75" d="100"/>
          <a:sy n="75" d="100"/>
        </p:scale>
        <p:origin x="-5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Classeur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Classeur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Cours%20EISTI%20ING%201\Organisation%20%20de%20l'entreprise\OFE%202009-2010\Contr&#244;le\Projet_Methode_Monte-Carl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fr-FR" dirty="0"/>
              <a:t>Courbe </a:t>
            </a:r>
            <a:r>
              <a:rPr lang="fr-FR" baseline="0" dirty="0"/>
              <a:t> des probabilités des quantités vendues</a:t>
            </a:r>
            <a:endParaRPr lang="fr-FR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4481540958695988"/>
          <c:y val="0.20417833187518244"/>
          <c:w val="0.7477393286365529"/>
          <c:h val="0.65482210557013765"/>
        </c:manualLayout>
      </c:layout>
      <c:lineChart>
        <c:grouping val="standard"/>
        <c:ser>
          <c:idx val="0"/>
          <c:order val="0"/>
          <c:cat>
            <c:numRef>
              <c:f>Feuil1!$E$2:$I$2</c:f>
              <c:numCache>
                <c:formatCode>General</c:formatCode>
                <c:ptCount val="5"/>
                <c:pt idx="0">
                  <c:v>1000</c:v>
                </c:pt>
                <c:pt idx="1">
                  <c:v>1500</c:v>
                </c:pt>
                <c:pt idx="2">
                  <c:v>2000</c:v>
                </c:pt>
                <c:pt idx="3">
                  <c:v>2500</c:v>
                </c:pt>
                <c:pt idx="4">
                  <c:v>3000</c:v>
                </c:pt>
              </c:numCache>
            </c:numRef>
          </c:cat>
          <c:val>
            <c:numRef>
              <c:f>Feuil1!$E$3:$I$3</c:f>
              <c:numCache>
                <c:formatCode>0%</c:formatCode>
                <c:ptCount val="5"/>
                <c:pt idx="0">
                  <c:v>1</c:v>
                </c:pt>
                <c:pt idx="1">
                  <c:v>0.75000000000000089</c:v>
                </c:pt>
                <c:pt idx="2">
                  <c:v>0.4</c:v>
                </c:pt>
                <c:pt idx="3">
                  <c:v>0.1</c:v>
                </c:pt>
                <c:pt idx="4">
                  <c:v>0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marker val="1"/>
        <c:axId val="71596288"/>
        <c:axId val="71598080"/>
      </c:lineChart>
      <c:catAx>
        <c:axId val="71596288"/>
        <c:scaling>
          <c:orientation val="minMax"/>
        </c:scaling>
        <c:axPos val="b"/>
        <c:numFmt formatCode="General" sourceLinked="1"/>
        <c:tickLblPos val="nextTo"/>
        <c:crossAx val="71598080"/>
        <c:crosses val="autoZero"/>
        <c:auto val="1"/>
        <c:lblAlgn val="ctr"/>
        <c:lblOffset val="100"/>
      </c:catAx>
      <c:valAx>
        <c:axId val="71598080"/>
        <c:scaling>
          <c:orientation val="minMax"/>
        </c:scaling>
        <c:axPos val="l"/>
        <c:numFmt formatCode="0%" sourceLinked="1"/>
        <c:tickLblPos val="nextTo"/>
        <c:crossAx val="71596288"/>
        <c:crosses val="autoZero"/>
        <c:crossBetween val="between"/>
      </c:valAx>
    </c:plotArea>
    <c:legend>
      <c:legendPos val="r"/>
      <c:layout/>
    </c:legend>
    <c:plotVisOnly val="1"/>
    <c:dispBlanksAs val="span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fr-FR"/>
              <a:t>Courbe des</a:t>
            </a:r>
            <a:r>
              <a:rPr lang="fr-FR" baseline="0"/>
              <a:t> probabilités des quantités vendues</a:t>
            </a:r>
            <a:endParaRPr lang="fr-FR"/>
          </a:p>
        </c:rich>
      </c:tx>
      <c:layout>
        <c:manualLayout>
          <c:xMode val="edge"/>
          <c:yMode val="edge"/>
          <c:x val="0.11992677942121427"/>
          <c:y val="4.2511779749420914E-2"/>
        </c:manualLayout>
      </c:layout>
    </c:title>
    <c:plotArea>
      <c:layout/>
      <c:lineChart>
        <c:grouping val="standard"/>
        <c:ser>
          <c:idx val="0"/>
          <c:order val="0"/>
          <c:cat>
            <c:numRef>
              <c:f>Feuil1!$C$1:$C$5</c:f>
              <c:numCache>
                <c:formatCode>General</c:formatCode>
                <c:ptCount val="5"/>
                <c:pt idx="0">
                  <c:v>1000</c:v>
                </c:pt>
                <c:pt idx="1">
                  <c:v>1500</c:v>
                </c:pt>
                <c:pt idx="2">
                  <c:v>2000</c:v>
                </c:pt>
                <c:pt idx="3">
                  <c:v>2500</c:v>
                </c:pt>
                <c:pt idx="4">
                  <c:v>3000</c:v>
                </c:pt>
              </c:numCache>
            </c:numRef>
          </c:cat>
          <c:val>
            <c:numRef>
              <c:f>Feuil1!$A$1:$A$5</c:f>
              <c:numCache>
                <c:formatCode>0%</c:formatCode>
                <c:ptCount val="5"/>
                <c:pt idx="0">
                  <c:v>1</c:v>
                </c:pt>
                <c:pt idx="1">
                  <c:v>0.8</c:v>
                </c:pt>
                <c:pt idx="2">
                  <c:v>0.60000000000000064</c:v>
                </c:pt>
                <c:pt idx="3">
                  <c:v>0.2</c:v>
                </c:pt>
                <c:pt idx="4">
                  <c:v>0</c:v>
                </c:pt>
              </c:numCache>
            </c:numRef>
          </c:val>
        </c:ser>
        <c:marker val="1"/>
        <c:axId val="72121344"/>
        <c:axId val="72135424"/>
      </c:lineChart>
      <c:catAx>
        <c:axId val="72121344"/>
        <c:scaling>
          <c:orientation val="minMax"/>
        </c:scaling>
        <c:axPos val="b"/>
        <c:numFmt formatCode="General" sourceLinked="1"/>
        <c:tickLblPos val="nextTo"/>
        <c:crossAx val="72135424"/>
        <c:crosses val="autoZero"/>
        <c:auto val="1"/>
        <c:lblAlgn val="ctr"/>
        <c:lblOffset val="100"/>
      </c:catAx>
      <c:valAx>
        <c:axId val="72135424"/>
        <c:scaling>
          <c:orientation val="minMax"/>
        </c:scaling>
        <c:axPos val="l"/>
        <c:numFmt formatCode="0%" sourceLinked="1"/>
        <c:tickLblPos val="nextTo"/>
        <c:crossAx val="72121344"/>
        <c:crosses val="autoZero"/>
        <c:crossBetween val="between"/>
      </c:valAx>
    </c:plotArea>
    <c:legend>
      <c:legendPos val="r"/>
      <c:layout/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3"/>
  <c:chart>
    <c:title>
      <c:tx>
        <c:rich>
          <a:bodyPr/>
          <a:lstStyle/>
          <a:p>
            <a:pPr>
              <a:defRPr/>
            </a:pPr>
            <a:r>
              <a:rPr lang="fr-FR"/>
              <a:t>Courbe des probabilités des quantités vendues</a:t>
            </a:r>
          </a:p>
        </c:rich>
      </c:tx>
      <c:layout>
        <c:manualLayout>
          <c:xMode val="edge"/>
          <c:yMode val="edge"/>
          <c:x val="0.10659389538924459"/>
          <c:y val="0"/>
        </c:manualLayout>
      </c:layout>
    </c:title>
    <c:plotArea>
      <c:layout>
        <c:manualLayout>
          <c:layoutTarget val="inner"/>
          <c:xMode val="edge"/>
          <c:yMode val="edge"/>
          <c:x val="0.19607905713547141"/>
          <c:y val="0.15479876160990724"/>
          <c:w val="0.7581723542571559"/>
          <c:h val="0.6842105263157896"/>
        </c:manualLayout>
      </c:layout>
      <c:lineChart>
        <c:grouping val="standard"/>
        <c:ser>
          <c:idx val="0"/>
          <c:order val="0"/>
          <c:cat>
            <c:numRef>
              <c:f>'Simu '!$L$2:$O$2</c:f>
              <c:numCache>
                <c:formatCode>General</c:formatCode>
                <c:ptCount val="4"/>
                <c:pt idx="0">
                  <c:v>1000</c:v>
                </c:pt>
                <c:pt idx="1">
                  <c:v>1500</c:v>
                </c:pt>
                <c:pt idx="2">
                  <c:v>2000</c:v>
                </c:pt>
                <c:pt idx="3">
                  <c:v>2500</c:v>
                </c:pt>
              </c:numCache>
            </c:numRef>
          </c:cat>
          <c:val>
            <c:numRef>
              <c:f>'Simu '!$L$13:$O$13</c:f>
              <c:numCache>
                <c:formatCode>0.00%</c:formatCode>
                <c:ptCount val="4"/>
                <c:pt idx="0">
                  <c:v>1</c:v>
                </c:pt>
                <c:pt idx="1">
                  <c:v>0.5115999999999995</c:v>
                </c:pt>
                <c:pt idx="2">
                  <c:v>0.21080000000000004</c:v>
                </c:pt>
                <c:pt idx="3">
                  <c:v>0</c:v>
                </c:pt>
              </c:numCache>
            </c:numRef>
          </c:val>
        </c:ser>
        <c:marker val="1"/>
        <c:axId val="71611904"/>
        <c:axId val="71613440"/>
      </c:lineChart>
      <c:catAx>
        <c:axId val="71611904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fr-FR"/>
          </a:p>
        </c:txPr>
        <c:crossAx val="71613440"/>
        <c:crosses val="autoZero"/>
        <c:auto val="1"/>
        <c:lblAlgn val="ctr"/>
        <c:lblOffset val="100"/>
        <c:tickLblSkip val="1"/>
        <c:tickMarkSkip val="1"/>
      </c:catAx>
      <c:valAx>
        <c:axId val="71613440"/>
        <c:scaling>
          <c:orientation val="minMax"/>
        </c:scaling>
        <c:axPos val="l"/>
        <c:numFmt formatCode="0.00%" sourceLinked="1"/>
        <c:tickLblPos val="nextTo"/>
        <c:txPr>
          <a:bodyPr rot="0" vert="horz"/>
          <a:lstStyle/>
          <a:p>
            <a:pPr>
              <a:defRPr/>
            </a:pPr>
            <a:endParaRPr lang="fr-FR"/>
          </a:p>
        </c:txPr>
        <c:crossAx val="71611904"/>
        <c:crosses val="autoZero"/>
        <c:crossBetween val="between"/>
      </c:valAx>
    </c:plotArea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0.46875</cdr:x>
      <cdr:y>0.44271</cdr:y>
    </cdr:from>
    <cdr:to>
      <cdr:x>0.46875</cdr:x>
      <cdr:y>0.85938</cdr:y>
    </cdr:to>
    <cdr:sp macro="" textlink="">
      <cdr:nvSpPr>
        <cdr:cNvPr id="7" name="Connecteur droit 6"/>
        <cdr:cNvSpPr/>
      </cdr:nvSpPr>
      <cdr:spPr>
        <a:xfrm xmlns:a="http://schemas.openxmlformats.org/drawingml/2006/main" rot="5400000">
          <a:off x="2714644" y="1214446"/>
          <a:ext cx="1" cy="114300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0.24671</cdr:x>
      <cdr:y>0.44271</cdr:y>
    </cdr:from>
    <cdr:to>
      <cdr:x>0.46875</cdr:x>
      <cdr:y>0.44271</cdr:y>
    </cdr:to>
    <cdr:sp macro="" textlink="">
      <cdr:nvSpPr>
        <cdr:cNvPr id="9" name="Connecteur droit 8"/>
        <cdr:cNvSpPr/>
      </cdr:nvSpPr>
      <cdr:spPr>
        <a:xfrm xmlns:a="http://schemas.openxmlformats.org/drawingml/2006/main" rot="10800000">
          <a:off x="1428759" y="1214446"/>
          <a:ext cx="1285885" cy="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0.61678</cdr:x>
      <cdr:y>0.65105</cdr:y>
    </cdr:from>
    <cdr:to>
      <cdr:x>0.61678</cdr:x>
      <cdr:y>0.85938</cdr:y>
    </cdr:to>
    <cdr:sp macro="" textlink="">
      <cdr:nvSpPr>
        <cdr:cNvPr id="11" name="Connecteur droit 10"/>
        <cdr:cNvSpPr/>
      </cdr:nvSpPr>
      <cdr:spPr>
        <a:xfrm xmlns:a="http://schemas.openxmlformats.org/drawingml/2006/main" rot="5400000">
          <a:off x="3571900" y="1785950"/>
          <a:ext cx="0" cy="57150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0.24671</cdr:x>
      <cdr:y>0.65105</cdr:y>
    </cdr:from>
    <cdr:to>
      <cdr:x>0.61678</cdr:x>
      <cdr:y>0.65105</cdr:y>
    </cdr:to>
    <cdr:sp macro="" textlink="">
      <cdr:nvSpPr>
        <cdr:cNvPr id="19" name="Connecteur droit 18"/>
        <cdr:cNvSpPr/>
      </cdr:nvSpPr>
      <cdr:spPr>
        <a:xfrm xmlns:a="http://schemas.openxmlformats.org/drawingml/2006/main" rot="10800000">
          <a:off x="1428759" y="1785950"/>
          <a:ext cx="2143141" cy="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0.09868</cdr:x>
      <cdr:y>0.59896</cdr:y>
    </cdr:from>
    <cdr:to>
      <cdr:x>0.22204</cdr:x>
      <cdr:y>0.70313</cdr:y>
    </cdr:to>
    <cdr:sp macro="" textlink="">
      <cdr:nvSpPr>
        <cdr:cNvPr id="20" name="ZoneTexte 19"/>
        <cdr:cNvSpPr txBox="1"/>
      </cdr:nvSpPr>
      <cdr:spPr>
        <a:xfrm xmlns:a="http://schemas.openxmlformats.org/drawingml/2006/main">
          <a:off x="571504" y="1643074"/>
          <a:ext cx="7143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1200" dirty="0" err="1" smtClean="0">
              <a:solidFill>
                <a:schemeClr val="accent1"/>
              </a:solidFill>
            </a:rPr>
            <a:t>PRinf</a:t>
          </a:r>
          <a:endParaRPr lang="fr-FR" sz="1200" dirty="0">
            <a:solidFill>
              <a:schemeClr val="accent1"/>
            </a:solidFill>
          </a:endParaRPr>
        </a:p>
      </cdr:txBody>
    </cdr:sp>
  </cdr:relSizeAnchor>
  <cdr:relSizeAnchor xmlns:cdr="http://schemas.openxmlformats.org/drawingml/2006/chartDrawing">
    <cdr:from>
      <cdr:x>0.40708</cdr:x>
      <cdr:y>0.85938</cdr:y>
    </cdr:from>
    <cdr:to>
      <cdr:x>0.5181</cdr:x>
      <cdr:y>0.98959</cdr:y>
    </cdr:to>
    <cdr:sp macro="" textlink="">
      <cdr:nvSpPr>
        <cdr:cNvPr id="21" name="ZoneTexte 20"/>
        <cdr:cNvSpPr txBox="1"/>
      </cdr:nvSpPr>
      <cdr:spPr>
        <a:xfrm xmlns:a="http://schemas.openxmlformats.org/drawingml/2006/main">
          <a:off x="2357454" y="2357454"/>
          <a:ext cx="642942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0.56744</cdr:x>
      <cdr:y>0.91111</cdr:y>
    </cdr:from>
    <cdr:to>
      <cdr:x>0.66612</cdr:x>
      <cdr:y>1</cdr:y>
    </cdr:to>
    <cdr:sp macro="" textlink="">
      <cdr:nvSpPr>
        <cdr:cNvPr id="22" name="ZoneTexte 21"/>
        <cdr:cNvSpPr txBox="1"/>
      </cdr:nvSpPr>
      <cdr:spPr>
        <a:xfrm xmlns:a="http://schemas.openxmlformats.org/drawingml/2006/main">
          <a:off x="3286148" y="2928958"/>
          <a:ext cx="571504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>
            <a:solidFill>
              <a:schemeClr val="accent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0.08537</cdr:x>
      <cdr:y>0.41304</cdr:y>
    </cdr:from>
    <cdr:to>
      <cdr:x>0.31707</cdr:x>
      <cdr:y>0.41304</cdr:y>
    </cdr:to>
    <cdr:sp macro="" textlink="">
      <cdr:nvSpPr>
        <cdr:cNvPr id="3" name="Connecteur droit 2"/>
        <cdr:cNvSpPr/>
      </cdr:nvSpPr>
      <cdr:spPr>
        <a:xfrm xmlns:a="http://schemas.openxmlformats.org/drawingml/2006/main" rot="10800000">
          <a:off x="500065" y="1357322"/>
          <a:ext cx="1357323" cy="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0.46341</cdr:x>
      <cdr:y>0.52174</cdr:y>
    </cdr:from>
    <cdr:to>
      <cdr:x>0.46341</cdr:x>
      <cdr:y>0.86957</cdr:y>
    </cdr:to>
    <cdr:sp macro="" textlink="">
      <cdr:nvSpPr>
        <cdr:cNvPr id="5" name="Connecteur droit 4"/>
        <cdr:cNvSpPr/>
      </cdr:nvSpPr>
      <cdr:spPr>
        <a:xfrm xmlns:a="http://schemas.openxmlformats.org/drawingml/2006/main" rot="5400000">
          <a:off x="2714644" y="1714512"/>
          <a:ext cx="1" cy="114300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0.31707</cdr:x>
      <cdr:y>0.41304</cdr:y>
    </cdr:from>
    <cdr:to>
      <cdr:x>0.31707</cdr:x>
      <cdr:y>0.86957</cdr:y>
    </cdr:to>
    <cdr:sp macro="" textlink="">
      <cdr:nvSpPr>
        <cdr:cNvPr id="7" name="Connecteur droit 6"/>
        <cdr:cNvSpPr/>
      </cdr:nvSpPr>
      <cdr:spPr>
        <a:xfrm xmlns:a="http://schemas.openxmlformats.org/drawingml/2006/main" rot="5400000">
          <a:off x="1857388" y="1357322"/>
          <a:ext cx="1" cy="150019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0.08537</cdr:x>
      <cdr:y>0.52174</cdr:y>
    </cdr:from>
    <cdr:to>
      <cdr:x>0.46341</cdr:x>
      <cdr:y>0.52174</cdr:y>
    </cdr:to>
    <cdr:sp macro="" textlink="">
      <cdr:nvSpPr>
        <cdr:cNvPr id="9" name="Connecteur droit 8"/>
        <cdr:cNvSpPr/>
      </cdr:nvSpPr>
      <cdr:spPr>
        <a:xfrm xmlns:a="http://schemas.openxmlformats.org/drawingml/2006/main" rot="10800000">
          <a:off x="500065" y="1714512"/>
          <a:ext cx="2214579" cy="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49" y="5349903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2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7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7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1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49" y="3444903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6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1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5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6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5" y="1316038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1" y="1316038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49" y="6019801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49" y="5849118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1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1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9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49" y="1050899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1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643AEA0-FA66-4DB3-9711-A8ECA440F90B}" type="datetimeFigureOut">
              <a:rPr lang="fr-FR" smtClean="0"/>
              <a:pPr/>
              <a:t>07/10/2009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1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9AA70E7-AA6D-4F4C-9C10-E8E01344DDD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49" y="1050899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49" y="1057987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Microsoft_Office_Excel4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Microsoft_Office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Microsoft_Office_Excel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Microsoft_Office_Excel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>
                <a:solidFill>
                  <a:srgbClr val="FF0000"/>
                </a:solidFill>
              </a:rPr>
              <a:t>etude</a:t>
            </a:r>
            <a:r>
              <a:rPr lang="fr-FR" dirty="0" smtClean="0">
                <a:solidFill>
                  <a:srgbClr val="FF0000"/>
                </a:solidFill>
              </a:rPr>
              <a:t> de cas </a:t>
            </a:r>
            <a:r>
              <a:rPr lang="fr-FR" dirty="0" err="1" smtClean="0">
                <a:solidFill>
                  <a:srgbClr val="FF0000"/>
                </a:solidFill>
              </a:rPr>
              <a:t>ofe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b="1" i="1" dirty="0" smtClean="0"/>
              <a:t>Thibault </a:t>
            </a:r>
            <a:r>
              <a:rPr lang="fr-FR" b="1" i="1" dirty="0" err="1" smtClean="0"/>
              <a:t>Coudert</a:t>
            </a:r>
            <a:endParaRPr lang="fr-FR" b="1" i="1" dirty="0" smtClean="0"/>
          </a:p>
          <a:p>
            <a:pPr algn="ctr">
              <a:buNone/>
            </a:pPr>
            <a:r>
              <a:rPr lang="fr-FR" b="1" i="1" dirty="0" smtClean="0"/>
              <a:t>Kevin </a:t>
            </a:r>
            <a:r>
              <a:rPr lang="fr-FR" b="1" i="1" dirty="0" err="1" smtClean="0"/>
              <a:t>Loiseau</a:t>
            </a:r>
            <a:endParaRPr lang="fr-FR" b="1" i="1" dirty="0" smtClean="0"/>
          </a:p>
          <a:p>
            <a:pPr algn="ctr">
              <a:buNone/>
            </a:pPr>
            <a:r>
              <a:rPr lang="fr-FR" b="1" i="1" dirty="0" smtClean="0"/>
              <a:t>Andrea </a:t>
            </a:r>
            <a:r>
              <a:rPr lang="fr-FR" b="1" i="1" dirty="0" err="1" smtClean="0"/>
              <a:t>Machizaud</a:t>
            </a:r>
            <a:endParaRPr lang="fr-FR" b="1" i="1" dirty="0" smtClean="0"/>
          </a:p>
          <a:p>
            <a:pPr algn="ctr">
              <a:buNone/>
            </a:pPr>
            <a:r>
              <a:rPr lang="fr-FR" b="1" i="1" dirty="0" smtClean="0"/>
              <a:t>Tom </a:t>
            </a:r>
            <a:r>
              <a:rPr lang="fr-FR" b="1" i="1" dirty="0" err="1" smtClean="0"/>
              <a:t>Prayer</a:t>
            </a:r>
            <a:endParaRPr lang="fr-FR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Question 4 : Coût de la main d’œuvre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800" dirty="0" smtClean="0"/>
              <a:t>Calcul du coût annuel d’un employé : 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endParaRPr lang="fr-FR" sz="2800" dirty="0" smtClean="0"/>
          </a:p>
          <a:p>
            <a:r>
              <a:rPr lang="fr-FR" sz="2800" dirty="0" smtClean="0"/>
              <a:t>Calcul du nombre d’heure annuel d’un employé :</a:t>
            </a:r>
          </a:p>
          <a:p>
            <a:endParaRPr lang="fr-FR" sz="2800" dirty="0" smtClean="0"/>
          </a:p>
          <a:p>
            <a:endParaRPr lang="fr-FR" sz="2800" dirty="0" smtClean="0"/>
          </a:p>
          <a:p>
            <a:r>
              <a:rPr lang="fr-FR" sz="2800" dirty="0" smtClean="0"/>
              <a:t>Calcul du taux horaire d’un employé :</a:t>
            </a:r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r>
              <a:rPr lang="fr-FR" sz="2800" dirty="0" smtClean="0"/>
              <a:t>Calcul du coût de main d’œuvre d’un produit :</a:t>
            </a:r>
          </a:p>
          <a:p>
            <a:pPr>
              <a:buNone/>
            </a:pPr>
            <a:r>
              <a:rPr lang="fr-FR" sz="2800" dirty="0" smtClean="0"/>
              <a:t> </a:t>
            </a:r>
            <a:endParaRPr lang="fr-FR" sz="2800" dirty="0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1" y="47256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4429132"/>
            <a:ext cx="2886081" cy="642939"/>
          </a:xfrm>
          <a:prstGeom prst="rect">
            <a:avLst/>
          </a:prstGeom>
          <a:noFill/>
        </p:spPr>
      </p:pic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3256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2143116"/>
            <a:ext cx="7072363" cy="336778"/>
          </a:xfrm>
          <a:prstGeom prst="rect">
            <a:avLst/>
          </a:prstGeom>
          <a:noFill/>
        </p:spPr>
      </p:pic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1" y="48208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1" y="47256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143248"/>
            <a:ext cx="8309136" cy="361951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5786454"/>
            <a:ext cx="3304486" cy="6048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642910" y="285728"/>
          <a:ext cx="7822523" cy="6162874"/>
        </p:xfrm>
        <a:graphic>
          <a:graphicData uri="http://schemas.openxmlformats.org/presentationml/2006/ole">
            <p:oleObj spid="_x0000_s20483" name="Feuille de calcul" r:id="rId3" imgW="3533866" imgH="3324134" progId="Excel.Sheet.12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Question 5 :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 algn="just"/>
            <a:r>
              <a:rPr lang="fr-FR" sz="2400" dirty="0" smtClean="0"/>
              <a:t>Les charges indirectes représentent donc </a:t>
            </a:r>
            <a:r>
              <a:rPr lang="fr-FR" sz="2400" b="1" dirty="0" smtClean="0"/>
              <a:t>21,30€</a:t>
            </a:r>
            <a:r>
              <a:rPr lang="fr-FR" sz="2400" dirty="0" smtClean="0"/>
              <a:t> par produit, soit </a:t>
            </a:r>
            <a:r>
              <a:rPr lang="fr-FR" sz="2400" b="1" u="sng" dirty="0" smtClean="0"/>
              <a:t>26,63%</a:t>
            </a:r>
            <a:r>
              <a:rPr lang="fr-FR" sz="2400" dirty="0" smtClean="0"/>
              <a:t> de son coût de production. </a:t>
            </a:r>
          </a:p>
          <a:p>
            <a:pPr algn="just"/>
            <a:endParaRPr lang="fr-FR" sz="2400" dirty="0" smtClean="0"/>
          </a:p>
          <a:p>
            <a:pPr algn="just"/>
            <a:r>
              <a:rPr lang="fr-FR" sz="2400" dirty="0" smtClean="0"/>
              <a:t>Ces 21,30€ correspondent aux différents frais engendrés par la production tels que les charges de service (locaux, matériel, maintenance …) et les charges de structures ( direction générale, service commercial … ).</a:t>
            </a:r>
            <a:endParaRPr lang="fr-FR" sz="2400" dirty="0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1" y="49161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928802"/>
            <a:ext cx="5848351" cy="342900"/>
          </a:xfrm>
          <a:prstGeom prst="rect">
            <a:avLst/>
          </a:prstGeom>
          <a:noFill/>
        </p:spPr>
      </p:pic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1" y="8440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6327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2357430"/>
            <a:ext cx="1771651" cy="304800"/>
          </a:xfrm>
          <a:prstGeom prst="rect">
            <a:avLst/>
          </a:prstGeom>
          <a:noFill/>
        </p:spPr>
      </p:pic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1" y="805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6330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8" y="2786058"/>
            <a:ext cx="866775" cy="304800"/>
          </a:xfrm>
          <a:prstGeom prst="rect">
            <a:avLst/>
          </a:prstGeom>
          <a:noFill/>
        </p:spPr>
      </p:pic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2247901" y="805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Question 6 : Effectif de production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000" dirty="0" smtClean="0"/>
              <a:t>D’après la question 4), nous avons vu qu’un employé produisait un travail effectif de 992,25 h/an. Un produit demandant 7/6 d’heures, un ouvrier produit par an 850,5 unités.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D’après la question 1), nous savons qu’au moins  1000 unités seront vendues en 2011. Cela implique le travail de 1,18 ouvriers (1000/850,5). Il faudrait donc embaucher 2 employés.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Intéressons nous maintenant au nombre de produits vendus qui a 70% de chance d’être atteint. D’après la question 1), en 2011, cela représente 1750 ventes. Cela implique le travail de 2,06 ouvriers (1750/850,5). Il faudrait alors embaucher 3 employés.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Question 7 : Nouveau produit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fr-FR" sz="2000" dirty="0" smtClean="0"/>
              <a:t>Nous avons vu qu’il faudrait 3 employés en 2011 (on </a:t>
            </a:r>
            <a:r>
              <a:rPr lang="fr-FR" sz="2000" dirty="0" smtClean="0">
                <a:solidFill>
                  <a:schemeClr val="tx1"/>
                </a:solidFill>
              </a:rPr>
              <a:t>s’intéresse</a:t>
            </a:r>
            <a:r>
              <a:rPr lang="fr-FR" sz="2000" dirty="0" smtClean="0"/>
              <a:t> au cas où on atteint le nombre de ventes calculé en 1). Si l’on considère qu’ils travaillent à temps complet et qu’ils continuent à travailler à temps complet, on aura donc 2977,5 heures de travail effectives à notre disposition.</a:t>
            </a:r>
          </a:p>
          <a:p>
            <a:pPr algn="just"/>
            <a:r>
              <a:rPr lang="fr-FR" sz="2000" dirty="0" smtClean="0"/>
              <a:t>En 2012, nous avons calculé que nous produirions  1307 objets, ce qui demande 1524,8 heures de travail.</a:t>
            </a:r>
          </a:p>
          <a:p>
            <a:pPr algn="just"/>
            <a:r>
              <a:rPr lang="fr-FR" sz="2000" dirty="0" smtClean="0"/>
              <a:t>Ceci nous laisse donc </a:t>
            </a:r>
            <a:r>
              <a:rPr lang="fr-FR" sz="2000" b="1" dirty="0" smtClean="0"/>
              <a:t>1452,7 heures à notre disposition</a:t>
            </a:r>
            <a:r>
              <a:rPr lang="fr-FR" sz="2000" dirty="0" smtClean="0"/>
              <a:t>. Etant donné que chaque nouvel objet nécessite 50 min de travail, nous pourrions théoriquement en produire 1743 objets (1452,7*6/5). Pour maintenir l’effectif constant, nous pourrions produire jusqu’à </a:t>
            </a:r>
            <a:r>
              <a:rPr lang="fr-FR" sz="2000" b="1" dirty="0" smtClean="0"/>
              <a:t>1743 produits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 smtClean="0"/>
          </a:p>
          <a:p>
            <a:pPr algn="just">
              <a:buNone/>
            </a:pPr>
            <a:r>
              <a:rPr lang="fr-FR" sz="2000" dirty="0" smtClean="0"/>
              <a:t>	</a:t>
            </a:r>
            <a:r>
              <a:rPr lang="fr-FR" sz="2000" u="sng" dirty="0" smtClean="0"/>
              <a:t>Remarque :</a:t>
            </a:r>
            <a:r>
              <a:rPr lang="fr-FR" sz="2000" dirty="0" smtClean="0"/>
              <a:t> si nous voulons maintenir le nombre d’heures de travail constant sur les deux années, il faudrait en produire :</a:t>
            </a:r>
          </a:p>
          <a:p>
            <a:pPr algn="just">
              <a:buNone/>
            </a:pPr>
            <a:endParaRPr lang="fr-FR" sz="2000" dirty="0"/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6000768"/>
            <a:ext cx="2981325" cy="590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Question 1 : Quantités vendues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>
          <a:xfrm>
            <a:off x="457200" y="4429132"/>
            <a:ext cx="8686800" cy="4525963"/>
          </a:xfrm>
        </p:spPr>
        <p:txBody>
          <a:bodyPr>
            <a:normAutofit/>
          </a:bodyPr>
          <a:lstStyle/>
          <a:p>
            <a:pPr algn="just"/>
            <a:r>
              <a:rPr lang="fr-FR" sz="2000" dirty="0" smtClean="0"/>
              <a:t>Pour calculer le nombre de produits vendus qui a 70% d’être atteint, on procède pour les deux premières années par interpolation. Ainsi, on regarde dans quelle fourchette se trouve la valeur recherchée ( entre 75 et 40 pour 2010) et on utilise le théorème de Thalès : </a:t>
            </a:r>
            <a:endParaRPr lang="fr-FR" sz="20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85786" y="1500174"/>
          <a:ext cx="7524732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1183"/>
                <a:gridCol w="1881183"/>
                <a:gridCol w="1881183"/>
                <a:gridCol w="1881183"/>
              </a:tblGrid>
              <a:tr h="370840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2010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2011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2012</a:t>
                      </a:r>
                      <a:endParaRPr lang="fr-FR" sz="1800" dirty="0"/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Quantité Q₀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Probabilité Q&gt;Q₀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Probabilité Q&gt;Q₀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Probabilité Q&gt;Q₀</a:t>
                      </a:r>
                      <a:endParaRPr lang="fr-FR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1000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100%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100%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100%</a:t>
                      </a:r>
                      <a:endParaRPr lang="fr-FR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1500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75%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80%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50%</a:t>
                      </a:r>
                      <a:endParaRPr lang="fr-FR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2000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40%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60%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20%</a:t>
                      </a:r>
                      <a:endParaRPr lang="fr-FR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2500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10%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20%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0%</a:t>
                      </a:r>
                      <a:endParaRPr lang="fr-FR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3000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0%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0%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5929330"/>
            <a:ext cx="4191000" cy="685800"/>
          </a:xfrm>
          <a:prstGeom prst="rect">
            <a:avLst/>
          </a:prstGeom>
          <a:noFill/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" y="9583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5" y="571480"/>
            <a:ext cx="8229600" cy="6143668"/>
          </a:xfrm>
        </p:spPr>
        <p:txBody>
          <a:bodyPr>
            <a:normAutofit/>
          </a:bodyPr>
          <a:lstStyle/>
          <a:p>
            <a:r>
              <a:rPr lang="fr-FR" sz="1800" dirty="0" smtClean="0"/>
              <a:t>Pour l’année 2010 on obtient le graphe suivant :</a:t>
            </a:r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 smtClean="0"/>
          </a:p>
          <a:p>
            <a:r>
              <a:rPr lang="fr-FR" sz="1800" dirty="0" smtClean="0"/>
              <a:t>On applique alors la formule précédente :</a:t>
            </a:r>
            <a:endParaRPr lang="fr-FR" sz="1800" dirty="0"/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 smtClean="0"/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7" name="Graphique 16"/>
          <p:cNvGraphicFramePr/>
          <p:nvPr/>
        </p:nvGraphicFramePr>
        <p:xfrm>
          <a:off x="857224" y="1071546"/>
          <a:ext cx="6786611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ZoneTexte 17"/>
          <p:cNvSpPr txBox="1"/>
          <p:nvPr/>
        </p:nvSpPr>
        <p:spPr>
          <a:xfrm>
            <a:off x="1428728" y="2357431"/>
            <a:ext cx="785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PRsup</a:t>
            </a: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714744" y="4214819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Qinf</a:t>
            </a: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500562" y="4214819"/>
            <a:ext cx="642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Qsup</a:t>
            </a: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5143513"/>
            <a:ext cx="4400551" cy="542925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" y="81546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>
          <a:xfrm>
            <a:off x="500035" y="571480"/>
            <a:ext cx="8229600" cy="61436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Pour l’année 2011 on obtient le graphe suivant 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fr-F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applique alors la formule précédente 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928661" y="2214555"/>
            <a:ext cx="785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PRsup</a:t>
            </a: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00364" y="4214819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Qinf</a:t>
            </a: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929058" y="4214819"/>
            <a:ext cx="642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Qsup</a:t>
            </a: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" y="81546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5" name="Graphique 14"/>
          <p:cNvGraphicFramePr/>
          <p:nvPr/>
        </p:nvGraphicFramePr>
        <p:xfrm>
          <a:off x="1428729" y="1071546"/>
          <a:ext cx="5857916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928663" y="2643183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PRinf</a:t>
            </a: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9" y="5143513"/>
            <a:ext cx="4400551" cy="542925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" y="81546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5768997"/>
          </a:xfrm>
        </p:spPr>
        <p:txBody>
          <a:bodyPr/>
          <a:lstStyle/>
          <a:p>
            <a:pPr lvl="0" algn="just"/>
            <a:r>
              <a:rPr lang="fr-FR" sz="1800" dirty="0" smtClean="0"/>
              <a:t>Pour l’année 2012 on va utiliser la méthode de Monte-Carlo </a:t>
            </a:r>
            <a:r>
              <a:rPr lang="fr-FR" sz="1800" dirty="0" smtClean="0"/>
              <a:t>.</a:t>
            </a:r>
            <a:endParaRPr lang="fr-FR" sz="1800" dirty="0" smtClean="0"/>
          </a:p>
          <a:p>
            <a:pPr algn="just">
              <a:buNone/>
            </a:pPr>
            <a:r>
              <a:rPr lang="fr-FR" dirty="0" smtClean="0"/>
              <a:t>	</a:t>
            </a:r>
            <a:r>
              <a:rPr lang="fr-FR" sz="1800" dirty="0" smtClean="0"/>
              <a:t>Pour ce faire, nous allons répéter dix fois la simulation suivante :</a:t>
            </a:r>
          </a:p>
          <a:p>
            <a:pPr lvl="3" algn="just">
              <a:buFont typeface="Wingdings" pitchFamily="2" charset="2"/>
              <a:buChar char="§"/>
            </a:pPr>
            <a:r>
              <a:rPr lang="fr-FR" sz="1800" dirty="0" smtClean="0"/>
              <a:t>On génère une série de 1000 nombres compris entre</a:t>
            </a:r>
            <a:r>
              <a:rPr lang="fr-FR" sz="1800" dirty="0"/>
              <a:t> </a:t>
            </a:r>
            <a:r>
              <a:rPr lang="fr-FR" sz="1800" dirty="0" smtClean="0"/>
              <a:t>0 et 100.</a:t>
            </a:r>
          </a:p>
          <a:p>
            <a:pPr lvl="3" algn="just">
              <a:buFont typeface="Wingdings" pitchFamily="2" charset="2"/>
              <a:buChar char="§"/>
            </a:pPr>
            <a:r>
              <a:rPr lang="fr-FR" sz="1800" dirty="0" smtClean="0"/>
              <a:t>Pour chaque nombre </a:t>
            </a:r>
            <a:r>
              <a:rPr lang="fr-FR" sz="1800" dirty="0" smtClean="0"/>
              <a:t>obtenu, </a:t>
            </a:r>
            <a:r>
              <a:rPr lang="fr-FR" sz="1800" dirty="0" smtClean="0"/>
              <a:t>on calcule la quantité équivalente de produits vendus. On utilise pour ceci la même méthode de calcul que dans les points précédents (Interpolation). </a:t>
            </a:r>
          </a:p>
          <a:p>
            <a:pPr lvl="3" algn="just">
              <a:buFont typeface="Wingdings" pitchFamily="2" charset="2"/>
              <a:buChar char="§"/>
            </a:pPr>
            <a:endParaRPr lang="fr-FR" sz="1800" dirty="0" smtClean="0"/>
          </a:p>
          <a:p>
            <a:pPr lvl="3" algn="just">
              <a:buNone/>
            </a:pPr>
            <a:r>
              <a:rPr lang="fr-FR" sz="1800" i="1" u="sng" dirty="0" smtClean="0"/>
              <a:t>Formule Excel</a:t>
            </a:r>
            <a:endParaRPr lang="fr-FR" sz="1800" i="1" u="sng" dirty="0" smtClean="0"/>
          </a:p>
          <a:p>
            <a:pPr lvl="3" algn="just">
              <a:buNone/>
            </a:pPr>
            <a:r>
              <a:rPr lang="it-IT" sz="1800" dirty="0" smtClean="0"/>
              <a:t>=(SI(B3&lt;=50;1000+B3*10;SI(B3&lt;=80;1500+(B3-50)*17;SI(B3&lt;=100;2000+(B3-80)*25))))</a:t>
            </a:r>
            <a:endParaRPr lang="fr-FR" sz="1800" dirty="0" smtClean="0"/>
          </a:p>
          <a:p>
            <a:pPr lvl="3" algn="just">
              <a:buFont typeface="Wingdings" pitchFamily="2" charset="2"/>
              <a:buChar char="§"/>
            </a:pPr>
            <a:endParaRPr lang="fr-FR" sz="1800" dirty="0" smtClean="0"/>
          </a:p>
          <a:p>
            <a:pPr lvl="3" algn="just">
              <a:buFont typeface="Wingdings" pitchFamily="2" charset="2"/>
              <a:buChar char="§"/>
            </a:pPr>
            <a:r>
              <a:rPr lang="fr-FR" sz="1800" dirty="0" smtClean="0"/>
              <a:t>Ensuite, on regarde la proportion du tirage qui est supérieur à la quantité choisie Q</a:t>
            </a:r>
            <a:r>
              <a:rPr lang="fr-FR" sz="1800" dirty="0" smtClean="0">
                <a:latin typeface="Calibri"/>
              </a:rPr>
              <a:t>₀</a:t>
            </a:r>
            <a:r>
              <a:rPr lang="fr-FR" sz="1800" dirty="0" smtClean="0"/>
              <a:t>.</a:t>
            </a:r>
            <a:endParaRPr lang="fr-FR" sz="1800" dirty="0" smtClean="0"/>
          </a:p>
          <a:p>
            <a:pPr lvl="3" algn="just">
              <a:buFont typeface="Wingdings" pitchFamily="2" charset="2"/>
              <a:buChar char="§"/>
            </a:pPr>
            <a:endParaRPr lang="fr-FR" sz="1800" dirty="0" smtClean="0"/>
          </a:p>
          <a:p>
            <a:pPr lvl="3" algn="just">
              <a:buNone/>
            </a:pPr>
            <a:r>
              <a:rPr lang="fr-FR" sz="1800" i="1" u="sng" dirty="0" smtClean="0"/>
              <a:t>Formule Excel</a:t>
            </a:r>
          </a:p>
          <a:p>
            <a:pPr lvl="3" algn="just">
              <a:buNone/>
            </a:pPr>
            <a:r>
              <a:rPr lang="fr-FR" sz="1800" dirty="0" smtClean="0"/>
              <a:t>=NB.SI($C$3:$C$1002</a:t>
            </a:r>
            <a:r>
              <a:rPr lang="fr-FR" sz="1800" dirty="0" smtClean="0"/>
              <a:t>;"&gt;=</a:t>
            </a:r>
            <a:r>
              <a:rPr lang="fr-FR" sz="1800" dirty="0" smtClean="0"/>
              <a:t> Q</a:t>
            </a:r>
            <a:r>
              <a:rPr lang="fr-FR" sz="1800" dirty="0" smtClean="0">
                <a:latin typeface="Calibri"/>
              </a:rPr>
              <a:t>₀ </a:t>
            </a:r>
            <a:r>
              <a:rPr lang="fr-FR" sz="1800" dirty="0" smtClean="0"/>
              <a:t>")/</a:t>
            </a:r>
            <a:r>
              <a:rPr lang="fr-FR" sz="1800" dirty="0" smtClean="0"/>
              <a:t>1000</a:t>
            </a:r>
            <a:endParaRPr lang="fr-FR" sz="1800" dirty="0" smtClean="0"/>
          </a:p>
          <a:p>
            <a:pPr lvl="3" algn="just">
              <a:buFont typeface="Wingdings" pitchFamily="2" charset="2"/>
              <a:buChar char="§"/>
            </a:pPr>
            <a:endParaRPr lang="fr-FR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785918" y="3000372"/>
            <a:ext cx="5143536" cy="10715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785918" y="5143512"/>
            <a:ext cx="5143536" cy="92869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1" y="285729"/>
            <a:ext cx="8686800" cy="6286544"/>
          </a:xfrm>
        </p:spPr>
        <p:txBody>
          <a:bodyPr/>
          <a:lstStyle/>
          <a:p>
            <a:r>
              <a:rPr lang="fr-FR" sz="1800" dirty="0" smtClean="0"/>
              <a:t>On obtient alors le tableau suivant :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57225" y="1214422"/>
          <a:ext cx="7384473" cy="4686300"/>
        </p:xfrm>
        <a:graphic>
          <a:graphicData uri="http://schemas.openxmlformats.org/presentationml/2006/ole">
            <p:oleObj spid="_x0000_s55299" name="Feuille de calcul" r:id="rId3" imgW="3962400" imgH="2514600" progId="Excel.Sheet.12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686800" cy="5786478"/>
          </a:xfrm>
        </p:spPr>
        <p:txBody>
          <a:bodyPr>
            <a:normAutofit/>
          </a:bodyPr>
          <a:lstStyle/>
          <a:p>
            <a:r>
              <a:rPr lang="fr-FR" sz="1800" dirty="0" smtClean="0"/>
              <a:t>On obtient pour 2012 le graphe suivant :</a:t>
            </a:r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endParaRPr lang="fr-FR" sz="1800" dirty="0" smtClean="0"/>
          </a:p>
          <a:p>
            <a:r>
              <a:rPr lang="fr-FR" sz="1800" dirty="0" smtClean="0"/>
              <a:t>On applique alors la formule de Thalès utilisée précédemment :</a:t>
            </a:r>
            <a:endParaRPr lang="fr-FR" sz="1800" dirty="0"/>
          </a:p>
        </p:txBody>
      </p:sp>
      <p:sp>
        <p:nvSpPr>
          <p:cNvPr id="11" name="Rectangle 10"/>
          <p:cNvSpPr/>
          <p:nvPr/>
        </p:nvSpPr>
        <p:spPr>
          <a:xfrm>
            <a:off x="1214413" y="2071679"/>
            <a:ext cx="6030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PRsup</a:t>
            </a: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14415" y="2928935"/>
            <a:ext cx="5309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PRinf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28925" y="4429133"/>
            <a:ext cx="4475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Qinf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00496" y="4429133"/>
            <a:ext cx="5196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err="1" smtClean="0">
                <a:solidFill>
                  <a:schemeClr val="accent1"/>
                </a:solidFill>
              </a:rPr>
              <a:t>Qsup</a:t>
            </a:r>
            <a:endParaRPr lang="fr-FR" sz="1200" dirty="0">
              <a:solidFill>
                <a:schemeClr val="accent1"/>
              </a:solidFill>
            </a:endParaRPr>
          </a:p>
        </p:txBody>
      </p:sp>
      <p:graphicFrame>
        <p:nvGraphicFramePr>
          <p:cNvPr id="15" name="Chart 7"/>
          <p:cNvGraphicFramePr>
            <a:graphicFrameLocks/>
          </p:cNvGraphicFramePr>
          <p:nvPr/>
        </p:nvGraphicFramePr>
        <p:xfrm>
          <a:off x="1357289" y="1357298"/>
          <a:ext cx="6115051" cy="310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7" name="Connecteur droit 16"/>
          <p:cNvCxnSpPr/>
          <p:nvPr/>
        </p:nvCxnSpPr>
        <p:spPr>
          <a:xfrm rot="10800000">
            <a:off x="2571736" y="2214554"/>
            <a:ext cx="571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5400000">
            <a:off x="2285984" y="3071810"/>
            <a:ext cx="1714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>
            <a:off x="3857620" y="3500438"/>
            <a:ext cx="85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10800000">
            <a:off x="2571736" y="3071810"/>
            <a:ext cx="1714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5810703"/>
            <a:ext cx="4071967" cy="4996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rgbClr val="FF0000"/>
                </a:solidFill>
              </a:rPr>
              <a:t>Question 2 : Pay-Back</a:t>
            </a:r>
            <a:endParaRPr lang="fr-FR" sz="3600" dirty="0">
              <a:solidFill>
                <a:srgbClr val="FF0000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85725" y="1785926"/>
          <a:ext cx="9058275" cy="2962275"/>
        </p:xfrm>
        <a:graphic>
          <a:graphicData uri="http://schemas.openxmlformats.org/presentationml/2006/ole">
            <p:oleObj spid="_x0000_s36866" name="Feuille de calcul" r:id="rId3" imgW="9058366" imgH="1924231" progId="Excel.Sheet.12">
              <p:embed/>
            </p:oleObj>
          </a:graphicData>
        </a:graphic>
      </p:graphicFrame>
      <p:cxnSp>
        <p:nvCxnSpPr>
          <p:cNvPr id="16" name="Connecteur droit avec flèche 15"/>
          <p:cNvCxnSpPr/>
          <p:nvPr/>
        </p:nvCxnSpPr>
        <p:spPr>
          <a:xfrm rot="5400000" flipH="1" flipV="1">
            <a:off x="6143637" y="4643447"/>
            <a:ext cx="1000132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3143241" y="4929199"/>
            <a:ext cx="2357455" cy="76944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b-NO" sz="1600" b="1" i="1" u="sng" dirty="0" smtClean="0"/>
              <a:t>Formule Excel :</a:t>
            </a:r>
            <a:r>
              <a:rPr lang="nb-NO" sz="1400" dirty="0" smtClean="0"/>
              <a:t> =SI(ET(G4&lt;0;G5&gt;=0);-G4*B4/(-G4+G5);"X")</a:t>
            </a:r>
            <a:endParaRPr lang="fr-FR" sz="1400" dirty="0"/>
          </a:p>
        </p:txBody>
      </p:sp>
      <p:cxnSp>
        <p:nvCxnSpPr>
          <p:cNvPr id="28" name="Connecteur droit 27"/>
          <p:cNvCxnSpPr/>
          <p:nvPr/>
        </p:nvCxnSpPr>
        <p:spPr>
          <a:xfrm rot="10800000">
            <a:off x="5500695" y="5143512"/>
            <a:ext cx="1143008" cy="0"/>
          </a:xfrm>
          <a:prstGeom prst="line">
            <a:avLst/>
          </a:prstGeom>
          <a:ln w="28575" cap="sq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5400000" flipH="1" flipV="1">
            <a:off x="7465240" y="5107793"/>
            <a:ext cx="1643074" cy="0"/>
          </a:xfrm>
          <a:prstGeom prst="line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5786445" y="5643579"/>
            <a:ext cx="2214579" cy="76944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i="1" u="sng" dirty="0" smtClean="0"/>
              <a:t>Formule Excel : </a:t>
            </a:r>
          </a:p>
          <a:p>
            <a:r>
              <a:rPr lang="fr-FR" sz="1400" dirty="0" smtClean="0"/>
              <a:t>=SI(ESTNUM(H5);H5+DATE(A5;1;1);"")</a:t>
            </a:r>
            <a:endParaRPr lang="fr-FR" sz="1400" dirty="0"/>
          </a:p>
        </p:txBody>
      </p:sp>
      <p:cxnSp>
        <p:nvCxnSpPr>
          <p:cNvPr id="35" name="Connecteur droit 34"/>
          <p:cNvCxnSpPr/>
          <p:nvPr/>
        </p:nvCxnSpPr>
        <p:spPr>
          <a:xfrm rot="10800000">
            <a:off x="8001024" y="5929330"/>
            <a:ext cx="285752" cy="0"/>
          </a:xfrm>
          <a:prstGeom prst="line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214281" y="5786455"/>
            <a:ext cx="2786083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</a:rPr>
              <a:t>La date du </a:t>
            </a:r>
            <a:r>
              <a:rPr lang="fr-FR" sz="1600" b="1" dirty="0" err="1" smtClean="0">
                <a:solidFill>
                  <a:srgbClr val="FF0000"/>
                </a:solidFill>
              </a:rPr>
              <a:t>Pay-back</a:t>
            </a:r>
            <a:r>
              <a:rPr lang="fr-FR" sz="1600" b="1" dirty="0" smtClean="0">
                <a:solidFill>
                  <a:srgbClr val="FF0000"/>
                </a:solidFill>
              </a:rPr>
              <a:t> est le mercredi 13 juillet 2011.</a:t>
            </a:r>
            <a:endParaRPr lang="fr-FR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Question 3 : Coût matières premières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428596" y="1500175"/>
          <a:ext cx="8286808" cy="5000625"/>
        </p:xfrm>
        <a:graphic>
          <a:graphicData uri="http://schemas.openxmlformats.org/presentationml/2006/ole">
            <p:oleObj spid="_x0000_s19458" name="Feuille de calcul" r:id="rId3" imgW="6867434" imgH="5000534" progId="Excel.Sheet.12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357</TotalTime>
  <Words>598</Words>
  <Application>Microsoft Office PowerPoint</Application>
  <PresentationFormat>Affichage à l'écran (4:3)</PresentationFormat>
  <Paragraphs>163</Paragraphs>
  <Slides>14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Promenade</vt:lpstr>
      <vt:lpstr>Feuille de calcul</vt:lpstr>
      <vt:lpstr>etude de cas ofe</vt:lpstr>
      <vt:lpstr>Question 1 : Quantités vendues</vt:lpstr>
      <vt:lpstr>Diapositive 3</vt:lpstr>
      <vt:lpstr>Diapositive 4</vt:lpstr>
      <vt:lpstr>Diapositive 5</vt:lpstr>
      <vt:lpstr>Diapositive 6</vt:lpstr>
      <vt:lpstr>Diapositive 7</vt:lpstr>
      <vt:lpstr>Question 2 : Pay-Back</vt:lpstr>
      <vt:lpstr>Question 3 : Coût matières premières</vt:lpstr>
      <vt:lpstr>Question 4 : Coût de la main d’œuvre</vt:lpstr>
      <vt:lpstr>Diapositive 11</vt:lpstr>
      <vt:lpstr>Question 5 : </vt:lpstr>
      <vt:lpstr>Question 6 : Effectif de production</vt:lpstr>
      <vt:lpstr>Question 7 : Nouveau produit</vt:lpstr>
    </vt:vector>
  </TitlesOfParts>
  <Company>EISTI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1 : Quantités vendues</dc:title>
  <dc:creator>Administrator</dc:creator>
  <cp:lastModifiedBy>Administrator</cp:lastModifiedBy>
  <cp:revision>87</cp:revision>
  <dcterms:created xsi:type="dcterms:W3CDTF">2009-10-05T15:28:41Z</dcterms:created>
  <dcterms:modified xsi:type="dcterms:W3CDTF">2009-10-07T16:46:39Z</dcterms:modified>
</cp:coreProperties>
</file>