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8" r:id="rId6"/>
    <p:sldId id="271" r:id="rId7"/>
    <p:sldId id="270" r:id="rId8"/>
    <p:sldId id="262" r:id="rId9"/>
    <p:sldId id="263" r:id="rId10"/>
    <p:sldId id="266" r:id="rId11"/>
    <p:sldId id="264"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dministrator\Desktop\OFE\Monte%20Carlo%20Exam.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0.12265255986209818"/>
          <c:y val="0.1291939141452684"/>
          <c:w val="0.82535549751877391"/>
          <c:h val="0.70655783962832763"/>
        </c:manualLayout>
      </c:layout>
      <c:lineChart>
        <c:grouping val="standard"/>
        <c:ser>
          <c:idx val="0"/>
          <c:order val="0"/>
          <c:tx>
            <c:v>Pourcentage (Pr)</c:v>
          </c:tx>
          <c:cat>
            <c:numRef>
              <c:f>'Monte Carlo'!$J$2:$M$2</c:f>
              <c:numCache>
                <c:formatCode>0</c:formatCode>
                <c:ptCount val="4"/>
                <c:pt idx="0">
                  <c:v>1000</c:v>
                </c:pt>
                <c:pt idx="1">
                  <c:v>1500</c:v>
                </c:pt>
                <c:pt idx="2">
                  <c:v>2000</c:v>
                </c:pt>
                <c:pt idx="3">
                  <c:v>2500</c:v>
                </c:pt>
              </c:numCache>
            </c:numRef>
          </c:cat>
          <c:val>
            <c:numRef>
              <c:f>'Monte Carlo'!$J$3:$M$3</c:f>
              <c:numCache>
                <c:formatCode>0%</c:formatCode>
                <c:ptCount val="4"/>
                <c:pt idx="0">
                  <c:v>1</c:v>
                </c:pt>
                <c:pt idx="1">
                  <c:v>0.50700000000000001</c:v>
                </c:pt>
                <c:pt idx="2">
                  <c:v>0.21000000000000021</c:v>
                </c:pt>
                <c:pt idx="3">
                  <c:v>0</c:v>
                </c:pt>
              </c:numCache>
            </c:numRef>
          </c:val>
        </c:ser>
        <c:marker val="1"/>
        <c:axId val="91856256"/>
        <c:axId val="91858048"/>
      </c:lineChart>
      <c:catAx>
        <c:axId val="91856256"/>
        <c:scaling>
          <c:orientation val="minMax"/>
        </c:scaling>
        <c:axPos val="b"/>
        <c:numFmt formatCode="0" sourceLinked="1"/>
        <c:tickLblPos val="nextTo"/>
        <c:crossAx val="91858048"/>
        <c:crosses val="autoZero"/>
        <c:auto val="1"/>
        <c:lblAlgn val="ctr"/>
        <c:lblOffset val="100"/>
      </c:catAx>
      <c:valAx>
        <c:axId val="91858048"/>
        <c:scaling>
          <c:orientation val="minMax"/>
        </c:scaling>
        <c:axPos val="l"/>
        <c:majorGridlines/>
        <c:numFmt formatCode="0%" sourceLinked="1"/>
        <c:tickLblPos val="nextTo"/>
        <c:crossAx val="91856256"/>
        <c:crosses val="autoZero"/>
        <c:crossBetween val="between"/>
      </c:valAx>
      <c:spPr>
        <a:noFill/>
        <a:ln w="25400">
          <a:noFill/>
        </a:ln>
      </c:spPr>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6C9EC73-DD4B-483A-AB7F-54DB7D3FE5ED}" type="datetimeFigureOut">
              <a:rPr lang="fr-FR" smtClean="0"/>
              <a:pPr/>
              <a:t>05/10/2009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2B3E0-43D4-47AC-975C-820699BB046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9EC73-DD4B-483A-AB7F-54DB7D3FE5ED}" type="datetimeFigureOut">
              <a:rPr lang="fr-FR" smtClean="0"/>
              <a:pPr/>
              <a:t>05/10/2009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2B3E0-43D4-47AC-975C-820699BB046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package" Target="../embeddings/Feuille_Microsoft_Office_Excel1.xls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package" Target="../embeddings/Feuille_Microsoft_Office_Excel2.xlsx"/></Relationships>
</file>

<file path=ppt/slides/_rels/slide6.xml.rels><?xml version="1.0" encoding="UTF-8" standalone="yes"?>
<Relationships xmlns="http://schemas.openxmlformats.org/package/2006/relationships"><Relationship Id="rId3" Type="http://schemas.openxmlformats.org/officeDocument/2006/relationships/package" Target="../embeddings/Feuille_Microsoft_Office_Excel3.xlsx"/><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package" Target="../embeddings/Feuille_Microsoft_Office_Excel4.xlsx"/></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package" Target="../embeddings/Feuille_Microsoft_Office_Excel5.xlsx"/><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1928802"/>
            <a:ext cx="7772400" cy="1000132"/>
          </a:xfrm>
        </p:spPr>
        <p:txBody>
          <a:bodyPr>
            <a:normAutofit fontScale="90000"/>
          </a:bodyPr>
          <a:lstStyle/>
          <a:p>
            <a:r>
              <a:rPr lang="fr-FR" sz="4000" dirty="0" smtClean="0">
                <a:solidFill>
                  <a:schemeClr val="tx2">
                    <a:lumMod val="60000"/>
                    <a:lumOff val="40000"/>
                  </a:schemeClr>
                </a:solidFill>
              </a:rPr>
              <a:t>Etude de cas</a:t>
            </a:r>
            <a:br>
              <a:rPr lang="fr-FR" sz="4000" dirty="0" smtClean="0">
                <a:solidFill>
                  <a:schemeClr val="tx2">
                    <a:lumMod val="60000"/>
                    <a:lumOff val="40000"/>
                  </a:schemeClr>
                </a:solidFill>
              </a:rPr>
            </a:br>
            <a:r>
              <a:rPr lang="fr-FR" sz="4000" dirty="0" smtClean="0">
                <a:solidFill>
                  <a:schemeClr val="tx2">
                    <a:lumMod val="60000"/>
                    <a:lumOff val="40000"/>
                  </a:schemeClr>
                </a:solidFill>
              </a:rPr>
              <a:t>OFE – Exam ING1</a:t>
            </a:r>
            <a:r>
              <a:rPr lang="fr-FR" dirty="0" smtClean="0"/>
              <a:t/>
            </a:r>
            <a:br>
              <a:rPr lang="fr-FR" dirty="0" smtClean="0"/>
            </a:br>
            <a:endParaRPr lang="fr-FR" dirty="0"/>
          </a:p>
        </p:txBody>
      </p:sp>
      <p:sp>
        <p:nvSpPr>
          <p:cNvPr id="5" name="Sous-titre 4"/>
          <p:cNvSpPr>
            <a:spLocks noGrp="1"/>
          </p:cNvSpPr>
          <p:nvPr>
            <p:ph type="subTitle" idx="1"/>
          </p:nvPr>
        </p:nvSpPr>
        <p:spPr>
          <a:xfrm>
            <a:off x="2428860" y="3071810"/>
            <a:ext cx="4000528" cy="1928826"/>
          </a:xfrm>
        </p:spPr>
        <p:txBody>
          <a:bodyPr>
            <a:normAutofit/>
          </a:bodyPr>
          <a:lstStyle/>
          <a:p>
            <a:r>
              <a:rPr lang="fr-FR" sz="2000" dirty="0" smtClean="0"/>
              <a:t>Thibaud Lepretre</a:t>
            </a:r>
          </a:p>
          <a:p>
            <a:r>
              <a:rPr lang="fr-FR" sz="2000" dirty="0" smtClean="0"/>
              <a:t>Adrien Linden</a:t>
            </a:r>
          </a:p>
          <a:p>
            <a:r>
              <a:rPr lang="fr-FR" sz="2000" dirty="0" smtClean="0"/>
              <a:t>Donovan Rooks</a:t>
            </a:r>
          </a:p>
          <a:p>
            <a:r>
              <a:rPr lang="fr-FR" sz="2000" dirty="0" smtClean="0"/>
              <a:t>Paul Taing</a:t>
            </a:r>
          </a:p>
          <a:p>
            <a:r>
              <a:rPr lang="fr-FR" sz="2000" dirty="0" smtClean="0"/>
              <a:t>Thomas Tygreat</a:t>
            </a:r>
          </a:p>
        </p:txBody>
      </p:sp>
      <p:pic>
        <p:nvPicPr>
          <p:cNvPr id="6" name="Picture 4"/>
          <p:cNvPicPr>
            <a:picLocks noChangeAspect="1" noChangeArrowheads="1"/>
          </p:cNvPicPr>
          <p:nvPr/>
        </p:nvPicPr>
        <p:blipFill>
          <a:blip r:embed="rId2" cstate="print"/>
          <a:srcRect/>
          <a:stretch>
            <a:fillRect/>
          </a:stretch>
        </p:blipFill>
        <p:spPr bwMode="auto">
          <a:xfrm>
            <a:off x="7143768" y="857232"/>
            <a:ext cx="1368425" cy="1095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071670" y="571480"/>
            <a:ext cx="3471858" cy="511156"/>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000" b="0"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Question 5 – Charges indirectes</a:t>
            </a:r>
            <a:endParaRPr kumimoji="0" lang="fr-FR" sz="2000" b="0" i="0" u="none" strike="noStrike" kern="1200" cap="none" spc="0" normalizeH="0" baseline="0" noProof="0" dirty="0">
              <a:ln>
                <a:noFill/>
              </a:ln>
              <a:solidFill>
                <a:schemeClr val="tx2">
                  <a:lumMod val="60000"/>
                  <a:lumOff val="40000"/>
                </a:schemeClr>
              </a:solidFill>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480" y="428604"/>
            <a:ext cx="4429156" cy="654032"/>
          </a:xfrm>
        </p:spPr>
        <p:txBody>
          <a:bodyPr>
            <a:normAutofit/>
          </a:bodyPr>
          <a:lstStyle/>
          <a:p>
            <a:r>
              <a:rPr lang="fr-FR" sz="2000" dirty="0" smtClean="0">
                <a:solidFill>
                  <a:schemeClr val="tx2">
                    <a:lumMod val="60000"/>
                    <a:lumOff val="40000"/>
                  </a:schemeClr>
                </a:solidFill>
              </a:rPr>
              <a:t>Question 6 - Effectif de production</a:t>
            </a:r>
            <a:endParaRPr lang="fr-FR" sz="2000" dirty="0">
              <a:solidFill>
                <a:schemeClr val="tx2">
                  <a:lumMod val="60000"/>
                  <a:lumOff val="40000"/>
                </a:schemeClr>
              </a:solidFill>
            </a:endParaRPr>
          </a:p>
        </p:txBody>
      </p:sp>
      <p:sp>
        <p:nvSpPr>
          <p:cNvPr id="3" name="Espace réservé du contenu 2"/>
          <p:cNvSpPr>
            <a:spLocks noGrp="1"/>
          </p:cNvSpPr>
          <p:nvPr>
            <p:ph idx="1"/>
          </p:nvPr>
        </p:nvSpPr>
        <p:spPr>
          <a:xfrm>
            <a:off x="285720" y="1357298"/>
            <a:ext cx="8643966" cy="4525963"/>
          </a:xfrm>
        </p:spPr>
        <p:txBody>
          <a:bodyPr>
            <a:normAutofit/>
          </a:bodyPr>
          <a:lstStyle/>
          <a:p>
            <a:pPr>
              <a:buNone/>
            </a:pPr>
            <a:r>
              <a:rPr lang="fr-FR" sz="1400" dirty="0" smtClean="0"/>
              <a:t>Le temps de travail d’un salarié en un an est le suivant </a:t>
            </a:r>
            <a:r>
              <a:rPr lang="fr-FR" sz="1000" i="1" dirty="0" smtClean="0"/>
              <a:t>(question 4) </a:t>
            </a:r>
            <a:r>
              <a:rPr lang="fr-FR" sz="1400" dirty="0" smtClean="0"/>
              <a:t>:</a:t>
            </a:r>
          </a:p>
          <a:p>
            <a:pPr>
              <a:buNone/>
            </a:pPr>
            <a:endParaRPr lang="fr-FR" sz="1400" dirty="0" smtClean="0"/>
          </a:p>
          <a:p>
            <a:pPr>
              <a:buNone/>
            </a:pPr>
            <a:r>
              <a:rPr lang="fr-FR" sz="1400" dirty="0" smtClean="0"/>
              <a:t>	</a:t>
            </a:r>
            <a:r>
              <a:rPr lang="fr-FR" sz="1400" b="1" dirty="0" smtClean="0"/>
              <a:t>[(52 – 5) x 5 – 10] x 7 x (0,9 x 0,7) = 992,25 heure/an = 59535 minutes/an.</a:t>
            </a:r>
          </a:p>
          <a:p>
            <a:pPr>
              <a:buNone/>
            </a:pPr>
            <a:endParaRPr lang="fr-FR" sz="1400" dirty="0" smtClean="0"/>
          </a:p>
          <a:p>
            <a:pPr>
              <a:buNone/>
            </a:pPr>
            <a:r>
              <a:rPr lang="fr-FR" sz="1400" dirty="0" smtClean="0"/>
              <a:t>Or, un produit est réalisé en 70 minutes. </a:t>
            </a:r>
            <a:r>
              <a:rPr lang="fr-FR" sz="1400" b="1" dirty="0" smtClean="0"/>
              <a:t>Un ouvrier est donc capable de produire 850,5 produit par an</a:t>
            </a:r>
            <a:r>
              <a:rPr lang="fr-FR" sz="1400" dirty="0" smtClean="0"/>
              <a:t>.</a:t>
            </a:r>
          </a:p>
          <a:p>
            <a:pPr>
              <a:buNone/>
            </a:pPr>
            <a:endParaRPr lang="fr-FR" sz="1400" dirty="0" smtClean="0"/>
          </a:p>
          <a:p>
            <a:pPr>
              <a:buNone/>
            </a:pPr>
            <a:r>
              <a:rPr lang="fr-FR" sz="1400" dirty="0" smtClean="0"/>
              <a:t>De plus, pour d’assurer la production du produit en 2011, </a:t>
            </a:r>
            <a:r>
              <a:rPr lang="fr-FR" sz="1400" b="1" dirty="0" smtClean="0"/>
              <a:t>il faut en produire au minimum 1725  </a:t>
            </a:r>
            <a:r>
              <a:rPr lang="fr-FR" sz="1000" i="1" dirty="0" smtClean="0"/>
              <a:t>(question 1).</a:t>
            </a:r>
          </a:p>
          <a:p>
            <a:pPr>
              <a:buNone/>
            </a:pPr>
            <a:endParaRPr lang="fr-FR" sz="1400" dirty="0" smtClean="0"/>
          </a:p>
          <a:p>
            <a:pPr>
              <a:buNone/>
            </a:pPr>
            <a:r>
              <a:rPr lang="fr-FR" sz="1400" dirty="0" smtClean="0"/>
              <a:t>Deux ouvriers sont capable de produire 1701 produits en an, ce qui est insuffisant. </a:t>
            </a:r>
          </a:p>
          <a:p>
            <a:pPr>
              <a:buNone/>
            </a:pPr>
            <a:r>
              <a:rPr lang="fr-FR" sz="1400" b="1" dirty="0" smtClean="0"/>
              <a:t>Il faut ainsi prévoir au cours de l’année 2011, trois ouvriers</a:t>
            </a:r>
            <a:r>
              <a:rPr lang="fr-FR" sz="1400" dirty="0" smtClean="0"/>
              <a:t>, pour une production au maximum de 2551,5 produits.</a:t>
            </a:r>
          </a:p>
          <a:p>
            <a:pPr>
              <a:buNone/>
            </a:pPr>
            <a:endParaRPr lang="fr-F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928794" y="428604"/>
            <a:ext cx="4572032" cy="511156"/>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000" b="0"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Question 7 – Nouveau produit</a:t>
            </a:r>
            <a:endParaRPr kumimoji="0" lang="fr-FR" sz="2000" b="0" i="0" u="none" strike="noStrike" kern="1200" cap="none" spc="0" normalizeH="0" baseline="0" noProof="0" dirty="0">
              <a:ln>
                <a:noFill/>
              </a:ln>
              <a:solidFill>
                <a:schemeClr val="tx2">
                  <a:lumMod val="60000"/>
                  <a:lumOff val="40000"/>
                </a:schemeClr>
              </a:solidFill>
              <a:effectLst/>
              <a:uLnTx/>
              <a:uFillTx/>
              <a:latin typeface="+mj-lt"/>
              <a:ea typeface="+mj-ea"/>
              <a:cs typeface="+mj-cs"/>
            </a:endParaRPr>
          </a:p>
        </p:txBody>
      </p:sp>
      <p:sp>
        <p:nvSpPr>
          <p:cNvPr id="3" name="Espace réservé du contenu 2"/>
          <p:cNvSpPr txBox="1">
            <a:spLocks/>
          </p:cNvSpPr>
          <p:nvPr/>
        </p:nvSpPr>
        <p:spPr>
          <a:xfrm>
            <a:off x="500034" y="1357298"/>
            <a:ext cx="8215370" cy="4525963"/>
          </a:xfrm>
          <a:prstGeom prst="rect">
            <a:avLst/>
          </a:prstGeom>
        </p:spPr>
        <p:txBody>
          <a:bodyPr>
            <a:normAutofit/>
          </a:bodyPr>
          <a:lstStyle/>
          <a:p>
            <a:pPr marL="342900" indent="-342900">
              <a:spcBef>
                <a:spcPct val="20000"/>
              </a:spcBef>
            </a:pPr>
            <a:endParaRPr kumimoji="0" lang="fr-FR"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ZoneTexte 3"/>
          <p:cNvSpPr txBox="1"/>
          <p:nvPr/>
        </p:nvSpPr>
        <p:spPr>
          <a:xfrm>
            <a:off x="428596" y="1214422"/>
            <a:ext cx="8286808" cy="2031325"/>
          </a:xfrm>
          <a:prstGeom prst="rect">
            <a:avLst/>
          </a:prstGeom>
          <a:noFill/>
        </p:spPr>
        <p:txBody>
          <a:bodyPr wrap="square" rtlCol="0">
            <a:spAutoFit/>
          </a:bodyPr>
          <a:lstStyle/>
          <a:p>
            <a:r>
              <a:rPr lang="fr-FR" sz="1400" dirty="0" smtClean="0"/>
              <a:t>En  2012 ,  la valeur de la quantité vendue qui a au moins 70% de chances d’être  atteinte en 2010 est  </a:t>
            </a:r>
            <a:r>
              <a:rPr lang="fr-FR" sz="1400" b="1" dirty="0" smtClean="0"/>
              <a:t>1304.</a:t>
            </a:r>
            <a:endParaRPr lang="fr-FR" sz="1400" dirty="0" smtClean="0"/>
          </a:p>
          <a:p>
            <a:r>
              <a:rPr lang="fr-FR" sz="1400" dirty="0" smtClean="0"/>
              <a:t>Or, le potentiel de travail par les 3 ouvriers est  2976,75 (=992,25 x  3) heures/an et il faut produire 1725 produits au minimum. Donc, il existe 964,25 (=2976,75-1725x70/60) heures libres </a:t>
            </a:r>
          </a:p>
          <a:p>
            <a:endParaRPr lang="fr-FR" sz="1400" dirty="0" smtClean="0"/>
          </a:p>
          <a:p>
            <a:r>
              <a:rPr lang="fr-FR" sz="1400" dirty="0" smtClean="0"/>
              <a:t>Un nouveau produit est fabriqué en 50 minutes.</a:t>
            </a:r>
          </a:p>
          <a:p>
            <a:r>
              <a:rPr lang="fr-FR" sz="1400" dirty="0" smtClean="0"/>
              <a:t>Ainsi, il est possible de fabriquer </a:t>
            </a:r>
            <a:r>
              <a:rPr lang="fr-FR" sz="1400" b="1" dirty="0" smtClean="0"/>
              <a:t>1157,1 nouveaux produits en 2012 </a:t>
            </a:r>
            <a:r>
              <a:rPr lang="fr-FR" sz="1400" dirty="0" smtClean="0"/>
              <a:t>en ne licenciant pas un des employés.</a:t>
            </a:r>
          </a:p>
          <a:p>
            <a:endParaRPr lang="fr-FR" sz="1400" dirty="0" smtClean="0"/>
          </a:p>
          <a:p>
            <a:r>
              <a:rPr lang="fr-FR" sz="1400" b="1" dirty="0" smtClean="0"/>
              <a:t>A.N. : 964,25 x 60 / 50 = 1157.1</a:t>
            </a:r>
          </a:p>
          <a:p>
            <a:endParaRPr lang="fr-FR" sz="1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131910"/>
          </a:xfrm>
        </p:spPr>
        <p:txBody>
          <a:bodyPr>
            <a:normAutofit/>
          </a:bodyPr>
          <a:lstStyle/>
          <a:p>
            <a:r>
              <a:rPr lang="fr-FR" sz="2000" dirty="0" smtClean="0">
                <a:solidFill>
                  <a:schemeClr val="tx2">
                    <a:lumMod val="60000"/>
                    <a:lumOff val="40000"/>
                  </a:schemeClr>
                </a:solidFill>
              </a:rPr>
              <a:t>Question 1 – Quantités vendues</a:t>
            </a:r>
            <a:endParaRPr lang="fr-FR" sz="2000" dirty="0">
              <a:solidFill>
                <a:schemeClr val="tx2">
                  <a:lumMod val="60000"/>
                  <a:lumOff val="40000"/>
                </a:schemeClr>
              </a:solidFill>
            </a:endParaRPr>
          </a:p>
        </p:txBody>
      </p:sp>
      <p:pic>
        <p:nvPicPr>
          <p:cNvPr id="4" name="Picture 2"/>
          <p:cNvPicPr>
            <a:picLocks noGrp="1" noChangeAspect="1" noChangeArrowheads="1"/>
          </p:cNvPicPr>
          <p:nvPr>
            <p:ph idx="1"/>
          </p:nvPr>
        </p:nvPicPr>
        <p:blipFill>
          <a:blip r:embed="rId2" cstate="print"/>
          <a:srcRect/>
          <a:stretch>
            <a:fillRect/>
          </a:stretch>
        </p:blipFill>
        <p:spPr bwMode="auto">
          <a:xfrm>
            <a:off x="1785918" y="1428736"/>
            <a:ext cx="5500726" cy="1416076"/>
          </a:xfrm>
          <a:prstGeom prst="rect">
            <a:avLst/>
          </a:prstGeom>
          <a:noFill/>
          <a:ln w="9525">
            <a:noFill/>
            <a:miter lim="800000"/>
            <a:headEnd/>
            <a:tailEnd/>
          </a:ln>
          <a:effectLst/>
        </p:spPr>
      </p:pic>
      <p:sp>
        <p:nvSpPr>
          <p:cNvPr id="5" name="ZoneTexte 4"/>
          <p:cNvSpPr txBox="1"/>
          <p:nvPr/>
        </p:nvSpPr>
        <p:spPr>
          <a:xfrm>
            <a:off x="714348" y="3143248"/>
            <a:ext cx="7643866" cy="769441"/>
          </a:xfrm>
          <a:prstGeom prst="rect">
            <a:avLst/>
          </a:prstGeom>
          <a:noFill/>
        </p:spPr>
        <p:txBody>
          <a:bodyPr wrap="square" rtlCol="0">
            <a:spAutoFit/>
          </a:bodyPr>
          <a:lstStyle/>
          <a:p>
            <a:r>
              <a:rPr lang="fr-FR" sz="1400" dirty="0" smtClean="0"/>
              <a:t>Pour les années 2010 et 2011, il suffit de procéder par interpolation pour calculer la quantité à produire afin d’avoir 70% de chance de tout vendre. Pour cela, on utilise le théorème de Thalès :</a:t>
            </a:r>
          </a:p>
          <a:p>
            <a:endParaRPr lang="fr-FR" sz="1600" dirty="0"/>
          </a:p>
        </p:txBody>
      </p:sp>
      <p:pic>
        <p:nvPicPr>
          <p:cNvPr id="6" name="Image 5" descr="thales.bmp"/>
          <p:cNvPicPr>
            <a:picLocks noChangeAspect="1"/>
          </p:cNvPicPr>
          <p:nvPr/>
        </p:nvPicPr>
        <p:blipFill>
          <a:blip r:embed="rId3" cstate="print"/>
          <a:stretch>
            <a:fillRect/>
          </a:stretch>
        </p:blipFill>
        <p:spPr>
          <a:xfrm>
            <a:off x="214282" y="3929066"/>
            <a:ext cx="4198111" cy="2286016"/>
          </a:xfrm>
          <a:prstGeom prst="rect">
            <a:avLst/>
          </a:prstGeom>
        </p:spPr>
      </p:pic>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5"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000628" y="4500570"/>
            <a:ext cx="3187921" cy="500066"/>
          </a:xfrm>
          <a:prstGeom prst="rect">
            <a:avLst/>
          </a:prstGeom>
          <a:noFill/>
        </p:spPr>
      </p:pic>
      <p:sp>
        <p:nvSpPr>
          <p:cNvPr id="1027" name="Rectangle 3"/>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785794"/>
            <a:ext cx="6858048" cy="4832092"/>
          </a:xfrm>
          <a:prstGeom prst="rect">
            <a:avLst/>
          </a:prstGeom>
        </p:spPr>
        <p:txBody>
          <a:bodyPr wrap="square">
            <a:spAutoFit/>
          </a:bodyPr>
          <a:lstStyle/>
          <a:p>
            <a:r>
              <a:rPr lang="fr-FR" sz="1600" dirty="0" smtClean="0"/>
              <a:t>Application numérique :</a:t>
            </a:r>
          </a:p>
          <a:p>
            <a:pPr>
              <a:buNone/>
            </a:pPr>
            <a:endParaRPr lang="fr-FR" sz="1600" dirty="0" smtClean="0"/>
          </a:p>
          <a:p>
            <a:pPr>
              <a:buNone/>
            </a:pPr>
            <a:endParaRPr lang="fr-FR" sz="1600" dirty="0" smtClean="0"/>
          </a:p>
          <a:p>
            <a:pPr>
              <a:buNone/>
            </a:pPr>
            <a:endParaRPr lang="fr-FR" sz="1600" dirty="0" smtClean="0"/>
          </a:p>
          <a:p>
            <a:pPr>
              <a:buFont typeface="Arial" pitchFamily="34" charset="0"/>
              <a:buChar char="•"/>
            </a:pPr>
            <a:r>
              <a:rPr lang="fr-FR" sz="1600" dirty="0" smtClean="0"/>
              <a:t> </a:t>
            </a:r>
            <a:r>
              <a:rPr lang="fr-FR" sz="1400" dirty="0" smtClean="0"/>
              <a:t>Année 2010 :</a:t>
            </a:r>
          </a:p>
          <a:p>
            <a:pPr>
              <a:buFont typeface="Arial" pitchFamily="34" charset="0"/>
              <a:buChar char="•"/>
            </a:pPr>
            <a:endParaRPr lang="fr-FR" sz="1600" dirty="0" smtClean="0"/>
          </a:p>
          <a:p>
            <a:pPr>
              <a:buFont typeface="Arial" pitchFamily="34" charset="0"/>
              <a:buChar char="•"/>
            </a:pPr>
            <a:endParaRPr lang="fr-FR" sz="1600" dirty="0" smtClean="0"/>
          </a:p>
          <a:p>
            <a:r>
              <a:rPr lang="fr-FR" sz="1600" dirty="0" smtClean="0"/>
              <a:t>	</a:t>
            </a:r>
            <a:r>
              <a:rPr lang="fr-FR" sz="1400" dirty="0" smtClean="0"/>
              <a:t>La valeur de la quantité vendue qui a au moins 70% de chances d’être </a:t>
            </a:r>
          </a:p>
          <a:p>
            <a:r>
              <a:rPr lang="fr-FR" sz="1400" dirty="0" smtClean="0"/>
              <a:t>	atteinte en 2010 est  </a:t>
            </a:r>
            <a:r>
              <a:rPr lang="fr-FR" sz="1400" b="1" dirty="0" smtClean="0"/>
              <a:t>1571</a:t>
            </a:r>
            <a:r>
              <a:rPr lang="fr-FR" sz="1400" dirty="0" smtClean="0"/>
              <a:t>.</a:t>
            </a:r>
          </a:p>
          <a:p>
            <a:endParaRPr lang="fr-FR" sz="1600" dirty="0" smtClean="0"/>
          </a:p>
          <a:p>
            <a:pPr>
              <a:buFont typeface="Arial" pitchFamily="34" charset="0"/>
              <a:buChar char="•"/>
            </a:pPr>
            <a:r>
              <a:rPr lang="fr-FR" sz="1400" dirty="0" smtClean="0"/>
              <a:t>  Année 2011 : </a:t>
            </a:r>
          </a:p>
          <a:p>
            <a:endParaRPr lang="fr-FR" sz="1600" dirty="0" smtClean="0"/>
          </a:p>
          <a:p>
            <a:r>
              <a:rPr lang="fr-FR" sz="1600" dirty="0" smtClean="0"/>
              <a:t>	</a:t>
            </a:r>
            <a:r>
              <a:rPr lang="fr-FR" sz="1400" dirty="0" smtClean="0"/>
              <a:t>De même, la valeur de la quantité vendue qui a au moins 70% de 	chances d’être atteinte en 2011 est  </a:t>
            </a:r>
            <a:r>
              <a:rPr lang="fr-FR" sz="1400" b="1" dirty="0" smtClean="0"/>
              <a:t>1750</a:t>
            </a:r>
            <a:r>
              <a:rPr lang="fr-FR" sz="1400" dirty="0" smtClean="0"/>
              <a:t>.</a:t>
            </a:r>
          </a:p>
          <a:p>
            <a:pPr>
              <a:buFont typeface="Arial" pitchFamily="34" charset="0"/>
              <a:buChar char="•"/>
            </a:pPr>
            <a:endParaRPr lang="fr-FR" dirty="0" smtClean="0"/>
          </a:p>
          <a:p>
            <a:r>
              <a:rPr lang="fr-FR" dirty="0" smtClean="0"/>
              <a:t>   </a:t>
            </a:r>
          </a:p>
          <a:p>
            <a:r>
              <a:rPr lang="fr-FR" dirty="0" smtClean="0"/>
              <a:t>		</a:t>
            </a:r>
          </a:p>
          <a:p>
            <a:pPr>
              <a:buNone/>
            </a:pPr>
            <a:endParaRPr lang="fr-FR" dirty="0" smtClean="0"/>
          </a:p>
          <a:p>
            <a:pPr>
              <a:buNone/>
            </a:pPr>
            <a:endParaRPr lang="fr-FR" dirty="0" smtClean="0"/>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25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22531"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86050" y="2000240"/>
            <a:ext cx="2928958" cy="37241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42910" y="1357298"/>
            <a:ext cx="7715304" cy="769441"/>
          </a:xfrm>
          <a:prstGeom prst="rect">
            <a:avLst/>
          </a:prstGeom>
          <a:noFill/>
        </p:spPr>
        <p:txBody>
          <a:bodyPr wrap="square" rtlCol="0">
            <a:spAutoFit/>
          </a:bodyPr>
          <a:lstStyle/>
          <a:p>
            <a:pPr>
              <a:buFont typeface="Arial" pitchFamily="34" charset="0"/>
              <a:buChar char="•"/>
            </a:pPr>
            <a:r>
              <a:rPr lang="fr-FR" sz="1400" dirty="0" smtClean="0"/>
              <a:t>  Pour l’année 2012, le manque d’information nous oblige à utiliser une simulation de Monte-Carlo pour nous plonger dans l’univers probabiliste. </a:t>
            </a:r>
          </a:p>
          <a:p>
            <a:endParaRPr lang="fr-FR" sz="1600" dirty="0"/>
          </a:p>
        </p:txBody>
      </p:sp>
      <p:sp>
        <p:nvSpPr>
          <p:cNvPr id="14" name="ZoneTexte 13"/>
          <p:cNvSpPr txBox="1"/>
          <p:nvPr/>
        </p:nvSpPr>
        <p:spPr>
          <a:xfrm>
            <a:off x="4500562" y="2500306"/>
            <a:ext cx="3786214" cy="523220"/>
          </a:xfrm>
          <a:prstGeom prst="rect">
            <a:avLst/>
          </a:prstGeom>
          <a:noFill/>
        </p:spPr>
        <p:txBody>
          <a:bodyPr wrap="square" rtlCol="0">
            <a:spAutoFit/>
          </a:bodyPr>
          <a:lstStyle/>
          <a:p>
            <a:r>
              <a:rPr lang="fr-FR" sz="1400" dirty="0" smtClean="0"/>
              <a:t>O n génère aléatoirement 1000 simulations.</a:t>
            </a:r>
          </a:p>
          <a:p>
            <a:r>
              <a:rPr lang="fr-FR" sz="1400" dirty="0" smtClean="0"/>
              <a:t> </a:t>
            </a:r>
          </a:p>
        </p:txBody>
      </p:sp>
      <p:cxnSp>
        <p:nvCxnSpPr>
          <p:cNvPr id="16" name="Connecteur droit avec flèche 15"/>
          <p:cNvCxnSpPr/>
          <p:nvPr/>
        </p:nvCxnSpPr>
        <p:spPr>
          <a:xfrm rot="10800000">
            <a:off x="2357422" y="2857496"/>
            <a:ext cx="2143140" cy="42862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0" name="ZoneTexte 19"/>
          <p:cNvSpPr txBox="1"/>
          <p:nvPr/>
        </p:nvSpPr>
        <p:spPr>
          <a:xfrm>
            <a:off x="4572000" y="3071810"/>
            <a:ext cx="4143404" cy="954107"/>
          </a:xfrm>
          <a:prstGeom prst="rect">
            <a:avLst/>
          </a:prstGeom>
          <a:noFill/>
        </p:spPr>
        <p:txBody>
          <a:bodyPr wrap="square" rtlCol="0">
            <a:spAutoFit/>
          </a:bodyPr>
          <a:lstStyle/>
          <a:p>
            <a:r>
              <a:rPr lang="fr-FR" sz="1400" dirty="0" smtClean="0"/>
              <a:t>L’alea est un nombre aléatoire entre 1 et 100.</a:t>
            </a:r>
          </a:p>
          <a:p>
            <a:r>
              <a:rPr lang="fr-FR" sz="1400" dirty="0" smtClean="0"/>
              <a:t>Il est calculé sous Excel de la manière suivante :</a:t>
            </a:r>
          </a:p>
          <a:p>
            <a:r>
              <a:rPr lang="fr-FR" sz="1400" dirty="0" smtClean="0"/>
              <a:t>   =TRONQUE(100*ALEA();0) </a:t>
            </a:r>
          </a:p>
          <a:p>
            <a:endParaRPr lang="fr-FR" sz="1400" dirty="0"/>
          </a:p>
        </p:txBody>
      </p:sp>
      <p:cxnSp>
        <p:nvCxnSpPr>
          <p:cNvPr id="23" name="Connecteur droit avec flèche 22"/>
          <p:cNvCxnSpPr/>
          <p:nvPr/>
        </p:nvCxnSpPr>
        <p:spPr>
          <a:xfrm rot="10800000">
            <a:off x="3214678" y="4429132"/>
            <a:ext cx="1214446" cy="2857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ZoneTexte 28"/>
          <p:cNvSpPr txBox="1"/>
          <p:nvPr/>
        </p:nvSpPr>
        <p:spPr>
          <a:xfrm>
            <a:off x="4572000" y="4572008"/>
            <a:ext cx="3786214" cy="523220"/>
          </a:xfrm>
          <a:prstGeom prst="rect">
            <a:avLst/>
          </a:prstGeom>
          <a:noFill/>
        </p:spPr>
        <p:txBody>
          <a:bodyPr wrap="square" rtlCol="0">
            <a:spAutoFit/>
          </a:bodyPr>
          <a:lstStyle/>
          <a:p>
            <a:r>
              <a:rPr lang="fr-FR" sz="1400" i="1" dirty="0" smtClean="0"/>
              <a:t>Le calcul de la demande est détaillé sur la page suivante.</a:t>
            </a:r>
          </a:p>
        </p:txBody>
      </p:sp>
      <p:graphicFrame>
        <p:nvGraphicFramePr>
          <p:cNvPr id="39937" name="Object 1"/>
          <p:cNvGraphicFramePr>
            <a:graphicFrameLocks noChangeAspect="1"/>
          </p:cNvGraphicFramePr>
          <p:nvPr/>
        </p:nvGraphicFramePr>
        <p:xfrm>
          <a:off x="642910" y="2428868"/>
          <a:ext cx="3166263" cy="3143272"/>
        </p:xfrm>
        <a:graphic>
          <a:graphicData uri="http://schemas.openxmlformats.org/presentationml/2006/ole">
            <p:oleObj spid="_x0000_s1026" name="Feuille de calcul" r:id="rId3" imgW="2295434" imgH="2485934" progId="Excel.Sheet.12">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500034" y="357166"/>
            <a:ext cx="2836033" cy="338554"/>
          </a:xfrm>
          <a:prstGeom prst="rect">
            <a:avLst/>
          </a:prstGeom>
          <a:noFill/>
        </p:spPr>
        <p:txBody>
          <a:bodyPr wrap="none" rtlCol="0">
            <a:spAutoFit/>
          </a:bodyPr>
          <a:lstStyle/>
          <a:p>
            <a:r>
              <a:rPr lang="fr-FR" sz="1600" u="sng" dirty="0" smtClean="0"/>
              <a:t>Détail du calcul de la demande :</a:t>
            </a:r>
            <a:endParaRPr lang="fr-FR" sz="1600" u="sng" dirty="0"/>
          </a:p>
        </p:txBody>
      </p:sp>
      <p:graphicFrame>
        <p:nvGraphicFramePr>
          <p:cNvPr id="9" name="Graphique 8"/>
          <p:cNvGraphicFramePr/>
          <p:nvPr/>
        </p:nvGraphicFramePr>
        <p:xfrm>
          <a:off x="4857752" y="1357298"/>
          <a:ext cx="4000528" cy="2214578"/>
        </p:xfrm>
        <a:graphic>
          <a:graphicData uri="http://schemas.openxmlformats.org/drawingml/2006/chart">
            <c:chart xmlns:c="http://schemas.openxmlformats.org/drawingml/2006/chart" xmlns:r="http://schemas.openxmlformats.org/officeDocument/2006/relationships" r:id="rId3"/>
          </a:graphicData>
        </a:graphic>
      </p:graphicFrame>
      <p:sp>
        <p:nvSpPr>
          <p:cNvPr id="10" name="ZoneTexte 9"/>
          <p:cNvSpPr txBox="1"/>
          <p:nvPr/>
        </p:nvSpPr>
        <p:spPr>
          <a:xfrm rot="16200000">
            <a:off x="4162433" y="2266931"/>
            <a:ext cx="1080745" cy="261610"/>
          </a:xfrm>
          <a:prstGeom prst="rect">
            <a:avLst/>
          </a:prstGeom>
          <a:noFill/>
        </p:spPr>
        <p:txBody>
          <a:bodyPr wrap="none" rtlCol="0">
            <a:spAutoFit/>
          </a:bodyPr>
          <a:lstStyle/>
          <a:p>
            <a:r>
              <a:rPr lang="fr-FR" sz="1100" dirty="0" smtClean="0"/>
              <a:t>Probabilité  (Pr)</a:t>
            </a:r>
            <a:endParaRPr lang="fr-FR" sz="1100" dirty="0"/>
          </a:p>
        </p:txBody>
      </p:sp>
      <p:sp>
        <p:nvSpPr>
          <p:cNvPr id="11" name="ZoneTexte 10"/>
          <p:cNvSpPr txBox="1"/>
          <p:nvPr/>
        </p:nvSpPr>
        <p:spPr>
          <a:xfrm>
            <a:off x="6715140" y="3429000"/>
            <a:ext cx="1071570" cy="261610"/>
          </a:xfrm>
          <a:prstGeom prst="rect">
            <a:avLst/>
          </a:prstGeom>
          <a:noFill/>
        </p:spPr>
        <p:txBody>
          <a:bodyPr wrap="square" rtlCol="0">
            <a:spAutoFit/>
          </a:bodyPr>
          <a:lstStyle/>
          <a:p>
            <a:r>
              <a:rPr lang="fr-FR" sz="1100" dirty="0" smtClean="0"/>
              <a:t>Demande (Q0)</a:t>
            </a:r>
            <a:endParaRPr lang="fr-FR" sz="1100" dirty="0"/>
          </a:p>
        </p:txBody>
      </p:sp>
      <p:sp>
        <p:nvSpPr>
          <p:cNvPr id="12" name="Rectangle 11"/>
          <p:cNvSpPr/>
          <p:nvPr/>
        </p:nvSpPr>
        <p:spPr>
          <a:xfrm>
            <a:off x="285720" y="5572140"/>
            <a:ext cx="8572560" cy="307777"/>
          </a:xfrm>
          <a:prstGeom prst="rect">
            <a:avLst/>
          </a:prstGeom>
        </p:spPr>
        <p:txBody>
          <a:bodyPr wrap="square">
            <a:spAutoFit/>
          </a:bodyPr>
          <a:lstStyle/>
          <a:p>
            <a:r>
              <a:rPr lang="it-IT" sz="1400" b="1" dirty="0" smtClean="0"/>
              <a:t>Q =(SI(Pr&lt;=20;2000+(20-Pr)*25;SI(Pr&lt;=50;1500+(50-Pr)*(50/3);SI(Pr&lt;=100;1000+(100-Pr)*10))))</a:t>
            </a:r>
            <a:endParaRPr lang="fr-FR" sz="1400" b="1" dirty="0"/>
          </a:p>
        </p:txBody>
      </p:sp>
      <p:sp>
        <p:nvSpPr>
          <p:cNvPr id="13" name="ZoneTexte 12"/>
          <p:cNvSpPr txBox="1"/>
          <p:nvPr/>
        </p:nvSpPr>
        <p:spPr>
          <a:xfrm>
            <a:off x="500034" y="857232"/>
            <a:ext cx="7000924" cy="523220"/>
          </a:xfrm>
          <a:prstGeom prst="rect">
            <a:avLst/>
          </a:prstGeom>
          <a:noFill/>
        </p:spPr>
        <p:txBody>
          <a:bodyPr wrap="square" rtlCol="0">
            <a:spAutoFit/>
          </a:bodyPr>
          <a:lstStyle/>
          <a:p>
            <a:r>
              <a:rPr lang="fr-FR" sz="1400" dirty="0" smtClean="0"/>
              <a:t>Pour une valeur de probabilité donnée Pr, nous cherchons la demande correspondante Q.</a:t>
            </a:r>
          </a:p>
          <a:p>
            <a:endParaRPr lang="fr-FR" sz="1400" dirty="0"/>
          </a:p>
        </p:txBody>
      </p:sp>
      <p:sp>
        <p:nvSpPr>
          <p:cNvPr id="14" name="ZoneTexte 13"/>
          <p:cNvSpPr txBox="1"/>
          <p:nvPr/>
        </p:nvSpPr>
        <p:spPr>
          <a:xfrm>
            <a:off x="428596" y="1428736"/>
            <a:ext cx="3929090" cy="3754874"/>
          </a:xfrm>
          <a:prstGeom prst="rect">
            <a:avLst/>
          </a:prstGeom>
          <a:noFill/>
        </p:spPr>
        <p:txBody>
          <a:bodyPr wrap="square" rtlCol="0">
            <a:spAutoFit/>
          </a:bodyPr>
          <a:lstStyle/>
          <a:p>
            <a:pPr algn="just"/>
            <a:r>
              <a:rPr lang="fr-FR" sz="1400" dirty="0" smtClean="0"/>
              <a:t>Dans le graphe ci-contre cela revient  tout d’abord à chercher sur quel segment  se trouve Q, puis de calculer la distance qui sépare Pr à la borne de gauche, la multiplier au pas correspondant à l’intervalle (voir tableau) et finalement additionner le tout à la valeur de la demande liée à la borne de gauche.</a:t>
            </a:r>
          </a:p>
          <a:p>
            <a:pPr algn="just"/>
            <a:endParaRPr lang="fr-FR" sz="1400" dirty="0" smtClean="0"/>
          </a:p>
          <a:p>
            <a:pPr algn="just"/>
            <a:r>
              <a:rPr lang="fr-FR" sz="1400" dirty="0" smtClean="0"/>
              <a:t>Mathématiquement cela donne:</a:t>
            </a:r>
          </a:p>
          <a:p>
            <a:pPr algn="just"/>
            <a:r>
              <a:rPr lang="fr-FR" sz="1400" dirty="0" smtClean="0"/>
              <a:t>	si Pr est compris entre 100 et 50%, </a:t>
            </a:r>
          </a:p>
          <a:p>
            <a:pPr algn="just"/>
            <a:r>
              <a:rPr lang="fr-FR" sz="1400" dirty="0" smtClean="0"/>
              <a:t>  Q = (100-Pr)*10+1000 ;</a:t>
            </a:r>
          </a:p>
          <a:p>
            <a:pPr algn="just"/>
            <a:r>
              <a:rPr lang="fr-FR" sz="1400" dirty="0" smtClean="0"/>
              <a:t>	si  Pr est compris entre 50 et 20%,</a:t>
            </a:r>
          </a:p>
          <a:p>
            <a:pPr algn="just"/>
            <a:r>
              <a:rPr lang="fr-FR" sz="1400" dirty="0" smtClean="0"/>
              <a:t>  Q = (50-Pr)*50/3+1500 ;</a:t>
            </a:r>
          </a:p>
          <a:p>
            <a:pPr algn="just"/>
            <a:r>
              <a:rPr lang="fr-FR" sz="1400" dirty="0" smtClean="0"/>
              <a:t>	si Pr est compris entre 20 et 0%,</a:t>
            </a:r>
          </a:p>
          <a:p>
            <a:pPr algn="just"/>
            <a:r>
              <a:rPr lang="fr-FR" sz="1400" dirty="0" smtClean="0"/>
              <a:t>  Q = (20-Pr)*25+2000 ;</a:t>
            </a:r>
          </a:p>
          <a:p>
            <a:pPr algn="just"/>
            <a:endParaRPr lang="fr-FR" sz="1400" dirty="0" smtClean="0"/>
          </a:p>
          <a:p>
            <a:pPr algn="just"/>
            <a:r>
              <a:rPr lang="fr-FR" sz="1400" dirty="0" smtClean="0"/>
              <a:t>Sous Excel, cela nous donne la formule suivante:</a:t>
            </a:r>
            <a:endParaRPr lang="fr-FR" sz="1400" dirty="0"/>
          </a:p>
        </p:txBody>
      </p:sp>
      <p:sp>
        <p:nvSpPr>
          <p:cNvPr id="15" name="ZoneTexte 14"/>
          <p:cNvSpPr txBox="1"/>
          <p:nvPr/>
        </p:nvSpPr>
        <p:spPr>
          <a:xfrm>
            <a:off x="5643570" y="1643050"/>
            <a:ext cx="571504" cy="261610"/>
          </a:xfrm>
          <a:prstGeom prst="rect">
            <a:avLst/>
          </a:prstGeom>
          <a:noFill/>
        </p:spPr>
        <p:txBody>
          <a:bodyPr wrap="square" rtlCol="0">
            <a:spAutoFit/>
          </a:bodyPr>
          <a:lstStyle/>
          <a:p>
            <a:r>
              <a:rPr lang="fr-FR" sz="1100" dirty="0" smtClean="0"/>
              <a:t>100% </a:t>
            </a:r>
            <a:endParaRPr lang="fr-FR" sz="1100" dirty="0"/>
          </a:p>
        </p:txBody>
      </p:sp>
      <p:sp>
        <p:nvSpPr>
          <p:cNvPr id="17" name="ZoneTexte 16"/>
          <p:cNvSpPr txBox="1"/>
          <p:nvPr/>
        </p:nvSpPr>
        <p:spPr>
          <a:xfrm>
            <a:off x="6429388" y="2214554"/>
            <a:ext cx="500066" cy="261610"/>
          </a:xfrm>
          <a:prstGeom prst="rect">
            <a:avLst/>
          </a:prstGeom>
          <a:noFill/>
        </p:spPr>
        <p:txBody>
          <a:bodyPr wrap="square" rtlCol="0">
            <a:spAutoFit/>
          </a:bodyPr>
          <a:lstStyle/>
          <a:p>
            <a:r>
              <a:rPr lang="fr-FR" sz="1100" dirty="0" smtClean="0"/>
              <a:t>50%</a:t>
            </a:r>
            <a:endParaRPr lang="fr-FR" sz="1100" dirty="0"/>
          </a:p>
        </p:txBody>
      </p:sp>
      <p:sp>
        <p:nvSpPr>
          <p:cNvPr id="18" name="ZoneTexte 17"/>
          <p:cNvSpPr txBox="1"/>
          <p:nvPr/>
        </p:nvSpPr>
        <p:spPr>
          <a:xfrm>
            <a:off x="7286644" y="2643182"/>
            <a:ext cx="500066" cy="261610"/>
          </a:xfrm>
          <a:prstGeom prst="rect">
            <a:avLst/>
          </a:prstGeom>
          <a:noFill/>
        </p:spPr>
        <p:txBody>
          <a:bodyPr wrap="square" rtlCol="0">
            <a:spAutoFit/>
          </a:bodyPr>
          <a:lstStyle/>
          <a:p>
            <a:r>
              <a:rPr lang="fr-FR" sz="1100" dirty="0" smtClean="0"/>
              <a:t>20%</a:t>
            </a:r>
            <a:endParaRPr lang="fr-FR" sz="1100" dirty="0"/>
          </a:p>
        </p:txBody>
      </p:sp>
      <p:graphicFrame>
        <p:nvGraphicFramePr>
          <p:cNvPr id="26629" name="Object 5"/>
          <p:cNvGraphicFramePr>
            <a:graphicFrameLocks noChangeAspect="1"/>
          </p:cNvGraphicFramePr>
          <p:nvPr/>
        </p:nvGraphicFramePr>
        <p:xfrm>
          <a:off x="6000760" y="4143380"/>
          <a:ext cx="1749784" cy="885828"/>
        </p:xfrm>
        <a:graphic>
          <a:graphicData uri="http://schemas.openxmlformats.org/presentationml/2006/ole">
            <p:oleObj spid="_x0000_s19458" name="Feuille de calcul" r:id="rId4" imgW="1524000" imgH="771434" progId="Excel.Sheet.12">
              <p:embed/>
            </p:oleObj>
          </a:graphicData>
        </a:graphic>
      </p:graphicFrame>
      <p:sp>
        <p:nvSpPr>
          <p:cNvPr id="19" name="ZoneTexte 18"/>
          <p:cNvSpPr txBox="1"/>
          <p:nvPr/>
        </p:nvSpPr>
        <p:spPr>
          <a:xfrm>
            <a:off x="6072198" y="3786190"/>
            <a:ext cx="1571636" cy="338554"/>
          </a:xfrm>
          <a:prstGeom prst="rect">
            <a:avLst/>
          </a:prstGeom>
          <a:noFill/>
        </p:spPr>
        <p:txBody>
          <a:bodyPr wrap="square" rtlCol="0">
            <a:spAutoFit/>
          </a:bodyPr>
          <a:lstStyle/>
          <a:p>
            <a:r>
              <a:rPr lang="fr-FR" sz="1600" u="sng" dirty="0" smtClean="0"/>
              <a:t>Tableau des pas</a:t>
            </a:r>
            <a:endParaRPr lang="fr-FR" sz="1600" u="sng" dirty="0"/>
          </a:p>
        </p:txBody>
      </p:sp>
      <p:sp>
        <p:nvSpPr>
          <p:cNvPr id="20" name="ZoneTexte 19"/>
          <p:cNvSpPr txBox="1"/>
          <p:nvPr/>
        </p:nvSpPr>
        <p:spPr>
          <a:xfrm>
            <a:off x="5286380" y="1285860"/>
            <a:ext cx="3571900" cy="338554"/>
          </a:xfrm>
          <a:prstGeom prst="rect">
            <a:avLst/>
          </a:prstGeom>
          <a:noFill/>
        </p:spPr>
        <p:txBody>
          <a:bodyPr wrap="square" rtlCol="0">
            <a:spAutoFit/>
          </a:bodyPr>
          <a:lstStyle/>
          <a:p>
            <a:r>
              <a:rPr lang="fr-FR" sz="1600" dirty="0" smtClean="0"/>
              <a:t>Probabilité que Q&gt;Q0  pour l’année2012</a:t>
            </a:r>
            <a:endParaRPr lang="fr-F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642918"/>
            <a:ext cx="7286676" cy="738664"/>
          </a:xfrm>
          <a:prstGeom prst="rect">
            <a:avLst/>
          </a:prstGeom>
          <a:noFill/>
        </p:spPr>
        <p:txBody>
          <a:bodyPr wrap="square" rtlCol="0">
            <a:spAutoFit/>
          </a:bodyPr>
          <a:lstStyle/>
          <a:p>
            <a:r>
              <a:rPr lang="fr-FR" sz="1400" dirty="0" smtClean="0"/>
              <a:t>La valeur de la quantité vendue qui a au moins 70% de chances d’être atteinte est comprise entre 1000 et 1500 puisque 70% se situe dans l’intervalle entre 100% et 50%. </a:t>
            </a:r>
          </a:p>
          <a:p>
            <a:r>
              <a:rPr lang="fr-FR" sz="1400" dirty="0" smtClean="0"/>
              <a:t>Nous allons donc procéder aux dix simulations dans cet intervalle.</a:t>
            </a:r>
            <a:endParaRPr lang="fr-FR" sz="1400" dirty="0"/>
          </a:p>
        </p:txBody>
      </p:sp>
      <p:graphicFrame>
        <p:nvGraphicFramePr>
          <p:cNvPr id="3" name="Object 3"/>
          <p:cNvGraphicFramePr>
            <a:graphicFrameLocks noChangeAspect="1"/>
          </p:cNvGraphicFramePr>
          <p:nvPr/>
        </p:nvGraphicFramePr>
        <p:xfrm>
          <a:off x="2143108" y="1643050"/>
          <a:ext cx="5643602" cy="701141"/>
        </p:xfrm>
        <a:graphic>
          <a:graphicData uri="http://schemas.openxmlformats.org/presentationml/2006/ole">
            <p:oleObj spid="_x0000_s36866" name="Feuille de calcul" r:id="rId3" imgW="4676866" imgH="580934" progId="Excel.Sheet.12">
              <p:embed/>
            </p:oleObj>
          </a:graphicData>
        </a:graphic>
      </p:graphicFrame>
      <p:graphicFrame>
        <p:nvGraphicFramePr>
          <p:cNvPr id="4" name="Object 4"/>
          <p:cNvGraphicFramePr>
            <a:graphicFrameLocks noChangeAspect="1"/>
          </p:cNvGraphicFramePr>
          <p:nvPr/>
        </p:nvGraphicFramePr>
        <p:xfrm>
          <a:off x="1214414" y="2928934"/>
          <a:ext cx="6572296" cy="2735619"/>
        </p:xfrm>
        <a:graphic>
          <a:graphicData uri="http://schemas.openxmlformats.org/presentationml/2006/ole">
            <p:oleObj spid="_x0000_s36867" name="Feuille de calcul" r:id="rId4" imgW="5515066" imgH="2295434" progId="Excel.Sheet.12">
              <p:embed/>
            </p:oleObj>
          </a:graphicData>
        </a:graphic>
      </p:graphicFrame>
      <p:sp>
        <p:nvSpPr>
          <p:cNvPr id="5" name="Rectangle 4"/>
          <p:cNvSpPr/>
          <p:nvPr/>
        </p:nvSpPr>
        <p:spPr>
          <a:xfrm>
            <a:off x="3214678" y="2500306"/>
            <a:ext cx="3000396" cy="2857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chemeClr val="tx1"/>
                </a:solidFill>
              </a:rPr>
              <a:t>=NB.SI(C2:C1001;"&gt;=1000")/1000</a:t>
            </a:r>
          </a:p>
        </p:txBody>
      </p:sp>
      <p:cxnSp>
        <p:nvCxnSpPr>
          <p:cNvPr id="6" name="Connecteur droit avec flèche 5"/>
          <p:cNvCxnSpPr>
            <a:stCxn id="5" idx="1"/>
          </p:cNvCxnSpPr>
          <p:nvPr/>
        </p:nvCxnSpPr>
        <p:spPr>
          <a:xfrm rot="10800000">
            <a:off x="2357422" y="2214554"/>
            <a:ext cx="85725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642910" y="5786454"/>
            <a:ext cx="7429552" cy="738664"/>
          </a:xfrm>
          <a:prstGeom prst="rect">
            <a:avLst/>
          </a:prstGeom>
          <a:noFill/>
        </p:spPr>
        <p:txBody>
          <a:bodyPr wrap="square" rtlCol="0">
            <a:spAutoFit/>
          </a:bodyPr>
          <a:lstStyle/>
          <a:p>
            <a:r>
              <a:rPr lang="fr-FR" sz="1400" dirty="0" smtClean="0"/>
              <a:t>Une fois la moyenne des résultats de la simulation calculée, il suffit de procéder par interpolation et on obtient alors que, pour l’année 2012, la valeur de la quantité vendue qui a au moins 70% de chances d’être atteinte est de  1307.</a:t>
            </a:r>
            <a:endParaRPr lang="fr-F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4286248" y="4643446"/>
            <a:ext cx="3071834" cy="1143008"/>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
        <p:nvSpPr>
          <p:cNvPr id="2" name="Titre 1"/>
          <p:cNvSpPr txBox="1">
            <a:spLocks/>
          </p:cNvSpPr>
          <p:nvPr/>
        </p:nvSpPr>
        <p:spPr>
          <a:xfrm>
            <a:off x="2857488" y="642918"/>
            <a:ext cx="2500330" cy="428628"/>
          </a:xfrm>
          <a:prstGeom prst="rect">
            <a:avLst/>
          </a:prstGeom>
        </p:spPr>
        <p:txBody>
          <a:bodyPr>
            <a:normAutofit/>
          </a:bodyPr>
          <a:lstStyle/>
          <a:p>
            <a:pPr algn="ctr">
              <a:spcBef>
                <a:spcPct val="0"/>
              </a:spcBef>
            </a:pPr>
            <a:r>
              <a:rPr kumimoji="0" lang="fr-FR" sz="2000" b="0"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Question </a:t>
            </a:r>
            <a:r>
              <a:rPr lang="fr-FR" sz="2000" noProof="0" dirty="0" smtClean="0">
                <a:solidFill>
                  <a:schemeClr val="tx2">
                    <a:lumMod val="60000"/>
                    <a:lumOff val="40000"/>
                  </a:schemeClr>
                </a:solidFill>
                <a:latin typeface="+mj-lt"/>
                <a:ea typeface="+mj-ea"/>
                <a:cs typeface="+mj-cs"/>
              </a:rPr>
              <a:t>2</a:t>
            </a:r>
            <a:r>
              <a:rPr lang="fr-FR" sz="2000" dirty="0" smtClean="0">
                <a:solidFill>
                  <a:schemeClr val="tx2">
                    <a:lumMod val="60000"/>
                    <a:lumOff val="40000"/>
                  </a:schemeClr>
                </a:solidFill>
                <a:latin typeface="+mj-lt"/>
                <a:ea typeface="+mj-ea"/>
                <a:cs typeface="+mj-cs"/>
              </a:rPr>
              <a:t> – Pay-back </a:t>
            </a:r>
            <a:endParaRPr kumimoji="0" lang="fr-FR" sz="2000" b="0" i="0" u="none" strike="noStrike" kern="1200" cap="none" spc="0" normalizeH="0" baseline="0" noProof="0" dirty="0">
              <a:ln>
                <a:noFill/>
              </a:ln>
              <a:solidFill>
                <a:schemeClr val="tx2">
                  <a:lumMod val="60000"/>
                  <a:lumOff val="40000"/>
                </a:schemeClr>
              </a:solidFill>
              <a:effectLst/>
              <a:uLnTx/>
              <a:uFillTx/>
              <a:latin typeface="+mj-lt"/>
              <a:ea typeface="+mj-ea"/>
              <a:cs typeface="+mj-cs"/>
            </a:endParaRPr>
          </a:p>
        </p:txBody>
      </p:sp>
      <p:graphicFrame>
        <p:nvGraphicFramePr>
          <p:cNvPr id="5" name="Tableau 4"/>
          <p:cNvGraphicFramePr>
            <a:graphicFrameLocks noGrp="1"/>
          </p:cNvGraphicFramePr>
          <p:nvPr/>
        </p:nvGraphicFramePr>
        <p:xfrm>
          <a:off x="785786" y="2143116"/>
          <a:ext cx="7286673" cy="2286016"/>
        </p:xfrm>
        <a:graphic>
          <a:graphicData uri="http://schemas.openxmlformats.org/drawingml/2006/table">
            <a:tbl>
              <a:tblPr/>
              <a:tblGrid>
                <a:gridCol w="725821"/>
                <a:gridCol w="725821"/>
                <a:gridCol w="725821"/>
                <a:gridCol w="754284"/>
                <a:gridCol w="725821"/>
                <a:gridCol w="725821"/>
                <a:gridCol w="725821"/>
                <a:gridCol w="725821"/>
                <a:gridCol w="725821"/>
                <a:gridCol w="725821"/>
              </a:tblGrid>
              <a:tr h="965922">
                <a:tc>
                  <a:txBody>
                    <a:bodyPr/>
                    <a:lstStyle/>
                    <a:p>
                      <a:pPr algn="ctr" fontAlgn="ctr"/>
                      <a:r>
                        <a:rPr lang="fr-FR" sz="1000" b="1" i="0" u="none" strike="noStrike" dirty="0">
                          <a:solidFill>
                            <a:srgbClr val="000000"/>
                          </a:solidFill>
                          <a:latin typeface="Calibri"/>
                        </a:rPr>
                        <a:t>Années</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Jours dans l'année</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Quantité de produits</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smtClean="0">
                          <a:solidFill>
                            <a:srgbClr val="000000"/>
                          </a:solidFill>
                          <a:latin typeface="Calibri"/>
                        </a:rPr>
                        <a:t>Investisse</a:t>
                      </a:r>
                    </a:p>
                    <a:p>
                      <a:pPr algn="ctr" fontAlgn="ctr"/>
                      <a:r>
                        <a:rPr lang="fr-FR" sz="1000" b="1" i="0" u="none" strike="noStrike" dirty="0" smtClean="0">
                          <a:solidFill>
                            <a:srgbClr val="000000"/>
                          </a:solidFill>
                          <a:latin typeface="Calibri"/>
                        </a:rPr>
                        <a:t>-ment </a:t>
                      </a:r>
                      <a:r>
                        <a:rPr lang="fr-FR" sz="1000" b="1" i="0" u="none" strike="noStrike" dirty="0">
                          <a:solidFill>
                            <a:srgbClr val="000000"/>
                          </a:solidFill>
                          <a:latin typeface="Calibri"/>
                        </a:rPr>
                        <a:t>à fin 2009</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Produits</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Charges</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Cash-flow de l'année</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Cash-flow cumulé</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smtClean="0">
                          <a:solidFill>
                            <a:srgbClr val="000000"/>
                          </a:solidFill>
                          <a:latin typeface="Calibri"/>
                        </a:rPr>
                        <a:t>Pay-back </a:t>
                      </a:r>
                      <a:r>
                        <a:rPr lang="fr-FR" sz="1000" b="1" i="0" u="none" strike="noStrike" dirty="0">
                          <a:solidFill>
                            <a:srgbClr val="000000"/>
                          </a:solidFill>
                          <a:latin typeface="Calibri"/>
                        </a:rPr>
                        <a:t>en jours</a:t>
                      </a: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fr-FR" sz="1000" b="1" i="0" u="none" strike="noStrike" dirty="0">
                          <a:solidFill>
                            <a:srgbClr val="000000"/>
                          </a:solidFill>
                          <a:latin typeface="Calibri"/>
                        </a:rPr>
                        <a:t>Date du </a:t>
                      </a:r>
                      <a:endParaRPr lang="fr-FR" sz="1000" b="1" i="0" u="none" strike="noStrike" dirty="0" smtClean="0">
                        <a:solidFill>
                          <a:srgbClr val="000000"/>
                        </a:solidFill>
                        <a:latin typeface="Calibri"/>
                      </a:endParaRPr>
                    </a:p>
                    <a:p>
                      <a:pPr algn="ctr" fontAlgn="ctr"/>
                      <a:r>
                        <a:rPr lang="fr-FR" sz="1000" b="1" i="0" u="none" strike="noStrike" dirty="0" smtClean="0">
                          <a:solidFill>
                            <a:srgbClr val="000000"/>
                          </a:solidFill>
                          <a:latin typeface="Calibri"/>
                        </a:rPr>
                        <a:t>Pay-back</a:t>
                      </a:r>
                      <a:endParaRPr lang="fr-FR" sz="1000" b="1" i="0" u="none" strike="noStrike" dirty="0">
                        <a:solidFill>
                          <a:srgbClr val="000000"/>
                        </a:solidFill>
                        <a:latin typeface="Calibri"/>
                      </a:endParaRPr>
                    </a:p>
                  </a:txBody>
                  <a:tcPr marL="8930" marR="8930" marT="8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321974">
                <a:tc>
                  <a:txBody>
                    <a:bodyPr/>
                    <a:lstStyle/>
                    <a:p>
                      <a:pPr algn="ctr" fontAlgn="b"/>
                      <a:r>
                        <a:rPr lang="fr-FR" sz="1000" b="1" i="0" u="none" strike="noStrike" dirty="0">
                          <a:solidFill>
                            <a:srgbClr val="000000"/>
                          </a:solidFill>
                          <a:latin typeface="Calibri"/>
                        </a:rPr>
                        <a:t>2009</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365</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50000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-50000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-50000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8073">
                <a:tc>
                  <a:txBody>
                    <a:bodyPr/>
                    <a:lstStyle/>
                    <a:p>
                      <a:pPr algn="ctr" fontAlgn="b"/>
                      <a:r>
                        <a:rPr lang="fr-FR" sz="1000" b="1" i="0" u="none" strike="noStrike" dirty="0">
                          <a:solidFill>
                            <a:srgbClr val="000000"/>
                          </a:solidFill>
                          <a:latin typeface="Calibri"/>
                        </a:rPr>
                        <a:t>2010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365</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1571</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157100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125680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31420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-18580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953735"/>
                      </a:solidFill>
                      <a:prstDash val="solid"/>
                      <a:round/>
                      <a:headEnd type="none" w="med" len="med"/>
                      <a:tailEnd type="none" w="med" len="med"/>
                    </a:lnB>
                    <a:solidFill>
                      <a:srgbClr val="FFFFFF"/>
                    </a:solidFill>
                  </a:tcPr>
                </a:tc>
              </a:tr>
              <a:tr h="338073">
                <a:tc>
                  <a:txBody>
                    <a:bodyPr/>
                    <a:lstStyle/>
                    <a:p>
                      <a:pPr algn="ctr" fontAlgn="b"/>
                      <a:r>
                        <a:rPr lang="fr-FR" sz="1000" b="1" i="0" u="none" strike="noStrike">
                          <a:solidFill>
                            <a:srgbClr val="000000"/>
                          </a:solidFill>
                          <a:latin typeface="Calibri"/>
                        </a:rPr>
                        <a:t>2011</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365</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1750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175000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140000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35000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16420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193,76286</a:t>
                      </a: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953735"/>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13/7/11</a:t>
                      </a:r>
                    </a:p>
                  </a:txBody>
                  <a:tcPr marL="8930" marR="8930" marT="8930" marB="0" anchor="b">
                    <a:lnL w="12700" cap="flat" cmpd="sng" algn="ctr">
                      <a:solidFill>
                        <a:srgbClr val="953735"/>
                      </a:solidFill>
                      <a:prstDash val="solid"/>
                      <a:round/>
                      <a:headEnd type="none" w="med" len="med"/>
                      <a:tailEnd type="none" w="med" len="med"/>
                    </a:lnL>
                    <a:lnR w="12700" cap="flat" cmpd="sng" algn="ctr">
                      <a:solidFill>
                        <a:srgbClr val="953735"/>
                      </a:solidFill>
                      <a:prstDash val="solid"/>
                      <a:round/>
                      <a:headEnd type="none" w="med" len="med"/>
                      <a:tailEnd type="none" w="med" len="med"/>
                    </a:lnR>
                    <a:lnT w="12700" cap="flat" cmpd="sng" algn="ctr">
                      <a:solidFill>
                        <a:srgbClr val="953735"/>
                      </a:solidFill>
                      <a:prstDash val="solid"/>
                      <a:round/>
                      <a:headEnd type="none" w="med" len="med"/>
                      <a:tailEnd type="none" w="med" len="med"/>
                    </a:lnT>
                    <a:lnB w="12700" cap="flat" cmpd="sng" algn="ctr">
                      <a:solidFill>
                        <a:srgbClr val="953735"/>
                      </a:solidFill>
                      <a:prstDash val="solid"/>
                      <a:round/>
                      <a:headEnd type="none" w="med" len="med"/>
                      <a:tailEnd type="none" w="med" len="med"/>
                    </a:lnB>
                    <a:solidFill>
                      <a:srgbClr val="FFFFFF"/>
                    </a:solidFill>
                  </a:tcPr>
                </a:tc>
              </a:tr>
              <a:tr h="321974">
                <a:tc>
                  <a:txBody>
                    <a:bodyPr/>
                    <a:lstStyle/>
                    <a:p>
                      <a:pPr algn="ctr" fontAlgn="b"/>
                      <a:r>
                        <a:rPr lang="fr-FR" sz="1000" b="1" i="0" u="none" strike="noStrike">
                          <a:solidFill>
                            <a:srgbClr val="000000"/>
                          </a:solidFill>
                          <a:latin typeface="Calibri"/>
                        </a:rPr>
                        <a:t>2012</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366</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1300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130000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104000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26000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42420</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0" b="1" i="0" u="none" strike="noStrike" dirty="0">
                          <a:solidFill>
                            <a:srgbClr val="000000"/>
                          </a:solidFill>
                          <a:latin typeface="Calibri"/>
                        </a:rPr>
                        <a:t>X</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953735"/>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13" name="ZoneTexte 12"/>
          <p:cNvSpPr txBox="1"/>
          <p:nvPr/>
        </p:nvSpPr>
        <p:spPr>
          <a:xfrm>
            <a:off x="714348" y="1500174"/>
            <a:ext cx="7858180" cy="523220"/>
          </a:xfrm>
          <a:prstGeom prst="rect">
            <a:avLst/>
          </a:prstGeom>
          <a:noFill/>
        </p:spPr>
        <p:txBody>
          <a:bodyPr wrap="square" rtlCol="0">
            <a:spAutoFit/>
          </a:bodyPr>
          <a:lstStyle/>
          <a:p>
            <a:r>
              <a:rPr lang="fr-FR" sz="1400" dirty="0" smtClean="0"/>
              <a:t>On détermine la date du Pay-back </a:t>
            </a:r>
            <a:r>
              <a:rPr lang="fr-FR" sz="1400" i="1" dirty="0" smtClean="0"/>
              <a:t>(en retenant la quantité qui a 70% de chances d’être atteinte sur chaque année) </a:t>
            </a:r>
            <a:r>
              <a:rPr lang="fr-FR" sz="1400" dirty="0" smtClean="0"/>
              <a:t>à l’aide du tableau ci-dessous :</a:t>
            </a:r>
            <a:endParaRPr lang="fr-FR" sz="1400" dirty="0"/>
          </a:p>
        </p:txBody>
      </p:sp>
      <p:cxnSp>
        <p:nvCxnSpPr>
          <p:cNvPr id="17" name="Connecteur droit avec flèche 16"/>
          <p:cNvCxnSpPr/>
          <p:nvPr/>
        </p:nvCxnSpPr>
        <p:spPr>
          <a:xfrm rot="5400000" flipH="1" flipV="1">
            <a:off x="7394595" y="4464057"/>
            <a:ext cx="1214446" cy="1588"/>
          </a:xfrm>
          <a:prstGeom prst="straightConnector1">
            <a:avLst/>
          </a:prstGeom>
          <a:ln>
            <a:solidFill>
              <a:schemeClr val="accent2">
                <a:lumMod val="60000"/>
                <a:lumOff val="40000"/>
              </a:schemeClr>
            </a:solidFill>
            <a:tailEnd type="arrow"/>
          </a:ln>
        </p:spPr>
        <p:style>
          <a:lnRef idx="2">
            <a:schemeClr val="accent2"/>
          </a:lnRef>
          <a:fillRef idx="0">
            <a:schemeClr val="accent2"/>
          </a:fillRef>
          <a:effectRef idx="1">
            <a:schemeClr val="accent2"/>
          </a:effectRef>
          <a:fontRef idx="minor">
            <a:schemeClr val="tx1"/>
          </a:fontRef>
        </p:style>
      </p:cxnSp>
      <p:cxnSp>
        <p:nvCxnSpPr>
          <p:cNvPr id="19" name="Connecteur droit 18"/>
          <p:cNvCxnSpPr/>
          <p:nvPr/>
        </p:nvCxnSpPr>
        <p:spPr>
          <a:xfrm rot="10800000">
            <a:off x="7358082" y="5072074"/>
            <a:ext cx="642942" cy="0"/>
          </a:xfrm>
          <a:prstGeom prst="line">
            <a:avLst/>
          </a:prstGeom>
          <a:ln>
            <a:solidFill>
              <a:schemeClr val="accent2">
                <a:lumMod val="60000"/>
                <a:lumOff val="40000"/>
              </a:schemeClr>
            </a:solidFill>
          </a:ln>
        </p:spPr>
        <p:style>
          <a:lnRef idx="2">
            <a:schemeClr val="accent2"/>
          </a:lnRef>
          <a:fillRef idx="0">
            <a:schemeClr val="accent2"/>
          </a:fillRef>
          <a:effectRef idx="1">
            <a:schemeClr val="accent2"/>
          </a:effectRef>
          <a:fontRef idx="minor">
            <a:schemeClr val="tx1"/>
          </a:fontRef>
        </p:style>
      </p:cxnSp>
      <p:sp>
        <p:nvSpPr>
          <p:cNvPr id="20" name="Rectangle 19"/>
          <p:cNvSpPr/>
          <p:nvPr/>
        </p:nvSpPr>
        <p:spPr>
          <a:xfrm>
            <a:off x="4286248" y="4643446"/>
            <a:ext cx="3071833" cy="1107996"/>
          </a:xfrm>
          <a:prstGeom prst="rect">
            <a:avLst/>
          </a:prstGeom>
        </p:spPr>
        <p:txBody>
          <a:bodyPr wrap="square">
            <a:spAutoFit/>
          </a:bodyPr>
          <a:lstStyle/>
          <a:p>
            <a:r>
              <a:rPr lang="fr-FR" sz="1400" i="1" dirty="0" smtClean="0"/>
              <a:t>La date du Pay-back est déterminée de  la manière suivante sous Excel :</a:t>
            </a:r>
          </a:p>
          <a:p>
            <a:r>
              <a:rPr lang="fr-FR" sz="1400" b="1" i="1" dirty="0" smtClean="0"/>
              <a:t>=(SI(ESTNUM(J6);J6+DATE(B6;1;1);"X")</a:t>
            </a:r>
            <a:r>
              <a:rPr lang="fr-FR" sz="1200" i="1" dirty="0" smtClean="0"/>
              <a:t>(avec  la date du Pay-back et le nombre de jours dans l’année , les colonne J et  B)</a:t>
            </a:r>
            <a:endParaRPr lang="fr-FR" sz="1200" i="1" dirty="0"/>
          </a:p>
        </p:txBody>
      </p:sp>
      <p:sp>
        <p:nvSpPr>
          <p:cNvPr id="24" name="ZoneTexte 23"/>
          <p:cNvSpPr txBox="1"/>
          <p:nvPr/>
        </p:nvSpPr>
        <p:spPr>
          <a:xfrm>
            <a:off x="785786" y="5072074"/>
            <a:ext cx="3286148" cy="307777"/>
          </a:xfrm>
          <a:prstGeom prst="rect">
            <a:avLst/>
          </a:prstGeom>
          <a:noFill/>
        </p:spPr>
        <p:txBody>
          <a:bodyPr wrap="square" rtlCol="0">
            <a:spAutoFit/>
          </a:bodyPr>
          <a:lstStyle/>
          <a:p>
            <a:r>
              <a:rPr lang="fr-FR" sz="1400" b="1" u="sng" dirty="0" smtClean="0"/>
              <a:t>Le 13 juillet 2011 est  la date du Pay-back.</a:t>
            </a:r>
            <a:endParaRPr lang="fr-FR" sz="1400" b="1"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9" name="Object 3"/>
          <p:cNvGraphicFramePr>
            <a:graphicFrameLocks noChangeAspect="1"/>
          </p:cNvGraphicFramePr>
          <p:nvPr/>
        </p:nvGraphicFramePr>
        <p:xfrm>
          <a:off x="928662" y="1500174"/>
          <a:ext cx="6352878" cy="4286279"/>
        </p:xfrm>
        <a:graphic>
          <a:graphicData uri="http://schemas.openxmlformats.org/presentationml/2006/ole">
            <p:oleObj spid="_x0000_s3074" name="Feuille de calcul" r:id="rId3" imgW="5762534" imgH="4009934" progId="Excel.Sheet.12">
              <p:embed/>
            </p:oleObj>
          </a:graphicData>
        </a:graphic>
      </p:graphicFrame>
      <p:sp>
        <p:nvSpPr>
          <p:cNvPr id="6" name="Titre 1"/>
          <p:cNvSpPr txBox="1">
            <a:spLocks/>
          </p:cNvSpPr>
          <p:nvPr/>
        </p:nvSpPr>
        <p:spPr>
          <a:xfrm>
            <a:off x="428596" y="500042"/>
            <a:ext cx="8229600" cy="571504"/>
          </a:xfrm>
          <a:prstGeom prst="rect">
            <a:avLst/>
          </a:prstGeom>
        </p:spPr>
        <p:txBody>
          <a:bodyPr>
            <a:normAutofit/>
          </a:bodyPr>
          <a:lstStyle/>
          <a:p>
            <a:pPr lvl="0" algn="ctr">
              <a:spcBef>
                <a:spcPct val="0"/>
              </a:spcBef>
            </a:pPr>
            <a:r>
              <a:rPr kumimoji="0" lang="fr-FR" sz="2000" b="0"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Question </a:t>
            </a:r>
            <a:r>
              <a:rPr lang="fr-FR" sz="2000" dirty="0" smtClean="0">
                <a:solidFill>
                  <a:schemeClr val="tx2">
                    <a:lumMod val="60000"/>
                    <a:lumOff val="40000"/>
                  </a:schemeClr>
                </a:solidFill>
                <a:latin typeface="+mj-lt"/>
                <a:ea typeface="+mj-ea"/>
                <a:cs typeface="+mj-cs"/>
              </a:rPr>
              <a:t>3 – Coût matières premières</a:t>
            </a:r>
            <a:endParaRPr kumimoji="0" lang="fr-FR" sz="2000" b="0" i="0" u="none" strike="noStrike" kern="1200" cap="none" spc="0" normalizeH="0" baseline="0" noProof="0" dirty="0">
              <a:ln>
                <a:noFill/>
              </a:ln>
              <a:solidFill>
                <a:schemeClr val="tx2">
                  <a:lumMod val="60000"/>
                  <a:lumOff val="40000"/>
                </a:schemeClr>
              </a:solidFill>
              <a:effectLst/>
              <a:uLnTx/>
              <a:uFillTx/>
              <a:latin typeface="+mj-lt"/>
              <a:ea typeface="+mj-ea"/>
              <a:cs typeface="+mj-cs"/>
            </a:endParaRPr>
          </a:p>
        </p:txBody>
      </p:sp>
      <p:sp>
        <p:nvSpPr>
          <p:cNvPr id="7" name="ZoneTexte 6"/>
          <p:cNvSpPr txBox="1"/>
          <p:nvPr/>
        </p:nvSpPr>
        <p:spPr>
          <a:xfrm>
            <a:off x="714348" y="928670"/>
            <a:ext cx="6429420" cy="523220"/>
          </a:xfrm>
          <a:prstGeom prst="rect">
            <a:avLst/>
          </a:prstGeom>
          <a:noFill/>
        </p:spPr>
        <p:txBody>
          <a:bodyPr wrap="square" rtlCol="0">
            <a:spAutoFit/>
          </a:bodyPr>
          <a:lstStyle/>
          <a:p>
            <a:r>
              <a:rPr lang="fr-FR" sz="1400" dirty="0" smtClean="0"/>
              <a:t>A partir de l’énoncé, il a été possible d’établir le coût des matières premières de la manière suivante :</a:t>
            </a:r>
            <a:endParaRPr lang="fr-FR" sz="1400" dirty="0"/>
          </a:p>
        </p:txBody>
      </p:sp>
      <p:cxnSp>
        <p:nvCxnSpPr>
          <p:cNvPr id="20" name="Connecteur droit avec flèche 19"/>
          <p:cNvCxnSpPr/>
          <p:nvPr/>
        </p:nvCxnSpPr>
        <p:spPr>
          <a:xfrm rot="10800000">
            <a:off x="5214942" y="5000636"/>
            <a:ext cx="1285884"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9" name="Connecteur en angle 28"/>
          <p:cNvCxnSpPr/>
          <p:nvPr/>
        </p:nvCxnSpPr>
        <p:spPr>
          <a:xfrm rot="10800000">
            <a:off x="5643570" y="5429264"/>
            <a:ext cx="857256" cy="285752"/>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sp>
        <p:nvSpPr>
          <p:cNvPr id="38" name="ZoneTexte 37"/>
          <p:cNvSpPr txBox="1"/>
          <p:nvPr/>
        </p:nvSpPr>
        <p:spPr>
          <a:xfrm>
            <a:off x="6572264" y="4857760"/>
            <a:ext cx="2143140" cy="523220"/>
          </a:xfrm>
          <a:prstGeom prst="rect">
            <a:avLst/>
          </a:prstGeom>
          <a:noFill/>
        </p:spPr>
        <p:txBody>
          <a:bodyPr wrap="square" rtlCol="0">
            <a:spAutoFit/>
          </a:bodyPr>
          <a:lstStyle/>
          <a:p>
            <a:r>
              <a:rPr lang="fr-FR" sz="1400" b="1" dirty="0" smtClean="0"/>
              <a:t>= 0,1 x MP1 + 0,2 x MP2 </a:t>
            </a:r>
          </a:p>
          <a:p>
            <a:r>
              <a:rPr lang="fr-FR" sz="1400" b="1" dirty="0" smtClean="0"/>
              <a:t>   + 0,05 x MP3 </a:t>
            </a:r>
          </a:p>
        </p:txBody>
      </p:sp>
      <p:sp>
        <p:nvSpPr>
          <p:cNvPr id="40" name="ZoneTexte 39"/>
          <p:cNvSpPr txBox="1"/>
          <p:nvPr/>
        </p:nvSpPr>
        <p:spPr>
          <a:xfrm>
            <a:off x="6643702" y="5572140"/>
            <a:ext cx="2214578" cy="492443"/>
          </a:xfrm>
          <a:prstGeom prst="rect">
            <a:avLst/>
          </a:prstGeom>
          <a:noFill/>
        </p:spPr>
        <p:txBody>
          <a:bodyPr wrap="square" rtlCol="0">
            <a:spAutoFit/>
          </a:bodyPr>
          <a:lstStyle/>
          <a:p>
            <a:r>
              <a:rPr lang="fr-FR" sz="1400" b="1" dirty="0" smtClean="0"/>
              <a:t>= Prix MP x 100 / Prix total </a:t>
            </a:r>
          </a:p>
          <a:p>
            <a:r>
              <a:rPr lang="fr-FR" sz="1200" i="1" dirty="0" smtClean="0"/>
              <a:t>                   avec Prix total = 80€</a:t>
            </a:r>
            <a:endParaRPr lang="fr-FR" sz="1200" i="1" dirty="0"/>
          </a:p>
        </p:txBody>
      </p:sp>
      <p:sp>
        <p:nvSpPr>
          <p:cNvPr id="44" name="ZoneTexte 43"/>
          <p:cNvSpPr txBox="1"/>
          <p:nvPr/>
        </p:nvSpPr>
        <p:spPr>
          <a:xfrm>
            <a:off x="928662" y="6143644"/>
            <a:ext cx="7929618" cy="523220"/>
          </a:xfrm>
          <a:prstGeom prst="rect">
            <a:avLst/>
          </a:prstGeom>
          <a:noFill/>
        </p:spPr>
        <p:txBody>
          <a:bodyPr wrap="square" rtlCol="0">
            <a:spAutoFit/>
          </a:bodyPr>
          <a:lstStyle/>
          <a:p>
            <a:r>
              <a:rPr lang="fr-FR" sz="1400" dirty="0" smtClean="0"/>
              <a:t>Ainsi, le coût total des matières premières nécessaires à la fabrication d’un produit est </a:t>
            </a:r>
            <a:r>
              <a:rPr lang="fr-FR" sz="1400" b="1" dirty="0" smtClean="0"/>
              <a:t>20,6€ </a:t>
            </a:r>
            <a:r>
              <a:rPr lang="fr-FR" sz="1400" dirty="0" smtClean="0"/>
              <a:t>et </a:t>
            </a:r>
          </a:p>
          <a:p>
            <a:r>
              <a:rPr lang="fr-FR" sz="1400" dirty="0" smtClean="0"/>
              <a:t>représente  </a:t>
            </a:r>
            <a:r>
              <a:rPr lang="fr-FR" sz="1400" b="1" dirty="0" smtClean="0"/>
              <a:t>25,75% </a:t>
            </a:r>
            <a:r>
              <a:rPr lang="fr-FR" sz="1400" dirty="0" smtClean="0"/>
              <a:t>du coût total de 80 €.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28794" y="428604"/>
            <a:ext cx="4043362" cy="725470"/>
          </a:xfrm>
        </p:spPr>
        <p:txBody>
          <a:bodyPr>
            <a:normAutofit/>
          </a:bodyPr>
          <a:lstStyle/>
          <a:p>
            <a:r>
              <a:rPr lang="fr-FR" sz="2000" dirty="0" smtClean="0">
                <a:solidFill>
                  <a:schemeClr val="tx2">
                    <a:lumMod val="60000"/>
                    <a:lumOff val="40000"/>
                  </a:schemeClr>
                </a:solidFill>
              </a:rPr>
              <a:t>Question 4 – Coût main d’œuvre </a:t>
            </a:r>
            <a:endParaRPr lang="fr-FR" sz="2000" dirty="0">
              <a:solidFill>
                <a:schemeClr val="tx2">
                  <a:lumMod val="60000"/>
                  <a:lumOff val="40000"/>
                </a:schemeClr>
              </a:solidFill>
            </a:endParaRPr>
          </a:p>
        </p:txBody>
      </p:sp>
      <p:sp>
        <p:nvSpPr>
          <p:cNvPr id="3" name="Espace réservé du contenu 2"/>
          <p:cNvSpPr>
            <a:spLocks noGrp="1"/>
          </p:cNvSpPr>
          <p:nvPr>
            <p:ph idx="1"/>
          </p:nvPr>
        </p:nvSpPr>
        <p:spPr>
          <a:xfrm>
            <a:off x="642910" y="1285860"/>
            <a:ext cx="7786742" cy="4714908"/>
          </a:xfrm>
        </p:spPr>
        <p:txBody>
          <a:bodyPr>
            <a:normAutofit/>
          </a:bodyPr>
          <a:lstStyle/>
          <a:p>
            <a:pPr lvl="0">
              <a:buNone/>
            </a:pPr>
            <a:r>
              <a:rPr lang="fr-FR" sz="1400" dirty="0" smtClean="0">
                <a:solidFill>
                  <a:prstClr val="black"/>
                </a:solidFill>
              </a:rPr>
              <a:t>Le temps nécessaire à la production d’un produit est de 70 minutes.</a:t>
            </a:r>
          </a:p>
          <a:p>
            <a:pPr lvl="0">
              <a:buNone/>
            </a:pPr>
            <a:r>
              <a:rPr lang="fr-FR" sz="1400" dirty="0" smtClean="0">
                <a:solidFill>
                  <a:prstClr val="black"/>
                </a:solidFill>
              </a:rPr>
              <a:t>Nous cherchons à calculer le coût de la main d’œuvre avec l’ensemble des charges pour la conception </a:t>
            </a:r>
          </a:p>
          <a:p>
            <a:pPr lvl="0">
              <a:buNone/>
            </a:pPr>
            <a:r>
              <a:rPr lang="fr-FR" sz="1400" dirty="0" smtClean="0">
                <a:solidFill>
                  <a:prstClr val="black"/>
                </a:solidFill>
              </a:rPr>
              <a:t>de ce produit.</a:t>
            </a:r>
          </a:p>
          <a:p>
            <a:pPr lvl="0">
              <a:buNone/>
            </a:pPr>
            <a:endParaRPr lang="fr-FR" sz="1400" dirty="0" smtClean="0">
              <a:solidFill>
                <a:prstClr val="black"/>
              </a:solidFill>
            </a:endParaRPr>
          </a:p>
          <a:p>
            <a:pPr lvl="0">
              <a:buNone/>
            </a:pPr>
            <a:r>
              <a:rPr lang="fr-FR" sz="1400" dirty="0" smtClean="0">
                <a:solidFill>
                  <a:prstClr val="black"/>
                </a:solidFill>
              </a:rPr>
              <a:t>Calcul du taux horaire d’un employé :</a:t>
            </a:r>
          </a:p>
          <a:p>
            <a:pPr lvl="0">
              <a:buNone/>
            </a:pPr>
            <a:endParaRPr lang="fr-FR" sz="1400" dirty="0">
              <a:solidFill>
                <a:prstClr val="black"/>
              </a:solidFill>
            </a:endParaRPr>
          </a:p>
          <a:p>
            <a:pPr lvl="0">
              <a:buNone/>
            </a:pPr>
            <a:endParaRPr lang="fr-FR" sz="1400" dirty="0" smtClean="0">
              <a:solidFill>
                <a:prstClr val="black"/>
              </a:solidFill>
            </a:endParaRPr>
          </a:p>
          <a:p>
            <a:pPr lvl="0">
              <a:buNone/>
            </a:pPr>
            <a:endParaRPr lang="fr-FR" sz="1400" dirty="0" smtClean="0">
              <a:solidFill>
                <a:prstClr val="black"/>
              </a:solidFill>
            </a:endParaRPr>
          </a:p>
          <a:p>
            <a:pPr lvl="0">
              <a:buNone/>
            </a:pPr>
            <a:r>
              <a:rPr lang="fr-FR" sz="1400" dirty="0" smtClean="0">
                <a:solidFill>
                  <a:prstClr val="black"/>
                </a:solidFill>
              </a:rPr>
              <a:t>Taux horaire =                                                               32,65 €/h</a:t>
            </a:r>
          </a:p>
          <a:p>
            <a:pPr lvl="0">
              <a:buNone/>
            </a:pPr>
            <a:endParaRPr lang="fr-FR" sz="1400" dirty="0">
              <a:solidFill>
                <a:prstClr val="black"/>
              </a:solidFill>
            </a:endParaRPr>
          </a:p>
          <a:p>
            <a:pPr lvl="0">
              <a:buNone/>
            </a:pPr>
            <a:endParaRPr lang="fr-FR" sz="1400" dirty="0" smtClean="0">
              <a:solidFill>
                <a:prstClr val="black"/>
              </a:solidFill>
            </a:endParaRPr>
          </a:p>
          <a:p>
            <a:pPr lvl="0">
              <a:buNone/>
            </a:pPr>
            <a:endParaRPr lang="fr-FR" sz="1400" dirty="0">
              <a:solidFill>
                <a:prstClr val="black"/>
              </a:solidFill>
            </a:endParaRPr>
          </a:p>
          <a:p>
            <a:pPr lvl="0">
              <a:buNone/>
            </a:pPr>
            <a:endParaRPr lang="fr-FR" sz="1400" dirty="0" smtClean="0">
              <a:solidFill>
                <a:prstClr val="black"/>
              </a:solidFill>
            </a:endParaRPr>
          </a:p>
          <a:p>
            <a:pPr>
              <a:buNone/>
            </a:pPr>
            <a:r>
              <a:rPr lang="fr-FR" sz="1400" dirty="0" smtClean="0">
                <a:solidFill>
                  <a:prstClr val="black"/>
                </a:solidFill>
              </a:rPr>
              <a:t> </a:t>
            </a:r>
          </a:p>
          <a:p>
            <a:pPr>
              <a:buNone/>
            </a:pPr>
            <a:r>
              <a:rPr lang="fr-FR" sz="1400" dirty="0" smtClean="0">
                <a:solidFill>
                  <a:prstClr val="black"/>
                </a:solidFill>
              </a:rPr>
              <a:t>Il s’agit du coût d’un employé pour 60 minutes de travail. Cependant, la conception d’un produit met 70</a:t>
            </a:r>
          </a:p>
          <a:p>
            <a:pPr>
              <a:buNone/>
            </a:pPr>
            <a:r>
              <a:rPr lang="fr-FR" sz="1400" dirty="0" smtClean="0">
                <a:solidFill>
                  <a:prstClr val="black"/>
                </a:solidFill>
              </a:rPr>
              <a:t>minutes.  </a:t>
            </a:r>
            <a:r>
              <a:rPr lang="fr-FR" sz="1400" b="1" dirty="0" smtClean="0">
                <a:solidFill>
                  <a:prstClr val="black"/>
                </a:solidFill>
              </a:rPr>
              <a:t>Ainsi </a:t>
            </a:r>
            <a:r>
              <a:rPr lang="fr-FR" sz="1400" b="1" dirty="0" smtClean="0"/>
              <a:t>le coût direct de la main d’œuvre nécessaire pour fabriquer le produit </a:t>
            </a:r>
            <a:r>
              <a:rPr lang="fr-FR" sz="1400" b="1" dirty="0" smtClean="0">
                <a:solidFill>
                  <a:prstClr val="black"/>
                </a:solidFill>
              </a:rPr>
              <a:t>revient à </a:t>
            </a:r>
            <a:r>
              <a:rPr lang="fr-FR" sz="1400" b="1" u="sng" dirty="0" smtClean="0">
                <a:solidFill>
                  <a:prstClr val="black"/>
                </a:solidFill>
              </a:rPr>
              <a:t>38,1</a:t>
            </a:r>
            <a:r>
              <a:rPr lang="fr-FR" sz="1400" b="1" dirty="0" smtClean="0">
                <a:solidFill>
                  <a:prstClr val="black"/>
                </a:solidFill>
              </a:rPr>
              <a:t> €.</a:t>
            </a:r>
          </a:p>
          <a:p>
            <a:pPr>
              <a:buNone/>
            </a:pPr>
            <a:r>
              <a:rPr lang="fr-FR" sz="1400" dirty="0" smtClean="0">
                <a:solidFill>
                  <a:prstClr val="black"/>
                </a:solidFill>
              </a:rPr>
              <a:t>C</a:t>
            </a:r>
            <a:r>
              <a:rPr lang="fr-FR" sz="1400" b="1" dirty="0" smtClean="0">
                <a:solidFill>
                  <a:prstClr val="black"/>
                </a:solidFill>
              </a:rPr>
              <a:t>’est-à-dire </a:t>
            </a:r>
            <a:r>
              <a:rPr lang="fr-FR" sz="1400" b="1" u="sng" dirty="0" smtClean="0">
                <a:solidFill>
                  <a:prstClr val="black"/>
                </a:solidFill>
              </a:rPr>
              <a:t>47,6</a:t>
            </a:r>
            <a:r>
              <a:rPr lang="fr-FR" sz="1400" b="1" dirty="0" smtClean="0">
                <a:solidFill>
                  <a:prstClr val="black"/>
                </a:solidFill>
              </a:rPr>
              <a:t>%  des dépenses relatives à l’exploitation du produit, qui est de 80€.</a:t>
            </a:r>
          </a:p>
          <a:p>
            <a:pPr lvl="0">
              <a:buNone/>
            </a:pPr>
            <a:endParaRPr lang="fr-FR" sz="1600"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0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71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71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57356" y="3286124"/>
            <a:ext cx="2357454" cy="419547"/>
          </a:xfrm>
          <a:prstGeom prst="rect">
            <a:avLst/>
          </a:prstGeom>
          <a:noFill/>
        </p:spPr>
      </p:pic>
      <p:cxnSp>
        <p:nvCxnSpPr>
          <p:cNvPr id="9" name="Connecteur droit avec flèche 8"/>
          <p:cNvCxnSpPr/>
          <p:nvPr/>
        </p:nvCxnSpPr>
        <p:spPr>
          <a:xfrm>
            <a:off x="4143372" y="3643314"/>
            <a:ext cx="1143008"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3" name="Connecteur droit 12"/>
          <p:cNvCxnSpPr/>
          <p:nvPr/>
        </p:nvCxnSpPr>
        <p:spPr>
          <a:xfrm rot="5400000">
            <a:off x="3536149" y="3821909"/>
            <a:ext cx="214314"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15" name="Connecteur droit avec flèche 14"/>
          <p:cNvCxnSpPr/>
          <p:nvPr/>
        </p:nvCxnSpPr>
        <p:spPr>
          <a:xfrm>
            <a:off x="3643306" y="3929066"/>
            <a:ext cx="1643074" cy="158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7" name="Connecteur droit 16"/>
          <p:cNvCxnSpPr/>
          <p:nvPr/>
        </p:nvCxnSpPr>
        <p:spPr>
          <a:xfrm>
            <a:off x="1857356" y="3714752"/>
            <a:ext cx="1571636"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19" name="Connecteur droit 18"/>
          <p:cNvCxnSpPr/>
          <p:nvPr/>
        </p:nvCxnSpPr>
        <p:spPr>
          <a:xfrm>
            <a:off x="3571868" y="3714752"/>
            <a:ext cx="142876"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22" name="Connecteur droit 21"/>
          <p:cNvCxnSpPr/>
          <p:nvPr/>
        </p:nvCxnSpPr>
        <p:spPr>
          <a:xfrm rot="5400000">
            <a:off x="2178827" y="4036223"/>
            <a:ext cx="642942"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30" name="Connecteur droit avec flèche 29"/>
          <p:cNvCxnSpPr/>
          <p:nvPr/>
        </p:nvCxnSpPr>
        <p:spPr>
          <a:xfrm>
            <a:off x="2500298" y="4357694"/>
            <a:ext cx="2786082" cy="158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32" name="Connecteur droit 31"/>
          <p:cNvCxnSpPr/>
          <p:nvPr/>
        </p:nvCxnSpPr>
        <p:spPr>
          <a:xfrm>
            <a:off x="2285984" y="3214686"/>
            <a:ext cx="1285884"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34" name="Connecteur droit avec flèche 33"/>
          <p:cNvCxnSpPr/>
          <p:nvPr/>
        </p:nvCxnSpPr>
        <p:spPr>
          <a:xfrm>
            <a:off x="2928926" y="2928934"/>
            <a:ext cx="2286016"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37" name="Connecteur droit 36"/>
          <p:cNvCxnSpPr/>
          <p:nvPr/>
        </p:nvCxnSpPr>
        <p:spPr>
          <a:xfrm rot="5400000">
            <a:off x="2786050" y="3071810"/>
            <a:ext cx="285752" cy="0"/>
          </a:xfrm>
          <a:prstGeom prst="line">
            <a:avLst/>
          </a:prstGeom>
        </p:spPr>
        <p:style>
          <a:lnRef idx="2">
            <a:schemeClr val="accent3"/>
          </a:lnRef>
          <a:fillRef idx="0">
            <a:schemeClr val="accent3"/>
          </a:fillRef>
          <a:effectRef idx="1">
            <a:schemeClr val="accent3"/>
          </a:effectRef>
          <a:fontRef idx="minor">
            <a:schemeClr val="tx1"/>
          </a:fontRef>
        </p:style>
      </p:cxnSp>
      <p:sp>
        <p:nvSpPr>
          <p:cNvPr id="38" name="ZoneTexte 37"/>
          <p:cNvSpPr txBox="1"/>
          <p:nvPr/>
        </p:nvSpPr>
        <p:spPr>
          <a:xfrm>
            <a:off x="5500694" y="2786058"/>
            <a:ext cx="1857388" cy="307777"/>
          </a:xfrm>
          <a:prstGeom prst="rect">
            <a:avLst/>
          </a:prstGeom>
          <a:noFill/>
        </p:spPr>
        <p:txBody>
          <a:bodyPr wrap="square" rtlCol="0">
            <a:spAutoFit/>
          </a:bodyPr>
          <a:lstStyle/>
          <a:p>
            <a:r>
              <a:rPr lang="fr-FR" sz="1400" dirty="0" smtClean="0"/>
              <a:t>Coût d’un employ</a:t>
            </a:r>
            <a:r>
              <a:rPr lang="fr-FR" sz="1400" dirty="0"/>
              <a:t>é</a:t>
            </a:r>
          </a:p>
        </p:txBody>
      </p:sp>
      <p:sp>
        <p:nvSpPr>
          <p:cNvPr id="39" name="ZoneTexte 38"/>
          <p:cNvSpPr txBox="1"/>
          <p:nvPr/>
        </p:nvSpPr>
        <p:spPr>
          <a:xfrm>
            <a:off x="5500694" y="4143380"/>
            <a:ext cx="2428892" cy="307777"/>
          </a:xfrm>
          <a:prstGeom prst="rect">
            <a:avLst/>
          </a:prstGeom>
          <a:noFill/>
        </p:spPr>
        <p:txBody>
          <a:bodyPr wrap="square" rtlCol="0">
            <a:spAutoFit/>
          </a:bodyPr>
          <a:lstStyle/>
          <a:p>
            <a:r>
              <a:rPr lang="fr-FR" sz="1400" dirty="0" smtClean="0"/>
              <a:t>Nombre d’heures travaillées</a:t>
            </a:r>
            <a:endParaRPr lang="fr-FR" sz="1400" dirty="0"/>
          </a:p>
        </p:txBody>
      </p:sp>
      <p:sp>
        <p:nvSpPr>
          <p:cNvPr id="42" name="ZoneTexte 41"/>
          <p:cNvSpPr txBox="1"/>
          <p:nvPr/>
        </p:nvSpPr>
        <p:spPr>
          <a:xfrm>
            <a:off x="5500694" y="3429000"/>
            <a:ext cx="2428892" cy="307777"/>
          </a:xfrm>
          <a:prstGeom prst="rect">
            <a:avLst/>
          </a:prstGeom>
          <a:noFill/>
        </p:spPr>
        <p:txBody>
          <a:bodyPr wrap="square" rtlCol="0">
            <a:spAutoFit/>
          </a:bodyPr>
          <a:lstStyle/>
          <a:p>
            <a:r>
              <a:rPr lang="fr-FR" sz="1400" dirty="0" smtClean="0"/>
              <a:t>Taux de  « facturabilité »</a:t>
            </a:r>
            <a:endParaRPr lang="fr-FR" sz="1400" dirty="0"/>
          </a:p>
        </p:txBody>
      </p:sp>
      <p:sp>
        <p:nvSpPr>
          <p:cNvPr id="44" name="ZoneTexte 43"/>
          <p:cNvSpPr txBox="1"/>
          <p:nvPr/>
        </p:nvSpPr>
        <p:spPr>
          <a:xfrm>
            <a:off x="5500694" y="3786190"/>
            <a:ext cx="1684929" cy="307777"/>
          </a:xfrm>
          <a:prstGeom prst="rect">
            <a:avLst/>
          </a:prstGeom>
          <a:noFill/>
        </p:spPr>
        <p:txBody>
          <a:bodyPr wrap="square" rtlCol="0">
            <a:spAutoFit/>
          </a:bodyPr>
          <a:lstStyle/>
          <a:p>
            <a:r>
              <a:rPr lang="fr-FR" sz="1400" dirty="0" smtClean="0"/>
              <a:t>Taux de présence</a:t>
            </a:r>
            <a:endParaRPr lang="fr-FR" sz="1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787</Words>
  <Application>Microsoft Office PowerPoint</Application>
  <PresentationFormat>Affichage à l'écran (4:3)</PresentationFormat>
  <Paragraphs>163</Paragraphs>
  <Slides>12</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12</vt:i4>
      </vt:variant>
    </vt:vector>
  </HeadingPairs>
  <TitlesOfParts>
    <vt:vector size="14" baseType="lpstr">
      <vt:lpstr>Thème Office</vt:lpstr>
      <vt:lpstr>Feuille de calcul</vt:lpstr>
      <vt:lpstr>Etude de cas OFE – Exam ING1 </vt:lpstr>
      <vt:lpstr>Question 1 – Quantités vendues</vt:lpstr>
      <vt:lpstr>Diapositive 3</vt:lpstr>
      <vt:lpstr>Diapositive 4</vt:lpstr>
      <vt:lpstr>Diapositive 5</vt:lpstr>
      <vt:lpstr>Diapositive 6</vt:lpstr>
      <vt:lpstr>Diapositive 7</vt:lpstr>
      <vt:lpstr>Diapositive 8</vt:lpstr>
      <vt:lpstr>Question 4 – Coût main d’œuvre </vt:lpstr>
      <vt:lpstr>Diapositive 10</vt:lpstr>
      <vt:lpstr>Question 6 - Effectif de production</vt:lpstr>
      <vt:lpstr>Diapositive 12</vt:lpstr>
    </vt:vector>
  </TitlesOfParts>
  <Company>EISTI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de cas OFE – Exam ING1 </dc:title>
  <dc:creator>Administrator</dc:creator>
  <cp:lastModifiedBy>Administrator</cp:lastModifiedBy>
  <cp:revision>21</cp:revision>
  <dcterms:created xsi:type="dcterms:W3CDTF">2009-10-02T13:41:06Z</dcterms:created>
  <dcterms:modified xsi:type="dcterms:W3CDTF">2009-10-05T14:47:50Z</dcterms:modified>
</cp:coreProperties>
</file>