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16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3A74-02CA-40B2-9EDC-1561ED6687D1}" type="datetimeFigureOut">
              <a:rPr lang="fr-FR" smtClean="0"/>
              <a:pPr/>
              <a:t>17/09/2011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5C70-D055-4C06-BA5D-83F53EF302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3E1B-F6B9-4354-97E3-359DE452DC2A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CF264-B64E-4DBA-A53E-E5B9CD8B36B5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355C-6EC5-4110-823F-851BC006024E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DC602-342F-4E17-B1DC-5657C757A3B1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867B-13B9-41A4-B782-7ADC1FA3BE65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B888-D694-4EAF-9AA2-510DAB38ED46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A029-4D17-4DF9-84C9-B256F5DB7007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29AF-36B6-46D3-A794-63A7476B45C9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3FC1E-72D5-47A0-BD88-B85AA6D53B0E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A6D8-D738-422F-988B-8484CABB75D9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A64F-C20F-4E1D-B044-4503AAD93A55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249A-FD79-49A3-B536-B2B287FF763F}" type="datetime1">
              <a:rPr lang="fr-FR" smtClean="0"/>
              <a:pPr/>
              <a:t>17/09/2011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Guy Doriot 2010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89A85-994C-483F-B521-CE97E423D4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169" y="1103586"/>
            <a:ext cx="7772400" cy="4097722"/>
          </a:xfrm>
        </p:spPr>
        <p:txBody>
          <a:bodyPr>
            <a:normAutofit/>
          </a:bodyPr>
          <a:lstStyle/>
          <a:p>
            <a:r>
              <a:rPr lang="fr-FR" dirty="0" smtClean="0"/>
              <a:t>Etude de cas OFE ING 1 </a:t>
            </a:r>
            <a:br>
              <a:rPr lang="fr-FR" dirty="0" smtClean="0"/>
            </a:br>
            <a:r>
              <a:rPr lang="fr-FR" dirty="0" smtClean="0"/>
              <a:t>Cursus : 2011-2012</a:t>
            </a:r>
            <a:br>
              <a:rPr lang="fr-FR" dirty="0" smtClean="0"/>
            </a:br>
            <a:r>
              <a:rPr lang="fr-FR" sz="1800" dirty="0" smtClean="0"/>
              <a:t>Les concepts, méthodes et outils à utiliser :</a:t>
            </a:r>
            <a:br>
              <a:rPr lang="fr-FR" sz="1800" dirty="0" smtClean="0"/>
            </a:br>
            <a:r>
              <a:rPr lang="fr-FR" sz="1800" dirty="0" smtClean="0"/>
              <a:t> Cycle de vie produit et </a:t>
            </a:r>
            <a:r>
              <a:rPr lang="fr-FR" sz="1800" dirty="0" err="1" smtClean="0"/>
              <a:t>Pay-back</a:t>
            </a:r>
            <a:r>
              <a:rPr lang="fr-FR" sz="1800" dirty="0" smtClean="0"/>
              <a:t> </a:t>
            </a:r>
            <a:br>
              <a:rPr lang="fr-FR" sz="1800" dirty="0" smtClean="0"/>
            </a:br>
            <a:r>
              <a:rPr lang="fr-FR" sz="1800" dirty="0" smtClean="0"/>
              <a:t>Simulation de Monte-Carlo </a:t>
            </a:r>
            <a:br>
              <a:rPr lang="fr-FR" sz="1800" dirty="0" smtClean="0"/>
            </a:br>
            <a:r>
              <a:rPr lang="fr-FR" sz="1800" dirty="0" smtClean="0"/>
              <a:t>Nomenclature et Gamme opératoire</a:t>
            </a:r>
            <a:br>
              <a:rPr lang="fr-FR" sz="1800" dirty="0" smtClean="0"/>
            </a:br>
            <a:r>
              <a:rPr lang="fr-FR" sz="1800" dirty="0" smtClean="0"/>
              <a:t>Calcul de taux horaire</a:t>
            </a:r>
            <a:br>
              <a:rPr lang="fr-FR" sz="1800" dirty="0" smtClean="0"/>
            </a:br>
            <a:r>
              <a:rPr lang="fr-FR" sz="1800" dirty="0" smtClean="0"/>
              <a:t>Capacité de production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14855" y="4903076"/>
            <a:ext cx="83712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Il est fortement conseillé de prendre connaissance de l’intégralité du document avant</a:t>
            </a:r>
          </a:p>
          <a:p>
            <a:r>
              <a:rPr lang="fr-FR" dirty="0" smtClean="0"/>
              <a:t>de commencer à résoudre le cas qui vous est proposé et d'avoir assisté aux 3 séances</a:t>
            </a:r>
          </a:p>
          <a:p>
            <a:r>
              <a:rPr lang="fr-FR" dirty="0" smtClean="0"/>
              <a:t>de la formation OFE :  "Organisation et Fonctionnement de l'Entreprise".</a:t>
            </a:r>
          </a:p>
          <a:p>
            <a:r>
              <a:rPr lang="fr-FR" dirty="0" smtClean="0"/>
              <a:t>Charge à vous de repérer dans cette formation les éléments qui vous seront utiles et de</a:t>
            </a:r>
          </a:p>
          <a:p>
            <a:r>
              <a:rPr lang="fr-FR" dirty="0" smtClean="0"/>
              <a:t>vous entrainer à les utiliser.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14290"/>
            <a:ext cx="13684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9" y="0"/>
            <a:ext cx="8229600" cy="494289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467591"/>
            <a:ext cx="88064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investissements nécessaires à l’étude d’un nouveau produit, à son développement et au</a:t>
            </a:r>
          </a:p>
          <a:p>
            <a:r>
              <a:rPr lang="fr-FR" dirty="0"/>
              <a:t>l</a:t>
            </a:r>
            <a:r>
              <a:rPr lang="fr-FR" dirty="0" smtClean="0"/>
              <a:t>ancement de sa commercialisation sont évalués à 50.000 € sur la première année 2009.</a:t>
            </a:r>
          </a:p>
          <a:p>
            <a:r>
              <a:rPr lang="fr-FR" dirty="0" smtClean="0"/>
              <a:t>Le produit sera commercialisé au tout début de la deuxième année 2010.</a:t>
            </a:r>
          </a:p>
          <a:p>
            <a:r>
              <a:rPr lang="fr-FR" dirty="0" smtClean="0"/>
              <a:t>Avec l’hypothèse d’un prix de vente HT fixé à 100 € par produit vendu, il a été recueilli</a:t>
            </a:r>
          </a:p>
          <a:p>
            <a:r>
              <a:rPr lang="fr-FR" dirty="0"/>
              <a:t>a</a:t>
            </a:r>
            <a:r>
              <a:rPr lang="fr-FR" dirty="0" smtClean="0"/>
              <a:t>uprès des experts du marketing un % de chances de vendre une quantité  supérieure à une</a:t>
            </a:r>
          </a:p>
          <a:p>
            <a:r>
              <a:rPr lang="fr-FR" dirty="0"/>
              <a:t>q</a:t>
            </a:r>
            <a:r>
              <a:rPr lang="fr-FR" dirty="0" smtClean="0"/>
              <a:t>uantité donnée Q0 de ce produit durant les 3 années à venir (2010, 2011, 2012) selon le </a:t>
            </a:r>
          </a:p>
          <a:p>
            <a:r>
              <a:rPr lang="fr-FR" dirty="0" smtClean="0"/>
              <a:t>tableau ci-dessous.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44485" y="4230414"/>
            <a:ext cx="89269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Q1) Quantités vendues et chiffre d'affaires</a:t>
            </a:r>
          </a:p>
          <a:p>
            <a:r>
              <a:rPr lang="fr-FR" dirty="0" smtClean="0"/>
              <a:t>Déterminer la valeur de la quantité vendue qui a au moins 70% de chances d’être atteinte </a:t>
            </a:r>
          </a:p>
          <a:p>
            <a:r>
              <a:rPr lang="fr-FR" dirty="0" smtClean="0"/>
              <a:t>dans chacune des 3 années. Pour les années 2010 et 2011, la détermination de cette valeur </a:t>
            </a:r>
          </a:p>
          <a:p>
            <a:r>
              <a:rPr lang="fr-FR" dirty="0" smtClean="0"/>
              <a:t>ne pose pas de problème, il suffit de procéder par interpolation pour la déterminer. </a:t>
            </a:r>
          </a:p>
          <a:p>
            <a:r>
              <a:rPr lang="fr-FR" dirty="0" smtClean="0"/>
              <a:t>En revanche pour l’année 2012, il est conseillé de procéder par simulation de Monte-Carlo et </a:t>
            </a:r>
          </a:p>
          <a:p>
            <a:r>
              <a:rPr lang="fr-FR" dirty="0" smtClean="0"/>
              <a:t>de faire au moins 10 simulations de 1000 tirages au hasard chacune pour avoir une</a:t>
            </a:r>
          </a:p>
          <a:p>
            <a:r>
              <a:rPr lang="fr-FR" dirty="0"/>
              <a:t>b</a:t>
            </a:r>
            <a:r>
              <a:rPr lang="fr-FR" dirty="0" smtClean="0"/>
              <a:t>onne précision sur cette quantité. Vous en déduirez le chiffre d'affaires prévu par année qui</a:t>
            </a:r>
          </a:p>
          <a:p>
            <a:r>
              <a:rPr lang="fr-FR" dirty="0" smtClean="0"/>
              <a:t>a au moins 70% de chances de se réaliser.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2146" y="2555874"/>
            <a:ext cx="6318317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394854"/>
            <a:ext cx="91641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Q2) </a:t>
            </a:r>
            <a:r>
              <a:rPr lang="fr-FR" b="1" dirty="0" err="1" smtClean="0"/>
              <a:t>Pay-back</a:t>
            </a:r>
            <a:endParaRPr lang="fr-FR" b="1" dirty="0" smtClean="0"/>
          </a:p>
          <a:p>
            <a:r>
              <a:rPr lang="fr-FR" dirty="0" smtClean="0"/>
              <a:t>Les dépenses relatives à l’exploitation de ce produit ont été évaluées à 80 € par produit</a:t>
            </a:r>
          </a:p>
          <a:p>
            <a:r>
              <a:rPr lang="fr-FR" dirty="0"/>
              <a:t>v</a:t>
            </a:r>
            <a:r>
              <a:rPr lang="fr-FR" dirty="0" smtClean="0"/>
              <a:t>endu. La question est de déterminer la date du </a:t>
            </a:r>
            <a:r>
              <a:rPr lang="fr-FR" dirty="0" err="1"/>
              <a:t>P</a:t>
            </a:r>
            <a:r>
              <a:rPr lang="fr-FR" dirty="0" err="1" smtClean="0"/>
              <a:t>ay-back</a:t>
            </a:r>
            <a:r>
              <a:rPr lang="fr-FR" dirty="0" smtClean="0"/>
              <a:t> en retenant la quantité qui a 70% de </a:t>
            </a:r>
          </a:p>
          <a:p>
            <a:r>
              <a:rPr lang="fr-FR" dirty="0" smtClean="0"/>
              <a:t>chances d’être atteinte sur chaque année et que vous venez d’identifier. </a:t>
            </a:r>
          </a:p>
          <a:p>
            <a:r>
              <a:rPr lang="fr-FR" dirty="0" smtClean="0"/>
              <a:t>On considérera que les ventes mensuelles sont égales au 12eme des ventes annuelles.</a:t>
            </a:r>
          </a:p>
          <a:p>
            <a:endParaRPr lang="fr-FR" dirty="0"/>
          </a:p>
          <a:p>
            <a:r>
              <a:rPr lang="fr-FR" b="1" dirty="0" smtClean="0"/>
              <a:t>Q3) Coût matières premières</a:t>
            </a:r>
          </a:p>
          <a:p>
            <a:r>
              <a:rPr lang="fr-FR" dirty="0" smtClean="0"/>
              <a:t>La nomenclature du produit est indiquée selon l’arborescence ci-dessous. Les coûts unitaires de</a:t>
            </a:r>
          </a:p>
          <a:p>
            <a:r>
              <a:rPr lang="fr-FR" dirty="0"/>
              <a:t>c</a:t>
            </a:r>
            <a:r>
              <a:rPr lang="fr-FR" dirty="0" smtClean="0"/>
              <a:t>hacune des matières premières </a:t>
            </a:r>
            <a:r>
              <a:rPr lang="fr-FR" dirty="0" err="1" smtClean="0"/>
              <a:t>MPi</a:t>
            </a:r>
            <a:r>
              <a:rPr lang="fr-FR" dirty="0" smtClean="0"/>
              <a:t> du dernier niveau sont indiqués dans le tableau associé à</a:t>
            </a:r>
          </a:p>
          <a:p>
            <a:r>
              <a:rPr lang="fr-FR" dirty="0" smtClean="0"/>
              <a:t>l’arborescence. Les composants de niveau supérieur sont simplement obtenus par des</a:t>
            </a:r>
          </a:p>
          <a:p>
            <a:r>
              <a:rPr lang="fr-FR" dirty="0"/>
              <a:t>o</a:t>
            </a:r>
            <a:r>
              <a:rPr lang="fr-FR" dirty="0" smtClean="0"/>
              <a:t>pérations de fabrication et ne nécessitent pas d’autres approvisionnements.</a:t>
            </a:r>
          </a:p>
          <a:p>
            <a:r>
              <a:rPr lang="fr-FR" dirty="0" smtClean="0"/>
              <a:t>Quel est le coût total des matières premières nécessaires à la fabrication d’un produit et quel % </a:t>
            </a:r>
          </a:p>
          <a:p>
            <a:r>
              <a:rPr lang="fr-FR" dirty="0"/>
              <a:t>r</a:t>
            </a:r>
            <a:r>
              <a:rPr lang="fr-FR" dirty="0" smtClean="0"/>
              <a:t>eprésente ce coût par rapport au coût total de 80 € ?</a:t>
            </a:r>
          </a:p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Guy Doriot 2010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3382" y="0"/>
            <a:ext cx="8229600" cy="556635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4</a:t>
            </a:fld>
            <a:endParaRPr lang="fr-FR"/>
          </a:p>
        </p:txBody>
      </p:sp>
      <p:grpSp>
        <p:nvGrpSpPr>
          <p:cNvPr id="196" name="Groupe 195"/>
          <p:cNvGrpSpPr/>
          <p:nvPr/>
        </p:nvGrpSpPr>
        <p:grpSpPr>
          <a:xfrm>
            <a:off x="0" y="542783"/>
            <a:ext cx="5700713" cy="3355979"/>
            <a:chOff x="0" y="542783"/>
            <a:chExt cx="5700713" cy="3355979"/>
          </a:xfrm>
        </p:grpSpPr>
        <p:sp>
          <p:nvSpPr>
            <p:cNvPr id="93" name="Text Box 4"/>
            <p:cNvSpPr txBox="1">
              <a:spLocks noChangeArrowheads="1"/>
            </p:cNvSpPr>
            <p:nvPr/>
          </p:nvSpPr>
          <p:spPr bwMode="auto">
            <a:xfrm>
              <a:off x="2371726" y="542783"/>
              <a:ext cx="685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fr-FR" sz="1000" dirty="0" smtClean="0"/>
                <a:t>Produit</a:t>
              </a:r>
              <a:endParaRPr lang="fr-FR" sz="1000" dirty="0"/>
            </a:p>
          </p:txBody>
        </p:sp>
        <p:sp>
          <p:nvSpPr>
            <p:cNvPr id="94" name="Text Box 5"/>
            <p:cNvSpPr txBox="1">
              <a:spLocks noChangeArrowheads="1"/>
            </p:cNvSpPr>
            <p:nvPr/>
          </p:nvSpPr>
          <p:spPr bwMode="auto">
            <a:xfrm>
              <a:off x="984250" y="1177784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M1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/>
          </p:nvSpPr>
          <p:spPr bwMode="auto">
            <a:xfrm>
              <a:off x="4021138" y="1166671"/>
              <a:ext cx="474663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M2</a:t>
              </a:r>
            </a:p>
          </p:txBody>
        </p:sp>
        <p:sp>
          <p:nvSpPr>
            <p:cNvPr id="97" name="Text Box 8"/>
            <p:cNvSpPr txBox="1">
              <a:spLocks noChangeArrowheads="1"/>
            </p:cNvSpPr>
            <p:nvPr/>
          </p:nvSpPr>
          <p:spPr bwMode="auto">
            <a:xfrm>
              <a:off x="244475" y="1585772"/>
              <a:ext cx="5588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SM1</a:t>
              </a:r>
            </a:p>
          </p:txBody>
        </p:sp>
        <p:sp>
          <p:nvSpPr>
            <p:cNvPr id="98" name="Text Box 9"/>
            <p:cNvSpPr txBox="1">
              <a:spLocks noChangeArrowheads="1"/>
            </p:cNvSpPr>
            <p:nvPr/>
          </p:nvSpPr>
          <p:spPr bwMode="auto">
            <a:xfrm>
              <a:off x="1608138" y="1596884"/>
              <a:ext cx="584200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SM2</a:t>
              </a:r>
            </a:p>
          </p:txBody>
        </p:sp>
        <p:sp>
          <p:nvSpPr>
            <p:cNvPr id="99" name="Text Box 10"/>
            <p:cNvSpPr txBox="1">
              <a:spLocks noChangeArrowheads="1"/>
            </p:cNvSpPr>
            <p:nvPr/>
          </p:nvSpPr>
          <p:spPr bwMode="auto">
            <a:xfrm>
              <a:off x="3119438" y="1598472"/>
              <a:ext cx="5857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SM3</a:t>
              </a:r>
            </a:p>
          </p:txBody>
        </p:sp>
        <p:sp>
          <p:nvSpPr>
            <p:cNvPr id="100" name="Text Box 11"/>
            <p:cNvSpPr txBox="1">
              <a:spLocks noChangeArrowheads="1"/>
            </p:cNvSpPr>
            <p:nvPr/>
          </p:nvSpPr>
          <p:spPr bwMode="auto">
            <a:xfrm>
              <a:off x="4737101" y="1598472"/>
              <a:ext cx="59848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SM4</a:t>
              </a:r>
            </a:p>
          </p:txBody>
        </p:sp>
        <p:sp>
          <p:nvSpPr>
            <p:cNvPr id="101" name="Text Box 12"/>
            <p:cNvSpPr txBox="1">
              <a:spLocks noChangeArrowheads="1"/>
            </p:cNvSpPr>
            <p:nvPr/>
          </p:nvSpPr>
          <p:spPr bwMode="auto">
            <a:xfrm>
              <a:off x="2587625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2" name="Text Box 13"/>
            <p:cNvSpPr txBox="1">
              <a:spLocks noChangeArrowheads="1"/>
            </p:cNvSpPr>
            <p:nvPr/>
          </p:nvSpPr>
          <p:spPr bwMode="auto">
            <a:xfrm>
              <a:off x="32575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3" name="Text Box 14"/>
            <p:cNvSpPr txBox="1">
              <a:spLocks noChangeArrowheads="1"/>
            </p:cNvSpPr>
            <p:nvPr/>
          </p:nvSpPr>
          <p:spPr bwMode="auto">
            <a:xfrm>
              <a:off x="3930651" y="22334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06" name="Text Box 17"/>
            <p:cNvSpPr txBox="1">
              <a:spLocks noChangeArrowheads="1"/>
            </p:cNvSpPr>
            <p:nvPr/>
          </p:nvSpPr>
          <p:spPr bwMode="auto">
            <a:xfrm>
              <a:off x="492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P1</a:t>
              </a:r>
            </a:p>
          </p:txBody>
        </p:sp>
        <p:sp>
          <p:nvSpPr>
            <p:cNvPr id="107" name="Text Box 18"/>
            <p:cNvSpPr txBox="1">
              <a:spLocks noChangeArrowheads="1"/>
            </p:cNvSpPr>
            <p:nvPr/>
          </p:nvSpPr>
          <p:spPr bwMode="auto">
            <a:xfrm>
              <a:off x="6159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P2</a:t>
              </a:r>
            </a:p>
          </p:txBody>
        </p:sp>
        <p:sp>
          <p:nvSpPr>
            <p:cNvPr id="108" name="Text Box 19"/>
            <p:cNvSpPr txBox="1">
              <a:spLocks noChangeArrowheads="1"/>
            </p:cNvSpPr>
            <p:nvPr/>
          </p:nvSpPr>
          <p:spPr bwMode="auto">
            <a:xfrm>
              <a:off x="1281113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P1</a:t>
              </a:r>
            </a:p>
          </p:txBody>
        </p:sp>
        <p:sp>
          <p:nvSpPr>
            <p:cNvPr id="109" name="Text Box 20"/>
            <p:cNvSpPr txBox="1">
              <a:spLocks noChangeArrowheads="1"/>
            </p:cNvSpPr>
            <p:nvPr/>
          </p:nvSpPr>
          <p:spPr bwMode="auto">
            <a:xfrm>
              <a:off x="1974850" y="2223947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1 P3</a:t>
              </a:r>
            </a:p>
          </p:txBody>
        </p:sp>
        <p:sp>
          <p:nvSpPr>
            <p:cNvPr id="110" name="Text Box 21"/>
            <p:cNvSpPr txBox="1">
              <a:spLocks noChangeArrowheads="1"/>
            </p:cNvSpPr>
            <p:nvPr/>
          </p:nvSpPr>
          <p:spPr bwMode="auto">
            <a:xfrm>
              <a:off x="5168901" y="2195372"/>
              <a:ext cx="4524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4 P3</a:t>
              </a:r>
            </a:p>
          </p:txBody>
        </p:sp>
        <p:sp>
          <p:nvSpPr>
            <p:cNvPr id="111" name="Text Box 22"/>
            <p:cNvSpPr txBox="1">
              <a:spLocks noChangeArrowheads="1"/>
            </p:cNvSpPr>
            <p:nvPr/>
          </p:nvSpPr>
          <p:spPr bwMode="auto">
            <a:xfrm>
              <a:off x="4537076" y="2196960"/>
              <a:ext cx="465138" cy="254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fr-FR" sz="1000"/>
                <a:t>2 P2</a:t>
              </a:r>
            </a:p>
          </p:txBody>
        </p:sp>
        <p:grpSp>
          <p:nvGrpSpPr>
            <p:cNvPr id="112" name="Group 23"/>
            <p:cNvGrpSpPr>
              <a:grpSpLocks/>
            </p:cNvGrpSpPr>
            <p:nvPr/>
          </p:nvGrpSpPr>
          <p:grpSpPr bwMode="auto">
            <a:xfrm>
              <a:off x="0" y="2697023"/>
              <a:ext cx="571500" cy="1195389"/>
              <a:chOff x="734" y="2408"/>
              <a:chExt cx="360" cy="753"/>
            </a:xfrm>
          </p:grpSpPr>
          <p:sp>
            <p:nvSpPr>
              <p:cNvPr id="193" name="Text Box 24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94" name="Text Box 25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95" name="Text Box 26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3" name="Group 27"/>
            <p:cNvGrpSpPr>
              <a:grpSpLocks/>
            </p:cNvGrpSpPr>
            <p:nvPr/>
          </p:nvGrpSpPr>
          <p:grpSpPr bwMode="auto">
            <a:xfrm>
              <a:off x="611188" y="2703373"/>
              <a:ext cx="571500" cy="1195389"/>
              <a:chOff x="1204" y="2410"/>
              <a:chExt cx="360" cy="753"/>
            </a:xfrm>
          </p:grpSpPr>
          <p:sp>
            <p:nvSpPr>
              <p:cNvPr id="190" name="Text Box 2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91" name="Text Box 2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92" name="Text Box 3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4" name="Group 31"/>
            <p:cNvGrpSpPr>
              <a:grpSpLocks/>
            </p:cNvGrpSpPr>
            <p:nvPr/>
          </p:nvGrpSpPr>
          <p:grpSpPr bwMode="auto">
            <a:xfrm>
              <a:off x="1931988" y="2698611"/>
              <a:ext cx="571500" cy="1195389"/>
              <a:chOff x="1204" y="2410"/>
              <a:chExt cx="360" cy="753"/>
            </a:xfrm>
          </p:grpSpPr>
          <p:sp>
            <p:nvSpPr>
              <p:cNvPr id="187" name="Text Box 3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8" name="Text Box 3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9" name="Text Box 3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5" name="Group 35"/>
            <p:cNvGrpSpPr>
              <a:grpSpLocks/>
            </p:cNvGrpSpPr>
            <p:nvPr/>
          </p:nvGrpSpPr>
          <p:grpSpPr bwMode="auto">
            <a:xfrm>
              <a:off x="1246188" y="2701786"/>
              <a:ext cx="571500" cy="1195389"/>
              <a:chOff x="734" y="2408"/>
              <a:chExt cx="360" cy="753"/>
            </a:xfrm>
          </p:grpSpPr>
          <p:sp>
            <p:nvSpPr>
              <p:cNvPr id="184" name="Text Box 36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5" name="Text Box 37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6" name="Text Box 38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6" name="Group 39"/>
            <p:cNvGrpSpPr>
              <a:grpSpLocks/>
            </p:cNvGrpSpPr>
            <p:nvPr/>
          </p:nvGrpSpPr>
          <p:grpSpPr bwMode="auto">
            <a:xfrm>
              <a:off x="2560638" y="2687498"/>
              <a:ext cx="571500" cy="1195389"/>
              <a:chOff x="734" y="2408"/>
              <a:chExt cx="360" cy="753"/>
            </a:xfrm>
          </p:grpSpPr>
          <p:sp>
            <p:nvSpPr>
              <p:cNvPr id="181" name="Text Box 40"/>
              <p:cNvSpPr txBox="1">
                <a:spLocks noChangeArrowheads="1"/>
              </p:cNvSpPr>
              <p:nvPr/>
            </p:nvSpPr>
            <p:spPr bwMode="auto">
              <a:xfrm>
                <a:off x="741" y="240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82" name="Text Box 41"/>
              <p:cNvSpPr txBox="1">
                <a:spLocks noChangeArrowheads="1"/>
              </p:cNvSpPr>
              <p:nvPr/>
            </p:nvSpPr>
            <p:spPr bwMode="auto">
              <a:xfrm>
                <a:off x="742" y="2716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83" name="Text Box 42"/>
              <p:cNvSpPr txBox="1">
                <a:spLocks noChangeArrowheads="1"/>
              </p:cNvSpPr>
              <p:nvPr/>
            </p:nvSpPr>
            <p:spPr bwMode="auto">
              <a:xfrm>
                <a:off x="734" y="3001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3 MP3</a:t>
                </a:r>
              </a:p>
            </p:txBody>
          </p:sp>
        </p:grpSp>
        <p:grpSp>
          <p:nvGrpSpPr>
            <p:cNvPr id="117" name="Group 43"/>
            <p:cNvGrpSpPr>
              <a:grpSpLocks/>
            </p:cNvGrpSpPr>
            <p:nvPr/>
          </p:nvGrpSpPr>
          <p:grpSpPr bwMode="auto">
            <a:xfrm>
              <a:off x="3209926" y="2693848"/>
              <a:ext cx="571500" cy="1195389"/>
              <a:chOff x="1204" y="2410"/>
              <a:chExt cx="360" cy="753"/>
            </a:xfrm>
          </p:grpSpPr>
          <p:sp>
            <p:nvSpPr>
              <p:cNvPr id="178" name="Text Box 44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9" name="Text Box 45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80" name="Text Box 46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18" name="Group 47"/>
            <p:cNvGrpSpPr>
              <a:grpSpLocks/>
            </p:cNvGrpSpPr>
            <p:nvPr/>
          </p:nvGrpSpPr>
          <p:grpSpPr bwMode="auto">
            <a:xfrm>
              <a:off x="3868738" y="2676386"/>
              <a:ext cx="571500" cy="1195389"/>
              <a:chOff x="1204" y="2410"/>
              <a:chExt cx="360" cy="753"/>
            </a:xfrm>
          </p:grpSpPr>
          <p:sp>
            <p:nvSpPr>
              <p:cNvPr id="175" name="Text Box 48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6" name="Text Box 49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7" name="Text Box 50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grpSp>
          <p:nvGrpSpPr>
            <p:cNvPr id="119" name="Group 51"/>
            <p:cNvGrpSpPr>
              <a:grpSpLocks/>
            </p:cNvGrpSpPr>
            <p:nvPr/>
          </p:nvGrpSpPr>
          <p:grpSpPr bwMode="auto">
            <a:xfrm>
              <a:off x="4510088" y="2666860"/>
              <a:ext cx="571500" cy="1195389"/>
              <a:chOff x="1204" y="2410"/>
              <a:chExt cx="360" cy="753"/>
            </a:xfrm>
          </p:grpSpPr>
          <p:sp>
            <p:nvSpPr>
              <p:cNvPr id="172" name="Text Box 52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MP1</a:t>
                </a:r>
              </a:p>
            </p:txBody>
          </p:sp>
          <p:sp>
            <p:nvSpPr>
              <p:cNvPr id="173" name="Text Box 53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MP2</a:t>
                </a:r>
              </a:p>
            </p:txBody>
          </p:sp>
          <p:sp>
            <p:nvSpPr>
              <p:cNvPr id="174" name="Text Box 54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8 MP3</a:t>
                </a:r>
              </a:p>
            </p:txBody>
          </p:sp>
        </p:grpSp>
        <p:grpSp>
          <p:nvGrpSpPr>
            <p:cNvPr id="120" name="Group 55"/>
            <p:cNvGrpSpPr>
              <a:grpSpLocks/>
            </p:cNvGrpSpPr>
            <p:nvPr/>
          </p:nvGrpSpPr>
          <p:grpSpPr bwMode="auto">
            <a:xfrm>
              <a:off x="5129213" y="2676386"/>
              <a:ext cx="571500" cy="1195389"/>
              <a:chOff x="1204" y="2410"/>
              <a:chExt cx="360" cy="753"/>
            </a:xfrm>
          </p:grpSpPr>
          <p:sp>
            <p:nvSpPr>
              <p:cNvPr id="169" name="Text Box 56"/>
              <p:cNvSpPr txBox="1">
                <a:spLocks noChangeArrowheads="1"/>
              </p:cNvSpPr>
              <p:nvPr/>
            </p:nvSpPr>
            <p:spPr bwMode="auto">
              <a:xfrm>
                <a:off x="1211" y="2410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5 MP1</a:t>
                </a:r>
              </a:p>
            </p:txBody>
          </p:sp>
          <p:sp>
            <p:nvSpPr>
              <p:cNvPr id="170" name="Text Box 57"/>
              <p:cNvSpPr txBox="1">
                <a:spLocks noChangeArrowheads="1"/>
              </p:cNvSpPr>
              <p:nvPr/>
            </p:nvSpPr>
            <p:spPr bwMode="auto">
              <a:xfrm>
                <a:off x="1212" y="2718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2 MP2</a:t>
                </a:r>
              </a:p>
            </p:txBody>
          </p:sp>
          <p:sp>
            <p:nvSpPr>
              <p:cNvPr id="171" name="Text Box 58"/>
              <p:cNvSpPr txBox="1">
                <a:spLocks noChangeArrowheads="1"/>
              </p:cNvSpPr>
              <p:nvPr/>
            </p:nvSpPr>
            <p:spPr bwMode="auto">
              <a:xfrm>
                <a:off x="1204" y="3003"/>
                <a:ext cx="352" cy="1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r>
                  <a:rPr lang="fr-FR" sz="1000"/>
                  <a:t>4 MP3</a:t>
                </a:r>
              </a:p>
            </p:txBody>
          </p:sp>
        </p:grpSp>
        <p:sp>
          <p:nvSpPr>
            <p:cNvPr id="131" name="Line 84"/>
            <p:cNvSpPr>
              <a:spLocks noChangeShapeType="1"/>
            </p:cNvSpPr>
            <p:nvPr/>
          </p:nvSpPr>
          <p:spPr bwMode="auto">
            <a:xfrm flipV="1">
              <a:off x="1457325" y="673100"/>
              <a:ext cx="917575" cy="4967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3" name="Line 86"/>
            <p:cNvSpPr>
              <a:spLocks noChangeShapeType="1"/>
            </p:cNvSpPr>
            <p:nvPr/>
          </p:nvSpPr>
          <p:spPr bwMode="auto">
            <a:xfrm>
              <a:off x="3060700" y="622301"/>
              <a:ext cx="1179513" cy="533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4" name="Line 87"/>
            <p:cNvSpPr>
              <a:spLocks noChangeShapeType="1"/>
            </p:cNvSpPr>
            <p:nvPr/>
          </p:nvSpPr>
          <p:spPr bwMode="auto">
            <a:xfrm flipH="1">
              <a:off x="515938" y="1420671"/>
              <a:ext cx="450850" cy="160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5" name="Line 88"/>
            <p:cNvSpPr>
              <a:spLocks noChangeShapeType="1"/>
            </p:cNvSpPr>
            <p:nvPr/>
          </p:nvSpPr>
          <p:spPr bwMode="auto">
            <a:xfrm>
              <a:off x="1457325" y="1420671"/>
              <a:ext cx="46355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6" name="Line 89"/>
            <p:cNvSpPr>
              <a:spLocks noChangeShapeType="1"/>
            </p:cNvSpPr>
            <p:nvPr/>
          </p:nvSpPr>
          <p:spPr bwMode="auto">
            <a:xfrm flipH="1">
              <a:off x="250825" y="1846122"/>
              <a:ext cx="173038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7" name="Line 90"/>
            <p:cNvSpPr>
              <a:spLocks noChangeShapeType="1"/>
            </p:cNvSpPr>
            <p:nvPr/>
          </p:nvSpPr>
          <p:spPr bwMode="auto">
            <a:xfrm>
              <a:off x="661988" y="1819134"/>
              <a:ext cx="158750" cy="411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8" name="Line 91"/>
            <p:cNvSpPr>
              <a:spLocks noChangeShapeType="1"/>
            </p:cNvSpPr>
            <p:nvPr/>
          </p:nvSpPr>
          <p:spPr bwMode="auto">
            <a:xfrm flipH="1">
              <a:off x="1497013" y="1846122"/>
              <a:ext cx="238125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9" name="Line 92"/>
            <p:cNvSpPr>
              <a:spLocks noChangeShapeType="1"/>
            </p:cNvSpPr>
            <p:nvPr/>
          </p:nvSpPr>
          <p:spPr bwMode="auto">
            <a:xfrm>
              <a:off x="2039938" y="1858822"/>
              <a:ext cx="185738" cy="344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0" name="Line 93"/>
            <p:cNvSpPr>
              <a:spLocks noChangeShapeType="1"/>
            </p:cNvSpPr>
            <p:nvPr/>
          </p:nvSpPr>
          <p:spPr bwMode="auto">
            <a:xfrm flipH="1">
              <a:off x="2795588" y="1858822"/>
              <a:ext cx="6096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1" name="Line 94"/>
            <p:cNvSpPr>
              <a:spLocks noChangeShapeType="1"/>
            </p:cNvSpPr>
            <p:nvPr/>
          </p:nvSpPr>
          <p:spPr bwMode="auto">
            <a:xfrm>
              <a:off x="3417888" y="1846122"/>
              <a:ext cx="0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2" name="Line 95"/>
            <p:cNvSpPr>
              <a:spLocks noChangeShapeType="1"/>
            </p:cNvSpPr>
            <p:nvPr/>
          </p:nvSpPr>
          <p:spPr bwMode="auto">
            <a:xfrm>
              <a:off x="3417888" y="1858822"/>
              <a:ext cx="649288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3" name="Line 96"/>
            <p:cNvSpPr>
              <a:spLocks noChangeShapeType="1"/>
            </p:cNvSpPr>
            <p:nvPr/>
          </p:nvSpPr>
          <p:spPr bwMode="auto">
            <a:xfrm flipH="1">
              <a:off x="4756151" y="1858822"/>
              <a:ext cx="239713" cy="331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4" name="Line 97"/>
            <p:cNvSpPr>
              <a:spLocks noChangeShapeType="1"/>
            </p:cNvSpPr>
            <p:nvPr/>
          </p:nvSpPr>
          <p:spPr bwMode="auto">
            <a:xfrm>
              <a:off x="5100638" y="1846122"/>
              <a:ext cx="252413" cy="330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5" name="Line 98"/>
            <p:cNvSpPr>
              <a:spLocks noChangeShapeType="1"/>
            </p:cNvSpPr>
            <p:nvPr/>
          </p:nvSpPr>
          <p:spPr bwMode="auto">
            <a:xfrm flipH="1">
              <a:off x="3417888" y="1407971"/>
              <a:ext cx="596900" cy="173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6" name="Line 99"/>
            <p:cNvSpPr>
              <a:spLocks noChangeShapeType="1"/>
            </p:cNvSpPr>
            <p:nvPr/>
          </p:nvSpPr>
          <p:spPr bwMode="auto">
            <a:xfrm>
              <a:off x="4491038" y="1407971"/>
              <a:ext cx="557213" cy="198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73" name="ZoneTexte 72"/>
          <p:cNvSpPr txBox="1"/>
          <p:nvPr/>
        </p:nvSpPr>
        <p:spPr>
          <a:xfrm>
            <a:off x="6286500" y="711200"/>
            <a:ext cx="22547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Le produit contient 1 M1 et 1 M2</a:t>
            </a:r>
            <a:endParaRPr lang="fr-FR" sz="1200" dirty="0"/>
          </a:p>
        </p:txBody>
      </p:sp>
      <p:sp>
        <p:nvSpPr>
          <p:cNvPr id="75" name="ZoneTexte 74"/>
          <p:cNvSpPr txBox="1"/>
          <p:nvPr/>
        </p:nvSpPr>
        <p:spPr>
          <a:xfrm>
            <a:off x="6286500" y="1574800"/>
            <a:ext cx="225722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SM1 contient 2 P1 et 1 P2</a:t>
            </a:r>
          </a:p>
          <a:p>
            <a:r>
              <a:rPr lang="fr-FR" sz="1200" dirty="0" smtClean="0"/>
              <a:t>1 SM2 contient 4 P1 et 1 P3</a:t>
            </a:r>
          </a:p>
          <a:p>
            <a:r>
              <a:rPr lang="fr-FR" sz="1200" dirty="0" smtClean="0"/>
              <a:t>1 SM3 contient 2 P1, 1 P2 et 1 P3</a:t>
            </a:r>
          </a:p>
          <a:p>
            <a:r>
              <a:rPr lang="fr-FR" sz="1200" dirty="0" smtClean="0"/>
              <a:t>1 SM4 contient 2 P2 et 4 P3</a:t>
            </a:r>
            <a:endParaRPr lang="fr-FR" sz="1200" dirty="0"/>
          </a:p>
        </p:txBody>
      </p:sp>
      <p:sp>
        <p:nvSpPr>
          <p:cNvPr id="76" name="ZoneTexte 75"/>
          <p:cNvSpPr txBox="1"/>
          <p:nvPr/>
        </p:nvSpPr>
        <p:spPr>
          <a:xfrm>
            <a:off x="6286500" y="2451100"/>
            <a:ext cx="25649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P1 contient 5 MP1, 2 MP2 et 3 MP3</a:t>
            </a:r>
          </a:p>
          <a:p>
            <a:r>
              <a:rPr lang="fr-FR" sz="1200" dirty="0" smtClean="0"/>
              <a:t>1 P2 contient 2 MP1, 4 MP2 et  8 MP3</a:t>
            </a:r>
          </a:p>
          <a:p>
            <a:r>
              <a:rPr lang="fr-FR" sz="1200" dirty="0" smtClean="0"/>
              <a:t>1 P3 contient 5 MP1, 2 MP2 et  4 MP3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273800" y="1054100"/>
            <a:ext cx="208409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200" dirty="0" smtClean="0"/>
              <a:t>1 M1 contient 1 SM1 et 1 SM2</a:t>
            </a:r>
          </a:p>
          <a:p>
            <a:r>
              <a:rPr lang="fr-FR" sz="1200" dirty="0" smtClean="0"/>
              <a:t>1 M2 contient 1 SM3 et 1 SM4</a:t>
            </a:r>
            <a:endParaRPr lang="fr-FR" sz="1200" dirty="0"/>
          </a:p>
        </p:txBody>
      </p:sp>
      <p:sp>
        <p:nvSpPr>
          <p:cNvPr id="78" name="ZoneTexte 77"/>
          <p:cNvSpPr txBox="1"/>
          <p:nvPr/>
        </p:nvSpPr>
        <p:spPr>
          <a:xfrm>
            <a:off x="5588000" y="355600"/>
            <a:ext cx="3249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Cette arborescence se lit de la manière suivante :</a:t>
            </a:r>
            <a:endParaRPr lang="fr-FR" sz="1200" dirty="0"/>
          </a:p>
        </p:txBody>
      </p:sp>
      <p:graphicFrame>
        <p:nvGraphicFramePr>
          <p:cNvPr id="79" name="Tableau 78"/>
          <p:cNvGraphicFramePr>
            <a:graphicFrameLocks noGrp="1"/>
          </p:cNvGraphicFramePr>
          <p:nvPr/>
        </p:nvGraphicFramePr>
        <p:xfrm>
          <a:off x="2781300" y="4457700"/>
          <a:ext cx="29608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40"/>
                <a:gridCol w="16288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Matière première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Coût unitaire en euros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MP1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0,10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MP2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0,20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MP3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ysClr val="windowText" lastClr="000000"/>
                          </a:solidFill>
                        </a:rPr>
                        <a:t>0,05</a:t>
                      </a:r>
                      <a:endParaRPr lang="fr-FR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0" name="Espace réservé du pied de page 7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819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Enoncé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05510" y="394692"/>
            <a:ext cx="888640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Q4) Coût main d’œuvre</a:t>
            </a:r>
          </a:p>
          <a:p>
            <a:r>
              <a:rPr lang="fr-FR" dirty="0" smtClean="0"/>
              <a:t>Le temps de fabrication d’un produit est en moyenne de 70 minutes. Le salaire brut </a:t>
            </a:r>
          </a:p>
          <a:p>
            <a:r>
              <a:rPr lang="fr-FR" dirty="0" smtClean="0"/>
              <a:t>moyen mensuel des opérateurs pour le fabriquer est de 1800 €/mois et les horaires de </a:t>
            </a:r>
          </a:p>
          <a:p>
            <a:r>
              <a:rPr lang="fr-FR" dirty="0" smtClean="0"/>
              <a:t>travail sont les suivants :  35 h/semaine, 7h de travail /jour, 5 semaines de congés payés /an,</a:t>
            </a:r>
          </a:p>
          <a:p>
            <a:r>
              <a:rPr lang="fr-FR" dirty="0" smtClean="0"/>
              <a:t>10 jours fériés/an, taux d’absentéisme : 10% du temps de présence.</a:t>
            </a:r>
          </a:p>
          <a:p>
            <a:r>
              <a:rPr lang="fr-FR" dirty="0" smtClean="0"/>
              <a:t>Les charges sociales patronales sont de 50% du salaire brut.</a:t>
            </a:r>
          </a:p>
          <a:p>
            <a:r>
              <a:rPr lang="fr-FR" dirty="0" smtClean="0"/>
              <a:t>Quel est le coût direct de la main d’œuvre (salaire + charges sociales) nécessaire pour </a:t>
            </a:r>
          </a:p>
          <a:p>
            <a:r>
              <a:rPr lang="fr-FR" dirty="0" smtClean="0"/>
              <a:t>fabriquer le produit et quel % représente ce coût de main d’œuvre sur les 80€ ?</a:t>
            </a:r>
          </a:p>
          <a:p>
            <a:r>
              <a:rPr lang="fr-FR" b="1" dirty="0" smtClean="0"/>
              <a:t>Q5) Charges indirectes dites de structure</a:t>
            </a:r>
          </a:p>
          <a:p>
            <a:r>
              <a:rPr lang="fr-FR" dirty="0" smtClean="0"/>
              <a:t>Que représente la différence entre le coût total de 80 € et la somme des coûts </a:t>
            </a:r>
          </a:p>
          <a:p>
            <a:r>
              <a:rPr lang="fr-FR" dirty="0" smtClean="0"/>
              <a:t>«Main d’œuvre + Matières premières » et quel est le % de cette différence par rapport au </a:t>
            </a:r>
          </a:p>
          <a:p>
            <a:r>
              <a:rPr lang="fr-FR" dirty="0" smtClean="0"/>
              <a:t>coût total de 80 € ? Ce % vous parait-il normal ? et quels sont les éléments sur lesquels vous</a:t>
            </a:r>
          </a:p>
          <a:p>
            <a:r>
              <a:rPr lang="fr-FR" dirty="0" smtClean="0"/>
              <a:t>pourriez agir pour le faire varier (notamment pour le réduire) ?</a:t>
            </a:r>
            <a:endParaRPr lang="fr-FR" dirty="0"/>
          </a:p>
          <a:p>
            <a:r>
              <a:rPr lang="fr-FR" b="1" dirty="0" smtClean="0"/>
              <a:t>Q6) Effectif de production</a:t>
            </a:r>
          </a:p>
          <a:p>
            <a:r>
              <a:rPr lang="fr-FR" dirty="0" smtClean="0"/>
              <a:t>Quel est l’effectif de production qu’il faut prévoir pour assurer la production de ce produit </a:t>
            </a:r>
          </a:p>
          <a:p>
            <a:r>
              <a:rPr lang="fr-FR" dirty="0" smtClean="0"/>
              <a:t>sur l’année 2011 ?</a:t>
            </a:r>
            <a:endParaRPr lang="fr-FR" dirty="0"/>
          </a:p>
          <a:p>
            <a:r>
              <a:rPr lang="fr-FR" b="1" dirty="0" smtClean="0"/>
              <a:t>Q7) Nouveau produit</a:t>
            </a:r>
          </a:p>
          <a:p>
            <a:r>
              <a:rPr lang="fr-FR" dirty="0" smtClean="0"/>
              <a:t>Si l’on ne veut pas licencier une partie du personnel de production embauché en année 2011</a:t>
            </a:r>
          </a:p>
          <a:p>
            <a:r>
              <a:rPr lang="fr-FR" dirty="0"/>
              <a:t>e</a:t>
            </a:r>
            <a:r>
              <a:rPr lang="fr-FR" dirty="0" smtClean="0"/>
              <a:t>t si l’on veut le reconvertir sur la production d’un nouveau produit dont on a déjà les</a:t>
            </a:r>
          </a:p>
          <a:p>
            <a:r>
              <a:rPr lang="fr-FR" dirty="0"/>
              <a:t>s</a:t>
            </a:r>
            <a:r>
              <a:rPr lang="fr-FR" dirty="0" smtClean="0"/>
              <a:t>pécifications  au bureau d’études et qui consommerait 50 minutes de temps de production,</a:t>
            </a:r>
          </a:p>
          <a:p>
            <a:r>
              <a:rPr lang="fr-FR" dirty="0"/>
              <a:t>q</a:t>
            </a:r>
            <a:r>
              <a:rPr lang="fr-FR" dirty="0" smtClean="0"/>
              <a:t>uelle serait la quantité de ce deuxième produit à fabriquer en année 2012 pour maintenir </a:t>
            </a:r>
          </a:p>
          <a:p>
            <a:r>
              <a:rPr lang="fr-FR" dirty="0" smtClean="0"/>
              <a:t>l’effectif de production constant ?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000" dirty="0" smtClean="0"/>
              <a:t>Guy Doriot 2010</a:t>
            </a:r>
            <a:endParaRPr lang="fr-FR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418" y="0"/>
            <a:ext cx="8229600" cy="577417"/>
          </a:xfrm>
        </p:spPr>
        <p:txBody>
          <a:bodyPr>
            <a:normAutofit/>
          </a:bodyPr>
          <a:lstStyle/>
          <a:p>
            <a:r>
              <a:rPr lang="fr-FR" sz="2000" dirty="0" smtClean="0"/>
              <a:t>Consignes pour le rapport à rendre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9A85-994C-483F-B521-CE97E423D40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470064"/>
            <a:ext cx="926439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Dans votre rapport, vous fournirez l’explication de la démarche suivie pour chaque réponse et </a:t>
            </a:r>
          </a:p>
          <a:p>
            <a:r>
              <a:rPr lang="fr-FR" dirty="0" smtClean="0"/>
              <a:t>la copie de tous les tableurs EXCEL qui vous auront servi pour répondre aux questions Q1 à Q7.</a:t>
            </a:r>
          </a:p>
          <a:p>
            <a:r>
              <a:rPr lang="fr-FR" dirty="0" smtClean="0"/>
              <a:t>Le travail est à faire par équipe de 4 étudiants et vos 4 noms doivent figurer sur la première</a:t>
            </a:r>
          </a:p>
          <a:p>
            <a:r>
              <a:rPr lang="fr-FR" dirty="0"/>
              <a:t>p</a:t>
            </a:r>
            <a:r>
              <a:rPr lang="fr-FR" dirty="0" smtClean="0"/>
              <a:t>age de votre rapport. La même note sera attribuée aux 4 membres de l’équipe.</a:t>
            </a:r>
          </a:p>
          <a:p>
            <a:r>
              <a:rPr lang="fr-FR" dirty="0" smtClean="0"/>
              <a:t>Pour vous aider, le réseau ci-dessous indique l’ordre dans lequel vous pouvez traiter les </a:t>
            </a:r>
          </a:p>
          <a:p>
            <a:r>
              <a:rPr lang="fr-FR" dirty="0" smtClean="0"/>
              <a:t>questions. Ainsi certaines questions peuvent être traitées en parallèle en vous partageant le </a:t>
            </a:r>
          </a:p>
          <a:p>
            <a:r>
              <a:rPr lang="fr-FR" dirty="0" smtClean="0"/>
              <a:t>travail dans l’équipe et ainsi gagner du temps sur la résolution du cas. </a:t>
            </a:r>
          </a:p>
          <a:p>
            <a:r>
              <a:rPr lang="fr-FR" dirty="0" smtClean="0"/>
              <a:t>C’est un petit projet à mener en équipe.</a:t>
            </a:r>
          </a:p>
          <a:p>
            <a:r>
              <a:rPr lang="fr-FR" dirty="0" smtClean="0"/>
              <a:t>Dans le rapport, vous êtes priés d’indiquer nominativement quels sont ceux des 4 membres </a:t>
            </a:r>
          </a:p>
          <a:p>
            <a:r>
              <a:rPr lang="fr-FR" dirty="0" smtClean="0"/>
              <a:t>de l’équipe qui auront traité telle ou telle question.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Si l’un des 4 noms manque, il lui sera attribué une note égale à zéro. </a:t>
            </a:r>
            <a:endParaRPr lang="fr-FR" dirty="0" smtClean="0"/>
          </a:p>
          <a:p>
            <a:r>
              <a:rPr lang="fr-FR" dirty="0" smtClean="0"/>
              <a:t>Votre rapport doit faire l’objet d’un dépôt sur AREL au format </a:t>
            </a:r>
            <a:r>
              <a:rPr lang="fr-FR" dirty="0" err="1" smtClean="0"/>
              <a:t>Pdf</a:t>
            </a:r>
            <a:r>
              <a:rPr lang="fr-FR" dirty="0" smtClean="0"/>
              <a:t> au plus tard 10 jours ouvrables </a:t>
            </a:r>
          </a:p>
          <a:p>
            <a:r>
              <a:rPr lang="fr-FR" dirty="0" smtClean="0"/>
              <a:t>après la dernière séance </a:t>
            </a:r>
            <a:r>
              <a:rPr lang="fr-FR" smtClean="0"/>
              <a:t>de votre </a:t>
            </a:r>
            <a:r>
              <a:rPr lang="fr-FR" smtClean="0"/>
              <a:t>cours </a:t>
            </a:r>
            <a:r>
              <a:rPr lang="fr-FR" smtClean="0"/>
              <a:t>OFE.</a:t>
            </a:r>
            <a:endParaRPr lang="fr-FR" dirty="0" smtClean="0"/>
          </a:p>
          <a:p>
            <a:r>
              <a:rPr lang="fr-FR" dirty="0" smtClean="0"/>
              <a:t>Il sera décompté 1 point de pénalité par jour de retard.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283779" y="5300661"/>
            <a:ext cx="2037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Bon courage !!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2806263" y="4335553"/>
            <a:ext cx="5628290" cy="2115504"/>
            <a:chOff x="3515710" y="4319787"/>
            <a:chExt cx="5628290" cy="2115504"/>
          </a:xfrm>
        </p:grpSpPr>
        <p:sp>
          <p:nvSpPr>
            <p:cNvPr id="7" name="ZoneTexte 6"/>
            <p:cNvSpPr txBox="1"/>
            <p:nvPr/>
          </p:nvSpPr>
          <p:spPr>
            <a:xfrm>
              <a:off x="4542080" y="4438540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Q1</a:t>
              </a:r>
              <a:endParaRPr lang="fr-FR" sz="28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557918" y="431978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Q2</a:t>
              </a:r>
              <a:endParaRPr lang="fr-FR" sz="2800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195719" y="5912071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Q6</a:t>
              </a:r>
              <a:endParaRPr lang="fr-FR" sz="2800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952771" y="5041213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Q5</a:t>
              </a:r>
              <a:endParaRPr lang="fr-FR" sz="28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971368" y="5840306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Q4</a:t>
              </a:r>
              <a:endParaRPr lang="fr-FR" sz="2800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698935" y="4888814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Q3</a:t>
              </a:r>
              <a:endParaRPr lang="fr-FR" sz="28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224914" y="5719097"/>
              <a:ext cx="609462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FR" sz="2800" dirty="0" smtClean="0"/>
                <a:t>Q7</a:t>
              </a:r>
              <a:endParaRPr lang="fr-FR" sz="28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262027" y="4563230"/>
              <a:ext cx="881973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dirty="0" smtClean="0"/>
                <a:t>Fin du </a:t>
              </a:r>
            </a:p>
            <a:p>
              <a:pPr algn="ctr"/>
              <a:r>
                <a:rPr lang="fr-FR" sz="2000" dirty="0" smtClean="0"/>
                <a:t>projet</a:t>
              </a:r>
              <a:endParaRPr lang="fr-FR" sz="2000" dirty="0"/>
            </a:p>
          </p:txBody>
        </p:sp>
        <p:cxnSp>
          <p:nvCxnSpPr>
            <p:cNvPr id="16" name="Connecteur droit avec flèche 15"/>
            <p:cNvCxnSpPr>
              <a:stCxn id="7" idx="3"/>
              <a:endCxn id="8" idx="1"/>
            </p:cNvCxnSpPr>
            <p:nvPr/>
          </p:nvCxnSpPr>
          <p:spPr>
            <a:xfrm flipV="1">
              <a:off x="5151542" y="4581397"/>
              <a:ext cx="1406376" cy="118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>
              <a:stCxn id="7" idx="3"/>
              <a:endCxn id="12" idx="1"/>
            </p:cNvCxnSpPr>
            <p:nvPr/>
          </p:nvCxnSpPr>
          <p:spPr>
            <a:xfrm>
              <a:off x="5151542" y="4700150"/>
              <a:ext cx="547393" cy="4502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stCxn id="25" idx="3"/>
            </p:cNvCxnSpPr>
            <p:nvPr/>
          </p:nvCxnSpPr>
          <p:spPr>
            <a:xfrm>
              <a:off x="4575616" y="5510021"/>
              <a:ext cx="343225" cy="57546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>
              <a:stCxn id="12" idx="3"/>
              <a:endCxn id="10" idx="1"/>
            </p:cNvCxnSpPr>
            <p:nvPr/>
          </p:nvCxnSpPr>
          <p:spPr>
            <a:xfrm>
              <a:off x="6308397" y="5150424"/>
              <a:ext cx="644374" cy="1523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1" idx="3"/>
              <a:endCxn id="10" idx="1"/>
            </p:cNvCxnSpPr>
            <p:nvPr/>
          </p:nvCxnSpPr>
          <p:spPr>
            <a:xfrm flipV="1">
              <a:off x="5580830" y="5302823"/>
              <a:ext cx="1371941" cy="79909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>
              <a:stCxn id="11" idx="3"/>
              <a:endCxn id="9" idx="1"/>
            </p:cNvCxnSpPr>
            <p:nvPr/>
          </p:nvCxnSpPr>
          <p:spPr>
            <a:xfrm>
              <a:off x="5580830" y="6101916"/>
              <a:ext cx="614889" cy="717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>
              <a:stCxn id="9" idx="3"/>
              <a:endCxn id="13" idx="1"/>
            </p:cNvCxnSpPr>
            <p:nvPr/>
          </p:nvCxnSpPr>
          <p:spPr>
            <a:xfrm flipV="1">
              <a:off x="6805181" y="5980707"/>
              <a:ext cx="419733" cy="1929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>
              <a:stCxn id="13" idx="3"/>
              <a:endCxn id="14" idx="1"/>
            </p:cNvCxnSpPr>
            <p:nvPr/>
          </p:nvCxnSpPr>
          <p:spPr>
            <a:xfrm flipV="1">
              <a:off x="7834376" y="4917173"/>
              <a:ext cx="427651" cy="106353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>
              <a:stCxn id="10" idx="3"/>
              <a:endCxn id="14" idx="1"/>
            </p:cNvCxnSpPr>
            <p:nvPr/>
          </p:nvCxnSpPr>
          <p:spPr>
            <a:xfrm flipV="1">
              <a:off x="7562233" y="4917173"/>
              <a:ext cx="699794" cy="38565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>
              <a:stCxn id="8" idx="3"/>
              <a:endCxn id="14" idx="1"/>
            </p:cNvCxnSpPr>
            <p:nvPr/>
          </p:nvCxnSpPr>
          <p:spPr>
            <a:xfrm>
              <a:off x="7167380" y="4581397"/>
              <a:ext cx="1094647" cy="3357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ZoneTexte 24"/>
            <p:cNvSpPr txBox="1"/>
            <p:nvPr/>
          </p:nvSpPr>
          <p:spPr>
            <a:xfrm>
              <a:off x="3515710" y="5186855"/>
              <a:ext cx="105990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FR" dirty="0" smtClean="0"/>
                <a:t>Début du</a:t>
              </a:r>
            </a:p>
            <a:p>
              <a:pPr algn="ctr"/>
              <a:r>
                <a:rPr lang="fr-FR" dirty="0" smtClean="0"/>
                <a:t>projet</a:t>
              </a:r>
              <a:endParaRPr lang="fr-FR" dirty="0"/>
            </a:p>
          </p:txBody>
        </p:sp>
        <p:cxnSp>
          <p:nvCxnSpPr>
            <p:cNvPr id="33" name="Connecteur droit avec flèche 32"/>
            <p:cNvCxnSpPr>
              <a:stCxn id="25" idx="0"/>
              <a:endCxn id="7" idx="1"/>
            </p:cNvCxnSpPr>
            <p:nvPr/>
          </p:nvCxnSpPr>
          <p:spPr>
            <a:xfrm rot="5400000" flipH="1" flipV="1">
              <a:off x="4050519" y="4695295"/>
              <a:ext cx="486705" cy="49641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>
              <a:stCxn id="7" idx="2"/>
            </p:cNvCxnSpPr>
            <p:nvPr/>
          </p:nvCxnSpPr>
          <p:spPr>
            <a:xfrm rot="16200000" flipH="1">
              <a:off x="5038292" y="4770278"/>
              <a:ext cx="966074" cy="134903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>
          <a:xfrm>
            <a:off x="3187262" y="6492875"/>
            <a:ext cx="2895600" cy="365125"/>
          </a:xfrm>
        </p:spPr>
        <p:txBody>
          <a:bodyPr/>
          <a:lstStyle/>
          <a:p>
            <a:r>
              <a:rPr lang="fr-FR" smtClean="0"/>
              <a:t>Guy Doriot 2010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1034</Words>
  <Application>Microsoft Office PowerPoint</Application>
  <PresentationFormat>Affichage à l'écran (4:3)</PresentationFormat>
  <Paragraphs>161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Etude de cas OFE ING 1  Cursus : 2011-2012 Les concepts, méthodes et outils à utiliser :  Cycle de vie produit et Pay-back  Simulation de Monte-Carlo  Nomenclature et Gamme opératoire Calcul de taux horaire Capacité de production</vt:lpstr>
      <vt:lpstr>Enoncé</vt:lpstr>
      <vt:lpstr>Enoncé</vt:lpstr>
      <vt:lpstr>Enoncé</vt:lpstr>
      <vt:lpstr>Enoncé</vt:lpstr>
      <vt:lpstr>Consignes pour le rapport à rendre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 OFE ING 1  2009-2010</dc:title>
  <dc:creator>Guy Doriot</dc:creator>
  <cp:lastModifiedBy>DORIOT</cp:lastModifiedBy>
  <cp:revision>79</cp:revision>
  <dcterms:created xsi:type="dcterms:W3CDTF">2009-09-20T08:49:49Z</dcterms:created>
  <dcterms:modified xsi:type="dcterms:W3CDTF">2011-09-17T14:16:51Z</dcterms:modified>
</cp:coreProperties>
</file>