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07A73-4635-477C-B464-6C4487737082}" type="datetimeFigureOut">
              <a:rPr lang="fr-FR" smtClean="0"/>
              <a:pPr/>
              <a:t>14/09/2011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84BE9-38B2-4AE9-A0C2-CAF5079FE9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documents comptables de synthèse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Bilan et compte de résultat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BILAN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Patrimoine de l’entreprise </a:t>
            </a:r>
            <a:r>
              <a:rPr lang="fr-FR" dirty="0" smtClean="0">
                <a:solidFill>
                  <a:srgbClr val="FF0000"/>
                </a:solidFill>
              </a:rPr>
              <a:t>depuis sa création</a:t>
            </a:r>
          </a:p>
          <a:p>
            <a:pPr>
              <a:buNone/>
            </a:pPr>
            <a:endParaRPr lang="fr-FR" dirty="0"/>
          </a:p>
          <a:p>
            <a:pPr>
              <a:buFont typeface="Arial" charset="0"/>
              <a:buChar char="•"/>
            </a:pPr>
            <a:r>
              <a:rPr lang="fr-FR" dirty="0" smtClean="0"/>
              <a:t>Biens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Droits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obligations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Bilan au 31/12/n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512" y="620689"/>
            <a:ext cx="4316288" cy="504056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ACTIF</a:t>
            </a:r>
            <a:r>
              <a:rPr lang="fr-FR" dirty="0" smtClean="0"/>
              <a:t> (biens et droits)</a:t>
            </a:r>
          </a:p>
          <a:p>
            <a:pPr>
              <a:buNone/>
            </a:pPr>
            <a:r>
              <a:rPr lang="fr-FR" sz="2000" dirty="0" smtClean="0"/>
              <a:t>→ ce que possède l’entreprise</a:t>
            </a:r>
          </a:p>
          <a:p>
            <a:pPr>
              <a:buNone/>
            </a:pP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ACTIF IMMOBILISE (AI)</a:t>
            </a:r>
          </a:p>
          <a:p>
            <a:pPr>
              <a:buFontTx/>
              <a:buChar char="-"/>
            </a:pPr>
            <a:r>
              <a:rPr lang="fr-FR" sz="2000" dirty="0" smtClean="0"/>
              <a:t>Biens matériels et immatériels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pPr>
              <a:buNone/>
            </a:pPr>
            <a:endParaRPr lang="fr-FR" sz="2000" dirty="0"/>
          </a:p>
          <a:p>
            <a:pPr>
              <a:buNone/>
            </a:pPr>
            <a:r>
              <a:rPr lang="fr-FR" sz="2000" dirty="0" smtClean="0"/>
              <a:t>ACTIF CIRCULANT (AC)</a:t>
            </a:r>
          </a:p>
          <a:p>
            <a:pPr>
              <a:buFontTx/>
              <a:buChar char="-"/>
            </a:pPr>
            <a:r>
              <a:rPr lang="fr-FR" sz="2000" dirty="0" smtClean="0"/>
              <a:t>Stock</a:t>
            </a:r>
          </a:p>
          <a:p>
            <a:pPr>
              <a:buFontTx/>
              <a:buChar char="-"/>
            </a:pPr>
            <a:r>
              <a:rPr lang="fr-FR" sz="2000" dirty="0" smtClean="0"/>
              <a:t>Créances clients ou autres</a:t>
            </a:r>
          </a:p>
          <a:p>
            <a:pPr>
              <a:buFontTx/>
              <a:buChar char="-"/>
            </a:pPr>
            <a:r>
              <a:rPr lang="fr-FR" sz="2000" dirty="0" smtClean="0"/>
              <a:t>Trésorerie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99992" y="620689"/>
            <a:ext cx="4320480" cy="504056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PASSIF</a:t>
            </a:r>
            <a:r>
              <a:rPr lang="fr-FR" dirty="0" smtClean="0"/>
              <a:t> (obligations)</a:t>
            </a:r>
          </a:p>
          <a:p>
            <a:pPr>
              <a:buNone/>
            </a:pPr>
            <a:r>
              <a:rPr lang="fr-FR" sz="2000" dirty="0" smtClean="0"/>
              <a:t>→ ce que doit l’entreprise</a:t>
            </a:r>
          </a:p>
          <a:p>
            <a:pPr>
              <a:buNone/>
            </a:pPr>
            <a:endParaRPr lang="fr-FR" sz="2000" dirty="0"/>
          </a:p>
          <a:p>
            <a:pPr>
              <a:buNone/>
            </a:pPr>
            <a:r>
              <a:rPr lang="fr-FR" sz="2000" dirty="0" smtClean="0"/>
              <a:t>CAPITAUX PROPRES (CP)</a:t>
            </a:r>
          </a:p>
          <a:p>
            <a:pPr>
              <a:buFontTx/>
              <a:buChar char="-"/>
            </a:pPr>
            <a:r>
              <a:rPr lang="fr-FR" sz="2000" dirty="0" smtClean="0"/>
              <a:t>Capital social</a:t>
            </a:r>
          </a:p>
          <a:p>
            <a:pPr>
              <a:buFontTx/>
              <a:buChar char="-"/>
            </a:pPr>
            <a:r>
              <a:rPr lang="fr-FR" sz="2000" dirty="0" smtClean="0"/>
              <a:t>Réserves</a:t>
            </a:r>
          </a:p>
          <a:p>
            <a:pPr>
              <a:buFontTx/>
              <a:buChar char="-"/>
            </a:pPr>
            <a:r>
              <a:rPr lang="fr-FR" sz="2000" dirty="0" smtClean="0">
                <a:solidFill>
                  <a:srgbClr val="00B050"/>
                </a:solidFill>
              </a:rPr>
              <a:t>Résultat de l’année</a:t>
            </a:r>
          </a:p>
          <a:p>
            <a:pPr>
              <a:buFontTx/>
              <a:buChar char="-"/>
            </a:pPr>
            <a:endParaRPr lang="fr-FR" sz="20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fr-FR" sz="2000" dirty="0" smtClean="0"/>
              <a:t>DETTES (D)</a:t>
            </a:r>
          </a:p>
          <a:p>
            <a:pPr>
              <a:buFontTx/>
              <a:buChar char="-"/>
            </a:pPr>
            <a:r>
              <a:rPr lang="fr-FR" sz="2000" dirty="0" smtClean="0"/>
              <a:t>Dettes financières </a:t>
            </a:r>
          </a:p>
          <a:p>
            <a:pPr>
              <a:buFontTx/>
              <a:buChar char="-"/>
            </a:pPr>
            <a:r>
              <a:rPr lang="fr-FR" sz="2000" dirty="0" smtClean="0"/>
              <a:t>Dettes fiscales et sociales</a:t>
            </a:r>
          </a:p>
          <a:p>
            <a:pPr>
              <a:buFontTx/>
              <a:buChar char="-"/>
            </a:pPr>
            <a:r>
              <a:rPr lang="fr-FR" sz="2000" dirty="0" smtClean="0"/>
              <a:t>Dettes fournisseurs ou autres</a:t>
            </a:r>
            <a:endParaRPr lang="fr-FR" sz="2000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179512" y="1556792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843808" y="5949280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Actif (A) = Passif (P)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COMPTE DE RESULTAT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Charges et produits pour une </a:t>
            </a:r>
            <a:r>
              <a:rPr lang="fr-FR" dirty="0" smtClean="0">
                <a:solidFill>
                  <a:srgbClr val="FF0000"/>
                </a:solidFill>
              </a:rPr>
              <a:t>période donnée </a:t>
            </a:r>
            <a:r>
              <a:rPr lang="fr-FR" dirty="0" smtClean="0"/>
              <a:t>(l’exercice)</a:t>
            </a:r>
          </a:p>
          <a:p>
            <a:pPr>
              <a:buNone/>
            </a:pPr>
            <a:r>
              <a:rPr lang="fr-FR" dirty="0" smtClean="0"/>
              <a:t>Son solde apparaît dans le bilan (passif : dette fictive)</a:t>
            </a:r>
          </a:p>
          <a:p>
            <a:pPr>
              <a:buFont typeface="Arial" charset="0"/>
              <a:buChar char="•"/>
            </a:pPr>
            <a:r>
              <a:rPr lang="fr-FR" dirty="0"/>
              <a:t>P</a:t>
            </a:r>
            <a:r>
              <a:rPr lang="fr-FR" dirty="0" smtClean="0"/>
              <a:t>roduits : ressources tirées de l’activité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Charges : dépenses engagées pour obtenir ces produits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692696"/>
            <a:ext cx="4244280" cy="6165304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fr-FR" dirty="0" smtClean="0">
                <a:solidFill>
                  <a:srgbClr val="FF0000"/>
                </a:solidFill>
              </a:rPr>
              <a:t>CHARGES</a:t>
            </a:r>
          </a:p>
          <a:p>
            <a:pPr>
              <a:buFontTx/>
              <a:buChar char="-"/>
            </a:pPr>
            <a:r>
              <a:rPr lang="fr-FR" sz="2000" dirty="0" smtClean="0"/>
              <a:t>Achats MP, marchandises</a:t>
            </a:r>
          </a:p>
          <a:p>
            <a:pPr>
              <a:buFontTx/>
              <a:buChar char="-"/>
            </a:pPr>
            <a:r>
              <a:rPr lang="fr-FR" sz="2000" dirty="0" smtClean="0"/>
              <a:t>Variation des stocks (SI-SF)</a:t>
            </a:r>
          </a:p>
          <a:p>
            <a:pPr>
              <a:buFontTx/>
              <a:buChar char="-"/>
            </a:pPr>
            <a:r>
              <a:rPr lang="fr-FR" sz="2000" dirty="0" smtClean="0"/>
              <a:t>Salaires</a:t>
            </a:r>
          </a:p>
          <a:p>
            <a:pPr>
              <a:buFontTx/>
              <a:buChar char="-"/>
            </a:pPr>
            <a:r>
              <a:rPr lang="fr-FR" sz="2000" dirty="0" smtClean="0"/>
              <a:t>Impôts et taxes</a:t>
            </a:r>
          </a:p>
          <a:p>
            <a:pPr>
              <a:buFontTx/>
              <a:buChar char="-"/>
            </a:pPr>
            <a:r>
              <a:rPr lang="fr-FR" sz="2000" dirty="0" smtClean="0"/>
              <a:t>Charges sociales</a:t>
            </a:r>
          </a:p>
          <a:p>
            <a:pPr>
              <a:buFontTx/>
              <a:buChar char="-"/>
            </a:pPr>
            <a:r>
              <a:rPr lang="fr-FR" sz="2000" dirty="0" smtClean="0"/>
              <a:t>Dotations aux amortissements</a:t>
            </a:r>
          </a:p>
          <a:p>
            <a:pPr>
              <a:buNone/>
            </a:pPr>
            <a:endParaRPr lang="fr-FR" sz="2000" dirty="0"/>
          </a:p>
          <a:p>
            <a:pPr>
              <a:buNone/>
            </a:pPr>
            <a:endParaRPr lang="fr-FR" sz="2000" dirty="0" smtClean="0"/>
          </a:p>
          <a:p>
            <a:pPr>
              <a:buFontTx/>
              <a:buChar char="-"/>
            </a:pPr>
            <a:r>
              <a:rPr lang="fr-FR" sz="2000" dirty="0" smtClean="0"/>
              <a:t>Charges d’intérêts</a:t>
            </a:r>
          </a:p>
          <a:p>
            <a:pPr>
              <a:buFontTx/>
              <a:buChar char="-"/>
            </a:pPr>
            <a:endParaRPr lang="fr-FR" sz="2000" dirty="0"/>
          </a:p>
          <a:p>
            <a:pPr>
              <a:buNone/>
            </a:pPr>
            <a:endParaRPr lang="fr-FR" sz="2000" dirty="0"/>
          </a:p>
          <a:p>
            <a:pPr>
              <a:buFontTx/>
              <a:buChar char="-"/>
            </a:pPr>
            <a:r>
              <a:rPr lang="fr-FR" sz="2000" dirty="0" smtClean="0"/>
              <a:t>IS (impôt sur les sociétés) </a:t>
            </a:r>
            <a:r>
              <a:rPr lang="fr-FR" sz="1600" dirty="0" smtClean="0"/>
              <a:t>33%1/3BN2</a:t>
            </a:r>
            <a:endParaRPr lang="fr-FR" sz="2000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99992" y="692696"/>
            <a:ext cx="4464496" cy="6165303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fr-FR" dirty="0" smtClean="0">
                <a:solidFill>
                  <a:srgbClr val="FF0000"/>
                </a:solidFill>
              </a:rPr>
              <a:t>PRODUITS</a:t>
            </a:r>
          </a:p>
          <a:p>
            <a:pPr>
              <a:buFontTx/>
              <a:buChar char="-"/>
            </a:pPr>
            <a:r>
              <a:rPr lang="fr-FR" sz="2000" dirty="0" smtClean="0"/>
              <a:t>CA HT (</a:t>
            </a:r>
            <a:r>
              <a:rPr lang="el-GR" sz="2000" dirty="0" smtClean="0"/>
              <a:t>Σ</a:t>
            </a:r>
            <a:r>
              <a:rPr lang="fr-FR" sz="2000" dirty="0" smtClean="0"/>
              <a:t> ventes)</a:t>
            </a:r>
          </a:p>
          <a:p>
            <a:pPr>
              <a:buFontTx/>
              <a:buChar char="-"/>
            </a:pPr>
            <a:r>
              <a:rPr lang="fr-FR" sz="2000" dirty="0" smtClean="0"/>
              <a:t>Variation des stocks de PF (SF-SI)</a:t>
            </a:r>
          </a:p>
          <a:p>
            <a:pPr>
              <a:buNone/>
            </a:pPr>
            <a:endParaRPr lang="fr-FR" sz="2000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Compte de résultat du 01/01/n  au 31/12/n</a:t>
            </a:r>
            <a:endParaRPr lang="fr-FR" dirty="0"/>
          </a:p>
        </p:txBody>
      </p:sp>
      <p:sp>
        <p:nvSpPr>
          <p:cNvPr id="6" name="Accolade fermante 5"/>
          <p:cNvSpPr/>
          <p:nvPr/>
        </p:nvSpPr>
        <p:spPr>
          <a:xfrm rot="5400000">
            <a:off x="4355976" y="-963488"/>
            <a:ext cx="360040" cy="8568952"/>
          </a:xfrm>
          <a:prstGeom prst="rightBrace">
            <a:avLst>
              <a:gd name="adj1" fmla="val 8333"/>
              <a:gd name="adj2" fmla="val 50329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259632" y="350100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Produits d’exploitation – charges d’exploitation=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BN3</a:t>
            </a:r>
            <a:r>
              <a:rPr lang="fr-FR" dirty="0" smtClean="0"/>
              <a:t> </a:t>
            </a:r>
            <a:r>
              <a:rPr lang="fr-FR" b="1" dirty="0" smtClean="0"/>
              <a:t>= bénéfice avant charges financières et impôts </a:t>
            </a:r>
            <a:endParaRPr lang="fr-FR" b="1" dirty="0"/>
          </a:p>
        </p:txBody>
      </p:sp>
      <p:sp>
        <p:nvSpPr>
          <p:cNvPr id="8" name="Accolade fermante 7"/>
          <p:cNvSpPr/>
          <p:nvPr/>
        </p:nvSpPr>
        <p:spPr>
          <a:xfrm rot="5400000">
            <a:off x="4319972" y="296652"/>
            <a:ext cx="432048" cy="8568952"/>
          </a:xfrm>
          <a:prstGeom prst="rightBrace">
            <a:avLst>
              <a:gd name="adj1" fmla="val 8333"/>
              <a:gd name="adj2" fmla="val 50329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403648" y="465313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BN3 – charges intérêts=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BN2</a:t>
            </a:r>
            <a:r>
              <a:rPr lang="fr-FR" dirty="0" smtClean="0"/>
              <a:t> </a:t>
            </a:r>
            <a:r>
              <a:rPr lang="fr-FR" b="1" dirty="0" smtClean="0"/>
              <a:t>= bénéfice avant impôts </a:t>
            </a:r>
            <a:endParaRPr lang="fr-FR" b="1" dirty="0"/>
          </a:p>
        </p:txBody>
      </p:sp>
      <p:sp>
        <p:nvSpPr>
          <p:cNvPr id="10" name="Accolade fermante 9"/>
          <p:cNvSpPr/>
          <p:nvPr/>
        </p:nvSpPr>
        <p:spPr>
          <a:xfrm rot="5400000">
            <a:off x="4319972" y="1376772"/>
            <a:ext cx="432048" cy="8568952"/>
          </a:xfrm>
          <a:prstGeom prst="rightBrace">
            <a:avLst>
              <a:gd name="adj1" fmla="val 8333"/>
              <a:gd name="adj2" fmla="val 50329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403648" y="5879013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BN2 – impôts=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BN1</a:t>
            </a:r>
            <a:r>
              <a:rPr lang="fr-FR" dirty="0" smtClean="0"/>
              <a:t> = bénéfice net</a:t>
            </a:r>
          </a:p>
          <a:p>
            <a:pPr algn="ctr"/>
            <a:r>
              <a:rPr lang="fr-FR" dirty="0" smtClean="0"/>
              <a:t> (en réserves ou distribuer)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stocks de produits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 compte de résultat doit faire apparaître dans les produits : </a:t>
            </a:r>
            <a:r>
              <a:rPr lang="fr-FR" dirty="0" smtClean="0">
                <a:solidFill>
                  <a:srgbClr val="FF0000"/>
                </a:solidFill>
              </a:rPr>
              <a:t>la production réalisée </a:t>
            </a:r>
            <a:r>
              <a:rPr lang="fr-FR" dirty="0" smtClean="0"/>
              <a:t>pendant l’exercice soit : </a:t>
            </a:r>
          </a:p>
          <a:p>
            <a:pPr>
              <a:buFontTx/>
              <a:buChar char="-"/>
            </a:pPr>
            <a:r>
              <a:rPr lang="fr-FR" dirty="0" smtClean="0"/>
              <a:t>La production vendue</a:t>
            </a:r>
          </a:p>
          <a:p>
            <a:pPr>
              <a:buFontTx/>
              <a:buChar char="-"/>
            </a:pPr>
            <a:r>
              <a:rPr lang="fr-FR" dirty="0" smtClean="0"/>
              <a:t>La production qui a été réalisée mais stockée</a:t>
            </a:r>
          </a:p>
          <a:p>
            <a:pPr>
              <a:buNone/>
            </a:pPr>
            <a:r>
              <a:rPr lang="fr-FR" dirty="0" smtClean="0"/>
              <a:t>(variation de stocks : SF- SI)</a:t>
            </a:r>
          </a:p>
          <a:p>
            <a:pPr>
              <a:buNone/>
            </a:pPr>
            <a:r>
              <a:rPr lang="fr-FR" dirty="0" smtClean="0"/>
              <a:t>A l’inverse on peut aussi vendre de la production qui était déjà en stock (déstockage)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Ex : </a:t>
            </a:r>
          </a:p>
          <a:p>
            <a:pPr>
              <a:buNone/>
            </a:pPr>
            <a:r>
              <a:rPr lang="fr-FR" dirty="0" smtClean="0"/>
              <a:t>SI : 1 000€ de produits</a:t>
            </a:r>
          </a:p>
          <a:p>
            <a:pPr>
              <a:buNone/>
            </a:pPr>
            <a:r>
              <a:rPr lang="fr-FR" dirty="0" smtClean="0"/>
              <a:t>Ventes  : 14 000€ de produits</a:t>
            </a:r>
          </a:p>
          <a:p>
            <a:pPr>
              <a:buNone/>
            </a:pPr>
            <a:r>
              <a:rPr lang="fr-FR" dirty="0" smtClean="0"/>
              <a:t>SF : 3 000€ de produits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Production réalisée : 14 000 + (3 000 -1 000)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                                                 Variation de stock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                       SF – SI</a:t>
            </a:r>
          </a:p>
          <a:p>
            <a:pPr>
              <a:buNone/>
            </a:pPr>
            <a:r>
              <a:rPr lang="fr-FR" dirty="0" smtClean="0"/>
              <a:t>          SI &gt;0 : stockage</a:t>
            </a:r>
          </a:p>
          <a:p>
            <a:pPr>
              <a:buNone/>
            </a:pPr>
            <a:r>
              <a:rPr lang="fr-FR" dirty="0" smtClean="0"/>
              <a:t>          Si &lt;0 : déstockage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                  </a:t>
            </a:r>
            <a:endParaRPr lang="fr-FR" dirty="0"/>
          </a:p>
        </p:txBody>
      </p:sp>
      <p:sp>
        <p:nvSpPr>
          <p:cNvPr id="5" name="Accolade fermante 4"/>
          <p:cNvSpPr/>
          <p:nvPr/>
        </p:nvSpPr>
        <p:spPr>
          <a:xfrm rot="5400000">
            <a:off x="4499992" y="2852936"/>
            <a:ext cx="504056" cy="1656184"/>
          </a:xfrm>
          <a:prstGeom prst="rightBrace">
            <a:avLst>
              <a:gd name="adj1" fmla="val 8333"/>
              <a:gd name="adj2" fmla="val 5032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stocks d’achat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 compte de résultat doit faire apparaître dans les charges : </a:t>
            </a:r>
            <a:r>
              <a:rPr lang="fr-FR" dirty="0" smtClean="0">
                <a:solidFill>
                  <a:srgbClr val="FF0000"/>
                </a:solidFill>
              </a:rPr>
              <a:t>les matériaux utilisés pour la production réalisée </a:t>
            </a:r>
            <a:r>
              <a:rPr lang="fr-FR" dirty="0" smtClean="0"/>
              <a:t>pendant l’exercice soit : </a:t>
            </a:r>
          </a:p>
          <a:p>
            <a:pPr>
              <a:buFontTx/>
              <a:buChar char="-"/>
            </a:pPr>
            <a:r>
              <a:rPr lang="fr-FR" dirty="0" smtClean="0"/>
              <a:t>Les achats</a:t>
            </a:r>
          </a:p>
          <a:p>
            <a:pPr>
              <a:buFontTx/>
              <a:buChar char="-"/>
            </a:pPr>
            <a:r>
              <a:rPr lang="fr-FR" dirty="0" smtClean="0"/>
              <a:t>Les variations de stocks</a:t>
            </a:r>
          </a:p>
          <a:p>
            <a:pPr>
              <a:buNone/>
            </a:pPr>
            <a:r>
              <a:rPr lang="fr-FR" dirty="0" smtClean="0"/>
              <a:t>(variation de stocks : SI- SF)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Ex : </a:t>
            </a:r>
          </a:p>
          <a:p>
            <a:pPr>
              <a:buNone/>
            </a:pPr>
            <a:r>
              <a:rPr lang="fr-FR" dirty="0" smtClean="0"/>
              <a:t>SI : 500€ de marchandises</a:t>
            </a:r>
          </a:p>
          <a:p>
            <a:pPr>
              <a:buNone/>
            </a:pPr>
            <a:r>
              <a:rPr lang="fr-FR" dirty="0" smtClean="0"/>
              <a:t>achats  : 1 300€ de marchandises</a:t>
            </a:r>
          </a:p>
          <a:p>
            <a:pPr>
              <a:buNone/>
            </a:pPr>
            <a:r>
              <a:rPr lang="fr-FR" dirty="0" smtClean="0"/>
              <a:t>SF : 900€ de marchandises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Achats utilisés dans la production : 1 300 + (500 - 900)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                                                         Variation de stock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                                  SI – SF</a:t>
            </a:r>
          </a:p>
          <a:p>
            <a:pPr>
              <a:buNone/>
            </a:pPr>
            <a:r>
              <a:rPr lang="fr-FR" dirty="0" smtClean="0"/>
              <a:t>          SI &gt;0 : déstockage</a:t>
            </a:r>
          </a:p>
          <a:p>
            <a:pPr>
              <a:buNone/>
            </a:pPr>
            <a:r>
              <a:rPr lang="fr-FR" dirty="0" smtClean="0"/>
              <a:t>          Si &lt;0 : stockage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                                 </a:t>
            </a:r>
            <a:endParaRPr lang="fr-FR" dirty="0"/>
          </a:p>
        </p:txBody>
      </p:sp>
      <p:sp>
        <p:nvSpPr>
          <p:cNvPr id="5" name="Accolade fermante 4"/>
          <p:cNvSpPr/>
          <p:nvPr/>
        </p:nvSpPr>
        <p:spPr>
          <a:xfrm rot="5400000">
            <a:off x="5328084" y="2528900"/>
            <a:ext cx="432048" cy="2232248"/>
          </a:xfrm>
          <a:prstGeom prst="rightBrace">
            <a:avLst>
              <a:gd name="adj1" fmla="val 8333"/>
              <a:gd name="adj2" fmla="val 5032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439</Words>
  <Application>Microsoft Office PowerPoint</Application>
  <PresentationFormat>Affichage à l'écran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Les documents comptables de synthèse</vt:lpstr>
      <vt:lpstr>LE BILAN</vt:lpstr>
      <vt:lpstr>Bilan au 31/12/n</vt:lpstr>
      <vt:lpstr>LE COMPTE DE RESULTAT</vt:lpstr>
      <vt:lpstr>Compte de résultat du 01/01/n  au 31/12/n</vt:lpstr>
      <vt:lpstr>Les stocks de produits</vt:lpstr>
      <vt:lpstr>Diapositive 7</vt:lpstr>
      <vt:lpstr>Les stocks d’achat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documents comptables de synthèse</dc:title>
  <dc:creator>Utilisateur</dc:creator>
  <cp:lastModifiedBy>Utilisateur</cp:lastModifiedBy>
  <cp:revision>9</cp:revision>
  <dcterms:created xsi:type="dcterms:W3CDTF">2011-09-14T12:52:25Z</dcterms:created>
  <dcterms:modified xsi:type="dcterms:W3CDTF">2011-09-14T14:19:28Z</dcterms:modified>
</cp:coreProperties>
</file>