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02" autoAdjust="0"/>
  </p:normalViewPr>
  <p:slideViewPr>
    <p:cSldViewPr snapToGrid="0">
      <p:cViewPr>
        <p:scale>
          <a:sx n="75" d="100"/>
          <a:sy n="75" d="100"/>
        </p:scale>
        <p:origin x="-1932"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8685763" cy="368685763"/>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BEB10-E02B-4514-95F3-C24DC502631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Grp="1" noChangeArrowheads="1"/>
          </p:cNvSpPr>
          <p:nvPr>
            <p:ph type="sldNum" sz="quarter" idx="12"/>
          </p:nvPr>
        </p:nvSpPr>
        <p:spPr>
          <a:noFill/>
        </p:spPr>
        <p:txBody>
          <a:bodyPr/>
          <a:lstStyle/>
          <a:p>
            <a:fld id="{B7853C6C-CBC2-4B91-918C-FCF82D87B5D4}" type="slidenum">
              <a:rPr lang="en-US" smtClean="0"/>
              <a:pPr/>
              <a:t>1</a:t>
            </a:fld>
            <a:endParaRPr lang="en-US" smtClean="0"/>
          </a:p>
        </p:txBody>
      </p:sp>
      <p:sp>
        <p:nvSpPr>
          <p:cNvPr id="2051" name="Espace réservé du numéro de diapositive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88A98CC1-4C95-4D94-BA2B-BEE1C933C4D6}" type="slidenum">
              <a:rPr lang="en-US" sz="1400"/>
              <a:pPr algn="r"/>
              <a:t>1</a:t>
            </a:fld>
            <a:endParaRPr lang="en-US" sz="1400"/>
          </a:p>
        </p:txBody>
      </p:sp>
      <p:sp>
        <p:nvSpPr>
          <p:cNvPr id="2052" name="Rectangle 2"/>
          <p:cNvSpPr>
            <a:spLocks noGrp="1" noChangeArrowheads="1"/>
          </p:cNvSpPr>
          <p:nvPr>
            <p:ph type="ctrTitle"/>
          </p:nvPr>
        </p:nvSpPr>
        <p:spPr>
          <a:xfrm>
            <a:off x="685800" y="1557338"/>
            <a:ext cx="7773988" cy="3527425"/>
          </a:xfrm>
        </p:spPr>
        <p:txBody>
          <a:bodyPr>
            <a:normAutofit/>
          </a:bodyPr>
          <a:lstStyle/>
          <a:p>
            <a:pPr eaLnBrk="1" hangingPunct="1"/>
            <a:r>
              <a:rPr lang="fr-FR" dirty="0" smtClean="0"/>
              <a:t>Organisation et Fonctionnement de l'Entreprise</a:t>
            </a:r>
            <a:br>
              <a:rPr lang="fr-FR" dirty="0" smtClean="0"/>
            </a:br>
            <a:r>
              <a:rPr lang="fr-FR" dirty="0" smtClean="0"/>
              <a:t> </a:t>
            </a:r>
            <a:r>
              <a:rPr lang="fr-FR" sz="2000" dirty="0" smtClean="0"/>
              <a:t>(Séance N°1 Sujet </a:t>
            </a:r>
            <a:r>
              <a:rPr lang="fr-FR" sz="2000" dirty="0" smtClean="0"/>
              <a:t>1-2)</a:t>
            </a:r>
            <a:r>
              <a:rPr lang="fr-FR" dirty="0" smtClean="0"/>
              <a:t> </a:t>
            </a:r>
            <a:r>
              <a:rPr lang="fr-FR" dirty="0" smtClean="0"/>
              <a:t/>
            </a:r>
            <a:br>
              <a:rPr lang="fr-FR" dirty="0" smtClean="0"/>
            </a:br>
            <a:r>
              <a:rPr lang="fr-FR" dirty="0" smtClean="0"/>
              <a:t>"Calculer les taux horaires"</a:t>
            </a:r>
            <a:r>
              <a:rPr lang="fr-FR" dirty="0" smtClean="0"/>
              <a:t/>
            </a:r>
            <a:br>
              <a:rPr lang="fr-FR" dirty="0" smtClean="0"/>
            </a:b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8660" y="0"/>
            <a:ext cx="7772400" cy="544195"/>
          </a:xfrm>
        </p:spPr>
        <p:txBody>
          <a:bodyPr>
            <a:normAutofit/>
          </a:bodyPr>
          <a:lstStyle/>
          <a:p>
            <a:r>
              <a:rPr lang="fr-FR" sz="2000" dirty="0" smtClean="0"/>
              <a:t>Calcul des taux horaires</a:t>
            </a:r>
            <a:endParaRPr lang="fr-FR" sz="2000" dirty="0"/>
          </a:p>
        </p:txBody>
      </p:sp>
      <p:sp>
        <p:nvSpPr>
          <p:cNvPr id="6" name="ZoneTexte 5"/>
          <p:cNvSpPr txBox="1"/>
          <p:nvPr/>
        </p:nvSpPr>
        <p:spPr>
          <a:xfrm>
            <a:off x="480061" y="2217420"/>
            <a:ext cx="8663939" cy="3970318"/>
          </a:xfrm>
          <a:prstGeom prst="rect">
            <a:avLst/>
          </a:prstGeom>
          <a:noFill/>
        </p:spPr>
        <p:txBody>
          <a:bodyPr wrap="square" rtlCol="0">
            <a:spAutoFit/>
          </a:bodyPr>
          <a:lstStyle/>
          <a:p>
            <a:r>
              <a:rPr lang="fr-FR" sz="1200" dirty="0" smtClean="0">
                <a:latin typeface="Verdana" pitchFamily="34" charset="0"/>
              </a:rPr>
              <a:t>Expression dans laquelle :</a:t>
            </a:r>
          </a:p>
          <a:p>
            <a:r>
              <a:rPr lang="fr-FR" sz="1200" dirty="0" err="1" smtClean="0">
                <a:latin typeface="Verdana" pitchFamily="34" charset="0"/>
              </a:rPr>
              <a:t>TH</a:t>
            </a:r>
            <a:r>
              <a:rPr lang="fr-FR" sz="1200" baseline="-25000" dirty="0" err="1" smtClean="0">
                <a:latin typeface="Verdana" pitchFamily="34" charset="0"/>
              </a:rPr>
              <a:t>ij</a:t>
            </a:r>
            <a:r>
              <a:rPr lang="fr-FR" sz="1200" dirty="0" smtClean="0">
                <a:latin typeface="Verdana" pitchFamily="34" charset="0"/>
              </a:rPr>
              <a:t> = taux horaire de la catégorie professionnelle i dans le service ou département j</a:t>
            </a:r>
          </a:p>
          <a:p>
            <a:r>
              <a:rPr lang="fr-FR" sz="1200" dirty="0" err="1" smtClean="0">
                <a:latin typeface="Verdana" pitchFamily="34" charset="0"/>
              </a:rPr>
              <a:t>SBM</a:t>
            </a:r>
            <a:r>
              <a:rPr lang="fr-FR" sz="1200" baseline="-25000" dirty="0" err="1" smtClean="0">
                <a:latin typeface="Verdana" pitchFamily="34" charset="0"/>
              </a:rPr>
              <a:t>i,j</a:t>
            </a:r>
            <a:r>
              <a:rPr lang="fr-FR" sz="1200" dirty="0" smtClean="0">
                <a:latin typeface="Verdana" pitchFamily="34" charset="0"/>
              </a:rPr>
              <a:t> = salaire brut moyen mensuel du personnel de production de la catégorie professionnelle i dans le service ou département j.</a:t>
            </a:r>
          </a:p>
          <a:p>
            <a:r>
              <a:rPr lang="fr-FR" sz="1200" dirty="0" smtClean="0">
                <a:latin typeface="Verdana" pitchFamily="34" charset="0"/>
              </a:rPr>
              <a:t>m = nombre de mois de salaires par an (en principe m = 12, parfois m = 13 ou 14)</a:t>
            </a:r>
          </a:p>
          <a:p>
            <a:r>
              <a:rPr lang="fr-FR" sz="1200" dirty="0" smtClean="0">
                <a:latin typeface="Verdana" pitchFamily="34" charset="0"/>
              </a:rPr>
              <a:t>k</a:t>
            </a:r>
            <a:r>
              <a:rPr lang="fr-FR" sz="1200" baseline="-25000" dirty="0" smtClean="0">
                <a:latin typeface="Verdana" pitchFamily="34" charset="0"/>
              </a:rPr>
              <a:t>1</a:t>
            </a:r>
            <a:r>
              <a:rPr lang="fr-FR" sz="1200" dirty="0" smtClean="0">
                <a:latin typeface="Verdana" pitchFamily="34" charset="0"/>
              </a:rPr>
              <a:t> = coefficient moyen de charges sociales sur le </a:t>
            </a:r>
            <a:r>
              <a:rPr lang="fr-FR" sz="1200" dirty="0" err="1" smtClean="0">
                <a:latin typeface="Verdana" pitchFamily="34" charset="0"/>
              </a:rPr>
              <a:t>SBM</a:t>
            </a:r>
            <a:r>
              <a:rPr lang="fr-FR" sz="1200" baseline="-25000" dirty="0" err="1" smtClean="0">
                <a:latin typeface="Verdana" pitchFamily="34" charset="0"/>
              </a:rPr>
              <a:t>i,j</a:t>
            </a:r>
            <a:r>
              <a:rPr lang="fr-FR" sz="1200" dirty="0" smtClean="0">
                <a:latin typeface="Verdana" pitchFamily="34" charset="0"/>
              </a:rPr>
              <a:t> (en général k</a:t>
            </a:r>
            <a:r>
              <a:rPr lang="fr-FR" sz="1200" baseline="-25000" dirty="0" smtClean="0">
                <a:latin typeface="Verdana" pitchFamily="34" charset="0"/>
              </a:rPr>
              <a:t>1</a:t>
            </a:r>
            <a:r>
              <a:rPr lang="fr-FR" sz="1200" dirty="0" smtClean="0">
                <a:latin typeface="Verdana" pitchFamily="34" charset="0"/>
              </a:rPr>
              <a:t> # 0,5)</a:t>
            </a:r>
          </a:p>
          <a:p>
            <a:r>
              <a:rPr lang="fr-FR" sz="1200" dirty="0" smtClean="0">
                <a:latin typeface="Verdana" pitchFamily="34" charset="0"/>
              </a:rPr>
              <a:t>k</a:t>
            </a:r>
            <a:r>
              <a:rPr lang="fr-FR" sz="1200" baseline="-25000" dirty="0" smtClean="0">
                <a:latin typeface="Verdana" pitchFamily="34" charset="0"/>
              </a:rPr>
              <a:t>2</a:t>
            </a:r>
            <a:r>
              <a:rPr lang="fr-FR" sz="1200" dirty="0" smtClean="0">
                <a:latin typeface="Verdana" pitchFamily="34" charset="0"/>
              </a:rPr>
              <a:t> = coefficient de charges indirectes du service j (chef de service, secrétariat, locaux, EDF, téléphone, photocopies, charges des sections auxiliaires, etc..)(en général k</a:t>
            </a:r>
            <a:r>
              <a:rPr lang="fr-FR" sz="1200" baseline="-25000" dirty="0" smtClean="0">
                <a:latin typeface="Verdana" pitchFamily="34" charset="0"/>
              </a:rPr>
              <a:t>2</a:t>
            </a:r>
            <a:r>
              <a:rPr lang="fr-FR" sz="1200" dirty="0" smtClean="0">
                <a:latin typeface="Verdana" pitchFamily="34" charset="0"/>
              </a:rPr>
              <a:t> # 0,6)</a:t>
            </a:r>
          </a:p>
          <a:p>
            <a:r>
              <a:rPr lang="fr-FR" sz="1200" dirty="0" smtClean="0">
                <a:latin typeface="Verdana" pitchFamily="34" charset="0"/>
              </a:rPr>
              <a:t>k</a:t>
            </a:r>
            <a:r>
              <a:rPr lang="fr-FR" sz="1200" baseline="-25000" dirty="0" smtClean="0">
                <a:latin typeface="Verdana" pitchFamily="34" charset="0"/>
              </a:rPr>
              <a:t>3</a:t>
            </a:r>
            <a:r>
              <a:rPr lang="fr-FR" sz="1200" dirty="0" smtClean="0">
                <a:latin typeface="Verdana" pitchFamily="34" charset="0"/>
              </a:rPr>
              <a:t> = coefficient de charges générales de structure de l’entreprise (directions générale, direction des projets, commerciale, financière, ressources humaines, achats, etc..)(en général k</a:t>
            </a:r>
            <a:r>
              <a:rPr lang="fr-FR" sz="1200" baseline="-25000" dirty="0" smtClean="0">
                <a:latin typeface="Verdana" pitchFamily="34" charset="0"/>
              </a:rPr>
              <a:t>3</a:t>
            </a:r>
            <a:r>
              <a:rPr lang="fr-FR" sz="1200" dirty="0" smtClean="0">
                <a:latin typeface="Verdana" pitchFamily="34" charset="0"/>
              </a:rPr>
              <a:t> # 0,6)</a:t>
            </a:r>
          </a:p>
          <a:p>
            <a:r>
              <a:rPr lang="fr-FR" sz="1200" dirty="0" smtClean="0">
                <a:latin typeface="Verdana" pitchFamily="34" charset="0"/>
              </a:rPr>
              <a:t>n</a:t>
            </a:r>
            <a:r>
              <a:rPr lang="fr-FR" sz="1200" baseline="-25000" dirty="0" smtClean="0">
                <a:latin typeface="Verdana" pitchFamily="34" charset="0"/>
              </a:rPr>
              <a:t>s</a:t>
            </a:r>
            <a:r>
              <a:rPr lang="fr-FR" sz="1200" dirty="0" smtClean="0">
                <a:latin typeface="Verdana" pitchFamily="34" charset="0"/>
              </a:rPr>
              <a:t> = nombre de semaines de présence par an (en principe 47 sur 52, 5 semaines de congés payés)</a:t>
            </a:r>
          </a:p>
          <a:p>
            <a:r>
              <a:rPr lang="fr-FR" sz="1200" dirty="0" err="1" smtClean="0">
                <a:latin typeface="Verdana" pitchFamily="34" charset="0"/>
              </a:rPr>
              <a:t>n</a:t>
            </a:r>
            <a:r>
              <a:rPr lang="fr-FR" sz="1200" baseline="-25000" dirty="0" err="1" smtClean="0">
                <a:latin typeface="Verdana" pitchFamily="34" charset="0"/>
              </a:rPr>
              <a:t>j</a:t>
            </a:r>
            <a:r>
              <a:rPr lang="fr-FR" sz="1200" baseline="-25000" dirty="0" smtClean="0">
                <a:latin typeface="Verdana" pitchFamily="34" charset="0"/>
              </a:rPr>
              <a:t>/s</a:t>
            </a:r>
            <a:r>
              <a:rPr lang="fr-FR" sz="1200" dirty="0" smtClean="0">
                <a:latin typeface="Verdana" pitchFamily="34" charset="0"/>
              </a:rPr>
              <a:t> = nombre de jours de présence par semaine (en principe 5)</a:t>
            </a:r>
          </a:p>
          <a:p>
            <a:r>
              <a:rPr lang="fr-FR" sz="1200" dirty="0" smtClean="0">
                <a:latin typeface="Verdana" pitchFamily="34" charset="0"/>
              </a:rPr>
              <a:t>n</a:t>
            </a:r>
            <a:r>
              <a:rPr lang="fr-FR" sz="1200" baseline="-25000" dirty="0" smtClean="0">
                <a:latin typeface="Verdana" pitchFamily="34" charset="0"/>
              </a:rPr>
              <a:t>1</a:t>
            </a:r>
            <a:r>
              <a:rPr lang="fr-FR" sz="1200" dirty="0" smtClean="0">
                <a:latin typeface="Verdana" pitchFamily="34" charset="0"/>
              </a:rPr>
              <a:t> = nombre de jours fériés par an (10 ou 11)</a:t>
            </a:r>
          </a:p>
          <a:p>
            <a:r>
              <a:rPr lang="fr-FR" sz="1200" dirty="0" smtClean="0">
                <a:latin typeface="Verdana" pitchFamily="34" charset="0"/>
              </a:rPr>
              <a:t>n</a:t>
            </a:r>
            <a:r>
              <a:rPr lang="fr-FR" sz="1200" baseline="-25000" dirty="0" smtClean="0">
                <a:latin typeface="Verdana" pitchFamily="34" charset="0"/>
              </a:rPr>
              <a:t>2</a:t>
            </a:r>
            <a:r>
              <a:rPr lang="fr-FR" sz="1200" dirty="0" smtClean="0">
                <a:latin typeface="Verdana" pitchFamily="34" charset="0"/>
              </a:rPr>
              <a:t> = nombre d’heures de présence par jour (en principe 7h ou 8h)</a:t>
            </a:r>
          </a:p>
          <a:p>
            <a:r>
              <a:rPr lang="fr-FR" sz="1200" dirty="0" smtClean="0">
                <a:latin typeface="Verdana" pitchFamily="34" charset="0"/>
              </a:rPr>
              <a:t>k</a:t>
            </a:r>
            <a:r>
              <a:rPr lang="fr-FR" sz="1200" baseline="-25000" dirty="0" smtClean="0">
                <a:latin typeface="Verdana" pitchFamily="34" charset="0"/>
              </a:rPr>
              <a:t>4</a:t>
            </a:r>
            <a:r>
              <a:rPr lang="fr-FR" sz="1200" dirty="0" smtClean="0">
                <a:latin typeface="Verdana" pitchFamily="34" charset="0"/>
              </a:rPr>
              <a:t> = taux d’absentéisme # 10% pour des cadres (accident, arrêt de travail, congés pour mariage, déménagement, formation professionnelle, etc..)</a:t>
            </a:r>
          </a:p>
          <a:p>
            <a:r>
              <a:rPr lang="fr-FR" sz="1200" dirty="0" smtClean="0">
                <a:latin typeface="Verdana" pitchFamily="34" charset="0"/>
              </a:rPr>
              <a:t>k</a:t>
            </a:r>
            <a:r>
              <a:rPr lang="fr-FR" sz="1200" baseline="-25000" dirty="0" smtClean="0">
                <a:latin typeface="Verdana" pitchFamily="34" charset="0"/>
              </a:rPr>
              <a:t>5</a:t>
            </a:r>
            <a:r>
              <a:rPr lang="fr-FR" sz="1200" dirty="0" smtClean="0">
                <a:latin typeface="Verdana" pitchFamily="34" charset="0"/>
              </a:rPr>
              <a:t> = taux de </a:t>
            </a:r>
            <a:r>
              <a:rPr lang="fr-FR" sz="1200" dirty="0" err="1" smtClean="0">
                <a:latin typeface="Verdana" pitchFamily="34" charset="0"/>
              </a:rPr>
              <a:t>facturabilité</a:t>
            </a:r>
            <a:r>
              <a:rPr lang="fr-FR" sz="1200" dirty="0" smtClean="0">
                <a:latin typeface="Verdana" pitchFamily="34" charset="0"/>
              </a:rPr>
              <a:t> du temps réel de présence # 70 à 80% du temps de présence (il est pratiquement impossible de facturer sur affaires la totalité des heures de présence dans l’entreprise (réunions dans le service, période de rupture entre deux affaires consécutives, etc..). Ce coefficient sert aussi à éponger les aléas sur l’estimation prévisionnelle des heures de travail.</a:t>
            </a:r>
          </a:p>
          <a:p>
            <a:endParaRPr lang="fr-FR" sz="1200" dirty="0"/>
          </a:p>
        </p:txBody>
      </p:sp>
      <p:pic>
        <p:nvPicPr>
          <p:cNvPr id="7" name="Picture 6"/>
          <p:cNvPicPr>
            <a:picLocks noChangeAspect="1" noChangeArrowheads="1"/>
          </p:cNvPicPr>
          <p:nvPr/>
        </p:nvPicPr>
        <p:blipFill>
          <a:blip r:embed="rId2" cstate="print"/>
          <a:srcRect/>
          <a:stretch>
            <a:fillRect/>
          </a:stretch>
        </p:blipFill>
        <p:spPr bwMode="auto">
          <a:xfrm>
            <a:off x="1484537" y="695960"/>
            <a:ext cx="5791648" cy="134874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324</Words>
  <Application>Microsoft Office PowerPoint</Application>
  <PresentationFormat>Affichage à l'écran (4:3)</PresentationFormat>
  <Paragraphs>17</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Organisation et Fonctionnement de l'Entreprise  (Séance N°1 Sujet 1-2)  "Calculer les taux horaires" </vt:lpstr>
      <vt:lpstr>Calcul des taux horaires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 des taux horaires</dc:title>
  <dc:creator>Guy Doriot</dc:creator>
  <cp:lastModifiedBy>gd</cp:lastModifiedBy>
  <cp:revision>2</cp:revision>
  <dcterms:created xsi:type="dcterms:W3CDTF">2010-09-12T10:11:31Z</dcterms:created>
  <dcterms:modified xsi:type="dcterms:W3CDTF">2010-09-13T11:19:53Z</dcterms:modified>
</cp:coreProperties>
</file>