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62" r:id="rId2"/>
    <p:sldId id="280" r:id="rId3"/>
    <p:sldId id="281" r:id="rId4"/>
    <p:sldId id="282" r:id="rId5"/>
    <p:sldId id="283" r:id="rId6"/>
    <p:sldId id="285" r:id="rId7"/>
    <p:sldId id="284" r:id="rId8"/>
    <p:sldId id="286" r:id="rId9"/>
    <p:sldId id="287" r:id="rId10"/>
    <p:sldId id="259" r:id="rId11"/>
    <p:sldId id="258" r:id="rId12"/>
    <p:sldId id="263" r:id="rId13"/>
    <p:sldId id="265" r:id="rId14"/>
    <p:sldId id="277" r:id="rId15"/>
    <p:sldId id="276" r:id="rId16"/>
    <p:sldId id="278" r:id="rId17"/>
    <p:sldId id="266" r:id="rId18"/>
    <p:sldId id="260" r:id="rId19"/>
    <p:sldId id="264" r:id="rId20"/>
    <p:sldId id="267" r:id="rId21"/>
    <p:sldId id="268" r:id="rId22"/>
    <p:sldId id="269" r:id="rId23"/>
    <p:sldId id="272" r:id="rId24"/>
    <p:sldId id="273" r:id="rId25"/>
    <p:sldId id="275" r:id="rId26"/>
    <p:sldId id="274"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6CCFF"/>
    <a:srgbClr val="66FFFF"/>
    <a:srgbClr val="3399FF"/>
    <a:srgbClr val="FF9966"/>
    <a:srgbClr val="E6A2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3FD41-6F1A-4415-88FC-21714612A173}" type="datetimeFigureOut">
              <a:rPr lang="fr-FR" smtClean="0"/>
              <a:t>06/10/2013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20C3CA-16D0-4C82-9C47-855994CA01BC}" type="slidenum">
              <a:rPr lang="fr-FR" smtClean="0"/>
              <a:t>‹N°›</a:t>
            </a:fld>
            <a:endParaRPr lang="fr-FR"/>
          </a:p>
        </p:txBody>
      </p:sp>
    </p:spTree>
    <p:extLst>
      <p:ext uri="{BB962C8B-B14F-4D97-AF65-F5344CB8AC3E}">
        <p14:creationId xmlns:p14="http://schemas.microsoft.com/office/powerpoint/2010/main" val="3319739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1</a:t>
            </a:fld>
            <a:endParaRPr lang="fr-FR"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10</a:t>
            </a:fld>
            <a:endParaRPr lang="fr-FR"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11</a:t>
            </a:fld>
            <a:endParaRPr lang="fr-FR"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12</a:t>
            </a:fld>
            <a:endParaRPr lang="fr-FR"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13</a:t>
            </a:fld>
            <a:endParaRPr lang="fr-FR"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14</a:t>
            </a:fld>
            <a:endParaRPr lang="fr-FR"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15</a:t>
            </a:fld>
            <a:endParaRPr lang="fr-FR"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16</a:t>
            </a:fld>
            <a:endParaRPr lang="fr-FR"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17</a:t>
            </a:fld>
            <a:endParaRPr lang="fr-FR"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18</a:t>
            </a:fld>
            <a:endParaRPr lang="fr-FR"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19</a:t>
            </a:fld>
            <a:endParaRPr lang="fr-FR"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2</a:t>
            </a:fld>
            <a:endParaRPr lang="fr-FR">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20</a:t>
            </a:fld>
            <a:endParaRPr lang="fr-FR">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21</a:t>
            </a:fld>
            <a:endParaRPr lang="fr-FR">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22</a:t>
            </a:fld>
            <a:endParaRPr lang="fr-FR">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23</a:t>
            </a:fld>
            <a:endParaRPr lang="fr-FR">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24</a:t>
            </a:fld>
            <a:endParaRPr lang="fr-FR">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25</a:t>
            </a:fld>
            <a:endParaRPr lang="fr-FR">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26</a:t>
            </a:fld>
            <a:endParaRPr lang="fr-F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3</a:t>
            </a:fld>
            <a:endParaRPr lang="fr-F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4</a:t>
            </a:fld>
            <a:endParaRPr lang="fr-F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5</a:t>
            </a:fld>
            <a:endParaRPr lang="fr-F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6</a:t>
            </a:fld>
            <a:endParaRPr lang="fr-F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7</a:t>
            </a:fld>
            <a:endParaRPr lang="fr-F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8</a:t>
            </a:fld>
            <a:endParaRPr lang="fr-F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2AF7742-2D5A-47B6-A679-5F0256F1278F}" type="slidenum">
              <a:rPr lang="fr-FR" smtClean="0">
                <a:solidFill>
                  <a:prstClr val="black"/>
                </a:solidFill>
              </a:rPr>
              <a:pPr/>
              <a:t>9</a:t>
            </a:fld>
            <a:endParaRPr lang="fr-F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nchor="ct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kumimoji="0" lang="fr-FR" smtClean="0"/>
              <a:t>Cliquez pour modifier le style du titre</a:t>
            </a:r>
            <a:endParaRPr kumimoji="0"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fr-FR" smtClean="0"/>
              <a:t>Cliquez pour modifier le style des sous-titres du masque</a:t>
            </a:r>
            <a:endParaRPr kumimoji="0" lang="en-US"/>
          </a:p>
        </p:txBody>
      </p:sp>
      <p:sp>
        <p:nvSpPr>
          <p:cNvPr id="4" name="Date Placeholder 3"/>
          <p:cNvSpPr>
            <a:spLocks noGrp="1"/>
          </p:cNvSpPr>
          <p:nvPr>
            <p:ph type="dt" sz="half" idx="10"/>
          </p:nvPr>
        </p:nvSpPr>
        <p:spPr/>
        <p:txBody>
          <a:bodyPr/>
          <a:lstStyle/>
          <a:p>
            <a:fld id="{A009892A-0574-4753-B3B5-882803074C2D}" type="datetimeFigureOut">
              <a:rPr lang="en-US" smtClean="0">
                <a:solidFill>
                  <a:prstClr val="black">
                    <a:tint val="75000"/>
                  </a:prstClr>
                </a:solidFill>
              </a:rPr>
              <a:pPr/>
              <a:t>10/6/2013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85000"/>
                </a:prstClr>
              </a:solidFill>
            </a:endParaRPr>
          </a:p>
        </p:txBody>
      </p:sp>
      <p:sp>
        <p:nvSpPr>
          <p:cNvPr id="6" name="Slide Number Placeholder 5"/>
          <p:cNvSpPr>
            <a:spLocks noGrp="1"/>
          </p:cNvSpPr>
          <p:nvPr>
            <p:ph type="sldNum" sz="quarter" idx="12"/>
          </p:nvPr>
        </p:nvSpPr>
        <p:spPr/>
        <p:txBody>
          <a:bodyPr/>
          <a:lstStyle/>
          <a:p>
            <a:fld id="{35100B4B-F5D2-44DD-9A19-A980681504E0}" type="slidenum">
              <a:rPr lang="en-US" smtClean="0">
                <a:solidFill>
                  <a:prstClr val="black">
                    <a:tint val="95000"/>
                  </a:prstClr>
                </a:solidFill>
              </a:rPr>
              <a:pPr/>
              <a:t>‹N°›</a:t>
            </a:fld>
            <a:endParaRPr lang="en-US">
              <a:solidFill>
                <a:prstClr val="black">
                  <a:tint val="95000"/>
                </a:prstClr>
              </a:solidFill>
            </a:endParaRPr>
          </a:p>
        </p:txBody>
      </p:sp>
    </p:spTree>
    <p:extLst>
      <p:ext uri="{BB962C8B-B14F-4D97-AF65-F5344CB8AC3E}">
        <p14:creationId xmlns:p14="http://schemas.microsoft.com/office/powerpoint/2010/main" val="39699032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7" name="Group 6"/>
          <p:cNvGrpSpPr/>
          <p:nvPr/>
        </p:nvGrpSpPr>
        <p:grpSpPr>
          <a:xfrm>
            <a:off x="2207747" y="1332379"/>
            <a:ext cx="6482858" cy="144000"/>
            <a:chOff x="2214546" y="1427612"/>
            <a:chExt cx="6482858" cy="144000"/>
          </a:xfrm>
        </p:grpSpPr>
        <p:sp>
          <p:nvSpPr>
            <p:cNvPr id="8" name="Chevron 7"/>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9" name="Rectangle 8"/>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Title 1"/>
          <p:cNvSpPr>
            <a:spLocks noGrp="1"/>
          </p:cNvSpPr>
          <p:nvPr>
            <p:ph type="title"/>
          </p:nvPr>
        </p:nvSpPr>
        <p:spPr/>
        <p:txBody>
          <a:bodyPr/>
          <a:lstStyle/>
          <a:p>
            <a:r>
              <a:rPr kumimoji="0" lang="fr-FR" smtClean="0"/>
              <a:t>Cliquez pour modifier le style du titre</a:t>
            </a:r>
            <a:endParaRPr kumimoji="0"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A009892A-0574-4753-B3B5-882803074C2D}" type="datetimeFigureOut">
              <a:rPr lang="en-US" smtClean="0">
                <a:solidFill>
                  <a:prstClr val="black">
                    <a:tint val="75000"/>
                  </a:prstClr>
                </a:solidFill>
              </a:rPr>
              <a:pPr/>
              <a:t>10/6/2013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85000"/>
                </a:prstClr>
              </a:solidFill>
            </a:endParaRPr>
          </a:p>
        </p:txBody>
      </p:sp>
      <p:sp>
        <p:nvSpPr>
          <p:cNvPr id="6" name="Slide Number Placeholder 5"/>
          <p:cNvSpPr>
            <a:spLocks noGrp="1"/>
          </p:cNvSpPr>
          <p:nvPr>
            <p:ph type="sldNum" sz="quarter" idx="12"/>
          </p:nvPr>
        </p:nvSpPr>
        <p:spPr/>
        <p:txBody>
          <a:bodyPr/>
          <a:lstStyle/>
          <a:p>
            <a:fld id="{35100B4B-F5D2-44DD-9A19-A980681504E0}" type="slidenum">
              <a:rPr lang="en-US" smtClean="0">
                <a:solidFill>
                  <a:prstClr val="black">
                    <a:tint val="95000"/>
                  </a:prstClr>
                </a:solidFill>
              </a:rPr>
              <a:pPr/>
              <a:t>‹N°›</a:t>
            </a:fld>
            <a:endParaRPr lang="en-US">
              <a:solidFill>
                <a:prstClr val="black">
                  <a:tint val="95000"/>
                </a:prstClr>
              </a:solidFill>
            </a:endParaRPr>
          </a:p>
        </p:txBody>
      </p:sp>
    </p:spTree>
    <p:extLst>
      <p:ext uri="{BB962C8B-B14F-4D97-AF65-F5344CB8AC3E}">
        <p14:creationId xmlns:p14="http://schemas.microsoft.com/office/powerpoint/2010/main" val="271136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kumimoji="0" lang="fr-FR" smtClean="0"/>
              <a:t>Cliquez pour modifier le style du titre</a:t>
            </a:r>
            <a:endParaRPr kumimoji="0"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A009892A-0574-4753-B3B5-882803074C2D}" type="datetimeFigureOut">
              <a:rPr lang="en-US" smtClean="0">
                <a:solidFill>
                  <a:prstClr val="black">
                    <a:tint val="75000"/>
                  </a:prstClr>
                </a:solidFill>
              </a:rPr>
              <a:pPr/>
              <a:t>10/6/2013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85000"/>
                </a:prstClr>
              </a:solidFill>
            </a:endParaRPr>
          </a:p>
        </p:txBody>
      </p:sp>
      <p:sp>
        <p:nvSpPr>
          <p:cNvPr id="6" name="Slide Number Placeholder 5"/>
          <p:cNvSpPr>
            <a:spLocks noGrp="1"/>
          </p:cNvSpPr>
          <p:nvPr>
            <p:ph type="sldNum" sz="quarter" idx="12"/>
          </p:nvPr>
        </p:nvSpPr>
        <p:spPr/>
        <p:txBody>
          <a:bodyPr/>
          <a:lstStyle/>
          <a:p>
            <a:fld id="{35100B4B-F5D2-44DD-9A19-A980681504E0}" type="slidenum">
              <a:rPr lang="en-US" smtClean="0">
                <a:solidFill>
                  <a:prstClr val="black">
                    <a:tint val="95000"/>
                  </a:prstClr>
                </a:solidFill>
              </a:rPr>
              <a:pPr/>
              <a:t>‹N°›</a:t>
            </a:fld>
            <a:endParaRPr lang="en-US">
              <a:solidFill>
                <a:prstClr val="black">
                  <a:tint val="95000"/>
                </a:prstClr>
              </a:solidFill>
            </a:endParaRPr>
          </a:p>
        </p:txBody>
      </p:sp>
    </p:spTree>
    <p:extLst>
      <p:ext uri="{BB962C8B-B14F-4D97-AF65-F5344CB8AC3E}">
        <p14:creationId xmlns:p14="http://schemas.microsoft.com/office/powerpoint/2010/main" val="91278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7" name="Group 23"/>
          <p:cNvGrpSpPr/>
          <p:nvPr/>
        </p:nvGrpSpPr>
        <p:grpSpPr>
          <a:xfrm>
            <a:off x="2207747" y="1332379"/>
            <a:ext cx="6482858" cy="144000"/>
            <a:chOff x="2214546" y="1427612"/>
            <a:chExt cx="6482858" cy="144000"/>
          </a:xfrm>
        </p:grpSpPr>
        <p:sp>
          <p:nvSpPr>
            <p:cNvPr id="10" name="Chevron 9"/>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3" name="Rectangle 22"/>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Title 1"/>
          <p:cNvSpPr>
            <a:spLocks noGrp="1"/>
          </p:cNvSpPr>
          <p:nvPr>
            <p:ph type="title"/>
          </p:nvPr>
        </p:nvSpPr>
        <p:spPr/>
        <p:txBody>
          <a:bodyPr/>
          <a:lstStyle/>
          <a:p>
            <a:r>
              <a:rPr kumimoji="0" lang="fr-FR" smtClean="0"/>
              <a:t>Cliquez pour modifier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A009892A-0574-4753-B3B5-882803074C2D}" type="datetimeFigureOut">
              <a:rPr lang="en-US" smtClean="0">
                <a:solidFill>
                  <a:prstClr val="black">
                    <a:tint val="75000"/>
                  </a:prstClr>
                </a:solidFill>
              </a:rPr>
              <a:pPr/>
              <a:t>10/6/2013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85000"/>
                </a:prstClr>
              </a:solidFill>
            </a:endParaRPr>
          </a:p>
        </p:txBody>
      </p:sp>
      <p:sp>
        <p:nvSpPr>
          <p:cNvPr id="6" name="Slide Number Placeholder 5"/>
          <p:cNvSpPr>
            <a:spLocks noGrp="1"/>
          </p:cNvSpPr>
          <p:nvPr>
            <p:ph type="sldNum" sz="quarter" idx="12"/>
          </p:nvPr>
        </p:nvSpPr>
        <p:spPr/>
        <p:txBody>
          <a:bodyPr/>
          <a:lstStyle/>
          <a:p>
            <a:fld id="{35100B4B-F5D2-44DD-9A19-A980681504E0}" type="slidenum">
              <a:rPr lang="en-US" smtClean="0">
                <a:solidFill>
                  <a:prstClr val="black">
                    <a:tint val="95000"/>
                  </a:prstClr>
                </a:solidFill>
              </a:rPr>
              <a:pPr/>
              <a:t>‹N°›</a:t>
            </a:fld>
            <a:endParaRPr lang="en-US">
              <a:solidFill>
                <a:prstClr val="black">
                  <a:tint val="95000"/>
                </a:prstClr>
              </a:solidFill>
            </a:endParaRPr>
          </a:p>
        </p:txBody>
      </p:sp>
    </p:spTree>
    <p:extLst>
      <p:ext uri="{BB962C8B-B14F-4D97-AF65-F5344CB8AC3E}">
        <p14:creationId xmlns:p14="http://schemas.microsoft.com/office/powerpoint/2010/main" val="132920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kumimoji="0" lang="fr-FR" smtClean="0"/>
              <a:t>Cliquez pour modifier le style du titre</a:t>
            </a:r>
            <a:endParaRPr kumimoji="0"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A009892A-0574-4753-B3B5-882803074C2D}" type="datetimeFigureOut">
              <a:rPr lang="en-US" smtClean="0">
                <a:solidFill>
                  <a:prstClr val="black">
                    <a:tint val="75000"/>
                  </a:prstClr>
                </a:solidFill>
              </a:rPr>
              <a:pPr/>
              <a:t>10/6/2013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85000"/>
                </a:prstClr>
              </a:solidFill>
            </a:endParaRPr>
          </a:p>
        </p:txBody>
      </p:sp>
      <p:sp>
        <p:nvSpPr>
          <p:cNvPr id="6" name="Slide Number Placeholder 5"/>
          <p:cNvSpPr>
            <a:spLocks noGrp="1"/>
          </p:cNvSpPr>
          <p:nvPr>
            <p:ph type="sldNum" sz="quarter" idx="12"/>
          </p:nvPr>
        </p:nvSpPr>
        <p:spPr/>
        <p:txBody>
          <a:bodyPr/>
          <a:lstStyle/>
          <a:p>
            <a:fld id="{35100B4B-F5D2-44DD-9A19-A980681504E0}" type="slidenum">
              <a:rPr lang="en-US" smtClean="0">
                <a:solidFill>
                  <a:prstClr val="black">
                    <a:tint val="95000"/>
                  </a:prstClr>
                </a:solidFill>
              </a:rPr>
              <a:pPr/>
              <a:t>‹N°›</a:t>
            </a:fld>
            <a:endParaRPr lang="en-US">
              <a:solidFill>
                <a:prstClr val="black">
                  <a:tint val="95000"/>
                </a:prstClr>
              </a:solidFill>
            </a:endParaRPr>
          </a:p>
        </p:txBody>
      </p:sp>
    </p:spTree>
    <p:extLst>
      <p:ext uri="{BB962C8B-B14F-4D97-AF65-F5344CB8AC3E}">
        <p14:creationId xmlns:p14="http://schemas.microsoft.com/office/powerpoint/2010/main" val="20667064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8" name="Group 7"/>
          <p:cNvGrpSpPr/>
          <p:nvPr/>
        </p:nvGrpSpPr>
        <p:grpSpPr>
          <a:xfrm>
            <a:off x="2207747" y="1332379"/>
            <a:ext cx="6482858" cy="144000"/>
            <a:chOff x="2214546" y="1427612"/>
            <a:chExt cx="6482858" cy="144000"/>
          </a:xfrm>
        </p:grpSpPr>
        <p:sp>
          <p:nvSpPr>
            <p:cNvPr id="9" name="Chevron 8"/>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0" name="Rectangle 9"/>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Title 1"/>
          <p:cNvSpPr>
            <a:spLocks noGrp="1"/>
          </p:cNvSpPr>
          <p:nvPr>
            <p:ph type="title"/>
          </p:nvPr>
        </p:nvSpPr>
        <p:spPr/>
        <p:txBody>
          <a:bodyPr/>
          <a:lstStyle/>
          <a:p>
            <a:r>
              <a:rPr kumimoji="0" lang="fr-FR" smtClean="0"/>
              <a:t>Cliquez pour modifier le style du titre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A009892A-0574-4753-B3B5-882803074C2D}" type="datetimeFigureOut">
              <a:rPr lang="en-US" smtClean="0">
                <a:solidFill>
                  <a:prstClr val="black">
                    <a:tint val="75000"/>
                  </a:prstClr>
                </a:solidFill>
              </a:rPr>
              <a:pPr/>
              <a:t>10/6/2013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85000"/>
                </a:prstClr>
              </a:solidFill>
            </a:endParaRPr>
          </a:p>
        </p:txBody>
      </p:sp>
      <p:sp>
        <p:nvSpPr>
          <p:cNvPr id="7" name="Slide Number Placeholder 6"/>
          <p:cNvSpPr>
            <a:spLocks noGrp="1"/>
          </p:cNvSpPr>
          <p:nvPr>
            <p:ph type="sldNum" sz="quarter" idx="12"/>
          </p:nvPr>
        </p:nvSpPr>
        <p:spPr/>
        <p:txBody>
          <a:bodyPr/>
          <a:lstStyle/>
          <a:p>
            <a:fld id="{35100B4B-F5D2-44DD-9A19-A980681504E0}" type="slidenum">
              <a:rPr lang="en-US" smtClean="0">
                <a:solidFill>
                  <a:prstClr val="black">
                    <a:tint val="95000"/>
                  </a:prstClr>
                </a:solidFill>
              </a:rPr>
              <a:pPr/>
              <a:t>‹N°›</a:t>
            </a:fld>
            <a:endParaRPr lang="en-US">
              <a:solidFill>
                <a:prstClr val="black">
                  <a:tint val="95000"/>
                </a:prstClr>
              </a:solidFill>
            </a:endParaRPr>
          </a:p>
        </p:txBody>
      </p:sp>
    </p:spTree>
    <p:extLst>
      <p:ext uri="{BB962C8B-B14F-4D97-AF65-F5344CB8AC3E}">
        <p14:creationId xmlns:p14="http://schemas.microsoft.com/office/powerpoint/2010/main" val="337137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10" name="Group 9"/>
          <p:cNvGrpSpPr/>
          <p:nvPr/>
        </p:nvGrpSpPr>
        <p:grpSpPr>
          <a:xfrm>
            <a:off x="2207747" y="1332379"/>
            <a:ext cx="6482858" cy="144000"/>
            <a:chOff x="2214546" y="1427612"/>
            <a:chExt cx="6482858" cy="144000"/>
          </a:xfrm>
        </p:grpSpPr>
        <p:sp>
          <p:nvSpPr>
            <p:cNvPr id="11" name="Chevron 10"/>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2" name="Rectangle 11"/>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Title 1"/>
          <p:cNvSpPr>
            <a:spLocks noGrp="1"/>
          </p:cNvSpPr>
          <p:nvPr>
            <p:ph type="title"/>
          </p:nvPr>
        </p:nvSpPr>
        <p:spPr/>
        <p:txBody>
          <a:bodyPr/>
          <a:lstStyle>
            <a:lvl1pPr>
              <a:defRPr/>
            </a:lvl1pPr>
          </a:lstStyle>
          <a:p>
            <a:r>
              <a:rPr kumimoji="0" lang="fr-FR" smtClean="0"/>
              <a:t>Cliquez pour modifier le style du titre</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A009892A-0574-4753-B3B5-882803074C2D}" type="datetimeFigureOut">
              <a:rPr lang="en-US" smtClean="0">
                <a:solidFill>
                  <a:prstClr val="black">
                    <a:tint val="75000"/>
                  </a:prstClr>
                </a:solidFill>
              </a:rPr>
              <a:pPr/>
              <a:t>10/6/2013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85000"/>
                </a:prstClr>
              </a:solidFill>
            </a:endParaRPr>
          </a:p>
        </p:txBody>
      </p:sp>
      <p:sp>
        <p:nvSpPr>
          <p:cNvPr id="9" name="Slide Number Placeholder 8"/>
          <p:cNvSpPr>
            <a:spLocks noGrp="1"/>
          </p:cNvSpPr>
          <p:nvPr>
            <p:ph type="sldNum" sz="quarter" idx="12"/>
          </p:nvPr>
        </p:nvSpPr>
        <p:spPr/>
        <p:txBody>
          <a:bodyPr/>
          <a:lstStyle/>
          <a:p>
            <a:fld id="{35100B4B-F5D2-44DD-9A19-A980681504E0}" type="slidenum">
              <a:rPr lang="en-US" smtClean="0">
                <a:solidFill>
                  <a:prstClr val="black">
                    <a:tint val="95000"/>
                  </a:prstClr>
                </a:solidFill>
              </a:rPr>
              <a:pPr/>
              <a:t>‹N°›</a:t>
            </a:fld>
            <a:endParaRPr lang="en-US">
              <a:solidFill>
                <a:prstClr val="black">
                  <a:tint val="95000"/>
                </a:prstClr>
              </a:solidFill>
            </a:endParaRPr>
          </a:p>
        </p:txBody>
      </p:sp>
    </p:spTree>
    <p:extLst>
      <p:ext uri="{BB962C8B-B14F-4D97-AF65-F5344CB8AC3E}">
        <p14:creationId xmlns:p14="http://schemas.microsoft.com/office/powerpoint/2010/main" val="22622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6" name="Group 5"/>
          <p:cNvGrpSpPr/>
          <p:nvPr/>
        </p:nvGrpSpPr>
        <p:grpSpPr>
          <a:xfrm>
            <a:off x="2207747" y="1332379"/>
            <a:ext cx="6482858" cy="144000"/>
            <a:chOff x="2214546" y="1427612"/>
            <a:chExt cx="6482858" cy="144000"/>
          </a:xfrm>
        </p:grpSpPr>
        <p:sp>
          <p:nvSpPr>
            <p:cNvPr id="7" name="Chevron 6"/>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8" name="Rectangle 7"/>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Title 1"/>
          <p:cNvSpPr>
            <a:spLocks noGrp="1"/>
          </p:cNvSpPr>
          <p:nvPr>
            <p:ph type="title"/>
          </p:nvPr>
        </p:nvSpPr>
        <p:spPr/>
        <p:txBody>
          <a:bodyPr/>
          <a:lstStyle/>
          <a:p>
            <a:r>
              <a:rPr kumimoji="0" lang="fr-FR" smtClean="0"/>
              <a:t>Cliquez pour modifier le style du titre</a:t>
            </a:r>
            <a:endParaRPr kumimoji="0" lang="en-US"/>
          </a:p>
        </p:txBody>
      </p:sp>
      <p:sp>
        <p:nvSpPr>
          <p:cNvPr id="3" name="Date Placeholder 2"/>
          <p:cNvSpPr>
            <a:spLocks noGrp="1"/>
          </p:cNvSpPr>
          <p:nvPr>
            <p:ph type="dt" sz="half" idx="10"/>
          </p:nvPr>
        </p:nvSpPr>
        <p:spPr/>
        <p:txBody>
          <a:bodyPr/>
          <a:lstStyle/>
          <a:p>
            <a:fld id="{A009892A-0574-4753-B3B5-882803074C2D}" type="datetimeFigureOut">
              <a:rPr lang="en-US" smtClean="0">
                <a:solidFill>
                  <a:prstClr val="black">
                    <a:tint val="75000"/>
                  </a:prstClr>
                </a:solidFill>
              </a:rPr>
              <a:pPr/>
              <a:t>10/6/2013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85000"/>
                </a:prstClr>
              </a:solidFill>
            </a:endParaRPr>
          </a:p>
        </p:txBody>
      </p:sp>
      <p:sp>
        <p:nvSpPr>
          <p:cNvPr id="5" name="Slide Number Placeholder 4"/>
          <p:cNvSpPr>
            <a:spLocks noGrp="1"/>
          </p:cNvSpPr>
          <p:nvPr>
            <p:ph type="sldNum" sz="quarter" idx="12"/>
          </p:nvPr>
        </p:nvSpPr>
        <p:spPr/>
        <p:txBody>
          <a:bodyPr/>
          <a:lstStyle/>
          <a:p>
            <a:fld id="{35100B4B-F5D2-44DD-9A19-A980681504E0}" type="slidenum">
              <a:rPr lang="en-US" smtClean="0">
                <a:solidFill>
                  <a:prstClr val="black">
                    <a:tint val="95000"/>
                  </a:prstClr>
                </a:solidFill>
              </a:rPr>
              <a:pPr/>
              <a:t>‹N°›</a:t>
            </a:fld>
            <a:endParaRPr lang="en-US">
              <a:solidFill>
                <a:prstClr val="black">
                  <a:tint val="95000"/>
                </a:prstClr>
              </a:solidFill>
            </a:endParaRPr>
          </a:p>
        </p:txBody>
      </p:sp>
    </p:spTree>
    <p:extLst>
      <p:ext uri="{BB962C8B-B14F-4D97-AF65-F5344CB8AC3E}">
        <p14:creationId xmlns:p14="http://schemas.microsoft.com/office/powerpoint/2010/main" val="399709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9892A-0574-4753-B3B5-882803074C2D}" type="datetimeFigureOut">
              <a:rPr lang="en-US" smtClean="0">
                <a:solidFill>
                  <a:prstClr val="black">
                    <a:tint val="75000"/>
                  </a:prstClr>
                </a:solidFill>
              </a:rPr>
              <a:pPr/>
              <a:t>10/6/2013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85000"/>
                </a:prstClr>
              </a:solidFill>
            </a:endParaRPr>
          </a:p>
        </p:txBody>
      </p:sp>
      <p:sp>
        <p:nvSpPr>
          <p:cNvPr id="4" name="Slide Number Placeholder 3"/>
          <p:cNvSpPr>
            <a:spLocks noGrp="1"/>
          </p:cNvSpPr>
          <p:nvPr>
            <p:ph type="sldNum" sz="quarter" idx="12"/>
          </p:nvPr>
        </p:nvSpPr>
        <p:spPr/>
        <p:txBody>
          <a:bodyPr/>
          <a:lstStyle/>
          <a:p>
            <a:fld id="{35100B4B-F5D2-44DD-9A19-A980681504E0}" type="slidenum">
              <a:rPr lang="en-US" smtClean="0">
                <a:solidFill>
                  <a:prstClr val="black">
                    <a:tint val="95000"/>
                  </a:prstClr>
                </a:solidFill>
              </a:rPr>
              <a:pPr/>
              <a:t>‹N°›</a:t>
            </a:fld>
            <a:endParaRPr lang="en-US">
              <a:solidFill>
                <a:prstClr val="black">
                  <a:tint val="95000"/>
                </a:prstClr>
              </a:solidFill>
            </a:endParaRPr>
          </a:p>
        </p:txBody>
      </p:sp>
    </p:spTree>
    <p:extLst>
      <p:ext uri="{BB962C8B-B14F-4D97-AF65-F5344CB8AC3E}">
        <p14:creationId xmlns:p14="http://schemas.microsoft.com/office/powerpoint/2010/main" val="2757262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nchor="ctr">
            <a:normAutofit/>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kumimoji="0" lang="fr-FR" smtClean="0"/>
              <a:t>Cliquez pour modifier le style du titre</a:t>
            </a:r>
            <a:endParaRPr kumimoji="0"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A009892A-0574-4753-B3B5-882803074C2D}" type="datetimeFigureOut">
              <a:rPr lang="en-US" smtClean="0">
                <a:solidFill>
                  <a:prstClr val="black">
                    <a:tint val="75000"/>
                  </a:prstClr>
                </a:solidFill>
              </a:rPr>
              <a:pPr/>
              <a:t>10/6/2013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85000"/>
                </a:prstClr>
              </a:solidFill>
            </a:endParaRPr>
          </a:p>
        </p:txBody>
      </p:sp>
      <p:sp>
        <p:nvSpPr>
          <p:cNvPr id="7" name="Slide Number Placeholder 6"/>
          <p:cNvSpPr>
            <a:spLocks noGrp="1"/>
          </p:cNvSpPr>
          <p:nvPr>
            <p:ph type="sldNum" sz="quarter" idx="12"/>
          </p:nvPr>
        </p:nvSpPr>
        <p:spPr/>
        <p:txBody>
          <a:bodyPr/>
          <a:lstStyle/>
          <a:p>
            <a:fld id="{35100B4B-F5D2-44DD-9A19-A980681504E0}" type="slidenum">
              <a:rPr lang="en-US" smtClean="0">
                <a:solidFill>
                  <a:prstClr val="black">
                    <a:tint val="95000"/>
                  </a:prstClr>
                </a:solidFill>
              </a:rPr>
              <a:pPr/>
              <a:t>‹N°›</a:t>
            </a:fld>
            <a:endParaRPr lang="en-US">
              <a:solidFill>
                <a:prstClr val="black">
                  <a:tint val="95000"/>
                </a:prstClr>
              </a:solidFill>
            </a:endParaRPr>
          </a:p>
        </p:txBody>
      </p:sp>
    </p:spTree>
    <p:extLst>
      <p:ext uri="{BB962C8B-B14F-4D97-AF65-F5344CB8AC3E}">
        <p14:creationId xmlns:p14="http://schemas.microsoft.com/office/powerpoint/2010/main" val="1314286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nchor="ctr">
            <a:normAutofit/>
          </a:bodyPr>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kumimoji="0" lang="fr-FR" smtClean="0"/>
              <a:t>Cliquez pour modifier le style du titre</a:t>
            </a:r>
            <a:endParaRPr kumimoji="0"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fr-FR" smtClean="0"/>
              <a:t>Cliquez sur l'icône pour ajouter une image</a:t>
            </a:r>
            <a:endParaRPr kumimoji="0" lang="en-US"/>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A009892A-0574-4753-B3B5-882803074C2D}" type="datetimeFigureOut">
              <a:rPr lang="en-US" smtClean="0">
                <a:solidFill>
                  <a:prstClr val="black">
                    <a:tint val="75000"/>
                  </a:prstClr>
                </a:solidFill>
              </a:rPr>
              <a:pPr/>
              <a:t>10/6/2013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85000"/>
                </a:prstClr>
              </a:solidFill>
            </a:endParaRPr>
          </a:p>
        </p:txBody>
      </p:sp>
      <p:sp>
        <p:nvSpPr>
          <p:cNvPr id="7" name="Slide Number Placeholder 6"/>
          <p:cNvSpPr>
            <a:spLocks noGrp="1"/>
          </p:cNvSpPr>
          <p:nvPr>
            <p:ph type="sldNum" sz="quarter" idx="12"/>
          </p:nvPr>
        </p:nvSpPr>
        <p:spPr/>
        <p:txBody>
          <a:bodyPr/>
          <a:lstStyle/>
          <a:p>
            <a:fld id="{35100B4B-F5D2-44DD-9A19-A980681504E0}" type="slidenum">
              <a:rPr lang="en-US" smtClean="0">
                <a:solidFill>
                  <a:prstClr val="black">
                    <a:tint val="95000"/>
                  </a:prstClr>
                </a:solidFill>
              </a:rPr>
              <a:pPr/>
              <a:t>‹N°›</a:t>
            </a:fld>
            <a:endParaRPr lang="en-US">
              <a:solidFill>
                <a:prstClr val="black">
                  <a:tint val="95000"/>
                </a:prstClr>
              </a:solidFill>
            </a:endParaRPr>
          </a:p>
        </p:txBody>
      </p:sp>
    </p:spTree>
    <p:extLst>
      <p:ext uri="{BB962C8B-B14F-4D97-AF65-F5344CB8AC3E}">
        <p14:creationId xmlns:p14="http://schemas.microsoft.com/office/powerpoint/2010/main" val="362952553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13" cstate="print">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 name="Group 17"/>
          <p:cNvGrpSpPr/>
          <p:nvPr/>
        </p:nvGrpSpPr>
        <p:grpSpPr>
          <a:xfrm>
            <a:off x="0" y="6570024"/>
            <a:ext cx="9144000" cy="288000"/>
            <a:chOff x="0" y="6353387"/>
            <a:chExt cx="9144000" cy="361763"/>
          </a:xfrm>
        </p:grpSpPr>
        <p:grpSp>
          <p:nvGrpSpPr>
            <p:cNvPr id="9" name="Group 16"/>
            <p:cNvGrpSpPr/>
            <p:nvPr/>
          </p:nvGrpSpPr>
          <p:grpSpPr>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5" name="Group 15"/>
            <p:cNvGrpSpPr/>
            <p:nvPr/>
          </p:nvGrpSpPr>
          <p:grpSpPr>
            <a:xfrm>
              <a:off x="8640700" y="6354583"/>
              <a:ext cx="503300" cy="360567"/>
              <a:chOff x="8640700" y="6354583"/>
              <a:chExt cx="503300" cy="360567"/>
            </a:xfrm>
          </p:grpSpPr>
          <p:sp>
            <p:nvSpPr>
              <p:cNvPr id="12" name="Chevron 11"/>
              <p:cNvSpPr/>
              <p:nvPr userDrawn="1"/>
            </p:nvSpPr>
            <p:spPr>
              <a:xfrm flipH="1">
                <a:off x="8640700" y="6354583"/>
                <a:ext cx="249884" cy="360000"/>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3" name="Chevron 12"/>
              <p:cNvSpPr/>
              <p:nvPr userDrawn="1"/>
            </p:nvSpPr>
            <p:spPr>
              <a:xfrm flipH="1">
                <a:off x="8767248" y="6355150"/>
                <a:ext cx="249884" cy="360000"/>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4" name="Chevron 13"/>
              <p:cNvSpPr/>
              <p:nvPr userDrawn="1"/>
            </p:nvSpPr>
            <p:spPr>
              <a:xfrm flipH="1">
                <a:off x="8894116" y="6355000"/>
                <a:ext cx="249884" cy="360000"/>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kumimoji="0" lang="fr-FR" smtClean="0"/>
              <a:t>Cliquez pour modifier le style du titre</a:t>
            </a:r>
            <a:endParaRPr kumimoji="0"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Date Placeholder 3"/>
          <p:cNvSpPr>
            <a:spLocks noGrp="1"/>
          </p:cNvSpPr>
          <p:nvPr>
            <p:ph type="dt" sz="half" idx="2"/>
          </p:nvPr>
        </p:nvSpPr>
        <p:spPr>
          <a:xfrm>
            <a:off x="0" y="6570000"/>
            <a:ext cx="1643042" cy="288000"/>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A009892A-0574-4753-B3B5-882803074C2D}" type="datetimeFigureOut">
              <a:rPr lang="en-US" smtClean="0">
                <a:solidFill>
                  <a:prstClr val="black">
                    <a:tint val="75000"/>
                  </a:prstClr>
                </a:solidFill>
              </a:rPr>
              <a:pPr/>
              <a:t>10/6/2013</a:t>
            </a:fld>
            <a:endParaRPr lang="en-US">
              <a:solidFill>
                <a:prstClr val="black">
                  <a:tint val="75000"/>
                </a:prstClr>
              </a:solidFill>
            </a:endParaRPr>
          </a:p>
        </p:txBody>
      </p:sp>
      <p:sp>
        <p:nvSpPr>
          <p:cNvPr id="5" name="Footer Placeholder 4"/>
          <p:cNvSpPr>
            <a:spLocks noGrp="1"/>
          </p:cNvSpPr>
          <p:nvPr>
            <p:ph type="ftr" sz="quarter" idx="3"/>
          </p:nvPr>
        </p:nvSpPr>
        <p:spPr>
          <a:xfrm>
            <a:off x="1643042" y="6570000"/>
            <a:ext cx="4214842" cy="288000"/>
          </a:xfrm>
          <a:prstGeom prst="rect">
            <a:avLst/>
          </a:prstGeom>
        </p:spPr>
        <p:txBody>
          <a:bodyPr vert="horz" rtlCol="0" anchor="ctr"/>
          <a:lstStyle>
            <a:lvl1pPr algn="l" eaLnBrk="1" latinLnBrk="0" hangingPunct="1">
              <a:defRPr kumimoji="0" sz="1200">
                <a:solidFill>
                  <a:schemeClr val="tx1">
                    <a:tint val="85000"/>
                  </a:schemeClr>
                </a:solidFill>
              </a:defRPr>
            </a:lvl1pPr>
          </a:lstStyle>
          <a:p>
            <a:endParaRPr lang="en-US">
              <a:solidFill>
                <a:prstClr val="black">
                  <a:tint val="85000"/>
                </a:prstClr>
              </a:solidFill>
            </a:endParaRPr>
          </a:p>
        </p:txBody>
      </p:sp>
      <p:sp>
        <p:nvSpPr>
          <p:cNvPr id="6" name="Slide Number Placeholder 5"/>
          <p:cNvSpPr>
            <a:spLocks noGrp="1"/>
          </p:cNvSpPr>
          <p:nvPr>
            <p:ph type="sldNum" sz="quarter" idx="4"/>
          </p:nvPr>
        </p:nvSpPr>
        <p:spPr>
          <a:xfrm>
            <a:off x="8572528" y="6570000"/>
            <a:ext cx="571472" cy="288000"/>
          </a:xfrm>
          <a:prstGeom prst="rect">
            <a:avLst/>
          </a:prstGeom>
        </p:spPr>
        <p:txBody>
          <a:bodyPr vert="horz" rtlCol="0" anchor="ctr"/>
          <a:lstStyle>
            <a:lvl1pPr algn="ctr" eaLnBrk="1" latinLnBrk="0" hangingPunct="1">
              <a:defRPr kumimoji="0" sz="1200">
                <a:solidFill>
                  <a:schemeClr val="tx1">
                    <a:tint val="95000"/>
                  </a:schemeClr>
                </a:solidFill>
              </a:defRPr>
            </a:lvl1pPr>
          </a:lstStyle>
          <a:p>
            <a:fld id="{35100B4B-F5D2-44DD-9A19-A980681504E0}" type="slidenum">
              <a:rPr lang="en-US" smtClean="0">
                <a:solidFill>
                  <a:prstClr val="black">
                    <a:tint val="95000"/>
                  </a:prstClr>
                </a:solidFill>
              </a:rPr>
              <a:pPr/>
              <a:t>‹N°›</a:t>
            </a:fld>
            <a:endParaRPr lang="en-US">
              <a:solidFill>
                <a:prstClr val="black">
                  <a:tint val="95000"/>
                </a:prstClr>
              </a:solidFill>
            </a:endParaRPr>
          </a:p>
        </p:txBody>
      </p:sp>
    </p:spTree>
    <p:extLst>
      <p:ext uri="{BB962C8B-B14F-4D97-AF65-F5344CB8AC3E}">
        <p14:creationId xmlns:p14="http://schemas.microsoft.com/office/powerpoint/2010/main" val="3395375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7.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6.wdp"/><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9.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7.wdp"/><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jpe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8.wdp"/></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jpe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2.jpeg"/><Relationship Id="rId7" Type="http://schemas.openxmlformats.org/officeDocument/2006/relationships/image" Target="../media/image38.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jpe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jpeg"/><Relationship Id="rId7" Type="http://schemas.openxmlformats.org/officeDocument/2006/relationships/image" Target="../media/image45.png"/><Relationship Id="rId12" Type="http://schemas.microsoft.com/office/2007/relationships/hdphoto" Target="../media/hdphoto12.wdp"/><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47.png"/><Relationship Id="rId5" Type="http://schemas.microsoft.com/office/2007/relationships/hdphoto" Target="../media/hdphoto1.wdp"/><Relationship Id="rId10" Type="http://schemas.microsoft.com/office/2007/relationships/hdphoto" Target="../media/hdphoto11.wdp"/><Relationship Id="rId4" Type="http://schemas.openxmlformats.org/officeDocument/2006/relationships/image" Target="../media/image3.png"/><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2.jpeg"/><Relationship Id="rId7"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10" Type="http://schemas.microsoft.com/office/2007/relationships/hdphoto" Target="../media/hdphoto14.wdp"/><Relationship Id="rId4" Type="http://schemas.openxmlformats.org/officeDocument/2006/relationships/image" Target="../media/image3.pn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17.png"/><Relationship Id="rId4" Type="http://schemas.openxmlformats.org/officeDocument/2006/relationships/image" Target="../media/image3.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jpe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sp>
        <p:nvSpPr>
          <p:cNvPr id="9" name="Titre 8"/>
          <p:cNvSpPr>
            <a:spLocks noGrp="1"/>
          </p:cNvSpPr>
          <p:nvPr>
            <p:ph type="title" idx="4294967295"/>
          </p:nvPr>
        </p:nvSpPr>
        <p:spPr>
          <a:xfrm>
            <a:off x="1428750" y="1196975"/>
            <a:ext cx="7715250" cy="3384550"/>
          </a:xfrm>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219821" y="1234148"/>
            <a:ext cx="7272808" cy="2092881"/>
          </a:xfrm>
          <a:prstGeom prst="rect">
            <a:avLst/>
          </a:prstGeom>
          <a:noFill/>
        </p:spPr>
        <p:txBody>
          <a:bodyPr wrap="square" rtlCol="0">
            <a:spAutoFit/>
          </a:bodyPr>
          <a:lstStyle/>
          <a:p>
            <a:pPr algn="ctr"/>
            <a:r>
              <a:rPr lang="fr-FR" sz="4000" dirty="0">
                <a:solidFill>
                  <a:srgbClr val="002060"/>
                </a:solidFill>
                <a:latin typeface="Arial" pitchFamily="34" charset="0"/>
                <a:cs typeface="Arial" pitchFamily="34" charset="0"/>
              </a:rPr>
              <a:t>Organisation et fonctionnement des Entreprises</a:t>
            </a:r>
          </a:p>
          <a:p>
            <a:pPr algn="ctr"/>
            <a:endParaRPr lang="fr-FR" sz="1000" dirty="0">
              <a:solidFill>
                <a:srgbClr val="002060"/>
              </a:solidFill>
              <a:latin typeface="Arial" pitchFamily="34" charset="0"/>
              <a:cs typeface="Arial" pitchFamily="34" charset="0"/>
            </a:endParaRPr>
          </a:p>
          <a:p>
            <a:pPr algn="ctr"/>
            <a:r>
              <a:rPr lang="fr-FR" sz="3600" dirty="0">
                <a:solidFill>
                  <a:srgbClr val="002060"/>
                </a:solidFill>
                <a:latin typeface="Arial" pitchFamily="34" charset="0"/>
                <a:cs typeface="Arial" pitchFamily="34" charset="0"/>
              </a:rPr>
              <a:t>2013-2014</a:t>
            </a:r>
          </a:p>
        </p:txBody>
      </p:sp>
      <p:pic>
        <p:nvPicPr>
          <p:cNvPr id="19" name="Picture 16" descr="http://www.entreprise-domiciliation.fr/image/www.entreprise-domiciliation.fr/entreprise-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540" y="3573015"/>
            <a:ext cx="1645220" cy="296092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4" descr="data:image/jpeg;base64,/9j/4AAQSkZJRgABAQAAAQABAAD/2wCEAAkGBhQSEBQUExQWExQUFBQVFxgYGBcXFxcXFhYXFRQYFBkYHCYeFxkjGRQVIC8gIycpLSwtFh4xNTAqNSYrLCkBCQoKDgwOGg8PGiwkHyQpLC8sNCwsLCwvLCwsLCwsLCkpLCwsLCwsLCwsLCwsLCwsLCwsLCwsLCwsLCwsLCwsLP/AABEIAL0BCwMBIgACEQEDEQH/xAAcAAABBQEBAQAAAAAAAAAAAAAAAgMEBgcFAQj/xABBEAACAQIDBAgDBQcDBAMBAAABAgMAEQQSIQUxQVEGBxMiYXGBkTKh0RRCUrHBFSNicoLh8DOSoghDssIlNFMk/8QAGQEAAwEBAQAAAAAAAAAAAAAAAAIDAQQF/8QAKREAAgICAgIBAwQDAQAAAAAAAAECEQMhEjEiQVFhcfATMpHhBBSxYv/aAAwDAQACEQMRAD8AuuFkBLWIJJ+Q0FSt2+ufgtnbmblcDz510khA4D2r1slJ6PHhbWyNicYACBqSPQXpeDxmbQjcOGtPvg1beNaVgogFFhY8fMaGsco8ehkpchwN4H2pat4H2parTgWoNl0hAbwPsabkxYGgFz7VKC02+GDNu8T+n+eFYmr2DTrQnBy3FrbhUsLSUwygWsKcEPK49aSTTeikU0tnoWkdkM24bvzomYqOfpupqKZr86EnVg2uiYFpQWhXHMU6FqTKpDXZjlXvZDlTuWlBayxuIw0INJSCpDG1VzaXTrD4fGxYNg7SSZBdQCqGQ2QNre50Og0BFam30Y0vZYOzrxoqfy0ZaWxuIyqV7lpSsK5fSrbIwuEmlDIHWNzGGIGZwvdABPe52G+j2B0CleWqu9XO3psXghLiMpftHUFQBmUWsSBuNyR6CrLIDbQVvToXtWIK0krSLnxp/s/GtejOxkio8z23f2qZ2Q5V40d61NGOLIC4jW1qcKnwHzp44ccNDSHcDfp+vlT2n0JTXYyYzz9gKQYfEn1+lRoOkWHfEthlkBmQZitjusCdbWuARp41OdgOIrbZjSI5gHKvOyHIU6XHifQ0i5/Cfl9aa2JSODs1JN/3baZr/KuiobkvufpSlFOqtXnO3dEYQpUR55WVSbD3J/SoMWIe+hOpvYcz4V2lWkSx2swHw77cRx+vpWRmlqjZQb3YqNzYXU342tv96dEg43HmDS0FUjp/01mwWIgRFUxuhZ8wJLjNlKqb93TjzIqPbLVSLedoDgCflUrCEFbjjv8AOo0GzQwDXNiAR5HUa+VTo8KALC48iaJuFUggp3bHAtKC14IyON/MfSmJcaQbAC49akk30VbS7JEg0sN50+ppxIgNwpjBzZmN99qmhaWWtDxp7GzEDwo7DyPn9aetRSch+KGgB4j1/Kl5PE0oioLub8RWpcjG+JXOnnSVsFAOzGeeVikQtm1Fi7EcQBw5kVRdp4GfMu00ymQw4dxnsCsjFVLkL3LZSDY6AE8ga0/bfR1MbB2chZCpzRyLo8bWIzKfIkEcQayzEdIHa+yjHeQv9j7QGwyhxGGykE3yC++rxfohJezWeiu12xeDhndezaRcxUG43kXXTcbXHga6jJfjSMLhljRUQWVFCqOQUWA9hTtcze9HTWhgxGsw659o9lPggBfIJpNd2YhUU+h1rVqzXrt2crYOKW3fimCg/wAEim4P9SJVMb8kTmvEq/VLtOV9qWzkJIkjOg0Q5VATu7hluAOQFq3Ksk6kuj0itJi2W0bR9nGdO8c/7wjiLdmB43rWi1GXctBj1HYFabYW8qXc+VBjvv1qaKMj/aRyNKzcgT/njQcEOdLAyi1tOY/WndeiaT9jJB8B86rnT7aZwuBllDfvNEj0HxubDfyFz/TVqtWfdcmzy2C7QtZImWyD70jsEzMeSoWsObeFNB7Rk46KX0Y27FHtNWObEPiCI3ewFpHZR3FFgQSNfBhbcb7MtuGnhurE+qfYvb7QVz8GHUyn+b4Yx7kn+itxeIHfVZvdEorVjLLSctLZSPEeO/341EO0RyPyrIxb6BtLsYUU4q03BqoPMD8qkKKoyaPVWlHQXO4V6BST3xYDQ6End6Dj+VIMcXaXSRcLDJIRdEBIB3m/wqPMms0wm2ftmIhXHHIy/vElYEXBbPkYGyiNkuBYDcNTc1rOP6LQzxtHKCyNw8RuII1BFZv1hdDmgw6ydtJKsTLGFksSkb5iMrjVlzW0O6qNxf7RYqSXkXnq02oJ8AoDZjC7xEniAxaM24Aoy6eFW0LWG9VnSh8Pilgyho8TIim9wVbUKyndu3jjbwrdGYDfx3DifKueapnRB2j21t9M/ZQ5zEWHsT4mnliJ1b0H15mnqnyropxvsaTDKBawpWQjcfQ6/PfS6zfrn2liYYsM0EjxKXkDlHKktZTGDY3I+Pw3eFEbk6CVRVmi9rz0/L3pdcboz0gixMShZkmlSOPtgpBIYr3swG7vBvapuIlyGy6aenpyo426BypWSna1CJz31CixBzDjw96mZTzt5f3olHiEZctnrrx3W41kC4FE6Sdo57rSdqnIs0T2Hgc6/LxFa/2Y43Pma4zdEojO0/ezMEXmAELEZRw+I39KaEkrsWcW6o66TAioW39oNDhZ5UF3jikdQRpmVSRe/jUyJcvd9vH+9Yz1z7Zl+2rCJGESRRvkBsucs5zEcTou+9rVkY8pUbKVRsvHVh0onxuFkeezMkpQMoC3XKragciTSesyCWfDGBUGVirFifhyHNfTfutYc6o/VptRZNrIyqIwcNMGVRYXzl9APMVtPZX+IX8OVPKoSsVXONFX6uVK7Nwq8482n8RL/wDtVpDW4EelJ7ML8IsOQ5eFOg1OTvY8VWhPaDnSqKT2Y5e2n5UuhtiqKakOUb/Q8fKoJxTb7n0/QU0YOQspqJ0WiHkfD/NaoXW1iGOCaEKGvlkL3tlEbBrW3lja2nOo3QDp9iMfjZYpUXsgjOtgQUswVQxv3rg+40q+7Q2TFOhSVFdDvB9+HlTLwl5CvzWitdBsOsGDhjVFDZEzkCxLnVsxtc6sd9WUo3MDyH1pUOzkQWVaU0J4Ejz1H1rZSTdoyMZJbI7QcyT6/SozbMW/EVNJI3i/l9DSDKP8B+lMpSXQrjF9nEwGJXKozC9rWvy0qUJr/CM35ep+lcDC4FnNgLAbyeH96syJYWrqzRjF6OXE5SQhMPf4jfw+6PTj61KVa8UU4orlbs6UqI21JXTDytGM0ixSMgte7BSVFuOtqyTZPSyfG4TFwYm8/wC7zIwVQyte9rKBm1CkDhl8qt3Wh0onwkEX2ZgvaO6O9sxWygqFJ0B+Lnuqgbaw0X2TPGuWR48LiGa5u2btIpeP/wChBPi9Ugq2xJu9IvPQTCGFGBhRUPYSrcAkSCII5sdQwIvf+M1osUIGu8neTv8A7eVZ91OYgTYFlYkvDKVBubhWAdbepYelX8SldH3fi4f1cvypMrTdRKYk0rkP0UlpAN5A9aS044d48h+p4CuemXtDlfPm0ukEp2tJ9ocyKJpYCDqqxM5QBRuAAytpxUHfW/CK/wAWvhw/v61jvWp0YaDGjGrHngdo2ksQLSKQLHiA2VdbbyfCrYqTolltqyV0ADDa+YA5cVhDI9t2dSok9pVf/fWrGIMbW0G/z5Vj/VptRsTtBQFCrDHipEvqQZnW9zYaDObC3Pju2VEsLUZNMzGrQgYZRuFvHjXqvY2Poef96crx0uLGo3fZaq6PaKbR94O8ceY51TOifW1hcfjHwsSyKQGMbtlyyBPisAbqbagHgDu3VvFhZdmW4rEOuvCsMdG5U2aBBe2hKvJx8itbezgbyBWddcExkwaRgXLYiML7N+e71qmK7JZao4PU/wBGGZkxoIsk0kZBO9DFYkabw7L862Sqj1bMqYCKJVIKhs9xlPaZj2l78M248gKtdzyHv/asyW5bNx1x0Lps93Xhx8PHypVzyHufpSZGax0G7n/apodhPOERnY2VVLE79ALk6b9BVL6E9akO1J5IYo5ImRTIC+U5kDBSQBuPeXQ1T+lPT3FPtSTBYd0SBImWdmTPYBC0zbwRlU5QBx86hdUjYbZmPkgxUgXFSxxqrX/dpmIYwsTa0p/dnl92999v06TFUrNzWMDz58aw/p5teSbbRhSR1RZIYbKzKv3TISAbb2NyeVblWBdMMOuG2pjO0N3lDPC+uWMzne4AvcIzgW4gHyzF2Ll6H4tvtgsRB9hUKMV33RhcMJJ2WEc1su6x48a3LvD+Iex+hrIeiuyYcbtOOaPMcNg4YRmK5VMsekai+trWbdw8a13tCdw05n6b/wAq3J2Zj6Gm2ig5+1OriFIvmH5VBl2aw3WPypzCYcpcsL35akf54UOMKtMFKd00PmccLnyBP6Untf4W9v71IDAi41FeZanaKUysHHokra3BC7te8Lg/K1TYMejC4Pod/tx9Kr7YB13qQOfDlvrubP2YUFyxDH8J+W7WvQywxpXZ52OU26omLIx+FfVtPlv/ACp1cNf4jm8Ny+3H1vSFgYbnPqoP5Wp1c44K3kSp+d/zrkf0OtL5OL066N/bMDJGAc6DtI7fjQGy28QSvrWSpjsN9nwod9Y0mgxEZDCTI5L9wW1KuAR41vAxQHxBl8xce4uKyHrI6MwptKGXMFhxjFXI3JJbKW055lbzDVsG+mE0ntHd6j9nMuHnmPwSyKqC+v7vMGJtu+MD+k+FaU26s/6m8ao2dlZgGWaW49j+tXoKX36Ly4n+bkPCpzT5NspBrikjiE66/wCeVdDZsLi53A8xv+Yro5apfWj1gtsqCJo41lkmdlUMSFAUAsTbUnUADTf4U7yufikJHDxdtlxu/wDCfcfWqp1mPm2biEI72VXGoPwOr/8ArU7oJ0tXaWCTEBcjEsjpe+V132PIggjwIp/pHsX7ShjDZWZHF7XABBAJHHU0kKUvIed8dGc9WeJWHFq5XSfBwohA0zRKolzW3HuX8bVrn2hef51wOj/Q1MOiKWzZFVdBYGwteu92RHwn0Oo+opsjg3oXGppbPe25An0P60Z2/DbzP0vXgnt8Qy+PD3+tO1J6KrZz9rzmOCSVtRFG7kLvIVSWAJ8Aa+dOgOHOD2jHiXaMQxwrK0jk5AMQhjQBhrmux4X7raDWvoDpxijHszGON64aYjjrkI/WvmnafTFptnQYMRgGJhmYf9xUBEI53Gdr+lt5q+K2mJJH0J0B6fwbSWQIqxTRMQ8YYPdb2EiNYZ0J42047xef0i6KrimQkkZHVxY2uV3X5isS6JdGScfhG2TJI7wiM4vEMLYdWaxkRNxYZSy5eNhbiR9F1OXg7iNSkqZztk7NWC6jle/hxH+c66NNT6AN+E39ONO3pJO9mxVaCiiilGPndYgGnxPxNj8ZO4VrZhhsNI+ImWS24s0aKRyqm9HMDJtDaUKMS7zzhpD4Zs8rHwChj6V4u2sRh5JGiYhBJOillV1HaX7QKXBALKBe2+to6n+rVsDmxeJKdrJGojUXPZowDNmuB3zoLDdY6612yfFEUtml4h8ilgfQ6j6isL6wcQsuPxTnvERQxoAP+42X/wBe0t41ukqGRSNynid58hwqqzdWsLE2ZlDSiUkHvZwwa9zflbyqWOUY/u7FnGUuujo9BtgJhcFEgF2tmc85G1f6DwAqw1Ghj7Jbb1HHiPPmPGpCtfUa1Ke3ZWGlR7RRRSDjbQ63U2PyPmP1pHbnijX8LEehvTryBRcmwpr7VyRyPL6mnVsR0vZAaIMCDuIsa8wDmxU/EhsfEfdPqKeUUziUykSDhow5r9Rvq634kHryJqinVFIjIIBGoNOqKgy6FAVROnvRlp2jtYKHVjpvy6keB/vV2lnsbAZm5cvFjwFEUGuZjmbnwHgo4Cmxy4PkxZx5riijdHejfYtIULESEMUHwqwvmZeV9L+VXrDSgqLG5AAPO/iOFOgU1Lhw2u5huI3/ANx4U2TKsnehceJ4+tjtZF1zYvDYsnCGVIZsLkkDObKZJhZYeYugzFtwut9L1qq4gg2fQ8G+6fofCsl69+gbSqMfAuZo0yzgb+zXVZLccuoPhY8DSwVS2UbtaOD0I6XHY2JhgnV48NPErSkktaUkqZQu4KpUocu9Qra6VvGCcMvaAgh7EEajL92x5W19a+TejoOMxWCwszM0PbLEoB1VZXXMFNtBfXw1tX1rhcMscaIgCoiqqqNwVQAoHkAKfNoyI7RRTbTqN7D3qFWPdDhFM9kV+Hd+E7vTlSMRjgqMwDNlVmsFNzYE2Gm82r552F10484+J5pQ0DyqHiCqEVHYA5LDNdQbg31treqRhJitpmg9eXSyTD4FYYl/+0XikY70UAFlA5sG38geO75+wEOeaNfxSIuniwGnvX1l0mwEMyI0sWdoZBJFmBssi3API7zoaxTaWxx9qlxJgK9ntKGQsFN2RihfKNzL2hB9TV8S8dE5TV0z6BweCjiQJEixoL2VQFGpuTYcTT9RMJjQVGYgNx1p77Uv4h71yuLsqpJodIpnDtYFTvU29OHyrDemHXRjINqypCU+zwSdn2bIDny6OWa2YEm9rHSw3631gTZgGvfMAffUVWOJtbJzycSwVyelG1Ww+GeREaQqCQqC7NyCjmadwDs1xcgD19BepMmBVhZhmvxOtJxUJbG5OcdHzFidhuJMHhZPjlnfESAa5FkKKQeZCxPr519LbKmEiBzv4chbkKq+0+rwNjocSpGSKOVWS3eYuRbKeAAzf4TVvwWHCIAu62lVyTTWhIRd7JFFFFcxcKaMGt1OU/I+Y/WnaRLMFGvHcBvJ8K1X6MdezmzbVa9gALetOYfaLOQuik8foOdeS7MLXa4Uk3tvA9ede4bZRU3LajdYfneul/pcfqcy/V5fQmR4cA3+JuZ1Ppy9KdpnO43rm8V3+x+tH2xfEf0t9K52my6aRGUU5w13U00gUXJAHM6U1K5lUqimzAjMe6NeXFvaq1ZK6Oem2Ml1jF0v3b30HEDwvXQwO0mlOUWQ2uSNdP4QePnXKGxJb2yjzuLV1NkYYRsyt8ZGnIr/AA+u+unKsfFtbZz4nk5JPSOnFCFFh6neSeZPE0uiivPbs9BKgooooA8dARYi4NcraeUI8L/vI5EZCpOoVgVIvyIJ8a6EmKANhdm5D9TuHrXA6RwyWzgC54A3tbz31fFG3UuiGWTSuPZhfV9sHsdvpHJqMLJI5PMIpEbepZDX0krO26yjx1Py0FYlsLYQl2riCbrOjxzLqQWiKBCviubQjyrasDNdQp0YDVTv9OY8apmXtGY5N9jn2YfeJbzOnsNKcSMDcAPKlUVyttl0kig9ZHWsuy3SIQmaWSPtBdgqKMxUX0JJup0086wrotE0+0DKoRTH22KCFSyXjvKqW/DmsNTu43rodcG2WxG18RmFhARAg/hTj6szH1FS+rLHMcYFa37/AAk0Vxvfs9VL82AUrfiAONdcI8Yk5MunRjr2GKmiw+Lw6xiVgnapIcqs2ikoy6DNYXzaXrTV2SM5AO4XvbnuFfIkeHJDHTuAE3Nj8QTTmbkfOvqrqzx0s+y8NNPcyyJqTvYISiMfFlUN/VWT8FcTHFTeywYMALltYrvH6+RrOetXrVm2biI4II43Zou0ZpMxtdmVQArD8Db/AArR8QpHfG9d/iOIr5769cHI+1o7DN20EIitrm7zLbwOY/MVOCUpWxulQna+xXkm/akzRM32aLHSw5CEZycscZUG2RsouSb6NzvWkdXvWXFtWRoWgMM6xmQ2bMjAMqsQdCDdxoQfM1nXTaYp9vhGojwuzYjbgqup9rsB61L/AOnXDk47EvwXDZfV5UI/8DVJftsWO+zeMJoCtrFTY+PI+op+mMQpBDjeN45rx9eNPKwIBGoNc0t7KR1o9qOe4f4D/wAT9PyqRRWJ0a1YUVz8bIYh3To3D8Pl9KgLj3BvmPrqKtHC5K0RlmUXTR2pp8ugF2O4fqeQryGCxzNqx48B4L4U3s4grm+8fiJ33H6VKqcvHRSPlsKK4PTjpUNnYKTElO0KlVVb2zM5Ci5sbDj6VWOrDrWbakssMsKxSInaAoxKsuYKQQ2oILLxN7ndasUW1Y1mi0UUUppzIcCoN7Zm/ExzH0vu9KmKKbWnVFVk2+yUUl0OLTeKwwcciNVYbwadFe1O6doo0mqZEix4FxJZGXfyI/EvMV4m14ibZvcED3rjbdnvLa+igW9d/rUGNSSABcncK7o/48ZR5M4Zf5Moy4otsuKANvib8I1Pry9abdGIJc5VAvlXf6t9KcweHyIo0vYXtxPGnHcAEkgAC5J0AA1JJ5Vx2l0diTfZ88y9fWMXFM0aRDDBzlhKAEoDpmcG+cjW+ovwIrfsNKk8KSDVJEV1v+FgGHyNfLHSHZEeJ2hiBsxGlhDFlUfFbTOY13mMMTbiBa9aR1P7QfB4l8HMzuuKj7XDvclA0Kv2yWJ7rixVhwMfiKvkgmrRidaNY2VgEC5wozEtrYXsWva/LQVNmgDb+G4jQjyNN7PH7pP5R89akVCb8mbBeKRG7Vk+LvL+Ibx/MP1FPo4IuDceFKph8IL3U5G5jcfMbjWWn2FNdGN/9QWDw0SxMkSLicS5LyBe8Y4lA37hdnTW1zl36Vn3RHGJh8Tg8Q8kYRBMX7wzrrJ3Sg71zmW1hrfwNt46wujsGLw9sVGGdFfsZEYqVYj8iQLg3GlfOEWxM2CbEhtUmEbJyVlUhv8AcbWrrxrxJykmy7dFeruTa2M+1NEuGwUkjSEK17qrWZVF7jMQwzWAGthur6KhiCqFUBVUAAAWAAFgAOAAqo9VARNlYVF39kGb+Z++f/KrjXPlbbopDoKxrrrifCz4PHRatC7RgMMyWYF104G/aC4/h4gVstZ515QK+yZDvZJImHh3wpP/AC+dGJ+VBNezGtp9O1lfFyCDv4yGOJwz5kTIFGZAFBJ7ikXOh57q2jqd6CybPwrtPYTYgoxUa5EVe4rH8V2Ym2m6sh6N9H4sRtHZcKgFTBFLPwuVeaeQH+kKvtX08DT5ZUqRkUFRv9M/wMf9pP6GpNQdsSWSwO86+VSgrdfJs3Sv4JQxK3tmW/mKVJIFFybCqxeuvsgZgS2pU2BOttOHKrTwqCuyMM7m6ofljMosRlXfc/EfIcBUX9iG/wAWnlr+ddWiprLKOkUeKMtsixQtGLKAy+zfQ/KuT0t6ZRYDCviJFdspVQgsGZmNgLnS3EnXQVYKzjr6H/xPE2xEJ3XH39/IfrasTUnsauK0Z70j6z5NqwYmKVTh4lhEioiCXM6OpUyyNYoLlRoLanwvM6jcEmHlOMxDiJJc2Giz6B3Yq2jbh8DLrvOg1q09FuiiLhH+0IrS4u8mI0sCX7wjFtyqDaw43NUvrcxkgZcJEP8A+eOCOV0VBljtIyIbgdwd4Ly1FdGn4ompWz6HzV7esz6C7R7XZ2GcE37IIddbxkxnXzW/rVjGJ/EoY8SS1z86P9X6kv8Aap00d9aJMWifEwHhfX0G+oi7Ov8AHJI/hfKPZbfnUzDYNE+FQvkNfU7zUHSLLkxAxjN8EZ/mfuD2+I+1e/Y2b/Ucn+Fe6vrxPvUuil5V0PxvsYfAxlQpRbDcLbvKkHZcdrBQviNCDwINSqKznJezeEX6IceJKHLLx0V+B8G5NVM68NrvBslxGbGaRIWI35GDM49QlvImr7JGGBBFwd4NY7/1A4KVcNhsuZoFlctoSEOUKmY8tXteqQqUkLuOvRimAx7wypLGxR0YMpHAj8xwI4g1smytqI8uDxgYpDiZu+AAewxfZtEygndHMLq3iFbeayDFYVDl7AvJaFXlutsj7pAOaAlbHxrQj0r2dDsf7GrNM5SxARk/et3jIGYWAV7WOp7o0rplsmz6Cwf+mn8i/kKerkdEcf22AwkhNy+HhYnxMa5r+t669cUu2Xj0FFMzYtVNibn8I1b2FN5Hff3F5A94+Z4elCj7Zjl6RWumUDyoyQn94A1j91SQQC3rbSs2ToK4wbYbLdmBJbcDKdQ9/wCYD0Fbl9kW1gABTB2Wt91Xjm4qkRlicndlS6B7JmiwsKOcjrGoYDKyggWFreAG41ch2g/A3uv1pyLDhd1OVKU7eyihRHaV7fB7MP1ArMesTCTYkNFnMallD8Tk3sotxOmtatXP2jsSObUix5j9edPiyRi9oTLCTXizGNm7HaHaEM8CqqrEYnHEALZMvsAfAVs+AklZRfKvufpXO2f0ajV2vqUYW5agEG1d9EsNKfPki3pC4YSryY19nJ+Jz6WUfLX50pcKg+6Nd99SfMmnaK5+TL8UQjsiO/HyvSk/daH4ODfhvwbw8al0EVvNvUti/ppbjoAaKimBk1j1HFDu/pPDy3U7DiQ2g0I3qdCPSscfaGUvTHazXr9ny7LTcb4qHQ7jZZGsfDStKvWNf9RmO/dYOIHe80hH8iqoJ/3n502NeSNfRydn9dKGIK2FYzd1USNgUbcBYnvLrws3DWnML1dbTx2JxJmZcLDiTEZr5XfKlnSJAL/AbDeLlATyridSvQ84rGduw/d4YhgeHanVPVfi88tfR8MIRQqiwH+a1aclDrsjGO9HA2P0HhwsCQwlgiA/FZiSTdiTpqSSeVdVNjRgbr+JJ/SptFReWfVj/pQu6I606tNLTq1jNQuiiikHCiiigApMsQZSrAMpBBBFwQd4IO8UPIFFyQB4m351FO1EOiZpD/ACR77vnTKLfQrkl2VzE9XWz4zI6YaNGcWYWuhGYNYxk5QLqDoBuFfPs/RhP2lPhc2VVMnZnfus6+fd09K+ltqrM66BYx495vYaD51lfSXoJiGnSfDgGVG3m9nU71a246nhx8q68P8A6Zzze9I7HV5tTF4eMQzFHiiCpGVJuyC+jAjukC1aYsTuLs2UHgm/1Y/pVR6P9HXa9+7lNjfnvtbfVt+1sn+oht+JO8PUbxRmSvwqxMLbtz6/Pz4JEOHVB3QB+Z8zxpym4cSr/CwPl9Kcrjd3s7FVaCiiisNCiiigAooooAix6TuOaKfYkVKqI3+uvjG3yYfWpdPP19hIe/uFFFFIOFFFFABTU2GVt41G4jQjyNO1Gk2igNgcx5KMx+Wgpop3oWTjXkQNsYySGMm4cbgTowPjbQ/KsB6Z47F4vF5XuhYPDEtx/pZryyORuBsunL5/QG04GljOcLGg111bTy0FZ5tHoLI2KTEWfuxFAoW4OY3zXG7Q7vLlXdiUXHdWcc5yjLXVfn4yx9WOHiw+FGHiFspzOTvdm3ufO1rcLAVdqqXRrYMsV30BOmVr6jfw3VYft5X/AFEZfEd9fcaj1Fc+WKcnxL4pvj5EyimocUj/AAsG8j+lO1Bquyyd9EQTLxYe4rxtpxLvlQf1L9ajR7FgH/aT/aD+dS4cFGu6NB5Ko/SqPiTXIa/bsPB838oZvyFH7UJ+CGVvNQg/5EflU8CiluPwNUvkgiWdtyIn8zFj7KP1r37FI3xzHyQBPnqam0UcvhBw+WRI9lxg3K5jzYlj/wAqlgUUUrbfYyil0eMt6bGGXlTtFYaQcN3Z5V/EEcf+J+YqdUDGd2eJ+DZoz6i6/MVPp5+n9P6Ehq19f7GJsCj6lRfmND7im/srr8EhPg4zfMWNS6KxTYOC7Inbyj4ow3ijfo1qP2mo+IOn8yn8xcVLoreUfaDjJdMjptCM7nX3H608JAdxB9a8eBTvUHzANMnZkR+4vtb8qPH6h5/Qk1G2hjeyS9rkmwHj40n9lR/h+bfWo20NjAp3Acw11JN/DU00FDkrf5/Ik3Pi6X5/ByW2nIWDZtRcDQbjvFdrZm1O0BzWDD0BHOq20ZBsQQeVjeu3sfZWhaRRruBG7xtwrtzxx8P+HFglk5/9Ok+PjG919xTf7TThmb+VWP6VISBRuVR5ACl1wXH4PQqXyiJ9rc/DE39RC/U0ZJjvZE/lBY+50+VS6KOXwg4/LZE/Zqn4y0n8x09hYVJjjCiwAA8BalUzjMSI0ZjwGg5ngPei5S0FRjsjYj97KI/uJZn8T91f1qfao2z8MUTX4mOZj/Ed/tuqTRN+l6CC9vthRRRSDjE+BR/iUE89x9xrTX7MHCSUDlnP61MoplNr2K4RfojLTq0ytPLWsVDlFAopCgUUUUAFFFFABRRRQBD2vEWha3xLZx5rr9akYeYOisNzAH3pwiudsQ2V04RyMo8t4/On7j9ifU/udGiiikKBRRRQAUUUUAFFFFAEGE3xMh/CiL73ap1QNmatM3EykeigAVPp59/wJj6v7hRRRSDhRRRQAVz8R+8nVPuxjO38x0QfrXQrnbE1RpD8UjsT6GwHoBVI6TkTntqP5o6NFFFTKBRRRQAUUUU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4" name="AutoShape 16" descr="data:image/jpeg;base64,/9j/4AAQSkZJRgABAQAAAQABAAD/2wCEAAkGBhQSEBQUExQWExQUFBQVFxgYGBcXFxcXFhYXFRQYFBkYHCYeFxkjGRQVIC8gIycpLSwtFh4xNTAqNSYrLCkBCQoKDgwOGg8PGiwkHyQpLC8sNCwsLCwvLCwsLCwsLCkpLCwsLCwsLCwsLCwsLCwsLCwsLCwsLCwsLCwsLCwsLP/AABEIAL0BCwMBIgACEQEDEQH/xAAcAAABBQEBAQAAAAAAAAAAAAAAAgMEBgcFAQj/xABBEAACAQIDBAgDBQcDBAMBAAABAgMAEQQSIQUxQVEGBxMiYXGBkTKh0RRCUrHBFSNicoLh8DOSoghDssIlNFMk/8QAGQEAAwEBAQAAAAAAAAAAAAAAAAIDAQQF/8QAKREAAgICAgIBAwQDAQAAAAAAAAECEQMhEjEiQVFhcfATMpHhBBSxYv/aAAwDAQACEQMRAD8AuuFkBLWIJJ+Q0FSt2+ufgtnbmblcDz510khA4D2r1slJ6PHhbWyNicYACBqSPQXpeDxmbQjcOGtPvg1beNaVgogFFhY8fMaGsco8ehkpchwN4H2pat4H2parTgWoNl0hAbwPsabkxYGgFz7VKC02+GDNu8T+n+eFYmr2DTrQnBy3FrbhUsLSUwygWsKcEPK49aSTTeikU0tnoWkdkM24bvzomYqOfpupqKZr86EnVg2uiYFpQWhXHMU6FqTKpDXZjlXvZDlTuWlBayxuIw0INJSCpDG1VzaXTrD4fGxYNg7SSZBdQCqGQ2QNre50Og0BFam30Y0vZYOzrxoqfy0ZaWxuIyqV7lpSsK5fSrbIwuEmlDIHWNzGGIGZwvdABPe52G+j2B0CleWqu9XO3psXghLiMpftHUFQBmUWsSBuNyR6CrLIDbQVvToXtWIK0krSLnxp/s/GtejOxkio8z23f2qZ2Q5V40d61NGOLIC4jW1qcKnwHzp44ccNDSHcDfp+vlT2n0JTXYyYzz9gKQYfEn1+lRoOkWHfEthlkBmQZitjusCdbWuARp41OdgOIrbZjSI5gHKvOyHIU6XHifQ0i5/Cfl9aa2JSODs1JN/3baZr/KuiobkvufpSlFOqtXnO3dEYQpUR55WVSbD3J/SoMWIe+hOpvYcz4V2lWkSx2swHw77cRx+vpWRmlqjZQb3YqNzYXU342tv96dEg43HmDS0FUjp/01mwWIgRFUxuhZ8wJLjNlKqb93TjzIqPbLVSLedoDgCflUrCEFbjjv8AOo0GzQwDXNiAR5HUa+VTo8KALC48iaJuFUggp3bHAtKC14IyON/MfSmJcaQbAC49akk30VbS7JEg0sN50+ppxIgNwpjBzZmN99qmhaWWtDxp7GzEDwo7DyPn9aetRSch+KGgB4j1/Kl5PE0oioLub8RWpcjG+JXOnnSVsFAOzGeeVikQtm1Fi7EcQBw5kVRdp4GfMu00ymQw4dxnsCsjFVLkL3LZSDY6AE8ga0/bfR1MbB2chZCpzRyLo8bWIzKfIkEcQayzEdIHa+yjHeQv9j7QGwyhxGGykE3yC++rxfohJezWeiu12xeDhndezaRcxUG43kXXTcbXHga6jJfjSMLhljRUQWVFCqOQUWA9hTtcze9HTWhgxGsw659o9lPggBfIJpNd2YhUU+h1rVqzXrt2crYOKW3fimCg/wAEim4P9SJVMb8kTmvEq/VLtOV9qWzkJIkjOg0Q5VATu7hluAOQFq3Ksk6kuj0itJi2W0bR9nGdO8c/7wjiLdmB43rWi1GXctBj1HYFabYW8qXc+VBjvv1qaKMj/aRyNKzcgT/njQcEOdLAyi1tOY/WndeiaT9jJB8B86rnT7aZwuBllDfvNEj0HxubDfyFz/TVqtWfdcmzy2C7QtZImWyD70jsEzMeSoWsObeFNB7Rk46KX0Y27FHtNWObEPiCI3ewFpHZR3FFgQSNfBhbcb7MtuGnhurE+qfYvb7QVz8GHUyn+b4Yx7kn+itxeIHfVZvdEorVjLLSctLZSPEeO/341EO0RyPyrIxb6BtLsYUU4q03BqoPMD8qkKKoyaPVWlHQXO4V6BST3xYDQ6End6Dj+VIMcXaXSRcLDJIRdEBIB3m/wqPMms0wm2ftmIhXHHIy/vElYEXBbPkYGyiNkuBYDcNTc1rOP6LQzxtHKCyNw8RuII1BFZv1hdDmgw6ydtJKsTLGFksSkb5iMrjVlzW0O6qNxf7RYqSXkXnq02oJ8AoDZjC7xEniAxaM24Aoy6eFW0LWG9VnSh8Pilgyho8TIim9wVbUKyndu3jjbwrdGYDfx3DifKueapnRB2j21t9M/ZQ5zEWHsT4mnliJ1b0H15mnqnyropxvsaTDKBawpWQjcfQ6/PfS6zfrn2liYYsM0EjxKXkDlHKktZTGDY3I+Pw3eFEbk6CVRVmi9rz0/L3pdcboz0gixMShZkmlSOPtgpBIYr3swG7vBvapuIlyGy6aenpyo426BypWSna1CJz31CixBzDjw96mZTzt5f3olHiEZctnrrx3W41kC4FE6Sdo57rSdqnIs0T2Hgc6/LxFa/2Y43Pma4zdEojO0/ezMEXmAELEZRw+I39KaEkrsWcW6o66TAioW39oNDhZ5UF3jikdQRpmVSRe/jUyJcvd9vH+9Yz1z7Zl+2rCJGESRRvkBsucs5zEcTou+9rVkY8pUbKVRsvHVh0onxuFkeezMkpQMoC3XKragciTSesyCWfDGBUGVirFifhyHNfTfutYc6o/VptRZNrIyqIwcNMGVRYXzl9APMVtPZX+IX8OVPKoSsVXONFX6uVK7Nwq8482n8RL/wDtVpDW4EelJ7ML8IsOQ5eFOg1OTvY8VWhPaDnSqKT2Y5e2n5UuhtiqKakOUb/Q8fKoJxTb7n0/QU0YOQspqJ0WiHkfD/NaoXW1iGOCaEKGvlkL3tlEbBrW3lja2nOo3QDp9iMfjZYpUXsgjOtgQUswVQxv3rg+40q+7Q2TFOhSVFdDvB9+HlTLwl5CvzWitdBsOsGDhjVFDZEzkCxLnVsxtc6sd9WUo3MDyH1pUOzkQWVaU0J4Ejz1H1rZSTdoyMZJbI7QcyT6/SozbMW/EVNJI3i/l9DSDKP8B+lMpSXQrjF9nEwGJXKozC9rWvy0qUJr/CM35ep+lcDC4FnNgLAbyeH96syJYWrqzRjF6OXE5SQhMPf4jfw+6PTj61KVa8UU4orlbs6UqI21JXTDytGM0ixSMgte7BSVFuOtqyTZPSyfG4TFwYm8/wC7zIwVQyte9rKBm1CkDhl8qt3Wh0onwkEX2ZgvaO6O9sxWygqFJ0B+Lnuqgbaw0X2TPGuWR48LiGa5u2btIpeP/wChBPi9Ugq2xJu9IvPQTCGFGBhRUPYSrcAkSCII5sdQwIvf+M1osUIGu8neTv8A7eVZ91OYgTYFlYkvDKVBubhWAdbepYelX8SldH3fi4f1cvypMrTdRKYk0rkP0UlpAN5A9aS044d48h+p4CuemXtDlfPm0ukEp2tJ9ocyKJpYCDqqxM5QBRuAAytpxUHfW/CK/wAWvhw/v61jvWp0YaDGjGrHngdo2ksQLSKQLHiA2VdbbyfCrYqTolltqyV0ADDa+YA5cVhDI9t2dSok9pVf/fWrGIMbW0G/z5Vj/VptRsTtBQFCrDHipEvqQZnW9zYaDObC3Pju2VEsLUZNMzGrQgYZRuFvHjXqvY2Poef96crx0uLGo3fZaq6PaKbR94O8ceY51TOifW1hcfjHwsSyKQGMbtlyyBPisAbqbagHgDu3VvFhZdmW4rEOuvCsMdG5U2aBBe2hKvJx8itbezgbyBWddcExkwaRgXLYiML7N+e71qmK7JZao4PU/wBGGZkxoIsk0kZBO9DFYkabw7L862Sqj1bMqYCKJVIKhs9xlPaZj2l78M248gKtdzyHv/asyW5bNx1x0Lps93Xhx8PHypVzyHufpSZGax0G7n/apodhPOERnY2VVLE79ALk6b9BVL6E9akO1J5IYo5ImRTIC+U5kDBSQBuPeXQ1T+lPT3FPtSTBYd0SBImWdmTPYBC0zbwRlU5QBx86hdUjYbZmPkgxUgXFSxxqrX/dpmIYwsTa0p/dnl92999v06TFUrNzWMDz58aw/p5teSbbRhSR1RZIYbKzKv3TISAbb2NyeVblWBdMMOuG2pjO0N3lDPC+uWMzne4AvcIzgW4gHyzF2Ll6H4tvtgsRB9hUKMV33RhcMJJ2WEc1su6x48a3LvD+Iex+hrIeiuyYcbtOOaPMcNg4YRmK5VMsekai+trWbdw8a13tCdw05n6b/wAq3J2Zj6Gm2ig5+1OriFIvmH5VBl2aw3WPypzCYcpcsL35akf54UOMKtMFKd00PmccLnyBP6Untf4W9v71IDAi41FeZanaKUysHHokra3BC7te8Lg/K1TYMejC4Pod/tx9Kr7YB13qQOfDlvrubP2YUFyxDH8J+W7WvQywxpXZ52OU26omLIx+FfVtPlv/ACp1cNf4jm8Ny+3H1vSFgYbnPqoP5Wp1c44K3kSp+d/zrkf0OtL5OL066N/bMDJGAc6DtI7fjQGy28QSvrWSpjsN9nwod9Y0mgxEZDCTI5L9wW1KuAR41vAxQHxBl8xce4uKyHrI6MwptKGXMFhxjFXI3JJbKW055lbzDVsG+mE0ntHd6j9nMuHnmPwSyKqC+v7vMGJtu+MD+k+FaU26s/6m8ao2dlZgGWaW49j+tXoKX36Ly4n+bkPCpzT5NspBrikjiE66/wCeVdDZsLi53A8xv+Yro5apfWj1gtsqCJo41lkmdlUMSFAUAsTbUnUADTf4U7yufikJHDxdtlxu/wDCfcfWqp1mPm2biEI72VXGoPwOr/8ArU7oJ0tXaWCTEBcjEsjpe+V132PIggjwIp/pHsX7ShjDZWZHF7XABBAJHHU0kKUvIed8dGc9WeJWHFq5XSfBwohA0zRKolzW3HuX8bVrn2hef51wOj/Q1MOiKWzZFVdBYGwteu92RHwn0Oo+opsjg3oXGppbPe25An0P60Z2/DbzP0vXgnt8Qy+PD3+tO1J6KrZz9rzmOCSVtRFG7kLvIVSWAJ8Aa+dOgOHOD2jHiXaMQxwrK0jk5AMQhjQBhrmux4X7raDWvoDpxijHszGON64aYjjrkI/WvmnafTFptnQYMRgGJhmYf9xUBEI53Gdr+lt5q+K2mJJH0J0B6fwbSWQIqxTRMQ8YYPdb2EiNYZ0J42047xef0i6KrimQkkZHVxY2uV3X5isS6JdGScfhG2TJI7wiM4vEMLYdWaxkRNxYZSy5eNhbiR9F1OXg7iNSkqZztk7NWC6jle/hxH+c66NNT6AN+E39ONO3pJO9mxVaCiiilGPndYgGnxPxNj8ZO4VrZhhsNI+ImWS24s0aKRyqm9HMDJtDaUKMS7zzhpD4Zs8rHwChj6V4u2sRh5JGiYhBJOillV1HaX7QKXBALKBe2+to6n+rVsDmxeJKdrJGojUXPZowDNmuB3zoLDdY6612yfFEUtml4h8ilgfQ6j6isL6wcQsuPxTnvERQxoAP+42X/wBe0t41ukqGRSNynid58hwqqzdWsLE2ZlDSiUkHvZwwa9zflbyqWOUY/u7FnGUuujo9BtgJhcFEgF2tmc85G1f6DwAqw1Ghj7Jbb1HHiPPmPGpCtfUa1Ke3ZWGlR7RRRSDjbQ63U2PyPmP1pHbnijX8LEehvTryBRcmwpr7VyRyPL6mnVsR0vZAaIMCDuIsa8wDmxU/EhsfEfdPqKeUUziUykSDhow5r9Rvq634kHryJqinVFIjIIBGoNOqKgy6FAVROnvRlp2jtYKHVjpvy6keB/vV2lnsbAZm5cvFjwFEUGuZjmbnwHgo4Cmxy4PkxZx5riijdHejfYtIULESEMUHwqwvmZeV9L+VXrDSgqLG5AAPO/iOFOgU1Lhw2u5huI3/ANx4U2TKsnehceJ4+tjtZF1zYvDYsnCGVIZsLkkDObKZJhZYeYugzFtwut9L1qq4gg2fQ8G+6fofCsl69+gbSqMfAuZo0yzgb+zXVZLccuoPhY8DSwVS2UbtaOD0I6XHY2JhgnV48NPErSkktaUkqZQu4KpUocu9Qra6VvGCcMvaAgh7EEajL92x5W19a+TejoOMxWCwszM0PbLEoB1VZXXMFNtBfXw1tX1rhcMscaIgCoiqqqNwVQAoHkAKfNoyI7RRTbTqN7D3qFWPdDhFM9kV+Hd+E7vTlSMRjgqMwDNlVmsFNzYE2Gm82r552F10484+J5pQ0DyqHiCqEVHYA5LDNdQbg31treqRhJitpmg9eXSyTD4FYYl/+0XikY70UAFlA5sG38geO75+wEOeaNfxSIuniwGnvX1l0mwEMyI0sWdoZBJFmBssi3API7zoaxTaWxx9qlxJgK9ntKGQsFN2RihfKNzL2hB9TV8S8dE5TV0z6BweCjiQJEixoL2VQFGpuTYcTT9RMJjQVGYgNx1p77Uv4h71yuLsqpJodIpnDtYFTvU29OHyrDemHXRjINqypCU+zwSdn2bIDny6OWa2YEm9rHSw3631gTZgGvfMAffUVWOJtbJzycSwVyelG1Ww+GeREaQqCQqC7NyCjmadwDs1xcgD19BepMmBVhZhmvxOtJxUJbG5OcdHzFidhuJMHhZPjlnfESAa5FkKKQeZCxPr519LbKmEiBzv4chbkKq+0+rwNjocSpGSKOVWS3eYuRbKeAAzf4TVvwWHCIAu62lVyTTWhIRd7JFFFFcxcKaMGt1OU/I+Y/WnaRLMFGvHcBvJ8K1X6MdezmzbVa9gALetOYfaLOQuik8foOdeS7MLXa4Uk3tvA9ede4bZRU3LajdYfneul/pcfqcy/V5fQmR4cA3+JuZ1Ppy9KdpnO43rm8V3+x+tH2xfEf0t9K52my6aRGUU5w13U00gUXJAHM6U1K5lUqimzAjMe6NeXFvaq1ZK6Oem2Ml1jF0v3b30HEDwvXQwO0mlOUWQ2uSNdP4QePnXKGxJb2yjzuLV1NkYYRsyt8ZGnIr/AA+u+unKsfFtbZz4nk5JPSOnFCFFh6neSeZPE0uiivPbs9BKgooooA8dARYi4NcraeUI8L/vI5EZCpOoVgVIvyIJ8a6EmKANhdm5D9TuHrXA6RwyWzgC54A3tbz31fFG3UuiGWTSuPZhfV9sHsdvpHJqMLJI5PMIpEbepZDX0krO26yjx1Py0FYlsLYQl2riCbrOjxzLqQWiKBCviubQjyrasDNdQp0YDVTv9OY8apmXtGY5N9jn2YfeJbzOnsNKcSMDcAPKlUVyttl0kig9ZHWsuy3SIQmaWSPtBdgqKMxUX0JJup0086wrotE0+0DKoRTH22KCFSyXjvKqW/DmsNTu43rodcG2WxG18RmFhARAg/hTj6szH1FS+rLHMcYFa37/AAk0Vxvfs9VL82AUrfiAONdcI8Yk5MunRjr2GKmiw+Lw6xiVgnapIcqs2ikoy6DNYXzaXrTV2SM5AO4XvbnuFfIkeHJDHTuAE3Nj8QTTmbkfOvqrqzx0s+y8NNPcyyJqTvYISiMfFlUN/VWT8FcTHFTeywYMALltYrvH6+RrOetXrVm2biI4II43Zou0ZpMxtdmVQArD8Db/AArR8QpHfG9d/iOIr5769cHI+1o7DN20EIitrm7zLbwOY/MVOCUpWxulQna+xXkm/akzRM32aLHSw5CEZycscZUG2RsouSb6NzvWkdXvWXFtWRoWgMM6xmQ2bMjAMqsQdCDdxoQfM1nXTaYp9vhGojwuzYjbgqup9rsB61L/AOnXDk47EvwXDZfV5UI/8DVJftsWO+zeMJoCtrFTY+PI+op+mMQpBDjeN45rx9eNPKwIBGoNc0t7KR1o9qOe4f4D/wAT9PyqRRWJ0a1YUVz8bIYh3To3D8Pl9KgLj3BvmPrqKtHC5K0RlmUXTR2pp8ugF2O4fqeQryGCxzNqx48B4L4U3s4grm+8fiJ33H6VKqcvHRSPlsKK4PTjpUNnYKTElO0KlVVb2zM5Ci5sbDj6VWOrDrWbakssMsKxSInaAoxKsuYKQQ2oILLxN7ndasUW1Y1mi0UUUppzIcCoN7Zm/ExzH0vu9KmKKbWnVFVk2+yUUl0OLTeKwwcciNVYbwadFe1O6doo0mqZEix4FxJZGXfyI/EvMV4m14ibZvcED3rjbdnvLa+igW9d/rUGNSSABcncK7o/48ZR5M4Zf5Moy4otsuKANvib8I1Pry9abdGIJc5VAvlXf6t9KcweHyIo0vYXtxPGnHcAEkgAC5J0AA1JJ5Vx2l0diTfZ88y9fWMXFM0aRDDBzlhKAEoDpmcG+cjW+ovwIrfsNKk8KSDVJEV1v+FgGHyNfLHSHZEeJ2hiBsxGlhDFlUfFbTOY13mMMTbiBa9aR1P7QfB4l8HMzuuKj7XDvclA0Kv2yWJ7rixVhwMfiKvkgmrRidaNY2VgEC5wozEtrYXsWva/LQVNmgDb+G4jQjyNN7PH7pP5R89akVCb8mbBeKRG7Vk+LvL+Ibx/MP1FPo4IuDceFKph8IL3U5G5jcfMbjWWn2FNdGN/9QWDw0SxMkSLicS5LyBe8Y4lA37hdnTW1zl36Vn3RHGJh8Tg8Q8kYRBMX7wzrrJ3Sg71zmW1hrfwNt46wujsGLw9sVGGdFfsZEYqVYj8iQLg3GlfOEWxM2CbEhtUmEbJyVlUhv8AcbWrrxrxJykmy7dFeruTa2M+1NEuGwUkjSEK17qrWZVF7jMQwzWAGthur6KhiCqFUBVUAAAWAAFgAOAAqo9VARNlYVF39kGb+Z++f/KrjXPlbbopDoKxrrrifCz4PHRatC7RgMMyWYF104G/aC4/h4gVstZ515QK+yZDvZJImHh3wpP/AC+dGJ+VBNezGtp9O1lfFyCDv4yGOJwz5kTIFGZAFBJ7ikXOh57q2jqd6CybPwrtPYTYgoxUa5EVe4rH8V2Ym2m6sh6N9H4sRtHZcKgFTBFLPwuVeaeQH+kKvtX08DT5ZUqRkUFRv9M/wMf9pP6GpNQdsSWSwO86+VSgrdfJs3Sv4JQxK3tmW/mKVJIFFybCqxeuvsgZgS2pU2BOttOHKrTwqCuyMM7m6ofljMosRlXfc/EfIcBUX9iG/wAWnlr+ddWiprLKOkUeKMtsixQtGLKAy+zfQ/KuT0t6ZRYDCviJFdspVQgsGZmNgLnS3EnXQVYKzjr6H/xPE2xEJ3XH39/IfrasTUnsauK0Z70j6z5NqwYmKVTh4lhEioiCXM6OpUyyNYoLlRoLanwvM6jcEmHlOMxDiJJc2Giz6B3Yq2jbh8DLrvOg1q09FuiiLhH+0IrS4u8mI0sCX7wjFtyqDaw43NUvrcxkgZcJEP8A+eOCOV0VBljtIyIbgdwd4Ly1FdGn4ompWz6HzV7esz6C7R7XZ2GcE37IIddbxkxnXzW/rVjGJ/EoY8SS1z86P9X6kv8Aap00d9aJMWifEwHhfX0G+oi7Ov8AHJI/hfKPZbfnUzDYNE+FQvkNfU7zUHSLLkxAxjN8EZ/mfuD2+I+1e/Y2b/Ucn+Fe6vrxPvUuil5V0PxvsYfAxlQpRbDcLbvKkHZcdrBQviNCDwINSqKznJezeEX6IceJKHLLx0V+B8G5NVM68NrvBslxGbGaRIWI35GDM49QlvImr7JGGBBFwd4NY7/1A4KVcNhsuZoFlctoSEOUKmY8tXteqQqUkLuOvRimAx7wypLGxR0YMpHAj8xwI4g1smytqI8uDxgYpDiZu+AAewxfZtEygndHMLq3iFbeayDFYVDl7AvJaFXlutsj7pAOaAlbHxrQj0r2dDsf7GrNM5SxARk/et3jIGYWAV7WOp7o0rplsmz6Cwf+mn8i/kKerkdEcf22AwkhNy+HhYnxMa5r+t669cUu2Xj0FFMzYtVNibn8I1b2FN5Hff3F5A94+Z4elCj7Zjl6RWumUDyoyQn94A1j91SQQC3rbSs2ToK4wbYbLdmBJbcDKdQ9/wCYD0Fbl9kW1gABTB2Wt91Xjm4qkRlicndlS6B7JmiwsKOcjrGoYDKyggWFreAG41ch2g/A3uv1pyLDhd1OVKU7eyihRHaV7fB7MP1ArMesTCTYkNFnMallD8Tk3sotxOmtatXP2jsSObUix5j9edPiyRi9oTLCTXizGNm7HaHaEM8CqqrEYnHEALZMvsAfAVs+AklZRfKvufpXO2f0ajV2vqUYW5agEG1d9EsNKfPki3pC4YSryY19nJ+Jz6WUfLX50pcKg+6Nd99SfMmnaK5+TL8UQjsiO/HyvSk/daH4ODfhvwbw8al0EVvNvUti/ppbjoAaKimBk1j1HFDu/pPDy3U7DiQ2g0I3qdCPSscfaGUvTHazXr9ny7LTcb4qHQ7jZZGsfDStKvWNf9RmO/dYOIHe80hH8iqoJ/3n502NeSNfRydn9dKGIK2FYzd1USNgUbcBYnvLrws3DWnML1dbTx2JxJmZcLDiTEZr5XfKlnSJAL/AbDeLlATyridSvQ84rGduw/d4YhgeHanVPVfi88tfR8MIRQqiwH+a1aclDrsjGO9HA2P0HhwsCQwlgiA/FZiSTdiTpqSSeVdVNjRgbr+JJ/SptFReWfVj/pQu6I606tNLTq1jNQuiiikHCiiigApMsQZSrAMpBBBFwQd4IO8UPIFFyQB4m351FO1EOiZpD/ACR77vnTKLfQrkl2VzE9XWz4zI6YaNGcWYWuhGYNYxk5QLqDoBuFfPs/RhP2lPhc2VVMnZnfus6+fd09K+ltqrM66BYx495vYaD51lfSXoJiGnSfDgGVG3m9nU71a246nhx8q68P8A6Zzze9I7HV5tTF4eMQzFHiiCpGVJuyC+jAjukC1aYsTuLs2UHgm/1Y/pVR6P9HXa9+7lNjfnvtbfVt+1sn+oht+JO8PUbxRmSvwqxMLbtz6/Pz4JEOHVB3QB+Z8zxpym4cSr/CwPl9Kcrjd3s7FVaCiiisNCiiigAooooAix6TuOaKfYkVKqI3+uvjG3yYfWpdPP19hIe/uFFFFIOFFFFABTU2GVt41G4jQjyNO1Gk2igNgcx5KMx+Wgpop3oWTjXkQNsYySGMm4cbgTowPjbQ/KsB6Z47F4vF5XuhYPDEtx/pZryyORuBsunL5/QG04GljOcLGg111bTy0FZ5tHoLI2KTEWfuxFAoW4OY3zXG7Q7vLlXdiUXHdWcc5yjLXVfn4yx9WOHiw+FGHiFspzOTvdm3ufO1rcLAVdqqXRrYMsV30BOmVr6jfw3VYft5X/AFEZfEd9fcaj1Fc+WKcnxL4pvj5EyimocUj/AAsG8j+lO1Bquyyd9EQTLxYe4rxtpxLvlQf1L9ajR7FgH/aT/aD+dS4cFGu6NB5Ko/SqPiTXIa/bsPB838oZvyFH7UJ+CGVvNQg/5EflU8CiluPwNUvkgiWdtyIn8zFj7KP1r37FI3xzHyQBPnqam0UcvhBw+WRI9lxg3K5jzYlj/wAqlgUUUrbfYyil0eMt6bGGXlTtFYaQcN3Z5V/EEcf+J+YqdUDGd2eJ+DZoz6i6/MVPp5+n9P6Ehq19f7GJsCj6lRfmND7im/srr8EhPg4zfMWNS6KxTYOC7Inbyj4ow3ijfo1qP2mo+IOn8yn8xcVLoreUfaDjJdMjptCM7nX3H608JAdxB9a8eBTvUHzANMnZkR+4vtb8qPH6h5/Qk1G2hjeyS9rkmwHj40n9lR/h+bfWo20NjAp3Acw11JN/DU00FDkrf5/Ik3Pi6X5/ByW2nIWDZtRcDQbjvFdrZm1O0BzWDD0BHOq20ZBsQQeVjeu3sfZWhaRRruBG7xtwrtzxx8P+HFglk5/9Ok+PjG919xTf7TThmb+VWP6VISBRuVR5ACl1wXH4PQqXyiJ9rc/DE39RC/U0ZJjvZE/lBY+50+VS6KOXwg4/LZE/Zqn4y0n8x09hYVJjjCiwAA8BalUzjMSI0ZjwGg5ngPei5S0FRjsjYj97KI/uJZn8T91f1qfao2z8MUTX4mOZj/Ed/tuqTRN+l6CC9vthRRRSDjE+BR/iUE89x9xrTX7MHCSUDlnP61MoplNr2K4RfojLTq0ytPLWsVDlFAopCgUUUUAFFFFABRRRQBD2vEWha3xLZx5rr9akYeYOisNzAH3pwiudsQ2V04RyMo8t4/On7j9ifU/udGiiikKBRRRQAUUUUAFFFFAEGE3xMh/CiL73ap1QNmatM3EykeigAVPp59/wJj6v7hRRRSDhRRRQAVz8R+8nVPuxjO38x0QfrXQrnbE1RpD8UjsT6GwHoBVI6TkTntqP5o6NFFFTKBRRRQAUUUU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pic>
        <p:nvPicPr>
          <p:cNvPr id="2066"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7213" y="4909401"/>
            <a:ext cx="1979712" cy="162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6530" y="3540710"/>
            <a:ext cx="3102299"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0"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2543" y="4909401"/>
            <a:ext cx="2241465" cy="160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4009" y="4909401"/>
            <a:ext cx="2520280" cy="162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6" name="Picture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4288" y="3541249"/>
            <a:ext cx="1979713" cy="131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7" name="Picture 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11761" y="3573015"/>
            <a:ext cx="1728192" cy="132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6608821" y="3203683"/>
            <a:ext cx="2559278" cy="369332"/>
          </a:xfrm>
          <a:prstGeom prst="rect">
            <a:avLst/>
          </a:prstGeom>
          <a:noFill/>
        </p:spPr>
        <p:txBody>
          <a:bodyPr wrap="square" rtlCol="0">
            <a:spAutoFit/>
          </a:bodyPr>
          <a:lstStyle/>
          <a:p>
            <a:pPr algn="r"/>
            <a:r>
              <a:rPr lang="fr-FR" dirty="0" smtClean="0">
                <a:solidFill>
                  <a:srgbClr val="002060"/>
                </a:solidFill>
              </a:rPr>
              <a:t>Irina FALKOVSKAYA</a:t>
            </a:r>
            <a:endParaRPr lang="fr-FR" dirty="0">
              <a:solidFill>
                <a:srgbClr val="002060"/>
              </a:solidFill>
            </a:endParaRPr>
          </a:p>
        </p:txBody>
      </p:sp>
    </p:spTree>
    <p:extLst>
      <p:ext uri="{BB962C8B-B14F-4D97-AF65-F5344CB8AC3E}">
        <p14:creationId xmlns:p14="http://schemas.microsoft.com/office/powerpoint/2010/main" val="3472009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99592" y="1932036"/>
            <a:ext cx="8064896" cy="45393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789421" y="1412775"/>
            <a:ext cx="8347503" cy="523220"/>
          </a:xfrm>
          <a:prstGeom prst="rect">
            <a:avLst/>
          </a:prstGeom>
          <a:noFill/>
        </p:spPr>
        <p:txBody>
          <a:bodyPr wrap="square" rtlCol="0">
            <a:spAutoFit/>
          </a:bodyPr>
          <a:lstStyle/>
          <a:p>
            <a:pPr algn="ctr"/>
            <a:r>
              <a:rPr lang="fr-FR" sz="2800" b="1" dirty="0" smtClean="0">
                <a:solidFill>
                  <a:srgbClr val="FF0000"/>
                </a:solidFill>
              </a:rPr>
              <a:t>Entreprise   - Analyse des  activités</a:t>
            </a:r>
            <a:endParaRPr lang="fr-FR" sz="2800" b="1" dirty="0">
              <a:solidFill>
                <a:srgbClr val="FF0000"/>
              </a:solidFill>
            </a:endParaRPr>
          </a:p>
        </p:txBody>
      </p:sp>
    </p:spTree>
    <p:extLst>
      <p:ext uri="{BB962C8B-B14F-4D97-AF65-F5344CB8AC3E}">
        <p14:creationId xmlns:p14="http://schemas.microsoft.com/office/powerpoint/2010/main" val="983208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899592" y="1209674"/>
            <a:ext cx="8136904" cy="5693866"/>
          </a:xfrm>
          <a:prstGeom prst="rect">
            <a:avLst/>
          </a:prstGeom>
          <a:noFill/>
        </p:spPr>
        <p:txBody>
          <a:bodyPr wrap="square" rtlCol="0">
            <a:spAutoFit/>
          </a:bodyPr>
          <a:lstStyle/>
          <a:p>
            <a:pPr algn="ctr"/>
            <a:r>
              <a:rPr lang="fr-FR" sz="2800" b="1" dirty="0" smtClean="0">
                <a:solidFill>
                  <a:srgbClr val="FF0000"/>
                </a:solidFill>
              </a:rPr>
              <a:t>Analyse des ratios</a:t>
            </a:r>
          </a:p>
          <a:p>
            <a:endParaRPr lang="fr-FR" sz="800" dirty="0"/>
          </a:p>
          <a:p>
            <a:pPr algn="just"/>
            <a:r>
              <a:rPr lang="fr-FR" dirty="0" smtClean="0">
                <a:solidFill>
                  <a:srgbClr val="002060"/>
                </a:solidFill>
              </a:rPr>
              <a:t>Les ratios sont des </a:t>
            </a:r>
            <a:r>
              <a:rPr lang="fr-FR" b="1" i="1" dirty="0" smtClean="0">
                <a:solidFill>
                  <a:srgbClr val="FF0000"/>
                </a:solidFill>
              </a:rPr>
              <a:t>outils de mesure et de contrôle </a:t>
            </a:r>
            <a:r>
              <a:rPr lang="fr-FR" dirty="0" smtClean="0">
                <a:solidFill>
                  <a:srgbClr val="002060"/>
                </a:solidFill>
              </a:rPr>
              <a:t>de l'évolution dans le temps et dans l'espace d'un phénomène étudié en analyse financière.</a:t>
            </a:r>
          </a:p>
          <a:p>
            <a:pPr algn="just"/>
            <a:endParaRPr lang="fr-FR" sz="800" dirty="0" smtClean="0">
              <a:solidFill>
                <a:srgbClr val="002060"/>
              </a:solidFill>
            </a:endParaRPr>
          </a:p>
          <a:p>
            <a:pPr algn="just"/>
            <a:r>
              <a:rPr lang="fr-FR" dirty="0" smtClean="0">
                <a:solidFill>
                  <a:srgbClr val="002060"/>
                </a:solidFill>
              </a:rPr>
              <a:t>Pour être révélateurs, les ratios ne doivent pas être analysés individuellement, mais en « batterie ». L'étude des ratios permet :</a:t>
            </a:r>
          </a:p>
          <a:p>
            <a:pPr algn="just"/>
            <a:endParaRPr lang="fr-FR" sz="800" dirty="0" smtClean="0">
              <a:solidFill>
                <a:srgbClr val="002060"/>
              </a:solidFill>
            </a:endParaRPr>
          </a:p>
          <a:p>
            <a:pPr marL="285750" indent="-285750" algn="just">
              <a:buFont typeface="Arial" pitchFamily="34" charset="0"/>
              <a:buChar char="•"/>
            </a:pPr>
            <a:r>
              <a:rPr lang="fr-FR" b="1" i="1" dirty="0">
                <a:solidFill>
                  <a:srgbClr val="002060"/>
                </a:solidFill>
              </a:rPr>
              <a:t>d</a:t>
            </a:r>
            <a:r>
              <a:rPr lang="fr-FR" b="1" i="1" dirty="0" smtClean="0">
                <a:solidFill>
                  <a:srgbClr val="002060"/>
                </a:solidFill>
              </a:rPr>
              <a:t>e </a:t>
            </a:r>
            <a:r>
              <a:rPr lang="fr-FR" b="1" i="1" dirty="0" smtClean="0">
                <a:solidFill>
                  <a:srgbClr val="002060"/>
                </a:solidFill>
              </a:rPr>
              <a:t>suivre </a:t>
            </a:r>
            <a:r>
              <a:rPr lang="fr-FR" b="1" i="1" dirty="0" smtClean="0">
                <a:solidFill>
                  <a:srgbClr val="002060"/>
                </a:solidFill>
              </a:rPr>
              <a:t>l'évolution des performances économiques et financières ainsi que des structures de l'entreprise dans le temps ; </a:t>
            </a:r>
          </a:p>
          <a:p>
            <a:pPr marL="285750" indent="-285750" algn="just">
              <a:buFont typeface="Arial" pitchFamily="34" charset="0"/>
              <a:buChar char="•"/>
            </a:pPr>
            <a:r>
              <a:rPr lang="fr-FR" b="1" i="1" dirty="0" smtClean="0">
                <a:solidFill>
                  <a:srgbClr val="002060"/>
                </a:solidFill>
              </a:rPr>
              <a:t>de mesurer le risque de défaillance ;</a:t>
            </a:r>
          </a:p>
          <a:p>
            <a:pPr marL="285750" indent="-285750" algn="just">
              <a:buFont typeface="Arial" pitchFamily="34" charset="0"/>
              <a:buChar char="•"/>
            </a:pPr>
            <a:r>
              <a:rPr lang="fr-FR" b="1" i="1" dirty="0">
                <a:solidFill>
                  <a:srgbClr val="002060"/>
                </a:solidFill>
              </a:rPr>
              <a:t>d</a:t>
            </a:r>
            <a:r>
              <a:rPr lang="fr-FR" b="1" i="1" dirty="0" smtClean="0">
                <a:solidFill>
                  <a:srgbClr val="002060"/>
                </a:solidFill>
              </a:rPr>
              <a:t>’effectuer des comparaisons entre les entreprises. </a:t>
            </a:r>
          </a:p>
          <a:p>
            <a:pPr algn="just"/>
            <a:endParaRPr lang="fr-FR" sz="800" dirty="0">
              <a:solidFill>
                <a:srgbClr val="002060"/>
              </a:solidFill>
            </a:endParaRPr>
          </a:p>
          <a:p>
            <a:pPr algn="just"/>
            <a:r>
              <a:rPr lang="fr-FR" b="1" dirty="0" smtClean="0">
                <a:solidFill>
                  <a:srgbClr val="FF0000"/>
                </a:solidFill>
              </a:rPr>
              <a:t>Les ratios d’activité </a:t>
            </a:r>
            <a:r>
              <a:rPr lang="fr-FR" dirty="0" smtClean="0">
                <a:solidFill>
                  <a:srgbClr val="002060"/>
                </a:solidFill>
              </a:rPr>
              <a:t>mettent en rapport des postes du bilan et des postes du compte de résultat pour analyser l’évolution de l’activité de l’entreprise</a:t>
            </a:r>
            <a:endParaRPr lang="fr-FR" b="1" dirty="0" smtClean="0">
              <a:solidFill>
                <a:srgbClr val="002060"/>
              </a:solidFill>
            </a:endParaRPr>
          </a:p>
          <a:p>
            <a:pPr algn="just"/>
            <a:endParaRPr lang="fr-FR" sz="800" dirty="0" smtClean="0">
              <a:solidFill>
                <a:srgbClr val="002060"/>
              </a:solidFill>
            </a:endParaRPr>
          </a:p>
          <a:p>
            <a:pPr algn="just"/>
            <a:r>
              <a:rPr lang="fr-FR" b="1" dirty="0" smtClean="0">
                <a:solidFill>
                  <a:srgbClr val="FF0000"/>
                </a:solidFill>
              </a:rPr>
              <a:t>Les ratios de structure </a:t>
            </a:r>
            <a:r>
              <a:rPr lang="fr-FR" dirty="0" smtClean="0">
                <a:solidFill>
                  <a:srgbClr val="002060"/>
                </a:solidFill>
              </a:rPr>
              <a:t>mettent en rapport les données du bilan afin d’apprécier les équilibres financières. </a:t>
            </a:r>
          </a:p>
          <a:p>
            <a:pPr algn="just"/>
            <a:endParaRPr lang="fr-FR" sz="800" b="1" dirty="0">
              <a:solidFill>
                <a:srgbClr val="002060"/>
              </a:solidFill>
            </a:endParaRPr>
          </a:p>
          <a:p>
            <a:pPr algn="just"/>
            <a:r>
              <a:rPr lang="fr-FR" b="1" dirty="0" smtClean="0">
                <a:solidFill>
                  <a:srgbClr val="FF0000"/>
                </a:solidFill>
              </a:rPr>
              <a:t>Les ratios de rentabilité </a:t>
            </a:r>
            <a:r>
              <a:rPr lang="fr-FR" dirty="0" smtClean="0">
                <a:solidFill>
                  <a:srgbClr val="002060"/>
                </a:solidFill>
              </a:rPr>
              <a:t>mettent en rapport les résultats, de CA et les capitaux afin de mesurer les rentabilités économiques et financière de l’entreprise. </a:t>
            </a:r>
            <a:endParaRPr lang="fr-FR" b="1" dirty="0" smtClean="0">
              <a:solidFill>
                <a:srgbClr val="002060"/>
              </a:solidFill>
            </a:endParaRPr>
          </a:p>
          <a:p>
            <a:endParaRPr lang="fr-FR" dirty="0"/>
          </a:p>
          <a:p>
            <a:endParaRPr lang="fr-FR" dirty="0"/>
          </a:p>
        </p:txBody>
      </p:sp>
    </p:spTree>
    <p:extLst>
      <p:ext uri="{BB962C8B-B14F-4D97-AF65-F5344CB8AC3E}">
        <p14:creationId xmlns:p14="http://schemas.microsoft.com/office/powerpoint/2010/main" val="983208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405348" y="1502465"/>
            <a:ext cx="1739427" cy="517079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descr="C:\Users\Irina\Desktop\1.jpg"/>
          <p:cNvPicPr>
            <a:picLocks noChangeAspect="1" noChangeArrowheads="1"/>
          </p:cNvPicPr>
          <p:nvPr/>
        </p:nvPicPr>
        <p:blipFill>
          <a:blip r:embed="rId5"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ZoneTexte 1"/>
              <p:cNvSpPr txBox="1"/>
              <p:nvPr/>
            </p:nvSpPr>
            <p:spPr>
              <a:xfrm>
                <a:off x="814646" y="1209674"/>
                <a:ext cx="7673032" cy="5398850"/>
              </a:xfrm>
              <a:prstGeom prst="rect">
                <a:avLst/>
              </a:prstGeom>
              <a:noFill/>
              <a:effectLst>
                <a:glow rad="228600">
                  <a:schemeClr val="accent4">
                    <a:satMod val="175000"/>
                    <a:alpha val="40000"/>
                  </a:schemeClr>
                </a:glow>
              </a:effectLst>
            </p:spPr>
            <p:txBody>
              <a:bodyPr wrap="square" rtlCol="0">
                <a:spAutoFit/>
              </a:bodyPr>
              <a:lstStyle/>
              <a:p>
                <a:pPr algn="ctr"/>
                <a:r>
                  <a:rPr lang="fr-FR" sz="2800" b="1" u="sng" dirty="0" smtClean="0">
                    <a:solidFill>
                      <a:srgbClr val="FF0000"/>
                    </a:solidFill>
                  </a:rPr>
                  <a:t>Les </a:t>
                </a:r>
                <a:r>
                  <a:rPr lang="fr-FR" sz="2800" b="1" u="sng" dirty="0">
                    <a:solidFill>
                      <a:srgbClr val="FF0000"/>
                    </a:solidFill>
                  </a:rPr>
                  <a:t>ratios </a:t>
                </a:r>
                <a:r>
                  <a:rPr lang="fr-FR" sz="2800" b="1" u="sng" dirty="0" smtClean="0">
                    <a:solidFill>
                      <a:srgbClr val="FF0000"/>
                    </a:solidFill>
                  </a:rPr>
                  <a:t>d’activité</a:t>
                </a:r>
              </a:p>
              <a:p>
                <a:pPr algn="just"/>
                <a:endParaRPr lang="fr-FR" dirty="0">
                  <a:solidFill>
                    <a:srgbClr val="002060"/>
                  </a:solidFill>
                </a:endParaRPr>
              </a:p>
              <a:p>
                <a:pPr algn="just">
                  <a:spcAft>
                    <a:spcPts val="0"/>
                  </a:spcAft>
                </a:pPr>
                <a:r>
                  <a:rPr lang="fr-FR" b="1" dirty="0" smtClean="0">
                    <a:solidFill>
                      <a:srgbClr val="002060"/>
                    </a:solidFill>
                    <a:latin typeface="Times New Roman"/>
                    <a:ea typeface="Times New Roman"/>
                    <a:cs typeface="Times New Roman"/>
                  </a:rPr>
                  <a:t>• </a:t>
                </a:r>
                <a:r>
                  <a:rPr lang="fr-FR" b="1" u="sng" dirty="0" smtClean="0">
                    <a:solidFill>
                      <a:srgbClr val="002060"/>
                    </a:solidFill>
                    <a:ea typeface="Times New Roman"/>
                    <a:cs typeface="Times New Roman"/>
                  </a:rPr>
                  <a:t>Rotation des stocks de matières premières </a:t>
                </a:r>
              </a:p>
              <a:p>
                <a:pPr algn="just">
                  <a:spcAft>
                    <a:spcPts val="0"/>
                  </a:spcAft>
                </a:pPr>
                <a:endParaRPr lang="fr-FR" sz="1600" b="1" u="sng" dirty="0">
                  <a:solidFill>
                    <a:srgbClr val="002060"/>
                  </a:solidFill>
                  <a:effectLst/>
                  <a:ea typeface="Calibri"/>
                  <a:cs typeface="Times New Roman"/>
                </a:endParaRPr>
              </a:p>
              <a:p>
                <a:pPr algn="just">
                  <a:spcAft>
                    <a:spcPts val="0"/>
                  </a:spcAft>
                </a:pPr>
                <a:r>
                  <a:rPr lang="fr-FR" dirty="0" smtClean="0">
                    <a:solidFill>
                      <a:srgbClr val="002060"/>
                    </a:solidFill>
                    <a:effectLst/>
                    <a:ea typeface="Calibri"/>
                    <a:cs typeface="Times New Roman"/>
                  </a:rPr>
                  <a:t>Ce ratio mesure la durée d’écoulement des stocks de matières premières</a:t>
                </a:r>
                <a:endParaRPr lang="fr-FR" dirty="0">
                  <a:solidFill>
                    <a:srgbClr val="002060"/>
                  </a:solidFill>
                  <a:effectLst/>
                  <a:ea typeface="Calibri"/>
                  <a:cs typeface="Times New Roman"/>
                </a:endParaRPr>
              </a:p>
              <a:p>
                <a:pPr algn="just">
                  <a:spcAft>
                    <a:spcPts val="0"/>
                  </a:spcAft>
                </a:pPr>
                <a:r>
                  <a:rPr lang="fr-FR" b="1" dirty="0">
                    <a:solidFill>
                      <a:srgbClr val="002060"/>
                    </a:solidFill>
                    <a:effectLst/>
                    <a:latin typeface="Times New Roman"/>
                    <a:ea typeface="Times New Roman"/>
                    <a:cs typeface="Times New Roman"/>
                  </a:rPr>
                  <a:t> </a:t>
                </a:r>
                <a:endParaRPr lang="fr-FR" sz="1600" dirty="0" smtClean="0">
                  <a:solidFill>
                    <a:srgbClr val="002060"/>
                  </a:solidFill>
                  <a:effectLst/>
                  <a:latin typeface="Calibri"/>
                  <a:ea typeface="Calibri"/>
                  <a:cs typeface="Times New Roman"/>
                </a:endParaRPr>
              </a:p>
              <a:p>
                <a:pPr algn="just">
                  <a:spcAft>
                    <a:spcPts val="0"/>
                  </a:spcAft>
                </a:pPr>
                <a14:m>
                  <m:oMathPara xmlns:m="http://schemas.openxmlformats.org/officeDocument/2006/math">
                    <m:oMathParaPr>
                      <m:jc m:val="centerGroup"/>
                    </m:oMathParaPr>
                    <m:oMath xmlns:m="http://schemas.openxmlformats.org/officeDocument/2006/math">
                      <m:f>
                        <m:fPr>
                          <m:ctrlPr>
                            <a:rPr lang="fr-FR" sz="2000" b="1" i="1" smtClean="0">
                              <a:solidFill>
                                <a:srgbClr val="002060"/>
                              </a:solidFill>
                              <a:effectLst/>
                              <a:latin typeface="Cambria Math"/>
                              <a:ea typeface="Times New Roman"/>
                              <a:cs typeface="Times New Roman"/>
                            </a:rPr>
                          </m:ctrlPr>
                        </m:fPr>
                        <m:num>
                          <m:r>
                            <a:rPr lang="fr-FR" sz="2000" b="1" i="0">
                              <a:solidFill>
                                <a:srgbClr val="002060"/>
                              </a:solidFill>
                              <a:effectLst/>
                              <a:latin typeface="Cambria Math"/>
                              <a:ea typeface="Times New Roman"/>
                              <a:cs typeface="Times New Roman"/>
                            </a:rPr>
                            <m:t>𝐒𝐭𝐨𝐜𝐤</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𝐦𝐨𝐲𝐞𝐧</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𝐝𝐞𝐬</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𝐦𝐚𝐭𝐢</m:t>
                          </m:r>
                          <m:r>
                            <a:rPr lang="fr-FR" sz="2000" b="1" i="0">
                              <a:solidFill>
                                <a:srgbClr val="002060"/>
                              </a:solidFill>
                              <a:effectLst/>
                              <a:latin typeface="Cambria Math"/>
                              <a:ea typeface="Times New Roman"/>
                              <a:cs typeface="Times New Roman"/>
                            </a:rPr>
                            <m:t>è</m:t>
                          </m:r>
                          <m:r>
                            <a:rPr lang="fr-FR" sz="2000" b="1" i="0">
                              <a:solidFill>
                                <a:srgbClr val="002060"/>
                              </a:solidFill>
                              <a:effectLst/>
                              <a:latin typeface="Cambria Math"/>
                              <a:ea typeface="Times New Roman"/>
                              <a:cs typeface="Times New Roman"/>
                            </a:rPr>
                            <m:t>𝐫𝐞𝐬</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𝐩𝐫𝐞𝐦𝐢</m:t>
                          </m:r>
                          <m:r>
                            <a:rPr lang="fr-FR" sz="2000" b="1" i="0">
                              <a:solidFill>
                                <a:srgbClr val="002060"/>
                              </a:solidFill>
                              <a:effectLst/>
                              <a:latin typeface="Cambria Math"/>
                              <a:ea typeface="Times New Roman"/>
                              <a:cs typeface="Times New Roman"/>
                            </a:rPr>
                            <m:t>è</m:t>
                          </m:r>
                          <m:r>
                            <a:rPr lang="fr-FR" sz="2000" b="1" i="0">
                              <a:solidFill>
                                <a:srgbClr val="002060"/>
                              </a:solidFill>
                              <a:effectLst/>
                              <a:latin typeface="Cambria Math"/>
                              <a:ea typeface="Times New Roman"/>
                              <a:cs typeface="Times New Roman"/>
                            </a:rPr>
                            <m:t>𝐫𝐞𝐬</m:t>
                          </m:r>
                        </m:num>
                        <m:den>
                          <m:r>
                            <a:rPr lang="fr-FR" sz="2000" b="1" i="0">
                              <a:solidFill>
                                <a:srgbClr val="002060"/>
                              </a:solidFill>
                              <a:effectLst/>
                              <a:latin typeface="Cambria Math"/>
                              <a:ea typeface="Times New Roman"/>
                              <a:cs typeface="Times New Roman"/>
                            </a:rPr>
                            <m:t>𝐂𝐨</m:t>
                          </m:r>
                          <m:r>
                            <a:rPr lang="fr-FR" sz="2000" b="1" i="0">
                              <a:solidFill>
                                <a:srgbClr val="002060"/>
                              </a:solidFill>
                              <a:effectLst/>
                              <a:latin typeface="Cambria Math"/>
                              <a:ea typeface="Times New Roman"/>
                              <a:cs typeface="Times New Roman"/>
                            </a:rPr>
                            <m:t>û</m:t>
                          </m:r>
                          <m:r>
                            <a:rPr lang="fr-FR" sz="2000" b="1" i="0">
                              <a:solidFill>
                                <a:srgbClr val="002060"/>
                              </a:solidFill>
                              <a:effectLst/>
                              <a:latin typeface="Cambria Math"/>
                              <a:ea typeface="Times New Roman"/>
                              <a:cs typeface="Times New Roman"/>
                            </a:rPr>
                            <m:t>𝐭</m:t>
                          </m:r>
                          <m:r>
                            <a:rPr lang="fr-FR" sz="2000" b="1" i="0">
                              <a:solidFill>
                                <a:srgbClr val="002060"/>
                              </a:solidFill>
                              <a:effectLst/>
                              <a:latin typeface="Cambria Math"/>
                              <a:ea typeface="Times New Roman"/>
                              <a:cs typeface="Times New Roman"/>
                            </a:rPr>
                            <m:t> </m:t>
                          </m:r>
                          <m:sSup>
                            <m:sSupPr>
                              <m:ctrlPr>
                                <a:rPr lang="fr-FR" sz="2000" b="1" i="1">
                                  <a:solidFill>
                                    <a:srgbClr val="002060"/>
                                  </a:solidFill>
                                  <a:effectLst/>
                                  <a:latin typeface="Cambria Math"/>
                                  <a:ea typeface="Times New Roman"/>
                                  <a:cs typeface="Times New Roman"/>
                                </a:rPr>
                              </m:ctrlPr>
                            </m:sSupPr>
                            <m:e>
                              <m:r>
                                <a:rPr lang="fr-FR" sz="2000" b="1" i="0">
                                  <a:solidFill>
                                    <a:srgbClr val="002060"/>
                                  </a:solidFill>
                                  <a:effectLst/>
                                  <a:latin typeface="Cambria Math"/>
                                  <a:ea typeface="Times New Roman"/>
                                  <a:cs typeface="Times New Roman"/>
                                </a:rPr>
                                <m:t>𝐝</m:t>
                              </m:r>
                            </m:e>
                            <m:sup>
                              <m:r>
                                <a:rPr lang="fr-FR" sz="2000" b="1" i="0">
                                  <a:solidFill>
                                    <a:srgbClr val="002060"/>
                                  </a:solidFill>
                                  <a:effectLst/>
                                  <a:latin typeface="Cambria Math"/>
                                  <a:ea typeface="Times New Roman"/>
                                  <a:cs typeface="Times New Roman"/>
                                </a:rPr>
                                <m:t>′</m:t>
                              </m:r>
                            </m:sup>
                          </m:sSup>
                          <m:r>
                            <a:rPr lang="fr-FR" sz="2000" b="1" i="0">
                              <a:solidFill>
                                <a:srgbClr val="002060"/>
                              </a:solidFill>
                              <a:effectLst/>
                              <a:latin typeface="Cambria Math"/>
                              <a:ea typeface="Times New Roman"/>
                              <a:cs typeface="Times New Roman"/>
                            </a:rPr>
                            <m:t>𝐚𝐜𝐡𝐚𝐭𝐝𝐞𝐬</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𝐦𝐚𝐭𝐢</m:t>
                          </m:r>
                          <m:r>
                            <a:rPr lang="fr-FR" sz="2000" b="1" i="0">
                              <a:solidFill>
                                <a:srgbClr val="002060"/>
                              </a:solidFill>
                              <a:effectLst/>
                              <a:latin typeface="Cambria Math"/>
                              <a:ea typeface="Times New Roman"/>
                              <a:cs typeface="Times New Roman"/>
                            </a:rPr>
                            <m:t>è</m:t>
                          </m:r>
                          <m:r>
                            <a:rPr lang="fr-FR" sz="2000" b="1" i="0">
                              <a:solidFill>
                                <a:srgbClr val="002060"/>
                              </a:solidFill>
                              <a:effectLst/>
                              <a:latin typeface="Cambria Math"/>
                              <a:ea typeface="Times New Roman"/>
                              <a:cs typeface="Times New Roman"/>
                            </a:rPr>
                            <m:t>𝐫𝐞𝐬</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𝐩𝐫𝐞𝐦𝐢</m:t>
                          </m:r>
                          <m:r>
                            <a:rPr lang="fr-FR" sz="2000" b="1" i="0">
                              <a:solidFill>
                                <a:srgbClr val="002060"/>
                              </a:solidFill>
                              <a:effectLst/>
                              <a:latin typeface="Cambria Math"/>
                              <a:ea typeface="Times New Roman"/>
                              <a:cs typeface="Times New Roman"/>
                            </a:rPr>
                            <m:t>è</m:t>
                          </m:r>
                          <m:r>
                            <a:rPr lang="fr-FR" sz="2000" b="1" i="0">
                              <a:solidFill>
                                <a:srgbClr val="002060"/>
                              </a:solidFill>
                              <a:effectLst/>
                              <a:latin typeface="Cambria Math"/>
                              <a:ea typeface="Times New Roman"/>
                              <a:cs typeface="Times New Roman"/>
                            </a:rPr>
                            <m:t>𝐫𝐞𝐬</m:t>
                          </m:r>
                        </m:den>
                      </m:f>
                      <m:r>
                        <a:rPr lang="fr-FR" sz="2000" b="1" i="0">
                          <a:solidFill>
                            <a:srgbClr val="002060"/>
                          </a:solidFill>
                          <a:effectLst/>
                          <a:latin typeface="Cambria Math"/>
                          <a:ea typeface="Times New Roman"/>
                          <a:cs typeface="Times New Roman"/>
                        </a:rPr>
                        <m:t>×</m:t>
                      </m:r>
                      <m:r>
                        <a:rPr lang="fr-FR" sz="2000" b="1" i="0">
                          <a:solidFill>
                            <a:srgbClr val="002060"/>
                          </a:solidFill>
                          <a:effectLst/>
                          <a:latin typeface="Cambria Math"/>
                          <a:ea typeface="Times New Roman"/>
                          <a:cs typeface="Times New Roman"/>
                        </a:rPr>
                        <m:t>𝟑𝟔𝟎</m:t>
                      </m:r>
                    </m:oMath>
                  </m:oMathPara>
                </a14:m>
                <a:endParaRPr lang="fr-FR" sz="2000" b="1" dirty="0">
                  <a:solidFill>
                    <a:srgbClr val="002060"/>
                  </a:solidFill>
                  <a:effectLst/>
                  <a:latin typeface="Calibri"/>
                  <a:ea typeface="Calibri"/>
                  <a:cs typeface="Times New Roman"/>
                </a:endParaRPr>
              </a:p>
              <a:p>
                <a:pPr algn="just"/>
                <a:endParaRPr lang="fr-FR" dirty="0" smtClean="0">
                  <a:solidFill>
                    <a:srgbClr val="002060"/>
                  </a:solidFill>
                </a:endParaRPr>
              </a:p>
              <a:p>
                <a:pPr algn="just"/>
                <a:endParaRPr lang="fr-FR" dirty="0" smtClean="0">
                  <a:solidFill>
                    <a:srgbClr val="002060"/>
                  </a:solidFill>
                </a:endParaRPr>
              </a:p>
              <a:p>
                <a:pPr algn="just">
                  <a:spcAft>
                    <a:spcPts val="0"/>
                  </a:spcAft>
                </a:pPr>
                <a:r>
                  <a:rPr lang="fr-FR" b="1" dirty="0" smtClean="0">
                    <a:solidFill>
                      <a:srgbClr val="002060"/>
                    </a:solidFill>
                    <a:latin typeface="Times New Roman"/>
                    <a:ea typeface="Times New Roman"/>
                    <a:cs typeface="Times New Roman"/>
                  </a:rPr>
                  <a:t>• </a:t>
                </a:r>
                <a:r>
                  <a:rPr lang="fr-FR" b="1" u="sng" dirty="0" smtClean="0">
                    <a:solidFill>
                      <a:srgbClr val="002060"/>
                    </a:solidFill>
                    <a:ea typeface="Times New Roman"/>
                    <a:cs typeface="Times New Roman"/>
                  </a:rPr>
                  <a:t>Rotation des stocks de produits finis</a:t>
                </a:r>
              </a:p>
              <a:p>
                <a:pPr algn="just">
                  <a:spcAft>
                    <a:spcPts val="0"/>
                  </a:spcAft>
                </a:pPr>
                <a:endParaRPr lang="fr-FR" b="1" u="sng" dirty="0">
                  <a:solidFill>
                    <a:srgbClr val="002060"/>
                  </a:solidFill>
                  <a:effectLst/>
                  <a:ea typeface="Calibri"/>
                  <a:cs typeface="Times New Roman"/>
                </a:endParaRPr>
              </a:p>
              <a:p>
                <a:pPr algn="just">
                  <a:spcAft>
                    <a:spcPts val="0"/>
                  </a:spcAft>
                </a:pPr>
                <a:r>
                  <a:rPr lang="fr-FR" dirty="0">
                    <a:solidFill>
                      <a:srgbClr val="002060"/>
                    </a:solidFill>
                    <a:ea typeface="Calibri"/>
                    <a:cs typeface="Times New Roman"/>
                  </a:rPr>
                  <a:t>Ce ratio mesure la durée d’écoulement des stocks </a:t>
                </a:r>
                <a:r>
                  <a:rPr lang="fr-FR" dirty="0" smtClean="0">
                    <a:solidFill>
                      <a:srgbClr val="002060"/>
                    </a:solidFill>
                    <a:ea typeface="Calibri"/>
                    <a:cs typeface="Times New Roman"/>
                  </a:rPr>
                  <a:t>de produits finis</a:t>
                </a:r>
                <a:endParaRPr lang="fr-FR" u="sng" dirty="0">
                  <a:solidFill>
                    <a:srgbClr val="002060"/>
                  </a:solidFill>
                  <a:effectLst/>
                  <a:ea typeface="Calibri"/>
                  <a:cs typeface="Times New Roman"/>
                </a:endParaRPr>
              </a:p>
              <a:p>
                <a:pPr algn="just">
                  <a:spcAft>
                    <a:spcPts val="0"/>
                  </a:spcAft>
                </a:pPr>
                <a:r>
                  <a:rPr lang="fr-FR" dirty="0">
                    <a:solidFill>
                      <a:srgbClr val="002060"/>
                    </a:solidFill>
                    <a:effectLst/>
                    <a:ea typeface="Times New Roman"/>
                    <a:cs typeface="Times New Roman"/>
                  </a:rPr>
                  <a:t> </a:t>
                </a:r>
                <a:endParaRPr lang="fr-FR" dirty="0" smtClean="0">
                  <a:solidFill>
                    <a:srgbClr val="002060"/>
                  </a:solidFill>
                  <a:effectLst/>
                  <a:ea typeface="Times New Roman"/>
                  <a:cs typeface="Times New Roman"/>
                </a:endParaRPr>
              </a:p>
              <a:p>
                <a:pPr algn="just">
                  <a:spcAft>
                    <a:spcPts val="0"/>
                  </a:spcAft>
                </a:pPr>
                <a:endParaRPr lang="fr-FR" dirty="0">
                  <a:solidFill>
                    <a:srgbClr val="002060"/>
                  </a:solidFill>
                  <a:effectLst/>
                  <a:ea typeface="Calibri"/>
                  <a:cs typeface="Times New Roman"/>
                </a:endParaRPr>
              </a:p>
              <a:p>
                <a:pPr algn="just">
                  <a:spcAft>
                    <a:spcPts val="0"/>
                  </a:spcAft>
                </a:pPr>
                <a14:m>
                  <m:oMathPara xmlns:m="http://schemas.openxmlformats.org/officeDocument/2006/math">
                    <m:oMathParaPr>
                      <m:jc m:val="centerGroup"/>
                    </m:oMathParaPr>
                    <m:oMath xmlns:m="http://schemas.openxmlformats.org/officeDocument/2006/math">
                      <m:f>
                        <m:fPr>
                          <m:ctrlPr>
                            <a:rPr lang="fr-FR" sz="2000" b="1" i="1">
                              <a:solidFill>
                                <a:srgbClr val="002060"/>
                              </a:solidFill>
                              <a:effectLst/>
                              <a:latin typeface="Cambria Math"/>
                              <a:ea typeface="Times New Roman"/>
                              <a:cs typeface="Times New Roman"/>
                            </a:rPr>
                          </m:ctrlPr>
                        </m:fPr>
                        <m:num>
                          <m:r>
                            <a:rPr lang="fr-FR" sz="2000" b="1" i="0">
                              <a:solidFill>
                                <a:srgbClr val="002060"/>
                              </a:solidFill>
                              <a:effectLst/>
                              <a:latin typeface="Cambria Math"/>
                              <a:ea typeface="Times New Roman"/>
                              <a:cs typeface="Times New Roman"/>
                            </a:rPr>
                            <m:t>𝐒𝐭𝐨𝐜𝐤</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𝐦𝐨𝐲𝐞𝐧</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𝐝𝐞𝐬</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𝐩𝐫𝐨𝐝𝐮𝐢𝐭𝐬</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𝐟𝐢𝐧𝐢𝐬</m:t>
                          </m:r>
                        </m:num>
                        <m:den>
                          <m:r>
                            <a:rPr lang="fr-FR" sz="2000" b="1" i="0">
                              <a:solidFill>
                                <a:srgbClr val="002060"/>
                              </a:solidFill>
                              <a:effectLst/>
                              <a:latin typeface="Cambria Math"/>
                              <a:ea typeface="Times New Roman"/>
                              <a:cs typeface="Times New Roman"/>
                            </a:rPr>
                            <m:t>𝐂𝐨</m:t>
                          </m:r>
                          <m:r>
                            <a:rPr lang="fr-FR" sz="2000" b="1" i="0">
                              <a:solidFill>
                                <a:srgbClr val="002060"/>
                              </a:solidFill>
                              <a:effectLst/>
                              <a:latin typeface="Cambria Math"/>
                              <a:ea typeface="Times New Roman"/>
                              <a:cs typeface="Times New Roman"/>
                            </a:rPr>
                            <m:t>û</m:t>
                          </m:r>
                          <m:r>
                            <a:rPr lang="fr-FR" sz="2000" b="1" i="0">
                              <a:solidFill>
                                <a:srgbClr val="002060"/>
                              </a:solidFill>
                              <a:effectLst/>
                              <a:latin typeface="Cambria Math"/>
                              <a:ea typeface="Times New Roman"/>
                              <a:cs typeface="Times New Roman"/>
                            </a:rPr>
                            <m:t>𝐭</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𝐝𝐞</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𝐩𝐫𝐨𝐝𝐮𝐜𝐭𝐢𝐨𝐧</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𝐝𝐞𝐬</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𝐩𝐫𝐨𝐝𝐮𝐢𝐭𝐬</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𝐯𝐞𝐧𝐝𝐮𝐬</m:t>
                          </m:r>
                        </m:den>
                      </m:f>
                      <m:r>
                        <a:rPr lang="fr-FR" sz="2000" b="1" i="0">
                          <a:solidFill>
                            <a:srgbClr val="002060"/>
                          </a:solidFill>
                          <a:effectLst/>
                          <a:latin typeface="Cambria Math"/>
                          <a:ea typeface="Times New Roman"/>
                          <a:cs typeface="Times New Roman"/>
                        </a:rPr>
                        <m:t>×</m:t>
                      </m:r>
                      <m:r>
                        <a:rPr lang="fr-FR" sz="2000" b="1" i="0">
                          <a:solidFill>
                            <a:srgbClr val="002060"/>
                          </a:solidFill>
                          <a:effectLst/>
                          <a:latin typeface="Cambria Math"/>
                          <a:ea typeface="Times New Roman"/>
                          <a:cs typeface="Times New Roman"/>
                        </a:rPr>
                        <m:t>𝟑𝟔𝟎𝐣</m:t>
                      </m:r>
                    </m:oMath>
                  </m:oMathPara>
                </a14:m>
                <a:endParaRPr lang="fr-FR" sz="2000" b="1" dirty="0">
                  <a:solidFill>
                    <a:srgbClr val="002060"/>
                  </a:solidFill>
                  <a:effectLst/>
                  <a:latin typeface="Calibri"/>
                  <a:ea typeface="Calibri"/>
                  <a:cs typeface="Times New Roman"/>
                </a:endParaRPr>
              </a:p>
              <a:p>
                <a:pPr algn="just"/>
                <a:endParaRPr lang="fr-FR" sz="2000" b="1" dirty="0" smtClean="0">
                  <a:solidFill>
                    <a:srgbClr val="002060"/>
                  </a:solidFill>
                </a:endParaRPr>
              </a:p>
            </p:txBody>
          </p:sp>
        </mc:Choice>
        <mc:Fallback xmlns="">
          <p:sp>
            <p:nvSpPr>
              <p:cNvPr id="2" name="ZoneTexte 1"/>
              <p:cNvSpPr txBox="1">
                <a:spLocks noRot="1" noChangeAspect="1" noMove="1" noResize="1" noEditPoints="1" noAdjustHandles="1" noChangeArrowheads="1" noChangeShapeType="1" noTextEdit="1"/>
              </p:cNvSpPr>
              <p:nvPr/>
            </p:nvSpPr>
            <p:spPr>
              <a:xfrm>
                <a:off x="814646" y="1209674"/>
                <a:ext cx="7673032" cy="5398850"/>
              </a:xfrm>
              <a:prstGeom prst="rect">
                <a:avLst/>
              </a:prstGeom>
              <a:blipFill rotWithShape="1">
                <a:blip r:embed="rId9"/>
                <a:stretch>
                  <a:fillRect/>
                </a:stretch>
              </a:blipFill>
              <a:effectLst>
                <a:glow rad="228600">
                  <a:schemeClr val="accent4">
                    <a:satMod val="175000"/>
                    <a:alpha val="40000"/>
                  </a:schemeClr>
                </a:glow>
              </a:effectLst>
            </p:spPr>
            <p:txBody>
              <a:bodyPr/>
              <a:lstStyle/>
              <a:p>
                <a:r>
                  <a:rPr lang="fr-FR">
                    <a:noFill/>
                  </a:rPr>
                  <a:t> </a:t>
                </a:r>
              </a:p>
            </p:txBody>
          </p:sp>
        </mc:Fallback>
      </mc:AlternateContent>
      <p:sp>
        <p:nvSpPr>
          <p:cNvPr id="8" name="Rectangle à coins arrondis 7"/>
          <p:cNvSpPr/>
          <p:nvPr/>
        </p:nvSpPr>
        <p:spPr>
          <a:xfrm>
            <a:off x="1763688" y="3003968"/>
            <a:ext cx="5606930" cy="792088"/>
          </a:xfrm>
          <a:prstGeom prst="roundRect">
            <a:avLst/>
          </a:prstGeom>
          <a:solidFill>
            <a:srgbClr val="66CCFF">
              <a:alpha val="3411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1763688" y="5445224"/>
            <a:ext cx="5774948" cy="864096"/>
          </a:xfrm>
          <a:prstGeom prst="roundRect">
            <a:avLst/>
          </a:prstGeom>
          <a:solidFill>
            <a:srgbClr val="66CCFF">
              <a:alpha val="3411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9297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236296" y="1265482"/>
            <a:ext cx="1900629" cy="53093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descr="C:\Users\Irina\Desktop\1.jpg"/>
          <p:cNvPicPr>
            <a:picLocks noChangeAspect="1" noChangeArrowheads="1"/>
          </p:cNvPicPr>
          <p:nvPr/>
        </p:nvPicPr>
        <p:blipFill>
          <a:blip r:embed="rId5"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ZoneTexte 1"/>
              <p:cNvSpPr txBox="1"/>
              <p:nvPr/>
            </p:nvSpPr>
            <p:spPr>
              <a:xfrm>
                <a:off x="931818" y="1300297"/>
                <a:ext cx="6966858" cy="5480475"/>
              </a:xfrm>
              <a:prstGeom prst="rect">
                <a:avLst/>
              </a:prstGeom>
              <a:noFill/>
            </p:spPr>
            <p:txBody>
              <a:bodyPr wrap="square" rtlCol="0">
                <a:spAutoFit/>
              </a:bodyPr>
              <a:lstStyle/>
              <a:p>
                <a:pPr algn="just">
                  <a:spcAft>
                    <a:spcPts val="0"/>
                  </a:spcAft>
                </a:pPr>
                <a:r>
                  <a:rPr lang="fr-FR" sz="2000" b="1" dirty="0" smtClean="0">
                    <a:solidFill>
                      <a:srgbClr val="002060"/>
                    </a:solidFill>
                    <a:ea typeface="Times New Roman"/>
                    <a:cs typeface="Times New Roman"/>
                  </a:rPr>
                  <a:t>• </a:t>
                </a:r>
                <a:r>
                  <a:rPr lang="fr-FR" sz="2000" b="1" u="sng" dirty="0" smtClean="0">
                    <a:solidFill>
                      <a:srgbClr val="002060"/>
                    </a:solidFill>
                    <a:ea typeface="Times New Roman"/>
                    <a:cs typeface="Times New Roman"/>
                  </a:rPr>
                  <a:t>Crédit client</a:t>
                </a:r>
              </a:p>
              <a:p>
                <a:pPr algn="just">
                  <a:spcAft>
                    <a:spcPts val="0"/>
                  </a:spcAft>
                </a:pPr>
                <a:endParaRPr lang="fr-FR" sz="800" u="sng" dirty="0">
                  <a:solidFill>
                    <a:srgbClr val="002060"/>
                  </a:solidFill>
                  <a:effectLst/>
                  <a:ea typeface="Calibri"/>
                  <a:cs typeface="Times New Roman"/>
                </a:endParaRPr>
              </a:p>
              <a:p>
                <a:pPr>
                  <a:spcAft>
                    <a:spcPts val="1000"/>
                  </a:spcAft>
                </a:pPr>
                <a:r>
                  <a:rPr lang="fr-FR" dirty="0" smtClean="0">
                    <a:solidFill>
                      <a:srgbClr val="002060"/>
                    </a:solidFill>
                    <a:effectLst/>
                    <a:ea typeface="Times New Roman"/>
                    <a:cs typeface="Times New Roman"/>
                  </a:rPr>
                  <a:t>Ce ratio mesure la durée moyenne en jours du crédit consenti par l’entreprise à ses clients.  </a:t>
                </a:r>
                <a:endParaRPr lang="fr-FR" sz="2000" dirty="0">
                  <a:solidFill>
                    <a:srgbClr val="002060"/>
                  </a:solidFill>
                  <a:effectLst/>
                  <a:ea typeface="Calibri"/>
                  <a:cs typeface="Times New Roman"/>
                </a:endParaRPr>
              </a:p>
              <a:p>
                <a:pPr algn="just">
                  <a:spcAft>
                    <a:spcPts val="0"/>
                  </a:spcAft>
                </a:pPr>
                <a14:m>
                  <m:oMathPara xmlns:m="http://schemas.openxmlformats.org/officeDocument/2006/math">
                    <m:oMathParaPr>
                      <m:jc m:val="centerGroup"/>
                    </m:oMathParaPr>
                    <m:oMath xmlns:m="http://schemas.openxmlformats.org/officeDocument/2006/math">
                      <m:f>
                        <m:fPr>
                          <m:ctrlPr>
                            <a:rPr lang="fr-FR" sz="2000" b="1" i="1">
                              <a:solidFill>
                                <a:srgbClr val="002060"/>
                              </a:solidFill>
                              <a:effectLst/>
                              <a:latin typeface="Cambria Math"/>
                              <a:ea typeface="Times New Roman"/>
                              <a:cs typeface="Times New Roman"/>
                            </a:rPr>
                          </m:ctrlPr>
                        </m:fPr>
                        <m:num>
                          <m:r>
                            <a:rPr lang="fr-FR" sz="2000" b="1" i="0">
                              <a:solidFill>
                                <a:srgbClr val="002060"/>
                              </a:solidFill>
                              <a:effectLst/>
                              <a:latin typeface="Cambria Math"/>
                              <a:ea typeface="Times New Roman"/>
                              <a:cs typeface="Times New Roman"/>
                            </a:rPr>
                            <m:t>𝐂𝐫</m:t>
                          </m:r>
                          <m:r>
                            <a:rPr lang="fr-FR" sz="2000" b="1" i="0">
                              <a:solidFill>
                                <a:srgbClr val="002060"/>
                              </a:solidFill>
                              <a:effectLst/>
                              <a:latin typeface="Cambria Math"/>
                              <a:ea typeface="Times New Roman"/>
                              <a:cs typeface="Times New Roman"/>
                            </a:rPr>
                            <m:t>é</m:t>
                          </m:r>
                          <m:r>
                            <a:rPr lang="fr-FR" sz="2000" b="1" i="0">
                              <a:solidFill>
                                <a:srgbClr val="002060"/>
                              </a:solidFill>
                              <a:effectLst/>
                              <a:latin typeface="Cambria Math"/>
                              <a:ea typeface="Times New Roman"/>
                              <a:cs typeface="Times New Roman"/>
                            </a:rPr>
                            <m:t>𝐚𝐧𝐜𝐞𝐬</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𝐜𝐥𝐢𝐞𝐧𝐭𝐬</m:t>
                          </m:r>
                        </m:num>
                        <m:den>
                          <m:r>
                            <a:rPr lang="fr-FR" sz="2000" b="1" i="0">
                              <a:solidFill>
                                <a:srgbClr val="002060"/>
                              </a:solidFill>
                              <a:effectLst/>
                              <a:latin typeface="Cambria Math"/>
                              <a:ea typeface="Times New Roman"/>
                              <a:cs typeface="Times New Roman"/>
                            </a:rPr>
                            <m:t>𝐂𝐀</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𝐓𝐓𝐂</m:t>
                          </m:r>
                        </m:den>
                      </m:f>
                      <m:r>
                        <a:rPr lang="fr-FR" sz="2000" b="1" i="0">
                          <a:solidFill>
                            <a:srgbClr val="002060"/>
                          </a:solidFill>
                          <a:effectLst/>
                          <a:latin typeface="Cambria Math"/>
                          <a:ea typeface="Times New Roman"/>
                          <a:cs typeface="Times New Roman"/>
                        </a:rPr>
                        <m:t>×</m:t>
                      </m:r>
                      <m:r>
                        <a:rPr lang="fr-FR" sz="2000" b="1" i="0">
                          <a:solidFill>
                            <a:srgbClr val="002060"/>
                          </a:solidFill>
                          <a:effectLst/>
                          <a:latin typeface="Cambria Math"/>
                          <a:ea typeface="Times New Roman"/>
                          <a:cs typeface="Times New Roman"/>
                        </a:rPr>
                        <m:t>𝟑𝟔𝟎</m:t>
                      </m:r>
                    </m:oMath>
                  </m:oMathPara>
                </a14:m>
                <a:endParaRPr lang="fr-FR" sz="2000" b="1" dirty="0" smtClean="0">
                  <a:solidFill>
                    <a:srgbClr val="002060"/>
                  </a:solidFill>
                  <a:effectLst/>
                  <a:ea typeface="Times New Roman"/>
                  <a:cs typeface="Times New Roman"/>
                </a:endParaRPr>
              </a:p>
              <a:p>
                <a:pPr algn="just">
                  <a:spcAft>
                    <a:spcPts val="0"/>
                  </a:spcAft>
                </a:pPr>
                <a:endParaRPr lang="fr-FR" sz="2000" dirty="0">
                  <a:solidFill>
                    <a:srgbClr val="002060"/>
                  </a:solidFill>
                  <a:ea typeface="Calibri"/>
                  <a:cs typeface="Times New Roman"/>
                </a:endParaRPr>
              </a:p>
              <a:p>
                <a:pPr algn="just">
                  <a:spcAft>
                    <a:spcPts val="0"/>
                  </a:spcAft>
                </a:pPr>
                <a:r>
                  <a:rPr lang="fr-FR" sz="2000" dirty="0" smtClean="0">
                    <a:solidFill>
                      <a:srgbClr val="002060"/>
                    </a:solidFill>
                    <a:effectLst/>
                    <a:ea typeface="Calibri"/>
                    <a:cs typeface="Times New Roman"/>
                  </a:rPr>
                  <a:t>• </a:t>
                </a:r>
                <a:r>
                  <a:rPr lang="fr-FR" sz="2000" b="1" u="sng" dirty="0" smtClean="0">
                    <a:solidFill>
                      <a:srgbClr val="002060"/>
                    </a:solidFill>
                    <a:effectLst/>
                    <a:ea typeface="Calibri"/>
                    <a:cs typeface="Times New Roman" pitchFamily="18" charset="0"/>
                  </a:rPr>
                  <a:t>Crédit fournisseurs</a:t>
                </a:r>
              </a:p>
              <a:p>
                <a:pPr algn="just">
                  <a:spcAft>
                    <a:spcPts val="0"/>
                  </a:spcAft>
                </a:pPr>
                <a:endParaRPr lang="fr-FR" sz="800" b="1" u="sng" dirty="0" smtClean="0">
                  <a:solidFill>
                    <a:srgbClr val="002060"/>
                  </a:solidFill>
                  <a:ea typeface="Calibri"/>
                  <a:cs typeface="Times New Roman" pitchFamily="18" charset="0"/>
                </a:endParaRPr>
              </a:p>
              <a:p>
                <a:pPr algn="just">
                  <a:spcAft>
                    <a:spcPts val="0"/>
                  </a:spcAft>
                </a:pPr>
                <a:r>
                  <a:rPr lang="fr-FR" dirty="0" smtClean="0">
                    <a:solidFill>
                      <a:srgbClr val="002060"/>
                    </a:solidFill>
                    <a:ea typeface="Calibri"/>
                    <a:cs typeface="Times New Roman" pitchFamily="18" charset="0"/>
                  </a:rPr>
                  <a:t>Ce  ratio mesure la durée moyenne en jours du crédit obtenu par l’entreprise de la part de ses fournisseurs. Ce ratio doit être supérieur au ratio du crédit client</a:t>
                </a:r>
              </a:p>
              <a:p>
                <a:pPr algn="just">
                  <a:spcAft>
                    <a:spcPts val="0"/>
                  </a:spcAft>
                </a:pPr>
                <a:endParaRPr lang="fr-FR" sz="1400" dirty="0">
                  <a:solidFill>
                    <a:srgbClr val="002060"/>
                  </a:solidFill>
                  <a:ea typeface="Calibri"/>
                  <a:cs typeface="Times New Roman" pitchFamily="18" charset="0"/>
                </a:endParaRPr>
              </a:p>
              <a:p>
                <a:pPr algn="just">
                  <a:spcAft>
                    <a:spcPts val="0"/>
                  </a:spcAft>
                </a:pPr>
                <a14:m>
                  <m:oMathPara xmlns:m="http://schemas.openxmlformats.org/officeDocument/2006/math">
                    <m:oMathParaPr>
                      <m:jc m:val="centerGroup"/>
                    </m:oMathParaPr>
                    <m:oMath xmlns:m="http://schemas.openxmlformats.org/officeDocument/2006/math">
                      <m:f>
                        <m:fPr>
                          <m:ctrlPr>
                            <a:rPr lang="fr-FR" sz="2000" b="1" i="1" smtClean="0">
                              <a:solidFill>
                                <a:srgbClr val="002060"/>
                              </a:solidFill>
                              <a:latin typeface="Cambria Math"/>
                              <a:ea typeface="Times New Roman"/>
                              <a:cs typeface="Times New Roman"/>
                            </a:rPr>
                          </m:ctrlPr>
                        </m:fPr>
                        <m:num>
                          <m:r>
                            <a:rPr lang="fr-FR" sz="2000" b="1" i="0" smtClean="0">
                              <a:solidFill>
                                <a:srgbClr val="002060"/>
                              </a:solidFill>
                              <a:latin typeface="Cambria Math"/>
                              <a:ea typeface="Times New Roman"/>
                              <a:cs typeface="Times New Roman"/>
                            </a:rPr>
                            <m:t>𝐂𝐨𝐦𝐩𝐭𝐞𝐬</m:t>
                          </m:r>
                          <m:r>
                            <a:rPr lang="fr-FR" sz="2000" b="1" i="0" smtClean="0">
                              <a:solidFill>
                                <a:srgbClr val="002060"/>
                              </a:solidFill>
                              <a:latin typeface="Cambria Math"/>
                              <a:ea typeface="Times New Roman"/>
                              <a:cs typeface="Times New Roman"/>
                            </a:rPr>
                            <m:t> </m:t>
                          </m:r>
                          <m:r>
                            <a:rPr lang="fr-FR" sz="2000" b="1" i="0">
                              <a:solidFill>
                                <a:srgbClr val="002060"/>
                              </a:solidFill>
                              <a:effectLst/>
                              <a:latin typeface="Cambria Math"/>
                              <a:ea typeface="Times New Roman"/>
                              <a:cs typeface="Times New Roman"/>
                            </a:rPr>
                            <m:t>𝐅𝐨𝐮𝐫𝐧𝐢𝐬𝐬𝐞𝐮𝐫𝐬</m:t>
                          </m:r>
                          <m:r>
                            <a:rPr lang="fr-FR" sz="2000" b="1" i="0">
                              <a:solidFill>
                                <a:srgbClr val="002060"/>
                              </a:solidFill>
                              <a:effectLst/>
                              <a:latin typeface="Cambria Math"/>
                              <a:ea typeface="Times New Roman"/>
                              <a:cs typeface="Times New Roman"/>
                            </a:rPr>
                            <m:t> </m:t>
                          </m:r>
                        </m:num>
                        <m:den>
                          <m:r>
                            <a:rPr lang="fr-FR" sz="2000" b="1" i="0">
                              <a:solidFill>
                                <a:srgbClr val="002060"/>
                              </a:solidFill>
                              <a:effectLst/>
                              <a:latin typeface="Cambria Math"/>
                              <a:ea typeface="Times New Roman"/>
                              <a:cs typeface="Times New Roman"/>
                            </a:rPr>
                            <m:t>𝐀𝐜𝐡𝐚𝐭𝐬</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𝐓𝐓𝐂</m:t>
                          </m:r>
                        </m:den>
                      </m:f>
                      <m:r>
                        <a:rPr lang="fr-FR" sz="2000" b="1" i="0">
                          <a:solidFill>
                            <a:srgbClr val="002060"/>
                          </a:solidFill>
                          <a:effectLst/>
                          <a:latin typeface="Cambria Math"/>
                          <a:ea typeface="Times New Roman"/>
                          <a:cs typeface="Times New Roman"/>
                        </a:rPr>
                        <m:t>×</m:t>
                      </m:r>
                      <m:r>
                        <a:rPr lang="fr-FR" sz="2000" b="1" i="0">
                          <a:solidFill>
                            <a:srgbClr val="002060"/>
                          </a:solidFill>
                          <a:effectLst/>
                          <a:latin typeface="Cambria Math"/>
                          <a:ea typeface="Times New Roman"/>
                          <a:cs typeface="Times New Roman"/>
                        </a:rPr>
                        <m:t>𝟑𝟔𝟎𝐣</m:t>
                      </m:r>
                    </m:oMath>
                  </m:oMathPara>
                </a14:m>
                <a:endParaRPr lang="fr-FR" sz="2000" b="1" dirty="0" smtClean="0">
                  <a:solidFill>
                    <a:srgbClr val="002060"/>
                  </a:solidFill>
                  <a:effectLst/>
                  <a:ea typeface="Calibri"/>
                  <a:cs typeface="Times New Roman"/>
                </a:endParaRPr>
              </a:p>
              <a:p>
                <a:pPr algn="just">
                  <a:spcAft>
                    <a:spcPts val="0"/>
                  </a:spcAft>
                </a:pPr>
                <a:endParaRPr lang="fr-FR" sz="2000" dirty="0">
                  <a:solidFill>
                    <a:srgbClr val="002060"/>
                  </a:solidFill>
                  <a:ea typeface="Calibri"/>
                  <a:cs typeface="Times New Roman"/>
                </a:endParaRPr>
              </a:p>
              <a:p>
                <a:pPr algn="just">
                  <a:spcAft>
                    <a:spcPts val="0"/>
                  </a:spcAft>
                </a:pPr>
                <a:r>
                  <a:rPr lang="fr-FR" sz="2000" b="1" dirty="0" smtClean="0">
                    <a:solidFill>
                      <a:srgbClr val="002060"/>
                    </a:solidFill>
                    <a:effectLst/>
                    <a:ea typeface="Calibri"/>
                    <a:cs typeface="Times New Roman" pitchFamily="18" charset="0"/>
                  </a:rPr>
                  <a:t>• </a:t>
                </a:r>
                <a:r>
                  <a:rPr lang="fr-FR" sz="2000" b="1" u="sng" dirty="0" smtClean="0">
                    <a:solidFill>
                      <a:srgbClr val="002060"/>
                    </a:solidFill>
                    <a:effectLst/>
                    <a:ea typeface="Calibri"/>
                    <a:cs typeface="Times New Roman" pitchFamily="18" charset="0"/>
                  </a:rPr>
                  <a:t>Productivité</a:t>
                </a:r>
              </a:p>
              <a:p>
                <a:pPr algn="just">
                  <a:spcAft>
                    <a:spcPts val="0"/>
                  </a:spcAft>
                </a:pPr>
                <a:endParaRPr lang="fr-FR" sz="800" b="1" u="sng" dirty="0" smtClean="0">
                  <a:solidFill>
                    <a:srgbClr val="002060"/>
                  </a:solidFill>
                  <a:ea typeface="Calibri"/>
                  <a:cs typeface="Times New Roman" pitchFamily="18" charset="0"/>
                </a:endParaRPr>
              </a:p>
              <a:p>
                <a:pPr algn="just">
                  <a:spcAft>
                    <a:spcPts val="0"/>
                  </a:spcAft>
                </a:pPr>
                <a14:m>
                  <m:oMathPara xmlns:m="http://schemas.openxmlformats.org/officeDocument/2006/math">
                    <m:oMathParaPr>
                      <m:jc m:val="centerGroup"/>
                    </m:oMathParaPr>
                    <m:oMath xmlns:m="http://schemas.openxmlformats.org/officeDocument/2006/math">
                      <m:f>
                        <m:fPr>
                          <m:ctrlPr>
                            <a:rPr lang="fr-FR" sz="2000" b="1" i="1" smtClean="0">
                              <a:solidFill>
                                <a:srgbClr val="002060"/>
                              </a:solidFill>
                              <a:latin typeface="Cambria Math"/>
                              <a:ea typeface="Times New Roman"/>
                              <a:cs typeface="Times New Roman"/>
                            </a:rPr>
                          </m:ctrlPr>
                        </m:fPr>
                        <m:num>
                          <m:r>
                            <a:rPr lang="fr-FR" sz="2000" b="1" i="0">
                              <a:solidFill>
                                <a:srgbClr val="002060"/>
                              </a:solidFill>
                              <a:effectLst/>
                              <a:latin typeface="Cambria Math"/>
                              <a:ea typeface="Times New Roman"/>
                              <a:cs typeface="Times New Roman"/>
                            </a:rPr>
                            <m:t>𝐕𝐚𝐥𝐞𝐮𝐫</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𝐚𝐣𝐨𝐮𝐭</m:t>
                          </m:r>
                          <m:r>
                            <a:rPr lang="fr-FR" sz="2000" b="1" i="0">
                              <a:solidFill>
                                <a:srgbClr val="002060"/>
                              </a:solidFill>
                              <a:effectLst/>
                              <a:latin typeface="Cambria Math"/>
                              <a:ea typeface="Times New Roman"/>
                              <a:cs typeface="Times New Roman"/>
                            </a:rPr>
                            <m:t>é</m:t>
                          </m:r>
                          <m:r>
                            <a:rPr lang="fr-FR" sz="2000" b="1" i="0">
                              <a:solidFill>
                                <a:srgbClr val="002060"/>
                              </a:solidFill>
                              <a:effectLst/>
                              <a:latin typeface="Cambria Math"/>
                              <a:ea typeface="Times New Roman"/>
                              <a:cs typeface="Times New Roman"/>
                            </a:rPr>
                            <m:t>𝐞</m:t>
                          </m:r>
                        </m:num>
                        <m:den>
                          <m:r>
                            <a:rPr lang="fr-FR" sz="2000" b="1" i="0">
                              <a:solidFill>
                                <a:srgbClr val="002060"/>
                              </a:solidFill>
                              <a:effectLst/>
                              <a:latin typeface="Cambria Math"/>
                              <a:ea typeface="Times New Roman"/>
                              <a:cs typeface="Times New Roman"/>
                            </a:rPr>
                            <m:t>𝐂𝐀</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𝐡𝐨𝐫𝐬</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𝐭𝐚𝐱𝐞𝐬</m:t>
                          </m:r>
                        </m:den>
                      </m:f>
                      <m:r>
                        <a:rPr lang="fr-FR" sz="2000" b="1" i="0">
                          <a:solidFill>
                            <a:srgbClr val="002060"/>
                          </a:solidFill>
                          <a:effectLst/>
                          <a:latin typeface="Cambria Math"/>
                          <a:ea typeface="Times New Roman"/>
                          <a:cs typeface="Times New Roman"/>
                        </a:rPr>
                        <m:t>×</m:t>
                      </m:r>
                      <m:r>
                        <a:rPr lang="fr-FR" sz="2000" b="1" i="0">
                          <a:solidFill>
                            <a:srgbClr val="002060"/>
                          </a:solidFill>
                          <a:effectLst/>
                          <a:latin typeface="Cambria Math"/>
                          <a:ea typeface="Times New Roman"/>
                          <a:cs typeface="Times New Roman"/>
                        </a:rPr>
                        <m:t>𝟏𝟎𝟎</m:t>
                      </m:r>
                    </m:oMath>
                  </m:oMathPara>
                </a14:m>
                <a:endParaRPr lang="fr-FR" sz="2000" b="1" dirty="0">
                  <a:effectLst/>
                  <a:ea typeface="Calibri"/>
                  <a:cs typeface="Times New Roman"/>
                </a:endParaRPr>
              </a:p>
            </p:txBody>
          </p:sp>
        </mc:Choice>
        <mc:Fallback xmlns="">
          <p:sp>
            <p:nvSpPr>
              <p:cNvPr id="2" name="ZoneTexte 1"/>
              <p:cNvSpPr txBox="1">
                <a:spLocks noRot="1" noChangeAspect="1" noMove="1" noResize="1" noEditPoints="1" noAdjustHandles="1" noChangeArrowheads="1" noChangeShapeType="1" noTextEdit="1"/>
              </p:cNvSpPr>
              <p:nvPr/>
            </p:nvSpPr>
            <p:spPr>
              <a:xfrm>
                <a:off x="931818" y="1300297"/>
                <a:ext cx="6966858" cy="5480475"/>
              </a:xfrm>
              <a:prstGeom prst="rect">
                <a:avLst/>
              </a:prstGeom>
              <a:blipFill rotWithShape="1">
                <a:blip r:embed="rId9"/>
                <a:stretch>
                  <a:fillRect l="-962" t="-556" r="-700"/>
                </a:stretch>
              </a:blipFill>
            </p:spPr>
            <p:txBody>
              <a:bodyPr/>
              <a:lstStyle/>
              <a:p>
                <a:r>
                  <a:rPr lang="fr-FR">
                    <a:noFill/>
                  </a:rPr>
                  <a:t> </a:t>
                </a:r>
              </a:p>
            </p:txBody>
          </p:sp>
        </mc:Fallback>
      </mc:AlternateContent>
      <p:sp>
        <p:nvSpPr>
          <p:cNvPr id="6" name="Rectangle à coins arrondis 5"/>
          <p:cNvSpPr/>
          <p:nvPr/>
        </p:nvSpPr>
        <p:spPr>
          <a:xfrm>
            <a:off x="2867075" y="5930019"/>
            <a:ext cx="3096344" cy="792088"/>
          </a:xfrm>
          <a:prstGeom prst="roundRect">
            <a:avLst/>
          </a:prstGeom>
          <a:solidFill>
            <a:srgbClr val="66CCFF">
              <a:alpha val="3411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2508690" y="2347958"/>
            <a:ext cx="3745935" cy="792088"/>
          </a:xfrm>
          <a:prstGeom prst="roundRect">
            <a:avLst/>
          </a:prstGeom>
          <a:solidFill>
            <a:srgbClr val="66CCFF">
              <a:alpha val="38824"/>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8" name="Rectangle à coins arrondis 7"/>
          <p:cNvSpPr/>
          <p:nvPr/>
        </p:nvSpPr>
        <p:spPr>
          <a:xfrm>
            <a:off x="2339373" y="4653136"/>
            <a:ext cx="4151747" cy="792088"/>
          </a:xfrm>
          <a:prstGeom prst="roundRect">
            <a:avLst/>
          </a:prstGeom>
          <a:solidFill>
            <a:srgbClr val="66CCFF">
              <a:alpha val="3411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63975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ZoneTexte 1"/>
              <p:cNvSpPr txBox="1"/>
              <p:nvPr/>
            </p:nvSpPr>
            <p:spPr>
              <a:xfrm>
                <a:off x="789422" y="1209674"/>
                <a:ext cx="8175066" cy="5288051"/>
              </a:xfrm>
              <a:prstGeom prst="rect">
                <a:avLst/>
              </a:prstGeom>
              <a:noFill/>
            </p:spPr>
            <p:txBody>
              <a:bodyPr wrap="square" rtlCol="0">
                <a:spAutoFit/>
              </a:bodyPr>
              <a:lstStyle/>
              <a:p>
                <a:pPr algn="just"/>
                <a:r>
                  <a:rPr lang="fr-FR" sz="2400" b="1" dirty="0" smtClean="0">
                    <a:solidFill>
                      <a:srgbClr val="002060"/>
                    </a:solidFill>
                    <a:cs typeface="Times New Roman" pitchFamily="18" charset="0"/>
                  </a:rPr>
                  <a:t>• </a:t>
                </a:r>
                <a:r>
                  <a:rPr lang="fr-FR" sz="2400" b="1" u="sng" dirty="0" smtClean="0">
                    <a:solidFill>
                      <a:srgbClr val="002060"/>
                    </a:solidFill>
                    <a:cs typeface="Times New Roman" pitchFamily="18" charset="0"/>
                  </a:rPr>
                  <a:t>Partage de la valeur ajoutée</a:t>
                </a:r>
              </a:p>
              <a:p>
                <a:pPr algn="just"/>
                <a:endParaRPr lang="fr-FR" b="1" dirty="0">
                  <a:solidFill>
                    <a:srgbClr val="002060"/>
                  </a:solidFill>
                  <a:cs typeface="Times New Roman" pitchFamily="18" charset="0"/>
                </a:endParaRPr>
              </a:p>
              <a:p>
                <a:pPr algn="just"/>
                <a:r>
                  <a:rPr lang="fr-FR" b="1" dirty="0" smtClean="0">
                    <a:solidFill>
                      <a:srgbClr val="002060"/>
                    </a:solidFill>
                    <a:cs typeface="Times New Roman" pitchFamily="18" charset="0"/>
                  </a:rPr>
                  <a:t>	</a:t>
                </a:r>
                <a:r>
                  <a:rPr lang="fr-FR" sz="2000" b="1" dirty="0" smtClean="0">
                    <a:solidFill>
                      <a:srgbClr val="002060"/>
                    </a:solidFill>
                    <a:cs typeface="Times New Roman" pitchFamily="18" charset="0"/>
                  </a:rPr>
                  <a:t>- facteur travail </a:t>
                </a:r>
              </a:p>
              <a:p>
                <a:pPr algn="just"/>
                <a:r>
                  <a:rPr lang="fr-FR" dirty="0" smtClean="0">
                    <a:solidFill>
                      <a:srgbClr val="002060"/>
                    </a:solidFill>
                    <a:cs typeface="Times New Roman" pitchFamily="18" charset="0"/>
                  </a:rPr>
                  <a:t>Ce ratio mesure la part de richesse, qui sert à rémunérer le travail des salariés. Ce ratio permet d’apprécier la politique salariale de l’entreprise. </a:t>
                </a:r>
              </a:p>
              <a:p>
                <a:pPr algn="just"/>
                <a:endParaRPr lang="fr-FR" dirty="0" smtClean="0">
                  <a:solidFill>
                    <a:srgbClr val="002060"/>
                  </a:solidFill>
                  <a:cs typeface="Times New Roman" pitchFamily="18" charset="0"/>
                </a:endParaRPr>
              </a:p>
              <a:p>
                <a:pPr algn="just"/>
                <a:endParaRPr lang="fr-FR" b="1" dirty="0">
                  <a:solidFill>
                    <a:srgbClr val="002060"/>
                  </a:solidFill>
                  <a:latin typeface="Times New Roman" pitchFamily="18" charset="0"/>
                  <a:cs typeface="Times New Roman" pitchFamily="18" charset="0"/>
                </a:endParaRPr>
              </a:p>
              <a:p>
                <a:pPr algn="just">
                  <a:spcAft>
                    <a:spcPts val="0"/>
                  </a:spcAft>
                </a:pPr>
                <a14:m>
                  <m:oMathPara xmlns:m="http://schemas.openxmlformats.org/officeDocument/2006/math">
                    <m:oMathParaPr>
                      <m:jc m:val="centerGroup"/>
                    </m:oMathParaPr>
                    <m:oMath xmlns:m="http://schemas.openxmlformats.org/officeDocument/2006/math">
                      <m:f>
                        <m:fPr>
                          <m:ctrlPr>
                            <a:rPr lang="fr-FR" b="1" i="1" smtClean="0">
                              <a:solidFill>
                                <a:srgbClr val="002060"/>
                              </a:solidFill>
                              <a:latin typeface="Cambria Math"/>
                              <a:ea typeface="Times New Roman"/>
                              <a:cs typeface="Times New Roman"/>
                            </a:rPr>
                          </m:ctrlPr>
                        </m:fPr>
                        <m:num>
                          <m:r>
                            <a:rPr lang="fr-FR" b="1" i="0">
                              <a:solidFill>
                                <a:srgbClr val="002060"/>
                              </a:solidFill>
                              <a:effectLst/>
                              <a:latin typeface="Cambria Math"/>
                              <a:ea typeface="Times New Roman"/>
                              <a:cs typeface="Times New Roman"/>
                            </a:rPr>
                            <m:t>𝐂𝐡𝐚𝐫𝐠𝐞𝐬</m:t>
                          </m:r>
                          <m:r>
                            <a:rPr lang="fr-FR" b="1" i="0">
                              <a:solidFill>
                                <a:srgbClr val="002060"/>
                              </a:solidFill>
                              <a:effectLst/>
                              <a:latin typeface="Cambria Math"/>
                              <a:ea typeface="Times New Roman"/>
                              <a:cs typeface="Times New Roman"/>
                            </a:rPr>
                            <m:t> </m:t>
                          </m:r>
                          <m:r>
                            <a:rPr lang="fr-FR" b="1" i="0">
                              <a:solidFill>
                                <a:srgbClr val="002060"/>
                              </a:solidFill>
                              <a:effectLst/>
                              <a:latin typeface="Cambria Math"/>
                              <a:ea typeface="Times New Roman"/>
                              <a:cs typeface="Times New Roman"/>
                            </a:rPr>
                            <m:t>𝐝𝐞</m:t>
                          </m:r>
                          <m:r>
                            <a:rPr lang="fr-FR" b="1" i="0">
                              <a:solidFill>
                                <a:srgbClr val="002060"/>
                              </a:solidFill>
                              <a:effectLst/>
                              <a:latin typeface="Cambria Math"/>
                              <a:ea typeface="Times New Roman"/>
                              <a:cs typeface="Times New Roman"/>
                            </a:rPr>
                            <m:t> </m:t>
                          </m:r>
                          <m:r>
                            <a:rPr lang="fr-FR" b="1" i="0">
                              <a:solidFill>
                                <a:srgbClr val="002060"/>
                              </a:solidFill>
                              <a:effectLst/>
                              <a:latin typeface="Cambria Math"/>
                              <a:ea typeface="Times New Roman"/>
                              <a:cs typeface="Times New Roman"/>
                            </a:rPr>
                            <m:t>𝐩𝐞𝐫𝐬𝐨𝐧𝐧𝐞𝐥</m:t>
                          </m:r>
                        </m:num>
                        <m:den>
                          <m:r>
                            <a:rPr lang="fr-FR" b="1" i="0">
                              <a:solidFill>
                                <a:srgbClr val="002060"/>
                              </a:solidFill>
                              <a:effectLst/>
                              <a:latin typeface="Cambria Math"/>
                              <a:ea typeface="Times New Roman"/>
                              <a:cs typeface="Times New Roman"/>
                            </a:rPr>
                            <m:t>𝐕𝐚𝐥𝐞𝐮𝐫</m:t>
                          </m:r>
                          <m:r>
                            <a:rPr lang="fr-FR" b="1" i="0">
                              <a:solidFill>
                                <a:srgbClr val="002060"/>
                              </a:solidFill>
                              <a:effectLst/>
                              <a:latin typeface="Cambria Math"/>
                              <a:ea typeface="Times New Roman"/>
                              <a:cs typeface="Times New Roman"/>
                            </a:rPr>
                            <m:t> </m:t>
                          </m:r>
                          <m:r>
                            <a:rPr lang="fr-FR" b="1" i="0">
                              <a:solidFill>
                                <a:srgbClr val="002060"/>
                              </a:solidFill>
                              <a:effectLst/>
                              <a:latin typeface="Cambria Math"/>
                              <a:ea typeface="Times New Roman"/>
                              <a:cs typeface="Times New Roman"/>
                            </a:rPr>
                            <m:t>𝐚𝐣𝐨𝐮𝐭</m:t>
                          </m:r>
                          <m:r>
                            <a:rPr lang="fr-FR" b="1" i="0">
                              <a:solidFill>
                                <a:srgbClr val="002060"/>
                              </a:solidFill>
                              <a:effectLst/>
                              <a:latin typeface="Cambria Math"/>
                              <a:ea typeface="Times New Roman"/>
                              <a:cs typeface="Times New Roman"/>
                            </a:rPr>
                            <m:t>é</m:t>
                          </m:r>
                          <m:r>
                            <a:rPr lang="fr-FR" b="1" i="0">
                              <a:solidFill>
                                <a:srgbClr val="002060"/>
                              </a:solidFill>
                              <a:effectLst/>
                              <a:latin typeface="Cambria Math"/>
                              <a:ea typeface="Times New Roman"/>
                              <a:cs typeface="Times New Roman"/>
                            </a:rPr>
                            <m:t>𝐞</m:t>
                          </m:r>
                        </m:den>
                      </m:f>
                      <m:r>
                        <a:rPr lang="fr-FR" b="1" i="0">
                          <a:solidFill>
                            <a:srgbClr val="002060"/>
                          </a:solidFill>
                          <a:effectLst/>
                          <a:latin typeface="Cambria Math"/>
                          <a:ea typeface="Times New Roman"/>
                          <a:cs typeface="Times New Roman"/>
                        </a:rPr>
                        <m:t>×</m:t>
                      </m:r>
                      <m:r>
                        <a:rPr lang="fr-FR" b="1" i="0">
                          <a:solidFill>
                            <a:srgbClr val="002060"/>
                          </a:solidFill>
                          <a:effectLst/>
                          <a:latin typeface="Cambria Math"/>
                          <a:ea typeface="Times New Roman"/>
                          <a:cs typeface="Times New Roman"/>
                        </a:rPr>
                        <m:t>𝟏𝟎𝟎</m:t>
                      </m:r>
                    </m:oMath>
                  </m:oMathPara>
                </a14:m>
                <a:endParaRPr lang="fr-FR" sz="1600" b="1" dirty="0">
                  <a:solidFill>
                    <a:srgbClr val="002060"/>
                  </a:solidFill>
                  <a:effectLst/>
                  <a:latin typeface="Calibri"/>
                  <a:ea typeface="Calibri"/>
                  <a:cs typeface="Times New Roman"/>
                </a:endParaRPr>
              </a:p>
              <a:p>
                <a:pPr algn="just"/>
                <a:endParaRPr lang="fr-FR" b="1" dirty="0" smtClean="0">
                  <a:solidFill>
                    <a:srgbClr val="002060"/>
                  </a:solidFill>
                  <a:latin typeface="Times New Roman" pitchFamily="18" charset="0"/>
                  <a:cs typeface="Times New Roman" pitchFamily="18" charset="0"/>
                </a:endParaRPr>
              </a:p>
              <a:p>
                <a:pPr algn="just"/>
                <a:r>
                  <a:rPr lang="fr-FR" b="1" dirty="0">
                    <a:solidFill>
                      <a:srgbClr val="002060"/>
                    </a:solidFill>
                    <a:latin typeface="Times New Roman" pitchFamily="18" charset="0"/>
                    <a:cs typeface="Times New Roman" pitchFamily="18" charset="0"/>
                  </a:rPr>
                  <a:t>	</a:t>
                </a:r>
                <a:r>
                  <a:rPr lang="fr-FR" sz="2000" b="1" dirty="0" smtClean="0">
                    <a:solidFill>
                      <a:srgbClr val="002060"/>
                    </a:solidFill>
                    <a:cs typeface="Times New Roman" pitchFamily="18" charset="0"/>
                  </a:rPr>
                  <a:t>- facteur capital </a:t>
                </a:r>
              </a:p>
              <a:p>
                <a:pPr algn="just"/>
                <a:r>
                  <a:rPr lang="fr-FR" dirty="0" smtClean="0">
                    <a:solidFill>
                      <a:srgbClr val="002060"/>
                    </a:solidFill>
                    <a:cs typeface="Times New Roman" pitchFamily="18" charset="0"/>
                  </a:rPr>
                  <a:t>Ce ratio mesure la part de richesse qui sert à rémunérer les apporteurs de capitaux et à renouveler le capital investi. </a:t>
                </a:r>
              </a:p>
              <a:p>
                <a:pPr algn="just"/>
                <a:endParaRPr lang="fr-FR" dirty="0" smtClean="0">
                  <a:solidFill>
                    <a:srgbClr val="002060"/>
                  </a:solidFill>
                  <a:cs typeface="Times New Roman" pitchFamily="18" charset="0"/>
                </a:endParaRPr>
              </a:p>
              <a:p>
                <a:pPr algn="just"/>
                <a:endParaRPr lang="fr-FR" b="1" dirty="0">
                  <a:solidFill>
                    <a:srgbClr val="002060"/>
                  </a:solidFill>
                  <a:latin typeface="Times New Roman" pitchFamily="18" charset="0"/>
                  <a:cs typeface="Times New Roman" pitchFamily="18" charset="0"/>
                </a:endParaRPr>
              </a:p>
              <a:p>
                <a:pPr algn="just">
                  <a:spcAft>
                    <a:spcPts val="0"/>
                  </a:spcAft>
                </a:pPr>
                <a14:m>
                  <m:oMathPara xmlns:m="http://schemas.openxmlformats.org/officeDocument/2006/math">
                    <m:oMathParaPr>
                      <m:jc m:val="centerGroup"/>
                    </m:oMathParaPr>
                    <m:oMath xmlns:m="http://schemas.openxmlformats.org/officeDocument/2006/math">
                      <m:f>
                        <m:fPr>
                          <m:ctrlPr>
                            <a:rPr lang="fr-FR" b="1" i="1" smtClean="0">
                              <a:solidFill>
                                <a:srgbClr val="002060"/>
                              </a:solidFill>
                              <a:latin typeface="Cambria Math"/>
                              <a:ea typeface="Times New Roman"/>
                              <a:cs typeface="Times New Roman"/>
                            </a:rPr>
                          </m:ctrlPr>
                        </m:fPr>
                        <m:num>
                          <m:r>
                            <a:rPr lang="fr-FR" b="1" i="0">
                              <a:solidFill>
                                <a:srgbClr val="002060"/>
                              </a:solidFill>
                              <a:effectLst/>
                              <a:latin typeface="Cambria Math"/>
                              <a:ea typeface="Times New Roman"/>
                              <a:cs typeface="Times New Roman"/>
                            </a:rPr>
                            <m:t>𝐄𝐱𝐜</m:t>
                          </m:r>
                          <m:r>
                            <a:rPr lang="fr-FR" b="1" i="0">
                              <a:solidFill>
                                <a:srgbClr val="002060"/>
                              </a:solidFill>
                              <a:effectLst/>
                              <a:latin typeface="Cambria Math"/>
                              <a:ea typeface="Times New Roman"/>
                              <a:cs typeface="Times New Roman"/>
                            </a:rPr>
                            <m:t>é</m:t>
                          </m:r>
                          <m:r>
                            <a:rPr lang="fr-FR" b="1" i="0">
                              <a:solidFill>
                                <a:srgbClr val="002060"/>
                              </a:solidFill>
                              <a:effectLst/>
                              <a:latin typeface="Cambria Math"/>
                              <a:ea typeface="Times New Roman"/>
                              <a:cs typeface="Times New Roman"/>
                            </a:rPr>
                            <m:t>𝐝𝐞𝐧𝐭</m:t>
                          </m:r>
                          <m:r>
                            <a:rPr lang="fr-FR" b="1" i="0">
                              <a:solidFill>
                                <a:srgbClr val="002060"/>
                              </a:solidFill>
                              <a:effectLst/>
                              <a:latin typeface="Cambria Math"/>
                              <a:ea typeface="Times New Roman"/>
                              <a:cs typeface="Times New Roman"/>
                            </a:rPr>
                            <m:t> </m:t>
                          </m:r>
                          <m:r>
                            <a:rPr lang="fr-FR" b="1" i="0">
                              <a:solidFill>
                                <a:srgbClr val="002060"/>
                              </a:solidFill>
                              <a:effectLst/>
                              <a:latin typeface="Cambria Math"/>
                              <a:ea typeface="Times New Roman"/>
                              <a:cs typeface="Times New Roman"/>
                            </a:rPr>
                            <m:t>𝐛𝐫𝐮𝐭</m:t>
                          </m:r>
                          <m:r>
                            <a:rPr lang="fr-FR" b="1" i="0">
                              <a:solidFill>
                                <a:srgbClr val="002060"/>
                              </a:solidFill>
                              <a:effectLst/>
                              <a:latin typeface="Cambria Math"/>
                              <a:ea typeface="Times New Roman"/>
                              <a:cs typeface="Times New Roman"/>
                            </a:rPr>
                            <m:t> </m:t>
                          </m:r>
                          <m:r>
                            <a:rPr lang="fr-FR" b="1" i="0">
                              <a:solidFill>
                                <a:srgbClr val="002060"/>
                              </a:solidFill>
                              <a:effectLst/>
                              <a:latin typeface="Cambria Math"/>
                              <a:ea typeface="Times New Roman"/>
                              <a:cs typeface="Times New Roman"/>
                            </a:rPr>
                            <m:t>𝐝</m:t>
                          </m:r>
                          <m:r>
                            <a:rPr lang="fr-FR" b="1" i="0">
                              <a:solidFill>
                                <a:srgbClr val="002060"/>
                              </a:solidFill>
                              <a:effectLst/>
                              <a:latin typeface="Cambria Math"/>
                              <a:ea typeface="Times New Roman"/>
                              <a:cs typeface="Times New Roman"/>
                            </a:rPr>
                            <m:t>′</m:t>
                          </m:r>
                          <m:r>
                            <a:rPr lang="fr-FR" b="1" i="0">
                              <a:solidFill>
                                <a:srgbClr val="002060"/>
                              </a:solidFill>
                              <a:effectLst/>
                              <a:latin typeface="Cambria Math"/>
                              <a:ea typeface="Times New Roman"/>
                              <a:cs typeface="Times New Roman"/>
                            </a:rPr>
                            <m:t>𝐞𝐱𝐩𝐥𝐨𝐢𝐭𝐚𝐭𝐢𝐨𝐧</m:t>
                          </m:r>
                        </m:num>
                        <m:den>
                          <m:r>
                            <a:rPr lang="fr-FR" b="1" i="0">
                              <a:solidFill>
                                <a:srgbClr val="002060"/>
                              </a:solidFill>
                              <a:effectLst/>
                              <a:latin typeface="Cambria Math"/>
                              <a:ea typeface="Times New Roman"/>
                              <a:cs typeface="Times New Roman"/>
                            </a:rPr>
                            <m:t>𝐕𝐚𝐥𝐞𝐮𝐫</m:t>
                          </m:r>
                          <m:r>
                            <a:rPr lang="fr-FR" b="1" i="0">
                              <a:solidFill>
                                <a:srgbClr val="002060"/>
                              </a:solidFill>
                              <a:effectLst/>
                              <a:latin typeface="Cambria Math"/>
                              <a:ea typeface="Times New Roman"/>
                              <a:cs typeface="Times New Roman"/>
                            </a:rPr>
                            <m:t> </m:t>
                          </m:r>
                          <m:r>
                            <a:rPr lang="fr-FR" b="1" i="0">
                              <a:solidFill>
                                <a:srgbClr val="002060"/>
                              </a:solidFill>
                              <a:effectLst/>
                              <a:latin typeface="Cambria Math"/>
                              <a:ea typeface="Times New Roman"/>
                              <a:cs typeface="Times New Roman"/>
                            </a:rPr>
                            <m:t>𝐚𝐣𝐨𝐮𝐭</m:t>
                          </m:r>
                          <m:r>
                            <a:rPr lang="fr-FR" b="1" i="0">
                              <a:solidFill>
                                <a:srgbClr val="002060"/>
                              </a:solidFill>
                              <a:effectLst/>
                              <a:latin typeface="Cambria Math"/>
                              <a:ea typeface="Times New Roman"/>
                              <a:cs typeface="Times New Roman"/>
                            </a:rPr>
                            <m:t>é</m:t>
                          </m:r>
                          <m:r>
                            <a:rPr lang="fr-FR" b="1" i="0">
                              <a:solidFill>
                                <a:srgbClr val="002060"/>
                              </a:solidFill>
                              <a:effectLst/>
                              <a:latin typeface="Cambria Math"/>
                              <a:ea typeface="Times New Roman"/>
                              <a:cs typeface="Times New Roman"/>
                            </a:rPr>
                            <m:t>𝐞</m:t>
                          </m:r>
                        </m:den>
                      </m:f>
                      <m:r>
                        <a:rPr lang="fr-FR" b="1" i="0">
                          <a:solidFill>
                            <a:srgbClr val="002060"/>
                          </a:solidFill>
                          <a:effectLst/>
                          <a:latin typeface="Cambria Math"/>
                          <a:ea typeface="Times New Roman"/>
                          <a:cs typeface="Times New Roman"/>
                        </a:rPr>
                        <m:t>×</m:t>
                      </m:r>
                      <m:r>
                        <a:rPr lang="fr-FR" b="1" i="0">
                          <a:solidFill>
                            <a:srgbClr val="002060"/>
                          </a:solidFill>
                          <a:effectLst/>
                          <a:latin typeface="Cambria Math"/>
                          <a:ea typeface="Times New Roman"/>
                          <a:cs typeface="Times New Roman"/>
                        </a:rPr>
                        <m:t>𝟏𝟎𝟎</m:t>
                      </m:r>
                    </m:oMath>
                  </m:oMathPara>
                </a14:m>
                <a:endParaRPr lang="fr-FR" sz="1600" dirty="0">
                  <a:effectLst/>
                  <a:latin typeface="Calibri"/>
                  <a:ea typeface="Calibri"/>
                  <a:cs typeface="Times New Roman"/>
                </a:endParaRPr>
              </a:p>
              <a:p>
                <a:pPr algn="just"/>
                <a:endParaRPr lang="fr-FR" b="1" dirty="0">
                  <a:solidFill>
                    <a:srgbClr val="002060"/>
                  </a:solidFill>
                  <a:latin typeface="Times New Roman" pitchFamily="18" charset="0"/>
                  <a:cs typeface="Times New Roman" pitchFamily="18" charset="0"/>
                </a:endParaRPr>
              </a:p>
            </p:txBody>
          </p:sp>
        </mc:Choice>
        <mc:Fallback xmlns="">
          <p:sp>
            <p:nvSpPr>
              <p:cNvPr id="2" name="ZoneTexte 1"/>
              <p:cNvSpPr txBox="1">
                <a:spLocks noRot="1" noChangeAspect="1" noMove="1" noResize="1" noEditPoints="1" noAdjustHandles="1" noChangeArrowheads="1" noChangeShapeType="1" noTextEdit="1"/>
              </p:cNvSpPr>
              <p:nvPr/>
            </p:nvSpPr>
            <p:spPr>
              <a:xfrm>
                <a:off x="789422" y="1209674"/>
                <a:ext cx="8175066" cy="5288051"/>
              </a:xfrm>
              <a:prstGeom prst="rect">
                <a:avLst/>
              </a:prstGeom>
              <a:blipFill rotWithShape="1">
                <a:blip r:embed="rId7"/>
                <a:stretch>
                  <a:fillRect l="-1118" t="-922" r="-596"/>
                </a:stretch>
              </a:blipFill>
            </p:spPr>
            <p:txBody>
              <a:bodyPr/>
              <a:lstStyle/>
              <a:p>
                <a:r>
                  <a:rPr lang="fr-FR">
                    <a:noFill/>
                  </a:rPr>
                  <a:t> </a:t>
                </a:r>
              </a:p>
            </p:txBody>
          </p:sp>
        </mc:Fallback>
      </mc:AlternateContent>
      <p:sp>
        <p:nvSpPr>
          <p:cNvPr id="6" name="Rectangle à coins arrondis 5"/>
          <p:cNvSpPr/>
          <p:nvPr/>
        </p:nvSpPr>
        <p:spPr>
          <a:xfrm>
            <a:off x="3131840" y="3140968"/>
            <a:ext cx="3384376" cy="792088"/>
          </a:xfrm>
          <a:prstGeom prst="roundRect">
            <a:avLst/>
          </a:prstGeom>
          <a:solidFill>
            <a:srgbClr val="66CCFF">
              <a:alpha val="3411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2887912" y="5373216"/>
            <a:ext cx="3988344" cy="792088"/>
          </a:xfrm>
          <a:prstGeom prst="roundRect">
            <a:avLst/>
          </a:prstGeom>
          <a:solidFill>
            <a:srgbClr val="66CCFF">
              <a:alpha val="3411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45597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ZoneTexte 1"/>
              <p:cNvSpPr txBox="1"/>
              <p:nvPr/>
            </p:nvSpPr>
            <p:spPr>
              <a:xfrm>
                <a:off x="789421" y="1245201"/>
                <a:ext cx="8347503" cy="5278561"/>
              </a:xfrm>
              <a:prstGeom prst="rect">
                <a:avLst/>
              </a:prstGeom>
              <a:noFill/>
            </p:spPr>
            <p:txBody>
              <a:bodyPr wrap="square" rtlCol="0">
                <a:spAutoFit/>
              </a:bodyPr>
              <a:lstStyle/>
              <a:p>
                <a:pPr algn="ctr">
                  <a:spcAft>
                    <a:spcPts val="0"/>
                  </a:spcAft>
                </a:pPr>
                <a:r>
                  <a:rPr lang="fr-FR" sz="2800" b="1" u="sng" dirty="0" smtClean="0">
                    <a:solidFill>
                      <a:srgbClr val="FF0000"/>
                    </a:solidFill>
                    <a:ea typeface="Calibri"/>
                    <a:cs typeface="Times New Roman"/>
                  </a:rPr>
                  <a:t>Les ratios </a:t>
                </a:r>
                <a:r>
                  <a:rPr lang="fr-FR" sz="2800" b="1" u="sng" dirty="0">
                    <a:solidFill>
                      <a:srgbClr val="FF0000"/>
                    </a:solidFill>
                    <a:ea typeface="Calibri"/>
                    <a:cs typeface="Times New Roman"/>
                  </a:rPr>
                  <a:t>de structure</a:t>
                </a:r>
                <a:endParaRPr lang="fr-FR" sz="2800" dirty="0">
                  <a:solidFill>
                    <a:srgbClr val="FF0000"/>
                  </a:solidFill>
                  <a:ea typeface="Calibri"/>
                  <a:cs typeface="Times New Roman"/>
                </a:endParaRPr>
              </a:p>
              <a:p>
                <a:pPr>
                  <a:spcAft>
                    <a:spcPts val="0"/>
                  </a:spcAft>
                </a:pPr>
                <a:r>
                  <a:rPr lang="fr-FR" b="1" dirty="0">
                    <a:solidFill>
                      <a:srgbClr val="002060"/>
                    </a:solidFill>
                    <a:ea typeface="Calibri"/>
                    <a:cs typeface="Times New Roman"/>
                  </a:rPr>
                  <a:t> </a:t>
                </a:r>
                <a:endParaRPr lang="fr-FR" sz="1600" dirty="0">
                  <a:solidFill>
                    <a:srgbClr val="002060"/>
                  </a:solidFill>
                  <a:ea typeface="Calibri"/>
                  <a:cs typeface="Times New Roman"/>
                </a:endParaRPr>
              </a:p>
              <a:p>
                <a:pPr>
                  <a:spcAft>
                    <a:spcPts val="0"/>
                  </a:spcAft>
                </a:pPr>
                <a:r>
                  <a:rPr lang="fr-FR" sz="2400" b="1" dirty="0" smtClean="0">
                    <a:solidFill>
                      <a:srgbClr val="002060"/>
                    </a:solidFill>
                    <a:ea typeface="Calibri"/>
                    <a:cs typeface="Times New Roman"/>
                  </a:rPr>
                  <a:t>• </a:t>
                </a:r>
                <a:r>
                  <a:rPr lang="fr-FR" sz="2400" b="1" u="sng" dirty="0" smtClean="0">
                    <a:solidFill>
                      <a:srgbClr val="002060"/>
                    </a:solidFill>
                    <a:ea typeface="Calibri"/>
                    <a:cs typeface="Times New Roman"/>
                  </a:rPr>
                  <a:t>Autonomie financière</a:t>
                </a:r>
              </a:p>
              <a:p>
                <a:pPr>
                  <a:spcAft>
                    <a:spcPts val="0"/>
                  </a:spcAft>
                </a:pPr>
                <a:endParaRPr lang="fr-FR" sz="800" b="1" dirty="0" smtClean="0">
                  <a:solidFill>
                    <a:srgbClr val="002060"/>
                  </a:solidFill>
                  <a:effectLst/>
                  <a:ea typeface="Calibri"/>
                  <a:cs typeface="Times New Roman"/>
                </a:endParaRPr>
              </a:p>
              <a:p>
                <a:pPr>
                  <a:spcAft>
                    <a:spcPts val="0"/>
                  </a:spcAft>
                </a:pPr>
                <a:r>
                  <a:rPr lang="fr-FR" dirty="0" smtClean="0">
                    <a:solidFill>
                      <a:srgbClr val="002060"/>
                    </a:solidFill>
                    <a:ea typeface="Calibri"/>
                    <a:cs typeface="Times New Roman"/>
                  </a:rPr>
                  <a:t> Ce ratio mesure :</a:t>
                </a:r>
              </a:p>
              <a:p>
                <a:pPr>
                  <a:spcAft>
                    <a:spcPts val="0"/>
                  </a:spcAft>
                </a:pPr>
                <a:r>
                  <a:rPr lang="fr-FR" dirty="0">
                    <a:solidFill>
                      <a:srgbClr val="002060"/>
                    </a:solidFill>
                    <a:ea typeface="Calibri"/>
                    <a:cs typeface="Times New Roman"/>
                  </a:rPr>
                  <a:t>	</a:t>
                </a:r>
                <a:r>
                  <a:rPr lang="fr-FR" dirty="0" smtClean="0">
                    <a:solidFill>
                      <a:srgbClr val="002060"/>
                    </a:solidFill>
                    <a:ea typeface="Calibri"/>
                    <a:cs typeface="Times New Roman"/>
                  </a:rPr>
                  <a:t>- le degré de dépendance de l’entreprise à l’égard des prêteurs</a:t>
                </a:r>
              </a:p>
              <a:p>
                <a:pPr>
                  <a:spcAft>
                    <a:spcPts val="0"/>
                  </a:spcAft>
                </a:pPr>
                <a:r>
                  <a:rPr lang="fr-FR" dirty="0">
                    <a:solidFill>
                      <a:srgbClr val="002060"/>
                    </a:solidFill>
                    <a:effectLst/>
                    <a:ea typeface="Calibri"/>
                    <a:cs typeface="Times New Roman"/>
                  </a:rPr>
                  <a:t>	</a:t>
                </a:r>
                <a:r>
                  <a:rPr lang="fr-FR" dirty="0" smtClean="0">
                    <a:solidFill>
                      <a:srgbClr val="002060"/>
                    </a:solidFill>
                    <a:effectLst/>
                    <a:ea typeface="Calibri"/>
                    <a:cs typeface="Times New Roman"/>
                  </a:rPr>
                  <a:t>- la capacité de l’entreprise à résister aux aléas tels que les pertes de 	 marché, la défaillance de clients importants. </a:t>
                </a:r>
                <a:endParaRPr lang="fr-FR" dirty="0">
                  <a:solidFill>
                    <a:srgbClr val="002060"/>
                  </a:solidFill>
                  <a:effectLst/>
                  <a:ea typeface="Calibri"/>
                  <a:cs typeface="Times New Roman"/>
                </a:endParaRPr>
              </a:p>
              <a:p>
                <a:pPr>
                  <a:spcAft>
                    <a:spcPts val="0"/>
                  </a:spcAft>
                </a:pPr>
                <a:endParaRPr lang="fr-FR" sz="1600" b="1" dirty="0" smtClean="0">
                  <a:solidFill>
                    <a:srgbClr val="002060"/>
                  </a:solidFill>
                  <a:latin typeface="Times New Roman"/>
                  <a:ea typeface="Calibri"/>
                  <a:cs typeface="Times New Roman"/>
                </a:endParaRPr>
              </a:p>
              <a:p>
                <a:pPr algn="just">
                  <a:spcAft>
                    <a:spcPts val="0"/>
                  </a:spcAft>
                </a:pPr>
                <a14:m>
                  <m:oMathPara xmlns:m="http://schemas.openxmlformats.org/officeDocument/2006/math">
                    <m:oMathParaPr>
                      <m:jc m:val="centerGroup"/>
                    </m:oMathParaPr>
                    <m:oMath xmlns:m="http://schemas.openxmlformats.org/officeDocument/2006/math">
                      <m:f>
                        <m:fPr>
                          <m:ctrlPr>
                            <a:rPr lang="fr-FR" sz="2000" b="1" i="1" smtClean="0">
                              <a:solidFill>
                                <a:srgbClr val="002060"/>
                              </a:solidFill>
                              <a:latin typeface="Cambria Math"/>
                              <a:ea typeface="Times New Roman"/>
                              <a:cs typeface="Times New Roman"/>
                            </a:rPr>
                          </m:ctrlPr>
                        </m:fPr>
                        <m:num>
                          <m:r>
                            <a:rPr lang="fr-FR" sz="2000" b="1" i="0">
                              <a:solidFill>
                                <a:srgbClr val="002060"/>
                              </a:solidFill>
                              <a:effectLst/>
                              <a:latin typeface="Cambria Math"/>
                              <a:ea typeface="Times New Roman"/>
                              <a:cs typeface="Times New Roman"/>
                            </a:rPr>
                            <m:t>𝐂𝐚𝐩𝐢𝐭𝐚𝐮𝐱</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𝐩𝐫𝐨𝐩𝐫𝐞𝐬</m:t>
                          </m:r>
                        </m:num>
                        <m:den>
                          <m:r>
                            <a:rPr lang="fr-FR" sz="2000" b="1" i="0">
                              <a:solidFill>
                                <a:srgbClr val="002060"/>
                              </a:solidFill>
                              <a:effectLst/>
                              <a:latin typeface="Cambria Math"/>
                              <a:ea typeface="Times New Roman"/>
                              <a:cs typeface="Times New Roman"/>
                            </a:rPr>
                            <m:t>𝐓𝐨𝐭𝐚𝐥</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𝐝𝐞𝐬</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𝐝𝐞𝐭𝐭𝐞𝐬</m:t>
                          </m:r>
                        </m:den>
                      </m:f>
                      <m:r>
                        <a:rPr lang="fr-FR" sz="2000" b="1" i="0">
                          <a:solidFill>
                            <a:srgbClr val="002060"/>
                          </a:solidFill>
                          <a:effectLst/>
                          <a:latin typeface="Cambria Math"/>
                          <a:ea typeface="Times New Roman"/>
                          <a:cs typeface="Times New Roman"/>
                        </a:rPr>
                        <m:t>×</m:t>
                      </m:r>
                      <m:r>
                        <a:rPr lang="fr-FR" sz="2000" b="1" i="0">
                          <a:solidFill>
                            <a:srgbClr val="002060"/>
                          </a:solidFill>
                          <a:effectLst/>
                          <a:latin typeface="Cambria Math"/>
                          <a:ea typeface="Times New Roman"/>
                          <a:cs typeface="Times New Roman"/>
                        </a:rPr>
                        <m:t>𝟏𝟎𝟎</m:t>
                      </m:r>
                    </m:oMath>
                  </m:oMathPara>
                </a14:m>
                <a:endParaRPr lang="fr-FR" sz="2000" b="1" dirty="0">
                  <a:effectLst/>
                  <a:latin typeface="Calibri"/>
                  <a:ea typeface="Calibri"/>
                  <a:cs typeface="Times New Roman"/>
                </a:endParaRPr>
              </a:p>
              <a:p>
                <a:pPr>
                  <a:spcAft>
                    <a:spcPts val="0"/>
                  </a:spcAft>
                </a:pPr>
                <a:endParaRPr lang="fr-FR" sz="1600" b="1" dirty="0" smtClean="0">
                  <a:solidFill>
                    <a:srgbClr val="002060"/>
                  </a:solidFill>
                  <a:effectLst/>
                  <a:latin typeface="Times New Roman"/>
                  <a:ea typeface="Calibri"/>
                  <a:cs typeface="Times New Roman"/>
                </a:endParaRPr>
              </a:p>
              <a:p>
                <a:pPr>
                  <a:spcAft>
                    <a:spcPts val="0"/>
                  </a:spcAft>
                </a:pPr>
                <a:endParaRPr lang="fr-FR" sz="1600" b="1" dirty="0" smtClean="0">
                  <a:solidFill>
                    <a:srgbClr val="002060"/>
                  </a:solidFill>
                  <a:effectLst/>
                  <a:latin typeface="Times New Roman"/>
                  <a:ea typeface="Calibri"/>
                  <a:cs typeface="Times New Roman"/>
                </a:endParaRPr>
              </a:p>
              <a:p>
                <a:pPr>
                  <a:spcAft>
                    <a:spcPts val="0"/>
                  </a:spcAft>
                </a:pPr>
                <a:r>
                  <a:rPr lang="fr-FR" sz="2400" b="1" dirty="0" smtClean="0">
                    <a:solidFill>
                      <a:srgbClr val="002060"/>
                    </a:solidFill>
                    <a:ea typeface="Calibri"/>
                    <a:cs typeface="Times New Roman"/>
                  </a:rPr>
                  <a:t>• </a:t>
                </a:r>
                <a:r>
                  <a:rPr lang="fr-FR" sz="2400" b="1" u="sng" dirty="0" smtClean="0">
                    <a:solidFill>
                      <a:srgbClr val="002060"/>
                    </a:solidFill>
                    <a:ea typeface="Calibri"/>
                    <a:cs typeface="Times New Roman"/>
                  </a:rPr>
                  <a:t>Financement </a:t>
                </a:r>
                <a:r>
                  <a:rPr lang="fr-FR" sz="2400" b="1" u="sng" dirty="0">
                    <a:solidFill>
                      <a:srgbClr val="002060"/>
                    </a:solidFill>
                    <a:ea typeface="Calibri"/>
                    <a:cs typeface="Times New Roman"/>
                  </a:rPr>
                  <a:t>des emplois stables</a:t>
                </a:r>
                <a:endParaRPr lang="fr-FR" sz="2400" b="1" u="sng" dirty="0">
                  <a:solidFill>
                    <a:srgbClr val="002060"/>
                  </a:solidFill>
                  <a:effectLst/>
                  <a:ea typeface="Calibri"/>
                  <a:cs typeface="Times New Roman"/>
                </a:endParaRPr>
              </a:p>
              <a:p>
                <a:pPr>
                  <a:spcAft>
                    <a:spcPts val="0"/>
                  </a:spcAft>
                </a:pPr>
                <a:endParaRPr lang="fr-FR" b="1" dirty="0" smtClean="0">
                  <a:solidFill>
                    <a:srgbClr val="002060"/>
                  </a:solidFill>
                  <a:latin typeface="Times New Roman"/>
                  <a:ea typeface="Calibri"/>
                  <a:cs typeface="Times New Roman"/>
                </a:endParaRPr>
              </a:p>
              <a:p>
                <a:pPr algn="just">
                  <a:spcAft>
                    <a:spcPts val="0"/>
                  </a:spcAft>
                </a:pPr>
                <a14:m>
                  <m:oMathPara xmlns:m="http://schemas.openxmlformats.org/officeDocument/2006/math">
                    <m:oMathParaPr>
                      <m:jc m:val="centerGroup"/>
                    </m:oMathParaPr>
                    <m:oMath xmlns:m="http://schemas.openxmlformats.org/officeDocument/2006/math">
                      <m:f>
                        <m:fPr>
                          <m:ctrlPr>
                            <a:rPr lang="fr-FR" sz="2000" b="1" i="1" smtClean="0">
                              <a:solidFill>
                                <a:srgbClr val="002060"/>
                              </a:solidFill>
                              <a:latin typeface="Cambria Math"/>
                              <a:ea typeface="Times New Roman"/>
                              <a:cs typeface="Times New Roman"/>
                            </a:rPr>
                          </m:ctrlPr>
                        </m:fPr>
                        <m:num>
                          <m:r>
                            <a:rPr lang="fr-FR" sz="2000" b="1" i="0">
                              <a:solidFill>
                                <a:srgbClr val="002060"/>
                              </a:solidFill>
                              <a:effectLst/>
                              <a:latin typeface="Cambria Math"/>
                              <a:ea typeface="Times New Roman"/>
                              <a:cs typeface="Times New Roman"/>
                            </a:rPr>
                            <m:t>𝐑𝐞𝐬𝐬𝐨𝐮𝐫𝐜𝐞𝐬</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𝐬𝐭𝐚𝐛𝐥𝐞𝐬</m:t>
                          </m:r>
                        </m:num>
                        <m:den>
                          <m:r>
                            <a:rPr lang="fr-FR" sz="2000" b="1" i="0">
                              <a:solidFill>
                                <a:srgbClr val="002060"/>
                              </a:solidFill>
                              <a:effectLst/>
                              <a:latin typeface="Cambria Math"/>
                              <a:ea typeface="Times New Roman"/>
                              <a:cs typeface="Times New Roman"/>
                            </a:rPr>
                            <m:t>𝐄𝐦𝐩𝐥𝐨𝐢𝐬</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𝐬𝐭𝐚𝐛𝐥𝐞𝐬</m:t>
                          </m:r>
                        </m:den>
                      </m:f>
                      <m:r>
                        <a:rPr lang="fr-FR" sz="2000" b="1" i="0">
                          <a:solidFill>
                            <a:srgbClr val="002060"/>
                          </a:solidFill>
                          <a:effectLst/>
                          <a:latin typeface="Cambria Math"/>
                          <a:ea typeface="Times New Roman"/>
                          <a:cs typeface="Times New Roman"/>
                        </a:rPr>
                        <m:t>×</m:t>
                      </m:r>
                      <m:r>
                        <a:rPr lang="fr-FR" sz="2000" b="1" i="0">
                          <a:solidFill>
                            <a:srgbClr val="002060"/>
                          </a:solidFill>
                          <a:effectLst/>
                          <a:latin typeface="Cambria Math"/>
                          <a:ea typeface="Times New Roman"/>
                          <a:cs typeface="Times New Roman"/>
                        </a:rPr>
                        <m:t>𝟏𝟎𝟎</m:t>
                      </m:r>
                    </m:oMath>
                  </m:oMathPara>
                </a14:m>
                <a:endParaRPr lang="fr-FR" sz="2000" b="1" dirty="0">
                  <a:effectLst/>
                  <a:latin typeface="Calibri"/>
                  <a:ea typeface="Calibri"/>
                  <a:cs typeface="Times New Roman"/>
                </a:endParaRPr>
              </a:p>
              <a:p>
                <a:pPr>
                  <a:spcAft>
                    <a:spcPts val="0"/>
                  </a:spcAft>
                </a:pPr>
                <a:endParaRPr lang="fr-FR" dirty="0">
                  <a:solidFill>
                    <a:srgbClr val="002060"/>
                  </a:solidFill>
                  <a:effectLst/>
                  <a:latin typeface="Calibri"/>
                  <a:ea typeface="Calibri"/>
                  <a:cs typeface="Times New Roman"/>
                </a:endParaRPr>
              </a:p>
            </p:txBody>
          </p:sp>
        </mc:Choice>
        <mc:Fallback xmlns="">
          <p:sp>
            <p:nvSpPr>
              <p:cNvPr id="2" name="ZoneTexte 1"/>
              <p:cNvSpPr txBox="1">
                <a:spLocks noRot="1" noChangeAspect="1" noMove="1" noResize="1" noEditPoints="1" noAdjustHandles="1" noChangeArrowheads="1" noChangeShapeType="1" noTextEdit="1"/>
              </p:cNvSpPr>
              <p:nvPr/>
            </p:nvSpPr>
            <p:spPr>
              <a:xfrm>
                <a:off x="789421" y="1245201"/>
                <a:ext cx="8347503" cy="5278561"/>
              </a:xfrm>
              <a:prstGeom prst="rect">
                <a:avLst/>
              </a:prstGeom>
              <a:blipFill rotWithShape="1">
                <a:blip r:embed="rId7"/>
                <a:stretch>
                  <a:fillRect l="-1095" t="-1155"/>
                </a:stretch>
              </a:blipFill>
            </p:spPr>
            <p:txBody>
              <a:bodyPr/>
              <a:lstStyle/>
              <a:p>
                <a:r>
                  <a:rPr lang="fr-FR">
                    <a:noFill/>
                  </a:rPr>
                  <a:t> </a:t>
                </a:r>
              </a:p>
            </p:txBody>
          </p:sp>
        </mc:Fallback>
      </mc:AlternateContent>
      <p:pic>
        <p:nvPicPr>
          <p:cNvPr id="2050" name="Picture 2"/>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6516216" y="3212976"/>
            <a:ext cx="2674230" cy="342057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à coins arrondis 6"/>
          <p:cNvSpPr/>
          <p:nvPr/>
        </p:nvSpPr>
        <p:spPr>
          <a:xfrm>
            <a:off x="3096766" y="3717032"/>
            <a:ext cx="3384376" cy="792088"/>
          </a:xfrm>
          <a:prstGeom prst="roundRect">
            <a:avLst/>
          </a:prstGeom>
          <a:solidFill>
            <a:srgbClr val="66CCFF">
              <a:alpha val="3411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3131840" y="5373216"/>
            <a:ext cx="3384376" cy="792088"/>
          </a:xfrm>
          <a:prstGeom prst="roundRect">
            <a:avLst/>
          </a:prstGeom>
          <a:solidFill>
            <a:srgbClr val="66CCFF">
              <a:alpha val="3411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23873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ZoneTexte 1"/>
              <p:cNvSpPr txBox="1"/>
              <p:nvPr/>
            </p:nvSpPr>
            <p:spPr>
              <a:xfrm>
                <a:off x="917964" y="1340768"/>
                <a:ext cx="8064896" cy="5348580"/>
              </a:xfrm>
              <a:prstGeom prst="rect">
                <a:avLst/>
              </a:prstGeom>
              <a:noFill/>
            </p:spPr>
            <p:txBody>
              <a:bodyPr wrap="square" rtlCol="0">
                <a:spAutoFit/>
              </a:bodyPr>
              <a:lstStyle/>
              <a:p>
                <a:pPr algn="ctr"/>
                <a:r>
                  <a:rPr lang="fr-FR" sz="2800" b="1" u="sng" dirty="0" smtClean="0">
                    <a:solidFill>
                      <a:srgbClr val="FF0000"/>
                    </a:solidFill>
                  </a:rPr>
                  <a:t>Les ratios de rentabilité</a:t>
                </a:r>
              </a:p>
              <a:p>
                <a:endParaRPr lang="fr-FR" b="1" dirty="0">
                  <a:solidFill>
                    <a:srgbClr val="002060"/>
                  </a:solidFill>
                </a:endParaRPr>
              </a:p>
              <a:p>
                <a:r>
                  <a:rPr lang="fr-FR" b="1" dirty="0" smtClean="0">
                    <a:solidFill>
                      <a:srgbClr val="002060"/>
                    </a:solidFill>
                  </a:rPr>
                  <a:t>• </a:t>
                </a:r>
                <a:r>
                  <a:rPr lang="fr-FR" b="1" u="sng" dirty="0" smtClean="0">
                    <a:solidFill>
                      <a:srgbClr val="002060"/>
                    </a:solidFill>
                  </a:rPr>
                  <a:t>Rentabilité  financière</a:t>
                </a:r>
              </a:p>
              <a:p>
                <a:endParaRPr lang="fr-FR" b="1" u="sng" dirty="0" smtClean="0">
                  <a:solidFill>
                    <a:srgbClr val="002060"/>
                  </a:solidFill>
                </a:endParaRPr>
              </a:p>
              <a:p>
                <a:r>
                  <a:rPr lang="fr-FR" b="1" dirty="0">
                    <a:solidFill>
                      <a:srgbClr val="002060"/>
                    </a:solidFill>
                  </a:rPr>
                  <a:t> </a:t>
                </a:r>
                <a:r>
                  <a:rPr lang="fr-FR" b="1" dirty="0" smtClean="0">
                    <a:solidFill>
                      <a:srgbClr val="002060"/>
                    </a:solidFill>
                  </a:rPr>
                  <a:t> </a:t>
                </a:r>
                <a:r>
                  <a:rPr lang="fr-FR" dirty="0" smtClean="0">
                    <a:solidFill>
                      <a:srgbClr val="002060"/>
                    </a:solidFill>
                  </a:rPr>
                  <a:t>Ce ratio permet de mesurer la rentabilité des capitaux investis par les associés</a:t>
                </a:r>
              </a:p>
              <a:p>
                <a:endParaRPr lang="fr-FR" dirty="0" smtClean="0">
                  <a:solidFill>
                    <a:srgbClr val="002060"/>
                  </a:solidFill>
                </a:endParaRPr>
              </a:p>
              <a:p>
                <a:endParaRPr lang="fr-FR" b="1" dirty="0" smtClean="0">
                  <a:solidFill>
                    <a:srgbClr val="002060"/>
                  </a:solidFill>
                </a:endParaRPr>
              </a:p>
              <a:p>
                <a:pPr algn="just">
                  <a:spcAft>
                    <a:spcPts val="0"/>
                  </a:spcAft>
                </a:pPr>
                <a14:m>
                  <m:oMathPara xmlns:m="http://schemas.openxmlformats.org/officeDocument/2006/math">
                    <m:oMathParaPr>
                      <m:jc m:val="centerGroup"/>
                    </m:oMathParaPr>
                    <m:oMath xmlns:m="http://schemas.openxmlformats.org/officeDocument/2006/math">
                      <m:f>
                        <m:fPr>
                          <m:ctrlPr>
                            <a:rPr lang="fr-FR" sz="2000" b="1" i="1" smtClean="0">
                              <a:solidFill>
                                <a:srgbClr val="002060"/>
                              </a:solidFill>
                              <a:latin typeface="Cambria Math"/>
                              <a:ea typeface="Times New Roman"/>
                              <a:cs typeface="Times New Roman"/>
                            </a:rPr>
                          </m:ctrlPr>
                        </m:fPr>
                        <m:num>
                          <m:r>
                            <a:rPr lang="fr-FR" sz="2000" b="1" i="0">
                              <a:solidFill>
                                <a:srgbClr val="002060"/>
                              </a:solidFill>
                              <a:effectLst/>
                              <a:latin typeface="Cambria Math"/>
                              <a:ea typeface="Times New Roman"/>
                              <a:cs typeface="Times New Roman"/>
                            </a:rPr>
                            <m:t>𝐑</m:t>
                          </m:r>
                          <m:r>
                            <a:rPr lang="fr-FR" sz="2000" b="1" i="0">
                              <a:solidFill>
                                <a:srgbClr val="002060"/>
                              </a:solidFill>
                              <a:effectLst/>
                              <a:latin typeface="Cambria Math"/>
                              <a:ea typeface="Times New Roman"/>
                              <a:cs typeface="Times New Roman"/>
                            </a:rPr>
                            <m:t>é</m:t>
                          </m:r>
                          <m:r>
                            <a:rPr lang="fr-FR" sz="2000" b="1" i="0">
                              <a:solidFill>
                                <a:srgbClr val="002060"/>
                              </a:solidFill>
                              <a:effectLst/>
                              <a:latin typeface="Cambria Math"/>
                              <a:ea typeface="Times New Roman"/>
                              <a:cs typeface="Times New Roman"/>
                            </a:rPr>
                            <m:t>𝐬𝐮𝐥𝐭𝐚𝐭</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𝐝𝐞</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𝐥</m:t>
                          </m:r>
                          <m:r>
                            <a:rPr lang="fr-FR" sz="2000" b="1" i="0">
                              <a:solidFill>
                                <a:srgbClr val="002060"/>
                              </a:solidFill>
                              <a:effectLst/>
                              <a:latin typeface="Cambria Math"/>
                              <a:ea typeface="Times New Roman"/>
                              <a:cs typeface="Times New Roman"/>
                            </a:rPr>
                            <m:t>′</m:t>
                          </m:r>
                          <m:r>
                            <a:rPr lang="fr-FR" sz="2000" b="1" i="0">
                              <a:solidFill>
                                <a:srgbClr val="002060"/>
                              </a:solidFill>
                              <a:effectLst/>
                              <a:latin typeface="Cambria Math"/>
                              <a:ea typeface="Times New Roman"/>
                              <a:cs typeface="Times New Roman"/>
                            </a:rPr>
                            <m:t>𝐞𝐱𝐞𝐫𝐜𝐢𝐜𝐞</m:t>
                          </m:r>
                        </m:num>
                        <m:den>
                          <m:r>
                            <a:rPr lang="fr-FR" sz="2000" b="1" i="0">
                              <a:solidFill>
                                <a:srgbClr val="002060"/>
                              </a:solidFill>
                              <a:effectLst/>
                              <a:latin typeface="Cambria Math"/>
                              <a:ea typeface="Times New Roman"/>
                              <a:cs typeface="Times New Roman"/>
                            </a:rPr>
                            <m:t>𝐂𝐚𝐩𝐢𝐭𝐚𝐮𝐱</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𝐩𝐫𝐨𝐩𝐫𝐞𝐬</m:t>
                          </m:r>
                        </m:den>
                      </m:f>
                      <m:r>
                        <a:rPr lang="fr-FR" sz="2000" b="1" i="0">
                          <a:solidFill>
                            <a:srgbClr val="002060"/>
                          </a:solidFill>
                          <a:effectLst/>
                          <a:latin typeface="Cambria Math"/>
                          <a:ea typeface="Times New Roman"/>
                          <a:cs typeface="Times New Roman"/>
                        </a:rPr>
                        <m:t>×</m:t>
                      </m:r>
                      <m:r>
                        <a:rPr lang="fr-FR" sz="2000" b="1" i="0">
                          <a:solidFill>
                            <a:srgbClr val="002060"/>
                          </a:solidFill>
                          <a:effectLst/>
                          <a:latin typeface="Cambria Math"/>
                          <a:ea typeface="Times New Roman"/>
                          <a:cs typeface="Times New Roman"/>
                        </a:rPr>
                        <m:t>𝟏𝟎𝟎</m:t>
                      </m:r>
                    </m:oMath>
                  </m:oMathPara>
                </a14:m>
                <a:endParaRPr lang="fr-FR" sz="2000" b="1" dirty="0">
                  <a:solidFill>
                    <a:srgbClr val="002060"/>
                  </a:solidFill>
                  <a:effectLst/>
                  <a:latin typeface="Calibri"/>
                  <a:ea typeface="Calibri"/>
                  <a:cs typeface="Times New Roman"/>
                </a:endParaRPr>
              </a:p>
              <a:p>
                <a:endParaRPr lang="fr-FR" b="1" dirty="0" smtClean="0">
                  <a:solidFill>
                    <a:srgbClr val="002060"/>
                  </a:solidFill>
                </a:endParaRPr>
              </a:p>
              <a:p>
                <a:endParaRPr lang="fr-FR" sz="800" b="1" dirty="0" smtClean="0">
                  <a:solidFill>
                    <a:srgbClr val="002060"/>
                  </a:solidFill>
                </a:endParaRPr>
              </a:p>
              <a:p>
                <a:r>
                  <a:rPr lang="fr-FR" b="1" dirty="0" smtClean="0">
                    <a:solidFill>
                      <a:srgbClr val="002060"/>
                    </a:solidFill>
                  </a:rPr>
                  <a:t>•  </a:t>
                </a:r>
                <a:r>
                  <a:rPr lang="fr-FR" b="1" u="sng" dirty="0" smtClean="0">
                    <a:solidFill>
                      <a:srgbClr val="002060"/>
                    </a:solidFill>
                  </a:rPr>
                  <a:t>Rentabilité économique </a:t>
                </a:r>
              </a:p>
              <a:p>
                <a:endParaRPr lang="fr-FR" sz="800" b="1" u="sng" dirty="0">
                  <a:solidFill>
                    <a:srgbClr val="002060"/>
                  </a:solidFill>
                </a:endParaRPr>
              </a:p>
              <a:p>
                <a:r>
                  <a:rPr lang="fr-FR" dirty="0">
                    <a:solidFill>
                      <a:srgbClr val="002060"/>
                    </a:solidFill>
                  </a:rPr>
                  <a:t>Ce ratio mesure </a:t>
                </a:r>
                <a:r>
                  <a:rPr lang="fr-FR" dirty="0" smtClean="0">
                    <a:solidFill>
                      <a:srgbClr val="002060"/>
                    </a:solidFill>
                  </a:rPr>
                  <a:t>l‘efficacité de </a:t>
                </a:r>
                <a:r>
                  <a:rPr lang="fr-FR" dirty="0">
                    <a:solidFill>
                      <a:srgbClr val="002060"/>
                    </a:solidFill>
                  </a:rPr>
                  <a:t>l'activité de l'entreprise d'un point </a:t>
                </a:r>
                <a:endParaRPr lang="fr-FR" dirty="0" smtClean="0">
                  <a:solidFill>
                    <a:srgbClr val="002060"/>
                  </a:solidFill>
                </a:endParaRPr>
              </a:p>
              <a:p>
                <a:r>
                  <a:rPr lang="fr-FR" dirty="0" smtClean="0">
                    <a:solidFill>
                      <a:srgbClr val="002060"/>
                    </a:solidFill>
                  </a:rPr>
                  <a:t>de </a:t>
                </a:r>
                <a:r>
                  <a:rPr lang="fr-FR" dirty="0">
                    <a:solidFill>
                      <a:srgbClr val="002060"/>
                    </a:solidFill>
                  </a:rPr>
                  <a:t>vue financier</a:t>
                </a:r>
                <a:endParaRPr lang="fr-FR" dirty="0" smtClean="0">
                  <a:solidFill>
                    <a:srgbClr val="002060"/>
                  </a:solidFill>
                </a:endParaRPr>
              </a:p>
              <a:p>
                <a:endParaRPr lang="fr-FR" dirty="0"/>
              </a:p>
              <a:p>
                <a:pPr algn="just">
                  <a:spcAft>
                    <a:spcPts val="0"/>
                  </a:spcAft>
                </a:pPr>
                <a14:m>
                  <m:oMathPara xmlns:m="http://schemas.openxmlformats.org/officeDocument/2006/math">
                    <m:oMathParaPr>
                      <m:jc m:val="centerGroup"/>
                    </m:oMathParaPr>
                    <m:oMath xmlns:m="http://schemas.openxmlformats.org/officeDocument/2006/math">
                      <m:f>
                        <m:fPr>
                          <m:ctrlPr>
                            <a:rPr lang="fr-FR" sz="2000" b="1" i="1" smtClean="0">
                              <a:solidFill>
                                <a:srgbClr val="002060"/>
                              </a:solidFill>
                              <a:latin typeface="Cambria Math"/>
                              <a:ea typeface="Times New Roman"/>
                              <a:cs typeface="Times New Roman"/>
                            </a:rPr>
                          </m:ctrlPr>
                        </m:fPr>
                        <m:num>
                          <m:r>
                            <a:rPr lang="fr-FR" sz="2000" b="1" i="0">
                              <a:solidFill>
                                <a:srgbClr val="002060"/>
                              </a:solidFill>
                              <a:effectLst/>
                              <a:latin typeface="Cambria Math"/>
                              <a:ea typeface="Times New Roman"/>
                              <a:cs typeface="Times New Roman"/>
                            </a:rPr>
                            <m:t>𝐄𝐱𝐜</m:t>
                          </m:r>
                          <m:r>
                            <a:rPr lang="fr-FR" sz="2000" b="1" i="0">
                              <a:solidFill>
                                <a:srgbClr val="002060"/>
                              </a:solidFill>
                              <a:effectLst/>
                              <a:latin typeface="Cambria Math"/>
                              <a:ea typeface="Times New Roman"/>
                              <a:cs typeface="Times New Roman"/>
                            </a:rPr>
                            <m:t>é</m:t>
                          </m:r>
                          <m:r>
                            <a:rPr lang="fr-FR" sz="2000" b="1" i="0">
                              <a:solidFill>
                                <a:srgbClr val="002060"/>
                              </a:solidFill>
                              <a:effectLst/>
                              <a:latin typeface="Cambria Math"/>
                              <a:ea typeface="Times New Roman"/>
                              <a:cs typeface="Times New Roman"/>
                            </a:rPr>
                            <m:t>𝐝𝐞𝐧𝐭</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𝐛𝐫𝐮𝐭</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𝐝</m:t>
                          </m:r>
                          <m:r>
                            <a:rPr lang="fr-FR" sz="2000" b="1" i="0">
                              <a:solidFill>
                                <a:srgbClr val="002060"/>
                              </a:solidFill>
                              <a:effectLst/>
                              <a:latin typeface="Cambria Math"/>
                              <a:ea typeface="Times New Roman"/>
                              <a:cs typeface="Times New Roman"/>
                            </a:rPr>
                            <m:t>′</m:t>
                          </m:r>
                          <m:r>
                            <a:rPr lang="fr-FR" sz="2000" b="1" i="0">
                              <a:solidFill>
                                <a:srgbClr val="002060"/>
                              </a:solidFill>
                              <a:effectLst/>
                              <a:latin typeface="Cambria Math"/>
                              <a:ea typeface="Times New Roman"/>
                              <a:cs typeface="Times New Roman"/>
                            </a:rPr>
                            <m:t>𝐞𝐱𝐩𝐥𝐨𝐢𝐭𝐚𝐭𝐢𝐨𝐧</m:t>
                          </m:r>
                        </m:num>
                        <m:den>
                          <m:r>
                            <a:rPr lang="fr-FR" sz="2000" b="1" i="0">
                              <a:solidFill>
                                <a:srgbClr val="002060"/>
                              </a:solidFill>
                              <a:effectLst/>
                              <a:latin typeface="Cambria Math"/>
                              <a:ea typeface="Times New Roman"/>
                              <a:cs typeface="Times New Roman"/>
                            </a:rPr>
                            <m:t>𝐑𝐞𝐬𝐬𝐨𝐮𝐫𝐜𝐞𝐬</m:t>
                          </m:r>
                          <m:r>
                            <a:rPr lang="fr-FR" sz="2000" b="1" i="0">
                              <a:solidFill>
                                <a:srgbClr val="002060"/>
                              </a:solidFill>
                              <a:effectLst/>
                              <a:latin typeface="Cambria Math"/>
                              <a:ea typeface="Times New Roman"/>
                              <a:cs typeface="Times New Roman"/>
                            </a:rPr>
                            <m:t> </m:t>
                          </m:r>
                          <m:r>
                            <a:rPr lang="fr-FR" sz="2000" b="1" i="0">
                              <a:solidFill>
                                <a:srgbClr val="002060"/>
                              </a:solidFill>
                              <a:effectLst/>
                              <a:latin typeface="Cambria Math"/>
                              <a:ea typeface="Times New Roman"/>
                              <a:cs typeface="Times New Roman"/>
                            </a:rPr>
                            <m:t>𝐬𝐭𝐚𝐛𝐥𝐞𝐬</m:t>
                          </m:r>
                        </m:den>
                      </m:f>
                      <m:r>
                        <a:rPr lang="fr-FR" sz="2000" b="1" i="0">
                          <a:solidFill>
                            <a:srgbClr val="002060"/>
                          </a:solidFill>
                          <a:effectLst/>
                          <a:latin typeface="Cambria Math"/>
                          <a:ea typeface="Times New Roman"/>
                          <a:cs typeface="Times New Roman"/>
                        </a:rPr>
                        <m:t>×</m:t>
                      </m:r>
                      <m:r>
                        <a:rPr lang="fr-FR" sz="2000" b="1" i="0">
                          <a:solidFill>
                            <a:srgbClr val="002060"/>
                          </a:solidFill>
                          <a:effectLst/>
                          <a:latin typeface="Cambria Math"/>
                          <a:ea typeface="Times New Roman"/>
                          <a:cs typeface="Times New Roman"/>
                        </a:rPr>
                        <m:t>𝟏𝟎𝟎</m:t>
                      </m:r>
                    </m:oMath>
                  </m:oMathPara>
                </a14:m>
                <a:endParaRPr lang="fr-FR" sz="2000" b="1" dirty="0">
                  <a:solidFill>
                    <a:srgbClr val="002060"/>
                  </a:solidFill>
                  <a:effectLst/>
                  <a:latin typeface="Calibri"/>
                  <a:ea typeface="Calibri"/>
                  <a:cs typeface="Times New Roman"/>
                </a:endParaRPr>
              </a:p>
              <a:p>
                <a:endParaRPr lang="fr-FR" dirty="0"/>
              </a:p>
            </p:txBody>
          </p:sp>
        </mc:Choice>
        <mc:Fallback xmlns="">
          <p:sp>
            <p:nvSpPr>
              <p:cNvPr id="2" name="ZoneTexte 1"/>
              <p:cNvSpPr txBox="1">
                <a:spLocks noRot="1" noChangeAspect="1" noMove="1" noResize="1" noEditPoints="1" noAdjustHandles="1" noChangeArrowheads="1" noChangeShapeType="1" noTextEdit="1"/>
              </p:cNvSpPr>
              <p:nvPr/>
            </p:nvSpPr>
            <p:spPr>
              <a:xfrm>
                <a:off x="917964" y="1340768"/>
                <a:ext cx="8064896" cy="5348580"/>
              </a:xfrm>
              <a:prstGeom prst="rect">
                <a:avLst/>
              </a:prstGeom>
              <a:blipFill rotWithShape="1">
                <a:blip r:embed="rId7"/>
                <a:stretch>
                  <a:fillRect l="-680" t="-1140"/>
                </a:stretch>
              </a:blipFill>
            </p:spPr>
            <p:txBody>
              <a:bodyPr/>
              <a:lstStyle/>
              <a:p>
                <a:r>
                  <a:rPr lang="fr-FR">
                    <a:noFill/>
                  </a:rPr>
                  <a:t> </a:t>
                </a:r>
              </a:p>
            </p:txBody>
          </p:sp>
        </mc:Fallback>
      </mc:AlternateContent>
      <p:sp>
        <p:nvSpPr>
          <p:cNvPr id="6" name="Rectangle à coins arrondis 5"/>
          <p:cNvSpPr/>
          <p:nvPr/>
        </p:nvSpPr>
        <p:spPr>
          <a:xfrm>
            <a:off x="3124766" y="3424586"/>
            <a:ext cx="3535659" cy="792088"/>
          </a:xfrm>
          <a:prstGeom prst="roundRect">
            <a:avLst/>
          </a:prstGeom>
          <a:solidFill>
            <a:srgbClr val="66CCFF">
              <a:alpha val="3411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2752447" y="5661248"/>
            <a:ext cx="4395929" cy="792088"/>
          </a:xfrm>
          <a:prstGeom prst="roundRect">
            <a:avLst/>
          </a:prstGeom>
          <a:solidFill>
            <a:srgbClr val="66CCFF">
              <a:alpha val="3411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946013">
            <a:off x="1360037" y="3109415"/>
            <a:ext cx="1035549" cy="11607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62167" y="3115192"/>
            <a:ext cx="1420693" cy="333306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795622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789422" y="1209674"/>
            <a:ext cx="8175066" cy="2031325"/>
          </a:xfrm>
          <a:prstGeom prst="rect">
            <a:avLst/>
          </a:prstGeom>
          <a:noFill/>
        </p:spPr>
        <p:txBody>
          <a:bodyPr wrap="square" rtlCol="0">
            <a:spAutoFit/>
          </a:bodyPr>
          <a:lstStyle/>
          <a:p>
            <a:pPr algn="ctr"/>
            <a:r>
              <a:rPr lang="fr-FR" sz="2800" b="1" dirty="0" smtClean="0">
                <a:solidFill>
                  <a:srgbClr val="FF0000"/>
                </a:solidFill>
              </a:rPr>
              <a:t>L’affectation du résultat</a:t>
            </a:r>
          </a:p>
          <a:p>
            <a:pPr algn="just"/>
            <a:endParaRPr lang="fr-FR" sz="800" dirty="0">
              <a:solidFill>
                <a:srgbClr val="002060"/>
              </a:solidFill>
            </a:endParaRPr>
          </a:p>
          <a:p>
            <a:pPr algn="just"/>
            <a:r>
              <a:rPr lang="fr-FR" dirty="0" smtClean="0">
                <a:solidFill>
                  <a:srgbClr val="002060"/>
                </a:solidFill>
              </a:rPr>
              <a:t>À la clôture de l'exercice comptable, le résultat net de l'entreprise est déterminé. L'entreprise doit alors décider de l'affectation qui sera faite de ce résultat dans un délai de 6 mois suivant la date de clôture. Le bénéfice net à répartir est constitué par le résultat qui figure au bilan de fin d'exercice :</a:t>
            </a:r>
          </a:p>
          <a:p>
            <a:pPr algn="just"/>
            <a:endParaRPr lang="fr-FR" dirty="0" smtClean="0">
              <a:solidFill>
                <a:srgbClr val="FF0000"/>
              </a:solidFill>
            </a:endParaRPr>
          </a:p>
        </p:txBody>
      </p:sp>
      <p:pic>
        <p:nvPicPr>
          <p:cNvPr id="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5826"/>
          <a:stretch/>
        </p:blipFill>
        <p:spPr bwMode="auto">
          <a:xfrm>
            <a:off x="830590" y="2924944"/>
            <a:ext cx="8322747"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214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870929" y="1209674"/>
            <a:ext cx="8136904" cy="2431435"/>
          </a:xfrm>
          <a:prstGeom prst="rect">
            <a:avLst/>
          </a:prstGeom>
          <a:noFill/>
        </p:spPr>
        <p:txBody>
          <a:bodyPr wrap="square" rtlCol="0">
            <a:spAutoFit/>
          </a:bodyPr>
          <a:lstStyle/>
          <a:p>
            <a:pPr algn="just"/>
            <a:r>
              <a:rPr lang="fr-FR" dirty="0" smtClean="0">
                <a:solidFill>
                  <a:srgbClr val="002060"/>
                </a:solidFill>
              </a:rPr>
              <a:t>Dès lors que les obligations légales et statutaires sont respectées, </a:t>
            </a:r>
            <a:r>
              <a:rPr lang="fr-FR" b="1" i="1" dirty="0" smtClean="0">
                <a:solidFill>
                  <a:srgbClr val="FF0000"/>
                </a:solidFill>
              </a:rPr>
              <a:t>le choix de la répartition entre dotation à la réserve facultative et la distribution d’un dividende </a:t>
            </a:r>
            <a:r>
              <a:rPr lang="fr-FR" dirty="0" smtClean="0">
                <a:solidFill>
                  <a:srgbClr val="002060"/>
                </a:solidFill>
              </a:rPr>
              <a:t>procède d’un arbitrage entre la volonté des détendeurs du capital de l’entreprise de disposer immédiatement d’un revenu, et la  nécessité de conserver une partie du résultat pour le financement des investissements. </a:t>
            </a:r>
          </a:p>
          <a:p>
            <a:pPr algn="just"/>
            <a:endParaRPr lang="fr-FR" sz="800" dirty="0">
              <a:solidFill>
                <a:srgbClr val="002060"/>
              </a:solidFill>
            </a:endParaRPr>
          </a:p>
          <a:p>
            <a:pPr algn="just"/>
            <a:r>
              <a:rPr lang="fr-FR" dirty="0" smtClean="0">
                <a:solidFill>
                  <a:srgbClr val="002060"/>
                </a:solidFill>
              </a:rPr>
              <a:t>Les dividendes sont distribués aux associés ou actionnaires </a:t>
            </a:r>
            <a:r>
              <a:rPr lang="fr-FR" dirty="0" smtClean="0">
                <a:solidFill>
                  <a:srgbClr val="002060"/>
                </a:solidFill>
              </a:rPr>
              <a:t>en </a:t>
            </a:r>
            <a:r>
              <a:rPr lang="fr-FR" dirty="0" smtClean="0">
                <a:solidFill>
                  <a:srgbClr val="002060"/>
                </a:solidFill>
              </a:rPr>
              <a:t>rémunération du capital apporté. </a:t>
            </a:r>
            <a:r>
              <a:rPr lang="fr-FR" b="1" i="1" dirty="0" smtClean="0">
                <a:solidFill>
                  <a:srgbClr val="FF0000"/>
                </a:solidFill>
              </a:rPr>
              <a:t>La distribution de revenus rassure les associés, mais a pour conséquence une diminution de la trésorerie</a:t>
            </a:r>
            <a:r>
              <a:rPr lang="fr-FR" dirty="0" smtClean="0">
                <a:solidFill>
                  <a:srgbClr val="002060"/>
                </a:solidFill>
              </a:rPr>
              <a:t>. </a:t>
            </a:r>
            <a:endParaRPr lang="fr-FR" dirty="0">
              <a:solidFill>
                <a:srgbClr val="002060"/>
              </a:solidFill>
            </a:endParaRPr>
          </a:p>
        </p:txBody>
      </p:sp>
      <p:pic>
        <p:nvPicPr>
          <p:cNvPr id="409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50000" b="13407"/>
          <a:stretch/>
        </p:blipFill>
        <p:spPr bwMode="auto">
          <a:xfrm>
            <a:off x="870929" y="3820716"/>
            <a:ext cx="4919633" cy="2879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r="55603" b="28662"/>
          <a:stretch/>
        </p:blipFill>
        <p:spPr bwMode="auto">
          <a:xfrm>
            <a:off x="5815715" y="4056906"/>
            <a:ext cx="3346363" cy="104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èche droite 3"/>
          <p:cNvSpPr/>
          <p:nvPr/>
        </p:nvSpPr>
        <p:spPr>
          <a:xfrm>
            <a:off x="4860032" y="4492185"/>
            <a:ext cx="1216795" cy="296542"/>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0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6393" y="5266208"/>
            <a:ext cx="1143999" cy="11439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709503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463" y="3429000"/>
            <a:ext cx="3888433" cy="19293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descr="C:\Users\Irina\Desktop\1.jpg"/>
          <p:cNvPicPr>
            <a:picLocks noChangeAspect="1" noChangeArrowheads="1"/>
          </p:cNvPicPr>
          <p:nvPr/>
        </p:nvPicPr>
        <p:blipFill>
          <a:blip r:embed="rId4"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791205" y="1206551"/>
            <a:ext cx="8345720" cy="5693866"/>
          </a:xfrm>
          <a:prstGeom prst="rect">
            <a:avLst/>
          </a:prstGeom>
          <a:noFill/>
        </p:spPr>
        <p:txBody>
          <a:bodyPr wrap="square" rtlCol="0">
            <a:spAutoFit/>
          </a:bodyPr>
          <a:lstStyle/>
          <a:p>
            <a:pPr algn="ctr"/>
            <a:r>
              <a:rPr lang="fr-FR" sz="2400" b="1" dirty="0" smtClean="0">
                <a:solidFill>
                  <a:srgbClr val="FF0000"/>
                </a:solidFill>
              </a:rPr>
              <a:t>L’effet de levier.  L’endettement et la rentabilité</a:t>
            </a:r>
          </a:p>
          <a:p>
            <a:pPr algn="just"/>
            <a:endParaRPr lang="fr-FR" dirty="0" smtClean="0">
              <a:solidFill>
                <a:srgbClr val="002060"/>
              </a:solidFill>
            </a:endParaRPr>
          </a:p>
          <a:p>
            <a:pPr algn="just"/>
            <a:r>
              <a:rPr lang="fr-FR" dirty="0" smtClean="0">
                <a:solidFill>
                  <a:srgbClr val="002060"/>
                </a:solidFill>
              </a:rPr>
              <a:t>L’objectif de l’entreprise est de réaliser des bénéfices, donc de </a:t>
            </a:r>
            <a:r>
              <a:rPr lang="fr-FR" b="1" dirty="0" smtClean="0">
                <a:solidFill>
                  <a:srgbClr val="FF0000"/>
                </a:solidFill>
              </a:rPr>
              <a:t>rentabiliser ses capitaux investis pour assurer son développement et rémunérer les apporteurs de capitaux</a:t>
            </a:r>
            <a:r>
              <a:rPr lang="fr-FR" b="1" dirty="0" smtClean="0">
                <a:solidFill>
                  <a:srgbClr val="002060"/>
                </a:solidFill>
              </a:rPr>
              <a:t>.  </a:t>
            </a:r>
            <a:r>
              <a:rPr lang="fr-FR" dirty="0" smtClean="0">
                <a:solidFill>
                  <a:srgbClr val="002060"/>
                </a:solidFill>
              </a:rPr>
              <a:t>Après avoir comparé les besoins de financement avec les ressources de financement, afin d'en vérifier l'équilibre, il est nécessaire d'analyser la structure des ressources de financement et de déterminer la part de l'endettement dans la constitution des ressources durables. Le degré d'endettement a une incidence sur :</a:t>
            </a:r>
          </a:p>
          <a:p>
            <a:pPr algn="just"/>
            <a:endParaRPr lang="fr-FR" sz="800" dirty="0" smtClean="0">
              <a:solidFill>
                <a:srgbClr val="002060"/>
              </a:solidFill>
            </a:endParaRPr>
          </a:p>
          <a:p>
            <a:pPr marL="742950" lvl="1" indent="-285750" algn="just">
              <a:buFont typeface="Arial" pitchFamily="34" charset="0"/>
              <a:buChar char="•"/>
            </a:pPr>
            <a:r>
              <a:rPr lang="fr-FR" b="1" dirty="0" smtClean="0">
                <a:solidFill>
                  <a:srgbClr val="002060"/>
                </a:solidFill>
              </a:rPr>
              <a:t>l’indépendance;</a:t>
            </a:r>
          </a:p>
          <a:p>
            <a:pPr marL="742950" lvl="1" indent="-285750" algn="just">
              <a:buFont typeface="Arial" pitchFamily="34" charset="0"/>
              <a:buChar char="•"/>
            </a:pPr>
            <a:r>
              <a:rPr lang="fr-FR" b="1" dirty="0">
                <a:solidFill>
                  <a:srgbClr val="002060"/>
                </a:solidFill>
              </a:rPr>
              <a:t>l</a:t>
            </a:r>
            <a:r>
              <a:rPr lang="fr-FR" b="1" dirty="0" smtClean="0">
                <a:solidFill>
                  <a:srgbClr val="002060"/>
                </a:solidFill>
              </a:rPr>
              <a:t>a </a:t>
            </a:r>
            <a:r>
              <a:rPr lang="fr-FR" b="1" dirty="0" smtClean="0">
                <a:solidFill>
                  <a:srgbClr val="002060"/>
                </a:solidFill>
              </a:rPr>
              <a:t>sécurité;</a:t>
            </a:r>
          </a:p>
          <a:p>
            <a:pPr marL="742950" lvl="1" indent="-285750" algn="just">
              <a:buFont typeface="Arial" pitchFamily="34" charset="0"/>
              <a:buChar char="•"/>
            </a:pPr>
            <a:r>
              <a:rPr lang="fr-FR" b="1" dirty="0" smtClean="0">
                <a:solidFill>
                  <a:srgbClr val="002060"/>
                </a:solidFill>
              </a:rPr>
              <a:t>le développement;</a:t>
            </a:r>
          </a:p>
          <a:p>
            <a:pPr marL="742950" lvl="1" indent="-285750" algn="just">
              <a:buFont typeface="Arial" pitchFamily="34" charset="0"/>
              <a:buChar char="•"/>
            </a:pPr>
            <a:r>
              <a:rPr lang="fr-FR" b="1" dirty="0">
                <a:solidFill>
                  <a:srgbClr val="002060"/>
                </a:solidFill>
              </a:rPr>
              <a:t>l</a:t>
            </a:r>
            <a:r>
              <a:rPr lang="fr-FR" b="1" dirty="0" smtClean="0">
                <a:solidFill>
                  <a:srgbClr val="002060"/>
                </a:solidFill>
              </a:rPr>
              <a:t>a </a:t>
            </a:r>
            <a:r>
              <a:rPr lang="fr-FR" b="1" dirty="0" smtClean="0">
                <a:solidFill>
                  <a:srgbClr val="002060"/>
                </a:solidFill>
              </a:rPr>
              <a:t>rentabilité </a:t>
            </a:r>
          </a:p>
          <a:p>
            <a:pPr marL="285750" indent="-285750" algn="just">
              <a:buFont typeface="Arial" pitchFamily="34" charset="0"/>
              <a:buChar char="•"/>
            </a:pPr>
            <a:endParaRPr lang="fr-FR" sz="800" dirty="0" smtClean="0">
              <a:solidFill>
                <a:srgbClr val="002060"/>
              </a:solidFill>
            </a:endParaRPr>
          </a:p>
          <a:p>
            <a:pPr algn="just"/>
            <a:r>
              <a:rPr lang="fr-FR" dirty="0" smtClean="0">
                <a:solidFill>
                  <a:srgbClr val="002060"/>
                </a:solidFill>
              </a:rPr>
              <a:t>La recherche d'indépendance et de sécurité financière est obtenue par une </a:t>
            </a:r>
            <a:r>
              <a:rPr lang="fr-FR" b="1" i="1" dirty="0" smtClean="0">
                <a:solidFill>
                  <a:srgbClr val="FF0000"/>
                </a:solidFill>
              </a:rPr>
              <a:t>réduction de l'endettement</a:t>
            </a:r>
            <a:r>
              <a:rPr lang="fr-FR" dirty="0" smtClean="0">
                <a:solidFill>
                  <a:srgbClr val="002060"/>
                </a:solidFill>
              </a:rPr>
              <a:t>. En revanche, le développement et la rentabilité de l'entreprise sont facilités par </a:t>
            </a:r>
            <a:r>
              <a:rPr lang="fr-FR" b="1" dirty="0" smtClean="0">
                <a:solidFill>
                  <a:srgbClr val="FF0000"/>
                </a:solidFill>
              </a:rPr>
              <a:t>le recours à l'endettement</a:t>
            </a:r>
            <a:r>
              <a:rPr lang="fr-FR" dirty="0" smtClean="0">
                <a:solidFill>
                  <a:srgbClr val="002060"/>
                </a:solidFill>
              </a:rPr>
              <a:t>. Il est nécessaire d'établir un équilibre permettant à l'entreprise d'atteindre ses objectifs tout en limitant sa vulnérabilité afin de ne pas inquiéter ses partenaires et ses prêteurs.</a:t>
            </a:r>
            <a:endParaRPr lang="fr-FR" dirty="0">
              <a:solidFill>
                <a:srgbClr val="002060"/>
              </a:solidFill>
            </a:endParaRPr>
          </a:p>
          <a:p>
            <a:endParaRPr lang="fr-FR" dirty="0"/>
          </a:p>
        </p:txBody>
      </p:sp>
    </p:spTree>
    <p:extLst>
      <p:ext uri="{BB962C8B-B14F-4D97-AF65-F5344CB8AC3E}">
        <p14:creationId xmlns:p14="http://schemas.microsoft.com/office/powerpoint/2010/main" val="3073896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789422" y="1209674"/>
            <a:ext cx="8175066" cy="6247864"/>
          </a:xfrm>
          <a:prstGeom prst="rect">
            <a:avLst/>
          </a:prstGeom>
          <a:noFill/>
        </p:spPr>
        <p:txBody>
          <a:bodyPr wrap="square" rtlCol="0">
            <a:spAutoFit/>
          </a:bodyPr>
          <a:lstStyle/>
          <a:p>
            <a:pPr algn="just"/>
            <a:endParaRPr lang="fr-FR" sz="800" b="1" dirty="0" smtClean="0">
              <a:solidFill>
                <a:srgbClr val="FF0000"/>
              </a:solidFill>
            </a:endParaRPr>
          </a:p>
          <a:p>
            <a:pPr algn="r"/>
            <a:r>
              <a:rPr lang="fr-FR" dirty="0" smtClean="0">
                <a:solidFill>
                  <a:srgbClr val="002060"/>
                </a:solidFill>
              </a:rPr>
              <a:t>			« </a:t>
            </a:r>
            <a:r>
              <a:rPr lang="fr-FR" b="1" i="1" dirty="0" smtClean="0">
                <a:solidFill>
                  <a:srgbClr val="002060"/>
                </a:solidFill>
              </a:rPr>
              <a:t>Il </a:t>
            </a:r>
            <a:r>
              <a:rPr lang="fr-FR" b="1" i="1" dirty="0">
                <a:solidFill>
                  <a:srgbClr val="002060"/>
                </a:solidFill>
              </a:rPr>
              <a:t>y a beaucoup plus d'espèces dans le monde des 			organisations que dans le monde de la biologie </a:t>
            </a:r>
            <a:r>
              <a:rPr lang="fr-FR" dirty="0">
                <a:solidFill>
                  <a:srgbClr val="002060"/>
                </a:solidFill>
              </a:rPr>
              <a:t>» 					(</a:t>
            </a:r>
            <a:r>
              <a:rPr lang="fr-FR" dirty="0" err="1">
                <a:solidFill>
                  <a:srgbClr val="002060"/>
                </a:solidFill>
              </a:rPr>
              <a:t>Mintzberg</a:t>
            </a:r>
            <a:r>
              <a:rPr lang="fr-FR" dirty="0" smtClean="0">
                <a:solidFill>
                  <a:srgbClr val="002060"/>
                </a:solidFill>
              </a:rPr>
              <a:t>).</a:t>
            </a:r>
          </a:p>
          <a:p>
            <a:pPr algn="r"/>
            <a:endParaRPr lang="fr-FR" b="1" dirty="0">
              <a:solidFill>
                <a:srgbClr val="002060"/>
              </a:solidFill>
            </a:endParaRPr>
          </a:p>
          <a:p>
            <a:pPr algn="just"/>
            <a:r>
              <a:rPr lang="fr-FR" sz="2400" b="1" dirty="0" smtClean="0">
                <a:solidFill>
                  <a:srgbClr val="002060"/>
                </a:solidFill>
              </a:rPr>
              <a:t>L’entreprise</a:t>
            </a:r>
            <a:r>
              <a:rPr lang="fr-FR" dirty="0" smtClean="0">
                <a:solidFill>
                  <a:srgbClr val="002060"/>
                </a:solidFill>
              </a:rPr>
              <a:t> est devenue le lieu incontournable de production et un </a:t>
            </a:r>
            <a:r>
              <a:rPr lang="fr-FR" b="1" i="1" dirty="0" smtClean="0">
                <a:solidFill>
                  <a:srgbClr val="FF0000"/>
                </a:solidFill>
              </a:rPr>
              <a:t>agent principal de nos économies</a:t>
            </a:r>
            <a:r>
              <a:rPr lang="fr-FR" dirty="0" smtClean="0">
                <a:solidFill>
                  <a:srgbClr val="002060"/>
                </a:solidFill>
              </a:rPr>
              <a:t>. L’entreprise telle que nous la connaissons aujourd’hui n’a pourtant pas toujours existé. Les évolutions financières et l’émergence de nouvelles  technologies, ainsi que les crises successives ont changé</a:t>
            </a:r>
          </a:p>
          <a:p>
            <a:pPr algn="just"/>
            <a:r>
              <a:rPr lang="fr-FR" dirty="0">
                <a:solidFill>
                  <a:srgbClr val="002060"/>
                </a:solidFill>
              </a:rPr>
              <a:t>l</a:t>
            </a:r>
            <a:r>
              <a:rPr lang="fr-FR" dirty="0" smtClean="0">
                <a:solidFill>
                  <a:srgbClr val="002060"/>
                </a:solidFill>
              </a:rPr>
              <a:t>es structures économiques et les paradigmes sociales.  </a:t>
            </a:r>
            <a:endParaRPr lang="fr-FR" dirty="0">
              <a:solidFill>
                <a:srgbClr val="002060"/>
              </a:solidFill>
            </a:endParaRPr>
          </a:p>
          <a:p>
            <a:pPr algn="just"/>
            <a:endParaRPr lang="fr-FR" sz="1200" dirty="0">
              <a:solidFill>
                <a:srgbClr val="002060"/>
              </a:solidFill>
            </a:endParaRPr>
          </a:p>
          <a:p>
            <a:pPr algn="just"/>
            <a:endParaRPr lang="fr-FR" sz="800" dirty="0">
              <a:solidFill>
                <a:srgbClr val="002060"/>
              </a:solidFill>
            </a:endParaRPr>
          </a:p>
          <a:p>
            <a:pPr algn="just"/>
            <a:r>
              <a:rPr lang="fr-FR" dirty="0" smtClean="0">
                <a:solidFill>
                  <a:srgbClr val="002060"/>
                </a:solidFill>
              </a:rPr>
              <a:t>Comprendre le </a:t>
            </a:r>
            <a:r>
              <a:rPr lang="fr-FR" b="1" i="1" dirty="0" smtClean="0">
                <a:solidFill>
                  <a:srgbClr val="FF0000"/>
                </a:solidFill>
              </a:rPr>
              <a:t>management des entreprises et leur choix stratégiques </a:t>
            </a:r>
            <a:r>
              <a:rPr lang="fr-FR" dirty="0" smtClean="0">
                <a:solidFill>
                  <a:srgbClr val="002060"/>
                </a:solidFill>
              </a:rPr>
              <a:t>est essentiel pour tous et plus spécialement </a:t>
            </a:r>
            <a:r>
              <a:rPr lang="fr-FR" b="1" i="1" dirty="0" smtClean="0">
                <a:solidFill>
                  <a:srgbClr val="FF0000"/>
                </a:solidFill>
              </a:rPr>
              <a:t>pour les futurs ingénieurs et décideurs </a:t>
            </a:r>
            <a:r>
              <a:rPr lang="fr-FR" dirty="0" smtClean="0">
                <a:solidFill>
                  <a:srgbClr val="002060"/>
                </a:solidFill>
              </a:rPr>
              <a:t>de demain. Pour éclairer ses décisions, tout gestionnaire se doit d’avoir </a:t>
            </a:r>
            <a:r>
              <a:rPr lang="fr-FR" dirty="0">
                <a:solidFill>
                  <a:srgbClr val="002060"/>
                </a:solidFill>
              </a:rPr>
              <a:t>les connaissances fondamentales en matière d’organisation </a:t>
            </a:r>
            <a:r>
              <a:rPr lang="fr-FR" dirty="0" smtClean="0">
                <a:solidFill>
                  <a:srgbClr val="002060"/>
                </a:solidFill>
              </a:rPr>
              <a:t>et de fonctionnement des l’entreprises</a:t>
            </a:r>
            <a:endParaRPr lang="fr-FR" dirty="0">
              <a:solidFill>
                <a:srgbClr val="002060"/>
              </a:solidFill>
            </a:endParaRPr>
          </a:p>
          <a:p>
            <a:pPr algn="just"/>
            <a:endParaRPr lang="fr-FR" dirty="0">
              <a:solidFill>
                <a:srgbClr val="002060"/>
              </a:solidFill>
            </a:endParaRPr>
          </a:p>
          <a:p>
            <a:pPr algn="just"/>
            <a:endParaRPr lang="fr-FR" dirty="0" smtClean="0">
              <a:solidFill>
                <a:srgbClr val="002060"/>
              </a:solidFill>
            </a:endParaRPr>
          </a:p>
          <a:p>
            <a:pPr algn="just"/>
            <a:endParaRPr lang="fr-FR" dirty="0">
              <a:solidFill>
                <a:srgbClr val="002060"/>
              </a:solidFill>
            </a:endParaRPr>
          </a:p>
          <a:p>
            <a:pPr lvl="3" algn="just">
              <a:buSzPct val="135000"/>
            </a:pPr>
            <a:r>
              <a:rPr lang="fr-FR" b="1" dirty="0" smtClean="0">
                <a:solidFill>
                  <a:srgbClr val="FF0000"/>
                </a:solidFill>
              </a:rPr>
              <a:t>     </a:t>
            </a:r>
            <a:endParaRPr lang="fr-FR" dirty="0" smtClean="0">
              <a:solidFill>
                <a:srgbClr val="002060"/>
              </a:solidFill>
            </a:endParaRPr>
          </a:p>
          <a:p>
            <a:pPr algn="just"/>
            <a:r>
              <a:rPr lang="fr-FR" dirty="0">
                <a:solidFill>
                  <a:srgbClr val="002060"/>
                </a:solidFill>
              </a:rPr>
              <a:t>	</a:t>
            </a:r>
            <a:r>
              <a:rPr lang="fr-FR" dirty="0" smtClean="0">
                <a:solidFill>
                  <a:srgbClr val="002060"/>
                </a:solidFill>
              </a:rPr>
              <a:t>	</a:t>
            </a:r>
          </a:p>
          <a:p>
            <a:pPr algn="just"/>
            <a:r>
              <a:rPr lang="fr-FR" dirty="0">
                <a:solidFill>
                  <a:srgbClr val="002060"/>
                </a:solidFill>
              </a:rPr>
              <a:t>	</a:t>
            </a:r>
            <a:r>
              <a:rPr lang="fr-FR" dirty="0" smtClean="0">
                <a:solidFill>
                  <a:srgbClr val="002060"/>
                </a:solidFill>
              </a:rPr>
              <a:t>	</a:t>
            </a:r>
            <a:endParaRPr lang="fr-FR" dirty="0">
              <a:solidFill>
                <a:srgbClr val="002060"/>
              </a:solidFill>
            </a:endParaRPr>
          </a:p>
        </p:txBody>
      </p:sp>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973" y="5545306"/>
            <a:ext cx="2487963" cy="113862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706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789422" y="1239143"/>
            <a:ext cx="8347503" cy="5539978"/>
          </a:xfrm>
          <a:prstGeom prst="rect">
            <a:avLst/>
          </a:prstGeom>
          <a:noFill/>
        </p:spPr>
        <p:txBody>
          <a:bodyPr wrap="square" rtlCol="0">
            <a:spAutoFit/>
          </a:bodyPr>
          <a:lstStyle/>
          <a:p>
            <a:pPr algn="ctr"/>
            <a:r>
              <a:rPr lang="fr-FR" sz="2400" b="1" dirty="0" smtClean="0">
                <a:solidFill>
                  <a:srgbClr val="FF0000"/>
                </a:solidFill>
              </a:rPr>
              <a:t>Les décisions d’investissement</a:t>
            </a:r>
          </a:p>
          <a:p>
            <a:pPr algn="just"/>
            <a:endParaRPr lang="fr-FR" sz="800" dirty="0">
              <a:solidFill>
                <a:srgbClr val="002060"/>
              </a:solidFill>
            </a:endParaRPr>
          </a:p>
          <a:p>
            <a:pPr algn="just"/>
            <a:r>
              <a:rPr lang="fr-FR" dirty="0" smtClean="0">
                <a:solidFill>
                  <a:srgbClr val="002060"/>
                </a:solidFill>
              </a:rPr>
              <a:t>Le </a:t>
            </a:r>
            <a:r>
              <a:rPr lang="fr-FR" dirty="0">
                <a:solidFill>
                  <a:srgbClr val="002060"/>
                </a:solidFill>
              </a:rPr>
              <a:t>choix </a:t>
            </a:r>
            <a:r>
              <a:rPr lang="fr-FR" dirty="0" smtClean="0">
                <a:solidFill>
                  <a:srgbClr val="002060"/>
                </a:solidFill>
              </a:rPr>
              <a:t>des </a:t>
            </a:r>
            <a:r>
              <a:rPr lang="fr-FR" dirty="0">
                <a:solidFill>
                  <a:srgbClr val="002060"/>
                </a:solidFill>
              </a:rPr>
              <a:t>investissements implique l'entreprise sur le long terme tant au niveau de sa politique stratégique et de sa </a:t>
            </a:r>
            <a:r>
              <a:rPr lang="fr-FR" dirty="0" smtClean="0">
                <a:solidFill>
                  <a:srgbClr val="002060"/>
                </a:solidFill>
              </a:rPr>
              <a:t>rentabilité </a:t>
            </a:r>
            <a:r>
              <a:rPr lang="fr-FR" dirty="0">
                <a:solidFill>
                  <a:srgbClr val="002060"/>
                </a:solidFill>
              </a:rPr>
              <a:t>qu'au niveau de son endettement. Il engage des capitaux afin de créer de la valeur pour des résultats à venir incertains. </a:t>
            </a:r>
            <a:r>
              <a:rPr lang="fr-FR" dirty="0" smtClean="0">
                <a:solidFill>
                  <a:srgbClr val="002060"/>
                </a:solidFill>
              </a:rPr>
              <a:t>Des </a:t>
            </a:r>
            <a:r>
              <a:rPr lang="fr-FR" dirty="0">
                <a:solidFill>
                  <a:srgbClr val="002060"/>
                </a:solidFill>
              </a:rPr>
              <a:t>études précises sur la pertinence de l'investissement et un plan de </a:t>
            </a:r>
            <a:r>
              <a:rPr lang="fr-FR" dirty="0" smtClean="0">
                <a:solidFill>
                  <a:srgbClr val="002060"/>
                </a:solidFill>
              </a:rPr>
              <a:t>financement </a:t>
            </a:r>
            <a:r>
              <a:rPr lang="fr-FR" dirty="0">
                <a:solidFill>
                  <a:srgbClr val="002060"/>
                </a:solidFill>
              </a:rPr>
              <a:t>sont nécessaires pour prévenir des difficultés </a:t>
            </a:r>
            <a:r>
              <a:rPr lang="fr-FR" dirty="0" smtClean="0">
                <a:solidFill>
                  <a:srgbClr val="002060"/>
                </a:solidFill>
              </a:rPr>
              <a:t>financières.</a:t>
            </a:r>
          </a:p>
          <a:p>
            <a:pPr algn="just"/>
            <a:endParaRPr lang="fr-FR" sz="800" dirty="0">
              <a:solidFill>
                <a:srgbClr val="002060"/>
              </a:solidFill>
            </a:endParaRPr>
          </a:p>
          <a:p>
            <a:pPr algn="just"/>
            <a:r>
              <a:rPr lang="fr-FR" dirty="0" smtClean="0">
                <a:solidFill>
                  <a:srgbClr val="002060"/>
                </a:solidFill>
              </a:rPr>
              <a:t>Les </a:t>
            </a:r>
            <a:r>
              <a:rPr lang="fr-FR" dirty="0">
                <a:solidFill>
                  <a:srgbClr val="002060"/>
                </a:solidFill>
              </a:rPr>
              <a:t>investissements répondent à divers objectifs souvent concomitants. Les </a:t>
            </a:r>
            <a:r>
              <a:rPr lang="fr-FR" b="1" i="1" dirty="0">
                <a:solidFill>
                  <a:srgbClr val="FF0000"/>
                </a:solidFill>
              </a:rPr>
              <a:t>investissements de remplacement </a:t>
            </a:r>
            <a:r>
              <a:rPr lang="fr-FR" dirty="0">
                <a:solidFill>
                  <a:srgbClr val="002060"/>
                </a:solidFill>
              </a:rPr>
              <a:t>visent à renouveler le matériel afin de gagner en productivité ; </a:t>
            </a:r>
            <a:r>
              <a:rPr lang="fr-FR" b="1" dirty="0">
                <a:solidFill>
                  <a:srgbClr val="FF0000"/>
                </a:solidFill>
              </a:rPr>
              <a:t>les investissements de capacité </a:t>
            </a:r>
            <a:r>
              <a:rPr lang="fr-FR" dirty="0">
                <a:solidFill>
                  <a:srgbClr val="002060"/>
                </a:solidFill>
              </a:rPr>
              <a:t>à accroître la production de l'entreprise pour accompagner la croissance ; </a:t>
            </a:r>
            <a:r>
              <a:rPr lang="fr-FR" b="1" i="1" dirty="0">
                <a:solidFill>
                  <a:srgbClr val="FF0000"/>
                </a:solidFill>
              </a:rPr>
              <a:t>les investissements de création </a:t>
            </a:r>
            <a:r>
              <a:rPr lang="fr-FR" dirty="0">
                <a:solidFill>
                  <a:srgbClr val="002060"/>
                </a:solidFill>
              </a:rPr>
              <a:t>impliquent une nouvelle orientation stratégique de l'entreprise</a:t>
            </a:r>
            <a:r>
              <a:rPr lang="fr-FR" dirty="0" smtClean="0">
                <a:solidFill>
                  <a:srgbClr val="002060"/>
                </a:solidFill>
              </a:rPr>
              <a:t>.</a:t>
            </a:r>
          </a:p>
          <a:p>
            <a:pPr algn="just"/>
            <a:endParaRPr lang="fr-FR" sz="800" dirty="0">
              <a:solidFill>
                <a:srgbClr val="002060"/>
              </a:solidFill>
            </a:endParaRPr>
          </a:p>
          <a:p>
            <a:pPr algn="just"/>
            <a:r>
              <a:rPr lang="fr-FR" b="1" i="1" dirty="0" smtClean="0">
                <a:solidFill>
                  <a:srgbClr val="FF0000"/>
                </a:solidFill>
              </a:rPr>
              <a:t>Le </a:t>
            </a:r>
            <a:r>
              <a:rPr lang="fr-FR" b="1" i="1" dirty="0">
                <a:solidFill>
                  <a:srgbClr val="FF0000"/>
                </a:solidFill>
              </a:rPr>
              <a:t>plan de </a:t>
            </a:r>
            <a:r>
              <a:rPr lang="fr-FR" b="1" i="1" dirty="0" smtClean="0">
                <a:solidFill>
                  <a:srgbClr val="FF0000"/>
                </a:solidFill>
              </a:rPr>
              <a:t>financement </a:t>
            </a:r>
            <a:r>
              <a:rPr lang="fr-FR" dirty="0" smtClean="0">
                <a:solidFill>
                  <a:srgbClr val="002060"/>
                </a:solidFill>
              </a:rPr>
              <a:t>est </a:t>
            </a:r>
            <a:r>
              <a:rPr lang="fr-FR" dirty="0">
                <a:solidFill>
                  <a:srgbClr val="002060"/>
                </a:solidFill>
              </a:rPr>
              <a:t>un tableau de flux prévisionnels pluriannuels. </a:t>
            </a:r>
            <a:r>
              <a:rPr lang="fr-FR" dirty="0" smtClean="0">
                <a:solidFill>
                  <a:srgbClr val="002060"/>
                </a:solidFill>
              </a:rPr>
              <a:t>Il </a:t>
            </a:r>
            <a:r>
              <a:rPr lang="fr-FR" dirty="0">
                <a:solidFill>
                  <a:srgbClr val="002060"/>
                </a:solidFill>
              </a:rPr>
              <a:t>vise à assurer la cohérence à long terme des emplois et des </a:t>
            </a:r>
            <a:r>
              <a:rPr lang="fr-FR" dirty="0" smtClean="0">
                <a:solidFill>
                  <a:srgbClr val="002060"/>
                </a:solidFill>
              </a:rPr>
              <a:t>ressources. L'évaluation </a:t>
            </a:r>
            <a:r>
              <a:rPr lang="fr-FR" dirty="0">
                <a:solidFill>
                  <a:srgbClr val="002060"/>
                </a:solidFill>
              </a:rPr>
              <a:t>de la rentabilité financière d'un investissement doit comparer les dépenses engagées, aux recettes futures générées par le </a:t>
            </a:r>
            <a:r>
              <a:rPr lang="fr-FR" dirty="0" smtClean="0">
                <a:solidFill>
                  <a:srgbClr val="002060"/>
                </a:solidFill>
              </a:rPr>
              <a:t>projet. </a:t>
            </a:r>
            <a:r>
              <a:rPr lang="fr-FR" b="1" i="1" dirty="0" smtClean="0">
                <a:solidFill>
                  <a:srgbClr val="FF0000"/>
                </a:solidFill>
              </a:rPr>
              <a:t>Les flux </a:t>
            </a:r>
            <a:r>
              <a:rPr lang="fr-FR" b="1" i="1" dirty="0">
                <a:solidFill>
                  <a:srgbClr val="FF0000"/>
                </a:solidFill>
              </a:rPr>
              <a:t>financiers (</a:t>
            </a:r>
            <a:r>
              <a:rPr lang="fr-FR" b="1" i="1" dirty="0" smtClean="0">
                <a:solidFill>
                  <a:srgbClr val="FF0000"/>
                </a:solidFill>
              </a:rPr>
              <a:t>cash </a:t>
            </a:r>
            <a:r>
              <a:rPr lang="fr-FR" b="1" i="1" dirty="0" err="1" smtClean="0">
                <a:solidFill>
                  <a:srgbClr val="FF0000"/>
                </a:solidFill>
              </a:rPr>
              <a:t>flows</a:t>
            </a:r>
            <a:r>
              <a:rPr lang="fr-FR" b="1" i="1" dirty="0">
                <a:solidFill>
                  <a:srgbClr val="FF0000"/>
                </a:solidFill>
              </a:rPr>
              <a:t>)</a:t>
            </a:r>
            <a:r>
              <a:rPr lang="fr-FR" dirty="0">
                <a:solidFill>
                  <a:srgbClr val="002060"/>
                </a:solidFill>
              </a:rPr>
              <a:t> sont les liquidités générées chaque année sur la durée de vie économique estimée de investissement (ou sur 10 ans si l'horizon du projet est très éloigné</a:t>
            </a:r>
            <a:r>
              <a:rPr lang="fr-FR" dirty="0" smtClean="0">
                <a:solidFill>
                  <a:srgbClr val="002060"/>
                </a:solidFill>
              </a:rPr>
              <a:t>). </a:t>
            </a:r>
          </a:p>
          <a:p>
            <a:pPr algn="just"/>
            <a:endParaRPr lang="fr-FR" dirty="0">
              <a:solidFill>
                <a:srgbClr val="002060"/>
              </a:solidFill>
            </a:endParaRPr>
          </a:p>
        </p:txBody>
      </p:sp>
    </p:spTree>
    <p:extLst>
      <p:ext uri="{BB962C8B-B14F-4D97-AF65-F5344CB8AC3E}">
        <p14:creationId xmlns:p14="http://schemas.microsoft.com/office/powerpoint/2010/main" val="3193573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789422" y="1340768"/>
            <a:ext cx="8103058" cy="5509200"/>
          </a:xfrm>
          <a:prstGeom prst="rect">
            <a:avLst/>
          </a:prstGeom>
          <a:noFill/>
        </p:spPr>
        <p:txBody>
          <a:bodyPr wrap="square" rtlCol="0">
            <a:spAutoFit/>
          </a:bodyPr>
          <a:lstStyle/>
          <a:p>
            <a:pPr algn="just"/>
            <a:r>
              <a:rPr lang="fr-FR" dirty="0">
                <a:solidFill>
                  <a:srgbClr val="002060"/>
                </a:solidFill>
              </a:rPr>
              <a:t>Le choix d'un investissement dépend de la </a:t>
            </a:r>
            <a:r>
              <a:rPr lang="fr-FR" dirty="0" smtClean="0">
                <a:solidFill>
                  <a:srgbClr val="002060"/>
                </a:solidFill>
              </a:rPr>
              <a:t>rentabilité </a:t>
            </a:r>
            <a:r>
              <a:rPr lang="fr-FR" dirty="0">
                <a:solidFill>
                  <a:srgbClr val="002060"/>
                </a:solidFill>
              </a:rPr>
              <a:t>escomptée. Elle doit être supérieure au coût du financement, augmenté d'une </a:t>
            </a:r>
            <a:r>
              <a:rPr lang="fr-FR" b="1" i="1" dirty="0">
                <a:solidFill>
                  <a:srgbClr val="FF0000"/>
                </a:solidFill>
              </a:rPr>
              <a:t>prime de risque</a:t>
            </a:r>
            <a:r>
              <a:rPr lang="fr-FR" i="1" dirty="0">
                <a:solidFill>
                  <a:srgbClr val="002060"/>
                </a:solidFill>
              </a:rPr>
              <a:t> </a:t>
            </a:r>
            <a:r>
              <a:rPr lang="fr-FR" dirty="0">
                <a:solidFill>
                  <a:srgbClr val="002060"/>
                </a:solidFill>
              </a:rPr>
              <a:t>en cas de financement par fonds propres. Les actionnaires peuvent exiger une </a:t>
            </a:r>
            <a:r>
              <a:rPr lang="fr-FR" dirty="0" smtClean="0">
                <a:solidFill>
                  <a:srgbClr val="002060"/>
                </a:solidFill>
              </a:rPr>
              <a:t>rentabilité plus </a:t>
            </a:r>
            <a:r>
              <a:rPr lang="fr-FR" dirty="0">
                <a:solidFill>
                  <a:srgbClr val="002060"/>
                </a:solidFill>
              </a:rPr>
              <a:t>forte des projets. En effet, la rentabilité des investissements est soumise aux </a:t>
            </a:r>
            <a:r>
              <a:rPr lang="fr-FR" dirty="0" smtClean="0">
                <a:solidFill>
                  <a:srgbClr val="002060"/>
                </a:solidFill>
              </a:rPr>
              <a:t>aléas </a:t>
            </a:r>
            <a:r>
              <a:rPr lang="fr-FR" dirty="0">
                <a:solidFill>
                  <a:srgbClr val="002060"/>
                </a:solidFill>
              </a:rPr>
              <a:t>de la conjoncture et comporte donc un risque plus important qu'un éventuel placement </a:t>
            </a:r>
            <a:r>
              <a:rPr lang="fr-FR" dirty="0" smtClean="0">
                <a:solidFill>
                  <a:srgbClr val="002060"/>
                </a:solidFill>
              </a:rPr>
              <a:t>extérieur. </a:t>
            </a:r>
          </a:p>
          <a:p>
            <a:pPr algn="just"/>
            <a:endParaRPr lang="fr-FR" sz="1000" dirty="0">
              <a:solidFill>
                <a:srgbClr val="002060"/>
              </a:solidFill>
            </a:endParaRPr>
          </a:p>
          <a:p>
            <a:pPr algn="just"/>
            <a:r>
              <a:rPr lang="fr-FR" b="1" i="1" dirty="0">
                <a:solidFill>
                  <a:srgbClr val="FF0000"/>
                </a:solidFill>
              </a:rPr>
              <a:t>La valeur actuelle nette (VAN) </a:t>
            </a:r>
            <a:r>
              <a:rPr lang="fr-FR" dirty="0">
                <a:solidFill>
                  <a:srgbClr val="002060"/>
                </a:solidFill>
              </a:rPr>
              <a:t>est utilisé pour déterminer si un investissement est rentable ou non. Un investissement rentable est un investissement qui accroît la valeur de l'actif économique, c'est à dire qui crée de la richesse. En d'autres termes, il faut que les recettes générées par l'investissement soit supérieur à son coût. </a:t>
            </a:r>
            <a:endParaRPr lang="fr-FR" dirty="0" smtClean="0">
              <a:solidFill>
                <a:srgbClr val="002060"/>
              </a:solidFill>
            </a:endParaRPr>
          </a:p>
          <a:p>
            <a:pPr algn="just"/>
            <a:endParaRPr lang="fr-FR" dirty="0">
              <a:solidFill>
                <a:srgbClr val="002060"/>
              </a:solidFill>
            </a:endParaRPr>
          </a:p>
          <a:p>
            <a:pPr algn="just"/>
            <a:endParaRPr lang="fr-FR" dirty="0" smtClean="0">
              <a:solidFill>
                <a:srgbClr val="002060"/>
              </a:solidFill>
            </a:endParaRPr>
          </a:p>
          <a:p>
            <a:pPr algn="just"/>
            <a:endParaRPr lang="fr-FR" dirty="0">
              <a:solidFill>
                <a:srgbClr val="002060"/>
              </a:solidFill>
            </a:endParaRPr>
          </a:p>
          <a:p>
            <a:pPr algn="just"/>
            <a:endParaRPr lang="fr-FR" dirty="0" smtClean="0">
              <a:solidFill>
                <a:srgbClr val="002060"/>
              </a:solidFill>
            </a:endParaRPr>
          </a:p>
          <a:p>
            <a:pPr algn="just"/>
            <a:endParaRPr lang="fr-FR" sz="800" dirty="0" smtClean="0">
              <a:solidFill>
                <a:srgbClr val="002060"/>
              </a:solidFill>
            </a:endParaRPr>
          </a:p>
          <a:p>
            <a:pPr algn="just"/>
            <a:r>
              <a:rPr lang="fr-FR" b="1" i="1" dirty="0" smtClean="0">
                <a:solidFill>
                  <a:srgbClr val="FF0000"/>
                </a:solidFill>
              </a:rPr>
              <a:t>La </a:t>
            </a:r>
            <a:r>
              <a:rPr lang="fr-FR" b="1" i="1" dirty="0">
                <a:solidFill>
                  <a:srgbClr val="FF0000"/>
                </a:solidFill>
              </a:rPr>
              <a:t>période de récupération </a:t>
            </a:r>
            <a:r>
              <a:rPr lang="fr-FR" dirty="0" smtClean="0">
                <a:solidFill>
                  <a:srgbClr val="002060"/>
                </a:solidFill>
              </a:rPr>
              <a:t>correspond </a:t>
            </a:r>
            <a:r>
              <a:rPr lang="fr-FR" dirty="0">
                <a:solidFill>
                  <a:srgbClr val="002060"/>
                </a:solidFill>
              </a:rPr>
              <a:t>au nombre d'années où les flux financiers générés compenseront l'investissement initial.</a:t>
            </a:r>
          </a:p>
          <a:p>
            <a:pPr algn="just"/>
            <a:endParaRPr lang="fr-FR" dirty="0">
              <a:solidFill>
                <a:srgbClr val="002060"/>
              </a:solidFill>
            </a:endParaRPr>
          </a:p>
        </p:txBody>
      </p:sp>
      <p:pic>
        <p:nvPicPr>
          <p:cNvPr id="1026" name="Picture 2"/>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555775" y="4438879"/>
            <a:ext cx="4295775" cy="13430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058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892299" y="1340768"/>
            <a:ext cx="8000181" cy="3231654"/>
          </a:xfrm>
          <a:prstGeom prst="rect">
            <a:avLst/>
          </a:prstGeom>
          <a:noFill/>
        </p:spPr>
        <p:txBody>
          <a:bodyPr wrap="square" rtlCol="0">
            <a:spAutoFit/>
          </a:bodyPr>
          <a:lstStyle/>
          <a:p>
            <a:pPr algn="ctr"/>
            <a:r>
              <a:rPr lang="fr-FR" sz="2400" b="1" dirty="0" smtClean="0">
                <a:solidFill>
                  <a:srgbClr val="FF0000"/>
                </a:solidFill>
              </a:rPr>
              <a:t>L’indice de profitabilité</a:t>
            </a:r>
            <a:r>
              <a:rPr lang="fr-FR" sz="2400" dirty="0" smtClean="0">
                <a:solidFill>
                  <a:srgbClr val="002060"/>
                </a:solidFill>
              </a:rPr>
              <a:t>. </a:t>
            </a:r>
          </a:p>
          <a:p>
            <a:pPr algn="just"/>
            <a:endParaRPr lang="fr-FR" dirty="0" smtClean="0">
              <a:solidFill>
                <a:srgbClr val="002060"/>
              </a:solidFill>
            </a:endParaRPr>
          </a:p>
          <a:p>
            <a:pPr algn="just"/>
            <a:r>
              <a:rPr lang="fr-FR" dirty="0">
                <a:solidFill>
                  <a:srgbClr val="002060"/>
                </a:solidFill>
              </a:rPr>
              <a:t>Ce critère renseigne sur la rentabilité d'un investissement. Contrairement à la </a:t>
            </a:r>
            <a:r>
              <a:rPr lang="fr-FR" dirty="0" smtClean="0">
                <a:solidFill>
                  <a:srgbClr val="002060"/>
                </a:solidFill>
              </a:rPr>
              <a:t>valeur </a:t>
            </a:r>
            <a:r>
              <a:rPr lang="fr-FR" dirty="0">
                <a:solidFill>
                  <a:srgbClr val="002060"/>
                </a:solidFill>
              </a:rPr>
              <a:t>actuelle nette </a:t>
            </a:r>
            <a:r>
              <a:rPr lang="fr-FR" dirty="0" smtClean="0">
                <a:solidFill>
                  <a:srgbClr val="002060"/>
                </a:solidFill>
              </a:rPr>
              <a:t>l'indice </a:t>
            </a:r>
            <a:r>
              <a:rPr lang="fr-FR" dirty="0">
                <a:solidFill>
                  <a:srgbClr val="002060"/>
                </a:solidFill>
              </a:rPr>
              <a:t>de profitabilité met en rapport </a:t>
            </a:r>
            <a:r>
              <a:rPr lang="fr-FR" b="1" i="1" dirty="0">
                <a:solidFill>
                  <a:srgbClr val="FF0000"/>
                </a:solidFill>
              </a:rPr>
              <a:t>la valeur crée avec le montant de l'investissement</a:t>
            </a:r>
            <a:r>
              <a:rPr lang="fr-FR" dirty="0">
                <a:solidFill>
                  <a:srgbClr val="002060"/>
                </a:solidFill>
              </a:rPr>
              <a:t>. </a:t>
            </a:r>
            <a:r>
              <a:rPr lang="fr-FR" b="1" i="1" u="sng" dirty="0">
                <a:solidFill>
                  <a:srgbClr val="002060"/>
                </a:solidFill>
              </a:rPr>
              <a:t>De ce fait il peut s'avérer que pour deux projets d'investissement, le critère de la VAN et celui de l'IP ne désignent pas le même comme étant le plus rentable</a:t>
            </a:r>
            <a:r>
              <a:rPr lang="fr-FR" i="1" u="sng" dirty="0">
                <a:solidFill>
                  <a:srgbClr val="002060"/>
                </a:solidFill>
              </a:rPr>
              <a:t>. </a:t>
            </a:r>
            <a:r>
              <a:rPr lang="fr-FR" dirty="0">
                <a:solidFill>
                  <a:srgbClr val="002060"/>
                </a:solidFill>
              </a:rPr>
              <a:t>Ce sera le cas si pour une VAN allant du simple au double selon le projet, le montant de l'investissement est lui beaucoup plus important d'un projet à l'autre. Les projets rentables sont ceux dont l’indice de profitabilité est </a:t>
            </a:r>
            <a:r>
              <a:rPr lang="fr-FR" dirty="0" smtClean="0">
                <a:solidFill>
                  <a:srgbClr val="002060"/>
                </a:solidFill>
              </a:rPr>
              <a:t>supérieur à </a:t>
            </a:r>
            <a:r>
              <a:rPr lang="fr-FR" dirty="0">
                <a:solidFill>
                  <a:srgbClr val="002060"/>
                </a:solidFill>
              </a:rPr>
              <a:t>1.</a:t>
            </a:r>
          </a:p>
          <a:p>
            <a:pPr algn="just"/>
            <a:endParaRPr lang="fr-FR" dirty="0">
              <a:solidFill>
                <a:srgbClr val="002060"/>
              </a:solidFill>
            </a:endParaRPr>
          </a:p>
        </p:txBody>
      </p:sp>
      <p:pic>
        <p:nvPicPr>
          <p:cNvPr id="307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68331"/>
          <a:stretch/>
        </p:blipFill>
        <p:spPr bwMode="auto">
          <a:xfrm>
            <a:off x="3196775" y="4286279"/>
            <a:ext cx="2926934" cy="197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9019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892299" y="1340768"/>
            <a:ext cx="8000181" cy="2800767"/>
          </a:xfrm>
          <a:prstGeom prst="rect">
            <a:avLst/>
          </a:prstGeom>
          <a:noFill/>
        </p:spPr>
        <p:txBody>
          <a:bodyPr wrap="square" rtlCol="0">
            <a:spAutoFit/>
          </a:bodyPr>
          <a:lstStyle/>
          <a:p>
            <a:pPr algn="ctr"/>
            <a:r>
              <a:rPr lang="fr-FR" sz="2800" b="1" dirty="0" smtClean="0">
                <a:solidFill>
                  <a:srgbClr val="FF0000"/>
                </a:solidFill>
              </a:rPr>
              <a:t>L’analyse des charges</a:t>
            </a:r>
          </a:p>
          <a:p>
            <a:r>
              <a:rPr lang="fr-FR" b="1" dirty="0" smtClean="0">
                <a:solidFill>
                  <a:srgbClr val="FF0000"/>
                </a:solidFill>
              </a:rPr>
              <a:t>	</a:t>
            </a:r>
          </a:p>
          <a:p>
            <a:r>
              <a:rPr lang="fr-FR" sz="2000" b="1" dirty="0" smtClean="0">
                <a:solidFill>
                  <a:srgbClr val="FF0000"/>
                </a:solidFill>
              </a:rPr>
              <a:t>1) Charges fixes  ou charges de structure</a:t>
            </a:r>
          </a:p>
          <a:p>
            <a:endParaRPr lang="fr-FR" sz="800" b="1" dirty="0" smtClean="0">
              <a:solidFill>
                <a:srgbClr val="FF0000"/>
              </a:solidFill>
            </a:endParaRPr>
          </a:p>
          <a:p>
            <a:r>
              <a:rPr lang="fr-FR" sz="2000" b="1" dirty="0" smtClean="0">
                <a:solidFill>
                  <a:srgbClr val="FF0000"/>
                </a:solidFill>
              </a:rPr>
              <a:t>2) Charges variables ou opérationnelles</a:t>
            </a:r>
          </a:p>
          <a:p>
            <a:pPr algn="ctr"/>
            <a:endParaRPr lang="fr-FR" sz="1000" b="1" dirty="0">
              <a:solidFill>
                <a:srgbClr val="FF0000"/>
              </a:solidFill>
            </a:endParaRPr>
          </a:p>
          <a:p>
            <a:pPr algn="just"/>
            <a:r>
              <a:rPr lang="fr-FR" dirty="0" smtClean="0">
                <a:solidFill>
                  <a:srgbClr val="002060"/>
                </a:solidFill>
              </a:rPr>
              <a:t>La coût variable est constitué seulement par les charges qui varient avec le volume d’activité. </a:t>
            </a:r>
            <a:r>
              <a:rPr lang="fr-FR" b="1" u="sng" dirty="0" smtClean="0">
                <a:solidFill>
                  <a:srgbClr val="FF0000"/>
                </a:solidFill>
              </a:rPr>
              <a:t>La marge sur coût variable </a:t>
            </a:r>
            <a:r>
              <a:rPr lang="fr-FR" dirty="0" smtClean="0">
                <a:solidFill>
                  <a:srgbClr val="002060"/>
                </a:solidFill>
              </a:rPr>
              <a:t>est la</a:t>
            </a:r>
            <a:r>
              <a:rPr lang="fr-FR" dirty="0" smtClean="0">
                <a:solidFill>
                  <a:srgbClr val="002060"/>
                </a:solidFill>
              </a:rPr>
              <a:t> </a:t>
            </a:r>
            <a:r>
              <a:rPr lang="fr-FR" dirty="0" smtClean="0">
                <a:solidFill>
                  <a:srgbClr val="002060"/>
                </a:solidFill>
              </a:rPr>
              <a:t>marge contributive à la couverture des charges fixes. </a:t>
            </a:r>
          </a:p>
          <a:p>
            <a:pPr algn="just"/>
            <a:endParaRPr lang="fr-FR" dirty="0" smtClean="0">
              <a:solidFill>
                <a:srgbClr val="002060"/>
              </a:solidFill>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299" y="4221088"/>
            <a:ext cx="8244626" cy="188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597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796497" y="1340768"/>
            <a:ext cx="8347503" cy="1785104"/>
          </a:xfrm>
          <a:prstGeom prst="rect">
            <a:avLst/>
          </a:prstGeom>
          <a:noFill/>
        </p:spPr>
        <p:txBody>
          <a:bodyPr wrap="square" rtlCol="0">
            <a:spAutoFit/>
          </a:bodyPr>
          <a:lstStyle/>
          <a:p>
            <a:pPr algn="ctr"/>
            <a:r>
              <a:rPr lang="fr-FR" sz="2400" b="1" u="sng" dirty="0" smtClean="0">
                <a:solidFill>
                  <a:srgbClr val="FF0000"/>
                </a:solidFill>
              </a:rPr>
              <a:t>Le seuil de rentabilité (point critique/point d’équilibre / point zéro)</a:t>
            </a:r>
            <a:r>
              <a:rPr lang="fr-FR" sz="2000" dirty="0" smtClean="0"/>
              <a:t> </a:t>
            </a:r>
          </a:p>
          <a:p>
            <a:pPr algn="just"/>
            <a:endParaRPr lang="fr-FR" sz="800" dirty="0">
              <a:solidFill>
                <a:srgbClr val="002060"/>
              </a:solidFill>
            </a:endParaRPr>
          </a:p>
          <a:p>
            <a:pPr algn="just"/>
            <a:r>
              <a:rPr lang="fr-FR" dirty="0" smtClean="0">
                <a:solidFill>
                  <a:srgbClr val="002060"/>
                </a:solidFill>
              </a:rPr>
              <a:t>est le niveau d’activité que l’entreprise doit réaliser pour couvrir l’ensemble de ses charges. Le seuil de rentabilité correspond à un niveau d’activité pour lequel l’entreprise ne réalise ni bénéfice, ni perte. </a:t>
            </a:r>
            <a:endParaRPr lang="fr-FR" dirty="0">
              <a:solidFill>
                <a:srgbClr val="002060"/>
              </a:solidFill>
            </a:endParaRPr>
          </a:p>
        </p:txBody>
      </p:sp>
      <p:pic>
        <p:nvPicPr>
          <p:cNvPr id="3075" name="Picture 3"/>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223255" y="3125872"/>
            <a:ext cx="7527962" cy="120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220163" y="4315185"/>
            <a:ext cx="7531054" cy="117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11">
            <a:extLst>
              <a:ext uri="{BEBA8EAE-BF5A-486C-A8C5-ECC9F3942E4B}">
                <a14:imgProps xmlns:a14="http://schemas.microsoft.com/office/drawing/2010/main">
                  <a14:imgLayer r:embed="rId12">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187624" y="5517232"/>
            <a:ext cx="7531054" cy="111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460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796497" y="1340768"/>
            <a:ext cx="8347503" cy="954107"/>
          </a:xfrm>
          <a:prstGeom prst="rect">
            <a:avLst/>
          </a:prstGeom>
          <a:noFill/>
        </p:spPr>
        <p:txBody>
          <a:bodyPr wrap="square" rtlCol="0">
            <a:spAutoFit/>
          </a:bodyPr>
          <a:lstStyle/>
          <a:p>
            <a:pPr algn="ctr"/>
            <a:r>
              <a:rPr lang="fr-FR" sz="2400" b="1" u="sng" dirty="0" smtClean="0">
                <a:solidFill>
                  <a:srgbClr val="FF0000"/>
                </a:solidFill>
              </a:rPr>
              <a:t>Le seuil de rentabilité (point critique/point d’équilibre / point zéro)</a:t>
            </a:r>
            <a:r>
              <a:rPr lang="fr-FR" sz="2000" dirty="0" smtClean="0"/>
              <a:t> </a:t>
            </a:r>
          </a:p>
          <a:p>
            <a:pPr algn="just"/>
            <a:endParaRPr lang="fr-FR" sz="800" dirty="0">
              <a:solidFill>
                <a:srgbClr val="002060"/>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16" y="2176482"/>
            <a:ext cx="7416823" cy="4511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53456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796497" y="1340768"/>
            <a:ext cx="8347503" cy="1785104"/>
          </a:xfrm>
          <a:prstGeom prst="rect">
            <a:avLst/>
          </a:prstGeom>
          <a:noFill/>
        </p:spPr>
        <p:txBody>
          <a:bodyPr wrap="square" rtlCol="0">
            <a:spAutoFit/>
          </a:bodyPr>
          <a:lstStyle/>
          <a:p>
            <a:pPr algn="ctr"/>
            <a:r>
              <a:rPr lang="fr-FR" sz="2400" b="1" u="sng" dirty="0" smtClean="0">
                <a:solidFill>
                  <a:srgbClr val="FF0000"/>
                </a:solidFill>
              </a:rPr>
              <a:t>Le seuil de rentabilité (point critique/point d’équilibre / point zéro)</a:t>
            </a:r>
            <a:r>
              <a:rPr lang="fr-FR" sz="2000" dirty="0" smtClean="0"/>
              <a:t> </a:t>
            </a:r>
          </a:p>
          <a:p>
            <a:pPr algn="just"/>
            <a:endParaRPr lang="fr-FR" dirty="0">
              <a:solidFill>
                <a:srgbClr val="002060"/>
              </a:solidFill>
            </a:endParaRPr>
          </a:p>
          <a:p>
            <a:pPr algn="just"/>
            <a:r>
              <a:rPr lang="fr-FR" b="1" dirty="0" smtClean="0">
                <a:solidFill>
                  <a:srgbClr val="FF0000"/>
                </a:solidFill>
              </a:rPr>
              <a:t>La marge de sécurité</a:t>
            </a:r>
            <a:r>
              <a:rPr lang="fr-FR" dirty="0" smtClean="0">
                <a:solidFill>
                  <a:srgbClr val="002060"/>
                </a:solidFill>
              </a:rPr>
              <a:t> est la part de CA supérieure au seuil de rentabilité, elle représente la baisse de CA que l’entreprise peut supporter sans subir de perte. </a:t>
            </a:r>
          </a:p>
          <a:p>
            <a:pPr algn="just"/>
            <a:endParaRPr lang="fr-FR" sz="800" dirty="0">
              <a:solidFill>
                <a:srgbClr val="002060"/>
              </a:solidFill>
            </a:endParaRPr>
          </a:p>
        </p:txBody>
      </p:sp>
      <p:pic>
        <p:nvPicPr>
          <p:cNvPr id="4098" name="Picture 2"/>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7400" y="2986208"/>
            <a:ext cx="8415149" cy="88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483768" y="4475700"/>
            <a:ext cx="4725598" cy="106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886252" y="3871791"/>
            <a:ext cx="8167991" cy="646331"/>
          </a:xfrm>
          <a:prstGeom prst="rect">
            <a:avLst/>
          </a:prstGeom>
          <a:noFill/>
        </p:spPr>
        <p:txBody>
          <a:bodyPr wrap="square" rtlCol="0">
            <a:spAutoFit/>
          </a:bodyPr>
          <a:lstStyle/>
          <a:p>
            <a:pPr algn="just"/>
            <a:r>
              <a:rPr lang="fr-FR" b="1" dirty="0" smtClean="0">
                <a:solidFill>
                  <a:srgbClr val="FF0000"/>
                </a:solidFill>
              </a:rPr>
              <a:t>L’indice de sécurité</a:t>
            </a:r>
            <a:r>
              <a:rPr lang="fr-FR" dirty="0">
                <a:solidFill>
                  <a:srgbClr val="002060"/>
                </a:solidFill>
              </a:rPr>
              <a:t> </a:t>
            </a:r>
            <a:r>
              <a:rPr lang="fr-FR" dirty="0" smtClean="0">
                <a:solidFill>
                  <a:srgbClr val="002060"/>
                </a:solidFill>
              </a:rPr>
              <a:t>correspond à la marge de sécurité exprimée en pourcentage du CA; plus cet indicateur est élevé, meilleure est la sécurité de l’entreprise. </a:t>
            </a:r>
            <a:endParaRPr lang="fr-FR" dirty="0">
              <a:solidFill>
                <a:srgbClr val="002060"/>
              </a:solidFill>
            </a:endParaRPr>
          </a:p>
        </p:txBody>
      </p:sp>
      <p:sp>
        <p:nvSpPr>
          <p:cNvPr id="4" name="ZoneTexte 3"/>
          <p:cNvSpPr txBox="1"/>
          <p:nvPr/>
        </p:nvSpPr>
        <p:spPr>
          <a:xfrm>
            <a:off x="836827" y="5465105"/>
            <a:ext cx="8266842" cy="1323439"/>
          </a:xfrm>
          <a:prstGeom prst="rect">
            <a:avLst/>
          </a:prstGeom>
          <a:noFill/>
        </p:spPr>
        <p:txBody>
          <a:bodyPr wrap="square" rtlCol="0">
            <a:spAutoFit/>
          </a:bodyPr>
          <a:lstStyle/>
          <a:p>
            <a:pPr algn="just"/>
            <a:r>
              <a:rPr lang="fr-FR" sz="2000" b="1" i="1" dirty="0">
                <a:solidFill>
                  <a:srgbClr val="002060"/>
                </a:solidFill>
              </a:rPr>
              <a:t>Pour le niveau d’activité identique, </a:t>
            </a:r>
            <a:r>
              <a:rPr lang="fr-FR" sz="2000" b="1" i="1" u="sng" dirty="0">
                <a:solidFill>
                  <a:srgbClr val="FF0000"/>
                </a:solidFill>
              </a:rPr>
              <a:t>moins les charges fixes sont importantes, plus le seuil de rentabilité est faible et plus l’indice de sécurité est élevé</a:t>
            </a:r>
            <a:r>
              <a:rPr lang="fr-FR" sz="2000" b="1" i="1" dirty="0">
                <a:solidFill>
                  <a:srgbClr val="002060"/>
                </a:solidFill>
              </a:rPr>
              <a:t>. La réduction des charges fixes entraîne un abaissement du levier d’exploitation</a:t>
            </a:r>
            <a:r>
              <a:rPr lang="fr-FR" sz="2000" i="1" dirty="0">
                <a:solidFill>
                  <a:srgbClr val="002060"/>
                </a:solidFill>
              </a:rPr>
              <a:t>. </a:t>
            </a:r>
          </a:p>
        </p:txBody>
      </p:sp>
    </p:spTree>
    <p:extLst>
      <p:ext uri="{BB962C8B-B14F-4D97-AF65-F5344CB8AC3E}">
        <p14:creationId xmlns:p14="http://schemas.microsoft.com/office/powerpoint/2010/main" val="3989642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r="18290"/>
          <a:stretch/>
        </p:blipFill>
        <p:spPr bwMode="auto">
          <a:xfrm>
            <a:off x="1119661" y="2699217"/>
            <a:ext cx="7452673" cy="27977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115616" y="1303112"/>
            <a:ext cx="7673032" cy="1877437"/>
          </a:xfrm>
          <a:prstGeom prst="rect">
            <a:avLst/>
          </a:prstGeom>
          <a:noFill/>
        </p:spPr>
        <p:txBody>
          <a:bodyPr wrap="square" rtlCol="0">
            <a:spAutoFit/>
          </a:bodyPr>
          <a:lstStyle/>
          <a:p>
            <a:pPr algn="ctr"/>
            <a:r>
              <a:rPr lang="fr-FR" sz="2000" b="1" dirty="0" smtClean="0">
                <a:solidFill>
                  <a:srgbClr val="0070C0"/>
                </a:solidFill>
              </a:rPr>
              <a:t>Les entreprises sont profondément </a:t>
            </a:r>
            <a:r>
              <a:rPr lang="fr-FR" sz="2000" b="1" dirty="0">
                <a:solidFill>
                  <a:srgbClr val="0070C0"/>
                </a:solidFill>
              </a:rPr>
              <a:t>a</a:t>
            </a:r>
            <a:r>
              <a:rPr lang="fr-FR" sz="2000" b="1" dirty="0" smtClean="0">
                <a:solidFill>
                  <a:srgbClr val="0070C0"/>
                </a:solidFill>
              </a:rPr>
              <a:t>ncrées dans la réalité économique. D’après l’INSEE la France compte</a:t>
            </a:r>
            <a:r>
              <a:rPr lang="fr-FR" sz="2000" b="1" dirty="0" smtClean="0">
                <a:solidFill>
                  <a:srgbClr val="FF0000"/>
                </a:solidFill>
              </a:rPr>
              <a:t> </a:t>
            </a:r>
            <a:r>
              <a:rPr lang="fr-FR" sz="2000" b="1" dirty="0" smtClean="0">
                <a:solidFill>
                  <a:srgbClr val="0070C0"/>
                </a:solidFill>
              </a:rPr>
              <a:t>près d’une entreprise pour vingt habitants. </a:t>
            </a:r>
          </a:p>
          <a:p>
            <a:pPr algn="just"/>
            <a:endParaRPr lang="fr-FR" sz="800" b="1" dirty="0">
              <a:solidFill>
                <a:srgbClr val="FF0000"/>
              </a:solidFill>
            </a:endParaRPr>
          </a:p>
          <a:p>
            <a:pPr algn="ctr"/>
            <a:r>
              <a:rPr lang="fr-FR" sz="2400" b="1" dirty="0" smtClean="0">
                <a:solidFill>
                  <a:srgbClr val="FF0000"/>
                </a:solidFill>
              </a:rPr>
              <a:t>Chaque minute une nouvelle entreprise est crée en France</a:t>
            </a:r>
            <a:endParaRPr lang="fr-FR" sz="2400" b="1" dirty="0">
              <a:solidFill>
                <a:srgbClr val="FF0000"/>
              </a:solidFill>
            </a:endParaRPr>
          </a:p>
        </p:txBody>
      </p:sp>
      <p:pic>
        <p:nvPicPr>
          <p:cNvPr id="27651" name="Picture 3"/>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2687" y="5496955"/>
            <a:ext cx="8401409" cy="7240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670168" y="6160455"/>
            <a:ext cx="8563928" cy="369332"/>
          </a:xfrm>
          <a:prstGeom prst="rect">
            <a:avLst/>
          </a:prstGeom>
          <a:noFill/>
        </p:spPr>
        <p:txBody>
          <a:bodyPr wrap="square" rtlCol="0">
            <a:spAutoFit/>
          </a:bodyPr>
          <a:lstStyle/>
          <a:p>
            <a:pPr algn="ctr"/>
            <a:r>
              <a:rPr lang="fr-FR" b="1" dirty="0" smtClean="0">
                <a:solidFill>
                  <a:srgbClr val="FF0000"/>
                </a:solidFill>
              </a:rPr>
              <a:t>Or, sur </a:t>
            </a:r>
            <a:r>
              <a:rPr lang="fr-FR" b="1" dirty="0">
                <a:solidFill>
                  <a:srgbClr val="FF0000"/>
                </a:solidFill>
              </a:rPr>
              <a:t>100 entreprises crées, 48 seulement sont toujours en activité après 5 ans</a:t>
            </a:r>
          </a:p>
        </p:txBody>
      </p:sp>
    </p:spTree>
    <p:extLst>
      <p:ext uri="{BB962C8B-B14F-4D97-AF65-F5344CB8AC3E}">
        <p14:creationId xmlns:p14="http://schemas.microsoft.com/office/powerpoint/2010/main" val="345577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796497" y="1110630"/>
            <a:ext cx="8347503" cy="3231654"/>
          </a:xfrm>
          <a:prstGeom prst="rect">
            <a:avLst/>
          </a:prstGeom>
          <a:noFill/>
        </p:spPr>
        <p:txBody>
          <a:bodyPr wrap="square" rtlCol="0">
            <a:spAutoFit/>
          </a:bodyPr>
          <a:lstStyle/>
          <a:p>
            <a:endParaRPr lang="fr-FR" sz="800" dirty="0">
              <a:solidFill>
                <a:srgbClr val="002060"/>
              </a:solidFill>
            </a:endParaRPr>
          </a:p>
          <a:p>
            <a:pPr algn="just"/>
            <a:r>
              <a:rPr lang="fr-FR" b="1" i="1" dirty="0" smtClean="0">
                <a:solidFill>
                  <a:srgbClr val="FF0000"/>
                </a:solidFill>
              </a:rPr>
              <a:t>Une entreprise est une unité économique, juridiquement autonome, organisée pour produire et commercialiser des </a:t>
            </a:r>
            <a:r>
              <a:rPr lang="fr-FR" b="1" i="1" dirty="0" smtClean="0">
                <a:solidFill>
                  <a:srgbClr val="FF0000"/>
                </a:solidFill>
              </a:rPr>
              <a:t>biens </a:t>
            </a:r>
            <a:r>
              <a:rPr lang="fr-FR" b="1" i="1" dirty="0" smtClean="0">
                <a:solidFill>
                  <a:srgbClr val="FF0000"/>
                </a:solidFill>
              </a:rPr>
              <a:t>ou des services pour d’autres acteurs dans le but de réaliser des bénéfices. </a:t>
            </a:r>
          </a:p>
          <a:p>
            <a:pPr algn="just"/>
            <a:endParaRPr lang="fr-FR" sz="400" dirty="0">
              <a:solidFill>
                <a:srgbClr val="002060"/>
              </a:solidFill>
            </a:endParaRPr>
          </a:p>
          <a:p>
            <a:pPr algn="just"/>
            <a:r>
              <a:rPr lang="fr-FR" dirty="0" smtClean="0">
                <a:solidFill>
                  <a:srgbClr val="002060"/>
                </a:solidFill>
              </a:rPr>
              <a:t>	               La production peut être mesurée de deux façons:</a:t>
            </a:r>
          </a:p>
          <a:p>
            <a:pPr algn="just"/>
            <a:endParaRPr lang="fr-FR" sz="400" dirty="0" smtClean="0">
              <a:solidFill>
                <a:srgbClr val="002060"/>
              </a:solidFill>
            </a:endParaRPr>
          </a:p>
          <a:p>
            <a:pPr algn="just"/>
            <a:r>
              <a:rPr lang="fr-FR" dirty="0">
                <a:solidFill>
                  <a:srgbClr val="002060"/>
                </a:solidFill>
              </a:rPr>
              <a:t>	</a:t>
            </a:r>
            <a:r>
              <a:rPr lang="fr-FR" b="1" dirty="0" smtClean="0">
                <a:solidFill>
                  <a:srgbClr val="002060"/>
                </a:solidFill>
              </a:rPr>
              <a:t>1)en volume – nombre d’unités vendues</a:t>
            </a:r>
          </a:p>
          <a:p>
            <a:pPr algn="just"/>
            <a:r>
              <a:rPr lang="fr-FR" b="1" dirty="0">
                <a:solidFill>
                  <a:srgbClr val="002060"/>
                </a:solidFill>
              </a:rPr>
              <a:t>	</a:t>
            </a:r>
            <a:r>
              <a:rPr lang="fr-FR" b="1" dirty="0" smtClean="0">
                <a:solidFill>
                  <a:srgbClr val="002060"/>
                </a:solidFill>
              </a:rPr>
              <a:t>2) en valeur – chiffre d’affaires </a:t>
            </a:r>
            <a:r>
              <a:rPr lang="fr-FR" sz="1400" dirty="0" smtClean="0">
                <a:solidFill>
                  <a:srgbClr val="002060"/>
                </a:solidFill>
              </a:rPr>
              <a:t>(Nb d’unités vendus × prix unitaire)</a:t>
            </a:r>
          </a:p>
          <a:p>
            <a:pPr algn="just"/>
            <a:endParaRPr lang="fr-FR" sz="400" dirty="0" smtClean="0">
              <a:solidFill>
                <a:srgbClr val="002060"/>
              </a:solidFill>
            </a:endParaRPr>
          </a:p>
          <a:p>
            <a:pPr algn="ctr"/>
            <a:r>
              <a:rPr lang="fr-FR" dirty="0" smtClean="0">
                <a:solidFill>
                  <a:srgbClr val="002060"/>
                </a:solidFill>
              </a:rPr>
              <a:t>L’objectif de l’entreprise  - réaliser des bénéfices. L’entreprise</a:t>
            </a:r>
          </a:p>
          <a:p>
            <a:pPr algn="ctr"/>
            <a:r>
              <a:rPr lang="fr-FR" dirty="0" smtClean="0">
                <a:solidFill>
                  <a:srgbClr val="002060"/>
                </a:solidFill>
              </a:rPr>
              <a:t> crée de la richesse ou la Valeur ajoutée</a:t>
            </a:r>
          </a:p>
          <a:p>
            <a:pPr algn="just"/>
            <a:endParaRPr lang="fr-FR" sz="400" dirty="0" smtClean="0">
              <a:solidFill>
                <a:srgbClr val="002060"/>
              </a:solidFill>
            </a:endParaRPr>
          </a:p>
          <a:p>
            <a:pPr algn="just"/>
            <a:r>
              <a:rPr lang="fr-FR" b="1" dirty="0">
                <a:solidFill>
                  <a:srgbClr val="002060"/>
                </a:solidFill>
              </a:rPr>
              <a:t>	</a:t>
            </a:r>
            <a:r>
              <a:rPr lang="fr-FR" b="1" dirty="0" smtClean="0">
                <a:solidFill>
                  <a:srgbClr val="002060"/>
                </a:solidFill>
              </a:rPr>
              <a:t>      </a:t>
            </a:r>
            <a:r>
              <a:rPr lang="fr-FR" b="1" dirty="0" smtClean="0">
                <a:solidFill>
                  <a:srgbClr val="FF0000"/>
                </a:solidFill>
              </a:rPr>
              <a:t>Bénéfice = CA-ensemble des coûts de l’entreprise</a:t>
            </a:r>
          </a:p>
          <a:p>
            <a:pPr algn="ctr"/>
            <a:r>
              <a:rPr lang="fr-FR" b="1" dirty="0" smtClean="0">
                <a:solidFill>
                  <a:srgbClr val="FF0000"/>
                </a:solidFill>
              </a:rPr>
              <a:t>Valeur ajoutée= CA-consommations intermédiaires. </a:t>
            </a:r>
          </a:p>
        </p:txBody>
      </p:sp>
      <p:pic>
        <p:nvPicPr>
          <p:cNvPr id="307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9746" y="4342284"/>
            <a:ext cx="7056784" cy="254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à coins arrondis 2"/>
          <p:cNvSpPr/>
          <p:nvPr/>
        </p:nvSpPr>
        <p:spPr>
          <a:xfrm>
            <a:off x="1750526" y="2417973"/>
            <a:ext cx="6366004" cy="1849390"/>
          </a:xfrm>
          <a:prstGeom prst="roundRect">
            <a:avLst/>
          </a:prstGeom>
          <a:solidFill>
            <a:srgbClr val="FF9933">
              <a:alpha val="29804"/>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solidFill>
                <a:prstClr val="black"/>
              </a:solidFill>
            </a:endParaRPr>
          </a:p>
        </p:txBody>
      </p:sp>
      <p:pic>
        <p:nvPicPr>
          <p:cNvPr id="30724" name="Picture 4"/>
          <p:cNvPicPr>
            <a:picLocks noChangeAspect="1" noChangeArrowheads="1"/>
          </p:cNvPicPr>
          <p:nvPr/>
        </p:nvPicPr>
        <p:blipFill rotWithShape="1">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rcRect l="50809" t="9337" r="15234" b="7013"/>
          <a:stretch/>
        </p:blipFill>
        <p:spPr bwMode="auto">
          <a:xfrm>
            <a:off x="8052952" y="1844824"/>
            <a:ext cx="1119117" cy="48450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p:cNvPicPr>
            <a:picLocks noChangeAspect="1" noChangeArrowheads="1"/>
          </p:cNvPicPr>
          <p:nvPr/>
        </p:nvPicPr>
        <p:blipFill rotWithShape="1">
          <a:blip r:embed="rId10">
            <a:extLst>
              <a:ext uri="{BEBA8EAE-BF5A-486C-A8C5-ECC9F3942E4B}">
                <a14:imgProps xmlns:a14="http://schemas.microsoft.com/office/drawing/2010/main">
                  <a14:imgLayer r:embed="rId9">
                    <a14:imgEffect>
                      <a14:colorTemperature colorTemp="5300"/>
                    </a14:imgEffect>
                  </a14:imgLayer>
                </a14:imgProps>
              </a:ext>
              <a:ext uri="{28A0092B-C50C-407E-A947-70E740481C1C}">
                <a14:useLocalDpi xmlns:a14="http://schemas.microsoft.com/office/drawing/2010/main" val="0"/>
              </a:ext>
            </a:extLst>
          </a:blip>
          <a:srcRect l="14801" t="14697" r="55530" b="14076"/>
          <a:stretch/>
        </p:blipFill>
        <p:spPr bwMode="auto">
          <a:xfrm>
            <a:off x="787400" y="1994869"/>
            <a:ext cx="977809" cy="234741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9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rotWithShape="1">
          <a:blip r:embed="rId7">
            <a:duotone>
              <a:schemeClr val="accent2">
                <a:shade val="45000"/>
                <a:satMod val="135000"/>
              </a:schemeClr>
              <a:prstClr val="white"/>
            </a:duotone>
            <a:extLst>
              <a:ext uri="{28A0092B-C50C-407E-A947-70E740481C1C}">
                <a14:useLocalDpi xmlns:a14="http://schemas.microsoft.com/office/drawing/2010/main" val="0"/>
              </a:ext>
            </a:extLst>
          </a:blip>
          <a:srcRect l="5594" r="8441"/>
          <a:stretch/>
        </p:blipFill>
        <p:spPr bwMode="auto">
          <a:xfrm rot="479584">
            <a:off x="3557261" y="4005064"/>
            <a:ext cx="5428431" cy="25591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ZoneTexte 1"/>
          <p:cNvSpPr txBox="1"/>
          <p:nvPr/>
        </p:nvSpPr>
        <p:spPr>
          <a:xfrm>
            <a:off x="787400" y="1306856"/>
            <a:ext cx="8349525" cy="2923877"/>
          </a:xfrm>
          <a:prstGeom prst="rect">
            <a:avLst/>
          </a:prstGeom>
          <a:noFill/>
        </p:spPr>
        <p:txBody>
          <a:bodyPr wrap="square" rtlCol="0">
            <a:spAutoFit/>
          </a:bodyPr>
          <a:lstStyle/>
          <a:p>
            <a:r>
              <a:rPr lang="fr-FR" sz="2400" b="1" dirty="0">
                <a:solidFill>
                  <a:srgbClr val="FF0000"/>
                </a:solidFill>
              </a:rPr>
              <a:t>Les domaines d’activité </a:t>
            </a:r>
            <a:r>
              <a:rPr lang="fr-FR" sz="2400" b="1" dirty="0" smtClean="0">
                <a:solidFill>
                  <a:srgbClr val="FF0000"/>
                </a:solidFill>
              </a:rPr>
              <a:t>stratégique (DAS)-les </a:t>
            </a:r>
            <a:r>
              <a:rPr lang="fr-FR" sz="2400" b="1" dirty="0">
                <a:solidFill>
                  <a:srgbClr val="FF0000"/>
                </a:solidFill>
              </a:rPr>
              <a:t>cycles de </a:t>
            </a:r>
            <a:r>
              <a:rPr lang="fr-FR" sz="2400" b="1" dirty="0" smtClean="0">
                <a:solidFill>
                  <a:srgbClr val="FF0000"/>
                </a:solidFill>
              </a:rPr>
              <a:t>vie</a:t>
            </a:r>
          </a:p>
          <a:p>
            <a:endParaRPr lang="fr-FR" sz="800" dirty="0" smtClean="0">
              <a:solidFill>
                <a:srgbClr val="002060"/>
              </a:solidFill>
            </a:endParaRPr>
          </a:p>
          <a:p>
            <a:pPr algn="just"/>
            <a:r>
              <a:rPr lang="fr-FR" dirty="0" smtClean="0">
                <a:solidFill>
                  <a:srgbClr val="002060"/>
                </a:solidFill>
              </a:rPr>
              <a:t>Le </a:t>
            </a:r>
            <a:r>
              <a:rPr lang="fr-FR" dirty="0">
                <a:solidFill>
                  <a:srgbClr val="002060"/>
                </a:solidFill>
              </a:rPr>
              <a:t>concept de cycle de vie d'un produit, d’une technologie, d'un domaine de l’activité ou d’une entreprise aide à déterminer les options stratégiques. On distingue quatre phases du cycle de vie d’une activité, qui sont caractérisées par le chiffre d’affaire et la rentabilité. </a:t>
            </a:r>
            <a:endParaRPr lang="fr-FR" dirty="0" smtClean="0">
              <a:solidFill>
                <a:srgbClr val="002060"/>
              </a:solidFill>
            </a:endParaRPr>
          </a:p>
          <a:p>
            <a:pPr algn="just"/>
            <a:endParaRPr lang="fr-FR" sz="800" dirty="0">
              <a:solidFill>
                <a:srgbClr val="002060"/>
              </a:solidFill>
            </a:endParaRPr>
          </a:p>
          <a:p>
            <a:pPr algn="just"/>
            <a:r>
              <a:rPr lang="fr-FR" dirty="0" smtClean="0">
                <a:solidFill>
                  <a:srgbClr val="002060"/>
                </a:solidFill>
              </a:rPr>
              <a:t>Tous </a:t>
            </a:r>
            <a:r>
              <a:rPr lang="fr-FR" dirty="0">
                <a:solidFill>
                  <a:srgbClr val="002060"/>
                </a:solidFill>
              </a:rPr>
              <a:t>les produits n'ont pas la même durée de vie. Un nouveau médicament requiert des années de développement pour un résultat aléatoire. Le déclin d'un produit n'implique pas nécessairement celui d'un DAS, puis d'une entreprise.</a:t>
            </a:r>
          </a:p>
          <a:p>
            <a:pPr algn="just"/>
            <a:endParaRPr lang="fr-FR" dirty="0" smtClean="0">
              <a:solidFill>
                <a:srgbClr val="002060"/>
              </a:solidFill>
            </a:endParaRPr>
          </a:p>
        </p:txBody>
      </p:sp>
      <p:pic>
        <p:nvPicPr>
          <p:cNvPr id="1638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0258" y="4156676"/>
            <a:ext cx="2441645" cy="24416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711386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899592" y="1462546"/>
            <a:ext cx="7992888" cy="4739759"/>
          </a:xfrm>
          <a:prstGeom prst="rect">
            <a:avLst/>
          </a:prstGeom>
          <a:noFill/>
        </p:spPr>
        <p:txBody>
          <a:bodyPr wrap="square" rtlCol="0">
            <a:spAutoFit/>
          </a:bodyPr>
          <a:lstStyle/>
          <a:p>
            <a:pPr algn="just"/>
            <a:r>
              <a:rPr lang="fr-FR" sz="2000" b="1" i="1" dirty="0">
                <a:solidFill>
                  <a:srgbClr val="FF0000"/>
                </a:solidFill>
              </a:rPr>
              <a:t>Démarrage</a:t>
            </a:r>
            <a:r>
              <a:rPr lang="fr-FR" b="1" i="1" dirty="0">
                <a:solidFill>
                  <a:srgbClr val="002060"/>
                </a:solidFill>
              </a:rPr>
              <a:t> </a:t>
            </a:r>
            <a:r>
              <a:rPr lang="fr-FR" dirty="0">
                <a:solidFill>
                  <a:srgbClr val="002060"/>
                </a:solidFill>
              </a:rPr>
              <a:t>: une nouvelle activité a besoin de liquidités du fait de ventes faibles ou encore inexistantes, et de forts investissements liés à la technologie et à la communication. La rentabilité présente est faible et incertaine d</a:t>
            </a:r>
            <a:r>
              <a:rPr lang="fr-FR" dirty="0" smtClean="0">
                <a:solidFill>
                  <a:srgbClr val="002060"/>
                </a:solidFill>
              </a:rPr>
              <a:t>ans </a:t>
            </a:r>
            <a:r>
              <a:rPr lang="fr-FR" dirty="0">
                <a:solidFill>
                  <a:srgbClr val="002060"/>
                </a:solidFill>
              </a:rPr>
              <a:t>le futur</a:t>
            </a:r>
            <a:r>
              <a:rPr lang="fr-FR" dirty="0" smtClean="0">
                <a:solidFill>
                  <a:srgbClr val="002060"/>
                </a:solidFill>
              </a:rPr>
              <a:t>.</a:t>
            </a:r>
          </a:p>
          <a:p>
            <a:pPr algn="just"/>
            <a:endParaRPr lang="fr-FR" sz="800" dirty="0">
              <a:solidFill>
                <a:srgbClr val="002060"/>
              </a:solidFill>
            </a:endParaRPr>
          </a:p>
          <a:p>
            <a:pPr algn="just"/>
            <a:r>
              <a:rPr lang="fr-FR" sz="2000" b="1" i="1" dirty="0" smtClean="0">
                <a:solidFill>
                  <a:srgbClr val="FF0000"/>
                </a:solidFill>
              </a:rPr>
              <a:t>Croissance</a:t>
            </a:r>
            <a:r>
              <a:rPr lang="fr-FR" dirty="0" smtClean="0">
                <a:solidFill>
                  <a:srgbClr val="002060"/>
                </a:solidFill>
              </a:rPr>
              <a:t> </a:t>
            </a:r>
            <a:r>
              <a:rPr lang="fr-FR" dirty="0">
                <a:solidFill>
                  <a:srgbClr val="002060"/>
                </a:solidFill>
              </a:rPr>
              <a:t>: une stratégie de renforcement de la position concurrentielle nécessite encore de forts investissements pour le développement technologique et le </a:t>
            </a:r>
            <a:r>
              <a:rPr lang="fr-FR" dirty="0" smtClean="0">
                <a:solidFill>
                  <a:srgbClr val="002060"/>
                </a:solidFill>
              </a:rPr>
              <a:t>procédé </a:t>
            </a:r>
            <a:r>
              <a:rPr lang="fr-FR" dirty="0">
                <a:solidFill>
                  <a:srgbClr val="002060"/>
                </a:solidFill>
              </a:rPr>
              <a:t>de production. Mais les ventes importantes doivent assurer une rentabilité positive qui conduit à l'équilibre de la trésorerie</a:t>
            </a:r>
            <a:r>
              <a:rPr lang="fr-FR" dirty="0" smtClean="0">
                <a:solidFill>
                  <a:srgbClr val="002060"/>
                </a:solidFill>
              </a:rPr>
              <a:t>.</a:t>
            </a:r>
          </a:p>
          <a:p>
            <a:pPr algn="just"/>
            <a:endParaRPr lang="fr-FR" sz="800" dirty="0">
              <a:solidFill>
                <a:srgbClr val="002060"/>
              </a:solidFill>
            </a:endParaRPr>
          </a:p>
          <a:p>
            <a:pPr algn="just"/>
            <a:r>
              <a:rPr lang="fr-FR" sz="2000" b="1" i="1" dirty="0" smtClean="0">
                <a:solidFill>
                  <a:srgbClr val="FF0000"/>
                </a:solidFill>
              </a:rPr>
              <a:t>Maturité</a:t>
            </a:r>
            <a:r>
              <a:rPr lang="fr-FR" sz="2000" dirty="0" smtClean="0">
                <a:solidFill>
                  <a:srgbClr val="FF0000"/>
                </a:solidFill>
              </a:rPr>
              <a:t> </a:t>
            </a:r>
            <a:r>
              <a:rPr lang="fr-FR" dirty="0">
                <a:solidFill>
                  <a:srgbClr val="002060"/>
                </a:solidFill>
              </a:rPr>
              <a:t>: l'activité installée voit ses ventes stagner. Néanmoins, l'effet d'expérience joue en faveur de la réduction des coûts et réduit le besoin de financement à des investissements de productivité. La rentabilité est donc forte et la trésorerie positive. </a:t>
            </a:r>
            <a:endParaRPr lang="fr-FR" dirty="0" smtClean="0">
              <a:solidFill>
                <a:srgbClr val="002060"/>
              </a:solidFill>
            </a:endParaRPr>
          </a:p>
          <a:p>
            <a:pPr algn="just"/>
            <a:endParaRPr lang="fr-FR" sz="800" dirty="0" smtClean="0">
              <a:solidFill>
                <a:srgbClr val="002060"/>
              </a:solidFill>
            </a:endParaRPr>
          </a:p>
          <a:p>
            <a:pPr algn="just"/>
            <a:r>
              <a:rPr lang="fr-FR" sz="2000" b="1" i="1" dirty="0" smtClean="0">
                <a:solidFill>
                  <a:srgbClr val="FF0000"/>
                </a:solidFill>
              </a:rPr>
              <a:t>Déclin</a:t>
            </a:r>
            <a:r>
              <a:rPr lang="fr-FR" dirty="0" smtClean="0">
                <a:solidFill>
                  <a:srgbClr val="002060"/>
                </a:solidFill>
              </a:rPr>
              <a:t> </a:t>
            </a:r>
            <a:r>
              <a:rPr lang="fr-FR" dirty="0">
                <a:solidFill>
                  <a:srgbClr val="002060"/>
                </a:solidFill>
              </a:rPr>
              <a:t>: les ventes se réduisent et si la trésorerie est encore positive, la rentabilité est nulle. Les options qui s'offrent sont : segmenter le DAS pour se recentrer sur les activités encore en croissance ; se désengager pour limiter les pertes par une reconversion et/ou la cession de l'activité. </a:t>
            </a:r>
          </a:p>
        </p:txBody>
      </p:sp>
    </p:spTree>
    <p:extLst>
      <p:ext uri="{BB962C8B-B14F-4D97-AF65-F5344CB8AC3E}">
        <p14:creationId xmlns:p14="http://schemas.microsoft.com/office/powerpoint/2010/main" val="2081535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899592" y="1412776"/>
            <a:ext cx="8136904" cy="2339102"/>
          </a:xfrm>
          <a:prstGeom prst="rect">
            <a:avLst/>
          </a:prstGeom>
          <a:noFill/>
        </p:spPr>
        <p:txBody>
          <a:bodyPr wrap="square" rtlCol="0">
            <a:spAutoFit/>
          </a:bodyPr>
          <a:lstStyle/>
          <a:p>
            <a:pPr algn="ctr"/>
            <a:r>
              <a:rPr lang="fr-FR" sz="2400" b="1" dirty="0" smtClean="0">
                <a:solidFill>
                  <a:srgbClr val="FF0000"/>
                </a:solidFill>
              </a:rPr>
              <a:t>Les domaines d’activité stratégique - les cycles de vie</a:t>
            </a:r>
          </a:p>
          <a:p>
            <a:pPr algn="ctr"/>
            <a:endParaRPr lang="fr-FR" sz="800" b="1" dirty="0">
              <a:solidFill>
                <a:srgbClr val="FF0000"/>
              </a:solidFill>
            </a:endParaRPr>
          </a:p>
          <a:p>
            <a:pPr algn="just"/>
            <a:r>
              <a:rPr lang="fr-FR" sz="2000" b="1" dirty="0" smtClean="0">
                <a:solidFill>
                  <a:prstClr val="black"/>
                </a:solidFill>
              </a:rPr>
              <a:t> </a:t>
            </a:r>
            <a:r>
              <a:rPr lang="fr-FR" dirty="0" smtClean="0">
                <a:solidFill>
                  <a:srgbClr val="002060"/>
                </a:solidFill>
              </a:rPr>
              <a:t>Le concept de cycle de vie repose sur une courbe qui montre l’évolution des ventes en fonction des phases de vie d’un produit. Las actions de l’entreprise et les particularités d’un segment stratégique peuvent modifier le cycle</a:t>
            </a:r>
          </a:p>
          <a:p>
            <a:pPr algn="just"/>
            <a:endParaRPr lang="fr-FR" sz="2000" b="1" dirty="0">
              <a:solidFill>
                <a:prstClr val="black"/>
              </a:solidFill>
            </a:endParaRPr>
          </a:p>
          <a:p>
            <a:pPr algn="just"/>
            <a:r>
              <a:rPr lang="fr-FR" sz="2000" b="1" dirty="0" smtClean="0">
                <a:solidFill>
                  <a:prstClr val="black"/>
                </a:solidFill>
              </a:rPr>
              <a:t>		</a:t>
            </a:r>
            <a:r>
              <a:rPr lang="fr-FR" sz="2000" b="1" dirty="0" smtClean="0">
                <a:solidFill>
                  <a:srgbClr val="0070C0"/>
                </a:solidFill>
              </a:rPr>
              <a:t>Exemples de cycles particuliers</a:t>
            </a:r>
          </a:p>
          <a:p>
            <a:endParaRPr lang="fr-FR" dirty="0">
              <a:solidFill>
                <a:prstClr val="black"/>
              </a:solidFill>
            </a:endParaRPr>
          </a:p>
        </p:txBody>
      </p:sp>
      <p:pic>
        <p:nvPicPr>
          <p:cNvPr id="17410" name="Picture 2"/>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t="16717" r="59281"/>
          <a:stretch/>
        </p:blipFill>
        <p:spPr bwMode="auto">
          <a:xfrm>
            <a:off x="899592" y="3584529"/>
            <a:ext cx="3164820" cy="28098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43529" y="3584529"/>
            <a:ext cx="5286375" cy="28098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779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3648" y="1291871"/>
            <a:ext cx="6912768" cy="52026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331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Irina\Desktop\1.jpg"/>
          <p:cNvPicPr>
            <a:picLocks noChangeAspect="1" noChangeArrowheads="1"/>
          </p:cNvPicPr>
          <p:nvPr/>
        </p:nvPicPr>
        <p:blipFill>
          <a:blip r:embed="rId3" cstate="print">
            <a:lum bright="6000" contrast="30000"/>
          </a:blip>
          <a:srcRect/>
          <a:stretch>
            <a:fillRect/>
          </a:stretch>
        </p:blipFill>
        <p:spPr bwMode="auto">
          <a:xfrm>
            <a:off x="0" y="0"/>
            <a:ext cx="787400" cy="6858000"/>
          </a:xfrm>
          <a:prstGeom prst="rect">
            <a:avLst/>
          </a:prstGeom>
          <a:noFill/>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789422" y="-1"/>
            <a:ext cx="5878077"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425" y="-1"/>
            <a:ext cx="2476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133085" y="1209674"/>
            <a:ext cx="7416824" cy="461665"/>
          </a:xfrm>
          <a:prstGeom prst="rect">
            <a:avLst/>
          </a:prstGeom>
          <a:noFill/>
        </p:spPr>
        <p:txBody>
          <a:bodyPr wrap="square" rtlCol="0">
            <a:spAutoFit/>
          </a:bodyPr>
          <a:lstStyle/>
          <a:p>
            <a:pPr algn="ctr"/>
            <a:r>
              <a:rPr lang="fr-FR" sz="2400" b="1" dirty="0" smtClean="0">
                <a:solidFill>
                  <a:srgbClr val="FF0000"/>
                </a:solidFill>
              </a:rPr>
              <a:t>La matrice du Boston Consulting Group (BCG)</a:t>
            </a:r>
            <a:endParaRPr lang="fr-FR" sz="2400" b="1" dirty="0">
              <a:solidFill>
                <a:srgbClr val="FF0000"/>
              </a:solidFill>
            </a:endParaRPr>
          </a:p>
        </p:txBody>
      </p:sp>
      <p:pic>
        <p:nvPicPr>
          <p:cNvPr id="2355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val="0"/>
              </a:ext>
            </a:extLst>
          </a:blip>
          <a:srcRect r="6188"/>
          <a:stretch/>
        </p:blipFill>
        <p:spPr bwMode="auto">
          <a:xfrm>
            <a:off x="4685468" y="1832640"/>
            <a:ext cx="4470357" cy="46958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0312" y="3263958"/>
            <a:ext cx="1426727" cy="120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34963" y="4658292"/>
            <a:ext cx="1226787" cy="122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789422" y="1671339"/>
            <a:ext cx="3896046" cy="5078313"/>
          </a:xfrm>
          <a:prstGeom prst="rect">
            <a:avLst/>
          </a:prstGeom>
          <a:noFill/>
        </p:spPr>
        <p:txBody>
          <a:bodyPr wrap="square" rtlCol="0">
            <a:spAutoFit/>
          </a:bodyPr>
          <a:lstStyle/>
          <a:p>
            <a:pPr algn="just"/>
            <a:r>
              <a:rPr lang="fr-FR" b="1" i="1" u="sng" dirty="0" smtClean="0">
                <a:solidFill>
                  <a:srgbClr val="FF0000"/>
                </a:solidFill>
              </a:rPr>
              <a:t>Les </a:t>
            </a:r>
            <a:r>
              <a:rPr lang="fr-FR" b="1" i="1" u="sng" dirty="0">
                <a:solidFill>
                  <a:srgbClr val="FF0000"/>
                </a:solidFill>
              </a:rPr>
              <a:t>dilemmes</a:t>
            </a:r>
            <a:r>
              <a:rPr lang="fr-FR" b="1" i="1" dirty="0">
                <a:solidFill>
                  <a:srgbClr val="FF0000"/>
                </a:solidFill>
              </a:rPr>
              <a:t> </a:t>
            </a:r>
            <a:r>
              <a:rPr lang="fr-FR" b="1" i="1" dirty="0" smtClean="0">
                <a:solidFill>
                  <a:srgbClr val="FF0000"/>
                </a:solidFill>
              </a:rPr>
              <a:t> </a:t>
            </a:r>
            <a:r>
              <a:rPr lang="fr-FR" dirty="0" smtClean="0">
                <a:solidFill>
                  <a:srgbClr val="002060"/>
                </a:solidFill>
              </a:rPr>
              <a:t>- des </a:t>
            </a:r>
            <a:r>
              <a:rPr lang="fr-FR" dirty="0">
                <a:solidFill>
                  <a:srgbClr val="002060"/>
                </a:solidFill>
              </a:rPr>
              <a:t>produits juste introduits sur le </a:t>
            </a:r>
            <a:r>
              <a:rPr lang="fr-FR" dirty="0" smtClean="0">
                <a:solidFill>
                  <a:srgbClr val="002060"/>
                </a:solidFill>
              </a:rPr>
              <a:t>marché. </a:t>
            </a:r>
            <a:r>
              <a:rPr lang="fr-FR" dirty="0">
                <a:solidFill>
                  <a:srgbClr val="002060"/>
                </a:solidFill>
              </a:rPr>
              <a:t>Ils ont un besoin net de financement, une faible rentabilité mais un taux de croissance élevé. </a:t>
            </a:r>
            <a:endParaRPr lang="fr-FR" dirty="0" smtClean="0">
              <a:solidFill>
                <a:srgbClr val="002060"/>
              </a:solidFill>
            </a:endParaRPr>
          </a:p>
          <a:p>
            <a:pPr algn="just"/>
            <a:r>
              <a:rPr lang="fr-FR" b="1" i="1" u="sng" dirty="0" smtClean="0">
                <a:solidFill>
                  <a:srgbClr val="FF0000"/>
                </a:solidFill>
              </a:rPr>
              <a:t>Les vedettes</a:t>
            </a:r>
            <a:r>
              <a:rPr lang="fr-FR" dirty="0" smtClean="0">
                <a:solidFill>
                  <a:srgbClr val="002060"/>
                </a:solidFill>
              </a:rPr>
              <a:t> </a:t>
            </a:r>
            <a:r>
              <a:rPr lang="fr-FR" dirty="0">
                <a:solidFill>
                  <a:srgbClr val="002060"/>
                </a:solidFill>
              </a:rPr>
              <a:t>sont en développement et leur croissance élevée compense les investissements encore nécessaires, ils tendent </a:t>
            </a:r>
            <a:r>
              <a:rPr lang="fr-FR" dirty="0" smtClean="0">
                <a:solidFill>
                  <a:srgbClr val="002060"/>
                </a:solidFill>
              </a:rPr>
              <a:t>vers </a:t>
            </a:r>
            <a:r>
              <a:rPr lang="fr-FR" dirty="0">
                <a:solidFill>
                  <a:srgbClr val="002060"/>
                </a:solidFill>
              </a:rPr>
              <a:t>l'équilibre financier</a:t>
            </a:r>
            <a:r>
              <a:rPr lang="fr-FR" dirty="0" smtClean="0">
                <a:solidFill>
                  <a:srgbClr val="002060"/>
                </a:solidFill>
              </a:rPr>
              <a:t>.</a:t>
            </a:r>
            <a:endParaRPr lang="fr-FR" dirty="0">
              <a:solidFill>
                <a:srgbClr val="002060"/>
              </a:solidFill>
            </a:endParaRPr>
          </a:p>
          <a:p>
            <a:pPr algn="just"/>
            <a:r>
              <a:rPr lang="fr-FR" b="1" i="1" u="sng" dirty="0" smtClean="0">
                <a:solidFill>
                  <a:srgbClr val="FF0000"/>
                </a:solidFill>
              </a:rPr>
              <a:t>Les </a:t>
            </a:r>
            <a:r>
              <a:rPr lang="fr-FR" b="1" i="1" u="sng" dirty="0">
                <a:solidFill>
                  <a:srgbClr val="FF0000"/>
                </a:solidFill>
              </a:rPr>
              <a:t>vaches à lait</a:t>
            </a:r>
            <a:r>
              <a:rPr lang="fr-FR" dirty="0">
                <a:solidFill>
                  <a:srgbClr val="002060"/>
                </a:solidFill>
              </a:rPr>
              <a:t> - </a:t>
            </a:r>
            <a:r>
              <a:rPr lang="fr-FR" dirty="0" smtClean="0">
                <a:solidFill>
                  <a:srgbClr val="002060"/>
                </a:solidFill>
              </a:rPr>
              <a:t>des </a:t>
            </a:r>
            <a:r>
              <a:rPr lang="fr-FR" dirty="0">
                <a:solidFill>
                  <a:srgbClr val="002060"/>
                </a:solidFill>
              </a:rPr>
              <a:t>produits installés avec une forte part de marché. </a:t>
            </a:r>
          </a:p>
          <a:p>
            <a:pPr algn="just"/>
            <a:r>
              <a:rPr lang="fr-FR" b="1" i="1" u="sng" dirty="0" smtClean="0">
                <a:solidFill>
                  <a:srgbClr val="FF0000"/>
                </a:solidFill>
              </a:rPr>
              <a:t>Les poids </a:t>
            </a:r>
            <a:r>
              <a:rPr lang="fr-FR" b="1" i="1" u="sng" dirty="0">
                <a:solidFill>
                  <a:srgbClr val="FF0000"/>
                </a:solidFill>
              </a:rPr>
              <a:t>morts </a:t>
            </a:r>
            <a:r>
              <a:rPr lang="fr-FR" dirty="0" smtClean="0">
                <a:solidFill>
                  <a:srgbClr val="002060"/>
                </a:solidFill>
              </a:rPr>
              <a:t>- les </a:t>
            </a:r>
            <a:r>
              <a:rPr lang="fr-FR" dirty="0">
                <a:solidFill>
                  <a:srgbClr val="002060"/>
                </a:solidFill>
              </a:rPr>
              <a:t>produits </a:t>
            </a:r>
            <a:r>
              <a:rPr lang="fr-FR" dirty="0" smtClean="0">
                <a:solidFill>
                  <a:srgbClr val="002060"/>
                </a:solidFill>
              </a:rPr>
              <a:t>sur </a:t>
            </a:r>
            <a:r>
              <a:rPr lang="fr-FR" dirty="0">
                <a:solidFill>
                  <a:srgbClr val="002060"/>
                </a:solidFill>
              </a:rPr>
              <a:t>le déclin ou fruit d'une erreur </a:t>
            </a:r>
            <a:r>
              <a:rPr lang="fr-FR" dirty="0" smtClean="0">
                <a:solidFill>
                  <a:srgbClr val="002060"/>
                </a:solidFill>
              </a:rPr>
              <a:t>stratégique. Ils </a:t>
            </a:r>
            <a:r>
              <a:rPr lang="fr-FR" dirty="0">
                <a:solidFill>
                  <a:srgbClr val="002060"/>
                </a:solidFill>
              </a:rPr>
              <a:t>doivent être </a:t>
            </a:r>
            <a:r>
              <a:rPr lang="fr-FR" dirty="0" smtClean="0">
                <a:solidFill>
                  <a:srgbClr val="002060"/>
                </a:solidFill>
              </a:rPr>
              <a:t>rentabilisés </a:t>
            </a:r>
            <a:r>
              <a:rPr lang="fr-FR" dirty="0">
                <a:solidFill>
                  <a:srgbClr val="002060"/>
                </a:solidFill>
              </a:rPr>
              <a:t>ou abandonnés.</a:t>
            </a:r>
          </a:p>
          <a:p>
            <a:pPr algn="just"/>
            <a:endParaRPr lang="fr-FR" dirty="0">
              <a:solidFill>
                <a:prstClr val="black"/>
              </a:solidFill>
            </a:endParaRPr>
          </a:p>
        </p:txBody>
      </p:sp>
    </p:spTree>
    <p:extLst>
      <p:ext uri="{BB962C8B-B14F-4D97-AF65-F5344CB8AC3E}">
        <p14:creationId xmlns:p14="http://schemas.microsoft.com/office/powerpoint/2010/main" val="1498522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Welcome">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1014</TotalTime>
  <Words>1805</Words>
  <Application>Microsoft Office PowerPoint</Application>
  <PresentationFormat>Affichage à l'écran (4:3)</PresentationFormat>
  <Paragraphs>223</Paragraphs>
  <Slides>26</Slides>
  <Notes>26</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Welcome</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Irina</dc:creator>
  <cp:lastModifiedBy>Irina</cp:lastModifiedBy>
  <cp:revision>95</cp:revision>
  <dcterms:created xsi:type="dcterms:W3CDTF">2013-09-17T22:24:01Z</dcterms:created>
  <dcterms:modified xsi:type="dcterms:W3CDTF">2013-10-06T16:45:29Z</dcterms:modified>
</cp:coreProperties>
</file>