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721" r:id="rId5"/>
    <p:sldMasterId id="2147483708" r:id="rId6"/>
    <p:sldMasterId id="2147483648" r:id="rId7"/>
    <p:sldMasterId id="2147483685" r:id="rId8"/>
    <p:sldMasterId id="2147483698" r:id="rId9"/>
  </p:sldMasterIdLst>
  <p:notesMasterIdLst>
    <p:notesMasterId r:id="rId75"/>
  </p:notesMasterIdLst>
  <p:handoutMasterIdLst>
    <p:handoutMasterId r:id="rId76"/>
  </p:handoutMasterIdLst>
  <p:sldIdLst>
    <p:sldId id="516" r:id="rId10"/>
    <p:sldId id="527" r:id="rId11"/>
    <p:sldId id="621" r:id="rId12"/>
    <p:sldId id="543" r:id="rId13"/>
    <p:sldId id="622" r:id="rId14"/>
    <p:sldId id="625" r:id="rId15"/>
    <p:sldId id="626" r:id="rId16"/>
    <p:sldId id="627" r:id="rId17"/>
    <p:sldId id="628" r:id="rId18"/>
    <p:sldId id="629" r:id="rId19"/>
    <p:sldId id="630" r:id="rId20"/>
    <p:sldId id="633" r:id="rId21"/>
    <p:sldId id="632" r:id="rId22"/>
    <p:sldId id="631" r:id="rId23"/>
    <p:sldId id="634" r:id="rId24"/>
    <p:sldId id="635" r:id="rId25"/>
    <p:sldId id="636" r:id="rId26"/>
    <p:sldId id="637" r:id="rId27"/>
    <p:sldId id="638" r:id="rId28"/>
    <p:sldId id="639" r:id="rId29"/>
    <p:sldId id="640" r:id="rId30"/>
    <p:sldId id="641" r:id="rId31"/>
    <p:sldId id="642" r:id="rId32"/>
    <p:sldId id="643" r:id="rId33"/>
    <p:sldId id="645" r:id="rId34"/>
    <p:sldId id="644" r:id="rId35"/>
    <p:sldId id="646" r:id="rId36"/>
    <p:sldId id="647" r:id="rId37"/>
    <p:sldId id="648" r:id="rId38"/>
    <p:sldId id="649" r:id="rId39"/>
    <p:sldId id="650" r:id="rId40"/>
    <p:sldId id="651" r:id="rId41"/>
    <p:sldId id="652" r:id="rId42"/>
    <p:sldId id="653" r:id="rId43"/>
    <p:sldId id="654" r:id="rId44"/>
    <p:sldId id="655" r:id="rId45"/>
    <p:sldId id="656" r:id="rId46"/>
    <p:sldId id="657" r:id="rId47"/>
    <p:sldId id="658" r:id="rId48"/>
    <p:sldId id="660" r:id="rId49"/>
    <p:sldId id="661" r:id="rId50"/>
    <p:sldId id="662" r:id="rId51"/>
    <p:sldId id="663" r:id="rId52"/>
    <p:sldId id="664" r:id="rId53"/>
    <p:sldId id="665" r:id="rId54"/>
    <p:sldId id="666" r:id="rId55"/>
    <p:sldId id="667" r:id="rId56"/>
    <p:sldId id="668" r:id="rId57"/>
    <p:sldId id="669" r:id="rId58"/>
    <p:sldId id="670" r:id="rId59"/>
    <p:sldId id="671" r:id="rId60"/>
    <p:sldId id="672" r:id="rId61"/>
    <p:sldId id="673" r:id="rId62"/>
    <p:sldId id="674" r:id="rId63"/>
    <p:sldId id="675" r:id="rId64"/>
    <p:sldId id="676" r:id="rId65"/>
    <p:sldId id="677" r:id="rId66"/>
    <p:sldId id="678" r:id="rId67"/>
    <p:sldId id="679" r:id="rId68"/>
    <p:sldId id="680" r:id="rId69"/>
    <p:sldId id="681" r:id="rId70"/>
    <p:sldId id="682" r:id="rId71"/>
    <p:sldId id="683" r:id="rId72"/>
    <p:sldId id="685" r:id="rId73"/>
    <p:sldId id="277" r:id="rId7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025"/>
    <a:srgbClr val="FFCC66"/>
    <a:srgbClr val="594F8D"/>
    <a:srgbClr val="A50021"/>
    <a:srgbClr val="003399"/>
    <a:srgbClr val="2269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91034" autoAdjust="0"/>
  </p:normalViewPr>
  <p:slideViewPr>
    <p:cSldViewPr>
      <p:cViewPr varScale="1">
        <p:scale>
          <a:sx n="83" d="100"/>
          <a:sy n="83" d="100"/>
        </p:scale>
        <p:origin x="-16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2856" y="-19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2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Utilisateur</a:t>
            </a:r>
            <a:r>
              <a:rPr lang="en-US" dirty="0"/>
              <a:t> de </a:t>
            </a:r>
            <a:r>
              <a:rPr lang="en-US" dirty="0" err="1"/>
              <a:t>méhodes</a:t>
            </a:r>
            <a:r>
              <a:rPr lang="en-US" dirty="0"/>
              <a:t> </a:t>
            </a:r>
            <a:r>
              <a:rPr lang="en-US" dirty="0" err="1" smtClean="0"/>
              <a:t>Agiles</a:t>
            </a:r>
            <a:r>
              <a:rPr lang="en-US" dirty="0" smtClean="0"/>
              <a:t> en %</a:t>
            </a:r>
            <a:endParaRPr lang="en-US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Utilisateur de méhodes Agiles</c:v>
                </c:pt>
              </c:strCache>
            </c:strRef>
          </c:tx>
          <c:dLbls>
            <c:txPr>
              <a:bodyPr/>
              <a:lstStyle/>
              <a:p>
                <a:pPr>
                  <a:defRPr sz="1050"/>
                </a:pPr>
                <a:endParaRPr lang="fr-FR"/>
              </a:p>
            </c:txPr>
            <c:showVal val="1"/>
          </c:dLbls>
          <c:cat>
            <c:strRef>
              <c:f>Feuil1!$A$2:$A$8</c:f>
              <c:strCache>
                <c:ptCount val="7"/>
                <c:pt idx="0">
                  <c:v>Autres</c:v>
                </c:pt>
                <c:pt idx="1">
                  <c:v>Méthode maison</c:v>
                </c:pt>
                <c:pt idx="2">
                  <c:v>Lean</c:v>
                </c:pt>
                <c:pt idx="3">
                  <c:v>Crystal Clear</c:v>
                </c:pt>
                <c:pt idx="4">
                  <c:v>DSDM</c:v>
                </c:pt>
                <c:pt idx="5">
                  <c:v>eXtreme Programming</c:v>
                </c:pt>
                <c:pt idx="6">
                  <c:v>Scrum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5</c:v>
                </c:pt>
                <c:pt idx="1">
                  <c:v>13</c:v>
                </c:pt>
                <c:pt idx="2">
                  <c:v>14</c:v>
                </c:pt>
                <c:pt idx="3">
                  <c:v>1</c:v>
                </c:pt>
                <c:pt idx="4">
                  <c:v>1</c:v>
                </c:pt>
                <c:pt idx="5">
                  <c:v>52</c:v>
                </c:pt>
                <c:pt idx="6">
                  <c:v>86</c:v>
                </c:pt>
              </c:numCache>
            </c:numRef>
          </c:val>
        </c:ser>
        <c:axId val="153311872"/>
        <c:axId val="153350528"/>
      </c:barChart>
      <c:catAx>
        <c:axId val="153311872"/>
        <c:scaling>
          <c:orientation val="minMax"/>
        </c:scaling>
        <c:axPos val="l"/>
        <c:tickLblPos val="nextTo"/>
        <c:crossAx val="153350528"/>
        <c:crosses val="autoZero"/>
        <c:auto val="1"/>
        <c:lblAlgn val="ctr"/>
        <c:lblOffset val="100"/>
      </c:catAx>
      <c:valAx>
        <c:axId val="15335052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533118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0.86679</cdr:x>
      <cdr:y>0.18575</cdr:y>
    </cdr:from>
    <cdr:to>
      <cdr:x>1</cdr:x>
      <cdr:y>0.40018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192688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4075C-A035-43B1-A04B-55A35B918468}" type="datetimeFigureOut">
              <a:rPr lang="sv-SE" smtClean="0"/>
              <a:pPr/>
              <a:t>2012-10-08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8F0DB-86BD-4111-AB06-F4DA1E46F3AE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5720405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50813" y="42863"/>
            <a:ext cx="6516687" cy="488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332656" y="5004048"/>
            <a:ext cx="6120680" cy="345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EEC30-C7BB-4BBB-AD60-D18D7EF25E5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682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87325" y="88900"/>
            <a:ext cx="6553200" cy="4914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5076056"/>
            <a:ext cx="5486400" cy="3382144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975" y="23813"/>
            <a:ext cx="6804025" cy="51038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5508104"/>
            <a:ext cx="6120680" cy="2950096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4036"/>
            <a:ext cx="6544005" cy="4908004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975" y="23813"/>
            <a:ext cx="6804025" cy="51038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5652120"/>
            <a:ext cx="6120680" cy="280608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4036"/>
            <a:ext cx="6544005" cy="4908004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Mettre uniquement les grandes thématiques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4036"/>
            <a:ext cx="6804653" cy="510349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5508104"/>
            <a:ext cx="6120680" cy="2950096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2665" y="-29970"/>
            <a:ext cx="6904045" cy="5178034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5868144"/>
            <a:ext cx="6120680" cy="2590056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858000" cy="6156176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372200"/>
            <a:ext cx="6120680" cy="208600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2664" y="24036"/>
            <a:ext cx="6900664" cy="584410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7092280"/>
            <a:ext cx="6120680" cy="1944216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2664" y="24036"/>
            <a:ext cx="6928048" cy="620414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300192"/>
            <a:ext cx="6120680" cy="2158008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2665" y="-29970"/>
            <a:ext cx="6904045" cy="6186146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732240"/>
            <a:ext cx="6120680" cy="172596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45368" y="240060"/>
            <a:ext cx="6351984" cy="4763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2664" y="24036"/>
            <a:ext cx="6928048" cy="5196036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732240"/>
            <a:ext cx="6120680" cy="172596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4036"/>
            <a:ext cx="6544005" cy="541206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156176"/>
            <a:ext cx="6120680" cy="2302024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1352" y="168052"/>
            <a:ext cx="6640016" cy="548406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084168"/>
            <a:ext cx="6120680" cy="2374032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6158" y="323528"/>
            <a:ext cx="6813781" cy="547260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660232"/>
            <a:ext cx="6120680" cy="1797968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4036"/>
            <a:ext cx="6544005" cy="5556076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660232"/>
            <a:ext cx="6120680" cy="1797968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632" y="24036"/>
            <a:ext cx="6640016" cy="5772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516216"/>
            <a:ext cx="6120680" cy="1941984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4036"/>
            <a:ext cx="6832037" cy="512402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5580112"/>
            <a:ext cx="6120680" cy="2878088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Freddy Mallet : Depuis 2004 chez </a:t>
            </a:r>
            <a:r>
              <a:rPr lang="fr-FR" sz="1200" dirty="0" err="1" smtClean="0"/>
              <a:t>Hortis</a:t>
            </a:r>
            <a:r>
              <a:rPr lang="fr-FR" sz="1200" dirty="0" smtClean="0"/>
              <a:t> en tant que coach Agile. Précurseur </a:t>
            </a:r>
            <a:r>
              <a:rPr lang="fr-FR" sz="1200" dirty="0" err="1" smtClean="0"/>
              <a:t>francais</a:t>
            </a:r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4036"/>
            <a:ext cx="6832037" cy="512402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5652120"/>
            <a:ext cx="6120680" cy="280608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0133" y="44116"/>
            <a:ext cx="6613243" cy="495993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5724128"/>
            <a:ext cx="6120680" cy="2734072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4036"/>
            <a:ext cx="6544005" cy="5556076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5724128"/>
            <a:ext cx="6120680" cy="2734072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Mettre uniquement les grandes thématiques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4036"/>
            <a:ext cx="6804653" cy="510349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5580112"/>
            <a:ext cx="6120680" cy="2878088"/>
          </a:xfrm>
        </p:spPr>
        <p:txBody>
          <a:bodyPr>
            <a:normAutofit/>
          </a:bodyPr>
          <a:lstStyle/>
          <a:p>
            <a:r>
              <a:rPr lang="fr-FR" sz="1400" dirty="0" smtClean="0"/>
              <a:t>Exemple</a:t>
            </a:r>
            <a:r>
              <a:rPr lang="fr-FR" sz="1400" baseline="0" dirty="0" smtClean="0"/>
              <a:t> d’une </a:t>
            </a:r>
            <a:r>
              <a:rPr lang="fr-FR" sz="1400" dirty="0" smtClean="0"/>
              <a:t>Fonction : Insertion d’une fiche client dans</a:t>
            </a:r>
            <a:r>
              <a:rPr lang="fr-FR" sz="1400" baseline="0" dirty="0" smtClean="0"/>
              <a:t> une BDD</a:t>
            </a:r>
          </a:p>
          <a:p>
            <a:r>
              <a:rPr lang="fr-FR" sz="1400" baseline="0" dirty="0" smtClean="0"/>
              <a:t>Contrainte : Doublon</a:t>
            </a:r>
          </a:p>
          <a:p>
            <a:r>
              <a:rPr lang="fr-FR" sz="1400" baseline="0" dirty="0" smtClean="0"/>
              <a:t>Règle : Comment traiter les doublons</a:t>
            </a:r>
          </a:p>
          <a:p>
            <a:r>
              <a:rPr lang="fr-FR" sz="1400" baseline="0" dirty="0" smtClean="0"/>
              <a:t>User story : Fonctionnel ou qualitatif 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35496"/>
            <a:ext cx="6804653" cy="547260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5796136"/>
            <a:ext cx="6120680" cy="2662064"/>
          </a:xfrm>
        </p:spPr>
        <p:txBody>
          <a:bodyPr>
            <a:normAutofit/>
          </a:bodyPr>
          <a:lstStyle/>
          <a:p>
            <a:r>
              <a:rPr lang="fr-FR" sz="1400" dirty="0" smtClean="0"/>
              <a:t>Format A5</a:t>
            </a:r>
            <a:r>
              <a:rPr lang="fr-FR" sz="1400" baseline="0" dirty="0" smtClean="0"/>
              <a:t> : Si cela ne tient pas =&gt; Découpage en de nouveaux user stories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4036"/>
            <a:ext cx="6804653" cy="5628084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660232"/>
            <a:ext cx="6120680" cy="1797968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4036"/>
            <a:ext cx="6544005" cy="570009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084168"/>
            <a:ext cx="6120680" cy="2374032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4036"/>
            <a:ext cx="6804653" cy="534005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5652120"/>
            <a:ext cx="6120680" cy="2806080"/>
          </a:xfrm>
        </p:spPr>
        <p:txBody>
          <a:bodyPr>
            <a:normAutofit/>
          </a:bodyPr>
          <a:lstStyle/>
          <a:p>
            <a:r>
              <a:rPr lang="fr-FR" sz="1400" dirty="0" smtClean="0"/>
              <a:t>Accent à mettre sur la difficulté d estimation des tout premiers scenarios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4036"/>
            <a:ext cx="6736026" cy="505202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5796136"/>
            <a:ext cx="6120680" cy="2662064"/>
          </a:xfrm>
        </p:spPr>
        <p:txBody>
          <a:bodyPr>
            <a:normAutofit/>
          </a:bodyPr>
          <a:lstStyle/>
          <a:p>
            <a:r>
              <a:rPr lang="fr-FR" sz="1400" dirty="0" smtClean="0"/>
              <a:t>Demander</a:t>
            </a:r>
            <a:r>
              <a:rPr lang="fr-FR" sz="1400" baseline="0" dirty="0" smtClean="0"/>
              <a:t> le nom et le mot de passe peut être fusionné ou scission avec un autre user story  ?</a:t>
            </a:r>
          </a:p>
          <a:p>
            <a:r>
              <a:rPr lang="fr-FR" sz="1400" baseline="0" dirty="0" smtClean="0"/>
              <a:t>- fusion:  contrôle de validation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4036"/>
            <a:ext cx="6804653" cy="5556076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5870376"/>
            <a:ext cx="6120680" cy="3022104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4036"/>
            <a:ext cx="6544005" cy="5628084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876256"/>
            <a:ext cx="6120680" cy="1581944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9357" y="179512"/>
            <a:ext cx="6717771" cy="6624736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7092280"/>
            <a:ext cx="6120680" cy="1365920"/>
          </a:xfrm>
        </p:spPr>
        <p:txBody>
          <a:bodyPr>
            <a:normAutofit/>
          </a:bodyPr>
          <a:lstStyle/>
          <a:p>
            <a:r>
              <a:rPr lang="fr-FR" sz="1400" dirty="0" smtClean="0"/>
              <a:t>Itération de 2 semaines :</a:t>
            </a:r>
          </a:p>
          <a:p>
            <a:r>
              <a:rPr lang="fr-FR" sz="1400" dirty="0" smtClean="0"/>
              <a:t>1 </a:t>
            </a:r>
            <a:r>
              <a:rPr lang="fr-FR" sz="1400" dirty="0" err="1" smtClean="0"/>
              <a:t>binomes</a:t>
            </a:r>
            <a:r>
              <a:rPr lang="fr-FR" sz="1400" dirty="0" smtClean="0"/>
              <a:t> = 2 pts dans 1 itération</a:t>
            </a:r>
          </a:p>
          <a:p>
            <a:r>
              <a:rPr lang="fr-FR" sz="1400" dirty="0" smtClean="0"/>
              <a:t>Donc 2pts par semaine x 3 </a:t>
            </a:r>
            <a:r>
              <a:rPr lang="fr-FR" sz="1400" dirty="0" err="1" smtClean="0"/>
              <a:t>binomes</a:t>
            </a:r>
            <a:r>
              <a:rPr lang="fr-FR" sz="1400" dirty="0" smtClean="0"/>
              <a:t> = 6</a:t>
            </a:r>
          </a:p>
          <a:p>
            <a:r>
              <a:rPr lang="fr-FR" sz="1400" dirty="0" err="1" smtClean="0"/>
              <a:t>Velocité</a:t>
            </a:r>
            <a:r>
              <a:rPr lang="fr-FR" sz="1400" dirty="0" smtClean="0"/>
              <a:t> de 6 par itération</a:t>
            </a:r>
          </a:p>
          <a:p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livraisons se font en fonction de la </a:t>
            </a:r>
            <a:r>
              <a:rPr lang="fr-FR" baseline="0" dirty="0" err="1" smtClean="0"/>
              <a:t>velocité</a:t>
            </a:r>
            <a:r>
              <a:rPr lang="fr-FR" baseline="0" dirty="0" smtClean="0"/>
              <a:t> de l </a:t>
            </a:r>
            <a:r>
              <a:rPr lang="fr-FR" baseline="0" dirty="0" err="1" smtClean="0"/>
              <a:t>equipe</a:t>
            </a:r>
            <a:endParaRPr lang="fr-FR" baseline="0" dirty="0" smtClean="0"/>
          </a:p>
          <a:p>
            <a:r>
              <a:rPr lang="fr-FR" baseline="0" dirty="0" smtClean="0"/>
              <a:t>Suivant le reste de fonctionnalités restant à </a:t>
            </a:r>
            <a:r>
              <a:rPr lang="fr-FR" baseline="0" dirty="0" err="1" smtClean="0"/>
              <a:t>developper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re</a:t>
            </a:r>
            <a:r>
              <a:rPr lang="fr-FR" baseline="0" dirty="0" smtClean="0"/>
              <a:t> réparti les charges de travail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9357" y="132048"/>
            <a:ext cx="6447995" cy="4835996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u="sng" kern="0" dirty="0" smtClean="0">
                <a:solidFill>
                  <a:srgbClr val="F36025"/>
                </a:solidFill>
                <a:latin typeface="Century Gothic" pitchFamily="34" charset="0"/>
                <a:cs typeface="Calibri" pitchFamily="34" charset="0"/>
              </a:rPr>
              <a:t>(Norme ISO 10006 : 2003)</a:t>
            </a:r>
            <a:endParaRPr lang="fr-FR" u="sng" dirty="0" smtClean="0"/>
          </a:p>
          <a:p>
            <a:r>
              <a:rPr lang="fr-FR" dirty="0" smtClean="0"/>
              <a:t>Système de management de qualité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51520"/>
            <a:ext cx="6804653" cy="553777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876256"/>
            <a:ext cx="6120680" cy="1581944"/>
          </a:xfrm>
        </p:spPr>
        <p:txBody>
          <a:bodyPr>
            <a:normAutofit/>
          </a:bodyPr>
          <a:lstStyle/>
          <a:p>
            <a:r>
              <a:rPr lang="fr-FR" sz="1400" dirty="0" smtClean="0"/>
              <a:t>Qu’appelle</a:t>
            </a:r>
            <a:r>
              <a:rPr lang="fr-FR" sz="1400" baseline="0" dirty="0" smtClean="0"/>
              <a:t> t’on une tâche ?</a:t>
            </a:r>
          </a:p>
          <a:p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9357" y="179512"/>
            <a:ext cx="6621760" cy="5976664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>
          <a:xfrm>
            <a:off x="332656" y="7164288"/>
            <a:ext cx="6120680" cy="1293912"/>
          </a:xfrm>
        </p:spPr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0"/>
            <a:ext cx="6804653" cy="5789290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>
          <a:xfrm>
            <a:off x="332656" y="6228184"/>
            <a:ext cx="6120680" cy="2230016"/>
          </a:xfrm>
        </p:spPr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2664" y="0"/>
            <a:ext cx="6900664" cy="586129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7020272"/>
            <a:ext cx="6120680" cy="1437928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323528"/>
            <a:ext cx="6717770" cy="54006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588224"/>
            <a:ext cx="6120680" cy="1869976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2664" y="179512"/>
            <a:ext cx="6900664" cy="5681786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588224"/>
            <a:ext cx="6120680" cy="1869976"/>
          </a:xfrm>
        </p:spPr>
        <p:txBody>
          <a:bodyPr>
            <a:normAutofit/>
          </a:bodyPr>
          <a:lstStyle/>
          <a:p>
            <a:r>
              <a:rPr lang="fr-FR" sz="1400" dirty="0" err="1" smtClean="0"/>
              <a:t>Scrum</a:t>
            </a:r>
            <a:r>
              <a:rPr lang="fr-FR" sz="1400" dirty="0" smtClean="0"/>
              <a:t> : </a:t>
            </a:r>
            <a:r>
              <a:rPr lang="fr-FR" sz="1400" dirty="0" err="1" smtClean="0"/>
              <a:t>mélée</a:t>
            </a:r>
            <a:r>
              <a:rPr lang="fr-FR" sz="1400" dirty="0" smtClean="0"/>
              <a:t> au rugby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51520"/>
            <a:ext cx="6804653" cy="553777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7164288"/>
            <a:ext cx="6120680" cy="1293912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2664" y="251520"/>
            <a:ext cx="6909792" cy="5616624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7236296"/>
            <a:ext cx="6120680" cy="1221904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2664" y="179512"/>
            <a:ext cx="6909792" cy="568863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7092280"/>
            <a:ext cx="6120680" cy="136592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912" y="23969"/>
            <a:ext cx="6804087" cy="5103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404664" y="5436096"/>
            <a:ext cx="5270376" cy="3168352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2664" y="179512"/>
            <a:ext cx="6909792" cy="612068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732240"/>
            <a:ext cx="6120680" cy="1725960"/>
          </a:xfrm>
        </p:spPr>
        <p:txBody>
          <a:bodyPr>
            <a:normAutofit/>
          </a:bodyPr>
          <a:lstStyle/>
          <a:p>
            <a:r>
              <a:rPr lang="fr-FR" sz="1400" dirty="0" err="1" smtClean="0"/>
              <a:t>Backlog</a:t>
            </a:r>
            <a:r>
              <a:rPr lang="fr-FR" sz="1400" dirty="0" smtClean="0"/>
              <a:t> produit : Ensemble des fonctions du produit</a:t>
            </a:r>
          </a:p>
          <a:p>
            <a:r>
              <a:rPr lang="fr-FR" sz="1400" dirty="0" err="1" smtClean="0"/>
              <a:t>Backlog</a:t>
            </a:r>
            <a:r>
              <a:rPr lang="fr-FR" sz="1400" baseline="0" dirty="0" smtClean="0"/>
              <a:t> Sprint : Liste des fonctions par sprint (Ensemble des tâches par fonction)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0"/>
            <a:ext cx="6717770" cy="572412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7092280"/>
            <a:ext cx="6120680" cy="136592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2664" y="179512"/>
            <a:ext cx="6909792" cy="568863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300192"/>
            <a:ext cx="6120680" cy="2158008"/>
          </a:xfrm>
        </p:spPr>
        <p:txBody>
          <a:bodyPr>
            <a:normAutofit/>
          </a:bodyPr>
          <a:lstStyle/>
          <a:p>
            <a:r>
              <a:rPr lang="fr-FR" sz="1400" dirty="0" err="1" smtClean="0"/>
              <a:t>Scrum</a:t>
            </a:r>
            <a:r>
              <a:rPr lang="fr-FR" sz="1400" dirty="0" smtClean="0"/>
              <a:t> master : Est là pour </a:t>
            </a:r>
            <a:r>
              <a:rPr lang="fr-FR" sz="1400" dirty="0" err="1" smtClean="0"/>
              <a:t>faciliet</a:t>
            </a:r>
            <a:r>
              <a:rPr lang="fr-FR" sz="1400" dirty="0" smtClean="0"/>
              <a:t> et protéger l’équipe, </a:t>
            </a:r>
            <a:r>
              <a:rPr lang="fr-FR" sz="1400" dirty="0" err="1" smtClean="0"/>
              <a:t>culitiver</a:t>
            </a:r>
            <a:r>
              <a:rPr lang="fr-FR" sz="1400" dirty="0" smtClean="0"/>
              <a:t> l’esprit d’équipe,</a:t>
            </a:r>
            <a:r>
              <a:rPr lang="fr-FR" sz="1400" baseline="0" dirty="0" smtClean="0"/>
              <a:t> peut également lever tout les éventuels obstacles …</a:t>
            </a:r>
            <a:endParaRPr lang="fr-FR" sz="1400" dirty="0" smtClean="0"/>
          </a:p>
          <a:p>
            <a:r>
              <a:rPr lang="fr-FR" sz="1400" dirty="0" smtClean="0"/>
              <a:t>Architecture métier : (</a:t>
            </a:r>
            <a:r>
              <a:rPr lang="fr-FR" sz="1400" dirty="0" err="1" smtClean="0"/>
              <a:t>Process</a:t>
            </a:r>
            <a:r>
              <a:rPr lang="fr-FR" sz="1400" dirty="0" smtClean="0"/>
              <a:t> métier) =&gt; Product </a:t>
            </a:r>
            <a:r>
              <a:rPr lang="fr-FR" sz="1400" dirty="0" err="1" smtClean="0"/>
              <a:t>Owner</a:t>
            </a:r>
            <a:endParaRPr lang="fr-FR" sz="1400" dirty="0" smtClean="0"/>
          </a:p>
          <a:p>
            <a:r>
              <a:rPr lang="fr-FR" sz="1400" dirty="0" smtClean="0"/>
              <a:t>Architecture fonctionnelle : (Cahier des charges</a:t>
            </a:r>
            <a:r>
              <a:rPr lang="fr-FR" sz="1400" baseline="0" dirty="0" smtClean="0"/>
              <a:t> détaillé) =&gt; Product </a:t>
            </a:r>
            <a:r>
              <a:rPr lang="fr-FR" sz="1400" baseline="0" dirty="0" err="1" smtClean="0"/>
              <a:t>Owner</a:t>
            </a:r>
            <a:r>
              <a:rPr lang="fr-FR" sz="1400" baseline="0" dirty="0" smtClean="0"/>
              <a:t> et équipe</a:t>
            </a:r>
          </a:p>
          <a:p>
            <a:r>
              <a:rPr lang="fr-FR" sz="1400" baseline="0" dirty="0" smtClean="0"/>
              <a:t>Architecture applicative : (Développement) =&gt; Equipe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905" y="179512"/>
            <a:ext cx="6813781" cy="5616624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444208"/>
            <a:ext cx="6120680" cy="2013992"/>
          </a:xfrm>
        </p:spPr>
        <p:txBody>
          <a:bodyPr>
            <a:normAutofit/>
          </a:bodyPr>
          <a:lstStyle/>
          <a:p>
            <a:r>
              <a:rPr lang="fr-FR" sz="1400" dirty="0" smtClean="0"/>
              <a:t>Le projet se découpe en plusieurs sprint,</a:t>
            </a:r>
            <a:r>
              <a:rPr lang="fr-FR" sz="1400" baseline="0" dirty="0" smtClean="0"/>
              <a:t> chaque sprint étant découpés en plusieurs </a:t>
            </a:r>
            <a:r>
              <a:rPr lang="fr-FR" sz="1400" baseline="0" dirty="0" err="1" smtClean="0"/>
              <a:t>backlog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51520"/>
            <a:ext cx="6717770" cy="5904656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444208"/>
            <a:ext cx="6120680" cy="201399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1400" dirty="0" smtClean="0"/>
              <a:t>La construction du </a:t>
            </a:r>
            <a:r>
              <a:rPr lang="fr-FR" sz="1400" dirty="0" err="1" smtClean="0"/>
              <a:t>backlog</a:t>
            </a:r>
            <a:r>
              <a:rPr lang="fr-FR" sz="1400" dirty="0" smtClean="0"/>
              <a:t> produit (ou cahier des charges) se fait en amont du projet</a:t>
            </a:r>
          </a:p>
          <a:p>
            <a:pPr>
              <a:buFontTx/>
              <a:buChar char="-"/>
            </a:pPr>
            <a:r>
              <a:rPr lang="fr-FR" sz="1400" baseline="0" dirty="0" smtClean="0"/>
              <a:t> Le </a:t>
            </a:r>
            <a:r>
              <a:rPr lang="fr-FR" sz="1400" baseline="0" dirty="0" err="1" smtClean="0"/>
              <a:t>backlog</a:t>
            </a:r>
            <a:r>
              <a:rPr lang="fr-FR" sz="1400" baseline="0" dirty="0" smtClean="0"/>
              <a:t> est alimenté et mis à jour durant l’avancement du projet</a:t>
            </a:r>
            <a:endParaRPr lang="fr-FR" sz="1400" dirty="0" smtClean="0"/>
          </a:p>
          <a:p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2665" y="0"/>
            <a:ext cx="6813781" cy="5796136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7092280"/>
            <a:ext cx="6120680" cy="136592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2664" y="251520"/>
            <a:ext cx="6900664" cy="560977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7308304"/>
            <a:ext cx="6120680" cy="1149896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56</a:t>
            </a:fld>
            <a:endParaRPr 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179512"/>
            <a:ext cx="6717770" cy="5544616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7452320"/>
            <a:ext cx="6120680" cy="100588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57</a:t>
            </a:fld>
            <a:endParaRPr 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2665" y="685800"/>
            <a:ext cx="6813781" cy="5110336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7308304"/>
            <a:ext cx="6120680" cy="1149896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58</a:t>
            </a:fld>
            <a:endParaRPr 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2664" y="179512"/>
            <a:ext cx="6909792" cy="568863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7596336"/>
            <a:ext cx="6120680" cy="861864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59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40060"/>
            <a:ext cx="6804653" cy="510349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5436096"/>
            <a:ext cx="6120680" cy="3022104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9357" y="179512"/>
            <a:ext cx="6621760" cy="547260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7164288"/>
            <a:ext cx="6120680" cy="1293912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8934" y="323528"/>
            <a:ext cx="6712024" cy="553777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516216"/>
            <a:ext cx="6120680" cy="1941984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61</a:t>
            </a:fld>
            <a:endParaRPr lang="fr-F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2664" y="0"/>
            <a:ext cx="6900664" cy="586129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732240"/>
            <a:ext cx="6120680" cy="172596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62</a:t>
            </a:fld>
            <a:endParaRPr 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4319" y="251520"/>
            <a:ext cx="6804653" cy="553777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588224"/>
            <a:ext cx="6120680" cy="1869976"/>
          </a:xfrm>
        </p:spPr>
        <p:txBody>
          <a:bodyPr>
            <a:normAutofit/>
          </a:bodyPr>
          <a:lstStyle/>
          <a:p>
            <a:r>
              <a:rPr lang="fr-FR" sz="1400" dirty="0" err="1" smtClean="0"/>
              <a:t>Features</a:t>
            </a:r>
            <a:r>
              <a:rPr lang="fr-FR" sz="1400" dirty="0" smtClean="0"/>
              <a:t> : Gestion de stock, Gestion des fournisseurs, gestion des clients</a:t>
            </a:r>
          </a:p>
          <a:p>
            <a:r>
              <a:rPr lang="fr-FR" sz="1400" dirty="0" smtClean="0"/>
              <a:t>STORY : Sur l’intégralité du projet</a:t>
            </a:r>
          </a:p>
          <a:p>
            <a:r>
              <a:rPr lang="fr-FR" sz="1400" dirty="0" smtClean="0"/>
              <a:t>Tâche : Différents story découpés par sprint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63</a:t>
            </a:fld>
            <a:endParaRPr 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787" y="0"/>
            <a:ext cx="6717771" cy="6228184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2656" y="6588224"/>
            <a:ext cx="6120680" cy="1869976"/>
          </a:xfrm>
        </p:spPr>
        <p:txBody>
          <a:bodyPr>
            <a:normAutofit/>
          </a:bodyPr>
          <a:lstStyle/>
          <a:p>
            <a:r>
              <a:rPr lang="fr-FR" sz="1400" dirty="0" err="1" smtClean="0"/>
              <a:t>Feature</a:t>
            </a:r>
            <a:r>
              <a:rPr lang="fr-FR" sz="1400" baseline="0" dirty="0" smtClean="0"/>
              <a:t> : sont découpés par sujet, thèmes</a:t>
            </a:r>
          </a:p>
          <a:p>
            <a:r>
              <a:rPr lang="fr-FR" sz="1400" baseline="0" dirty="0" smtClean="0"/>
              <a:t>Claude Aubry : Gourou de l’agilité en France (Blog dispo sur le net)</a:t>
            </a:r>
          </a:p>
          <a:p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64</a:t>
            </a:fld>
            <a:endParaRPr 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4036"/>
            <a:ext cx="6736026" cy="5052020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65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>
          <a:xfrm>
            <a:off x="332656" y="6732240"/>
            <a:ext cx="6120680" cy="172596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4036"/>
            <a:ext cx="6544005" cy="4908004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7" y="24036"/>
            <a:ext cx="6544005" cy="4908004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47650" y="107950"/>
            <a:ext cx="6348413" cy="47625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Toutes ces </a:t>
            </a:r>
            <a:r>
              <a:rPr lang="fr-FR" dirty="0" err="1" smtClean="0"/>
              <a:t>méthodos</a:t>
            </a:r>
            <a:r>
              <a:rPr lang="fr-FR" dirty="0" smtClean="0"/>
              <a:t> ont toujours en commun</a:t>
            </a:r>
            <a:r>
              <a:rPr lang="fr-FR" baseline="0" dirty="0" smtClean="0"/>
              <a:t> 4 points : Participation de l’utilisateur / Groupe de travail ayant le pouvoir de décision / Autonomie et motivation de l’équipe / Spécification et validation permanente des exigence du projet</a:t>
            </a:r>
            <a:endParaRPr lang="fr-FR" dirty="0" smtClean="0"/>
          </a:p>
          <a:p>
            <a:r>
              <a:rPr lang="fr-FR" dirty="0" smtClean="0"/>
              <a:t>XP et SCRUM sont les</a:t>
            </a:r>
            <a:r>
              <a:rPr lang="fr-FR" baseline="0" dirty="0" smtClean="0"/>
              <a:t> principales méthodologies utilisées aujourd’hui dans les DSI.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EC30-C7BB-4BBB-AD60-D18D7EF25E50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785785" y="2130428"/>
            <a:ext cx="7929619" cy="1470025"/>
          </a:xfrm>
        </p:spPr>
        <p:txBody>
          <a:bodyPr>
            <a:normAutofit/>
          </a:bodyPr>
          <a:lstStyle>
            <a:lvl1pPr algn="r">
              <a:defRPr sz="3800">
                <a:latin typeface="Century Gothic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785785" y="3429000"/>
            <a:ext cx="7929619" cy="1543064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Platshållare för innehåll 19"/>
          <p:cNvSpPr>
            <a:spLocks noGrp="1"/>
          </p:cNvSpPr>
          <p:nvPr>
            <p:ph sz="quarter" idx="10"/>
          </p:nvPr>
        </p:nvSpPr>
        <p:spPr>
          <a:xfrm>
            <a:off x="3714745" y="5715021"/>
            <a:ext cx="5000625" cy="714376"/>
          </a:xfrm>
        </p:spPr>
        <p:txBody>
          <a:bodyPr/>
          <a:lstStyle>
            <a:lvl1pPr algn="r">
              <a:buNone/>
              <a:defRPr sz="2200">
                <a:latin typeface="Century Gothic" pitchFamily="34" charset="0"/>
              </a:defRPr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AD5-D18F-4733-B273-CDCA56118F22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A886-3188-4069-A659-6D78B856EF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AD5-D18F-4733-B273-CDCA56118F22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A886-3188-4069-A659-6D78B856EF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AD5-D18F-4733-B273-CDCA56118F22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A886-3188-4069-A659-6D78B856EF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AD5-D18F-4733-B273-CDCA56118F22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A886-3188-4069-A659-6D78B856EF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BDE9-DF64-441E-BA8F-A59DBF8C4A05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C9E-093F-4B2C-BE4B-C3DE8EF511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BDE9-DF64-441E-BA8F-A59DBF8C4A05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C9E-093F-4B2C-BE4B-C3DE8EF511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BDE9-DF64-441E-BA8F-A59DBF8C4A05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C9E-093F-4B2C-BE4B-C3DE8EF511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BDE9-DF64-441E-BA8F-A59DBF8C4A05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C9E-093F-4B2C-BE4B-C3DE8EF511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BDE9-DF64-441E-BA8F-A59DBF8C4A05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C9E-093F-4B2C-BE4B-C3DE8EF511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BDE9-DF64-441E-BA8F-A59DBF8C4A05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C9E-093F-4B2C-BE4B-C3DE8EF511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E303-D671-459E-9B22-1FE1FC06017D}" type="datetimeFigureOut">
              <a:rPr lang="sv-SE" smtClean="0"/>
              <a:pPr/>
              <a:t>2012-10-08</a:t>
            </a:fld>
            <a:endParaRPr lang="sv-S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D4CF-279B-4324-8978-1602431E9A6C}" type="slidenum">
              <a:rPr lang="sv-SE" smtClean="0"/>
              <a:pPr/>
              <a:t>‹N°›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BDE9-DF64-441E-BA8F-A59DBF8C4A05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C9E-093F-4B2C-BE4B-C3DE8EF511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BDE9-DF64-441E-BA8F-A59DBF8C4A05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C9E-093F-4B2C-BE4B-C3DE8EF511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BDE9-DF64-441E-BA8F-A59DBF8C4A05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C9E-093F-4B2C-BE4B-C3DE8EF511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BDE9-DF64-441E-BA8F-A59DBF8C4A05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C9E-093F-4B2C-BE4B-C3DE8EF511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BDE9-DF64-441E-BA8F-A59DBF8C4A05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C9E-093F-4B2C-BE4B-C3DE8EF511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5785" y="2130428"/>
            <a:ext cx="7929619" cy="1470025"/>
          </a:xfrm>
        </p:spPr>
        <p:txBody>
          <a:bodyPr>
            <a:normAutofit/>
          </a:bodyPr>
          <a:lstStyle>
            <a:lvl1pPr algn="r">
              <a:defRPr sz="38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85785" y="3429000"/>
            <a:ext cx="7929619" cy="1543064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Platshållare för innehåll 19"/>
          <p:cNvSpPr>
            <a:spLocks noGrp="1"/>
          </p:cNvSpPr>
          <p:nvPr>
            <p:ph sz="quarter" idx="10"/>
          </p:nvPr>
        </p:nvSpPr>
        <p:spPr>
          <a:xfrm>
            <a:off x="3714745" y="5715021"/>
            <a:ext cx="5000625" cy="714376"/>
          </a:xfrm>
        </p:spPr>
        <p:txBody>
          <a:bodyPr/>
          <a:lstStyle>
            <a:lvl1pPr algn="r">
              <a:buNone/>
              <a:defRPr sz="22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195488"/>
            <a:ext cx="6543692" cy="857248"/>
          </a:xfrm>
        </p:spPr>
        <p:txBody>
          <a:bodyPr wrap="square" anchor="t" anchorCtr="0">
            <a:noAutofit/>
          </a:bodyPr>
          <a:lstStyle>
            <a:lvl1pPr algn="l">
              <a:defRPr sz="2600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929222"/>
          </a:xfrm>
        </p:spPr>
        <p:txBody>
          <a:bodyPr wrap="square">
            <a:noAutofit/>
          </a:bodyPr>
          <a:lstStyle>
            <a:lvl1pPr>
              <a:defRPr sz="2000">
                <a:latin typeface="Century Gothic" pitchFamily="34" charset="0"/>
              </a:defRPr>
            </a:lvl1pPr>
            <a:lvl2pPr>
              <a:defRPr sz="1800">
                <a:latin typeface="Century Gothic" pitchFamily="34" charset="0"/>
              </a:defRPr>
            </a:lvl2pPr>
            <a:lvl3pPr>
              <a:defRPr sz="1600">
                <a:latin typeface="Century Gothic" pitchFamily="34" charset="0"/>
              </a:defRPr>
            </a:lvl3pPr>
            <a:lvl4pPr>
              <a:defRPr sz="1400">
                <a:latin typeface="Century Gothic" pitchFamily="34" charset="0"/>
              </a:defRPr>
            </a:lvl4pPr>
            <a:lvl5pPr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60573" y="785794"/>
            <a:ext cx="8254832" cy="54292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AD5-D18F-4733-B273-CDCA56118F22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A886-3188-4069-A659-6D78B856EF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48F9-78FE-4CCE-B0DF-9ED0493538A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4A2F-B61B-4075-8849-619F23632C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48F9-78FE-4CCE-B0DF-9ED0493538A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4A2F-B61B-4075-8849-619F23632C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48F9-78FE-4CCE-B0DF-9ED0493538A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4A2F-B61B-4075-8849-619F23632C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48F9-78FE-4CCE-B0DF-9ED0493538A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4A2F-B61B-4075-8849-619F23632C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48F9-78FE-4CCE-B0DF-9ED0493538A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4A2F-B61B-4075-8849-619F23632C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48F9-78FE-4CCE-B0DF-9ED0493538A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4A2F-B61B-4075-8849-619F23632C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48F9-78FE-4CCE-B0DF-9ED0493538A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4A2F-B61B-4075-8849-619F23632C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48F9-78FE-4CCE-B0DF-9ED0493538A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4A2F-B61B-4075-8849-619F23632C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48F9-78FE-4CCE-B0DF-9ED0493538A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4A2F-B61B-4075-8849-619F23632C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AD5-D18F-4733-B273-CDCA56118F22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A886-3188-4069-A659-6D78B856EF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AD5-D18F-4733-B273-CDCA56118F22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A886-3188-4069-A659-6D78B856EF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AD5-D18F-4733-B273-CDCA56118F22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A886-3188-4069-A659-6D78B856EF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AD5-D18F-4733-B273-CDCA56118F22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A886-3188-4069-A659-6D78B856EF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AD5-D18F-4733-B273-CDCA56118F22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A886-3188-4069-A659-6D78B856EF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AD5-D18F-4733-B273-CDCA56118F22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A886-3188-4069-A659-6D78B856EF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4E303-D671-459E-9B22-1FE1FC06017D}" type="datetimeFigureOut">
              <a:rPr lang="sv-SE" smtClean="0"/>
              <a:pPr/>
              <a:t>2012-10-08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D4CF-279B-4324-8978-1602431E9A6C}" type="slidenum">
              <a:rPr lang="sv-SE" smtClean="0"/>
              <a:pPr/>
              <a:t>‹N°›</a:t>
            </a:fld>
            <a:endParaRPr lang="sv-SE"/>
          </a:p>
        </p:txBody>
      </p:sp>
      <p:pic>
        <p:nvPicPr>
          <p:cNvPr id="8" name="Bildobjekt 8" descr="100609_ppt_title.jpg"/>
          <p:cNvPicPr>
            <a:picLocks noChangeAspect="1"/>
          </p:cNvPicPr>
          <p:nvPr userDrawn="1"/>
        </p:nvPicPr>
        <p:blipFill>
          <a:blip r:embed="rId4" cstate="print"/>
          <a:srcRect r="56300"/>
          <a:stretch>
            <a:fillRect/>
          </a:stretch>
        </p:blipFill>
        <p:spPr>
          <a:xfrm>
            <a:off x="0" y="247166"/>
            <a:ext cx="3851920" cy="6610834"/>
          </a:xfrm>
          <a:prstGeom prst="rect">
            <a:avLst/>
          </a:prstGeom>
        </p:spPr>
      </p:pic>
      <p:pic>
        <p:nvPicPr>
          <p:cNvPr id="10" name="Bildobjekt 8" descr="100609_ppt_title.jpg"/>
          <p:cNvPicPr>
            <a:picLocks noChangeAspect="1"/>
          </p:cNvPicPr>
          <p:nvPr userDrawn="1"/>
        </p:nvPicPr>
        <p:blipFill>
          <a:blip r:embed="rId4" cstate="print"/>
          <a:srcRect l="80712" t="4851" r="4326" b="89899"/>
          <a:stretch>
            <a:fillRect/>
          </a:stretch>
        </p:blipFill>
        <p:spPr>
          <a:xfrm>
            <a:off x="6948264" y="188640"/>
            <a:ext cx="1778403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C9AD5-D18F-4733-B273-CDCA56118F22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6A886-3188-4069-A659-6D78B856EF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BDE9-DF64-441E-BA8F-A59DBF8C4A05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29C9E-093F-4B2C-BE4B-C3DE8EF511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5858-ABEF-4476-96A7-0A00BBD8770B}" type="datetimeFigureOut">
              <a:rPr lang="sv-SE" smtClean="0"/>
              <a:pPr/>
              <a:t>2012-10-08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AA77-2A87-4E38-A250-A87F2B4B3BAB}" type="slidenum">
              <a:rPr lang="sv-SE" smtClean="0"/>
              <a:pPr/>
              <a:t>‹N°›</a:t>
            </a:fld>
            <a:endParaRPr lang="sv-SE"/>
          </a:p>
        </p:txBody>
      </p:sp>
      <p:pic>
        <p:nvPicPr>
          <p:cNvPr id="8" name="Bildobjekt 7" descr="100609_ppt_divid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DA05-4656-497B-B636-9282AD02273F}" type="datetimeFigureOut">
              <a:rPr lang="sv-SE" smtClean="0"/>
              <a:pPr/>
              <a:t>2012-10-08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22860-3D42-48D8-A93C-A520C384C1F6}" type="slidenum">
              <a:rPr lang="sv-SE" smtClean="0"/>
              <a:pPr/>
              <a:t>‹N°›</a:t>
            </a:fld>
            <a:endParaRPr lang="sv-SE"/>
          </a:p>
        </p:txBody>
      </p:sp>
      <p:pic>
        <p:nvPicPr>
          <p:cNvPr id="8" name="Bildobjekt 7" descr="100609_ppt_main.jpg"/>
          <p:cNvPicPr>
            <a:picLocks noChangeAspect="1"/>
          </p:cNvPicPr>
          <p:nvPr userDrawn="1"/>
        </p:nvPicPr>
        <p:blipFill>
          <a:blip r:embed="rId6" cstate="print"/>
          <a:srcRect t="51050"/>
          <a:stretch>
            <a:fillRect/>
          </a:stretch>
        </p:blipFill>
        <p:spPr>
          <a:xfrm>
            <a:off x="0" y="3501009"/>
            <a:ext cx="9144000" cy="3356992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107504" y="6624246"/>
            <a:ext cx="464871" cy="23375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r>
              <a:rPr lang="sv-SE" sz="1000" dirty="0" smtClean="0">
                <a:solidFill>
                  <a:schemeClr val="bg1"/>
                </a:solidFill>
                <a:latin typeface="Century Gothic" pitchFamily="34" charset="0"/>
              </a:rPr>
              <a:t>© SOGETI</a:t>
            </a:r>
          </a:p>
        </p:txBody>
      </p:sp>
      <p:sp>
        <p:nvSpPr>
          <p:cNvPr id="10" name="Rektangel 8"/>
          <p:cNvSpPr/>
          <p:nvPr userDrawn="1"/>
        </p:nvSpPr>
        <p:spPr>
          <a:xfrm>
            <a:off x="8734684" y="6624075"/>
            <a:ext cx="3946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CCE6378-B7C7-4CE3-B00E-359450DDDC20}" type="slidenum">
              <a:rPr lang="sv-SE" sz="1000" smtClean="0">
                <a:solidFill>
                  <a:schemeClr val="bg1"/>
                </a:solidFill>
                <a:latin typeface="Century Gothic" pitchFamily="34" charset="0"/>
              </a:rPr>
              <a:pPr/>
              <a:t>‹N°›</a:t>
            </a:fld>
            <a:endParaRPr lang="sv-SE" sz="1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2" name="Bildobjekt 8" descr="100609_ppt_title.jpg"/>
          <p:cNvPicPr>
            <a:picLocks noChangeAspect="1"/>
          </p:cNvPicPr>
          <p:nvPr userDrawn="1"/>
        </p:nvPicPr>
        <p:blipFill>
          <a:blip r:embed="rId7" cstate="print"/>
          <a:srcRect l="80712" t="4851" r="4326" b="89899"/>
          <a:stretch>
            <a:fillRect/>
          </a:stretch>
        </p:blipFill>
        <p:spPr>
          <a:xfrm>
            <a:off x="7452320" y="188641"/>
            <a:ext cx="1440000" cy="37894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043609" y="6554820"/>
            <a:ext cx="48965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100" dirty="0" smtClean="0">
                <a:solidFill>
                  <a:schemeClr val="bg1"/>
                </a:solidFill>
              </a:rPr>
              <a:t>Méthodes AGILES de gestion de projet</a:t>
            </a:r>
            <a:endParaRPr lang="fr-FR" sz="1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5" r:id="rId2"/>
    <p:sldLayoutId id="2147483737" r:id="rId3"/>
    <p:sldLayoutId id="214748369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B48F9-78FE-4CCE-B0DF-9ED0493538A7}" type="datetimeFigureOut">
              <a:rPr lang="fr-FR" smtClean="0"/>
              <a:pPr/>
              <a:t>08/10/2012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14A2F-B61B-4075-8849-619F23632C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8"/>
          <p:cNvSpPr txBox="1">
            <a:spLocks/>
          </p:cNvSpPr>
          <p:nvPr/>
        </p:nvSpPr>
        <p:spPr>
          <a:xfrm>
            <a:off x="3419873" y="2564904"/>
            <a:ext cx="5316387" cy="21602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METHODES AGILES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b="1" u="sng" dirty="0" smtClean="0">
                <a:solidFill>
                  <a:schemeClr val="accent1"/>
                </a:solidFill>
                <a:latin typeface="Century Gothic" pitchFamily="34" charset="0"/>
              </a:rPr>
              <a:t>De gestion de projet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Underrubrik 5"/>
          <p:cNvSpPr txBox="1">
            <a:spLocks/>
          </p:cNvSpPr>
          <p:nvPr/>
        </p:nvSpPr>
        <p:spPr>
          <a:xfrm>
            <a:off x="890853" y="5013176"/>
            <a:ext cx="7929619" cy="108012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2000" dirty="0" smtClean="0">
              <a:latin typeface="Century Gothic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Septembre - Octobre 2012</a:t>
            </a: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Underrubrik 5"/>
          <p:cNvSpPr txBox="1">
            <a:spLocks/>
          </p:cNvSpPr>
          <p:nvPr/>
        </p:nvSpPr>
        <p:spPr>
          <a:xfrm>
            <a:off x="899592" y="5949280"/>
            <a:ext cx="7929619" cy="108012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2000" dirty="0" smtClean="0">
              <a:latin typeface="Century Gothic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Version 2.12 </a:t>
            </a: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Contexte Agile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PANORAMA</a:t>
            </a:r>
            <a:br>
              <a:rPr lang="fr-FR" dirty="0" smtClean="0">
                <a:latin typeface="Century Gothic" pitchFamily="34" charset="0"/>
              </a:rPr>
            </a:br>
            <a:endParaRPr lang="fr-FR" sz="1600" dirty="0">
              <a:latin typeface="Century Gothic" pitchFamily="34" charset="0"/>
            </a:endParaRPr>
          </a:p>
        </p:txBody>
      </p:sp>
      <p:graphicFrame>
        <p:nvGraphicFramePr>
          <p:cNvPr id="5" name="Graphique 4"/>
          <p:cNvGraphicFramePr/>
          <p:nvPr/>
        </p:nvGraphicFramePr>
        <p:xfrm>
          <a:off x="827584" y="1196752"/>
          <a:ext cx="7920880" cy="426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67546" y="5589240"/>
            <a:ext cx="4581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dirty="0" smtClean="0"/>
              <a:t>   Etude de SUG (</a:t>
            </a:r>
            <a:r>
              <a:rPr lang="fr-FR" dirty="0" err="1" smtClean="0"/>
              <a:t>Scrum</a:t>
            </a:r>
            <a:r>
              <a:rPr lang="fr-FR" dirty="0" smtClean="0"/>
              <a:t> User Group)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dirty="0" smtClean="0"/>
              <a:t>   Réalisée en 2009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dirty="0" smtClean="0"/>
              <a:t>   Disponible sur www.frenchsug.org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Contexte Agile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Principes de base</a:t>
            </a:r>
            <a:br>
              <a:rPr lang="fr-FR" dirty="0" smtClean="0">
                <a:latin typeface="Century Gothic" pitchFamily="34" charset="0"/>
              </a:rPr>
            </a:br>
            <a:endParaRPr lang="fr-FR" sz="1600" dirty="0">
              <a:latin typeface="Century Gothic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08105" y="836715"/>
            <a:ext cx="315323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/>
              <a:t>Issues du manifeste pour le </a:t>
            </a:r>
          </a:p>
          <a:p>
            <a:r>
              <a:rPr lang="fr-FR" sz="1600" dirty="0" smtClean="0"/>
              <a:t>Développement logiciel Agile</a:t>
            </a:r>
          </a:p>
          <a:p>
            <a:r>
              <a:rPr lang="fr-FR" sz="1600" i="1" dirty="0" smtClean="0"/>
              <a:t>www.agilemanifest.org</a:t>
            </a:r>
            <a:endParaRPr lang="fr-FR" sz="1600" i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971600" y="1916833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Personnes et</a:t>
            </a:r>
          </a:p>
          <a:p>
            <a:pPr algn="ctr"/>
            <a:r>
              <a:rPr lang="fr-FR" dirty="0" smtClean="0"/>
              <a:t>interactions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971600" y="3068960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Logiciel qui</a:t>
            </a:r>
          </a:p>
          <a:p>
            <a:pPr algn="ctr"/>
            <a:r>
              <a:rPr lang="fr-FR" dirty="0" smtClean="0"/>
              <a:t>fonctionne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971601" y="4149081"/>
            <a:ext cx="230425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Collaboration </a:t>
            </a:r>
          </a:p>
          <a:p>
            <a:pPr algn="ctr"/>
            <a:r>
              <a:rPr lang="fr-FR" dirty="0" smtClean="0"/>
              <a:t>avec le client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971601" y="5301208"/>
            <a:ext cx="230425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Adaptation au changement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364088" y="1844824"/>
            <a:ext cx="2592288" cy="93610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Processus </a:t>
            </a:r>
          </a:p>
          <a:p>
            <a:pPr algn="ctr"/>
            <a:r>
              <a:rPr lang="fr-FR" dirty="0" smtClean="0"/>
              <a:t>et outils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5364088" y="2996952"/>
            <a:ext cx="2592288" cy="86409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Documentation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5364088" y="4077073"/>
            <a:ext cx="2592288" cy="93610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Négociation à</a:t>
            </a:r>
          </a:p>
          <a:p>
            <a:pPr algn="ctr"/>
            <a:r>
              <a:rPr lang="fr-FR" dirty="0" smtClean="0"/>
              <a:t>Partir d’un contrat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364088" y="5229201"/>
            <a:ext cx="2592288" cy="93610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Suivi d’un plan</a:t>
            </a:r>
            <a:endParaRPr lang="fr-FR" dirty="0"/>
          </a:p>
        </p:txBody>
      </p:sp>
      <p:sp>
        <p:nvSpPr>
          <p:cNvPr id="17" name="Flèche droite 16"/>
          <p:cNvSpPr/>
          <p:nvPr/>
        </p:nvSpPr>
        <p:spPr>
          <a:xfrm>
            <a:off x="3635897" y="2204865"/>
            <a:ext cx="1224136" cy="288032"/>
          </a:xfrm>
          <a:prstGeom prst="rightArrow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3635897" y="3356992"/>
            <a:ext cx="1224136" cy="288032"/>
          </a:xfrm>
          <a:prstGeom prst="rightArrow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3707904" y="4437112"/>
            <a:ext cx="1224136" cy="288032"/>
          </a:xfrm>
          <a:prstGeom prst="rightArrow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3707904" y="5517232"/>
            <a:ext cx="1224136" cy="288032"/>
          </a:xfrm>
          <a:prstGeom prst="rightArrow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3995938" y="3565272"/>
            <a:ext cx="492443" cy="94384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2000" dirty="0" smtClean="0">
                <a:solidFill>
                  <a:srgbClr val="C00000"/>
                </a:solidFill>
              </a:rPr>
              <a:t>Versus</a:t>
            </a:r>
            <a:endParaRPr lang="fr-FR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Contexte Agile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Pratiques de base</a:t>
            </a:r>
            <a:br>
              <a:rPr lang="fr-FR" dirty="0" smtClean="0">
                <a:latin typeface="Century Gothic" pitchFamily="34" charset="0"/>
              </a:rPr>
            </a:br>
            <a:endParaRPr lang="fr-FR" sz="1600" dirty="0">
              <a:latin typeface="Century Gothic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124744"/>
            <a:ext cx="8229600" cy="518457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Spécification et validation</a:t>
            </a:r>
            <a:r>
              <a:rPr kumimoji="0" lang="fr-FR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permanente des exigences.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200" b="1" dirty="0" smtClean="0">
                <a:latin typeface="Century Gothic" pitchFamily="34" charset="0"/>
              </a:rPr>
              <a:t>Participation de l’utilisateur final aux groupes de travail.</a:t>
            </a:r>
            <a:endParaRPr lang="fr-FR" sz="1200" b="1" noProof="0" dirty="0" smtClean="0">
              <a:latin typeface="Century Gothic" pitchFamily="34" charset="0"/>
            </a:endParaRP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200" b="1" noProof="0" dirty="0" smtClean="0">
                <a:latin typeface="Century Gothic" pitchFamily="34" charset="0"/>
              </a:rPr>
              <a:t>Groupe de travail disposant du pouvoir de décision.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200" b="1" dirty="0" smtClean="0">
                <a:latin typeface="Century Gothic" pitchFamily="34" charset="0"/>
              </a:rPr>
              <a:t>Autonomie et organisation centralisée de l’équipe (motivation).</a:t>
            </a:r>
            <a:endParaRPr lang="fr-FR" sz="1200" b="1" noProof="0" dirty="0" smtClean="0">
              <a:latin typeface="Century Gothic" pitchFamily="34" charset="0"/>
            </a:endParaRP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Niveau</a:t>
            </a:r>
            <a:r>
              <a:rPr kumimoji="0" lang="fr-FR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méthodologique variable en fonction des enjeux du projet.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200" b="1" baseline="0" dirty="0" smtClean="0">
                <a:solidFill>
                  <a:schemeClr val="tx1"/>
                </a:solidFill>
                <a:latin typeface="Century Gothic" pitchFamily="34" charset="0"/>
              </a:rPr>
              <a:t>Pilotage</a:t>
            </a:r>
            <a:r>
              <a:rPr lang="fr-FR" sz="1200" b="1" dirty="0" smtClean="0">
                <a:solidFill>
                  <a:schemeClr val="tx1"/>
                </a:solidFill>
                <a:latin typeface="Century Gothic" pitchFamily="34" charset="0"/>
              </a:rPr>
              <a:t> par les enjeux et les risques.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Recherche</a:t>
            </a:r>
            <a:r>
              <a:rPr kumimoji="0" lang="fr-FR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d’excellence technique de la conception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200" b="1" baseline="0" dirty="0" smtClean="0">
                <a:solidFill>
                  <a:schemeClr val="tx1"/>
                </a:solidFill>
                <a:latin typeface="Century Gothic" pitchFamily="34" charset="0"/>
              </a:rPr>
              <a:t>Vision</a:t>
            </a:r>
            <a:r>
              <a:rPr lang="fr-FR" sz="1200" b="1" dirty="0" smtClean="0">
                <a:solidFill>
                  <a:schemeClr val="tx1"/>
                </a:solidFill>
                <a:latin typeface="Century Gothic" pitchFamily="34" charset="0"/>
              </a:rPr>
              <a:t> graphique d’une modélisation nécessaire et suffisante.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Vision</a:t>
            </a:r>
            <a:r>
              <a:rPr kumimoji="0" lang="fr-FR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de la documentation nécessaire et suffisante.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200" b="1" baseline="0" dirty="0" smtClean="0">
                <a:solidFill>
                  <a:schemeClr val="tx1"/>
                </a:solidFill>
                <a:latin typeface="Century Gothic" pitchFamily="34" charset="0"/>
              </a:rPr>
              <a:t>Planification</a:t>
            </a:r>
            <a:r>
              <a:rPr lang="fr-FR" sz="1200" b="1" dirty="0" smtClean="0">
                <a:solidFill>
                  <a:schemeClr val="tx1"/>
                </a:solidFill>
                <a:latin typeface="Century Gothic" pitchFamily="34" charset="0"/>
              </a:rPr>
              <a:t> stratégique globale basée sur les itérations rapides.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Réalisation</a:t>
            </a:r>
            <a:r>
              <a:rPr kumimoji="0" lang="fr-FR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en jalons par prototypage actif itératif et incrémental.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200" b="1" baseline="0" dirty="0" smtClean="0">
                <a:solidFill>
                  <a:schemeClr val="tx1"/>
                </a:solidFill>
                <a:latin typeface="Century Gothic" pitchFamily="34" charset="0"/>
              </a:rPr>
              <a:t>Normes</a:t>
            </a:r>
            <a:r>
              <a:rPr lang="fr-FR" sz="1200" b="1" dirty="0" smtClean="0">
                <a:solidFill>
                  <a:schemeClr val="tx1"/>
                </a:solidFill>
                <a:latin typeface="Century Gothic" pitchFamily="34" charset="0"/>
              </a:rPr>
              <a:t> et techniques raisonnables de qualité du code.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Architecture à base de composants, gestion des changements.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200" b="1" dirty="0" smtClean="0">
                <a:solidFill>
                  <a:schemeClr val="tx1"/>
                </a:solidFill>
                <a:latin typeface="Century Gothic" pitchFamily="34" charset="0"/>
              </a:rPr>
              <a:t>Recherche continue d’optimisation et d’amélioration des pratiques.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5" y="1556793"/>
            <a:ext cx="8064896" cy="3744416"/>
          </a:xfrm>
          <a:prstGeom prst="rect">
            <a:avLst/>
          </a:prstGeom>
          <a:solidFill>
            <a:schemeClr val="bg1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195488"/>
            <a:ext cx="6543692" cy="1145280"/>
          </a:xfrm>
        </p:spPr>
        <p:txBody>
          <a:bodyPr/>
          <a:lstStyle/>
          <a:p>
            <a:r>
              <a:rPr lang="fr-FR" sz="3200" dirty="0" smtClean="0"/>
              <a:t>SOMMAIRE</a:t>
            </a:r>
            <a:br>
              <a:rPr lang="fr-FR" sz="3200" dirty="0" smtClean="0"/>
            </a:br>
            <a:r>
              <a:rPr lang="fr-FR" sz="3200" dirty="0" err="1" smtClean="0"/>
              <a:t>eXtreme</a:t>
            </a:r>
            <a:r>
              <a:rPr lang="fr-FR" sz="3200" dirty="0" smtClean="0"/>
              <a:t> </a:t>
            </a:r>
            <a:r>
              <a:rPr lang="fr-FR" sz="3200" dirty="0" err="1" smtClean="0"/>
              <a:t>Programming</a:t>
            </a:r>
            <a:endParaRPr lang="fr-FR" sz="3200" dirty="0"/>
          </a:p>
        </p:txBody>
      </p:sp>
      <p:sp>
        <p:nvSpPr>
          <p:cNvPr id="4" name="Espace réservé du contenu 32"/>
          <p:cNvSpPr txBox="1">
            <a:spLocks/>
          </p:cNvSpPr>
          <p:nvPr/>
        </p:nvSpPr>
        <p:spPr>
          <a:xfrm>
            <a:off x="566735" y="1772817"/>
            <a:ext cx="8568952" cy="403244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Présentation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fr-FR" sz="2800" dirty="0" smtClean="0">
              <a:latin typeface="Century Gothic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L’équipe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fr-FR" sz="2800" dirty="0" smtClean="0">
              <a:latin typeface="Century Gothic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La gestion de projet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fr-FR" sz="2800" dirty="0" smtClean="0">
              <a:latin typeface="Century Gothic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Les autres pratiques</a:t>
            </a:r>
            <a:endParaRPr lang="fr-FR" sz="1400" dirty="0" smtClean="0">
              <a:latin typeface="Century Gothic" pitchFamily="34" charset="0"/>
            </a:endParaRPr>
          </a:p>
          <a:p>
            <a:endParaRPr lang="fr-FR" sz="1400" dirty="0" smtClean="0">
              <a:latin typeface="Century Gothic" pitchFamily="34" charset="0"/>
            </a:endParaRPr>
          </a:p>
          <a:p>
            <a:endParaRPr lang="fr-FR" sz="1400" dirty="0" smtClean="0">
              <a:latin typeface="Century Gothic" pitchFamily="34" charset="0"/>
            </a:endParaRPr>
          </a:p>
          <a:p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Présentation</a:t>
            </a:r>
            <a:br>
              <a:rPr lang="fr-FR" dirty="0" smtClean="0">
                <a:latin typeface="Century Gothic" pitchFamily="34" charset="0"/>
              </a:rPr>
            </a:br>
            <a:endParaRPr lang="fr-FR" sz="1600" dirty="0">
              <a:latin typeface="Century Gothic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124744"/>
            <a:ext cx="8229600" cy="518457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1996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: Projet Chrysler : Kent Beck – Ron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Jeffries</a:t>
            </a:r>
            <a:endParaRPr kumimoji="0" lang="fr-FR" sz="16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solidFill>
                  <a:schemeClr val="accent1"/>
                </a:solidFill>
                <a:latin typeface="Century Gothic" pitchFamily="34" charset="0"/>
              </a:rPr>
              <a:t>2000</a:t>
            </a:r>
            <a:r>
              <a:rPr lang="fr-FR" sz="1600" b="1" dirty="0" smtClean="0">
                <a:latin typeface="Century Gothic" pitchFamily="34" charset="0"/>
              </a:rPr>
              <a:t> : Parution de </a:t>
            </a:r>
            <a:r>
              <a:rPr lang="fr-FR" sz="1600" b="1" dirty="0" err="1" smtClean="0">
                <a:latin typeface="Century Gothic" pitchFamily="34" charset="0"/>
              </a:rPr>
              <a:t>Extreme</a:t>
            </a:r>
            <a:r>
              <a:rPr lang="fr-FR" sz="1600" b="1" dirty="0" smtClean="0">
                <a:latin typeface="Century Gothic" pitchFamily="34" charset="0"/>
              </a:rPr>
              <a:t> </a:t>
            </a:r>
            <a:r>
              <a:rPr lang="fr-FR" sz="1600" b="1" dirty="0" err="1" smtClean="0">
                <a:latin typeface="Century Gothic" pitchFamily="34" charset="0"/>
              </a:rPr>
              <a:t>Programming</a:t>
            </a:r>
            <a:r>
              <a:rPr lang="fr-FR" sz="1600" b="1" dirty="0" smtClean="0">
                <a:latin typeface="Century Gothic" pitchFamily="34" charset="0"/>
              </a:rPr>
              <a:t> </a:t>
            </a:r>
            <a:r>
              <a:rPr lang="fr-FR" sz="1600" b="1" dirty="0" err="1" smtClean="0">
                <a:latin typeface="Century Gothic" pitchFamily="34" charset="0"/>
              </a:rPr>
              <a:t>Explained</a:t>
            </a:r>
            <a:r>
              <a:rPr lang="fr-FR" sz="1600" b="1" dirty="0" smtClean="0">
                <a:latin typeface="Century Gothic" pitchFamily="34" charset="0"/>
              </a:rPr>
              <a:t> de K. </a:t>
            </a:r>
            <a:r>
              <a:rPr lang="fr-FR" sz="1600" b="1" dirty="0" err="1" smtClean="0">
                <a:latin typeface="Century Gothic" pitchFamily="34" charset="0"/>
              </a:rPr>
              <a:t>Bech</a:t>
            </a:r>
            <a:endParaRPr lang="fr-FR" sz="1600" b="1" dirty="0" smtClean="0">
              <a:latin typeface="Century Gothic" pitchFamily="34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fr-FR" sz="1600" b="1" dirty="0" smtClean="0">
              <a:latin typeface="Century Gothic" pitchFamily="34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solidFill>
                  <a:schemeClr val="accent1"/>
                </a:solidFill>
                <a:latin typeface="Century Gothic" pitchFamily="34" charset="0"/>
              </a:rPr>
              <a:t>XP</a:t>
            </a:r>
            <a:r>
              <a:rPr lang="fr-FR" sz="1600" b="1" dirty="0" smtClean="0">
                <a:latin typeface="Century Gothic" pitchFamily="34" charset="0"/>
              </a:rPr>
              <a:t> : Un processus projet léger permettant à une équipe de se centrer sur la réalisation d’une solution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solidFill>
                  <a:schemeClr val="accent1"/>
                </a:solidFill>
                <a:latin typeface="Century Gothic" pitchFamily="34" charset="0"/>
              </a:rPr>
              <a:t>XP</a:t>
            </a:r>
            <a:r>
              <a:rPr lang="fr-FR" sz="1600" b="1" dirty="0" smtClean="0">
                <a:latin typeface="Century Gothic" pitchFamily="34" charset="0"/>
              </a:rPr>
              <a:t> : S’adresse à des petites équipes qui souhaitent réaliser rapidement des logiciels et réagir rapidement au changement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solidFill>
                  <a:schemeClr val="accent1"/>
                </a:solidFill>
                <a:latin typeface="Century Gothic" pitchFamily="34" charset="0"/>
              </a:rPr>
              <a:t>XP</a:t>
            </a:r>
            <a:r>
              <a:rPr lang="fr-FR" sz="1600" b="1" dirty="0" smtClean="0">
                <a:latin typeface="Century Gothic" pitchFamily="34" charset="0"/>
              </a:rPr>
              <a:t> : Un ensemble de pratiques qui couvrent les activités de réalisation d’un logiciel – programmation, planification, management des parties prenantes</a:t>
            </a:r>
            <a:r>
              <a:rPr lang="fr-FR" sz="1600" b="0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Les pratiques de XP</a:t>
            </a:r>
            <a:br>
              <a:rPr lang="fr-FR" dirty="0" smtClean="0">
                <a:latin typeface="Century Gothic" pitchFamily="34" charset="0"/>
              </a:rPr>
            </a:br>
            <a:endParaRPr lang="fr-FR" sz="1600" dirty="0">
              <a:latin typeface="Century Gothic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699793" y="1124745"/>
            <a:ext cx="3610744" cy="223224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Les pratiques de gestion de projet :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Livraisons fréquentes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Planification itérative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Client sur site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Rythme durable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51520" y="3573016"/>
            <a:ext cx="3610744" cy="223224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Les pratiques de programmation :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Conception simple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Remaniement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Développement piloté par des tests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076057" y="3501008"/>
            <a:ext cx="3610744" cy="273630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Les pratiques de gestion de projet :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Programmation en binôme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Responsabilité collective du code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Règles de codage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Métaphore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Intégration continue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4644009" y="4293097"/>
            <a:ext cx="4176464" cy="93610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107504" y="4077073"/>
            <a:ext cx="4320480" cy="136815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4644009" y="2060848"/>
            <a:ext cx="4392488" cy="86409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07504" y="1412777"/>
            <a:ext cx="4320480" cy="187220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Les valeurs de XP</a:t>
            </a:r>
            <a:br>
              <a:rPr lang="fr-FR" dirty="0" smtClean="0">
                <a:latin typeface="Century Gothic" pitchFamily="34" charset="0"/>
              </a:rPr>
            </a:br>
            <a:endParaRPr lang="fr-FR" sz="1600" dirty="0">
              <a:latin typeface="Century Gothic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512" y="1412776"/>
            <a:ext cx="4320480" cy="19442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La communication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par une meilleure visibilité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fr-FR" sz="1200" b="1" dirty="0" smtClean="0">
                <a:solidFill>
                  <a:schemeClr val="bg1"/>
                </a:solidFill>
                <a:latin typeface="Century Gothic" pitchFamily="34" charset="0"/>
              </a:rPr>
              <a:t>S’accorder sur une vision commune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fr-FR" sz="1200" b="1" dirty="0" smtClean="0">
                <a:solidFill>
                  <a:schemeClr val="bg1"/>
                </a:solidFill>
                <a:latin typeface="Century Gothic" pitchFamily="34" charset="0"/>
              </a:rPr>
              <a:t>Synchroniser les actions individuelles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fr-FR" sz="1200" b="1" dirty="0" smtClean="0">
                <a:solidFill>
                  <a:schemeClr val="bg1"/>
                </a:solidFill>
                <a:latin typeface="Century Gothic" pitchFamily="34" charset="0"/>
              </a:rPr>
              <a:t>Communication surtout orale, directe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fr-FR" sz="1200" b="1" dirty="0" smtClean="0">
                <a:solidFill>
                  <a:schemeClr val="bg1"/>
                </a:solidFill>
                <a:latin typeface="Century Gothic" pitchFamily="34" charset="0"/>
              </a:rPr>
              <a:t>Communication écrite : Code, test, recette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644008" y="2132857"/>
            <a:ext cx="4501008" cy="7200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feedback comme outil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de réduction du risque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fr-FR" sz="1200" b="1" dirty="0" smtClean="0">
                <a:solidFill>
                  <a:schemeClr val="bg1"/>
                </a:solidFill>
                <a:latin typeface="Century Gothic" pitchFamily="34" charset="0"/>
              </a:rPr>
              <a:t>Pouvoir corriger le tir fréquemment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79512" y="4077072"/>
            <a:ext cx="4320480" cy="115212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La simplicité comme garantie de productivité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fr-FR" sz="1200" b="1" dirty="0" smtClean="0">
                <a:solidFill>
                  <a:schemeClr val="bg1"/>
                </a:solidFill>
                <a:latin typeface="Century Gothic" pitchFamily="34" charset="0"/>
              </a:rPr>
              <a:t>Pas ou peu de généricité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fr-FR" sz="1200" b="1" dirty="0" smtClean="0">
                <a:solidFill>
                  <a:schemeClr val="bg1"/>
                </a:solidFill>
                <a:latin typeface="Century Gothic" pitchFamily="34" charset="0"/>
              </a:rPr>
              <a:t>Pas ou peu de + non demandé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716017" y="4293097"/>
            <a:ext cx="4032448" cy="115212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courage de prendre les bonnes décisions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fr-FR" sz="1200" b="1" dirty="0" smtClean="0">
                <a:solidFill>
                  <a:schemeClr val="bg1"/>
                </a:solidFill>
                <a:latin typeface="Century Gothic" pitchFamily="34" charset="0"/>
              </a:rPr>
              <a:t>Principe de communication transparente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L’équipe</a:t>
            </a:r>
            <a:br>
              <a:rPr lang="fr-FR" dirty="0" smtClean="0">
                <a:latin typeface="Century Gothic" pitchFamily="34" charset="0"/>
              </a:rPr>
            </a:br>
            <a:endParaRPr lang="fr-FR" sz="1600" dirty="0">
              <a:latin typeface="Century Gothic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411761" y="1052736"/>
            <a:ext cx="2242592" cy="518457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lnSpc>
                <a:spcPct val="2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Client</a:t>
            </a:r>
          </a:p>
          <a:p>
            <a:pPr marL="342900" lvl="0" indent="-342900" fontAlgn="base">
              <a:lnSpc>
                <a:spcPct val="2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Testeur</a:t>
            </a:r>
          </a:p>
          <a:p>
            <a:pPr marL="342900" lvl="0" indent="-342900" fontAlgn="base">
              <a:lnSpc>
                <a:spcPct val="2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Programmeur</a:t>
            </a:r>
          </a:p>
          <a:p>
            <a:pPr marL="342900" lvl="0" indent="-342900" fontAlgn="base">
              <a:lnSpc>
                <a:spcPct val="2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Manager</a:t>
            </a:r>
          </a:p>
          <a:p>
            <a:pPr marL="342900" lvl="0" indent="-342900" fontAlgn="base">
              <a:lnSpc>
                <a:spcPct val="2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Coach</a:t>
            </a:r>
          </a:p>
          <a:p>
            <a:pPr marL="342900" lvl="0" indent="-342900" fontAlgn="base">
              <a:lnSpc>
                <a:spcPct val="2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err="1" smtClean="0">
                <a:latin typeface="Century Gothic" pitchFamily="34" charset="0"/>
              </a:rPr>
              <a:t>Tracker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L’équipe</a:t>
            </a:r>
            <a:br>
              <a:rPr lang="fr-FR" dirty="0" smtClean="0">
                <a:latin typeface="Century Gothic" pitchFamily="34" charset="0"/>
              </a:rPr>
            </a:br>
            <a:endParaRPr lang="fr-FR" sz="1600" dirty="0">
              <a:latin typeface="Century Gothic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3491880" y="234888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23528" y="3429000"/>
            <a:ext cx="8424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67545" y="908720"/>
            <a:ext cx="3960440" cy="23762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Client</a:t>
            </a: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Un membre à part entière de l’équipe</a:t>
            </a: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Son rôle :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dirty="0" smtClean="0">
                <a:latin typeface="Century Gothic" pitchFamily="34" charset="0"/>
              </a:rPr>
              <a:t>Spécifie les fonctionnalités à implémenter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dirty="0" smtClean="0">
                <a:latin typeface="Century Gothic" pitchFamily="34" charset="0"/>
              </a:rPr>
              <a:t>Assure les tests fonctionnels</a:t>
            </a: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932040" y="908720"/>
            <a:ext cx="3960440" cy="23762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Testeur</a:t>
            </a: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Un programmeur de l’équipe</a:t>
            </a: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Son rôle :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dirty="0" smtClean="0">
                <a:latin typeface="Century Gothic" pitchFamily="34" charset="0"/>
              </a:rPr>
              <a:t>Implémenter les tests de recettes spécifiés par le client</a:t>
            </a: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395536" y="3717032"/>
            <a:ext cx="3960440" cy="23762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Programmeur</a:t>
            </a: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3779912" y="3717032"/>
            <a:ext cx="4968552" cy="23762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Un analyste – Concepteur Un membre à p Développeur</a:t>
            </a: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Son rôle :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dirty="0" smtClean="0">
                <a:latin typeface="Century Gothic" pitchFamily="34" charset="0"/>
              </a:rPr>
              <a:t>Analyse, conçoit et écrit l’application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dirty="0" smtClean="0">
                <a:latin typeface="Century Gothic" pitchFamily="34" charset="0"/>
              </a:rPr>
              <a:t>Analyse, conçoit et exécute les tests unitaires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dirty="0" smtClean="0">
                <a:latin typeface="Century Gothic" pitchFamily="34" charset="0"/>
              </a:rPr>
              <a:t>Estime la charge des scénarios à implémenter</a:t>
            </a: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5488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L’équipe</a:t>
            </a:r>
            <a:br>
              <a:rPr lang="fr-FR" dirty="0" smtClean="0">
                <a:latin typeface="Century Gothic" pitchFamily="34" charset="0"/>
              </a:rPr>
            </a:br>
            <a:endParaRPr lang="fr-FR" sz="1600" dirty="0">
              <a:latin typeface="Century Gothic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3239853" y="2600908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23528" y="3933056"/>
            <a:ext cx="8424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67545" y="1052736"/>
            <a:ext cx="3960440" cy="23762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Manager</a:t>
            </a: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Un responsable hiérarchique des développeurs et/ou du client</a:t>
            </a: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Son rôle :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dirty="0" smtClean="0">
                <a:latin typeface="Century Gothic" pitchFamily="34" charset="0"/>
              </a:rPr>
              <a:t>Assure la responsabilité de l’infrastructure dans laquelle travaille l’équipe</a:t>
            </a: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932040" y="1052736"/>
            <a:ext cx="3960440" cy="23762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Coach</a:t>
            </a: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Un manager, un technicien crédible, un expert XP</a:t>
            </a: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Son rôle :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200" dirty="0" smtClean="0">
                <a:latin typeface="Century Gothic" pitchFamily="34" charset="0"/>
              </a:rPr>
              <a:t>Manager l’équipe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200" dirty="0" smtClean="0">
                <a:latin typeface="Century Gothic" pitchFamily="34" charset="0"/>
              </a:rPr>
              <a:t>Piloter le projet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kumimoji="0" lang="fr-FR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Communiquer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395536" y="4149080"/>
            <a:ext cx="3960440" cy="23762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Tracker</a:t>
            </a: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3779912" y="4149080"/>
            <a:ext cx="4968552" cy="23762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Un manager, un technicien crédible, un acteur neutre</a:t>
            </a: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Son rôle :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dirty="0" smtClean="0">
                <a:latin typeface="Century Gothic" pitchFamily="34" charset="0"/>
              </a:rPr>
              <a:t>Contrôler l’avancement des tâches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dirty="0" smtClean="0">
                <a:latin typeface="Century Gothic" pitchFamily="34" charset="0"/>
              </a:rPr>
              <a:t>Détecter les dérives et corriger</a:t>
            </a: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5" y="1196752"/>
            <a:ext cx="8064896" cy="4752528"/>
          </a:xfrm>
          <a:prstGeom prst="rect">
            <a:avLst/>
          </a:prstGeom>
          <a:solidFill>
            <a:schemeClr val="bg1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SOMMAIRE</a:t>
            </a:r>
            <a:endParaRPr lang="fr-FR" sz="3200" dirty="0"/>
          </a:p>
        </p:txBody>
      </p:sp>
      <p:sp>
        <p:nvSpPr>
          <p:cNvPr id="4" name="Espace réservé du contenu 32"/>
          <p:cNvSpPr txBox="1">
            <a:spLocks/>
          </p:cNvSpPr>
          <p:nvPr/>
        </p:nvSpPr>
        <p:spPr>
          <a:xfrm>
            <a:off x="566735" y="1484784"/>
            <a:ext cx="8568952" cy="56166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Contexte Agile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fr-FR" sz="2800" dirty="0" smtClean="0">
              <a:latin typeface="Century Gothic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</a:t>
            </a:r>
            <a:r>
              <a:rPr lang="fr-FR" sz="2800" b="1" dirty="0" smtClean="0">
                <a:solidFill>
                  <a:schemeClr val="accent1"/>
                </a:solidFill>
                <a:latin typeface="Century Gothic" pitchFamily="34" charset="0"/>
              </a:rPr>
              <a:t>XP</a:t>
            </a:r>
            <a:r>
              <a:rPr lang="fr-FR" sz="2800" dirty="0" smtClean="0">
                <a:latin typeface="Century Gothic" pitchFamily="34" charset="0"/>
              </a:rPr>
              <a:t> (</a:t>
            </a:r>
            <a:r>
              <a:rPr lang="fr-FR" sz="2800" dirty="0" err="1" smtClean="0">
                <a:latin typeface="Century Gothic" pitchFamily="34" charset="0"/>
              </a:rPr>
              <a:t>eXtreme</a:t>
            </a:r>
            <a:r>
              <a:rPr lang="fr-FR" sz="2800" dirty="0" smtClean="0">
                <a:latin typeface="Century Gothic" pitchFamily="34" charset="0"/>
              </a:rPr>
              <a:t> </a:t>
            </a:r>
            <a:r>
              <a:rPr lang="fr-FR" sz="2800" dirty="0" err="1" smtClean="0">
                <a:latin typeface="Century Gothic" pitchFamily="34" charset="0"/>
              </a:rPr>
              <a:t>Programming</a:t>
            </a:r>
            <a:r>
              <a:rPr lang="fr-FR" sz="2800" dirty="0" smtClean="0">
                <a:latin typeface="Century Gothic" pitchFamily="34" charset="0"/>
              </a:rPr>
              <a:t>)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fr-FR" sz="2800" dirty="0" smtClean="0">
              <a:latin typeface="Century Gothic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</a:t>
            </a:r>
            <a:r>
              <a:rPr lang="fr-FR" sz="2800" b="1" dirty="0" smtClean="0">
                <a:solidFill>
                  <a:schemeClr val="accent1"/>
                </a:solidFill>
                <a:latin typeface="Century Gothic" pitchFamily="34" charset="0"/>
              </a:rPr>
              <a:t>SCRUM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fr-FR" sz="2800" dirty="0" smtClean="0">
              <a:latin typeface="Century Gothic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L’ingénierie du logiciel</a:t>
            </a:r>
          </a:p>
          <a:p>
            <a:pPr>
              <a:buClr>
                <a:schemeClr val="accent1"/>
              </a:buClr>
            </a:pPr>
            <a:endParaRPr lang="fr-FR" sz="2800" dirty="0" smtClean="0">
              <a:latin typeface="Century Gothic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Pilotage par enjeux et risques</a:t>
            </a:r>
          </a:p>
          <a:p>
            <a:endParaRPr lang="fr-FR" sz="1400" dirty="0" smtClean="0">
              <a:latin typeface="Century Gothic" pitchFamily="34" charset="0"/>
            </a:endParaRPr>
          </a:p>
          <a:p>
            <a:endParaRPr lang="fr-FR" sz="1400" dirty="0" smtClean="0">
              <a:latin typeface="Century Gothic" pitchFamily="34" charset="0"/>
            </a:endParaRPr>
          </a:p>
          <a:p>
            <a:endParaRPr lang="fr-FR" sz="1400" dirty="0" smtClean="0">
              <a:latin typeface="Century Gothic" pitchFamily="34" charset="0"/>
            </a:endParaRPr>
          </a:p>
          <a:p>
            <a:endParaRPr lang="fr-FR" sz="1400" dirty="0" smtClean="0">
              <a:latin typeface="Century Gothic" pitchFamily="34" charset="0"/>
            </a:endParaRPr>
          </a:p>
          <a:p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5488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L’équipe – Combinaisons de rôles</a:t>
            </a:r>
            <a:br>
              <a:rPr lang="fr-FR" dirty="0" smtClean="0">
                <a:latin typeface="Century Gothic" pitchFamily="34" charset="0"/>
              </a:rPr>
            </a:br>
            <a:endParaRPr lang="fr-FR" sz="1600" dirty="0">
              <a:latin typeface="Century Gothic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67545" y="1052736"/>
            <a:ext cx="8064896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Plusieurs rôles pour une même personne</a:t>
            </a:r>
            <a:endParaRPr kumimoji="0" lang="fr-FR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83568" y="1628803"/>
          <a:ext cx="6936437" cy="2874567"/>
        </p:xfrm>
        <a:graphic>
          <a:graphicData uri="http://schemas.openxmlformats.org/drawingml/2006/table">
            <a:tbl>
              <a:tblPr/>
              <a:tblGrid>
                <a:gridCol w="1200737"/>
                <a:gridCol w="1002355"/>
                <a:gridCol w="918825"/>
                <a:gridCol w="960591"/>
                <a:gridCol w="932747"/>
                <a:gridCol w="960591"/>
                <a:gridCol w="960591"/>
              </a:tblGrid>
              <a:tr h="35208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Programmeur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client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Testeur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Tracker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Manager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Coach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Programmeur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client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Testeur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Tracker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7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Manager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0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Coach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851920" y="4653138"/>
            <a:ext cx="230425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Combinaisons :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V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X </a:t>
            </a:r>
          </a:p>
          <a:p>
            <a:r>
              <a:rPr lang="fr-FR" sz="3200" b="1" dirty="0" smtClean="0">
                <a:solidFill>
                  <a:srgbClr val="FF0000"/>
                </a:solidFill>
                <a:latin typeface="Calibri"/>
              </a:rPr>
              <a:t>~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</a:rPr>
              <a:t> 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3968" y="4941168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: Bonnes</a:t>
            </a:r>
          </a:p>
          <a:p>
            <a:r>
              <a:rPr lang="fr-FR" dirty="0" smtClean="0"/>
              <a:t>: Mauvaises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: Envisageables mais non sans risques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51521" y="6021288"/>
            <a:ext cx="8064896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Plusieurs personnes pour un même rôle (Programmeur</a:t>
            </a:r>
            <a:r>
              <a:rPr lang="fr-FR" sz="1400" b="1" dirty="0" smtClean="0">
                <a:latin typeface="Century Gothic" pitchFamily="34" charset="0"/>
              </a:rPr>
              <a:t>, </a:t>
            </a:r>
            <a:r>
              <a:rPr lang="fr-FR" sz="1400" b="1" dirty="0" err="1" smtClean="0">
                <a:latin typeface="Century Gothic" pitchFamily="34" charset="0"/>
              </a:rPr>
              <a:t>tracker,client</a:t>
            </a:r>
            <a:r>
              <a:rPr lang="fr-FR" sz="1600" b="1" dirty="0" smtClean="0">
                <a:latin typeface="Century Gothic" pitchFamily="34" charset="0"/>
              </a:rPr>
              <a:t>)</a:t>
            </a:r>
            <a:endParaRPr kumimoji="0" lang="fr-FR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124744"/>
            <a:ext cx="8229600" cy="518457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Les pratiques de gestion de projet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dirty="0" smtClean="0">
                <a:latin typeface="Century Gothic" pitchFamily="34" charset="0"/>
              </a:rPr>
              <a:t>Client sur site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Rythme durable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dirty="0" smtClean="0">
                <a:latin typeface="Century Gothic" pitchFamily="34" charset="0"/>
              </a:rPr>
              <a:t>Planification itérative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Livraisons fréquentes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solidFill>
                  <a:schemeClr val="accent1"/>
                </a:solidFill>
                <a:latin typeface="Century Gothic" pitchFamily="34" charset="0"/>
              </a:rPr>
              <a:t>Les phases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La phase initiale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dirty="0" smtClean="0">
                <a:latin typeface="Century Gothic" pitchFamily="34" charset="0"/>
              </a:rPr>
              <a:t>Les phases d’une itération de livraison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Les phases d’une itération de développement</a:t>
            </a:r>
            <a:endParaRPr kumimoji="0" lang="fr-FR" sz="16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Le client sur site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1" y="1124745"/>
            <a:ext cx="5482952" cy="244827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 est intégré à l’équipe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projet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baseline="0" dirty="0" smtClean="0">
                <a:latin typeface="Century Gothic" pitchFamily="34" charset="0"/>
              </a:rPr>
              <a:t>Le</a:t>
            </a:r>
            <a:r>
              <a:rPr lang="fr-FR" sz="1600" b="1" dirty="0" smtClean="0">
                <a:latin typeface="Century Gothic" pitchFamily="34" charset="0"/>
              </a:rPr>
              <a:t> client définit les besoins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client arbitre les priorités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baseline="0" dirty="0" smtClean="0">
                <a:latin typeface="Century Gothic" pitchFamily="34" charset="0"/>
              </a:rPr>
              <a:t>Le</a:t>
            </a:r>
            <a:r>
              <a:rPr lang="fr-FR" sz="1600" b="1" dirty="0" smtClean="0">
                <a:latin typeface="Century Gothic" pitchFamily="34" charset="0"/>
              </a:rPr>
              <a:t> client participe quotidiennement au projet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203848" y="3933057"/>
            <a:ext cx="5482952" cy="136815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 apporte ses compétences métier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Le client définit les tests fonctionnels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Rythme durable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124744"/>
            <a:ext cx="8147248" cy="525658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Des estimations de charges pertinentes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Se méfier du penchant à la sous estimation des techniciens</a:t>
            </a:r>
            <a:endParaRPr kumimoji="0" lang="fr-FR" sz="16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baseline="0" dirty="0" smtClean="0">
                <a:latin typeface="Century Gothic" pitchFamily="34" charset="0"/>
              </a:rPr>
              <a:t>Une planification réaliste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Anticiper les aléas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dirty="0" smtClean="0">
                <a:latin typeface="Century Gothic" pitchFamily="34" charset="0"/>
              </a:rPr>
              <a:t>En les planifiant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dirty="0" smtClean="0">
                <a:latin typeface="Century Gothic" pitchFamily="34" charset="0"/>
              </a:rPr>
              <a:t>En les provisionnant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fr-FR" sz="1600" b="1" dirty="0" smtClean="0">
              <a:latin typeface="Century Gothic" pitchFamily="34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Lisser la charge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Prendre en compte régulièrement les changements de contexte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635896" y="2276872"/>
            <a:ext cx="2592288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Pas ou peu d’heures supplémentaires</a:t>
            </a:r>
            <a:endParaRPr lang="fr-FR" sz="16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059833" y="4941168"/>
            <a:ext cx="3096344" cy="108012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dirty="0" smtClean="0"/>
              <a:t>Eviter les périodes</a:t>
            </a:r>
            <a:endParaRPr lang="fr-FR" sz="1600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3563889" y="5445224"/>
            <a:ext cx="720080" cy="43204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860032" y="5445224"/>
            <a:ext cx="648072" cy="43204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7211144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Planification itérative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51521" y="908721"/>
            <a:ext cx="3970784" cy="158417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Cycle de livraison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Des nouvelles fonctionnalités visibles par le client</a:t>
            </a:r>
            <a:endParaRPr lang="fr-FR" sz="1600" b="1" dirty="0" smtClean="0">
              <a:latin typeface="Century Gothic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3563889" y="5445224"/>
            <a:ext cx="720080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1691680" y="3645025"/>
            <a:ext cx="540060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572000" y="3501008"/>
            <a:ext cx="42484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539552" y="2060848"/>
            <a:ext cx="3024336" cy="720080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Itération initiale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539552" y="3284985"/>
            <a:ext cx="3024336" cy="720080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Itération de livraison 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539552" y="4509121"/>
            <a:ext cx="3096344" cy="720080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Itération de livraison 3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467544" y="5733256"/>
            <a:ext cx="3240360" cy="720080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Itération de livraison n</a:t>
            </a:r>
          </a:p>
        </p:txBody>
      </p:sp>
      <p:cxnSp>
        <p:nvCxnSpPr>
          <p:cNvPr id="21" name="Connecteur droit avec flèche 20"/>
          <p:cNvCxnSpPr>
            <a:stCxn id="17" idx="2"/>
            <a:endCxn id="18" idx="0"/>
          </p:cNvCxnSpPr>
          <p:nvPr/>
        </p:nvCxnSpPr>
        <p:spPr>
          <a:xfrm rot="5400000">
            <a:off x="1799693" y="3032957"/>
            <a:ext cx="50405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5400000">
            <a:off x="1800487" y="4256298"/>
            <a:ext cx="50405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5400000">
            <a:off x="1800487" y="5480435"/>
            <a:ext cx="504056" cy="158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 descr="itera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10" y="1628803"/>
            <a:ext cx="3924300" cy="1590675"/>
          </a:xfrm>
          <a:prstGeom prst="rect">
            <a:avLst/>
          </a:prstGeom>
        </p:spPr>
      </p:pic>
      <p:sp>
        <p:nvSpPr>
          <p:cNvPr id="26" name="Espace réservé du contenu 2"/>
          <p:cNvSpPr txBox="1">
            <a:spLocks/>
          </p:cNvSpPr>
          <p:nvPr/>
        </p:nvSpPr>
        <p:spPr>
          <a:xfrm>
            <a:off x="4499992" y="1124745"/>
            <a:ext cx="3970784" cy="5040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Itérative</a:t>
            </a:r>
            <a:endParaRPr lang="fr-FR" sz="1600" dirty="0" smtClean="0">
              <a:latin typeface="Century Gothic" pitchFamily="34" charset="0"/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4572001" y="3717033"/>
            <a:ext cx="3970784" cy="5040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Itérative et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incrémentale</a:t>
            </a:r>
            <a:endParaRPr lang="fr-FR" sz="1600" b="1" dirty="0" smtClean="0">
              <a:latin typeface="Century Gothic" pitchFamily="34" charset="0"/>
            </a:endParaRPr>
          </a:p>
        </p:txBody>
      </p:sp>
      <p:pic>
        <p:nvPicPr>
          <p:cNvPr id="28" name="Image 27" descr="incremen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7" y="4293098"/>
            <a:ext cx="3924300" cy="15335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7211144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Planification itérative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-46856" y="908721"/>
            <a:ext cx="3970784" cy="158417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Cycle de livraison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Des nouvelles fonctionnalités visibles par le client</a:t>
            </a:r>
            <a:endParaRPr lang="fr-FR" sz="1600" b="1" dirty="0" smtClean="0">
              <a:latin typeface="Century Gothic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3131841" y="5445224"/>
            <a:ext cx="720080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1259632" y="3645025"/>
            <a:ext cx="540060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067944" y="3933056"/>
            <a:ext cx="48245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107504" y="2060848"/>
            <a:ext cx="3024336" cy="720080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Itération initiale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07504" y="3284985"/>
            <a:ext cx="3024336" cy="720080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Itération de livraison 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107505" y="4509121"/>
            <a:ext cx="3096344" cy="720080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Itération de livraison 3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07504" y="5733256"/>
            <a:ext cx="3240360" cy="720080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Itération de livraison n</a:t>
            </a:r>
          </a:p>
        </p:txBody>
      </p:sp>
      <p:cxnSp>
        <p:nvCxnSpPr>
          <p:cNvPr id="21" name="Connecteur droit avec flèche 20"/>
          <p:cNvCxnSpPr>
            <a:stCxn id="17" idx="2"/>
            <a:endCxn id="18" idx="0"/>
          </p:cNvCxnSpPr>
          <p:nvPr/>
        </p:nvCxnSpPr>
        <p:spPr>
          <a:xfrm rot="5400000">
            <a:off x="1367644" y="3032957"/>
            <a:ext cx="50405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5400000">
            <a:off x="1368439" y="4256298"/>
            <a:ext cx="50405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5400000">
            <a:off x="1368439" y="5480435"/>
            <a:ext cx="504056" cy="158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3995937" y="908721"/>
            <a:ext cx="3970784" cy="136815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Cycle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de développement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Des nouvelles tâches réalisées par les développeurs</a:t>
            </a:r>
          </a:p>
        </p:txBody>
      </p:sp>
      <p:pic>
        <p:nvPicPr>
          <p:cNvPr id="30" name="Image 29" descr="MB9004419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132857"/>
            <a:ext cx="482352" cy="504056"/>
          </a:xfrm>
          <a:prstGeom prst="rect">
            <a:avLst/>
          </a:prstGeom>
        </p:spPr>
      </p:pic>
      <p:pic>
        <p:nvPicPr>
          <p:cNvPr id="31" name="Image 30" descr="MB9004419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356992"/>
            <a:ext cx="482352" cy="504056"/>
          </a:xfrm>
          <a:prstGeom prst="rect">
            <a:avLst/>
          </a:prstGeom>
        </p:spPr>
      </p:pic>
      <p:pic>
        <p:nvPicPr>
          <p:cNvPr id="32" name="Image 31" descr="MB9004419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6708" y="4589131"/>
            <a:ext cx="482352" cy="504056"/>
          </a:xfrm>
          <a:prstGeom prst="rect">
            <a:avLst/>
          </a:prstGeom>
        </p:spPr>
      </p:pic>
      <p:pic>
        <p:nvPicPr>
          <p:cNvPr id="33" name="Image 32" descr="MB9004419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3584" y="5805265"/>
            <a:ext cx="482352" cy="504056"/>
          </a:xfrm>
          <a:prstGeom prst="rect">
            <a:avLst/>
          </a:prstGeom>
        </p:spPr>
      </p:pic>
      <p:sp>
        <p:nvSpPr>
          <p:cNvPr id="34" name="Espace réservé du contenu 2"/>
          <p:cNvSpPr txBox="1">
            <a:spLocks/>
          </p:cNvSpPr>
          <p:nvPr/>
        </p:nvSpPr>
        <p:spPr>
          <a:xfrm>
            <a:off x="5209729" y="4221088"/>
            <a:ext cx="3970784" cy="20162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Pour chaque cycle</a:t>
            </a:r>
            <a:endParaRPr kumimoji="0" lang="fr-FR" sz="16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Explorer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Engager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(Construire) Piloter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3995937" y="2564904"/>
            <a:ext cx="1368152" cy="576064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Itération de livraison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7" name="Flèche droite 36"/>
          <p:cNvSpPr/>
          <p:nvPr/>
        </p:nvSpPr>
        <p:spPr>
          <a:xfrm>
            <a:off x="5473815" y="2348880"/>
            <a:ext cx="720080" cy="100811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6228184" y="2204864"/>
            <a:ext cx="2843808" cy="1296144"/>
          </a:xfrm>
          <a:prstGeom prst="roundRect">
            <a:avLst/>
          </a:prstGeom>
          <a:solidFill>
            <a:schemeClr val="bg2"/>
          </a:solidFill>
          <a:ln>
            <a:solidFill>
              <a:srgbClr val="7030A0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6300192" y="2276872"/>
            <a:ext cx="864096" cy="1152128"/>
          </a:xfrm>
          <a:prstGeom prst="roundRect">
            <a:avLst/>
          </a:prstGeom>
          <a:solidFill>
            <a:srgbClr val="7030A0"/>
          </a:solidFill>
          <a:ln>
            <a:solidFill>
              <a:schemeClr val="bg2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50" dirty="0" smtClean="0">
                <a:solidFill>
                  <a:schemeClr val="bg1"/>
                </a:solidFill>
              </a:rPr>
              <a:t>Itération</a:t>
            </a:r>
          </a:p>
          <a:p>
            <a:pPr algn="ctr"/>
            <a:r>
              <a:rPr lang="fr-FR" sz="1050" dirty="0" err="1" smtClean="0">
                <a:solidFill>
                  <a:schemeClr val="bg1"/>
                </a:solidFill>
              </a:rPr>
              <a:t>Dev</a:t>
            </a:r>
            <a:r>
              <a:rPr lang="fr-FR" sz="1050" dirty="0" smtClean="0">
                <a:solidFill>
                  <a:schemeClr val="bg1"/>
                </a:solidFill>
              </a:rPr>
              <a:t> 1</a:t>
            </a:r>
            <a:endParaRPr lang="fr-FR" sz="1050" dirty="0">
              <a:solidFill>
                <a:schemeClr val="bg1"/>
              </a:solidFill>
            </a:endParaRPr>
          </a:p>
        </p:txBody>
      </p:sp>
      <p:pic>
        <p:nvPicPr>
          <p:cNvPr id="40" name="Image 39" descr="MB9004419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780929"/>
            <a:ext cx="482352" cy="504056"/>
          </a:xfrm>
          <a:prstGeom prst="rect">
            <a:avLst/>
          </a:prstGeom>
        </p:spPr>
      </p:pic>
      <p:sp>
        <p:nvSpPr>
          <p:cNvPr id="41" name="Rectangle à coins arrondis 40"/>
          <p:cNvSpPr/>
          <p:nvPr/>
        </p:nvSpPr>
        <p:spPr>
          <a:xfrm>
            <a:off x="7236296" y="2276872"/>
            <a:ext cx="864096" cy="1152128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50" dirty="0" smtClean="0">
                <a:solidFill>
                  <a:schemeClr val="bg1"/>
                </a:solidFill>
              </a:rPr>
              <a:t>Itération</a:t>
            </a:r>
          </a:p>
          <a:p>
            <a:pPr algn="ctr"/>
            <a:r>
              <a:rPr lang="fr-FR" sz="1050" dirty="0" err="1" smtClean="0">
                <a:solidFill>
                  <a:schemeClr val="bg1"/>
                </a:solidFill>
              </a:rPr>
              <a:t>Dev</a:t>
            </a:r>
            <a:r>
              <a:rPr lang="fr-FR" sz="1050" dirty="0" smtClean="0">
                <a:solidFill>
                  <a:schemeClr val="bg1"/>
                </a:solidFill>
              </a:rPr>
              <a:t> 2</a:t>
            </a:r>
            <a:endParaRPr lang="fr-FR" sz="1050" dirty="0">
              <a:solidFill>
                <a:schemeClr val="bg1"/>
              </a:solidFill>
            </a:endParaRPr>
          </a:p>
        </p:txBody>
      </p:sp>
      <p:pic>
        <p:nvPicPr>
          <p:cNvPr id="42" name="Image 41" descr="MB9004419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2780929"/>
            <a:ext cx="482352" cy="504056"/>
          </a:xfrm>
          <a:prstGeom prst="rect">
            <a:avLst/>
          </a:prstGeom>
        </p:spPr>
      </p:pic>
      <p:sp>
        <p:nvSpPr>
          <p:cNvPr id="43" name="Rectangle à coins arrondis 42"/>
          <p:cNvSpPr/>
          <p:nvPr/>
        </p:nvSpPr>
        <p:spPr>
          <a:xfrm>
            <a:off x="8135888" y="2276872"/>
            <a:ext cx="864096" cy="1152128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50" dirty="0" smtClean="0">
                <a:solidFill>
                  <a:schemeClr val="bg1"/>
                </a:solidFill>
              </a:rPr>
              <a:t>Itération</a:t>
            </a:r>
          </a:p>
          <a:p>
            <a:pPr algn="ctr"/>
            <a:r>
              <a:rPr lang="fr-FR" sz="1050" dirty="0" err="1" smtClean="0">
                <a:solidFill>
                  <a:schemeClr val="bg1"/>
                </a:solidFill>
              </a:rPr>
              <a:t>Dev</a:t>
            </a:r>
            <a:r>
              <a:rPr lang="fr-FR" sz="1050" dirty="0" smtClean="0">
                <a:solidFill>
                  <a:schemeClr val="bg1"/>
                </a:solidFill>
              </a:rPr>
              <a:t> 3</a:t>
            </a:r>
            <a:endParaRPr lang="fr-FR" sz="1050" dirty="0">
              <a:solidFill>
                <a:schemeClr val="bg1"/>
              </a:solidFill>
            </a:endParaRPr>
          </a:p>
        </p:txBody>
      </p:sp>
      <p:pic>
        <p:nvPicPr>
          <p:cNvPr id="44" name="Image 43" descr="MB9004419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1912" y="2780929"/>
            <a:ext cx="482352" cy="504056"/>
          </a:xfrm>
          <a:prstGeom prst="rect">
            <a:avLst/>
          </a:prstGeom>
        </p:spPr>
      </p:pic>
      <p:sp>
        <p:nvSpPr>
          <p:cNvPr id="46" name="Flèche droite 45"/>
          <p:cNvSpPr/>
          <p:nvPr/>
        </p:nvSpPr>
        <p:spPr>
          <a:xfrm>
            <a:off x="4067945" y="4797153"/>
            <a:ext cx="1440160" cy="576064"/>
          </a:xfrm>
          <a:prstGeom prst="right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3 étapes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7" name="Image 46" descr="MB9004419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4149081"/>
            <a:ext cx="482352" cy="504056"/>
          </a:xfrm>
          <a:prstGeom prst="rect">
            <a:avLst/>
          </a:prstGeom>
        </p:spPr>
      </p:pic>
      <p:pic>
        <p:nvPicPr>
          <p:cNvPr id="48" name="Image 47" descr="lou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636912"/>
            <a:ext cx="432048" cy="43204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7211144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Livraison fréquentes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707907" y="1259468"/>
            <a:ext cx="5472608" cy="158417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Feedback  pour le client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Information sur l’avancement du projet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Organisation de l’expression du besoin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3563889" y="5651956"/>
            <a:ext cx="720080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1043609" y="3645025"/>
            <a:ext cx="540060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251520" y="1259469"/>
            <a:ext cx="3024336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Itération initiale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3 semaines*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51520" y="2483605"/>
            <a:ext cx="3024336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Itération de livraison 2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1 mois*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51521" y="3707740"/>
            <a:ext cx="3096344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Itération de livraison 3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1 mois*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4931877"/>
            <a:ext cx="3240360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Itération de livraison n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1 mois*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3707907" y="3491716"/>
            <a:ext cx="5472608" cy="158417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Feedback  pour l’équipe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Cristallisation de l’avancement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Retour d’expérience en environnement réel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79514" y="6093296"/>
            <a:ext cx="14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*:exemple</a:t>
            </a:r>
            <a:endParaRPr lang="fr-FR" dirty="0"/>
          </a:p>
        </p:txBody>
      </p:sp>
      <p:cxnSp>
        <p:nvCxnSpPr>
          <p:cNvPr id="18" name="Connecteur droit avec flèche 17"/>
          <p:cNvCxnSpPr>
            <a:stCxn id="16" idx="2"/>
            <a:endCxn id="8" idx="0"/>
          </p:cNvCxnSpPr>
          <p:nvPr/>
        </p:nvCxnSpPr>
        <p:spPr>
          <a:xfrm rot="5400000">
            <a:off x="1511661" y="2231577"/>
            <a:ext cx="50405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5400000">
            <a:off x="1512455" y="3454919"/>
            <a:ext cx="50405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>
            <a:off x="1512455" y="4679055"/>
            <a:ext cx="504056" cy="158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923930" y="5517235"/>
            <a:ext cx="504055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« Il n’existe pas de fréquence idéale mais </a:t>
            </a:r>
          </a:p>
          <a:p>
            <a:pPr algn="ctr"/>
            <a:r>
              <a:rPr lang="fr-FR" sz="1400" dirty="0" smtClean="0"/>
              <a:t>dans la pratique cette fréquence est souvent égale </a:t>
            </a:r>
          </a:p>
          <a:p>
            <a:pPr algn="ctr"/>
            <a:r>
              <a:rPr lang="fr-FR" sz="1400" dirty="0" smtClean="0"/>
              <a:t>ou inférieure à un mois ».</a:t>
            </a:r>
          </a:p>
          <a:p>
            <a:pPr algn="ctr"/>
            <a:r>
              <a:rPr lang="fr-FR" sz="1400" dirty="0" smtClean="0"/>
              <a:t>Freddy Mallet</a:t>
            </a:r>
            <a:endParaRPr lang="fr-FR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La phase initiale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1" y="1628801"/>
            <a:ext cx="8075240" cy="532859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choix d’une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démarche Agile est faite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Construire l’équipe projet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Définir </a:t>
            </a:r>
            <a:r>
              <a:rPr kumimoji="0" lang="fr-FR" sz="1600" b="1" i="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en superficie 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quasi exhaustive le périmètre fonctionnel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Elaborer (</a:t>
            </a:r>
            <a:r>
              <a:rPr lang="fr-FR" sz="1600" dirty="0" smtClean="0">
                <a:latin typeface="Century Gothic" pitchFamily="34" charset="0"/>
              </a:rPr>
              <a:t>éventuellement</a:t>
            </a:r>
            <a:r>
              <a:rPr lang="fr-FR" sz="1600" b="1" dirty="0" smtClean="0">
                <a:latin typeface="Century Gothic" pitchFamily="34" charset="0"/>
              </a:rPr>
              <a:t>) un macro modèle des données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Recenser les contraintes et les choix techniques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Evaluer une charge et un coût global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Construire un macro planning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noProof="0" dirty="0" smtClean="0">
                <a:latin typeface="Century Gothic" pitchFamily="34" charset="0"/>
              </a:rPr>
              <a:t>Valider l’approche Agile</a:t>
            </a:r>
            <a:endParaRPr lang="fr-FR" sz="1600" b="1" dirty="0" smtClean="0">
              <a:latin typeface="Century Gothic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876256" y="836712"/>
            <a:ext cx="172819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876256" y="1340769"/>
            <a:ext cx="172819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>
            <a:stCxn id="7" idx="2"/>
            <a:endCxn id="8" idx="2"/>
          </p:cNvCxnSpPr>
          <p:nvPr/>
        </p:nvCxnSpPr>
        <p:spPr>
          <a:xfrm rot="10800000" flipV="1">
            <a:off x="6876256" y="980728"/>
            <a:ext cx="0" cy="50405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0800000" flipV="1">
            <a:off x="8604448" y="980728"/>
            <a:ext cx="0" cy="50405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La phase initiale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876256" y="836712"/>
            <a:ext cx="172819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876256" y="1412776"/>
            <a:ext cx="172819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>
            <a:stCxn id="7" idx="2"/>
            <a:endCxn id="8" idx="2"/>
          </p:cNvCxnSpPr>
          <p:nvPr/>
        </p:nvCxnSpPr>
        <p:spPr>
          <a:xfrm rot="10800000" flipV="1">
            <a:off x="6876256" y="980729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0800000" flipV="1">
            <a:off x="8604448" y="980728"/>
            <a:ext cx="0" cy="504056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à coins arrondis 8"/>
          <p:cNvSpPr/>
          <p:nvPr/>
        </p:nvSpPr>
        <p:spPr>
          <a:xfrm>
            <a:off x="107504" y="2492896"/>
            <a:ext cx="3024336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Itération de livraison 2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07505" y="3717033"/>
            <a:ext cx="3096344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Itération de livraison 3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5496" y="4941169"/>
            <a:ext cx="3240360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Itération de livraison n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1368439" y="3464211"/>
            <a:ext cx="50405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>
            <a:off x="1368439" y="4688346"/>
            <a:ext cx="504056" cy="158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347864" y="2348880"/>
            <a:ext cx="151216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2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version du logiciel</a:t>
            </a:r>
            <a:endParaRPr lang="fr-FR" sz="1400" dirty="0"/>
          </a:p>
        </p:txBody>
      </p:sp>
      <p:sp>
        <p:nvSpPr>
          <p:cNvPr id="17" name="Ellipse 16"/>
          <p:cNvSpPr/>
          <p:nvPr/>
        </p:nvSpPr>
        <p:spPr>
          <a:xfrm>
            <a:off x="5076056" y="2276873"/>
            <a:ext cx="172819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Contenu fonctionnel mise à jour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076057" y="3429000"/>
            <a:ext cx="1656184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Contenu fonctionnel mise à jour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347864" y="3501009"/>
            <a:ext cx="151216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version du logiciel</a:t>
            </a:r>
            <a:endParaRPr lang="fr-FR" sz="1400" dirty="0"/>
          </a:p>
        </p:txBody>
      </p:sp>
      <p:sp>
        <p:nvSpPr>
          <p:cNvPr id="20" name="Ellipse 19"/>
          <p:cNvSpPr/>
          <p:nvPr/>
        </p:nvSpPr>
        <p:spPr>
          <a:xfrm>
            <a:off x="3419872" y="4725144"/>
            <a:ext cx="151216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Dernière version du logiciel</a:t>
            </a:r>
            <a:endParaRPr lang="fr-FR" sz="1400" dirty="0"/>
          </a:p>
        </p:txBody>
      </p:sp>
      <p:sp>
        <p:nvSpPr>
          <p:cNvPr id="21" name="Ellipse 20"/>
          <p:cNvSpPr/>
          <p:nvPr/>
        </p:nvSpPr>
        <p:spPr>
          <a:xfrm>
            <a:off x="6876256" y="2276873"/>
            <a:ext cx="2232248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Plan de développement mis à jour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6876256" y="3429000"/>
            <a:ext cx="2232248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Plan de développement mis à jour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5255568" y="4913784"/>
            <a:ext cx="3888432" cy="19442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Exploration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Engagement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Construction (pilotage)</a:t>
            </a:r>
            <a:endParaRPr lang="fr-FR" sz="1600" dirty="0" smtClean="0">
              <a:latin typeface="Century Gothic" pitchFamily="34" charset="0"/>
            </a:endParaRPr>
          </a:p>
        </p:txBody>
      </p:sp>
      <p:pic>
        <p:nvPicPr>
          <p:cNvPr id="24" name="Image 23" descr="MB9004419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3" y="5229201"/>
            <a:ext cx="770384" cy="80504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>
                <a:latin typeface="Century Gothic" pitchFamily="34" charset="0"/>
              </a:rPr>
              <a:t>Les phases d’une livraison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2492896"/>
            <a:ext cx="3024336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Définition des scénarios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187624" y="3717033"/>
            <a:ext cx="3096344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Estimation des scénarios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115616" y="4941169"/>
            <a:ext cx="3240360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Scission/fusion des scénarios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2448559" y="3464211"/>
            <a:ext cx="5040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>
            <a:off x="1944503" y="4688346"/>
            <a:ext cx="504056" cy="158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5687616" y="5877272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Pilotage</a:t>
            </a:r>
            <a:endParaRPr lang="fr-FR" sz="2000" u="sng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1547664" y="1484784"/>
            <a:ext cx="1728192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Exploration</a:t>
            </a:r>
            <a:endParaRPr lang="fr-FR" sz="2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5940153" y="1491690"/>
            <a:ext cx="201622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Engagement</a:t>
            </a:r>
            <a:endParaRPr lang="fr-FR" sz="2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rot="16200000" flipH="1">
            <a:off x="2159733" y="3897053"/>
            <a:ext cx="4896544" cy="72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 flipH="1" flipV="1">
            <a:off x="2951821" y="4689141"/>
            <a:ext cx="5040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564904"/>
            <a:ext cx="626368" cy="626368"/>
          </a:xfrm>
          <a:prstGeom prst="rect">
            <a:avLst/>
          </a:prstGeom>
        </p:spPr>
      </p:pic>
      <p:sp>
        <p:nvSpPr>
          <p:cNvPr id="32" name="Espace réservé du contenu 2"/>
          <p:cNvSpPr txBox="1">
            <a:spLocks/>
          </p:cNvSpPr>
          <p:nvPr/>
        </p:nvSpPr>
        <p:spPr>
          <a:xfrm>
            <a:off x="-180528" y="2393504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34" name="Espace réservé du contenu 2"/>
          <p:cNvSpPr txBox="1">
            <a:spLocks/>
          </p:cNvSpPr>
          <p:nvPr/>
        </p:nvSpPr>
        <p:spPr>
          <a:xfrm>
            <a:off x="-145032" y="3661048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L’équipe</a:t>
            </a:r>
            <a:endParaRPr lang="fr-FR" sz="1400" dirty="0" smtClean="0">
              <a:latin typeface="Century Gothic" pitchFamily="34" charset="0"/>
            </a:endParaRPr>
          </a:p>
        </p:txBody>
      </p:sp>
      <p:pic>
        <p:nvPicPr>
          <p:cNvPr id="35" name="Image 34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5034881"/>
            <a:ext cx="626368" cy="626368"/>
          </a:xfrm>
          <a:prstGeom prst="rect">
            <a:avLst/>
          </a:prstGeom>
        </p:spPr>
      </p:pic>
      <p:sp>
        <p:nvSpPr>
          <p:cNvPr id="36" name="Espace réservé du contenu 2"/>
          <p:cNvSpPr txBox="1">
            <a:spLocks/>
          </p:cNvSpPr>
          <p:nvPr/>
        </p:nvSpPr>
        <p:spPr>
          <a:xfrm>
            <a:off x="-180528" y="4863480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pic>
        <p:nvPicPr>
          <p:cNvPr id="38" name="Image 37" descr="equip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008" y="3882753"/>
            <a:ext cx="626368" cy="626368"/>
          </a:xfrm>
          <a:prstGeom prst="rect">
            <a:avLst/>
          </a:prstGeom>
        </p:spPr>
      </p:pic>
      <p:sp>
        <p:nvSpPr>
          <p:cNvPr id="39" name="Rectangle à coins arrondis 38"/>
          <p:cNvSpPr/>
          <p:nvPr/>
        </p:nvSpPr>
        <p:spPr>
          <a:xfrm>
            <a:off x="5903640" y="2204865"/>
            <a:ext cx="3024336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Tri des scénarios par priorité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5903640" y="3429000"/>
            <a:ext cx="1476672" cy="86409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Tri des scénarios par risque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5796136" y="4941169"/>
            <a:ext cx="3240360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Répartition des scénarios</a:t>
            </a:r>
          </a:p>
        </p:txBody>
      </p:sp>
      <p:cxnSp>
        <p:nvCxnSpPr>
          <p:cNvPr id="42" name="Connecteur droit avec flèche 41"/>
          <p:cNvCxnSpPr/>
          <p:nvPr/>
        </p:nvCxnSpPr>
        <p:spPr>
          <a:xfrm rot="5400000">
            <a:off x="6335403" y="3176178"/>
            <a:ext cx="5040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40" idx="2"/>
          </p:cNvCxnSpPr>
          <p:nvPr/>
        </p:nvCxnSpPr>
        <p:spPr>
          <a:xfrm rot="16200000" flipH="1">
            <a:off x="6327068" y="4608005"/>
            <a:ext cx="648072" cy="18256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rot="5400000" flipH="1" flipV="1">
            <a:off x="7921167" y="4616339"/>
            <a:ext cx="64807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 44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76873"/>
            <a:ext cx="626368" cy="626368"/>
          </a:xfrm>
          <a:prstGeom prst="rect">
            <a:avLst/>
          </a:prstGeom>
        </p:spPr>
      </p:pic>
      <p:pic>
        <p:nvPicPr>
          <p:cNvPr id="48" name="Image 47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5034881"/>
            <a:ext cx="626368" cy="626368"/>
          </a:xfrm>
          <a:prstGeom prst="rect">
            <a:avLst/>
          </a:prstGeom>
        </p:spPr>
      </p:pic>
      <p:pic>
        <p:nvPicPr>
          <p:cNvPr id="50" name="Image 49" descr="equip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594720"/>
            <a:ext cx="626368" cy="626368"/>
          </a:xfrm>
          <a:prstGeom prst="rect">
            <a:avLst/>
          </a:prstGeom>
        </p:spPr>
      </p:pic>
      <p:sp>
        <p:nvSpPr>
          <p:cNvPr id="87" name="Rectangle à coins arrondis 86"/>
          <p:cNvSpPr/>
          <p:nvPr/>
        </p:nvSpPr>
        <p:spPr>
          <a:xfrm>
            <a:off x="7515311" y="3429000"/>
            <a:ext cx="1476672" cy="86409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Annonce de la vélocité</a:t>
            </a:r>
          </a:p>
        </p:txBody>
      </p:sp>
      <p:sp>
        <p:nvSpPr>
          <p:cNvPr id="46" name="Espace réservé du contenu 2"/>
          <p:cNvSpPr txBox="1">
            <a:spLocks/>
          </p:cNvSpPr>
          <p:nvPr/>
        </p:nvSpPr>
        <p:spPr>
          <a:xfrm>
            <a:off x="4427985" y="2105472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47" name="Espace réservé du contenu 2"/>
          <p:cNvSpPr txBox="1">
            <a:spLocks/>
          </p:cNvSpPr>
          <p:nvPr/>
        </p:nvSpPr>
        <p:spPr>
          <a:xfrm>
            <a:off x="4427985" y="3373016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L’équipe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49" name="Espace réservé du contenu 2"/>
          <p:cNvSpPr txBox="1">
            <a:spLocks/>
          </p:cNvSpPr>
          <p:nvPr/>
        </p:nvSpPr>
        <p:spPr>
          <a:xfrm>
            <a:off x="4427985" y="4863480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5" y="1556792"/>
            <a:ext cx="8064896" cy="4392488"/>
          </a:xfrm>
          <a:prstGeom prst="rect">
            <a:avLst/>
          </a:prstGeom>
          <a:solidFill>
            <a:schemeClr val="bg1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195488"/>
            <a:ext cx="6543692" cy="1145280"/>
          </a:xfrm>
        </p:spPr>
        <p:txBody>
          <a:bodyPr/>
          <a:lstStyle/>
          <a:p>
            <a:r>
              <a:rPr lang="fr-FR" sz="3200" dirty="0" smtClean="0"/>
              <a:t>SOMMAIRE</a:t>
            </a:r>
            <a:br>
              <a:rPr lang="fr-FR" sz="3200" dirty="0" smtClean="0"/>
            </a:br>
            <a:r>
              <a:rPr lang="fr-FR" sz="3200" dirty="0" smtClean="0"/>
              <a:t>Contexte Agile</a:t>
            </a:r>
            <a:endParaRPr lang="fr-FR" sz="3200" dirty="0"/>
          </a:p>
        </p:txBody>
      </p:sp>
      <p:sp>
        <p:nvSpPr>
          <p:cNvPr id="4" name="Espace réservé du contenu 32"/>
          <p:cNvSpPr txBox="1">
            <a:spLocks/>
          </p:cNvSpPr>
          <p:nvPr/>
        </p:nvSpPr>
        <p:spPr>
          <a:xfrm>
            <a:off x="566735" y="1772817"/>
            <a:ext cx="8568952" cy="403244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Agiles et gestion de projet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fr-FR" sz="2800" dirty="0" smtClean="0">
              <a:latin typeface="Century Gothic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Pourquoi les méthodes Agiles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fr-FR" sz="2800" dirty="0" smtClean="0">
              <a:latin typeface="Century Gothic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Contexte des méthodes Agiles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fr-FR" sz="2800" dirty="0" smtClean="0">
              <a:latin typeface="Century Gothic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Panorama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fr-FR" sz="2800" dirty="0" smtClean="0">
              <a:latin typeface="Century Gothic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Principes de base</a:t>
            </a:r>
            <a:endParaRPr lang="fr-FR" sz="1400" dirty="0" smtClean="0">
              <a:latin typeface="Century Gothic" pitchFamily="34" charset="0"/>
            </a:endParaRPr>
          </a:p>
          <a:p>
            <a:endParaRPr lang="fr-FR" sz="1400" dirty="0" smtClean="0">
              <a:latin typeface="Century Gothic" pitchFamily="34" charset="0"/>
            </a:endParaRPr>
          </a:p>
          <a:p>
            <a:endParaRPr lang="fr-FR" sz="1400" dirty="0" smtClean="0">
              <a:latin typeface="Century Gothic" pitchFamily="34" charset="0"/>
            </a:endParaRPr>
          </a:p>
          <a:p>
            <a:endParaRPr lang="fr-FR" sz="1400" dirty="0" smtClean="0">
              <a:latin typeface="Century Gothic" pitchFamily="34" charset="0"/>
            </a:endParaRPr>
          </a:p>
          <a:p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7427168" cy="100235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Phases d’exploitation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/>
              <a:t>Définition des scénarios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5" y="2492896"/>
            <a:ext cx="2016224" cy="43204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Définition des scénarios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437939" y="3451861"/>
            <a:ext cx="1656184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Estimation des 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scénarios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331640" y="4869160"/>
            <a:ext cx="1944216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Scission/fusion des 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scénarios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2016511" y="3176178"/>
            <a:ext cx="5040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>
            <a:off x="1620467" y="4508327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1331640" y="1556792"/>
            <a:ext cx="1728192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Exploration</a:t>
            </a:r>
            <a:endParaRPr lang="fr-FR" sz="2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rot="16200000" flipH="1">
            <a:off x="1007605" y="3897053"/>
            <a:ext cx="4896544" cy="72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 flipH="1" flipV="1">
            <a:off x="2268539" y="4508327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564904"/>
            <a:ext cx="626368" cy="626368"/>
          </a:xfrm>
          <a:prstGeom prst="rect">
            <a:avLst/>
          </a:prstGeom>
        </p:spPr>
      </p:pic>
      <p:sp>
        <p:nvSpPr>
          <p:cNvPr id="32" name="Espace réservé du contenu 2"/>
          <p:cNvSpPr txBox="1">
            <a:spLocks/>
          </p:cNvSpPr>
          <p:nvPr/>
        </p:nvSpPr>
        <p:spPr>
          <a:xfrm>
            <a:off x="-180528" y="2393504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34" name="Espace réservé du contenu 2"/>
          <p:cNvSpPr txBox="1">
            <a:spLocks/>
          </p:cNvSpPr>
          <p:nvPr/>
        </p:nvSpPr>
        <p:spPr>
          <a:xfrm>
            <a:off x="-145032" y="3356992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L’équipe</a:t>
            </a:r>
            <a:endParaRPr lang="fr-FR" sz="1400" dirty="0" smtClean="0">
              <a:latin typeface="Century Gothic" pitchFamily="34" charset="0"/>
            </a:endParaRPr>
          </a:p>
        </p:txBody>
      </p:sp>
      <p:pic>
        <p:nvPicPr>
          <p:cNvPr id="35" name="Image 34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4962873"/>
            <a:ext cx="626368" cy="626368"/>
          </a:xfrm>
          <a:prstGeom prst="rect">
            <a:avLst/>
          </a:prstGeom>
        </p:spPr>
      </p:pic>
      <p:sp>
        <p:nvSpPr>
          <p:cNvPr id="36" name="Espace réservé du contenu 2"/>
          <p:cNvSpPr txBox="1">
            <a:spLocks/>
          </p:cNvSpPr>
          <p:nvPr/>
        </p:nvSpPr>
        <p:spPr>
          <a:xfrm>
            <a:off x="-180528" y="4791472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pic>
        <p:nvPicPr>
          <p:cNvPr id="38" name="Image 37" descr="equip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008" y="3578696"/>
            <a:ext cx="626368" cy="626368"/>
          </a:xfrm>
          <a:prstGeom prst="rect">
            <a:avLst/>
          </a:prstGeom>
        </p:spPr>
      </p:pic>
      <p:sp>
        <p:nvSpPr>
          <p:cNvPr id="51" name="Flèche droite 50"/>
          <p:cNvSpPr/>
          <p:nvPr/>
        </p:nvSpPr>
        <p:spPr>
          <a:xfrm>
            <a:off x="144016" y="1628800"/>
            <a:ext cx="11156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space réservé du contenu 2"/>
          <p:cNvSpPr txBox="1">
            <a:spLocks/>
          </p:cNvSpPr>
          <p:nvPr/>
        </p:nvSpPr>
        <p:spPr>
          <a:xfrm>
            <a:off x="3491881" y="1412776"/>
            <a:ext cx="5472608" cy="25202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Scénario :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fr-FR" sz="1600" b="1" dirty="0" smtClean="0">
                <a:latin typeface="Century Gothic" pitchFamily="34" charset="0"/>
              </a:rPr>
              <a:t>Un comportement du futur système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Qui peut </a:t>
            </a:r>
            <a:r>
              <a:rPr lang="fr-FR" sz="1600" u="sng" dirty="0" smtClean="0">
                <a:latin typeface="Century Gothic" pitchFamily="34" charset="0"/>
              </a:rPr>
              <a:t>être estimé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Qui peut être </a:t>
            </a:r>
            <a:r>
              <a:rPr lang="fr-FR" sz="1600" u="sng" dirty="0" smtClean="0">
                <a:latin typeface="Century Gothic" pitchFamily="34" charset="0"/>
              </a:rPr>
              <a:t>testé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Qui peut être décrit sur une fiche</a:t>
            </a:r>
          </a:p>
        </p:txBody>
      </p:sp>
      <p:sp>
        <p:nvSpPr>
          <p:cNvPr id="53" name="Rectangle à coins arrondis 52"/>
          <p:cNvSpPr/>
          <p:nvPr/>
        </p:nvSpPr>
        <p:spPr>
          <a:xfrm>
            <a:off x="6804249" y="2420888"/>
            <a:ext cx="2016224" cy="4320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Exemple :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Maxi une semaine</a:t>
            </a:r>
          </a:p>
        </p:txBody>
      </p:sp>
      <p:sp>
        <p:nvSpPr>
          <p:cNvPr id="54" name="Espace réservé du contenu 2"/>
          <p:cNvSpPr txBox="1">
            <a:spLocks/>
          </p:cNvSpPr>
          <p:nvPr/>
        </p:nvSpPr>
        <p:spPr>
          <a:xfrm>
            <a:off x="3491880" y="4005065"/>
            <a:ext cx="2520280" cy="25202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Scénario :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Une fonction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Une contrainte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Une règle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…</a:t>
            </a:r>
          </a:p>
        </p:txBody>
      </p:sp>
      <p:sp>
        <p:nvSpPr>
          <p:cNvPr id="55" name="Espace réservé du contenu 2"/>
          <p:cNvSpPr txBox="1">
            <a:spLocks/>
          </p:cNvSpPr>
          <p:nvPr/>
        </p:nvSpPr>
        <p:spPr>
          <a:xfrm>
            <a:off x="6156177" y="4005065"/>
            <a:ext cx="2987824" cy="25202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Description :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dirty="0" smtClean="0">
                <a:latin typeface="Century Gothic" pitchFamily="34" charset="0"/>
              </a:rPr>
              <a:t>User story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Cas d’utilisation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Procédure de test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7427168" cy="100235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Phases d’exploitation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/>
              <a:t>User story -1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5" y="2492896"/>
            <a:ext cx="2016224" cy="43204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Définition des scénarios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437939" y="3451861"/>
            <a:ext cx="1656184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Estimation des 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scénarios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331640" y="4869160"/>
            <a:ext cx="1944216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Scission/fusion des 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scénarios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2016511" y="3176178"/>
            <a:ext cx="5040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>
            <a:off x="1620467" y="4508327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1331640" y="1556792"/>
            <a:ext cx="1728192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Exploration</a:t>
            </a:r>
            <a:endParaRPr lang="fr-FR" sz="2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rot="16200000" flipH="1">
            <a:off x="935597" y="3897053"/>
            <a:ext cx="4896544" cy="72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 flipH="1" flipV="1">
            <a:off x="2268539" y="4508327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564904"/>
            <a:ext cx="626368" cy="626368"/>
          </a:xfrm>
          <a:prstGeom prst="rect">
            <a:avLst/>
          </a:prstGeom>
        </p:spPr>
      </p:pic>
      <p:sp>
        <p:nvSpPr>
          <p:cNvPr id="32" name="Espace réservé du contenu 2"/>
          <p:cNvSpPr txBox="1">
            <a:spLocks/>
          </p:cNvSpPr>
          <p:nvPr/>
        </p:nvSpPr>
        <p:spPr>
          <a:xfrm>
            <a:off x="-180528" y="2393504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34" name="Espace réservé du contenu 2"/>
          <p:cNvSpPr txBox="1">
            <a:spLocks/>
          </p:cNvSpPr>
          <p:nvPr/>
        </p:nvSpPr>
        <p:spPr>
          <a:xfrm>
            <a:off x="-145032" y="3356992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L’équipe</a:t>
            </a:r>
            <a:endParaRPr lang="fr-FR" sz="1400" dirty="0" smtClean="0">
              <a:latin typeface="Century Gothic" pitchFamily="34" charset="0"/>
            </a:endParaRPr>
          </a:p>
        </p:txBody>
      </p:sp>
      <p:pic>
        <p:nvPicPr>
          <p:cNvPr id="35" name="Image 34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4962873"/>
            <a:ext cx="626368" cy="626368"/>
          </a:xfrm>
          <a:prstGeom prst="rect">
            <a:avLst/>
          </a:prstGeom>
        </p:spPr>
      </p:pic>
      <p:sp>
        <p:nvSpPr>
          <p:cNvPr id="36" name="Espace réservé du contenu 2"/>
          <p:cNvSpPr txBox="1">
            <a:spLocks/>
          </p:cNvSpPr>
          <p:nvPr/>
        </p:nvSpPr>
        <p:spPr>
          <a:xfrm>
            <a:off x="-180528" y="4791472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pic>
        <p:nvPicPr>
          <p:cNvPr id="38" name="Image 37" descr="equip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008" y="3578696"/>
            <a:ext cx="626368" cy="626368"/>
          </a:xfrm>
          <a:prstGeom prst="rect">
            <a:avLst/>
          </a:prstGeom>
        </p:spPr>
      </p:pic>
      <p:sp>
        <p:nvSpPr>
          <p:cNvPr id="51" name="Flèche droite 50"/>
          <p:cNvSpPr/>
          <p:nvPr/>
        </p:nvSpPr>
        <p:spPr>
          <a:xfrm>
            <a:off x="144016" y="1628800"/>
            <a:ext cx="11156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space réservé du contenu 2"/>
          <p:cNvSpPr txBox="1">
            <a:spLocks/>
          </p:cNvSpPr>
          <p:nvPr/>
        </p:nvSpPr>
        <p:spPr>
          <a:xfrm>
            <a:off x="3347864" y="1412776"/>
            <a:ext cx="5472608" cy="25202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Les scénarios sont décrits sur des fiches format A5</a:t>
            </a:r>
            <a:endParaRPr lang="fr-FR" sz="1600" dirty="0" smtClean="0">
              <a:latin typeface="Century Gothic" pitchFamily="34" charset="0"/>
            </a:endParaRPr>
          </a:p>
        </p:txBody>
      </p:sp>
      <p:sp>
        <p:nvSpPr>
          <p:cNvPr id="54" name="Espace réservé du contenu 2"/>
          <p:cNvSpPr txBox="1">
            <a:spLocks/>
          </p:cNvSpPr>
          <p:nvPr/>
        </p:nvSpPr>
        <p:spPr>
          <a:xfrm>
            <a:off x="2915817" y="3429000"/>
            <a:ext cx="6408712" cy="338437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User Stories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Fiche N</a:t>
            </a:r>
            <a:r>
              <a:rPr lang="fr-FR" sz="1400" dirty="0" smtClean="0">
                <a:latin typeface="Century Gothic" pitchFamily="34" charset="0"/>
              </a:rPr>
              <a:t>° : Permet d’identifier le scénario de façon unique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Titre</a:t>
            </a:r>
            <a:r>
              <a:rPr lang="fr-FR" sz="1400" dirty="0" smtClean="0">
                <a:latin typeface="Century Gothic" pitchFamily="34" charset="0"/>
              </a:rPr>
              <a:t> : Résumé du scénario (1 phase)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Priorité</a:t>
            </a:r>
            <a:r>
              <a:rPr lang="fr-FR" sz="1400" dirty="0" smtClean="0">
                <a:latin typeface="Century Gothic" pitchFamily="34" charset="0"/>
              </a:rPr>
              <a:t> fonctionnelle : 1 (indispensable) / 2 (essentiel) / 3 (utile)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Risque</a:t>
            </a:r>
            <a:r>
              <a:rPr lang="fr-FR" sz="1400" dirty="0" smtClean="0">
                <a:latin typeface="Century Gothic" pitchFamily="34" charset="0"/>
              </a:rPr>
              <a:t> technique : Fort / Moyen / Faible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Charge</a:t>
            </a:r>
            <a:r>
              <a:rPr lang="fr-FR" sz="1400" dirty="0" smtClean="0">
                <a:latin typeface="Century Gothic" pitchFamily="34" charset="0"/>
              </a:rPr>
              <a:t> : Estimation en points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Description</a:t>
            </a:r>
            <a:r>
              <a:rPr lang="fr-FR" sz="1400" dirty="0" smtClean="0">
                <a:latin typeface="Century Gothic" pitchFamily="34" charset="0"/>
              </a:rPr>
              <a:t> : Quelques lignes </a:t>
            </a:r>
            <a:r>
              <a:rPr lang="fr-FR" sz="1100" dirty="0" smtClean="0">
                <a:latin typeface="Century Gothic" pitchFamily="34" charset="0"/>
              </a:rPr>
              <a:t>(1 à 5 phrases) </a:t>
            </a:r>
            <a:r>
              <a:rPr lang="fr-FR" sz="1400" dirty="0" smtClean="0">
                <a:latin typeface="Century Gothic" pitchFamily="34" charset="0"/>
              </a:rPr>
              <a:t>de la fonctionnalité souhaitée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07904" y="1772817"/>
            <a:ext cx="5328592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3707905" y="2492896"/>
            <a:ext cx="5256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707905" y="1844825"/>
            <a:ext cx="52565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Fiche N°</a:t>
            </a:r>
            <a:r>
              <a:rPr lang="fr-FR" sz="1400" dirty="0" smtClean="0"/>
              <a:t>			</a:t>
            </a:r>
            <a:r>
              <a:rPr lang="fr-FR" sz="1400" b="1" dirty="0" smtClean="0"/>
              <a:t>Titre :</a:t>
            </a:r>
          </a:p>
          <a:p>
            <a:r>
              <a:rPr lang="fr-FR" sz="1200" dirty="0" smtClean="0"/>
              <a:t>Priorité fonctionnelle :	   Risque technique : 	Charge : </a:t>
            </a:r>
            <a:endParaRPr lang="fr-FR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707905" y="2473154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Description</a:t>
            </a:r>
            <a:r>
              <a:rPr lang="fr-FR" sz="1400" dirty="0" smtClean="0"/>
              <a:t> :</a:t>
            </a:r>
            <a:endParaRPr lang="fr-FR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7427168" cy="100235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Phases d’exploitation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/>
              <a:t>User story -2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5" y="2492896"/>
            <a:ext cx="2016224" cy="43204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Définition des scénarios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437939" y="3451861"/>
            <a:ext cx="1656184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Estimation des 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scénarios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331640" y="4869160"/>
            <a:ext cx="1944216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Scission/fusion des 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scénarios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2016511" y="3176178"/>
            <a:ext cx="5040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>
            <a:off x="1620467" y="4508327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1331640" y="1556792"/>
            <a:ext cx="1728192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Exploration</a:t>
            </a:r>
            <a:endParaRPr lang="fr-FR" sz="2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rot="16200000" flipH="1">
            <a:off x="935597" y="3897053"/>
            <a:ext cx="4896544" cy="72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 flipH="1" flipV="1">
            <a:off x="2268539" y="4508327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564904"/>
            <a:ext cx="626368" cy="626368"/>
          </a:xfrm>
          <a:prstGeom prst="rect">
            <a:avLst/>
          </a:prstGeom>
        </p:spPr>
      </p:pic>
      <p:sp>
        <p:nvSpPr>
          <p:cNvPr id="32" name="Espace réservé du contenu 2"/>
          <p:cNvSpPr txBox="1">
            <a:spLocks/>
          </p:cNvSpPr>
          <p:nvPr/>
        </p:nvSpPr>
        <p:spPr>
          <a:xfrm>
            <a:off x="-180528" y="2393504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34" name="Espace réservé du contenu 2"/>
          <p:cNvSpPr txBox="1">
            <a:spLocks/>
          </p:cNvSpPr>
          <p:nvPr/>
        </p:nvSpPr>
        <p:spPr>
          <a:xfrm>
            <a:off x="-145032" y="3356992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L’équipe</a:t>
            </a:r>
            <a:endParaRPr lang="fr-FR" sz="1400" dirty="0" smtClean="0">
              <a:latin typeface="Century Gothic" pitchFamily="34" charset="0"/>
            </a:endParaRPr>
          </a:p>
        </p:txBody>
      </p:sp>
      <p:pic>
        <p:nvPicPr>
          <p:cNvPr id="35" name="Image 34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4962873"/>
            <a:ext cx="626368" cy="626368"/>
          </a:xfrm>
          <a:prstGeom prst="rect">
            <a:avLst/>
          </a:prstGeom>
        </p:spPr>
      </p:pic>
      <p:sp>
        <p:nvSpPr>
          <p:cNvPr id="36" name="Espace réservé du contenu 2"/>
          <p:cNvSpPr txBox="1">
            <a:spLocks/>
          </p:cNvSpPr>
          <p:nvPr/>
        </p:nvSpPr>
        <p:spPr>
          <a:xfrm>
            <a:off x="-180528" y="4791472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pic>
        <p:nvPicPr>
          <p:cNvPr id="38" name="Image 37" descr="equip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008" y="3578696"/>
            <a:ext cx="626368" cy="626368"/>
          </a:xfrm>
          <a:prstGeom prst="rect">
            <a:avLst/>
          </a:prstGeom>
        </p:spPr>
      </p:pic>
      <p:sp>
        <p:nvSpPr>
          <p:cNvPr id="51" name="Flèche droite 50"/>
          <p:cNvSpPr/>
          <p:nvPr/>
        </p:nvSpPr>
        <p:spPr>
          <a:xfrm>
            <a:off x="144016" y="1628800"/>
            <a:ext cx="11156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space réservé du contenu 2"/>
          <p:cNvSpPr txBox="1">
            <a:spLocks/>
          </p:cNvSpPr>
          <p:nvPr/>
        </p:nvSpPr>
        <p:spPr>
          <a:xfrm>
            <a:off x="3347864" y="1412776"/>
            <a:ext cx="5472608" cy="25202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Des exemples</a:t>
            </a:r>
            <a:endParaRPr lang="fr-FR" sz="1600" dirty="0" smtClean="0"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19872" y="1772817"/>
            <a:ext cx="496855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3419872" y="2348880"/>
            <a:ext cx="49685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419872" y="1844825"/>
            <a:ext cx="5256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Fiche N°</a:t>
            </a:r>
            <a:r>
              <a:rPr lang="fr-FR" sz="1400" dirty="0" smtClean="0"/>
              <a:t>	: 12	</a:t>
            </a:r>
            <a:r>
              <a:rPr lang="fr-FR" sz="1400" b="1" dirty="0" smtClean="0"/>
              <a:t>Titre : </a:t>
            </a:r>
            <a:r>
              <a:rPr lang="fr-FR" sz="1400" dirty="0" smtClean="0"/>
              <a:t>Saisie coordonnées</a:t>
            </a:r>
          </a:p>
          <a:p>
            <a:r>
              <a:rPr lang="fr-FR" sz="1200" dirty="0" smtClean="0"/>
              <a:t>Priorité fonctionnelle : </a:t>
            </a:r>
            <a:r>
              <a:rPr lang="fr-FR" sz="1200" b="1" dirty="0" smtClean="0"/>
              <a:t>1</a:t>
            </a:r>
            <a:r>
              <a:rPr lang="fr-FR" sz="1200" dirty="0" smtClean="0"/>
              <a:t>   Risque technique : 	Charge : </a:t>
            </a:r>
            <a:endParaRPr lang="fr-FR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419872" y="2420891"/>
            <a:ext cx="5256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Description</a:t>
            </a:r>
            <a:r>
              <a:rPr lang="fr-FR" sz="1400" dirty="0" smtClean="0"/>
              <a:t> : </a:t>
            </a:r>
            <a:r>
              <a:rPr lang="fr-FR" sz="1200" dirty="0" smtClean="0"/>
              <a:t>Saisie des coordonnées du client</a:t>
            </a:r>
          </a:p>
          <a:p>
            <a:r>
              <a:rPr lang="fr-FR" sz="1200" dirty="0" smtClean="0"/>
              <a:t>(Liste des coordonnées)</a:t>
            </a:r>
            <a:endParaRPr lang="fr-FR" sz="1200" dirty="0"/>
          </a:p>
        </p:txBody>
      </p:sp>
      <p:sp>
        <p:nvSpPr>
          <p:cNvPr id="33" name="Rectangle 32"/>
          <p:cNvSpPr/>
          <p:nvPr/>
        </p:nvSpPr>
        <p:spPr>
          <a:xfrm>
            <a:off x="3572272" y="3356993"/>
            <a:ext cx="496855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7" name="Connecteur droit 36"/>
          <p:cNvCxnSpPr/>
          <p:nvPr/>
        </p:nvCxnSpPr>
        <p:spPr>
          <a:xfrm>
            <a:off x="3572272" y="3933056"/>
            <a:ext cx="49685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3572272" y="3429002"/>
            <a:ext cx="52565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Fiche N°</a:t>
            </a:r>
            <a:r>
              <a:rPr lang="fr-FR" sz="1400" dirty="0" smtClean="0"/>
              <a:t>	: 6	</a:t>
            </a:r>
            <a:r>
              <a:rPr lang="fr-FR" sz="1400" b="1" dirty="0" smtClean="0"/>
              <a:t>Titre : </a:t>
            </a:r>
            <a:r>
              <a:rPr lang="fr-FR" sz="1400" dirty="0" smtClean="0"/>
              <a:t>Connexion</a:t>
            </a:r>
          </a:p>
          <a:p>
            <a:r>
              <a:rPr lang="fr-FR" sz="1200" dirty="0" smtClean="0"/>
              <a:t>Priorité fonctionnelle : </a:t>
            </a:r>
            <a:r>
              <a:rPr lang="fr-FR" sz="1200" b="1" dirty="0" smtClean="0"/>
              <a:t>1</a:t>
            </a:r>
            <a:r>
              <a:rPr lang="fr-FR" sz="1200" dirty="0" smtClean="0"/>
              <a:t>   Risque technique : 	Charge : </a:t>
            </a:r>
            <a:endParaRPr lang="fr-FR" sz="1200" dirty="0"/>
          </a:p>
        </p:txBody>
      </p:sp>
      <p:sp>
        <p:nvSpPr>
          <p:cNvPr id="40" name="ZoneTexte 39"/>
          <p:cNvSpPr txBox="1"/>
          <p:nvPr/>
        </p:nvSpPr>
        <p:spPr>
          <a:xfrm>
            <a:off x="3572272" y="4005067"/>
            <a:ext cx="4888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Description</a:t>
            </a:r>
            <a:r>
              <a:rPr lang="fr-FR" sz="1400" dirty="0" smtClean="0"/>
              <a:t> : </a:t>
            </a:r>
            <a:r>
              <a:rPr lang="fr-FR" sz="1200" dirty="0" smtClean="0"/>
              <a:t>Au démarrage demander le nom et le mot de passe</a:t>
            </a:r>
            <a:endParaRPr lang="fr-FR" sz="1200" dirty="0"/>
          </a:p>
        </p:txBody>
      </p:sp>
      <p:sp>
        <p:nvSpPr>
          <p:cNvPr id="41" name="Rectangle 40"/>
          <p:cNvSpPr/>
          <p:nvPr/>
        </p:nvSpPr>
        <p:spPr>
          <a:xfrm>
            <a:off x="3724672" y="5013177"/>
            <a:ext cx="496855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2" name="Connecteur droit 41"/>
          <p:cNvCxnSpPr/>
          <p:nvPr/>
        </p:nvCxnSpPr>
        <p:spPr>
          <a:xfrm>
            <a:off x="3724672" y="5589240"/>
            <a:ext cx="49685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3724672" y="5085187"/>
            <a:ext cx="5256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Fiche N°</a:t>
            </a:r>
            <a:r>
              <a:rPr lang="fr-FR" sz="1400" dirty="0" smtClean="0"/>
              <a:t>	: 7	</a:t>
            </a:r>
            <a:r>
              <a:rPr lang="fr-FR" sz="1400" b="1" dirty="0" smtClean="0"/>
              <a:t>Titre : </a:t>
            </a:r>
            <a:r>
              <a:rPr lang="fr-FR" sz="1400" dirty="0" smtClean="0"/>
              <a:t>Contrôle autorisation</a:t>
            </a:r>
          </a:p>
          <a:p>
            <a:r>
              <a:rPr lang="fr-FR" sz="1200" dirty="0" smtClean="0"/>
              <a:t>Priorité fonctionnelle : </a:t>
            </a:r>
            <a:r>
              <a:rPr lang="fr-FR" sz="1200" b="1" dirty="0" smtClean="0"/>
              <a:t>1</a:t>
            </a:r>
            <a:r>
              <a:rPr lang="fr-FR" sz="1200" dirty="0" smtClean="0"/>
              <a:t>   Risque technique : 	Charge : </a:t>
            </a:r>
            <a:endParaRPr lang="fr-FR" sz="1200" dirty="0"/>
          </a:p>
        </p:txBody>
      </p:sp>
      <p:sp>
        <p:nvSpPr>
          <p:cNvPr id="44" name="ZoneTexte 43"/>
          <p:cNvSpPr txBox="1"/>
          <p:nvPr/>
        </p:nvSpPr>
        <p:spPr>
          <a:xfrm>
            <a:off x="3724672" y="5661251"/>
            <a:ext cx="5256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Description</a:t>
            </a:r>
            <a:r>
              <a:rPr lang="fr-FR" sz="1400" dirty="0" smtClean="0"/>
              <a:t> : </a:t>
            </a:r>
            <a:r>
              <a:rPr lang="fr-FR" sz="1200" dirty="0" smtClean="0"/>
              <a:t>Vérifier si le nom et le mot de passe sont enregistrés</a:t>
            </a:r>
            <a:endParaRPr lang="fr-FR" sz="1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7427168" cy="100235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Phases d’exploitation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/>
              <a:t>User story -3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5" y="2492896"/>
            <a:ext cx="2016224" cy="43204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Définition des scénarios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437939" y="3451861"/>
            <a:ext cx="1656184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Estimation des 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scénarios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331640" y="4869160"/>
            <a:ext cx="1944216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Scission/fusion des 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scénarios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2016511" y="3176178"/>
            <a:ext cx="5040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>
            <a:off x="1620467" y="4508327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1331640" y="1556792"/>
            <a:ext cx="1728192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Exploration</a:t>
            </a:r>
            <a:endParaRPr lang="fr-FR" sz="2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rot="16200000" flipH="1">
            <a:off x="935597" y="3897053"/>
            <a:ext cx="4896544" cy="72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 flipH="1" flipV="1">
            <a:off x="2268539" y="4508327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564904"/>
            <a:ext cx="626368" cy="626368"/>
          </a:xfrm>
          <a:prstGeom prst="rect">
            <a:avLst/>
          </a:prstGeom>
        </p:spPr>
      </p:pic>
      <p:sp>
        <p:nvSpPr>
          <p:cNvPr id="32" name="Espace réservé du contenu 2"/>
          <p:cNvSpPr txBox="1">
            <a:spLocks/>
          </p:cNvSpPr>
          <p:nvPr/>
        </p:nvSpPr>
        <p:spPr>
          <a:xfrm>
            <a:off x="-180528" y="2393504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34" name="Espace réservé du contenu 2"/>
          <p:cNvSpPr txBox="1">
            <a:spLocks/>
          </p:cNvSpPr>
          <p:nvPr/>
        </p:nvSpPr>
        <p:spPr>
          <a:xfrm>
            <a:off x="-145032" y="3356992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L’équipe</a:t>
            </a:r>
            <a:endParaRPr lang="fr-FR" sz="1400" dirty="0" smtClean="0">
              <a:latin typeface="Century Gothic" pitchFamily="34" charset="0"/>
            </a:endParaRPr>
          </a:p>
        </p:txBody>
      </p:sp>
      <p:pic>
        <p:nvPicPr>
          <p:cNvPr id="35" name="Image 34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4962873"/>
            <a:ext cx="626368" cy="626368"/>
          </a:xfrm>
          <a:prstGeom prst="rect">
            <a:avLst/>
          </a:prstGeom>
        </p:spPr>
      </p:pic>
      <p:sp>
        <p:nvSpPr>
          <p:cNvPr id="36" name="Espace réservé du contenu 2"/>
          <p:cNvSpPr txBox="1">
            <a:spLocks/>
          </p:cNvSpPr>
          <p:nvPr/>
        </p:nvSpPr>
        <p:spPr>
          <a:xfrm>
            <a:off x="-180528" y="4791472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pic>
        <p:nvPicPr>
          <p:cNvPr id="38" name="Image 37" descr="equip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008" y="3578696"/>
            <a:ext cx="626368" cy="626368"/>
          </a:xfrm>
          <a:prstGeom prst="rect">
            <a:avLst/>
          </a:prstGeom>
        </p:spPr>
      </p:pic>
      <p:sp>
        <p:nvSpPr>
          <p:cNvPr id="51" name="Flèche droite 50"/>
          <p:cNvSpPr/>
          <p:nvPr/>
        </p:nvSpPr>
        <p:spPr>
          <a:xfrm>
            <a:off x="144016" y="1628800"/>
            <a:ext cx="11156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space réservé du contenu 2"/>
          <p:cNvSpPr txBox="1">
            <a:spLocks/>
          </p:cNvSpPr>
          <p:nvPr/>
        </p:nvSpPr>
        <p:spPr>
          <a:xfrm>
            <a:off x="3347864" y="1412776"/>
            <a:ext cx="5472608" cy="25202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Des exemples</a:t>
            </a:r>
            <a:endParaRPr lang="fr-FR" sz="1600" dirty="0" smtClean="0"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19872" y="1772817"/>
            <a:ext cx="496855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3419872" y="2348880"/>
            <a:ext cx="49685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419872" y="1844825"/>
            <a:ext cx="5256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Fiche N°</a:t>
            </a:r>
            <a:r>
              <a:rPr lang="fr-FR" sz="1400" dirty="0" smtClean="0"/>
              <a:t>	: 32	</a:t>
            </a:r>
            <a:r>
              <a:rPr lang="fr-FR" sz="1400" b="1" dirty="0" smtClean="0"/>
              <a:t>Titre : </a:t>
            </a:r>
            <a:r>
              <a:rPr lang="fr-FR" sz="1400" dirty="0" smtClean="0"/>
              <a:t>Liste des préférences</a:t>
            </a:r>
          </a:p>
          <a:p>
            <a:r>
              <a:rPr lang="fr-FR" sz="1200" dirty="0" smtClean="0"/>
              <a:t>Priorité fonctionnelle : </a:t>
            </a:r>
            <a:r>
              <a:rPr lang="fr-FR" sz="1200" b="1" dirty="0" smtClean="0"/>
              <a:t>1</a:t>
            </a:r>
            <a:r>
              <a:rPr lang="fr-FR" sz="1200" dirty="0" smtClean="0"/>
              <a:t>   Risque technique : 	Charge : </a:t>
            </a:r>
            <a:endParaRPr lang="fr-FR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419872" y="2420891"/>
            <a:ext cx="52565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Description</a:t>
            </a:r>
            <a:r>
              <a:rPr lang="fr-FR" sz="1400" dirty="0" smtClean="0"/>
              <a:t> : </a:t>
            </a:r>
            <a:r>
              <a:rPr lang="fr-FR" sz="1200" dirty="0" smtClean="0"/>
              <a:t>Le client doit pouvoir conserver une liste personnelle de cours et les organiser par filières</a:t>
            </a:r>
            <a:endParaRPr lang="fr-FR" sz="1200" dirty="0"/>
          </a:p>
        </p:txBody>
      </p:sp>
      <p:sp>
        <p:nvSpPr>
          <p:cNvPr id="41" name="Rectangle 40"/>
          <p:cNvSpPr/>
          <p:nvPr/>
        </p:nvSpPr>
        <p:spPr>
          <a:xfrm>
            <a:off x="3446160" y="4293096"/>
            <a:ext cx="496855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2" name="Connecteur droit 41"/>
          <p:cNvCxnSpPr/>
          <p:nvPr/>
        </p:nvCxnSpPr>
        <p:spPr>
          <a:xfrm>
            <a:off x="3446160" y="4869160"/>
            <a:ext cx="49685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3446161" y="4365107"/>
            <a:ext cx="5256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Fiche N°</a:t>
            </a:r>
            <a:r>
              <a:rPr lang="fr-FR" sz="1400" dirty="0" smtClean="0"/>
              <a:t>	: 25	</a:t>
            </a:r>
            <a:r>
              <a:rPr lang="fr-FR" sz="1400" b="1" dirty="0" smtClean="0"/>
              <a:t>Titre : </a:t>
            </a:r>
            <a:r>
              <a:rPr lang="fr-FR" sz="1400" dirty="0" smtClean="0"/>
              <a:t>Temps de lancement</a:t>
            </a:r>
          </a:p>
          <a:p>
            <a:r>
              <a:rPr lang="fr-FR" sz="1200" dirty="0" smtClean="0"/>
              <a:t>Priorité fonctionnelle : </a:t>
            </a:r>
            <a:r>
              <a:rPr lang="fr-FR" sz="1200" b="1" dirty="0" smtClean="0"/>
              <a:t>1</a:t>
            </a:r>
            <a:r>
              <a:rPr lang="fr-FR" sz="1200" dirty="0" smtClean="0"/>
              <a:t>   Risque technique : 	Charge : </a:t>
            </a:r>
            <a:endParaRPr lang="fr-FR" sz="1200" dirty="0"/>
          </a:p>
        </p:txBody>
      </p:sp>
      <p:sp>
        <p:nvSpPr>
          <p:cNvPr id="44" name="ZoneTexte 43"/>
          <p:cNvSpPr txBox="1"/>
          <p:nvPr/>
        </p:nvSpPr>
        <p:spPr>
          <a:xfrm>
            <a:off x="3446161" y="4941170"/>
            <a:ext cx="52565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Description</a:t>
            </a:r>
            <a:r>
              <a:rPr lang="fr-FR" sz="1400" dirty="0" smtClean="0"/>
              <a:t> : </a:t>
            </a:r>
            <a:r>
              <a:rPr lang="fr-FR" sz="1200" dirty="0" smtClean="0"/>
              <a:t>Le temps de lancement de l’application doit être inférieur à 5 secondes sur un poste d’exploitation</a:t>
            </a:r>
            <a:endParaRPr lang="fr-FR" sz="1200" dirty="0"/>
          </a:p>
        </p:txBody>
      </p:sp>
      <p:sp>
        <p:nvSpPr>
          <p:cNvPr id="45" name="Espace réservé du contenu 2"/>
          <p:cNvSpPr txBox="1">
            <a:spLocks/>
          </p:cNvSpPr>
          <p:nvPr/>
        </p:nvSpPr>
        <p:spPr>
          <a:xfrm>
            <a:off x="3347865" y="3717033"/>
            <a:ext cx="6408712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Les scénarios peuvent aussi décrire des exigences</a:t>
            </a:r>
            <a:endParaRPr lang="fr-FR" sz="1600" dirty="0" smtClean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7427168" cy="100235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Phases d’exploitation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/>
              <a:t>Estimation des scénarios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5" y="2492896"/>
            <a:ext cx="2016224" cy="43204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Définition des scénarios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437939" y="3451861"/>
            <a:ext cx="1656184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Estimation des 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scénarios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331640" y="4869160"/>
            <a:ext cx="1944216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Scission/fusion des 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scénarios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2016511" y="3176178"/>
            <a:ext cx="5040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>
            <a:off x="1620467" y="4508327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1331640" y="1556792"/>
            <a:ext cx="1728192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Exploration</a:t>
            </a:r>
            <a:endParaRPr lang="fr-FR" sz="2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rot="16200000" flipH="1">
            <a:off x="935597" y="3897053"/>
            <a:ext cx="4896544" cy="72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 flipH="1" flipV="1">
            <a:off x="2268539" y="4508327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564904"/>
            <a:ext cx="626368" cy="626368"/>
          </a:xfrm>
          <a:prstGeom prst="rect">
            <a:avLst/>
          </a:prstGeom>
        </p:spPr>
      </p:pic>
      <p:sp>
        <p:nvSpPr>
          <p:cNvPr id="32" name="Espace réservé du contenu 2"/>
          <p:cNvSpPr txBox="1">
            <a:spLocks/>
          </p:cNvSpPr>
          <p:nvPr/>
        </p:nvSpPr>
        <p:spPr>
          <a:xfrm>
            <a:off x="-180528" y="2393504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34" name="Espace réservé du contenu 2"/>
          <p:cNvSpPr txBox="1">
            <a:spLocks/>
          </p:cNvSpPr>
          <p:nvPr/>
        </p:nvSpPr>
        <p:spPr>
          <a:xfrm>
            <a:off x="-145032" y="3356992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L’équipe</a:t>
            </a:r>
            <a:endParaRPr lang="fr-FR" sz="1400" dirty="0" smtClean="0">
              <a:latin typeface="Century Gothic" pitchFamily="34" charset="0"/>
            </a:endParaRPr>
          </a:p>
        </p:txBody>
      </p:sp>
      <p:pic>
        <p:nvPicPr>
          <p:cNvPr id="35" name="Image 34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4962873"/>
            <a:ext cx="626368" cy="626368"/>
          </a:xfrm>
          <a:prstGeom prst="rect">
            <a:avLst/>
          </a:prstGeom>
        </p:spPr>
      </p:pic>
      <p:sp>
        <p:nvSpPr>
          <p:cNvPr id="36" name="Espace réservé du contenu 2"/>
          <p:cNvSpPr txBox="1">
            <a:spLocks/>
          </p:cNvSpPr>
          <p:nvPr/>
        </p:nvSpPr>
        <p:spPr>
          <a:xfrm>
            <a:off x="-180528" y="4791472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pic>
        <p:nvPicPr>
          <p:cNvPr id="38" name="Image 37" descr="equip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008" y="3578696"/>
            <a:ext cx="626368" cy="626368"/>
          </a:xfrm>
          <a:prstGeom prst="rect">
            <a:avLst/>
          </a:prstGeom>
        </p:spPr>
      </p:pic>
      <p:sp>
        <p:nvSpPr>
          <p:cNvPr id="51" name="Flèche droite 50"/>
          <p:cNvSpPr/>
          <p:nvPr/>
        </p:nvSpPr>
        <p:spPr>
          <a:xfrm>
            <a:off x="144016" y="1628800"/>
            <a:ext cx="11156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419872" y="1556793"/>
            <a:ext cx="49685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3419872" y="2132856"/>
            <a:ext cx="49685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419872" y="1628801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Fiche N°</a:t>
            </a:r>
            <a:r>
              <a:rPr lang="fr-FR" sz="1400" dirty="0" smtClean="0"/>
              <a:t>	: 	</a:t>
            </a:r>
            <a:r>
              <a:rPr lang="fr-FR" sz="1400" b="1" dirty="0" smtClean="0"/>
              <a:t>Titre :</a:t>
            </a:r>
            <a:endParaRPr lang="fr-FR" sz="1400" dirty="0" smtClean="0"/>
          </a:p>
          <a:p>
            <a:r>
              <a:rPr lang="fr-FR" sz="1200" dirty="0" smtClean="0"/>
              <a:t>Priorité fonctionnelle : </a:t>
            </a:r>
            <a:r>
              <a:rPr lang="fr-FR" sz="1200" b="1" dirty="0" smtClean="0"/>
              <a:t>1</a:t>
            </a:r>
            <a:r>
              <a:rPr lang="fr-FR" sz="1200" dirty="0" smtClean="0"/>
              <a:t>   Risque technique : 	</a:t>
            </a:r>
            <a:r>
              <a:rPr lang="fr-FR" b="1" dirty="0" smtClean="0"/>
              <a:t>Charge</a:t>
            </a:r>
            <a:r>
              <a:rPr lang="fr-FR" sz="1200" dirty="0" smtClean="0"/>
              <a:t> : </a:t>
            </a:r>
            <a:endParaRPr lang="fr-FR" sz="1200" dirty="0"/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2915817" y="2420888"/>
            <a:ext cx="6228184" cy="41044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Une séance de travail entre le client et l’équipe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Des questions réponses pour clarifier les fiches scénarios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Une évaluation de la charge par analogie à des précédents scénarios </a:t>
            </a:r>
            <a:r>
              <a:rPr lang="fr-FR" sz="1200" b="1" dirty="0" smtClean="0">
                <a:latin typeface="Century Gothic" pitchFamily="34" charset="0"/>
              </a:rPr>
              <a:t>(difficulté des premiers scénarios)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fr-FR" sz="1400" b="1" dirty="0" smtClean="0">
              <a:latin typeface="Century Gothic" pitchFamily="34" charset="0"/>
            </a:endParaRP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Charge de développement, de test, de recette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Une évaluation exprimée en valeur relative : Le point </a:t>
            </a:r>
            <a:r>
              <a:rPr lang="fr-FR" sz="1200" b="1" dirty="0" smtClean="0">
                <a:latin typeface="Century Gothic" pitchFamily="34" charset="0"/>
              </a:rPr>
              <a:t>(Cf. Vélocité dans phase d’engagement)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Eventualité de « break »  pour « carottages » </a:t>
            </a:r>
            <a:r>
              <a:rPr lang="fr-FR" sz="1200" b="1" dirty="0" smtClean="0">
                <a:latin typeface="Century Gothic" pitchFamily="34" charset="0"/>
              </a:rPr>
              <a:t>(essai, prototype…)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Préalable souhaitable : Définir l’architecture technique </a:t>
            </a:r>
            <a:r>
              <a:rPr lang="fr-FR" sz="1200" b="1" dirty="0" smtClean="0">
                <a:latin typeface="Century Gothic" pitchFamily="34" charset="0"/>
              </a:rPr>
              <a:t>(base de composants fonctionnelles, techniques…)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fr-FR" sz="1400" b="1" dirty="0" smtClean="0">
              <a:latin typeface="Century Gothic" pitchFamily="34" charset="0"/>
            </a:endParaRP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240931" y="3573016"/>
            <a:ext cx="1800200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Se baser la première fois sur une expression calendaire (1 point = 1 semaine de tps idéal)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7427168" cy="100235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Phases d’exploitation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/>
              <a:t>Scission / Fusion des scénarios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5" y="2492896"/>
            <a:ext cx="2016224" cy="43204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Définition des scénarios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437939" y="3451861"/>
            <a:ext cx="1656184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Estimation des 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scénarios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331640" y="4869160"/>
            <a:ext cx="1944216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Scission/fusion des 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scénarios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2016511" y="3176178"/>
            <a:ext cx="5040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>
            <a:off x="1620467" y="4508327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1331640" y="1556792"/>
            <a:ext cx="1728192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Exploration</a:t>
            </a:r>
            <a:endParaRPr lang="fr-FR" sz="2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rot="16200000" flipH="1">
            <a:off x="935597" y="3897053"/>
            <a:ext cx="4896544" cy="72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 flipH="1" flipV="1">
            <a:off x="2268539" y="4508327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564904"/>
            <a:ext cx="626368" cy="626368"/>
          </a:xfrm>
          <a:prstGeom prst="rect">
            <a:avLst/>
          </a:prstGeom>
        </p:spPr>
      </p:pic>
      <p:sp>
        <p:nvSpPr>
          <p:cNvPr id="32" name="Espace réservé du contenu 2"/>
          <p:cNvSpPr txBox="1">
            <a:spLocks/>
          </p:cNvSpPr>
          <p:nvPr/>
        </p:nvSpPr>
        <p:spPr>
          <a:xfrm>
            <a:off x="-180528" y="2393504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34" name="Espace réservé du contenu 2"/>
          <p:cNvSpPr txBox="1">
            <a:spLocks/>
          </p:cNvSpPr>
          <p:nvPr/>
        </p:nvSpPr>
        <p:spPr>
          <a:xfrm>
            <a:off x="-145032" y="3356992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L’équipe</a:t>
            </a:r>
            <a:endParaRPr lang="fr-FR" sz="1400" dirty="0" smtClean="0">
              <a:latin typeface="Century Gothic" pitchFamily="34" charset="0"/>
            </a:endParaRPr>
          </a:p>
        </p:txBody>
      </p:sp>
      <p:pic>
        <p:nvPicPr>
          <p:cNvPr id="35" name="Image 34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4962873"/>
            <a:ext cx="626368" cy="626368"/>
          </a:xfrm>
          <a:prstGeom prst="rect">
            <a:avLst/>
          </a:prstGeom>
        </p:spPr>
      </p:pic>
      <p:sp>
        <p:nvSpPr>
          <p:cNvPr id="36" name="Espace réservé du contenu 2"/>
          <p:cNvSpPr txBox="1">
            <a:spLocks/>
          </p:cNvSpPr>
          <p:nvPr/>
        </p:nvSpPr>
        <p:spPr>
          <a:xfrm>
            <a:off x="-180528" y="4791472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pic>
        <p:nvPicPr>
          <p:cNvPr id="38" name="Image 37" descr="equip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008" y="3578696"/>
            <a:ext cx="626368" cy="626368"/>
          </a:xfrm>
          <a:prstGeom prst="rect">
            <a:avLst/>
          </a:prstGeom>
        </p:spPr>
      </p:pic>
      <p:sp>
        <p:nvSpPr>
          <p:cNvPr id="51" name="Flèche droite 50"/>
          <p:cNvSpPr/>
          <p:nvPr/>
        </p:nvSpPr>
        <p:spPr>
          <a:xfrm>
            <a:off x="144016" y="1628800"/>
            <a:ext cx="11156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2915817" y="1412776"/>
            <a:ext cx="3816424" cy="136815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Granularité trop grosse</a:t>
            </a:r>
          </a:p>
          <a:p>
            <a:pPr marL="1257300" lvl="2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dirty="0" smtClean="0">
                <a:latin typeface="Century Gothic" pitchFamily="34" charset="0"/>
              </a:rPr>
              <a:t>Charge trop importante</a:t>
            </a:r>
          </a:p>
          <a:p>
            <a:pPr marL="1257300" lvl="2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dirty="0" smtClean="0">
                <a:latin typeface="Century Gothic" pitchFamily="34" charset="0"/>
              </a:rPr>
              <a:t>Estimation moins fiable</a:t>
            </a:r>
            <a:endParaRPr lang="fr-FR" sz="1400" b="1" dirty="0" smtClean="0">
              <a:latin typeface="Century Gothic" pitchFamily="34" charset="0"/>
            </a:endParaRP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2915816" y="3212977"/>
            <a:ext cx="3960440" cy="136815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Granularité trop fine</a:t>
            </a:r>
          </a:p>
          <a:p>
            <a:pPr marL="1257300" lvl="2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dirty="0" smtClean="0">
                <a:latin typeface="Century Gothic" pitchFamily="34" charset="0"/>
              </a:rPr>
              <a:t>Charge  de « coordination »</a:t>
            </a:r>
            <a:endParaRPr lang="fr-FR" sz="1400" b="1" dirty="0" smtClean="0">
              <a:latin typeface="Century Gothic" pitchFamily="34" charset="0"/>
            </a:endParaRP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29" name="Flèche droite 28"/>
          <p:cNvSpPr/>
          <p:nvPr/>
        </p:nvSpPr>
        <p:spPr>
          <a:xfrm>
            <a:off x="6588224" y="1988841"/>
            <a:ext cx="129614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7884369" y="1844825"/>
            <a:ext cx="1368152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fr-FR" b="1" dirty="0" smtClean="0">
                <a:solidFill>
                  <a:schemeClr val="accent1"/>
                </a:solidFill>
                <a:latin typeface="Century Gothic" pitchFamily="34" charset="0"/>
              </a:rPr>
              <a:t>Scission</a:t>
            </a:r>
            <a:endParaRPr lang="fr-FR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7" name="Flèche droite 36"/>
          <p:cNvSpPr/>
          <p:nvPr/>
        </p:nvSpPr>
        <p:spPr>
          <a:xfrm>
            <a:off x="6804248" y="3717033"/>
            <a:ext cx="129614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space réservé du contenu 2"/>
          <p:cNvSpPr txBox="1">
            <a:spLocks/>
          </p:cNvSpPr>
          <p:nvPr/>
        </p:nvSpPr>
        <p:spPr>
          <a:xfrm>
            <a:off x="8100393" y="3573017"/>
            <a:ext cx="1368152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fr-FR" b="1" dirty="0" smtClean="0">
                <a:solidFill>
                  <a:schemeClr val="accent1"/>
                </a:solidFill>
                <a:latin typeface="Century Gothic" pitchFamily="34" charset="0"/>
              </a:rPr>
              <a:t>Fusion</a:t>
            </a:r>
            <a:endParaRPr lang="fr-FR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707904" y="4509120"/>
            <a:ext cx="496855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3707904" y="5085184"/>
            <a:ext cx="49685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3707905" y="4581131"/>
            <a:ext cx="52565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Fiche N°</a:t>
            </a:r>
            <a:r>
              <a:rPr lang="fr-FR" sz="1400" dirty="0" smtClean="0"/>
              <a:t>	: 6	</a:t>
            </a:r>
            <a:r>
              <a:rPr lang="fr-FR" sz="1400" b="1" dirty="0" smtClean="0"/>
              <a:t>Titre : </a:t>
            </a:r>
            <a:r>
              <a:rPr lang="fr-FR" sz="1400" dirty="0" smtClean="0"/>
              <a:t>Connexion</a:t>
            </a:r>
          </a:p>
          <a:p>
            <a:r>
              <a:rPr lang="fr-FR" sz="1200" dirty="0" smtClean="0"/>
              <a:t>Priorité fonctionnelle : </a:t>
            </a:r>
            <a:r>
              <a:rPr lang="fr-FR" sz="1200" b="1" dirty="0" smtClean="0"/>
              <a:t>1</a:t>
            </a:r>
            <a:r>
              <a:rPr lang="fr-FR" sz="1200" dirty="0" smtClean="0"/>
              <a:t>   Risque technique : 	Charge : </a:t>
            </a:r>
            <a:endParaRPr lang="fr-FR" sz="1200" dirty="0"/>
          </a:p>
        </p:txBody>
      </p:sp>
      <p:sp>
        <p:nvSpPr>
          <p:cNvPr id="52" name="ZoneTexte 51"/>
          <p:cNvSpPr txBox="1"/>
          <p:nvPr/>
        </p:nvSpPr>
        <p:spPr>
          <a:xfrm>
            <a:off x="3707905" y="5157195"/>
            <a:ext cx="4888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Description</a:t>
            </a:r>
            <a:r>
              <a:rPr lang="fr-FR" sz="1400" dirty="0" smtClean="0"/>
              <a:t> : </a:t>
            </a:r>
            <a:r>
              <a:rPr lang="fr-FR" sz="1200" dirty="0" smtClean="0"/>
              <a:t>Au démarrage demander le nom et le mot de passe</a:t>
            </a:r>
            <a:endParaRPr lang="fr-FR" sz="1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7427168" cy="100235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Phases d’engagement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/>
              <a:t>Durée d’une phase d’exploitation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5" y="2492896"/>
            <a:ext cx="2016224" cy="43204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Définition des scénarios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437939" y="3451861"/>
            <a:ext cx="1656184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Estimation des 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scénarios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331640" y="4869160"/>
            <a:ext cx="1944216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Scission/fusion des 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scénarios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2016511" y="3176178"/>
            <a:ext cx="5040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>
            <a:off x="1620467" y="4508327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1331640" y="1556792"/>
            <a:ext cx="1728192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Exploration</a:t>
            </a:r>
            <a:endParaRPr lang="fr-FR" sz="2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rot="16200000" flipH="1">
            <a:off x="935597" y="3897053"/>
            <a:ext cx="4896544" cy="72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 flipH="1" flipV="1">
            <a:off x="2268539" y="4508327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564904"/>
            <a:ext cx="626368" cy="626368"/>
          </a:xfrm>
          <a:prstGeom prst="rect">
            <a:avLst/>
          </a:prstGeom>
        </p:spPr>
      </p:pic>
      <p:sp>
        <p:nvSpPr>
          <p:cNvPr id="32" name="Espace réservé du contenu 2"/>
          <p:cNvSpPr txBox="1">
            <a:spLocks/>
          </p:cNvSpPr>
          <p:nvPr/>
        </p:nvSpPr>
        <p:spPr>
          <a:xfrm>
            <a:off x="-180528" y="2393504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34" name="Espace réservé du contenu 2"/>
          <p:cNvSpPr txBox="1">
            <a:spLocks/>
          </p:cNvSpPr>
          <p:nvPr/>
        </p:nvSpPr>
        <p:spPr>
          <a:xfrm>
            <a:off x="-145032" y="3356992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L’équipe</a:t>
            </a:r>
            <a:endParaRPr lang="fr-FR" sz="1400" dirty="0" smtClean="0">
              <a:latin typeface="Century Gothic" pitchFamily="34" charset="0"/>
            </a:endParaRPr>
          </a:p>
        </p:txBody>
      </p:sp>
      <p:pic>
        <p:nvPicPr>
          <p:cNvPr id="35" name="Image 34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4962873"/>
            <a:ext cx="626368" cy="626368"/>
          </a:xfrm>
          <a:prstGeom prst="rect">
            <a:avLst/>
          </a:prstGeom>
        </p:spPr>
      </p:pic>
      <p:sp>
        <p:nvSpPr>
          <p:cNvPr id="36" name="Espace réservé du contenu 2"/>
          <p:cNvSpPr txBox="1">
            <a:spLocks/>
          </p:cNvSpPr>
          <p:nvPr/>
        </p:nvSpPr>
        <p:spPr>
          <a:xfrm>
            <a:off x="-180528" y="4791472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pic>
        <p:nvPicPr>
          <p:cNvPr id="38" name="Image 37" descr="equip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008" y="3578696"/>
            <a:ext cx="626368" cy="626368"/>
          </a:xfrm>
          <a:prstGeom prst="rect">
            <a:avLst/>
          </a:prstGeom>
        </p:spPr>
      </p:pic>
      <p:sp>
        <p:nvSpPr>
          <p:cNvPr id="51" name="Flèche droite 50"/>
          <p:cNvSpPr/>
          <p:nvPr/>
        </p:nvSpPr>
        <p:spPr>
          <a:xfrm>
            <a:off x="144016" y="1628800"/>
            <a:ext cx="11156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2843808" y="1844825"/>
            <a:ext cx="3816424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Début du projet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29" name="Flèche droite 28"/>
          <p:cNvSpPr/>
          <p:nvPr/>
        </p:nvSpPr>
        <p:spPr>
          <a:xfrm>
            <a:off x="5305792" y="1951122"/>
            <a:ext cx="129614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6701379" y="1841397"/>
            <a:ext cx="2520280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fr-FR" sz="1400" b="1" dirty="0" smtClean="0">
                <a:solidFill>
                  <a:schemeClr val="accent1"/>
                </a:solidFill>
                <a:latin typeface="Century Gothic" pitchFamily="34" charset="0"/>
              </a:rPr>
              <a:t>Peut durer plusieurs jours</a:t>
            </a:r>
            <a:endParaRPr lang="fr-FR" sz="14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9" name="Espace réservé du contenu 2"/>
          <p:cNvSpPr txBox="1">
            <a:spLocks/>
          </p:cNvSpPr>
          <p:nvPr/>
        </p:nvSpPr>
        <p:spPr>
          <a:xfrm>
            <a:off x="2843808" y="2784357"/>
            <a:ext cx="3816424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En cours du projet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41" name="Flèche droite 40"/>
          <p:cNvSpPr/>
          <p:nvPr/>
        </p:nvSpPr>
        <p:spPr>
          <a:xfrm>
            <a:off x="5364088" y="2867795"/>
            <a:ext cx="129614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6660232" y="2690337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1"/>
                </a:solidFill>
                <a:latin typeface="Century Gothic" pitchFamily="34" charset="0"/>
              </a:rPr>
              <a:t>Diminue pour durer en moyenne quelques heures</a:t>
            </a:r>
            <a:endParaRPr lang="fr-FR" sz="14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endParaRPr lang="fr-FR" sz="1400" dirty="0"/>
          </a:p>
        </p:txBody>
      </p:sp>
      <p:sp>
        <p:nvSpPr>
          <p:cNvPr id="45" name="Flèche droite 44"/>
          <p:cNvSpPr/>
          <p:nvPr/>
        </p:nvSpPr>
        <p:spPr>
          <a:xfrm>
            <a:off x="3563889" y="3933057"/>
            <a:ext cx="2232248" cy="1152128"/>
          </a:xfrm>
          <a:prstGeom prst="right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accent1"/>
                </a:solidFill>
              </a:rPr>
              <a:t>Au début </a:t>
            </a:r>
          </a:p>
          <a:p>
            <a:r>
              <a:rPr lang="fr-FR" b="1" dirty="0" smtClean="0">
                <a:solidFill>
                  <a:schemeClr val="accent1"/>
                </a:solidFill>
              </a:rPr>
              <a:t>du projet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796136" y="4221089"/>
            <a:ext cx="3347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La phase d’exploration peut être confondue avec la 1</a:t>
            </a:r>
            <a:r>
              <a:rPr lang="fr-FR" sz="1400" b="1" baseline="30000" dirty="0" smtClean="0">
                <a:latin typeface="Century Gothic" pitchFamily="34" charset="0"/>
              </a:rPr>
              <a:t>ère</a:t>
            </a:r>
            <a:r>
              <a:rPr lang="fr-FR" sz="1400" b="1" dirty="0" smtClean="0">
                <a:latin typeface="Century Gothic" pitchFamily="34" charset="0"/>
              </a:rPr>
              <a:t> itération</a:t>
            </a:r>
            <a:endParaRPr lang="fr-FR" sz="1400" dirty="0" smtClean="0">
              <a:latin typeface="Century Gothic" pitchFamily="34" charset="0"/>
            </a:endParaRPr>
          </a:p>
          <a:p>
            <a:endParaRPr lang="fr-FR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7427168" cy="100235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Phases d’engagement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/>
              <a:t>Tri des scénarios</a:t>
            </a:r>
            <a:endParaRPr lang="fr-FR" sz="1600" dirty="0">
              <a:latin typeface="Century Gothic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rot="16200000" flipH="1">
            <a:off x="935597" y="3897053"/>
            <a:ext cx="4896544" cy="72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space réservé du contenu 2"/>
          <p:cNvSpPr txBox="1">
            <a:spLocks/>
          </p:cNvSpPr>
          <p:nvPr/>
        </p:nvSpPr>
        <p:spPr>
          <a:xfrm>
            <a:off x="1259632" y="1601416"/>
            <a:ext cx="201622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Engagement</a:t>
            </a:r>
            <a:endParaRPr lang="fr-FR" sz="2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854063" y="2492896"/>
            <a:ext cx="1404664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Tri des scénarios par priorité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854063" y="3717032"/>
            <a:ext cx="1116632" cy="86409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Tri des scénarios par risque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827585" y="5229200"/>
            <a:ext cx="2304256" cy="64807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Répartition des scénarios</a:t>
            </a:r>
          </a:p>
        </p:txBody>
      </p:sp>
      <p:cxnSp>
        <p:nvCxnSpPr>
          <p:cNvPr id="46" name="Connecteur droit avec flèche 45"/>
          <p:cNvCxnSpPr/>
          <p:nvPr/>
        </p:nvCxnSpPr>
        <p:spPr>
          <a:xfrm rot="5400000">
            <a:off x="1285825" y="3464211"/>
            <a:ext cx="5040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42" idx="2"/>
          </p:cNvCxnSpPr>
          <p:nvPr/>
        </p:nvCxnSpPr>
        <p:spPr>
          <a:xfrm rot="5400000">
            <a:off x="1079468" y="4896292"/>
            <a:ext cx="648072" cy="1774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rot="5400000" flipH="1" flipV="1">
            <a:off x="2365944" y="4904370"/>
            <a:ext cx="64807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 49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92" y="2564904"/>
            <a:ext cx="626368" cy="626368"/>
          </a:xfrm>
          <a:prstGeom prst="rect">
            <a:avLst/>
          </a:prstGeom>
        </p:spPr>
      </p:pic>
      <p:pic>
        <p:nvPicPr>
          <p:cNvPr id="52" name="Image 51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92" y="5322912"/>
            <a:ext cx="626368" cy="626368"/>
          </a:xfrm>
          <a:prstGeom prst="rect">
            <a:avLst/>
          </a:prstGeom>
        </p:spPr>
      </p:pic>
      <p:pic>
        <p:nvPicPr>
          <p:cNvPr id="53" name="Image 52" descr="equip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92" y="3882753"/>
            <a:ext cx="626368" cy="626368"/>
          </a:xfrm>
          <a:prstGeom prst="rect">
            <a:avLst/>
          </a:prstGeom>
        </p:spPr>
      </p:pic>
      <p:sp>
        <p:nvSpPr>
          <p:cNvPr id="54" name="Rectangle à coins arrondis 53"/>
          <p:cNvSpPr/>
          <p:nvPr/>
        </p:nvSpPr>
        <p:spPr>
          <a:xfrm>
            <a:off x="2114709" y="3717032"/>
            <a:ext cx="1161147" cy="86409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Annonce de la vélocité</a:t>
            </a:r>
          </a:p>
        </p:txBody>
      </p:sp>
      <p:sp>
        <p:nvSpPr>
          <p:cNvPr id="55" name="Espace réservé du contenu 2"/>
          <p:cNvSpPr txBox="1">
            <a:spLocks/>
          </p:cNvSpPr>
          <p:nvPr/>
        </p:nvSpPr>
        <p:spPr>
          <a:xfrm>
            <a:off x="-289047" y="2393504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56" name="Espace réservé du contenu 2"/>
          <p:cNvSpPr txBox="1">
            <a:spLocks/>
          </p:cNvSpPr>
          <p:nvPr/>
        </p:nvSpPr>
        <p:spPr>
          <a:xfrm>
            <a:off x="-289047" y="3661048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L’équipe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57" name="Espace réservé du contenu 2"/>
          <p:cNvSpPr txBox="1">
            <a:spLocks/>
          </p:cNvSpPr>
          <p:nvPr/>
        </p:nvSpPr>
        <p:spPr>
          <a:xfrm>
            <a:off x="-289047" y="5151512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64" name="Flèche droite 63"/>
          <p:cNvSpPr/>
          <p:nvPr/>
        </p:nvSpPr>
        <p:spPr>
          <a:xfrm>
            <a:off x="144016" y="1700809"/>
            <a:ext cx="11156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space réservé du contenu 2"/>
          <p:cNvSpPr txBox="1">
            <a:spLocks/>
          </p:cNvSpPr>
          <p:nvPr/>
        </p:nvSpPr>
        <p:spPr>
          <a:xfrm>
            <a:off x="3419872" y="1412777"/>
            <a:ext cx="5400600" cy="14401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Classement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des scénarios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Par priorité fonctionnelle 	(par le client)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Par risques techniques		(par l’équipe)</a:t>
            </a:r>
          </a:p>
        </p:txBody>
      </p:sp>
      <p:cxnSp>
        <p:nvCxnSpPr>
          <p:cNvPr id="70" name="Connecteur droit 69"/>
          <p:cNvCxnSpPr/>
          <p:nvPr/>
        </p:nvCxnSpPr>
        <p:spPr>
          <a:xfrm rot="5400000">
            <a:off x="4860032" y="4725144"/>
            <a:ext cx="3168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rot="5400000">
            <a:off x="6228184" y="4725144"/>
            <a:ext cx="3168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635898" y="3560236"/>
            <a:ext cx="16049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400" b="1" dirty="0" smtClean="0"/>
              <a:t>Indispensable</a:t>
            </a:r>
          </a:p>
          <a:p>
            <a:pPr>
              <a:lnSpc>
                <a:spcPct val="200000"/>
              </a:lnSpc>
            </a:pPr>
            <a:endParaRPr lang="fr-FR" sz="1400" b="1" dirty="0" smtClean="0"/>
          </a:p>
          <a:p>
            <a:pPr>
              <a:lnSpc>
                <a:spcPct val="300000"/>
              </a:lnSpc>
            </a:pPr>
            <a:r>
              <a:rPr lang="fr-FR" sz="1400" b="1" dirty="0" smtClean="0"/>
              <a:t>Essentiel</a:t>
            </a:r>
          </a:p>
          <a:p>
            <a:pPr>
              <a:lnSpc>
                <a:spcPct val="300000"/>
              </a:lnSpc>
            </a:pPr>
            <a:endParaRPr lang="fr-FR" sz="1400" b="1" dirty="0" smtClean="0"/>
          </a:p>
          <a:p>
            <a:pPr>
              <a:lnSpc>
                <a:spcPct val="200000"/>
              </a:lnSpc>
            </a:pPr>
            <a:r>
              <a:rPr lang="fr-FR" sz="1400" b="1" dirty="0" smtClean="0"/>
              <a:t>Utile</a:t>
            </a:r>
            <a:endParaRPr lang="fr-FR" sz="1400" b="1" dirty="0"/>
          </a:p>
        </p:txBody>
      </p:sp>
      <p:sp>
        <p:nvSpPr>
          <p:cNvPr id="73" name="ZoneTexte 72"/>
          <p:cNvSpPr txBox="1"/>
          <p:nvPr/>
        </p:nvSpPr>
        <p:spPr>
          <a:xfrm>
            <a:off x="3318249" y="4304654"/>
            <a:ext cx="461665" cy="106856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Priorité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86" name="Groupe 85"/>
          <p:cNvGrpSpPr/>
          <p:nvPr/>
        </p:nvGrpSpPr>
        <p:grpSpPr>
          <a:xfrm>
            <a:off x="5364088" y="3717032"/>
            <a:ext cx="864096" cy="432048"/>
            <a:chOff x="1475656" y="2492896"/>
            <a:chExt cx="1080120" cy="648072"/>
          </a:xfrm>
        </p:grpSpPr>
        <p:sp>
          <p:nvSpPr>
            <p:cNvPr id="87" name="Rectangle 86"/>
            <p:cNvSpPr/>
            <p:nvPr/>
          </p:nvSpPr>
          <p:spPr>
            <a:xfrm>
              <a:off x="1475656" y="2492896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547664" y="2564904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619672" y="2636912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5364088" y="4653136"/>
            <a:ext cx="864096" cy="432048"/>
            <a:chOff x="1475656" y="2492896"/>
            <a:chExt cx="1080120" cy="648072"/>
          </a:xfrm>
        </p:grpSpPr>
        <p:sp>
          <p:nvSpPr>
            <p:cNvPr id="91" name="Rectangle 90"/>
            <p:cNvSpPr/>
            <p:nvPr/>
          </p:nvSpPr>
          <p:spPr>
            <a:xfrm>
              <a:off x="1475656" y="2492896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547664" y="2564904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619672" y="2636912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4" name="Groupe 93"/>
          <p:cNvGrpSpPr/>
          <p:nvPr/>
        </p:nvGrpSpPr>
        <p:grpSpPr>
          <a:xfrm>
            <a:off x="5364088" y="5733256"/>
            <a:ext cx="864096" cy="432048"/>
            <a:chOff x="1475656" y="2492896"/>
            <a:chExt cx="1080120" cy="648072"/>
          </a:xfrm>
        </p:grpSpPr>
        <p:sp>
          <p:nvSpPr>
            <p:cNvPr id="95" name="Rectangle 94"/>
            <p:cNvSpPr/>
            <p:nvPr/>
          </p:nvSpPr>
          <p:spPr>
            <a:xfrm>
              <a:off x="1475656" y="2492896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547664" y="2564904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619672" y="2636912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8" name="Groupe 97"/>
          <p:cNvGrpSpPr/>
          <p:nvPr/>
        </p:nvGrpSpPr>
        <p:grpSpPr>
          <a:xfrm>
            <a:off x="6660232" y="3717032"/>
            <a:ext cx="864096" cy="432048"/>
            <a:chOff x="1475656" y="2492896"/>
            <a:chExt cx="1080120" cy="648072"/>
          </a:xfrm>
        </p:grpSpPr>
        <p:sp>
          <p:nvSpPr>
            <p:cNvPr id="99" name="Rectangle 98"/>
            <p:cNvSpPr/>
            <p:nvPr/>
          </p:nvSpPr>
          <p:spPr>
            <a:xfrm>
              <a:off x="1475656" y="2492896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547664" y="2564904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619672" y="2636912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2" name="Groupe 101"/>
          <p:cNvGrpSpPr/>
          <p:nvPr/>
        </p:nvGrpSpPr>
        <p:grpSpPr>
          <a:xfrm>
            <a:off x="6660232" y="4653136"/>
            <a:ext cx="864096" cy="432048"/>
            <a:chOff x="1475656" y="2492896"/>
            <a:chExt cx="1080120" cy="648072"/>
          </a:xfrm>
        </p:grpSpPr>
        <p:sp>
          <p:nvSpPr>
            <p:cNvPr id="103" name="Rectangle 102"/>
            <p:cNvSpPr/>
            <p:nvPr/>
          </p:nvSpPr>
          <p:spPr>
            <a:xfrm>
              <a:off x="1475656" y="2492896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547664" y="2564904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619672" y="2636912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6" name="Groupe 105"/>
          <p:cNvGrpSpPr/>
          <p:nvPr/>
        </p:nvGrpSpPr>
        <p:grpSpPr>
          <a:xfrm>
            <a:off x="6660232" y="5733256"/>
            <a:ext cx="864096" cy="432048"/>
            <a:chOff x="1475656" y="2492896"/>
            <a:chExt cx="1080120" cy="648072"/>
          </a:xfrm>
        </p:grpSpPr>
        <p:sp>
          <p:nvSpPr>
            <p:cNvPr id="107" name="Rectangle 106"/>
            <p:cNvSpPr/>
            <p:nvPr/>
          </p:nvSpPr>
          <p:spPr>
            <a:xfrm>
              <a:off x="1475656" y="2492896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547664" y="2564904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619672" y="2636912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0" name="Groupe 109"/>
          <p:cNvGrpSpPr/>
          <p:nvPr/>
        </p:nvGrpSpPr>
        <p:grpSpPr>
          <a:xfrm>
            <a:off x="8028384" y="3717032"/>
            <a:ext cx="864096" cy="432048"/>
            <a:chOff x="1475656" y="2492896"/>
            <a:chExt cx="1080120" cy="648072"/>
          </a:xfrm>
        </p:grpSpPr>
        <p:sp>
          <p:nvSpPr>
            <p:cNvPr id="111" name="Rectangle 110"/>
            <p:cNvSpPr/>
            <p:nvPr/>
          </p:nvSpPr>
          <p:spPr>
            <a:xfrm>
              <a:off x="1475656" y="2492896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547664" y="2564904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619672" y="2636912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4" name="Groupe 113"/>
          <p:cNvGrpSpPr/>
          <p:nvPr/>
        </p:nvGrpSpPr>
        <p:grpSpPr>
          <a:xfrm>
            <a:off x="8028384" y="4653136"/>
            <a:ext cx="864096" cy="432048"/>
            <a:chOff x="1475656" y="2492896"/>
            <a:chExt cx="1080120" cy="648072"/>
          </a:xfrm>
        </p:grpSpPr>
        <p:sp>
          <p:nvSpPr>
            <p:cNvPr id="115" name="Rectangle 114"/>
            <p:cNvSpPr/>
            <p:nvPr/>
          </p:nvSpPr>
          <p:spPr>
            <a:xfrm>
              <a:off x="1475656" y="2492896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547664" y="2564904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619672" y="2636912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8" name="Groupe 117"/>
          <p:cNvGrpSpPr/>
          <p:nvPr/>
        </p:nvGrpSpPr>
        <p:grpSpPr>
          <a:xfrm>
            <a:off x="8028384" y="5733256"/>
            <a:ext cx="864096" cy="432048"/>
            <a:chOff x="1475656" y="2492896"/>
            <a:chExt cx="1080120" cy="648072"/>
          </a:xfrm>
        </p:grpSpPr>
        <p:sp>
          <p:nvSpPr>
            <p:cNvPr id="119" name="Rectangle 118"/>
            <p:cNvSpPr/>
            <p:nvPr/>
          </p:nvSpPr>
          <p:spPr>
            <a:xfrm>
              <a:off x="1475656" y="2492896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547664" y="2564904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619672" y="2636912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2" name="ZoneTexte 121"/>
          <p:cNvSpPr txBox="1"/>
          <p:nvPr/>
        </p:nvSpPr>
        <p:spPr>
          <a:xfrm>
            <a:off x="5148064" y="2924947"/>
            <a:ext cx="39959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Risque</a:t>
            </a:r>
          </a:p>
          <a:p>
            <a:r>
              <a:rPr lang="fr-FR" sz="1400" b="1" dirty="0" smtClean="0"/>
              <a:t>Faible                Moyen              Fort            </a:t>
            </a:r>
            <a:endParaRPr lang="fr-FR" sz="1400" b="1" dirty="0"/>
          </a:p>
        </p:txBody>
      </p:sp>
      <p:cxnSp>
        <p:nvCxnSpPr>
          <p:cNvPr id="124" name="Connecteur droit 123"/>
          <p:cNvCxnSpPr/>
          <p:nvPr/>
        </p:nvCxnSpPr>
        <p:spPr>
          <a:xfrm>
            <a:off x="5292080" y="4365104"/>
            <a:ext cx="3744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5292080" y="5373216"/>
            <a:ext cx="3744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7427168" cy="100235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Phases d’engagement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/>
              <a:t>Annonce de la vélocité</a:t>
            </a:r>
            <a:endParaRPr lang="fr-FR" sz="1600" dirty="0">
              <a:latin typeface="Century Gothic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rot="16200000" flipH="1">
            <a:off x="1871699" y="3320989"/>
            <a:ext cx="3744418" cy="72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space réservé du contenu 2"/>
          <p:cNvSpPr txBox="1">
            <a:spLocks/>
          </p:cNvSpPr>
          <p:nvPr/>
        </p:nvSpPr>
        <p:spPr>
          <a:xfrm>
            <a:off x="1259632" y="1340768"/>
            <a:ext cx="201622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Engagement</a:t>
            </a:r>
            <a:endParaRPr lang="fr-FR" sz="2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854063" y="1899592"/>
            <a:ext cx="1404664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Tri des scénarios par priorité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854063" y="3123728"/>
            <a:ext cx="1116632" cy="86409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Tri des scénarios par risque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827585" y="4635896"/>
            <a:ext cx="2304256" cy="64807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Répartition des scénarios</a:t>
            </a:r>
          </a:p>
        </p:txBody>
      </p:sp>
      <p:cxnSp>
        <p:nvCxnSpPr>
          <p:cNvPr id="46" name="Connecteur droit avec flèche 45"/>
          <p:cNvCxnSpPr/>
          <p:nvPr/>
        </p:nvCxnSpPr>
        <p:spPr>
          <a:xfrm rot="5400000">
            <a:off x="1285825" y="2870907"/>
            <a:ext cx="5040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42" idx="2"/>
          </p:cNvCxnSpPr>
          <p:nvPr/>
        </p:nvCxnSpPr>
        <p:spPr>
          <a:xfrm rot="5400000">
            <a:off x="1079468" y="4302988"/>
            <a:ext cx="648072" cy="1774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rot="5400000" flipH="1" flipV="1">
            <a:off x="2365944" y="4311066"/>
            <a:ext cx="64807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 49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92" y="1971600"/>
            <a:ext cx="626368" cy="626368"/>
          </a:xfrm>
          <a:prstGeom prst="rect">
            <a:avLst/>
          </a:prstGeom>
        </p:spPr>
      </p:pic>
      <p:pic>
        <p:nvPicPr>
          <p:cNvPr id="52" name="Image 51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92" y="4729608"/>
            <a:ext cx="626368" cy="626368"/>
          </a:xfrm>
          <a:prstGeom prst="rect">
            <a:avLst/>
          </a:prstGeom>
        </p:spPr>
      </p:pic>
      <p:pic>
        <p:nvPicPr>
          <p:cNvPr id="53" name="Image 52" descr="equip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92" y="3289449"/>
            <a:ext cx="626368" cy="626368"/>
          </a:xfrm>
          <a:prstGeom prst="rect">
            <a:avLst/>
          </a:prstGeom>
        </p:spPr>
      </p:pic>
      <p:sp>
        <p:nvSpPr>
          <p:cNvPr id="54" name="Rectangle à coins arrondis 53"/>
          <p:cNvSpPr/>
          <p:nvPr/>
        </p:nvSpPr>
        <p:spPr>
          <a:xfrm>
            <a:off x="2114709" y="3123728"/>
            <a:ext cx="1161147" cy="86409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Annonce de la vélocité</a:t>
            </a:r>
          </a:p>
        </p:txBody>
      </p:sp>
      <p:sp>
        <p:nvSpPr>
          <p:cNvPr id="55" name="Espace réservé du contenu 2"/>
          <p:cNvSpPr txBox="1">
            <a:spLocks/>
          </p:cNvSpPr>
          <p:nvPr/>
        </p:nvSpPr>
        <p:spPr>
          <a:xfrm>
            <a:off x="-289047" y="1800200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56" name="Espace réservé du contenu 2"/>
          <p:cNvSpPr txBox="1">
            <a:spLocks/>
          </p:cNvSpPr>
          <p:nvPr/>
        </p:nvSpPr>
        <p:spPr>
          <a:xfrm>
            <a:off x="-289047" y="3067744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L’équipe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57" name="Espace réservé du contenu 2"/>
          <p:cNvSpPr txBox="1">
            <a:spLocks/>
          </p:cNvSpPr>
          <p:nvPr/>
        </p:nvSpPr>
        <p:spPr>
          <a:xfrm>
            <a:off x="-289047" y="4558208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64" name="Flèche droite 63"/>
          <p:cNvSpPr/>
          <p:nvPr/>
        </p:nvSpPr>
        <p:spPr>
          <a:xfrm>
            <a:off x="144016" y="1440160"/>
            <a:ext cx="11156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space réservé du contenu 2"/>
          <p:cNvSpPr txBox="1">
            <a:spLocks/>
          </p:cNvSpPr>
          <p:nvPr/>
        </p:nvSpPr>
        <p:spPr>
          <a:xfrm>
            <a:off x="5940153" y="1916832"/>
            <a:ext cx="3384376" cy="14401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Total des estimation</a:t>
            </a:r>
            <a:r>
              <a:rPr lang="fr-FR" sz="1400" b="1" dirty="0" smtClean="0">
                <a:latin typeface="Century Gothic" pitchFamily="34" charset="0"/>
              </a:rPr>
              <a:t>s en points des scénarios qui ont été totalement et correctement implémentés au cours de l’itération précédente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3851922" y="1340769"/>
            <a:ext cx="461665" cy="26379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Vélocité de l’équipe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1" name="Espace réservé du contenu 2"/>
          <p:cNvSpPr txBox="1">
            <a:spLocks/>
          </p:cNvSpPr>
          <p:nvPr/>
        </p:nvSpPr>
        <p:spPr>
          <a:xfrm>
            <a:off x="5759625" y="4077072"/>
            <a:ext cx="3384376" cy="86409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latin typeface="Century Gothic" pitchFamily="34" charset="0"/>
              </a:rPr>
              <a:t>Nombre de points de scénarios client que l’équipe peut traiter en une itération</a:t>
            </a:r>
          </a:p>
        </p:txBody>
      </p:sp>
      <p:sp>
        <p:nvSpPr>
          <p:cNvPr id="62" name="Flèche droite 61"/>
          <p:cNvSpPr/>
          <p:nvPr/>
        </p:nvSpPr>
        <p:spPr>
          <a:xfrm>
            <a:off x="4716016" y="2420889"/>
            <a:ext cx="11156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lèche vers le bas 62"/>
          <p:cNvSpPr/>
          <p:nvPr/>
        </p:nvSpPr>
        <p:spPr>
          <a:xfrm>
            <a:off x="8244409" y="3212977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lèche droite 64"/>
          <p:cNvSpPr/>
          <p:nvPr/>
        </p:nvSpPr>
        <p:spPr>
          <a:xfrm>
            <a:off x="4860033" y="3284985"/>
            <a:ext cx="1008112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5940152" y="3212976"/>
            <a:ext cx="2239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1100" dirty="0" smtClean="0"/>
              <a:t>Problème de la 1</a:t>
            </a:r>
            <a:r>
              <a:rPr lang="fr-FR" sz="1100" baseline="30000" dirty="0" smtClean="0"/>
              <a:t>ère</a:t>
            </a:r>
            <a:r>
              <a:rPr lang="fr-FR" sz="1100" dirty="0" smtClean="0"/>
              <a:t> itération</a:t>
            </a:r>
            <a:endParaRPr lang="fr-FR" sz="1100" dirty="0"/>
          </a:p>
        </p:txBody>
      </p:sp>
      <p:sp>
        <p:nvSpPr>
          <p:cNvPr id="68" name="ZoneTexte 67"/>
          <p:cNvSpPr txBox="1"/>
          <p:nvPr/>
        </p:nvSpPr>
        <p:spPr>
          <a:xfrm>
            <a:off x="4200531" y="5612103"/>
            <a:ext cx="4824536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« … En délivrant des fonctionnalités à chaque fin d’itération vous allez très rapidement pouvoir évaluer objectivement votre niveau de productivité et affiner itération après itération la charge et la date de fin prévue. »</a:t>
            </a:r>
          </a:p>
          <a:p>
            <a:pPr algn="ctr"/>
            <a:r>
              <a:rPr lang="fr-FR" sz="1100" dirty="0" smtClean="0"/>
              <a:t>Freddy Mallet</a:t>
            </a:r>
            <a:endParaRPr lang="fr-FR" sz="1100" dirty="0"/>
          </a:p>
        </p:txBody>
      </p:sp>
      <p:sp>
        <p:nvSpPr>
          <p:cNvPr id="69" name="ZoneTexte 68"/>
          <p:cNvSpPr txBox="1"/>
          <p:nvPr/>
        </p:nvSpPr>
        <p:spPr>
          <a:xfrm>
            <a:off x="-36512" y="5301211"/>
            <a:ext cx="4104456" cy="1277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 smtClean="0"/>
              <a:t>Exemple</a:t>
            </a:r>
            <a:r>
              <a:rPr lang="fr-FR" sz="1100" dirty="0" smtClean="0"/>
              <a:t> :</a:t>
            </a:r>
          </a:p>
          <a:p>
            <a:pPr algn="ctr"/>
            <a:r>
              <a:rPr lang="fr-FR" sz="1100" dirty="0" smtClean="0"/>
              <a:t>1 itération de 2 semaines</a:t>
            </a:r>
          </a:p>
          <a:p>
            <a:pPr algn="ctr"/>
            <a:r>
              <a:rPr lang="fr-FR" sz="1100" dirty="0" smtClean="0"/>
              <a:t>1 point : 1 semaine de tps idéal</a:t>
            </a:r>
          </a:p>
          <a:p>
            <a:pPr algn="ctr"/>
            <a:r>
              <a:rPr lang="fr-FR" sz="1100" dirty="0" smtClean="0"/>
              <a:t>1 binôme : 2 points par semaine</a:t>
            </a:r>
          </a:p>
          <a:p>
            <a:pPr algn="ctr"/>
            <a:r>
              <a:rPr lang="fr-FR" sz="1100" dirty="0" smtClean="0"/>
              <a:t>1 développeur : 50% de programmation</a:t>
            </a:r>
          </a:p>
          <a:p>
            <a:pPr algn="ctr"/>
            <a:r>
              <a:rPr lang="fr-FR" sz="1100" dirty="0" smtClean="0"/>
              <a:t>1 binôme : 2 pts dans 1 itération</a:t>
            </a:r>
          </a:p>
          <a:p>
            <a:pPr algn="ctr"/>
            <a:r>
              <a:rPr lang="fr-FR" sz="1100" dirty="0" smtClean="0"/>
              <a:t>Equipe de 6 développeurs : 3 binômes : vélocité = 6</a:t>
            </a:r>
            <a:endParaRPr lang="fr-FR" sz="11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7427168" cy="100235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Phases d’engagement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/>
              <a:t>Répartition des scénarios</a:t>
            </a:r>
            <a:endParaRPr lang="fr-FR" sz="1600" dirty="0">
              <a:latin typeface="Century Gothic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rot="16200000" flipH="1">
            <a:off x="1871699" y="3320989"/>
            <a:ext cx="3744418" cy="72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space réservé du contenu 2"/>
          <p:cNvSpPr txBox="1">
            <a:spLocks/>
          </p:cNvSpPr>
          <p:nvPr/>
        </p:nvSpPr>
        <p:spPr>
          <a:xfrm>
            <a:off x="1259632" y="1340768"/>
            <a:ext cx="201622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Engagement</a:t>
            </a:r>
            <a:endParaRPr lang="fr-FR" sz="2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854063" y="1899592"/>
            <a:ext cx="1404664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Tri des scénarios par priorité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854063" y="3123728"/>
            <a:ext cx="1116632" cy="86409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Tri des scénarios par risque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827585" y="4635896"/>
            <a:ext cx="2304256" cy="64807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Répartition des scénarios</a:t>
            </a:r>
          </a:p>
        </p:txBody>
      </p:sp>
      <p:cxnSp>
        <p:nvCxnSpPr>
          <p:cNvPr id="46" name="Connecteur droit avec flèche 45"/>
          <p:cNvCxnSpPr/>
          <p:nvPr/>
        </p:nvCxnSpPr>
        <p:spPr>
          <a:xfrm rot="5400000">
            <a:off x="1285825" y="2870907"/>
            <a:ext cx="5040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42" idx="2"/>
          </p:cNvCxnSpPr>
          <p:nvPr/>
        </p:nvCxnSpPr>
        <p:spPr>
          <a:xfrm rot="5400000">
            <a:off x="1079468" y="4302988"/>
            <a:ext cx="648072" cy="1774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rot="5400000" flipH="1" flipV="1">
            <a:off x="2365944" y="4311066"/>
            <a:ext cx="64807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 49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92" y="1971600"/>
            <a:ext cx="626368" cy="626368"/>
          </a:xfrm>
          <a:prstGeom prst="rect">
            <a:avLst/>
          </a:prstGeom>
        </p:spPr>
      </p:pic>
      <p:pic>
        <p:nvPicPr>
          <p:cNvPr id="52" name="Image 51" descr="personn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92" y="4729608"/>
            <a:ext cx="626368" cy="626368"/>
          </a:xfrm>
          <a:prstGeom prst="rect">
            <a:avLst/>
          </a:prstGeom>
        </p:spPr>
      </p:pic>
      <p:pic>
        <p:nvPicPr>
          <p:cNvPr id="53" name="Image 52" descr="equip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92" y="3289449"/>
            <a:ext cx="626368" cy="626368"/>
          </a:xfrm>
          <a:prstGeom prst="rect">
            <a:avLst/>
          </a:prstGeom>
        </p:spPr>
      </p:pic>
      <p:sp>
        <p:nvSpPr>
          <p:cNvPr id="54" name="Rectangle à coins arrondis 53"/>
          <p:cNvSpPr/>
          <p:nvPr/>
        </p:nvSpPr>
        <p:spPr>
          <a:xfrm>
            <a:off x="2114709" y="3123728"/>
            <a:ext cx="1161147" cy="86409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Annonce de la vélocité</a:t>
            </a:r>
          </a:p>
        </p:txBody>
      </p:sp>
      <p:sp>
        <p:nvSpPr>
          <p:cNvPr id="55" name="Espace réservé du contenu 2"/>
          <p:cNvSpPr txBox="1">
            <a:spLocks/>
          </p:cNvSpPr>
          <p:nvPr/>
        </p:nvSpPr>
        <p:spPr>
          <a:xfrm>
            <a:off x="-289047" y="1800200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56" name="Espace réservé du contenu 2"/>
          <p:cNvSpPr txBox="1">
            <a:spLocks/>
          </p:cNvSpPr>
          <p:nvPr/>
        </p:nvSpPr>
        <p:spPr>
          <a:xfrm>
            <a:off x="-289047" y="3067744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L’équipe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57" name="Espace réservé du contenu 2"/>
          <p:cNvSpPr txBox="1">
            <a:spLocks/>
          </p:cNvSpPr>
          <p:nvPr/>
        </p:nvSpPr>
        <p:spPr>
          <a:xfrm>
            <a:off x="-289047" y="4558208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64" name="Flèche droite 63"/>
          <p:cNvSpPr/>
          <p:nvPr/>
        </p:nvSpPr>
        <p:spPr>
          <a:xfrm>
            <a:off x="144016" y="1440160"/>
            <a:ext cx="11156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>
            <a:off x="3851920" y="1340771"/>
            <a:ext cx="2236510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FF0000"/>
                </a:solidFill>
              </a:rPr>
              <a:t>Vélocité de l’équipe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755577" y="5373219"/>
            <a:ext cx="812547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1</a:t>
            </a:r>
            <a:r>
              <a:rPr lang="fr-FR" sz="1200" b="1" baseline="30000" dirty="0" smtClean="0"/>
              <a:t>ère</a:t>
            </a:r>
            <a:r>
              <a:rPr lang="fr-FR" sz="1200" b="1" dirty="0" smtClean="0"/>
              <a:t> itération de livraison</a:t>
            </a:r>
          </a:p>
          <a:p>
            <a:pPr algn="ctr"/>
            <a:r>
              <a:rPr lang="fr-FR" sz="1200" dirty="0" smtClean="0"/>
              <a:t>Répartition sur l’ensemble des itérations de livraisons du projet</a:t>
            </a:r>
          </a:p>
          <a:p>
            <a:pPr algn="ctr"/>
            <a:endParaRPr lang="fr-FR" sz="1200" dirty="0" smtClean="0"/>
          </a:p>
          <a:p>
            <a:pPr algn="ctr"/>
            <a:r>
              <a:rPr lang="fr-FR" sz="1200" b="1" dirty="0" smtClean="0"/>
              <a:t>Autre itération de livraison</a:t>
            </a:r>
          </a:p>
          <a:p>
            <a:pPr algn="ctr"/>
            <a:r>
              <a:rPr lang="fr-FR" sz="1200" dirty="0" smtClean="0"/>
              <a:t>Répartition sur l’ensemble des itérations de développement de l’itération de livraison courante</a:t>
            </a:r>
          </a:p>
          <a:p>
            <a:pPr algn="ctr"/>
            <a:r>
              <a:rPr lang="fr-FR" sz="1200" dirty="0" smtClean="0"/>
              <a:t>Actualisation de la répartition sur l’ensemble des itérations de livraisons restantes du projet</a:t>
            </a:r>
            <a:endParaRPr lang="fr-FR" sz="1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6171713" y="1772819"/>
            <a:ext cx="2972289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FF0000"/>
                </a:solidFill>
              </a:rPr>
              <a:t>Durée fixée d’une itération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3851920" y="3789040"/>
            <a:ext cx="5292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23928" y="4077072"/>
            <a:ext cx="122413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Font typeface="Wingdings" pitchFamily="2" charset="2"/>
              <a:buChar char="§"/>
            </a:pPr>
            <a:r>
              <a:rPr lang="fr-FR" sz="1200" b="1" dirty="0" smtClean="0">
                <a:solidFill>
                  <a:schemeClr val="tx1"/>
                </a:solidFill>
              </a:rPr>
              <a:t>Itération 1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36096" y="4077072"/>
            <a:ext cx="122413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Font typeface="Wingdings" pitchFamily="2" charset="2"/>
              <a:buChar char="§"/>
            </a:pPr>
            <a:r>
              <a:rPr lang="fr-FR" sz="1200" b="1" dirty="0" smtClean="0">
                <a:solidFill>
                  <a:schemeClr val="tx1"/>
                </a:solidFill>
              </a:rPr>
              <a:t>Itération 2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12360" y="4077072"/>
            <a:ext cx="122413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Font typeface="Wingdings" pitchFamily="2" charset="2"/>
              <a:buChar char="§"/>
            </a:pPr>
            <a:r>
              <a:rPr lang="fr-FR" sz="1200" b="1" dirty="0" smtClean="0">
                <a:solidFill>
                  <a:schemeClr val="tx1"/>
                </a:solidFill>
              </a:rPr>
              <a:t>Itération n</a:t>
            </a:r>
            <a:endParaRPr lang="fr-FR" sz="1200" b="1" dirty="0">
              <a:solidFill>
                <a:schemeClr val="tx1"/>
              </a:solidFill>
            </a:endParaRPr>
          </a:p>
        </p:txBody>
      </p:sp>
      <p:cxnSp>
        <p:nvCxnSpPr>
          <p:cNvPr id="38" name="Connecteur droit 37"/>
          <p:cNvCxnSpPr>
            <a:stCxn id="34" idx="3"/>
            <a:endCxn id="35" idx="1"/>
          </p:cNvCxnSpPr>
          <p:nvPr/>
        </p:nvCxnSpPr>
        <p:spPr>
          <a:xfrm>
            <a:off x="6660232" y="4473116"/>
            <a:ext cx="115212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e 40"/>
          <p:cNvGrpSpPr/>
          <p:nvPr/>
        </p:nvGrpSpPr>
        <p:grpSpPr>
          <a:xfrm>
            <a:off x="4067944" y="4365104"/>
            <a:ext cx="864096" cy="432048"/>
            <a:chOff x="1475656" y="2492896"/>
            <a:chExt cx="1080120" cy="648072"/>
          </a:xfrm>
        </p:grpSpPr>
        <p:sp>
          <p:nvSpPr>
            <p:cNvPr id="44" name="Rectangle 43"/>
            <p:cNvSpPr/>
            <p:nvPr/>
          </p:nvSpPr>
          <p:spPr>
            <a:xfrm>
              <a:off x="1475656" y="2492896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47664" y="2564904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19672" y="2636912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5652120" y="4365104"/>
            <a:ext cx="864096" cy="432048"/>
            <a:chOff x="1475656" y="2492896"/>
            <a:chExt cx="1080120" cy="648072"/>
          </a:xfrm>
        </p:grpSpPr>
        <p:sp>
          <p:nvSpPr>
            <p:cNvPr id="58" name="Rectangle 57"/>
            <p:cNvSpPr/>
            <p:nvPr/>
          </p:nvSpPr>
          <p:spPr>
            <a:xfrm>
              <a:off x="1475656" y="2492896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547664" y="2564904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619672" y="2636912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8028384" y="4365104"/>
            <a:ext cx="864096" cy="432048"/>
            <a:chOff x="1475656" y="2492896"/>
            <a:chExt cx="1080120" cy="648072"/>
          </a:xfrm>
        </p:grpSpPr>
        <p:sp>
          <p:nvSpPr>
            <p:cNvPr id="71" name="Rectangle 70"/>
            <p:cNvSpPr/>
            <p:nvPr/>
          </p:nvSpPr>
          <p:spPr>
            <a:xfrm>
              <a:off x="1475656" y="2492896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547664" y="2564904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619672" y="2636912"/>
              <a:ext cx="936104" cy="504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78" name="Connecteur droit avec flèche 77"/>
          <p:cNvCxnSpPr/>
          <p:nvPr/>
        </p:nvCxnSpPr>
        <p:spPr>
          <a:xfrm rot="5400000">
            <a:off x="3491880" y="2708921"/>
            <a:ext cx="216024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rot="5400000">
            <a:off x="6805043" y="2924151"/>
            <a:ext cx="172819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e 80"/>
          <p:cNvGrpSpPr/>
          <p:nvPr/>
        </p:nvGrpSpPr>
        <p:grpSpPr>
          <a:xfrm>
            <a:off x="5292080" y="2204865"/>
            <a:ext cx="1512168" cy="1008112"/>
            <a:chOff x="5292080" y="3140968"/>
            <a:chExt cx="3744416" cy="3168352"/>
          </a:xfrm>
        </p:grpSpPr>
        <p:cxnSp>
          <p:nvCxnSpPr>
            <p:cNvPr id="82" name="Connecteur droit 81"/>
            <p:cNvCxnSpPr/>
            <p:nvPr/>
          </p:nvCxnSpPr>
          <p:spPr>
            <a:xfrm rot="5400000">
              <a:off x="4860031" y="4725144"/>
              <a:ext cx="31683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rot="5400000">
              <a:off x="6228183" y="4725144"/>
              <a:ext cx="31683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e 7"/>
            <p:cNvGrpSpPr/>
            <p:nvPr/>
          </p:nvGrpSpPr>
          <p:grpSpPr>
            <a:xfrm>
              <a:off x="5364086" y="3717028"/>
              <a:ext cx="864094" cy="432047"/>
              <a:chOff x="1475656" y="2492896"/>
              <a:chExt cx="1080120" cy="648072"/>
            </a:xfrm>
          </p:grpSpPr>
          <p:sp>
            <p:nvSpPr>
              <p:cNvPr id="118" name="Rectangle 8"/>
              <p:cNvSpPr/>
              <p:nvPr/>
            </p:nvSpPr>
            <p:spPr>
              <a:xfrm>
                <a:off x="1475656" y="2492896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9" name="Rectangle 9"/>
              <p:cNvSpPr/>
              <p:nvPr/>
            </p:nvSpPr>
            <p:spPr>
              <a:xfrm>
                <a:off x="1547664" y="2564904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0" name="Rectangle 10"/>
              <p:cNvSpPr/>
              <p:nvPr/>
            </p:nvSpPr>
            <p:spPr>
              <a:xfrm>
                <a:off x="1619672" y="2636912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5" name="Groupe 11"/>
            <p:cNvGrpSpPr/>
            <p:nvPr/>
          </p:nvGrpSpPr>
          <p:grpSpPr>
            <a:xfrm>
              <a:off x="5364086" y="4653132"/>
              <a:ext cx="864094" cy="432047"/>
              <a:chOff x="1475656" y="2492896"/>
              <a:chExt cx="1080120" cy="648072"/>
            </a:xfrm>
          </p:grpSpPr>
          <p:sp>
            <p:nvSpPr>
              <p:cNvPr id="115" name="Rectangle 12"/>
              <p:cNvSpPr/>
              <p:nvPr/>
            </p:nvSpPr>
            <p:spPr>
              <a:xfrm>
                <a:off x="1475656" y="2492896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6" name="Rectangle 13"/>
              <p:cNvSpPr/>
              <p:nvPr/>
            </p:nvSpPr>
            <p:spPr>
              <a:xfrm>
                <a:off x="1547664" y="2564904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7" name="Rectangle 14"/>
              <p:cNvSpPr/>
              <p:nvPr/>
            </p:nvSpPr>
            <p:spPr>
              <a:xfrm>
                <a:off x="1619672" y="2636912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6" name="Groupe 15"/>
            <p:cNvGrpSpPr/>
            <p:nvPr/>
          </p:nvGrpSpPr>
          <p:grpSpPr>
            <a:xfrm>
              <a:off x="5364086" y="5733252"/>
              <a:ext cx="864094" cy="432047"/>
              <a:chOff x="1475656" y="2492896"/>
              <a:chExt cx="1080120" cy="648072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1475656" y="2492896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547664" y="2564904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619672" y="2636912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7" name="Groupe 19"/>
            <p:cNvGrpSpPr/>
            <p:nvPr/>
          </p:nvGrpSpPr>
          <p:grpSpPr>
            <a:xfrm>
              <a:off x="6660230" y="3717028"/>
              <a:ext cx="864094" cy="432047"/>
              <a:chOff x="1475656" y="2492896"/>
              <a:chExt cx="1080120" cy="648072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475656" y="2492896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547664" y="2564904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619672" y="2636912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8" name="Groupe 23"/>
            <p:cNvGrpSpPr/>
            <p:nvPr/>
          </p:nvGrpSpPr>
          <p:grpSpPr>
            <a:xfrm>
              <a:off x="6660230" y="4653132"/>
              <a:ext cx="864094" cy="432047"/>
              <a:chOff x="1475656" y="2492896"/>
              <a:chExt cx="1080120" cy="64807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1475656" y="2492896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547664" y="2564904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619672" y="2636912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9" name="Groupe 27"/>
            <p:cNvGrpSpPr/>
            <p:nvPr/>
          </p:nvGrpSpPr>
          <p:grpSpPr>
            <a:xfrm>
              <a:off x="6660230" y="5733252"/>
              <a:ext cx="864094" cy="432047"/>
              <a:chOff x="1475656" y="2492896"/>
              <a:chExt cx="1080120" cy="648072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1475656" y="2492896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547664" y="2564904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619672" y="2636912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90" name="Groupe 31"/>
            <p:cNvGrpSpPr/>
            <p:nvPr/>
          </p:nvGrpSpPr>
          <p:grpSpPr>
            <a:xfrm>
              <a:off x="8028382" y="3717028"/>
              <a:ext cx="864094" cy="432047"/>
              <a:chOff x="1475656" y="2492896"/>
              <a:chExt cx="1080120" cy="648072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475656" y="2492896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547664" y="2564904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619672" y="2636912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91" name="Groupe 35"/>
            <p:cNvGrpSpPr/>
            <p:nvPr/>
          </p:nvGrpSpPr>
          <p:grpSpPr>
            <a:xfrm>
              <a:off x="8028382" y="4653132"/>
              <a:ext cx="864094" cy="432047"/>
              <a:chOff x="1475656" y="2492896"/>
              <a:chExt cx="1080120" cy="64807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1475656" y="2492896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547664" y="2564904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619672" y="2636912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92" name="Groupe 39"/>
            <p:cNvGrpSpPr/>
            <p:nvPr/>
          </p:nvGrpSpPr>
          <p:grpSpPr>
            <a:xfrm>
              <a:off x="8028382" y="5733252"/>
              <a:ext cx="864094" cy="432047"/>
              <a:chOff x="1475656" y="2492896"/>
              <a:chExt cx="1080120" cy="648072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1475656" y="2492896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47664" y="2564904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619672" y="2636912"/>
                <a:ext cx="936104" cy="5040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93" name="Connecteur droit 92"/>
            <p:cNvCxnSpPr/>
            <p:nvPr/>
          </p:nvCxnSpPr>
          <p:spPr>
            <a:xfrm>
              <a:off x="5292080" y="4365104"/>
              <a:ext cx="37444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Connecteur droit avec flèche 120"/>
          <p:cNvCxnSpPr/>
          <p:nvPr/>
        </p:nvCxnSpPr>
        <p:spPr>
          <a:xfrm rot="5400000">
            <a:off x="5832141" y="3537012"/>
            <a:ext cx="50405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Contexte Agile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Agiles et gestion de projet</a:t>
            </a:r>
            <a:br>
              <a:rPr lang="fr-FR" dirty="0" smtClean="0">
                <a:latin typeface="Century Gothic" pitchFamily="34" charset="0"/>
              </a:rPr>
            </a:br>
            <a:endParaRPr lang="fr-FR" sz="1600" dirty="0">
              <a:latin typeface="Century Gothic" pitchFamily="34" charset="0"/>
            </a:endParaRPr>
          </a:p>
        </p:txBody>
      </p:sp>
      <p:sp>
        <p:nvSpPr>
          <p:cNvPr id="95" name="Espace réservé du contenu 2"/>
          <p:cNvSpPr txBox="1">
            <a:spLocks/>
          </p:cNvSpPr>
          <p:nvPr/>
        </p:nvSpPr>
        <p:spPr>
          <a:xfrm>
            <a:off x="457200" y="1268760"/>
            <a:ext cx="8229600" cy="20882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6025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Projet :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fr-FR" dirty="0" smtClean="0">
                <a:latin typeface="Century Gothic" pitchFamily="34" charset="0"/>
              </a:rPr>
              <a:t>	</a:t>
            </a:r>
            <a:r>
              <a:rPr lang="fr-FR" sz="1600" kern="0" dirty="0" smtClean="0">
                <a:latin typeface="Century Gothic" pitchFamily="34" charset="0"/>
                <a:cs typeface="Calibri" pitchFamily="34" charset="0"/>
              </a:rPr>
              <a:t>Processus </a:t>
            </a:r>
            <a:r>
              <a:rPr lang="fr-FR" sz="1600" u="sng" kern="0" dirty="0" smtClean="0">
                <a:latin typeface="Century Gothic" pitchFamily="34" charset="0"/>
                <a:cs typeface="Calibri" pitchFamily="34" charset="0"/>
              </a:rPr>
              <a:t>unique</a:t>
            </a:r>
            <a:r>
              <a:rPr lang="fr-FR" sz="1600" kern="0" dirty="0" smtClean="0">
                <a:latin typeface="Century Gothic" pitchFamily="34" charset="0"/>
                <a:cs typeface="Calibri" pitchFamily="34" charset="0"/>
              </a:rPr>
              <a:t>, qui consiste en un ensemble </a:t>
            </a:r>
            <a:r>
              <a:rPr lang="fr-FR" sz="1600" u="sng" kern="0" dirty="0" smtClean="0">
                <a:latin typeface="Century Gothic" pitchFamily="34" charset="0"/>
                <a:cs typeface="Calibri" pitchFamily="34" charset="0"/>
              </a:rPr>
              <a:t>d’activités</a:t>
            </a:r>
            <a:r>
              <a:rPr lang="fr-FR" sz="1600" kern="0" dirty="0" smtClean="0">
                <a:latin typeface="Century Gothic" pitchFamily="34" charset="0"/>
                <a:cs typeface="Calibri" pitchFamily="34" charset="0"/>
              </a:rPr>
              <a:t> coordonnées et maîtrisées comportant des </a:t>
            </a:r>
            <a:r>
              <a:rPr lang="fr-FR" sz="1600" u="sng" kern="0" dirty="0" smtClean="0">
                <a:latin typeface="Century Gothic" pitchFamily="34" charset="0"/>
                <a:cs typeface="Calibri" pitchFamily="34" charset="0"/>
              </a:rPr>
              <a:t>dates</a:t>
            </a:r>
            <a:r>
              <a:rPr lang="fr-FR" sz="1600" kern="0" dirty="0" smtClean="0">
                <a:latin typeface="Century Gothic" pitchFamily="34" charset="0"/>
                <a:cs typeface="Calibri" pitchFamily="34" charset="0"/>
              </a:rPr>
              <a:t> de début et des dates de fin, entrepris dans le but d’atteindre un </a:t>
            </a:r>
            <a:r>
              <a:rPr lang="fr-FR" sz="1600" u="sng" kern="0" dirty="0" smtClean="0">
                <a:latin typeface="Century Gothic" pitchFamily="34" charset="0"/>
                <a:cs typeface="Calibri" pitchFamily="34" charset="0"/>
              </a:rPr>
              <a:t>objectif</a:t>
            </a:r>
            <a:r>
              <a:rPr lang="fr-FR" sz="1600" kern="0" dirty="0" smtClean="0">
                <a:latin typeface="Century Gothic" pitchFamily="34" charset="0"/>
                <a:cs typeface="Calibri" pitchFamily="34" charset="0"/>
              </a:rPr>
              <a:t> conforme à des exigences spécifiques telles que les contraintes de délais, de coûts et de ressources</a:t>
            </a:r>
          </a:p>
          <a:p>
            <a:pPr marL="342900" indent="-34290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fr-FR" b="1" u="sng" kern="0" dirty="0" smtClean="0">
                <a:solidFill>
                  <a:srgbClr val="F36025"/>
                </a:solidFill>
                <a:latin typeface="Century Gothic" pitchFamily="34" charset="0"/>
                <a:cs typeface="Calibri" pitchFamily="34" charset="0"/>
              </a:rPr>
              <a:t>(Norme ISO 10006 : 2003)</a:t>
            </a:r>
            <a:endParaRPr lang="fr-FR" b="1" u="sng" dirty="0" smtClean="0"/>
          </a:p>
          <a:p>
            <a:pPr marL="342900" lvl="0" indent="-34290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Tx/>
              <a:buChar char="•"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0" name="Flèche droite 109"/>
          <p:cNvSpPr/>
          <p:nvPr/>
        </p:nvSpPr>
        <p:spPr>
          <a:xfrm>
            <a:off x="1835696" y="4365104"/>
            <a:ext cx="2664296" cy="864096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« Triple contrainte »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11" name="Triangle isocèle 110"/>
          <p:cNvSpPr/>
          <p:nvPr/>
        </p:nvSpPr>
        <p:spPr>
          <a:xfrm>
            <a:off x="4667793" y="4283805"/>
            <a:ext cx="1728192" cy="1440160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ZoneTexte 112"/>
          <p:cNvSpPr txBox="1"/>
          <p:nvPr/>
        </p:nvSpPr>
        <p:spPr>
          <a:xfrm>
            <a:off x="4955826" y="3851755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Objectif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3661427" y="5507940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Moyen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6397733" y="549864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Délai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7427168" cy="100235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>
                <a:latin typeface="Century Gothic" pitchFamily="34" charset="0"/>
              </a:rPr>
              <a:t>Les (sous) phases d’un développement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84" name="Rectangle à coins arrondis 83"/>
          <p:cNvSpPr/>
          <p:nvPr/>
        </p:nvSpPr>
        <p:spPr>
          <a:xfrm>
            <a:off x="323528" y="2492896"/>
            <a:ext cx="3024336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Définition des tâches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(conception détaillée)</a:t>
            </a:r>
          </a:p>
        </p:txBody>
      </p:sp>
      <p:sp>
        <p:nvSpPr>
          <p:cNvPr id="89" name="Espace réservé du contenu 2"/>
          <p:cNvSpPr txBox="1">
            <a:spLocks/>
          </p:cNvSpPr>
          <p:nvPr/>
        </p:nvSpPr>
        <p:spPr>
          <a:xfrm>
            <a:off x="3779913" y="5877272"/>
            <a:ext cx="140466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Pilotage</a:t>
            </a:r>
            <a:endParaRPr lang="fr-FR" sz="2000" u="sng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90" name="Espace réservé du contenu 2"/>
          <p:cNvSpPr txBox="1">
            <a:spLocks/>
          </p:cNvSpPr>
          <p:nvPr/>
        </p:nvSpPr>
        <p:spPr>
          <a:xfrm>
            <a:off x="1043608" y="1484784"/>
            <a:ext cx="1728192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Exploration</a:t>
            </a:r>
            <a:endParaRPr lang="fr-FR" sz="2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91" name="Espace réservé du contenu 2"/>
          <p:cNvSpPr txBox="1">
            <a:spLocks/>
          </p:cNvSpPr>
          <p:nvPr/>
        </p:nvSpPr>
        <p:spPr>
          <a:xfrm>
            <a:off x="5148064" y="1700808"/>
            <a:ext cx="201622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Engagement</a:t>
            </a:r>
            <a:endParaRPr lang="fr-FR" sz="2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cxnSp>
        <p:nvCxnSpPr>
          <p:cNvPr id="92" name="Connecteur droit 91"/>
          <p:cNvCxnSpPr/>
          <p:nvPr/>
        </p:nvCxnSpPr>
        <p:spPr>
          <a:xfrm rot="16200000" flipH="1">
            <a:off x="1223629" y="3897053"/>
            <a:ext cx="4896544" cy="72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e 141"/>
          <p:cNvGrpSpPr/>
          <p:nvPr/>
        </p:nvGrpSpPr>
        <p:grpSpPr>
          <a:xfrm>
            <a:off x="395537" y="3861049"/>
            <a:ext cx="1404664" cy="797768"/>
            <a:chOff x="-180528" y="2393504"/>
            <a:chExt cx="1404664" cy="797768"/>
          </a:xfrm>
        </p:grpSpPr>
        <p:pic>
          <p:nvPicPr>
            <p:cNvPr id="123" name="Image 122" descr="personnage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564904"/>
              <a:ext cx="626368" cy="626368"/>
            </a:xfrm>
            <a:prstGeom prst="rect">
              <a:avLst/>
            </a:prstGeom>
          </p:spPr>
        </p:pic>
        <p:sp>
          <p:nvSpPr>
            <p:cNvPr id="124" name="Espace réservé du contenu 2"/>
            <p:cNvSpPr txBox="1">
              <a:spLocks/>
            </p:cNvSpPr>
            <p:nvPr/>
          </p:nvSpPr>
          <p:spPr>
            <a:xfrm>
              <a:off x="-180528" y="2393504"/>
              <a:ext cx="1404664" cy="4594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342900" lvl="0" indent="-342900" algn="ctr" fontAlgn="base">
                <a:spcBef>
                  <a:spcPct val="100000"/>
                </a:spcBef>
                <a:spcAft>
                  <a:spcPct val="0"/>
                </a:spcAft>
                <a:buClr>
                  <a:schemeClr val="accent1"/>
                </a:buClr>
                <a:defRPr/>
              </a:pP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Le client</a:t>
              </a:r>
              <a:endParaRPr lang="fr-FR" sz="1400" dirty="0" smtClean="0">
                <a:latin typeface="Century Gothic" pitchFamily="34" charset="0"/>
              </a:endParaRPr>
            </a:p>
          </p:txBody>
        </p:sp>
      </p:grpSp>
      <p:grpSp>
        <p:nvGrpSpPr>
          <p:cNvPr id="143" name="Groupe 142"/>
          <p:cNvGrpSpPr/>
          <p:nvPr/>
        </p:nvGrpSpPr>
        <p:grpSpPr>
          <a:xfrm>
            <a:off x="1907705" y="3861049"/>
            <a:ext cx="1404664" cy="848072"/>
            <a:chOff x="-145032" y="3661048"/>
            <a:chExt cx="1404664" cy="848072"/>
          </a:xfrm>
        </p:grpSpPr>
        <p:sp>
          <p:nvSpPr>
            <p:cNvPr id="125" name="Espace réservé du contenu 2"/>
            <p:cNvSpPr txBox="1">
              <a:spLocks/>
            </p:cNvSpPr>
            <p:nvPr/>
          </p:nvSpPr>
          <p:spPr>
            <a:xfrm>
              <a:off x="-145032" y="3661048"/>
              <a:ext cx="1404664" cy="4594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342900" lvl="0" indent="-342900" algn="ctr" fontAlgn="base">
                <a:spcBef>
                  <a:spcPct val="100000"/>
                </a:spcBef>
                <a:spcAft>
                  <a:spcPct val="0"/>
                </a:spcAft>
                <a:buClr>
                  <a:schemeClr val="accent1"/>
                </a:buClr>
                <a:defRPr/>
              </a:pP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L’équipe</a:t>
              </a:r>
              <a:endParaRPr lang="fr-FR" sz="1400" dirty="0" smtClean="0">
                <a:latin typeface="Century Gothic" pitchFamily="34" charset="0"/>
              </a:endParaRPr>
            </a:p>
          </p:txBody>
        </p:sp>
        <p:pic>
          <p:nvPicPr>
            <p:cNvPr id="128" name="Image 127" descr="equipe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008" y="3882752"/>
              <a:ext cx="626368" cy="626368"/>
            </a:xfrm>
            <a:prstGeom prst="rect">
              <a:avLst/>
            </a:prstGeom>
          </p:spPr>
        </p:pic>
      </p:grpSp>
      <p:sp>
        <p:nvSpPr>
          <p:cNvPr id="129" name="Rectangle à coins arrondis 128"/>
          <p:cNvSpPr/>
          <p:nvPr/>
        </p:nvSpPr>
        <p:spPr>
          <a:xfrm>
            <a:off x="4716016" y="2492896"/>
            <a:ext cx="3024336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Choix d’une tâche</a:t>
            </a:r>
          </a:p>
        </p:txBody>
      </p:sp>
      <p:sp>
        <p:nvSpPr>
          <p:cNvPr id="130" name="Rectangle à coins arrondis 129"/>
          <p:cNvSpPr/>
          <p:nvPr/>
        </p:nvSpPr>
        <p:spPr>
          <a:xfrm>
            <a:off x="4067944" y="3717032"/>
            <a:ext cx="1764704" cy="86409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Estimation d’une tâche</a:t>
            </a:r>
          </a:p>
        </p:txBody>
      </p:sp>
      <p:sp>
        <p:nvSpPr>
          <p:cNvPr id="131" name="Rectangle à coins arrondis 130"/>
          <p:cNvSpPr/>
          <p:nvPr/>
        </p:nvSpPr>
        <p:spPr>
          <a:xfrm>
            <a:off x="5508104" y="5229201"/>
            <a:ext cx="3240360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Evaluation de la vélocité individuelle</a:t>
            </a:r>
          </a:p>
        </p:txBody>
      </p:sp>
      <p:cxnSp>
        <p:nvCxnSpPr>
          <p:cNvPr id="132" name="Connecteur droit avec flèche 131"/>
          <p:cNvCxnSpPr/>
          <p:nvPr/>
        </p:nvCxnSpPr>
        <p:spPr>
          <a:xfrm rot="5400000">
            <a:off x="5039259" y="3464211"/>
            <a:ext cx="5040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avec flèche 132"/>
          <p:cNvCxnSpPr>
            <a:stCxn id="130" idx="3"/>
            <a:endCxn id="138" idx="1"/>
          </p:cNvCxnSpPr>
          <p:nvPr/>
        </p:nvCxnSpPr>
        <p:spPr>
          <a:xfrm>
            <a:off x="5832649" y="4149081"/>
            <a:ext cx="1215119" cy="158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avec flèche 133"/>
          <p:cNvCxnSpPr/>
          <p:nvPr/>
        </p:nvCxnSpPr>
        <p:spPr>
          <a:xfrm rot="5400000" flipH="1" flipV="1">
            <a:off x="7561127" y="4904370"/>
            <a:ext cx="64807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à coins arrondis 137"/>
          <p:cNvSpPr/>
          <p:nvPr/>
        </p:nvSpPr>
        <p:spPr>
          <a:xfrm>
            <a:off x="7047765" y="3717032"/>
            <a:ext cx="1628691" cy="86409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Equilibrage</a:t>
            </a:r>
          </a:p>
        </p:txBody>
      </p:sp>
      <p:grpSp>
        <p:nvGrpSpPr>
          <p:cNvPr id="144" name="Groupe 143"/>
          <p:cNvGrpSpPr/>
          <p:nvPr/>
        </p:nvGrpSpPr>
        <p:grpSpPr>
          <a:xfrm>
            <a:off x="3779913" y="1628800"/>
            <a:ext cx="1404664" cy="848072"/>
            <a:chOff x="-145032" y="3661048"/>
            <a:chExt cx="1404664" cy="848072"/>
          </a:xfrm>
        </p:grpSpPr>
        <p:sp>
          <p:nvSpPr>
            <p:cNvPr id="145" name="Espace réservé du contenu 2"/>
            <p:cNvSpPr txBox="1">
              <a:spLocks/>
            </p:cNvSpPr>
            <p:nvPr/>
          </p:nvSpPr>
          <p:spPr>
            <a:xfrm>
              <a:off x="-145032" y="3661048"/>
              <a:ext cx="1404664" cy="4594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342900" lvl="0" indent="-342900" algn="ctr" fontAlgn="base">
                <a:spcBef>
                  <a:spcPct val="100000"/>
                </a:spcBef>
                <a:spcAft>
                  <a:spcPct val="0"/>
                </a:spcAft>
                <a:buClr>
                  <a:schemeClr val="accent1"/>
                </a:buClr>
                <a:defRPr/>
              </a:pP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L’équipe</a:t>
              </a:r>
              <a:endParaRPr lang="fr-FR" sz="1400" dirty="0" smtClean="0">
                <a:latin typeface="Century Gothic" pitchFamily="34" charset="0"/>
              </a:endParaRPr>
            </a:p>
          </p:txBody>
        </p:sp>
        <p:pic>
          <p:nvPicPr>
            <p:cNvPr id="146" name="Image 145" descr="equipe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008" y="3882752"/>
              <a:ext cx="626368" cy="626368"/>
            </a:xfrm>
            <a:prstGeom prst="rect">
              <a:avLst/>
            </a:prstGeom>
          </p:spPr>
        </p:pic>
      </p:grpSp>
      <p:cxnSp>
        <p:nvCxnSpPr>
          <p:cNvPr id="155" name="Connecteur droit avec flèche 154"/>
          <p:cNvCxnSpPr/>
          <p:nvPr/>
        </p:nvCxnSpPr>
        <p:spPr>
          <a:xfrm rot="5400000" flipH="1" flipV="1">
            <a:off x="6911467" y="3464211"/>
            <a:ext cx="5040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7427168" cy="100235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>
                <a:latin typeface="Century Gothic" pitchFamily="34" charset="0"/>
              </a:rPr>
              <a:t>La phase d’exploration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84" name="Rectangle à coins arrondis 83"/>
          <p:cNvSpPr/>
          <p:nvPr/>
        </p:nvSpPr>
        <p:spPr>
          <a:xfrm>
            <a:off x="323528" y="2492896"/>
            <a:ext cx="3024336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Définition des tâches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(conception détaillée)</a:t>
            </a:r>
          </a:p>
        </p:txBody>
      </p:sp>
      <p:sp>
        <p:nvSpPr>
          <p:cNvPr id="90" name="Espace réservé du contenu 2"/>
          <p:cNvSpPr txBox="1">
            <a:spLocks/>
          </p:cNvSpPr>
          <p:nvPr/>
        </p:nvSpPr>
        <p:spPr>
          <a:xfrm>
            <a:off x="1043608" y="1484784"/>
            <a:ext cx="1728192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Exploration</a:t>
            </a:r>
            <a:endParaRPr lang="fr-FR" sz="2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cxnSp>
        <p:nvCxnSpPr>
          <p:cNvPr id="92" name="Connecteur droit 91"/>
          <p:cNvCxnSpPr/>
          <p:nvPr/>
        </p:nvCxnSpPr>
        <p:spPr>
          <a:xfrm rot="16200000" flipH="1">
            <a:off x="1223629" y="3897053"/>
            <a:ext cx="4896544" cy="72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41"/>
          <p:cNvGrpSpPr/>
          <p:nvPr/>
        </p:nvGrpSpPr>
        <p:grpSpPr>
          <a:xfrm>
            <a:off x="395537" y="3861049"/>
            <a:ext cx="1404664" cy="797768"/>
            <a:chOff x="-180528" y="2393504"/>
            <a:chExt cx="1404664" cy="797768"/>
          </a:xfrm>
        </p:grpSpPr>
        <p:pic>
          <p:nvPicPr>
            <p:cNvPr id="123" name="Image 122" descr="personnage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564904"/>
              <a:ext cx="626368" cy="626368"/>
            </a:xfrm>
            <a:prstGeom prst="rect">
              <a:avLst/>
            </a:prstGeom>
          </p:spPr>
        </p:pic>
        <p:sp>
          <p:nvSpPr>
            <p:cNvPr id="124" name="Espace réservé du contenu 2"/>
            <p:cNvSpPr txBox="1">
              <a:spLocks/>
            </p:cNvSpPr>
            <p:nvPr/>
          </p:nvSpPr>
          <p:spPr>
            <a:xfrm>
              <a:off x="-180528" y="2393504"/>
              <a:ext cx="1404664" cy="4594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342900" lvl="0" indent="-342900" algn="ctr" fontAlgn="base">
                <a:spcBef>
                  <a:spcPct val="100000"/>
                </a:spcBef>
                <a:spcAft>
                  <a:spcPct val="0"/>
                </a:spcAft>
                <a:buClr>
                  <a:schemeClr val="accent1"/>
                </a:buClr>
                <a:defRPr/>
              </a:pP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Le client</a:t>
              </a:r>
              <a:endParaRPr lang="fr-FR" sz="1400" dirty="0" smtClean="0">
                <a:latin typeface="Century Gothic" pitchFamily="34" charset="0"/>
              </a:endParaRPr>
            </a:p>
          </p:txBody>
        </p:sp>
      </p:grpSp>
      <p:grpSp>
        <p:nvGrpSpPr>
          <p:cNvPr id="3" name="Groupe 142"/>
          <p:cNvGrpSpPr/>
          <p:nvPr/>
        </p:nvGrpSpPr>
        <p:grpSpPr>
          <a:xfrm>
            <a:off x="1907705" y="3861049"/>
            <a:ext cx="1404664" cy="848072"/>
            <a:chOff x="-145032" y="3661048"/>
            <a:chExt cx="1404664" cy="848072"/>
          </a:xfrm>
        </p:grpSpPr>
        <p:sp>
          <p:nvSpPr>
            <p:cNvPr id="125" name="Espace réservé du contenu 2"/>
            <p:cNvSpPr txBox="1">
              <a:spLocks/>
            </p:cNvSpPr>
            <p:nvPr/>
          </p:nvSpPr>
          <p:spPr>
            <a:xfrm>
              <a:off x="-145032" y="3661048"/>
              <a:ext cx="1404664" cy="4594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342900" lvl="0" indent="-342900" algn="ctr" fontAlgn="base">
                <a:spcBef>
                  <a:spcPct val="100000"/>
                </a:spcBef>
                <a:spcAft>
                  <a:spcPct val="0"/>
                </a:spcAft>
                <a:buClr>
                  <a:schemeClr val="accent1"/>
                </a:buClr>
                <a:defRPr/>
              </a:pP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L’équipe</a:t>
              </a:r>
              <a:endParaRPr lang="fr-FR" sz="1400" dirty="0" smtClean="0">
                <a:latin typeface="Century Gothic" pitchFamily="34" charset="0"/>
              </a:endParaRPr>
            </a:p>
          </p:txBody>
        </p:sp>
        <p:pic>
          <p:nvPicPr>
            <p:cNvPr id="128" name="Image 127" descr="equipe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008" y="3882752"/>
              <a:ext cx="626368" cy="626368"/>
            </a:xfrm>
            <a:prstGeom prst="rect">
              <a:avLst/>
            </a:prstGeom>
          </p:spPr>
        </p:pic>
      </p:grp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3851920" y="1412776"/>
            <a:ext cx="4608512" cy="43924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Tâche :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Un groupement logique de travaux qu’un binôme peut développer en une ou deux journées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fr-FR" sz="1600" dirty="0" smtClean="0">
              <a:latin typeface="Century Gothic" pitchFamily="34" charset="0"/>
            </a:endParaRP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Décomposition d’un scénario en tâches</a:t>
            </a: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fr-FR" sz="1600" b="1" dirty="0" smtClean="0">
              <a:latin typeface="Century Gothic" pitchFamily="34" charset="0"/>
            </a:endParaRP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Une tâche peut correspondre à une classe, un composant, …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7427168" cy="100235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>
                <a:latin typeface="Century Gothic" pitchFamily="34" charset="0"/>
              </a:rPr>
              <a:t>La phase d’engagement - 1</a:t>
            </a:r>
            <a:endParaRPr lang="fr-FR" sz="1600" dirty="0">
              <a:latin typeface="Century Gothic" pitchFamily="34" charset="0"/>
            </a:endParaRPr>
          </a:p>
        </p:txBody>
      </p:sp>
      <p:cxnSp>
        <p:nvCxnSpPr>
          <p:cNvPr id="92" name="Connecteur droit 91"/>
          <p:cNvCxnSpPr/>
          <p:nvPr/>
        </p:nvCxnSpPr>
        <p:spPr>
          <a:xfrm rot="16200000" flipH="1">
            <a:off x="1151621" y="3681029"/>
            <a:ext cx="4896544" cy="72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3851921" y="1412776"/>
            <a:ext cx="5112568" cy="295232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Les programmeurs s’affectent la responsabilité des tâches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Chaque programmeur estime la charges des tâches dont il est responsable en « jour-idéal »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1 « jour-idéal » = Une journée de travail hors « distraction » </a:t>
            </a:r>
            <a:r>
              <a:rPr lang="fr-FR" sz="1400" dirty="0" smtClean="0">
                <a:latin typeface="Century Gothic" pitchFamily="34" charset="0"/>
              </a:rPr>
              <a:t>(café du matin, repas, pause, cigarette ? …)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403651" y="1484785"/>
            <a:ext cx="201622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Engagement</a:t>
            </a:r>
            <a:endParaRPr lang="fr-FR" sz="2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72010" y="2492900"/>
            <a:ext cx="3419871" cy="3024335"/>
            <a:chOff x="-540568" y="2276873"/>
            <a:chExt cx="4729609" cy="3456384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107504" y="2276873"/>
              <a:ext cx="3024336" cy="72008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>
              <a:outerShdw blurRad="50800" dist="38100" dir="18900000" sx="102000" sy="102000" algn="bl" rotWithShape="0">
                <a:schemeClr val="accent6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Choix d’une tâche</a:t>
              </a: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-540568" y="3501009"/>
              <a:ext cx="1764704" cy="864096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>
              <a:outerShdw blurRad="50800" dist="38100" dir="18900000" sx="102000" sy="102000" algn="bl" rotWithShape="0">
                <a:schemeClr val="accent6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Estimation d’une tâche</a:t>
              </a: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899592" y="5013177"/>
              <a:ext cx="3240360" cy="72008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>
              <a:outerShdw blurRad="50800" dist="38100" dir="18900000" sx="102000" sy="102000" algn="bl" rotWithShape="0">
                <a:schemeClr val="accent6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bg1">
                      <a:lumMod val="50000"/>
                    </a:schemeClr>
                  </a:solidFill>
                </a:rPr>
                <a:t>Evaluation de la vélocité individuelle</a:t>
              </a: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rot="5400000">
              <a:off x="430746" y="3248187"/>
              <a:ext cx="50405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15" idx="3"/>
              <a:endCxn id="20" idx="1"/>
            </p:cNvCxnSpPr>
            <p:nvPr/>
          </p:nvCxnSpPr>
          <p:spPr>
            <a:xfrm>
              <a:off x="1224136" y="3933058"/>
              <a:ext cx="1215117" cy="181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rot="5400000" flipH="1" flipV="1">
              <a:off x="2952614" y="4688347"/>
              <a:ext cx="64807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à coins arrondis 19"/>
            <p:cNvSpPr/>
            <p:nvPr/>
          </p:nvSpPr>
          <p:spPr>
            <a:xfrm>
              <a:off x="2439253" y="3501009"/>
              <a:ext cx="1749788" cy="864096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>
              <a:outerShdw blurRad="50800" dist="38100" dir="18900000" sx="102000" sy="102000" algn="bl" rotWithShape="0">
                <a:schemeClr val="accent6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bg1">
                      <a:lumMod val="50000"/>
                    </a:schemeClr>
                  </a:solidFill>
                </a:rPr>
                <a:t>Equilibrage</a:t>
              </a: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rot="5400000" flipH="1" flipV="1">
              <a:off x="2302954" y="3248187"/>
              <a:ext cx="50405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142"/>
          <p:cNvGrpSpPr/>
          <p:nvPr/>
        </p:nvGrpSpPr>
        <p:grpSpPr>
          <a:xfrm>
            <a:off x="432049" y="1484784"/>
            <a:ext cx="1043608" cy="864096"/>
            <a:chOff x="-145032" y="3661048"/>
            <a:chExt cx="1404664" cy="848072"/>
          </a:xfrm>
        </p:grpSpPr>
        <p:sp>
          <p:nvSpPr>
            <p:cNvPr id="26" name="Espace réservé du contenu 2"/>
            <p:cNvSpPr txBox="1">
              <a:spLocks/>
            </p:cNvSpPr>
            <p:nvPr/>
          </p:nvSpPr>
          <p:spPr>
            <a:xfrm>
              <a:off x="-145032" y="3661048"/>
              <a:ext cx="1404664" cy="4594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342900" lvl="0" indent="-342900" algn="ctr" fontAlgn="base">
                <a:spcBef>
                  <a:spcPct val="100000"/>
                </a:spcBef>
                <a:spcAft>
                  <a:spcPct val="0"/>
                </a:spcAft>
                <a:buClr>
                  <a:schemeClr val="accent1"/>
                </a:buClr>
                <a:defRPr/>
              </a:pP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L’équipe</a:t>
              </a:r>
              <a:endParaRPr lang="fr-FR" sz="1400" dirty="0" smtClean="0">
                <a:latin typeface="Century Gothic" pitchFamily="34" charset="0"/>
              </a:endParaRPr>
            </a:p>
          </p:txBody>
        </p:sp>
        <p:pic>
          <p:nvPicPr>
            <p:cNvPr id="27" name="Image 26" descr="equipe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008" y="3882752"/>
              <a:ext cx="626368" cy="626368"/>
            </a:xfrm>
            <a:prstGeom prst="rect">
              <a:avLst/>
            </a:prstGeom>
          </p:spPr>
        </p:pic>
      </p:grpSp>
      <p:graphicFrame>
        <p:nvGraphicFramePr>
          <p:cNvPr id="28" name="Tableau 27"/>
          <p:cNvGraphicFramePr>
            <a:graphicFrameLocks noGrp="1"/>
          </p:cNvGraphicFramePr>
          <p:nvPr/>
        </p:nvGraphicFramePr>
        <p:xfrm>
          <a:off x="4032449" y="3789040"/>
          <a:ext cx="4716017" cy="2318953"/>
        </p:xfrm>
        <a:graphic>
          <a:graphicData uri="http://schemas.openxmlformats.org/drawingml/2006/table">
            <a:tbl>
              <a:tblPr/>
              <a:tblGrid>
                <a:gridCol w="2623379"/>
                <a:gridCol w="1265053"/>
                <a:gridCol w="827585"/>
              </a:tblGrid>
              <a:tr h="4438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Tâche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Programmeur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Durée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45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Dessin de l'écran de saisie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Bf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03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Gestion de la saisie et de la mise à jour de la base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Jh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359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7427168" cy="100235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>
                <a:latin typeface="Century Gothic" pitchFamily="34" charset="0"/>
              </a:rPr>
              <a:t>La phase d’engagement - 2</a:t>
            </a:r>
            <a:endParaRPr lang="fr-FR" sz="1600" dirty="0">
              <a:latin typeface="Century Gothic" pitchFamily="34" charset="0"/>
            </a:endParaRPr>
          </a:p>
        </p:txBody>
      </p:sp>
      <p:cxnSp>
        <p:nvCxnSpPr>
          <p:cNvPr id="92" name="Connecteur droit 91"/>
          <p:cNvCxnSpPr/>
          <p:nvPr/>
        </p:nvCxnSpPr>
        <p:spPr>
          <a:xfrm rot="16200000" flipH="1">
            <a:off x="1151621" y="3681029"/>
            <a:ext cx="4896544" cy="72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3851920" y="1412776"/>
            <a:ext cx="5472608" cy="331236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Les programmeurs calculent leur charge totale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Les tâches dont ils assurent la responsabilité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Les autres tâches en binôme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Redistribution des tâches pour atteindre un équilibre de charge entre les développeurs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Scission / Fusion de tâches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Ajout/ Suppression de scénarios client</a:t>
            </a:r>
            <a:endParaRPr lang="fr-FR" sz="1400" dirty="0" smtClean="0">
              <a:latin typeface="Century Gothic" pitchFamily="34" charset="0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403651" y="1484785"/>
            <a:ext cx="2016224" cy="459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Engagement</a:t>
            </a:r>
            <a:endParaRPr lang="fr-FR" sz="2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grpSp>
        <p:nvGrpSpPr>
          <p:cNvPr id="2" name="Groupe 21"/>
          <p:cNvGrpSpPr/>
          <p:nvPr/>
        </p:nvGrpSpPr>
        <p:grpSpPr>
          <a:xfrm>
            <a:off x="72010" y="2492900"/>
            <a:ext cx="3419871" cy="3024335"/>
            <a:chOff x="-540568" y="2276873"/>
            <a:chExt cx="4729609" cy="3456384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107504" y="2276873"/>
              <a:ext cx="3024336" cy="72008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>
              <a:outerShdw blurRad="50800" dist="38100" dir="18900000" sx="102000" sy="102000" algn="bl" rotWithShape="0">
                <a:schemeClr val="accent6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bg1">
                      <a:lumMod val="50000"/>
                    </a:schemeClr>
                  </a:solidFill>
                </a:rPr>
                <a:t>Choix d’une tâche</a:t>
              </a: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-540568" y="3501009"/>
              <a:ext cx="1764704" cy="864096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>
              <a:outerShdw blurRad="50800" dist="38100" dir="18900000" sx="102000" sy="102000" algn="bl" rotWithShape="0">
                <a:schemeClr val="accent6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bg1">
                      <a:lumMod val="50000"/>
                    </a:schemeClr>
                  </a:solidFill>
                </a:rPr>
                <a:t>Estimation d’une tâche</a:t>
              </a: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899592" y="5013177"/>
              <a:ext cx="3240360" cy="72008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>
              <a:outerShdw blurRad="50800" dist="38100" dir="18900000" sx="102000" sy="102000" algn="bl" rotWithShape="0">
                <a:schemeClr val="accent6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Evaluation de la vélocité individuelle</a:t>
              </a: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rot="5400000">
              <a:off x="430746" y="3248187"/>
              <a:ext cx="50405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15" idx="3"/>
              <a:endCxn id="20" idx="1"/>
            </p:cNvCxnSpPr>
            <p:nvPr/>
          </p:nvCxnSpPr>
          <p:spPr>
            <a:xfrm>
              <a:off x="1224136" y="3933058"/>
              <a:ext cx="1215117" cy="181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rot="5400000" flipH="1" flipV="1">
              <a:off x="2952614" y="4688347"/>
              <a:ext cx="64807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à coins arrondis 19"/>
            <p:cNvSpPr/>
            <p:nvPr/>
          </p:nvSpPr>
          <p:spPr>
            <a:xfrm>
              <a:off x="2439253" y="3501009"/>
              <a:ext cx="1749788" cy="864096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>
              <a:outerShdw blurRad="50800" dist="38100" dir="18900000" sx="102000" sy="102000" algn="bl" rotWithShape="0">
                <a:schemeClr val="accent6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Equilibrage</a:t>
              </a: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rot="5400000" flipH="1" flipV="1">
              <a:off x="2302954" y="3248187"/>
              <a:ext cx="50405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142"/>
          <p:cNvGrpSpPr/>
          <p:nvPr/>
        </p:nvGrpSpPr>
        <p:grpSpPr>
          <a:xfrm>
            <a:off x="432049" y="1484784"/>
            <a:ext cx="1043608" cy="864096"/>
            <a:chOff x="-145032" y="3661048"/>
            <a:chExt cx="1404664" cy="848072"/>
          </a:xfrm>
        </p:grpSpPr>
        <p:sp>
          <p:nvSpPr>
            <p:cNvPr id="26" name="Espace réservé du contenu 2"/>
            <p:cNvSpPr txBox="1">
              <a:spLocks/>
            </p:cNvSpPr>
            <p:nvPr/>
          </p:nvSpPr>
          <p:spPr>
            <a:xfrm>
              <a:off x="-145032" y="3661048"/>
              <a:ext cx="1404664" cy="4594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342900" lvl="0" indent="-342900" algn="ctr" fontAlgn="base">
                <a:spcBef>
                  <a:spcPct val="100000"/>
                </a:spcBef>
                <a:spcAft>
                  <a:spcPct val="0"/>
                </a:spcAft>
                <a:buClr>
                  <a:schemeClr val="accent1"/>
                </a:buClr>
                <a:defRPr/>
              </a:pP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L’équipe</a:t>
              </a:r>
              <a:endParaRPr lang="fr-FR" sz="1400" dirty="0" smtClean="0">
                <a:latin typeface="Century Gothic" pitchFamily="34" charset="0"/>
              </a:endParaRPr>
            </a:p>
          </p:txBody>
        </p:sp>
        <p:pic>
          <p:nvPicPr>
            <p:cNvPr id="27" name="Image 26" descr="equipe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008" y="3882752"/>
              <a:ext cx="626368" cy="626368"/>
            </a:xfrm>
            <a:prstGeom prst="rect">
              <a:avLst/>
            </a:prstGeom>
          </p:spPr>
        </p:pic>
      </p:grp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4716017" y="5085184"/>
            <a:ext cx="4248472" cy="129614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solidFill>
                  <a:schemeClr val="accent1"/>
                </a:solidFill>
                <a:latin typeface="Century Gothic" pitchFamily="34" charset="0"/>
              </a:rPr>
              <a:t>Vélocité individuelle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entury Gothic" pitchFamily="34" charset="0"/>
              </a:rPr>
              <a:t>Nombre de points de scénarios client que le développeur peut traiter en une itération</a:t>
            </a:r>
            <a:endParaRPr lang="fr-FR" sz="1400" dirty="0" smtClean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0" y="194400"/>
            <a:ext cx="7355160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La gestion de projet – </a:t>
            </a:r>
            <a:r>
              <a:rPr lang="fr-FR" dirty="0" smtClean="0"/>
              <a:t>La phase de pilotage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5536" y="1052736"/>
            <a:ext cx="8075240" cy="532859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</a:t>
            </a:r>
            <a:r>
              <a:rPr kumimoji="0" 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tracker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Fait le point tous les 2 jours (+ ou -) avec chaque binôme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Relève par tâche le temps passé et le reste à faire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solidFill>
                  <a:schemeClr val="accent1"/>
                </a:solidFill>
                <a:latin typeface="Century Gothic" pitchFamily="34" charset="0"/>
              </a:rPr>
              <a:t>Le coach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Réagit si nécessaire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Le triangle « infernal » contenu-ressource-délai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solidFill>
                  <a:schemeClr val="accent1"/>
                </a:solidFill>
                <a:latin typeface="Century Gothic" pitchFamily="34" charset="0"/>
              </a:rPr>
              <a:t>Les stand-up meetings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Tous les matin un point rapide (10 mn)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Chaque programmeur s’exprime rapidement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Peut déclencher des réunions spécialisées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Ce n’est pas une réunion de suivi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C’est une réunion d’expression et d’échange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solidFill>
                  <a:schemeClr val="accent1"/>
                </a:solidFill>
                <a:latin typeface="Century Gothic" pitchFamily="34" charset="0"/>
              </a:rPr>
              <a:t>Clôturer le cycle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0" y="194400"/>
            <a:ext cx="7355160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err="1" smtClean="0"/>
              <a:t>eXtreme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Programming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Les autres pratiques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5536" y="1052736"/>
            <a:ext cx="3888432" cy="23042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Les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pratiques de gestion de projet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baseline="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Livraison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fréquentes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Planification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itérative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baseline="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Client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sur site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Rythme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durable</a:t>
            </a:r>
            <a:endParaRPr lang="fr-FR" sz="1600" b="1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4077072"/>
            <a:ext cx="4572000" cy="23042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Les </a:t>
            </a:r>
            <a:r>
              <a:rPr kumimoji="0" lang="fr-FR" sz="1600" b="1" i="0" u="sng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pratiques de programmation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baseline="0" dirty="0" smtClean="0">
                <a:latin typeface="Century Gothic" pitchFamily="34" charset="0"/>
              </a:rPr>
              <a:t>Conception simple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Remaniement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dirty="0" smtClean="0">
                <a:latin typeface="Century Gothic" pitchFamily="34" charset="0"/>
              </a:rPr>
              <a:t>Développement piloté par des tests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427984" y="1844825"/>
            <a:ext cx="4572000" cy="23042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Les</a:t>
            </a:r>
            <a:r>
              <a:rPr kumimoji="0" lang="fr-FR" sz="1600" b="1" i="0" u="sng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pratiques de collaboration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baseline="0" dirty="0" smtClean="0">
                <a:latin typeface="Century Gothic" pitchFamily="34" charset="0"/>
              </a:rPr>
              <a:t>Programmation en binôme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dirty="0" smtClean="0">
                <a:latin typeface="Century Gothic" pitchFamily="34" charset="0"/>
              </a:rPr>
              <a:t>Responsabilité collective du code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baseline="0" dirty="0" smtClean="0">
                <a:latin typeface="Century Gothic" pitchFamily="34" charset="0"/>
              </a:rPr>
              <a:t>Règles de codage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dirty="0" smtClean="0">
                <a:latin typeface="Century Gothic" pitchFamily="34" charset="0"/>
              </a:rPr>
              <a:t>Métaphore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baseline="0" dirty="0" smtClean="0">
                <a:latin typeface="Century Gothic" pitchFamily="34" charset="0"/>
              </a:rPr>
              <a:t>Intégration continue</a:t>
            </a:r>
            <a:endParaRPr lang="fr-FR" sz="1600" b="1" dirty="0" smtClean="0">
              <a:latin typeface="Century Gothic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5796136" y="5805265"/>
            <a:ext cx="1152128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7092280" y="5589241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Cf. Chapitre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Ingénierie du logiciel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5" y="1340768"/>
            <a:ext cx="8064896" cy="5184576"/>
          </a:xfrm>
          <a:prstGeom prst="rect">
            <a:avLst/>
          </a:prstGeom>
          <a:solidFill>
            <a:schemeClr val="bg1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195488"/>
            <a:ext cx="6543692" cy="1145280"/>
          </a:xfrm>
        </p:spPr>
        <p:txBody>
          <a:bodyPr/>
          <a:lstStyle/>
          <a:p>
            <a:r>
              <a:rPr lang="fr-FR" sz="3200" dirty="0" smtClean="0"/>
              <a:t>SOMMAIRE</a:t>
            </a:r>
            <a:br>
              <a:rPr lang="fr-FR" sz="3200" dirty="0" smtClean="0"/>
            </a:br>
            <a:r>
              <a:rPr lang="fr-FR" sz="3200" dirty="0" smtClean="0"/>
              <a:t>SCRUM </a:t>
            </a:r>
            <a:endParaRPr lang="fr-FR" sz="3200" dirty="0"/>
          </a:p>
        </p:txBody>
      </p:sp>
      <p:sp>
        <p:nvSpPr>
          <p:cNvPr id="4" name="Espace réservé du contenu 32"/>
          <p:cNvSpPr txBox="1">
            <a:spLocks/>
          </p:cNvSpPr>
          <p:nvPr/>
        </p:nvSpPr>
        <p:spPr>
          <a:xfrm>
            <a:off x="566735" y="1340769"/>
            <a:ext cx="8568952" cy="446449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Présentation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L’équipe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</a:t>
            </a:r>
            <a:r>
              <a:rPr lang="fr-FR" sz="2800" dirty="0" err="1" smtClean="0">
                <a:latin typeface="Century Gothic" pitchFamily="34" charset="0"/>
              </a:rPr>
              <a:t>Backlog</a:t>
            </a:r>
            <a:endParaRPr lang="fr-FR" sz="28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Planification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Le fini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Tests d’acceptation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Spécialisation de </a:t>
            </a:r>
            <a:r>
              <a:rPr lang="fr-FR" sz="2800" dirty="0" err="1" smtClean="0">
                <a:latin typeface="Century Gothic" pitchFamily="34" charset="0"/>
              </a:rPr>
              <a:t>Scrum</a:t>
            </a:r>
            <a:endParaRPr lang="fr-FR" sz="28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entury Gothic" pitchFamily="34" charset="0"/>
              </a:rPr>
              <a:t>  Outils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6" name="Image 5" descr="mel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581128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SCRUM</a:t>
            </a:r>
            <a:r>
              <a:rPr lang="fr-FR" sz="1400" dirty="0" smtClean="0"/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Origine et définition</a:t>
            </a:r>
            <a:br>
              <a:rPr lang="fr-FR" dirty="0" smtClean="0">
                <a:latin typeface="Century Gothic" pitchFamily="34" charset="0"/>
              </a:rPr>
            </a:br>
            <a:endParaRPr lang="fr-FR" sz="1600" dirty="0">
              <a:latin typeface="Century Gothic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2204864"/>
            <a:ext cx="8229600" cy="41044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Années 90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 Jeff Sutherland et Ken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Schwaber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définissent les grands principes</a:t>
            </a:r>
            <a:endParaRPr kumimoji="0" lang="fr-FR" sz="16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solidFill>
                  <a:schemeClr val="accent1"/>
                </a:solidFill>
                <a:latin typeface="Century Gothic" pitchFamily="34" charset="0"/>
              </a:rPr>
              <a:t>1996</a:t>
            </a:r>
            <a:r>
              <a:rPr lang="fr-FR" sz="1600" b="1" dirty="0" smtClean="0">
                <a:latin typeface="Century Gothic" pitchFamily="34" charset="0"/>
              </a:rPr>
              <a:t> : La méthode est publiée dans un premier article naissance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fr-FR" sz="1600" b="1" dirty="0" smtClean="0">
              <a:latin typeface="Century Gothic" pitchFamily="34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solidFill>
                  <a:schemeClr val="accent1"/>
                </a:solidFill>
                <a:latin typeface="Century Gothic" pitchFamily="34" charset="0"/>
              </a:rPr>
              <a:t>Définition </a:t>
            </a:r>
            <a:r>
              <a:rPr lang="fr-FR" sz="1600" b="1" dirty="0" smtClean="0">
                <a:latin typeface="Century Gothic" pitchFamily="34" charset="0"/>
              </a:rPr>
              <a:t>: 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dirty="0" smtClean="0">
                <a:latin typeface="Century Gothic" pitchFamily="34" charset="0"/>
              </a:rPr>
              <a:t>Une méthode agile pour améliorer la productivité des équipes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dirty="0" smtClean="0">
                <a:latin typeface="Century Gothic" pitchFamily="34" charset="0"/>
              </a:rPr>
              <a:t>Une équipe soudée qui cherche a atteindre son but (</a:t>
            </a:r>
            <a:r>
              <a:rPr lang="fr-FR" sz="1600" b="1" dirty="0" err="1" smtClean="0">
                <a:latin typeface="Century Gothic" pitchFamily="34" charset="0"/>
              </a:rPr>
              <a:t>mélée</a:t>
            </a:r>
            <a:r>
              <a:rPr lang="fr-FR" sz="1600" b="1" dirty="0" smtClean="0">
                <a:latin typeface="Century Gothic" pitchFamily="34" charset="0"/>
              </a:rPr>
              <a:t>) en avançant individuellement (sprint)</a:t>
            </a:r>
          </a:p>
        </p:txBody>
      </p:sp>
      <p:pic>
        <p:nvPicPr>
          <p:cNvPr id="4" name="Image 3" descr="mel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54868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SCRUM</a:t>
            </a:r>
            <a:r>
              <a:rPr lang="fr-FR" sz="1400" dirty="0" smtClean="0"/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Présentation – Les valeurs de </a:t>
            </a:r>
            <a:r>
              <a:rPr lang="fr-FR" dirty="0" err="1" smtClean="0">
                <a:latin typeface="Century Gothic" pitchFamily="34" charset="0"/>
              </a:rPr>
              <a:t>Scrum</a:t>
            </a:r>
            <a:r>
              <a:rPr lang="fr-FR" dirty="0" smtClean="0">
                <a:latin typeface="Century Gothic" pitchFamily="34" charset="0"/>
              </a:rPr>
              <a:t/>
            </a:r>
            <a:br>
              <a:rPr lang="fr-FR" dirty="0" smtClean="0">
                <a:latin typeface="Century Gothic" pitchFamily="34" charset="0"/>
              </a:rPr>
            </a:br>
            <a:endParaRPr lang="fr-FR" sz="1600" dirty="0">
              <a:latin typeface="Century Gothic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124744"/>
            <a:ext cx="8229600" cy="518457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lnSpc>
                <a:spcPct val="2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client au cœur du projet</a:t>
            </a:r>
          </a:p>
          <a:p>
            <a:pPr marL="342900" lvl="0" indent="-342900" fontAlgn="base">
              <a:lnSpc>
                <a:spcPct val="2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Esprit d’équipe</a:t>
            </a:r>
          </a:p>
          <a:p>
            <a:pPr marL="342900" lvl="0" indent="-342900" fontAlgn="base">
              <a:lnSpc>
                <a:spcPct val="2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Importance de la communication</a:t>
            </a:r>
          </a:p>
          <a:p>
            <a:pPr marL="342900" lvl="0" indent="-342900" fontAlgn="base">
              <a:lnSpc>
                <a:spcPct val="2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Simplicité, efficacité et qualité</a:t>
            </a:r>
          </a:p>
          <a:p>
            <a:pPr marL="342900" lvl="0" indent="-342900" fontAlgn="base">
              <a:lnSpc>
                <a:spcPct val="2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Flexibilité au changement</a:t>
            </a:r>
          </a:p>
          <a:p>
            <a:pPr marL="342900" lvl="0" indent="-342900" fontAlgn="base">
              <a:lnSpc>
                <a:spcPct val="2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Avancement basé sur le concret</a:t>
            </a:r>
          </a:p>
        </p:txBody>
      </p:sp>
      <p:pic>
        <p:nvPicPr>
          <p:cNvPr id="4" name="Image 3" descr="mele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4509120"/>
            <a:ext cx="2505075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SCRUM</a:t>
            </a:r>
            <a:r>
              <a:rPr lang="fr-FR" sz="1400" dirty="0" smtClean="0"/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Présentation – Démarche itérative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908720"/>
            <a:ext cx="7848872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Roadmap</a:t>
            </a:r>
            <a:r>
              <a:rPr lang="fr-FR" dirty="0" smtClean="0">
                <a:solidFill>
                  <a:schemeClr val="tx1"/>
                </a:solidFill>
              </a:rPr>
              <a:t> (projet)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2852937"/>
            <a:ext cx="7848872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Planification de release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4913784"/>
            <a:ext cx="7848872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Planification d’un sprint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1287" y="1412776"/>
            <a:ext cx="374441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Release 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9719" y="1412776"/>
            <a:ext cx="374441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Release 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568" y="3356993"/>
            <a:ext cx="16561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Sprint 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9793" y="3356993"/>
            <a:ext cx="16561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Sprint 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7" y="3356993"/>
            <a:ext cx="16561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Sprint 3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32240" y="3356993"/>
            <a:ext cx="16561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Sprint 4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7585" y="5445225"/>
            <a:ext cx="16561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Tâche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6137" y="5445225"/>
            <a:ext cx="16561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Tâche 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664053" y="5949283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…</a:t>
            </a:r>
            <a:endParaRPr lang="fr-F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44624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Contexte Agile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Agiles et cycles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96" y="764704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2"/>
                </a:solidFill>
              </a:rPr>
              <a:t>Etude de faisabilité 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1196752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2"/>
                </a:solidFill>
              </a:rPr>
              <a:t>Définitions des besoins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9592" y="1628800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2"/>
                </a:solidFill>
              </a:rPr>
              <a:t>Conception générale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5656" y="2060848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2"/>
                </a:solidFill>
              </a:rPr>
              <a:t>Conception détaillée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9712" y="2492896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2"/>
                </a:solidFill>
              </a:rPr>
              <a:t>Codage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1760" y="2924944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2"/>
                </a:solidFill>
              </a:rPr>
              <a:t>Intégration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43808" y="3356992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2"/>
                </a:solidFill>
              </a:rPr>
              <a:t>Implémentation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3808" y="3645024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2"/>
                </a:solidFill>
              </a:rPr>
              <a:t>Recette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19345" y="980731"/>
            <a:ext cx="824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Validation</a:t>
            </a:r>
            <a:endParaRPr lang="fr-FR" sz="1000" dirty="0">
              <a:solidFill>
                <a:srgbClr val="FF0000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755580" y="980732"/>
            <a:ext cx="864093" cy="21602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>
            <a:off x="1799692" y="3609020"/>
            <a:ext cx="554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507377" y="1412779"/>
            <a:ext cx="824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Validation</a:t>
            </a:r>
            <a:endParaRPr lang="fr-FR" sz="1000" dirty="0">
              <a:solidFill>
                <a:srgbClr val="FF0000"/>
              </a:solidFill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1043609" y="1412779"/>
            <a:ext cx="864093" cy="21602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1691682" y="1844826"/>
            <a:ext cx="864093" cy="21602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996881" y="1844825"/>
            <a:ext cx="910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Vérification</a:t>
            </a:r>
            <a:endParaRPr lang="fr-FR" sz="1000" dirty="0">
              <a:solidFill>
                <a:srgbClr val="FF0000"/>
              </a:solidFill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2195738" y="2276875"/>
            <a:ext cx="864093" cy="21602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1572943" y="2276875"/>
            <a:ext cx="910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Vérification</a:t>
            </a:r>
            <a:endParaRPr lang="fr-FR" sz="1000" dirty="0">
              <a:solidFill>
                <a:srgbClr val="FF0000"/>
              </a:solidFill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2843810" y="2708923"/>
            <a:ext cx="864093" cy="21602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1979713" y="2708923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Tests unitaires</a:t>
            </a:r>
            <a:endParaRPr lang="fr-FR" sz="1000" dirty="0">
              <a:solidFill>
                <a:srgbClr val="FF0000"/>
              </a:solidFill>
            </a:endParaRPr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3203850" y="3140971"/>
            <a:ext cx="864093" cy="21602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2123728" y="3140971"/>
            <a:ext cx="1388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Tests d’intégration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275859" y="764704"/>
            <a:ext cx="114486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Cascade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8622728" y="692696"/>
            <a:ext cx="34176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V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067944" y="4005064"/>
            <a:ext cx="41229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W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8107106" y="4005064"/>
            <a:ext cx="98373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Spirale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8169913" y="4715852"/>
            <a:ext cx="89319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bg1"/>
                </a:solidFill>
              </a:rPr>
              <a:t>AGILE</a:t>
            </a:r>
            <a:endParaRPr lang="fr-FR" u="sng" dirty="0">
              <a:solidFill>
                <a:schemeClr val="bg1"/>
              </a:solidFill>
            </a:endParaRPr>
          </a:p>
        </p:txBody>
      </p:sp>
      <p:sp>
        <p:nvSpPr>
          <p:cNvPr id="54" name="Flèche vers le bas 53"/>
          <p:cNvSpPr/>
          <p:nvPr/>
        </p:nvSpPr>
        <p:spPr>
          <a:xfrm>
            <a:off x="8532441" y="4365105"/>
            <a:ext cx="144016" cy="36004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0" y="3356992"/>
            <a:ext cx="2319866" cy="4154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050" dirty="0" smtClean="0"/>
              <a:t>Associer cycle de production </a:t>
            </a:r>
          </a:p>
          <a:p>
            <a:r>
              <a:rPr lang="fr-FR" sz="1050" dirty="0" smtClean="0"/>
              <a:t>et cycle de validation / décision</a:t>
            </a:r>
            <a:endParaRPr lang="fr-FR" sz="1050" dirty="0"/>
          </a:p>
        </p:txBody>
      </p:sp>
      <p:sp>
        <p:nvSpPr>
          <p:cNvPr id="56" name="ZoneTexte 55"/>
          <p:cNvSpPr txBox="1"/>
          <p:nvPr/>
        </p:nvSpPr>
        <p:spPr>
          <a:xfrm>
            <a:off x="4572002" y="3429000"/>
            <a:ext cx="2190023" cy="4154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050" dirty="0" smtClean="0"/>
              <a:t>Vérifier que le logiciel </a:t>
            </a:r>
          </a:p>
          <a:p>
            <a:r>
              <a:rPr lang="fr-FR" sz="1050" dirty="0" smtClean="0"/>
              <a:t>et le système sont conformes</a:t>
            </a:r>
            <a:endParaRPr lang="fr-FR" sz="1050" dirty="0"/>
          </a:p>
        </p:txBody>
      </p:sp>
      <p:sp>
        <p:nvSpPr>
          <p:cNvPr id="57" name="Rectangle 56"/>
          <p:cNvSpPr/>
          <p:nvPr/>
        </p:nvSpPr>
        <p:spPr>
          <a:xfrm>
            <a:off x="4644008" y="836712"/>
            <a:ext cx="10801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smtClean="0">
                <a:solidFill>
                  <a:schemeClr val="tx2"/>
                </a:solidFill>
              </a:rPr>
              <a:t>Etude d’opportunité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004048" y="1319502"/>
            <a:ext cx="86409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smtClean="0">
                <a:solidFill>
                  <a:schemeClr val="tx2"/>
                </a:solidFill>
              </a:rPr>
              <a:t>Etude de faisabilité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220073" y="1772816"/>
            <a:ext cx="9361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smtClean="0">
                <a:solidFill>
                  <a:schemeClr val="tx2"/>
                </a:solidFill>
              </a:rPr>
              <a:t>Définition fonctionnelle des besoins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508105" y="2276873"/>
            <a:ext cx="7920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smtClean="0">
                <a:solidFill>
                  <a:schemeClr val="tx2"/>
                </a:solidFill>
              </a:rPr>
              <a:t>Etude détaillée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724129" y="2708920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smtClean="0">
                <a:solidFill>
                  <a:schemeClr val="tx2"/>
                </a:solidFill>
              </a:rPr>
              <a:t>Etude technique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164289" y="2708920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smtClean="0">
                <a:solidFill>
                  <a:schemeClr val="tx2"/>
                </a:solidFill>
              </a:rPr>
              <a:t>Tests d’intégration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444208" y="3068961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smtClean="0">
                <a:solidFill>
                  <a:schemeClr val="tx2"/>
                </a:solidFill>
              </a:rPr>
              <a:t>Réalisation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380312" y="2276873"/>
            <a:ext cx="100811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smtClean="0">
                <a:solidFill>
                  <a:schemeClr val="tx2"/>
                </a:solidFill>
              </a:rPr>
              <a:t>Recette fonctionnelle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812360" y="1916833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smtClean="0">
                <a:solidFill>
                  <a:schemeClr val="tx2"/>
                </a:solidFill>
              </a:rPr>
              <a:t>Site pilote</a:t>
            </a:r>
            <a:endParaRPr lang="fr-FR" sz="900" b="1" dirty="0">
              <a:solidFill>
                <a:schemeClr val="tx2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740352" y="1556793"/>
            <a:ext cx="10801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smtClean="0">
                <a:solidFill>
                  <a:schemeClr val="tx2"/>
                </a:solidFill>
              </a:rPr>
              <a:t>Généralisation</a:t>
            </a:r>
            <a:endParaRPr lang="fr-FR" sz="900" b="1" dirty="0">
              <a:solidFill>
                <a:schemeClr val="tx2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028385" y="1124745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smtClean="0">
                <a:solidFill>
                  <a:schemeClr val="tx2"/>
                </a:solidFill>
              </a:rPr>
              <a:t>Bilan de projet</a:t>
            </a:r>
            <a:endParaRPr lang="fr-FR" sz="900" b="1" dirty="0">
              <a:solidFill>
                <a:schemeClr val="tx2"/>
              </a:solidFill>
            </a:endParaRPr>
          </a:p>
        </p:txBody>
      </p:sp>
      <p:cxnSp>
        <p:nvCxnSpPr>
          <p:cNvPr id="69" name="Forme 68"/>
          <p:cNvCxnSpPr>
            <a:endCxn id="58" idx="1"/>
          </p:cNvCxnSpPr>
          <p:nvPr/>
        </p:nvCxnSpPr>
        <p:spPr>
          <a:xfrm rot="16200000" flipH="1">
            <a:off x="4716032" y="1211507"/>
            <a:ext cx="288000" cy="28803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Forme 69"/>
          <p:cNvCxnSpPr/>
          <p:nvPr/>
        </p:nvCxnSpPr>
        <p:spPr>
          <a:xfrm rot="16200000" flipH="1">
            <a:off x="5004064" y="1772801"/>
            <a:ext cx="288000" cy="144016"/>
          </a:xfrm>
          <a:prstGeom prst="bentConnector3">
            <a:avLst>
              <a:gd name="adj1" fmla="val 100271"/>
            </a:avLst>
          </a:prstGeom>
          <a:ln>
            <a:solidFill>
              <a:schemeClr val="tx1"/>
            </a:solidFill>
            <a:tailEnd type="arrow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Forme 69"/>
          <p:cNvCxnSpPr/>
          <p:nvPr/>
        </p:nvCxnSpPr>
        <p:spPr>
          <a:xfrm rot="16200000" flipH="1">
            <a:off x="5292096" y="2276889"/>
            <a:ext cx="288000" cy="144016"/>
          </a:xfrm>
          <a:prstGeom prst="bentConnector3">
            <a:avLst>
              <a:gd name="adj1" fmla="val 100271"/>
            </a:avLst>
          </a:prstGeom>
          <a:ln>
            <a:solidFill>
              <a:schemeClr val="tx1"/>
            </a:solidFill>
            <a:tailEnd type="arrow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Forme 69"/>
          <p:cNvCxnSpPr>
            <a:endCxn id="61" idx="1"/>
          </p:cNvCxnSpPr>
          <p:nvPr/>
        </p:nvCxnSpPr>
        <p:spPr>
          <a:xfrm rot="16200000" flipH="1">
            <a:off x="5544110" y="2672917"/>
            <a:ext cx="216025" cy="14401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Forme 69"/>
          <p:cNvCxnSpPr>
            <a:endCxn id="63" idx="1"/>
          </p:cNvCxnSpPr>
          <p:nvPr/>
        </p:nvCxnSpPr>
        <p:spPr>
          <a:xfrm>
            <a:off x="5796139" y="2996956"/>
            <a:ext cx="648071" cy="216023"/>
          </a:xfrm>
          <a:prstGeom prst="bentConnector3">
            <a:avLst>
              <a:gd name="adj1" fmla="val -559"/>
            </a:avLst>
          </a:prstGeom>
          <a:ln>
            <a:solidFill>
              <a:schemeClr val="tx1"/>
            </a:solidFill>
            <a:tailEnd type="arrow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Forme 85"/>
          <p:cNvCxnSpPr>
            <a:stCxn id="63" idx="3"/>
            <a:endCxn id="62" idx="2"/>
          </p:cNvCxnSpPr>
          <p:nvPr/>
        </p:nvCxnSpPr>
        <p:spPr>
          <a:xfrm flipV="1">
            <a:off x="7380313" y="2996952"/>
            <a:ext cx="252028" cy="21602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Forme 86"/>
          <p:cNvCxnSpPr/>
          <p:nvPr/>
        </p:nvCxnSpPr>
        <p:spPr>
          <a:xfrm flipV="1">
            <a:off x="8100393" y="2636912"/>
            <a:ext cx="252028" cy="21602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Forme 87"/>
          <p:cNvCxnSpPr/>
          <p:nvPr/>
        </p:nvCxnSpPr>
        <p:spPr>
          <a:xfrm rot="5400000" flipH="1" flipV="1">
            <a:off x="8388424" y="2204864"/>
            <a:ext cx="216024" cy="216024"/>
          </a:xfrm>
          <a:prstGeom prst="bentConnector3">
            <a:avLst>
              <a:gd name="adj1" fmla="val -291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Forme 87"/>
          <p:cNvCxnSpPr/>
          <p:nvPr/>
        </p:nvCxnSpPr>
        <p:spPr>
          <a:xfrm rot="5400000" flipH="1" flipV="1">
            <a:off x="8604448" y="1844824"/>
            <a:ext cx="216024" cy="216024"/>
          </a:xfrm>
          <a:prstGeom prst="bentConnector3">
            <a:avLst>
              <a:gd name="adj1" fmla="val -291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Forme 87"/>
          <p:cNvCxnSpPr/>
          <p:nvPr/>
        </p:nvCxnSpPr>
        <p:spPr>
          <a:xfrm rot="5400000" flipH="1" flipV="1">
            <a:off x="8784468" y="1520789"/>
            <a:ext cx="216024" cy="144016"/>
          </a:xfrm>
          <a:prstGeom prst="bentConnector3">
            <a:avLst>
              <a:gd name="adj1" fmla="val -6438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107504" y="4077072"/>
            <a:ext cx="9361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smtClean="0">
                <a:solidFill>
                  <a:schemeClr val="tx2"/>
                </a:solidFill>
              </a:rPr>
              <a:t>Définition des besoins bruts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403649" y="4077072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smtClean="0">
                <a:solidFill>
                  <a:schemeClr val="tx2"/>
                </a:solidFill>
              </a:rPr>
              <a:t>Validation maquette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07504" y="4725144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smtClean="0">
                <a:solidFill>
                  <a:schemeClr val="tx2"/>
                </a:solidFill>
              </a:rPr>
              <a:t>Conception maquette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187625" y="4725144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err="1" smtClean="0">
                <a:solidFill>
                  <a:schemeClr val="tx2"/>
                </a:solidFill>
              </a:rPr>
              <a:t>Vérificationmaquette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1560" y="5517233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smtClean="0">
                <a:solidFill>
                  <a:schemeClr val="tx2"/>
                </a:solidFill>
              </a:rPr>
              <a:t>Réalisation</a:t>
            </a:r>
          </a:p>
          <a:p>
            <a:r>
              <a:rPr lang="fr-FR" sz="900" dirty="0" smtClean="0">
                <a:solidFill>
                  <a:schemeClr val="tx2"/>
                </a:solidFill>
              </a:rPr>
              <a:t>maquette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195737" y="4725144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smtClean="0">
                <a:solidFill>
                  <a:schemeClr val="tx2"/>
                </a:solidFill>
              </a:rPr>
              <a:t>Etude détaillée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131841" y="4725144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smtClean="0">
                <a:solidFill>
                  <a:schemeClr val="tx2"/>
                </a:solidFill>
              </a:rPr>
              <a:t>Recette fonctionnelle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267745" y="5373216"/>
            <a:ext cx="7920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smtClean="0">
                <a:solidFill>
                  <a:schemeClr val="tx2"/>
                </a:solidFill>
              </a:rPr>
              <a:t>Etude technique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275856" y="5373216"/>
            <a:ext cx="86409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smtClean="0">
                <a:solidFill>
                  <a:schemeClr val="tx2"/>
                </a:solidFill>
              </a:rPr>
              <a:t>Test intégration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843808" y="6093297"/>
            <a:ext cx="86409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 smtClean="0">
                <a:solidFill>
                  <a:schemeClr val="tx2"/>
                </a:solidFill>
              </a:rPr>
              <a:t>Réalisation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0" y="6343436"/>
            <a:ext cx="2425664" cy="2539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050" dirty="0" smtClean="0"/>
              <a:t>Une aide à la validation /décision</a:t>
            </a:r>
            <a:endParaRPr lang="fr-FR" sz="1050" dirty="0"/>
          </a:p>
        </p:txBody>
      </p:sp>
      <p:sp>
        <p:nvSpPr>
          <p:cNvPr id="109" name="ZoneTexte 108"/>
          <p:cNvSpPr txBox="1"/>
          <p:nvPr/>
        </p:nvSpPr>
        <p:spPr>
          <a:xfrm>
            <a:off x="4594608" y="6180544"/>
            <a:ext cx="2424062" cy="4154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050" dirty="0" smtClean="0"/>
              <a:t>Une aide à la validation/décision</a:t>
            </a:r>
          </a:p>
          <a:p>
            <a:pPr>
              <a:buFont typeface="Arial" pitchFamily="34" charset="0"/>
              <a:buChar char="•"/>
            </a:pPr>
            <a:r>
              <a:rPr lang="fr-FR" sz="1050" dirty="0" smtClean="0"/>
              <a:t>Organiser des cycles plus courts</a:t>
            </a:r>
            <a:endParaRPr lang="fr-FR" sz="1050" dirty="0"/>
          </a:p>
        </p:txBody>
      </p:sp>
      <p:cxnSp>
        <p:nvCxnSpPr>
          <p:cNvPr id="116" name="Connecteur droit avec flèche 115"/>
          <p:cNvCxnSpPr>
            <a:stCxn id="97" idx="2"/>
            <a:endCxn id="99" idx="0"/>
          </p:cNvCxnSpPr>
          <p:nvPr/>
        </p:nvCxnSpPr>
        <p:spPr>
          <a:xfrm rot="5400000">
            <a:off x="467544" y="4617132"/>
            <a:ext cx="21602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>
            <a:stCxn id="99" idx="2"/>
            <a:endCxn id="101" idx="0"/>
          </p:cNvCxnSpPr>
          <p:nvPr/>
        </p:nvCxnSpPr>
        <p:spPr>
          <a:xfrm rot="16200000" flipH="1">
            <a:off x="611560" y="5049181"/>
            <a:ext cx="432048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avec flèche 119"/>
          <p:cNvCxnSpPr>
            <a:stCxn id="101" idx="0"/>
            <a:endCxn id="100" idx="2"/>
          </p:cNvCxnSpPr>
          <p:nvPr/>
        </p:nvCxnSpPr>
        <p:spPr>
          <a:xfrm rot="5400000" flipH="1" flipV="1">
            <a:off x="1151620" y="5013177"/>
            <a:ext cx="43204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>
            <a:stCxn id="100" idx="0"/>
            <a:endCxn id="98" idx="2"/>
          </p:cNvCxnSpPr>
          <p:nvPr/>
        </p:nvCxnSpPr>
        <p:spPr>
          <a:xfrm rot="5400000" flipH="1" flipV="1">
            <a:off x="1619673" y="4473116"/>
            <a:ext cx="288032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/>
          <p:cNvCxnSpPr>
            <a:stCxn id="98" idx="2"/>
            <a:endCxn id="102" idx="0"/>
          </p:cNvCxnSpPr>
          <p:nvPr/>
        </p:nvCxnSpPr>
        <p:spPr>
          <a:xfrm rot="16200000" flipH="1">
            <a:off x="2069723" y="4239090"/>
            <a:ext cx="288032" cy="6840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/>
          <p:cNvCxnSpPr>
            <a:stCxn id="102" idx="2"/>
            <a:endCxn id="104" idx="0"/>
          </p:cNvCxnSpPr>
          <p:nvPr/>
        </p:nvCxnSpPr>
        <p:spPr>
          <a:xfrm rot="16200000" flipH="1">
            <a:off x="2465767" y="5175196"/>
            <a:ext cx="288032" cy="108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/>
          <p:cNvCxnSpPr>
            <a:stCxn id="104" idx="2"/>
            <a:endCxn id="106" idx="0"/>
          </p:cNvCxnSpPr>
          <p:nvPr/>
        </p:nvCxnSpPr>
        <p:spPr>
          <a:xfrm rot="16200000" flipH="1">
            <a:off x="2789803" y="5607243"/>
            <a:ext cx="360040" cy="612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avec flèche 133"/>
          <p:cNvCxnSpPr>
            <a:stCxn id="106" idx="0"/>
            <a:endCxn id="105" idx="2"/>
          </p:cNvCxnSpPr>
          <p:nvPr/>
        </p:nvCxnSpPr>
        <p:spPr>
          <a:xfrm rot="5400000" flipH="1" flipV="1">
            <a:off x="3311861" y="5697252"/>
            <a:ext cx="36004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avec flèche 135"/>
          <p:cNvCxnSpPr>
            <a:stCxn id="105" idx="0"/>
          </p:cNvCxnSpPr>
          <p:nvPr/>
        </p:nvCxnSpPr>
        <p:spPr>
          <a:xfrm rot="5400000" flipH="1" flipV="1">
            <a:off x="3563889" y="5229201"/>
            <a:ext cx="28803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Forme libre 140"/>
          <p:cNvSpPr/>
          <p:nvPr/>
        </p:nvSpPr>
        <p:spPr>
          <a:xfrm>
            <a:off x="4644008" y="3910319"/>
            <a:ext cx="3456384" cy="2291103"/>
          </a:xfrm>
          <a:custGeom>
            <a:avLst/>
            <a:gdLst>
              <a:gd name="connsiteX0" fmla="*/ 805180 w 4436110"/>
              <a:gd name="connsiteY0" fmla="*/ 283210 h 3492500"/>
              <a:gd name="connsiteX1" fmla="*/ 1826260 w 4436110"/>
              <a:gd name="connsiteY1" fmla="*/ 16510 h 3492500"/>
              <a:gd name="connsiteX2" fmla="*/ 2931160 w 4436110"/>
              <a:gd name="connsiteY2" fmla="*/ 184150 h 3492500"/>
              <a:gd name="connsiteX3" fmla="*/ 4150360 w 4436110"/>
              <a:gd name="connsiteY3" fmla="*/ 900430 h 3492500"/>
              <a:gd name="connsiteX4" fmla="*/ 4333240 w 4436110"/>
              <a:gd name="connsiteY4" fmla="*/ 2310130 h 3492500"/>
              <a:gd name="connsiteX5" fmla="*/ 3533140 w 4436110"/>
              <a:gd name="connsiteY5" fmla="*/ 3255010 h 3492500"/>
              <a:gd name="connsiteX6" fmla="*/ 1330960 w 4436110"/>
              <a:gd name="connsiteY6" fmla="*/ 3338830 h 3492500"/>
              <a:gd name="connsiteX7" fmla="*/ 172720 w 4436110"/>
              <a:gd name="connsiteY7" fmla="*/ 2332990 h 3492500"/>
              <a:gd name="connsiteX8" fmla="*/ 294640 w 4436110"/>
              <a:gd name="connsiteY8" fmla="*/ 1250950 h 3492500"/>
              <a:gd name="connsiteX9" fmla="*/ 1422400 w 4436110"/>
              <a:gd name="connsiteY9" fmla="*/ 709930 h 3492500"/>
              <a:gd name="connsiteX10" fmla="*/ 3030220 w 4436110"/>
              <a:gd name="connsiteY10" fmla="*/ 831850 h 3492500"/>
              <a:gd name="connsiteX11" fmla="*/ 3639820 w 4436110"/>
              <a:gd name="connsiteY11" fmla="*/ 1654810 h 3492500"/>
              <a:gd name="connsiteX12" fmla="*/ 3342640 w 4436110"/>
              <a:gd name="connsiteY12" fmla="*/ 2561590 h 3492500"/>
              <a:gd name="connsiteX13" fmla="*/ 1811020 w 4436110"/>
              <a:gd name="connsiteY13" fmla="*/ 2561590 h 3492500"/>
              <a:gd name="connsiteX14" fmla="*/ 1056640 w 4436110"/>
              <a:gd name="connsiteY14" fmla="*/ 1936750 h 3492500"/>
              <a:gd name="connsiteX15" fmla="*/ 1628140 w 4436110"/>
              <a:gd name="connsiteY15" fmla="*/ 1304290 h 3492500"/>
              <a:gd name="connsiteX16" fmla="*/ 2763520 w 4436110"/>
              <a:gd name="connsiteY16" fmla="*/ 1319530 h 3492500"/>
              <a:gd name="connsiteX17" fmla="*/ 3159760 w 4436110"/>
              <a:gd name="connsiteY17" fmla="*/ 1791970 h 3492500"/>
              <a:gd name="connsiteX18" fmla="*/ 2740660 w 4436110"/>
              <a:gd name="connsiteY18" fmla="*/ 2211070 h 3492500"/>
              <a:gd name="connsiteX19" fmla="*/ 2329180 w 4436110"/>
              <a:gd name="connsiteY19" fmla="*/ 2241550 h 3492500"/>
              <a:gd name="connsiteX20" fmla="*/ 2352040 w 4436110"/>
              <a:gd name="connsiteY20" fmla="*/ 2249170 h 3492500"/>
              <a:gd name="connsiteX0" fmla="*/ 1872208 w 4436110"/>
              <a:gd name="connsiteY0" fmla="*/ 125095 h 3617595"/>
              <a:gd name="connsiteX1" fmla="*/ 1826260 w 4436110"/>
              <a:gd name="connsiteY1" fmla="*/ 141605 h 3617595"/>
              <a:gd name="connsiteX2" fmla="*/ 2931160 w 4436110"/>
              <a:gd name="connsiteY2" fmla="*/ 309245 h 3617595"/>
              <a:gd name="connsiteX3" fmla="*/ 4150360 w 4436110"/>
              <a:gd name="connsiteY3" fmla="*/ 1025525 h 3617595"/>
              <a:gd name="connsiteX4" fmla="*/ 4333240 w 4436110"/>
              <a:gd name="connsiteY4" fmla="*/ 2435225 h 3617595"/>
              <a:gd name="connsiteX5" fmla="*/ 3533140 w 4436110"/>
              <a:gd name="connsiteY5" fmla="*/ 3380105 h 3617595"/>
              <a:gd name="connsiteX6" fmla="*/ 1330960 w 4436110"/>
              <a:gd name="connsiteY6" fmla="*/ 3463925 h 3617595"/>
              <a:gd name="connsiteX7" fmla="*/ 172720 w 4436110"/>
              <a:gd name="connsiteY7" fmla="*/ 2458085 h 3617595"/>
              <a:gd name="connsiteX8" fmla="*/ 294640 w 4436110"/>
              <a:gd name="connsiteY8" fmla="*/ 1376045 h 3617595"/>
              <a:gd name="connsiteX9" fmla="*/ 1422400 w 4436110"/>
              <a:gd name="connsiteY9" fmla="*/ 835025 h 3617595"/>
              <a:gd name="connsiteX10" fmla="*/ 3030220 w 4436110"/>
              <a:gd name="connsiteY10" fmla="*/ 956945 h 3617595"/>
              <a:gd name="connsiteX11" fmla="*/ 3639820 w 4436110"/>
              <a:gd name="connsiteY11" fmla="*/ 1779905 h 3617595"/>
              <a:gd name="connsiteX12" fmla="*/ 3342640 w 4436110"/>
              <a:gd name="connsiteY12" fmla="*/ 2686685 h 3617595"/>
              <a:gd name="connsiteX13" fmla="*/ 1811020 w 4436110"/>
              <a:gd name="connsiteY13" fmla="*/ 2686685 h 3617595"/>
              <a:gd name="connsiteX14" fmla="*/ 1056640 w 4436110"/>
              <a:gd name="connsiteY14" fmla="*/ 2061845 h 3617595"/>
              <a:gd name="connsiteX15" fmla="*/ 1628140 w 4436110"/>
              <a:gd name="connsiteY15" fmla="*/ 1429385 h 3617595"/>
              <a:gd name="connsiteX16" fmla="*/ 2763520 w 4436110"/>
              <a:gd name="connsiteY16" fmla="*/ 1444625 h 3617595"/>
              <a:gd name="connsiteX17" fmla="*/ 3159760 w 4436110"/>
              <a:gd name="connsiteY17" fmla="*/ 1917065 h 3617595"/>
              <a:gd name="connsiteX18" fmla="*/ 2740660 w 4436110"/>
              <a:gd name="connsiteY18" fmla="*/ 2336165 h 3617595"/>
              <a:gd name="connsiteX19" fmla="*/ 2329180 w 4436110"/>
              <a:gd name="connsiteY19" fmla="*/ 2366645 h 3617595"/>
              <a:gd name="connsiteX20" fmla="*/ 2352040 w 4436110"/>
              <a:gd name="connsiteY20" fmla="*/ 2374265 h 3617595"/>
              <a:gd name="connsiteX0" fmla="*/ 1826260 w 4436110"/>
              <a:gd name="connsiteY0" fmla="*/ 0 h 3475990"/>
              <a:gd name="connsiteX1" fmla="*/ 2931160 w 4436110"/>
              <a:gd name="connsiteY1" fmla="*/ 167640 h 3475990"/>
              <a:gd name="connsiteX2" fmla="*/ 4150360 w 4436110"/>
              <a:gd name="connsiteY2" fmla="*/ 883920 h 3475990"/>
              <a:gd name="connsiteX3" fmla="*/ 4333240 w 4436110"/>
              <a:gd name="connsiteY3" fmla="*/ 2293620 h 3475990"/>
              <a:gd name="connsiteX4" fmla="*/ 3533140 w 4436110"/>
              <a:gd name="connsiteY4" fmla="*/ 3238500 h 3475990"/>
              <a:gd name="connsiteX5" fmla="*/ 1330960 w 4436110"/>
              <a:gd name="connsiteY5" fmla="*/ 3322320 h 3475990"/>
              <a:gd name="connsiteX6" fmla="*/ 172720 w 4436110"/>
              <a:gd name="connsiteY6" fmla="*/ 2316480 h 3475990"/>
              <a:gd name="connsiteX7" fmla="*/ 294640 w 4436110"/>
              <a:gd name="connsiteY7" fmla="*/ 1234440 h 3475990"/>
              <a:gd name="connsiteX8" fmla="*/ 1422400 w 4436110"/>
              <a:gd name="connsiteY8" fmla="*/ 693420 h 3475990"/>
              <a:gd name="connsiteX9" fmla="*/ 3030220 w 4436110"/>
              <a:gd name="connsiteY9" fmla="*/ 815340 h 3475990"/>
              <a:gd name="connsiteX10" fmla="*/ 3639820 w 4436110"/>
              <a:gd name="connsiteY10" fmla="*/ 1638300 h 3475990"/>
              <a:gd name="connsiteX11" fmla="*/ 3342640 w 4436110"/>
              <a:gd name="connsiteY11" fmla="*/ 2545080 h 3475990"/>
              <a:gd name="connsiteX12" fmla="*/ 1811020 w 4436110"/>
              <a:gd name="connsiteY12" fmla="*/ 2545080 h 3475990"/>
              <a:gd name="connsiteX13" fmla="*/ 1056640 w 4436110"/>
              <a:gd name="connsiteY13" fmla="*/ 1920240 h 3475990"/>
              <a:gd name="connsiteX14" fmla="*/ 1628140 w 4436110"/>
              <a:gd name="connsiteY14" fmla="*/ 1287780 h 3475990"/>
              <a:gd name="connsiteX15" fmla="*/ 2763520 w 4436110"/>
              <a:gd name="connsiteY15" fmla="*/ 1303020 h 3475990"/>
              <a:gd name="connsiteX16" fmla="*/ 3159760 w 4436110"/>
              <a:gd name="connsiteY16" fmla="*/ 1775460 h 3475990"/>
              <a:gd name="connsiteX17" fmla="*/ 2740660 w 4436110"/>
              <a:gd name="connsiteY17" fmla="*/ 2194560 h 3475990"/>
              <a:gd name="connsiteX18" fmla="*/ 2329180 w 4436110"/>
              <a:gd name="connsiteY18" fmla="*/ 2225040 h 3475990"/>
              <a:gd name="connsiteX19" fmla="*/ 2352040 w 4436110"/>
              <a:gd name="connsiteY19" fmla="*/ 2232660 h 3475990"/>
              <a:gd name="connsiteX0" fmla="*/ 2304256 w 4436110"/>
              <a:gd name="connsiteY0" fmla="*/ 25928 h 3446420"/>
              <a:gd name="connsiteX1" fmla="*/ 2931160 w 4436110"/>
              <a:gd name="connsiteY1" fmla="*/ 138070 h 3446420"/>
              <a:gd name="connsiteX2" fmla="*/ 4150360 w 4436110"/>
              <a:gd name="connsiteY2" fmla="*/ 854350 h 3446420"/>
              <a:gd name="connsiteX3" fmla="*/ 4333240 w 4436110"/>
              <a:gd name="connsiteY3" fmla="*/ 2264050 h 3446420"/>
              <a:gd name="connsiteX4" fmla="*/ 3533140 w 4436110"/>
              <a:gd name="connsiteY4" fmla="*/ 3208930 h 3446420"/>
              <a:gd name="connsiteX5" fmla="*/ 1330960 w 4436110"/>
              <a:gd name="connsiteY5" fmla="*/ 3292750 h 3446420"/>
              <a:gd name="connsiteX6" fmla="*/ 172720 w 4436110"/>
              <a:gd name="connsiteY6" fmla="*/ 2286910 h 3446420"/>
              <a:gd name="connsiteX7" fmla="*/ 294640 w 4436110"/>
              <a:gd name="connsiteY7" fmla="*/ 1204870 h 3446420"/>
              <a:gd name="connsiteX8" fmla="*/ 1422400 w 4436110"/>
              <a:gd name="connsiteY8" fmla="*/ 663850 h 3446420"/>
              <a:gd name="connsiteX9" fmla="*/ 3030220 w 4436110"/>
              <a:gd name="connsiteY9" fmla="*/ 785770 h 3446420"/>
              <a:gd name="connsiteX10" fmla="*/ 3639820 w 4436110"/>
              <a:gd name="connsiteY10" fmla="*/ 1608730 h 3446420"/>
              <a:gd name="connsiteX11" fmla="*/ 3342640 w 4436110"/>
              <a:gd name="connsiteY11" fmla="*/ 2515510 h 3446420"/>
              <a:gd name="connsiteX12" fmla="*/ 1811020 w 4436110"/>
              <a:gd name="connsiteY12" fmla="*/ 2515510 h 3446420"/>
              <a:gd name="connsiteX13" fmla="*/ 1056640 w 4436110"/>
              <a:gd name="connsiteY13" fmla="*/ 1890670 h 3446420"/>
              <a:gd name="connsiteX14" fmla="*/ 1628140 w 4436110"/>
              <a:gd name="connsiteY14" fmla="*/ 1258210 h 3446420"/>
              <a:gd name="connsiteX15" fmla="*/ 2763520 w 4436110"/>
              <a:gd name="connsiteY15" fmla="*/ 1273450 h 3446420"/>
              <a:gd name="connsiteX16" fmla="*/ 3159760 w 4436110"/>
              <a:gd name="connsiteY16" fmla="*/ 1745890 h 3446420"/>
              <a:gd name="connsiteX17" fmla="*/ 2740660 w 4436110"/>
              <a:gd name="connsiteY17" fmla="*/ 2164990 h 3446420"/>
              <a:gd name="connsiteX18" fmla="*/ 2329180 w 4436110"/>
              <a:gd name="connsiteY18" fmla="*/ 2195470 h 3446420"/>
              <a:gd name="connsiteX19" fmla="*/ 2352040 w 4436110"/>
              <a:gd name="connsiteY19" fmla="*/ 2203090 h 3446420"/>
              <a:gd name="connsiteX0" fmla="*/ 2304256 w 4436110"/>
              <a:gd name="connsiteY0" fmla="*/ 25928 h 3446420"/>
              <a:gd name="connsiteX1" fmla="*/ 2931160 w 4436110"/>
              <a:gd name="connsiteY1" fmla="*/ 138070 h 3446420"/>
              <a:gd name="connsiteX2" fmla="*/ 4150360 w 4436110"/>
              <a:gd name="connsiteY2" fmla="*/ 854350 h 3446420"/>
              <a:gd name="connsiteX3" fmla="*/ 4333240 w 4436110"/>
              <a:gd name="connsiteY3" fmla="*/ 2264050 h 3446420"/>
              <a:gd name="connsiteX4" fmla="*/ 3533140 w 4436110"/>
              <a:gd name="connsiteY4" fmla="*/ 3208930 h 3446420"/>
              <a:gd name="connsiteX5" fmla="*/ 1330960 w 4436110"/>
              <a:gd name="connsiteY5" fmla="*/ 3292750 h 3446420"/>
              <a:gd name="connsiteX6" fmla="*/ 172720 w 4436110"/>
              <a:gd name="connsiteY6" fmla="*/ 2286910 h 3446420"/>
              <a:gd name="connsiteX7" fmla="*/ 294640 w 4436110"/>
              <a:gd name="connsiteY7" fmla="*/ 1204870 h 3446420"/>
              <a:gd name="connsiteX8" fmla="*/ 1422400 w 4436110"/>
              <a:gd name="connsiteY8" fmla="*/ 663850 h 3446420"/>
              <a:gd name="connsiteX9" fmla="*/ 3030220 w 4436110"/>
              <a:gd name="connsiteY9" fmla="*/ 785770 h 3446420"/>
              <a:gd name="connsiteX10" fmla="*/ 3639820 w 4436110"/>
              <a:gd name="connsiteY10" fmla="*/ 1608730 h 3446420"/>
              <a:gd name="connsiteX11" fmla="*/ 3342640 w 4436110"/>
              <a:gd name="connsiteY11" fmla="*/ 2515510 h 3446420"/>
              <a:gd name="connsiteX12" fmla="*/ 1811020 w 4436110"/>
              <a:gd name="connsiteY12" fmla="*/ 2515510 h 3446420"/>
              <a:gd name="connsiteX13" fmla="*/ 1056640 w 4436110"/>
              <a:gd name="connsiteY13" fmla="*/ 1890670 h 3446420"/>
              <a:gd name="connsiteX14" fmla="*/ 1628140 w 4436110"/>
              <a:gd name="connsiteY14" fmla="*/ 1258210 h 3446420"/>
              <a:gd name="connsiteX15" fmla="*/ 2763520 w 4436110"/>
              <a:gd name="connsiteY15" fmla="*/ 1273450 h 3446420"/>
              <a:gd name="connsiteX16" fmla="*/ 3159760 w 4436110"/>
              <a:gd name="connsiteY16" fmla="*/ 1745890 h 3446420"/>
              <a:gd name="connsiteX17" fmla="*/ 2740660 w 4436110"/>
              <a:gd name="connsiteY17" fmla="*/ 2164990 h 3446420"/>
              <a:gd name="connsiteX18" fmla="*/ 2329180 w 4436110"/>
              <a:gd name="connsiteY18" fmla="*/ 2195470 h 3446420"/>
              <a:gd name="connsiteX0" fmla="*/ 2232248 w 4436110"/>
              <a:gd name="connsiteY0" fmla="*/ 25928 h 3446420"/>
              <a:gd name="connsiteX1" fmla="*/ 2931160 w 4436110"/>
              <a:gd name="connsiteY1" fmla="*/ 138070 h 3446420"/>
              <a:gd name="connsiteX2" fmla="*/ 4150360 w 4436110"/>
              <a:gd name="connsiteY2" fmla="*/ 854350 h 3446420"/>
              <a:gd name="connsiteX3" fmla="*/ 4333240 w 4436110"/>
              <a:gd name="connsiteY3" fmla="*/ 2264050 h 3446420"/>
              <a:gd name="connsiteX4" fmla="*/ 3533140 w 4436110"/>
              <a:gd name="connsiteY4" fmla="*/ 3208930 h 3446420"/>
              <a:gd name="connsiteX5" fmla="*/ 1330960 w 4436110"/>
              <a:gd name="connsiteY5" fmla="*/ 3292750 h 3446420"/>
              <a:gd name="connsiteX6" fmla="*/ 172720 w 4436110"/>
              <a:gd name="connsiteY6" fmla="*/ 2286910 h 3446420"/>
              <a:gd name="connsiteX7" fmla="*/ 294640 w 4436110"/>
              <a:gd name="connsiteY7" fmla="*/ 1204870 h 3446420"/>
              <a:gd name="connsiteX8" fmla="*/ 1422400 w 4436110"/>
              <a:gd name="connsiteY8" fmla="*/ 663850 h 3446420"/>
              <a:gd name="connsiteX9" fmla="*/ 3030220 w 4436110"/>
              <a:gd name="connsiteY9" fmla="*/ 785770 h 3446420"/>
              <a:gd name="connsiteX10" fmla="*/ 3639820 w 4436110"/>
              <a:gd name="connsiteY10" fmla="*/ 1608730 h 3446420"/>
              <a:gd name="connsiteX11" fmla="*/ 3342640 w 4436110"/>
              <a:gd name="connsiteY11" fmla="*/ 2515510 h 3446420"/>
              <a:gd name="connsiteX12" fmla="*/ 1811020 w 4436110"/>
              <a:gd name="connsiteY12" fmla="*/ 2515510 h 3446420"/>
              <a:gd name="connsiteX13" fmla="*/ 1056640 w 4436110"/>
              <a:gd name="connsiteY13" fmla="*/ 1890670 h 3446420"/>
              <a:gd name="connsiteX14" fmla="*/ 1628140 w 4436110"/>
              <a:gd name="connsiteY14" fmla="*/ 1258210 h 3446420"/>
              <a:gd name="connsiteX15" fmla="*/ 2763520 w 4436110"/>
              <a:gd name="connsiteY15" fmla="*/ 1273450 h 3446420"/>
              <a:gd name="connsiteX16" fmla="*/ 3159760 w 4436110"/>
              <a:gd name="connsiteY16" fmla="*/ 1745890 h 3446420"/>
              <a:gd name="connsiteX17" fmla="*/ 2740660 w 4436110"/>
              <a:gd name="connsiteY17" fmla="*/ 2164990 h 3446420"/>
              <a:gd name="connsiteX18" fmla="*/ 2329180 w 4436110"/>
              <a:gd name="connsiteY18" fmla="*/ 2195470 h 3446420"/>
              <a:gd name="connsiteX0" fmla="*/ 2232248 w 4436110"/>
              <a:gd name="connsiteY0" fmla="*/ 25928 h 3446420"/>
              <a:gd name="connsiteX1" fmla="*/ 2232248 w 4436110"/>
              <a:gd name="connsiteY1" fmla="*/ 25928 h 3446420"/>
              <a:gd name="connsiteX2" fmla="*/ 2931160 w 4436110"/>
              <a:gd name="connsiteY2" fmla="*/ 138070 h 3446420"/>
              <a:gd name="connsiteX3" fmla="*/ 4150360 w 4436110"/>
              <a:gd name="connsiteY3" fmla="*/ 854350 h 3446420"/>
              <a:gd name="connsiteX4" fmla="*/ 4333240 w 4436110"/>
              <a:gd name="connsiteY4" fmla="*/ 2264050 h 3446420"/>
              <a:gd name="connsiteX5" fmla="*/ 3533140 w 4436110"/>
              <a:gd name="connsiteY5" fmla="*/ 3208930 h 3446420"/>
              <a:gd name="connsiteX6" fmla="*/ 1330960 w 4436110"/>
              <a:gd name="connsiteY6" fmla="*/ 3292750 h 3446420"/>
              <a:gd name="connsiteX7" fmla="*/ 172720 w 4436110"/>
              <a:gd name="connsiteY7" fmla="*/ 2286910 h 3446420"/>
              <a:gd name="connsiteX8" fmla="*/ 294640 w 4436110"/>
              <a:gd name="connsiteY8" fmla="*/ 1204870 h 3446420"/>
              <a:gd name="connsiteX9" fmla="*/ 1422400 w 4436110"/>
              <a:gd name="connsiteY9" fmla="*/ 663850 h 3446420"/>
              <a:gd name="connsiteX10" fmla="*/ 3030220 w 4436110"/>
              <a:gd name="connsiteY10" fmla="*/ 785770 h 3446420"/>
              <a:gd name="connsiteX11" fmla="*/ 3639820 w 4436110"/>
              <a:gd name="connsiteY11" fmla="*/ 1608730 h 3446420"/>
              <a:gd name="connsiteX12" fmla="*/ 3342640 w 4436110"/>
              <a:gd name="connsiteY12" fmla="*/ 2515510 h 3446420"/>
              <a:gd name="connsiteX13" fmla="*/ 1811020 w 4436110"/>
              <a:gd name="connsiteY13" fmla="*/ 2515510 h 3446420"/>
              <a:gd name="connsiteX14" fmla="*/ 1056640 w 4436110"/>
              <a:gd name="connsiteY14" fmla="*/ 1890670 h 3446420"/>
              <a:gd name="connsiteX15" fmla="*/ 1628140 w 4436110"/>
              <a:gd name="connsiteY15" fmla="*/ 1258210 h 3446420"/>
              <a:gd name="connsiteX16" fmla="*/ 2763520 w 4436110"/>
              <a:gd name="connsiteY16" fmla="*/ 1273450 h 3446420"/>
              <a:gd name="connsiteX17" fmla="*/ 3159760 w 4436110"/>
              <a:gd name="connsiteY17" fmla="*/ 1745890 h 3446420"/>
              <a:gd name="connsiteX18" fmla="*/ 2740660 w 4436110"/>
              <a:gd name="connsiteY18" fmla="*/ 2164990 h 3446420"/>
              <a:gd name="connsiteX19" fmla="*/ 2329180 w 4436110"/>
              <a:gd name="connsiteY19" fmla="*/ 2195470 h 3446420"/>
              <a:gd name="connsiteX0" fmla="*/ 2232248 w 4436110"/>
              <a:gd name="connsiteY0" fmla="*/ 0 h 3420492"/>
              <a:gd name="connsiteX1" fmla="*/ 2232248 w 4436110"/>
              <a:gd name="connsiteY1" fmla="*/ 0 h 3420492"/>
              <a:gd name="connsiteX2" fmla="*/ 3312368 w 4436110"/>
              <a:gd name="connsiteY2" fmla="*/ 216024 h 3420492"/>
              <a:gd name="connsiteX3" fmla="*/ 4150360 w 4436110"/>
              <a:gd name="connsiteY3" fmla="*/ 828422 h 3420492"/>
              <a:gd name="connsiteX4" fmla="*/ 4333240 w 4436110"/>
              <a:gd name="connsiteY4" fmla="*/ 2238122 h 3420492"/>
              <a:gd name="connsiteX5" fmla="*/ 3533140 w 4436110"/>
              <a:gd name="connsiteY5" fmla="*/ 3183002 h 3420492"/>
              <a:gd name="connsiteX6" fmla="*/ 1330960 w 4436110"/>
              <a:gd name="connsiteY6" fmla="*/ 3266822 h 3420492"/>
              <a:gd name="connsiteX7" fmla="*/ 172720 w 4436110"/>
              <a:gd name="connsiteY7" fmla="*/ 2260982 h 3420492"/>
              <a:gd name="connsiteX8" fmla="*/ 294640 w 4436110"/>
              <a:gd name="connsiteY8" fmla="*/ 1178942 h 3420492"/>
              <a:gd name="connsiteX9" fmla="*/ 1422400 w 4436110"/>
              <a:gd name="connsiteY9" fmla="*/ 637922 h 3420492"/>
              <a:gd name="connsiteX10" fmla="*/ 3030220 w 4436110"/>
              <a:gd name="connsiteY10" fmla="*/ 759842 h 3420492"/>
              <a:gd name="connsiteX11" fmla="*/ 3639820 w 4436110"/>
              <a:gd name="connsiteY11" fmla="*/ 1582802 h 3420492"/>
              <a:gd name="connsiteX12" fmla="*/ 3342640 w 4436110"/>
              <a:gd name="connsiteY12" fmla="*/ 2489582 h 3420492"/>
              <a:gd name="connsiteX13" fmla="*/ 1811020 w 4436110"/>
              <a:gd name="connsiteY13" fmla="*/ 2489582 h 3420492"/>
              <a:gd name="connsiteX14" fmla="*/ 1056640 w 4436110"/>
              <a:gd name="connsiteY14" fmla="*/ 1864742 h 3420492"/>
              <a:gd name="connsiteX15" fmla="*/ 1628140 w 4436110"/>
              <a:gd name="connsiteY15" fmla="*/ 1232282 h 3420492"/>
              <a:gd name="connsiteX16" fmla="*/ 2763520 w 4436110"/>
              <a:gd name="connsiteY16" fmla="*/ 1247522 h 3420492"/>
              <a:gd name="connsiteX17" fmla="*/ 3159760 w 4436110"/>
              <a:gd name="connsiteY17" fmla="*/ 1719962 h 3420492"/>
              <a:gd name="connsiteX18" fmla="*/ 2740660 w 4436110"/>
              <a:gd name="connsiteY18" fmla="*/ 2139062 h 3420492"/>
              <a:gd name="connsiteX19" fmla="*/ 2329180 w 4436110"/>
              <a:gd name="connsiteY19" fmla="*/ 2169542 h 3420492"/>
              <a:gd name="connsiteX0" fmla="*/ 2232248 w 4436110"/>
              <a:gd name="connsiteY0" fmla="*/ 0 h 3420492"/>
              <a:gd name="connsiteX1" fmla="*/ 2232248 w 4436110"/>
              <a:gd name="connsiteY1" fmla="*/ 0 h 3420492"/>
              <a:gd name="connsiteX2" fmla="*/ 3312368 w 4436110"/>
              <a:gd name="connsiteY2" fmla="*/ 216024 h 3420492"/>
              <a:gd name="connsiteX3" fmla="*/ 4150360 w 4436110"/>
              <a:gd name="connsiteY3" fmla="*/ 828422 h 3420492"/>
              <a:gd name="connsiteX4" fmla="*/ 4333240 w 4436110"/>
              <a:gd name="connsiteY4" fmla="*/ 2238122 h 3420492"/>
              <a:gd name="connsiteX5" fmla="*/ 3533140 w 4436110"/>
              <a:gd name="connsiteY5" fmla="*/ 3183002 h 3420492"/>
              <a:gd name="connsiteX6" fmla="*/ 1330960 w 4436110"/>
              <a:gd name="connsiteY6" fmla="*/ 3266822 h 3420492"/>
              <a:gd name="connsiteX7" fmla="*/ 172720 w 4436110"/>
              <a:gd name="connsiteY7" fmla="*/ 2260982 h 3420492"/>
              <a:gd name="connsiteX8" fmla="*/ 294640 w 4436110"/>
              <a:gd name="connsiteY8" fmla="*/ 1178942 h 3420492"/>
              <a:gd name="connsiteX9" fmla="*/ 1422400 w 4436110"/>
              <a:gd name="connsiteY9" fmla="*/ 637922 h 3420492"/>
              <a:gd name="connsiteX10" fmla="*/ 3030220 w 4436110"/>
              <a:gd name="connsiteY10" fmla="*/ 759842 h 3420492"/>
              <a:gd name="connsiteX11" fmla="*/ 3639820 w 4436110"/>
              <a:gd name="connsiteY11" fmla="*/ 1582802 h 3420492"/>
              <a:gd name="connsiteX12" fmla="*/ 3342640 w 4436110"/>
              <a:gd name="connsiteY12" fmla="*/ 2489582 h 3420492"/>
              <a:gd name="connsiteX13" fmla="*/ 1811020 w 4436110"/>
              <a:gd name="connsiteY13" fmla="*/ 2489582 h 3420492"/>
              <a:gd name="connsiteX14" fmla="*/ 1056640 w 4436110"/>
              <a:gd name="connsiteY14" fmla="*/ 1864742 h 3420492"/>
              <a:gd name="connsiteX15" fmla="*/ 1628140 w 4436110"/>
              <a:gd name="connsiteY15" fmla="*/ 1232282 h 3420492"/>
              <a:gd name="connsiteX16" fmla="*/ 2763520 w 4436110"/>
              <a:gd name="connsiteY16" fmla="*/ 1247522 h 3420492"/>
              <a:gd name="connsiteX17" fmla="*/ 3159760 w 4436110"/>
              <a:gd name="connsiteY17" fmla="*/ 1719962 h 3420492"/>
              <a:gd name="connsiteX18" fmla="*/ 2740660 w 4436110"/>
              <a:gd name="connsiteY18" fmla="*/ 2139062 h 3420492"/>
              <a:gd name="connsiteX19" fmla="*/ 2304256 w 4436110"/>
              <a:gd name="connsiteY19" fmla="*/ 2160240 h 3420492"/>
              <a:gd name="connsiteX0" fmla="*/ 2232248 w 4436110"/>
              <a:gd name="connsiteY0" fmla="*/ 0 h 3420492"/>
              <a:gd name="connsiteX1" fmla="*/ 2232248 w 4436110"/>
              <a:gd name="connsiteY1" fmla="*/ 0 h 3420492"/>
              <a:gd name="connsiteX2" fmla="*/ 3312368 w 4436110"/>
              <a:gd name="connsiteY2" fmla="*/ 216024 h 3420492"/>
              <a:gd name="connsiteX3" fmla="*/ 4150360 w 4436110"/>
              <a:gd name="connsiteY3" fmla="*/ 828422 h 3420492"/>
              <a:gd name="connsiteX4" fmla="*/ 4333240 w 4436110"/>
              <a:gd name="connsiteY4" fmla="*/ 2238122 h 3420492"/>
              <a:gd name="connsiteX5" fmla="*/ 3533140 w 4436110"/>
              <a:gd name="connsiteY5" fmla="*/ 3183002 h 3420492"/>
              <a:gd name="connsiteX6" fmla="*/ 1330960 w 4436110"/>
              <a:gd name="connsiteY6" fmla="*/ 3266822 h 3420492"/>
              <a:gd name="connsiteX7" fmla="*/ 172720 w 4436110"/>
              <a:gd name="connsiteY7" fmla="*/ 2260982 h 3420492"/>
              <a:gd name="connsiteX8" fmla="*/ 294640 w 4436110"/>
              <a:gd name="connsiteY8" fmla="*/ 1178942 h 3420492"/>
              <a:gd name="connsiteX9" fmla="*/ 1422400 w 4436110"/>
              <a:gd name="connsiteY9" fmla="*/ 637922 h 3420492"/>
              <a:gd name="connsiteX10" fmla="*/ 3030220 w 4436110"/>
              <a:gd name="connsiteY10" fmla="*/ 759842 h 3420492"/>
              <a:gd name="connsiteX11" fmla="*/ 3639820 w 4436110"/>
              <a:gd name="connsiteY11" fmla="*/ 1582802 h 3420492"/>
              <a:gd name="connsiteX12" fmla="*/ 3342640 w 4436110"/>
              <a:gd name="connsiteY12" fmla="*/ 2489582 h 3420492"/>
              <a:gd name="connsiteX13" fmla="*/ 1811020 w 4436110"/>
              <a:gd name="connsiteY13" fmla="*/ 2489582 h 3420492"/>
              <a:gd name="connsiteX14" fmla="*/ 1056640 w 4436110"/>
              <a:gd name="connsiteY14" fmla="*/ 1864742 h 3420492"/>
              <a:gd name="connsiteX15" fmla="*/ 1628140 w 4436110"/>
              <a:gd name="connsiteY15" fmla="*/ 1232282 h 3420492"/>
              <a:gd name="connsiteX16" fmla="*/ 2763520 w 4436110"/>
              <a:gd name="connsiteY16" fmla="*/ 1247522 h 3420492"/>
              <a:gd name="connsiteX17" fmla="*/ 2952328 w 4436110"/>
              <a:gd name="connsiteY17" fmla="*/ 1728192 h 3420492"/>
              <a:gd name="connsiteX18" fmla="*/ 2740660 w 4436110"/>
              <a:gd name="connsiteY18" fmla="*/ 2139062 h 3420492"/>
              <a:gd name="connsiteX19" fmla="*/ 2304256 w 4436110"/>
              <a:gd name="connsiteY19" fmla="*/ 2160240 h 3420492"/>
              <a:gd name="connsiteX0" fmla="*/ 2232248 w 4436110"/>
              <a:gd name="connsiteY0" fmla="*/ 0 h 3420492"/>
              <a:gd name="connsiteX1" fmla="*/ 2232248 w 4436110"/>
              <a:gd name="connsiteY1" fmla="*/ 0 h 3420492"/>
              <a:gd name="connsiteX2" fmla="*/ 3312368 w 4436110"/>
              <a:gd name="connsiteY2" fmla="*/ 216024 h 3420492"/>
              <a:gd name="connsiteX3" fmla="*/ 4150360 w 4436110"/>
              <a:gd name="connsiteY3" fmla="*/ 828422 h 3420492"/>
              <a:gd name="connsiteX4" fmla="*/ 4333240 w 4436110"/>
              <a:gd name="connsiteY4" fmla="*/ 2238122 h 3420492"/>
              <a:gd name="connsiteX5" fmla="*/ 3533140 w 4436110"/>
              <a:gd name="connsiteY5" fmla="*/ 3183002 h 3420492"/>
              <a:gd name="connsiteX6" fmla="*/ 1330960 w 4436110"/>
              <a:gd name="connsiteY6" fmla="*/ 3266822 h 3420492"/>
              <a:gd name="connsiteX7" fmla="*/ 172720 w 4436110"/>
              <a:gd name="connsiteY7" fmla="*/ 2260982 h 3420492"/>
              <a:gd name="connsiteX8" fmla="*/ 294640 w 4436110"/>
              <a:gd name="connsiteY8" fmla="*/ 1178942 h 3420492"/>
              <a:gd name="connsiteX9" fmla="*/ 1422400 w 4436110"/>
              <a:gd name="connsiteY9" fmla="*/ 637922 h 3420492"/>
              <a:gd name="connsiteX10" fmla="*/ 3030220 w 4436110"/>
              <a:gd name="connsiteY10" fmla="*/ 759842 h 3420492"/>
              <a:gd name="connsiteX11" fmla="*/ 3639820 w 4436110"/>
              <a:gd name="connsiteY11" fmla="*/ 1582802 h 3420492"/>
              <a:gd name="connsiteX12" fmla="*/ 3342640 w 4436110"/>
              <a:gd name="connsiteY12" fmla="*/ 2489582 h 3420492"/>
              <a:gd name="connsiteX13" fmla="*/ 1811020 w 4436110"/>
              <a:gd name="connsiteY13" fmla="*/ 2489582 h 3420492"/>
              <a:gd name="connsiteX14" fmla="*/ 1056640 w 4436110"/>
              <a:gd name="connsiteY14" fmla="*/ 1864742 h 3420492"/>
              <a:gd name="connsiteX15" fmla="*/ 1628140 w 4436110"/>
              <a:gd name="connsiteY15" fmla="*/ 1232282 h 3420492"/>
              <a:gd name="connsiteX16" fmla="*/ 2763520 w 4436110"/>
              <a:gd name="connsiteY16" fmla="*/ 1247522 h 3420492"/>
              <a:gd name="connsiteX17" fmla="*/ 2952328 w 4436110"/>
              <a:gd name="connsiteY17" fmla="*/ 1728192 h 3420492"/>
              <a:gd name="connsiteX18" fmla="*/ 2664296 w 4436110"/>
              <a:gd name="connsiteY18" fmla="*/ 1944216 h 3420492"/>
              <a:gd name="connsiteX19" fmla="*/ 2304256 w 4436110"/>
              <a:gd name="connsiteY19" fmla="*/ 2160240 h 3420492"/>
              <a:gd name="connsiteX0" fmla="*/ 2232248 w 4436110"/>
              <a:gd name="connsiteY0" fmla="*/ 0 h 3420492"/>
              <a:gd name="connsiteX1" fmla="*/ 2232248 w 4436110"/>
              <a:gd name="connsiteY1" fmla="*/ 0 h 3420492"/>
              <a:gd name="connsiteX2" fmla="*/ 3312368 w 4436110"/>
              <a:gd name="connsiteY2" fmla="*/ 216024 h 3420492"/>
              <a:gd name="connsiteX3" fmla="*/ 4150360 w 4436110"/>
              <a:gd name="connsiteY3" fmla="*/ 828422 h 3420492"/>
              <a:gd name="connsiteX4" fmla="*/ 4333240 w 4436110"/>
              <a:gd name="connsiteY4" fmla="*/ 2238122 h 3420492"/>
              <a:gd name="connsiteX5" fmla="*/ 3533140 w 4436110"/>
              <a:gd name="connsiteY5" fmla="*/ 3183002 h 3420492"/>
              <a:gd name="connsiteX6" fmla="*/ 1330960 w 4436110"/>
              <a:gd name="connsiteY6" fmla="*/ 3266822 h 3420492"/>
              <a:gd name="connsiteX7" fmla="*/ 172720 w 4436110"/>
              <a:gd name="connsiteY7" fmla="*/ 2260982 h 3420492"/>
              <a:gd name="connsiteX8" fmla="*/ 294640 w 4436110"/>
              <a:gd name="connsiteY8" fmla="*/ 1178942 h 3420492"/>
              <a:gd name="connsiteX9" fmla="*/ 1422400 w 4436110"/>
              <a:gd name="connsiteY9" fmla="*/ 637922 h 3420492"/>
              <a:gd name="connsiteX10" fmla="*/ 3030220 w 4436110"/>
              <a:gd name="connsiteY10" fmla="*/ 759842 h 3420492"/>
              <a:gd name="connsiteX11" fmla="*/ 3639820 w 4436110"/>
              <a:gd name="connsiteY11" fmla="*/ 1582802 h 3420492"/>
              <a:gd name="connsiteX12" fmla="*/ 3342640 w 4436110"/>
              <a:gd name="connsiteY12" fmla="*/ 2489582 h 3420492"/>
              <a:gd name="connsiteX13" fmla="*/ 1811020 w 4436110"/>
              <a:gd name="connsiteY13" fmla="*/ 2489582 h 3420492"/>
              <a:gd name="connsiteX14" fmla="*/ 1056640 w 4436110"/>
              <a:gd name="connsiteY14" fmla="*/ 1864742 h 3420492"/>
              <a:gd name="connsiteX15" fmla="*/ 1628140 w 4436110"/>
              <a:gd name="connsiteY15" fmla="*/ 1232282 h 3420492"/>
              <a:gd name="connsiteX16" fmla="*/ 2763520 w 4436110"/>
              <a:gd name="connsiteY16" fmla="*/ 1247522 h 3420492"/>
              <a:gd name="connsiteX17" fmla="*/ 2952328 w 4436110"/>
              <a:gd name="connsiteY17" fmla="*/ 1728192 h 3420492"/>
              <a:gd name="connsiteX18" fmla="*/ 2664296 w 4436110"/>
              <a:gd name="connsiteY18" fmla="*/ 1944216 h 3420492"/>
              <a:gd name="connsiteX19" fmla="*/ 2304256 w 4436110"/>
              <a:gd name="connsiteY19" fmla="*/ 1944216 h 3420492"/>
              <a:gd name="connsiteX0" fmla="*/ 2232248 w 4436110"/>
              <a:gd name="connsiteY0" fmla="*/ 0 h 3420492"/>
              <a:gd name="connsiteX1" fmla="*/ 2232248 w 4436110"/>
              <a:gd name="connsiteY1" fmla="*/ 0 h 3420492"/>
              <a:gd name="connsiteX2" fmla="*/ 3312368 w 4436110"/>
              <a:gd name="connsiteY2" fmla="*/ 216024 h 3420492"/>
              <a:gd name="connsiteX3" fmla="*/ 4150360 w 4436110"/>
              <a:gd name="connsiteY3" fmla="*/ 828422 h 3420492"/>
              <a:gd name="connsiteX4" fmla="*/ 4333240 w 4436110"/>
              <a:gd name="connsiteY4" fmla="*/ 2238122 h 3420492"/>
              <a:gd name="connsiteX5" fmla="*/ 3533140 w 4436110"/>
              <a:gd name="connsiteY5" fmla="*/ 3183002 h 3420492"/>
              <a:gd name="connsiteX6" fmla="*/ 1330960 w 4436110"/>
              <a:gd name="connsiteY6" fmla="*/ 3266822 h 3420492"/>
              <a:gd name="connsiteX7" fmla="*/ 172720 w 4436110"/>
              <a:gd name="connsiteY7" fmla="*/ 2260982 h 3420492"/>
              <a:gd name="connsiteX8" fmla="*/ 294640 w 4436110"/>
              <a:gd name="connsiteY8" fmla="*/ 1178942 h 3420492"/>
              <a:gd name="connsiteX9" fmla="*/ 1422400 w 4436110"/>
              <a:gd name="connsiteY9" fmla="*/ 637922 h 3420492"/>
              <a:gd name="connsiteX10" fmla="*/ 3030220 w 4436110"/>
              <a:gd name="connsiteY10" fmla="*/ 759842 h 3420492"/>
              <a:gd name="connsiteX11" fmla="*/ 3639820 w 4436110"/>
              <a:gd name="connsiteY11" fmla="*/ 1582802 h 3420492"/>
              <a:gd name="connsiteX12" fmla="*/ 3342640 w 4436110"/>
              <a:gd name="connsiteY12" fmla="*/ 2489582 h 3420492"/>
              <a:gd name="connsiteX13" fmla="*/ 1811020 w 4436110"/>
              <a:gd name="connsiteY13" fmla="*/ 2489582 h 3420492"/>
              <a:gd name="connsiteX14" fmla="*/ 1056640 w 4436110"/>
              <a:gd name="connsiteY14" fmla="*/ 1864742 h 3420492"/>
              <a:gd name="connsiteX15" fmla="*/ 1628140 w 4436110"/>
              <a:gd name="connsiteY15" fmla="*/ 1232282 h 3420492"/>
              <a:gd name="connsiteX16" fmla="*/ 2763520 w 4436110"/>
              <a:gd name="connsiteY16" fmla="*/ 1247522 h 3420492"/>
              <a:gd name="connsiteX17" fmla="*/ 2952328 w 4436110"/>
              <a:gd name="connsiteY17" fmla="*/ 1728192 h 3420492"/>
              <a:gd name="connsiteX18" fmla="*/ 2664296 w 4436110"/>
              <a:gd name="connsiteY18" fmla="*/ 1944216 h 3420492"/>
              <a:gd name="connsiteX19" fmla="*/ 1944216 w 4436110"/>
              <a:gd name="connsiteY19" fmla="*/ 1944216 h 3420492"/>
              <a:gd name="connsiteX0" fmla="*/ 2232248 w 4436110"/>
              <a:gd name="connsiteY0" fmla="*/ 0 h 3420492"/>
              <a:gd name="connsiteX1" fmla="*/ 1872208 w 4436110"/>
              <a:gd name="connsiteY1" fmla="*/ 0 h 3420492"/>
              <a:gd name="connsiteX2" fmla="*/ 3312368 w 4436110"/>
              <a:gd name="connsiteY2" fmla="*/ 216024 h 3420492"/>
              <a:gd name="connsiteX3" fmla="*/ 4150360 w 4436110"/>
              <a:gd name="connsiteY3" fmla="*/ 828422 h 3420492"/>
              <a:gd name="connsiteX4" fmla="*/ 4333240 w 4436110"/>
              <a:gd name="connsiteY4" fmla="*/ 2238122 h 3420492"/>
              <a:gd name="connsiteX5" fmla="*/ 3533140 w 4436110"/>
              <a:gd name="connsiteY5" fmla="*/ 3183002 h 3420492"/>
              <a:gd name="connsiteX6" fmla="*/ 1330960 w 4436110"/>
              <a:gd name="connsiteY6" fmla="*/ 3266822 h 3420492"/>
              <a:gd name="connsiteX7" fmla="*/ 172720 w 4436110"/>
              <a:gd name="connsiteY7" fmla="*/ 2260982 h 3420492"/>
              <a:gd name="connsiteX8" fmla="*/ 294640 w 4436110"/>
              <a:gd name="connsiteY8" fmla="*/ 1178942 h 3420492"/>
              <a:gd name="connsiteX9" fmla="*/ 1422400 w 4436110"/>
              <a:gd name="connsiteY9" fmla="*/ 637922 h 3420492"/>
              <a:gd name="connsiteX10" fmla="*/ 3030220 w 4436110"/>
              <a:gd name="connsiteY10" fmla="*/ 759842 h 3420492"/>
              <a:gd name="connsiteX11" fmla="*/ 3639820 w 4436110"/>
              <a:gd name="connsiteY11" fmla="*/ 1582802 h 3420492"/>
              <a:gd name="connsiteX12" fmla="*/ 3342640 w 4436110"/>
              <a:gd name="connsiteY12" fmla="*/ 2489582 h 3420492"/>
              <a:gd name="connsiteX13" fmla="*/ 1811020 w 4436110"/>
              <a:gd name="connsiteY13" fmla="*/ 2489582 h 3420492"/>
              <a:gd name="connsiteX14" fmla="*/ 1056640 w 4436110"/>
              <a:gd name="connsiteY14" fmla="*/ 1864742 h 3420492"/>
              <a:gd name="connsiteX15" fmla="*/ 1628140 w 4436110"/>
              <a:gd name="connsiteY15" fmla="*/ 1232282 h 3420492"/>
              <a:gd name="connsiteX16" fmla="*/ 2763520 w 4436110"/>
              <a:gd name="connsiteY16" fmla="*/ 1247522 h 3420492"/>
              <a:gd name="connsiteX17" fmla="*/ 2952328 w 4436110"/>
              <a:gd name="connsiteY17" fmla="*/ 1728192 h 3420492"/>
              <a:gd name="connsiteX18" fmla="*/ 2664296 w 4436110"/>
              <a:gd name="connsiteY18" fmla="*/ 1944216 h 3420492"/>
              <a:gd name="connsiteX19" fmla="*/ 1944216 w 4436110"/>
              <a:gd name="connsiteY19" fmla="*/ 1944216 h 3420492"/>
              <a:gd name="connsiteX0" fmla="*/ 2232248 w 4436110"/>
              <a:gd name="connsiteY0" fmla="*/ 0 h 3420492"/>
              <a:gd name="connsiteX1" fmla="*/ 3312368 w 4436110"/>
              <a:gd name="connsiteY1" fmla="*/ 216024 h 3420492"/>
              <a:gd name="connsiteX2" fmla="*/ 4150360 w 4436110"/>
              <a:gd name="connsiteY2" fmla="*/ 828422 h 3420492"/>
              <a:gd name="connsiteX3" fmla="*/ 4333240 w 4436110"/>
              <a:gd name="connsiteY3" fmla="*/ 2238122 h 3420492"/>
              <a:gd name="connsiteX4" fmla="*/ 3533140 w 4436110"/>
              <a:gd name="connsiteY4" fmla="*/ 3183002 h 3420492"/>
              <a:gd name="connsiteX5" fmla="*/ 1330960 w 4436110"/>
              <a:gd name="connsiteY5" fmla="*/ 3266822 h 3420492"/>
              <a:gd name="connsiteX6" fmla="*/ 172720 w 4436110"/>
              <a:gd name="connsiteY6" fmla="*/ 2260982 h 3420492"/>
              <a:gd name="connsiteX7" fmla="*/ 294640 w 4436110"/>
              <a:gd name="connsiteY7" fmla="*/ 1178942 h 3420492"/>
              <a:gd name="connsiteX8" fmla="*/ 1422400 w 4436110"/>
              <a:gd name="connsiteY8" fmla="*/ 637922 h 3420492"/>
              <a:gd name="connsiteX9" fmla="*/ 3030220 w 4436110"/>
              <a:gd name="connsiteY9" fmla="*/ 759842 h 3420492"/>
              <a:gd name="connsiteX10" fmla="*/ 3639820 w 4436110"/>
              <a:gd name="connsiteY10" fmla="*/ 1582802 h 3420492"/>
              <a:gd name="connsiteX11" fmla="*/ 3342640 w 4436110"/>
              <a:gd name="connsiteY11" fmla="*/ 2489582 h 3420492"/>
              <a:gd name="connsiteX12" fmla="*/ 1811020 w 4436110"/>
              <a:gd name="connsiteY12" fmla="*/ 2489582 h 3420492"/>
              <a:gd name="connsiteX13" fmla="*/ 1056640 w 4436110"/>
              <a:gd name="connsiteY13" fmla="*/ 1864742 h 3420492"/>
              <a:gd name="connsiteX14" fmla="*/ 1628140 w 4436110"/>
              <a:gd name="connsiteY14" fmla="*/ 1232282 h 3420492"/>
              <a:gd name="connsiteX15" fmla="*/ 2763520 w 4436110"/>
              <a:gd name="connsiteY15" fmla="*/ 1247522 h 3420492"/>
              <a:gd name="connsiteX16" fmla="*/ 2952328 w 4436110"/>
              <a:gd name="connsiteY16" fmla="*/ 1728192 h 3420492"/>
              <a:gd name="connsiteX17" fmla="*/ 2664296 w 4436110"/>
              <a:gd name="connsiteY17" fmla="*/ 1944216 h 3420492"/>
              <a:gd name="connsiteX18" fmla="*/ 1944216 w 4436110"/>
              <a:gd name="connsiteY18" fmla="*/ 1944216 h 3420492"/>
              <a:gd name="connsiteX0" fmla="*/ 1872208 w 4436110"/>
              <a:gd name="connsiteY0" fmla="*/ 0 h 3420492"/>
              <a:gd name="connsiteX1" fmla="*/ 3312368 w 4436110"/>
              <a:gd name="connsiteY1" fmla="*/ 216024 h 3420492"/>
              <a:gd name="connsiteX2" fmla="*/ 4150360 w 4436110"/>
              <a:gd name="connsiteY2" fmla="*/ 828422 h 3420492"/>
              <a:gd name="connsiteX3" fmla="*/ 4333240 w 4436110"/>
              <a:gd name="connsiteY3" fmla="*/ 2238122 h 3420492"/>
              <a:gd name="connsiteX4" fmla="*/ 3533140 w 4436110"/>
              <a:gd name="connsiteY4" fmla="*/ 3183002 h 3420492"/>
              <a:gd name="connsiteX5" fmla="*/ 1330960 w 4436110"/>
              <a:gd name="connsiteY5" fmla="*/ 3266822 h 3420492"/>
              <a:gd name="connsiteX6" fmla="*/ 172720 w 4436110"/>
              <a:gd name="connsiteY6" fmla="*/ 2260982 h 3420492"/>
              <a:gd name="connsiteX7" fmla="*/ 294640 w 4436110"/>
              <a:gd name="connsiteY7" fmla="*/ 1178942 h 3420492"/>
              <a:gd name="connsiteX8" fmla="*/ 1422400 w 4436110"/>
              <a:gd name="connsiteY8" fmla="*/ 637922 h 3420492"/>
              <a:gd name="connsiteX9" fmla="*/ 3030220 w 4436110"/>
              <a:gd name="connsiteY9" fmla="*/ 759842 h 3420492"/>
              <a:gd name="connsiteX10" fmla="*/ 3639820 w 4436110"/>
              <a:gd name="connsiteY10" fmla="*/ 1582802 h 3420492"/>
              <a:gd name="connsiteX11" fmla="*/ 3342640 w 4436110"/>
              <a:gd name="connsiteY11" fmla="*/ 2489582 h 3420492"/>
              <a:gd name="connsiteX12" fmla="*/ 1811020 w 4436110"/>
              <a:gd name="connsiteY12" fmla="*/ 2489582 h 3420492"/>
              <a:gd name="connsiteX13" fmla="*/ 1056640 w 4436110"/>
              <a:gd name="connsiteY13" fmla="*/ 1864742 h 3420492"/>
              <a:gd name="connsiteX14" fmla="*/ 1628140 w 4436110"/>
              <a:gd name="connsiteY14" fmla="*/ 1232282 h 3420492"/>
              <a:gd name="connsiteX15" fmla="*/ 2763520 w 4436110"/>
              <a:gd name="connsiteY15" fmla="*/ 1247522 h 3420492"/>
              <a:gd name="connsiteX16" fmla="*/ 2952328 w 4436110"/>
              <a:gd name="connsiteY16" fmla="*/ 1728192 h 3420492"/>
              <a:gd name="connsiteX17" fmla="*/ 2664296 w 4436110"/>
              <a:gd name="connsiteY17" fmla="*/ 1944216 h 3420492"/>
              <a:gd name="connsiteX18" fmla="*/ 1944216 w 4436110"/>
              <a:gd name="connsiteY18" fmla="*/ 1944216 h 3420492"/>
              <a:gd name="connsiteX0" fmla="*/ 1872208 w 4436110"/>
              <a:gd name="connsiteY0" fmla="*/ 0 h 3348484"/>
              <a:gd name="connsiteX1" fmla="*/ 3312368 w 4436110"/>
              <a:gd name="connsiteY1" fmla="*/ 144016 h 3348484"/>
              <a:gd name="connsiteX2" fmla="*/ 4150360 w 4436110"/>
              <a:gd name="connsiteY2" fmla="*/ 756414 h 3348484"/>
              <a:gd name="connsiteX3" fmla="*/ 4333240 w 4436110"/>
              <a:gd name="connsiteY3" fmla="*/ 2166114 h 3348484"/>
              <a:gd name="connsiteX4" fmla="*/ 3533140 w 4436110"/>
              <a:gd name="connsiteY4" fmla="*/ 3110994 h 3348484"/>
              <a:gd name="connsiteX5" fmla="*/ 1330960 w 4436110"/>
              <a:gd name="connsiteY5" fmla="*/ 3194814 h 3348484"/>
              <a:gd name="connsiteX6" fmla="*/ 172720 w 4436110"/>
              <a:gd name="connsiteY6" fmla="*/ 2188974 h 3348484"/>
              <a:gd name="connsiteX7" fmla="*/ 294640 w 4436110"/>
              <a:gd name="connsiteY7" fmla="*/ 1106934 h 3348484"/>
              <a:gd name="connsiteX8" fmla="*/ 1422400 w 4436110"/>
              <a:gd name="connsiteY8" fmla="*/ 565914 h 3348484"/>
              <a:gd name="connsiteX9" fmla="*/ 3030220 w 4436110"/>
              <a:gd name="connsiteY9" fmla="*/ 687834 h 3348484"/>
              <a:gd name="connsiteX10" fmla="*/ 3639820 w 4436110"/>
              <a:gd name="connsiteY10" fmla="*/ 1510794 h 3348484"/>
              <a:gd name="connsiteX11" fmla="*/ 3342640 w 4436110"/>
              <a:gd name="connsiteY11" fmla="*/ 2417574 h 3348484"/>
              <a:gd name="connsiteX12" fmla="*/ 1811020 w 4436110"/>
              <a:gd name="connsiteY12" fmla="*/ 2417574 h 3348484"/>
              <a:gd name="connsiteX13" fmla="*/ 1056640 w 4436110"/>
              <a:gd name="connsiteY13" fmla="*/ 1792734 h 3348484"/>
              <a:gd name="connsiteX14" fmla="*/ 1628140 w 4436110"/>
              <a:gd name="connsiteY14" fmla="*/ 1160274 h 3348484"/>
              <a:gd name="connsiteX15" fmla="*/ 2763520 w 4436110"/>
              <a:gd name="connsiteY15" fmla="*/ 1175514 h 3348484"/>
              <a:gd name="connsiteX16" fmla="*/ 2952328 w 4436110"/>
              <a:gd name="connsiteY16" fmla="*/ 1656184 h 3348484"/>
              <a:gd name="connsiteX17" fmla="*/ 2664296 w 4436110"/>
              <a:gd name="connsiteY17" fmla="*/ 1872208 h 3348484"/>
              <a:gd name="connsiteX18" fmla="*/ 1944216 w 4436110"/>
              <a:gd name="connsiteY18" fmla="*/ 1872208 h 3348484"/>
              <a:gd name="connsiteX0" fmla="*/ 1872208 w 4436110"/>
              <a:gd name="connsiteY0" fmla="*/ 0 h 3348484"/>
              <a:gd name="connsiteX1" fmla="*/ 3312368 w 4436110"/>
              <a:gd name="connsiteY1" fmla="*/ 144016 h 3348484"/>
              <a:gd name="connsiteX2" fmla="*/ 4150360 w 4436110"/>
              <a:gd name="connsiteY2" fmla="*/ 756414 h 3348484"/>
              <a:gd name="connsiteX3" fmla="*/ 4333240 w 4436110"/>
              <a:gd name="connsiteY3" fmla="*/ 2166114 h 3348484"/>
              <a:gd name="connsiteX4" fmla="*/ 3533140 w 4436110"/>
              <a:gd name="connsiteY4" fmla="*/ 3110994 h 3348484"/>
              <a:gd name="connsiteX5" fmla="*/ 1330960 w 4436110"/>
              <a:gd name="connsiteY5" fmla="*/ 3194814 h 3348484"/>
              <a:gd name="connsiteX6" fmla="*/ 172720 w 4436110"/>
              <a:gd name="connsiteY6" fmla="*/ 2188974 h 3348484"/>
              <a:gd name="connsiteX7" fmla="*/ 294640 w 4436110"/>
              <a:gd name="connsiteY7" fmla="*/ 1106934 h 3348484"/>
              <a:gd name="connsiteX8" fmla="*/ 1422400 w 4436110"/>
              <a:gd name="connsiteY8" fmla="*/ 565914 h 3348484"/>
              <a:gd name="connsiteX9" fmla="*/ 3030220 w 4436110"/>
              <a:gd name="connsiteY9" fmla="*/ 687834 h 3348484"/>
              <a:gd name="connsiteX10" fmla="*/ 3639820 w 4436110"/>
              <a:gd name="connsiteY10" fmla="*/ 1510794 h 3348484"/>
              <a:gd name="connsiteX11" fmla="*/ 3342640 w 4436110"/>
              <a:gd name="connsiteY11" fmla="*/ 2417574 h 3348484"/>
              <a:gd name="connsiteX12" fmla="*/ 1811020 w 4436110"/>
              <a:gd name="connsiteY12" fmla="*/ 2417574 h 3348484"/>
              <a:gd name="connsiteX13" fmla="*/ 1056640 w 4436110"/>
              <a:gd name="connsiteY13" fmla="*/ 1792734 h 3348484"/>
              <a:gd name="connsiteX14" fmla="*/ 1628140 w 4436110"/>
              <a:gd name="connsiteY14" fmla="*/ 1160274 h 3348484"/>
              <a:gd name="connsiteX15" fmla="*/ 2763520 w 4436110"/>
              <a:gd name="connsiteY15" fmla="*/ 1175514 h 3348484"/>
              <a:gd name="connsiteX16" fmla="*/ 2952328 w 4436110"/>
              <a:gd name="connsiteY16" fmla="*/ 1656184 h 3348484"/>
              <a:gd name="connsiteX17" fmla="*/ 2664296 w 4436110"/>
              <a:gd name="connsiteY17" fmla="*/ 1872208 h 3348484"/>
              <a:gd name="connsiteX18" fmla="*/ 1944216 w 4436110"/>
              <a:gd name="connsiteY18" fmla="*/ 1872208 h 3348484"/>
              <a:gd name="connsiteX0" fmla="*/ 1872208 w 4436110"/>
              <a:gd name="connsiteY0" fmla="*/ 0 h 3348484"/>
              <a:gd name="connsiteX1" fmla="*/ 3312368 w 4436110"/>
              <a:gd name="connsiteY1" fmla="*/ 144016 h 3348484"/>
              <a:gd name="connsiteX2" fmla="*/ 4150360 w 4436110"/>
              <a:gd name="connsiteY2" fmla="*/ 756414 h 3348484"/>
              <a:gd name="connsiteX3" fmla="*/ 4333240 w 4436110"/>
              <a:gd name="connsiteY3" fmla="*/ 2166114 h 3348484"/>
              <a:gd name="connsiteX4" fmla="*/ 3533140 w 4436110"/>
              <a:gd name="connsiteY4" fmla="*/ 3110994 h 3348484"/>
              <a:gd name="connsiteX5" fmla="*/ 1330960 w 4436110"/>
              <a:gd name="connsiteY5" fmla="*/ 3194814 h 3348484"/>
              <a:gd name="connsiteX6" fmla="*/ 172720 w 4436110"/>
              <a:gd name="connsiteY6" fmla="*/ 2188974 h 3348484"/>
              <a:gd name="connsiteX7" fmla="*/ 294640 w 4436110"/>
              <a:gd name="connsiteY7" fmla="*/ 1106934 h 3348484"/>
              <a:gd name="connsiteX8" fmla="*/ 1422400 w 4436110"/>
              <a:gd name="connsiteY8" fmla="*/ 565914 h 3348484"/>
              <a:gd name="connsiteX9" fmla="*/ 3030220 w 4436110"/>
              <a:gd name="connsiteY9" fmla="*/ 687834 h 3348484"/>
              <a:gd name="connsiteX10" fmla="*/ 3639820 w 4436110"/>
              <a:gd name="connsiteY10" fmla="*/ 1510794 h 3348484"/>
              <a:gd name="connsiteX11" fmla="*/ 3342640 w 4436110"/>
              <a:gd name="connsiteY11" fmla="*/ 2417574 h 3348484"/>
              <a:gd name="connsiteX12" fmla="*/ 1811020 w 4436110"/>
              <a:gd name="connsiteY12" fmla="*/ 2417574 h 3348484"/>
              <a:gd name="connsiteX13" fmla="*/ 1056640 w 4436110"/>
              <a:gd name="connsiteY13" fmla="*/ 1792734 h 3348484"/>
              <a:gd name="connsiteX14" fmla="*/ 1628140 w 4436110"/>
              <a:gd name="connsiteY14" fmla="*/ 1160274 h 3348484"/>
              <a:gd name="connsiteX15" fmla="*/ 2763520 w 4436110"/>
              <a:gd name="connsiteY15" fmla="*/ 1175514 h 3348484"/>
              <a:gd name="connsiteX16" fmla="*/ 2864988 w 4436110"/>
              <a:gd name="connsiteY16" fmla="*/ 1717087 h 3348484"/>
              <a:gd name="connsiteX17" fmla="*/ 2664296 w 4436110"/>
              <a:gd name="connsiteY17" fmla="*/ 1872208 h 3348484"/>
              <a:gd name="connsiteX18" fmla="*/ 1944216 w 4436110"/>
              <a:gd name="connsiteY18" fmla="*/ 1872208 h 3348484"/>
              <a:gd name="connsiteX0" fmla="*/ 1872208 w 4436110"/>
              <a:gd name="connsiteY0" fmla="*/ 0 h 3348484"/>
              <a:gd name="connsiteX1" fmla="*/ 3312368 w 4436110"/>
              <a:gd name="connsiteY1" fmla="*/ 144016 h 3348484"/>
              <a:gd name="connsiteX2" fmla="*/ 4150360 w 4436110"/>
              <a:gd name="connsiteY2" fmla="*/ 756414 h 3348484"/>
              <a:gd name="connsiteX3" fmla="*/ 4333240 w 4436110"/>
              <a:gd name="connsiteY3" fmla="*/ 2166114 h 3348484"/>
              <a:gd name="connsiteX4" fmla="*/ 3533140 w 4436110"/>
              <a:gd name="connsiteY4" fmla="*/ 3110994 h 3348484"/>
              <a:gd name="connsiteX5" fmla="*/ 1330960 w 4436110"/>
              <a:gd name="connsiteY5" fmla="*/ 3194814 h 3348484"/>
              <a:gd name="connsiteX6" fmla="*/ 172720 w 4436110"/>
              <a:gd name="connsiteY6" fmla="*/ 2188974 h 3348484"/>
              <a:gd name="connsiteX7" fmla="*/ 294640 w 4436110"/>
              <a:gd name="connsiteY7" fmla="*/ 1106934 h 3348484"/>
              <a:gd name="connsiteX8" fmla="*/ 1422400 w 4436110"/>
              <a:gd name="connsiteY8" fmla="*/ 565914 h 3348484"/>
              <a:gd name="connsiteX9" fmla="*/ 3030220 w 4436110"/>
              <a:gd name="connsiteY9" fmla="*/ 687834 h 3348484"/>
              <a:gd name="connsiteX10" fmla="*/ 3639820 w 4436110"/>
              <a:gd name="connsiteY10" fmla="*/ 1510794 h 3348484"/>
              <a:gd name="connsiteX11" fmla="*/ 3342640 w 4436110"/>
              <a:gd name="connsiteY11" fmla="*/ 2417574 h 3348484"/>
              <a:gd name="connsiteX12" fmla="*/ 1811020 w 4436110"/>
              <a:gd name="connsiteY12" fmla="*/ 2417574 h 3348484"/>
              <a:gd name="connsiteX13" fmla="*/ 1056640 w 4436110"/>
              <a:gd name="connsiteY13" fmla="*/ 1792734 h 3348484"/>
              <a:gd name="connsiteX14" fmla="*/ 1628140 w 4436110"/>
              <a:gd name="connsiteY14" fmla="*/ 1160274 h 3348484"/>
              <a:gd name="connsiteX15" fmla="*/ 2495312 w 4436110"/>
              <a:gd name="connsiteY15" fmla="*/ 1190883 h 3348484"/>
              <a:gd name="connsiteX16" fmla="*/ 2864988 w 4436110"/>
              <a:gd name="connsiteY16" fmla="*/ 1717087 h 3348484"/>
              <a:gd name="connsiteX17" fmla="*/ 2664296 w 4436110"/>
              <a:gd name="connsiteY17" fmla="*/ 1872208 h 3348484"/>
              <a:gd name="connsiteX18" fmla="*/ 1944216 w 4436110"/>
              <a:gd name="connsiteY18" fmla="*/ 1872208 h 3348484"/>
              <a:gd name="connsiteX0" fmla="*/ 1872208 w 4436110"/>
              <a:gd name="connsiteY0" fmla="*/ 0 h 3348484"/>
              <a:gd name="connsiteX1" fmla="*/ 3312368 w 4436110"/>
              <a:gd name="connsiteY1" fmla="*/ 144016 h 3348484"/>
              <a:gd name="connsiteX2" fmla="*/ 4150360 w 4436110"/>
              <a:gd name="connsiteY2" fmla="*/ 756414 h 3348484"/>
              <a:gd name="connsiteX3" fmla="*/ 4333240 w 4436110"/>
              <a:gd name="connsiteY3" fmla="*/ 2166114 h 3348484"/>
              <a:gd name="connsiteX4" fmla="*/ 3533140 w 4436110"/>
              <a:gd name="connsiteY4" fmla="*/ 3110994 h 3348484"/>
              <a:gd name="connsiteX5" fmla="*/ 1330960 w 4436110"/>
              <a:gd name="connsiteY5" fmla="*/ 3194814 h 3348484"/>
              <a:gd name="connsiteX6" fmla="*/ 172720 w 4436110"/>
              <a:gd name="connsiteY6" fmla="*/ 2188974 h 3348484"/>
              <a:gd name="connsiteX7" fmla="*/ 294640 w 4436110"/>
              <a:gd name="connsiteY7" fmla="*/ 1106934 h 3348484"/>
              <a:gd name="connsiteX8" fmla="*/ 1422400 w 4436110"/>
              <a:gd name="connsiteY8" fmla="*/ 565914 h 3348484"/>
              <a:gd name="connsiteX9" fmla="*/ 3030220 w 4436110"/>
              <a:gd name="connsiteY9" fmla="*/ 687834 h 3348484"/>
              <a:gd name="connsiteX10" fmla="*/ 3639820 w 4436110"/>
              <a:gd name="connsiteY10" fmla="*/ 1510794 h 3348484"/>
              <a:gd name="connsiteX11" fmla="*/ 3342640 w 4436110"/>
              <a:gd name="connsiteY11" fmla="*/ 2417574 h 3348484"/>
              <a:gd name="connsiteX12" fmla="*/ 1811020 w 4436110"/>
              <a:gd name="connsiteY12" fmla="*/ 2417574 h 3348484"/>
              <a:gd name="connsiteX13" fmla="*/ 1056640 w 4436110"/>
              <a:gd name="connsiteY13" fmla="*/ 1792734 h 3348484"/>
              <a:gd name="connsiteX14" fmla="*/ 1628140 w 4436110"/>
              <a:gd name="connsiteY14" fmla="*/ 1160274 h 3348484"/>
              <a:gd name="connsiteX15" fmla="*/ 2495312 w 4436110"/>
              <a:gd name="connsiteY15" fmla="*/ 1190883 h 3348484"/>
              <a:gd name="connsiteX16" fmla="*/ 2772569 w 4436110"/>
              <a:gd name="connsiteY16" fmla="*/ 1506605 h 3348484"/>
              <a:gd name="connsiteX17" fmla="*/ 2664296 w 4436110"/>
              <a:gd name="connsiteY17" fmla="*/ 1872208 h 3348484"/>
              <a:gd name="connsiteX18" fmla="*/ 1944216 w 4436110"/>
              <a:gd name="connsiteY18" fmla="*/ 1872208 h 33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36110" h="3348484">
                <a:moveTo>
                  <a:pt x="1872208" y="0"/>
                </a:moveTo>
                <a:cubicBezTo>
                  <a:pt x="2356061" y="6085"/>
                  <a:pt x="2832315" y="96011"/>
                  <a:pt x="3312368" y="144016"/>
                </a:cubicBezTo>
                <a:cubicBezTo>
                  <a:pt x="3692060" y="282086"/>
                  <a:pt x="3980215" y="419398"/>
                  <a:pt x="4150360" y="756414"/>
                </a:cubicBezTo>
                <a:cubicBezTo>
                  <a:pt x="4320505" y="1093430"/>
                  <a:pt x="4436110" y="1773684"/>
                  <a:pt x="4333240" y="2166114"/>
                </a:cubicBezTo>
                <a:cubicBezTo>
                  <a:pt x="4230370" y="2558544"/>
                  <a:pt x="4033520" y="2939544"/>
                  <a:pt x="3533140" y="3110994"/>
                </a:cubicBezTo>
                <a:cubicBezTo>
                  <a:pt x="3032760" y="3282444"/>
                  <a:pt x="1891030" y="3348484"/>
                  <a:pt x="1330960" y="3194814"/>
                </a:cubicBezTo>
                <a:cubicBezTo>
                  <a:pt x="770890" y="3041144"/>
                  <a:pt x="345440" y="2536954"/>
                  <a:pt x="172720" y="2188974"/>
                </a:cubicBezTo>
                <a:cubicBezTo>
                  <a:pt x="0" y="1840994"/>
                  <a:pt x="86360" y="1377444"/>
                  <a:pt x="294640" y="1106934"/>
                </a:cubicBezTo>
                <a:cubicBezTo>
                  <a:pt x="502920" y="836424"/>
                  <a:pt x="966470" y="635764"/>
                  <a:pt x="1422400" y="565914"/>
                </a:cubicBezTo>
                <a:cubicBezTo>
                  <a:pt x="1878330" y="496064"/>
                  <a:pt x="2660650" y="530354"/>
                  <a:pt x="3030220" y="687834"/>
                </a:cubicBezTo>
                <a:cubicBezTo>
                  <a:pt x="3399790" y="845314"/>
                  <a:pt x="3587750" y="1222504"/>
                  <a:pt x="3639820" y="1510794"/>
                </a:cubicBezTo>
                <a:cubicBezTo>
                  <a:pt x="3691890" y="1799084"/>
                  <a:pt x="3647440" y="2266444"/>
                  <a:pt x="3342640" y="2417574"/>
                </a:cubicBezTo>
                <a:cubicBezTo>
                  <a:pt x="3037840" y="2568704"/>
                  <a:pt x="2192020" y="2521714"/>
                  <a:pt x="1811020" y="2417574"/>
                </a:cubicBezTo>
                <a:cubicBezTo>
                  <a:pt x="1430020" y="2313434"/>
                  <a:pt x="1087120" y="2002284"/>
                  <a:pt x="1056640" y="1792734"/>
                </a:cubicBezTo>
                <a:cubicBezTo>
                  <a:pt x="1026160" y="1583184"/>
                  <a:pt x="1388361" y="1260582"/>
                  <a:pt x="1628140" y="1160274"/>
                </a:cubicBezTo>
                <a:cubicBezTo>
                  <a:pt x="1867919" y="1059966"/>
                  <a:pt x="2304574" y="1133161"/>
                  <a:pt x="2495312" y="1190883"/>
                </a:cubicBezTo>
                <a:cubicBezTo>
                  <a:pt x="2686050" y="1248605"/>
                  <a:pt x="2744405" y="1393051"/>
                  <a:pt x="2772569" y="1506605"/>
                </a:cubicBezTo>
                <a:cubicBezTo>
                  <a:pt x="2800733" y="1620159"/>
                  <a:pt x="2802355" y="1811274"/>
                  <a:pt x="2664296" y="1872208"/>
                </a:cubicBezTo>
                <a:cubicBezTo>
                  <a:pt x="2526237" y="1933142"/>
                  <a:pt x="2008986" y="1865858"/>
                  <a:pt x="1944216" y="187220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2" name="Connecteur droit 141"/>
          <p:cNvCxnSpPr/>
          <p:nvPr/>
        </p:nvCxnSpPr>
        <p:spPr>
          <a:xfrm rot="16200000" flipH="1">
            <a:off x="4972956" y="4990828"/>
            <a:ext cx="2315661" cy="56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>
            <a:off x="6804249" y="5013177"/>
            <a:ext cx="1262156" cy="30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ZoneTexte 143"/>
          <p:cNvSpPr txBox="1"/>
          <p:nvPr/>
        </p:nvSpPr>
        <p:spPr>
          <a:xfrm>
            <a:off x="6102737" y="4008859"/>
            <a:ext cx="84510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Bilan de projet</a:t>
            </a:r>
            <a:endParaRPr lang="fr-FR" sz="700" dirty="0"/>
          </a:p>
        </p:txBody>
      </p:sp>
      <p:sp>
        <p:nvSpPr>
          <p:cNvPr id="145" name="ZoneTexte 144"/>
          <p:cNvSpPr txBox="1"/>
          <p:nvPr/>
        </p:nvSpPr>
        <p:spPr>
          <a:xfrm>
            <a:off x="7168729" y="4255206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Tests</a:t>
            </a:r>
          </a:p>
          <a:p>
            <a:r>
              <a:rPr lang="fr-FR" sz="700" dirty="0" smtClean="0"/>
              <a:t>Proto 2</a:t>
            </a:r>
            <a:endParaRPr lang="fr-FR" sz="700" dirty="0"/>
          </a:p>
        </p:txBody>
      </p:sp>
      <p:sp>
        <p:nvSpPr>
          <p:cNvPr id="146" name="ZoneTexte 145"/>
          <p:cNvSpPr txBox="1"/>
          <p:nvPr/>
        </p:nvSpPr>
        <p:spPr>
          <a:xfrm>
            <a:off x="7346404" y="4600092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Réalisation</a:t>
            </a:r>
          </a:p>
          <a:p>
            <a:r>
              <a:rPr lang="fr-FR" sz="700" dirty="0" smtClean="0"/>
              <a:t> Proto 2</a:t>
            </a:r>
            <a:endParaRPr lang="fr-FR" sz="700" dirty="0"/>
          </a:p>
        </p:txBody>
      </p:sp>
      <p:sp>
        <p:nvSpPr>
          <p:cNvPr id="147" name="ZoneTexte 146"/>
          <p:cNvSpPr txBox="1"/>
          <p:nvPr/>
        </p:nvSpPr>
        <p:spPr>
          <a:xfrm>
            <a:off x="6834728" y="4747900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>
                <a:cs typeface="Arial" pitchFamily="34" charset="0"/>
              </a:rPr>
              <a:t>Réalisation</a:t>
            </a:r>
          </a:p>
          <a:p>
            <a:r>
              <a:rPr lang="fr-FR" sz="700" dirty="0" smtClean="0">
                <a:cs typeface="Arial" pitchFamily="34" charset="0"/>
              </a:rPr>
              <a:t>  Proto 1</a:t>
            </a:r>
            <a:endParaRPr lang="fr-FR" sz="700" dirty="0">
              <a:cs typeface="Arial" pitchFamily="34" charset="0"/>
            </a:endParaRPr>
          </a:p>
        </p:txBody>
      </p:sp>
      <p:cxnSp>
        <p:nvCxnSpPr>
          <p:cNvPr id="148" name="Connecteur droit 147"/>
          <p:cNvCxnSpPr/>
          <p:nvPr/>
        </p:nvCxnSpPr>
        <p:spPr>
          <a:xfrm flipV="1">
            <a:off x="6732242" y="4501554"/>
            <a:ext cx="1221953" cy="295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ZoneTexte 148"/>
          <p:cNvSpPr txBox="1"/>
          <p:nvPr/>
        </p:nvSpPr>
        <p:spPr>
          <a:xfrm>
            <a:off x="6836192" y="5013179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Conception</a:t>
            </a:r>
          </a:p>
          <a:p>
            <a:r>
              <a:rPr lang="fr-FR" sz="700" dirty="0" smtClean="0"/>
              <a:t>Proto 1</a:t>
            </a:r>
            <a:endParaRPr lang="fr-FR" sz="700" dirty="0"/>
          </a:p>
        </p:txBody>
      </p:sp>
      <p:sp>
        <p:nvSpPr>
          <p:cNvPr id="150" name="ZoneTexte 149"/>
          <p:cNvSpPr txBox="1"/>
          <p:nvPr/>
        </p:nvSpPr>
        <p:spPr>
          <a:xfrm>
            <a:off x="7395552" y="5043516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Conception</a:t>
            </a:r>
          </a:p>
          <a:p>
            <a:r>
              <a:rPr lang="fr-FR" sz="700" dirty="0" smtClean="0"/>
              <a:t>Proto 2</a:t>
            </a:r>
            <a:endParaRPr lang="fr-FR" sz="700" dirty="0"/>
          </a:p>
        </p:txBody>
      </p:sp>
      <p:cxnSp>
        <p:nvCxnSpPr>
          <p:cNvPr id="151" name="Connecteur droit 150"/>
          <p:cNvCxnSpPr>
            <a:stCxn id="141" idx="17"/>
          </p:cNvCxnSpPr>
          <p:nvPr/>
        </p:nvCxnSpPr>
        <p:spPr>
          <a:xfrm>
            <a:off x="6719889" y="5191322"/>
            <a:ext cx="1178201" cy="492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/>
          <p:nvPr/>
        </p:nvCxnSpPr>
        <p:spPr>
          <a:xfrm rot="5400000">
            <a:off x="5263873" y="5434963"/>
            <a:ext cx="443422" cy="448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ZoneTexte 152"/>
          <p:cNvSpPr txBox="1"/>
          <p:nvPr/>
        </p:nvSpPr>
        <p:spPr>
          <a:xfrm>
            <a:off x="7020273" y="5661251"/>
            <a:ext cx="5934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Spécifs 2</a:t>
            </a:r>
            <a:endParaRPr lang="fr-FR" sz="700" dirty="0"/>
          </a:p>
        </p:txBody>
      </p:sp>
      <p:sp>
        <p:nvSpPr>
          <p:cNvPr id="154" name="ZoneTexte 153"/>
          <p:cNvSpPr txBox="1"/>
          <p:nvPr/>
        </p:nvSpPr>
        <p:spPr>
          <a:xfrm>
            <a:off x="6660232" y="5373219"/>
            <a:ext cx="5934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Spécifs 1</a:t>
            </a:r>
            <a:endParaRPr lang="fr-FR" sz="700" dirty="0"/>
          </a:p>
        </p:txBody>
      </p:sp>
      <p:sp>
        <p:nvSpPr>
          <p:cNvPr id="155" name="ZoneTexte 154"/>
          <p:cNvSpPr txBox="1"/>
          <p:nvPr/>
        </p:nvSpPr>
        <p:spPr>
          <a:xfrm>
            <a:off x="6084168" y="5229203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Analyse</a:t>
            </a:r>
          </a:p>
          <a:p>
            <a:r>
              <a:rPr lang="fr-FR" sz="700" dirty="0" smtClean="0"/>
              <a:t>Besoins 1</a:t>
            </a:r>
            <a:endParaRPr lang="fr-FR" sz="700" dirty="0"/>
          </a:p>
        </p:txBody>
      </p:sp>
      <p:sp>
        <p:nvSpPr>
          <p:cNvPr id="156" name="ZoneTexte 155"/>
          <p:cNvSpPr txBox="1"/>
          <p:nvPr/>
        </p:nvSpPr>
        <p:spPr>
          <a:xfrm>
            <a:off x="6156176" y="5733287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Analyse</a:t>
            </a:r>
          </a:p>
          <a:p>
            <a:r>
              <a:rPr lang="fr-FR" sz="700" dirty="0" smtClean="0"/>
              <a:t>Besoins 2</a:t>
            </a:r>
            <a:endParaRPr lang="fr-FR" sz="700" dirty="0"/>
          </a:p>
        </p:txBody>
      </p:sp>
      <p:sp>
        <p:nvSpPr>
          <p:cNvPr id="157" name="ZoneTexte 156"/>
          <p:cNvSpPr txBox="1"/>
          <p:nvPr/>
        </p:nvSpPr>
        <p:spPr>
          <a:xfrm>
            <a:off x="6300194" y="4365107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Tests</a:t>
            </a:r>
          </a:p>
          <a:p>
            <a:r>
              <a:rPr lang="fr-FR" sz="700" dirty="0" smtClean="0"/>
              <a:t>Proto 1</a:t>
            </a:r>
            <a:endParaRPr lang="fr-FR" sz="700" dirty="0"/>
          </a:p>
        </p:txBody>
      </p:sp>
      <p:cxnSp>
        <p:nvCxnSpPr>
          <p:cNvPr id="158" name="Connecteur droit 157"/>
          <p:cNvCxnSpPr/>
          <p:nvPr/>
        </p:nvCxnSpPr>
        <p:spPr>
          <a:xfrm rot="16200000" flipH="1">
            <a:off x="6360622" y="5392702"/>
            <a:ext cx="886849" cy="504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ZoneTexte 158"/>
          <p:cNvSpPr txBox="1"/>
          <p:nvPr/>
        </p:nvSpPr>
        <p:spPr>
          <a:xfrm>
            <a:off x="5485583" y="5684018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Bilan</a:t>
            </a:r>
          </a:p>
          <a:p>
            <a:r>
              <a:rPr lang="fr-FR" sz="700" dirty="0" smtClean="0"/>
              <a:t>Proto 1</a:t>
            </a:r>
            <a:endParaRPr lang="fr-FR" sz="700" dirty="0"/>
          </a:p>
        </p:txBody>
      </p:sp>
      <p:sp>
        <p:nvSpPr>
          <p:cNvPr id="160" name="ZoneTexte 159"/>
          <p:cNvSpPr txBox="1"/>
          <p:nvPr/>
        </p:nvSpPr>
        <p:spPr>
          <a:xfrm>
            <a:off x="4860034" y="4581131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Expérimentation</a:t>
            </a:r>
          </a:p>
          <a:p>
            <a:r>
              <a:rPr lang="fr-FR" sz="700" dirty="0" smtClean="0"/>
              <a:t>Proto 1</a:t>
            </a:r>
            <a:endParaRPr lang="fr-FR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SCRUM</a:t>
            </a:r>
            <a:r>
              <a:rPr lang="fr-FR" sz="1400" dirty="0" smtClean="0"/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Présentation – Démarche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907704" y="5795972"/>
            <a:ext cx="448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Vue synthétique du processus </a:t>
            </a:r>
            <a:r>
              <a:rPr lang="fr-FR" dirty="0" err="1" smtClean="0"/>
              <a:t>Scrum</a:t>
            </a:r>
            <a:endParaRPr lang="fr-FR" dirty="0"/>
          </a:p>
        </p:txBody>
      </p:sp>
      <p:pic>
        <p:nvPicPr>
          <p:cNvPr id="21" name="Image 20" descr="Scr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980731"/>
            <a:ext cx="6730451" cy="446795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SCRUM</a:t>
            </a:r>
            <a:r>
              <a:rPr lang="fr-FR" sz="1400" dirty="0" smtClean="0"/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Présentation – Quelques chiffres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124744"/>
            <a:ext cx="8229600" cy="518457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lnSpc>
                <a:spcPct val="2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Equipes pratiquant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Scrum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en France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800100" lvl="1" indent="-342900" fontAlgn="base">
              <a:lnSpc>
                <a:spcPct val="2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dirty="0" smtClean="0">
                <a:latin typeface="Century Gothic" pitchFamily="34" charset="0"/>
              </a:rPr>
              <a:t>2005 : moins de 10 équipes</a:t>
            </a:r>
          </a:p>
          <a:p>
            <a:pPr marL="800100" lvl="1" indent="-342900" fontAlgn="base">
              <a:lnSpc>
                <a:spcPct val="2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dirty="0" smtClean="0">
                <a:latin typeface="Century Gothic" pitchFamily="34" charset="0"/>
              </a:rPr>
              <a:t>2006 : moins de 50 équipes</a:t>
            </a:r>
          </a:p>
          <a:p>
            <a:pPr marL="800100" lvl="1" indent="-342900" fontAlgn="base">
              <a:lnSpc>
                <a:spcPct val="2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dirty="0" smtClean="0">
                <a:latin typeface="Century Gothic" pitchFamily="34" charset="0"/>
              </a:rPr>
              <a:t>2007 : moins de 200 équipes</a:t>
            </a:r>
          </a:p>
          <a:p>
            <a:pPr marL="800100" lvl="1" indent="-342900" fontAlgn="base">
              <a:lnSpc>
                <a:spcPct val="2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dirty="0" smtClean="0">
                <a:latin typeface="Century Gothic" pitchFamily="34" charset="0"/>
              </a:rPr>
              <a:t>2008 : moins de 800 équipes</a:t>
            </a:r>
          </a:p>
          <a:p>
            <a:pPr marL="800100" lvl="1" indent="-342900" fontAlgn="base">
              <a:lnSpc>
                <a:spcPct val="2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600" b="1" dirty="0" smtClean="0">
                <a:latin typeface="Century Gothic" pitchFamily="34" charset="0"/>
              </a:rPr>
              <a:t>2009 : plus de 1 000 équipes</a:t>
            </a:r>
          </a:p>
        </p:txBody>
      </p:sp>
      <p:pic>
        <p:nvPicPr>
          <p:cNvPr id="4" name="Image 3" descr="mele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4293096"/>
            <a:ext cx="2505075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SCRUM</a:t>
            </a:r>
            <a:r>
              <a:rPr lang="fr-FR" sz="1400" dirty="0" smtClean="0"/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L’équipe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67545" y="1052736"/>
            <a:ext cx="3960440" cy="23762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Product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Owner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fr-FR" sz="1600" b="1" dirty="0" smtClean="0">
                <a:latin typeface="Century Gothic" pitchFamily="34" charset="0"/>
              </a:rPr>
              <a:t>(Directeur de produit)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Représente le client et les utilisateurs</a:t>
            </a: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Définit les besoins</a:t>
            </a: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Fixe les priorités</a:t>
            </a: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Valide les solutions</a:t>
            </a: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8" name="Image 7" descr="georges clo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6" y="2276873"/>
            <a:ext cx="938505" cy="1224136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4499992" y="1052736"/>
            <a:ext cx="3960440" cy="23762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Scrum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Master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Garant de la méthode</a:t>
            </a: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Protège l’équipe des interférences extérieurs</a:t>
            </a: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0" name="Image 9" descr="chabal_hauteur_referenc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196755"/>
            <a:ext cx="683568" cy="986357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467545" y="3717032"/>
            <a:ext cx="3960440" cy="23762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L’équipe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Multi compétences</a:t>
            </a: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Auto gestion</a:t>
            </a: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2" name="Image 11" descr="7652231127_equipe-de-france-de-rugb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5" y="5229200"/>
            <a:ext cx="1638499" cy="1021860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4499992" y="3717032"/>
            <a:ext cx="3960440" cy="23762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Les intervenants </a:t>
            </a:r>
            <a:r>
              <a:rPr lang="fr-FR" sz="1600" b="1" dirty="0" smtClean="0">
                <a:latin typeface="Century Gothic" pitchFamily="34" charset="0"/>
              </a:rPr>
              <a:t>(</a:t>
            </a:r>
            <a:r>
              <a:rPr lang="fr-FR" sz="1600" b="1" dirty="0" err="1" smtClean="0">
                <a:latin typeface="Century Gothic" pitchFamily="34" charset="0"/>
              </a:rPr>
              <a:t>Skateholders</a:t>
            </a:r>
            <a:r>
              <a:rPr lang="fr-FR" sz="1600" b="1" dirty="0" smtClean="0">
                <a:latin typeface="Century Gothic" pitchFamily="34" charset="0"/>
              </a:rPr>
              <a:t>)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Les autres parties prenantes (Juridique, experts, architecte réseau…)</a:t>
            </a: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4" name="Image 13" descr="mani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1" y="5241382"/>
            <a:ext cx="1521891" cy="113994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SCRUM</a:t>
            </a:r>
            <a:r>
              <a:rPr lang="fr-FR" sz="1400" dirty="0" smtClean="0"/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err="1" smtClean="0">
                <a:latin typeface="Century Gothic" pitchFamily="34" charset="0"/>
              </a:rPr>
              <a:t>Backlog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131840" y="3284985"/>
            <a:ext cx="2376264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Sprint 2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131840" y="4509121"/>
            <a:ext cx="2376264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Sprint 3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131840" y="5733256"/>
            <a:ext cx="2376264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Sprint n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4104743" y="4256298"/>
            <a:ext cx="50405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>
            <a:off x="4104743" y="5480435"/>
            <a:ext cx="504056" cy="158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107504" y="1124745"/>
            <a:ext cx="151216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u="sng" dirty="0" err="1" smtClean="0"/>
              <a:t>Backlog</a:t>
            </a:r>
            <a:endParaRPr lang="fr-FR" sz="1400" u="sng" dirty="0" smtClean="0"/>
          </a:p>
          <a:p>
            <a:pPr algn="ctr"/>
            <a:r>
              <a:rPr lang="fr-FR" sz="1400" u="sng" dirty="0" smtClean="0"/>
              <a:t>produit</a:t>
            </a:r>
            <a:endParaRPr lang="fr-FR" sz="1400" u="sng" dirty="0"/>
          </a:p>
        </p:txBody>
      </p:sp>
      <p:sp>
        <p:nvSpPr>
          <p:cNvPr id="17" name="Ellipse 16"/>
          <p:cNvSpPr/>
          <p:nvPr/>
        </p:nvSpPr>
        <p:spPr>
          <a:xfrm>
            <a:off x="6948264" y="2132856"/>
            <a:ext cx="172819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Produit partiel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6948264" y="5589240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u="sng" dirty="0" smtClean="0"/>
              <a:t>Produit </a:t>
            </a:r>
          </a:p>
          <a:p>
            <a:pPr algn="ctr"/>
            <a:r>
              <a:rPr lang="fr-FR" sz="1400" u="sng" dirty="0" smtClean="0"/>
              <a:t>complet</a:t>
            </a:r>
            <a:endParaRPr lang="fr-FR" sz="1400" u="sng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31841" y="2060848"/>
            <a:ext cx="2448272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Sprint 1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 rot="5400000">
            <a:off x="4104743" y="3032163"/>
            <a:ext cx="50405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6948264" y="3307844"/>
            <a:ext cx="172819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Produit partiel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6948264" y="4581128"/>
            <a:ext cx="172819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Produit partiel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683568" y="2132856"/>
            <a:ext cx="1728192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</a:rPr>
              <a:t>Backlog</a:t>
            </a:r>
            <a:r>
              <a:rPr lang="fr-FR" sz="1400" dirty="0" smtClean="0">
                <a:solidFill>
                  <a:schemeClr val="tx1"/>
                </a:solidFill>
              </a:rPr>
              <a:t> sprint 1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683568" y="3356993"/>
            <a:ext cx="1728192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</a:rPr>
              <a:t>Backlog</a:t>
            </a:r>
            <a:r>
              <a:rPr lang="fr-FR" sz="1400" dirty="0" smtClean="0">
                <a:solidFill>
                  <a:schemeClr val="tx1"/>
                </a:solidFill>
              </a:rPr>
              <a:t> sprint 1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683568" y="4581129"/>
            <a:ext cx="1728192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</a:rPr>
              <a:t>Backlog</a:t>
            </a:r>
            <a:r>
              <a:rPr lang="fr-FR" sz="1400" dirty="0" smtClean="0">
                <a:solidFill>
                  <a:schemeClr val="tx1"/>
                </a:solidFill>
              </a:rPr>
              <a:t> sprint 1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683568" y="5733256"/>
            <a:ext cx="172819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</a:rPr>
              <a:t>Backlog</a:t>
            </a:r>
            <a:r>
              <a:rPr lang="fr-FR" sz="1400" dirty="0" smtClean="0">
                <a:solidFill>
                  <a:schemeClr val="tx1"/>
                </a:solidFill>
              </a:rPr>
              <a:t> sprint 1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37" name="Forme 36"/>
          <p:cNvCxnSpPr>
            <a:stCxn id="16" idx="3"/>
            <a:endCxn id="33" idx="2"/>
          </p:cNvCxnSpPr>
          <p:nvPr/>
        </p:nvCxnSpPr>
        <p:spPr>
          <a:xfrm rot="16200000" flipH="1">
            <a:off x="-1652697" y="3721027"/>
            <a:ext cx="4317921" cy="354612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endCxn id="30" idx="2"/>
          </p:cNvCxnSpPr>
          <p:nvPr/>
        </p:nvCxnSpPr>
        <p:spPr>
          <a:xfrm>
            <a:off x="323529" y="2420888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23529" y="364502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323529" y="486916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30" idx="6"/>
            <a:endCxn id="26" idx="1"/>
          </p:cNvCxnSpPr>
          <p:nvPr/>
        </p:nvCxnSpPr>
        <p:spPr>
          <a:xfrm>
            <a:off x="2411761" y="2420889"/>
            <a:ext cx="72008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411761" y="3643437"/>
            <a:ext cx="72008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2411761" y="4867572"/>
            <a:ext cx="72008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411761" y="6093297"/>
            <a:ext cx="72008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26" idx="3"/>
          </p:cNvCxnSpPr>
          <p:nvPr/>
        </p:nvCxnSpPr>
        <p:spPr>
          <a:xfrm>
            <a:off x="5580112" y="2420889"/>
            <a:ext cx="13681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5580112" y="3643437"/>
            <a:ext cx="13681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5580112" y="4867572"/>
            <a:ext cx="13681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5580112" y="6091709"/>
            <a:ext cx="13681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0" y="194400"/>
            <a:ext cx="7355160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SCRUM</a:t>
            </a:r>
            <a:r>
              <a:rPr lang="fr-FR" sz="1400" dirty="0" smtClean="0"/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err="1" smtClean="0">
                <a:latin typeface="Century Gothic" pitchFamily="34" charset="0"/>
              </a:rPr>
              <a:t>Backlog</a:t>
            </a:r>
            <a:r>
              <a:rPr lang="fr-FR" dirty="0" smtClean="0">
                <a:latin typeface="Century Gothic" pitchFamily="34" charset="0"/>
              </a:rPr>
              <a:t> du produit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5536" y="1268760"/>
            <a:ext cx="8075240" cy="532859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Une liste de fonctionnalités à réaliser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Littéralement : la liste des choses en attente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Plus précisément : le référentiel des exigences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solidFill>
                  <a:schemeClr val="accent1"/>
                </a:solidFill>
                <a:latin typeface="Century Gothic" pitchFamily="34" charset="0"/>
              </a:rPr>
              <a:t>Chaque fonctionnalité est décrite par une story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Les stories sont rangées par priorité 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solidFill>
                  <a:schemeClr val="accent1"/>
                </a:solidFill>
                <a:latin typeface="Century Gothic" pitchFamily="34" charset="0"/>
              </a:rPr>
              <a:t>Le </a:t>
            </a:r>
            <a:r>
              <a:rPr lang="fr-FR" sz="1400" b="1" dirty="0" err="1" smtClean="0">
                <a:solidFill>
                  <a:schemeClr val="accent1"/>
                </a:solidFill>
                <a:latin typeface="Century Gothic" pitchFamily="34" charset="0"/>
              </a:rPr>
              <a:t>backlog</a:t>
            </a:r>
            <a:r>
              <a:rPr lang="fr-FR" sz="1400" b="1" dirty="0" smtClean="0">
                <a:solidFill>
                  <a:schemeClr val="accent1"/>
                </a:solidFill>
                <a:latin typeface="Century Gothic" pitchFamily="34" charset="0"/>
              </a:rPr>
              <a:t> produit est définit en </a:t>
            </a:r>
            <a:r>
              <a:rPr lang="fr-FR" sz="1400" b="1" u="sng" dirty="0" smtClean="0">
                <a:solidFill>
                  <a:schemeClr val="accent1"/>
                </a:solidFill>
                <a:latin typeface="Century Gothic" pitchFamily="34" charset="0"/>
              </a:rPr>
              <a:t>amont du projet </a:t>
            </a:r>
            <a:r>
              <a:rPr lang="fr-FR" sz="1400" b="1" u="sng" dirty="0" err="1" smtClean="0">
                <a:solidFill>
                  <a:schemeClr val="accent1"/>
                </a:solidFill>
                <a:latin typeface="Century Gothic" pitchFamily="34" charset="0"/>
              </a:rPr>
              <a:t>Scrum</a:t>
            </a:r>
            <a:endParaRPr lang="fr-FR" sz="1400" b="1" u="sng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Les fonctions essentielles sont identifiées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err="1" smtClean="0">
                <a:latin typeface="Century Gothic" pitchFamily="34" charset="0"/>
              </a:rPr>
              <a:t>Features</a:t>
            </a:r>
            <a:r>
              <a:rPr lang="fr-FR" sz="1400" b="1" dirty="0" smtClean="0">
                <a:latin typeface="Century Gothic" pitchFamily="34" charset="0"/>
              </a:rPr>
              <a:t>, macro stories</a:t>
            </a: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400" b="1" dirty="0" smtClean="0">
                <a:solidFill>
                  <a:schemeClr val="accent1"/>
                </a:solidFill>
                <a:latin typeface="Century Gothic" pitchFamily="34" charset="0"/>
              </a:rPr>
              <a:t>Le </a:t>
            </a:r>
            <a:r>
              <a:rPr lang="fr-FR" sz="1400" b="1" dirty="0" err="1" smtClean="0">
                <a:solidFill>
                  <a:schemeClr val="accent1"/>
                </a:solidFill>
                <a:latin typeface="Century Gothic" pitchFamily="34" charset="0"/>
              </a:rPr>
              <a:t>backlog</a:t>
            </a:r>
            <a:r>
              <a:rPr lang="fr-FR" sz="1400" b="1" dirty="0" smtClean="0">
                <a:solidFill>
                  <a:schemeClr val="accent1"/>
                </a:solidFill>
                <a:latin typeface="Century Gothic" pitchFamily="34" charset="0"/>
              </a:rPr>
              <a:t> est actualisé tout au long du projet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Century Gothic" pitchFamily="34" charset="0"/>
              </a:rPr>
              <a:t>La description des fonctions est affinée au fil du projet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dirty="0" err="1" smtClean="0">
                <a:latin typeface="Century Gothic" pitchFamily="34" charset="0"/>
              </a:rPr>
              <a:t>Features</a:t>
            </a:r>
            <a:r>
              <a:rPr lang="fr-FR" sz="1400" b="1" dirty="0" smtClean="0">
                <a:latin typeface="Century Gothic" pitchFamily="34" charset="0"/>
              </a:rPr>
              <a:t>, macro stories, stories</a:t>
            </a: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fr-FR" sz="1400" b="1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0" y="194400"/>
            <a:ext cx="7355160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SCRUM</a:t>
            </a:r>
            <a:r>
              <a:rPr lang="fr-FR" sz="1400" dirty="0" smtClean="0"/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err="1" smtClean="0">
                <a:latin typeface="Century Gothic" pitchFamily="34" charset="0"/>
              </a:rPr>
              <a:t>Backlog</a:t>
            </a:r>
            <a:r>
              <a:rPr lang="fr-FR" dirty="0" smtClean="0">
                <a:latin typeface="Century Gothic" pitchFamily="34" charset="0"/>
              </a:rPr>
              <a:t> – Story : 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/>
              <a:t>E</a:t>
            </a:r>
            <a:r>
              <a:rPr lang="fr-FR" dirty="0" smtClean="0">
                <a:latin typeface="Century Gothic" pitchFamily="34" charset="0"/>
              </a:rPr>
              <a:t>lément du </a:t>
            </a:r>
            <a:r>
              <a:rPr lang="fr-FR" dirty="0" err="1" smtClean="0">
                <a:latin typeface="Century Gothic" pitchFamily="34" charset="0"/>
              </a:rPr>
              <a:t>backlog</a:t>
            </a:r>
            <a:r>
              <a:rPr lang="fr-FR" dirty="0" smtClean="0">
                <a:latin typeface="Century Gothic" pitchFamily="34" charset="0"/>
              </a:rPr>
              <a:t> du produit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79513" y="2636913"/>
            <a:ext cx="1656184" cy="5760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Story :</a:t>
            </a:r>
            <a:endParaRPr kumimoji="0" lang="fr-FR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3140969"/>
            <a:ext cx="3780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fr-FR" b="1" dirty="0" smtClean="0">
                <a:latin typeface="Century Gothic" pitchFamily="34" charset="0"/>
              </a:rPr>
              <a:t>Un élément fonctionnel qui apporte une valeur et qui peut être développé en un sprint.</a:t>
            </a: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fr-FR" b="1" dirty="0" smtClean="0">
                <a:latin typeface="Century Gothic" pitchFamily="34" charset="0"/>
              </a:rPr>
              <a:t>Story est un concept de XP.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004049" y="1556793"/>
            <a:ext cx="3096344" cy="48965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Story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5004049" y="2204864"/>
            <a:ext cx="30963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220072" y="2636912"/>
            <a:ext cx="16738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Nom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Identifiant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Rôle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Description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Type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Etat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Taille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Priorité</a:t>
            </a:r>
            <a:endParaRPr lang="fr-F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0" y="194400"/>
            <a:ext cx="7355160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SCRUM</a:t>
            </a:r>
            <a:r>
              <a:rPr lang="fr-FR" sz="1400" dirty="0" smtClean="0"/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err="1" smtClean="0">
                <a:latin typeface="Century Gothic" pitchFamily="34" charset="0"/>
              </a:rPr>
              <a:t>Backlog</a:t>
            </a:r>
            <a:r>
              <a:rPr lang="fr-FR" dirty="0" smtClean="0">
                <a:latin typeface="Century Gothic" pitchFamily="34" charset="0"/>
              </a:rPr>
              <a:t> – Story : 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/>
              <a:t>E</a:t>
            </a:r>
            <a:r>
              <a:rPr lang="fr-FR" dirty="0" smtClean="0">
                <a:latin typeface="Century Gothic" pitchFamily="34" charset="0"/>
              </a:rPr>
              <a:t>lément du </a:t>
            </a:r>
            <a:r>
              <a:rPr lang="fr-FR" dirty="0" err="1" smtClean="0">
                <a:latin typeface="Century Gothic" pitchFamily="34" charset="0"/>
              </a:rPr>
              <a:t>backlog</a:t>
            </a:r>
            <a:r>
              <a:rPr lang="fr-FR" dirty="0" smtClean="0">
                <a:latin typeface="Century Gothic" pitchFamily="34" charset="0"/>
              </a:rPr>
              <a:t> du produit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5" y="1556793"/>
            <a:ext cx="3096344" cy="48965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Story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07505" y="2204864"/>
            <a:ext cx="30963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3528" y="2636912"/>
            <a:ext cx="16738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Nom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Identifiant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</a:t>
            </a:r>
            <a:r>
              <a:rPr lang="fr-FR" b="1" u="sng" dirty="0" smtClean="0">
                <a:solidFill>
                  <a:schemeClr val="accent1"/>
                </a:solidFill>
              </a:rPr>
              <a:t>Rôle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Description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Type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Etat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Taille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Priorité</a:t>
            </a: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275856" y="1484784"/>
            <a:ext cx="5868144" cy="532859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Permet de préciser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 rôle de l’utilisateur.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fr-FR" sz="1400" b="1" dirty="0" smtClean="0">
                <a:latin typeface="Century Gothic" pitchFamily="34" charset="0"/>
              </a:rPr>
              <a:t>Cet attribut peut aider à la </a:t>
            </a:r>
            <a:r>
              <a:rPr lang="fr-FR" sz="1400" b="1" dirty="0" smtClean="0">
                <a:solidFill>
                  <a:schemeClr val="accent1"/>
                </a:solidFill>
                <a:latin typeface="Century Gothic" pitchFamily="34" charset="0"/>
              </a:rPr>
              <a:t>compréhension</a:t>
            </a:r>
            <a:r>
              <a:rPr lang="fr-FR" sz="1400" b="1" dirty="0" smtClean="0">
                <a:latin typeface="Century Gothic" pitchFamily="34" charset="0"/>
              </a:rPr>
              <a:t> de la story.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Il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permet aussi de faciliter la recherche d’exhaustivité de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stories.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sng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Exemple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: Le client, le responsable des stocks, la comptabilité,…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Chaque rôle peut donner lieu à une 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description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spécifique en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termes :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baseline="0" dirty="0" smtClean="0">
                <a:latin typeface="Century Gothic" pitchFamily="34" charset="0"/>
              </a:rPr>
              <a:t>Description du rôle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Fréquence d’utilisation du produit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400" b="1" baseline="0" dirty="0" smtClean="0">
                <a:latin typeface="Century Gothic" pitchFamily="34" charset="0"/>
              </a:rPr>
              <a:t>Nombre</a:t>
            </a:r>
            <a:r>
              <a:rPr lang="fr-FR" sz="1400" b="1" dirty="0" smtClean="0">
                <a:latin typeface="Century Gothic" pitchFamily="34" charset="0"/>
              </a:rPr>
              <a:t> de personnes ayant ce rôle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Ses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critères de satisfaction dans l’utilisation du produit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fr-FR" sz="1200" b="1" dirty="0" smtClean="0">
                <a:latin typeface="Century Gothic" pitchFamily="34" charset="0"/>
              </a:rPr>
              <a:t>Cf. Use case d’UML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0" y="194400"/>
            <a:ext cx="7355160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SCRUM</a:t>
            </a:r>
            <a:r>
              <a:rPr lang="fr-FR" sz="1400" dirty="0" smtClean="0"/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err="1" smtClean="0">
                <a:latin typeface="Century Gothic" pitchFamily="34" charset="0"/>
              </a:rPr>
              <a:t>Backlog</a:t>
            </a:r>
            <a:r>
              <a:rPr lang="fr-FR" dirty="0" smtClean="0">
                <a:latin typeface="Century Gothic" pitchFamily="34" charset="0"/>
              </a:rPr>
              <a:t> – Story : 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/>
              <a:t>E</a:t>
            </a:r>
            <a:r>
              <a:rPr lang="fr-FR" dirty="0" smtClean="0">
                <a:latin typeface="Century Gothic" pitchFamily="34" charset="0"/>
              </a:rPr>
              <a:t>lément du </a:t>
            </a:r>
            <a:r>
              <a:rPr lang="fr-FR" dirty="0" err="1" smtClean="0">
                <a:latin typeface="Century Gothic" pitchFamily="34" charset="0"/>
              </a:rPr>
              <a:t>backlog</a:t>
            </a:r>
            <a:r>
              <a:rPr lang="fr-FR" dirty="0" smtClean="0">
                <a:latin typeface="Century Gothic" pitchFamily="34" charset="0"/>
              </a:rPr>
              <a:t> du produit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5" y="1556793"/>
            <a:ext cx="3096344" cy="48965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Story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07505" y="2204864"/>
            <a:ext cx="30963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3529" y="2636912"/>
            <a:ext cx="185339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Nom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Identifiant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Rôle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</a:t>
            </a:r>
            <a:r>
              <a:rPr lang="fr-FR" b="1" u="sng" dirty="0" smtClean="0">
                <a:solidFill>
                  <a:schemeClr val="accent1"/>
                </a:solidFill>
              </a:rPr>
              <a:t>Description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Type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Etat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Taille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Priorité</a:t>
            </a: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275856" y="1484784"/>
            <a:ext cx="5868144" cy="532859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Description libre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fr-FR" sz="1400" dirty="0" smtClean="0">
                <a:latin typeface="Century Gothic" pitchFamily="34" charset="0"/>
              </a:rPr>
              <a:t>Quelques lignes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endParaRPr kumimoji="0" lang="fr-FR" sz="14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fr-FR" sz="1400" dirty="0" smtClean="0">
                <a:latin typeface="Century Gothic" pitchFamily="34" charset="0"/>
              </a:rPr>
              <a:t>Ou</a:t>
            </a:r>
            <a:r>
              <a:rPr lang="fr-FR" sz="1400" b="1" dirty="0" smtClean="0">
                <a:latin typeface="Century Gothic" pitchFamily="34" charset="0"/>
              </a:rPr>
              <a:t> structurées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Exemple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endParaRPr lang="fr-FR" sz="1400" dirty="0" smtClean="0">
              <a:latin typeface="Century Gothic" pitchFamily="34" charset="0"/>
            </a:endParaRP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endParaRPr kumimoji="0" lang="fr-FR" sz="1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endParaRPr lang="fr-FR" sz="1400" dirty="0" smtClean="0">
              <a:latin typeface="Century Gothic" pitchFamily="34" charset="0"/>
            </a:endParaRP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endParaRPr kumimoji="0" lang="fr-FR" sz="1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fr-FR" sz="1400" b="1" dirty="0" smtClean="0">
                <a:solidFill>
                  <a:schemeClr val="accent1"/>
                </a:solidFill>
                <a:latin typeface="Century Gothic" pitchFamily="34" charset="0"/>
              </a:rPr>
              <a:t>En tant que </a:t>
            </a:r>
            <a:r>
              <a:rPr lang="fr-FR" sz="1400" b="1" dirty="0" smtClean="0">
                <a:latin typeface="Century Gothic" pitchFamily="34" charset="0"/>
              </a:rPr>
              <a:t>client</a:t>
            </a:r>
            <a:r>
              <a:rPr lang="fr-FR" sz="1400" b="1" dirty="0" smtClean="0">
                <a:solidFill>
                  <a:schemeClr val="accent1"/>
                </a:solidFill>
                <a:latin typeface="Century Gothic" pitchFamily="34" charset="0"/>
              </a:rPr>
              <a:t>, je veux </a:t>
            </a:r>
            <a:r>
              <a:rPr lang="fr-FR" sz="1400" b="1" dirty="0" smtClean="0">
                <a:latin typeface="Century Gothic" pitchFamily="34" charset="0"/>
              </a:rPr>
              <a:t>m’inscrire à une session de formation </a:t>
            </a:r>
            <a:r>
              <a:rPr lang="fr-FR" sz="1400" b="1" dirty="0" smtClean="0">
                <a:solidFill>
                  <a:schemeClr val="accent1"/>
                </a:solidFill>
                <a:latin typeface="Century Gothic" pitchFamily="34" charset="0"/>
              </a:rPr>
              <a:t>afin</a:t>
            </a:r>
            <a:r>
              <a:rPr lang="fr-FR" sz="1400" b="1" dirty="0" smtClean="0">
                <a:latin typeface="Century Gothic" pitchFamily="34" charset="0"/>
              </a:rPr>
              <a:t> d’obtenir une nouvelle compétence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En tant que 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client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je 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veux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acheter un billet de train 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afin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de me rendre d’une ville à une autre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endParaRPr kumimoji="0" lang="fr-FR" sz="1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275856" y="3861048"/>
            <a:ext cx="1728192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Rôle de l’utilisateur</a:t>
            </a: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(</a:t>
            </a:r>
            <a:r>
              <a:rPr lang="fr-FR" sz="1600" dirty="0" smtClean="0">
                <a:solidFill>
                  <a:schemeClr val="accent1"/>
                </a:solidFill>
              </a:rPr>
              <a:t>en tant que</a:t>
            </a:r>
            <a:r>
              <a:rPr lang="fr-FR" sz="1600" dirty="0" smtClean="0">
                <a:solidFill>
                  <a:schemeClr val="tx1"/>
                </a:solidFill>
              </a:rPr>
              <a:t>)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220072" y="3861048"/>
            <a:ext cx="1728192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But</a:t>
            </a: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(</a:t>
            </a:r>
            <a:r>
              <a:rPr lang="fr-FR" sz="1600" dirty="0" smtClean="0">
                <a:solidFill>
                  <a:schemeClr val="accent1"/>
                </a:solidFill>
              </a:rPr>
              <a:t>Je veux</a:t>
            </a:r>
            <a:r>
              <a:rPr lang="fr-FR" sz="1600" dirty="0" smtClean="0">
                <a:solidFill>
                  <a:schemeClr val="tx1"/>
                </a:solidFill>
              </a:rPr>
              <a:t>)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7199784" y="3861048"/>
            <a:ext cx="1728192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Justification</a:t>
            </a: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(</a:t>
            </a:r>
            <a:r>
              <a:rPr lang="fr-FR" sz="1600" dirty="0" smtClean="0">
                <a:solidFill>
                  <a:schemeClr val="accent1"/>
                </a:solidFill>
              </a:rPr>
              <a:t>afin de</a:t>
            </a:r>
            <a:r>
              <a:rPr lang="fr-FR" sz="1600" dirty="0" smtClean="0">
                <a:solidFill>
                  <a:schemeClr val="tx1"/>
                </a:solidFill>
              </a:rPr>
              <a:t>)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0" y="194400"/>
            <a:ext cx="7355160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SCRUM</a:t>
            </a:r>
            <a:r>
              <a:rPr lang="fr-FR" sz="1400" dirty="0" smtClean="0"/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err="1" smtClean="0">
                <a:latin typeface="Century Gothic" pitchFamily="34" charset="0"/>
              </a:rPr>
              <a:t>Backlog</a:t>
            </a:r>
            <a:r>
              <a:rPr lang="fr-FR" dirty="0" smtClean="0">
                <a:latin typeface="Century Gothic" pitchFamily="34" charset="0"/>
              </a:rPr>
              <a:t> – Story : 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/>
              <a:t>E</a:t>
            </a:r>
            <a:r>
              <a:rPr lang="fr-FR" dirty="0" smtClean="0">
                <a:latin typeface="Century Gothic" pitchFamily="34" charset="0"/>
              </a:rPr>
              <a:t>lément du </a:t>
            </a:r>
            <a:r>
              <a:rPr lang="fr-FR" dirty="0" err="1" smtClean="0">
                <a:latin typeface="Century Gothic" pitchFamily="34" charset="0"/>
              </a:rPr>
              <a:t>backlog</a:t>
            </a:r>
            <a:r>
              <a:rPr lang="fr-FR" dirty="0" smtClean="0">
                <a:latin typeface="Century Gothic" pitchFamily="34" charset="0"/>
              </a:rPr>
              <a:t> du produit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5" y="1556793"/>
            <a:ext cx="3096344" cy="48965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Story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07505" y="2204864"/>
            <a:ext cx="30963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3528" y="2636912"/>
            <a:ext cx="16738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Nom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Identifiant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Rôle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Description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</a:t>
            </a:r>
            <a:r>
              <a:rPr lang="fr-FR" b="1" u="sng" dirty="0" smtClean="0">
                <a:solidFill>
                  <a:schemeClr val="accent1"/>
                </a:solidFill>
              </a:rPr>
              <a:t>Type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Etat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Taille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Priorité</a:t>
            </a: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635896" y="3789040"/>
            <a:ext cx="5148064" cy="172819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User story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 vue utilisateur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fr-FR" b="1" u="sng" dirty="0" smtClean="0">
                <a:latin typeface="Century Gothic" pitchFamily="34" charset="0"/>
              </a:rPr>
              <a:t>Story technique </a:t>
            </a:r>
            <a:r>
              <a:rPr lang="fr-FR" b="1" dirty="0" smtClean="0">
                <a:latin typeface="Century Gothic" pitchFamily="34" charset="0"/>
              </a:rPr>
              <a:t>: vue développeur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fr-FR" b="1" u="sng" dirty="0" smtClean="0">
                <a:latin typeface="Century Gothic" pitchFamily="34" charset="0"/>
              </a:rPr>
              <a:t>Défaut</a:t>
            </a:r>
            <a:r>
              <a:rPr lang="fr-FR" b="1" dirty="0" smtClean="0">
                <a:latin typeface="Century Gothic" pitchFamily="34" charset="0"/>
              </a:rPr>
              <a:t> : bug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endParaRPr kumimoji="0" lang="fr-FR" sz="14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endParaRPr kumimoji="0" lang="fr-FR" sz="1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0" y="194400"/>
            <a:ext cx="7355160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SCRUM</a:t>
            </a:r>
            <a:r>
              <a:rPr lang="fr-FR" sz="1400" dirty="0" smtClean="0"/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err="1" smtClean="0">
                <a:latin typeface="Century Gothic" pitchFamily="34" charset="0"/>
              </a:rPr>
              <a:t>Backlog</a:t>
            </a:r>
            <a:r>
              <a:rPr lang="fr-FR" dirty="0" smtClean="0">
                <a:latin typeface="Century Gothic" pitchFamily="34" charset="0"/>
              </a:rPr>
              <a:t> – Story : 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/>
              <a:t>E</a:t>
            </a:r>
            <a:r>
              <a:rPr lang="fr-FR" dirty="0" smtClean="0">
                <a:latin typeface="Century Gothic" pitchFamily="34" charset="0"/>
              </a:rPr>
              <a:t>lément du </a:t>
            </a:r>
            <a:r>
              <a:rPr lang="fr-FR" dirty="0" err="1" smtClean="0">
                <a:latin typeface="Century Gothic" pitchFamily="34" charset="0"/>
              </a:rPr>
              <a:t>backlog</a:t>
            </a:r>
            <a:r>
              <a:rPr lang="fr-FR" dirty="0" smtClean="0">
                <a:latin typeface="Century Gothic" pitchFamily="34" charset="0"/>
              </a:rPr>
              <a:t> du produit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1556793"/>
            <a:ext cx="2232248" cy="48965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Story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07504" y="2204864"/>
            <a:ext cx="22322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3528" y="2636912"/>
            <a:ext cx="16738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Nom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Identifiant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Rôle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Description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Type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</a:t>
            </a:r>
            <a:r>
              <a:rPr lang="fr-FR" b="1" u="sng" dirty="0" smtClean="0">
                <a:solidFill>
                  <a:schemeClr val="accent1"/>
                </a:solidFill>
              </a:rPr>
              <a:t>Etat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Taille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Priorité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923928" y="1916038"/>
            <a:ext cx="18722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Crée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923928" y="2636119"/>
            <a:ext cx="18722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Acceptée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923928" y="3356199"/>
            <a:ext cx="18722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Estimée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923928" y="4076278"/>
            <a:ext cx="18722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Planifiée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923928" y="4796359"/>
            <a:ext cx="18722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En cours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923928" y="5516439"/>
            <a:ext cx="18722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Finie</a:t>
            </a: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22" name="Connecteur droit 21"/>
          <p:cNvCxnSpPr>
            <a:stCxn id="7" idx="0"/>
          </p:cNvCxnSpPr>
          <p:nvPr/>
        </p:nvCxnSpPr>
        <p:spPr>
          <a:xfrm rot="5400000" flipH="1" flipV="1">
            <a:off x="4752020" y="1808026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 flipH="1" flipV="1">
            <a:off x="4752020" y="2528106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 flipH="1" flipV="1">
            <a:off x="4752020" y="3248186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 flipH="1" flipV="1">
            <a:off x="4752020" y="3968266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5400000" flipH="1" flipV="1">
            <a:off x="4752020" y="4688346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5400000" flipH="1" flipV="1">
            <a:off x="4752020" y="5408426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8" idx="2"/>
          </p:cNvCxnSpPr>
          <p:nvPr/>
        </p:nvCxnSpPr>
        <p:spPr>
          <a:xfrm rot="5400000">
            <a:off x="4644008" y="6236519"/>
            <a:ext cx="43204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1259632" y="5013177"/>
            <a:ext cx="259228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339754" y="4614230"/>
            <a:ext cx="1498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/>
              <a:t>Cycle de vie </a:t>
            </a:r>
          </a:p>
          <a:p>
            <a:pPr>
              <a:lnSpc>
                <a:spcPct val="150000"/>
              </a:lnSpc>
            </a:pPr>
            <a:r>
              <a:rPr lang="fr-FR" sz="1600" dirty="0" smtClean="0"/>
              <a:t>D’une story</a:t>
            </a:r>
            <a:endParaRPr lang="fr-FR" sz="1600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6660233" y="1916833"/>
            <a:ext cx="18722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Par n’importe qui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6660233" y="2636913"/>
            <a:ext cx="18722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Par le </a:t>
            </a:r>
            <a:r>
              <a:rPr lang="fr-FR" sz="1200" dirty="0" err="1" smtClean="0">
                <a:solidFill>
                  <a:schemeClr val="tx1"/>
                </a:solidFill>
              </a:rPr>
              <a:t>product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Owner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6660233" y="3356992"/>
            <a:ext cx="18722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L’équipe (poker)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6660233" y="4077073"/>
            <a:ext cx="18722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Associée à un sprint dans planification release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6660233" y="4797153"/>
            <a:ext cx="18722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Développée dans le sprint courant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6660233" y="5517232"/>
            <a:ext cx="18722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Voir signification de fini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44624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Contexte Agile 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2800" dirty="0" smtClean="0">
                <a:latin typeface="Century Gothic" pitchFamily="34" charset="0"/>
              </a:rPr>
              <a:t>Agiles et cycles</a:t>
            </a:r>
            <a:endParaRPr lang="fr-FR" sz="2800" dirty="0">
              <a:latin typeface="Century Gothic" pitchFamily="34" charset="0"/>
            </a:endParaRPr>
          </a:p>
        </p:txBody>
      </p:sp>
      <p:sp>
        <p:nvSpPr>
          <p:cNvPr id="107" name="Forme libre 106"/>
          <p:cNvSpPr/>
          <p:nvPr/>
        </p:nvSpPr>
        <p:spPr>
          <a:xfrm>
            <a:off x="971600" y="1523693"/>
            <a:ext cx="7128792" cy="4677727"/>
          </a:xfrm>
          <a:custGeom>
            <a:avLst/>
            <a:gdLst>
              <a:gd name="connsiteX0" fmla="*/ 805180 w 4436110"/>
              <a:gd name="connsiteY0" fmla="*/ 283210 h 3492500"/>
              <a:gd name="connsiteX1" fmla="*/ 1826260 w 4436110"/>
              <a:gd name="connsiteY1" fmla="*/ 16510 h 3492500"/>
              <a:gd name="connsiteX2" fmla="*/ 2931160 w 4436110"/>
              <a:gd name="connsiteY2" fmla="*/ 184150 h 3492500"/>
              <a:gd name="connsiteX3" fmla="*/ 4150360 w 4436110"/>
              <a:gd name="connsiteY3" fmla="*/ 900430 h 3492500"/>
              <a:gd name="connsiteX4" fmla="*/ 4333240 w 4436110"/>
              <a:gd name="connsiteY4" fmla="*/ 2310130 h 3492500"/>
              <a:gd name="connsiteX5" fmla="*/ 3533140 w 4436110"/>
              <a:gd name="connsiteY5" fmla="*/ 3255010 h 3492500"/>
              <a:gd name="connsiteX6" fmla="*/ 1330960 w 4436110"/>
              <a:gd name="connsiteY6" fmla="*/ 3338830 h 3492500"/>
              <a:gd name="connsiteX7" fmla="*/ 172720 w 4436110"/>
              <a:gd name="connsiteY7" fmla="*/ 2332990 h 3492500"/>
              <a:gd name="connsiteX8" fmla="*/ 294640 w 4436110"/>
              <a:gd name="connsiteY8" fmla="*/ 1250950 h 3492500"/>
              <a:gd name="connsiteX9" fmla="*/ 1422400 w 4436110"/>
              <a:gd name="connsiteY9" fmla="*/ 709930 h 3492500"/>
              <a:gd name="connsiteX10" fmla="*/ 3030220 w 4436110"/>
              <a:gd name="connsiteY10" fmla="*/ 831850 h 3492500"/>
              <a:gd name="connsiteX11" fmla="*/ 3639820 w 4436110"/>
              <a:gd name="connsiteY11" fmla="*/ 1654810 h 3492500"/>
              <a:gd name="connsiteX12" fmla="*/ 3342640 w 4436110"/>
              <a:gd name="connsiteY12" fmla="*/ 2561590 h 3492500"/>
              <a:gd name="connsiteX13" fmla="*/ 1811020 w 4436110"/>
              <a:gd name="connsiteY13" fmla="*/ 2561590 h 3492500"/>
              <a:gd name="connsiteX14" fmla="*/ 1056640 w 4436110"/>
              <a:gd name="connsiteY14" fmla="*/ 1936750 h 3492500"/>
              <a:gd name="connsiteX15" fmla="*/ 1628140 w 4436110"/>
              <a:gd name="connsiteY15" fmla="*/ 1304290 h 3492500"/>
              <a:gd name="connsiteX16" fmla="*/ 2763520 w 4436110"/>
              <a:gd name="connsiteY16" fmla="*/ 1319530 h 3492500"/>
              <a:gd name="connsiteX17" fmla="*/ 3159760 w 4436110"/>
              <a:gd name="connsiteY17" fmla="*/ 1791970 h 3492500"/>
              <a:gd name="connsiteX18" fmla="*/ 2740660 w 4436110"/>
              <a:gd name="connsiteY18" fmla="*/ 2211070 h 3492500"/>
              <a:gd name="connsiteX19" fmla="*/ 2329180 w 4436110"/>
              <a:gd name="connsiteY19" fmla="*/ 2241550 h 3492500"/>
              <a:gd name="connsiteX20" fmla="*/ 2352040 w 4436110"/>
              <a:gd name="connsiteY20" fmla="*/ 2249170 h 3492500"/>
              <a:gd name="connsiteX0" fmla="*/ 1872208 w 4436110"/>
              <a:gd name="connsiteY0" fmla="*/ 125095 h 3617595"/>
              <a:gd name="connsiteX1" fmla="*/ 1826260 w 4436110"/>
              <a:gd name="connsiteY1" fmla="*/ 141605 h 3617595"/>
              <a:gd name="connsiteX2" fmla="*/ 2931160 w 4436110"/>
              <a:gd name="connsiteY2" fmla="*/ 309245 h 3617595"/>
              <a:gd name="connsiteX3" fmla="*/ 4150360 w 4436110"/>
              <a:gd name="connsiteY3" fmla="*/ 1025525 h 3617595"/>
              <a:gd name="connsiteX4" fmla="*/ 4333240 w 4436110"/>
              <a:gd name="connsiteY4" fmla="*/ 2435225 h 3617595"/>
              <a:gd name="connsiteX5" fmla="*/ 3533140 w 4436110"/>
              <a:gd name="connsiteY5" fmla="*/ 3380105 h 3617595"/>
              <a:gd name="connsiteX6" fmla="*/ 1330960 w 4436110"/>
              <a:gd name="connsiteY6" fmla="*/ 3463925 h 3617595"/>
              <a:gd name="connsiteX7" fmla="*/ 172720 w 4436110"/>
              <a:gd name="connsiteY7" fmla="*/ 2458085 h 3617595"/>
              <a:gd name="connsiteX8" fmla="*/ 294640 w 4436110"/>
              <a:gd name="connsiteY8" fmla="*/ 1376045 h 3617595"/>
              <a:gd name="connsiteX9" fmla="*/ 1422400 w 4436110"/>
              <a:gd name="connsiteY9" fmla="*/ 835025 h 3617595"/>
              <a:gd name="connsiteX10" fmla="*/ 3030220 w 4436110"/>
              <a:gd name="connsiteY10" fmla="*/ 956945 h 3617595"/>
              <a:gd name="connsiteX11" fmla="*/ 3639820 w 4436110"/>
              <a:gd name="connsiteY11" fmla="*/ 1779905 h 3617595"/>
              <a:gd name="connsiteX12" fmla="*/ 3342640 w 4436110"/>
              <a:gd name="connsiteY12" fmla="*/ 2686685 h 3617595"/>
              <a:gd name="connsiteX13" fmla="*/ 1811020 w 4436110"/>
              <a:gd name="connsiteY13" fmla="*/ 2686685 h 3617595"/>
              <a:gd name="connsiteX14" fmla="*/ 1056640 w 4436110"/>
              <a:gd name="connsiteY14" fmla="*/ 2061845 h 3617595"/>
              <a:gd name="connsiteX15" fmla="*/ 1628140 w 4436110"/>
              <a:gd name="connsiteY15" fmla="*/ 1429385 h 3617595"/>
              <a:gd name="connsiteX16" fmla="*/ 2763520 w 4436110"/>
              <a:gd name="connsiteY16" fmla="*/ 1444625 h 3617595"/>
              <a:gd name="connsiteX17" fmla="*/ 3159760 w 4436110"/>
              <a:gd name="connsiteY17" fmla="*/ 1917065 h 3617595"/>
              <a:gd name="connsiteX18" fmla="*/ 2740660 w 4436110"/>
              <a:gd name="connsiteY18" fmla="*/ 2336165 h 3617595"/>
              <a:gd name="connsiteX19" fmla="*/ 2329180 w 4436110"/>
              <a:gd name="connsiteY19" fmla="*/ 2366645 h 3617595"/>
              <a:gd name="connsiteX20" fmla="*/ 2352040 w 4436110"/>
              <a:gd name="connsiteY20" fmla="*/ 2374265 h 3617595"/>
              <a:gd name="connsiteX0" fmla="*/ 1826260 w 4436110"/>
              <a:gd name="connsiteY0" fmla="*/ 0 h 3475990"/>
              <a:gd name="connsiteX1" fmla="*/ 2931160 w 4436110"/>
              <a:gd name="connsiteY1" fmla="*/ 167640 h 3475990"/>
              <a:gd name="connsiteX2" fmla="*/ 4150360 w 4436110"/>
              <a:gd name="connsiteY2" fmla="*/ 883920 h 3475990"/>
              <a:gd name="connsiteX3" fmla="*/ 4333240 w 4436110"/>
              <a:gd name="connsiteY3" fmla="*/ 2293620 h 3475990"/>
              <a:gd name="connsiteX4" fmla="*/ 3533140 w 4436110"/>
              <a:gd name="connsiteY4" fmla="*/ 3238500 h 3475990"/>
              <a:gd name="connsiteX5" fmla="*/ 1330960 w 4436110"/>
              <a:gd name="connsiteY5" fmla="*/ 3322320 h 3475990"/>
              <a:gd name="connsiteX6" fmla="*/ 172720 w 4436110"/>
              <a:gd name="connsiteY6" fmla="*/ 2316480 h 3475990"/>
              <a:gd name="connsiteX7" fmla="*/ 294640 w 4436110"/>
              <a:gd name="connsiteY7" fmla="*/ 1234440 h 3475990"/>
              <a:gd name="connsiteX8" fmla="*/ 1422400 w 4436110"/>
              <a:gd name="connsiteY8" fmla="*/ 693420 h 3475990"/>
              <a:gd name="connsiteX9" fmla="*/ 3030220 w 4436110"/>
              <a:gd name="connsiteY9" fmla="*/ 815340 h 3475990"/>
              <a:gd name="connsiteX10" fmla="*/ 3639820 w 4436110"/>
              <a:gd name="connsiteY10" fmla="*/ 1638300 h 3475990"/>
              <a:gd name="connsiteX11" fmla="*/ 3342640 w 4436110"/>
              <a:gd name="connsiteY11" fmla="*/ 2545080 h 3475990"/>
              <a:gd name="connsiteX12" fmla="*/ 1811020 w 4436110"/>
              <a:gd name="connsiteY12" fmla="*/ 2545080 h 3475990"/>
              <a:gd name="connsiteX13" fmla="*/ 1056640 w 4436110"/>
              <a:gd name="connsiteY13" fmla="*/ 1920240 h 3475990"/>
              <a:gd name="connsiteX14" fmla="*/ 1628140 w 4436110"/>
              <a:gd name="connsiteY14" fmla="*/ 1287780 h 3475990"/>
              <a:gd name="connsiteX15" fmla="*/ 2763520 w 4436110"/>
              <a:gd name="connsiteY15" fmla="*/ 1303020 h 3475990"/>
              <a:gd name="connsiteX16" fmla="*/ 3159760 w 4436110"/>
              <a:gd name="connsiteY16" fmla="*/ 1775460 h 3475990"/>
              <a:gd name="connsiteX17" fmla="*/ 2740660 w 4436110"/>
              <a:gd name="connsiteY17" fmla="*/ 2194560 h 3475990"/>
              <a:gd name="connsiteX18" fmla="*/ 2329180 w 4436110"/>
              <a:gd name="connsiteY18" fmla="*/ 2225040 h 3475990"/>
              <a:gd name="connsiteX19" fmla="*/ 2352040 w 4436110"/>
              <a:gd name="connsiteY19" fmla="*/ 2232660 h 3475990"/>
              <a:gd name="connsiteX0" fmla="*/ 2304256 w 4436110"/>
              <a:gd name="connsiteY0" fmla="*/ 25928 h 3446420"/>
              <a:gd name="connsiteX1" fmla="*/ 2931160 w 4436110"/>
              <a:gd name="connsiteY1" fmla="*/ 138070 h 3446420"/>
              <a:gd name="connsiteX2" fmla="*/ 4150360 w 4436110"/>
              <a:gd name="connsiteY2" fmla="*/ 854350 h 3446420"/>
              <a:gd name="connsiteX3" fmla="*/ 4333240 w 4436110"/>
              <a:gd name="connsiteY3" fmla="*/ 2264050 h 3446420"/>
              <a:gd name="connsiteX4" fmla="*/ 3533140 w 4436110"/>
              <a:gd name="connsiteY4" fmla="*/ 3208930 h 3446420"/>
              <a:gd name="connsiteX5" fmla="*/ 1330960 w 4436110"/>
              <a:gd name="connsiteY5" fmla="*/ 3292750 h 3446420"/>
              <a:gd name="connsiteX6" fmla="*/ 172720 w 4436110"/>
              <a:gd name="connsiteY6" fmla="*/ 2286910 h 3446420"/>
              <a:gd name="connsiteX7" fmla="*/ 294640 w 4436110"/>
              <a:gd name="connsiteY7" fmla="*/ 1204870 h 3446420"/>
              <a:gd name="connsiteX8" fmla="*/ 1422400 w 4436110"/>
              <a:gd name="connsiteY8" fmla="*/ 663850 h 3446420"/>
              <a:gd name="connsiteX9" fmla="*/ 3030220 w 4436110"/>
              <a:gd name="connsiteY9" fmla="*/ 785770 h 3446420"/>
              <a:gd name="connsiteX10" fmla="*/ 3639820 w 4436110"/>
              <a:gd name="connsiteY10" fmla="*/ 1608730 h 3446420"/>
              <a:gd name="connsiteX11" fmla="*/ 3342640 w 4436110"/>
              <a:gd name="connsiteY11" fmla="*/ 2515510 h 3446420"/>
              <a:gd name="connsiteX12" fmla="*/ 1811020 w 4436110"/>
              <a:gd name="connsiteY12" fmla="*/ 2515510 h 3446420"/>
              <a:gd name="connsiteX13" fmla="*/ 1056640 w 4436110"/>
              <a:gd name="connsiteY13" fmla="*/ 1890670 h 3446420"/>
              <a:gd name="connsiteX14" fmla="*/ 1628140 w 4436110"/>
              <a:gd name="connsiteY14" fmla="*/ 1258210 h 3446420"/>
              <a:gd name="connsiteX15" fmla="*/ 2763520 w 4436110"/>
              <a:gd name="connsiteY15" fmla="*/ 1273450 h 3446420"/>
              <a:gd name="connsiteX16" fmla="*/ 3159760 w 4436110"/>
              <a:gd name="connsiteY16" fmla="*/ 1745890 h 3446420"/>
              <a:gd name="connsiteX17" fmla="*/ 2740660 w 4436110"/>
              <a:gd name="connsiteY17" fmla="*/ 2164990 h 3446420"/>
              <a:gd name="connsiteX18" fmla="*/ 2329180 w 4436110"/>
              <a:gd name="connsiteY18" fmla="*/ 2195470 h 3446420"/>
              <a:gd name="connsiteX19" fmla="*/ 2352040 w 4436110"/>
              <a:gd name="connsiteY19" fmla="*/ 2203090 h 3446420"/>
              <a:gd name="connsiteX0" fmla="*/ 2304256 w 4436110"/>
              <a:gd name="connsiteY0" fmla="*/ 25928 h 3446420"/>
              <a:gd name="connsiteX1" fmla="*/ 2931160 w 4436110"/>
              <a:gd name="connsiteY1" fmla="*/ 138070 h 3446420"/>
              <a:gd name="connsiteX2" fmla="*/ 4150360 w 4436110"/>
              <a:gd name="connsiteY2" fmla="*/ 854350 h 3446420"/>
              <a:gd name="connsiteX3" fmla="*/ 4333240 w 4436110"/>
              <a:gd name="connsiteY3" fmla="*/ 2264050 h 3446420"/>
              <a:gd name="connsiteX4" fmla="*/ 3533140 w 4436110"/>
              <a:gd name="connsiteY4" fmla="*/ 3208930 h 3446420"/>
              <a:gd name="connsiteX5" fmla="*/ 1330960 w 4436110"/>
              <a:gd name="connsiteY5" fmla="*/ 3292750 h 3446420"/>
              <a:gd name="connsiteX6" fmla="*/ 172720 w 4436110"/>
              <a:gd name="connsiteY6" fmla="*/ 2286910 h 3446420"/>
              <a:gd name="connsiteX7" fmla="*/ 294640 w 4436110"/>
              <a:gd name="connsiteY7" fmla="*/ 1204870 h 3446420"/>
              <a:gd name="connsiteX8" fmla="*/ 1422400 w 4436110"/>
              <a:gd name="connsiteY8" fmla="*/ 663850 h 3446420"/>
              <a:gd name="connsiteX9" fmla="*/ 3030220 w 4436110"/>
              <a:gd name="connsiteY9" fmla="*/ 785770 h 3446420"/>
              <a:gd name="connsiteX10" fmla="*/ 3639820 w 4436110"/>
              <a:gd name="connsiteY10" fmla="*/ 1608730 h 3446420"/>
              <a:gd name="connsiteX11" fmla="*/ 3342640 w 4436110"/>
              <a:gd name="connsiteY11" fmla="*/ 2515510 h 3446420"/>
              <a:gd name="connsiteX12" fmla="*/ 1811020 w 4436110"/>
              <a:gd name="connsiteY12" fmla="*/ 2515510 h 3446420"/>
              <a:gd name="connsiteX13" fmla="*/ 1056640 w 4436110"/>
              <a:gd name="connsiteY13" fmla="*/ 1890670 h 3446420"/>
              <a:gd name="connsiteX14" fmla="*/ 1628140 w 4436110"/>
              <a:gd name="connsiteY14" fmla="*/ 1258210 h 3446420"/>
              <a:gd name="connsiteX15" fmla="*/ 2763520 w 4436110"/>
              <a:gd name="connsiteY15" fmla="*/ 1273450 h 3446420"/>
              <a:gd name="connsiteX16" fmla="*/ 3159760 w 4436110"/>
              <a:gd name="connsiteY16" fmla="*/ 1745890 h 3446420"/>
              <a:gd name="connsiteX17" fmla="*/ 2740660 w 4436110"/>
              <a:gd name="connsiteY17" fmla="*/ 2164990 h 3446420"/>
              <a:gd name="connsiteX18" fmla="*/ 2329180 w 4436110"/>
              <a:gd name="connsiteY18" fmla="*/ 2195470 h 3446420"/>
              <a:gd name="connsiteX0" fmla="*/ 2232248 w 4436110"/>
              <a:gd name="connsiteY0" fmla="*/ 25928 h 3446420"/>
              <a:gd name="connsiteX1" fmla="*/ 2931160 w 4436110"/>
              <a:gd name="connsiteY1" fmla="*/ 138070 h 3446420"/>
              <a:gd name="connsiteX2" fmla="*/ 4150360 w 4436110"/>
              <a:gd name="connsiteY2" fmla="*/ 854350 h 3446420"/>
              <a:gd name="connsiteX3" fmla="*/ 4333240 w 4436110"/>
              <a:gd name="connsiteY3" fmla="*/ 2264050 h 3446420"/>
              <a:gd name="connsiteX4" fmla="*/ 3533140 w 4436110"/>
              <a:gd name="connsiteY4" fmla="*/ 3208930 h 3446420"/>
              <a:gd name="connsiteX5" fmla="*/ 1330960 w 4436110"/>
              <a:gd name="connsiteY5" fmla="*/ 3292750 h 3446420"/>
              <a:gd name="connsiteX6" fmla="*/ 172720 w 4436110"/>
              <a:gd name="connsiteY6" fmla="*/ 2286910 h 3446420"/>
              <a:gd name="connsiteX7" fmla="*/ 294640 w 4436110"/>
              <a:gd name="connsiteY7" fmla="*/ 1204870 h 3446420"/>
              <a:gd name="connsiteX8" fmla="*/ 1422400 w 4436110"/>
              <a:gd name="connsiteY8" fmla="*/ 663850 h 3446420"/>
              <a:gd name="connsiteX9" fmla="*/ 3030220 w 4436110"/>
              <a:gd name="connsiteY9" fmla="*/ 785770 h 3446420"/>
              <a:gd name="connsiteX10" fmla="*/ 3639820 w 4436110"/>
              <a:gd name="connsiteY10" fmla="*/ 1608730 h 3446420"/>
              <a:gd name="connsiteX11" fmla="*/ 3342640 w 4436110"/>
              <a:gd name="connsiteY11" fmla="*/ 2515510 h 3446420"/>
              <a:gd name="connsiteX12" fmla="*/ 1811020 w 4436110"/>
              <a:gd name="connsiteY12" fmla="*/ 2515510 h 3446420"/>
              <a:gd name="connsiteX13" fmla="*/ 1056640 w 4436110"/>
              <a:gd name="connsiteY13" fmla="*/ 1890670 h 3446420"/>
              <a:gd name="connsiteX14" fmla="*/ 1628140 w 4436110"/>
              <a:gd name="connsiteY14" fmla="*/ 1258210 h 3446420"/>
              <a:gd name="connsiteX15" fmla="*/ 2763520 w 4436110"/>
              <a:gd name="connsiteY15" fmla="*/ 1273450 h 3446420"/>
              <a:gd name="connsiteX16" fmla="*/ 3159760 w 4436110"/>
              <a:gd name="connsiteY16" fmla="*/ 1745890 h 3446420"/>
              <a:gd name="connsiteX17" fmla="*/ 2740660 w 4436110"/>
              <a:gd name="connsiteY17" fmla="*/ 2164990 h 3446420"/>
              <a:gd name="connsiteX18" fmla="*/ 2329180 w 4436110"/>
              <a:gd name="connsiteY18" fmla="*/ 2195470 h 3446420"/>
              <a:gd name="connsiteX0" fmla="*/ 2232248 w 4436110"/>
              <a:gd name="connsiteY0" fmla="*/ 25928 h 3446420"/>
              <a:gd name="connsiteX1" fmla="*/ 2232248 w 4436110"/>
              <a:gd name="connsiteY1" fmla="*/ 25928 h 3446420"/>
              <a:gd name="connsiteX2" fmla="*/ 2931160 w 4436110"/>
              <a:gd name="connsiteY2" fmla="*/ 138070 h 3446420"/>
              <a:gd name="connsiteX3" fmla="*/ 4150360 w 4436110"/>
              <a:gd name="connsiteY3" fmla="*/ 854350 h 3446420"/>
              <a:gd name="connsiteX4" fmla="*/ 4333240 w 4436110"/>
              <a:gd name="connsiteY4" fmla="*/ 2264050 h 3446420"/>
              <a:gd name="connsiteX5" fmla="*/ 3533140 w 4436110"/>
              <a:gd name="connsiteY5" fmla="*/ 3208930 h 3446420"/>
              <a:gd name="connsiteX6" fmla="*/ 1330960 w 4436110"/>
              <a:gd name="connsiteY6" fmla="*/ 3292750 h 3446420"/>
              <a:gd name="connsiteX7" fmla="*/ 172720 w 4436110"/>
              <a:gd name="connsiteY7" fmla="*/ 2286910 h 3446420"/>
              <a:gd name="connsiteX8" fmla="*/ 294640 w 4436110"/>
              <a:gd name="connsiteY8" fmla="*/ 1204870 h 3446420"/>
              <a:gd name="connsiteX9" fmla="*/ 1422400 w 4436110"/>
              <a:gd name="connsiteY9" fmla="*/ 663850 h 3446420"/>
              <a:gd name="connsiteX10" fmla="*/ 3030220 w 4436110"/>
              <a:gd name="connsiteY10" fmla="*/ 785770 h 3446420"/>
              <a:gd name="connsiteX11" fmla="*/ 3639820 w 4436110"/>
              <a:gd name="connsiteY11" fmla="*/ 1608730 h 3446420"/>
              <a:gd name="connsiteX12" fmla="*/ 3342640 w 4436110"/>
              <a:gd name="connsiteY12" fmla="*/ 2515510 h 3446420"/>
              <a:gd name="connsiteX13" fmla="*/ 1811020 w 4436110"/>
              <a:gd name="connsiteY13" fmla="*/ 2515510 h 3446420"/>
              <a:gd name="connsiteX14" fmla="*/ 1056640 w 4436110"/>
              <a:gd name="connsiteY14" fmla="*/ 1890670 h 3446420"/>
              <a:gd name="connsiteX15" fmla="*/ 1628140 w 4436110"/>
              <a:gd name="connsiteY15" fmla="*/ 1258210 h 3446420"/>
              <a:gd name="connsiteX16" fmla="*/ 2763520 w 4436110"/>
              <a:gd name="connsiteY16" fmla="*/ 1273450 h 3446420"/>
              <a:gd name="connsiteX17" fmla="*/ 3159760 w 4436110"/>
              <a:gd name="connsiteY17" fmla="*/ 1745890 h 3446420"/>
              <a:gd name="connsiteX18" fmla="*/ 2740660 w 4436110"/>
              <a:gd name="connsiteY18" fmla="*/ 2164990 h 3446420"/>
              <a:gd name="connsiteX19" fmla="*/ 2329180 w 4436110"/>
              <a:gd name="connsiteY19" fmla="*/ 2195470 h 3446420"/>
              <a:gd name="connsiteX0" fmla="*/ 2232248 w 4436110"/>
              <a:gd name="connsiteY0" fmla="*/ 0 h 3420492"/>
              <a:gd name="connsiteX1" fmla="*/ 2232248 w 4436110"/>
              <a:gd name="connsiteY1" fmla="*/ 0 h 3420492"/>
              <a:gd name="connsiteX2" fmla="*/ 3312368 w 4436110"/>
              <a:gd name="connsiteY2" fmla="*/ 216024 h 3420492"/>
              <a:gd name="connsiteX3" fmla="*/ 4150360 w 4436110"/>
              <a:gd name="connsiteY3" fmla="*/ 828422 h 3420492"/>
              <a:gd name="connsiteX4" fmla="*/ 4333240 w 4436110"/>
              <a:gd name="connsiteY4" fmla="*/ 2238122 h 3420492"/>
              <a:gd name="connsiteX5" fmla="*/ 3533140 w 4436110"/>
              <a:gd name="connsiteY5" fmla="*/ 3183002 h 3420492"/>
              <a:gd name="connsiteX6" fmla="*/ 1330960 w 4436110"/>
              <a:gd name="connsiteY6" fmla="*/ 3266822 h 3420492"/>
              <a:gd name="connsiteX7" fmla="*/ 172720 w 4436110"/>
              <a:gd name="connsiteY7" fmla="*/ 2260982 h 3420492"/>
              <a:gd name="connsiteX8" fmla="*/ 294640 w 4436110"/>
              <a:gd name="connsiteY8" fmla="*/ 1178942 h 3420492"/>
              <a:gd name="connsiteX9" fmla="*/ 1422400 w 4436110"/>
              <a:gd name="connsiteY9" fmla="*/ 637922 h 3420492"/>
              <a:gd name="connsiteX10" fmla="*/ 3030220 w 4436110"/>
              <a:gd name="connsiteY10" fmla="*/ 759842 h 3420492"/>
              <a:gd name="connsiteX11" fmla="*/ 3639820 w 4436110"/>
              <a:gd name="connsiteY11" fmla="*/ 1582802 h 3420492"/>
              <a:gd name="connsiteX12" fmla="*/ 3342640 w 4436110"/>
              <a:gd name="connsiteY12" fmla="*/ 2489582 h 3420492"/>
              <a:gd name="connsiteX13" fmla="*/ 1811020 w 4436110"/>
              <a:gd name="connsiteY13" fmla="*/ 2489582 h 3420492"/>
              <a:gd name="connsiteX14" fmla="*/ 1056640 w 4436110"/>
              <a:gd name="connsiteY14" fmla="*/ 1864742 h 3420492"/>
              <a:gd name="connsiteX15" fmla="*/ 1628140 w 4436110"/>
              <a:gd name="connsiteY15" fmla="*/ 1232282 h 3420492"/>
              <a:gd name="connsiteX16" fmla="*/ 2763520 w 4436110"/>
              <a:gd name="connsiteY16" fmla="*/ 1247522 h 3420492"/>
              <a:gd name="connsiteX17" fmla="*/ 3159760 w 4436110"/>
              <a:gd name="connsiteY17" fmla="*/ 1719962 h 3420492"/>
              <a:gd name="connsiteX18" fmla="*/ 2740660 w 4436110"/>
              <a:gd name="connsiteY18" fmla="*/ 2139062 h 3420492"/>
              <a:gd name="connsiteX19" fmla="*/ 2329180 w 4436110"/>
              <a:gd name="connsiteY19" fmla="*/ 2169542 h 3420492"/>
              <a:gd name="connsiteX0" fmla="*/ 2232248 w 4436110"/>
              <a:gd name="connsiteY0" fmla="*/ 0 h 3420492"/>
              <a:gd name="connsiteX1" fmla="*/ 2232248 w 4436110"/>
              <a:gd name="connsiteY1" fmla="*/ 0 h 3420492"/>
              <a:gd name="connsiteX2" fmla="*/ 3312368 w 4436110"/>
              <a:gd name="connsiteY2" fmla="*/ 216024 h 3420492"/>
              <a:gd name="connsiteX3" fmla="*/ 4150360 w 4436110"/>
              <a:gd name="connsiteY3" fmla="*/ 828422 h 3420492"/>
              <a:gd name="connsiteX4" fmla="*/ 4333240 w 4436110"/>
              <a:gd name="connsiteY4" fmla="*/ 2238122 h 3420492"/>
              <a:gd name="connsiteX5" fmla="*/ 3533140 w 4436110"/>
              <a:gd name="connsiteY5" fmla="*/ 3183002 h 3420492"/>
              <a:gd name="connsiteX6" fmla="*/ 1330960 w 4436110"/>
              <a:gd name="connsiteY6" fmla="*/ 3266822 h 3420492"/>
              <a:gd name="connsiteX7" fmla="*/ 172720 w 4436110"/>
              <a:gd name="connsiteY7" fmla="*/ 2260982 h 3420492"/>
              <a:gd name="connsiteX8" fmla="*/ 294640 w 4436110"/>
              <a:gd name="connsiteY8" fmla="*/ 1178942 h 3420492"/>
              <a:gd name="connsiteX9" fmla="*/ 1422400 w 4436110"/>
              <a:gd name="connsiteY9" fmla="*/ 637922 h 3420492"/>
              <a:gd name="connsiteX10" fmla="*/ 3030220 w 4436110"/>
              <a:gd name="connsiteY10" fmla="*/ 759842 h 3420492"/>
              <a:gd name="connsiteX11" fmla="*/ 3639820 w 4436110"/>
              <a:gd name="connsiteY11" fmla="*/ 1582802 h 3420492"/>
              <a:gd name="connsiteX12" fmla="*/ 3342640 w 4436110"/>
              <a:gd name="connsiteY12" fmla="*/ 2489582 h 3420492"/>
              <a:gd name="connsiteX13" fmla="*/ 1811020 w 4436110"/>
              <a:gd name="connsiteY13" fmla="*/ 2489582 h 3420492"/>
              <a:gd name="connsiteX14" fmla="*/ 1056640 w 4436110"/>
              <a:gd name="connsiteY14" fmla="*/ 1864742 h 3420492"/>
              <a:gd name="connsiteX15" fmla="*/ 1628140 w 4436110"/>
              <a:gd name="connsiteY15" fmla="*/ 1232282 h 3420492"/>
              <a:gd name="connsiteX16" fmla="*/ 2763520 w 4436110"/>
              <a:gd name="connsiteY16" fmla="*/ 1247522 h 3420492"/>
              <a:gd name="connsiteX17" fmla="*/ 3159760 w 4436110"/>
              <a:gd name="connsiteY17" fmla="*/ 1719962 h 3420492"/>
              <a:gd name="connsiteX18" fmla="*/ 2740660 w 4436110"/>
              <a:gd name="connsiteY18" fmla="*/ 2139062 h 3420492"/>
              <a:gd name="connsiteX19" fmla="*/ 2304256 w 4436110"/>
              <a:gd name="connsiteY19" fmla="*/ 2160240 h 3420492"/>
              <a:gd name="connsiteX0" fmla="*/ 2232248 w 4436110"/>
              <a:gd name="connsiteY0" fmla="*/ 0 h 3420492"/>
              <a:gd name="connsiteX1" fmla="*/ 2232248 w 4436110"/>
              <a:gd name="connsiteY1" fmla="*/ 0 h 3420492"/>
              <a:gd name="connsiteX2" fmla="*/ 3312368 w 4436110"/>
              <a:gd name="connsiteY2" fmla="*/ 216024 h 3420492"/>
              <a:gd name="connsiteX3" fmla="*/ 4150360 w 4436110"/>
              <a:gd name="connsiteY3" fmla="*/ 828422 h 3420492"/>
              <a:gd name="connsiteX4" fmla="*/ 4333240 w 4436110"/>
              <a:gd name="connsiteY4" fmla="*/ 2238122 h 3420492"/>
              <a:gd name="connsiteX5" fmla="*/ 3533140 w 4436110"/>
              <a:gd name="connsiteY5" fmla="*/ 3183002 h 3420492"/>
              <a:gd name="connsiteX6" fmla="*/ 1330960 w 4436110"/>
              <a:gd name="connsiteY6" fmla="*/ 3266822 h 3420492"/>
              <a:gd name="connsiteX7" fmla="*/ 172720 w 4436110"/>
              <a:gd name="connsiteY7" fmla="*/ 2260982 h 3420492"/>
              <a:gd name="connsiteX8" fmla="*/ 294640 w 4436110"/>
              <a:gd name="connsiteY8" fmla="*/ 1178942 h 3420492"/>
              <a:gd name="connsiteX9" fmla="*/ 1422400 w 4436110"/>
              <a:gd name="connsiteY9" fmla="*/ 637922 h 3420492"/>
              <a:gd name="connsiteX10" fmla="*/ 3030220 w 4436110"/>
              <a:gd name="connsiteY10" fmla="*/ 759842 h 3420492"/>
              <a:gd name="connsiteX11" fmla="*/ 3639820 w 4436110"/>
              <a:gd name="connsiteY11" fmla="*/ 1582802 h 3420492"/>
              <a:gd name="connsiteX12" fmla="*/ 3342640 w 4436110"/>
              <a:gd name="connsiteY12" fmla="*/ 2489582 h 3420492"/>
              <a:gd name="connsiteX13" fmla="*/ 1811020 w 4436110"/>
              <a:gd name="connsiteY13" fmla="*/ 2489582 h 3420492"/>
              <a:gd name="connsiteX14" fmla="*/ 1056640 w 4436110"/>
              <a:gd name="connsiteY14" fmla="*/ 1864742 h 3420492"/>
              <a:gd name="connsiteX15" fmla="*/ 1628140 w 4436110"/>
              <a:gd name="connsiteY15" fmla="*/ 1232282 h 3420492"/>
              <a:gd name="connsiteX16" fmla="*/ 2763520 w 4436110"/>
              <a:gd name="connsiteY16" fmla="*/ 1247522 h 3420492"/>
              <a:gd name="connsiteX17" fmla="*/ 2952328 w 4436110"/>
              <a:gd name="connsiteY17" fmla="*/ 1728192 h 3420492"/>
              <a:gd name="connsiteX18" fmla="*/ 2740660 w 4436110"/>
              <a:gd name="connsiteY18" fmla="*/ 2139062 h 3420492"/>
              <a:gd name="connsiteX19" fmla="*/ 2304256 w 4436110"/>
              <a:gd name="connsiteY19" fmla="*/ 2160240 h 3420492"/>
              <a:gd name="connsiteX0" fmla="*/ 2232248 w 4436110"/>
              <a:gd name="connsiteY0" fmla="*/ 0 h 3420492"/>
              <a:gd name="connsiteX1" fmla="*/ 2232248 w 4436110"/>
              <a:gd name="connsiteY1" fmla="*/ 0 h 3420492"/>
              <a:gd name="connsiteX2" fmla="*/ 3312368 w 4436110"/>
              <a:gd name="connsiteY2" fmla="*/ 216024 h 3420492"/>
              <a:gd name="connsiteX3" fmla="*/ 4150360 w 4436110"/>
              <a:gd name="connsiteY3" fmla="*/ 828422 h 3420492"/>
              <a:gd name="connsiteX4" fmla="*/ 4333240 w 4436110"/>
              <a:gd name="connsiteY4" fmla="*/ 2238122 h 3420492"/>
              <a:gd name="connsiteX5" fmla="*/ 3533140 w 4436110"/>
              <a:gd name="connsiteY5" fmla="*/ 3183002 h 3420492"/>
              <a:gd name="connsiteX6" fmla="*/ 1330960 w 4436110"/>
              <a:gd name="connsiteY6" fmla="*/ 3266822 h 3420492"/>
              <a:gd name="connsiteX7" fmla="*/ 172720 w 4436110"/>
              <a:gd name="connsiteY7" fmla="*/ 2260982 h 3420492"/>
              <a:gd name="connsiteX8" fmla="*/ 294640 w 4436110"/>
              <a:gd name="connsiteY8" fmla="*/ 1178942 h 3420492"/>
              <a:gd name="connsiteX9" fmla="*/ 1422400 w 4436110"/>
              <a:gd name="connsiteY9" fmla="*/ 637922 h 3420492"/>
              <a:gd name="connsiteX10" fmla="*/ 3030220 w 4436110"/>
              <a:gd name="connsiteY10" fmla="*/ 759842 h 3420492"/>
              <a:gd name="connsiteX11" fmla="*/ 3639820 w 4436110"/>
              <a:gd name="connsiteY11" fmla="*/ 1582802 h 3420492"/>
              <a:gd name="connsiteX12" fmla="*/ 3342640 w 4436110"/>
              <a:gd name="connsiteY12" fmla="*/ 2489582 h 3420492"/>
              <a:gd name="connsiteX13" fmla="*/ 1811020 w 4436110"/>
              <a:gd name="connsiteY13" fmla="*/ 2489582 h 3420492"/>
              <a:gd name="connsiteX14" fmla="*/ 1056640 w 4436110"/>
              <a:gd name="connsiteY14" fmla="*/ 1864742 h 3420492"/>
              <a:gd name="connsiteX15" fmla="*/ 1628140 w 4436110"/>
              <a:gd name="connsiteY15" fmla="*/ 1232282 h 3420492"/>
              <a:gd name="connsiteX16" fmla="*/ 2763520 w 4436110"/>
              <a:gd name="connsiteY16" fmla="*/ 1247522 h 3420492"/>
              <a:gd name="connsiteX17" fmla="*/ 2952328 w 4436110"/>
              <a:gd name="connsiteY17" fmla="*/ 1728192 h 3420492"/>
              <a:gd name="connsiteX18" fmla="*/ 2664296 w 4436110"/>
              <a:gd name="connsiteY18" fmla="*/ 1944216 h 3420492"/>
              <a:gd name="connsiteX19" fmla="*/ 2304256 w 4436110"/>
              <a:gd name="connsiteY19" fmla="*/ 2160240 h 3420492"/>
              <a:gd name="connsiteX0" fmla="*/ 2232248 w 4436110"/>
              <a:gd name="connsiteY0" fmla="*/ 0 h 3420492"/>
              <a:gd name="connsiteX1" fmla="*/ 2232248 w 4436110"/>
              <a:gd name="connsiteY1" fmla="*/ 0 h 3420492"/>
              <a:gd name="connsiteX2" fmla="*/ 3312368 w 4436110"/>
              <a:gd name="connsiteY2" fmla="*/ 216024 h 3420492"/>
              <a:gd name="connsiteX3" fmla="*/ 4150360 w 4436110"/>
              <a:gd name="connsiteY3" fmla="*/ 828422 h 3420492"/>
              <a:gd name="connsiteX4" fmla="*/ 4333240 w 4436110"/>
              <a:gd name="connsiteY4" fmla="*/ 2238122 h 3420492"/>
              <a:gd name="connsiteX5" fmla="*/ 3533140 w 4436110"/>
              <a:gd name="connsiteY5" fmla="*/ 3183002 h 3420492"/>
              <a:gd name="connsiteX6" fmla="*/ 1330960 w 4436110"/>
              <a:gd name="connsiteY6" fmla="*/ 3266822 h 3420492"/>
              <a:gd name="connsiteX7" fmla="*/ 172720 w 4436110"/>
              <a:gd name="connsiteY7" fmla="*/ 2260982 h 3420492"/>
              <a:gd name="connsiteX8" fmla="*/ 294640 w 4436110"/>
              <a:gd name="connsiteY8" fmla="*/ 1178942 h 3420492"/>
              <a:gd name="connsiteX9" fmla="*/ 1422400 w 4436110"/>
              <a:gd name="connsiteY9" fmla="*/ 637922 h 3420492"/>
              <a:gd name="connsiteX10" fmla="*/ 3030220 w 4436110"/>
              <a:gd name="connsiteY10" fmla="*/ 759842 h 3420492"/>
              <a:gd name="connsiteX11" fmla="*/ 3639820 w 4436110"/>
              <a:gd name="connsiteY11" fmla="*/ 1582802 h 3420492"/>
              <a:gd name="connsiteX12" fmla="*/ 3342640 w 4436110"/>
              <a:gd name="connsiteY12" fmla="*/ 2489582 h 3420492"/>
              <a:gd name="connsiteX13" fmla="*/ 1811020 w 4436110"/>
              <a:gd name="connsiteY13" fmla="*/ 2489582 h 3420492"/>
              <a:gd name="connsiteX14" fmla="*/ 1056640 w 4436110"/>
              <a:gd name="connsiteY14" fmla="*/ 1864742 h 3420492"/>
              <a:gd name="connsiteX15" fmla="*/ 1628140 w 4436110"/>
              <a:gd name="connsiteY15" fmla="*/ 1232282 h 3420492"/>
              <a:gd name="connsiteX16" fmla="*/ 2763520 w 4436110"/>
              <a:gd name="connsiteY16" fmla="*/ 1247522 h 3420492"/>
              <a:gd name="connsiteX17" fmla="*/ 2952328 w 4436110"/>
              <a:gd name="connsiteY17" fmla="*/ 1728192 h 3420492"/>
              <a:gd name="connsiteX18" fmla="*/ 2664296 w 4436110"/>
              <a:gd name="connsiteY18" fmla="*/ 1944216 h 3420492"/>
              <a:gd name="connsiteX19" fmla="*/ 2304256 w 4436110"/>
              <a:gd name="connsiteY19" fmla="*/ 1944216 h 3420492"/>
              <a:gd name="connsiteX0" fmla="*/ 2232248 w 4436110"/>
              <a:gd name="connsiteY0" fmla="*/ 0 h 3420492"/>
              <a:gd name="connsiteX1" fmla="*/ 2232248 w 4436110"/>
              <a:gd name="connsiteY1" fmla="*/ 0 h 3420492"/>
              <a:gd name="connsiteX2" fmla="*/ 3312368 w 4436110"/>
              <a:gd name="connsiteY2" fmla="*/ 216024 h 3420492"/>
              <a:gd name="connsiteX3" fmla="*/ 4150360 w 4436110"/>
              <a:gd name="connsiteY3" fmla="*/ 828422 h 3420492"/>
              <a:gd name="connsiteX4" fmla="*/ 4333240 w 4436110"/>
              <a:gd name="connsiteY4" fmla="*/ 2238122 h 3420492"/>
              <a:gd name="connsiteX5" fmla="*/ 3533140 w 4436110"/>
              <a:gd name="connsiteY5" fmla="*/ 3183002 h 3420492"/>
              <a:gd name="connsiteX6" fmla="*/ 1330960 w 4436110"/>
              <a:gd name="connsiteY6" fmla="*/ 3266822 h 3420492"/>
              <a:gd name="connsiteX7" fmla="*/ 172720 w 4436110"/>
              <a:gd name="connsiteY7" fmla="*/ 2260982 h 3420492"/>
              <a:gd name="connsiteX8" fmla="*/ 294640 w 4436110"/>
              <a:gd name="connsiteY8" fmla="*/ 1178942 h 3420492"/>
              <a:gd name="connsiteX9" fmla="*/ 1422400 w 4436110"/>
              <a:gd name="connsiteY9" fmla="*/ 637922 h 3420492"/>
              <a:gd name="connsiteX10" fmla="*/ 3030220 w 4436110"/>
              <a:gd name="connsiteY10" fmla="*/ 759842 h 3420492"/>
              <a:gd name="connsiteX11" fmla="*/ 3639820 w 4436110"/>
              <a:gd name="connsiteY11" fmla="*/ 1582802 h 3420492"/>
              <a:gd name="connsiteX12" fmla="*/ 3342640 w 4436110"/>
              <a:gd name="connsiteY12" fmla="*/ 2489582 h 3420492"/>
              <a:gd name="connsiteX13" fmla="*/ 1811020 w 4436110"/>
              <a:gd name="connsiteY13" fmla="*/ 2489582 h 3420492"/>
              <a:gd name="connsiteX14" fmla="*/ 1056640 w 4436110"/>
              <a:gd name="connsiteY14" fmla="*/ 1864742 h 3420492"/>
              <a:gd name="connsiteX15" fmla="*/ 1628140 w 4436110"/>
              <a:gd name="connsiteY15" fmla="*/ 1232282 h 3420492"/>
              <a:gd name="connsiteX16" fmla="*/ 2763520 w 4436110"/>
              <a:gd name="connsiteY16" fmla="*/ 1247522 h 3420492"/>
              <a:gd name="connsiteX17" fmla="*/ 2952328 w 4436110"/>
              <a:gd name="connsiteY17" fmla="*/ 1728192 h 3420492"/>
              <a:gd name="connsiteX18" fmla="*/ 2664296 w 4436110"/>
              <a:gd name="connsiteY18" fmla="*/ 1944216 h 3420492"/>
              <a:gd name="connsiteX19" fmla="*/ 1944216 w 4436110"/>
              <a:gd name="connsiteY19" fmla="*/ 1944216 h 3420492"/>
              <a:gd name="connsiteX0" fmla="*/ 2232248 w 4436110"/>
              <a:gd name="connsiteY0" fmla="*/ 0 h 3420492"/>
              <a:gd name="connsiteX1" fmla="*/ 1872208 w 4436110"/>
              <a:gd name="connsiteY1" fmla="*/ 0 h 3420492"/>
              <a:gd name="connsiteX2" fmla="*/ 3312368 w 4436110"/>
              <a:gd name="connsiteY2" fmla="*/ 216024 h 3420492"/>
              <a:gd name="connsiteX3" fmla="*/ 4150360 w 4436110"/>
              <a:gd name="connsiteY3" fmla="*/ 828422 h 3420492"/>
              <a:gd name="connsiteX4" fmla="*/ 4333240 w 4436110"/>
              <a:gd name="connsiteY4" fmla="*/ 2238122 h 3420492"/>
              <a:gd name="connsiteX5" fmla="*/ 3533140 w 4436110"/>
              <a:gd name="connsiteY5" fmla="*/ 3183002 h 3420492"/>
              <a:gd name="connsiteX6" fmla="*/ 1330960 w 4436110"/>
              <a:gd name="connsiteY6" fmla="*/ 3266822 h 3420492"/>
              <a:gd name="connsiteX7" fmla="*/ 172720 w 4436110"/>
              <a:gd name="connsiteY7" fmla="*/ 2260982 h 3420492"/>
              <a:gd name="connsiteX8" fmla="*/ 294640 w 4436110"/>
              <a:gd name="connsiteY8" fmla="*/ 1178942 h 3420492"/>
              <a:gd name="connsiteX9" fmla="*/ 1422400 w 4436110"/>
              <a:gd name="connsiteY9" fmla="*/ 637922 h 3420492"/>
              <a:gd name="connsiteX10" fmla="*/ 3030220 w 4436110"/>
              <a:gd name="connsiteY10" fmla="*/ 759842 h 3420492"/>
              <a:gd name="connsiteX11" fmla="*/ 3639820 w 4436110"/>
              <a:gd name="connsiteY11" fmla="*/ 1582802 h 3420492"/>
              <a:gd name="connsiteX12" fmla="*/ 3342640 w 4436110"/>
              <a:gd name="connsiteY12" fmla="*/ 2489582 h 3420492"/>
              <a:gd name="connsiteX13" fmla="*/ 1811020 w 4436110"/>
              <a:gd name="connsiteY13" fmla="*/ 2489582 h 3420492"/>
              <a:gd name="connsiteX14" fmla="*/ 1056640 w 4436110"/>
              <a:gd name="connsiteY14" fmla="*/ 1864742 h 3420492"/>
              <a:gd name="connsiteX15" fmla="*/ 1628140 w 4436110"/>
              <a:gd name="connsiteY15" fmla="*/ 1232282 h 3420492"/>
              <a:gd name="connsiteX16" fmla="*/ 2763520 w 4436110"/>
              <a:gd name="connsiteY16" fmla="*/ 1247522 h 3420492"/>
              <a:gd name="connsiteX17" fmla="*/ 2952328 w 4436110"/>
              <a:gd name="connsiteY17" fmla="*/ 1728192 h 3420492"/>
              <a:gd name="connsiteX18" fmla="*/ 2664296 w 4436110"/>
              <a:gd name="connsiteY18" fmla="*/ 1944216 h 3420492"/>
              <a:gd name="connsiteX19" fmla="*/ 1944216 w 4436110"/>
              <a:gd name="connsiteY19" fmla="*/ 1944216 h 3420492"/>
              <a:gd name="connsiteX0" fmla="*/ 2232248 w 4436110"/>
              <a:gd name="connsiteY0" fmla="*/ 0 h 3420492"/>
              <a:gd name="connsiteX1" fmla="*/ 3312368 w 4436110"/>
              <a:gd name="connsiteY1" fmla="*/ 216024 h 3420492"/>
              <a:gd name="connsiteX2" fmla="*/ 4150360 w 4436110"/>
              <a:gd name="connsiteY2" fmla="*/ 828422 h 3420492"/>
              <a:gd name="connsiteX3" fmla="*/ 4333240 w 4436110"/>
              <a:gd name="connsiteY3" fmla="*/ 2238122 h 3420492"/>
              <a:gd name="connsiteX4" fmla="*/ 3533140 w 4436110"/>
              <a:gd name="connsiteY4" fmla="*/ 3183002 h 3420492"/>
              <a:gd name="connsiteX5" fmla="*/ 1330960 w 4436110"/>
              <a:gd name="connsiteY5" fmla="*/ 3266822 h 3420492"/>
              <a:gd name="connsiteX6" fmla="*/ 172720 w 4436110"/>
              <a:gd name="connsiteY6" fmla="*/ 2260982 h 3420492"/>
              <a:gd name="connsiteX7" fmla="*/ 294640 w 4436110"/>
              <a:gd name="connsiteY7" fmla="*/ 1178942 h 3420492"/>
              <a:gd name="connsiteX8" fmla="*/ 1422400 w 4436110"/>
              <a:gd name="connsiteY8" fmla="*/ 637922 h 3420492"/>
              <a:gd name="connsiteX9" fmla="*/ 3030220 w 4436110"/>
              <a:gd name="connsiteY9" fmla="*/ 759842 h 3420492"/>
              <a:gd name="connsiteX10" fmla="*/ 3639820 w 4436110"/>
              <a:gd name="connsiteY10" fmla="*/ 1582802 h 3420492"/>
              <a:gd name="connsiteX11" fmla="*/ 3342640 w 4436110"/>
              <a:gd name="connsiteY11" fmla="*/ 2489582 h 3420492"/>
              <a:gd name="connsiteX12" fmla="*/ 1811020 w 4436110"/>
              <a:gd name="connsiteY12" fmla="*/ 2489582 h 3420492"/>
              <a:gd name="connsiteX13" fmla="*/ 1056640 w 4436110"/>
              <a:gd name="connsiteY13" fmla="*/ 1864742 h 3420492"/>
              <a:gd name="connsiteX14" fmla="*/ 1628140 w 4436110"/>
              <a:gd name="connsiteY14" fmla="*/ 1232282 h 3420492"/>
              <a:gd name="connsiteX15" fmla="*/ 2763520 w 4436110"/>
              <a:gd name="connsiteY15" fmla="*/ 1247522 h 3420492"/>
              <a:gd name="connsiteX16" fmla="*/ 2952328 w 4436110"/>
              <a:gd name="connsiteY16" fmla="*/ 1728192 h 3420492"/>
              <a:gd name="connsiteX17" fmla="*/ 2664296 w 4436110"/>
              <a:gd name="connsiteY17" fmla="*/ 1944216 h 3420492"/>
              <a:gd name="connsiteX18" fmla="*/ 1944216 w 4436110"/>
              <a:gd name="connsiteY18" fmla="*/ 1944216 h 3420492"/>
              <a:gd name="connsiteX0" fmla="*/ 1872208 w 4436110"/>
              <a:gd name="connsiteY0" fmla="*/ 0 h 3420492"/>
              <a:gd name="connsiteX1" fmla="*/ 3312368 w 4436110"/>
              <a:gd name="connsiteY1" fmla="*/ 216024 h 3420492"/>
              <a:gd name="connsiteX2" fmla="*/ 4150360 w 4436110"/>
              <a:gd name="connsiteY2" fmla="*/ 828422 h 3420492"/>
              <a:gd name="connsiteX3" fmla="*/ 4333240 w 4436110"/>
              <a:gd name="connsiteY3" fmla="*/ 2238122 h 3420492"/>
              <a:gd name="connsiteX4" fmla="*/ 3533140 w 4436110"/>
              <a:gd name="connsiteY4" fmla="*/ 3183002 h 3420492"/>
              <a:gd name="connsiteX5" fmla="*/ 1330960 w 4436110"/>
              <a:gd name="connsiteY5" fmla="*/ 3266822 h 3420492"/>
              <a:gd name="connsiteX6" fmla="*/ 172720 w 4436110"/>
              <a:gd name="connsiteY6" fmla="*/ 2260982 h 3420492"/>
              <a:gd name="connsiteX7" fmla="*/ 294640 w 4436110"/>
              <a:gd name="connsiteY7" fmla="*/ 1178942 h 3420492"/>
              <a:gd name="connsiteX8" fmla="*/ 1422400 w 4436110"/>
              <a:gd name="connsiteY8" fmla="*/ 637922 h 3420492"/>
              <a:gd name="connsiteX9" fmla="*/ 3030220 w 4436110"/>
              <a:gd name="connsiteY9" fmla="*/ 759842 h 3420492"/>
              <a:gd name="connsiteX10" fmla="*/ 3639820 w 4436110"/>
              <a:gd name="connsiteY10" fmla="*/ 1582802 h 3420492"/>
              <a:gd name="connsiteX11" fmla="*/ 3342640 w 4436110"/>
              <a:gd name="connsiteY11" fmla="*/ 2489582 h 3420492"/>
              <a:gd name="connsiteX12" fmla="*/ 1811020 w 4436110"/>
              <a:gd name="connsiteY12" fmla="*/ 2489582 h 3420492"/>
              <a:gd name="connsiteX13" fmla="*/ 1056640 w 4436110"/>
              <a:gd name="connsiteY13" fmla="*/ 1864742 h 3420492"/>
              <a:gd name="connsiteX14" fmla="*/ 1628140 w 4436110"/>
              <a:gd name="connsiteY14" fmla="*/ 1232282 h 3420492"/>
              <a:gd name="connsiteX15" fmla="*/ 2763520 w 4436110"/>
              <a:gd name="connsiteY15" fmla="*/ 1247522 h 3420492"/>
              <a:gd name="connsiteX16" fmla="*/ 2952328 w 4436110"/>
              <a:gd name="connsiteY16" fmla="*/ 1728192 h 3420492"/>
              <a:gd name="connsiteX17" fmla="*/ 2664296 w 4436110"/>
              <a:gd name="connsiteY17" fmla="*/ 1944216 h 3420492"/>
              <a:gd name="connsiteX18" fmla="*/ 1944216 w 4436110"/>
              <a:gd name="connsiteY18" fmla="*/ 1944216 h 3420492"/>
              <a:gd name="connsiteX0" fmla="*/ 1872208 w 4436110"/>
              <a:gd name="connsiteY0" fmla="*/ 0 h 3348484"/>
              <a:gd name="connsiteX1" fmla="*/ 3312368 w 4436110"/>
              <a:gd name="connsiteY1" fmla="*/ 144016 h 3348484"/>
              <a:gd name="connsiteX2" fmla="*/ 4150360 w 4436110"/>
              <a:gd name="connsiteY2" fmla="*/ 756414 h 3348484"/>
              <a:gd name="connsiteX3" fmla="*/ 4333240 w 4436110"/>
              <a:gd name="connsiteY3" fmla="*/ 2166114 h 3348484"/>
              <a:gd name="connsiteX4" fmla="*/ 3533140 w 4436110"/>
              <a:gd name="connsiteY4" fmla="*/ 3110994 h 3348484"/>
              <a:gd name="connsiteX5" fmla="*/ 1330960 w 4436110"/>
              <a:gd name="connsiteY5" fmla="*/ 3194814 h 3348484"/>
              <a:gd name="connsiteX6" fmla="*/ 172720 w 4436110"/>
              <a:gd name="connsiteY6" fmla="*/ 2188974 h 3348484"/>
              <a:gd name="connsiteX7" fmla="*/ 294640 w 4436110"/>
              <a:gd name="connsiteY7" fmla="*/ 1106934 h 3348484"/>
              <a:gd name="connsiteX8" fmla="*/ 1422400 w 4436110"/>
              <a:gd name="connsiteY8" fmla="*/ 565914 h 3348484"/>
              <a:gd name="connsiteX9" fmla="*/ 3030220 w 4436110"/>
              <a:gd name="connsiteY9" fmla="*/ 687834 h 3348484"/>
              <a:gd name="connsiteX10" fmla="*/ 3639820 w 4436110"/>
              <a:gd name="connsiteY10" fmla="*/ 1510794 h 3348484"/>
              <a:gd name="connsiteX11" fmla="*/ 3342640 w 4436110"/>
              <a:gd name="connsiteY11" fmla="*/ 2417574 h 3348484"/>
              <a:gd name="connsiteX12" fmla="*/ 1811020 w 4436110"/>
              <a:gd name="connsiteY12" fmla="*/ 2417574 h 3348484"/>
              <a:gd name="connsiteX13" fmla="*/ 1056640 w 4436110"/>
              <a:gd name="connsiteY13" fmla="*/ 1792734 h 3348484"/>
              <a:gd name="connsiteX14" fmla="*/ 1628140 w 4436110"/>
              <a:gd name="connsiteY14" fmla="*/ 1160274 h 3348484"/>
              <a:gd name="connsiteX15" fmla="*/ 2763520 w 4436110"/>
              <a:gd name="connsiteY15" fmla="*/ 1175514 h 3348484"/>
              <a:gd name="connsiteX16" fmla="*/ 2952328 w 4436110"/>
              <a:gd name="connsiteY16" fmla="*/ 1656184 h 3348484"/>
              <a:gd name="connsiteX17" fmla="*/ 2664296 w 4436110"/>
              <a:gd name="connsiteY17" fmla="*/ 1872208 h 3348484"/>
              <a:gd name="connsiteX18" fmla="*/ 1944216 w 4436110"/>
              <a:gd name="connsiteY18" fmla="*/ 1872208 h 3348484"/>
              <a:gd name="connsiteX0" fmla="*/ 1872208 w 4436110"/>
              <a:gd name="connsiteY0" fmla="*/ 0 h 3348484"/>
              <a:gd name="connsiteX1" fmla="*/ 3312368 w 4436110"/>
              <a:gd name="connsiteY1" fmla="*/ 144016 h 3348484"/>
              <a:gd name="connsiteX2" fmla="*/ 4150360 w 4436110"/>
              <a:gd name="connsiteY2" fmla="*/ 756414 h 3348484"/>
              <a:gd name="connsiteX3" fmla="*/ 4333240 w 4436110"/>
              <a:gd name="connsiteY3" fmla="*/ 2166114 h 3348484"/>
              <a:gd name="connsiteX4" fmla="*/ 3533140 w 4436110"/>
              <a:gd name="connsiteY4" fmla="*/ 3110994 h 3348484"/>
              <a:gd name="connsiteX5" fmla="*/ 1330960 w 4436110"/>
              <a:gd name="connsiteY5" fmla="*/ 3194814 h 3348484"/>
              <a:gd name="connsiteX6" fmla="*/ 172720 w 4436110"/>
              <a:gd name="connsiteY6" fmla="*/ 2188974 h 3348484"/>
              <a:gd name="connsiteX7" fmla="*/ 294640 w 4436110"/>
              <a:gd name="connsiteY7" fmla="*/ 1106934 h 3348484"/>
              <a:gd name="connsiteX8" fmla="*/ 1422400 w 4436110"/>
              <a:gd name="connsiteY8" fmla="*/ 565914 h 3348484"/>
              <a:gd name="connsiteX9" fmla="*/ 3030220 w 4436110"/>
              <a:gd name="connsiteY9" fmla="*/ 687834 h 3348484"/>
              <a:gd name="connsiteX10" fmla="*/ 3639820 w 4436110"/>
              <a:gd name="connsiteY10" fmla="*/ 1510794 h 3348484"/>
              <a:gd name="connsiteX11" fmla="*/ 3342640 w 4436110"/>
              <a:gd name="connsiteY11" fmla="*/ 2417574 h 3348484"/>
              <a:gd name="connsiteX12" fmla="*/ 1811020 w 4436110"/>
              <a:gd name="connsiteY12" fmla="*/ 2417574 h 3348484"/>
              <a:gd name="connsiteX13" fmla="*/ 1056640 w 4436110"/>
              <a:gd name="connsiteY13" fmla="*/ 1792734 h 3348484"/>
              <a:gd name="connsiteX14" fmla="*/ 1628140 w 4436110"/>
              <a:gd name="connsiteY14" fmla="*/ 1160274 h 3348484"/>
              <a:gd name="connsiteX15" fmla="*/ 2763520 w 4436110"/>
              <a:gd name="connsiteY15" fmla="*/ 1175514 h 3348484"/>
              <a:gd name="connsiteX16" fmla="*/ 2952328 w 4436110"/>
              <a:gd name="connsiteY16" fmla="*/ 1656184 h 3348484"/>
              <a:gd name="connsiteX17" fmla="*/ 2664296 w 4436110"/>
              <a:gd name="connsiteY17" fmla="*/ 1872208 h 3348484"/>
              <a:gd name="connsiteX18" fmla="*/ 1944216 w 4436110"/>
              <a:gd name="connsiteY18" fmla="*/ 1872208 h 3348484"/>
              <a:gd name="connsiteX0" fmla="*/ 1872208 w 4436110"/>
              <a:gd name="connsiteY0" fmla="*/ 0 h 3348484"/>
              <a:gd name="connsiteX1" fmla="*/ 3312368 w 4436110"/>
              <a:gd name="connsiteY1" fmla="*/ 144016 h 3348484"/>
              <a:gd name="connsiteX2" fmla="*/ 4150360 w 4436110"/>
              <a:gd name="connsiteY2" fmla="*/ 756414 h 3348484"/>
              <a:gd name="connsiteX3" fmla="*/ 4333240 w 4436110"/>
              <a:gd name="connsiteY3" fmla="*/ 2166114 h 3348484"/>
              <a:gd name="connsiteX4" fmla="*/ 3533140 w 4436110"/>
              <a:gd name="connsiteY4" fmla="*/ 3110994 h 3348484"/>
              <a:gd name="connsiteX5" fmla="*/ 1330960 w 4436110"/>
              <a:gd name="connsiteY5" fmla="*/ 3194814 h 3348484"/>
              <a:gd name="connsiteX6" fmla="*/ 172720 w 4436110"/>
              <a:gd name="connsiteY6" fmla="*/ 2188974 h 3348484"/>
              <a:gd name="connsiteX7" fmla="*/ 294640 w 4436110"/>
              <a:gd name="connsiteY7" fmla="*/ 1106934 h 3348484"/>
              <a:gd name="connsiteX8" fmla="*/ 1422400 w 4436110"/>
              <a:gd name="connsiteY8" fmla="*/ 565914 h 3348484"/>
              <a:gd name="connsiteX9" fmla="*/ 3030220 w 4436110"/>
              <a:gd name="connsiteY9" fmla="*/ 687834 h 3348484"/>
              <a:gd name="connsiteX10" fmla="*/ 3639820 w 4436110"/>
              <a:gd name="connsiteY10" fmla="*/ 1510794 h 3348484"/>
              <a:gd name="connsiteX11" fmla="*/ 3342640 w 4436110"/>
              <a:gd name="connsiteY11" fmla="*/ 2417574 h 3348484"/>
              <a:gd name="connsiteX12" fmla="*/ 1811020 w 4436110"/>
              <a:gd name="connsiteY12" fmla="*/ 2417574 h 3348484"/>
              <a:gd name="connsiteX13" fmla="*/ 1056640 w 4436110"/>
              <a:gd name="connsiteY13" fmla="*/ 1792734 h 3348484"/>
              <a:gd name="connsiteX14" fmla="*/ 1628140 w 4436110"/>
              <a:gd name="connsiteY14" fmla="*/ 1160274 h 3348484"/>
              <a:gd name="connsiteX15" fmla="*/ 2763520 w 4436110"/>
              <a:gd name="connsiteY15" fmla="*/ 1175514 h 3348484"/>
              <a:gd name="connsiteX16" fmla="*/ 2864988 w 4436110"/>
              <a:gd name="connsiteY16" fmla="*/ 1717087 h 3348484"/>
              <a:gd name="connsiteX17" fmla="*/ 2664296 w 4436110"/>
              <a:gd name="connsiteY17" fmla="*/ 1872208 h 3348484"/>
              <a:gd name="connsiteX18" fmla="*/ 1944216 w 4436110"/>
              <a:gd name="connsiteY18" fmla="*/ 1872208 h 3348484"/>
              <a:gd name="connsiteX0" fmla="*/ 1872208 w 4436110"/>
              <a:gd name="connsiteY0" fmla="*/ 0 h 3348484"/>
              <a:gd name="connsiteX1" fmla="*/ 3312368 w 4436110"/>
              <a:gd name="connsiteY1" fmla="*/ 144016 h 3348484"/>
              <a:gd name="connsiteX2" fmla="*/ 4150360 w 4436110"/>
              <a:gd name="connsiteY2" fmla="*/ 756414 h 3348484"/>
              <a:gd name="connsiteX3" fmla="*/ 4333240 w 4436110"/>
              <a:gd name="connsiteY3" fmla="*/ 2166114 h 3348484"/>
              <a:gd name="connsiteX4" fmla="*/ 3533140 w 4436110"/>
              <a:gd name="connsiteY4" fmla="*/ 3110994 h 3348484"/>
              <a:gd name="connsiteX5" fmla="*/ 1330960 w 4436110"/>
              <a:gd name="connsiteY5" fmla="*/ 3194814 h 3348484"/>
              <a:gd name="connsiteX6" fmla="*/ 172720 w 4436110"/>
              <a:gd name="connsiteY6" fmla="*/ 2188974 h 3348484"/>
              <a:gd name="connsiteX7" fmla="*/ 294640 w 4436110"/>
              <a:gd name="connsiteY7" fmla="*/ 1106934 h 3348484"/>
              <a:gd name="connsiteX8" fmla="*/ 1422400 w 4436110"/>
              <a:gd name="connsiteY8" fmla="*/ 565914 h 3348484"/>
              <a:gd name="connsiteX9" fmla="*/ 3030220 w 4436110"/>
              <a:gd name="connsiteY9" fmla="*/ 687834 h 3348484"/>
              <a:gd name="connsiteX10" fmla="*/ 3639820 w 4436110"/>
              <a:gd name="connsiteY10" fmla="*/ 1510794 h 3348484"/>
              <a:gd name="connsiteX11" fmla="*/ 3342640 w 4436110"/>
              <a:gd name="connsiteY11" fmla="*/ 2417574 h 3348484"/>
              <a:gd name="connsiteX12" fmla="*/ 1811020 w 4436110"/>
              <a:gd name="connsiteY12" fmla="*/ 2417574 h 3348484"/>
              <a:gd name="connsiteX13" fmla="*/ 1056640 w 4436110"/>
              <a:gd name="connsiteY13" fmla="*/ 1792734 h 3348484"/>
              <a:gd name="connsiteX14" fmla="*/ 1628140 w 4436110"/>
              <a:gd name="connsiteY14" fmla="*/ 1160274 h 3348484"/>
              <a:gd name="connsiteX15" fmla="*/ 2495312 w 4436110"/>
              <a:gd name="connsiteY15" fmla="*/ 1190883 h 3348484"/>
              <a:gd name="connsiteX16" fmla="*/ 2864988 w 4436110"/>
              <a:gd name="connsiteY16" fmla="*/ 1717087 h 3348484"/>
              <a:gd name="connsiteX17" fmla="*/ 2664296 w 4436110"/>
              <a:gd name="connsiteY17" fmla="*/ 1872208 h 3348484"/>
              <a:gd name="connsiteX18" fmla="*/ 1944216 w 4436110"/>
              <a:gd name="connsiteY18" fmla="*/ 1872208 h 3348484"/>
              <a:gd name="connsiteX0" fmla="*/ 1872208 w 4436110"/>
              <a:gd name="connsiteY0" fmla="*/ 0 h 3348484"/>
              <a:gd name="connsiteX1" fmla="*/ 3312368 w 4436110"/>
              <a:gd name="connsiteY1" fmla="*/ 144016 h 3348484"/>
              <a:gd name="connsiteX2" fmla="*/ 4150360 w 4436110"/>
              <a:gd name="connsiteY2" fmla="*/ 756414 h 3348484"/>
              <a:gd name="connsiteX3" fmla="*/ 4333240 w 4436110"/>
              <a:gd name="connsiteY3" fmla="*/ 2166114 h 3348484"/>
              <a:gd name="connsiteX4" fmla="*/ 3533140 w 4436110"/>
              <a:gd name="connsiteY4" fmla="*/ 3110994 h 3348484"/>
              <a:gd name="connsiteX5" fmla="*/ 1330960 w 4436110"/>
              <a:gd name="connsiteY5" fmla="*/ 3194814 h 3348484"/>
              <a:gd name="connsiteX6" fmla="*/ 172720 w 4436110"/>
              <a:gd name="connsiteY6" fmla="*/ 2188974 h 3348484"/>
              <a:gd name="connsiteX7" fmla="*/ 294640 w 4436110"/>
              <a:gd name="connsiteY7" fmla="*/ 1106934 h 3348484"/>
              <a:gd name="connsiteX8" fmla="*/ 1422400 w 4436110"/>
              <a:gd name="connsiteY8" fmla="*/ 565914 h 3348484"/>
              <a:gd name="connsiteX9" fmla="*/ 3030220 w 4436110"/>
              <a:gd name="connsiteY9" fmla="*/ 687834 h 3348484"/>
              <a:gd name="connsiteX10" fmla="*/ 3639820 w 4436110"/>
              <a:gd name="connsiteY10" fmla="*/ 1510794 h 3348484"/>
              <a:gd name="connsiteX11" fmla="*/ 3342640 w 4436110"/>
              <a:gd name="connsiteY11" fmla="*/ 2417574 h 3348484"/>
              <a:gd name="connsiteX12" fmla="*/ 1811020 w 4436110"/>
              <a:gd name="connsiteY12" fmla="*/ 2417574 h 3348484"/>
              <a:gd name="connsiteX13" fmla="*/ 1056640 w 4436110"/>
              <a:gd name="connsiteY13" fmla="*/ 1792734 h 3348484"/>
              <a:gd name="connsiteX14" fmla="*/ 1628140 w 4436110"/>
              <a:gd name="connsiteY14" fmla="*/ 1160274 h 3348484"/>
              <a:gd name="connsiteX15" fmla="*/ 2495312 w 4436110"/>
              <a:gd name="connsiteY15" fmla="*/ 1190883 h 3348484"/>
              <a:gd name="connsiteX16" fmla="*/ 2772569 w 4436110"/>
              <a:gd name="connsiteY16" fmla="*/ 1506605 h 3348484"/>
              <a:gd name="connsiteX17" fmla="*/ 2664296 w 4436110"/>
              <a:gd name="connsiteY17" fmla="*/ 1872208 h 3348484"/>
              <a:gd name="connsiteX18" fmla="*/ 1944216 w 4436110"/>
              <a:gd name="connsiteY18" fmla="*/ 1872208 h 3348484"/>
              <a:gd name="connsiteX0" fmla="*/ 1872208 w 4436110"/>
              <a:gd name="connsiteY0" fmla="*/ 0 h 3348484"/>
              <a:gd name="connsiteX1" fmla="*/ 2649438 w 4436110"/>
              <a:gd name="connsiteY1" fmla="*/ 53137 h 3348484"/>
              <a:gd name="connsiteX2" fmla="*/ 3312368 w 4436110"/>
              <a:gd name="connsiteY2" fmla="*/ 144016 h 3348484"/>
              <a:gd name="connsiteX3" fmla="*/ 4150360 w 4436110"/>
              <a:gd name="connsiteY3" fmla="*/ 756414 h 3348484"/>
              <a:gd name="connsiteX4" fmla="*/ 4333240 w 4436110"/>
              <a:gd name="connsiteY4" fmla="*/ 2166114 h 3348484"/>
              <a:gd name="connsiteX5" fmla="*/ 3533140 w 4436110"/>
              <a:gd name="connsiteY5" fmla="*/ 3110994 h 3348484"/>
              <a:gd name="connsiteX6" fmla="*/ 1330960 w 4436110"/>
              <a:gd name="connsiteY6" fmla="*/ 3194814 h 3348484"/>
              <a:gd name="connsiteX7" fmla="*/ 172720 w 4436110"/>
              <a:gd name="connsiteY7" fmla="*/ 2188974 h 3348484"/>
              <a:gd name="connsiteX8" fmla="*/ 294640 w 4436110"/>
              <a:gd name="connsiteY8" fmla="*/ 1106934 h 3348484"/>
              <a:gd name="connsiteX9" fmla="*/ 1422400 w 4436110"/>
              <a:gd name="connsiteY9" fmla="*/ 565914 h 3348484"/>
              <a:gd name="connsiteX10" fmla="*/ 3030220 w 4436110"/>
              <a:gd name="connsiteY10" fmla="*/ 687834 h 3348484"/>
              <a:gd name="connsiteX11" fmla="*/ 3639820 w 4436110"/>
              <a:gd name="connsiteY11" fmla="*/ 1510794 h 3348484"/>
              <a:gd name="connsiteX12" fmla="*/ 3342640 w 4436110"/>
              <a:gd name="connsiteY12" fmla="*/ 2417574 h 3348484"/>
              <a:gd name="connsiteX13" fmla="*/ 1811020 w 4436110"/>
              <a:gd name="connsiteY13" fmla="*/ 2417574 h 3348484"/>
              <a:gd name="connsiteX14" fmla="*/ 1056640 w 4436110"/>
              <a:gd name="connsiteY14" fmla="*/ 1792734 h 3348484"/>
              <a:gd name="connsiteX15" fmla="*/ 1628140 w 4436110"/>
              <a:gd name="connsiteY15" fmla="*/ 1160274 h 3348484"/>
              <a:gd name="connsiteX16" fmla="*/ 2495312 w 4436110"/>
              <a:gd name="connsiteY16" fmla="*/ 1190883 h 3348484"/>
              <a:gd name="connsiteX17" fmla="*/ 2772569 w 4436110"/>
              <a:gd name="connsiteY17" fmla="*/ 1506605 h 3348484"/>
              <a:gd name="connsiteX18" fmla="*/ 2664296 w 4436110"/>
              <a:gd name="connsiteY18" fmla="*/ 1872208 h 3348484"/>
              <a:gd name="connsiteX19" fmla="*/ 1944216 w 4436110"/>
              <a:gd name="connsiteY19" fmla="*/ 1872208 h 3348484"/>
              <a:gd name="connsiteX0" fmla="*/ 1872208 w 4436110"/>
              <a:gd name="connsiteY0" fmla="*/ 43791 h 3392275"/>
              <a:gd name="connsiteX1" fmla="*/ 2643742 w 4436110"/>
              <a:gd name="connsiteY1" fmla="*/ 24003 h 3392275"/>
              <a:gd name="connsiteX2" fmla="*/ 3312368 w 4436110"/>
              <a:gd name="connsiteY2" fmla="*/ 187807 h 3392275"/>
              <a:gd name="connsiteX3" fmla="*/ 4150360 w 4436110"/>
              <a:gd name="connsiteY3" fmla="*/ 800205 h 3392275"/>
              <a:gd name="connsiteX4" fmla="*/ 4333240 w 4436110"/>
              <a:gd name="connsiteY4" fmla="*/ 2209905 h 3392275"/>
              <a:gd name="connsiteX5" fmla="*/ 3533140 w 4436110"/>
              <a:gd name="connsiteY5" fmla="*/ 3154785 h 3392275"/>
              <a:gd name="connsiteX6" fmla="*/ 1330960 w 4436110"/>
              <a:gd name="connsiteY6" fmla="*/ 3238605 h 3392275"/>
              <a:gd name="connsiteX7" fmla="*/ 172720 w 4436110"/>
              <a:gd name="connsiteY7" fmla="*/ 2232765 h 3392275"/>
              <a:gd name="connsiteX8" fmla="*/ 294640 w 4436110"/>
              <a:gd name="connsiteY8" fmla="*/ 1150725 h 3392275"/>
              <a:gd name="connsiteX9" fmla="*/ 1422400 w 4436110"/>
              <a:gd name="connsiteY9" fmla="*/ 609705 h 3392275"/>
              <a:gd name="connsiteX10" fmla="*/ 3030220 w 4436110"/>
              <a:gd name="connsiteY10" fmla="*/ 731625 h 3392275"/>
              <a:gd name="connsiteX11" fmla="*/ 3639820 w 4436110"/>
              <a:gd name="connsiteY11" fmla="*/ 1554585 h 3392275"/>
              <a:gd name="connsiteX12" fmla="*/ 3342640 w 4436110"/>
              <a:gd name="connsiteY12" fmla="*/ 2461365 h 3392275"/>
              <a:gd name="connsiteX13" fmla="*/ 1811020 w 4436110"/>
              <a:gd name="connsiteY13" fmla="*/ 2461365 h 3392275"/>
              <a:gd name="connsiteX14" fmla="*/ 1056640 w 4436110"/>
              <a:gd name="connsiteY14" fmla="*/ 1836525 h 3392275"/>
              <a:gd name="connsiteX15" fmla="*/ 1628140 w 4436110"/>
              <a:gd name="connsiteY15" fmla="*/ 1204065 h 3392275"/>
              <a:gd name="connsiteX16" fmla="*/ 2495312 w 4436110"/>
              <a:gd name="connsiteY16" fmla="*/ 1234674 h 3392275"/>
              <a:gd name="connsiteX17" fmla="*/ 2772569 w 4436110"/>
              <a:gd name="connsiteY17" fmla="*/ 1550396 h 3392275"/>
              <a:gd name="connsiteX18" fmla="*/ 2664296 w 4436110"/>
              <a:gd name="connsiteY18" fmla="*/ 1915999 h 3392275"/>
              <a:gd name="connsiteX19" fmla="*/ 1944216 w 4436110"/>
              <a:gd name="connsiteY19" fmla="*/ 1915999 h 33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36110" h="3392275">
                <a:moveTo>
                  <a:pt x="1872208" y="43791"/>
                </a:moveTo>
                <a:cubicBezTo>
                  <a:pt x="2001746" y="52647"/>
                  <a:pt x="2403715" y="0"/>
                  <a:pt x="2643742" y="24003"/>
                </a:cubicBezTo>
                <a:cubicBezTo>
                  <a:pt x="2883769" y="48006"/>
                  <a:pt x="3062214" y="70594"/>
                  <a:pt x="3312368" y="187807"/>
                </a:cubicBezTo>
                <a:cubicBezTo>
                  <a:pt x="3692060" y="325877"/>
                  <a:pt x="3980215" y="463189"/>
                  <a:pt x="4150360" y="800205"/>
                </a:cubicBezTo>
                <a:cubicBezTo>
                  <a:pt x="4320505" y="1137221"/>
                  <a:pt x="4436110" y="1817475"/>
                  <a:pt x="4333240" y="2209905"/>
                </a:cubicBezTo>
                <a:cubicBezTo>
                  <a:pt x="4230370" y="2602335"/>
                  <a:pt x="4033520" y="2983335"/>
                  <a:pt x="3533140" y="3154785"/>
                </a:cubicBezTo>
                <a:cubicBezTo>
                  <a:pt x="3032760" y="3326235"/>
                  <a:pt x="1891030" y="3392275"/>
                  <a:pt x="1330960" y="3238605"/>
                </a:cubicBezTo>
                <a:cubicBezTo>
                  <a:pt x="770890" y="3084935"/>
                  <a:pt x="345440" y="2580745"/>
                  <a:pt x="172720" y="2232765"/>
                </a:cubicBezTo>
                <a:cubicBezTo>
                  <a:pt x="0" y="1884785"/>
                  <a:pt x="86360" y="1421235"/>
                  <a:pt x="294640" y="1150725"/>
                </a:cubicBezTo>
                <a:cubicBezTo>
                  <a:pt x="502920" y="880215"/>
                  <a:pt x="966470" y="679555"/>
                  <a:pt x="1422400" y="609705"/>
                </a:cubicBezTo>
                <a:cubicBezTo>
                  <a:pt x="1878330" y="539855"/>
                  <a:pt x="2660650" y="574145"/>
                  <a:pt x="3030220" y="731625"/>
                </a:cubicBezTo>
                <a:cubicBezTo>
                  <a:pt x="3399790" y="889105"/>
                  <a:pt x="3587750" y="1266295"/>
                  <a:pt x="3639820" y="1554585"/>
                </a:cubicBezTo>
                <a:cubicBezTo>
                  <a:pt x="3691890" y="1842875"/>
                  <a:pt x="3647440" y="2310235"/>
                  <a:pt x="3342640" y="2461365"/>
                </a:cubicBezTo>
                <a:cubicBezTo>
                  <a:pt x="3037840" y="2612495"/>
                  <a:pt x="2192020" y="2565505"/>
                  <a:pt x="1811020" y="2461365"/>
                </a:cubicBezTo>
                <a:cubicBezTo>
                  <a:pt x="1430020" y="2357225"/>
                  <a:pt x="1087120" y="2046075"/>
                  <a:pt x="1056640" y="1836525"/>
                </a:cubicBezTo>
                <a:cubicBezTo>
                  <a:pt x="1026160" y="1626975"/>
                  <a:pt x="1388361" y="1304373"/>
                  <a:pt x="1628140" y="1204065"/>
                </a:cubicBezTo>
                <a:cubicBezTo>
                  <a:pt x="1867919" y="1103757"/>
                  <a:pt x="2304574" y="1176952"/>
                  <a:pt x="2495312" y="1234674"/>
                </a:cubicBezTo>
                <a:cubicBezTo>
                  <a:pt x="2686050" y="1292396"/>
                  <a:pt x="2744405" y="1436842"/>
                  <a:pt x="2772569" y="1550396"/>
                </a:cubicBezTo>
                <a:cubicBezTo>
                  <a:pt x="2800733" y="1663950"/>
                  <a:pt x="2802355" y="1855065"/>
                  <a:pt x="2664296" y="1915999"/>
                </a:cubicBezTo>
                <a:cubicBezTo>
                  <a:pt x="2526237" y="1976933"/>
                  <a:pt x="2008986" y="1909649"/>
                  <a:pt x="1944216" y="191599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cxnSp>
        <p:nvCxnSpPr>
          <p:cNvPr id="110" name="Connecteur droit 109"/>
          <p:cNvCxnSpPr/>
          <p:nvPr/>
        </p:nvCxnSpPr>
        <p:spPr>
          <a:xfrm rot="16200000" flipH="1">
            <a:off x="1704663" y="3760343"/>
            <a:ext cx="4666835" cy="115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>
            <a:off x="5427096" y="3806711"/>
            <a:ext cx="2603197" cy="61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ZoneTexte 111"/>
          <p:cNvSpPr txBox="1"/>
          <p:nvPr/>
        </p:nvSpPr>
        <p:spPr>
          <a:xfrm>
            <a:off x="3980222" y="1782670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Bilan de projet</a:t>
            </a:r>
            <a:endParaRPr lang="fr-FR" sz="1200" dirty="0"/>
          </a:p>
        </p:txBody>
      </p:sp>
      <p:sp>
        <p:nvSpPr>
          <p:cNvPr id="113" name="ZoneTexte 112"/>
          <p:cNvSpPr txBox="1"/>
          <p:nvPr/>
        </p:nvSpPr>
        <p:spPr>
          <a:xfrm>
            <a:off x="6178834" y="2279142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Tests</a:t>
            </a:r>
          </a:p>
          <a:p>
            <a:r>
              <a:rPr lang="fr-FR" sz="1200" dirty="0" smtClean="0"/>
              <a:t>Proto 2</a:t>
            </a:r>
            <a:endParaRPr lang="fr-FR" sz="1200" dirty="0"/>
          </a:p>
        </p:txBody>
      </p:sp>
      <p:sp>
        <p:nvSpPr>
          <p:cNvPr id="114" name="ZoneTexte 113"/>
          <p:cNvSpPr txBox="1"/>
          <p:nvPr/>
        </p:nvSpPr>
        <p:spPr>
          <a:xfrm>
            <a:off x="6804250" y="3140971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Réalisation</a:t>
            </a:r>
          </a:p>
          <a:p>
            <a:r>
              <a:rPr lang="fr-FR" sz="1200" dirty="0" smtClean="0"/>
              <a:t> Proto 2</a:t>
            </a:r>
            <a:endParaRPr lang="fr-FR" sz="1200" dirty="0"/>
          </a:p>
        </p:txBody>
      </p:sp>
      <p:sp>
        <p:nvSpPr>
          <p:cNvPr id="115" name="ZoneTexte 114"/>
          <p:cNvSpPr txBox="1"/>
          <p:nvPr/>
        </p:nvSpPr>
        <p:spPr>
          <a:xfrm>
            <a:off x="5489962" y="3272085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cs typeface="Arial" pitchFamily="34" charset="0"/>
              </a:rPr>
              <a:t>Réalisation</a:t>
            </a:r>
          </a:p>
          <a:p>
            <a:r>
              <a:rPr lang="fr-FR" sz="1200" dirty="0" smtClean="0">
                <a:cs typeface="Arial" pitchFamily="34" charset="0"/>
              </a:rPr>
              <a:t>  Proto 1</a:t>
            </a:r>
            <a:endParaRPr lang="fr-FR" sz="1200" dirty="0">
              <a:cs typeface="Arial" pitchFamily="34" charset="0"/>
            </a:endParaRPr>
          </a:p>
        </p:txBody>
      </p:sp>
      <p:cxnSp>
        <p:nvCxnSpPr>
          <p:cNvPr id="117" name="Connecteur droit 116"/>
          <p:cNvCxnSpPr/>
          <p:nvPr/>
        </p:nvCxnSpPr>
        <p:spPr>
          <a:xfrm flipV="1">
            <a:off x="5278581" y="2775616"/>
            <a:ext cx="2520279" cy="595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5492980" y="3806710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Conception</a:t>
            </a:r>
          </a:p>
          <a:p>
            <a:r>
              <a:rPr lang="fr-FR" sz="1200" dirty="0" smtClean="0"/>
              <a:t>Proto 1</a:t>
            </a:r>
            <a:endParaRPr lang="fr-FR" sz="1200" dirty="0"/>
          </a:p>
        </p:txBody>
      </p:sp>
      <p:sp>
        <p:nvSpPr>
          <p:cNvPr id="121" name="ZoneTexte 120"/>
          <p:cNvSpPr txBox="1"/>
          <p:nvPr/>
        </p:nvSpPr>
        <p:spPr>
          <a:xfrm>
            <a:off x="6876256" y="4005067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Conception</a:t>
            </a:r>
          </a:p>
          <a:p>
            <a:r>
              <a:rPr lang="fr-FR" sz="1200" dirty="0" smtClean="0"/>
              <a:t>Proto 2</a:t>
            </a:r>
            <a:endParaRPr lang="fr-FR" sz="1200" dirty="0"/>
          </a:p>
        </p:txBody>
      </p:sp>
      <p:cxnSp>
        <p:nvCxnSpPr>
          <p:cNvPr id="123" name="Connecteur droit 122"/>
          <p:cNvCxnSpPr>
            <a:stCxn id="107" idx="17"/>
          </p:cNvCxnSpPr>
          <p:nvPr/>
        </p:nvCxnSpPr>
        <p:spPr>
          <a:xfrm>
            <a:off x="5427095" y="3661588"/>
            <a:ext cx="2256048" cy="1497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rot="5400000">
            <a:off x="2260527" y="4646165"/>
            <a:ext cx="893644" cy="925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ZoneTexte 125"/>
          <p:cNvSpPr txBox="1"/>
          <p:nvPr/>
        </p:nvSpPr>
        <p:spPr>
          <a:xfrm>
            <a:off x="5872647" y="5112795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Spécifs 2</a:t>
            </a:r>
            <a:endParaRPr lang="fr-FR" sz="1200" dirty="0"/>
          </a:p>
        </p:txBody>
      </p:sp>
      <p:sp>
        <p:nvSpPr>
          <p:cNvPr id="127" name="ZoneTexte 126"/>
          <p:cNvSpPr txBox="1"/>
          <p:nvPr/>
        </p:nvSpPr>
        <p:spPr>
          <a:xfrm>
            <a:off x="5130065" y="4532314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Spécifs 1</a:t>
            </a:r>
            <a:endParaRPr lang="fr-FR" sz="1200" dirty="0"/>
          </a:p>
        </p:txBody>
      </p:sp>
      <p:sp>
        <p:nvSpPr>
          <p:cNvPr id="129" name="ZoneTexte 128"/>
          <p:cNvSpPr txBox="1"/>
          <p:nvPr/>
        </p:nvSpPr>
        <p:spPr>
          <a:xfrm>
            <a:off x="4067946" y="429309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Analyse</a:t>
            </a:r>
          </a:p>
          <a:p>
            <a:r>
              <a:rPr lang="fr-FR" sz="1200" dirty="0" smtClean="0"/>
              <a:t>Besoins 1</a:t>
            </a:r>
            <a:endParaRPr lang="fr-FR" sz="1200" dirty="0"/>
          </a:p>
        </p:txBody>
      </p:sp>
      <p:sp>
        <p:nvSpPr>
          <p:cNvPr id="130" name="ZoneTexte 129"/>
          <p:cNvSpPr txBox="1"/>
          <p:nvPr/>
        </p:nvSpPr>
        <p:spPr>
          <a:xfrm>
            <a:off x="4090449" y="5257972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Analyse</a:t>
            </a:r>
          </a:p>
          <a:p>
            <a:r>
              <a:rPr lang="fr-FR" sz="1200" dirty="0" smtClean="0"/>
              <a:t>Besoins 2</a:t>
            </a:r>
            <a:endParaRPr lang="fr-FR" sz="1200" dirty="0"/>
          </a:p>
        </p:txBody>
      </p:sp>
      <p:sp>
        <p:nvSpPr>
          <p:cNvPr id="131" name="ZoneTexte 130"/>
          <p:cNvSpPr txBox="1"/>
          <p:nvPr/>
        </p:nvSpPr>
        <p:spPr>
          <a:xfrm>
            <a:off x="4387482" y="2500629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Tests</a:t>
            </a:r>
          </a:p>
          <a:p>
            <a:r>
              <a:rPr lang="fr-FR" sz="1200" dirty="0" smtClean="0"/>
              <a:t>Proto 1</a:t>
            </a:r>
            <a:endParaRPr lang="fr-FR" sz="1200" dirty="0"/>
          </a:p>
        </p:txBody>
      </p:sp>
      <p:cxnSp>
        <p:nvCxnSpPr>
          <p:cNvPr id="133" name="Connecteur droit 132"/>
          <p:cNvCxnSpPr/>
          <p:nvPr/>
        </p:nvCxnSpPr>
        <p:spPr>
          <a:xfrm rot="16200000" flipH="1">
            <a:off x="4533028" y="4559674"/>
            <a:ext cx="1787299" cy="1041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2707346" y="5158678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Bilan</a:t>
            </a:r>
          </a:p>
          <a:p>
            <a:r>
              <a:rPr lang="fr-FR" sz="1200" dirty="0" smtClean="0"/>
              <a:t>Proto 1</a:t>
            </a:r>
            <a:endParaRPr lang="fr-FR" sz="1200" dirty="0"/>
          </a:p>
        </p:txBody>
      </p:sp>
      <p:sp>
        <p:nvSpPr>
          <p:cNvPr id="137" name="ZoneTexte 136"/>
          <p:cNvSpPr txBox="1"/>
          <p:nvPr/>
        </p:nvSpPr>
        <p:spPr>
          <a:xfrm>
            <a:off x="1259632" y="3356995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Expérimentation</a:t>
            </a:r>
          </a:p>
          <a:p>
            <a:r>
              <a:rPr lang="fr-FR" sz="1200" dirty="0" smtClean="0"/>
              <a:t>Proto 1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0" y="194400"/>
            <a:ext cx="7355160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SCRUM</a:t>
            </a:r>
            <a:r>
              <a:rPr lang="fr-FR" sz="1400" dirty="0" smtClean="0"/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err="1" smtClean="0">
                <a:latin typeface="Century Gothic" pitchFamily="34" charset="0"/>
              </a:rPr>
              <a:t>Backlog</a:t>
            </a:r>
            <a:r>
              <a:rPr lang="fr-FR" dirty="0" smtClean="0">
                <a:latin typeface="Century Gothic" pitchFamily="34" charset="0"/>
              </a:rPr>
              <a:t> – Story : 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/>
              <a:t>E</a:t>
            </a:r>
            <a:r>
              <a:rPr lang="fr-FR" dirty="0" smtClean="0">
                <a:latin typeface="Century Gothic" pitchFamily="34" charset="0"/>
              </a:rPr>
              <a:t>lément du </a:t>
            </a:r>
            <a:r>
              <a:rPr lang="fr-FR" dirty="0" err="1" smtClean="0">
                <a:latin typeface="Century Gothic" pitchFamily="34" charset="0"/>
              </a:rPr>
              <a:t>backlog</a:t>
            </a:r>
            <a:r>
              <a:rPr lang="fr-FR" dirty="0" smtClean="0">
                <a:latin typeface="Century Gothic" pitchFamily="34" charset="0"/>
              </a:rPr>
              <a:t> du produit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5" y="1556793"/>
            <a:ext cx="3096344" cy="48965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Story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07505" y="2204864"/>
            <a:ext cx="30963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3528" y="2636912"/>
            <a:ext cx="16738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Nom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Identifiant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Rôle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Description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Type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Etat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</a:t>
            </a:r>
            <a:r>
              <a:rPr lang="fr-FR" b="1" u="sng" dirty="0" smtClean="0">
                <a:solidFill>
                  <a:schemeClr val="accent1"/>
                </a:solidFill>
              </a:rPr>
              <a:t>Taille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Priorité</a:t>
            </a: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635896" y="1556793"/>
            <a:ext cx="5148064" cy="50405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6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Petites tailles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 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Les stories prioritaires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Prêtes à développer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dirty="0" smtClean="0">
                <a:latin typeface="Century Gothic" pitchFamily="34" charset="0"/>
              </a:rPr>
              <a:t>Seront associées à des séries de tests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fr-FR" sz="1600" b="1" u="sng" dirty="0" smtClean="0">
                <a:latin typeface="Century Gothic" pitchFamily="34" charset="0"/>
              </a:rPr>
              <a:t>Tailles moyennes et grandes </a:t>
            </a:r>
            <a:r>
              <a:rPr lang="fr-FR" sz="1600" b="1" dirty="0" smtClean="0">
                <a:latin typeface="Century Gothic" pitchFamily="34" charset="0"/>
              </a:rPr>
              <a:t>: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Pourront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être décomposées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fr-FR" sz="1600" b="1" dirty="0" smtClean="0">
              <a:latin typeface="Century Gothic" pitchFamily="34" charset="0"/>
            </a:endParaRP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kumimoji="0" lang="fr-FR" sz="16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endParaRPr kumimoji="0" lang="fr-FR" sz="1600" b="1" i="0" u="sng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600" b="1" i="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Evaluer la taille : Le planning Poker</a:t>
            </a:r>
            <a:endParaRPr kumimoji="0" lang="fr-FR" sz="1400" i="0" u="sng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896" y="4736178"/>
            <a:ext cx="52565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 rot="5400000">
            <a:off x="3419873" y="5096217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3572273" y="5096217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3707904" y="5096217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>
            <a:off x="3851920" y="5096217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5400000">
            <a:off x="4139953" y="5096217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4427985" y="5096217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4716017" y="5096217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5076057" y="5096217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5436097" y="5096217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>
            <a:off x="6012161" y="5096217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>
            <a:off x="6588225" y="5096217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>
            <a:off x="7164288" y="5096217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>
            <a:off x="7740352" y="5096217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563888" y="5528268"/>
            <a:ext cx="1600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Priorité 1, 2, 3, ….</a:t>
            </a:r>
            <a:endParaRPr lang="fr-FR" sz="12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0" y="194400"/>
            <a:ext cx="7355160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SCRUM</a:t>
            </a:r>
            <a:r>
              <a:rPr lang="fr-FR" sz="1400" dirty="0" smtClean="0"/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err="1" smtClean="0">
                <a:latin typeface="Century Gothic" pitchFamily="34" charset="0"/>
              </a:rPr>
              <a:t>Backlog</a:t>
            </a:r>
            <a:r>
              <a:rPr lang="fr-FR" dirty="0" smtClean="0">
                <a:latin typeface="Century Gothic" pitchFamily="34" charset="0"/>
              </a:rPr>
              <a:t> – Story : </a:t>
            </a:r>
            <a:br>
              <a:rPr lang="fr-FR" dirty="0" smtClean="0">
                <a:latin typeface="Century Gothic" pitchFamily="34" charset="0"/>
              </a:rPr>
            </a:br>
            <a:r>
              <a:rPr lang="fr-FR" dirty="0" smtClean="0"/>
              <a:t>E</a:t>
            </a:r>
            <a:r>
              <a:rPr lang="fr-FR" dirty="0" smtClean="0">
                <a:latin typeface="Century Gothic" pitchFamily="34" charset="0"/>
              </a:rPr>
              <a:t>lément du </a:t>
            </a:r>
            <a:r>
              <a:rPr lang="fr-FR" dirty="0" err="1" smtClean="0">
                <a:latin typeface="Century Gothic" pitchFamily="34" charset="0"/>
              </a:rPr>
              <a:t>backlog</a:t>
            </a:r>
            <a:r>
              <a:rPr lang="fr-FR" dirty="0" smtClean="0">
                <a:latin typeface="Century Gothic" pitchFamily="34" charset="0"/>
              </a:rPr>
              <a:t> du produit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5" y="1556793"/>
            <a:ext cx="3096344" cy="48965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Story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07505" y="2204864"/>
            <a:ext cx="30963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3528" y="2636912"/>
            <a:ext cx="16738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Nom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Identifiant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Rôle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Description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Type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Etat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Taille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</a:t>
            </a:r>
            <a:r>
              <a:rPr lang="fr-FR" b="1" u="sng" dirty="0" smtClean="0">
                <a:solidFill>
                  <a:schemeClr val="accent1"/>
                </a:solidFill>
              </a:rPr>
              <a:t>Priorité</a:t>
            </a:r>
            <a:endParaRPr lang="fr-FR" b="1" u="sng" dirty="0">
              <a:solidFill>
                <a:schemeClr val="accent1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563889" y="3429001"/>
            <a:ext cx="5148064" cy="50405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Les critères</a:t>
            </a:r>
            <a:r>
              <a:rPr kumimoji="0" lang="fr-FR" sz="16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pour fixer les priorités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baseline="0" dirty="0" smtClean="0">
                <a:latin typeface="Century Gothic" pitchFamily="34" charset="0"/>
              </a:rPr>
              <a:t>La</a:t>
            </a:r>
            <a:r>
              <a:rPr lang="fr-FR" sz="1600" b="1" dirty="0" smtClean="0">
                <a:latin typeface="Century Gothic" pitchFamily="34" charset="0"/>
              </a:rPr>
              <a:t> réduction des risques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La</a:t>
            </a:r>
            <a:r>
              <a:rPr kumimoji="0" lang="fr-FR" sz="16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diminution de l’incertitude sur des besoins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baseline="0" dirty="0" smtClean="0">
                <a:latin typeface="Century Gothic" pitchFamily="34" charset="0"/>
              </a:rPr>
              <a:t>L’augmentation de la qualité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Les dépendances entre stories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6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		</a:t>
            </a:r>
            <a:r>
              <a:rPr kumimoji="0" lang="fr-FR" sz="1600" b="1" i="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Evaluer la priorité : le </a:t>
            </a:r>
            <a:r>
              <a:rPr kumimoji="0" lang="fr-FR" sz="1600" b="1" i="0" u="sng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priority</a:t>
            </a:r>
            <a:r>
              <a:rPr kumimoji="0" lang="fr-FR" sz="1600" b="1" i="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Poker</a:t>
            </a:r>
            <a:endParaRPr kumimoji="0" lang="fr-FR" sz="1400" i="0" u="sng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896" y="2132857"/>
            <a:ext cx="52565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 rot="5400000">
            <a:off x="3419873" y="249289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3572273" y="249289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3707904" y="249289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>
            <a:off x="3851920" y="249289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5400000">
            <a:off x="4139953" y="249289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4427985" y="249289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4716017" y="249289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5076057" y="249289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5436097" y="249289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>
            <a:off x="6012161" y="249289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>
            <a:off x="6588225" y="249289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>
            <a:off x="7164288" y="249289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>
            <a:off x="7740352" y="249289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563888" y="2924947"/>
            <a:ext cx="1600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Priorité 1, 2, 3, ….</a:t>
            </a:r>
            <a:endParaRPr lang="fr-FR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3282616" y="1722294"/>
            <a:ext cx="5913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Les stories d’un </a:t>
            </a:r>
            <a:r>
              <a:rPr lang="fr-FR" sz="1600" b="1" dirty="0" err="1" smtClean="0">
                <a:latin typeface="Century Gothic" pitchFamily="34" charset="0"/>
              </a:rPr>
              <a:t>backlog</a:t>
            </a:r>
            <a:r>
              <a:rPr lang="fr-FR" sz="1600" b="1" dirty="0" smtClean="0"/>
              <a:t> sont classées par priorité</a:t>
            </a:r>
            <a:endParaRPr lang="fr-FR" sz="1600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67544" y="1484784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fr-FR" b="1" dirty="0" smtClean="0">
                <a:latin typeface="Century Gothic" pitchFamily="34" charset="0"/>
              </a:rPr>
              <a:t>Une approche par les données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b="1" dirty="0" smtClean="0">
                <a:latin typeface="Century Gothic" pitchFamily="34" charset="0"/>
              </a:rPr>
              <a:t>Gestion client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b="1" dirty="0" smtClean="0">
                <a:latin typeface="Century Gothic" pitchFamily="34" charset="0"/>
              </a:rPr>
              <a:t>Gestion fournisseur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b="1" dirty="0" smtClean="0">
                <a:latin typeface="Century Gothic" pitchFamily="34" charset="0"/>
              </a:rPr>
              <a:t>Gestion commande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b="1" dirty="0" smtClean="0">
                <a:latin typeface="Century Gothic" pitchFamily="34" charset="0"/>
              </a:rPr>
              <a:t>…</a:t>
            </a:r>
          </a:p>
          <a:p>
            <a:pPr marL="34290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fr-FR" b="1" dirty="0" smtClean="0">
                <a:latin typeface="Century Gothic" pitchFamily="34" charset="0"/>
              </a:rPr>
              <a:t>Une approche par les processus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b="1" dirty="0" smtClean="0">
                <a:latin typeface="Century Gothic" pitchFamily="34" charset="0"/>
              </a:rPr>
              <a:t>Traitement d’une commande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b="1" dirty="0" smtClean="0">
                <a:latin typeface="Century Gothic" pitchFamily="34" charset="0"/>
              </a:rPr>
              <a:t>Traitement d’une livraison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b="1" dirty="0" smtClean="0">
                <a:latin typeface="Century Gothic" pitchFamily="34" charset="0"/>
              </a:rPr>
              <a:t>…</a:t>
            </a:r>
            <a:endParaRPr lang="fr-FR" dirty="0"/>
          </a:p>
        </p:txBody>
      </p:sp>
      <p:sp>
        <p:nvSpPr>
          <p:cNvPr id="13" name="Titre 4"/>
          <p:cNvSpPr txBox="1">
            <a:spLocks/>
          </p:cNvSpPr>
          <p:nvPr/>
        </p:nvSpPr>
        <p:spPr>
          <a:xfrm>
            <a:off x="457200" y="194400"/>
            <a:ext cx="7355160" cy="85724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fr-FR" sz="1400" b="1" dirty="0" smtClean="0">
                <a:solidFill>
                  <a:schemeClr val="accent1"/>
                </a:solidFill>
              </a:rPr>
              <a:t>SCRUM</a:t>
            </a:r>
            <a:r>
              <a:rPr lang="fr-FR" sz="1400" dirty="0" smtClean="0"/>
              <a:t>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fr-F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Backlog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– Story : </a:t>
            </a:r>
            <a:b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Identification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4"/>
          <p:cNvSpPr txBox="1">
            <a:spLocks/>
          </p:cNvSpPr>
          <p:nvPr/>
        </p:nvSpPr>
        <p:spPr>
          <a:xfrm>
            <a:off x="457200" y="194400"/>
            <a:ext cx="7355160" cy="85724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fr-FR" sz="1400" b="1" dirty="0" smtClean="0">
                <a:solidFill>
                  <a:schemeClr val="accent1"/>
                </a:solidFill>
              </a:rPr>
              <a:t>SCRUM</a:t>
            </a:r>
            <a:r>
              <a:rPr lang="fr-FR" sz="1400" dirty="0" smtClean="0"/>
              <a:t>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fr-F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Backlog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– Story et autres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5496" y="1988841"/>
            <a:ext cx="2160240" cy="122413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Feature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(Macro story,</a:t>
            </a:r>
          </a:p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Backlog</a:t>
            </a:r>
            <a:r>
              <a:rPr lang="fr-FR" dirty="0" smtClean="0">
                <a:solidFill>
                  <a:schemeClr val="bg1"/>
                </a:solidFill>
              </a:rPr>
              <a:t> produit)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707905" y="1988841"/>
            <a:ext cx="2016224" cy="93610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STORY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(</a:t>
            </a:r>
            <a:r>
              <a:rPr lang="fr-FR" dirty="0" err="1" smtClean="0">
                <a:solidFill>
                  <a:schemeClr val="bg1"/>
                </a:solidFill>
              </a:rPr>
              <a:t>Backlog</a:t>
            </a:r>
            <a:r>
              <a:rPr lang="fr-FR" dirty="0" smtClean="0">
                <a:solidFill>
                  <a:schemeClr val="bg1"/>
                </a:solidFill>
              </a:rPr>
              <a:t> Story)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6876256" y="1988841"/>
            <a:ext cx="2160240" cy="93610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Story-test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(voir test d’acceptation)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491881" y="4293097"/>
            <a:ext cx="2448272" cy="93610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18900000" sx="102000" sy="102000" algn="b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Tâche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(Voir </a:t>
            </a:r>
            <a:r>
              <a:rPr lang="fr-FR" dirty="0" err="1" smtClean="0">
                <a:solidFill>
                  <a:schemeClr val="bg1"/>
                </a:solidFill>
              </a:rPr>
              <a:t>backlog</a:t>
            </a:r>
            <a:r>
              <a:rPr lang="fr-FR" dirty="0" smtClean="0">
                <a:solidFill>
                  <a:schemeClr val="bg1"/>
                </a:solidFill>
              </a:rPr>
              <a:t> sprint)</a:t>
            </a:r>
          </a:p>
        </p:txBody>
      </p:sp>
      <p:cxnSp>
        <p:nvCxnSpPr>
          <p:cNvPr id="10" name="Connecteur droit avec flèche 9"/>
          <p:cNvCxnSpPr>
            <a:stCxn id="5" idx="2"/>
            <a:endCxn id="7" idx="0"/>
          </p:cNvCxnSpPr>
          <p:nvPr/>
        </p:nvCxnSpPr>
        <p:spPr>
          <a:xfrm rot="5400000">
            <a:off x="4031940" y="3609021"/>
            <a:ext cx="13681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742195" y="3789040"/>
            <a:ext cx="1447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Réalisée par</a:t>
            </a:r>
            <a:endParaRPr lang="fr-FR" sz="1600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123728" y="2420889"/>
            <a:ext cx="158417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5" idx="3"/>
            <a:endCxn id="6" idx="1"/>
          </p:cNvCxnSpPr>
          <p:nvPr/>
        </p:nvCxnSpPr>
        <p:spPr>
          <a:xfrm>
            <a:off x="5724129" y="2456892"/>
            <a:ext cx="115212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205568" y="2124148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Décomposée</a:t>
            </a:r>
          </a:p>
          <a:p>
            <a:r>
              <a:rPr lang="fr-FR" sz="1600" dirty="0" smtClean="0"/>
              <a:t>en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5724130" y="2134600"/>
            <a:ext cx="108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Détaillée</a:t>
            </a:r>
          </a:p>
          <a:p>
            <a:r>
              <a:rPr lang="fr-FR" sz="1600" dirty="0" smtClean="0"/>
              <a:t>avec</a:t>
            </a:r>
            <a:endParaRPr lang="fr-FR" sz="16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0" y="194400"/>
            <a:ext cx="7355160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SCRUM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err="1" smtClean="0">
                <a:latin typeface="Century Gothic" pitchFamily="34" charset="0"/>
              </a:rPr>
              <a:t>Backlog</a:t>
            </a:r>
            <a:r>
              <a:rPr lang="fr-FR" dirty="0" smtClean="0">
                <a:latin typeface="Century Gothic" pitchFamily="34" charset="0"/>
              </a:rPr>
              <a:t> – </a:t>
            </a:r>
            <a:r>
              <a:rPr lang="fr-FR" dirty="0" err="1" smtClean="0">
                <a:latin typeface="Century Gothic" pitchFamily="34" charset="0"/>
              </a:rPr>
              <a:t>Feature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8105" y="980728"/>
            <a:ext cx="3096344" cy="30963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err="1" smtClean="0">
                <a:solidFill>
                  <a:schemeClr val="tx1"/>
                </a:solidFill>
              </a:rPr>
              <a:t>Feature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5508105" y="1628800"/>
            <a:ext cx="30963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724130" y="1772818"/>
            <a:ext cx="2727029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Nom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Description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Valeur ajoutée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Les stories (à terme)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Taille</a:t>
            </a:r>
            <a:endParaRPr lang="fr-FR" b="1" u="sng" dirty="0">
              <a:solidFill>
                <a:schemeClr val="accent1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79512" y="980728"/>
            <a:ext cx="5148064" cy="55446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6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Feature</a:t>
            </a:r>
            <a:r>
              <a:rPr kumimoji="0" lang="fr-FR" sz="1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: « un service fourni</a:t>
            </a:r>
            <a:r>
              <a:rPr kumimoji="0" lang="fr-FR" sz="16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par le système, observable de l’extérieur, qui répond à un besoin, et dont la description se situe à un niveau tel que les parties prenantes comprennent facilement ce dont il s’agit » 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fr-FR" sz="1600" b="1" dirty="0" smtClean="0">
                <a:latin typeface="Century Gothic" pitchFamily="34" charset="0"/>
              </a:rPr>
              <a:t>(C. Aubry)</a:t>
            </a:r>
            <a:endParaRPr kumimoji="0" lang="fr-FR" sz="1600" b="1" i="0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baseline="0" dirty="0" smtClean="0">
                <a:latin typeface="Century Gothic" pitchFamily="34" charset="0"/>
              </a:rPr>
              <a:t>Aide à la définition du </a:t>
            </a:r>
            <a:r>
              <a:rPr lang="fr-FR" sz="1600" b="1" baseline="0" dirty="0" smtClean="0">
                <a:solidFill>
                  <a:schemeClr val="accent1"/>
                </a:solidFill>
                <a:latin typeface="Century Gothic" pitchFamily="34" charset="0"/>
              </a:rPr>
              <a:t>périmètre</a:t>
            </a:r>
            <a:r>
              <a:rPr lang="fr-FR" sz="1600" b="1" baseline="0" dirty="0" smtClean="0">
                <a:latin typeface="Century Gothic" pitchFamily="34" charset="0"/>
              </a:rPr>
              <a:t> projet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6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Aide à </a:t>
            </a:r>
            <a:r>
              <a:rPr kumimoji="0" lang="fr-FR" sz="1600" b="1" i="0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l’initialisation</a:t>
            </a:r>
            <a:r>
              <a:rPr kumimoji="0" lang="fr-FR" sz="16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du </a:t>
            </a:r>
            <a:r>
              <a:rPr kumimoji="0" lang="fr-FR" sz="16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backlog</a:t>
            </a:r>
            <a:r>
              <a:rPr kumimoji="0" lang="fr-FR" sz="16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produit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600" b="1" noProof="0" dirty="0" smtClean="0">
                <a:latin typeface="Century Gothic" pitchFamily="34" charset="0"/>
              </a:rPr>
              <a:t>Un </a:t>
            </a:r>
            <a:r>
              <a:rPr lang="fr-FR" sz="1600" b="1" noProof="0" dirty="0" err="1" smtClean="0">
                <a:latin typeface="Century Gothic" pitchFamily="34" charset="0"/>
              </a:rPr>
              <a:t>backlog</a:t>
            </a:r>
            <a:r>
              <a:rPr lang="fr-FR" sz="1600" b="1" noProof="0" dirty="0" smtClean="0">
                <a:latin typeface="Century Gothic" pitchFamily="34" charset="0"/>
              </a:rPr>
              <a:t> produit : de 5 à 20 </a:t>
            </a:r>
            <a:r>
              <a:rPr lang="fr-FR" sz="1600" b="1" noProof="0" dirty="0" err="1" smtClean="0">
                <a:latin typeface="Century Gothic" pitchFamily="34" charset="0"/>
              </a:rPr>
              <a:t>features</a:t>
            </a:r>
            <a:endParaRPr lang="fr-FR" sz="1400" u="sng" dirty="0" smtClean="0">
              <a:latin typeface="Century Gothic" pitchFamily="34" charset="0"/>
            </a:endParaRP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fr-FR" sz="1200" b="1" u="sng" noProof="0" dirty="0" smtClean="0">
                <a:latin typeface="Century Gothic" pitchFamily="34" charset="0"/>
              </a:rPr>
              <a:t>Exemples</a:t>
            </a:r>
            <a:r>
              <a:rPr lang="fr-FR" sz="1400" b="1" u="sng" noProof="0" dirty="0" smtClean="0">
                <a:latin typeface="Century Gothic" pitchFamily="34" charset="0"/>
              </a:rPr>
              <a:t> :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fr-FR" sz="1200" dirty="0" smtClean="0">
                <a:latin typeface="Century Gothic" pitchFamily="34" charset="0"/>
              </a:rPr>
              <a:t>Gérer les sessions de formations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fr-FR" sz="1200" noProof="0" dirty="0" smtClean="0">
                <a:latin typeface="Century Gothic" pitchFamily="34" charset="0"/>
              </a:rPr>
              <a:t>Inscription aux formations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fr-FR" sz="1200" dirty="0" smtClean="0">
                <a:latin typeface="Century Gothic" pitchFamily="34" charset="0"/>
              </a:rPr>
              <a:t>Gestion des professeurs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fr-FR" sz="1200" noProof="0" dirty="0" smtClean="0">
                <a:latin typeface="Century Gothic" pitchFamily="34" charset="0"/>
              </a:rPr>
              <a:t>Gestion des formations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635896" y="4365105"/>
            <a:ext cx="5148064" cy="23042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kumimoji="0" lang="fr-FR" sz="12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 </a:t>
            </a:r>
            <a:r>
              <a:rPr kumimoji="0" lang="fr-FR" sz="12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– Gestion des sessions de formations : </a:t>
            </a:r>
            <a:r>
              <a:rPr lang="fr-FR" sz="1200" dirty="0" smtClean="0">
                <a:latin typeface="Century Gothic" pitchFamily="34" charset="0"/>
              </a:rPr>
              <a:t>(Liste des fonctions)</a:t>
            </a:r>
          </a:p>
          <a:p>
            <a:pPr marL="1257300" lvl="2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200" noProof="0" dirty="0" smtClean="0">
                <a:latin typeface="Century Gothic" pitchFamily="34" charset="0"/>
              </a:rPr>
              <a:t>Définir une session (Différentes données nécessaires)</a:t>
            </a:r>
          </a:p>
          <a:p>
            <a:pPr marL="1257300" lvl="2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200" dirty="0" smtClean="0">
                <a:latin typeface="Century Gothic" pitchFamily="34" charset="0"/>
              </a:rPr>
              <a:t>Ouvrir une session : Vérifier l’identification</a:t>
            </a:r>
          </a:p>
          <a:p>
            <a:pPr marL="1257300" lvl="2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200" dirty="0" smtClean="0">
                <a:latin typeface="Century Gothic" pitchFamily="34" charset="0"/>
              </a:rPr>
              <a:t>Démarrer la session</a:t>
            </a:r>
          </a:p>
          <a:p>
            <a:pPr marL="1257300" lvl="2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200" noProof="0" dirty="0" smtClean="0">
                <a:latin typeface="Century Gothic" pitchFamily="34" charset="0"/>
              </a:rPr>
              <a:t>Exécuter la session</a:t>
            </a:r>
          </a:p>
          <a:p>
            <a:pPr marL="1257300" lvl="2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200" dirty="0" smtClean="0">
                <a:latin typeface="Century Gothic" pitchFamily="34" charset="0"/>
              </a:rPr>
              <a:t>Arrêter la session …</a:t>
            </a:r>
            <a:endParaRPr lang="fr-FR" sz="1200" noProof="0" dirty="0" smtClean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dobjekt 7" descr="100609_ppt_divi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ubrik 4"/>
          <p:cNvSpPr txBox="1">
            <a:spLocks/>
          </p:cNvSpPr>
          <p:nvPr/>
        </p:nvSpPr>
        <p:spPr>
          <a:xfrm>
            <a:off x="3308917" y="2679057"/>
            <a:ext cx="5439548" cy="18300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 smtClean="0">
                <a:solidFill>
                  <a:schemeClr val="bg2"/>
                </a:solidFill>
                <a:latin typeface="Century Gothic" pitchFamily="34" charset="0"/>
                <a:ea typeface="+mj-ea"/>
                <a:cs typeface="+mj-cs"/>
              </a:rPr>
              <a:t>SOGETI France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000" dirty="0" smtClean="0">
              <a:solidFill>
                <a:schemeClr val="bg2"/>
              </a:solidFill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000" dirty="0" smtClean="0">
              <a:solidFill>
                <a:schemeClr val="bg2"/>
              </a:solidFill>
              <a:latin typeface="Century Gothic" pitchFamily="34" charset="0"/>
              <a:ea typeface="+mj-ea"/>
              <a:cs typeface="+mj-cs"/>
            </a:endParaRPr>
          </a:p>
          <a:p>
            <a:pPr algn="r">
              <a:spcBef>
                <a:spcPct val="0"/>
              </a:spcBef>
              <a:defRPr/>
            </a:pPr>
            <a:r>
              <a:rPr lang="fr-FR" sz="1600" dirty="0" smtClean="0">
                <a:solidFill>
                  <a:schemeClr val="bg2"/>
                </a:solidFill>
                <a:latin typeface="Century Gothic" pitchFamily="34" charset="0"/>
                <a:ea typeface="+mj-ea"/>
                <a:cs typeface="+mj-cs"/>
              </a:rPr>
              <a:t>22-24, rue du Gouverneur Général Eboué </a:t>
            </a:r>
          </a:p>
          <a:p>
            <a:pPr algn="r">
              <a:spcBef>
                <a:spcPct val="0"/>
              </a:spcBef>
              <a:defRPr/>
            </a:pPr>
            <a:r>
              <a:rPr lang="fr-FR" sz="1600" dirty="0" smtClean="0">
                <a:solidFill>
                  <a:schemeClr val="bg2"/>
                </a:solidFill>
                <a:latin typeface="Century Gothic" pitchFamily="34" charset="0"/>
                <a:ea typeface="+mj-ea"/>
                <a:cs typeface="+mj-cs"/>
              </a:rPr>
              <a:t>92136 Issy les </a:t>
            </a:r>
            <a:r>
              <a:rPr lang="fr-FR" sz="1600" dirty="0" err="1" smtClean="0">
                <a:solidFill>
                  <a:schemeClr val="bg2"/>
                </a:solidFill>
                <a:latin typeface="Century Gothic" pitchFamily="34" charset="0"/>
                <a:ea typeface="+mj-ea"/>
                <a:cs typeface="+mj-cs"/>
              </a:rPr>
              <a:t>Moulineaux</a:t>
            </a:r>
            <a:endParaRPr lang="fr-FR" sz="1600" dirty="0" smtClean="0">
              <a:solidFill>
                <a:schemeClr val="bg2"/>
              </a:solidFill>
              <a:latin typeface="Century Gothic" pitchFamily="34" charset="0"/>
              <a:ea typeface="+mj-ea"/>
              <a:cs typeface="+mj-cs"/>
            </a:endParaRPr>
          </a:p>
          <a:p>
            <a:pPr algn="r">
              <a:spcBef>
                <a:spcPct val="0"/>
              </a:spcBef>
              <a:defRPr/>
            </a:pPr>
            <a:r>
              <a:rPr lang="sv-SE" sz="1600" dirty="0" smtClean="0">
                <a:solidFill>
                  <a:schemeClr val="bg2"/>
                </a:solidFill>
                <a:latin typeface="Century Gothic" pitchFamily="34" charset="0"/>
                <a:ea typeface="+mj-ea"/>
                <a:cs typeface="+mj-cs"/>
              </a:rPr>
              <a:t>www.sogeti.com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Contexte Agile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Pourquoi des méthodes agiles</a:t>
            </a:r>
            <a:br>
              <a:rPr lang="fr-FR" dirty="0" smtClean="0">
                <a:latin typeface="Century Gothic" pitchFamily="34" charset="0"/>
              </a:rPr>
            </a:br>
            <a:endParaRPr lang="fr-FR" sz="1600" dirty="0">
              <a:latin typeface="Century Gothic" pitchFamily="34" charset="0"/>
            </a:endParaRPr>
          </a:p>
        </p:txBody>
      </p:sp>
      <p:sp>
        <p:nvSpPr>
          <p:cNvPr id="95" name="Espace réservé du contenu 2"/>
          <p:cNvSpPr txBox="1">
            <a:spLocks/>
          </p:cNvSpPr>
          <p:nvPr/>
        </p:nvSpPr>
        <p:spPr>
          <a:xfrm>
            <a:off x="457200" y="1268760"/>
            <a:ext cx="8229600" cy="518457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lnSpc>
                <a:spcPct val="2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Raccourcir les cycles de développement</a:t>
            </a:r>
          </a:p>
          <a:p>
            <a:pPr marL="342900" lvl="0" indent="-342900" fontAlgn="base">
              <a:lnSpc>
                <a:spcPct val="2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b="1" dirty="0" smtClean="0">
                <a:latin typeface="Century Gothic" pitchFamily="34" charset="0"/>
              </a:rPr>
              <a:t>Mieux intégrer le client</a:t>
            </a:r>
          </a:p>
          <a:p>
            <a:pPr marL="342900" lvl="0" indent="-342900" fontAlgn="base">
              <a:lnSpc>
                <a:spcPct val="2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Organiser l’expression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des besoins</a:t>
            </a:r>
          </a:p>
          <a:p>
            <a:pPr marL="342900" lvl="0" indent="-342900" fontAlgn="base">
              <a:lnSpc>
                <a:spcPct val="2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b="1" baseline="0" dirty="0" smtClean="0">
                <a:latin typeface="Century Gothic" pitchFamily="34" charset="0"/>
              </a:rPr>
              <a:t>Rendre</a:t>
            </a:r>
            <a:r>
              <a:rPr lang="fr-FR" b="1" dirty="0" smtClean="0">
                <a:latin typeface="Century Gothic" pitchFamily="34" charset="0"/>
              </a:rPr>
              <a:t> le travail de développement plus facile</a:t>
            </a:r>
          </a:p>
          <a:p>
            <a:pPr marL="342900" lvl="0" indent="-342900" fontAlgn="base">
              <a:lnSpc>
                <a:spcPct val="2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Réagir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aux méthodes lourdes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</a:p>
          <a:p>
            <a:pPr marL="342900" lvl="0" indent="-342900" fontAlgn="base">
              <a:lnSpc>
                <a:spcPct val="2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fr-FR" dirty="0" smtClean="0">
                <a:latin typeface="Century Gothic" pitchFamily="34" charset="0"/>
              </a:rPr>
              <a:t>	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dirty="0" smtClean="0">
                <a:latin typeface="Century Gothic" pitchFamily="34" charset="0"/>
              </a:rPr>
              <a:t>Contexte des méthodes agiles</a:t>
            </a:r>
            <a:br>
              <a:rPr lang="fr-FR" dirty="0" smtClean="0">
                <a:latin typeface="Century Gothic" pitchFamily="34" charset="0"/>
              </a:rPr>
            </a:br>
            <a:endParaRPr lang="fr-FR" sz="1600" dirty="0">
              <a:latin typeface="Century Gothic" pitchFamily="34" charset="0"/>
            </a:endParaRPr>
          </a:p>
        </p:txBody>
      </p:sp>
      <p:sp>
        <p:nvSpPr>
          <p:cNvPr id="95" name="Espace réservé du contenu 2"/>
          <p:cNvSpPr txBox="1">
            <a:spLocks/>
          </p:cNvSpPr>
          <p:nvPr/>
        </p:nvSpPr>
        <p:spPr>
          <a:xfrm>
            <a:off x="457200" y="1268760"/>
            <a:ext cx="8229600" cy="518457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Pas une méthode universelle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b="1" noProof="0" dirty="0" smtClean="0">
                <a:latin typeface="Century Gothic" pitchFamily="34" charset="0"/>
              </a:rPr>
              <a:t>Projet simple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b="1" noProof="0" dirty="0" smtClean="0">
                <a:latin typeface="Century Gothic" pitchFamily="34" charset="0"/>
              </a:rPr>
              <a:t>Environnement non-critique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Equipé motivée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b="1" dirty="0" smtClean="0">
                <a:latin typeface="Century Gothic" pitchFamily="34" charset="0"/>
              </a:rPr>
              <a:t>Client impliqué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Objectif : Satisfaction client immédiate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b="1" dirty="0" smtClean="0">
                <a:latin typeface="Century Gothic" pitchFamily="34" charset="0"/>
              </a:rPr>
              <a:t>Supporter les imprévus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1" y="194400"/>
            <a:ext cx="6543692" cy="85724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z="1400" b="1" dirty="0" smtClean="0"/>
              <a:t>Contexte Agile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>
                <a:latin typeface="Century Gothic" pitchFamily="34" charset="0"/>
              </a:rPr>
              <a:t>PANORAMA</a:t>
            </a:r>
            <a:br>
              <a:rPr lang="fr-FR" dirty="0" smtClean="0">
                <a:latin typeface="Century Gothic" pitchFamily="34" charset="0"/>
              </a:rPr>
            </a:br>
            <a:endParaRPr lang="fr-FR" sz="1600" dirty="0">
              <a:latin typeface="Century Gothic" pitchFamily="34" charset="0"/>
            </a:endParaRPr>
          </a:p>
        </p:txBody>
      </p:sp>
      <p:sp>
        <p:nvSpPr>
          <p:cNvPr id="95" name="Espace réservé du contenu 2"/>
          <p:cNvSpPr txBox="1">
            <a:spLocks/>
          </p:cNvSpPr>
          <p:nvPr/>
        </p:nvSpPr>
        <p:spPr>
          <a:xfrm>
            <a:off x="86816" y="980728"/>
            <a:ext cx="4402832" cy="55446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RAD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200" b="1" dirty="0" err="1" smtClean="0">
                <a:latin typeface="Century Gothic" pitchFamily="34" charset="0"/>
              </a:rPr>
              <a:t>Rapid</a:t>
            </a:r>
            <a:r>
              <a:rPr lang="fr-FR" sz="1200" b="1" dirty="0" smtClean="0">
                <a:latin typeface="Century Gothic" pitchFamily="34" charset="0"/>
              </a:rPr>
              <a:t> Application </a:t>
            </a:r>
            <a:r>
              <a:rPr lang="fr-FR" sz="1200" b="1" dirty="0" err="1" smtClean="0">
                <a:latin typeface="Century Gothic" pitchFamily="34" charset="0"/>
              </a:rPr>
              <a:t>Development</a:t>
            </a:r>
            <a:endParaRPr lang="fr-FR" sz="1200" b="1" dirty="0" smtClean="0">
              <a:latin typeface="Century Gothic" pitchFamily="34" charset="0"/>
            </a:endParaRP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1991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200" b="1" dirty="0" smtClean="0">
                <a:solidFill>
                  <a:srgbClr val="FF0000"/>
                </a:solidFill>
                <a:latin typeface="Century Gothic" pitchFamily="34" charset="0"/>
              </a:rPr>
              <a:t>XP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200" b="1" dirty="0" err="1" smtClean="0">
                <a:latin typeface="Century Gothic" pitchFamily="34" charset="0"/>
              </a:rPr>
              <a:t>eXtreme</a:t>
            </a:r>
            <a:r>
              <a:rPr lang="fr-FR" sz="1200" b="1" dirty="0" smtClean="0">
                <a:latin typeface="Century Gothic" pitchFamily="34" charset="0"/>
              </a:rPr>
              <a:t> </a:t>
            </a:r>
            <a:r>
              <a:rPr lang="fr-FR" sz="1200" b="1" dirty="0" err="1" smtClean="0">
                <a:latin typeface="Century Gothic" pitchFamily="34" charset="0"/>
              </a:rPr>
              <a:t>Programming</a:t>
            </a:r>
            <a:endParaRPr lang="fr-FR" sz="1200" b="1" dirty="0" smtClean="0">
              <a:latin typeface="Century Gothic" pitchFamily="34" charset="0"/>
            </a:endParaRP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200" b="1" dirty="0" smtClean="0">
                <a:latin typeface="Century Gothic" pitchFamily="34" charset="0"/>
              </a:rPr>
              <a:t>Kent Beck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200" b="1" dirty="0" smtClean="0">
                <a:latin typeface="Century Gothic" pitchFamily="34" charset="0"/>
              </a:rPr>
              <a:t>2000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SCRUM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200" b="1" dirty="0" err="1" smtClean="0">
                <a:latin typeface="Century Gothic" pitchFamily="34" charset="0"/>
              </a:rPr>
              <a:t>Scrum</a:t>
            </a:r>
            <a:r>
              <a:rPr lang="fr-FR" sz="1200" b="1" dirty="0" smtClean="0">
                <a:latin typeface="Century Gothic" pitchFamily="34" charset="0"/>
              </a:rPr>
              <a:t> = mêlée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kumimoji="0" lang="fr-FR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Mike </a:t>
            </a:r>
            <a:r>
              <a:rPr kumimoji="0" lang="fr-FR" sz="1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Beedle</a:t>
            </a:r>
            <a:endParaRPr kumimoji="0" lang="fr-FR" sz="1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200" b="1" dirty="0" smtClean="0">
                <a:latin typeface="Century Gothic" pitchFamily="34" charset="0"/>
              </a:rPr>
              <a:t>Accent sur les pratiques de planification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200" b="1" dirty="0" smtClean="0">
                <a:solidFill>
                  <a:srgbClr val="FF0000"/>
                </a:solidFill>
                <a:latin typeface="Century Gothic" pitchFamily="34" charset="0"/>
              </a:rPr>
              <a:t>Crystal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200" b="1" dirty="0" smtClean="0">
                <a:latin typeface="Century Gothic" pitchFamily="34" charset="0"/>
              </a:rPr>
              <a:t>Alistair </a:t>
            </a:r>
            <a:r>
              <a:rPr lang="fr-FR" sz="1200" b="1" dirty="0" err="1" smtClean="0">
                <a:latin typeface="Century Gothic" pitchFamily="34" charset="0"/>
              </a:rPr>
              <a:t>Cockburn</a:t>
            </a:r>
            <a:endParaRPr lang="fr-FR" sz="1200" b="1" dirty="0" smtClean="0">
              <a:latin typeface="Century Gothic" pitchFamily="34" charset="0"/>
            </a:endParaRP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200" b="1" dirty="0" smtClean="0">
                <a:latin typeface="Century Gothic" pitchFamily="34" charset="0"/>
              </a:rPr>
              <a:t>Une famille de méthodes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200" b="1" dirty="0" smtClean="0">
                <a:latin typeface="Century Gothic" pitchFamily="34" charset="0"/>
              </a:rPr>
              <a:t>Amélioration continue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61657" y="980728"/>
            <a:ext cx="4402832" cy="518457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ASD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200" b="1" dirty="0" smtClean="0">
                <a:latin typeface="Century Gothic" pitchFamily="34" charset="0"/>
              </a:rPr>
              <a:t>Adaptive Software </a:t>
            </a:r>
            <a:r>
              <a:rPr lang="fr-FR" sz="1200" b="1" dirty="0" err="1" smtClean="0">
                <a:latin typeface="Century Gothic" pitchFamily="34" charset="0"/>
              </a:rPr>
              <a:t>Development</a:t>
            </a:r>
            <a:endParaRPr lang="fr-FR" sz="1200" b="1" dirty="0" smtClean="0">
              <a:latin typeface="Century Gothic" pitchFamily="34" charset="0"/>
            </a:endParaRP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Jim Highsmith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200" b="1" dirty="0" smtClean="0">
                <a:latin typeface="Century Gothic" pitchFamily="34" charset="0"/>
              </a:rPr>
              <a:t>Issu d’une observation de projets+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200" b="1" dirty="0" smtClean="0">
                <a:solidFill>
                  <a:srgbClr val="FF0000"/>
                </a:solidFill>
                <a:latin typeface="Century Gothic" pitchFamily="34" charset="0"/>
              </a:rPr>
              <a:t>FDD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200" b="1" dirty="0" err="1" smtClean="0">
                <a:latin typeface="Century Gothic" pitchFamily="34" charset="0"/>
              </a:rPr>
              <a:t>Feature</a:t>
            </a:r>
            <a:r>
              <a:rPr lang="fr-FR" sz="1200" b="1" dirty="0" smtClean="0">
                <a:latin typeface="Century Gothic" pitchFamily="34" charset="0"/>
              </a:rPr>
              <a:t> </a:t>
            </a:r>
            <a:r>
              <a:rPr lang="fr-FR" sz="1200" b="1" dirty="0" err="1" smtClean="0">
                <a:latin typeface="Century Gothic" pitchFamily="34" charset="0"/>
              </a:rPr>
              <a:t>Driven</a:t>
            </a:r>
            <a:r>
              <a:rPr lang="fr-FR" sz="1200" b="1" dirty="0" smtClean="0">
                <a:latin typeface="Century Gothic" pitchFamily="34" charset="0"/>
              </a:rPr>
              <a:t> </a:t>
            </a:r>
            <a:r>
              <a:rPr lang="fr-FR" sz="1200" b="1" dirty="0" err="1" smtClean="0">
                <a:latin typeface="Century Gothic" pitchFamily="34" charset="0"/>
              </a:rPr>
              <a:t>Development</a:t>
            </a:r>
            <a:endParaRPr lang="fr-FR" sz="1200" b="1" dirty="0" smtClean="0">
              <a:latin typeface="Century Gothic" pitchFamily="34" charset="0"/>
            </a:endParaRP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200" b="1" dirty="0" err="1" smtClean="0">
                <a:latin typeface="Century Gothic" pitchFamily="34" charset="0"/>
              </a:rPr>
              <a:t>Feff</a:t>
            </a:r>
            <a:r>
              <a:rPr lang="fr-FR" sz="1200" b="1" dirty="0" smtClean="0">
                <a:latin typeface="Century Gothic" pitchFamily="34" charset="0"/>
              </a:rPr>
              <a:t> De Luca et Peter </a:t>
            </a:r>
            <a:r>
              <a:rPr lang="fr-FR" sz="1200" b="1" dirty="0" err="1" smtClean="0">
                <a:latin typeface="Century Gothic" pitchFamily="34" charset="0"/>
              </a:rPr>
              <a:t>Coad</a:t>
            </a:r>
            <a:endParaRPr lang="fr-FR" sz="1200" b="1" dirty="0" smtClean="0">
              <a:latin typeface="Century Gothic" pitchFamily="34" charset="0"/>
            </a:endParaRP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DSDM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200" b="1" dirty="0" err="1" smtClean="0">
                <a:latin typeface="Century Gothic" pitchFamily="34" charset="0"/>
              </a:rPr>
              <a:t>Dynamic</a:t>
            </a:r>
            <a:r>
              <a:rPr lang="fr-FR" sz="1200" b="1" dirty="0" smtClean="0">
                <a:latin typeface="Century Gothic" pitchFamily="34" charset="0"/>
              </a:rPr>
              <a:t> System </a:t>
            </a:r>
            <a:r>
              <a:rPr lang="fr-FR" sz="1200" b="1" dirty="0" err="1" smtClean="0">
                <a:latin typeface="Century Gothic" pitchFamily="34" charset="0"/>
              </a:rPr>
              <a:t>Development</a:t>
            </a:r>
            <a:r>
              <a:rPr lang="fr-FR" sz="1200" b="1" dirty="0" smtClean="0">
                <a:latin typeface="Century Gothic" pitchFamily="34" charset="0"/>
              </a:rPr>
              <a:t> </a:t>
            </a:r>
            <a:r>
              <a:rPr lang="fr-FR" sz="1200" b="1" dirty="0" err="1" smtClean="0">
                <a:latin typeface="Century Gothic" pitchFamily="34" charset="0"/>
              </a:rPr>
              <a:t>Methode</a:t>
            </a:r>
            <a:endParaRPr lang="fr-FR" sz="1200" b="1" dirty="0" smtClean="0">
              <a:latin typeface="Century Gothic" pitchFamily="34" charset="0"/>
            </a:endParaRP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200" b="1" dirty="0" smtClean="0">
                <a:latin typeface="Century Gothic" pitchFamily="34" charset="0"/>
              </a:rPr>
              <a:t>Consortium d’entreprises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200" b="1" dirty="0" smtClean="0">
                <a:latin typeface="Century Gothic" pitchFamily="34" charset="0"/>
              </a:rPr>
              <a:t>Forte inspiration RAD</a:t>
            </a:r>
          </a:p>
          <a:p>
            <a:pPr marL="342900" lvl="0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fr-FR" sz="1200" b="1" dirty="0" smtClean="0">
                <a:solidFill>
                  <a:srgbClr val="FF0000"/>
                </a:solidFill>
                <a:latin typeface="Century Gothic" pitchFamily="34" charset="0"/>
              </a:rPr>
              <a:t>LEAN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200" b="1" dirty="0" smtClean="0">
                <a:latin typeface="Century Gothic" pitchFamily="34" charset="0"/>
              </a:rPr>
              <a:t>Trouve ses sources au Japon</a:t>
            </a:r>
          </a:p>
          <a:p>
            <a:pPr marL="800100" lvl="1" indent="-34290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fr-FR" sz="1200" b="1" dirty="0" smtClean="0">
                <a:latin typeface="Century Gothic" pitchFamily="34" charset="0"/>
              </a:rPr>
              <a:t>Sa forme la plus élaborée est aujourd’hui chez Toyota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bg">
  <a:themeElements>
    <a:clrScheme name="Sogeti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4019"/>
      </a:accent1>
      <a:accent2>
        <a:srgbClr val="FFD32B"/>
      </a:accent2>
      <a:accent3>
        <a:srgbClr val="FC9200"/>
      </a:accent3>
      <a:accent4>
        <a:srgbClr val="BF311A"/>
      </a:accent4>
      <a:accent5>
        <a:srgbClr val="6A2C91"/>
      </a:accent5>
      <a:accent6>
        <a:srgbClr val="008444"/>
      </a:accent6>
      <a:hlink>
        <a:srgbClr val="000000"/>
      </a:hlink>
      <a:folHlink>
        <a:srgbClr val="000000"/>
      </a:folHlink>
    </a:clrScheme>
    <a:fontScheme name="Sogeti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vider b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geti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ain">
  <a:themeElements>
    <a:clrScheme name="Sogeti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4019"/>
      </a:accent1>
      <a:accent2>
        <a:srgbClr val="FFD32B"/>
      </a:accent2>
      <a:accent3>
        <a:srgbClr val="FC9200"/>
      </a:accent3>
      <a:accent4>
        <a:srgbClr val="BF311A"/>
      </a:accent4>
      <a:accent5>
        <a:srgbClr val="6A2C91"/>
      </a:accent5>
      <a:accent6>
        <a:srgbClr val="008444"/>
      </a:accent6>
      <a:hlink>
        <a:srgbClr val="000000"/>
      </a:hlink>
      <a:folHlink>
        <a:srgbClr val="000000"/>
      </a:folHlink>
    </a:clrScheme>
    <a:fontScheme name="Sogeti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7B225D97889B42A52BD156B3C98D32" ma:contentTypeVersion="0" ma:contentTypeDescription="Crée un document." ma:contentTypeScope="" ma:versionID="1e464f1577c6c5cbfc674496ffbe0d4b">
  <xsd:schema xmlns:xsd="http://www.w3.org/2001/XMLSchema" xmlns:p="http://schemas.microsoft.com/office/2006/metadata/properties" targetNamespace="http://schemas.microsoft.com/office/2006/metadata/properties" ma:root="true" ma:fieldsID="75019ab185b48580fc336df4da24a70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273F33-2ACC-4CFC-8EC8-7B9B47E096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B6D6719-E283-43D9-9E1B-D68A1921FDDB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8B3D2FF-AD6D-4772-B11C-6DFD200AD4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18503</TotalTime>
  <Words>3802</Words>
  <Application>Microsoft Office PowerPoint</Application>
  <PresentationFormat>Affichage à l'écran (4:3)</PresentationFormat>
  <Paragraphs>1166</Paragraphs>
  <Slides>65</Slides>
  <Notes>65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65</vt:i4>
      </vt:variant>
    </vt:vector>
  </HeadingPairs>
  <TitlesOfParts>
    <vt:vector size="71" baseType="lpstr">
      <vt:lpstr>Title bg</vt:lpstr>
      <vt:lpstr>2_Conception personnalisée</vt:lpstr>
      <vt:lpstr>1_Conception personnalisée</vt:lpstr>
      <vt:lpstr>Divider bg</vt:lpstr>
      <vt:lpstr>main</vt:lpstr>
      <vt:lpstr>Conception personnalisée</vt:lpstr>
      <vt:lpstr>Diapositive 1</vt:lpstr>
      <vt:lpstr>SOMMAIRE</vt:lpstr>
      <vt:lpstr>SOMMAIRE Contexte Agile</vt:lpstr>
      <vt:lpstr>Contexte Agile  Agiles et gestion de projet </vt:lpstr>
      <vt:lpstr>Contexte Agile  Agiles et cycles</vt:lpstr>
      <vt:lpstr>Contexte Agile  Agiles et cycles</vt:lpstr>
      <vt:lpstr>Contexte Agile  Pourquoi des méthodes agiles </vt:lpstr>
      <vt:lpstr>Contexte des méthodes agiles </vt:lpstr>
      <vt:lpstr>Contexte Agile  PANORAMA </vt:lpstr>
      <vt:lpstr>Contexte Agile  PANORAMA </vt:lpstr>
      <vt:lpstr>Contexte Agile  Principes de base </vt:lpstr>
      <vt:lpstr>Contexte Agile  Pratiques de base </vt:lpstr>
      <vt:lpstr>SOMMAIRE eXtreme Programming</vt:lpstr>
      <vt:lpstr>eXtreme Programming Présentation </vt:lpstr>
      <vt:lpstr>eXtreme Programming Les pratiques de XP </vt:lpstr>
      <vt:lpstr>eXtreme Programming Les valeurs de XP </vt:lpstr>
      <vt:lpstr>eXtreme Programming L’équipe </vt:lpstr>
      <vt:lpstr>eXtreme Programming L’équipe </vt:lpstr>
      <vt:lpstr>eXtreme Programming L’équipe </vt:lpstr>
      <vt:lpstr>eXtreme Programming L’équipe – Combinaisons de rôles </vt:lpstr>
      <vt:lpstr>eXtreme Programming La gestion de projet</vt:lpstr>
      <vt:lpstr>eXtreme Programming La gestion de projet – Le client sur site</vt:lpstr>
      <vt:lpstr>eXtreme Programming La gestion de projet – Rythme durable</vt:lpstr>
      <vt:lpstr>eXtreme Programming La gestion de projet – Planification itérative</vt:lpstr>
      <vt:lpstr>eXtreme Programming La gestion de projet – Planification itérative</vt:lpstr>
      <vt:lpstr>eXtreme Programming La gestion de projet – Livraison fréquentes</vt:lpstr>
      <vt:lpstr>eXtreme Programming La gestion de projet – La phase initiale</vt:lpstr>
      <vt:lpstr>eXtreme Programming La gestion de projet – La phase initiale</vt:lpstr>
      <vt:lpstr>eXtreme Programming La gestion de projet –  Les phases d’une livraison</vt:lpstr>
      <vt:lpstr>eXtreme Programming La gestion de projet – Phases d’exploitation Définition des scénarios</vt:lpstr>
      <vt:lpstr>eXtreme Programming La gestion de projet – Phases d’exploitation User story -1</vt:lpstr>
      <vt:lpstr>eXtreme Programming La gestion de projet – Phases d’exploitation User story -2</vt:lpstr>
      <vt:lpstr>eXtreme Programming La gestion de projet – Phases d’exploitation User story -3</vt:lpstr>
      <vt:lpstr>eXtreme Programming La gestion de projet – Phases d’exploitation Estimation des scénarios</vt:lpstr>
      <vt:lpstr>eXtreme Programming La gestion de projet – Phases d’exploitation Scission / Fusion des scénarios</vt:lpstr>
      <vt:lpstr>eXtreme Programming La gestion de projet – Phases d’engagement Durée d’une phase d’exploitation</vt:lpstr>
      <vt:lpstr>eXtreme Programming La gestion de projet – Phases d’engagement Tri des scénarios</vt:lpstr>
      <vt:lpstr>eXtreme Programming La gestion de projet – Phases d’engagement Annonce de la vélocité</vt:lpstr>
      <vt:lpstr>eXtreme Programming La gestion de projet – Phases d’engagement Répartition des scénarios</vt:lpstr>
      <vt:lpstr>eXtreme Programming La gestion de projet –  Les (sous) phases d’un développement</vt:lpstr>
      <vt:lpstr>eXtreme Programming La gestion de projet –  La phase d’exploration</vt:lpstr>
      <vt:lpstr>eXtreme Programming La gestion de projet –  La phase d’engagement - 1</vt:lpstr>
      <vt:lpstr>eXtreme Programming La gestion de projet –  La phase d’engagement - 2</vt:lpstr>
      <vt:lpstr>eXtreme Programming La gestion de projet – La phase de pilotage</vt:lpstr>
      <vt:lpstr>eXtreme Programming Les autres pratiques</vt:lpstr>
      <vt:lpstr>SOMMAIRE SCRUM </vt:lpstr>
      <vt:lpstr>SCRUM  Origine et définition </vt:lpstr>
      <vt:lpstr>SCRUM  Présentation – Les valeurs de Scrum </vt:lpstr>
      <vt:lpstr>SCRUM  Présentation – Démarche itérative</vt:lpstr>
      <vt:lpstr>SCRUM  Présentation – Démarche</vt:lpstr>
      <vt:lpstr>SCRUM  Présentation – Quelques chiffres</vt:lpstr>
      <vt:lpstr>SCRUM  L’équipe</vt:lpstr>
      <vt:lpstr>SCRUM  Backlog</vt:lpstr>
      <vt:lpstr>SCRUM  Backlog du produit</vt:lpstr>
      <vt:lpstr>SCRUM  Backlog – Story :  Elément du backlog du produit</vt:lpstr>
      <vt:lpstr>SCRUM  Backlog – Story :  Elément du backlog du produit</vt:lpstr>
      <vt:lpstr>SCRUM  Backlog – Story :  Elément du backlog du produit</vt:lpstr>
      <vt:lpstr>SCRUM  Backlog – Story :  Elément du backlog du produit</vt:lpstr>
      <vt:lpstr>SCRUM  Backlog – Story :  Elément du backlog du produit</vt:lpstr>
      <vt:lpstr>SCRUM  Backlog – Story :  Elément du backlog du produit</vt:lpstr>
      <vt:lpstr>SCRUM  Backlog – Story :  Elément du backlog du produit</vt:lpstr>
      <vt:lpstr>Diapositive 62</vt:lpstr>
      <vt:lpstr>Diapositive 63</vt:lpstr>
      <vt:lpstr>SCRUM Backlog – Feature</vt:lpstr>
      <vt:lpstr>Diapositive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Powerpoint</dc:creator>
  <cp:lastModifiedBy>Lanzeray</cp:lastModifiedBy>
  <cp:revision>2472</cp:revision>
  <dcterms:created xsi:type="dcterms:W3CDTF">2010-06-08T11:50:16Z</dcterms:created>
  <dcterms:modified xsi:type="dcterms:W3CDTF">2012-10-08T12:56:52Z</dcterms:modified>
</cp:coreProperties>
</file>