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8" r:id="rId2"/>
    <p:sldId id="259" r:id="rId3"/>
    <p:sldId id="261" r:id="rId4"/>
    <p:sldId id="260" r:id="rId5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480" y="-4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FCC713-6BF5-47E5-B47E-F33D4CC3765E}" type="datetimeFigureOut">
              <a:rPr lang="fr-FR" smtClean="0"/>
              <a:pPr/>
              <a:t>17/03/13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EB7ACE-DB94-4D83-8410-27682E08EBC9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050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EB7ACE-DB94-4D83-8410-27682E08EBC9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BD6E7-001B-410D-B2A8-6808A53BDA2B}" type="datetime1">
              <a:rPr lang="fr-FR" smtClean="0"/>
              <a:pPr/>
              <a:t>17/03/13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D369D-4F33-4F0A-B9C5-E3DD14FF2054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EE0D5-D631-4367-A5BD-38CDDF1BEA2C}" type="datetime1">
              <a:rPr lang="fr-FR" smtClean="0"/>
              <a:pPr/>
              <a:t>17/03/13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D369D-4F33-4F0A-B9C5-E3DD14FF2054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86506-D4DF-4787-9A4A-E6461BC3014F}" type="datetime1">
              <a:rPr lang="fr-FR" smtClean="0"/>
              <a:pPr/>
              <a:t>17/03/13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D369D-4F33-4F0A-B9C5-E3DD14FF2054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EAD18-86C4-405C-B8B3-8AE3969211FD}" type="datetime1">
              <a:rPr lang="fr-FR" smtClean="0"/>
              <a:pPr/>
              <a:t>17/03/13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D369D-4F33-4F0A-B9C5-E3DD14FF2054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55F15-AB97-4B68-908F-3AB7AE232042}" type="datetime1">
              <a:rPr lang="fr-FR" smtClean="0"/>
              <a:pPr/>
              <a:t>17/03/13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D369D-4F33-4F0A-B9C5-E3DD14FF2054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F44B2-7AF3-436B-9869-0032243864E5}" type="datetime1">
              <a:rPr lang="fr-FR" smtClean="0"/>
              <a:pPr/>
              <a:t>17/03/13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D369D-4F33-4F0A-B9C5-E3DD14FF2054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53887-59AA-44F1-8BCC-587904107253}" type="datetime1">
              <a:rPr lang="fr-FR" smtClean="0"/>
              <a:pPr/>
              <a:t>17/03/13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D369D-4F33-4F0A-B9C5-E3DD14FF2054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D399D-AF9C-4D3D-BA1F-652E2A1BA31B}" type="datetime1">
              <a:rPr lang="fr-FR" smtClean="0"/>
              <a:pPr/>
              <a:t>17/03/13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D369D-4F33-4F0A-B9C5-E3DD14FF2054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6CEAA-00F2-4B00-8D41-F724697A64E6}" type="datetime1">
              <a:rPr lang="fr-FR" smtClean="0"/>
              <a:pPr/>
              <a:t>17/03/13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D369D-4F33-4F0A-B9C5-E3DD14FF2054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85275-FCD8-4221-941E-1A81C5CAA48C}" type="datetime1">
              <a:rPr lang="fr-FR" smtClean="0"/>
              <a:pPr/>
              <a:t>17/03/13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D369D-4F33-4F0A-B9C5-E3DD14FF2054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71E90-8C5D-4609-9A9C-6C3413C4E074}" type="datetime1">
              <a:rPr lang="fr-FR" smtClean="0"/>
              <a:pPr/>
              <a:t>17/03/13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D369D-4F33-4F0A-B9C5-E3DD14FF2054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F4BBDE-0074-47B6-AF31-1EB539FF360B}" type="datetime1">
              <a:rPr lang="fr-FR" smtClean="0"/>
              <a:pPr/>
              <a:t>17/03/13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D369D-4F33-4F0A-B9C5-E3DD14FF2054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729634" cy="857232"/>
          </a:xfrm>
        </p:spPr>
        <p:txBody>
          <a:bodyPr>
            <a:normAutofit/>
          </a:bodyPr>
          <a:lstStyle/>
          <a:p>
            <a:r>
              <a:rPr lang="fr-FR" sz="2000" b="1" dirty="0" smtClean="0"/>
              <a:t>PROJET BÂTIBOIS</a:t>
            </a:r>
            <a:endParaRPr lang="en-US" sz="1600" b="1" dirty="0" smtClean="0"/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0" y="913280"/>
            <a:ext cx="8864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1400" dirty="0"/>
              <a:t>L'entreprise </a:t>
            </a:r>
            <a:r>
              <a:rPr lang="fr-FR" sz="1400" b="1" dirty="0"/>
              <a:t>BÂTIBOIS</a:t>
            </a:r>
            <a:r>
              <a:rPr lang="fr-FR" sz="1400" dirty="0"/>
              <a:t> nous a communiqué </a:t>
            </a:r>
            <a:r>
              <a:rPr lang="fr-FR" sz="1400" dirty="0" smtClean="0"/>
              <a:t>ci-dessous </a:t>
            </a:r>
            <a:r>
              <a:rPr lang="fr-FR" sz="1400" dirty="0"/>
              <a:t>des </a:t>
            </a:r>
            <a:r>
              <a:rPr lang="fr-FR" sz="1400" dirty="0" smtClean="0"/>
              <a:t>éléments </a:t>
            </a:r>
            <a:r>
              <a:rPr lang="fr-FR" sz="1400" dirty="0"/>
              <a:t>de son compte de résultat </a:t>
            </a:r>
            <a:r>
              <a:rPr lang="fr-FR" sz="1400" dirty="0" smtClean="0"/>
              <a:t>et quelques </a:t>
            </a:r>
            <a:r>
              <a:rPr lang="fr-FR" sz="1400" dirty="0"/>
              <a:t>informations concernant son exploitation.</a:t>
            </a:r>
            <a:endParaRPr lang="en-US" sz="1400" dirty="0"/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0" y="4640745"/>
            <a:ext cx="1841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600"/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0" y="5771064"/>
            <a:ext cx="8929718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1400" dirty="0"/>
              <a:t>Vous considérerez que le CA HT facturé et les Achats HT sont constants d'un mois sur </a:t>
            </a:r>
            <a:r>
              <a:rPr lang="fr-FR" sz="1400" dirty="0" smtClean="0"/>
              <a:t>l'autre et </a:t>
            </a:r>
            <a:r>
              <a:rPr lang="fr-FR" sz="1400" dirty="0"/>
              <a:t>réguliers dans le mois.</a:t>
            </a:r>
          </a:p>
          <a:p>
            <a:r>
              <a:rPr lang="fr-FR" sz="1400" dirty="0"/>
              <a:t>Par ailleurs, la date d'encaissement par l'Etat du chèque de TVA est le 20 de chaque mois</a:t>
            </a:r>
            <a:r>
              <a:rPr lang="fr-FR" sz="1400" dirty="0" smtClean="0"/>
              <a:t>.</a:t>
            </a:r>
          </a:p>
          <a:p>
            <a:r>
              <a:rPr lang="fr-FR" sz="1400" dirty="0" smtClean="0"/>
              <a:t>La société BÂTIBOIS n'a pas fait de bénéfice en 2008.</a:t>
            </a:r>
            <a:endParaRPr lang="en-US" sz="1400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>
          <a:xfrm>
            <a:off x="6804248" y="6237312"/>
            <a:ext cx="2133600" cy="365125"/>
          </a:xfrm>
        </p:spPr>
        <p:txBody>
          <a:bodyPr/>
          <a:lstStyle/>
          <a:p>
            <a:fld id="{211D369D-4F33-4F0A-B9C5-E3DD14FF2054}" type="slidenum">
              <a:rPr lang="fr-FR" smtClean="0"/>
              <a:pPr/>
              <a:t>1</a:t>
            </a:fld>
            <a:endParaRPr lang="fr-FR" dirty="0"/>
          </a:p>
        </p:txBody>
      </p:sp>
      <p:pic>
        <p:nvPicPr>
          <p:cNvPr id="3" name="Image 2" descr="Capture d’écran 2013-03-17 à 10.12.0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34407"/>
            <a:ext cx="9144000" cy="330676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229600" cy="561975"/>
          </a:xfrm>
        </p:spPr>
        <p:txBody>
          <a:bodyPr/>
          <a:lstStyle/>
          <a:p>
            <a:pPr eaLnBrk="1" hangingPunct="1"/>
            <a:r>
              <a:rPr lang="fr-FR" sz="2000" dirty="0" smtClean="0"/>
              <a:t>BÂTIBOIS</a:t>
            </a:r>
            <a:endParaRPr lang="en-US" sz="2000" dirty="0" smtClean="0"/>
          </a:p>
        </p:txBody>
      </p:sp>
      <p:sp>
        <p:nvSpPr>
          <p:cNvPr id="18436" name="Text Box 3"/>
          <p:cNvSpPr txBox="1">
            <a:spLocks noChangeArrowheads="1"/>
          </p:cNvSpPr>
          <p:nvPr/>
        </p:nvSpPr>
        <p:spPr bwMode="auto">
          <a:xfrm>
            <a:off x="0" y="404664"/>
            <a:ext cx="9278181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/>
            <a:r>
              <a:rPr lang="fr-FR" sz="1600" dirty="0"/>
              <a:t>Plusieurs questions se posent au directeur de cette </a:t>
            </a:r>
            <a:r>
              <a:rPr lang="fr-FR" sz="1600" dirty="0" smtClean="0"/>
              <a:t>société :</a:t>
            </a:r>
            <a:endParaRPr lang="fr-FR" sz="1600" dirty="0"/>
          </a:p>
          <a:p>
            <a:pPr marL="342900" indent="-342900"/>
            <a:r>
              <a:rPr lang="fr-FR" sz="1600" dirty="0" smtClean="0"/>
              <a:t>Q1) Quel est le CA* = </a:t>
            </a:r>
            <a:r>
              <a:rPr lang="fr-FR" sz="1600" b="1" dirty="0" smtClean="0"/>
              <a:t>CA HT point mort</a:t>
            </a:r>
            <a:r>
              <a:rPr lang="fr-FR" sz="1600" dirty="0" smtClean="0"/>
              <a:t> de BATIBOIS et la date du </a:t>
            </a:r>
            <a:r>
              <a:rPr lang="fr-FR" sz="1600" dirty="0" err="1" smtClean="0"/>
              <a:t>pay-back</a:t>
            </a:r>
            <a:r>
              <a:rPr lang="fr-FR" sz="1600" dirty="0" smtClean="0"/>
              <a:t> en 2009 ?</a:t>
            </a:r>
          </a:p>
          <a:p>
            <a:pPr marL="342900" indent="-342900"/>
            <a:r>
              <a:rPr lang="fr-FR" sz="1600" dirty="0" smtClean="0"/>
              <a:t>Q2) Calculer le </a:t>
            </a:r>
            <a:r>
              <a:rPr lang="fr-FR" sz="1600" b="1" dirty="0" smtClean="0"/>
              <a:t>BFR</a:t>
            </a:r>
            <a:r>
              <a:rPr lang="fr-FR" sz="1600" dirty="0" smtClean="0"/>
              <a:t> </a:t>
            </a:r>
            <a:r>
              <a:rPr lang="fr-FR" sz="1600" b="1" dirty="0"/>
              <a:t>2009</a:t>
            </a:r>
            <a:r>
              <a:rPr lang="fr-FR" sz="1600" dirty="0"/>
              <a:t> (en </a:t>
            </a:r>
            <a:r>
              <a:rPr lang="fr-FR" sz="1600" dirty="0" smtClean="0"/>
              <a:t>montant, en </a:t>
            </a:r>
            <a:r>
              <a:rPr lang="fr-FR" sz="1600" dirty="0" err="1" smtClean="0"/>
              <a:t>nbre</a:t>
            </a:r>
            <a:r>
              <a:rPr lang="fr-FR" sz="1600" dirty="0" smtClean="0"/>
              <a:t> de j du CA HT </a:t>
            </a:r>
            <a:r>
              <a:rPr lang="fr-FR" sz="1600" dirty="0"/>
              <a:t>et en % du CA HT) </a:t>
            </a:r>
            <a:r>
              <a:rPr lang="fr-FR" sz="1600" dirty="0" smtClean="0"/>
              <a:t>selon l'expression simplifiée :</a:t>
            </a:r>
          </a:p>
          <a:p>
            <a:pPr marL="342900" indent="-342900"/>
            <a:r>
              <a:rPr lang="fr-FR" sz="1600" dirty="0" smtClean="0"/>
              <a:t>BFR = Stocks + Créances clients – Dettes fournisseurs, puis en tenant compte de l'incidence de la TVA</a:t>
            </a:r>
          </a:p>
          <a:p>
            <a:pPr marL="342900" indent="-342900"/>
            <a:r>
              <a:rPr lang="fr-FR" sz="1600" dirty="0" smtClean="0"/>
              <a:t>BFR = Stocks + Créances clients – Dettes fournisseurs + TVA à récupérer sur les fournisseurs – TVA à payer sur </a:t>
            </a:r>
          </a:p>
          <a:p>
            <a:pPr marL="342900" indent="-342900"/>
            <a:r>
              <a:rPr lang="fr-FR" sz="1600" dirty="0" smtClean="0"/>
              <a:t>les clients. </a:t>
            </a:r>
            <a:r>
              <a:rPr lang="fr-FR" sz="1600" b="1" dirty="0" smtClean="0"/>
              <a:t>On considérera comme les banquiers que l’année fait 360 jours pour tous les calculs relatifs à </a:t>
            </a:r>
          </a:p>
          <a:p>
            <a:pPr marL="342900" indent="-342900"/>
            <a:r>
              <a:rPr lang="fr-FR" sz="1600" b="1" dirty="0" smtClean="0"/>
              <a:t>cette question et ceux des questions suivantes. Le calcul du BFR sera toujours fait avec l’incidence TVA </a:t>
            </a:r>
          </a:p>
          <a:p>
            <a:pPr marL="342900" indent="-342900"/>
            <a:r>
              <a:rPr lang="fr-FR" sz="1600" b="1" dirty="0" smtClean="0"/>
              <a:t>pour les questions suivantes mais sans tenir compte des dettes sociales </a:t>
            </a:r>
            <a:r>
              <a:rPr lang="fr-FR" sz="1600" b="1" smtClean="0"/>
              <a:t>et fiscales.</a:t>
            </a:r>
            <a:endParaRPr lang="fr-FR" sz="1600" b="1" dirty="0"/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0" y="2348880"/>
            <a:ext cx="8964488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dirty="0"/>
              <a:t>Q3</a:t>
            </a:r>
            <a:r>
              <a:rPr lang="fr-FR" sz="1600" dirty="0"/>
              <a:t>) </a:t>
            </a:r>
            <a:r>
              <a:rPr lang="fr-FR" sz="1600" dirty="0" smtClean="0"/>
              <a:t>La </a:t>
            </a:r>
            <a:r>
              <a:rPr lang="fr-FR" sz="1600" b="1" dirty="0"/>
              <a:t>capacité </a:t>
            </a:r>
            <a:r>
              <a:rPr lang="fr-FR" sz="1600" b="1" dirty="0" smtClean="0"/>
              <a:t>d'autofinancement</a:t>
            </a:r>
            <a:r>
              <a:rPr lang="fr-FR" sz="1600" dirty="0" smtClean="0"/>
              <a:t> </a:t>
            </a:r>
            <a:r>
              <a:rPr lang="fr-FR" sz="1600" b="1" dirty="0" smtClean="0"/>
              <a:t>CAF 2009 </a:t>
            </a:r>
            <a:r>
              <a:rPr lang="fr-FR" sz="1600" dirty="0"/>
              <a:t>permet-elle </a:t>
            </a:r>
            <a:r>
              <a:rPr lang="fr-FR" sz="1600" dirty="0" smtClean="0"/>
              <a:t>d'envisager </a:t>
            </a:r>
            <a:r>
              <a:rPr lang="fr-FR" sz="1600" dirty="0"/>
              <a:t>de réaliser </a:t>
            </a:r>
            <a:r>
              <a:rPr lang="fr-FR" sz="1600" dirty="0" smtClean="0"/>
              <a:t>un </a:t>
            </a:r>
            <a:r>
              <a:rPr lang="fr-FR" sz="1600" dirty="0"/>
              <a:t>chiffre </a:t>
            </a:r>
            <a:r>
              <a:rPr lang="fr-FR" sz="1600" dirty="0" smtClean="0"/>
              <a:t>d'affaires l'année </a:t>
            </a:r>
            <a:r>
              <a:rPr lang="fr-FR" sz="1600" dirty="0"/>
              <a:t>prochaine de </a:t>
            </a:r>
            <a:r>
              <a:rPr lang="fr-FR" sz="1600" dirty="0" smtClean="0"/>
              <a:t>2.800.000 </a:t>
            </a:r>
            <a:r>
              <a:rPr lang="fr-FR" sz="1600" dirty="0"/>
              <a:t>€ en </a:t>
            </a:r>
            <a:r>
              <a:rPr lang="fr-FR" sz="1600" b="1" dirty="0" smtClean="0"/>
              <a:t>autofinançant </a:t>
            </a:r>
            <a:r>
              <a:rPr lang="fr-FR" sz="1600" b="1" dirty="0"/>
              <a:t>sa </a:t>
            </a:r>
            <a:r>
              <a:rPr lang="fr-FR" sz="1600" b="1" dirty="0" smtClean="0"/>
              <a:t>croissance</a:t>
            </a:r>
            <a:r>
              <a:rPr lang="fr-FR" sz="1600" dirty="0" smtClean="0"/>
              <a:t>, sachant </a:t>
            </a:r>
            <a:r>
              <a:rPr lang="fr-FR" sz="1600" dirty="0"/>
              <a:t>que cette </a:t>
            </a:r>
            <a:r>
              <a:rPr lang="fr-FR" sz="1600" dirty="0" smtClean="0"/>
              <a:t>croissance nécessite </a:t>
            </a:r>
            <a:r>
              <a:rPr lang="fr-FR" sz="1600" dirty="0"/>
              <a:t>de réaliser de </a:t>
            </a:r>
            <a:r>
              <a:rPr lang="fr-FR" sz="1600" dirty="0" smtClean="0"/>
              <a:t>nouveaux investissements </a:t>
            </a:r>
            <a:r>
              <a:rPr lang="fr-FR" sz="1600" dirty="0"/>
              <a:t>à </a:t>
            </a:r>
            <a:r>
              <a:rPr lang="fr-FR" sz="1600" dirty="0" smtClean="0"/>
              <a:t>hauteur </a:t>
            </a:r>
            <a:r>
              <a:rPr lang="fr-FR" sz="1600" dirty="0"/>
              <a:t>de </a:t>
            </a:r>
            <a:r>
              <a:rPr lang="fr-FR" sz="1600" dirty="0" smtClean="0"/>
              <a:t>100.000 </a:t>
            </a:r>
            <a:r>
              <a:rPr lang="fr-FR" sz="1600" dirty="0"/>
              <a:t>€ </a:t>
            </a:r>
            <a:r>
              <a:rPr lang="fr-FR" sz="1600" dirty="0" smtClean="0"/>
              <a:t>dès janvier 2010 amortis linéairement sur </a:t>
            </a:r>
            <a:r>
              <a:rPr lang="fr-FR" sz="1600" dirty="0"/>
              <a:t>5 </a:t>
            </a:r>
            <a:r>
              <a:rPr lang="fr-FR" sz="1600" dirty="0" smtClean="0"/>
              <a:t>ans </a:t>
            </a:r>
            <a:r>
              <a:rPr lang="fr-FR" sz="1600" dirty="0"/>
              <a:t>et </a:t>
            </a:r>
            <a:r>
              <a:rPr lang="fr-FR" sz="1600" dirty="0" smtClean="0"/>
              <a:t>que l'entreprise souhaite autofinancer cet investissement et son BFR en 2010 ?  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865204" y="4586828"/>
            <a:ext cx="2404313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r-FR" dirty="0" smtClean="0"/>
              <a:t>CAF 2009</a:t>
            </a:r>
          </a:p>
          <a:p>
            <a:r>
              <a:rPr lang="fr-FR" dirty="0" smtClean="0"/>
              <a:t>= BN1 2009</a:t>
            </a:r>
          </a:p>
          <a:p>
            <a:r>
              <a:rPr lang="fr-FR" dirty="0" smtClean="0"/>
              <a:t>+ Amortissements 2009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3491880" y="4581128"/>
            <a:ext cx="1414683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r-FR" dirty="0" smtClean="0"/>
              <a:t>peut servir à </a:t>
            </a:r>
          </a:p>
          <a:p>
            <a:pPr algn="ctr"/>
            <a:r>
              <a:rPr lang="fr-FR" dirty="0" smtClean="0"/>
              <a:t>financer</a:t>
            </a:r>
          </a:p>
          <a:p>
            <a:pPr algn="ctr"/>
            <a:r>
              <a:rPr lang="fr-FR" dirty="0" smtClean="0"/>
              <a:t>en 2010</a:t>
            </a:r>
            <a:endParaRPr lang="fr-FR" dirty="0"/>
          </a:p>
        </p:txBody>
      </p:sp>
      <p:sp>
        <p:nvSpPr>
          <p:cNvPr id="13" name="ZoneTexte 12"/>
          <p:cNvSpPr txBox="1"/>
          <p:nvPr/>
        </p:nvSpPr>
        <p:spPr>
          <a:xfrm>
            <a:off x="5580112" y="4015324"/>
            <a:ext cx="279332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r-FR" dirty="0" smtClean="0"/>
              <a:t>Dividendes prélevés sur </a:t>
            </a:r>
          </a:p>
          <a:p>
            <a:pPr algn="ctr"/>
            <a:r>
              <a:rPr lang="fr-FR" dirty="0" smtClean="0"/>
              <a:t>BN1 2009 et versés en 2010</a:t>
            </a:r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5580112" y="4801142"/>
            <a:ext cx="219688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Investissements 2010</a:t>
            </a:r>
            <a:endParaRPr lang="fr-FR" dirty="0"/>
          </a:p>
        </p:txBody>
      </p:sp>
      <p:sp>
        <p:nvSpPr>
          <p:cNvPr id="15" name="ZoneTexte 14"/>
          <p:cNvSpPr txBox="1"/>
          <p:nvPr/>
        </p:nvSpPr>
        <p:spPr>
          <a:xfrm>
            <a:off x="5580112" y="5301208"/>
            <a:ext cx="106150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BFR 2010</a:t>
            </a:r>
            <a:endParaRPr lang="fr-FR" dirty="0"/>
          </a:p>
        </p:txBody>
      </p:sp>
      <p:cxnSp>
        <p:nvCxnSpPr>
          <p:cNvPr id="17" name="Connecteur droit avec flèche 16"/>
          <p:cNvCxnSpPr>
            <a:stCxn id="11" idx="3"/>
            <a:endCxn id="13" idx="1"/>
          </p:cNvCxnSpPr>
          <p:nvPr/>
        </p:nvCxnSpPr>
        <p:spPr>
          <a:xfrm flipV="1">
            <a:off x="4906563" y="4338490"/>
            <a:ext cx="673549" cy="7043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18"/>
          <p:cNvCxnSpPr>
            <a:stCxn id="11" idx="3"/>
            <a:endCxn id="14" idx="1"/>
          </p:cNvCxnSpPr>
          <p:nvPr/>
        </p:nvCxnSpPr>
        <p:spPr>
          <a:xfrm flipV="1">
            <a:off x="4906563" y="4985808"/>
            <a:ext cx="673549" cy="569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/>
          <p:cNvCxnSpPr>
            <a:stCxn id="11" idx="3"/>
            <a:endCxn id="15" idx="1"/>
          </p:cNvCxnSpPr>
          <p:nvPr/>
        </p:nvCxnSpPr>
        <p:spPr>
          <a:xfrm>
            <a:off x="4906563" y="5042793"/>
            <a:ext cx="673549" cy="4430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>
            <a:stCxn id="10" idx="3"/>
            <a:endCxn id="11" idx="1"/>
          </p:cNvCxnSpPr>
          <p:nvPr/>
        </p:nvCxnSpPr>
        <p:spPr>
          <a:xfrm flipV="1">
            <a:off x="3269517" y="5042793"/>
            <a:ext cx="222363" cy="5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ZoneTexte 33"/>
          <p:cNvSpPr txBox="1"/>
          <p:nvPr/>
        </p:nvSpPr>
        <p:spPr>
          <a:xfrm>
            <a:off x="2508278" y="4158200"/>
            <a:ext cx="18085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Rappel sur la CAF</a:t>
            </a:r>
            <a:endParaRPr lang="fr-FR" dirty="0"/>
          </a:p>
        </p:txBody>
      </p:sp>
      <p:sp>
        <p:nvSpPr>
          <p:cNvPr id="18" name="ZoneTexte 17"/>
          <p:cNvSpPr txBox="1"/>
          <p:nvPr/>
        </p:nvSpPr>
        <p:spPr>
          <a:xfrm>
            <a:off x="323528" y="5661248"/>
            <a:ext cx="861665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Et si les clients payaient à 45jours au lieu de 30 j, l’autofinancement de la croissance en 2010 serait-il </a:t>
            </a:r>
          </a:p>
          <a:p>
            <a:r>
              <a:rPr lang="fr-FR" sz="1600" dirty="0" smtClean="0"/>
              <a:t>possible ? Pourquoi ?</a:t>
            </a:r>
          </a:p>
          <a:p>
            <a:r>
              <a:rPr lang="fr-FR" sz="1600" b="1" dirty="0" smtClean="0"/>
              <a:t>Après ce test, revenir à 30 jours de délai de paiement des clients pour la suite des questions du cas.</a:t>
            </a:r>
            <a:endParaRPr lang="fr-FR" sz="1600" dirty="0"/>
          </a:p>
        </p:txBody>
      </p:sp>
      <p:sp>
        <p:nvSpPr>
          <p:cNvPr id="20" name="ZoneTexte 19"/>
          <p:cNvSpPr txBox="1"/>
          <p:nvPr/>
        </p:nvSpPr>
        <p:spPr>
          <a:xfrm>
            <a:off x="0" y="3429000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fr-FR" sz="1600" dirty="0" smtClean="0"/>
              <a:t>Cette question nécessite évidemment de calculer le BFR 2010 pour 2.800.000 € de CA (Attention les postes </a:t>
            </a:r>
          </a:p>
          <a:p>
            <a:pPr marL="342900" indent="-342900"/>
            <a:r>
              <a:rPr lang="fr-FR" sz="1600" dirty="0" smtClean="0"/>
              <a:t>des charges variables vont augmenter dans la même proportion que le CA ce qui va automatiquement avoir </a:t>
            </a:r>
          </a:p>
          <a:p>
            <a:pPr marL="342900" indent="-342900"/>
            <a:r>
              <a:rPr lang="fr-FR" sz="1600" dirty="0" smtClean="0"/>
              <a:t>un impact sur le BFR 2010). </a:t>
            </a:r>
            <a:endParaRPr lang="fr-FR" sz="1600" dirty="0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D369D-4F33-4F0A-B9C5-E3DD14FF2054}" type="slidenum">
              <a:rPr lang="fr-FR" smtClean="0"/>
              <a:pPr/>
              <a:t>2</a:t>
            </a:fld>
            <a:endParaRPr lang="fr-F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500042"/>
          </a:xfrm>
        </p:spPr>
        <p:txBody>
          <a:bodyPr>
            <a:normAutofit/>
          </a:bodyPr>
          <a:lstStyle/>
          <a:p>
            <a:r>
              <a:rPr lang="fr-FR" sz="2000" dirty="0" smtClean="0"/>
              <a:t>BATIBOIS</a:t>
            </a:r>
            <a:endParaRPr lang="fr-FR" sz="2000" dirty="0"/>
          </a:p>
        </p:txBody>
      </p:sp>
      <p:sp>
        <p:nvSpPr>
          <p:cNvPr id="4" name="ZoneTexte 3"/>
          <p:cNvSpPr txBox="1"/>
          <p:nvPr/>
        </p:nvSpPr>
        <p:spPr>
          <a:xfrm>
            <a:off x="0" y="476672"/>
            <a:ext cx="9160649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/>
            <a:r>
              <a:rPr lang="fr-FR" sz="1600" dirty="0" smtClean="0"/>
              <a:t>Q4) Jusqu'à quel </a:t>
            </a:r>
            <a:r>
              <a:rPr lang="fr-FR" sz="1600" b="1" dirty="0" smtClean="0"/>
              <a:t>niveau maximum de dividendes </a:t>
            </a:r>
            <a:r>
              <a:rPr lang="fr-FR" sz="1600" dirty="0" smtClean="0"/>
              <a:t>prélevés sur l’exercice 2009 et versés en 2010 peut-on </a:t>
            </a:r>
          </a:p>
          <a:p>
            <a:pPr marL="342900" indent="-342900"/>
            <a:r>
              <a:rPr lang="fr-FR" sz="1600" dirty="0" smtClean="0"/>
              <a:t>monter tout en préservant la capacité à autofinancer la croissance du CA de 2.800.000 € en 2010 ?</a:t>
            </a:r>
          </a:p>
          <a:p>
            <a:pPr marL="342900" indent="-342900"/>
            <a:endParaRPr lang="fr-FR" sz="1600" dirty="0" smtClean="0"/>
          </a:p>
          <a:p>
            <a:pPr marL="342900" indent="-342900"/>
            <a:r>
              <a:rPr lang="fr-FR" sz="1600" dirty="0" smtClean="0"/>
              <a:t>Q5) Sur votre tableur EXCEL, en augmentant par essais successifs le montant 2009 des salaires bruts</a:t>
            </a:r>
          </a:p>
          <a:p>
            <a:pPr marL="342900" indent="-342900"/>
            <a:r>
              <a:rPr lang="fr-FR" sz="1600" dirty="0" smtClean="0"/>
              <a:t>(actuellement 490.000 €), vous allez trouver une valeur qui annule les dividendes distribuables  en 2010</a:t>
            </a:r>
          </a:p>
          <a:p>
            <a:pPr marL="342900" indent="-342900"/>
            <a:r>
              <a:rPr lang="fr-FR" sz="1600" dirty="0" smtClean="0"/>
              <a:t>si l’on veut maintenir l’autofinancement du BFR et des investissements 2010 pour atteindre le CA objectif de</a:t>
            </a:r>
          </a:p>
          <a:p>
            <a:pPr marL="342900" indent="-342900"/>
            <a:r>
              <a:rPr lang="fr-FR" sz="1600" dirty="0" smtClean="0"/>
              <a:t>2.800.000. Il vous est demandé d’expliquer en détail le </a:t>
            </a:r>
            <a:r>
              <a:rPr lang="fr-FR" sz="1600" b="1" dirty="0" smtClean="0"/>
              <a:t>mécanisme financier </a:t>
            </a:r>
            <a:r>
              <a:rPr lang="fr-FR" sz="1600" dirty="0" smtClean="0"/>
              <a:t>par lequel les dividendes </a:t>
            </a:r>
          </a:p>
          <a:p>
            <a:pPr marL="342900" indent="-342900"/>
            <a:r>
              <a:rPr lang="fr-FR" sz="1600" dirty="0" smtClean="0"/>
              <a:t>s’annulent pour cette valeur de salaires bruts. </a:t>
            </a:r>
          </a:p>
          <a:p>
            <a:pPr marL="342900" indent="-342900"/>
            <a:r>
              <a:rPr lang="fr-FR" sz="1600" dirty="0" smtClean="0"/>
              <a:t>Vous comprendrez ainsi mieux pourquoi il y a souvent opposition entre les salariés et les actionnaires.</a:t>
            </a:r>
          </a:p>
          <a:p>
            <a:pPr marL="342900" indent="-342900"/>
            <a:r>
              <a:rPr lang="fr-FR" sz="1600" dirty="0" smtClean="0"/>
              <a:t>Vous en tirerez une règle générale compte tenu des taux de charges sociales (50%) et  d’impôts sur </a:t>
            </a:r>
          </a:p>
          <a:p>
            <a:pPr marL="342900" indent="-342900"/>
            <a:r>
              <a:rPr lang="fr-FR" sz="1600" dirty="0" smtClean="0"/>
              <a:t>bénéfices (1/3) pratiqués actuellement. Vous mentionnerez cette règle générale.</a:t>
            </a:r>
          </a:p>
          <a:p>
            <a:pPr marL="342900" indent="-342900"/>
            <a:r>
              <a:rPr lang="fr-FR" sz="1600" b="1" dirty="0" smtClean="0"/>
              <a:t>Après ce test, revenir </a:t>
            </a:r>
            <a:r>
              <a:rPr lang="fr-FR" sz="1600" b="1" smtClean="0"/>
              <a:t>à 490.000 </a:t>
            </a:r>
            <a:r>
              <a:rPr lang="fr-FR" sz="1600" b="1" dirty="0" smtClean="0"/>
              <a:t>€ pour les salaires bruts.</a:t>
            </a:r>
            <a:endParaRPr lang="fr-FR" sz="1600" dirty="0"/>
          </a:p>
        </p:txBody>
      </p:sp>
      <p:sp>
        <p:nvSpPr>
          <p:cNvPr id="5" name="ZoneTexte 4"/>
          <p:cNvSpPr txBox="1">
            <a:spLocks noChangeArrowheads="1"/>
          </p:cNvSpPr>
          <p:nvPr/>
        </p:nvSpPr>
        <p:spPr bwMode="auto">
          <a:xfrm>
            <a:off x="0" y="3501008"/>
            <a:ext cx="90778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600" dirty="0" smtClean="0"/>
              <a:t>Q6) </a:t>
            </a:r>
            <a:r>
              <a:rPr lang="fr-FR" sz="1600" dirty="0"/>
              <a:t>Si l’on voulait atteindre un BN2 en 2009 de </a:t>
            </a:r>
            <a:r>
              <a:rPr lang="fr-FR" sz="1600" dirty="0" smtClean="0"/>
              <a:t>289.000 € (</a:t>
            </a:r>
            <a:r>
              <a:rPr lang="fr-FR" sz="1600" dirty="0"/>
              <a:t>toutes choses étant égales </a:t>
            </a:r>
            <a:r>
              <a:rPr lang="fr-FR" sz="1600" dirty="0" smtClean="0"/>
              <a:t>par </a:t>
            </a:r>
            <a:r>
              <a:rPr lang="fr-FR" sz="1600" dirty="0"/>
              <a:t>ailleurs), </a:t>
            </a:r>
            <a:r>
              <a:rPr lang="fr-FR" sz="1600" dirty="0" smtClean="0"/>
              <a:t> </a:t>
            </a:r>
            <a:endParaRPr lang="fr-FR" sz="1600" dirty="0" smtClean="0"/>
          </a:p>
          <a:p>
            <a:r>
              <a:rPr lang="fr-FR" sz="1600" b="1" dirty="0" smtClean="0"/>
              <a:t>quel </a:t>
            </a:r>
            <a:r>
              <a:rPr lang="fr-FR" sz="1600" b="1" dirty="0"/>
              <a:t>% de baisse faudrait-il obtenir sur le prix des </a:t>
            </a:r>
            <a:r>
              <a:rPr lang="fr-FR" sz="1600" b="1" dirty="0" smtClean="0"/>
              <a:t>matières </a:t>
            </a:r>
            <a:r>
              <a:rPr lang="fr-FR" sz="1600" b="1" dirty="0"/>
              <a:t>premières </a:t>
            </a:r>
            <a:r>
              <a:rPr lang="fr-FR" sz="1600" dirty="0"/>
              <a:t>? et quel </a:t>
            </a:r>
            <a:r>
              <a:rPr lang="fr-FR" sz="1600" dirty="0" smtClean="0"/>
              <a:t>serait </a:t>
            </a:r>
            <a:r>
              <a:rPr lang="fr-FR" sz="1600" b="1" dirty="0" smtClean="0"/>
              <a:t>dans </a:t>
            </a:r>
            <a:r>
              <a:rPr lang="fr-FR" sz="1600" b="1" dirty="0" smtClean="0"/>
              <a:t>ces conditions </a:t>
            </a:r>
            <a:endParaRPr lang="fr-FR" sz="1600" b="1" dirty="0" smtClean="0"/>
          </a:p>
          <a:p>
            <a:r>
              <a:rPr lang="fr-FR" sz="1600" b="1" dirty="0" smtClean="0"/>
              <a:t>le </a:t>
            </a:r>
            <a:r>
              <a:rPr lang="fr-FR" sz="1600" b="1" dirty="0" smtClean="0"/>
              <a:t>montant du BFR 2009 et le ratio BFR/CA HT </a:t>
            </a:r>
            <a:r>
              <a:rPr lang="fr-FR" sz="1600" dirty="0"/>
              <a:t>?</a:t>
            </a:r>
          </a:p>
        </p:txBody>
      </p:sp>
      <p:sp>
        <p:nvSpPr>
          <p:cNvPr id="6" name="ZoneTexte 7"/>
          <p:cNvSpPr txBox="1">
            <a:spLocks noChangeArrowheads="1"/>
          </p:cNvSpPr>
          <p:nvPr/>
        </p:nvSpPr>
        <p:spPr bwMode="auto">
          <a:xfrm>
            <a:off x="0" y="4358264"/>
            <a:ext cx="859209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600" dirty="0" smtClean="0"/>
              <a:t>Q7) </a:t>
            </a:r>
            <a:r>
              <a:rPr lang="fr-FR" sz="1600" dirty="0"/>
              <a:t>Après l’obtention de cette baisse du prix des matières premières, si l’on arrivait en plus à</a:t>
            </a:r>
          </a:p>
          <a:p>
            <a:r>
              <a:rPr lang="fr-FR" sz="1600" b="1" dirty="0"/>
              <a:t>négocier un délai de règlement de 90 jours </a:t>
            </a:r>
            <a:r>
              <a:rPr lang="fr-FR" sz="1600" dirty="0"/>
              <a:t>au lieu de 60 jours auprès de ces </a:t>
            </a:r>
            <a:r>
              <a:rPr lang="fr-FR" sz="1600" dirty="0" smtClean="0"/>
              <a:t>fournisseurs pour 2009,</a:t>
            </a:r>
            <a:endParaRPr lang="fr-FR" sz="1600" dirty="0"/>
          </a:p>
          <a:p>
            <a:r>
              <a:rPr lang="fr-FR" sz="1600" b="1" dirty="0"/>
              <a:t>quel serait </a:t>
            </a:r>
            <a:r>
              <a:rPr lang="fr-FR" sz="1600" b="1" dirty="0" smtClean="0"/>
              <a:t>le nouveau montant du BFR 2009 et le nouveau ratio BFR/CA HT </a:t>
            </a:r>
            <a:r>
              <a:rPr lang="fr-FR" sz="1600" dirty="0" smtClean="0"/>
              <a:t>?</a:t>
            </a:r>
            <a:endParaRPr lang="fr-FR" sz="1600" dirty="0"/>
          </a:p>
        </p:txBody>
      </p:sp>
      <p:sp>
        <p:nvSpPr>
          <p:cNvPr id="7" name="ZoneTexte 8"/>
          <p:cNvSpPr txBox="1">
            <a:spLocks noChangeArrowheads="1"/>
          </p:cNvSpPr>
          <p:nvPr/>
        </p:nvSpPr>
        <p:spPr bwMode="auto">
          <a:xfrm>
            <a:off x="0" y="5215520"/>
            <a:ext cx="916526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600" dirty="0" smtClean="0"/>
              <a:t>Ces deux conditions  étant  réunies, quel </a:t>
            </a:r>
            <a:r>
              <a:rPr lang="fr-FR" sz="1600" dirty="0"/>
              <a:t>serait le </a:t>
            </a:r>
            <a:r>
              <a:rPr lang="fr-FR" sz="1600" b="1" dirty="0"/>
              <a:t>montant maximum possible de versement de dividendes </a:t>
            </a:r>
          </a:p>
          <a:p>
            <a:r>
              <a:rPr lang="fr-FR" sz="1600" dirty="0" smtClean="0"/>
              <a:t>prélevés sur l’exercice 2009 et à verser en 2010 tout </a:t>
            </a:r>
            <a:r>
              <a:rPr lang="fr-FR" sz="1600" dirty="0"/>
              <a:t>en préservant l’autofinancement </a:t>
            </a:r>
            <a:r>
              <a:rPr lang="fr-FR" sz="1600" dirty="0" smtClean="0"/>
              <a:t> de 2010 ? </a:t>
            </a:r>
          </a:p>
          <a:p>
            <a:r>
              <a:rPr lang="fr-FR" sz="1600" dirty="0" smtClean="0"/>
              <a:t>Discuter les écarts importants trouvés d’une part sur le BFR 2009 et d’autre part sur le versement de </a:t>
            </a:r>
          </a:p>
          <a:p>
            <a:r>
              <a:rPr lang="fr-FR" sz="1600" dirty="0" smtClean="0"/>
              <a:t>dividendes possibles avant et après ces 2 négociations. Vous allez confirmer pourquoi notamment </a:t>
            </a:r>
          </a:p>
          <a:p>
            <a:r>
              <a:rPr lang="fr-FR" sz="1600" dirty="0" smtClean="0"/>
              <a:t>les conditions de paiement des fournisseurs sont si importantes pour une entreprise.</a:t>
            </a:r>
            <a:endParaRPr lang="fr-FR" sz="1600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D369D-4F33-4F0A-B9C5-E3DD14FF2054}" type="slidenum">
              <a:rPr lang="fr-FR" smtClean="0"/>
              <a:pPr/>
              <a:t>3</a:t>
            </a:fld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re 1"/>
          <p:cNvSpPr>
            <a:spLocks noGrp="1"/>
          </p:cNvSpPr>
          <p:nvPr>
            <p:ph type="title"/>
          </p:nvPr>
        </p:nvSpPr>
        <p:spPr>
          <a:xfrm>
            <a:off x="642938" y="0"/>
            <a:ext cx="8229600" cy="571500"/>
          </a:xfrm>
        </p:spPr>
        <p:txBody>
          <a:bodyPr/>
          <a:lstStyle/>
          <a:p>
            <a:r>
              <a:rPr lang="fr-FR" sz="2000" dirty="0" smtClean="0"/>
              <a:t>BATIBOIS</a:t>
            </a:r>
          </a:p>
        </p:txBody>
      </p:sp>
      <p:sp>
        <p:nvSpPr>
          <p:cNvPr id="12" name="ZoneTexte 4"/>
          <p:cNvSpPr txBox="1">
            <a:spLocks noChangeArrowheads="1"/>
          </p:cNvSpPr>
          <p:nvPr/>
        </p:nvSpPr>
        <p:spPr bwMode="auto">
          <a:xfrm>
            <a:off x="0" y="500042"/>
            <a:ext cx="895334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600" dirty="0"/>
              <a:t>Q8)  </a:t>
            </a:r>
            <a:r>
              <a:rPr lang="fr-FR" sz="1600" dirty="0" smtClean="0"/>
              <a:t>A supposer que ces 2 négociations n’aboutissent pas et que </a:t>
            </a:r>
            <a:r>
              <a:rPr lang="fr-FR" sz="1600" dirty="0"/>
              <a:t>le CA objectif de </a:t>
            </a:r>
            <a:r>
              <a:rPr lang="fr-FR" sz="1600" dirty="0" smtClean="0"/>
              <a:t>2.800.000 </a:t>
            </a:r>
            <a:r>
              <a:rPr lang="fr-FR" sz="1600" dirty="0"/>
              <a:t>€ </a:t>
            </a:r>
            <a:r>
              <a:rPr lang="fr-FR" sz="1600" dirty="0" smtClean="0"/>
              <a:t>soit </a:t>
            </a:r>
            <a:r>
              <a:rPr lang="fr-FR" sz="1600" dirty="0"/>
              <a:t>atteint </a:t>
            </a:r>
            <a:endParaRPr lang="fr-FR" sz="1600" dirty="0" smtClean="0"/>
          </a:p>
          <a:p>
            <a:r>
              <a:rPr lang="fr-FR" sz="1600" dirty="0" smtClean="0"/>
              <a:t>en </a:t>
            </a:r>
            <a:r>
              <a:rPr lang="fr-FR" sz="1600" dirty="0"/>
              <a:t>2010, </a:t>
            </a:r>
            <a:r>
              <a:rPr lang="fr-FR" sz="1600" b="1" dirty="0" smtClean="0"/>
              <a:t>quelle </a:t>
            </a:r>
            <a:r>
              <a:rPr lang="fr-FR" sz="1600" b="1" dirty="0"/>
              <a:t>est la CAF fin 2010 </a:t>
            </a:r>
            <a:r>
              <a:rPr lang="fr-FR" sz="1600" dirty="0" smtClean="0"/>
              <a:t>pour éventuellement financer une croissance </a:t>
            </a:r>
            <a:r>
              <a:rPr lang="fr-FR" sz="1600" dirty="0"/>
              <a:t>en 2011 en supposant </a:t>
            </a:r>
            <a:endParaRPr lang="fr-FR" sz="1600" dirty="0" smtClean="0"/>
          </a:p>
          <a:p>
            <a:r>
              <a:rPr lang="fr-FR" sz="1600" dirty="0" smtClean="0"/>
              <a:t>qu’il </a:t>
            </a:r>
            <a:r>
              <a:rPr lang="fr-FR" sz="1600" dirty="0"/>
              <a:t>sera distribué un </a:t>
            </a:r>
            <a:r>
              <a:rPr lang="fr-FR" sz="1600" dirty="0" smtClean="0"/>
              <a:t>dividende </a:t>
            </a:r>
            <a:r>
              <a:rPr lang="fr-FR" sz="1600" dirty="0"/>
              <a:t>de </a:t>
            </a:r>
            <a:r>
              <a:rPr lang="fr-FR" sz="1600" dirty="0" smtClean="0"/>
              <a:t>100.000 </a:t>
            </a:r>
            <a:r>
              <a:rPr lang="fr-FR" sz="1600" dirty="0"/>
              <a:t>€ en 2011 sur le bénéfice 2010 </a:t>
            </a:r>
            <a:r>
              <a:rPr lang="fr-FR" sz="1600" dirty="0" smtClean="0"/>
              <a:t>? </a:t>
            </a:r>
          </a:p>
          <a:p>
            <a:r>
              <a:rPr lang="fr-FR" sz="1600" dirty="0" smtClean="0"/>
              <a:t>Pour ce calcul de CAF à fin 2010, faire attention au montant des amortissements en 2010 de manière à </a:t>
            </a:r>
          </a:p>
          <a:p>
            <a:r>
              <a:rPr lang="fr-FR" sz="1600" dirty="0" smtClean="0"/>
              <a:t>calculer correctement le BN1 2010.</a:t>
            </a:r>
            <a:endParaRPr lang="fr-FR" sz="1600" dirty="0"/>
          </a:p>
        </p:txBody>
      </p:sp>
      <p:sp>
        <p:nvSpPr>
          <p:cNvPr id="13" name="ZoneTexte 12"/>
          <p:cNvSpPr txBox="1"/>
          <p:nvPr/>
        </p:nvSpPr>
        <p:spPr>
          <a:xfrm>
            <a:off x="70298" y="1785926"/>
            <a:ext cx="9244938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Q9)  Avec cette valeur de la CAF à fin 2010, en supposant que le ratio de BFR/CA HT de 2011</a:t>
            </a:r>
          </a:p>
          <a:p>
            <a:r>
              <a:rPr lang="fr-FR" sz="1600" dirty="0" smtClean="0"/>
              <a:t>reste le même que celui de 2010 et qu’il n’y ait pas de nouveaux investissements sur 2011, </a:t>
            </a:r>
            <a:r>
              <a:rPr lang="fr-FR" sz="1600" b="1" dirty="0" smtClean="0"/>
              <a:t>quel est le CA </a:t>
            </a:r>
          </a:p>
          <a:p>
            <a:r>
              <a:rPr lang="fr-FR" sz="1600" b="1" dirty="0" smtClean="0"/>
              <a:t>maximum que cette CAF 2010 permet de financer en 2011 si le marché l’accepte ?</a:t>
            </a:r>
          </a:p>
          <a:p>
            <a:endParaRPr lang="fr-FR" sz="1600" b="1" dirty="0" smtClean="0"/>
          </a:p>
          <a:p>
            <a:r>
              <a:rPr lang="fr-FR" sz="1600" dirty="0" smtClean="0"/>
              <a:t>Q10) Avec ce CA HT maximum 2011, </a:t>
            </a:r>
            <a:r>
              <a:rPr lang="fr-FR" sz="1600" b="1" dirty="0" smtClean="0"/>
              <a:t>quel serait le BN1 2011 </a:t>
            </a:r>
            <a:r>
              <a:rPr lang="fr-FR" sz="1600" dirty="0" smtClean="0"/>
              <a:t>? et quel pourrait être le montant des salaires </a:t>
            </a:r>
          </a:p>
          <a:p>
            <a:r>
              <a:rPr lang="fr-FR" sz="1600" dirty="0" smtClean="0"/>
              <a:t>bruts 2011 ? En 2009, le salaire moyen mensuel brut du personnel était de 2500 € par mois, en 2011 le</a:t>
            </a:r>
          </a:p>
          <a:p>
            <a:r>
              <a:rPr lang="fr-FR" sz="1600" dirty="0" smtClean="0"/>
              <a:t>salaire moyen mensuel brut serait de 3129 €, </a:t>
            </a:r>
            <a:r>
              <a:rPr lang="fr-FR" sz="1600" b="1" dirty="0" smtClean="0"/>
              <a:t>calculez l’effectif à fin 2009 et ce qu’il pourrait être à fin 2011.</a:t>
            </a:r>
          </a:p>
          <a:p>
            <a:endParaRPr lang="fr-FR" sz="1600" dirty="0" smtClean="0"/>
          </a:p>
          <a:p>
            <a:r>
              <a:rPr lang="fr-FR" sz="1600" dirty="0" smtClean="0"/>
              <a:t>Bon courage !!! Si vous avez suivi le cours, vous pouvez répondre sans problème aux 8 premières questions </a:t>
            </a:r>
          </a:p>
          <a:p>
            <a:r>
              <a:rPr lang="fr-FR" sz="1600" dirty="0" smtClean="0"/>
              <a:t>avec l’aide du tableur EXCEL que vous aurez </a:t>
            </a:r>
            <a:r>
              <a:rPr lang="fr-FR" sz="1600" dirty="0" smtClean="0"/>
              <a:t>construit à partir du tableur vierge qui vous est donné</a:t>
            </a:r>
          </a:p>
          <a:p>
            <a:r>
              <a:rPr lang="fr-FR" sz="1600" dirty="0" smtClean="0"/>
              <a:t>ce </a:t>
            </a:r>
            <a:r>
              <a:rPr lang="fr-FR" sz="1600" dirty="0" smtClean="0"/>
              <a:t>qui peut vous donner un maximum de 14 points.  </a:t>
            </a:r>
          </a:p>
          <a:p>
            <a:r>
              <a:rPr lang="fr-FR" sz="1600" dirty="0" smtClean="0"/>
              <a:t>Pour les questions </a:t>
            </a:r>
            <a:r>
              <a:rPr lang="fr-FR" sz="1600" dirty="0" err="1" smtClean="0"/>
              <a:t>N°s</a:t>
            </a:r>
            <a:r>
              <a:rPr lang="fr-FR" sz="1600" dirty="0" smtClean="0"/>
              <a:t> 9 et 10 qui peuvent vous rapporter 6 points, il faudra réfléchir un tant soit peu.</a:t>
            </a:r>
          </a:p>
          <a:p>
            <a:r>
              <a:rPr lang="fr-FR" sz="1600" dirty="0" smtClean="0"/>
              <a:t>A l’issue du traitement en équipe de ce cas, vous devriez avoir compris définitivement les notions de</a:t>
            </a:r>
          </a:p>
          <a:p>
            <a:r>
              <a:rPr lang="fr-FR" sz="1600" dirty="0" smtClean="0"/>
              <a:t>BFR, CAF, Charges fixes, Charges variables, Dividendes, Seuil de rentabilité et Financement de la croissance. </a:t>
            </a:r>
          </a:p>
          <a:p>
            <a:r>
              <a:rPr lang="fr-FR" sz="1600" dirty="0" smtClean="0"/>
              <a:t>C’est d’actualité!!!</a:t>
            </a:r>
            <a:endParaRPr lang="fr-FR" sz="1600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D369D-4F33-4F0A-B9C5-E3DD14FF2054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2760</TotalTime>
  <Words>1117</Words>
  <Application>Microsoft Macintosh PowerPoint</Application>
  <PresentationFormat>Présentation à l'écran (4:3)</PresentationFormat>
  <Paragraphs>82</Paragraphs>
  <Slides>4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PROJET BÂTIBOIS</vt:lpstr>
      <vt:lpstr>BÂTIBOIS</vt:lpstr>
      <vt:lpstr>BATIBOIS</vt:lpstr>
      <vt:lpstr>BATIBOIS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Sujet d’examen d’Analyse financière du 09/06/2009 Durée 2h00 L’étudiant a le droit d’utiliser son microordinateur ainsi que tous les documents papier ou numériques.</dc:title>
  <dc:creator>Guy Doriot</dc:creator>
  <cp:lastModifiedBy>Guy DORIOT</cp:lastModifiedBy>
  <cp:revision>177</cp:revision>
  <dcterms:created xsi:type="dcterms:W3CDTF">2009-04-20T08:19:56Z</dcterms:created>
  <dcterms:modified xsi:type="dcterms:W3CDTF">2013-03-17T09:38:42Z</dcterms:modified>
</cp:coreProperties>
</file>