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92" autoAdjust="0"/>
  </p:normalViewPr>
  <p:slideViewPr>
    <p:cSldViewPr>
      <p:cViewPr>
        <p:scale>
          <a:sx n="85" d="100"/>
          <a:sy n="85" d="100"/>
        </p:scale>
        <p:origin x="-714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9C60-555F-4B0E-A122-908881B29E93}" type="datetimeFigureOut">
              <a:rPr lang="en-GB" smtClean="0"/>
              <a:pPr/>
              <a:t>13/03/2011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141D-5B4C-47C1-87FD-5FA272E54670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9C60-555F-4B0E-A122-908881B29E93}" type="datetimeFigureOut">
              <a:rPr lang="en-GB" smtClean="0"/>
              <a:pPr/>
              <a:t>13/03/2011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141D-5B4C-47C1-87FD-5FA272E54670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9C60-555F-4B0E-A122-908881B29E93}" type="datetimeFigureOut">
              <a:rPr lang="en-GB" smtClean="0"/>
              <a:pPr/>
              <a:t>13/03/2011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141D-5B4C-47C1-87FD-5FA272E54670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9C60-555F-4B0E-A122-908881B29E93}" type="datetimeFigureOut">
              <a:rPr lang="en-GB" smtClean="0"/>
              <a:pPr/>
              <a:t>13/03/2011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141D-5B4C-47C1-87FD-5FA272E54670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9C60-555F-4B0E-A122-908881B29E93}" type="datetimeFigureOut">
              <a:rPr lang="en-GB" smtClean="0"/>
              <a:pPr/>
              <a:t>13/03/2011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141D-5B4C-47C1-87FD-5FA272E54670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9C60-555F-4B0E-A122-908881B29E93}" type="datetimeFigureOut">
              <a:rPr lang="en-GB" smtClean="0"/>
              <a:pPr/>
              <a:t>13/03/2011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141D-5B4C-47C1-87FD-5FA272E54670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9C60-555F-4B0E-A122-908881B29E93}" type="datetimeFigureOut">
              <a:rPr lang="en-GB" smtClean="0"/>
              <a:pPr/>
              <a:t>13/03/2011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141D-5B4C-47C1-87FD-5FA272E54670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9C60-555F-4B0E-A122-908881B29E93}" type="datetimeFigureOut">
              <a:rPr lang="en-GB" smtClean="0"/>
              <a:pPr/>
              <a:t>13/03/2011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141D-5B4C-47C1-87FD-5FA272E54670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9C60-555F-4B0E-A122-908881B29E93}" type="datetimeFigureOut">
              <a:rPr lang="en-GB" smtClean="0"/>
              <a:pPr/>
              <a:t>13/03/2011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141D-5B4C-47C1-87FD-5FA272E54670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9C60-555F-4B0E-A122-908881B29E93}" type="datetimeFigureOut">
              <a:rPr lang="en-GB" smtClean="0"/>
              <a:pPr/>
              <a:t>13/03/2011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141D-5B4C-47C1-87FD-5FA272E54670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9C60-555F-4B0E-A122-908881B29E93}" type="datetimeFigureOut">
              <a:rPr lang="en-GB" smtClean="0"/>
              <a:pPr/>
              <a:t>13/03/2011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141D-5B4C-47C1-87FD-5FA272E54670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29C60-555F-4B0E-A122-908881B29E93}" type="datetimeFigureOut">
              <a:rPr lang="en-GB" smtClean="0"/>
              <a:pPr/>
              <a:t>13/03/2011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F141D-5B4C-47C1-87FD-5FA272E54670}" type="slidenum">
              <a:rPr lang="en-GB" smtClean="0"/>
              <a:pPr/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oupedumonde.pubfoot.com/wp-content/uploads/2009/10/mexique-drapea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76" y="0"/>
            <a:ext cx="9130624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251520" y="260648"/>
            <a:ext cx="868041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Triangl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fr-FR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El NARCOTRAFICO EN MEXICO</a:t>
            </a:r>
            <a:endParaRPr lang="fr-FR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5656" y="5103674"/>
            <a:ext cx="6424003" cy="175432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TriangleInverted">
              <a:avLst/>
            </a:prstTxWarp>
            <a:spAutoFit/>
          </a:bodyPr>
          <a:lstStyle/>
          <a:p>
            <a:pPr algn="ctr"/>
            <a:r>
              <a:rPr lang="fr-FR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AURELE DUTERME</a:t>
            </a:r>
          </a:p>
          <a:p>
            <a:pPr algn="ctr"/>
            <a:r>
              <a:rPr lang="fr-FR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ANDREA MACHIZAUD</a:t>
            </a:r>
            <a:endParaRPr lang="fr-FR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23528" y="3861048"/>
            <a:ext cx="3744416" cy="280831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211960" y="1124744"/>
            <a:ext cx="4752528" cy="266429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Espace réservé du contenu 5" descr="Mexique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3968" y="1196752"/>
            <a:ext cx="4642928" cy="2520280"/>
          </a:xfrm>
        </p:spPr>
      </p:pic>
      <p:sp>
        <p:nvSpPr>
          <p:cNvPr id="4" name="Rectangle 3"/>
          <p:cNvSpPr/>
          <p:nvPr/>
        </p:nvSpPr>
        <p:spPr>
          <a:xfrm>
            <a:off x="467544" y="0"/>
            <a:ext cx="82089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LA SITUAC</a:t>
            </a:r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ION D</a:t>
            </a:r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 MEXICO</a:t>
            </a:r>
            <a:endParaRPr lang="en-GB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23528" y="1124744"/>
            <a:ext cx="38884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b="1" dirty="0" smtClean="0">
                <a:solidFill>
                  <a:srgbClr val="00B050"/>
                </a:solidFill>
              </a:rPr>
              <a:t> 107 </a:t>
            </a:r>
            <a:r>
              <a:rPr lang="en-GB" sz="2400" b="1" dirty="0" err="1">
                <a:solidFill>
                  <a:srgbClr val="00B050"/>
                </a:solidFill>
              </a:rPr>
              <a:t>millones</a:t>
            </a:r>
            <a:r>
              <a:rPr lang="en-GB" sz="2400" b="1" dirty="0">
                <a:solidFill>
                  <a:srgbClr val="00B050"/>
                </a:solidFill>
              </a:rPr>
              <a:t> de </a:t>
            </a:r>
            <a:r>
              <a:rPr lang="en-GB" sz="2400" b="1" dirty="0" err="1" smtClean="0">
                <a:solidFill>
                  <a:srgbClr val="00B050"/>
                </a:solidFill>
              </a:rPr>
              <a:t>habitantes</a:t>
            </a:r>
            <a:r>
              <a:rPr lang="en-GB" sz="2400" b="1" dirty="0" smtClean="0">
                <a:solidFill>
                  <a:srgbClr val="00B050"/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fr-FR" sz="2400" b="1" dirty="0">
              <a:solidFill>
                <a:srgbClr val="00B05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2400" b="1" dirty="0">
                <a:solidFill>
                  <a:srgbClr val="00B050"/>
                </a:solidFill>
              </a:rPr>
              <a:t> </a:t>
            </a:r>
            <a:r>
              <a:rPr lang="fr-FR" sz="2400" b="1" dirty="0" err="1" smtClean="0">
                <a:solidFill>
                  <a:srgbClr val="00B050"/>
                </a:solidFill>
              </a:rPr>
              <a:t>Situado</a:t>
            </a:r>
            <a:r>
              <a:rPr lang="fr-FR" sz="2400" b="1" dirty="0" smtClean="0">
                <a:solidFill>
                  <a:srgbClr val="00B050"/>
                </a:solidFill>
              </a:rPr>
              <a:t> entre los </a:t>
            </a:r>
            <a:r>
              <a:rPr lang="fr-FR" sz="2400" b="1" dirty="0" err="1" smtClean="0">
                <a:solidFill>
                  <a:srgbClr val="00B050"/>
                </a:solidFill>
              </a:rPr>
              <a:t>Estados</a:t>
            </a:r>
            <a:endParaRPr lang="fr-FR" sz="2400" b="1" dirty="0" smtClean="0">
              <a:solidFill>
                <a:srgbClr val="00B050"/>
              </a:solidFill>
            </a:endParaRPr>
          </a:p>
          <a:p>
            <a:r>
              <a:rPr lang="fr-FR" sz="2400" b="1" dirty="0" err="1" smtClean="0">
                <a:solidFill>
                  <a:srgbClr val="00B050"/>
                </a:solidFill>
              </a:rPr>
              <a:t>Unidos</a:t>
            </a:r>
            <a:r>
              <a:rPr lang="fr-FR" sz="2400" b="1" dirty="0" smtClean="0">
                <a:solidFill>
                  <a:srgbClr val="00B050"/>
                </a:solidFill>
              </a:rPr>
              <a:t> y </a:t>
            </a:r>
            <a:r>
              <a:rPr lang="fr-FR" sz="2400" b="1" dirty="0" err="1" smtClean="0">
                <a:solidFill>
                  <a:srgbClr val="00B050"/>
                </a:solidFill>
              </a:rPr>
              <a:t>América</a:t>
            </a:r>
            <a:r>
              <a:rPr lang="fr-FR" sz="2400" b="1" dirty="0" smtClean="0">
                <a:solidFill>
                  <a:srgbClr val="00B050"/>
                </a:solidFill>
              </a:rPr>
              <a:t> Latina.</a:t>
            </a:r>
          </a:p>
          <a:p>
            <a:endParaRPr lang="fr-FR" sz="2400" b="1" dirty="0">
              <a:solidFill>
                <a:srgbClr val="00B05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Un </a:t>
            </a:r>
            <a:r>
              <a:rPr lang="es-ES" sz="2400" b="1" dirty="0">
                <a:solidFill>
                  <a:srgbClr val="00B050"/>
                </a:solidFill>
              </a:rPr>
              <a:t>nuevo centro para el tráfico de </a:t>
            </a:r>
            <a:r>
              <a:rPr lang="es-ES" sz="2400" b="1" dirty="0" smtClean="0">
                <a:solidFill>
                  <a:srgbClr val="00B050"/>
                </a:solidFill>
              </a:rPr>
              <a:t>drogas.</a:t>
            </a:r>
            <a:endParaRPr lang="en-GB" sz="2400" b="1" dirty="0">
              <a:solidFill>
                <a:srgbClr val="00B050"/>
              </a:solidFill>
            </a:endParaRPr>
          </a:p>
        </p:txBody>
      </p:sp>
      <p:pic>
        <p:nvPicPr>
          <p:cNvPr id="13314" name="Picture 2" descr="http://mexico.vg/wp-content/uploads/2008/02/felipe-calder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933056"/>
            <a:ext cx="3552056" cy="2664043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4355976" y="4293096"/>
            <a:ext cx="46085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solidFill>
                  <a:srgbClr val="FF0000"/>
                </a:solidFill>
              </a:rPr>
              <a:t> Felipe</a:t>
            </a:r>
            <a:r>
              <a:rPr lang="es-ES" sz="2400" b="1" dirty="0">
                <a:solidFill>
                  <a:srgbClr val="FF0000"/>
                </a:solidFill>
              </a:rPr>
              <a:t> Calderón fue elegido en julio de </a:t>
            </a:r>
            <a:r>
              <a:rPr lang="es-ES" sz="2400" b="1" dirty="0" smtClean="0">
                <a:solidFill>
                  <a:srgbClr val="FF0000"/>
                </a:solidFill>
              </a:rPr>
              <a:t>2006.</a:t>
            </a:r>
          </a:p>
          <a:p>
            <a:pPr>
              <a:buFont typeface="Arial" pitchFamily="34" charset="0"/>
              <a:buChar char="•"/>
            </a:pPr>
            <a:endParaRPr lang="es-ES" sz="2400" b="1" dirty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2400" b="1" dirty="0" smtClean="0">
                <a:solidFill>
                  <a:srgbClr val="FF0000"/>
                </a:solidFill>
              </a:rPr>
              <a:t> Diciembre </a:t>
            </a:r>
            <a:r>
              <a:rPr lang="es-ES" sz="2400" b="1" dirty="0">
                <a:solidFill>
                  <a:srgbClr val="FF0000"/>
                </a:solidFill>
              </a:rPr>
              <a:t>de 2007: declara la guerra contra el </a:t>
            </a:r>
            <a:r>
              <a:rPr lang="es-ES" sz="2400" b="1" dirty="0" smtClean="0">
                <a:solidFill>
                  <a:srgbClr val="FF0000"/>
                </a:solidFill>
              </a:rPr>
              <a:t>tráfico.</a:t>
            </a:r>
            <a:endParaRPr lang="en-GB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012160" y="4725144"/>
            <a:ext cx="2016224" cy="194421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932040" y="1556792"/>
            <a:ext cx="4032448" cy="252028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80728"/>
            <a:ext cx="8229600" cy="5040560"/>
          </a:xfrm>
        </p:spPr>
        <p:txBody>
          <a:bodyPr>
            <a:normAutofit fontScale="92500" lnSpcReduction="10000"/>
          </a:bodyPr>
          <a:lstStyle/>
          <a:p>
            <a:r>
              <a:rPr lang="en-GB" sz="2400" b="1" dirty="0" smtClean="0">
                <a:solidFill>
                  <a:srgbClr val="00B050"/>
                </a:solidFill>
              </a:rPr>
              <a:t>100 000 personas </a:t>
            </a:r>
            <a:r>
              <a:rPr lang="en-GB" sz="2400" b="1" dirty="0" err="1" smtClean="0">
                <a:solidFill>
                  <a:srgbClr val="00B050"/>
                </a:solidFill>
              </a:rPr>
              <a:t>concernidas</a:t>
            </a:r>
            <a:r>
              <a:rPr lang="en-GB" sz="2400" b="1" dirty="0" smtClean="0">
                <a:solidFill>
                  <a:srgbClr val="00B050"/>
                </a:solidFill>
              </a:rPr>
              <a:t> </a:t>
            </a:r>
            <a:r>
              <a:rPr lang="en-GB" sz="2400" b="1" dirty="0" err="1" smtClean="0">
                <a:solidFill>
                  <a:srgbClr val="00B050"/>
                </a:solidFill>
              </a:rPr>
              <a:t>por</a:t>
            </a:r>
            <a:r>
              <a:rPr lang="en-GB" sz="2400" b="1" dirty="0" smtClean="0">
                <a:solidFill>
                  <a:srgbClr val="00B050"/>
                </a:solidFill>
              </a:rPr>
              <a:t> el </a:t>
            </a:r>
            <a:r>
              <a:rPr lang="en-GB" sz="2400" b="1" dirty="0" err="1" smtClean="0">
                <a:solidFill>
                  <a:srgbClr val="00B050"/>
                </a:solidFill>
              </a:rPr>
              <a:t>tráfico</a:t>
            </a:r>
            <a:r>
              <a:rPr lang="en-GB" sz="2400" b="1" dirty="0" smtClean="0">
                <a:solidFill>
                  <a:srgbClr val="00B050"/>
                </a:solidFill>
              </a:rPr>
              <a:t> de </a:t>
            </a:r>
            <a:r>
              <a:rPr lang="en-GB" sz="2400" b="1" dirty="0" err="1" smtClean="0">
                <a:solidFill>
                  <a:srgbClr val="00B050"/>
                </a:solidFill>
              </a:rPr>
              <a:t>droga</a:t>
            </a:r>
            <a:r>
              <a:rPr lang="en-GB" sz="2400" b="1" dirty="0" smtClean="0">
                <a:solidFill>
                  <a:srgbClr val="00B050"/>
                </a:solidFill>
              </a:rPr>
              <a:t>.</a:t>
            </a:r>
          </a:p>
          <a:p>
            <a:endParaRPr lang="fr-FR" sz="2400" b="1" dirty="0"/>
          </a:p>
          <a:p>
            <a:r>
              <a:rPr lang="fr-FR" sz="2400" b="1" dirty="0" smtClean="0">
                <a:solidFill>
                  <a:srgbClr val="FF0000"/>
                </a:solidFill>
              </a:rPr>
              <a:t>Una </a:t>
            </a:r>
            <a:r>
              <a:rPr lang="fr-FR" sz="2400" b="1" dirty="0" err="1" smtClean="0">
                <a:solidFill>
                  <a:srgbClr val="FF0000"/>
                </a:solidFill>
              </a:rPr>
              <a:t>guerra</a:t>
            </a:r>
            <a:r>
              <a:rPr lang="fr-FR" sz="2400" b="1" dirty="0" smtClean="0">
                <a:solidFill>
                  <a:srgbClr val="FF0000"/>
                </a:solidFill>
              </a:rPr>
              <a:t> total contra los </a:t>
            </a:r>
          </a:p>
          <a:p>
            <a:pPr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      </a:t>
            </a:r>
            <a:r>
              <a:rPr lang="fr-FR" sz="2400" b="1" dirty="0" err="1" smtClean="0">
                <a:solidFill>
                  <a:srgbClr val="FF0000"/>
                </a:solidFill>
              </a:rPr>
              <a:t>narcos</a:t>
            </a:r>
            <a:r>
              <a:rPr lang="fr-FR" sz="2400" b="1" dirty="0" smtClean="0">
                <a:solidFill>
                  <a:srgbClr val="FF0000"/>
                </a:solidFill>
              </a:rPr>
              <a:t>.</a:t>
            </a:r>
            <a:endParaRPr lang="en-GB" sz="2400" b="1" dirty="0" smtClean="0">
              <a:solidFill>
                <a:srgbClr val="FF0000"/>
              </a:solidFill>
            </a:endParaRPr>
          </a:p>
          <a:p>
            <a:endParaRPr lang="fr-FR" sz="2400" b="1" dirty="0" smtClean="0"/>
          </a:p>
          <a:p>
            <a:r>
              <a:rPr lang="es-ES" sz="2400" b="1" dirty="0">
                <a:solidFill>
                  <a:srgbClr val="00B050"/>
                </a:solidFill>
              </a:rPr>
              <a:t>5.000 muertes el año </a:t>
            </a:r>
            <a:r>
              <a:rPr lang="es-ES" sz="2400" b="1" dirty="0" smtClean="0">
                <a:solidFill>
                  <a:srgbClr val="00B050"/>
                </a:solidFill>
              </a:rPr>
              <a:t>pasado :</a:t>
            </a:r>
            <a:endParaRPr lang="fr-FR" sz="24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fr-FR" sz="2200" dirty="0" smtClean="0"/>
              <a:t>          1600 a Ciudad Juarez.</a:t>
            </a:r>
          </a:p>
          <a:p>
            <a:pPr>
              <a:buNone/>
            </a:pPr>
            <a:r>
              <a:rPr lang="fr-FR" sz="2200" dirty="0"/>
              <a:t>	 </a:t>
            </a:r>
            <a:r>
              <a:rPr lang="fr-FR" sz="2200" dirty="0" smtClean="0"/>
              <a:t>   600 </a:t>
            </a:r>
            <a:r>
              <a:rPr lang="en-GB" sz="2200" dirty="0" err="1" smtClean="0"/>
              <a:t>policias</a:t>
            </a:r>
            <a:r>
              <a:rPr lang="en-GB" sz="2200" dirty="0"/>
              <a:t> y </a:t>
            </a:r>
            <a:r>
              <a:rPr lang="en-GB" sz="2200" dirty="0" err="1" smtClean="0"/>
              <a:t>militares</a:t>
            </a:r>
            <a:r>
              <a:rPr lang="en-GB" sz="2200" dirty="0" smtClean="0"/>
              <a:t>.</a:t>
            </a:r>
          </a:p>
          <a:p>
            <a:endParaRPr lang="fr-FR" sz="2400" b="1" dirty="0"/>
          </a:p>
          <a:p>
            <a:r>
              <a:rPr lang="fr-FR" sz="2400" b="1" dirty="0" smtClean="0">
                <a:solidFill>
                  <a:srgbClr val="00B050"/>
                </a:solidFill>
              </a:rPr>
              <a:t>28 000 </a:t>
            </a:r>
            <a:r>
              <a:rPr lang="fr-FR" sz="2400" b="1" dirty="0" err="1" smtClean="0">
                <a:solidFill>
                  <a:srgbClr val="00B050"/>
                </a:solidFill>
              </a:rPr>
              <a:t>muertes</a:t>
            </a:r>
            <a:r>
              <a:rPr lang="fr-FR" sz="2400" b="1" dirty="0" smtClean="0">
                <a:solidFill>
                  <a:srgbClr val="00B050"/>
                </a:solidFill>
              </a:rPr>
              <a:t> </a:t>
            </a:r>
            <a:r>
              <a:rPr lang="fr-FR" sz="2400" b="1" dirty="0" err="1" smtClean="0">
                <a:solidFill>
                  <a:srgbClr val="00B050"/>
                </a:solidFill>
              </a:rPr>
              <a:t>desde</a:t>
            </a:r>
            <a:r>
              <a:rPr lang="fr-FR" sz="2400" b="1" dirty="0" smtClean="0">
                <a:solidFill>
                  <a:srgbClr val="00B050"/>
                </a:solidFill>
              </a:rPr>
              <a:t> la </a:t>
            </a:r>
            <a:r>
              <a:rPr lang="fr-FR" sz="2400" b="1" dirty="0" err="1" smtClean="0">
                <a:solidFill>
                  <a:srgbClr val="00B050"/>
                </a:solidFill>
              </a:rPr>
              <a:t>llegada</a:t>
            </a:r>
            <a:r>
              <a:rPr lang="fr-FR" sz="2400" b="1" dirty="0" smtClean="0">
                <a:solidFill>
                  <a:srgbClr val="00B050"/>
                </a:solidFill>
              </a:rPr>
              <a:t> </a:t>
            </a:r>
            <a:r>
              <a:rPr lang="fr-FR" sz="2400" b="1" dirty="0" err="1" smtClean="0">
                <a:solidFill>
                  <a:srgbClr val="00B050"/>
                </a:solidFill>
              </a:rPr>
              <a:t>del</a:t>
            </a:r>
            <a:r>
              <a:rPr lang="fr-FR" sz="2400" b="1" dirty="0" smtClean="0">
                <a:solidFill>
                  <a:srgbClr val="00B050"/>
                </a:solidFill>
              </a:rPr>
              <a:t> </a:t>
            </a:r>
            <a:r>
              <a:rPr lang="fr-FR" sz="2400" b="1" dirty="0" err="1" smtClean="0">
                <a:solidFill>
                  <a:srgbClr val="00B050"/>
                </a:solidFill>
              </a:rPr>
              <a:t>presidente</a:t>
            </a:r>
            <a:r>
              <a:rPr lang="fr-FR" sz="2400" b="1" dirty="0" smtClean="0">
                <a:solidFill>
                  <a:srgbClr val="00B050"/>
                </a:solidFill>
              </a:rPr>
              <a:t> Calder</a:t>
            </a:r>
            <a:r>
              <a:rPr lang="es-ES" sz="2400" b="1" dirty="0" err="1" smtClean="0">
                <a:solidFill>
                  <a:srgbClr val="00B050"/>
                </a:solidFill>
              </a:rPr>
              <a:t>erón</a:t>
            </a:r>
            <a:r>
              <a:rPr lang="es-ES" sz="2400" b="1" dirty="0" smtClean="0">
                <a:solidFill>
                  <a:srgbClr val="00B050"/>
                </a:solidFill>
              </a:rPr>
              <a:t>.</a:t>
            </a:r>
          </a:p>
          <a:p>
            <a:endParaRPr lang="es-ES" sz="2400" b="1" dirty="0"/>
          </a:p>
          <a:p>
            <a:r>
              <a:rPr lang="es-ES" sz="2400" b="1" dirty="0" smtClean="0">
                <a:solidFill>
                  <a:srgbClr val="FF0000"/>
                </a:solidFill>
              </a:rPr>
              <a:t>Embargo de</a:t>
            </a:r>
            <a:r>
              <a:rPr lang="es-ES" sz="2400" b="1" dirty="0">
                <a:solidFill>
                  <a:srgbClr val="FF0000"/>
                </a:solidFill>
              </a:rPr>
              <a:t> 718 toneladas de marihuana </a:t>
            </a:r>
            <a:endParaRPr lang="es-E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ES" sz="2400" b="1" dirty="0">
                <a:solidFill>
                  <a:srgbClr val="FF0000"/>
                </a:solidFill>
              </a:rPr>
              <a:t>	</a:t>
            </a:r>
            <a:r>
              <a:rPr lang="es-ES" sz="2400" b="1" dirty="0" smtClean="0">
                <a:solidFill>
                  <a:srgbClr val="FF0000"/>
                </a:solidFill>
              </a:rPr>
              <a:t>y</a:t>
            </a:r>
            <a:r>
              <a:rPr lang="es-ES" sz="2400" b="1" dirty="0">
                <a:solidFill>
                  <a:srgbClr val="FF0000"/>
                </a:solidFill>
              </a:rPr>
              <a:t> 2.5 toneladas de cocaína en 2009.</a:t>
            </a:r>
            <a:endParaRPr lang="en-GB" sz="2400" b="1" dirty="0">
              <a:solidFill>
                <a:srgbClr val="FF0000"/>
              </a:solidFill>
            </a:endParaRPr>
          </a:p>
          <a:p>
            <a:endParaRPr lang="fr-FR" sz="2400" b="1" dirty="0" smtClean="0"/>
          </a:p>
          <a:p>
            <a:endParaRPr lang="en-GB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467544" y="0"/>
            <a:ext cx="82089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UN BALA</a:t>
            </a:r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NCE</a:t>
            </a:r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PESADO</a:t>
            </a:r>
            <a:endParaRPr lang="en-GB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pic>
        <p:nvPicPr>
          <p:cNvPr id="15362" name="Picture 2" descr="http://www.legrandjournal.com.mx/wp-content/uploads/narcos-arse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628800"/>
            <a:ext cx="3854201" cy="2398170"/>
          </a:xfrm>
          <a:prstGeom prst="rect">
            <a:avLst/>
          </a:prstGeom>
          <a:noFill/>
        </p:spPr>
      </p:pic>
      <p:sp>
        <p:nvSpPr>
          <p:cNvPr id="8" name="Flèche droite 7"/>
          <p:cNvSpPr/>
          <p:nvPr/>
        </p:nvSpPr>
        <p:spPr>
          <a:xfrm>
            <a:off x="395536" y="3573016"/>
            <a:ext cx="402344" cy="21602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Flèche droite 8"/>
          <p:cNvSpPr/>
          <p:nvPr/>
        </p:nvSpPr>
        <p:spPr>
          <a:xfrm>
            <a:off x="395536" y="3212976"/>
            <a:ext cx="402344" cy="21602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5364" name="Picture 4" descr="http://img.over-blog.com/300x294/2/86/53/90/20090209-p-Drogu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4797152"/>
            <a:ext cx="1877189" cy="18448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72816"/>
            <a:ext cx="8363272" cy="3600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None/>
            </a:pPr>
            <a:r>
              <a:rPr lang="es-ES" sz="2400" dirty="0" smtClean="0"/>
              <a:t>     40 funcionarios superiores de la policía fueron arrestados el año pasado.</a:t>
            </a:r>
          </a:p>
          <a:p>
            <a:pPr>
              <a:lnSpc>
                <a:spcPct val="160000"/>
              </a:lnSpc>
              <a:buNone/>
            </a:pPr>
            <a:r>
              <a:rPr lang="es-ES" sz="2400" dirty="0"/>
              <a:t>	</a:t>
            </a:r>
            <a:r>
              <a:rPr lang="es-ES" sz="2400" dirty="0" smtClean="0"/>
              <a:t>			     La policía amenaza a los periodistas.</a:t>
            </a:r>
          </a:p>
          <a:p>
            <a:pPr>
              <a:lnSpc>
                <a:spcPct val="160000"/>
              </a:lnSpc>
              <a:buNone/>
            </a:pPr>
            <a:r>
              <a:rPr lang="es-ES" sz="2400" dirty="0" smtClean="0"/>
              <a:t>     La policía utiliza el chantaje (</a:t>
            </a:r>
            <a:r>
              <a:rPr lang="es-ES" sz="2400" dirty="0"/>
              <a:t>sueldo de 600 € </a:t>
            </a:r>
            <a:r>
              <a:rPr lang="es-ES" sz="2400" dirty="0" smtClean="0"/>
              <a:t>por mes).</a:t>
            </a:r>
          </a:p>
          <a:p>
            <a:pPr>
              <a:lnSpc>
                <a:spcPct val="160000"/>
              </a:lnSpc>
              <a:buNone/>
            </a:pPr>
            <a:r>
              <a:rPr lang="es-ES" sz="2400" dirty="0" smtClean="0"/>
              <a:t>				     Los carteles</a:t>
            </a:r>
            <a:r>
              <a:rPr lang="es-ES" sz="2400" dirty="0"/>
              <a:t> </a:t>
            </a:r>
            <a:r>
              <a:rPr lang="es-ES" sz="2400" dirty="0" smtClean="0"/>
              <a:t>encajan</a:t>
            </a:r>
            <a:r>
              <a:rPr lang="es-ES" sz="2400" dirty="0"/>
              <a:t> en la alta </a:t>
            </a:r>
            <a:r>
              <a:rPr lang="es-ES" sz="2400" dirty="0" smtClean="0"/>
              <a:t>autoridad.</a:t>
            </a:r>
          </a:p>
          <a:p>
            <a:pPr>
              <a:lnSpc>
                <a:spcPct val="160000"/>
              </a:lnSpc>
              <a:buNone/>
            </a:pPr>
            <a:r>
              <a:rPr lang="es-ES" sz="2400" dirty="0" smtClean="0"/>
              <a:t>	Ejecución</a:t>
            </a:r>
            <a:r>
              <a:rPr lang="es-ES" sz="2400" dirty="0"/>
              <a:t> de violenta de la policía </a:t>
            </a:r>
            <a:r>
              <a:rPr lang="es-ES" sz="2400" dirty="0" smtClean="0"/>
              <a:t>incorruptible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467544" y="0"/>
            <a:ext cx="820891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LA CORR</a:t>
            </a:r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UPCIO</a:t>
            </a:r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N DE LA </a:t>
            </a:r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P</a:t>
            </a:r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OLICI</a:t>
            </a:r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A</a:t>
            </a:r>
            <a:endParaRPr lang="en-GB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pic>
        <p:nvPicPr>
          <p:cNvPr id="16386" name="Picture 2" descr="http://coupedumonde.pubfoot.com/wp-content/uploads/2009/12/italie-drapea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16832"/>
            <a:ext cx="324036" cy="216024"/>
          </a:xfrm>
          <a:prstGeom prst="rect">
            <a:avLst/>
          </a:prstGeom>
          <a:noFill/>
        </p:spPr>
      </p:pic>
      <p:pic>
        <p:nvPicPr>
          <p:cNvPr id="6" name="Picture 2" descr="http://coupedumonde.pubfoot.com/wp-content/uploads/2009/12/italie-drapea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924944"/>
            <a:ext cx="324036" cy="216024"/>
          </a:xfrm>
          <a:prstGeom prst="rect">
            <a:avLst/>
          </a:prstGeom>
          <a:noFill/>
        </p:spPr>
      </p:pic>
      <p:pic>
        <p:nvPicPr>
          <p:cNvPr id="7" name="Picture 2" descr="http://coupedumonde.pubfoot.com/wp-content/uploads/2009/12/italie-drapea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573016"/>
            <a:ext cx="324036" cy="216024"/>
          </a:xfrm>
          <a:prstGeom prst="rect">
            <a:avLst/>
          </a:prstGeom>
          <a:noFill/>
        </p:spPr>
      </p:pic>
      <p:pic>
        <p:nvPicPr>
          <p:cNvPr id="8" name="Picture 2" descr="http://coupedumonde.pubfoot.com/wp-content/uploads/2009/12/italie-drapea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4221088"/>
            <a:ext cx="324036" cy="216024"/>
          </a:xfrm>
          <a:prstGeom prst="rect">
            <a:avLst/>
          </a:prstGeom>
          <a:noFill/>
        </p:spPr>
      </p:pic>
      <p:pic>
        <p:nvPicPr>
          <p:cNvPr id="9" name="Picture 2" descr="http://coupedumonde.pubfoot.com/wp-content/uploads/2009/12/italie-drapea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941168"/>
            <a:ext cx="324036" cy="216024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395536" y="5589240"/>
            <a:ext cx="2629246" cy="923330"/>
          </a:xfrm>
          <a:prstGeom prst="rect">
            <a:avLst/>
          </a:prstGeom>
          <a:solidFill>
            <a:srgbClr val="00B050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GB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Solución</a:t>
            </a:r>
            <a:endParaRPr lang="fr-FR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Flèche droite 11"/>
          <p:cNvSpPr/>
          <p:nvPr/>
        </p:nvSpPr>
        <p:spPr>
          <a:xfrm>
            <a:off x="3563888" y="5661248"/>
            <a:ext cx="1872208" cy="792088"/>
          </a:xfrm>
          <a:prstGeom prst="rightArrow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oneTexte 12"/>
          <p:cNvSpPr txBox="1"/>
          <p:nvPr/>
        </p:nvSpPr>
        <p:spPr>
          <a:xfrm>
            <a:off x="5652120" y="5589240"/>
            <a:ext cx="3168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000" dirty="0" smtClean="0"/>
              <a:t> Una policía de las policías</a:t>
            </a:r>
          </a:p>
          <a:p>
            <a:pPr>
              <a:buFont typeface="Wingdings" pitchFamily="2" charset="2"/>
              <a:buChar char="Ø"/>
            </a:pPr>
            <a:endParaRPr lang="es-ES" sz="2000" dirty="0"/>
          </a:p>
          <a:p>
            <a:pPr>
              <a:buFont typeface="Wingdings" pitchFamily="2" charset="2"/>
              <a:buChar char="Ø"/>
            </a:pPr>
            <a:r>
              <a:rPr lang="en-GB" sz="2000" dirty="0" err="1" smtClean="0"/>
              <a:t>Utilización</a:t>
            </a:r>
            <a:r>
              <a:rPr lang="en-GB" sz="2000" dirty="0" smtClean="0"/>
              <a:t> de los </a:t>
            </a:r>
            <a:r>
              <a:rPr lang="en-GB" sz="2000" dirty="0" err="1" smtClean="0"/>
              <a:t>militares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à coins arrondis 10"/>
          <p:cNvSpPr/>
          <p:nvPr/>
        </p:nvSpPr>
        <p:spPr>
          <a:xfrm>
            <a:off x="107504" y="1844824"/>
            <a:ext cx="8928992" cy="475252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à coins arrondis 9"/>
          <p:cNvSpPr/>
          <p:nvPr/>
        </p:nvSpPr>
        <p:spPr>
          <a:xfrm>
            <a:off x="251520" y="1988840"/>
            <a:ext cx="8640960" cy="446449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105472"/>
            <a:ext cx="8424936" cy="475252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s-ES" sz="2400" dirty="0" smtClean="0"/>
              <a:t>El </a:t>
            </a:r>
            <a:r>
              <a:rPr lang="es-ES" sz="2400" dirty="0"/>
              <a:t>alcalde de la ciudad pasa en América la tarde para ir a dormir en </a:t>
            </a:r>
            <a:r>
              <a:rPr lang="es-ES" sz="2400" dirty="0" smtClean="0"/>
              <a:t>paz</a:t>
            </a:r>
          </a:p>
          <a:p>
            <a:pPr>
              <a:lnSpc>
                <a:spcPct val="200000"/>
              </a:lnSpc>
            </a:pPr>
            <a:r>
              <a:rPr lang="es-ES" sz="2400" dirty="0" smtClean="0"/>
              <a:t>Familias hacen estudiar ellos a niños en el extranjero</a:t>
            </a:r>
          </a:p>
          <a:p>
            <a:pPr>
              <a:lnSpc>
                <a:spcPct val="200000"/>
              </a:lnSpc>
            </a:pPr>
            <a:r>
              <a:rPr lang="es-ES" sz="2400" dirty="0" smtClean="0"/>
              <a:t>La miedo de represalias</a:t>
            </a:r>
          </a:p>
          <a:p>
            <a:pPr>
              <a:lnSpc>
                <a:spcPct val="200000"/>
              </a:lnSpc>
            </a:pPr>
            <a:r>
              <a:rPr lang="es-ES" sz="2400" dirty="0" smtClean="0"/>
              <a:t>Cada </a:t>
            </a:r>
            <a:r>
              <a:rPr lang="es-ES" sz="2400" dirty="0"/>
              <a:t>vez más demandas de </a:t>
            </a:r>
            <a:r>
              <a:rPr lang="es-ES" sz="2400" dirty="0" smtClean="0"/>
              <a:t>VISA</a:t>
            </a:r>
          </a:p>
          <a:p>
            <a:pPr>
              <a:lnSpc>
                <a:spcPct val="200000"/>
              </a:lnSpc>
            </a:pPr>
            <a:r>
              <a:rPr lang="es-ES" sz="2400" dirty="0" smtClean="0"/>
              <a:t>Los que merendaron por fuera no </a:t>
            </a:r>
            <a:r>
              <a:rPr lang="es-ES" sz="2400" dirty="0"/>
              <a:t>quieren más </a:t>
            </a:r>
            <a:r>
              <a:rPr lang="es-ES" sz="2400" dirty="0" smtClean="0"/>
              <a:t>volver</a:t>
            </a:r>
          </a:p>
          <a:p>
            <a:pPr>
              <a:lnSpc>
                <a:spcPct val="160000"/>
              </a:lnSpc>
              <a:buNone/>
            </a:pPr>
            <a:endParaRPr lang="es-ES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467544" y="0"/>
            <a:ext cx="820891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EM</a:t>
            </a:r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IGRACI</a:t>
            </a:r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ON</a:t>
            </a:r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</a:p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PARA UN </a:t>
            </a:r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MEJOR</a:t>
            </a:r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FUTURO</a:t>
            </a:r>
            <a:endParaRPr lang="en-GB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075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788024" y="4221088"/>
            <a:ext cx="3096344" cy="244827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à coins arrondis 8"/>
          <p:cNvSpPr/>
          <p:nvPr/>
        </p:nvSpPr>
        <p:spPr>
          <a:xfrm>
            <a:off x="1331640" y="5013176"/>
            <a:ext cx="2952328" cy="864096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72816"/>
            <a:ext cx="8424936" cy="468052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s-ES" sz="2400" dirty="0"/>
              <a:t>La policía perdió la batalla de la popularidad</a:t>
            </a:r>
          </a:p>
          <a:p>
            <a:pPr>
              <a:lnSpc>
                <a:spcPct val="200000"/>
              </a:lnSpc>
            </a:pPr>
            <a:r>
              <a:rPr lang="es-ES" sz="2400" dirty="0" smtClean="0"/>
              <a:t>Señoritas son diviértete </a:t>
            </a:r>
            <a:r>
              <a:rPr lang="es-ES" sz="2400" dirty="0"/>
              <a:t>de allí para </a:t>
            </a:r>
            <a:r>
              <a:rPr lang="es-ES" sz="2400" dirty="0" smtClean="0"/>
              <a:t>los «narcotraficantes»</a:t>
            </a:r>
          </a:p>
          <a:p>
            <a:pPr>
              <a:lnSpc>
                <a:spcPct val="200000"/>
              </a:lnSpc>
            </a:pPr>
            <a:r>
              <a:rPr lang="es-ES" sz="2400" dirty="0" smtClean="0"/>
              <a:t>Cantos de alabanza se elevan para los </a:t>
            </a:r>
            <a:r>
              <a:rPr lang="es-ES" sz="2400" dirty="0" smtClean="0"/>
              <a:t>narcotraficantes</a:t>
            </a:r>
          </a:p>
          <a:p>
            <a:pPr>
              <a:lnSpc>
                <a:spcPct val="200000"/>
              </a:lnSpc>
            </a:pP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		Fidel </a:t>
            </a:r>
            <a:r>
              <a:rPr lang="es-ES" sz="2400" dirty="0" smtClean="0"/>
              <a:t>R</a:t>
            </a:r>
            <a:r>
              <a:rPr lang="es-ES" sz="2400" dirty="0" smtClean="0"/>
              <a:t>ueda</a:t>
            </a:r>
            <a:r>
              <a:rPr lang="es-ES" sz="2400" dirty="0" smtClean="0"/>
              <a:t>, cantador, </a:t>
            </a:r>
            <a:br>
              <a:rPr lang="es-ES" sz="2400" dirty="0" smtClean="0"/>
            </a:br>
            <a:r>
              <a:rPr lang="es-ES" sz="2400" dirty="0" smtClean="0"/>
              <a:t>	les </a:t>
            </a:r>
            <a:r>
              <a:rPr lang="es-ES" sz="2400" dirty="0" smtClean="0"/>
              <a:t>da «narcocorridos»</a:t>
            </a:r>
          </a:p>
        </p:txBody>
      </p:sp>
      <p:sp>
        <p:nvSpPr>
          <p:cNvPr id="4" name="Rectangle 3"/>
          <p:cNvSpPr/>
          <p:nvPr/>
        </p:nvSpPr>
        <p:spPr>
          <a:xfrm>
            <a:off x="467544" y="0"/>
            <a:ext cx="820891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UNA </a:t>
            </a:r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FAS</a:t>
            </a:r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CINATI</a:t>
            </a:r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ÓN PARA</a:t>
            </a:r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LOS NAR</a:t>
            </a:r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COTRA</a:t>
            </a:r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FICANTES</a:t>
            </a:r>
            <a:endParaRPr lang="en-GB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pic>
        <p:nvPicPr>
          <p:cNvPr id="16386" name="Picture 2" descr="http://coupedumonde.pubfoot.com/wp-content/uploads/2009/12/italie-drapea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128178"/>
            <a:ext cx="324036" cy="216024"/>
          </a:xfrm>
          <a:prstGeom prst="rect">
            <a:avLst/>
          </a:prstGeom>
          <a:noFill/>
        </p:spPr>
      </p:pic>
      <p:pic>
        <p:nvPicPr>
          <p:cNvPr id="6" name="Picture 2" descr="http://coupedumonde.pubfoot.com/wp-content/uploads/2009/12/italie-drapea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924944"/>
            <a:ext cx="324036" cy="216024"/>
          </a:xfrm>
          <a:prstGeom prst="rect">
            <a:avLst/>
          </a:prstGeom>
          <a:noFill/>
        </p:spPr>
      </p:pic>
      <p:pic>
        <p:nvPicPr>
          <p:cNvPr id="7" name="Picture 2" descr="http://coupedumonde.pubfoot.com/wp-content/uploads/2009/12/italie-drapea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227" y="3717032"/>
            <a:ext cx="324036" cy="216024"/>
          </a:xfrm>
          <a:prstGeom prst="rect">
            <a:avLst/>
          </a:prstGeom>
          <a:noFill/>
        </p:spPr>
      </p:pic>
      <p:pic>
        <p:nvPicPr>
          <p:cNvPr id="1026" name="Picture 2" descr="http://3.bp.blogspot.com/_ys2Wdmq-GJc/Sh4chhnoaMI/AAAAAAAACpM/U7NMVE9oPIg/s400/Fidel%2BRueda%2Bfidelrued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293096"/>
            <a:ext cx="2966095" cy="230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9397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51520" y="116632"/>
            <a:ext cx="2232248" cy="208823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852936"/>
            <a:ext cx="8424936" cy="3456384"/>
          </a:xfrm>
        </p:spPr>
        <p:txBody>
          <a:bodyPr>
            <a:normAutofit/>
          </a:bodyPr>
          <a:lstStyle/>
          <a:p>
            <a:r>
              <a:rPr lang="es-ES" sz="2400" b="1" dirty="0">
                <a:solidFill>
                  <a:srgbClr val="FF0000"/>
                </a:solidFill>
              </a:rPr>
              <a:t>C</a:t>
            </a:r>
            <a:r>
              <a:rPr lang="es-ES" sz="2400" b="1" dirty="0" smtClean="0">
                <a:solidFill>
                  <a:srgbClr val="FF0000"/>
                </a:solidFill>
              </a:rPr>
              <a:t>ondenada </a:t>
            </a:r>
            <a:r>
              <a:rPr lang="es-ES" sz="2400" b="1" dirty="0">
                <a:solidFill>
                  <a:srgbClr val="FF0000"/>
                </a:solidFill>
              </a:rPr>
              <a:t>a 60 años de prisión por los delitos de </a:t>
            </a:r>
            <a:r>
              <a:rPr lang="es-ES" sz="2400" b="1" dirty="0" smtClean="0">
                <a:solidFill>
                  <a:srgbClr val="FF0000"/>
                </a:solidFill>
              </a:rPr>
              <a:t>secuestro, delincuencia </a:t>
            </a:r>
            <a:r>
              <a:rPr lang="es-ES" sz="2400" b="1" dirty="0">
                <a:solidFill>
                  <a:srgbClr val="FF0000"/>
                </a:solidFill>
              </a:rPr>
              <a:t>organizada y posesión ilegal de armas de </a:t>
            </a:r>
            <a:r>
              <a:rPr lang="es-ES" sz="2400" b="1" dirty="0" smtClean="0">
                <a:solidFill>
                  <a:srgbClr val="FF0000"/>
                </a:solidFill>
              </a:rPr>
              <a:t>fuego</a:t>
            </a:r>
          </a:p>
          <a:p>
            <a:pPr>
              <a:lnSpc>
                <a:spcPct val="200000"/>
              </a:lnSpc>
            </a:pPr>
            <a:r>
              <a:rPr lang="es-ES" sz="2400" b="1" dirty="0" smtClean="0">
                <a:solidFill>
                  <a:srgbClr val="00B050"/>
                </a:solidFill>
              </a:rPr>
              <a:t>Antiguo novio forma parte de la banda de «</a:t>
            </a:r>
            <a:r>
              <a:rPr lang="fr-FR" sz="2400" b="1" dirty="0">
                <a:solidFill>
                  <a:srgbClr val="00B050"/>
                </a:solidFill>
              </a:rPr>
              <a:t>Los </a:t>
            </a:r>
            <a:r>
              <a:rPr lang="fr-FR" sz="2400" b="1" dirty="0" err="1" smtClean="0">
                <a:solidFill>
                  <a:srgbClr val="00B050"/>
                </a:solidFill>
              </a:rPr>
              <a:t>Zodiaco</a:t>
            </a:r>
            <a:r>
              <a:rPr lang="fr-FR" sz="2400" b="1" dirty="0" smtClean="0">
                <a:solidFill>
                  <a:srgbClr val="00B050"/>
                </a:solidFill>
              </a:rPr>
              <a:t> »</a:t>
            </a:r>
          </a:p>
          <a:p>
            <a:pPr>
              <a:lnSpc>
                <a:spcPct val="200000"/>
              </a:lnSpc>
            </a:pPr>
            <a:r>
              <a:rPr lang="fr-FR" sz="2400" b="1" dirty="0" err="1">
                <a:solidFill>
                  <a:srgbClr val="FF0000"/>
                </a:solidFill>
              </a:rPr>
              <a:t>Reconoció</a:t>
            </a:r>
            <a:r>
              <a:rPr lang="fr-FR" sz="2400" b="1" dirty="0">
                <a:solidFill>
                  <a:srgbClr val="FF0000"/>
                </a:solidFill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</a:rPr>
              <a:t>dies </a:t>
            </a:r>
            <a:r>
              <a:rPr lang="fr-FR" sz="2400" b="1" dirty="0" err="1" smtClean="0">
                <a:solidFill>
                  <a:srgbClr val="FF0000"/>
                </a:solidFill>
              </a:rPr>
              <a:t>raptos</a:t>
            </a:r>
            <a:endParaRPr lang="es-ES" sz="2400" b="1" dirty="0">
              <a:solidFill>
                <a:srgbClr val="FF0000"/>
              </a:solidFill>
            </a:endParaRPr>
          </a:p>
          <a:p>
            <a:pPr>
              <a:lnSpc>
                <a:spcPct val="200000"/>
              </a:lnSpc>
            </a:pPr>
            <a:r>
              <a:rPr lang="es-ES" sz="2400" b="1" dirty="0" smtClean="0">
                <a:solidFill>
                  <a:srgbClr val="00B050"/>
                </a:solidFill>
              </a:rPr>
              <a:t>Considerada </a:t>
            </a:r>
            <a:r>
              <a:rPr lang="es-ES" sz="2400" b="1" dirty="0">
                <a:solidFill>
                  <a:srgbClr val="00B050"/>
                </a:solidFill>
              </a:rPr>
              <a:t>como cómplice, la policía dirigió su detención</a:t>
            </a:r>
            <a:endParaRPr lang="es-ES" sz="2400" b="1" dirty="0" smtClean="0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67744" y="188640"/>
            <a:ext cx="64087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FLOR</a:t>
            </a:r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ENCE C</a:t>
            </a:r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ASSEZ</a:t>
            </a:r>
            <a:endParaRPr lang="en-GB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pic>
        <p:nvPicPr>
          <p:cNvPr id="16386" name="Picture 2" descr="http://coupedumonde.pubfoot.com/wp-content/uploads/2009/12/italie-drapea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227" y="1340768"/>
            <a:ext cx="324036" cy="216024"/>
          </a:xfrm>
          <a:prstGeom prst="rect">
            <a:avLst/>
          </a:prstGeom>
          <a:noFill/>
        </p:spPr>
      </p:pic>
      <p:pic>
        <p:nvPicPr>
          <p:cNvPr id="2052" name="Picture 4" descr="Qui est Florence ?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2056" y="213716"/>
            <a:ext cx="2086579" cy="191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46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171</Words>
  <Application>Microsoft Office PowerPoint</Application>
  <PresentationFormat>Affichage à l'écran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Company>EISTI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Administrator</dc:creator>
  <cp:lastModifiedBy>Administrator</cp:lastModifiedBy>
  <cp:revision>34</cp:revision>
  <dcterms:created xsi:type="dcterms:W3CDTF">2011-03-13T17:31:01Z</dcterms:created>
  <dcterms:modified xsi:type="dcterms:W3CDTF">2011-03-13T23:09:30Z</dcterms:modified>
</cp:coreProperties>
</file>