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720263" cy="64801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3" d="100"/>
          <a:sy n="83" d="100"/>
        </p:scale>
        <p:origin x="-540" y="12"/>
      </p:cViewPr>
      <p:guideLst>
        <p:guide orient="horz" pos="2041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5" y="0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9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5" y="10157659"/>
            <a:ext cx="3280498" cy="534104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F25B4CE-4D7A-443F-A941-E387E4AF0625}" type="slidenum">
              <a:t>‹#›</a:t>
            </a:fld>
            <a:endParaRPr lang="fi-FI" sz="1400" b="0" i="0" u="none" strike="noStrike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235686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fi-FI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F9014601-1CDA-469E-97A4-3A476AF0AD0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9824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fi-FI" sz="2000" b="0" i="0" u="none" strike="noStrike">
        <a:ln>
          <a:noFill/>
        </a:ln>
        <a:latin typeface="Arial" pitchFamily="18"/>
        <a:ea typeface="DejaVu Sans" pitchFamily="2"/>
        <a:cs typeface="DejaVu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773113" y="812800"/>
            <a:ext cx="601186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 i="1"/>
              <a:t>Trilogie – Fonctionne depuis ses débuts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Capsules ”grands crus” alimentant exclusivement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les macines Nespresso</a:t>
            </a:r>
          </a:p>
          <a:p>
            <a:pPr marL="216000" lvl="1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Club Nespresso, dont Georges Clooney fait parti</a:t>
            </a:r>
          </a:p>
          <a:p>
            <a:pPr marL="216000" lvl="2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Fin contrat de georges  : 2011</a:t>
            </a:r>
          </a:p>
          <a:p>
            <a:pPr lvl="0"/>
            <a:r>
              <a:rPr lang="fi-FI"/>
              <a:t>Prix des capsules : ~0€35/capsules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nespresso.com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Non changé poru les années à venir</a:t>
            </a:r>
          </a:p>
          <a:p>
            <a:pPr marL="216000" lvl="2" indent="-216000" hangingPunct="0"/>
            <a:r>
              <a:rPr lang="fi-FI" sz="2000" i="1">
                <a:latin typeface="Arial" pitchFamily="18"/>
                <a:ea typeface="DejaVu Sans" pitchFamily="2"/>
                <a:cs typeface="DejaVu Sans" pitchFamily="2"/>
              </a:rPr>
              <a:t>Source tdg.ch</a:t>
            </a:r>
          </a:p>
          <a:p>
            <a:pPr lvl="0"/>
            <a:r>
              <a:rPr lang="fi-FI"/>
              <a:t>Concurrent : Ethical Coffee Company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compatibles</a:t>
            </a:r>
          </a:p>
          <a:p>
            <a:pPr marL="216000" lvl="1" indent="-216000" hangingPunct="0"/>
            <a:r>
              <a:rPr lang="fi-FI" sz="2000">
                <a:latin typeface="Arial" pitchFamily="18"/>
                <a:ea typeface="DejaVu Sans" pitchFamily="2"/>
                <a:cs typeface="DejaVu Sans" pitchFamily="2"/>
              </a:rPr>
              <a:t>Capsules 20% - chères/biodégradables</a:t>
            </a:r>
          </a:p>
          <a:p>
            <a:pPr marL="216000" lvl="1" indent="-216000" hangingPunct="0"/>
            <a:endParaRPr lang="fi-FI" sz="2000">
              <a:latin typeface="Arial" pitchFamily="18"/>
              <a:ea typeface="DejaVu Sans" pitchFamily="2"/>
              <a:cs typeface="DejaVu Sans" pitchFamily="2"/>
            </a:endParaRPr>
          </a:p>
          <a:p>
            <a:pPr lvl="0"/>
            <a:r>
              <a:rPr lang="fi-FI"/>
              <a:t>http://www.tdg.ch/actu/economie/nespresso-question-baisser-prix-capsules-2010-03-19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7E4DB4-AD9E-4540-A514-CCA889B3AB05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150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7DFF4E-D239-4CD9-B553-ABD1A3AF718F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5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388" y="0"/>
            <a:ext cx="2195512" cy="5792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850" y="0"/>
            <a:ext cx="6434138" cy="5792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BD9E72-93BF-4352-9682-8DC364928EB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243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5724092-BA83-41FB-B6E0-3A6C7919818C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026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BD8BA6D-CB37-4EB0-94FD-E498CFD76C3F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84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5775" y="1516063"/>
            <a:ext cx="4297363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538" y="1516063"/>
            <a:ext cx="4297362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37E0B59-8B62-4CE4-98DF-940043F6D1FD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63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347347-0A43-4055-9AE8-35E249AA38F7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49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54DAB1-948E-4795-9F41-A575C1FC41E3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23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E35E28-D16F-4132-B3E4-03DCCFCE05A8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44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C608C1E-6B83-42F4-A210-B149ABCFD749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25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D0C7BA-6A62-43CE-A50B-F633FE55015B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09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1440" y="360"/>
            <a:ext cx="8747640" cy="108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fi-FI"/>
              <a:t>Muokkaa otsikon tekstimuotoa napsauttamalla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86000" y="1516320"/>
            <a:ext cx="8747640" cy="427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996633"/>
              </a:buClr>
              <a:buSzPct val="45000"/>
              <a:buFont typeface="StarSymbol"/>
              <a:buNone/>
              <a:defRPr lang="fi-FI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996633"/>
              </a:buClr>
              <a:buSzPct val="45000"/>
              <a:buFont typeface="StarSymbol"/>
              <a:buChar char=""/>
              <a:defRPr lang="fi-FI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fi-FI"/>
              <a:t>Muokkaa jäsennyksen tekstimuotoa napsauttamalla</a:t>
            </a:r>
          </a:p>
          <a:p>
            <a:pPr lvl="1"/>
            <a:r>
              <a:rPr lang="fi-FI"/>
              <a:t>Toinen jäsennystaso</a:t>
            </a:r>
          </a:p>
          <a:p>
            <a:pPr lvl="2"/>
            <a:r>
              <a:rPr lang="fi-FI"/>
              <a:t>Kolmas jäsennystaso</a:t>
            </a:r>
          </a:p>
          <a:p>
            <a:pPr lvl="3"/>
            <a:r>
              <a:rPr lang="fi-FI"/>
              <a:t>Neljäs jäsennystaso</a:t>
            </a:r>
          </a:p>
          <a:p>
            <a:pPr lvl="4"/>
            <a:r>
              <a:rPr lang="fi-FI"/>
              <a:t>Viides jäsennystaso</a:t>
            </a:r>
          </a:p>
          <a:p>
            <a:pPr lvl="5"/>
            <a:r>
              <a:rPr lang="fi-FI"/>
              <a:t>Kuudes jäsennystaso</a:t>
            </a:r>
          </a:p>
          <a:p>
            <a:pPr lvl="6"/>
            <a:r>
              <a:rPr lang="fi-FI"/>
              <a:t>Seitsemäs jäsennystaso</a:t>
            </a:r>
          </a:p>
          <a:p>
            <a:pPr lvl="7"/>
            <a:r>
              <a:rPr lang="fi-FI"/>
              <a:t>Kahdeksas jäsennystaso</a:t>
            </a:r>
          </a:p>
          <a:p>
            <a:pPr lvl="8"/>
            <a:r>
              <a:rPr lang="fi-FI"/>
              <a:t>Yhdeksäs jäsennystaso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86000" y="5903280"/>
            <a:ext cx="226440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324239" y="5903280"/>
            <a:ext cx="308088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fi-FI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968880" y="5903280"/>
            <a:ext cx="2264400" cy="4467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fi-FI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7005DBE3-6CF8-4483-A1AD-4B4051415A38}" type="slidenum"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rtl="0" hangingPunct="0">
        <a:buNone/>
        <a:tabLst/>
        <a:defRPr lang="fi-FI" sz="4400" b="1" i="0" u="none" strike="noStrike">
          <a:ln>
            <a:noFill/>
          </a:ln>
          <a:solidFill>
            <a:srgbClr val="FFFFFF"/>
          </a:solidFill>
          <a:latin typeface="Arial" pitchFamily="18"/>
          <a:ea typeface="DejaVu Sans" pitchFamily="2"/>
          <a:cs typeface="DejaVu Sans" pitchFamily="2"/>
        </a:defRPr>
      </a:lvl1pPr>
    </p:titleStyle>
    <p:bodyStyle>
      <a:lvl1pPr marL="0" marR="0" lvl="0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1pPr>
      <a:lvl2pPr marL="0" marR="0" lvl="1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2pPr>
      <a:lvl3pPr marL="0" marR="0" lvl="2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3pPr>
      <a:lvl4pPr marL="0" marR="0" lvl="3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4pPr>
      <a:lvl5pPr marL="0" marR="0" lvl="4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5pPr>
      <a:lvl6pPr marL="0" marR="0" lvl="5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6pPr>
      <a:lvl7pPr marL="0" marR="0" lvl="6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7pPr>
      <a:lvl8pPr marL="0" marR="0" lvl="7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8pPr>
      <a:lvl9pPr marL="0" marR="0" lvl="8" indent="0" rtl="0" hangingPunct="0">
        <a:buClr>
          <a:srgbClr val="996633"/>
        </a:buClr>
        <a:buSzPct val="45000"/>
        <a:buFont typeface="StarSymbol"/>
        <a:buChar char=""/>
        <a:tabLst/>
        <a:defRPr lang="fi-FI"/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341025"/>
            <a:ext cx="8747640" cy="40011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Menace : Une concurrence féroce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883" y="2087959"/>
            <a:ext cx="3961778" cy="266429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1200000">
            <a:off x="1115715" y="2160446"/>
            <a:ext cx="2565080" cy="203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0000">
            <a:off x="6576800" y="1540932"/>
            <a:ext cx="1442202" cy="144220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0000">
            <a:off x="1772036" y="4536231"/>
            <a:ext cx="1138524" cy="10709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140971"/>
            <a:ext cx="8747640" cy="800219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Solution : Prendre de l’avance avec </a:t>
            </a:r>
            <a:br>
              <a:rPr lang="fi-FI" sz="2600" i="1" dirty="0" smtClean="0">
                <a:latin typeface="DejaVu Serif" pitchFamily="18"/>
              </a:rPr>
            </a:br>
            <a:r>
              <a:rPr lang="fi-FI" sz="2600" i="1" dirty="0" smtClean="0">
                <a:latin typeface="DejaVu Serif" pitchFamily="18"/>
              </a:rPr>
              <a:t>un produit nouvelle gamme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66560" y="1507172"/>
            <a:ext cx="597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Nouvelle gamme de capsules avec un design plus attrayant 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455" y="1326455"/>
            <a:ext cx="754964" cy="7307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2822" y="2421750"/>
            <a:ext cx="7350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Nouveaux procédés technologiques de conservation et extraction du café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240087"/>
            <a:ext cx="7129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Machines nouvelles génération compatible avec ces nouvelles capsules</a:t>
            </a:r>
            <a:endParaRPr lang="fr-FR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59" y="2920697"/>
            <a:ext cx="1008112" cy="100811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812344" y="3928809"/>
            <a:ext cx="3281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Elever la qualité de la gamme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2942815" y="4752255"/>
            <a:ext cx="349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Prendre de court la concurrence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47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72360" y="140971"/>
            <a:ext cx="8747640" cy="800219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fi-FI" sz="2600" i="1" dirty="0" smtClean="0">
                <a:latin typeface="DejaVu Serif" pitchFamily="18"/>
              </a:rPr>
              <a:t>Introduction sur le marché : </a:t>
            </a:r>
            <a:br>
              <a:rPr lang="fi-FI" sz="2600" i="1" dirty="0" smtClean="0">
                <a:latin typeface="DejaVu Serif" pitchFamily="18"/>
              </a:rPr>
            </a:br>
            <a:r>
              <a:rPr lang="fi-FI" sz="2600" i="1" dirty="0" smtClean="0">
                <a:latin typeface="DejaVu Serif" pitchFamily="18"/>
              </a:rPr>
              <a:t>Produit Transitoire</a:t>
            </a:r>
            <a:endParaRPr lang="fi-FI" sz="2600" i="1" dirty="0">
              <a:latin typeface="DejaVu Serif" pitchFamily="1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11479" y="5882040"/>
            <a:ext cx="6477840" cy="290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i-FI" sz="1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BOILLOT Florent, DELVAUX Nicolas, HATIER Laurent &amp; MACHIZAUD Andréa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28600" y="228600"/>
            <a:ext cx="475920" cy="4759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187723" y="1799927"/>
            <a:ext cx="77909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Court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Publicité interne au Club </a:t>
            </a:r>
            <a:r>
              <a:rPr lang="fr-FR" dirty="0" err="1" smtClean="0"/>
              <a:t>Nespresso</a:t>
            </a:r>
            <a:r>
              <a:rPr lang="fr-FR" dirty="0" smtClean="0"/>
              <a:t> =&gt; Effet de bouche à oreille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Produit en avant-première aux meilleurs clients du club =&gt; Effet privilégié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Moyen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Publicité étendue au grand public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Offre de reprise des anciennes machines contre réduction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Long terme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fr-FR" dirty="0" smtClean="0"/>
              <a:t>Baisse de prix de l’ancienne gamme </a:t>
            </a:r>
            <a:r>
              <a:rPr lang="fr-FR" i="1" dirty="0" smtClean="0"/>
              <a:t>au niveau de </a:t>
            </a:r>
            <a:r>
              <a:rPr lang="fr-FR" i="1" smtClean="0"/>
              <a:t>la concurrence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18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m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/../usr/lib/openoffice/basis3.2/share/template/en-US/presnt/Human.otp</Template>
  <TotalTime>200</TotalTime>
  <Words>330</Words>
  <Application>Microsoft Office PowerPoint</Application>
  <PresentationFormat>Custom</PresentationFormat>
  <Paragraphs>61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Human</vt:lpstr>
      <vt:lpstr>Menace : Une concurrence féroce</vt:lpstr>
      <vt:lpstr>Solution : Prendre de l’avance avec  un produit nouvelle gamme</vt:lpstr>
      <vt:lpstr>Introduction sur le marché :  Produit Transitoire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 du prix : Rester sur ses positions</dc:title>
  <dc:creator>MACHIZAUD Andrea</dc:creator>
  <cp:lastModifiedBy>Andréa</cp:lastModifiedBy>
  <cp:revision>18</cp:revision>
  <dcterms:created xsi:type="dcterms:W3CDTF">2011-03-07T22:05:52Z</dcterms:created>
  <dcterms:modified xsi:type="dcterms:W3CDTF">2011-03-21T16:18:11Z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