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68" r:id="rId14"/>
    <p:sldId id="272" r:id="rId15"/>
    <p:sldId id="271" r:id="rId16"/>
    <p:sldId id="273" r:id="rId17"/>
    <p:sldId id="27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901" autoAdjust="0"/>
  </p:normalViewPr>
  <p:slideViewPr>
    <p:cSldViewPr>
      <p:cViewPr varScale="1">
        <p:scale>
          <a:sx n="52" d="100"/>
          <a:sy n="52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B8D95-B891-41DD-9C8F-07A2515B1855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E7781-C309-4972-B50B-A0A16EBB1DC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76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Rappel du sujet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Pourquoi</a:t>
            </a:r>
            <a:r>
              <a:rPr lang="fr-FR" baseline="0" dirty="0" smtClean="0"/>
              <a:t> ce sujet : 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Moins de personnes impliqués dans l’association informatique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Bruit de couloir : ridiculise l’informatique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Implication dans les cours informatiques</a:t>
            </a:r>
          </a:p>
          <a:p>
            <a:pPr marL="171450" lvl="0" indent="-171450">
              <a:buFontTx/>
              <a:buChar char="-"/>
            </a:pPr>
            <a:r>
              <a:rPr lang="fr-FR" baseline="0" dirty="0" smtClean="0"/>
              <a:t>Enoncer l’objectif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129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Remplir</a:t>
            </a:r>
            <a:r>
              <a:rPr lang="fr-FR" baseline="0" dirty="0" smtClean="0"/>
              <a:t> le </a:t>
            </a:r>
            <a:r>
              <a:rPr lang="fr-FR" baseline="0" dirty="0" err="1" smtClean="0"/>
              <a:t>slide</a:t>
            </a:r>
            <a:r>
              <a:rPr lang="fr-FR" baseline="0" dirty="0" smtClean="0"/>
              <a:t> avec les idées des participants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r>
              <a:rPr lang="fr-FR" baseline="0" dirty="0" smtClean="0"/>
              <a:t>Conclusion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Rappel de l’objectif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Enoncé le résultat de notre travail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Merci !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Historique</a:t>
            </a:r>
          </a:p>
          <a:p>
            <a:pPr marL="628650" lvl="1" indent="-171450">
              <a:buFontTx/>
              <a:buChar char="-"/>
            </a:pPr>
            <a:r>
              <a:rPr lang="fr-FR" dirty="0" smtClean="0"/>
              <a:t>L’histoire des</a:t>
            </a:r>
            <a:r>
              <a:rPr lang="fr-FR" baseline="0" dirty="0" smtClean="0"/>
              <a:t> projets informatiques de l’école : Eistiens.net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L’association informatique</a:t>
            </a:r>
          </a:p>
          <a:p>
            <a:pPr marL="171450" lvl="0" indent="-171450">
              <a:buFontTx/>
              <a:buChar char="-"/>
            </a:pPr>
            <a:r>
              <a:rPr lang="fr-FR" baseline="0" dirty="0" smtClean="0"/>
              <a:t>Sondage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Analyse des résultats &amp; Interprétation</a:t>
            </a:r>
          </a:p>
          <a:p>
            <a:pPr marL="171450" lvl="0" indent="-171450">
              <a:buFontTx/>
              <a:buChar char="-"/>
            </a:pPr>
            <a:r>
              <a:rPr lang="fr-FR" baseline="0" dirty="0" smtClean="0"/>
              <a:t>Brainstorming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Trouver des solutions</a:t>
            </a:r>
          </a:p>
          <a:p>
            <a:pPr marL="171450" lvl="0" indent="-171450">
              <a:buFontTx/>
              <a:buChar char="-"/>
            </a:pPr>
            <a:r>
              <a:rPr lang="fr-FR" baseline="0" dirty="0" smtClean="0"/>
              <a:t>Exploitation des solutions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Ensemble exploitations des meilleurs idées</a:t>
            </a:r>
          </a:p>
          <a:p>
            <a:pPr marL="1085850" lvl="2" indent="-171450">
              <a:buFontTx/>
              <a:buChar char="-"/>
            </a:pPr>
            <a:r>
              <a:rPr lang="fr-FR" baseline="0" dirty="0" smtClean="0"/>
              <a:t>Mise en place</a:t>
            </a:r>
          </a:p>
          <a:p>
            <a:pPr marL="1085850" lvl="2" indent="-171450">
              <a:buFontTx/>
              <a:buChar char="-"/>
            </a:pPr>
            <a:r>
              <a:rPr lang="fr-FR" baseline="0" dirty="0" smtClean="0"/>
              <a:t>Avantages </a:t>
            </a:r>
          </a:p>
          <a:p>
            <a:pPr marL="1085850" lvl="2" indent="-171450">
              <a:buFontTx/>
              <a:buChar char="-"/>
            </a:pPr>
            <a:r>
              <a:rPr lang="fr-FR" baseline="0" dirty="0" smtClean="0"/>
              <a:t>Désavantages</a:t>
            </a:r>
          </a:p>
          <a:p>
            <a:pPr marL="171450" lvl="0" indent="-171450">
              <a:buFontTx/>
              <a:buChar char="-"/>
            </a:pPr>
            <a:r>
              <a:rPr lang="fr-FR" baseline="0" dirty="0" smtClean="0"/>
              <a:t>Conclusion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Rappel de l’objectif</a:t>
            </a:r>
          </a:p>
          <a:p>
            <a:pPr marL="628650" lvl="1" indent="-171450">
              <a:buFontTx/>
              <a:buChar char="-"/>
            </a:pPr>
            <a:r>
              <a:rPr lang="fr-FR" baseline="0" dirty="0" smtClean="0"/>
              <a:t>Enoncé le résultat de notre travail</a:t>
            </a:r>
          </a:p>
          <a:p>
            <a:pPr marL="1085850" lvl="2" indent="-171450">
              <a:buFontTx/>
              <a:buChar char="-"/>
            </a:pPr>
            <a:endParaRPr lang="fr-FR" baseline="0" dirty="0" smtClean="0"/>
          </a:p>
          <a:p>
            <a:pPr marL="171450" lvl="0" indent="-171450">
              <a:buFontTx/>
              <a:buChar char="-"/>
            </a:pP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037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Arthur </a:t>
            </a:r>
            <a:r>
              <a:rPr lang="fr-FR" dirty="0" err="1" smtClean="0"/>
              <a:t>Mayrand</a:t>
            </a:r>
            <a:r>
              <a:rPr lang="fr-FR" dirty="0" smtClean="0"/>
              <a:t> ancien président ATILLA 2008</a:t>
            </a:r>
          </a:p>
          <a:p>
            <a:endParaRPr lang="fr-FR" dirty="0" smtClean="0"/>
          </a:p>
          <a:p>
            <a:r>
              <a:rPr lang="fr-FR" dirty="0" smtClean="0"/>
              <a:t>Ecrit le site « </a:t>
            </a:r>
            <a:r>
              <a:rPr lang="fr-FR" dirty="0" err="1" smtClean="0"/>
              <a:t>from</a:t>
            </a:r>
            <a:r>
              <a:rPr lang="fr-FR" dirty="0" smtClean="0"/>
              <a:t> scratch »</a:t>
            </a:r>
          </a:p>
          <a:p>
            <a:endParaRPr lang="fr-FR" dirty="0" smtClean="0"/>
          </a:p>
          <a:p>
            <a:r>
              <a:rPr lang="fr-FR" dirty="0" smtClean="0"/>
              <a:t>Ajout de module</a:t>
            </a:r>
          </a:p>
          <a:p>
            <a:r>
              <a:rPr lang="fr-FR" dirty="0" smtClean="0"/>
              <a:t>	-</a:t>
            </a:r>
            <a:r>
              <a:rPr lang="fr-FR" baseline="0" dirty="0" smtClean="0"/>
              <a:t> Emploi du temps AREL (</a:t>
            </a:r>
            <a:r>
              <a:rPr lang="fr-FR" baseline="0" dirty="0" err="1" smtClean="0"/>
              <a:t>obsolete</a:t>
            </a:r>
            <a:r>
              <a:rPr lang="fr-FR" baseline="0" dirty="0" smtClean="0"/>
              <a:t>)</a:t>
            </a:r>
          </a:p>
          <a:p>
            <a:r>
              <a:rPr lang="fr-FR" baseline="0" dirty="0" smtClean="0"/>
              <a:t>	- Affichage de news</a:t>
            </a:r>
          </a:p>
          <a:p>
            <a:r>
              <a:rPr lang="fr-FR" baseline="0" dirty="0" smtClean="0"/>
              <a:t>	- Page associations</a:t>
            </a:r>
          </a:p>
          <a:p>
            <a:r>
              <a:rPr lang="fr-FR" baseline="0" dirty="0" smtClean="0"/>
              <a:t>	- </a:t>
            </a:r>
            <a:r>
              <a:rPr lang="fr-FR" baseline="0" dirty="0" err="1" smtClean="0"/>
              <a:t>Trombi</a:t>
            </a:r>
            <a:endParaRPr lang="fr-FR" baseline="0" dirty="0" smtClean="0"/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645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Nombres de projets</a:t>
            </a:r>
            <a:r>
              <a:rPr lang="fr-FR" baseline="0" dirty="0" smtClean="0"/>
              <a:t> actifs décroissant au fil des années</a:t>
            </a:r>
          </a:p>
          <a:p>
            <a:pPr marL="171450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Diversité des formations idem</a:t>
            </a:r>
          </a:p>
          <a:p>
            <a:pPr marL="171450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Auto-entreprenariat des membres en baisse aussi</a:t>
            </a:r>
          </a:p>
          <a:p>
            <a:pPr marL="171450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774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26 participant samedi 29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490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Remplir</a:t>
            </a:r>
            <a:r>
              <a:rPr lang="fr-FR" baseline="0" dirty="0" smtClean="0"/>
              <a:t> le </a:t>
            </a:r>
            <a:r>
              <a:rPr lang="fr-FR" baseline="0" dirty="0" err="1" smtClean="0"/>
              <a:t>slide</a:t>
            </a:r>
            <a:r>
              <a:rPr lang="fr-FR" baseline="0" dirty="0" smtClean="0"/>
              <a:t> avec les idées des participants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Remplir</a:t>
            </a:r>
            <a:r>
              <a:rPr lang="fr-FR" baseline="0" dirty="0" smtClean="0"/>
              <a:t> le </a:t>
            </a:r>
            <a:r>
              <a:rPr lang="fr-FR" baseline="0" dirty="0" err="1" smtClean="0"/>
              <a:t>slide</a:t>
            </a:r>
            <a:r>
              <a:rPr lang="fr-FR" baseline="0" dirty="0" smtClean="0"/>
              <a:t> avec les idées des participants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Demande marché</a:t>
            </a:r>
            <a:r>
              <a:rPr lang="fr-FR" baseline="0" dirty="0" smtClean="0"/>
              <a:t>s</a:t>
            </a:r>
          </a:p>
          <a:p>
            <a:r>
              <a:rPr lang="fr-FR" baseline="0" dirty="0" smtClean="0"/>
              <a:t>Cohérence pédagogie/recrutement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Remplir</a:t>
            </a:r>
            <a:r>
              <a:rPr lang="fr-FR" baseline="0" dirty="0" smtClean="0"/>
              <a:t> le </a:t>
            </a:r>
            <a:r>
              <a:rPr lang="fr-FR" baseline="0" dirty="0" err="1" smtClean="0"/>
              <a:t>slide</a:t>
            </a:r>
            <a:r>
              <a:rPr lang="fr-FR" baseline="0" dirty="0" smtClean="0"/>
              <a:t> avec les idées des participants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7781-C309-4972-B50B-A0A16EBB1DC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29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D0D04F7-DA05-4182-8C72-6E623F68B764}" type="datetimeFigureOut">
              <a:rPr lang="fr-FR" smtClean="0"/>
              <a:t>31/01/2011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5BDE5A3-EC58-4D3B-831A-F29110991994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Comprendre le phénomène et apporter des solutions</a:t>
            </a:r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désintérêt de l’informatique à l’EISTI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060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396038" cy="3262104"/>
          </a:xfr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En négligeant la minorité qui veut jeter à la poubelle leur connaissances accumulés au cours des années</a:t>
            </a:r>
          </a:p>
          <a:p>
            <a:pPr marL="457200" lvl="1" indent="-285750">
              <a:lnSpc>
                <a:spcPct val="200000"/>
              </a:lnSpc>
            </a:pPr>
            <a:r>
              <a:rPr lang="fr-FR" dirty="0" smtClean="0"/>
              <a:t>Une moitié est prête à appliquer dans un contexte réelle leur connaissances comme un outil pour survenir aux besoins</a:t>
            </a:r>
          </a:p>
          <a:p>
            <a:pPr marL="457200" lvl="1" indent="-285750">
              <a:lnSpc>
                <a:spcPct val="200000"/>
              </a:lnSpc>
            </a:pPr>
            <a:r>
              <a:rPr lang="fr-FR" dirty="0" smtClean="0"/>
              <a:t>Et l’autre moitié semble prête le présenter comme leur atout principal, voir d’en faire leur métier</a:t>
            </a:r>
          </a:p>
          <a:p>
            <a:pPr marL="457200" lvl="1" indent="-285750">
              <a:lnSpc>
                <a:spcPct val="200000"/>
              </a:lnSpc>
            </a:pPr>
            <a:endParaRPr lang="fr-F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6480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Et pour l’avenir, l’informatique ça sera…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  <a:endParaRPr lang="fr-FR" sz="28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15962"/>
            <a:ext cx="8515137" cy="140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9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/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Vos réactions quant au résultats ?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Feedback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759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/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Intégrer les expériences professionnelles plus tôt dans le cursus sous forme de tutorat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Mieux cibler les domaines informatiques que l’on apprend et donc être plus spécifique à une technologie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...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Vos idées !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Brainstorming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392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/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Désillusion dû côté « Marketing » de l’EISTI au recrutement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Mauvaise qualité de la pédagogie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Malaises 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Exploitation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117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/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Prérequis</a:t>
            </a:r>
            <a:endParaRPr lang="fr-FR" dirty="0"/>
          </a:p>
          <a:p>
            <a:pPr marL="457200" lvl="1" indent="-285750"/>
            <a:r>
              <a:rPr lang="fr-FR" dirty="0" smtClean="0"/>
              <a:t>Identifier les matières critiques (Commission CTI)</a:t>
            </a:r>
          </a:p>
          <a:p>
            <a:pPr marL="457200" lvl="1" indent="-285750"/>
            <a:r>
              <a:rPr lang="fr-FR" dirty="0" smtClean="0"/>
              <a:t>Formation des professeurs sur les nouvelles matières à intégrer</a:t>
            </a:r>
          </a:p>
          <a:p>
            <a:pPr marL="630238" lvl="2" indent="-285750"/>
            <a:r>
              <a:rPr lang="fr-FR" dirty="0" smtClean="0"/>
              <a:t>Formation pédagogique</a:t>
            </a:r>
          </a:p>
          <a:p>
            <a:pPr marL="630238" lvl="2" indent="-285750"/>
            <a:r>
              <a:rPr lang="fr-FR" dirty="0" smtClean="0"/>
              <a:t>Formation des connaissances</a:t>
            </a:r>
          </a:p>
          <a:p>
            <a:pPr marL="457200" lvl="1" indent="-285750"/>
            <a:r>
              <a:rPr lang="fr-FR" dirty="0" smtClean="0"/>
              <a:t>Forme &amp; Organisation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Changement attendus</a:t>
            </a:r>
          </a:p>
          <a:p>
            <a:pPr marL="457200" lvl="1" indent="-285750"/>
            <a:r>
              <a:rPr lang="fr-FR" dirty="0" smtClean="0"/>
              <a:t>La motivation des professeurs implique la motivation des élèves</a:t>
            </a:r>
          </a:p>
          <a:p>
            <a:pPr marL="457200" lvl="1" indent="-285750"/>
            <a:r>
              <a:rPr lang="fr-FR" dirty="0" smtClean="0"/>
              <a:t>Le fait d’être à la pointe permet une meilleure cohérence avec la plaquette</a:t>
            </a:r>
          </a:p>
          <a:p>
            <a:pPr marL="630238" lvl="2" indent="-285750"/>
            <a:r>
              <a:rPr lang="fr-FR" dirty="0" smtClean="0"/>
              <a:t>Réduction de la désillusion</a:t>
            </a:r>
          </a:p>
          <a:p>
            <a:pPr marL="457200" lvl="1" indent="-285750"/>
            <a:r>
              <a:rPr lang="fr-FR" dirty="0" smtClean="0"/>
              <a:t>Procure une sensation de cours ordonnés et une fierté d’être </a:t>
            </a:r>
            <a:r>
              <a:rPr lang="fr-FR" dirty="0" err="1" smtClean="0"/>
              <a:t>EISTIens</a:t>
            </a: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Idée </a:t>
            </a:r>
            <a:r>
              <a:rPr lang="fr-FR" dirty="0" smtClean="0"/>
              <a:t>n°1 </a:t>
            </a:r>
            <a:r>
              <a:rPr lang="fr-FR" dirty="0" smtClean="0"/>
              <a:t>: </a:t>
            </a:r>
            <a:r>
              <a:rPr lang="fr-FR" dirty="0" smtClean="0"/>
              <a:t>Mise à jour des connaissances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Exploitation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988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/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...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Idée n°3 : 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Exploitation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009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2060848"/>
            <a:ext cx="8396038" cy="4464496"/>
          </a:xfrm>
        </p:spPr>
        <p:txBody>
          <a:bodyPr anchor="ctr">
            <a:normAutofit/>
          </a:bodyPr>
          <a:lstStyle/>
          <a:p>
            <a:endParaRPr lang="fr-FR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/>
              <a:t>Il ne faut pas seulement se reposer sur les sondages </a:t>
            </a:r>
            <a:r>
              <a:rPr lang="fr-FR" dirty="0" smtClean="0"/>
              <a:t>pour </a:t>
            </a:r>
            <a:r>
              <a:rPr lang="fr-FR" dirty="0"/>
              <a:t>comprendre le </a:t>
            </a:r>
            <a:r>
              <a:rPr lang="fr-FR" dirty="0" smtClean="0"/>
              <a:t>phénomène mais aussi recueillir un peu tous les jours les avis des élèves</a:t>
            </a:r>
            <a:endParaRPr lang="fr-FR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A terme le désintérêt de l’informatique fait perdre la valeur ajouté d’un élève dans son futur travail où il sera forcément confronté à des nouvelles technologies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Cependant on peut espérer qu’un regain soit possible car les élèves prennent conscience du côté ludique </a:t>
            </a:r>
            <a:r>
              <a:rPr lang="fr-FR" b="1" dirty="0" smtClean="0"/>
              <a:t>ET</a:t>
            </a:r>
            <a:r>
              <a:rPr lang="fr-FR" dirty="0" smtClean="0"/>
              <a:t> lucratif, ce qui lui attirerait plus d’intérêt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i="1" dirty="0" smtClean="0"/>
              <a:t>Exploitation du travail de réunion</a:t>
            </a:r>
            <a:endParaRPr lang="fr-FR" i="1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>
                <a:latin typeface="+mj-lt"/>
              </a:rPr>
              <a:t>c</a:t>
            </a:r>
            <a:r>
              <a:rPr lang="fr-FR" sz="2800" i="1" dirty="0" smtClean="0">
                <a:latin typeface="+mj-lt"/>
              </a:rPr>
              <a:t>onclusion</a:t>
            </a:r>
            <a:endParaRPr lang="fr-FR" sz="2800" i="1" dirty="0"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67870" y="1534236"/>
            <a:ext cx="8380593" cy="45460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i="1" dirty="0" smtClean="0"/>
              <a:t>Comprendre le phénomène et apporter des solutions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14141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 anchor="ctr">
            <a:normAutofit/>
          </a:bodyPr>
          <a:lstStyle/>
          <a:p>
            <a:endParaRPr lang="fr-FR" dirty="0" smtClean="0"/>
          </a:p>
          <a:p>
            <a:pPr marL="285750" indent="-285750">
              <a:lnSpc>
                <a:spcPct val="300000"/>
              </a:lnSpc>
              <a:buFont typeface="Arial" pitchFamily="34" charset="0"/>
              <a:buChar char="•"/>
            </a:pPr>
            <a:r>
              <a:rPr lang="fr-FR" dirty="0" smtClean="0"/>
              <a:t>Merci de votre participation, assiduité et patience.</a:t>
            </a:r>
          </a:p>
          <a:p>
            <a:pPr marL="285750" indent="-285750">
              <a:lnSpc>
                <a:spcPct val="300000"/>
              </a:lnSpc>
              <a:buFont typeface="Arial" pitchFamily="34" charset="0"/>
              <a:buChar char="•"/>
            </a:pPr>
            <a:r>
              <a:rPr lang="fr-FR" dirty="0" smtClean="0"/>
              <a:t>Maintenant vous pouvez profitez d’une pause avant la prochaine réunion !</a:t>
            </a: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Remerciements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Conclusion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5068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>
            <a:normAutofit/>
          </a:bodyPr>
          <a:lstStyle/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fr-FR" dirty="0" smtClean="0"/>
              <a:t>Rappel historique</a:t>
            </a:r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fr-FR" dirty="0" smtClean="0"/>
              <a:t>Retours et avis des participants</a:t>
            </a:r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fr-FR" dirty="0" smtClean="0"/>
              <a:t>Brainstorming</a:t>
            </a:r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fr-FR" dirty="0" smtClean="0"/>
              <a:t>Exploitation des idées</a:t>
            </a:r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396038" cy="1066800"/>
          </a:xfrm>
        </p:spPr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33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fr-FR" dirty="0" smtClean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Crée par un ancien élève (Arthur </a:t>
            </a:r>
            <a:r>
              <a:rPr lang="fr-FR" dirty="0" err="1" smtClean="0"/>
              <a:t>Mayrand</a:t>
            </a:r>
            <a:r>
              <a:rPr lang="fr-FR" dirty="0" smtClean="0"/>
              <a:t>)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Maintenu par les différents de l’association ATILLA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Possibilité d’ajouter des fonctionnalités par les élèves entreprenants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Eistiens.net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Historique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005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96038" cy="5062304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Objectif de promouvoir la culture informatique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Organisation de conférences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Proposition libre de formations sur un sujet </a:t>
            </a:r>
            <a:br>
              <a:rPr lang="fr-FR" dirty="0" smtClean="0"/>
            </a:br>
            <a:r>
              <a:rPr lang="fr-FR" sz="1400" dirty="0" smtClean="0"/>
              <a:t>sous réserve d’avoir des intervenants pouvant la diriger</a:t>
            </a: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Proposait des espaces d’hébergements pour des élèves voulant un espace « labo » pour leurs projets personnels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Maintenance de grands projets (</a:t>
            </a:r>
            <a:r>
              <a:rPr lang="fr-FR" dirty="0" err="1" smtClean="0"/>
              <a:t>EisTV</a:t>
            </a:r>
            <a:r>
              <a:rPr lang="fr-FR" dirty="0" smtClean="0"/>
              <a:t>, Eistiens.net, Forge)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718266"/>
          </a:xfrm>
        </p:spPr>
        <p:txBody>
          <a:bodyPr>
            <a:normAutofit/>
          </a:bodyPr>
          <a:lstStyle/>
          <a:p>
            <a:r>
              <a:rPr lang="fr-FR" dirty="0" smtClean="0"/>
              <a:t>Association ATILLA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>
                <a:latin typeface="+mj-lt"/>
              </a:rPr>
              <a:t>Historique</a:t>
            </a:r>
            <a:endParaRPr lang="fr-FR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707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2132856"/>
            <a:ext cx="2419374" cy="439248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Sondage effectué par les personnes présentes aujourd’hui, un échantillon d’élèves volontaire.</a:t>
            </a: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836712"/>
            <a:ext cx="8396812" cy="107830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Qu’en est-il de ce que pensent aujourd’hui les élèves ?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54" b="20636"/>
          <a:stretch/>
        </p:blipFill>
        <p:spPr>
          <a:xfrm>
            <a:off x="2987824" y="1926514"/>
            <a:ext cx="6009157" cy="479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82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8396038" cy="297407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Seul 1/3 des élèves avaient connaissance du monde informatique avant d’entrer à l’EISTI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Plus de la moitié ne sont pas réticent à ce domaine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115212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 connaissance du monde informatique pré-EISTI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13176"/>
            <a:ext cx="8496436" cy="141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6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23528" y="1988840"/>
            <a:ext cx="8396038" cy="4464496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</a:t>
            </a:r>
            <a:r>
              <a:rPr lang="fr-FR" i="1" dirty="0"/>
              <a:t>Oui car c'est une école d'informatique. Mais je suis déçu de ne pas avoir fait beaucoup de </a:t>
            </a:r>
            <a:r>
              <a:rPr lang="fr-FR" i="1" dirty="0" smtClean="0"/>
              <a:t>web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/>
              <a:t>« </a:t>
            </a:r>
            <a:r>
              <a:rPr lang="fr-FR" i="1" dirty="0" smtClean="0"/>
              <a:t>Oui, je voulais apprendre </a:t>
            </a:r>
            <a:r>
              <a:rPr lang="fr-FR" i="1" dirty="0"/>
              <a:t>les télécoms - Option malheureusement supprimée l'année de mon </a:t>
            </a:r>
            <a:r>
              <a:rPr lang="fr-FR" i="1" dirty="0" smtClean="0"/>
              <a:t>arrivée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Je </a:t>
            </a:r>
            <a:r>
              <a:rPr lang="fr-FR" i="1" dirty="0"/>
              <a:t>pensais </a:t>
            </a:r>
            <a:r>
              <a:rPr lang="fr-FR" i="1" dirty="0" smtClean="0"/>
              <a:t>[…] </a:t>
            </a:r>
            <a:r>
              <a:rPr lang="fr-FR" i="1" dirty="0"/>
              <a:t>à l'informatique comme à un outil, </a:t>
            </a:r>
            <a:r>
              <a:rPr lang="fr-FR" i="1" dirty="0" smtClean="0"/>
              <a:t>[pour] développer </a:t>
            </a:r>
            <a:r>
              <a:rPr lang="fr-FR" i="1" dirty="0"/>
              <a:t>nos connaissances dans l'utilisation des logiciels </a:t>
            </a:r>
            <a:r>
              <a:rPr lang="fr-FR" i="1" dirty="0" smtClean="0"/>
              <a:t>[…] </a:t>
            </a:r>
            <a:r>
              <a:rPr lang="fr-FR" i="1" dirty="0"/>
              <a:t>or on nous apprend </a:t>
            </a:r>
            <a:r>
              <a:rPr lang="fr-FR" i="1" dirty="0" smtClean="0"/>
              <a:t>[…] </a:t>
            </a:r>
            <a:r>
              <a:rPr lang="fr-FR" i="1" dirty="0"/>
              <a:t>faire de la </a:t>
            </a:r>
            <a:r>
              <a:rPr lang="fr-FR" i="1" dirty="0" smtClean="0"/>
              <a:t>programmation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La </a:t>
            </a:r>
            <a:r>
              <a:rPr lang="fr-FR" i="1" dirty="0"/>
              <a:t>masse d'informatique à l'EISTI ne m'a en aucun cas gêné, </a:t>
            </a:r>
            <a:r>
              <a:rPr lang="fr-FR" i="1" dirty="0" smtClean="0"/>
              <a:t>[…] </a:t>
            </a:r>
            <a:r>
              <a:rPr lang="fr-FR" i="1" dirty="0"/>
              <a:t>Néanmoins, le peu de </a:t>
            </a:r>
            <a:r>
              <a:rPr lang="fr-FR" i="1" dirty="0" smtClean="0"/>
              <a:t>nouveauté [sur les technologies informatiques] enseignée </a:t>
            </a:r>
            <a:r>
              <a:rPr lang="fr-FR" i="1" dirty="0"/>
              <a:t>est </a:t>
            </a:r>
            <a:r>
              <a:rPr lang="fr-FR" i="1" dirty="0" smtClean="0"/>
              <a:t>décevant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Non, cela ne me dérange pas du tout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</a:t>
            </a:r>
            <a:r>
              <a:rPr lang="fr-FR" i="1" dirty="0"/>
              <a:t>Non, je pensais qu'on allait pouvoir choisir une orientation avec moins d'informatique dès la première </a:t>
            </a:r>
            <a:r>
              <a:rPr lang="fr-FR" i="1" dirty="0" smtClean="0"/>
              <a:t>année »</a:t>
            </a:r>
            <a:endParaRPr lang="fr-FR" i="1" dirty="0"/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/>
              <a:t>« Non, je pensais pouvoir rester assez généraliste </a:t>
            </a:r>
            <a:r>
              <a:rPr lang="fr-FR" i="1" dirty="0" smtClean="0"/>
              <a:t>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/>
              <a:t>« Je suis entré à </a:t>
            </a:r>
            <a:r>
              <a:rPr lang="fr-FR" i="1" dirty="0" smtClean="0"/>
              <a:t>l'EISTI </a:t>
            </a:r>
            <a:r>
              <a:rPr lang="fr-FR" i="1" dirty="0"/>
              <a:t>pour être </a:t>
            </a:r>
            <a:r>
              <a:rPr lang="fr-FR" i="1" dirty="0" smtClean="0"/>
              <a:t>Trader. L'école </a:t>
            </a:r>
            <a:r>
              <a:rPr lang="fr-FR" i="1" dirty="0"/>
              <a:t>était devait être un tremplin pour être </a:t>
            </a:r>
            <a:r>
              <a:rPr lang="fr-FR" i="1" dirty="0" smtClean="0"/>
              <a:t>Trader. Sinon </a:t>
            </a:r>
            <a:r>
              <a:rPr lang="fr-FR" i="1" dirty="0"/>
              <a:t>l'informatique ça </a:t>
            </a:r>
            <a:r>
              <a:rPr lang="fr-FR" i="1" dirty="0" smtClean="0"/>
              <a:t>peut </a:t>
            </a:r>
            <a:r>
              <a:rPr lang="fr-FR" i="1" dirty="0"/>
              <a:t>toujours </a:t>
            </a:r>
            <a:r>
              <a:rPr lang="fr-FR" i="1" dirty="0" smtClean="0"/>
              <a:t>servir 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i="1" dirty="0" smtClean="0"/>
              <a:t>« Je </a:t>
            </a:r>
            <a:r>
              <a:rPr lang="fr-FR" i="1" dirty="0"/>
              <a:t>ne m'attendais pas à avoir autant </a:t>
            </a:r>
            <a:r>
              <a:rPr lang="fr-FR" i="1" dirty="0" smtClean="0"/>
              <a:t>d'informatique. […] </a:t>
            </a:r>
            <a:r>
              <a:rPr lang="fr-FR" i="1" dirty="0"/>
              <a:t>j'attendais plus de l'EISTI, l'école a trop souvent considéré qu'on avait déjà des bases, qu'on connaissait déjà certaines </a:t>
            </a:r>
            <a:r>
              <a:rPr lang="fr-FR" i="1" dirty="0" smtClean="0"/>
              <a:t>choses […] »</a:t>
            </a:r>
            <a:endParaRPr lang="fr-FR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7590" y="548680"/>
            <a:ext cx="8396812" cy="1368152"/>
          </a:xfrm>
        </p:spPr>
        <p:txBody>
          <a:bodyPr>
            <a:normAutofit/>
          </a:bodyPr>
          <a:lstStyle/>
          <a:p>
            <a:r>
              <a:rPr lang="fr-FR" dirty="0" smtClean="0"/>
              <a:t>Surpris quant au volume de connaissances informatique à l’EISTI ?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353244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8396038" cy="297407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Une grande partie ne s’intéresse à l’informatique qu’au niveau scolaire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Mais il est bon de voir qu’une autre majorité satisfait sa curiosité par des recherches personnels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/>
              <a:t>Cependant les deux extrémums restent rares</a:t>
            </a: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115212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Votre intérêt sur le monde informatique actuel ?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  <a:endParaRPr lang="fr-FR" sz="28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13176"/>
            <a:ext cx="8496436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7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396038" cy="3262104"/>
          </a:xfrm>
        </p:spPr>
        <p:txBody>
          <a:bodyPr>
            <a:normAutofit/>
          </a:bodyPr>
          <a:lstStyle/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Cette question est bien partagé</a:t>
            </a:r>
          </a:p>
          <a:p>
            <a:pPr marL="457200" lvl="1" indent="-285750">
              <a:lnSpc>
                <a:spcPct val="200000"/>
              </a:lnSpc>
            </a:pPr>
            <a:r>
              <a:rPr lang="fr-FR" dirty="0" smtClean="0"/>
              <a:t>Une moitié laisse leurs connaissances informatiques dans le domaine scolaire</a:t>
            </a:r>
          </a:p>
          <a:p>
            <a:pPr marL="457200" lvl="1" indent="-285750">
              <a:lnSpc>
                <a:spcPct val="200000"/>
              </a:lnSpc>
            </a:pPr>
            <a:r>
              <a:rPr lang="fr-FR" dirty="0" smtClean="0"/>
              <a:t>Une autre moitié plus curieuse tente des expérimentations dans leur projet personnels ou associatif</a:t>
            </a:r>
            <a:endParaRPr lang="fr-FR" dirty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/>
              <a:t>Et vous, dans quel genre de projet personnel utilisez-vous l’informatique 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1652" y="692696"/>
            <a:ext cx="8396812" cy="6480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L’utilisation de vos connaissances ?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663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i="1" dirty="0" smtClean="0"/>
              <a:t>Feedback</a:t>
            </a:r>
            <a:endParaRPr lang="fr-FR" sz="28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8" y="5013176"/>
            <a:ext cx="8515137" cy="140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414</TotalTime>
  <Words>692</Words>
  <Application>Microsoft Office PowerPoint</Application>
  <PresentationFormat>On-screen Show (4:3)</PresentationFormat>
  <Paragraphs>170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Mylar</vt:lpstr>
      <vt:lpstr>Le désintérêt de l’informatique à l’EISTI</vt:lpstr>
      <vt:lpstr>Plan</vt:lpstr>
      <vt:lpstr>Eistiens.net</vt:lpstr>
      <vt:lpstr>Association ATILLA</vt:lpstr>
      <vt:lpstr>Qu’en est-il de ce que pensent aujourd’hui les élèves ?</vt:lpstr>
      <vt:lpstr>La connaissance du monde informatique pré-EISTI</vt:lpstr>
      <vt:lpstr>Surpris quant au volume de connaissances informatique à l’EISTI ?</vt:lpstr>
      <vt:lpstr>Votre intérêt sur le monde informatique actuel ?</vt:lpstr>
      <vt:lpstr>L’utilisation de vos connaissances ?</vt:lpstr>
      <vt:lpstr>Et pour l’avenir, l’informatique ça sera…</vt:lpstr>
      <vt:lpstr>Vos réactions quant au résultats ?</vt:lpstr>
      <vt:lpstr>Vos idées !</vt:lpstr>
      <vt:lpstr>Malaises </vt:lpstr>
      <vt:lpstr>Idée n°1 : Mise à jour des connaissances</vt:lpstr>
      <vt:lpstr>Idée n°3 : </vt:lpstr>
      <vt:lpstr>Conclusion</vt:lpstr>
      <vt:lpstr>Remerciements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Andréa</dc:creator>
  <cp:lastModifiedBy>Andréa</cp:lastModifiedBy>
  <cp:revision>18</cp:revision>
  <dcterms:created xsi:type="dcterms:W3CDTF">2011-01-29T11:24:59Z</dcterms:created>
  <dcterms:modified xsi:type="dcterms:W3CDTF">2011-01-31T15:25:55Z</dcterms:modified>
</cp:coreProperties>
</file>