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18/02/2013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396552" y="144016"/>
            <a:ext cx="6480048" cy="836712"/>
          </a:xfrm>
        </p:spPr>
        <p:txBody>
          <a:bodyPr/>
          <a:lstStyle/>
          <a:p>
            <a:r>
              <a:rPr lang="fr-FR" dirty="0" smtClean="0">
                <a:latin typeface="Adobe Caslon Pro" pitchFamily="18" charset="0"/>
              </a:rPr>
              <a:t>Adobe SYSTEMS</a:t>
            </a:r>
            <a:endParaRPr lang="fr-FR" dirty="0">
              <a:latin typeface="Adobe Caslon Pro" pitchFamily="18" charset="0"/>
            </a:endParaRPr>
          </a:p>
        </p:txBody>
      </p:sp>
      <p:pic>
        <p:nvPicPr>
          <p:cNvPr id="1026" name="Picture 2" descr="H:\Users\Administrator\Desktop\adob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44016"/>
            <a:ext cx="836712" cy="836712"/>
          </a:xfrm>
          <a:prstGeom prst="rect">
            <a:avLst/>
          </a:prstGeom>
          <a:noFill/>
        </p:spPr>
      </p:pic>
      <p:sp>
        <p:nvSpPr>
          <p:cNvPr id="6" name="Sous-titre 2"/>
          <p:cNvSpPr txBox="1">
            <a:spLocks/>
          </p:cNvSpPr>
          <p:nvPr/>
        </p:nvSpPr>
        <p:spPr>
          <a:xfrm>
            <a:off x="0" y="836712"/>
            <a:ext cx="4032448" cy="7200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dobe Caslon Pro" pitchFamily="18" charset="0"/>
                <a:ea typeface="+mn-ea"/>
                <a:cs typeface="+mn-cs"/>
              </a:rPr>
              <a:t>L’état du Marché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dobe Caslon Pro" pitchFamily="18" charset="0"/>
              <a:ea typeface="+mn-ea"/>
              <a:cs typeface="+mn-cs"/>
            </a:endParaRPr>
          </a:p>
        </p:txBody>
      </p:sp>
      <p:pic>
        <p:nvPicPr>
          <p:cNvPr id="1028" name="Picture 4" descr="H:\Users\Administrator\Desktop\PD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412776"/>
            <a:ext cx="967730" cy="967730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3419872" y="1700808"/>
            <a:ext cx="2779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dobe Ming Std L" pitchFamily="18" charset="-128"/>
                <a:ea typeface="Adobe Ming Std L" pitchFamily="18" charset="-128"/>
              </a:rPr>
              <a:t>FORMATS  STANDARS</a:t>
            </a:r>
            <a:endParaRPr lang="fr-FR" dirty="0">
              <a:latin typeface="Adobe Ming Std L" pitchFamily="18" charset="-128"/>
              <a:ea typeface="Adobe Ming Std L" pitchFamily="18" charset="-128"/>
            </a:endParaRPr>
          </a:p>
        </p:txBody>
      </p:sp>
      <p:pic>
        <p:nvPicPr>
          <p:cNvPr id="1031" name="Picture 7" descr="H:\Users\Administrator\Desktop\gimp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5013176"/>
            <a:ext cx="1087338" cy="1087338"/>
          </a:xfrm>
          <a:prstGeom prst="rect">
            <a:avLst/>
          </a:prstGeom>
          <a:noFill/>
        </p:spPr>
      </p:pic>
      <p:pic>
        <p:nvPicPr>
          <p:cNvPr id="1032" name="Picture 8" descr="H:\Users\Administrator\Desktop\libreoffice_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3728" y="3717032"/>
            <a:ext cx="864096" cy="864096"/>
          </a:xfrm>
          <a:prstGeom prst="rect">
            <a:avLst/>
          </a:prstGeom>
          <a:noFill/>
        </p:spPr>
      </p:pic>
      <p:pic>
        <p:nvPicPr>
          <p:cNvPr id="1034" name="Picture 10" descr="H:\Users\Administrator\Desktop\GPL-Ghostscript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5013176"/>
            <a:ext cx="1175951" cy="1233314"/>
          </a:xfrm>
          <a:prstGeom prst="rect">
            <a:avLst/>
          </a:prstGeom>
          <a:noFill/>
        </p:spPr>
      </p:pic>
      <p:pic>
        <p:nvPicPr>
          <p:cNvPr id="1035" name="Picture 11" descr="H:\Users\Administrator\Desktop\ShadowedPol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3501008"/>
            <a:ext cx="1231319" cy="1469374"/>
          </a:xfrm>
          <a:prstGeom prst="rect">
            <a:avLst/>
          </a:prstGeom>
          <a:noFill/>
        </p:spPr>
      </p:pic>
      <p:pic>
        <p:nvPicPr>
          <p:cNvPr id="1036" name="Picture 12" descr="H:\Users\Administrator\Desktop\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5157192"/>
            <a:ext cx="905520" cy="905520"/>
          </a:xfrm>
          <a:prstGeom prst="rect">
            <a:avLst/>
          </a:prstGeom>
          <a:noFill/>
        </p:spPr>
      </p:pic>
      <p:pic>
        <p:nvPicPr>
          <p:cNvPr id="1037" name="Picture 13" descr="H:\Users\Administrator\Desktop\gI_0_KizoaLogo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19872" y="3828702"/>
            <a:ext cx="1315829" cy="968450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1691680" y="2924944"/>
            <a:ext cx="2032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Concurrence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5508104" y="3356992"/>
            <a:ext cx="0" cy="316835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6228184" y="2690917"/>
            <a:ext cx="25200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Des références</a:t>
            </a:r>
            <a:br>
              <a:rPr lang="fr-FR" sz="2800" dirty="0" smtClean="0">
                <a:latin typeface="Adobe Caslon Pro" pitchFamily="18" charset="0"/>
                <a:ea typeface="Adobe Ming Std L" pitchFamily="18" charset="-128"/>
              </a:rPr>
            </a:br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dans le domaine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940152" y="4128392"/>
            <a:ext cx="1658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Numéro 1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pic>
        <p:nvPicPr>
          <p:cNvPr id="1039" name="Picture 15" descr="H:\Users\Administrator\Desktop\256px-Photoshop_logo_svg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84368" y="3840360"/>
            <a:ext cx="956792" cy="956792"/>
          </a:xfrm>
          <a:prstGeom prst="rect">
            <a:avLst/>
          </a:prstGeom>
          <a:noFill/>
        </p:spPr>
      </p:pic>
      <p:pic>
        <p:nvPicPr>
          <p:cNvPr id="1040" name="Picture 16" descr="H:\Users\Administrator\Desktop\flash_player_10_appicon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84368" y="5229200"/>
            <a:ext cx="980480" cy="980480"/>
          </a:xfrm>
          <a:prstGeom prst="rect">
            <a:avLst/>
          </a:prstGeom>
          <a:noFill/>
        </p:spPr>
      </p:pic>
      <p:sp>
        <p:nvSpPr>
          <p:cNvPr id="29" name="ZoneTexte 28"/>
          <p:cNvSpPr txBox="1"/>
          <p:nvPr/>
        </p:nvSpPr>
        <p:spPr>
          <a:xfrm>
            <a:off x="6084168" y="5108991"/>
            <a:ext cx="1460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>
                <a:latin typeface="Adobe Caslon Pro" pitchFamily="18" charset="0"/>
                <a:ea typeface="Adobe Ming Std L" pitchFamily="18" charset="-128"/>
              </a:rPr>
              <a:t>85 %</a:t>
            </a:r>
            <a:br>
              <a:rPr lang="fr-FR" sz="2400" dirty="0" smtClean="0">
                <a:latin typeface="Adobe Caslon Pro" pitchFamily="18" charset="0"/>
                <a:ea typeface="Adobe Ming Std L" pitchFamily="18" charset="-128"/>
              </a:rPr>
            </a:br>
            <a:r>
              <a:rPr lang="fr-FR" sz="2400" dirty="0" smtClean="0">
                <a:latin typeface="Adobe Caslon Pro" pitchFamily="18" charset="0"/>
                <a:ea typeface="Adobe Ming Std L" pitchFamily="18" charset="-128"/>
              </a:rPr>
              <a:t>des parts </a:t>
            </a:r>
            <a:br>
              <a:rPr lang="fr-FR" sz="2400" dirty="0" smtClean="0">
                <a:latin typeface="Adobe Caslon Pro" pitchFamily="18" charset="0"/>
                <a:ea typeface="Adobe Ming Std L" pitchFamily="18" charset="-128"/>
              </a:rPr>
            </a:br>
            <a:r>
              <a:rPr lang="fr-FR" sz="2400" dirty="0" smtClean="0">
                <a:latin typeface="Adobe Caslon Pro" pitchFamily="18" charset="0"/>
                <a:ea typeface="Adobe Ming Std L" pitchFamily="18" charset="-128"/>
              </a:rPr>
              <a:t>de marché</a:t>
            </a:r>
            <a:endParaRPr lang="fr-FR" sz="2400" dirty="0">
              <a:latin typeface="Adobe Caslon Pro" pitchFamily="18" charset="0"/>
              <a:ea typeface="Adobe Ming Std L" pitchFamily="18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:\Users\Administrator\Desktop\splc_marque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054653" cy="3143977"/>
          </a:xfrm>
          <a:prstGeom prst="rect">
            <a:avLst/>
          </a:prstGeom>
          <a:noFill/>
        </p:spPr>
      </p:pic>
      <p:sp>
        <p:nvSpPr>
          <p:cNvPr id="6" name="Sous-titre 2"/>
          <p:cNvSpPr txBox="1">
            <a:spLocks/>
          </p:cNvSpPr>
          <p:nvPr/>
        </p:nvSpPr>
        <p:spPr>
          <a:xfrm>
            <a:off x="0" y="116632"/>
            <a:ext cx="4032448" cy="7200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dobe Caslon Pro" pitchFamily="18" charset="0"/>
                <a:ea typeface="+mn-ea"/>
                <a:cs typeface="+mn-cs"/>
              </a:rPr>
              <a:t>Facteurs clés de succès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dobe Caslon Pro" pitchFamily="18" charset="0"/>
              <a:ea typeface="+mn-ea"/>
              <a:cs typeface="+mn-cs"/>
            </a:endParaRPr>
          </a:p>
        </p:txBody>
      </p:sp>
      <p:pic>
        <p:nvPicPr>
          <p:cNvPr id="7" name="Picture 2" descr="H:\Users\Administrator\Desktop\adob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44016"/>
            <a:ext cx="836712" cy="836712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2147565" y="3193812"/>
            <a:ext cx="3144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Politique d’écrémage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51520" y="4149080"/>
            <a:ext cx="35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Politique de fidélisation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99592" y="4725144"/>
            <a:ext cx="3364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 Versions dévaluation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pic>
        <p:nvPicPr>
          <p:cNvPr id="2053" name="Picture 5" descr="H:\Users\Administrator\Desktop\Creative-Cloud-Adobe-Big_640x4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661248"/>
            <a:ext cx="981723" cy="654993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5983148" y="5301208"/>
            <a:ext cx="2261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+mj-lt"/>
                <a:ea typeface="Adobe Ming Std L" pitchFamily="18" charset="-128"/>
              </a:rPr>
              <a:t>Adobe Créative Cloud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042198" y="6334780"/>
            <a:ext cx="22669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61,49 € / mois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466459" y="6334780"/>
            <a:ext cx="1624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1792,80 €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pic>
        <p:nvPicPr>
          <p:cNvPr id="2054" name="Picture 6" descr="H:\Users\Administrator\Desktop\Creative_Suite_6_Design_Standard_mnemonic_RGB_512px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5661248"/>
            <a:ext cx="692696" cy="692696"/>
          </a:xfrm>
          <a:prstGeom prst="rect">
            <a:avLst/>
          </a:prstGeom>
          <a:noFill/>
        </p:spPr>
      </p:pic>
      <p:cxnSp>
        <p:nvCxnSpPr>
          <p:cNvPr id="21" name="Connecteur droit avec flèche 20"/>
          <p:cNvCxnSpPr/>
          <p:nvPr/>
        </p:nvCxnSpPr>
        <p:spPr>
          <a:xfrm>
            <a:off x="3851920" y="6021288"/>
            <a:ext cx="1440160" cy="1"/>
          </a:xfrm>
          <a:prstGeom prst="straightConnector1">
            <a:avLst/>
          </a:prstGeom>
          <a:ln w="603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1074677" y="5301208"/>
            <a:ext cx="22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+mj-lt"/>
                <a:ea typeface="Adobe Ming Std L" pitchFamily="18" charset="-128"/>
              </a:rPr>
              <a:t>Adobe Créative Suite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0" y="116632"/>
            <a:ext cx="4032448" cy="7200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dobe Caslon Pro" pitchFamily="18" charset="0"/>
                <a:ea typeface="+mn-ea"/>
                <a:cs typeface="+mn-cs"/>
              </a:rPr>
              <a:t>Facteurs clés de succès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dobe Caslon Pro" pitchFamily="18" charset="0"/>
              <a:ea typeface="+mn-ea"/>
              <a:cs typeface="+mn-cs"/>
            </a:endParaRPr>
          </a:p>
        </p:txBody>
      </p:sp>
      <p:pic>
        <p:nvPicPr>
          <p:cNvPr id="6" name="Picture 2" descr="H:\Users\Administrator\Desktop\adob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44016"/>
            <a:ext cx="836712" cy="836712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395536" y="764704"/>
            <a:ext cx="274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Politique de solde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402" y="1484784"/>
            <a:ext cx="3304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fr-FR" dirty="0" smtClean="0">
                <a:latin typeface="+mj-lt"/>
                <a:ea typeface="Adobe Ming Std L" pitchFamily="18" charset="-128"/>
              </a:rPr>
              <a:t> Tarifs Etudiants &amp; Professeurs 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70623" y="3573016"/>
            <a:ext cx="2156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fr-FR" dirty="0" smtClean="0">
                <a:latin typeface="+mj-lt"/>
                <a:ea typeface="Adobe Ming Std L" pitchFamily="18" charset="-128"/>
              </a:rPr>
              <a:t> 40 % de réduction </a:t>
            </a:r>
            <a:br>
              <a:rPr lang="fr-FR" dirty="0" smtClean="0">
                <a:latin typeface="+mj-lt"/>
                <a:ea typeface="Adobe Ming Std L" pitchFamily="18" charset="-128"/>
              </a:rPr>
            </a:br>
            <a:r>
              <a:rPr lang="fr-FR" dirty="0" smtClean="0">
                <a:latin typeface="+mj-lt"/>
                <a:ea typeface="Adobe Ming Std L" pitchFamily="18" charset="-128"/>
              </a:rPr>
              <a:t>pour les habitués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63888" y="2564904"/>
            <a:ext cx="4878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+mj-lt"/>
                <a:ea typeface="Adobe Ming Std L" pitchFamily="18" charset="-128"/>
              </a:rPr>
              <a:t>Objectif : fidéliser l’étudiant à son outil de travail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555776" y="4509120"/>
            <a:ext cx="5794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+mj-lt"/>
                <a:ea typeface="Adobe Ming Std L" pitchFamily="18" charset="-128"/>
              </a:rPr>
              <a:t>Objectif : fidéliser le client pour l’achat de nouveaux outils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139952" y="2041684"/>
            <a:ext cx="1624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417,40 €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pic>
        <p:nvPicPr>
          <p:cNvPr id="13" name="Picture 6" descr="H:\Users\Administrator\Desktop\Creative_Suite_6_Design_Standard_mnemonic_RGB_512p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340768"/>
            <a:ext cx="692696" cy="692696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3923928" y="980728"/>
            <a:ext cx="2201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+mj-lt"/>
                <a:ea typeface="Adobe Ming Std L" pitchFamily="18" charset="-128"/>
              </a:rPr>
              <a:t>Adobe Créative Suite</a:t>
            </a:r>
            <a:endParaRPr lang="fr-FR" dirty="0">
              <a:latin typeface="+mj-lt"/>
              <a:ea typeface="Adobe Ming Std L" pitchFamily="18" charset="-128"/>
            </a:endParaRPr>
          </a:p>
        </p:txBody>
      </p:sp>
      <p:pic>
        <p:nvPicPr>
          <p:cNvPr id="1026" name="Picture 2" descr="H:\Users\Administrator\Desktop\ETUDIAN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052736"/>
            <a:ext cx="972108" cy="1296144"/>
          </a:xfrm>
          <a:prstGeom prst="rect">
            <a:avLst/>
          </a:prstGeom>
          <a:noFill/>
        </p:spPr>
      </p:pic>
      <p:pic>
        <p:nvPicPr>
          <p:cNvPr id="1027" name="Picture 3" descr="H:\Users\Administrator\Desktop\adobe-creative-suite-6-desig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501008"/>
            <a:ext cx="936104" cy="936104"/>
          </a:xfrm>
          <a:prstGeom prst="rect">
            <a:avLst/>
          </a:prstGeom>
          <a:noFill/>
        </p:spPr>
      </p:pic>
      <p:pic>
        <p:nvPicPr>
          <p:cNvPr id="1028" name="Picture 4" descr="H:\Users\Administrator\Desktop\24a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3501008"/>
            <a:ext cx="792088" cy="890926"/>
          </a:xfrm>
          <a:prstGeom prst="rect">
            <a:avLst/>
          </a:prstGeom>
          <a:noFill/>
        </p:spPr>
      </p:pic>
      <p:sp>
        <p:nvSpPr>
          <p:cNvPr id="15" name="ZoneTexte 14"/>
          <p:cNvSpPr txBox="1"/>
          <p:nvPr/>
        </p:nvSpPr>
        <p:spPr>
          <a:xfrm>
            <a:off x="467544" y="5661248"/>
            <a:ext cx="3690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Politique </a:t>
            </a:r>
            <a:r>
              <a:rPr lang="fr-FR" sz="2800" dirty="0" smtClean="0">
                <a:latin typeface="Adobe Caslon Pro" pitchFamily="18" charset="0"/>
                <a:ea typeface="Adobe Ming Std L" pitchFamily="18" charset="-128"/>
              </a:rPr>
              <a:t>de distribution</a:t>
            </a:r>
            <a:endParaRPr lang="fr-FR" sz="2800" dirty="0">
              <a:latin typeface="Adobe Caslon Pro" pitchFamily="18" charset="0"/>
              <a:ea typeface="Adobe Ming Std L" pitchFamily="18" charset="-128"/>
            </a:endParaRPr>
          </a:p>
        </p:txBody>
      </p:sp>
      <p:pic>
        <p:nvPicPr>
          <p:cNvPr id="2" name="Picture 2" descr="H:\Users\Administrator\Desktop\product-distribution-marketing-policy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4008" y="5445224"/>
            <a:ext cx="1484224" cy="106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146</TotalTime>
  <Words>82</Words>
  <Application>Microsoft Office PowerPoint</Application>
  <PresentationFormat>Affichage à l'écran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Technique</vt:lpstr>
      <vt:lpstr>Adobe SYSTEMS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Adobe SYSTEMS</dc:title>
  <dc:creator>Administrator</dc:creator>
  <cp:lastModifiedBy>Lanzeray</cp:lastModifiedBy>
  <cp:revision>18</cp:revision>
  <dcterms:created xsi:type="dcterms:W3CDTF">2013-02-17T16:15:19Z</dcterms:created>
  <dcterms:modified xsi:type="dcterms:W3CDTF">2013-02-18T13:20:48Z</dcterms:modified>
</cp:coreProperties>
</file>