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2B87CB-D0CA-4A98-B503-2966EB7E25E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E517C91-19C7-4DCE-A9BF-C44417D76EC5}">
      <dgm:prSet phldrT="[Texte]"/>
      <dgm:spPr/>
      <dgm:t>
        <a:bodyPr/>
        <a:lstStyle/>
        <a:p>
          <a:r>
            <a:rPr lang="fr-FR" dirty="0" smtClean="0"/>
            <a:t>DSI</a:t>
          </a:r>
          <a:endParaRPr lang="fr-FR" dirty="0"/>
        </a:p>
      </dgm:t>
    </dgm:pt>
    <dgm:pt modelId="{1C341922-5E74-4BA9-BB00-3FA16D00FA82}" type="parTrans" cxnId="{6DE06075-DB7E-481D-AF0A-7FE5D482A7E1}">
      <dgm:prSet/>
      <dgm:spPr/>
      <dgm:t>
        <a:bodyPr/>
        <a:lstStyle/>
        <a:p>
          <a:endParaRPr lang="fr-FR"/>
        </a:p>
      </dgm:t>
    </dgm:pt>
    <dgm:pt modelId="{626F8346-00F3-49EA-A75C-579B499AC826}" type="sibTrans" cxnId="{6DE06075-DB7E-481D-AF0A-7FE5D482A7E1}">
      <dgm:prSet/>
      <dgm:spPr/>
      <dgm:t>
        <a:bodyPr/>
        <a:lstStyle/>
        <a:p>
          <a:endParaRPr lang="fr-FR"/>
        </a:p>
      </dgm:t>
    </dgm:pt>
    <dgm:pt modelId="{C91E149C-8FDE-4A83-AC18-7647A595F595}">
      <dgm:prSet phldrT="[Texte]"/>
      <dgm:spPr/>
      <dgm:t>
        <a:bodyPr/>
        <a:lstStyle/>
        <a:p>
          <a:r>
            <a:rPr lang="fr-FR" dirty="0" smtClean="0"/>
            <a:t>Applicatif</a:t>
          </a:r>
          <a:endParaRPr lang="fr-FR" dirty="0"/>
        </a:p>
      </dgm:t>
    </dgm:pt>
    <dgm:pt modelId="{0B25A2AF-C3A4-450E-8679-8D643289B851}" type="parTrans" cxnId="{BAEC9236-5260-4F2D-A569-F6F765332A7D}">
      <dgm:prSet/>
      <dgm:spPr/>
      <dgm:t>
        <a:bodyPr/>
        <a:lstStyle/>
        <a:p>
          <a:endParaRPr lang="fr-FR"/>
        </a:p>
      </dgm:t>
    </dgm:pt>
    <dgm:pt modelId="{AE099C0A-D2F6-455D-8495-ACA47164BDE1}" type="sibTrans" cxnId="{BAEC9236-5260-4F2D-A569-F6F765332A7D}">
      <dgm:prSet/>
      <dgm:spPr/>
      <dgm:t>
        <a:bodyPr/>
        <a:lstStyle/>
        <a:p>
          <a:endParaRPr lang="fr-FR"/>
        </a:p>
      </dgm:t>
    </dgm:pt>
    <dgm:pt modelId="{1D50CBC0-2CCF-446D-8AF8-5C3F2351EC1F}">
      <dgm:prSet phldrT="[Texte]"/>
      <dgm:spPr/>
      <dgm:t>
        <a:bodyPr/>
        <a:lstStyle/>
        <a:p>
          <a:r>
            <a:rPr lang="fr-FR" dirty="0" err="1" smtClean="0"/>
            <a:t>Admin</a:t>
          </a:r>
          <a:r>
            <a:rPr lang="fr-FR" dirty="0" smtClean="0"/>
            <a:t> / Sécurité Systèmes &amp;  Réseaux</a:t>
          </a:r>
          <a:endParaRPr lang="fr-FR" dirty="0"/>
        </a:p>
      </dgm:t>
    </dgm:pt>
    <dgm:pt modelId="{2E4DFABE-07E2-4B78-B51C-EBACFDFB1794}" type="parTrans" cxnId="{3A666F4A-8995-46B7-925F-117FC4CB2B3B}">
      <dgm:prSet/>
      <dgm:spPr/>
      <dgm:t>
        <a:bodyPr/>
        <a:lstStyle/>
        <a:p>
          <a:endParaRPr lang="fr-FR"/>
        </a:p>
      </dgm:t>
    </dgm:pt>
    <dgm:pt modelId="{F8A0D82C-5224-4301-88E6-71729E2489F9}" type="sibTrans" cxnId="{3A666F4A-8995-46B7-925F-117FC4CB2B3B}">
      <dgm:prSet/>
      <dgm:spPr/>
      <dgm:t>
        <a:bodyPr/>
        <a:lstStyle/>
        <a:p>
          <a:endParaRPr lang="fr-FR"/>
        </a:p>
      </dgm:t>
    </dgm:pt>
    <dgm:pt modelId="{D2A5CC1E-3560-48FD-B49B-7F89B9D306FF}" type="pres">
      <dgm:prSet presAssocID="{AE2B87CB-D0CA-4A98-B503-2966EB7E25E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2E0D6E-24FE-43C8-9750-E33ED0B625D4}" type="pres">
      <dgm:prSet presAssocID="{EE517C91-19C7-4DCE-A9BF-C44417D76EC5}" presName="hierRoot1" presStyleCnt="0">
        <dgm:presLayoutVars>
          <dgm:hierBranch val="init"/>
        </dgm:presLayoutVars>
      </dgm:prSet>
      <dgm:spPr/>
    </dgm:pt>
    <dgm:pt modelId="{EBF02894-20C0-4116-81FB-F0B4E3E29A3E}" type="pres">
      <dgm:prSet presAssocID="{EE517C91-19C7-4DCE-A9BF-C44417D76EC5}" presName="rootComposite1" presStyleCnt="0"/>
      <dgm:spPr/>
    </dgm:pt>
    <dgm:pt modelId="{7125504C-9E10-4E90-9F35-668AFBF241B3}" type="pres">
      <dgm:prSet presAssocID="{EE517C91-19C7-4DCE-A9BF-C44417D76EC5}" presName="rootText1" presStyleLbl="node0" presStyleIdx="0" presStyleCnt="1">
        <dgm:presLayoutVars>
          <dgm:chPref val="3"/>
        </dgm:presLayoutVars>
      </dgm:prSet>
      <dgm:spPr/>
    </dgm:pt>
    <dgm:pt modelId="{3EE15CC8-E3ED-4421-AEEA-D534DE1CDCE6}" type="pres">
      <dgm:prSet presAssocID="{EE517C91-19C7-4DCE-A9BF-C44417D76EC5}" presName="rootConnector1" presStyleLbl="node1" presStyleIdx="0" presStyleCnt="0"/>
      <dgm:spPr/>
    </dgm:pt>
    <dgm:pt modelId="{DD1CEAE0-3AAC-47AE-8962-13BAE1BB9C19}" type="pres">
      <dgm:prSet presAssocID="{EE517C91-19C7-4DCE-A9BF-C44417D76EC5}" presName="hierChild2" presStyleCnt="0"/>
      <dgm:spPr/>
    </dgm:pt>
    <dgm:pt modelId="{CCE939DF-2E12-4FFA-A38C-22440822FBC5}" type="pres">
      <dgm:prSet presAssocID="{0B25A2AF-C3A4-450E-8679-8D643289B851}" presName="Name37" presStyleLbl="parChTrans1D2" presStyleIdx="0" presStyleCnt="2"/>
      <dgm:spPr/>
    </dgm:pt>
    <dgm:pt modelId="{C389E726-9862-46A1-B90B-1DAEA7BD552A}" type="pres">
      <dgm:prSet presAssocID="{C91E149C-8FDE-4A83-AC18-7647A595F595}" presName="hierRoot2" presStyleCnt="0">
        <dgm:presLayoutVars>
          <dgm:hierBranch val="init"/>
        </dgm:presLayoutVars>
      </dgm:prSet>
      <dgm:spPr/>
    </dgm:pt>
    <dgm:pt modelId="{27FDF35C-995A-4D73-9EE0-180576425D7F}" type="pres">
      <dgm:prSet presAssocID="{C91E149C-8FDE-4A83-AC18-7647A595F595}" presName="rootComposite" presStyleCnt="0"/>
      <dgm:spPr/>
    </dgm:pt>
    <dgm:pt modelId="{2B38AC72-D127-4649-B6DC-96129A02CBF6}" type="pres">
      <dgm:prSet presAssocID="{C91E149C-8FDE-4A83-AC18-7647A595F595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1D2AD49-7822-4DFC-AB91-78A4C861CB42}" type="pres">
      <dgm:prSet presAssocID="{C91E149C-8FDE-4A83-AC18-7647A595F595}" presName="rootConnector" presStyleLbl="node2" presStyleIdx="0" presStyleCnt="2"/>
      <dgm:spPr/>
    </dgm:pt>
    <dgm:pt modelId="{E45D85A4-8FCE-4DC6-9E0D-789586395B9D}" type="pres">
      <dgm:prSet presAssocID="{C91E149C-8FDE-4A83-AC18-7647A595F595}" presName="hierChild4" presStyleCnt="0"/>
      <dgm:spPr/>
    </dgm:pt>
    <dgm:pt modelId="{8329BFC2-6358-489B-A4B0-937EBD02213C}" type="pres">
      <dgm:prSet presAssocID="{C91E149C-8FDE-4A83-AC18-7647A595F595}" presName="hierChild5" presStyleCnt="0"/>
      <dgm:spPr/>
    </dgm:pt>
    <dgm:pt modelId="{D5D691C9-CDF8-4BA3-A528-EB035C9823C4}" type="pres">
      <dgm:prSet presAssocID="{2E4DFABE-07E2-4B78-B51C-EBACFDFB1794}" presName="Name37" presStyleLbl="parChTrans1D2" presStyleIdx="1" presStyleCnt="2"/>
      <dgm:spPr/>
    </dgm:pt>
    <dgm:pt modelId="{E35DC52C-B2C5-4908-8BE3-051E144DD232}" type="pres">
      <dgm:prSet presAssocID="{1D50CBC0-2CCF-446D-8AF8-5C3F2351EC1F}" presName="hierRoot2" presStyleCnt="0">
        <dgm:presLayoutVars>
          <dgm:hierBranch val="init"/>
        </dgm:presLayoutVars>
      </dgm:prSet>
      <dgm:spPr/>
    </dgm:pt>
    <dgm:pt modelId="{D66E21AB-05AA-42C6-BEF0-A38656103456}" type="pres">
      <dgm:prSet presAssocID="{1D50CBC0-2CCF-446D-8AF8-5C3F2351EC1F}" presName="rootComposite" presStyleCnt="0"/>
      <dgm:spPr/>
    </dgm:pt>
    <dgm:pt modelId="{57E1463B-4B29-437A-8906-F56688D31A0F}" type="pres">
      <dgm:prSet presAssocID="{1D50CBC0-2CCF-446D-8AF8-5C3F2351EC1F}" presName="rootText" presStyleLbl="node2" presStyleIdx="1" presStyleCnt="2">
        <dgm:presLayoutVars>
          <dgm:chPref val="3"/>
        </dgm:presLayoutVars>
      </dgm:prSet>
      <dgm:spPr/>
    </dgm:pt>
    <dgm:pt modelId="{C16A6539-3250-44BD-AAD5-68A3572790BD}" type="pres">
      <dgm:prSet presAssocID="{1D50CBC0-2CCF-446D-8AF8-5C3F2351EC1F}" presName="rootConnector" presStyleLbl="node2" presStyleIdx="1" presStyleCnt="2"/>
      <dgm:spPr/>
    </dgm:pt>
    <dgm:pt modelId="{794554C5-80CA-4587-8349-28F13CDCE36A}" type="pres">
      <dgm:prSet presAssocID="{1D50CBC0-2CCF-446D-8AF8-5C3F2351EC1F}" presName="hierChild4" presStyleCnt="0"/>
      <dgm:spPr/>
    </dgm:pt>
    <dgm:pt modelId="{FC3247C6-E16F-4CAB-8D44-F555DD830D77}" type="pres">
      <dgm:prSet presAssocID="{1D50CBC0-2CCF-446D-8AF8-5C3F2351EC1F}" presName="hierChild5" presStyleCnt="0"/>
      <dgm:spPr/>
    </dgm:pt>
    <dgm:pt modelId="{0F5FB6C3-F03B-4569-944C-F3BF59194C50}" type="pres">
      <dgm:prSet presAssocID="{EE517C91-19C7-4DCE-A9BF-C44417D76EC5}" presName="hierChild3" presStyleCnt="0"/>
      <dgm:spPr/>
    </dgm:pt>
  </dgm:ptLst>
  <dgm:cxnLst>
    <dgm:cxn modelId="{CE818825-96BD-42A3-8E76-79879C2A4B5B}" type="presOf" srcId="{2E4DFABE-07E2-4B78-B51C-EBACFDFB1794}" destId="{D5D691C9-CDF8-4BA3-A528-EB035C9823C4}" srcOrd="0" destOrd="0" presId="urn:microsoft.com/office/officeart/2005/8/layout/orgChart1"/>
    <dgm:cxn modelId="{F4A09AB0-BCBF-4B81-A7C9-70D90A1FCD4D}" type="presOf" srcId="{EE517C91-19C7-4DCE-A9BF-C44417D76EC5}" destId="{3EE15CC8-E3ED-4421-AEEA-D534DE1CDCE6}" srcOrd="1" destOrd="0" presId="urn:microsoft.com/office/officeart/2005/8/layout/orgChart1"/>
    <dgm:cxn modelId="{8FEE829B-BFD3-46FA-84F5-032CCED660C2}" type="presOf" srcId="{AE2B87CB-D0CA-4A98-B503-2966EB7E25E2}" destId="{D2A5CC1E-3560-48FD-B49B-7F89B9D306FF}" srcOrd="0" destOrd="0" presId="urn:microsoft.com/office/officeart/2005/8/layout/orgChart1"/>
    <dgm:cxn modelId="{886CA5F4-59A6-483D-A3E7-DB760C80C32C}" type="presOf" srcId="{EE517C91-19C7-4DCE-A9BF-C44417D76EC5}" destId="{7125504C-9E10-4E90-9F35-668AFBF241B3}" srcOrd="0" destOrd="0" presId="urn:microsoft.com/office/officeart/2005/8/layout/orgChart1"/>
    <dgm:cxn modelId="{5C6EF29E-154B-4AD7-932F-4A26EBDAEF73}" type="presOf" srcId="{C91E149C-8FDE-4A83-AC18-7647A595F595}" destId="{F1D2AD49-7822-4DFC-AB91-78A4C861CB42}" srcOrd="1" destOrd="0" presId="urn:microsoft.com/office/officeart/2005/8/layout/orgChart1"/>
    <dgm:cxn modelId="{BAEC9236-5260-4F2D-A569-F6F765332A7D}" srcId="{EE517C91-19C7-4DCE-A9BF-C44417D76EC5}" destId="{C91E149C-8FDE-4A83-AC18-7647A595F595}" srcOrd="0" destOrd="0" parTransId="{0B25A2AF-C3A4-450E-8679-8D643289B851}" sibTransId="{AE099C0A-D2F6-455D-8495-ACA47164BDE1}"/>
    <dgm:cxn modelId="{6DE06075-DB7E-481D-AF0A-7FE5D482A7E1}" srcId="{AE2B87CB-D0CA-4A98-B503-2966EB7E25E2}" destId="{EE517C91-19C7-4DCE-A9BF-C44417D76EC5}" srcOrd="0" destOrd="0" parTransId="{1C341922-5E74-4BA9-BB00-3FA16D00FA82}" sibTransId="{626F8346-00F3-49EA-A75C-579B499AC826}"/>
    <dgm:cxn modelId="{3A666F4A-8995-46B7-925F-117FC4CB2B3B}" srcId="{EE517C91-19C7-4DCE-A9BF-C44417D76EC5}" destId="{1D50CBC0-2CCF-446D-8AF8-5C3F2351EC1F}" srcOrd="1" destOrd="0" parTransId="{2E4DFABE-07E2-4B78-B51C-EBACFDFB1794}" sibTransId="{F8A0D82C-5224-4301-88E6-71729E2489F9}"/>
    <dgm:cxn modelId="{128E06D3-CDD1-4056-BE78-E7F4C18339D0}" type="presOf" srcId="{0B25A2AF-C3A4-450E-8679-8D643289B851}" destId="{CCE939DF-2E12-4FFA-A38C-22440822FBC5}" srcOrd="0" destOrd="0" presId="urn:microsoft.com/office/officeart/2005/8/layout/orgChart1"/>
    <dgm:cxn modelId="{C87E274F-320D-428A-B38E-EA2622C2CF78}" type="presOf" srcId="{1D50CBC0-2CCF-446D-8AF8-5C3F2351EC1F}" destId="{C16A6539-3250-44BD-AAD5-68A3572790BD}" srcOrd="1" destOrd="0" presId="urn:microsoft.com/office/officeart/2005/8/layout/orgChart1"/>
    <dgm:cxn modelId="{7D50C7F4-B703-4843-A269-834EB18F6EC4}" type="presOf" srcId="{1D50CBC0-2CCF-446D-8AF8-5C3F2351EC1F}" destId="{57E1463B-4B29-437A-8906-F56688D31A0F}" srcOrd="0" destOrd="0" presId="urn:microsoft.com/office/officeart/2005/8/layout/orgChart1"/>
    <dgm:cxn modelId="{F7D3E095-38AA-4D11-A3C5-33176DDD760A}" type="presOf" srcId="{C91E149C-8FDE-4A83-AC18-7647A595F595}" destId="{2B38AC72-D127-4649-B6DC-96129A02CBF6}" srcOrd="0" destOrd="0" presId="urn:microsoft.com/office/officeart/2005/8/layout/orgChart1"/>
    <dgm:cxn modelId="{CE8C4F69-D039-4088-BBA6-FC72EB6C4800}" type="presParOf" srcId="{D2A5CC1E-3560-48FD-B49B-7F89B9D306FF}" destId="{E42E0D6E-24FE-43C8-9750-E33ED0B625D4}" srcOrd="0" destOrd="0" presId="urn:microsoft.com/office/officeart/2005/8/layout/orgChart1"/>
    <dgm:cxn modelId="{95C65B92-7415-4A9E-912C-05751AF5E3D3}" type="presParOf" srcId="{E42E0D6E-24FE-43C8-9750-E33ED0B625D4}" destId="{EBF02894-20C0-4116-81FB-F0B4E3E29A3E}" srcOrd="0" destOrd="0" presId="urn:microsoft.com/office/officeart/2005/8/layout/orgChart1"/>
    <dgm:cxn modelId="{08066E26-8935-4506-AC62-C4EE404592D2}" type="presParOf" srcId="{EBF02894-20C0-4116-81FB-F0B4E3E29A3E}" destId="{7125504C-9E10-4E90-9F35-668AFBF241B3}" srcOrd="0" destOrd="0" presId="urn:microsoft.com/office/officeart/2005/8/layout/orgChart1"/>
    <dgm:cxn modelId="{0209EF75-19FF-4610-B145-EFA27F376BAF}" type="presParOf" srcId="{EBF02894-20C0-4116-81FB-F0B4E3E29A3E}" destId="{3EE15CC8-E3ED-4421-AEEA-D534DE1CDCE6}" srcOrd="1" destOrd="0" presId="urn:microsoft.com/office/officeart/2005/8/layout/orgChart1"/>
    <dgm:cxn modelId="{D77E16C5-66A1-4E19-B86A-0340A27AFD52}" type="presParOf" srcId="{E42E0D6E-24FE-43C8-9750-E33ED0B625D4}" destId="{DD1CEAE0-3AAC-47AE-8962-13BAE1BB9C19}" srcOrd="1" destOrd="0" presId="urn:microsoft.com/office/officeart/2005/8/layout/orgChart1"/>
    <dgm:cxn modelId="{513B7ACB-B66E-45C8-BE91-F87F48A46EC3}" type="presParOf" srcId="{DD1CEAE0-3AAC-47AE-8962-13BAE1BB9C19}" destId="{CCE939DF-2E12-4FFA-A38C-22440822FBC5}" srcOrd="0" destOrd="0" presId="urn:microsoft.com/office/officeart/2005/8/layout/orgChart1"/>
    <dgm:cxn modelId="{5565D5F4-1528-47F5-B005-D8C2CD9B1EE2}" type="presParOf" srcId="{DD1CEAE0-3AAC-47AE-8962-13BAE1BB9C19}" destId="{C389E726-9862-46A1-B90B-1DAEA7BD552A}" srcOrd="1" destOrd="0" presId="urn:microsoft.com/office/officeart/2005/8/layout/orgChart1"/>
    <dgm:cxn modelId="{6F65C294-5D47-4AC5-A7CD-B8208720BD2F}" type="presParOf" srcId="{C389E726-9862-46A1-B90B-1DAEA7BD552A}" destId="{27FDF35C-995A-4D73-9EE0-180576425D7F}" srcOrd="0" destOrd="0" presId="urn:microsoft.com/office/officeart/2005/8/layout/orgChart1"/>
    <dgm:cxn modelId="{210004B6-30FE-456F-822A-C3FC824F423F}" type="presParOf" srcId="{27FDF35C-995A-4D73-9EE0-180576425D7F}" destId="{2B38AC72-D127-4649-B6DC-96129A02CBF6}" srcOrd="0" destOrd="0" presId="urn:microsoft.com/office/officeart/2005/8/layout/orgChart1"/>
    <dgm:cxn modelId="{EB0BBA40-3059-4397-8018-12CAF9B0B2A7}" type="presParOf" srcId="{27FDF35C-995A-4D73-9EE0-180576425D7F}" destId="{F1D2AD49-7822-4DFC-AB91-78A4C861CB42}" srcOrd="1" destOrd="0" presId="urn:microsoft.com/office/officeart/2005/8/layout/orgChart1"/>
    <dgm:cxn modelId="{7991C38E-C589-47D0-BAC5-27B3C80D940F}" type="presParOf" srcId="{C389E726-9862-46A1-B90B-1DAEA7BD552A}" destId="{E45D85A4-8FCE-4DC6-9E0D-789586395B9D}" srcOrd="1" destOrd="0" presId="urn:microsoft.com/office/officeart/2005/8/layout/orgChart1"/>
    <dgm:cxn modelId="{79E55835-645C-433A-B604-40F3FC301513}" type="presParOf" srcId="{C389E726-9862-46A1-B90B-1DAEA7BD552A}" destId="{8329BFC2-6358-489B-A4B0-937EBD02213C}" srcOrd="2" destOrd="0" presId="urn:microsoft.com/office/officeart/2005/8/layout/orgChart1"/>
    <dgm:cxn modelId="{640D4CEA-CAEB-42EA-B097-1011D77030FE}" type="presParOf" srcId="{DD1CEAE0-3AAC-47AE-8962-13BAE1BB9C19}" destId="{D5D691C9-CDF8-4BA3-A528-EB035C9823C4}" srcOrd="2" destOrd="0" presId="urn:microsoft.com/office/officeart/2005/8/layout/orgChart1"/>
    <dgm:cxn modelId="{2F4A5A66-73CE-4239-ADCC-76FCB46B50F6}" type="presParOf" srcId="{DD1CEAE0-3AAC-47AE-8962-13BAE1BB9C19}" destId="{E35DC52C-B2C5-4908-8BE3-051E144DD232}" srcOrd="3" destOrd="0" presId="urn:microsoft.com/office/officeart/2005/8/layout/orgChart1"/>
    <dgm:cxn modelId="{0CF842F7-8796-444E-ABC7-D5378B81CB76}" type="presParOf" srcId="{E35DC52C-B2C5-4908-8BE3-051E144DD232}" destId="{D66E21AB-05AA-42C6-BEF0-A38656103456}" srcOrd="0" destOrd="0" presId="urn:microsoft.com/office/officeart/2005/8/layout/orgChart1"/>
    <dgm:cxn modelId="{66293BC3-4378-4E4E-87AB-BC35F05478E4}" type="presParOf" srcId="{D66E21AB-05AA-42C6-BEF0-A38656103456}" destId="{57E1463B-4B29-437A-8906-F56688D31A0F}" srcOrd="0" destOrd="0" presId="urn:microsoft.com/office/officeart/2005/8/layout/orgChart1"/>
    <dgm:cxn modelId="{72B40CEC-9400-48A0-8320-C2A8D2AD17C6}" type="presParOf" srcId="{D66E21AB-05AA-42C6-BEF0-A38656103456}" destId="{C16A6539-3250-44BD-AAD5-68A3572790BD}" srcOrd="1" destOrd="0" presId="urn:microsoft.com/office/officeart/2005/8/layout/orgChart1"/>
    <dgm:cxn modelId="{A9AECCDF-3578-4041-A834-5498EADB0B33}" type="presParOf" srcId="{E35DC52C-B2C5-4908-8BE3-051E144DD232}" destId="{794554C5-80CA-4587-8349-28F13CDCE36A}" srcOrd="1" destOrd="0" presId="urn:microsoft.com/office/officeart/2005/8/layout/orgChart1"/>
    <dgm:cxn modelId="{7EFAD2E7-133D-41A9-A973-1D805B326D93}" type="presParOf" srcId="{E35DC52C-B2C5-4908-8BE3-051E144DD232}" destId="{FC3247C6-E16F-4CAB-8D44-F555DD830D77}" srcOrd="2" destOrd="0" presId="urn:microsoft.com/office/officeart/2005/8/layout/orgChart1"/>
    <dgm:cxn modelId="{56AEA3E5-7D15-4541-A134-3E2D73C2EA34}" type="presParOf" srcId="{E42E0D6E-24FE-43C8-9750-E33ED0B625D4}" destId="{0F5FB6C3-F03B-4569-944C-F3BF59194C5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D691C9-CDF8-4BA3-A528-EB035C9823C4}">
      <dsp:nvSpPr>
        <dsp:cNvPr id="0" name=""/>
        <dsp:cNvSpPr/>
      </dsp:nvSpPr>
      <dsp:spPr>
        <a:xfrm>
          <a:off x="2136068" y="1209167"/>
          <a:ext cx="1168957" cy="405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876"/>
              </a:lnTo>
              <a:lnTo>
                <a:pt x="1168957" y="202876"/>
              </a:lnTo>
              <a:lnTo>
                <a:pt x="1168957" y="405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E939DF-2E12-4FFA-A38C-22440822FBC5}">
      <dsp:nvSpPr>
        <dsp:cNvPr id="0" name=""/>
        <dsp:cNvSpPr/>
      </dsp:nvSpPr>
      <dsp:spPr>
        <a:xfrm>
          <a:off x="967110" y="1209167"/>
          <a:ext cx="1168957" cy="405753"/>
        </a:xfrm>
        <a:custGeom>
          <a:avLst/>
          <a:gdLst/>
          <a:ahLst/>
          <a:cxnLst/>
          <a:rect l="0" t="0" r="0" b="0"/>
          <a:pathLst>
            <a:path>
              <a:moveTo>
                <a:pt x="1168957" y="0"/>
              </a:moveTo>
              <a:lnTo>
                <a:pt x="1168957" y="202876"/>
              </a:lnTo>
              <a:lnTo>
                <a:pt x="0" y="202876"/>
              </a:lnTo>
              <a:lnTo>
                <a:pt x="0" y="405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5504C-9E10-4E90-9F35-668AFBF241B3}">
      <dsp:nvSpPr>
        <dsp:cNvPr id="0" name=""/>
        <dsp:cNvSpPr/>
      </dsp:nvSpPr>
      <dsp:spPr>
        <a:xfrm>
          <a:off x="1169987" y="243086"/>
          <a:ext cx="1932161" cy="9660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DSI</a:t>
          </a:r>
          <a:endParaRPr lang="fr-FR" sz="2200" kern="1200" dirty="0"/>
        </a:p>
      </dsp:txBody>
      <dsp:txXfrm>
        <a:off x="1169987" y="243086"/>
        <a:ext cx="1932161" cy="966080"/>
      </dsp:txXfrm>
    </dsp:sp>
    <dsp:sp modelId="{2B38AC72-D127-4649-B6DC-96129A02CBF6}">
      <dsp:nvSpPr>
        <dsp:cNvPr id="0" name=""/>
        <dsp:cNvSpPr/>
      </dsp:nvSpPr>
      <dsp:spPr>
        <a:xfrm>
          <a:off x="1029" y="1614920"/>
          <a:ext cx="1932161" cy="9660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Applicatif</a:t>
          </a:r>
          <a:endParaRPr lang="fr-FR" sz="2200" kern="1200" dirty="0"/>
        </a:p>
      </dsp:txBody>
      <dsp:txXfrm>
        <a:off x="1029" y="1614920"/>
        <a:ext cx="1932161" cy="966080"/>
      </dsp:txXfrm>
    </dsp:sp>
    <dsp:sp modelId="{57E1463B-4B29-437A-8906-F56688D31A0F}">
      <dsp:nvSpPr>
        <dsp:cNvPr id="0" name=""/>
        <dsp:cNvSpPr/>
      </dsp:nvSpPr>
      <dsp:spPr>
        <a:xfrm>
          <a:off x="2338944" y="1614920"/>
          <a:ext cx="1932161" cy="9660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err="1" smtClean="0"/>
            <a:t>Admin</a:t>
          </a:r>
          <a:r>
            <a:rPr lang="fr-FR" sz="2200" kern="1200" dirty="0" smtClean="0"/>
            <a:t> / Sécurité Systèmes &amp;  Réseaux</a:t>
          </a:r>
          <a:endParaRPr lang="fr-FR" sz="2200" kern="1200" dirty="0"/>
        </a:p>
      </dsp:txBody>
      <dsp:txXfrm>
        <a:off x="2338944" y="1614920"/>
        <a:ext cx="1932161" cy="966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24861-67E6-40A4-86C8-F2116100B17B}" type="datetimeFigureOut">
              <a:rPr lang="fr-FR" smtClean="0"/>
              <a:t>27/11/2013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F9E7D-CCE9-4599-949F-593F063E54F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Etude de cas Audit</a:t>
            </a:r>
            <a:br>
              <a:rPr lang="fr-FR" dirty="0" smtClean="0"/>
            </a:br>
            <a:r>
              <a:rPr lang="fr-FR" dirty="0" smtClean="0"/>
              <a:t>-</a:t>
            </a:r>
            <a:br>
              <a:rPr lang="fr-FR" dirty="0" smtClean="0"/>
            </a:br>
            <a:r>
              <a:rPr lang="fr-FR" dirty="0" smtClean="0"/>
              <a:t>Proposition pour le 18 décembre 2013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697632"/>
          </a:xfrm>
        </p:spPr>
        <p:txBody>
          <a:bodyPr/>
          <a:lstStyle/>
          <a:p>
            <a:r>
              <a:rPr lang="fr-FR" dirty="0" smtClean="0"/>
              <a:t>Notes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Client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 smtClean="0"/>
              <a:t>Société ICOM (DG: Camille </a:t>
            </a:r>
            <a:r>
              <a:rPr lang="fr-FR" dirty="0" err="1" smtClean="0"/>
              <a:t>Dufau</a:t>
            </a:r>
            <a:r>
              <a:rPr lang="fr-FR" dirty="0" smtClean="0"/>
              <a:t>)</a:t>
            </a:r>
          </a:p>
          <a:p>
            <a:pPr algn="just"/>
            <a:r>
              <a:rPr lang="fr-FR" dirty="0" smtClean="0"/>
              <a:t>Segment : maroquinerie de luxe</a:t>
            </a:r>
          </a:p>
          <a:p>
            <a:pPr algn="just"/>
            <a:r>
              <a:rPr lang="fr-FR" dirty="0" smtClean="0"/>
              <a:t>Holding – marque présente dans 25 pays</a:t>
            </a:r>
          </a:p>
          <a:p>
            <a:pPr algn="just"/>
            <a:r>
              <a:rPr lang="fr-FR" u="sng" dirty="0" smtClean="0"/>
              <a:t>Objectif</a:t>
            </a:r>
            <a:r>
              <a:rPr lang="fr-FR" dirty="0" smtClean="0"/>
              <a:t> : faire de </a:t>
            </a:r>
            <a:r>
              <a:rPr lang="fr-FR" i="1" dirty="0" err="1" smtClean="0"/>
              <a:t>Métalux</a:t>
            </a:r>
            <a:r>
              <a:rPr lang="fr-FR" i="1" dirty="0" smtClean="0"/>
              <a:t> </a:t>
            </a:r>
            <a:r>
              <a:rPr lang="fr-FR" dirty="0" smtClean="0"/>
              <a:t>une branche du groupe par son rachat; intégration verticale.</a:t>
            </a:r>
          </a:p>
          <a:p>
            <a:pPr algn="just"/>
            <a:r>
              <a:rPr lang="fr-FR" dirty="0" smtClean="0"/>
              <a:t>Client de plus de 50% de la production de la société </a:t>
            </a:r>
            <a:r>
              <a:rPr lang="fr-FR" i="1" dirty="0" err="1" smtClean="0"/>
              <a:t>Métalux</a:t>
            </a:r>
            <a:endParaRPr lang="fr-F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err="1" smtClean="0"/>
              <a:t>Métalux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i="1" dirty="0" err="1" smtClean="0"/>
              <a:t>Métalux</a:t>
            </a:r>
            <a:r>
              <a:rPr lang="fr-FR" i="1" dirty="0" smtClean="0"/>
              <a:t>  </a:t>
            </a:r>
            <a:r>
              <a:rPr lang="fr-FR" dirty="0" smtClean="0"/>
              <a:t>= Petite entreprise familiale de 200 personnes, vieille de 60 ans, située dans la Drôme à Tain l’Hermitage </a:t>
            </a:r>
          </a:p>
          <a:p>
            <a:pPr algn="just"/>
            <a:r>
              <a:rPr lang="fr-FR" dirty="0" smtClean="0"/>
              <a:t>Des concurrents de ICOM se fournissent aussi chez </a:t>
            </a:r>
            <a:r>
              <a:rPr lang="fr-FR" i="1" dirty="0" err="1" smtClean="0"/>
              <a:t>Métalux</a:t>
            </a:r>
            <a:endParaRPr lang="fr-FR" dirty="0" smtClean="0"/>
          </a:p>
          <a:p>
            <a:pPr algn="just"/>
            <a:r>
              <a:rPr lang="fr-FR" dirty="0" smtClean="0"/>
              <a:t>Produits de ICOM dépendants pour partie (fermetures-éclair fabriquées par </a:t>
            </a:r>
            <a:r>
              <a:rPr lang="fr-FR" i="1" dirty="0" err="1" smtClean="0"/>
              <a:t>Métalux</a:t>
            </a:r>
            <a:r>
              <a:rPr lang="fr-FR" dirty="0" smtClean="0"/>
              <a:t>)</a:t>
            </a:r>
          </a:p>
          <a:p>
            <a:pPr algn="just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Problématique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/>
              <a:t>Intégrer le SI de </a:t>
            </a:r>
            <a:r>
              <a:rPr lang="fr-FR" i="1" dirty="0" err="1" smtClean="0"/>
              <a:t>Métalux</a:t>
            </a:r>
            <a:r>
              <a:rPr lang="fr-FR" dirty="0" smtClean="0"/>
              <a:t> à celui de ICOM	</a:t>
            </a:r>
            <a:br>
              <a:rPr lang="fr-FR" dirty="0" smtClean="0"/>
            </a:br>
            <a:r>
              <a:rPr lang="fr-FR" dirty="0" smtClean="0">
                <a:sym typeface="Wingdings" pitchFamily="2" charset="2"/>
              </a:rPr>
              <a:t> Etat des lieux &amp; coût de migration?</a:t>
            </a:r>
            <a:br>
              <a:rPr lang="fr-FR" dirty="0" smtClean="0">
                <a:sym typeface="Wingdings" pitchFamily="2" charset="2"/>
              </a:rPr>
            </a:br>
            <a:r>
              <a:rPr lang="fr-FR" dirty="0" smtClean="0">
                <a:sym typeface="Wingdings" pitchFamily="2" charset="2"/>
              </a:rPr>
              <a:t> Les SI de </a:t>
            </a:r>
            <a:r>
              <a:rPr lang="fr-FR" i="1" dirty="0" err="1" smtClean="0">
                <a:sym typeface="Wingdings" pitchFamily="2" charset="2"/>
              </a:rPr>
              <a:t>Métalux</a:t>
            </a:r>
            <a:r>
              <a:rPr lang="fr-FR" dirty="0" smtClean="0">
                <a:sym typeface="Wingdings" pitchFamily="2" charset="2"/>
              </a:rPr>
              <a:t> tiennent-ils la route. Coût du changement?</a:t>
            </a:r>
          </a:p>
          <a:p>
            <a:r>
              <a:rPr lang="fr-FR" dirty="0" smtClean="0">
                <a:sym typeface="Wingdings" pitchFamily="2" charset="2"/>
              </a:rPr>
              <a:t>On est en juin. Date butoir pour rendu du rapport d’Audit : 1</a:t>
            </a:r>
            <a:r>
              <a:rPr lang="fr-FR" baseline="30000" dirty="0" smtClean="0">
                <a:sym typeface="Wingdings" pitchFamily="2" charset="2"/>
              </a:rPr>
              <a:t>er</a:t>
            </a:r>
            <a:r>
              <a:rPr lang="fr-FR" dirty="0" smtClean="0">
                <a:sym typeface="Wingdings" pitchFamily="2" charset="2"/>
              </a:rPr>
              <a:t> septembre.</a:t>
            </a:r>
          </a:p>
          <a:p>
            <a:r>
              <a:rPr lang="fr-FR" dirty="0" smtClean="0">
                <a:sym typeface="Wingdings" pitchFamily="2" charset="2"/>
              </a:rPr>
              <a:t>DSI </a:t>
            </a:r>
            <a:r>
              <a:rPr lang="fr-FR" i="1" dirty="0" err="1" smtClean="0">
                <a:sym typeface="Wingdings" pitchFamily="2" charset="2"/>
              </a:rPr>
              <a:t>Métalux</a:t>
            </a:r>
            <a:r>
              <a:rPr lang="fr-FR" i="1" dirty="0" smtClean="0">
                <a:sym typeface="Wingdings" pitchFamily="2" charset="2"/>
              </a:rPr>
              <a:t> </a:t>
            </a:r>
            <a:r>
              <a:rPr lang="fr-FR" dirty="0" smtClean="0">
                <a:sym typeface="Wingdings" pitchFamily="2" charset="2"/>
              </a:rPr>
              <a:t>dispo en juillet, vacances en août (inversement pour l’équipe !)</a:t>
            </a:r>
          </a:p>
          <a:p>
            <a:r>
              <a:rPr lang="fr-FR" dirty="0" smtClean="0">
                <a:sym typeface="Wingdings" pitchFamily="2" charset="2"/>
              </a:rPr>
              <a:t>CA </a:t>
            </a:r>
            <a:r>
              <a:rPr lang="fr-FR" i="1" dirty="0" err="1" smtClean="0">
                <a:sym typeface="Wingdings" pitchFamily="2" charset="2"/>
              </a:rPr>
              <a:t>Métalux</a:t>
            </a:r>
            <a:r>
              <a:rPr lang="fr-FR" dirty="0" smtClean="0">
                <a:sym typeface="Wingdings" pitchFamily="2" charset="2"/>
              </a:rPr>
              <a:t> : 12 000 k€</a:t>
            </a:r>
          </a:p>
          <a:p>
            <a:r>
              <a:rPr lang="fr-FR" dirty="0" smtClean="0">
                <a:sym typeface="Wingdings" pitchFamily="2" charset="2"/>
              </a:rPr>
              <a:t>Ancienneté SI </a:t>
            </a:r>
            <a:r>
              <a:rPr lang="fr-FR" i="1" dirty="0" err="1" smtClean="0">
                <a:sym typeface="Wingdings" pitchFamily="2" charset="2"/>
              </a:rPr>
              <a:t>Métalux</a:t>
            </a:r>
            <a:r>
              <a:rPr lang="fr-FR" dirty="0" smtClean="0">
                <a:sym typeface="Wingdings" pitchFamily="2" charset="2"/>
              </a:rPr>
              <a:t>: 25 ans !</a:t>
            </a:r>
          </a:p>
          <a:p>
            <a:r>
              <a:rPr lang="fr-FR" dirty="0" smtClean="0">
                <a:sym typeface="Wingdings" pitchFamily="2" charset="2"/>
              </a:rPr>
              <a:t>Besoin d’un programme de travail pour </a:t>
            </a:r>
            <a:r>
              <a:rPr lang="fr-FR" i="1" dirty="0" err="1" smtClean="0">
                <a:sym typeface="Wingdings" pitchFamily="2" charset="2"/>
              </a:rPr>
              <a:t>Métalux</a:t>
            </a:r>
            <a:endParaRPr lang="fr-FR" dirty="0" smtClean="0">
              <a:sym typeface="Wingdings" pitchFamily="2" charset="2"/>
            </a:endParaRPr>
          </a:p>
          <a:p>
            <a:r>
              <a:rPr lang="fr-FR" dirty="0" smtClean="0">
                <a:sym typeface="Wingdings" pitchFamily="2" charset="2"/>
              </a:rPr>
              <a:t>Nécessité de documents type pour l’audit</a:t>
            </a:r>
          </a:p>
          <a:p>
            <a:r>
              <a:rPr lang="fr-FR" dirty="0" smtClean="0">
                <a:sym typeface="Wingdings" pitchFamily="2" charset="2"/>
              </a:rPr>
              <a:t>DSI </a:t>
            </a:r>
            <a:r>
              <a:rPr lang="fr-FR" i="1" dirty="0" err="1" smtClean="0">
                <a:sym typeface="Wingdings" pitchFamily="2" charset="2"/>
              </a:rPr>
              <a:t>Métalux</a:t>
            </a:r>
            <a:r>
              <a:rPr lang="fr-FR" dirty="0" smtClean="0">
                <a:sym typeface="Wingdings" pitchFamily="2" charset="2"/>
              </a:rPr>
              <a:t>: Structure – </a:t>
            </a:r>
            <a:r>
              <a:rPr lang="fr-FR" dirty="0" err="1" smtClean="0">
                <a:sym typeface="Wingdings" pitchFamily="2" charset="2"/>
              </a:rPr>
              <a:t>Orga</a:t>
            </a:r>
            <a:r>
              <a:rPr lang="fr-FR" dirty="0" smtClean="0">
                <a:sym typeface="Wingdings" pitchFamily="2" charset="2"/>
              </a:rPr>
              <a:t> – Infrastructure </a:t>
            </a:r>
            <a:br>
              <a:rPr lang="fr-FR" dirty="0" smtClean="0">
                <a:sym typeface="Wingdings" pitchFamily="2" charset="2"/>
              </a:rPr>
            </a:br>
            <a:r>
              <a:rPr lang="fr-FR" u="sng" dirty="0" err="1" smtClean="0">
                <a:sym typeface="Wingdings" pitchFamily="2" charset="2"/>
              </a:rPr>
              <a:t>Rq</a:t>
            </a:r>
            <a:r>
              <a:rPr lang="fr-FR" dirty="0" smtClean="0">
                <a:sym typeface="Wingdings" pitchFamily="2" charset="2"/>
              </a:rPr>
              <a:t>: finance DSI  Contacter compta</a:t>
            </a:r>
            <a:br>
              <a:rPr lang="fr-FR" dirty="0" smtClean="0">
                <a:sym typeface="Wingdings" pitchFamily="2" charset="2"/>
              </a:rPr>
            </a:br>
            <a:r>
              <a:rPr lang="fr-FR" dirty="0" smtClean="0">
                <a:sym typeface="Wingdings" pitchFamily="2" charset="2"/>
              </a:rPr>
              <a:t>	Architecture  Presta extérieur</a:t>
            </a:r>
          </a:p>
          <a:p>
            <a:r>
              <a:rPr lang="fr-FR" dirty="0" smtClean="0">
                <a:sym typeface="Wingdings" pitchFamily="2" charset="2"/>
              </a:rPr>
              <a:t>Utilisation de systèmes propriétaires</a:t>
            </a:r>
            <a:br>
              <a:rPr lang="fr-FR" dirty="0" smtClean="0">
                <a:sym typeface="Wingdings" pitchFamily="2" charset="2"/>
              </a:rPr>
            </a:br>
            <a:endParaRPr lang="fr-FR" dirty="0" smtClean="0">
              <a:sym typeface="Wingdings" pitchFamily="2" charset="2"/>
            </a:endParaRPr>
          </a:p>
          <a:p>
            <a:endParaRPr lang="fr-FR" dirty="0"/>
          </a:p>
        </p:txBody>
      </p:sp>
      <p:graphicFrame>
        <p:nvGraphicFramePr>
          <p:cNvPr id="4" name="Diagramme 3"/>
          <p:cNvGraphicFramePr/>
          <p:nvPr/>
        </p:nvGraphicFramePr>
        <p:xfrm>
          <a:off x="4871864" y="4033912"/>
          <a:ext cx="4272136" cy="282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117</Words>
  <Application>Microsoft Office PowerPoint</Application>
  <PresentationFormat>Affichage à l'écran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Etude de cas Audit - Proposition pour le 18 décembre 2013</vt:lpstr>
      <vt:lpstr>Le Client</vt:lpstr>
      <vt:lpstr>Métalux</vt:lpstr>
      <vt:lpstr>Problématique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de cas Audit pour le 18 décembre 2013</dc:title>
  <dc:creator>Valentin Tordjman</dc:creator>
  <cp:lastModifiedBy>Valentin Tordjman</cp:lastModifiedBy>
  <cp:revision>14</cp:revision>
  <dcterms:created xsi:type="dcterms:W3CDTF">2013-11-27T13:18:24Z</dcterms:created>
  <dcterms:modified xsi:type="dcterms:W3CDTF">2013-11-27T13:58:06Z</dcterms:modified>
</cp:coreProperties>
</file>