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>
        <p:scale>
          <a:sx n="75" d="100"/>
          <a:sy n="75" d="100"/>
        </p:scale>
        <p:origin x="-18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B3500-147D-4B39-9A37-B5778391E08E}" type="datetimeFigureOut">
              <a:rPr lang="fr-FR" smtClean="0"/>
              <a:t>25/06/2013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78AE0-28E9-4F4F-A3BB-C1CCE1CEA3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9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CAD9188-8E22-43F2-9840-B2196A3E23DE}" type="slidenum">
              <a:rPr lang="fr-FR">
                <a:solidFill>
                  <a:prstClr val="black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>
              <a:solidFill>
                <a:prstClr val="black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1395413"/>
            <a:ext cx="4732337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2954338"/>
            <a:ext cx="4732337" cy="1485900"/>
          </a:xfrm>
        </p:spPr>
        <p:txBody>
          <a:bodyPr/>
          <a:lstStyle>
            <a:lvl1pPr marL="0" indent="0">
              <a:buFont typeface="Lucida Sans Unicode" charset="0"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  <a:endParaRPr lang="fr-FR" noProof="0" dirty="0" smtClean="0"/>
          </a:p>
        </p:txBody>
      </p:sp>
    </p:spTree>
    <p:extLst>
      <p:ext uri="{BB962C8B-B14F-4D97-AF65-F5344CB8AC3E}">
        <p14:creationId xmlns:p14="http://schemas.microsoft.com/office/powerpoint/2010/main" val="3460899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99" y="376238"/>
            <a:ext cx="6651849" cy="760412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/>
                <a:cs typeface="Verdana"/>
              </a:defRPr>
            </a:lvl1pPr>
            <a:lvl2pPr>
              <a:defRPr>
                <a:latin typeface="Verdana"/>
                <a:cs typeface="Verdana"/>
              </a:defRPr>
            </a:lvl2pPr>
            <a:lvl3pPr>
              <a:defRPr>
                <a:latin typeface="Verdana"/>
                <a:cs typeface="Verdana"/>
              </a:defRPr>
            </a:lvl3pPr>
            <a:lvl4pPr>
              <a:defRPr>
                <a:latin typeface="Verdana"/>
                <a:cs typeface="Verdana"/>
              </a:defRPr>
            </a:lvl4pPr>
            <a:lvl5pPr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753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2797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9700" y="1455738"/>
            <a:ext cx="4297363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>
                <a:latin typeface="Verdana"/>
                <a:cs typeface="Verdana"/>
              </a:defRPr>
            </a:lvl3pPr>
            <a:lvl4pPr>
              <a:defRPr sz="1800">
                <a:latin typeface="Verdana"/>
                <a:cs typeface="Verdana"/>
              </a:defRPr>
            </a:lvl4pPr>
            <a:lvl5pPr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89463" y="1455738"/>
            <a:ext cx="4297362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>
                <a:latin typeface="Verdana"/>
                <a:cs typeface="Verdana"/>
              </a:defRPr>
            </a:lvl3pPr>
            <a:lvl4pPr>
              <a:defRPr sz="1800">
                <a:latin typeface="Verdana"/>
                <a:cs typeface="Verdana"/>
              </a:defRPr>
            </a:lvl4pPr>
            <a:lvl5pPr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5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>
                <a:latin typeface="Verdana"/>
                <a:cs typeface="Verdana"/>
              </a:defRPr>
            </a:lvl1pPr>
            <a:lvl2pPr>
              <a:defRPr sz="2000">
                <a:latin typeface="Verdana"/>
                <a:cs typeface="Verdana"/>
              </a:defRPr>
            </a:lvl2pPr>
            <a:lvl3pPr>
              <a:defRPr sz="1800">
                <a:latin typeface="Verdana"/>
                <a:cs typeface="Verdana"/>
              </a:defRPr>
            </a:lvl3pPr>
            <a:lvl4pPr>
              <a:defRPr sz="1600">
                <a:latin typeface="Verdana"/>
                <a:cs typeface="Verdana"/>
              </a:defRPr>
            </a:lvl4pPr>
            <a:lvl5pPr>
              <a:defRPr sz="1600">
                <a:latin typeface="Verdana"/>
                <a:cs typeface="Verdan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>
                <a:latin typeface="Verdana"/>
                <a:cs typeface="Verdana"/>
              </a:defRPr>
            </a:lvl1pPr>
            <a:lvl2pPr>
              <a:defRPr sz="2000">
                <a:latin typeface="Verdana"/>
                <a:cs typeface="Verdana"/>
              </a:defRPr>
            </a:lvl2pPr>
            <a:lvl3pPr>
              <a:defRPr sz="1800">
                <a:latin typeface="Verdana"/>
                <a:cs typeface="Verdana"/>
              </a:defRPr>
            </a:lvl3pPr>
            <a:lvl4pPr>
              <a:defRPr sz="1600">
                <a:latin typeface="Verdana"/>
                <a:cs typeface="Verdana"/>
              </a:defRPr>
            </a:lvl4pPr>
            <a:lvl5pPr>
              <a:defRPr sz="1600">
                <a:latin typeface="Verdana"/>
                <a:cs typeface="Verdan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456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99" y="376238"/>
            <a:ext cx="6579841" cy="76041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pic>
        <p:nvPicPr>
          <p:cNvPr id="6" name="Picture 3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608" y="404664"/>
            <a:ext cx="1695872" cy="73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43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984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Blue line top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200" y="727200"/>
            <a:ext cx="8634113" cy="82959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400" y="6199200"/>
            <a:ext cx="637200" cy="365125"/>
          </a:xfrm>
          <a:prstGeom prst="rect">
            <a:avLst/>
          </a:prstGeom>
        </p:spPr>
        <p:txBody>
          <a:bodyPr/>
          <a:lstStyle>
            <a:lvl1pPr>
              <a:defRPr sz="1050" b="0">
                <a:solidFill>
                  <a:schemeClr val="tx1"/>
                </a:solidFill>
              </a:defRPr>
            </a:lvl1pPr>
          </a:lstStyle>
          <a:p>
            <a:fld id="{DAF489CC-3B7A-4DA5-A8C0-4984788D0EC5}" type="slidenum">
              <a:rPr lang="nl-NL" smtClean="0">
                <a:solidFill>
                  <a:prstClr val="black"/>
                </a:solidFill>
              </a:rPr>
              <a:pPr/>
              <a:t>‹N°›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8" name="AddCustomFooter#1"/>
          <p:cNvSpPr txBox="1"/>
          <p:nvPr userDrawn="1"/>
        </p:nvSpPr>
        <p:spPr>
          <a:xfrm>
            <a:off x="190800" y="6253200"/>
            <a:ext cx="3409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prstClr val="black"/>
                </a:solidFill>
              </a:rPr>
              <a:t>       | 18-07-2011 | L'Application Management SAP </a:t>
            </a:r>
          </a:p>
          <a:p>
            <a:r>
              <a:rPr lang="fr-FR" sz="1000" dirty="0">
                <a:solidFill>
                  <a:prstClr val="black"/>
                </a:solidFill>
              </a:rPr>
              <a:t>GBU France | SI | SAP </a:t>
            </a:r>
            <a:endParaRPr lang="nl-NL" sz="1000" dirty="0">
              <a:solidFill>
                <a:prstClr val="black"/>
              </a:solidFill>
            </a:endParaRPr>
          </a:p>
        </p:txBody>
      </p:sp>
      <p:sp>
        <p:nvSpPr>
          <p:cNvPr id="9" name="AddCustomFooter#1"/>
          <p:cNvSpPr>
            <a:spLocks noChangeArrowheads="1"/>
          </p:cNvSpPr>
          <p:nvPr userDrawn="1"/>
        </p:nvSpPr>
        <p:spPr bwMode="auto">
          <a:xfrm>
            <a:off x="4494763" y="6316627"/>
            <a:ext cx="19639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>
                <a:solidFill>
                  <a:srgbClr val="0066A2"/>
                </a:solidFill>
              </a:rPr>
              <a:t>Atos s’engage à vos côtés !</a:t>
            </a:r>
            <a:endParaRPr lang="en-GB" sz="1000" b="1" dirty="0">
              <a:solidFill>
                <a:srgbClr val="0066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6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Blue line top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200" y="727200"/>
            <a:ext cx="8634113" cy="82959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400" y="6199200"/>
            <a:ext cx="637200" cy="365125"/>
          </a:xfrm>
          <a:prstGeom prst="rect">
            <a:avLst/>
          </a:prstGeom>
        </p:spPr>
        <p:txBody>
          <a:bodyPr/>
          <a:lstStyle>
            <a:lvl1pPr>
              <a:defRPr sz="1050" b="0">
                <a:solidFill>
                  <a:schemeClr val="tx1"/>
                </a:solidFill>
              </a:defRPr>
            </a:lvl1pPr>
          </a:lstStyle>
          <a:p>
            <a:fld id="{DAF489CC-3B7A-4DA5-A8C0-4984788D0EC5}" type="slidenum">
              <a:rPr lang="nl-NL" smtClean="0">
                <a:solidFill>
                  <a:prstClr val="black"/>
                </a:solidFill>
              </a:rPr>
              <a:pPr/>
              <a:t>‹N°›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8" name="AddCustomFooter#1"/>
          <p:cNvSpPr txBox="1"/>
          <p:nvPr userDrawn="1"/>
        </p:nvSpPr>
        <p:spPr>
          <a:xfrm>
            <a:off x="190800" y="6253200"/>
            <a:ext cx="3409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prstClr val="black"/>
                </a:solidFill>
              </a:rPr>
              <a:t>       | 18-07-2011 | L'Application Management SAP </a:t>
            </a:r>
          </a:p>
          <a:p>
            <a:r>
              <a:rPr lang="fr-FR" sz="1000" dirty="0">
                <a:solidFill>
                  <a:prstClr val="black"/>
                </a:solidFill>
              </a:rPr>
              <a:t>GBU France | SI | SAP </a:t>
            </a:r>
            <a:endParaRPr lang="nl-NL" sz="1000" dirty="0">
              <a:solidFill>
                <a:prstClr val="black"/>
              </a:solidFill>
            </a:endParaRPr>
          </a:p>
        </p:txBody>
      </p:sp>
      <p:sp>
        <p:nvSpPr>
          <p:cNvPr id="9" name="AddCustomFooter#1"/>
          <p:cNvSpPr>
            <a:spLocks noChangeArrowheads="1"/>
          </p:cNvSpPr>
          <p:nvPr userDrawn="1"/>
        </p:nvSpPr>
        <p:spPr bwMode="auto">
          <a:xfrm>
            <a:off x="4494763" y="6316627"/>
            <a:ext cx="19639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>
                <a:solidFill>
                  <a:srgbClr val="0066A2"/>
                </a:solidFill>
              </a:rPr>
              <a:t>Atos s’engage à vos côtés !</a:t>
            </a:r>
            <a:endParaRPr lang="en-GB" sz="1000" b="1" dirty="0">
              <a:solidFill>
                <a:srgbClr val="0066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76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399" y="376238"/>
            <a:ext cx="8734425" cy="760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9700" y="1455738"/>
            <a:ext cx="8747125" cy="463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802188" y="6534150"/>
            <a:ext cx="6191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034" tIns="50019" rIns="100034" bIns="50019" anchor="ctr">
            <a:spAutoFit/>
          </a:bodyPr>
          <a:lstStyle>
            <a:lvl1pPr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1pPr>
            <a:lvl2pPr marL="742950" indent="-28575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2pPr>
            <a:lvl3pPr marL="11430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3pPr>
            <a:lvl4pPr marL="16002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4pPr>
            <a:lvl5pPr marL="20574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25146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6pPr>
            <a:lvl7pPr marL="29718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7pPr>
            <a:lvl8pPr marL="34290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8pPr>
            <a:lvl9pPr marL="38862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ts val="463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fld id="{4C45BD5C-4F9C-42DF-B886-72C25F8F1198}" type="slidenum">
              <a:rPr lang="en-US" sz="900" smtClean="0">
                <a:solidFill>
                  <a:srgbClr val="818181"/>
                </a:solidFill>
                <a:latin typeface="Lucida Sans" pitchFamily="34" charset="0"/>
              </a:rPr>
              <a:pPr algn="ctr" eaLnBrk="1" hangingPunct="1">
                <a:spcBef>
                  <a:spcPts val="463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defRPr/>
              </a:pPr>
              <a:t>‹N°›</a:t>
            </a:fld>
            <a:endParaRPr lang="en-US" sz="900" dirty="0" smtClean="0">
              <a:solidFill>
                <a:srgbClr val="818181"/>
              </a:solidFill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88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/>
          <a:ea typeface="MS PGothic" pitchFamily="34" charset="-128"/>
          <a:cs typeface="Verdana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6A1"/>
        </a:buClr>
        <a:buFont typeface="Lucida Sans Unicode" pitchFamily="34" charset="0"/>
        <a:buChar char="▶"/>
        <a:defRPr sz="1600">
          <a:solidFill>
            <a:srgbClr val="000000"/>
          </a:solidFill>
          <a:latin typeface="Verdana"/>
          <a:ea typeface="MS PGothic" pitchFamily="34" charset="-128"/>
          <a:cs typeface="Verdana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6A1"/>
        </a:buClr>
        <a:buFont typeface="Arial" charset="0"/>
        <a:buChar char="–"/>
        <a:defRPr sz="1600">
          <a:solidFill>
            <a:srgbClr val="000000"/>
          </a:solidFill>
          <a:latin typeface="Verdana"/>
          <a:ea typeface="Arial" charset="0"/>
          <a:cs typeface="Verdana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6A1"/>
        </a:buClr>
        <a:buFont typeface="Arial" charset="0"/>
        <a:buChar char="•"/>
        <a:defRPr sz="1600">
          <a:solidFill>
            <a:srgbClr val="000000"/>
          </a:solidFill>
          <a:latin typeface="Verdana"/>
          <a:ea typeface="Arial" charset="0"/>
          <a:cs typeface="Verdana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>
          <a:solidFill>
            <a:srgbClr val="000000"/>
          </a:solidFill>
          <a:latin typeface="+mn-lt"/>
          <a:ea typeface="Arial" charset="0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5pPr>
      <a:lvl6pPr marL="18065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6pPr>
      <a:lvl7pPr marL="22637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7pPr>
      <a:lvl8pPr marL="27209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8pPr>
      <a:lvl9pPr marL="31781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22650" y="1700213"/>
            <a:ext cx="2520950" cy="252412"/>
          </a:xfrm>
          <a:prstGeom prst="rect">
            <a:avLst/>
          </a:prstGeom>
          <a:solidFill>
            <a:srgbClr val="0066A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b="1" i="1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39725" y="1700213"/>
            <a:ext cx="1441450" cy="252412"/>
          </a:xfrm>
          <a:prstGeom prst="rect">
            <a:avLst/>
          </a:prstGeom>
          <a:solidFill>
            <a:srgbClr val="0066A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b="1" i="1">
                <a:solidFill>
                  <a:srgbClr val="FFFFFF"/>
                </a:solidFill>
              </a:rPr>
              <a:t>Profile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3850" y="3033713"/>
            <a:ext cx="1944688" cy="250825"/>
          </a:xfrm>
          <a:prstGeom prst="rect">
            <a:avLst/>
          </a:prstGeom>
          <a:solidFill>
            <a:srgbClr val="0066A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b="1" i="1">
                <a:solidFill>
                  <a:srgbClr val="FFFFFF"/>
                </a:solidFill>
              </a:rPr>
              <a:t>Key Competences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3850" y="4616450"/>
            <a:ext cx="2087563" cy="252413"/>
          </a:xfrm>
          <a:prstGeom prst="rect">
            <a:avLst/>
          </a:prstGeom>
          <a:solidFill>
            <a:srgbClr val="0066A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b="1" i="1">
                <a:solidFill>
                  <a:srgbClr val="FFFFFF"/>
                </a:solidFill>
              </a:rPr>
              <a:t>Experience</a:t>
            </a:r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07504" y="400051"/>
            <a:ext cx="8739188" cy="7604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 </a:t>
            </a:r>
            <a:r>
              <a:rPr lang="en-US" dirty="0" smtClean="0">
                <a:ea typeface="MS PGothic" pitchFamily="34" charset="-128"/>
              </a:rPr>
              <a:t>	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ea typeface="MS PGothic" pitchFamily="34" charset="-128"/>
              </a:rPr>
              <a:t>Franck </a:t>
            </a:r>
            <a:r>
              <a:rPr lang="en-US" dirty="0" err="1" smtClean="0">
                <a:ea typeface="MS PGothic" pitchFamily="34" charset="-128"/>
              </a:rPr>
              <a:t>Surdeau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13" name="Espace réservé du texte 3"/>
          <p:cNvSpPr txBox="1">
            <a:spLocks/>
          </p:cNvSpPr>
          <p:nvPr/>
        </p:nvSpPr>
        <p:spPr>
          <a:xfrm>
            <a:off x="1358379" y="847152"/>
            <a:ext cx="5543550" cy="32385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68288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Lucida Sans Unicode" pitchFamily="34" charset="0"/>
              <a:buChar char="▶"/>
              <a:defRPr sz="1600">
                <a:solidFill>
                  <a:srgbClr val="000000"/>
                </a:solidFill>
                <a:latin typeface="Verdana"/>
                <a:ea typeface="MS PGothic" pitchFamily="34" charset="-128"/>
                <a:cs typeface="Verdana"/>
              </a:defRPr>
            </a:lvl1pPr>
            <a:lvl2pPr marL="539750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2pPr>
            <a:lvl3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•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3pPr>
            <a:lvl4pPr marL="1081088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4pPr>
            <a:lvl5pPr marL="13493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5pPr>
            <a:lvl6pPr marL="18065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6pPr>
            <a:lvl7pPr marL="22637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7pPr>
            <a:lvl8pPr marL="27209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8pPr>
            <a:lvl9pPr marL="31781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prstClr val="white">
                    <a:lumMod val="65000"/>
                  </a:prstClr>
                </a:solidFill>
                <a:latin typeface="Lucida Sans"/>
                <a:ea typeface="ＭＳ Ｐゴシック"/>
                <a:cs typeface="Arial" pitchFamily="34" charset="0"/>
              </a:rPr>
              <a:t>Senior ABAP Programmer</a:t>
            </a:r>
            <a:endParaRPr lang="en-US" b="1" dirty="0">
              <a:solidFill>
                <a:prstClr val="white">
                  <a:lumMod val="65000"/>
                </a:prstClr>
              </a:solidFill>
              <a:latin typeface="Lucida Sans"/>
              <a:ea typeface="ＭＳ Ｐゴシック"/>
              <a:cs typeface="Arial" pitchFamily="34" charset="0"/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3421063" y="1952625"/>
            <a:ext cx="5399087" cy="4068763"/>
          </a:xfrm>
          <a:ln w="19050">
            <a:solidFill>
              <a:srgbClr val="0066A2"/>
            </a:solidFill>
          </a:ln>
          <a:extLst/>
        </p:spPr>
        <p:txBody>
          <a:bodyPr>
            <a:normAutofit fontScale="92500" lnSpcReduction="20000"/>
          </a:bodyPr>
          <a:lstStyle/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endParaRPr lang="en-US" sz="1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DGAC – SAP Implementation / Technical Consultant (1 month)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Modified In-Out interface programs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Created Out interface programs based on BI extractors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Wrote technical specifications</a:t>
            </a: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endParaRPr lang="en-US" sz="1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CASINO – Specifications implementation / Technical </a:t>
            </a:r>
            <a:r>
              <a:rPr lang="en-US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Consultant </a:t>
            </a: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(5 </a:t>
            </a:r>
            <a:r>
              <a:rPr lang="en-US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months)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Created interfaces with an ETL (Extract-Transform-Load)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Created BADI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Wrote technical </a:t>
            </a: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specifications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Tools: ABAP, BADI</a:t>
            </a: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Function Modules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2" indent="0" defTabSz="195263">
              <a:buClr>
                <a:schemeClr val="accent2"/>
              </a:buClr>
              <a:buNone/>
              <a:tabLst>
                <a:tab pos="804863" algn="l"/>
                <a:tab pos="2098675" algn="l"/>
                <a:tab pos="3616325" algn="r"/>
              </a:tabLst>
              <a:defRPr/>
            </a:pPr>
            <a:endParaRPr lang="en-US" sz="1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DAIKIN – Application Maintenance / Technical-Functional Consultant (4 months)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Modified interface between ECC and CRM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Designed archiving program for PDF documents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Modified specifications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Wrote technical specifications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Tools: ABAP, IDOC, User exit, </a:t>
            </a: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BAPI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endParaRPr lang="en-US" sz="1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DAIKIN – Application Maintenance / Technical Consultant (6 months)</a:t>
            </a:r>
            <a:endParaRPr lang="en-US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Designed  data extraction programs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Designed a purchase request form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Tools: ABAP, IDOC, User exit, BAPI, </a:t>
            </a: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SMARTFORMS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endParaRPr lang="en-US" sz="1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7800" lvl="1" indent="-177800" defTabSz="195263">
              <a:buClr>
                <a:schemeClr val="accent2"/>
              </a:buClr>
              <a:buFont typeface="Wingdings" pitchFamily="2" charset="2"/>
              <a:buChar char="Ø"/>
              <a:tabLst>
                <a:tab pos="1079500" algn="l"/>
                <a:tab pos="2098675" algn="l"/>
                <a:tab pos="3616325" algn="r"/>
              </a:tabLst>
              <a:defRPr/>
            </a:pP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TELEFLEX </a:t>
            </a:r>
            <a:r>
              <a:rPr lang="en-US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– Application Maintenance / Technical Consultant </a:t>
            </a:r>
            <a:r>
              <a:rPr lang="en-U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(16 </a:t>
            </a:r>
            <a:r>
              <a:rPr lang="en-US" sz="1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months)</a:t>
            </a: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Created specific programs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Wrote technical specifications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55600" lvl="2" indent="-177800" defTabSz="195263">
              <a:buClr>
                <a:schemeClr val="accent2"/>
              </a:buClr>
              <a:buFont typeface="Wingdings" pitchFamily="2" charset="2"/>
              <a:buChar char="§"/>
              <a:tabLst>
                <a:tab pos="804863" algn="l"/>
                <a:tab pos="2098675" algn="l"/>
                <a:tab pos="3616325" algn="r"/>
              </a:tabLst>
              <a:defRPr/>
            </a:pPr>
            <a:r>
              <a:rPr lang="en-U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Application Maintenance Support</a:t>
            </a:r>
            <a:endParaRPr lang="en-US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Espace réservé du contenu 8"/>
          <p:cNvSpPr txBox="1">
            <a:spLocks/>
          </p:cNvSpPr>
          <p:nvPr/>
        </p:nvSpPr>
        <p:spPr>
          <a:xfrm>
            <a:off x="323850" y="3284538"/>
            <a:ext cx="2700338" cy="1152525"/>
          </a:xfrm>
          <a:prstGeom prst="rect">
            <a:avLst/>
          </a:prstGeom>
          <a:ln w="19050">
            <a:solidFill>
              <a:srgbClr val="0066A2"/>
            </a:solidFill>
          </a:ln>
        </p:spPr>
        <p:txBody>
          <a:bodyPr>
            <a:normAutofit lnSpcReduction="10000"/>
          </a:bodyPr>
          <a:lstStyle>
            <a:lvl1pPr marL="268288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Lucida Sans Unicode" pitchFamily="34" charset="0"/>
              <a:buChar char="▶"/>
              <a:defRPr sz="1600">
                <a:solidFill>
                  <a:srgbClr val="000000"/>
                </a:solidFill>
                <a:latin typeface="Verdana"/>
                <a:ea typeface="MS PGothic" pitchFamily="34" charset="-128"/>
                <a:cs typeface="Verdana"/>
              </a:defRPr>
            </a:lvl1pPr>
            <a:lvl2pPr marL="539750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2pPr>
            <a:lvl3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•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3pPr>
            <a:lvl4pPr marL="1081088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4pPr>
            <a:lvl5pPr marL="13493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5pPr>
            <a:lvl6pPr marL="18065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6pPr>
            <a:lvl7pPr marL="22637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7pPr>
            <a:lvl8pPr marL="27209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8pPr>
            <a:lvl9pPr marL="31781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endParaRPr lang="en-US" sz="900" dirty="0" smtClean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ABAP , IDOC, BAPI, LSMW, SMARTFORMS, QUERIES Expert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Customer training and support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Programming, forms, function modules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Application maintenance</a:t>
            </a:r>
          </a:p>
        </p:txBody>
      </p:sp>
      <p:sp>
        <p:nvSpPr>
          <p:cNvPr id="16" name="Espace réservé du contenu 9"/>
          <p:cNvSpPr txBox="1">
            <a:spLocks/>
          </p:cNvSpPr>
          <p:nvPr/>
        </p:nvSpPr>
        <p:spPr>
          <a:xfrm>
            <a:off x="323850" y="4868863"/>
            <a:ext cx="2700338" cy="1152525"/>
          </a:xfrm>
          <a:prstGeom prst="rect">
            <a:avLst/>
          </a:prstGeom>
          <a:ln w="19050">
            <a:solidFill>
              <a:srgbClr val="0066A2"/>
            </a:solidFill>
          </a:ln>
        </p:spPr>
        <p:txBody>
          <a:bodyPr/>
          <a:lstStyle>
            <a:lvl1pPr marL="268288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Lucida Sans Unicode" pitchFamily="34" charset="0"/>
              <a:buChar char="▶"/>
              <a:defRPr sz="1600">
                <a:solidFill>
                  <a:srgbClr val="000000"/>
                </a:solidFill>
                <a:latin typeface="Verdana"/>
                <a:ea typeface="MS PGothic" pitchFamily="34" charset="-128"/>
                <a:cs typeface="Verdana"/>
              </a:defRPr>
            </a:lvl1pPr>
            <a:lvl2pPr marL="539750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2pPr>
            <a:lvl3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•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3pPr>
            <a:lvl4pPr marL="1081088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4pPr>
            <a:lvl5pPr marL="13493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5pPr>
            <a:lvl6pPr marL="18065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6pPr>
            <a:lvl7pPr marL="22637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7pPr>
            <a:lvl8pPr marL="27209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8pPr>
            <a:lvl9pPr marL="31781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endParaRPr lang="en-US" sz="900" dirty="0" smtClean="0"/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Public Sector: DCSSA, 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Industry Sector: Daikin, Saint-Gobain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Retail Sector: Casino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>
                <a:solidFill>
                  <a:prstClr val="black"/>
                </a:solidFill>
              </a:rPr>
              <a:t>High Tech: Siemens</a:t>
            </a:r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>
                <a:solidFill>
                  <a:prstClr val="black"/>
                </a:solidFill>
              </a:rPr>
              <a:t>Automobile: Delphy, Teleflex, Tepcos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0"/>
          <p:cNvSpPr txBox="1">
            <a:spLocks/>
          </p:cNvSpPr>
          <p:nvPr/>
        </p:nvSpPr>
        <p:spPr>
          <a:xfrm>
            <a:off x="323850" y="1952625"/>
            <a:ext cx="2700338" cy="900113"/>
          </a:xfrm>
          <a:prstGeom prst="rect">
            <a:avLst/>
          </a:prstGeom>
          <a:ln w="19050">
            <a:solidFill>
              <a:srgbClr val="0066A2"/>
            </a:solidFill>
          </a:ln>
        </p:spPr>
        <p:txBody>
          <a:bodyPr/>
          <a:lstStyle>
            <a:lvl1pPr marL="268288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Lucida Sans Unicode" pitchFamily="34" charset="0"/>
              <a:buChar char="▶"/>
              <a:defRPr sz="1600">
                <a:solidFill>
                  <a:srgbClr val="000000"/>
                </a:solidFill>
                <a:latin typeface="Verdana"/>
                <a:ea typeface="MS PGothic" pitchFamily="34" charset="-128"/>
                <a:cs typeface="Verdana"/>
              </a:defRPr>
            </a:lvl1pPr>
            <a:lvl2pPr marL="539750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2pPr>
            <a:lvl3pPr marL="80962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6A1"/>
              </a:buClr>
              <a:buFont typeface="Arial" charset="0"/>
              <a:buChar char="•"/>
              <a:defRPr sz="1600">
                <a:solidFill>
                  <a:srgbClr val="000000"/>
                </a:solidFill>
                <a:latin typeface="Verdana"/>
                <a:ea typeface="Arial" charset="0"/>
                <a:cs typeface="Verdana"/>
              </a:defRPr>
            </a:lvl3pPr>
            <a:lvl4pPr marL="1081088" indent="-2698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–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4pPr>
            <a:lvl5pPr marL="13493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5pPr>
            <a:lvl6pPr marL="18065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6pPr>
            <a:lvl7pPr marL="22637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7pPr>
            <a:lvl8pPr marL="27209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8pPr>
            <a:lvl9pPr marL="3178175" indent="-268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5A2"/>
              </a:buClr>
              <a:buFont typeface="Arial" charset="0"/>
              <a:buChar char="»"/>
              <a:defRPr sz="1600">
                <a:solidFill>
                  <a:srgbClr val="000000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endParaRPr lang="en-US" sz="900" dirty="0" smtClean="0"/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14+ years experience in IT</a:t>
            </a:r>
            <a:endParaRPr lang="en-US" sz="900" dirty="0"/>
          </a:p>
          <a:p>
            <a:pPr>
              <a:buClr>
                <a:srgbClr val="829DC7">
                  <a:lumMod val="60000"/>
                  <a:lumOff val="40000"/>
                </a:srgbClr>
              </a:buClr>
              <a:buFont typeface="Wingdings" pitchFamily="2" charset="2"/>
              <a:buChar char="Ø"/>
              <a:defRPr/>
            </a:pPr>
            <a:r>
              <a:rPr lang="en-US" sz="900" dirty="0" smtClean="0"/>
              <a:t>Languages: French (mother tongue), English (Written, Read)</a:t>
            </a:r>
          </a:p>
        </p:txBody>
      </p:sp>
      <p:pic>
        <p:nvPicPr>
          <p:cNvPr id="18" name="Picture 12" descr="francel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063" y="513520"/>
            <a:ext cx="755774" cy="502367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516455\AppData\Local\Microsoft\Windows\Temporary Internet Files\Content.Outlook\Z45BBIBG\F surdeau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025265" cy="120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7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Atos">
      <a:dk1>
        <a:sysClr val="windowText" lastClr="000000"/>
      </a:dk1>
      <a:lt1>
        <a:sysClr val="window" lastClr="FFFFFF"/>
      </a:lt1>
      <a:dk2>
        <a:srgbClr val="0066A2"/>
      </a:dk2>
      <a:lt2>
        <a:srgbClr val="829DC7"/>
      </a:lt2>
      <a:accent1>
        <a:srgbClr val="00B2A9"/>
      </a:accent1>
      <a:accent2>
        <a:srgbClr val="A626AA"/>
      </a:accent2>
      <a:accent3>
        <a:srgbClr val="6639B7"/>
      </a:accent3>
      <a:accent4>
        <a:srgbClr val="AEA400"/>
      </a:accent4>
      <a:accent5>
        <a:srgbClr val="FFFFFF"/>
      </a:accent5>
      <a:accent6>
        <a:srgbClr val="8876B4"/>
      </a:accent6>
      <a:hlink>
        <a:srgbClr val="C7BD62"/>
      </a:hlink>
      <a:folHlink>
        <a:srgbClr val="83C9C3"/>
      </a:folHlink>
    </a:clrScheme>
    <a:fontScheme name="Conception personnalisée">
      <a:majorFont>
        <a:latin typeface="Lucida Sans"/>
        <a:ea typeface="ＭＳ Ｐゴシック"/>
        <a:cs typeface="Arial"/>
      </a:majorFont>
      <a:minorFont>
        <a:latin typeface="Lucida Sans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>
            <a:latin typeface="Verdana"/>
            <a:cs typeface="Verdana"/>
          </a:defRPr>
        </a:defPPr>
      </a:lstStyle>
    </a:txDef>
  </a:objectDefaults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227</Words>
  <Application>Microsoft Office PowerPoint</Application>
  <PresentationFormat>Affichage à l'écran (4:3)</PresentationFormat>
  <Paragraphs>49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Conception personnalisée</vt:lpstr>
      <vt:lpstr>     Franck Surdeau</vt:lpstr>
    </vt:vector>
  </TitlesOfParts>
  <Company>Atos Origin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FSU</dc:title>
  <dc:creator>MARION, GUILLAUME</dc:creator>
  <cp:lastModifiedBy>MARTIN, PATRICIA</cp:lastModifiedBy>
  <cp:revision>4</cp:revision>
  <dcterms:created xsi:type="dcterms:W3CDTF">2013-06-25T14:44:05Z</dcterms:created>
  <dcterms:modified xsi:type="dcterms:W3CDTF">2013-06-25T15:54:09Z</dcterms:modified>
</cp:coreProperties>
</file>