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</p:sldMasterIdLst>
  <p:notesMasterIdLst>
    <p:notesMasterId r:id="rId4"/>
  </p:notesMasterIdLst>
  <p:handoutMasterIdLst>
    <p:handoutMasterId r:id="rId5"/>
  </p:handoutMasterIdLst>
  <p:sldIdLst>
    <p:sldId id="258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710" y="-72"/>
      </p:cViewPr>
      <p:guideLst>
        <p:guide orient="horz" pos="4065"/>
        <p:guide pos="1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4" d="100"/>
          <a:sy n="64" d="100"/>
        </p:scale>
        <p:origin x="-28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16400" y="8632800"/>
            <a:ext cx="630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mtClean="0"/>
              <a:pPr/>
              <a:t>‹N°›</a:t>
            </a:fld>
            <a:endParaRPr lang="nl-NL"/>
          </a:p>
        </p:txBody>
      </p:sp>
      <p:pic>
        <p:nvPicPr>
          <p:cNvPr id="6146" name="Picture 2" descr="C:\Users\NL07021\Pictures\Visuals PPT\Logos handout en notes\At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00" y="107503"/>
            <a:ext cx="129514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ddNotifier#1"/>
          <p:cNvSpPr txBox="1">
            <a:spLocks noChangeArrowheads="1"/>
          </p:cNvSpPr>
          <p:nvPr/>
        </p:nvSpPr>
        <p:spPr bwMode="auto">
          <a:xfrm>
            <a:off x="187200" y="8632800"/>
            <a:ext cx="59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 smtClean="0"/>
              <a:t>Atos, the Atos logo, Atos Consulting, Atos </a:t>
            </a:r>
            <a:r>
              <a:rPr lang="en-US" sz="500" dirty="0" err="1" smtClean="0"/>
              <a:t>Worldline</a:t>
            </a:r>
            <a:r>
              <a:rPr lang="en-US" sz="500" dirty="0" smtClean="0"/>
              <a:t>, Atos Sphere, Atos Cloud and Atos </a:t>
            </a:r>
            <a:r>
              <a:rPr lang="en-US" sz="500" dirty="0" err="1" smtClean="0"/>
              <a:t>WorldGrid</a:t>
            </a:r>
            <a:endParaRPr lang="en-US" sz="500" dirty="0" smtClean="0"/>
          </a:p>
          <a:p>
            <a:r>
              <a:rPr lang="en-US" sz="500" dirty="0" smtClean="0"/>
              <a:t>are registered trademarks of Atos SA. June 2011</a:t>
            </a:r>
          </a:p>
          <a:p>
            <a:r>
              <a:rPr lang="en-US" sz="500" dirty="0" smtClean="0"/>
              <a:t>© 2011 Atos. Confidential information owned by Atos, to be used by the recipient only. This document, or any part of it, </a:t>
            </a:r>
          </a:p>
          <a:p>
            <a:r>
              <a:rPr lang="en-US" sz="500" dirty="0" smtClean="0"/>
              <a:t>may not be reproduced, copied, circulated and/or distributed nor quoted without prior written approval from Atos.</a:t>
            </a:r>
            <a:endParaRPr lang="nl-NL" sz="500" dirty="0"/>
          </a:p>
        </p:txBody>
      </p:sp>
    </p:spTree>
    <p:extLst>
      <p:ext uri="{BB962C8B-B14F-4D97-AF65-F5344CB8AC3E}">
        <p14:creationId xmlns:p14="http://schemas.microsoft.com/office/powerpoint/2010/main" val="3452287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16400" y="8632800"/>
            <a:ext cx="630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86036-71D8-437F-9E1E-5A10E0A94061}" type="slidenum">
              <a:rPr lang="nl-NL" smtClean="0"/>
              <a:pPr/>
              <a:t>‹N°›</a:t>
            </a:fld>
            <a:endParaRPr lang="nl-NL"/>
          </a:p>
        </p:txBody>
      </p:sp>
      <p:pic>
        <p:nvPicPr>
          <p:cNvPr id="8" name="Picture 2" descr="C:\Users\NL07021\Pictures\Visuals PPT\Logos handout en notes\At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00" y="107503"/>
            <a:ext cx="129514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ddNotifier#1"/>
          <p:cNvSpPr txBox="1">
            <a:spLocks noChangeArrowheads="1"/>
          </p:cNvSpPr>
          <p:nvPr/>
        </p:nvSpPr>
        <p:spPr bwMode="auto">
          <a:xfrm>
            <a:off x="187200" y="8632800"/>
            <a:ext cx="59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 smtClean="0"/>
              <a:t>Atos, the Atos logo, Atos Consulting, Atos </a:t>
            </a:r>
            <a:r>
              <a:rPr lang="en-US" sz="500" dirty="0" err="1" smtClean="0"/>
              <a:t>Worldline</a:t>
            </a:r>
            <a:r>
              <a:rPr lang="en-US" sz="500" dirty="0" smtClean="0"/>
              <a:t>, Atos Sphere, Atos Cloud and Atos </a:t>
            </a:r>
            <a:r>
              <a:rPr lang="en-US" sz="500" dirty="0" err="1" smtClean="0"/>
              <a:t>WorldGrid</a:t>
            </a:r>
            <a:endParaRPr lang="en-US" sz="500" dirty="0" smtClean="0"/>
          </a:p>
          <a:p>
            <a:r>
              <a:rPr lang="en-US" sz="500" dirty="0" smtClean="0"/>
              <a:t>are registered trademarks of Atos SA. June 2011</a:t>
            </a:r>
          </a:p>
          <a:p>
            <a:r>
              <a:rPr lang="en-US" sz="500" dirty="0" smtClean="0"/>
              <a:t>© 2011 Atos. Confidential information owned by Atos, to be used by the recipient only. This document, or any part of it, </a:t>
            </a:r>
          </a:p>
          <a:p>
            <a:r>
              <a:rPr lang="en-US" sz="500" dirty="0" smtClean="0"/>
              <a:t>may not be reproduced, copied, circulated and/or distributed nor quoted without prior written approval from Atos.</a:t>
            </a:r>
            <a:endParaRPr lang="nl-NL" sz="500" dirty="0"/>
          </a:p>
        </p:txBody>
      </p:sp>
    </p:spTree>
    <p:extLst>
      <p:ext uri="{BB962C8B-B14F-4D97-AF65-F5344CB8AC3E}">
        <p14:creationId xmlns:p14="http://schemas.microsoft.com/office/powerpoint/2010/main" val="57343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ng title visu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L07021\Pictures\Visuals PPT\Title Slide\Atos_Clock5 visual only 150dpi woe 15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" y="139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3070800"/>
            <a:ext cx="7920000" cy="1470025"/>
          </a:xfrm>
        </p:spPr>
        <p:txBody>
          <a:bodyPr>
            <a:noAutofit/>
          </a:bodyPr>
          <a:lstStyle>
            <a:lvl1pPr>
              <a:defRPr sz="72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4154400"/>
            <a:ext cx="7938000" cy="550800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673200" y="5036400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solidFill>
                  <a:schemeClr val="bg1"/>
                </a:solidFill>
              </a:rPr>
              <a:t>dd</a:t>
            </a:r>
            <a:r>
              <a:rPr lang="en-US" sz="1000" b="1" dirty="0" smtClean="0">
                <a:solidFill>
                  <a:schemeClr val="bg1"/>
                </a:solidFill>
              </a:rPr>
              <a:t>-mm-</a:t>
            </a:r>
            <a:r>
              <a:rPr lang="en-US" sz="1000" b="1" dirty="0" err="1" smtClean="0">
                <a:solidFill>
                  <a:schemeClr val="bg1"/>
                </a:solidFill>
              </a:rPr>
              <a:t>yyyy</a:t>
            </a:r>
            <a:endParaRPr lang="nl-NL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207963" y="6181557"/>
            <a:ext cx="31790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1000" dirty="0" smtClean="0"/>
              <a:t>Your business technologists. </a:t>
            </a:r>
            <a:r>
              <a:rPr lang="en-US" sz="1000" b="1" dirty="0"/>
              <a:t>Powering progress</a:t>
            </a:r>
            <a:endParaRPr lang="nl-NL" sz="1000" b="1" dirty="0"/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572000" y="6181557"/>
            <a:ext cx="1125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1000" dirty="0"/>
              <a:t>© Confidential</a:t>
            </a:r>
            <a:endParaRPr lang="nl-NL" sz="1000" b="1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6112" y="4600800"/>
            <a:ext cx="7938489" cy="431800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73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hort title visu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L07021\Pictures\Visuals PPT\Title Slide\Atos_Clock5 visual only 150dpi woe 15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" y="-3917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200" y="2782800"/>
            <a:ext cx="4604400" cy="1368000"/>
          </a:xfrm>
        </p:spPr>
        <p:txBody>
          <a:bodyPr>
            <a:noAutofit/>
          </a:bodyPr>
          <a:lstStyle>
            <a:lvl1pPr>
              <a:defRPr sz="124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600" y="4176000"/>
            <a:ext cx="4586400" cy="550800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673200" y="5040000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solidFill>
                  <a:schemeClr val="bg1"/>
                </a:solidFill>
              </a:rPr>
              <a:t>dd</a:t>
            </a:r>
            <a:r>
              <a:rPr lang="en-US" sz="1000" b="1" dirty="0" smtClean="0">
                <a:solidFill>
                  <a:schemeClr val="bg1"/>
                </a:solidFill>
              </a:rPr>
              <a:t>-mm-</a:t>
            </a:r>
            <a:r>
              <a:rPr lang="en-US" sz="1000" b="1" dirty="0" err="1" smtClean="0">
                <a:solidFill>
                  <a:schemeClr val="bg1"/>
                </a:solidFill>
              </a:rPr>
              <a:t>yyyy</a:t>
            </a:r>
            <a:endParaRPr lang="nl-NL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207963" y="6181557"/>
            <a:ext cx="31790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1000" dirty="0" smtClean="0"/>
              <a:t>Your business technologists. </a:t>
            </a:r>
            <a:r>
              <a:rPr lang="en-US" sz="1000" b="1" dirty="0"/>
              <a:t>Powering progress</a:t>
            </a:r>
            <a:endParaRPr lang="nl-NL" sz="1000" b="1" dirty="0"/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572000" y="6181557"/>
            <a:ext cx="1125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1000" dirty="0"/>
              <a:t>© Confidential</a:t>
            </a:r>
            <a:endParaRPr lang="nl-NL" sz="1000" b="1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648000" y="4651200"/>
            <a:ext cx="4593600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None/>
              <a:defRPr sz="32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91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hort titl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L07021\Pictures\Visuals PPT\Title Slide\AT_Text onl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2278800"/>
            <a:ext cx="4572000" cy="1440000"/>
          </a:xfrm>
        </p:spPr>
        <p:txBody>
          <a:bodyPr>
            <a:noAutofit/>
          </a:bodyPr>
          <a:lstStyle>
            <a:lvl1pPr>
              <a:defRPr sz="12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9200" y="3690000"/>
            <a:ext cx="4582800" cy="550800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145600" y="4078800"/>
            <a:ext cx="4586400" cy="5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32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207963" y="6181557"/>
            <a:ext cx="31790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1000" dirty="0" smtClean="0"/>
              <a:t>Your business technologists. </a:t>
            </a:r>
            <a:r>
              <a:rPr lang="en-US" sz="1000" b="1" dirty="0"/>
              <a:t>Powering progress</a:t>
            </a:r>
            <a:endParaRPr lang="nl-NL" sz="1000" b="1" dirty="0"/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572000" y="6181557"/>
            <a:ext cx="1125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1000" dirty="0"/>
              <a:t>© Confidential</a:t>
            </a:r>
            <a:endParaRPr lang="nl-NL" sz="1000" b="1" dirty="0"/>
          </a:p>
        </p:txBody>
      </p:sp>
    </p:spTree>
    <p:extLst>
      <p:ext uri="{BB962C8B-B14F-4D97-AF65-F5344CB8AC3E}">
        <p14:creationId xmlns:p14="http://schemas.microsoft.com/office/powerpoint/2010/main" val="314498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098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lympic logo Blue line t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98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lympic logo Black line t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953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ympic logo visual left s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000" y="1600200"/>
            <a:ext cx="5616000" cy="41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91600" y="1605600"/>
            <a:ext cx="2808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3240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ympic logo visual right s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00" y="1600200"/>
            <a:ext cx="5623200" cy="41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12000" y="1605600"/>
            <a:ext cx="2808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22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ympic logo 2 column visual left s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400" y="1600200"/>
            <a:ext cx="4255200" cy="41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91600" y="1605600"/>
            <a:ext cx="410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3317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ympic logo 2 column visual right s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00" y="1600200"/>
            <a:ext cx="4262400" cy="41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16000" y="1605600"/>
            <a:ext cx="410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205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ng titl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L07021\Pictures\Visuals PPT\Title Slide\AT_Text onl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3" y="29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200" y="2131200"/>
            <a:ext cx="7920000" cy="1470025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3286800"/>
            <a:ext cx="7920000" cy="550800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648000" y="3690000"/>
            <a:ext cx="7920000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>
                <a:solidFill>
                  <a:schemeClr val="bg2"/>
                </a:solidFill>
              </a:rPr>
              <a:t>Click to edit Master subtitle style</a:t>
            </a:r>
            <a:endParaRPr lang="nl-NL" sz="3200" dirty="0">
              <a:solidFill>
                <a:schemeClr val="bg2"/>
              </a:solidFill>
            </a:endParaRP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673199" y="4154400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solidFill>
                  <a:schemeClr val="bg1"/>
                </a:solidFill>
              </a:rPr>
              <a:t>dd</a:t>
            </a:r>
            <a:r>
              <a:rPr lang="en-US" sz="1000" b="1" dirty="0" smtClean="0">
                <a:solidFill>
                  <a:schemeClr val="bg1"/>
                </a:solidFill>
              </a:rPr>
              <a:t>-mm-</a:t>
            </a:r>
            <a:r>
              <a:rPr lang="en-US" sz="1000" b="1" dirty="0" err="1" smtClean="0">
                <a:solidFill>
                  <a:schemeClr val="bg1"/>
                </a:solidFill>
              </a:rPr>
              <a:t>yyyy</a:t>
            </a:r>
            <a:endParaRPr lang="nl-NL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207963" y="6181557"/>
            <a:ext cx="31790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1000" dirty="0" smtClean="0"/>
              <a:t>Your business technologists. </a:t>
            </a:r>
            <a:r>
              <a:rPr lang="en-US" sz="1000" b="1" dirty="0"/>
              <a:t>Powering progress</a:t>
            </a:r>
            <a:endParaRPr lang="nl-NL" sz="1000" b="1" dirty="0"/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572000" y="6181557"/>
            <a:ext cx="1125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1000" dirty="0"/>
              <a:t>© Confidential</a:t>
            </a:r>
            <a:endParaRPr lang="nl-NL" sz="1000" b="1" dirty="0"/>
          </a:p>
        </p:txBody>
      </p:sp>
    </p:spTree>
    <p:extLst>
      <p:ext uri="{BB962C8B-B14F-4D97-AF65-F5344CB8AC3E}">
        <p14:creationId xmlns:p14="http://schemas.microsoft.com/office/powerpoint/2010/main" val="366610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 line t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400" y="6188049"/>
            <a:ext cx="637200" cy="365125"/>
          </a:xfrm>
          <a:prstGeom prst="rect">
            <a:avLst/>
          </a:prstGeom>
        </p:spPr>
        <p:txBody>
          <a:bodyPr/>
          <a:lstStyle/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49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ck line t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400" y="6199200"/>
            <a:ext cx="637200" cy="365125"/>
          </a:xfrm>
          <a:prstGeom prst="rect">
            <a:avLst/>
          </a:prstGeom>
        </p:spPr>
        <p:txBody>
          <a:bodyPr/>
          <a:lstStyle/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9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isual left s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000" y="1600200"/>
            <a:ext cx="5616000" cy="41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400" y="6199200"/>
            <a:ext cx="637200" cy="365125"/>
          </a:xfrm>
          <a:prstGeom prst="rect">
            <a:avLst/>
          </a:prstGeom>
        </p:spPr>
        <p:txBody>
          <a:bodyPr/>
          <a:lstStyle/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91600" y="1605600"/>
            <a:ext cx="2808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886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isual right s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00" y="1600200"/>
            <a:ext cx="5623200" cy="41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400" y="6199200"/>
            <a:ext cx="637200" cy="365125"/>
          </a:xfrm>
          <a:prstGeom prst="rect">
            <a:avLst/>
          </a:prstGeom>
        </p:spPr>
        <p:txBody>
          <a:bodyPr/>
          <a:lstStyle/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12000" y="1605600"/>
            <a:ext cx="2808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029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 visual left s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400" y="1600200"/>
            <a:ext cx="4255200" cy="41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400" y="6199200"/>
            <a:ext cx="637200" cy="365125"/>
          </a:xfrm>
          <a:prstGeom prst="rect">
            <a:avLst/>
          </a:prstGeom>
        </p:spPr>
        <p:txBody>
          <a:bodyPr/>
          <a:lstStyle/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91600" y="1605600"/>
            <a:ext cx="410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487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 visual right s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00" y="1600200"/>
            <a:ext cx="4262400" cy="41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400" y="6199200"/>
            <a:ext cx="637200" cy="365125"/>
          </a:xfrm>
          <a:prstGeom prst="rect">
            <a:avLst/>
          </a:prstGeom>
        </p:spPr>
        <p:txBody>
          <a:bodyPr/>
          <a:lstStyle/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16000" y="1605600"/>
            <a:ext cx="410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487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L07021\Pictures\Visuals PPT\Title Slide\AT_Closi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" y="-5053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0000" y="1267200"/>
            <a:ext cx="5155200" cy="1152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000" y="3384000"/>
            <a:ext cx="5079600" cy="1904400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207963" y="6181557"/>
            <a:ext cx="31790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1000" dirty="0" smtClean="0"/>
              <a:t>Your business technologists. </a:t>
            </a:r>
            <a:r>
              <a:rPr lang="en-US" sz="1000" b="1" dirty="0"/>
              <a:t>Powering progress</a:t>
            </a:r>
            <a:endParaRPr lang="nl-NL" sz="1000" b="1" dirty="0"/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572000" y="6181557"/>
            <a:ext cx="1125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1000" dirty="0"/>
              <a:t>© Confidential</a:t>
            </a:r>
            <a:endParaRPr lang="nl-NL" sz="1000" b="1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301625" y="5084763"/>
            <a:ext cx="3200400" cy="400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400" dirty="0" smtClean="0"/>
              <a:t>www.atos.net</a:t>
            </a:r>
            <a:endParaRPr lang="nl-NL" sz="1400" dirty="0"/>
          </a:p>
        </p:txBody>
      </p:sp>
      <p:sp>
        <p:nvSpPr>
          <p:cNvPr id="12" name="AddNotifier#1"/>
          <p:cNvSpPr txBox="1">
            <a:spLocks noChangeArrowheads="1"/>
          </p:cNvSpPr>
          <p:nvPr userDrawn="1"/>
        </p:nvSpPr>
        <p:spPr bwMode="auto">
          <a:xfrm>
            <a:off x="208800" y="5590800"/>
            <a:ext cx="6862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ZA" sz="800" smtClean="0"/>
              <a:t>Atos, the Atos logo, Atos Consulting, Atos Worldline, Atos Sphere, Atos Cloud and Atos WorldGrid</a:t>
            </a:r>
          </a:p>
          <a:p>
            <a:r>
              <a:rPr lang="en-ZA" sz="800" smtClean="0"/>
              <a:t>are registered trademarks of Atos SA. September 2011</a:t>
            </a:r>
          </a:p>
          <a:p>
            <a:r>
              <a:rPr lang="en-ZA" sz="800" smtClean="0"/>
              <a:t>© 2011 Atos. Confidential information owned by Atos, to be used by the recipient only. This document, or any part of it, </a:t>
            </a:r>
          </a:p>
          <a:p>
            <a:r>
              <a:rPr lang="en-ZA" sz="800" smtClean="0"/>
              <a:t>may not be reproduced, copied, circulated and/or distributed nor quoted without prior written approval from Atos.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86955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800" y="727200"/>
            <a:ext cx="86832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800" y="1600200"/>
            <a:ext cx="8686800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294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1" r:id="rId9"/>
    <p:sldLayoutId id="2147483663" r:id="rId10"/>
    <p:sldLayoutId id="2147483662" r:id="rId11"/>
    <p:sldLayoutId id="2147483678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800" y="727200"/>
            <a:ext cx="86832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800" y="1600200"/>
            <a:ext cx="8686800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400" y="6210000"/>
            <a:ext cx="63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7" name="AddCustomFooter#1"/>
          <p:cNvSpPr txBox="1"/>
          <p:nvPr/>
        </p:nvSpPr>
        <p:spPr>
          <a:xfrm>
            <a:off x="190800" y="6253200"/>
            <a:ext cx="576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       | </a:t>
            </a:r>
            <a:r>
              <a:rPr lang="en-US" sz="1000" dirty="0" err="1" smtClean="0"/>
              <a:t>dd</a:t>
            </a:r>
            <a:r>
              <a:rPr lang="en-US" sz="1000" dirty="0" smtClean="0"/>
              <a:t>-mm-</a:t>
            </a:r>
            <a:r>
              <a:rPr lang="en-US" sz="1000" dirty="0" err="1" smtClean="0"/>
              <a:t>yyy</a:t>
            </a:r>
            <a:r>
              <a:rPr lang="en-US" sz="1000" dirty="0" smtClean="0"/>
              <a:t> | Author</a:t>
            </a:r>
          </a:p>
          <a:p>
            <a:r>
              <a:rPr lang="en-US" sz="1000" dirty="0" smtClean="0"/>
              <a:t>Region</a:t>
            </a:r>
            <a:r>
              <a:rPr lang="en-US" sz="1000" baseline="0" dirty="0" smtClean="0"/>
              <a:t> | Sector | Division | Department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39931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65" name="Text Box 17"/>
          <p:cNvSpPr txBox="1">
            <a:spLocks noChangeArrowheads="1"/>
          </p:cNvSpPr>
          <p:nvPr/>
        </p:nvSpPr>
        <p:spPr bwMode="auto">
          <a:xfrm>
            <a:off x="409070" y="260648"/>
            <a:ext cx="4108450" cy="5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200" b="1">
                <a:latin typeface="+mj-lt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300" b="1">
                <a:latin typeface="Lucida Sans Unicode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300" b="1">
                <a:latin typeface="Lucida Sans Unicode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300" b="1">
                <a:latin typeface="Lucida Sans Unicode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300" b="1">
                <a:latin typeface="Lucida Sans Unicode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300" b="1">
                <a:latin typeface="Lucida Sans Unicode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300" b="1">
                <a:latin typeface="Lucida Sans Unicode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300" b="1">
                <a:latin typeface="Lucida Sans Unicode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300" b="1">
                <a:latin typeface="Lucida Sans Unicode" pitchFamily="34" charset="0"/>
              </a:defRPr>
            </a:lvl9pPr>
          </a:lstStyle>
          <a:p>
            <a:r>
              <a:rPr lang="fr-FR" dirty="0" smtClean="0"/>
              <a:t>David Del </a:t>
            </a:r>
            <a:r>
              <a:rPr lang="fr-FR" dirty="0" err="1" smtClean="0"/>
              <a:t>Pozo</a:t>
            </a:r>
            <a:endParaRPr lang="fr-FR" dirty="0" smtClean="0"/>
          </a:p>
          <a:p>
            <a:r>
              <a:rPr lang="fr-FR" sz="1600" b="0" dirty="0" smtClean="0">
                <a:solidFill>
                  <a:schemeClr val="accent4"/>
                </a:solidFill>
                <a:latin typeface="+mn-lt"/>
                <a:ea typeface="+mn-ea"/>
              </a:rPr>
              <a:t>Consultant SAP FICO</a:t>
            </a:r>
            <a:endParaRPr lang="fr-FR" sz="1600" b="0" dirty="0">
              <a:solidFill>
                <a:schemeClr val="accent4"/>
              </a:solidFill>
              <a:latin typeface="+mn-lt"/>
              <a:ea typeface="+mn-ea"/>
            </a:endParaRPr>
          </a:p>
        </p:txBody>
      </p:sp>
      <p:sp>
        <p:nvSpPr>
          <p:cNvPr id="974885" name="Text Box 37"/>
          <p:cNvSpPr txBox="1">
            <a:spLocks noChangeArrowheads="1"/>
          </p:cNvSpPr>
          <p:nvPr/>
        </p:nvSpPr>
        <p:spPr bwMode="auto">
          <a:xfrm>
            <a:off x="1115617" y="863600"/>
            <a:ext cx="7817246" cy="1107996"/>
          </a:xfrm>
          <a:prstGeom prst="rect">
            <a:avLst/>
          </a:prstGeom>
          <a:noFill/>
          <a:ln w="3175" algn="ctr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prstShdw prst="shdw18" dist="17961" dir="13500000">
              <a:srgbClr val="C0C0C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lIns="180000" tIns="0" rIns="0" bIns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sz="900" dirty="0"/>
              <a:t>David </a:t>
            </a:r>
            <a:r>
              <a:rPr lang="fr-FR" sz="900" dirty="0" err="1" smtClean="0"/>
              <a:t>is</a:t>
            </a:r>
            <a:r>
              <a:rPr lang="fr-FR" sz="900" dirty="0" smtClean="0"/>
              <a:t> Computer Sciences </a:t>
            </a:r>
            <a:r>
              <a:rPr lang="fr-FR" sz="900" dirty="0" err="1" smtClean="0"/>
              <a:t>Engineer</a:t>
            </a:r>
            <a:r>
              <a:rPr lang="fr-FR" sz="900" dirty="0" smtClean="0"/>
              <a:t> </a:t>
            </a:r>
            <a:r>
              <a:rPr lang="fr-FR" sz="900" dirty="0" err="1" smtClean="0"/>
              <a:t>at</a:t>
            </a:r>
            <a:r>
              <a:rPr lang="fr-FR" sz="900" dirty="0" smtClean="0"/>
              <a:t> the </a:t>
            </a:r>
            <a:r>
              <a:rPr lang="fr-FR" sz="900" dirty="0" err="1" smtClean="0"/>
              <a:t>Technical</a:t>
            </a:r>
            <a:r>
              <a:rPr lang="fr-FR" sz="900" dirty="0" smtClean="0"/>
              <a:t> </a:t>
            </a:r>
            <a:r>
              <a:rPr lang="fr-FR" sz="900" dirty="0" err="1" smtClean="0"/>
              <a:t>University</a:t>
            </a:r>
            <a:r>
              <a:rPr lang="fr-FR" sz="900" dirty="0" smtClean="0"/>
              <a:t> of Madrid </a:t>
            </a:r>
            <a:r>
              <a:rPr lang="fr-FR" sz="900" dirty="0"/>
              <a:t>(2003) </a:t>
            </a:r>
            <a:r>
              <a:rPr lang="fr-FR" sz="900" dirty="0" smtClean="0"/>
              <a:t>and Master in Control and Embedded </a:t>
            </a:r>
            <a:r>
              <a:rPr lang="fr-FR" sz="900" dirty="0" err="1" smtClean="0"/>
              <a:t>Systems</a:t>
            </a:r>
            <a:r>
              <a:rPr lang="fr-FR" sz="900" dirty="0" smtClean="0"/>
              <a:t> </a:t>
            </a:r>
            <a:r>
              <a:rPr lang="fr-FR" sz="900" dirty="0" err="1" smtClean="0"/>
              <a:t>at</a:t>
            </a:r>
            <a:r>
              <a:rPr lang="fr-FR" sz="900" dirty="0" smtClean="0"/>
              <a:t> SUPAERO </a:t>
            </a:r>
            <a:r>
              <a:rPr lang="fr-FR" sz="900" dirty="0"/>
              <a:t>(2007).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sz="900" dirty="0" smtClean="0"/>
              <a:t>SAP FICO Senior Consultant </a:t>
            </a:r>
            <a:r>
              <a:rPr lang="fr-FR" sz="900" dirty="0" err="1" smtClean="0"/>
              <a:t>with</a:t>
            </a:r>
            <a:r>
              <a:rPr lang="fr-FR" sz="900" dirty="0" smtClean="0"/>
              <a:t> 5+ </a:t>
            </a:r>
            <a:r>
              <a:rPr lang="fr-FR" sz="900" dirty="0" err="1" smtClean="0"/>
              <a:t>years</a:t>
            </a:r>
            <a:r>
              <a:rPr lang="fr-FR" sz="900" dirty="0" smtClean="0"/>
              <a:t> of hands-on </a:t>
            </a:r>
            <a:r>
              <a:rPr lang="fr-FR" sz="900" dirty="0" err="1" smtClean="0"/>
              <a:t>experience</a:t>
            </a:r>
            <a:r>
              <a:rPr lang="fr-FR" sz="900" dirty="0" smtClean="0"/>
              <a:t>, </a:t>
            </a:r>
            <a:r>
              <a:rPr lang="fr-FR" sz="900" dirty="0" err="1" smtClean="0"/>
              <a:t>he</a:t>
            </a:r>
            <a:r>
              <a:rPr lang="fr-FR" sz="900" dirty="0" smtClean="0"/>
              <a:t> has </a:t>
            </a:r>
            <a:r>
              <a:rPr lang="fr-FR" sz="900" dirty="0" err="1" smtClean="0"/>
              <a:t>participated</a:t>
            </a:r>
            <a:r>
              <a:rPr lang="fr-FR" sz="900" dirty="0" smtClean="0"/>
              <a:t> in </a:t>
            </a:r>
            <a:r>
              <a:rPr lang="fr-FR" sz="900" dirty="0" err="1" smtClean="0"/>
              <a:t>many</a:t>
            </a:r>
            <a:r>
              <a:rPr lang="fr-FR" sz="900" dirty="0" smtClean="0"/>
              <a:t> global </a:t>
            </a:r>
            <a:r>
              <a:rPr lang="fr-FR" sz="900" dirty="0" err="1" smtClean="0"/>
              <a:t>implementation</a:t>
            </a:r>
            <a:r>
              <a:rPr lang="fr-FR" sz="900" dirty="0" smtClean="0"/>
              <a:t> programs.</a:t>
            </a:r>
            <a:endParaRPr lang="fr-FR" sz="900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sz="900" dirty="0" smtClean="0"/>
              <a:t>Focus on </a:t>
            </a:r>
            <a:r>
              <a:rPr lang="fr-FR" sz="900" dirty="0"/>
              <a:t>: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sz="900" dirty="0"/>
              <a:t>-          </a:t>
            </a:r>
            <a:r>
              <a:rPr lang="fr-FR" sz="900" dirty="0" smtClean="0"/>
              <a:t>Double </a:t>
            </a:r>
            <a:r>
              <a:rPr lang="fr-FR" sz="900" dirty="0" err="1" smtClean="0"/>
              <a:t>skilled</a:t>
            </a:r>
            <a:r>
              <a:rPr lang="fr-FR" sz="900" dirty="0" smtClean="0"/>
              <a:t> on </a:t>
            </a:r>
            <a:r>
              <a:rPr lang="fr-FR" sz="900" dirty="0" err="1" smtClean="0"/>
              <a:t>technical</a:t>
            </a:r>
            <a:r>
              <a:rPr lang="fr-FR" sz="900" dirty="0" smtClean="0"/>
              <a:t> IT network and server </a:t>
            </a:r>
            <a:r>
              <a:rPr lang="fr-FR" sz="900" dirty="0" err="1" smtClean="0"/>
              <a:t>systems</a:t>
            </a:r>
            <a:r>
              <a:rPr lang="fr-FR" sz="900" dirty="0" smtClean="0"/>
              <a:t> </a:t>
            </a:r>
            <a:r>
              <a:rPr lang="fr-FR" sz="900" dirty="0" err="1" smtClean="0"/>
              <a:t>with</a:t>
            </a:r>
            <a:r>
              <a:rPr lang="fr-FR" sz="900" dirty="0" smtClean="0"/>
              <a:t> 3+ </a:t>
            </a:r>
            <a:r>
              <a:rPr lang="fr-FR" sz="900" dirty="0" err="1" smtClean="0"/>
              <a:t>years</a:t>
            </a:r>
            <a:r>
              <a:rPr lang="fr-FR" sz="900" dirty="0" smtClean="0"/>
              <a:t> of </a:t>
            </a:r>
            <a:r>
              <a:rPr lang="fr-FR" sz="900" dirty="0" err="1" smtClean="0"/>
              <a:t>experience</a:t>
            </a:r>
            <a:r>
              <a:rPr lang="fr-FR" sz="900" dirty="0"/>
              <a:t> </a:t>
            </a:r>
            <a:r>
              <a:rPr lang="fr-FR" sz="900" dirty="0" smtClean="0"/>
              <a:t>for relevant </a:t>
            </a:r>
            <a:r>
              <a:rPr lang="fr-FR" sz="900" dirty="0" err="1" smtClean="0"/>
              <a:t>customers</a:t>
            </a:r>
            <a:r>
              <a:rPr lang="fr-FR" sz="900" dirty="0" smtClean="0"/>
              <a:t> </a:t>
            </a:r>
            <a:r>
              <a:rPr lang="fr-FR" sz="900" dirty="0" err="1" smtClean="0"/>
              <a:t>like</a:t>
            </a:r>
            <a:r>
              <a:rPr lang="fr-FR" sz="900" dirty="0" smtClean="0"/>
              <a:t> </a:t>
            </a:r>
            <a:r>
              <a:rPr lang="fr-FR" sz="900" dirty="0" err="1" smtClean="0"/>
              <a:t>Telefonica</a:t>
            </a:r>
            <a:r>
              <a:rPr lang="fr-FR" sz="900" dirty="0" smtClean="0"/>
              <a:t> and RENFE in Spain.</a:t>
            </a:r>
            <a:endParaRPr lang="fr-FR" sz="900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sz="900" dirty="0"/>
              <a:t>-          </a:t>
            </a:r>
            <a:r>
              <a:rPr lang="fr-FR" sz="900" dirty="0" smtClean="0"/>
              <a:t>International profile </a:t>
            </a:r>
            <a:r>
              <a:rPr lang="fr-FR" sz="900" dirty="0"/>
              <a:t>: </a:t>
            </a:r>
            <a:r>
              <a:rPr lang="fr-FR" sz="900" dirty="0" err="1" smtClean="0"/>
              <a:t>Spanish</a:t>
            </a:r>
            <a:r>
              <a:rPr lang="fr-FR" sz="900" dirty="0" smtClean="0"/>
              <a:t> </a:t>
            </a:r>
            <a:r>
              <a:rPr lang="fr-FR" sz="900" dirty="0" err="1" smtClean="0"/>
              <a:t>mother</a:t>
            </a:r>
            <a:r>
              <a:rPr lang="fr-FR" sz="900" dirty="0" smtClean="0"/>
              <a:t> </a:t>
            </a:r>
            <a:r>
              <a:rPr lang="fr-FR" sz="900" dirty="0" err="1" smtClean="0"/>
              <a:t>tongue</a:t>
            </a:r>
            <a:r>
              <a:rPr lang="fr-FR" sz="900" dirty="0" smtClean="0"/>
              <a:t>, French fluent and full </a:t>
            </a:r>
            <a:r>
              <a:rPr lang="fr-FR" sz="900" dirty="0" err="1" smtClean="0"/>
              <a:t>conversational</a:t>
            </a:r>
            <a:r>
              <a:rPr lang="fr-FR" sz="900" dirty="0" smtClean="0"/>
              <a:t> in English.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sz="900" dirty="0" smtClean="0"/>
              <a:t>-          </a:t>
            </a:r>
            <a:r>
              <a:rPr lang="fr-FR" sz="900" dirty="0" err="1" smtClean="0"/>
              <a:t>Strong</a:t>
            </a:r>
            <a:r>
              <a:rPr lang="fr-FR" sz="900" dirty="0" smtClean="0"/>
              <a:t> </a:t>
            </a:r>
            <a:r>
              <a:rPr lang="fr-FR" sz="900" dirty="0" err="1" smtClean="0"/>
              <a:t>analytical</a:t>
            </a:r>
            <a:r>
              <a:rPr lang="fr-FR" sz="900" dirty="0" smtClean="0"/>
              <a:t> </a:t>
            </a:r>
            <a:r>
              <a:rPr lang="fr-FR" sz="900" dirty="0" err="1" smtClean="0"/>
              <a:t>skills</a:t>
            </a:r>
            <a:r>
              <a:rPr lang="fr-FR" sz="900" dirty="0" smtClean="0"/>
              <a:t>.</a:t>
            </a:r>
            <a:endParaRPr lang="fr-FR" sz="900" dirty="0"/>
          </a:p>
        </p:txBody>
      </p:sp>
      <p:sp>
        <p:nvSpPr>
          <p:cNvPr id="974876" name="Text Box 28"/>
          <p:cNvSpPr txBox="1">
            <a:spLocks noChangeArrowheads="1"/>
          </p:cNvSpPr>
          <p:nvPr/>
        </p:nvSpPr>
        <p:spPr bwMode="auto">
          <a:xfrm>
            <a:off x="6008688" y="1928813"/>
            <a:ext cx="2921000" cy="1430373"/>
          </a:xfrm>
          <a:prstGeom prst="rect">
            <a:avLst/>
          </a:prstGeom>
          <a:noFill/>
          <a:ln w="3175" algn="ctr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prstShdw prst="shdw18" dist="17961" dir="13500000">
              <a:srgbClr val="C0C0C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lIns="180000" tIns="72000" rIns="0" bIns="72000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180975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0"/>
              </a:spcAft>
              <a:buClr>
                <a:srgbClr val="0066A2"/>
              </a:buClr>
              <a:buSzPts val="700"/>
            </a:pPr>
            <a:r>
              <a:rPr lang="fr-FR" sz="900" b="1" dirty="0" err="1">
                <a:latin typeface="+mj-lt"/>
              </a:rPr>
              <a:t>Languages</a:t>
            </a:r>
            <a:r>
              <a:rPr lang="fr-FR" sz="900" b="1" dirty="0">
                <a:latin typeface="+mj-lt"/>
              </a:rPr>
              <a:t>: </a:t>
            </a:r>
            <a:r>
              <a:rPr lang="fr-FR" sz="900" dirty="0">
                <a:latin typeface="+mj-lt"/>
              </a:rPr>
              <a:t>Fluent in </a:t>
            </a:r>
            <a:r>
              <a:rPr lang="fr-FR" sz="900" dirty="0" err="1">
                <a:latin typeface="+mj-lt"/>
              </a:rPr>
              <a:t>Spanish</a:t>
            </a:r>
            <a:r>
              <a:rPr lang="fr-FR" sz="900" dirty="0">
                <a:latin typeface="+mj-lt"/>
              </a:rPr>
              <a:t>, English &amp; French</a:t>
            </a:r>
          </a:p>
          <a:p>
            <a:pPr algn="just">
              <a:spcAft>
                <a:spcPts val="0"/>
              </a:spcAft>
              <a:buClr>
                <a:srgbClr val="0066A2"/>
              </a:buClr>
              <a:buSzPts val="700"/>
            </a:pPr>
            <a:r>
              <a:rPr lang="fr-FR" sz="900" b="1" dirty="0" smtClean="0">
                <a:latin typeface="+mj-lt"/>
              </a:rPr>
              <a:t>Main </a:t>
            </a:r>
            <a:r>
              <a:rPr lang="fr-FR" sz="900" b="1" dirty="0" err="1" smtClean="0">
                <a:latin typeface="+mj-lt"/>
              </a:rPr>
              <a:t>Skills</a:t>
            </a:r>
            <a:endParaRPr lang="fr-FR" sz="900" b="1" dirty="0" smtClean="0">
              <a:latin typeface="+mj-lt"/>
            </a:endParaRPr>
          </a:p>
          <a:p>
            <a:pPr marL="171450" lvl="0" indent="-171450" algn="just">
              <a:spcBef>
                <a:spcPts val="300"/>
              </a:spcBef>
              <a:spcAft>
                <a:spcPts val="0"/>
              </a:spcAft>
              <a:buClr>
                <a:srgbClr val="0066A2"/>
              </a:buClr>
              <a:buSzPts val="700"/>
              <a:buFont typeface="Arial" pitchFamily="34" charset="0"/>
              <a:buChar char="•"/>
              <a:tabLst>
                <a:tab pos="575945" algn="l"/>
                <a:tab pos="449580" algn="l"/>
              </a:tabLst>
            </a:pPr>
            <a:r>
              <a:rPr lang="fr-FR" sz="900" dirty="0" smtClean="0">
                <a:latin typeface="+mn-lt"/>
              </a:rPr>
              <a:t>SAP </a:t>
            </a:r>
            <a:r>
              <a:rPr lang="fr-FR" sz="900" dirty="0">
                <a:latin typeface="+mn-lt"/>
              </a:rPr>
              <a:t>FI GL AP AR </a:t>
            </a:r>
            <a:r>
              <a:rPr lang="fr-FR" sz="900" dirty="0" smtClean="0">
                <a:latin typeface="+mn-lt"/>
              </a:rPr>
              <a:t>CO </a:t>
            </a:r>
            <a:r>
              <a:rPr lang="fr-FR" sz="900" dirty="0" err="1" smtClean="0">
                <a:latin typeface="+mn-lt"/>
              </a:rPr>
              <a:t>customizing</a:t>
            </a:r>
            <a:endParaRPr lang="fr-FR" sz="900" dirty="0">
              <a:latin typeface="+mn-lt"/>
            </a:endParaRPr>
          </a:p>
          <a:p>
            <a:pPr marL="171450" lvl="0" indent="-171450" algn="just">
              <a:spcAft>
                <a:spcPts val="0"/>
              </a:spcAft>
              <a:buClr>
                <a:srgbClr val="0066A2"/>
              </a:buClr>
              <a:buSzPts val="700"/>
              <a:buFont typeface="Arial" pitchFamily="34" charset="0"/>
              <a:buChar char="•"/>
            </a:pPr>
            <a:r>
              <a:rPr lang="fr-FR" sz="900" dirty="0" err="1" smtClean="0">
                <a:latin typeface="+mn-lt"/>
              </a:rPr>
              <a:t>Understanding</a:t>
            </a:r>
            <a:r>
              <a:rPr lang="fr-FR" sz="900" dirty="0" smtClean="0">
                <a:latin typeface="+mn-lt"/>
              </a:rPr>
              <a:t> of Delta </a:t>
            </a:r>
            <a:r>
              <a:rPr lang="fr-FR" sz="900" dirty="0">
                <a:latin typeface="+mn-lt"/>
              </a:rPr>
              <a:t>FICO R/3 &gt; ECC6</a:t>
            </a:r>
          </a:p>
          <a:p>
            <a:pPr marL="171450" lvl="0" indent="-171450" algn="just">
              <a:spcAft>
                <a:spcPts val="0"/>
              </a:spcAft>
              <a:buClr>
                <a:srgbClr val="0066A2"/>
              </a:buClr>
              <a:buSzPts val="700"/>
              <a:buFont typeface="Arial" pitchFamily="34" charset="0"/>
              <a:buChar char="•"/>
            </a:pPr>
            <a:r>
              <a:rPr lang="fr-FR" sz="900" dirty="0" smtClean="0">
                <a:latin typeface="+mn-lt"/>
              </a:rPr>
              <a:t>New GL</a:t>
            </a:r>
          </a:p>
          <a:p>
            <a:pPr marL="171450" lvl="0" indent="-171450" algn="just">
              <a:spcAft>
                <a:spcPts val="0"/>
              </a:spcAft>
              <a:buClr>
                <a:srgbClr val="0066A2"/>
              </a:buClr>
              <a:buSzPts val="700"/>
              <a:buFont typeface="Arial" pitchFamily="34" charset="0"/>
              <a:buChar char="•"/>
            </a:pPr>
            <a:endParaRPr lang="fr-FR" sz="900" dirty="0" smtClean="0">
              <a:latin typeface="+mn-lt"/>
            </a:endParaRPr>
          </a:p>
          <a:p>
            <a:pPr lvl="0" algn="just">
              <a:spcAft>
                <a:spcPts val="0"/>
              </a:spcAft>
              <a:buClr>
                <a:srgbClr val="0066A2"/>
              </a:buClr>
              <a:buSzPts val="700"/>
            </a:pPr>
            <a:r>
              <a:rPr lang="fr-FR" sz="900" b="1" dirty="0" err="1" smtClean="0">
                <a:latin typeface="+mn-lt"/>
              </a:rPr>
              <a:t>Functional</a:t>
            </a:r>
            <a:r>
              <a:rPr lang="fr-FR" sz="900" b="1" dirty="0" smtClean="0">
                <a:latin typeface="+mn-lt"/>
              </a:rPr>
              <a:t> </a:t>
            </a:r>
            <a:r>
              <a:rPr lang="fr-FR" sz="900" b="1" dirty="0" err="1" smtClean="0">
                <a:latin typeface="+mn-lt"/>
              </a:rPr>
              <a:t>skills</a:t>
            </a:r>
            <a:endParaRPr lang="fr-FR" sz="900" b="1" dirty="0" smtClean="0">
              <a:latin typeface="+mn-lt"/>
            </a:endParaRPr>
          </a:p>
          <a:p>
            <a:pPr marL="171450" indent="-171450" algn="just">
              <a:spcAft>
                <a:spcPts val="0"/>
              </a:spcAft>
              <a:buClr>
                <a:srgbClr val="0066A2"/>
              </a:buClr>
              <a:buSzPts val="700"/>
              <a:buFont typeface="Arial" pitchFamily="34" charset="0"/>
              <a:buChar char="•"/>
            </a:pPr>
            <a:r>
              <a:rPr lang="fr-FR" sz="900" dirty="0" err="1" smtClean="0">
                <a:latin typeface="+mn-lt"/>
              </a:rPr>
              <a:t>Gathering</a:t>
            </a:r>
            <a:r>
              <a:rPr lang="fr-FR" sz="900" dirty="0" smtClean="0">
                <a:latin typeface="+mn-lt"/>
              </a:rPr>
              <a:t> of </a:t>
            </a:r>
            <a:r>
              <a:rPr lang="fr-FR" sz="900" dirty="0" err="1" smtClean="0">
                <a:latin typeface="+mn-lt"/>
              </a:rPr>
              <a:t>requirements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during</a:t>
            </a:r>
            <a:r>
              <a:rPr lang="fr-FR" sz="900" dirty="0" smtClean="0">
                <a:latin typeface="+mn-lt"/>
              </a:rPr>
              <a:t> Greenfield </a:t>
            </a:r>
            <a:r>
              <a:rPr lang="fr-FR" sz="900" dirty="0" err="1" smtClean="0">
                <a:latin typeface="+mn-lt"/>
              </a:rPr>
              <a:t>projects</a:t>
            </a:r>
            <a:r>
              <a:rPr lang="fr-FR" sz="900" dirty="0" smtClean="0">
                <a:latin typeface="+mn-lt"/>
              </a:rPr>
              <a:t> and roll-</a:t>
            </a:r>
            <a:r>
              <a:rPr lang="fr-FR" sz="900" dirty="0" err="1" smtClean="0">
                <a:latin typeface="+mn-lt"/>
              </a:rPr>
              <a:t>outs</a:t>
            </a:r>
            <a:r>
              <a:rPr lang="fr-FR" sz="900" dirty="0" smtClean="0">
                <a:latin typeface="+mn-lt"/>
              </a:rPr>
              <a:t>.</a:t>
            </a:r>
            <a:endParaRPr lang="fr-FR" sz="900" dirty="0">
              <a:latin typeface="+mn-lt"/>
            </a:endParaRPr>
          </a:p>
        </p:txBody>
      </p:sp>
      <p:sp>
        <p:nvSpPr>
          <p:cNvPr id="974868" name="Text Box 20"/>
          <p:cNvSpPr txBox="1">
            <a:spLocks noChangeArrowheads="1"/>
          </p:cNvSpPr>
          <p:nvPr/>
        </p:nvSpPr>
        <p:spPr bwMode="auto">
          <a:xfrm>
            <a:off x="7747000" y="1772816"/>
            <a:ext cx="1117600" cy="21544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Know-how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74884" name="Text Box 36"/>
          <p:cNvSpPr txBox="1">
            <a:spLocks noChangeArrowheads="1"/>
          </p:cNvSpPr>
          <p:nvPr/>
        </p:nvSpPr>
        <p:spPr bwMode="auto">
          <a:xfrm>
            <a:off x="6008688" y="4873738"/>
            <a:ext cx="2921000" cy="1530401"/>
          </a:xfrm>
          <a:prstGeom prst="rect">
            <a:avLst/>
          </a:prstGeom>
          <a:noFill/>
          <a:ln w="3175" algn="ctr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prstShdw prst="shdw18" dist="17961" dir="13500000">
              <a:srgbClr val="C0C0C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lIns="180000" tIns="72000" rIns="0" bIns="72000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17938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000" b="1" dirty="0" smtClean="0">
                <a:latin typeface="+mn-lt"/>
              </a:rPr>
              <a:t>2006-2007</a:t>
            </a:r>
            <a:r>
              <a:rPr lang="fr-FR" sz="1000" dirty="0">
                <a:latin typeface="+mn-lt"/>
              </a:rPr>
              <a:t> </a:t>
            </a:r>
            <a:r>
              <a:rPr lang="fr-FR" sz="1000" dirty="0" smtClean="0">
                <a:latin typeface="+mn-lt"/>
              </a:rPr>
              <a:t>Control and Embedded </a:t>
            </a:r>
            <a:r>
              <a:rPr lang="fr-FR" sz="1000" dirty="0" err="1" smtClean="0">
                <a:latin typeface="+mn-lt"/>
              </a:rPr>
              <a:t>Systems</a:t>
            </a:r>
            <a:r>
              <a:rPr lang="fr-FR" sz="1000" dirty="0" smtClean="0">
                <a:latin typeface="+mn-lt"/>
              </a:rPr>
              <a:t>. </a:t>
            </a:r>
            <a:r>
              <a:rPr lang="fr-FR" sz="1000" b="1" dirty="0" smtClean="0">
                <a:latin typeface="+mn-lt"/>
              </a:rPr>
              <a:t>École </a:t>
            </a:r>
            <a:r>
              <a:rPr lang="fr-FR" sz="1000" b="1" dirty="0">
                <a:latin typeface="+mn-lt"/>
              </a:rPr>
              <a:t>Nationale Supérieure de l’Aéronautique et de l’Espace. </a:t>
            </a:r>
            <a:r>
              <a:rPr lang="fr-FR" sz="1000" dirty="0">
                <a:latin typeface="+mn-lt"/>
              </a:rPr>
              <a:t>Toulouse. France.</a:t>
            </a:r>
          </a:p>
          <a:p>
            <a:r>
              <a:rPr lang="fr-FR" sz="1000" b="1" dirty="0">
                <a:latin typeface="+mn-lt"/>
              </a:rPr>
              <a:t>1998-2003</a:t>
            </a:r>
            <a:r>
              <a:rPr lang="fr-FR" sz="1000" dirty="0">
                <a:latin typeface="+mn-lt"/>
              </a:rPr>
              <a:t> </a:t>
            </a:r>
            <a:r>
              <a:rPr lang="fr-FR" sz="1000" b="1" dirty="0" smtClean="0">
                <a:latin typeface="+mn-lt"/>
              </a:rPr>
              <a:t>Computer Sciences </a:t>
            </a:r>
            <a:r>
              <a:rPr lang="fr-FR" sz="1000" b="1" dirty="0" err="1" smtClean="0">
                <a:latin typeface="+mn-lt"/>
              </a:rPr>
              <a:t>Engineer</a:t>
            </a:r>
            <a:r>
              <a:rPr lang="fr-FR" sz="1000" b="1" dirty="0" smtClean="0">
                <a:latin typeface="+mn-lt"/>
              </a:rPr>
              <a:t> – </a:t>
            </a:r>
            <a:r>
              <a:rPr lang="fr-FR" sz="1000" b="1" dirty="0" err="1" smtClean="0">
                <a:latin typeface="+mn-lt"/>
              </a:rPr>
              <a:t>Universidad</a:t>
            </a:r>
            <a:r>
              <a:rPr lang="fr-FR" sz="1000" b="1" dirty="0" smtClean="0">
                <a:latin typeface="+mn-lt"/>
              </a:rPr>
              <a:t> </a:t>
            </a:r>
            <a:r>
              <a:rPr lang="fr-FR" sz="1000" b="1" dirty="0" err="1" smtClean="0">
                <a:latin typeface="+mn-lt"/>
              </a:rPr>
              <a:t>Politécnica</a:t>
            </a:r>
            <a:r>
              <a:rPr lang="fr-FR" sz="1000" b="1" dirty="0" smtClean="0">
                <a:latin typeface="+mn-lt"/>
              </a:rPr>
              <a:t> de Madrid </a:t>
            </a:r>
            <a:r>
              <a:rPr lang="fr-FR" sz="1000" dirty="0">
                <a:latin typeface="+mn-lt"/>
              </a:rPr>
              <a:t>(Bac + 5). Espagne</a:t>
            </a:r>
            <a:r>
              <a:rPr lang="fr-FR" sz="1000" dirty="0" smtClean="0">
                <a:latin typeface="+mn-lt"/>
              </a:rPr>
              <a:t>.</a:t>
            </a:r>
            <a:endParaRPr lang="fr-FR" sz="1000" dirty="0">
              <a:latin typeface="+mn-lt"/>
            </a:endParaRPr>
          </a:p>
          <a:p>
            <a:r>
              <a:rPr lang="fr-FR" sz="1000" dirty="0">
                <a:latin typeface="+mn-lt"/>
              </a:rPr>
              <a:t>            </a:t>
            </a:r>
          </a:p>
          <a:p>
            <a:r>
              <a:rPr lang="fr-FR" sz="1000" b="1" dirty="0">
                <a:latin typeface="+mn-lt"/>
              </a:rPr>
              <a:t>1998  </a:t>
            </a:r>
            <a:r>
              <a:rPr lang="fr-FR" sz="1000" dirty="0" smtClean="0">
                <a:latin typeface="+mn-lt"/>
              </a:rPr>
              <a:t>High </a:t>
            </a:r>
            <a:r>
              <a:rPr lang="fr-FR" sz="1000" dirty="0" err="1" smtClean="0">
                <a:latin typeface="+mn-lt"/>
              </a:rPr>
              <a:t>School</a:t>
            </a:r>
            <a:r>
              <a:rPr lang="fr-FR" sz="1000" dirty="0">
                <a:latin typeface="+mn-lt"/>
              </a:rPr>
              <a:t> </a:t>
            </a:r>
            <a:r>
              <a:rPr lang="fr-FR" sz="1000" dirty="0" err="1" smtClean="0">
                <a:latin typeface="+mn-lt"/>
              </a:rPr>
              <a:t>Virgen</a:t>
            </a:r>
            <a:r>
              <a:rPr lang="fr-FR" sz="1000" dirty="0" smtClean="0">
                <a:latin typeface="+mn-lt"/>
              </a:rPr>
              <a:t> </a:t>
            </a:r>
            <a:r>
              <a:rPr lang="fr-FR" sz="1000" dirty="0">
                <a:latin typeface="+mn-lt"/>
              </a:rPr>
              <a:t>de </a:t>
            </a:r>
            <a:r>
              <a:rPr lang="fr-FR" sz="1000" dirty="0" err="1">
                <a:latin typeface="+mn-lt"/>
              </a:rPr>
              <a:t>Mirasierra</a:t>
            </a:r>
            <a:r>
              <a:rPr lang="fr-FR" sz="1000" dirty="0">
                <a:latin typeface="+mn-lt"/>
              </a:rPr>
              <a:t>.</a:t>
            </a:r>
          </a:p>
        </p:txBody>
      </p:sp>
      <p:sp>
        <p:nvSpPr>
          <p:cNvPr id="974879" name="Text Box 31"/>
          <p:cNvSpPr txBox="1">
            <a:spLocks noChangeArrowheads="1"/>
          </p:cNvSpPr>
          <p:nvPr/>
        </p:nvSpPr>
        <p:spPr bwMode="auto">
          <a:xfrm>
            <a:off x="8229600" y="4725144"/>
            <a:ext cx="635000" cy="212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None/>
            </a:pPr>
            <a:r>
              <a:rPr lang="fr-FR" sz="1400" b="1" dirty="0">
                <a:solidFill>
                  <a:schemeClr val="bg1"/>
                </a:solidFill>
              </a:rPr>
              <a:t>Profil</a:t>
            </a:r>
          </a:p>
        </p:txBody>
      </p:sp>
      <p:sp>
        <p:nvSpPr>
          <p:cNvPr id="974883" name="Text Box 35"/>
          <p:cNvSpPr txBox="1">
            <a:spLocks noChangeArrowheads="1"/>
          </p:cNvSpPr>
          <p:nvPr/>
        </p:nvSpPr>
        <p:spPr bwMode="auto">
          <a:xfrm>
            <a:off x="6008688" y="3419050"/>
            <a:ext cx="2921000" cy="1253402"/>
          </a:xfrm>
          <a:prstGeom prst="rect">
            <a:avLst/>
          </a:prstGeom>
          <a:noFill/>
          <a:ln w="3175" algn="ctr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prstShdw prst="shdw18" dist="17961" dir="13500000">
              <a:srgbClr val="C0C0C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lIns="180000" tIns="72000" rIns="0" bIns="72000" numCol="2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Tx/>
              <a:buNone/>
            </a:pPr>
            <a:r>
              <a:rPr lang="en-US" sz="900" dirty="0"/>
              <a:t> </a:t>
            </a:r>
            <a:endParaRPr lang="en-US" sz="900" dirty="0" smtClean="0"/>
          </a:p>
          <a:p>
            <a:pPr marL="171450" indent="-17145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sz="900" dirty="0" smtClean="0"/>
              <a:t>L’OREAL</a:t>
            </a:r>
          </a:p>
          <a:p>
            <a:pPr marL="171450" indent="-17145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sz="900" dirty="0" smtClean="0"/>
              <a:t>BIOMERIEUX</a:t>
            </a:r>
          </a:p>
          <a:p>
            <a:pPr marL="171450" indent="-17145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en-US" sz="900" dirty="0" smtClean="0"/>
              <a:t>MINISTRY OF FINANCE </a:t>
            </a:r>
          </a:p>
          <a:p>
            <a:pPr marL="171450" indent="-17145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fr-FR" sz="900" dirty="0" smtClean="0"/>
              <a:t>TOTAL</a:t>
            </a:r>
            <a:endParaRPr lang="en-US" sz="900" dirty="0" smtClean="0"/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endParaRPr lang="en-US" sz="900" dirty="0"/>
          </a:p>
        </p:txBody>
      </p:sp>
      <p:sp>
        <p:nvSpPr>
          <p:cNvPr id="974875" name="Text Box 27"/>
          <p:cNvSpPr txBox="1">
            <a:spLocks noChangeArrowheads="1"/>
          </p:cNvSpPr>
          <p:nvPr/>
        </p:nvSpPr>
        <p:spPr bwMode="auto">
          <a:xfrm>
            <a:off x="7092280" y="3429580"/>
            <a:ext cx="1772320" cy="21544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None/>
            </a:pPr>
            <a:r>
              <a:rPr lang="fr-FR" sz="1400" b="1" dirty="0" smtClean="0">
                <a:solidFill>
                  <a:schemeClr val="bg1"/>
                </a:solidFill>
              </a:rPr>
              <a:t>Main </a:t>
            </a:r>
            <a:r>
              <a:rPr lang="fr-FR" sz="1400" b="1" dirty="0" err="1" smtClean="0">
                <a:solidFill>
                  <a:schemeClr val="bg1"/>
                </a:solidFill>
              </a:rPr>
              <a:t>Customers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974893" name="Text Box 45"/>
          <p:cNvSpPr txBox="1">
            <a:spLocks noChangeArrowheads="1"/>
          </p:cNvSpPr>
          <p:nvPr/>
        </p:nvSpPr>
        <p:spPr bwMode="auto">
          <a:xfrm>
            <a:off x="203200" y="2038898"/>
            <a:ext cx="5664944" cy="4630462"/>
          </a:xfrm>
          <a:prstGeom prst="rect">
            <a:avLst/>
          </a:prstGeom>
          <a:noFill/>
          <a:ln w="3175" algn="ctr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prstShdw prst="shdw18" dist="17961" dir="13500000">
              <a:srgbClr val="C0C0C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lIns="180000" tIns="72000" rIns="0" bIns="216000">
            <a:spAutoFit/>
          </a:bodyPr>
          <a:lstStyle/>
          <a:p>
            <a:r>
              <a:rPr lang="fr-FR" sz="900" b="1" dirty="0" smtClean="0"/>
              <a:t>L'OREAL -  Paris - France				</a:t>
            </a:r>
            <a:endParaRPr lang="fr-FR" sz="900" dirty="0" smtClean="0"/>
          </a:p>
          <a:p>
            <a:r>
              <a:rPr lang="fr-FR" sz="900" b="1" dirty="0" smtClean="0"/>
              <a:t>Rôle</a:t>
            </a:r>
            <a:r>
              <a:rPr lang="fr-FR" sz="900" dirty="0" smtClean="0"/>
              <a:t> : SAP FI Financial consultant Finance</a:t>
            </a:r>
          </a:p>
          <a:p>
            <a:pPr lvl="0"/>
            <a:r>
              <a:rPr lang="fr-FR" sz="900" dirty="0" smtClean="0"/>
              <a:t>Design and </a:t>
            </a:r>
            <a:r>
              <a:rPr lang="fr-FR" sz="900" dirty="0" err="1" smtClean="0"/>
              <a:t>follow</a:t>
            </a:r>
            <a:r>
              <a:rPr lang="fr-FR" sz="900" dirty="0" smtClean="0"/>
              <a:t>-up of </a:t>
            </a:r>
            <a:r>
              <a:rPr lang="fr-FR" sz="900" dirty="0" err="1" smtClean="0"/>
              <a:t>specifications</a:t>
            </a:r>
            <a:r>
              <a:rPr lang="fr-FR" sz="900" dirty="0" smtClean="0"/>
              <a:t> </a:t>
            </a:r>
            <a:r>
              <a:rPr lang="fr-FR" sz="900" dirty="0" err="1" smtClean="0"/>
              <a:t>requested</a:t>
            </a:r>
            <a:r>
              <a:rPr lang="fr-FR" sz="900" dirty="0" smtClean="0"/>
              <a:t> by the business of </a:t>
            </a:r>
            <a:r>
              <a:rPr lang="fr-FR" sz="900" dirty="0" err="1" smtClean="0"/>
              <a:t>each</a:t>
            </a:r>
            <a:r>
              <a:rPr lang="fr-FR" sz="900" dirty="0" smtClean="0"/>
              <a:t> site </a:t>
            </a:r>
            <a:r>
              <a:rPr lang="fr-FR" sz="900" dirty="0" err="1" smtClean="0"/>
              <a:t>located</a:t>
            </a:r>
            <a:r>
              <a:rPr lang="fr-FR" sz="900" dirty="0" smtClean="0"/>
              <a:t> in </a:t>
            </a:r>
            <a:r>
              <a:rPr lang="fr-FR" sz="900" dirty="0" err="1" smtClean="0"/>
              <a:t>Russia</a:t>
            </a:r>
            <a:r>
              <a:rPr lang="fr-FR" sz="900" dirty="0" smtClean="0"/>
              <a:t>, France and </a:t>
            </a:r>
            <a:r>
              <a:rPr lang="fr-FR" sz="900" dirty="0" err="1" smtClean="0"/>
              <a:t>Brazil</a:t>
            </a:r>
            <a:r>
              <a:rPr lang="fr-FR" sz="900" dirty="0" smtClean="0"/>
              <a:t>. 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Clr>
                <a:srgbClr val="0066A2"/>
              </a:buClr>
              <a:buSzPts val="700"/>
              <a:buFont typeface="Wingdings 3"/>
              <a:buChar char=""/>
              <a:tabLst>
                <a:tab pos="575945" algn="l"/>
              </a:tabLst>
            </a:pPr>
            <a:r>
              <a:rPr lang="en-US" sz="900" dirty="0">
                <a:ea typeface="Times New Roman"/>
              </a:rPr>
              <a:t>Designing, writing specifications regarding new roll-out factories based in Russia, France and Brazil. </a:t>
            </a:r>
            <a:endParaRPr lang="fr-FR" sz="800" dirty="0">
              <a:ea typeface="Times New Roman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Clr>
                <a:srgbClr val="0066A2"/>
              </a:buClr>
              <a:buSzPts val="700"/>
              <a:buFont typeface="Wingdings 3"/>
              <a:buChar char=""/>
              <a:tabLst>
                <a:tab pos="575945" algn="l"/>
              </a:tabLst>
            </a:pPr>
            <a:r>
              <a:rPr lang="en-US" sz="900" dirty="0">
                <a:ea typeface="Times New Roman"/>
              </a:rPr>
              <a:t>Follow-up on the developments delivered by the offshore center regarding the Russian roll-out of ISIS solution.</a:t>
            </a:r>
            <a:endParaRPr lang="fr-FR" sz="800" dirty="0">
              <a:ea typeface="Times New Roman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Clr>
                <a:srgbClr val="0066A2"/>
              </a:buClr>
              <a:buSzPts val="700"/>
              <a:buFont typeface="Wingdings 3"/>
              <a:buChar char=""/>
              <a:tabLst>
                <a:tab pos="575945" algn="l"/>
              </a:tabLst>
            </a:pPr>
            <a:r>
              <a:rPr lang="en-US" sz="900" dirty="0">
                <a:ea typeface="Times New Roman"/>
              </a:rPr>
              <a:t>Participating to evolution Projects concerning the Core Model ISIS Finance Solution.</a:t>
            </a:r>
            <a:endParaRPr lang="fr-FR" sz="800" dirty="0">
              <a:ea typeface="Times New Roman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Clr>
                <a:srgbClr val="0066A2"/>
              </a:buClr>
              <a:buSzPts val="700"/>
              <a:buFont typeface="Wingdings 3"/>
              <a:buChar char=""/>
              <a:tabLst>
                <a:tab pos="575945" algn="l"/>
              </a:tabLst>
            </a:pPr>
            <a:r>
              <a:rPr lang="en-US" sz="900" dirty="0">
                <a:ea typeface="Times New Roman"/>
              </a:rPr>
              <a:t>Supporting interaction with external projects, granting the integration with the Core Model.</a:t>
            </a:r>
            <a:endParaRPr lang="fr-FR" sz="800" dirty="0">
              <a:ea typeface="Times New Roman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Clr>
                <a:srgbClr val="0066A2"/>
              </a:buClr>
              <a:buSzPts val="700"/>
              <a:buFont typeface="Wingdings 3"/>
              <a:buChar char=""/>
              <a:tabLst>
                <a:tab pos="575945" algn="l"/>
              </a:tabLst>
            </a:pPr>
            <a:r>
              <a:rPr lang="en-US" sz="900" dirty="0">
                <a:ea typeface="Times New Roman"/>
              </a:rPr>
              <a:t>Estimating the charge overload and the complexity of new business requests regarding evolutions, functionalities and change requests. </a:t>
            </a:r>
            <a:endParaRPr lang="fr-FR" sz="800" dirty="0">
              <a:ea typeface="Times New Roman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Clr>
                <a:srgbClr val="0066A2"/>
              </a:buClr>
              <a:buSzPts val="700"/>
              <a:buFont typeface="Wingdings 3"/>
              <a:buChar char=""/>
              <a:tabLst>
                <a:tab pos="575945" algn="l"/>
              </a:tabLst>
            </a:pPr>
            <a:r>
              <a:rPr lang="en-US" sz="900" dirty="0">
                <a:ea typeface="Times New Roman"/>
              </a:rPr>
              <a:t>Designing solution, writing specifications and test scripts regarding a payments medium </a:t>
            </a:r>
            <a:r>
              <a:rPr lang="en-US" sz="900" dirty="0" err="1" smtClean="0">
                <a:ea typeface="Times New Roman"/>
              </a:rPr>
              <a:t>securization</a:t>
            </a:r>
            <a:r>
              <a:rPr lang="en-US" sz="900" dirty="0" smtClean="0">
                <a:ea typeface="Times New Roman"/>
              </a:rPr>
              <a:t> </a:t>
            </a:r>
            <a:r>
              <a:rPr lang="en-US" sz="900" dirty="0">
                <a:ea typeface="Times New Roman"/>
              </a:rPr>
              <a:t>project. </a:t>
            </a:r>
            <a:endParaRPr lang="fr-FR" sz="800" dirty="0">
              <a:ea typeface="Times New Roman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Clr>
                <a:srgbClr val="0066A2"/>
              </a:buClr>
              <a:buSzPts val="700"/>
              <a:buFont typeface="Wingdings 3"/>
              <a:buChar char=""/>
              <a:tabLst>
                <a:tab pos="575945" algn="l"/>
              </a:tabLst>
            </a:pPr>
            <a:r>
              <a:rPr lang="en-US" sz="900" dirty="0">
                <a:ea typeface="Times New Roman"/>
              </a:rPr>
              <a:t>Cooperation with other teams (Admin, </a:t>
            </a:r>
            <a:r>
              <a:rPr lang="en-US" sz="900" dirty="0" err="1">
                <a:ea typeface="Times New Roman"/>
              </a:rPr>
              <a:t>Dev</a:t>
            </a:r>
            <a:r>
              <a:rPr lang="en-US" sz="900" dirty="0">
                <a:ea typeface="Times New Roman"/>
              </a:rPr>
              <a:t>, Purchasing, Controlling</a:t>
            </a:r>
            <a:r>
              <a:rPr lang="en-US" sz="900" dirty="0" smtClean="0">
                <a:ea typeface="Times New Roman"/>
              </a:rPr>
              <a:t>…)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Clr>
                <a:srgbClr val="0066A2"/>
              </a:buClr>
              <a:buSzPts val="700"/>
              <a:buFont typeface="Wingdings 3"/>
              <a:buChar char=""/>
              <a:tabLst>
                <a:tab pos="575945" algn="l"/>
              </a:tabLst>
            </a:pPr>
            <a:r>
              <a:rPr lang="en-US" sz="900" dirty="0" smtClean="0">
                <a:ea typeface="Stag Sans Light"/>
                <a:cs typeface="Mangal"/>
              </a:rPr>
              <a:t>Assisting </a:t>
            </a:r>
            <a:r>
              <a:rPr lang="en-US" sz="900" dirty="0">
                <a:ea typeface="Stag Sans Light"/>
                <a:cs typeface="Mangal"/>
              </a:rPr>
              <a:t>new roll-outs in progress, solving incidents and anomalies. Migrating master and transactional data (LSMW, CATT</a:t>
            </a:r>
            <a:r>
              <a:rPr lang="en-US" sz="900" dirty="0" smtClean="0">
                <a:ea typeface="Stag Sans Light"/>
                <a:cs typeface="Mangal"/>
              </a:rPr>
              <a:t>).</a:t>
            </a:r>
            <a:r>
              <a:rPr lang="fr-FR" sz="900" dirty="0"/>
              <a:t> </a:t>
            </a:r>
            <a:endParaRPr lang="fr-FR" sz="900" dirty="0" smtClean="0"/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Clr>
                <a:srgbClr val="0066A2"/>
              </a:buClr>
              <a:buSzPts val="700"/>
              <a:buFont typeface="Wingdings 3"/>
              <a:buChar char=""/>
              <a:tabLst>
                <a:tab pos="575945" algn="l"/>
              </a:tabLst>
            </a:pPr>
            <a:endParaRPr lang="fr-FR" sz="900" dirty="0" smtClean="0"/>
          </a:p>
          <a:p>
            <a:r>
              <a:rPr lang="fr-FR" sz="900" b="1" dirty="0" smtClean="0"/>
              <a:t>2010  </a:t>
            </a:r>
            <a:r>
              <a:rPr lang="fr-FR" sz="900" b="1" dirty="0"/>
              <a:t>(Avril  - Juillet)  </a:t>
            </a:r>
            <a:r>
              <a:rPr lang="fr-FR" sz="900" b="1" dirty="0" smtClean="0"/>
              <a:t>BIOMERIEUX-  </a:t>
            </a:r>
            <a:r>
              <a:rPr lang="fr-FR" sz="900" b="1" dirty="0"/>
              <a:t>Lyon - France	</a:t>
            </a:r>
            <a:endParaRPr lang="fr-FR" sz="900" dirty="0"/>
          </a:p>
          <a:p>
            <a:r>
              <a:rPr lang="fr-FR" sz="900" b="1" dirty="0" smtClean="0"/>
              <a:t>Rôle</a:t>
            </a:r>
            <a:r>
              <a:rPr lang="fr-FR" sz="900" b="1" dirty="0"/>
              <a:t> :</a:t>
            </a:r>
            <a:r>
              <a:rPr lang="fr-FR" sz="900" dirty="0"/>
              <a:t>  </a:t>
            </a:r>
            <a:r>
              <a:rPr lang="fr-FR" sz="900" dirty="0" smtClean="0"/>
              <a:t>SAP FICO Finance Consultant</a:t>
            </a:r>
            <a:endParaRPr lang="fr-FR" sz="900" b="1" u="sng" dirty="0" smtClean="0"/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Clr>
                <a:srgbClr val="0066A2"/>
              </a:buClr>
              <a:buSzPts val="700"/>
              <a:buFont typeface="Wingdings 3"/>
              <a:buChar char=""/>
              <a:tabLst>
                <a:tab pos="575945" algn="l"/>
              </a:tabLst>
            </a:pPr>
            <a:r>
              <a:rPr lang="en-US" sz="900" dirty="0">
                <a:ea typeface="Times New Roman"/>
              </a:rPr>
              <a:t>Writing functional/technical specifications regarding inbound/outbound </a:t>
            </a:r>
            <a:r>
              <a:rPr lang="en-US" sz="900" dirty="0" err="1">
                <a:ea typeface="Times New Roman"/>
              </a:rPr>
              <a:t>cashflow</a:t>
            </a:r>
            <a:r>
              <a:rPr lang="en-US" sz="900" dirty="0">
                <a:ea typeface="Times New Roman"/>
              </a:rPr>
              <a:t> interfaces for the release 3  (France), following-up customization documents delivered by offshore team (4 analysts) based in India (495 DCDs), customizing module FSCM-BCM. </a:t>
            </a:r>
            <a:endParaRPr lang="fr-FR" sz="800" dirty="0">
              <a:ea typeface="Times New Roman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Clr>
                <a:srgbClr val="0066A2"/>
              </a:buClr>
              <a:buSzPts val="700"/>
              <a:buFont typeface="Wingdings 3"/>
              <a:buChar char=""/>
              <a:tabLst>
                <a:tab pos="575945" algn="l"/>
              </a:tabLst>
            </a:pPr>
            <a:r>
              <a:rPr lang="en-US" sz="900" dirty="0">
                <a:ea typeface="Times New Roman"/>
              </a:rPr>
              <a:t>Executing FI-AA integration test for release 2 (EEUU/Canada).</a:t>
            </a:r>
            <a:endParaRPr lang="fr-FR" sz="800" dirty="0">
              <a:ea typeface="Times New Roman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Clr>
                <a:srgbClr val="0066A2"/>
              </a:buClr>
              <a:buSzPts val="700"/>
              <a:buFont typeface="Wingdings 3"/>
              <a:buChar char=""/>
              <a:tabLst>
                <a:tab pos="575945" algn="l"/>
              </a:tabLst>
            </a:pPr>
            <a:r>
              <a:rPr lang="en-US" sz="900" dirty="0">
                <a:ea typeface="Times New Roman"/>
              </a:rPr>
              <a:t>Support Post-go live for release 1 (UK/Germany) regarding following modules:</a:t>
            </a:r>
            <a:endParaRPr lang="fr-FR" sz="800" dirty="0">
              <a:ea typeface="Times New Roman"/>
            </a:endParaRPr>
          </a:p>
          <a:p>
            <a:r>
              <a:rPr lang="en-US" sz="900" dirty="0">
                <a:ea typeface="Stag Sans Light"/>
                <a:cs typeface="Mangal"/>
              </a:rPr>
              <a:t>FI-AP, FI-AR, FI-AA, inbound interface of expenses and profits, CO-PA, 12 bugs/CR correction delivered the two first weeks including 4 interface evolutions offshored. Reducing with 30% the open incidents in the first 6 weeks.</a:t>
            </a:r>
            <a:endParaRPr lang="fr-FR" sz="900" dirty="0"/>
          </a:p>
        </p:txBody>
      </p:sp>
      <p:sp>
        <p:nvSpPr>
          <p:cNvPr id="974873" name="Text Box 25"/>
          <p:cNvSpPr txBox="1">
            <a:spLocks noChangeArrowheads="1"/>
          </p:cNvSpPr>
          <p:nvPr/>
        </p:nvSpPr>
        <p:spPr bwMode="auto">
          <a:xfrm>
            <a:off x="2699792" y="1988840"/>
            <a:ext cx="3018383" cy="21544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Font typeface="Times New Roman" pitchFamily="18" charset="0"/>
              <a:buNone/>
            </a:pPr>
            <a:r>
              <a:rPr lang="fr-FR" sz="1400" b="1" dirty="0" smtClean="0">
                <a:solidFill>
                  <a:schemeClr val="bg1"/>
                </a:solidFill>
              </a:rPr>
              <a:t>Relevant Project 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13" name="Espace réservé pour une image 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r="7791"/>
          <a:stretch/>
        </p:blipFill>
        <p:spPr>
          <a:xfrm>
            <a:off x="8244408" y="260648"/>
            <a:ext cx="648072" cy="432048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 l="5183" r="5183"/>
          <a:stretch>
            <a:fillRect/>
          </a:stretch>
        </p:blipFill>
        <p:spPr bwMode="auto">
          <a:xfrm>
            <a:off x="7458590" y="260648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30" y="6453336"/>
            <a:ext cx="1007858" cy="33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516455\AppData\Local\Microsoft\Windows\Temporary Internet Files\Content.Outlook\Z45BBIBG\2013-06-25 18 29 5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t="6951" r="12746" b="8052"/>
          <a:stretch/>
        </p:blipFill>
        <p:spPr bwMode="auto">
          <a:xfrm rot="5400000">
            <a:off x="113869" y="1006449"/>
            <a:ext cx="1028626" cy="79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0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os PPT v3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lympic logo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202</Words>
  <Application>Microsoft Office PowerPoint</Application>
  <PresentationFormat>Affichage à l'écran (4:3)</PresentationFormat>
  <Paragraphs>47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Atos PPT v3.0</vt:lpstr>
      <vt:lpstr>Olympic logo</vt:lpstr>
      <vt:lpstr>Présentation PowerPoint</vt:lpstr>
    </vt:vector>
  </TitlesOfParts>
  <Company>Atos Origin Benelux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Venrooij, Antoine</dc:creator>
  <cp:lastModifiedBy>MARTIN, PATRICIA</cp:lastModifiedBy>
  <cp:revision>72</cp:revision>
  <dcterms:created xsi:type="dcterms:W3CDTF">2011-06-28T07:02:47Z</dcterms:created>
  <dcterms:modified xsi:type="dcterms:W3CDTF">2013-06-25T16:53:01Z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