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1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DC7"/>
    <a:srgbClr val="006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51" autoAdjust="0"/>
    <p:restoredTop sz="94660"/>
  </p:normalViewPr>
  <p:slideViewPr>
    <p:cSldViewPr showGuides="1">
      <p:cViewPr varScale="1">
        <p:scale>
          <a:sx n="74" d="100"/>
          <a:sy n="74" d="100"/>
        </p:scale>
        <p:origin x="-1302" y="-90"/>
      </p:cViewPr>
      <p:guideLst>
        <p:guide orient="horz" pos="4044"/>
        <p:guide pos="19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E:\PPT potx\New Logos\Ato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25" y="107950"/>
            <a:ext cx="1295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6116638" y="8632825"/>
            <a:ext cx="630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90647" bIns="0" anchor="b"/>
          <a:lstStyle>
            <a:defPPr>
              <a:defRPr lang="nl-NL"/>
            </a:defPPr>
            <a:lvl1pPr marL="0" algn="r" defTabSz="906463" rtl="0" eaLnBrk="0" latinLnBrk="0" hangingPunct="0">
              <a:lnSpc>
                <a:spcPct val="89000"/>
              </a:lnSpc>
              <a:spcBef>
                <a:spcPct val="0"/>
              </a:spcBef>
              <a:buClrTx/>
              <a:buFontTx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fld id="{2F1E6F19-AE8A-4701-B61D-C4E5A1E969A7}" type="slidenum">
              <a:rPr lang="en-US" sz="1000" smtClean="0"/>
              <a:pPr fontAlgn="auto">
                <a:spcAft>
                  <a:spcPts val="0"/>
                </a:spcAft>
                <a:defRPr/>
              </a:pPr>
              <a:t>‹N°›</a:t>
            </a:fld>
            <a:endParaRPr lang="en-US" sz="1000" dirty="0"/>
          </a:p>
        </p:txBody>
      </p:sp>
      <p:sp>
        <p:nvSpPr>
          <p:cNvPr id="10" name="AddNotifier#2"/>
          <p:cNvSpPr txBox="1">
            <a:spLocks noChangeArrowheads="1"/>
          </p:cNvSpPr>
          <p:nvPr/>
        </p:nvSpPr>
        <p:spPr bwMode="auto">
          <a:xfrm>
            <a:off x="185738" y="8632825"/>
            <a:ext cx="596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defPPr>
              <a:defRPr lang="nl-NL"/>
            </a:defPPr>
            <a:lvl1pPr marL="0" algn="l" defTabSz="914400" rtl="0" eaLnBrk="1" latinLnBrk="0" hangingPunct="1">
              <a:spcBef>
                <a:spcPct val="0"/>
              </a:spcBef>
              <a:defRPr sz="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Atos, the Atos logo, Atos Consulting, Atos Worldline, Atos Sphere, Atos Cloud and Atos WorldGrid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are registered trademarks of Atos SA. August 2011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© 2011 Atos Consulting. Confidential information owned by Atos, to be used by the recipient only. This document, or any part of it,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may not be reproduced, copied, circulated and/or distributed nor quoted without prior written approval from Atos.</a:t>
            </a:r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38860331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nl-NL" noProof="0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116638" y="8604250"/>
            <a:ext cx="630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0647" bIns="0" numCol="1" anchor="b" anchorCtr="0" compatLnSpc="1">
            <a:prstTxWarp prst="textNoShape">
              <a:avLst/>
            </a:prstTxWarp>
          </a:bodyPr>
          <a:lstStyle>
            <a:lvl1pPr algn="r" defTabSz="906463" eaLnBrk="0" fontAlgn="auto" hangingPunct="0">
              <a:lnSpc>
                <a:spcPct val="89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 sz="1000" baseline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D5F621-E6AB-45A6-9489-0ADF93573545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pic>
        <p:nvPicPr>
          <p:cNvPr id="24581" name="Picture 2" descr="E:\PPT potx\New Logos\Ato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538" y="107950"/>
            <a:ext cx="1295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ddNotifier#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85738" y="8604250"/>
            <a:ext cx="5970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ct val="0"/>
              </a:spcBef>
              <a:spcAft>
                <a:spcPts val="0"/>
              </a:spcAft>
              <a:defRPr sz="500" baseline="0" smtClean="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Atos, the Atos logo, Atos Consulting, Atos Worldline, Atos Sphere, Atos Cloud and Atos WorldGrid</a:t>
            </a:r>
          </a:p>
          <a:p>
            <a:pPr>
              <a:defRPr/>
            </a:pPr>
            <a:r>
              <a:rPr lang="en-US" smtClean="0"/>
              <a:t>are registered trademarks of Atos SA. August 2011</a:t>
            </a:r>
          </a:p>
          <a:p>
            <a:pPr>
              <a:defRPr/>
            </a:pPr>
            <a:r>
              <a:rPr lang="en-US" smtClean="0"/>
              <a:t>© 2011 Atos Consulting. Confidential information owned by Atos, to be used by the recipient only. This document, or any part of it, </a:t>
            </a:r>
          </a:p>
          <a:p>
            <a:pPr>
              <a:defRPr/>
            </a:pPr>
            <a:r>
              <a:rPr lang="en-US" smtClean="0"/>
              <a:t>may not be reproduced, copied, circulated and/or distributed nor quoted without prior written approval from Atos.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590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D5F621-E6AB-45A6-9489-0ADF9357354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63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tos Title and Text visual left sid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501" y="725488"/>
            <a:ext cx="5677644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Profile Name</a:t>
            </a:r>
            <a:endParaRPr lang="nl-NL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4957" y="1952809"/>
            <a:ext cx="4597523" cy="406848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20" hasCustomPrompt="1"/>
          </p:nvPr>
        </p:nvSpPr>
        <p:spPr>
          <a:xfrm>
            <a:off x="323528" y="3040361"/>
            <a:ext cx="3600000" cy="136077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323528" y="4653136"/>
            <a:ext cx="3600000" cy="136815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4" hasCustomPrompt="1"/>
          </p:nvPr>
        </p:nvSpPr>
        <p:spPr>
          <a:xfrm>
            <a:off x="323850" y="1196974"/>
            <a:ext cx="5544000" cy="324000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 smtClean="0"/>
              <a:t>Profile </a:t>
            </a:r>
            <a:r>
              <a:rPr lang="fr-FR" dirty="0" err="1" smtClean="0"/>
              <a:t>Title</a:t>
            </a:r>
            <a:r>
              <a:rPr lang="fr-FR" dirty="0" smtClean="0"/>
              <a:t> (</a:t>
            </a:r>
            <a:r>
              <a:rPr lang="fr-FR" dirty="0" err="1" smtClean="0"/>
              <a:t>customer</a:t>
            </a:r>
            <a:r>
              <a:rPr lang="fr-FR" dirty="0" smtClean="0"/>
              <a:t> </a:t>
            </a:r>
            <a:r>
              <a:rPr lang="fr-FR" dirty="0" err="1" smtClean="0"/>
              <a:t>specific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5" hasCustomPrompt="1"/>
          </p:nvPr>
        </p:nvSpPr>
        <p:spPr>
          <a:xfrm>
            <a:off x="601216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29" name="Espace réservé pour une image  12"/>
          <p:cNvSpPr>
            <a:spLocks noGrp="1"/>
          </p:cNvSpPr>
          <p:nvPr>
            <p:ph type="pic" sz="quarter" idx="36" hasCustomPrompt="1"/>
          </p:nvPr>
        </p:nvSpPr>
        <p:spPr>
          <a:xfrm>
            <a:off x="673224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0" name="Espace réservé pour une image  12"/>
          <p:cNvSpPr>
            <a:spLocks noGrp="1"/>
          </p:cNvSpPr>
          <p:nvPr>
            <p:ph type="pic" sz="quarter" idx="37" hasCustomPrompt="1"/>
          </p:nvPr>
        </p:nvSpPr>
        <p:spPr>
          <a:xfrm>
            <a:off x="745232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1" name="Espace réservé pour une image  12"/>
          <p:cNvSpPr>
            <a:spLocks noGrp="1"/>
          </p:cNvSpPr>
          <p:nvPr>
            <p:ph type="pic" sz="quarter" idx="38" hasCustomPrompt="1"/>
          </p:nvPr>
        </p:nvSpPr>
        <p:spPr>
          <a:xfrm>
            <a:off x="8028384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2" name="Espace réservé pour une image  12"/>
          <p:cNvSpPr>
            <a:spLocks noGrp="1"/>
          </p:cNvSpPr>
          <p:nvPr>
            <p:ph type="pic" sz="quarter" idx="39" hasCustomPrompt="1"/>
          </p:nvPr>
        </p:nvSpPr>
        <p:spPr>
          <a:xfrm>
            <a:off x="190501" y="1700808"/>
            <a:ext cx="900000" cy="1080000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Picture</a:t>
            </a:r>
            <a:endParaRPr lang="fr-FR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187624" y="1700808"/>
            <a:ext cx="144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400" b="1" i="1" dirty="0" smtClean="0">
                <a:solidFill>
                  <a:srgbClr val="FFFFFF"/>
                </a:solidFill>
              </a:rPr>
              <a:t>Profile</a:t>
            </a:r>
            <a:endParaRPr lang="fr-FR" sz="1400" b="1" i="1" dirty="0">
              <a:solidFill>
                <a:srgbClr val="FFFFFF"/>
              </a:solidFill>
            </a:endParaRPr>
          </a:p>
        </p:txBody>
      </p:sp>
      <p:sp>
        <p:nvSpPr>
          <p:cNvPr id="33" name="Content Placeholder 2"/>
          <p:cNvSpPr>
            <a:spLocks noGrp="1"/>
          </p:cNvSpPr>
          <p:nvPr>
            <p:ph idx="40" hasCustomPrompt="1"/>
          </p:nvPr>
        </p:nvSpPr>
        <p:spPr>
          <a:xfrm>
            <a:off x="1187759" y="1952808"/>
            <a:ext cx="2736000" cy="8281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34" name="Rectangle 33"/>
          <p:cNvSpPr/>
          <p:nvPr userDrawn="1"/>
        </p:nvSpPr>
        <p:spPr>
          <a:xfrm>
            <a:off x="323528" y="2805943"/>
            <a:ext cx="180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smtClean="0">
                <a:solidFill>
                  <a:srgbClr val="FFFFFF"/>
                </a:solidFill>
              </a:rPr>
              <a:t>Solution skills</a:t>
            </a:r>
            <a:endParaRPr lang="en-US" sz="1400" b="1" i="1" noProof="0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323528" y="4401136"/>
            <a:ext cx="180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smtClean="0">
                <a:solidFill>
                  <a:srgbClr val="FFFFFF"/>
                </a:solidFill>
              </a:rPr>
              <a:t>Business skills</a:t>
            </a:r>
            <a:endParaRPr lang="en-US" sz="1400" b="1" i="1" noProof="0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 userDrawn="1"/>
        </p:nvSpPr>
        <p:spPr>
          <a:xfrm>
            <a:off x="4283968" y="1700808"/>
            <a:ext cx="252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smtClean="0">
                <a:solidFill>
                  <a:srgbClr val="FFFFFF"/>
                </a:solidFill>
              </a:rPr>
              <a:t>References</a:t>
            </a:r>
            <a:endParaRPr lang="en-US" sz="1400" b="1" i="1" noProof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41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tos Title and Text visual left sid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501" y="725488"/>
            <a:ext cx="5677644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Profile Name</a:t>
            </a:r>
            <a:endParaRPr lang="nl-NL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4957" y="1952809"/>
            <a:ext cx="4597523" cy="406848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20" hasCustomPrompt="1"/>
          </p:nvPr>
        </p:nvSpPr>
        <p:spPr>
          <a:xfrm>
            <a:off x="323528" y="3040361"/>
            <a:ext cx="3600000" cy="136077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323528" y="4653136"/>
            <a:ext cx="3600000" cy="136815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4" hasCustomPrompt="1"/>
          </p:nvPr>
        </p:nvSpPr>
        <p:spPr>
          <a:xfrm>
            <a:off x="323850" y="1196974"/>
            <a:ext cx="5544000" cy="324000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 smtClean="0"/>
              <a:t>Profile </a:t>
            </a:r>
            <a:r>
              <a:rPr lang="fr-FR" dirty="0" err="1" smtClean="0"/>
              <a:t>Title</a:t>
            </a:r>
            <a:r>
              <a:rPr lang="fr-FR" dirty="0" smtClean="0"/>
              <a:t> (spécifique au contexte)</a:t>
            </a:r>
            <a:endParaRPr lang="fr-FR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5" hasCustomPrompt="1"/>
          </p:nvPr>
        </p:nvSpPr>
        <p:spPr>
          <a:xfrm>
            <a:off x="601216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29" name="Espace réservé pour une image  12"/>
          <p:cNvSpPr>
            <a:spLocks noGrp="1"/>
          </p:cNvSpPr>
          <p:nvPr>
            <p:ph type="pic" sz="quarter" idx="36" hasCustomPrompt="1"/>
          </p:nvPr>
        </p:nvSpPr>
        <p:spPr>
          <a:xfrm>
            <a:off x="673224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0" name="Espace réservé pour une image  12"/>
          <p:cNvSpPr>
            <a:spLocks noGrp="1"/>
          </p:cNvSpPr>
          <p:nvPr>
            <p:ph type="pic" sz="quarter" idx="37" hasCustomPrompt="1"/>
          </p:nvPr>
        </p:nvSpPr>
        <p:spPr>
          <a:xfrm>
            <a:off x="745232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1" name="Espace réservé pour une image  12"/>
          <p:cNvSpPr>
            <a:spLocks noGrp="1"/>
          </p:cNvSpPr>
          <p:nvPr>
            <p:ph type="pic" sz="quarter" idx="38" hasCustomPrompt="1"/>
          </p:nvPr>
        </p:nvSpPr>
        <p:spPr>
          <a:xfrm>
            <a:off x="8028384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2" name="Espace réservé pour une image  12"/>
          <p:cNvSpPr>
            <a:spLocks noGrp="1"/>
          </p:cNvSpPr>
          <p:nvPr>
            <p:ph type="pic" sz="quarter" idx="39" hasCustomPrompt="1"/>
          </p:nvPr>
        </p:nvSpPr>
        <p:spPr>
          <a:xfrm>
            <a:off x="190501" y="1700808"/>
            <a:ext cx="900000" cy="1080000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Picture</a:t>
            </a:r>
            <a:endParaRPr lang="fr-FR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187624" y="1700808"/>
            <a:ext cx="1584176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Profil</a:t>
            </a:r>
            <a:r>
              <a:rPr lang="fr-FR" sz="1200" b="1" i="1" baseline="0" dirty="0" smtClean="0">
                <a:solidFill>
                  <a:srgbClr val="FFFFFF"/>
                </a:solidFill>
              </a:rPr>
              <a:t> et cursus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3" name="Content Placeholder 2"/>
          <p:cNvSpPr>
            <a:spLocks noGrp="1"/>
          </p:cNvSpPr>
          <p:nvPr>
            <p:ph idx="40" hasCustomPrompt="1"/>
          </p:nvPr>
        </p:nvSpPr>
        <p:spPr>
          <a:xfrm>
            <a:off x="1187759" y="1952808"/>
            <a:ext cx="2736000" cy="8281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34" name="Rectangle 33"/>
          <p:cNvSpPr/>
          <p:nvPr userDrawn="1"/>
        </p:nvSpPr>
        <p:spPr>
          <a:xfrm>
            <a:off x="323528" y="2805943"/>
            <a:ext cx="216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Compétences</a:t>
            </a:r>
            <a:r>
              <a:rPr lang="fr-FR" sz="1200" b="1" i="1" baseline="0" dirty="0" smtClean="0">
                <a:solidFill>
                  <a:srgbClr val="FFFFFF"/>
                </a:solidFill>
              </a:rPr>
              <a:t> clés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323528" y="4401136"/>
            <a:ext cx="216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Secteur d’intervention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 userDrawn="1"/>
        </p:nvSpPr>
        <p:spPr>
          <a:xfrm>
            <a:off x="4283968" y="1700808"/>
            <a:ext cx="252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400" b="1" i="1" dirty="0" smtClean="0">
                <a:solidFill>
                  <a:srgbClr val="FFFFFF"/>
                </a:solidFill>
              </a:rPr>
              <a:t>Références</a:t>
            </a:r>
            <a:endParaRPr lang="fr-FR" sz="1400" b="1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396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90500" y="725488"/>
            <a:ext cx="868362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NL" dirty="0" smtClean="0"/>
          </a:p>
        </p:txBody>
      </p:sp>
      <p:sp>
        <p:nvSpPr>
          <p:cNvPr id="1028" name="AddReferenceName#1"/>
          <p:cNvSpPr txBox="1">
            <a:spLocks noChangeArrowheads="1"/>
          </p:cNvSpPr>
          <p:nvPr/>
        </p:nvSpPr>
        <p:spPr bwMode="auto">
          <a:xfrm>
            <a:off x="190500" y="6253163"/>
            <a:ext cx="57594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1000" dirty="0" smtClean="0"/>
              <a:t>       SL</a:t>
            </a:r>
            <a:r>
              <a:rPr lang="en-US" sz="1000" baseline="0" dirty="0" smtClean="0"/>
              <a:t> SI SAP</a:t>
            </a:r>
            <a:endParaRPr lang="nl-NL" sz="1000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8913" y="6242012"/>
            <a:ext cx="6381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 baseline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441C78B-CED7-407A-A5B8-D29BA4BBA2BA}" type="slidenum">
              <a:rPr lang="nl-NL"/>
              <a:pPr>
                <a:defRPr/>
              </a:pPr>
              <a:t>‹N°›</a:t>
            </a:fld>
            <a:endParaRPr lang="nl-NL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7963" y="1600200"/>
            <a:ext cx="8685212" cy="414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 kern="1200">
          <a:solidFill>
            <a:schemeClr val="tx1"/>
          </a:solidFill>
          <a:latin typeface="+mj-lt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9pPr>
    </p:titleStyle>
    <p:bodyStyle>
      <a:lvl1pPr marL="268288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Lucida Sans Unicode" pitchFamily="34" charset="0"/>
        <a:buChar char="▶"/>
        <a:defRPr sz="16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539750" indent="-269875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269875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937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5"/>
          <p:cNvSpPr>
            <a:spLocks noGrp="1"/>
          </p:cNvSpPr>
          <p:nvPr>
            <p:ph type="title"/>
          </p:nvPr>
        </p:nvSpPr>
        <p:spPr>
          <a:xfrm>
            <a:off x="190501" y="188640"/>
            <a:ext cx="5677644" cy="358775"/>
          </a:xfrm>
        </p:spPr>
        <p:txBody>
          <a:bodyPr/>
          <a:lstStyle/>
          <a:p>
            <a:r>
              <a:rPr lang="fr-FR" dirty="0" smtClean="0"/>
              <a:t>Luca ROTONI</a:t>
            </a:r>
            <a:endParaRPr lang="fr-FR" dirty="0"/>
          </a:p>
        </p:txBody>
      </p:sp>
      <p:sp>
        <p:nvSpPr>
          <p:cNvPr id="34" name="Espace réservé du contenu 3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000" dirty="0" smtClean="0"/>
              <a:t>ATOS</a:t>
            </a:r>
          </a:p>
          <a:p>
            <a:pPr marL="263525" indent="0">
              <a:buNone/>
            </a:pPr>
            <a:r>
              <a:rPr lang="en-US" sz="1000" b="1" dirty="0" smtClean="0"/>
              <a:t>Associated Partner SAP (Business Solution Manager)</a:t>
            </a:r>
          </a:p>
          <a:p>
            <a:pPr lvl="1"/>
            <a:r>
              <a:rPr lang="en-US" sz="900" dirty="0" smtClean="0"/>
              <a:t>Specialty : SAP</a:t>
            </a:r>
          </a:p>
          <a:p>
            <a:pPr lvl="1"/>
            <a:r>
              <a:rPr lang="en-US" sz="900" dirty="0" smtClean="0"/>
              <a:t>SAP Business Developer, Offering Manager: e.g.  SAP Consolidation et Harmonization, SAP AM, SAP Upgrade, …</a:t>
            </a:r>
          </a:p>
          <a:p>
            <a:r>
              <a:rPr lang="en-US" sz="1000" dirty="0" smtClean="0"/>
              <a:t>CAPGEMINI</a:t>
            </a:r>
          </a:p>
          <a:p>
            <a:pPr marL="263525" indent="0">
              <a:buNone/>
            </a:pPr>
            <a:r>
              <a:rPr lang="en-US" sz="1000" b="1" dirty="0" smtClean="0"/>
              <a:t>Profit Center Director and SAP Program Manager</a:t>
            </a:r>
          </a:p>
          <a:p>
            <a:pPr lvl="1">
              <a:defRPr/>
            </a:pPr>
            <a:r>
              <a:rPr lang="en-US" sz="900" dirty="0" smtClean="0">
                <a:solidFill>
                  <a:srgbClr val="000000"/>
                </a:solidFill>
                <a:cs typeface="Times New Roman" pitchFamily="18" charset="0"/>
              </a:rPr>
              <a:t>Specialty : SAP</a:t>
            </a:r>
          </a:p>
          <a:p>
            <a:pPr lvl="1">
              <a:defRPr/>
            </a:pPr>
            <a:r>
              <a:rPr lang="en-US" sz="900" dirty="0" smtClean="0">
                <a:solidFill>
                  <a:srgbClr val="000000"/>
                </a:solidFill>
                <a:cs typeface="Times New Roman" pitchFamily="18" charset="0"/>
              </a:rPr>
              <a:t>SAP Profit center (100 consultants): SAP functional competence center  </a:t>
            </a:r>
          </a:p>
          <a:p>
            <a:pPr lvl="1">
              <a:defRPr/>
            </a:pPr>
            <a:r>
              <a:rPr lang="en-US" sz="900" dirty="0" smtClean="0">
                <a:solidFill>
                  <a:srgbClr val="000000"/>
                </a:solidFill>
                <a:cs typeface="Times New Roman" pitchFamily="18" charset="0"/>
              </a:rPr>
              <a:t> SAP Business Developer</a:t>
            </a:r>
          </a:p>
          <a:p>
            <a:pPr lvl="1">
              <a:defRPr/>
            </a:pPr>
            <a:r>
              <a:rPr lang="en-US" sz="900" dirty="0" smtClean="0">
                <a:solidFill>
                  <a:srgbClr val="000000"/>
                </a:solidFill>
                <a:cs typeface="Times New Roman" pitchFamily="18" charset="0"/>
              </a:rPr>
              <a:t>Project Director fo</a:t>
            </a:r>
            <a:r>
              <a:rPr lang="en-US" sz="900" dirty="0">
                <a:solidFill>
                  <a:srgbClr val="000000"/>
                </a:solidFill>
                <a:cs typeface="Times New Roman" pitchFamily="18" charset="0"/>
              </a:rPr>
              <a:t>r</a:t>
            </a:r>
            <a:r>
              <a:rPr lang="en-US" sz="900" dirty="0" smtClean="0">
                <a:solidFill>
                  <a:srgbClr val="000000"/>
                </a:solidFill>
                <a:cs typeface="Times New Roman" pitchFamily="18" charset="0"/>
              </a:rPr>
              <a:t> the deployment of the IT system CHORUS (SAP) for the French State.</a:t>
            </a:r>
          </a:p>
          <a:p>
            <a:pPr lvl="1">
              <a:defRPr/>
            </a:pPr>
            <a:r>
              <a:rPr lang="en-US" sz="900" dirty="0" smtClean="0">
                <a:solidFill>
                  <a:srgbClr val="000000"/>
                </a:solidFill>
                <a:cs typeface="Times New Roman" pitchFamily="18" charset="0"/>
              </a:rPr>
              <a:t>SAP Program Manager for the worldwide deployment of SAP ECC 6 (70 consultants ~14.000 jh/an) for Fromageries BEL (cheese maker leader).</a:t>
            </a:r>
            <a:endParaRPr lang="en-US" sz="900" dirty="0" smtClean="0"/>
          </a:p>
          <a:p>
            <a:r>
              <a:rPr lang="en-US" sz="1000" dirty="0" smtClean="0"/>
              <a:t>ACCENTURE</a:t>
            </a:r>
          </a:p>
          <a:p>
            <a:pPr marL="263525" indent="0">
              <a:buNone/>
            </a:pPr>
            <a:r>
              <a:rPr lang="en-US" sz="1000" b="1" dirty="0" smtClean="0"/>
              <a:t>SAP Project Director </a:t>
            </a:r>
          </a:p>
          <a:p>
            <a:pPr lvl="1">
              <a:defRPr/>
            </a:pPr>
            <a:r>
              <a:rPr lang="en-US" sz="900" dirty="0" smtClean="0">
                <a:solidFill>
                  <a:srgbClr val="000000"/>
                </a:solidFill>
                <a:cs typeface="Times New Roman" pitchFamily="18" charset="0"/>
              </a:rPr>
              <a:t>Specialty : SAP, APO, IS-U, IS-Oil</a:t>
            </a:r>
          </a:p>
          <a:p>
            <a:pPr lvl="1">
              <a:defRPr/>
            </a:pPr>
            <a:r>
              <a:rPr lang="en-US" sz="900" dirty="0" smtClean="0">
                <a:solidFill>
                  <a:srgbClr val="000000"/>
                </a:solidFill>
                <a:cs typeface="Times New Roman" pitchFamily="18" charset="0"/>
              </a:rPr>
              <a:t>Application Maintenance Manager for </a:t>
            </a:r>
            <a:r>
              <a:rPr lang="en-US" sz="900" dirty="0" err="1" smtClean="0">
                <a:solidFill>
                  <a:srgbClr val="000000"/>
                </a:solidFill>
                <a:cs typeface="Times New Roman" pitchFamily="18" charset="0"/>
              </a:rPr>
              <a:t>L’Oréal</a:t>
            </a:r>
            <a:r>
              <a:rPr lang="en-US" sz="900" dirty="0" smtClean="0">
                <a:solidFill>
                  <a:srgbClr val="000000"/>
                </a:solidFill>
                <a:cs typeface="Times New Roman" pitchFamily="18" charset="0"/>
              </a:rPr>
              <a:t> : ITIL  implementation. Team of 40 consultants.</a:t>
            </a:r>
          </a:p>
          <a:p>
            <a:pPr lvl="1">
              <a:defRPr/>
            </a:pPr>
            <a:r>
              <a:rPr lang="en-US" sz="900" dirty="0" smtClean="0">
                <a:solidFill>
                  <a:srgbClr val="000000"/>
                </a:solidFill>
                <a:cs typeface="Times New Roman" pitchFamily="18" charset="0"/>
              </a:rPr>
              <a:t>Application Maintenance Manager for </a:t>
            </a:r>
            <a:r>
              <a:rPr lang="en-US" sz="900" dirty="0" err="1" smtClean="0">
                <a:solidFill>
                  <a:srgbClr val="000000"/>
                </a:solidFill>
                <a:cs typeface="Times New Roman" pitchFamily="18" charset="0"/>
              </a:rPr>
              <a:t>ErDF</a:t>
            </a:r>
            <a:r>
              <a:rPr lang="en-US" sz="900" dirty="0" smtClean="0">
                <a:solidFill>
                  <a:srgbClr val="000000"/>
                </a:solidFill>
                <a:cs typeface="Times New Roman" pitchFamily="18" charset="0"/>
              </a:rPr>
              <a:t> : : ITIL  implementation. Team of 20 consultants.</a:t>
            </a:r>
          </a:p>
          <a:p>
            <a:pPr lvl="1">
              <a:defRPr/>
            </a:pPr>
            <a:r>
              <a:rPr lang="en-US" sz="900" dirty="0" smtClean="0">
                <a:solidFill>
                  <a:srgbClr val="000000"/>
                </a:solidFill>
                <a:cs typeface="Times New Roman" pitchFamily="18" charset="0"/>
              </a:rPr>
              <a:t>Application Maintenance Manager for Total : : ITIL  implementation. Team of 25 consultants.</a:t>
            </a:r>
            <a:endParaRPr lang="en-US" dirty="0" smtClean="0"/>
          </a:p>
          <a:p>
            <a:pPr defTabSz="195263"/>
            <a:endParaRPr lang="en-US" dirty="0" smtClean="0"/>
          </a:p>
          <a:p>
            <a:pPr defTabSz="195263"/>
            <a:endParaRPr lang="en-US" dirty="0" smtClean="0"/>
          </a:p>
          <a:p>
            <a:pPr lvl="1"/>
            <a:endParaRPr lang="en-US" sz="1100" dirty="0" smtClean="0">
              <a:cs typeface="Arial" pitchFamily="34" charset="0"/>
            </a:endParaRPr>
          </a:p>
        </p:txBody>
      </p:sp>
      <p:sp>
        <p:nvSpPr>
          <p:cNvPr id="22539" name="Espace réservé du contenu 22538"/>
          <p:cNvSpPr>
            <a:spLocks noGrp="1"/>
          </p:cNvSpPr>
          <p:nvPr>
            <p:ph idx="20"/>
          </p:nvPr>
        </p:nvSpPr>
        <p:spPr/>
        <p:txBody>
          <a:bodyPr/>
          <a:lstStyle/>
          <a:p>
            <a:pPr>
              <a:spcBef>
                <a:spcPts val="300"/>
              </a:spcBef>
              <a:buClr>
                <a:schemeClr val="hlink"/>
              </a:buClr>
            </a:pPr>
            <a:r>
              <a:rPr lang="en-US" dirty="0" smtClean="0">
                <a:cs typeface="Arial" charset="0"/>
              </a:rPr>
              <a:t>BU  and SAP Program Mgt</a:t>
            </a:r>
          </a:p>
          <a:p>
            <a:r>
              <a:rPr lang="en-US" dirty="0" smtClean="0"/>
              <a:t>Consulting </a:t>
            </a:r>
          </a:p>
          <a:p>
            <a:pPr lvl="1"/>
            <a:r>
              <a:rPr lang="en-US" dirty="0" smtClean="0"/>
              <a:t>IS Management</a:t>
            </a:r>
          </a:p>
          <a:p>
            <a:pPr lvl="1"/>
            <a:r>
              <a:rPr lang="en-US" dirty="0" smtClean="0"/>
              <a:t>IS deployment</a:t>
            </a:r>
          </a:p>
          <a:p>
            <a:r>
              <a:rPr lang="en-US" dirty="0" smtClean="0"/>
              <a:t>Applicative expertise</a:t>
            </a:r>
          </a:p>
          <a:p>
            <a:pPr lvl="1"/>
            <a:r>
              <a:rPr lang="en-US" dirty="0" smtClean="0"/>
              <a:t>SAP</a:t>
            </a:r>
            <a:endParaRPr lang="en-US" dirty="0"/>
          </a:p>
          <a:p>
            <a:pPr lvl="1"/>
            <a:r>
              <a:rPr lang="en-US" dirty="0" smtClean="0"/>
              <a:t>Languages : Fluent in French, English &amp; Italian</a:t>
            </a:r>
          </a:p>
        </p:txBody>
      </p:sp>
      <p:sp>
        <p:nvSpPr>
          <p:cNvPr id="22541" name="Espace réservé du contenu 22540"/>
          <p:cNvSpPr>
            <a:spLocks noGrp="1"/>
          </p:cNvSpPr>
          <p:nvPr>
            <p:ph idx="22"/>
          </p:nvPr>
        </p:nvSpPr>
        <p:spPr/>
        <p:txBody>
          <a:bodyPr/>
          <a:lstStyle/>
          <a:p>
            <a:r>
              <a:rPr lang="en-US" smtClean="0"/>
              <a:t> L'Oréal, Siemens (Industry)</a:t>
            </a:r>
          </a:p>
          <a:p>
            <a:r>
              <a:rPr lang="en-US" smtClean="0"/>
              <a:t> ErDF (Energy &amp; Utilities)</a:t>
            </a:r>
          </a:p>
          <a:p>
            <a:r>
              <a:rPr lang="en-US" smtClean="0"/>
              <a:t> Total (Energy &amp; Utilities)</a:t>
            </a:r>
          </a:p>
          <a:p>
            <a:r>
              <a:rPr lang="en-US" smtClean="0"/>
              <a:t> Fromageries BEL (Industry)</a:t>
            </a:r>
          </a:p>
          <a:p>
            <a:r>
              <a:rPr lang="en-US" smtClean="0"/>
              <a:t> Etat Français (Public Secteur), </a:t>
            </a:r>
          </a:p>
          <a:p>
            <a:r>
              <a:rPr lang="en-US" smtClean="0"/>
              <a:t>Trèves, Plastic Omnium (supplier car industry), …</a:t>
            </a:r>
            <a:endParaRPr lang="en-US"/>
          </a:p>
        </p:txBody>
      </p:sp>
      <p:pic>
        <p:nvPicPr>
          <p:cNvPr id="14" name="Espace réservé pour une image  13"/>
          <p:cNvPicPr>
            <a:picLocks noGrp="1" noChangeAspect="1"/>
          </p:cNvPicPr>
          <p:nvPr>
            <p:ph type="pic" sz="quarter" idx="35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91" r="7791"/>
          <a:stretch/>
        </p:blipFill>
        <p:spPr>
          <a:xfrm>
            <a:off x="8001024" y="116632"/>
            <a:ext cx="648072" cy="432048"/>
          </a:xfrm>
        </p:spPr>
      </p:pic>
      <p:pic>
        <p:nvPicPr>
          <p:cNvPr id="1029" name="Picture 5"/>
          <p:cNvPicPr>
            <a:picLocks noGrp="1" noChangeAspect="1" noChangeArrowheads="1"/>
          </p:cNvPicPr>
          <p:nvPr>
            <p:ph type="pic" sz="quarter" idx="36"/>
          </p:nvPr>
        </p:nvPicPr>
        <p:blipFill>
          <a:blip r:embed="rId4" cstate="print"/>
          <a:srcRect l="5183" r="5183"/>
          <a:stretch>
            <a:fillRect/>
          </a:stretch>
        </p:blipFill>
        <p:spPr bwMode="auto">
          <a:xfrm>
            <a:off x="7215206" y="116632"/>
            <a:ext cx="64807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538" name="Espace réservé du texte 22537"/>
          <p:cNvSpPr>
            <a:spLocks noGrp="1"/>
          </p:cNvSpPr>
          <p:nvPr>
            <p:ph idx="40"/>
          </p:nvPr>
        </p:nvSpPr>
        <p:spPr/>
        <p:txBody>
          <a:bodyPr/>
          <a:lstStyle/>
          <a:p>
            <a:r>
              <a:rPr lang="en-US" dirty="0" smtClean="0"/>
              <a:t>16 years experience, IT Management for major international companies</a:t>
            </a:r>
          </a:p>
          <a:p>
            <a:r>
              <a:rPr lang="en-US" smtClean="0"/>
              <a:t>PhD </a:t>
            </a:r>
            <a:r>
              <a:rPr lang="en-US" dirty="0" smtClean="0"/>
              <a:t>in Informatics</a:t>
            </a:r>
          </a:p>
        </p:txBody>
      </p:sp>
      <p:sp>
        <p:nvSpPr>
          <p:cNvPr id="17" name="Espace réservé du texte 22528"/>
          <p:cNvSpPr>
            <a:spLocks noGrp="1"/>
          </p:cNvSpPr>
          <p:nvPr>
            <p:ph type="body" sz="quarter" idx="24"/>
          </p:nvPr>
        </p:nvSpPr>
        <p:spPr>
          <a:xfrm>
            <a:off x="179512" y="620688"/>
            <a:ext cx="7848256" cy="324000"/>
          </a:xfrm>
        </p:spPr>
        <p:txBody>
          <a:bodyPr/>
          <a:lstStyle/>
          <a:p>
            <a:r>
              <a:rPr lang="en-US" sz="1600" dirty="0" smtClean="0"/>
              <a:t>Associated Partner SAP and Business Developer</a:t>
            </a:r>
            <a:endParaRPr lang="en-US" sz="1600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83856" y="908720"/>
            <a:ext cx="8780632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noAutofit/>
          </a:bodyPr>
          <a:lstStyle/>
          <a:p>
            <a:pPr algn="just"/>
            <a:r>
              <a:rPr lang="en-US" sz="1100" b="0" dirty="0" smtClean="0"/>
              <a:t>LRI is an IT Senior Manager  having worked in the bosom of IT departments for major international companies (+16 years experience). LRI has led SAP implementation programs and SAP Profit centers (100 consultants) around the ERSP SAP. LRI is able to work on various </a:t>
            </a:r>
            <a:r>
              <a:rPr lang="en-US" sz="1100" dirty="0" smtClean="0"/>
              <a:t>topic</a:t>
            </a:r>
            <a:r>
              <a:rPr lang="en-US" sz="1100" b="0" dirty="0" smtClean="0"/>
              <a:t>s like: Build Projects, IT master plan, ITIL processes, Application Maintenance (AM), Application of Balanced Scorecard </a:t>
            </a:r>
            <a:r>
              <a:rPr lang="en-US" sz="1100" dirty="0" smtClean="0"/>
              <a:t>and Six-</a:t>
            </a:r>
            <a:r>
              <a:rPr lang="en-US" sz="1100" b="0" dirty="0" smtClean="0"/>
              <a:t>Sigma to IT, Upgrades. </a:t>
            </a:r>
            <a:endParaRPr lang="en-US" sz="1100" b="0" dirty="0">
              <a:solidFill>
                <a:schemeClr val="tx1"/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37" y="1666700"/>
            <a:ext cx="888879" cy="1114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279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 reference v0.9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wrap="none" lIns="91440" tIns="45720" rIns="91440" bIns="45720" rtlCol="0">
        <a:noAutofit/>
      </a:bodyPr>
      <a:lstStyle>
        <a:defPPr>
          <a:defRPr sz="16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 reference v0.9</Template>
  <TotalTime>216</TotalTime>
  <Words>326</Words>
  <Application>Microsoft Office PowerPoint</Application>
  <PresentationFormat>Affichage à l'écran (4:3)</PresentationFormat>
  <Paragraphs>37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AA reference v0.9</vt:lpstr>
      <vt:lpstr>Luca ROTONI</vt:lpstr>
    </vt:vector>
  </TitlesOfParts>
  <Company>Atos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Hayan  Zouhour</dc:title>
  <dc:creator>A137642</dc:creator>
  <cp:lastModifiedBy>MARTIN, PATRICIA</cp:lastModifiedBy>
  <cp:revision>51</cp:revision>
  <dcterms:created xsi:type="dcterms:W3CDTF">2011-06-15T08:22:24Z</dcterms:created>
  <dcterms:modified xsi:type="dcterms:W3CDTF">2013-06-25T13:37:41Z</dcterms:modified>
</cp:coreProperties>
</file>