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1" r:id="rId1"/>
  </p:sldMasterIdLst>
  <p:notesMasterIdLst>
    <p:notesMasterId r:id="rId3"/>
  </p:notesMasterIdLst>
  <p:handoutMasterIdLst>
    <p:handoutMasterId r:id="rId4"/>
  </p:handoutMasterIdLst>
  <p:sldIdLst>
    <p:sldId id="273" r:id="rId2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DC7"/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51" autoAdjust="0"/>
    <p:restoredTop sz="94660"/>
  </p:normalViewPr>
  <p:slideViewPr>
    <p:cSldViewPr showGuides="1">
      <p:cViewPr>
        <p:scale>
          <a:sx n="80" d="100"/>
          <a:sy n="80" d="100"/>
        </p:scale>
        <p:origin x="-1086" y="-72"/>
      </p:cViewPr>
      <p:guideLst>
        <p:guide orient="horz" pos="4044"/>
        <p:guide pos="19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E:\PPT potx\New Logos\Ato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25" y="10795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6116638" y="8632825"/>
            <a:ext cx="630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90647" bIns="0" anchor="b"/>
          <a:lstStyle>
            <a:defPPr>
              <a:defRPr lang="nl-NL"/>
            </a:defPPr>
            <a:lvl1pPr marL="0" algn="r" defTabSz="906463" rtl="0" eaLnBrk="0" latinLnBrk="0" hangingPunct="0">
              <a:lnSpc>
                <a:spcPct val="89000"/>
              </a:lnSpc>
              <a:spcBef>
                <a:spcPct val="0"/>
              </a:spcBef>
              <a:buClrTx/>
              <a:buFontTx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fld id="{2F1E6F19-AE8A-4701-B61D-C4E5A1E969A7}" type="slidenum">
              <a:rPr lang="en-US" sz="1000" smtClean="0"/>
              <a:pPr fontAlgn="auto">
                <a:spcAft>
                  <a:spcPts val="0"/>
                </a:spcAft>
                <a:defRPr/>
              </a:pPr>
              <a:t>‹N°›</a:t>
            </a:fld>
            <a:endParaRPr lang="en-US" sz="1000" dirty="0"/>
          </a:p>
        </p:txBody>
      </p:sp>
      <p:sp>
        <p:nvSpPr>
          <p:cNvPr id="10" name="AddNotifier#2"/>
          <p:cNvSpPr txBox="1">
            <a:spLocks noChangeArrowheads="1"/>
          </p:cNvSpPr>
          <p:nvPr/>
        </p:nvSpPr>
        <p:spPr bwMode="auto">
          <a:xfrm>
            <a:off x="185738" y="8632825"/>
            <a:ext cx="596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defPPr>
              <a:defRPr lang="nl-NL"/>
            </a:defPPr>
            <a:lvl1pPr marL="0" algn="l" defTabSz="914400" rtl="0" eaLnBrk="1" latinLnBrk="0" hangingPunct="1">
              <a:spcBef>
                <a:spcPct val="0"/>
              </a:spcBef>
              <a:defRPr sz="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Atos, the Atos logo, Atos Consulting, Atos Worldline, Atos Sphere, Atos Cloud and Atos WorldGrid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are registered trademarks of Atos SA. August 2011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© 2011 Atos Consulting. Confidential information owned by Atos, to be used by the recipient only. This document, or any part of it,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500" smtClean="0"/>
              <a:t>may not be reproduced, copied, circulated and/or distributed nor quoted without prior written approval from Atos.</a:t>
            </a:r>
            <a:endParaRPr lang="en-US" sz="500" dirty="0"/>
          </a:p>
        </p:txBody>
      </p:sp>
    </p:spTree>
    <p:extLst>
      <p:ext uri="{BB962C8B-B14F-4D97-AF65-F5344CB8AC3E}">
        <p14:creationId xmlns:p14="http://schemas.microsoft.com/office/powerpoint/2010/main" val="38860331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nl-NL" noProof="0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116638" y="8604250"/>
            <a:ext cx="630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90647" bIns="0" numCol="1" anchor="b" anchorCtr="0" compatLnSpc="1">
            <a:prstTxWarp prst="textNoShape">
              <a:avLst/>
            </a:prstTxWarp>
          </a:bodyPr>
          <a:lstStyle>
            <a:lvl1pPr algn="r" defTabSz="906463" eaLnBrk="0" fontAlgn="auto" hangingPunct="0">
              <a:lnSpc>
                <a:spcPct val="89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 sz="1000" baseline="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AD5F621-E6AB-45A6-9489-0ADF93573545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  <p:pic>
        <p:nvPicPr>
          <p:cNvPr id="24581" name="Picture 2" descr="E:\PPT potx\New Logos\Ato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538" y="107950"/>
            <a:ext cx="1295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AddNotifier#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85738" y="8604250"/>
            <a:ext cx="59705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fontAlgn="auto">
              <a:spcBef>
                <a:spcPct val="0"/>
              </a:spcBef>
              <a:spcAft>
                <a:spcPts val="0"/>
              </a:spcAft>
              <a:defRPr sz="500" baseline="0" smtClean="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Atos, the Atos logo, Atos Consulting, Atos Worldline, Atos Sphere, Atos Cloud and Atos WorldGrid</a:t>
            </a:r>
          </a:p>
          <a:p>
            <a:pPr>
              <a:defRPr/>
            </a:pPr>
            <a:r>
              <a:rPr lang="en-US" smtClean="0"/>
              <a:t>are registered trademarks of Atos SA. August 2011</a:t>
            </a:r>
          </a:p>
          <a:p>
            <a:pPr>
              <a:defRPr/>
            </a:pPr>
            <a:r>
              <a:rPr lang="en-US" smtClean="0"/>
              <a:t>© 2011 Atos Consulting. Confidential information owned by Atos, to be used by the recipient only. This document, or any part of it, </a:t>
            </a:r>
          </a:p>
          <a:p>
            <a:pPr>
              <a:defRPr/>
            </a:pPr>
            <a:r>
              <a:rPr lang="en-US" smtClean="0"/>
              <a:t>may not be reproduced, copied, circulated and/or distributed nor quoted without prior written approval from Atos.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590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D5F621-E6AB-45A6-9489-0ADF9357354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63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tos Title and Text visual left s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1" y="725488"/>
            <a:ext cx="5677644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Profile Name</a:t>
            </a:r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4957" y="1952809"/>
            <a:ext cx="4597523" cy="406848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0" hasCustomPrompt="1"/>
          </p:nvPr>
        </p:nvSpPr>
        <p:spPr>
          <a:xfrm>
            <a:off x="323528" y="3040361"/>
            <a:ext cx="3600000" cy="1360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323528" y="4653136"/>
            <a:ext cx="3600000" cy="13681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4" hasCustomPrompt="1"/>
          </p:nvPr>
        </p:nvSpPr>
        <p:spPr>
          <a:xfrm>
            <a:off x="323850" y="1196974"/>
            <a:ext cx="5544000" cy="324000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noProof="0" dirty="0" smtClean="0"/>
              <a:t>Profile Title (customer specific)</a:t>
            </a:r>
            <a:endParaRPr lang="en-US" noProof="0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5" hasCustomPrompt="1"/>
          </p:nvPr>
        </p:nvSpPr>
        <p:spPr>
          <a:xfrm>
            <a:off x="601216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29" name="Espace réservé pour une image  12"/>
          <p:cNvSpPr>
            <a:spLocks noGrp="1"/>
          </p:cNvSpPr>
          <p:nvPr>
            <p:ph type="pic" sz="quarter" idx="36" hasCustomPrompt="1"/>
          </p:nvPr>
        </p:nvSpPr>
        <p:spPr>
          <a:xfrm>
            <a:off x="673224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0" name="Espace réservé pour une image  12"/>
          <p:cNvSpPr>
            <a:spLocks noGrp="1"/>
          </p:cNvSpPr>
          <p:nvPr>
            <p:ph type="pic" sz="quarter" idx="37" hasCustomPrompt="1"/>
          </p:nvPr>
        </p:nvSpPr>
        <p:spPr>
          <a:xfrm>
            <a:off x="745232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1" name="Espace réservé pour une image  12"/>
          <p:cNvSpPr>
            <a:spLocks noGrp="1"/>
          </p:cNvSpPr>
          <p:nvPr>
            <p:ph type="pic" sz="quarter" idx="38" hasCustomPrompt="1"/>
          </p:nvPr>
        </p:nvSpPr>
        <p:spPr>
          <a:xfrm>
            <a:off x="8028384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2" name="Espace réservé pour une image  12"/>
          <p:cNvSpPr>
            <a:spLocks noGrp="1"/>
          </p:cNvSpPr>
          <p:nvPr>
            <p:ph type="pic" sz="quarter" idx="39" hasCustomPrompt="1"/>
          </p:nvPr>
        </p:nvSpPr>
        <p:spPr>
          <a:xfrm>
            <a:off x="190501" y="1700808"/>
            <a:ext cx="900000" cy="1080000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Picture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187624" y="1700808"/>
            <a:ext cx="144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400" b="1" i="1" dirty="0" smtClean="0">
                <a:solidFill>
                  <a:srgbClr val="FFFFFF"/>
                </a:solidFill>
              </a:rPr>
              <a:t>Profile</a:t>
            </a:r>
            <a:endParaRPr lang="fr-FR" sz="1400" b="1" i="1" dirty="0">
              <a:solidFill>
                <a:srgbClr val="FFFFFF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40" hasCustomPrompt="1"/>
          </p:nvPr>
        </p:nvSpPr>
        <p:spPr>
          <a:xfrm>
            <a:off x="1187759" y="1952808"/>
            <a:ext cx="2736000" cy="8281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34" name="Rectangle 33"/>
          <p:cNvSpPr/>
          <p:nvPr userDrawn="1"/>
        </p:nvSpPr>
        <p:spPr>
          <a:xfrm>
            <a:off x="323528" y="2805943"/>
            <a:ext cx="180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Solution skills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323528" y="4401136"/>
            <a:ext cx="180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Business skills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4283968" y="1700808"/>
            <a:ext cx="252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b="1" i="1" noProof="0" dirty="0" smtClean="0">
                <a:solidFill>
                  <a:srgbClr val="FFFFFF"/>
                </a:solidFill>
              </a:rPr>
              <a:t>References</a:t>
            </a:r>
            <a:endParaRPr lang="en-US" sz="1400" b="1" i="1" noProof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41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tos Title and Text visual left s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501" y="725488"/>
            <a:ext cx="5677644" cy="358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Profile Name</a:t>
            </a:r>
            <a:endParaRPr lang="nl-NL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94957" y="1952809"/>
            <a:ext cx="4597523" cy="406848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20" hasCustomPrompt="1"/>
          </p:nvPr>
        </p:nvSpPr>
        <p:spPr>
          <a:xfrm>
            <a:off x="323528" y="3040361"/>
            <a:ext cx="3600000" cy="136077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22" hasCustomPrompt="1"/>
          </p:nvPr>
        </p:nvSpPr>
        <p:spPr>
          <a:xfrm>
            <a:off x="323528" y="4653136"/>
            <a:ext cx="3600000" cy="1368152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05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24" hasCustomPrompt="1"/>
          </p:nvPr>
        </p:nvSpPr>
        <p:spPr>
          <a:xfrm>
            <a:off x="323850" y="1196974"/>
            <a:ext cx="5544000" cy="324000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fr-FR" dirty="0" smtClean="0"/>
              <a:t>Profile </a:t>
            </a:r>
            <a:r>
              <a:rPr lang="fr-FR" dirty="0" err="1" smtClean="0"/>
              <a:t>Title</a:t>
            </a:r>
            <a:r>
              <a:rPr lang="fr-FR" dirty="0" smtClean="0"/>
              <a:t> (spécifique au contexte)</a:t>
            </a:r>
            <a:endParaRPr lang="fr-FR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5" hasCustomPrompt="1"/>
          </p:nvPr>
        </p:nvSpPr>
        <p:spPr>
          <a:xfrm>
            <a:off x="601216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29" name="Espace réservé pour une image  12"/>
          <p:cNvSpPr>
            <a:spLocks noGrp="1"/>
          </p:cNvSpPr>
          <p:nvPr>
            <p:ph type="pic" sz="quarter" idx="36" hasCustomPrompt="1"/>
          </p:nvPr>
        </p:nvSpPr>
        <p:spPr>
          <a:xfrm>
            <a:off x="673224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0" name="Espace réservé pour une image  12"/>
          <p:cNvSpPr>
            <a:spLocks noGrp="1"/>
          </p:cNvSpPr>
          <p:nvPr>
            <p:ph type="pic" sz="quarter" idx="37" hasCustomPrompt="1"/>
          </p:nvPr>
        </p:nvSpPr>
        <p:spPr>
          <a:xfrm>
            <a:off x="7452320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1" name="Espace réservé pour une image  12"/>
          <p:cNvSpPr>
            <a:spLocks noGrp="1"/>
          </p:cNvSpPr>
          <p:nvPr>
            <p:ph type="pic" sz="quarter" idx="38" hasCustomPrompt="1"/>
          </p:nvPr>
        </p:nvSpPr>
        <p:spPr>
          <a:xfrm>
            <a:off x="8028384" y="836712"/>
            <a:ext cx="648072" cy="432048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Flag</a:t>
            </a:r>
            <a:endParaRPr lang="fr-FR" dirty="0"/>
          </a:p>
        </p:txBody>
      </p:sp>
      <p:sp>
        <p:nvSpPr>
          <p:cNvPr id="32" name="Espace réservé pour une image  12"/>
          <p:cNvSpPr>
            <a:spLocks noGrp="1"/>
          </p:cNvSpPr>
          <p:nvPr>
            <p:ph type="pic" sz="quarter" idx="39" hasCustomPrompt="1"/>
          </p:nvPr>
        </p:nvSpPr>
        <p:spPr>
          <a:xfrm>
            <a:off x="190501" y="1700808"/>
            <a:ext cx="900000" cy="1080000"/>
          </a:xfrm>
        </p:spPr>
        <p:txBody>
          <a:bodyPr/>
          <a:lstStyle>
            <a:lvl1pPr>
              <a:defRPr sz="1400"/>
            </a:lvl1pPr>
          </a:lstStyle>
          <a:p>
            <a:r>
              <a:rPr lang="fr-FR" dirty="0" smtClean="0"/>
              <a:t>Picture</a:t>
            </a:r>
            <a:endParaRPr lang="fr-FR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1187624" y="1700808"/>
            <a:ext cx="1584176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Profil</a:t>
            </a:r>
            <a:r>
              <a:rPr lang="fr-FR" sz="1200" b="1" i="1" baseline="0" dirty="0" smtClean="0">
                <a:solidFill>
                  <a:srgbClr val="FFFFFF"/>
                </a:solidFill>
              </a:rPr>
              <a:t> et cursus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40" hasCustomPrompt="1"/>
          </p:nvPr>
        </p:nvSpPr>
        <p:spPr>
          <a:xfrm>
            <a:off x="1187759" y="1952808"/>
            <a:ext cx="2736000" cy="828120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/>
          <a:lstStyle>
            <a:lvl1pPr>
              <a:defRPr sz="1100"/>
            </a:lvl1pPr>
            <a:lvl2pPr>
              <a:defRPr sz="10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Text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Text</a:t>
            </a:r>
          </a:p>
        </p:txBody>
      </p:sp>
      <p:sp>
        <p:nvSpPr>
          <p:cNvPr id="34" name="Rectangle 33"/>
          <p:cNvSpPr/>
          <p:nvPr userDrawn="1"/>
        </p:nvSpPr>
        <p:spPr>
          <a:xfrm>
            <a:off x="323528" y="2805943"/>
            <a:ext cx="216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Compétences</a:t>
            </a:r>
            <a:r>
              <a:rPr lang="fr-FR" sz="1200" b="1" i="1" baseline="0" dirty="0" smtClean="0">
                <a:solidFill>
                  <a:srgbClr val="FFFFFF"/>
                </a:solidFill>
              </a:rPr>
              <a:t> clés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>
            <a:off x="323528" y="4401136"/>
            <a:ext cx="216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200" b="1" i="1" dirty="0" smtClean="0">
                <a:solidFill>
                  <a:srgbClr val="FFFFFF"/>
                </a:solidFill>
              </a:rPr>
              <a:t>Secteur d’intervention</a:t>
            </a:r>
            <a:endParaRPr lang="fr-FR" sz="1200" b="1" i="1" dirty="0">
              <a:solidFill>
                <a:srgbClr val="FFFFFF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>
            <a:off x="4283968" y="1700808"/>
            <a:ext cx="2520000" cy="252000"/>
          </a:xfrm>
          <a:prstGeom prst="rect">
            <a:avLst/>
          </a:prstGeom>
          <a:solidFill>
            <a:srgbClr val="829DC7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1400" b="1" i="1" dirty="0" smtClean="0">
                <a:solidFill>
                  <a:srgbClr val="FFFFFF"/>
                </a:solidFill>
              </a:rPr>
              <a:t>Références</a:t>
            </a:r>
            <a:endParaRPr lang="fr-FR" sz="14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396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90500" y="725488"/>
            <a:ext cx="86836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dirty="0" smtClean="0"/>
          </a:p>
        </p:txBody>
      </p:sp>
      <p:sp>
        <p:nvSpPr>
          <p:cNvPr id="1028" name="AddReferenceName#1"/>
          <p:cNvSpPr txBox="1">
            <a:spLocks noChangeArrowheads="1"/>
          </p:cNvSpPr>
          <p:nvPr/>
        </p:nvSpPr>
        <p:spPr bwMode="auto">
          <a:xfrm>
            <a:off x="190500" y="6253163"/>
            <a:ext cx="575945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1000" dirty="0" smtClean="0"/>
              <a:t>       SL</a:t>
            </a:r>
            <a:r>
              <a:rPr lang="en-US" sz="1000" baseline="0" dirty="0" smtClean="0"/>
              <a:t> SI SAP</a:t>
            </a:r>
            <a:endParaRPr lang="nl-NL" sz="1000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8913" y="6242012"/>
            <a:ext cx="6381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 baseline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441C78B-CED7-407A-A5B8-D29BA4BBA2BA}" type="slidenum">
              <a:rPr lang="nl-NL"/>
              <a:pPr>
                <a:defRPr/>
              </a:pPr>
              <a:t>‹N°›</a:t>
            </a:fld>
            <a:endParaRPr lang="nl-NL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7963" y="1600200"/>
            <a:ext cx="8685212" cy="414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 kern="1200">
          <a:solidFill>
            <a:schemeClr val="tx1"/>
          </a:solidFill>
          <a:latin typeface="+mj-lt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300" b="1">
          <a:solidFill>
            <a:schemeClr val="tx1"/>
          </a:solidFill>
          <a:latin typeface="Lucida Sans Unicode" pitchFamily="34" charset="0"/>
        </a:defRPr>
      </a:lvl9pPr>
    </p:titleStyle>
    <p:bodyStyle>
      <a:lvl1pPr marL="268288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Lucida Sans Unicode" pitchFamily="34" charset="0"/>
        <a:buChar char="▶"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539750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269875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49375" indent="-268288" algn="l" rtl="0" eaLnBrk="1" fontAlgn="base" hangingPunct="1">
        <a:spcBef>
          <a:spcPct val="20000"/>
        </a:spcBef>
        <a:spcAft>
          <a:spcPct val="0"/>
        </a:spcAft>
        <a:buClr>
          <a:srgbClr val="0065A2"/>
        </a:buClr>
        <a:buFont typeface="Arial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Cesar </a:t>
            </a:r>
            <a:r>
              <a:rPr lang="en-US" dirty="0" err="1" smtClean="0"/>
              <a:t>Mical</a:t>
            </a:r>
            <a:endParaRPr lang="fr-FR" dirty="0"/>
          </a:p>
        </p:txBody>
      </p:sp>
      <p:sp>
        <p:nvSpPr>
          <p:cNvPr id="34" name="Espace réservé du contenu 3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defTabSz="195263"/>
            <a:r>
              <a:rPr lang="en-US" b="1" dirty="0" smtClean="0"/>
              <a:t>Total </a:t>
            </a:r>
          </a:p>
          <a:p>
            <a:pPr marL="271462" lvl="1" indent="0" defTabSz="195263"/>
            <a:r>
              <a:rPr lang="en-US" dirty="0" smtClean="0"/>
              <a:t>Data </a:t>
            </a:r>
            <a:r>
              <a:rPr lang="en-US" dirty="0"/>
              <a:t>enrichment and migration (material, vendor, contracts, SRM and </a:t>
            </a:r>
            <a:r>
              <a:rPr lang="en-US" dirty="0" err="1"/>
              <a:t>Ariba</a:t>
            </a:r>
            <a:r>
              <a:rPr lang="en-US" dirty="0"/>
              <a:t> catalogues) in SAP, SRM and </a:t>
            </a:r>
            <a:r>
              <a:rPr lang="en-US" dirty="0" err="1" smtClean="0"/>
              <a:t>Ariba</a:t>
            </a:r>
            <a:endParaRPr lang="en-US" dirty="0" smtClean="0"/>
          </a:p>
          <a:p>
            <a:pPr marL="271462" lvl="1" indent="0" defTabSz="195263">
              <a:buNone/>
            </a:pPr>
            <a:endParaRPr lang="en-US" sz="600" dirty="0"/>
          </a:p>
          <a:p>
            <a:pPr marL="0" indent="0" defTabSz="195263"/>
            <a:r>
              <a:rPr lang="en-US" b="1" dirty="0" err="1" smtClean="0"/>
              <a:t>Monoprix</a:t>
            </a:r>
            <a:endParaRPr lang="en-US" b="1" dirty="0" smtClean="0"/>
          </a:p>
          <a:p>
            <a:pPr marL="271462" lvl="1" indent="0" defTabSz="195263"/>
            <a:r>
              <a:rPr lang="en-US" dirty="0" smtClean="0"/>
              <a:t>SAP </a:t>
            </a:r>
            <a:r>
              <a:rPr lang="en-US" dirty="0"/>
              <a:t>Archiving solution design (FI, CO, MM, SD, LE), SAP Retail material listing process </a:t>
            </a:r>
            <a:r>
              <a:rPr lang="en-US" dirty="0" smtClean="0"/>
              <a:t>redesign</a:t>
            </a:r>
          </a:p>
          <a:p>
            <a:pPr marL="271462" lvl="1" indent="0" defTabSz="195263">
              <a:buNone/>
            </a:pPr>
            <a:endParaRPr lang="en-US" sz="600" dirty="0" smtClean="0"/>
          </a:p>
          <a:p>
            <a:pPr marL="0" indent="0" defTabSz="195263"/>
            <a:r>
              <a:rPr lang="en-US" b="1" dirty="0" smtClean="0"/>
              <a:t>Borg Warner</a:t>
            </a:r>
          </a:p>
          <a:p>
            <a:pPr marL="271462" lvl="1" indent="0" defTabSz="195263"/>
            <a:r>
              <a:rPr lang="en-US" dirty="0" smtClean="0"/>
              <a:t>MM </a:t>
            </a:r>
            <a:r>
              <a:rPr lang="en-US" dirty="0"/>
              <a:t>implementation (direct and indirect purchasing), </a:t>
            </a:r>
            <a:r>
              <a:rPr lang="en-US" dirty="0" err="1"/>
              <a:t>Intrastat</a:t>
            </a:r>
            <a:r>
              <a:rPr lang="en-US" dirty="0"/>
              <a:t> (import &amp; export) </a:t>
            </a:r>
            <a:r>
              <a:rPr lang="en-US" dirty="0" smtClean="0"/>
              <a:t>customization</a:t>
            </a:r>
          </a:p>
          <a:p>
            <a:pPr marL="271462" lvl="1" indent="0" defTabSz="195263">
              <a:buNone/>
            </a:pPr>
            <a:endParaRPr lang="en-US" sz="600" dirty="0"/>
          </a:p>
          <a:p>
            <a:pPr marL="0" indent="0" defTabSz="195263"/>
            <a:r>
              <a:rPr lang="en-US" b="1" dirty="0" smtClean="0"/>
              <a:t>Renault</a:t>
            </a:r>
          </a:p>
          <a:p>
            <a:pPr marL="271462" lvl="1" indent="0" defTabSz="195263"/>
            <a:r>
              <a:rPr lang="en-US" dirty="0" smtClean="0"/>
              <a:t>SAP </a:t>
            </a:r>
            <a:r>
              <a:rPr lang="en-US" dirty="0"/>
              <a:t>solution design for manufactured vehicles, SAP solution redesign for part inventory and valuation </a:t>
            </a:r>
            <a:r>
              <a:rPr lang="en-US" dirty="0" smtClean="0"/>
              <a:t>management</a:t>
            </a:r>
          </a:p>
          <a:p>
            <a:pPr marL="271462" lvl="1" indent="0" defTabSz="195263">
              <a:buNone/>
            </a:pPr>
            <a:endParaRPr lang="en-US" sz="600" dirty="0"/>
          </a:p>
          <a:p>
            <a:pPr marL="0" indent="0" defTabSz="195263"/>
            <a:r>
              <a:rPr lang="en-US" b="1" dirty="0" smtClean="0"/>
              <a:t>Neo Technologies</a:t>
            </a:r>
          </a:p>
          <a:p>
            <a:pPr marL="271462" lvl="1" indent="0" defTabSz="195263"/>
            <a:r>
              <a:rPr lang="en-US" dirty="0" smtClean="0"/>
              <a:t>Project </a:t>
            </a:r>
            <a:r>
              <a:rPr lang="en-US" dirty="0"/>
              <a:t>manager and SRM/MM consultant on logistics platform (for multimedia and utilities companies in Switzerland</a:t>
            </a:r>
            <a:r>
              <a:rPr lang="en-US" dirty="0" smtClean="0"/>
              <a:t>)</a:t>
            </a:r>
          </a:p>
          <a:p>
            <a:pPr marL="271462" lvl="1" indent="0" defTabSz="195263">
              <a:buNone/>
            </a:pPr>
            <a:endParaRPr lang="en-US" sz="600" dirty="0"/>
          </a:p>
          <a:p>
            <a:pPr marL="0" indent="0" defTabSz="195263"/>
            <a:r>
              <a:rPr lang="en-US" b="1" dirty="0" smtClean="0"/>
              <a:t>British American Tobacco </a:t>
            </a:r>
          </a:p>
          <a:p>
            <a:pPr marL="271462" lvl="1" indent="0" defTabSz="195263"/>
            <a:r>
              <a:rPr lang="en-US" dirty="0" smtClean="0"/>
              <a:t>SAP </a:t>
            </a:r>
            <a:r>
              <a:rPr lang="en-US" dirty="0"/>
              <a:t>Project manager (SRM implementation, SAP Workflow implementation for MM/FI invoice management, data and process standardization to Core model)</a:t>
            </a:r>
          </a:p>
          <a:p>
            <a:pPr marL="0" indent="0" defTabSz="195263"/>
            <a:endParaRPr lang="en-US" dirty="0" smtClean="0"/>
          </a:p>
          <a:p>
            <a:pPr defTabSz="195263"/>
            <a:endParaRPr lang="en-US" dirty="0" smtClean="0"/>
          </a:p>
          <a:p>
            <a:pPr defTabSz="195263"/>
            <a:endParaRPr lang="en-US" dirty="0" smtClean="0"/>
          </a:p>
          <a:p>
            <a:pPr lvl="1"/>
            <a:endParaRPr lang="en-US" sz="1100" dirty="0" smtClean="0">
              <a:cs typeface="Arial" pitchFamily="34" charset="0"/>
            </a:endParaRPr>
          </a:p>
        </p:txBody>
      </p:sp>
      <p:sp>
        <p:nvSpPr>
          <p:cNvPr id="22539" name="Espace réservé du contenu 22538"/>
          <p:cNvSpPr>
            <a:spLocks noGrp="1"/>
          </p:cNvSpPr>
          <p:nvPr>
            <p:ph idx="20"/>
          </p:nvPr>
        </p:nvSpPr>
        <p:spPr/>
        <p:txBody>
          <a:bodyPr/>
          <a:lstStyle/>
          <a:p>
            <a:pPr marL="0" indent="0"/>
            <a:r>
              <a:rPr lang="en-US" sz="1000" dirty="0" smtClean="0"/>
              <a:t>SAP </a:t>
            </a:r>
            <a:r>
              <a:rPr lang="en-US" sz="1000" dirty="0"/>
              <a:t>Modules / </a:t>
            </a:r>
            <a:r>
              <a:rPr lang="en-US" sz="1000" dirty="0" smtClean="0"/>
              <a:t>Processes : P2P </a:t>
            </a:r>
            <a:r>
              <a:rPr lang="en-US" sz="1000" dirty="0"/>
              <a:t>(MM, SRM, </a:t>
            </a:r>
            <a:r>
              <a:rPr lang="en-US" sz="1000" dirty="0" err="1"/>
              <a:t>Ariba</a:t>
            </a:r>
            <a:r>
              <a:rPr lang="en-US" sz="1000" dirty="0"/>
              <a:t>), Source-to-Contract (SAP Sourcing, </a:t>
            </a:r>
            <a:r>
              <a:rPr lang="en-US" sz="1000" dirty="0" smtClean="0"/>
              <a:t>CLM), MM Integration with FI, CO, PP, QM, WM, SD</a:t>
            </a:r>
          </a:p>
          <a:p>
            <a:pPr marL="0" indent="0"/>
            <a:r>
              <a:rPr lang="en-US" sz="1000" dirty="0" smtClean="0"/>
              <a:t>SAP </a:t>
            </a:r>
            <a:r>
              <a:rPr lang="en-US" sz="1000" dirty="0"/>
              <a:t>customizing, prototyping and integration </a:t>
            </a:r>
          </a:p>
          <a:p>
            <a:pPr marL="0" indent="0"/>
            <a:r>
              <a:rPr lang="en-US" sz="1000" dirty="0" smtClean="0"/>
              <a:t>Solution </a:t>
            </a:r>
            <a:r>
              <a:rPr lang="en-US" sz="1000" dirty="0"/>
              <a:t>design/redesign </a:t>
            </a:r>
            <a:r>
              <a:rPr lang="en-US" sz="1000" dirty="0" smtClean="0"/>
              <a:t>, Fit/gap </a:t>
            </a:r>
            <a:r>
              <a:rPr lang="en-US" sz="1000" dirty="0"/>
              <a:t>analysis, template</a:t>
            </a:r>
          </a:p>
          <a:p>
            <a:pPr marL="0" indent="0"/>
            <a:r>
              <a:rPr lang="en-US" sz="1000" dirty="0"/>
              <a:t>Soft </a:t>
            </a:r>
            <a:r>
              <a:rPr lang="en-US" sz="1000" dirty="0" smtClean="0"/>
              <a:t>Skills : Planning </a:t>
            </a:r>
            <a:r>
              <a:rPr lang="en-US" sz="1000" dirty="0"/>
              <a:t>and organizational methods, Analytical skills, Team player</a:t>
            </a:r>
          </a:p>
          <a:p>
            <a:pPr marL="0" indent="0"/>
            <a:endParaRPr lang="en-US" sz="900" dirty="0"/>
          </a:p>
          <a:p>
            <a:pPr marL="0" indent="0"/>
            <a:endParaRPr lang="en-US" sz="900" dirty="0"/>
          </a:p>
          <a:p>
            <a:pPr marL="0" indent="0"/>
            <a:endParaRPr lang="en-US" sz="900" dirty="0"/>
          </a:p>
        </p:txBody>
      </p:sp>
      <p:sp>
        <p:nvSpPr>
          <p:cNvPr id="22541" name="Espace réservé du contenu 22540"/>
          <p:cNvSpPr>
            <a:spLocks noGrp="1"/>
          </p:cNvSpPr>
          <p:nvPr>
            <p:ph idx="22"/>
          </p:nvPr>
        </p:nvSpPr>
        <p:spPr/>
        <p:txBody>
          <a:bodyPr/>
          <a:lstStyle/>
          <a:p>
            <a:r>
              <a:rPr lang="en-US" dirty="0" smtClean="0"/>
              <a:t>Automotive industry</a:t>
            </a:r>
          </a:p>
          <a:p>
            <a:r>
              <a:rPr lang="en-US" dirty="0" smtClean="0"/>
              <a:t>Oil industry</a:t>
            </a:r>
          </a:p>
          <a:p>
            <a:r>
              <a:rPr lang="en-US" dirty="0" smtClean="0"/>
              <a:t>Pharmaceutical industry</a:t>
            </a:r>
          </a:p>
          <a:p>
            <a:r>
              <a:rPr lang="en-US" dirty="0" smtClean="0"/>
              <a:t>Retail</a:t>
            </a:r>
          </a:p>
          <a:p>
            <a:r>
              <a:rPr lang="en-US" dirty="0" smtClean="0"/>
              <a:t>Utilities</a:t>
            </a:r>
          </a:p>
          <a:p>
            <a:r>
              <a:rPr lang="en-US" dirty="0" smtClean="0"/>
              <a:t>Public Sector</a:t>
            </a:r>
            <a:endParaRPr lang="en-US" dirty="0"/>
          </a:p>
        </p:txBody>
      </p:sp>
      <p:sp>
        <p:nvSpPr>
          <p:cNvPr id="22529" name="Espace réservé du texte 22528"/>
          <p:cNvSpPr>
            <a:spLocks noGrp="1"/>
          </p:cNvSpPr>
          <p:nvPr>
            <p:ph type="body" sz="quarter" idx="24"/>
          </p:nvPr>
        </p:nvSpPr>
        <p:spPr>
          <a:xfrm>
            <a:off x="179512" y="1124744"/>
            <a:ext cx="6552406" cy="324000"/>
          </a:xfrm>
        </p:spPr>
        <p:txBody>
          <a:bodyPr/>
          <a:lstStyle/>
          <a:p>
            <a:r>
              <a:rPr lang="en-US" dirty="0"/>
              <a:t>SAP </a:t>
            </a:r>
            <a:r>
              <a:rPr lang="en-US" dirty="0" smtClean="0"/>
              <a:t>MM Consultant</a:t>
            </a:r>
            <a:endParaRPr lang="en-US" dirty="0"/>
          </a:p>
        </p:txBody>
      </p:sp>
      <p:pic>
        <p:nvPicPr>
          <p:cNvPr id="14" name="Espace réservé pour une image  13"/>
          <p:cNvPicPr>
            <a:picLocks noGrp="1" noChangeAspect="1"/>
          </p:cNvPicPr>
          <p:nvPr>
            <p:ph type="pic" sz="quarter" idx="35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1" r="7791"/>
          <a:stretch/>
        </p:blipFill>
        <p:spPr>
          <a:xfrm>
            <a:off x="8001024" y="857232"/>
            <a:ext cx="648072" cy="432048"/>
          </a:xfrm>
        </p:spPr>
      </p:pic>
      <p:pic>
        <p:nvPicPr>
          <p:cNvPr id="1029" name="Picture 5"/>
          <p:cNvPicPr>
            <a:picLocks noGrp="1" noChangeAspect="1" noChangeArrowheads="1"/>
          </p:cNvPicPr>
          <p:nvPr>
            <p:ph type="pic" sz="quarter" idx="36"/>
          </p:nvPr>
        </p:nvPicPr>
        <p:blipFill>
          <a:blip r:embed="rId4" cstate="print"/>
          <a:srcRect l="5183" r="5183"/>
          <a:stretch>
            <a:fillRect/>
          </a:stretch>
        </p:blipFill>
        <p:spPr bwMode="auto">
          <a:xfrm>
            <a:off x="7215206" y="857232"/>
            <a:ext cx="64807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Espace réservé pour une image  20"/>
          <p:cNvSpPr>
            <a:spLocks noGrp="1"/>
          </p:cNvSpPr>
          <p:nvPr>
            <p:ph type="pic" sz="quarter" idx="37"/>
          </p:nvPr>
        </p:nvSpPr>
        <p:spPr>
          <a:xfrm>
            <a:off x="7215206" y="836712"/>
            <a:ext cx="648072" cy="432048"/>
          </a:xfrm>
        </p:spPr>
      </p:sp>
      <p:sp>
        <p:nvSpPr>
          <p:cNvPr id="22" name="Espace réservé pour une image  21"/>
          <p:cNvSpPr>
            <a:spLocks noGrp="1"/>
          </p:cNvSpPr>
          <p:nvPr>
            <p:ph type="pic" sz="quarter" idx="38"/>
          </p:nvPr>
        </p:nvSpPr>
        <p:spPr/>
      </p:sp>
      <p:sp>
        <p:nvSpPr>
          <p:cNvPr id="22538" name="Espace réservé du texte 22537"/>
          <p:cNvSpPr>
            <a:spLocks noGrp="1"/>
          </p:cNvSpPr>
          <p:nvPr>
            <p:ph idx="40"/>
          </p:nvPr>
        </p:nvSpPr>
        <p:spPr/>
        <p:txBody>
          <a:bodyPr/>
          <a:lstStyle/>
          <a:p>
            <a:r>
              <a:rPr lang="en-US" dirty="0"/>
              <a:t>SAP Functional </a:t>
            </a:r>
            <a:r>
              <a:rPr lang="en-US" dirty="0" smtClean="0"/>
              <a:t>Consultant</a:t>
            </a:r>
          </a:p>
          <a:p>
            <a:r>
              <a:rPr lang="en-US" dirty="0" smtClean="0"/>
              <a:t>Business Analyst</a:t>
            </a:r>
          </a:p>
          <a:p>
            <a:r>
              <a:rPr lang="en-US" dirty="0" smtClean="0"/>
              <a:t>Language : French (native), English (business fluent)</a:t>
            </a:r>
            <a:endParaRPr lang="en-US" dirty="0"/>
          </a:p>
        </p:txBody>
      </p:sp>
      <p:sp>
        <p:nvSpPr>
          <p:cNvPr id="13" name="Espace réservé pour une image  12"/>
          <p:cNvSpPr>
            <a:spLocks noGrp="1"/>
          </p:cNvSpPr>
          <p:nvPr>
            <p:ph type="pic" sz="quarter" idx="39"/>
          </p:nvPr>
        </p:nvSpPr>
        <p:spPr/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37" y="1636669"/>
            <a:ext cx="810289" cy="11442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279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 reference v0.9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wrap="none" lIns="91440" tIns="45720" rIns="91440" bIns="45720" rtlCol="0">
        <a:noAutofit/>
      </a:bodyPr>
      <a:lstStyle>
        <a:defPPr>
          <a:defRPr sz="16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Atos Theme">
      <a:dk1>
        <a:sysClr val="windowText" lastClr="000000"/>
      </a:dk1>
      <a:lt1>
        <a:sysClr val="window" lastClr="FFFFFF"/>
      </a:lt1>
      <a:dk2>
        <a:srgbClr val="0066A1"/>
      </a:dk2>
      <a:lt2>
        <a:srgbClr val="829DC7"/>
      </a:lt2>
      <a:accent1>
        <a:srgbClr val="0066A1"/>
      </a:accent1>
      <a:accent2>
        <a:srgbClr val="829DC7"/>
      </a:accent2>
      <a:accent3>
        <a:srgbClr val="000000"/>
      </a:accent3>
      <a:accent4>
        <a:srgbClr val="808080"/>
      </a:accent4>
      <a:accent5>
        <a:srgbClr val="FFFFFF"/>
      </a:accent5>
      <a:accent6>
        <a:srgbClr val="BFBFBF"/>
      </a:accent6>
      <a:hlink>
        <a:srgbClr val="0066A1"/>
      </a:hlink>
      <a:folHlink>
        <a:srgbClr val="829DC7"/>
      </a:folHlink>
    </a:clrScheme>
    <a:fontScheme name="Atos Font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 reference v0.9</Template>
  <TotalTime>77</TotalTime>
  <Words>216</Words>
  <Application>Microsoft Office PowerPoint</Application>
  <PresentationFormat>Affichage à l'écran (4:3)</PresentationFormat>
  <Paragraphs>36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AA reference v0.9</vt:lpstr>
      <vt:lpstr>Cesar Mical</vt:lpstr>
    </vt:vector>
  </TitlesOfParts>
  <Company>Atos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Hayan  Zouhour</dc:title>
  <dc:creator>A137642</dc:creator>
  <cp:lastModifiedBy>LAM, KIM-TAN</cp:lastModifiedBy>
  <cp:revision>58</cp:revision>
  <dcterms:created xsi:type="dcterms:W3CDTF">2011-06-15T08:22:24Z</dcterms:created>
  <dcterms:modified xsi:type="dcterms:W3CDTF">2013-06-26T14:08:16Z</dcterms:modified>
</cp:coreProperties>
</file>