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DC7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1" autoAdjust="0"/>
    <p:restoredTop sz="94660"/>
  </p:normalViewPr>
  <p:slideViewPr>
    <p:cSldViewPr showGuides="1">
      <p:cViewPr>
        <p:scale>
          <a:sx n="70" d="100"/>
          <a:sy n="70" d="100"/>
        </p:scale>
        <p:origin x="-1434" y="-180"/>
      </p:cViewPr>
      <p:guideLst>
        <p:guide orient="horz" pos="4044"/>
        <p:guide pos="1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E:\PPT potx\New Logos\At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5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6116638" y="8632825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90647" bIns="0" anchor="b"/>
          <a:lstStyle>
            <a:defPPr>
              <a:defRPr lang="nl-NL"/>
            </a:defPPr>
            <a:lvl1pPr marL="0" algn="r" defTabSz="906463" rtl="0" eaLnBrk="0" latinLnBrk="0" hangingPunct="0">
              <a:lnSpc>
                <a:spcPct val="89000"/>
              </a:lnSpc>
              <a:spcBef>
                <a:spcPct val="0"/>
              </a:spcBef>
              <a:buClrTx/>
              <a:buFontTx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fld id="{2F1E6F19-AE8A-4701-B61D-C4E5A1E969A7}" type="slidenum">
              <a:rPr lang="en-US" sz="1000" smtClean="0"/>
              <a:pPr fontAlgn="auto">
                <a:spcAft>
                  <a:spcPts val="0"/>
                </a:spcAft>
                <a:defRPr/>
              </a:pPr>
              <a:t>‹N°›</a:t>
            </a:fld>
            <a:endParaRPr lang="en-US" sz="1000" dirty="0"/>
          </a:p>
        </p:txBody>
      </p:sp>
      <p:sp>
        <p:nvSpPr>
          <p:cNvPr id="10" name="AddNotifier#2"/>
          <p:cNvSpPr txBox="1">
            <a:spLocks noChangeArrowheads="1"/>
          </p:cNvSpPr>
          <p:nvPr/>
        </p:nvSpPr>
        <p:spPr bwMode="auto">
          <a:xfrm>
            <a:off x="185738" y="8632825"/>
            <a:ext cx="596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defPPr>
              <a:defRPr lang="nl-NL"/>
            </a:defPPr>
            <a:lvl1pPr marL="0" algn="l" defTabSz="914400" rtl="0" eaLnBrk="1" latinLnBrk="0" hangingPunct="1">
              <a:spcBef>
                <a:spcPct val="0"/>
              </a:spcBef>
              <a:defRPr sz="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Atos, the Atos logo, Atos Consulting, Atos Worldline, Atos Sphere, Atos Cloud and Atos WorldGrid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are registered trademarks of Atos SA. August 2011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© 2011 Atos Consulting. Confidential information owned by Atos, to be used by the recipient only. This document, or any part of it,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may not be reproduced, copied, circulated and/or distributed nor quoted without prior written approval from Atos.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886033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nl-NL" noProof="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604250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0647" bIns="0" numCol="1" anchor="b" anchorCtr="0" compatLnSpc="1">
            <a:prstTxWarp prst="textNoShape">
              <a:avLst/>
            </a:prstTxWarp>
          </a:bodyPr>
          <a:lstStyle>
            <a:lvl1pPr algn="r" defTabSz="906463" eaLnBrk="0" fontAlgn="auto" hangingPunct="0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00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D5F621-E6AB-45A6-9489-0ADF9357354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pic>
        <p:nvPicPr>
          <p:cNvPr id="24581" name="Picture 2" descr="E:\PPT potx\New Logos\A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8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ddNotifier#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5738" y="8604250"/>
            <a:ext cx="597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ct val="0"/>
              </a:spcBef>
              <a:spcAft>
                <a:spcPts val="0"/>
              </a:spcAft>
              <a:defRPr sz="500" baseline="0" smtClea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Atos, the Atos logo, Atos Consulting, Atos Worldline, Atos Sphere, Atos Cloud and Atos WorldGrid</a:t>
            </a:r>
          </a:p>
          <a:p>
            <a:pPr>
              <a:defRPr/>
            </a:pPr>
            <a:r>
              <a:rPr lang="en-US" smtClean="0"/>
              <a:t>are registered trademarks of Atos SA. August 2011</a:t>
            </a:r>
          </a:p>
          <a:p>
            <a:pPr>
              <a:defRPr/>
            </a:pPr>
            <a:r>
              <a:rPr lang="en-US" smtClean="0"/>
              <a:t>© 2011 Atos Consulting. Confidential information owned by Atos, to be used by the recipient only. This document, or any part of it, </a:t>
            </a:r>
          </a:p>
          <a:p>
            <a:pPr>
              <a:defRPr/>
            </a:pPr>
            <a:r>
              <a:rPr lang="en-US" smtClean="0"/>
              <a:t>may not be reproduced, copied, circulated and/or distributed nor quoted without prior written approval from Atos.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90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D5F621-E6AB-45A6-9489-0ADF9357354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63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 dirty="0" smtClean="0"/>
              <a:t>Profile Title (customer specific)</a:t>
            </a:r>
            <a:endParaRPr lang="en-US" noProof="0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44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Profile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Solution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Business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References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1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smtClean="0"/>
              <a:t>Profile </a:t>
            </a:r>
            <a:r>
              <a:rPr lang="fr-FR" dirty="0" err="1" smtClean="0"/>
              <a:t>Title</a:t>
            </a:r>
            <a:r>
              <a:rPr lang="fr-FR" dirty="0" smtClean="0"/>
              <a:t> (spécifique au contexte)</a:t>
            </a:r>
            <a:endParaRPr lang="fr-FR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584176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Profil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et cursus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Compétences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clés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Secteur d’intervention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Références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96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0500" y="725488"/>
            <a:ext cx="868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dirty="0" smtClean="0"/>
          </a:p>
        </p:txBody>
      </p:sp>
      <p:sp>
        <p:nvSpPr>
          <p:cNvPr id="1028" name="AddReferenceName#1"/>
          <p:cNvSpPr txBox="1">
            <a:spLocks noChangeArrowheads="1"/>
          </p:cNvSpPr>
          <p:nvPr/>
        </p:nvSpPr>
        <p:spPr bwMode="auto">
          <a:xfrm>
            <a:off x="190500" y="6253163"/>
            <a:ext cx="5759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1000" dirty="0" smtClean="0"/>
              <a:t>       SL</a:t>
            </a:r>
            <a:r>
              <a:rPr lang="en-US" sz="1000" baseline="0" dirty="0" smtClean="0"/>
              <a:t> SI SAP</a:t>
            </a:r>
            <a:endParaRPr lang="nl-NL" sz="1000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8913" y="6242012"/>
            <a:ext cx="6381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 baseline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41C78B-CED7-407A-A5B8-D29BA4BBA2BA}" type="slidenum">
              <a:rPr lang="nl-NL"/>
              <a:pPr>
                <a:defRPr/>
              </a:pPr>
              <a:t>‹N°›</a:t>
            </a:fld>
            <a:endParaRPr lang="nl-NL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7963" y="1600200"/>
            <a:ext cx="8685212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Lucida Sans Unicode" pitchFamily="34" charset="0"/>
        <a:buChar char="▶"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539750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3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cs typeface="Arial" charset="0"/>
              </a:rPr>
              <a:t>Roland P. </a:t>
            </a:r>
            <a:r>
              <a:rPr lang="fr-FR" dirty="0" smtClean="0">
                <a:cs typeface="Arial" charset="0"/>
              </a:rPr>
              <a:t>Didier</a:t>
            </a:r>
            <a:endParaRPr lang="fr-FR" dirty="0"/>
          </a:p>
        </p:txBody>
      </p:sp>
      <p:sp>
        <p:nvSpPr>
          <p:cNvPr id="34" name="Espace réservé du contenu 3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195263"/>
            <a:r>
              <a:rPr lang="en-US" b="1" dirty="0"/>
              <a:t>NESTLE France (European global roll-out)</a:t>
            </a:r>
          </a:p>
          <a:p>
            <a:pPr marL="271462" lvl="1" indent="0" defTabSz="195263"/>
            <a:r>
              <a:rPr lang="en-US" sz="950" dirty="0"/>
              <a:t>  Functional and organizational </a:t>
            </a:r>
            <a:r>
              <a:rPr lang="en-US" sz="950" dirty="0" err="1"/>
              <a:t>requirements.analysis</a:t>
            </a:r>
            <a:r>
              <a:rPr lang="en-US" sz="950" dirty="0"/>
              <a:t>.</a:t>
            </a:r>
          </a:p>
          <a:p>
            <a:pPr marL="271462" lvl="1" indent="0" defTabSz="195263"/>
            <a:r>
              <a:rPr lang="en-US" sz="950" dirty="0"/>
              <a:t>  Learning &amp; training Globe project best practices solution. </a:t>
            </a:r>
          </a:p>
          <a:p>
            <a:pPr marL="271462" lvl="1" indent="0" defTabSz="195263"/>
            <a:r>
              <a:rPr lang="en-US" sz="950" dirty="0"/>
              <a:t>  User support, incident management, coordination with European competence center..</a:t>
            </a:r>
          </a:p>
          <a:p>
            <a:pPr marL="271462" lvl="1" indent="0" defTabSz="195263"/>
            <a:r>
              <a:rPr lang="en-US" sz="950" dirty="0"/>
              <a:t>  Project management : Product allocation functional enhancements. Set up of triangular inter company flows, On-time delivery reporting.  </a:t>
            </a:r>
          </a:p>
          <a:p>
            <a:pPr marL="0" indent="0" defTabSz="195263"/>
            <a:endParaRPr lang="en-US" sz="300" dirty="0"/>
          </a:p>
          <a:p>
            <a:pPr marL="0" indent="0" defTabSz="195263"/>
            <a:r>
              <a:rPr lang="en-US" b="1" dirty="0"/>
              <a:t>ALM-</a:t>
            </a:r>
            <a:r>
              <a:rPr lang="en-US" b="1" dirty="0" err="1"/>
              <a:t>Maquet</a:t>
            </a:r>
            <a:r>
              <a:rPr lang="en-US" b="1" dirty="0"/>
              <a:t> (Information system extension to French market branch</a:t>
            </a:r>
            <a:r>
              <a:rPr lang="en-US" b="1" dirty="0" smtClean="0"/>
              <a:t>)</a:t>
            </a:r>
            <a:endParaRPr lang="en-US" b="1" dirty="0"/>
          </a:p>
          <a:p>
            <a:pPr marL="271462" lvl="1" indent="0" defTabSz="195263"/>
            <a:r>
              <a:rPr lang="en-US" sz="950" dirty="0"/>
              <a:t>  Sales and logistic processes analysis. Business requirements analysis. </a:t>
            </a:r>
          </a:p>
          <a:p>
            <a:pPr marL="271462" lvl="1" indent="0" defTabSz="195263"/>
            <a:r>
              <a:rPr lang="en-US" sz="950" dirty="0"/>
              <a:t>  Gap and adequacy analysis between legacy and German mother company.</a:t>
            </a:r>
          </a:p>
          <a:p>
            <a:pPr marL="271462" lvl="1" indent="0" defTabSz="195263"/>
            <a:r>
              <a:rPr lang="en-US" sz="950" dirty="0"/>
              <a:t>  Decisional role concerning  structural and functional choices. </a:t>
            </a:r>
          </a:p>
          <a:p>
            <a:pPr marL="271462" lvl="1" indent="0" defTabSz="195263"/>
            <a:r>
              <a:rPr lang="en-US" sz="950" dirty="0"/>
              <a:t>  User trainings. </a:t>
            </a:r>
          </a:p>
          <a:p>
            <a:pPr marL="0" indent="0" defTabSz="195263"/>
            <a:endParaRPr lang="en-US" sz="300" dirty="0"/>
          </a:p>
          <a:p>
            <a:pPr marL="0" indent="0" defTabSz="195263"/>
            <a:r>
              <a:rPr lang="en-US" b="1" dirty="0"/>
              <a:t>VETROTEX-Saint </a:t>
            </a:r>
            <a:r>
              <a:rPr lang="en-US" b="1" dirty="0" err="1"/>
              <a:t>Gobain</a:t>
            </a:r>
            <a:r>
              <a:rPr lang="en-US" b="1" dirty="0"/>
              <a:t> (International SAP implementation and roll-out project</a:t>
            </a:r>
            <a:r>
              <a:rPr lang="en-US" b="1" dirty="0" smtClean="0"/>
              <a:t>)</a:t>
            </a:r>
            <a:endParaRPr lang="en-US" b="1" dirty="0"/>
          </a:p>
          <a:p>
            <a:pPr marL="271462" lvl="1" indent="0" defTabSz="195263"/>
            <a:r>
              <a:rPr lang="en-US" sz="950" dirty="0"/>
              <a:t>  Pilot go-live of a production plant in Mexico (sales administration and logistics).</a:t>
            </a:r>
          </a:p>
          <a:p>
            <a:pPr marL="271462" lvl="1" indent="0" defTabSz="195263"/>
            <a:r>
              <a:rPr lang="en-US" sz="950" dirty="0"/>
              <a:t>  Set-up of a logistic warehouse in North Carolina (USA).</a:t>
            </a:r>
          </a:p>
          <a:p>
            <a:pPr marL="271462" lvl="1" indent="0" defTabSz="195263"/>
            <a:r>
              <a:rPr lang="en-US" sz="950" dirty="0"/>
              <a:t>  Leading business process review workshops and user trainings.</a:t>
            </a:r>
          </a:p>
          <a:p>
            <a:pPr marL="271462" lvl="1" indent="0" defTabSz="195263"/>
            <a:r>
              <a:rPr lang="en-US" sz="950" dirty="0"/>
              <a:t>  Business process decisional choices</a:t>
            </a:r>
            <a:r>
              <a:rPr lang="en-US" dirty="0"/>
              <a:t>.</a:t>
            </a:r>
          </a:p>
          <a:p>
            <a:pPr marL="0" indent="0" defTabSz="195263"/>
            <a:endParaRPr lang="en-US" dirty="0" smtClean="0"/>
          </a:p>
          <a:p>
            <a:pPr defTabSz="195263"/>
            <a:endParaRPr lang="en-US" dirty="0" smtClean="0"/>
          </a:p>
          <a:p>
            <a:pPr defTabSz="195263"/>
            <a:endParaRPr lang="en-US" dirty="0" smtClean="0"/>
          </a:p>
          <a:p>
            <a:pPr lvl="1"/>
            <a:endParaRPr lang="en-US" sz="1100" dirty="0" smtClean="0">
              <a:cs typeface="Arial" pitchFamily="34" charset="0"/>
            </a:endParaRPr>
          </a:p>
        </p:txBody>
      </p:sp>
      <p:sp>
        <p:nvSpPr>
          <p:cNvPr id="22539" name="Espace réservé du contenu 22538"/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</a:pPr>
            <a:r>
              <a:rPr lang="en-US" dirty="0"/>
              <a:t>Project coordination and team management.</a:t>
            </a:r>
          </a:p>
          <a:p>
            <a:pPr marL="271462" lvl="1" indent="0"/>
            <a:r>
              <a:rPr lang="en-US" dirty="0"/>
              <a:t>Consulting </a:t>
            </a:r>
          </a:p>
          <a:p>
            <a:pPr marL="271462" lvl="1" indent="0"/>
            <a:r>
              <a:rPr lang="en-US" dirty="0"/>
              <a:t>Scope preparation , business requirements analysis.</a:t>
            </a:r>
          </a:p>
          <a:p>
            <a:pPr marL="0" indent="0"/>
            <a:r>
              <a:rPr lang="en-US" dirty="0"/>
              <a:t> Process analysis, configuration.</a:t>
            </a:r>
          </a:p>
          <a:p>
            <a:pPr marL="0" indent="0"/>
            <a:r>
              <a:rPr lang="en-US" dirty="0"/>
              <a:t>Expertise Applicative : SAP  SD MM ECC6</a:t>
            </a:r>
          </a:p>
          <a:p>
            <a:pPr marL="0" indent="0"/>
            <a:endParaRPr lang="en-US" dirty="0"/>
          </a:p>
        </p:txBody>
      </p:sp>
      <p:sp>
        <p:nvSpPr>
          <p:cNvPr id="22541" name="Espace réservé du contenu 22540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r>
              <a:rPr lang="en-US" dirty="0"/>
              <a:t>Food industry</a:t>
            </a:r>
          </a:p>
          <a:p>
            <a:r>
              <a:rPr lang="en-US" dirty="0" err="1"/>
              <a:t>Metalurgy</a:t>
            </a:r>
            <a:endParaRPr lang="en-US" dirty="0"/>
          </a:p>
          <a:p>
            <a:r>
              <a:rPr lang="en-US" dirty="0" err="1"/>
              <a:t>Connectics</a:t>
            </a:r>
            <a:endParaRPr lang="en-US" dirty="0"/>
          </a:p>
          <a:p>
            <a:r>
              <a:rPr lang="en-US" dirty="0"/>
              <a:t>Car equipment manufacturing </a:t>
            </a:r>
          </a:p>
          <a:p>
            <a:r>
              <a:rPr lang="en-US" dirty="0"/>
              <a:t>Plastic industry</a:t>
            </a:r>
          </a:p>
          <a:p>
            <a:endParaRPr lang="en-US" dirty="0"/>
          </a:p>
        </p:txBody>
      </p:sp>
      <p:sp>
        <p:nvSpPr>
          <p:cNvPr id="22529" name="Espace réservé du texte 22528"/>
          <p:cNvSpPr>
            <a:spLocks noGrp="1"/>
          </p:cNvSpPr>
          <p:nvPr>
            <p:ph type="body" sz="quarter" idx="24"/>
          </p:nvPr>
        </p:nvSpPr>
        <p:spPr>
          <a:xfrm>
            <a:off x="179512" y="1124744"/>
            <a:ext cx="6552406" cy="324000"/>
          </a:xfrm>
        </p:spPr>
        <p:txBody>
          <a:bodyPr/>
          <a:lstStyle/>
          <a:p>
            <a:pPr>
              <a:defRPr/>
            </a:pPr>
            <a:r>
              <a:rPr lang="fr-FR" dirty="0"/>
              <a:t>International Senior SD consultant </a:t>
            </a:r>
            <a:endParaRPr lang="fr-FR" dirty="0"/>
          </a:p>
        </p:txBody>
      </p:sp>
      <p:pic>
        <p:nvPicPr>
          <p:cNvPr id="14" name="Espace réservé pour une image  13"/>
          <p:cNvPicPr>
            <a:picLocks noGrp="1" noChangeAspect="1"/>
          </p:cNvPicPr>
          <p:nvPr>
            <p:ph type="pic" sz="quarter" idx="35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1" r="7791"/>
          <a:stretch/>
        </p:blipFill>
        <p:spPr>
          <a:xfrm>
            <a:off x="8001024" y="857232"/>
            <a:ext cx="648072" cy="432048"/>
          </a:xfrm>
        </p:spPr>
      </p:pic>
      <p:pic>
        <p:nvPicPr>
          <p:cNvPr id="1029" name="Picture 5"/>
          <p:cNvPicPr>
            <a:picLocks noGrp="1" noChangeAspect="1" noChangeArrowheads="1"/>
          </p:cNvPicPr>
          <p:nvPr>
            <p:ph type="pic" sz="quarter" idx="36"/>
          </p:nvPr>
        </p:nvPicPr>
        <p:blipFill>
          <a:blip r:embed="rId4" cstate="print"/>
          <a:srcRect l="5183" r="5183"/>
          <a:stretch>
            <a:fillRect/>
          </a:stretch>
        </p:blipFill>
        <p:spPr bwMode="auto">
          <a:xfrm>
            <a:off x="7215206" y="857232"/>
            <a:ext cx="6480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8" name="Espace réservé du texte 22537"/>
          <p:cNvSpPr>
            <a:spLocks noGrp="1"/>
          </p:cNvSpPr>
          <p:nvPr>
            <p:ph idx="40"/>
          </p:nvPr>
        </p:nvSpPr>
        <p:spPr>
          <a:xfrm>
            <a:off x="1187758" y="1952808"/>
            <a:ext cx="2952193" cy="828120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20+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/>
              <a:t>experience</a:t>
            </a:r>
            <a:r>
              <a:rPr lang="fr-FR" dirty="0"/>
              <a:t> in International </a:t>
            </a:r>
            <a:r>
              <a:rPr lang="fr-FR" dirty="0" err="1"/>
              <a:t>environments</a:t>
            </a:r>
            <a:r>
              <a:rPr lang="fr-FR" dirty="0"/>
              <a:t> for Sales administration </a:t>
            </a:r>
            <a:r>
              <a:rPr lang="fr-FR" dirty="0" smtClean="0"/>
              <a:t>and </a:t>
            </a:r>
            <a:r>
              <a:rPr lang="fr-FR" dirty="0" err="1" smtClean="0"/>
              <a:t>Logistics</a:t>
            </a:r>
            <a:r>
              <a:rPr lang="fr-FR" dirty="0"/>
              <a:t>.</a:t>
            </a:r>
          </a:p>
          <a:p>
            <a:pPr>
              <a:defRPr/>
            </a:pPr>
            <a:r>
              <a:rPr lang="fr-FR" dirty="0"/>
              <a:t>13 </a:t>
            </a:r>
            <a:r>
              <a:rPr lang="fr-FR" dirty="0" err="1"/>
              <a:t>years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 as a </a:t>
            </a:r>
            <a:r>
              <a:rPr lang="fr-FR" dirty="0" smtClean="0"/>
              <a:t>consultant</a:t>
            </a:r>
            <a:endParaRPr lang="fr-FR" dirty="0"/>
          </a:p>
          <a:p>
            <a:endParaRPr lang="en-US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9"/>
          </p:nvPr>
        </p:nvSpPr>
        <p:spPr/>
      </p:sp>
      <p:pic>
        <p:nvPicPr>
          <p:cNvPr id="15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60" t="14935" r="31882" b="18361"/>
          <a:stretch>
            <a:fillRect/>
          </a:stretch>
        </p:blipFill>
        <p:spPr bwMode="auto">
          <a:xfrm>
            <a:off x="323528" y="1703677"/>
            <a:ext cx="818379" cy="1080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27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 reference v0.9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none" lIns="91440" tIns="45720" rIns="91440" bIns="45720" rtlCol="0">
        <a:no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reference v0.9</Template>
  <TotalTime>61</TotalTime>
  <Words>220</Words>
  <Application>Microsoft Office PowerPoint</Application>
  <PresentationFormat>Affichage à l'écran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AA reference v0.9</vt:lpstr>
      <vt:lpstr>Roland P. Didier</vt:lpstr>
    </vt:vector>
  </TitlesOfParts>
  <Company>Atos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Hayan  Zouhour</dc:title>
  <dc:creator>A137642</dc:creator>
  <cp:lastModifiedBy>LAM, KIM-TAN</cp:lastModifiedBy>
  <cp:revision>62</cp:revision>
  <dcterms:created xsi:type="dcterms:W3CDTF">2011-06-15T08:22:24Z</dcterms:created>
  <dcterms:modified xsi:type="dcterms:W3CDTF">2013-06-26T14:29:21Z</dcterms:modified>
</cp:coreProperties>
</file>