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1" r:id="rId1"/>
  </p:sldMasterIdLst>
  <p:notesMasterIdLst>
    <p:notesMasterId r:id="rId17"/>
  </p:notesMasterIdLst>
  <p:sldIdLst>
    <p:sldId id="256" r:id="rId2"/>
    <p:sldId id="257" r:id="rId3"/>
    <p:sldId id="258" r:id="rId4"/>
    <p:sldId id="259" r:id="rId5"/>
    <p:sldId id="260" r:id="rId6"/>
    <p:sldId id="266" r:id="rId7"/>
    <p:sldId id="261" r:id="rId8"/>
    <p:sldId id="262" r:id="rId9"/>
    <p:sldId id="273" r:id="rId10"/>
    <p:sldId id="274" r:id="rId11"/>
    <p:sldId id="276" r:id="rId12"/>
    <p:sldId id="275" r:id="rId13"/>
    <p:sldId id="263" r:id="rId14"/>
    <p:sldId id="264" r:id="rId15"/>
    <p:sldId id="265"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C5CD28-1732-4D23-9EBF-701D74BBA06D}" type="datetimeFigureOut">
              <a:rPr lang="fr-FR" smtClean="0"/>
              <a:pPr/>
              <a:t>19/12/2013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C5592A-1284-4D11-9229-9D6161A3140E}" type="slidenum">
              <a:rPr lang="fr-FR" smtClean="0"/>
              <a:pPr/>
              <a:t>‹N°›</a:t>
            </a:fld>
            <a:endParaRPr lang="fr-FR"/>
          </a:p>
        </p:txBody>
      </p:sp>
    </p:spTree>
    <p:extLst>
      <p:ext uri="{BB962C8B-B14F-4D97-AF65-F5344CB8AC3E}">
        <p14:creationId xmlns:p14="http://schemas.microsoft.com/office/powerpoint/2010/main" val="2489143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1</a:t>
            </a:fld>
            <a:endParaRPr lang="fr-FR"/>
          </a:p>
        </p:txBody>
      </p:sp>
    </p:spTree>
    <p:extLst>
      <p:ext uri="{BB962C8B-B14F-4D97-AF65-F5344CB8AC3E}">
        <p14:creationId xmlns:p14="http://schemas.microsoft.com/office/powerpoint/2010/main" val="17084635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10</a:t>
            </a:fld>
            <a:endParaRPr lang="fr-FR"/>
          </a:p>
        </p:txBody>
      </p:sp>
    </p:spTree>
    <p:extLst>
      <p:ext uri="{BB962C8B-B14F-4D97-AF65-F5344CB8AC3E}">
        <p14:creationId xmlns:p14="http://schemas.microsoft.com/office/powerpoint/2010/main" val="4240375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11</a:t>
            </a:fld>
            <a:endParaRPr lang="fr-FR"/>
          </a:p>
        </p:txBody>
      </p:sp>
    </p:spTree>
    <p:extLst>
      <p:ext uri="{BB962C8B-B14F-4D97-AF65-F5344CB8AC3E}">
        <p14:creationId xmlns:p14="http://schemas.microsoft.com/office/powerpoint/2010/main" val="4240375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12</a:t>
            </a:fld>
            <a:endParaRPr lang="fr-FR"/>
          </a:p>
        </p:txBody>
      </p:sp>
    </p:spTree>
    <p:extLst>
      <p:ext uri="{BB962C8B-B14F-4D97-AF65-F5344CB8AC3E}">
        <p14:creationId xmlns:p14="http://schemas.microsoft.com/office/powerpoint/2010/main" val="42403759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13</a:t>
            </a:fld>
            <a:endParaRPr lang="fr-FR"/>
          </a:p>
        </p:txBody>
      </p:sp>
    </p:spTree>
    <p:extLst>
      <p:ext uri="{BB962C8B-B14F-4D97-AF65-F5344CB8AC3E}">
        <p14:creationId xmlns:p14="http://schemas.microsoft.com/office/powerpoint/2010/main" val="12759170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14</a:t>
            </a:fld>
            <a:endParaRPr lang="fr-FR"/>
          </a:p>
        </p:txBody>
      </p:sp>
    </p:spTree>
    <p:extLst>
      <p:ext uri="{BB962C8B-B14F-4D97-AF65-F5344CB8AC3E}">
        <p14:creationId xmlns:p14="http://schemas.microsoft.com/office/powerpoint/2010/main" val="1163204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15</a:t>
            </a:fld>
            <a:endParaRPr lang="fr-FR"/>
          </a:p>
        </p:txBody>
      </p:sp>
    </p:spTree>
    <p:extLst>
      <p:ext uri="{BB962C8B-B14F-4D97-AF65-F5344CB8AC3E}">
        <p14:creationId xmlns:p14="http://schemas.microsoft.com/office/powerpoint/2010/main" val="3802118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2</a:t>
            </a:fld>
            <a:endParaRPr lang="fr-FR"/>
          </a:p>
        </p:txBody>
      </p:sp>
    </p:spTree>
    <p:extLst>
      <p:ext uri="{BB962C8B-B14F-4D97-AF65-F5344CB8AC3E}">
        <p14:creationId xmlns:p14="http://schemas.microsoft.com/office/powerpoint/2010/main" val="2159438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3</a:t>
            </a:fld>
            <a:endParaRPr lang="fr-FR"/>
          </a:p>
        </p:txBody>
      </p:sp>
    </p:spTree>
    <p:extLst>
      <p:ext uri="{BB962C8B-B14F-4D97-AF65-F5344CB8AC3E}">
        <p14:creationId xmlns:p14="http://schemas.microsoft.com/office/powerpoint/2010/main" val="226596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4</a:t>
            </a:fld>
            <a:endParaRPr lang="fr-FR"/>
          </a:p>
        </p:txBody>
      </p:sp>
    </p:spTree>
    <p:extLst>
      <p:ext uri="{BB962C8B-B14F-4D97-AF65-F5344CB8AC3E}">
        <p14:creationId xmlns:p14="http://schemas.microsoft.com/office/powerpoint/2010/main" val="3404638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5</a:t>
            </a:fld>
            <a:endParaRPr lang="fr-FR"/>
          </a:p>
        </p:txBody>
      </p:sp>
    </p:spTree>
    <p:extLst>
      <p:ext uri="{BB962C8B-B14F-4D97-AF65-F5344CB8AC3E}">
        <p14:creationId xmlns:p14="http://schemas.microsoft.com/office/powerpoint/2010/main" val="3656826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6</a:t>
            </a:fld>
            <a:endParaRPr lang="fr-FR"/>
          </a:p>
        </p:txBody>
      </p:sp>
    </p:spTree>
    <p:extLst>
      <p:ext uri="{BB962C8B-B14F-4D97-AF65-F5344CB8AC3E}">
        <p14:creationId xmlns:p14="http://schemas.microsoft.com/office/powerpoint/2010/main" val="3656826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7</a:t>
            </a:fld>
            <a:endParaRPr lang="fr-FR"/>
          </a:p>
        </p:txBody>
      </p:sp>
    </p:spTree>
    <p:extLst>
      <p:ext uri="{BB962C8B-B14F-4D97-AF65-F5344CB8AC3E}">
        <p14:creationId xmlns:p14="http://schemas.microsoft.com/office/powerpoint/2010/main" val="3065721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8</a:t>
            </a:fld>
            <a:endParaRPr lang="fr-FR"/>
          </a:p>
        </p:txBody>
      </p:sp>
    </p:spTree>
    <p:extLst>
      <p:ext uri="{BB962C8B-B14F-4D97-AF65-F5344CB8AC3E}">
        <p14:creationId xmlns:p14="http://schemas.microsoft.com/office/powerpoint/2010/main" val="4240375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5C5592A-1284-4D11-9229-9D6161A3140E}" type="slidenum">
              <a:rPr lang="fr-FR" smtClean="0"/>
              <a:pPr/>
              <a:t>9</a:t>
            </a:fld>
            <a:endParaRPr lang="fr-FR"/>
          </a:p>
        </p:txBody>
      </p:sp>
    </p:spTree>
    <p:extLst>
      <p:ext uri="{BB962C8B-B14F-4D97-AF65-F5344CB8AC3E}">
        <p14:creationId xmlns:p14="http://schemas.microsoft.com/office/powerpoint/2010/main" val="4240375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DAA332A4-F7EB-4EB5-92D1-482B3E5BFBE4}" type="datetime1">
              <a:rPr lang="fr-FR" smtClean="0"/>
              <a:pPr/>
              <a:t>19/12/2013</a:t>
            </a:fld>
            <a:endParaRPr lang="fr-FR"/>
          </a:p>
        </p:txBody>
      </p:sp>
      <p:sp>
        <p:nvSpPr>
          <p:cNvPr id="5" name="Footer Placeholder 4"/>
          <p:cNvSpPr>
            <a:spLocks noGrp="1"/>
          </p:cNvSpPr>
          <p:nvPr>
            <p:ph type="ftr" sz="quarter" idx="11"/>
          </p:nvPr>
        </p:nvSpPr>
        <p:spPr>
          <a:xfrm>
            <a:off x="5332412" y="5883275"/>
            <a:ext cx="4324044" cy="365125"/>
          </a:xfrm>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1044583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0763C55B-1A78-45FD-BB82-0C61E20CEFF0}" type="datetime1">
              <a:rPr lang="fr-FR" smtClean="0"/>
              <a:pPr/>
              <a:t>19/12/2013</a:t>
            </a:fld>
            <a:endParaRPr lang="fr-FR"/>
          </a:p>
        </p:txBody>
      </p:sp>
      <p:sp>
        <p:nvSpPr>
          <p:cNvPr id="6" name="Footer Placeholder 5"/>
          <p:cNvSpPr>
            <a:spLocks noGrp="1"/>
          </p:cNvSpPr>
          <p:nvPr>
            <p:ph type="ftr" sz="quarter" idx="11"/>
          </p:nvPr>
        </p:nvSpPr>
        <p:spPr/>
        <p:txBody>
          <a:bodyPr/>
          <a:lstStyle/>
          <a:p>
            <a:r>
              <a:rPr lang="fr-FR" smtClean="0"/>
              <a:t>ICOM - Groupe 2 - D. Alger - J. Clere - A. Lanzeray - K. Lam - Q. Figueras</a:t>
            </a:r>
            <a:endParaRPr lang="fr-FR"/>
          </a:p>
        </p:txBody>
      </p:sp>
      <p:sp>
        <p:nvSpPr>
          <p:cNvPr id="7" name="Slide Number Placeholder 6"/>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486466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19066AA-E3E7-4645-B8D3-D8FBD6134A53}" type="datetime1">
              <a:rPr lang="fr-FR" smtClean="0"/>
              <a:pPr/>
              <a:t>19/12/2013</a:t>
            </a:fld>
            <a:endParaRPr lang="fr-FR"/>
          </a:p>
        </p:txBody>
      </p:sp>
      <p:sp>
        <p:nvSpPr>
          <p:cNvPr id="5" name="Footer Placeholder 4"/>
          <p:cNvSpPr>
            <a:spLocks noGrp="1"/>
          </p:cNvSpPr>
          <p:nvPr>
            <p:ph type="ftr" sz="quarter" idx="11"/>
          </p:nvPr>
        </p:nvSpPr>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2279080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E12B657-92EE-4C7D-858E-B394841D68B8}" type="datetime1">
              <a:rPr lang="fr-FR" smtClean="0"/>
              <a:pPr/>
              <a:t>19/12/2013</a:t>
            </a:fld>
            <a:endParaRPr lang="fr-FR"/>
          </a:p>
        </p:txBody>
      </p:sp>
      <p:sp>
        <p:nvSpPr>
          <p:cNvPr id="5" name="Footer Placeholder 4"/>
          <p:cNvSpPr>
            <a:spLocks noGrp="1"/>
          </p:cNvSpPr>
          <p:nvPr>
            <p:ph type="ftr" sz="quarter" idx="11"/>
          </p:nvPr>
        </p:nvSpPr>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23500195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DBBF879-DF2C-4EB2-BAA6-1D2DA2354EE5}" type="datetime1">
              <a:rPr lang="fr-FR" smtClean="0"/>
              <a:pPr/>
              <a:t>19/12/2013</a:t>
            </a:fld>
            <a:endParaRPr lang="fr-FR"/>
          </a:p>
        </p:txBody>
      </p:sp>
      <p:sp>
        <p:nvSpPr>
          <p:cNvPr id="5" name="Footer Placeholder 4"/>
          <p:cNvSpPr>
            <a:spLocks noGrp="1"/>
          </p:cNvSpPr>
          <p:nvPr>
            <p:ph type="ftr" sz="quarter" idx="11"/>
          </p:nvPr>
        </p:nvSpPr>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3458488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DAF8B4E-694A-464D-A933-6782513CA193}" type="datetime1">
              <a:rPr lang="fr-FR" smtClean="0"/>
              <a:pPr/>
              <a:t>19/12/2013</a:t>
            </a:fld>
            <a:endParaRPr lang="fr-FR"/>
          </a:p>
        </p:txBody>
      </p:sp>
      <p:sp>
        <p:nvSpPr>
          <p:cNvPr id="5" name="Footer Placeholder 4"/>
          <p:cNvSpPr>
            <a:spLocks noGrp="1"/>
          </p:cNvSpPr>
          <p:nvPr>
            <p:ph type="ftr" sz="quarter" idx="11"/>
          </p:nvPr>
        </p:nvSpPr>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2411628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0D7A2CE-1BF3-4000-A45F-D8E8C3327A17}" type="datetime1">
              <a:rPr lang="fr-FR" smtClean="0"/>
              <a:pPr/>
              <a:t>19/12/2013</a:t>
            </a:fld>
            <a:endParaRPr lang="fr-FR"/>
          </a:p>
        </p:txBody>
      </p:sp>
      <p:sp>
        <p:nvSpPr>
          <p:cNvPr id="5" name="Footer Placeholder 4"/>
          <p:cNvSpPr>
            <a:spLocks noGrp="1"/>
          </p:cNvSpPr>
          <p:nvPr>
            <p:ph type="ftr" sz="quarter" idx="11"/>
          </p:nvPr>
        </p:nvSpPr>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3670274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0F0C404-5C4D-4373-9349-770F178BDDB8}" type="datetime1">
              <a:rPr lang="fr-FR" smtClean="0"/>
              <a:pPr/>
              <a:t>19/12/2013</a:t>
            </a:fld>
            <a:endParaRPr lang="fr-FR"/>
          </a:p>
        </p:txBody>
      </p:sp>
      <p:sp>
        <p:nvSpPr>
          <p:cNvPr id="5" name="Footer Placeholder 4"/>
          <p:cNvSpPr>
            <a:spLocks noGrp="1"/>
          </p:cNvSpPr>
          <p:nvPr>
            <p:ph type="ftr" sz="quarter" idx="11"/>
          </p:nvPr>
        </p:nvSpPr>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3459866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EA3703D-A293-48F4-A9A5-9F31D5BBD03C}" type="datetime1">
              <a:rPr lang="fr-FR" smtClean="0"/>
              <a:pPr/>
              <a:t>19/12/2013</a:t>
            </a:fld>
            <a:endParaRPr lang="fr-FR"/>
          </a:p>
        </p:txBody>
      </p:sp>
      <p:sp>
        <p:nvSpPr>
          <p:cNvPr id="5" name="Footer Placeholder 4"/>
          <p:cNvSpPr>
            <a:spLocks noGrp="1"/>
          </p:cNvSpPr>
          <p:nvPr>
            <p:ph type="ftr" sz="quarter" idx="11"/>
          </p:nvPr>
        </p:nvSpPr>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362455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973D9C3-B68C-4FC7-A198-4E802B967294}" type="datetime1">
              <a:rPr lang="fr-FR" smtClean="0"/>
              <a:pPr/>
              <a:t>19/12/2013</a:t>
            </a:fld>
            <a:endParaRPr lang="fr-FR"/>
          </a:p>
        </p:txBody>
      </p:sp>
      <p:sp>
        <p:nvSpPr>
          <p:cNvPr id="5" name="Footer Placeholder 4"/>
          <p:cNvSpPr>
            <a:spLocks noGrp="1"/>
          </p:cNvSpPr>
          <p:nvPr>
            <p:ph type="ftr" sz="quarter" idx="11"/>
          </p:nvPr>
        </p:nvSpPr>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a:xfrm>
            <a:off x="10951856" y="5867131"/>
            <a:ext cx="551167" cy="365125"/>
          </a:xfrm>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3462139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906064B-F6D1-421E-96CE-7CB0D1106901}" type="datetime1">
              <a:rPr lang="fr-FR" smtClean="0"/>
              <a:pPr/>
              <a:t>19/12/2013</a:t>
            </a:fld>
            <a:endParaRPr lang="fr-FR"/>
          </a:p>
        </p:txBody>
      </p:sp>
      <p:sp>
        <p:nvSpPr>
          <p:cNvPr id="5" name="Footer Placeholder 4"/>
          <p:cNvSpPr>
            <a:spLocks noGrp="1"/>
          </p:cNvSpPr>
          <p:nvPr>
            <p:ph type="ftr" sz="quarter" idx="11"/>
          </p:nvPr>
        </p:nvSpPr>
        <p:spPr/>
        <p:txBody>
          <a:bodyPr/>
          <a:lstStyle/>
          <a:p>
            <a:r>
              <a:rPr lang="fr-FR" smtClean="0"/>
              <a:t>ICOM - Groupe 2 - D. Alger - J. Clere - A. Lanzeray - K. Lam - Q. Figueras</a:t>
            </a:r>
            <a:endParaRPr lang="fr-FR"/>
          </a:p>
        </p:txBody>
      </p:sp>
      <p:sp>
        <p:nvSpPr>
          <p:cNvPr id="6" name="Slide Number Placeholder 5"/>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4123166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4EE0D0A-2DC4-4A72-8505-602E88E9231B}" type="datetime1">
              <a:rPr lang="fr-FR" smtClean="0"/>
              <a:pPr/>
              <a:t>19/12/2013</a:t>
            </a:fld>
            <a:endParaRPr lang="fr-FR"/>
          </a:p>
        </p:txBody>
      </p:sp>
      <p:sp>
        <p:nvSpPr>
          <p:cNvPr id="6" name="Footer Placeholder 5"/>
          <p:cNvSpPr>
            <a:spLocks noGrp="1"/>
          </p:cNvSpPr>
          <p:nvPr>
            <p:ph type="ftr" sz="quarter" idx="11"/>
          </p:nvPr>
        </p:nvSpPr>
        <p:spPr/>
        <p:txBody>
          <a:bodyPr/>
          <a:lstStyle/>
          <a:p>
            <a:r>
              <a:rPr lang="fr-FR" smtClean="0"/>
              <a:t>ICOM - Groupe 2 - D. Alger - J. Clere - A. Lanzeray - K. Lam - Q. Figueras</a:t>
            </a:r>
            <a:endParaRPr lang="fr-FR"/>
          </a:p>
        </p:txBody>
      </p:sp>
      <p:sp>
        <p:nvSpPr>
          <p:cNvPr id="7" name="Slide Number Placeholder 6"/>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517620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76AE9E6-47BE-4F82-B87C-E9EDC667382D}" type="datetime1">
              <a:rPr lang="fr-FR" smtClean="0"/>
              <a:pPr/>
              <a:t>19/12/2013</a:t>
            </a:fld>
            <a:endParaRPr lang="fr-FR"/>
          </a:p>
        </p:txBody>
      </p:sp>
      <p:sp>
        <p:nvSpPr>
          <p:cNvPr id="8" name="Footer Placeholder 7"/>
          <p:cNvSpPr>
            <a:spLocks noGrp="1"/>
          </p:cNvSpPr>
          <p:nvPr>
            <p:ph type="ftr" sz="quarter" idx="11"/>
          </p:nvPr>
        </p:nvSpPr>
        <p:spPr/>
        <p:txBody>
          <a:bodyPr/>
          <a:lstStyle/>
          <a:p>
            <a:r>
              <a:rPr lang="fr-FR" smtClean="0"/>
              <a:t>ICOM - Groupe 2 - D. Alger - J. Clere - A. Lanzeray - K. Lam - Q. Figueras</a:t>
            </a:r>
            <a:endParaRPr lang="fr-FR"/>
          </a:p>
        </p:txBody>
      </p:sp>
      <p:sp>
        <p:nvSpPr>
          <p:cNvPr id="9" name="Slide Number Placeholder 8"/>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3066857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2BE8E7E7-EA62-4739-B1A1-45CF2455B01A}" type="datetime1">
              <a:rPr lang="fr-FR" smtClean="0"/>
              <a:pPr/>
              <a:t>19/12/2013</a:t>
            </a:fld>
            <a:endParaRPr lang="fr-FR"/>
          </a:p>
        </p:txBody>
      </p:sp>
      <p:sp>
        <p:nvSpPr>
          <p:cNvPr id="4" name="Footer Placeholder 3"/>
          <p:cNvSpPr>
            <a:spLocks noGrp="1"/>
          </p:cNvSpPr>
          <p:nvPr>
            <p:ph type="ftr" sz="quarter" idx="11"/>
          </p:nvPr>
        </p:nvSpPr>
        <p:spPr/>
        <p:txBody>
          <a:bodyPr/>
          <a:lstStyle/>
          <a:p>
            <a:r>
              <a:rPr lang="fr-FR" smtClean="0"/>
              <a:t>ICOM - Groupe 2 - D. Alger - J. Clere - A. Lanzeray - K. Lam - Q. Figueras</a:t>
            </a:r>
            <a:endParaRPr lang="fr-FR"/>
          </a:p>
        </p:txBody>
      </p:sp>
      <p:sp>
        <p:nvSpPr>
          <p:cNvPr id="5" name="Slide Number Placeholder 4"/>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449694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39AF0-934F-4F4A-A2D7-FE23AED0C4A3}" type="datetime1">
              <a:rPr lang="fr-FR" smtClean="0"/>
              <a:pPr/>
              <a:t>19/12/2013</a:t>
            </a:fld>
            <a:endParaRPr lang="fr-FR"/>
          </a:p>
        </p:txBody>
      </p:sp>
      <p:sp>
        <p:nvSpPr>
          <p:cNvPr id="3" name="Footer Placeholder 2"/>
          <p:cNvSpPr>
            <a:spLocks noGrp="1"/>
          </p:cNvSpPr>
          <p:nvPr>
            <p:ph type="ftr" sz="quarter" idx="11"/>
          </p:nvPr>
        </p:nvSpPr>
        <p:spPr/>
        <p:txBody>
          <a:bodyPr/>
          <a:lstStyle/>
          <a:p>
            <a:r>
              <a:rPr lang="fr-FR" smtClean="0"/>
              <a:t>ICOM - Groupe 2 - D. Alger - J. Clere - A. Lanzeray - K. Lam - Q. Figueras</a:t>
            </a:r>
            <a:endParaRPr lang="fr-FR"/>
          </a:p>
        </p:txBody>
      </p:sp>
      <p:sp>
        <p:nvSpPr>
          <p:cNvPr id="4" name="Slide Number Placeholder 3"/>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3959268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r-FR" smtClean="0"/>
              <a:t>Modifiez le style du titre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6DD0C82-9DFF-47CF-A5EE-C3BC24FAABC1}" type="datetime1">
              <a:rPr lang="fr-FR" smtClean="0"/>
              <a:pPr/>
              <a:t>19/12/2013</a:t>
            </a:fld>
            <a:endParaRPr lang="fr-FR"/>
          </a:p>
        </p:txBody>
      </p:sp>
      <p:sp>
        <p:nvSpPr>
          <p:cNvPr id="6" name="Footer Placeholder 5"/>
          <p:cNvSpPr>
            <a:spLocks noGrp="1"/>
          </p:cNvSpPr>
          <p:nvPr>
            <p:ph type="ftr" sz="quarter" idx="11"/>
          </p:nvPr>
        </p:nvSpPr>
        <p:spPr/>
        <p:txBody>
          <a:bodyPr/>
          <a:lstStyle/>
          <a:p>
            <a:r>
              <a:rPr lang="fr-FR" smtClean="0"/>
              <a:t>ICOM - Groupe 2 - D. Alger - J. Clere - A. Lanzeray - K. Lam - Q. Figueras</a:t>
            </a:r>
            <a:endParaRPr lang="fr-FR"/>
          </a:p>
        </p:txBody>
      </p:sp>
      <p:sp>
        <p:nvSpPr>
          <p:cNvPr id="7" name="Slide Number Placeholder 6"/>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1321878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179B797-604D-4C58-8E83-3165701B4E3F}" type="datetime1">
              <a:rPr lang="fr-FR" smtClean="0"/>
              <a:pPr/>
              <a:t>19/12/2013</a:t>
            </a:fld>
            <a:endParaRPr lang="fr-FR"/>
          </a:p>
        </p:txBody>
      </p:sp>
      <p:sp>
        <p:nvSpPr>
          <p:cNvPr id="6" name="Footer Placeholder 5"/>
          <p:cNvSpPr>
            <a:spLocks noGrp="1"/>
          </p:cNvSpPr>
          <p:nvPr>
            <p:ph type="ftr" sz="quarter" idx="11"/>
          </p:nvPr>
        </p:nvSpPr>
        <p:spPr/>
        <p:txBody>
          <a:bodyPr/>
          <a:lstStyle/>
          <a:p>
            <a:r>
              <a:rPr lang="fr-FR" smtClean="0"/>
              <a:t>ICOM - Groupe 2 - D. Alger - J. Clere - A. Lanzeray - K. Lam - Q. Figueras</a:t>
            </a:r>
            <a:endParaRPr lang="fr-FR"/>
          </a:p>
        </p:txBody>
      </p:sp>
      <p:sp>
        <p:nvSpPr>
          <p:cNvPr id="7" name="Slide Number Placeholder 6"/>
          <p:cNvSpPr>
            <a:spLocks noGrp="1"/>
          </p:cNvSpPr>
          <p:nvPr>
            <p:ph type="sldNum" sz="quarter" idx="12"/>
          </p:nvPr>
        </p:nvSpPr>
        <p:spPr/>
        <p:txBody>
          <a:bodyPr/>
          <a:lstStyle/>
          <a:p>
            <a:fld id="{DB59D9F7-AF79-4DED-AAC7-249A3E199064}" type="slidenum">
              <a:rPr lang="fr-FR" smtClean="0"/>
              <a:pPr/>
              <a:t>‹N°›</a:t>
            </a:fld>
            <a:endParaRPr lang="fr-FR"/>
          </a:p>
        </p:txBody>
      </p:sp>
    </p:spTree>
    <p:extLst>
      <p:ext uri="{BB962C8B-B14F-4D97-AF65-F5344CB8AC3E}">
        <p14:creationId xmlns:p14="http://schemas.microsoft.com/office/powerpoint/2010/main" val="1466930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AB56F9A-5101-4C44-976D-B22B2663971B}" type="datetime1">
              <a:rPr lang="fr-FR" smtClean="0"/>
              <a:pPr/>
              <a:t>19/12/2013</a:t>
            </a:fld>
            <a:endParaRPr lang="fr-F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fr-FR" smtClean="0"/>
              <a:t>ICOM - Groupe 2 - D. Alger - J. Clere - A. Lanzeray - K. Lam - Q. Figueras</a:t>
            </a:r>
            <a:endParaRPr lang="fr-F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B59D9F7-AF79-4DED-AAC7-249A3E199064}" type="slidenum">
              <a:rPr lang="fr-FR" smtClean="0"/>
              <a:pPr/>
              <a:t>‹N°›</a:t>
            </a:fld>
            <a:endParaRPr lang="fr-FR"/>
          </a:p>
        </p:txBody>
      </p:sp>
    </p:spTree>
    <p:extLst>
      <p:ext uri="{BB962C8B-B14F-4D97-AF65-F5344CB8AC3E}">
        <p14:creationId xmlns:p14="http://schemas.microsoft.com/office/powerpoint/2010/main" val="1149894759"/>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 id="2147483794" r:id="rId13"/>
    <p:sldLayoutId id="2147483795" r:id="rId14"/>
    <p:sldLayoutId id="2147483796" r:id="rId15"/>
    <p:sldLayoutId id="2147483797" r:id="rId16"/>
    <p:sldLayoutId id="2147483798"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928401" y="1079654"/>
            <a:ext cx="8574622" cy="2916614"/>
          </a:xfrm>
        </p:spPr>
        <p:txBody>
          <a:bodyPr>
            <a:normAutofit/>
          </a:bodyPr>
          <a:lstStyle/>
          <a:p>
            <a:r>
              <a:rPr lang="fr-FR" dirty="0" smtClean="0">
                <a:latin typeface="Adobe Garamond Pro"/>
              </a:rPr>
              <a:t>Proposition Commerciale</a:t>
            </a:r>
            <a:br>
              <a:rPr lang="fr-FR" dirty="0" smtClean="0">
                <a:latin typeface="Adobe Garamond Pro"/>
              </a:rPr>
            </a:br>
            <a:r>
              <a:rPr lang="fr-FR" dirty="0" smtClean="0">
                <a:latin typeface="Adobe Garamond Pro"/>
              </a:rPr>
              <a:t>Société HERMES</a:t>
            </a:r>
            <a:br>
              <a:rPr lang="fr-FR" dirty="0" smtClean="0">
                <a:latin typeface="Adobe Garamond Pro"/>
              </a:rPr>
            </a:br>
            <a:endParaRPr lang="fr-FR" dirty="0">
              <a:latin typeface="Adobe Garamond Pro"/>
            </a:endParaRPr>
          </a:p>
        </p:txBody>
      </p:sp>
      <p:sp>
        <p:nvSpPr>
          <p:cNvPr id="3" name="Sous-titre 2"/>
          <p:cNvSpPr>
            <a:spLocks noGrp="1"/>
          </p:cNvSpPr>
          <p:nvPr>
            <p:ph type="subTitle" idx="1"/>
          </p:nvPr>
        </p:nvSpPr>
        <p:spPr>
          <a:xfrm>
            <a:off x="4515378" y="3059833"/>
            <a:ext cx="6987645" cy="1388534"/>
          </a:xfrm>
        </p:spPr>
        <p:txBody>
          <a:bodyPr/>
          <a:lstStyle/>
          <a:p>
            <a:r>
              <a:rPr lang="fr-FR" dirty="0" smtClean="0">
                <a:latin typeface="Adobe Garamond Pro"/>
              </a:rPr>
              <a:t>Audit sur le Système d’information de METALUXE</a:t>
            </a:r>
            <a:endParaRPr lang="fr-FR" dirty="0">
              <a:latin typeface="Adobe Garamond Pro"/>
            </a:endParaRPr>
          </a:p>
        </p:txBody>
      </p:sp>
      <p:sp>
        <p:nvSpPr>
          <p:cNvPr id="6" name="ZoneTexte 5"/>
          <p:cNvSpPr txBox="1"/>
          <p:nvPr/>
        </p:nvSpPr>
        <p:spPr>
          <a:xfrm>
            <a:off x="936199" y="6519446"/>
            <a:ext cx="9204123" cy="338554"/>
          </a:xfrm>
          <a:prstGeom prst="rect">
            <a:avLst/>
          </a:prstGeom>
          <a:noFill/>
        </p:spPr>
        <p:txBody>
          <a:bodyPr wrap="none" rtlCol="0">
            <a:spAutoFit/>
          </a:bodyPr>
          <a:lstStyle/>
          <a:p>
            <a:r>
              <a:rPr lang="fr-FR" sz="1600" dirty="0">
                <a:latin typeface="Adobe Garamond Pro"/>
              </a:rPr>
              <a:t>ICOM - Groupe </a:t>
            </a:r>
            <a:r>
              <a:rPr lang="fr-FR" sz="1600">
                <a:latin typeface="Adobe Garamond Pro"/>
              </a:rPr>
              <a:t>2 </a:t>
            </a:r>
            <a:r>
              <a:rPr lang="fr-FR" sz="1600" smtClean="0">
                <a:latin typeface="Adobe Garamond Pro"/>
              </a:rPr>
              <a:t>                                             </a:t>
            </a:r>
            <a:r>
              <a:rPr lang="fr-FR" sz="1600" smtClean="0">
                <a:latin typeface="Adobe Garamond Pro"/>
              </a:rPr>
              <a:t>	D</a:t>
            </a:r>
            <a:r>
              <a:rPr lang="fr-FR" sz="1600" dirty="0">
                <a:latin typeface="Adobe Garamond Pro"/>
              </a:rPr>
              <a:t>.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203" y="5622955"/>
            <a:ext cx="2030775" cy="882517"/>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8" name="ZoneTexte 7"/>
          <p:cNvSpPr txBox="1"/>
          <p:nvPr/>
        </p:nvSpPr>
        <p:spPr>
          <a:xfrm>
            <a:off x="6806866" y="3996268"/>
            <a:ext cx="5118709" cy="338554"/>
          </a:xfrm>
          <a:prstGeom prst="rect">
            <a:avLst/>
          </a:prstGeom>
          <a:noFill/>
        </p:spPr>
        <p:txBody>
          <a:bodyPr wrap="none" rtlCol="0">
            <a:spAutoFit/>
          </a:bodyPr>
          <a:lstStyle/>
          <a:p>
            <a:r>
              <a:rPr lang="fr-FR" sz="1600" dirty="0" smtClean="0">
                <a:latin typeface="Adobe Garamond Pro"/>
              </a:rPr>
              <a:t>A l’attention de la Directrice Générale d’HERMES </a:t>
            </a:r>
            <a:endParaRPr lang="fr-FR" sz="1600" dirty="0">
              <a:latin typeface="Adobe Garamond Pro"/>
            </a:endParaRPr>
          </a:p>
        </p:txBody>
      </p:sp>
    </p:spTree>
    <p:extLst>
      <p:ext uri="{BB962C8B-B14F-4D97-AF65-F5344CB8AC3E}">
        <p14:creationId xmlns:p14="http://schemas.microsoft.com/office/powerpoint/2010/main" val="24761219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300082"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9</a:t>
            </a:r>
          </a:p>
        </p:txBody>
      </p:sp>
      <p:sp>
        <p:nvSpPr>
          <p:cNvPr id="10" name="Rectangle 9"/>
          <p:cNvSpPr/>
          <p:nvPr/>
        </p:nvSpPr>
        <p:spPr>
          <a:xfrm>
            <a:off x="1589236" y="154431"/>
            <a:ext cx="4429807" cy="461665"/>
          </a:xfrm>
          <a:prstGeom prst="rect">
            <a:avLst/>
          </a:prstGeom>
        </p:spPr>
        <p:txBody>
          <a:bodyPr wrap="square">
            <a:spAutoFit/>
          </a:bodyPr>
          <a:lstStyle/>
          <a:p>
            <a:pPr marL="342900" indent="-342900">
              <a:buFont typeface="Wingdings" panose="05000000000000000000" pitchFamily="2" charset="2"/>
              <a:buChar char="v"/>
            </a:pPr>
            <a:r>
              <a:rPr lang="fr-FR" sz="2400" b="1" dirty="0" smtClean="0">
                <a:solidFill>
                  <a:schemeClr val="accent1"/>
                </a:solidFill>
                <a:latin typeface="Adobe Garamond Pro" panose="02020502060506020403" pitchFamily="18" charset="0"/>
                <a:ea typeface="Adobe Fangsong Std R" panose="02020400000000000000" pitchFamily="18" charset="-128"/>
              </a:rPr>
              <a:t>Notre Equipe :</a:t>
            </a:r>
            <a:endParaRPr lang="fr-FR" sz="2400" b="1" dirty="0">
              <a:solidFill>
                <a:schemeClr val="accent1"/>
              </a:solidFill>
              <a:latin typeface="Adobe Garamond Pro" panose="02020502060506020403" pitchFamily="18" charset="0"/>
              <a:ea typeface="Adobe Fangsong Std R" panose="02020400000000000000" pitchFamily="18" charset="-128"/>
            </a:endParaRPr>
          </a:p>
        </p:txBody>
      </p:sp>
      <p:sp>
        <p:nvSpPr>
          <p:cNvPr id="9" name="Rectangle à coins arrondis 8"/>
          <p:cNvSpPr/>
          <p:nvPr/>
        </p:nvSpPr>
        <p:spPr>
          <a:xfrm>
            <a:off x="1498292" y="571674"/>
            <a:ext cx="10495401" cy="5696921"/>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endParaRPr lang="fr-FR" dirty="0"/>
          </a:p>
        </p:txBody>
      </p:sp>
      <p:sp>
        <p:nvSpPr>
          <p:cNvPr id="12" name="ZoneTexte 11"/>
          <p:cNvSpPr txBox="1"/>
          <p:nvPr/>
        </p:nvSpPr>
        <p:spPr>
          <a:xfrm>
            <a:off x="2248692" y="755282"/>
            <a:ext cx="4813120" cy="1107996"/>
          </a:xfrm>
          <a:prstGeom prst="rect">
            <a:avLst/>
          </a:prstGeom>
          <a:noFill/>
        </p:spPr>
        <p:txBody>
          <a:bodyPr wrap="square" rtlCol="0">
            <a:spAutoFit/>
          </a:bodyPr>
          <a:lstStyle/>
          <a:p>
            <a:r>
              <a:rPr lang="fr-FR" sz="2400" b="1" dirty="0" smtClean="0">
                <a:solidFill>
                  <a:schemeClr val="bg1"/>
                </a:solidFill>
                <a:latin typeface="Adobe Garamond Pro" panose="02020502060506020403" pitchFamily="18" charset="0"/>
              </a:rPr>
              <a:t>Alexandre </a:t>
            </a:r>
            <a:r>
              <a:rPr lang="fr-FR" sz="2400" b="1" dirty="0" err="1" smtClean="0">
                <a:solidFill>
                  <a:schemeClr val="bg1"/>
                </a:solidFill>
                <a:latin typeface="Adobe Garamond Pro" panose="02020502060506020403" pitchFamily="18" charset="0"/>
              </a:rPr>
              <a:t>Lanzeray</a:t>
            </a:r>
            <a:endParaRPr lang="fr-FR" sz="2400" b="1" dirty="0" smtClean="0">
              <a:solidFill>
                <a:schemeClr val="bg1"/>
              </a:solidFill>
              <a:latin typeface="Adobe Garamond Pro" panose="02020502060506020403" pitchFamily="18" charset="0"/>
            </a:endParaRPr>
          </a:p>
          <a:p>
            <a:r>
              <a:rPr lang="fr-FR" sz="2400" dirty="0" smtClean="0">
                <a:solidFill>
                  <a:schemeClr val="bg1"/>
                </a:solidFill>
                <a:latin typeface="Adobe Garamond Pro" panose="02020502060506020403" pitchFamily="18" charset="0"/>
              </a:rPr>
              <a:t>Consultant </a:t>
            </a:r>
            <a:r>
              <a:rPr lang="fr-FR" sz="2400" dirty="0" err="1" smtClean="0">
                <a:solidFill>
                  <a:schemeClr val="bg1"/>
                </a:solidFill>
                <a:latin typeface="Adobe Garamond Pro" panose="02020502060506020403" pitchFamily="18" charset="0"/>
              </a:rPr>
              <a:t>Risk</a:t>
            </a:r>
            <a:r>
              <a:rPr lang="fr-FR" sz="2400" dirty="0" smtClean="0">
                <a:solidFill>
                  <a:schemeClr val="bg1"/>
                </a:solidFill>
                <a:latin typeface="Adobe Garamond Pro" panose="02020502060506020403" pitchFamily="18" charset="0"/>
              </a:rPr>
              <a:t> Management</a:t>
            </a:r>
          </a:p>
          <a:p>
            <a:endParaRPr lang="fr-FR" dirty="0">
              <a:latin typeface="Adobe Garamond Pro" panose="02020502060506020403" pitchFamily="18" charset="0"/>
            </a:endParaRPr>
          </a:p>
        </p:txBody>
      </p:sp>
      <p:sp>
        <p:nvSpPr>
          <p:cNvPr id="18" name="Rectangle à coins arrondis 17"/>
          <p:cNvSpPr/>
          <p:nvPr/>
        </p:nvSpPr>
        <p:spPr>
          <a:xfrm>
            <a:off x="3686365" y="1692358"/>
            <a:ext cx="2622014" cy="1222872"/>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Profil</a:t>
            </a:r>
            <a:r>
              <a:rPr lang="fr-FR" sz="1400" b="1" dirty="0" smtClean="0">
                <a:solidFill>
                  <a:schemeClr val="bg1"/>
                </a:solidFill>
                <a:latin typeface="Adobe Garamond Pro" panose="02020502060506020403" pitchFamily="18" charset="0"/>
              </a:rPr>
              <a:t/>
            </a:r>
            <a:br>
              <a:rPr lang="fr-FR" sz="1400" b="1" dirty="0" smtClean="0">
                <a:solidFill>
                  <a:schemeClr val="bg1"/>
                </a:solidFill>
                <a:latin typeface="Adobe Garamond Pro" panose="02020502060506020403" pitchFamily="18" charset="0"/>
              </a:rPr>
            </a:br>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4 ans d’expérience dans l’audit IT et le contrôle interne</a:t>
            </a:r>
          </a:p>
          <a:p>
            <a:pPr>
              <a:buFont typeface="Arial" pitchFamily="34" charset="0"/>
              <a:buChar char="•"/>
            </a:pPr>
            <a:r>
              <a:rPr lang="fr-FR" sz="1400" dirty="0" smtClean="0">
                <a:solidFill>
                  <a:schemeClr val="bg1"/>
                </a:solidFill>
                <a:latin typeface="Adobe Garamond Pro" panose="02020502060506020403" pitchFamily="18" charset="0"/>
              </a:rPr>
              <a:t> 3 ans d’expérience en tant Consultant </a:t>
            </a:r>
            <a:r>
              <a:rPr lang="fr-FR" sz="1400" dirty="0" err="1" smtClean="0">
                <a:solidFill>
                  <a:schemeClr val="bg1"/>
                </a:solidFill>
                <a:latin typeface="Adobe Garamond Pro" panose="02020502060506020403" pitchFamily="18" charset="0"/>
              </a:rPr>
              <a:t>Risk</a:t>
            </a:r>
            <a:r>
              <a:rPr lang="fr-FR" sz="1400" dirty="0" smtClean="0">
                <a:solidFill>
                  <a:schemeClr val="bg1"/>
                </a:solidFill>
                <a:latin typeface="Adobe Garamond Pro" panose="02020502060506020403" pitchFamily="18" charset="0"/>
              </a:rPr>
              <a:t> Management</a:t>
            </a:r>
          </a:p>
        </p:txBody>
      </p:sp>
      <p:sp>
        <p:nvSpPr>
          <p:cNvPr id="20" name="Rectangle à coins arrondis 19"/>
          <p:cNvSpPr/>
          <p:nvPr/>
        </p:nvSpPr>
        <p:spPr>
          <a:xfrm>
            <a:off x="2269475" y="3040655"/>
            <a:ext cx="4307596" cy="169659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Domaines d’expertise</a:t>
            </a:r>
            <a:r>
              <a:rPr lang="fr-FR" sz="1400" b="1" dirty="0" smtClean="0">
                <a:solidFill>
                  <a:schemeClr val="bg1"/>
                </a:solidFill>
                <a:latin typeface="Adobe Garamond Pro" panose="02020502060506020403" pitchFamily="18" charset="0"/>
              </a:rPr>
              <a:t/>
            </a:r>
            <a:br>
              <a:rPr lang="fr-FR" sz="1400" b="1" dirty="0" smtClean="0">
                <a:solidFill>
                  <a:schemeClr val="bg1"/>
                </a:solidFill>
                <a:latin typeface="Adobe Garamond Pro" panose="02020502060506020403" pitchFamily="18" charset="0"/>
              </a:rPr>
            </a:br>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Audit &amp; Conseil IT</a:t>
            </a:r>
          </a:p>
          <a:p>
            <a:pPr>
              <a:buFont typeface="Arial" pitchFamily="34" charset="0"/>
              <a:buChar char="•"/>
            </a:pPr>
            <a:r>
              <a:rPr lang="fr-FR" sz="1400" dirty="0" smtClean="0">
                <a:solidFill>
                  <a:schemeClr val="bg1"/>
                </a:solidFill>
                <a:latin typeface="Adobe Garamond Pro" panose="02020502060506020403" pitchFamily="18" charset="0"/>
              </a:rPr>
              <a:t> IT </a:t>
            </a:r>
            <a:r>
              <a:rPr lang="fr-FR" sz="1400" dirty="0" err="1" smtClean="0">
                <a:solidFill>
                  <a:schemeClr val="bg1"/>
                </a:solidFill>
                <a:latin typeface="Adobe Garamond Pro" panose="02020502060506020403" pitchFamily="18" charset="0"/>
              </a:rPr>
              <a:t>Risk</a:t>
            </a:r>
            <a:r>
              <a:rPr lang="fr-FR" sz="1400" dirty="0" smtClean="0">
                <a:solidFill>
                  <a:schemeClr val="bg1"/>
                </a:solidFill>
                <a:latin typeface="Adobe Garamond Pro" panose="02020502060506020403" pitchFamily="18" charset="0"/>
              </a:rPr>
              <a:t> Management &amp; Sécurité</a:t>
            </a:r>
          </a:p>
          <a:p>
            <a:pPr>
              <a:buFont typeface="Arial" pitchFamily="34" charset="0"/>
              <a:buChar char="•"/>
            </a:pPr>
            <a:r>
              <a:rPr lang="fr-FR" sz="1400" dirty="0" smtClean="0">
                <a:solidFill>
                  <a:schemeClr val="bg1"/>
                </a:solidFill>
                <a:latin typeface="Adobe Garamond Pro" panose="02020502060506020403" pitchFamily="18" charset="0"/>
              </a:rPr>
              <a:t> IT </a:t>
            </a:r>
            <a:r>
              <a:rPr lang="fr-FR" sz="1400" dirty="0" err="1" smtClean="0">
                <a:solidFill>
                  <a:schemeClr val="bg1"/>
                </a:solidFill>
                <a:latin typeface="Adobe Garamond Pro" panose="02020502060506020403" pitchFamily="18" charset="0"/>
              </a:rPr>
              <a:t>Governance</a:t>
            </a:r>
            <a:endParaRPr lang="fr-FR" sz="1400" dirty="0" smtClean="0">
              <a:solidFill>
                <a:schemeClr val="bg1"/>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Certification ITIL </a:t>
            </a:r>
            <a:r>
              <a:rPr lang="fr-FR" sz="1400" dirty="0" err="1" smtClean="0">
                <a:solidFill>
                  <a:schemeClr val="bg1"/>
                </a:solidFill>
                <a:latin typeface="Adobe Garamond Pro" panose="02020502060506020403" pitchFamily="18" charset="0"/>
              </a:rPr>
              <a:t>Foundation</a:t>
            </a:r>
            <a:r>
              <a:rPr lang="fr-FR" sz="1400" dirty="0" smtClean="0">
                <a:solidFill>
                  <a:schemeClr val="bg1"/>
                </a:solidFill>
                <a:latin typeface="Adobe Garamond Pro" panose="02020502060506020403" pitchFamily="18" charset="0"/>
              </a:rPr>
              <a:t> 3</a:t>
            </a:r>
          </a:p>
        </p:txBody>
      </p:sp>
      <p:sp>
        <p:nvSpPr>
          <p:cNvPr id="21" name="Rectangle à coins arrondis 20"/>
          <p:cNvSpPr/>
          <p:nvPr/>
        </p:nvSpPr>
        <p:spPr>
          <a:xfrm>
            <a:off x="2305845" y="4566902"/>
            <a:ext cx="3040655" cy="134772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Secteurs</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Aéronautique</a:t>
            </a:r>
          </a:p>
          <a:p>
            <a:pPr>
              <a:buFont typeface="Arial" pitchFamily="34" charset="0"/>
              <a:buChar char="•"/>
            </a:pPr>
            <a:r>
              <a:rPr lang="fr-FR" sz="1400" dirty="0" smtClean="0">
                <a:solidFill>
                  <a:schemeClr val="bg1"/>
                </a:solidFill>
                <a:latin typeface="Adobe Garamond Pro" panose="02020502060506020403" pitchFamily="18" charset="0"/>
              </a:rPr>
              <a:t> Automobile</a:t>
            </a:r>
          </a:p>
          <a:p>
            <a:pPr>
              <a:buFont typeface="Arial" pitchFamily="34" charset="0"/>
              <a:buChar char="•"/>
            </a:pPr>
            <a:r>
              <a:rPr lang="fr-FR" sz="1400" dirty="0" smtClean="0">
                <a:solidFill>
                  <a:schemeClr val="bg1"/>
                </a:solidFill>
                <a:latin typeface="Adobe Garamond Pro" panose="02020502060506020403" pitchFamily="18" charset="0"/>
              </a:rPr>
              <a:t> Cosmétique</a:t>
            </a:r>
          </a:p>
        </p:txBody>
      </p:sp>
      <p:sp>
        <p:nvSpPr>
          <p:cNvPr id="24" name="Rectangle à coins arrondis 23"/>
          <p:cNvSpPr/>
          <p:nvPr/>
        </p:nvSpPr>
        <p:spPr>
          <a:xfrm>
            <a:off x="6745992" y="1740745"/>
            <a:ext cx="4836404" cy="4594035"/>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Références</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Thalès</a:t>
            </a:r>
          </a:p>
          <a:p>
            <a:pPr>
              <a:buFont typeface="Wingdings" pitchFamily="2" charset="2"/>
              <a:buChar char="Ø"/>
            </a:pPr>
            <a:r>
              <a:rPr lang="fr-FR" sz="1400" dirty="0" smtClean="0">
                <a:solidFill>
                  <a:schemeClr val="bg1"/>
                </a:solidFill>
                <a:latin typeface="Adobe Garamond Pro" panose="02020502060506020403" pitchFamily="18" charset="0"/>
              </a:rPr>
              <a:t> Revue de l’environnement de contrôles du système d’information et des contrôles généraux informatiques relatifs à la gestion de la sécurité logique et physique, la gestion des développements et évolutions et la gestion de l’exploitation en environnements SAP et Oracle</a:t>
            </a:r>
          </a:p>
          <a:p>
            <a:pPr>
              <a:buFont typeface="Wingdings" pitchFamily="2" charset="2"/>
              <a:buChar char="Ø"/>
            </a:pPr>
            <a:endParaRPr lang="fr-FR" sz="800"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Ministère de la Santé</a:t>
            </a:r>
          </a:p>
          <a:p>
            <a:pPr>
              <a:buFont typeface="Wingdings" pitchFamily="2" charset="2"/>
              <a:buChar char="Ø"/>
            </a:pPr>
            <a:r>
              <a:rPr lang="fr-FR" sz="1400" dirty="0" smtClean="0">
                <a:solidFill>
                  <a:schemeClr val="bg1"/>
                </a:solidFill>
                <a:latin typeface="Adobe Garamond Pro" panose="02020502060506020403" pitchFamily="18" charset="0"/>
              </a:rPr>
              <a:t> Appui à la création des Agences Régionales de Santé : construction du modèle opérationnel des agences, élaboration du schéma directeur SI, ajustement de la gouvernance et de l’organisation SI. Préfiguration de la Délégation à la Stratégie des SI de Santé</a:t>
            </a:r>
          </a:p>
          <a:p>
            <a:endParaRPr lang="fr-FR" sz="800"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Sephora</a:t>
            </a:r>
          </a:p>
          <a:p>
            <a:pPr>
              <a:buFont typeface="Wingdings" pitchFamily="2" charset="2"/>
              <a:buChar char="Ø"/>
            </a:pPr>
            <a:r>
              <a:rPr lang="fr-FR" sz="1400" dirty="0" smtClean="0">
                <a:solidFill>
                  <a:schemeClr val="bg1"/>
                </a:solidFill>
                <a:latin typeface="Adobe Garamond Pro" panose="02020502060506020403" pitchFamily="18" charset="0"/>
              </a:rPr>
              <a:t> Audit d’un programme de renouvellement du SI magasins et de mise en place d’un nouveau dispositif de fidélisation et de CRM. Définition d’un plan d’action permettant de sécuriser le projet en termes de délais et de budget.</a:t>
            </a:r>
          </a:p>
          <a:p>
            <a:pPr>
              <a:buFont typeface="Wingdings" pitchFamily="2" charset="2"/>
              <a:buChar char="Ø"/>
            </a:pPr>
            <a:endParaRPr lang="fr-FR" sz="1400" b="1" dirty="0" smtClean="0">
              <a:solidFill>
                <a:schemeClr val="bg1"/>
              </a:solidFill>
              <a:latin typeface="Adobe Garamond Pro" panose="02020502060506020403" pitchFamily="18" charset="0"/>
            </a:endParaRPr>
          </a:p>
          <a:p>
            <a:endParaRPr lang="fr-FR" sz="1400" dirty="0" smtClean="0">
              <a:solidFill>
                <a:schemeClr val="bg1"/>
              </a:solidFill>
              <a:latin typeface="Adobe Garamond Pro" panose="02020502060506020403" pitchFamily="18" charset="0"/>
            </a:endParaRPr>
          </a:p>
        </p:txBody>
      </p:sp>
      <p:pic>
        <p:nvPicPr>
          <p:cNvPr id="13" name="Image 12" descr="416849_10151135925955894_1076939902_n.jpg"/>
          <p:cNvPicPr>
            <a:picLocks noChangeAspect="1"/>
          </p:cNvPicPr>
          <p:nvPr/>
        </p:nvPicPr>
        <p:blipFill>
          <a:blip r:embed="rId4" cstate="print"/>
          <a:stretch>
            <a:fillRect/>
          </a:stretch>
        </p:blipFill>
        <p:spPr>
          <a:xfrm>
            <a:off x="2459235" y="1487878"/>
            <a:ext cx="1016587" cy="13441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0766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415498"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10</a:t>
            </a:r>
          </a:p>
        </p:txBody>
      </p:sp>
      <p:sp>
        <p:nvSpPr>
          <p:cNvPr id="10" name="Rectangle 9"/>
          <p:cNvSpPr/>
          <p:nvPr/>
        </p:nvSpPr>
        <p:spPr>
          <a:xfrm>
            <a:off x="1589236" y="154431"/>
            <a:ext cx="4429807" cy="461665"/>
          </a:xfrm>
          <a:prstGeom prst="rect">
            <a:avLst/>
          </a:prstGeom>
        </p:spPr>
        <p:txBody>
          <a:bodyPr wrap="square">
            <a:spAutoFit/>
          </a:bodyPr>
          <a:lstStyle/>
          <a:p>
            <a:pPr marL="342900" indent="-342900">
              <a:buFont typeface="Wingdings" panose="05000000000000000000" pitchFamily="2" charset="2"/>
              <a:buChar char="v"/>
            </a:pPr>
            <a:r>
              <a:rPr lang="fr-FR" sz="2400" b="1" dirty="0" smtClean="0">
                <a:solidFill>
                  <a:schemeClr val="accent1"/>
                </a:solidFill>
                <a:latin typeface="Adobe Garamond Pro" panose="02020502060506020403" pitchFamily="18" charset="0"/>
                <a:ea typeface="Adobe Fangsong Std R" panose="02020400000000000000" pitchFamily="18" charset="-128"/>
              </a:rPr>
              <a:t>Notre Equipe :</a:t>
            </a:r>
            <a:endParaRPr lang="fr-FR" sz="2400" b="1" dirty="0">
              <a:solidFill>
                <a:schemeClr val="accent1"/>
              </a:solidFill>
              <a:latin typeface="Adobe Garamond Pro" panose="02020502060506020403" pitchFamily="18" charset="0"/>
              <a:ea typeface="Adobe Fangsong Std R" panose="02020400000000000000" pitchFamily="18" charset="-128"/>
            </a:endParaRPr>
          </a:p>
        </p:txBody>
      </p:sp>
      <p:sp>
        <p:nvSpPr>
          <p:cNvPr id="9" name="Rectangle à coins arrondis 8"/>
          <p:cNvSpPr/>
          <p:nvPr/>
        </p:nvSpPr>
        <p:spPr>
          <a:xfrm>
            <a:off x="1498292" y="571674"/>
            <a:ext cx="10495401" cy="5696921"/>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endParaRPr lang="fr-FR" dirty="0"/>
          </a:p>
        </p:txBody>
      </p:sp>
      <p:sp>
        <p:nvSpPr>
          <p:cNvPr id="12" name="ZoneTexte 11"/>
          <p:cNvSpPr txBox="1"/>
          <p:nvPr/>
        </p:nvSpPr>
        <p:spPr>
          <a:xfrm>
            <a:off x="2248692" y="755282"/>
            <a:ext cx="4813120" cy="1107996"/>
          </a:xfrm>
          <a:prstGeom prst="rect">
            <a:avLst/>
          </a:prstGeom>
          <a:noFill/>
        </p:spPr>
        <p:txBody>
          <a:bodyPr wrap="square" rtlCol="0">
            <a:spAutoFit/>
          </a:bodyPr>
          <a:lstStyle/>
          <a:p>
            <a:r>
              <a:rPr lang="fr-FR" sz="2400" b="1" dirty="0" smtClean="0">
                <a:solidFill>
                  <a:schemeClr val="bg1"/>
                </a:solidFill>
                <a:latin typeface="Adobe Garamond Pro" panose="02020502060506020403" pitchFamily="18" charset="0"/>
              </a:rPr>
              <a:t>Kim-Tan </a:t>
            </a:r>
            <a:r>
              <a:rPr lang="fr-FR" sz="2400" b="1" dirty="0" err="1" smtClean="0">
                <a:solidFill>
                  <a:schemeClr val="bg1"/>
                </a:solidFill>
                <a:latin typeface="Adobe Garamond Pro" panose="02020502060506020403" pitchFamily="18" charset="0"/>
              </a:rPr>
              <a:t>Lam</a:t>
            </a:r>
            <a:endParaRPr lang="fr-FR" sz="2400" b="1" dirty="0" smtClean="0">
              <a:solidFill>
                <a:schemeClr val="bg1"/>
              </a:solidFill>
              <a:latin typeface="Adobe Garamond Pro" panose="02020502060506020403" pitchFamily="18" charset="0"/>
            </a:endParaRPr>
          </a:p>
          <a:p>
            <a:r>
              <a:rPr lang="fr-FR" sz="2400" dirty="0" smtClean="0">
                <a:solidFill>
                  <a:schemeClr val="bg1"/>
                </a:solidFill>
                <a:latin typeface="Adobe Garamond Pro" panose="02020502060506020403" pitchFamily="18" charset="0"/>
              </a:rPr>
              <a:t>Consultant et Auditeur IT</a:t>
            </a:r>
          </a:p>
          <a:p>
            <a:endParaRPr lang="fr-FR" dirty="0">
              <a:latin typeface="Adobe Garamond Pro" panose="02020502060506020403" pitchFamily="18" charset="0"/>
            </a:endParaRPr>
          </a:p>
        </p:txBody>
      </p:sp>
      <p:sp>
        <p:nvSpPr>
          <p:cNvPr id="18" name="Rectangle à coins arrondis 17"/>
          <p:cNvSpPr/>
          <p:nvPr/>
        </p:nvSpPr>
        <p:spPr>
          <a:xfrm>
            <a:off x="3708353" y="1509313"/>
            <a:ext cx="2622014" cy="1222872"/>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Profil</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4 ans d’expérience dans l’audit IT et le contrôle interne</a:t>
            </a:r>
          </a:p>
        </p:txBody>
      </p:sp>
      <p:sp>
        <p:nvSpPr>
          <p:cNvPr id="20" name="Rectangle à coins arrondis 19"/>
          <p:cNvSpPr/>
          <p:nvPr/>
        </p:nvSpPr>
        <p:spPr>
          <a:xfrm>
            <a:off x="2269475" y="3040655"/>
            <a:ext cx="4307596" cy="169659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Domaines d’expertise</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Audit &amp; Conseil IT</a:t>
            </a:r>
          </a:p>
          <a:p>
            <a:pPr>
              <a:buFont typeface="Arial" pitchFamily="34" charset="0"/>
              <a:buChar char="•"/>
            </a:pPr>
            <a:r>
              <a:rPr lang="fr-FR" sz="1400" dirty="0" smtClean="0">
                <a:solidFill>
                  <a:schemeClr val="bg1"/>
                </a:solidFill>
                <a:latin typeface="Adobe Garamond Pro" panose="02020502060506020403" pitchFamily="18" charset="0"/>
              </a:rPr>
              <a:t> IT </a:t>
            </a:r>
            <a:r>
              <a:rPr lang="fr-FR" sz="1400" dirty="0" err="1" smtClean="0">
                <a:solidFill>
                  <a:schemeClr val="bg1"/>
                </a:solidFill>
                <a:latin typeface="Adobe Garamond Pro" panose="02020502060506020403" pitchFamily="18" charset="0"/>
              </a:rPr>
              <a:t>Governance</a:t>
            </a:r>
            <a:endParaRPr lang="fr-FR" sz="1400" dirty="0" smtClean="0">
              <a:solidFill>
                <a:schemeClr val="bg1"/>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Compétences transverses en architecture SI : hébergement, réseau, stockage / sauvegarde, systèmes, middlewares, applications</a:t>
            </a:r>
          </a:p>
          <a:p>
            <a:pPr>
              <a:buFont typeface="Arial" pitchFamily="34" charset="0"/>
              <a:buChar char="•"/>
            </a:pPr>
            <a:r>
              <a:rPr lang="fr-FR" sz="1400" dirty="0" smtClean="0">
                <a:solidFill>
                  <a:schemeClr val="bg1"/>
                </a:solidFill>
                <a:latin typeface="Adobe Garamond Pro" panose="02020502060506020403" pitchFamily="18" charset="0"/>
              </a:rPr>
              <a:t> Certification CISA</a:t>
            </a:r>
          </a:p>
          <a:p>
            <a:endParaRPr lang="fr-FR" sz="1400" dirty="0" smtClean="0">
              <a:solidFill>
                <a:schemeClr val="bg1"/>
              </a:solidFill>
              <a:latin typeface="Adobe Garamond Pro" panose="02020502060506020403" pitchFamily="18" charset="0"/>
            </a:endParaRPr>
          </a:p>
        </p:txBody>
      </p:sp>
      <p:sp>
        <p:nvSpPr>
          <p:cNvPr id="21" name="Rectangle à coins arrondis 20"/>
          <p:cNvSpPr/>
          <p:nvPr/>
        </p:nvSpPr>
        <p:spPr>
          <a:xfrm>
            <a:off x="2283811" y="4624389"/>
            <a:ext cx="3040655" cy="134772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Secteurs</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Energétique</a:t>
            </a:r>
          </a:p>
          <a:p>
            <a:pPr>
              <a:buFont typeface="Arial" pitchFamily="34" charset="0"/>
              <a:buChar char="•"/>
            </a:pPr>
            <a:r>
              <a:rPr lang="fr-FR" sz="1400" dirty="0" smtClean="0">
                <a:solidFill>
                  <a:schemeClr val="bg1"/>
                </a:solidFill>
                <a:latin typeface="Adobe Garamond Pro" panose="02020502060506020403" pitchFamily="18" charset="0"/>
              </a:rPr>
              <a:t> Banque et Assurance</a:t>
            </a:r>
          </a:p>
          <a:p>
            <a:pPr>
              <a:buFont typeface="Arial" pitchFamily="34" charset="0"/>
              <a:buChar char="•"/>
            </a:pPr>
            <a:r>
              <a:rPr lang="fr-FR" sz="1400" dirty="0" smtClean="0">
                <a:solidFill>
                  <a:schemeClr val="bg1"/>
                </a:solidFill>
                <a:latin typeface="Adobe Garamond Pro" panose="02020502060506020403" pitchFamily="18" charset="0"/>
              </a:rPr>
              <a:t> Secteur Public</a:t>
            </a:r>
          </a:p>
        </p:txBody>
      </p:sp>
      <p:sp>
        <p:nvSpPr>
          <p:cNvPr id="24" name="Rectangle à coins arrondis 23"/>
          <p:cNvSpPr/>
          <p:nvPr/>
        </p:nvSpPr>
        <p:spPr>
          <a:xfrm>
            <a:off x="6907577" y="1421176"/>
            <a:ext cx="4836404" cy="4594035"/>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Références</a:t>
            </a:r>
          </a:p>
          <a:p>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Total</a:t>
            </a:r>
          </a:p>
          <a:p>
            <a:pPr>
              <a:buFont typeface="Wingdings" pitchFamily="2" charset="2"/>
              <a:buChar char="Ø"/>
            </a:pPr>
            <a:r>
              <a:rPr lang="fr-FR" sz="1400" dirty="0" smtClean="0">
                <a:solidFill>
                  <a:schemeClr val="bg1"/>
                </a:solidFill>
                <a:latin typeface="Adobe Garamond Pro" panose="02020502060506020403" pitchFamily="18" charset="0"/>
              </a:rPr>
              <a:t> Mise en place des normes internationales </a:t>
            </a:r>
            <a:r>
              <a:rPr lang="fr-FR" sz="1400" dirty="0" err="1" smtClean="0">
                <a:solidFill>
                  <a:schemeClr val="bg1"/>
                </a:solidFill>
                <a:latin typeface="Adobe Garamond Pro" panose="02020502060506020403" pitchFamily="18" charset="0"/>
              </a:rPr>
              <a:t>Sarbanes</a:t>
            </a:r>
            <a:r>
              <a:rPr lang="fr-FR" sz="1400" dirty="0" smtClean="0">
                <a:solidFill>
                  <a:schemeClr val="bg1"/>
                </a:solidFill>
                <a:latin typeface="Adobe Garamond Pro" panose="02020502060506020403" pitchFamily="18" charset="0"/>
              </a:rPr>
              <a:t>-Oxley </a:t>
            </a:r>
            <a:r>
              <a:rPr lang="fr-FR" sz="1400" dirty="0" err="1" smtClean="0">
                <a:solidFill>
                  <a:schemeClr val="bg1"/>
                </a:solidFill>
                <a:latin typeface="Adobe Garamond Pro" panose="02020502060506020403" pitchFamily="18" charset="0"/>
              </a:rPr>
              <a:t>Act</a:t>
            </a:r>
            <a:r>
              <a:rPr lang="fr-FR" sz="1400" dirty="0" smtClean="0">
                <a:solidFill>
                  <a:schemeClr val="bg1"/>
                </a:solidFill>
                <a:latin typeface="Adobe Garamond Pro" panose="02020502060506020403" pitchFamily="18" charset="0"/>
              </a:rPr>
              <a:t> au sein de la branche Exploration &amp; Production du Groupe TOTAL S.A</a:t>
            </a:r>
          </a:p>
          <a:p>
            <a:pPr>
              <a:buFont typeface="Wingdings" pitchFamily="2" charset="2"/>
              <a:buChar char="Ø"/>
            </a:pPr>
            <a:r>
              <a:rPr lang="fr-FR" sz="1400" dirty="0" smtClean="0">
                <a:solidFill>
                  <a:schemeClr val="bg1"/>
                </a:solidFill>
                <a:latin typeface="Adobe Garamond Pro" panose="02020502060506020403" pitchFamily="18" charset="0"/>
              </a:rPr>
              <a:t> Différents audits réalisés durant l’année : audit de la maintenance tierce applicative sur le suivant des incidents (ITIL), audit de projet informatique, audit d’exploitation des applications informatique</a:t>
            </a:r>
          </a:p>
          <a:p>
            <a:pPr>
              <a:buFont typeface="Wingdings" pitchFamily="2" charset="2"/>
              <a:buChar char="Ø"/>
            </a:pPr>
            <a:endParaRPr lang="fr-FR" sz="1400"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BNP Paribas, </a:t>
            </a:r>
            <a:r>
              <a:rPr lang="fr-FR" sz="1400" b="1" dirty="0" err="1" smtClean="0">
                <a:solidFill>
                  <a:schemeClr val="bg2">
                    <a:lumMod val="50000"/>
                  </a:schemeClr>
                </a:solidFill>
                <a:latin typeface="Adobe Garamond Pro" panose="02020502060506020403" pitchFamily="18" charset="0"/>
              </a:rPr>
              <a:t>Natixis</a:t>
            </a:r>
            <a:r>
              <a:rPr lang="fr-FR" sz="1400" b="1" dirty="0" smtClean="0">
                <a:solidFill>
                  <a:schemeClr val="bg2">
                    <a:lumMod val="50000"/>
                  </a:schemeClr>
                </a:solidFill>
                <a:latin typeface="Adobe Garamond Pro" panose="02020502060506020403" pitchFamily="18" charset="0"/>
              </a:rPr>
              <a:t>, Groupe La Poste</a:t>
            </a:r>
          </a:p>
          <a:p>
            <a:pPr>
              <a:buFont typeface="Wingdings" pitchFamily="2" charset="2"/>
              <a:buChar char="Ø"/>
            </a:pPr>
            <a:r>
              <a:rPr lang="fr-FR" sz="1400" dirty="0" smtClean="0">
                <a:solidFill>
                  <a:schemeClr val="bg1"/>
                </a:solidFill>
                <a:latin typeface="Adobe Garamond Pro" panose="02020502060506020403" pitchFamily="18" charset="0"/>
              </a:rPr>
              <a:t> Audit interne, diagnostic et rédaction de procédures pour l’amélioration du contrôle interne, Revenue assurance et fraude management, audit SI, audit des contrôles généraux informatiques, audit des </a:t>
            </a:r>
            <a:r>
              <a:rPr lang="fr-FR" sz="1400" dirty="0" err="1" smtClean="0">
                <a:solidFill>
                  <a:schemeClr val="bg1"/>
                </a:solidFill>
                <a:latin typeface="Adobe Garamond Pro" panose="02020502060506020403" pitchFamily="18" charset="0"/>
              </a:rPr>
              <a:t>process</a:t>
            </a:r>
            <a:endParaRPr lang="fr-FR" sz="1400" dirty="0" smtClean="0">
              <a:solidFill>
                <a:schemeClr val="bg1"/>
              </a:solidFill>
              <a:latin typeface="Adobe Garamond Pro" panose="02020502060506020403" pitchFamily="18" charset="0"/>
            </a:endParaRPr>
          </a:p>
          <a:p>
            <a:pPr>
              <a:buFont typeface="Wingdings" pitchFamily="2" charset="2"/>
              <a:buChar char="Ø"/>
            </a:pPr>
            <a:endParaRPr lang="fr-FR" sz="1400" dirty="0" smtClean="0">
              <a:solidFill>
                <a:schemeClr val="bg1"/>
              </a:solidFill>
              <a:latin typeface="Adobe Garamond Pro" panose="02020502060506020403" pitchFamily="18" charset="0"/>
            </a:endParaRPr>
          </a:p>
          <a:p>
            <a:pPr>
              <a:buFont typeface="Wingdings" pitchFamily="2" charset="2"/>
              <a:buChar char="Ø"/>
            </a:pPr>
            <a:endParaRPr lang="fr-FR" sz="1400" b="1" dirty="0" smtClean="0">
              <a:solidFill>
                <a:schemeClr val="bg1"/>
              </a:solidFill>
              <a:latin typeface="Adobe Garamond Pro" panose="02020502060506020403" pitchFamily="18" charset="0"/>
            </a:endParaRPr>
          </a:p>
          <a:p>
            <a:endParaRPr lang="fr-FR" sz="1400" dirty="0" smtClean="0">
              <a:solidFill>
                <a:schemeClr val="bg1"/>
              </a:solidFill>
              <a:latin typeface="Adobe Garamond Pro" panose="02020502060506020403" pitchFamily="18" charset="0"/>
            </a:endParaRPr>
          </a:p>
        </p:txBody>
      </p:sp>
      <p:pic>
        <p:nvPicPr>
          <p:cNvPr id="14" name="Image 13" descr="0281e4c.jpg"/>
          <p:cNvPicPr>
            <a:picLocks noChangeAspect="1"/>
          </p:cNvPicPr>
          <p:nvPr/>
        </p:nvPicPr>
        <p:blipFill>
          <a:blip r:embed="rId4" cstate="print"/>
          <a:stretch>
            <a:fillRect/>
          </a:stretch>
        </p:blipFill>
        <p:spPr>
          <a:xfrm>
            <a:off x="2460730" y="1619478"/>
            <a:ext cx="1057619" cy="10576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0766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415498"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11</a:t>
            </a:r>
          </a:p>
        </p:txBody>
      </p:sp>
      <p:sp>
        <p:nvSpPr>
          <p:cNvPr id="10" name="Rectangle 9"/>
          <p:cNvSpPr/>
          <p:nvPr/>
        </p:nvSpPr>
        <p:spPr>
          <a:xfrm>
            <a:off x="1589236" y="154431"/>
            <a:ext cx="4429807" cy="461665"/>
          </a:xfrm>
          <a:prstGeom prst="rect">
            <a:avLst/>
          </a:prstGeom>
        </p:spPr>
        <p:txBody>
          <a:bodyPr wrap="square">
            <a:spAutoFit/>
          </a:bodyPr>
          <a:lstStyle/>
          <a:p>
            <a:pPr marL="342900" indent="-342900">
              <a:buFont typeface="Wingdings" panose="05000000000000000000" pitchFamily="2" charset="2"/>
              <a:buChar char="v"/>
            </a:pPr>
            <a:r>
              <a:rPr lang="fr-FR" sz="2400" b="1" dirty="0" smtClean="0">
                <a:solidFill>
                  <a:schemeClr val="accent1"/>
                </a:solidFill>
                <a:latin typeface="Adobe Garamond Pro" panose="02020502060506020403" pitchFamily="18" charset="0"/>
                <a:ea typeface="Adobe Fangsong Std R" panose="02020400000000000000" pitchFamily="18" charset="-128"/>
              </a:rPr>
              <a:t>Notre Equipe :</a:t>
            </a:r>
            <a:endParaRPr lang="fr-FR" sz="2400" b="1" dirty="0">
              <a:solidFill>
                <a:schemeClr val="accent1"/>
              </a:solidFill>
              <a:latin typeface="Adobe Garamond Pro" panose="02020502060506020403" pitchFamily="18" charset="0"/>
              <a:ea typeface="Adobe Fangsong Std R" panose="02020400000000000000" pitchFamily="18" charset="-128"/>
            </a:endParaRPr>
          </a:p>
        </p:txBody>
      </p:sp>
      <p:sp>
        <p:nvSpPr>
          <p:cNvPr id="9" name="Rectangle à coins arrondis 8"/>
          <p:cNvSpPr/>
          <p:nvPr/>
        </p:nvSpPr>
        <p:spPr>
          <a:xfrm>
            <a:off x="1498292" y="571674"/>
            <a:ext cx="10495401" cy="5696921"/>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endParaRPr lang="fr-FR" dirty="0"/>
          </a:p>
        </p:txBody>
      </p:sp>
      <p:sp>
        <p:nvSpPr>
          <p:cNvPr id="12" name="ZoneTexte 11"/>
          <p:cNvSpPr txBox="1"/>
          <p:nvPr/>
        </p:nvSpPr>
        <p:spPr>
          <a:xfrm>
            <a:off x="2248692" y="755282"/>
            <a:ext cx="4813120" cy="1107996"/>
          </a:xfrm>
          <a:prstGeom prst="rect">
            <a:avLst/>
          </a:prstGeom>
          <a:noFill/>
        </p:spPr>
        <p:txBody>
          <a:bodyPr wrap="square" rtlCol="0">
            <a:spAutoFit/>
          </a:bodyPr>
          <a:lstStyle/>
          <a:p>
            <a:r>
              <a:rPr lang="fr-FR" sz="2400" b="1" dirty="0" smtClean="0">
                <a:solidFill>
                  <a:schemeClr val="bg1"/>
                </a:solidFill>
                <a:latin typeface="Adobe Garamond Pro" panose="02020502060506020403" pitchFamily="18" charset="0"/>
              </a:rPr>
              <a:t>Diana Alger</a:t>
            </a:r>
          </a:p>
          <a:p>
            <a:r>
              <a:rPr lang="fr-FR" sz="2400" dirty="0" smtClean="0">
                <a:solidFill>
                  <a:schemeClr val="bg1"/>
                </a:solidFill>
                <a:latin typeface="Adobe Garamond Pro" panose="02020502060506020403" pitchFamily="18" charset="0"/>
              </a:rPr>
              <a:t>Consultante et Auditeur IT</a:t>
            </a:r>
          </a:p>
          <a:p>
            <a:endParaRPr lang="fr-FR" dirty="0">
              <a:latin typeface="Adobe Garamond Pro" panose="02020502060506020403" pitchFamily="18" charset="0"/>
            </a:endParaRPr>
          </a:p>
        </p:txBody>
      </p:sp>
      <p:sp>
        <p:nvSpPr>
          <p:cNvPr id="18" name="Rectangle à coins arrondis 17"/>
          <p:cNvSpPr/>
          <p:nvPr/>
        </p:nvSpPr>
        <p:spPr>
          <a:xfrm>
            <a:off x="3745736" y="1564396"/>
            <a:ext cx="2622014" cy="1222872"/>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Profil</a:t>
            </a:r>
            <a:r>
              <a:rPr lang="fr-FR" sz="1400" b="1" dirty="0" smtClean="0">
                <a:solidFill>
                  <a:schemeClr val="bg1"/>
                </a:solidFill>
                <a:latin typeface="Adobe Garamond Pro" panose="02020502060506020403" pitchFamily="18" charset="0"/>
              </a:rPr>
              <a:t/>
            </a:r>
            <a:br>
              <a:rPr lang="fr-FR" sz="1400" b="1" dirty="0" smtClean="0">
                <a:solidFill>
                  <a:schemeClr val="bg1"/>
                </a:solidFill>
                <a:latin typeface="Adobe Garamond Pro" panose="02020502060506020403" pitchFamily="18" charset="0"/>
              </a:rPr>
            </a:br>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5 ans d’expérience dans l’audit IT et le contrôle interne</a:t>
            </a:r>
          </a:p>
        </p:txBody>
      </p:sp>
      <p:sp>
        <p:nvSpPr>
          <p:cNvPr id="20" name="Rectangle à coins arrondis 19"/>
          <p:cNvSpPr/>
          <p:nvPr/>
        </p:nvSpPr>
        <p:spPr>
          <a:xfrm>
            <a:off x="2269475" y="2875733"/>
            <a:ext cx="4307596" cy="169659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Domaines d’expertise</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Audit &amp; Conseil IT</a:t>
            </a:r>
          </a:p>
          <a:p>
            <a:pPr>
              <a:buFont typeface="Arial" pitchFamily="34" charset="0"/>
              <a:buChar char="•"/>
            </a:pPr>
            <a:r>
              <a:rPr lang="fr-FR" sz="1400" dirty="0" smtClean="0">
                <a:solidFill>
                  <a:schemeClr val="bg1"/>
                </a:solidFill>
                <a:latin typeface="Adobe Garamond Pro" panose="02020502060506020403" pitchFamily="18" charset="0"/>
              </a:rPr>
              <a:t> IT </a:t>
            </a:r>
            <a:r>
              <a:rPr lang="fr-FR" sz="1400" dirty="0" err="1" smtClean="0">
                <a:solidFill>
                  <a:schemeClr val="bg1"/>
                </a:solidFill>
                <a:latin typeface="Adobe Garamond Pro" panose="02020502060506020403" pitchFamily="18" charset="0"/>
              </a:rPr>
              <a:t>Governance</a:t>
            </a:r>
            <a:endParaRPr lang="fr-FR" sz="1400" dirty="0" smtClean="0">
              <a:solidFill>
                <a:schemeClr val="bg1"/>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Certification CISA</a:t>
            </a:r>
          </a:p>
        </p:txBody>
      </p:sp>
      <p:sp>
        <p:nvSpPr>
          <p:cNvPr id="21" name="Rectangle à coins arrondis 20"/>
          <p:cNvSpPr/>
          <p:nvPr/>
        </p:nvSpPr>
        <p:spPr>
          <a:xfrm>
            <a:off x="2327879" y="4352798"/>
            <a:ext cx="3040655" cy="134772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Secteurs</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Energétique</a:t>
            </a:r>
          </a:p>
          <a:p>
            <a:pPr>
              <a:buFont typeface="Arial" pitchFamily="34" charset="0"/>
              <a:buChar char="•"/>
            </a:pPr>
            <a:r>
              <a:rPr lang="fr-FR" sz="1400" dirty="0" smtClean="0">
                <a:solidFill>
                  <a:schemeClr val="bg1"/>
                </a:solidFill>
                <a:latin typeface="Adobe Garamond Pro" panose="02020502060506020403" pitchFamily="18" charset="0"/>
              </a:rPr>
              <a:t> Banque et Assurance</a:t>
            </a:r>
          </a:p>
          <a:p>
            <a:pPr>
              <a:buFont typeface="Arial" pitchFamily="34" charset="0"/>
              <a:buChar char="•"/>
            </a:pPr>
            <a:r>
              <a:rPr lang="fr-FR" sz="1400" dirty="0" smtClean="0">
                <a:solidFill>
                  <a:schemeClr val="bg1"/>
                </a:solidFill>
                <a:latin typeface="Adobe Garamond Pro" panose="02020502060506020403" pitchFamily="18" charset="0"/>
              </a:rPr>
              <a:t> Luxe</a:t>
            </a:r>
          </a:p>
        </p:txBody>
      </p:sp>
      <p:sp>
        <p:nvSpPr>
          <p:cNvPr id="24" name="Rectangle à coins arrondis 23"/>
          <p:cNvSpPr/>
          <p:nvPr/>
        </p:nvSpPr>
        <p:spPr>
          <a:xfrm>
            <a:off x="6867180" y="1222268"/>
            <a:ext cx="4836404" cy="4594035"/>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Références</a:t>
            </a:r>
          </a:p>
          <a:p>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EDF, GDF-Suez, Veolia, Channel, Gucci</a:t>
            </a:r>
          </a:p>
          <a:p>
            <a:pPr>
              <a:buFont typeface="Wingdings" pitchFamily="2" charset="2"/>
              <a:buChar char="Ø"/>
            </a:pPr>
            <a:r>
              <a:rPr lang="fr-FR" sz="1400" dirty="0" smtClean="0">
                <a:solidFill>
                  <a:schemeClr val="bg1"/>
                </a:solidFill>
                <a:latin typeface="Adobe Garamond Pro" panose="02020502060506020403" pitchFamily="18" charset="0"/>
              </a:rPr>
              <a:t> Revue de système de contrôle interne, Revue des contrôles généraux informatiques, audit des interfaces entre les applications métiers et les applications comptables, audit de certains postes comptables alimentés de manière automatique</a:t>
            </a:r>
          </a:p>
          <a:p>
            <a:pPr>
              <a:buFont typeface="Wingdings" pitchFamily="2" charset="2"/>
              <a:buChar char="Ø"/>
            </a:pPr>
            <a:endParaRPr lang="fr-FR" sz="1400"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Axa, Société Générale, </a:t>
            </a:r>
            <a:r>
              <a:rPr lang="fr-FR" sz="1400" b="1" dirty="0" err="1" smtClean="0">
                <a:solidFill>
                  <a:schemeClr val="bg2">
                    <a:lumMod val="50000"/>
                  </a:schemeClr>
                </a:solidFill>
                <a:latin typeface="Adobe Garamond Pro" panose="02020502060506020403" pitchFamily="18" charset="0"/>
              </a:rPr>
              <a:t>Natixis</a:t>
            </a:r>
            <a:r>
              <a:rPr lang="fr-FR" sz="1400" b="1" dirty="0" smtClean="0">
                <a:solidFill>
                  <a:schemeClr val="bg2">
                    <a:lumMod val="50000"/>
                  </a:schemeClr>
                </a:solidFill>
                <a:latin typeface="Adobe Garamond Pro" panose="02020502060506020403" pitchFamily="18" charset="0"/>
              </a:rPr>
              <a:t>, Banque de France, Crédit Agricole</a:t>
            </a:r>
          </a:p>
          <a:p>
            <a:pPr>
              <a:buFont typeface="Wingdings" pitchFamily="2" charset="2"/>
              <a:buChar char="Ø"/>
            </a:pPr>
            <a:r>
              <a:rPr lang="fr-FR" sz="1400" dirty="0" smtClean="0">
                <a:solidFill>
                  <a:schemeClr val="bg1"/>
                </a:solidFill>
                <a:latin typeface="Adobe Garamond Pro" panose="02020502060506020403" pitchFamily="18" charset="0"/>
              </a:rPr>
              <a:t> Audit interne, Revue des procédures métiers et informatique, IT audit, audit de la sécurité informatique, audit des contrôles généraux informatiques, contrôle des comptes sur des postes spécifiques du Produit Net Bancaire, Analyse de donnée</a:t>
            </a:r>
          </a:p>
          <a:p>
            <a:pPr>
              <a:buFont typeface="Wingdings" pitchFamily="2" charset="2"/>
              <a:buChar char="Ø"/>
            </a:pPr>
            <a:endParaRPr lang="fr-FR" sz="1400" b="1" dirty="0" smtClean="0">
              <a:solidFill>
                <a:schemeClr val="bg1"/>
              </a:solidFill>
              <a:latin typeface="Adobe Garamond Pro" panose="02020502060506020403" pitchFamily="18" charset="0"/>
            </a:endParaRPr>
          </a:p>
          <a:p>
            <a:endParaRPr lang="fr-FR" sz="1400" dirty="0" smtClean="0">
              <a:solidFill>
                <a:schemeClr val="bg1"/>
              </a:solidFill>
              <a:latin typeface="Adobe Garamond Pro" panose="02020502060506020403" pitchFamily="18" charset="0"/>
            </a:endParaRPr>
          </a:p>
        </p:txBody>
      </p:sp>
      <p:pic>
        <p:nvPicPr>
          <p:cNvPr id="13" name="Image 12" descr="Koala.jpg"/>
          <p:cNvPicPr/>
          <p:nvPr/>
        </p:nvPicPr>
        <p:blipFill>
          <a:blip r:embed="rId4" cstate="print"/>
          <a:srcRect/>
          <a:stretch>
            <a:fillRect/>
          </a:stretch>
        </p:blipFill>
        <p:spPr bwMode="auto">
          <a:xfrm>
            <a:off x="2445743" y="1564395"/>
            <a:ext cx="1068637" cy="131133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076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6689908" cy="338554"/>
          </a:xfrm>
          <a:prstGeom prst="rect">
            <a:avLst/>
          </a:prstGeom>
          <a:noFill/>
        </p:spPr>
        <p:txBody>
          <a:bodyPr wrap="none" rtlCol="0">
            <a:spAutoFit/>
          </a:bodyPr>
          <a:lstStyle/>
          <a:p>
            <a:r>
              <a:rPr lang="fr-FR" sz="1600" dirty="0">
                <a:latin typeface="Adobe Caslon Pro Bold" panose="0205070206050A020403" pitchFamily="18" charset="0"/>
              </a:rPr>
              <a:t>ICOM - Groupe 2 - D. Alger - J. </a:t>
            </a:r>
            <a:r>
              <a:rPr lang="fr-FR" sz="1600" dirty="0" err="1">
                <a:latin typeface="Adobe Caslon Pro Bold" panose="0205070206050A020403" pitchFamily="18" charset="0"/>
              </a:rPr>
              <a:t>Clere</a:t>
            </a:r>
            <a:r>
              <a:rPr lang="fr-FR" sz="1600" dirty="0">
                <a:latin typeface="Adobe Caslon Pro Bold" panose="0205070206050A020403" pitchFamily="18" charset="0"/>
              </a:rPr>
              <a:t> - A. Lanzeray - K. </a:t>
            </a:r>
            <a:r>
              <a:rPr lang="fr-FR" sz="1600" dirty="0" err="1">
                <a:latin typeface="Adobe Caslon Pro Bold" panose="0205070206050A020403" pitchFamily="18" charset="0"/>
              </a:rPr>
              <a:t>Lam</a:t>
            </a:r>
            <a:r>
              <a:rPr lang="fr-FR" sz="1600" dirty="0">
                <a:latin typeface="Adobe Caslon Pro Bold" panose="0205070206050A020403" pitchFamily="18" charset="0"/>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Rectangle 7"/>
          <p:cNvSpPr/>
          <p:nvPr/>
        </p:nvSpPr>
        <p:spPr>
          <a:xfrm>
            <a:off x="1567971" y="219090"/>
            <a:ext cx="4429807" cy="461665"/>
          </a:xfrm>
          <a:prstGeom prst="rect">
            <a:avLst/>
          </a:prstGeom>
        </p:spPr>
        <p:txBody>
          <a:bodyPr wrap="square">
            <a:spAutoFit/>
          </a:bodyPr>
          <a:lstStyle/>
          <a:p>
            <a:pPr marL="342900" indent="-342900">
              <a:buFont typeface="Wingdings" panose="05000000000000000000" pitchFamily="2" charset="2"/>
              <a:buChar char="v"/>
            </a:pPr>
            <a:r>
              <a:rPr lang="fr-FR" sz="2400" b="1" dirty="0" smtClean="0">
                <a:solidFill>
                  <a:schemeClr val="accent1"/>
                </a:solidFill>
                <a:latin typeface="Adobe Garamond Pro" panose="02020502060506020403" pitchFamily="18" charset="0"/>
                <a:ea typeface="Adobe Fangsong Std R" panose="02020400000000000000" pitchFamily="18" charset="-128"/>
              </a:rPr>
              <a:t>Notre Planning :</a:t>
            </a:r>
            <a:endParaRPr lang="fr-FR" sz="2400" b="1" dirty="0">
              <a:solidFill>
                <a:schemeClr val="accent1"/>
              </a:solidFill>
              <a:latin typeface="Adobe Garamond Pro" panose="02020502060506020403" pitchFamily="18" charset="0"/>
              <a:ea typeface="Adobe Fangsong Std R" panose="02020400000000000000" pitchFamily="18" charset="-128"/>
            </a:endParaRPr>
          </a:p>
        </p:txBody>
      </p:sp>
      <p:sp>
        <p:nvSpPr>
          <p:cNvPr id="9" name="Rectangle 8"/>
          <p:cNvSpPr/>
          <p:nvPr/>
        </p:nvSpPr>
        <p:spPr>
          <a:xfrm>
            <a:off x="1465243" y="666350"/>
            <a:ext cx="10596764" cy="1631216"/>
          </a:xfrm>
          <a:prstGeom prst="rect">
            <a:avLst/>
          </a:prstGeom>
        </p:spPr>
        <p:txBody>
          <a:bodyPr wrap="square">
            <a:spAutoFit/>
          </a:bodyPr>
          <a:lstStyle/>
          <a:p>
            <a:pPr algn="just"/>
            <a:r>
              <a:rPr lang="fr-FR" sz="2000" dirty="0" smtClean="0">
                <a:latin typeface="Adobe Garamond Pro"/>
              </a:rPr>
              <a:t>Notre planning s’étend sur 65 jours ouvrés du 02 Juin au 29 Août 2014, afin de compenser les vacances des acteurs du SI, nous avons décidé de commencer à faire un état aussi bien technique qu’organisationnel avec eux pour faire au plus tôt un </a:t>
            </a:r>
            <a:r>
              <a:rPr lang="fr-FR" sz="2000" dirty="0" err="1" smtClean="0">
                <a:latin typeface="Adobe Garamond Pro"/>
              </a:rPr>
              <a:t>reporting</a:t>
            </a:r>
            <a:r>
              <a:rPr lang="fr-FR" sz="2000" dirty="0" smtClean="0">
                <a:latin typeface="Adobe Garamond Pro"/>
              </a:rPr>
              <a:t> sur l’état du SI existant. Le reste de l’été sera donc principalement aménager pour tester les processus et analyser les risques. Enfin nous nous concerterons pour vous remettre un </a:t>
            </a:r>
            <a:r>
              <a:rPr lang="fr-FR" sz="2000" dirty="0" err="1" smtClean="0">
                <a:latin typeface="Adobe Garamond Pro"/>
              </a:rPr>
              <a:t>reporting</a:t>
            </a:r>
            <a:r>
              <a:rPr lang="fr-FR" sz="2000" dirty="0" smtClean="0">
                <a:latin typeface="Adobe Garamond Pro"/>
              </a:rPr>
              <a:t> de qualité, d’ici la fin de l’été, transcrivant notre audit final.</a:t>
            </a:r>
            <a:endParaRPr lang="fr-FR" sz="2000" dirty="0">
              <a:latin typeface="Adobe Garamond Pro"/>
            </a:endParaRPr>
          </a:p>
        </p:txBody>
      </p:sp>
      <p:sp>
        <p:nvSpPr>
          <p:cNvPr id="10" name="Espace réservé du contenu 9"/>
          <p:cNvSpPr>
            <a:spLocks noGrp="1"/>
          </p:cNvSpPr>
          <p:nvPr>
            <p:ph idx="1"/>
          </p:nvPr>
        </p:nvSpPr>
        <p:spPr/>
        <p:txBody>
          <a:bodyPr/>
          <a:lstStyle/>
          <a:p>
            <a:endParaRPr lang="fr-FR"/>
          </a:p>
        </p:txBody>
      </p:sp>
      <p:pic>
        <p:nvPicPr>
          <p:cNvPr id="1028" name="Picture 4"/>
          <p:cNvPicPr>
            <a:picLocks noChangeAspect="1" noChangeArrowheads="1"/>
          </p:cNvPicPr>
          <p:nvPr/>
        </p:nvPicPr>
        <p:blipFill>
          <a:blip r:embed="rId4" cstate="print"/>
          <a:srcRect/>
          <a:stretch>
            <a:fillRect/>
          </a:stretch>
        </p:blipFill>
        <p:spPr bwMode="auto">
          <a:xfrm>
            <a:off x="1277956" y="2365758"/>
            <a:ext cx="10768414" cy="3952962"/>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12" name="ZoneTexte 11"/>
          <p:cNvSpPr txBox="1"/>
          <p:nvPr/>
        </p:nvSpPr>
        <p:spPr>
          <a:xfrm>
            <a:off x="166355" y="6334780"/>
            <a:ext cx="415498"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12</a:t>
            </a:r>
          </a:p>
        </p:txBody>
      </p:sp>
    </p:spTree>
    <p:extLst>
      <p:ext uri="{BB962C8B-B14F-4D97-AF65-F5344CB8AC3E}">
        <p14:creationId xmlns:p14="http://schemas.microsoft.com/office/powerpoint/2010/main" val="2413386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6689908" cy="338554"/>
          </a:xfrm>
          <a:prstGeom prst="rect">
            <a:avLst/>
          </a:prstGeom>
          <a:noFill/>
        </p:spPr>
        <p:txBody>
          <a:bodyPr wrap="none" rtlCol="0">
            <a:spAutoFit/>
          </a:bodyPr>
          <a:lstStyle/>
          <a:p>
            <a:r>
              <a:rPr lang="fr-FR" sz="1600" dirty="0">
                <a:latin typeface="Adobe Caslon Pro Bold" panose="0205070206050A020403" pitchFamily="18" charset="0"/>
              </a:rPr>
              <a:t>ICOM - Groupe 2 - D. Alger - J. </a:t>
            </a:r>
            <a:r>
              <a:rPr lang="fr-FR" sz="1600" dirty="0" err="1">
                <a:latin typeface="Adobe Caslon Pro Bold" panose="0205070206050A020403" pitchFamily="18" charset="0"/>
              </a:rPr>
              <a:t>Clere</a:t>
            </a:r>
            <a:r>
              <a:rPr lang="fr-FR" sz="1600" dirty="0">
                <a:latin typeface="Adobe Caslon Pro Bold" panose="0205070206050A020403" pitchFamily="18" charset="0"/>
              </a:rPr>
              <a:t> - A. Lanzeray - K. </a:t>
            </a:r>
            <a:r>
              <a:rPr lang="fr-FR" sz="1600" dirty="0" err="1">
                <a:latin typeface="Adobe Caslon Pro Bold" panose="0205070206050A020403" pitchFamily="18" charset="0"/>
              </a:rPr>
              <a:t>Lam</a:t>
            </a:r>
            <a:r>
              <a:rPr lang="fr-FR" sz="1600" dirty="0">
                <a:latin typeface="Adobe Caslon Pro Bold" panose="0205070206050A020403" pitchFamily="18" charset="0"/>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Rectangle 7"/>
          <p:cNvSpPr/>
          <p:nvPr/>
        </p:nvSpPr>
        <p:spPr>
          <a:xfrm>
            <a:off x="1567971" y="356450"/>
            <a:ext cx="4429807" cy="461665"/>
          </a:xfrm>
          <a:prstGeom prst="rect">
            <a:avLst/>
          </a:prstGeom>
        </p:spPr>
        <p:txBody>
          <a:bodyPr wrap="square">
            <a:spAutoFit/>
          </a:bodyPr>
          <a:lstStyle/>
          <a:p>
            <a:pPr marL="342900" indent="-342900">
              <a:buFont typeface="Wingdings" panose="05000000000000000000" pitchFamily="2" charset="2"/>
              <a:buChar char="v"/>
            </a:pPr>
            <a:r>
              <a:rPr lang="fr-FR" sz="2400" b="1" dirty="0" smtClean="0">
                <a:solidFill>
                  <a:schemeClr val="accent1"/>
                </a:solidFill>
                <a:latin typeface="Adobe Garamond Pro" panose="02020502060506020403" pitchFamily="18" charset="0"/>
                <a:ea typeface="Adobe Fangsong Std R" panose="02020400000000000000" pitchFamily="18" charset="-128"/>
              </a:rPr>
              <a:t>Notre prix:</a:t>
            </a:r>
            <a:endParaRPr lang="fr-FR" sz="2400" b="1" dirty="0">
              <a:solidFill>
                <a:schemeClr val="accent1"/>
              </a:solidFill>
              <a:latin typeface="Adobe Garamond Pro" panose="02020502060506020403" pitchFamily="18" charset="0"/>
              <a:ea typeface="Adobe Fangsong Std R" panose="02020400000000000000" pitchFamily="18" charset="-128"/>
            </a:endParaRPr>
          </a:p>
        </p:txBody>
      </p:sp>
      <p:sp>
        <p:nvSpPr>
          <p:cNvPr id="10" name="ZoneTexte 9"/>
          <p:cNvSpPr txBox="1"/>
          <p:nvPr/>
        </p:nvSpPr>
        <p:spPr>
          <a:xfrm>
            <a:off x="2047195" y="955738"/>
            <a:ext cx="7694662" cy="1631216"/>
          </a:xfrm>
          <a:prstGeom prst="rect">
            <a:avLst/>
          </a:prstGeom>
          <a:noFill/>
        </p:spPr>
        <p:txBody>
          <a:bodyPr wrap="square" rtlCol="0">
            <a:spAutoFit/>
          </a:bodyPr>
          <a:lstStyle/>
          <a:p>
            <a:r>
              <a:rPr lang="fr-FR" sz="2000" dirty="0" smtClean="0">
                <a:latin typeface="Adobe Garamond Pro"/>
              </a:rPr>
              <a:t>Durée de la mission : 65 Jours</a:t>
            </a:r>
          </a:p>
          <a:p>
            <a:endParaRPr lang="fr-FR" sz="2000" dirty="0">
              <a:latin typeface="Adobe Garamond Pro"/>
            </a:endParaRPr>
          </a:p>
          <a:p>
            <a:r>
              <a:rPr lang="fr-FR" sz="2000" dirty="0" smtClean="0">
                <a:latin typeface="Adobe Garamond Pro"/>
              </a:rPr>
              <a:t>Tarif Manager: 150€/h | 1200€/j</a:t>
            </a:r>
          </a:p>
          <a:p>
            <a:endParaRPr lang="fr-FR" sz="2000" dirty="0">
              <a:latin typeface="Adobe Garamond Pro"/>
            </a:endParaRPr>
          </a:p>
          <a:p>
            <a:r>
              <a:rPr lang="fr-FR" sz="2000" dirty="0" smtClean="0">
                <a:latin typeface="Adobe Garamond Pro"/>
              </a:rPr>
              <a:t>Tarif Consultant : 100 €/h | 800€/j</a:t>
            </a:r>
          </a:p>
        </p:txBody>
      </p:sp>
      <p:graphicFrame>
        <p:nvGraphicFramePr>
          <p:cNvPr id="2" name="Tableau 1"/>
          <p:cNvGraphicFramePr>
            <a:graphicFrameLocks noGrp="1"/>
          </p:cNvGraphicFramePr>
          <p:nvPr>
            <p:extLst>
              <p:ext uri="{D42A27DB-BD31-4B8C-83A1-F6EECF244321}">
                <p14:modId xmlns:p14="http://schemas.microsoft.com/office/powerpoint/2010/main" val="1321400899"/>
              </p:ext>
            </p:extLst>
          </p:nvPr>
        </p:nvGraphicFramePr>
        <p:xfrm>
          <a:off x="2549572" y="2824305"/>
          <a:ext cx="8053593" cy="2956560"/>
        </p:xfrm>
        <a:graphic>
          <a:graphicData uri="http://schemas.openxmlformats.org/drawingml/2006/table">
            <a:tbl>
              <a:tblPr firstRow="1" bandRow="1">
                <a:tableStyleId>{5C22544A-7EE6-4342-B048-85BDC9FD1C3A}</a:tableStyleId>
              </a:tblPr>
              <a:tblGrid>
                <a:gridCol w="2763962"/>
                <a:gridCol w="2951545"/>
                <a:gridCol w="982287"/>
                <a:gridCol w="1355799"/>
              </a:tblGrid>
              <a:tr h="370840">
                <a:tc>
                  <a:txBody>
                    <a:bodyPr/>
                    <a:lstStyle/>
                    <a:p>
                      <a:r>
                        <a:rPr lang="fr-FR" b="0" dirty="0" smtClean="0">
                          <a:solidFill>
                            <a:schemeClr val="tx1"/>
                          </a:solidFill>
                          <a:latin typeface="Adobe Garamond Pro" panose="02020502060506020403" pitchFamily="18" charset="0"/>
                          <a:ea typeface="Adobe Fangsong Std R" panose="02020400000000000000" pitchFamily="18" charset="-128"/>
                        </a:rPr>
                        <a:t>Etat des Ressources</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alpha val="42000"/>
                      </a:schemeClr>
                    </a:solidFill>
                  </a:tcPr>
                </a:tc>
                <a:tc>
                  <a:txBody>
                    <a:bodyPr/>
                    <a:lstStyle/>
                    <a:p>
                      <a:pPr algn="ctr"/>
                      <a:r>
                        <a:rPr lang="fr-FR" b="0" dirty="0" smtClean="0">
                          <a:solidFill>
                            <a:schemeClr val="tx1"/>
                          </a:solidFill>
                          <a:latin typeface="Adobe Garamond Pro" panose="02020502060506020403" pitchFamily="18" charset="0"/>
                          <a:ea typeface="Adobe Fangsong Std R" panose="02020400000000000000" pitchFamily="18" charset="-128"/>
                        </a:rPr>
                        <a:t>1 Manager +</a:t>
                      </a:r>
                      <a:r>
                        <a:rPr lang="fr-FR" b="0" baseline="0" dirty="0" smtClean="0">
                          <a:solidFill>
                            <a:schemeClr val="tx1"/>
                          </a:solidFill>
                          <a:latin typeface="Adobe Garamond Pro" panose="02020502060506020403" pitchFamily="18" charset="0"/>
                          <a:ea typeface="Adobe Fangsong Std R" panose="02020400000000000000" pitchFamily="18" charset="-128"/>
                        </a:rPr>
                        <a:t> 2 Consultants</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alpha val="42000"/>
                      </a:schemeClr>
                    </a:solidFill>
                  </a:tcPr>
                </a:tc>
                <a:tc>
                  <a:txBody>
                    <a:bodyPr/>
                    <a:lstStyle/>
                    <a:p>
                      <a:r>
                        <a:rPr lang="fr-FR" b="0" dirty="0" smtClean="0">
                          <a:solidFill>
                            <a:schemeClr val="tx1"/>
                          </a:solidFill>
                          <a:latin typeface="Adobe Garamond Pro" panose="02020502060506020403" pitchFamily="18" charset="0"/>
                          <a:ea typeface="Adobe Fangsong Std R" panose="02020400000000000000" pitchFamily="18" charset="-128"/>
                        </a:rPr>
                        <a:t>11 jours</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alpha val="42000"/>
                      </a:schemeClr>
                    </a:solidFill>
                  </a:tcPr>
                </a:tc>
                <a:tc>
                  <a:txBody>
                    <a:bodyPr/>
                    <a:lstStyle/>
                    <a:p>
                      <a:pPr algn="r"/>
                      <a:r>
                        <a:rPr lang="fr-FR" b="0" dirty="0" smtClean="0">
                          <a:solidFill>
                            <a:schemeClr val="tx1"/>
                          </a:solidFill>
                          <a:latin typeface="Adobe Garamond Pro" panose="02020502060506020403" pitchFamily="18" charset="0"/>
                          <a:ea typeface="Adobe Fangsong Std R" panose="02020400000000000000" pitchFamily="18" charset="-128"/>
                        </a:rPr>
                        <a:t>30 800 €</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alpha val="42000"/>
                      </a:schemeClr>
                    </a:solidFill>
                  </a:tcPr>
                </a:tc>
              </a:tr>
              <a:tr h="370840">
                <a:tc>
                  <a:txBody>
                    <a:bodyPr/>
                    <a:lstStyle/>
                    <a:p>
                      <a:r>
                        <a:rPr lang="fr-FR" dirty="0" smtClean="0">
                          <a:latin typeface="Adobe Garamond Pro" panose="02020502060506020403" pitchFamily="18" charset="0"/>
                          <a:ea typeface="Adobe Fangsong Std R" panose="02020400000000000000" pitchFamily="18" charset="-128"/>
                        </a:rPr>
                        <a:t>Etat des Equipements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b="0" dirty="0" smtClean="0">
                          <a:solidFill>
                            <a:schemeClr val="tx1"/>
                          </a:solidFill>
                          <a:latin typeface="Adobe Garamond Pro" panose="02020502060506020403" pitchFamily="18" charset="0"/>
                          <a:ea typeface="Adobe Fangsong Std R" panose="02020400000000000000" pitchFamily="18" charset="-128"/>
                        </a:rPr>
                        <a:t>1 Manager +</a:t>
                      </a:r>
                      <a:r>
                        <a:rPr lang="fr-FR" b="0" baseline="0" dirty="0" smtClean="0">
                          <a:solidFill>
                            <a:schemeClr val="tx1"/>
                          </a:solidFill>
                          <a:latin typeface="Adobe Garamond Pro" panose="02020502060506020403" pitchFamily="18" charset="0"/>
                          <a:ea typeface="Adobe Fangsong Std R" panose="02020400000000000000" pitchFamily="18" charset="-128"/>
                        </a:rPr>
                        <a:t> 2 Consultants</a:t>
                      </a:r>
                      <a:endParaRPr lang="fr-FR" b="0" dirty="0" smtClean="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fr-FR" dirty="0" smtClean="0">
                          <a:latin typeface="Adobe Garamond Pro" panose="02020502060506020403" pitchFamily="18" charset="0"/>
                          <a:ea typeface="Adobe Fangsong Std R" panose="02020400000000000000" pitchFamily="18" charset="-128"/>
                        </a:rPr>
                        <a:t>11 jours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fr-FR" b="0" dirty="0" smtClean="0">
                          <a:solidFill>
                            <a:schemeClr val="tx1"/>
                          </a:solidFill>
                          <a:latin typeface="Adobe Garamond Pro" panose="02020502060506020403" pitchFamily="18" charset="0"/>
                          <a:ea typeface="Adobe Fangsong Std R" panose="02020400000000000000" pitchFamily="18" charset="-128"/>
                        </a:rPr>
                        <a:t>30 800 €</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370840">
                <a:tc>
                  <a:txBody>
                    <a:bodyPr/>
                    <a:lstStyle/>
                    <a:p>
                      <a:r>
                        <a:rPr lang="fr-FR" dirty="0" smtClean="0">
                          <a:latin typeface="Adobe Garamond Pro" panose="02020502060506020403" pitchFamily="18" charset="0"/>
                          <a:ea typeface="Adobe Fangsong Std R" panose="02020400000000000000" pitchFamily="18" charset="-128"/>
                        </a:rPr>
                        <a:t>Etat du Parc</a:t>
                      </a:r>
                      <a:r>
                        <a:rPr lang="fr-FR" baseline="0" dirty="0" smtClean="0">
                          <a:latin typeface="Adobe Garamond Pro" panose="02020502060506020403" pitchFamily="18" charset="0"/>
                          <a:ea typeface="Adobe Fangsong Std R" panose="02020400000000000000" pitchFamily="18" charset="-128"/>
                        </a:rPr>
                        <a:t> Applicatif</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b="0" dirty="0" smtClean="0">
                          <a:solidFill>
                            <a:schemeClr val="tx1"/>
                          </a:solidFill>
                          <a:latin typeface="Adobe Garamond Pro" panose="02020502060506020403" pitchFamily="18" charset="0"/>
                          <a:ea typeface="Adobe Fangsong Std R" panose="02020400000000000000" pitchFamily="18" charset="-128"/>
                        </a:rPr>
                        <a:t>1 Manager + 2 Consultants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fr-FR" dirty="0" smtClean="0">
                          <a:latin typeface="Adobe Garamond Pro" panose="02020502060506020403" pitchFamily="18" charset="0"/>
                          <a:ea typeface="Adobe Fangsong Std R" panose="02020400000000000000" pitchFamily="18" charset="-128"/>
                        </a:rPr>
                        <a:t>11 jours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fr-FR" b="0" dirty="0" smtClean="0">
                          <a:solidFill>
                            <a:schemeClr val="tx1"/>
                          </a:solidFill>
                          <a:latin typeface="Adobe Garamond Pro" panose="02020502060506020403" pitchFamily="18" charset="0"/>
                          <a:ea typeface="Adobe Fangsong Std R" panose="02020400000000000000" pitchFamily="18" charset="-128"/>
                        </a:rPr>
                        <a:t>30 800</a:t>
                      </a:r>
                      <a:r>
                        <a:rPr lang="fr-FR" b="0" baseline="0" dirty="0" smtClean="0">
                          <a:solidFill>
                            <a:schemeClr val="tx1"/>
                          </a:solidFill>
                          <a:latin typeface="Adobe Garamond Pro" panose="02020502060506020403" pitchFamily="18" charset="0"/>
                          <a:ea typeface="Adobe Fangsong Std R" panose="02020400000000000000" pitchFamily="18" charset="-128"/>
                        </a:rPr>
                        <a:t> €</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370840">
                <a:tc>
                  <a:txBody>
                    <a:bodyPr/>
                    <a:lstStyle/>
                    <a:p>
                      <a:r>
                        <a:rPr lang="fr-FR" dirty="0" smtClean="0">
                          <a:latin typeface="Adobe Garamond Pro" panose="02020502060506020403" pitchFamily="18" charset="0"/>
                          <a:ea typeface="Adobe Fangsong Std R" panose="02020400000000000000" pitchFamily="18" charset="-128"/>
                        </a:rPr>
                        <a:t>Sécurité</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fr-FR" dirty="0" smtClean="0">
                          <a:latin typeface="Adobe Garamond Pro" panose="02020502060506020403" pitchFamily="18" charset="0"/>
                          <a:ea typeface="Adobe Fangsong Std R" panose="02020400000000000000" pitchFamily="18" charset="-128"/>
                        </a:rPr>
                        <a:t>2 Consultants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fr-FR" dirty="0" smtClean="0">
                          <a:latin typeface="Adobe Garamond Pro" panose="02020502060506020403" pitchFamily="18" charset="0"/>
                          <a:ea typeface="Adobe Fangsong Std R" panose="02020400000000000000" pitchFamily="18" charset="-128"/>
                        </a:rPr>
                        <a:t>15 jours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fr-FR" b="0" dirty="0" smtClean="0">
                          <a:solidFill>
                            <a:schemeClr val="tx1"/>
                          </a:solidFill>
                          <a:latin typeface="Adobe Garamond Pro" panose="02020502060506020403" pitchFamily="18" charset="0"/>
                          <a:ea typeface="Adobe Fangsong Std R" panose="02020400000000000000" pitchFamily="18" charset="-128"/>
                        </a:rPr>
                        <a:t>24 000 €</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370840">
                <a:tc>
                  <a:txBody>
                    <a:bodyPr/>
                    <a:lstStyle/>
                    <a:p>
                      <a:r>
                        <a:rPr lang="fr-FR" dirty="0" smtClean="0">
                          <a:latin typeface="Adobe Garamond Pro" panose="02020502060506020403" pitchFamily="18" charset="0"/>
                          <a:ea typeface="Adobe Fangsong Std R" panose="02020400000000000000" pitchFamily="18" charset="-128"/>
                        </a:rPr>
                        <a:t>Processus Achat/Production</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fr-FR" dirty="0" smtClean="0">
                          <a:latin typeface="Adobe Garamond Pro" panose="02020502060506020403" pitchFamily="18" charset="0"/>
                          <a:ea typeface="Adobe Fangsong Std R" panose="02020400000000000000" pitchFamily="18" charset="-128"/>
                        </a:rPr>
                        <a:t>2 Consultants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fr-FR" dirty="0" smtClean="0">
                          <a:latin typeface="Adobe Garamond Pro" panose="02020502060506020403" pitchFamily="18" charset="0"/>
                          <a:ea typeface="Adobe Fangsong Std R" panose="02020400000000000000" pitchFamily="18" charset="-128"/>
                        </a:rPr>
                        <a:t>12 jours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fr-FR" b="0" dirty="0" smtClean="0">
                          <a:solidFill>
                            <a:schemeClr val="tx1"/>
                          </a:solidFill>
                          <a:latin typeface="Adobe Garamond Pro" panose="02020502060506020403" pitchFamily="18" charset="0"/>
                          <a:ea typeface="Adobe Fangsong Std R" panose="02020400000000000000" pitchFamily="18" charset="-128"/>
                        </a:rPr>
                        <a:t>19 200 €</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370840">
                <a:tc>
                  <a:txBody>
                    <a:bodyPr/>
                    <a:lstStyle/>
                    <a:p>
                      <a:r>
                        <a:rPr lang="fr-FR" dirty="0" smtClean="0">
                          <a:latin typeface="Adobe Garamond Pro" panose="02020502060506020403" pitchFamily="18" charset="0"/>
                          <a:ea typeface="Adobe Fangsong Std R" panose="02020400000000000000" pitchFamily="18" charset="-128"/>
                        </a:rPr>
                        <a:t>Gestion des risques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fr-FR" dirty="0" smtClean="0">
                          <a:latin typeface="Adobe Garamond Pro" panose="02020502060506020403" pitchFamily="18" charset="0"/>
                          <a:ea typeface="Adobe Fangsong Std R" panose="02020400000000000000" pitchFamily="18" charset="-128"/>
                        </a:rPr>
                        <a:t>2 Consultants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fr-FR" dirty="0" smtClean="0">
                          <a:latin typeface="Adobe Garamond Pro" panose="02020502060506020403" pitchFamily="18" charset="0"/>
                          <a:ea typeface="Adobe Fangsong Std R" panose="02020400000000000000" pitchFamily="18" charset="-128"/>
                        </a:rPr>
                        <a:t>12 jours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fr-FR" b="0" dirty="0" smtClean="0">
                          <a:solidFill>
                            <a:schemeClr val="tx1"/>
                          </a:solidFill>
                          <a:latin typeface="Adobe Garamond Pro" panose="02020502060506020403" pitchFamily="18" charset="0"/>
                          <a:ea typeface="Adobe Fangsong Std R" panose="02020400000000000000" pitchFamily="18" charset="-128"/>
                        </a:rPr>
                        <a:t>19 200 €</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85420">
                <a:tc>
                  <a:txBody>
                    <a:bodyPr/>
                    <a:lstStyle/>
                    <a:p>
                      <a:r>
                        <a:rPr lang="fr-FR" dirty="0" err="1" smtClean="0">
                          <a:latin typeface="Adobe Garamond Pro" panose="02020502060506020403" pitchFamily="18" charset="0"/>
                          <a:ea typeface="Adobe Fangsong Std R" panose="02020400000000000000" pitchFamily="18" charset="-128"/>
                        </a:rPr>
                        <a:t>Reporting</a:t>
                      </a:r>
                      <a:r>
                        <a:rPr lang="fr-FR" dirty="0" smtClean="0">
                          <a:latin typeface="Adobe Garamond Pro" panose="02020502060506020403" pitchFamily="18" charset="0"/>
                          <a:ea typeface="Adobe Fangsong Std R" panose="02020400000000000000" pitchFamily="18" charset="-128"/>
                        </a:rPr>
                        <a:t> final</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fr-FR" dirty="0" smtClean="0">
                          <a:latin typeface="Adobe Garamond Pro" panose="02020502060506020403" pitchFamily="18" charset="0"/>
                          <a:ea typeface="Adobe Fangsong Std R" panose="02020400000000000000" pitchFamily="18" charset="-128"/>
                        </a:rPr>
                        <a:t>1 Manager</a:t>
                      </a:r>
                      <a:r>
                        <a:rPr lang="fr-FR" baseline="0" dirty="0" smtClean="0">
                          <a:latin typeface="Adobe Garamond Pro" panose="02020502060506020403" pitchFamily="18" charset="0"/>
                          <a:ea typeface="Adobe Fangsong Std R" panose="02020400000000000000" pitchFamily="18" charset="-128"/>
                        </a:rPr>
                        <a:t>+ 4 Consultants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fr-FR" dirty="0" smtClean="0">
                          <a:latin typeface="Adobe Garamond Pro" panose="02020502060506020403" pitchFamily="18" charset="0"/>
                          <a:ea typeface="Adobe Fangsong Std R" panose="02020400000000000000" pitchFamily="18" charset="-128"/>
                        </a:rPr>
                        <a:t>05 jours</a:t>
                      </a:r>
                      <a:endParaRPr lang="fr-FR" dirty="0">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fr-FR" b="0" dirty="0" smtClean="0">
                          <a:solidFill>
                            <a:schemeClr val="tx1"/>
                          </a:solidFill>
                          <a:latin typeface="Adobe Garamond Pro" panose="02020502060506020403" pitchFamily="18" charset="0"/>
                          <a:ea typeface="Adobe Fangsong Std R" panose="02020400000000000000" pitchFamily="18" charset="-128"/>
                        </a:rPr>
                        <a:t>22 000 €</a:t>
                      </a:r>
                      <a:endParaRPr lang="fr-FR" b="0" dirty="0">
                        <a:solidFill>
                          <a:schemeClr val="tx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85420">
                <a:tc gridSpan="2">
                  <a:txBody>
                    <a:bodyPr/>
                    <a:lstStyle/>
                    <a:p>
                      <a:pPr algn="r"/>
                      <a:r>
                        <a:rPr lang="fr-FR" b="1" dirty="0" smtClean="0">
                          <a:solidFill>
                            <a:schemeClr val="bg1"/>
                          </a:solidFill>
                          <a:latin typeface="Adobe Garamond Pro" panose="02020502060506020403" pitchFamily="18" charset="0"/>
                          <a:ea typeface="Adobe Fangsong Std R" panose="02020400000000000000" pitchFamily="18" charset="-128"/>
                        </a:rPr>
                        <a:t>TOTAL</a:t>
                      </a:r>
                      <a:endParaRPr lang="fr-FR" b="1" dirty="0">
                        <a:solidFill>
                          <a:schemeClr val="bg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fr-FR"/>
                    </a:p>
                  </a:txBody>
                  <a:tcPr/>
                </a:tc>
                <a:tc>
                  <a:txBody>
                    <a:bodyPr/>
                    <a:lstStyle/>
                    <a:p>
                      <a:r>
                        <a:rPr lang="fr-FR" b="1" dirty="0" smtClean="0">
                          <a:solidFill>
                            <a:schemeClr val="bg1"/>
                          </a:solidFill>
                          <a:latin typeface="Adobe Garamond Pro" panose="02020502060506020403" pitchFamily="18" charset="0"/>
                          <a:ea typeface="Adobe Fangsong Std R" panose="02020400000000000000" pitchFamily="18" charset="-128"/>
                        </a:rPr>
                        <a:t>65 jours</a:t>
                      </a:r>
                      <a:endParaRPr lang="fr-FR" b="1" dirty="0">
                        <a:solidFill>
                          <a:schemeClr val="bg1"/>
                        </a:solidFill>
                        <a:latin typeface="Adobe Garamond Pro" panose="02020502060506020403" pitchFamily="18" charset="0"/>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r"/>
                      <a:r>
                        <a:rPr lang="fr-FR" b="1" dirty="0" smtClean="0">
                          <a:solidFill>
                            <a:schemeClr val="bg1"/>
                          </a:solidFill>
                          <a:latin typeface="Adobe Fangsong Std R" panose="02020400000000000000" pitchFamily="18" charset="-128"/>
                          <a:ea typeface="Adobe Fangsong Std R" panose="02020400000000000000" pitchFamily="18" charset="-128"/>
                        </a:rPr>
                        <a:t>176 800 €</a:t>
                      </a:r>
                      <a:endParaRPr lang="fr-FR" b="1" dirty="0">
                        <a:solidFill>
                          <a:schemeClr val="bg1"/>
                        </a:solidFill>
                        <a:latin typeface="Adobe Fangsong Std R" panose="02020400000000000000" pitchFamily="18" charset="-128"/>
                        <a:ea typeface="Adobe Fangsong Std 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r>
            </a:tbl>
          </a:graphicData>
        </a:graphic>
      </p:graphicFrame>
      <p:sp>
        <p:nvSpPr>
          <p:cNvPr id="9" name="ZoneTexte 8"/>
          <p:cNvSpPr txBox="1"/>
          <p:nvPr/>
        </p:nvSpPr>
        <p:spPr>
          <a:xfrm>
            <a:off x="166355" y="6334780"/>
            <a:ext cx="415498"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13</a:t>
            </a:r>
          </a:p>
        </p:txBody>
      </p:sp>
    </p:spTree>
    <p:extLst>
      <p:ext uri="{BB962C8B-B14F-4D97-AF65-F5344CB8AC3E}">
        <p14:creationId xmlns:p14="http://schemas.microsoft.com/office/powerpoint/2010/main" val="25928073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Caslon Pro Bold" panose="0205070206050A020403" pitchFamily="18" charset="0"/>
              </a:rPr>
              <a:t>ICOM - Groupe 2 - D. Alger - J. </a:t>
            </a:r>
            <a:r>
              <a:rPr lang="fr-FR" sz="1600" dirty="0" err="1">
                <a:latin typeface="Adobe Caslon Pro Bold" panose="0205070206050A020403" pitchFamily="18" charset="0"/>
              </a:rPr>
              <a:t>Clere</a:t>
            </a:r>
            <a:r>
              <a:rPr lang="fr-FR" sz="1600" dirty="0">
                <a:latin typeface="Adobe Caslon Pro Bold" panose="0205070206050A020403" pitchFamily="18" charset="0"/>
              </a:rPr>
              <a:t> - A. Lanzeray - K. </a:t>
            </a:r>
            <a:r>
              <a:rPr lang="fr-FR" sz="1600" dirty="0" err="1">
                <a:latin typeface="Adobe Caslon Pro Bold" panose="0205070206050A020403" pitchFamily="18" charset="0"/>
              </a:rPr>
              <a:t>Lam</a:t>
            </a:r>
            <a:r>
              <a:rPr lang="fr-FR" sz="1600" dirty="0">
                <a:latin typeface="Adobe Caslon Pro Bold" panose="0205070206050A020403" pitchFamily="18" charset="0"/>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Title 1"/>
          <p:cNvSpPr txBox="1">
            <a:spLocks/>
          </p:cNvSpPr>
          <p:nvPr/>
        </p:nvSpPr>
        <p:spPr>
          <a:xfrm>
            <a:off x="5349258" y="538093"/>
            <a:ext cx="4292600" cy="914400"/>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5400" b="1" dirty="0" smtClean="0">
                <a:solidFill>
                  <a:schemeClr val="bg2">
                    <a:lumMod val="50000"/>
                  </a:schemeClr>
                </a:solidFill>
                <a:latin typeface="Adobe Garamond Pro"/>
                <a:ea typeface="PMingLiU" panose="02020500000000000000" pitchFamily="18" charset="-120"/>
              </a:rPr>
              <a:t>MERCI!</a:t>
            </a:r>
          </a:p>
        </p:txBody>
      </p:sp>
      <p:sp>
        <p:nvSpPr>
          <p:cNvPr id="9" name="Title 1"/>
          <p:cNvSpPr txBox="1">
            <a:spLocks noChangeArrowheads="1"/>
          </p:cNvSpPr>
          <p:nvPr/>
        </p:nvSpPr>
        <p:spPr bwMode="auto">
          <a:xfrm>
            <a:off x="5360143" y="1212272"/>
            <a:ext cx="5416714"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Tahoma" panose="020B0604030504040204" pitchFamily="34" charset="0"/>
                <a:ea typeface="MS PGothic" panose="020B0600070205080204" pitchFamily="34" charset="-128"/>
              </a:defRPr>
            </a:lvl1pPr>
            <a:lvl2pPr marL="742950" indent="-285750" eaLnBrk="0" hangingPunct="0">
              <a:defRPr>
                <a:solidFill>
                  <a:schemeClr val="tx1"/>
                </a:solidFill>
                <a:latin typeface="Tahoma" panose="020B0604030504040204" pitchFamily="34" charset="0"/>
                <a:ea typeface="MS PGothic" panose="020B0600070205080204" pitchFamily="34" charset="-128"/>
              </a:defRPr>
            </a:lvl2pPr>
            <a:lvl3pPr marL="1143000" indent="-228600" eaLnBrk="0" hangingPunct="0">
              <a:defRPr>
                <a:solidFill>
                  <a:schemeClr val="tx1"/>
                </a:solidFill>
                <a:latin typeface="Tahoma" panose="020B0604030504040204" pitchFamily="34" charset="0"/>
                <a:ea typeface="MS PGothic" panose="020B0600070205080204" pitchFamily="34" charset="-128"/>
              </a:defRPr>
            </a:lvl3pPr>
            <a:lvl4pPr marL="1600200" indent="-228600" eaLnBrk="0" hangingPunct="0">
              <a:defRPr>
                <a:solidFill>
                  <a:schemeClr val="tx1"/>
                </a:solidFill>
                <a:latin typeface="Tahoma" panose="020B0604030504040204" pitchFamily="34" charset="0"/>
                <a:ea typeface="MS PGothic" panose="020B0600070205080204" pitchFamily="34" charset="-128"/>
              </a:defRPr>
            </a:lvl4pPr>
            <a:lvl5pPr marL="2057400" indent="-228600" eaLnBrk="0" hangingPunct="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eaLnBrk="1" hangingPunct="1"/>
            <a:r>
              <a:rPr lang="en-US" sz="3000" b="1" dirty="0">
                <a:solidFill>
                  <a:schemeClr val="accent1"/>
                </a:solidFill>
                <a:latin typeface="Adobe Garamond Pro"/>
                <a:ea typeface="PMingLiU" panose="02020500000000000000" pitchFamily="18" charset="-120"/>
              </a:rPr>
              <a:t>POUR VOTRE ATTENTION</a:t>
            </a:r>
          </a:p>
        </p:txBody>
      </p:sp>
      <p:sp>
        <p:nvSpPr>
          <p:cNvPr id="10" name="Title 1"/>
          <p:cNvSpPr txBox="1">
            <a:spLocks noChangeArrowheads="1"/>
          </p:cNvSpPr>
          <p:nvPr/>
        </p:nvSpPr>
        <p:spPr bwMode="auto">
          <a:xfrm>
            <a:off x="5371028" y="1779888"/>
            <a:ext cx="6657685" cy="447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Tahoma" panose="020B0604030504040204" pitchFamily="34" charset="0"/>
                <a:ea typeface="MS PGothic" panose="020B0600070205080204" pitchFamily="34" charset="-128"/>
              </a:defRPr>
            </a:lvl1pPr>
            <a:lvl2pPr marL="742950" indent="-285750" eaLnBrk="0" hangingPunct="0">
              <a:defRPr>
                <a:solidFill>
                  <a:schemeClr val="tx1"/>
                </a:solidFill>
                <a:latin typeface="Tahoma" panose="020B0604030504040204" pitchFamily="34" charset="0"/>
                <a:ea typeface="MS PGothic" panose="020B0600070205080204" pitchFamily="34" charset="-128"/>
              </a:defRPr>
            </a:lvl2pPr>
            <a:lvl3pPr marL="1143000" indent="-228600" eaLnBrk="0" hangingPunct="0">
              <a:defRPr>
                <a:solidFill>
                  <a:schemeClr val="tx1"/>
                </a:solidFill>
                <a:latin typeface="Tahoma" panose="020B0604030504040204" pitchFamily="34" charset="0"/>
                <a:ea typeface="MS PGothic" panose="020B0600070205080204" pitchFamily="34" charset="-128"/>
              </a:defRPr>
            </a:lvl3pPr>
            <a:lvl4pPr marL="1600200" indent="-228600" eaLnBrk="0" hangingPunct="0">
              <a:defRPr>
                <a:solidFill>
                  <a:schemeClr val="tx1"/>
                </a:solidFill>
                <a:latin typeface="Tahoma" panose="020B0604030504040204" pitchFamily="34" charset="0"/>
                <a:ea typeface="MS PGothic" panose="020B0600070205080204" pitchFamily="34" charset="-128"/>
              </a:defRPr>
            </a:lvl4pPr>
            <a:lvl5pPr marL="2057400" indent="-228600" eaLnBrk="0" hangingPunct="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eaLnBrk="1" hangingPunct="1"/>
            <a:r>
              <a:rPr lang="en-US" b="1" dirty="0" err="1" smtClean="0">
                <a:solidFill>
                  <a:schemeClr val="tx1">
                    <a:lumMod val="75000"/>
                    <a:lumOff val="25000"/>
                  </a:schemeClr>
                </a:solidFill>
                <a:latin typeface="Adobe Garamond Pro"/>
                <a:ea typeface="PMingLiU" panose="02020500000000000000" pitchFamily="18" charset="-120"/>
              </a:rPr>
              <a:t>N’hésitez</a:t>
            </a:r>
            <a:r>
              <a:rPr lang="en-US" b="1" dirty="0" smtClean="0">
                <a:solidFill>
                  <a:schemeClr val="tx1">
                    <a:lumMod val="75000"/>
                    <a:lumOff val="25000"/>
                  </a:schemeClr>
                </a:solidFill>
                <a:latin typeface="Adobe Garamond Pro"/>
                <a:ea typeface="PMingLiU" panose="02020500000000000000" pitchFamily="18" charset="-120"/>
              </a:rPr>
              <a:t> pas à nous </a:t>
            </a:r>
            <a:r>
              <a:rPr lang="en-US" b="1" dirty="0" err="1" smtClean="0">
                <a:solidFill>
                  <a:schemeClr val="tx1">
                    <a:lumMod val="75000"/>
                    <a:lumOff val="25000"/>
                  </a:schemeClr>
                </a:solidFill>
                <a:latin typeface="Adobe Garamond Pro"/>
                <a:ea typeface="PMingLiU" panose="02020500000000000000" pitchFamily="18" charset="-120"/>
              </a:rPr>
              <a:t>contacter</a:t>
            </a:r>
            <a:r>
              <a:rPr lang="en-US" b="1" dirty="0" smtClean="0">
                <a:solidFill>
                  <a:schemeClr val="tx1">
                    <a:lumMod val="75000"/>
                    <a:lumOff val="25000"/>
                  </a:schemeClr>
                </a:solidFill>
                <a:latin typeface="Adobe Garamond Pro"/>
                <a:ea typeface="PMingLiU" panose="02020500000000000000" pitchFamily="18" charset="-120"/>
              </a:rPr>
              <a:t> pour </a:t>
            </a:r>
            <a:r>
              <a:rPr lang="en-US" b="1" dirty="0" err="1" smtClean="0">
                <a:solidFill>
                  <a:schemeClr val="tx1">
                    <a:lumMod val="75000"/>
                    <a:lumOff val="25000"/>
                  </a:schemeClr>
                </a:solidFill>
                <a:latin typeface="Adobe Garamond Pro"/>
                <a:ea typeface="PMingLiU" panose="02020500000000000000" pitchFamily="18" charset="-120"/>
              </a:rPr>
              <a:t>toutes</a:t>
            </a:r>
            <a:r>
              <a:rPr lang="en-US" b="1" dirty="0" smtClean="0">
                <a:solidFill>
                  <a:schemeClr val="tx1">
                    <a:lumMod val="75000"/>
                    <a:lumOff val="25000"/>
                  </a:schemeClr>
                </a:solidFill>
                <a:latin typeface="Adobe Garamond Pro"/>
                <a:ea typeface="PMingLiU" panose="02020500000000000000" pitchFamily="18" charset="-120"/>
              </a:rPr>
              <a:t> </a:t>
            </a:r>
            <a:r>
              <a:rPr lang="en-US" b="1" dirty="0" err="1" smtClean="0">
                <a:solidFill>
                  <a:schemeClr val="tx1">
                    <a:lumMod val="75000"/>
                    <a:lumOff val="25000"/>
                  </a:schemeClr>
                </a:solidFill>
                <a:latin typeface="Adobe Garamond Pro"/>
                <a:ea typeface="PMingLiU" panose="02020500000000000000" pitchFamily="18" charset="-120"/>
              </a:rPr>
              <a:t>informations</a:t>
            </a:r>
            <a:endParaRPr lang="en-US" b="1" dirty="0">
              <a:solidFill>
                <a:schemeClr val="tx1">
                  <a:lumMod val="75000"/>
                  <a:lumOff val="25000"/>
                </a:schemeClr>
              </a:solidFill>
              <a:latin typeface="Adobe Garamond Pro"/>
              <a:ea typeface="PMingLiU" panose="02020500000000000000" pitchFamily="18" charset="-120"/>
            </a:endParaRPr>
          </a:p>
        </p:txBody>
      </p:sp>
      <p:sp>
        <p:nvSpPr>
          <p:cNvPr id="12" name="Rectangle 11"/>
          <p:cNvSpPr/>
          <p:nvPr/>
        </p:nvSpPr>
        <p:spPr>
          <a:xfrm>
            <a:off x="1410923" y="2707168"/>
            <a:ext cx="4429807" cy="646331"/>
          </a:xfrm>
          <a:prstGeom prst="rect">
            <a:avLst/>
          </a:prstGeom>
        </p:spPr>
        <p:txBody>
          <a:bodyPr wrap="square">
            <a:spAutoFit/>
          </a:bodyPr>
          <a:lstStyle/>
          <a:p>
            <a:r>
              <a:rPr lang="fr-FR" sz="3600" b="1" dirty="0" smtClean="0">
                <a:solidFill>
                  <a:schemeClr val="accent1">
                    <a:lumMod val="50000"/>
                  </a:schemeClr>
                </a:solidFill>
                <a:latin typeface="Adobe Garamond Pro"/>
                <a:ea typeface="Adobe Fangsong Std R" panose="02020400000000000000" pitchFamily="18" charset="-128"/>
              </a:rPr>
              <a:t>Contacts</a:t>
            </a:r>
            <a:endParaRPr lang="fr-FR" sz="3600" b="1" dirty="0">
              <a:solidFill>
                <a:schemeClr val="accent1">
                  <a:lumMod val="50000"/>
                </a:schemeClr>
              </a:solidFill>
              <a:latin typeface="Adobe Garamond Pro"/>
              <a:ea typeface="Adobe Fangsong Std R" panose="02020400000000000000" pitchFamily="18" charset="-128"/>
            </a:endParaRPr>
          </a:p>
        </p:txBody>
      </p:sp>
      <p:sp>
        <p:nvSpPr>
          <p:cNvPr id="13" name="Rectangle à coins arrondis 12"/>
          <p:cNvSpPr/>
          <p:nvPr/>
        </p:nvSpPr>
        <p:spPr>
          <a:xfrm>
            <a:off x="1400037" y="3461657"/>
            <a:ext cx="5011911" cy="609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50000"/>
              </a:lnSpc>
              <a:spcBef>
                <a:spcPts val="1200"/>
              </a:spcBef>
            </a:pPr>
            <a:r>
              <a:rPr lang="fr-FR" sz="2400" dirty="0" smtClean="0">
                <a:latin typeface="Adobe Garamond Pro"/>
              </a:rPr>
              <a:t> +33 612 345 678</a:t>
            </a:r>
            <a:endParaRPr lang="fr-FR" sz="2400" dirty="0">
              <a:latin typeface="Adobe Garamond Pro"/>
            </a:endParaRPr>
          </a:p>
        </p:txBody>
      </p:sp>
      <p:sp>
        <p:nvSpPr>
          <p:cNvPr id="14" name="Rectangle à coins arrondis 13"/>
          <p:cNvSpPr/>
          <p:nvPr/>
        </p:nvSpPr>
        <p:spPr>
          <a:xfrm>
            <a:off x="3469502" y="4292533"/>
            <a:ext cx="5011911" cy="57338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50000"/>
              </a:lnSpc>
            </a:pPr>
            <a:r>
              <a:rPr lang="fr-FR" sz="2400" dirty="0" smtClean="0">
                <a:latin typeface="Adobe Garamond Pro"/>
              </a:rPr>
              <a:t>contacts@icom.com</a:t>
            </a:r>
            <a:endParaRPr lang="fr-FR" sz="2400" dirty="0">
              <a:latin typeface="Adobe Garamond Pro"/>
            </a:endParaRPr>
          </a:p>
        </p:txBody>
      </p:sp>
      <p:sp>
        <p:nvSpPr>
          <p:cNvPr id="15" name="Rectangle à coins arrondis 14"/>
          <p:cNvSpPr/>
          <p:nvPr/>
        </p:nvSpPr>
        <p:spPr>
          <a:xfrm>
            <a:off x="5319192" y="5128686"/>
            <a:ext cx="5011911" cy="57542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50000"/>
              </a:lnSpc>
            </a:pPr>
            <a:r>
              <a:rPr lang="fr-FR" sz="2400" dirty="0" smtClean="0">
                <a:latin typeface="Adobe Garamond Pro"/>
              </a:rPr>
              <a:t>www.icom.com</a:t>
            </a:r>
            <a:endParaRPr lang="fr-FR" sz="2400" dirty="0">
              <a:latin typeface="Adobe Garamond Pro"/>
            </a:endParaRPr>
          </a:p>
        </p:txBody>
      </p:sp>
      <p:pic>
        <p:nvPicPr>
          <p:cNvPr id="16" name="Imag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31127" y="784808"/>
            <a:ext cx="2832825" cy="12310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Imag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93197" y="4344631"/>
            <a:ext cx="486996" cy="48699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5" name="Imag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81216" y="3516913"/>
            <a:ext cx="499087" cy="49908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20" name="Imag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5457" y="5172902"/>
            <a:ext cx="486996" cy="48699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18" name="ZoneTexte 17"/>
          <p:cNvSpPr txBox="1"/>
          <p:nvPr/>
        </p:nvSpPr>
        <p:spPr>
          <a:xfrm>
            <a:off x="166355" y="6334780"/>
            <a:ext cx="415498"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14</a:t>
            </a:r>
          </a:p>
        </p:txBody>
      </p:sp>
    </p:spTree>
    <p:extLst>
      <p:ext uri="{BB962C8B-B14F-4D97-AF65-F5344CB8AC3E}">
        <p14:creationId xmlns:p14="http://schemas.microsoft.com/office/powerpoint/2010/main" val="3961894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185692"/>
            <a:ext cx="5634947" cy="616946"/>
          </a:xfrm>
        </p:spPr>
        <p:txBody>
          <a:bodyPr>
            <a:normAutofit fontScale="90000"/>
          </a:bodyPr>
          <a:lstStyle/>
          <a:p>
            <a:r>
              <a:rPr lang="fr-FR" dirty="0" smtClean="0">
                <a:solidFill>
                  <a:schemeClr val="accent1">
                    <a:lumMod val="50000"/>
                  </a:schemeClr>
                </a:solidFill>
                <a:latin typeface="Adobe Garamond Pro"/>
                <a:ea typeface="Adobe Fangsong Std R" panose="02020400000000000000" pitchFamily="18" charset="-128"/>
              </a:rPr>
              <a:t>Notre Entreprise : ICOM</a:t>
            </a:r>
            <a:endParaRPr lang="fr-FR" dirty="0">
              <a:solidFill>
                <a:schemeClr val="accent1">
                  <a:lumMod val="50000"/>
                </a:schemeClr>
              </a:solidFill>
              <a:latin typeface="Adobe Garamond Pro"/>
              <a:ea typeface="Adobe Fangsong Std R" panose="02020400000000000000" pitchFamily="18" charset="-128"/>
            </a:endParaRPr>
          </a:p>
        </p:txBody>
      </p:sp>
      <p:sp>
        <p:nvSpPr>
          <p:cNvPr id="3" name="Espace réservé du contenu 2"/>
          <p:cNvSpPr>
            <a:spLocks noGrp="1"/>
          </p:cNvSpPr>
          <p:nvPr>
            <p:ph idx="1"/>
          </p:nvPr>
        </p:nvSpPr>
        <p:spPr>
          <a:xfrm>
            <a:off x="1484310" y="1167788"/>
            <a:ext cx="10018713" cy="4747047"/>
          </a:xfrm>
        </p:spPr>
        <p:txBody>
          <a:bodyPr>
            <a:normAutofit fontScale="92500" lnSpcReduction="10000"/>
          </a:bodyPr>
          <a:lstStyle/>
          <a:p>
            <a:pPr marL="0" indent="0" algn="just">
              <a:buNone/>
            </a:pPr>
            <a:r>
              <a:rPr lang="fr-FR" dirty="0" smtClean="0">
                <a:latin typeface="Adobe Garamond Pro"/>
              </a:rPr>
              <a:t>Troisième cabinet français d'audit, de conseil et d'expertise comptable, réalisant 150 M€ de chiffre d’affaires en 2012 et employant 700 personnes, ICOM France est membre de ICOM International, réseau de cabinets indépendants exerçant dans 6 pays. Les professionnels interviennent auprès des grands comptes internationaux, des ETI et groupes familiaux, des TPE et dans différents secteurs de l’industrie, du commerce et des services financiers. </a:t>
            </a:r>
          </a:p>
          <a:p>
            <a:pPr marL="0" indent="0" algn="just">
              <a:buNone/>
            </a:pPr>
            <a:endParaRPr lang="fr-FR" sz="1700" dirty="0"/>
          </a:p>
          <a:p>
            <a:pPr marL="0" indent="0" algn="just">
              <a:buNone/>
            </a:pPr>
            <a:r>
              <a:rPr lang="fr-FR" b="1" dirty="0" smtClean="0">
                <a:latin typeface="Adobe Garamond Pro"/>
              </a:rPr>
              <a:t>Nos Valeurs </a:t>
            </a:r>
          </a:p>
          <a:p>
            <a:pPr marL="0" indent="0" algn="just">
              <a:buNone/>
            </a:pPr>
            <a:endParaRPr lang="fr-FR" b="1" dirty="0" smtClean="0">
              <a:latin typeface="Adobe Garamond Pro"/>
            </a:endParaRPr>
          </a:p>
          <a:p>
            <a:r>
              <a:rPr lang="fr-FR" dirty="0">
                <a:latin typeface="Adobe Garamond Pro"/>
              </a:rPr>
              <a:t>Ethique et </a:t>
            </a:r>
            <a:r>
              <a:rPr lang="fr-FR" dirty="0" smtClean="0">
                <a:latin typeface="Adobe Garamond Pro"/>
              </a:rPr>
              <a:t>intégrité</a:t>
            </a:r>
            <a:endParaRPr lang="fr-FR" dirty="0">
              <a:latin typeface="Adobe Garamond Pro"/>
            </a:endParaRPr>
          </a:p>
          <a:p>
            <a:r>
              <a:rPr lang="fr-FR" dirty="0" smtClean="0">
                <a:latin typeface="Adobe Garamond Pro"/>
              </a:rPr>
              <a:t>Professionnalisme</a:t>
            </a:r>
            <a:endParaRPr lang="fr-FR" dirty="0">
              <a:latin typeface="Adobe Garamond Pro"/>
            </a:endParaRPr>
          </a:p>
          <a:p>
            <a:r>
              <a:rPr lang="fr-FR" dirty="0">
                <a:latin typeface="Adobe Garamond Pro"/>
              </a:rPr>
              <a:t>Esprit </a:t>
            </a:r>
            <a:r>
              <a:rPr lang="fr-FR" dirty="0" smtClean="0">
                <a:latin typeface="Adobe Garamond Pro"/>
              </a:rPr>
              <a:t>d’équipe</a:t>
            </a:r>
          </a:p>
          <a:p>
            <a:endParaRPr lang="fr-FR" sz="1800" dirty="0"/>
          </a:p>
          <a:p>
            <a:pPr marL="0" indent="0" algn="just">
              <a:buNone/>
            </a:pPr>
            <a:endParaRPr lang="fr-FR" sz="1700" dirty="0" smtClean="0"/>
          </a:p>
        </p:txBody>
      </p:sp>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ZoneTexte 3"/>
          <p:cNvSpPr txBox="1"/>
          <p:nvPr/>
        </p:nvSpPr>
        <p:spPr>
          <a:xfrm>
            <a:off x="166355" y="6334780"/>
            <a:ext cx="322524"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1</a:t>
            </a:r>
            <a:endParaRPr lang="fr-FR" dirty="0">
              <a:latin typeface="Adobe Garamond Pro"/>
              <a:ea typeface="Adobe Fangsong Std R" panose="02020400000000000000" pitchFamily="18" charset="-128"/>
            </a:endParaRPr>
          </a:p>
        </p:txBody>
      </p:sp>
      <p:sp>
        <p:nvSpPr>
          <p:cNvPr id="11" name="Espace réservé du contenu 2"/>
          <p:cNvSpPr txBox="1">
            <a:spLocks/>
          </p:cNvSpPr>
          <p:nvPr/>
        </p:nvSpPr>
        <p:spPr>
          <a:xfrm>
            <a:off x="4301783" y="3669004"/>
            <a:ext cx="3092111" cy="224583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fr-FR" sz="2200" dirty="0" smtClean="0">
                <a:latin typeface="Adobe Garamond Pro"/>
              </a:rPr>
              <a:t>Curiosité</a:t>
            </a:r>
          </a:p>
          <a:p>
            <a:r>
              <a:rPr lang="fr-FR" sz="2200" dirty="0" smtClean="0">
                <a:latin typeface="Adobe Garamond Pro"/>
              </a:rPr>
              <a:t>Ouverture d’esprit</a:t>
            </a:r>
          </a:p>
          <a:p>
            <a:r>
              <a:rPr lang="fr-FR" sz="2200" dirty="0" smtClean="0">
                <a:latin typeface="Adobe Garamond Pro"/>
              </a:rPr>
              <a:t>Engagement</a:t>
            </a:r>
          </a:p>
        </p:txBody>
      </p:sp>
      <p:pic>
        <p:nvPicPr>
          <p:cNvPr id="12" name="Imag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5837" y="3922999"/>
            <a:ext cx="2832825" cy="12310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2358404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74894" y="802639"/>
            <a:ext cx="10018713" cy="5036302"/>
          </a:xfrm>
        </p:spPr>
        <p:txBody>
          <a:bodyPr>
            <a:normAutofit/>
          </a:bodyPr>
          <a:lstStyle/>
          <a:p>
            <a:pPr marL="0" indent="0">
              <a:buNone/>
            </a:pPr>
            <a:r>
              <a:rPr lang="fr-FR" sz="2200" dirty="0" smtClean="0">
                <a:latin typeface="Adobe Garamond Pro"/>
              </a:rPr>
              <a:t>ICOM en </a:t>
            </a:r>
            <a:r>
              <a:rPr lang="fr-FR" sz="2200" dirty="0">
                <a:latin typeface="Adobe Garamond Pro"/>
              </a:rPr>
              <a:t>France compte plus de </a:t>
            </a:r>
            <a:r>
              <a:rPr lang="fr-FR" sz="2200" dirty="0" smtClean="0">
                <a:latin typeface="Adobe Garamond Pro"/>
              </a:rPr>
              <a:t>700 clients </a:t>
            </a:r>
            <a:r>
              <a:rPr lang="fr-FR" sz="2200" dirty="0">
                <a:latin typeface="Adobe Garamond Pro"/>
              </a:rPr>
              <a:t>parmi lesquels :</a:t>
            </a:r>
            <a:br>
              <a:rPr lang="fr-FR" sz="2200" dirty="0">
                <a:latin typeface="Adobe Garamond Pro"/>
              </a:rPr>
            </a:br>
            <a:endParaRPr lang="fr-FR" sz="2200" dirty="0">
              <a:latin typeface="Adobe Garamond Pro"/>
            </a:endParaRPr>
          </a:p>
          <a:p>
            <a:r>
              <a:rPr lang="fr-FR" sz="2200" dirty="0" smtClean="0">
                <a:latin typeface="Adobe Garamond Pro"/>
              </a:rPr>
              <a:t>50</a:t>
            </a:r>
            <a:r>
              <a:rPr lang="fr-FR" sz="2200" dirty="0">
                <a:latin typeface="Adobe Garamond Pro"/>
              </a:rPr>
              <a:t> sociétés cotées </a:t>
            </a:r>
            <a:endParaRPr lang="fr-FR" sz="2200" dirty="0" smtClean="0">
              <a:latin typeface="Adobe Garamond Pro"/>
            </a:endParaRPr>
          </a:p>
          <a:p>
            <a:r>
              <a:rPr lang="fr-FR" sz="2200" dirty="0" smtClean="0">
                <a:latin typeface="Adobe Garamond Pro"/>
              </a:rPr>
              <a:t>Près </a:t>
            </a:r>
            <a:r>
              <a:rPr lang="fr-FR" sz="2200" dirty="0">
                <a:latin typeface="Adobe Garamond Pro"/>
              </a:rPr>
              <a:t>de </a:t>
            </a:r>
            <a:r>
              <a:rPr lang="fr-FR" sz="2200" dirty="0" smtClean="0">
                <a:latin typeface="Adobe Garamond Pro"/>
              </a:rPr>
              <a:t>65 PME </a:t>
            </a:r>
            <a:r>
              <a:rPr lang="fr-FR" sz="2200" dirty="0">
                <a:latin typeface="Adobe Garamond Pro"/>
              </a:rPr>
              <a:t>de plus de 50 salariés</a:t>
            </a:r>
          </a:p>
          <a:p>
            <a:r>
              <a:rPr lang="fr-FR" sz="2200" dirty="0" smtClean="0">
                <a:latin typeface="Adobe Garamond Pro"/>
              </a:rPr>
              <a:t>300</a:t>
            </a:r>
            <a:r>
              <a:rPr lang="fr-FR" sz="2200" dirty="0">
                <a:latin typeface="Adobe Garamond Pro"/>
              </a:rPr>
              <a:t> associations et acteurs de l'Economie Sociale et Solidaire</a:t>
            </a:r>
          </a:p>
          <a:p>
            <a:r>
              <a:rPr lang="fr-FR" sz="2200" dirty="0" smtClean="0">
                <a:latin typeface="Adobe Garamond Pro"/>
              </a:rPr>
              <a:t>115</a:t>
            </a:r>
            <a:r>
              <a:rPr lang="fr-FR" sz="2200" dirty="0">
                <a:latin typeface="Adobe Garamond Pro"/>
              </a:rPr>
              <a:t> artisans, commerçants et professions libérales</a:t>
            </a:r>
          </a:p>
          <a:p>
            <a:r>
              <a:rPr lang="fr-FR" sz="2200" dirty="0" smtClean="0">
                <a:latin typeface="Adobe Garamond Pro"/>
              </a:rPr>
              <a:t>250</a:t>
            </a:r>
            <a:r>
              <a:rPr lang="fr-FR" sz="2200" dirty="0">
                <a:latin typeface="Adobe Garamond Pro"/>
              </a:rPr>
              <a:t> références dans les collectivités </a:t>
            </a:r>
            <a:r>
              <a:rPr lang="fr-FR" sz="2200" dirty="0" smtClean="0">
                <a:latin typeface="Adobe Garamond Pro"/>
              </a:rPr>
              <a:t>publiques</a:t>
            </a:r>
          </a:p>
          <a:p>
            <a:endParaRPr lang="fr-FR" sz="2200" dirty="0">
              <a:latin typeface="Adobe Garamond Pro"/>
            </a:endParaRPr>
          </a:p>
          <a:p>
            <a:pPr marL="0" indent="0" algn="just">
              <a:buNone/>
            </a:pPr>
            <a:r>
              <a:rPr lang="fr-FR" sz="2200" dirty="0" smtClean="0">
                <a:latin typeface="Adobe Garamond Pro"/>
              </a:rPr>
              <a:t>Nous réalisons pour eux et pour vous des missions </a:t>
            </a:r>
            <a:r>
              <a:rPr lang="fr-FR" sz="2200" dirty="0">
                <a:latin typeface="Adobe Garamond Pro"/>
              </a:rPr>
              <a:t>d'audit, de conseil et d'expertise </a:t>
            </a:r>
            <a:r>
              <a:rPr lang="fr-FR" sz="2200" dirty="0" smtClean="0">
                <a:latin typeface="Adobe Garamond Pro"/>
              </a:rPr>
              <a:t>comptable dans les domaines technologiques et financiers.</a:t>
            </a:r>
            <a:endParaRPr lang="fr-FR" sz="2200" dirty="0">
              <a:latin typeface="Adobe Garamond Pro"/>
            </a:endParaRPr>
          </a:p>
        </p:txBody>
      </p:sp>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322524"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2</a:t>
            </a:r>
            <a:endParaRPr lang="fr-FR" dirty="0">
              <a:latin typeface="Adobe Garamond Pro"/>
              <a:ea typeface="Adobe Fangsong Std R" panose="02020400000000000000" pitchFamily="18" charset="-128"/>
            </a:endParaRPr>
          </a:p>
        </p:txBody>
      </p:sp>
      <p:sp>
        <p:nvSpPr>
          <p:cNvPr id="12" name="Titre 1"/>
          <p:cNvSpPr txBox="1">
            <a:spLocks/>
          </p:cNvSpPr>
          <p:nvPr/>
        </p:nvSpPr>
        <p:spPr>
          <a:xfrm>
            <a:off x="1252956" y="185692"/>
            <a:ext cx="4720332" cy="616946"/>
          </a:xfrm>
          <a:prstGeom prst="rect">
            <a:avLst/>
          </a:prstGeom>
          <a:effectLst/>
        </p:spPr>
        <p:txBody>
          <a:bodyPr vert="horz" lIns="91440" tIns="45720" rIns="91440" bIns="45720" rtlCol="0" anchor="ctr">
            <a:normAutofit fontScale="90000" lnSpcReduction="1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dirty="0" smtClean="0">
                <a:solidFill>
                  <a:schemeClr val="accent1">
                    <a:lumMod val="50000"/>
                  </a:schemeClr>
                </a:solidFill>
                <a:latin typeface="Adobe Garamond Pro"/>
                <a:ea typeface="Adobe Fangsong Std R" panose="02020400000000000000" pitchFamily="18" charset="-128"/>
              </a:rPr>
              <a:t>Nos Références</a:t>
            </a:r>
            <a:endParaRPr lang="fr-FR" dirty="0">
              <a:solidFill>
                <a:schemeClr val="accent1">
                  <a:lumMod val="50000"/>
                </a:schemeClr>
              </a:solidFill>
              <a:latin typeface="Adobe Garamond Pro"/>
              <a:ea typeface="Adobe Fangsong Std R" panose="02020400000000000000" pitchFamily="18" charset="-128"/>
            </a:endParaRPr>
          </a:p>
        </p:txBody>
      </p:sp>
    </p:spTree>
    <p:extLst>
      <p:ext uri="{BB962C8B-B14F-4D97-AF65-F5344CB8AC3E}">
        <p14:creationId xmlns:p14="http://schemas.microsoft.com/office/powerpoint/2010/main" val="7843266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322524"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3</a:t>
            </a:r>
            <a:endParaRPr lang="fr-FR" dirty="0">
              <a:latin typeface="Adobe Garamond Pro"/>
              <a:ea typeface="Adobe Fangsong Std R" panose="02020400000000000000" pitchFamily="18" charset="-128"/>
            </a:endParaRPr>
          </a:p>
        </p:txBody>
      </p:sp>
      <p:sp>
        <p:nvSpPr>
          <p:cNvPr id="8" name="Rectangle 7"/>
          <p:cNvSpPr/>
          <p:nvPr/>
        </p:nvSpPr>
        <p:spPr>
          <a:xfrm>
            <a:off x="1566254" y="855414"/>
            <a:ext cx="9584675" cy="5847755"/>
          </a:xfrm>
          <a:prstGeom prst="rect">
            <a:avLst/>
          </a:prstGeom>
        </p:spPr>
        <p:txBody>
          <a:bodyPr wrap="square">
            <a:spAutoFit/>
          </a:bodyPr>
          <a:lstStyle/>
          <a:p>
            <a:pPr algn="just"/>
            <a:r>
              <a:rPr lang="fr-FR" sz="2200" dirty="0" smtClean="0">
                <a:latin typeface="Adobe Garamond Pro"/>
                <a:ea typeface="Adobe Fangsong Std R" panose="02020400000000000000" pitchFamily="18" charset="-128"/>
              </a:rPr>
              <a:t>La société Hermès envisage le rachat de </a:t>
            </a:r>
            <a:r>
              <a:rPr lang="fr-FR" sz="2200" dirty="0" err="1" smtClean="0">
                <a:latin typeface="Adobe Garamond Pro"/>
                <a:ea typeface="Adobe Fangsong Std R" panose="02020400000000000000" pitchFamily="18" charset="-128"/>
              </a:rPr>
              <a:t>Métaluxe</a:t>
            </a:r>
            <a:r>
              <a:rPr lang="fr-FR" sz="2200" dirty="0" smtClean="0">
                <a:latin typeface="Adobe Garamond Pro"/>
                <a:ea typeface="Adobe Fangsong Std R" panose="02020400000000000000" pitchFamily="18" charset="-128"/>
              </a:rPr>
              <a:t> dont elle acquiert aujourd’hui 50% de la production. </a:t>
            </a:r>
          </a:p>
          <a:p>
            <a:pPr algn="just"/>
            <a:endParaRPr lang="fr-FR" sz="2200" dirty="0" smtClean="0">
              <a:latin typeface="Adobe Garamond Pro"/>
              <a:ea typeface="Adobe Fangsong Std R" panose="02020400000000000000" pitchFamily="18" charset="-128"/>
            </a:endParaRPr>
          </a:p>
          <a:p>
            <a:pPr algn="just"/>
            <a:r>
              <a:rPr lang="fr-FR" sz="2200" dirty="0" smtClean="0">
                <a:latin typeface="Adobe Garamond Pro"/>
                <a:ea typeface="Adobe Fangsong Std R" panose="02020400000000000000" pitchFamily="18" charset="-128"/>
              </a:rPr>
              <a:t>Cela lui permettrait d’accroitre le contrôle de sa </a:t>
            </a:r>
            <a:r>
              <a:rPr lang="fr-FR" sz="2200" dirty="0" err="1" smtClean="0">
                <a:latin typeface="Adobe Garamond Pro"/>
                <a:ea typeface="Adobe Fangsong Std R" panose="02020400000000000000" pitchFamily="18" charset="-128"/>
              </a:rPr>
              <a:t>Supply</a:t>
            </a:r>
            <a:r>
              <a:rPr lang="fr-FR" sz="2200" dirty="0" smtClean="0">
                <a:latin typeface="Adobe Garamond Pro"/>
                <a:ea typeface="Adobe Fangsong Std R" panose="02020400000000000000" pitchFamily="18" charset="-128"/>
              </a:rPr>
              <a:t> Chain et de perturber la filière d’approvisionnement de ses concurrents qui achètent les 50% restants de la production de </a:t>
            </a:r>
            <a:r>
              <a:rPr lang="fr-FR" sz="2200" dirty="0" err="1" smtClean="0">
                <a:latin typeface="Adobe Garamond Pro"/>
                <a:ea typeface="Adobe Fangsong Std R" panose="02020400000000000000" pitchFamily="18" charset="-128"/>
              </a:rPr>
              <a:t>Métaluxe</a:t>
            </a:r>
            <a:r>
              <a:rPr lang="fr-FR" sz="2200" dirty="0" smtClean="0">
                <a:latin typeface="Adobe Garamond Pro"/>
                <a:ea typeface="Adobe Fangsong Std R" panose="02020400000000000000" pitchFamily="18" charset="-128"/>
              </a:rPr>
              <a:t>. </a:t>
            </a:r>
          </a:p>
          <a:p>
            <a:pPr algn="just"/>
            <a:endParaRPr lang="fr-FR" sz="2200" dirty="0" smtClean="0">
              <a:latin typeface="Adobe Garamond Pro"/>
              <a:ea typeface="Adobe Fangsong Std R" panose="02020400000000000000" pitchFamily="18" charset="-128"/>
            </a:endParaRPr>
          </a:p>
          <a:p>
            <a:pPr algn="just"/>
            <a:r>
              <a:rPr lang="fr-FR" sz="2200" dirty="0" smtClean="0">
                <a:latin typeface="Adobe Garamond Pro"/>
                <a:ea typeface="Adobe Fangsong Std R" panose="02020400000000000000" pitchFamily="18" charset="-128"/>
              </a:rPr>
              <a:t>L’un des enjeux de cette acquisition repose sur le chiffrage des moyens à mettre en œuvre ainsi que l’élaboration de processus pour  rassembler le SI de </a:t>
            </a:r>
            <a:r>
              <a:rPr lang="fr-FR" sz="2200" dirty="0" err="1" smtClean="0">
                <a:latin typeface="Adobe Garamond Pro"/>
                <a:ea typeface="Adobe Fangsong Std R" panose="02020400000000000000" pitchFamily="18" charset="-128"/>
              </a:rPr>
              <a:t>Métaluxe</a:t>
            </a:r>
            <a:r>
              <a:rPr lang="fr-FR" sz="2200" dirty="0" smtClean="0">
                <a:latin typeface="Adobe Garamond Pro"/>
                <a:ea typeface="Adobe Fangsong Std R" panose="02020400000000000000" pitchFamily="18" charset="-128"/>
              </a:rPr>
              <a:t> et celui d’Hermès suivant les contraintes de cette dernière. </a:t>
            </a:r>
          </a:p>
          <a:p>
            <a:pPr algn="just"/>
            <a:endParaRPr lang="fr-FR" sz="2200" dirty="0" smtClean="0">
              <a:latin typeface="Adobe Garamond Pro"/>
              <a:ea typeface="Adobe Fangsong Std R" panose="02020400000000000000" pitchFamily="18" charset="-128"/>
            </a:endParaRPr>
          </a:p>
          <a:p>
            <a:pPr algn="just"/>
            <a:r>
              <a:rPr lang="fr-FR" sz="2200" dirty="0" smtClean="0">
                <a:latin typeface="Adobe Garamond Pro"/>
                <a:ea typeface="Adobe Fangsong Std R" panose="02020400000000000000" pitchFamily="18" charset="-128"/>
              </a:rPr>
              <a:t>La date pour la livraison de notre audit sur le SI de </a:t>
            </a:r>
            <a:r>
              <a:rPr lang="fr-FR" sz="2200" dirty="0" err="1" smtClean="0">
                <a:latin typeface="Adobe Garamond Pro"/>
                <a:ea typeface="Adobe Fangsong Std R" panose="02020400000000000000" pitchFamily="18" charset="-128"/>
              </a:rPr>
              <a:t>Métaluxe</a:t>
            </a:r>
            <a:r>
              <a:rPr lang="fr-FR" sz="2200" dirty="0" smtClean="0">
                <a:latin typeface="Adobe Garamond Pro"/>
                <a:ea typeface="Adobe Fangsong Std R" panose="02020400000000000000" pitchFamily="18" charset="-128"/>
              </a:rPr>
              <a:t>  et les moyens à mettre en œuvre pour le rassemblement des SI est fixée au 1</a:t>
            </a:r>
            <a:r>
              <a:rPr lang="fr-FR" sz="2200" baseline="30000" dirty="0" smtClean="0">
                <a:latin typeface="Adobe Garamond Pro"/>
                <a:ea typeface="Adobe Fangsong Std R" panose="02020400000000000000" pitchFamily="18" charset="-128"/>
              </a:rPr>
              <a:t>er</a:t>
            </a:r>
            <a:r>
              <a:rPr lang="fr-FR" sz="2200" dirty="0" smtClean="0">
                <a:latin typeface="Adobe Garamond Pro"/>
                <a:ea typeface="Adobe Fangsong Std R" panose="02020400000000000000" pitchFamily="18" charset="-128"/>
              </a:rPr>
              <a:t> Septembre 2013.</a:t>
            </a:r>
          </a:p>
          <a:p>
            <a:pPr algn="just"/>
            <a:endParaRPr lang="fr-FR" sz="2200" dirty="0" smtClean="0">
              <a:latin typeface="Adobe Garamond Pro"/>
              <a:ea typeface="Adobe Fangsong Std R" panose="02020400000000000000" pitchFamily="18" charset="-128"/>
            </a:endParaRPr>
          </a:p>
          <a:p>
            <a:pPr algn="just"/>
            <a:endParaRPr lang="fr-FR" sz="2200" dirty="0">
              <a:latin typeface="Adobe Garamond Pro"/>
              <a:ea typeface="Adobe Fangsong Std R" panose="02020400000000000000" pitchFamily="18" charset="-128"/>
            </a:endParaRPr>
          </a:p>
        </p:txBody>
      </p:sp>
      <p:sp>
        <p:nvSpPr>
          <p:cNvPr id="12" name="Titre 1"/>
          <p:cNvSpPr txBox="1">
            <a:spLocks/>
          </p:cNvSpPr>
          <p:nvPr/>
        </p:nvSpPr>
        <p:spPr>
          <a:xfrm>
            <a:off x="1252956" y="185692"/>
            <a:ext cx="4720332" cy="616946"/>
          </a:xfrm>
          <a:prstGeom prst="rect">
            <a:avLst/>
          </a:prstGeom>
          <a:effectLst/>
        </p:spPr>
        <p:txBody>
          <a:bodyPr vert="horz" lIns="91440" tIns="45720" rIns="91440" bIns="45720" rtlCol="0" anchor="ctr">
            <a:normAutofit fontScale="90000" lnSpcReduction="1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dirty="0" smtClean="0">
                <a:solidFill>
                  <a:schemeClr val="accent1">
                    <a:lumMod val="50000"/>
                  </a:schemeClr>
                </a:solidFill>
                <a:latin typeface="Adobe Garamond Pro"/>
                <a:ea typeface="Adobe Fangsong Std R" panose="02020400000000000000" pitchFamily="18" charset="-128"/>
              </a:rPr>
              <a:t>Le contexte</a:t>
            </a:r>
            <a:endParaRPr lang="fr-FR" dirty="0">
              <a:solidFill>
                <a:schemeClr val="accent1">
                  <a:lumMod val="50000"/>
                </a:schemeClr>
              </a:solidFill>
              <a:latin typeface="Adobe Garamond Pro"/>
              <a:ea typeface="Adobe Fangsong Std R" panose="02020400000000000000" pitchFamily="18" charset="-128"/>
            </a:endParaRPr>
          </a:p>
        </p:txBody>
      </p:sp>
    </p:spTree>
    <p:extLst>
      <p:ext uri="{BB962C8B-B14F-4D97-AF65-F5344CB8AC3E}">
        <p14:creationId xmlns:p14="http://schemas.microsoft.com/office/powerpoint/2010/main" val="1880129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322524"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4</a:t>
            </a:r>
            <a:endParaRPr lang="fr-FR" dirty="0">
              <a:latin typeface="Adobe Garamond Pro"/>
              <a:ea typeface="Adobe Fangsong Std R" panose="02020400000000000000" pitchFamily="18" charset="-128"/>
            </a:endParaRPr>
          </a:p>
        </p:txBody>
      </p:sp>
      <p:sp>
        <p:nvSpPr>
          <p:cNvPr id="9" name="Rectangle 8"/>
          <p:cNvSpPr/>
          <p:nvPr/>
        </p:nvSpPr>
        <p:spPr>
          <a:xfrm>
            <a:off x="1590005" y="1187923"/>
            <a:ext cx="9584675" cy="3477875"/>
          </a:xfrm>
          <a:prstGeom prst="rect">
            <a:avLst/>
          </a:prstGeom>
        </p:spPr>
        <p:txBody>
          <a:bodyPr wrap="square">
            <a:spAutoFit/>
          </a:bodyPr>
          <a:lstStyle/>
          <a:p>
            <a:pPr algn="just"/>
            <a:r>
              <a:rPr lang="fr-FR" sz="2200" dirty="0" smtClean="0">
                <a:latin typeface="Adobe Garamond Pro"/>
                <a:ea typeface="Adobe Fangsong Std R" panose="02020400000000000000" pitchFamily="18" charset="-128"/>
              </a:rPr>
              <a:t>La société Hermès dispose d’un SI et de processus de gestion de celui-ci qui lui sont propre. </a:t>
            </a:r>
            <a:r>
              <a:rPr lang="fr-FR" sz="2200" dirty="0" err="1" smtClean="0">
                <a:latin typeface="Adobe Garamond Pro"/>
                <a:ea typeface="Adobe Fangsong Std R" panose="02020400000000000000" pitchFamily="18" charset="-128"/>
              </a:rPr>
              <a:t>Métaluxe</a:t>
            </a:r>
            <a:r>
              <a:rPr lang="fr-FR" sz="2200" dirty="0" smtClean="0">
                <a:latin typeface="Adobe Garamond Pro"/>
                <a:ea typeface="Adobe Fangsong Std R" panose="02020400000000000000" pitchFamily="18" charset="-128"/>
              </a:rPr>
              <a:t> dispose d’un SI propriétaire géré en association avec un prestataire externe. </a:t>
            </a:r>
          </a:p>
          <a:p>
            <a:pPr algn="just"/>
            <a:endParaRPr lang="fr-FR" sz="2200" dirty="0" smtClean="0">
              <a:latin typeface="Adobe Garamond Pro"/>
              <a:ea typeface="Adobe Fangsong Std R" panose="02020400000000000000" pitchFamily="18" charset="-128"/>
            </a:endParaRPr>
          </a:p>
          <a:p>
            <a:pPr algn="just"/>
            <a:r>
              <a:rPr lang="fr-FR" sz="2200" dirty="0" smtClean="0">
                <a:latin typeface="Adobe Garamond Pro"/>
                <a:ea typeface="Adobe Fangsong Std R" panose="02020400000000000000" pitchFamily="18" charset="-128"/>
              </a:rPr>
              <a:t>Les objectifs sont de maintenir au maximum les modes de fonctionnement des SI au sein de </a:t>
            </a:r>
            <a:r>
              <a:rPr lang="fr-FR" sz="2200" dirty="0" err="1" smtClean="0">
                <a:latin typeface="Adobe Garamond Pro"/>
                <a:ea typeface="Adobe Fangsong Std R" panose="02020400000000000000" pitchFamily="18" charset="-128"/>
              </a:rPr>
              <a:t>Métaluxe</a:t>
            </a:r>
            <a:r>
              <a:rPr lang="fr-FR" sz="2200" dirty="0" smtClean="0">
                <a:latin typeface="Adobe Garamond Pro"/>
                <a:ea typeface="Adobe Fangsong Std R" panose="02020400000000000000" pitchFamily="18" charset="-128"/>
              </a:rPr>
              <a:t> tout en  les mettant en adéquations avec les processus et les contraintes des SI de la société Hermès. Cela pour ne pas déstabiliser la société </a:t>
            </a:r>
            <a:r>
              <a:rPr lang="fr-FR" sz="2200" dirty="0" err="1" smtClean="0">
                <a:latin typeface="Adobe Garamond Pro"/>
                <a:ea typeface="Adobe Fangsong Std R" panose="02020400000000000000" pitchFamily="18" charset="-128"/>
              </a:rPr>
              <a:t>Métaluxe</a:t>
            </a:r>
            <a:r>
              <a:rPr lang="fr-FR" sz="2200" dirty="0" smtClean="0">
                <a:latin typeface="Adobe Garamond Pro"/>
                <a:ea typeface="Adobe Fangsong Std R" panose="02020400000000000000" pitchFamily="18" charset="-128"/>
              </a:rPr>
              <a:t> afin en faciliter l’acquisition.</a:t>
            </a:r>
          </a:p>
          <a:p>
            <a:pPr algn="just"/>
            <a:endParaRPr lang="fr-FR" sz="2200" dirty="0" smtClean="0">
              <a:latin typeface="Adobe Garamond Pro"/>
              <a:ea typeface="Adobe Fangsong Std R" panose="02020400000000000000" pitchFamily="18" charset="-128"/>
            </a:endParaRPr>
          </a:p>
          <a:p>
            <a:pPr algn="just"/>
            <a:endParaRPr lang="fr-FR" sz="2200" dirty="0">
              <a:latin typeface="Adobe Garamond Pro"/>
              <a:ea typeface="Adobe Fangsong Std R" panose="02020400000000000000" pitchFamily="18" charset="-128"/>
            </a:endParaRPr>
          </a:p>
        </p:txBody>
      </p:sp>
      <p:sp>
        <p:nvSpPr>
          <p:cNvPr id="12" name="Titre 1"/>
          <p:cNvSpPr txBox="1">
            <a:spLocks/>
          </p:cNvSpPr>
          <p:nvPr/>
        </p:nvSpPr>
        <p:spPr>
          <a:xfrm>
            <a:off x="1252956" y="185692"/>
            <a:ext cx="4720332" cy="616946"/>
          </a:xfrm>
          <a:prstGeom prst="rect">
            <a:avLst/>
          </a:prstGeom>
          <a:effectLst/>
        </p:spPr>
        <p:txBody>
          <a:bodyPr vert="horz" lIns="91440" tIns="45720" rIns="91440" bIns="45720" rtlCol="0" anchor="ctr">
            <a:normAutofit fontScale="90000" lnSpcReduction="1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dirty="0" smtClean="0">
                <a:solidFill>
                  <a:schemeClr val="accent1">
                    <a:lumMod val="50000"/>
                  </a:schemeClr>
                </a:solidFill>
                <a:latin typeface="Adobe Garamond Pro"/>
                <a:ea typeface="Adobe Fangsong Std R" panose="02020400000000000000" pitchFamily="18" charset="-128"/>
              </a:rPr>
              <a:t>Les objectifs</a:t>
            </a:r>
            <a:endParaRPr lang="fr-FR" dirty="0">
              <a:solidFill>
                <a:schemeClr val="accent1">
                  <a:lumMod val="50000"/>
                </a:schemeClr>
              </a:solidFill>
              <a:latin typeface="Adobe Garamond Pro"/>
              <a:ea typeface="Adobe Fangsong Std R" panose="02020400000000000000" pitchFamily="18" charset="-128"/>
            </a:endParaRPr>
          </a:p>
        </p:txBody>
      </p:sp>
      <p:sp>
        <p:nvSpPr>
          <p:cNvPr id="2" name="Rectangle 1"/>
          <p:cNvSpPr/>
          <p:nvPr/>
        </p:nvSpPr>
        <p:spPr>
          <a:xfrm>
            <a:off x="1590004" y="4392292"/>
            <a:ext cx="8589582" cy="1107996"/>
          </a:xfrm>
          <a:prstGeom prst="rect">
            <a:avLst/>
          </a:prstGeom>
        </p:spPr>
        <p:txBody>
          <a:bodyPr wrap="square">
            <a:spAutoFit/>
          </a:bodyPr>
          <a:lstStyle/>
          <a:p>
            <a:pPr algn="just">
              <a:buFont typeface="Wingdings" pitchFamily="2" charset="2"/>
              <a:buChar char="ü"/>
            </a:pPr>
            <a:r>
              <a:rPr lang="fr-FR" sz="2200" dirty="0">
                <a:latin typeface="Adobe Garamond Pro"/>
                <a:ea typeface="Adobe Fangsong Std R" panose="02020400000000000000" pitchFamily="18" charset="-128"/>
              </a:rPr>
              <a:t> Notre but est donc de fournir une expertise sur </a:t>
            </a:r>
            <a:r>
              <a:rPr lang="fr-FR" sz="2200" b="1" dirty="0">
                <a:solidFill>
                  <a:schemeClr val="accent1"/>
                </a:solidFill>
                <a:latin typeface="Adobe Garamond Pro"/>
                <a:ea typeface="Adobe Fangsong Std R" panose="02020400000000000000" pitchFamily="18" charset="-128"/>
              </a:rPr>
              <a:t>les moyens techniques et </a:t>
            </a:r>
            <a:r>
              <a:rPr lang="fr-FR" sz="2200" b="1" dirty="0" smtClean="0">
                <a:solidFill>
                  <a:schemeClr val="accent1"/>
                </a:solidFill>
                <a:latin typeface="Adobe Garamond Pro"/>
                <a:ea typeface="Adobe Fangsong Std R" panose="02020400000000000000" pitchFamily="18" charset="-128"/>
              </a:rPr>
              <a:t>financiers </a:t>
            </a:r>
            <a:r>
              <a:rPr lang="fr-FR" sz="2200" dirty="0">
                <a:latin typeface="Adobe Garamond Pro"/>
                <a:ea typeface="Adobe Fangsong Std R" panose="02020400000000000000" pitchFamily="18" charset="-128"/>
              </a:rPr>
              <a:t>à mettre en œuvre pour parvenir à rassembler ses deux systèmes d’informations sous les contraintes de celui d’Hermès.</a:t>
            </a:r>
          </a:p>
        </p:txBody>
      </p:sp>
      <p:pic>
        <p:nvPicPr>
          <p:cNvPr id="3" name="Imag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366135" y="4374379"/>
            <a:ext cx="1143822" cy="1143822"/>
          </a:xfrm>
          <a:prstGeom prst="rect">
            <a:avLst/>
          </a:prstGeom>
        </p:spPr>
      </p:pic>
    </p:spTree>
    <p:extLst>
      <p:ext uri="{BB962C8B-B14F-4D97-AF65-F5344CB8AC3E}">
        <p14:creationId xmlns:p14="http://schemas.microsoft.com/office/powerpoint/2010/main" val="49483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322524"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5</a:t>
            </a:r>
            <a:endParaRPr lang="fr-FR" dirty="0">
              <a:latin typeface="Adobe Garamond Pro"/>
              <a:ea typeface="Adobe Fangsong Std R" panose="02020400000000000000" pitchFamily="18" charset="-128"/>
            </a:endParaRPr>
          </a:p>
        </p:txBody>
      </p:sp>
      <p:sp>
        <p:nvSpPr>
          <p:cNvPr id="9" name="Rectangle 8"/>
          <p:cNvSpPr/>
          <p:nvPr/>
        </p:nvSpPr>
        <p:spPr>
          <a:xfrm>
            <a:off x="1141174" y="2047714"/>
            <a:ext cx="9713207" cy="1446550"/>
          </a:xfrm>
          <a:prstGeom prst="rect">
            <a:avLst/>
          </a:prstGeom>
        </p:spPr>
        <p:txBody>
          <a:bodyPr wrap="square">
            <a:spAutoFit/>
          </a:bodyPr>
          <a:lstStyle/>
          <a:p>
            <a:pPr marL="285750" indent="-285750" algn="just">
              <a:buClr>
                <a:schemeClr val="accent1">
                  <a:lumMod val="75000"/>
                </a:schemeClr>
              </a:buClr>
              <a:buSzPct val="145000"/>
              <a:buFont typeface="Arial" panose="020B0604020202020204" pitchFamily="34" charset="0"/>
              <a:buChar char="•"/>
            </a:pPr>
            <a:r>
              <a:rPr lang="fr-FR" sz="2200" b="1" dirty="0" smtClean="0">
                <a:latin typeface="Adobe Garamond Pro"/>
                <a:ea typeface="Adobe Fangsong Std R" panose="02020400000000000000" pitchFamily="18" charset="-128"/>
              </a:rPr>
              <a:t>Etat des équipements : </a:t>
            </a:r>
            <a:r>
              <a:rPr lang="fr-FR" sz="2200" dirty="0" smtClean="0">
                <a:latin typeface="Adobe Garamond Pro"/>
                <a:ea typeface="Adobe Fangsong Std R" panose="02020400000000000000" pitchFamily="18" charset="-128"/>
              </a:rPr>
              <a:t>Afin pour pouvoir estimer au mieux les performances et la stabilité du matériel utilisé par </a:t>
            </a:r>
            <a:r>
              <a:rPr lang="fr-FR" sz="2200" dirty="0" err="1" smtClean="0">
                <a:latin typeface="Adobe Garamond Pro"/>
                <a:ea typeface="Adobe Fangsong Std R" panose="02020400000000000000" pitchFamily="18" charset="-128"/>
              </a:rPr>
              <a:t>Metaluxe</a:t>
            </a:r>
            <a:r>
              <a:rPr lang="fr-FR" sz="2200" dirty="0" smtClean="0">
                <a:latin typeface="Adobe Garamond Pro"/>
                <a:ea typeface="Adobe Fangsong Std R" panose="02020400000000000000" pitchFamily="18" charset="-128"/>
              </a:rPr>
              <a:t>, nous allons effectuer divers tests de fiabilité. Les résultats de nos observations seront consignés dans un rapport avec la cartographie technique du SI.</a:t>
            </a:r>
          </a:p>
        </p:txBody>
      </p:sp>
      <p:sp>
        <p:nvSpPr>
          <p:cNvPr id="10" name="Titre 1"/>
          <p:cNvSpPr txBox="1">
            <a:spLocks/>
          </p:cNvSpPr>
          <p:nvPr/>
        </p:nvSpPr>
        <p:spPr>
          <a:xfrm>
            <a:off x="1481555" y="153034"/>
            <a:ext cx="4287873" cy="616946"/>
          </a:xfrm>
          <a:prstGeom prst="rect">
            <a:avLst/>
          </a:prstGeom>
          <a:effectLst/>
        </p:spPr>
        <p:txBody>
          <a:bodyPr vert="horz" lIns="91440" tIns="45720" rIns="91440" bIns="45720" rtlCol="0" anchor="ctr">
            <a:normAutofit fontScale="90000" lnSpcReduction="1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dirty="0" smtClean="0">
                <a:solidFill>
                  <a:schemeClr val="accent1">
                    <a:lumMod val="50000"/>
                  </a:schemeClr>
                </a:solidFill>
                <a:latin typeface="Adobe Garamond Pro"/>
                <a:ea typeface="Adobe Fangsong Std R" panose="02020400000000000000" pitchFamily="18" charset="-128"/>
              </a:rPr>
              <a:t>Méthodologie</a:t>
            </a:r>
            <a:endParaRPr lang="fr-FR" dirty="0">
              <a:solidFill>
                <a:schemeClr val="accent1">
                  <a:lumMod val="50000"/>
                </a:schemeClr>
              </a:solidFill>
              <a:latin typeface="Adobe Garamond Pro"/>
              <a:ea typeface="Adobe Fangsong Std R" panose="02020400000000000000" pitchFamily="18" charset="-128"/>
            </a:endParaRPr>
          </a:p>
        </p:txBody>
      </p:sp>
      <p:sp>
        <p:nvSpPr>
          <p:cNvPr id="12" name="Rectangle 11"/>
          <p:cNvSpPr/>
          <p:nvPr/>
        </p:nvSpPr>
        <p:spPr>
          <a:xfrm>
            <a:off x="1567971" y="780993"/>
            <a:ext cx="4429807" cy="461665"/>
          </a:xfrm>
          <a:prstGeom prst="rect">
            <a:avLst/>
          </a:prstGeom>
        </p:spPr>
        <p:txBody>
          <a:bodyPr wrap="square">
            <a:spAutoFit/>
          </a:bodyPr>
          <a:lstStyle/>
          <a:p>
            <a:pPr marL="342900" indent="-342900">
              <a:buFont typeface="Wingdings" panose="05000000000000000000" pitchFamily="2" charset="2"/>
              <a:buChar char="v"/>
            </a:pPr>
            <a:r>
              <a:rPr lang="fr-FR" sz="2400" b="1" dirty="0" smtClean="0">
                <a:solidFill>
                  <a:schemeClr val="accent1"/>
                </a:solidFill>
                <a:latin typeface="Adobe Garamond Pro" panose="02020502060506020403" pitchFamily="18" charset="0"/>
                <a:ea typeface="Adobe Fangsong Std R" panose="02020400000000000000" pitchFamily="18" charset="-128"/>
              </a:rPr>
              <a:t>Nos points clés :</a:t>
            </a:r>
            <a:endParaRPr lang="fr-FR" sz="2400" b="1" dirty="0">
              <a:solidFill>
                <a:schemeClr val="accent1"/>
              </a:solidFill>
              <a:latin typeface="Adobe Garamond Pro" panose="02020502060506020403" pitchFamily="18" charset="0"/>
              <a:ea typeface="Adobe Fangsong Std R" panose="02020400000000000000" pitchFamily="18" charset="-128"/>
            </a:endParaRPr>
          </a:p>
        </p:txBody>
      </p:sp>
      <p:sp>
        <p:nvSpPr>
          <p:cNvPr id="2" name="Rectangle 1"/>
          <p:cNvSpPr/>
          <p:nvPr/>
        </p:nvSpPr>
        <p:spPr>
          <a:xfrm>
            <a:off x="2260609" y="4299320"/>
            <a:ext cx="9441456" cy="1785104"/>
          </a:xfrm>
          <a:prstGeom prst="rect">
            <a:avLst/>
          </a:prstGeom>
        </p:spPr>
        <p:txBody>
          <a:bodyPr wrap="square">
            <a:spAutoFit/>
          </a:bodyPr>
          <a:lstStyle/>
          <a:p>
            <a:pPr marL="285750" indent="-285750" algn="just">
              <a:buClr>
                <a:schemeClr val="accent1">
                  <a:lumMod val="75000"/>
                </a:schemeClr>
              </a:buClr>
              <a:buSzPct val="145000"/>
              <a:buFont typeface="Arial" pitchFamily="34" charset="0"/>
              <a:buChar char="•"/>
            </a:pPr>
            <a:r>
              <a:rPr lang="fr-FR" sz="2200" b="1" dirty="0">
                <a:latin typeface="Adobe Garamond Pro"/>
                <a:ea typeface="Adobe Fangsong Std R" panose="02020400000000000000" pitchFamily="18" charset="-128"/>
              </a:rPr>
              <a:t>Etat du parc </a:t>
            </a:r>
            <a:r>
              <a:rPr lang="fr-FR" sz="2200" b="1" dirty="0" smtClean="0">
                <a:latin typeface="Adobe Garamond Pro"/>
                <a:ea typeface="Adobe Fangsong Std R" panose="02020400000000000000" pitchFamily="18" charset="-128"/>
              </a:rPr>
              <a:t>applicatif : </a:t>
            </a:r>
            <a:r>
              <a:rPr lang="fr-FR" sz="2200" dirty="0">
                <a:latin typeface="Adobe Garamond Pro"/>
                <a:ea typeface="Adobe Fangsong Std R" panose="02020400000000000000" pitchFamily="18" charset="-128"/>
              </a:rPr>
              <a:t>L’étude du parc applicatif nous permettrait d’évaluer les </a:t>
            </a:r>
            <a:r>
              <a:rPr lang="fr-FR" sz="2200" dirty="0" smtClean="0">
                <a:latin typeface="Adobe Garamond Pro"/>
                <a:ea typeface="Adobe Fangsong Std R" panose="02020400000000000000" pitchFamily="18" charset="-128"/>
              </a:rPr>
              <a:t>performances, la fiabilité, l’utilité et le </a:t>
            </a:r>
            <a:r>
              <a:rPr lang="fr-FR" sz="2200" dirty="0">
                <a:latin typeface="Adobe Garamond Pro"/>
                <a:ea typeface="Adobe Fangsong Std R" panose="02020400000000000000" pitchFamily="18" charset="-128"/>
              </a:rPr>
              <a:t>bon fonctionnement des applications utilisées, en vue d’une éventuelle réutilisation ou harmonisation des applications </a:t>
            </a:r>
            <a:r>
              <a:rPr lang="fr-FR" sz="2200" dirty="0" smtClean="0">
                <a:latin typeface="Adobe Garamond Pro"/>
                <a:ea typeface="Adobe Fangsong Std R" panose="02020400000000000000" pitchFamily="18" charset="-128"/>
              </a:rPr>
              <a:t>au </a:t>
            </a:r>
            <a:r>
              <a:rPr lang="fr-FR" sz="2200" dirty="0">
                <a:latin typeface="Adobe Garamond Pro"/>
                <a:ea typeface="Adobe Fangsong Std R" panose="02020400000000000000" pitchFamily="18" charset="-128"/>
              </a:rPr>
              <a:t>sein du groupe. Nos observations seront consignées dans un rapport avec la cartographie applicative du </a:t>
            </a:r>
            <a:r>
              <a:rPr lang="fr-FR" sz="2200" dirty="0" smtClean="0">
                <a:latin typeface="Adobe Garamond Pro"/>
                <a:ea typeface="Adobe Fangsong Std R" panose="02020400000000000000" pitchFamily="18" charset="-128"/>
              </a:rPr>
              <a:t>SI.</a:t>
            </a:r>
            <a:r>
              <a:rPr lang="fr-FR" sz="2200" b="1" dirty="0" smtClean="0">
                <a:latin typeface="Adobe Garamond Pro"/>
                <a:ea typeface="Adobe Fangsong Std R" panose="02020400000000000000" pitchFamily="18" charset="-128"/>
              </a:rPr>
              <a:t> </a:t>
            </a:r>
            <a:endParaRPr lang="fr-FR" sz="2200" dirty="0">
              <a:latin typeface="Adobe Garamond Pro"/>
              <a:ea typeface="Adobe Fangsong Std R" panose="02020400000000000000" pitchFamily="18" charset="-128"/>
            </a:endParaRPr>
          </a:p>
        </p:txBody>
      </p:sp>
      <p:pic>
        <p:nvPicPr>
          <p:cNvPr id="4" name="Imag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1174" y="4632154"/>
            <a:ext cx="1119435" cy="1119435"/>
          </a:xfrm>
          <a:prstGeom prst="rect">
            <a:avLst/>
          </a:prstGeom>
        </p:spPr>
      </p:pic>
      <p:pic>
        <p:nvPicPr>
          <p:cNvPr id="5" name="Imag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07794" y="2047714"/>
            <a:ext cx="1180475" cy="1180475"/>
          </a:xfrm>
          <a:prstGeom prst="rect">
            <a:avLst/>
          </a:prstGeom>
        </p:spPr>
      </p:pic>
    </p:spTree>
    <p:extLst>
      <p:ext uri="{BB962C8B-B14F-4D97-AF65-F5344CB8AC3E}">
        <p14:creationId xmlns:p14="http://schemas.microsoft.com/office/powerpoint/2010/main" val="49483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322524"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6</a:t>
            </a:r>
            <a:endParaRPr lang="fr-FR" dirty="0">
              <a:latin typeface="Adobe Garamond Pro"/>
              <a:ea typeface="Adobe Fangsong Std R" panose="02020400000000000000" pitchFamily="18" charset="-128"/>
            </a:endParaRPr>
          </a:p>
        </p:txBody>
      </p:sp>
      <p:sp>
        <p:nvSpPr>
          <p:cNvPr id="4" name="Rectangle 3"/>
          <p:cNvSpPr/>
          <p:nvPr/>
        </p:nvSpPr>
        <p:spPr>
          <a:xfrm>
            <a:off x="2077125" y="3521678"/>
            <a:ext cx="9937215" cy="1107996"/>
          </a:xfrm>
          <a:prstGeom prst="rect">
            <a:avLst/>
          </a:prstGeom>
        </p:spPr>
        <p:txBody>
          <a:bodyPr wrap="square">
            <a:spAutoFit/>
          </a:bodyPr>
          <a:lstStyle/>
          <a:p>
            <a:pPr marL="285750" indent="-285750" algn="just">
              <a:buClr>
                <a:schemeClr val="accent1">
                  <a:lumMod val="75000"/>
                </a:schemeClr>
              </a:buClr>
              <a:buSzPct val="145000"/>
              <a:buFont typeface="Arial" panose="020B0604020202020204" pitchFamily="34" charset="0"/>
              <a:buChar char="•"/>
            </a:pPr>
            <a:r>
              <a:rPr lang="fr-FR" sz="2200" b="1" dirty="0">
                <a:latin typeface="Adobe Garamond Pro"/>
                <a:ea typeface="Adobe Fangsong Std R" panose="02020400000000000000" pitchFamily="18" charset="-128"/>
              </a:rPr>
              <a:t>Processus </a:t>
            </a:r>
            <a:r>
              <a:rPr lang="fr-FR" sz="2200" b="1" dirty="0" smtClean="0">
                <a:latin typeface="Adobe Garamond Pro"/>
                <a:ea typeface="Adobe Fangsong Std R" panose="02020400000000000000" pitchFamily="18" charset="-128"/>
              </a:rPr>
              <a:t>Achat/Production : </a:t>
            </a:r>
            <a:r>
              <a:rPr lang="fr-FR" sz="2200" dirty="0">
                <a:latin typeface="Adobe Garamond Pro"/>
                <a:ea typeface="Adobe Fangsong Std R" panose="02020400000000000000" pitchFamily="18" charset="-128"/>
              </a:rPr>
              <a:t>Nous analyserons et testerons la viabilité du processus d’achat et de production, mis en place par </a:t>
            </a:r>
            <a:r>
              <a:rPr lang="fr-FR" sz="2200" dirty="0" err="1">
                <a:latin typeface="Adobe Garamond Pro"/>
                <a:ea typeface="Adobe Fangsong Std R" panose="02020400000000000000" pitchFamily="18" charset="-128"/>
              </a:rPr>
              <a:t>Metaluxe</a:t>
            </a:r>
            <a:r>
              <a:rPr lang="fr-FR" sz="2200" dirty="0">
                <a:latin typeface="Adobe Garamond Pro"/>
                <a:ea typeface="Adobe Fangsong Std R" panose="02020400000000000000" pitchFamily="18" charset="-128"/>
              </a:rPr>
              <a:t>, afin de déterminer si l’intégration d’un tel processus pourrait être préjudiciable dans le cadre de la procédure de rachat. </a:t>
            </a:r>
          </a:p>
        </p:txBody>
      </p:sp>
      <p:sp>
        <p:nvSpPr>
          <p:cNvPr id="8" name="Rectangle 7"/>
          <p:cNvSpPr/>
          <p:nvPr/>
        </p:nvSpPr>
        <p:spPr>
          <a:xfrm>
            <a:off x="1473024" y="2032809"/>
            <a:ext cx="8694130" cy="1107996"/>
          </a:xfrm>
          <a:prstGeom prst="rect">
            <a:avLst/>
          </a:prstGeom>
        </p:spPr>
        <p:txBody>
          <a:bodyPr wrap="square">
            <a:spAutoFit/>
          </a:bodyPr>
          <a:lstStyle/>
          <a:p>
            <a:pPr marL="285750" indent="-285750" algn="just">
              <a:buClr>
                <a:schemeClr val="accent1">
                  <a:lumMod val="75000"/>
                </a:schemeClr>
              </a:buClr>
              <a:buSzPct val="145000"/>
              <a:buFont typeface="Arial" panose="020B0604020202020204" pitchFamily="34" charset="0"/>
              <a:buChar char="•"/>
            </a:pPr>
            <a:r>
              <a:rPr lang="fr-FR" sz="2200" b="1" dirty="0" smtClean="0">
                <a:latin typeface="Adobe Garamond Pro"/>
                <a:ea typeface="Adobe Fangsong Std R" panose="02020400000000000000" pitchFamily="18" charset="-128"/>
              </a:rPr>
              <a:t>Sécurité : </a:t>
            </a:r>
            <a:r>
              <a:rPr lang="fr-FR" sz="2200" dirty="0">
                <a:latin typeface="Adobe Garamond Pro"/>
                <a:ea typeface="Adobe Fangsong Std R" panose="02020400000000000000" pitchFamily="18" charset="-128"/>
              </a:rPr>
              <a:t>La sécurité du système d’informations de </a:t>
            </a:r>
            <a:r>
              <a:rPr lang="fr-FR" sz="2200" dirty="0" err="1">
                <a:latin typeface="Adobe Garamond Pro"/>
                <a:ea typeface="Adobe Fangsong Std R" panose="02020400000000000000" pitchFamily="18" charset="-128"/>
              </a:rPr>
              <a:t>Metaluxe</a:t>
            </a:r>
            <a:r>
              <a:rPr lang="fr-FR" sz="2200" dirty="0">
                <a:latin typeface="Adobe Garamond Pro"/>
                <a:ea typeface="Adobe Fangsong Std R" panose="02020400000000000000" pitchFamily="18" charset="-128"/>
              </a:rPr>
              <a:t> doit être testée afin de vérifier que les informations circulant dans le système soient protégées de tous risques extérieurs. </a:t>
            </a:r>
          </a:p>
        </p:txBody>
      </p:sp>
      <p:sp>
        <p:nvSpPr>
          <p:cNvPr id="2" name="Rectangle 1"/>
          <p:cNvSpPr/>
          <p:nvPr/>
        </p:nvSpPr>
        <p:spPr>
          <a:xfrm>
            <a:off x="2132161" y="527208"/>
            <a:ext cx="9827141" cy="1446550"/>
          </a:xfrm>
          <a:prstGeom prst="rect">
            <a:avLst/>
          </a:prstGeom>
        </p:spPr>
        <p:txBody>
          <a:bodyPr wrap="square">
            <a:spAutoFit/>
          </a:bodyPr>
          <a:lstStyle/>
          <a:p>
            <a:pPr marL="285750" indent="-285750" algn="just">
              <a:buClr>
                <a:schemeClr val="accent1">
                  <a:lumMod val="75000"/>
                </a:schemeClr>
              </a:buClr>
              <a:buSzPct val="145000"/>
              <a:buFont typeface="Arial" panose="020B0604020202020204" pitchFamily="34" charset="0"/>
              <a:buChar char="•"/>
            </a:pPr>
            <a:r>
              <a:rPr lang="fr-FR" sz="2200" b="1" dirty="0" smtClean="0">
                <a:latin typeface="Adobe Garamond Pro"/>
                <a:ea typeface="Adobe Fangsong Std R" panose="02020400000000000000" pitchFamily="18" charset="-128"/>
              </a:rPr>
              <a:t>Etat des Ressources : </a:t>
            </a:r>
            <a:r>
              <a:rPr lang="fr-FR" sz="2200" dirty="0">
                <a:latin typeface="Adobe Garamond Pro"/>
                <a:ea typeface="Adobe Fangsong Std R" panose="02020400000000000000" pitchFamily="18" charset="-128"/>
              </a:rPr>
              <a:t>Déterminer les acteurs clés du SI de </a:t>
            </a:r>
            <a:r>
              <a:rPr lang="fr-FR" sz="2200" dirty="0" err="1">
                <a:latin typeface="Adobe Garamond Pro"/>
                <a:ea typeface="Adobe Fangsong Std R" panose="02020400000000000000" pitchFamily="18" charset="-128"/>
              </a:rPr>
              <a:t>Metaluxe</a:t>
            </a:r>
            <a:r>
              <a:rPr lang="fr-FR" sz="2200" dirty="0">
                <a:latin typeface="Adobe Garamond Pro"/>
                <a:ea typeface="Adobe Fangsong Std R" panose="02020400000000000000" pitchFamily="18" charset="-128"/>
              </a:rPr>
              <a:t> est également une composante importante, car cela facilitera grandement la formation et le paramétrage du SI au moment du rachat. </a:t>
            </a:r>
            <a:r>
              <a:rPr lang="fr-FR" sz="2200" dirty="0" smtClean="0">
                <a:latin typeface="Adobe Garamond Pro"/>
                <a:ea typeface="Adobe Fangsong Std R" panose="02020400000000000000" pitchFamily="18" charset="-128"/>
              </a:rPr>
              <a:t>Nous </a:t>
            </a:r>
            <a:r>
              <a:rPr lang="fr-FR" sz="2200" dirty="0">
                <a:latin typeface="Adobe Garamond Pro"/>
                <a:ea typeface="Adobe Fangsong Std R" panose="02020400000000000000" pitchFamily="18" charset="-128"/>
              </a:rPr>
              <a:t>estimerons l’impact des différents acteurs de la société sur le SI</a:t>
            </a:r>
            <a:r>
              <a:rPr lang="fr-FR" sz="2200" dirty="0" smtClean="0">
                <a:latin typeface="Adobe Garamond Pro"/>
                <a:ea typeface="Adobe Fangsong Std R" panose="02020400000000000000" pitchFamily="18" charset="-128"/>
              </a:rPr>
              <a:t>.</a:t>
            </a:r>
            <a:endParaRPr lang="fr-FR" sz="2200" dirty="0">
              <a:latin typeface="Adobe Garamond Pro"/>
              <a:ea typeface="Adobe Fangsong Std R" panose="02020400000000000000" pitchFamily="18" charset="-128"/>
            </a:endParaRPr>
          </a:p>
        </p:txBody>
      </p:sp>
      <p:sp>
        <p:nvSpPr>
          <p:cNvPr id="3" name="Rectangle 2"/>
          <p:cNvSpPr/>
          <p:nvPr/>
        </p:nvSpPr>
        <p:spPr>
          <a:xfrm>
            <a:off x="1140714" y="5010547"/>
            <a:ext cx="9026440" cy="1107996"/>
          </a:xfrm>
          <a:prstGeom prst="rect">
            <a:avLst/>
          </a:prstGeom>
        </p:spPr>
        <p:txBody>
          <a:bodyPr wrap="square">
            <a:spAutoFit/>
          </a:bodyPr>
          <a:lstStyle/>
          <a:p>
            <a:pPr marL="285750" indent="-285750" algn="just">
              <a:buClr>
                <a:schemeClr val="accent1">
                  <a:lumMod val="75000"/>
                </a:schemeClr>
              </a:buClr>
              <a:buSzPct val="145000"/>
              <a:buFont typeface="Arial" panose="020B0604020202020204" pitchFamily="34" charset="0"/>
              <a:buChar char="•"/>
            </a:pPr>
            <a:r>
              <a:rPr lang="fr-FR" sz="2200" b="1" dirty="0">
                <a:latin typeface="Adobe Garamond Pro"/>
                <a:ea typeface="Adobe Fangsong Std R" panose="02020400000000000000" pitchFamily="18" charset="-128"/>
              </a:rPr>
              <a:t>Gestion des </a:t>
            </a:r>
            <a:r>
              <a:rPr lang="fr-FR" sz="2200" b="1" dirty="0" smtClean="0">
                <a:latin typeface="Adobe Garamond Pro"/>
                <a:ea typeface="Adobe Fangsong Std R" panose="02020400000000000000" pitchFamily="18" charset="-128"/>
              </a:rPr>
              <a:t>risques : </a:t>
            </a:r>
            <a:r>
              <a:rPr lang="fr-FR" sz="2200" dirty="0">
                <a:latin typeface="Adobe Garamond Pro"/>
                <a:ea typeface="Adobe Fangsong Std R" panose="02020400000000000000" pitchFamily="18" charset="-128"/>
              </a:rPr>
              <a:t>Nous </a:t>
            </a:r>
            <a:r>
              <a:rPr lang="fr-FR" sz="2200" dirty="0" smtClean="0">
                <a:latin typeface="Adobe Garamond Pro"/>
                <a:ea typeface="Adobe Fangsong Std R" panose="02020400000000000000" pitchFamily="18" charset="-128"/>
              </a:rPr>
              <a:t>effectuerons </a:t>
            </a:r>
            <a:r>
              <a:rPr lang="fr-FR" sz="2200" dirty="0">
                <a:latin typeface="Adobe Garamond Pro"/>
                <a:ea typeface="Adobe Fangsong Std R" panose="02020400000000000000" pitchFamily="18" charset="-128"/>
              </a:rPr>
              <a:t>une analyse approfondie des risques que pourrait entrainer une intégration des deux SI, en se basant sur toutes les informations récoltées au cours de notre mission.</a:t>
            </a:r>
          </a:p>
        </p:txBody>
      </p:sp>
      <p:pic>
        <p:nvPicPr>
          <p:cNvPr id="5" name="Imag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405045" y="2032809"/>
            <a:ext cx="914400" cy="914400"/>
          </a:xfrm>
          <a:prstGeom prst="rect">
            <a:avLst/>
          </a:prstGeom>
        </p:spPr>
      </p:pic>
      <p:pic>
        <p:nvPicPr>
          <p:cNvPr id="9"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326828" y="5010547"/>
            <a:ext cx="914400" cy="914400"/>
          </a:xfrm>
          <a:prstGeom prst="rect">
            <a:avLst/>
          </a:prstGeom>
        </p:spPr>
      </p:pic>
      <p:pic>
        <p:nvPicPr>
          <p:cNvPr id="10" name="Imag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62725" y="3552852"/>
            <a:ext cx="914400" cy="914400"/>
          </a:xfrm>
          <a:prstGeom prst="rect">
            <a:avLst/>
          </a:prstGeom>
        </p:spPr>
      </p:pic>
      <p:pic>
        <p:nvPicPr>
          <p:cNvPr id="12" name="Imag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40714" y="569388"/>
            <a:ext cx="914400" cy="914400"/>
          </a:xfrm>
          <a:prstGeom prst="rect">
            <a:avLst/>
          </a:prstGeom>
        </p:spPr>
      </p:pic>
    </p:spTree>
    <p:extLst>
      <p:ext uri="{BB962C8B-B14F-4D97-AF65-F5344CB8AC3E}">
        <p14:creationId xmlns:p14="http://schemas.microsoft.com/office/powerpoint/2010/main" val="2354023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322524"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7</a:t>
            </a:r>
          </a:p>
        </p:txBody>
      </p:sp>
      <p:sp>
        <p:nvSpPr>
          <p:cNvPr id="10" name="Rectangle 9"/>
          <p:cNvSpPr/>
          <p:nvPr/>
        </p:nvSpPr>
        <p:spPr>
          <a:xfrm>
            <a:off x="1589236" y="154431"/>
            <a:ext cx="4429807" cy="461665"/>
          </a:xfrm>
          <a:prstGeom prst="rect">
            <a:avLst/>
          </a:prstGeom>
        </p:spPr>
        <p:txBody>
          <a:bodyPr wrap="square">
            <a:spAutoFit/>
          </a:bodyPr>
          <a:lstStyle/>
          <a:p>
            <a:pPr marL="342900" indent="-342900">
              <a:buFont typeface="Wingdings" panose="05000000000000000000" pitchFamily="2" charset="2"/>
              <a:buChar char="v"/>
            </a:pPr>
            <a:r>
              <a:rPr lang="fr-FR" sz="2400" b="1" dirty="0" smtClean="0">
                <a:solidFill>
                  <a:schemeClr val="accent1"/>
                </a:solidFill>
                <a:latin typeface="Adobe Garamond Pro" panose="02020502060506020403" pitchFamily="18" charset="0"/>
                <a:ea typeface="Adobe Fangsong Std R" panose="02020400000000000000" pitchFamily="18" charset="-128"/>
              </a:rPr>
              <a:t>Notre Equipe :</a:t>
            </a:r>
            <a:endParaRPr lang="fr-FR" sz="2400" b="1" dirty="0">
              <a:solidFill>
                <a:schemeClr val="accent1"/>
              </a:solidFill>
              <a:latin typeface="Adobe Garamond Pro" panose="02020502060506020403" pitchFamily="18" charset="0"/>
              <a:ea typeface="Adobe Fangsong Std R" panose="02020400000000000000" pitchFamily="18" charset="-128"/>
            </a:endParaRPr>
          </a:p>
        </p:txBody>
      </p:sp>
      <p:sp>
        <p:nvSpPr>
          <p:cNvPr id="9" name="Rectangle à coins arrondis 8"/>
          <p:cNvSpPr/>
          <p:nvPr/>
        </p:nvSpPr>
        <p:spPr>
          <a:xfrm>
            <a:off x="1498292" y="571674"/>
            <a:ext cx="10495401" cy="5696921"/>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endParaRPr lang="fr-FR" dirty="0"/>
          </a:p>
        </p:txBody>
      </p:sp>
      <p:sp>
        <p:nvSpPr>
          <p:cNvPr id="12" name="ZoneTexte 11"/>
          <p:cNvSpPr txBox="1"/>
          <p:nvPr/>
        </p:nvSpPr>
        <p:spPr>
          <a:xfrm>
            <a:off x="2269475" y="755647"/>
            <a:ext cx="4166886" cy="1107996"/>
          </a:xfrm>
          <a:prstGeom prst="rect">
            <a:avLst/>
          </a:prstGeom>
          <a:noFill/>
        </p:spPr>
        <p:txBody>
          <a:bodyPr wrap="square" rtlCol="0">
            <a:spAutoFit/>
          </a:bodyPr>
          <a:lstStyle/>
          <a:p>
            <a:r>
              <a:rPr lang="fr-FR" sz="2400" b="1" dirty="0" smtClean="0">
                <a:solidFill>
                  <a:schemeClr val="bg1"/>
                </a:solidFill>
                <a:latin typeface="Adobe Garamond Pro" panose="02020502060506020403" pitchFamily="18" charset="0"/>
              </a:rPr>
              <a:t>Quentin Figueras</a:t>
            </a:r>
          </a:p>
          <a:p>
            <a:r>
              <a:rPr lang="fr-FR" sz="2400" dirty="0" smtClean="0">
                <a:solidFill>
                  <a:schemeClr val="bg1"/>
                </a:solidFill>
                <a:latin typeface="Adobe Garamond Pro" panose="02020502060506020403" pitchFamily="18" charset="0"/>
              </a:rPr>
              <a:t>Manager IT</a:t>
            </a:r>
          </a:p>
          <a:p>
            <a:endParaRPr lang="fr-FR" dirty="0">
              <a:latin typeface="Adobe Garamond Pro" panose="02020502060506020403" pitchFamily="18" charset="0"/>
            </a:endParaRPr>
          </a:p>
        </p:txBody>
      </p:sp>
      <p:pic>
        <p:nvPicPr>
          <p:cNvPr id="13" name="Espace réservé du contenu 11" descr="0723edf.jpg"/>
          <p:cNvPicPr>
            <a:picLocks noGrp="1" noChangeAspect="1"/>
          </p:cNvPicPr>
          <p:nvPr>
            <p:ph idx="1"/>
          </p:nvPr>
        </p:nvPicPr>
        <p:blipFill>
          <a:blip r:embed="rId4" cstate="print"/>
          <a:stretch>
            <a:fillRect/>
          </a:stretch>
        </p:blipFill>
        <p:spPr>
          <a:xfrm>
            <a:off x="2324562" y="1553376"/>
            <a:ext cx="1285984" cy="12859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8" name="Rectangle à coins arrondis 17"/>
          <p:cNvSpPr/>
          <p:nvPr/>
        </p:nvSpPr>
        <p:spPr>
          <a:xfrm>
            <a:off x="3814347" y="1584932"/>
            <a:ext cx="2622014" cy="1222872"/>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Profil</a:t>
            </a:r>
            <a:r>
              <a:rPr lang="fr-FR" sz="1400" b="1" dirty="0" smtClean="0">
                <a:solidFill>
                  <a:schemeClr val="bg1"/>
                </a:solidFill>
                <a:latin typeface="Adobe Garamond Pro" panose="02020502060506020403" pitchFamily="18" charset="0"/>
              </a:rPr>
              <a:t/>
            </a:r>
            <a:br>
              <a:rPr lang="fr-FR" sz="1400" b="1" dirty="0" smtClean="0">
                <a:solidFill>
                  <a:schemeClr val="bg1"/>
                </a:solidFill>
                <a:latin typeface="Adobe Garamond Pro" panose="02020502060506020403" pitchFamily="18" charset="0"/>
              </a:rPr>
            </a:br>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Plus de 10 ans d’expérience en tant que manager IT sur de multiples secteurs</a:t>
            </a:r>
          </a:p>
        </p:txBody>
      </p:sp>
      <p:sp>
        <p:nvSpPr>
          <p:cNvPr id="20" name="Rectangle à coins arrondis 19"/>
          <p:cNvSpPr/>
          <p:nvPr/>
        </p:nvSpPr>
        <p:spPr>
          <a:xfrm>
            <a:off x="2269475" y="2963536"/>
            <a:ext cx="4307596" cy="169659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Domaines d’expertise</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Audit &amp; Conseil IT</a:t>
            </a:r>
          </a:p>
          <a:p>
            <a:pPr>
              <a:buFont typeface="Arial" pitchFamily="34" charset="0"/>
              <a:buChar char="•"/>
            </a:pPr>
            <a:r>
              <a:rPr lang="fr-FR" sz="1400" dirty="0" smtClean="0">
                <a:solidFill>
                  <a:schemeClr val="bg1"/>
                </a:solidFill>
                <a:latin typeface="Adobe Garamond Pro" panose="02020502060506020403" pitchFamily="18" charset="0"/>
              </a:rPr>
              <a:t> IT </a:t>
            </a:r>
            <a:r>
              <a:rPr lang="fr-FR" sz="1400" dirty="0" err="1" smtClean="0">
                <a:solidFill>
                  <a:schemeClr val="bg1"/>
                </a:solidFill>
                <a:latin typeface="Adobe Garamond Pro" panose="02020502060506020403" pitchFamily="18" charset="0"/>
              </a:rPr>
              <a:t>Governance</a:t>
            </a:r>
            <a:endParaRPr lang="fr-FR" sz="1400" dirty="0" smtClean="0">
              <a:solidFill>
                <a:schemeClr val="bg1"/>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Encadrement de collaborateurs, préparation des missions, coordination, relation avec les clients, rédaction des rapports d'audit et restitution des conclusions.</a:t>
            </a:r>
          </a:p>
        </p:txBody>
      </p:sp>
      <p:sp>
        <p:nvSpPr>
          <p:cNvPr id="21" name="Rectangle à coins arrondis 20"/>
          <p:cNvSpPr/>
          <p:nvPr/>
        </p:nvSpPr>
        <p:spPr>
          <a:xfrm>
            <a:off x="2324562" y="4719084"/>
            <a:ext cx="3040655" cy="134772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Secteurs</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Télécoms</a:t>
            </a:r>
          </a:p>
          <a:p>
            <a:pPr>
              <a:buFont typeface="Arial" pitchFamily="34" charset="0"/>
              <a:buChar char="•"/>
            </a:pPr>
            <a:r>
              <a:rPr lang="fr-FR" sz="1400" dirty="0" smtClean="0">
                <a:solidFill>
                  <a:schemeClr val="bg1"/>
                </a:solidFill>
                <a:latin typeface="Adobe Garamond Pro" panose="02020502060506020403" pitchFamily="18" charset="0"/>
              </a:rPr>
              <a:t> Luxe</a:t>
            </a:r>
          </a:p>
          <a:p>
            <a:pPr>
              <a:buFont typeface="Arial" pitchFamily="34" charset="0"/>
              <a:buChar char="•"/>
            </a:pPr>
            <a:r>
              <a:rPr lang="fr-FR" sz="1400" dirty="0" smtClean="0">
                <a:solidFill>
                  <a:schemeClr val="bg1"/>
                </a:solidFill>
                <a:latin typeface="Adobe Garamond Pro" panose="02020502060506020403" pitchFamily="18" charset="0"/>
              </a:rPr>
              <a:t> Automobile</a:t>
            </a:r>
          </a:p>
          <a:p>
            <a:pPr>
              <a:buFont typeface="Arial" pitchFamily="34" charset="0"/>
              <a:buChar char="•"/>
            </a:pPr>
            <a:r>
              <a:rPr lang="fr-FR" sz="1400" dirty="0" smtClean="0">
                <a:solidFill>
                  <a:schemeClr val="bg1"/>
                </a:solidFill>
                <a:latin typeface="Adobe Garamond Pro" panose="02020502060506020403" pitchFamily="18" charset="0"/>
              </a:rPr>
              <a:t> Energie</a:t>
            </a:r>
          </a:p>
          <a:p>
            <a:pPr>
              <a:buFont typeface="Arial" pitchFamily="34" charset="0"/>
              <a:buChar char="•"/>
            </a:pPr>
            <a:r>
              <a:rPr lang="fr-FR" sz="1400" dirty="0" smtClean="0">
                <a:solidFill>
                  <a:schemeClr val="bg1"/>
                </a:solidFill>
                <a:latin typeface="Adobe Garamond Pro" panose="02020502060506020403" pitchFamily="18" charset="0"/>
              </a:rPr>
              <a:t> Banque, Assurance</a:t>
            </a:r>
          </a:p>
        </p:txBody>
      </p:sp>
      <p:sp>
        <p:nvSpPr>
          <p:cNvPr id="24" name="Rectangle à coins arrondis 23"/>
          <p:cNvSpPr/>
          <p:nvPr/>
        </p:nvSpPr>
        <p:spPr>
          <a:xfrm>
            <a:off x="6599775" y="1309645"/>
            <a:ext cx="5089793" cy="4803356"/>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Références</a:t>
            </a:r>
          </a:p>
          <a:p>
            <a:endParaRPr lang="fr-FR" sz="700" b="1"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Orange, Vinci</a:t>
            </a:r>
          </a:p>
          <a:p>
            <a:pPr>
              <a:buFont typeface="Wingdings" pitchFamily="2" charset="2"/>
              <a:buChar char="Ø"/>
            </a:pPr>
            <a:r>
              <a:rPr lang="fr-FR" sz="1400" dirty="0" smtClean="0">
                <a:solidFill>
                  <a:schemeClr val="bg1"/>
                </a:solidFill>
                <a:latin typeface="Adobe Garamond Pro" panose="02020502060506020403" pitchFamily="18" charset="0"/>
              </a:rPr>
              <a:t> Évaluation de l’environnement de contrôle sur des problématiques IT (Réseaux, Sécurité de l’information, Systèmes d’Information, Management des risques).</a:t>
            </a:r>
          </a:p>
          <a:p>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Bouygues Télécoms</a:t>
            </a:r>
          </a:p>
          <a:p>
            <a:pPr>
              <a:buFont typeface="Wingdings" pitchFamily="2" charset="2"/>
              <a:buChar char="Ø"/>
            </a:pPr>
            <a:r>
              <a:rPr lang="fr-FR" sz="1400" dirty="0" smtClean="0">
                <a:solidFill>
                  <a:schemeClr val="bg1"/>
                </a:solidFill>
                <a:latin typeface="Adobe Garamond Pro" panose="02020502060506020403" pitchFamily="18" charset="0"/>
              </a:rPr>
              <a:t> Audit des moteurs de dissociation comptable dans le cadre d’une séparation d’activité</a:t>
            </a:r>
          </a:p>
          <a:p>
            <a:pPr>
              <a:buFont typeface="Wingdings" pitchFamily="2" charset="2"/>
              <a:buChar char="Ø"/>
            </a:pPr>
            <a:endParaRPr lang="fr-FR" sz="800"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Renault</a:t>
            </a:r>
          </a:p>
          <a:p>
            <a:pPr>
              <a:buFont typeface="Wingdings" pitchFamily="2" charset="2"/>
              <a:buChar char="Ø"/>
            </a:pPr>
            <a:r>
              <a:rPr lang="fr-FR" sz="1400" dirty="0" smtClean="0">
                <a:solidFill>
                  <a:schemeClr val="bg1"/>
                </a:solidFill>
                <a:latin typeface="Adobe Garamond Pro" panose="02020502060506020403" pitchFamily="18" charset="0"/>
              </a:rPr>
              <a:t> Plan d'évolution SI Groupe : Benchmark de la DSI.; analyse de l'existant, analyse des besoins métiers et des impact ; définition de la cible et de la feuille de route associée</a:t>
            </a:r>
          </a:p>
          <a:p>
            <a:pPr>
              <a:buFont typeface="Wingdings" pitchFamily="2" charset="2"/>
              <a:buChar char="Ø"/>
            </a:pPr>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GDF </a:t>
            </a:r>
            <a:r>
              <a:rPr lang="fr-FR" sz="1400" b="1" smtClean="0">
                <a:solidFill>
                  <a:schemeClr val="bg2">
                    <a:lumMod val="50000"/>
                  </a:schemeClr>
                </a:solidFill>
                <a:latin typeface="Adobe Garamond Pro" panose="02020502060506020403" pitchFamily="18" charset="0"/>
              </a:rPr>
              <a:t>Suez , EDF</a:t>
            </a:r>
            <a:endParaRPr lang="fr-FR" sz="1400" b="1" dirty="0" smtClean="0">
              <a:solidFill>
                <a:schemeClr val="bg2">
                  <a:lumMod val="50000"/>
                </a:schemeClr>
              </a:solidFill>
              <a:latin typeface="Adobe Garamond Pro" panose="02020502060506020403" pitchFamily="18" charset="0"/>
            </a:endParaRPr>
          </a:p>
          <a:p>
            <a:pPr>
              <a:buFont typeface="Wingdings" pitchFamily="2" charset="2"/>
              <a:buChar char="Ø"/>
            </a:pPr>
            <a:r>
              <a:rPr lang="fr-FR" sz="1400" dirty="0" smtClean="0">
                <a:solidFill>
                  <a:schemeClr val="bg1"/>
                </a:solidFill>
                <a:latin typeface="Adobe Garamond Pro" panose="02020502060506020403" pitchFamily="18" charset="0"/>
              </a:rPr>
              <a:t> Définition du Schéma Directeur SI </a:t>
            </a:r>
          </a:p>
          <a:p>
            <a:pPr>
              <a:buFont typeface="Wingdings" pitchFamily="2" charset="2"/>
              <a:buChar char="Ø"/>
            </a:pPr>
            <a:r>
              <a:rPr lang="fr-FR" sz="1400" dirty="0" smtClean="0">
                <a:solidFill>
                  <a:schemeClr val="bg1"/>
                </a:solidFill>
                <a:latin typeface="Adobe Garamond Pro" panose="02020502060506020403" pitchFamily="18" charset="0"/>
              </a:rPr>
              <a:t> Analyse de l’existant, définition des enjeux de transformation Métier et SI, analyse d’impacts SI et construction d’une vision cible et de la trajectoire associée.</a:t>
            </a:r>
          </a:p>
        </p:txBody>
      </p:sp>
    </p:spTree>
    <p:extLst>
      <p:ext uri="{BB962C8B-B14F-4D97-AF65-F5344CB8AC3E}">
        <p14:creationId xmlns:p14="http://schemas.microsoft.com/office/powerpoint/2010/main" val="140766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49572" y="6519446"/>
            <a:ext cx="7816563" cy="338554"/>
          </a:xfrm>
          <a:prstGeom prst="rect">
            <a:avLst/>
          </a:prstGeom>
          <a:noFill/>
        </p:spPr>
        <p:txBody>
          <a:bodyPr wrap="none" rtlCol="0">
            <a:spAutoFit/>
          </a:bodyPr>
          <a:lstStyle/>
          <a:p>
            <a:r>
              <a:rPr lang="fr-FR" sz="1600" dirty="0">
                <a:latin typeface="Adobe Garamond Pro"/>
              </a:rPr>
              <a:t>ICOM - Groupe 2 - D. Alger - J. </a:t>
            </a:r>
            <a:r>
              <a:rPr lang="fr-FR" sz="1600" dirty="0" err="1">
                <a:latin typeface="Adobe Garamond Pro"/>
              </a:rPr>
              <a:t>Clere</a:t>
            </a:r>
            <a:r>
              <a:rPr lang="fr-FR" sz="1600" dirty="0">
                <a:latin typeface="Adobe Garamond Pro"/>
              </a:rPr>
              <a:t> - A. Lanzeray - K. </a:t>
            </a:r>
            <a:r>
              <a:rPr lang="fr-FR" sz="1600" dirty="0" err="1">
                <a:latin typeface="Adobe Garamond Pro"/>
              </a:rPr>
              <a:t>Lam</a:t>
            </a:r>
            <a:r>
              <a:rPr lang="fr-FR" sz="1600" dirty="0">
                <a:latin typeface="Adobe Garamond Pro"/>
              </a:rPr>
              <a:t> - Q. Figueras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51" y="185692"/>
            <a:ext cx="785869" cy="3415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ZoneTexte 10"/>
          <p:cNvSpPr txBox="1"/>
          <p:nvPr/>
        </p:nvSpPr>
        <p:spPr>
          <a:xfrm>
            <a:off x="166355" y="6334780"/>
            <a:ext cx="300082" cy="369332"/>
          </a:xfrm>
          <a:prstGeom prst="rect">
            <a:avLst/>
          </a:prstGeom>
          <a:noFill/>
        </p:spPr>
        <p:txBody>
          <a:bodyPr wrap="none" rtlCol="0">
            <a:spAutoFit/>
          </a:bodyPr>
          <a:lstStyle/>
          <a:p>
            <a:r>
              <a:rPr lang="fr-FR" dirty="0" smtClean="0">
                <a:latin typeface="Adobe Garamond Pro"/>
                <a:ea typeface="Adobe Fangsong Std R" panose="02020400000000000000" pitchFamily="18" charset="-128"/>
              </a:rPr>
              <a:t>8</a:t>
            </a:r>
          </a:p>
        </p:txBody>
      </p:sp>
      <p:sp>
        <p:nvSpPr>
          <p:cNvPr id="10" name="Rectangle 9"/>
          <p:cNvSpPr/>
          <p:nvPr/>
        </p:nvSpPr>
        <p:spPr>
          <a:xfrm>
            <a:off x="1589236" y="154431"/>
            <a:ext cx="4429807" cy="461665"/>
          </a:xfrm>
          <a:prstGeom prst="rect">
            <a:avLst/>
          </a:prstGeom>
        </p:spPr>
        <p:txBody>
          <a:bodyPr wrap="square">
            <a:spAutoFit/>
          </a:bodyPr>
          <a:lstStyle/>
          <a:p>
            <a:pPr marL="342900" indent="-342900">
              <a:buFont typeface="Wingdings" panose="05000000000000000000" pitchFamily="2" charset="2"/>
              <a:buChar char="v"/>
            </a:pPr>
            <a:r>
              <a:rPr lang="fr-FR" sz="2400" b="1" dirty="0" smtClean="0">
                <a:solidFill>
                  <a:schemeClr val="accent1"/>
                </a:solidFill>
                <a:latin typeface="Adobe Garamond Pro" panose="02020502060506020403" pitchFamily="18" charset="0"/>
                <a:ea typeface="Adobe Fangsong Std R" panose="02020400000000000000" pitchFamily="18" charset="-128"/>
              </a:rPr>
              <a:t>Notre Equipe :</a:t>
            </a:r>
            <a:endParaRPr lang="fr-FR" sz="2400" b="1" dirty="0">
              <a:solidFill>
                <a:schemeClr val="accent1"/>
              </a:solidFill>
              <a:latin typeface="Adobe Garamond Pro" panose="02020502060506020403" pitchFamily="18" charset="0"/>
              <a:ea typeface="Adobe Fangsong Std R" panose="02020400000000000000" pitchFamily="18" charset="-128"/>
            </a:endParaRPr>
          </a:p>
        </p:txBody>
      </p:sp>
      <p:sp>
        <p:nvSpPr>
          <p:cNvPr id="9" name="Rectangle à coins arrondis 8"/>
          <p:cNvSpPr/>
          <p:nvPr/>
        </p:nvSpPr>
        <p:spPr>
          <a:xfrm>
            <a:off x="1498292" y="571674"/>
            <a:ext cx="10495401" cy="5696921"/>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endParaRPr lang="fr-FR" dirty="0"/>
          </a:p>
        </p:txBody>
      </p:sp>
      <p:sp>
        <p:nvSpPr>
          <p:cNvPr id="12" name="ZoneTexte 11"/>
          <p:cNvSpPr txBox="1"/>
          <p:nvPr/>
        </p:nvSpPr>
        <p:spPr>
          <a:xfrm>
            <a:off x="2248692" y="755282"/>
            <a:ext cx="4813120" cy="1107996"/>
          </a:xfrm>
          <a:prstGeom prst="rect">
            <a:avLst/>
          </a:prstGeom>
          <a:noFill/>
        </p:spPr>
        <p:txBody>
          <a:bodyPr wrap="square" rtlCol="0">
            <a:spAutoFit/>
          </a:bodyPr>
          <a:lstStyle/>
          <a:p>
            <a:r>
              <a:rPr lang="fr-FR" sz="2400" b="1" dirty="0" smtClean="0">
                <a:solidFill>
                  <a:schemeClr val="bg1"/>
                </a:solidFill>
                <a:latin typeface="Adobe Garamond Pro" panose="02020502060506020403" pitchFamily="18" charset="0"/>
              </a:rPr>
              <a:t>Julie </a:t>
            </a:r>
            <a:r>
              <a:rPr lang="fr-FR" sz="2400" b="1" dirty="0" err="1" smtClean="0">
                <a:solidFill>
                  <a:schemeClr val="bg1"/>
                </a:solidFill>
                <a:latin typeface="Adobe Garamond Pro" panose="02020502060506020403" pitchFamily="18" charset="0"/>
              </a:rPr>
              <a:t>Clere</a:t>
            </a:r>
            <a:endParaRPr lang="fr-FR" sz="2400" b="1" dirty="0" smtClean="0">
              <a:solidFill>
                <a:schemeClr val="bg1"/>
              </a:solidFill>
              <a:latin typeface="Adobe Garamond Pro" panose="02020502060506020403" pitchFamily="18" charset="0"/>
            </a:endParaRPr>
          </a:p>
          <a:p>
            <a:r>
              <a:rPr lang="fr-FR" sz="2400" dirty="0" smtClean="0">
                <a:solidFill>
                  <a:schemeClr val="bg1"/>
                </a:solidFill>
                <a:latin typeface="Adobe Garamond Pro" panose="02020502060506020403" pitchFamily="18" charset="0"/>
              </a:rPr>
              <a:t>Consultante </a:t>
            </a:r>
            <a:r>
              <a:rPr lang="fr-FR" sz="2400" dirty="0" err="1" smtClean="0">
                <a:solidFill>
                  <a:schemeClr val="bg1"/>
                </a:solidFill>
                <a:latin typeface="Adobe Garamond Pro" panose="02020502060506020403" pitchFamily="18" charset="0"/>
              </a:rPr>
              <a:t>Risk</a:t>
            </a:r>
            <a:r>
              <a:rPr lang="fr-FR" sz="2400" dirty="0" smtClean="0">
                <a:solidFill>
                  <a:schemeClr val="bg1"/>
                </a:solidFill>
                <a:latin typeface="Adobe Garamond Pro" panose="02020502060506020403" pitchFamily="18" charset="0"/>
              </a:rPr>
              <a:t> Management </a:t>
            </a:r>
          </a:p>
          <a:p>
            <a:endParaRPr lang="fr-FR" dirty="0">
              <a:latin typeface="Adobe Garamond Pro" panose="02020502060506020403" pitchFamily="18" charset="0"/>
            </a:endParaRPr>
          </a:p>
        </p:txBody>
      </p:sp>
      <p:sp>
        <p:nvSpPr>
          <p:cNvPr id="18" name="Rectangle à coins arrondis 17"/>
          <p:cNvSpPr/>
          <p:nvPr/>
        </p:nvSpPr>
        <p:spPr>
          <a:xfrm>
            <a:off x="3723156" y="1611000"/>
            <a:ext cx="2622014" cy="1222872"/>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Profil</a:t>
            </a:r>
            <a:r>
              <a:rPr lang="fr-FR" sz="1400" b="1" dirty="0" smtClean="0">
                <a:solidFill>
                  <a:schemeClr val="bg1"/>
                </a:solidFill>
                <a:latin typeface="Adobe Garamond Pro" panose="02020502060506020403" pitchFamily="18" charset="0"/>
              </a:rPr>
              <a:t/>
            </a:r>
            <a:br>
              <a:rPr lang="fr-FR" sz="1400" b="1" dirty="0" smtClean="0">
                <a:solidFill>
                  <a:schemeClr val="bg1"/>
                </a:solidFill>
                <a:latin typeface="Adobe Garamond Pro" panose="02020502060506020403" pitchFamily="18" charset="0"/>
              </a:rPr>
            </a:br>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8 ans d’expérience en tant que Consultante </a:t>
            </a:r>
            <a:r>
              <a:rPr lang="fr-FR" sz="1400" dirty="0" err="1" smtClean="0">
                <a:solidFill>
                  <a:schemeClr val="bg1"/>
                </a:solidFill>
                <a:latin typeface="Adobe Garamond Pro" panose="02020502060506020403" pitchFamily="18" charset="0"/>
              </a:rPr>
              <a:t>Risk</a:t>
            </a:r>
            <a:r>
              <a:rPr lang="fr-FR" sz="1400" dirty="0" smtClean="0">
                <a:solidFill>
                  <a:schemeClr val="bg1"/>
                </a:solidFill>
                <a:latin typeface="Adobe Garamond Pro" panose="02020502060506020403" pitchFamily="18" charset="0"/>
              </a:rPr>
              <a:t> Management </a:t>
            </a:r>
          </a:p>
          <a:p>
            <a:pPr>
              <a:buFont typeface="Arial" pitchFamily="34" charset="0"/>
              <a:buChar char="•"/>
            </a:pPr>
            <a:r>
              <a:rPr lang="fr-FR" sz="1400" dirty="0" smtClean="0">
                <a:solidFill>
                  <a:schemeClr val="bg1"/>
                </a:solidFill>
                <a:latin typeface="Adobe Garamond Pro" panose="02020502060506020403" pitchFamily="18" charset="0"/>
              </a:rPr>
              <a:t> Forte expérience sectorielle dans le luxe  </a:t>
            </a:r>
          </a:p>
        </p:txBody>
      </p:sp>
      <p:sp>
        <p:nvSpPr>
          <p:cNvPr id="20" name="Rectangle à coins arrondis 19"/>
          <p:cNvSpPr/>
          <p:nvPr/>
        </p:nvSpPr>
        <p:spPr>
          <a:xfrm>
            <a:off x="2248692" y="2981905"/>
            <a:ext cx="4307596" cy="169659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Domaines d’expertise</a:t>
            </a:r>
            <a:br>
              <a:rPr lang="fr-FR" sz="2000" b="1" dirty="0" smtClean="0">
                <a:solidFill>
                  <a:schemeClr val="accent1">
                    <a:lumMod val="50000"/>
                  </a:schemeClr>
                </a:solidFill>
                <a:latin typeface="Adobe Garamond Pro" panose="02020502060506020403" pitchFamily="18" charset="0"/>
              </a:rPr>
            </a:br>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Audit &amp; Conseil IT</a:t>
            </a:r>
          </a:p>
          <a:p>
            <a:pPr>
              <a:buFont typeface="Arial" pitchFamily="34" charset="0"/>
              <a:buChar char="•"/>
            </a:pPr>
            <a:r>
              <a:rPr lang="fr-FR" sz="1400" dirty="0" smtClean="0">
                <a:solidFill>
                  <a:schemeClr val="bg1"/>
                </a:solidFill>
                <a:latin typeface="Adobe Garamond Pro" panose="02020502060506020403" pitchFamily="18" charset="0"/>
              </a:rPr>
              <a:t> IT </a:t>
            </a:r>
            <a:r>
              <a:rPr lang="fr-FR" sz="1400" dirty="0" err="1" smtClean="0">
                <a:solidFill>
                  <a:schemeClr val="bg1"/>
                </a:solidFill>
                <a:latin typeface="Adobe Garamond Pro" panose="02020502060506020403" pitchFamily="18" charset="0"/>
              </a:rPr>
              <a:t>Risk</a:t>
            </a:r>
            <a:r>
              <a:rPr lang="fr-FR" sz="1400" dirty="0" smtClean="0">
                <a:solidFill>
                  <a:schemeClr val="bg1"/>
                </a:solidFill>
                <a:latin typeface="Adobe Garamond Pro" panose="02020502060506020403" pitchFamily="18" charset="0"/>
              </a:rPr>
              <a:t> Management &amp; Sécurité</a:t>
            </a:r>
          </a:p>
          <a:p>
            <a:pPr>
              <a:buFont typeface="Arial" pitchFamily="34" charset="0"/>
              <a:buChar char="•"/>
            </a:pPr>
            <a:r>
              <a:rPr lang="fr-FR" sz="1400" dirty="0" smtClean="0">
                <a:solidFill>
                  <a:schemeClr val="bg1"/>
                </a:solidFill>
                <a:latin typeface="Adobe Garamond Pro" panose="02020502060506020403" pitchFamily="18" charset="0"/>
              </a:rPr>
              <a:t> IT </a:t>
            </a:r>
            <a:r>
              <a:rPr lang="fr-FR" sz="1400" dirty="0" err="1" smtClean="0">
                <a:solidFill>
                  <a:schemeClr val="bg1"/>
                </a:solidFill>
                <a:latin typeface="Adobe Garamond Pro" panose="02020502060506020403" pitchFamily="18" charset="0"/>
              </a:rPr>
              <a:t>Governance</a:t>
            </a:r>
            <a:endParaRPr lang="fr-FR" sz="1400" dirty="0" smtClean="0">
              <a:solidFill>
                <a:schemeClr val="bg1"/>
              </a:solidFill>
              <a:latin typeface="Adobe Garamond Pro" panose="02020502060506020403" pitchFamily="18" charset="0"/>
            </a:endParaRPr>
          </a:p>
        </p:txBody>
      </p:sp>
      <p:sp>
        <p:nvSpPr>
          <p:cNvPr id="21" name="Rectangle à coins arrondis 20"/>
          <p:cNvSpPr/>
          <p:nvPr/>
        </p:nvSpPr>
        <p:spPr>
          <a:xfrm>
            <a:off x="2283811" y="4449402"/>
            <a:ext cx="3040655" cy="1347728"/>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Secteurs</a:t>
            </a:r>
            <a:endParaRPr lang="fr-FR" sz="800" b="1" dirty="0" smtClean="0">
              <a:solidFill>
                <a:schemeClr val="accent1">
                  <a:lumMod val="50000"/>
                </a:schemeClr>
              </a:solidFill>
              <a:latin typeface="Adobe Garamond Pro" panose="02020502060506020403" pitchFamily="18" charset="0"/>
            </a:endParaRPr>
          </a:p>
          <a:p>
            <a:endParaRPr lang="fr-FR" sz="800" b="1" dirty="0" smtClean="0">
              <a:solidFill>
                <a:schemeClr val="accent1">
                  <a:lumMod val="50000"/>
                </a:schemeClr>
              </a:solidFill>
              <a:latin typeface="Adobe Garamond Pro" panose="02020502060506020403" pitchFamily="18" charset="0"/>
            </a:endParaRPr>
          </a:p>
          <a:p>
            <a:pPr>
              <a:buFont typeface="Arial" pitchFamily="34" charset="0"/>
              <a:buChar char="•"/>
            </a:pPr>
            <a:r>
              <a:rPr lang="fr-FR" sz="1400" dirty="0" smtClean="0">
                <a:solidFill>
                  <a:schemeClr val="bg1"/>
                </a:solidFill>
                <a:latin typeface="Adobe Garamond Pro" panose="02020502060506020403" pitchFamily="18" charset="0"/>
              </a:rPr>
              <a:t> Luxe</a:t>
            </a:r>
          </a:p>
          <a:p>
            <a:pPr>
              <a:buFont typeface="Arial" pitchFamily="34" charset="0"/>
              <a:buChar char="•"/>
            </a:pPr>
            <a:r>
              <a:rPr lang="fr-FR" sz="1400" dirty="0" smtClean="0">
                <a:solidFill>
                  <a:schemeClr val="bg1"/>
                </a:solidFill>
                <a:latin typeface="Adobe Garamond Pro" panose="02020502060506020403" pitchFamily="18" charset="0"/>
              </a:rPr>
              <a:t> Cosmétique</a:t>
            </a:r>
          </a:p>
        </p:txBody>
      </p:sp>
      <p:sp>
        <p:nvSpPr>
          <p:cNvPr id="24" name="Rectangle à coins arrondis 23"/>
          <p:cNvSpPr/>
          <p:nvPr/>
        </p:nvSpPr>
        <p:spPr>
          <a:xfrm>
            <a:off x="6783420" y="1580201"/>
            <a:ext cx="4836404" cy="4594035"/>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accent1">
                    <a:lumMod val="50000"/>
                  </a:schemeClr>
                </a:solidFill>
                <a:latin typeface="Adobe Garamond Pro" panose="02020502060506020403" pitchFamily="18" charset="0"/>
              </a:rPr>
              <a:t>Références :</a:t>
            </a:r>
          </a:p>
          <a:p>
            <a:endParaRPr lang="fr-FR" sz="800" b="1"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Hermès </a:t>
            </a:r>
          </a:p>
          <a:p>
            <a:pPr>
              <a:buFont typeface="Wingdings" pitchFamily="2" charset="2"/>
              <a:buChar char="Ø"/>
            </a:pPr>
            <a:r>
              <a:rPr lang="fr-FR" sz="1400" dirty="0">
                <a:solidFill>
                  <a:schemeClr val="bg1"/>
                </a:solidFill>
                <a:latin typeface="Adobe Garamond Pro" panose="02020502060506020403" pitchFamily="18" charset="0"/>
              </a:rPr>
              <a:t> </a:t>
            </a:r>
            <a:r>
              <a:rPr lang="fr-FR" sz="1400" dirty="0" smtClean="0">
                <a:solidFill>
                  <a:schemeClr val="bg1"/>
                </a:solidFill>
                <a:latin typeface="Adobe Garamond Pro" panose="02020502060506020403" pitchFamily="18" charset="0"/>
              </a:rPr>
              <a:t>Evaluation des risques informatiques, de la sécurité et de la séparation des tâches</a:t>
            </a:r>
          </a:p>
          <a:p>
            <a:pPr>
              <a:buFont typeface="Wingdings" pitchFamily="2" charset="2"/>
              <a:buChar char="Ø"/>
            </a:pPr>
            <a:endParaRPr lang="fr-FR" sz="1400"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Channel</a:t>
            </a:r>
          </a:p>
          <a:p>
            <a:pPr>
              <a:buFont typeface="Wingdings" pitchFamily="2" charset="2"/>
              <a:buChar char="Ø"/>
            </a:pPr>
            <a:r>
              <a:rPr lang="fr-FR" sz="1400" dirty="0" smtClean="0">
                <a:solidFill>
                  <a:schemeClr val="bg1"/>
                </a:solidFill>
                <a:latin typeface="Adobe Garamond Pro" panose="02020502060506020403" pitchFamily="18" charset="0"/>
              </a:rPr>
              <a:t> Assistance à la rédaction de schémas directeurs informatique à 3 ans :</a:t>
            </a:r>
          </a:p>
          <a:p>
            <a:r>
              <a:rPr lang="fr-FR" sz="1400" dirty="0" smtClean="0">
                <a:solidFill>
                  <a:schemeClr val="bg1"/>
                </a:solidFill>
                <a:latin typeface="Adobe Garamond Pro" panose="02020502060506020403" pitchFamily="18" charset="0"/>
              </a:rPr>
              <a:t>- Description de l'existant (organisation DSI, infrastructure technique, patrimoine et cartographie applicative) </a:t>
            </a:r>
          </a:p>
          <a:p>
            <a:pPr>
              <a:buFontTx/>
              <a:buChar char="-"/>
            </a:pPr>
            <a:r>
              <a:rPr lang="fr-FR" sz="1400" dirty="0" smtClean="0">
                <a:solidFill>
                  <a:schemeClr val="bg1"/>
                </a:solidFill>
                <a:latin typeface="Adobe Garamond Pro" panose="02020502060506020403" pitchFamily="18" charset="0"/>
              </a:rPr>
              <a:t> Analyse des besoins métiers</a:t>
            </a:r>
          </a:p>
          <a:p>
            <a:pPr>
              <a:buFontTx/>
              <a:buChar char="-"/>
            </a:pPr>
            <a:r>
              <a:rPr lang="fr-FR" sz="1400" dirty="0" smtClean="0">
                <a:solidFill>
                  <a:schemeClr val="bg1"/>
                </a:solidFill>
                <a:latin typeface="Adobe Garamond Pro" panose="02020502060506020403" pitchFamily="18" charset="0"/>
              </a:rPr>
              <a:t> Planification et priorisation des projets et budgets associés</a:t>
            </a:r>
          </a:p>
          <a:p>
            <a:endParaRPr lang="fr-FR" sz="1400" dirty="0" smtClean="0">
              <a:solidFill>
                <a:schemeClr val="bg1"/>
              </a:solidFill>
              <a:latin typeface="Adobe Garamond Pro" panose="02020502060506020403" pitchFamily="18" charset="0"/>
            </a:endParaRPr>
          </a:p>
          <a:p>
            <a:pPr>
              <a:buFont typeface="Arial" pitchFamily="34" charset="0"/>
              <a:buChar char="•"/>
            </a:pPr>
            <a:r>
              <a:rPr lang="fr-FR" sz="1400" b="1" dirty="0" smtClean="0">
                <a:solidFill>
                  <a:schemeClr val="bg2">
                    <a:lumMod val="50000"/>
                  </a:schemeClr>
                </a:solidFill>
                <a:latin typeface="Adobe Garamond Pro" panose="02020502060506020403" pitchFamily="18" charset="0"/>
              </a:rPr>
              <a:t> L’Oréal</a:t>
            </a:r>
          </a:p>
          <a:p>
            <a:pPr>
              <a:buFont typeface="Wingdings" pitchFamily="2" charset="2"/>
              <a:buChar char="Ø"/>
            </a:pPr>
            <a:r>
              <a:rPr lang="fr-FR" sz="1400" dirty="0" smtClean="0">
                <a:solidFill>
                  <a:schemeClr val="bg1"/>
                </a:solidFill>
                <a:latin typeface="Adobe Garamond Pro" panose="02020502060506020403" pitchFamily="18" charset="0"/>
              </a:rPr>
              <a:t> Revue des contrôles généraux informatiques, des contrôles applicatifs, du contrôle interne informatique, et du processus business dans le cadre de certification des comptes (audit légal), certifications </a:t>
            </a:r>
            <a:r>
              <a:rPr lang="fr-FR" sz="1400" dirty="0" err="1" smtClean="0">
                <a:solidFill>
                  <a:schemeClr val="bg1"/>
                </a:solidFill>
                <a:latin typeface="Adobe Garamond Pro" panose="02020502060506020403" pitchFamily="18" charset="0"/>
              </a:rPr>
              <a:t>Sarbanes</a:t>
            </a:r>
            <a:r>
              <a:rPr lang="fr-FR" sz="1400" dirty="0" smtClean="0">
                <a:solidFill>
                  <a:schemeClr val="bg1"/>
                </a:solidFill>
                <a:latin typeface="Adobe Garamond Pro" panose="02020502060506020403" pitchFamily="18" charset="0"/>
              </a:rPr>
              <a:t> Oxley / J-</a:t>
            </a:r>
            <a:r>
              <a:rPr lang="fr-FR" sz="1400" dirty="0" err="1" smtClean="0">
                <a:solidFill>
                  <a:schemeClr val="bg1"/>
                </a:solidFill>
                <a:latin typeface="Adobe Garamond Pro" panose="02020502060506020403" pitchFamily="18" charset="0"/>
              </a:rPr>
              <a:t>Sox</a:t>
            </a:r>
            <a:r>
              <a:rPr lang="fr-FR" sz="1400" dirty="0" smtClean="0">
                <a:solidFill>
                  <a:schemeClr val="bg1"/>
                </a:solidFill>
                <a:latin typeface="Adobe Garamond Pro" panose="02020502060506020403" pitchFamily="18" charset="0"/>
              </a:rPr>
              <a:t>, revue du contrôle interne (ICOFR)</a:t>
            </a:r>
          </a:p>
          <a:p>
            <a:endParaRPr lang="fr-FR" sz="1400" dirty="0" smtClean="0">
              <a:solidFill>
                <a:schemeClr val="bg1"/>
              </a:solidFill>
              <a:latin typeface="Adobe Garamond Pro" panose="02020502060506020403" pitchFamily="18" charset="0"/>
            </a:endParaRPr>
          </a:p>
        </p:txBody>
      </p:sp>
      <p:pic>
        <p:nvPicPr>
          <p:cNvPr id="14" name="Image 13" descr="76334_10150326373110384_3031499_n (1).jpg"/>
          <p:cNvPicPr>
            <a:picLocks noChangeAspect="1"/>
          </p:cNvPicPr>
          <p:nvPr/>
        </p:nvPicPr>
        <p:blipFill>
          <a:blip r:embed="rId4" cstate="print"/>
          <a:srcRect l="5792" t="4080" r="4108" b="5398"/>
          <a:stretch>
            <a:fillRect/>
          </a:stretch>
        </p:blipFill>
        <p:spPr>
          <a:xfrm>
            <a:off x="2475824" y="1520329"/>
            <a:ext cx="1020200" cy="13110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0766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e">
  <a:themeElements>
    <a:clrScheme name="Parallaxe">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Parallaxe</Template>
  <TotalTime>1526</TotalTime>
  <Words>1637</Words>
  <Application>Microsoft Office PowerPoint</Application>
  <PresentationFormat>Grand écran</PresentationFormat>
  <Paragraphs>257</Paragraphs>
  <Slides>15</Slides>
  <Notes>15</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15</vt:i4>
      </vt:variant>
    </vt:vector>
  </HeadingPairs>
  <TitlesOfParts>
    <vt:vector size="24" baseType="lpstr">
      <vt:lpstr>Adobe Fangsong Std R</vt:lpstr>
      <vt:lpstr>PMingLiU</vt:lpstr>
      <vt:lpstr>Adobe Caslon Pro Bold</vt:lpstr>
      <vt:lpstr>Adobe Garamond Pro</vt:lpstr>
      <vt:lpstr>Arial</vt:lpstr>
      <vt:lpstr>Calibri</vt:lpstr>
      <vt:lpstr>Corbel</vt:lpstr>
      <vt:lpstr>Wingdings</vt:lpstr>
      <vt:lpstr>Parallaxe</vt:lpstr>
      <vt:lpstr>Proposition Commerciale Société HERMES </vt:lpstr>
      <vt:lpstr>Notre Entreprise : ICOM</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Lanzeray</dc:creator>
  <cp:lastModifiedBy>Lanzeray</cp:lastModifiedBy>
  <cp:revision>201</cp:revision>
  <dcterms:created xsi:type="dcterms:W3CDTF">2013-11-27T13:15:08Z</dcterms:created>
  <dcterms:modified xsi:type="dcterms:W3CDTF">2013-12-19T09:40:29Z</dcterms:modified>
</cp:coreProperties>
</file>