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6" r:id="rId2"/>
  </p:sldMasterIdLst>
  <p:notesMasterIdLst>
    <p:notesMasterId r:id="rId33"/>
  </p:notesMasterIdLst>
  <p:handoutMasterIdLst>
    <p:handoutMasterId r:id="rId34"/>
  </p:handoutMasterIdLst>
  <p:sldIdLst>
    <p:sldId id="582" r:id="rId3"/>
    <p:sldId id="583" r:id="rId4"/>
    <p:sldId id="584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7" r:id="rId13"/>
    <p:sldId id="598" r:id="rId14"/>
    <p:sldId id="600" r:id="rId15"/>
    <p:sldId id="601" r:id="rId16"/>
    <p:sldId id="602" r:id="rId17"/>
    <p:sldId id="604" r:id="rId18"/>
    <p:sldId id="605" r:id="rId19"/>
    <p:sldId id="621" r:id="rId20"/>
    <p:sldId id="622" r:id="rId21"/>
    <p:sldId id="624" r:id="rId22"/>
    <p:sldId id="625" r:id="rId23"/>
    <p:sldId id="639" r:id="rId24"/>
    <p:sldId id="635" r:id="rId25"/>
    <p:sldId id="645" r:id="rId26"/>
    <p:sldId id="646" r:id="rId27"/>
    <p:sldId id="647" r:id="rId28"/>
    <p:sldId id="648" r:id="rId29"/>
    <p:sldId id="649" r:id="rId30"/>
    <p:sldId id="650" r:id="rId31"/>
    <p:sldId id="651" r:id="rId32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645"/>
    <a:srgbClr val="B40A64"/>
    <a:srgbClr val="B20855"/>
    <a:srgbClr val="D30960"/>
    <a:srgbClr val="A00A64"/>
    <a:srgbClr val="003B7A"/>
    <a:srgbClr val="FDFDFD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4646" autoAdjust="0"/>
  </p:normalViewPr>
  <p:slideViewPr>
    <p:cSldViewPr>
      <p:cViewPr>
        <p:scale>
          <a:sx n="100" d="100"/>
          <a:sy n="100" d="100"/>
        </p:scale>
        <p:origin x="-18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404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fr-FR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endParaRPr lang="fr-FR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fr-FR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30872DF7-1597-45FC-BAD9-41DF070CE2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8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fr-FR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endParaRPr lang="fr-FR"/>
          </a:p>
        </p:txBody>
      </p:sp>
      <p:sp>
        <p:nvSpPr>
          <p:cNvPr id="253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endParaRPr lang="fr-FR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1" tIns="46610" rIns="93221" bIns="4661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40A5CA78-2649-49BF-BBAD-D87A15280FB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71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0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11151" indent="-235058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40232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316325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692417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068510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44603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20695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96788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ECF1DC-C943-44DE-9946-9D29DBEE2B2A}" type="slidenum">
              <a:rPr lang="fr-FR"/>
              <a:pPr eaLnBrk="1" hangingPunct="1"/>
              <a:t>20</a:t>
            </a:fld>
            <a:endParaRPr 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648" y="752015"/>
            <a:ext cx="4948274" cy="3756136"/>
          </a:xfrm>
          <a:ln w="12700"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83" y="4758822"/>
            <a:ext cx="5054605" cy="4509463"/>
          </a:xfrm>
          <a:noFill/>
        </p:spPr>
        <p:txBody>
          <a:bodyPr lIns="97269" tIns="48635" rIns="97269" bIns="48635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09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11151" indent="-235058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40232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316325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692417" indent="-188046" defTabSz="9310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068510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44603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20695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96788" indent="-188046" defTabSz="9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0BE25-BFF4-4796-AA08-391E29006B06}" type="slidenum">
              <a:rPr lang="fr-FR"/>
              <a:pPr eaLnBrk="1" hangingPunct="1"/>
              <a:t>21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648" y="752015"/>
            <a:ext cx="4948274" cy="3756136"/>
          </a:xfrm>
          <a:ln w="12700"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83" y="4758822"/>
            <a:ext cx="5054605" cy="4509463"/>
          </a:xfrm>
          <a:noFill/>
        </p:spPr>
        <p:txBody>
          <a:bodyPr lIns="97269" tIns="48635" rIns="97269" bIns="48635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1" name="Rectangle 17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A4938E-BB27-4A53-9219-1ED3F9F8927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1484313"/>
            <a:ext cx="7345362" cy="1944687"/>
          </a:xfrm>
          <a:ln w="76200"/>
        </p:spPr>
        <p:txBody>
          <a:bodyPr anchor="b"/>
          <a:lstStyle>
            <a:lvl1pPr marL="0" indent="0">
              <a:buFont typeface="Wingdings" pitchFamily="2" charset="2"/>
              <a:buNone/>
              <a:defRPr sz="3200">
                <a:effectLst/>
              </a:defRPr>
            </a:lvl1pPr>
          </a:lstStyle>
          <a:p>
            <a:r>
              <a:rPr lang="fr-FR"/>
              <a:t>Fdsg sfdg sfdg sdg gf sfdg sfdg sfdg sfdg sfdg 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3573463"/>
            <a:ext cx="7416800" cy="2230437"/>
          </a:xfrm>
          <a:ln w="76200"/>
        </p:spPr>
        <p:txBody>
          <a:bodyPr anchor="t"/>
          <a:lstStyle>
            <a:lvl1pPr>
              <a:defRPr sz="2000"/>
            </a:lvl1pPr>
          </a:lstStyle>
          <a:p>
            <a:r>
              <a:rPr lang="fr-FR"/>
              <a:t>Compléments d’informations</a:t>
            </a:r>
          </a:p>
        </p:txBody>
      </p:sp>
      <p:sp>
        <p:nvSpPr>
          <p:cNvPr id="134170" name="Line 26"/>
          <p:cNvSpPr>
            <a:spLocks noChangeShapeType="1"/>
          </p:cNvSpPr>
          <p:nvPr userDrawn="1"/>
        </p:nvSpPr>
        <p:spPr bwMode="auto">
          <a:xfrm>
            <a:off x="107950" y="1052513"/>
            <a:ext cx="9144000" cy="0"/>
          </a:xfrm>
          <a:prstGeom prst="line">
            <a:avLst/>
          </a:prstGeom>
          <a:noFill/>
          <a:ln w="9525">
            <a:solidFill>
              <a:srgbClr val="D309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E0884A-7BBF-4FA5-A6FA-3D9F1239AA5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4638" y="115888"/>
            <a:ext cx="1979612" cy="55054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15888"/>
            <a:ext cx="5788025" cy="55054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89F73-F228-484D-A7D9-50975859CF9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ED124-F51F-4CAD-A584-36EF3470BA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36AC-68F2-4DA9-999B-A60C7211CD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AD63A-9FDE-45C9-949E-A4B48F3B638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76E3-B589-4A09-A31B-B3578C2BA9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D538-5260-425E-871E-48F7D6749F9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2BE1-B9AF-49F0-B2C1-AE7948E741A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5BE4-3B29-496E-BB5A-1968277AE7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EC61-50A4-4CB4-8216-80F7893963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F57F33-486E-4726-99D3-8AA7831B08E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7E36-FA76-4679-944B-D51C94332EB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F6B1-FB83-4F9E-9A00-F4E3372D28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D4DD-4C03-45E8-BA45-BB710A5CBD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45EC10-78E2-43A8-B02F-89DB9D48A99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38830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125538"/>
            <a:ext cx="38846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1B6D1-F46C-4F2D-A440-6F6CA7CBBCD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E9BFC-4362-4A60-B951-D7D653ADC1F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E5F3D-FE33-4BE7-A859-59F1D6EC30F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86F375-CB53-4FAB-94B7-955C90B277F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2ECC77-02BD-456A-AA15-BDD84B2DD3D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D64EE-F511-4057-A514-F8C57421667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57785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9200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237288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1750"/>
            <a:ext cx="1439936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A67EF4F-C736-4CDE-AC25-5A844F80611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3144" name="Rectangle 24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148" name="Line 28"/>
          <p:cNvSpPr>
            <a:spLocks noChangeShapeType="1"/>
          </p:cNvSpPr>
          <p:nvPr userDrawn="1"/>
        </p:nvSpPr>
        <p:spPr bwMode="auto">
          <a:xfrm>
            <a:off x="107950" y="1052513"/>
            <a:ext cx="9144000" cy="0"/>
          </a:xfrm>
          <a:prstGeom prst="line">
            <a:avLst/>
          </a:prstGeom>
          <a:noFill/>
          <a:ln w="9525">
            <a:solidFill>
              <a:srgbClr val="D309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27" name="Arc 11"/>
          <p:cNvSpPr>
            <a:spLocks/>
          </p:cNvSpPr>
          <p:nvPr userDrawn="1"/>
        </p:nvSpPr>
        <p:spPr bwMode="auto">
          <a:xfrm rot="10851006" flipV="1">
            <a:off x="3671888" y="0"/>
            <a:ext cx="5472112" cy="685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3B7A">
              <a:alpha val="24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5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95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95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286C63-5E13-432F-B841-8A646E78D0D9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56425" name="Picture 9" descr="logo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504825" cy="311150"/>
          </a:xfrm>
          <a:prstGeom prst="rect">
            <a:avLst/>
          </a:prstGeom>
          <a:noFill/>
        </p:spPr>
      </p:pic>
      <p:sp>
        <p:nvSpPr>
          <p:cNvPr id="956426" name="Rectangle 10"/>
          <p:cNvSpPr>
            <a:spLocks noChangeArrowheads="1"/>
          </p:cNvSpPr>
          <p:nvPr userDrawn="1"/>
        </p:nvSpPr>
        <p:spPr bwMode="auto">
          <a:xfrm>
            <a:off x="0" y="549275"/>
            <a:ext cx="107950" cy="6308725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ntranet.grenoble-em.com/ea/comm/Charte%20%20Logos/Forms/DispForm.aspx?ID=49&amp;RootFolder=/ea/comm/Charte%20%20Logos/Logos%20accr%C3%A9dita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Rentabilit%C3%A9" TargetMode="External"/><Relationship Id="rId13" Type="http://schemas.openxmlformats.org/officeDocument/2006/relationships/hyperlink" Target="http://fr.wikipedia.org/wiki/Publicit%C3%A9" TargetMode="External"/><Relationship Id="rId3" Type="http://schemas.openxmlformats.org/officeDocument/2006/relationships/hyperlink" Target="http://fr.wikipedia.org/wiki/Gamme_de_produits" TargetMode="External"/><Relationship Id="rId7" Type="http://schemas.openxmlformats.org/officeDocument/2006/relationships/hyperlink" Target="http://fr.wikipedia.org/wiki/Prix_d'acceptabilit%C3%A9" TargetMode="External"/><Relationship Id="rId12" Type="http://schemas.openxmlformats.org/officeDocument/2006/relationships/hyperlink" Target="http://fr.wikipedia.org/wiki/Communication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://fr.wikipedia.org/wiki/Marketing_produit" TargetMode="External"/><Relationship Id="rId16" Type="http://schemas.openxmlformats.org/officeDocument/2006/relationships/hyperlink" Target="http://fr.wikipedia.org/wiki/Relations_publique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.wikipedia.org/wiki/Taux_de_p%C3%A9n%C3%A9tration_du_march%C3%A9" TargetMode="External"/><Relationship Id="rId11" Type="http://schemas.openxmlformats.org/officeDocument/2006/relationships/hyperlink" Target="http://fr.wikipedia.org/wiki/Commerce_%C3%A9lectronique" TargetMode="External"/><Relationship Id="rId5" Type="http://schemas.openxmlformats.org/officeDocument/2006/relationships/hyperlink" Target="http://fr.wikipedia.org/wiki/%C3%89cr%C3%A9mage" TargetMode="External"/><Relationship Id="rId15" Type="http://schemas.openxmlformats.org/officeDocument/2006/relationships/hyperlink" Target="http://fr.wikipedia.org/wiki/Marketing_direct" TargetMode="External"/><Relationship Id="rId10" Type="http://schemas.openxmlformats.org/officeDocument/2006/relationships/hyperlink" Target="http://fr.wikipedia.org/wiki/Vente" TargetMode="External"/><Relationship Id="rId4" Type="http://schemas.openxmlformats.org/officeDocument/2006/relationships/hyperlink" Target="http://fr.wikipedia.org/wiki/Politique_de_prix" TargetMode="External"/><Relationship Id="rId9" Type="http://schemas.openxmlformats.org/officeDocument/2006/relationships/hyperlink" Target="http://fr.wikipedia.org/wiki/Distribution_(management)" TargetMode="External"/><Relationship Id="rId14" Type="http://schemas.openxmlformats.org/officeDocument/2006/relationships/hyperlink" Target="http://fr.wikipedia.org/wiki/Promo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1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 –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Partie 1</a:t>
            </a:r>
            <a:r>
              <a:rPr lang="fr-FR" sz="4400" dirty="0">
                <a:latin typeface="Calibri" pitchFamily="34" charset="0"/>
              </a:rPr>
              <a:t>.</a:t>
            </a:r>
            <a:r>
              <a:rPr lang="fr-FR" sz="4400" dirty="0" smtClean="0">
                <a:latin typeface="Calibri" pitchFamily="34" charset="0"/>
              </a:rPr>
              <a:t>2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de conquête client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 </a:t>
            </a:r>
            <a:r>
              <a:rPr lang="fr-FR" dirty="0"/>
              <a:t>À chaque fois qu'un de mes commerciaux ferme la porte de sa voiture pour démarcher une société, cela coûte entre 150 et 200 </a:t>
            </a:r>
            <a:r>
              <a:rPr lang="fr-FR" dirty="0" smtClean="0"/>
              <a:t>euros</a:t>
            </a:r>
            <a:r>
              <a:rPr lang="fr-FR" dirty="0"/>
              <a:t> </a:t>
            </a:r>
            <a:r>
              <a:rPr lang="fr-FR" dirty="0" smtClean="0"/>
              <a:t>…  »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+ Coût qualification </a:t>
            </a:r>
          </a:p>
          <a:p>
            <a:pPr lvl="1"/>
            <a:r>
              <a:rPr lang="fr-FR" dirty="0" smtClean="0"/>
              <a:t>+ Coût prise RV</a:t>
            </a:r>
          </a:p>
          <a:p>
            <a:pPr lvl="1"/>
            <a:r>
              <a:rPr lang="fr-FR" dirty="0" smtClean="0"/>
              <a:t>+ Coût réalisation du RV</a:t>
            </a:r>
          </a:p>
          <a:p>
            <a:pPr lvl="1"/>
            <a:r>
              <a:rPr lang="fr-FR" dirty="0" smtClean="0"/>
              <a:t>X autant que nécessaire</a:t>
            </a:r>
          </a:p>
          <a:p>
            <a:pPr lvl="1"/>
            <a:r>
              <a:rPr lang="fr-FR" dirty="0" smtClean="0"/>
              <a:t>= Pas rare de voir un coût de 500 € par client</a:t>
            </a:r>
            <a:endParaRPr lang="fr-FR" dirty="0"/>
          </a:p>
          <a:p>
            <a:endParaRPr lang="fr-FR" dirty="0"/>
          </a:p>
          <a:p>
            <a:r>
              <a:rPr lang="fr-FR" b="1" dirty="0" smtClean="0"/>
              <a:t>Internet </a:t>
            </a:r>
            <a:r>
              <a:rPr lang="fr-FR" dirty="0" smtClean="0"/>
              <a:t>: cout d’acquisition </a:t>
            </a:r>
            <a:r>
              <a:rPr lang="fr-FR" dirty="0"/>
              <a:t>d'un client tourne autour de 41 euros par abonné chez Free, alors qu'il serait de 407 euros pour Alice et de 440 pour Club Internet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7555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B53613-94E9-4075-9FC4-693EFE840CF7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Nature du marché</a:t>
            </a:r>
          </a:p>
        </p:txBody>
      </p:sp>
      <p:sp>
        <p:nvSpPr>
          <p:cNvPr id="135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388302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local</a:t>
            </a:r>
            <a:r>
              <a:rPr lang="fr-FR" sz="1800" dirty="0" smtClean="0"/>
              <a:t> : point de vente de proximité,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dirty="0" smtClean="0"/>
              <a:t>régional : vente par prospection aux entreprises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national, voire international </a:t>
            </a:r>
            <a:r>
              <a:rPr lang="fr-FR" sz="1800" dirty="0" smtClean="0"/>
              <a:t>: un marché très vaste nécessite des moyens difficiles à réunir…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diffus</a:t>
            </a:r>
            <a:r>
              <a:rPr lang="fr-FR" sz="1800" dirty="0" smtClean="0"/>
              <a:t> : ce sera le cas si votre clientèle vient de partout (ex. : loisirs, spectacles, tourisme, thermalisme…)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permanent ou saisonnier </a:t>
            </a:r>
            <a:r>
              <a:rPr lang="fr-FR" sz="1800" dirty="0" smtClean="0"/>
              <a:t>: un marché saisonnier présente souvent des risques de vulnérabilité, ou pose des problèmes spécifiques de BFR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concentré</a:t>
            </a:r>
            <a:r>
              <a:rPr lang="fr-FR" sz="1800" dirty="0" smtClean="0"/>
              <a:t> : il faut alors des moyens adaptés pour bousculer un marché avec peu d’acteurs bien installés et se connaissant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1800" dirty="0" smtClean="0"/>
          </a:p>
        </p:txBody>
      </p:sp>
      <p:sp>
        <p:nvSpPr>
          <p:cNvPr id="135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9638" y="1125538"/>
            <a:ext cx="3884612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captif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/>
              <a:t>:  moyens très importants et souvent du temps  pour déloger ou grignoter des positions à un acteur en général très puissant qui a la main mise sur ce marché.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fermé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/>
              <a:t>: si l’on n’est pas du sérail, il y a peu de possibilités de le pénétrer. Certaines règles du jeu concernant les marchés captifs ou fermés  ne figurent pas dans les livres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L'activité peut être sédentaire ou ambulante</a:t>
            </a:r>
            <a:r>
              <a:rPr lang="fr-FR" sz="1800" dirty="0" smtClean="0"/>
              <a:t> (vendre  sur des marchés forains nécessitera de s'inquiéter de la qualité de chaque emplacement…)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7549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128FE5-7DC5-4A80-B3D2-CFA92BBFD7A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Clientèle et cibles</a:t>
            </a:r>
          </a:p>
        </p:txBody>
      </p:sp>
      <p:sp>
        <p:nvSpPr>
          <p:cNvPr id="135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388302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Le type de clientèle </a:t>
            </a:r>
            <a:r>
              <a:rPr lang="fr-FR" sz="2000" b="1" u="sng" dirty="0" smtClean="0">
                <a:solidFill>
                  <a:srgbClr val="FF0000"/>
                </a:solidFill>
              </a:rPr>
              <a:t>pressenti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agit sur les moyens à mettre en œuvre, que ce soit :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000" dirty="0" smtClean="0"/>
              <a:t>Exemples </a:t>
            </a:r>
            <a:r>
              <a:rPr lang="fr-FR" sz="2000" dirty="0" smtClean="0"/>
              <a:t>de clientèle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particuliers en activité 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retraités 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entreprises artisanales 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petites ou moyennes entreprises 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grands groupes 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cabinets libéraux 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Collectivités locales 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000" dirty="0" smtClean="0"/>
              <a:t>Les organismes divers (associations, clubs sportifs, ordres professionnels, …)  etc…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dirty="0" smtClean="0"/>
          </a:p>
        </p:txBody>
      </p:sp>
      <p:sp>
        <p:nvSpPr>
          <p:cNvPr id="1355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dirty="0" smtClean="0"/>
              <a:t>N'oubliez pas que la future clientèle doit être 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accessible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: selon la cible que vous visez, vous devrez parfois être déjà introduit dans le milieu ou "avoir la tête de l’emploi" ou avoir des références, etc…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solvable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: des prospects sans le pouvoir d'achat nécessaire pour votre offre ne sont pas de futurs clients et un gros impayé est souvent fatal à une jeune entreprise ! </a:t>
            </a:r>
          </a:p>
        </p:txBody>
      </p:sp>
    </p:spTree>
    <p:extLst>
      <p:ext uri="{BB962C8B-B14F-4D97-AF65-F5344CB8AC3E}">
        <p14:creationId xmlns:p14="http://schemas.microsoft.com/office/powerpoint/2010/main" val="157881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FE8030-F696-4014-B30E-3C7991E6CFA9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Maturité du secteur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20037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FORMATION PROFESSIONNELLE CLASSIQUE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E-LEARNING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TELEPHONIE MOBILE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TOURISME EN LIGNE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ALIMENTATION DE PROXIMITE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000" smtClean="0"/>
              <a:t>… 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000" smtClean="0"/>
          </a:p>
        </p:txBody>
      </p:sp>
      <p:pic>
        <p:nvPicPr>
          <p:cNvPr id="11269" name="Picture 5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80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2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B06E2F-F6D8-4B75-96EC-4DDEE9416177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Système concurrentiel</a:t>
            </a:r>
          </a:p>
        </p:txBody>
      </p:sp>
      <p:sp>
        <p:nvSpPr>
          <p:cNvPr id="134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3883025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400" smtClean="0">
                <a:effectLst/>
              </a:rPr>
              <a:t>Risque de nouveaux entrants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Origine : Stratégie de diversification (BOUYGUES TELEVISION)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400" smtClean="0">
                <a:effectLst/>
              </a:rPr>
              <a:t>Facteurs de risque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Attractivité de l'industrie (IMMOBILIER)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Barrières à l'entrée faibles. (SERVICES PERSONNE)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Réactions prévisibles des firmes en place.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400" smtClean="0">
                <a:effectLst/>
              </a:rPr>
              <a:t>Barrières à l'entrée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Économies d'échelle (CABLAGE)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Effet d'expérience qui donne un avantage de coût aux firmes dont le volume de production cumulé est le plus élevé (AGRO ALIMENTAIRE)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Besoins en capital (intensité capitalistique). INTEL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Accès aux canaux de distribution (PETROLE)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Propriété technologique (INTEL)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Accès aux matières premières et fournitures (GAZ RARES ELECTRONIQUE)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Coûts élevés de transfert : coûts que doit supporter le client pour changer de fournisseur (TELEPHONIE)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L'implantation (IKEA // ALINEA 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smtClean="0">
                <a:effectLst/>
              </a:rPr>
              <a:t>Les interventions gouvernementales (NORMES ENVIRONNEMENTALES HQE 2012)</a:t>
            </a:r>
            <a:endParaRPr lang="fr-FR" sz="1400" smtClean="0"/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9638" y="1125538"/>
            <a:ext cx="3884612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Risque de substitution (SOLAIRE / FUEL)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Innovation technologique (SOLAIRE 17%)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Evolution des comportements sociaux (FAST FOOD)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Les substituts les plus « dangereux » améliorent le rapport performances / prix pour le client.</a:t>
            </a:r>
          </a:p>
          <a:p>
            <a:pPr eaLnBrk="1" hangingPunct="1">
              <a:lnSpc>
                <a:spcPct val="80000"/>
              </a:lnSpc>
            </a:pPr>
            <a:endParaRPr lang="fr-FR" sz="1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400" smtClean="0">
                <a:effectLst/>
              </a:rPr>
              <a:t>Pouvoir de négociation des fournisseurs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Offre concentrée (SYGMA ALDRICH)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L'industrie cliente n'est pas un débouché vital.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Pas de substitut performant (CUIVRE)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Le produit acheté est important pour le client (AIR LIQUIDE)</a:t>
            </a:r>
          </a:p>
          <a:p>
            <a:pPr eaLnBrk="1" hangingPunct="1">
              <a:lnSpc>
                <a:spcPct val="80000"/>
              </a:lnSpc>
            </a:pPr>
            <a:endParaRPr lang="fr-FR" sz="1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400" smtClean="0">
                <a:effectLst/>
              </a:rPr>
              <a:t>Rivalité entre les concurrents de l'industrie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Des concurrents nombreux et équilibrés (SERVICES)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Un ralentissement de la croissance du secteur (IMMOBILIER)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Des coûts fixes élevés (INDUSTRIE)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Absence de différenciation et / ou de coûts de transfert (BATIMENT)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smtClean="0">
                <a:effectLst/>
              </a:rPr>
              <a:t>Augmentation de la capacité de production par palier (AGRO ALIMENTAIRE)</a:t>
            </a:r>
          </a:p>
        </p:txBody>
      </p:sp>
    </p:spTree>
    <p:extLst>
      <p:ext uri="{BB962C8B-B14F-4D97-AF65-F5344CB8AC3E}">
        <p14:creationId xmlns:p14="http://schemas.microsoft.com/office/powerpoint/2010/main" val="82596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C32F2-4D03-41A9-A67C-B183AC4474F8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127875" cy="898525"/>
          </a:xfrm>
        </p:spPr>
        <p:txBody>
          <a:bodyPr/>
          <a:lstStyle/>
          <a:p>
            <a:pPr eaLnBrk="1" hangingPunct="1"/>
            <a:r>
              <a:rPr lang="fr-FR" sz="2800" b="1" smtClean="0"/>
              <a:t>La matrice de relation externe/interne </a:t>
            </a:r>
            <a:r>
              <a:rPr lang="fr-FR" sz="1200" b="1" smtClean="0"/>
              <a:t>(</a:t>
            </a:r>
            <a:r>
              <a:rPr lang="fr-FR" sz="1200" smtClean="0"/>
              <a:t>Matrice MC KINSEY)</a:t>
            </a:r>
            <a:br>
              <a:rPr lang="fr-FR" sz="1200" smtClean="0"/>
            </a:br>
            <a:r>
              <a:rPr lang="fr-FR" sz="1200" smtClean="0"/>
              <a:t>ANALYSE DES ACTIVITES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28775"/>
            <a:ext cx="374491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800" b="1" u="sng" smtClean="0">
                <a:solidFill>
                  <a:srgbClr val="D30960"/>
                </a:solidFill>
                <a:effectLst/>
              </a:rPr>
              <a:t>Attraits</a:t>
            </a:r>
            <a:r>
              <a:rPr lang="fr-FR" sz="1400" b="1" u="sng" smtClean="0">
                <a:solidFill>
                  <a:srgbClr val="D30960"/>
                </a:solidFill>
                <a:effectLst/>
              </a:rPr>
              <a:t> : Les critères du marché permettent d’identifier l’attrait de l’activité.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400" b="1" u="sng" smtClean="0">
              <a:solidFill>
                <a:srgbClr val="D3096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 taux de croissance des activités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la part de marché des principaux concurrents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 niveau d’équilibre des prix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les risques de substitution des produits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la stabilité technologique des process et des produits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les potentiels de gain de productivité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les barrières à l’entrée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l’origine de la valeur ajoutée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Les possibilités de diversification 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De différenciation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le potentiel de développement international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la sécurité des approvisionnements, </a:t>
            </a:r>
          </a:p>
          <a:p>
            <a:pPr eaLnBrk="1" hangingPunct="1">
              <a:lnSpc>
                <a:spcPct val="80000"/>
              </a:lnSpc>
            </a:pPr>
            <a:r>
              <a:rPr lang="fr-FR" sz="1400" b="1" smtClean="0">
                <a:effectLst/>
              </a:rPr>
              <a:t>La saisonnalité</a:t>
            </a:r>
          </a:p>
        </p:txBody>
      </p:sp>
      <p:sp>
        <p:nvSpPr>
          <p:cNvPr id="131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700213"/>
            <a:ext cx="3887788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b="1" u="sng" smtClean="0">
                <a:solidFill>
                  <a:srgbClr val="D30960"/>
                </a:solidFill>
                <a:effectLst/>
              </a:rPr>
              <a:t>Atouts</a:t>
            </a:r>
            <a:r>
              <a:rPr lang="fr-FR" sz="1400" b="1" u="sng" smtClean="0">
                <a:solidFill>
                  <a:srgbClr val="D30960"/>
                </a:solidFill>
                <a:effectLst/>
              </a:rPr>
              <a:t> (Les variables mesurant la position concurrentielle de l’entreprise dans chaque domaine d’activité (FCS)</a:t>
            </a:r>
            <a:r>
              <a:rPr lang="fr-FR" sz="1400" b="1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part de marché potentielle (MICROSOFT)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compétitivité des coûts de revient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compétitivité du rapport qualité-prix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qualité de l’outil de production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le taux d’utilisation des capacités (RENAULT)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le potentiel de R &amp; D :  (INTEL)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maîtrise des composants du marketing (LA REDOUTE)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qualité de la distribution (LYONNAISE DES EAUX)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qualité de la force de vente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l’intégration amont-aval de la production (couverture de la chaîne de valeur) (DELL)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l’ouverture géographique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la rentabilité économique et les ressources financières (SOCGEN)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400" b="1" smtClean="0">
                <a:effectLst/>
              </a:rPr>
              <a:t>les niveaux de connaissances et les capacités détenues de façon collective (3M)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1400" smtClean="0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4643438" y="1773238"/>
            <a:ext cx="0" cy="467995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84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16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Visions, Stratégie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AAC1F8-B015-408C-8F47-5AB85E405144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Analyse stratégique</a:t>
            </a:r>
          </a:p>
        </p:txBody>
      </p:sp>
      <p:sp>
        <p:nvSpPr>
          <p:cNvPr id="135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3883025" cy="5616575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>
                <a:effectLst/>
              </a:rPr>
              <a:t>L’identité de l’entreprise, sa mission, sa raison d’être.</a:t>
            </a:r>
          </a:p>
          <a:p>
            <a:pPr eaLnBrk="1" hangingPunct="1">
              <a:defRPr/>
            </a:pPr>
            <a:r>
              <a:rPr lang="fr-FR" sz="1800" dirty="0" smtClean="0">
                <a:effectLst/>
              </a:rPr>
              <a:t>Définir l’industrie de référence, les DAS, les FCS.</a:t>
            </a:r>
          </a:p>
          <a:p>
            <a:pPr eaLnBrk="1" hangingPunct="1">
              <a:defRPr/>
            </a:pPr>
            <a:r>
              <a:rPr lang="fr-FR" sz="1800" dirty="0" smtClean="0">
                <a:effectLst/>
              </a:rPr>
              <a:t>Analyse de l’environnement: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Cycle de vie de l’industrie et des DAS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Analyse des forces concurrentielles et des groupes stratégiques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Synthèse: Opportunités / Menaces</a:t>
            </a:r>
          </a:p>
          <a:p>
            <a:pPr eaLnBrk="1" hangingPunct="1">
              <a:defRPr/>
            </a:pPr>
            <a:endParaRPr lang="fr-FR" sz="1800" dirty="0" smtClean="0">
              <a:effectLst/>
            </a:endParaRPr>
          </a:p>
          <a:p>
            <a:pPr eaLnBrk="1" hangingPunct="1">
              <a:defRPr/>
            </a:pPr>
            <a:r>
              <a:rPr lang="fr-FR" sz="1800" dirty="0" smtClean="0">
                <a:effectLst/>
              </a:rPr>
              <a:t>Analyse interne: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Identification de la chaîne de valeur par DAS et repérage des FCS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Mc </a:t>
            </a:r>
            <a:r>
              <a:rPr lang="fr-FR" sz="1600" dirty="0" err="1" smtClean="0">
                <a:effectLst/>
              </a:rPr>
              <a:t>Kinsey</a:t>
            </a:r>
            <a:r>
              <a:rPr lang="fr-FR" sz="1600" dirty="0" smtClean="0">
                <a:effectLst/>
              </a:rPr>
              <a:t>: dynamique de développement</a:t>
            </a:r>
          </a:p>
          <a:p>
            <a:pPr lvl="1" eaLnBrk="1" hangingPunct="1">
              <a:defRPr/>
            </a:pPr>
            <a:r>
              <a:rPr lang="fr-FR" sz="1600" dirty="0" smtClean="0">
                <a:effectLst/>
              </a:rPr>
              <a:t>Synthèse: Forces / Faiblesses</a:t>
            </a:r>
          </a:p>
          <a:p>
            <a:pPr eaLnBrk="1" hangingPunct="1">
              <a:defRPr/>
            </a:pPr>
            <a:endParaRPr lang="fr-FR" sz="1800" dirty="0" smtClean="0"/>
          </a:p>
        </p:txBody>
      </p:sp>
      <p:sp>
        <p:nvSpPr>
          <p:cNvPr id="135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9638" y="1125538"/>
            <a:ext cx="3884612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600" dirty="0" smtClean="0">
                <a:effectLst/>
              </a:rPr>
              <a:t>Analyse des Ressources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dirty="0" smtClean="0">
                <a:effectLst/>
              </a:rPr>
              <a:t>Synthèse: Formulation du Business Model actuel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dirty="0" smtClean="0">
                <a:effectLst/>
              </a:rPr>
              <a:t>Analyse de l’organisation et des actions collectives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dirty="0" smtClean="0">
                <a:effectLst/>
              </a:rPr>
              <a:t>Décisions: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effectLst/>
              </a:rPr>
              <a:t>tendances,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effectLst/>
              </a:rPr>
              <a:t>options,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effectLst/>
              </a:rPr>
              <a:t>scénarii,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effectLst/>
              </a:rPr>
              <a:t>imagination créative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dirty="0" smtClean="0">
                <a:effectLst/>
              </a:rPr>
              <a:t>Elaboration du Business Plan,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effectLst/>
              </a:rPr>
              <a:t>Tests de résistance du BP,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86504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C72217-52F3-4892-968F-FE478EE877BB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7171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2049463" y="981075"/>
            <a:ext cx="1152525" cy="504825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solidFill>
            <a:srgbClr val="D309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entury Gothic" pitchFamily="34" charset="0"/>
              </a:rPr>
              <a:t>Activités</a:t>
            </a:r>
            <a:br>
              <a:rPr lang="fr-FR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3346450" y="981075"/>
            <a:ext cx="1152525" cy="504825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solidFill>
            <a:srgbClr val="D309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entury Gothic" pitchFamily="34" charset="0"/>
              </a:rPr>
              <a:t>Activités</a:t>
            </a:r>
            <a:br>
              <a:rPr lang="fr-FR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641850" y="981075"/>
            <a:ext cx="1152525" cy="504825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solidFill>
            <a:srgbClr val="D309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entury Gothic" pitchFamily="34" charset="0"/>
              </a:rPr>
              <a:t>Activités</a:t>
            </a:r>
            <a:br>
              <a:rPr lang="fr-FR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2051050" y="549275"/>
            <a:ext cx="3743325" cy="360363"/>
          </a:xfrm>
          <a:prstGeom prst="rect">
            <a:avLst/>
          </a:prstGeom>
          <a:solidFill>
            <a:srgbClr val="D309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entury Gothic" pitchFamily="34" charset="0"/>
              </a:rPr>
              <a:t>Métier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051050" y="1484313"/>
            <a:ext cx="1150938" cy="1081087"/>
          </a:xfrm>
          <a:prstGeom prst="rect">
            <a:avLst/>
          </a:prstGeom>
          <a:solidFill>
            <a:srgbClr val="96085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Analyse </a:t>
            </a:r>
          </a:p>
          <a:p>
            <a:pPr algn="ctr"/>
            <a:r>
              <a:rPr lang="fr-FR" sz="1200" b="1">
                <a:solidFill>
                  <a:schemeClr val="bg1"/>
                </a:solidFill>
                <a:latin typeface="Century Gothic" pitchFamily="34" charset="0"/>
              </a:rPr>
              <a:t>Concurrentielle</a:t>
            </a:r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>
            <a:off x="2051050" y="2708275"/>
            <a:ext cx="1152525" cy="504825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entury Gothic" pitchFamily="34" charset="0"/>
              </a:rPr>
              <a:t>Stratégie</a:t>
            </a:r>
            <a:br>
              <a:rPr lang="fr-FR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fr-FR" sz="7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 rot="-5400000">
            <a:off x="1474788" y="3860800"/>
            <a:ext cx="1439862" cy="2873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Coûts</a:t>
            </a:r>
            <a:endParaRPr lang="fr-FR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 rot="-5400000">
            <a:off x="1906588" y="3860800"/>
            <a:ext cx="1439862" cy="2873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Différenciation</a:t>
            </a:r>
            <a:endParaRPr lang="fr-FR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 rot="-5400000">
            <a:off x="2338388" y="3860800"/>
            <a:ext cx="1439862" cy="2873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Focalisation</a:t>
            </a:r>
            <a:endParaRPr lang="fr-FR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2051050" y="4868863"/>
            <a:ext cx="1150938" cy="647700"/>
          </a:xfrm>
          <a:prstGeom prst="rect">
            <a:avLst/>
          </a:prstGeom>
          <a:solidFill>
            <a:srgbClr val="96085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Allocation </a:t>
            </a:r>
          </a:p>
          <a:p>
            <a:pPr algn="ctr"/>
            <a:r>
              <a:rPr lang="fr-FR" sz="1200" b="1">
                <a:solidFill>
                  <a:schemeClr val="bg1"/>
                </a:solidFill>
                <a:latin typeface="Century Gothic" pitchFamily="34" charset="0"/>
              </a:rPr>
              <a:t>Ressources</a:t>
            </a: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2051050" y="5662613"/>
            <a:ext cx="1150938" cy="574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Chaîne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De valeur</a:t>
            </a:r>
            <a:endParaRPr lang="fr-FR" sz="1200" b="1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66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connexes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On essaie de trouver des métiers proches, des activités connexes, qui vont faciliter l’analyse du projet</a:t>
            </a:r>
            <a:r>
              <a:rPr lang="fr-FR" dirty="0" smtClean="0"/>
              <a:t>: </a:t>
            </a:r>
          </a:p>
          <a:p>
            <a:r>
              <a:rPr lang="fr-FR" dirty="0" smtClean="0"/>
              <a:t>On se focalise sur le vrai métier de l’entreprise, celui qui va permettre son développement.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Exemple :</a:t>
            </a:r>
          </a:p>
          <a:p>
            <a:pPr lvl="1"/>
            <a:r>
              <a:rPr lang="fr-FR" dirty="0" smtClean="0"/>
              <a:t>Installer des antennes radio pour les téléphones portables n‘est pas du tout un métier technologique, mais qui relève de </a:t>
            </a:r>
            <a:r>
              <a:rPr lang="fr-FR" b="1" dirty="0" smtClean="0">
                <a:solidFill>
                  <a:srgbClr val="FF0000"/>
                </a:solidFill>
              </a:rPr>
              <a:t>l’immobilier</a:t>
            </a:r>
            <a:r>
              <a:rPr lang="fr-FR" dirty="0" smtClean="0"/>
              <a:t>. La véritable problématique est le foncier.</a:t>
            </a:r>
          </a:p>
          <a:p>
            <a:pPr lvl="1"/>
            <a:r>
              <a:rPr lang="fr-FR" dirty="0" smtClean="0"/>
              <a:t>La réussite passe alors par une organisation capable de trouver du foncier</a:t>
            </a:r>
          </a:p>
          <a:p>
            <a:pPr lvl="1"/>
            <a:r>
              <a:rPr lang="fr-FR" dirty="0" smtClean="0"/>
              <a:t>La pénétration du marché se fait avec les règles que rencontrent les acteurs de l’immobilier 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984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2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Marché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5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96570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endParaRPr lang="fr-FR" sz="3600" b="1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490663" y="2357438"/>
            <a:ext cx="0" cy="3514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04950" y="5872163"/>
            <a:ext cx="56943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199313" y="2357438"/>
            <a:ext cx="0" cy="3514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14475" y="6230938"/>
            <a:ext cx="1895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759200" y="6367463"/>
            <a:ext cx="750888" cy="222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6599238" y="6672263"/>
            <a:ext cx="727075" cy="2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4530725" y="6435725"/>
            <a:ext cx="2033588" cy="12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22250" y="1268413"/>
            <a:ext cx="1095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Passer de l'idée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 au projet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76375" y="1806575"/>
            <a:ext cx="14874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Définir le projet</a:t>
            </a:r>
          </a:p>
          <a:p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Susciter l'engagement</a:t>
            </a:r>
          </a:p>
          <a:p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Fixer les rôles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341563" y="2811463"/>
            <a:ext cx="15224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Générer des scénarios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Tester des alternatives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87775" y="3667125"/>
            <a:ext cx="9001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Prendre des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 décisions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731838" y="1806575"/>
            <a:ext cx="0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79388" y="3184525"/>
            <a:ext cx="12620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"Vendre" le projet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Trouver des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 ressources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006600" y="2427288"/>
            <a:ext cx="0" cy="130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530350" y="3805238"/>
            <a:ext cx="11160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Former l'équipe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Construire une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représentation 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commune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3030538" y="3322638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182813" y="4700588"/>
            <a:ext cx="18161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Rechercher de l'information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Accélérer l'apprentissage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202113" y="4144963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525838" y="5395913"/>
            <a:ext cx="1400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Engagement collectif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5357813" y="3135313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459538" y="2486025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900988" y="1825625"/>
            <a:ext cx="0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514475" y="3184525"/>
            <a:ext cx="2174875" cy="2063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708400" y="3357563"/>
            <a:ext cx="842963" cy="2000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532313" y="5391150"/>
            <a:ext cx="2667000" cy="2047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514475" y="3667125"/>
            <a:ext cx="1965325" cy="1792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3476625" y="3116263"/>
            <a:ext cx="3721100" cy="5508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814888" y="2495550"/>
            <a:ext cx="11271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Contrôler 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l'efficacité 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de la réalisation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787900" y="4425950"/>
            <a:ext cx="12684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Responsabilisation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Organisation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Délégation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Contrôle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756275" y="2082800"/>
            <a:ext cx="14636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Jouer les "pompiers"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705475" y="3933825"/>
            <a:ext cx="14811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Travail sous pression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anticiper l'après projet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032625" y="1393825"/>
            <a:ext cx="16208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Capitaliser et transférer</a:t>
            </a:r>
          </a:p>
          <a:p>
            <a:pPr algn="ctr"/>
            <a:r>
              <a:rPr lang="fr-FR" sz="1100" b="1">
                <a:solidFill>
                  <a:srgbClr val="FF0000"/>
                </a:solidFill>
                <a:latin typeface="Times New Roman" pitchFamily="18" charset="0"/>
              </a:rPr>
              <a:t>l'expérience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7208838" y="3392488"/>
            <a:ext cx="130651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Évaluation,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Valorisation</a:t>
            </a:r>
          </a:p>
          <a:p>
            <a:pPr algn="ctr"/>
            <a:r>
              <a:rPr lang="fr-FR" sz="1100" b="1" i="1">
                <a:solidFill>
                  <a:schemeClr val="tx2"/>
                </a:solidFill>
                <a:latin typeface="Times New Roman" pitchFamily="18" charset="0"/>
              </a:rPr>
              <a:t>Maintien du réseau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955800" y="5913438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exploration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3805238" y="6057900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choix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033963" y="6148388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réalisation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6561138" y="6354763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bouclage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14338" y="5635625"/>
            <a:ext cx="906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pré-projet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7331075" y="5635625"/>
            <a:ext cx="1052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fr-FR" sz="1400" b="1" i="1">
                <a:latin typeface="Times New Roman" pitchFamily="18" charset="0"/>
              </a:rPr>
              <a:t>après projet</a:t>
            </a:r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title"/>
          </p:nvPr>
        </p:nvSpPr>
        <p:spPr>
          <a:xfrm>
            <a:off x="684213" y="187325"/>
            <a:ext cx="5370512" cy="431800"/>
          </a:xfrm>
        </p:spPr>
        <p:txBody>
          <a:bodyPr/>
          <a:lstStyle/>
          <a:p>
            <a:pPr eaLnBrk="1" hangingPunct="1"/>
            <a:r>
              <a:rPr lang="fr-FR" sz="2800" smtClean="0"/>
              <a:t>Enjeux du management dans le temps</a:t>
            </a:r>
          </a:p>
        </p:txBody>
      </p:sp>
    </p:spTree>
    <p:extLst>
      <p:ext uri="{BB962C8B-B14F-4D97-AF65-F5344CB8AC3E}">
        <p14:creationId xmlns:p14="http://schemas.microsoft.com/office/powerpoint/2010/main" val="3984182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549275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fr-FR" sz="3200" b="1">
                <a:solidFill>
                  <a:srgbClr val="009999"/>
                </a:solidFill>
              </a:rPr>
              <a:t>Une vision stratégique du projet dans le temps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79388" y="1773238"/>
            <a:ext cx="8591550" cy="4787900"/>
            <a:chOff x="113" y="1126"/>
            <a:chExt cx="5412" cy="3016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428" y="3554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fr-FR" sz="1600">
                  <a:latin typeface="Times New Roman" pitchFamily="18" charset="0"/>
                </a:rPr>
                <a:t>Temps</a:t>
              </a: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612" y="3930"/>
              <a:ext cx="16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fr-FR" sz="1600" i="1">
                  <a:latin typeface="Times New Roman" pitchFamily="18" charset="0"/>
                </a:rPr>
                <a:t>"On ne sait rien, on peut tout"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547" y="3910"/>
              <a:ext cx="19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fr-FR" sz="1600" i="1">
                  <a:latin typeface="Times New Roman" pitchFamily="18" charset="0"/>
                </a:rPr>
                <a:t>"On sait tout, on ne peut plus rien"</a:t>
              </a:r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937" y="1126"/>
              <a:ext cx="0" cy="268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945" y="3831"/>
              <a:ext cx="3650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202" y="1389"/>
              <a:ext cx="109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fr-FR" sz="1600" b="1" i="1">
                  <a:solidFill>
                    <a:schemeClr val="tx2"/>
                  </a:solidFill>
                  <a:latin typeface="Times New Roman" pitchFamily="18" charset="0"/>
                </a:rPr>
                <a:t>Dépense de degrés</a:t>
              </a:r>
            </a:p>
            <a:p>
              <a:pPr algn="ctr" defTabSz="762000" eaLnBrk="0" hangingPunct="0"/>
              <a:r>
                <a:rPr lang="fr-FR" sz="1600" b="1" i="1">
                  <a:solidFill>
                    <a:schemeClr val="tx2"/>
                  </a:solidFill>
                  <a:latin typeface="Times New Roman" pitchFamily="18" charset="0"/>
                </a:rPr>
                <a:t>de liberté</a:t>
              </a:r>
            </a:p>
          </p:txBody>
        </p:sp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1026" y="1926"/>
              <a:ext cx="3487" cy="1731"/>
              <a:chOff x="1326" y="1772"/>
              <a:chExt cx="3361" cy="1400"/>
            </a:xfrm>
          </p:grpSpPr>
          <p:sp>
            <p:nvSpPr>
              <p:cNvPr id="11293" name="Line 11"/>
              <p:cNvSpPr>
                <a:spLocks noChangeShapeType="1"/>
              </p:cNvSpPr>
              <p:nvPr/>
            </p:nvSpPr>
            <p:spPr bwMode="auto">
              <a:xfrm>
                <a:off x="1326" y="1772"/>
                <a:ext cx="550" cy="16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4" name="Line 12"/>
              <p:cNvSpPr>
                <a:spLocks noChangeShapeType="1"/>
              </p:cNvSpPr>
              <p:nvPr/>
            </p:nvSpPr>
            <p:spPr bwMode="auto">
              <a:xfrm>
                <a:off x="1876" y="1956"/>
                <a:ext cx="268" cy="3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5" name="Line 13"/>
              <p:cNvSpPr>
                <a:spLocks noChangeShapeType="1"/>
              </p:cNvSpPr>
              <p:nvPr/>
            </p:nvSpPr>
            <p:spPr bwMode="auto">
              <a:xfrm>
                <a:off x="2144" y="2309"/>
                <a:ext cx="640" cy="9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6" name="Line 14"/>
              <p:cNvSpPr>
                <a:spLocks noChangeShapeType="1"/>
              </p:cNvSpPr>
              <p:nvPr/>
            </p:nvSpPr>
            <p:spPr bwMode="auto">
              <a:xfrm>
                <a:off x="2798" y="2408"/>
                <a:ext cx="476" cy="2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7" name="Line 15"/>
              <p:cNvSpPr>
                <a:spLocks noChangeShapeType="1"/>
              </p:cNvSpPr>
              <p:nvPr/>
            </p:nvSpPr>
            <p:spPr bwMode="auto">
              <a:xfrm>
                <a:off x="3289" y="2690"/>
                <a:ext cx="654" cy="11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8" name="Line 16"/>
              <p:cNvSpPr>
                <a:spLocks noChangeShapeType="1"/>
              </p:cNvSpPr>
              <p:nvPr/>
            </p:nvSpPr>
            <p:spPr bwMode="auto">
              <a:xfrm>
                <a:off x="3929" y="2791"/>
                <a:ext cx="268" cy="2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9" name="Line 17"/>
              <p:cNvSpPr>
                <a:spLocks noChangeShapeType="1"/>
              </p:cNvSpPr>
              <p:nvPr/>
            </p:nvSpPr>
            <p:spPr bwMode="auto">
              <a:xfrm>
                <a:off x="4211" y="3102"/>
                <a:ext cx="476" cy="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75" name="Rectangle 18"/>
            <p:cNvSpPr>
              <a:spLocks noChangeArrowheads="1"/>
            </p:cNvSpPr>
            <p:nvPr/>
          </p:nvSpPr>
          <p:spPr bwMode="auto">
            <a:xfrm>
              <a:off x="3480" y="1344"/>
              <a:ext cx="93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fr-FR" sz="1600" b="1" i="1">
                  <a:solidFill>
                    <a:srgbClr val="FF0000"/>
                  </a:solidFill>
                  <a:latin typeface="Times New Roman" pitchFamily="18" charset="0"/>
                </a:rPr>
                <a:t>Progression de </a:t>
              </a:r>
            </a:p>
            <a:p>
              <a:pPr algn="ctr" defTabSz="762000" eaLnBrk="0" hangingPunct="0"/>
              <a:r>
                <a:rPr lang="fr-FR" sz="1600" b="1" i="1">
                  <a:solidFill>
                    <a:srgbClr val="FF0000"/>
                  </a:solidFill>
                  <a:latin typeface="Times New Roman" pitchFamily="18" charset="0"/>
                </a:rPr>
                <a:t>l’apprentissage</a:t>
              </a:r>
            </a:p>
          </p:txBody>
        </p:sp>
        <p:grpSp>
          <p:nvGrpSpPr>
            <p:cNvPr id="11276" name="Group 19"/>
            <p:cNvGrpSpPr>
              <a:grpSpLocks/>
            </p:cNvGrpSpPr>
            <p:nvPr/>
          </p:nvGrpSpPr>
          <p:grpSpPr bwMode="auto">
            <a:xfrm>
              <a:off x="1066" y="1717"/>
              <a:ext cx="3266" cy="1985"/>
              <a:chOff x="1043" y="1975"/>
              <a:chExt cx="3463" cy="1455"/>
            </a:xfrm>
          </p:grpSpPr>
          <p:sp>
            <p:nvSpPr>
              <p:cNvPr id="11286" name="Line 20"/>
              <p:cNvSpPr>
                <a:spLocks noChangeShapeType="1"/>
              </p:cNvSpPr>
              <p:nvPr/>
            </p:nvSpPr>
            <p:spPr bwMode="auto">
              <a:xfrm flipH="1">
                <a:off x="3939" y="1975"/>
                <a:ext cx="567" cy="1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7" name="Line 21"/>
              <p:cNvSpPr>
                <a:spLocks noChangeShapeType="1"/>
              </p:cNvSpPr>
              <p:nvPr/>
            </p:nvSpPr>
            <p:spPr bwMode="auto">
              <a:xfrm flipH="1">
                <a:off x="3663" y="2167"/>
                <a:ext cx="276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8" name="Line 22"/>
              <p:cNvSpPr>
                <a:spLocks noChangeShapeType="1"/>
              </p:cNvSpPr>
              <p:nvPr/>
            </p:nvSpPr>
            <p:spPr bwMode="auto">
              <a:xfrm flipH="1">
                <a:off x="3004" y="2532"/>
                <a:ext cx="659" cy="1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9" name="Line 23"/>
              <p:cNvSpPr>
                <a:spLocks noChangeShapeType="1"/>
              </p:cNvSpPr>
              <p:nvPr/>
            </p:nvSpPr>
            <p:spPr bwMode="auto">
              <a:xfrm flipH="1">
                <a:off x="2499" y="2635"/>
                <a:ext cx="490" cy="2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0" name="Line 24"/>
              <p:cNvSpPr>
                <a:spLocks noChangeShapeType="1"/>
              </p:cNvSpPr>
              <p:nvPr/>
            </p:nvSpPr>
            <p:spPr bwMode="auto">
              <a:xfrm flipH="1">
                <a:off x="1809" y="2928"/>
                <a:ext cx="675" cy="11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1" name="Line 25"/>
              <p:cNvSpPr>
                <a:spLocks noChangeShapeType="1"/>
              </p:cNvSpPr>
              <p:nvPr/>
            </p:nvSpPr>
            <p:spPr bwMode="auto">
              <a:xfrm flipH="1">
                <a:off x="1548" y="3033"/>
                <a:ext cx="276" cy="30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2" name="Line 26"/>
              <p:cNvSpPr>
                <a:spLocks noChangeShapeType="1"/>
              </p:cNvSpPr>
              <p:nvPr/>
            </p:nvSpPr>
            <p:spPr bwMode="auto">
              <a:xfrm flipH="1">
                <a:off x="1043" y="3356"/>
                <a:ext cx="490" cy="7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77" name="Line 27"/>
            <p:cNvSpPr>
              <a:spLocks noChangeShapeType="1"/>
            </p:cNvSpPr>
            <p:nvPr/>
          </p:nvSpPr>
          <p:spPr bwMode="auto">
            <a:xfrm>
              <a:off x="4595" y="1126"/>
              <a:ext cx="0" cy="26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8" name="Rectangle 28"/>
            <p:cNvSpPr>
              <a:spLocks noChangeArrowheads="1"/>
            </p:cNvSpPr>
            <p:nvPr/>
          </p:nvSpPr>
          <p:spPr bwMode="auto">
            <a:xfrm>
              <a:off x="113" y="1207"/>
              <a:ext cx="79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fr-FR">
                  <a:solidFill>
                    <a:schemeClr val="tx2"/>
                  </a:solidFill>
                  <a:latin typeface="Times New Roman" pitchFamily="18" charset="0"/>
                </a:rPr>
                <a:t>Capacités d'action </a:t>
              </a:r>
            </a:p>
            <a:p>
              <a:pPr defTabSz="762000" eaLnBrk="0" hangingPunct="0"/>
              <a:r>
                <a:rPr lang="fr-FR">
                  <a:solidFill>
                    <a:schemeClr val="tx2"/>
                  </a:solidFill>
                  <a:latin typeface="Times New Roman" pitchFamily="18" charset="0"/>
                </a:rPr>
                <a:t>sur le projet</a:t>
              </a:r>
            </a:p>
          </p:txBody>
        </p:sp>
        <p:sp>
          <p:nvSpPr>
            <p:cNvPr id="11279" name="Rectangle 29"/>
            <p:cNvSpPr>
              <a:spLocks noChangeArrowheads="1"/>
            </p:cNvSpPr>
            <p:nvPr/>
          </p:nvSpPr>
          <p:spPr bwMode="auto">
            <a:xfrm>
              <a:off x="4649" y="1207"/>
              <a:ext cx="87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fr-FR">
                  <a:solidFill>
                    <a:srgbClr val="FF0000"/>
                  </a:solidFill>
                  <a:latin typeface="Times New Roman" pitchFamily="18" charset="0"/>
                </a:rPr>
                <a:t>Niveau de </a:t>
              </a:r>
            </a:p>
            <a:p>
              <a:pPr defTabSz="762000" eaLnBrk="0" hangingPunct="0"/>
              <a:r>
                <a:rPr lang="fr-FR">
                  <a:solidFill>
                    <a:srgbClr val="FF0000"/>
                  </a:solidFill>
                  <a:latin typeface="Times New Roman" pitchFamily="18" charset="0"/>
                </a:rPr>
                <a:t>connaissance</a:t>
              </a:r>
            </a:p>
            <a:p>
              <a:pPr defTabSz="762000" eaLnBrk="0" hangingPunct="0"/>
              <a:r>
                <a:rPr lang="fr-FR">
                  <a:solidFill>
                    <a:srgbClr val="FF0000"/>
                  </a:solidFill>
                  <a:latin typeface="Times New Roman" pitchFamily="18" charset="0"/>
                </a:rPr>
                <a:t>sur le projet</a:t>
              </a:r>
            </a:p>
          </p:txBody>
        </p:sp>
        <p:sp>
          <p:nvSpPr>
            <p:cNvPr id="11280" name="Oval 30"/>
            <p:cNvSpPr>
              <a:spLocks noChangeArrowheads="1"/>
            </p:cNvSpPr>
            <p:nvPr/>
          </p:nvSpPr>
          <p:spPr bwMode="auto">
            <a:xfrm>
              <a:off x="1020" y="1933"/>
              <a:ext cx="1361" cy="1769"/>
            </a:xfrm>
            <a:prstGeom prst="ellipse">
              <a:avLst/>
            </a:prstGeom>
            <a:gradFill rotWithShape="1">
              <a:gsLst>
                <a:gs pos="0">
                  <a:srgbClr val="FFFFCC">
                    <a:alpha val="28998"/>
                  </a:srgbClr>
                </a:gs>
                <a:gs pos="100000">
                  <a:srgbClr val="FFCC66">
                    <a:alpha val="85001"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400" i="1"/>
                <a:t>Zone </a:t>
              </a:r>
            </a:p>
            <a:p>
              <a:pPr algn="ctr"/>
              <a:r>
                <a:rPr lang="fr-FR" sz="1400" i="1"/>
                <a:t>d’optimisation</a:t>
              </a:r>
            </a:p>
          </p:txBody>
        </p:sp>
        <p:sp>
          <p:nvSpPr>
            <p:cNvPr id="11281" name="Oval 31"/>
            <p:cNvSpPr>
              <a:spLocks noChangeArrowheads="1"/>
            </p:cNvSpPr>
            <p:nvPr/>
          </p:nvSpPr>
          <p:spPr bwMode="auto">
            <a:xfrm>
              <a:off x="3107" y="1979"/>
              <a:ext cx="1361" cy="1769"/>
            </a:xfrm>
            <a:prstGeom prst="ellipse">
              <a:avLst/>
            </a:prstGeom>
            <a:gradFill rotWithShape="1">
              <a:gsLst>
                <a:gs pos="0">
                  <a:srgbClr val="FFCC66">
                    <a:alpha val="74001"/>
                  </a:srgbClr>
                </a:gs>
                <a:gs pos="100000">
                  <a:srgbClr val="FFFFCC">
                    <a:alpha val="28998"/>
                  </a:srgbClr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400" i="1"/>
                <a:t>Zone </a:t>
              </a:r>
            </a:p>
            <a:p>
              <a:pPr algn="ctr"/>
              <a:r>
                <a:rPr lang="fr-FR" sz="1400" i="1"/>
                <a:t>de renoncement</a:t>
              </a:r>
            </a:p>
          </p:txBody>
        </p:sp>
        <p:sp>
          <p:nvSpPr>
            <p:cNvPr id="11282" name="Line 32"/>
            <p:cNvSpPr>
              <a:spLocks noChangeShapeType="1"/>
            </p:cNvSpPr>
            <p:nvPr/>
          </p:nvSpPr>
          <p:spPr bwMode="auto">
            <a:xfrm flipV="1">
              <a:off x="1292" y="1706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Line 33"/>
            <p:cNvSpPr>
              <a:spLocks noChangeShapeType="1"/>
            </p:cNvSpPr>
            <p:nvPr/>
          </p:nvSpPr>
          <p:spPr bwMode="auto">
            <a:xfrm>
              <a:off x="3878" y="1661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4" name="Line 34"/>
            <p:cNvSpPr>
              <a:spLocks noChangeShapeType="1"/>
            </p:cNvSpPr>
            <p:nvPr/>
          </p:nvSpPr>
          <p:spPr bwMode="auto">
            <a:xfrm flipV="1">
              <a:off x="1610" y="3475"/>
              <a:ext cx="27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Line 35"/>
            <p:cNvSpPr>
              <a:spLocks noChangeShapeType="1"/>
            </p:cNvSpPr>
            <p:nvPr/>
          </p:nvSpPr>
          <p:spPr bwMode="auto">
            <a:xfrm flipH="1" flipV="1">
              <a:off x="4059" y="3203"/>
              <a:ext cx="273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002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22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Risques et enjeux	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réaliste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Utilisez la feuille de calcul d’analyse de risques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7776864" cy="57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392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clés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Questionnaire « Startup questionnaire.xls » </a:t>
            </a:r>
          </a:p>
          <a:p>
            <a:r>
              <a:rPr lang="fr-FR" dirty="0" smtClean="0"/>
              <a:t>Répondez à plusieurs r1 = Etudiants </a:t>
            </a:r>
          </a:p>
          <a:p>
            <a:pPr lvl="1"/>
            <a:r>
              <a:rPr lang="fr-FR" dirty="0" smtClean="0"/>
              <a:t>R2 = Associé N°1</a:t>
            </a:r>
          </a:p>
          <a:p>
            <a:pPr lvl="1"/>
            <a:r>
              <a:rPr lang="fr-FR" dirty="0" smtClean="0"/>
              <a:t>R3 = Associé N°2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Domaines</a:t>
            </a:r>
          </a:p>
          <a:p>
            <a:pPr lvl="1"/>
            <a:r>
              <a:rPr lang="fr-FR" b="1" dirty="0" smtClean="0"/>
              <a:t>Stratégie</a:t>
            </a:r>
            <a:r>
              <a:rPr lang="fr-FR" dirty="0" smtClean="0"/>
              <a:t> : Je suis prêt</a:t>
            </a:r>
          </a:p>
          <a:p>
            <a:pPr lvl="1"/>
            <a:r>
              <a:rPr lang="fr-FR" b="1" dirty="0" err="1" smtClean="0"/>
              <a:t>Market</a:t>
            </a:r>
            <a:r>
              <a:rPr lang="fr-FR" dirty="0" smtClean="0"/>
              <a:t> : Je connais les besoins</a:t>
            </a:r>
          </a:p>
          <a:p>
            <a:pPr lvl="1"/>
            <a:r>
              <a:rPr lang="fr-FR" b="1" dirty="0" smtClean="0"/>
              <a:t>RH &amp; Finance </a:t>
            </a:r>
            <a:r>
              <a:rPr lang="fr-FR" dirty="0" smtClean="0"/>
              <a:t>: Je prévois et je gère</a:t>
            </a:r>
          </a:p>
          <a:p>
            <a:pPr lvl="1"/>
            <a:r>
              <a:rPr lang="fr-FR" b="1" dirty="0" smtClean="0"/>
              <a:t>Juridique &amp; Fiscal </a:t>
            </a:r>
            <a:r>
              <a:rPr lang="fr-FR" dirty="0" smtClean="0"/>
              <a:t>: Je me protège et je sais financer</a:t>
            </a:r>
          </a:p>
          <a:p>
            <a:pPr lvl="1"/>
            <a:r>
              <a:rPr lang="fr-FR" b="1" dirty="0" smtClean="0"/>
              <a:t>Go to </a:t>
            </a:r>
            <a:r>
              <a:rPr lang="fr-FR" b="1" dirty="0" err="1" smtClean="0"/>
              <a:t>market</a:t>
            </a:r>
            <a:r>
              <a:rPr lang="fr-FR" b="1" dirty="0" smtClean="0"/>
              <a:t> </a:t>
            </a:r>
            <a:r>
              <a:rPr lang="fr-FR" dirty="0" smtClean="0"/>
              <a:t>: Je suis prêt à vendre</a:t>
            </a:r>
          </a:p>
          <a:p>
            <a:pPr lvl="1"/>
            <a:r>
              <a:rPr lang="fr-FR" b="1" dirty="0" smtClean="0"/>
              <a:t>Communication</a:t>
            </a:r>
            <a:r>
              <a:rPr lang="fr-FR" dirty="0" smtClean="0"/>
              <a:t> : J’ai une image claire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E5F3D-FE33-4BE7-A859-59F1D6EC30F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1892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dans le 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Quelles sont les questions à</a:t>
            </a:r>
          </a:p>
          <a:p>
            <a:pPr lvl="1"/>
            <a:r>
              <a:rPr lang="fr-FR" dirty="0" smtClean="0"/>
              <a:t>COURT TERME : Tout de suite – de 0 à 6 Mois</a:t>
            </a:r>
          </a:p>
          <a:p>
            <a:pPr lvl="1"/>
            <a:r>
              <a:rPr lang="fr-FR" dirty="0" smtClean="0"/>
              <a:t>MOYEN TERME : Un peu de temps pour souffler – 6 à 24 Mois</a:t>
            </a:r>
          </a:p>
          <a:p>
            <a:pPr lvl="1"/>
            <a:r>
              <a:rPr lang="fr-FR" dirty="0" smtClean="0"/>
              <a:t>LONG TERME : + de 24 Mois jusqu’à 5 ans</a:t>
            </a:r>
          </a:p>
          <a:p>
            <a:pPr lvl="2"/>
            <a:r>
              <a:rPr lang="fr-FR" dirty="0" smtClean="0"/>
              <a:t>Après 5 ans cela n’a plus de sens (en général)</a:t>
            </a:r>
          </a:p>
          <a:p>
            <a:pPr lvl="2"/>
            <a:endParaRPr lang="fr-FR" dirty="0"/>
          </a:p>
          <a:p>
            <a:r>
              <a:rPr lang="fr-FR" dirty="0" smtClean="0"/>
              <a:t>On  prévoit ces questions </a:t>
            </a:r>
          </a:p>
          <a:p>
            <a:pPr lvl="1"/>
            <a:r>
              <a:rPr lang="fr-FR" dirty="0" smtClean="0"/>
              <a:t>Pour préparer les réponses à des interrogations des investisseurs</a:t>
            </a:r>
          </a:p>
          <a:p>
            <a:pPr lvl="1"/>
            <a:r>
              <a:rPr lang="fr-FR" dirty="0" smtClean="0"/>
              <a:t>On les affiche parfois officiellement pour faire apparaître le réalisme des dirigeants</a:t>
            </a:r>
          </a:p>
          <a:p>
            <a:pPr lvl="2"/>
            <a:r>
              <a:rPr lang="fr-FR" dirty="0" smtClean="0"/>
              <a:t>Par exemple : Verrous techniques à lever …,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189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26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Risques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3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Analyser les risques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avez un outil de diagnostic disponible sur </a:t>
            </a:r>
            <a:r>
              <a:rPr lang="fr-FR" dirty="0" err="1" smtClean="0"/>
              <a:t>Moodle</a:t>
            </a:r>
            <a:endParaRPr lang="fr-FR" dirty="0" smtClean="0"/>
          </a:p>
          <a:p>
            <a:pPr lvl="1"/>
            <a:r>
              <a:rPr lang="fr-FR" dirty="0" smtClean="0"/>
              <a:t>« Diagnostic </a:t>
            </a:r>
            <a:r>
              <a:rPr lang="fr-FR" dirty="0" err="1" smtClean="0"/>
              <a:t>paul</a:t>
            </a:r>
            <a:r>
              <a:rPr lang="fr-FR" dirty="0" smtClean="0"/>
              <a:t> </a:t>
            </a:r>
            <a:r>
              <a:rPr lang="fr-FR" dirty="0" err="1" smtClean="0"/>
              <a:t>miller</a:t>
            </a:r>
            <a:r>
              <a:rPr lang="fr-FR" dirty="0" smtClean="0"/>
              <a:t> étudier les marchés que n’existent pas encore »</a:t>
            </a:r>
          </a:p>
          <a:p>
            <a:r>
              <a:rPr lang="fr-FR" dirty="0" smtClean="0"/>
              <a:t>Analyse pour chaque segment adressable les différents risques: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E5F3D-FE33-4BE7-A859-59F1D6EC30F4}" type="slidenum">
              <a:rPr lang="fr-FR" smtClean="0"/>
              <a:pPr/>
              <a:t>27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6323"/>
              </p:ext>
            </p:extLst>
          </p:nvPr>
        </p:nvGraphicFramePr>
        <p:xfrm>
          <a:off x="755576" y="3284984"/>
          <a:ext cx="3888432" cy="2016224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377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Geneva"/>
                        </a:rPr>
                        <a:t>Risques liés à la technologie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1. Performance du produit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2. Potentiel d'évolution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3. Image de la technologie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4. Maitrise relative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Geneva"/>
                        </a:rPr>
                        <a:t>5. Cohérence du projet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33322"/>
              </p:ext>
            </p:extLst>
          </p:nvPr>
        </p:nvGraphicFramePr>
        <p:xfrm>
          <a:off x="4860032" y="3212976"/>
          <a:ext cx="3960440" cy="2016224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483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Geneva"/>
                        </a:rPr>
                        <a:t>Risques liés à l'environnement technologique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9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1. Perform solutions concurrentes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2. Capacités fournisseurs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2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3. Risque d'intégration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Geneva"/>
                        </a:rPr>
                        <a:t>4. Demande techno.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0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Geneva"/>
                        </a:rPr>
                        <a:t>5. Mise en </a:t>
                      </a:r>
                      <a:r>
                        <a:rPr lang="fr-FR" sz="1400" b="0" i="0" u="none" strike="noStrike" dirty="0" err="1">
                          <a:effectLst/>
                          <a:latin typeface="Geneva"/>
                        </a:rPr>
                        <a:t>oeuvre</a:t>
                      </a:r>
                      <a:r>
                        <a:rPr lang="fr-FR" sz="1400" b="0" i="0" u="none" strike="noStrike" dirty="0">
                          <a:effectLst/>
                          <a:latin typeface="Geneva"/>
                        </a:rPr>
                        <a:t> client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98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66350"/>
              </p:ext>
            </p:extLst>
          </p:nvPr>
        </p:nvGraphicFramePr>
        <p:xfrm>
          <a:off x="683568" y="1268760"/>
          <a:ext cx="3456384" cy="2300137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2343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effectLst/>
                          <a:latin typeface="Geneva"/>
                        </a:rPr>
                        <a:t>Atouts de l'entreprise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1. Experience commerciale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3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2. Adaptabilité de l'organisation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3. Poids financier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4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Geneva"/>
                        </a:rPr>
                        <a:t>4. Synergie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Geneva"/>
                        </a:rPr>
                        <a:t>5. Intégration avale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6. Service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7. Image de l'entreprise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Geneva"/>
                        </a:rPr>
                        <a:t>8. Contraintes légales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28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84816"/>
              </p:ext>
            </p:extLst>
          </p:nvPr>
        </p:nvGraphicFramePr>
        <p:xfrm>
          <a:off x="4427984" y="1268760"/>
          <a:ext cx="4176464" cy="2309386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274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effectLst/>
                          <a:latin typeface="Geneva"/>
                        </a:rPr>
                        <a:t>Attraits du marché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1. Taille/volume du marché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2. Taux de croissance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3. Importance du prix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4. Intensité concurrentielle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5. Risque politico-économique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2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6. Propension à l'innovation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Geneva"/>
                        </a:rPr>
                        <a:t>7. Pouvoir de négociation des clients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Geneva"/>
                        </a:rPr>
                        <a:t>8. Cohérence avec la stratégie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02277"/>
            <a:ext cx="4824536" cy="31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60" y="40050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Croiser le risque technique et le risque commercial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7588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DE313-8CB9-4F10-8309-3407D8C8ED78}" type="slidenum">
              <a:rPr lang="fr-FR"/>
              <a:pPr/>
              <a:t>29</a:t>
            </a:fld>
            <a:endParaRPr lang="fr-FR"/>
          </a:p>
        </p:txBody>
      </p:sp>
      <p:pic>
        <p:nvPicPr>
          <p:cNvPr id="1288194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420938"/>
            <a:ext cx="6067425" cy="898525"/>
          </a:xfrm>
        </p:spPr>
        <p:txBody>
          <a:bodyPr/>
          <a:lstStyle/>
          <a:p>
            <a:r>
              <a:rPr lang="fr-FR" sz="2800" dirty="0"/>
              <a:t>Management des </a:t>
            </a:r>
            <a:r>
              <a:rPr lang="fr-FR" sz="2800" dirty="0" smtClean="0"/>
              <a:t>startup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1200" dirty="0"/>
              <a:t>Agnès CADOUX DUBUS – Dominique PERRODIN – </a:t>
            </a:r>
          </a:p>
        </p:txBody>
      </p:sp>
      <p:sp>
        <p:nvSpPr>
          <p:cNvPr id="1288196" name="Rectangle 4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DF0A64"/>
          </a:solidFill>
          <a:ln w="9525">
            <a:solidFill>
              <a:srgbClr val="DF0A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Line 5"/>
          <p:cNvSpPr>
            <a:spLocks noChangeShapeType="1"/>
          </p:cNvSpPr>
          <p:nvPr/>
        </p:nvSpPr>
        <p:spPr bwMode="auto">
          <a:xfrm>
            <a:off x="1835150" y="3357563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88199" name="Rectangle 7"/>
          <p:cNvSpPr>
            <a:spLocks noChangeArrowheads="1"/>
          </p:cNvSpPr>
          <p:nvPr/>
        </p:nvSpPr>
        <p:spPr bwMode="auto">
          <a:xfrm>
            <a:off x="1835150" y="3429000"/>
            <a:ext cx="60674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FR" sz="4400" dirty="0" smtClean="0">
                <a:latin typeface="Calibri" pitchFamily="34" charset="0"/>
              </a:rPr>
              <a:t>Enjeux</a:t>
            </a:r>
            <a:endParaRPr lang="fr-FR" sz="4400" dirty="0">
              <a:latin typeface="Calibri" pitchFamily="34" charset="0"/>
            </a:endParaRPr>
          </a:p>
        </p:txBody>
      </p:sp>
      <p:pic>
        <p:nvPicPr>
          <p:cNvPr id="9" name="Image 4" descr="logo_GEM_ble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9280"/>
            <a:ext cx="1040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Les logos de nos accréditations avec le nouveau logo EQUIS (200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381328"/>
            <a:ext cx="1212628" cy="288000"/>
          </a:xfrm>
          <a:prstGeom prst="rect">
            <a:avLst/>
          </a:prstGeom>
          <a:noFill/>
        </p:spPr>
      </p:pic>
      <p:pic>
        <p:nvPicPr>
          <p:cNvPr id="11" name="Image 10" descr="Bandeau TTA recadré (4).jpg"/>
          <p:cNvPicPr>
            <a:picLocks noChangeAspect="1"/>
          </p:cNvPicPr>
          <p:nvPr/>
        </p:nvPicPr>
        <p:blipFill>
          <a:blip r:embed="rId6" cstate="email"/>
          <a:srcRect b="53764"/>
          <a:stretch>
            <a:fillRect/>
          </a:stretch>
        </p:blipFill>
        <p:spPr>
          <a:xfrm>
            <a:off x="107504" y="0"/>
            <a:ext cx="903649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Marchés </a:t>
            </a:r>
            <a:r>
              <a:rPr lang="fr-FR" dirty="0" smtClean="0"/>
              <a:t>visés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Vision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Risques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Enjeux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E5F3D-FE33-4BE7-A859-59F1D6EC30F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52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Formalisation des enjeux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quoi parle t’on ?</a:t>
            </a:r>
          </a:p>
          <a:p>
            <a:pPr lvl="1"/>
            <a:r>
              <a:rPr lang="fr-FR" dirty="0" smtClean="0"/>
              <a:t>Quels sont les enjeux à court terme (dans les 12 à 24 mois) pour l’entreprise ?</a:t>
            </a:r>
          </a:p>
          <a:p>
            <a:pPr lvl="1"/>
            <a:r>
              <a:rPr lang="fr-FR" dirty="0" smtClean="0"/>
              <a:t>Se développer : pourquoi ? Pour quoi ? Critères quantitatifs, critères qualitatifs</a:t>
            </a:r>
          </a:p>
          <a:p>
            <a:pPr lvl="1"/>
            <a:r>
              <a:rPr lang="fr-FR" dirty="0" smtClean="0"/>
              <a:t>Se positionner: Où ? </a:t>
            </a:r>
          </a:p>
          <a:p>
            <a:pPr lvl="1"/>
            <a:r>
              <a:rPr lang="fr-FR" dirty="0" smtClean="0"/>
              <a:t>Etre leader: de quel marché ? Accessibilité ? Pourquoi être leader ? </a:t>
            </a:r>
          </a:p>
          <a:p>
            <a:pPr lvl="1"/>
            <a:r>
              <a:rPr lang="fr-FR" dirty="0" smtClean="0"/>
              <a:t>Confirmer une position: Maintenir les clients, développer le CA avec eux</a:t>
            </a:r>
          </a:p>
          <a:p>
            <a:pPr lvl="1"/>
            <a:r>
              <a:rPr lang="fr-FR" dirty="0" smtClean="0"/>
              <a:t>Technologie: Finaliser des développements, Livrer un produit fini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E5F3D-FE33-4BE7-A859-59F1D6EC30F4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931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Marchés visés à priori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natures de marchés  sont analysées et surtout regroupés par type en </a:t>
            </a:r>
            <a:r>
              <a:rPr lang="fr-FR" b="1" dirty="0" smtClean="0">
                <a:solidFill>
                  <a:srgbClr val="FF0000"/>
                </a:solidFill>
              </a:rPr>
              <a:t>fonction </a:t>
            </a:r>
            <a:r>
              <a:rPr lang="fr-FR" b="1" dirty="0">
                <a:solidFill>
                  <a:srgbClr val="FF0000"/>
                </a:solidFill>
              </a:rPr>
              <a:t>du cout marketing ou du </a:t>
            </a:r>
            <a:r>
              <a:rPr lang="fr-FR" b="1" dirty="0" smtClean="0">
                <a:solidFill>
                  <a:srgbClr val="FF0000"/>
                </a:solidFill>
              </a:rPr>
              <a:t>cout </a:t>
            </a:r>
            <a:r>
              <a:rPr lang="fr-FR" b="1" dirty="0">
                <a:solidFill>
                  <a:srgbClr val="FF0000"/>
                </a:solidFill>
              </a:rPr>
              <a:t>d'accessibilité du </a:t>
            </a:r>
            <a:r>
              <a:rPr lang="fr-FR" b="1" dirty="0" smtClean="0">
                <a:solidFill>
                  <a:srgbClr val="FF0000"/>
                </a:solidFill>
              </a:rPr>
              <a:t>client</a:t>
            </a:r>
          </a:p>
          <a:p>
            <a:r>
              <a:rPr lang="fr-FR" dirty="0" smtClean="0"/>
              <a:t>On cherche à comprendre :</a:t>
            </a:r>
          </a:p>
          <a:p>
            <a:pPr lvl="1"/>
            <a:r>
              <a:rPr lang="fr-FR" dirty="0" smtClean="0"/>
              <a:t>Le potentiel de développement et de croissance de l’entreprise, pour chacun des marchés</a:t>
            </a:r>
          </a:p>
          <a:p>
            <a:pPr lvl="1"/>
            <a:r>
              <a:rPr lang="fr-FR" dirty="0" smtClean="0"/>
              <a:t>Les moyens financiers qu’il faut engager pour atteindre un résultat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Le TAM (Temps Accès au Marché) </a:t>
            </a:r>
          </a:p>
          <a:p>
            <a:pPr lvl="1"/>
            <a:r>
              <a:rPr lang="fr-FR" dirty="0" smtClean="0"/>
              <a:t>L’accessibilité des marchés</a:t>
            </a:r>
          </a:p>
          <a:p>
            <a:r>
              <a:rPr lang="fr-FR" dirty="0" smtClean="0"/>
              <a:t>Cette analyse permet de justifier la focalisation sur 1 ou 2 marchés cibles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E5F3D-FE33-4BE7-A859-59F1D6EC30F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1601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B0FD1-5B6A-48D8-B76B-14CE56564BFC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Contraintes du marché</a:t>
            </a:r>
          </a:p>
        </p:txBody>
      </p:sp>
      <p:sp>
        <p:nvSpPr>
          <p:cNvPr id="134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3956050" cy="5543550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marché est à créer</a:t>
            </a:r>
            <a:r>
              <a:rPr lang="fr-FR" sz="1800" b="1" dirty="0" smtClean="0"/>
              <a:t> :</a:t>
            </a:r>
            <a:r>
              <a:rPr lang="fr-FR" sz="1800" dirty="0" smtClean="0"/>
              <a:t> </a:t>
            </a:r>
          </a:p>
          <a:p>
            <a:pPr lvl="1" eaLnBrk="1" hangingPunct="1">
              <a:defRPr/>
            </a:pPr>
            <a:r>
              <a:rPr lang="fr-FR" sz="1600" dirty="0" smtClean="0"/>
              <a:t>lenteur de réaction du marché </a:t>
            </a:r>
          </a:p>
          <a:p>
            <a:pPr lvl="1" eaLnBrk="1" hangingPunct="1">
              <a:defRPr/>
            </a:pPr>
            <a:r>
              <a:rPr lang="fr-FR" sz="1600" dirty="0" smtClean="0"/>
              <a:t>Investissements en termes de communication </a:t>
            </a:r>
          </a:p>
          <a:p>
            <a:pPr lvl="1" eaLnBrk="1" hangingPunct="1">
              <a:defRPr/>
            </a:pPr>
            <a:r>
              <a:rPr lang="fr-FR" sz="1600" dirty="0" smtClean="0"/>
              <a:t>prospection </a:t>
            </a:r>
          </a:p>
          <a:p>
            <a:pPr lvl="1" eaLnBrk="1" hangingPunct="1">
              <a:defRPr/>
            </a:pPr>
            <a:r>
              <a:rPr lang="fr-FR" sz="1600" dirty="0" smtClean="0"/>
              <a:t>Essuyer les plâtres pour d’autres</a:t>
            </a:r>
            <a:endParaRPr lang="fr-FR" sz="1600" b="1" dirty="0" smtClean="0"/>
          </a:p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marché est en démarrage </a:t>
            </a:r>
            <a:r>
              <a:rPr lang="fr-FR" sz="1800" b="1" dirty="0" smtClean="0"/>
              <a:t>:</a:t>
            </a:r>
            <a:r>
              <a:rPr lang="fr-FR" sz="1800" dirty="0" smtClean="0"/>
              <a:t> </a:t>
            </a:r>
          </a:p>
          <a:p>
            <a:pPr lvl="1" eaLnBrk="1" hangingPunct="1">
              <a:defRPr/>
            </a:pPr>
            <a:r>
              <a:rPr lang="fr-FR" sz="1600" dirty="0" smtClean="0"/>
              <a:t>la concurrence va arriver très vite, </a:t>
            </a:r>
          </a:p>
          <a:p>
            <a:pPr lvl="1" eaLnBrk="1" hangingPunct="1">
              <a:defRPr/>
            </a:pPr>
            <a:r>
              <a:rPr lang="fr-FR" sz="1600" dirty="0" smtClean="0"/>
              <a:t>prendre très rapidement  une place sur le marché -&gt; moyens</a:t>
            </a:r>
            <a:endParaRPr lang="fr-FR" sz="1600" b="1" dirty="0" smtClean="0"/>
          </a:p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marché en fort développement </a:t>
            </a:r>
            <a:r>
              <a:rPr lang="fr-FR" sz="1800" b="1" dirty="0" smtClean="0"/>
              <a:t>:</a:t>
            </a:r>
            <a:r>
              <a:rPr lang="fr-FR" sz="1800" dirty="0" smtClean="0"/>
              <a:t> </a:t>
            </a:r>
          </a:p>
          <a:p>
            <a:pPr lvl="1" eaLnBrk="1" hangingPunct="1">
              <a:defRPr/>
            </a:pPr>
            <a:r>
              <a:rPr lang="fr-FR" sz="1600" dirty="0" smtClean="0"/>
              <a:t>guerre de prix -&gt; structure financière solide </a:t>
            </a:r>
          </a:p>
          <a:p>
            <a:pPr lvl="1" eaLnBrk="1" hangingPunct="1">
              <a:defRPr/>
            </a:pPr>
            <a:r>
              <a:rPr lang="fr-FR" sz="1600" dirty="0" smtClean="0"/>
              <a:t>compétences commerciales et gestionnaires</a:t>
            </a:r>
          </a:p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marché mature </a:t>
            </a:r>
            <a:r>
              <a:rPr lang="fr-FR" sz="1800" b="1" dirty="0" smtClean="0"/>
              <a:t>:</a:t>
            </a:r>
            <a:r>
              <a:rPr lang="fr-FR" sz="1800" dirty="0" smtClean="0"/>
              <a:t> </a:t>
            </a:r>
          </a:p>
          <a:p>
            <a:pPr lvl="1" eaLnBrk="1" hangingPunct="1">
              <a:defRPr/>
            </a:pPr>
            <a:r>
              <a:rPr lang="fr-FR" sz="1600" dirty="0" smtClean="0"/>
              <a:t>différenciation forte </a:t>
            </a:r>
          </a:p>
          <a:p>
            <a:pPr lvl="1" eaLnBrk="1" hangingPunct="1">
              <a:defRPr/>
            </a:pPr>
            <a:r>
              <a:rPr lang="fr-FR" sz="1600" dirty="0" smtClean="0"/>
              <a:t>moyens puissants</a:t>
            </a:r>
          </a:p>
          <a:p>
            <a:pPr eaLnBrk="1" hangingPunct="1">
              <a:defRPr/>
            </a:pPr>
            <a:endParaRPr lang="fr-FR" sz="1800" dirty="0" smtClean="0"/>
          </a:p>
        </p:txBody>
      </p:sp>
      <p:sp>
        <p:nvSpPr>
          <p:cNvPr id="134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125538"/>
            <a:ext cx="3884612" cy="5472112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smtClean="0"/>
              <a:t>Atomisé -&gt; Coûts pour atteindre les clients</a:t>
            </a:r>
          </a:p>
          <a:p>
            <a:pPr eaLnBrk="1" hangingPunct="1">
              <a:defRPr/>
            </a:pPr>
            <a:endParaRPr lang="fr-FR" sz="1800" smtClean="0"/>
          </a:p>
          <a:p>
            <a:pPr eaLnBrk="1" hangingPunct="1">
              <a:defRPr/>
            </a:pPr>
            <a:r>
              <a:rPr lang="fr-FR" sz="1800" smtClean="0"/>
              <a:t>trop large -&gt; stratégie pour pouvoir limiter  ses cibles</a:t>
            </a:r>
          </a:p>
          <a:p>
            <a:pPr eaLnBrk="1" hangingPunct="1">
              <a:defRPr/>
            </a:pPr>
            <a:endParaRPr lang="fr-FR" sz="1800" smtClean="0"/>
          </a:p>
          <a:p>
            <a:pPr eaLnBrk="1" hangingPunct="1">
              <a:defRPr/>
            </a:pPr>
            <a:r>
              <a:rPr lang="fr-FR" sz="1800" smtClean="0"/>
              <a:t>peu solvable ou très risqué -&gt; Assurance-crédit, risque d'impayé</a:t>
            </a:r>
          </a:p>
          <a:p>
            <a:pPr eaLnBrk="1" hangingPunct="1">
              <a:defRPr/>
            </a:pPr>
            <a:endParaRPr lang="fr-FR" sz="1800" smtClean="0"/>
          </a:p>
          <a:p>
            <a:pPr eaLnBrk="1" hangingPunct="1">
              <a:defRPr/>
            </a:pPr>
            <a:r>
              <a:rPr lang="fr-FR" sz="1800" smtClean="0"/>
              <a:t>Peu réactif -&gt; délai de décision lent : l'utilisateur n'est pas l'acheteur qui n'est pas le décideur </a:t>
            </a:r>
            <a:r>
              <a:rPr lang="fr-FR" sz="1800" smtClean="0">
                <a:sym typeface="Wingdings" pitchFamily="2" charset="2"/>
              </a:rPr>
              <a:t></a:t>
            </a:r>
            <a:r>
              <a:rPr lang="fr-FR" sz="1800" smtClean="0"/>
              <a:t> grands comptes, collectivités territoriales</a:t>
            </a:r>
          </a:p>
          <a:p>
            <a:pPr eaLnBrk="1" hangingPunct="1">
              <a:defRPr/>
            </a:pPr>
            <a:endParaRPr lang="fr-FR" sz="1800" smtClean="0"/>
          </a:p>
          <a:p>
            <a:pPr eaLnBrk="1" hangingPunct="1">
              <a:defRPr/>
            </a:pPr>
            <a:r>
              <a:rPr lang="fr-FR" sz="1800" smtClean="0"/>
              <a:t>Délais de paiement longs (grande distribution, collectivités…) </a:t>
            </a:r>
          </a:p>
          <a:p>
            <a:pPr eaLnBrk="1" hangingPunct="1">
              <a:defRPr/>
            </a:pPr>
            <a:endParaRPr lang="fr-FR" sz="1800" smtClean="0"/>
          </a:p>
        </p:txBody>
      </p:sp>
    </p:spTree>
    <p:extLst>
      <p:ext uri="{BB962C8B-B14F-4D97-AF65-F5344CB8AC3E}">
        <p14:creationId xmlns:p14="http://schemas.microsoft.com/office/powerpoint/2010/main" val="350866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15D7C3-3382-43FA-8016-9E79C1F2DD25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Applications Marketing Mix 4P</a:t>
            </a:r>
          </a:p>
        </p:txBody>
      </p:sp>
      <p:sp>
        <p:nvSpPr>
          <p:cNvPr id="134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388302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600" i="1" dirty="0" smtClean="0"/>
              <a:t>Product</a:t>
            </a:r>
            <a:r>
              <a:rPr lang="fr-FR" sz="1600" dirty="0" smtClean="0"/>
              <a:t> : la </a:t>
            </a:r>
            <a:r>
              <a:rPr lang="fr-FR" sz="1600" dirty="0" smtClean="0">
                <a:hlinkClick r:id="rId2" tooltip="Marketing produit"/>
              </a:rPr>
              <a:t>politique de produit</a:t>
            </a:r>
            <a:r>
              <a:rPr lang="fr-FR" sz="16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/>
              <a:t>choix de la </a:t>
            </a:r>
            <a:r>
              <a:rPr lang="fr-FR" sz="1400" dirty="0" smtClean="0">
                <a:hlinkClick r:id="rId3" tooltip="Gamme de produits"/>
              </a:rPr>
              <a:t>gamme de produits</a:t>
            </a:r>
            <a:endParaRPr lang="fr-FR" sz="1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i="1" dirty="0" smtClean="0"/>
              <a:t>Price</a:t>
            </a:r>
            <a:r>
              <a:rPr lang="fr-FR" sz="1600" dirty="0" smtClean="0"/>
              <a:t> : la </a:t>
            </a:r>
            <a:r>
              <a:rPr lang="fr-FR" sz="1600" dirty="0" smtClean="0">
                <a:hlinkClick r:id="rId4" tooltip="Politique de prix"/>
              </a:rPr>
              <a:t>politique de prix</a:t>
            </a:r>
            <a:r>
              <a:rPr lang="fr-FR" sz="16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5" tooltip="Écrémage"/>
              </a:rPr>
              <a:t>écrémage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6" tooltip="Taux de pénétration du marché"/>
              </a:rPr>
              <a:t>pénétration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7" tooltip="Prix d'acceptabilité"/>
              </a:rPr>
              <a:t>prix d'acceptabilité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8" tooltip="Rentabilité"/>
              </a:rPr>
              <a:t>rentabilité</a:t>
            </a:r>
            <a:r>
              <a:rPr lang="fr-FR" sz="1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b="1" dirty="0" smtClean="0">
                <a:solidFill>
                  <a:srgbClr val="0070C0"/>
                </a:solidFill>
              </a:rPr>
              <a:t>DISCOUNT, CARREFOUR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i="1" dirty="0" smtClean="0"/>
              <a:t>Place</a:t>
            </a:r>
            <a:r>
              <a:rPr lang="fr-FR" sz="1600" dirty="0" smtClean="0"/>
              <a:t> : la politique de </a:t>
            </a:r>
            <a:r>
              <a:rPr lang="fr-FR" sz="1600" dirty="0" smtClean="0">
                <a:hlinkClick r:id="rId9" tooltip="Distribution (management)"/>
              </a:rPr>
              <a:t>distribution</a:t>
            </a:r>
            <a:r>
              <a:rPr lang="fr-FR" sz="16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/>
              <a:t>choix du réseau et des canaux de </a:t>
            </a:r>
            <a:r>
              <a:rPr lang="fr-FR" sz="1400" dirty="0" smtClean="0">
                <a:hlinkClick r:id="rId9" tooltip="Distribution (management)"/>
              </a:rPr>
              <a:t>distribution</a:t>
            </a:r>
            <a:r>
              <a:rPr lang="fr-FR" sz="1400" dirty="0" smtClean="0"/>
              <a:t>, force de </a:t>
            </a:r>
            <a:r>
              <a:rPr lang="fr-FR" sz="1400" dirty="0" smtClean="0">
                <a:hlinkClick r:id="rId10" tooltip="Vente"/>
              </a:rPr>
              <a:t>vente</a:t>
            </a:r>
            <a:r>
              <a:rPr lang="fr-FR" sz="1400" dirty="0" smtClean="0"/>
              <a:t>, etc..).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/>
              <a:t>La distribution inclus également le </a:t>
            </a:r>
            <a:r>
              <a:rPr lang="fr-FR" sz="1400" dirty="0" smtClean="0">
                <a:hlinkClick r:id="rId11" tooltip="Commerce électronique"/>
              </a:rPr>
              <a:t>Commerce électronique</a:t>
            </a:r>
            <a:r>
              <a:rPr lang="fr-FR" sz="1400" dirty="0" smtClean="0"/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b="1" dirty="0" smtClean="0">
                <a:solidFill>
                  <a:srgbClr val="0070C0"/>
                </a:solidFill>
              </a:rPr>
              <a:t>AMAZON, BOUTIQUE MODE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1600" i="1" dirty="0" smtClean="0"/>
              <a:t>Promotion</a:t>
            </a:r>
            <a:r>
              <a:rPr lang="fr-FR" sz="1600" dirty="0" smtClean="0"/>
              <a:t> : la politique de </a:t>
            </a:r>
            <a:r>
              <a:rPr lang="fr-FR" sz="1600" dirty="0" smtClean="0">
                <a:hlinkClick r:id="rId12" tooltip="Communication"/>
              </a:rPr>
              <a:t>communication</a:t>
            </a:r>
            <a:r>
              <a:rPr lang="fr-FR" sz="16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/>
              <a:t>(choix du type </a:t>
            </a:r>
            <a:r>
              <a:rPr lang="fr-FR" sz="1400" dirty="0" smtClean="0">
                <a:hlinkClick r:id="rId13" tooltip="Publicité"/>
              </a:rPr>
              <a:t>publicité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14" tooltip="Promotion"/>
              </a:rPr>
              <a:t>promotion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15" tooltip="Marketing direct"/>
              </a:rPr>
              <a:t>marketing direct</a:t>
            </a:r>
            <a:r>
              <a:rPr lang="fr-FR" sz="1400" dirty="0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1400" dirty="0" smtClean="0">
                <a:hlinkClick r:id="rId16" tooltip="Relations publiques"/>
              </a:rPr>
              <a:t>relations publiques</a:t>
            </a:r>
            <a:r>
              <a:rPr lang="fr-FR" sz="1400" dirty="0" smtClean="0"/>
              <a:t>, etc..)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1600" dirty="0" smtClean="0"/>
          </a:p>
        </p:txBody>
      </p:sp>
      <p:sp>
        <p:nvSpPr>
          <p:cNvPr id="13445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r-FR" sz="1400" smtClean="0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384550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1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Evolutions passées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FF0000"/>
                </a:solidFill>
              </a:rPr>
              <a:t>Est-ce que les évolutions passées expliquent ce projet ?</a:t>
            </a:r>
          </a:p>
          <a:p>
            <a:r>
              <a:rPr lang="fr-FR" dirty="0" smtClean="0"/>
              <a:t>On cherche à comprendre :</a:t>
            </a:r>
          </a:p>
          <a:p>
            <a:pPr lvl="1"/>
            <a:r>
              <a:rPr lang="fr-FR" dirty="0" smtClean="0"/>
              <a:t>Les fondements de l’évolution du marché</a:t>
            </a:r>
          </a:p>
          <a:p>
            <a:pPr lvl="1"/>
            <a:r>
              <a:rPr lang="fr-FR" dirty="0" smtClean="0"/>
              <a:t>Qui ont abouti à la situation  actuelle (Technologie, changement d’usages, évolution de la législation … )</a:t>
            </a:r>
          </a:p>
          <a:p>
            <a:pPr lvl="1"/>
            <a:r>
              <a:rPr lang="fr-FR" dirty="0" smtClean="0"/>
              <a:t>Dans un contexte historique comment explique t’on l’intérêt du projet </a:t>
            </a:r>
          </a:p>
          <a:p>
            <a:r>
              <a:rPr lang="fr-FR" dirty="0" smtClean="0"/>
              <a:t>On ne cherche pas à justifier le projet (par les évolutions </a:t>
            </a:r>
            <a:r>
              <a:rPr lang="fr-FR" dirty="0" smtClean="0"/>
              <a:t>du </a:t>
            </a:r>
            <a:r>
              <a:rPr lang="fr-FR" dirty="0" smtClean="0"/>
              <a:t>passé) mais à démontrer sa compréhension des enjeux, sa connaissance des évolutions du secteur.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1B6D1-F46C-4F2D-A440-6F6CA7CBBC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5848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Evolutions présentes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évolutions présentes sont soumises à interprétation:</a:t>
            </a:r>
          </a:p>
          <a:p>
            <a:r>
              <a:rPr lang="fr-FR" dirty="0" smtClean="0"/>
              <a:t>On vérifie chacune des assertions du porteur de projet</a:t>
            </a:r>
          </a:p>
          <a:p>
            <a:pPr lvl="1"/>
            <a:r>
              <a:rPr lang="fr-FR" dirty="0" smtClean="0"/>
              <a:t>On se base sur des faits - des inducteurs</a:t>
            </a:r>
          </a:p>
          <a:p>
            <a:pPr lvl="1"/>
            <a:r>
              <a:rPr lang="fr-FR" dirty="0" smtClean="0"/>
              <a:t>Qui produisent des résultats – évaluables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Exemple : </a:t>
            </a:r>
          </a:p>
          <a:p>
            <a:pPr lvl="1"/>
            <a:r>
              <a:rPr lang="fr-FR" dirty="0" smtClean="0"/>
              <a:t>Un créateur  explique que « la demande du marché est de disposer d’un produit plus simple à mettre en œuvre, évidemment ! »</a:t>
            </a:r>
          </a:p>
          <a:p>
            <a:pPr lvl="1"/>
            <a:r>
              <a:rPr lang="fr-FR" dirty="0" smtClean="0"/>
              <a:t>On n’a aucune garantie que cela soit vrai (ancré dans la réalité) ! </a:t>
            </a:r>
          </a:p>
          <a:p>
            <a:pPr lvl="1"/>
            <a:r>
              <a:rPr lang="fr-FR" dirty="0" smtClean="0"/>
              <a:t>Il faut valider les usages du marché (comment ça marche aujourd’hui, pourquoi les clients changeraient)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543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Evolutions futures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management stratégique, </a:t>
            </a:r>
            <a:r>
              <a:rPr lang="fr-FR" b="1" dirty="0">
                <a:solidFill>
                  <a:srgbClr val="FF0000"/>
                </a:solidFill>
              </a:rPr>
              <a:t>l'analyse PEST (ou PESTEL) </a:t>
            </a:r>
            <a:r>
              <a:rPr lang="fr-FR" dirty="0"/>
              <a:t>est un outil de travail conceptuel s'intéressant à l'influence (positive ou négative) que peuvent exercer, sur une organisation, les facteurs macro-environnementaux </a:t>
            </a:r>
            <a:r>
              <a:rPr lang="fr-FR" dirty="0" smtClean="0"/>
              <a:t>d'ordres. Complément de SWOT</a:t>
            </a:r>
          </a:p>
          <a:p>
            <a:endParaRPr lang="fr-FR" dirty="0" smtClean="0"/>
          </a:p>
          <a:p>
            <a:r>
              <a:rPr lang="fr-FR" dirty="0" smtClean="0"/>
              <a:t>Politique</a:t>
            </a:r>
            <a:endParaRPr lang="fr-FR" dirty="0"/>
          </a:p>
          <a:p>
            <a:r>
              <a:rPr lang="fr-FR" dirty="0" smtClean="0"/>
              <a:t>Économique</a:t>
            </a:r>
            <a:endParaRPr lang="fr-FR" dirty="0"/>
          </a:p>
          <a:p>
            <a:r>
              <a:rPr lang="fr-FR" dirty="0" smtClean="0"/>
              <a:t>Social</a:t>
            </a:r>
            <a:endParaRPr lang="fr-FR" dirty="0"/>
          </a:p>
          <a:p>
            <a:r>
              <a:rPr lang="fr-FR" dirty="0" smtClean="0"/>
              <a:t>Technologique</a:t>
            </a:r>
            <a:endParaRPr lang="fr-FR" dirty="0"/>
          </a:p>
          <a:p>
            <a:r>
              <a:rPr lang="fr-FR" dirty="0" smtClean="0"/>
              <a:t>Environnemental</a:t>
            </a:r>
            <a:endParaRPr lang="fr-FR" dirty="0"/>
          </a:p>
          <a:p>
            <a:r>
              <a:rPr lang="fr-FR" dirty="0" smtClean="0"/>
              <a:t>Légal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57F33-486E-4726-99D3-8AA7831B08E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5945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re">
  <a:themeElements>
    <a:clrScheme name="Offre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Off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re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re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re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re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5357</TotalTime>
  <Words>1598</Words>
  <Application>Microsoft Office PowerPoint</Application>
  <PresentationFormat>Affichage à l'écran (4:3)</PresentationFormat>
  <Paragraphs>410</Paragraphs>
  <Slides>30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Offre</vt:lpstr>
      <vt:lpstr>Conception personnalisée</vt:lpstr>
      <vt:lpstr>Management des startup –  Agnès CADOUX DUBUS – Dominique PERRODIN – </vt:lpstr>
      <vt:lpstr>Management des startup  Agnès CADOUX DUBUS – Dominique PERRODIN – </vt:lpstr>
      <vt:lpstr>Plan</vt:lpstr>
      <vt:lpstr>Marchés visés à priori</vt:lpstr>
      <vt:lpstr>Contraintes du marché</vt:lpstr>
      <vt:lpstr>Applications Marketing Mix 4P</vt:lpstr>
      <vt:lpstr>Evolutions passées</vt:lpstr>
      <vt:lpstr>Evolutions présentes</vt:lpstr>
      <vt:lpstr>Evolutions futures</vt:lpstr>
      <vt:lpstr>Coût de conquête client</vt:lpstr>
      <vt:lpstr>Nature du marché</vt:lpstr>
      <vt:lpstr>Clientèle et cibles</vt:lpstr>
      <vt:lpstr>Maturité du secteur</vt:lpstr>
      <vt:lpstr>Système concurrentiel</vt:lpstr>
      <vt:lpstr>La matrice de relation externe/interne (Matrice MC KINSEY) ANALYSE DES ACTIVITES</vt:lpstr>
      <vt:lpstr>Management des startup Agnès CADOUX DUBUS – Dominique PERRODIN – </vt:lpstr>
      <vt:lpstr>Analyse stratégique</vt:lpstr>
      <vt:lpstr>Présentation PowerPoint</vt:lpstr>
      <vt:lpstr>Activités connexes</vt:lpstr>
      <vt:lpstr>Enjeux du management dans le temps</vt:lpstr>
      <vt:lpstr>Présentation PowerPoint</vt:lpstr>
      <vt:lpstr>Management des startup Agnès CADOUX DUBUS – Dominique PERRODIN – </vt:lpstr>
      <vt:lpstr>Analyse réaliste du projet</vt:lpstr>
      <vt:lpstr>Questions clés</vt:lpstr>
      <vt:lpstr>Questions dans le temps</vt:lpstr>
      <vt:lpstr>Management des startup Agnès CADOUX DUBUS – Dominique PERRODIN – </vt:lpstr>
      <vt:lpstr>Analyser les risques</vt:lpstr>
      <vt:lpstr>Risques</vt:lpstr>
      <vt:lpstr>Management des startup Agnès CADOUX DUBUS – Dominique PERRODIN – </vt:lpstr>
      <vt:lpstr>Formalisation des enjeux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L’ACQUISITION D’IMMOBILISATIONS CORPORELLES ET INCORPORELLES</dc:title>
  <dc:creator>frwed</dc:creator>
  <cp:lastModifiedBy>Dominique</cp:lastModifiedBy>
  <cp:revision>336</cp:revision>
  <dcterms:created xsi:type="dcterms:W3CDTF">2005-11-02T16:15:07Z</dcterms:created>
  <dcterms:modified xsi:type="dcterms:W3CDTF">2012-11-07T17:27:30Z</dcterms:modified>
</cp:coreProperties>
</file>