
<file path=[Content_Types].xml><?xml version="1.0" encoding="utf-8"?>
<Types xmlns="http://schemas.openxmlformats.org/package/2006/content-types">
  <Default Extension="xml" ContentType="application/xml"/>
  <Default Extension="doc" ContentType="application/msword"/>
  <Default Extension="png" ContentType="image/png"/>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handoutMasterIdLst>
    <p:handoutMasterId r:id="rId26"/>
  </p:handoutMasterIdLst>
  <p:sldIdLst>
    <p:sldId id="265" r:id="rId2"/>
    <p:sldId id="281" r:id="rId3"/>
    <p:sldId id="267" r:id="rId4"/>
    <p:sldId id="256" r:id="rId5"/>
    <p:sldId id="270" r:id="rId6"/>
    <p:sldId id="258" r:id="rId7"/>
    <p:sldId id="271" r:id="rId8"/>
    <p:sldId id="257" r:id="rId9"/>
    <p:sldId id="272" r:id="rId10"/>
    <p:sldId id="260" r:id="rId11"/>
    <p:sldId id="273" r:id="rId12"/>
    <p:sldId id="261" r:id="rId13"/>
    <p:sldId id="274" r:id="rId14"/>
    <p:sldId id="264" r:id="rId15"/>
    <p:sldId id="275" r:id="rId16"/>
    <p:sldId id="262" r:id="rId17"/>
    <p:sldId id="276" r:id="rId18"/>
    <p:sldId id="263" r:id="rId19"/>
    <p:sldId id="277" r:id="rId20"/>
    <p:sldId id="269" r:id="rId21"/>
    <p:sldId id="279" r:id="rId22"/>
    <p:sldId id="280" r:id="rId23"/>
    <p:sldId id="278" r:id="rId24"/>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0" d="100"/>
          <a:sy n="100" d="100"/>
        </p:scale>
        <p:origin x="-168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A060FB3-4755-C043-ADC4-620F41DD5D4A}" type="datetimeFigureOut">
              <a:rPr lang="fr-FR" smtClean="0"/>
              <a:t>13/09/13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5EDD08B-6103-E040-BB50-843E30CE73AB}" type="slidenum">
              <a:rPr lang="fr-FR" smtClean="0"/>
              <a:t>‹#›</a:t>
            </a:fld>
            <a:endParaRPr lang="fr-FR"/>
          </a:p>
        </p:txBody>
      </p:sp>
    </p:spTree>
    <p:extLst>
      <p:ext uri="{BB962C8B-B14F-4D97-AF65-F5344CB8AC3E}">
        <p14:creationId xmlns:p14="http://schemas.microsoft.com/office/powerpoint/2010/main" val="36811558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61B9CF-57DE-6448-99F9-F6CA123CCC12}" type="datetimeFigureOut">
              <a:rPr lang="fr-FR" smtClean="0"/>
              <a:t>13/09/13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1C49B8-F379-884C-9891-6D2B89EC64C2}" type="slidenum">
              <a:rPr lang="fr-FR" smtClean="0"/>
              <a:t>‹#›</a:t>
            </a:fld>
            <a:endParaRPr lang="fr-FR"/>
          </a:p>
        </p:txBody>
      </p:sp>
    </p:spTree>
    <p:extLst>
      <p:ext uri="{BB962C8B-B14F-4D97-AF65-F5344CB8AC3E}">
        <p14:creationId xmlns:p14="http://schemas.microsoft.com/office/powerpoint/2010/main" val="27575398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fld id="{DED4E59A-3D62-A046-9F2C-AF22EBD51659}" type="slidenum">
              <a:rPr lang="fr-FR" sz="1200" b="0"/>
              <a:pPr eaLnBrk="1" hangingPunct="1"/>
              <a:t>23</a:t>
            </a:fld>
            <a:endParaRPr lang="fr-FR" sz="1200" b="0"/>
          </a:p>
        </p:txBody>
      </p:sp>
      <p:sp>
        <p:nvSpPr>
          <p:cNvPr id="31746" name="Rectangle 2"/>
          <p:cNvSpPr>
            <a:spLocks noGrp="1" noRot="1" noChangeAspect="1" noChangeArrowheads="1" noTextEdit="1"/>
          </p:cNvSpPr>
          <p:nvPr>
            <p:ph type="sldImg"/>
          </p:nvPr>
        </p:nvSpPr>
        <p:spPr>
          <a:xfrm>
            <a:off x="1143000" y="685800"/>
            <a:ext cx="4572000" cy="3429000"/>
          </a:xfrm>
          <a:ln/>
        </p:spPr>
      </p:sp>
      <p:sp>
        <p:nvSpPr>
          <p:cNvPr id="317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888C8D2-6503-844F-9D9A-0BC26452D090}" type="datetime1">
              <a:rPr lang="fr-FR" smtClean="0"/>
              <a:t>13/09/13</a:t>
            </a:fld>
            <a:endParaRPr lang="fr-FR"/>
          </a:p>
        </p:txBody>
      </p:sp>
      <p:sp>
        <p:nvSpPr>
          <p:cNvPr id="5" name="Espace réservé du pied de page 4"/>
          <p:cNvSpPr>
            <a:spLocks noGrp="1"/>
          </p:cNvSpPr>
          <p:nvPr>
            <p:ph type="ftr" sz="quarter" idx="11"/>
          </p:nvPr>
        </p:nvSpPr>
        <p:spPr/>
        <p:txBody>
          <a:bodyPr/>
          <a:lstStyle/>
          <a:p>
            <a:r>
              <a:rPr lang="en-US" smtClean="0"/>
              <a:t>Guy Doriot copyright 2012</a:t>
            </a:r>
            <a:endParaRPr lang="fr-FR"/>
          </a:p>
        </p:txBody>
      </p:sp>
      <p:sp>
        <p:nvSpPr>
          <p:cNvPr id="6" name="Espace réservé du numéro de diapositive 5"/>
          <p:cNvSpPr>
            <a:spLocks noGrp="1"/>
          </p:cNvSpPr>
          <p:nvPr>
            <p:ph type="sldNum" sz="quarter" idx="12"/>
          </p:nvPr>
        </p:nvSpPr>
        <p:spPr/>
        <p:txBody>
          <a:bodyPr/>
          <a:lstStyle/>
          <a:p>
            <a:fld id="{91054109-3671-9648-88AD-827A27BCC822}" type="slidenum">
              <a:rPr lang="fr-FR" smtClean="0"/>
              <a:t>‹#›</a:t>
            </a:fld>
            <a:endParaRPr lang="fr-FR"/>
          </a:p>
        </p:txBody>
      </p:sp>
    </p:spTree>
    <p:extLst>
      <p:ext uri="{BB962C8B-B14F-4D97-AF65-F5344CB8AC3E}">
        <p14:creationId xmlns:p14="http://schemas.microsoft.com/office/powerpoint/2010/main" val="1003701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554CAF5-FB7E-F942-A44A-34CD7D1DC0CE}" type="datetime1">
              <a:rPr lang="fr-FR" smtClean="0"/>
              <a:t>13/09/13</a:t>
            </a:fld>
            <a:endParaRPr lang="fr-FR"/>
          </a:p>
        </p:txBody>
      </p:sp>
      <p:sp>
        <p:nvSpPr>
          <p:cNvPr id="5" name="Espace réservé du pied de page 4"/>
          <p:cNvSpPr>
            <a:spLocks noGrp="1"/>
          </p:cNvSpPr>
          <p:nvPr>
            <p:ph type="ftr" sz="quarter" idx="11"/>
          </p:nvPr>
        </p:nvSpPr>
        <p:spPr/>
        <p:txBody>
          <a:bodyPr/>
          <a:lstStyle/>
          <a:p>
            <a:r>
              <a:rPr lang="en-US" smtClean="0"/>
              <a:t>Guy Doriot copyright 2012</a:t>
            </a:r>
            <a:endParaRPr lang="fr-FR"/>
          </a:p>
        </p:txBody>
      </p:sp>
      <p:sp>
        <p:nvSpPr>
          <p:cNvPr id="6" name="Espace réservé du numéro de diapositive 5"/>
          <p:cNvSpPr>
            <a:spLocks noGrp="1"/>
          </p:cNvSpPr>
          <p:nvPr>
            <p:ph type="sldNum" sz="quarter" idx="12"/>
          </p:nvPr>
        </p:nvSpPr>
        <p:spPr/>
        <p:txBody>
          <a:bodyPr/>
          <a:lstStyle/>
          <a:p>
            <a:fld id="{91054109-3671-9648-88AD-827A27BCC822}" type="slidenum">
              <a:rPr lang="fr-FR" smtClean="0"/>
              <a:t>‹#›</a:t>
            </a:fld>
            <a:endParaRPr lang="fr-FR"/>
          </a:p>
        </p:txBody>
      </p:sp>
    </p:spTree>
    <p:extLst>
      <p:ext uri="{BB962C8B-B14F-4D97-AF65-F5344CB8AC3E}">
        <p14:creationId xmlns:p14="http://schemas.microsoft.com/office/powerpoint/2010/main" val="682489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2C149F8-E140-C542-9DAC-32DC14DC876C}" type="datetime1">
              <a:rPr lang="fr-FR" smtClean="0"/>
              <a:t>13/09/13</a:t>
            </a:fld>
            <a:endParaRPr lang="fr-FR"/>
          </a:p>
        </p:txBody>
      </p:sp>
      <p:sp>
        <p:nvSpPr>
          <p:cNvPr id="5" name="Espace réservé du pied de page 4"/>
          <p:cNvSpPr>
            <a:spLocks noGrp="1"/>
          </p:cNvSpPr>
          <p:nvPr>
            <p:ph type="ftr" sz="quarter" idx="11"/>
          </p:nvPr>
        </p:nvSpPr>
        <p:spPr/>
        <p:txBody>
          <a:bodyPr/>
          <a:lstStyle/>
          <a:p>
            <a:r>
              <a:rPr lang="en-US" smtClean="0"/>
              <a:t>Guy Doriot copyright 2012</a:t>
            </a:r>
            <a:endParaRPr lang="fr-FR"/>
          </a:p>
        </p:txBody>
      </p:sp>
      <p:sp>
        <p:nvSpPr>
          <p:cNvPr id="6" name="Espace réservé du numéro de diapositive 5"/>
          <p:cNvSpPr>
            <a:spLocks noGrp="1"/>
          </p:cNvSpPr>
          <p:nvPr>
            <p:ph type="sldNum" sz="quarter" idx="12"/>
          </p:nvPr>
        </p:nvSpPr>
        <p:spPr/>
        <p:txBody>
          <a:bodyPr/>
          <a:lstStyle/>
          <a:p>
            <a:fld id="{91054109-3671-9648-88AD-827A27BCC822}" type="slidenum">
              <a:rPr lang="fr-FR" smtClean="0"/>
              <a:t>‹#›</a:t>
            </a:fld>
            <a:endParaRPr lang="fr-FR"/>
          </a:p>
        </p:txBody>
      </p:sp>
    </p:spTree>
    <p:extLst>
      <p:ext uri="{BB962C8B-B14F-4D97-AF65-F5344CB8AC3E}">
        <p14:creationId xmlns:p14="http://schemas.microsoft.com/office/powerpoint/2010/main" val="722511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D303719-A868-1F42-8601-14643289C4D3}" type="datetime1">
              <a:rPr lang="fr-FR" smtClean="0"/>
              <a:t>13/09/13</a:t>
            </a:fld>
            <a:endParaRPr lang="fr-FR"/>
          </a:p>
        </p:txBody>
      </p:sp>
      <p:sp>
        <p:nvSpPr>
          <p:cNvPr id="5" name="Espace réservé du pied de page 4"/>
          <p:cNvSpPr>
            <a:spLocks noGrp="1"/>
          </p:cNvSpPr>
          <p:nvPr>
            <p:ph type="ftr" sz="quarter" idx="11"/>
          </p:nvPr>
        </p:nvSpPr>
        <p:spPr/>
        <p:txBody>
          <a:bodyPr/>
          <a:lstStyle/>
          <a:p>
            <a:r>
              <a:rPr lang="en-US" smtClean="0"/>
              <a:t>Guy Doriot copyright 2012</a:t>
            </a:r>
            <a:endParaRPr lang="fr-FR"/>
          </a:p>
        </p:txBody>
      </p:sp>
      <p:sp>
        <p:nvSpPr>
          <p:cNvPr id="6" name="Espace réservé du numéro de diapositive 5"/>
          <p:cNvSpPr>
            <a:spLocks noGrp="1"/>
          </p:cNvSpPr>
          <p:nvPr>
            <p:ph type="sldNum" sz="quarter" idx="12"/>
          </p:nvPr>
        </p:nvSpPr>
        <p:spPr/>
        <p:txBody>
          <a:bodyPr/>
          <a:lstStyle/>
          <a:p>
            <a:fld id="{91054109-3671-9648-88AD-827A27BCC822}" type="slidenum">
              <a:rPr lang="fr-FR" smtClean="0"/>
              <a:t>‹#›</a:t>
            </a:fld>
            <a:endParaRPr lang="fr-FR"/>
          </a:p>
        </p:txBody>
      </p:sp>
    </p:spTree>
    <p:extLst>
      <p:ext uri="{BB962C8B-B14F-4D97-AF65-F5344CB8AC3E}">
        <p14:creationId xmlns:p14="http://schemas.microsoft.com/office/powerpoint/2010/main" val="416531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4B3EF0A-6705-004C-ABBD-7CEF5BFC8CCA}" type="datetime1">
              <a:rPr lang="fr-FR" smtClean="0"/>
              <a:t>13/09/13</a:t>
            </a:fld>
            <a:endParaRPr lang="fr-FR"/>
          </a:p>
        </p:txBody>
      </p:sp>
      <p:sp>
        <p:nvSpPr>
          <p:cNvPr id="5" name="Espace réservé du pied de page 4"/>
          <p:cNvSpPr>
            <a:spLocks noGrp="1"/>
          </p:cNvSpPr>
          <p:nvPr>
            <p:ph type="ftr" sz="quarter" idx="11"/>
          </p:nvPr>
        </p:nvSpPr>
        <p:spPr/>
        <p:txBody>
          <a:bodyPr/>
          <a:lstStyle/>
          <a:p>
            <a:r>
              <a:rPr lang="en-US" smtClean="0"/>
              <a:t>Guy Doriot copyright 2012</a:t>
            </a:r>
            <a:endParaRPr lang="fr-FR"/>
          </a:p>
        </p:txBody>
      </p:sp>
      <p:sp>
        <p:nvSpPr>
          <p:cNvPr id="6" name="Espace réservé du numéro de diapositive 5"/>
          <p:cNvSpPr>
            <a:spLocks noGrp="1"/>
          </p:cNvSpPr>
          <p:nvPr>
            <p:ph type="sldNum" sz="quarter" idx="12"/>
          </p:nvPr>
        </p:nvSpPr>
        <p:spPr/>
        <p:txBody>
          <a:bodyPr/>
          <a:lstStyle/>
          <a:p>
            <a:fld id="{91054109-3671-9648-88AD-827A27BCC822}" type="slidenum">
              <a:rPr lang="fr-FR" smtClean="0"/>
              <a:t>‹#›</a:t>
            </a:fld>
            <a:endParaRPr lang="fr-FR"/>
          </a:p>
        </p:txBody>
      </p:sp>
    </p:spTree>
    <p:extLst>
      <p:ext uri="{BB962C8B-B14F-4D97-AF65-F5344CB8AC3E}">
        <p14:creationId xmlns:p14="http://schemas.microsoft.com/office/powerpoint/2010/main" val="3517409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66245AA-0A26-064D-AFE5-D1752F81447B}" type="datetime1">
              <a:rPr lang="fr-FR" smtClean="0"/>
              <a:t>13/09/13</a:t>
            </a:fld>
            <a:endParaRPr lang="fr-FR"/>
          </a:p>
        </p:txBody>
      </p:sp>
      <p:sp>
        <p:nvSpPr>
          <p:cNvPr id="6" name="Espace réservé du pied de page 5"/>
          <p:cNvSpPr>
            <a:spLocks noGrp="1"/>
          </p:cNvSpPr>
          <p:nvPr>
            <p:ph type="ftr" sz="quarter" idx="11"/>
          </p:nvPr>
        </p:nvSpPr>
        <p:spPr/>
        <p:txBody>
          <a:bodyPr/>
          <a:lstStyle/>
          <a:p>
            <a:r>
              <a:rPr lang="en-US" smtClean="0"/>
              <a:t>Guy Doriot copyright 2012</a:t>
            </a:r>
            <a:endParaRPr lang="fr-FR"/>
          </a:p>
        </p:txBody>
      </p:sp>
      <p:sp>
        <p:nvSpPr>
          <p:cNvPr id="7" name="Espace réservé du numéro de diapositive 6"/>
          <p:cNvSpPr>
            <a:spLocks noGrp="1"/>
          </p:cNvSpPr>
          <p:nvPr>
            <p:ph type="sldNum" sz="quarter" idx="12"/>
          </p:nvPr>
        </p:nvSpPr>
        <p:spPr/>
        <p:txBody>
          <a:bodyPr/>
          <a:lstStyle/>
          <a:p>
            <a:fld id="{91054109-3671-9648-88AD-827A27BCC822}" type="slidenum">
              <a:rPr lang="fr-FR" smtClean="0"/>
              <a:t>‹#›</a:t>
            </a:fld>
            <a:endParaRPr lang="fr-FR"/>
          </a:p>
        </p:txBody>
      </p:sp>
    </p:spTree>
    <p:extLst>
      <p:ext uri="{BB962C8B-B14F-4D97-AF65-F5344CB8AC3E}">
        <p14:creationId xmlns:p14="http://schemas.microsoft.com/office/powerpoint/2010/main" val="2820780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36B88CC-B16D-3C49-937B-3AB50349F244}" type="datetime1">
              <a:rPr lang="fr-FR" smtClean="0"/>
              <a:t>13/09/13</a:t>
            </a:fld>
            <a:endParaRPr lang="fr-FR"/>
          </a:p>
        </p:txBody>
      </p:sp>
      <p:sp>
        <p:nvSpPr>
          <p:cNvPr id="8" name="Espace réservé du pied de page 7"/>
          <p:cNvSpPr>
            <a:spLocks noGrp="1"/>
          </p:cNvSpPr>
          <p:nvPr>
            <p:ph type="ftr" sz="quarter" idx="11"/>
          </p:nvPr>
        </p:nvSpPr>
        <p:spPr/>
        <p:txBody>
          <a:bodyPr/>
          <a:lstStyle/>
          <a:p>
            <a:r>
              <a:rPr lang="en-US" smtClean="0"/>
              <a:t>Guy Doriot copyright 2012</a:t>
            </a:r>
            <a:endParaRPr lang="fr-FR"/>
          </a:p>
        </p:txBody>
      </p:sp>
      <p:sp>
        <p:nvSpPr>
          <p:cNvPr id="9" name="Espace réservé du numéro de diapositive 8"/>
          <p:cNvSpPr>
            <a:spLocks noGrp="1"/>
          </p:cNvSpPr>
          <p:nvPr>
            <p:ph type="sldNum" sz="quarter" idx="12"/>
          </p:nvPr>
        </p:nvSpPr>
        <p:spPr/>
        <p:txBody>
          <a:bodyPr/>
          <a:lstStyle/>
          <a:p>
            <a:fld id="{91054109-3671-9648-88AD-827A27BCC822}" type="slidenum">
              <a:rPr lang="fr-FR" smtClean="0"/>
              <a:t>‹#›</a:t>
            </a:fld>
            <a:endParaRPr lang="fr-FR"/>
          </a:p>
        </p:txBody>
      </p:sp>
    </p:spTree>
    <p:extLst>
      <p:ext uri="{BB962C8B-B14F-4D97-AF65-F5344CB8AC3E}">
        <p14:creationId xmlns:p14="http://schemas.microsoft.com/office/powerpoint/2010/main" val="2607565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35D54AF4-11A2-F54A-8AC7-F080C0018A49}" type="datetime1">
              <a:rPr lang="fr-FR" smtClean="0"/>
              <a:t>13/09/13</a:t>
            </a:fld>
            <a:endParaRPr lang="fr-FR"/>
          </a:p>
        </p:txBody>
      </p:sp>
      <p:sp>
        <p:nvSpPr>
          <p:cNvPr id="4" name="Espace réservé du pied de page 3"/>
          <p:cNvSpPr>
            <a:spLocks noGrp="1"/>
          </p:cNvSpPr>
          <p:nvPr>
            <p:ph type="ftr" sz="quarter" idx="11"/>
          </p:nvPr>
        </p:nvSpPr>
        <p:spPr/>
        <p:txBody>
          <a:bodyPr/>
          <a:lstStyle/>
          <a:p>
            <a:r>
              <a:rPr lang="en-US" smtClean="0"/>
              <a:t>Guy Doriot copyright 2012</a:t>
            </a:r>
            <a:endParaRPr lang="fr-FR"/>
          </a:p>
        </p:txBody>
      </p:sp>
      <p:sp>
        <p:nvSpPr>
          <p:cNvPr id="5" name="Espace réservé du numéro de diapositive 4"/>
          <p:cNvSpPr>
            <a:spLocks noGrp="1"/>
          </p:cNvSpPr>
          <p:nvPr>
            <p:ph type="sldNum" sz="quarter" idx="12"/>
          </p:nvPr>
        </p:nvSpPr>
        <p:spPr/>
        <p:txBody>
          <a:bodyPr/>
          <a:lstStyle/>
          <a:p>
            <a:fld id="{91054109-3671-9648-88AD-827A27BCC822}" type="slidenum">
              <a:rPr lang="fr-FR" smtClean="0"/>
              <a:t>‹#›</a:t>
            </a:fld>
            <a:endParaRPr lang="fr-FR"/>
          </a:p>
        </p:txBody>
      </p:sp>
    </p:spTree>
    <p:extLst>
      <p:ext uri="{BB962C8B-B14F-4D97-AF65-F5344CB8AC3E}">
        <p14:creationId xmlns:p14="http://schemas.microsoft.com/office/powerpoint/2010/main" val="2008687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395A68E-B26B-474C-B570-505E9F6C4377}" type="datetime1">
              <a:rPr lang="fr-FR" smtClean="0"/>
              <a:t>13/09/13</a:t>
            </a:fld>
            <a:endParaRPr lang="fr-FR"/>
          </a:p>
        </p:txBody>
      </p:sp>
      <p:sp>
        <p:nvSpPr>
          <p:cNvPr id="3" name="Espace réservé du pied de page 2"/>
          <p:cNvSpPr>
            <a:spLocks noGrp="1"/>
          </p:cNvSpPr>
          <p:nvPr>
            <p:ph type="ftr" sz="quarter" idx="11"/>
          </p:nvPr>
        </p:nvSpPr>
        <p:spPr/>
        <p:txBody>
          <a:bodyPr/>
          <a:lstStyle/>
          <a:p>
            <a:r>
              <a:rPr lang="en-US" smtClean="0"/>
              <a:t>Guy Doriot copyright 2012</a:t>
            </a:r>
            <a:endParaRPr lang="fr-FR"/>
          </a:p>
        </p:txBody>
      </p:sp>
      <p:sp>
        <p:nvSpPr>
          <p:cNvPr id="4" name="Espace réservé du numéro de diapositive 3"/>
          <p:cNvSpPr>
            <a:spLocks noGrp="1"/>
          </p:cNvSpPr>
          <p:nvPr>
            <p:ph type="sldNum" sz="quarter" idx="12"/>
          </p:nvPr>
        </p:nvSpPr>
        <p:spPr/>
        <p:txBody>
          <a:bodyPr/>
          <a:lstStyle/>
          <a:p>
            <a:fld id="{91054109-3671-9648-88AD-827A27BCC822}" type="slidenum">
              <a:rPr lang="fr-FR" smtClean="0"/>
              <a:t>‹#›</a:t>
            </a:fld>
            <a:endParaRPr lang="fr-FR"/>
          </a:p>
        </p:txBody>
      </p:sp>
    </p:spTree>
    <p:extLst>
      <p:ext uri="{BB962C8B-B14F-4D97-AF65-F5344CB8AC3E}">
        <p14:creationId xmlns:p14="http://schemas.microsoft.com/office/powerpoint/2010/main" val="861413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6DC8B38-8F1D-2B4D-A175-16BA16045B16}" type="datetime1">
              <a:rPr lang="fr-FR" smtClean="0"/>
              <a:t>13/09/13</a:t>
            </a:fld>
            <a:endParaRPr lang="fr-FR"/>
          </a:p>
        </p:txBody>
      </p:sp>
      <p:sp>
        <p:nvSpPr>
          <p:cNvPr id="6" name="Espace réservé du pied de page 5"/>
          <p:cNvSpPr>
            <a:spLocks noGrp="1"/>
          </p:cNvSpPr>
          <p:nvPr>
            <p:ph type="ftr" sz="quarter" idx="11"/>
          </p:nvPr>
        </p:nvSpPr>
        <p:spPr/>
        <p:txBody>
          <a:bodyPr/>
          <a:lstStyle/>
          <a:p>
            <a:r>
              <a:rPr lang="en-US" smtClean="0"/>
              <a:t>Guy Doriot copyright 2012</a:t>
            </a:r>
            <a:endParaRPr lang="fr-FR"/>
          </a:p>
        </p:txBody>
      </p:sp>
      <p:sp>
        <p:nvSpPr>
          <p:cNvPr id="7" name="Espace réservé du numéro de diapositive 6"/>
          <p:cNvSpPr>
            <a:spLocks noGrp="1"/>
          </p:cNvSpPr>
          <p:nvPr>
            <p:ph type="sldNum" sz="quarter" idx="12"/>
          </p:nvPr>
        </p:nvSpPr>
        <p:spPr/>
        <p:txBody>
          <a:bodyPr/>
          <a:lstStyle/>
          <a:p>
            <a:fld id="{91054109-3671-9648-88AD-827A27BCC822}" type="slidenum">
              <a:rPr lang="fr-FR" smtClean="0"/>
              <a:t>‹#›</a:t>
            </a:fld>
            <a:endParaRPr lang="fr-FR"/>
          </a:p>
        </p:txBody>
      </p:sp>
    </p:spTree>
    <p:extLst>
      <p:ext uri="{BB962C8B-B14F-4D97-AF65-F5344CB8AC3E}">
        <p14:creationId xmlns:p14="http://schemas.microsoft.com/office/powerpoint/2010/main" val="2798517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39D6AA2-3658-3548-B909-1A9E25D6B7F1}" type="datetime1">
              <a:rPr lang="fr-FR" smtClean="0"/>
              <a:t>13/09/13</a:t>
            </a:fld>
            <a:endParaRPr lang="fr-FR"/>
          </a:p>
        </p:txBody>
      </p:sp>
      <p:sp>
        <p:nvSpPr>
          <p:cNvPr id="6" name="Espace réservé du pied de page 5"/>
          <p:cNvSpPr>
            <a:spLocks noGrp="1"/>
          </p:cNvSpPr>
          <p:nvPr>
            <p:ph type="ftr" sz="quarter" idx="11"/>
          </p:nvPr>
        </p:nvSpPr>
        <p:spPr/>
        <p:txBody>
          <a:bodyPr/>
          <a:lstStyle/>
          <a:p>
            <a:r>
              <a:rPr lang="en-US" smtClean="0"/>
              <a:t>Guy Doriot copyright 2012</a:t>
            </a:r>
            <a:endParaRPr lang="fr-FR"/>
          </a:p>
        </p:txBody>
      </p:sp>
      <p:sp>
        <p:nvSpPr>
          <p:cNvPr id="7" name="Espace réservé du numéro de diapositive 6"/>
          <p:cNvSpPr>
            <a:spLocks noGrp="1"/>
          </p:cNvSpPr>
          <p:nvPr>
            <p:ph type="sldNum" sz="quarter" idx="12"/>
          </p:nvPr>
        </p:nvSpPr>
        <p:spPr/>
        <p:txBody>
          <a:bodyPr/>
          <a:lstStyle/>
          <a:p>
            <a:fld id="{91054109-3671-9648-88AD-827A27BCC822}" type="slidenum">
              <a:rPr lang="fr-FR" smtClean="0"/>
              <a:t>‹#›</a:t>
            </a:fld>
            <a:endParaRPr lang="fr-FR"/>
          </a:p>
        </p:txBody>
      </p:sp>
    </p:spTree>
    <p:extLst>
      <p:ext uri="{BB962C8B-B14F-4D97-AF65-F5344CB8AC3E}">
        <p14:creationId xmlns:p14="http://schemas.microsoft.com/office/powerpoint/2010/main" val="179215662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Cliquez pour modifier les styles du texte du masque</a:t>
            </a:r>
          </a:p>
          <a:p>
            <a:pPr lvl="1"/>
            <a:r>
              <a:rPr lang="en-US" smtClean="0"/>
              <a:t>Deuxième niveau</a:t>
            </a:r>
          </a:p>
          <a:p>
            <a:pPr lvl="2"/>
            <a:r>
              <a:rPr lang="en-US" smtClean="0"/>
              <a:t>Troisième niveau</a:t>
            </a:r>
          </a:p>
          <a:p>
            <a:pPr lvl="3"/>
            <a:r>
              <a:rPr lang="en-US" smtClean="0"/>
              <a:t>Quatrième niveau</a:t>
            </a:r>
          </a:p>
          <a:p>
            <a:pPr lvl="4"/>
            <a:r>
              <a:rPr lang="en-US"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584966-0869-1242-8E09-42DAFA494C76}" type="datetime1">
              <a:rPr lang="fr-FR" smtClean="0"/>
              <a:t>13/09/13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Guy Doriot copyright 2012</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054109-3671-9648-88AD-827A27BCC822}" type="slidenum">
              <a:rPr lang="fr-FR" smtClean="0"/>
              <a:t>‹#›</a:t>
            </a:fld>
            <a:endParaRPr lang="fr-FR"/>
          </a:p>
        </p:txBody>
      </p:sp>
    </p:spTree>
    <p:extLst>
      <p:ext uri="{BB962C8B-B14F-4D97-AF65-F5344CB8AC3E}">
        <p14:creationId xmlns:p14="http://schemas.microsoft.com/office/powerpoint/2010/main" val="1023799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 Id="rId3" Type="http://schemas.openxmlformats.org/officeDocument/2006/relationships/image" Target="../media/image6.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9.emf"/><Relationship Id="rId4" Type="http://schemas.openxmlformats.org/officeDocument/2006/relationships/image" Target="../media/image6.emf"/><Relationship Id="rId5" Type="http://schemas.openxmlformats.org/officeDocument/2006/relationships/image" Target="../media/image7.emf"/><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0.emf"/></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4" Type="http://schemas.openxmlformats.org/officeDocument/2006/relationships/image" Target="../media/image7.emf"/><Relationship Id="rId5" Type="http://schemas.openxmlformats.org/officeDocument/2006/relationships/image" Target="../media/image6.emf"/><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3.wmf"/><Relationship Id="rId3" Type="http://schemas.openxmlformats.org/officeDocument/2006/relationships/image" Target="../media/image14.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5.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wmf"/><Relationship Id="rId3" Type="http://schemas.openxmlformats.org/officeDocument/2006/relationships/image" Target="../media/image3.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Document_Microsoft_Word_97_-_20041.doc"/><Relationship Id="rId4" Type="http://schemas.openxmlformats.org/officeDocument/2006/relationships/image" Target="../media/image5.emf"/><Relationship Id="rId1" Type="http://schemas.openxmlformats.org/officeDocument/2006/relationships/vmlDrawing" Target="../drawings/vmlDrawing1.vml"/><Relationship Id="rId2"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55133" y="1392776"/>
            <a:ext cx="7310967" cy="762000"/>
          </a:xfrm>
        </p:spPr>
        <p:txBody>
          <a:bodyPr>
            <a:normAutofit fontScale="90000"/>
          </a:bodyPr>
          <a:lstStyle/>
          <a:p>
            <a:r>
              <a:rPr lang="fr-FR" dirty="0"/>
              <a:t>Structurer un </a:t>
            </a:r>
            <a:r>
              <a:rPr lang="fr-FR" dirty="0" smtClean="0"/>
              <a:t>projet </a:t>
            </a:r>
            <a:br>
              <a:rPr lang="fr-FR" dirty="0" smtClean="0"/>
            </a:br>
            <a:r>
              <a:rPr lang="fr-FR" sz="3100" dirty="0" smtClean="0"/>
              <a:t>(résumé du cours) </a:t>
            </a:r>
            <a:endParaRPr lang="fr-FR" sz="3100" dirty="0"/>
          </a:p>
        </p:txBody>
      </p:sp>
      <p:grpSp>
        <p:nvGrpSpPr>
          <p:cNvPr id="12" name="Grouper 11"/>
          <p:cNvGrpSpPr/>
          <p:nvPr/>
        </p:nvGrpSpPr>
        <p:grpSpPr>
          <a:xfrm>
            <a:off x="0" y="2495282"/>
            <a:ext cx="5485504" cy="769441"/>
            <a:chOff x="406400" y="2495282"/>
            <a:chExt cx="5485504" cy="769441"/>
          </a:xfrm>
        </p:grpSpPr>
        <p:sp>
          <p:nvSpPr>
            <p:cNvPr id="3" name="ZoneTexte 2"/>
            <p:cNvSpPr txBox="1"/>
            <p:nvPr/>
          </p:nvSpPr>
          <p:spPr>
            <a:xfrm>
              <a:off x="3863033" y="2529601"/>
              <a:ext cx="2028871" cy="707886"/>
            </a:xfrm>
            <a:prstGeom prst="rect">
              <a:avLst/>
            </a:prstGeom>
            <a:noFill/>
            <a:ln>
              <a:solidFill>
                <a:schemeClr val="tx1"/>
              </a:solidFill>
            </a:ln>
          </p:spPr>
          <p:txBody>
            <a:bodyPr wrap="none" rtlCol="0">
              <a:spAutoFit/>
            </a:bodyPr>
            <a:lstStyle/>
            <a:p>
              <a:r>
                <a:rPr lang="fr-FR" sz="4000" dirty="0" smtClean="0"/>
                <a:t> « SIXO »</a:t>
              </a:r>
              <a:endParaRPr lang="fr-FR" sz="4000" dirty="0"/>
            </a:p>
          </p:txBody>
        </p:sp>
        <p:sp>
          <p:nvSpPr>
            <p:cNvPr id="6" name="ZoneTexte 5"/>
            <p:cNvSpPr txBox="1"/>
            <p:nvPr/>
          </p:nvSpPr>
          <p:spPr>
            <a:xfrm>
              <a:off x="406400" y="2495282"/>
              <a:ext cx="3343183" cy="769441"/>
            </a:xfrm>
            <a:prstGeom prst="rect">
              <a:avLst/>
            </a:prstGeom>
            <a:noFill/>
          </p:spPr>
          <p:txBody>
            <a:bodyPr wrap="none" rtlCol="0">
              <a:spAutoFit/>
            </a:bodyPr>
            <a:lstStyle/>
            <a:p>
              <a:r>
                <a:rPr lang="fr-FR" sz="4400" dirty="0" smtClean="0"/>
                <a:t>Une méthode</a:t>
              </a:r>
              <a:endParaRPr lang="fr-FR" sz="4400" dirty="0"/>
            </a:p>
          </p:txBody>
        </p:sp>
      </p:grpSp>
      <p:grpSp>
        <p:nvGrpSpPr>
          <p:cNvPr id="13" name="Grouper 12"/>
          <p:cNvGrpSpPr/>
          <p:nvPr/>
        </p:nvGrpSpPr>
        <p:grpSpPr>
          <a:xfrm>
            <a:off x="0" y="3776134"/>
            <a:ext cx="8615891" cy="2638287"/>
            <a:chOff x="203200" y="3776134"/>
            <a:chExt cx="8615891" cy="2638287"/>
          </a:xfrm>
        </p:grpSpPr>
        <p:sp>
          <p:nvSpPr>
            <p:cNvPr id="7" name="ZoneTexte 6"/>
            <p:cNvSpPr txBox="1"/>
            <p:nvPr/>
          </p:nvSpPr>
          <p:spPr>
            <a:xfrm>
              <a:off x="203200" y="4484019"/>
              <a:ext cx="2419377" cy="769441"/>
            </a:xfrm>
            <a:prstGeom prst="rect">
              <a:avLst/>
            </a:prstGeom>
            <a:noFill/>
          </p:spPr>
          <p:txBody>
            <a:bodyPr wrap="none" rtlCol="0">
              <a:spAutoFit/>
            </a:bodyPr>
            <a:lstStyle/>
            <a:p>
              <a:r>
                <a:rPr lang="fr-FR" sz="4400" dirty="0" smtClean="0"/>
                <a:t>Des outils</a:t>
              </a:r>
              <a:endParaRPr lang="fr-FR" sz="4400" dirty="0"/>
            </a:p>
          </p:txBody>
        </p:sp>
        <p:grpSp>
          <p:nvGrpSpPr>
            <p:cNvPr id="11" name="Grouper 10"/>
            <p:cNvGrpSpPr/>
            <p:nvPr/>
          </p:nvGrpSpPr>
          <p:grpSpPr>
            <a:xfrm>
              <a:off x="2655359" y="3776134"/>
              <a:ext cx="6163732" cy="2638287"/>
              <a:chOff x="2421467" y="3776133"/>
              <a:chExt cx="6163732" cy="2638287"/>
            </a:xfrm>
          </p:grpSpPr>
          <p:sp>
            <p:nvSpPr>
              <p:cNvPr id="4" name="ZoneTexte 3"/>
              <p:cNvSpPr txBox="1"/>
              <p:nvPr/>
            </p:nvSpPr>
            <p:spPr>
              <a:xfrm>
                <a:off x="3186015" y="4727375"/>
                <a:ext cx="5399184" cy="707886"/>
              </a:xfrm>
              <a:prstGeom prst="rect">
                <a:avLst/>
              </a:prstGeom>
              <a:noFill/>
              <a:ln>
                <a:solidFill>
                  <a:srgbClr val="000000"/>
                </a:solidFill>
              </a:ln>
            </p:spPr>
            <p:txBody>
              <a:bodyPr wrap="none" rtlCol="0">
                <a:spAutoFit/>
              </a:bodyPr>
              <a:lstStyle/>
              <a:p>
                <a:pPr algn="ctr"/>
                <a:r>
                  <a:rPr lang="fr-FR" sz="4000" dirty="0" smtClean="0"/>
                  <a:t>«</a:t>
                </a:r>
                <a:r>
                  <a:rPr lang="fr-FR" sz="4000" dirty="0"/>
                  <a:t> MICROSOFT PROJECT »</a:t>
                </a:r>
              </a:p>
            </p:txBody>
          </p:sp>
          <p:sp>
            <p:nvSpPr>
              <p:cNvPr id="8" name="ZoneTexte 7"/>
              <p:cNvSpPr txBox="1"/>
              <p:nvPr/>
            </p:nvSpPr>
            <p:spPr>
              <a:xfrm>
                <a:off x="3186015" y="3776133"/>
                <a:ext cx="2705889" cy="707886"/>
              </a:xfrm>
              <a:prstGeom prst="rect">
                <a:avLst/>
              </a:prstGeom>
              <a:noFill/>
              <a:ln>
                <a:solidFill>
                  <a:srgbClr val="000000"/>
                </a:solidFill>
              </a:ln>
            </p:spPr>
            <p:txBody>
              <a:bodyPr wrap="none" rtlCol="0">
                <a:spAutoFit/>
              </a:bodyPr>
              <a:lstStyle/>
              <a:p>
                <a:r>
                  <a:rPr lang="fr-FR" sz="4000" dirty="0"/>
                  <a:t>« IDEQUIP » </a:t>
                </a:r>
              </a:p>
            </p:txBody>
          </p:sp>
          <p:sp>
            <p:nvSpPr>
              <p:cNvPr id="9" name="ZoneTexte 8"/>
              <p:cNvSpPr txBox="1"/>
              <p:nvPr/>
            </p:nvSpPr>
            <p:spPr>
              <a:xfrm>
                <a:off x="3186015" y="5706533"/>
                <a:ext cx="2198438" cy="707886"/>
              </a:xfrm>
              <a:prstGeom prst="rect">
                <a:avLst/>
              </a:prstGeom>
              <a:noFill/>
              <a:ln>
                <a:solidFill>
                  <a:srgbClr val="000000"/>
                </a:solidFill>
              </a:ln>
            </p:spPr>
            <p:txBody>
              <a:bodyPr wrap="none" rtlCol="0">
                <a:spAutoFit/>
              </a:bodyPr>
              <a:lstStyle/>
              <a:p>
                <a:r>
                  <a:rPr lang="fr-FR" sz="4000" dirty="0" smtClean="0"/>
                  <a:t>« EXCEL »</a:t>
                </a:r>
                <a:endParaRPr lang="fr-FR" sz="4000" dirty="0"/>
              </a:p>
            </p:txBody>
          </p:sp>
          <p:sp>
            <p:nvSpPr>
              <p:cNvPr id="10" name="Accolade ouvrante 9"/>
              <p:cNvSpPr/>
              <p:nvPr/>
            </p:nvSpPr>
            <p:spPr>
              <a:xfrm>
                <a:off x="2421467" y="3776134"/>
                <a:ext cx="541866" cy="2638286"/>
              </a:xfrm>
              <a:prstGeom prst="leftBrace">
                <a:avLst/>
              </a:prstGeom>
              <a:ln>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grpSp>
      </p:grpSp>
      <p:sp>
        <p:nvSpPr>
          <p:cNvPr id="14" name="Espace réservé du pied de page 13"/>
          <p:cNvSpPr>
            <a:spLocks noGrp="1"/>
          </p:cNvSpPr>
          <p:nvPr>
            <p:ph type="ftr" sz="quarter" idx="11"/>
          </p:nvPr>
        </p:nvSpPr>
        <p:spPr/>
        <p:txBody>
          <a:bodyPr/>
          <a:lstStyle/>
          <a:p>
            <a:r>
              <a:rPr lang="en-US" sz="800" dirty="0" smtClean="0"/>
              <a:t>Guy </a:t>
            </a:r>
            <a:r>
              <a:rPr lang="en-US" sz="800" dirty="0" err="1" smtClean="0"/>
              <a:t>Doriot</a:t>
            </a:r>
            <a:r>
              <a:rPr lang="en-US" sz="800" dirty="0" smtClean="0"/>
              <a:t> copyright 2012</a:t>
            </a:r>
            <a:endParaRPr lang="fr-FR" sz="800" dirty="0"/>
          </a:p>
        </p:txBody>
      </p:sp>
      <p:sp>
        <p:nvSpPr>
          <p:cNvPr id="15" name="Espace réservé du numéro de diapositive 14"/>
          <p:cNvSpPr>
            <a:spLocks noGrp="1"/>
          </p:cNvSpPr>
          <p:nvPr>
            <p:ph type="sldNum" sz="quarter" idx="12"/>
          </p:nvPr>
        </p:nvSpPr>
        <p:spPr/>
        <p:txBody>
          <a:bodyPr/>
          <a:lstStyle/>
          <a:p>
            <a:fld id="{91054109-3671-9648-88AD-827A27BCC822}" type="slidenum">
              <a:rPr lang="fr-FR" smtClean="0"/>
              <a:t>1</a:t>
            </a:fld>
            <a:endParaRPr lang="fr-FR"/>
          </a:p>
        </p:txBody>
      </p:sp>
      <p:grpSp>
        <p:nvGrpSpPr>
          <p:cNvPr id="31" name="Grouper 30"/>
          <p:cNvGrpSpPr/>
          <p:nvPr/>
        </p:nvGrpSpPr>
        <p:grpSpPr>
          <a:xfrm>
            <a:off x="444500" y="102568"/>
            <a:ext cx="8171391" cy="1197905"/>
            <a:chOff x="444500" y="102568"/>
            <a:chExt cx="8171391" cy="1197905"/>
          </a:xfrm>
        </p:grpSpPr>
        <p:pic>
          <p:nvPicPr>
            <p:cNvPr id="5" name="Picture 4"/>
            <p:cNvPicPr>
              <a:picLocks noChangeAspect="1" noChangeArrowheads="1"/>
            </p:cNvPicPr>
            <p:nvPr/>
          </p:nvPicPr>
          <p:blipFill>
            <a:blip r:embed="rId2"/>
            <a:srcRect/>
            <a:stretch>
              <a:fillRect/>
            </a:stretch>
          </p:blipFill>
          <p:spPr bwMode="auto">
            <a:xfrm>
              <a:off x="444500" y="102568"/>
              <a:ext cx="1368425" cy="1095375"/>
            </a:xfrm>
            <a:prstGeom prst="rect">
              <a:avLst/>
            </a:prstGeom>
            <a:noFill/>
            <a:ln w="9525">
              <a:noFill/>
              <a:miter lim="800000"/>
              <a:headEnd/>
              <a:tailEnd/>
            </a:ln>
          </p:spPr>
        </p:pic>
        <p:grpSp>
          <p:nvGrpSpPr>
            <p:cNvPr id="16" name="Grouper 15"/>
            <p:cNvGrpSpPr/>
            <p:nvPr/>
          </p:nvGrpSpPr>
          <p:grpSpPr>
            <a:xfrm>
              <a:off x="6944370" y="190995"/>
              <a:ext cx="1671521" cy="1109478"/>
              <a:chOff x="5938702" y="4349548"/>
              <a:chExt cx="1671521" cy="1109478"/>
            </a:xfrm>
          </p:grpSpPr>
          <p:sp>
            <p:nvSpPr>
              <p:cNvPr id="17" name="Freeform 8"/>
              <p:cNvSpPr>
                <a:spLocks/>
              </p:cNvSpPr>
              <p:nvPr/>
            </p:nvSpPr>
            <p:spPr bwMode="auto">
              <a:xfrm>
                <a:off x="5938702" y="4451621"/>
                <a:ext cx="414338" cy="75723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18" name="Freeform 9"/>
              <p:cNvSpPr>
                <a:spLocks/>
              </p:cNvSpPr>
              <p:nvPr/>
            </p:nvSpPr>
            <p:spPr bwMode="auto">
              <a:xfrm flipH="1">
                <a:off x="6353040" y="4451621"/>
                <a:ext cx="412750" cy="75723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19" name="Freeform 11"/>
              <p:cNvSpPr>
                <a:spLocks/>
              </p:cNvSpPr>
              <p:nvPr/>
            </p:nvSpPr>
            <p:spPr bwMode="auto">
              <a:xfrm>
                <a:off x="5938702" y="5029471"/>
                <a:ext cx="828675" cy="312738"/>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20" name="Freeform 18"/>
              <p:cNvSpPr>
                <a:spLocks/>
              </p:cNvSpPr>
              <p:nvPr/>
            </p:nvSpPr>
            <p:spPr bwMode="auto">
              <a:xfrm flipV="1">
                <a:off x="6767377" y="4629421"/>
                <a:ext cx="414338" cy="75723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21" name="Freeform 19"/>
              <p:cNvSpPr>
                <a:spLocks/>
              </p:cNvSpPr>
              <p:nvPr/>
            </p:nvSpPr>
            <p:spPr bwMode="auto">
              <a:xfrm flipH="1" flipV="1">
                <a:off x="7181715" y="4629421"/>
                <a:ext cx="412750" cy="75723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22" name="Freeform 20"/>
              <p:cNvSpPr>
                <a:spLocks/>
              </p:cNvSpPr>
              <p:nvPr/>
            </p:nvSpPr>
            <p:spPr bwMode="auto">
              <a:xfrm flipV="1">
                <a:off x="6767377" y="4496071"/>
                <a:ext cx="828675" cy="312738"/>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23" name="Text Box 22"/>
              <p:cNvSpPr txBox="1">
                <a:spLocks noChangeArrowheads="1"/>
              </p:cNvSpPr>
              <p:nvPr/>
            </p:nvSpPr>
            <p:spPr bwMode="auto">
              <a:xfrm>
                <a:off x="6016524" y="4596084"/>
                <a:ext cx="261610" cy="461665"/>
              </a:xfrm>
              <a:prstGeom prst="rect">
                <a:avLst/>
              </a:prstGeom>
              <a:noFill/>
              <a:ln w="9525">
                <a:noFill/>
                <a:miter lim="800000"/>
                <a:headEnd/>
                <a:tailEnd/>
              </a:ln>
              <a:effectLst/>
            </p:spPr>
            <p:txBody>
              <a:bodyPr wrap="none">
                <a:spAutoFit/>
              </a:bodyPr>
              <a:lstStyle/>
              <a:p>
                <a:r>
                  <a:rPr lang="fr-FR" sz="2400" dirty="0" smtClean="0"/>
                  <a:t>I</a:t>
                </a:r>
                <a:endParaRPr lang="fr-FR" sz="2400" dirty="0"/>
              </a:p>
            </p:txBody>
          </p:sp>
          <p:sp>
            <p:nvSpPr>
              <p:cNvPr id="24" name="Text Box 23"/>
              <p:cNvSpPr txBox="1">
                <a:spLocks noChangeArrowheads="1"/>
              </p:cNvSpPr>
              <p:nvPr/>
            </p:nvSpPr>
            <p:spPr bwMode="auto">
              <a:xfrm>
                <a:off x="6362556" y="4576241"/>
                <a:ext cx="348172" cy="461665"/>
              </a:xfrm>
              <a:prstGeom prst="rect">
                <a:avLst/>
              </a:prstGeom>
              <a:noFill/>
              <a:ln w="9525">
                <a:noFill/>
                <a:miter lim="800000"/>
                <a:headEnd/>
                <a:tailEnd/>
              </a:ln>
              <a:effectLst/>
            </p:spPr>
            <p:txBody>
              <a:bodyPr wrap="none">
                <a:spAutoFit/>
              </a:bodyPr>
              <a:lstStyle/>
              <a:p>
                <a:r>
                  <a:rPr lang="fr-FR" sz="2400" dirty="0" smtClean="0"/>
                  <a:t>C</a:t>
                </a:r>
                <a:endParaRPr lang="fr-FR" sz="2400" dirty="0"/>
              </a:p>
            </p:txBody>
          </p:sp>
          <p:sp>
            <p:nvSpPr>
              <p:cNvPr id="25" name="Text Box 24"/>
              <p:cNvSpPr txBox="1">
                <a:spLocks noChangeArrowheads="1"/>
              </p:cNvSpPr>
              <p:nvPr/>
            </p:nvSpPr>
            <p:spPr bwMode="auto">
              <a:xfrm>
                <a:off x="6802302" y="4811984"/>
                <a:ext cx="388248" cy="461665"/>
              </a:xfrm>
              <a:prstGeom prst="rect">
                <a:avLst/>
              </a:prstGeom>
              <a:noFill/>
              <a:ln w="9525">
                <a:noFill/>
                <a:miter lim="800000"/>
                <a:headEnd/>
                <a:tailEnd/>
              </a:ln>
              <a:effectLst/>
            </p:spPr>
            <p:txBody>
              <a:bodyPr wrap="none">
                <a:spAutoFit/>
              </a:bodyPr>
              <a:lstStyle/>
              <a:p>
                <a:r>
                  <a:rPr lang="fr-FR" sz="2400" dirty="0" smtClean="0"/>
                  <a:t>O</a:t>
                </a:r>
                <a:endParaRPr lang="fr-FR" sz="2400" dirty="0"/>
              </a:p>
            </p:txBody>
          </p:sp>
          <p:sp>
            <p:nvSpPr>
              <p:cNvPr id="26" name="Text Box 25"/>
              <p:cNvSpPr txBox="1">
                <a:spLocks noChangeArrowheads="1"/>
              </p:cNvSpPr>
              <p:nvPr/>
            </p:nvSpPr>
            <p:spPr bwMode="auto">
              <a:xfrm>
                <a:off x="7162665" y="4811984"/>
                <a:ext cx="447558" cy="461665"/>
              </a:xfrm>
              <a:prstGeom prst="rect">
                <a:avLst/>
              </a:prstGeom>
              <a:noFill/>
              <a:ln w="9525">
                <a:noFill/>
                <a:miter lim="800000"/>
                <a:headEnd/>
                <a:tailEnd/>
              </a:ln>
              <a:effectLst/>
            </p:spPr>
            <p:txBody>
              <a:bodyPr wrap="none">
                <a:spAutoFit/>
              </a:bodyPr>
              <a:lstStyle/>
              <a:p>
                <a:r>
                  <a:rPr lang="fr-FR" sz="2400" dirty="0" smtClean="0"/>
                  <a:t>M</a:t>
                </a:r>
                <a:endParaRPr lang="fr-FR" sz="2400" dirty="0"/>
              </a:p>
            </p:txBody>
          </p:sp>
          <p:sp>
            <p:nvSpPr>
              <p:cNvPr id="27" name="Text Box 42"/>
              <p:cNvSpPr txBox="1">
                <a:spLocks noChangeArrowheads="1"/>
              </p:cNvSpPr>
              <p:nvPr/>
            </p:nvSpPr>
            <p:spPr bwMode="auto">
              <a:xfrm>
                <a:off x="6083165" y="5100909"/>
                <a:ext cx="476412" cy="215444"/>
              </a:xfrm>
              <a:prstGeom prst="rect">
                <a:avLst/>
              </a:prstGeom>
              <a:noFill/>
              <a:ln w="9525">
                <a:noFill/>
                <a:miter lim="800000"/>
                <a:headEnd/>
                <a:tailEnd/>
              </a:ln>
              <a:effectLst/>
            </p:spPr>
            <p:txBody>
              <a:bodyPr wrap="none">
                <a:spAutoFit/>
              </a:bodyPr>
              <a:lstStyle/>
              <a:p>
                <a:r>
                  <a:rPr lang="fr-FR" sz="800" dirty="0" smtClean="0"/>
                  <a:t>Projets</a:t>
                </a:r>
                <a:endParaRPr lang="fr-FR" sz="800" dirty="0"/>
              </a:p>
            </p:txBody>
          </p:sp>
          <p:sp>
            <p:nvSpPr>
              <p:cNvPr id="28" name="Text Box 43"/>
              <p:cNvSpPr txBox="1">
                <a:spLocks noChangeArrowheads="1"/>
              </p:cNvSpPr>
              <p:nvPr/>
            </p:nvSpPr>
            <p:spPr bwMode="auto">
              <a:xfrm>
                <a:off x="6463422" y="4349548"/>
                <a:ext cx="614271" cy="215444"/>
              </a:xfrm>
              <a:prstGeom prst="rect">
                <a:avLst/>
              </a:prstGeom>
              <a:noFill/>
              <a:ln w="9525">
                <a:noFill/>
                <a:miter lim="800000"/>
                <a:headEnd/>
                <a:tailEnd/>
              </a:ln>
              <a:effectLst/>
            </p:spPr>
            <p:txBody>
              <a:bodyPr wrap="none">
                <a:spAutoFit/>
              </a:bodyPr>
              <a:lstStyle/>
              <a:p>
                <a:r>
                  <a:rPr lang="fr-FR" sz="800" dirty="0" smtClean="0"/>
                  <a:t>Entreprise</a:t>
                </a:r>
                <a:endParaRPr lang="fr-FR" sz="800" dirty="0"/>
              </a:p>
            </p:txBody>
          </p:sp>
          <p:sp>
            <p:nvSpPr>
              <p:cNvPr id="29" name="Text Box 43"/>
              <p:cNvSpPr txBox="1">
                <a:spLocks noChangeArrowheads="1"/>
              </p:cNvSpPr>
              <p:nvPr/>
            </p:nvSpPr>
            <p:spPr bwMode="auto">
              <a:xfrm>
                <a:off x="6888196" y="4550587"/>
                <a:ext cx="575799" cy="215444"/>
              </a:xfrm>
              <a:prstGeom prst="rect">
                <a:avLst/>
              </a:prstGeom>
              <a:noFill/>
              <a:ln w="9525">
                <a:noFill/>
                <a:miter lim="800000"/>
                <a:headEnd/>
                <a:tailEnd/>
              </a:ln>
              <a:effectLst/>
            </p:spPr>
            <p:txBody>
              <a:bodyPr wrap="none">
                <a:spAutoFit/>
              </a:bodyPr>
              <a:lstStyle/>
              <a:p>
                <a:r>
                  <a:rPr lang="fr-FR" sz="800" dirty="0" smtClean="0"/>
                  <a:t>Systèmes</a:t>
                </a:r>
                <a:endParaRPr lang="fr-FR" sz="800" dirty="0"/>
              </a:p>
            </p:txBody>
          </p:sp>
          <p:sp>
            <p:nvSpPr>
              <p:cNvPr id="30" name="Text Box 42"/>
              <p:cNvSpPr txBox="1">
                <a:spLocks noChangeArrowheads="1"/>
              </p:cNvSpPr>
              <p:nvPr/>
            </p:nvSpPr>
            <p:spPr bwMode="auto">
              <a:xfrm>
                <a:off x="6537122" y="5243582"/>
                <a:ext cx="473206" cy="215444"/>
              </a:xfrm>
              <a:prstGeom prst="rect">
                <a:avLst/>
              </a:prstGeom>
              <a:noFill/>
              <a:ln w="9525">
                <a:noFill/>
                <a:miter lim="800000"/>
                <a:headEnd/>
                <a:tailEnd/>
              </a:ln>
              <a:effectLst/>
            </p:spPr>
            <p:txBody>
              <a:bodyPr wrap="none">
                <a:spAutoFit/>
              </a:bodyPr>
              <a:lstStyle/>
              <a:p>
                <a:r>
                  <a:rPr lang="fr-FR" sz="800" dirty="0" smtClean="0"/>
                  <a:t>Equipe</a:t>
                </a:r>
                <a:endParaRPr lang="fr-FR" sz="800" dirty="0"/>
              </a:p>
            </p:txBody>
          </p:sp>
        </p:grpSp>
      </p:grpSp>
    </p:spTree>
    <p:extLst>
      <p:ext uri="{BB962C8B-B14F-4D97-AF65-F5344CB8AC3E}">
        <p14:creationId xmlns:p14="http://schemas.microsoft.com/office/powerpoint/2010/main" val="40913234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checkerboard(across)">
                                      <p:cBhvr>
                                        <p:cTn id="7" dur="500"/>
                                        <p:tgtEl>
                                          <p:spTgt spid="31"/>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checkerboard(across)">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checkerboard(across)">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checkerboard(across)">
                                      <p:cBhvr>
                                        <p:cTn id="2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ZoneTexte 244"/>
          <p:cNvSpPr txBox="1"/>
          <p:nvPr/>
        </p:nvSpPr>
        <p:spPr>
          <a:xfrm>
            <a:off x="807784" y="874241"/>
            <a:ext cx="7639494" cy="369332"/>
          </a:xfrm>
          <a:prstGeom prst="rect">
            <a:avLst/>
          </a:prstGeom>
          <a:noFill/>
          <a:ln>
            <a:solidFill>
              <a:srgbClr val="000000"/>
            </a:solidFill>
          </a:ln>
        </p:spPr>
        <p:txBody>
          <a:bodyPr wrap="none" rtlCol="0">
            <a:spAutoFit/>
          </a:bodyPr>
          <a:lstStyle/>
          <a:p>
            <a:r>
              <a:rPr lang="fr-FR" dirty="0" smtClean="0"/>
              <a:t>Quelles sont la ou les opérations qui </a:t>
            </a:r>
            <a:r>
              <a:rPr lang="fr-FR" b="1" dirty="0" smtClean="0"/>
              <a:t>précèdent</a:t>
            </a:r>
            <a:r>
              <a:rPr lang="fr-FR" dirty="0" smtClean="0"/>
              <a:t> directement chaque opération ?</a:t>
            </a:r>
            <a:endParaRPr lang="fr-FR" dirty="0"/>
          </a:p>
        </p:txBody>
      </p:sp>
      <p:sp>
        <p:nvSpPr>
          <p:cNvPr id="377" name="ZoneTexte 376"/>
          <p:cNvSpPr txBox="1"/>
          <p:nvPr/>
        </p:nvSpPr>
        <p:spPr>
          <a:xfrm>
            <a:off x="7007918" y="201936"/>
            <a:ext cx="1685528" cy="646331"/>
          </a:xfrm>
          <a:prstGeom prst="rect">
            <a:avLst/>
          </a:prstGeom>
          <a:noFill/>
        </p:spPr>
        <p:txBody>
          <a:bodyPr wrap="none" rtlCol="0">
            <a:spAutoFit/>
          </a:bodyPr>
          <a:lstStyle/>
          <a:p>
            <a:pPr algn="ctr"/>
            <a:r>
              <a:rPr lang="fr-FR" dirty="0" smtClean="0"/>
              <a:t>INFORMATIONS </a:t>
            </a:r>
          </a:p>
          <a:p>
            <a:pPr algn="ctr"/>
            <a:r>
              <a:rPr lang="fr-FR" dirty="0" smtClean="0"/>
              <a:t>DE SORTIE</a:t>
            </a:r>
            <a:endParaRPr lang="fr-FR" dirty="0"/>
          </a:p>
        </p:txBody>
      </p:sp>
      <p:grpSp>
        <p:nvGrpSpPr>
          <p:cNvPr id="382" name="Grouper 381"/>
          <p:cNvGrpSpPr/>
          <p:nvPr/>
        </p:nvGrpSpPr>
        <p:grpSpPr>
          <a:xfrm>
            <a:off x="7331081" y="1345941"/>
            <a:ext cx="873566" cy="984956"/>
            <a:chOff x="4360583" y="1363309"/>
            <a:chExt cx="873566" cy="984956"/>
          </a:xfrm>
        </p:grpSpPr>
        <p:sp>
          <p:nvSpPr>
            <p:cNvPr id="383" name="Rectangle à coins arrondis 382"/>
            <p:cNvSpPr/>
            <p:nvPr/>
          </p:nvSpPr>
          <p:spPr>
            <a:xfrm>
              <a:off x="4360583" y="1363309"/>
              <a:ext cx="873566" cy="984956"/>
            </a:xfrm>
            <a:prstGeom prst="round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84" name="ZoneTexte 383"/>
            <p:cNvSpPr txBox="1"/>
            <p:nvPr/>
          </p:nvSpPr>
          <p:spPr>
            <a:xfrm>
              <a:off x="4360583" y="1645479"/>
              <a:ext cx="787520" cy="461665"/>
            </a:xfrm>
            <a:prstGeom prst="rect">
              <a:avLst/>
            </a:prstGeom>
            <a:noFill/>
          </p:spPr>
          <p:txBody>
            <a:bodyPr wrap="none" rtlCol="0">
              <a:spAutoFit/>
            </a:bodyPr>
            <a:lstStyle/>
            <a:p>
              <a:pPr algn="ctr"/>
              <a:r>
                <a:rPr lang="fr-FR" sz="1200" dirty="0" smtClean="0"/>
                <a:t>Microsoft </a:t>
              </a:r>
            </a:p>
            <a:p>
              <a:pPr algn="ctr"/>
              <a:r>
                <a:rPr lang="fr-FR" sz="1200" dirty="0" smtClean="0"/>
                <a:t>Project</a:t>
              </a:r>
              <a:endParaRPr lang="fr-FR" sz="1200" dirty="0"/>
            </a:p>
          </p:txBody>
        </p:sp>
      </p:grpSp>
      <p:sp>
        <p:nvSpPr>
          <p:cNvPr id="387" name="Forme libre 386"/>
          <p:cNvSpPr/>
          <p:nvPr/>
        </p:nvSpPr>
        <p:spPr>
          <a:xfrm>
            <a:off x="7412264" y="2747707"/>
            <a:ext cx="355600" cy="108506"/>
          </a:xfrm>
          <a:custGeom>
            <a:avLst/>
            <a:gdLst>
              <a:gd name="connsiteX0" fmla="*/ 0 w 355600"/>
              <a:gd name="connsiteY0" fmla="*/ 139810 h 139810"/>
              <a:gd name="connsiteX1" fmla="*/ 50800 w 355600"/>
              <a:gd name="connsiteY1" fmla="*/ 110 h 139810"/>
              <a:gd name="connsiteX2" fmla="*/ 76200 w 355600"/>
              <a:gd name="connsiteY2" fmla="*/ 114410 h 139810"/>
              <a:gd name="connsiteX3" fmla="*/ 139700 w 355600"/>
              <a:gd name="connsiteY3" fmla="*/ 110 h 139810"/>
              <a:gd name="connsiteX4" fmla="*/ 165100 w 355600"/>
              <a:gd name="connsiteY4" fmla="*/ 101710 h 139810"/>
              <a:gd name="connsiteX5" fmla="*/ 215900 w 355600"/>
              <a:gd name="connsiteY5" fmla="*/ 12810 h 139810"/>
              <a:gd name="connsiteX6" fmla="*/ 266700 w 355600"/>
              <a:gd name="connsiteY6" fmla="*/ 114410 h 139810"/>
              <a:gd name="connsiteX7" fmla="*/ 317500 w 355600"/>
              <a:gd name="connsiteY7" fmla="*/ 12810 h 139810"/>
              <a:gd name="connsiteX8" fmla="*/ 355600 w 355600"/>
              <a:gd name="connsiteY8" fmla="*/ 101710 h 13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600" h="139810">
                <a:moveTo>
                  <a:pt x="0" y="139810"/>
                </a:moveTo>
                <a:cubicBezTo>
                  <a:pt x="19050" y="72076"/>
                  <a:pt x="38100" y="4343"/>
                  <a:pt x="50800" y="110"/>
                </a:cubicBezTo>
                <a:cubicBezTo>
                  <a:pt x="63500" y="-4123"/>
                  <a:pt x="61383" y="114410"/>
                  <a:pt x="76200" y="114410"/>
                </a:cubicBezTo>
                <a:cubicBezTo>
                  <a:pt x="91017" y="114410"/>
                  <a:pt x="124883" y="2227"/>
                  <a:pt x="139700" y="110"/>
                </a:cubicBezTo>
                <a:cubicBezTo>
                  <a:pt x="154517" y="-2007"/>
                  <a:pt x="152400" y="99593"/>
                  <a:pt x="165100" y="101710"/>
                </a:cubicBezTo>
                <a:cubicBezTo>
                  <a:pt x="177800" y="103827"/>
                  <a:pt x="198967" y="10693"/>
                  <a:pt x="215900" y="12810"/>
                </a:cubicBezTo>
                <a:cubicBezTo>
                  <a:pt x="232833" y="14927"/>
                  <a:pt x="249767" y="114410"/>
                  <a:pt x="266700" y="114410"/>
                </a:cubicBezTo>
                <a:cubicBezTo>
                  <a:pt x="283633" y="114410"/>
                  <a:pt x="302683" y="14927"/>
                  <a:pt x="317500" y="12810"/>
                </a:cubicBezTo>
                <a:cubicBezTo>
                  <a:pt x="332317" y="10693"/>
                  <a:pt x="355600" y="101710"/>
                  <a:pt x="355600" y="101710"/>
                </a:cubicBez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388" name="Forme libre 387"/>
          <p:cNvSpPr/>
          <p:nvPr/>
        </p:nvSpPr>
        <p:spPr>
          <a:xfrm>
            <a:off x="7412264" y="2958977"/>
            <a:ext cx="355600" cy="108506"/>
          </a:xfrm>
          <a:custGeom>
            <a:avLst/>
            <a:gdLst>
              <a:gd name="connsiteX0" fmla="*/ 0 w 355600"/>
              <a:gd name="connsiteY0" fmla="*/ 139810 h 139810"/>
              <a:gd name="connsiteX1" fmla="*/ 50800 w 355600"/>
              <a:gd name="connsiteY1" fmla="*/ 110 h 139810"/>
              <a:gd name="connsiteX2" fmla="*/ 76200 w 355600"/>
              <a:gd name="connsiteY2" fmla="*/ 114410 h 139810"/>
              <a:gd name="connsiteX3" fmla="*/ 139700 w 355600"/>
              <a:gd name="connsiteY3" fmla="*/ 110 h 139810"/>
              <a:gd name="connsiteX4" fmla="*/ 165100 w 355600"/>
              <a:gd name="connsiteY4" fmla="*/ 101710 h 139810"/>
              <a:gd name="connsiteX5" fmla="*/ 215900 w 355600"/>
              <a:gd name="connsiteY5" fmla="*/ 12810 h 139810"/>
              <a:gd name="connsiteX6" fmla="*/ 266700 w 355600"/>
              <a:gd name="connsiteY6" fmla="*/ 114410 h 139810"/>
              <a:gd name="connsiteX7" fmla="*/ 317500 w 355600"/>
              <a:gd name="connsiteY7" fmla="*/ 12810 h 139810"/>
              <a:gd name="connsiteX8" fmla="*/ 355600 w 355600"/>
              <a:gd name="connsiteY8" fmla="*/ 101710 h 13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600" h="139810">
                <a:moveTo>
                  <a:pt x="0" y="139810"/>
                </a:moveTo>
                <a:cubicBezTo>
                  <a:pt x="19050" y="72076"/>
                  <a:pt x="38100" y="4343"/>
                  <a:pt x="50800" y="110"/>
                </a:cubicBezTo>
                <a:cubicBezTo>
                  <a:pt x="63500" y="-4123"/>
                  <a:pt x="61383" y="114410"/>
                  <a:pt x="76200" y="114410"/>
                </a:cubicBezTo>
                <a:cubicBezTo>
                  <a:pt x="91017" y="114410"/>
                  <a:pt x="124883" y="2227"/>
                  <a:pt x="139700" y="110"/>
                </a:cubicBezTo>
                <a:cubicBezTo>
                  <a:pt x="154517" y="-2007"/>
                  <a:pt x="152400" y="99593"/>
                  <a:pt x="165100" y="101710"/>
                </a:cubicBezTo>
                <a:cubicBezTo>
                  <a:pt x="177800" y="103827"/>
                  <a:pt x="198967" y="10693"/>
                  <a:pt x="215900" y="12810"/>
                </a:cubicBezTo>
                <a:cubicBezTo>
                  <a:pt x="232833" y="14927"/>
                  <a:pt x="249767" y="114410"/>
                  <a:pt x="266700" y="114410"/>
                </a:cubicBezTo>
                <a:cubicBezTo>
                  <a:pt x="283633" y="114410"/>
                  <a:pt x="302683" y="14927"/>
                  <a:pt x="317500" y="12810"/>
                </a:cubicBezTo>
                <a:cubicBezTo>
                  <a:pt x="332317" y="10693"/>
                  <a:pt x="355600" y="101710"/>
                  <a:pt x="355600" y="101710"/>
                </a:cubicBez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389" name="Forme libre 388"/>
          <p:cNvSpPr/>
          <p:nvPr/>
        </p:nvSpPr>
        <p:spPr>
          <a:xfrm>
            <a:off x="7412264" y="3170941"/>
            <a:ext cx="355600" cy="108506"/>
          </a:xfrm>
          <a:custGeom>
            <a:avLst/>
            <a:gdLst>
              <a:gd name="connsiteX0" fmla="*/ 0 w 355600"/>
              <a:gd name="connsiteY0" fmla="*/ 139810 h 139810"/>
              <a:gd name="connsiteX1" fmla="*/ 50800 w 355600"/>
              <a:gd name="connsiteY1" fmla="*/ 110 h 139810"/>
              <a:gd name="connsiteX2" fmla="*/ 76200 w 355600"/>
              <a:gd name="connsiteY2" fmla="*/ 114410 h 139810"/>
              <a:gd name="connsiteX3" fmla="*/ 139700 w 355600"/>
              <a:gd name="connsiteY3" fmla="*/ 110 h 139810"/>
              <a:gd name="connsiteX4" fmla="*/ 165100 w 355600"/>
              <a:gd name="connsiteY4" fmla="*/ 101710 h 139810"/>
              <a:gd name="connsiteX5" fmla="*/ 215900 w 355600"/>
              <a:gd name="connsiteY5" fmla="*/ 12810 h 139810"/>
              <a:gd name="connsiteX6" fmla="*/ 266700 w 355600"/>
              <a:gd name="connsiteY6" fmla="*/ 114410 h 139810"/>
              <a:gd name="connsiteX7" fmla="*/ 317500 w 355600"/>
              <a:gd name="connsiteY7" fmla="*/ 12810 h 139810"/>
              <a:gd name="connsiteX8" fmla="*/ 355600 w 355600"/>
              <a:gd name="connsiteY8" fmla="*/ 101710 h 13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600" h="139810">
                <a:moveTo>
                  <a:pt x="0" y="139810"/>
                </a:moveTo>
                <a:cubicBezTo>
                  <a:pt x="19050" y="72076"/>
                  <a:pt x="38100" y="4343"/>
                  <a:pt x="50800" y="110"/>
                </a:cubicBezTo>
                <a:cubicBezTo>
                  <a:pt x="63500" y="-4123"/>
                  <a:pt x="61383" y="114410"/>
                  <a:pt x="76200" y="114410"/>
                </a:cubicBezTo>
                <a:cubicBezTo>
                  <a:pt x="91017" y="114410"/>
                  <a:pt x="124883" y="2227"/>
                  <a:pt x="139700" y="110"/>
                </a:cubicBezTo>
                <a:cubicBezTo>
                  <a:pt x="154517" y="-2007"/>
                  <a:pt x="152400" y="99593"/>
                  <a:pt x="165100" y="101710"/>
                </a:cubicBezTo>
                <a:cubicBezTo>
                  <a:pt x="177800" y="103827"/>
                  <a:pt x="198967" y="10693"/>
                  <a:pt x="215900" y="12810"/>
                </a:cubicBezTo>
                <a:cubicBezTo>
                  <a:pt x="232833" y="14927"/>
                  <a:pt x="249767" y="114410"/>
                  <a:pt x="266700" y="114410"/>
                </a:cubicBezTo>
                <a:cubicBezTo>
                  <a:pt x="283633" y="114410"/>
                  <a:pt x="302683" y="14927"/>
                  <a:pt x="317500" y="12810"/>
                </a:cubicBezTo>
                <a:cubicBezTo>
                  <a:pt x="332317" y="10693"/>
                  <a:pt x="355600" y="101710"/>
                  <a:pt x="355600" y="101710"/>
                </a:cubicBez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390" name="Forme libre 389"/>
          <p:cNvSpPr/>
          <p:nvPr/>
        </p:nvSpPr>
        <p:spPr>
          <a:xfrm>
            <a:off x="7412264" y="3363446"/>
            <a:ext cx="355600" cy="121347"/>
          </a:xfrm>
          <a:custGeom>
            <a:avLst/>
            <a:gdLst>
              <a:gd name="connsiteX0" fmla="*/ 0 w 355600"/>
              <a:gd name="connsiteY0" fmla="*/ 139810 h 139810"/>
              <a:gd name="connsiteX1" fmla="*/ 50800 w 355600"/>
              <a:gd name="connsiteY1" fmla="*/ 110 h 139810"/>
              <a:gd name="connsiteX2" fmla="*/ 76200 w 355600"/>
              <a:gd name="connsiteY2" fmla="*/ 114410 h 139810"/>
              <a:gd name="connsiteX3" fmla="*/ 139700 w 355600"/>
              <a:gd name="connsiteY3" fmla="*/ 110 h 139810"/>
              <a:gd name="connsiteX4" fmla="*/ 165100 w 355600"/>
              <a:gd name="connsiteY4" fmla="*/ 101710 h 139810"/>
              <a:gd name="connsiteX5" fmla="*/ 215900 w 355600"/>
              <a:gd name="connsiteY5" fmla="*/ 12810 h 139810"/>
              <a:gd name="connsiteX6" fmla="*/ 266700 w 355600"/>
              <a:gd name="connsiteY6" fmla="*/ 114410 h 139810"/>
              <a:gd name="connsiteX7" fmla="*/ 317500 w 355600"/>
              <a:gd name="connsiteY7" fmla="*/ 12810 h 139810"/>
              <a:gd name="connsiteX8" fmla="*/ 355600 w 355600"/>
              <a:gd name="connsiteY8" fmla="*/ 101710 h 13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600" h="139810">
                <a:moveTo>
                  <a:pt x="0" y="139810"/>
                </a:moveTo>
                <a:cubicBezTo>
                  <a:pt x="19050" y="72076"/>
                  <a:pt x="38100" y="4343"/>
                  <a:pt x="50800" y="110"/>
                </a:cubicBezTo>
                <a:cubicBezTo>
                  <a:pt x="63500" y="-4123"/>
                  <a:pt x="61383" y="114410"/>
                  <a:pt x="76200" y="114410"/>
                </a:cubicBezTo>
                <a:cubicBezTo>
                  <a:pt x="91017" y="114410"/>
                  <a:pt x="124883" y="2227"/>
                  <a:pt x="139700" y="110"/>
                </a:cubicBezTo>
                <a:cubicBezTo>
                  <a:pt x="154517" y="-2007"/>
                  <a:pt x="152400" y="99593"/>
                  <a:pt x="165100" y="101710"/>
                </a:cubicBezTo>
                <a:cubicBezTo>
                  <a:pt x="177800" y="103827"/>
                  <a:pt x="198967" y="10693"/>
                  <a:pt x="215900" y="12810"/>
                </a:cubicBezTo>
                <a:cubicBezTo>
                  <a:pt x="232833" y="14927"/>
                  <a:pt x="249767" y="114410"/>
                  <a:pt x="266700" y="114410"/>
                </a:cubicBezTo>
                <a:cubicBezTo>
                  <a:pt x="283633" y="114410"/>
                  <a:pt x="302683" y="14927"/>
                  <a:pt x="317500" y="12810"/>
                </a:cubicBezTo>
                <a:cubicBezTo>
                  <a:pt x="332317" y="10693"/>
                  <a:pt x="355600" y="101710"/>
                  <a:pt x="355600" y="101710"/>
                </a:cubicBez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391" name="Forme libre 390"/>
          <p:cNvSpPr/>
          <p:nvPr/>
        </p:nvSpPr>
        <p:spPr>
          <a:xfrm>
            <a:off x="7412264" y="3578603"/>
            <a:ext cx="355600" cy="108506"/>
          </a:xfrm>
          <a:custGeom>
            <a:avLst/>
            <a:gdLst>
              <a:gd name="connsiteX0" fmla="*/ 0 w 355600"/>
              <a:gd name="connsiteY0" fmla="*/ 139810 h 139810"/>
              <a:gd name="connsiteX1" fmla="*/ 50800 w 355600"/>
              <a:gd name="connsiteY1" fmla="*/ 110 h 139810"/>
              <a:gd name="connsiteX2" fmla="*/ 76200 w 355600"/>
              <a:gd name="connsiteY2" fmla="*/ 114410 h 139810"/>
              <a:gd name="connsiteX3" fmla="*/ 139700 w 355600"/>
              <a:gd name="connsiteY3" fmla="*/ 110 h 139810"/>
              <a:gd name="connsiteX4" fmla="*/ 165100 w 355600"/>
              <a:gd name="connsiteY4" fmla="*/ 101710 h 139810"/>
              <a:gd name="connsiteX5" fmla="*/ 215900 w 355600"/>
              <a:gd name="connsiteY5" fmla="*/ 12810 h 139810"/>
              <a:gd name="connsiteX6" fmla="*/ 266700 w 355600"/>
              <a:gd name="connsiteY6" fmla="*/ 114410 h 139810"/>
              <a:gd name="connsiteX7" fmla="*/ 317500 w 355600"/>
              <a:gd name="connsiteY7" fmla="*/ 12810 h 139810"/>
              <a:gd name="connsiteX8" fmla="*/ 355600 w 355600"/>
              <a:gd name="connsiteY8" fmla="*/ 101710 h 13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600" h="139810">
                <a:moveTo>
                  <a:pt x="0" y="139810"/>
                </a:moveTo>
                <a:cubicBezTo>
                  <a:pt x="19050" y="72076"/>
                  <a:pt x="38100" y="4343"/>
                  <a:pt x="50800" y="110"/>
                </a:cubicBezTo>
                <a:cubicBezTo>
                  <a:pt x="63500" y="-4123"/>
                  <a:pt x="61383" y="114410"/>
                  <a:pt x="76200" y="114410"/>
                </a:cubicBezTo>
                <a:cubicBezTo>
                  <a:pt x="91017" y="114410"/>
                  <a:pt x="124883" y="2227"/>
                  <a:pt x="139700" y="110"/>
                </a:cubicBezTo>
                <a:cubicBezTo>
                  <a:pt x="154517" y="-2007"/>
                  <a:pt x="152400" y="99593"/>
                  <a:pt x="165100" y="101710"/>
                </a:cubicBezTo>
                <a:cubicBezTo>
                  <a:pt x="177800" y="103827"/>
                  <a:pt x="198967" y="10693"/>
                  <a:pt x="215900" y="12810"/>
                </a:cubicBezTo>
                <a:cubicBezTo>
                  <a:pt x="232833" y="14927"/>
                  <a:pt x="249767" y="114410"/>
                  <a:pt x="266700" y="114410"/>
                </a:cubicBezTo>
                <a:cubicBezTo>
                  <a:pt x="283633" y="114410"/>
                  <a:pt x="302683" y="14927"/>
                  <a:pt x="317500" y="12810"/>
                </a:cubicBezTo>
                <a:cubicBezTo>
                  <a:pt x="332317" y="10693"/>
                  <a:pt x="355600" y="101710"/>
                  <a:pt x="355600" y="101710"/>
                </a:cubicBez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392" name="Forme libre 391"/>
          <p:cNvSpPr/>
          <p:nvPr/>
        </p:nvSpPr>
        <p:spPr>
          <a:xfrm>
            <a:off x="7412264" y="3801000"/>
            <a:ext cx="355600" cy="108506"/>
          </a:xfrm>
          <a:custGeom>
            <a:avLst/>
            <a:gdLst>
              <a:gd name="connsiteX0" fmla="*/ 0 w 355600"/>
              <a:gd name="connsiteY0" fmla="*/ 139810 h 139810"/>
              <a:gd name="connsiteX1" fmla="*/ 50800 w 355600"/>
              <a:gd name="connsiteY1" fmla="*/ 110 h 139810"/>
              <a:gd name="connsiteX2" fmla="*/ 76200 w 355600"/>
              <a:gd name="connsiteY2" fmla="*/ 114410 h 139810"/>
              <a:gd name="connsiteX3" fmla="*/ 139700 w 355600"/>
              <a:gd name="connsiteY3" fmla="*/ 110 h 139810"/>
              <a:gd name="connsiteX4" fmla="*/ 165100 w 355600"/>
              <a:gd name="connsiteY4" fmla="*/ 101710 h 139810"/>
              <a:gd name="connsiteX5" fmla="*/ 215900 w 355600"/>
              <a:gd name="connsiteY5" fmla="*/ 12810 h 139810"/>
              <a:gd name="connsiteX6" fmla="*/ 266700 w 355600"/>
              <a:gd name="connsiteY6" fmla="*/ 114410 h 139810"/>
              <a:gd name="connsiteX7" fmla="*/ 317500 w 355600"/>
              <a:gd name="connsiteY7" fmla="*/ 12810 h 139810"/>
              <a:gd name="connsiteX8" fmla="*/ 355600 w 355600"/>
              <a:gd name="connsiteY8" fmla="*/ 101710 h 13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600" h="139810">
                <a:moveTo>
                  <a:pt x="0" y="139810"/>
                </a:moveTo>
                <a:cubicBezTo>
                  <a:pt x="19050" y="72076"/>
                  <a:pt x="38100" y="4343"/>
                  <a:pt x="50800" y="110"/>
                </a:cubicBezTo>
                <a:cubicBezTo>
                  <a:pt x="63500" y="-4123"/>
                  <a:pt x="61383" y="114410"/>
                  <a:pt x="76200" y="114410"/>
                </a:cubicBezTo>
                <a:cubicBezTo>
                  <a:pt x="91017" y="114410"/>
                  <a:pt x="124883" y="2227"/>
                  <a:pt x="139700" y="110"/>
                </a:cubicBezTo>
                <a:cubicBezTo>
                  <a:pt x="154517" y="-2007"/>
                  <a:pt x="152400" y="99593"/>
                  <a:pt x="165100" y="101710"/>
                </a:cubicBezTo>
                <a:cubicBezTo>
                  <a:pt x="177800" y="103827"/>
                  <a:pt x="198967" y="10693"/>
                  <a:pt x="215900" y="12810"/>
                </a:cubicBezTo>
                <a:cubicBezTo>
                  <a:pt x="232833" y="14927"/>
                  <a:pt x="249767" y="114410"/>
                  <a:pt x="266700" y="114410"/>
                </a:cubicBezTo>
                <a:cubicBezTo>
                  <a:pt x="283633" y="114410"/>
                  <a:pt x="302683" y="14927"/>
                  <a:pt x="317500" y="12810"/>
                </a:cubicBezTo>
                <a:cubicBezTo>
                  <a:pt x="332317" y="10693"/>
                  <a:pt x="355600" y="101710"/>
                  <a:pt x="355600" y="101710"/>
                </a:cubicBez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393" name="Forme libre 392"/>
          <p:cNvSpPr/>
          <p:nvPr/>
        </p:nvSpPr>
        <p:spPr>
          <a:xfrm>
            <a:off x="7412264" y="4021461"/>
            <a:ext cx="355600" cy="108506"/>
          </a:xfrm>
          <a:custGeom>
            <a:avLst/>
            <a:gdLst>
              <a:gd name="connsiteX0" fmla="*/ 0 w 355600"/>
              <a:gd name="connsiteY0" fmla="*/ 139810 h 139810"/>
              <a:gd name="connsiteX1" fmla="*/ 50800 w 355600"/>
              <a:gd name="connsiteY1" fmla="*/ 110 h 139810"/>
              <a:gd name="connsiteX2" fmla="*/ 76200 w 355600"/>
              <a:gd name="connsiteY2" fmla="*/ 114410 h 139810"/>
              <a:gd name="connsiteX3" fmla="*/ 139700 w 355600"/>
              <a:gd name="connsiteY3" fmla="*/ 110 h 139810"/>
              <a:gd name="connsiteX4" fmla="*/ 165100 w 355600"/>
              <a:gd name="connsiteY4" fmla="*/ 101710 h 139810"/>
              <a:gd name="connsiteX5" fmla="*/ 215900 w 355600"/>
              <a:gd name="connsiteY5" fmla="*/ 12810 h 139810"/>
              <a:gd name="connsiteX6" fmla="*/ 266700 w 355600"/>
              <a:gd name="connsiteY6" fmla="*/ 114410 h 139810"/>
              <a:gd name="connsiteX7" fmla="*/ 317500 w 355600"/>
              <a:gd name="connsiteY7" fmla="*/ 12810 h 139810"/>
              <a:gd name="connsiteX8" fmla="*/ 355600 w 355600"/>
              <a:gd name="connsiteY8" fmla="*/ 101710 h 13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600" h="139810">
                <a:moveTo>
                  <a:pt x="0" y="139810"/>
                </a:moveTo>
                <a:cubicBezTo>
                  <a:pt x="19050" y="72076"/>
                  <a:pt x="38100" y="4343"/>
                  <a:pt x="50800" y="110"/>
                </a:cubicBezTo>
                <a:cubicBezTo>
                  <a:pt x="63500" y="-4123"/>
                  <a:pt x="61383" y="114410"/>
                  <a:pt x="76200" y="114410"/>
                </a:cubicBezTo>
                <a:cubicBezTo>
                  <a:pt x="91017" y="114410"/>
                  <a:pt x="124883" y="2227"/>
                  <a:pt x="139700" y="110"/>
                </a:cubicBezTo>
                <a:cubicBezTo>
                  <a:pt x="154517" y="-2007"/>
                  <a:pt x="152400" y="99593"/>
                  <a:pt x="165100" y="101710"/>
                </a:cubicBezTo>
                <a:cubicBezTo>
                  <a:pt x="177800" y="103827"/>
                  <a:pt x="198967" y="10693"/>
                  <a:pt x="215900" y="12810"/>
                </a:cubicBezTo>
                <a:cubicBezTo>
                  <a:pt x="232833" y="14927"/>
                  <a:pt x="249767" y="114410"/>
                  <a:pt x="266700" y="114410"/>
                </a:cubicBezTo>
                <a:cubicBezTo>
                  <a:pt x="283633" y="114410"/>
                  <a:pt x="302683" y="14927"/>
                  <a:pt x="317500" y="12810"/>
                </a:cubicBezTo>
                <a:cubicBezTo>
                  <a:pt x="332317" y="10693"/>
                  <a:pt x="355600" y="101710"/>
                  <a:pt x="355600" y="101710"/>
                </a:cubicBez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394" name="Forme libre 393"/>
          <p:cNvSpPr/>
          <p:nvPr/>
        </p:nvSpPr>
        <p:spPr>
          <a:xfrm>
            <a:off x="7412264" y="4234300"/>
            <a:ext cx="355600" cy="108506"/>
          </a:xfrm>
          <a:custGeom>
            <a:avLst/>
            <a:gdLst>
              <a:gd name="connsiteX0" fmla="*/ 0 w 355600"/>
              <a:gd name="connsiteY0" fmla="*/ 139810 h 139810"/>
              <a:gd name="connsiteX1" fmla="*/ 50800 w 355600"/>
              <a:gd name="connsiteY1" fmla="*/ 110 h 139810"/>
              <a:gd name="connsiteX2" fmla="*/ 76200 w 355600"/>
              <a:gd name="connsiteY2" fmla="*/ 114410 h 139810"/>
              <a:gd name="connsiteX3" fmla="*/ 139700 w 355600"/>
              <a:gd name="connsiteY3" fmla="*/ 110 h 139810"/>
              <a:gd name="connsiteX4" fmla="*/ 165100 w 355600"/>
              <a:gd name="connsiteY4" fmla="*/ 101710 h 139810"/>
              <a:gd name="connsiteX5" fmla="*/ 215900 w 355600"/>
              <a:gd name="connsiteY5" fmla="*/ 12810 h 139810"/>
              <a:gd name="connsiteX6" fmla="*/ 266700 w 355600"/>
              <a:gd name="connsiteY6" fmla="*/ 114410 h 139810"/>
              <a:gd name="connsiteX7" fmla="*/ 317500 w 355600"/>
              <a:gd name="connsiteY7" fmla="*/ 12810 h 139810"/>
              <a:gd name="connsiteX8" fmla="*/ 355600 w 355600"/>
              <a:gd name="connsiteY8" fmla="*/ 101710 h 13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600" h="139810">
                <a:moveTo>
                  <a:pt x="0" y="139810"/>
                </a:moveTo>
                <a:cubicBezTo>
                  <a:pt x="19050" y="72076"/>
                  <a:pt x="38100" y="4343"/>
                  <a:pt x="50800" y="110"/>
                </a:cubicBezTo>
                <a:cubicBezTo>
                  <a:pt x="63500" y="-4123"/>
                  <a:pt x="61383" y="114410"/>
                  <a:pt x="76200" y="114410"/>
                </a:cubicBezTo>
                <a:cubicBezTo>
                  <a:pt x="91017" y="114410"/>
                  <a:pt x="124883" y="2227"/>
                  <a:pt x="139700" y="110"/>
                </a:cubicBezTo>
                <a:cubicBezTo>
                  <a:pt x="154517" y="-2007"/>
                  <a:pt x="152400" y="99593"/>
                  <a:pt x="165100" y="101710"/>
                </a:cubicBezTo>
                <a:cubicBezTo>
                  <a:pt x="177800" y="103827"/>
                  <a:pt x="198967" y="10693"/>
                  <a:pt x="215900" y="12810"/>
                </a:cubicBezTo>
                <a:cubicBezTo>
                  <a:pt x="232833" y="14927"/>
                  <a:pt x="249767" y="114410"/>
                  <a:pt x="266700" y="114410"/>
                </a:cubicBezTo>
                <a:cubicBezTo>
                  <a:pt x="283633" y="114410"/>
                  <a:pt x="302683" y="14927"/>
                  <a:pt x="317500" y="12810"/>
                </a:cubicBezTo>
                <a:cubicBezTo>
                  <a:pt x="332317" y="10693"/>
                  <a:pt x="355600" y="101710"/>
                  <a:pt x="355600" y="101710"/>
                </a:cubicBez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2" name="Espace réservé du pied de page 1"/>
          <p:cNvSpPr>
            <a:spLocks noGrp="1"/>
          </p:cNvSpPr>
          <p:nvPr>
            <p:ph type="ftr" sz="quarter" idx="11"/>
          </p:nvPr>
        </p:nvSpPr>
        <p:spPr>
          <a:xfrm>
            <a:off x="2967264" y="6492875"/>
            <a:ext cx="2895600" cy="365125"/>
          </a:xfrm>
        </p:spPr>
        <p:txBody>
          <a:bodyPr/>
          <a:lstStyle/>
          <a:p>
            <a:r>
              <a:rPr lang="en-US" sz="800" dirty="0" smtClean="0"/>
              <a:t>Guy </a:t>
            </a:r>
            <a:r>
              <a:rPr lang="en-US" sz="800" dirty="0" err="1" smtClean="0"/>
              <a:t>Doriot</a:t>
            </a:r>
            <a:r>
              <a:rPr lang="en-US" sz="800" dirty="0" smtClean="0"/>
              <a:t> copyright 2012</a:t>
            </a:r>
            <a:endParaRPr lang="fr-FR" sz="800" dirty="0"/>
          </a:p>
        </p:txBody>
      </p:sp>
      <p:sp>
        <p:nvSpPr>
          <p:cNvPr id="5" name="Espace réservé du numéro de diapositive 4"/>
          <p:cNvSpPr>
            <a:spLocks noGrp="1"/>
          </p:cNvSpPr>
          <p:nvPr>
            <p:ph type="sldNum" sz="quarter" idx="12"/>
          </p:nvPr>
        </p:nvSpPr>
        <p:spPr/>
        <p:txBody>
          <a:bodyPr/>
          <a:lstStyle/>
          <a:p>
            <a:fld id="{91054109-3671-9648-88AD-827A27BCC822}" type="slidenum">
              <a:rPr lang="fr-FR" smtClean="0"/>
              <a:t>10</a:t>
            </a:fld>
            <a:endParaRPr lang="fr-FR"/>
          </a:p>
        </p:txBody>
      </p:sp>
      <p:grpSp>
        <p:nvGrpSpPr>
          <p:cNvPr id="4" name="Grouper 3"/>
          <p:cNvGrpSpPr/>
          <p:nvPr/>
        </p:nvGrpSpPr>
        <p:grpSpPr>
          <a:xfrm>
            <a:off x="135128" y="201936"/>
            <a:ext cx="1785143" cy="4166152"/>
            <a:chOff x="135128" y="201936"/>
            <a:chExt cx="1785143" cy="4166152"/>
          </a:xfrm>
        </p:grpSpPr>
        <p:sp>
          <p:nvSpPr>
            <p:cNvPr id="376" name="ZoneTexte 375"/>
            <p:cNvSpPr txBox="1"/>
            <p:nvPr/>
          </p:nvSpPr>
          <p:spPr>
            <a:xfrm>
              <a:off x="234743" y="201936"/>
              <a:ext cx="1685528" cy="646331"/>
            </a:xfrm>
            <a:prstGeom prst="rect">
              <a:avLst/>
            </a:prstGeom>
            <a:noFill/>
          </p:spPr>
          <p:txBody>
            <a:bodyPr wrap="none" rtlCol="0">
              <a:spAutoFit/>
            </a:bodyPr>
            <a:lstStyle/>
            <a:p>
              <a:pPr algn="ctr"/>
              <a:r>
                <a:rPr lang="fr-FR" dirty="0" smtClean="0"/>
                <a:t>INFORMATIONS </a:t>
              </a:r>
            </a:p>
            <a:p>
              <a:pPr algn="ctr"/>
              <a:r>
                <a:rPr lang="fr-FR" dirty="0" smtClean="0"/>
                <a:t>D’ENTREE</a:t>
              </a:r>
              <a:endParaRPr lang="fr-FR" dirty="0"/>
            </a:p>
          </p:txBody>
        </p:sp>
        <p:sp>
          <p:nvSpPr>
            <p:cNvPr id="15" name="ZoneTexte 14"/>
            <p:cNvSpPr txBox="1"/>
            <p:nvPr/>
          </p:nvSpPr>
          <p:spPr>
            <a:xfrm>
              <a:off x="135128" y="1411940"/>
              <a:ext cx="1725803" cy="307777"/>
            </a:xfrm>
            <a:prstGeom prst="rect">
              <a:avLst/>
            </a:prstGeom>
            <a:noFill/>
            <a:ln>
              <a:solidFill>
                <a:schemeClr val="tx1"/>
              </a:solidFill>
            </a:ln>
          </p:spPr>
          <p:txBody>
            <a:bodyPr wrap="none" rtlCol="0">
              <a:spAutoFit/>
            </a:bodyPr>
            <a:lstStyle/>
            <a:p>
              <a:r>
                <a:rPr lang="fr-FR" sz="1400" dirty="0" smtClean="0"/>
                <a:t>Opérations et durées</a:t>
              </a:r>
              <a:endParaRPr lang="fr-FR" sz="1400" dirty="0"/>
            </a:p>
          </p:txBody>
        </p:sp>
        <p:grpSp>
          <p:nvGrpSpPr>
            <p:cNvPr id="7" name="Grouper 6"/>
            <p:cNvGrpSpPr/>
            <p:nvPr/>
          </p:nvGrpSpPr>
          <p:grpSpPr>
            <a:xfrm>
              <a:off x="216041" y="1807072"/>
              <a:ext cx="761644" cy="607161"/>
              <a:chOff x="216041" y="1807072"/>
              <a:chExt cx="761644" cy="607161"/>
            </a:xfrm>
          </p:grpSpPr>
          <p:sp>
            <p:nvSpPr>
              <p:cNvPr id="259" name="Rectangle 258"/>
              <p:cNvSpPr/>
              <p:nvPr/>
            </p:nvSpPr>
            <p:spPr>
              <a:xfrm>
                <a:off x="259045" y="1858347"/>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61" name="Connecteur droit 260"/>
              <p:cNvCxnSpPr/>
              <p:nvPr/>
            </p:nvCxnSpPr>
            <p:spPr>
              <a:xfrm>
                <a:off x="259045" y="1997918"/>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70" name="Connecteur droit 269"/>
              <p:cNvCxnSpPr/>
              <p:nvPr/>
            </p:nvCxnSpPr>
            <p:spPr>
              <a:xfrm>
                <a:off x="259045" y="228724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272" name="ZoneTexte 271"/>
              <p:cNvSpPr txBox="1"/>
              <p:nvPr/>
            </p:nvSpPr>
            <p:spPr>
              <a:xfrm>
                <a:off x="225267" y="1987665"/>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281" name="Connecteur droit 280"/>
              <p:cNvCxnSpPr/>
              <p:nvPr/>
            </p:nvCxnSpPr>
            <p:spPr>
              <a:xfrm>
                <a:off x="601476" y="2278916"/>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83" name="Connecteur droit 282"/>
              <p:cNvCxnSpPr/>
              <p:nvPr/>
            </p:nvCxnSpPr>
            <p:spPr>
              <a:xfrm>
                <a:off x="541767" y="185167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92" name="Connecteur droit 291"/>
              <p:cNvCxnSpPr/>
              <p:nvPr/>
            </p:nvCxnSpPr>
            <p:spPr>
              <a:xfrm>
                <a:off x="719656" y="1858347"/>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94" name="ZoneTexte 293"/>
              <p:cNvSpPr txBox="1"/>
              <p:nvPr/>
            </p:nvSpPr>
            <p:spPr>
              <a:xfrm>
                <a:off x="704361" y="1815241"/>
                <a:ext cx="236663" cy="215444"/>
              </a:xfrm>
              <a:prstGeom prst="rect">
                <a:avLst/>
              </a:prstGeom>
              <a:noFill/>
            </p:spPr>
            <p:txBody>
              <a:bodyPr wrap="none" rtlCol="0">
                <a:spAutoFit/>
              </a:bodyPr>
              <a:lstStyle/>
              <a:p>
                <a:r>
                  <a:rPr lang="fr-FR" sz="800" dirty="0" smtClean="0"/>
                  <a:t>1</a:t>
                </a:r>
                <a:endParaRPr lang="fr-FR" sz="800" dirty="0"/>
              </a:p>
            </p:txBody>
          </p:sp>
          <p:sp>
            <p:nvSpPr>
              <p:cNvPr id="303" name="ZoneTexte 302"/>
              <p:cNvSpPr txBox="1"/>
              <p:nvPr/>
            </p:nvSpPr>
            <p:spPr>
              <a:xfrm>
                <a:off x="483144" y="1807072"/>
                <a:ext cx="288661" cy="215444"/>
              </a:xfrm>
              <a:prstGeom prst="rect">
                <a:avLst/>
              </a:prstGeom>
              <a:noFill/>
            </p:spPr>
            <p:txBody>
              <a:bodyPr wrap="none" rtlCol="0">
                <a:spAutoFit/>
              </a:bodyPr>
              <a:lstStyle/>
              <a:p>
                <a:r>
                  <a:rPr lang="fr-FR" sz="800" dirty="0" smtClean="0"/>
                  <a:t>30</a:t>
                </a:r>
                <a:endParaRPr lang="fr-FR" sz="800" dirty="0"/>
              </a:p>
            </p:txBody>
          </p:sp>
          <p:sp>
            <p:nvSpPr>
              <p:cNvPr id="469" name="ZoneTexte 468"/>
              <p:cNvSpPr txBox="1"/>
              <p:nvPr/>
            </p:nvSpPr>
            <p:spPr>
              <a:xfrm>
                <a:off x="216041" y="1820334"/>
                <a:ext cx="351378" cy="215444"/>
              </a:xfrm>
              <a:prstGeom prst="rect">
                <a:avLst/>
              </a:prstGeom>
              <a:noFill/>
            </p:spPr>
            <p:txBody>
              <a:bodyPr wrap="none" rtlCol="0">
                <a:spAutoFit/>
              </a:bodyPr>
              <a:lstStyle/>
              <a:p>
                <a:r>
                  <a:rPr lang="fr-FR" sz="800" dirty="0" smtClean="0"/>
                  <a:t>14A</a:t>
                </a:r>
                <a:endParaRPr lang="fr-FR" sz="800" dirty="0"/>
              </a:p>
            </p:txBody>
          </p:sp>
        </p:grpSp>
        <p:grpSp>
          <p:nvGrpSpPr>
            <p:cNvPr id="8" name="Grouper 7"/>
            <p:cNvGrpSpPr/>
            <p:nvPr/>
          </p:nvGrpSpPr>
          <p:grpSpPr>
            <a:xfrm>
              <a:off x="192034" y="2432253"/>
              <a:ext cx="785651" cy="597203"/>
              <a:chOff x="192034" y="2432253"/>
              <a:chExt cx="785651" cy="597203"/>
            </a:xfrm>
          </p:grpSpPr>
          <p:sp>
            <p:nvSpPr>
              <p:cNvPr id="357" name="Rectangle 356"/>
              <p:cNvSpPr/>
              <p:nvPr/>
            </p:nvSpPr>
            <p:spPr>
              <a:xfrm>
                <a:off x="259045" y="2473570"/>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367" name="Connecteur droit 366"/>
              <p:cNvCxnSpPr/>
              <p:nvPr/>
            </p:nvCxnSpPr>
            <p:spPr>
              <a:xfrm>
                <a:off x="259045" y="261314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80" name="Connecteur droit 379"/>
              <p:cNvCxnSpPr/>
              <p:nvPr/>
            </p:nvCxnSpPr>
            <p:spPr>
              <a:xfrm>
                <a:off x="259045" y="2902464"/>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385" name="ZoneTexte 384"/>
              <p:cNvSpPr txBox="1"/>
              <p:nvPr/>
            </p:nvSpPr>
            <p:spPr>
              <a:xfrm>
                <a:off x="225267" y="2602888"/>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386" name="Connecteur droit 385"/>
              <p:cNvCxnSpPr/>
              <p:nvPr/>
            </p:nvCxnSpPr>
            <p:spPr>
              <a:xfrm>
                <a:off x="601476" y="289413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04" name="Connecteur droit 403"/>
              <p:cNvCxnSpPr/>
              <p:nvPr/>
            </p:nvCxnSpPr>
            <p:spPr>
              <a:xfrm>
                <a:off x="535417" y="247357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05" name="Connecteur droit 404"/>
              <p:cNvCxnSpPr/>
              <p:nvPr/>
            </p:nvCxnSpPr>
            <p:spPr>
              <a:xfrm>
                <a:off x="719656" y="247357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406" name="ZoneTexte 405"/>
              <p:cNvSpPr txBox="1"/>
              <p:nvPr/>
            </p:nvSpPr>
            <p:spPr>
              <a:xfrm>
                <a:off x="704361" y="2432709"/>
                <a:ext cx="236663" cy="215444"/>
              </a:xfrm>
              <a:prstGeom prst="rect">
                <a:avLst/>
              </a:prstGeom>
              <a:noFill/>
            </p:spPr>
            <p:txBody>
              <a:bodyPr wrap="none" rtlCol="0">
                <a:spAutoFit/>
              </a:bodyPr>
              <a:lstStyle/>
              <a:p>
                <a:r>
                  <a:rPr lang="fr-FR" sz="800" dirty="0"/>
                  <a:t>3</a:t>
                </a:r>
              </a:p>
            </p:txBody>
          </p:sp>
          <p:sp>
            <p:nvSpPr>
              <p:cNvPr id="407" name="ZoneTexte 406"/>
              <p:cNvSpPr txBox="1"/>
              <p:nvPr/>
            </p:nvSpPr>
            <p:spPr>
              <a:xfrm>
                <a:off x="483144" y="2432253"/>
                <a:ext cx="288661" cy="215444"/>
              </a:xfrm>
              <a:prstGeom prst="rect">
                <a:avLst/>
              </a:prstGeom>
              <a:noFill/>
            </p:spPr>
            <p:txBody>
              <a:bodyPr wrap="none" rtlCol="0">
                <a:spAutoFit/>
              </a:bodyPr>
              <a:lstStyle/>
              <a:p>
                <a:r>
                  <a:rPr lang="fr-FR" sz="800" dirty="0" smtClean="0"/>
                  <a:t>15</a:t>
                </a:r>
                <a:endParaRPr lang="fr-FR" sz="800" dirty="0"/>
              </a:p>
            </p:txBody>
          </p:sp>
          <p:sp>
            <p:nvSpPr>
              <p:cNvPr id="471" name="ZoneTexte 470"/>
              <p:cNvSpPr txBox="1"/>
              <p:nvPr/>
            </p:nvSpPr>
            <p:spPr>
              <a:xfrm>
                <a:off x="192034" y="2439233"/>
                <a:ext cx="402674" cy="215444"/>
              </a:xfrm>
              <a:prstGeom prst="rect">
                <a:avLst/>
              </a:prstGeom>
              <a:noFill/>
            </p:spPr>
            <p:txBody>
              <a:bodyPr wrap="none" rtlCol="0">
                <a:spAutoFit/>
              </a:bodyPr>
              <a:lstStyle/>
              <a:p>
                <a:r>
                  <a:rPr lang="fr-FR" sz="800" dirty="0" smtClean="0"/>
                  <a:t>141A</a:t>
                </a:r>
                <a:endParaRPr lang="fr-FR" sz="800" dirty="0"/>
              </a:p>
            </p:txBody>
          </p:sp>
        </p:grpSp>
        <p:grpSp>
          <p:nvGrpSpPr>
            <p:cNvPr id="9" name="Grouper 8"/>
            <p:cNvGrpSpPr/>
            <p:nvPr/>
          </p:nvGrpSpPr>
          <p:grpSpPr>
            <a:xfrm>
              <a:off x="987232" y="2432253"/>
              <a:ext cx="776054" cy="603892"/>
              <a:chOff x="987232" y="2432253"/>
              <a:chExt cx="776054" cy="603892"/>
            </a:xfrm>
          </p:grpSpPr>
          <p:sp>
            <p:nvSpPr>
              <p:cNvPr id="408" name="Rectangle 407"/>
              <p:cNvSpPr/>
              <p:nvPr/>
            </p:nvSpPr>
            <p:spPr>
              <a:xfrm>
                <a:off x="1044646" y="2480259"/>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414" name="Connecteur droit 413"/>
              <p:cNvCxnSpPr/>
              <p:nvPr/>
            </p:nvCxnSpPr>
            <p:spPr>
              <a:xfrm>
                <a:off x="1044646" y="2619830"/>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15" name="Connecteur droit 414"/>
              <p:cNvCxnSpPr/>
              <p:nvPr/>
            </p:nvCxnSpPr>
            <p:spPr>
              <a:xfrm>
                <a:off x="1044646" y="2909153"/>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416" name="ZoneTexte 415"/>
              <p:cNvSpPr txBox="1"/>
              <p:nvPr/>
            </p:nvSpPr>
            <p:spPr>
              <a:xfrm>
                <a:off x="1010868" y="2609577"/>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417" name="Connecteur droit 416"/>
              <p:cNvCxnSpPr/>
              <p:nvPr/>
            </p:nvCxnSpPr>
            <p:spPr>
              <a:xfrm>
                <a:off x="1387077" y="2900828"/>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18" name="Connecteur droit 417"/>
              <p:cNvCxnSpPr/>
              <p:nvPr/>
            </p:nvCxnSpPr>
            <p:spPr>
              <a:xfrm>
                <a:off x="1329167" y="248025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19" name="Connecteur droit 418"/>
              <p:cNvCxnSpPr/>
              <p:nvPr/>
            </p:nvCxnSpPr>
            <p:spPr>
              <a:xfrm>
                <a:off x="1505257" y="248025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420" name="ZoneTexte 419"/>
              <p:cNvSpPr txBox="1"/>
              <p:nvPr/>
            </p:nvSpPr>
            <p:spPr>
              <a:xfrm>
                <a:off x="1501020" y="2439874"/>
                <a:ext cx="236663" cy="215444"/>
              </a:xfrm>
              <a:prstGeom prst="rect">
                <a:avLst/>
              </a:prstGeom>
              <a:noFill/>
            </p:spPr>
            <p:txBody>
              <a:bodyPr wrap="none" rtlCol="0">
                <a:spAutoFit/>
              </a:bodyPr>
              <a:lstStyle/>
              <a:p>
                <a:r>
                  <a:rPr lang="fr-FR" sz="800" dirty="0"/>
                  <a:t>4</a:t>
                </a:r>
              </a:p>
            </p:txBody>
          </p:sp>
          <p:sp>
            <p:nvSpPr>
              <p:cNvPr id="421" name="ZoneTexte 420"/>
              <p:cNvSpPr txBox="1"/>
              <p:nvPr/>
            </p:nvSpPr>
            <p:spPr>
              <a:xfrm>
                <a:off x="1271423" y="2432253"/>
                <a:ext cx="288661" cy="215444"/>
              </a:xfrm>
              <a:prstGeom prst="rect">
                <a:avLst/>
              </a:prstGeom>
              <a:noFill/>
            </p:spPr>
            <p:txBody>
              <a:bodyPr wrap="none" rtlCol="0">
                <a:spAutoFit/>
              </a:bodyPr>
              <a:lstStyle/>
              <a:p>
                <a:r>
                  <a:rPr lang="fr-FR" sz="800" dirty="0" smtClean="0"/>
                  <a:t>10</a:t>
                </a:r>
                <a:endParaRPr lang="fr-FR" sz="800" dirty="0"/>
              </a:p>
            </p:txBody>
          </p:sp>
          <p:sp>
            <p:nvSpPr>
              <p:cNvPr id="472" name="ZoneTexte 471"/>
              <p:cNvSpPr txBox="1"/>
              <p:nvPr/>
            </p:nvSpPr>
            <p:spPr>
              <a:xfrm>
                <a:off x="987232" y="2440945"/>
                <a:ext cx="402674" cy="215444"/>
              </a:xfrm>
              <a:prstGeom prst="rect">
                <a:avLst/>
              </a:prstGeom>
              <a:noFill/>
            </p:spPr>
            <p:txBody>
              <a:bodyPr wrap="none" rtlCol="0">
                <a:spAutoFit/>
              </a:bodyPr>
              <a:lstStyle/>
              <a:p>
                <a:r>
                  <a:rPr lang="fr-FR" sz="800" dirty="0" smtClean="0"/>
                  <a:t>142A</a:t>
                </a:r>
                <a:endParaRPr lang="fr-FR" sz="800" dirty="0"/>
              </a:p>
            </p:txBody>
          </p:sp>
        </p:grpSp>
        <p:grpSp>
          <p:nvGrpSpPr>
            <p:cNvPr id="10" name="Grouper 9"/>
            <p:cNvGrpSpPr/>
            <p:nvPr/>
          </p:nvGrpSpPr>
          <p:grpSpPr>
            <a:xfrm>
              <a:off x="216041" y="3093954"/>
              <a:ext cx="761644" cy="599089"/>
              <a:chOff x="216041" y="3093954"/>
              <a:chExt cx="761644" cy="599089"/>
            </a:xfrm>
          </p:grpSpPr>
          <p:sp>
            <p:nvSpPr>
              <p:cNvPr id="422" name="Rectangle 421"/>
              <p:cNvSpPr/>
              <p:nvPr/>
            </p:nvSpPr>
            <p:spPr>
              <a:xfrm>
                <a:off x="259045" y="3137157"/>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426" name="Connecteur droit 425"/>
              <p:cNvCxnSpPr/>
              <p:nvPr/>
            </p:nvCxnSpPr>
            <p:spPr>
              <a:xfrm>
                <a:off x="259045" y="3276728"/>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27" name="Connecteur droit 426"/>
              <p:cNvCxnSpPr/>
              <p:nvPr/>
            </p:nvCxnSpPr>
            <p:spPr>
              <a:xfrm>
                <a:off x="259045" y="356605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429" name="ZoneTexte 428"/>
              <p:cNvSpPr txBox="1"/>
              <p:nvPr/>
            </p:nvSpPr>
            <p:spPr>
              <a:xfrm>
                <a:off x="225267" y="3266475"/>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435" name="Connecteur droit 434"/>
              <p:cNvCxnSpPr/>
              <p:nvPr/>
            </p:nvCxnSpPr>
            <p:spPr>
              <a:xfrm>
                <a:off x="601476" y="3557726"/>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37" name="Connecteur droit 436"/>
              <p:cNvCxnSpPr/>
              <p:nvPr/>
            </p:nvCxnSpPr>
            <p:spPr>
              <a:xfrm>
                <a:off x="535417" y="3137157"/>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38" name="Connecteur droit 437"/>
              <p:cNvCxnSpPr/>
              <p:nvPr/>
            </p:nvCxnSpPr>
            <p:spPr>
              <a:xfrm>
                <a:off x="719656" y="3137157"/>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440" name="ZoneTexte 439"/>
              <p:cNvSpPr txBox="1"/>
              <p:nvPr/>
            </p:nvSpPr>
            <p:spPr>
              <a:xfrm>
                <a:off x="704361" y="3096772"/>
                <a:ext cx="236663" cy="215444"/>
              </a:xfrm>
              <a:prstGeom prst="rect">
                <a:avLst/>
              </a:prstGeom>
              <a:noFill/>
            </p:spPr>
            <p:txBody>
              <a:bodyPr wrap="none" rtlCol="0">
                <a:spAutoFit/>
              </a:bodyPr>
              <a:lstStyle/>
              <a:p>
                <a:r>
                  <a:rPr lang="fr-FR" sz="800" dirty="0"/>
                  <a:t>5</a:t>
                </a:r>
              </a:p>
            </p:txBody>
          </p:sp>
          <p:sp>
            <p:nvSpPr>
              <p:cNvPr id="441" name="ZoneTexte 440"/>
              <p:cNvSpPr txBox="1"/>
              <p:nvPr/>
            </p:nvSpPr>
            <p:spPr>
              <a:xfrm>
                <a:off x="483144" y="3102379"/>
                <a:ext cx="288661" cy="215444"/>
              </a:xfrm>
              <a:prstGeom prst="rect">
                <a:avLst/>
              </a:prstGeom>
              <a:noFill/>
            </p:spPr>
            <p:txBody>
              <a:bodyPr wrap="none" rtlCol="0">
                <a:spAutoFit/>
              </a:bodyPr>
              <a:lstStyle/>
              <a:p>
                <a:r>
                  <a:rPr lang="fr-FR" sz="800" dirty="0" smtClean="0"/>
                  <a:t>15</a:t>
                </a:r>
                <a:endParaRPr lang="fr-FR" sz="800" dirty="0"/>
              </a:p>
            </p:txBody>
          </p:sp>
          <p:sp>
            <p:nvSpPr>
              <p:cNvPr id="473" name="ZoneTexte 472"/>
              <p:cNvSpPr txBox="1"/>
              <p:nvPr/>
            </p:nvSpPr>
            <p:spPr>
              <a:xfrm>
                <a:off x="216041" y="3093954"/>
                <a:ext cx="402674" cy="215444"/>
              </a:xfrm>
              <a:prstGeom prst="rect">
                <a:avLst/>
              </a:prstGeom>
              <a:noFill/>
            </p:spPr>
            <p:txBody>
              <a:bodyPr wrap="none" rtlCol="0">
                <a:spAutoFit/>
              </a:bodyPr>
              <a:lstStyle/>
              <a:p>
                <a:r>
                  <a:rPr lang="fr-FR" sz="800" dirty="0" smtClean="0"/>
                  <a:t>143A</a:t>
                </a:r>
                <a:endParaRPr lang="fr-FR" sz="800" dirty="0"/>
              </a:p>
            </p:txBody>
          </p:sp>
        </p:grpSp>
        <p:grpSp>
          <p:nvGrpSpPr>
            <p:cNvPr id="11" name="Grouper 10"/>
            <p:cNvGrpSpPr/>
            <p:nvPr/>
          </p:nvGrpSpPr>
          <p:grpSpPr>
            <a:xfrm>
              <a:off x="972697" y="3099169"/>
              <a:ext cx="790833" cy="593874"/>
              <a:chOff x="972697" y="3099169"/>
              <a:chExt cx="790833" cy="593874"/>
            </a:xfrm>
          </p:grpSpPr>
          <p:sp>
            <p:nvSpPr>
              <p:cNvPr id="442" name="Rectangle 441"/>
              <p:cNvSpPr/>
              <p:nvPr/>
            </p:nvSpPr>
            <p:spPr>
              <a:xfrm>
                <a:off x="1044890" y="3137157"/>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443" name="Connecteur droit 442"/>
              <p:cNvCxnSpPr/>
              <p:nvPr/>
            </p:nvCxnSpPr>
            <p:spPr>
              <a:xfrm>
                <a:off x="1044890" y="3276728"/>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44" name="Connecteur droit 443"/>
              <p:cNvCxnSpPr/>
              <p:nvPr/>
            </p:nvCxnSpPr>
            <p:spPr>
              <a:xfrm>
                <a:off x="1044890" y="356605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445" name="ZoneTexte 444"/>
              <p:cNvSpPr txBox="1"/>
              <p:nvPr/>
            </p:nvSpPr>
            <p:spPr>
              <a:xfrm>
                <a:off x="1011112" y="3266475"/>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446" name="Connecteur droit 445"/>
              <p:cNvCxnSpPr/>
              <p:nvPr/>
            </p:nvCxnSpPr>
            <p:spPr>
              <a:xfrm>
                <a:off x="1387321" y="3557726"/>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47" name="Connecteur droit 446"/>
              <p:cNvCxnSpPr/>
              <p:nvPr/>
            </p:nvCxnSpPr>
            <p:spPr>
              <a:xfrm>
                <a:off x="1329167" y="314734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48" name="Connecteur droit 447"/>
              <p:cNvCxnSpPr/>
              <p:nvPr/>
            </p:nvCxnSpPr>
            <p:spPr>
              <a:xfrm>
                <a:off x="1505501" y="3137157"/>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449" name="ZoneTexte 448"/>
              <p:cNvSpPr txBox="1"/>
              <p:nvPr/>
            </p:nvSpPr>
            <p:spPr>
              <a:xfrm>
                <a:off x="1508445" y="3099169"/>
                <a:ext cx="236663" cy="215444"/>
              </a:xfrm>
              <a:prstGeom prst="rect">
                <a:avLst/>
              </a:prstGeom>
              <a:noFill/>
            </p:spPr>
            <p:txBody>
              <a:bodyPr wrap="none" rtlCol="0">
                <a:spAutoFit/>
              </a:bodyPr>
              <a:lstStyle/>
              <a:p>
                <a:r>
                  <a:rPr lang="fr-FR" sz="800" dirty="0"/>
                  <a:t>6</a:t>
                </a:r>
              </a:p>
            </p:txBody>
          </p:sp>
          <p:sp>
            <p:nvSpPr>
              <p:cNvPr id="450" name="ZoneTexte 449"/>
              <p:cNvSpPr txBox="1"/>
              <p:nvPr/>
            </p:nvSpPr>
            <p:spPr>
              <a:xfrm>
                <a:off x="1271423" y="3099169"/>
                <a:ext cx="288661" cy="215444"/>
              </a:xfrm>
              <a:prstGeom prst="rect">
                <a:avLst/>
              </a:prstGeom>
              <a:noFill/>
            </p:spPr>
            <p:txBody>
              <a:bodyPr wrap="none" rtlCol="0">
                <a:spAutoFit/>
              </a:bodyPr>
              <a:lstStyle/>
              <a:p>
                <a:r>
                  <a:rPr lang="fr-FR" sz="800" dirty="0" smtClean="0"/>
                  <a:t>10</a:t>
                </a:r>
                <a:endParaRPr lang="fr-FR" sz="800" dirty="0"/>
              </a:p>
            </p:txBody>
          </p:sp>
          <p:sp>
            <p:nvSpPr>
              <p:cNvPr id="474" name="ZoneTexte 473"/>
              <p:cNvSpPr txBox="1"/>
              <p:nvPr/>
            </p:nvSpPr>
            <p:spPr>
              <a:xfrm>
                <a:off x="972697" y="3102131"/>
                <a:ext cx="402674" cy="215444"/>
              </a:xfrm>
              <a:prstGeom prst="rect">
                <a:avLst/>
              </a:prstGeom>
              <a:noFill/>
            </p:spPr>
            <p:txBody>
              <a:bodyPr wrap="none" rtlCol="0">
                <a:spAutoFit/>
              </a:bodyPr>
              <a:lstStyle/>
              <a:p>
                <a:r>
                  <a:rPr lang="fr-FR" sz="800" dirty="0" smtClean="0"/>
                  <a:t>144A</a:t>
                </a:r>
                <a:endParaRPr lang="fr-FR" sz="800" dirty="0"/>
              </a:p>
            </p:txBody>
          </p:sp>
        </p:grpSp>
        <p:grpSp>
          <p:nvGrpSpPr>
            <p:cNvPr id="12" name="Grouper 11"/>
            <p:cNvGrpSpPr/>
            <p:nvPr/>
          </p:nvGrpSpPr>
          <p:grpSpPr>
            <a:xfrm>
              <a:off x="189576" y="3759035"/>
              <a:ext cx="778883" cy="609053"/>
              <a:chOff x="189576" y="3759035"/>
              <a:chExt cx="778883" cy="609053"/>
            </a:xfrm>
          </p:grpSpPr>
          <p:sp>
            <p:nvSpPr>
              <p:cNvPr id="451" name="Rectangle 450"/>
              <p:cNvSpPr/>
              <p:nvPr/>
            </p:nvSpPr>
            <p:spPr>
              <a:xfrm>
                <a:off x="249819" y="3812202"/>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452" name="Connecteur droit 451"/>
              <p:cNvCxnSpPr/>
              <p:nvPr/>
            </p:nvCxnSpPr>
            <p:spPr>
              <a:xfrm>
                <a:off x="249819" y="3951773"/>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53" name="Connecteur droit 452"/>
              <p:cNvCxnSpPr/>
              <p:nvPr/>
            </p:nvCxnSpPr>
            <p:spPr>
              <a:xfrm>
                <a:off x="249819" y="4241096"/>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454" name="ZoneTexte 453"/>
              <p:cNvSpPr txBox="1"/>
              <p:nvPr/>
            </p:nvSpPr>
            <p:spPr>
              <a:xfrm>
                <a:off x="216041" y="3941520"/>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455" name="Connecteur droit 454"/>
              <p:cNvCxnSpPr/>
              <p:nvPr/>
            </p:nvCxnSpPr>
            <p:spPr>
              <a:xfrm>
                <a:off x="592250" y="4232771"/>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56" name="Connecteur droit 455"/>
              <p:cNvCxnSpPr/>
              <p:nvPr/>
            </p:nvCxnSpPr>
            <p:spPr>
              <a:xfrm>
                <a:off x="529967" y="381220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57" name="Connecteur droit 456"/>
              <p:cNvCxnSpPr/>
              <p:nvPr/>
            </p:nvCxnSpPr>
            <p:spPr>
              <a:xfrm>
                <a:off x="710430" y="381220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458" name="ZoneTexte 457"/>
              <p:cNvSpPr txBox="1"/>
              <p:nvPr/>
            </p:nvSpPr>
            <p:spPr>
              <a:xfrm>
                <a:off x="713162" y="3759035"/>
                <a:ext cx="236663" cy="215444"/>
              </a:xfrm>
              <a:prstGeom prst="rect">
                <a:avLst/>
              </a:prstGeom>
              <a:noFill/>
            </p:spPr>
            <p:txBody>
              <a:bodyPr wrap="none" rtlCol="0">
                <a:spAutoFit/>
              </a:bodyPr>
              <a:lstStyle/>
              <a:p>
                <a:r>
                  <a:rPr lang="fr-FR" sz="800" dirty="0"/>
                  <a:t>7</a:t>
                </a:r>
              </a:p>
            </p:txBody>
          </p:sp>
          <p:sp>
            <p:nvSpPr>
              <p:cNvPr id="459" name="ZoneTexte 458"/>
              <p:cNvSpPr txBox="1"/>
              <p:nvPr/>
            </p:nvSpPr>
            <p:spPr>
              <a:xfrm>
                <a:off x="471169" y="3759035"/>
                <a:ext cx="288661" cy="215444"/>
              </a:xfrm>
              <a:prstGeom prst="rect">
                <a:avLst/>
              </a:prstGeom>
              <a:noFill/>
            </p:spPr>
            <p:txBody>
              <a:bodyPr wrap="none" rtlCol="0">
                <a:spAutoFit/>
              </a:bodyPr>
              <a:lstStyle/>
              <a:p>
                <a:r>
                  <a:rPr lang="fr-FR" sz="800" dirty="0" smtClean="0"/>
                  <a:t>20</a:t>
                </a:r>
                <a:endParaRPr lang="fr-FR" sz="800" dirty="0"/>
              </a:p>
            </p:txBody>
          </p:sp>
          <p:sp>
            <p:nvSpPr>
              <p:cNvPr id="475" name="ZoneTexte 474"/>
              <p:cNvSpPr txBox="1"/>
              <p:nvPr/>
            </p:nvSpPr>
            <p:spPr>
              <a:xfrm>
                <a:off x="189576" y="3769498"/>
                <a:ext cx="402674" cy="215444"/>
              </a:xfrm>
              <a:prstGeom prst="rect">
                <a:avLst/>
              </a:prstGeom>
              <a:noFill/>
            </p:spPr>
            <p:txBody>
              <a:bodyPr wrap="none" rtlCol="0">
                <a:spAutoFit/>
              </a:bodyPr>
              <a:lstStyle/>
              <a:p>
                <a:r>
                  <a:rPr lang="fr-FR" sz="800" dirty="0" smtClean="0"/>
                  <a:t>145A</a:t>
                </a:r>
                <a:endParaRPr lang="fr-FR" sz="800" dirty="0"/>
              </a:p>
            </p:txBody>
          </p:sp>
        </p:grpSp>
        <p:grpSp>
          <p:nvGrpSpPr>
            <p:cNvPr id="13" name="Grouper 12"/>
            <p:cNvGrpSpPr/>
            <p:nvPr/>
          </p:nvGrpSpPr>
          <p:grpSpPr>
            <a:xfrm>
              <a:off x="987232" y="3759035"/>
              <a:ext cx="778883" cy="609053"/>
              <a:chOff x="987232" y="3759035"/>
              <a:chExt cx="778883" cy="609053"/>
            </a:xfrm>
          </p:grpSpPr>
          <p:sp>
            <p:nvSpPr>
              <p:cNvPr id="460" name="Rectangle 459"/>
              <p:cNvSpPr/>
              <p:nvPr/>
            </p:nvSpPr>
            <p:spPr>
              <a:xfrm>
                <a:off x="1047475" y="3812202"/>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461" name="Connecteur droit 460"/>
              <p:cNvCxnSpPr/>
              <p:nvPr/>
            </p:nvCxnSpPr>
            <p:spPr>
              <a:xfrm>
                <a:off x="1047475" y="3951773"/>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62" name="Connecteur droit 461"/>
              <p:cNvCxnSpPr/>
              <p:nvPr/>
            </p:nvCxnSpPr>
            <p:spPr>
              <a:xfrm>
                <a:off x="1047475" y="4241096"/>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463" name="ZoneTexte 462"/>
              <p:cNvSpPr txBox="1"/>
              <p:nvPr/>
            </p:nvSpPr>
            <p:spPr>
              <a:xfrm>
                <a:off x="1013697" y="3941520"/>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464" name="Connecteur droit 463"/>
              <p:cNvCxnSpPr/>
              <p:nvPr/>
            </p:nvCxnSpPr>
            <p:spPr>
              <a:xfrm>
                <a:off x="1389906" y="4232771"/>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65" name="Connecteur droit 464"/>
              <p:cNvCxnSpPr/>
              <p:nvPr/>
            </p:nvCxnSpPr>
            <p:spPr>
              <a:xfrm>
                <a:off x="1329167" y="382239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66" name="Connecteur droit 465"/>
              <p:cNvCxnSpPr/>
              <p:nvPr/>
            </p:nvCxnSpPr>
            <p:spPr>
              <a:xfrm>
                <a:off x="1508086" y="381220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467" name="ZoneTexte 466"/>
              <p:cNvSpPr txBox="1"/>
              <p:nvPr/>
            </p:nvSpPr>
            <p:spPr>
              <a:xfrm>
                <a:off x="1492791" y="3759035"/>
                <a:ext cx="236663" cy="215444"/>
              </a:xfrm>
              <a:prstGeom prst="rect">
                <a:avLst/>
              </a:prstGeom>
              <a:noFill/>
            </p:spPr>
            <p:txBody>
              <a:bodyPr wrap="none" rtlCol="0">
                <a:spAutoFit/>
              </a:bodyPr>
              <a:lstStyle/>
              <a:p>
                <a:r>
                  <a:rPr lang="fr-FR" sz="800" dirty="0"/>
                  <a:t>8</a:t>
                </a:r>
              </a:p>
            </p:txBody>
          </p:sp>
          <p:sp>
            <p:nvSpPr>
              <p:cNvPr id="468" name="ZoneTexte 467"/>
              <p:cNvSpPr txBox="1"/>
              <p:nvPr/>
            </p:nvSpPr>
            <p:spPr>
              <a:xfrm>
                <a:off x="1285022" y="3769498"/>
                <a:ext cx="288661" cy="215444"/>
              </a:xfrm>
              <a:prstGeom prst="rect">
                <a:avLst/>
              </a:prstGeom>
              <a:noFill/>
            </p:spPr>
            <p:txBody>
              <a:bodyPr wrap="none" rtlCol="0">
                <a:spAutoFit/>
              </a:bodyPr>
              <a:lstStyle/>
              <a:p>
                <a:r>
                  <a:rPr lang="fr-FR" sz="800" dirty="0" smtClean="0"/>
                  <a:t>35</a:t>
                </a:r>
                <a:endParaRPr lang="fr-FR" sz="800" dirty="0"/>
              </a:p>
            </p:txBody>
          </p:sp>
          <p:sp>
            <p:nvSpPr>
              <p:cNvPr id="476" name="ZoneTexte 475"/>
              <p:cNvSpPr txBox="1"/>
              <p:nvPr/>
            </p:nvSpPr>
            <p:spPr>
              <a:xfrm>
                <a:off x="987232" y="3767668"/>
                <a:ext cx="402674" cy="215444"/>
              </a:xfrm>
              <a:prstGeom prst="rect">
                <a:avLst/>
              </a:prstGeom>
              <a:noFill/>
            </p:spPr>
            <p:txBody>
              <a:bodyPr wrap="none" rtlCol="0">
                <a:spAutoFit/>
              </a:bodyPr>
              <a:lstStyle/>
              <a:p>
                <a:r>
                  <a:rPr lang="fr-FR" sz="800" dirty="0" smtClean="0"/>
                  <a:t>146A</a:t>
                </a:r>
                <a:endParaRPr lang="fr-FR" sz="800" dirty="0"/>
              </a:p>
            </p:txBody>
          </p:sp>
        </p:grpSp>
        <p:grpSp>
          <p:nvGrpSpPr>
            <p:cNvPr id="6" name="Grouper 5"/>
            <p:cNvGrpSpPr/>
            <p:nvPr/>
          </p:nvGrpSpPr>
          <p:grpSpPr>
            <a:xfrm>
              <a:off x="1010868" y="1798945"/>
              <a:ext cx="752418" cy="603897"/>
              <a:chOff x="1010868" y="1798945"/>
              <a:chExt cx="752418" cy="603897"/>
            </a:xfrm>
          </p:grpSpPr>
          <p:sp>
            <p:nvSpPr>
              <p:cNvPr id="305" name="Rectangle 304"/>
              <p:cNvSpPr/>
              <p:nvPr/>
            </p:nvSpPr>
            <p:spPr>
              <a:xfrm>
                <a:off x="1044646" y="1846956"/>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314" name="Connecteur droit 313"/>
              <p:cNvCxnSpPr/>
              <p:nvPr/>
            </p:nvCxnSpPr>
            <p:spPr>
              <a:xfrm>
                <a:off x="1044646" y="1986527"/>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16" name="Connecteur droit 315"/>
              <p:cNvCxnSpPr/>
              <p:nvPr/>
            </p:nvCxnSpPr>
            <p:spPr>
              <a:xfrm>
                <a:off x="1044646" y="2275850"/>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325" name="ZoneTexte 324"/>
              <p:cNvSpPr txBox="1"/>
              <p:nvPr/>
            </p:nvSpPr>
            <p:spPr>
              <a:xfrm>
                <a:off x="1010868" y="1976274"/>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327" name="Connecteur droit 326"/>
              <p:cNvCxnSpPr/>
              <p:nvPr/>
            </p:nvCxnSpPr>
            <p:spPr>
              <a:xfrm>
                <a:off x="1387077" y="226752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36" name="Connecteur droit 335"/>
              <p:cNvCxnSpPr/>
              <p:nvPr/>
            </p:nvCxnSpPr>
            <p:spPr>
              <a:xfrm>
                <a:off x="1505257" y="1846956"/>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38" name="ZoneTexte 337"/>
              <p:cNvSpPr txBox="1"/>
              <p:nvPr/>
            </p:nvSpPr>
            <p:spPr>
              <a:xfrm>
                <a:off x="1500073" y="1800161"/>
                <a:ext cx="236663" cy="215444"/>
              </a:xfrm>
              <a:prstGeom prst="rect">
                <a:avLst/>
              </a:prstGeom>
              <a:noFill/>
            </p:spPr>
            <p:txBody>
              <a:bodyPr wrap="none" rtlCol="0">
                <a:spAutoFit/>
              </a:bodyPr>
              <a:lstStyle/>
              <a:p>
                <a:r>
                  <a:rPr lang="fr-FR" sz="800" dirty="0" smtClean="0"/>
                  <a:t>2</a:t>
                </a:r>
                <a:endParaRPr lang="fr-FR" sz="800" dirty="0"/>
              </a:p>
            </p:txBody>
          </p:sp>
          <p:sp>
            <p:nvSpPr>
              <p:cNvPr id="347" name="ZoneTexte 346"/>
              <p:cNvSpPr txBox="1"/>
              <p:nvPr/>
            </p:nvSpPr>
            <p:spPr>
              <a:xfrm>
                <a:off x="1262475" y="1800007"/>
                <a:ext cx="288661" cy="215444"/>
              </a:xfrm>
              <a:prstGeom prst="rect">
                <a:avLst/>
              </a:prstGeom>
              <a:noFill/>
            </p:spPr>
            <p:txBody>
              <a:bodyPr wrap="none" rtlCol="0">
                <a:spAutoFit/>
              </a:bodyPr>
              <a:lstStyle/>
              <a:p>
                <a:r>
                  <a:rPr lang="fr-FR" sz="800" dirty="0" smtClean="0"/>
                  <a:t>20</a:t>
                </a:r>
                <a:endParaRPr lang="fr-FR" sz="800" dirty="0"/>
              </a:p>
            </p:txBody>
          </p:sp>
          <p:sp>
            <p:nvSpPr>
              <p:cNvPr id="470" name="ZoneTexte 469"/>
              <p:cNvSpPr txBox="1"/>
              <p:nvPr/>
            </p:nvSpPr>
            <p:spPr>
              <a:xfrm>
                <a:off x="1010868" y="1798945"/>
                <a:ext cx="344465" cy="215444"/>
              </a:xfrm>
              <a:prstGeom prst="rect">
                <a:avLst/>
              </a:prstGeom>
              <a:noFill/>
            </p:spPr>
            <p:txBody>
              <a:bodyPr wrap="none" rtlCol="0">
                <a:spAutoFit/>
              </a:bodyPr>
              <a:lstStyle/>
              <a:p>
                <a:r>
                  <a:rPr lang="fr-FR" sz="800" dirty="0" smtClean="0"/>
                  <a:t>14B</a:t>
                </a:r>
                <a:endParaRPr lang="fr-FR" sz="800" dirty="0"/>
              </a:p>
            </p:txBody>
          </p:sp>
          <p:cxnSp>
            <p:nvCxnSpPr>
              <p:cNvPr id="477" name="Connecteur droit 476"/>
              <p:cNvCxnSpPr/>
              <p:nvPr/>
            </p:nvCxnSpPr>
            <p:spPr>
              <a:xfrm>
                <a:off x="1329167" y="185167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grpSp>
      </p:grpSp>
      <p:graphicFrame>
        <p:nvGraphicFramePr>
          <p:cNvPr id="490" name="Tableau 489"/>
          <p:cNvGraphicFramePr>
            <a:graphicFrameLocks noGrp="1"/>
          </p:cNvGraphicFramePr>
          <p:nvPr>
            <p:extLst>
              <p:ext uri="{D42A27DB-BD31-4B8C-83A1-F6EECF244321}">
                <p14:modId xmlns:p14="http://schemas.microsoft.com/office/powerpoint/2010/main" val="1397115374"/>
              </p:ext>
            </p:extLst>
          </p:nvPr>
        </p:nvGraphicFramePr>
        <p:xfrm>
          <a:off x="6488061" y="2427205"/>
          <a:ext cx="2559606" cy="2194560"/>
        </p:xfrm>
        <a:graphic>
          <a:graphicData uri="http://schemas.openxmlformats.org/drawingml/2006/table">
            <a:tbl>
              <a:tblPr firstRow="1" bandRow="1">
                <a:tableStyleId>{5C22544A-7EE6-4342-B048-85BDC9FD1C3A}</a:tableStyleId>
              </a:tblPr>
              <a:tblGrid>
                <a:gridCol w="337106"/>
                <a:gridCol w="508000"/>
                <a:gridCol w="596900"/>
                <a:gridCol w="596900"/>
                <a:gridCol w="520700"/>
              </a:tblGrid>
              <a:tr h="117413">
                <a:tc>
                  <a:txBody>
                    <a:bodyPr/>
                    <a:lstStyle/>
                    <a:p>
                      <a:pPr algn="ctr"/>
                      <a:r>
                        <a:rPr lang="fr-FR" sz="1200" dirty="0" smtClean="0">
                          <a:solidFill>
                            <a:schemeClr val="tx1"/>
                          </a:solidFill>
                        </a:rPr>
                        <a:t>N°</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1200" dirty="0" smtClean="0">
                          <a:solidFill>
                            <a:schemeClr val="tx1"/>
                          </a:solidFill>
                        </a:rPr>
                        <a:t>Code</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1200" dirty="0" smtClean="0">
                          <a:solidFill>
                            <a:schemeClr val="tx1"/>
                          </a:solidFill>
                        </a:rPr>
                        <a:t>Libellé</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1200" dirty="0" smtClean="0">
                          <a:solidFill>
                            <a:schemeClr val="tx1"/>
                          </a:solidFill>
                        </a:rPr>
                        <a:t>Durée</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1200" dirty="0" err="1" smtClean="0">
                          <a:solidFill>
                            <a:schemeClr val="tx1"/>
                          </a:solidFill>
                        </a:rPr>
                        <a:t>Préd</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14A</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30</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2</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14B</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fr-FR" sz="80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20</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5;7</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3</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141A</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15</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1</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4</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142A</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fr-FR" sz="80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10</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1</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5</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143A</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15</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4</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6</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144A</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10</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3</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7</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145A</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20</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6</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8</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146A</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35</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3</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9</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Jalon</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Fin</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0</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2;8</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grpSp>
        <p:nvGrpSpPr>
          <p:cNvPr id="3" name="Grouper 2"/>
          <p:cNvGrpSpPr/>
          <p:nvPr/>
        </p:nvGrpSpPr>
        <p:grpSpPr>
          <a:xfrm>
            <a:off x="1851661" y="1337561"/>
            <a:ext cx="4082563" cy="3720288"/>
            <a:chOff x="1851661" y="1337561"/>
            <a:chExt cx="4082563" cy="3720288"/>
          </a:xfrm>
        </p:grpSpPr>
        <p:sp>
          <p:nvSpPr>
            <p:cNvPr id="379" name="ZoneTexte 378"/>
            <p:cNvSpPr txBox="1"/>
            <p:nvPr/>
          </p:nvSpPr>
          <p:spPr>
            <a:xfrm>
              <a:off x="2633355" y="4750072"/>
              <a:ext cx="2898312" cy="307777"/>
            </a:xfrm>
            <a:prstGeom prst="rect">
              <a:avLst/>
            </a:prstGeom>
            <a:solidFill>
              <a:srgbClr val="FFFF00"/>
            </a:solidFill>
            <a:ln>
              <a:solidFill>
                <a:srgbClr val="000000"/>
              </a:solidFill>
            </a:ln>
          </p:spPr>
          <p:txBody>
            <a:bodyPr wrap="none" rtlCol="0">
              <a:spAutoFit/>
            </a:bodyPr>
            <a:lstStyle/>
            <a:p>
              <a:r>
                <a:rPr lang="fr-FR" sz="1400" dirty="0" smtClean="0"/>
                <a:t>Prédécesseurs et liens : Réseau MPM</a:t>
              </a:r>
              <a:endParaRPr lang="fr-FR" sz="1400" dirty="0"/>
            </a:p>
          </p:txBody>
        </p:sp>
        <p:sp>
          <p:nvSpPr>
            <p:cNvPr id="17" name="ZoneTexte 16"/>
            <p:cNvSpPr txBox="1"/>
            <p:nvPr/>
          </p:nvSpPr>
          <p:spPr>
            <a:xfrm>
              <a:off x="4369483" y="1337561"/>
              <a:ext cx="1481921" cy="523220"/>
            </a:xfrm>
            <a:prstGeom prst="rect">
              <a:avLst/>
            </a:prstGeom>
            <a:noFill/>
            <a:ln>
              <a:solidFill>
                <a:srgbClr val="000000"/>
              </a:solidFill>
            </a:ln>
          </p:spPr>
          <p:txBody>
            <a:bodyPr wrap="none" rtlCol="0">
              <a:spAutoFit/>
            </a:bodyPr>
            <a:lstStyle/>
            <a:p>
              <a:pPr algn="ctr"/>
              <a:r>
                <a:rPr lang="fr-FR" sz="1400" dirty="0" err="1" smtClean="0"/>
                <a:t>N°s</a:t>
              </a:r>
              <a:r>
                <a:rPr lang="fr-FR" sz="1400" dirty="0" smtClean="0"/>
                <a:t> des lignes des</a:t>
              </a:r>
            </a:p>
            <a:p>
              <a:pPr algn="ctr"/>
              <a:r>
                <a:rPr lang="fr-FR" sz="1400" dirty="0" smtClean="0"/>
                <a:t> prédécesseurs</a:t>
              </a:r>
              <a:endParaRPr lang="fr-FR" sz="1400" dirty="0"/>
            </a:p>
          </p:txBody>
        </p:sp>
        <p:grpSp>
          <p:nvGrpSpPr>
            <p:cNvPr id="478" name="Grouper 477"/>
            <p:cNvGrpSpPr/>
            <p:nvPr/>
          </p:nvGrpSpPr>
          <p:grpSpPr>
            <a:xfrm>
              <a:off x="3160623" y="1468217"/>
              <a:ext cx="752418" cy="603897"/>
              <a:chOff x="1010868" y="1798945"/>
              <a:chExt cx="752418" cy="603897"/>
            </a:xfrm>
          </p:grpSpPr>
          <p:sp>
            <p:nvSpPr>
              <p:cNvPr id="479" name="Rectangle 478"/>
              <p:cNvSpPr/>
              <p:nvPr/>
            </p:nvSpPr>
            <p:spPr>
              <a:xfrm>
                <a:off x="1044646" y="1846956"/>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480" name="Connecteur droit 479"/>
              <p:cNvCxnSpPr/>
              <p:nvPr/>
            </p:nvCxnSpPr>
            <p:spPr>
              <a:xfrm>
                <a:off x="1044646" y="1986527"/>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81" name="Connecteur droit 480"/>
              <p:cNvCxnSpPr/>
              <p:nvPr/>
            </p:nvCxnSpPr>
            <p:spPr>
              <a:xfrm>
                <a:off x="1044646" y="2275850"/>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482" name="ZoneTexte 481"/>
              <p:cNvSpPr txBox="1"/>
              <p:nvPr/>
            </p:nvSpPr>
            <p:spPr>
              <a:xfrm>
                <a:off x="1010868" y="1976274"/>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483" name="Connecteur droit 482"/>
              <p:cNvCxnSpPr/>
              <p:nvPr/>
            </p:nvCxnSpPr>
            <p:spPr>
              <a:xfrm>
                <a:off x="1387077" y="226752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84" name="Connecteur droit 483"/>
              <p:cNvCxnSpPr/>
              <p:nvPr/>
            </p:nvCxnSpPr>
            <p:spPr>
              <a:xfrm>
                <a:off x="1505257" y="1846956"/>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485" name="ZoneTexte 484"/>
              <p:cNvSpPr txBox="1"/>
              <p:nvPr/>
            </p:nvSpPr>
            <p:spPr>
              <a:xfrm>
                <a:off x="1500073" y="1800161"/>
                <a:ext cx="236663" cy="215444"/>
              </a:xfrm>
              <a:prstGeom prst="rect">
                <a:avLst/>
              </a:prstGeom>
              <a:noFill/>
            </p:spPr>
            <p:txBody>
              <a:bodyPr wrap="none" rtlCol="0">
                <a:spAutoFit/>
              </a:bodyPr>
              <a:lstStyle/>
              <a:p>
                <a:r>
                  <a:rPr lang="fr-FR" sz="800" dirty="0" smtClean="0"/>
                  <a:t>2</a:t>
                </a:r>
                <a:endParaRPr lang="fr-FR" sz="800" dirty="0"/>
              </a:p>
            </p:txBody>
          </p:sp>
          <p:sp>
            <p:nvSpPr>
              <p:cNvPr id="486" name="ZoneTexte 485"/>
              <p:cNvSpPr txBox="1"/>
              <p:nvPr/>
            </p:nvSpPr>
            <p:spPr>
              <a:xfrm>
                <a:off x="1262475" y="1800007"/>
                <a:ext cx="288661" cy="215444"/>
              </a:xfrm>
              <a:prstGeom prst="rect">
                <a:avLst/>
              </a:prstGeom>
              <a:noFill/>
            </p:spPr>
            <p:txBody>
              <a:bodyPr wrap="none" rtlCol="0">
                <a:spAutoFit/>
              </a:bodyPr>
              <a:lstStyle/>
              <a:p>
                <a:r>
                  <a:rPr lang="fr-FR" sz="800" dirty="0" smtClean="0"/>
                  <a:t>20</a:t>
                </a:r>
                <a:endParaRPr lang="fr-FR" sz="800" dirty="0"/>
              </a:p>
            </p:txBody>
          </p:sp>
          <p:sp>
            <p:nvSpPr>
              <p:cNvPr id="487" name="ZoneTexte 486"/>
              <p:cNvSpPr txBox="1"/>
              <p:nvPr/>
            </p:nvSpPr>
            <p:spPr>
              <a:xfrm>
                <a:off x="1010868" y="1798945"/>
                <a:ext cx="344465" cy="215444"/>
              </a:xfrm>
              <a:prstGeom prst="rect">
                <a:avLst/>
              </a:prstGeom>
              <a:noFill/>
            </p:spPr>
            <p:txBody>
              <a:bodyPr wrap="none" rtlCol="0">
                <a:spAutoFit/>
              </a:bodyPr>
              <a:lstStyle/>
              <a:p>
                <a:r>
                  <a:rPr lang="fr-FR" sz="800" dirty="0" smtClean="0"/>
                  <a:t>14B</a:t>
                </a:r>
                <a:endParaRPr lang="fr-FR" sz="800" dirty="0"/>
              </a:p>
            </p:txBody>
          </p:sp>
          <p:cxnSp>
            <p:nvCxnSpPr>
              <p:cNvPr id="488" name="Connecteur droit 487"/>
              <p:cNvCxnSpPr/>
              <p:nvPr/>
            </p:nvCxnSpPr>
            <p:spPr>
              <a:xfrm>
                <a:off x="1329167" y="185167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grpSp>
        <p:cxnSp>
          <p:nvCxnSpPr>
            <p:cNvPr id="19" name="Connecteur droit avec flèche 18"/>
            <p:cNvCxnSpPr>
              <a:stCxn id="17" idx="1"/>
            </p:cNvCxnSpPr>
            <p:nvPr/>
          </p:nvCxnSpPr>
          <p:spPr>
            <a:xfrm flipH="1">
              <a:off x="3759397" y="1599171"/>
              <a:ext cx="610086" cy="436607"/>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nvGrpSpPr>
            <p:cNvPr id="237" name="Grouper 236"/>
            <p:cNvGrpSpPr/>
            <p:nvPr/>
          </p:nvGrpSpPr>
          <p:grpSpPr>
            <a:xfrm>
              <a:off x="1851661" y="2214002"/>
              <a:ext cx="4082563" cy="2234213"/>
              <a:chOff x="1851661" y="2214002"/>
              <a:chExt cx="4082563" cy="2234213"/>
            </a:xfrm>
          </p:grpSpPr>
          <p:grpSp>
            <p:nvGrpSpPr>
              <p:cNvPr id="491" name="Grouper 490"/>
              <p:cNvGrpSpPr/>
              <p:nvPr/>
            </p:nvGrpSpPr>
            <p:grpSpPr>
              <a:xfrm>
                <a:off x="1851661" y="2964183"/>
                <a:ext cx="761644" cy="607161"/>
                <a:chOff x="216041" y="1807072"/>
                <a:chExt cx="761644" cy="607161"/>
              </a:xfrm>
            </p:grpSpPr>
            <p:sp>
              <p:nvSpPr>
                <p:cNvPr id="492" name="Rectangle 491"/>
                <p:cNvSpPr/>
                <p:nvPr/>
              </p:nvSpPr>
              <p:spPr>
                <a:xfrm>
                  <a:off x="259045" y="1858347"/>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493" name="Connecteur droit 492"/>
                <p:cNvCxnSpPr/>
                <p:nvPr/>
              </p:nvCxnSpPr>
              <p:spPr>
                <a:xfrm>
                  <a:off x="259045" y="1997918"/>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94" name="Connecteur droit 493"/>
                <p:cNvCxnSpPr/>
                <p:nvPr/>
              </p:nvCxnSpPr>
              <p:spPr>
                <a:xfrm>
                  <a:off x="259045" y="228724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495" name="ZoneTexte 494"/>
                <p:cNvSpPr txBox="1"/>
                <p:nvPr/>
              </p:nvSpPr>
              <p:spPr>
                <a:xfrm>
                  <a:off x="225267" y="1987665"/>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496" name="Connecteur droit 495"/>
                <p:cNvCxnSpPr/>
                <p:nvPr/>
              </p:nvCxnSpPr>
              <p:spPr>
                <a:xfrm>
                  <a:off x="601476" y="2278916"/>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97" name="Connecteur droit 496"/>
                <p:cNvCxnSpPr/>
                <p:nvPr/>
              </p:nvCxnSpPr>
              <p:spPr>
                <a:xfrm>
                  <a:off x="541767" y="185167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98" name="Connecteur droit 497"/>
                <p:cNvCxnSpPr/>
                <p:nvPr/>
              </p:nvCxnSpPr>
              <p:spPr>
                <a:xfrm>
                  <a:off x="719656" y="1858347"/>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499" name="ZoneTexte 498"/>
                <p:cNvSpPr txBox="1"/>
                <p:nvPr/>
              </p:nvSpPr>
              <p:spPr>
                <a:xfrm>
                  <a:off x="704361" y="1815241"/>
                  <a:ext cx="236663" cy="215444"/>
                </a:xfrm>
                <a:prstGeom prst="rect">
                  <a:avLst/>
                </a:prstGeom>
                <a:noFill/>
              </p:spPr>
              <p:txBody>
                <a:bodyPr wrap="none" rtlCol="0">
                  <a:spAutoFit/>
                </a:bodyPr>
                <a:lstStyle/>
                <a:p>
                  <a:r>
                    <a:rPr lang="fr-FR" sz="800" dirty="0" smtClean="0"/>
                    <a:t>1</a:t>
                  </a:r>
                  <a:endParaRPr lang="fr-FR" sz="800" dirty="0"/>
                </a:p>
              </p:txBody>
            </p:sp>
            <p:sp>
              <p:nvSpPr>
                <p:cNvPr id="500" name="ZoneTexte 499"/>
                <p:cNvSpPr txBox="1"/>
                <p:nvPr/>
              </p:nvSpPr>
              <p:spPr>
                <a:xfrm>
                  <a:off x="483144" y="1807072"/>
                  <a:ext cx="288661" cy="215444"/>
                </a:xfrm>
                <a:prstGeom prst="rect">
                  <a:avLst/>
                </a:prstGeom>
                <a:noFill/>
              </p:spPr>
              <p:txBody>
                <a:bodyPr wrap="none" rtlCol="0">
                  <a:spAutoFit/>
                </a:bodyPr>
                <a:lstStyle/>
                <a:p>
                  <a:r>
                    <a:rPr lang="fr-FR" sz="800" dirty="0" smtClean="0"/>
                    <a:t>30</a:t>
                  </a:r>
                  <a:endParaRPr lang="fr-FR" sz="800" dirty="0"/>
                </a:p>
              </p:txBody>
            </p:sp>
            <p:sp>
              <p:nvSpPr>
                <p:cNvPr id="501" name="ZoneTexte 500"/>
                <p:cNvSpPr txBox="1"/>
                <p:nvPr/>
              </p:nvSpPr>
              <p:spPr>
                <a:xfrm>
                  <a:off x="216041" y="1820334"/>
                  <a:ext cx="351378" cy="215444"/>
                </a:xfrm>
                <a:prstGeom prst="rect">
                  <a:avLst/>
                </a:prstGeom>
                <a:noFill/>
              </p:spPr>
              <p:txBody>
                <a:bodyPr wrap="none" rtlCol="0">
                  <a:spAutoFit/>
                </a:bodyPr>
                <a:lstStyle/>
                <a:p>
                  <a:r>
                    <a:rPr lang="fr-FR" sz="800" dirty="0" smtClean="0"/>
                    <a:t>14A</a:t>
                  </a:r>
                  <a:endParaRPr lang="fr-FR" sz="800" dirty="0"/>
                </a:p>
              </p:txBody>
            </p:sp>
          </p:grpSp>
          <p:grpSp>
            <p:nvGrpSpPr>
              <p:cNvPr id="502" name="Grouper 501"/>
              <p:cNvGrpSpPr/>
              <p:nvPr/>
            </p:nvGrpSpPr>
            <p:grpSpPr>
              <a:xfrm>
                <a:off x="2671257" y="2214002"/>
                <a:ext cx="785651" cy="597203"/>
                <a:chOff x="192034" y="2432253"/>
                <a:chExt cx="785651" cy="597203"/>
              </a:xfrm>
            </p:grpSpPr>
            <p:sp>
              <p:nvSpPr>
                <p:cNvPr id="503" name="Rectangle 502"/>
                <p:cNvSpPr/>
                <p:nvPr/>
              </p:nvSpPr>
              <p:spPr>
                <a:xfrm>
                  <a:off x="259045" y="2473570"/>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504" name="Connecteur droit 503"/>
                <p:cNvCxnSpPr/>
                <p:nvPr/>
              </p:nvCxnSpPr>
              <p:spPr>
                <a:xfrm>
                  <a:off x="259045" y="261314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505" name="Connecteur droit 504"/>
                <p:cNvCxnSpPr/>
                <p:nvPr/>
              </p:nvCxnSpPr>
              <p:spPr>
                <a:xfrm>
                  <a:off x="259045" y="2902464"/>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506" name="ZoneTexte 505"/>
                <p:cNvSpPr txBox="1"/>
                <p:nvPr/>
              </p:nvSpPr>
              <p:spPr>
                <a:xfrm>
                  <a:off x="225267" y="2602888"/>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507" name="Connecteur droit 506"/>
                <p:cNvCxnSpPr/>
                <p:nvPr/>
              </p:nvCxnSpPr>
              <p:spPr>
                <a:xfrm>
                  <a:off x="601476" y="289413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08" name="Connecteur droit 507"/>
                <p:cNvCxnSpPr/>
                <p:nvPr/>
              </p:nvCxnSpPr>
              <p:spPr>
                <a:xfrm>
                  <a:off x="535417" y="247357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09" name="Connecteur droit 508"/>
                <p:cNvCxnSpPr/>
                <p:nvPr/>
              </p:nvCxnSpPr>
              <p:spPr>
                <a:xfrm>
                  <a:off x="719656" y="247357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510" name="ZoneTexte 509"/>
                <p:cNvSpPr txBox="1"/>
                <p:nvPr/>
              </p:nvSpPr>
              <p:spPr>
                <a:xfrm>
                  <a:off x="704361" y="2432709"/>
                  <a:ext cx="236663" cy="215444"/>
                </a:xfrm>
                <a:prstGeom prst="rect">
                  <a:avLst/>
                </a:prstGeom>
                <a:noFill/>
              </p:spPr>
              <p:txBody>
                <a:bodyPr wrap="none" rtlCol="0">
                  <a:spAutoFit/>
                </a:bodyPr>
                <a:lstStyle/>
                <a:p>
                  <a:r>
                    <a:rPr lang="fr-FR" sz="800" dirty="0"/>
                    <a:t>3</a:t>
                  </a:r>
                </a:p>
              </p:txBody>
            </p:sp>
            <p:sp>
              <p:nvSpPr>
                <p:cNvPr id="511" name="ZoneTexte 510"/>
                <p:cNvSpPr txBox="1"/>
                <p:nvPr/>
              </p:nvSpPr>
              <p:spPr>
                <a:xfrm>
                  <a:off x="483144" y="2432253"/>
                  <a:ext cx="288661" cy="215444"/>
                </a:xfrm>
                <a:prstGeom prst="rect">
                  <a:avLst/>
                </a:prstGeom>
                <a:noFill/>
              </p:spPr>
              <p:txBody>
                <a:bodyPr wrap="none" rtlCol="0">
                  <a:spAutoFit/>
                </a:bodyPr>
                <a:lstStyle/>
                <a:p>
                  <a:r>
                    <a:rPr lang="fr-FR" sz="800" dirty="0" smtClean="0"/>
                    <a:t>15</a:t>
                  </a:r>
                  <a:endParaRPr lang="fr-FR" sz="800" dirty="0"/>
                </a:p>
              </p:txBody>
            </p:sp>
            <p:sp>
              <p:nvSpPr>
                <p:cNvPr id="512" name="ZoneTexte 511"/>
                <p:cNvSpPr txBox="1"/>
                <p:nvPr/>
              </p:nvSpPr>
              <p:spPr>
                <a:xfrm>
                  <a:off x="192034" y="2439233"/>
                  <a:ext cx="402674" cy="215444"/>
                </a:xfrm>
                <a:prstGeom prst="rect">
                  <a:avLst/>
                </a:prstGeom>
                <a:noFill/>
              </p:spPr>
              <p:txBody>
                <a:bodyPr wrap="none" rtlCol="0">
                  <a:spAutoFit/>
                </a:bodyPr>
                <a:lstStyle/>
                <a:p>
                  <a:r>
                    <a:rPr lang="fr-FR" sz="800" dirty="0" smtClean="0"/>
                    <a:t>141A</a:t>
                  </a:r>
                  <a:endParaRPr lang="fr-FR" sz="800" dirty="0"/>
                </a:p>
              </p:txBody>
            </p:sp>
          </p:grpSp>
          <p:grpSp>
            <p:nvGrpSpPr>
              <p:cNvPr id="513" name="Grouper 512"/>
              <p:cNvGrpSpPr/>
              <p:nvPr/>
            </p:nvGrpSpPr>
            <p:grpSpPr>
              <a:xfrm>
                <a:off x="2030042" y="3777324"/>
                <a:ext cx="776054" cy="603892"/>
                <a:chOff x="987232" y="2432253"/>
                <a:chExt cx="776054" cy="603892"/>
              </a:xfrm>
            </p:grpSpPr>
            <p:sp>
              <p:nvSpPr>
                <p:cNvPr id="614" name="Rectangle 613"/>
                <p:cNvSpPr/>
                <p:nvPr/>
              </p:nvSpPr>
              <p:spPr>
                <a:xfrm>
                  <a:off x="1044646" y="2480259"/>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615" name="Connecteur droit 614"/>
                <p:cNvCxnSpPr/>
                <p:nvPr/>
              </p:nvCxnSpPr>
              <p:spPr>
                <a:xfrm>
                  <a:off x="1044646" y="2619830"/>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617" name="Connecteur droit 616"/>
                <p:cNvCxnSpPr/>
                <p:nvPr/>
              </p:nvCxnSpPr>
              <p:spPr>
                <a:xfrm>
                  <a:off x="1044646" y="2909153"/>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618" name="ZoneTexte 617"/>
                <p:cNvSpPr txBox="1"/>
                <p:nvPr/>
              </p:nvSpPr>
              <p:spPr>
                <a:xfrm>
                  <a:off x="1010868" y="2609577"/>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619" name="Connecteur droit 618"/>
                <p:cNvCxnSpPr/>
                <p:nvPr/>
              </p:nvCxnSpPr>
              <p:spPr>
                <a:xfrm>
                  <a:off x="1387077" y="2900828"/>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28" name="Connecteur droit 627"/>
                <p:cNvCxnSpPr/>
                <p:nvPr/>
              </p:nvCxnSpPr>
              <p:spPr>
                <a:xfrm>
                  <a:off x="1329167" y="248025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29" name="Connecteur droit 628"/>
                <p:cNvCxnSpPr/>
                <p:nvPr/>
              </p:nvCxnSpPr>
              <p:spPr>
                <a:xfrm>
                  <a:off x="1505257" y="248025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30" name="ZoneTexte 629"/>
                <p:cNvSpPr txBox="1"/>
                <p:nvPr/>
              </p:nvSpPr>
              <p:spPr>
                <a:xfrm>
                  <a:off x="1501020" y="2439874"/>
                  <a:ext cx="236663" cy="215444"/>
                </a:xfrm>
                <a:prstGeom prst="rect">
                  <a:avLst/>
                </a:prstGeom>
                <a:noFill/>
              </p:spPr>
              <p:txBody>
                <a:bodyPr wrap="none" rtlCol="0">
                  <a:spAutoFit/>
                </a:bodyPr>
                <a:lstStyle/>
                <a:p>
                  <a:r>
                    <a:rPr lang="fr-FR" sz="800" dirty="0"/>
                    <a:t>4</a:t>
                  </a:r>
                </a:p>
              </p:txBody>
            </p:sp>
            <p:sp>
              <p:nvSpPr>
                <p:cNvPr id="631" name="ZoneTexte 630"/>
                <p:cNvSpPr txBox="1"/>
                <p:nvPr/>
              </p:nvSpPr>
              <p:spPr>
                <a:xfrm>
                  <a:off x="1271423" y="2432253"/>
                  <a:ext cx="288661" cy="215444"/>
                </a:xfrm>
                <a:prstGeom prst="rect">
                  <a:avLst/>
                </a:prstGeom>
                <a:noFill/>
              </p:spPr>
              <p:txBody>
                <a:bodyPr wrap="none" rtlCol="0">
                  <a:spAutoFit/>
                </a:bodyPr>
                <a:lstStyle/>
                <a:p>
                  <a:r>
                    <a:rPr lang="fr-FR" sz="800" dirty="0" smtClean="0"/>
                    <a:t>10</a:t>
                  </a:r>
                  <a:endParaRPr lang="fr-FR" sz="800" dirty="0"/>
                </a:p>
              </p:txBody>
            </p:sp>
            <p:sp>
              <p:nvSpPr>
                <p:cNvPr id="632" name="ZoneTexte 631"/>
                <p:cNvSpPr txBox="1"/>
                <p:nvPr/>
              </p:nvSpPr>
              <p:spPr>
                <a:xfrm>
                  <a:off x="987232" y="2440945"/>
                  <a:ext cx="402674" cy="215444"/>
                </a:xfrm>
                <a:prstGeom prst="rect">
                  <a:avLst/>
                </a:prstGeom>
                <a:noFill/>
              </p:spPr>
              <p:txBody>
                <a:bodyPr wrap="none" rtlCol="0">
                  <a:spAutoFit/>
                </a:bodyPr>
                <a:lstStyle/>
                <a:p>
                  <a:r>
                    <a:rPr lang="fr-FR" sz="800" dirty="0" smtClean="0"/>
                    <a:t>142A</a:t>
                  </a:r>
                  <a:endParaRPr lang="fr-FR" sz="800" dirty="0"/>
                </a:p>
              </p:txBody>
            </p:sp>
          </p:grpSp>
          <p:grpSp>
            <p:nvGrpSpPr>
              <p:cNvPr id="633" name="Grouper 632"/>
              <p:cNvGrpSpPr/>
              <p:nvPr/>
            </p:nvGrpSpPr>
            <p:grpSpPr>
              <a:xfrm>
                <a:off x="3698849" y="2984009"/>
                <a:ext cx="778883" cy="609053"/>
                <a:chOff x="189576" y="3759035"/>
                <a:chExt cx="778883" cy="609053"/>
              </a:xfrm>
            </p:grpSpPr>
            <p:sp>
              <p:nvSpPr>
                <p:cNvPr id="634" name="Rectangle 633"/>
                <p:cNvSpPr/>
                <p:nvPr/>
              </p:nvSpPr>
              <p:spPr>
                <a:xfrm>
                  <a:off x="249819" y="3812202"/>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635" name="Connecteur droit 634"/>
                <p:cNvCxnSpPr/>
                <p:nvPr/>
              </p:nvCxnSpPr>
              <p:spPr>
                <a:xfrm>
                  <a:off x="249819" y="3951773"/>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636" name="Connecteur droit 635"/>
                <p:cNvCxnSpPr/>
                <p:nvPr/>
              </p:nvCxnSpPr>
              <p:spPr>
                <a:xfrm>
                  <a:off x="249819" y="4241096"/>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637" name="ZoneTexte 636"/>
                <p:cNvSpPr txBox="1"/>
                <p:nvPr/>
              </p:nvSpPr>
              <p:spPr>
                <a:xfrm>
                  <a:off x="216041" y="3941520"/>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638" name="Connecteur droit 637"/>
                <p:cNvCxnSpPr/>
                <p:nvPr/>
              </p:nvCxnSpPr>
              <p:spPr>
                <a:xfrm>
                  <a:off x="592250" y="4232771"/>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39" name="Connecteur droit 638"/>
                <p:cNvCxnSpPr/>
                <p:nvPr/>
              </p:nvCxnSpPr>
              <p:spPr>
                <a:xfrm>
                  <a:off x="529967" y="381220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40" name="Connecteur droit 639"/>
                <p:cNvCxnSpPr/>
                <p:nvPr/>
              </p:nvCxnSpPr>
              <p:spPr>
                <a:xfrm>
                  <a:off x="710430" y="381220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41" name="ZoneTexte 640"/>
                <p:cNvSpPr txBox="1"/>
                <p:nvPr/>
              </p:nvSpPr>
              <p:spPr>
                <a:xfrm>
                  <a:off x="713162" y="3759035"/>
                  <a:ext cx="236663" cy="215444"/>
                </a:xfrm>
                <a:prstGeom prst="rect">
                  <a:avLst/>
                </a:prstGeom>
                <a:noFill/>
              </p:spPr>
              <p:txBody>
                <a:bodyPr wrap="none" rtlCol="0">
                  <a:spAutoFit/>
                </a:bodyPr>
                <a:lstStyle/>
                <a:p>
                  <a:r>
                    <a:rPr lang="fr-FR" sz="800" dirty="0"/>
                    <a:t>7</a:t>
                  </a:r>
                </a:p>
              </p:txBody>
            </p:sp>
            <p:sp>
              <p:nvSpPr>
                <p:cNvPr id="642" name="ZoneTexte 641"/>
                <p:cNvSpPr txBox="1"/>
                <p:nvPr/>
              </p:nvSpPr>
              <p:spPr>
                <a:xfrm>
                  <a:off x="471169" y="3759035"/>
                  <a:ext cx="288661" cy="215444"/>
                </a:xfrm>
                <a:prstGeom prst="rect">
                  <a:avLst/>
                </a:prstGeom>
                <a:noFill/>
              </p:spPr>
              <p:txBody>
                <a:bodyPr wrap="none" rtlCol="0">
                  <a:spAutoFit/>
                </a:bodyPr>
                <a:lstStyle/>
                <a:p>
                  <a:r>
                    <a:rPr lang="fr-FR" sz="800" dirty="0" smtClean="0"/>
                    <a:t>20</a:t>
                  </a:r>
                  <a:endParaRPr lang="fr-FR" sz="800" dirty="0"/>
                </a:p>
              </p:txBody>
            </p:sp>
            <p:sp>
              <p:nvSpPr>
                <p:cNvPr id="643" name="ZoneTexte 642"/>
                <p:cNvSpPr txBox="1"/>
                <p:nvPr/>
              </p:nvSpPr>
              <p:spPr>
                <a:xfrm>
                  <a:off x="189576" y="3769498"/>
                  <a:ext cx="402674" cy="215444"/>
                </a:xfrm>
                <a:prstGeom prst="rect">
                  <a:avLst/>
                </a:prstGeom>
                <a:noFill/>
              </p:spPr>
              <p:txBody>
                <a:bodyPr wrap="none" rtlCol="0">
                  <a:spAutoFit/>
                </a:bodyPr>
                <a:lstStyle/>
                <a:p>
                  <a:r>
                    <a:rPr lang="fr-FR" sz="800" dirty="0" smtClean="0"/>
                    <a:t>145A</a:t>
                  </a:r>
                  <a:endParaRPr lang="fr-FR" sz="800" dirty="0"/>
                </a:p>
              </p:txBody>
            </p:sp>
          </p:grpSp>
          <p:grpSp>
            <p:nvGrpSpPr>
              <p:cNvPr id="644" name="Grouper 643"/>
              <p:cNvGrpSpPr/>
              <p:nvPr/>
            </p:nvGrpSpPr>
            <p:grpSpPr>
              <a:xfrm>
                <a:off x="3962343" y="3791379"/>
                <a:ext cx="752418" cy="603897"/>
                <a:chOff x="1010868" y="1798945"/>
                <a:chExt cx="752418" cy="603897"/>
              </a:xfrm>
            </p:grpSpPr>
            <p:sp>
              <p:nvSpPr>
                <p:cNvPr id="645" name="Rectangle 644"/>
                <p:cNvSpPr/>
                <p:nvPr/>
              </p:nvSpPr>
              <p:spPr>
                <a:xfrm>
                  <a:off x="1044646" y="1846956"/>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646" name="Connecteur droit 645"/>
                <p:cNvCxnSpPr/>
                <p:nvPr/>
              </p:nvCxnSpPr>
              <p:spPr>
                <a:xfrm>
                  <a:off x="1044646" y="1986527"/>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647" name="Connecteur droit 646"/>
                <p:cNvCxnSpPr/>
                <p:nvPr/>
              </p:nvCxnSpPr>
              <p:spPr>
                <a:xfrm>
                  <a:off x="1044646" y="2275850"/>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648" name="ZoneTexte 647"/>
                <p:cNvSpPr txBox="1"/>
                <p:nvPr/>
              </p:nvSpPr>
              <p:spPr>
                <a:xfrm>
                  <a:off x="1010868" y="1976274"/>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649" name="Connecteur droit 648"/>
                <p:cNvCxnSpPr/>
                <p:nvPr/>
              </p:nvCxnSpPr>
              <p:spPr>
                <a:xfrm>
                  <a:off x="1387077" y="226752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50" name="Connecteur droit 649"/>
                <p:cNvCxnSpPr/>
                <p:nvPr/>
              </p:nvCxnSpPr>
              <p:spPr>
                <a:xfrm>
                  <a:off x="1505257" y="1846956"/>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51" name="ZoneTexte 650"/>
                <p:cNvSpPr txBox="1"/>
                <p:nvPr/>
              </p:nvSpPr>
              <p:spPr>
                <a:xfrm>
                  <a:off x="1500073" y="1800161"/>
                  <a:ext cx="236663" cy="215444"/>
                </a:xfrm>
                <a:prstGeom prst="rect">
                  <a:avLst/>
                </a:prstGeom>
                <a:noFill/>
              </p:spPr>
              <p:txBody>
                <a:bodyPr wrap="none" rtlCol="0">
                  <a:spAutoFit/>
                </a:bodyPr>
                <a:lstStyle/>
                <a:p>
                  <a:r>
                    <a:rPr lang="fr-FR" sz="800" dirty="0" smtClean="0"/>
                    <a:t>2</a:t>
                  </a:r>
                  <a:endParaRPr lang="fr-FR" sz="800" dirty="0"/>
                </a:p>
              </p:txBody>
            </p:sp>
            <p:sp>
              <p:nvSpPr>
                <p:cNvPr id="652" name="ZoneTexte 651"/>
                <p:cNvSpPr txBox="1"/>
                <p:nvPr/>
              </p:nvSpPr>
              <p:spPr>
                <a:xfrm>
                  <a:off x="1262475" y="1800007"/>
                  <a:ext cx="288661" cy="215444"/>
                </a:xfrm>
                <a:prstGeom prst="rect">
                  <a:avLst/>
                </a:prstGeom>
                <a:noFill/>
              </p:spPr>
              <p:txBody>
                <a:bodyPr wrap="none" rtlCol="0">
                  <a:spAutoFit/>
                </a:bodyPr>
                <a:lstStyle/>
                <a:p>
                  <a:r>
                    <a:rPr lang="fr-FR" sz="800" dirty="0" smtClean="0"/>
                    <a:t>20</a:t>
                  </a:r>
                  <a:endParaRPr lang="fr-FR" sz="800" dirty="0"/>
                </a:p>
              </p:txBody>
            </p:sp>
            <p:sp>
              <p:nvSpPr>
                <p:cNvPr id="653" name="ZoneTexte 652"/>
                <p:cNvSpPr txBox="1"/>
                <p:nvPr/>
              </p:nvSpPr>
              <p:spPr>
                <a:xfrm>
                  <a:off x="1010868" y="1798945"/>
                  <a:ext cx="344465" cy="215444"/>
                </a:xfrm>
                <a:prstGeom prst="rect">
                  <a:avLst/>
                </a:prstGeom>
                <a:noFill/>
              </p:spPr>
              <p:txBody>
                <a:bodyPr wrap="none" rtlCol="0">
                  <a:spAutoFit/>
                </a:bodyPr>
                <a:lstStyle/>
                <a:p>
                  <a:r>
                    <a:rPr lang="fr-FR" sz="800" dirty="0" smtClean="0"/>
                    <a:t>14B</a:t>
                  </a:r>
                  <a:endParaRPr lang="fr-FR" sz="800" dirty="0"/>
                </a:p>
              </p:txBody>
            </p:sp>
            <p:cxnSp>
              <p:nvCxnSpPr>
                <p:cNvPr id="654" name="Connecteur droit 653"/>
                <p:cNvCxnSpPr/>
                <p:nvPr/>
              </p:nvCxnSpPr>
              <p:spPr>
                <a:xfrm>
                  <a:off x="1329167" y="185167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655" name="Grouper 654"/>
              <p:cNvGrpSpPr/>
              <p:nvPr/>
            </p:nvGrpSpPr>
            <p:grpSpPr>
              <a:xfrm>
                <a:off x="2765206" y="2988259"/>
                <a:ext cx="790833" cy="593874"/>
                <a:chOff x="972697" y="3099169"/>
                <a:chExt cx="790833" cy="593874"/>
              </a:xfrm>
            </p:grpSpPr>
            <p:sp>
              <p:nvSpPr>
                <p:cNvPr id="656" name="Rectangle 655"/>
                <p:cNvSpPr/>
                <p:nvPr/>
              </p:nvSpPr>
              <p:spPr>
                <a:xfrm>
                  <a:off x="1044890" y="3137157"/>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657" name="Connecteur droit 656"/>
                <p:cNvCxnSpPr/>
                <p:nvPr/>
              </p:nvCxnSpPr>
              <p:spPr>
                <a:xfrm>
                  <a:off x="1044890" y="3276728"/>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658" name="Connecteur droit 657"/>
                <p:cNvCxnSpPr/>
                <p:nvPr/>
              </p:nvCxnSpPr>
              <p:spPr>
                <a:xfrm>
                  <a:off x="1044890" y="356605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659" name="ZoneTexte 658"/>
                <p:cNvSpPr txBox="1"/>
                <p:nvPr/>
              </p:nvSpPr>
              <p:spPr>
                <a:xfrm>
                  <a:off x="1011112" y="3266475"/>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660" name="Connecteur droit 659"/>
                <p:cNvCxnSpPr/>
                <p:nvPr/>
              </p:nvCxnSpPr>
              <p:spPr>
                <a:xfrm>
                  <a:off x="1387321" y="3557726"/>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61" name="Connecteur droit 660"/>
                <p:cNvCxnSpPr/>
                <p:nvPr/>
              </p:nvCxnSpPr>
              <p:spPr>
                <a:xfrm>
                  <a:off x="1329167" y="314734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62" name="Connecteur droit 661"/>
                <p:cNvCxnSpPr/>
                <p:nvPr/>
              </p:nvCxnSpPr>
              <p:spPr>
                <a:xfrm>
                  <a:off x="1505501" y="3137157"/>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63" name="ZoneTexte 662"/>
                <p:cNvSpPr txBox="1"/>
                <p:nvPr/>
              </p:nvSpPr>
              <p:spPr>
                <a:xfrm>
                  <a:off x="1508445" y="3099169"/>
                  <a:ext cx="236663" cy="215444"/>
                </a:xfrm>
                <a:prstGeom prst="rect">
                  <a:avLst/>
                </a:prstGeom>
                <a:noFill/>
              </p:spPr>
              <p:txBody>
                <a:bodyPr wrap="none" rtlCol="0">
                  <a:spAutoFit/>
                </a:bodyPr>
                <a:lstStyle/>
                <a:p>
                  <a:r>
                    <a:rPr lang="fr-FR" sz="800" dirty="0"/>
                    <a:t>6</a:t>
                  </a:r>
                </a:p>
              </p:txBody>
            </p:sp>
            <p:sp>
              <p:nvSpPr>
                <p:cNvPr id="664" name="ZoneTexte 663"/>
                <p:cNvSpPr txBox="1"/>
                <p:nvPr/>
              </p:nvSpPr>
              <p:spPr>
                <a:xfrm>
                  <a:off x="1271423" y="3099169"/>
                  <a:ext cx="288661" cy="215444"/>
                </a:xfrm>
                <a:prstGeom prst="rect">
                  <a:avLst/>
                </a:prstGeom>
                <a:noFill/>
              </p:spPr>
              <p:txBody>
                <a:bodyPr wrap="none" rtlCol="0">
                  <a:spAutoFit/>
                </a:bodyPr>
                <a:lstStyle/>
                <a:p>
                  <a:r>
                    <a:rPr lang="fr-FR" sz="800" dirty="0" smtClean="0"/>
                    <a:t>10</a:t>
                  </a:r>
                  <a:endParaRPr lang="fr-FR" sz="800" dirty="0"/>
                </a:p>
              </p:txBody>
            </p:sp>
            <p:sp>
              <p:nvSpPr>
                <p:cNvPr id="665" name="ZoneTexte 664"/>
                <p:cNvSpPr txBox="1"/>
                <p:nvPr/>
              </p:nvSpPr>
              <p:spPr>
                <a:xfrm>
                  <a:off x="972697" y="3102131"/>
                  <a:ext cx="402674" cy="215444"/>
                </a:xfrm>
                <a:prstGeom prst="rect">
                  <a:avLst/>
                </a:prstGeom>
                <a:noFill/>
              </p:spPr>
              <p:txBody>
                <a:bodyPr wrap="none" rtlCol="0">
                  <a:spAutoFit/>
                </a:bodyPr>
                <a:lstStyle/>
                <a:p>
                  <a:r>
                    <a:rPr lang="fr-FR" sz="800" dirty="0" smtClean="0"/>
                    <a:t>144A</a:t>
                  </a:r>
                  <a:endParaRPr lang="fr-FR" sz="800" dirty="0"/>
                </a:p>
              </p:txBody>
            </p:sp>
          </p:grpSp>
          <p:grpSp>
            <p:nvGrpSpPr>
              <p:cNvPr id="16" name="Grouper 15"/>
              <p:cNvGrpSpPr/>
              <p:nvPr/>
            </p:nvGrpSpPr>
            <p:grpSpPr>
              <a:xfrm>
                <a:off x="5155341" y="3801000"/>
                <a:ext cx="778883" cy="609053"/>
                <a:chOff x="1369562" y="4914735"/>
                <a:chExt cx="778883" cy="609053"/>
              </a:xfrm>
            </p:grpSpPr>
            <p:sp>
              <p:nvSpPr>
                <p:cNvPr id="667" name="Rectangle 666"/>
                <p:cNvSpPr/>
                <p:nvPr/>
              </p:nvSpPr>
              <p:spPr>
                <a:xfrm>
                  <a:off x="1429805" y="4967902"/>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668" name="Connecteur droit 667"/>
                <p:cNvCxnSpPr/>
                <p:nvPr/>
              </p:nvCxnSpPr>
              <p:spPr>
                <a:xfrm>
                  <a:off x="1429805" y="5107473"/>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669" name="Connecteur droit 668"/>
                <p:cNvCxnSpPr/>
                <p:nvPr/>
              </p:nvCxnSpPr>
              <p:spPr>
                <a:xfrm>
                  <a:off x="1429805" y="5396796"/>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670" name="ZoneTexte 669"/>
                <p:cNvSpPr txBox="1"/>
                <p:nvPr/>
              </p:nvSpPr>
              <p:spPr>
                <a:xfrm>
                  <a:off x="1396027" y="5097220"/>
                  <a:ext cx="752418" cy="215444"/>
                </a:xfrm>
                <a:prstGeom prst="rect">
                  <a:avLst/>
                </a:prstGeom>
                <a:noFill/>
                <a:ln>
                  <a:noFill/>
                </a:ln>
              </p:spPr>
              <p:txBody>
                <a:bodyPr wrap="square" rtlCol="0">
                  <a:spAutoFit/>
                </a:bodyPr>
                <a:lstStyle/>
                <a:p>
                  <a:pPr algn="ctr"/>
                  <a:r>
                    <a:rPr lang="fr-FR" sz="800" dirty="0" smtClean="0"/>
                    <a:t>Fin</a:t>
                  </a:r>
                  <a:endParaRPr lang="fr-FR" sz="800" dirty="0"/>
                </a:p>
              </p:txBody>
            </p:sp>
            <p:cxnSp>
              <p:nvCxnSpPr>
                <p:cNvPr id="671" name="Connecteur droit 670"/>
                <p:cNvCxnSpPr/>
                <p:nvPr/>
              </p:nvCxnSpPr>
              <p:spPr>
                <a:xfrm>
                  <a:off x="1772236" y="5388471"/>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72" name="Connecteur droit 671"/>
                <p:cNvCxnSpPr/>
                <p:nvPr/>
              </p:nvCxnSpPr>
              <p:spPr>
                <a:xfrm>
                  <a:off x="1711497" y="497809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73" name="Connecteur droit 672"/>
                <p:cNvCxnSpPr/>
                <p:nvPr/>
              </p:nvCxnSpPr>
              <p:spPr>
                <a:xfrm>
                  <a:off x="1890416" y="496790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74" name="ZoneTexte 673"/>
                <p:cNvSpPr txBox="1"/>
                <p:nvPr/>
              </p:nvSpPr>
              <p:spPr>
                <a:xfrm>
                  <a:off x="1875121" y="4914735"/>
                  <a:ext cx="236663" cy="215444"/>
                </a:xfrm>
                <a:prstGeom prst="rect">
                  <a:avLst/>
                </a:prstGeom>
                <a:noFill/>
              </p:spPr>
              <p:txBody>
                <a:bodyPr wrap="none" rtlCol="0">
                  <a:spAutoFit/>
                </a:bodyPr>
                <a:lstStyle/>
                <a:p>
                  <a:r>
                    <a:rPr lang="fr-FR" sz="800" dirty="0"/>
                    <a:t>9</a:t>
                  </a:r>
                </a:p>
              </p:txBody>
            </p:sp>
            <p:sp>
              <p:nvSpPr>
                <p:cNvPr id="675" name="ZoneTexte 674"/>
                <p:cNvSpPr txBox="1"/>
                <p:nvPr/>
              </p:nvSpPr>
              <p:spPr>
                <a:xfrm>
                  <a:off x="1667352" y="4925198"/>
                  <a:ext cx="236663" cy="215444"/>
                </a:xfrm>
                <a:prstGeom prst="rect">
                  <a:avLst/>
                </a:prstGeom>
                <a:noFill/>
              </p:spPr>
              <p:txBody>
                <a:bodyPr wrap="none" rtlCol="0">
                  <a:spAutoFit/>
                </a:bodyPr>
                <a:lstStyle/>
                <a:p>
                  <a:r>
                    <a:rPr lang="fr-FR" sz="800" dirty="0"/>
                    <a:t>0</a:t>
                  </a:r>
                </a:p>
              </p:txBody>
            </p:sp>
            <p:sp>
              <p:nvSpPr>
                <p:cNvPr id="676" name="ZoneTexte 675"/>
                <p:cNvSpPr txBox="1"/>
                <p:nvPr/>
              </p:nvSpPr>
              <p:spPr>
                <a:xfrm>
                  <a:off x="1369562" y="4923368"/>
                  <a:ext cx="398066" cy="215444"/>
                </a:xfrm>
                <a:prstGeom prst="rect">
                  <a:avLst/>
                </a:prstGeom>
                <a:noFill/>
              </p:spPr>
              <p:txBody>
                <a:bodyPr wrap="none" rtlCol="0">
                  <a:spAutoFit/>
                </a:bodyPr>
                <a:lstStyle/>
                <a:p>
                  <a:r>
                    <a:rPr lang="fr-FR" sz="800" dirty="0" smtClean="0"/>
                    <a:t>Jalon</a:t>
                  </a:r>
                  <a:endParaRPr lang="fr-FR" sz="800" dirty="0"/>
                </a:p>
              </p:txBody>
            </p:sp>
          </p:grpSp>
          <p:grpSp>
            <p:nvGrpSpPr>
              <p:cNvPr id="677" name="Grouper 676"/>
              <p:cNvGrpSpPr/>
              <p:nvPr/>
            </p:nvGrpSpPr>
            <p:grpSpPr>
              <a:xfrm>
                <a:off x="3832993" y="2214002"/>
                <a:ext cx="778883" cy="609053"/>
                <a:chOff x="987232" y="3759035"/>
                <a:chExt cx="778883" cy="609053"/>
              </a:xfrm>
            </p:grpSpPr>
            <p:sp>
              <p:nvSpPr>
                <p:cNvPr id="678" name="Rectangle 677"/>
                <p:cNvSpPr/>
                <p:nvPr/>
              </p:nvSpPr>
              <p:spPr>
                <a:xfrm>
                  <a:off x="1047475" y="3812202"/>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679" name="Connecteur droit 678"/>
                <p:cNvCxnSpPr/>
                <p:nvPr/>
              </p:nvCxnSpPr>
              <p:spPr>
                <a:xfrm>
                  <a:off x="1047475" y="3951773"/>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680" name="Connecteur droit 679"/>
                <p:cNvCxnSpPr/>
                <p:nvPr/>
              </p:nvCxnSpPr>
              <p:spPr>
                <a:xfrm>
                  <a:off x="1047475" y="4241096"/>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681" name="ZoneTexte 680"/>
                <p:cNvSpPr txBox="1"/>
                <p:nvPr/>
              </p:nvSpPr>
              <p:spPr>
                <a:xfrm>
                  <a:off x="1013697" y="3941520"/>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682" name="Connecteur droit 681"/>
                <p:cNvCxnSpPr/>
                <p:nvPr/>
              </p:nvCxnSpPr>
              <p:spPr>
                <a:xfrm>
                  <a:off x="1389906" y="4232771"/>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83" name="Connecteur droit 682"/>
                <p:cNvCxnSpPr/>
                <p:nvPr/>
              </p:nvCxnSpPr>
              <p:spPr>
                <a:xfrm>
                  <a:off x="1329167" y="382239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84" name="Connecteur droit 683"/>
                <p:cNvCxnSpPr/>
                <p:nvPr/>
              </p:nvCxnSpPr>
              <p:spPr>
                <a:xfrm>
                  <a:off x="1508086" y="381220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85" name="ZoneTexte 684"/>
                <p:cNvSpPr txBox="1"/>
                <p:nvPr/>
              </p:nvSpPr>
              <p:spPr>
                <a:xfrm>
                  <a:off x="1492791" y="3759035"/>
                  <a:ext cx="236663" cy="215444"/>
                </a:xfrm>
                <a:prstGeom prst="rect">
                  <a:avLst/>
                </a:prstGeom>
                <a:noFill/>
              </p:spPr>
              <p:txBody>
                <a:bodyPr wrap="none" rtlCol="0">
                  <a:spAutoFit/>
                </a:bodyPr>
                <a:lstStyle/>
                <a:p>
                  <a:r>
                    <a:rPr lang="fr-FR" sz="800" dirty="0"/>
                    <a:t>8</a:t>
                  </a:r>
                </a:p>
              </p:txBody>
            </p:sp>
            <p:sp>
              <p:nvSpPr>
                <p:cNvPr id="686" name="ZoneTexte 685"/>
                <p:cNvSpPr txBox="1"/>
                <p:nvPr/>
              </p:nvSpPr>
              <p:spPr>
                <a:xfrm>
                  <a:off x="1285022" y="3769498"/>
                  <a:ext cx="288661" cy="215444"/>
                </a:xfrm>
                <a:prstGeom prst="rect">
                  <a:avLst/>
                </a:prstGeom>
                <a:noFill/>
              </p:spPr>
              <p:txBody>
                <a:bodyPr wrap="none" rtlCol="0">
                  <a:spAutoFit/>
                </a:bodyPr>
                <a:lstStyle/>
                <a:p>
                  <a:r>
                    <a:rPr lang="fr-FR" sz="800" dirty="0" smtClean="0"/>
                    <a:t>35</a:t>
                  </a:r>
                  <a:endParaRPr lang="fr-FR" sz="800" dirty="0"/>
                </a:p>
              </p:txBody>
            </p:sp>
            <p:sp>
              <p:nvSpPr>
                <p:cNvPr id="687" name="ZoneTexte 686"/>
                <p:cNvSpPr txBox="1"/>
                <p:nvPr/>
              </p:nvSpPr>
              <p:spPr>
                <a:xfrm>
                  <a:off x="987232" y="3767668"/>
                  <a:ext cx="402674" cy="215444"/>
                </a:xfrm>
                <a:prstGeom prst="rect">
                  <a:avLst/>
                </a:prstGeom>
                <a:noFill/>
              </p:spPr>
              <p:txBody>
                <a:bodyPr wrap="none" rtlCol="0">
                  <a:spAutoFit/>
                </a:bodyPr>
                <a:lstStyle/>
                <a:p>
                  <a:r>
                    <a:rPr lang="fr-FR" sz="800" dirty="0" smtClean="0"/>
                    <a:t>146A</a:t>
                  </a:r>
                  <a:endParaRPr lang="fr-FR" sz="800" dirty="0"/>
                </a:p>
              </p:txBody>
            </p:sp>
          </p:grpSp>
          <p:grpSp>
            <p:nvGrpSpPr>
              <p:cNvPr id="688" name="Grouper 687"/>
              <p:cNvGrpSpPr/>
              <p:nvPr/>
            </p:nvGrpSpPr>
            <p:grpSpPr>
              <a:xfrm>
                <a:off x="2956556" y="3796187"/>
                <a:ext cx="761644" cy="599089"/>
                <a:chOff x="216041" y="3093954"/>
                <a:chExt cx="761644" cy="599089"/>
              </a:xfrm>
            </p:grpSpPr>
            <p:sp>
              <p:nvSpPr>
                <p:cNvPr id="689" name="Rectangle 688"/>
                <p:cNvSpPr/>
                <p:nvPr/>
              </p:nvSpPr>
              <p:spPr>
                <a:xfrm>
                  <a:off x="259045" y="3137157"/>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690" name="Connecteur droit 689"/>
                <p:cNvCxnSpPr/>
                <p:nvPr/>
              </p:nvCxnSpPr>
              <p:spPr>
                <a:xfrm>
                  <a:off x="259045" y="3276728"/>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691" name="Connecteur droit 690"/>
                <p:cNvCxnSpPr/>
                <p:nvPr/>
              </p:nvCxnSpPr>
              <p:spPr>
                <a:xfrm>
                  <a:off x="259045" y="356605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692" name="ZoneTexte 691"/>
                <p:cNvSpPr txBox="1"/>
                <p:nvPr/>
              </p:nvSpPr>
              <p:spPr>
                <a:xfrm>
                  <a:off x="225267" y="3266475"/>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693" name="Connecteur droit 692"/>
                <p:cNvCxnSpPr/>
                <p:nvPr/>
              </p:nvCxnSpPr>
              <p:spPr>
                <a:xfrm>
                  <a:off x="601476" y="3557726"/>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94" name="Connecteur droit 693"/>
                <p:cNvCxnSpPr/>
                <p:nvPr/>
              </p:nvCxnSpPr>
              <p:spPr>
                <a:xfrm>
                  <a:off x="535417" y="3137157"/>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95" name="Connecteur droit 694"/>
                <p:cNvCxnSpPr/>
                <p:nvPr/>
              </p:nvCxnSpPr>
              <p:spPr>
                <a:xfrm>
                  <a:off x="719656" y="3137157"/>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96" name="ZoneTexte 695"/>
                <p:cNvSpPr txBox="1"/>
                <p:nvPr/>
              </p:nvSpPr>
              <p:spPr>
                <a:xfrm>
                  <a:off x="704361" y="3096772"/>
                  <a:ext cx="236663" cy="215444"/>
                </a:xfrm>
                <a:prstGeom prst="rect">
                  <a:avLst/>
                </a:prstGeom>
                <a:noFill/>
              </p:spPr>
              <p:txBody>
                <a:bodyPr wrap="none" rtlCol="0">
                  <a:spAutoFit/>
                </a:bodyPr>
                <a:lstStyle/>
                <a:p>
                  <a:r>
                    <a:rPr lang="fr-FR" sz="800" dirty="0"/>
                    <a:t>5</a:t>
                  </a:r>
                </a:p>
              </p:txBody>
            </p:sp>
            <p:sp>
              <p:nvSpPr>
                <p:cNvPr id="697" name="ZoneTexte 696"/>
                <p:cNvSpPr txBox="1"/>
                <p:nvPr/>
              </p:nvSpPr>
              <p:spPr>
                <a:xfrm>
                  <a:off x="483144" y="3102379"/>
                  <a:ext cx="288661" cy="215444"/>
                </a:xfrm>
                <a:prstGeom prst="rect">
                  <a:avLst/>
                </a:prstGeom>
                <a:noFill/>
              </p:spPr>
              <p:txBody>
                <a:bodyPr wrap="none" rtlCol="0">
                  <a:spAutoFit/>
                </a:bodyPr>
                <a:lstStyle/>
                <a:p>
                  <a:r>
                    <a:rPr lang="fr-FR" sz="800" dirty="0" smtClean="0"/>
                    <a:t>15</a:t>
                  </a:r>
                  <a:endParaRPr lang="fr-FR" sz="800" dirty="0"/>
                </a:p>
              </p:txBody>
            </p:sp>
            <p:sp>
              <p:nvSpPr>
                <p:cNvPr id="698" name="ZoneTexte 697"/>
                <p:cNvSpPr txBox="1"/>
                <p:nvPr/>
              </p:nvSpPr>
              <p:spPr>
                <a:xfrm>
                  <a:off x="216041" y="3093954"/>
                  <a:ext cx="402674" cy="215444"/>
                </a:xfrm>
                <a:prstGeom prst="rect">
                  <a:avLst/>
                </a:prstGeom>
                <a:noFill/>
              </p:spPr>
              <p:txBody>
                <a:bodyPr wrap="none" rtlCol="0">
                  <a:spAutoFit/>
                </a:bodyPr>
                <a:lstStyle/>
                <a:p>
                  <a:r>
                    <a:rPr lang="fr-FR" sz="800" dirty="0" smtClean="0"/>
                    <a:t>143A</a:t>
                  </a:r>
                  <a:endParaRPr lang="fr-FR" sz="800" dirty="0"/>
                </a:p>
              </p:txBody>
            </p:sp>
          </p:grpSp>
          <p:cxnSp>
            <p:nvCxnSpPr>
              <p:cNvPr id="20" name="Connecteur droit avec flèche 19"/>
              <p:cNvCxnSpPr>
                <a:stCxn id="500" idx="0"/>
                <a:endCxn id="506" idx="1"/>
              </p:cNvCxnSpPr>
              <p:nvPr/>
            </p:nvCxnSpPr>
            <p:spPr>
              <a:xfrm flipV="1">
                <a:off x="2263095" y="2553914"/>
                <a:ext cx="441395" cy="410269"/>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699" name="Connecteur droit avec flèche 698"/>
              <p:cNvCxnSpPr>
                <a:stCxn id="506" idx="3"/>
                <a:endCxn id="681" idx="1"/>
              </p:cNvCxnSpPr>
              <p:nvPr/>
            </p:nvCxnSpPr>
            <p:spPr>
              <a:xfrm>
                <a:off x="3456908" y="2553914"/>
                <a:ext cx="402550" cy="11850"/>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700" name="Connecteur droit avec flèche 699"/>
              <p:cNvCxnSpPr>
                <a:endCxn id="670" idx="1"/>
              </p:cNvCxnSpPr>
              <p:nvPr/>
            </p:nvCxnSpPr>
            <p:spPr>
              <a:xfrm>
                <a:off x="4583574" y="2565764"/>
                <a:ext cx="598232" cy="1525443"/>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701" name="Connecteur droit avec flèche 700"/>
              <p:cNvCxnSpPr>
                <a:endCxn id="652" idx="0"/>
              </p:cNvCxnSpPr>
              <p:nvPr/>
            </p:nvCxnSpPr>
            <p:spPr>
              <a:xfrm>
                <a:off x="4074858" y="3605029"/>
                <a:ext cx="283423" cy="187412"/>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702" name="Connecteur droit avec flèche 701"/>
              <p:cNvCxnSpPr>
                <a:endCxn id="667" idx="1"/>
              </p:cNvCxnSpPr>
              <p:nvPr/>
            </p:nvCxnSpPr>
            <p:spPr>
              <a:xfrm>
                <a:off x="4688211" y="4129967"/>
                <a:ext cx="527373" cy="2143"/>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703" name="Connecteur droit avec flèche 702"/>
              <p:cNvCxnSpPr>
                <a:endCxn id="665" idx="3"/>
              </p:cNvCxnSpPr>
              <p:nvPr/>
            </p:nvCxnSpPr>
            <p:spPr>
              <a:xfrm>
                <a:off x="3057621" y="2878557"/>
                <a:ext cx="110259" cy="220386"/>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704" name="Connecteur droit avec flèche 703"/>
              <p:cNvCxnSpPr>
                <a:endCxn id="632" idx="3"/>
              </p:cNvCxnSpPr>
              <p:nvPr/>
            </p:nvCxnSpPr>
            <p:spPr>
              <a:xfrm>
                <a:off x="2237096" y="3564559"/>
                <a:ext cx="195620" cy="329179"/>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705" name="Connecteur droit avec flèche 704"/>
              <p:cNvCxnSpPr>
                <a:endCxn id="637" idx="1"/>
              </p:cNvCxnSpPr>
              <p:nvPr/>
            </p:nvCxnSpPr>
            <p:spPr>
              <a:xfrm>
                <a:off x="3513383" y="3284805"/>
                <a:ext cx="211931" cy="50966"/>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706" name="Connecteur droit avec flèche 705"/>
              <p:cNvCxnSpPr>
                <a:endCxn id="692" idx="1"/>
              </p:cNvCxnSpPr>
              <p:nvPr/>
            </p:nvCxnSpPr>
            <p:spPr>
              <a:xfrm>
                <a:off x="2770162" y="4103694"/>
                <a:ext cx="195620" cy="34291"/>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707" name="Connecteur droit avec flèche 706"/>
              <p:cNvCxnSpPr>
                <a:endCxn id="648" idx="1"/>
              </p:cNvCxnSpPr>
              <p:nvPr/>
            </p:nvCxnSpPr>
            <p:spPr>
              <a:xfrm>
                <a:off x="3681539" y="4112821"/>
                <a:ext cx="280804" cy="25164"/>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229" name="ZoneTexte 228"/>
              <p:cNvSpPr txBox="1"/>
              <p:nvPr/>
            </p:nvSpPr>
            <p:spPr>
              <a:xfrm>
                <a:off x="2302348" y="3393362"/>
                <a:ext cx="224290" cy="215444"/>
              </a:xfrm>
              <a:prstGeom prst="rect">
                <a:avLst/>
              </a:prstGeom>
              <a:noFill/>
            </p:spPr>
            <p:txBody>
              <a:bodyPr wrap="none" rtlCol="0">
                <a:spAutoFit/>
              </a:bodyPr>
              <a:lstStyle/>
              <a:p>
                <a:r>
                  <a:rPr lang="fr-FR" sz="800" dirty="0" smtClean="0"/>
                  <a:t>/</a:t>
                </a:r>
                <a:endParaRPr lang="fr-FR" sz="800" dirty="0"/>
              </a:p>
            </p:txBody>
          </p:sp>
          <p:sp>
            <p:nvSpPr>
              <p:cNvPr id="230" name="ZoneTexte 229"/>
              <p:cNvSpPr txBox="1"/>
              <p:nvPr/>
            </p:nvSpPr>
            <p:spPr>
              <a:xfrm>
                <a:off x="3122567" y="2639985"/>
                <a:ext cx="236663" cy="215444"/>
              </a:xfrm>
              <a:prstGeom prst="rect">
                <a:avLst/>
              </a:prstGeom>
              <a:noFill/>
            </p:spPr>
            <p:txBody>
              <a:bodyPr wrap="none" rtlCol="0">
                <a:spAutoFit/>
              </a:bodyPr>
              <a:lstStyle/>
              <a:p>
                <a:r>
                  <a:rPr lang="fr-FR" sz="800" dirty="0" smtClean="0"/>
                  <a:t>1</a:t>
                </a:r>
                <a:endParaRPr lang="fr-FR" sz="800" dirty="0"/>
              </a:p>
            </p:txBody>
          </p:sp>
          <p:sp>
            <p:nvSpPr>
              <p:cNvPr id="708" name="ZoneTexte 707"/>
              <p:cNvSpPr txBox="1"/>
              <p:nvPr/>
            </p:nvSpPr>
            <p:spPr>
              <a:xfrm>
                <a:off x="2467827" y="4205781"/>
                <a:ext cx="236663" cy="215444"/>
              </a:xfrm>
              <a:prstGeom prst="rect">
                <a:avLst/>
              </a:prstGeom>
              <a:noFill/>
            </p:spPr>
            <p:txBody>
              <a:bodyPr wrap="none" rtlCol="0">
                <a:spAutoFit/>
              </a:bodyPr>
              <a:lstStyle/>
              <a:p>
                <a:r>
                  <a:rPr lang="fr-FR" sz="800" dirty="0" smtClean="0"/>
                  <a:t>1</a:t>
                </a:r>
                <a:endParaRPr lang="fr-FR" sz="800" dirty="0"/>
              </a:p>
            </p:txBody>
          </p:sp>
          <p:sp>
            <p:nvSpPr>
              <p:cNvPr id="231" name="ZoneTexte 230"/>
              <p:cNvSpPr txBox="1"/>
              <p:nvPr/>
            </p:nvSpPr>
            <p:spPr>
              <a:xfrm>
                <a:off x="3223659" y="3416597"/>
                <a:ext cx="236663" cy="215444"/>
              </a:xfrm>
              <a:prstGeom prst="rect">
                <a:avLst/>
              </a:prstGeom>
              <a:noFill/>
            </p:spPr>
            <p:txBody>
              <a:bodyPr wrap="none" rtlCol="0">
                <a:spAutoFit/>
              </a:bodyPr>
              <a:lstStyle/>
              <a:p>
                <a:r>
                  <a:rPr lang="fr-FR" sz="800" dirty="0" smtClean="0"/>
                  <a:t>3</a:t>
                </a:r>
                <a:endParaRPr lang="fr-FR" sz="800" dirty="0"/>
              </a:p>
            </p:txBody>
          </p:sp>
          <p:sp>
            <p:nvSpPr>
              <p:cNvPr id="232" name="ZoneTexte 231"/>
              <p:cNvSpPr txBox="1"/>
              <p:nvPr/>
            </p:nvSpPr>
            <p:spPr>
              <a:xfrm>
                <a:off x="3386756" y="4222715"/>
                <a:ext cx="236663" cy="215444"/>
              </a:xfrm>
              <a:prstGeom prst="rect">
                <a:avLst/>
              </a:prstGeom>
              <a:noFill/>
            </p:spPr>
            <p:txBody>
              <a:bodyPr wrap="none" rtlCol="0">
                <a:spAutoFit/>
              </a:bodyPr>
              <a:lstStyle/>
              <a:p>
                <a:r>
                  <a:rPr lang="fr-FR" sz="800" dirty="0" smtClean="0"/>
                  <a:t>4</a:t>
                </a:r>
                <a:endParaRPr lang="fr-FR" sz="800" dirty="0"/>
              </a:p>
            </p:txBody>
          </p:sp>
          <p:sp>
            <p:nvSpPr>
              <p:cNvPr id="233" name="ZoneTexte 232"/>
              <p:cNvSpPr txBox="1"/>
              <p:nvPr/>
            </p:nvSpPr>
            <p:spPr>
              <a:xfrm>
                <a:off x="4130783" y="3402001"/>
                <a:ext cx="236663" cy="215444"/>
              </a:xfrm>
              <a:prstGeom prst="rect">
                <a:avLst/>
              </a:prstGeom>
              <a:noFill/>
            </p:spPr>
            <p:txBody>
              <a:bodyPr wrap="none" rtlCol="0">
                <a:spAutoFit/>
              </a:bodyPr>
              <a:lstStyle/>
              <a:p>
                <a:r>
                  <a:rPr lang="fr-FR" sz="800" dirty="0" smtClean="0"/>
                  <a:t>6</a:t>
                </a:r>
                <a:endParaRPr lang="fr-FR" sz="800" dirty="0"/>
              </a:p>
            </p:txBody>
          </p:sp>
          <p:sp>
            <p:nvSpPr>
              <p:cNvPr id="234" name="ZoneTexte 233"/>
              <p:cNvSpPr txBox="1"/>
              <p:nvPr/>
            </p:nvSpPr>
            <p:spPr>
              <a:xfrm>
                <a:off x="4280642" y="2640769"/>
                <a:ext cx="236663" cy="215444"/>
              </a:xfrm>
              <a:prstGeom prst="rect">
                <a:avLst/>
              </a:prstGeom>
              <a:noFill/>
            </p:spPr>
            <p:txBody>
              <a:bodyPr wrap="none" rtlCol="0">
                <a:spAutoFit/>
              </a:bodyPr>
              <a:lstStyle/>
              <a:p>
                <a:r>
                  <a:rPr lang="fr-FR" sz="800" dirty="0" smtClean="0"/>
                  <a:t>3</a:t>
                </a:r>
                <a:endParaRPr lang="fr-FR" sz="800" dirty="0"/>
              </a:p>
            </p:txBody>
          </p:sp>
          <p:sp>
            <p:nvSpPr>
              <p:cNvPr id="235" name="ZoneTexte 234"/>
              <p:cNvSpPr txBox="1"/>
              <p:nvPr/>
            </p:nvSpPr>
            <p:spPr>
              <a:xfrm>
                <a:off x="4353847" y="4218026"/>
                <a:ext cx="316112" cy="215444"/>
              </a:xfrm>
              <a:prstGeom prst="rect">
                <a:avLst/>
              </a:prstGeom>
              <a:noFill/>
            </p:spPr>
            <p:txBody>
              <a:bodyPr wrap="none" rtlCol="0">
                <a:spAutoFit/>
              </a:bodyPr>
              <a:lstStyle/>
              <a:p>
                <a:r>
                  <a:rPr lang="fr-FR" sz="800" dirty="0" smtClean="0"/>
                  <a:t>5;7</a:t>
                </a:r>
                <a:endParaRPr lang="fr-FR" sz="800" dirty="0"/>
              </a:p>
            </p:txBody>
          </p:sp>
          <p:sp>
            <p:nvSpPr>
              <p:cNvPr id="236" name="ZoneTexte 235"/>
              <p:cNvSpPr txBox="1"/>
              <p:nvPr/>
            </p:nvSpPr>
            <p:spPr>
              <a:xfrm>
                <a:off x="5581451" y="4232771"/>
                <a:ext cx="316112" cy="215444"/>
              </a:xfrm>
              <a:prstGeom prst="rect">
                <a:avLst/>
              </a:prstGeom>
              <a:noFill/>
            </p:spPr>
            <p:txBody>
              <a:bodyPr wrap="none" rtlCol="0">
                <a:spAutoFit/>
              </a:bodyPr>
              <a:lstStyle/>
              <a:p>
                <a:r>
                  <a:rPr lang="fr-FR" sz="800" dirty="0" smtClean="0"/>
                  <a:t>2;8</a:t>
                </a:r>
                <a:endParaRPr lang="fr-FR" sz="800" dirty="0"/>
              </a:p>
            </p:txBody>
          </p:sp>
        </p:grpSp>
      </p:grpSp>
      <p:grpSp>
        <p:nvGrpSpPr>
          <p:cNvPr id="14" name="Grouper 13"/>
          <p:cNvGrpSpPr/>
          <p:nvPr/>
        </p:nvGrpSpPr>
        <p:grpSpPr>
          <a:xfrm>
            <a:off x="3215498" y="0"/>
            <a:ext cx="2253704" cy="656199"/>
            <a:chOff x="3215498" y="0"/>
            <a:chExt cx="2253704" cy="656199"/>
          </a:xfrm>
        </p:grpSpPr>
        <p:sp>
          <p:nvSpPr>
            <p:cNvPr id="378" name="ZoneTexte 377"/>
            <p:cNvSpPr txBox="1"/>
            <p:nvPr/>
          </p:nvSpPr>
          <p:spPr>
            <a:xfrm>
              <a:off x="3215498" y="286867"/>
              <a:ext cx="2253704" cy="369332"/>
            </a:xfrm>
            <a:prstGeom prst="rect">
              <a:avLst/>
            </a:prstGeom>
            <a:noFill/>
          </p:spPr>
          <p:txBody>
            <a:bodyPr wrap="none" rtlCol="0">
              <a:spAutoFit/>
            </a:bodyPr>
            <a:lstStyle/>
            <a:p>
              <a:pPr algn="ctr"/>
              <a:r>
                <a:rPr lang="fr-FR" dirty="0" smtClean="0"/>
                <a:t>COMMENT ? L’ORDRE</a:t>
              </a:r>
              <a:endParaRPr lang="fr-FR" dirty="0"/>
            </a:p>
          </p:txBody>
        </p:sp>
        <p:grpSp>
          <p:nvGrpSpPr>
            <p:cNvPr id="244" name="Grouper 243"/>
            <p:cNvGrpSpPr/>
            <p:nvPr/>
          </p:nvGrpSpPr>
          <p:grpSpPr>
            <a:xfrm>
              <a:off x="4109737" y="0"/>
              <a:ext cx="394142" cy="369332"/>
              <a:chOff x="3657158" y="5117068"/>
              <a:chExt cx="394142" cy="369332"/>
            </a:xfrm>
          </p:grpSpPr>
          <p:sp>
            <p:nvSpPr>
              <p:cNvPr id="246" name="Ellipse 245"/>
              <p:cNvSpPr/>
              <p:nvPr/>
            </p:nvSpPr>
            <p:spPr>
              <a:xfrm>
                <a:off x="3657158" y="5156200"/>
                <a:ext cx="394142" cy="330200"/>
              </a:xfrm>
              <a:prstGeom prst="ellipse">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47" name="ZoneTexte 246"/>
              <p:cNvSpPr txBox="1"/>
              <p:nvPr/>
            </p:nvSpPr>
            <p:spPr>
              <a:xfrm>
                <a:off x="3699801" y="5117068"/>
                <a:ext cx="301660" cy="369332"/>
              </a:xfrm>
              <a:prstGeom prst="rect">
                <a:avLst/>
              </a:prstGeom>
              <a:noFill/>
            </p:spPr>
            <p:txBody>
              <a:bodyPr wrap="none" rtlCol="0">
                <a:spAutoFit/>
              </a:bodyPr>
              <a:lstStyle/>
              <a:p>
                <a:r>
                  <a:rPr lang="fr-FR" b="1" dirty="0"/>
                  <a:t>4</a:t>
                </a:r>
              </a:p>
            </p:txBody>
          </p:sp>
        </p:grpSp>
      </p:grpSp>
    </p:spTree>
    <p:extLst>
      <p:ext uri="{BB962C8B-B14F-4D97-AF65-F5344CB8AC3E}">
        <p14:creationId xmlns:p14="http://schemas.microsoft.com/office/powerpoint/2010/main" val="33366094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checkerboard(across)">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45"/>
                                        </p:tgtEl>
                                        <p:attrNameLst>
                                          <p:attrName>style.visibility</p:attrName>
                                        </p:attrNameLst>
                                      </p:cBhvr>
                                      <p:to>
                                        <p:strVal val="visible"/>
                                      </p:to>
                                    </p:set>
                                    <p:animEffect transition="in" filter="checkerboard(across)">
                                      <p:cBhvr>
                                        <p:cTn id="12" dur="500"/>
                                        <p:tgtEl>
                                          <p:spTgt spid="24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heckerboard(across)">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checkerboard(across)">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87"/>
                                        </p:tgtEl>
                                        <p:attrNameLst>
                                          <p:attrName>style.visibility</p:attrName>
                                        </p:attrNameLst>
                                      </p:cBhvr>
                                      <p:to>
                                        <p:strVal val="visible"/>
                                      </p:to>
                                    </p:set>
                                    <p:animEffect transition="in" filter="checkerboard(across)">
                                      <p:cBhvr>
                                        <p:cTn id="27" dur="500"/>
                                        <p:tgtEl>
                                          <p:spTgt spid="387"/>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388"/>
                                        </p:tgtEl>
                                        <p:attrNameLst>
                                          <p:attrName>style.visibility</p:attrName>
                                        </p:attrNameLst>
                                      </p:cBhvr>
                                      <p:to>
                                        <p:strVal val="visible"/>
                                      </p:to>
                                    </p:set>
                                    <p:animEffect transition="in" filter="checkerboard(across)">
                                      <p:cBhvr>
                                        <p:cTn id="30" dur="500"/>
                                        <p:tgtEl>
                                          <p:spTgt spid="388"/>
                                        </p:tgtEl>
                                      </p:cBhvr>
                                    </p:animEffect>
                                  </p:childTnLst>
                                </p:cTn>
                              </p:par>
                              <p:par>
                                <p:cTn id="31" presetID="5" presetClass="entr" presetSubtype="10" fill="hold" grpId="0" nodeType="withEffect">
                                  <p:stCondLst>
                                    <p:cond delay="0"/>
                                  </p:stCondLst>
                                  <p:childTnLst>
                                    <p:set>
                                      <p:cBhvr>
                                        <p:cTn id="32" dur="1" fill="hold">
                                          <p:stCondLst>
                                            <p:cond delay="0"/>
                                          </p:stCondLst>
                                        </p:cTn>
                                        <p:tgtEl>
                                          <p:spTgt spid="389"/>
                                        </p:tgtEl>
                                        <p:attrNameLst>
                                          <p:attrName>style.visibility</p:attrName>
                                        </p:attrNameLst>
                                      </p:cBhvr>
                                      <p:to>
                                        <p:strVal val="visible"/>
                                      </p:to>
                                    </p:set>
                                    <p:animEffect transition="in" filter="checkerboard(across)">
                                      <p:cBhvr>
                                        <p:cTn id="33" dur="500"/>
                                        <p:tgtEl>
                                          <p:spTgt spid="389"/>
                                        </p:tgtEl>
                                      </p:cBhvr>
                                    </p:animEffect>
                                  </p:childTnLst>
                                </p:cTn>
                              </p:par>
                              <p:par>
                                <p:cTn id="34" presetID="5" presetClass="entr" presetSubtype="10" fill="hold" grpId="0" nodeType="withEffect">
                                  <p:stCondLst>
                                    <p:cond delay="0"/>
                                  </p:stCondLst>
                                  <p:childTnLst>
                                    <p:set>
                                      <p:cBhvr>
                                        <p:cTn id="35" dur="1" fill="hold">
                                          <p:stCondLst>
                                            <p:cond delay="0"/>
                                          </p:stCondLst>
                                        </p:cTn>
                                        <p:tgtEl>
                                          <p:spTgt spid="390"/>
                                        </p:tgtEl>
                                        <p:attrNameLst>
                                          <p:attrName>style.visibility</p:attrName>
                                        </p:attrNameLst>
                                      </p:cBhvr>
                                      <p:to>
                                        <p:strVal val="visible"/>
                                      </p:to>
                                    </p:set>
                                    <p:animEffect transition="in" filter="checkerboard(across)">
                                      <p:cBhvr>
                                        <p:cTn id="36" dur="500"/>
                                        <p:tgtEl>
                                          <p:spTgt spid="390"/>
                                        </p:tgtEl>
                                      </p:cBhvr>
                                    </p:animEffect>
                                  </p:childTnLst>
                                </p:cTn>
                              </p:par>
                              <p:par>
                                <p:cTn id="37" presetID="5" presetClass="entr" presetSubtype="10" fill="hold" grpId="0" nodeType="withEffect">
                                  <p:stCondLst>
                                    <p:cond delay="0"/>
                                  </p:stCondLst>
                                  <p:childTnLst>
                                    <p:set>
                                      <p:cBhvr>
                                        <p:cTn id="38" dur="1" fill="hold">
                                          <p:stCondLst>
                                            <p:cond delay="0"/>
                                          </p:stCondLst>
                                        </p:cTn>
                                        <p:tgtEl>
                                          <p:spTgt spid="391"/>
                                        </p:tgtEl>
                                        <p:attrNameLst>
                                          <p:attrName>style.visibility</p:attrName>
                                        </p:attrNameLst>
                                      </p:cBhvr>
                                      <p:to>
                                        <p:strVal val="visible"/>
                                      </p:to>
                                    </p:set>
                                    <p:animEffect transition="in" filter="checkerboard(across)">
                                      <p:cBhvr>
                                        <p:cTn id="39" dur="500"/>
                                        <p:tgtEl>
                                          <p:spTgt spid="391"/>
                                        </p:tgtEl>
                                      </p:cBhvr>
                                    </p:animEffect>
                                  </p:childTnLst>
                                </p:cTn>
                              </p:par>
                              <p:par>
                                <p:cTn id="40" presetID="5" presetClass="entr" presetSubtype="10" fill="hold" grpId="0" nodeType="withEffect">
                                  <p:stCondLst>
                                    <p:cond delay="0"/>
                                  </p:stCondLst>
                                  <p:childTnLst>
                                    <p:set>
                                      <p:cBhvr>
                                        <p:cTn id="41" dur="1" fill="hold">
                                          <p:stCondLst>
                                            <p:cond delay="0"/>
                                          </p:stCondLst>
                                        </p:cTn>
                                        <p:tgtEl>
                                          <p:spTgt spid="392"/>
                                        </p:tgtEl>
                                        <p:attrNameLst>
                                          <p:attrName>style.visibility</p:attrName>
                                        </p:attrNameLst>
                                      </p:cBhvr>
                                      <p:to>
                                        <p:strVal val="visible"/>
                                      </p:to>
                                    </p:set>
                                    <p:animEffect transition="in" filter="checkerboard(across)">
                                      <p:cBhvr>
                                        <p:cTn id="42" dur="500"/>
                                        <p:tgtEl>
                                          <p:spTgt spid="392"/>
                                        </p:tgtEl>
                                      </p:cBhvr>
                                    </p:animEffect>
                                  </p:childTnLst>
                                </p:cTn>
                              </p:par>
                              <p:par>
                                <p:cTn id="43" presetID="5" presetClass="entr" presetSubtype="10" fill="hold" grpId="0" nodeType="withEffect">
                                  <p:stCondLst>
                                    <p:cond delay="0"/>
                                  </p:stCondLst>
                                  <p:childTnLst>
                                    <p:set>
                                      <p:cBhvr>
                                        <p:cTn id="44" dur="1" fill="hold">
                                          <p:stCondLst>
                                            <p:cond delay="0"/>
                                          </p:stCondLst>
                                        </p:cTn>
                                        <p:tgtEl>
                                          <p:spTgt spid="393"/>
                                        </p:tgtEl>
                                        <p:attrNameLst>
                                          <p:attrName>style.visibility</p:attrName>
                                        </p:attrNameLst>
                                      </p:cBhvr>
                                      <p:to>
                                        <p:strVal val="visible"/>
                                      </p:to>
                                    </p:set>
                                    <p:animEffect transition="in" filter="checkerboard(across)">
                                      <p:cBhvr>
                                        <p:cTn id="45" dur="500"/>
                                        <p:tgtEl>
                                          <p:spTgt spid="393"/>
                                        </p:tgtEl>
                                      </p:cBhvr>
                                    </p:animEffect>
                                  </p:childTnLst>
                                </p:cTn>
                              </p:par>
                              <p:par>
                                <p:cTn id="46" presetID="5" presetClass="entr" presetSubtype="10" fill="hold" grpId="0" nodeType="withEffect">
                                  <p:stCondLst>
                                    <p:cond delay="0"/>
                                  </p:stCondLst>
                                  <p:childTnLst>
                                    <p:set>
                                      <p:cBhvr>
                                        <p:cTn id="47" dur="1" fill="hold">
                                          <p:stCondLst>
                                            <p:cond delay="0"/>
                                          </p:stCondLst>
                                        </p:cTn>
                                        <p:tgtEl>
                                          <p:spTgt spid="394"/>
                                        </p:tgtEl>
                                        <p:attrNameLst>
                                          <p:attrName>style.visibility</p:attrName>
                                        </p:attrNameLst>
                                      </p:cBhvr>
                                      <p:to>
                                        <p:strVal val="visible"/>
                                      </p:to>
                                    </p:set>
                                    <p:animEffect transition="in" filter="checkerboard(across)">
                                      <p:cBhvr>
                                        <p:cTn id="48" dur="500"/>
                                        <p:tgtEl>
                                          <p:spTgt spid="394"/>
                                        </p:tgtEl>
                                      </p:cBhvr>
                                    </p:animEffect>
                                  </p:childTnLst>
                                </p:cTn>
                              </p:par>
                              <p:par>
                                <p:cTn id="49" presetID="5" presetClass="entr" presetSubtype="10" fill="hold" nodeType="withEffect">
                                  <p:stCondLst>
                                    <p:cond delay="0"/>
                                  </p:stCondLst>
                                  <p:childTnLst>
                                    <p:set>
                                      <p:cBhvr>
                                        <p:cTn id="50" dur="1" fill="hold">
                                          <p:stCondLst>
                                            <p:cond delay="0"/>
                                          </p:stCondLst>
                                        </p:cTn>
                                        <p:tgtEl>
                                          <p:spTgt spid="490"/>
                                        </p:tgtEl>
                                        <p:attrNameLst>
                                          <p:attrName>style.visibility</p:attrName>
                                        </p:attrNameLst>
                                      </p:cBhvr>
                                      <p:to>
                                        <p:strVal val="visible"/>
                                      </p:to>
                                    </p:set>
                                    <p:animEffect transition="in" filter="checkerboard(across)">
                                      <p:cBhvr>
                                        <p:cTn id="51" dur="500"/>
                                        <p:tgtEl>
                                          <p:spTgt spid="490"/>
                                        </p:tgtEl>
                                      </p:cBhvr>
                                    </p:animEffect>
                                  </p:childTnLst>
                                </p:cTn>
                              </p:par>
                              <p:par>
                                <p:cTn id="52" presetID="5" presetClass="entr" presetSubtype="10" fill="hold" nodeType="withEffect">
                                  <p:stCondLst>
                                    <p:cond delay="0"/>
                                  </p:stCondLst>
                                  <p:childTnLst>
                                    <p:set>
                                      <p:cBhvr>
                                        <p:cTn id="53" dur="1" fill="hold">
                                          <p:stCondLst>
                                            <p:cond delay="0"/>
                                          </p:stCondLst>
                                        </p:cTn>
                                        <p:tgtEl>
                                          <p:spTgt spid="382"/>
                                        </p:tgtEl>
                                        <p:attrNameLst>
                                          <p:attrName>style.visibility</p:attrName>
                                        </p:attrNameLst>
                                      </p:cBhvr>
                                      <p:to>
                                        <p:strVal val="visible"/>
                                      </p:to>
                                    </p:set>
                                    <p:animEffect transition="in" filter="checkerboard(across)">
                                      <p:cBhvr>
                                        <p:cTn id="54" dur="500"/>
                                        <p:tgtEl>
                                          <p:spTgt spid="382"/>
                                        </p:tgtEl>
                                      </p:cBhvr>
                                    </p:animEffect>
                                  </p:childTnLst>
                                </p:cTn>
                              </p:par>
                              <p:par>
                                <p:cTn id="55" presetID="5" presetClass="entr" presetSubtype="10" fill="hold" grpId="0" nodeType="withEffect">
                                  <p:stCondLst>
                                    <p:cond delay="0"/>
                                  </p:stCondLst>
                                  <p:childTnLst>
                                    <p:set>
                                      <p:cBhvr>
                                        <p:cTn id="56" dur="1" fill="hold">
                                          <p:stCondLst>
                                            <p:cond delay="0"/>
                                          </p:stCondLst>
                                        </p:cTn>
                                        <p:tgtEl>
                                          <p:spTgt spid="377"/>
                                        </p:tgtEl>
                                        <p:attrNameLst>
                                          <p:attrName>style.visibility</p:attrName>
                                        </p:attrNameLst>
                                      </p:cBhvr>
                                      <p:to>
                                        <p:strVal val="visible"/>
                                      </p:to>
                                    </p:set>
                                    <p:animEffect transition="in" filter="checkerboard(across)">
                                      <p:cBhvr>
                                        <p:cTn id="57" dur="500"/>
                                        <p:tgtEl>
                                          <p:spTgt spid="3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 grpId="0" animBg="1"/>
      <p:bldP spid="377" grpId="0"/>
      <p:bldP spid="387" grpId="0" animBg="1"/>
      <p:bldP spid="388" grpId="0" animBg="1"/>
      <p:bldP spid="389" grpId="0" animBg="1"/>
      <p:bldP spid="390" grpId="0" animBg="1"/>
      <p:bldP spid="391" grpId="0" animBg="1"/>
      <p:bldP spid="392" grpId="0" animBg="1"/>
      <p:bldP spid="393" grpId="0" animBg="1"/>
      <p:bldP spid="39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cteur droit 4"/>
          <p:cNvCxnSpPr/>
          <p:nvPr/>
        </p:nvCxnSpPr>
        <p:spPr>
          <a:xfrm>
            <a:off x="2780841" y="0"/>
            <a:ext cx="67733" cy="6858000"/>
          </a:xfrm>
          <a:prstGeom prst="line">
            <a:avLst/>
          </a:prstGeom>
          <a:ln w="3175"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sp>
        <p:nvSpPr>
          <p:cNvPr id="2" name="ZoneTexte 1"/>
          <p:cNvSpPr txBox="1"/>
          <p:nvPr/>
        </p:nvSpPr>
        <p:spPr>
          <a:xfrm>
            <a:off x="152401" y="289052"/>
            <a:ext cx="2489200" cy="6124752"/>
          </a:xfrm>
          <a:prstGeom prst="rect">
            <a:avLst/>
          </a:prstGeom>
          <a:noFill/>
        </p:spPr>
        <p:txBody>
          <a:bodyPr wrap="square" rtlCol="0">
            <a:spAutoFit/>
          </a:bodyPr>
          <a:lstStyle/>
          <a:p>
            <a:pPr lvl="0"/>
            <a:r>
              <a:rPr lang="fr-FR" sz="1400" dirty="0">
                <a:latin typeface="Arial" charset="0"/>
                <a:ea typeface="ＭＳ Ｐゴシック" charset="0"/>
              </a:rPr>
              <a:t>La </a:t>
            </a:r>
            <a:r>
              <a:rPr lang="fr-FR" sz="1400" b="1" dirty="0">
                <a:latin typeface="Arial" charset="0"/>
                <a:ea typeface="ＭＳ Ｐゴシック" charset="0"/>
              </a:rPr>
              <a:t>quatrième étape</a:t>
            </a:r>
            <a:r>
              <a:rPr lang="fr-FR" sz="1400" dirty="0">
                <a:latin typeface="Arial" charset="0"/>
                <a:ea typeface="ＭＳ Ｐゴシック" charset="0"/>
              </a:rPr>
              <a:t> de la démarche "SIXO" concerne l'</a:t>
            </a:r>
            <a:r>
              <a:rPr lang="fr-FR" sz="1400" b="1" dirty="0">
                <a:latin typeface="Arial" charset="0"/>
                <a:ea typeface="ＭＳ Ｐゴシック" charset="0"/>
              </a:rPr>
              <a:t>ordre</a:t>
            </a:r>
            <a:r>
              <a:rPr lang="fr-FR" sz="1400" dirty="0">
                <a:latin typeface="Arial" charset="0"/>
                <a:ea typeface="ＭＳ Ｐゴシック" charset="0"/>
              </a:rPr>
              <a:t> des opérations et leur </a:t>
            </a:r>
            <a:r>
              <a:rPr lang="fr-FR" sz="1400" b="1" dirty="0">
                <a:latin typeface="Arial" charset="0"/>
                <a:ea typeface="ＭＳ Ｐゴシック" charset="0"/>
              </a:rPr>
              <a:t>planning</a:t>
            </a:r>
            <a:r>
              <a:rPr lang="fr-FR" sz="1400" dirty="0">
                <a:latin typeface="Arial" charset="0"/>
                <a:ea typeface="ＭＳ Ｐゴシック" charset="0"/>
              </a:rPr>
              <a:t>. Pour obtenir le planning, il ne faut pas placer directement sur un calendrier une barre dont la longueur est égale au nombre de jours de chaque opération, </a:t>
            </a:r>
            <a:r>
              <a:rPr lang="fr-FR" sz="1400" b="1" dirty="0">
                <a:latin typeface="Arial" charset="0"/>
                <a:ea typeface="ＭＳ Ｐゴシック" charset="0"/>
              </a:rPr>
              <a:t>mais il faut d'abord procéder à une réflexion sur l'ordre</a:t>
            </a:r>
            <a:r>
              <a:rPr lang="fr-FR" sz="1400" dirty="0">
                <a:latin typeface="Arial" charset="0"/>
                <a:ea typeface="ＭＳ Ｐゴシック" charset="0"/>
              </a:rPr>
              <a:t> dans lequel elles doivent se succéder ou se précéder. La combinaison des durées et de l'ordre donnera le premier </a:t>
            </a:r>
            <a:r>
              <a:rPr lang="fr-FR" sz="1400" b="1" dirty="0">
                <a:latin typeface="Arial" charset="0"/>
                <a:ea typeface="ＭＳ Ｐゴシック" charset="0"/>
              </a:rPr>
              <a:t>planning</a:t>
            </a:r>
            <a:r>
              <a:rPr lang="fr-FR" sz="1400" dirty="0">
                <a:latin typeface="Arial" charset="0"/>
                <a:ea typeface="ＭＳ Ｐゴシック" charset="0"/>
              </a:rPr>
              <a:t>. La </a:t>
            </a:r>
            <a:r>
              <a:rPr lang="fr-FR" sz="1400" b="1" dirty="0">
                <a:latin typeface="Arial" charset="0"/>
                <a:ea typeface="ＭＳ Ｐゴシック" charset="0"/>
              </a:rPr>
              <a:t>marge libre ML</a:t>
            </a:r>
            <a:r>
              <a:rPr lang="fr-FR" sz="1400" dirty="0">
                <a:latin typeface="Arial" charset="0"/>
                <a:ea typeface="ＭＳ Ｐゴシック" charset="0"/>
              </a:rPr>
              <a:t> sur une opération ne peut exister que s'il y a en parallèle sur celle-ci une autre opération dans le </a:t>
            </a:r>
            <a:r>
              <a:rPr lang="fr-FR" sz="1400" b="1" dirty="0">
                <a:latin typeface="Arial" charset="0"/>
                <a:ea typeface="ＭＳ Ｐゴシック" charset="0"/>
              </a:rPr>
              <a:t>réseau MPM</a:t>
            </a:r>
            <a:r>
              <a:rPr lang="fr-FR" sz="1400" dirty="0">
                <a:latin typeface="Arial" charset="0"/>
                <a:ea typeface="ＭＳ Ｐゴシック" charset="0"/>
              </a:rPr>
              <a:t> et qu'elles ont le même successeur. Ainsi, le degré de liberté d'un </a:t>
            </a:r>
            <a:r>
              <a:rPr lang="fr-FR" sz="1400" b="1" dirty="0">
                <a:latin typeface="Arial" charset="0"/>
                <a:ea typeface="ＭＳ Ｐゴシック" charset="0"/>
              </a:rPr>
              <a:t>opérateur</a:t>
            </a:r>
            <a:r>
              <a:rPr lang="fr-FR" sz="1400" dirty="0">
                <a:latin typeface="Arial" charset="0"/>
                <a:ea typeface="ＭＳ Ｐゴシック" charset="0"/>
              </a:rPr>
              <a:t> dépend des autres opérateurs qui travaillent sur des opérations en parallèle. </a:t>
            </a:r>
            <a:endParaRPr lang="fr-FR" sz="1400" dirty="0"/>
          </a:p>
        </p:txBody>
      </p:sp>
      <p:sp>
        <p:nvSpPr>
          <p:cNvPr id="3" name="ZoneTexte 2"/>
          <p:cNvSpPr txBox="1"/>
          <p:nvPr/>
        </p:nvSpPr>
        <p:spPr>
          <a:xfrm>
            <a:off x="2840426" y="5359996"/>
            <a:ext cx="6451600" cy="1384995"/>
          </a:xfrm>
          <a:prstGeom prst="rect">
            <a:avLst/>
          </a:prstGeom>
          <a:noFill/>
        </p:spPr>
        <p:txBody>
          <a:bodyPr wrap="square" rtlCol="0">
            <a:spAutoFit/>
          </a:bodyPr>
          <a:lstStyle/>
          <a:p>
            <a:r>
              <a:rPr lang="fr-FR" sz="1200" dirty="0" smtClean="0">
                <a:latin typeface="Arial"/>
                <a:cs typeface="Arial"/>
              </a:rPr>
              <a:t>La règle qui consiste à dire que la marge libre n’existe que sur des opérations qui se déroulent sur des chemins en parallèle d’autres est fondamentale</a:t>
            </a:r>
            <a:r>
              <a:rPr lang="fr-FR" sz="1200" dirty="0">
                <a:latin typeface="Arial"/>
                <a:ea typeface="ＭＳ Ｐゴシック" charset="0"/>
                <a:cs typeface="Arial"/>
              </a:rPr>
              <a:t> </a:t>
            </a:r>
            <a:r>
              <a:rPr lang="fr-FR" sz="1200" dirty="0" smtClean="0">
                <a:latin typeface="Arial"/>
                <a:ea typeface="ＭＳ Ｐゴシック" charset="0"/>
                <a:cs typeface="Arial"/>
              </a:rPr>
              <a:t>car </a:t>
            </a:r>
            <a:r>
              <a:rPr lang="fr-FR" sz="1200" dirty="0">
                <a:latin typeface="Arial"/>
                <a:ea typeface="ＭＳ Ｐゴシック" charset="0"/>
                <a:cs typeface="Arial"/>
              </a:rPr>
              <a:t>elle </a:t>
            </a:r>
            <a:r>
              <a:rPr lang="fr-FR" sz="1200" dirty="0" smtClean="0">
                <a:latin typeface="Arial"/>
                <a:ea typeface="ＭＳ Ｐゴシック" charset="0"/>
                <a:cs typeface="Arial"/>
              </a:rPr>
              <a:t>induit </a:t>
            </a:r>
            <a:r>
              <a:rPr lang="fr-FR" sz="1200" dirty="0">
                <a:latin typeface="Arial"/>
                <a:ea typeface="ＭＳ Ｐゴシック" charset="0"/>
                <a:cs typeface="Arial"/>
              </a:rPr>
              <a:t>les notions de </a:t>
            </a:r>
            <a:r>
              <a:rPr lang="fr-FR" sz="1200" b="1" dirty="0">
                <a:latin typeface="Arial"/>
                <a:ea typeface="ＭＳ Ｐゴシック" charset="0"/>
                <a:cs typeface="Arial"/>
              </a:rPr>
              <a:t>transparence</a:t>
            </a:r>
            <a:r>
              <a:rPr lang="fr-FR" sz="1200" dirty="0">
                <a:latin typeface="Arial"/>
                <a:ea typeface="ＭＳ Ｐゴシック" charset="0"/>
                <a:cs typeface="Arial"/>
              </a:rPr>
              <a:t> et de </a:t>
            </a:r>
            <a:r>
              <a:rPr lang="fr-FR" sz="1200" b="1" dirty="0">
                <a:latin typeface="Arial"/>
                <a:ea typeface="ＭＳ Ｐゴシック" charset="0"/>
                <a:cs typeface="Arial"/>
              </a:rPr>
              <a:t>solidarité</a:t>
            </a:r>
            <a:r>
              <a:rPr lang="fr-FR" sz="1200" dirty="0">
                <a:latin typeface="Arial"/>
                <a:ea typeface="ＭＳ Ｐゴシック" charset="0"/>
                <a:cs typeface="Arial"/>
              </a:rPr>
              <a:t> entre les acteurs : transparence </a:t>
            </a:r>
            <a:r>
              <a:rPr lang="fr-FR" sz="1200" dirty="0" smtClean="0">
                <a:latin typeface="Arial"/>
                <a:ea typeface="ＭＳ Ｐゴシック" charset="0"/>
                <a:cs typeface="Arial"/>
              </a:rPr>
              <a:t>car </a:t>
            </a:r>
            <a:r>
              <a:rPr lang="fr-FR" sz="1200" dirty="0">
                <a:latin typeface="Arial"/>
                <a:ea typeface="ＭＳ Ｐゴシック" charset="0"/>
                <a:cs typeface="Arial"/>
              </a:rPr>
              <a:t>les </a:t>
            </a:r>
            <a:r>
              <a:rPr lang="fr-FR" sz="1200" dirty="0" smtClean="0">
                <a:latin typeface="Arial"/>
                <a:ea typeface="ＭＳ Ｐゴシック" charset="0"/>
                <a:cs typeface="Arial"/>
              </a:rPr>
              <a:t>opérateurs qui sont sur des chemins critiques savent </a:t>
            </a:r>
            <a:r>
              <a:rPr lang="fr-FR" sz="1200" dirty="0">
                <a:latin typeface="Arial"/>
                <a:ea typeface="ＭＳ Ｐゴシック" charset="0"/>
                <a:cs typeface="Arial"/>
              </a:rPr>
              <a:t>que d'autres ont de la souplesse, solidarité car </a:t>
            </a:r>
            <a:r>
              <a:rPr lang="fr-FR" sz="1200" dirty="0" smtClean="0">
                <a:latin typeface="Arial"/>
                <a:ea typeface="ＭＳ Ｐゴシック" charset="0"/>
                <a:cs typeface="Arial"/>
              </a:rPr>
              <a:t>ceux </a:t>
            </a:r>
            <a:r>
              <a:rPr lang="fr-FR" sz="1200" dirty="0">
                <a:latin typeface="Arial"/>
                <a:ea typeface="ＭＳ Ｐゴシック" charset="0"/>
                <a:cs typeface="Arial"/>
              </a:rPr>
              <a:t>qui </a:t>
            </a:r>
            <a:r>
              <a:rPr lang="fr-FR" sz="1200" dirty="0" smtClean="0">
                <a:latin typeface="Arial"/>
                <a:ea typeface="ＭＳ Ｐゴシック" charset="0"/>
                <a:cs typeface="Arial"/>
              </a:rPr>
              <a:t>ont </a:t>
            </a:r>
            <a:r>
              <a:rPr lang="fr-FR" sz="1200" dirty="0">
                <a:latin typeface="Arial"/>
                <a:ea typeface="ＭＳ Ｐゴシック" charset="0"/>
                <a:cs typeface="Arial"/>
              </a:rPr>
              <a:t>de la souplesse peuvent aider ceux qui n'en </a:t>
            </a:r>
            <a:r>
              <a:rPr lang="fr-FR" sz="1200" dirty="0" smtClean="0">
                <a:latin typeface="Arial"/>
                <a:ea typeface="ＭＳ Ｐゴシック" charset="0"/>
                <a:cs typeface="Arial"/>
              </a:rPr>
              <a:t>ont </a:t>
            </a:r>
            <a:r>
              <a:rPr lang="fr-FR" sz="1200" dirty="0">
                <a:latin typeface="Arial"/>
                <a:ea typeface="ＭＳ Ｐゴシック" charset="0"/>
                <a:cs typeface="Arial"/>
              </a:rPr>
              <a:t>pas. </a:t>
            </a:r>
            <a:r>
              <a:rPr lang="fr-FR" sz="1200" dirty="0" smtClean="0">
                <a:latin typeface="Arial"/>
                <a:ea typeface="ＭＳ Ｐゴシック" charset="0"/>
                <a:cs typeface="Arial"/>
              </a:rPr>
              <a:t>C’est ici le cas des deux chemins 1.4.A, 1.4.1.A, 1.4.4.A, 1.4.5.A, 1.4.B, </a:t>
            </a:r>
            <a:r>
              <a:rPr lang="fr-FR" sz="1200" dirty="0">
                <a:latin typeface="Arial"/>
                <a:ea typeface="ＭＳ Ｐゴシック" charset="0"/>
                <a:cs typeface="Arial"/>
              </a:rPr>
              <a:t>1</a:t>
            </a:r>
            <a:r>
              <a:rPr lang="fr-FR" sz="1200" dirty="0" smtClean="0">
                <a:latin typeface="Arial"/>
                <a:ea typeface="ＭＳ Ｐゴシック" charset="0"/>
                <a:cs typeface="Arial"/>
              </a:rPr>
              <a:t>er chemin qui est critique et le chemin 1.4.2.A, 1.4.3.A qui est en parallèle et qui a de la marge.</a:t>
            </a:r>
            <a:endParaRPr lang="fr-FR" sz="1200" dirty="0">
              <a:latin typeface="Arial"/>
              <a:cs typeface="Arial"/>
            </a:endParaRPr>
          </a:p>
        </p:txBody>
      </p:sp>
      <p:sp>
        <p:nvSpPr>
          <p:cNvPr id="91" name="ZoneTexte 90"/>
          <p:cNvSpPr txBox="1"/>
          <p:nvPr/>
        </p:nvSpPr>
        <p:spPr>
          <a:xfrm>
            <a:off x="4725631" y="18342"/>
            <a:ext cx="1489297" cy="369332"/>
          </a:xfrm>
          <a:prstGeom prst="rect">
            <a:avLst/>
          </a:prstGeom>
          <a:noFill/>
        </p:spPr>
        <p:txBody>
          <a:bodyPr wrap="none" rtlCol="0">
            <a:spAutoFit/>
          </a:bodyPr>
          <a:lstStyle/>
          <a:p>
            <a:r>
              <a:rPr lang="fr-FR" dirty="0" smtClean="0"/>
              <a:t>RESEAU MPM</a:t>
            </a:r>
            <a:endParaRPr lang="fr-FR" dirty="0"/>
          </a:p>
        </p:txBody>
      </p:sp>
      <p:grpSp>
        <p:nvGrpSpPr>
          <p:cNvPr id="95" name="Grouper 94"/>
          <p:cNvGrpSpPr/>
          <p:nvPr/>
        </p:nvGrpSpPr>
        <p:grpSpPr>
          <a:xfrm>
            <a:off x="2906404" y="-65347"/>
            <a:ext cx="1217206" cy="1719119"/>
            <a:chOff x="676275" y="119206"/>
            <a:chExt cx="1217206" cy="1719119"/>
          </a:xfrm>
        </p:grpSpPr>
        <p:sp>
          <p:nvSpPr>
            <p:cNvPr id="236" name="Rectangle 176"/>
            <p:cNvSpPr>
              <a:spLocks noChangeArrowheads="1"/>
            </p:cNvSpPr>
            <p:nvPr/>
          </p:nvSpPr>
          <p:spPr bwMode="auto">
            <a:xfrm>
              <a:off x="702690" y="468600"/>
              <a:ext cx="553406" cy="26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b="0" dirty="0">
                  <a:solidFill>
                    <a:srgbClr val="000000"/>
                  </a:solidFill>
                  <a:latin typeface="Times New Roman" charset="0"/>
                </a:rPr>
                <a:t>Code</a:t>
              </a:r>
            </a:p>
          </p:txBody>
        </p:sp>
        <p:sp>
          <p:nvSpPr>
            <p:cNvPr id="237" name="Rectangle 177"/>
            <p:cNvSpPr>
              <a:spLocks noChangeArrowheads="1"/>
            </p:cNvSpPr>
            <p:nvPr/>
          </p:nvSpPr>
          <p:spPr bwMode="auto">
            <a:xfrm>
              <a:off x="1230313" y="468600"/>
              <a:ext cx="615055" cy="26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b="0" dirty="0">
                  <a:solidFill>
                    <a:srgbClr val="000000"/>
                  </a:solidFill>
                  <a:latin typeface="Times New Roman" charset="0"/>
                </a:rPr>
                <a:t>Durée</a:t>
              </a:r>
            </a:p>
          </p:txBody>
        </p:sp>
        <p:sp>
          <p:nvSpPr>
            <p:cNvPr id="238" name="Rectangle 178"/>
            <p:cNvSpPr>
              <a:spLocks noChangeArrowheads="1"/>
            </p:cNvSpPr>
            <p:nvPr/>
          </p:nvSpPr>
          <p:spPr bwMode="auto">
            <a:xfrm>
              <a:off x="729321" y="791523"/>
              <a:ext cx="541937" cy="26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a:r>
                <a:rPr lang="fr-FR" b="0">
                  <a:solidFill>
                    <a:srgbClr val="000000"/>
                  </a:solidFill>
                  <a:latin typeface="Times New Roman" charset="0"/>
                </a:rPr>
                <a:t>DTO</a:t>
              </a:r>
            </a:p>
          </p:txBody>
        </p:sp>
        <p:sp>
          <p:nvSpPr>
            <p:cNvPr id="239" name="Rectangle 179"/>
            <p:cNvSpPr>
              <a:spLocks noChangeArrowheads="1"/>
            </p:cNvSpPr>
            <p:nvPr/>
          </p:nvSpPr>
          <p:spPr bwMode="auto">
            <a:xfrm>
              <a:off x="735056" y="1155956"/>
              <a:ext cx="511829" cy="26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a:r>
                <a:rPr lang="fr-FR" b="0">
                  <a:solidFill>
                    <a:srgbClr val="000000"/>
                  </a:solidFill>
                  <a:latin typeface="Times New Roman" charset="0"/>
                </a:rPr>
                <a:t>FTO</a:t>
              </a:r>
            </a:p>
          </p:txBody>
        </p:sp>
        <p:sp>
          <p:nvSpPr>
            <p:cNvPr id="240" name="Rectangle 180"/>
            <p:cNvSpPr>
              <a:spLocks noChangeArrowheads="1"/>
            </p:cNvSpPr>
            <p:nvPr/>
          </p:nvSpPr>
          <p:spPr bwMode="auto">
            <a:xfrm>
              <a:off x="1340075" y="782726"/>
              <a:ext cx="541937" cy="26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a:r>
                <a:rPr lang="fr-FR" b="0">
                  <a:solidFill>
                    <a:srgbClr val="000000"/>
                  </a:solidFill>
                  <a:latin typeface="Times New Roman" charset="0"/>
                </a:rPr>
                <a:t>DTA</a:t>
              </a:r>
            </a:p>
          </p:txBody>
        </p:sp>
        <p:sp>
          <p:nvSpPr>
            <p:cNvPr id="241" name="Rectangle 181"/>
            <p:cNvSpPr>
              <a:spLocks noChangeArrowheads="1"/>
            </p:cNvSpPr>
            <p:nvPr/>
          </p:nvSpPr>
          <p:spPr bwMode="auto">
            <a:xfrm>
              <a:off x="1348677" y="1148416"/>
              <a:ext cx="511829" cy="26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a:r>
                <a:rPr lang="fr-FR" b="0">
                  <a:solidFill>
                    <a:srgbClr val="000000"/>
                  </a:solidFill>
                  <a:latin typeface="Times New Roman" charset="0"/>
                </a:rPr>
                <a:t>FTA</a:t>
              </a:r>
            </a:p>
          </p:txBody>
        </p:sp>
        <p:sp>
          <p:nvSpPr>
            <p:cNvPr id="242" name="Rectangle 182"/>
            <p:cNvSpPr>
              <a:spLocks noChangeArrowheads="1"/>
            </p:cNvSpPr>
            <p:nvPr/>
          </p:nvSpPr>
          <p:spPr bwMode="auto">
            <a:xfrm>
              <a:off x="681420" y="119206"/>
              <a:ext cx="1060934" cy="26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dirty="0">
                  <a:solidFill>
                    <a:srgbClr val="000000"/>
                  </a:solidFill>
                  <a:latin typeface="Times New Roman" charset="0"/>
                </a:rPr>
                <a:t>LEGENDE</a:t>
              </a:r>
            </a:p>
          </p:txBody>
        </p:sp>
        <p:sp>
          <p:nvSpPr>
            <p:cNvPr id="243" name="Rectangle 184"/>
            <p:cNvSpPr>
              <a:spLocks noChangeArrowheads="1"/>
            </p:cNvSpPr>
            <p:nvPr/>
          </p:nvSpPr>
          <p:spPr bwMode="auto">
            <a:xfrm>
              <a:off x="679813" y="549365"/>
              <a:ext cx="1206591" cy="128896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fr-FR"/>
            </a:p>
          </p:txBody>
        </p:sp>
        <p:sp>
          <p:nvSpPr>
            <p:cNvPr id="244" name="Line 185"/>
            <p:cNvSpPr>
              <a:spLocks noChangeShapeType="1"/>
            </p:cNvSpPr>
            <p:nvPr/>
          </p:nvSpPr>
          <p:spPr bwMode="auto">
            <a:xfrm>
              <a:off x="676275" y="773412"/>
              <a:ext cx="1217206"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245" name="Line 186"/>
            <p:cNvSpPr>
              <a:spLocks noChangeShapeType="1"/>
            </p:cNvSpPr>
            <p:nvPr/>
          </p:nvSpPr>
          <p:spPr bwMode="auto">
            <a:xfrm flipH="1">
              <a:off x="1281340" y="545216"/>
              <a:ext cx="1769" cy="1282044"/>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246" name="Line 187"/>
            <p:cNvSpPr>
              <a:spLocks noChangeShapeType="1"/>
            </p:cNvSpPr>
            <p:nvPr/>
          </p:nvSpPr>
          <p:spPr bwMode="auto">
            <a:xfrm>
              <a:off x="676275" y="1116397"/>
              <a:ext cx="1217206"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247" name="Line 188"/>
            <p:cNvSpPr>
              <a:spLocks noChangeShapeType="1"/>
            </p:cNvSpPr>
            <p:nvPr/>
          </p:nvSpPr>
          <p:spPr bwMode="auto">
            <a:xfrm>
              <a:off x="685121" y="1493957"/>
              <a:ext cx="120482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248" name="Rectangle 189"/>
            <p:cNvSpPr>
              <a:spLocks noChangeArrowheads="1"/>
            </p:cNvSpPr>
            <p:nvPr/>
          </p:nvSpPr>
          <p:spPr bwMode="auto">
            <a:xfrm>
              <a:off x="756562" y="1506565"/>
              <a:ext cx="441578" cy="26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a:r>
                <a:rPr lang="fr-FR" b="0">
                  <a:solidFill>
                    <a:srgbClr val="000000"/>
                  </a:solidFill>
                  <a:latin typeface="Times New Roman" charset="0"/>
                </a:rPr>
                <a:t>ML</a:t>
              </a:r>
            </a:p>
          </p:txBody>
        </p:sp>
        <p:sp>
          <p:nvSpPr>
            <p:cNvPr id="249" name="Rectangle 190"/>
            <p:cNvSpPr>
              <a:spLocks noChangeArrowheads="1"/>
            </p:cNvSpPr>
            <p:nvPr/>
          </p:nvSpPr>
          <p:spPr bwMode="auto">
            <a:xfrm>
              <a:off x="1348677" y="1506565"/>
              <a:ext cx="441578" cy="26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a:r>
                <a:rPr lang="fr-FR" b="0">
                  <a:solidFill>
                    <a:srgbClr val="000000"/>
                  </a:solidFill>
                  <a:latin typeface="Times New Roman" charset="0"/>
                </a:rPr>
                <a:t>MT</a:t>
              </a:r>
            </a:p>
          </p:txBody>
        </p:sp>
      </p:grpSp>
      <p:sp>
        <p:nvSpPr>
          <p:cNvPr id="96" name="Line 192"/>
          <p:cNvSpPr>
            <a:spLocks noChangeShapeType="1"/>
          </p:cNvSpPr>
          <p:nvPr/>
        </p:nvSpPr>
        <p:spPr bwMode="auto">
          <a:xfrm flipV="1">
            <a:off x="3771758" y="4648259"/>
            <a:ext cx="417513" cy="3175"/>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fr-FR"/>
          </a:p>
        </p:txBody>
      </p:sp>
      <p:sp>
        <p:nvSpPr>
          <p:cNvPr id="97" name="Line 195"/>
          <p:cNvSpPr>
            <a:spLocks noChangeShapeType="1"/>
          </p:cNvSpPr>
          <p:nvPr/>
        </p:nvSpPr>
        <p:spPr bwMode="auto">
          <a:xfrm flipV="1">
            <a:off x="3771758" y="1134327"/>
            <a:ext cx="608014" cy="984249"/>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fr-FR"/>
          </a:p>
        </p:txBody>
      </p:sp>
      <p:sp>
        <p:nvSpPr>
          <p:cNvPr id="98" name="Line 200"/>
          <p:cNvSpPr>
            <a:spLocks noChangeShapeType="1"/>
          </p:cNvSpPr>
          <p:nvPr/>
        </p:nvSpPr>
        <p:spPr bwMode="auto">
          <a:xfrm flipV="1">
            <a:off x="6673708" y="4447235"/>
            <a:ext cx="363537" cy="204197"/>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fr-FR"/>
          </a:p>
        </p:txBody>
      </p:sp>
      <p:sp>
        <p:nvSpPr>
          <p:cNvPr id="99" name="Line 201"/>
          <p:cNvSpPr>
            <a:spLocks noChangeShapeType="1"/>
          </p:cNvSpPr>
          <p:nvPr/>
        </p:nvSpPr>
        <p:spPr bwMode="auto">
          <a:xfrm>
            <a:off x="6695404" y="1934692"/>
            <a:ext cx="322791" cy="2433169"/>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fr-FR"/>
          </a:p>
        </p:txBody>
      </p:sp>
      <p:sp>
        <p:nvSpPr>
          <p:cNvPr id="100" name="Line 277"/>
          <p:cNvSpPr>
            <a:spLocks noChangeShapeType="1"/>
          </p:cNvSpPr>
          <p:nvPr/>
        </p:nvSpPr>
        <p:spPr bwMode="auto">
          <a:xfrm flipH="1">
            <a:off x="4686158" y="1630421"/>
            <a:ext cx="236538" cy="538162"/>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fr-FR"/>
          </a:p>
        </p:txBody>
      </p:sp>
      <p:sp>
        <p:nvSpPr>
          <p:cNvPr id="101" name="Text Box 295"/>
          <p:cNvSpPr txBox="1">
            <a:spLocks noChangeArrowheads="1"/>
          </p:cNvSpPr>
          <p:nvPr/>
        </p:nvSpPr>
        <p:spPr bwMode="auto">
          <a:xfrm>
            <a:off x="8165796" y="3818381"/>
            <a:ext cx="979755"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algn="ctr" eaLnBrk="1" hangingPunct="1"/>
            <a:r>
              <a:rPr lang="fr-FR" sz="1800" dirty="0">
                <a:latin typeface="Times New Roman" charset="0"/>
              </a:rPr>
              <a:t>Date de </a:t>
            </a:r>
            <a:endParaRPr lang="fr-FR" sz="1800" dirty="0" smtClean="0">
              <a:latin typeface="Times New Roman" charset="0"/>
            </a:endParaRPr>
          </a:p>
          <a:p>
            <a:pPr algn="ctr" eaLnBrk="1" hangingPunct="1"/>
            <a:r>
              <a:rPr lang="fr-FR" sz="1800" dirty="0" smtClean="0">
                <a:latin typeface="Times New Roman" charset="0"/>
              </a:rPr>
              <a:t>fin</a:t>
            </a:r>
            <a:endParaRPr lang="fr-FR" sz="1800" dirty="0">
              <a:latin typeface="Times New Roman" charset="0"/>
            </a:endParaRPr>
          </a:p>
          <a:p>
            <a:pPr algn="ctr" eaLnBrk="1" hangingPunct="1"/>
            <a:r>
              <a:rPr lang="fr-FR" sz="1800" dirty="0">
                <a:latin typeface="Times New Roman" charset="0"/>
              </a:rPr>
              <a:t>au plus </a:t>
            </a:r>
            <a:endParaRPr lang="fr-FR" sz="1800" dirty="0" smtClean="0">
              <a:latin typeface="Times New Roman" charset="0"/>
            </a:endParaRPr>
          </a:p>
          <a:p>
            <a:pPr algn="ctr" eaLnBrk="1" hangingPunct="1"/>
            <a:r>
              <a:rPr lang="fr-FR" sz="1800" dirty="0" smtClean="0">
                <a:latin typeface="Times New Roman" charset="0"/>
              </a:rPr>
              <a:t>tard</a:t>
            </a:r>
            <a:endParaRPr lang="fr-FR" sz="1800" dirty="0">
              <a:latin typeface="Times New Roman" charset="0"/>
            </a:endParaRPr>
          </a:p>
          <a:p>
            <a:pPr algn="ctr" eaLnBrk="1" hangingPunct="1"/>
            <a:r>
              <a:rPr lang="fr-FR" sz="1800" dirty="0">
                <a:latin typeface="Times New Roman" charset="0"/>
              </a:rPr>
              <a:t>imposée</a:t>
            </a:r>
          </a:p>
        </p:txBody>
      </p:sp>
      <p:grpSp>
        <p:nvGrpSpPr>
          <p:cNvPr id="250" name="Grouper 249"/>
          <p:cNvGrpSpPr/>
          <p:nvPr/>
        </p:nvGrpSpPr>
        <p:grpSpPr>
          <a:xfrm>
            <a:off x="7018195" y="3763024"/>
            <a:ext cx="1460500" cy="1592262"/>
            <a:chOff x="7998477" y="2028091"/>
            <a:chExt cx="1460500" cy="1592262"/>
          </a:xfrm>
        </p:grpSpPr>
        <p:sp>
          <p:nvSpPr>
            <p:cNvPr id="221" name="Rectangle 269"/>
            <p:cNvSpPr>
              <a:spLocks noChangeArrowheads="1"/>
            </p:cNvSpPr>
            <p:nvPr/>
          </p:nvSpPr>
          <p:spPr bwMode="auto">
            <a:xfrm>
              <a:off x="8003240" y="2118579"/>
              <a:ext cx="1081088" cy="1436688"/>
            </a:xfrm>
            <a:prstGeom prst="rect">
              <a:avLst/>
            </a:prstGeom>
            <a:solidFill>
              <a:srgbClr val="FFFF00"/>
            </a:solidFill>
            <a:ln w="12700">
              <a:solidFill>
                <a:srgbClr val="000000"/>
              </a:solidFill>
              <a:miter lim="800000"/>
              <a:headEnd/>
              <a:tailEnd/>
            </a:ln>
          </p:spPr>
          <p:txBody>
            <a:bodyPr wrap="none" anchor="ctr"/>
            <a:lstStyle/>
            <a:p>
              <a:endParaRPr lang="fr-FR"/>
            </a:p>
          </p:txBody>
        </p:sp>
        <p:sp>
          <p:nvSpPr>
            <p:cNvPr id="222" name="Line 270"/>
            <p:cNvSpPr>
              <a:spLocks noChangeShapeType="1"/>
            </p:cNvSpPr>
            <p:nvPr/>
          </p:nvSpPr>
          <p:spPr bwMode="auto">
            <a:xfrm>
              <a:off x="7998477" y="2377342"/>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223" name="Line 271"/>
            <p:cNvSpPr>
              <a:spLocks noChangeShapeType="1"/>
            </p:cNvSpPr>
            <p:nvPr/>
          </p:nvSpPr>
          <p:spPr bwMode="auto">
            <a:xfrm>
              <a:off x="8544577" y="2115404"/>
              <a:ext cx="0" cy="1446213"/>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224" name="Line 272"/>
            <p:cNvSpPr>
              <a:spLocks noChangeShapeType="1"/>
            </p:cNvSpPr>
            <p:nvPr/>
          </p:nvSpPr>
          <p:spPr bwMode="auto">
            <a:xfrm>
              <a:off x="7998477" y="2771042"/>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225" name="Line 273"/>
            <p:cNvSpPr>
              <a:spLocks noChangeShapeType="1"/>
            </p:cNvSpPr>
            <p:nvPr/>
          </p:nvSpPr>
          <p:spPr bwMode="auto">
            <a:xfrm>
              <a:off x="7998477" y="3164742"/>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226" name="Rectangle 274"/>
            <p:cNvSpPr>
              <a:spLocks noChangeArrowheads="1"/>
            </p:cNvSpPr>
            <p:nvPr/>
          </p:nvSpPr>
          <p:spPr bwMode="auto">
            <a:xfrm>
              <a:off x="8017527" y="2091591"/>
              <a:ext cx="4905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1400">
                  <a:solidFill>
                    <a:srgbClr val="000000"/>
                  </a:solidFill>
                  <a:latin typeface="Times New Roman" charset="0"/>
                </a:rPr>
                <a:t>FIN</a:t>
              </a:r>
            </a:p>
          </p:txBody>
        </p:sp>
        <p:sp>
          <p:nvSpPr>
            <p:cNvPr id="227" name="Rectangle 275"/>
            <p:cNvSpPr>
              <a:spLocks noChangeArrowheads="1"/>
            </p:cNvSpPr>
            <p:nvPr/>
          </p:nvSpPr>
          <p:spPr bwMode="auto">
            <a:xfrm>
              <a:off x="8666815" y="2028091"/>
              <a:ext cx="311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2000">
                  <a:solidFill>
                    <a:srgbClr val="000000"/>
                  </a:solidFill>
                  <a:latin typeface="Times New Roman" charset="0"/>
                </a:rPr>
                <a:t>0</a:t>
              </a:r>
            </a:p>
          </p:txBody>
        </p:sp>
        <p:sp>
          <p:nvSpPr>
            <p:cNvPr id="228" name="Line 276"/>
            <p:cNvSpPr>
              <a:spLocks noChangeShapeType="1"/>
            </p:cNvSpPr>
            <p:nvPr/>
          </p:nvSpPr>
          <p:spPr bwMode="auto">
            <a:xfrm flipH="1">
              <a:off x="9055752" y="2632929"/>
              <a:ext cx="403225" cy="2952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230" name="Text Box 314"/>
            <p:cNvSpPr txBox="1">
              <a:spLocks noChangeArrowheads="1"/>
            </p:cNvSpPr>
            <p:nvPr/>
          </p:nvSpPr>
          <p:spPr bwMode="auto">
            <a:xfrm>
              <a:off x="8054039" y="2326541"/>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95</a:t>
              </a:r>
            </a:p>
          </p:txBody>
        </p:sp>
        <p:sp>
          <p:nvSpPr>
            <p:cNvPr id="231" name="Text Box 315"/>
            <p:cNvSpPr txBox="1">
              <a:spLocks noChangeArrowheads="1"/>
            </p:cNvSpPr>
            <p:nvPr/>
          </p:nvSpPr>
          <p:spPr bwMode="auto">
            <a:xfrm>
              <a:off x="8044514" y="2707541"/>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95</a:t>
              </a:r>
            </a:p>
          </p:txBody>
        </p:sp>
        <p:sp>
          <p:nvSpPr>
            <p:cNvPr id="232" name="Text Box 316"/>
            <p:cNvSpPr txBox="1">
              <a:spLocks noChangeArrowheads="1"/>
            </p:cNvSpPr>
            <p:nvPr/>
          </p:nvSpPr>
          <p:spPr bwMode="auto">
            <a:xfrm>
              <a:off x="8585852" y="2712303"/>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95</a:t>
              </a:r>
            </a:p>
          </p:txBody>
        </p:sp>
        <p:sp>
          <p:nvSpPr>
            <p:cNvPr id="233" name="Text Box 317"/>
            <p:cNvSpPr txBox="1">
              <a:spLocks noChangeArrowheads="1"/>
            </p:cNvSpPr>
            <p:nvPr/>
          </p:nvSpPr>
          <p:spPr bwMode="auto">
            <a:xfrm>
              <a:off x="8573152" y="2336066"/>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95</a:t>
              </a:r>
            </a:p>
          </p:txBody>
        </p:sp>
        <p:sp>
          <p:nvSpPr>
            <p:cNvPr id="234" name="Text Box 319"/>
            <p:cNvSpPr txBox="1">
              <a:spLocks noChangeArrowheads="1"/>
            </p:cNvSpPr>
            <p:nvPr/>
          </p:nvSpPr>
          <p:spPr bwMode="auto">
            <a:xfrm>
              <a:off x="8095314" y="3101241"/>
              <a:ext cx="3825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0</a:t>
              </a:r>
            </a:p>
          </p:txBody>
        </p:sp>
        <p:sp>
          <p:nvSpPr>
            <p:cNvPr id="235" name="Text Box 320"/>
            <p:cNvSpPr txBox="1">
              <a:spLocks noChangeArrowheads="1"/>
            </p:cNvSpPr>
            <p:nvPr/>
          </p:nvSpPr>
          <p:spPr bwMode="auto">
            <a:xfrm>
              <a:off x="8616014" y="3101241"/>
              <a:ext cx="3825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0</a:t>
              </a:r>
            </a:p>
          </p:txBody>
        </p:sp>
      </p:grpSp>
      <p:grpSp>
        <p:nvGrpSpPr>
          <p:cNvPr id="104" name="Grouper 103"/>
          <p:cNvGrpSpPr/>
          <p:nvPr/>
        </p:nvGrpSpPr>
        <p:grpSpPr>
          <a:xfrm>
            <a:off x="4290871" y="385028"/>
            <a:ext cx="1181100" cy="1579562"/>
            <a:chOff x="2965451" y="681038"/>
            <a:chExt cx="1181100" cy="1579562"/>
          </a:xfrm>
        </p:grpSpPr>
        <p:sp>
          <p:nvSpPr>
            <p:cNvPr id="208" name="Rectangle 211"/>
            <p:cNvSpPr>
              <a:spLocks noChangeArrowheads="1"/>
            </p:cNvSpPr>
            <p:nvPr/>
          </p:nvSpPr>
          <p:spPr bwMode="auto">
            <a:xfrm>
              <a:off x="3057526" y="755651"/>
              <a:ext cx="1082675" cy="1435100"/>
            </a:xfrm>
            <a:prstGeom prst="rect">
              <a:avLst/>
            </a:prstGeom>
            <a:solidFill>
              <a:srgbClr val="FFFF00"/>
            </a:solidFill>
            <a:ln w="12700">
              <a:solidFill>
                <a:srgbClr val="000000"/>
              </a:solidFill>
              <a:miter lim="800000"/>
              <a:headEnd/>
              <a:tailEnd/>
            </a:ln>
          </p:spPr>
          <p:txBody>
            <a:bodyPr wrap="none" anchor="ctr"/>
            <a:lstStyle/>
            <a:p>
              <a:endParaRPr lang="fr-FR"/>
            </a:p>
          </p:txBody>
        </p:sp>
        <p:sp>
          <p:nvSpPr>
            <p:cNvPr id="209" name="Line 212"/>
            <p:cNvSpPr>
              <a:spLocks noChangeShapeType="1"/>
            </p:cNvSpPr>
            <p:nvPr/>
          </p:nvSpPr>
          <p:spPr bwMode="auto">
            <a:xfrm>
              <a:off x="3054351" y="1012826"/>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210" name="Line 213"/>
            <p:cNvSpPr>
              <a:spLocks noChangeShapeType="1"/>
            </p:cNvSpPr>
            <p:nvPr/>
          </p:nvSpPr>
          <p:spPr bwMode="auto">
            <a:xfrm>
              <a:off x="3597276" y="750888"/>
              <a:ext cx="0" cy="144780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211" name="Line 214"/>
            <p:cNvSpPr>
              <a:spLocks noChangeShapeType="1"/>
            </p:cNvSpPr>
            <p:nvPr/>
          </p:nvSpPr>
          <p:spPr bwMode="auto">
            <a:xfrm>
              <a:off x="3054351" y="1406526"/>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212" name="Line 215"/>
            <p:cNvSpPr>
              <a:spLocks noChangeShapeType="1"/>
            </p:cNvSpPr>
            <p:nvPr/>
          </p:nvSpPr>
          <p:spPr bwMode="auto">
            <a:xfrm>
              <a:off x="3054351" y="1801813"/>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213" name="Rectangle 216"/>
            <p:cNvSpPr>
              <a:spLocks noChangeArrowheads="1"/>
            </p:cNvSpPr>
            <p:nvPr/>
          </p:nvSpPr>
          <p:spPr bwMode="auto">
            <a:xfrm>
              <a:off x="2965451" y="735013"/>
              <a:ext cx="7127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1400">
                  <a:solidFill>
                    <a:srgbClr val="000000"/>
                  </a:solidFill>
                  <a:latin typeface="Times New Roman" charset="0"/>
                </a:rPr>
                <a:t>1.4.1.A</a:t>
              </a:r>
            </a:p>
          </p:txBody>
        </p:sp>
        <p:sp>
          <p:nvSpPr>
            <p:cNvPr id="214" name="Rectangle 217"/>
            <p:cNvSpPr>
              <a:spLocks noChangeArrowheads="1"/>
            </p:cNvSpPr>
            <p:nvPr/>
          </p:nvSpPr>
          <p:spPr bwMode="auto">
            <a:xfrm>
              <a:off x="3676651" y="681038"/>
              <a:ext cx="438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2000">
                  <a:solidFill>
                    <a:srgbClr val="000000"/>
                  </a:solidFill>
                  <a:latin typeface="Times New Roman" charset="0"/>
                </a:rPr>
                <a:t>15</a:t>
              </a:r>
            </a:p>
          </p:txBody>
        </p:sp>
        <p:sp>
          <p:nvSpPr>
            <p:cNvPr id="215" name="Text Box 282"/>
            <p:cNvSpPr txBox="1">
              <a:spLocks noChangeArrowheads="1"/>
            </p:cNvSpPr>
            <p:nvPr/>
          </p:nvSpPr>
          <p:spPr bwMode="auto">
            <a:xfrm>
              <a:off x="3092450" y="973138"/>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30</a:t>
              </a:r>
            </a:p>
          </p:txBody>
        </p:sp>
        <p:sp>
          <p:nvSpPr>
            <p:cNvPr id="216" name="Text Box 283"/>
            <p:cNvSpPr txBox="1">
              <a:spLocks noChangeArrowheads="1"/>
            </p:cNvSpPr>
            <p:nvPr/>
          </p:nvSpPr>
          <p:spPr bwMode="auto">
            <a:xfrm>
              <a:off x="3084513" y="1381125"/>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45</a:t>
              </a:r>
            </a:p>
          </p:txBody>
        </p:sp>
        <p:sp>
          <p:nvSpPr>
            <p:cNvPr id="217" name="Text Box 304"/>
            <p:cNvSpPr txBox="1">
              <a:spLocks noChangeArrowheads="1"/>
            </p:cNvSpPr>
            <p:nvPr/>
          </p:nvSpPr>
          <p:spPr bwMode="auto">
            <a:xfrm>
              <a:off x="3594100" y="1381125"/>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45</a:t>
              </a:r>
            </a:p>
          </p:txBody>
        </p:sp>
        <p:sp>
          <p:nvSpPr>
            <p:cNvPr id="218" name="Text Box 305"/>
            <p:cNvSpPr txBox="1">
              <a:spLocks noChangeArrowheads="1"/>
            </p:cNvSpPr>
            <p:nvPr/>
          </p:nvSpPr>
          <p:spPr bwMode="auto">
            <a:xfrm>
              <a:off x="3608388" y="97790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30</a:t>
              </a:r>
            </a:p>
          </p:txBody>
        </p:sp>
        <p:sp>
          <p:nvSpPr>
            <p:cNvPr id="219" name="Text Box 321"/>
            <p:cNvSpPr txBox="1">
              <a:spLocks noChangeArrowheads="1"/>
            </p:cNvSpPr>
            <p:nvPr/>
          </p:nvSpPr>
          <p:spPr bwMode="auto">
            <a:xfrm>
              <a:off x="3121025" y="1741488"/>
              <a:ext cx="3825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0</a:t>
              </a:r>
            </a:p>
          </p:txBody>
        </p:sp>
        <p:sp>
          <p:nvSpPr>
            <p:cNvPr id="220" name="Text Box 322"/>
            <p:cNvSpPr txBox="1">
              <a:spLocks noChangeArrowheads="1"/>
            </p:cNvSpPr>
            <p:nvPr/>
          </p:nvSpPr>
          <p:spPr bwMode="auto">
            <a:xfrm>
              <a:off x="3641725" y="1741488"/>
              <a:ext cx="3825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0</a:t>
              </a:r>
            </a:p>
          </p:txBody>
        </p:sp>
      </p:grpSp>
      <p:grpSp>
        <p:nvGrpSpPr>
          <p:cNvPr id="105" name="Grouper 104"/>
          <p:cNvGrpSpPr/>
          <p:nvPr/>
        </p:nvGrpSpPr>
        <p:grpSpPr>
          <a:xfrm>
            <a:off x="5353438" y="2082859"/>
            <a:ext cx="1193800" cy="1592262"/>
            <a:chOff x="4238626" y="2649538"/>
            <a:chExt cx="1193800" cy="1592262"/>
          </a:xfrm>
        </p:grpSpPr>
        <p:sp>
          <p:nvSpPr>
            <p:cNvPr id="195" name="Rectangle 227"/>
            <p:cNvSpPr>
              <a:spLocks noChangeArrowheads="1"/>
            </p:cNvSpPr>
            <p:nvPr/>
          </p:nvSpPr>
          <p:spPr bwMode="auto">
            <a:xfrm>
              <a:off x="4330701" y="2727326"/>
              <a:ext cx="1082675" cy="1436688"/>
            </a:xfrm>
            <a:prstGeom prst="rect">
              <a:avLst/>
            </a:prstGeom>
            <a:solidFill>
              <a:srgbClr val="FFFF00"/>
            </a:solidFill>
            <a:ln w="12700">
              <a:solidFill>
                <a:srgbClr val="000000"/>
              </a:solidFill>
              <a:miter lim="800000"/>
              <a:headEnd/>
              <a:tailEnd/>
            </a:ln>
          </p:spPr>
          <p:txBody>
            <a:bodyPr wrap="none" anchor="ctr"/>
            <a:lstStyle/>
            <a:p>
              <a:endParaRPr lang="fr-FR"/>
            </a:p>
          </p:txBody>
        </p:sp>
        <p:sp>
          <p:nvSpPr>
            <p:cNvPr id="196" name="Line 228"/>
            <p:cNvSpPr>
              <a:spLocks noChangeShapeType="1"/>
            </p:cNvSpPr>
            <p:nvPr/>
          </p:nvSpPr>
          <p:spPr bwMode="auto">
            <a:xfrm>
              <a:off x="4327526" y="2986088"/>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97" name="Line 229"/>
            <p:cNvSpPr>
              <a:spLocks noChangeShapeType="1"/>
            </p:cNvSpPr>
            <p:nvPr/>
          </p:nvSpPr>
          <p:spPr bwMode="auto">
            <a:xfrm>
              <a:off x="4870451" y="2724151"/>
              <a:ext cx="0" cy="1446213"/>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98" name="Line 230"/>
            <p:cNvSpPr>
              <a:spLocks noChangeShapeType="1"/>
            </p:cNvSpPr>
            <p:nvPr/>
          </p:nvSpPr>
          <p:spPr bwMode="auto">
            <a:xfrm>
              <a:off x="4327526" y="3379788"/>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99" name="Line 231"/>
            <p:cNvSpPr>
              <a:spLocks noChangeShapeType="1"/>
            </p:cNvSpPr>
            <p:nvPr/>
          </p:nvSpPr>
          <p:spPr bwMode="auto">
            <a:xfrm>
              <a:off x="4327526" y="3773488"/>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200" name="Rectangle 232"/>
            <p:cNvSpPr>
              <a:spLocks noChangeArrowheads="1"/>
            </p:cNvSpPr>
            <p:nvPr/>
          </p:nvSpPr>
          <p:spPr bwMode="auto">
            <a:xfrm>
              <a:off x="4238626" y="2709863"/>
              <a:ext cx="7127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1400">
                  <a:solidFill>
                    <a:srgbClr val="000000"/>
                  </a:solidFill>
                  <a:latin typeface="Times New Roman" charset="0"/>
                </a:rPr>
                <a:t>1.4.5.A</a:t>
              </a:r>
            </a:p>
          </p:txBody>
        </p:sp>
        <p:sp>
          <p:nvSpPr>
            <p:cNvPr id="201" name="Rectangle 233"/>
            <p:cNvSpPr>
              <a:spLocks noChangeArrowheads="1"/>
            </p:cNvSpPr>
            <p:nvPr/>
          </p:nvSpPr>
          <p:spPr bwMode="auto">
            <a:xfrm>
              <a:off x="4994276" y="2649538"/>
              <a:ext cx="438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2000">
                  <a:solidFill>
                    <a:srgbClr val="000000"/>
                  </a:solidFill>
                  <a:latin typeface="Times New Roman" charset="0"/>
                </a:rPr>
                <a:t>20</a:t>
              </a:r>
            </a:p>
          </p:txBody>
        </p:sp>
        <p:sp>
          <p:nvSpPr>
            <p:cNvPr id="202" name="Text Box 289"/>
            <p:cNvSpPr txBox="1">
              <a:spLocks noChangeArrowheads="1"/>
            </p:cNvSpPr>
            <p:nvPr/>
          </p:nvSpPr>
          <p:spPr bwMode="auto">
            <a:xfrm>
              <a:off x="4362450" y="2941638"/>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55</a:t>
              </a:r>
            </a:p>
          </p:txBody>
        </p:sp>
        <p:sp>
          <p:nvSpPr>
            <p:cNvPr id="203" name="Text Box 291"/>
            <p:cNvSpPr txBox="1">
              <a:spLocks noChangeArrowheads="1"/>
            </p:cNvSpPr>
            <p:nvPr/>
          </p:nvSpPr>
          <p:spPr bwMode="auto">
            <a:xfrm>
              <a:off x="4349750" y="333375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75</a:t>
              </a:r>
            </a:p>
          </p:txBody>
        </p:sp>
        <p:sp>
          <p:nvSpPr>
            <p:cNvPr id="204" name="Text Box 300"/>
            <p:cNvSpPr txBox="1">
              <a:spLocks noChangeArrowheads="1"/>
            </p:cNvSpPr>
            <p:nvPr/>
          </p:nvSpPr>
          <p:spPr bwMode="auto">
            <a:xfrm>
              <a:off x="4887913" y="334645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75</a:t>
              </a:r>
            </a:p>
          </p:txBody>
        </p:sp>
        <p:sp>
          <p:nvSpPr>
            <p:cNvPr id="205" name="Text Box 301"/>
            <p:cNvSpPr txBox="1">
              <a:spLocks noChangeArrowheads="1"/>
            </p:cNvSpPr>
            <p:nvPr/>
          </p:nvSpPr>
          <p:spPr bwMode="auto">
            <a:xfrm>
              <a:off x="4892675" y="2947988"/>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55</a:t>
              </a:r>
            </a:p>
          </p:txBody>
        </p:sp>
        <p:sp>
          <p:nvSpPr>
            <p:cNvPr id="206" name="Text Box 323"/>
            <p:cNvSpPr txBox="1">
              <a:spLocks noChangeArrowheads="1"/>
            </p:cNvSpPr>
            <p:nvPr/>
          </p:nvSpPr>
          <p:spPr bwMode="auto">
            <a:xfrm>
              <a:off x="4429125" y="3722688"/>
              <a:ext cx="3825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0</a:t>
              </a:r>
            </a:p>
          </p:txBody>
        </p:sp>
        <p:sp>
          <p:nvSpPr>
            <p:cNvPr id="207" name="Text Box 324"/>
            <p:cNvSpPr txBox="1">
              <a:spLocks noChangeArrowheads="1"/>
            </p:cNvSpPr>
            <p:nvPr/>
          </p:nvSpPr>
          <p:spPr bwMode="auto">
            <a:xfrm>
              <a:off x="4949825" y="3722688"/>
              <a:ext cx="3825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0</a:t>
              </a:r>
            </a:p>
          </p:txBody>
        </p:sp>
      </p:grpSp>
      <p:grpSp>
        <p:nvGrpSpPr>
          <p:cNvPr id="106" name="Grouper 105"/>
          <p:cNvGrpSpPr/>
          <p:nvPr/>
        </p:nvGrpSpPr>
        <p:grpSpPr>
          <a:xfrm>
            <a:off x="2856791" y="2051902"/>
            <a:ext cx="1127125" cy="1589087"/>
            <a:chOff x="595313" y="2640013"/>
            <a:chExt cx="1127125" cy="1589087"/>
          </a:xfrm>
        </p:grpSpPr>
        <p:sp>
          <p:nvSpPr>
            <p:cNvPr id="182" name="Rectangle 203"/>
            <p:cNvSpPr>
              <a:spLocks noChangeArrowheads="1"/>
            </p:cNvSpPr>
            <p:nvPr/>
          </p:nvSpPr>
          <p:spPr bwMode="auto">
            <a:xfrm>
              <a:off x="633413" y="2727326"/>
              <a:ext cx="1082675" cy="1436688"/>
            </a:xfrm>
            <a:prstGeom prst="rect">
              <a:avLst/>
            </a:prstGeom>
            <a:solidFill>
              <a:srgbClr val="FFFF00"/>
            </a:solidFill>
            <a:ln w="12700">
              <a:solidFill>
                <a:srgbClr val="000000"/>
              </a:solidFill>
              <a:miter lim="800000"/>
              <a:headEnd/>
              <a:tailEnd/>
            </a:ln>
          </p:spPr>
          <p:txBody>
            <a:bodyPr wrap="none" anchor="ctr"/>
            <a:lstStyle/>
            <a:p>
              <a:endParaRPr lang="fr-FR"/>
            </a:p>
          </p:txBody>
        </p:sp>
        <p:sp>
          <p:nvSpPr>
            <p:cNvPr id="183" name="Line 204"/>
            <p:cNvSpPr>
              <a:spLocks noChangeShapeType="1"/>
            </p:cNvSpPr>
            <p:nvPr/>
          </p:nvSpPr>
          <p:spPr bwMode="auto">
            <a:xfrm>
              <a:off x="630238" y="2986088"/>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84" name="Line 205"/>
            <p:cNvSpPr>
              <a:spLocks noChangeShapeType="1"/>
            </p:cNvSpPr>
            <p:nvPr/>
          </p:nvSpPr>
          <p:spPr bwMode="auto">
            <a:xfrm>
              <a:off x="1173163" y="2724151"/>
              <a:ext cx="0" cy="1446213"/>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85" name="Line 206"/>
            <p:cNvSpPr>
              <a:spLocks noChangeShapeType="1"/>
            </p:cNvSpPr>
            <p:nvPr/>
          </p:nvSpPr>
          <p:spPr bwMode="auto">
            <a:xfrm>
              <a:off x="630238" y="3379788"/>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86" name="Line 207"/>
            <p:cNvSpPr>
              <a:spLocks noChangeShapeType="1"/>
            </p:cNvSpPr>
            <p:nvPr/>
          </p:nvSpPr>
          <p:spPr bwMode="auto">
            <a:xfrm>
              <a:off x="630238" y="3773488"/>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87" name="Rectangle 208"/>
            <p:cNvSpPr>
              <a:spLocks noChangeArrowheads="1"/>
            </p:cNvSpPr>
            <p:nvPr/>
          </p:nvSpPr>
          <p:spPr bwMode="auto">
            <a:xfrm>
              <a:off x="595313" y="2706688"/>
              <a:ext cx="5794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1400">
                  <a:solidFill>
                    <a:srgbClr val="000000"/>
                  </a:solidFill>
                  <a:latin typeface="Times New Roman" charset="0"/>
                </a:rPr>
                <a:t>1.4.A</a:t>
              </a:r>
            </a:p>
          </p:txBody>
        </p:sp>
        <p:sp>
          <p:nvSpPr>
            <p:cNvPr id="188" name="Rectangle 209"/>
            <p:cNvSpPr>
              <a:spLocks noChangeArrowheads="1"/>
            </p:cNvSpPr>
            <p:nvPr/>
          </p:nvSpPr>
          <p:spPr bwMode="auto">
            <a:xfrm>
              <a:off x="1227138" y="2640013"/>
              <a:ext cx="438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2000">
                  <a:solidFill>
                    <a:srgbClr val="000000"/>
                  </a:solidFill>
                  <a:latin typeface="Times New Roman" charset="0"/>
                </a:rPr>
                <a:t>30</a:t>
              </a:r>
            </a:p>
          </p:txBody>
        </p:sp>
        <p:sp>
          <p:nvSpPr>
            <p:cNvPr id="189" name="Rectangle 279"/>
            <p:cNvSpPr>
              <a:spLocks noChangeArrowheads="1"/>
            </p:cNvSpPr>
            <p:nvPr/>
          </p:nvSpPr>
          <p:spPr bwMode="auto">
            <a:xfrm>
              <a:off x="725488" y="2900363"/>
              <a:ext cx="36195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2800">
                  <a:latin typeface="Times New Roman" charset="0"/>
                </a:rPr>
                <a:t>0</a:t>
              </a:r>
            </a:p>
          </p:txBody>
        </p:sp>
        <p:sp>
          <p:nvSpPr>
            <p:cNvPr id="190" name="Text Box 280"/>
            <p:cNvSpPr txBox="1">
              <a:spLocks noChangeArrowheads="1"/>
            </p:cNvSpPr>
            <p:nvPr/>
          </p:nvSpPr>
          <p:spPr bwMode="auto">
            <a:xfrm>
              <a:off x="652463" y="3294063"/>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30</a:t>
              </a:r>
            </a:p>
          </p:txBody>
        </p:sp>
        <p:sp>
          <p:nvSpPr>
            <p:cNvPr id="191" name="Text Box 310"/>
            <p:cNvSpPr txBox="1">
              <a:spLocks noChangeArrowheads="1"/>
            </p:cNvSpPr>
            <p:nvPr/>
          </p:nvSpPr>
          <p:spPr bwMode="auto">
            <a:xfrm>
              <a:off x="1187450" y="3306763"/>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30</a:t>
              </a:r>
            </a:p>
          </p:txBody>
        </p:sp>
        <p:sp>
          <p:nvSpPr>
            <p:cNvPr id="192" name="Text Box 311"/>
            <p:cNvSpPr txBox="1">
              <a:spLocks noChangeArrowheads="1"/>
            </p:cNvSpPr>
            <p:nvPr/>
          </p:nvSpPr>
          <p:spPr bwMode="auto">
            <a:xfrm>
              <a:off x="1258888" y="2890838"/>
              <a:ext cx="3619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latin typeface="Times New Roman" charset="0"/>
                </a:rPr>
                <a:t>0</a:t>
              </a:r>
            </a:p>
          </p:txBody>
        </p:sp>
        <p:sp>
          <p:nvSpPr>
            <p:cNvPr id="193" name="Text Box 325"/>
            <p:cNvSpPr txBox="1">
              <a:spLocks noChangeArrowheads="1"/>
            </p:cNvSpPr>
            <p:nvPr/>
          </p:nvSpPr>
          <p:spPr bwMode="auto">
            <a:xfrm>
              <a:off x="720725" y="3709988"/>
              <a:ext cx="3825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0</a:t>
              </a:r>
            </a:p>
          </p:txBody>
        </p:sp>
        <p:sp>
          <p:nvSpPr>
            <p:cNvPr id="194" name="Text Box 326"/>
            <p:cNvSpPr txBox="1">
              <a:spLocks noChangeArrowheads="1"/>
            </p:cNvSpPr>
            <p:nvPr/>
          </p:nvSpPr>
          <p:spPr bwMode="auto">
            <a:xfrm>
              <a:off x="1241425" y="3709988"/>
              <a:ext cx="3825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0</a:t>
              </a:r>
            </a:p>
          </p:txBody>
        </p:sp>
      </p:grpSp>
      <p:grpSp>
        <p:nvGrpSpPr>
          <p:cNvPr id="107" name="Grouper 106"/>
          <p:cNvGrpSpPr/>
          <p:nvPr/>
        </p:nvGrpSpPr>
        <p:grpSpPr>
          <a:xfrm>
            <a:off x="4046396" y="2076509"/>
            <a:ext cx="1182688" cy="1573212"/>
            <a:chOff x="2720976" y="2643188"/>
            <a:chExt cx="1182688" cy="1573212"/>
          </a:xfrm>
        </p:grpSpPr>
        <p:sp>
          <p:nvSpPr>
            <p:cNvPr id="169" name="Rectangle 219"/>
            <p:cNvSpPr>
              <a:spLocks noChangeArrowheads="1"/>
            </p:cNvSpPr>
            <p:nvPr/>
          </p:nvSpPr>
          <p:spPr bwMode="auto">
            <a:xfrm>
              <a:off x="2816226" y="2727326"/>
              <a:ext cx="1081088" cy="1436688"/>
            </a:xfrm>
            <a:prstGeom prst="rect">
              <a:avLst/>
            </a:prstGeom>
            <a:solidFill>
              <a:srgbClr val="FFFF00"/>
            </a:solidFill>
            <a:ln w="12700">
              <a:solidFill>
                <a:srgbClr val="000000"/>
              </a:solidFill>
              <a:miter lim="800000"/>
              <a:headEnd/>
              <a:tailEnd/>
            </a:ln>
          </p:spPr>
          <p:txBody>
            <a:bodyPr wrap="none" anchor="ctr"/>
            <a:lstStyle/>
            <a:p>
              <a:endParaRPr lang="fr-FR"/>
            </a:p>
          </p:txBody>
        </p:sp>
        <p:sp>
          <p:nvSpPr>
            <p:cNvPr id="170" name="Line 220"/>
            <p:cNvSpPr>
              <a:spLocks noChangeShapeType="1"/>
            </p:cNvSpPr>
            <p:nvPr/>
          </p:nvSpPr>
          <p:spPr bwMode="auto">
            <a:xfrm>
              <a:off x="2811464" y="2986088"/>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71" name="Line 221"/>
            <p:cNvSpPr>
              <a:spLocks noChangeShapeType="1"/>
            </p:cNvSpPr>
            <p:nvPr/>
          </p:nvSpPr>
          <p:spPr bwMode="auto">
            <a:xfrm>
              <a:off x="3355976" y="2724151"/>
              <a:ext cx="0" cy="1446213"/>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72" name="Line 222"/>
            <p:cNvSpPr>
              <a:spLocks noChangeShapeType="1"/>
            </p:cNvSpPr>
            <p:nvPr/>
          </p:nvSpPr>
          <p:spPr bwMode="auto">
            <a:xfrm>
              <a:off x="2811464" y="3379788"/>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73" name="Line 223"/>
            <p:cNvSpPr>
              <a:spLocks noChangeShapeType="1"/>
            </p:cNvSpPr>
            <p:nvPr/>
          </p:nvSpPr>
          <p:spPr bwMode="auto">
            <a:xfrm>
              <a:off x="2811464" y="3773488"/>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74" name="Rectangle 224"/>
            <p:cNvSpPr>
              <a:spLocks noChangeArrowheads="1"/>
            </p:cNvSpPr>
            <p:nvPr/>
          </p:nvSpPr>
          <p:spPr bwMode="auto">
            <a:xfrm>
              <a:off x="2720976" y="2708276"/>
              <a:ext cx="7127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1400">
                  <a:solidFill>
                    <a:srgbClr val="000000"/>
                  </a:solidFill>
                  <a:latin typeface="Times New Roman" charset="0"/>
                </a:rPr>
                <a:t>1.4.4.A</a:t>
              </a:r>
            </a:p>
          </p:txBody>
        </p:sp>
        <p:sp>
          <p:nvSpPr>
            <p:cNvPr id="175" name="Rectangle 225"/>
            <p:cNvSpPr>
              <a:spLocks noChangeArrowheads="1"/>
            </p:cNvSpPr>
            <p:nvPr/>
          </p:nvSpPr>
          <p:spPr bwMode="auto">
            <a:xfrm>
              <a:off x="3448051" y="2643188"/>
              <a:ext cx="438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2000">
                  <a:solidFill>
                    <a:srgbClr val="000000"/>
                  </a:solidFill>
                  <a:latin typeface="Times New Roman" charset="0"/>
                </a:rPr>
                <a:t>10</a:t>
              </a:r>
            </a:p>
          </p:txBody>
        </p:sp>
        <p:sp>
          <p:nvSpPr>
            <p:cNvPr id="176" name="Text Box 286"/>
            <p:cNvSpPr txBox="1">
              <a:spLocks noChangeArrowheads="1"/>
            </p:cNvSpPr>
            <p:nvPr/>
          </p:nvSpPr>
          <p:spPr bwMode="auto">
            <a:xfrm>
              <a:off x="2838450" y="2951163"/>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45</a:t>
              </a:r>
            </a:p>
          </p:txBody>
        </p:sp>
        <p:sp>
          <p:nvSpPr>
            <p:cNvPr id="177" name="Text Box 287"/>
            <p:cNvSpPr txBox="1">
              <a:spLocks noChangeArrowheads="1"/>
            </p:cNvSpPr>
            <p:nvPr/>
          </p:nvSpPr>
          <p:spPr bwMode="auto">
            <a:xfrm>
              <a:off x="2828925" y="3317875"/>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55</a:t>
              </a:r>
            </a:p>
          </p:txBody>
        </p:sp>
        <p:sp>
          <p:nvSpPr>
            <p:cNvPr id="178" name="Text Box 302"/>
            <p:cNvSpPr txBox="1">
              <a:spLocks noChangeArrowheads="1"/>
            </p:cNvSpPr>
            <p:nvPr/>
          </p:nvSpPr>
          <p:spPr bwMode="auto">
            <a:xfrm>
              <a:off x="3389313" y="331470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55</a:t>
              </a:r>
            </a:p>
          </p:txBody>
        </p:sp>
        <p:sp>
          <p:nvSpPr>
            <p:cNvPr id="179" name="Text Box 303"/>
            <p:cNvSpPr txBox="1">
              <a:spLocks noChangeArrowheads="1"/>
            </p:cNvSpPr>
            <p:nvPr/>
          </p:nvSpPr>
          <p:spPr bwMode="auto">
            <a:xfrm>
              <a:off x="3352800" y="2955925"/>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45</a:t>
              </a:r>
            </a:p>
          </p:txBody>
        </p:sp>
        <p:sp>
          <p:nvSpPr>
            <p:cNvPr id="180" name="Text Box 327"/>
            <p:cNvSpPr txBox="1">
              <a:spLocks noChangeArrowheads="1"/>
            </p:cNvSpPr>
            <p:nvPr/>
          </p:nvSpPr>
          <p:spPr bwMode="auto">
            <a:xfrm>
              <a:off x="2905125" y="3697288"/>
              <a:ext cx="3825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0</a:t>
              </a:r>
            </a:p>
          </p:txBody>
        </p:sp>
        <p:sp>
          <p:nvSpPr>
            <p:cNvPr id="181" name="Text Box 328"/>
            <p:cNvSpPr txBox="1">
              <a:spLocks noChangeArrowheads="1"/>
            </p:cNvSpPr>
            <p:nvPr/>
          </p:nvSpPr>
          <p:spPr bwMode="auto">
            <a:xfrm>
              <a:off x="3425825" y="3697288"/>
              <a:ext cx="3825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0</a:t>
              </a:r>
            </a:p>
          </p:txBody>
        </p:sp>
      </p:grpSp>
      <p:grpSp>
        <p:nvGrpSpPr>
          <p:cNvPr id="108" name="Grouper 107"/>
          <p:cNvGrpSpPr/>
          <p:nvPr/>
        </p:nvGrpSpPr>
        <p:grpSpPr>
          <a:xfrm>
            <a:off x="5287821" y="3840221"/>
            <a:ext cx="1389063" cy="1562100"/>
            <a:chOff x="3962401" y="4508500"/>
            <a:chExt cx="1389063" cy="1562100"/>
          </a:xfrm>
        </p:grpSpPr>
        <p:sp>
          <p:nvSpPr>
            <p:cNvPr id="155" name="Line 198"/>
            <p:cNvSpPr>
              <a:spLocks noChangeShapeType="1"/>
            </p:cNvSpPr>
            <p:nvPr/>
          </p:nvSpPr>
          <p:spPr bwMode="auto">
            <a:xfrm>
              <a:off x="3962401" y="5219700"/>
              <a:ext cx="312738" cy="635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fr-FR"/>
            </a:p>
          </p:txBody>
        </p:sp>
        <p:sp>
          <p:nvSpPr>
            <p:cNvPr id="156" name="Rectangle 260"/>
            <p:cNvSpPr>
              <a:spLocks noChangeArrowheads="1"/>
            </p:cNvSpPr>
            <p:nvPr/>
          </p:nvSpPr>
          <p:spPr bwMode="auto">
            <a:xfrm>
              <a:off x="4262439" y="4568825"/>
              <a:ext cx="1082675" cy="1435100"/>
            </a:xfrm>
            <a:prstGeom prst="rect">
              <a:avLst/>
            </a:prstGeom>
            <a:solidFill>
              <a:srgbClr val="FFFF00"/>
            </a:solidFill>
            <a:ln w="12700">
              <a:solidFill>
                <a:srgbClr val="000000"/>
              </a:solidFill>
              <a:miter lim="800000"/>
              <a:headEnd/>
              <a:tailEnd/>
            </a:ln>
          </p:spPr>
          <p:txBody>
            <a:bodyPr wrap="none" anchor="ctr"/>
            <a:lstStyle/>
            <a:p>
              <a:endParaRPr lang="fr-FR"/>
            </a:p>
          </p:txBody>
        </p:sp>
        <p:sp>
          <p:nvSpPr>
            <p:cNvPr id="157" name="Line 261"/>
            <p:cNvSpPr>
              <a:spLocks noChangeShapeType="1"/>
            </p:cNvSpPr>
            <p:nvPr/>
          </p:nvSpPr>
          <p:spPr bwMode="auto">
            <a:xfrm>
              <a:off x="4259264" y="4826000"/>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58" name="Line 262"/>
            <p:cNvSpPr>
              <a:spLocks noChangeShapeType="1"/>
            </p:cNvSpPr>
            <p:nvPr/>
          </p:nvSpPr>
          <p:spPr bwMode="auto">
            <a:xfrm>
              <a:off x="4802189" y="4564063"/>
              <a:ext cx="0" cy="1446213"/>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59" name="Line 263"/>
            <p:cNvSpPr>
              <a:spLocks noChangeShapeType="1"/>
            </p:cNvSpPr>
            <p:nvPr/>
          </p:nvSpPr>
          <p:spPr bwMode="auto">
            <a:xfrm>
              <a:off x="4259264" y="5219700"/>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60" name="Line 264"/>
            <p:cNvSpPr>
              <a:spLocks noChangeShapeType="1"/>
            </p:cNvSpPr>
            <p:nvPr/>
          </p:nvSpPr>
          <p:spPr bwMode="auto">
            <a:xfrm>
              <a:off x="4259264" y="5614988"/>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61" name="Rectangle 265"/>
            <p:cNvSpPr>
              <a:spLocks noChangeArrowheads="1"/>
            </p:cNvSpPr>
            <p:nvPr/>
          </p:nvSpPr>
          <p:spPr bwMode="auto">
            <a:xfrm>
              <a:off x="4251326" y="4556125"/>
              <a:ext cx="5699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1400">
                  <a:solidFill>
                    <a:srgbClr val="000000"/>
                  </a:solidFill>
                  <a:latin typeface="Times New Roman" charset="0"/>
                </a:rPr>
                <a:t>1.4.B</a:t>
              </a:r>
            </a:p>
          </p:txBody>
        </p:sp>
        <p:sp>
          <p:nvSpPr>
            <p:cNvPr id="162" name="Rectangle 266"/>
            <p:cNvSpPr>
              <a:spLocks noChangeArrowheads="1"/>
            </p:cNvSpPr>
            <p:nvPr/>
          </p:nvSpPr>
          <p:spPr bwMode="auto">
            <a:xfrm>
              <a:off x="4903789" y="4508500"/>
              <a:ext cx="438150" cy="39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2000">
                  <a:solidFill>
                    <a:srgbClr val="000000"/>
                  </a:solidFill>
                  <a:latin typeface="Times New Roman" charset="0"/>
                </a:rPr>
                <a:t>20</a:t>
              </a:r>
            </a:p>
          </p:txBody>
        </p:sp>
        <p:sp>
          <p:nvSpPr>
            <p:cNvPr id="163" name="Text Box 293"/>
            <p:cNvSpPr txBox="1">
              <a:spLocks noChangeArrowheads="1"/>
            </p:cNvSpPr>
            <p:nvPr/>
          </p:nvSpPr>
          <p:spPr bwMode="auto">
            <a:xfrm>
              <a:off x="4297363" y="4802188"/>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75</a:t>
              </a:r>
            </a:p>
          </p:txBody>
        </p:sp>
        <p:sp>
          <p:nvSpPr>
            <p:cNvPr id="164" name="Text Box 294"/>
            <p:cNvSpPr txBox="1">
              <a:spLocks noChangeArrowheads="1"/>
            </p:cNvSpPr>
            <p:nvPr/>
          </p:nvSpPr>
          <p:spPr bwMode="auto">
            <a:xfrm>
              <a:off x="4305300" y="520065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95</a:t>
              </a:r>
            </a:p>
          </p:txBody>
        </p:sp>
        <p:sp>
          <p:nvSpPr>
            <p:cNvPr id="165" name="Text Box 296"/>
            <p:cNvSpPr txBox="1">
              <a:spLocks noChangeArrowheads="1"/>
            </p:cNvSpPr>
            <p:nvPr/>
          </p:nvSpPr>
          <p:spPr bwMode="auto">
            <a:xfrm>
              <a:off x="4846638" y="5191125"/>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95</a:t>
              </a:r>
            </a:p>
          </p:txBody>
        </p:sp>
        <p:sp>
          <p:nvSpPr>
            <p:cNvPr id="166" name="Text Box 298"/>
            <p:cNvSpPr txBox="1">
              <a:spLocks noChangeArrowheads="1"/>
            </p:cNvSpPr>
            <p:nvPr/>
          </p:nvSpPr>
          <p:spPr bwMode="auto">
            <a:xfrm>
              <a:off x="4813300" y="480695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75</a:t>
              </a:r>
            </a:p>
          </p:txBody>
        </p:sp>
        <p:sp>
          <p:nvSpPr>
            <p:cNvPr id="167" name="Text Box 329"/>
            <p:cNvSpPr txBox="1">
              <a:spLocks noChangeArrowheads="1"/>
            </p:cNvSpPr>
            <p:nvPr/>
          </p:nvSpPr>
          <p:spPr bwMode="auto">
            <a:xfrm>
              <a:off x="4352925" y="5551488"/>
              <a:ext cx="3825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0</a:t>
              </a:r>
            </a:p>
          </p:txBody>
        </p:sp>
        <p:sp>
          <p:nvSpPr>
            <p:cNvPr id="168" name="Text Box 330"/>
            <p:cNvSpPr txBox="1">
              <a:spLocks noChangeArrowheads="1"/>
            </p:cNvSpPr>
            <p:nvPr/>
          </p:nvSpPr>
          <p:spPr bwMode="auto">
            <a:xfrm>
              <a:off x="4873625" y="5551488"/>
              <a:ext cx="3825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0</a:t>
              </a:r>
            </a:p>
          </p:txBody>
        </p:sp>
      </p:grpSp>
      <p:grpSp>
        <p:nvGrpSpPr>
          <p:cNvPr id="109" name="Grouper 108"/>
          <p:cNvGrpSpPr/>
          <p:nvPr/>
        </p:nvGrpSpPr>
        <p:grpSpPr>
          <a:xfrm>
            <a:off x="4116246" y="3814557"/>
            <a:ext cx="1177924" cy="1582737"/>
            <a:chOff x="2790826" y="4487863"/>
            <a:chExt cx="1177924" cy="1582737"/>
          </a:xfrm>
        </p:grpSpPr>
        <p:sp>
          <p:nvSpPr>
            <p:cNvPr id="142" name="Rectangle 251"/>
            <p:cNvSpPr>
              <a:spLocks noChangeArrowheads="1"/>
            </p:cNvSpPr>
            <p:nvPr/>
          </p:nvSpPr>
          <p:spPr bwMode="auto">
            <a:xfrm>
              <a:off x="2876551" y="4568825"/>
              <a:ext cx="1081088" cy="1435100"/>
            </a:xfrm>
            <a:prstGeom prst="rect">
              <a:avLst/>
            </a:prstGeom>
            <a:solidFill>
              <a:srgbClr val="FFFF00"/>
            </a:solidFill>
            <a:ln w="12700">
              <a:solidFill>
                <a:srgbClr val="000000"/>
              </a:solidFill>
              <a:miter lim="800000"/>
              <a:headEnd/>
              <a:tailEnd/>
            </a:ln>
          </p:spPr>
          <p:txBody>
            <a:bodyPr wrap="none" anchor="ctr"/>
            <a:lstStyle/>
            <a:p>
              <a:endParaRPr lang="fr-FR"/>
            </a:p>
          </p:txBody>
        </p:sp>
        <p:sp>
          <p:nvSpPr>
            <p:cNvPr id="143" name="Line 252"/>
            <p:cNvSpPr>
              <a:spLocks noChangeShapeType="1"/>
            </p:cNvSpPr>
            <p:nvPr/>
          </p:nvSpPr>
          <p:spPr bwMode="auto">
            <a:xfrm>
              <a:off x="2871789" y="4826000"/>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44" name="Line 253"/>
            <p:cNvSpPr>
              <a:spLocks noChangeShapeType="1"/>
            </p:cNvSpPr>
            <p:nvPr/>
          </p:nvSpPr>
          <p:spPr bwMode="auto">
            <a:xfrm>
              <a:off x="3417889" y="4564063"/>
              <a:ext cx="0" cy="1446212"/>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45" name="Line 254"/>
            <p:cNvSpPr>
              <a:spLocks noChangeShapeType="1"/>
            </p:cNvSpPr>
            <p:nvPr/>
          </p:nvSpPr>
          <p:spPr bwMode="auto">
            <a:xfrm>
              <a:off x="2871789" y="5219700"/>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46" name="Line 255"/>
            <p:cNvSpPr>
              <a:spLocks noChangeShapeType="1"/>
            </p:cNvSpPr>
            <p:nvPr/>
          </p:nvSpPr>
          <p:spPr bwMode="auto">
            <a:xfrm>
              <a:off x="2871789" y="5614988"/>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47" name="Rectangle 256"/>
            <p:cNvSpPr>
              <a:spLocks noChangeArrowheads="1"/>
            </p:cNvSpPr>
            <p:nvPr/>
          </p:nvSpPr>
          <p:spPr bwMode="auto">
            <a:xfrm>
              <a:off x="2790826" y="4545013"/>
              <a:ext cx="7127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1400">
                  <a:solidFill>
                    <a:srgbClr val="000000"/>
                  </a:solidFill>
                  <a:latin typeface="Times New Roman" charset="0"/>
                </a:rPr>
                <a:t>1.4.3.A</a:t>
              </a:r>
            </a:p>
          </p:txBody>
        </p:sp>
        <p:sp>
          <p:nvSpPr>
            <p:cNvPr id="148" name="Rectangle 257"/>
            <p:cNvSpPr>
              <a:spLocks noChangeArrowheads="1"/>
            </p:cNvSpPr>
            <p:nvPr/>
          </p:nvSpPr>
          <p:spPr bwMode="auto">
            <a:xfrm>
              <a:off x="3509964" y="4487863"/>
              <a:ext cx="438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2000">
                  <a:solidFill>
                    <a:srgbClr val="000000"/>
                  </a:solidFill>
                  <a:latin typeface="Times New Roman" charset="0"/>
                </a:rPr>
                <a:t>15</a:t>
              </a:r>
            </a:p>
          </p:txBody>
        </p:sp>
        <p:sp>
          <p:nvSpPr>
            <p:cNvPr id="149" name="Text Box 290"/>
            <p:cNvSpPr txBox="1">
              <a:spLocks noChangeArrowheads="1"/>
            </p:cNvSpPr>
            <p:nvPr/>
          </p:nvSpPr>
          <p:spPr bwMode="auto">
            <a:xfrm>
              <a:off x="2871788" y="4776788"/>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40</a:t>
              </a:r>
            </a:p>
          </p:txBody>
        </p:sp>
        <p:sp>
          <p:nvSpPr>
            <p:cNvPr id="150" name="Text Box 292"/>
            <p:cNvSpPr txBox="1">
              <a:spLocks noChangeArrowheads="1"/>
            </p:cNvSpPr>
            <p:nvPr/>
          </p:nvSpPr>
          <p:spPr bwMode="auto">
            <a:xfrm>
              <a:off x="2882900" y="518795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55</a:t>
              </a:r>
            </a:p>
          </p:txBody>
        </p:sp>
        <p:sp>
          <p:nvSpPr>
            <p:cNvPr id="151" name="Text Box 306"/>
            <p:cNvSpPr txBox="1">
              <a:spLocks noChangeArrowheads="1"/>
            </p:cNvSpPr>
            <p:nvPr/>
          </p:nvSpPr>
          <p:spPr bwMode="auto">
            <a:xfrm>
              <a:off x="3419475" y="5199063"/>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dirty="0">
                  <a:latin typeface="Times New Roman" charset="0"/>
                </a:rPr>
                <a:t>75</a:t>
              </a:r>
            </a:p>
          </p:txBody>
        </p:sp>
        <p:sp>
          <p:nvSpPr>
            <p:cNvPr id="152" name="Text Box 307"/>
            <p:cNvSpPr txBox="1">
              <a:spLocks noChangeArrowheads="1"/>
            </p:cNvSpPr>
            <p:nvPr/>
          </p:nvSpPr>
          <p:spPr bwMode="auto">
            <a:xfrm>
              <a:off x="3432175" y="4795838"/>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60</a:t>
              </a:r>
            </a:p>
          </p:txBody>
        </p:sp>
        <p:sp>
          <p:nvSpPr>
            <p:cNvPr id="153" name="Text Box 331"/>
            <p:cNvSpPr txBox="1">
              <a:spLocks noChangeArrowheads="1"/>
            </p:cNvSpPr>
            <p:nvPr/>
          </p:nvSpPr>
          <p:spPr bwMode="auto">
            <a:xfrm>
              <a:off x="3387725" y="555148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20</a:t>
              </a:r>
            </a:p>
          </p:txBody>
        </p:sp>
        <p:sp>
          <p:nvSpPr>
            <p:cNvPr id="154" name="Text Box 332"/>
            <p:cNvSpPr txBox="1">
              <a:spLocks noChangeArrowheads="1"/>
            </p:cNvSpPr>
            <p:nvPr/>
          </p:nvSpPr>
          <p:spPr bwMode="auto">
            <a:xfrm>
              <a:off x="2854325" y="555148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20</a:t>
              </a:r>
            </a:p>
          </p:txBody>
        </p:sp>
      </p:grpSp>
      <p:grpSp>
        <p:nvGrpSpPr>
          <p:cNvPr id="110" name="Grouper 109"/>
          <p:cNvGrpSpPr/>
          <p:nvPr/>
        </p:nvGrpSpPr>
        <p:grpSpPr>
          <a:xfrm>
            <a:off x="2791704" y="3814557"/>
            <a:ext cx="1192212" cy="1601787"/>
            <a:chOff x="1466284" y="4381236"/>
            <a:chExt cx="1192212" cy="1601787"/>
          </a:xfrm>
        </p:grpSpPr>
        <p:sp>
          <p:nvSpPr>
            <p:cNvPr id="129" name="Rectangle 243"/>
            <p:cNvSpPr>
              <a:spLocks noChangeArrowheads="1"/>
            </p:cNvSpPr>
            <p:nvPr/>
          </p:nvSpPr>
          <p:spPr bwMode="auto">
            <a:xfrm>
              <a:off x="1548834" y="4468548"/>
              <a:ext cx="1082675" cy="1435100"/>
            </a:xfrm>
            <a:prstGeom prst="rect">
              <a:avLst/>
            </a:prstGeom>
            <a:solidFill>
              <a:srgbClr val="FFFF00"/>
            </a:solidFill>
            <a:ln w="12700">
              <a:solidFill>
                <a:srgbClr val="000000"/>
              </a:solidFill>
              <a:miter lim="800000"/>
              <a:headEnd/>
              <a:tailEnd/>
            </a:ln>
          </p:spPr>
          <p:txBody>
            <a:bodyPr wrap="none" anchor="ctr"/>
            <a:lstStyle/>
            <a:p>
              <a:endParaRPr lang="fr-FR"/>
            </a:p>
          </p:txBody>
        </p:sp>
        <p:sp>
          <p:nvSpPr>
            <p:cNvPr id="130" name="Line 244"/>
            <p:cNvSpPr>
              <a:spLocks noChangeShapeType="1"/>
            </p:cNvSpPr>
            <p:nvPr/>
          </p:nvSpPr>
          <p:spPr bwMode="auto">
            <a:xfrm>
              <a:off x="1545659" y="4725723"/>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31" name="Line 245"/>
            <p:cNvSpPr>
              <a:spLocks noChangeShapeType="1"/>
            </p:cNvSpPr>
            <p:nvPr/>
          </p:nvSpPr>
          <p:spPr bwMode="auto">
            <a:xfrm>
              <a:off x="2090172" y="4463786"/>
              <a:ext cx="0" cy="1446212"/>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32" name="Line 246"/>
            <p:cNvSpPr>
              <a:spLocks noChangeShapeType="1"/>
            </p:cNvSpPr>
            <p:nvPr/>
          </p:nvSpPr>
          <p:spPr bwMode="auto">
            <a:xfrm>
              <a:off x="1545659" y="5119423"/>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33" name="Line 247"/>
            <p:cNvSpPr>
              <a:spLocks noChangeShapeType="1"/>
            </p:cNvSpPr>
            <p:nvPr/>
          </p:nvSpPr>
          <p:spPr bwMode="auto">
            <a:xfrm>
              <a:off x="1545659" y="5514711"/>
              <a:ext cx="10922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34" name="Rectangle 248"/>
            <p:cNvSpPr>
              <a:spLocks noChangeArrowheads="1"/>
            </p:cNvSpPr>
            <p:nvPr/>
          </p:nvSpPr>
          <p:spPr bwMode="auto">
            <a:xfrm>
              <a:off x="1466284" y="4444736"/>
              <a:ext cx="7127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1400">
                  <a:solidFill>
                    <a:srgbClr val="000000"/>
                  </a:solidFill>
                  <a:latin typeface="Times New Roman" charset="0"/>
                </a:rPr>
                <a:t>1.4.2.A</a:t>
              </a:r>
            </a:p>
          </p:txBody>
        </p:sp>
        <p:sp>
          <p:nvSpPr>
            <p:cNvPr id="135" name="Rectangle 249"/>
            <p:cNvSpPr>
              <a:spLocks noChangeArrowheads="1"/>
            </p:cNvSpPr>
            <p:nvPr/>
          </p:nvSpPr>
          <p:spPr bwMode="auto">
            <a:xfrm>
              <a:off x="2194947" y="4381236"/>
              <a:ext cx="438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2000">
                  <a:solidFill>
                    <a:srgbClr val="000000"/>
                  </a:solidFill>
                  <a:latin typeface="Times New Roman" charset="0"/>
                </a:rPr>
                <a:t>10</a:t>
              </a:r>
            </a:p>
          </p:txBody>
        </p:sp>
        <p:sp>
          <p:nvSpPr>
            <p:cNvPr id="136" name="Text Box 281"/>
            <p:cNvSpPr txBox="1">
              <a:spLocks noChangeArrowheads="1"/>
            </p:cNvSpPr>
            <p:nvPr/>
          </p:nvSpPr>
          <p:spPr bwMode="auto">
            <a:xfrm>
              <a:off x="1547246" y="4676511"/>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30</a:t>
              </a:r>
            </a:p>
          </p:txBody>
        </p:sp>
        <p:sp>
          <p:nvSpPr>
            <p:cNvPr id="137" name="Text Box 284"/>
            <p:cNvSpPr txBox="1">
              <a:spLocks noChangeArrowheads="1"/>
            </p:cNvSpPr>
            <p:nvPr/>
          </p:nvSpPr>
          <p:spPr bwMode="auto">
            <a:xfrm>
              <a:off x="1571059" y="5101961"/>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40</a:t>
              </a:r>
            </a:p>
          </p:txBody>
        </p:sp>
        <p:sp>
          <p:nvSpPr>
            <p:cNvPr id="138" name="Text Box 308"/>
            <p:cNvSpPr txBox="1">
              <a:spLocks noChangeArrowheads="1"/>
            </p:cNvSpPr>
            <p:nvPr/>
          </p:nvSpPr>
          <p:spPr bwMode="auto">
            <a:xfrm>
              <a:off x="2107634" y="5114661"/>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60</a:t>
              </a:r>
            </a:p>
          </p:txBody>
        </p:sp>
        <p:sp>
          <p:nvSpPr>
            <p:cNvPr id="139" name="Text Box 309"/>
            <p:cNvSpPr txBox="1">
              <a:spLocks noChangeArrowheads="1"/>
            </p:cNvSpPr>
            <p:nvPr/>
          </p:nvSpPr>
          <p:spPr bwMode="auto">
            <a:xfrm>
              <a:off x="2093346" y="4684448"/>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50</a:t>
              </a:r>
            </a:p>
          </p:txBody>
        </p:sp>
        <p:sp>
          <p:nvSpPr>
            <p:cNvPr id="140" name="Text Box 333"/>
            <p:cNvSpPr txBox="1">
              <a:spLocks noChangeArrowheads="1"/>
            </p:cNvSpPr>
            <p:nvPr/>
          </p:nvSpPr>
          <p:spPr bwMode="auto">
            <a:xfrm>
              <a:off x="2077471" y="5463911"/>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20</a:t>
              </a:r>
            </a:p>
          </p:txBody>
        </p:sp>
        <p:sp>
          <p:nvSpPr>
            <p:cNvPr id="141" name="Text Box 334"/>
            <p:cNvSpPr txBox="1">
              <a:spLocks noChangeArrowheads="1"/>
            </p:cNvSpPr>
            <p:nvPr/>
          </p:nvSpPr>
          <p:spPr bwMode="auto">
            <a:xfrm>
              <a:off x="1620271" y="5451211"/>
              <a:ext cx="3825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0</a:t>
              </a:r>
            </a:p>
          </p:txBody>
        </p:sp>
      </p:grpSp>
      <p:grpSp>
        <p:nvGrpSpPr>
          <p:cNvPr id="111" name="Grouper 110"/>
          <p:cNvGrpSpPr/>
          <p:nvPr/>
        </p:nvGrpSpPr>
        <p:grpSpPr>
          <a:xfrm>
            <a:off x="5666705" y="387674"/>
            <a:ext cx="1185862" cy="1585912"/>
            <a:chOff x="4662488" y="687388"/>
            <a:chExt cx="1185862" cy="1585912"/>
          </a:xfrm>
        </p:grpSpPr>
        <p:sp>
          <p:nvSpPr>
            <p:cNvPr id="116" name="Rectangle 235"/>
            <p:cNvSpPr>
              <a:spLocks noChangeArrowheads="1"/>
            </p:cNvSpPr>
            <p:nvPr/>
          </p:nvSpPr>
          <p:spPr bwMode="auto">
            <a:xfrm>
              <a:off x="4754563" y="755651"/>
              <a:ext cx="1081088" cy="1435100"/>
            </a:xfrm>
            <a:prstGeom prst="rect">
              <a:avLst/>
            </a:prstGeom>
            <a:solidFill>
              <a:srgbClr val="FFFF00"/>
            </a:solidFill>
            <a:ln w="12700">
              <a:solidFill>
                <a:srgbClr val="000000"/>
              </a:solidFill>
              <a:miter lim="800000"/>
              <a:headEnd/>
              <a:tailEnd/>
            </a:ln>
          </p:spPr>
          <p:txBody>
            <a:bodyPr wrap="none" anchor="ctr"/>
            <a:lstStyle/>
            <a:p>
              <a:endParaRPr lang="fr-FR"/>
            </a:p>
          </p:txBody>
        </p:sp>
        <p:sp>
          <p:nvSpPr>
            <p:cNvPr id="117" name="Line 236"/>
            <p:cNvSpPr>
              <a:spLocks noChangeShapeType="1"/>
            </p:cNvSpPr>
            <p:nvPr/>
          </p:nvSpPr>
          <p:spPr bwMode="auto">
            <a:xfrm>
              <a:off x="4751388" y="1012826"/>
              <a:ext cx="109061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18" name="Line 237"/>
            <p:cNvSpPr>
              <a:spLocks noChangeShapeType="1"/>
            </p:cNvSpPr>
            <p:nvPr/>
          </p:nvSpPr>
          <p:spPr bwMode="auto">
            <a:xfrm>
              <a:off x="5295901" y="750888"/>
              <a:ext cx="0" cy="144780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19" name="Line 238"/>
            <p:cNvSpPr>
              <a:spLocks noChangeShapeType="1"/>
            </p:cNvSpPr>
            <p:nvPr/>
          </p:nvSpPr>
          <p:spPr bwMode="auto">
            <a:xfrm>
              <a:off x="4751388" y="1406526"/>
              <a:ext cx="109061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20" name="Line 239"/>
            <p:cNvSpPr>
              <a:spLocks noChangeShapeType="1"/>
            </p:cNvSpPr>
            <p:nvPr/>
          </p:nvSpPr>
          <p:spPr bwMode="auto">
            <a:xfrm>
              <a:off x="4751388" y="1801813"/>
              <a:ext cx="109061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
          <p:nvSpPr>
            <p:cNvPr id="121" name="Rectangle 240"/>
            <p:cNvSpPr>
              <a:spLocks noChangeArrowheads="1"/>
            </p:cNvSpPr>
            <p:nvPr/>
          </p:nvSpPr>
          <p:spPr bwMode="auto">
            <a:xfrm>
              <a:off x="4662488" y="750888"/>
              <a:ext cx="7127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1400">
                  <a:solidFill>
                    <a:srgbClr val="000000"/>
                  </a:solidFill>
                  <a:latin typeface="Times New Roman" charset="0"/>
                </a:rPr>
                <a:t>1.4.6.A</a:t>
              </a:r>
            </a:p>
          </p:txBody>
        </p:sp>
        <p:sp>
          <p:nvSpPr>
            <p:cNvPr id="122" name="Rectangle 241"/>
            <p:cNvSpPr>
              <a:spLocks noChangeArrowheads="1"/>
            </p:cNvSpPr>
            <p:nvPr/>
          </p:nvSpPr>
          <p:spPr bwMode="auto">
            <a:xfrm>
              <a:off x="5365751" y="687388"/>
              <a:ext cx="438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fr-FR" sz="2000">
                  <a:solidFill>
                    <a:srgbClr val="000000"/>
                  </a:solidFill>
                  <a:latin typeface="Times New Roman" charset="0"/>
                </a:rPr>
                <a:t>35</a:t>
              </a:r>
            </a:p>
          </p:txBody>
        </p:sp>
        <p:sp>
          <p:nvSpPr>
            <p:cNvPr id="123" name="Text Box 285"/>
            <p:cNvSpPr txBox="1">
              <a:spLocks noChangeArrowheads="1"/>
            </p:cNvSpPr>
            <p:nvPr/>
          </p:nvSpPr>
          <p:spPr bwMode="auto">
            <a:xfrm>
              <a:off x="4756150" y="982663"/>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45</a:t>
              </a:r>
            </a:p>
          </p:txBody>
        </p:sp>
        <p:sp>
          <p:nvSpPr>
            <p:cNvPr id="124" name="Text Box 288"/>
            <p:cNvSpPr txBox="1">
              <a:spLocks noChangeArrowheads="1"/>
            </p:cNvSpPr>
            <p:nvPr/>
          </p:nvSpPr>
          <p:spPr bwMode="auto">
            <a:xfrm>
              <a:off x="4778375" y="1368425"/>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80</a:t>
              </a:r>
            </a:p>
          </p:txBody>
        </p:sp>
        <p:sp>
          <p:nvSpPr>
            <p:cNvPr id="125" name="Text Box 297"/>
            <p:cNvSpPr txBox="1">
              <a:spLocks noChangeArrowheads="1"/>
            </p:cNvSpPr>
            <p:nvPr/>
          </p:nvSpPr>
          <p:spPr bwMode="auto">
            <a:xfrm>
              <a:off x="5308600" y="1376363"/>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95</a:t>
              </a:r>
            </a:p>
          </p:txBody>
        </p:sp>
        <p:sp>
          <p:nvSpPr>
            <p:cNvPr id="126" name="Text Box 299"/>
            <p:cNvSpPr txBox="1">
              <a:spLocks noChangeArrowheads="1"/>
            </p:cNvSpPr>
            <p:nvPr/>
          </p:nvSpPr>
          <p:spPr bwMode="auto">
            <a:xfrm>
              <a:off x="5316538" y="99060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400">
                  <a:latin typeface="Times New Roman" charset="0"/>
                </a:rPr>
                <a:t>60</a:t>
              </a:r>
            </a:p>
          </p:txBody>
        </p:sp>
        <p:sp>
          <p:nvSpPr>
            <p:cNvPr id="127" name="Text Box 335"/>
            <p:cNvSpPr txBox="1">
              <a:spLocks noChangeArrowheads="1"/>
            </p:cNvSpPr>
            <p:nvPr/>
          </p:nvSpPr>
          <p:spPr bwMode="auto">
            <a:xfrm>
              <a:off x="5267325" y="175418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15</a:t>
              </a:r>
            </a:p>
          </p:txBody>
        </p:sp>
        <p:sp>
          <p:nvSpPr>
            <p:cNvPr id="128" name="Text Box 336"/>
            <p:cNvSpPr txBox="1">
              <a:spLocks noChangeArrowheads="1"/>
            </p:cNvSpPr>
            <p:nvPr/>
          </p:nvSpPr>
          <p:spPr bwMode="auto">
            <a:xfrm>
              <a:off x="4746625" y="174148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2800"/>
                <a:t>15</a:t>
              </a:r>
            </a:p>
          </p:txBody>
        </p:sp>
      </p:grpSp>
      <p:sp>
        <p:nvSpPr>
          <p:cNvPr id="112" name="Line 199"/>
          <p:cNvSpPr>
            <a:spLocks noChangeShapeType="1"/>
          </p:cNvSpPr>
          <p:nvPr/>
        </p:nvSpPr>
        <p:spPr bwMode="auto">
          <a:xfrm>
            <a:off x="5227496" y="2813110"/>
            <a:ext cx="212725"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fr-FR"/>
          </a:p>
        </p:txBody>
      </p:sp>
      <p:sp>
        <p:nvSpPr>
          <p:cNvPr id="113" name="Line 196"/>
          <p:cNvSpPr>
            <a:spLocks noChangeShapeType="1"/>
          </p:cNvSpPr>
          <p:nvPr/>
        </p:nvSpPr>
        <p:spPr bwMode="auto">
          <a:xfrm>
            <a:off x="5489433" y="1094112"/>
            <a:ext cx="261409"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fr-FR"/>
          </a:p>
        </p:txBody>
      </p:sp>
      <p:sp>
        <p:nvSpPr>
          <p:cNvPr id="114" name="Line 259"/>
          <p:cNvSpPr>
            <a:spLocks noChangeShapeType="1"/>
          </p:cNvSpPr>
          <p:nvPr/>
        </p:nvSpPr>
        <p:spPr bwMode="auto">
          <a:xfrm>
            <a:off x="5895834" y="3602097"/>
            <a:ext cx="213254" cy="28575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fr-FR"/>
          </a:p>
        </p:txBody>
      </p:sp>
      <p:sp>
        <p:nvSpPr>
          <p:cNvPr id="115" name="Line 197"/>
          <p:cNvSpPr>
            <a:spLocks noChangeShapeType="1"/>
          </p:cNvSpPr>
          <p:nvPr/>
        </p:nvSpPr>
        <p:spPr bwMode="auto">
          <a:xfrm>
            <a:off x="3409242" y="3537009"/>
            <a:ext cx="26987" cy="350838"/>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fr-FR"/>
          </a:p>
        </p:txBody>
      </p:sp>
      <p:grpSp>
        <p:nvGrpSpPr>
          <p:cNvPr id="258" name="Grouper 257"/>
          <p:cNvGrpSpPr/>
          <p:nvPr/>
        </p:nvGrpSpPr>
        <p:grpSpPr>
          <a:xfrm>
            <a:off x="6978365" y="201066"/>
            <a:ext cx="2218764" cy="3439923"/>
            <a:chOff x="7011454" y="201066"/>
            <a:chExt cx="2218764" cy="3439923"/>
          </a:xfrm>
        </p:grpSpPr>
        <p:sp>
          <p:nvSpPr>
            <p:cNvPr id="257" name="Rectangle 256"/>
            <p:cNvSpPr/>
            <p:nvPr/>
          </p:nvSpPr>
          <p:spPr>
            <a:xfrm>
              <a:off x="7011454" y="201066"/>
              <a:ext cx="2132546" cy="3439923"/>
            </a:xfrm>
            <a:prstGeom prst="rect">
              <a:avLst/>
            </a:prstGeom>
            <a:solidFill>
              <a:schemeClr val="bg1">
                <a:lumMod val="85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51" name="ZoneTexte 250"/>
            <p:cNvSpPr txBox="1"/>
            <p:nvPr/>
          </p:nvSpPr>
          <p:spPr>
            <a:xfrm>
              <a:off x="7011454" y="449910"/>
              <a:ext cx="2021407" cy="646331"/>
            </a:xfrm>
            <a:prstGeom prst="rect">
              <a:avLst/>
            </a:prstGeom>
            <a:noFill/>
          </p:spPr>
          <p:txBody>
            <a:bodyPr wrap="none" rtlCol="0">
              <a:spAutoFit/>
            </a:bodyPr>
            <a:lstStyle/>
            <a:p>
              <a:r>
                <a:rPr lang="fr-FR" dirty="0"/>
                <a:t>DTO = Max des FTO </a:t>
              </a:r>
              <a:endParaRPr lang="fr-FR" dirty="0" smtClean="0"/>
            </a:p>
            <a:p>
              <a:r>
                <a:rPr lang="fr-FR" dirty="0" smtClean="0"/>
                <a:t>des </a:t>
              </a:r>
              <a:r>
                <a:rPr lang="fr-FR" dirty="0"/>
                <a:t>prédécesseurs</a:t>
              </a:r>
            </a:p>
          </p:txBody>
        </p:sp>
        <p:sp>
          <p:nvSpPr>
            <p:cNvPr id="252" name="ZoneTexte 251"/>
            <p:cNvSpPr txBox="1"/>
            <p:nvPr/>
          </p:nvSpPr>
          <p:spPr>
            <a:xfrm>
              <a:off x="7011454" y="1053150"/>
              <a:ext cx="1954794" cy="369332"/>
            </a:xfrm>
            <a:prstGeom prst="rect">
              <a:avLst/>
            </a:prstGeom>
            <a:noFill/>
          </p:spPr>
          <p:txBody>
            <a:bodyPr wrap="none" rtlCol="0">
              <a:spAutoFit/>
            </a:bodyPr>
            <a:lstStyle/>
            <a:p>
              <a:r>
                <a:rPr lang="fr-FR" dirty="0" smtClean="0"/>
                <a:t>FTO </a:t>
              </a:r>
              <a:r>
                <a:rPr lang="fr-FR" dirty="0"/>
                <a:t>= DTO + durée</a:t>
              </a:r>
            </a:p>
          </p:txBody>
        </p:sp>
        <p:sp>
          <p:nvSpPr>
            <p:cNvPr id="253" name="ZoneTexte 252"/>
            <p:cNvSpPr txBox="1"/>
            <p:nvPr/>
          </p:nvSpPr>
          <p:spPr>
            <a:xfrm>
              <a:off x="7011454" y="1464631"/>
              <a:ext cx="1933605" cy="646331"/>
            </a:xfrm>
            <a:prstGeom prst="rect">
              <a:avLst/>
            </a:prstGeom>
            <a:noFill/>
          </p:spPr>
          <p:txBody>
            <a:bodyPr wrap="none" rtlCol="0">
              <a:spAutoFit/>
            </a:bodyPr>
            <a:lstStyle/>
            <a:p>
              <a:r>
                <a:rPr lang="fr-FR" dirty="0"/>
                <a:t>FTA = min DTA des </a:t>
              </a:r>
              <a:endParaRPr lang="fr-FR" dirty="0" smtClean="0"/>
            </a:p>
            <a:p>
              <a:r>
                <a:rPr lang="fr-FR" dirty="0" smtClean="0"/>
                <a:t>successeurs</a:t>
              </a:r>
              <a:endParaRPr lang="fr-FR" dirty="0"/>
            </a:p>
          </p:txBody>
        </p:sp>
        <p:sp>
          <p:nvSpPr>
            <p:cNvPr id="254" name="ZoneTexte 253"/>
            <p:cNvSpPr txBox="1"/>
            <p:nvPr/>
          </p:nvSpPr>
          <p:spPr>
            <a:xfrm>
              <a:off x="7011454" y="2110169"/>
              <a:ext cx="1924137" cy="369332"/>
            </a:xfrm>
            <a:prstGeom prst="rect">
              <a:avLst/>
            </a:prstGeom>
            <a:noFill/>
          </p:spPr>
          <p:txBody>
            <a:bodyPr wrap="none" rtlCol="0">
              <a:spAutoFit/>
            </a:bodyPr>
            <a:lstStyle/>
            <a:p>
              <a:r>
                <a:rPr lang="fr-FR" dirty="0"/>
                <a:t>DTA = FTA  - durée</a:t>
              </a:r>
            </a:p>
          </p:txBody>
        </p:sp>
        <p:sp>
          <p:nvSpPr>
            <p:cNvPr id="255" name="ZoneTexte 254"/>
            <p:cNvSpPr txBox="1"/>
            <p:nvPr/>
          </p:nvSpPr>
          <p:spPr>
            <a:xfrm>
              <a:off x="7011454" y="2483231"/>
              <a:ext cx="1612378" cy="369332"/>
            </a:xfrm>
            <a:prstGeom prst="rect">
              <a:avLst/>
            </a:prstGeom>
            <a:noFill/>
          </p:spPr>
          <p:txBody>
            <a:bodyPr wrap="none" rtlCol="0">
              <a:spAutoFit/>
            </a:bodyPr>
            <a:lstStyle/>
            <a:p>
              <a:r>
                <a:rPr lang="fr-FR" dirty="0"/>
                <a:t>MT = FTA - FTO</a:t>
              </a:r>
            </a:p>
          </p:txBody>
        </p:sp>
        <p:sp>
          <p:nvSpPr>
            <p:cNvPr id="256" name="ZoneTexte 255"/>
            <p:cNvSpPr txBox="1"/>
            <p:nvPr/>
          </p:nvSpPr>
          <p:spPr>
            <a:xfrm>
              <a:off x="7011454" y="2841684"/>
              <a:ext cx="2218764" cy="646331"/>
            </a:xfrm>
            <a:prstGeom prst="rect">
              <a:avLst/>
            </a:prstGeom>
            <a:noFill/>
          </p:spPr>
          <p:txBody>
            <a:bodyPr wrap="none" rtlCol="0">
              <a:spAutoFit/>
            </a:bodyPr>
            <a:lstStyle/>
            <a:p>
              <a:r>
                <a:rPr lang="fr-FR" dirty="0"/>
                <a:t>ML = Min des DTO </a:t>
              </a:r>
              <a:endParaRPr lang="fr-FR" dirty="0" smtClean="0"/>
            </a:p>
            <a:p>
              <a:r>
                <a:rPr lang="fr-FR" dirty="0" smtClean="0"/>
                <a:t>des </a:t>
              </a:r>
              <a:r>
                <a:rPr lang="fr-FR" dirty="0"/>
                <a:t>successeurs - </a:t>
              </a:r>
              <a:r>
                <a:rPr lang="fr-FR" dirty="0" smtClean="0"/>
                <a:t>FTO</a:t>
              </a:r>
              <a:endParaRPr lang="fr-FR" dirty="0"/>
            </a:p>
          </p:txBody>
        </p:sp>
      </p:grpSp>
    </p:spTree>
    <p:extLst>
      <p:ext uri="{BB962C8B-B14F-4D97-AF65-F5344CB8AC3E}">
        <p14:creationId xmlns:p14="http://schemas.microsoft.com/office/powerpoint/2010/main" val="364032808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34743" y="201936"/>
            <a:ext cx="1685528" cy="646331"/>
          </a:xfrm>
          <a:prstGeom prst="rect">
            <a:avLst/>
          </a:prstGeom>
          <a:noFill/>
        </p:spPr>
        <p:txBody>
          <a:bodyPr wrap="none" rtlCol="0">
            <a:spAutoFit/>
          </a:bodyPr>
          <a:lstStyle/>
          <a:p>
            <a:pPr algn="ctr"/>
            <a:r>
              <a:rPr lang="fr-FR" dirty="0" smtClean="0"/>
              <a:t>INFORMATIONS </a:t>
            </a:r>
          </a:p>
          <a:p>
            <a:pPr algn="ctr"/>
            <a:r>
              <a:rPr lang="fr-FR" dirty="0" smtClean="0"/>
              <a:t>D’ENTREE</a:t>
            </a:r>
            <a:endParaRPr lang="fr-FR" dirty="0"/>
          </a:p>
        </p:txBody>
      </p:sp>
      <p:sp>
        <p:nvSpPr>
          <p:cNvPr id="9" name="ZoneTexte 8"/>
          <p:cNvSpPr txBox="1"/>
          <p:nvPr/>
        </p:nvSpPr>
        <p:spPr>
          <a:xfrm>
            <a:off x="229373" y="3455584"/>
            <a:ext cx="3673639" cy="369332"/>
          </a:xfrm>
          <a:prstGeom prst="rect">
            <a:avLst/>
          </a:prstGeom>
          <a:noFill/>
          <a:ln>
            <a:solidFill>
              <a:srgbClr val="000000"/>
            </a:solidFill>
          </a:ln>
        </p:spPr>
        <p:txBody>
          <a:bodyPr wrap="none" rtlCol="0">
            <a:spAutoFit/>
          </a:bodyPr>
          <a:lstStyle/>
          <a:p>
            <a:r>
              <a:rPr lang="fr-FR" dirty="0" smtClean="0"/>
              <a:t>Prédécesseurs et liens : Réseau MPM</a:t>
            </a:r>
            <a:endParaRPr lang="fr-FR" dirty="0"/>
          </a:p>
        </p:txBody>
      </p:sp>
      <p:grpSp>
        <p:nvGrpSpPr>
          <p:cNvPr id="8" name="Grouper 7"/>
          <p:cNvGrpSpPr/>
          <p:nvPr/>
        </p:nvGrpSpPr>
        <p:grpSpPr>
          <a:xfrm>
            <a:off x="3859616" y="201936"/>
            <a:ext cx="4992284" cy="6330692"/>
            <a:chOff x="3859616" y="201936"/>
            <a:chExt cx="4992284" cy="6330692"/>
          </a:xfrm>
        </p:grpSpPr>
        <p:sp>
          <p:nvSpPr>
            <p:cNvPr id="3" name="ZoneTexte 2"/>
            <p:cNvSpPr txBox="1"/>
            <p:nvPr/>
          </p:nvSpPr>
          <p:spPr>
            <a:xfrm>
              <a:off x="4733182" y="2191952"/>
              <a:ext cx="3960264" cy="369332"/>
            </a:xfrm>
            <a:prstGeom prst="rect">
              <a:avLst/>
            </a:prstGeom>
            <a:solidFill>
              <a:srgbClr val="FFFF00"/>
            </a:solidFill>
            <a:ln>
              <a:solidFill>
                <a:schemeClr val="tx1"/>
              </a:solidFill>
            </a:ln>
          </p:spPr>
          <p:txBody>
            <a:bodyPr wrap="none" rtlCol="0">
              <a:spAutoFit/>
            </a:bodyPr>
            <a:lstStyle/>
            <a:p>
              <a:r>
                <a:rPr lang="fr-FR" dirty="0" smtClean="0"/>
                <a:t>Calcul des dates au plus tôt, au plus tard</a:t>
              </a:r>
              <a:endParaRPr lang="fr-FR" dirty="0"/>
            </a:p>
          </p:txBody>
        </p:sp>
        <p:grpSp>
          <p:nvGrpSpPr>
            <p:cNvPr id="4" name="Grouper 3"/>
            <p:cNvGrpSpPr/>
            <p:nvPr/>
          </p:nvGrpSpPr>
          <p:grpSpPr>
            <a:xfrm>
              <a:off x="3859616" y="201936"/>
              <a:ext cx="4992284" cy="6330692"/>
              <a:chOff x="3859616" y="201936"/>
              <a:chExt cx="4992284" cy="6330692"/>
            </a:xfrm>
          </p:grpSpPr>
          <p:grpSp>
            <p:nvGrpSpPr>
              <p:cNvPr id="2" name="Grouper 1"/>
              <p:cNvGrpSpPr/>
              <p:nvPr/>
            </p:nvGrpSpPr>
            <p:grpSpPr>
              <a:xfrm>
                <a:off x="3859616" y="201936"/>
                <a:ext cx="4992284" cy="5411296"/>
                <a:chOff x="3859616" y="201936"/>
                <a:chExt cx="4992284" cy="5411296"/>
              </a:xfrm>
            </p:grpSpPr>
            <p:sp>
              <p:nvSpPr>
                <p:cNvPr id="7" name="ZoneTexte 6"/>
                <p:cNvSpPr txBox="1"/>
                <p:nvPr/>
              </p:nvSpPr>
              <p:spPr>
                <a:xfrm>
                  <a:off x="6848965" y="201936"/>
                  <a:ext cx="1685528" cy="646331"/>
                </a:xfrm>
                <a:prstGeom prst="rect">
                  <a:avLst/>
                </a:prstGeom>
                <a:noFill/>
              </p:spPr>
              <p:txBody>
                <a:bodyPr wrap="none" rtlCol="0">
                  <a:spAutoFit/>
                </a:bodyPr>
                <a:lstStyle/>
                <a:p>
                  <a:pPr algn="ctr"/>
                  <a:r>
                    <a:rPr lang="fr-FR" dirty="0" smtClean="0"/>
                    <a:t>INFORMATIONS </a:t>
                  </a:r>
                </a:p>
                <a:p>
                  <a:pPr algn="ctr"/>
                  <a:r>
                    <a:rPr lang="fr-FR" dirty="0" smtClean="0"/>
                    <a:t>DE SORTIE</a:t>
                  </a:r>
                  <a:endParaRPr lang="fr-FR" dirty="0"/>
                </a:p>
              </p:txBody>
            </p:sp>
            <p:grpSp>
              <p:nvGrpSpPr>
                <p:cNvPr id="131" name="Grouper 130"/>
                <p:cNvGrpSpPr/>
                <p:nvPr/>
              </p:nvGrpSpPr>
              <p:grpSpPr>
                <a:xfrm>
                  <a:off x="3859616" y="4401918"/>
                  <a:ext cx="873566" cy="984956"/>
                  <a:chOff x="4360583" y="1363309"/>
                  <a:chExt cx="873566" cy="984956"/>
                </a:xfrm>
              </p:grpSpPr>
              <p:sp>
                <p:nvSpPr>
                  <p:cNvPr id="132" name="Rectangle à coins arrondis 131"/>
                  <p:cNvSpPr/>
                  <p:nvPr/>
                </p:nvSpPr>
                <p:spPr>
                  <a:xfrm>
                    <a:off x="4360583" y="1363309"/>
                    <a:ext cx="873566" cy="984956"/>
                  </a:xfrm>
                  <a:prstGeom prst="round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33" name="ZoneTexte 132"/>
                  <p:cNvSpPr txBox="1"/>
                  <p:nvPr/>
                </p:nvSpPr>
                <p:spPr>
                  <a:xfrm>
                    <a:off x="4360583" y="1645479"/>
                    <a:ext cx="787520" cy="461665"/>
                  </a:xfrm>
                  <a:prstGeom prst="rect">
                    <a:avLst/>
                  </a:prstGeom>
                  <a:noFill/>
                </p:spPr>
                <p:txBody>
                  <a:bodyPr wrap="none" rtlCol="0">
                    <a:spAutoFit/>
                  </a:bodyPr>
                  <a:lstStyle/>
                  <a:p>
                    <a:pPr algn="ctr"/>
                    <a:r>
                      <a:rPr lang="fr-FR" sz="1200" dirty="0" smtClean="0"/>
                      <a:t>Microsoft </a:t>
                    </a:r>
                  </a:p>
                  <a:p>
                    <a:pPr algn="ctr"/>
                    <a:r>
                      <a:rPr lang="fr-FR" sz="1200" dirty="0" smtClean="0"/>
                      <a:t>Project</a:t>
                    </a:r>
                    <a:endParaRPr lang="fr-FR" sz="1200" dirty="0"/>
                  </a:p>
                </p:txBody>
              </p:sp>
            </p:grpSp>
            <p:pic>
              <p:nvPicPr>
                <p:cNvPr id="13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5228" y="3134015"/>
                  <a:ext cx="3916672" cy="2479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6" name="ZoneTexte 135"/>
              <p:cNvSpPr txBox="1"/>
              <p:nvPr/>
            </p:nvSpPr>
            <p:spPr>
              <a:xfrm>
                <a:off x="5658630" y="5886297"/>
                <a:ext cx="2698575" cy="646331"/>
              </a:xfrm>
              <a:prstGeom prst="rect">
                <a:avLst/>
              </a:prstGeom>
              <a:solidFill>
                <a:srgbClr val="FFFF00"/>
              </a:solidFill>
              <a:ln>
                <a:solidFill>
                  <a:schemeClr val="tx1"/>
                </a:solidFill>
              </a:ln>
            </p:spPr>
            <p:txBody>
              <a:bodyPr wrap="none" rtlCol="0">
                <a:spAutoFit/>
              </a:bodyPr>
              <a:lstStyle/>
              <a:p>
                <a:pPr algn="ctr"/>
                <a:r>
                  <a:rPr lang="fr-FR" dirty="0" smtClean="0"/>
                  <a:t>Le Planning des opérations</a:t>
                </a:r>
              </a:p>
              <a:p>
                <a:pPr algn="ctr"/>
                <a:r>
                  <a:rPr lang="fr-FR" dirty="0" smtClean="0"/>
                  <a:t> calé au plus tôt</a:t>
                </a:r>
                <a:endParaRPr lang="fr-FR" dirty="0"/>
              </a:p>
            </p:txBody>
          </p:sp>
        </p:grpSp>
      </p:grpSp>
      <p:sp>
        <p:nvSpPr>
          <p:cNvPr id="138" name="Espace réservé du pied de page 137"/>
          <p:cNvSpPr>
            <a:spLocks noGrp="1"/>
          </p:cNvSpPr>
          <p:nvPr>
            <p:ph type="ftr" sz="quarter" idx="11"/>
          </p:nvPr>
        </p:nvSpPr>
        <p:spPr>
          <a:xfrm>
            <a:off x="3124200" y="6492875"/>
            <a:ext cx="2895600" cy="365125"/>
          </a:xfrm>
        </p:spPr>
        <p:txBody>
          <a:bodyPr/>
          <a:lstStyle/>
          <a:p>
            <a:r>
              <a:rPr lang="en-US" sz="800" dirty="0" smtClean="0"/>
              <a:t>Guy </a:t>
            </a:r>
            <a:r>
              <a:rPr lang="en-US" sz="800" dirty="0" err="1" smtClean="0"/>
              <a:t>Doriot</a:t>
            </a:r>
            <a:r>
              <a:rPr lang="en-US" sz="800" dirty="0" smtClean="0"/>
              <a:t> copyright 2012</a:t>
            </a:r>
            <a:endParaRPr lang="fr-FR" sz="800" dirty="0"/>
          </a:p>
        </p:txBody>
      </p:sp>
      <p:sp>
        <p:nvSpPr>
          <p:cNvPr id="139" name="Espace réservé du numéro de diapositive 138"/>
          <p:cNvSpPr>
            <a:spLocks noGrp="1"/>
          </p:cNvSpPr>
          <p:nvPr>
            <p:ph type="sldNum" sz="quarter" idx="12"/>
          </p:nvPr>
        </p:nvSpPr>
        <p:spPr/>
        <p:txBody>
          <a:bodyPr/>
          <a:lstStyle/>
          <a:p>
            <a:fld id="{91054109-3671-9648-88AD-827A27BCC822}" type="slidenum">
              <a:rPr lang="fr-FR" smtClean="0"/>
              <a:t>12</a:t>
            </a:fld>
            <a:endParaRPr lang="fr-FR"/>
          </a:p>
        </p:txBody>
      </p:sp>
      <p:grpSp>
        <p:nvGrpSpPr>
          <p:cNvPr id="140" name="Grouper 139"/>
          <p:cNvGrpSpPr/>
          <p:nvPr/>
        </p:nvGrpSpPr>
        <p:grpSpPr>
          <a:xfrm>
            <a:off x="58396" y="958676"/>
            <a:ext cx="4082563" cy="2234213"/>
            <a:chOff x="1851661" y="2214002"/>
            <a:chExt cx="4082563" cy="2234213"/>
          </a:xfrm>
        </p:grpSpPr>
        <p:grpSp>
          <p:nvGrpSpPr>
            <p:cNvPr id="141" name="Grouper 140"/>
            <p:cNvGrpSpPr/>
            <p:nvPr/>
          </p:nvGrpSpPr>
          <p:grpSpPr>
            <a:xfrm>
              <a:off x="1851661" y="2964183"/>
              <a:ext cx="761644" cy="607161"/>
              <a:chOff x="216041" y="1807072"/>
              <a:chExt cx="761644" cy="607161"/>
            </a:xfrm>
          </p:grpSpPr>
          <p:sp>
            <p:nvSpPr>
              <p:cNvPr id="249" name="Rectangle 248"/>
              <p:cNvSpPr/>
              <p:nvPr/>
            </p:nvSpPr>
            <p:spPr>
              <a:xfrm>
                <a:off x="259045" y="1858347"/>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50" name="Connecteur droit 249"/>
              <p:cNvCxnSpPr/>
              <p:nvPr/>
            </p:nvCxnSpPr>
            <p:spPr>
              <a:xfrm>
                <a:off x="259045" y="1997918"/>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51" name="Connecteur droit 250"/>
              <p:cNvCxnSpPr/>
              <p:nvPr/>
            </p:nvCxnSpPr>
            <p:spPr>
              <a:xfrm>
                <a:off x="259045" y="228724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252" name="ZoneTexte 251"/>
              <p:cNvSpPr txBox="1"/>
              <p:nvPr/>
            </p:nvSpPr>
            <p:spPr>
              <a:xfrm>
                <a:off x="225267" y="1987665"/>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253" name="Connecteur droit 252"/>
              <p:cNvCxnSpPr/>
              <p:nvPr/>
            </p:nvCxnSpPr>
            <p:spPr>
              <a:xfrm>
                <a:off x="601476" y="2278916"/>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4" name="Connecteur droit 253"/>
              <p:cNvCxnSpPr/>
              <p:nvPr/>
            </p:nvCxnSpPr>
            <p:spPr>
              <a:xfrm>
                <a:off x="541767" y="185167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5" name="Connecteur droit 254"/>
              <p:cNvCxnSpPr/>
              <p:nvPr/>
            </p:nvCxnSpPr>
            <p:spPr>
              <a:xfrm>
                <a:off x="719656" y="1858347"/>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56" name="ZoneTexte 255"/>
              <p:cNvSpPr txBox="1"/>
              <p:nvPr/>
            </p:nvSpPr>
            <p:spPr>
              <a:xfrm>
                <a:off x="704361" y="1815241"/>
                <a:ext cx="236663" cy="215444"/>
              </a:xfrm>
              <a:prstGeom prst="rect">
                <a:avLst/>
              </a:prstGeom>
              <a:noFill/>
            </p:spPr>
            <p:txBody>
              <a:bodyPr wrap="none" rtlCol="0">
                <a:spAutoFit/>
              </a:bodyPr>
              <a:lstStyle/>
              <a:p>
                <a:r>
                  <a:rPr lang="fr-FR" sz="800" dirty="0" smtClean="0"/>
                  <a:t>1</a:t>
                </a:r>
                <a:endParaRPr lang="fr-FR" sz="800" dirty="0"/>
              </a:p>
            </p:txBody>
          </p:sp>
          <p:sp>
            <p:nvSpPr>
              <p:cNvPr id="257" name="ZoneTexte 256"/>
              <p:cNvSpPr txBox="1"/>
              <p:nvPr/>
            </p:nvSpPr>
            <p:spPr>
              <a:xfrm>
                <a:off x="483144" y="1807072"/>
                <a:ext cx="288661" cy="215444"/>
              </a:xfrm>
              <a:prstGeom prst="rect">
                <a:avLst/>
              </a:prstGeom>
              <a:noFill/>
            </p:spPr>
            <p:txBody>
              <a:bodyPr wrap="none" rtlCol="0">
                <a:spAutoFit/>
              </a:bodyPr>
              <a:lstStyle/>
              <a:p>
                <a:r>
                  <a:rPr lang="fr-FR" sz="800" dirty="0" smtClean="0"/>
                  <a:t>30</a:t>
                </a:r>
                <a:endParaRPr lang="fr-FR" sz="800" dirty="0"/>
              </a:p>
            </p:txBody>
          </p:sp>
          <p:sp>
            <p:nvSpPr>
              <p:cNvPr id="258" name="ZoneTexte 257"/>
              <p:cNvSpPr txBox="1"/>
              <p:nvPr/>
            </p:nvSpPr>
            <p:spPr>
              <a:xfrm>
                <a:off x="216041" y="1820334"/>
                <a:ext cx="351378" cy="215444"/>
              </a:xfrm>
              <a:prstGeom prst="rect">
                <a:avLst/>
              </a:prstGeom>
              <a:noFill/>
            </p:spPr>
            <p:txBody>
              <a:bodyPr wrap="none" rtlCol="0">
                <a:spAutoFit/>
              </a:bodyPr>
              <a:lstStyle/>
              <a:p>
                <a:r>
                  <a:rPr lang="fr-FR" sz="800" dirty="0" smtClean="0"/>
                  <a:t>14A</a:t>
                </a:r>
                <a:endParaRPr lang="fr-FR" sz="800" dirty="0"/>
              </a:p>
            </p:txBody>
          </p:sp>
        </p:grpSp>
        <p:grpSp>
          <p:nvGrpSpPr>
            <p:cNvPr id="142" name="Grouper 141"/>
            <p:cNvGrpSpPr/>
            <p:nvPr/>
          </p:nvGrpSpPr>
          <p:grpSpPr>
            <a:xfrm>
              <a:off x="2671257" y="2214002"/>
              <a:ext cx="785651" cy="597203"/>
              <a:chOff x="192034" y="2432253"/>
              <a:chExt cx="785651" cy="597203"/>
            </a:xfrm>
          </p:grpSpPr>
          <p:sp>
            <p:nvSpPr>
              <p:cNvPr id="239" name="Rectangle 238"/>
              <p:cNvSpPr/>
              <p:nvPr/>
            </p:nvSpPr>
            <p:spPr>
              <a:xfrm>
                <a:off x="259045" y="2473570"/>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40" name="Connecteur droit 239"/>
              <p:cNvCxnSpPr/>
              <p:nvPr/>
            </p:nvCxnSpPr>
            <p:spPr>
              <a:xfrm>
                <a:off x="259045" y="261314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41" name="Connecteur droit 240"/>
              <p:cNvCxnSpPr/>
              <p:nvPr/>
            </p:nvCxnSpPr>
            <p:spPr>
              <a:xfrm>
                <a:off x="259045" y="2902464"/>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242" name="ZoneTexte 241"/>
              <p:cNvSpPr txBox="1"/>
              <p:nvPr/>
            </p:nvSpPr>
            <p:spPr>
              <a:xfrm>
                <a:off x="225267" y="2602888"/>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243" name="Connecteur droit 242"/>
              <p:cNvCxnSpPr/>
              <p:nvPr/>
            </p:nvCxnSpPr>
            <p:spPr>
              <a:xfrm>
                <a:off x="601476" y="289413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4" name="Connecteur droit 243"/>
              <p:cNvCxnSpPr/>
              <p:nvPr/>
            </p:nvCxnSpPr>
            <p:spPr>
              <a:xfrm>
                <a:off x="535417" y="247357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5" name="Connecteur droit 244"/>
              <p:cNvCxnSpPr/>
              <p:nvPr/>
            </p:nvCxnSpPr>
            <p:spPr>
              <a:xfrm>
                <a:off x="719656" y="247357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46" name="ZoneTexte 245"/>
              <p:cNvSpPr txBox="1"/>
              <p:nvPr/>
            </p:nvSpPr>
            <p:spPr>
              <a:xfrm>
                <a:off x="704361" y="2432709"/>
                <a:ext cx="236663" cy="215444"/>
              </a:xfrm>
              <a:prstGeom prst="rect">
                <a:avLst/>
              </a:prstGeom>
              <a:noFill/>
            </p:spPr>
            <p:txBody>
              <a:bodyPr wrap="none" rtlCol="0">
                <a:spAutoFit/>
              </a:bodyPr>
              <a:lstStyle/>
              <a:p>
                <a:r>
                  <a:rPr lang="fr-FR" sz="800" dirty="0"/>
                  <a:t>3</a:t>
                </a:r>
              </a:p>
            </p:txBody>
          </p:sp>
          <p:sp>
            <p:nvSpPr>
              <p:cNvPr id="247" name="ZoneTexte 246"/>
              <p:cNvSpPr txBox="1"/>
              <p:nvPr/>
            </p:nvSpPr>
            <p:spPr>
              <a:xfrm>
                <a:off x="483144" y="2432253"/>
                <a:ext cx="288661" cy="215444"/>
              </a:xfrm>
              <a:prstGeom prst="rect">
                <a:avLst/>
              </a:prstGeom>
              <a:noFill/>
            </p:spPr>
            <p:txBody>
              <a:bodyPr wrap="none" rtlCol="0">
                <a:spAutoFit/>
              </a:bodyPr>
              <a:lstStyle/>
              <a:p>
                <a:r>
                  <a:rPr lang="fr-FR" sz="800" dirty="0" smtClean="0"/>
                  <a:t>15</a:t>
                </a:r>
                <a:endParaRPr lang="fr-FR" sz="800" dirty="0"/>
              </a:p>
            </p:txBody>
          </p:sp>
          <p:sp>
            <p:nvSpPr>
              <p:cNvPr id="248" name="ZoneTexte 247"/>
              <p:cNvSpPr txBox="1"/>
              <p:nvPr/>
            </p:nvSpPr>
            <p:spPr>
              <a:xfrm>
                <a:off x="192034" y="2439233"/>
                <a:ext cx="402674" cy="215444"/>
              </a:xfrm>
              <a:prstGeom prst="rect">
                <a:avLst/>
              </a:prstGeom>
              <a:noFill/>
            </p:spPr>
            <p:txBody>
              <a:bodyPr wrap="none" rtlCol="0">
                <a:spAutoFit/>
              </a:bodyPr>
              <a:lstStyle/>
              <a:p>
                <a:r>
                  <a:rPr lang="fr-FR" sz="800" dirty="0" smtClean="0"/>
                  <a:t>141A</a:t>
                </a:r>
                <a:endParaRPr lang="fr-FR" sz="800" dirty="0"/>
              </a:p>
            </p:txBody>
          </p:sp>
        </p:grpSp>
        <p:grpSp>
          <p:nvGrpSpPr>
            <p:cNvPr id="143" name="Grouper 142"/>
            <p:cNvGrpSpPr/>
            <p:nvPr/>
          </p:nvGrpSpPr>
          <p:grpSpPr>
            <a:xfrm>
              <a:off x="2030042" y="3777324"/>
              <a:ext cx="776054" cy="603892"/>
              <a:chOff x="987232" y="2432253"/>
              <a:chExt cx="776054" cy="603892"/>
            </a:xfrm>
          </p:grpSpPr>
          <p:sp>
            <p:nvSpPr>
              <p:cNvPr id="229" name="Rectangle 228"/>
              <p:cNvSpPr/>
              <p:nvPr/>
            </p:nvSpPr>
            <p:spPr>
              <a:xfrm>
                <a:off x="1044646" y="2480259"/>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30" name="Connecteur droit 229"/>
              <p:cNvCxnSpPr/>
              <p:nvPr/>
            </p:nvCxnSpPr>
            <p:spPr>
              <a:xfrm>
                <a:off x="1044646" y="2619830"/>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31" name="Connecteur droit 230"/>
              <p:cNvCxnSpPr/>
              <p:nvPr/>
            </p:nvCxnSpPr>
            <p:spPr>
              <a:xfrm>
                <a:off x="1044646" y="2909153"/>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232" name="ZoneTexte 231"/>
              <p:cNvSpPr txBox="1"/>
              <p:nvPr/>
            </p:nvSpPr>
            <p:spPr>
              <a:xfrm>
                <a:off x="1010868" y="2609577"/>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233" name="Connecteur droit 232"/>
              <p:cNvCxnSpPr/>
              <p:nvPr/>
            </p:nvCxnSpPr>
            <p:spPr>
              <a:xfrm>
                <a:off x="1387077" y="2900828"/>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4" name="Connecteur droit 233"/>
              <p:cNvCxnSpPr/>
              <p:nvPr/>
            </p:nvCxnSpPr>
            <p:spPr>
              <a:xfrm>
                <a:off x="1329167" y="248025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5" name="Connecteur droit 234"/>
              <p:cNvCxnSpPr/>
              <p:nvPr/>
            </p:nvCxnSpPr>
            <p:spPr>
              <a:xfrm>
                <a:off x="1505257" y="248025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36" name="ZoneTexte 235"/>
              <p:cNvSpPr txBox="1"/>
              <p:nvPr/>
            </p:nvSpPr>
            <p:spPr>
              <a:xfrm>
                <a:off x="1501020" y="2439874"/>
                <a:ext cx="236663" cy="215444"/>
              </a:xfrm>
              <a:prstGeom prst="rect">
                <a:avLst/>
              </a:prstGeom>
              <a:noFill/>
            </p:spPr>
            <p:txBody>
              <a:bodyPr wrap="none" rtlCol="0">
                <a:spAutoFit/>
              </a:bodyPr>
              <a:lstStyle/>
              <a:p>
                <a:r>
                  <a:rPr lang="fr-FR" sz="800" dirty="0"/>
                  <a:t>4</a:t>
                </a:r>
              </a:p>
            </p:txBody>
          </p:sp>
          <p:sp>
            <p:nvSpPr>
              <p:cNvPr id="237" name="ZoneTexte 236"/>
              <p:cNvSpPr txBox="1"/>
              <p:nvPr/>
            </p:nvSpPr>
            <p:spPr>
              <a:xfrm>
                <a:off x="1271423" y="2432253"/>
                <a:ext cx="288661" cy="215444"/>
              </a:xfrm>
              <a:prstGeom prst="rect">
                <a:avLst/>
              </a:prstGeom>
              <a:noFill/>
            </p:spPr>
            <p:txBody>
              <a:bodyPr wrap="none" rtlCol="0">
                <a:spAutoFit/>
              </a:bodyPr>
              <a:lstStyle/>
              <a:p>
                <a:r>
                  <a:rPr lang="fr-FR" sz="800" dirty="0" smtClean="0"/>
                  <a:t>10</a:t>
                </a:r>
                <a:endParaRPr lang="fr-FR" sz="800" dirty="0"/>
              </a:p>
            </p:txBody>
          </p:sp>
          <p:sp>
            <p:nvSpPr>
              <p:cNvPr id="238" name="ZoneTexte 237"/>
              <p:cNvSpPr txBox="1"/>
              <p:nvPr/>
            </p:nvSpPr>
            <p:spPr>
              <a:xfrm>
                <a:off x="987232" y="2440945"/>
                <a:ext cx="402674" cy="215444"/>
              </a:xfrm>
              <a:prstGeom prst="rect">
                <a:avLst/>
              </a:prstGeom>
              <a:noFill/>
            </p:spPr>
            <p:txBody>
              <a:bodyPr wrap="none" rtlCol="0">
                <a:spAutoFit/>
              </a:bodyPr>
              <a:lstStyle/>
              <a:p>
                <a:r>
                  <a:rPr lang="fr-FR" sz="800" dirty="0" smtClean="0"/>
                  <a:t>142A</a:t>
                </a:r>
                <a:endParaRPr lang="fr-FR" sz="800" dirty="0"/>
              </a:p>
            </p:txBody>
          </p:sp>
        </p:grpSp>
        <p:grpSp>
          <p:nvGrpSpPr>
            <p:cNvPr id="144" name="Grouper 143"/>
            <p:cNvGrpSpPr/>
            <p:nvPr/>
          </p:nvGrpSpPr>
          <p:grpSpPr>
            <a:xfrm>
              <a:off x="3698849" y="2984009"/>
              <a:ext cx="778883" cy="609053"/>
              <a:chOff x="189576" y="3759035"/>
              <a:chExt cx="778883" cy="609053"/>
            </a:xfrm>
          </p:grpSpPr>
          <p:sp>
            <p:nvSpPr>
              <p:cNvPr id="219" name="Rectangle 218"/>
              <p:cNvSpPr/>
              <p:nvPr/>
            </p:nvSpPr>
            <p:spPr>
              <a:xfrm>
                <a:off x="249819" y="3812202"/>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20" name="Connecteur droit 219"/>
              <p:cNvCxnSpPr/>
              <p:nvPr/>
            </p:nvCxnSpPr>
            <p:spPr>
              <a:xfrm>
                <a:off x="249819" y="3951773"/>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21" name="Connecteur droit 220"/>
              <p:cNvCxnSpPr/>
              <p:nvPr/>
            </p:nvCxnSpPr>
            <p:spPr>
              <a:xfrm>
                <a:off x="249819" y="4241096"/>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222" name="ZoneTexte 221"/>
              <p:cNvSpPr txBox="1"/>
              <p:nvPr/>
            </p:nvSpPr>
            <p:spPr>
              <a:xfrm>
                <a:off x="216041" y="3941520"/>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223" name="Connecteur droit 222"/>
              <p:cNvCxnSpPr/>
              <p:nvPr/>
            </p:nvCxnSpPr>
            <p:spPr>
              <a:xfrm>
                <a:off x="592250" y="4232771"/>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4" name="Connecteur droit 223"/>
              <p:cNvCxnSpPr/>
              <p:nvPr/>
            </p:nvCxnSpPr>
            <p:spPr>
              <a:xfrm>
                <a:off x="529967" y="381220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5" name="Connecteur droit 224"/>
              <p:cNvCxnSpPr/>
              <p:nvPr/>
            </p:nvCxnSpPr>
            <p:spPr>
              <a:xfrm>
                <a:off x="710430" y="381220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26" name="ZoneTexte 225"/>
              <p:cNvSpPr txBox="1"/>
              <p:nvPr/>
            </p:nvSpPr>
            <p:spPr>
              <a:xfrm>
                <a:off x="713162" y="3759035"/>
                <a:ext cx="236663" cy="215444"/>
              </a:xfrm>
              <a:prstGeom prst="rect">
                <a:avLst/>
              </a:prstGeom>
              <a:noFill/>
            </p:spPr>
            <p:txBody>
              <a:bodyPr wrap="none" rtlCol="0">
                <a:spAutoFit/>
              </a:bodyPr>
              <a:lstStyle/>
              <a:p>
                <a:r>
                  <a:rPr lang="fr-FR" sz="800" dirty="0"/>
                  <a:t>7</a:t>
                </a:r>
              </a:p>
            </p:txBody>
          </p:sp>
          <p:sp>
            <p:nvSpPr>
              <p:cNvPr id="227" name="ZoneTexte 226"/>
              <p:cNvSpPr txBox="1"/>
              <p:nvPr/>
            </p:nvSpPr>
            <p:spPr>
              <a:xfrm>
                <a:off x="471169" y="3759035"/>
                <a:ext cx="288661" cy="215444"/>
              </a:xfrm>
              <a:prstGeom prst="rect">
                <a:avLst/>
              </a:prstGeom>
              <a:noFill/>
            </p:spPr>
            <p:txBody>
              <a:bodyPr wrap="none" rtlCol="0">
                <a:spAutoFit/>
              </a:bodyPr>
              <a:lstStyle/>
              <a:p>
                <a:r>
                  <a:rPr lang="fr-FR" sz="800" dirty="0" smtClean="0"/>
                  <a:t>20</a:t>
                </a:r>
                <a:endParaRPr lang="fr-FR" sz="800" dirty="0"/>
              </a:p>
            </p:txBody>
          </p:sp>
          <p:sp>
            <p:nvSpPr>
              <p:cNvPr id="228" name="ZoneTexte 227"/>
              <p:cNvSpPr txBox="1"/>
              <p:nvPr/>
            </p:nvSpPr>
            <p:spPr>
              <a:xfrm>
                <a:off x="189576" y="3769498"/>
                <a:ext cx="402674" cy="215444"/>
              </a:xfrm>
              <a:prstGeom prst="rect">
                <a:avLst/>
              </a:prstGeom>
              <a:noFill/>
            </p:spPr>
            <p:txBody>
              <a:bodyPr wrap="none" rtlCol="0">
                <a:spAutoFit/>
              </a:bodyPr>
              <a:lstStyle/>
              <a:p>
                <a:r>
                  <a:rPr lang="fr-FR" sz="800" dirty="0" smtClean="0"/>
                  <a:t>145A</a:t>
                </a:r>
                <a:endParaRPr lang="fr-FR" sz="800" dirty="0"/>
              </a:p>
            </p:txBody>
          </p:sp>
        </p:grpSp>
        <p:grpSp>
          <p:nvGrpSpPr>
            <p:cNvPr id="145" name="Grouper 144"/>
            <p:cNvGrpSpPr/>
            <p:nvPr/>
          </p:nvGrpSpPr>
          <p:grpSpPr>
            <a:xfrm>
              <a:off x="3962343" y="3791379"/>
              <a:ext cx="752418" cy="603897"/>
              <a:chOff x="1010868" y="1798945"/>
              <a:chExt cx="752418" cy="603897"/>
            </a:xfrm>
          </p:grpSpPr>
          <p:sp>
            <p:nvSpPr>
              <p:cNvPr id="209" name="Rectangle 208"/>
              <p:cNvSpPr/>
              <p:nvPr/>
            </p:nvSpPr>
            <p:spPr>
              <a:xfrm>
                <a:off x="1044646" y="1846956"/>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10" name="Connecteur droit 209"/>
              <p:cNvCxnSpPr/>
              <p:nvPr/>
            </p:nvCxnSpPr>
            <p:spPr>
              <a:xfrm>
                <a:off x="1044646" y="1986527"/>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11" name="Connecteur droit 210"/>
              <p:cNvCxnSpPr/>
              <p:nvPr/>
            </p:nvCxnSpPr>
            <p:spPr>
              <a:xfrm>
                <a:off x="1044646" y="2275850"/>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212" name="ZoneTexte 211"/>
              <p:cNvSpPr txBox="1"/>
              <p:nvPr/>
            </p:nvSpPr>
            <p:spPr>
              <a:xfrm>
                <a:off x="1010868" y="1976274"/>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213" name="Connecteur droit 212"/>
              <p:cNvCxnSpPr/>
              <p:nvPr/>
            </p:nvCxnSpPr>
            <p:spPr>
              <a:xfrm>
                <a:off x="1387077" y="226752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4" name="Connecteur droit 213"/>
              <p:cNvCxnSpPr/>
              <p:nvPr/>
            </p:nvCxnSpPr>
            <p:spPr>
              <a:xfrm>
                <a:off x="1505257" y="1846956"/>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15" name="ZoneTexte 214"/>
              <p:cNvSpPr txBox="1"/>
              <p:nvPr/>
            </p:nvSpPr>
            <p:spPr>
              <a:xfrm>
                <a:off x="1500073" y="1800161"/>
                <a:ext cx="236663" cy="215444"/>
              </a:xfrm>
              <a:prstGeom prst="rect">
                <a:avLst/>
              </a:prstGeom>
              <a:noFill/>
            </p:spPr>
            <p:txBody>
              <a:bodyPr wrap="none" rtlCol="0">
                <a:spAutoFit/>
              </a:bodyPr>
              <a:lstStyle/>
              <a:p>
                <a:r>
                  <a:rPr lang="fr-FR" sz="800" dirty="0" smtClean="0"/>
                  <a:t>2</a:t>
                </a:r>
                <a:endParaRPr lang="fr-FR" sz="800" dirty="0"/>
              </a:p>
            </p:txBody>
          </p:sp>
          <p:sp>
            <p:nvSpPr>
              <p:cNvPr id="216" name="ZoneTexte 215"/>
              <p:cNvSpPr txBox="1"/>
              <p:nvPr/>
            </p:nvSpPr>
            <p:spPr>
              <a:xfrm>
                <a:off x="1262475" y="1800007"/>
                <a:ext cx="288661" cy="215444"/>
              </a:xfrm>
              <a:prstGeom prst="rect">
                <a:avLst/>
              </a:prstGeom>
              <a:noFill/>
            </p:spPr>
            <p:txBody>
              <a:bodyPr wrap="none" rtlCol="0">
                <a:spAutoFit/>
              </a:bodyPr>
              <a:lstStyle/>
              <a:p>
                <a:r>
                  <a:rPr lang="fr-FR" sz="800" dirty="0" smtClean="0"/>
                  <a:t>20</a:t>
                </a:r>
                <a:endParaRPr lang="fr-FR" sz="800" dirty="0"/>
              </a:p>
            </p:txBody>
          </p:sp>
          <p:sp>
            <p:nvSpPr>
              <p:cNvPr id="217" name="ZoneTexte 216"/>
              <p:cNvSpPr txBox="1"/>
              <p:nvPr/>
            </p:nvSpPr>
            <p:spPr>
              <a:xfrm>
                <a:off x="1010868" y="1798945"/>
                <a:ext cx="344465" cy="215444"/>
              </a:xfrm>
              <a:prstGeom prst="rect">
                <a:avLst/>
              </a:prstGeom>
              <a:noFill/>
            </p:spPr>
            <p:txBody>
              <a:bodyPr wrap="none" rtlCol="0">
                <a:spAutoFit/>
              </a:bodyPr>
              <a:lstStyle/>
              <a:p>
                <a:r>
                  <a:rPr lang="fr-FR" sz="800" dirty="0" smtClean="0"/>
                  <a:t>14B</a:t>
                </a:r>
                <a:endParaRPr lang="fr-FR" sz="800" dirty="0"/>
              </a:p>
            </p:txBody>
          </p:sp>
          <p:cxnSp>
            <p:nvCxnSpPr>
              <p:cNvPr id="218" name="Connecteur droit 217"/>
              <p:cNvCxnSpPr/>
              <p:nvPr/>
            </p:nvCxnSpPr>
            <p:spPr>
              <a:xfrm>
                <a:off x="1329167" y="185167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6" name="Grouper 145"/>
            <p:cNvGrpSpPr/>
            <p:nvPr/>
          </p:nvGrpSpPr>
          <p:grpSpPr>
            <a:xfrm>
              <a:off x="2765206" y="2988259"/>
              <a:ext cx="790833" cy="593874"/>
              <a:chOff x="972697" y="3099169"/>
              <a:chExt cx="790833" cy="593874"/>
            </a:xfrm>
          </p:grpSpPr>
          <p:sp>
            <p:nvSpPr>
              <p:cNvPr id="199" name="Rectangle 198"/>
              <p:cNvSpPr/>
              <p:nvPr/>
            </p:nvSpPr>
            <p:spPr>
              <a:xfrm>
                <a:off x="1044890" y="3137157"/>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00" name="Connecteur droit 199"/>
              <p:cNvCxnSpPr/>
              <p:nvPr/>
            </p:nvCxnSpPr>
            <p:spPr>
              <a:xfrm>
                <a:off x="1044890" y="3276728"/>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01" name="Connecteur droit 200"/>
              <p:cNvCxnSpPr/>
              <p:nvPr/>
            </p:nvCxnSpPr>
            <p:spPr>
              <a:xfrm>
                <a:off x="1044890" y="356605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202" name="ZoneTexte 201"/>
              <p:cNvSpPr txBox="1"/>
              <p:nvPr/>
            </p:nvSpPr>
            <p:spPr>
              <a:xfrm>
                <a:off x="1011112" y="3266475"/>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203" name="Connecteur droit 202"/>
              <p:cNvCxnSpPr/>
              <p:nvPr/>
            </p:nvCxnSpPr>
            <p:spPr>
              <a:xfrm>
                <a:off x="1387321" y="3557726"/>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04" name="Connecteur droit 203"/>
              <p:cNvCxnSpPr/>
              <p:nvPr/>
            </p:nvCxnSpPr>
            <p:spPr>
              <a:xfrm>
                <a:off x="1329167" y="314734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05" name="Connecteur droit 204"/>
              <p:cNvCxnSpPr/>
              <p:nvPr/>
            </p:nvCxnSpPr>
            <p:spPr>
              <a:xfrm>
                <a:off x="1505501" y="3137157"/>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06" name="ZoneTexte 205"/>
              <p:cNvSpPr txBox="1"/>
              <p:nvPr/>
            </p:nvSpPr>
            <p:spPr>
              <a:xfrm>
                <a:off x="1508445" y="3099169"/>
                <a:ext cx="236663" cy="215444"/>
              </a:xfrm>
              <a:prstGeom prst="rect">
                <a:avLst/>
              </a:prstGeom>
              <a:noFill/>
            </p:spPr>
            <p:txBody>
              <a:bodyPr wrap="none" rtlCol="0">
                <a:spAutoFit/>
              </a:bodyPr>
              <a:lstStyle/>
              <a:p>
                <a:r>
                  <a:rPr lang="fr-FR" sz="800" dirty="0"/>
                  <a:t>6</a:t>
                </a:r>
              </a:p>
            </p:txBody>
          </p:sp>
          <p:sp>
            <p:nvSpPr>
              <p:cNvPr id="207" name="ZoneTexte 206"/>
              <p:cNvSpPr txBox="1"/>
              <p:nvPr/>
            </p:nvSpPr>
            <p:spPr>
              <a:xfrm>
                <a:off x="1271423" y="3099169"/>
                <a:ext cx="288661" cy="215444"/>
              </a:xfrm>
              <a:prstGeom prst="rect">
                <a:avLst/>
              </a:prstGeom>
              <a:noFill/>
            </p:spPr>
            <p:txBody>
              <a:bodyPr wrap="none" rtlCol="0">
                <a:spAutoFit/>
              </a:bodyPr>
              <a:lstStyle/>
              <a:p>
                <a:r>
                  <a:rPr lang="fr-FR" sz="800" dirty="0" smtClean="0"/>
                  <a:t>10</a:t>
                </a:r>
                <a:endParaRPr lang="fr-FR" sz="800" dirty="0"/>
              </a:p>
            </p:txBody>
          </p:sp>
          <p:sp>
            <p:nvSpPr>
              <p:cNvPr id="208" name="ZoneTexte 207"/>
              <p:cNvSpPr txBox="1"/>
              <p:nvPr/>
            </p:nvSpPr>
            <p:spPr>
              <a:xfrm>
                <a:off x="972697" y="3102131"/>
                <a:ext cx="402674" cy="215444"/>
              </a:xfrm>
              <a:prstGeom prst="rect">
                <a:avLst/>
              </a:prstGeom>
              <a:noFill/>
            </p:spPr>
            <p:txBody>
              <a:bodyPr wrap="none" rtlCol="0">
                <a:spAutoFit/>
              </a:bodyPr>
              <a:lstStyle/>
              <a:p>
                <a:r>
                  <a:rPr lang="fr-FR" sz="800" dirty="0" smtClean="0"/>
                  <a:t>144A</a:t>
                </a:r>
                <a:endParaRPr lang="fr-FR" sz="800" dirty="0"/>
              </a:p>
            </p:txBody>
          </p:sp>
        </p:grpSp>
        <p:grpSp>
          <p:nvGrpSpPr>
            <p:cNvPr id="147" name="Grouper 146"/>
            <p:cNvGrpSpPr/>
            <p:nvPr/>
          </p:nvGrpSpPr>
          <p:grpSpPr>
            <a:xfrm>
              <a:off x="5155341" y="3801000"/>
              <a:ext cx="778883" cy="609053"/>
              <a:chOff x="1369562" y="4914735"/>
              <a:chExt cx="778883" cy="609053"/>
            </a:xfrm>
          </p:grpSpPr>
          <p:sp>
            <p:nvSpPr>
              <p:cNvPr id="189" name="Rectangle 188"/>
              <p:cNvSpPr/>
              <p:nvPr/>
            </p:nvSpPr>
            <p:spPr>
              <a:xfrm>
                <a:off x="1429805" y="4967902"/>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90" name="Connecteur droit 189"/>
              <p:cNvCxnSpPr/>
              <p:nvPr/>
            </p:nvCxnSpPr>
            <p:spPr>
              <a:xfrm>
                <a:off x="1429805" y="5107473"/>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91" name="Connecteur droit 190"/>
              <p:cNvCxnSpPr/>
              <p:nvPr/>
            </p:nvCxnSpPr>
            <p:spPr>
              <a:xfrm>
                <a:off x="1429805" y="5396796"/>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192" name="ZoneTexte 191"/>
              <p:cNvSpPr txBox="1"/>
              <p:nvPr/>
            </p:nvSpPr>
            <p:spPr>
              <a:xfrm>
                <a:off x="1396027" y="5097220"/>
                <a:ext cx="752418" cy="215444"/>
              </a:xfrm>
              <a:prstGeom prst="rect">
                <a:avLst/>
              </a:prstGeom>
              <a:noFill/>
              <a:ln>
                <a:noFill/>
              </a:ln>
            </p:spPr>
            <p:txBody>
              <a:bodyPr wrap="square" rtlCol="0">
                <a:spAutoFit/>
              </a:bodyPr>
              <a:lstStyle/>
              <a:p>
                <a:pPr algn="ctr"/>
                <a:r>
                  <a:rPr lang="fr-FR" sz="800" dirty="0" smtClean="0"/>
                  <a:t>Fin</a:t>
                </a:r>
                <a:endParaRPr lang="fr-FR" sz="800" dirty="0"/>
              </a:p>
            </p:txBody>
          </p:sp>
          <p:cxnSp>
            <p:nvCxnSpPr>
              <p:cNvPr id="193" name="Connecteur droit 192"/>
              <p:cNvCxnSpPr/>
              <p:nvPr/>
            </p:nvCxnSpPr>
            <p:spPr>
              <a:xfrm>
                <a:off x="1772236" y="5388471"/>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4" name="Connecteur droit 193"/>
              <p:cNvCxnSpPr/>
              <p:nvPr/>
            </p:nvCxnSpPr>
            <p:spPr>
              <a:xfrm>
                <a:off x="1711497" y="497809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5" name="Connecteur droit 194"/>
              <p:cNvCxnSpPr/>
              <p:nvPr/>
            </p:nvCxnSpPr>
            <p:spPr>
              <a:xfrm>
                <a:off x="1890416" y="496790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96" name="ZoneTexte 195"/>
              <p:cNvSpPr txBox="1"/>
              <p:nvPr/>
            </p:nvSpPr>
            <p:spPr>
              <a:xfrm>
                <a:off x="1875121" y="4914735"/>
                <a:ext cx="236663" cy="215444"/>
              </a:xfrm>
              <a:prstGeom prst="rect">
                <a:avLst/>
              </a:prstGeom>
              <a:noFill/>
            </p:spPr>
            <p:txBody>
              <a:bodyPr wrap="none" rtlCol="0">
                <a:spAutoFit/>
              </a:bodyPr>
              <a:lstStyle/>
              <a:p>
                <a:r>
                  <a:rPr lang="fr-FR" sz="800" dirty="0"/>
                  <a:t>9</a:t>
                </a:r>
              </a:p>
            </p:txBody>
          </p:sp>
          <p:sp>
            <p:nvSpPr>
              <p:cNvPr id="197" name="ZoneTexte 196"/>
              <p:cNvSpPr txBox="1"/>
              <p:nvPr/>
            </p:nvSpPr>
            <p:spPr>
              <a:xfrm>
                <a:off x="1667352" y="4925198"/>
                <a:ext cx="236663" cy="215444"/>
              </a:xfrm>
              <a:prstGeom prst="rect">
                <a:avLst/>
              </a:prstGeom>
              <a:noFill/>
            </p:spPr>
            <p:txBody>
              <a:bodyPr wrap="none" rtlCol="0">
                <a:spAutoFit/>
              </a:bodyPr>
              <a:lstStyle/>
              <a:p>
                <a:r>
                  <a:rPr lang="fr-FR" sz="800" dirty="0"/>
                  <a:t>0</a:t>
                </a:r>
              </a:p>
            </p:txBody>
          </p:sp>
          <p:sp>
            <p:nvSpPr>
              <p:cNvPr id="198" name="ZoneTexte 197"/>
              <p:cNvSpPr txBox="1"/>
              <p:nvPr/>
            </p:nvSpPr>
            <p:spPr>
              <a:xfrm>
                <a:off x="1369562" y="4923368"/>
                <a:ext cx="398066" cy="215444"/>
              </a:xfrm>
              <a:prstGeom prst="rect">
                <a:avLst/>
              </a:prstGeom>
              <a:noFill/>
            </p:spPr>
            <p:txBody>
              <a:bodyPr wrap="none" rtlCol="0">
                <a:spAutoFit/>
              </a:bodyPr>
              <a:lstStyle/>
              <a:p>
                <a:r>
                  <a:rPr lang="fr-FR" sz="800" dirty="0" smtClean="0"/>
                  <a:t>Jalon</a:t>
                </a:r>
                <a:endParaRPr lang="fr-FR" sz="800" dirty="0"/>
              </a:p>
            </p:txBody>
          </p:sp>
        </p:grpSp>
        <p:grpSp>
          <p:nvGrpSpPr>
            <p:cNvPr id="148" name="Grouper 147"/>
            <p:cNvGrpSpPr/>
            <p:nvPr/>
          </p:nvGrpSpPr>
          <p:grpSpPr>
            <a:xfrm>
              <a:off x="3832993" y="2214002"/>
              <a:ext cx="778883" cy="609053"/>
              <a:chOff x="987232" y="3759035"/>
              <a:chExt cx="778883" cy="609053"/>
            </a:xfrm>
          </p:grpSpPr>
          <p:sp>
            <p:nvSpPr>
              <p:cNvPr id="179" name="Rectangle 178"/>
              <p:cNvSpPr/>
              <p:nvPr/>
            </p:nvSpPr>
            <p:spPr>
              <a:xfrm>
                <a:off x="1047475" y="3812202"/>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80" name="Connecteur droit 179"/>
              <p:cNvCxnSpPr/>
              <p:nvPr/>
            </p:nvCxnSpPr>
            <p:spPr>
              <a:xfrm>
                <a:off x="1047475" y="3951773"/>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81" name="Connecteur droit 180"/>
              <p:cNvCxnSpPr/>
              <p:nvPr/>
            </p:nvCxnSpPr>
            <p:spPr>
              <a:xfrm>
                <a:off x="1047475" y="4241096"/>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182" name="ZoneTexte 181"/>
              <p:cNvSpPr txBox="1"/>
              <p:nvPr/>
            </p:nvSpPr>
            <p:spPr>
              <a:xfrm>
                <a:off x="1013697" y="3941520"/>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183" name="Connecteur droit 182"/>
              <p:cNvCxnSpPr/>
              <p:nvPr/>
            </p:nvCxnSpPr>
            <p:spPr>
              <a:xfrm>
                <a:off x="1389906" y="4232771"/>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4" name="Connecteur droit 183"/>
              <p:cNvCxnSpPr/>
              <p:nvPr/>
            </p:nvCxnSpPr>
            <p:spPr>
              <a:xfrm>
                <a:off x="1329167" y="382239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5" name="Connecteur droit 184"/>
              <p:cNvCxnSpPr/>
              <p:nvPr/>
            </p:nvCxnSpPr>
            <p:spPr>
              <a:xfrm>
                <a:off x="1508086" y="381220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86" name="ZoneTexte 185"/>
              <p:cNvSpPr txBox="1"/>
              <p:nvPr/>
            </p:nvSpPr>
            <p:spPr>
              <a:xfrm>
                <a:off x="1492791" y="3759035"/>
                <a:ext cx="236663" cy="215444"/>
              </a:xfrm>
              <a:prstGeom prst="rect">
                <a:avLst/>
              </a:prstGeom>
              <a:noFill/>
            </p:spPr>
            <p:txBody>
              <a:bodyPr wrap="none" rtlCol="0">
                <a:spAutoFit/>
              </a:bodyPr>
              <a:lstStyle/>
              <a:p>
                <a:r>
                  <a:rPr lang="fr-FR" sz="800" dirty="0"/>
                  <a:t>8</a:t>
                </a:r>
              </a:p>
            </p:txBody>
          </p:sp>
          <p:sp>
            <p:nvSpPr>
              <p:cNvPr id="187" name="ZoneTexte 186"/>
              <p:cNvSpPr txBox="1"/>
              <p:nvPr/>
            </p:nvSpPr>
            <p:spPr>
              <a:xfrm>
                <a:off x="1285022" y="3769498"/>
                <a:ext cx="288661" cy="215444"/>
              </a:xfrm>
              <a:prstGeom prst="rect">
                <a:avLst/>
              </a:prstGeom>
              <a:noFill/>
            </p:spPr>
            <p:txBody>
              <a:bodyPr wrap="none" rtlCol="0">
                <a:spAutoFit/>
              </a:bodyPr>
              <a:lstStyle/>
              <a:p>
                <a:r>
                  <a:rPr lang="fr-FR" sz="800" dirty="0" smtClean="0"/>
                  <a:t>35</a:t>
                </a:r>
                <a:endParaRPr lang="fr-FR" sz="800" dirty="0"/>
              </a:p>
            </p:txBody>
          </p:sp>
          <p:sp>
            <p:nvSpPr>
              <p:cNvPr id="188" name="ZoneTexte 187"/>
              <p:cNvSpPr txBox="1"/>
              <p:nvPr/>
            </p:nvSpPr>
            <p:spPr>
              <a:xfrm>
                <a:off x="987232" y="3767668"/>
                <a:ext cx="402674" cy="215444"/>
              </a:xfrm>
              <a:prstGeom prst="rect">
                <a:avLst/>
              </a:prstGeom>
              <a:noFill/>
            </p:spPr>
            <p:txBody>
              <a:bodyPr wrap="none" rtlCol="0">
                <a:spAutoFit/>
              </a:bodyPr>
              <a:lstStyle/>
              <a:p>
                <a:r>
                  <a:rPr lang="fr-FR" sz="800" dirty="0" smtClean="0"/>
                  <a:t>146A</a:t>
                </a:r>
                <a:endParaRPr lang="fr-FR" sz="800" dirty="0"/>
              </a:p>
            </p:txBody>
          </p:sp>
        </p:grpSp>
        <p:grpSp>
          <p:nvGrpSpPr>
            <p:cNvPr id="149" name="Grouper 148"/>
            <p:cNvGrpSpPr/>
            <p:nvPr/>
          </p:nvGrpSpPr>
          <p:grpSpPr>
            <a:xfrm>
              <a:off x="2956556" y="3796187"/>
              <a:ext cx="761644" cy="599089"/>
              <a:chOff x="216041" y="3093954"/>
              <a:chExt cx="761644" cy="599089"/>
            </a:xfrm>
          </p:grpSpPr>
          <p:sp>
            <p:nvSpPr>
              <p:cNvPr id="169" name="Rectangle 168"/>
              <p:cNvSpPr/>
              <p:nvPr/>
            </p:nvSpPr>
            <p:spPr>
              <a:xfrm>
                <a:off x="259045" y="3137157"/>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70" name="Connecteur droit 169"/>
              <p:cNvCxnSpPr/>
              <p:nvPr/>
            </p:nvCxnSpPr>
            <p:spPr>
              <a:xfrm>
                <a:off x="259045" y="3276728"/>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71" name="Connecteur droit 170"/>
              <p:cNvCxnSpPr/>
              <p:nvPr/>
            </p:nvCxnSpPr>
            <p:spPr>
              <a:xfrm>
                <a:off x="259045" y="356605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172" name="ZoneTexte 171"/>
              <p:cNvSpPr txBox="1"/>
              <p:nvPr/>
            </p:nvSpPr>
            <p:spPr>
              <a:xfrm>
                <a:off x="225267" y="3266475"/>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173" name="Connecteur droit 172"/>
              <p:cNvCxnSpPr/>
              <p:nvPr/>
            </p:nvCxnSpPr>
            <p:spPr>
              <a:xfrm>
                <a:off x="601476" y="3557726"/>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4" name="Connecteur droit 173"/>
              <p:cNvCxnSpPr/>
              <p:nvPr/>
            </p:nvCxnSpPr>
            <p:spPr>
              <a:xfrm>
                <a:off x="535417" y="3137157"/>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5" name="Connecteur droit 174"/>
              <p:cNvCxnSpPr/>
              <p:nvPr/>
            </p:nvCxnSpPr>
            <p:spPr>
              <a:xfrm>
                <a:off x="719656" y="3137157"/>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76" name="ZoneTexte 175"/>
              <p:cNvSpPr txBox="1"/>
              <p:nvPr/>
            </p:nvSpPr>
            <p:spPr>
              <a:xfrm>
                <a:off x="704361" y="3096772"/>
                <a:ext cx="236663" cy="215444"/>
              </a:xfrm>
              <a:prstGeom prst="rect">
                <a:avLst/>
              </a:prstGeom>
              <a:noFill/>
            </p:spPr>
            <p:txBody>
              <a:bodyPr wrap="none" rtlCol="0">
                <a:spAutoFit/>
              </a:bodyPr>
              <a:lstStyle/>
              <a:p>
                <a:r>
                  <a:rPr lang="fr-FR" sz="800" dirty="0"/>
                  <a:t>5</a:t>
                </a:r>
              </a:p>
            </p:txBody>
          </p:sp>
          <p:sp>
            <p:nvSpPr>
              <p:cNvPr id="177" name="ZoneTexte 176"/>
              <p:cNvSpPr txBox="1"/>
              <p:nvPr/>
            </p:nvSpPr>
            <p:spPr>
              <a:xfrm>
                <a:off x="483144" y="3102379"/>
                <a:ext cx="288661" cy="215444"/>
              </a:xfrm>
              <a:prstGeom prst="rect">
                <a:avLst/>
              </a:prstGeom>
              <a:noFill/>
            </p:spPr>
            <p:txBody>
              <a:bodyPr wrap="none" rtlCol="0">
                <a:spAutoFit/>
              </a:bodyPr>
              <a:lstStyle/>
              <a:p>
                <a:r>
                  <a:rPr lang="fr-FR" sz="800" dirty="0" smtClean="0"/>
                  <a:t>15</a:t>
                </a:r>
                <a:endParaRPr lang="fr-FR" sz="800" dirty="0"/>
              </a:p>
            </p:txBody>
          </p:sp>
          <p:sp>
            <p:nvSpPr>
              <p:cNvPr id="178" name="ZoneTexte 177"/>
              <p:cNvSpPr txBox="1"/>
              <p:nvPr/>
            </p:nvSpPr>
            <p:spPr>
              <a:xfrm>
                <a:off x="216041" y="3093954"/>
                <a:ext cx="402674" cy="215444"/>
              </a:xfrm>
              <a:prstGeom prst="rect">
                <a:avLst/>
              </a:prstGeom>
              <a:noFill/>
            </p:spPr>
            <p:txBody>
              <a:bodyPr wrap="none" rtlCol="0">
                <a:spAutoFit/>
              </a:bodyPr>
              <a:lstStyle/>
              <a:p>
                <a:r>
                  <a:rPr lang="fr-FR" sz="800" dirty="0" smtClean="0"/>
                  <a:t>143A</a:t>
                </a:r>
                <a:endParaRPr lang="fr-FR" sz="800" dirty="0"/>
              </a:p>
            </p:txBody>
          </p:sp>
        </p:grpSp>
        <p:cxnSp>
          <p:nvCxnSpPr>
            <p:cNvPr id="150" name="Connecteur droit avec flèche 149"/>
            <p:cNvCxnSpPr>
              <a:stCxn id="257" idx="0"/>
              <a:endCxn id="242" idx="1"/>
            </p:cNvCxnSpPr>
            <p:nvPr/>
          </p:nvCxnSpPr>
          <p:spPr>
            <a:xfrm flipV="1">
              <a:off x="2263095" y="2553914"/>
              <a:ext cx="441395" cy="410269"/>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1" name="Connecteur droit avec flèche 150"/>
            <p:cNvCxnSpPr>
              <a:stCxn id="242" idx="3"/>
              <a:endCxn id="182" idx="1"/>
            </p:cNvCxnSpPr>
            <p:nvPr/>
          </p:nvCxnSpPr>
          <p:spPr>
            <a:xfrm>
              <a:off x="3456908" y="2553914"/>
              <a:ext cx="402550" cy="11850"/>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2" name="Connecteur droit avec flèche 151"/>
            <p:cNvCxnSpPr>
              <a:endCxn id="192" idx="1"/>
            </p:cNvCxnSpPr>
            <p:nvPr/>
          </p:nvCxnSpPr>
          <p:spPr>
            <a:xfrm>
              <a:off x="4583574" y="2565764"/>
              <a:ext cx="598232" cy="1525443"/>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3" name="Connecteur droit avec flèche 152"/>
            <p:cNvCxnSpPr>
              <a:endCxn id="216" idx="0"/>
            </p:cNvCxnSpPr>
            <p:nvPr/>
          </p:nvCxnSpPr>
          <p:spPr>
            <a:xfrm>
              <a:off x="4074858" y="3605029"/>
              <a:ext cx="283423" cy="187412"/>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4" name="Connecteur droit avec flèche 153"/>
            <p:cNvCxnSpPr>
              <a:endCxn id="189" idx="1"/>
            </p:cNvCxnSpPr>
            <p:nvPr/>
          </p:nvCxnSpPr>
          <p:spPr>
            <a:xfrm>
              <a:off x="4688211" y="4129967"/>
              <a:ext cx="527373" cy="2143"/>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5" name="Connecteur droit avec flèche 154"/>
            <p:cNvCxnSpPr>
              <a:endCxn id="208" idx="3"/>
            </p:cNvCxnSpPr>
            <p:nvPr/>
          </p:nvCxnSpPr>
          <p:spPr>
            <a:xfrm>
              <a:off x="3057621" y="2878557"/>
              <a:ext cx="110259" cy="220386"/>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6" name="Connecteur droit avec flèche 155"/>
            <p:cNvCxnSpPr>
              <a:endCxn id="238" idx="3"/>
            </p:cNvCxnSpPr>
            <p:nvPr/>
          </p:nvCxnSpPr>
          <p:spPr>
            <a:xfrm>
              <a:off x="2237096" y="3564559"/>
              <a:ext cx="195620" cy="329179"/>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7" name="Connecteur droit avec flèche 156"/>
            <p:cNvCxnSpPr>
              <a:endCxn id="222" idx="1"/>
            </p:cNvCxnSpPr>
            <p:nvPr/>
          </p:nvCxnSpPr>
          <p:spPr>
            <a:xfrm>
              <a:off x="3513383" y="3284805"/>
              <a:ext cx="211931" cy="50966"/>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8" name="Connecteur droit avec flèche 157"/>
            <p:cNvCxnSpPr>
              <a:endCxn id="172" idx="1"/>
            </p:cNvCxnSpPr>
            <p:nvPr/>
          </p:nvCxnSpPr>
          <p:spPr>
            <a:xfrm>
              <a:off x="2770162" y="4103694"/>
              <a:ext cx="195620" cy="34291"/>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9" name="Connecteur droit avec flèche 158"/>
            <p:cNvCxnSpPr>
              <a:endCxn id="212" idx="1"/>
            </p:cNvCxnSpPr>
            <p:nvPr/>
          </p:nvCxnSpPr>
          <p:spPr>
            <a:xfrm>
              <a:off x="3681539" y="4112821"/>
              <a:ext cx="280804" cy="25164"/>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60" name="ZoneTexte 159"/>
            <p:cNvSpPr txBox="1"/>
            <p:nvPr/>
          </p:nvSpPr>
          <p:spPr>
            <a:xfrm>
              <a:off x="2302348" y="3393362"/>
              <a:ext cx="224290" cy="215444"/>
            </a:xfrm>
            <a:prstGeom prst="rect">
              <a:avLst/>
            </a:prstGeom>
            <a:noFill/>
          </p:spPr>
          <p:txBody>
            <a:bodyPr wrap="none" rtlCol="0">
              <a:spAutoFit/>
            </a:bodyPr>
            <a:lstStyle/>
            <a:p>
              <a:r>
                <a:rPr lang="fr-FR" sz="800" dirty="0" smtClean="0"/>
                <a:t>/</a:t>
              </a:r>
              <a:endParaRPr lang="fr-FR" sz="800" dirty="0"/>
            </a:p>
          </p:txBody>
        </p:sp>
        <p:sp>
          <p:nvSpPr>
            <p:cNvPr id="161" name="ZoneTexte 160"/>
            <p:cNvSpPr txBox="1"/>
            <p:nvPr/>
          </p:nvSpPr>
          <p:spPr>
            <a:xfrm>
              <a:off x="3122567" y="2639985"/>
              <a:ext cx="236663" cy="215444"/>
            </a:xfrm>
            <a:prstGeom prst="rect">
              <a:avLst/>
            </a:prstGeom>
            <a:noFill/>
          </p:spPr>
          <p:txBody>
            <a:bodyPr wrap="none" rtlCol="0">
              <a:spAutoFit/>
            </a:bodyPr>
            <a:lstStyle/>
            <a:p>
              <a:r>
                <a:rPr lang="fr-FR" sz="800" dirty="0" smtClean="0"/>
                <a:t>1</a:t>
              </a:r>
              <a:endParaRPr lang="fr-FR" sz="800" dirty="0"/>
            </a:p>
          </p:txBody>
        </p:sp>
        <p:sp>
          <p:nvSpPr>
            <p:cNvPr id="162" name="ZoneTexte 161"/>
            <p:cNvSpPr txBox="1"/>
            <p:nvPr/>
          </p:nvSpPr>
          <p:spPr>
            <a:xfrm>
              <a:off x="2467827" y="4205781"/>
              <a:ext cx="236663" cy="215444"/>
            </a:xfrm>
            <a:prstGeom prst="rect">
              <a:avLst/>
            </a:prstGeom>
            <a:noFill/>
          </p:spPr>
          <p:txBody>
            <a:bodyPr wrap="none" rtlCol="0">
              <a:spAutoFit/>
            </a:bodyPr>
            <a:lstStyle/>
            <a:p>
              <a:r>
                <a:rPr lang="fr-FR" sz="800" dirty="0" smtClean="0"/>
                <a:t>1</a:t>
              </a:r>
              <a:endParaRPr lang="fr-FR" sz="800" dirty="0"/>
            </a:p>
          </p:txBody>
        </p:sp>
        <p:sp>
          <p:nvSpPr>
            <p:cNvPr id="163" name="ZoneTexte 162"/>
            <p:cNvSpPr txBox="1"/>
            <p:nvPr/>
          </p:nvSpPr>
          <p:spPr>
            <a:xfrm>
              <a:off x="3223659" y="3416597"/>
              <a:ext cx="236663" cy="215444"/>
            </a:xfrm>
            <a:prstGeom prst="rect">
              <a:avLst/>
            </a:prstGeom>
            <a:noFill/>
          </p:spPr>
          <p:txBody>
            <a:bodyPr wrap="none" rtlCol="0">
              <a:spAutoFit/>
            </a:bodyPr>
            <a:lstStyle/>
            <a:p>
              <a:r>
                <a:rPr lang="fr-FR" sz="800" dirty="0" smtClean="0"/>
                <a:t>3</a:t>
              </a:r>
              <a:endParaRPr lang="fr-FR" sz="800" dirty="0"/>
            </a:p>
          </p:txBody>
        </p:sp>
        <p:sp>
          <p:nvSpPr>
            <p:cNvPr id="164" name="ZoneTexte 163"/>
            <p:cNvSpPr txBox="1"/>
            <p:nvPr/>
          </p:nvSpPr>
          <p:spPr>
            <a:xfrm>
              <a:off x="3386756" y="4222715"/>
              <a:ext cx="236663" cy="215444"/>
            </a:xfrm>
            <a:prstGeom prst="rect">
              <a:avLst/>
            </a:prstGeom>
            <a:noFill/>
          </p:spPr>
          <p:txBody>
            <a:bodyPr wrap="none" rtlCol="0">
              <a:spAutoFit/>
            </a:bodyPr>
            <a:lstStyle/>
            <a:p>
              <a:r>
                <a:rPr lang="fr-FR" sz="800" dirty="0" smtClean="0"/>
                <a:t>4</a:t>
              </a:r>
              <a:endParaRPr lang="fr-FR" sz="800" dirty="0"/>
            </a:p>
          </p:txBody>
        </p:sp>
        <p:sp>
          <p:nvSpPr>
            <p:cNvPr id="165" name="ZoneTexte 164"/>
            <p:cNvSpPr txBox="1"/>
            <p:nvPr/>
          </p:nvSpPr>
          <p:spPr>
            <a:xfrm>
              <a:off x="4130783" y="3402001"/>
              <a:ext cx="236663" cy="215444"/>
            </a:xfrm>
            <a:prstGeom prst="rect">
              <a:avLst/>
            </a:prstGeom>
            <a:noFill/>
          </p:spPr>
          <p:txBody>
            <a:bodyPr wrap="none" rtlCol="0">
              <a:spAutoFit/>
            </a:bodyPr>
            <a:lstStyle/>
            <a:p>
              <a:r>
                <a:rPr lang="fr-FR" sz="800" dirty="0" smtClean="0"/>
                <a:t>6</a:t>
              </a:r>
              <a:endParaRPr lang="fr-FR" sz="800" dirty="0"/>
            </a:p>
          </p:txBody>
        </p:sp>
        <p:sp>
          <p:nvSpPr>
            <p:cNvPr id="166" name="ZoneTexte 165"/>
            <p:cNvSpPr txBox="1"/>
            <p:nvPr/>
          </p:nvSpPr>
          <p:spPr>
            <a:xfrm>
              <a:off x="4280642" y="2640769"/>
              <a:ext cx="236663" cy="215444"/>
            </a:xfrm>
            <a:prstGeom prst="rect">
              <a:avLst/>
            </a:prstGeom>
            <a:noFill/>
          </p:spPr>
          <p:txBody>
            <a:bodyPr wrap="none" rtlCol="0">
              <a:spAutoFit/>
            </a:bodyPr>
            <a:lstStyle/>
            <a:p>
              <a:r>
                <a:rPr lang="fr-FR" sz="800" dirty="0" smtClean="0"/>
                <a:t>3</a:t>
              </a:r>
              <a:endParaRPr lang="fr-FR" sz="800" dirty="0"/>
            </a:p>
          </p:txBody>
        </p:sp>
        <p:sp>
          <p:nvSpPr>
            <p:cNvPr id="167" name="ZoneTexte 166"/>
            <p:cNvSpPr txBox="1"/>
            <p:nvPr/>
          </p:nvSpPr>
          <p:spPr>
            <a:xfrm>
              <a:off x="4353847" y="4218026"/>
              <a:ext cx="316112" cy="215444"/>
            </a:xfrm>
            <a:prstGeom prst="rect">
              <a:avLst/>
            </a:prstGeom>
            <a:noFill/>
          </p:spPr>
          <p:txBody>
            <a:bodyPr wrap="none" rtlCol="0">
              <a:spAutoFit/>
            </a:bodyPr>
            <a:lstStyle/>
            <a:p>
              <a:r>
                <a:rPr lang="fr-FR" sz="800" dirty="0" smtClean="0"/>
                <a:t>5;7</a:t>
              </a:r>
              <a:endParaRPr lang="fr-FR" sz="800" dirty="0"/>
            </a:p>
          </p:txBody>
        </p:sp>
        <p:sp>
          <p:nvSpPr>
            <p:cNvPr id="168" name="ZoneTexte 167"/>
            <p:cNvSpPr txBox="1"/>
            <p:nvPr/>
          </p:nvSpPr>
          <p:spPr>
            <a:xfrm>
              <a:off x="5581451" y="4232771"/>
              <a:ext cx="316112" cy="215444"/>
            </a:xfrm>
            <a:prstGeom prst="rect">
              <a:avLst/>
            </a:prstGeom>
            <a:noFill/>
          </p:spPr>
          <p:txBody>
            <a:bodyPr wrap="none" rtlCol="0">
              <a:spAutoFit/>
            </a:bodyPr>
            <a:lstStyle/>
            <a:p>
              <a:r>
                <a:rPr lang="fr-FR" sz="800" dirty="0" smtClean="0"/>
                <a:t>2;8</a:t>
              </a:r>
              <a:endParaRPr lang="fr-FR" sz="800" dirty="0"/>
            </a:p>
          </p:txBody>
        </p:sp>
      </p:grpSp>
      <p:grpSp>
        <p:nvGrpSpPr>
          <p:cNvPr id="10" name="Grouper 9"/>
          <p:cNvGrpSpPr/>
          <p:nvPr/>
        </p:nvGrpSpPr>
        <p:grpSpPr>
          <a:xfrm>
            <a:off x="2882730" y="17270"/>
            <a:ext cx="3070409" cy="950039"/>
            <a:chOff x="2882730" y="17270"/>
            <a:chExt cx="3070409" cy="950039"/>
          </a:xfrm>
        </p:grpSpPr>
        <p:sp>
          <p:nvSpPr>
            <p:cNvPr id="5" name="ZoneTexte 4"/>
            <p:cNvSpPr txBox="1"/>
            <p:nvPr/>
          </p:nvSpPr>
          <p:spPr>
            <a:xfrm>
              <a:off x="2882730" y="320978"/>
              <a:ext cx="3070409" cy="646331"/>
            </a:xfrm>
            <a:prstGeom prst="rect">
              <a:avLst/>
            </a:prstGeom>
            <a:noFill/>
          </p:spPr>
          <p:txBody>
            <a:bodyPr wrap="none" rtlCol="0">
              <a:spAutoFit/>
            </a:bodyPr>
            <a:lstStyle/>
            <a:p>
              <a:pPr algn="ctr"/>
              <a:r>
                <a:rPr lang="fr-FR" dirty="0" smtClean="0"/>
                <a:t>QUAND, QUOI ET COMMENT ? </a:t>
              </a:r>
            </a:p>
            <a:p>
              <a:pPr algn="ctr"/>
              <a:r>
                <a:rPr lang="fr-FR" dirty="0" smtClean="0"/>
                <a:t>L’OUTIL PLANNING</a:t>
              </a:r>
              <a:endParaRPr lang="fr-FR" dirty="0"/>
            </a:p>
          </p:txBody>
        </p:sp>
        <p:grpSp>
          <p:nvGrpSpPr>
            <p:cNvPr id="137" name="Grouper 136"/>
            <p:cNvGrpSpPr/>
            <p:nvPr/>
          </p:nvGrpSpPr>
          <p:grpSpPr>
            <a:xfrm>
              <a:off x="4148089" y="17270"/>
              <a:ext cx="394142" cy="369332"/>
              <a:chOff x="3657158" y="5117068"/>
              <a:chExt cx="394142" cy="369332"/>
            </a:xfrm>
          </p:grpSpPr>
          <p:sp>
            <p:nvSpPr>
              <p:cNvPr id="259" name="Ellipse 258"/>
              <p:cNvSpPr/>
              <p:nvPr/>
            </p:nvSpPr>
            <p:spPr>
              <a:xfrm>
                <a:off x="3657158" y="5156200"/>
                <a:ext cx="394142" cy="330200"/>
              </a:xfrm>
              <a:prstGeom prst="ellipse">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60" name="ZoneTexte 259"/>
              <p:cNvSpPr txBox="1"/>
              <p:nvPr/>
            </p:nvSpPr>
            <p:spPr>
              <a:xfrm>
                <a:off x="3699801" y="5117068"/>
                <a:ext cx="301660" cy="369332"/>
              </a:xfrm>
              <a:prstGeom prst="rect">
                <a:avLst/>
              </a:prstGeom>
              <a:noFill/>
            </p:spPr>
            <p:txBody>
              <a:bodyPr wrap="none" rtlCol="0">
                <a:spAutoFit/>
              </a:bodyPr>
              <a:lstStyle/>
              <a:p>
                <a:r>
                  <a:rPr lang="fr-FR" b="1" dirty="0" smtClean="0"/>
                  <a:t>6</a:t>
                </a:r>
                <a:endParaRPr lang="fr-FR" b="1" dirty="0"/>
              </a:p>
            </p:txBody>
          </p:sp>
        </p:grpSp>
      </p:grpSp>
    </p:spTree>
    <p:extLst>
      <p:ext uri="{BB962C8B-B14F-4D97-AF65-F5344CB8AC3E}">
        <p14:creationId xmlns:p14="http://schemas.microsoft.com/office/powerpoint/2010/main" val="3440996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par>
                                <p:cTn id="13" presetID="5" presetClass="entr" presetSubtype="10" fill="hold" nodeType="withEffect">
                                  <p:stCondLst>
                                    <p:cond delay="0"/>
                                  </p:stCondLst>
                                  <p:childTnLst>
                                    <p:set>
                                      <p:cBhvr>
                                        <p:cTn id="14" dur="1" fill="hold">
                                          <p:stCondLst>
                                            <p:cond delay="0"/>
                                          </p:stCondLst>
                                        </p:cTn>
                                        <p:tgtEl>
                                          <p:spTgt spid="140"/>
                                        </p:tgtEl>
                                        <p:attrNameLst>
                                          <p:attrName>style.visibility</p:attrName>
                                        </p:attrNameLst>
                                      </p:cBhvr>
                                      <p:to>
                                        <p:strVal val="visible"/>
                                      </p:to>
                                    </p:set>
                                    <p:animEffect transition="in" filter="checkerboard(across)">
                                      <p:cBhvr>
                                        <p:cTn id="15" dur="500"/>
                                        <p:tgtEl>
                                          <p:spTgt spid="140"/>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checkerboard(across)">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checkerboard(across)">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cteur droit 4"/>
          <p:cNvCxnSpPr/>
          <p:nvPr/>
        </p:nvCxnSpPr>
        <p:spPr>
          <a:xfrm>
            <a:off x="2780841" y="0"/>
            <a:ext cx="67733" cy="6858000"/>
          </a:xfrm>
          <a:prstGeom prst="line">
            <a:avLst/>
          </a:prstGeom>
          <a:ln w="3175"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sp>
        <p:nvSpPr>
          <p:cNvPr id="2" name="ZoneTexte 1"/>
          <p:cNvSpPr txBox="1"/>
          <p:nvPr/>
        </p:nvSpPr>
        <p:spPr>
          <a:xfrm>
            <a:off x="118534" y="152400"/>
            <a:ext cx="2526841" cy="6210930"/>
          </a:xfrm>
          <a:prstGeom prst="rect">
            <a:avLst/>
          </a:prstGeom>
          <a:noFill/>
        </p:spPr>
        <p:txBody>
          <a:bodyPr wrap="square" rtlCol="0">
            <a:spAutoFit/>
          </a:bodyPr>
          <a:lstStyle/>
          <a:p>
            <a:pPr lvl="0" defTabSz="914400" fontAlgn="base">
              <a:spcBef>
                <a:spcPct val="20000"/>
              </a:spcBef>
              <a:spcAft>
                <a:spcPct val="0"/>
              </a:spcAft>
            </a:pPr>
            <a:r>
              <a:rPr lang="fr-FR" sz="1400" dirty="0" smtClean="0">
                <a:latin typeface="Arial" charset="0"/>
                <a:ea typeface="ＭＳ Ｐゴシック" charset="0"/>
              </a:rPr>
              <a:t>L’opération </a:t>
            </a:r>
            <a:r>
              <a:rPr lang="fr-FR" sz="1400" dirty="0">
                <a:latin typeface="Arial" charset="0"/>
                <a:ea typeface="ＭＳ Ｐゴシック" charset="0"/>
              </a:rPr>
              <a:t>143A a une marge libre de 20 j car la 145A est en parallèle sur elle. En revanche, l'opération 142A n'a pas de marge libre car elle est seule à précéder l'opération 143A. En fait sur ce chemin 142A, 143A, on peut partager la marge libre de la 143A. </a:t>
            </a:r>
          </a:p>
          <a:p>
            <a:pPr lvl="0" defTabSz="914400" fontAlgn="base">
              <a:spcBef>
                <a:spcPct val="20000"/>
              </a:spcBef>
              <a:spcAft>
                <a:spcPct val="0"/>
              </a:spcAft>
            </a:pPr>
            <a:r>
              <a:rPr lang="fr-FR" sz="1400" dirty="0">
                <a:latin typeface="Arial" charset="0"/>
                <a:ea typeface="ＭＳ Ｐゴシック" charset="0"/>
              </a:rPr>
              <a:t>Le </a:t>
            </a:r>
            <a:r>
              <a:rPr lang="fr-FR" sz="1400" b="1" dirty="0">
                <a:latin typeface="Arial" charset="0"/>
                <a:ea typeface="ＭＳ Ｐゴシック" charset="0"/>
              </a:rPr>
              <a:t>chemin le plus critique</a:t>
            </a:r>
            <a:r>
              <a:rPr lang="fr-FR" sz="1400" dirty="0">
                <a:latin typeface="Arial" charset="0"/>
                <a:ea typeface="ＭＳ Ｐゴシック" charset="0"/>
              </a:rPr>
              <a:t> est jalonné par les opérations qui ont la </a:t>
            </a:r>
            <a:r>
              <a:rPr lang="fr-FR" sz="1400" b="1" dirty="0">
                <a:latin typeface="Arial" charset="0"/>
                <a:ea typeface="ＭＳ Ｐゴシック" charset="0"/>
              </a:rPr>
              <a:t>marge totale MT</a:t>
            </a:r>
            <a:r>
              <a:rPr lang="fr-FR" sz="1400" dirty="0">
                <a:latin typeface="Arial" charset="0"/>
                <a:ea typeface="ＭＳ Ｐゴシック" charset="0"/>
              </a:rPr>
              <a:t> la plus petite.</a:t>
            </a:r>
          </a:p>
          <a:p>
            <a:pPr lvl="0" defTabSz="914400" fontAlgn="base">
              <a:spcBef>
                <a:spcPct val="20000"/>
              </a:spcBef>
              <a:spcAft>
                <a:spcPct val="0"/>
              </a:spcAft>
            </a:pPr>
            <a:r>
              <a:rPr lang="fr-FR" sz="1400" dirty="0">
                <a:latin typeface="Arial" charset="0"/>
                <a:ea typeface="ＭＳ Ｐゴシック" charset="0"/>
              </a:rPr>
              <a:t>En l'occurrence, les opérations 14A, 141A, Jalon, 144A, 145A et 14B ont la marge totale la plus faible et égale à zéro. Elles constituent donc le chemin le plus critique. Une leçon tirée de l'expérience est que si l'on a plus de 40% des tâches qui sont critiques dans un projet, il est peu probable que l'on sache terminer le projet dans le délai prévu. </a:t>
            </a:r>
          </a:p>
          <a:p>
            <a:endParaRPr lang="fr-FR" sz="1400" dirty="0"/>
          </a:p>
        </p:txBody>
      </p:sp>
      <p:sp>
        <p:nvSpPr>
          <p:cNvPr id="3" name="ZoneTexte 2"/>
          <p:cNvSpPr txBox="1"/>
          <p:nvPr/>
        </p:nvSpPr>
        <p:spPr>
          <a:xfrm>
            <a:off x="2976033" y="4288215"/>
            <a:ext cx="5809619" cy="2031325"/>
          </a:xfrm>
          <a:prstGeom prst="rect">
            <a:avLst/>
          </a:prstGeom>
          <a:noFill/>
        </p:spPr>
        <p:txBody>
          <a:bodyPr wrap="square" rtlCol="0">
            <a:spAutoFit/>
          </a:bodyPr>
          <a:lstStyle/>
          <a:p>
            <a:pPr lvl="0"/>
            <a:r>
              <a:rPr lang="fr-FR" sz="1400" dirty="0">
                <a:latin typeface="Arial" charset="0"/>
                <a:ea typeface="ＭＳ Ｐゴシック" charset="0"/>
              </a:rPr>
              <a:t>La </a:t>
            </a:r>
            <a:r>
              <a:rPr lang="fr-FR" sz="1400" b="1" dirty="0">
                <a:latin typeface="Arial" charset="0"/>
                <a:ea typeface="ＭＳ Ｐゴシック" charset="0"/>
              </a:rPr>
              <a:t>réduction du délai d'un projet s'obtient d'abord par une réflexion sur l'ordre et le chevauchement</a:t>
            </a:r>
            <a:r>
              <a:rPr lang="fr-FR" sz="1400" dirty="0">
                <a:latin typeface="Arial" charset="0"/>
                <a:ea typeface="ＭＳ Ｐゴシック" charset="0"/>
              </a:rPr>
              <a:t> possible de certaines opérations du chemin le plus critique et non </a:t>
            </a:r>
            <a:r>
              <a:rPr lang="fr-FR" sz="1400" dirty="0" smtClean="0">
                <a:latin typeface="Arial" charset="0"/>
                <a:ea typeface="ＭＳ Ｐゴシック" charset="0"/>
              </a:rPr>
              <a:t>pas en demandant aux responsables de réduire la durée de leurs opérations. Ainsi, il est peut être possible de faire se chevaucher les opérations 1.4 A et 1.4.1 A  de</a:t>
            </a:r>
          </a:p>
          <a:p>
            <a:pPr lvl="0"/>
            <a:r>
              <a:rPr lang="fr-FR" sz="1400" dirty="0" smtClean="0">
                <a:latin typeface="Arial" charset="0"/>
                <a:ea typeface="ＭＳ Ｐゴシック" charset="0"/>
              </a:rPr>
              <a:t>10 jours ce qui aurait pour effet de réduire la durée du projet de 10 jours. Il est évidemment possible de formaliser ces chevauchements sur Microsoft Project notamment en liant du décalage voulu le début des tâches.</a:t>
            </a:r>
            <a:endParaRPr lang="fr-FR" sz="1400" dirty="0"/>
          </a:p>
        </p:txBody>
      </p:sp>
      <p:pic>
        <p:nvPicPr>
          <p:cNvPr id="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8575" y="365577"/>
            <a:ext cx="6127578" cy="3878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89488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heckerboard(across)">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heckerboard(across)">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7007918" y="201936"/>
            <a:ext cx="1685528" cy="646331"/>
          </a:xfrm>
          <a:prstGeom prst="rect">
            <a:avLst/>
          </a:prstGeom>
          <a:noFill/>
        </p:spPr>
        <p:txBody>
          <a:bodyPr wrap="none" rtlCol="0">
            <a:spAutoFit/>
          </a:bodyPr>
          <a:lstStyle/>
          <a:p>
            <a:pPr algn="ctr"/>
            <a:r>
              <a:rPr lang="fr-FR" dirty="0" smtClean="0"/>
              <a:t>INFORMATIONS </a:t>
            </a:r>
          </a:p>
          <a:p>
            <a:pPr algn="ctr"/>
            <a:r>
              <a:rPr lang="fr-FR" dirty="0" smtClean="0"/>
              <a:t>DE SORTIE</a:t>
            </a:r>
            <a:endParaRPr lang="fr-FR" dirty="0"/>
          </a:p>
        </p:txBody>
      </p:sp>
      <p:grpSp>
        <p:nvGrpSpPr>
          <p:cNvPr id="8" name="Grouper 7"/>
          <p:cNvGrpSpPr/>
          <p:nvPr/>
        </p:nvGrpSpPr>
        <p:grpSpPr>
          <a:xfrm>
            <a:off x="3981622" y="2604053"/>
            <a:ext cx="873566" cy="984956"/>
            <a:chOff x="4360583" y="1363309"/>
            <a:chExt cx="873566" cy="984956"/>
          </a:xfrm>
        </p:grpSpPr>
        <p:sp>
          <p:nvSpPr>
            <p:cNvPr id="9" name="Rectangle à coins arrondis 8"/>
            <p:cNvSpPr/>
            <p:nvPr/>
          </p:nvSpPr>
          <p:spPr>
            <a:xfrm>
              <a:off x="4360583" y="1363309"/>
              <a:ext cx="873566" cy="984956"/>
            </a:xfrm>
            <a:prstGeom prst="round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0" name="ZoneTexte 9"/>
            <p:cNvSpPr txBox="1"/>
            <p:nvPr/>
          </p:nvSpPr>
          <p:spPr>
            <a:xfrm>
              <a:off x="4360583" y="1645479"/>
              <a:ext cx="787520" cy="461665"/>
            </a:xfrm>
            <a:prstGeom prst="rect">
              <a:avLst/>
            </a:prstGeom>
            <a:noFill/>
          </p:spPr>
          <p:txBody>
            <a:bodyPr wrap="none" rtlCol="0">
              <a:spAutoFit/>
            </a:bodyPr>
            <a:lstStyle/>
            <a:p>
              <a:pPr algn="ctr"/>
              <a:r>
                <a:rPr lang="fr-FR" sz="1200" dirty="0" smtClean="0"/>
                <a:t>Microsoft </a:t>
              </a:r>
            </a:p>
            <a:p>
              <a:pPr algn="ctr"/>
              <a:r>
                <a:rPr lang="fr-FR" sz="1200" dirty="0" smtClean="0"/>
                <a:t>Project</a:t>
              </a:r>
              <a:endParaRPr lang="fr-FR" sz="1200" dirty="0"/>
            </a:p>
          </p:txBody>
        </p:sp>
      </p:grpSp>
      <p:pic>
        <p:nvPicPr>
          <p:cNvPr id="1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35071" y="2010761"/>
            <a:ext cx="2922587" cy="1884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er 11"/>
          <p:cNvGrpSpPr/>
          <p:nvPr/>
        </p:nvGrpSpPr>
        <p:grpSpPr>
          <a:xfrm>
            <a:off x="98225" y="201936"/>
            <a:ext cx="3053151" cy="4571895"/>
            <a:chOff x="98225" y="201936"/>
            <a:chExt cx="3053151" cy="4571895"/>
          </a:xfrm>
        </p:grpSpPr>
        <p:sp>
          <p:nvSpPr>
            <p:cNvPr id="5" name="ZoneTexte 4"/>
            <p:cNvSpPr txBox="1"/>
            <p:nvPr/>
          </p:nvSpPr>
          <p:spPr>
            <a:xfrm>
              <a:off x="234743" y="201936"/>
              <a:ext cx="1685528" cy="646331"/>
            </a:xfrm>
            <a:prstGeom prst="rect">
              <a:avLst/>
            </a:prstGeom>
            <a:noFill/>
          </p:spPr>
          <p:txBody>
            <a:bodyPr wrap="none" rtlCol="0">
              <a:spAutoFit/>
            </a:bodyPr>
            <a:lstStyle/>
            <a:p>
              <a:pPr algn="ctr"/>
              <a:r>
                <a:rPr lang="fr-FR" dirty="0" smtClean="0"/>
                <a:t>INFORMATIONS </a:t>
              </a:r>
            </a:p>
            <a:p>
              <a:pPr algn="ctr"/>
              <a:r>
                <a:rPr lang="fr-FR" dirty="0" smtClean="0"/>
                <a:t>D’ENTREE</a:t>
              </a:r>
              <a:endParaRPr lang="fr-FR" dirty="0"/>
            </a:p>
          </p:txBody>
        </p:sp>
        <p:pic>
          <p:nvPicPr>
            <p:cNvPr id="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225" y="1962461"/>
              <a:ext cx="3053151" cy="1932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ZoneTexte 1"/>
            <p:cNvSpPr txBox="1"/>
            <p:nvPr/>
          </p:nvSpPr>
          <p:spPr>
            <a:xfrm>
              <a:off x="234743" y="4127500"/>
              <a:ext cx="2698575" cy="646331"/>
            </a:xfrm>
            <a:prstGeom prst="rect">
              <a:avLst/>
            </a:prstGeom>
            <a:noFill/>
            <a:ln>
              <a:solidFill>
                <a:srgbClr val="000000"/>
              </a:solidFill>
            </a:ln>
          </p:spPr>
          <p:txBody>
            <a:bodyPr wrap="none" rtlCol="0">
              <a:spAutoFit/>
            </a:bodyPr>
            <a:lstStyle/>
            <a:p>
              <a:pPr algn="ctr"/>
              <a:r>
                <a:rPr lang="fr-FR" dirty="0" smtClean="0"/>
                <a:t>Le Planning des opérations</a:t>
              </a:r>
            </a:p>
            <a:p>
              <a:pPr algn="ctr"/>
              <a:r>
                <a:rPr lang="fr-FR" dirty="0"/>
                <a:t>c</a:t>
              </a:r>
              <a:r>
                <a:rPr lang="fr-FR" dirty="0" smtClean="0"/>
                <a:t>alé au plus tôt</a:t>
              </a:r>
              <a:endParaRPr lang="fr-FR" dirty="0"/>
            </a:p>
          </p:txBody>
        </p:sp>
      </p:grpSp>
      <p:sp>
        <p:nvSpPr>
          <p:cNvPr id="3" name="ZoneTexte 2"/>
          <p:cNvSpPr txBox="1"/>
          <p:nvPr/>
        </p:nvSpPr>
        <p:spPr>
          <a:xfrm>
            <a:off x="6135750" y="4058334"/>
            <a:ext cx="2826415" cy="646331"/>
          </a:xfrm>
          <a:prstGeom prst="rect">
            <a:avLst/>
          </a:prstGeom>
          <a:solidFill>
            <a:srgbClr val="FFFF00"/>
          </a:solidFill>
          <a:ln>
            <a:solidFill>
              <a:srgbClr val="000000"/>
            </a:solidFill>
          </a:ln>
        </p:spPr>
        <p:txBody>
          <a:bodyPr wrap="none" rtlCol="0">
            <a:spAutoFit/>
          </a:bodyPr>
          <a:lstStyle/>
          <a:p>
            <a:pPr algn="ctr"/>
            <a:r>
              <a:rPr lang="fr-FR" dirty="0" smtClean="0"/>
              <a:t>Les opérateurs et les heures </a:t>
            </a:r>
          </a:p>
          <a:p>
            <a:pPr algn="ctr"/>
            <a:r>
              <a:rPr lang="fr-FR" dirty="0"/>
              <a:t>a</a:t>
            </a:r>
            <a:r>
              <a:rPr lang="fr-FR" dirty="0" smtClean="0"/>
              <a:t>lloués aux opérations</a:t>
            </a:r>
            <a:endParaRPr lang="fr-FR" dirty="0"/>
          </a:p>
        </p:txBody>
      </p:sp>
      <p:sp>
        <p:nvSpPr>
          <p:cNvPr id="13" name="Espace réservé du pied de page 12"/>
          <p:cNvSpPr>
            <a:spLocks noGrp="1"/>
          </p:cNvSpPr>
          <p:nvPr>
            <p:ph type="ftr" sz="quarter" idx="11"/>
          </p:nvPr>
        </p:nvSpPr>
        <p:spPr/>
        <p:txBody>
          <a:bodyPr/>
          <a:lstStyle/>
          <a:p>
            <a:r>
              <a:rPr lang="en-US" sz="800" dirty="0" smtClean="0"/>
              <a:t>Guy </a:t>
            </a:r>
            <a:r>
              <a:rPr lang="en-US" sz="800" dirty="0" err="1" smtClean="0"/>
              <a:t>Doriot</a:t>
            </a:r>
            <a:r>
              <a:rPr lang="en-US" sz="800" dirty="0" smtClean="0"/>
              <a:t> copyright 2012</a:t>
            </a:r>
            <a:endParaRPr lang="fr-FR" sz="800" dirty="0"/>
          </a:p>
        </p:txBody>
      </p:sp>
      <p:sp>
        <p:nvSpPr>
          <p:cNvPr id="14" name="Espace réservé du numéro de diapositive 13"/>
          <p:cNvSpPr>
            <a:spLocks noGrp="1"/>
          </p:cNvSpPr>
          <p:nvPr>
            <p:ph type="sldNum" sz="quarter" idx="12"/>
          </p:nvPr>
        </p:nvSpPr>
        <p:spPr/>
        <p:txBody>
          <a:bodyPr/>
          <a:lstStyle/>
          <a:p>
            <a:fld id="{91054109-3671-9648-88AD-827A27BCC822}" type="slidenum">
              <a:rPr lang="fr-FR" smtClean="0"/>
              <a:t>14</a:t>
            </a:fld>
            <a:endParaRPr lang="fr-FR"/>
          </a:p>
        </p:txBody>
      </p:sp>
      <p:grpSp>
        <p:nvGrpSpPr>
          <p:cNvPr id="18" name="Grouper 17"/>
          <p:cNvGrpSpPr/>
          <p:nvPr/>
        </p:nvGrpSpPr>
        <p:grpSpPr>
          <a:xfrm>
            <a:off x="3151376" y="50369"/>
            <a:ext cx="2533115" cy="722554"/>
            <a:chOff x="3151376" y="50369"/>
            <a:chExt cx="2533115" cy="722554"/>
          </a:xfrm>
        </p:grpSpPr>
        <p:sp>
          <p:nvSpPr>
            <p:cNvPr id="4" name="ZoneTexte 3"/>
            <p:cNvSpPr txBox="1"/>
            <p:nvPr/>
          </p:nvSpPr>
          <p:spPr>
            <a:xfrm>
              <a:off x="3151376" y="403591"/>
              <a:ext cx="2533115" cy="369332"/>
            </a:xfrm>
            <a:prstGeom prst="rect">
              <a:avLst/>
            </a:prstGeom>
            <a:noFill/>
          </p:spPr>
          <p:txBody>
            <a:bodyPr wrap="none" rtlCol="0">
              <a:spAutoFit/>
            </a:bodyPr>
            <a:lstStyle/>
            <a:p>
              <a:pPr algn="ctr"/>
              <a:r>
                <a:rPr lang="fr-FR" dirty="0" smtClean="0"/>
                <a:t>QUI ? LES OPERATEURS ?</a:t>
              </a:r>
              <a:endParaRPr lang="fr-FR" dirty="0"/>
            </a:p>
          </p:txBody>
        </p:sp>
        <p:grpSp>
          <p:nvGrpSpPr>
            <p:cNvPr id="15" name="Grouper 14"/>
            <p:cNvGrpSpPr/>
            <p:nvPr/>
          </p:nvGrpSpPr>
          <p:grpSpPr>
            <a:xfrm>
              <a:off x="3981622" y="50369"/>
              <a:ext cx="394142" cy="369332"/>
              <a:chOff x="3657158" y="5117068"/>
              <a:chExt cx="394142" cy="369332"/>
            </a:xfrm>
          </p:grpSpPr>
          <p:sp>
            <p:nvSpPr>
              <p:cNvPr id="16" name="Ellipse 15"/>
              <p:cNvSpPr/>
              <p:nvPr/>
            </p:nvSpPr>
            <p:spPr>
              <a:xfrm>
                <a:off x="3657158" y="5156200"/>
                <a:ext cx="394142" cy="330200"/>
              </a:xfrm>
              <a:prstGeom prst="ellipse">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7" name="ZoneTexte 16"/>
              <p:cNvSpPr txBox="1"/>
              <p:nvPr/>
            </p:nvSpPr>
            <p:spPr>
              <a:xfrm>
                <a:off x="3699801" y="5117068"/>
                <a:ext cx="301660" cy="369332"/>
              </a:xfrm>
              <a:prstGeom prst="rect">
                <a:avLst/>
              </a:prstGeom>
              <a:noFill/>
            </p:spPr>
            <p:txBody>
              <a:bodyPr wrap="none" rtlCol="0">
                <a:spAutoFit/>
              </a:bodyPr>
              <a:lstStyle/>
              <a:p>
                <a:r>
                  <a:rPr lang="fr-FR" b="1" dirty="0" smtClean="0"/>
                  <a:t>5</a:t>
                </a:r>
                <a:endParaRPr lang="fr-FR" b="1" dirty="0"/>
              </a:p>
            </p:txBody>
          </p:sp>
        </p:grpSp>
      </p:grpSp>
    </p:spTree>
    <p:extLst>
      <p:ext uri="{BB962C8B-B14F-4D97-AF65-F5344CB8AC3E}">
        <p14:creationId xmlns:p14="http://schemas.microsoft.com/office/powerpoint/2010/main" val="29369810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checkerboard(across)">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checkerboard(across)">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checkerboard(across)">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checkerboard(across)">
                                      <p:cBhvr>
                                        <p:cTn id="25" dur="500"/>
                                        <p:tgtEl>
                                          <p:spTgt spid="11"/>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checkerboard(across)">
                                      <p:cBhvr>
                                        <p:cTn id="2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Connecteur droit 7"/>
          <p:cNvCxnSpPr/>
          <p:nvPr/>
        </p:nvCxnSpPr>
        <p:spPr>
          <a:xfrm>
            <a:off x="6379633" y="0"/>
            <a:ext cx="0" cy="6858000"/>
          </a:xfrm>
          <a:prstGeom prst="line">
            <a:avLst/>
          </a:prstGeom>
          <a:ln w="3175" cmpd="sng">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2" name="ZoneTexte 1"/>
          <p:cNvSpPr txBox="1"/>
          <p:nvPr/>
        </p:nvSpPr>
        <p:spPr>
          <a:xfrm>
            <a:off x="203202" y="0"/>
            <a:ext cx="5926666" cy="6598727"/>
          </a:xfrm>
          <a:prstGeom prst="rect">
            <a:avLst/>
          </a:prstGeom>
          <a:noFill/>
        </p:spPr>
        <p:txBody>
          <a:bodyPr wrap="square" rtlCol="0">
            <a:spAutoFit/>
          </a:bodyPr>
          <a:lstStyle/>
          <a:p>
            <a:pPr lvl="0" defTabSz="914400" fontAlgn="base">
              <a:spcBef>
                <a:spcPct val="20000"/>
              </a:spcBef>
              <a:spcAft>
                <a:spcPct val="0"/>
              </a:spcAft>
            </a:pPr>
            <a:r>
              <a:rPr lang="fr-FR" sz="1400" dirty="0">
                <a:latin typeface="Arial" charset="0"/>
                <a:ea typeface="ＭＳ Ｐゴシック" charset="0"/>
              </a:rPr>
              <a:t>La </a:t>
            </a:r>
            <a:r>
              <a:rPr lang="fr-FR" sz="1400" b="1" dirty="0">
                <a:latin typeface="Arial" charset="0"/>
                <a:ea typeface="ＭＳ Ｐゴシック" charset="0"/>
              </a:rPr>
              <a:t>cinquième étape</a:t>
            </a:r>
            <a:r>
              <a:rPr lang="fr-FR" sz="1400" dirty="0">
                <a:latin typeface="Arial" charset="0"/>
                <a:ea typeface="ＭＳ Ｐゴシック" charset="0"/>
              </a:rPr>
              <a:t> de la démarche "SIXO" concerne les </a:t>
            </a:r>
            <a:r>
              <a:rPr lang="fr-FR" sz="1400" b="1" dirty="0">
                <a:latin typeface="Arial" charset="0"/>
                <a:ea typeface="ＭＳ Ｐゴシック" charset="0"/>
              </a:rPr>
              <a:t>opérateurs</a:t>
            </a:r>
            <a:r>
              <a:rPr lang="fr-FR" sz="1400" dirty="0">
                <a:latin typeface="Arial" charset="0"/>
                <a:ea typeface="ＭＳ Ｐゴシック" charset="0"/>
              </a:rPr>
              <a:t> et les </a:t>
            </a:r>
            <a:r>
              <a:rPr lang="fr-FR" sz="1400" b="1" dirty="0">
                <a:latin typeface="Arial" charset="0"/>
                <a:ea typeface="ＭＳ Ｐゴシック" charset="0"/>
              </a:rPr>
              <a:t>ressources</a:t>
            </a:r>
            <a:r>
              <a:rPr lang="fr-FR" sz="1400" dirty="0">
                <a:latin typeface="Arial" charset="0"/>
                <a:ea typeface="ＭＳ Ｐゴシック" charset="0"/>
              </a:rPr>
              <a:t>.</a:t>
            </a:r>
          </a:p>
          <a:p>
            <a:pPr lvl="0" defTabSz="914400" fontAlgn="base">
              <a:spcBef>
                <a:spcPct val="20000"/>
              </a:spcBef>
              <a:spcAft>
                <a:spcPct val="0"/>
              </a:spcAft>
            </a:pPr>
            <a:r>
              <a:rPr lang="fr-FR" sz="1400" dirty="0">
                <a:latin typeface="Arial" charset="0"/>
                <a:ea typeface="ＭＳ Ｐゴシック" charset="0"/>
              </a:rPr>
              <a:t>Attention à l'affirmation :"Donnez moi plus de ressources et j'irai plus </a:t>
            </a:r>
            <a:r>
              <a:rPr lang="fr-FR" sz="1400" dirty="0" smtClean="0">
                <a:latin typeface="Arial" charset="0"/>
                <a:ea typeface="ＭＳ Ｐゴシック" charset="0"/>
              </a:rPr>
              <a:t>vite ». En </a:t>
            </a:r>
            <a:r>
              <a:rPr lang="fr-FR" sz="1400" dirty="0">
                <a:latin typeface="Arial" charset="0"/>
                <a:ea typeface="ＭＳ Ｐゴシック" charset="0"/>
              </a:rPr>
              <a:t>général, il n'y a pas inverse proportionnalité directe entre la durée d'une opération et les ressources qui lui sont affectées.</a:t>
            </a:r>
          </a:p>
          <a:p>
            <a:pPr lvl="0" defTabSz="914400" fontAlgn="base">
              <a:spcBef>
                <a:spcPct val="20000"/>
              </a:spcBef>
              <a:spcAft>
                <a:spcPct val="0"/>
              </a:spcAft>
            </a:pPr>
            <a:r>
              <a:rPr lang="fr-FR" sz="1400" dirty="0">
                <a:latin typeface="Arial" charset="0"/>
                <a:ea typeface="ＭＳ Ｐゴシック" charset="0"/>
              </a:rPr>
              <a:t>Pour que ceci soit vrai, il faudrait à tout le moins que :</a:t>
            </a:r>
          </a:p>
          <a:p>
            <a:pPr lvl="0" defTabSz="914400" fontAlgn="base">
              <a:spcBef>
                <a:spcPct val="20000"/>
              </a:spcBef>
              <a:spcAft>
                <a:spcPct val="0"/>
              </a:spcAft>
              <a:buFontTx/>
              <a:buChar char="•"/>
            </a:pPr>
            <a:r>
              <a:rPr lang="fr-FR" sz="1400" dirty="0">
                <a:latin typeface="Arial" charset="0"/>
                <a:ea typeface="ＭＳ Ｐゴシック" charset="0"/>
              </a:rPr>
              <a:t> l'opération soit sécable en autant de morceaux qu'il y a de personnes,</a:t>
            </a:r>
          </a:p>
          <a:p>
            <a:pPr lvl="0" defTabSz="914400" fontAlgn="base">
              <a:spcBef>
                <a:spcPct val="20000"/>
              </a:spcBef>
              <a:spcAft>
                <a:spcPct val="0"/>
              </a:spcAft>
              <a:buFontTx/>
              <a:buChar char="•"/>
            </a:pPr>
            <a:r>
              <a:rPr lang="fr-FR" sz="1400" dirty="0">
                <a:latin typeface="Arial" charset="0"/>
                <a:ea typeface="ＭＳ Ｐゴシック" charset="0"/>
              </a:rPr>
              <a:t> ces morceaux aient tous la même durée et qu'ils soient produits en parallèle,</a:t>
            </a:r>
          </a:p>
          <a:p>
            <a:pPr lvl="0" defTabSz="914400" fontAlgn="base">
              <a:spcBef>
                <a:spcPct val="20000"/>
              </a:spcBef>
              <a:spcAft>
                <a:spcPct val="0"/>
              </a:spcAft>
              <a:buFontTx/>
              <a:buChar char="•"/>
            </a:pPr>
            <a:r>
              <a:rPr lang="fr-FR" sz="1400" dirty="0">
                <a:latin typeface="Arial" charset="0"/>
                <a:ea typeface="ＭＳ Ｐゴシック" charset="0"/>
              </a:rPr>
              <a:t> la productivité de chaque personne soit la même,</a:t>
            </a:r>
          </a:p>
          <a:p>
            <a:pPr lvl="0" defTabSz="914400" fontAlgn="base">
              <a:spcBef>
                <a:spcPct val="20000"/>
              </a:spcBef>
              <a:spcAft>
                <a:spcPct val="0"/>
              </a:spcAft>
              <a:buFontTx/>
              <a:buChar char="•"/>
            </a:pPr>
            <a:r>
              <a:rPr lang="fr-FR" sz="1400" dirty="0">
                <a:latin typeface="Arial" charset="0"/>
                <a:ea typeface="ＭＳ Ｐゴシック" charset="0"/>
              </a:rPr>
              <a:t> le temps consacré à la gestion des interfaces entre les personnes n'augmente pas.</a:t>
            </a:r>
          </a:p>
          <a:p>
            <a:pPr lvl="0" defTabSz="914400" fontAlgn="base">
              <a:spcBef>
                <a:spcPct val="20000"/>
              </a:spcBef>
              <a:spcAft>
                <a:spcPct val="0"/>
              </a:spcAft>
            </a:pPr>
            <a:r>
              <a:rPr lang="fr-FR" sz="1400" dirty="0">
                <a:latin typeface="Arial" charset="0"/>
                <a:ea typeface="ＭＳ Ｐゴシック" charset="0"/>
              </a:rPr>
              <a:t>En d'autres termes, écrire qu'un travail de 800h peut être réalisé :</a:t>
            </a:r>
          </a:p>
          <a:p>
            <a:pPr lvl="0" defTabSz="914400" fontAlgn="base">
              <a:spcBef>
                <a:spcPct val="20000"/>
              </a:spcBef>
              <a:spcAft>
                <a:spcPct val="0"/>
              </a:spcAft>
              <a:buFontTx/>
              <a:buChar char="•"/>
            </a:pPr>
            <a:r>
              <a:rPr lang="fr-FR" sz="1400" dirty="0">
                <a:latin typeface="Arial" charset="0"/>
                <a:ea typeface="ＭＳ Ｐゴシック" charset="0"/>
              </a:rPr>
              <a:t> par 2 personnes sur 50 jours à raison de 8h/j et par personne</a:t>
            </a:r>
            <a:r>
              <a:rPr lang="fr-FR" sz="1400" dirty="0" smtClean="0">
                <a:latin typeface="Arial" charset="0"/>
                <a:ea typeface="ＭＳ Ｐゴシック" charset="0"/>
              </a:rPr>
              <a:t>,</a:t>
            </a:r>
            <a:endParaRPr lang="fr-FR" sz="1400" dirty="0">
              <a:latin typeface="Arial" charset="0"/>
              <a:ea typeface="ＭＳ Ｐゴシック" charset="0"/>
            </a:endParaRPr>
          </a:p>
          <a:p>
            <a:pPr lvl="0" defTabSz="914400" fontAlgn="base">
              <a:spcBef>
                <a:spcPct val="20000"/>
              </a:spcBef>
              <a:spcAft>
                <a:spcPct val="0"/>
              </a:spcAft>
              <a:buFontTx/>
              <a:buChar char="•"/>
            </a:pPr>
            <a:r>
              <a:rPr lang="fr-FR" sz="1400" dirty="0">
                <a:latin typeface="Arial" charset="0"/>
                <a:ea typeface="ＭＳ Ｐゴシック" charset="0"/>
              </a:rPr>
              <a:t> par 4 personnes en 2 fois moins de temps soit en 25 jours, </a:t>
            </a:r>
          </a:p>
          <a:p>
            <a:pPr lvl="0" defTabSz="914400" fontAlgn="base">
              <a:spcBef>
                <a:spcPct val="20000"/>
              </a:spcBef>
              <a:spcAft>
                <a:spcPct val="0"/>
              </a:spcAft>
            </a:pPr>
            <a:r>
              <a:rPr lang="fr-FR" sz="1400" dirty="0">
                <a:latin typeface="Arial" charset="0"/>
                <a:ea typeface="ＭＳ Ｐゴシック" charset="0"/>
              </a:rPr>
              <a:t>est en général irréaliste.</a:t>
            </a:r>
          </a:p>
          <a:p>
            <a:pPr lvl="0" defTabSz="914400" fontAlgn="base">
              <a:spcBef>
                <a:spcPct val="20000"/>
              </a:spcBef>
              <a:spcAft>
                <a:spcPct val="0"/>
              </a:spcAft>
            </a:pPr>
            <a:r>
              <a:rPr lang="fr-FR" sz="1400" dirty="0">
                <a:latin typeface="Arial" charset="0"/>
                <a:ea typeface="ＭＳ Ｐゴシック" charset="0"/>
              </a:rPr>
              <a:t>Donc, l'augmentation des ressources sur une opération ou un lot de travaux ne conduit pas forcément à une réduction de la durée, c'est-à-dire que le produit des deux n'est en général pas une constante (</a:t>
            </a:r>
            <a:r>
              <a:rPr lang="fr-FR" sz="1400" b="1" dirty="0">
                <a:latin typeface="Arial" charset="0"/>
                <a:ea typeface="ＭＳ Ｐゴシック" charset="0"/>
              </a:rPr>
              <a:t>le mythe</a:t>
            </a:r>
            <a:r>
              <a:rPr lang="fr-FR" sz="1400" dirty="0">
                <a:latin typeface="Arial" charset="0"/>
                <a:ea typeface="ＭＳ Ｐゴシック" charset="0"/>
              </a:rPr>
              <a:t>). Le </a:t>
            </a:r>
            <a:r>
              <a:rPr lang="fr-FR" sz="1400" b="1" dirty="0">
                <a:latin typeface="Arial" charset="0"/>
                <a:ea typeface="ＭＳ Ｐゴシック" charset="0"/>
              </a:rPr>
              <a:t>mois x homme</a:t>
            </a:r>
            <a:r>
              <a:rPr lang="fr-FR" sz="1400" dirty="0">
                <a:latin typeface="Arial" charset="0"/>
                <a:ea typeface="ＭＳ Ｐゴシック" charset="0"/>
              </a:rPr>
              <a:t> n'est pas une unité significative. La constante 12 mois x homme signifierait que l'opération peut se faire indifféremment en 6 mois avec 2 personnes ou en 2 mois avec 6 personnes ce qui est généralement </a:t>
            </a:r>
            <a:r>
              <a:rPr lang="fr-FR" sz="1400" dirty="0" smtClean="0">
                <a:latin typeface="Arial" charset="0"/>
                <a:ea typeface="ＭＳ Ｐゴシック" charset="0"/>
              </a:rPr>
              <a:t>faux. La </a:t>
            </a:r>
            <a:r>
              <a:rPr lang="fr-FR" sz="1400" b="1" dirty="0">
                <a:latin typeface="Arial" charset="0"/>
                <a:ea typeface="ＭＳ Ｐゴシック" charset="0"/>
              </a:rPr>
              <a:t>réalité</a:t>
            </a:r>
            <a:r>
              <a:rPr lang="fr-FR" sz="1400" dirty="0">
                <a:latin typeface="Arial" charset="0"/>
                <a:ea typeface="ＭＳ Ｐゴシック" charset="0"/>
              </a:rPr>
              <a:t> est qu'il existe une taille d'équipe optimale vis-à-vis du délai de réalisation d'une opération car les variations du temps de communication Tc et du temps de production </a:t>
            </a:r>
            <a:r>
              <a:rPr lang="fr-FR" sz="1400" dirty="0" err="1">
                <a:latin typeface="Arial" charset="0"/>
                <a:ea typeface="ＭＳ Ｐゴシック" charset="0"/>
              </a:rPr>
              <a:t>Tp</a:t>
            </a:r>
            <a:r>
              <a:rPr lang="fr-FR" sz="1400" dirty="0">
                <a:latin typeface="Arial" charset="0"/>
                <a:ea typeface="ＭＳ Ｐゴシック" charset="0"/>
              </a:rPr>
              <a:t> se contrarient en fonction du nombre N d'équipiers. Tc varie comme N</a:t>
            </a:r>
            <a:r>
              <a:rPr lang="fr-FR" sz="1400" baseline="30000" dirty="0">
                <a:latin typeface="Arial" charset="0"/>
                <a:ea typeface="ＭＳ Ｐゴシック" charset="0"/>
              </a:rPr>
              <a:t>2</a:t>
            </a:r>
            <a:r>
              <a:rPr lang="fr-FR" sz="1400" dirty="0">
                <a:latin typeface="Arial" charset="0"/>
                <a:ea typeface="ＭＳ Ｐゴシック" charset="0"/>
              </a:rPr>
              <a:t> et </a:t>
            </a:r>
            <a:r>
              <a:rPr lang="fr-FR" sz="1400" dirty="0" err="1">
                <a:latin typeface="Arial" charset="0"/>
                <a:ea typeface="ＭＳ Ｐゴシック" charset="0"/>
              </a:rPr>
              <a:t>Tp</a:t>
            </a:r>
            <a:r>
              <a:rPr lang="fr-FR" sz="1400" dirty="0">
                <a:latin typeface="Arial" charset="0"/>
                <a:ea typeface="ＭＳ Ｐゴシック" charset="0"/>
              </a:rPr>
              <a:t> varie comme 1/N dans le meilleur des cas (voir ci-contre</a:t>
            </a:r>
            <a:r>
              <a:rPr lang="fr-FR" sz="1400" dirty="0" smtClean="0">
                <a:latin typeface="Arial" charset="0"/>
                <a:ea typeface="ＭＳ Ｐゴシック" charset="0"/>
              </a:rPr>
              <a:t>)</a:t>
            </a:r>
            <a:r>
              <a:rPr lang="fr-FR" sz="1400" dirty="0">
                <a:latin typeface="Arial" charset="0"/>
                <a:ea typeface="ＭＳ Ｐゴシック" charset="0"/>
              </a:rPr>
              <a:t>.</a:t>
            </a:r>
            <a:endParaRPr lang="fr-FR" sz="1400" dirty="0"/>
          </a:p>
        </p:txBody>
      </p:sp>
      <p:sp>
        <p:nvSpPr>
          <p:cNvPr id="35" name="Text Box 62"/>
          <p:cNvSpPr txBox="1">
            <a:spLocks noChangeArrowheads="1"/>
          </p:cNvSpPr>
          <p:nvPr/>
        </p:nvSpPr>
        <p:spPr bwMode="auto">
          <a:xfrm>
            <a:off x="6444392" y="1817953"/>
            <a:ext cx="2672622" cy="289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400" b="0" dirty="0"/>
              <a:t>Capacité = N x 8 h/ j</a:t>
            </a:r>
          </a:p>
          <a:p>
            <a:pPr eaLnBrk="1" hangingPunct="1"/>
            <a:r>
              <a:rPr lang="fr-FR" sz="1400" b="0" dirty="0"/>
              <a:t>Durée x Capacité = Travail = Constante</a:t>
            </a:r>
          </a:p>
          <a:p>
            <a:pPr eaLnBrk="1" hangingPunct="1"/>
            <a:r>
              <a:rPr lang="fr-FR" sz="1400" b="0" dirty="0"/>
              <a:t>Cette relation n'est pas réaliste et est fausse en général.</a:t>
            </a:r>
          </a:p>
          <a:p>
            <a:pPr eaLnBrk="1" hangingPunct="1"/>
            <a:endParaRPr lang="fr-FR" sz="1400" b="0" dirty="0"/>
          </a:p>
          <a:p>
            <a:pPr eaLnBrk="1" hangingPunct="1"/>
            <a:r>
              <a:rPr lang="fr-FR" sz="1400" b="0" dirty="0"/>
              <a:t>Attention, car cette relation existe par défaut dans </a:t>
            </a:r>
          </a:p>
          <a:p>
            <a:pPr eaLnBrk="1" hangingPunct="1"/>
            <a:r>
              <a:rPr lang="fr-FR" sz="1400" b="0" dirty="0"/>
              <a:t>Microsoft Project et il faudra la rendre inopérante </a:t>
            </a:r>
            <a:r>
              <a:rPr lang="fr-FR" sz="1400" b="0" dirty="0" smtClean="0"/>
              <a:t>en désolidarisant </a:t>
            </a:r>
            <a:r>
              <a:rPr lang="fr-FR" sz="1400" b="0" dirty="0"/>
              <a:t>la durée et les ressources avant de saisir </a:t>
            </a:r>
            <a:r>
              <a:rPr lang="fr-FR" sz="1400" b="0" dirty="0" smtClean="0"/>
              <a:t>ces </a:t>
            </a:r>
            <a:r>
              <a:rPr lang="fr-FR" sz="1400" b="0" dirty="0"/>
              <a:t>deux types de données. </a:t>
            </a:r>
          </a:p>
        </p:txBody>
      </p:sp>
      <p:grpSp>
        <p:nvGrpSpPr>
          <p:cNvPr id="77" name="Grouper 76"/>
          <p:cNvGrpSpPr/>
          <p:nvPr/>
        </p:nvGrpSpPr>
        <p:grpSpPr>
          <a:xfrm>
            <a:off x="6340078" y="4960645"/>
            <a:ext cx="2885281" cy="1570097"/>
            <a:chOff x="6305551" y="4778846"/>
            <a:chExt cx="2885281" cy="1570097"/>
          </a:xfrm>
        </p:grpSpPr>
        <p:grpSp>
          <p:nvGrpSpPr>
            <p:cNvPr id="7" name="Group 15"/>
            <p:cNvGrpSpPr>
              <a:grpSpLocks/>
            </p:cNvGrpSpPr>
            <p:nvPr/>
          </p:nvGrpSpPr>
          <p:grpSpPr bwMode="auto">
            <a:xfrm>
              <a:off x="7173119" y="4935273"/>
              <a:ext cx="2017713" cy="1368424"/>
              <a:chOff x="4248" y="2982"/>
              <a:chExt cx="1271" cy="862"/>
            </a:xfrm>
          </p:grpSpPr>
          <p:sp>
            <p:nvSpPr>
              <p:cNvPr id="57" name="Text Box 16"/>
              <p:cNvSpPr txBox="1">
                <a:spLocks noChangeArrowheads="1"/>
              </p:cNvSpPr>
              <p:nvPr/>
            </p:nvSpPr>
            <p:spPr bwMode="auto">
              <a:xfrm>
                <a:off x="4685" y="2982"/>
                <a:ext cx="46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dirty="0"/>
                  <a:t>La réalité</a:t>
                </a:r>
              </a:p>
            </p:txBody>
          </p:sp>
          <p:grpSp>
            <p:nvGrpSpPr>
              <p:cNvPr id="58" name="Group 17"/>
              <p:cNvGrpSpPr>
                <a:grpSpLocks/>
              </p:cNvGrpSpPr>
              <p:nvPr/>
            </p:nvGrpSpPr>
            <p:grpSpPr bwMode="auto">
              <a:xfrm>
                <a:off x="4248" y="3095"/>
                <a:ext cx="1271" cy="749"/>
                <a:chOff x="3771" y="3042"/>
                <a:chExt cx="1271" cy="749"/>
              </a:xfrm>
            </p:grpSpPr>
            <p:sp>
              <p:nvSpPr>
                <p:cNvPr id="59" name="Line 18"/>
                <p:cNvSpPr>
                  <a:spLocks noChangeShapeType="1"/>
                </p:cNvSpPr>
                <p:nvPr/>
              </p:nvSpPr>
              <p:spPr bwMode="auto">
                <a:xfrm>
                  <a:off x="4156" y="3074"/>
                  <a:ext cx="0" cy="583"/>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fr-FR"/>
                </a:p>
              </p:txBody>
            </p:sp>
            <p:sp>
              <p:nvSpPr>
                <p:cNvPr id="60" name="Line 19"/>
                <p:cNvSpPr>
                  <a:spLocks noChangeShapeType="1"/>
                </p:cNvSpPr>
                <p:nvPr/>
              </p:nvSpPr>
              <p:spPr bwMode="auto">
                <a:xfrm>
                  <a:off x="4155" y="3667"/>
                  <a:ext cx="64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61" name="Line 20"/>
                <p:cNvSpPr>
                  <a:spLocks noChangeShapeType="1"/>
                </p:cNvSpPr>
                <p:nvPr/>
              </p:nvSpPr>
              <p:spPr bwMode="auto">
                <a:xfrm>
                  <a:off x="4223" y="3317"/>
                  <a:ext cx="0" cy="34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62" name="Line 21"/>
                <p:cNvSpPr>
                  <a:spLocks noChangeShapeType="1"/>
                </p:cNvSpPr>
                <p:nvPr/>
              </p:nvSpPr>
              <p:spPr bwMode="auto">
                <a:xfrm>
                  <a:off x="4155" y="3308"/>
                  <a:ext cx="68"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63" name="Line 22"/>
                <p:cNvSpPr>
                  <a:spLocks noChangeShapeType="1"/>
                </p:cNvSpPr>
                <p:nvPr/>
              </p:nvSpPr>
              <p:spPr bwMode="auto">
                <a:xfrm>
                  <a:off x="4155" y="3572"/>
                  <a:ext cx="295"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64" name="Line 23"/>
                <p:cNvSpPr>
                  <a:spLocks noChangeShapeType="1"/>
                </p:cNvSpPr>
                <p:nvPr/>
              </p:nvSpPr>
              <p:spPr bwMode="auto">
                <a:xfrm>
                  <a:off x="4449" y="3562"/>
                  <a:ext cx="0" cy="95"/>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65" name="Freeform 24"/>
                <p:cNvSpPr>
                  <a:spLocks/>
                </p:cNvSpPr>
                <p:nvPr/>
              </p:nvSpPr>
              <p:spPr bwMode="auto">
                <a:xfrm>
                  <a:off x="4215" y="3211"/>
                  <a:ext cx="386" cy="393"/>
                </a:xfrm>
                <a:custGeom>
                  <a:avLst/>
                  <a:gdLst>
                    <a:gd name="T0" fmla="*/ 0 w 348"/>
                    <a:gd name="T1" fmla="*/ 0 h 281"/>
                    <a:gd name="T2" fmla="*/ 23 w 348"/>
                    <a:gd name="T3" fmla="*/ 290 h 281"/>
                    <a:gd name="T4" fmla="*/ 125 w 348"/>
                    <a:gd name="T5" fmla="*/ 671 h 281"/>
                    <a:gd name="T6" fmla="*/ 322 w 348"/>
                    <a:gd name="T7" fmla="*/ 961 h 281"/>
                    <a:gd name="T8" fmla="*/ 527 w 348"/>
                    <a:gd name="T9" fmla="*/ 1076 h 281"/>
                    <a:gd name="T10" fmla="*/ 0 60000 65536"/>
                    <a:gd name="T11" fmla="*/ 0 60000 65536"/>
                    <a:gd name="T12" fmla="*/ 0 60000 65536"/>
                    <a:gd name="T13" fmla="*/ 0 60000 65536"/>
                    <a:gd name="T14" fmla="*/ 0 60000 65536"/>
                    <a:gd name="T15" fmla="*/ 0 w 348"/>
                    <a:gd name="T16" fmla="*/ 0 h 281"/>
                    <a:gd name="T17" fmla="*/ 348 w 348"/>
                    <a:gd name="T18" fmla="*/ 281 h 281"/>
                  </a:gdLst>
                  <a:ahLst/>
                  <a:cxnLst>
                    <a:cxn ang="T10">
                      <a:pos x="T0" y="T1"/>
                    </a:cxn>
                    <a:cxn ang="T11">
                      <a:pos x="T2" y="T3"/>
                    </a:cxn>
                    <a:cxn ang="T12">
                      <a:pos x="T4" y="T5"/>
                    </a:cxn>
                    <a:cxn ang="T13">
                      <a:pos x="T6" y="T7"/>
                    </a:cxn>
                    <a:cxn ang="T14">
                      <a:pos x="T8" y="T9"/>
                    </a:cxn>
                  </a:cxnLst>
                  <a:rect l="T15" t="T16" r="T17" b="T18"/>
                  <a:pathLst>
                    <a:path w="348" h="281">
                      <a:moveTo>
                        <a:pt x="0" y="0"/>
                      </a:moveTo>
                      <a:cubicBezTo>
                        <a:pt x="0" y="23"/>
                        <a:pt x="1" y="47"/>
                        <a:pt x="15" y="76"/>
                      </a:cubicBezTo>
                      <a:cubicBezTo>
                        <a:pt x="29" y="105"/>
                        <a:pt x="50" y="146"/>
                        <a:pt x="83" y="175"/>
                      </a:cubicBezTo>
                      <a:cubicBezTo>
                        <a:pt x="116" y="204"/>
                        <a:pt x="168" y="233"/>
                        <a:pt x="212" y="251"/>
                      </a:cubicBezTo>
                      <a:cubicBezTo>
                        <a:pt x="256" y="269"/>
                        <a:pt x="302" y="275"/>
                        <a:pt x="348" y="281"/>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66" name="Text Box 25"/>
                <p:cNvSpPr txBox="1">
                  <a:spLocks noChangeArrowheads="1"/>
                </p:cNvSpPr>
                <p:nvPr/>
              </p:nvSpPr>
              <p:spPr bwMode="auto">
                <a:xfrm>
                  <a:off x="4023" y="3477"/>
                  <a:ext cx="152" cy="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2</a:t>
                  </a:r>
                </a:p>
              </p:txBody>
            </p:sp>
            <p:sp>
              <p:nvSpPr>
                <p:cNvPr id="67" name="Text Box 26"/>
                <p:cNvSpPr txBox="1">
                  <a:spLocks noChangeArrowheads="1"/>
                </p:cNvSpPr>
                <p:nvPr/>
              </p:nvSpPr>
              <p:spPr bwMode="auto">
                <a:xfrm>
                  <a:off x="4141" y="3625"/>
                  <a:ext cx="152"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2</a:t>
                  </a:r>
                </a:p>
              </p:txBody>
            </p:sp>
            <p:sp>
              <p:nvSpPr>
                <p:cNvPr id="68" name="Text Box 27"/>
                <p:cNvSpPr txBox="1">
                  <a:spLocks noChangeArrowheads="1"/>
                </p:cNvSpPr>
                <p:nvPr/>
              </p:nvSpPr>
              <p:spPr bwMode="auto">
                <a:xfrm>
                  <a:off x="3981" y="3221"/>
                  <a:ext cx="152"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6</a:t>
                  </a:r>
                </a:p>
              </p:txBody>
            </p:sp>
            <p:sp>
              <p:nvSpPr>
                <p:cNvPr id="69" name="Text Box 28"/>
                <p:cNvSpPr txBox="1">
                  <a:spLocks noChangeArrowheads="1"/>
                </p:cNvSpPr>
                <p:nvPr/>
              </p:nvSpPr>
              <p:spPr bwMode="auto">
                <a:xfrm>
                  <a:off x="4358" y="3633"/>
                  <a:ext cx="152" cy="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6</a:t>
                  </a:r>
                </a:p>
              </p:txBody>
            </p:sp>
            <p:sp>
              <p:nvSpPr>
                <p:cNvPr id="70" name="Text Box 29"/>
                <p:cNvSpPr txBox="1">
                  <a:spLocks noChangeArrowheads="1"/>
                </p:cNvSpPr>
                <p:nvPr/>
              </p:nvSpPr>
              <p:spPr bwMode="auto">
                <a:xfrm>
                  <a:off x="3771" y="3042"/>
                  <a:ext cx="383"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algn="ctr" eaLnBrk="1" hangingPunct="1"/>
                  <a:r>
                    <a:rPr lang="fr-FR" sz="800" b="0"/>
                    <a:t>Durée </a:t>
                  </a:r>
                </a:p>
                <a:p>
                  <a:pPr algn="ctr" eaLnBrk="1" hangingPunct="1"/>
                  <a:r>
                    <a:rPr lang="fr-FR" sz="800" b="0"/>
                    <a:t>(en mois)</a:t>
                  </a:r>
                </a:p>
              </p:txBody>
            </p:sp>
            <p:sp>
              <p:nvSpPr>
                <p:cNvPr id="71" name="Text Box 30"/>
                <p:cNvSpPr txBox="1">
                  <a:spLocks noChangeArrowheads="1"/>
                </p:cNvSpPr>
                <p:nvPr/>
              </p:nvSpPr>
              <p:spPr bwMode="auto">
                <a:xfrm>
                  <a:off x="4561" y="3656"/>
                  <a:ext cx="481" cy="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N personnes</a:t>
                  </a:r>
                </a:p>
              </p:txBody>
            </p:sp>
            <p:sp>
              <p:nvSpPr>
                <p:cNvPr id="72" name="Freeform 31"/>
                <p:cNvSpPr>
                  <a:spLocks/>
                </p:cNvSpPr>
                <p:nvPr/>
              </p:nvSpPr>
              <p:spPr bwMode="auto">
                <a:xfrm flipH="1">
                  <a:off x="4260" y="3226"/>
                  <a:ext cx="386" cy="393"/>
                </a:xfrm>
                <a:custGeom>
                  <a:avLst/>
                  <a:gdLst>
                    <a:gd name="T0" fmla="*/ 0 w 348"/>
                    <a:gd name="T1" fmla="*/ 0 h 281"/>
                    <a:gd name="T2" fmla="*/ 23 w 348"/>
                    <a:gd name="T3" fmla="*/ 290 h 281"/>
                    <a:gd name="T4" fmla="*/ 125 w 348"/>
                    <a:gd name="T5" fmla="*/ 671 h 281"/>
                    <a:gd name="T6" fmla="*/ 322 w 348"/>
                    <a:gd name="T7" fmla="*/ 961 h 281"/>
                    <a:gd name="T8" fmla="*/ 527 w 348"/>
                    <a:gd name="T9" fmla="*/ 1076 h 281"/>
                    <a:gd name="T10" fmla="*/ 0 60000 65536"/>
                    <a:gd name="T11" fmla="*/ 0 60000 65536"/>
                    <a:gd name="T12" fmla="*/ 0 60000 65536"/>
                    <a:gd name="T13" fmla="*/ 0 60000 65536"/>
                    <a:gd name="T14" fmla="*/ 0 60000 65536"/>
                    <a:gd name="T15" fmla="*/ 0 w 348"/>
                    <a:gd name="T16" fmla="*/ 0 h 281"/>
                    <a:gd name="T17" fmla="*/ 348 w 348"/>
                    <a:gd name="T18" fmla="*/ 281 h 281"/>
                  </a:gdLst>
                  <a:ahLst/>
                  <a:cxnLst>
                    <a:cxn ang="T10">
                      <a:pos x="T0" y="T1"/>
                    </a:cxn>
                    <a:cxn ang="T11">
                      <a:pos x="T2" y="T3"/>
                    </a:cxn>
                    <a:cxn ang="T12">
                      <a:pos x="T4" y="T5"/>
                    </a:cxn>
                    <a:cxn ang="T13">
                      <a:pos x="T6" y="T7"/>
                    </a:cxn>
                    <a:cxn ang="T14">
                      <a:pos x="T8" y="T9"/>
                    </a:cxn>
                  </a:cxnLst>
                  <a:rect l="T15" t="T16" r="T17" b="T18"/>
                  <a:pathLst>
                    <a:path w="348" h="281">
                      <a:moveTo>
                        <a:pt x="0" y="0"/>
                      </a:moveTo>
                      <a:cubicBezTo>
                        <a:pt x="0" y="23"/>
                        <a:pt x="1" y="47"/>
                        <a:pt x="15" y="76"/>
                      </a:cubicBezTo>
                      <a:cubicBezTo>
                        <a:pt x="29" y="105"/>
                        <a:pt x="50" y="146"/>
                        <a:pt x="83" y="175"/>
                      </a:cubicBezTo>
                      <a:cubicBezTo>
                        <a:pt x="116" y="204"/>
                        <a:pt x="168" y="233"/>
                        <a:pt x="212" y="251"/>
                      </a:cubicBezTo>
                      <a:cubicBezTo>
                        <a:pt x="256" y="269"/>
                        <a:pt x="302" y="275"/>
                        <a:pt x="348" y="281"/>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73" name="Freeform 32"/>
                <p:cNvSpPr>
                  <a:spLocks/>
                </p:cNvSpPr>
                <p:nvPr/>
              </p:nvSpPr>
              <p:spPr bwMode="auto">
                <a:xfrm>
                  <a:off x="4252" y="3242"/>
                  <a:ext cx="364" cy="194"/>
                </a:xfrm>
                <a:custGeom>
                  <a:avLst/>
                  <a:gdLst>
                    <a:gd name="T0" fmla="*/ 0 w 364"/>
                    <a:gd name="T1" fmla="*/ 0 h 141"/>
                    <a:gd name="T2" fmla="*/ 76 w 364"/>
                    <a:gd name="T3" fmla="*/ 326 h 141"/>
                    <a:gd name="T4" fmla="*/ 204 w 364"/>
                    <a:gd name="T5" fmla="*/ 458 h 141"/>
                    <a:gd name="T6" fmla="*/ 364 w 364"/>
                    <a:gd name="T7" fmla="*/ 55 h 141"/>
                    <a:gd name="T8" fmla="*/ 0 60000 65536"/>
                    <a:gd name="T9" fmla="*/ 0 60000 65536"/>
                    <a:gd name="T10" fmla="*/ 0 60000 65536"/>
                    <a:gd name="T11" fmla="*/ 0 60000 65536"/>
                    <a:gd name="T12" fmla="*/ 0 w 364"/>
                    <a:gd name="T13" fmla="*/ 0 h 141"/>
                    <a:gd name="T14" fmla="*/ 364 w 364"/>
                    <a:gd name="T15" fmla="*/ 141 h 141"/>
                  </a:gdLst>
                  <a:ahLst/>
                  <a:cxnLst>
                    <a:cxn ang="T8">
                      <a:pos x="T0" y="T1"/>
                    </a:cxn>
                    <a:cxn ang="T9">
                      <a:pos x="T2" y="T3"/>
                    </a:cxn>
                    <a:cxn ang="T10">
                      <a:pos x="T4" y="T5"/>
                    </a:cxn>
                    <a:cxn ang="T11">
                      <a:pos x="T6" y="T7"/>
                    </a:cxn>
                  </a:cxnLst>
                  <a:rect l="T12" t="T13" r="T14" b="T15"/>
                  <a:pathLst>
                    <a:path w="364" h="141">
                      <a:moveTo>
                        <a:pt x="0" y="0"/>
                      </a:moveTo>
                      <a:cubicBezTo>
                        <a:pt x="21" y="35"/>
                        <a:pt x="42" y="70"/>
                        <a:pt x="76" y="91"/>
                      </a:cubicBezTo>
                      <a:cubicBezTo>
                        <a:pt x="110" y="112"/>
                        <a:pt x="156" y="141"/>
                        <a:pt x="204" y="128"/>
                      </a:cubicBezTo>
                      <a:cubicBezTo>
                        <a:pt x="252" y="115"/>
                        <a:pt x="308" y="65"/>
                        <a:pt x="364" y="15"/>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74" name="Text Box 33"/>
                <p:cNvSpPr txBox="1">
                  <a:spLocks noChangeArrowheads="1"/>
                </p:cNvSpPr>
                <p:nvPr/>
              </p:nvSpPr>
              <p:spPr bwMode="auto">
                <a:xfrm>
                  <a:off x="4535" y="3361"/>
                  <a:ext cx="22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t>Tc</a:t>
                  </a:r>
                </a:p>
              </p:txBody>
            </p:sp>
            <p:sp>
              <p:nvSpPr>
                <p:cNvPr id="75" name="Text Box 34"/>
                <p:cNvSpPr txBox="1">
                  <a:spLocks noChangeArrowheads="1"/>
                </p:cNvSpPr>
                <p:nvPr/>
              </p:nvSpPr>
              <p:spPr bwMode="auto">
                <a:xfrm>
                  <a:off x="4542" y="3512"/>
                  <a:ext cx="22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t>Tp</a:t>
                  </a:r>
                </a:p>
              </p:txBody>
            </p:sp>
            <p:sp>
              <p:nvSpPr>
                <p:cNvPr id="76" name="Text Box 35"/>
                <p:cNvSpPr txBox="1">
                  <a:spLocks noChangeArrowheads="1"/>
                </p:cNvSpPr>
                <p:nvPr/>
              </p:nvSpPr>
              <p:spPr bwMode="auto">
                <a:xfrm>
                  <a:off x="4231" y="3186"/>
                  <a:ext cx="39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t>Tc+Tp</a:t>
                  </a:r>
                </a:p>
              </p:txBody>
            </p:sp>
          </p:grpSp>
        </p:grpSp>
        <p:grpSp>
          <p:nvGrpSpPr>
            <p:cNvPr id="39" name="Group 64"/>
            <p:cNvGrpSpPr>
              <a:grpSpLocks/>
            </p:cNvGrpSpPr>
            <p:nvPr/>
          </p:nvGrpSpPr>
          <p:grpSpPr bwMode="auto">
            <a:xfrm>
              <a:off x="6538914" y="5178956"/>
              <a:ext cx="839788" cy="912813"/>
              <a:chOff x="3433" y="3069"/>
              <a:chExt cx="529" cy="575"/>
            </a:xfrm>
          </p:grpSpPr>
          <p:sp>
            <p:nvSpPr>
              <p:cNvPr id="42" name="Oval 65"/>
              <p:cNvSpPr>
                <a:spLocks noChangeArrowheads="1"/>
              </p:cNvSpPr>
              <p:nvPr/>
            </p:nvSpPr>
            <p:spPr bwMode="auto">
              <a:xfrm>
                <a:off x="3509" y="3335"/>
                <a:ext cx="83" cy="83"/>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fr-FR"/>
              </a:p>
            </p:txBody>
          </p:sp>
          <p:sp>
            <p:nvSpPr>
              <p:cNvPr id="43" name="Oval 66"/>
              <p:cNvSpPr>
                <a:spLocks noChangeArrowheads="1"/>
              </p:cNvSpPr>
              <p:nvPr/>
            </p:nvSpPr>
            <p:spPr bwMode="auto">
              <a:xfrm>
                <a:off x="3699" y="3137"/>
                <a:ext cx="83" cy="83"/>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fr-FR"/>
              </a:p>
            </p:txBody>
          </p:sp>
          <p:sp>
            <p:nvSpPr>
              <p:cNvPr id="44" name="Oval 67"/>
              <p:cNvSpPr>
                <a:spLocks noChangeArrowheads="1"/>
              </p:cNvSpPr>
              <p:nvPr/>
            </p:nvSpPr>
            <p:spPr bwMode="auto">
              <a:xfrm>
                <a:off x="3879" y="3319"/>
                <a:ext cx="83" cy="83"/>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fr-FR"/>
              </a:p>
            </p:txBody>
          </p:sp>
          <p:sp>
            <p:nvSpPr>
              <p:cNvPr id="45" name="Oval 68"/>
              <p:cNvSpPr>
                <a:spLocks noChangeArrowheads="1"/>
              </p:cNvSpPr>
              <p:nvPr/>
            </p:nvSpPr>
            <p:spPr bwMode="auto">
              <a:xfrm>
                <a:off x="3696" y="3561"/>
                <a:ext cx="83" cy="83"/>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fr-FR"/>
              </a:p>
            </p:txBody>
          </p:sp>
          <p:sp>
            <p:nvSpPr>
              <p:cNvPr id="46" name="Oval 69"/>
              <p:cNvSpPr>
                <a:spLocks noChangeArrowheads="1"/>
              </p:cNvSpPr>
              <p:nvPr/>
            </p:nvSpPr>
            <p:spPr bwMode="auto">
              <a:xfrm>
                <a:off x="3704" y="3371"/>
                <a:ext cx="83" cy="83"/>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fr-FR"/>
              </a:p>
            </p:txBody>
          </p:sp>
          <p:sp>
            <p:nvSpPr>
              <p:cNvPr id="47" name="Line 70"/>
              <p:cNvSpPr>
                <a:spLocks noChangeShapeType="1"/>
              </p:cNvSpPr>
              <p:nvPr/>
            </p:nvSpPr>
            <p:spPr bwMode="auto">
              <a:xfrm flipH="1">
                <a:off x="3585" y="3191"/>
                <a:ext cx="128" cy="159"/>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48" name="Line 71"/>
              <p:cNvSpPr>
                <a:spLocks noChangeShapeType="1"/>
              </p:cNvSpPr>
              <p:nvPr/>
            </p:nvSpPr>
            <p:spPr bwMode="auto">
              <a:xfrm>
                <a:off x="3782" y="3191"/>
                <a:ext cx="106" cy="136"/>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49" name="Line 72"/>
              <p:cNvSpPr>
                <a:spLocks noChangeShapeType="1"/>
              </p:cNvSpPr>
              <p:nvPr/>
            </p:nvSpPr>
            <p:spPr bwMode="auto">
              <a:xfrm>
                <a:off x="3736" y="3213"/>
                <a:ext cx="0" cy="167"/>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50" name="Line 73"/>
              <p:cNvSpPr>
                <a:spLocks noChangeShapeType="1"/>
              </p:cNvSpPr>
              <p:nvPr/>
            </p:nvSpPr>
            <p:spPr bwMode="auto">
              <a:xfrm>
                <a:off x="3555" y="3426"/>
                <a:ext cx="158" cy="166"/>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51" name="Line 74"/>
              <p:cNvSpPr>
                <a:spLocks noChangeShapeType="1"/>
              </p:cNvSpPr>
              <p:nvPr/>
            </p:nvSpPr>
            <p:spPr bwMode="auto">
              <a:xfrm flipH="1" flipV="1">
                <a:off x="3721" y="3441"/>
                <a:ext cx="8" cy="121"/>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52" name="Line 75"/>
              <p:cNvSpPr>
                <a:spLocks noChangeShapeType="1"/>
              </p:cNvSpPr>
              <p:nvPr/>
            </p:nvSpPr>
            <p:spPr bwMode="auto">
              <a:xfrm flipH="1">
                <a:off x="3767" y="3403"/>
                <a:ext cx="151" cy="167"/>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53" name="Line 76"/>
              <p:cNvSpPr>
                <a:spLocks noChangeShapeType="1"/>
              </p:cNvSpPr>
              <p:nvPr/>
            </p:nvSpPr>
            <p:spPr bwMode="auto">
              <a:xfrm>
                <a:off x="3585" y="3388"/>
                <a:ext cx="121" cy="23"/>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54" name="Line 77"/>
              <p:cNvSpPr>
                <a:spLocks noChangeShapeType="1"/>
              </p:cNvSpPr>
              <p:nvPr/>
            </p:nvSpPr>
            <p:spPr bwMode="auto">
              <a:xfrm flipV="1">
                <a:off x="3782" y="3365"/>
                <a:ext cx="106" cy="46"/>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55" name="Freeform 78"/>
              <p:cNvSpPr>
                <a:spLocks/>
              </p:cNvSpPr>
              <p:nvPr/>
            </p:nvSpPr>
            <p:spPr bwMode="auto">
              <a:xfrm>
                <a:off x="3547" y="3069"/>
                <a:ext cx="371" cy="258"/>
              </a:xfrm>
              <a:custGeom>
                <a:avLst/>
                <a:gdLst>
                  <a:gd name="T0" fmla="*/ 0 w 371"/>
                  <a:gd name="T1" fmla="*/ 258 h 258"/>
                  <a:gd name="T2" fmla="*/ 76 w 371"/>
                  <a:gd name="T3" fmla="*/ 0 h 258"/>
                  <a:gd name="T4" fmla="*/ 303 w 371"/>
                  <a:gd name="T5" fmla="*/ 0 h 258"/>
                  <a:gd name="T6" fmla="*/ 371 w 371"/>
                  <a:gd name="T7" fmla="*/ 251 h 258"/>
                  <a:gd name="T8" fmla="*/ 0 60000 65536"/>
                  <a:gd name="T9" fmla="*/ 0 60000 65536"/>
                  <a:gd name="T10" fmla="*/ 0 60000 65536"/>
                  <a:gd name="T11" fmla="*/ 0 60000 65536"/>
                  <a:gd name="T12" fmla="*/ 0 w 371"/>
                  <a:gd name="T13" fmla="*/ 0 h 258"/>
                  <a:gd name="T14" fmla="*/ 371 w 371"/>
                  <a:gd name="T15" fmla="*/ 258 h 258"/>
                </a:gdLst>
                <a:ahLst/>
                <a:cxnLst>
                  <a:cxn ang="T8">
                    <a:pos x="T0" y="T1"/>
                  </a:cxn>
                  <a:cxn ang="T9">
                    <a:pos x="T2" y="T3"/>
                  </a:cxn>
                  <a:cxn ang="T10">
                    <a:pos x="T4" y="T5"/>
                  </a:cxn>
                  <a:cxn ang="T11">
                    <a:pos x="T6" y="T7"/>
                  </a:cxn>
                </a:cxnLst>
                <a:rect l="T12" t="T13" r="T14" b="T15"/>
                <a:pathLst>
                  <a:path w="371" h="258">
                    <a:moveTo>
                      <a:pt x="0" y="258"/>
                    </a:moveTo>
                    <a:lnTo>
                      <a:pt x="76" y="0"/>
                    </a:lnTo>
                    <a:lnTo>
                      <a:pt x="303" y="0"/>
                    </a:lnTo>
                    <a:lnTo>
                      <a:pt x="371" y="251"/>
                    </a:lnTo>
                  </a:path>
                </a:pathLst>
              </a:custGeom>
              <a:noFill/>
              <a:ln w="9525">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56" name="Freeform 79"/>
              <p:cNvSpPr>
                <a:spLocks/>
              </p:cNvSpPr>
              <p:nvPr/>
            </p:nvSpPr>
            <p:spPr bwMode="auto">
              <a:xfrm>
                <a:off x="3433" y="3168"/>
                <a:ext cx="266" cy="447"/>
              </a:xfrm>
              <a:custGeom>
                <a:avLst/>
                <a:gdLst>
                  <a:gd name="T0" fmla="*/ 266 w 266"/>
                  <a:gd name="T1" fmla="*/ 0 h 447"/>
                  <a:gd name="T2" fmla="*/ 0 w 266"/>
                  <a:gd name="T3" fmla="*/ 0 h 447"/>
                  <a:gd name="T4" fmla="*/ 0 w 266"/>
                  <a:gd name="T5" fmla="*/ 341 h 447"/>
                  <a:gd name="T6" fmla="*/ 266 w 266"/>
                  <a:gd name="T7" fmla="*/ 447 h 447"/>
                  <a:gd name="T8" fmla="*/ 0 60000 65536"/>
                  <a:gd name="T9" fmla="*/ 0 60000 65536"/>
                  <a:gd name="T10" fmla="*/ 0 60000 65536"/>
                  <a:gd name="T11" fmla="*/ 0 60000 65536"/>
                  <a:gd name="T12" fmla="*/ 0 w 266"/>
                  <a:gd name="T13" fmla="*/ 0 h 447"/>
                  <a:gd name="T14" fmla="*/ 266 w 266"/>
                  <a:gd name="T15" fmla="*/ 447 h 447"/>
                </a:gdLst>
                <a:ahLst/>
                <a:cxnLst>
                  <a:cxn ang="T8">
                    <a:pos x="T0" y="T1"/>
                  </a:cxn>
                  <a:cxn ang="T9">
                    <a:pos x="T2" y="T3"/>
                  </a:cxn>
                  <a:cxn ang="T10">
                    <a:pos x="T4" y="T5"/>
                  </a:cxn>
                  <a:cxn ang="T11">
                    <a:pos x="T6" y="T7"/>
                  </a:cxn>
                </a:cxnLst>
                <a:rect l="T12" t="T13" r="T14" b="T15"/>
                <a:pathLst>
                  <a:path w="266" h="447">
                    <a:moveTo>
                      <a:pt x="266" y="0"/>
                    </a:moveTo>
                    <a:lnTo>
                      <a:pt x="0" y="0"/>
                    </a:lnTo>
                    <a:lnTo>
                      <a:pt x="0" y="341"/>
                    </a:lnTo>
                    <a:lnTo>
                      <a:pt x="266" y="447"/>
                    </a:lnTo>
                  </a:path>
                </a:pathLst>
              </a:custGeom>
              <a:noFill/>
              <a:ln w="9525">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fr-FR"/>
              </a:p>
            </p:txBody>
          </p:sp>
        </p:grpSp>
        <p:sp>
          <p:nvSpPr>
            <p:cNvPr id="40" name="Text Box 80"/>
            <p:cNvSpPr txBox="1">
              <a:spLocks noChangeArrowheads="1"/>
            </p:cNvSpPr>
            <p:nvPr/>
          </p:nvSpPr>
          <p:spPr bwMode="auto">
            <a:xfrm>
              <a:off x="6305551" y="6104468"/>
              <a:ext cx="1427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t>Tc </a:t>
              </a:r>
              <a:r>
                <a:rPr lang="en-US" sz="1000" b="0">
                  <a:cs typeface="Arial" charset="0"/>
                </a:rPr>
                <a:t>~</a:t>
              </a:r>
              <a:r>
                <a:rPr lang="fr-FR" sz="1000" b="0"/>
                <a:t> N (N-1) / 2 </a:t>
              </a:r>
              <a:r>
                <a:rPr lang="en-US" sz="1000" b="0">
                  <a:cs typeface="Arial" charset="0"/>
                </a:rPr>
                <a:t># N</a:t>
              </a:r>
              <a:r>
                <a:rPr lang="en-US" sz="1000" b="0" baseline="30000">
                  <a:cs typeface="Arial" charset="0"/>
                </a:rPr>
                <a:t>2</a:t>
              </a:r>
              <a:endParaRPr lang="en-US" sz="1000" b="0">
                <a:cs typeface="Arial" charset="0"/>
              </a:endParaRPr>
            </a:p>
          </p:txBody>
        </p:sp>
        <p:sp>
          <p:nvSpPr>
            <p:cNvPr id="41" name="Text Box 81"/>
            <p:cNvSpPr txBox="1">
              <a:spLocks noChangeArrowheads="1"/>
            </p:cNvSpPr>
            <p:nvPr/>
          </p:nvSpPr>
          <p:spPr bwMode="auto">
            <a:xfrm>
              <a:off x="6538637" y="4778846"/>
              <a:ext cx="91177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dirty="0"/>
                <a:t>Equipe de </a:t>
              </a:r>
              <a:endParaRPr lang="fr-FR" sz="1000" b="0" dirty="0" smtClean="0"/>
            </a:p>
            <a:p>
              <a:pPr eaLnBrk="1" hangingPunct="1"/>
              <a:r>
                <a:rPr lang="fr-FR" sz="1000" b="0" dirty="0" smtClean="0"/>
                <a:t>N </a:t>
              </a:r>
              <a:r>
                <a:rPr lang="fr-FR" sz="1000" b="0" dirty="0"/>
                <a:t>personnes</a:t>
              </a:r>
            </a:p>
          </p:txBody>
        </p:sp>
      </p:grpSp>
      <p:grpSp>
        <p:nvGrpSpPr>
          <p:cNvPr id="3" name="Grouper 2"/>
          <p:cNvGrpSpPr/>
          <p:nvPr/>
        </p:nvGrpSpPr>
        <p:grpSpPr>
          <a:xfrm>
            <a:off x="6361114" y="32545"/>
            <a:ext cx="2755900" cy="1744662"/>
            <a:chOff x="5141913" y="935038"/>
            <a:chExt cx="2755900" cy="1744662"/>
          </a:xfrm>
        </p:grpSpPr>
        <p:sp>
          <p:nvSpPr>
            <p:cNvPr id="9" name="Text Box 36"/>
            <p:cNvSpPr txBox="1">
              <a:spLocks noChangeArrowheads="1"/>
            </p:cNvSpPr>
            <p:nvPr/>
          </p:nvSpPr>
          <p:spPr bwMode="auto">
            <a:xfrm>
              <a:off x="6223000" y="1560513"/>
              <a:ext cx="7397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a:t>Le mythe</a:t>
              </a:r>
            </a:p>
          </p:txBody>
        </p:sp>
        <p:sp>
          <p:nvSpPr>
            <p:cNvPr id="10" name="Line 37"/>
            <p:cNvSpPr>
              <a:spLocks noChangeShapeType="1"/>
            </p:cNvSpPr>
            <p:nvPr/>
          </p:nvSpPr>
          <p:spPr bwMode="auto">
            <a:xfrm>
              <a:off x="5811838" y="1201738"/>
              <a:ext cx="0" cy="103505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fr-FR"/>
            </a:p>
          </p:txBody>
        </p:sp>
        <p:sp>
          <p:nvSpPr>
            <p:cNvPr id="11" name="Line 38"/>
            <p:cNvSpPr>
              <a:spLocks noChangeShapeType="1"/>
            </p:cNvSpPr>
            <p:nvPr/>
          </p:nvSpPr>
          <p:spPr bwMode="auto">
            <a:xfrm>
              <a:off x="5811838" y="2247900"/>
              <a:ext cx="157638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12" name="Text Box 39"/>
            <p:cNvSpPr txBox="1">
              <a:spLocks noChangeArrowheads="1"/>
            </p:cNvSpPr>
            <p:nvPr/>
          </p:nvSpPr>
          <p:spPr bwMode="auto">
            <a:xfrm>
              <a:off x="5141913" y="935038"/>
              <a:ext cx="7191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algn="ctr" eaLnBrk="1" hangingPunct="1"/>
              <a:r>
                <a:rPr lang="fr-FR" sz="1000" b="0" dirty="0"/>
                <a:t>Durée D</a:t>
              </a:r>
            </a:p>
            <a:p>
              <a:pPr algn="ctr" eaLnBrk="1" hangingPunct="1"/>
              <a:r>
                <a:rPr lang="fr-FR" sz="1000" b="0" dirty="0"/>
                <a:t>(en jours)</a:t>
              </a:r>
            </a:p>
          </p:txBody>
        </p:sp>
        <p:sp>
          <p:nvSpPr>
            <p:cNvPr id="13" name="Text Box 40"/>
            <p:cNvSpPr txBox="1">
              <a:spLocks noChangeArrowheads="1"/>
            </p:cNvSpPr>
            <p:nvPr/>
          </p:nvSpPr>
          <p:spPr bwMode="auto">
            <a:xfrm>
              <a:off x="6935788" y="2282825"/>
              <a:ext cx="9620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algn="ctr" eaLnBrk="1" hangingPunct="1"/>
              <a:r>
                <a:rPr lang="fr-FR" sz="1000" b="0"/>
                <a:t>Ressources =</a:t>
              </a:r>
            </a:p>
            <a:p>
              <a:pPr algn="ctr" eaLnBrk="1" hangingPunct="1"/>
              <a:r>
                <a:rPr lang="fr-FR" sz="1000" b="0"/>
                <a:t>N personnes</a:t>
              </a:r>
            </a:p>
          </p:txBody>
        </p:sp>
        <p:sp>
          <p:nvSpPr>
            <p:cNvPr id="14" name="Line 41"/>
            <p:cNvSpPr>
              <a:spLocks noChangeShapeType="1"/>
            </p:cNvSpPr>
            <p:nvPr/>
          </p:nvSpPr>
          <p:spPr bwMode="auto">
            <a:xfrm>
              <a:off x="5764213" y="1477963"/>
              <a:ext cx="9525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5" name="Line 42"/>
            <p:cNvSpPr>
              <a:spLocks noChangeShapeType="1"/>
            </p:cNvSpPr>
            <p:nvPr/>
          </p:nvSpPr>
          <p:spPr bwMode="auto">
            <a:xfrm>
              <a:off x="5775325" y="1839913"/>
              <a:ext cx="8413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6" name="Line 43"/>
            <p:cNvSpPr>
              <a:spLocks noChangeShapeType="1"/>
            </p:cNvSpPr>
            <p:nvPr/>
          </p:nvSpPr>
          <p:spPr bwMode="auto">
            <a:xfrm>
              <a:off x="5788025" y="2032000"/>
              <a:ext cx="60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7" name="Text Box 44"/>
            <p:cNvSpPr txBox="1">
              <a:spLocks noChangeArrowheads="1"/>
            </p:cNvSpPr>
            <p:nvPr/>
          </p:nvSpPr>
          <p:spPr bwMode="auto">
            <a:xfrm>
              <a:off x="5503863" y="1355725"/>
              <a:ext cx="3238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t>50</a:t>
              </a:r>
            </a:p>
          </p:txBody>
        </p:sp>
        <p:sp>
          <p:nvSpPr>
            <p:cNvPr id="18" name="Line 45"/>
            <p:cNvSpPr>
              <a:spLocks noChangeShapeType="1"/>
            </p:cNvSpPr>
            <p:nvPr/>
          </p:nvSpPr>
          <p:spPr bwMode="auto">
            <a:xfrm>
              <a:off x="6003925" y="2189163"/>
              <a:ext cx="0" cy="952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9" name="Line 46"/>
            <p:cNvSpPr>
              <a:spLocks noChangeShapeType="1"/>
            </p:cNvSpPr>
            <p:nvPr/>
          </p:nvSpPr>
          <p:spPr bwMode="auto">
            <a:xfrm>
              <a:off x="6232525" y="2163763"/>
              <a:ext cx="0" cy="1333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0" name="Line 47"/>
            <p:cNvSpPr>
              <a:spLocks noChangeShapeType="1"/>
            </p:cNvSpPr>
            <p:nvPr/>
          </p:nvSpPr>
          <p:spPr bwMode="auto">
            <a:xfrm>
              <a:off x="6426200" y="2189163"/>
              <a:ext cx="0" cy="952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1" name="Line 48"/>
            <p:cNvSpPr>
              <a:spLocks noChangeShapeType="1"/>
            </p:cNvSpPr>
            <p:nvPr/>
          </p:nvSpPr>
          <p:spPr bwMode="auto">
            <a:xfrm>
              <a:off x="6642100" y="2176463"/>
              <a:ext cx="0" cy="968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2" name="Line 49"/>
            <p:cNvSpPr>
              <a:spLocks noChangeShapeType="1"/>
            </p:cNvSpPr>
            <p:nvPr/>
          </p:nvSpPr>
          <p:spPr bwMode="auto">
            <a:xfrm flipH="1" flipV="1">
              <a:off x="5992813" y="1477963"/>
              <a:ext cx="11112" cy="746125"/>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23" name="Line 50"/>
            <p:cNvSpPr>
              <a:spLocks noChangeShapeType="1"/>
            </p:cNvSpPr>
            <p:nvPr/>
          </p:nvSpPr>
          <p:spPr bwMode="auto">
            <a:xfrm flipH="1" flipV="1">
              <a:off x="5824538" y="1465263"/>
              <a:ext cx="179387" cy="127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24" name="Line 51"/>
            <p:cNvSpPr>
              <a:spLocks noChangeShapeType="1"/>
            </p:cNvSpPr>
            <p:nvPr/>
          </p:nvSpPr>
          <p:spPr bwMode="auto">
            <a:xfrm>
              <a:off x="5811838" y="2032000"/>
              <a:ext cx="830262"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25" name="Line 52"/>
            <p:cNvSpPr>
              <a:spLocks noChangeShapeType="1"/>
            </p:cNvSpPr>
            <p:nvPr/>
          </p:nvSpPr>
          <p:spPr bwMode="auto">
            <a:xfrm flipV="1">
              <a:off x="6642100" y="2032000"/>
              <a:ext cx="0" cy="192088"/>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26" name="Text Box 53"/>
            <p:cNvSpPr txBox="1">
              <a:spLocks noChangeArrowheads="1"/>
            </p:cNvSpPr>
            <p:nvPr/>
          </p:nvSpPr>
          <p:spPr bwMode="auto">
            <a:xfrm>
              <a:off x="5875338" y="2211388"/>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t>2</a:t>
              </a:r>
            </a:p>
          </p:txBody>
        </p:sp>
        <p:sp>
          <p:nvSpPr>
            <p:cNvPr id="27" name="Text Box 54"/>
            <p:cNvSpPr txBox="1">
              <a:spLocks noChangeArrowheads="1"/>
            </p:cNvSpPr>
            <p:nvPr/>
          </p:nvSpPr>
          <p:spPr bwMode="auto">
            <a:xfrm>
              <a:off x="6103938" y="2222500"/>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t>4</a:t>
              </a:r>
            </a:p>
          </p:txBody>
        </p:sp>
        <p:sp>
          <p:nvSpPr>
            <p:cNvPr id="28" name="Text Box 55"/>
            <p:cNvSpPr txBox="1">
              <a:spLocks noChangeArrowheads="1"/>
            </p:cNvSpPr>
            <p:nvPr/>
          </p:nvSpPr>
          <p:spPr bwMode="auto">
            <a:xfrm>
              <a:off x="6307138" y="2222500"/>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t>6</a:t>
              </a:r>
            </a:p>
          </p:txBody>
        </p:sp>
        <p:sp>
          <p:nvSpPr>
            <p:cNvPr id="29" name="Text Box 56"/>
            <p:cNvSpPr txBox="1">
              <a:spLocks noChangeArrowheads="1"/>
            </p:cNvSpPr>
            <p:nvPr/>
          </p:nvSpPr>
          <p:spPr bwMode="auto">
            <a:xfrm>
              <a:off x="6535738" y="2233613"/>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t>8</a:t>
              </a:r>
            </a:p>
          </p:txBody>
        </p:sp>
        <p:sp>
          <p:nvSpPr>
            <p:cNvPr id="30" name="Text Box 57"/>
            <p:cNvSpPr txBox="1">
              <a:spLocks noChangeArrowheads="1"/>
            </p:cNvSpPr>
            <p:nvPr/>
          </p:nvSpPr>
          <p:spPr bwMode="auto">
            <a:xfrm>
              <a:off x="5408613" y="1911350"/>
              <a:ext cx="4286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t>12,5</a:t>
              </a:r>
            </a:p>
          </p:txBody>
        </p:sp>
        <p:sp>
          <p:nvSpPr>
            <p:cNvPr id="31" name="Text Box 58"/>
            <p:cNvSpPr txBox="1">
              <a:spLocks noChangeArrowheads="1"/>
            </p:cNvSpPr>
            <p:nvPr/>
          </p:nvSpPr>
          <p:spPr bwMode="auto">
            <a:xfrm>
              <a:off x="5491163" y="1719263"/>
              <a:ext cx="3238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t>25</a:t>
              </a:r>
            </a:p>
          </p:txBody>
        </p:sp>
        <p:sp>
          <p:nvSpPr>
            <p:cNvPr id="32" name="Line 59"/>
            <p:cNvSpPr>
              <a:spLocks noChangeShapeType="1"/>
            </p:cNvSpPr>
            <p:nvPr/>
          </p:nvSpPr>
          <p:spPr bwMode="auto">
            <a:xfrm>
              <a:off x="5811838" y="1839913"/>
              <a:ext cx="396875"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33" name="Line 60"/>
            <p:cNvSpPr>
              <a:spLocks noChangeShapeType="1"/>
            </p:cNvSpPr>
            <p:nvPr/>
          </p:nvSpPr>
          <p:spPr bwMode="auto">
            <a:xfrm flipV="1">
              <a:off x="6219825" y="1851025"/>
              <a:ext cx="0" cy="373063"/>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34" name="Freeform 61"/>
            <p:cNvSpPr>
              <a:spLocks/>
            </p:cNvSpPr>
            <p:nvPr/>
          </p:nvSpPr>
          <p:spPr bwMode="auto">
            <a:xfrm>
              <a:off x="5992813" y="1466850"/>
              <a:ext cx="661987" cy="565150"/>
            </a:xfrm>
            <a:custGeom>
              <a:avLst/>
              <a:gdLst>
                <a:gd name="T0" fmla="*/ 0 w 417"/>
                <a:gd name="T1" fmla="*/ 0 h 356"/>
                <a:gd name="T2" fmla="*/ 2147483647 w 417"/>
                <a:gd name="T3" fmla="*/ 2147483647 h 356"/>
                <a:gd name="T4" fmla="*/ 2147483647 w 417"/>
                <a:gd name="T5" fmla="*/ 2147483647 h 356"/>
                <a:gd name="T6" fmla="*/ 2147483647 w 417"/>
                <a:gd name="T7" fmla="*/ 2147483647 h 356"/>
                <a:gd name="T8" fmla="*/ 2147483647 w 417"/>
                <a:gd name="T9" fmla="*/ 2147483647 h 356"/>
                <a:gd name="T10" fmla="*/ 0 60000 65536"/>
                <a:gd name="T11" fmla="*/ 0 60000 65536"/>
                <a:gd name="T12" fmla="*/ 0 60000 65536"/>
                <a:gd name="T13" fmla="*/ 0 60000 65536"/>
                <a:gd name="T14" fmla="*/ 0 60000 65536"/>
                <a:gd name="T15" fmla="*/ 0 w 417"/>
                <a:gd name="T16" fmla="*/ 0 h 356"/>
                <a:gd name="T17" fmla="*/ 417 w 417"/>
                <a:gd name="T18" fmla="*/ 356 h 356"/>
              </a:gdLst>
              <a:ahLst/>
              <a:cxnLst>
                <a:cxn ang="T10">
                  <a:pos x="T0" y="T1"/>
                </a:cxn>
                <a:cxn ang="T11">
                  <a:pos x="T2" y="T3"/>
                </a:cxn>
                <a:cxn ang="T12">
                  <a:pos x="T4" y="T5"/>
                </a:cxn>
                <a:cxn ang="T13">
                  <a:pos x="T6" y="T7"/>
                </a:cxn>
                <a:cxn ang="T14">
                  <a:pos x="T8" y="T9"/>
                </a:cxn>
              </a:cxnLst>
              <a:rect l="T15" t="T16" r="T17" b="T18"/>
              <a:pathLst>
                <a:path w="417" h="356">
                  <a:moveTo>
                    <a:pt x="0" y="0"/>
                  </a:moveTo>
                  <a:cubicBezTo>
                    <a:pt x="18" y="51"/>
                    <a:pt x="36" y="102"/>
                    <a:pt x="60" y="144"/>
                  </a:cubicBezTo>
                  <a:cubicBezTo>
                    <a:pt x="84" y="186"/>
                    <a:pt x="112" y="222"/>
                    <a:pt x="144" y="250"/>
                  </a:cubicBezTo>
                  <a:cubicBezTo>
                    <a:pt x="176" y="278"/>
                    <a:pt x="205" y="293"/>
                    <a:pt x="250" y="311"/>
                  </a:cubicBezTo>
                  <a:cubicBezTo>
                    <a:pt x="295" y="329"/>
                    <a:pt x="356" y="342"/>
                    <a:pt x="417" y="356"/>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37" name="Line 82"/>
            <p:cNvSpPr>
              <a:spLocks noChangeShapeType="1"/>
            </p:cNvSpPr>
            <p:nvPr/>
          </p:nvSpPr>
          <p:spPr bwMode="auto">
            <a:xfrm flipV="1">
              <a:off x="6423025" y="1973263"/>
              <a:ext cx="0" cy="263525"/>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38" name="Line 83"/>
            <p:cNvSpPr>
              <a:spLocks noChangeShapeType="1"/>
            </p:cNvSpPr>
            <p:nvPr/>
          </p:nvSpPr>
          <p:spPr bwMode="auto">
            <a:xfrm flipH="1">
              <a:off x="5808663" y="1973263"/>
              <a:ext cx="614362"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grpSp>
    </p:spTree>
    <p:extLst>
      <p:ext uri="{BB962C8B-B14F-4D97-AF65-F5344CB8AC3E}">
        <p14:creationId xmlns:p14="http://schemas.microsoft.com/office/powerpoint/2010/main" val="11849159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checkerboard(across)">
                                      <p:cBhvr>
                                        <p:cTn id="17" dur="500"/>
                                        <p:tgtEl>
                                          <p:spTgt spid="35"/>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77"/>
                                        </p:tgtEl>
                                        <p:attrNameLst>
                                          <p:attrName>style.visibility</p:attrName>
                                        </p:attrNameLst>
                                      </p:cBhvr>
                                      <p:to>
                                        <p:strVal val="visible"/>
                                      </p:to>
                                    </p:set>
                                    <p:animEffect transition="in" filter="checkerboard(across)">
                                      <p:cBhvr>
                                        <p:cTn id="22" dur="5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er 13"/>
          <p:cNvGrpSpPr/>
          <p:nvPr/>
        </p:nvGrpSpPr>
        <p:grpSpPr>
          <a:xfrm>
            <a:off x="4712005" y="1586779"/>
            <a:ext cx="4029759" cy="2181324"/>
            <a:chOff x="4712005" y="1193645"/>
            <a:chExt cx="4029759" cy="2181324"/>
          </a:xfrm>
        </p:grpSpPr>
        <p:pic>
          <p:nvPicPr>
            <p:cNvPr id="1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9765" y="1193645"/>
              <a:ext cx="3301999" cy="2181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ZoneTexte 1"/>
            <p:cNvSpPr txBox="1"/>
            <p:nvPr/>
          </p:nvSpPr>
          <p:spPr>
            <a:xfrm>
              <a:off x="4712005" y="1981200"/>
              <a:ext cx="537452" cy="369332"/>
            </a:xfrm>
            <a:prstGeom prst="rect">
              <a:avLst/>
            </a:prstGeom>
            <a:noFill/>
          </p:spPr>
          <p:txBody>
            <a:bodyPr wrap="none" rtlCol="0">
              <a:spAutoFit/>
            </a:bodyPr>
            <a:lstStyle/>
            <a:p>
              <a:r>
                <a:rPr lang="fr-FR" dirty="0" smtClean="0"/>
                <a:t>ING</a:t>
              </a:r>
              <a:endParaRPr lang="fr-FR" dirty="0"/>
            </a:p>
          </p:txBody>
        </p:sp>
      </p:grpSp>
      <p:grpSp>
        <p:nvGrpSpPr>
          <p:cNvPr id="15" name="Grouper 14"/>
          <p:cNvGrpSpPr/>
          <p:nvPr/>
        </p:nvGrpSpPr>
        <p:grpSpPr>
          <a:xfrm>
            <a:off x="4712005" y="4156075"/>
            <a:ext cx="4029759" cy="2184955"/>
            <a:chOff x="4712005" y="3571875"/>
            <a:chExt cx="4029759" cy="2184955"/>
          </a:xfrm>
        </p:grpSpPr>
        <p:pic>
          <p:nvPicPr>
            <p:cNvPr id="1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49568" y="3571875"/>
              <a:ext cx="3292196" cy="2184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ZoneTexte 2"/>
            <p:cNvSpPr txBox="1"/>
            <p:nvPr/>
          </p:nvSpPr>
          <p:spPr>
            <a:xfrm>
              <a:off x="4712005" y="4509532"/>
              <a:ext cx="676763" cy="369332"/>
            </a:xfrm>
            <a:prstGeom prst="rect">
              <a:avLst/>
            </a:prstGeom>
            <a:noFill/>
          </p:spPr>
          <p:txBody>
            <a:bodyPr wrap="none" rtlCol="0">
              <a:spAutoFit/>
            </a:bodyPr>
            <a:lstStyle/>
            <a:p>
              <a:r>
                <a:rPr lang="fr-FR" dirty="0" smtClean="0"/>
                <a:t>TECH</a:t>
              </a:r>
              <a:endParaRPr lang="fr-FR" dirty="0"/>
            </a:p>
          </p:txBody>
        </p:sp>
      </p:grpSp>
      <p:grpSp>
        <p:nvGrpSpPr>
          <p:cNvPr id="20" name="Grouper 19"/>
          <p:cNvGrpSpPr/>
          <p:nvPr/>
        </p:nvGrpSpPr>
        <p:grpSpPr>
          <a:xfrm>
            <a:off x="6804" y="201936"/>
            <a:ext cx="3136742" cy="6356929"/>
            <a:chOff x="6804" y="201936"/>
            <a:chExt cx="3136742" cy="6356929"/>
          </a:xfrm>
        </p:grpSpPr>
        <p:sp>
          <p:nvSpPr>
            <p:cNvPr id="6" name="ZoneTexte 5"/>
            <p:cNvSpPr txBox="1"/>
            <p:nvPr/>
          </p:nvSpPr>
          <p:spPr>
            <a:xfrm>
              <a:off x="234743" y="201936"/>
              <a:ext cx="1685528" cy="646331"/>
            </a:xfrm>
            <a:prstGeom prst="rect">
              <a:avLst/>
            </a:prstGeom>
            <a:noFill/>
          </p:spPr>
          <p:txBody>
            <a:bodyPr wrap="none" rtlCol="0">
              <a:spAutoFit/>
            </a:bodyPr>
            <a:lstStyle/>
            <a:p>
              <a:pPr algn="ctr"/>
              <a:r>
                <a:rPr lang="fr-FR" dirty="0" smtClean="0"/>
                <a:t>INFORMATIONS </a:t>
              </a:r>
            </a:p>
            <a:p>
              <a:pPr algn="ctr"/>
              <a:r>
                <a:rPr lang="fr-FR" dirty="0" smtClean="0"/>
                <a:t>D’ENTREE</a:t>
              </a:r>
              <a:endParaRPr lang="fr-FR" dirty="0"/>
            </a:p>
          </p:txBody>
        </p:sp>
        <p:grpSp>
          <p:nvGrpSpPr>
            <p:cNvPr id="19" name="Grouper 18"/>
            <p:cNvGrpSpPr/>
            <p:nvPr/>
          </p:nvGrpSpPr>
          <p:grpSpPr>
            <a:xfrm>
              <a:off x="6804" y="1213161"/>
              <a:ext cx="3136742" cy="5345704"/>
              <a:chOff x="6804" y="1213161"/>
              <a:chExt cx="3136742" cy="5345704"/>
            </a:xfrm>
          </p:grpSpPr>
          <p:pic>
            <p:nvPicPr>
              <p:cNvPr id="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395" y="1213161"/>
                <a:ext cx="3053151" cy="1932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04" y="3873017"/>
                <a:ext cx="2922587" cy="1884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ZoneTexte 15"/>
              <p:cNvSpPr txBox="1"/>
              <p:nvPr/>
            </p:nvSpPr>
            <p:spPr>
              <a:xfrm>
                <a:off x="234743" y="3189843"/>
                <a:ext cx="2698575" cy="646331"/>
              </a:xfrm>
              <a:prstGeom prst="rect">
                <a:avLst/>
              </a:prstGeom>
              <a:noFill/>
              <a:ln>
                <a:solidFill>
                  <a:srgbClr val="000000"/>
                </a:solidFill>
              </a:ln>
            </p:spPr>
            <p:txBody>
              <a:bodyPr wrap="none" rtlCol="0">
                <a:spAutoFit/>
              </a:bodyPr>
              <a:lstStyle/>
              <a:p>
                <a:pPr algn="ctr"/>
                <a:r>
                  <a:rPr lang="fr-FR" dirty="0" smtClean="0"/>
                  <a:t>Le Planning des opérations</a:t>
                </a:r>
              </a:p>
              <a:p>
                <a:pPr algn="ctr"/>
                <a:r>
                  <a:rPr lang="fr-FR" dirty="0"/>
                  <a:t>c</a:t>
                </a:r>
                <a:r>
                  <a:rPr lang="fr-FR" dirty="0" smtClean="0"/>
                  <a:t>alé au plus tôt</a:t>
                </a:r>
                <a:endParaRPr lang="fr-FR" dirty="0"/>
              </a:p>
            </p:txBody>
          </p:sp>
          <p:sp>
            <p:nvSpPr>
              <p:cNvPr id="17" name="ZoneTexte 16"/>
              <p:cNvSpPr txBox="1"/>
              <p:nvPr/>
            </p:nvSpPr>
            <p:spPr>
              <a:xfrm>
                <a:off x="103250" y="5912534"/>
                <a:ext cx="2826415" cy="646331"/>
              </a:xfrm>
              <a:prstGeom prst="rect">
                <a:avLst/>
              </a:prstGeom>
              <a:noFill/>
              <a:ln>
                <a:solidFill>
                  <a:srgbClr val="000000"/>
                </a:solidFill>
              </a:ln>
            </p:spPr>
            <p:txBody>
              <a:bodyPr wrap="none" rtlCol="0">
                <a:spAutoFit/>
              </a:bodyPr>
              <a:lstStyle/>
              <a:p>
                <a:pPr algn="ctr"/>
                <a:r>
                  <a:rPr lang="fr-FR" dirty="0" smtClean="0"/>
                  <a:t>Les opérateurs et les heures </a:t>
                </a:r>
              </a:p>
              <a:p>
                <a:pPr algn="ctr"/>
                <a:r>
                  <a:rPr lang="fr-FR" dirty="0"/>
                  <a:t>a</a:t>
                </a:r>
                <a:r>
                  <a:rPr lang="fr-FR" dirty="0" smtClean="0"/>
                  <a:t>lloués aux opérations</a:t>
                </a:r>
                <a:endParaRPr lang="fr-FR" dirty="0"/>
              </a:p>
            </p:txBody>
          </p:sp>
        </p:grpSp>
      </p:grpSp>
      <p:grpSp>
        <p:nvGrpSpPr>
          <p:cNvPr id="21" name="Grouper 20"/>
          <p:cNvGrpSpPr/>
          <p:nvPr/>
        </p:nvGrpSpPr>
        <p:grpSpPr>
          <a:xfrm>
            <a:off x="3622539" y="201936"/>
            <a:ext cx="5070907" cy="3652924"/>
            <a:chOff x="3622539" y="201936"/>
            <a:chExt cx="5070907" cy="3652924"/>
          </a:xfrm>
        </p:grpSpPr>
        <p:sp>
          <p:nvSpPr>
            <p:cNvPr id="7" name="ZoneTexte 6"/>
            <p:cNvSpPr txBox="1"/>
            <p:nvPr/>
          </p:nvSpPr>
          <p:spPr>
            <a:xfrm>
              <a:off x="7007918" y="201936"/>
              <a:ext cx="1685528" cy="646331"/>
            </a:xfrm>
            <a:prstGeom prst="rect">
              <a:avLst/>
            </a:prstGeom>
            <a:noFill/>
          </p:spPr>
          <p:txBody>
            <a:bodyPr wrap="none" rtlCol="0">
              <a:spAutoFit/>
            </a:bodyPr>
            <a:lstStyle/>
            <a:p>
              <a:pPr algn="ctr"/>
              <a:r>
                <a:rPr lang="fr-FR" dirty="0" smtClean="0"/>
                <a:t>INFORMATIONS </a:t>
              </a:r>
            </a:p>
            <a:p>
              <a:pPr algn="ctr"/>
              <a:r>
                <a:rPr lang="fr-FR" dirty="0" smtClean="0"/>
                <a:t>DE SORTIE</a:t>
              </a:r>
              <a:endParaRPr lang="fr-FR" dirty="0"/>
            </a:p>
          </p:txBody>
        </p:sp>
        <p:grpSp>
          <p:nvGrpSpPr>
            <p:cNvPr id="8" name="Grouper 7"/>
            <p:cNvGrpSpPr/>
            <p:nvPr/>
          </p:nvGrpSpPr>
          <p:grpSpPr>
            <a:xfrm>
              <a:off x="3622539" y="2869904"/>
              <a:ext cx="873566" cy="984956"/>
              <a:chOff x="4360583" y="1363309"/>
              <a:chExt cx="873566" cy="984956"/>
            </a:xfrm>
          </p:grpSpPr>
          <p:sp>
            <p:nvSpPr>
              <p:cNvPr id="9" name="Rectangle à coins arrondis 8"/>
              <p:cNvSpPr/>
              <p:nvPr/>
            </p:nvSpPr>
            <p:spPr>
              <a:xfrm>
                <a:off x="4360583" y="1363309"/>
                <a:ext cx="873566" cy="984956"/>
              </a:xfrm>
              <a:prstGeom prst="round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0" name="ZoneTexte 9"/>
              <p:cNvSpPr txBox="1"/>
              <p:nvPr/>
            </p:nvSpPr>
            <p:spPr>
              <a:xfrm>
                <a:off x="4360583" y="1645479"/>
                <a:ext cx="787520" cy="461665"/>
              </a:xfrm>
              <a:prstGeom prst="rect">
                <a:avLst/>
              </a:prstGeom>
              <a:noFill/>
            </p:spPr>
            <p:txBody>
              <a:bodyPr wrap="none" rtlCol="0">
                <a:spAutoFit/>
              </a:bodyPr>
              <a:lstStyle/>
              <a:p>
                <a:pPr algn="ctr"/>
                <a:r>
                  <a:rPr lang="fr-FR" sz="1200" dirty="0" smtClean="0"/>
                  <a:t>Microsoft </a:t>
                </a:r>
              </a:p>
              <a:p>
                <a:pPr algn="ctr"/>
                <a:r>
                  <a:rPr lang="fr-FR" sz="1200" dirty="0" smtClean="0"/>
                  <a:t>Project</a:t>
                </a:r>
                <a:endParaRPr lang="fr-FR" sz="1200" dirty="0"/>
              </a:p>
            </p:txBody>
          </p:sp>
        </p:grpSp>
        <p:sp>
          <p:nvSpPr>
            <p:cNvPr id="18" name="ZoneTexte 17"/>
            <p:cNvSpPr txBox="1"/>
            <p:nvPr/>
          </p:nvSpPr>
          <p:spPr>
            <a:xfrm>
              <a:off x="5959118" y="1028495"/>
              <a:ext cx="2097600" cy="369332"/>
            </a:xfrm>
            <a:prstGeom prst="rect">
              <a:avLst/>
            </a:prstGeom>
            <a:solidFill>
              <a:srgbClr val="FFFF00"/>
            </a:solidFill>
            <a:ln>
              <a:solidFill>
                <a:srgbClr val="000000"/>
              </a:solidFill>
            </a:ln>
          </p:spPr>
          <p:txBody>
            <a:bodyPr wrap="none" rtlCol="0">
              <a:spAutoFit/>
            </a:bodyPr>
            <a:lstStyle/>
            <a:p>
              <a:r>
                <a:rPr lang="fr-FR" dirty="0" smtClean="0"/>
                <a:t>Les Plans de charges</a:t>
              </a:r>
              <a:endParaRPr lang="fr-FR" dirty="0"/>
            </a:p>
          </p:txBody>
        </p:sp>
      </p:grpSp>
      <p:sp>
        <p:nvSpPr>
          <p:cNvPr id="22" name="Espace réservé du pied de page 21"/>
          <p:cNvSpPr>
            <a:spLocks noGrp="1"/>
          </p:cNvSpPr>
          <p:nvPr>
            <p:ph type="ftr" sz="quarter" idx="11"/>
          </p:nvPr>
        </p:nvSpPr>
        <p:spPr/>
        <p:txBody>
          <a:bodyPr/>
          <a:lstStyle/>
          <a:p>
            <a:r>
              <a:rPr lang="en-US" sz="800" dirty="0" smtClean="0"/>
              <a:t>Guy </a:t>
            </a:r>
            <a:r>
              <a:rPr lang="en-US" sz="800" dirty="0" err="1" smtClean="0"/>
              <a:t>Doriot</a:t>
            </a:r>
            <a:r>
              <a:rPr lang="en-US" sz="800" dirty="0" smtClean="0"/>
              <a:t> copyright 2012</a:t>
            </a:r>
            <a:endParaRPr lang="fr-FR" sz="800" dirty="0"/>
          </a:p>
        </p:txBody>
      </p:sp>
      <p:sp>
        <p:nvSpPr>
          <p:cNvPr id="23" name="Espace réservé du numéro de diapositive 22"/>
          <p:cNvSpPr>
            <a:spLocks noGrp="1"/>
          </p:cNvSpPr>
          <p:nvPr>
            <p:ph type="sldNum" sz="quarter" idx="12"/>
          </p:nvPr>
        </p:nvSpPr>
        <p:spPr/>
        <p:txBody>
          <a:bodyPr/>
          <a:lstStyle/>
          <a:p>
            <a:fld id="{91054109-3671-9648-88AD-827A27BCC822}" type="slidenum">
              <a:rPr lang="fr-FR" smtClean="0"/>
              <a:t>16</a:t>
            </a:fld>
            <a:endParaRPr lang="fr-FR"/>
          </a:p>
        </p:txBody>
      </p:sp>
      <p:grpSp>
        <p:nvGrpSpPr>
          <p:cNvPr id="29" name="Grouper 28"/>
          <p:cNvGrpSpPr/>
          <p:nvPr/>
        </p:nvGrpSpPr>
        <p:grpSpPr>
          <a:xfrm>
            <a:off x="2933318" y="53572"/>
            <a:ext cx="2758425" cy="952500"/>
            <a:chOff x="2933318" y="53572"/>
            <a:chExt cx="2758425" cy="952500"/>
          </a:xfrm>
        </p:grpSpPr>
        <p:sp>
          <p:nvSpPr>
            <p:cNvPr id="5" name="ZoneTexte 4"/>
            <p:cNvSpPr txBox="1"/>
            <p:nvPr/>
          </p:nvSpPr>
          <p:spPr>
            <a:xfrm>
              <a:off x="2933318" y="359741"/>
              <a:ext cx="2758425" cy="646331"/>
            </a:xfrm>
            <a:prstGeom prst="rect">
              <a:avLst/>
            </a:prstGeom>
            <a:noFill/>
          </p:spPr>
          <p:txBody>
            <a:bodyPr wrap="none" rtlCol="0">
              <a:spAutoFit/>
            </a:bodyPr>
            <a:lstStyle/>
            <a:p>
              <a:pPr algn="ctr"/>
              <a:r>
                <a:rPr lang="fr-FR" dirty="0" smtClean="0"/>
                <a:t>QUAND, QUI et COMBIEN ? </a:t>
              </a:r>
            </a:p>
            <a:p>
              <a:pPr algn="ctr"/>
              <a:r>
                <a:rPr lang="fr-FR" dirty="0" smtClean="0"/>
                <a:t>L’OUTIL PLAN DE CHARGES</a:t>
              </a:r>
              <a:endParaRPr lang="fr-FR" dirty="0"/>
            </a:p>
          </p:txBody>
        </p:sp>
        <p:grpSp>
          <p:nvGrpSpPr>
            <p:cNvPr id="26" name="Grouper 25"/>
            <p:cNvGrpSpPr/>
            <p:nvPr/>
          </p:nvGrpSpPr>
          <p:grpSpPr>
            <a:xfrm>
              <a:off x="4097240" y="53572"/>
              <a:ext cx="394142" cy="369332"/>
              <a:chOff x="3657158" y="5117068"/>
              <a:chExt cx="394142" cy="369332"/>
            </a:xfrm>
          </p:grpSpPr>
          <p:sp>
            <p:nvSpPr>
              <p:cNvPr id="27" name="Ellipse 26"/>
              <p:cNvSpPr/>
              <p:nvPr/>
            </p:nvSpPr>
            <p:spPr>
              <a:xfrm>
                <a:off x="3657158" y="5156200"/>
                <a:ext cx="394142" cy="330200"/>
              </a:xfrm>
              <a:prstGeom prst="ellipse">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8" name="ZoneTexte 27"/>
              <p:cNvSpPr txBox="1"/>
              <p:nvPr/>
            </p:nvSpPr>
            <p:spPr>
              <a:xfrm>
                <a:off x="3699801" y="5117068"/>
                <a:ext cx="301660" cy="369332"/>
              </a:xfrm>
              <a:prstGeom prst="rect">
                <a:avLst/>
              </a:prstGeom>
              <a:noFill/>
            </p:spPr>
            <p:txBody>
              <a:bodyPr wrap="none" rtlCol="0">
                <a:spAutoFit/>
              </a:bodyPr>
              <a:lstStyle/>
              <a:p>
                <a:r>
                  <a:rPr lang="fr-FR" b="1" dirty="0" smtClean="0"/>
                  <a:t>6</a:t>
                </a:r>
                <a:endParaRPr lang="fr-FR" b="1" dirty="0"/>
              </a:p>
            </p:txBody>
          </p:sp>
        </p:grpSp>
      </p:grpSp>
    </p:spTree>
    <p:extLst>
      <p:ext uri="{BB962C8B-B14F-4D97-AF65-F5344CB8AC3E}">
        <p14:creationId xmlns:p14="http://schemas.microsoft.com/office/powerpoint/2010/main" val="24496023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checkerboard(across)">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checkerboard(across)">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checkerboard(across)">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checkerboard(across)">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checkerboard(across)">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Connecteur droit 7"/>
          <p:cNvCxnSpPr/>
          <p:nvPr/>
        </p:nvCxnSpPr>
        <p:spPr>
          <a:xfrm>
            <a:off x="6379633" y="0"/>
            <a:ext cx="0" cy="6858000"/>
          </a:xfrm>
          <a:prstGeom prst="line">
            <a:avLst/>
          </a:prstGeom>
          <a:ln w="3175" cmpd="sng">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2" name="ZoneTexte 1"/>
          <p:cNvSpPr txBox="1"/>
          <p:nvPr/>
        </p:nvSpPr>
        <p:spPr>
          <a:xfrm>
            <a:off x="0" y="0"/>
            <a:ext cx="6231467" cy="3323987"/>
          </a:xfrm>
          <a:prstGeom prst="rect">
            <a:avLst/>
          </a:prstGeom>
          <a:noFill/>
        </p:spPr>
        <p:txBody>
          <a:bodyPr wrap="square" rtlCol="0">
            <a:spAutoFit/>
          </a:bodyPr>
          <a:lstStyle/>
          <a:p>
            <a:pPr lvl="0" defTabSz="914400" fontAlgn="base">
              <a:spcBef>
                <a:spcPct val="20000"/>
              </a:spcBef>
              <a:spcAft>
                <a:spcPct val="0"/>
              </a:spcAft>
            </a:pPr>
            <a:r>
              <a:rPr lang="fr-FR" sz="1400" dirty="0">
                <a:latin typeface="Arial" charset="0"/>
                <a:ea typeface="ＭＳ Ｐゴシック" charset="0"/>
              </a:rPr>
              <a:t>Avant de chercher à augmenter les ressources de la catégorie de personnel qui est en surcharge, il faut s'interroger pour savoir si l'on ne peut pas décaler, dans la limite de leurs marges totales, certaines des opérations qui génèrent cette surcharge en raison de leur empilement aux mêmes périodes. Si oui, on va pratiquer le </a:t>
            </a:r>
            <a:r>
              <a:rPr lang="fr-FR" sz="1400" b="1" dirty="0">
                <a:latin typeface="Arial" charset="0"/>
                <a:ea typeface="ＭＳ Ｐゴシック" charset="0"/>
              </a:rPr>
              <a:t>lissage</a:t>
            </a:r>
            <a:r>
              <a:rPr lang="fr-FR" sz="1400" dirty="0">
                <a:latin typeface="Arial" charset="0"/>
                <a:ea typeface="ＭＳ Ｐゴシック" charset="0"/>
              </a:rPr>
              <a:t> des ressources, si non on va rechercher par </a:t>
            </a:r>
            <a:r>
              <a:rPr lang="fr-FR" sz="1400" b="1" dirty="0">
                <a:latin typeface="Arial" charset="0"/>
                <a:ea typeface="ＭＳ Ｐゴシック" charset="0"/>
              </a:rPr>
              <a:t>nivellement</a:t>
            </a:r>
            <a:r>
              <a:rPr lang="fr-FR" sz="1400" dirty="0">
                <a:latin typeface="Arial" charset="0"/>
                <a:ea typeface="ＭＳ Ｐゴシック" charset="0"/>
              </a:rPr>
              <a:t> de quel délai il faudrait allonger le projet pour que la contrainte de niveau de ressources soit respectée. Cette dernière information peut être précieuse pour négocier un contrat </a:t>
            </a:r>
            <a:r>
              <a:rPr lang="fr-FR" sz="1400" dirty="0" smtClean="0">
                <a:latin typeface="Arial" charset="0"/>
                <a:ea typeface="ＭＳ Ｐゴシック" charset="0"/>
              </a:rPr>
              <a:t>client. Dans </a:t>
            </a:r>
            <a:r>
              <a:rPr lang="fr-FR" sz="1400" dirty="0">
                <a:latin typeface="Arial" charset="0"/>
                <a:ea typeface="ＭＳ Ｐゴシック" charset="0"/>
              </a:rPr>
              <a:t>l'exemple ci-contre, pour éviter la surcharge en 3</a:t>
            </a:r>
            <a:r>
              <a:rPr lang="fr-FR" sz="1400" baseline="30000" dirty="0">
                <a:latin typeface="Arial" charset="0"/>
                <a:ea typeface="ＭＳ Ｐゴシック" charset="0"/>
              </a:rPr>
              <a:t>ème</a:t>
            </a:r>
            <a:r>
              <a:rPr lang="fr-FR" sz="1400" dirty="0">
                <a:latin typeface="Arial" charset="0"/>
                <a:ea typeface="ＭＳ Ｐゴシック" charset="0"/>
              </a:rPr>
              <a:t> semaine où il faut 120h alors que l'on ne dispose que de 80 h, on peut décaler F de deux semaines vers l'aval puisqu'elle a 10 jours de marge totale ou D de 1 semaine. On ramène ainsi le projet dans la contrainte de 80 h par semaine maximum sans repousser la date de fin de projet. C'est le </a:t>
            </a:r>
            <a:r>
              <a:rPr lang="fr-FR" sz="1400" b="1" dirty="0">
                <a:latin typeface="Arial" charset="0"/>
                <a:ea typeface="ＭＳ Ｐゴシック" charset="0"/>
              </a:rPr>
              <a:t>lissage</a:t>
            </a:r>
            <a:r>
              <a:rPr lang="fr-FR" sz="1400" dirty="0">
                <a:latin typeface="Arial" charset="0"/>
                <a:ea typeface="ＭＳ Ｐゴシック" charset="0"/>
              </a:rPr>
              <a:t>. Ce faisant, on introduit probablement plus de risques de ne pas tenir le délai puisque les marges totales de certaines tâches diminuent</a:t>
            </a:r>
            <a:r>
              <a:rPr lang="fr-FR" sz="1400" dirty="0" smtClean="0">
                <a:latin typeface="Arial" charset="0"/>
                <a:ea typeface="ＭＳ Ｐゴシック" charset="0"/>
              </a:rPr>
              <a:t>.</a:t>
            </a:r>
            <a:endParaRPr lang="fr-FR" dirty="0"/>
          </a:p>
        </p:txBody>
      </p:sp>
      <p:grpSp>
        <p:nvGrpSpPr>
          <p:cNvPr id="135" name="Grouper 134"/>
          <p:cNvGrpSpPr/>
          <p:nvPr/>
        </p:nvGrpSpPr>
        <p:grpSpPr>
          <a:xfrm>
            <a:off x="6461461" y="4233"/>
            <a:ext cx="2574252" cy="3475037"/>
            <a:chOff x="6461461" y="4233"/>
            <a:chExt cx="2574252" cy="3475037"/>
          </a:xfrm>
        </p:grpSpPr>
        <p:grpSp>
          <p:nvGrpSpPr>
            <p:cNvPr id="3" name="Grouper 2"/>
            <p:cNvGrpSpPr/>
            <p:nvPr/>
          </p:nvGrpSpPr>
          <p:grpSpPr>
            <a:xfrm>
              <a:off x="6461461" y="1015470"/>
              <a:ext cx="2574252" cy="2463800"/>
              <a:chOff x="6457036" y="206375"/>
              <a:chExt cx="2574252" cy="2463800"/>
            </a:xfrm>
          </p:grpSpPr>
          <p:grpSp>
            <p:nvGrpSpPr>
              <p:cNvPr id="7" name="Group 18"/>
              <p:cNvGrpSpPr>
                <a:grpSpLocks/>
              </p:cNvGrpSpPr>
              <p:nvPr/>
            </p:nvGrpSpPr>
            <p:grpSpPr bwMode="auto">
              <a:xfrm>
                <a:off x="7715251" y="449262"/>
                <a:ext cx="965200" cy="2193925"/>
                <a:chOff x="1184" y="705"/>
                <a:chExt cx="608" cy="556"/>
              </a:xfrm>
            </p:grpSpPr>
            <p:sp>
              <p:nvSpPr>
                <p:cNvPr id="62" name="Line 19"/>
                <p:cNvSpPr>
                  <a:spLocks noChangeShapeType="1"/>
                </p:cNvSpPr>
                <p:nvPr/>
              </p:nvSpPr>
              <p:spPr bwMode="auto">
                <a:xfrm>
                  <a:off x="1184" y="705"/>
                  <a:ext cx="0" cy="546"/>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63" name="Line 20"/>
                <p:cNvSpPr>
                  <a:spLocks noChangeShapeType="1"/>
                </p:cNvSpPr>
                <p:nvPr/>
              </p:nvSpPr>
              <p:spPr bwMode="auto">
                <a:xfrm flipH="1">
                  <a:off x="1300" y="709"/>
                  <a:ext cx="4" cy="552"/>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64" name="Line 21"/>
                <p:cNvSpPr>
                  <a:spLocks noChangeShapeType="1"/>
                </p:cNvSpPr>
                <p:nvPr/>
              </p:nvSpPr>
              <p:spPr bwMode="auto">
                <a:xfrm>
                  <a:off x="1424" y="705"/>
                  <a:ext cx="0" cy="55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65" name="Line 22"/>
                <p:cNvSpPr>
                  <a:spLocks noChangeShapeType="1"/>
                </p:cNvSpPr>
                <p:nvPr/>
              </p:nvSpPr>
              <p:spPr bwMode="auto">
                <a:xfrm>
                  <a:off x="1548" y="709"/>
                  <a:ext cx="0" cy="546"/>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66" name="Line 23"/>
                <p:cNvSpPr>
                  <a:spLocks noChangeShapeType="1"/>
                </p:cNvSpPr>
                <p:nvPr/>
              </p:nvSpPr>
              <p:spPr bwMode="auto">
                <a:xfrm>
                  <a:off x="1668" y="709"/>
                  <a:ext cx="0" cy="54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67" name="Line 24"/>
                <p:cNvSpPr>
                  <a:spLocks noChangeShapeType="1"/>
                </p:cNvSpPr>
                <p:nvPr/>
              </p:nvSpPr>
              <p:spPr bwMode="auto">
                <a:xfrm>
                  <a:off x="1792" y="709"/>
                  <a:ext cx="0" cy="546"/>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grpSp>
          <p:sp>
            <p:nvSpPr>
              <p:cNvPr id="9" name="Line 25"/>
              <p:cNvSpPr>
                <a:spLocks noChangeShapeType="1"/>
              </p:cNvSpPr>
              <p:nvPr/>
            </p:nvSpPr>
            <p:spPr bwMode="auto">
              <a:xfrm>
                <a:off x="7537451" y="455612"/>
                <a:ext cx="1473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10" name="Line 26"/>
              <p:cNvSpPr>
                <a:spLocks noChangeShapeType="1"/>
              </p:cNvSpPr>
              <p:nvPr/>
            </p:nvSpPr>
            <p:spPr bwMode="auto">
              <a:xfrm>
                <a:off x="7537451" y="455612"/>
                <a:ext cx="0" cy="8255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1" name="Rectangle 27"/>
              <p:cNvSpPr>
                <a:spLocks noChangeArrowheads="1"/>
              </p:cNvSpPr>
              <p:nvPr/>
            </p:nvSpPr>
            <p:spPr bwMode="auto">
              <a:xfrm>
                <a:off x="7540626" y="811212"/>
                <a:ext cx="174625" cy="101600"/>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12" name="Rectangle 28"/>
              <p:cNvSpPr>
                <a:spLocks noChangeArrowheads="1"/>
              </p:cNvSpPr>
              <p:nvPr/>
            </p:nvSpPr>
            <p:spPr bwMode="auto">
              <a:xfrm>
                <a:off x="7715251" y="493712"/>
                <a:ext cx="190500" cy="117475"/>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3" name="Rectangle 29"/>
              <p:cNvSpPr>
                <a:spLocks noChangeArrowheads="1"/>
              </p:cNvSpPr>
              <p:nvPr/>
            </p:nvSpPr>
            <p:spPr bwMode="auto">
              <a:xfrm>
                <a:off x="7715251" y="1001712"/>
                <a:ext cx="184150" cy="101600"/>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14" name="Rectangle 30"/>
              <p:cNvSpPr>
                <a:spLocks noChangeArrowheads="1"/>
              </p:cNvSpPr>
              <p:nvPr/>
            </p:nvSpPr>
            <p:spPr bwMode="auto">
              <a:xfrm>
                <a:off x="7905751" y="811212"/>
                <a:ext cx="574675" cy="101600"/>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15" name="Rectangle 31"/>
              <p:cNvSpPr>
                <a:spLocks noChangeArrowheads="1"/>
              </p:cNvSpPr>
              <p:nvPr/>
            </p:nvSpPr>
            <p:spPr bwMode="auto">
              <a:xfrm>
                <a:off x="7899401" y="1179512"/>
                <a:ext cx="390525" cy="101600"/>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6" name="Rectangle 32"/>
              <p:cNvSpPr>
                <a:spLocks noChangeArrowheads="1"/>
              </p:cNvSpPr>
              <p:nvPr/>
            </p:nvSpPr>
            <p:spPr bwMode="auto">
              <a:xfrm>
                <a:off x="7905751" y="649287"/>
                <a:ext cx="193675" cy="101600"/>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7" name="Rectangle 33"/>
              <p:cNvSpPr>
                <a:spLocks noChangeArrowheads="1"/>
              </p:cNvSpPr>
              <p:nvPr/>
            </p:nvSpPr>
            <p:spPr bwMode="auto">
              <a:xfrm>
                <a:off x="8480426" y="646112"/>
                <a:ext cx="196850" cy="101600"/>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18" name="Text Box 34"/>
              <p:cNvSpPr txBox="1">
                <a:spLocks noChangeArrowheads="1"/>
              </p:cNvSpPr>
              <p:nvPr/>
            </p:nvSpPr>
            <p:spPr bwMode="auto">
              <a:xfrm>
                <a:off x="8804276" y="206375"/>
                <a:ext cx="227012"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t>t</a:t>
                </a:r>
              </a:p>
            </p:txBody>
          </p:sp>
          <p:sp>
            <p:nvSpPr>
              <p:cNvPr id="19" name="Text Box 35"/>
              <p:cNvSpPr txBox="1">
                <a:spLocks noChangeArrowheads="1"/>
              </p:cNvSpPr>
              <p:nvPr/>
            </p:nvSpPr>
            <p:spPr bwMode="auto">
              <a:xfrm>
                <a:off x="7508876" y="755650"/>
                <a:ext cx="25241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A</a:t>
                </a:r>
              </a:p>
            </p:txBody>
          </p:sp>
          <p:sp>
            <p:nvSpPr>
              <p:cNvPr id="20" name="Text Box 36"/>
              <p:cNvSpPr txBox="1">
                <a:spLocks noChangeArrowheads="1"/>
              </p:cNvSpPr>
              <p:nvPr/>
            </p:nvSpPr>
            <p:spPr bwMode="auto">
              <a:xfrm>
                <a:off x="7681913" y="438150"/>
                <a:ext cx="198438"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B</a:t>
                </a:r>
              </a:p>
            </p:txBody>
          </p:sp>
          <p:sp>
            <p:nvSpPr>
              <p:cNvPr id="21" name="Text Box 37"/>
              <p:cNvSpPr txBox="1">
                <a:spLocks noChangeArrowheads="1"/>
              </p:cNvSpPr>
              <p:nvPr/>
            </p:nvSpPr>
            <p:spPr bwMode="auto">
              <a:xfrm>
                <a:off x="7673976" y="944562"/>
                <a:ext cx="25717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C</a:t>
                </a:r>
              </a:p>
            </p:txBody>
          </p:sp>
          <p:sp>
            <p:nvSpPr>
              <p:cNvPr id="22" name="Text Box 38"/>
              <p:cNvSpPr txBox="1">
                <a:spLocks noChangeArrowheads="1"/>
              </p:cNvSpPr>
              <p:nvPr/>
            </p:nvSpPr>
            <p:spPr bwMode="auto">
              <a:xfrm>
                <a:off x="7978776" y="1123950"/>
                <a:ext cx="25717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D</a:t>
                </a:r>
              </a:p>
            </p:txBody>
          </p:sp>
          <p:sp>
            <p:nvSpPr>
              <p:cNvPr id="23" name="Text Box 39"/>
              <p:cNvSpPr txBox="1">
                <a:spLocks noChangeArrowheads="1"/>
              </p:cNvSpPr>
              <p:nvPr/>
            </p:nvSpPr>
            <p:spPr bwMode="auto">
              <a:xfrm>
                <a:off x="8067676" y="755650"/>
                <a:ext cx="25241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E</a:t>
                </a:r>
              </a:p>
            </p:txBody>
          </p:sp>
          <p:sp>
            <p:nvSpPr>
              <p:cNvPr id="24" name="Text Box 40"/>
              <p:cNvSpPr txBox="1">
                <a:spLocks noChangeArrowheads="1"/>
              </p:cNvSpPr>
              <p:nvPr/>
            </p:nvSpPr>
            <p:spPr bwMode="auto">
              <a:xfrm>
                <a:off x="7880351" y="590550"/>
                <a:ext cx="2460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F</a:t>
                </a:r>
              </a:p>
            </p:txBody>
          </p:sp>
          <p:sp>
            <p:nvSpPr>
              <p:cNvPr id="25" name="Line 41"/>
              <p:cNvSpPr>
                <a:spLocks noChangeShapeType="1"/>
              </p:cNvSpPr>
              <p:nvPr/>
            </p:nvSpPr>
            <p:spPr bwMode="auto">
              <a:xfrm flipV="1">
                <a:off x="7715251" y="398462"/>
                <a:ext cx="0" cy="50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6" name="Line 42"/>
              <p:cNvSpPr>
                <a:spLocks noChangeShapeType="1"/>
              </p:cNvSpPr>
              <p:nvPr/>
            </p:nvSpPr>
            <p:spPr bwMode="auto">
              <a:xfrm flipV="1">
                <a:off x="7907338" y="398462"/>
                <a:ext cx="0" cy="571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7" name="Line 43"/>
              <p:cNvSpPr>
                <a:spLocks noChangeShapeType="1"/>
              </p:cNvSpPr>
              <p:nvPr/>
            </p:nvSpPr>
            <p:spPr bwMode="auto">
              <a:xfrm flipV="1">
                <a:off x="8101013" y="395287"/>
                <a:ext cx="0" cy="603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8" name="Line 44"/>
              <p:cNvSpPr>
                <a:spLocks noChangeShapeType="1"/>
              </p:cNvSpPr>
              <p:nvPr/>
            </p:nvSpPr>
            <p:spPr bwMode="auto">
              <a:xfrm flipV="1">
                <a:off x="8293101" y="395287"/>
                <a:ext cx="0" cy="603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9" name="Line 45"/>
              <p:cNvSpPr>
                <a:spLocks noChangeShapeType="1"/>
              </p:cNvSpPr>
              <p:nvPr/>
            </p:nvSpPr>
            <p:spPr bwMode="auto">
              <a:xfrm flipV="1">
                <a:off x="8486776" y="392112"/>
                <a:ext cx="0" cy="635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30" name="Line 46"/>
              <p:cNvSpPr>
                <a:spLocks noChangeShapeType="1"/>
              </p:cNvSpPr>
              <p:nvPr/>
            </p:nvSpPr>
            <p:spPr bwMode="auto">
              <a:xfrm flipV="1">
                <a:off x="8680451" y="395287"/>
                <a:ext cx="0" cy="603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31" name="Text Box 47"/>
              <p:cNvSpPr txBox="1">
                <a:spLocks noChangeArrowheads="1"/>
              </p:cNvSpPr>
              <p:nvPr/>
            </p:nvSpPr>
            <p:spPr bwMode="auto">
              <a:xfrm>
                <a:off x="7585076" y="225425"/>
                <a:ext cx="24130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5</a:t>
                </a:r>
              </a:p>
            </p:txBody>
          </p:sp>
          <p:sp>
            <p:nvSpPr>
              <p:cNvPr id="32" name="Text Box 48"/>
              <p:cNvSpPr txBox="1">
                <a:spLocks noChangeArrowheads="1"/>
              </p:cNvSpPr>
              <p:nvPr/>
            </p:nvSpPr>
            <p:spPr bwMode="auto">
              <a:xfrm>
                <a:off x="7740651" y="225425"/>
                <a:ext cx="2984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10</a:t>
                </a:r>
              </a:p>
            </p:txBody>
          </p:sp>
          <p:sp>
            <p:nvSpPr>
              <p:cNvPr id="33" name="Text Box 49"/>
              <p:cNvSpPr txBox="1">
                <a:spLocks noChangeArrowheads="1"/>
              </p:cNvSpPr>
              <p:nvPr/>
            </p:nvSpPr>
            <p:spPr bwMode="auto">
              <a:xfrm>
                <a:off x="7947026" y="225425"/>
                <a:ext cx="2984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15</a:t>
                </a:r>
              </a:p>
            </p:txBody>
          </p:sp>
          <p:sp>
            <p:nvSpPr>
              <p:cNvPr id="34" name="Text Box 50"/>
              <p:cNvSpPr txBox="1">
                <a:spLocks noChangeArrowheads="1"/>
              </p:cNvSpPr>
              <p:nvPr/>
            </p:nvSpPr>
            <p:spPr bwMode="auto">
              <a:xfrm>
                <a:off x="8312151" y="225425"/>
                <a:ext cx="2984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25</a:t>
                </a:r>
              </a:p>
            </p:txBody>
          </p:sp>
          <p:sp>
            <p:nvSpPr>
              <p:cNvPr id="35" name="Text Box 51"/>
              <p:cNvSpPr txBox="1">
                <a:spLocks noChangeArrowheads="1"/>
              </p:cNvSpPr>
              <p:nvPr/>
            </p:nvSpPr>
            <p:spPr bwMode="auto">
              <a:xfrm>
                <a:off x="8515351" y="225425"/>
                <a:ext cx="2984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30</a:t>
                </a:r>
              </a:p>
            </p:txBody>
          </p:sp>
          <p:sp>
            <p:nvSpPr>
              <p:cNvPr id="36" name="Text Box 52"/>
              <p:cNvSpPr txBox="1">
                <a:spLocks noChangeArrowheads="1"/>
              </p:cNvSpPr>
              <p:nvPr/>
            </p:nvSpPr>
            <p:spPr bwMode="auto">
              <a:xfrm>
                <a:off x="8134351" y="225425"/>
                <a:ext cx="2984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20</a:t>
                </a:r>
              </a:p>
            </p:txBody>
          </p:sp>
          <p:sp>
            <p:nvSpPr>
              <p:cNvPr id="37" name="Text Box 53"/>
              <p:cNvSpPr txBox="1">
                <a:spLocks noChangeArrowheads="1"/>
              </p:cNvSpPr>
              <p:nvPr/>
            </p:nvSpPr>
            <p:spPr bwMode="auto">
              <a:xfrm>
                <a:off x="8442326" y="590550"/>
                <a:ext cx="2889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G</a:t>
                </a:r>
              </a:p>
            </p:txBody>
          </p:sp>
          <p:sp>
            <p:nvSpPr>
              <p:cNvPr id="38" name="Line 54"/>
              <p:cNvSpPr>
                <a:spLocks noChangeShapeType="1"/>
              </p:cNvSpPr>
              <p:nvPr/>
            </p:nvSpPr>
            <p:spPr bwMode="auto">
              <a:xfrm>
                <a:off x="7531101" y="1568450"/>
                <a:ext cx="0" cy="1069975"/>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fr-FR"/>
              </a:p>
            </p:txBody>
          </p:sp>
          <p:sp>
            <p:nvSpPr>
              <p:cNvPr id="39" name="Line 55"/>
              <p:cNvSpPr>
                <a:spLocks noChangeShapeType="1"/>
              </p:cNvSpPr>
              <p:nvPr/>
            </p:nvSpPr>
            <p:spPr bwMode="auto">
              <a:xfrm>
                <a:off x="7532688" y="2638425"/>
                <a:ext cx="144303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40" name="Text Box 56"/>
              <p:cNvSpPr txBox="1">
                <a:spLocks noChangeArrowheads="1"/>
              </p:cNvSpPr>
              <p:nvPr/>
            </p:nvSpPr>
            <p:spPr bwMode="auto">
              <a:xfrm>
                <a:off x="7235826" y="2266950"/>
                <a:ext cx="2984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41" name="Text Box 57"/>
              <p:cNvSpPr txBox="1">
                <a:spLocks noChangeArrowheads="1"/>
              </p:cNvSpPr>
              <p:nvPr/>
            </p:nvSpPr>
            <p:spPr bwMode="auto">
              <a:xfrm>
                <a:off x="7246938" y="2001837"/>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80</a:t>
                </a:r>
              </a:p>
            </p:txBody>
          </p:sp>
          <p:sp>
            <p:nvSpPr>
              <p:cNvPr id="42" name="Text Box 58"/>
              <p:cNvSpPr txBox="1">
                <a:spLocks noChangeArrowheads="1"/>
              </p:cNvSpPr>
              <p:nvPr/>
            </p:nvSpPr>
            <p:spPr bwMode="auto">
              <a:xfrm>
                <a:off x="7210426" y="1709737"/>
                <a:ext cx="35560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120</a:t>
                </a:r>
              </a:p>
            </p:txBody>
          </p:sp>
          <p:sp>
            <p:nvSpPr>
              <p:cNvPr id="43" name="Line 59"/>
              <p:cNvSpPr>
                <a:spLocks noChangeShapeType="1"/>
              </p:cNvSpPr>
              <p:nvPr/>
            </p:nvSpPr>
            <p:spPr bwMode="auto">
              <a:xfrm>
                <a:off x="7527926" y="2109787"/>
                <a:ext cx="14081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44" name="Text Box 60"/>
              <p:cNvSpPr txBox="1">
                <a:spLocks noChangeArrowheads="1"/>
              </p:cNvSpPr>
              <p:nvPr/>
            </p:nvSpPr>
            <p:spPr bwMode="auto">
              <a:xfrm>
                <a:off x="7848601" y="1265237"/>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45" name="Text Box 61"/>
              <p:cNvSpPr txBox="1">
                <a:spLocks noChangeArrowheads="1"/>
              </p:cNvSpPr>
              <p:nvPr/>
            </p:nvSpPr>
            <p:spPr bwMode="auto">
              <a:xfrm>
                <a:off x="7859713" y="881062"/>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46" name="Text Box 62"/>
              <p:cNvSpPr txBox="1">
                <a:spLocks noChangeArrowheads="1"/>
              </p:cNvSpPr>
              <p:nvPr/>
            </p:nvSpPr>
            <p:spPr bwMode="auto">
              <a:xfrm>
                <a:off x="7654926" y="579437"/>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47" name="Text Box 63"/>
              <p:cNvSpPr txBox="1">
                <a:spLocks noChangeArrowheads="1"/>
              </p:cNvSpPr>
              <p:nvPr/>
            </p:nvSpPr>
            <p:spPr bwMode="auto">
              <a:xfrm>
                <a:off x="7845426" y="444500"/>
                <a:ext cx="2984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48" name="Text Box 64"/>
              <p:cNvSpPr txBox="1">
                <a:spLocks noChangeArrowheads="1"/>
              </p:cNvSpPr>
              <p:nvPr/>
            </p:nvSpPr>
            <p:spPr bwMode="auto">
              <a:xfrm>
                <a:off x="7473951" y="877887"/>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49" name="Text Box 65"/>
              <p:cNvSpPr txBox="1">
                <a:spLocks noChangeArrowheads="1"/>
              </p:cNvSpPr>
              <p:nvPr/>
            </p:nvSpPr>
            <p:spPr bwMode="auto">
              <a:xfrm>
                <a:off x="7667626" y="1096962"/>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50" name="Text Box 66"/>
              <p:cNvSpPr txBox="1">
                <a:spLocks noChangeArrowheads="1"/>
              </p:cNvSpPr>
              <p:nvPr/>
            </p:nvSpPr>
            <p:spPr bwMode="auto">
              <a:xfrm>
                <a:off x="8040688" y="885825"/>
                <a:ext cx="2984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51" name="Text Box 67"/>
              <p:cNvSpPr txBox="1">
                <a:spLocks noChangeArrowheads="1"/>
              </p:cNvSpPr>
              <p:nvPr/>
            </p:nvSpPr>
            <p:spPr bwMode="auto">
              <a:xfrm>
                <a:off x="8448676" y="722312"/>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52" name="Text Box 68"/>
              <p:cNvSpPr txBox="1">
                <a:spLocks noChangeArrowheads="1"/>
              </p:cNvSpPr>
              <p:nvPr/>
            </p:nvSpPr>
            <p:spPr bwMode="auto">
              <a:xfrm>
                <a:off x="8235951" y="884237"/>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53" name="Text Box 69"/>
              <p:cNvSpPr txBox="1">
                <a:spLocks noChangeArrowheads="1"/>
              </p:cNvSpPr>
              <p:nvPr/>
            </p:nvSpPr>
            <p:spPr bwMode="auto">
              <a:xfrm>
                <a:off x="8040688" y="1266825"/>
                <a:ext cx="2984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54" name="Freeform 70"/>
              <p:cNvSpPr>
                <a:spLocks/>
              </p:cNvSpPr>
              <p:nvPr/>
            </p:nvSpPr>
            <p:spPr bwMode="auto">
              <a:xfrm>
                <a:off x="7527926" y="1806575"/>
                <a:ext cx="1149350" cy="830262"/>
              </a:xfrm>
              <a:custGeom>
                <a:avLst/>
                <a:gdLst>
                  <a:gd name="T0" fmla="*/ 0 w 724"/>
                  <a:gd name="T1" fmla="*/ 2147483647 h 523"/>
                  <a:gd name="T2" fmla="*/ 2147483647 w 724"/>
                  <a:gd name="T3" fmla="*/ 2147483647 h 523"/>
                  <a:gd name="T4" fmla="*/ 2147483647 w 724"/>
                  <a:gd name="T5" fmla="*/ 2147483647 h 523"/>
                  <a:gd name="T6" fmla="*/ 2147483647 w 724"/>
                  <a:gd name="T7" fmla="*/ 2147483647 h 523"/>
                  <a:gd name="T8" fmla="*/ 2147483647 w 724"/>
                  <a:gd name="T9" fmla="*/ 0 h 523"/>
                  <a:gd name="T10" fmla="*/ 2147483647 w 724"/>
                  <a:gd name="T11" fmla="*/ 0 h 523"/>
                  <a:gd name="T12" fmla="*/ 2147483647 w 724"/>
                  <a:gd name="T13" fmla="*/ 2147483647 h 523"/>
                  <a:gd name="T14" fmla="*/ 2147483647 w 724"/>
                  <a:gd name="T15" fmla="*/ 2147483647 h 523"/>
                  <a:gd name="T16" fmla="*/ 2147483647 w 724"/>
                  <a:gd name="T17" fmla="*/ 2147483647 h 523"/>
                  <a:gd name="T18" fmla="*/ 2147483647 w 724"/>
                  <a:gd name="T19" fmla="*/ 2147483647 h 523"/>
                  <a:gd name="T20" fmla="*/ 2147483647 w 724"/>
                  <a:gd name="T21" fmla="*/ 2147483647 h 52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24"/>
                  <a:gd name="T34" fmla="*/ 0 h 523"/>
                  <a:gd name="T35" fmla="*/ 724 w 724"/>
                  <a:gd name="T36" fmla="*/ 523 h 52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24" h="523">
                    <a:moveTo>
                      <a:pt x="0" y="365"/>
                    </a:moveTo>
                    <a:lnTo>
                      <a:pt x="115" y="365"/>
                    </a:lnTo>
                    <a:lnTo>
                      <a:pt x="115" y="192"/>
                    </a:lnTo>
                    <a:lnTo>
                      <a:pt x="230" y="192"/>
                    </a:lnTo>
                    <a:lnTo>
                      <a:pt x="230" y="0"/>
                    </a:lnTo>
                    <a:lnTo>
                      <a:pt x="355" y="0"/>
                    </a:lnTo>
                    <a:lnTo>
                      <a:pt x="355" y="192"/>
                    </a:lnTo>
                    <a:lnTo>
                      <a:pt x="480" y="192"/>
                    </a:lnTo>
                    <a:lnTo>
                      <a:pt x="480" y="370"/>
                    </a:lnTo>
                    <a:lnTo>
                      <a:pt x="724" y="370"/>
                    </a:lnTo>
                    <a:lnTo>
                      <a:pt x="724" y="523"/>
                    </a:ln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55" name="Line 71"/>
              <p:cNvSpPr>
                <a:spLocks noChangeShapeType="1"/>
              </p:cNvSpPr>
              <p:nvPr/>
            </p:nvSpPr>
            <p:spPr bwMode="auto">
              <a:xfrm>
                <a:off x="7527926" y="1798637"/>
                <a:ext cx="137795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56" name="Rectangle 72"/>
              <p:cNvSpPr>
                <a:spLocks noChangeArrowheads="1"/>
              </p:cNvSpPr>
              <p:nvPr/>
            </p:nvSpPr>
            <p:spPr bwMode="auto">
              <a:xfrm>
                <a:off x="7900988" y="1814512"/>
                <a:ext cx="173038" cy="288925"/>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57" name="Text Box 73"/>
              <p:cNvSpPr txBox="1">
                <a:spLocks noChangeArrowheads="1"/>
              </p:cNvSpPr>
              <p:nvPr/>
            </p:nvSpPr>
            <p:spPr bwMode="auto">
              <a:xfrm>
                <a:off x="7023101" y="1476375"/>
                <a:ext cx="5699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t>heures</a:t>
                </a:r>
              </a:p>
            </p:txBody>
          </p:sp>
          <p:sp>
            <p:nvSpPr>
              <p:cNvPr id="58" name="Text Box 74"/>
              <p:cNvSpPr txBox="1">
                <a:spLocks noChangeArrowheads="1"/>
              </p:cNvSpPr>
              <p:nvPr/>
            </p:nvSpPr>
            <p:spPr bwMode="auto">
              <a:xfrm>
                <a:off x="8761413" y="2395537"/>
                <a:ext cx="2270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t>t</a:t>
                </a:r>
              </a:p>
            </p:txBody>
          </p:sp>
          <p:sp>
            <p:nvSpPr>
              <p:cNvPr id="59" name="Text Box 75"/>
              <p:cNvSpPr txBox="1">
                <a:spLocks noChangeArrowheads="1"/>
              </p:cNvSpPr>
              <p:nvPr/>
            </p:nvSpPr>
            <p:spPr bwMode="auto">
              <a:xfrm>
                <a:off x="6457036" y="1936220"/>
                <a:ext cx="69080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algn="ctr" eaLnBrk="1" hangingPunct="1"/>
                <a:r>
                  <a:rPr lang="fr-FR" sz="1000" b="0" dirty="0" smtClean="0"/>
                  <a:t>Capacité</a:t>
                </a:r>
              </a:p>
              <a:p>
                <a:pPr algn="ctr" eaLnBrk="1" hangingPunct="1"/>
                <a:r>
                  <a:rPr lang="fr-FR" sz="1000" b="0" dirty="0" smtClean="0"/>
                  <a:t> </a:t>
                </a:r>
                <a:r>
                  <a:rPr lang="fr-FR" sz="1000" b="0" dirty="0"/>
                  <a:t>max</a:t>
                </a:r>
              </a:p>
            </p:txBody>
          </p:sp>
          <p:sp>
            <p:nvSpPr>
              <p:cNvPr id="60" name="Line 76"/>
              <p:cNvSpPr>
                <a:spLocks noChangeShapeType="1"/>
              </p:cNvSpPr>
              <p:nvPr/>
            </p:nvSpPr>
            <p:spPr bwMode="auto">
              <a:xfrm>
                <a:off x="7085013" y="2109787"/>
                <a:ext cx="21748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grpSp>
        <p:pic>
          <p:nvPicPr>
            <p:cNvPr id="61" name="Picture 13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7101" y="4233"/>
              <a:ext cx="125730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4" name="Grouper 133"/>
          <p:cNvGrpSpPr/>
          <p:nvPr/>
        </p:nvGrpSpPr>
        <p:grpSpPr>
          <a:xfrm>
            <a:off x="6511924" y="3937001"/>
            <a:ext cx="2632076" cy="2667159"/>
            <a:chOff x="6511924" y="3937001"/>
            <a:chExt cx="2632076" cy="2667159"/>
          </a:xfrm>
        </p:grpSpPr>
        <p:sp>
          <p:nvSpPr>
            <p:cNvPr id="121" name="Line 79"/>
            <p:cNvSpPr>
              <a:spLocks noChangeShapeType="1"/>
            </p:cNvSpPr>
            <p:nvPr/>
          </p:nvSpPr>
          <p:spPr bwMode="auto">
            <a:xfrm>
              <a:off x="8123237" y="4121151"/>
              <a:ext cx="0" cy="2134885"/>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122" name="Line 80"/>
            <p:cNvSpPr>
              <a:spLocks noChangeShapeType="1"/>
            </p:cNvSpPr>
            <p:nvPr/>
          </p:nvSpPr>
          <p:spPr bwMode="auto">
            <a:xfrm>
              <a:off x="6980237" y="4121151"/>
              <a:ext cx="0" cy="2187505"/>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123" name="Line 81"/>
            <p:cNvSpPr>
              <a:spLocks noChangeShapeType="1"/>
            </p:cNvSpPr>
            <p:nvPr/>
          </p:nvSpPr>
          <p:spPr bwMode="auto">
            <a:xfrm flipH="1">
              <a:off x="7164387" y="4121151"/>
              <a:ext cx="6350" cy="2221333"/>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124" name="Line 82"/>
            <p:cNvSpPr>
              <a:spLocks noChangeShapeType="1"/>
            </p:cNvSpPr>
            <p:nvPr/>
          </p:nvSpPr>
          <p:spPr bwMode="auto">
            <a:xfrm>
              <a:off x="7361237" y="4121151"/>
              <a:ext cx="0" cy="222885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125" name="Line 83"/>
            <p:cNvSpPr>
              <a:spLocks noChangeShapeType="1"/>
            </p:cNvSpPr>
            <p:nvPr/>
          </p:nvSpPr>
          <p:spPr bwMode="auto">
            <a:xfrm>
              <a:off x="7558087" y="4121151"/>
              <a:ext cx="0" cy="216495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126" name="Line 84"/>
            <p:cNvSpPr>
              <a:spLocks noChangeShapeType="1"/>
            </p:cNvSpPr>
            <p:nvPr/>
          </p:nvSpPr>
          <p:spPr bwMode="auto">
            <a:xfrm>
              <a:off x="7748587" y="4121151"/>
              <a:ext cx="0" cy="2179988"/>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127" name="Line 85"/>
            <p:cNvSpPr>
              <a:spLocks noChangeShapeType="1"/>
            </p:cNvSpPr>
            <p:nvPr/>
          </p:nvSpPr>
          <p:spPr bwMode="auto">
            <a:xfrm>
              <a:off x="7931150" y="4121151"/>
              <a:ext cx="0" cy="2210057"/>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128" name="Line 86"/>
            <p:cNvSpPr>
              <a:spLocks noChangeShapeType="1"/>
            </p:cNvSpPr>
            <p:nvPr/>
          </p:nvSpPr>
          <p:spPr bwMode="auto">
            <a:xfrm>
              <a:off x="8310562" y="4121151"/>
              <a:ext cx="0" cy="2134885"/>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129" name="Line 87"/>
            <p:cNvSpPr>
              <a:spLocks noChangeShapeType="1"/>
            </p:cNvSpPr>
            <p:nvPr/>
          </p:nvSpPr>
          <p:spPr bwMode="auto">
            <a:xfrm>
              <a:off x="8494712" y="4121151"/>
              <a:ext cx="0" cy="2134885"/>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130" name="Line 88"/>
            <p:cNvSpPr>
              <a:spLocks noChangeShapeType="1"/>
            </p:cNvSpPr>
            <p:nvPr/>
          </p:nvSpPr>
          <p:spPr bwMode="auto">
            <a:xfrm>
              <a:off x="8680450" y="4132427"/>
              <a:ext cx="0" cy="2134885"/>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fr-FR"/>
            </a:p>
          </p:txBody>
        </p:sp>
        <p:sp>
          <p:nvSpPr>
            <p:cNvPr id="80" name="Line 89"/>
            <p:cNvSpPr>
              <a:spLocks noChangeShapeType="1"/>
            </p:cNvSpPr>
            <p:nvPr/>
          </p:nvSpPr>
          <p:spPr bwMode="auto">
            <a:xfrm>
              <a:off x="6802437" y="4198939"/>
              <a:ext cx="225901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81" name="Line 90"/>
            <p:cNvSpPr>
              <a:spLocks noChangeShapeType="1"/>
            </p:cNvSpPr>
            <p:nvPr/>
          </p:nvSpPr>
          <p:spPr bwMode="auto">
            <a:xfrm>
              <a:off x="6802437" y="4198939"/>
              <a:ext cx="0" cy="8255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82" name="Rectangle 91"/>
            <p:cNvSpPr>
              <a:spLocks noChangeArrowheads="1"/>
            </p:cNvSpPr>
            <p:nvPr/>
          </p:nvSpPr>
          <p:spPr bwMode="auto">
            <a:xfrm>
              <a:off x="6805612" y="4554539"/>
              <a:ext cx="174625" cy="101600"/>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83" name="Text Box 92"/>
            <p:cNvSpPr txBox="1">
              <a:spLocks noChangeArrowheads="1"/>
            </p:cNvSpPr>
            <p:nvPr/>
          </p:nvSpPr>
          <p:spPr bwMode="auto">
            <a:xfrm>
              <a:off x="8867774" y="3937001"/>
              <a:ext cx="2270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t>t</a:t>
              </a:r>
            </a:p>
          </p:txBody>
        </p:sp>
        <p:sp>
          <p:nvSpPr>
            <p:cNvPr id="84" name="Text Box 93"/>
            <p:cNvSpPr txBox="1">
              <a:spLocks noChangeArrowheads="1"/>
            </p:cNvSpPr>
            <p:nvPr/>
          </p:nvSpPr>
          <p:spPr bwMode="auto">
            <a:xfrm>
              <a:off x="6773862" y="4498976"/>
              <a:ext cx="252413"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A</a:t>
              </a:r>
            </a:p>
          </p:txBody>
        </p:sp>
        <p:sp>
          <p:nvSpPr>
            <p:cNvPr id="85" name="Rectangle 94"/>
            <p:cNvSpPr>
              <a:spLocks noChangeArrowheads="1"/>
            </p:cNvSpPr>
            <p:nvPr/>
          </p:nvSpPr>
          <p:spPr bwMode="auto">
            <a:xfrm>
              <a:off x="7170737" y="4237039"/>
              <a:ext cx="188913" cy="101600"/>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86" name="Text Box 95"/>
            <p:cNvSpPr txBox="1">
              <a:spLocks noChangeArrowheads="1"/>
            </p:cNvSpPr>
            <p:nvPr/>
          </p:nvSpPr>
          <p:spPr bwMode="auto">
            <a:xfrm>
              <a:off x="7137399" y="4181476"/>
              <a:ext cx="252413"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B</a:t>
              </a:r>
            </a:p>
          </p:txBody>
        </p:sp>
        <p:sp>
          <p:nvSpPr>
            <p:cNvPr id="87" name="Rectangle 96"/>
            <p:cNvSpPr>
              <a:spLocks noChangeArrowheads="1"/>
            </p:cNvSpPr>
            <p:nvPr/>
          </p:nvSpPr>
          <p:spPr bwMode="auto">
            <a:xfrm>
              <a:off x="6980237" y="4745039"/>
              <a:ext cx="184150" cy="101600"/>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88" name="Text Box 97"/>
            <p:cNvSpPr txBox="1">
              <a:spLocks noChangeArrowheads="1"/>
            </p:cNvSpPr>
            <p:nvPr/>
          </p:nvSpPr>
          <p:spPr bwMode="auto">
            <a:xfrm>
              <a:off x="6938962" y="4687889"/>
              <a:ext cx="25717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C</a:t>
              </a:r>
            </a:p>
          </p:txBody>
        </p:sp>
        <p:sp>
          <p:nvSpPr>
            <p:cNvPr id="89" name="Rectangle 98"/>
            <p:cNvSpPr>
              <a:spLocks noChangeArrowheads="1"/>
            </p:cNvSpPr>
            <p:nvPr/>
          </p:nvSpPr>
          <p:spPr bwMode="auto">
            <a:xfrm>
              <a:off x="7921624" y="4918076"/>
              <a:ext cx="385763" cy="101600"/>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90" name="Text Box 99"/>
            <p:cNvSpPr txBox="1">
              <a:spLocks noChangeArrowheads="1"/>
            </p:cNvSpPr>
            <p:nvPr/>
          </p:nvSpPr>
          <p:spPr bwMode="auto">
            <a:xfrm>
              <a:off x="7999412" y="4862514"/>
              <a:ext cx="25717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D</a:t>
              </a:r>
            </a:p>
          </p:txBody>
        </p:sp>
        <p:sp>
          <p:nvSpPr>
            <p:cNvPr id="91" name="Rectangle 100"/>
            <p:cNvSpPr>
              <a:spLocks noChangeArrowheads="1"/>
            </p:cNvSpPr>
            <p:nvPr/>
          </p:nvSpPr>
          <p:spPr bwMode="auto">
            <a:xfrm>
              <a:off x="7356474" y="4554539"/>
              <a:ext cx="574675" cy="101600"/>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92" name="Text Box 101"/>
            <p:cNvSpPr txBox="1">
              <a:spLocks noChangeArrowheads="1"/>
            </p:cNvSpPr>
            <p:nvPr/>
          </p:nvSpPr>
          <p:spPr bwMode="auto">
            <a:xfrm>
              <a:off x="7518399" y="4498976"/>
              <a:ext cx="252413"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E</a:t>
              </a:r>
            </a:p>
          </p:txBody>
        </p:sp>
        <p:sp>
          <p:nvSpPr>
            <p:cNvPr id="93" name="Rectangle 102"/>
            <p:cNvSpPr>
              <a:spLocks noChangeArrowheads="1"/>
            </p:cNvSpPr>
            <p:nvPr/>
          </p:nvSpPr>
          <p:spPr bwMode="auto">
            <a:xfrm>
              <a:off x="8308974" y="4230689"/>
              <a:ext cx="185738" cy="109538"/>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94" name="Text Box 103"/>
            <p:cNvSpPr txBox="1">
              <a:spLocks noChangeArrowheads="1"/>
            </p:cNvSpPr>
            <p:nvPr/>
          </p:nvSpPr>
          <p:spPr bwMode="auto">
            <a:xfrm>
              <a:off x="8259762" y="4170364"/>
              <a:ext cx="246063"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F</a:t>
              </a:r>
            </a:p>
          </p:txBody>
        </p:sp>
        <p:sp>
          <p:nvSpPr>
            <p:cNvPr id="95" name="Text Box 104"/>
            <p:cNvSpPr txBox="1">
              <a:spLocks noChangeArrowheads="1"/>
            </p:cNvSpPr>
            <p:nvPr/>
          </p:nvSpPr>
          <p:spPr bwMode="auto">
            <a:xfrm>
              <a:off x="6854824" y="3951289"/>
              <a:ext cx="24130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5</a:t>
              </a:r>
            </a:p>
          </p:txBody>
        </p:sp>
        <p:sp>
          <p:nvSpPr>
            <p:cNvPr id="96" name="Text Box 105"/>
            <p:cNvSpPr txBox="1">
              <a:spLocks noChangeArrowheads="1"/>
            </p:cNvSpPr>
            <p:nvPr/>
          </p:nvSpPr>
          <p:spPr bwMode="auto">
            <a:xfrm>
              <a:off x="6991349" y="3951289"/>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10</a:t>
              </a:r>
            </a:p>
          </p:txBody>
        </p:sp>
        <p:sp>
          <p:nvSpPr>
            <p:cNvPr id="97" name="Text Box 106"/>
            <p:cNvSpPr txBox="1">
              <a:spLocks noChangeArrowheads="1"/>
            </p:cNvSpPr>
            <p:nvPr/>
          </p:nvSpPr>
          <p:spPr bwMode="auto">
            <a:xfrm>
              <a:off x="7185024" y="3951289"/>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15</a:t>
              </a:r>
            </a:p>
          </p:txBody>
        </p:sp>
        <p:sp>
          <p:nvSpPr>
            <p:cNvPr id="98" name="Text Box 107"/>
            <p:cNvSpPr txBox="1">
              <a:spLocks noChangeArrowheads="1"/>
            </p:cNvSpPr>
            <p:nvPr/>
          </p:nvSpPr>
          <p:spPr bwMode="auto">
            <a:xfrm>
              <a:off x="7572374" y="3951289"/>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25</a:t>
              </a:r>
            </a:p>
          </p:txBody>
        </p:sp>
        <p:sp>
          <p:nvSpPr>
            <p:cNvPr id="99" name="Text Box 108"/>
            <p:cNvSpPr txBox="1">
              <a:spLocks noChangeArrowheads="1"/>
            </p:cNvSpPr>
            <p:nvPr/>
          </p:nvSpPr>
          <p:spPr bwMode="auto">
            <a:xfrm>
              <a:off x="7773987" y="3951289"/>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30</a:t>
              </a:r>
            </a:p>
          </p:txBody>
        </p:sp>
        <p:sp>
          <p:nvSpPr>
            <p:cNvPr id="100" name="Text Box 109"/>
            <p:cNvSpPr txBox="1">
              <a:spLocks noChangeArrowheads="1"/>
            </p:cNvSpPr>
            <p:nvPr/>
          </p:nvSpPr>
          <p:spPr bwMode="auto">
            <a:xfrm>
              <a:off x="7378699" y="3951289"/>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20</a:t>
              </a:r>
            </a:p>
          </p:txBody>
        </p:sp>
        <p:sp>
          <p:nvSpPr>
            <p:cNvPr id="119" name="Rectangle 111"/>
            <p:cNvSpPr>
              <a:spLocks noChangeArrowheads="1"/>
            </p:cNvSpPr>
            <p:nvPr/>
          </p:nvSpPr>
          <p:spPr bwMode="auto">
            <a:xfrm>
              <a:off x="8483599" y="4389439"/>
              <a:ext cx="196850" cy="101600"/>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120" name="Text Box 112"/>
            <p:cNvSpPr txBox="1">
              <a:spLocks noChangeArrowheads="1"/>
            </p:cNvSpPr>
            <p:nvPr/>
          </p:nvSpPr>
          <p:spPr bwMode="auto">
            <a:xfrm>
              <a:off x="8445499" y="4333876"/>
              <a:ext cx="2889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G</a:t>
              </a:r>
            </a:p>
          </p:txBody>
        </p:sp>
        <p:sp>
          <p:nvSpPr>
            <p:cNvPr id="102" name="Text Box 113"/>
            <p:cNvSpPr txBox="1">
              <a:spLocks noChangeArrowheads="1"/>
            </p:cNvSpPr>
            <p:nvPr/>
          </p:nvSpPr>
          <p:spPr bwMode="auto">
            <a:xfrm>
              <a:off x="7958137" y="3951289"/>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35</a:t>
              </a:r>
            </a:p>
          </p:txBody>
        </p:sp>
        <p:sp>
          <p:nvSpPr>
            <p:cNvPr id="103" name="Text Box 114"/>
            <p:cNvSpPr txBox="1">
              <a:spLocks noChangeArrowheads="1"/>
            </p:cNvSpPr>
            <p:nvPr/>
          </p:nvSpPr>
          <p:spPr bwMode="auto">
            <a:xfrm>
              <a:off x="8151812" y="3951289"/>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104" name="Text Box 115"/>
            <p:cNvSpPr txBox="1">
              <a:spLocks noChangeArrowheads="1"/>
            </p:cNvSpPr>
            <p:nvPr/>
          </p:nvSpPr>
          <p:spPr bwMode="auto">
            <a:xfrm>
              <a:off x="8345487" y="3951289"/>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45</a:t>
              </a:r>
            </a:p>
          </p:txBody>
        </p:sp>
        <p:sp>
          <p:nvSpPr>
            <p:cNvPr id="105" name="Text Box 116"/>
            <p:cNvSpPr txBox="1">
              <a:spLocks noChangeArrowheads="1"/>
            </p:cNvSpPr>
            <p:nvPr/>
          </p:nvSpPr>
          <p:spPr bwMode="auto">
            <a:xfrm>
              <a:off x="8537574" y="3951289"/>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50</a:t>
              </a:r>
            </a:p>
          </p:txBody>
        </p:sp>
        <p:sp>
          <p:nvSpPr>
            <p:cNvPr id="108" name="Line 118"/>
            <p:cNvSpPr>
              <a:spLocks noChangeShapeType="1"/>
            </p:cNvSpPr>
            <p:nvPr/>
          </p:nvSpPr>
          <p:spPr bwMode="auto">
            <a:xfrm>
              <a:off x="6797674" y="5202239"/>
              <a:ext cx="0" cy="1069975"/>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fr-FR"/>
            </a:p>
          </p:txBody>
        </p:sp>
        <p:sp>
          <p:nvSpPr>
            <p:cNvPr id="109" name="Line 119"/>
            <p:cNvSpPr>
              <a:spLocks noChangeShapeType="1"/>
            </p:cNvSpPr>
            <p:nvPr/>
          </p:nvSpPr>
          <p:spPr bwMode="auto">
            <a:xfrm>
              <a:off x="6799262" y="6272214"/>
              <a:ext cx="226218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110" name="Text Box 120"/>
            <p:cNvSpPr txBox="1">
              <a:spLocks noChangeArrowheads="1"/>
            </p:cNvSpPr>
            <p:nvPr/>
          </p:nvSpPr>
          <p:spPr bwMode="auto">
            <a:xfrm>
              <a:off x="6526212" y="5900739"/>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111" name="Text Box 121"/>
            <p:cNvSpPr txBox="1">
              <a:spLocks noChangeArrowheads="1"/>
            </p:cNvSpPr>
            <p:nvPr/>
          </p:nvSpPr>
          <p:spPr bwMode="auto">
            <a:xfrm>
              <a:off x="6524624" y="5454651"/>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80</a:t>
              </a:r>
            </a:p>
          </p:txBody>
        </p:sp>
        <p:sp>
          <p:nvSpPr>
            <p:cNvPr id="112" name="Text Box 122"/>
            <p:cNvSpPr txBox="1">
              <a:spLocks noChangeArrowheads="1"/>
            </p:cNvSpPr>
            <p:nvPr/>
          </p:nvSpPr>
          <p:spPr bwMode="auto">
            <a:xfrm>
              <a:off x="6511924" y="5006976"/>
              <a:ext cx="5699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dirty="0"/>
                <a:t>heures</a:t>
              </a:r>
            </a:p>
          </p:txBody>
        </p:sp>
        <p:sp>
          <p:nvSpPr>
            <p:cNvPr id="113" name="Text Box 123"/>
            <p:cNvSpPr txBox="1">
              <a:spLocks noChangeArrowheads="1"/>
            </p:cNvSpPr>
            <p:nvPr/>
          </p:nvSpPr>
          <p:spPr bwMode="auto">
            <a:xfrm>
              <a:off x="8916987" y="5981701"/>
              <a:ext cx="2270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t>t</a:t>
              </a:r>
            </a:p>
          </p:txBody>
        </p:sp>
        <p:sp>
          <p:nvSpPr>
            <p:cNvPr id="114" name="Text Box 124"/>
            <p:cNvSpPr txBox="1">
              <a:spLocks noChangeArrowheads="1"/>
            </p:cNvSpPr>
            <p:nvPr/>
          </p:nvSpPr>
          <p:spPr bwMode="auto">
            <a:xfrm>
              <a:off x="7326144" y="6357939"/>
              <a:ext cx="150988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algn="ctr" eaLnBrk="1" hangingPunct="1"/>
              <a:r>
                <a:rPr lang="fr-FR" sz="1000" b="0" dirty="0"/>
                <a:t>Capacité </a:t>
              </a:r>
              <a:r>
                <a:rPr lang="fr-FR" sz="1000" b="0" dirty="0" smtClean="0"/>
                <a:t>max = 60h</a:t>
              </a:r>
              <a:endParaRPr lang="fr-FR" sz="1000" b="0" dirty="0"/>
            </a:p>
          </p:txBody>
        </p:sp>
        <p:sp>
          <p:nvSpPr>
            <p:cNvPr id="116" name="Text Box 126"/>
            <p:cNvSpPr txBox="1">
              <a:spLocks noChangeArrowheads="1"/>
            </p:cNvSpPr>
            <p:nvPr/>
          </p:nvSpPr>
          <p:spPr bwMode="auto">
            <a:xfrm>
              <a:off x="6584949" y="5670551"/>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60</a:t>
              </a:r>
            </a:p>
          </p:txBody>
        </p:sp>
        <p:sp>
          <p:nvSpPr>
            <p:cNvPr id="117" name="Line 127"/>
            <p:cNvSpPr>
              <a:spLocks noChangeShapeType="1"/>
            </p:cNvSpPr>
            <p:nvPr/>
          </p:nvSpPr>
          <p:spPr bwMode="auto">
            <a:xfrm>
              <a:off x="6797674" y="6021389"/>
              <a:ext cx="2128838"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18" name="Line 128"/>
            <p:cNvSpPr>
              <a:spLocks noChangeShapeType="1"/>
            </p:cNvSpPr>
            <p:nvPr/>
          </p:nvSpPr>
          <p:spPr bwMode="auto">
            <a:xfrm>
              <a:off x="6808787" y="5780089"/>
              <a:ext cx="212883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07" name="Text Box 129"/>
            <p:cNvSpPr txBox="1">
              <a:spLocks noChangeArrowheads="1"/>
            </p:cNvSpPr>
            <p:nvPr/>
          </p:nvSpPr>
          <p:spPr bwMode="auto">
            <a:xfrm>
              <a:off x="6740524" y="4632326"/>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70" name="Text Box 130"/>
            <p:cNvSpPr txBox="1">
              <a:spLocks noChangeArrowheads="1"/>
            </p:cNvSpPr>
            <p:nvPr/>
          </p:nvSpPr>
          <p:spPr bwMode="auto">
            <a:xfrm>
              <a:off x="6923087" y="4840288"/>
              <a:ext cx="2984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71" name="Text Box 132"/>
            <p:cNvSpPr txBox="1">
              <a:spLocks noChangeArrowheads="1"/>
            </p:cNvSpPr>
            <p:nvPr/>
          </p:nvSpPr>
          <p:spPr bwMode="auto">
            <a:xfrm>
              <a:off x="7294562" y="4633913"/>
              <a:ext cx="2984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72" name="Text Box 133"/>
            <p:cNvSpPr txBox="1">
              <a:spLocks noChangeArrowheads="1"/>
            </p:cNvSpPr>
            <p:nvPr/>
          </p:nvSpPr>
          <p:spPr bwMode="auto">
            <a:xfrm>
              <a:off x="7499350" y="4646613"/>
              <a:ext cx="2984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73" name="Text Box 134"/>
            <p:cNvSpPr txBox="1">
              <a:spLocks noChangeArrowheads="1"/>
            </p:cNvSpPr>
            <p:nvPr/>
          </p:nvSpPr>
          <p:spPr bwMode="auto">
            <a:xfrm>
              <a:off x="7704137" y="4646613"/>
              <a:ext cx="2984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74" name="Text Box 135"/>
            <p:cNvSpPr txBox="1">
              <a:spLocks noChangeArrowheads="1"/>
            </p:cNvSpPr>
            <p:nvPr/>
          </p:nvSpPr>
          <p:spPr bwMode="auto">
            <a:xfrm>
              <a:off x="7870825" y="5006975"/>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75" name="Text Box 136"/>
            <p:cNvSpPr txBox="1">
              <a:spLocks noChangeArrowheads="1"/>
            </p:cNvSpPr>
            <p:nvPr/>
          </p:nvSpPr>
          <p:spPr bwMode="auto">
            <a:xfrm>
              <a:off x="8051800" y="5005388"/>
              <a:ext cx="2984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76" name="Text Box 131"/>
            <p:cNvSpPr txBox="1">
              <a:spLocks noChangeArrowheads="1"/>
            </p:cNvSpPr>
            <p:nvPr/>
          </p:nvSpPr>
          <p:spPr bwMode="auto">
            <a:xfrm>
              <a:off x="7127875" y="4322763"/>
              <a:ext cx="2984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77" name="Text Box 137"/>
            <p:cNvSpPr txBox="1">
              <a:spLocks noChangeArrowheads="1"/>
            </p:cNvSpPr>
            <p:nvPr/>
          </p:nvSpPr>
          <p:spPr bwMode="auto">
            <a:xfrm>
              <a:off x="8243887" y="4330700"/>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sp>
          <p:nvSpPr>
            <p:cNvPr id="78" name="Text Box 138"/>
            <p:cNvSpPr txBox="1">
              <a:spLocks noChangeArrowheads="1"/>
            </p:cNvSpPr>
            <p:nvPr/>
          </p:nvSpPr>
          <p:spPr bwMode="auto">
            <a:xfrm>
              <a:off x="8447087" y="4486275"/>
              <a:ext cx="2984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40</a:t>
              </a:r>
            </a:p>
          </p:txBody>
        </p:sp>
        <p:cxnSp>
          <p:nvCxnSpPr>
            <p:cNvPr id="131" name="Connecteur droit avec flèche 130"/>
            <p:cNvCxnSpPr>
              <a:stCxn id="114" idx="0"/>
            </p:cNvCxnSpPr>
            <p:nvPr/>
          </p:nvCxnSpPr>
          <p:spPr>
            <a:xfrm flipH="1" flipV="1">
              <a:off x="7560760" y="5780089"/>
              <a:ext cx="520324" cy="57785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sp>
        <p:nvSpPr>
          <p:cNvPr id="136" name="ZoneTexte 135"/>
          <p:cNvSpPr txBox="1"/>
          <p:nvPr/>
        </p:nvSpPr>
        <p:spPr>
          <a:xfrm>
            <a:off x="0" y="3318410"/>
            <a:ext cx="6231467" cy="3323987"/>
          </a:xfrm>
          <a:prstGeom prst="rect">
            <a:avLst/>
          </a:prstGeom>
          <a:noFill/>
        </p:spPr>
        <p:txBody>
          <a:bodyPr wrap="square" rtlCol="0">
            <a:spAutoFit/>
          </a:bodyPr>
          <a:lstStyle/>
          <a:p>
            <a:pPr lvl="0" defTabSz="914400" fontAlgn="base">
              <a:spcBef>
                <a:spcPct val="20000"/>
              </a:spcBef>
              <a:spcAft>
                <a:spcPct val="0"/>
              </a:spcAft>
            </a:pPr>
            <a:r>
              <a:rPr lang="fr-FR" sz="1400" dirty="0">
                <a:latin typeface="Arial" charset="0"/>
                <a:ea typeface="ＭＳ Ｐゴシック" charset="0"/>
              </a:rPr>
              <a:t>Supposons maintenant que l'on ne puisse allouer au projet qu'une personne à 100% de son temps (plein temps) et une personne à 50% de son temps (mi-temps), on dispose alors d'une capacité de 60 h / semaine. Dans ces conditions, on ne peut plus maintenir deux opérations en parallèle et il va falloir les réaliser toutes en série, il faut allonger le projet de 4 semaines ce qui repousse sa durée à 10 semaines. C'est le </a:t>
            </a:r>
            <a:r>
              <a:rPr lang="fr-FR" sz="1400" b="1" dirty="0">
                <a:latin typeface="Arial" charset="0"/>
                <a:ea typeface="ＭＳ Ｐゴシック" charset="0"/>
              </a:rPr>
              <a:t>nivellement</a:t>
            </a:r>
            <a:r>
              <a:rPr lang="fr-FR" sz="1400" dirty="0">
                <a:latin typeface="Arial" charset="0"/>
                <a:ea typeface="ＭＳ Ｐゴシック" charset="0"/>
              </a:rPr>
              <a:t> pour ce niveau de 60 h / semaine. En fait, que l'on ait une disponibilité de 60 h / semaine ou de 40 h / semaine ceci revient au même dans le cas </a:t>
            </a:r>
            <a:r>
              <a:rPr lang="fr-FR" sz="1400" dirty="0" smtClean="0">
                <a:latin typeface="Arial" charset="0"/>
                <a:ea typeface="ＭＳ Ｐゴシック" charset="0"/>
              </a:rPr>
              <a:t>présent. Ce </a:t>
            </a:r>
            <a:r>
              <a:rPr lang="fr-FR" sz="1400" dirty="0">
                <a:latin typeface="Arial" charset="0"/>
                <a:ea typeface="ＭＳ Ｐゴシック" charset="0"/>
              </a:rPr>
              <a:t>nivellement introduit des modifications sur les marges de certaines tâches et remet en cause le chemin le plus </a:t>
            </a:r>
            <a:r>
              <a:rPr lang="fr-FR" sz="1400" dirty="0" smtClean="0">
                <a:latin typeface="Arial" charset="0"/>
                <a:ea typeface="ＭＳ Ｐゴシック" charset="0"/>
              </a:rPr>
              <a:t>critique. En </a:t>
            </a:r>
            <a:r>
              <a:rPr lang="fr-FR" sz="1400" dirty="0">
                <a:latin typeface="Arial" charset="0"/>
                <a:ea typeface="ＭＳ Ｐゴシック" charset="0"/>
              </a:rPr>
              <a:t>effet, C et E qui étaient critiques ne le sont plus et ont respectivement une marge totale de 5 j et 15 j. Tel qu'est calé le planning, le chemin le plus critique passe maintenant par les opérations A, B, F et G puisque le nivellement leur a imposé des </a:t>
            </a:r>
            <a:r>
              <a:rPr lang="fr-FR" sz="1400" dirty="0" smtClean="0">
                <a:latin typeface="Arial" charset="0"/>
                <a:ea typeface="ＭＳ Ｐゴシック" charset="0"/>
              </a:rPr>
              <a:t>dates </a:t>
            </a:r>
            <a:r>
              <a:rPr lang="fr-FR" sz="1400" dirty="0">
                <a:latin typeface="Arial" charset="0"/>
                <a:ea typeface="ＭＳ Ｐゴシック" charset="0"/>
              </a:rPr>
              <a:t>de début pour tenir compte de la contrainte de ressources ce qui fait que ces tâches n'ont plus de marge totale</a:t>
            </a:r>
            <a:r>
              <a:rPr lang="fr-FR" sz="1400" dirty="0" smtClean="0">
                <a:latin typeface="Arial" charset="0"/>
                <a:ea typeface="ＭＳ Ｐゴシック" charset="0"/>
              </a:rPr>
              <a:t>.</a:t>
            </a:r>
            <a:endParaRPr lang="fr-FR" sz="1400" dirty="0"/>
          </a:p>
        </p:txBody>
      </p:sp>
    </p:spTree>
    <p:extLst>
      <p:ext uri="{BB962C8B-B14F-4D97-AF65-F5344CB8AC3E}">
        <p14:creationId xmlns:p14="http://schemas.microsoft.com/office/powerpoint/2010/main" val="39734252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35"/>
                                        </p:tgtEl>
                                        <p:attrNameLst>
                                          <p:attrName>style.visibility</p:attrName>
                                        </p:attrNameLst>
                                      </p:cBhvr>
                                      <p:to>
                                        <p:strVal val="visible"/>
                                      </p:to>
                                    </p:set>
                                    <p:animEffect transition="in" filter="checkerboard(across)">
                                      <p:cBhvr>
                                        <p:cTn id="7" dur="500"/>
                                        <p:tgtEl>
                                          <p:spTgt spid="135"/>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checkerboard(across)">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136"/>
                                        </p:tgtEl>
                                        <p:attrNameLst>
                                          <p:attrName>style.visibility</p:attrName>
                                        </p:attrNameLst>
                                      </p:cBhvr>
                                      <p:to>
                                        <p:strVal val="visible"/>
                                      </p:to>
                                    </p:set>
                                    <p:animEffect transition="in" filter="checkerboard(across)">
                                      <p:cBhvr>
                                        <p:cTn id="15" dur="500"/>
                                        <p:tgtEl>
                                          <p:spTgt spid="136"/>
                                        </p:tgtEl>
                                      </p:cBhvr>
                                    </p:animEffect>
                                  </p:childTnLst>
                                </p:cTn>
                              </p:par>
                              <p:par>
                                <p:cTn id="16" presetID="5" presetClass="entr" presetSubtype="10" fill="hold" nodeType="withEffect">
                                  <p:stCondLst>
                                    <p:cond delay="0"/>
                                  </p:stCondLst>
                                  <p:childTnLst>
                                    <p:set>
                                      <p:cBhvr>
                                        <p:cTn id="17" dur="1" fill="hold">
                                          <p:stCondLst>
                                            <p:cond delay="0"/>
                                          </p:stCondLst>
                                        </p:cTn>
                                        <p:tgtEl>
                                          <p:spTgt spid="134"/>
                                        </p:tgtEl>
                                        <p:attrNameLst>
                                          <p:attrName>style.visibility</p:attrName>
                                        </p:attrNameLst>
                                      </p:cBhvr>
                                      <p:to>
                                        <p:strVal val="visible"/>
                                      </p:to>
                                    </p:set>
                                    <p:animEffect transition="in" filter="checkerboard(across)">
                                      <p:cBhvr>
                                        <p:cTn id="18" dur="500"/>
                                        <p:tgtEl>
                                          <p:spTgt spid="1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p:cNvSpPr txBox="1"/>
          <p:nvPr/>
        </p:nvSpPr>
        <p:spPr>
          <a:xfrm>
            <a:off x="7007918" y="201936"/>
            <a:ext cx="1685528" cy="646331"/>
          </a:xfrm>
          <a:prstGeom prst="rect">
            <a:avLst/>
          </a:prstGeom>
          <a:noFill/>
        </p:spPr>
        <p:txBody>
          <a:bodyPr wrap="none" rtlCol="0">
            <a:spAutoFit/>
          </a:bodyPr>
          <a:lstStyle/>
          <a:p>
            <a:pPr algn="ctr"/>
            <a:r>
              <a:rPr lang="fr-FR" dirty="0" smtClean="0"/>
              <a:t>INFORMATIONS </a:t>
            </a:r>
          </a:p>
          <a:p>
            <a:pPr algn="ctr"/>
            <a:r>
              <a:rPr lang="fr-FR" dirty="0" smtClean="0"/>
              <a:t>DE SORTIE</a:t>
            </a:r>
            <a:endParaRPr lang="fr-FR" dirty="0"/>
          </a:p>
        </p:txBody>
      </p:sp>
      <p:pic>
        <p:nvPicPr>
          <p:cNvPr id="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89468" y="1390065"/>
            <a:ext cx="2703978" cy="2252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4443" y="3810001"/>
            <a:ext cx="3460760" cy="218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er 9"/>
          <p:cNvGrpSpPr/>
          <p:nvPr/>
        </p:nvGrpSpPr>
        <p:grpSpPr>
          <a:xfrm>
            <a:off x="4189176" y="3150046"/>
            <a:ext cx="873566" cy="984956"/>
            <a:chOff x="4360583" y="1363309"/>
            <a:chExt cx="873566" cy="984956"/>
          </a:xfrm>
        </p:grpSpPr>
        <p:sp>
          <p:nvSpPr>
            <p:cNvPr id="11" name="Rectangle à coins arrondis 10"/>
            <p:cNvSpPr/>
            <p:nvPr/>
          </p:nvSpPr>
          <p:spPr>
            <a:xfrm>
              <a:off x="4360583" y="1363309"/>
              <a:ext cx="873566" cy="984956"/>
            </a:xfrm>
            <a:prstGeom prst="round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2" name="ZoneTexte 11"/>
            <p:cNvSpPr txBox="1"/>
            <p:nvPr/>
          </p:nvSpPr>
          <p:spPr>
            <a:xfrm>
              <a:off x="4360583" y="1645479"/>
              <a:ext cx="787520" cy="461665"/>
            </a:xfrm>
            <a:prstGeom prst="rect">
              <a:avLst/>
            </a:prstGeom>
            <a:noFill/>
          </p:spPr>
          <p:txBody>
            <a:bodyPr wrap="none" rtlCol="0">
              <a:spAutoFit/>
            </a:bodyPr>
            <a:lstStyle/>
            <a:p>
              <a:pPr algn="ctr"/>
              <a:r>
                <a:rPr lang="fr-FR" sz="1200" dirty="0" smtClean="0"/>
                <a:t>Microsoft </a:t>
              </a:r>
            </a:p>
            <a:p>
              <a:pPr algn="ctr"/>
              <a:r>
                <a:rPr lang="fr-FR" sz="1200" dirty="0" smtClean="0"/>
                <a:t>Project</a:t>
              </a:r>
              <a:endParaRPr lang="fr-FR" sz="1200" dirty="0"/>
            </a:p>
          </p:txBody>
        </p:sp>
      </p:grpSp>
      <p:grpSp>
        <p:nvGrpSpPr>
          <p:cNvPr id="20" name="Grouper 19"/>
          <p:cNvGrpSpPr/>
          <p:nvPr/>
        </p:nvGrpSpPr>
        <p:grpSpPr>
          <a:xfrm>
            <a:off x="124639" y="201936"/>
            <a:ext cx="3053151" cy="6295041"/>
            <a:chOff x="124639" y="201936"/>
            <a:chExt cx="3053151" cy="6295041"/>
          </a:xfrm>
        </p:grpSpPr>
        <p:sp>
          <p:nvSpPr>
            <p:cNvPr id="6" name="ZoneTexte 5"/>
            <p:cNvSpPr txBox="1"/>
            <p:nvPr/>
          </p:nvSpPr>
          <p:spPr>
            <a:xfrm>
              <a:off x="234743" y="201936"/>
              <a:ext cx="1685528" cy="646331"/>
            </a:xfrm>
            <a:prstGeom prst="rect">
              <a:avLst/>
            </a:prstGeom>
            <a:noFill/>
          </p:spPr>
          <p:txBody>
            <a:bodyPr wrap="none" rtlCol="0">
              <a:spAutoFit/>
            </a:bodyPr>
            <a:lstStyle/>
            <a:p>
              <a:pPr algn="ctr"/>
              <a:r>
                <a:rPr lang="fr-FR" dirty="0" smtClean="0"/>
                <a:t>INFORMATIONS </a:t>
              </a:r>
            </a:p>
            <a:p>
              <a:pPr algn="ctr"/>
              <a:r>
                <a:rPr lang="fr-FR" dirty="0" smtClean="0"/>
                <a:t>D’ENTREE</a:t>
              </a:r>
              <a:endParaRPr lang="fr-FR" dirty="0"/>
            </a:p>
          </p:txBody>
        </p:sp>
        <p:pic>
          <p:nvPicPr>
            <p:cNvPr id="4"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588" y="3893881"/>
              <a:ext cx="2922587" cy="1884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4639" y="1099861"/>
              <a:ext cx="3053151" cy="1932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ZoneTexte 1"/>
            <p:cNvSpPr txBox="1"/>
            <p:nvPr/>
          </p:nvSpPr>
          <p:spPr>
            <a:xfrm>
              <a:off x="234743" y="3109050"/>
              <a:ext cx="2698575" cy="646331"/>
            </a:xfrm>
            <a:prstGeom prst="rect">
              <a:avLst/>
            </a:prstGeom>
            <a:noFill/>
            <a:ln>
              <a:solidFill>
                <a:srgbClr val="000000"/>
              </a:solidFill>
            </a:ln>
          </p:spPr>
          <p:txBody>
            <a:bodyPr wrap="none" rtlCol="0">
              <a:spAutoFit/>
            </a:bodyPr>
            <a:lstStyle/>
            <a:p>
              <a:pPr algn="ctr"/>
              <a:r>
                <a:rPr lang="fr-FR" dirty="0" smtClean="0"/>
                <a:t>Le Planning des opérations</a:t>
              </a:r>
            </a:p>
            <a:p>
              <a:pPr algn="ctr"/>
              <a:r>
                <a:rPr lang="fr-FR" dirty="0"/>
                <a:t>c</a:t>
              </a:r>
              <a:r>
                <a:rPr lang="fr-FR" dirty="0" smtClean="0"/>
                <a:t>alé au plus tôt</a:t>
              </a:r>
              <a:endParaRPr lang="fr-FR" dirty="0"/>
            </a:p>
          </p:txBody>
        </p:sp>
        <p:sp>
          <p:nvSpPr>
            <p:cNvPr id="3" name="ZoneTexte 2"/>
            <p:cNvSpPr txBox="1"/>
            <p:nvPr/>
          </p:nvSpPr>
          <p:spPr>
            <a:xfrm>
              <a:off x="144930" y="5850646"/>
              <a:ext cx="2826415" cy="646331"/>
            </a:xfrm>
            <a:prstGeom prst="rect">
              <a:avLst/>
            </a:prstGeom>
            <a:noFill/>
            <a:ln>
              <a:solidFill>
                <a:srgbClr val="000000"/>
              </a:solidFill>
            </a:ln>
          </p:spPr>
          <p:txBody>
            <a:bodyPr wrap="none" rtlCol="0">
              <a:spAutoFit/>
            </a:bodyPr>
            <a:lstStyle/>
            <a:p>
              <a:pPr algn="ctr"/>
              <a:r>
                <a:rPr lang="fr-FR" dirty="0" smtClean="0"/>
                <a:t>Les opérateurs et les heures </a:t>
              </a:r>
            </a:p>
            <a:p>
              <a:pPr algn="ctr"/>
              <a:r>
                <a:rPr lang="fr-FR" dirty="0"/>
                <a:t>a</a:t>
              </a:r>
              <a:r>
                <a:rPr lang="fr-FR" dirty="0" smtClean="0"/>
                <a:t>lloués aux opérations</a:t>
              </a:r>
              <a:endParaRPr lang="fr-FR" dirty="0"/>
            </a:p>
          </p:txBody>
        </p:sp>
      </p:grpSp>
      <p:sp>
        <p:nvSpPr>
          <p:cNvPr id="14" name="ZoneTexte 13"/>
          <p:cNvSpPr txBox="1"/>
          <p:nvPr/>
        </p:nvSpPr>
        <p:spPr>
          <a:xfrm>
            <a:off x="6807200" y="915195"/>
            <a:ext cx="1120820" cy="369332"/>
          </a:xfrm>
          <a:prstGeom prst="rect">
            <a:avLst/>
          </a:prstGeom>
          <a:solidFill>
            <a:srgbClr val="FFFF00"/>
          </a:solidFill>
          <a:ln>
            <a:solidFill>
              <a:srgbClr val="000000"/>
            </a:solidFill>
          </a:ln>
        </p:spPr>
        <p:txBody>
          <a:bodyPr wrap="none" rtlCol="0">
            <a:spAutoFit/>
          </a:bodyPr>
          <a:lstStyle/>
          <a:p>
            <a:r>
              <a:rPr lang="fr-FR" dirty="0" smtClean="0"/>
              <a:t>Le Budget</a:t>
            </a:r>
            <a:endParaRPr lang="fr-FR" dirty="0"/>
          </a:p>
        </p:txBody>
      </p:sp>
      <p:sp>
        <p:nvSpPr>
          <p:cNvPr id="15" name="ZoneTexte 14"/>
          <p:cNvSpPr txBox="1"/>
          <p:nvPr/>
        </p:nvSpPr>
        <p:spPr>
          <a:xfrm>
            <a:off x="6133260" y="6173812"/>
            <a:ext cx="2492990" cy="369332"/>
          </a:xfrm>
          <a:prstGeom prst="rect">
            <a:avLst/>
          </a:prstGeom>
          <a:solidFill>
            <a:srgbClr val="FFFF00"/>
          </a:solidFill>
          <a:ln>
            <a:solidFill>
              <a:srgbClr val="000000"/>
            </a:solidFill>
          </a:ln>
        </p:spPr>
        <p:txBody>
          <a:bodyPr wrap="none" rtlCol="0">
            <a:spAutoFit/>
          </a:bodyPr>
          <a:lstStyle/>
          <a:p>
            <a:r>
              <a:rPr lang="fr-FR" dirty="0" smtClean="0"/>
              <a:t>La courbe d’avancement</a:t>
            </a:r>
            <a:endParaRPr lang="fr-FR" dirty="0"/>
          </a:p>
        </p:txBody>
      </p:sp>
      <p:sp>
        <p:nvSpPr>
          <p:cNvPr id="18" name="Espace réservé du pied de page 17"/>
          <p:cNvSpPr>
            <a:spLocks noGrp="1"/>
          </p:cNvSpPr>
          <p:nvPr>
            <p:ph type="ftr" sz="quarter" idx="11"/>
          </p:nvPr>
        </p:nvSpPr>
        <p:spPr/>
        <p:txBody>
          <a:bodyPr/>
          <a:lstStyle/>
          <a:p>
            <a:r>
              <a:rPr lang="en-US" sz="800" dirty="0" smtClean="0"/>
              <a:t>Guy </a:t>
            </a:r>
            <a:r>
              <a:rPr lang="en-US" sz="800" dirty="0" err="1" smtClean="0"/>
              <a:t>Doriot</a:t>
            </a:r>
            <a:r>
              <a:rPr lang="en-US" sz="800" dirty="0" smtClean="0"/>
              <a:t> copyright 2012</a:t>
            </a:r>
            <a:endParaRPr lang="fr-FR" sz="800" dirty="0"/>
          </a:p>
        </p:txBody>
      </p:sp>
      <p:sp>
        <p:nvSpPr>
          <p:cNvPr id="19" name="Espace réservé du numéro de diapositive 18"/>
          <p:cNvSpPr>
            <a:spLocks noGrp="1"/>
          </p:cNvSpPr>
          <p:nvPr>
            <p:ph type="sldNum" sz="quarter" idx="12"/>
          </p:nvPr>
        </p:nvSpPr>
        <p:spPr/>
        <p:txBody>
          <a:bodyPr/>
          <a:lstStyle/>
          <a:p>
            <a:fld id="{91054109-3671-9648-88AD-827A27BCC822}" type="slidenum">
              <a:rPr lang="fr-FR" smtClean="0"/>
              <a:t>18</a:t>
            </a:fld>
            <a:endParaRPr lang="fr-FR"/>
          </a:p>
        </p:txBody>
      </p:sp>
      <p:grpSp>
        <p:nvGrpSpPr>
          <p:cNvPr id="16" name="Grouper 15"/>
          <p:cNvGrpSpPr/>
          <p:nvPr/>
        </p:nvGrpSpPr>
        <p:grpSpPr>
          <a:xfrm>
            <a:off x="2702626" y="17270"/>
            <a:ext cx="3430634" cy="938713"/>
            <a:chOff x="2702626" y="17270"/>
            <a:chExt cx="3430634" cy="938713"/>
          </a:xfrm>
        </p:grpSpPr>
        <p:sp>
          <p:nvSpPr>
            <p:cNvPr id="5" name="ZoneTexte 4"/>
            <p:cNvSpPr txBox="1"/>
            <p:nvPr/>
          </p:nvSpPr>
          <p:spPr>
            <a:xfrm>
              <a:off x="2702626" y="309652"/>
              <a:ext cx="3430634" cy="646331"/>
            </a:xfrm>
            <a:prstGeom prst="rect">
              <a:avLst/>
            </a:prstGeom>
            <a:noFill/>
          </p:spPr>
          <p:txBody>
            <a:bodyPr wrap="none" rtlCol="0">
              <a:spAutoFit/>
            </a:bodyPr>
            <a:lstStyle/>
            <a:p>
              <a:pPr algn="ctr"/>
              <a:r>
                <a:rPr lang="fr-FR" dirty="0" smtClean="0"/>
                <a:t>QUAND, QUOI et COMBIEN ? </a:t>
              </a:r>
            </a:p>
            <a:p>
              <a:pPr algn="ctr"/>
              <a:r>
                <a:rPr lang="fr-FR" dirty="0" smtClean="0"/>
                <a:t>L’OUTIL BUDGET ET AVANCEMENT</a:t>
              </a:r>
              <a:endParaRPr lang="fr-FR" dirty="0"/>
            </a:p>
          </p:txBody>
        </p:sp>
        <p:grpSp>
          <p:nvGrpSpPr>
            <p:cNvPr id="23" name="Grouper 22"/>
            <p:cNvGrpSpPr/>
            <p:nvPr/>
          </p:nvGrpSpPr>
          <p:grpSpPr>
            <a:xfrm>
              <a:off x="4085428" y="17270"/>
              <a:ext cx="394142" cy="369332"/>
              <a:chOff x="3657158" y="5117068"/>
              <a:chExt cx="394142" cy="369332"/>
            </a:xfrm>
          </p:grpSpPr>
          <p:sp>
            <p:nvSpPr>
              <p:cNvPr id="24" name="Ellipse 23"/>
              <p:cNvSpPr/>
              <p:nvPr/>
            </p:nvSpPr>
            <p:spPr>
              <a:xfrm>
                <a:off x="3657158" y="5156200"/>
                <a:ext cx="394142" cy="330200"/>
              </a:xfrm>
              <a:prstGeom prst="ellipse">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5" name="ZoneTexte 24"/>
              <p:cNvSpPr txBox="1"/>
              <p:nvPr/>
            </p:nvSpPr>
            <p:spPr>
              <a:xfrm>
                <a:off x="3699801" y="5117068"/>
                <a:ext cx="301660" cy="369332"/>
              </a:xfrm>
              <a:prstGeom prst="rect">
                <a:avLst/>
              </a:prstGeom>
              <a:noFill/>
            </p:spPr>
            <p:txBody>
              <a:bodyPr wrap="none" rtlCol="0">
                <a:spAutoFit/>
              </a:bodyPr>
              <a:lstStyle/>
              <a:p>
                <a:r>
                  <a:rPr lang="fr-FR" b="1" dirty="0" smtClean="0"/>
                  <a:t>6</a:t>
                </a:r>
                <a:endParaRPr lang="fr-FR" b="1" dirty="0"/>
              </a:p>
            </p:txBody>
          </p:sp>
        </p:grpSp>
      </p:grpSp>
    </p:spTree>
    <p:extLst>
      <p:ext uri="{BB962C8B-B14F-4D97-AF65-F5344CB8AC3E}">
        <p14:creationId xmlns:p14="http://schemas.microsoft.com/office/powerpoint/2010/main" val="34270769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heckerboard(across)">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checkerboard(across)">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heckerboard(across)">
                                      <p:cBhvr>
                                        <p:cTn id="17" dur="500"/>
                                        <p:tgtEl>
                                          <p:spTgt spid="10"/>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checkerboard(across)">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checkerboard(across)">
                                      <p:cBhvr>
                                        <p:cTn id="25" dur="500"/>
                                        <p:tgtEl>
                                          <p:spTgt spid="14"/>
                                        </p:tgtEl>
                                      </p:cBhvr>
                                    </p:animEffect>
                                  </p:childTnLst>
                                </p:cTn>
                              </p:par>
                              <p:par>
                                <p:cTn id="26" presetID="5" presetClass="entr" presetSubtype="10" fill="hold" nodeType="with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checkerboard(across)">
                                      <p:cBhvr>
                                        <p:cTn id="28" dur="5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checkerboard(across)">
                                      <p:cBhvr>
                                        <p:cTn id="33" dur="500"/>
                                        <p:tgtEl>
                                          <p:spTgt spid="9"/>
                                        </p:tgtEl>
                                      </p:cBhvr>
                                    </p:animEffect>
                                  </p:childTnLst>
                                </p:cTn>
                              </p:par>
                              <p:par>
                                <p:cTn id="34" presetID="5" presetClass="entr" presetSubtype="10" fill="hold" grpId="0"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checkerboard(across)">
                                      <p:cBhvr>
                                        <p:cTn id="3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animBg="1"/>
      <p:bldP spid="1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p:cNvSpPr txBox="1"/>
          <p:nvPr/>
        </p:nvSpPr>
        <p:spPr>
          <a:xfrm>
            <a:off x="389467" y="3273213"/>
            <a:ext cx="3974377" cy="3539431"/>
          </a:xfrm>
          <a:prstGeom prst="rect">
            <a:avLst/>
          </a:prstGeom>
          <a:noFill/>
        </p:spPr>
        <p:txBody>
          <a:bodyPr wrap="square" rtlCol="0">
            <a:spAutoFit/>
          </a:bodyPr>
          <a:lstStyle/>
          <a:p>
            <a:r>
              <a:rPr lang="fr-FR" sz="1400" b="1" dirty="0" smtClean="0"/>
              <a:t>Méthode de mesure d’avancement par les jalons </a:t>
            </a:r>
            <a:endParaRPr lang="fr-FR" sz="1400" b="1" dirty="0"/>
          </a:p>
          <a:p>
            <a:r>
              <a:rPr lang="fr-FR" sz="1400" dirty="0"/>
              <a:t>Si l'on associe aux objets ou aux opérations significatifs (soit en raison de leur montant, de leur importance technique, de leur degré d'innovation, de leur criticité dans le planning) un jalon qui repère à quelle date ils (ou elles) doivent être terminés </a:t>
            </a:r>
            <a:r>
              <a:rPr lang="fr-FR" sz="1400" dirty="0" smtClean="0"/>
              <a:t>et, </a:t>
            </a:r>
            <a:r>
              <a:rPr lang="fr-FR" sz="1400" dirty="0"/>
              <a:t>par conséquent, de </a:t>
            </a:r>
            <a:r>
              <a:rPr lang="fr-FR" sz="1400" dirty="0" smtClean="0"/>
              <a:t>combien doit </a:t>
            </a:r>
            <a:r>
              <a:rPr lang="fr-FR" sz="1400" dirty="0"/>
              <a:t>s'augmenter la valeur du projet à ces dates, on obtient une courbe d'avancement prévu à laquelle on pourra comparer l'avancement réel du projet durant son déroulement en observant si les objets ou les opérations sont bien terminés aux dates escomptées</a:t>
            </a:r>
            <a:r>
              <a:rPr lang="fr-FR" sz="1400" dirty="0" smtClean="0"/>
              <a:t>. C’est la bonne méthode de mesure d’avancement mais, pour ce faire, il faut avoir déterminé les OBJETS que le projet doit produire (le QUOI ?).</a:t>
            </a:r>
            <a:endParaRPr lang="fr-FR" sz="1400" dirty="0"/>
          </a:p>
        </p:txBody>
      </p:sp>
      <p:grpSp>
        <p:nvGrpSpPr>
          <p:cNvPr id="11" name="Grouper 10"/>
          <p:cNvGrpSpPr/>
          <p:nvPr/>
        </p:nvGrpSpPr>
        <p:grpSpPr>
          <a:xfrm>
            <a:off x="406400" y="209549"/>
            <a:ext cx="8737600" cy="2714625"/>
            <a:chOff x="406400" y="209549"/>
            <a:chExt cx="8737600" cy="2714625"/>
          </a:xfrm>
        </p:grpSpPr>
        <p:grpSp>
          <p:nvGrpSpPr>
            <p:cNvPr id="9" name="Grouper 8"/>
            <p:cNvGrpSpPr/>
            <p:nvPr/>
          </p:nvGrpSpPr>
          <p:grpSpPr>
            <a:xfrm>
              <a:off x="4380777" y="209549"/>
              <a:ext cx="4763223" cy="2714625"/>
              <a:chOff x="4380777" y="209549"/>
              <a:chExt cx="4763223" cy="2714625"/>
            </a:xfrm>
          </p:grpSpPr>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80777" y="209549"/>
                <a:ext cx="4763223" cy="271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ZoneTexte 1"/>
              <p:cNvSpPr txBox="1"/>
              <p:nvPr/>
            </p:nvSpPr>
            <p:spPr>
              <a:xfrm rot="18856295">
                <a:off x="6028268" y="1134533"/>
                <a:ext cx="665041" cy="369332"/>
              </a:xfrm>
              <a:prstGeom prst="rect">
                <a:avLst/>
              </a:prstGeom>
              <a:noFill/>
            </p:spPr>
            <p:txBody>
              <a:bodyPr wrap="none" rtlCol="0">
                <a:spAutoFit/>
              </a:bodyPr>
              <a:lstStyle/>
              <a:p>
                <a:r>
                  <a:rPr lang="fr-FR" dirty="0" smtClean="0"/>
                  <a:t>CBTP</a:t>
                </a:r>
                <a:endParaRPr lang="fr-FR" dirty="0"/>
              </a:p>
            </p:txBody>
          </p:sp>
        </p:grpSp>
        <p:sp>
          <p:nvSpPr>
            <p:cNvPr id="5" name="ZoneTexte 4"/>
            <p:cNvSpPr txBox="1"/>
            <p:nvPr/>
          </p:nvSpPr>
          <p:spPr>
            <a:xfrm>
              <a:off x="406400" y="209549"/>
              <a:ext cx="3759175" cy="738664"/>
            </a:xfrm>
            <a:prstGeom prst="rect">
              <a:avLst/>
            </a:prstGeom>
            <a:noFill/>
          </p:spPr>
          <p:txBody>
            <a:bodyPr wrap="none" rtlCol="0">
              <a:spAutoFit/>
            </a:bodyPr>
            <a:lstStyle/>
            <a:p>
              <a:r>
                <a:rPr lang="fr-FR" sz="1400" b="1" dirty="0"/>
                <a:t>CBTP</a:t>
              </a:r>
              <a:r>
                <a:rPr lang="fr-FR" sz="1400" dirty="0"/>
                <a:t> = Coût </a:t>
              </a:r>
              <a:r>
                <a:rPr lang="fr-FR" sz="1400" dirty="0" err="1"/>
                <a:t>Budgeté</a:t>
              </a:r>
              <a:r>
                <a:rPr lang="fr-FR" sz="1400" dirty="0"/>
                <a:t> pour le Travail Prévu</a:t>
              </a:r>
            </a:p>
            <a:p>
              <a:r>
                <a:rPr lang="fr-FR" sz="1400" dirty="0"/>
                <a:t>C’est le cumul période par période du coût prévu</a:t>
              </a:r>
            </a:p>
            <a:p>
              <a:r>
                <a:rPr lang="fr-FR" sz="1400" dirty="0"/>
                <a:t>pour chaque période</a:t>
              </a:r>
              <a:r>
                <a:rPr lang="fr-FR" sz="1400" dirty="0" smtClean="0"/>
                <a:t>.</a:t>
              </a:r>
              <a:endParaRPr lang="fr-FR" sz="1400" dirty="0"/>
            </a:p>
          </p:txBody>
        </p:sp>
        <p:cxnSp>
          <p:nvCxnSpPr>
            <p:cNvPr id="12" name="Connecteur droit avec flèche 11"/>
            <p:cNvCxnSpPr>
              <a:stCxn id="5" idx="3"/>
            </p:cNvCxnSpPr>
            <p:nvPr/>
          </p:nvCxnSpPr>
          <p:spPr>
            <a:xfrm>
              <a:off x="4165575" y="578881"/>
              <a:ext cx="1895430" cy="1008619"/>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grpSp>
      <p:grpSp>
        <p:nvGrpSpPr>
          <p:cNvPr id="14" name="Grouper 13"/>
          <p:cNvGrpSpPr/>
          <p:nvPr/>
        </p:nvGrpSpPr>
        <p:grpSpPr>
          <a:xfrm>
            <a:off x="406400" y="1686205"/>
            <a:ext cx="8573364" cy="4459007"/>
            <a:chOff x="406400" y="1686205"/>
            <a:chExt cx="8573364" cy="4459007"/>
          </a:xfrm>
        </p:grpSpPr>
        <p:grpSp>
          <p:nvGrpSpPr>
            <p:cNvPr id="8" name="Grouper 7"/>
            <p:cNvGrpSpPr/>
            <p:nvPr/>
          </p:nvGrpSpPr>
          <p:grpSpPr>
            <a:xfrm>
              <a:off x="4363844" y="3071755"/>
              <a:ext cx="4615920" cy="3073457"/>
              <a:chOff x="4363844" y="3071755"/>
              <a:chExt cx="4615920" cy="3073457"/>
            </a:xfrm>
          </p:grpSpPr>
          <p:pic>
            <p:nvPicPr>
              <p:cNvPr id="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63844" y="3071755"/>
                <a:ext cx="4615920" cy="3073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ZoneTexte 2"/>
              <p:cNvSpPr txBox="1"/>
              <p:nvPr/>
            </p:nvSpPr>
            <p:spPr>
              <a:xfrm rot="18908710">
                <a:off x="6108377" y="4453468"/>
                <a:ext cx="569387" cy="369332"/>
              </a:xfrm>
              <a:prstGeom prst="rect">
                <a:avLst/>
              </a:prstGeom>
              <a:noFill/>
            </p:spPr>
            <p:txBody>
              <a:bodyPr wrap="none" rtlCol="0">
                <a:spAutoFit/>
              </a:bodyPr>
              <a:lstStyle/>
              <a:p>
                <a:r>
                  <a:rPr lang="fr-FR" dirty="0" smtClean="0"/>
                  <a:t>AVT</a:t>
                </a:r>
                <a:endParaRPr lang="fr-FR" dirty="0"/>
              </a:p>
            </p:txBody>
          </p:sp>
        </p:grpSp>
        <p:sp>
          <p:nvSpPr>
            <p:cNvPr id="7" name="ZoneTexte 6"/>
            <p:cNvSpPr txBox="1"/>
            <p:nvPr/>
          </p:nvSpPr>
          <p:spPr>
            <a:xfrm>
              <a:off x="406400" y="1686205"/>
              <a:ext cx="3905774" cy="1600438"/>
            </a:xfrm>
            <a:prstGeom prst="rect">
              <a:avLst/>
            </a:prstGeom>
            <a:noFill/>
          </p:spPr>
          <p:txBody>
            <a:bodyPr wrap="none" rtlCol="0">
              <a:spAutoFit/>
            </a:bodyPr>
            <a:lstStyle/>
            <a:p>
              <a:r>
                <a:rPr lang="fr-FR" sz="1400" b="1" dirty="0"/>
                <a:t>AVT</a:t>
              </a:r>
              <a:r>
                <a:rPr lang="fr-FR" sz="1400" dirty="0"/>
                <a:t> : Cette courbe traduit à une date donnée le </a:t>
              </a:r>
            </a:p>
            <a:p>
              <a:r>
                <a:rPr lang="fr-FR" sz="1400" dirty="0"/>
                <a:t>rapport entre la somme des coûts des objets qui</a:t>
              </a:r>
            </a:p>
            <a:p>
              <a:r>
                <a:rPr lang="fr-FR" sz="1400" dirty="0"/>
                <a:t>devraient être produits à cette date et le coût total</a:t>
              </a:r>
            </a:p>
            <a:p>
              <a:r>
                <a:rPr lang="fr-FR" sz="1400" dirty="0"/>
                <a:t>du projet à fin de projet</a:t>
              </a:r>
              <a:r>
                <a:rPr lang="fr-FR" sz="1400" dirty="0" smtClean="0"/>
                <a:t>.</a:t>
              </a:r>
              <a:endParaRPr lang="fr-FR" sz="1400" dirty="0"/>
            </a:p>
            <a:p>
              <a:r>
                <a:rPr lang="fr-FR" sz="1400" dirty="0"/>
                <a:t>Cette courbe est associée à la méthode de mesure </a:t>
              </a:r>
              <a:endParaRPr lang="fr-FR" sz="1400" dirty="0" smtClean="0"/>
            </a:p>
            <a:p>
              <a:r>
                <a:rPr lang="fr-FR" sz="1400" dirty="0" smtClean="0"/>
                <a:t>d’avancement </a:t>
              </a:r>
              <a:r>
                <a:rPr lang="fr-FR" sz="1400" dirty="0"/>
                <a:t>par les jalons (un jalon = un objet à </a:t>
              </a:r>
              <a:endParaRPr lang="fr-FR" sz="1400" dirty="0" smtClean="0"/>
            </a:p>
            <a:p>
              <a:r>
                <a:rPr lang="fr-FR" sz="1400" dirty="0" smtClean="0"/>
                <a:t>une </a:t>
              </a:r>
              <a:r>
                <a:rPr lang="fr-FR" sz="1400" dirty="0"/>
                <a:t>date donnée)</a:t>
              </a:r>
              <a:r>
                <a:rPr lang="fr-FR" sz="1400" dirty="0" smtClean="0"/>
                <a:t>.</a:t>
              </a:r>
              <a:endParaRPr lang="fr-FR" sz="1400" dirty="0"/>
            </a:p>
          </p:txBody>
        </p:sp>
        <p:cxnSp>
          <p:nvCxnSpPr>
            <p:cNvPr id="13" name="Connecteur droit avec flèche 12"/>
            <p:cNvCxnSpPr/>
            <p:nvPr/>
          </p:nvCxnSpPr>
          <p:spPr>
            <a:xfrm>
              <a:off x="4165575" y="3106960"/>
              <a:ext cx="1895430" cy="1008619"/>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9743418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heckerboard(across)">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checkerboard(across)">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heckerboard(across)">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er 11"/>
          <p:cNvGrpSpPr/>
          <p:nvPr/>
        </p:nvGrpSpPr>
        <p:grpSpPr>
          <a:xfrm>
            <a:off x="3429488" y="2284238"/>
            <a:ext cx="2895112" cy="2427461"/>
            <a:chOff x="3429488" y="2284238"/>
            <a:chExt cx="2895112" cy="2427461"/>
          </a:xfrm>
        </p:grpSpPr>
        <p:sp>
          <p:nvSpPr>
            <p:cNvPr id="3" name="Hexagone 2"/>
            <p:cNvSpPr/>
            <p:nvPr/>
          </p:nvSpPr>
          <p:spPr>
            <a:xfrm>
              <a:off x="3429488" y="2284238"/>
              <a:ext cx="2895112" cy="2427461"/>
            </a:xfrm>
            <a:prstGeom prst="hexagon">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9" name="ZoneTexte 28"/>
            <p:cNvSpPr txBox="1"/>
            <p:nvPr/>
          </p:nvSpPr>
          <p:spPr>
            <a:xfrm>
              <a:off x="3716182" y="3009162"/>
              <a:ext cx="2204675" cy="923330"/>
            </a:xfrm>
            <a:prstGeom prst="rect">
              <a:avLst/>
            </a:prstGeom>
            <a:solidFill>
              <a:srgbClr val="FFFF00"/>
            </a:solidFill>
          </p:spPr>
          <p:txBody>
            <a:bodyPr wrap="none" rtlCol="0">
              <a:spAutoFit/>
            </a:bodyPr>
            <a:lstStyle/>
            <a:p>
              <a:r>
                <a:rPr lang="fr-FR" sz="5400" dirty="0" smtClean="0"/>
                <a:t>«SIXO»</a:t>
              </a:r>
              <a:endParaRPr lang="fr-FR" sz="5400" dirty="0"/>
            </a:p>
          </p:txBody>
        </p:sp>
      </p:grpSp>
      <p:sp>
        <p:nvSpPr>
          <p:cNvPr id="2" name="Titre 1"/>
          <p:cNvSpPr>
            <a:spLocks noGrp="1"/>
          </p:cNvSpPr>
          <p:nvPr>
            <p:ph type="title"/>
          </p:nvPr>
        </p:nvSpPr>
        <p:spPr>
          <a:xfrm>
            <a:off x="645422" y="0"/>
            <a:ext cx="8229600" cy="1143000"/>
          </a:xfrm>
        </p:spPr>
        <p:txBody>
          <a:bodyPr/>
          <a:lstStyle/>
          <a:p>
            <a:r>
              <a:rPr lang="fr-FR" dirty="0" smtClean="0"/>
              <a:t>Les 6 «O»</a:t>
            </a:r>
            <a:endParaRPr lang="fr-FR" dirty="0"/>
          </a:p>
        </p:txBody>
      </p:sp>
      <p:sp>
        <p:nvSpPr>
          <p:cNvPr id="4" name="ZoneTexte 3"/>
          <p:cNvSpPr txBox="1"/>
          <p:nvPr/>
        </p:nvSpPr>
        <p:spPr>
          <a:xfrm>
            <a:off x="1222914" y="2824496"/>
            <a:ext cx="2101657" cy="1107996"/>
          </a:xfrm>
          <a:prstGeom prst="rect">
            <a:avLst/>
          </a:prstGeom>
          <a:noFill/>
        </p:spPr>
        <p:txBody>
          <a:bodyPr wrap="none" rtlCol="0">
            <a:spAutoFit/>
          </a:bodyPr>
          <a:lstStyle/>
          <a:p>
            <a:r>
              <a:rPr lang="fr-FR" sz="6600" dirty="0" smtClean="0"/>
              <a:t>O</a:t>
            </a:r>
            <a:r>
              <a:rPr lang="fr-FR" sz="3600" dirty="0" smtClean="0"/>
              <a:t>bjectifs</a:t>
            </a:r>
            <a:endParaRPr lang="fr-FR" sz="3600" dirty="0"/>
          </a:p>
        </p:txBody>
      </p:sp>
      <p:sp>
        <p:nvSpPr>
          <p:cNvPr id="8" name="ZoneTexte 7"/>
          <p:cNvSpPr txBox="1"/>
          <p:nvPr/>
        </p:nvSpPr>
        <p:spPr>
          <a:xfrm rot="1500000">
            <a:off x="5687915" y="4627601"/>
            <a:ext cx="2567830" cy="1107996"/>
          </a:xfrm>
          <a:prstGeom prst="rect">
            <a:avLst/>
          </a:prstGeom>
          <a:noFill/>
        </p:spPr>
        <p:txBody>
          <a:bodyPr wrap="none" rtlCol="0">
            <a:spAutoFit/>
          </a:bodyPr>
          <a:lstStyle/>
          <a:p>
            <a:r>
              <a:rPr lang="fr-FR" sz="6600" dirty="0" smtClean="0"/>
              <a:t>O</a:t>
            </a:r>
            <a:r>
              <a:rPr lang="fr-FR" sz="3600" dirty="0" smtClean="0"/>
              <a:t>pérateurs</a:t>
            </a:r>
            <a:endParaRPr lang="fr-FR" sz="3600" dirty="0"/>
          </a:p>
        </p:txBody>
      </p:sp>
      <p:sp>
        <p:nvSpPr>
          <p:cNvPr id="6" name="ZoneTexte 5"/>
          <p:cNvSpPr txBox="1"/>
          <p:nvPr/>
        </p:nvSpPr>
        <p:spPr>
          <a:xfrm rot="20100000">
            <a:off x="5554935" y="908675"/>
            <a:ext cx="3237627" cy="1107996"/>
          </a:xfrm>
          <a:prstGeom prst="rect">
            <a:avLst/>
          </a:prstGeom>
          <a:noFill/>
        </p:spPr>
        <p:txBody>
          <a:bodyPr wrap="square" rtlCol="0">
            <a:spAutoFit/>
          </a:bodyPr>
          <a:lstStyle/>
          <a:p>
            <a:r>
              <a:rPr lang="fr-FR" sz="6600" dirty="0" smtClean="0"/>
              <a:t>O</a:t>
            </a:r>
            <a:r>
              <a:rPr lang="fr-FR" sz="3600" dirty="0" smtClean="0"/>
              <a:t>pérations</a:t>
            </a:r>
            <a:endParaRPr lang="fr-FR" sz="3600" dirty="0"/>
          </a:p>
        </p:txBody>
      </p:sp>
      <p:sp>
        <p:nvSpPr>
          <p:cNvPr id="7" name="ZoneTexte 6"/>
          <p:cNvSpPr txBox="1"/>
          <p:nvPr/>
        </p:nvSpPr>
        <p:spPr>
          <a:xfrm>
            <a:off x="6324600" y="2864807"/>
            <a:ext cx="1539228" cy="1107996"/>
          </a:xfrm>
          <a:prstGeom prst="rect">
            <a:avLst/>
          </a:prstGeom>
          <a:noFill/>
        </p:spPr>
        <p:txBody>
          <a:bodyPr wrap="none" rtlCol="0">
            <a:spAutoFit/>
          </a:bodyPr>
          <a:lstStyle/>
          <a:p>
            <a:r>
              <a:rPr lang="fr-FR" sz="6600" dirty="0" smtClean="0"/>
              <a:t>O</a:t>
            </a:r>
            <a:r>
              <a:rPr lang="fr-FR" sz="3600" dirty="0" smtClean="0"/>
              <a:t>rdre</a:t>
            </a:r>
            <a:endParaRPr lang="fr-FR" sz="3600" dirty="0"/>
          </a:p>
        </p:txBody>
      </p:sp>
      <p:sp>
        <p:nvSpPr>
          <p:cNvPr id="9" name="ZoneTexte 8"/>
          <p:cNvSpPr txBox="1"/>
          <p:nvPr/>
        </p:nvSpPr>
        <p:spPr>
          <a:xfrm rot="20100000">
            <a:off x="2295385" y="4533898"/>
            <a:ext cx="1531339" cy="1107996"/>
          </a:xfrm>
          <a:prstGeom prst="rect">
            <a:avLst/>
          </a:prstGeom>
          <a:noFill/>
        </p:spPr>
        <p:txBody>
          <a:bodyPr wrap="none" rtlCol="0">
            <a:spAutoFit/>
          </a:bodyPr>
          <a:lstStyle/>
          <a:p>
            <a:r>
              <a:rPr lang="fr-FR" sz="6600" dirty="0" smtClean="0"/>
              <a:t>O</a:t>
            </a:r>
            <a:r>
              <a:rPr lang="fr-FR" sz="3600" dirty="0" smtClean="0"/>
              <a:t>utils</a:t>
            </a:r>
            <a:endParaRPr lang="fr-FR" sz="3600" dirty="0"/>
          </a:p>
        </p:txBody>
      </p:sp>
      <p:sp>
        <p:nvSpPr>
          <p:cNvPr id="5" name="ZoneTexte 4"/>
          <p:cNvSpPr txBox="1"/>
          <p:nvPr/>
        </p:nvSpPr>
        <p:spPr>
          <a:xfrm rot="1500000">
            <a:off x="2234723" y="1298526"/>
            <a:ext cx="2223652" cy="1107996"/>
          </a:xfrm>
          <a:prstGeom prst="rect">
            <a:avLst/>
          </a:prstGeom>
          <a:noFill/>
        </p:spPr>
        <p:txBody>
          <a:bodyPr wrap="square" rtlCol="0">
            <a:spAutoFit/>
          </a:bodyPr>
          <a:lstStyle/>
          <a:p>
            <a:r>
              <a:rPr lang="fr-FR" sz="6600" dirty="0" smtClean="0"/>
              <a:t>O</a:t>
            </a:r>
            <a:r>
              <a:rPr lang="fr-FR" sz="3600" dirty="0" smtClean="0"/>
              <a:t>bjets</a:t>
            </a:r>
            <a:endParaRPr lang="fr-FR" sz="3600" dirty="0"/>
          </a:p>
        </p:txBody>
      </p:sp>
      <p:sp>
        <p:nvSpPr>
          <p:cNvPr id="10" name="Espace réservé du pied de page 9"/>
          <p:cNvSpPr>
            <a:spLocks noGrp="1"/>
          </p:cNvSpPr>
          <p:nvPr>
            <p:ph type="ftr" sz="quarter" idx="11"/>
          </p:nvPr>
        </p:nvSpPr>
        <p:spPr/>
        <p:txBody>
          <a:bodyPr/>
          <a:lstStyle/>
          <a:p>
            <a:r>
              <a:rPr lang="en-US" sz="800" dirty="0" smtClean="0"/>
              <a:t>Guy </a:t>
            </a:r>
            <a:r>
              <a:rPr lang="en-US" sz="800" dirty="0" err="1" smtClean="0"/>
              <a:t>Doriot</a:t>
            </a:r>
            <a:r>
              <a:rPr lang="en-US" sz="800" dirty="0" smtClean="0"/>
              <a:t> copyright 2012</a:t>
            </a:r>
            <a:endParaRPr lang="fr-FR" sz="800" dirty="0"/>
          </a:p>
        </p:txBody>
      </p:sp>
      <p:sp>
        <p:nvSpPr>
          <p:cNvPr id="11" name="Espace réservé du numéro de diapositive 10"/>
          <p:cNvSpPr>
            <a:spLocks noGrp="1"/>
          </p:cNvSpPr>
          <p:nvPr>
            <p:ph type="sldNum" sz="quarter" idx="12"/>
          </p:nvPr>
        </p:nvSpPr>
        <p:spPr/>
        <p:txBody>
          <a:bodyPr/>
          <a:lstStyle/>
          <a:p>
            <a:fld id="{91054109-3671-9648-88AD-827A27BCC822}" type="slidenum">
              <a:rPr lang="fr-FR" smtClean="0"/>
              <a:t>2</a:t>
            </a:fld>
            <a:endParaRPr lang="fr-FR"/>
          </a:p>
        </p:txBody>
      </p:sp>
    </p:spTree>
    <p:extLst>
      <p:ext uri="{BB962C8B-B14F-4D97-AF65-F5344CB8AC3E}">
        <p14:creationId xmlns:p14="http://schemas.microsoft.com/office/powerpoint/2010/main" val="401825804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nodeType="clickEffect">
                                  <p:stCondLst>
                                    <p:cond delay="0"/>
                                  </p:stCondLst>
                                  <p:childTnLst>
                                    <p:animRot by="21600000">
                                      <p:cBhvr>
                                        <p:cTn id="11" dur="2000" fill="hold"/>
                                        <p:tgtEl>
                                          <p:spTgt spid="12"/>
                                        </p:tgtEl>
                                        <p:attrNameLst>
                                          <p:attrName>r</p:attrName>
                                        </p:attrNameLst>
                                      </p:cBhvr>
                                    </p:animRo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checkerboard(across)">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checkerboard(across)">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checkerboard(across)">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checkerboard(across)">
                                      <p:cBhvr>
                                        <p:cTn id="31" dur="500"/>
                                        <p:tgtEl>
                                          <p:spTgt spid="7"/>
                                        </p:tgtEl>
                                      </p:cBhvr>
                                    </p:animEffect>
                                  </p:childTnLst>
                                </p:cTn>
                              </p:par>
                            </p:childTnLst>
                          </p:cTn>
                        </p:par>
                      </p:childTnLst>
                    </p:cTn>
                  </p:par>
                  <p:par>
                    <p:cTn id="32" fill="hold">
                      <p:stCondLst>
                        <p:cond delay="indefinite"/>
                      </p:stCondLst>
                      <p:childTnLst>
                        <p:par>
                          <p:cTn id="33" fill="hold">
                            <p:stCondLst>
                              <p:cond delay="0"/>
                            </p:stCondLst>
                            <p:childTnLst>
                              <p:par>
                                <p:cTn id="34" presetID="5" presetClass="entr" presetSubtype="10"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checkerboard(across)">
                                      <p:cBhvr>
                                        <p:cTn id="36" dur="500"/>
                                        <p:tgtEl>
                                          <p:spTgt spid="8"/>
                                        </p:tgtEl>
                                      </p:cBhvr>
                                    </p:animEffect>
                                  </p:childTnLst>
                                </p:cTn>
                              </p:par>
                            </p:childTnLst>
                          </p:cTn>
                        </p:par>
                      </p:childTnLst>
                    </p:cTn>
                  </p:par>
                  <p:par>
                    <p:cTn id="37" fill="hold">
                      <p:stCondLst>
                        <p:cond delay="indefinite"/>
                      </p:stCondLst>
                      <p:childTnLst>
                        <p:par>
                          <p:cTn id="38" fill="hold">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checkerboard(across)">
                                      <p:cBhvr>
                                        <p:cTn id="4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4" grpId="0"/>
      <p:bldP spid="8" grpId="0"/>
      <p:bldP spid="6" grpId="0"/>
      <p:bldP spid="7" grpId="0"/>
      <p:bldP spid="9" grpId="0"/>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0" name="Grouper 59"/>
          <p:cNvGrpSpPr/>
          <p:nvPr/>
        </p:nvGrpSpPr>
        <p:grpSpPr>
          <a:xfrm>
            <a:off x="95498" y="5732873"/>
            <a:ext cx="8546110" cy="1019274"/>
            <a:chOff x="95498" y="5732873"/>
            <a:chExt cx="8546110" cy="1019274"/>
          </a:xfrm>
        </p:grpSpPr>
        <p:cxnSp>
          <p:nvCxnSpPr>
            <p:cNvPr id="242" name="Connecteur droit avec flèche 241"/>
            <p:cNvCxnSpPr/>
            <p:nvPr/>
          </p:nvCxnSpPr>
          <p:spPr>
            <a:xfrm>
              <a:off x="6074021" y="6346552"/>
              <a:ext cx="980597"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202" name="Line 319"/>
            <p:cNvSpPr>
              <a:spLocks noChangeShapeType="1"/>
            </p:cNvSpPr>
            <p:nvPr/>
          </p:nvSpPr>
          <p:spPr bwMode="auto">
            <a:xfrm flipV="1">
              <a:off x="7295000" y="6578627"/>
              <a:ext cx="877662" cy="5734"/>
            </a:xfrm>
            <a:prstGeom prst="line">
              <a:avLst/>
            </a:prstGeom>
            <a:noFill/>
            <a:ln w="12700">
              <a:solidFill>
                <a:schemeClr val="tx1"/>
              </a:solidFill>
              <a:round/>
              <a:headEnd type="none" w="sm" len="sm"/>
              <a:tailEnd type="stealth" w="med" len="med"/>
            </a:ln>
          </p:spPr>
          <p:txBody>
            <a:bodyPr wrap="none" anchor="ctr"/>
            <a:lstStyle/>
            <a:p>
              <a:endParaRPr lang="fr-FR"/>
            </a:p>
          </p:txBody>
        </p:sp>
        <p:sp>
          <p:nvSpPr>
            <p:cNvPr id="203" name="Freeform 320"/>
            <p:cNvSpPr>
              <a:spLocks/>
            </p:cNvSpPr>
            <p:nvPr/>
          </p:nvSpPr>
          <p:spPr bwMode="auto">
            <a:xfrm>
              <a:off x="7305248" y="5924587"/>
              <a:ext cx="774328" cy="655100"/>
            </a:xfrm>
            <a:custGeom>
              <a:avLst/>
              <a:gdLst>
                <a:gd name="T0" fmla="*/ 0 w 577"/>
                <a:gd name="T1" fmla="*/ 456 h 457"/>
                <a:gd name="T2" fmla="*/ 84 w 577"/>
                <a:gd name="T3" fmla="*/ 432 h 457"/>
                <a:gd name="T4" fmla="*/ 132 w 577"/>
                <a:gd name="T5" fmla="*/ 414 h 457"/>
                <a:gd name="T6" fmla="*/ 192 w 577"/>
                <a:gd name="T7" fmla="*/ 378 h 457"/>
                <a:gd name="T8" fmla="*/ 246 w 577"/>
                <a:gd name="T9" fmla="*/ 330 h 457"/>
                <a:gd name="T10" fmla="*/ 276 w 577"/>
                <a:gd name="T11" fmla="*/ 294 h 457"/>
                <a:gd name="T12" fmla="*/ 294 w 577"/>
                <a:gd name="T13" fmla="*/ 252 h 457"/>
                <a:gd name="T14" fmla="*/ 324 w 577"/>
                <a:gd name="T15" fmla="*/ 186 h 457"/>
                <a:gd name="T16" fmla="*/ 354 w 577"/>
                <a:gd name="T17" fmla="*/ 126 h 457"/>
                <a:gd name="T18" fmla="*/ 396 w 577"/>
                <a:gd name="T19" fmla="*/ 60 h 457"/>
                <a:gd name="T20" fmla="*/ 432 w 577"/>
                <a:gd name="T21" fmla="*/ 30 h 457"/>
                <a:gd name="T22" fmla="*/ 480 w 577"/>
                <a:gd name="T23" fmla="*/ 12 h 457"/>
                <a:gd name="T24" fmla="*/ 534 w 577"/>
                <a:gd name="T25" fmla="*/ 0 h 457"/>
                <a:gd name="T26" fmla="*/ 576 w 577"/>
                <a:gd name="T27" fmla="*/ 0 h 45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7"/>
                <a:gd name="T43" fmla="*/ 0 h 457"/>
                <a:gd name="T44" fmla="*/ 577 w 577"/>
                <a:gd name="T45" fmla="*/ 457 h 45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7" h="457">
                  <a:moveTo>
                    <a:pt x="0" y="456"/>
                  </a:moveTo>
                  <a:lnTo>
                    <a:pt x="84" y="432"/>
                  </a:lnTo>
                  <a:lnTo>
                    <a:pt x="132" y="414"/>
                  </a:lnTo>
                  <a:lnTo>
                    <a:pt x="192" y="378"/>
                  </a:lnTo>
                  <a:lnTo>
                    <a:pt x="246" y="330"/>
                  </a:lnTo>
                  <a:lnTo>
                    <a:pt x="276" y="294"/>
                  </a:lnTo>
                  <a:lnTo>
                    <a:pt x="294" y="252"/>
                  </a:lnTo>
                  <a:lnTo>
                    <a:pt x="324" y="186"/>
                  </a:lnTo>
                  <a:lnTo>
                    <a:pt x="354" y="126"/>
                  </a:lnTo>
                  <a:lnTo>
                    <a:pt x="396" y="60"/>
                  </a:lnTo>
                  <a:lnTo>
                    <a:pt x="432" y="30"/>
                  </a:lnTo>
                  <a:lnTo>
                    <a:pt x="480" y="12"/>
                  </a:lnTo>
                  <a:lnTo>
                    <a:pt x="534" y="0"/>
                  </a:lnTo>
                  <a:lnTo>
                    <a:pt x="576" y="0"/>
                  </a:lnTo>
                </a:path>
              </a:pathLst>
            </a:custGeom>
            <a:noFill/>
            <a:ln w="12700" cap="rnd">
              <a:solidFill>
                <a:schemeClr val="tx1"/>
              </a:solidFill>
              <a:round/>
              <a:headEnd type="none" w="sm" len="sm"/>
              <a:tailEnd type="none" w="sm" len="sm"/>
            </a:ln>
          </p:spPr>
          <p:txBody>
            <a:bodyPr/>
            <a:lstStyle/>
            <a:p>
              <a:endParaRPr lang="fr-FR"/>
            </a:p>
          </p:txBody>
        </p:sp>
        <p:sp>
          <p:nvSpPr>
            <p:cNvPr id="204" name="Rectangle 322"/>
            <p:cNvSpPr>
              <a:spLocks noChangeArrowheads="1"/>
            </p:cNvSpPr>
            <p:nvPr/>
          </p:nvSpPr>
          <p:spPr bwMode="auto">
            <a:xfrm>
              <a:off x="8102216" y="6398399"/>
              <a:ext cx="185195" cy="220756"/>
            </a:xfrm>
            <a:prstGeom prst="rect">
              <a:avLst/>
            </a:prstGeom>
            <a:noFill/>
            <a:ln w="9525">
              <a:noFill/>
              <a:miter lim="800000"/>
              <a:headEnd/>
              <a:tailEnd/>
            </a:ln>
          </p:spPr>
          <p:txBody>
            <a:bodyPr wrap="none" lIns="92075" tIns="46038" rIns="92075" bIns="46038">
              <a:spAutoFit/>
            </a:bodyPr>
            <a:lstStyle/>
            <a:p>
              <a:pPr defTabSz="762000" eaLnBrk="0" hangingPunct="0"/>
              <a:r>
                <a:rPr lang="fr-FR" sz="1000" b="0" dirty="0">
                  <a:latin typeface="Times New Roman" pitchFamily="18" charset="0"/>
                </a:rPr>
                <a:t>t</a:t>
              </a:r>
            </a:p>
          </p:txBody>
        </p:sp>
        <p:sp>
          <p:nvSpPr>
            <p:cNvPr id="205" name="Line 323"/>
            <p:cNvSpPr>
              <a:spLocks noChangeShapeType="1"/>
            </p:cNvSpPr>
            <p:nvPr/>
          </p:nvSpPr>
          <p:spPr bwMode="auto">
            <a:xfrm>
              <a:off x="7300368" y="5919226"/>
              <a:ext cx="786406" cy="5734"/>
            </a:xfrm>
            <a:prstGeom prst="line">
              <a:avLst/>
            </a:prstGeom>
            <a:noFill/>
            <a:ln w="12700">
              <a:solidFill>
                <a:schemeClr val="tx1"/>
              </a:solidFill>
              <a:prstDash val="dash"/>
              <a:round/>
              <a:headEnd type="none" w="sm" len="sm"/>
              <a:tailEnd type="none" w="sm" len="sm"/>
            </a:ln>
          </p:spPr>
          <p:txBody>
            <a:bodyPr wrap="none" anchor="ctr"/>
            <a:lstStyle/>
            <a:p>
              <a:endParaRPr lang="fr-FR"/>
            </a:p>
          </p:txBody>
        </p:sp>
        <p:sp>
          <p:nvSpPr>
            <p:cNvPr id="206" name="Text Box 327"/>
            <p:cNvSpPr txBox="1">
              <a:spLocks noChangeArrowheads="1"/>
            </p:cNvSpPr>
            <p:nvPr/>
          </p:nvSpPr>
          <p:spPr bwMode="auto">
            <a:xfrm rot="17573009">
              <a:off x="7413869" y="6091911"/>
              <a:ext cx="402808" cy="208008"/>
            </a:xfrm>
            <a:prstGeom prst="rect">
              <a:avLst/>
            </a:prstGeom>
            <a:noFill/>
            <a:ln w="12700">
              <a:noFill/>
              <a:miter lim="800000"/>
              <a:headEnd type="none" w="sm" len="sm"/>
              <a:tailEnd type="none" w="sm" len="sm"/>
            </a:ln>
          </p:spPr>
          <p:txBody>
            <a:bodyPr wrap="none">
              <a:spAutoFit/>
            </a:bodyPr>
            <a:lstStyle/>
            <a:p>
              <a:pPr defTabSz="762000" eaLnBrk="0" hangingPunct="0"/>
              <a:r>
                <a:rPr lang="fr-FR" sz="1000" b="0" dirty="0">
                  <a:latin typeface="Times New Roman" pitchFamily="18" charset="0"/>
                </a:rPr>
                <a:t>AVT</a:t>
              </a:r>
            </a:p>
          </p:txBody>
        </p:sp>
        <p:sp>
          <p:nvSpPr>
            <p:cNvPr id="207" name="Text Box 328"/>
            <p:cNvSpPr txBox="1">
              <a:spLocks noChangeArrowheads="1"/>
            </p:cNvSpPr>
            <p:nvPr/>
          </p:nvSpPr>
          <p:spPr bwMode="auto">
            <a:xfrm>
              <a:off x="6943521" y="5814303"/>
              <a:ext cx="409510" cy="222333"/>
            </a:xfrm>
            <a:prstGeom prst="rect">
              <a:avLst/>
            </a:prstGeom>
            <a:noFill/>
            <a:ln w="12700">
              <a:noFill/>
              <a:miter lim="800000"/>
              <a:headEnd type="none" w="sm" len="sm"/>
              <a:tailEnd type="none" w="sm" len="sm"/>
            </a:ln>
          </p:spPr>
          <p:txBody>
            <a:bodyPr wrap="none">
              <a:spAutoFit/>
            </a:bodyPr>
            <a:lstStyle/>
            <a:p>
              <a:pPr defTabSz="762000" eaLnBrk="0" hangingPunct="0"/>
              <a:r>
                <a:rPr lang="fr-FR" sz="1000" b="0" dirty="0" smtClean="0">
                  <a:latin typeface="Times New Roman" pitchFamily="18" charset="0"/>
                </a:rPr>
                <a:t>100%</a:t>
              </a:r>
              <a:endParaRPr lang="fr-FR" sz="1000" b="0" dirty="0">
                <a:latin typeface="Times New Roman" pitchFamily="18" charset="0"/>
              </a:endParaRPr>
            </a:p>
          </p:txBody>
        </p:sp>
        <p:sp>
          <p:nvSpPr>
            <p:cNvPr id="208" name="Line 329"/>
            <p:cNvSpPr>
              <a:spLocks noChangeShapeType="1"/>
            </p:cNvSpPr>
            <p:nvPr/>
          </p:nvSpPr>
          <p:spPr bwMode="auto">
            <a:xfrm>
              <a:off x="7295000" y="5732873"/>
              <a:ext cx="0" cy="851488"/>
            </a:xfrm>
            <a:prstGeom prst="line">
              <a:avLst/>
            </a:prstGeom>
            <a:noFill/>
            <a:ln w="12700">
              <a:solidFill>
                <a:schemeClr val="tx1"/>
              </a:solidFill>
              <a:round/>
              <a:headEnd type="stealth" w="med" len="med"/>
              <a:tailEnd type="none" w="sm" len="sm"/>
            </a:ln>
          </p:spPr>
          <p:txBody>
            <a:bodyPr wrap="none" anchor="ctr"/>
            <a:lstStyle/>
            <a:p>
              <a:endParaRPr lang="fr-FR"/>
            </a:p>
          </p:txBody>
        </p:sp>
        <p:cxnSp>
          <p:nvCxnSpPr>
            <p:cNvPr id="209" name="Connecteur droit 208"/>
            <p:cNvCxnSpPr/>
            <p:nvPr/>
          </p:nvCxnSpPr>
          <p:spPr>
            <a:xfrm rot="16200000" flipH="1" flipV="1">
              <a:off x="7689879" y="6256804"/>
              <a:ext cx="653108" cy="139"/>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10" name="ZoneTexte 209"/>
            <p:cNvSpPr txBox="1"/>
            <p:nvPr/>
          </p:nvSpPr>
          <p:spPr>
            <a:xfrm>
              <a:off x="7961150" y="6529814"/>
              <a:ext cx="287552" cy="222333"/>
            </a:xfrm>
            <a:prstGeom prst="rect">
              <a:avLst/>
            </a:prstGeom>
            <a:noFill/>
          </p:spPr>
          <p:txBody>
            <a:bodyPr wrap="none" rtlCol="0">
              <a:spAutoFit/>
            </a:bodyPr>
            <a:lstStyle/>
            <a:p>
              <a:r>
                <a:rPr lang="fr-FR" sz="1000" dirty="0" smtClean="0"/>
                <a:t>Fin</a:t>
              </a:r>
              <a:endParaRPr lang="fr-FR" sz="1000" dirty="0"/>
            </a:p>
          </p:txBody>
        </p:sp>
        <p:sp>
          <p:nvSpPr>
            <p:cNvPr id="211" name="Forme libre 210"/>
            <p:cNvSpPr/>
            <p:nvPr/>
          </p:nvSpPr>
          <p:spPr>
            <a:xfrm>
              <a:off x="7298590" y="5923954"/>
              <a:ext cx="707734" cy="654113"/>
            </a:xfrm>
            <a:custGeom>
              <a:avLst/>
              <a:gdLst>
                <a:gd name="connsiteX0" fmla="*/ 0 w 837210"/>
                <a:gd name="connsiteY0" fmla="*/ 724394 h 724394"/>
                <a:gd name="connsiteX1" fmla="*/ 77190 w 837210"/>
                <a:gd name="connsiteY1" fmla="*/ 724394 h 724394"/>
                <a:gd name="connsiteX2" fmla="*/ 77190 w 837210"/>
                <a:gd name="connsiteY2" fmla="*/ 647205 h 724394"/>
                <a:gd name="connsiteX3" fmla="*/ 290946 w 837210"/>
                <a:gd name="connsiteY3" fmla="*/ 641267 h 724394"/>
                <a:gd name="connsiteX4" fmla="*/ 290946 w 837210"/>
                <a:gd name="connsiteY4" fmla="*/ 558140 h 724394"/>
                <a:gd name="connsiteX5" fmla="*/ 380010 w 837210"/>
                <a:gd name="connsiteY5" fmla="*/ 558140 h 724394"/>
                <a:gd name="connsiteX6" fmla="*/ 380010 w 837210"/>
                <a:gd name="connsiteY6" fmla="*/ 486888 h 724394"/>
                <a:gd name="connsiteX7" fmla="*/ 516577 w 837210"/>
                <a:gd name="connsiteY7" fmla="*/ 492826 h 724394"/>
                <a:gd name="connsiteX8" fmla="*/ 516577 w 837210"/>
                <a:gd name="connsiteY8" fmla="*/ 219693 h 724394"/>
                <a:gd name="connsiteX9" fmla="*/ 605642 w 837210"/>
                <a:gd name="connsiteY9" fmla="*/ 219693 h 724394"/>
                <a:gd name="connsiteX10" fmla="*/ 605642 w 837210"/>
                <a:gd name="connsiteY10" fmla="*/ 112815 h 724394"/>
                <a:gd name="connsiteX11" fmla="*/ 676894 w 837210"/>
                <a:gd name="connsiteY11" fmla="*/ 112815 h 724394"/>
                <a:gd name="connsiteX12" fmla="*/ 670956 w 837210"/>
                <a:gd name="connsiteY12" fmla="*/ 23750 h 724394"/>
                <a:gd name="connsiteX13" fmla="*/ 730333 w 837210"/>
                <a:gd name="connsiteY13" fmla="*/ 17813 h 724394"/>
                <a:gd name="connsiteX14" fmla="*/ 730333 w 837210"/>
                <a:gd name="connsiteY14" fmla="*/ 0 h 724394"/>
                <a:gd name="connsiteX15" fmla="*/ 837210 w 837210"/>
                <a:gd name="connsiteY15" fmla="*/ 17813 h 724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7210" h="724394">
                  <a:moveTo>
                    <a:pt x="0" y="724394"/>
                  </a:moveTo>
                  <a:lnTo>
                    <a:pt x="77190" y="724394"/>
                  </a:lnTo>
                  <a:lnTo>
                    <a:pt x="77190" y="647205"/>
                  </a:lnTo>
                  <a:lnTo>
                    <a:pt x="290946" y="641267"/>
                  </a:lnTo>
                  <a:lnTo>
                    <a:pt x="290946" y="558140"/>
                  </a:lnTo>
                  <a:lnTo>
                    <a:pt x="380010" y="558140"/>
                  </a:lnTo>
                  <a:lnTo>
                    <a:pt x="380010" y="486888"/>
                  </a:lnTo>
                  <a:lnTo>
                    <a:pt x="516577" y="492826"/>
                  </a:lnTo>
                  <a:lnTo>
                    <a:pt x="516577" y="219693"/>
                  </a:lnTo>
                  <a:lnTo>
                    <a:pt x="605642" y="219693"/>
                  </a:lnTo>
                  <a:lnTo>
                    <a:pt x="605642" y="112815"/>
                  </a:lnTo>
                  <a:lnTo>
                    <a:pt x="676894" y="112815"/>
                  </a:lnTo>
                  <a:lnTo>
                    <a:pt x="670956" y="23750"/>
                  </a:lnTo>
                  <a:lnTo>
                    <a:pt x="730333" y="17813"/>
                  </a:lnTo>
                  <a:lnTo>
                    <a:pt x="730333" y="0"/>
                  </a:lnTo>
                  <a:lnTo>
                    <a:pt x="837210" y="17813"/>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12" name="ZoneTexte 211"/>
            <p:cNvSpPr txBox="1"/>
            <p:nvPr/>
          </p:nvSpPr>
          <p:spPr>
            <a:xfrm>
              <a:off x="7112873" y="6524452"/>
              <a:ext cx="427127" cy="222333"/>
            </a:xfrm>
            <a:prstGeom prst="rect">
              <a:avLst/>
            </a:prstGeom>
            <a:noFill/>
          </p:spPr>
          <p:txBody>
            <a:bodyPr wrap="none" rtlCol="0">
              <a:spAutoFit/>
            </a:bodyPr>
            <a:lstStyle/>
            <a:p>
              <a:r>
                <a:rPr lang="fr-FR" sz="1000" dirty="0" smtClean="0"/>
                <a:t>Début</a:t>
              </a:r>
              <a:endParaRPr lang="fr-FR" sz="1000" dirty="0"/>
            </a:p>
          </p:txBody>
        </p:sp>
        <p:sp>
          <p:nvSpPr>
            <p:cNvPr id="213" name="ZoneTexte 212"/>
            <p:cNvSpPr txBox="1"/>
            <p:nvPr/>
          </p:nvSpPr>
          <p:spPr>
            <a:xfrm>
              <a:off x="7052640" y="6444029"/>
              <a:ext cx="288906" cy="222333"/>
            </a:xfrm>
            <a:prstGeom prst="rect">
              <a:avLst/>
            </a:prstGeom>
            <a:noFill/>
          </p:spPr>
          <p:txBody>
            <a:bodyPr wrap="none" rtlCol="0">
              <a:spAutoFit/>
            </a:bodyPr>
            <a:lstStyle/>
            <a:p>
              <a:r>
                <a:rPr lang="fr-FR" sz="1000" dirty="0" smtClean="0"/>
                <a:t>0%</a:t>
              </a:r>
              <a:endParaRPr lang="fr-FR" sz="1000" dirty="0"/>
            </a:p>
          </p:txBody>
        </p:sp>
        <p:sp>
          <p:nvSpPr>
            <p:cNvPr id="195" name="Losange 194"/>
            <p:cNvSpPr/>
            <p:nvPr/>
          </p:nvSpPr>
          <p:spPr>
            <a:xfrm>
              <a:off x="7878527" y="5988335"/>
              <a:ext cx="64416" cy="64507"/>
            </a:xfrm>
            <a:prstGeom prst="diamon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6" name="Losange 195"/>
            <p:cNvSpPr/>
            <p:nvPr/>
          </p:nvSpPr>
          <p:spPr>
            <a:xfrm>
              <a:off x="7556449" y="6469985"/>
              <a:ext cx="64416" cy="64507"/>
            </a:xfrm>
            <a:prstGeom prst="diamon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7" name="Losange 196"/>
            <p:cNvSpPr/>
            <p:nvPr/>
          </p:nvSpPr>
          <p:spPr>
            <a:xfrm>
              <a:off x="7737618" y="6332371"/>
              <a:ext cx="64416" cy="64507"/>
            </a:xfrm>
            <a:prstGeom prst="diamon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44" name="ZoneTexte 243"/>
            <p:cNvSpPr txBox="1"/>
            <p:nvPr/>
          </p:nvSpPr>
          <p:spPr>
            <a:xfrm>
              <a:off x="8140036" y="6144345"/>
              <a:ext cx="501572" cy="246221"/>
            </a:xfrm>
            <a:prstGeom prst="rect">
              <a:avLst/>
            </a:prstGeom>
            <a:noFill/>
          </p:spPr>
          <p:txBody>
            <a:bodyPr wrap="none" rtlCol="0">
              <a:spAutoFit/>
            </a:bodyPr>
            <a:lstStyle/>
            <a:p>
              <a:r>
                <a:rPr lang="fr-FR" sz="1000" dirty="0" smtClean="0"/>
                <a:t>Jalons</a:t>
              </a:r>
              <a:endParaRPr lang="fr-FR" sz="1000" dirty="0"/>
            </a:p>
          </p:txBody>
        </p:sp>
        <p:cxnSp>
          <p:nvCxnSpPr>
            <p:cNvPr id="246" name="Connecteur droit avec flèche 245"/>
            <p:cNvCxnSpPr>
              <a:stCxn id="244" idx="1"/>
              <a:endCxn id="195" idx="3"/>
            </p:cNvCxnSpPr>
            <p:nvPr/>
          </p:nvCxnSpPr>
          <p:spPr>
            <a:xfrm flipH="1" flipV="1">
              <a:off x="7942943" y="6020589"/>
              <a:ext cx="197093" cy="246867"/>
            </a:xfrm>
            <a:prstGeom prst="straightConnector1">
              <a:avLst/>
            </a:prstGeom>
            <a:ln w="1270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14" name="Connecteur droit avec flèche 213"/>
            <p:cNvCxnSpPr>
              <a:stCxn id="244" idx="1"/>
            </p:cNvCxnSpPr>
            <p:nvPr/>
          </p:nvCxnSpPr>
          <p:spPr>
            <a:xfrm flipH="1">
              <a:off x="7823286" y="6267456"/>
              <a:ext cx="316750" cy="79096"/>
            </a:xfrm>
            <a:prstGeom prst="straightConnector1">
              <a:avLst/>
            </a:prstGeom>
            <a:ln w="1270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15" name="Connecteur droit avec flèche 214"/>
            <p:cNvCxnSpPr>
              <a:stCxn id="244" idx="1"/>
            </p:cNvCxnSpPr>
            <p:nvPr/>
          </p:nvCxnSpPr>
          <p:spPr>
            <a:xfrm flipH="1">
              <a:off x="7620201" y="6267456"/>
              <a:ext cx="519835" cy="245586"/>
            </a:xfrm>
            <a:prstGeom prst="straightConnector1">
              <a:avLst/>
            </a:prstGeom>
            <a:ln w="1270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5" name="ZoneTexte 4"/>
            <p:cNvSpPr txBox="1"/>
            <p:nvPr/>
          </p:nvSpPr>
          <p:spPr>
            <a:xfrm>
              <a:off x="95498" y="6143710"/>
              <a:ext cx="6109365" cy="369332"/>
            </a:xfrm>
            <a:prstGeom prst="rect">
              <a:avLst/>
            </a:prstGeom>
            <a:noFill/>
          </p:spPr>
          <p:txBody>
            <a:bodyPr wrap="none" rtlCol="0">
              <a:spAutoFit/>
            </a:bodyPr>
            <a:lstStyle/>
            <a:p>
              <a:r>
                <a:rPr lang="fr-FR" dirty="0" smtClean="0"/>
                <a:t>                </a:t>
              </a:r>
              <a:r>
                <a:rPr lang="fr-FR" dirty="0"/>
                <a:t>« </a:t>
              </a:r>
              <a:r>
                <a:rPr lang="fr-FR" dirty="0">
                  <a:solidFill>
                    <a:srgbClr val="FF0000"/>
                  </a:solidFill>
                </a:rPr>
                <a:t>Budget et Avancement</a:t>
              </a:r>
              <a:r>
                <a:rPr lang="fr-FR" dirty="0"/>
                <a:t> : Quand, Quoi et </a:t>
              </a:r>
              <a:r>
                <a:rPr lang="fr-FR" dirty="0" smtClean="0"/>
                <a:t>Combien </a:t>
              </a:r>
              <a:r>
                <a:rPr lang="fr-FR" dirty="0"/>
                <a:t>?</a:t>
              </a:r>
              <a:r>
                <a:rPr lang="fr-FR" dirty="0" smtClean="0"/>
                <a:t>»</a:t>
              </a:r>
              <a:endParaRPr lang="fr-FR" dirty="0"/>
            </a:p>
          </p:txBody>
        </p:sp>
      </p:grpSp>
      <p:sp>
        <p:nvSpPr>
          <p:cNvPr id="224" name="ZoneTexte 223"/>
          <p:cNvSpPr txBox="1"/>
          <p:nvPr/>
        </p:nvSpPr>
        <p:spPr>
          <a:xfrm>
            <a:off x="727921" y="-114921"/>
            <a:ext cx="8070764" cy="523220"/>
          </a:xfrm>
          <a:prstGeom prst="rect">
            <a:avLst/>
          </a:prstGeom>
          <a:noFill/>
        </p:spPr>
        <p:txBody>
          <a:bodyPr wrap="none" rtlCol="0">
            <a:spAutoFit/>
          </a:bodyPr>
          <a:lstStyle/>
          <a:p>
            <a:r>
              <a:rPr lang="fr-FR" sz="2800" dirty="0" smtClean="0"/>
              <a:t>La méthode « SIXO » : le chemin parcouru en 6 étapes</a:t>
            </a:r>
            <a:endParaRPr lang="fr-FR" sz="2800" dirty="0"/>
          </a:p>
        </p:txBody>
      </p:sp>
      <p:grpSp>
        <p:nvGrpSpPr>
          <p:cNvPr id="26" name="Grouper 25"/>
          <p:cNvGrpSpPr/>
          <p:nvPr/>
        </p:nvGrpSpPr>
        <p:grpSpPr>
          <a:xfrm>
            <a:off x="95498" y="368928"/>
            <a:ext cx="7021798" cy="1888053"/>
            <a:chOff x="95498" y="368928"/>
            <a:chExt cx="7021798" cy="1888053"/>
          </a:xfrm>
        </p:grpSpPr>
        <p:grpSp>
          <p:nvGrpSpPr>
            <p:cNvPr id="58" name="Grouper 57"/>
            <p:cNvGrpSpPr/>
            <p:nvPr/>
          </p:nvGrpSpPr>
          <p:grpSpPr>
            <a:xfrm>
              <a:off x="95498" y="368928"/>
              <a:ext cx="2929070" cy="1875614"/>
              <a:chOff x="102694" y="485200"/>
              <a:chExt cx="2929070" cy="1875614"/>
            </a:xfrm>
          </p:grpSpPr>
          <p:sp>
            <p:nvSpPr>
              <p:cNvPr id="240" name="ZoneTexte 239"/>
              <p:cNvSpPr txBox="1"/>
              <p:nvPr/>
            </p:nvSpPr>
            <p:spPr>
              <a:xfrm>
                <a:off x="102694" y="729598"/>
                <a:ext cx="2929070" cy="1631216"/>
              </a:xfrm>
              <a:prstGeom prst="rect">
                <a:avLst/>
              </a:prstGeom>
              <a:noFill/>
            </p:spPr>
            <p:txBody>
              <a:bodyPr wrap="none" rtlCol="0">
                <a:spAutoFit/>
              </a:bodyPr>
              <a:lstStyle/>
              <a:p>
                <a:r>
                  <a:rPr lang="fr-FR" sz="2800" dirty="0"/>
                  <a:t>O</a:t>
                </a:r>
                <a:r>
                  <a:rPr lang="fr-FR" dirty="0"/>
                  <a:t>bjectifs : </a:t>
                </a:r>
                <a:r>
                  <a:rPr lang="fr-FR" dirty="0" smtClean="0"/>
                  <a:t>POURQUOI ?</a:t>
                </a:r>
              </a:p>
              <a:p>
                <a:r>
                  <a:rPr lang="fr-FR" dirty="0" smtClean="0"/>
                  <a:t>La raison d’être du projet,</a:t>
                </a:r>
              </a:p>
              <a:p>
                <a:r>
                  <a:rPr lang="fr-FR" dirty="0" smtClean="0"/>
                  <a:t>Le besoin et l’environnement</a:t>
                </a:r>
              </a:p>
              <a:p>
                <a:r>
                  <a:rPr lang="fr-FR" dirty="0" smtClean="0"/>
                  <a:t>Les fonctions et la qualité</a:t>
                </a:r>
              </a:p>
              <a:p>
                <a:r>
                  <a:rPr lang="fr-FR" dirty="0" smtClean="0">
                    <a:solidFill>
                      <a:srgbClr val="FF0000"/>
                    </a:solidFill>
                  </a:rPr>
                  <a:t>L’arborescence fonctionnelle</a:t>
                </a:r>
                <a:endParaRPr lang="fr-FR" dirty="0">
                  <a:solidFill>
                    <a:srgbClr val="FF0000"/>
                  </a:solidFill>
                </a:endParaRPr>
              </a:p>
            </p:txBody>
          </p:sp>
          <p:grpSp>
            <p:nvGrpSpPr>
              <p:cNvPr id="9" name="Grouper 8"/>
              <p:cNvGrpSpPr/>
              <p:nvPr/>
            </p:nvGrpSpPr>
            <p:grpSpPr>
              <a:xfrm>
                <a:off x="990371" y="485200"/>
                <a:ext cx="422804" cy="461665"/>
                <a:chOff x="1190486" y="2312740"/>
                <a:chExt cx="422804" cy="461665"/>
              </a:xfrm>
            </p:grpSpPr>
            <p:sp>
              <p:nvSpPr>
                <p:cNvPr id="7" name="Ellipse 6"/>
                <p:cNvSpPr/>
                <p:nvPr/>
              </p:nvSpPr>
              <p:spPr>
                <a:xfrm>
                  <a:off x="1190486" y="2349591"/>
                  <a:ext cx="422804" cy="424814"/>
                </a:xfrm>
                <a:prstGeom prst="ellips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8" name="ZoneTexte 7"/>
                <p:cNvSpPr txBox="1"/>
                <p:nvPr/>
              </p:nvSpPr>
              <p:spPr>
                <a:xfrm>
                  <a:off x="1228504" y="2312740"/>
                  <a:ext cx="340658" cy="461665"/>
                </a:xfrm>
                <a:prstGeom prst="rect">
                  <a:avLst/>
                </a:prstGeom>
                <a:noFill/>
              </p:spPr>
              <p:txBody>
                <a:bodyPr wrap="none" rtlCol="0">
                  <a:spAutoFit/>
                </a:bodyPr>
                <a:lstStyle/>
                <a:p>
                  <a:r>
                    <a:rPr lang="fr-FR" sz="2400" dirty="0" smtClean="0"/>
                    <a:t>1</a:t>
                  </a:r>
                  <a:endParaRPr lang="fr-FR" sz="2400" dirty="0"/>
                </a:p>
              </p:txBody>
            </p:sp>
          </p:grpSp>
        </p:grpSp>
        <p:grpSp>
          <p:nvGrpSpPr>
            <p:cNvPr id="117" name="Grouper 116"/>
            <p:cNvGrpSpPr/>
            <p:nvPr/>
          </p:nvGrpSpPr>
          <p:grpSpPr>
            <a:xfrm>
              <a:off x="2967237" y="588236"/>
              <a:ext cx="4150059" cy="1668745"/>
              <a:chOff x="2967237" y="588236"/>
              <a:chExt cx="4150059" cy="1668745"/>
            </a:xfrm>
          </p:grpSpPr>
          <p:grpSp>
            <p:nvGrpSpPr>
              <p:cNvPr id="17" name="Grouper 16"/>
              <p:cNvGrpSpPr/>
              <p:nvPr/>
            </p:nvGrpSpPr>
            <p:grpSpPr>
              <a:xfrm>
                <a:off x="3239797" y="931085"/>
                <a:ext cx="1009846" cy="803812"/>
                <a:chOff x="4598380" y="1099377"/>
                <a:chExt cx="1009846" cy="803812"/>
              </a:xfrm>
            </p:grpSpPr>
            <p:sp>
              <p:nvSpPr>
                <p:cNvPr id="119" name="AutoShape 4"/>
                <p:cNvSpPr>
                  <a:spLocks noChangeArrowheads="1"/>
                </p:cNvSpPr>
                <p:nvPr/>
              </p:nvSpPr>
              <p:spPr bwMode="auto">
                <a:xfrm>
                  <a:off x="5163930" y="1099377"/>
                  <a:ext cx="186858" cy="110267"/>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0" name="AutoShape 5"/>
                <p:cNvSpPr>
                  <a:spLocks noChangeArrowheads="1"/>
                </p:cNvSpPr>
                <p:nvPr/>
              </p:nvSpPr>
              <p:spPr bwMode="auto">
                <a:xfrm>
                  <a:off x="5022769" y="1446665"/>
                  <a:ext cx="150210" cy="109236"/>
                </a:xfrm>
                <a:prstGeom prst="octagon">
                  <a:avLst>
                    <a:gd name="adj" fmla="val 29278"/>
                  </a:avLst>
                </a:prstGeom>
                <a:solidFill>
                  <a:schemeClr val="bg1"/>
                </a:solidFill>
                <a:ln w="12700">
                  <a:solidFill>
                    <a:schemeClr val="tx1"/>
                  </a:solidFill>
                  <a:miter lim="800000"/>
                  <a:headEnd/>
                  <a:tailEnd/>
                </a:ln>
              </p:spPr>
              <p:txBody>
                <a:bodyPr wrap="none" anchor="ctr"/>
                <a:lstStyle/>
                <a:p>
                  <a:endParaRPr lang="fr-FR" sz="800"/>
                </a:p>
              </p:txBody>
            </p:sp>
            <p:sp>
              <p:nvSpPr>
                <p:cNvPr id="121" name="AutoShape 6"/>
                <p:cNvSpPr>
                  <a:spLocks noChangeArrowheads="1"/>
                </p:cNvSpPr>
                <p:nvPr/>
              </p:nvSpPr>
              <p:spPr bwMode="auto">
                <a:xfrm>
                  <a:off x="4880702" y="1099377"/>
                  <a:ext cx="161973" cy="110267"/>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2" name="AutoShape 7"/>
                <p:cNvSpPr>
                  <a:spLocks noChangeArrowheads="1"/>
                </p:cNvSpPr>
                <p:nvPr/>
              </p:nvSpPr>
              <p:spPr bwMode="auto">
                <a:xfrm>
                  <a:off x="4598380" y="1247773"/>
                  <a:ext cx="259701" cy="97900"/>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3" name="AutoShape 8"/>
                <p:cNvSpPr>
                  <a:spLocks noChangeArrowheads="1"/>
                </p:cNvSpPr>
                <p:nvPr/>
              </p:nvSpPr>
              <p:spPr bwMode="auto">
                <a:xfrm>
                  <a:off x="4641814" y="1459031"/>
                  <a:ext cx="172832" cy="96870"/>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4" name="AutoShape 9"/>
                <p:cNvSpPr>
                  <a:spLocks noChangeArrowheads="1"/>
                </p:cNvSpPr>
                <p:nvPr/>
              </p:nvSpPr>
              <p:spPr bwMode="auto">
                <a:xfrm>
                  <a:off x="4728683" y="1606397"/>
                  <a:ext cx="172832" cy="123663"/>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5" name="AutoShape 10"/>
                <p:cNvSpPr>
                  <a:spLocks noChangeArrowheads="1"/>
                </p:cNvSpPr>
                <p:nvPr/>
              </p:nvSpPr>
              <p:spPr bwMode="auto">
                <a:xfrm>
                  <a:off x="4674390" y="1298269"/>
                  <a:ext cx="237983" cy="96870"/>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6" name="AutoShape 11"/>
                <p:cNvSpPr>
                  <a:spLocks noChangeArrowheads="1"/>
                </p:cNvSpPr>
                <p:nvPr/>
              </p:nvSpPr>
              <p:spPr bwMode="auto">
                <a:xfrm>
                  <a:off x="5315950" y="1247773"/>
                  <a:ext cx="161973" cy="110267"/>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7" name="AutoShape 12"/>
                <p:cNvSpPr>
                  <a:spLocks noChangeArrowheads="1"/>
                </p:cNvSpPr>
                <p:nvPr/>
              </p:nvSpPr>
              <p:spPr bwMode="auto">
                <a:xfrm>
                  <a:off x="5359384" y="1445634"/>
                  <a:ext cx="172832" cy="110267"/>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8" name="AutoShape 13"/>
                <p:cNvSpPr>
                  <a:spLocks noChangeArrowheads="1"/>
                </p:cNvSpPr>
                <p:nvPr/>
              </p:nvSpPr>
              <p:spPr bwMode="auto">
                <a:xfrm>
                  <a:off x="5305091" y="1619794"/>
                  <a:ext cx="303135" cy="97900"/>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9" name="AutoShape 14"/>
                <p:cNvSpPr>
                  <a:spLocks noChangeArrowheads="1"/>
                </p:cNvSpPr>
                <p:nvPr/>
              </p:nvSpPr>
              <p:spPr bwMode="auto">
                <a:xfrm>
                  <a:off x="5153071" y="1780556"/>
                  <a:ext cx="183691" cy="96870"/>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30" name="AutoShape 15"/>
                <p:cNvSpPr>
                  <a:spLocks noChangeArrowheads="1"/>
                </p:cNvSpPr>
                <p:nvPr/>
              </p:nvSpPr>
              <p:spPr bwMode="auto">
                <a:xfrm>
                  <a:off x="4804693" y="1780556"/>
                  <a:ext cx="293181" cy="122633"/>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grpSp>
          <p:sp>
            <p:nvSpPr>
              <p:cNvPr id="219" name="Rectangle à coins arrondis 218"/>
              <p:cNvSpPr/>
              <p:nvPr/>
            </p:nvSpPr>
            <p:spPr>
              <a:xfrm>
                <a:off x="2988163" y="613327"/>
                <a:ext cx="4124710" cy="1631216"/>
              </a:xfrm>
              <a:prstGeom prst="roundRect">
                <a:avLst/>
              </a:prstGeom>
              <a:noFill/>
              <a:ln w="1270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nvGrpSpPr>
              <p:cNvPr id="16" name="Grouper 15"/>
              <p:cNvGrpSpPr/>
              <p:nvPr/>
            </p:nvGrpSpPr>
            <p:grpSpPr>
              <a:xfrm>
                <a:off x="4589458" y="897415"/>
                <a:ext cx="1000283" cy="872269"/>
                <a:chOff x="3438897" y="1059980"/>
                <a:chExt cx="1000283" cy="872269"/>
              </a:xfrm>
            </p:grpSpPr>
            <p:sp>
              <p:nvSpPr>
                <p:cNvPr id="136" name="AutoShape 4"/>
                <p:cNvSpPr>
                  <a:spLocks noChangeArrowheads="1"/>
                </p:cNvSpPr>
                <p:nvPr/>
              </p:nvSpPr>
              <p:spPr bwMode="auto">
                <a:xfrm>
                  <a:off x="3999091" y="1059980"/>
                  <a:ext cx="185088" cy="119657"/>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37" name="AutoShape 5"/>
                <p:cNvSpPr>
                  <a:spLocks noChangeArrowheads="1"/>
                </p:cNvSpPr>
                <p:nvPr/>
              </p:nvSpPr>
              <p:spPr bwMode="auto">
                <a:xfrm>
                  <a:off x="3859267" y="1436845"/>
                  <a:ext cx="148787" cy="118539"/>
                </a:xfrm>
                <a:prstGeom prst="octagon">
                  <a:avLst>
                    <a:gd name="adj" fmla="val 29278"/>
                  </a:avLst>
                </a:prstGeom>
                <a:solidFill>
                  <a:schemeClr val="bg1"/>
                </a:solidFill>
                <a:ln w="12700">
                  <a:solidFill>
                    <a:schemeClr val="tx1"/>
                  </a:solidFill>
                  <a:miter lim="800000"/>
                  <a:headEnd/>
                  <a:tailEnd/>
                </a:ln>
              </p:spPr>
              <p:txBody>
                <a:bodyPr wrap="none" anchor="ctr"/>
                <a:lstStyle/>
                <a:p>
                  <a:endParaRPr lang="fr-FR" sz="800"/>
                </a:p>
              </p:txBody>
            </p:sp>
            <p:sp>
              <p:nvSpPr>
                <p:cNvPr id="138" name="AutoShape 6"/>
                <p:cNvSpPr>
                  <a:spLocks noChangeArrowheads="1"/>
                </p:cNvSpPr>
                <p:nvPr/>
              </p:nvSpPr>
              <p:spPr bwMode="auto">
                <a:xfrm>
                  <a:off x="3718546" y="1059980"/>
                  <a:ext cx="160440" cy="119657"/>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39" name="AutoShape 7"/>
                <p:cNvSpPr>
                  <a:spLocks noChangeArrowheads="1"/>
                </p:cNvSpPr>
                <p:nvPr/>
              </p:nvSpPr>
              <p:spPr bwMode="auto">
                <a:xfrm>
                  <a:off x="3438897" y="1221014"/>
                  <a:ext cx="257241" cy="106238"/>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40" name="AutoShape 8"/>
                <p:cNvSpPr>
                  <a:spLocks noChangeArrowheads="1"/>
                </p:cNvSpPr>
                <p:nvPr/>
              </p:nvSpPr>
              <p:spPr bwMode="auto">
                <a:xfrm>
                  <a:off x="3481920" y="1450265"/>
                  <a:ext cx="171195" cy="105120"/>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41" name="AutoShape 9"/>
                <p:cNvSpPr>
                  <a:spLocks noChangeArrowheads="1"/>
                </p:cNvSpPr>
                <p:nvPr/>
              </p:nvSpPr>
              <p:spPr bwMode="auto">
                <a:xfrm>
                  <a:off x="3567966" y="1610180"/>
                  <a:ext cx="171195" cy="134195"/>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42" name="AutoShape 10"/>
                <p:cNvSpPr>
                  <a:spLocks noChangeArrowheads="1"/>
                </p:cNvSpPr>
                <p:nvPr/>
              </p:nvSpPr>
              <p:spPr bwMode="auto">
                <a:xfrm>
                  <a:off x="3514187" y="1275811"/>
                  <a:ext cx="235730" cy="105120"/>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43" name="AutoShape 11"/>
                <p:cNvSpPr>
                  <a:spLocks noChangeArrowheads="1"/>
                </p:cNvSpPr>
                <p:nvPr/>
              </p:nvSpPr>
              <p:spPr bwMode="auto">
                <a:xfrm>
                  <a:off x="4149671" y="1221014"/>
                  <a:ext cx="160440" cy="119657"/>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44" name="AutoShape 12"/>
                <p:cNvSpPr>
                  <a:spLocks noChangeArrowheads="1"/>
                </p:cNvSpPr>
                <p:nvPr/>
              </p:nvSpPr>
              <p:spPr bwMode="auto">
                <a:xfrm>
                  <a:off x="4192695" y="1435727"/>
                  <a:ext cx="171195" cy="119657"/>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45" name="AutoShape 13"/>
                <p:cNvSpPr>
                  <a:spLocks noChangeArrowheads="1"/>
                </p:cNvSpPr>
                <p:nvPr/>
              </p:nvSpPr>
              <p:spPr bwMode="auto">
                <a:xfrm>
                  <a:off x="4138916" y="1624718"/>
                  <a:ext cx="300264" cy="106238"/>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46" name="AutoShape 14"/>
                <p:cNvSpPr>
                  <a:spLocks noChangeArrowheads="1"/>
                </p:cNvSpPr>
                <p:nvPr/>
              </p:nvSpPr>
              <p:spPr bwMode="auto">
                <a:xfrm>
                  <a:off x="3988336" y="1799172"/>
                  <a:ext cx="181951" cy="105120"/>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47" name="AutoShape 15"/>
                <p:cNvSpPr>
                  <a:spLocks noChangeArrowheads="1"/>
                </p:cNvSpPr>
                <p:nvPr/>
              </p:nvSpPr>
              <p:spPr bwMode="auto">
                <a:xfrm>
                  <a:off x="3643256" y="1799172"/>
                  <a:ext cx="290405" cy="133077"/>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33" name="Forme libre 132"/>
                <p:cNvSpPr/>
                <p:nvPr/>
              </p:nvSpPr>
              <p:spPr>
                <a:xfrm>
                  <a:off x="3786700" y="1131463"/>
                  <a:ext cx="166187" cy="727076"/>
                </a:xfrm>
                <a:custGeom>
                  <a:avLst/>
                  <a:gdLst>
                    <a:gd name="connsiteX0" fmla="*/ 47033 w 282198"/>
                    <a:gd name="connsiteY0" fmla="*/ 0 h 1034874"/>
                    <a:gd name="connsiteX1" fmla="*/ 282198 w 282198"/>
                    <a:gd name="connsiteY1" fmla="*/ 501757 h 1034874"/>
                    <a:gd name="connsiteX2" fmla="*/ 0 w 282198"/>
                    <a:gd name="connsiteY2" fmla="*/ 1034874 h 1034874"/>
                  </a:gdLst>
                  <a:ahLst/>
                  <a:cxnLst>
                    <a:cxn ang="0">
                      <a:pos x="connsiteX0" y="connsiteY0"/>
                    </a:cxn>
                    <a:cxn ang="0">
                      <a:pos x="connsiteX1" y="connsiteY1"/>
                    </a:cxn>
                    <a:cxn ang="0">
                      <a:pos x="connsiteX2" y="connsiteY2"/>
                    </a:cxn>
                  </a:cxnLst>
                  <a:rect l="l" t="t" r="r" b="b"/>
                  <a:pathLst>
                    <a:path w="282198" h="1034874">
                      <a:moveTo>
                        <a:pt x="47033" y="0"/>
                      </a:moveTo>
                      <a:lnTo>
                        <a:pt x="282198" y="501757"/>
                      </a:lnTo>
                      <a:lnTo>
                        <a:pt x="0" y="1034874"/>
                      </a:ln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134" name="Forme libre 133"/>
                <p:cNvSpPr/>
                <p:nvPr/>
              </p:nvSpPr>
              <p:spPr>
                <a:xfrm>
                  <a:off x="3648211" y="1109430"/>
                  <a:ext cx="424701" cy="561832"/>
                </a:xfrm>
                <a:custGeom>
                  <a:avLst/>
                  <a:gdLst>
                    <a:gd name="connsiteX0" fmla="*/ 0 w 721173"/>
                    <a:gd name="connsiteY0" fmla="*/ 799676 h 799676"/>
                    <a:gd name="connsiteX1" fmla="*/ 438975 w 721173"/>
                    <a:gd name="connsiteY1" fmla="*/ 533117 h 799676"/>
                    <a:gd name="connsiteX2" fmla="*/ 721173 w 721173"/>
                    <a:gd name="connsiteY2" fmla="*/ 0 h 799676"/>
                  </a:gdLst>
                  <a:ahLst/>
                  <a:cxnLst>
                    <a:cxn ang="0">
                      <a:pos x="connsiteX0" y="connsiteY0"/>
                    </a:cxn>
                    <a:cxn ang="0">
                      <a:pos x="connsiteX1" y="connsiteY1"/>
                    </a:cxn>
                    <a:cxn ang="0">
                      <a:pos x="connsiteX2" y="connsiteY2"/>
                    </a:cxn>
                  </a:cxnLst>
                  <a:rect l="l" t="t" r="r" b="b"/>
                  <a:pathLst>
                    <a:path w="721173" h="799676">
                      <a:moveTo>
                        <a:pt x="0" y="799676"/>
                      </a:moveTo>
                      <a:lnTo>
                        <a:pt x="438975" y="533117"/>
                      </a:lnTo>
                      <a:lnTo>
                        <a:pt x="721173" y="0"/>
                      </a:ln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cxnSp>
              <p:nvCxnSpPr>
                <p:cNvPr id="135" name="Connecteur droit 134"/>
                <p:cNvCxnSpPr>
                  <a:stCxn id="144" idx="1"/>
                  <a:endCxn id="137" idx="1"/>
                </p:cNvCxnSpPr>
                <p:nvPr/>
              </p:nvCxnSpPr>
              <p:spPr>
                <a:xfrm flipH="1">
                  <a:off x="4008055" y="1495556"/>
                  <a:ext cx="184640" cy="25122"/>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220" name="Grouper 219"/>
              <p:cNvGrpSpPr/>
              <p:nvPr/>
            </p:nvGrpSpPr>
            <p:grpSpPr>
              <a:xfrm>
                <a:off x="5894581" y="901384"/>
                <a:ext cx="808536" cy="785064"/>
                <a:chOff x="5188934" y="2561998"/>
                <a:chExt cx="923584" cy="1039421"/>
              </a:xfrm>
            </p:grpSpPr>
            <p:sp>
              <p:nvSpPr>
                <p:cNvPr id="221" name="Rectangle 132"/>
                <p:cNvSpPr>
                  <a:spLocks noChangeArrowheads="1"/>
                </p:cNvSpPr>
                <p:nvPr/>
              </p:nvSpPr>
              <p:spPr bwMode="auto">
                <a:xfrm>
                  <a:off x="5188934" y="2968586"/>
                  <a:ext cx="249272" cy="259035"/>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222" name="Rectangle 133"/>
                <p:cNvSpPr>
                  <a:spLocks noChangeArrowheads="1"/>
                </p:cNvSpPr>
                <p:nvPr/>
              </p:nvSpPr>
              <p:spPr bwMode="auto">
                <a:xfrm>
                  <a:off x="5527688" y="2968586"/>
                  <a:ext cx="252468" cy="259035"/>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223" name="Rectangle 134"/>
                <p:cNvSpPr>
                  <a:spLocks noChangeArrowheads="1"/>
                </p:cNvSpPr>
                <p:nvPr/>
              </p:nvSpPr>
              <p:spPr bwMode="auto">
                <a:xfrm>
                  <a:off x="5518100" y="2561998"/>
                  <a:ext cx="258859" cy="265593"/>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225" name="Rectangle 135"/>
                <p:cNvSpPr>
                  <a:spLocks noChangeArrowheads="1"/>
                </p:cNvSpPr>
                <p:nvPr/>
              </p:nvSpPr>
              <p:spPr bwMode="auto">
                <a:xfrm>
                  <a:off x="5518100" y="3345662"/>
                  <a:ext cx="258859" cy="255757"/>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226" name="Rectangle 136"/>
                <p:cNvSpPr>
                  <a:spLocks noChangeArrowheads="1"/>
                </p:cNvSpPr>
                <p:nvPr/>
              </p:nvSpPr>
              <p:spPr bwMode="auto">
                <a:xfrm>
                  <a:off x="5856855" y="3345662"/>
                  <a:ext cx="255663" cy="255757"/>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227" name="Line 201"/>
                <p:cNvSpPr>
                  <a:spLocks noChangeShapeType="1"/>
                </p:cNvSpPr>
                <p:nvPr/>
              </p:nvSpPr>
              <p:spPr bwMode="auto">
                <a:xfrm>
                  <a:off x="5639541" y="3247295"/>
                  <a:ext cx="0" cy="85252"/>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28" name="Line 202"/>
                <p:cNvSpPr>
                  <a:spLocks noChangeShapeType="1"/>
                </p:cNvSpPr>
                <p:nvPr/>
              </p:nvSpPr>
              <p:spPr bwMode="auto">
                <a:xfrm>
                  <a:off x="5639541" y="3286642"/>
                  <a:ext cx="357929"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29" name="Line 203"/>
                <p:cNvSpPr>
                  <a:spLocks noChangeShapeType="1"/>
                </p:cNvSpPr>
                <p:nvPr/>
              </p:nvSpPr>
              <p:spPr bwMode="auto">
                <a:xfrm>
                  <a:off x="5992027" y="3301157"/>
                  <a:ext cx="0" cy="45905"/>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30" name="Line 204"/>
                <p:cNvSpPr>
                  <a:spLocks noChangeShapeType="1"/>
                </p:cNvSpPr>
                <p:nvPr/>
              </p:nvSpPr>
              <p:spPr bwMode="auto">
                <a:xfrm>
                  <a:off x="5645932" y="2840707"/>
                  <a:ext cx="0" cy="114763"/>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31" name="Line 205"/>
                <p:cNvSpPr>
                  <a:spLocks noChangeShapeType="1"/>
                </p:cNvSpPr>
                <p:nvPr/>
              </p:nvSpPr>
              <p:spPr bwMode="auto">
                <a:xfrm>
                  <a:off x="5303982" y="2889891"/>
                  <a:ext cx="664725"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37" name="Line 206"/>
                <p:cNvSpPr>
                  <a:spLocks noChangeShapeType="1"/>
                </p:cNvSpPr>
                <p:nvPr/>
              </p:nvSpPr>
              <p:spPr bwMode="auto">
                <a:xfrm>
                  <a:off x="5303982" y="2889891"/>
                  <a:ext cx="0" cy="65579"/>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45" name="Rectangle 233"/>
                <p:cNvSpPr>
                  <a:spLocks noChangeArrowheads="1"/>
                </p:cNvSpPr>
                <p:nvPr/>
              </p:nvSpPr>
              <p:spPr bwMode="auto">
                <a:xfrm>
                  <a:off x="5860050" y="2962028"/>
                  <a:ext cx="252468" cy="259035"/>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247" name="Line 234"/>
                <p:cNvSpPr>
                  <a:spLocks noChangeShapeType="1"/>
                </p:cNvSpPr>
                <p:nvPr/>
              </p:nvSpPr>
              <p:spPr bwMode="auto">
                <a:xfrm>
                  <a:off x="5984172" y="2883334"/>
                  <a:ext cx="0" cy="72136"/>
                </a:xfrm>
                <a:prstGeom prst="line">
                  <a:avLst/>
                </a:prstGeom>
                <a:noFill/>
                <a:ln w="12700">
                  <a:solidFill>
                    <a:schemeClr val="tx1"/>
                  </a:solidFill>
                  <a:round/>
                  <a:headEnd type="none" w="sm" len="sm"/>
                  <a:tailEnd type="none" w="sm" len="sm"/>
                </a:ln>
              </p:spPr>
              <p:txBody>
                <a:bodyPr wrap="none" anchor="ctr"/>
                <a:lstStyle/>
                <a:p>
                  <a:endParaRPr lang="fr-FR" dirty="0"/>
                </a:p>
              </p:txBody>
            </p:sp>
          </p:grpSp>
          <p:sp>
            <p:nvSpPr>
              <p:cNvPr id="252" name="ZoneTexte 251"/>
              <p:cNvSpPr txBox="1"/>
              <p:nvPr/>
            </p:nvSpPr>
            <p:spPr>
              <a:xfrm>
                <a:off x="4402695" y="588236"/>
                <a:ext cx="1306768" cy="307777"/>
              </a:xfrm>
              <a:prstGeom prst="rect">
                <a:avLst/>
              </a:prstGeom>
              <a:noFill/>
            </p:spPr>
            <p:txBody>
              <a:bodyPr wrap="none" rtlCol="0">
                <a:spAutoFit/>
              </a:bodyPr>
              <a:lstStyle/>
              <a:p>
                <a:r>
                  <a:rPr lang="fr-FR" sz="1400" b="1" dirty="0" smtClean="0">
                    <a:latin typeface="Times New Roman"/>
                    <a:cs typeface="Times New Roman"/>
                  </a:rPr>
                  <a:t>POURQUOI ?</a:t>
                </a:r>
                <a:endParaRPr lang="fr-FR" sz="1400" b="1" dirty="0">
                  <a:latin typeface="Times New Roman"/>
                  <a:cs typeface="Times New Roman"/>
                </a:endParaRPr>
              </a:p>
            </p:txBody>
          </p:sp>
          <p:sp>
            <p:nvSpPr>
              <p:cNvPr id="4" name="ZoneTexte 3"/>
              <p:cNvSpPr txBox="1"/>
              <p:nvPr/>
            </p:nvSpPr>
            <p:spPr>
              <a:xfrm>
                <a:off x="2967237" y="1797017"/>
                <a:ext cx="1633781" cy="369332"/>
              </a:xfrm>
              <a:prstGeom prst="rect">
                <a:avLst/>
              </a:prstGeom>
              <a:noFill/>
            </p:spPr>
            <p:txBody>
              <a:bodyPr wrap="none" rtlCol="0">
                <a:spAutoFit/>
              </a:bodyPr>
              <a:lstStyle/>
              <a:p>
                <a:r>
                  <a:rPr lang="fr-FR" dirty="0" smtClean="0"/>
                  <a:t>Environnement</a:t>
                </a:r>
                <a:endParaRPr lang="fr-FR" dirty="0"/>
              </a:p>
            </p:txBody>
          </p:sp>
          <p:sp>
            <p:nvSpPr>
              <p:cNvPr id="248" name="ZoneTexte 247"/>
              <p:cNvSpPr txBox="1"/>
              <p:nvPr/>
            </p:nvSpPr>
            <p:spPr>
              <a:xfrm>
                <a:off x="4572462" y="1809456"/>
                <a:ext cx="1095172" cy="369332"/>
              </a:xfrm>
              <a:prstGeom prst="rect">
                <a:avLst/>
              </a:prstGeom>
              <a:noFill/>
            </p:spPr>
            <p:txBody>
              <a:bodyPr wrap="none" rtlCol="0">
                <a:spAutoFit/>
              </a:bodyPr>
              <a:lstStyle/>
              <a:p>
                <a:r>
                  <a:rPr lang="fr-FR" dirty="0" smtClean="0"/>
                  <a:t>Fonctions</a:t>
                </a:r>
                <a:endParaRPr lang="fr-FR" dirty="0"/>
              </a:p>
            </p:txBody>
          </p:sp>
          <p:sp>
            <p:nvSpPr>
              <p:cNvPr id="250" name="ZoneTexte 249"/>
              <p:cNvSpPr txBox="1"/>
              <p:nvPr/>
            </p:nvSpPr>
            <p:spPr>
              <a:xfrm>
                <a:off x="5643778" y="1610650"/>
                <a:ext cx="1473518" cy="646331"/>
              </a:xfrm>
              <a:prstGeom prst="rect">
                <a:avLst/>
              </a:prstGeom>
              <a:noFill/>
            </p:spPr>
            <p:txBody>
              <a:bodyPr wrap="none" rtlCol="0">
                <a:spAutoFit/>
              </a:bodyPr>
              <a:lstStyle/>
              <a:p>
                <a:pPr algn="ctr"/>
                <a:r>
                  <a:rPr lang="fr-FR" dirty="0" smtClean="0"/>
                  <a:t>Arborescence</a:t>
                </a:r>
              </a:p>
              <a:p>
                <a:pPr algn="ctr"/>
                <a:r>
                  <a:rPr lang="fr-FR" dirty="0" smtClean="0"/>
                  <a:t>fonctionnelle</a:t>
                </a:r>
                <a:endParaRPr lang="fr-FR" dirty="0"/>
              </a:p>
            </p:txBody>
          </p:sp>
        </p:grpSp>
      </p:grpSp>
      <p:grpSp>
        <p:nvGrpSpPr>
          <p:cNvPr id="277" name="Grouper 276"/>
          <p:cNvGrpSpPr/>
          <p:nvPr/>
        </p:nvGrpSpPr>
        <p:grpSpPr>
          <a:xfrm>
            <a:off x="4179769" y="3202978"/>
            <a:ext cx="4781868" cy="1410332"/>
            <a:chOff x="4179769" y="3202978"/>
            <a:chExt cx="4781868" cy="1410332"/>
          </a:xfrm>
        </p:grpSpPr>
        <p:grpSp>
          <p:nvGrpSpPr>
            <p:cNvPr id="276" name="Grouper 275"/>
            <p:cNvGrpSpPr/>
            <p:nvPr/>
          </p:nvGrpSpPr>
          <p:grpSpPr>
            <a:xfrm>
              <a:off x="4221437" y="3995244"/>
              <a:ext cx="1697566" cy="618066"/>
              <a:chOff x="4212167" y="3996267"/>
              <a:chExt cx="1697566" cy="618066"/>
            </a:xfrm>
          </p:grpSpPr>
          <p:sp>
            <p:nvSpPr>
              <p:cNvPr id="25" name="Forme libre 24"/>
              <p:cNvSpPr/>
              <p:nvPr/>
            </p:nvSpPr>
            <p:spPr>
              <a:xfrm>
                <a:off x="4212167" y="4521200"/>
                <a:ext cx="364066" cy="93133"/>
              </a:xfrm>
              <a:custGeom>
                <a:avLst/>
                <a:gdLst>
                  <a:gd name="connsiteX0" fmla="*/ 101600 w 364066"/>
                  <a:gd name="connsiteY0" fmla="*/ 4233 h 93133"/>
                  <a:gd name="connsiteX1" fmla="*/ 0 w 364066"/>
                  <a:gd name="connsiteY1" fmla="*/ 88900 h 93133"/>
                  <a:gd name="connsiteX2" fmla="*/ 249766 w 364066"/>
                  <a:gd name="connsiteY2" fmla="*/ 93133 h 93133"/>
                  <a:gd name="connsiteX3" fmla="*/ 364066 w 364066"/>
                  <a:gd name="connsiteY3" fmla="*/ 0 h 93133"/>
                  <a:gd name="connsiteX4" fmla="*/ 101600 w 364066"/>
                  <a:gd name="connsiteY4" fmla="*/ 4233 h 931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066" h="93133">
                    <a:moveTo>
                      <a:pt x="101600" y="4233"/>
                    </a:moveTo>
                    <a:lnTo>
                      <a:pt x="0" y="88900"/>
                    </a:lnTo>
                    <a:lnTo>
                      <a:pt x="249766" y="93133"/>
                    </a:lnTo>
                    <a:lnTo>
                      <a:pt x="364066" y="0"/>
                    </a:lnTo>
                    <a:lnTo>
                      <a:pt x="101600" y="4233"/>
                    </a:lnTo>
                    <a:close/>
                  </a:path>
                </a:pathLst>
              </a:cu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9" name="Forme libre 28"/>
              <p:cNvSpPr/>
              <p:nvPr/>
            </p:nvSpPr>
            <p:spPr>
              <a:xfrm>
                <a:off x="4508500" y="4207933"/>
                <a:ext cx="385233" cy="84667"/>
              </a:xfrm>
              <a:custGeom>
                <a:avLst/>
                <a:gdLst>
                  <a:gd name="connsiteX0" fmla="*/ 118533 w 385233"/>
                  <a:gd name="connsiteY0" fmla="*/ 0 h 84667"/>
                  <a:gd name="connsiteX1" fmla="*/ 0 w 385233"/>
                  <a:gd name="connsiteY1" fmla="*/ 84667 h 84667"/>
                  <a:gd name="connsiteX2" fmla="*/ 279400 w 385233"/>
                  <a:gd name="connsiteY2" fmla="*/ 80434 h 84667"/>
                  <a:gd name="connsiteX3" fmla="*/ 385233 w 385233"/>
                  <a:gd name="connsiteY3" fmla="*/ 0 h 84667"/>
                  <a:gd name="connsiteX4" fmla="*/ 118533 w 385233"/>
                  <a:gd name="connsiteY4" fmla="*/ 0 h 846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33" h="84667">
                    <a:moveTo>
                      <a:pt x="118533" y="0"/>
                    </a:moveTo>
                    <a:lnTo>
                      <a:pt x="0" y="84667"/>
                    </a:lnTo>
                    <a:lnTo>
                      <a:pt x="279400" y="80434"/>
                    </a:lnTo>
                    <a:lnTo>
                      <a:pt x="385233" y="0"/>
                    </a:lnTo>
                    <a:lnTo>
                      <a:pt x="118533" y="0"/>
                    </a:lnTo>
                    <a:close/>
                  </a:path>
                </a:pathLst>
              </a:custGeom>
              <a:solidFill>
                <a:srgbClr val="FFFF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49" name="Forme libre 248"/>
              <p:cNvSpPr/>
              <p:nvPr/>
            </p:nvSpPr>
            <p:spPr>
              <a:xfrm>
                <a:off x="5046133" y="4080933"/>
                <a:ext cx="423334" cy="114300"/>
              </a:xfrm>
              <a:custGeom>
                <a:avLst/>
                <a:gdLst>
                  <a:gd name="connsiteX0" fmla="*/ 122767 w 423334"/>
                  <a:gd name="connsiteY0" fmla="*/ 0 h 114300"/>
                  <a:gd name="connsiteX1" fmla="*/ 0 w 423334"/>
                  <a:gd name="connsiteY1" fmla="*/ 110067 h 114300"/>
                  <a:gd name="connsiteX2" fmla="*/ 309034 w 423334"/>
                  <a:gd name="connsiteY2" fmla="*/ 114300 h 114300"/>
                  <a:gd name="connsiteX3" fmla="*/ 423334 w 423334"/>
                  <a:gd name="connsiteY3" fmla="*/ 4234 h 114300"/>
                  <a:gd name="connsiteX4" fmla="*/ 122767 w 423334"/>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3334" h="114300">
                    <a:moveTo>
                      <a:pt x="122767" y="0"/>
                    </a:moveTo>
                    <a:lnTo>
                      <a:pt x="0" y="110067"/>
                    </a:lnTo>
                    <a:lnTo>
                      <a:pt x="309034" y="114300"/>
                    </a:lnTo>
                    <a:lnTo>
                      <a:pt x="423334" y="4234"/>
                    </a:lnTo>
                    <a:lnTo>
                      <a:pt x="122767" y="0"/>
                    </a:lnTo>
                    <a:close/>
                  </a:path>
                </a:pathLst>
              </a:custGeom>
              <a:solidFill>
                <a:srgbClr val="FFFF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53" name="Forme libre 252"/>
              <p:cNvSpPr/>
              <p:nvPr/>
            </p:nvSpPr>
            <p:spPr>
              <a:xfrm>
                <a:off x="5444067" y="4220633"/>
                <a:ext cx="465666" cy="143934"/>
              </a:xfrm>
              <a:custGeom>
                <a:avLst/>
                <a:gdLst>
                  <a:gd name="connsiteX0" fmla="*/ 131233 w 465666"/>
                  <a:gd name="connsiteY0" fmla="*/ 4234 h 143934"/>
                  <a:gd name="connsiteX1" fmla="*/ 0 w 465666"/>
                  <a:gd name="connsiteY1" fmla="*/ 135467 h 143934"/>
                  <a:gd name="connsiteX2" fmla="*/ 334433 w 465666"/>
                  <a:gd name="connsiteY2" fmla="*/ 143934 h 143934"/>
                  <a:gd name="connsiteX3" fmla="*/ 465666 w 465666"/>
                  <a:gd name="connsiteY3" fmla="*/ 0 h 143934"/>
                  <a:gd name="connsiteX4" fmla="*/ 131233 w 465666"/>
                  <a:gd name="connsiteY4" fmla="*/ 4234 h 143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5666" h="143934">
                    <a:moveTo>
                      <a:pt x="131233" y="4234"/>
                    </a:moveTo>
                    <a:lnTo>
                      <a:pt x="0" y="135467"/>
                    </a:lnTo>
                    <a:lnTo>
                      <a:pt x="334433" y="143934"/>
                    </a:lnTo>
                    <a:lnTo>
                      <a:pt x="465666" y="0"/>
                    </a:lnTo>
                    <a:lnTo>
                      <a:pt x="131233" y="4234"/>
                    </a:lnTo>
                    <a:close/>
                  </a:path>
                </a:pathLst>
              </a:custGeom>
              <a:solidFill>
                <a:srgbClr val="FFFF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56" name="Forme libre 255"/>
              <p:cNvSpPr/>
              <p:nvPr/>
            </p:nvSpPr>
            <p:spPr>
              <a:xfrm>
                <a:off x="4754033" y="3996267"/>
                <a:ext cx="376767" cy="88900"/>
              </a:xfrm>
              <a:custGeom>
                <a:avLst/>
                <a:gdLst>
                  <a:gd name="connsiteX0" fmla="*/ 110067 w 376767"/>
                  <a:gd name="connsiteY0" fmla="*/ 4233 h 88900"/>
                  <a:gd name="connsiteX1" fmla="*/ 0 w 376767"/>
                  <a:gd name="connsiteY1" fmla="*/ 88900 h 88900"/>
                  <a:gd name="connsiteX2" fmla="*/ 270934 w 376767"/>
                  <a:gd name="connsiteY2" fmla="*/ 84666 h 88900"/>
                  <a:gd name="connsiteX3" fmla="*/ 376767 w 376767"/>
                  <a:gd name="connsiteY3" fmla="*/ 0 h 88900"/>
                  <a:gd name="connsiteX4" fmla="*/ 110067 w 376767"/>
                  <a:gd name="connsiteY4" fmla="*/ 4233 h 88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767" h="88900">
                    <a:moveTo>
                      <a:pt x="110067" y="4233"/>
                    </a:moveTo>
                    <a:lnTo>
                      <a:pt x="0" y="88900"/>
                    </a:lnTo>
                    <a:lnTo>
                      <a:pt x="270934" y="84666"/>
                    </a:lnTo>
                    <a:lnTo>
                      <a:pt x="376767" y="0"/>
                    </a:lnTo>
                    <a:lnTo>
                      <a:pt x="110067" y="4233"/>
                    </a:lnTo>
                    <a:close/>
                  </a:path>
                </a:pathLst>
              </a:custGeom>
              <a:solidFill>
                <a:srgbClr val="FFFF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grpSp>
          <p:nvGrpSpPr>
            <p:cNvPr id="28" name="Grouper 27"/>
            <p:cNvGrpSpPr/>
            <p:nvPr/>
          </p:nvGrpSpPr>
          <p:grpSpPr>
            <a:xfrm>
              <a:off x="4179769" y="3202978"/>
              <a:ext cx="4781868" cy="1402461"/>
              <a:chOff x="4179769" y="3202978"/>
              <a:chExt cx="4781868" cy="1402461"/>
            </a:xfrm>
          </p:grpSpPr>
          <p:grpSp>
            <p:nvGrpSpPr>
              <p:cNvPr id="310" name="Grouper 309"/>
              <p:cNvGrpSpPr/>
              <p:nvPr/>
            </p:nvGrpSpPr>
            <p:grpSpPr>
              <a:xfrm>
                <a:off x="4179769" y="3378715"/>
                <a:ext cx="945675" cy="794481"/>
                <a:chOff x="4179769" y="3378715"/>
                <a:chExt cx="945675" cy="794481"/>
              </a:xfrm>
            </p:grpSpPr>
            <p:grpSp>
              <p:nvGrpSpPr>
                <p:cNvPr id="189" name="Grouper 188"/>
                <p:cNvGrpSpPr/>
                <p:nvPr/>
              </p:nvGrpSpPr>
              <p:grpSpPr>
                <a:xfrm>
                  <a:off x="4729166" y="3378715"/>
                  <a:ext cx="396278" cy="360682"/>
                  <a:chOff x="4737918" y="2632570"/>
                  <a:chExt cx="396278" cy="360682"/>
                </a:xfrm>
              </p:grpSpPr>
              <p:sp>
                <p:nvSpPr>
                  <p:cNvPr id="109" name="Rectangle 190"/>
                  <p:cNvSpPr>
                    <a:spLocks noChangeArrowheads="1"/>
                  </p:cNvSpPr>
                  <p:nvPr/>
                </p:nvSpPr>
                <p:spPr bwMode="auto">
                  <a:xfrm>
                    <a:off x="4750701" y="2737495"/>
                    <a:ext cx="258859" cy="255757"/>
                  </a:xfrm>
                  <a:prstGeom prst="rect">
                    <a:avLst/>
                  </a:prstGeom>
                  <a:solidFill>
                    <a:srgbClr val="FF0000"/>
                  </a:solidFill>
                  <a:ln w="12700">
                    <a:solidFill>
                      <a:schemeClr val="tx1"/>
                    </a:solidFill>
                    <a:miter lim="800000"/>
                    <a:headEnd/>
                    <a:tailEnd/>
                  </a:ln>
                </p:spPr>
                <p:txBody>
                  <a:bodyPr wrap="none" anchor="ctr"/>
                  <a:lstStyle/>
                  <a:p>
                    <a:endParaRPr lang="fr-FR" dirty="0"/>
                  </a:p>
                </p:txBody>
              </p:sp>
              <p:sp>
                <p:nvSpPr>
                  <p:cNvPr id="110" name="Line 191"/>
                  <p:cNvSpPr>
                    <a:spLocks noChangeShapeType="1"/>
                  </p:cNvSpPr>
                  <p:nvPr/>
                </p:nvSpPr>
                <p:spPr bwMode="auto">
                  <a:xfrm flipV="1">
                    <a:off x="4737918" y="2632570"/>
                    <a:ext cx="118244" cy="91810"/>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111" name="Line 192"/>
                  <p:cNvSpPr>
                    <a:spLocks noChangeShapeType="1"/>
                  </p:cNvSpPr>
                  <p:nvPr/>
                </p:nvSpPr>
                <p:spPr bwMode="auto">
                  <a:xfrm>
                    <a:off x="4856162" y="2632570"/>
                    <a:ext cx="278034" cy="0"/>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112" name="Line 193"/>
                  <p:cNvSpPr>
                    <a:spLocks noChangeShapeType="1"/>
                  </p:cNvSpPr>
                  <p:nvPr/>
                </p:nvSpPr>
                <p:spPr bwMode="auto">
                  <a:xfrm flipV="1">
                    <a:off x="5022343" y="2632570"/>
                    <a:ext cx="111853" cy="91810"/>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113" name="Line 194"/>
                  <p:cNvSpPr>
                    <a:spLocks noChangeShapeType="1"/>
                  </p:cNvSpPr>
                  <p:nvPr/>
                </p:nvSpPr>
                <p:spPr bwMode="auto">
                  <a:xfrm flipV="1">
                    <a:off x="5012818" y="2895820"/>
                    <a:ext cx="111853" cy="81973"/>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114" name="Line 195"/>
                  <p:cNvSpPr>
                    <a:spLocks noChangeShapeType="1"/>
                  </p:cNvSpPr>
                  <p:nvPr/>
                </p:nvSpPr>
                <p:spPr bwMode="auto">
                  <a:xfrm>
                    <a:off x="5134196" y="2632570"/>
                    <a:ext cx="0" cy="291825"/>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131" name="Forme libre 130"/>
                  <p:cNvSpPr/>
                  <p:nvPr/>
                </p:nvSpPr>
                <p:spPr>
                  <a:xfrm>
                    <a:off x="4744676" y="2632965"/>
                    <a:ext cx="381000" cy="101600"/>
                  </a:xfrm>
                  <a:custGeom>
                    <a:avLst/>
                    <a:gdLst>
                      <a:gd name="connsiteX0" fmla="*/ 0 w 381000"/>
                      <a:gd name="connsiteY0" fmla="*/ 95250 h 101600"/>
                      <a:gd name="connsiteX1" fmla="*/ 107950 w 381000"/>
                      <a:gd name="connsiteY1" fmla="*/ 0 h 101600"/>
                      <a:gd name="connsiteX2" fmla="*/ 381000 w 381000"/>
                      <a:gd name="connsiteY2" fmla="*/ 6350 h 101600"/>
                      <a:gd name="connsiteX3" fmla="*/ 260350 w 381000"/>
                      <a:gd name="connsiteY3" fmla="*/ 101600 h 101600"/>
                      <a:gd name="connsiteX4" fmla="*/ 0 w 381000"/>
                      <a:gd name="connsiteY4" fmla="*/ 95250 h 10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0" h="101600">
                        <a:moveTo>
                          <a:pt x="0" y="95250"/>
                        </a:moveTo>
                        <a:lnTo>
                          <a:pt x="107950" y="0"/>
                        </a:lnTo>
                        <a:lnTo>
                          <a:pt x="381000" y="6350"/>
                        </a:lnTo>
                        <a:lnTo>
                          <a:pt x="260350" y="101600"/>
                        </a:lnTo>
                        <a:lnTo>
                          <a:pt x="0" y="95250"/>
                        </a:lnTo>
                        <a:close/>
                      </a:path>
                    </a:pathLst>
                  </a:custGeom>
                  <a:solidFill>
                    <a:srgbClr val="FF00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32" name="Forme libre 131"/>
                  <p:cNvSpPr/>
                  <p:nvPr/>
                </p:nvSpPr>
                <p:spPr>
                  <a:xfrm>
                    <a:off x="5011376" y="2639315"/>
                    <a:ext cx="120650" cy="349250"/>
                  </a:xfrm>
                  <a:custGeom>
                    <a:avLst/>
                    <a:gdLst>
                      <a:gd name="connsiteX0" fmla="*/ 0 w 120650"/>
                      <a:gd name="connsiteY0" fmla="*/ 349250 h 349250"/>
                      <a:gd name="connsiteX1" fmla="*/ 120650 w 120650"/>
                      <a:gd name="connsiteY1" fmla="*/ 266700 h 349250"/>
                      <a:gd name="connsiteX2" fmla="*/ 120650 w 120650"/>
                      <a:gd name="connsiteY2" fmla="*/ 0 h 349250"/>
                      <a:gd name="connsiteX3" fmla="*/ 0 w 120650"/>
                      <a:gd name="connsiteY3" fmla="*/ 95250 h 349250"/>
                      <a:gd name="connsiteX4" fmla="*/ 0 w 120650"/>
                      <a:gd name="connsiteY4" fmla="*/ 349250 h 349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650" h="349250">
                        <a:moveTo>
                          <a:pt x="0" y="349250"/>
                        </a:moveTo>
                        <a:lnTo>
                          <a:pt x="120650" y="266700"/>
                        </a:lnTo>
                        <a:lnTo>
                          <a:pt x="120650" y="0"/>
                        </a:lnTo>
                        <a:lnTo>
                          <a:pt x="0" y="95250"/>
                        </a:lnTo>
                        <a:lnTo>
                          <a:pt x="0" y="349250"/>
                        </a:lnTo>
                        <a:close/>
                      </a:path>
                    </a:pathLst>
                  </a:custGeom>
                  <a:solidFill>
                    <a:srgbClr val="FF00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49" name="Connecteur droit 148"/>
                  <p:cNvCxnSpPr>
                    <a:stCxn id="131" idx="1"/>
                    <a:endCxn id="131" idx="1"/>
                  </p:cNvCxnSpPr>
                  <p:nvPr/>
                </p:nvCxnSpPr>
                <p:spPr>
                  <a:xfrm>
                    <a:off x="4852626" y="2632965"/>
                    <a:ext cx="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3" name="Connecteur droit 152"/>
                  <p:cNvCxnSpPr>
                    <a:stCxn id="131" idx="1"/>
                    <a:endCxn id="131" idx="1"/>
                  </p:cNvCxnSpPr>
                  <p:nvPr/>
                </p:nvCxnSpPr>
                <p:spPr>
                  <a:xfrm>
                    <a:off x="4852626" y="2632965"/>
                    <a:ext cx="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15" name="Line 196"/>
                  <p:cNvSpPr>
                    <a:spLocks noChangeShapeType="1"/>
                  </p:cNvSpPr>
                  <p:nvPr/>
                </p:nvSpPr>
                <p:spPr bwMode="auto">
                  <a:xfrm>
                    <a:off x="4856162" y="2632570"/>
                    <a:ext cx="0" cy="291825"/>
                  </a:xfrm>
                  <a:prstGeom prst="line">
                    <a:avLst/>
                  </a:prstGeom>
                  <a:solidFill>
                    <a:srgbClr val="FF0000"/>
                  </a:solidFill>
                  <a:ln w="12700">
                    <a:solidFill>
                      <a:schemeClr val="tx1"/>
                    </a:solidFill>
                    <a:prstDash val="sysDot"/>
                    <a:round/>
                    <a:headEnd type="none" w="sm" len="sm"/>
                    <a:tailEnd type="none" w="sm" len="sm"/>
                  </a:ln>
                </p:spPr>
                <p:txBody>
                  <a:bodyPr wrap="none" anchor="ctr"/>
                  <a:lstStyle/>
                  <a:p>
                    <a:endParaRPr lang="fr-FR" dirty="0"/>
                  </a:p>
                </p:txBody>
              </p:sp>
              <p:sp>
                <p:nvSpPr>
                  <p:cNvPr id="116" name="Line 197"/>
                  <p:cNvSpPr>
                    <a:spLocks noChangeShapeType="1"/>
                  </p:cNvSpPr>
                  <p:nvPr/>
                </p:nvSpPr>
                <p:spPr bwMode="auto">
                  <a:xfrm>
                    <a:off x="4856162" y="2919323"/>
                    <a:ext cx="278034" cy="0"/>
                  </a:xfrm>
                  <a:prstGeom prst="line">
                    <a:avLst/>
                  </a:prstGeom>
                  <a:solidFill>
                    <a:srgbClr val="FF0000"/>
                  </a:solidFill>
                  <a:ln w="12700">
                    <a:solidFill>
                      <a:schemeClr val="tx1"/>
                    </a:solidFill>
                    <a:prstDash val="sysDot"/>
                    <a:round/>
                    <a:headEnd type="none" w="sm" len="sm"/>
                    <a:tailEnd type="none" w="sm" len="sm"/>
                  </a:ln>
                </p:spPr>
                <p:txBody>
                  <a:bodyPr wrap="none" anchor="ctr"/>
                  <a:lstStyle/>
                  <a:p>
                    <a:endParaRPr lang="fr-FR" dirty="0"/>
                  </a:p>
                </p:txBody>
              </p:sp>
              <p:sp>
                <p:nvSpPr>
                  <p:cNvPr id="257" name="Line 197"/>
                  <p:cNvSpPr>
                    <a:spLocks noChangeShapeType="1"/>
                  </p:cNvSpPr>
                  <p:nvPr/>
                </p:nvSpPr>
                <p:spPr bwMode="auto">
                  <a:xfrm flipH="1">
                    <a:off x="4750702" y="2924395"/>
                    <a:ext cx="95998" cy="64170"/>
                  </a:xfrm>
                  <a:prstGeom prst="line">
                    <a:avLst/>
                  </a:prstGeom>
                  <a:solidFill>
                    <a:srgbClr val="FF0000"/>
                  </a:solidFill>
                  <a:ln w="12700">
                    <a:solidFill>
                      <a:schemeClr val="tx1"/>
                    </a:solidFill>
                    <a:prstDash val="sysDot"/>
                    <a:round/>
                    <a:headEnd type="none" w="sm" len="sm"/>
                    <a:tailEnd type="none" w="sm" len="sm"/>
                  </a:ln>
                </p:spPr>
                <p:txBody>
                  <a:bodyPr wrap="none" anchor="ctr"/>
                  <a:lstStyle/>
                  <a:p>
                    <a:endParaRPr lang="fr-FR" dirty="0"/>
                  </a:p>
                </p:txBody>
              </p:sp>
            </p:grpSp>
            <p:grpSp>
              <p:nvGrpSpPr>
                <p:cNvPr id="258" name="Grouper 257"/>
                <p:cNvGrpSpPr/>
                <p:nvPr/>
              </p:nvGrpSpPr>
              <p:grpSpPr>
                <a:xfrm>
                  <a:off x="4179769" y="3812514"/>
                  <a:ext cx="396278" cy="360682"/>
                  <a:chOff x="4737918" y="2632570"/>
                  <a:chExt cx="396278" cy="360682"/>
                </a:xfrm>
              </p:grpSpPr>
              <p:sp>
                <p:nvSpPr>
                  <p:cNvPr id="259" name="Rectangle 190"/>
                  <p:cNvSpPr>
                    <a:spLocks noChangeArrowheads="1"/>
                  </p:cNvSpPr>
                  <p:nvPr/>
                </p:nvSpPr>
                <p:spPr bwMode="auto">
                  <a:xfrm>
                    <a:off x="4750701" y="2737495"/>
                    <a:ext cx="258859" cy="255757"/>
                  </a:xfrm>
                  <a:prstGeom prst="rect">
                    <a:avLst/>
                  </a:prstGeom>
                  <a:solidFill>
                    <a:srgbClr val="FF0000"/>
                  </a:solidFill>
                  <a:ln w="12700">
                    <a:solidFill>
                      <a:schemeClr val="tx1"/>
                    </a:solidFill>
                    <a:miter lim="800000"/>
                    <a:headEnd/>
                    <a:tailEnd/>
                  </a:ln>
                </p:spPr>
                <p:txBody>
                  <a:bodyPr wrap="none" anchor="ctr"/>
                  <a:lstStyle/>
                  <a:p>
                    <a:endParaRPr lang="fr-FR" dirty="0"/>
                  </a:p>
                </p:txBody>
              </p:sp>
              <p:sp>
                <p:nvSpPr>
                  <p:cNvPr id="260" name="Line 191"/>
                  <p:cNvSpPr>
                    <a:spLocks noChangeShapeType="1"/>
                  </p:cNvSpPr>
                  <p:nvPr/>
                </p:nvSpPr>
                <p:spPr bwMode="auto">
                  <a:xfrm flipV="1">
                    <a:off x="4737918" y="2632570"/>
                    <a:ext cx="118244" cy="91810"/>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261" name="Line 192"/>
                  <p:cNvSpPr>
                    <a:spLocks noChangeShapeType="1"/>
                  </p:cNvSpPr>
                  <p:nvPr/>
                </p:nvSpPr>
                <p:spPr bwMode="auto">
                  <a:xfrm>
                    <a:off x="4856162" y="2632570"/>
                    <a:ext cx="278034" cy="0"/>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262" name="Line 193"/>
                  <p:cNvSpPr>
                    <a:spLocks noChangeShapeType="1"/>
                  </p:cNvSpPr>
                  <p:nvPr/>
                </p:nvSpPr>
                <p:spPr bwMode="auto">
                  <a:xfrm flipV="1">
                    <a:off x="5022343" y="2632570"/>
                    <a:ext cx="111853" cy="91810"/>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263" name="Line 194"/>
                  <p:cNvSpPr>
                    <a:spLocks noChangeShapeType="1"/>
                  </p:cNvSpPr>
                  <p:nvPr/>
                </p:nvSpPr>
                <p:spPr bwMode="auto">
                  <a:xfrm flipV="1">
                    <a:off x="5012818" y="2895820"/>
                    <a:ext cx="111853" cy="81973"/>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264" name="Line 195"/>
                  <p:cNvSpPr>
                    <a:spLocks noChangeShapeType="1"/>
                  </p:cNvSpPr>
                  <p:nvPr/>
                </p:nvSpPr>
                <p:spPr bwMode="auto">
                  <a:xfrm>
                    <a:off x="5134196" y="2632570"/>
                    <a:ext cx="0" cy="291825"/>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265" name="Forme libre 264"/>
                  <p:cNvSpPr/>
                  <p:nvPr/>
                </p:nvSpPr>
                <p:spPr>
                  <a:xfrm>
                    <a:off x="4744676" y="2632965"/>
                    <a:ext cx="381000" cy="101600"/>
                  </a:xfrm>
                  <a:custGeom>
                    <a:avLst/>
                    <a:gdLst>
                      <a:gd name="connsiteX0" fmla="*/ 0 w 381000"/>
                      <a:gd name="connsiteY0" fmla="*/ 95250 h 101600"/>
                      <a:gd name="connsiteX1" fmla="*/ 107950 w 381000"/>
                      <a:gd name="connsiteY1" fmla="*/ 0 h 101600"/>
                      <a:gd name="connsiteX2" fmla="*/ 381000 w 381000"/>
                      <a:gd name="connsiteY2" fmla="*/ 6350 h 101600"/>
                      <a:gd name="connsiteX3" fmla="*/ 260350 w 381000"/>
                      <a:gd name="connsiteY3" fmla="*/ 101600 h 101600"/>
                      <a:gd name="connsiteX4" fmla="*/ 0 w 381000"/>
                      <a:gd name="connsiteY4" fmla="*/ 95250 h 10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0" h="101600">
                        <a:moveTo>
                          <a:pt x="0" y="95250"/>
                        </a:moveTo>
                        <a:lnTo>
                          <a:pt x="107950" y="0"/>
                        </a:lnTo>
                        <a:lnTo>
                          <a:pt x="381000" y="6350"/>
                        </a:lnTo>
                        <a:lnTo>
                          <a:pt x="260350" y="101600"/>
                        </a:lnTo>
                        <a:lnTo>
                          <a:pt x="0" y="95250"/>
                        </a:lnTo>
                        <a:close/>
                      </a:path>
                    </a:pathLst>
                  </a:custGeom>
                  <a:solidFill>
                    <a:srgbClr val="FF00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66" name="Forme libre 265"/>
                  <p:cNvSpPr/>
                  <p:nvPr/>
                </p:nvSpPr>
                <p:spPr>
                  <a:xfrm>
                    <a:off x="5011376" y="2639315"/>
                    <a:ext cx="120650" cy="349250"/>
                  </a:xfrm>
                  <a:custGeom>
                    <a:avLst/>
                    <a:gdLst>
                      <a:gd name="connsiteX0" fmla="*/ 0 w 120650"/>
                      <a:gd name="connsiteY0" fmla="*/ 349250 h 349250"/>
                      <a:gd name="connsiteX1" fmla="*/ 120650 w 120650"/>
                      <a:gd name="connsiteY1" fmla="*/ 266700 h 349250"/>
                      <a:gd name="connsiteX2" fmla="*/ 120650 w 120650"/>
                      <a:gd name="connsiteY2" fmla="*/ 0 h 349250"/>
                      <a:gd name="connsiteX3" fmla="*/ 0 w 120650"/>
                      <a:gd name="connsiteY3" fmla="*/ 95250 h 349250"/>
                      <a:gd name="connsiteX4" fmla="*/ 0 w 120650"/>
                      <a:gd name="connsiteY4" fmla="*/ 349250 h 349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650" h="349250">
                        <a:moveTo>
                          <a:pt x="0" y="349250"/>
                        </a:moveTo>
                        <a:lnTo>
                          <a:pt x="120650" y="266700"/>
                        </a:lnTo>
                        <a:lnTo>
                          <a:pt x="120650" y="0"/>
                        </a:lnTo>
                        <a:lnTo>
                          <a:pt x="0" y="95250"/>
                        </a:lnTo>
                        <a:lnTo>
                          <a:pt x="0" y="349250"/>
                        </a:lnTo>
                        <a:close/>
                      </a:path>
                    </a:pathLst>
                  </a:custGeom>
                  <a:solidFill>
                    <a:srgbClr val="FF00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67" name="Connecteur droit 266"/>
                  <p:cNvCxnSpPr>
                    <a:stCxn id="265" idx="1"/>
                    <a:endCxn id="265" idx="1"/>
                  </p:cNvCxnSpPr>
                  <p:nvPr/>
                </p:nvCxnSpPr>
                <p:spPr>
                  <a:xfrm>
                    <a:off x="4852626" y="2632965"/>
                    <a:ext cx="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68" name="Connecteur droit 267"/>
                  <p:cNvCxnSpPr>
                    <a:stCxn id="265" idx="1"/>
                    <a:endCxn id="265" idx="1"/>
                  </p:cNvCxnSpPr>
                  <p:nvPr/>
                </p:nvCxnSpPr>
                <p:spPr>
                  <a:xfrm>
                    <a:off x="4852626" y="2632965"/>
                    <a:ext cx="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69" name="Line 196"/>
                  <p:cNvSpPr>
                    <a:spLocks noChangeShapeType="1"/>
                  </p:cNvSpPr>
                  <p:nvPr/>
                </p:nvSpPr>
                <p:spPr bwMode="auto">
                  <a:xfrm>
                    <a:off x="4856162" y="2632570"/>
                    <a:ext cx="0" cy="291825"/>
                  </a:xfrm>
                  <a:prstGeom prst="line">
                    <a:avLst/>
                  </a:prstGeom>
                  <a:solidFill>
                    <a:srgbClr val="FF0000"/>
                  </a:solidFill>
                  <a:ln w="12700">
                    <a:solidFill>
                      <a:schemeClr val="tx1"/>
                    </a:solidFill>
                    <a:prstDash val="sysDot"/>
                    <a:round/>
                    <a:headEnd type="none" w="sm" len="sm"/>
                    <a:tailEnd type="none" w="sm" len="sm"/>
                  </a:ln>
                </p:spPr>
                <p:txBody>
                  <a:bodyPr wrap="none" anchor="ctr"/>
                  <a:lstStyle/>
                  <a:p>
                    <a:endParaRPr lang="fr-FR" dirty="0"/>
                  </a:p>
                </p:txBody>
              </p:sp>
              <p:sp>
                <p:nvSpPr>
                  <p:cNvPr id="270" name="Line 197"/>
                  <p:cNvSpPr>
                    <a:spLocks noChangeShapeType="1"/>
                  </p:cNvSpPr>
                  <p:nvPr/>
                </p:nvSpPr>
                <p:spPr bwMode="auto">
                  <a:xfrm>
                    <a:off x="4856162" y="2919323"/>
                    <a:ext cx="278034" cy="0"/>
                  </a:xfrm>
                  <a:prstGeom prst="line">
                    <a:avLst/>
                  </a:prstGeom>
                  <a:solidFill>
                    <a:srgbClr val="FF0000"/>
                  </a:solidFill>
                  <a:ln w="12700">
                    <a:solidFill>
                      <a:schemeClr val="tx1"/>
                    </a:solidFill>
                    <a:prstDash val="sysDot"/>
                    <a:round/>
                    <a:headEnd type="none" w="sm" len="sm"/>
                    <a:tailEnd type="none" w="sm" len="sm"/>
                  </a:ln>
                </p:spPr>
                <p:txBody>
                  <a:bodyPr wrap="none" anchor="ctr"/>
                  <a:lstStyle/>
                  <a:p>
                    <a:endParaRPr lang="fr-FR" dirty="0"/>
                  </a:p>
                </p:txBody>
              </p:sp>
              <p:sp>
                <p:nvSpPr>
                  <p:cNvPr id="271" name="Line 197"/>
                  <p:cNvSpPr>
                    <a:spLocks noChangeShapeType="1"/>
                  </p:cNvSpPr>
                  <p:nvPr/>
                </p:nvSpPr>
                <p:spPr bwMode="auto">
                  <a:xfrm flipH="1">
                    <a:off x="4750702" y="2924395"/>
                    <a:ext cx="95998" cy="64170"/>
                  </a:xfrm>
                  <a:prstGeom prst="line">
                    <a:avLst/>
                  </a:prstGeom>
                  <a:solidFill>
                    <a:srgbClr val="FF0000"/>
                  </a:solidFill>
                  <a:ln w="12700">
                    <a:solidFill>
                      <a:schemeClr val="tx1"/>
                    </a:solidFill>
                    <a:prstDash val="sysDot"/>
                    <a:round/>
                    <a:headEnd type="none" w="sm" len="sm"/>
                    <a:tailEnd type="none" w="sm" len="sm"/>
                  </a:ln>
                </p:spPr>
                <p:txBody>
                  <a:bodyPr wrap="none" anchor="ctr"/>
                  <a:lstStyle/>
                  <a:p>
                    <a:endParaRPr lang="fr-FR" dirty="0"/>
                  </a:p>
                </p:txBody>
              </p:sp>
            </p:grpSp>
          </p:grpSp>
          <p:grpSp>
            <p:nvGrpSpPr>
              <p:cNvPr id="27" name="Grouper 26"/>
              <p:cNvGrpSpPr/>
              <p:nvPr/>
            </p:nvGrpSpPr>
            <p:grpSpPr>
              <a:xfrm>
                <a:off x="4189078" y="3202978"/>
                <a:ext cx="4772559" cy="1402461"/>
                <a:chOff x="4189078" y="3202978"/>
                <a:chExt cx="4772559" cy="1402461"/>
              </a:xfrm>
            </p:grpSpPr>
            <p:grpSp>
              <p:nvGrpSpPr>
                <p:cNvPr id="67" name="Grouper 66"/>
                <p:cNvGrpSpPr/>
                <p:nvPr/>
              </p:nvGrpSpPr>
              <p:grpSpPr>
                <a:xfrm>
                  <a:off x="6658114" y="3202978"/>
                  <a:ext cx="2303523" cy="1330631"/>
                  <a:chOff x="6644312" y="3332547"/>
                  <a:chExt cx="2303523" cy="1330631"/>
                </a:xfrm>
              </p:grpSpPr>
              <p:sp>
                <p:nvSpPr>
                  <p:cNvPr id="6" name="ZoneTexte 5"/>
                  <p:cNvSpPr txBox="1"/>
                  <p:nvPr/>
                </p:nvSpPr>
                <p:spPr>
                  <a:xfrm>
                    <a:off x="6644312" y="3585960"/>
                    <a:ext cx="2303523" cy="1077218"/>
                  </a:xfrm>
                  <a:prstGeom prst="rect">
                    <a:avLst/>
                  </a:prstGeom>
                  <a:noFill/>
                </p:spPr>
                <p:txBody>
                  <a:bodyPr wrap="none" rtlCol="0">
                    <a:spAutoFit/>
                  </a:bodyPr>
                  <a:lstStyle/>
                  <a:p>
                    <a:r>
                      <a:rPr lang="fr-FR" sz="2800" dirty="0"/>
                      <a:t>O</a:t>
                    </a:r>
                    <a:r>
                      <a:rPr lang="fr-FR" dirty="0"/>
                      <a:t>pérateurs : QUI ? </a:t>
                    </a:r>
                    <a:endParaRPr lang="fr-FR" dirty="0" smtClean="0"/>
                  </a:p>
                  <a:p>
                    <a:r>
                      <a:rPr lang="fr-FR" dirty="0" smtClean="0"/>
                      <a:t>Les </a:t>
                    </a:r>
                    <a:r>
                      <a:rPr lang="fr-FR" dirty="0" smtClean="0">
                        <a:solidFill>
                          <a:srgbClr val="FF0000"/>
                        </a:solidFill>
                      </a:rPr>
                      <a:t>ressources</a:t>
                    </a:r>
                    <a:r>
                      <a:rPr lang="fr-FR" dirty="0" smtClean="0"/>
                      <a:t>, </a:t>
                    </a:r>
                    <a:r>
                      <a:rPr lang="fr-FR" dirty="0" smtClean="0">
                        <a:solidFill>
                          <a:srgbClr val="FF0000"/>
                        </a:solidFill>
                      </a:rPr>
                      <a:t>les lots </a:t>
                    </a:r>
                  </a:p>
                  <a:p>
                    <a:r>
                      <a:rPr lang="fr-FR" dirty="0" smtClean="0">
                        <a:solidFill>
                          <a:srgbClr val="FF0000"/>
                        </a:solidFill>
                      </a:rPr>
                      <a:t>de travaux</a:t>
                    </a:r>
                    <a:endParaRPr lang="fr-FR" dirty="0">
                      <a:solidFill>
                        <a:srgbClr val="FF0000"/>
                      </a:solidFill>
                    </a:endParaRPr>
                  </a:p>
                </p:txBody>
              </p:sp>
              <p:grpSp>
                <p:nvGrpSpPr>
                  <p:cNvPr id="13" name="Grouper 12"/>
                  <p:cNvGrpSpPr/>
                  <p:nvPr/>
                </p:nvGrpSpPr>
                <p:grpSpPr>
                  <a:xfrm>
                    <a:off x="7309636" y="3332547"/>
                    <a:ext cx="422804" cy="461665"/>
                    <a:chOff x="2771595" y="2839492"/>
                    <a:chExt cx="422804" cy="461665"/>
                  </a:xfrm>
                </p:grpSpPr>
                <p:sp>
                  <p:nvSpPr>
                    <p:cNvPr id="199" name="Ellipse 198"/>
                    <p:cNvSpPr/>
                    <p:nvPr/>
                  </p:nvSpPr>
                  <p:spPr>
                    <a:xfrm>
                      <a:off x="2771595" y="2860523"/>
                      <a:ext cx="422804" cy="424814"/>
                    </a:xfrm>
                    <a:prstGeom prst="ellips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01" name="ZoneTexte 200"/>
                    <p:cNvSpPr txBox="1"/>
                    <p:nvPr/>
                  </p:nvSpPr>
                  <p:spPr>
                    <a:xfrm>
                      <a:off x="2815840" y="2839492"/>
                      <a:ext cx="340658" cy="461665"/>
                    </a:xfrm>
                    <a:prstGeom prst="rect">
                      <a:avLst/>
                    </a:prstGeom>
                    <a:noFill/>
                  </p:spPr>
                  <p:txBody>
                    <a:bodyPr wrap="none" rtlCol="0">
                      <a:spAutoFit/>
                    </a:bodyPr>
                    <a:lstStyle/>
                    <a:p>
                      <a:r>
                        <a:rPr lang="fr-FR" sz="2400" dirty="0"/>
                        <a:t>5</a:t>
                      </a:r>
                    </a:p>
                  </p:txBody>
                </p:sp>
              </p:grpSp>
            </p:grpSp>
            <p:grpSp>
              <p:nvGrpSpPr>
                <p:cNvPr id="309" name="Grouper 308"/>
                <p:cNvGrpSpPr/>
                <p:nvPr/>
              </p:nvGrpSpPr>
              <p:grpSpPr>
                <a:xfrm>
                  <a:off x="4189078" y="3659567"/>
                  <a:ext cx="2444671" cy="945872"/>
                  <a:chOff x="4189078" y="3659567"/>
                  <a:chExt cx="2444671" cy="945872"/>
                </a:xfrm>
              </p:grpSpPr>
              <p:grpSp>
                <p:nvGrpSpPr>
                  <p:cNvPr id="298" name="Grouper 297"/>
                  <p:cNvGrpSpPr/>
                  <p:nvPr/>
                </p:nvGrpSpPr>
                <p:grpSpPr>
                  <a:xfrm>
                    <a:off x="4197911" y="3998837"/>
                    <a:ext cx="2435838" cy="606602"/>
                    <a:chOff x="4149975" y="4020475"/>
                    <a:chExt cx="2435838" cy="606602"/>
                  </a:xfrm>
                </p:grpSpPr>
                <p:sp>
                  <p:nvSpPr>
                    <p:cNvPr id="19" name="Rectangle 236"/>
                    <p:cNvSpPr>
                      <a:spLocks noChangeArrowheads="1"/>
                    </p:cNvSpPr>
                    <p:nvPr/>
                  </p:nvSpPr>
                  <p:spPr bwMode="auto">
                    <a:xfrm>
                      <a:off x="5925376" y="4102448"/>
                      <a:ext cx="660437" cy="308419"/>
                    </a:xfrm>
                    <a:prstGeom prst="rect">
                      <a:avLst/>
                    </a:prstGeom>
                    <a:noFill/>
                    <a:ln w="9525">
                      <a:noFill/>
                      <a:miter lim="800000"/>
                      <a:headEnd/>
                      <a:tailEnd/>
                    </a:ln>
                  </p:spPr>
                  <p:txBody>
                    <a:bodyPr wrap="none" lIns="92075" tIns="46038" rIns="92075" bIns="46038">
                      <a:spAutoFit/>
                    </a:bodyPr>
                    <a:lstStyle/>
                    <a:p>
                      <a:pPr defTabSz="762000" eaLnBrk="0" hangingPunct="0"/>
                      <a:r>
                        <a:rPr lang="fr-FR" sz="1400" b="1" dirty="0">
                          <a:latin typeface="Times New Roman" pitchFamily="18" charset="0"/>
                        </a:rPr>
                        <a:t>QUI ?</a:t>
                      </a:r>
                    </a:p>
                  </p:txBody>
                </p:sp>
                <p:sp>
                  <p:nvSpPr>
                    <p:cNvPr id="20" name="Line 137"/>
                    <p:cNvSpPr>
                      <a:spLocks noChangeShapeType="1"/>
                    </p:cNvSpPr>
                    <p:nvPr/>
                  </p:nvSpPr>
                  <p:spPr bwMode="auto">
                    <a:xfrm flipV="1">
                      <a:off x="4702847" y="4020475"/>
                      <a:ext cx="118244" cy="81973"/>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1" name="Line 138"/>
                    <p:cNvSpPr>
                      <a:spLocks noChangeShapeType="1"/>
                    </p:cNvSpPr>
                    <p:nvPr/>
                  </p:nvSpPr>
                  <p:spPr bwMode="auto">
                    <a:xfrm>
                      <a:off x="4821091" y="4020475"/>
                      <a:ext cx="278034"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2" name="Line 139"/>
                    <p:cNvSpPr>
                      <a:spLocks noChangeShapeType="1"/>
                    </p:cNvSpPr>
                    <p:nvPr/>
                  </p:nvSpPr>
                  <p:spPr bwMode="auto">
                    <a:xfrm flipV="1">
                      <a:off x="4987272" y="4020475"/>
                      <a:ext cx="111853" cy="81973"/>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3" name="Line 140"/>
                    <p:cNvSpPr>
                      <a:spLocks noChangeShapeType="1"/>
                    </p:cNvSpPr>
                    <p:nvPr/>
                  </p:nvSpPr>
                  <p:spPr bwMode="auto">
                    <a:xfrm>
                      <a:off x="4702847" y="4102448"/>
                      <a:ext cx="284426"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1" name="Line 150"/>
                    <p:cNvSpPr>
                      <a:spLocks noChangeShapeType="1"/>
                    </p:cNvSpPr>
                    <p:nvPr/>
                  </p:nvSpPr>
                  <p:spPr bwMode="auto">
                    <a:xfrm flipV="1">
                      <a:off x="4459967" y="4227048"/>
                      <a:ext cx="115049" cy="81973"/>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2" name="Line 151"/>
                    <p:cNvSpPr>
                      <a:spLocks noChangeShapeType="1"/>
                    </p:cNvSpPr>
                    <p:nvPr/>
                  </p:nvSpPr>
                  <p:spPr bwMode="auto">
                    <a:xfrm>
                      <a:off x="4575015" y="4227048"/>
                      <a:ext cx="281230"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3" name="Line 152"/>
                    <p:cNvSpPr>
                      <a:spLocks noChangeShapeType="1"/>
                    </p:cNvSpPr>
                    <p:nvPr/>
                  </p:nvSpPr>
                  <p:spPr bwMode="auto">
                    <a:xfrm flipV="1">
                      <a:off x="4744392" y="4227048"/>
                      <a:ext cx="111853" cy="81973"/>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4" name="Line 153"/>
                    <p:cNvSpPr>
                      <a:spLocks noChangeShapeType="1"/>
                    </p:cNvSpPr>
                    <p:nvPr/>
                  </p:nvSpPr>
                  <p:spPr bwMode="auto">
                    <a:xfrm>
                      <a:off x="4459967" y="4309021"/>
                      <a:ext cx="284426"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5" name="Line 154"/>
                    <p:cNvSpPr>
                      <a:spLocks noChangeShapeType="1"/>
                    </p:cNvSpPr>
                    <p:nvPr/>
                  </p:nvSpPr>
                  <p:spPr bwMode="auto">
                    <a:xfrm flipV="1">
                      <a:off x="4149975" y="4545104"/>
                      <a:ext cx="115049" cy="81973"/>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6" name="Line 155"/>
                    <p:cNvSpPr>
                      <a:spLocks noChangeShapeType="1"/>
                    </p:cNvSpPr>
                    <p:nvPr/>
                  </p:nvSpPr>
                  <p:spPr bwMode="auto">
                    <a:xfrm>
                      <a:off x="4265023" y="4545104"/>
                      <a:ext cx="278034"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7" name="Line 156"/>
                    <p:cNvSpPr>
                      <a:spLocks noChangeShapeType="1"/>
                    </p:cNvSpPr>
                    <p:nvPr/>
                  </p:nvSpPr>
                  <p:spPr bwMode="auto">
                    <a:xfrm flipV="1">
                      <a:off x="4431204" y="4545104"/>
                      <a:ext cx="111853" cy="81973"/>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8" name="Line 157"/>
                    <p:cNvSpPr>
                      <a:spLocks noChangeShapeType="1"/>
                    </p:cNvSpPr>
                    <p:nvPr/>
                  </p:nvSpPr>
                  <p:spPr bwMode="auto">
                    <a:xfrm>
                      <a:off x="4149975" y="4627077"/>
                      <a:ext cx="281230"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9" name="Line 158"/>
                    <p:cNvSpPr>
                      <a:spLocks noChangeShapeType="1"/>
                    </p:cNvSpPr>
                    <p:nvPr/>
                  </p:nvSpPr>
                  <p:spPr bwMode="auto">
                    <a:xfrm flipV="1">
                      <a:off x="4996860" y="4102448"/>
                      <a:ext cx="124636" cy="111484"/>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0" name="Line 159"/>
                    <p:cNvSpPr>
                      <a:spLocks noChangeShapeType="1"/>
                    </p:cNvSpPr>
                    <p:nvPr/>
                  </p:nvSpPr>
                  <p:spPr bwMode="auto">
                    <a:xfrm>
                      <a:off x="5121496" y="4102448"/>
                      <a:ext cx="313188"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1" name="Line 160"/>
                    <p:cNvSpPr>
                      <a:spLocks noChangeShapeType="1"/>
                    </p:cNvSpPr>
                    <p:nvPr/>
                  </p:nvSpPr>
                  <p:spPr bwMode="auto">
                    <a:xfrm flipV="1">
                      <a:off x="5310048" y="4102448"/>
                      <a:ext cx="124636" cy="111484"/>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2" name="Line 161"/>
                    <p:cNvSpPr>
                      <a:spLocks noChangeShapeType="1"/>
                    </p:cNvSpPr>
                    <p:nvPr/>
                  </p:nvSpPr>
                  <p:spPr bwMode="auto">
                    <a:xfrm>
                      <a:off x="4996860" y="4213932"/>
                      <a:ext cx="313188"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3" name="Line 162"/>
                    <p:cNvSpPr>
                      <a:spLocks noChangeShapeType="1"/>
                    </p:cNvSpPr>
                    <p:nvPr/>
                  </p:nvSpPr>
                  <p:spPr bwMode="auto">
                    <a:xfrm flipV="1">
                      <a:off x="5393138" y="4243442"/>
                      <a:ext cx="140615" cy="134436"/>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4" name="Line 163"/>
                    <p:cNvSpPr>
                      <a:spLocks noChangeShapeType="1"/>
                    </p:cNvSpPr>
                    <p:nvPr/>
                  </p:nvSpPr>
                  <p:spPr bwMode="auto">
                    <a:xfrm>
                      <a:off x="5533753" y="4243442"/>
                      <a:ext cx="341950"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5" name="Line 164"/>
                    <p:cNvSpPr>
                      <a:spLocks noChangeShapeType="1"/>
                    </p:cNvSpPr>
                    <p:nvPr/>
                  </p:nvSpPr>
                  <p:spPr bwMode="auto">
                    <a:xfrm flipV="1">
                      <a:off x="5738284" y="4243442"/>
                      <a:ext cx="137419" cy="134436"/>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6" name="Line 165"/>
                    <p:cNvSpPr>
                      <a:spLocks noChangeShapeType="1"/>
                    </p:cNvSpPr>
                    <p:nvPr/>
                  </p:nvSpPr>
                  <p:spPr bwMode="auto">
                    <a:xfrm>
                      <a:off x="5393138" y="4377878"/>
                      <a:ext cx="345146"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7" name="Line 166"/>
                    <p:cNvSpPr>
                      <a:spLocks noChangeShapeType="1"/>
                    </p:cNvSpPr>
                    <p:nvPr/>
                  </p:nvSpPr>
                  <p:spPr bwMode="auto">
                    <a:xfrm flipH="1">
                      <a:off x="5016035" y="4154911"/>
                      <a:ext cx="472977" cy="426261"/>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8" name="Line 167"/>
                    <p:cNvSpPr>
                      <a:spLocks noChangeShapeType="1"/>
                    </p:cNvSpPr>
                    <p:nvPr/>
                  </p:nvSpPr>
                  <p:spPr bwMode="auto">
                    <a:xfrm flipH="1" flipV="1">
                      <a:off x="5373964" y="4161469"/>
                      <a:ext cx="102265" cy="3279"/>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9" name="Line 168"/>
                    <p:cNvSpPr>
                      <a:spLocks noChangeShapeType="1"/>
                    </p:cNvSpPr>
                    <p:nvPr/>
                  </p:nvSpPr>
                  <p:spPr bwMode="auto">
                    <a:xfrm flipH="1">
                      <a:off x="5364376" y="4282789"/>
                      <a:ext cx="121440" cy="6558"/>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50" name="Line 169"/>
                    <p:cNvSpPr>
                      <a:spLocks noChangeShapeType="1"/>
                    </p:cNvSpPr>
                    <p:nvPr/>
                  </p:nvSpPr>
                  <p:spPr bwMode="auto">
                    <a:xfrm flipV="1">
                      <a:off x="5047993" y="4056543"/>
                      <a:ext cx="54328" cy="3279"/>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51" name="Line 170"/>
                    <p:cNvSpPr>
                      <a:spLocks noChangeShapeType="1"/>
                    </p:cNvSpPr>
                    <p:nvPr/>
                  </p:nvSpPr>
                  <p:spPr bwMode="auto">
                    <a:xfrm>
                      <a:off x="4798721" y="4269674"/>
                      <a:ext cx="44741"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52" name="Line 171"/>
                    <p:cNvSpPr>
                      <a:spLocks noChangeShapeType="1"/>
                    </p:cNvSpPr>
                    <p:nvPr/>
                  </p:nvSpPr>
                  <p:spPr bwMode="auto">
                    <a:xfrm flipH="1">
                      <a:off x="4843462" y="4059822"/>
                      <a:ext cx="265251" cy="209852"/>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53" name="Line 172"/>
                    <p:cNvSpPr>
                      <a:spLocks noChangeShapeType="1"/>
                    </p:cNvSpPr>
                    <p:nvPr/>
                  </p:nvSpPr>
                  <p:spPr bwMode="auto">
                    <a:xfrm flipH="1">
                      <a:off x="5003251" y="4135238"/>
                      <a:ext cx="76699" cy="6558"/>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77" name="Line 235"/>
                    <p:cNvSpPr>
                      <a:spLocks noChangeShapeType="1"/>
                    </p:cNvSpPr>
                    <p:nvPr/>
                  </p:nvSpPr>
                  <p:spPr bwMode="auto">
                    <a:xfrm>
                      <a:off x="4498316" y="4581172"/>
                      <a:ext cx="511327" cy="0"/>
                    </a:xfrm>
                    <a:prstGeom prst="line">
                      <a:avLst/>
                    </a:prstGeom>
                    <a:noFill/>
                    <a:ln w="12700">
                      <a:solidFill>
                        <a:schemeClr val="tx1"/>
                      </a:solidFill>
                      <a:round/>
                      <a:headEnd type="none" w="sm" len="sm"/>
                      <a:tailEnd type="none" w="sm" len="sm"/>
                    </a:ln>
                  </p:spPr>
                  <p:txBody>
                    <a:bodyPr wrap="none" anchor="ctr"/>
                    <a:lstStyle/>
                    <a:p>
                      <a:endParaRPr lang="fr-FR" dirty="0"/>
                    </a:p>
                  </p:txBody>
                </p:sp>
              </p:grpSp>
              <p:cxnSp>
                <p:nvCxnSpPr>
                  <p:cNvPr id="275" name="Connecteur droit 274"/>
                  <p:cNvCxnSpPr>
                    <a:stCxn id="257" idx="1"/>
                    <a:endCxn id="23" idx="0"/>
                  </p:cNvCxnSpPr>
                  <p:nvPr/>
                </p:nvCxnSpPr>
                <p:spPr>
                  <a:xfrm>
                    <a:off x="4741950" y="3734710"/>
                    <a:ext cx="8833" cy="346100"/>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99" name="Connecteur droit 298"/>
                  <p:cNvCxnSpPr/>
                  <p:nvPr/>
                </p:nvCxnSpPr>
                <p:spPr>
                  <a:xfrm>
                    <a:off x="5002566" y="3728775"/>
                    <a:ext cx="8833" cy="346100"/>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300" name="Connecteur droit 299"/>
                  <p:cNvCxnSpPr/>
                  <p:nvPr/>
                </p:nvCxnSpPr>
                <p:spPr>
                  <a:xfrm>
                    <a:off x="5123274" y="3659567"/>
                    <a:ext cx="8833" cy="346100"/>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301" name="Connecteur droit 300"/>
                  <p:cNvCxnSpPr/>
                  <p:nvPr/>
                </p:nvCxnSpPr>
                <p:spPr>
                  <a:xfrm>
                    <a:off x="4847410" y="3670654"/>
                    <a:ext cx="8833" cy="346100"/>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302" name="Connecteur droit 301"/>
                  <p:cNvCxnSpPr>
                    <a:endCxn id="38" idx="0"/>
                  </p:cNvCxnSpPr>
                  <p:nvPr/>
                </p:nvCxnSpPr>
                <p:spPr>
                  <a:xfrm>
                    <a:off x="4189078" y="4192401"/>
                    <a:ext cx="8833" cy="413038"/>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304" name="Connecteur droit 303"/>
                  <p:cNvCxnSpPr/>
                  <p:nvPr/>
                </p:nvCxnSpPr>
                <p:spPr>
                  <a:xfrm>
                    <a:off x="4455839" y="4187714"/>
                    <a:ext cx="8833" cy="413038"/>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305" name="Connecteur droit 304"/>
                  <p:cNvCxnSpPr/>
                  <p:nvPr/>
                </p:nvCxnSpPr>
                <p:spPr>
                  <a:xfrm>
                    <a:off x="4576047" y="4099267"/>
                    <a:ext cx="8833" cy="413038"/>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306" name="Connecteur droit 305"/>
                  <p:cNvCxnSpPr/>
                  <p:nvPr/>
                </p:nvCxnSpPr>
                <p:spPr>
                  <a:xfrm>
                    <a:off x="4296429" y="4120158"/>
                    <a:ext cx="8833" cy="413038"/>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grpSp>
          </p:grpSp>
        </p:grpSp>
      </p:grpSp>
      <p:grpSp>
        <p:nvGrpSpPr>
          <p:cNvPr id="24" name="Grouper 23"/>
          <p:cNvGrpSpPr/>
          <p:nvPr/>
        </p:nvGrpSpPr>
        <p:grpSpPr>
          <a:xfrm>
            <a:off x="3945629" y="1862354"/>
            <a:ext cx="5268668" cy="2794065"/>
            <a:chOff x="3945629" y="1862354"/>
            <a:chExt cx="5268668" cy="2794065"/>
          </a:xfrm>
        </p:grpSpPr>
        <p:grpSp>
          <p:nvGrpSpPr>
            <p:cNvPr id="118" name="Grouper 117"/>
            <p:cNvGrpSpPr/>
            <p:nvPr/>
          </p:nvGrpSpPr>
          <p:grpSpPr>
            <a:xfrm>
              <a:off x="6658301" y="1862354"/>
              <a:ext cx="2555996" cy="1381213"/>
              <a:chOff x="6658301" y="1862354"/>
              <a:chExt cx="2555996" cy="1381213"/>
            </a:xfrm>
          </p:grpSpPr>
          <p:sp>
            <p:nvSpPr>
              <p:cNvPr id="3" name="ZoneTexte 2"/>
              <p:cNvSpPr txBox="1"/>
              <p:nvPr/>
            </p:nvSpPr>
            <p:spPr>
              <a:xfrm>
                <a:off x="6658301" y="2166349"/>
                <a:ext cx="2555996" cy="1077218"/>
              </a:xfrm>
              <a:prstGeom prst="rect">
                <a:avLst/>
              </a:prstGeom>
              <a:noFill/>
            </p:spPr>
            <p:txBody>
              <a:bodyPr wrap="none" rtlCol="0">
                <a:spAutoFit/>
              </a:bodyPr>
              <a:lstStyle/>
              <a:p>
                <a:r>
                  <a:rPr lang="fr-FR" sz="2800" dirty="0"/>
                  <a:t>O</a:t>
                </a:r>
                <a:r>
                  <a:rPr lang="fr-FR" dirty="0"/>
                  <a:t>bjets : QUOI ? </a:t>
                </a:r>
              </a:p>
              <a:p>
                <a:r>
                  <a:rPr lang="fr-FR" dirty="0"/>
                  <a:t>Les </a:t>
                </a:r>
                <a:r>
                  <a:rPr lang="fr-FR" dirty="0" smtClean="0"/>
                  <a:t>livrables et </a:t>
                </a:r>
              </a:p>
              <a:p>
                <a:r>
                  <a:rPr lang="fr-FR" dirty="0" smtClean="0">
                    <a:solidFill>
                      <a:srgbClr val="FF0000"/>
                    </a:solidFill>
                  </a:rPr>
                  <a:t>l’arborescence technique</a:t>
                </a:r>
                <a:endParaRPr lang="fr-FR" dirty="0">
                  <a:solidFill>
                    <a:srgbClr val="FF0000"/>
                  </a:solidFill>
                </a:endParaRPr>
              </a:p>
            </p:txBody>
          </p:sp>
          <p:grpSp>
            <p:nvGrpSpPr>
              <p:cNvPr id="10" name="Grouper 9"/>
              <p:cNvGrpSpPr/>
              <p:nvPr/>
            </p:nvGrpSpPr>
            <p:grpSpPr>
              <a:xfrm>
                <a:off x="7441136" y="1862354"/>
                <a:ext cx="422804" cy="463224"/>
                <a:chOff x="1859088" y="2003475"/>
                <a:chExt cx="422804" cy="463224"/>
              </a:xfrm>
            </p:grpSpPr>
            <p:sp>
              <p:nvSpPr>
                <p:cNvPr id="193" name="Ellipse 192"/>
                <p:cNvSpPr/>
                <p:nvPr/>
              </p:nvSpPr>
              <p:spPr>
                <a:xfrm>
                  <a:off x="1859088" y="2041885"/>
                  <a:ext cx="422804" cy="424814"/>
                </a:xfrm>
                <a:prstGeom prst="ellips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18" name="ZoneTexte 217"/>
                <p:cNvSpPr txBox="1"/>
                <p:nvPr/>
              </p:nvSpPr>
              <p:spPr>
                <a:xfrm>
                  <a:off x="1912520" y="2003475"/>
                  <a:ext cx="340658" cy="461665"/>
                </a:xfrm>
                <a:prstGeom prst="rect">
                  <a:avLst/>
                </a:prstGeom>
                <a:noFill/>
              </p:spPr>
              <p:txBody>
                <a:bodyPr wrap="none" rtlCol="0">
                  <a:spAutoFit/>
                </a:bodyPr>
                <a:lstStyle/>
                <a:p>
                  <a:r>
                    <a:rPr lang="fr-FR" sz="2400" dirty="0"/>
                    <a:t>2</a:t>
                  </a:r>
                </a:p>
              </p:txBody>
            </p:sp>
          </p:grpSp>
        </p:grpSp>
        <p:grpSp>
          <p:nvGrpSpPr>
            <p:cNvPr id="307" name="Grouper 306"/>
            <p:cNvGrpSpPr/>
            <p:nvPr/>
          </p:nvGrpSpPr>
          <p:grpSpPr>
            <a:xfrm>
              <a:off x="3945629" y="2244542"/>
              <a:ext cx="2450699" cy="2411877"/>
              <a:chOff x="3945629" y="2244542"/>
              <a:chExt cx="2450699" cy="2411877"/>
            </a:xfrm>
          </p:grpSpPr>
          <p:sp>
            <p:nvSpPr>
              <p:cNvPr id="89" name="Line 200"/>
              <p:cNvSpPr>
                <a:spLocks noChangeShapeType="1"/>
              </p:cNvSpPr>
              <p:nvPr/>
            </p:nvSpPr>
            <p:spPr bwMode="auto">
              <a:xfrm flipH="1">
                <a:off x="3945629" y="3859639"/>
                <a:ext cx="958738" cy="79678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18" name="Line 199"/>
              <p:cNvSpPr>
                <a:spLocks noChangeShapeType="1"/>
              </p:cNvSpPr>
              <p:nvPr/>
            </p:nvSpPr>
            <p:spPr bwMode="auto">
              <a:xfrm>
                <a:off x="4904181" y="3876201"/>
                <a:ext cx="1492147" cy="2971"/>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88" name="Line 188"/>
              <p:cNvSpPr>
                <a:spLocks noChangeShapeType="1"/>
              </p:cNvSpPr>
              <p:nvPr/>
            </p:nvSpPr>
            <p:spPr bwMode="auto">
              <a:xfrm flipV="1">
                <a:off x="4900478" y="2456424"/>
                <a:ext cx="3704" cy="1419776"/>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79" name="Rectangle 132"/>
              <p:cNvSpPr>
                <a:spLocks noChangeArrowheads="1"/>
              </p:cNvSpPr>
              <p:nvPr/>
            </p:nvSpPr>
            <p:spPr bwMode="auto">
              <a:xfrm>
                <a:off x="5201391" y="3105654"/>
                <a:ext cx="249272" cy="259035"/>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80" name="Rectangle 133"/>
              <p:cNvSpPr>
                <a:spLocks noChangeArrowheads="1"/>
              </p:cNvSpPr>
              <p:nvPr/>
            </p:nvSpPr>
            <p:spPr bwMode="auto">
              <a:xfrm>
                <a:off x="5540145" y="3105654"/>
                <a:ext cx="252468" cy="259035"/>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81" name="Rectangle 134"/>
              <p:cNvSpPr>
                <a:spLocks noChangeArrowheads="1"/>
              </p:cNvSpPr>
              <p:nvPr/>
            </p:nvSpPr>
            <p:spPr bwMode="auto">
              <a:xfrm>
                <a:off x="5530557" y="2699066"/>
                <a:ext cx="258859" cy="265593"/>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82" name="Rectangle 135"/>
              <p:cNvSpPr>
                <a:spLocks noChangeArrowheads="1"/>
              </p:cNvSpPr>
              <p:nvPr/>
            </p:nvSpPr>
            <p:spPr bwMode="auto">
              <a:xfrm>
                <a:off x="5530557" y="3482730"/>
                <a:ext cx="258859" cy="255757"/>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83" name="Rectangle 136"/>
              <p:cNvSpPr>
                <a:spLocks noChangeArrowheads="1"/>
              </p:cNvSpPr>
              <p:nvPr/>
            </p:nvSpPr>
            <p:spPr bwMode="auto">
              <a:xfrm>
                <a:off x="5869312" y="3482730"/>
                <a:ext cx="255663" cy="255757"/>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90" name="Line 201"/>
              <p:cNvSpPr>
                <a:spLocks noChangeShapeType="1"/>
              </p:cNvSpPr>
              <p:nvPr/>
            </p:nvSpPr>
            <p:spPr bwMode="auto">
              <a:xfrm>
                <a:off x="5651998" y="3384363"/>
                <a:ext cx="0" cy="85252"/>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91" name="Line 202"/>
              <p:cNvSpPr>
                <a:spLocks noChangeShapeType="1"/>
              </p:cNvSpPr>
              <p:nvPr/>
            </p:nvSpPr>
            <p:spPr bwMode="auto">
              <a:xfrm>
                <a:off x="5651998" y="3423710"/>
                <a:ext cx="357929"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92" name="Line 203"/>
              <p:cNvSpPr>
                <a:spLocks noChangeShapeType="1"/>
              </p:cNvSpPr>
              <p:nvPr/>
            </p:nvSpPr>
            <p:spPr bwMode="auto">
              <a:xfrm>
                <a:off x="6004484" y="3438225"/>
                <a:ext cx="0" cy="45905"/>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93" name="Line 204"/>
              <p:cNvSpPr>
                <a:spLocks noChangeShapeType="1"/>
              </p:cNvSpPr>
              <p:nvPr/>
            </p:nvSpPr>
            <p:spPr bwMode="auto">
              <a:xfrm>
                <a:off x="5658389" y="2977775"/>
                <a:ext cx="0" cy="114763"/>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94" name="Line 205"/>
              <p:cNvSpPr>
                <a:spLocks noChangeShapeType="1"/>
              </p:cNvSpPr>
              <p:nvPr/>
            </p:nvSpPr>
            <p:spPr bwMode="auto">
              <a:xfrm>
                <a:off x="5316439" y="3026959"/>
                <a:ext cx="664725"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95" name="Line 206"/>
              <p:cNvSpPr>
                <a:spLocks noChangeShapeType="1"/>
              </p:cNvSpPr>
              <p:nvPr/>
            </p:nvSpPr>
            <p:spPr bwMode="auto">
              <a:xfrm>
                <a:off x="5316439" y="3026959"/>
                <a:ext cx="0" cy="65579"/>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96" name="Rectangle 233"/>
              <p:cNvSpPr>
                <a:spLocks noChangeArrowheads="1"/>
              </p:cNvSpPr>
              <p:nvPr/>
            </p:nvSpPr>
            <p:spPr bwMode="auto">
              <a:xfrm>
                <a:off x="5872507" y="3099096"/>
                <a:ext cx="252468" cy="259035"/>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97" name="Line 234"/>
              <p:cNvSpPr>
                <a:spLocks noChangeShapeType="1"/>
              </p:cNvSpPr>
              <p:nvPr/>
            </p:nvSpPr>
            <p:spPr bwMode="auto">
              <a:xfrm>
                <a:off x="5996629" y="3020402"/>
                <a:ext cx="0" cy="72136"/>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98" name="Rectangle 237"/>
              <p:cNvSpPr>
                <a:spLocks noChangeArrowheads="1"/>
              </p:cNvSpPr>
              <p:nvPr/>
            </p:nvSpPr>
            <p:spPr bwMode="auto">
              <a:xfrm>
                <a:off x="5299088" y="2244542"/>
                <a:ext cx="799899" cy="308419"/>
              </a:xfrm>
              <a:prstGeom prst="rect">
                <a:avLst/>
              </a:prstGeom>
              <a:noFill/>
              <a:ln w="9525">
                <a:noFill/>
                <a:miter lim="800000"/>
                <a:headEnd/>
                <a:tailEnd/>
              </a:ln>
            </p:spPr>
            <p:txBody>
              <a:bodyPr wrap="none" lIns="92075" tIns="46038" rIns="92075" bIns="46038">
                <a:spAutoFit/>
              </a:bodyPr>
              <a:lstStyle/>
              <a:p>
                <a:pPr defTabSz="762000" eaLnBrk="0" hangingPunct="0"/>
                <a:r>
                  <a:rPr lang="fr-FR" sz="1400" b="1" dirty="0">
                    <a:latin typeface="Times New Roman" pitchFamily="18" charset="0"/>
                  </a:rPr>
                  <a:t>QUOI ?</a:t>
                </a:r>
              </a:p>
            </p:txBody>
          </p:sp>
          <p:cxnSp>
            <p:nvCxnSpPr>
              <p:cNvPr id="191" name="Connecteur droit 190"/>
              <p:cNvCxnSpPr>
                <a:endCxn id="265" idx="0"/>
              </p:cNvCxnSpPr>
              <p:nvPr/>
            </p:nvCxnSpPr>
            <p:spPr>
              <a:xfrm flipH="1">
                <a:off x="4186527" y="3099096"/>
                <a:ext cx="1014864" cy="809063"/>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73" name="Connecteur droit 272"/>
              <p:cNvCxnSpPr>
                <a:endCxn id="266" idx="0"/>
              </p:cNvCxnSpPr>
              <p:nvPr/>
            </p:nvCxnSpPr>
            <p:spPr>
              <a:xfrm flipH="1">
                <a:off x="4453227" y="3375708"/>
                <a:ext cx="1002035" cy="792801"/>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74" name="Connecteur droit 273"/>
              <p:cNvCxnSpPr/>
              <p:nvPr/>
            </p:nvCxnSpPr>
            <p:spPr>
              <a:xfrm flipH="1">
                <a:off x="4197911" y="3358183"/>
                <a:ext cx="1014864" cy="809063"/>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72" name="Connecteur droit 271"/>
              <p:cNvCxnSpPr/>
              <p:nvPr/>
            </p:nvCxnSpPr>
            <p:spPr>
              <a:xfrm flipH="1">
                <a:off x="4435799" y="3108376"/>
                <a:ext cx="1014864" cy="809063"/>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grpSp>
      </p:grpSp>
      <p:grpSp>
        <p:nvGrpSpPr>
          <p:cNvPr id="30" name="Grouper 29"/>
          <p:cNvGrpSpPr/>
          <p:nvPr/>
        </p:nvGrpSpPr>
        <p:grpSpPr>
          <a:xfrm>
            <a:off x="77707" y="2216469"/>
            <a:ext cx="5050527" cy="2245688"/>
            <a:chOff x="77707" y="2216469"/>
            <a:chExt cx="5050527" cy="2245688"/>
          </a:xfrm>
        </p:grpSpPr>
        <p:grpSp>
          <p:nvGrpSpPr>
            <p:cNvPr id="251" name="Grouper 250"/>
            <p:cNvGrpSpPr/>
            <p:nvPr/>
          </p:nvGrpSpPr>
          <p:grpSpPr>
            <a:xfrm>
              <a:off x="77707" y="2216469"/>
              <a:ext cx="3770007" cy="2245688"/>
              <a:chOff x="8943" y="2894937"/>
              <a:chExt cx="3770007" cy="2245688"/>
            </a:xfrm>
          </p:grpSpPr>
          <p:sp>
            <p:nvSpPr>
              <p:cNvPr id="2" name="ZoneTexte 1"/>
              <p:cNvSpPr txBox="1"/>
              <p:nvPr/>
            </p:nvSpPr>
            <p:spPr>
              <a:xfrm>
                <a:off x="8943" y="3232410"/>
                <a:ext cx="3770007" cy="1908215"/>
              </a:xfrm>
              <a:prstGeom prst="rect">
                <a:avLst/>
              </a:prstGeom>
              <a:noFill/>
            </p:spPr>
            <p:txBody>
              <a:bodyPr wrap="none" rtlCol="0">
                <a:spAutoFit/>
              </a:bodyPr>
              <a:lstStyle/>
              <a:p>
                <a:r>
                  <a:rPr lang="fr-FR" sz="2800" dirty="0" smtClean="0"/>
                  <a:t>O</a:t>
                </a:r>
                <a:r>
                  <a:rPr lang="fr-FR" dirty="0" smtClean="0"/>
                  <a:t>pérations et </a:t>
                </a:r>
                <a:r>
                  <a:rPr lang="fr-FR" sz="2800" dirty="0" smtClean="0"/>
                  <a:t>O</a:t>
                </a:r>
                <a:r>
                  <a:rPr lang="fr-FR" dirty="0" smtClean="0"/>
                  <a:t>rdre : COMMENT ? </a:t>
                </a:r>
              </a:p>
              <a:p>
                <a:r>
                  <a:rPr lang="fr-FR" dirty="0" smtClean="0"/>
                  <a:t>Les tâches, leurs durées et leur </a:t>
                </a:r>
              </a:p>
              <a:p>
                <a:r>
                  <a:rPr lang="fr-FR" dirty="0"/>
                  <a:t>o</a:t>
                </a:r>
                <a:r>
                  <a:rPr lang="fr-FR" dirty="0" smtClean="0"/>
                  <a:t>rdonnancement : </a:t>
                </a:r>
                <a:r>
                  <a:rPr lang="fr-FR" dirty="0" smtClean="0">
                    <a:solidFill>
                      <a:srgbClr val="FF0000"/>
                    </a:solidFill>
                  </a:rPr>
                  <a:t>la structure </a:t>
                </a:r>
              </a:p>
              <a:p>
                <a:r>
                  <a:rPr lang="fr-FR" dirty="0">
                    <a:solidFill>
                      <a:srgbClr val="FF0000"/>
                    </a:solidFill>
                  </a:rPr>
                  <a:t>h</a:t>
                </a:r>
                <a:r>
                  <a:rPr lang="fr-FR" dirty="0" smtClean="0">
                    <a:solidFill>
                      <a:srgbClr val="FF0000"/>
                    </a:solidFill>
                  </a:rPr>
                  <a:t>iérarchisée </a:t>
                </a:r>
                <a:r>
                  <a:rPr lang="fr-FR" dirty="0" smtClean="0"/>
                  <a:t>des tâches par </a:t>
                </a:r>
              </a:p>
              <a:p>
                <a:r>
                  <a:rPr lang="fr-FR" dirty="0" smtClean="0"/>
                  <a:t>l’arborescence technique et ordonnée</a:t>
                </a:r>
              </a:p>
              <a:p>
                <a:r>
                  <a:rPr lang="fr-FR" dirty="0"/>
                  <a:t>p</a:t>
                </a:r>
                <a:r>
                  <a:rPr lang="fr-FR" dirty="0" smtClean="0"/>
                  <a:t>ar le </a:t>
                </a:r>
                <a:r>
                  <a:rPr lang="fr-FR" dirty="0" smtClean="0">
                    <a:solidFill>
                      <a:srgbClr val="FF0000"/>
                    </a:solidFill>
                  </a:rPr>
                  <a:t>réseau MPM</a:t>
                </a:r>
                <a:r>
                  <a:rPr lang="fr-FR" dirty="0" smtClean="0"/>
                  <a:t>.</a:t>
                </a:r>
                <a:endParaRPr lang="fr-FR" dirty="0"/>
              </a:p>
            </p:txBody>
          </p:sp>
          <p:grpSp>
            <p:nvGrpSpPr>
              <p:cNvPr id="12" name="Grouper 11"/>
              <p:cNvGrpSpPr/>
              <p:nvPr/>
            </p:nvGrpSpPr>
            <p:grpSpPr>
              <a:xfrm>
                <a:off x="1736436" y="2894937"/>
                <a:ext cx="422804" cy="494046"/>
                <a:chOff x="2941007" y="2185060"/>
                <a:chExt cx="422804" cy="494046"/>
              </a:xfrm>
            </p:grpSpPr>
            <p:sp>
              <p:nvSpPr>
                <p:cNvPr id="198" name="Ellipse 197"/>
                <p:cNvSpPr/>
                <p:nvPr/>
              </p:nvSpPr>
              <p:spPr>
                <a:xfrm>
                  <a:off x="2941007" y="2254292"/>
                  <a:ext cx="422804" cy="424814"/>
                </a:xfrm>
                <a:prstGeom prst="ellips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16" name="ZoneTexte 215"/>
                <p:cNvSpPr txBox="1"/>
                <p:nvPr/>
              </p:nvSpPr>
              <p:spPr>
                <a:xfrm>
                  <a:off x="2986169" y="2185060"/>
                  <a:ext cx="340658" cy="461665"/>
                </a:xfrm>
                <a:prstGeom prst="rect">
                  <a:avLst/>
                </a:prstGeom>
                <a:noFill/>
              </p:spPr>
              <p:txBody>
                <a:bodyPr wrap="none" rtlCol="0">
                  <a:spAutoFit/>
                </a:bodyPr>
                <a:lstStyle/>
                <a:p>
                  <a:r>
                    <a:rPr lang="fr-FR" sz="2400" dirty="0"/>
                    <a:t>4</a:t>
                  </a:r>
                </a:p>
              </p:txBody>
            </p:sp>
          </p:grpSp>
          <p:grpSp>
            <p:nvGrpSpPr>
              <p:cNvPr id="11" name="Grouper 10"/>
              <p:cNvGrpSpPr/>
              <p:nvPr/>
            </p:nvGrpSpPr>
            <p:grpSpPr>
              <a:xfrm>
                <a:off x="470083" y="2894937"/>
                <a:ext cx="422804" cy="477608"/>
                <a:chOff x="2312709" y="2484420"/>
                <a:chExt cx="422804" cy="477608"/>
              </a:xfrm>
            </p:grpSpPr>
            <p:sp>
              <p:nvSpPr>
                <p:cNvPr id="194" name="Ellipse 193"/>
                <p:cNvSpPr/>
                <p:nvPr/>
              </p:nvSpPr>
              <p:spPr>
                <a:xfrm>
                  <a:off x="2312709" y="2537214"/>
                  <a:ext cx="422804" cy="424814"/>
                </a:xfrm>
                <a:prstGeom prst="ellips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17" name="ZoneTexte 216"/>
                <p:cNvSpPr txBox="1"/>
                <p:nvPr/>
              </p:nvSpPr>
              <p:spPr>
                <a:xfrm>
                  <a:off x="2359930" y="2484420"/>
                  <a:ext cx="340658" cy="461665"/>
                </a:xfrm>
                <a:prstGeom prst="rect">
                  <a:avLst/>
                </a:prstGeom>
                <a:noFill/>
              </p:spPr>
              <p:txBody>
                <a:bodyPr wrap="none" rtlCol="0">
                  <a:spAutoFit/>
                </a:bodyPr>
                <a:lstStyle/>
                <a:p>
                  <a:r>
                    <a:rPr lang="fr-FR" sz="2400" dirty="0"/>
                    <a:t>3</a:t>
                  </a:r>
                </a:p>
              </p:txBody>
            </p:sp>
          </p:grpSp>
        </p:grpSp>
        <p:grpSp>
          <p:nvGrpSpPr>
            <p:cNvPr id="308" name="Grouper 307"/>
            <p:cNvGrpSpPr/>
            <p:nvPr/>
          </p:nvGrpSpPr>
          <p:grpSpPr>
            <a:xfrm>
              <a:off x="3445689" y="2927797"/>
              <a:ext cx="1682545" cy="1263092"/>
              <a:chOff x="3445689" y="2927797"/>
              <a:chExt cx="1682545" cy="1263092"/>
            </a:xfrm>
          </p:grpSpPr>
          <p:sp>
            <p:nvSpPr>
              <p:cNvPr id="75" name="Line 216"/>
              <p:cNvSpPr>
                <a:spLocks noChangeShapeType="1"/>
              </p:cNvSpPr>
              <p:nvPr/>
            </p:nvSpPr>
            <p:spPr bwMode="auto">
              <a:xfrm>
                <a:off x="4405638" y="3469615"/>
                <a:ext cx="0" cy="281988"/>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76" name="Line 220"/>
              <p:cNvSpPr>
                <a:spLocks noChangeShapeType="1"/>
              </p:cNvSpPr>
              <p:nvPr/>
            </p:nvSpPr>
            <p:spPr bwMode="auto">
              <a:xfrm>
                <a:off x="4197911" y="3466336"/>
                <a:ext cx="0" cy="285267"/>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78" name="Rectangle 238"/>
              <p:cNvSpPr>
                <a:spLocks noChangeArrowheads="1"/>
              </p:cNvSpPr>
              <p:nvPr/>
            </p:nvSpPr>
            <p:spPr bwMode="auto">
              <a:xfrm rot="19200000">
                <a:off x="3445689" y="2927797"/>
                <a:ext cx="1296765" cy="308419"/>
              </a:xfrm>
              <a:prstGeom prst="rect">
                <a:avLst/>
              </a:prstGeom>
              <a:noFill/>
              <a:ln w="9525">
                <a:noFill/>
                <a:miter lim="800000"/>
                <a:headEnd/>
                <a:tailEnd/>
              </a:ln>
            </p:spPr>
            <p:txBody>
              <a:bodyPr wrap="none" lIns="92075" tIns="46038" rIns="92075" bIns="46038">
                <a:spAutoFit/>
              </a:bodyPr>
              <a:lstStyle/>
              <a:p>
                <a:pPr defTabSz="762000" eaLnBrk="0" hangingPunct="0"/>
                <a:r>
                  <a:rPr lang="fr-FR" sz="1400" b="1" dirty="0">
                    <a:latin typeface="Times New Roman" pitchFamily="18" charset="0"/>
                  </a:rPr>
                  <a:t>COMMENT ?</a:t>
                </a:r>
              </a:p>
            </p:txBody>
          </p:sp>
          <p:sp>
            <p:nvSpPr>
              <p:cNvPr id="99" name="Forme libre 98"/>
              <p:cNvSpPr/>
              <p:nvPr/>
            </p:nvSpPr>
            <p:spPr>
              <a:xfrm>
                <a:off x="3957771" y="3363008"/>
                <a:ext cx="111919" cy="373856"/>
              </a:xfrm>
              <a:custGeom>
                <a:avLst/>
                <a:gdLst>
                  <a:gd name="connsiteX0" fmla="*/ 4762 w 111919"/>
                  <a:gd name="connsiteY0" fmla="*/ 90487 h 373856"/>
                  <a:gd name="connsiteX1" fmla="*/ 0 w 111919"/>
                  <a:gd name="connsiteY1" fmla="*/ 373856 h 373856"/>
                  <a:gd name="connsiteX2" fmla="*/ 111919 w 111919"/>
                  <a:gd name="connsiteY2" fmla="*/ 288131 h 373856"/>
                  <a:gd name="connsiteX3" fmla="*/ 111919 w 111919"/>
                  <a:gd name="connsiteY3" fmla="*/ 0 h 373856"/>
                  <a:gd name="connsiteX4" fmla="*/ 4762 w 111919"/>
                  <a:gd name="connsiteY4" fmla="*/ 90487 h 3738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19" h="373856">
                    <a:moveTo>
                      <a:pt x="4762" y="90487"/>
                    </a:moveTo>
                    <a:cubicBezTo>
                      <a:pt x="3175" y="184943"/>
                      <a:pt x="1587" y="279400"/>
                      <a:pt x="0" y="373856"/>
                    </a:cubicBezTo>
                    <a:lnTo>
                      <a:pt x="111919" y="288131"/>
                    </a:lnTo>
                    <a:lnTo>
                      <a:pt x="111919" y="0"/>
                    </a:lnTo>
                    <a:lnTo>
                      <a:pt x="4762" y="90487"/>
                    </a:lnTo>
                    <a:close/>
                  </a:path>
                </a:pathLst>
              </a:cu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0" name="Forme libre 99"/>
              <p:cNvSpPr/>
              <p:nvPr/>
            </p:nvSpPr>
            <p:spPr>
              <a:xfrm>
                <a:off x="4389571" y="3375708"/>
                <a:ext cx="111919" cy="373856"/>
              </a:xfrm>
              <a:custGeom>
                <a:avLst/>
                <a:gdLst>
                  <a:gd name="connsiteX0" fmla="*/ 4762 w 111919"/>
                  <a:gd name="connsiteY0" fmla="*/ 90487 h 373856"/>
                  <a:gd name="connsiteX1" fmla="*/ 0 w 111919"/>
                  <a:gd name="connsiteY1" fmla="*/ 373856 h 373856"/>
                  <a:gd name="connsiteX2" fmla="*/ 111919 w 111919"/>
                  <a:gd name="connsiteY2" fmla="*/ 288131 h 373856"/>
                  <a:gd name="connsiteX3" fmla="*/ 111919 w 111919"/>
                  <a:gd name="connsiteY3" fmla="*/ 0 h 373856"/>
                  <a:gd name="connsiteX4" fmla="*/ 4762 w 111919"/>
                  <a:gd name="connsiteY4" fmla="*/ 90487 h 3738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19" h="373856">
                    <a:moveTo>
                      <a:pt x="4762" y="90487"/>
                    </a:moveTo>
                    <a:cubicBezTo>
                      <a:pt x="3175" y="184943"/>
                      <a:pt x="1587" y="279400"/>
                      <a:pt x="0" y="373856"/>
                    </a:cubicBezTo>
                    <a:lnTo>
                      <a:pt x="111919" y="288131"/>
                    </a:lnTo>
                    <a:lnTo>
                      <a:pt x="111919" y="0"/>
                    </a:lnTo>
                    <a:lnTo>
                      <a:pt x="4762" y="90487"/>
                    </a:lnTo>
                    <a:close/>
                  </a:path>
                </a:pathLst>
              </a:cu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1" name="Forme libre 100"/>
              <p:cNvSpPr/>
              <p:nvPr/>
            </p:nvSpPr>
            <p:spPr>
              <a:xfrm>
                <a:off x="3795846" y="3813858"/>
                <a:ext cx="111919" cy="373856"/>
              </a:xfrm>
              <a:custGeom>
                <a:avLst/>
                <a:gdLst>
                  <a:gd name="connsiteX0" fmla="*/ 4762 w 111919"/>
                  <a:gd name="connsiteY0" fmla="*/ 90487 h 373856"/>
                  <a:gd name="connsiteX1" fmla="*/ 0 w 111919"/>
                  <a:gd name="connsiteY1" fmla="*/ 373856 h 373856"/>
                  <a:gd name="connsiteX2" fmla="*/ 111919 w 111919"/>
                  <a:gd name="connsiteY2" fmla="*/ 288131 h 373856"/>
                  <a:gd name="connsiteX3" fmla="*/ 111919 w 111919"/>
                  <a:gd name="connsiteY3" fmla="*/ 0 h 373856"/>
                  <a:gd name="connsiteX4" fmla="*/ 4762 w 111919"/>
                  <a:gd name="connsiteY4" fmla="*/ 90487 h 3738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19" h="373856">
                    <a:moveTo>
                      <a:pt x="4762" y="90487"/>
                    </a:moveTo>
                    <a:cubicBezTo>
                      <a:pt x="3175" y="184943"/>
                      <a:pt x="1587" y="279400"/>
                      <a:pt x="0" y="373856"/>
                    </a:cubicBezTo>
                    <a:lnTo>
                      <a:pt x="111919" y="288131"/>
                    </a:lnTo>
                    <a:lnTo>
                      <a:pt x="111919" y="0"/>
                    </a:lnTo>
                    <a:lnTo>
                      <a:pt x="4762" y="90487"/>
                    </a:lnTo>
                    <a:close/>
                  </a:path>
                </a:pathLst>
              </a:cu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2" name="Forme libre 101"/>
              <p:cNvSpPr/>
              <p:nvPr/>
            </p:nvSpPr>
            <p:spPr>
              <a:xfrm>
                <a:off x="3992696" y="3817033"/>
                <a:ext cx="111919" cy="373856"/>
              </a:xfrm>
              <a:custGeom>
                <a:avLst/>
                <a:gdLst>
                  <a:gd name="connsiteX0" fmla="*/ 4762 w 111919"/>
                  <a:gd name="connsiteY0" fmla="*/ 90487 h 373856"/>
                  <a:gd name="connsiteX1" fmla="*/ 0 w 111919"/>
                  <a:gd name="connsiteY1" fmla="*/ 373856 h 373856"/>
                  <a:gd name="connsiteX2" fmla="*/ 111919 w 111919"/>
                  <a:gd name="connsiteY2" fmla="*/ 288131 h 373856"/>
                  <a:gd name="connsiteX3" fmla="*/ 111919 w 111919"/>
                  <a:gd name="connsiteY3" fmla="*/ 0 h 373856"/>
                  <a:gd name="connsiteX4" fmla="*/ 4762 w 111919"/>
                  <a:gd name="connsiteY4" fmla="*/ 90487 h 3738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19" h="373856">
                    <a:moveTo>
                      <a:pt x="4762" y="90487"/>
                    </a:moveTo>
                    <a:cubicBezTo>
                      <a:pt x="3175" y="184943"/>
                      <a:pt x="1587" y="279400"/>
                      <a:pt x="0" y="373856"/>
                    </a:cubicBezTo>
                    <a:lnTo>
                      <a:pt x="111919" y="288131"/>
                    </a:lnTo>
                    <a:lnTo>
                      <a:pt x="111919" y="0"/>
                    </a:lnTo>
                    <a:lnTo>
                      <a:pt x="4762" y="90487"/>
                    </a:lnTo>
                    <a:close/>
                  </a:path>
                </a:pathLst>
              </a:cu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3" name="Forme libre 102"/>
              <p:cNvSpPr/>
              <p:nvPr/>
            </p:nvSpPr>
            <p:spPr>
              <a:xfrm>
                <a:off x="4180021" y="3372533"/>
                <a:ext cx="111919" cy="373856"/>
              </a:xfrm>
              <a:custGeom>
                <a:avLst/>
                <a:gdLst>
                  <a:gd name="connsiteX0" fmla="*/ 4762 w 111919"/>
                  <a:gd name="connsiteY0" fmla="*/ 90487 h 373856"/>
                  <a:gd name="connsiteX1" fmla="*/ 0 w 111919"/>
                  <a:gd name="connsiteY1" fmla="*/ 373856 h 373856"/>
                  <a:gd name="connsiteX2" fmla="*/ 111919 w 111919"/>
                  <a:gd name="connsiteY2" fmla="*/ 288131 h 373856"/>
                  <a:gd name="connsiteX3" fmla="*/ 111919 w 111919"/>
                  <a:gd name="connsiteY3" fmla="*/ 0 h 373856"/>
                  <a:gd name="connsiteX4" fmla="*/ 4762 w 111919"/>
                  <a:gd name="connsiteY4" fmla="*/ 90487 h 3738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19" h="373856">
                    <a:moveTo>
                      <a:pt x="4762" y="90487"/>
                    </a:moveTo>
                    <a:cubicBezTo>
                      <a:pt x="3175" y="184943"/>
                      <a:pt x="1587" y="279400"/>
                      <a:pt x="0" y="373856"/>
                    </a:cubicBezTo>
                    <a:lnTo>
                      <a:pt x="111919" y="288131"/>
                    </a:lnTo>
                    <a:lnTo>
                      <a:pt x="111919" y="0"/>
                    </a:lnTo>
                    <a:lnTo>
                      <a:pt x="4762" y="90487"/>
                    </a:lnTo>
                    <a:close/>
                  </a:path>
                </a:pathLst>
              </a:cu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4" name="Connecteur droit avec flèche 103"/>
              <p:cNvCxnSpPr/>
              <p:nvPr/>
            </p:nvCxnSpPr>
            <p:spPr>
              <a:xfrm>
                <a:off x="4010404" y="3574558"/>
                <a:ext cx="255373" cy="6"/>
              </a:xfrm>
              <a:prstGeom prst="straightConnector1">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5" name="Connecteur droit avec flèche 104"/>
              <p:cNvCxnSpPr/>
              <p:nvPr/>
            </p:nvCxnSpPr>
            <p:spPr>
              <a:xfrm>
                <a:off x="4221437" y="3441733"/>
                <a:ext cx="255373" cy="6"/>
              </a:xfrm>
              <a:prstGeom prst="straightConnector1">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6" name="Connecteur droit avec flèche 105"/>
              <p:cNvCxnSpPr/>
              <p:nvPr/>
            </p:nvCxnSpPr>
            <p:spPr>
              <a:xfrm rot="5400000" flipH="1" flipV="1">
                <a:off x="4049393" y="3521870"/>
                <a:ext cx="474433" cy="44246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7" name="Connecteur droit avec flèche 106"/>
              <p:cNvCxnSpPr/>
              <p:nvPr/>
            </p:nvCxnSpPr>
            <p:spPr>
              <a:xfrm>
                <a:off x="3799369" y="4013065"/>
                <a:ext cx="255373" cy="6"/>
              </a:xfrm>
              <a:prstGeom prst="straightConnector1">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8" name="Connecteur droit 277"/>
              <p:cNvCxnSpPr>
                <a:stCxn id="132" idx="2"/>
              </p:cNvCxnSpPr>
              <p:nvPr/>
            </p:nvCxnSpPr>
            <p:spPr>
              <a:xfrm flipH="1" flipV="1">
                <a:off x="4054742" y="3381553"/>
                <a:ext cx="1068532" cy="3907"/>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80" name="Connecteur droit 279"/>
              <p:cNvCxnSpPr/>
              <p:nvPr/>
            </p:nvCxnSpPr>
            <p:spPr>
              <a:xfrm flipH="1" flipV="1">
                <a:off x="3948906" y="3736864"/>
                <a:ext cx="1068532" cy="3907"/>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81" name="Connecteur droit 280"/>
              <p:cNvCxnSpPr/>
              <p:nvPr/>
            </p:nvCxnSpPr>
            <p:spPr>
              <a:xfrm flipH="1" flipV="1">
                <a:off x="3948906" y="3470525"/>
                <a:ext cx="1068532" cy="3907"/>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82" name="Connecteur droit 281"/>
              <p:cNvCxnSpPr/>
              <p:nvPr/>
            </p:nvCxnSpPr>
            <p:spPr>
              <a:xfrm flipH="1" flipV="1">
                <a:off x="4059702" y="3659567"/>
                <a:ext cx="1068532" cy="3907"/>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83" name="Connecteur droit 282"/>
              <p:cNvCxnSpPr>
                <a:stCxn id="266" idx="2"/>
              </p:cNvCxnSpPr>
              <p:nvPr/>
            </p:nvCxnSpPr>
            <p:spPr>
              <a:xfrm flipH="1" flipV="1">
                <a:off x="3901533" y="3808608"/>
                <a:ext cx="672344" cy="10651"/>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85" name="Connecteur droit 284"/>
              <p:cNvCxnSpPr/>
              <p:nvPr/>
            </p:nvCxnSpPr>
            <p:spPr>
              <a:xfrm flipH="1" flipV="1">
                <a:off x="3799369" y="4168509"/>
                <a:ext cx="672344" cy="10651"/>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86" name="Connecteur droit 285"/>
              <p:cNvCxnSpPr/>
              <p:nvPr/>
            </p:nvCxnSpPr>
            <p:spPr>
              <a:xfrm flipH="1" flipV="1">
                <a:off x="3804466" y="3910933"/>
                <a:ext cx="672344" cy="10651"/>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95" name="Connecteur droit 294"/>
              <p:cNvCxnSpPr/>
              <p:nvPr/>
            </p:nvCxnSpPr>
            <p:spPr>
              <a:xfrm flipH="1" flipV="1">
                <a:off x="3907765" y="4097122"/>
                <a:ext cx="672344" cy="10651"/>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grpSp>
      </p:grpSp>
      <p:grpSp>
        <p:nvGrpSpPr>
          <p:cNvPr id="54" name="Grouper 53"/>
          <p:cNvGrpSpPr/>
          <p:nvPr/>
        </p:nvGrpSpPr>
        <p:grpSpPr>
          <a:xfrm>
            <a:off x="88226" y="4432098"/>
            <a:ext cx="8917262" cy="2356462"/>
            <a:chOff x="88226" y="4432098"/>
            <a:chExt cx="8917262" cy="2356462"/>
          </a:xfrm>
        </p:grpSpPr>
        <p:grpSp>
          <p:nvGrpSpPr>
            <p:cNvPr id="287" name="Grouper 286"/>
            <p:cNvGrpSpPr/>
            <p:nvPr/>
          </p:nvGrpSpPr>
          <p:grpSpPr>
            <a:xfrm>
              <a:off x="5862849" y="4629021"/>
              <a:ext cx="1931572" cy="738187"/>
              <a:chOff x="5862849" y="4629021"/>
              <a:chExt cx="1931572" cy="738187"/>
            </a:xfrm>
          </p:grpSpPr>
          <p:cxnSp>
            <p:nvCxnSpPr>
              <p:cNvPr id="238" name="Connecteur droit avec flèche 237"/>
              <p:cNvCxnSpPr/>
              <p:nvPr/>
            </p:nvCxnSpPr>
            <p:spPr>
              <a:xfrm flipV="1">
                <a:off x="5862849" y="5204053"/>
                <a:ext cx="1024504" cy="15973"/>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57" name="Line 344"/>
              <p:cNvSpPr>
                <a:spLocks noChangeShapeType="1"/>
              </p:cNvSpPr>
              <p:nvPr/>
            </p:nvSpPr>
            <p:spPr bwMode="auto">
              <a:xfrm>
                <a:off x="6943521" y="4703182"/>
                <a:ext cx="719604" cy="0"/>
              </a:xfrm>
              <a:prstGeom prst="line">
                <a:avLst/>
              </a:prstGeom>
              <a:noFill/>
              <a:ln w="12700">
                <a:solidFill>
                  <a:schemeClr val="tx1"/>
                </a:solidFill>
                <a:round/>
                <a:headEnd type="none" w="sm" len="sm"/>
                <a:tailEnd type="stealth" w="med" len="med"/>
              </a:ln>
            </p:spPr>
            <p:txBody>
              <a:bodyPr wrap="none" anchor="ctr"/>
              <a:lstStyle/>
              <a:p>
                <a:endParaRPr lang="fr-FR"/>
              </a:p>
            </p:txBody>
          </p:sp>
          <p:sp>
            <p:nvSpPr>
              <p:cNvPr id="158" name="Rectangle 345"/>
              <p:cNvSpPr>
                <a:spLocks noChangeArrowheads="1"/>
              </p:cNvSpPr>
              <p:nvPr/>
            </p:nvSpPr>
            <p:spPr bwMode="auto">
              <a:xfrm>
                <a:off x="6948571" y="4803584"/>
                <a:ext cx="179270" cy="31946"/>
              </a:xfrm>
              <a:prstGeom prst="rect">
                <a:avLst/>
              </a:prstGeom>
              <a:solidFill>
                <a:schemeClr val="tx2"/>
              </a:solidFill>
              <a:ln w="12700">
                <a:solidFill>
                  <a:schemeClr val="tx1"/>
                </a:solidFill>
                <a:miter lim="800000"/>
                <a:headEnd/>
                <a:tailEnd/>
              </a:ln>
            </p:spPr>
            <p:txBody>
              <a:bodyPr wrap="none" anchor="ctr"/>
              <a:lstStyle/>
              <a:p>
                <a:endParaRPr lang="fr-FR"/>
              </a:p>
            </p:txBody>
          </p:sp>
          <p:sp>
            <p:nvSpPr>
              <p:cNvPr id="159" name="Rectangle 346"/>
              <p:cNvSpPr>
                <a:spLocks noChangeArrowheads="1"/>
              </p:cNvSpPr>
              <p:nvPr/>
            </p:nvSpPr>
            <p:spPr bwMode="auto">
              <a:xfrm>
                <a:off x="7054618" y="4892577"/>
                <a:ext cx="255018" cy="31946"/>
              </a:xfrm>
              <a:prstGeom prst="rect">
                <a:avLst/>
              </a:prstGeom>
              <a:solidFill>
                <a:schemeClr val="bg1"/>
              </a:solidFill>
              <a:ln w="12700">
                <a:solidFill>
                  <a:schemeClr val="tx1"/>
                </a:solidFill>
                <a:miter lim="800000"/>
                <a:headEnd/>
                <a:tailEnd/>
              </a:ln>
            </p:spPr>
            <p:txBody>
              <a:bodyPr wrap="none" anchor="ctr"/>
              <a:lstStyle/>
              <a:p>
                <a:endParaRPr lang="fr-FR"/>
              </a:p>
            </p:txBody>
          </p:sp>
          <p:sp>
            <p:nvSpPr>
              <p:cNvPr id="160" name="Rectangle 347"/>
              <p:cNvSpPr>
                <a:spLocks noChangeArrowheads="1"/>
              </p:cNvSpPr>
              <p:nvPr/>
            </p:nvSpPr>
            <p:spPr bwMode="auto">
              <a:xfrm>
                <a:off x="7145515" y="4741974"/>
                <a:ext cx="164120" cy="31946"/>
              </a:xfrm>
              <a:prstGeom prst="rect">
                <a:avLst/>
              </a:prstGeom>
              <a:solidFill>
                <a:schemeClr val="bg1"/>
              </a:solidFill>
              <a:ln w="12700">
                <a:solidFill>
                  <a:schemeClr val="tx1"/>
                </a:solidFill>
                <a:miter lim="800000"/>
                <a:headEnd/>
                <a:tailEnd/>
              </a:ln>
            </p:spPr>
            <p:txBody>
              <a:bodyPr wrap="none" anchor="ctr"/>
              <a:lstStyle/>
              <a:p>
                <a:endParaRPr lang="fr-FR"/>
              </a:p>
            </p:txBody>
          </p:sp>
          <p:sp>
            <p:nvSpPr>
              <p:cNvPr id="161" name="Rectangle 348"/>
              <p:cNvSpPr>
                <a:spLocks noChangeArrowheads="1"/>
              </p:cNvSpPr>
              <p:nvPr/>
            </p:nvSpPr>
            <p:spPr bwMode="auto">
              <a:xfrm>
                <a:off x="7357609" y="4988416"/>
                <a:ext cx="186845" cy="31946"/>
              </a:xfrm>
              <a:prstGeom prst="rect">
                <a:avLst/>
              </a:prstGeom>
              <a:solidFill>
                <a:schemeClr val="bg1"/>
              </a:solidFill>
              <a:ln w="12700">
                <a:solidFill>
                  <a:schemeClr val="tx1"/>
                </a:solidFill>
                <a:miter lim="800000"/>
                <a:headEnd/>
                <a:tailEnd/>
              </a:ln>
            </p:spPr>
            <p:txBody>
              <a:bodyPr wrap="none" anchor="ctr"/>
              <a:lstStyle/>
              <a:p>
                <a:endParaRPr lang="fr-FR"/>
              </a:p>
            </p:txBody>
          </p:sp>
          <p:sp>
            <p:nvSpPr>
              <p:cNvPr id="162" name="Rectangle 349"/>
              <p:cNvSpPr>
                <a:spLocks noChangeArrowheads="1"/>
              </p:cNvSpPr>
              <p:nvPr/>
            </p:nvSpPr>
            <p:spPr bwMode="auto">
              <a:xfrm>
                <a:off x="7145515" y="5084255"/>
                <a:ext cx="300466" cy="31946"/>
              </a:xfrm>
              <a:prstGeom prst="rect">
                <a:avLst/>
              </a:prstGeom>
              <a:solidFill>
                <a:schemeClr val="tx2"/>
              </a:solidFill>
              <a:ln w="12700">
                <a:solidFill>
                  <a:schemeClr val="tx1"/>
                </a:solidFill>
                <a:miter lim="800000"/>
                <a:headEnd/>
                <a:tailEnd/>
              </a:ln>
            </p:spPr>
            <p:txBody>
              <a:bodyPr wrap="none" anchor="ctr"/>
              <a:lstStyle/>
              <a:p>
                <a:endParaRPr lang="fr-FR"/>
              </a:p>
            </p:txBody>
          </p:sp>
          <p:sp>
            <p:nvSpPr>
              <p:cNvPr id="163" name="Rectangle 350"/>
              <p:cNvSpPr>
                <a:spLocks noChangeArrowheads="1"/>
              </p:cNvSpPr>
              <p:nvPr/>
            </p:nvSpPr>
            <p:spPr bwMode="auto">
              <a:xfrm>
                <a:off x="7463656" y="5180094"/>
                <a:ext cx="209569" cy="31946"/>
              </a:xfrm>
              <a:prstGeom prst="rect">
                <a:avLst/>
              </a:prstGeom>
              <a:solidFill>
                <a:schemeClr val="tx2"/>
              </a:solidFill>
              <a:ln w="12700">
                <a:solidFill>
                  <a:schemeClr val="tx1"/>
                </a:solidFill>
                <a:miter lim="800000"/>
                <a:headEnd/>
                <a:tailEnd/>
              </a:ln>
            </p:spPr>
            <p:txBody>
              <a:bodyPr wrap="none" anchor="ctr"/>
              <a:lstStyle/>
              <a:p>
                <a:endParaRPr lang="fr-FR"/>
              </a:p>
            </p:txBody>
          </p:sp>
          <p:sp>
            <p:nvSpPr>
              <p:cNvPr id="164" name="Rectangle 351"/>
              <p:cNvSpPr>
                <a:spLocks noChangeArrowheads="1"/>
              </p:cNvSpPr>
              <p:nvPr/>
            </p:nvSpPr>
            <p:spPr bwMode="auto">
              <a:xfrm>
                <a:off x="6948571" y="5241705"/>
                <a:ext cx="300466" cy="31946"/>
              </a:xfrm>
              <a:prstGeom prst="rect">
                <a:avLst/>
              </a:prstGeom>
              <a:solidFill>
                <a:schemeClr val="bg1"/>
              </a:solidFill>
              <a:ln w="12700">
                <a:solidFill>
                  <a:schemeClr val="tx1"/>
                </a:solidFill>
                <a:miter lim="800000"/>
                <a:headEnd/>
                <a:tailEnd/>
              </a:ln>
            </p:spPr>
            <p:txBody>
              <a:bodyPr wrap="none" anchor="ctr"/>
              <a:lstStyle/>
              <a:p>
                <a:endParaRPr lang="fr-FR"/>
              </a:p>
            </p:txBody>
          </p:sp>
          <p:sp>
            <p:nvSpPr>
              <p:cNvPr id="165" name="AutoShape 352"/>
              <p:cNvSpPr>
                <a:spLocks noChangeArrowheads="1"/>
              </p:cNvSpPr>
              <p:nvPr/>
            </p:nvSpPr>
            <p:spPr bwMode="auto">
              <a:xfrm>
                <a:off x="7327310" y="4865195"/>
                <a:ext cx="95947" cy="79866"/>
              </a:xfrm>
              <a:prstGeom prst="diamond">
                <a:avLst/>
              </a:prstGeom>
              <a:solidFill>
                <a:schemeClr val="tx2"/>
              </a:solidFill>
              <a:ln w="12700">
                <a:solidFill>
                  <a:schemeClr val="tx1"/>
                </a:solidFill>
                <a:miter lim="800000"/>
                <a:headEnd/>
                <a:tailEnd/>
              </a:ln>
            </p:spPr>
            <p:txBody>
              <a:bodyPr wrap="none" anchor="ctr"/>
              <a:lstStyle/>
              <a:p>
                <a:endParaRPr lang="fr-FR"/>
              </a:p>
            </p:txBody>
          </p:sp>
          <p:sp>
            <p:nvSpPr>
              <p:cNvPr id="166" name="AutoShape 353"/>
              <p:cNvSpPr>
                <a:spLocks noChangeArrowheads="1"/>
              </p:cNvSpPr>
              <p:nvPr/>
            </p:nvSpPr>
            <p:spPr bwMode="auto">
              <a:xfrm>
                <a:off x="7274286" y="5214322"/>
                <a:ext cx="95947" cy="79866"/>
              </a:xfrm>
              <a:prstGeom prst="diamond">
                <a:avLst/>
              </a:prstGeom>
              <a:solidFill>
                <a:schemeClr val="tx2"/>
              </a:solidFill>
              <a:ln w="12700">
                <a:solidFill>
                  <a:schemeClr val="tx1"/>
                </a:solidFill>
                <a:miter lim="800000"/>
                <a:headEnd/>
                <a:tailEnd/>
              </a:ln>
            </p:spPr>
            <p:txBody>
              <a:bodyPr wrap="none" anchor="ctr"/>
              <a:lstStyle/>
              <a:p>
                <a:endParaRPr lang="fr-FR"/>
              </a:p>
            </p:txBody>
          </p:sp>
          <p:sp>
            <p:nvSpPr>
              <p:cNvPr id="167" name="AutoShape 354"/>
              <p:cNvSpPr>
                <a:spLocks noChangeArrowheads="1"/>
              </p:cNvSpPr>
              <p:nvPr/>
            </p:nvSpPr>
            <p:spPr bwMode="auto">
              <a:xfrm>
                <a:off x="7683324" y="5159557"/>
                <a:ext cx="95947" cy="79866"/>
              </a:xfrm>
              <a:prstGeom prst="diamond">
                <a:avLst/>
              </a:prstGeom>
              <a:solidFill>
                <a:schemeClr val="tx2"/>
              </a:solidFill>
              <a:ln w="12700">
                <a:solidFill>
                  <a:schemeClr val="tx1"/>
                </a:solidFill>
                <a:miter lim="800000"/>
                <a:headEnd/>
                <a:tailEnd/>
              </a:ln>
            </p:spPr>
            <p:txBody>
              <a:bodyPr wrap="none" anchor="ctr"/>
              <a:lstStyle/>
              <a:p>
                <a:endParaRPr lang="fr-FR"/>
              </a:p>
            </p:txBody>
          </p:sp>
          <p:sp>
            <p:nvSpPr>
              <p:cNvPr id="168" name="Rectangle 355"/>
              <p:cNvSpPr>
                <a:spLocks noChangeArrowheads="1"/>
              </p:cNvSpPr>
              <p:nvPr/>
            </p:nvSpPr>
            <p:spPr bwMode="auto">
              <a:xfrm>
                <a:off x="7620201" y="4629021"/>
                <a:ext cx="174220" cy="175705"/>
              </a:xfrm>
              <a:prstGeom prst="rect">
                <a:avLst/>
              </a:prstGeom>
              <a:noFill/>
              <a:ln w="9525">
                <a:noFill/>
                <a:miter lim="800000"/>
                <a:headEnd/>
                <a:tailEnd/>
              </a:ln>
            </p:spPr>
            <p:txBody>
              <a:bodyPr wrap="none" lIns="92075" tIns="46038" rIns="92075" bIns="46038">
                <a:spAutoFit/>
              </a:bodyPr>
              <a:lstStyle/>
              <a:p>
                <a:pPr defTabSz="762000" eaLnBrk="0" hangingPunct="0"/>
                <a:r>
                  <a:rPr lang="fr-FR" sz="1000" b="0">
                    <a:latin typeface="Times New Roman" pitchFamily="18" charset="0"/>
                  </a:rPr>
                  <a:t>t</a:t>
                </a:r>
              </a:p>
            </p:txBody>
          </p:sp>
          <p:sp>
            <p:nvSpPr>
              <p:cNvPr id="169" name="Line 357"/>
              <p:cNvSpPr>
                <a:spLocks noChangeShapeType="1"/>
              </p:cNvSpPr>
              <p:nvPr/>
            </p:nvSpPr>
            <p:spPr bwMode="auto">
              <a:xfrm>
                <a:off x="6943521" y="4703182"/>
                <a:ext cx="0" cy="664026"/>
              </a:xfrm>
              <a:prstGeom prst="line">
                <a:avLst/>
              </a:prstGeom>
              <a:noFill/>
              <a:ln w="12700">
                <a:solidFill>
                  <a:schemeClr val="tx1"/>
                </a:solidFill>
                <a:round/>
                <a:headEnd type="none" w="sm" len="sm"/>
                <a:tailEnd type="none" w="sm" len="sm"/>
              </a:ln>
            </p:spPr>
            <p:txBody>
              <a:bodyPr wrap="none" anchor="ctr"/>
              <a:lstStyle/>
              <a:p>
                <a:endParaRPr lang="fr-FR"/>
              </a:p>
            </p:txBody>
          </p:sp>
          <p:cxnSp>
            <p:nvCxnSpPr>
              <p:cNvPr id="170" name="Connecteur droit avec flèche 169"/>
              <p:cNvCxnSpPr>
                <a:stCxn id="158" idx="3"/>
                <a:endCxn id="162" idx="1"/>
              </p:cNvCxnSpPr>
              <p:nvPr/>
            </p:nvCxnSpPr>
            <p:spPr>
              <a:xfrm>
                <a:off x="7127841" y="4819557"/>
                <a:ext cx="17674" cy="28067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1" name="Connecteur droit avec flèche 170"/>
              <p:cNvCxnSpPr>
                <a:stCxn id="162" idx="3"/>
                <a:endCxn id="163" idx="1"/>
              </p:cNvCxnSpPr>
              <p:nvPr/>
            </p:nvCxnSpPr>
            <p:spPr>
              <a:xfrm>
                <a:off x="7445981" y="5100228"/>
                <a:ext cx="17674" cy="9583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2" name="Connecteur droit avec flèche 171"/>
              <p:cNvCxnSpPr>
                <a:stCxn id="159" idx="3"/>
                <a:endCxn id="161" idx="1"/>
              </p:cNvCxnSpPr>
              <p:nvPr/>
            </p:nvCxnSpPr>
            <p:spPr>
              <a:xfrm>
                <a:off x="7309635" y="4908551"/>
                <a:ext cx="47974" cy="9583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3" name="Connecteur droit avec flèche 172"/>
              <p:cNvCxnSpPr>
                <a:stCxn id="160" idx="3"/>
                <a:endCxn id="165" idx="0"/>
              </p:cNvCxnSpPr>
              <p:nvPr/>
            </p:nvCxnSpPr>
            <p:spPr>
              <a:xfrm>
                <a:off x="7309635" y="4757947"/>
                <a:ext cx="65648" cy="1072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4" name="Connecteur droit avec flèche 173"/>
              <p:cNvCxnSpPr>
                <a:stCxn id="161" idx="3"/>
                <a:endCxn id="167" idx="1"/>
              </p:cNvCxnSpPr>
              <p:nvPr/>
            </p:nvCxnSpPr>
            <p:spPr>
              <a:xfrm>
                <a:off x="7544453" y="5004389"/>
                <a:ext cx="138871" cy="19510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5" name="Connecteur droit avec flèche 174"/>
              <p:cNvCxnSpPr>
                <a:stCxn id="166" idx="3"/>
                <a:endCxn id="163" idx="1"/>
              </p:cNvCxnSpPr>
              <p:nvPr/>
            </p:nvCxnSpPr>
            <p:spPr>
              <a:xfrm flipV="1">
                <a:off x="7370233" y="5196067"/>
                <a:ext cx="93422" cy="581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36" name="Rectangle à coins arrondis 235"/>
            <p:cNvSpPr/>
            <p:nvPr/>
          </p:nvSpPr>
          <p:spPr>
            <a:xfrm>
              <a:off x="6761072" y="4535914"/>
              <a:ext cx="2244416" cy="2252646"/>
            </a:xfrm>
            <a:prstGeom prst="roundRect">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nvGrpSpPr>
            <p:cNvPr id="279" name="Grouper 278"/>
            <p:cNvGrpSpPr/>
            <p:nvPr/>
          </p:nvGrpSpPr>
          <p:grpSpPr>
            <a:xfrm>
              <a:off x="257764" y="4432098"/>
              <a:ext cx="422804" cy="477637"/>
              <a:chOff x="257764" y="4432098"/>
              <a:chExt cx="422804" cy="477637"/>
            </a:xfrm>
          </p:grpSpPr>
          <p:sp>
            <p:nvSpPr>
              <p:cNvPr id="200" name="Ellipse 199"/>
              <p:cNvSpPr/>
              <p:nvPr/>
            </p:nvSpPr>
            <p:spPr>
              <a:xfrm>
                <a:off x="257764" y="4468948"/>
                <a:ext cx="422804" cy="440787"/>
              </a:xfrm>
              <a:prstGeom prst="ellips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4" name="ZoneTexte 13"/>
              <p:cNvSpPr txBox="1"/>
              <p:nvPr/>
            </p:nvSpPr>
            <p:spPr>
              <a:xfrm>
                <a:off x="311823" y="4432098"/>
                <a:ext cx="340658" cy="461665"/>
              </a:xfrm>
              <a:prstGeom prst="rect">
                <a:avLst/>
              </a:prstGeom>
              <a:noFill/>
            </p:spPr>
            <p:txBody>
              <a:bodyPr wrap="none" rtlCol="0">
                <a:spAutoFit/>
              </a:bodyPr>
              <a:lstStyle/>
              <a:p>
                <a:r>
                  <a:rPr lang="fr-FR" sz="2400" dirty="0" smtClean="0"/>
                  <a:t>6</a:t>
                </a:r>
                <a:endParaRPr lang="fr-FR" sz="2400" dirty="0"/>
              </a:p>
            </p:txBody>
          </p:sp>
        </p:grpSp>
        <p:sp>
          <p:nvSpPr>
            <p:cNvPr id="284" name="ZoneTexte 283"/>
            <p:cNvSpPr txBox="1"/>
            <p:nvPr/>
          </p:nvSpPr>
          <p:spPr>
            <a:xfrm>
              <a:off x="88226" y="4887412"/>
              <a:ext cx="5865708" cy="523220"/>
            </a:xfrm>
            <a:prstGeom prst="rect">
              <a:avLst/>
            </a:prstGeom>
            <a:noFill/>
          </p:spPr>
          <p:txBody>
            <a:bodyPr wrap="none" rtlCol="0">
              <a:spAutoFit/>
            </a:bodyPr>
            <a:lstStyle/>
            <a:p>
              <a:r>
                <a:rPr lang="fr-FR" sz="2800" dirty="0"/>
                <a:t>O</a:t>
              </a:r>
              <a:r>
                <a:rPr lang="fr-FR" dirty="0"/>
                <a:t>utils : « </a:t>
              </a:r>
              <a:r>
                <a:rPr lang="fr-FR" dirty="0">
                  <a:solidFill>
                    <a:srgbClr val="FF0000"/>
                  </a:solidFill>
                </a:rPr>
                <a:t>Planning de GANTT </a:t>
              </a:r>
              <a:r>
                <a:rPr lang="fr-FR" dirty="0"/>
                <a:t>: Quand, Quoi et Comment ? </a:t>
              </a:r>
              <a:r>
                <a:rPr lang="fr-FR" dirty="0" smtClean="0"/>
                <a:t>» </a:t>
              </a:r>
              <a:endParaRPr lang="fr-FR" dirty="0"/>
            </a:p>
          </p:txBody>
        </p:sp>
      </p:grpSp>
      <p:grpSp>
        <p:nvGrpSpPr>
          <p:cNvPr id="57" name="Grouper 56"/>
          <p:cNvGrpSpPr/>
          <p:nvPr/>
        </p:nvGrpSpPr>
        <p:grpSpPr>
          <a:xfrm>
            <a:off x="870211" y="4924482"/>
            <a:ext cx="8091426" cy="1055688"/>
            <a:chOff x="870211" y="4924482"/>
            <a:chExt cx="8091426" cy="1055688"/>
          </a:xfrm>
        </p:grpSpPr>
        <p:cxnSp>
          <p:nvCxnSpPr>
            <p:cNvPr id="239" name="Connecteur droit avec flèche 238"/>
            <p:cNvCxnSpPr/>
            <p:nvPr/>
          </p:nvCxnSpPr>
          <p:spPr>
            <a:xfrm>
              <a:off x="5667634" y="5732873"/>
              <a:ext cx="2267202"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81" name="Line 333"/>
            <p:cNvSpPr>
              <a:spLocks noChangeShapeType="1"/>
            </p:cNvSpPr>
            <p:nvPr/>
          </p:nvSpPr>
          <p:spPr bwMode="auto">
            <a:xfrm>
              <a:off x="8001898" y="5799835"/>
              <a:ext cx="926064" cy="0"/>
            </a:xfrm>
            <a:prstGeom prst="line">
              <a:avLst/>
            </a:prstGeom>
            <a:noFill/>
            <a:ln w="12700">
              <a:solidFill>
                <a:schemeClr val="tx1"/>
              </a:solidFill>
              <a:round/>
              <a:headEnd type="none" w="sm" len="sm"/>
              <a:tailEnd type="stealth" w="med" len="med"/>
            </a:ln>
          </p:spPr>
          <p:txBody>
            <a:bodyPr wrap="none" anchor="ctr"/>
            <a:lstStyle/>
            <a:p>
              <a:endParaRPr lang="fr-FR"/>
            </a:p>
          </p:txBody>
        </p:sp>
        <p:sp>
          <p:nvSpPr>
            <p:cNvPr id="182" name="Freeform 334"/>
            <p:cNvSpPr>
              <a:spLocks/>
            </p:cNvSpPr>
            <p:nvPr/>
          </p:nvSpPr>
          <p:spPr bwMode="auto">
            <a:xfrm>
              <a:off x="8001898" y="5120614"/>
              <a:ext cx="819426" cy="680537"/>
            </a:xfrm>
            <a:custGeom>
              <a:avLst/>
              <a:gdLst>
                <a:gd name="T0" fmla="*/ 0 w 583"/>
                <a:gd name="T1" fmla="*/ 384 h 517"/>
                <a:gd name="T2" fmla="*/ 90 w 583"/>
                <a:gd name="T3" fmla="*/ 384 h 517"/>
                <a:gd name="T4" fmla="*/ 90 w 583"/>
                <a:gd name="T5" fmla="*/ 288 h 517"/>
                <a:gd name="T6" fmla="*/ 156 w 583"/>
                <a:gd name="T7" fmla="*/ 288 h 517"/>
                <a:gd name="T8" fmla="*/ 156 w 583"/>
                <a:gd name="T9" fmla="*/ 186 h 517"/>
                <a:gd name="T10" fmla="*/ 234 w 583"/>
                <a:gd name="T11" fmla="*/ 186 h 517"/>
                <a:gd name="T12" fmla="*/ 234 w 583"/>
                <a:gd name="T13" fmla="*/ 0 h 517"/>
                <a:gd name="T14" fmla="*/ 414 w 583"/>
                <a:gd name="T15" fmla="*/ 0 h 517"/>
                <a:gd name="T16" fmla="*/ 414 w 583"/>
                <a:gd name="T17" fmla="*/ 282 h 517"/>
                <a:gd name="T18" fmla="*/ 510 w 583"/>
                <a:gd name="T19" fmla="*/ 282 h 517"/>
                <a:gd name="T20" fmla="*/ 510 w 583"/>
                <a:gd name="T21" fmla="*/ 378 h 517"/>
                <a:gd name="T22" fmla="*/ 582 w 583"/>
                <a:gd name="T23" fmla="*/ 378 h 517"/>
                <a:gd name="T24" fmla="*/ 582 w 583"/>
                <a:gd name="T25" fmla="*/ 516 h 51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83"/>
                <a:gd name="T40" fmla="*/ 0 h 517"/>
                <a:gd name="T41" fmla="*/ 583 w 583"/>
                <a:gd name="T42" fmla="*/ 517 h 51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83" h="517">
                  <a:moveTo>
                    <a:pt x="0" y="384"/>
                  </a:moveTo>
                  <a:lnTo>
                    <a:pt x="90" y="384"/>
                  </a:lnTo>
                  <a:lnTo>
                    <a:pt x="90" y="288"/>
                  </a:lnTo>
                  <a:lnTo>
                    <a:pt x="156" y="288"/>
                  </a:lnTo>
                  <a:lnTo>
                    <a:pt x="156" y="186"/>
                  </a:lnTo>
                  <a:lnTo>
                    <a:pt x="234" y="186"/>
                  </a:lnTo>
                  <a:lnTo>
                    <a:pt x="234" y="0"/>
                  </a:lnTo>
                  <a:lnTo>
                    <a:pt x="414" y="0"/>
                  </a:lnTo>
                  <a:lnTo>
                    <a:pt x="414" y="282"/>
                  </a:lnTo>
                  <a:lnTo>
                    <a:pt x="510" y="282"/>
                  </a:lnTo>
                  <a:lnTo>
                    <a:pt x="510" y="378"/>
                  </a:lnTo>
                  <a:lnTo>
                    <a:pt x="582" y="378"/>
                  </a:lnTo>
                  <a:lnTo>
                    <a:pt x="582" y="516"/>
                  </a:lnTo>
                </a:path>
              </a:pathLst>
            </a:custGeom>
            <a:noFill/>
            <a:ln w="12700" cap="rnd">
              <a:solidFill>
                <a:schemeClr val="tx1"/>
              </a:solidFill>
              <a:round/>
              <a:headEnd type="none" w="sm" len="sm"/>
              <a:tailEnd type="none" w="sm" len="sm"/>
            </a:ln>
          </p:spPr>
          <p:txBody>
            <a:bodyPr/>
            <a:lstStyle/>
            <a:p>
              <a:endParaRPr lang="fr-FR"/>
            </a:p>
          </p:txBody>
        </p:sp>
        <p:sp>
          <p:nvSpPr>
            <p:cNvPr id="183" name="Line 335"/>
            <p:cNvSpPr>
              <a:spLocks noChangeShapeType="1"/>
            </p:cNvSpPr>
            <p:nvPr/>
          </p:nvSpPr>
          <p:spPr bwMode="auto">
            <a:xfrm>
              <a:off x="8001898" y="5286470"/>
              <a:ext cx="858714" cy="0"/>
            </a:xfrm>
            <a:prstGeom prst="line">
              <a:avLst/>
            </a:prstGeom>
            <a:noFill/>
            <a:ln w="25400">
              <a:solidFill>
                <a:schemeClr val="tx1"/>
              </a:solidFill>
              <a:round/>
              <a:headEnd type="none" w="sm" len="sm"/>
              <a:tailEnd type="none" w="sm" len="sm"/>
            </a:ln>
          </p:spPr>
          <p:txBody>
            <a:bodyPr wrap="none" anchor="ctr"/>
            <a:lstStyle/>
            <a:p>
              <a:endParaRPr lang="fr-FR"/>
            </a:p>
          </p:txBody>
        </p:sp>
        <p:sp>
          <p:nvSpPr>
            <p:cNvPr id="184" name="Rectangle 336"/>
            <p:cNvSpPr>
              <a:spLocks noChangeArrowheads="1"/>
            </p:cNvSpPr>
            <p:nvPr/>
          </p:nvSpPr>
          <p:spPr bwMode="auto">
            <a:xfrm>
              <a:off x="8335842" y="5125879"/>
              <a:ext cx="241338" cy="147428"/>
            </a:xfrm>
            <a:prstGeom prst="rect">
              <a:avLst/>
            </a:prstGeom>
            <a:solidFill>
              <a:schemeClr val="bg2"/>
            </a:solidFill>
            <a:ln w="12700">
              <a:solidFill>
                <a:schemeClr val="tx1"/>
              </a:solidFill>
              <a:miter lim="800000"/>
              <a:headEnd/>
              <a:tailEnd/>
            </a:ln>
          </p:spPr>
          <p:txBody>
            <a:bodyPr wrap="none" anchor="ctr"/>
            <a:lstStyle/>
            <a:p>
              <a:endParaRPr lang="fr-FR"/>
            </a:p>
          </p:txBody>
        </p:sp>
        <p:sp>
          <p:nvSpPr>
            <p:cNvPr id="185" name="Rectangle 337"/>
            <p:cNvSpPr>
              <a:spLocks noChangeArrowheads="1"/>
            </p:cNvSpPr>
            <p:nvPr/>
          </p:nvSpPr>
          <p:spPr bwMode="auto">
            <a:xfrm>
              <a:off x="8768005" y="5777457"/>
              <a:ext cx="193632" cy="202713"/>
            </a:xfrm>
            <a:prstGeom prst="rect">
              <a:avLst/>
            </a:prstGeom>
            <a:noFill/>
            <a:ln w="9525">
              <a:noFill/>
              <a:miter lim="800000"/>
              <a:headEnd/>
              <a:tailEnd/>
            </a:ln>
          </p:spPr>
          <p:txBody>
            <a:bodyPr wrap="none" lIns="92075" tIns="46038" rIns="92075" bIns="46038">
              <a:spAutoFit/>
            </a:bodyPr>
            <a:lstStyle/>
            <a:p>
              <a:pPr defTabSz="762000" eaLnBrk="0" hangingPunct="0"/>
              <a:r>
                <a:rPr lang="fr-FR" sz="1000" b="0">
                  <a:latin typeface="Times New Roman" pitchFamily="18" charset="0"/>
                </a:rPr>
                <a:t>t</a:t>
              </a:r>
            </a:p>
          </p:txBody>
        </p:sp>
        <p:sp>
          <p:nvSpPr>
            <p:cNvPr id="186" name="Rectangle 338"/>
            <p:cNvSpPr>
              <a:spLocks noChangeArrowheads="1"/>
            </p:cNvSpPr>
            <p:nvPr/>
          </p:nvSpPr>
          <p:spPr bwMode="auto">
            <a:xfrm>
              <a:off x="7878423" y="4924482"/>
              <a:ext cx="457419" cy="202713"/>
            </a:xfrm>
            <a:prstGeom prst="rect">
              <a:avLst/>
            </a:prstGeom>
            <a:noFill/>
            <a:ln w="9525">
              <a:noFill/>
              <a:miter lim="800000"/>
              <a:headEnd/>
              <a:tailEnd/>
            </a:ln>
          </p:spPr>
          <p:txBody>
            <a:bodyPr wrap="none" lIns="92075" tIns="46038" rIns="92075" bIns="46038">
              <a:spAutoFit/>
            </a:bodyPr>
            <a:lstStyle/>
            <a:p>
              <a:pPr defTabSz="762000" eaLnBrk="0" hangingPunct="0"/>
              <a:r>
                <a:rPr lang="fr-FR" sz="1000" b="0">
                  <a:latin typeface="Times New Roman" pitchFamily="18" charset="0"/>
                </a:rPr>
                <a:t>heures</a:t>
              </a:r>
            </a:p>
          </p:txBody>
        </p:sp>
        <p:sp>
          <p:nvSpPr>
            <p:cNvPr id="187" name="Line 339"/>
            <p:cNvSpPr>
              <a:spLocks noChangeShapeType="1"/>
            </p:cNvSpPr>
            <p:nvPr/>
          </p:nvSpPr>
          <p:spPr bwMode="auto">
            <a:xfrm flipV="1">
              <a:off x="7992077" y="5136410"/>
              <a:ext cx="0" cy="663425"/>
            </a:xfrm>
            <a:prstGeom prst="line">
              <a:avLst/>
            </a:prstGeom>
            <a:noFill/>
            <a:ln w="9525">
              <a:solidFill>
                <a:schemeClr val="tx1"/>
              </a:solidFill>
              <a:round/>
              <a:headEnd/>
              <a:tailEnd type="triangle" w="med" len="med"/>
            </a:ln>
          </p:spPr>
          <p:txBody>
            <a:bodyPr wrap="none" anchor="ctr"/>
            <a:lstStyle/>
            <a:p>
              <a:endParaRPr lang="fr-FR"/>
            </a:p>
          </p:txBody>
        </p:sp>
        <p:sp>
          <p:nvSpPr>
            <p:cNvPr id="55" name="ZoneTexte 54"/>
            <p:cNvSpPr txBox="1"/>
            <p:nvPr/>
          </p:nvSpPr>
          <p:spPr>
            <a:xfrm>
              <a:off x="870211" y="5534897"/>
              <a:ext cx="4666737" cy="369332"/>
            </a:xfrm>
            <a:prstGeom prst="rect">
              <a:avLst/>
            </a:prstGeom>
            <a:noFill/>
          </p:spPr>
          <p:txBody>
            <a:bodyPr wrap="none" rtlCol="0">
              <a:spAutoFit/>
            </a:bodyPr>
            <a:lstStyle/>
            <a:p>
              <a:r>
                <a:rPr lang="fr-FR" dirty="0"/>
                <a:t> « </a:t>
              </a:r>
              <a:r>
                <a:rPr lang="fr-FR" dirty="0">
                  <a:solidFill>
                    <a:srgbClr val="FF0000"/>
                  </a:solidFill>
                </a:rPr>
                <a:t>Plans de charges </a:t>
              </a:r>
              <a:r>
                <a:rPr lang="fr-FR" dirty="0"/>
                <a:t>: Quand, Qui et Combien ? »</a:t>
              </a:r>
            </a:p>
          </p:txBody>
        </p:sp>
      </p:grpSp>
      <p:sp>
        <p:nvSpPr>
          <p:cNvPr id="15" name="Espace réservé du pied de page 14"/>
          <p:cNvSpPr>
            <a:spLocks noGrp="1"/>
          </p:cNvSpPr>
          <p:nvPr>
            <p:ph type="ftr" sz="quarter" idx="11"/>
          </p:nvPr>
        </p:nvSpPr>
        <p:spPr>
          <a:xfrm>
            <a:off x="2986987" y="6469985"/>
            <a:ext cx="2895600" cy="365125"/>
          </a:xfrm>
        </p:spPr>
        <p:txBody>
          <a:bodyPr/>
          <a:lstStyle/>
          <a:p>
            <a:r>
              <a:rPr lang="en-US" sz="800" dirty="0" smtClean="0"/>
              <a:t>Guy </a:t>
            </a:r>
            <a:r>
              <a:rPr lang="en-US" sz="800" dirty="0" err="1" smtClean="0"/>
              <a:t>Doriot</a:t>
            </a:r>
            <a:r>
              <a:rPr lang="en-US" sz="800" dirty="0" smtClean="0"/>
              <a:t> copyright 2012</a:t>
            </a:r>
            <a:endParaRPr lang="fr-FR" sz="800" dirty="0"/>
          </a:p>
        </p:txBody>
      </p:sp>
      <p:sp>
        <p:nvSpPr>
          <p:cNvPr id="232" name="Espace réservé du numéro de diapositive 231"/>
          <p:cNvSpPr>
            <a:spLocks noGrp="1"/>
          </p:cNvSpPr>
          <p:nvPr>
            <p:ph type="sldNum" sz="quarter" idx="12"/>
          </p:nvPr>
        </p:nvSpPr>
        <p:spPr/>
        <p:txBody>
          <a:bodyPr/>
          <a:lstStyle/>
          <a:p>
            <a:fld id="{91054109-3671-9648-88AD-827A27BCC822}" type="slidenum">
              <a:rPr lang="fr-FR" smtClean="0"/>
              <a:t>20</a:t>
            </a:fld>
            <a:endParaRPr lang="fr-FR"/>
          </a:p>
        </p:txBody>
      </p:sp>
    </p:spTree>
    <p:extLst>
      <p:ext uri="{BB962C8B-B14F-4D97-AF65-F5344CB8AC3E}">
        <p14:creationId xmlns:p14="http://schemas.microsoft.com/office/powerpoint/2010/main" val="15829298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24"/>
                                        </p:tgtEl>
                                        <p:attrNameLst>
                                          <p:attrName>style.visibility</p:attrName>
                                        </p:attrNameLst>
                                      </p:cBhvr>
                                      <p:to>
                                        <p:strVal val="visible"/>
                                      </p:to>
                                    </p:set>
                                    <p:animEffect transition="in" filter="checkerboard(across)">
                                      <p:cBhvr>
                                        <p:cTn id="7" dur="500"/>
                                        <p:tgtEl>
                                          <p:spTgt spid="22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checkerboard(across)">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checkerboard(across)">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checkerboard(across)">
                                      <p:cBhvr>
                                        <p:cTn id="22" dur="500"/>
                                        <p:tgtEl>
                                          <p:spTgt spid="30"/>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277"/>
                                        </p:tgtEl>
                                        <p:attrNameLst>
                                          <p:attrName>style.visibility</p:attrName>
                                        </p:attrNameLst>
                                      </p:cBhvr>
                                      <p:to>
                                        <p:strVal val="visible"/>
                                      </p:to>
                                    </p:set>
                                    <p:animEffect transition="in" filter="checkerboard(across)">
                                      <p:cBhvr>
                                        <p:cTn id="27" dur="500"/>
                                        <p:tgtEl>
                                          <p:spTgt spid="277"/>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54"/>
                                        </p:tgtEl>
                                        <p:attrNameLst>
                                          <p:attrName>style.visibility</p:attrName>
                                        </p:attrNameLst>
                                      </p:cBhvr>
                                      <p:to>
                                        <p:strVal val="visible"/>
                                      </p:to>
                                    </p:set>
                                    <p:animEffect transition="in" filter="checkerboard(across)">
                                      <p:cBhvr>
                                        <p:cTn id="32" dur="500"/>
                                        <p:tgtEl>
                                          <p:spTgt spid="54"/>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57"/>
                                        </p:tgtEl>
                                        <p:attrNameLst>
                                          <p:attrName>style.visibility</p:attrName>
                                        </p:attrNameLst>
                                      </p:cBhvr>
                                      <p:to>
                                        <p:strVal val="visible"/>
                                      </p:to>
                                    </p:set>
                                    <p:animEffect transition="in" filter="checkerboard(across)">
                                      <p:cBhvr>
                                        <p:cTn id="37" dur="500"/>
                                        <p:tgtEl>
                                          <p:spTgt spid="57"/>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60"/>
                                        </p:tgtEl>
                                        <p:attrNameLst>
                                          <p:attrName>style.visibility</p:attrName>
                                        </p:attrNameLst>
                                      </p:cBhvr>
                                      <p:to>
                                        <p:strVal val="visible"/>
                                      </p:to>
                                    </p:set>
                                    <p:animEffect transition="in" filter="checkerboard(across)">
                                      <p:cBhvr>
                                        <p:cTn id="42"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93"/>
          <p:cNvGraphicFramePr>
            <a:graphicFrameLocks/>
          </p:cNvGraphicFramePr>
          <p:nvPr>
            <p:extLst>
              <p:ext uri="{D42A27DB-BD31-4B8C-83A1-F6EECF244321}">
                <p14:modId xmlns:p14="http://schemas.microsoft.com/office/powerpoint/2010/main" val="1560228367"/>
              </p:ext>
            </p:extLst>
          </p:nvPr>
        </p:nvGraphicFramePr>
        <p:xfrm>
          <a:off x="5314950" y="1104371"/>
          <a:ext cx="3517900" cy="1939926"/>
        </p:xfrm>
        <a:graphic>
          <a:graphicData uri="http://schemas.openxmlformats.org/drawingml/2006/table">
            <a:tbl>
              <a:tblPr/>
              <a:tblGrid>
                <a:gridCol w="1152525"/>
                <a:gridCol w="633413"/>
                <a:gridCol w="896937"/>
                <a:gridCol w="835025"/>
              </a:tblGrid>
              <a:tr h="39637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Probabilité d</a:t>
                      </a:r>
                      <a:r>
                        <a:rPr kumimoji="0" lang="ja-JP" altLang="fr-FR" sz="1000" b="0" i="0" u="none" strike="noStrike" cap="none" normalizeH="0" baseline="0">
                          <a:ln>
                            <a:noFill/>
                          </a:ln>
                          <a:solidFill>
                            <a:schemeClr val="tx1"/>
                          </a:solidFill>
                          <a:effectLst/>
                          <a:latin typeface="Arial" charset="0"/>
                          <a:ea typeface="ＭＳ Ｐゴシック" charset="0"/>
                        </a:rPr>
                        <a:t>’</a:t>
                      </a:r>
                      <a:r>
                        <a:rPr kumimoji="0" lang="fr-FR" sz="1000" b="0" i="0" u="none" strike="noStrike" cap="none" normalizeH="0" baseline="0">
                          <a:ln>
                            <a:noFill/>
                          </a:ln>
                          <a:solidFill>
                            <a:schemeClr val="tx1"/>
                          </a:solidFill>
                          <a:effectLst/>
                          <a:latin typeface="Arial" charset="0"/>
                          <a:ea typeface="ＭＳ Ｐゴシック" charset="0"/>
                        </a:rPr>
                        <a:t>occurrence</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Pr en %</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Arial" charset="0"/>
                          <a:ea typeface="ＭＳ Ｐゴシック" charset="0"/>
                        </a:rPr>
                        <a:t>Gravité</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Degré de gravité Gr</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392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Très faible</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10</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Très faible</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2</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392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Faible</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30</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Faible</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4</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392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Probable</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Arial" charset="0"/>
                          <a:ea typeface="ＭＳ Ｐゴシック" charset="0"/>
                        </a:rPr>
                        <a:t>50</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Tolérable</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8</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395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Très probable</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80</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Elevée</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12</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392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Certaine</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Arial" charset="0"/>
                          <a:ea typeface="ＭＳ Ｐゴシック" charset="0"/>
                        </a:rPr>
                        <a:t>100</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Très élevée</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16</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39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a typeface="ＭＳ Ｐゴシック" charset="0"/>
                      </a:endParaRP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a typeface="ＭＳ Ｐゴシック" charset="0"/>
                      </a:endParaRP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Arial" charset="0"/>
                          <a:ea typeface="ＭＳ Ｐゴシック" charset="0"/>
                        </a:rPr>
                        <a:t>Irrémédiable</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Arial" charset="0"/>
                          <a:ea typeface="ＭＳ Ｐゴシック" charset="0"/>
                        </a:rPr>
                        <a:t>20</a:t>
                      </a:r>
                    </a:p>
                  </a:txBody>
                  <a:tcPr marT="45735" marB="4573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6" name="Group 49"/>
          <p:cNvGrpSpPr>
            <a:grpSpLocks/>
          </p:cNvGrpSpPr>
          <p:nvPr/>
        </p:nvGrpSpPr>
        <p:grpSpPr bwMode="auto">
          <a:xfrm>
            <a:off x="4775198" y="3286655"/>
            <a:ext cx="4364038" cy="3094038"/>
            <a:chOff x="2592" y="336"/>
            <a:chExt cx="2749" cy="1949"/>
          </a:xfrm>
        </p:grpSpPr>
        <p:sp>
          <p:nvSpPr>
            <p:cNvPr id="7" name="Line 50"/>
            <p:cNvSpPr>
              <a:spLocks noChangeShapeType="1"/>
            </p:cNvSpPr>
            <p:nvPr/>
          </p:nvSpPr>
          <p:spPr bwMode="auto">
            <a:xfrm flipV="1">
              <a:off x="2928" y="480"/>
              <a:ext cx="0" cy="163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9" name="Line 51"/>
            <p:cNvSpPr>
              <a:spLocks noChangeShapeType="1"/>
            </p:cNvSpPr>
            <p:nvPr/>
          </p:nvSpPr>
          <p:spPr bwMode="auto">
            <a:xfrm>
              <a:off x="2928" y="2112"/>
              <a:ext cx="230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10" name="Text Box 52"/>
            <p:cNvSpPr txBox="1">
              <a:spLocks noChangeArrowheads="1"/>
            </p:cNvSpPr>
            <p:nvPr/>
          </p:nvSpPr>
          <p:spPr bwMode="auto">
            <a:xfrm>
              <a:off x="2640" y="1824"/>
              <a:ext cx="29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latin typeface="Times New Roman" charset="0"/>
                </a:rPr>
                <a:t>10%</a:t>
              </a:r>
            </a:p>
          </p:txBody>
        </p:sp>
        <p:sp>
          <p:nvSpPr>
            <p:cNvPr id="11" name="Text Box 53"/>
            <p:cNvSpPr txBox="1">
              <a:spLocks noChangeArrowheads="1"/>
            </p:cNvSpPr>
            <p:nvPr/>
          </p:nvSpPr>
          <p:spPr bwMode="auto">
            <a:xfrm>
              <a:off x="2640" y="1488"/>
              <a:ext cx="29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latin typeface="Times New Roman" charset="0"/>
                </a:rPr>
                <a:t>30%</a:t>
              </a:r>
            </a:p>
          </p:txBody>
        </p:sp>
        <p:sp>
          <p:nvSpPr>
            <p:cNvPr id="12" name="Text Box 54"/>
            <p:cNvSpPr txBox="1">
              <a:spLocks noChangeArrowheads="1"/>
            </p:cNvSpPr>
            <p:nvPr/>
          </p:nvSpPr>
          <p:spPr bwMode="auto">
            <a:xfrm>
              <a:off x="2640" y="1296"/>
              <a:ext cx="29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latin typeface="Times New Roman" charset="0"/>
                </a:rPr>
                <a:t>50%</a:t>
              </a:r>
            </a:p>
          </p:txBody>
        </p:sp>
        <p:sp>
          <p:nvSpPr>
            <p:cNvPr id="13" name="Text Box 55"/>
            <p:cNvSpPr txBox="1">
              <a:spLocks noChangeArrowheads="1"/>
            </p:cNvSpPr>
            <p:nvPr/>
          </p:nvSpPr>
          <p:spPr bwMode="auto">
            <a:xfrm>
              <a:off x="2640" y="912"/>
              <a:ext cx="29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latin typeface="Times New Roman" charset="0"/>
                </a:rPr>
                <a:t>80%</a:t>
              </a:r>
            </a:p>
          </p:txBody>
        </p:sp>
        <p:sp>
          <p:nvSpPr>
            <p:cNvPr id="14" name="Text Box 56"/>
            <p:cNvSpPr txBox="1">
              <a:spLocks noChangeArrowheads="1"/>
            </p:cNvSpPr>
            <p:nvPr/>
          </p:nvSpPr>
          <p:spPr bwMode="auto">
            <a:xfrm>
              <a:off x="2592" y="624"/>
              <a:ext cx="34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latin typeface="Times New Roman" charset="0"/>
                </a:rPr>
                <a:t>100%</a:t>
              </a:r>
            </a:p>
          </p:txBody>
        </p:sp>
        <p:sp>
          <p:nvSpPr>
            <p:cNvPr id="15" name="Text Box 57"/>
            <p:cNvSpPr txBox="1">
              <a:spLocks noChangeArrowheads="1"/>
            </p:cNvSpPr>
            <p:nvPr/>
          </p:nvSpPr>
          <p:spPr bwMode="auto">
            <a:xfrm>
              <a:off x="3024" y="2112"/>
              <a:ext cx="16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latin typeface="Times New Roman" charset="0"/>
                </a:rPr>
                <a:t>2</a:t>
              </a:r>
            </a:p>
          </p:txBody>
        </p:sp>
        <p:sp>
          <p:nvSpPr>
            <p:cNvPr id="16" name="Text Box 58"/>
            <p:cNvSpPr txBox="1">
              <a:spLocks noChangeArrowheads="1"/>
            </p:cNvSpPr>
            <p:nvPr/>
          </p:nvSpPr>
          <p:spPr bwMode="auto">
            <a:xfrm>
              <a:off x="3264" y="2112"/>
              <a:ext cx="16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latin typeface="Times New Roman" charset="0"/>
                </a:rPr>
                <a:t>4</a:t>
              </a:r>
            </a:p>
          </p:txBody>
        </p:sp>
        <p:sp>
          <p:nvSpPr>
            <p:cNvPr id="17" name="Text Box 59"/>
            <p:cNvSpPr txBox="1">
              <a:spLocks noChangeArrowheads="1"/>
            </p:cNvSpPr>
            <p:nvPr/>
          </p:nvSpPr>
          <p:spPr bwMode="auto">
            <a:xfrm>
              <a:off x="3696" y="2112"/>
              <a:ext cx="16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latin typeface="Times New Roman" charset="0"/>
                </a:rPr>
                <a:t>8</a:t>
              </a:r>
            </a:p>
          </p:txBody>
        </p:sp>
        <p:sp>
          <p:nvSpPr>
            <p:cNvPr id="18" name="Text Box 60"/>
            <p:cNvSpPr txBox="1">
              <a:spLocks noChangeArrowheads="1"/>
            </p:cNvSpPr>
            <p:nvPr/>
          </p:nvSpPr>
          <p:spPr bwMode="auto">
            <a:xfrm>
              <a:off x="4080" y="2112"/>
              <a:ext cx="21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latin typeface="Times New Roman" charset="0"/>
                </a:rPr>
                <a:t>12</a:t>
              </a:r>
            </a:p>
          </p:txBody>
        </p:sp>
        <p:sp>
          <p:nvSpPr>
            <p:cNvPr id="19" name="Text Box 61"/>
            <p:cNvSpPr txBox="1">
              <a:spLocks noChangeArrowheads="1"/>
            </p:cNvSpPr>
            <p:nvPr/>
          </p:nvSpPr>
          <p:spPr bwMode="auto">
            <a:xfrm>
              <a:off x="4512" y="2112"/>
              <a:ext cx="21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latin typeface="Times New Roman" charset="0"/>
                </a:rPr>
                <a:t>16</a:t>
              </a:r>
            </a:p>
          </p:txBody>
        </p:sp>
        <p:sp>
          <p:nvSpPr>
            <p:cNvPr id="20" name="Text Box 62"/>
            <p:cNvSpPr txBox="1">
              <a:spLocks noChangeArrowheads="1"/>
            </p:cNvSpPr>
            <p:nvPr/>
          </p:nvSpPr>
          <p:spPr bwMode="auto">
            <a:xfrm>
              <a:off x="4944" y="2112"/>
              <a:ext cx="21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b="0">
                  <a:latin typeface="Times New Roman" charset="0"/>
                </a:rPr>
                <a:t>20</a:t>
              </a:r>
            </a:p>
          </p:txBody>
        </p:sp>
        <p:sp>
          <p:nvSpPr>
            <p:cNvPr id="21" name="Line 63"/>
            <p:cNvSpPr>
              <a:spLocks noChangeShapeType="1"/>
            </p:cNvSpPr>
            <p:nvPr/>
          </p:nvSpPr>
          <p:spPr bwMode="auto">
            <a:xfrm>
              <a:off x="2928" y="720"/>
              <a:ext cx="2112" cy="0"/>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fr-FR"/>
            </a:p>
          </p:txBody>
        </p:sp>
        <p:sp>
          <p:nvSpPr>
            <p:cNvPr id="22" name="Line 64"/>
            <p:cNvSpPr>
              <a:spLocks noChangeShapeType="1"/>
            </p:cNvSpPr>
            <p:nvPr/>
          </p:nvSpPr>
          <p:spPr bwMode="auto">
            <a:xfrm flipV="1">
              <a:off x="5040" y="720"/>
              <a:ext cx="0" cy="1392"/>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fr-FR"/>
            </a:p>
          </p:txBody>
        </p:sp>
        <p:sp>
          <p:nvSpPr>
            <p:cNvPr id="23" name="Line 65"/>
            <p:cNvSpPr>
              <a:spLocks noChangeShapeType="1"/>
            </p:cNvSpPr>
            <p:nvPr/>
          </p:nvSpPr>
          <p:spPr bwMode="auto">
            <a:xfrm flipV="1">
              <a:off x="4176" y="1008"/>
              <a:ext cx="0" cy="1104"/>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fr-FR"/>
            </a:p>
          </p:txBody>
        </p:sp>
        <p:sp>
          <p:nvSpPr>
            <p:cNvPr id="24" name="Line 66"/>
            <p:cNvSpPr>
              <a:spLocks noChangeShapeType="1"/>
            </p:cNvSpPr>
            <p:nvPr/>
          </p:nvSpPr>
          <p:spPr bwMode="auto">
            <a:xfrm>
              <a:off x="2928" y="1008"/>
              <a:ext cx="1248" cy="0"/>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fr-FR"/>
            </a:p>
          </p:txBody>
        </p:sp>
        <p:sp>
          <p:nvSpPr>
            <p:cNvPr id="25" name="Oval 67"/>
            <p:cNvSpPr>
              <a:spLocks noChangeArrowheads="1"/>
            </p:cNvSpPr>
            <p:nvPr/>
          </p:nvSpPr>
          <p:spPr bwMode="auto">
            <a:xfrm>
              <a:off x="4128" y="960"/>
              <a:ext cx="96" cy="96"/>
            </a:xfrm>
            <a:prstGeom prst="ellipse">
              <a:avLst/>
            </a:prstGeom>
            <a:solidFill>
              <a:schemeClr val="tx1"/>
            </a:solidFill>
            <a:ln w="9525">
              <a:solidFill>
                <a:schemeClr val="tx1"/>
              </a:solidFill>
              <a:round/>
              <a:headEnd/>
              <a:tailEnd/>
            </a:ln>
          </p:spPr>
          <p:txBody>
            <a:bodyPr wrap="none" anchor="ctr"/>
            <a:lstStyle/>
            <a:p>
              <a:endParaRPr lang="fr-FR"/>
            </a:p>
          </p:txBody>
        </p:sp>
        <p:sp>
          <p:nvSpPr>
            <p:cNvPr id="26" name="Text Box 68"/>
            <p:cNvSpPr txBox="1">
              <a:spLocks noChangeArrowheads="1"/>
            </p:cNvSpPr>
            <p:nvPr/>
          </p:nvSpPr>
          <p:spPr bwMode="auto">
            <a:xfrm>
              <a:off x="3216" y="1392"/>
              <a:ext cx="24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latin typeface="Times New Roman" charset="0"/>
                </a:rPr>
                <a:t>N°1</a:t>
              </a:r>
            </a:p>
          </p:txBody>
        </p:sp>
        <p:sp>
          <p:nvSpPr>
            <p:cNvPr id="27" name="Line 69"/>
            <p:cNvSpPr>
              <a:spLocks noChangeShapeType="1"/>
            </p:cNvSpPr>
            <p:nvPr/>
          </p:nvSpPr>
          <p:spPr bwMode="auto">
            <a:xfrm>
              <a:off x="2928" y="1584"/>
              <a:ext cx="432" cy="0"/>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fr-FR"/>
            </a:p>
          </p:txBody>
        </p:sp>
        <p:sp>
          <p:nvSpPr>
            <p:cNvPr id="28" name="Line 70"/>
            <p:cNvSpPr>
              <a:spLocks noChangeShapeType="1"/>
            </p:cNvSpPr>
            <p:nvPr/>
          </p:nvSpPr>
          <p:spPr bwMode="auto">
            <a:xfrm flipV="1">
              <a:off x="3360" y="1584"/>
              <a:ext cx="0" cy="528"/>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fr-FR"/>
            </a:p>
          </p:txBody>
        </p:sp>
        <p:sp>
          <p:nvSpPr>
            <p:cNvPr id="29" name="Text Box 71"/>
            <p:cNvSpPr txBox="1">
              <a:spLocks noChangeArrowheads="1"/>
            </p:cNvSpPr>
            <p:nvPr/>
          </p:nvSpPr>
          <p:spPr bwMode="auto">
            <a:xfrm>
              <a:off x="4032" y="816"/>
              <a:ext cx="24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latin typeface="Times New Roman" charset="0"/>
                </a:rPr>
                <a:t>N°3</a:t>
              </a:r>
            </a:p>
          </p:txBody>
        </p:sp>
        <p:sp>
          <p:nvSpPr>
            <p:cNvPr id="30" name="Oval 72"/>
            <p:cNvSpPr>
              <a:spLocks noChangeArrowheads="1"/>
            </p:cNvSpPr>
            <p:nvPr/>
          </p:nvSpPr>
          <p:spPr bwMode="auto">
            <a:xfrm>
              <a:off x="3312" y="1536"/>
              <a:ext cx="96" cy="96"/>
            </a:xfrm>
            <a:prstGeom prst="ellipse">
              <a:avLst/>
            </a:prstGeom>
            <a:solidFill>
              <a:schemeClr val="tx1"/>
            </a:solidFill>
            <a:ln w="9525">
              <a:solidFill>
                <a:schemeClr val="tx1"/>
              </a:solidFill>
              <a:round/>
              <a:headEnd/>
              <a:tailEnd/>
            </a:ln>
          </p:spPr>
          <p:txBody>
            <a:bodyPr wrap="none" anchor="ctr"/>
            <a:lstStyle/>
            <a:p>
              <a:endParaRPr lang="fr-FR"/>
            </a:p>
          </p:txBody>
        </p:sp>
        <p:sp>
          <p:nvSpPr>
            <p:cNvPr id="31" name="Line 73"/>
            <p:cNvSpPr>
              <a:spLocks noChangeShapeType="1"/>
            </p:cNvSpPr>
            <p:nvPr/>
          </p:nvSpPr>
          <p:spPr bwMode="auto">
            <a:xfrm>
              <a:off x="2928" y="1392"/>
              <a:ext cx="1680" cy="0"/>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fr-FR"/>
            </a:p>
          </p:txBody>
        </p:sp>
        <p:sp>
          <p:nvSpPr>
            <p:cNvPr id="32" name="Line 74"/>
            <p:cNvSpPr>
              <a:spLocks noChangeShapeType="1"/>
            </p:cNvSpPr>
            <p:nvPr/>
          </p:nvSpPr>
          <p:spPr bwMode="auto">
            <a:xfrm>
              <a:off x="4608" y="1392"/>
              <a:ext cx="0" cy="720"/>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fr-FR"/>
            </a:p>
          </p:txBody>
        </p:sp>
        <p:sp>
          <p:nvSpPr>
            <p:cNvPr id="33" name="Oval 75"/>
            <p:cNvSpPr>
              <a:spLocks noChangeArrowheads="1"/>
            </p:cNvSpPr>
            <p:nvPr/>
          </p:nvSpPr>
          <p:spPr bwMode="auto">
            <a:xfrm>
              <a:off x="4560" y="1344"/>
              <a:ext cx="96" cy="96"/>
            </a:xfrm>
            <a:prstGeom prst="ellipse">
              <a:avLst/>
            </a:prstGeom>
            <a:solidFill>
              <a:schemeClr val="tx1"/>
            </a:solidFill>
            <a:ln w="9525">
              <a:solidFill>
                <a:schemeClr val="tx1"/>
              </a:solidFill>
              <a:round/>
              <a:headEnd/>
              <a:tailEnd/>
            </a:ln>
          </p:spPr>
          <p:txBody>
            <a:bodyPr wrap="none" anchor="ctr"/>
            <a:lstStyle/>
            <a:p>
              <a:endParaRPr lang="fr-FR"/>
            </a:p>
          </p:txBody>
        </p:sp>
        <p:sp>
          <p:nvSpPr>
            <p:cNvPr id="34" name="Text Box 76"/>
            <p:cNvSpPr txBox="1">
              <a:spLocks noChangeArrowheads="1"/>
            </p:cNvSpPr>
            <p:nvPr/>
          </p:nvSpPr>
          <p:spPr bwMode="auto">
            <a:xfrm>
              <a:off x="4464" y="1200"/>
              <a:ext cx="24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latin typeface="Times New Roman" charset="0"/>
                </a:rPr>
                <a:t>N°5</a:t>
              </a:r>
            </a:p>
          </p:txBody>
        </p:sp>
        <p:sp>
          <p:nvSpPr>
            <p:cNvPr id="35" name="Text Box 77"/>
            <p:cNvSpPr txBox="1">
              <a:spLocks noChangeArrowheads="1"/>
            </p:cNvSpPr>
            <p:nvPr/>
          </p:nvSpPr>
          <p:spPr bwMode="auto">
            <a:xfrm>
              <a:off x="3408" y="1488"/>
              <a:ext cx="2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latin typeface="Times New Roman" charset="0"/>
                </a:rPr>
                <a:t>120</a:t>
              </a:r>
            </a:p>
          </p:txBody>
        </p:sp>
        <p:sp>
          <p:nvSpPr>
            <p:cNvPr id="36" name="Text Box 78"/>
            <p:cNvSpPr txBox="1">
              <a:spLocks noChangeArrowheads="1"/>
            </p:cNvSpPr>
            <p:nvPr/>
          </p:nvSpPr>
          <p:spPr bwMode="auto">
            <a:xfrm>
              <a:off x="4224" y="912"/>
              <a:ext cx="2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latin typeface="Times New Roman" charset="0"/>
                </a:rPr>
                <a:t>960</a:t>
              </a:r>
            </a:p>
          </p:txBody>
        </p:sp>
        <p:sp>
          <p:nvSpPr>
            <p:cNvPr id="37" name="Text Box 79"/>
            <p:cNvSpPr txBox="1">
              <a:spLocks noChangeArrowheads="1"/>
            </p:cNvSpPr>
            <p:nvPr/>
          </p:nvSpPr>
          <p:spPr bwMode="auto">
            <a:xfrm>
              <a:off x="4656" y="1296"/>
              <a:ext cx="2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latin typeface="Times New Roman" charset="0"/>
                </a:rPr>
                <a:t>800</a:t>
              </a:r>
            </a:p>
          </p:txBody>
        </p:sp>
        <p:sp>
          <p:nvSpPr>
            <p:cNvPr id="38" name="Text Box 80"/>
            <p:cNvSpPr txBox="1">
              <a:spLocks noChangeArrowheads="1"/>
            </p:cNvSpPr>
            <p:nvPr/>
          </p:nvSpPr>
          <p:spPr bwMode="auto">
            <a:xfrm>
              <a:off x="4224" y="1824"/>
              <a:ext cx="2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latin typeface="Times New Roman" charset="0"/>
                </a:rPr>
                <a:t>120</a:t>
              </a:r>
            </a:p>
          </p:txBody>
        </p:sp>
        <p:sp>
          <p:nvSpPr>
            <p:cNvPr id="39" name="Line 81"/>
            <p:cNvSpPr>
              <a:spLocks noChangeShapeType="1"/>
            </p:cNvSpPr>
            <p:nvPr/>
          </p:nvSpPr>
          <p:spPr bwMode="auto">
            <a:xfrm>
              <a:off x="2928" y="1920"/>
              <a:ext cx="1248" cy="0"/>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fr-FR"/>
            </a:p>
          </p:txBody>
        </p:sp>
        <p:sp>
          <p:nvSpPr>
            <p:cNvPr id="40" name="Oval 82"/>
            <p:cNvSpPr>
              <a:spLocks noChangeArrowheads="1"/>
            </p:cNvSpPr>
            <p:nvPr/>
          </p:nvSpPr>
          <p:spPr bwMode="auto">
            <a:xfrm>
              <a:off x="4128" y="1872"/>
              <a:ext cx="96" cy="96"/>
            </a:xfrm>
            <a:prstGeom prst="ellipse">
              <a:avLst/>
            </a:prstGeom>
            <a:solidFill>
              <a:schemeClr val="tx1"/>
            </a:solidFill>
            <a:ln w="9525">
              <a:solidFill>
                <a:schemeClr val="tx1"/>
              </a:solidFill>
              <a:round/>
              <a:headEnd/>
              <a:tailEnd/>
            </a:ln>
          </p:spPr>
          <p:txBody>
            <a:bodyPr wrap="none" anchor="ctr"/>
            <a:lstStyle/>
            <a:p>
              <a:endParaRPr lang="fr-FR"/>
            </a:p>
          </p:txBody>
        </p:sp>
        <p:sp>
          <p:nvSpPr>
            <p:cNvPr id="41" name="Text Box 83"/>
            <p:cNvSpPr txBox="1">
              <a:spLocks noChangeArrowheads="1"/>
            </p:cNvSpPr>
            <p:nvPr/>
          </p:nvSpPr>
          <p:spPr bwMode="auto">
            <a:xfrm>
              <a:off x="4032" y="1728"/>
              <a:ext cx="24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latin typeface="Times New Roman" charset="0"/>
                </a:rPr>
                <a:t>N°4</a:t>
              </a:r>
            </a:p>
          </p:txBody>
        </p:sp>
        <p:sp>
          <p:nvSpPr>
            <p:cNvPr id="42" name="Text Box 84"/>
            <p:cNvSpPr txBox="1">
              <a:spLocks noChangeArrowheads="1"/>
            </p:cNvSpPr>
            <p:nvPr/>
          </p:nvSpPr>
          <p:spPr bwMode="auto">
            <a:xfrm>
              <a:off x="3360" y="336"/>
              <a:ext cx="1275" cy="192"/>
            </a:xfrm>
            <a:prstGeom prst="rect">
              <a:avLst/>
            </a:prstGeom>
            <a:solidFill>
              <a:srgbClr val="FFFF00"/>
            </a:solidFill>
            <a:ln w="9525">
              <a:solidFill>
                <a:srgbClr val="000000"/>
              </a:solidFill>
              <a:miter lim="800000"/>
              <a:headEnd/>
              <a:tailEnd/>
            </a:ln>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400" dirty="0">
                  <a:latin typeface="Times New Roman" charset="0"/>
                </a:rPr>
                <a:t>CARTE DES RISQUES</a:t>
              </a:r>
            </a:p>
          </p:txBody>
        </p:sp>
        <p:sp>
          <p:nvSpPr>
            <p:cNvPr id="43" name="Text Box 85"/>
            <p:cNvSpPr txBox="1">
              <a:spLocks noChangeArrowheads="1"/>
            </p:cNvSpPr>
            <p:nvPr/>
          </p:nvSpPr>
          <p:spPr bwMode="auto">
            <a:xfrm>
              <a:off x="2928" y="432"/>
              <a:ext cx="23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400">
                  <a:latin typeface="Times New Roman" charset="0"/>
                </a:rPr>
                <a:t>Pr</a:t>
              </a:r>
            </a:p>
          </p:txBody>
        </p:sp>
        <p:sp>
          <p:nvSpPr>
            <p:cNvPr id="44" name="Text Box 86"/>
            <p:cNvSpPr txBox="1">
              <a:spLocks noChangeArrowheads="1"/>
            </p:cNvSpPr>
            <p:nvPr/>
          </p:nvSpPr>
          <p:spPr bwMode="auto">
            <a:xfrm>
              <a:off x="5088" y="1920"/>
              <a:ext cx="25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400">
                  <a:latin typeface="Times New Roman" charset="0"/>
                </a:rPr>
                <a:t>Gr</a:t>
              </a:r>
            </a:p>
          </p:txBody>
        </p:sp>
      </p:grpSp>
      <p:sp>
        <p:nvSpPr>
          <p:cNvPr id="45" name="Text Box 4"/>
          <p:cNvSpPr txBox="1">
            <a:spLocks noChangeArrowheads="1"/>
          </p:cNvSpPr>
          <p:nvPr/>
        </p:nvSpPr>
        <p:spPr bwMode="auto">
          <a:xfrm>
            <a:off x="220133" y="161235"/>
            <a:ext cx="4344987" cy="6555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dirty="0"/>
              <a:t>Identification des risques et tâches parades; A.M.D.E.C.(Analyse des Modes de Défaillance Et de leur Criticité) ou FMECA (</a:t>
            </a:r>
            <a:r>
              <a:rPr lang="fr-FR" sz="1200" dirty="0" err="1"/>
              <a:t>Failure</a:t>
            </a:r>
            <a:r>
              <a:rPr lang="fr-FR" sz="1200" dirty="0"/>
              <a:t> Mode </a:t>
            </a:r>
            <a:r>
              <a:rPr lang="fr-FR" sz="1200" dirty="0" err="1"/>
              <a:t>Effect</a:t>
            </a:r>
            <a:r>
              <a:rPr lang="fr-FR" sz="1200" dirty="0"/>
              <a:t> and </a:t>
            </a:r>
            <a:r>
              <a:rPr lang="fr-FR" sz="1200" dirty="0" err="1"/>
              <a:t>Criticality</a:t>
            </a:r>
            <a:r>
              <a:rPr lang="fr-FR" sz="1200" dirty="0"/>
              <a:t> </a:t>
            </a:r>
            <a:r>
              <a:rPr lang="fr-FR" sz="1200" dirty="0" err="1"/>
              <a:t>Analysis</a:t>
            </a:r>
            <a:r>
              <a:rPr lang="fr-FR" sz="1200" dirty="0"/>
              <a:t>)</a:t>
            </a:r>
            <a:endParaRPr lang="fr-FR" sz="1200" b="0" dirty="0"/>
          </a:p>
          <a:p>
            <a:pPr eaLnBrk="1" hangingPunct="1"/>
            <a:endParaRPr lang="fr-FR" sz="1200" b="0" dirty="0"/>
          </a:p>
          <a:p>
            <a:pPr eaLnBrk="1" hangingPunct="1"/>
            <a:r>
              <a:rPr lang="fr-FR" sz="1200" b="0" dirty="0"/>
              <a:t>Le risque est un événement incertain mais redouté dont l'</a:t>
            </a:r>
            <a:r>
              <a:rPr lang="fr-FR" sz="1200" dirty="0"/>
              <a:t>occurrence</a:t>
            </a:r>
            <a:r>
              <a:rPr lang="fr-FR" sz="1200" b="0" dirty="0"/>
              <a:t> aura des </a:t>
            </a:r>
            <a:r>
              <a:rPr lang="fr-FR" sz="1200" dirty="0"/>
              <a:t>effets</a:t>
            </a:r>
            <a:r>
              <a:rPr lang="fr-FR" sz="1200" b="0" dirty="0"/>
              <a:t>, des conséquences négatives directes ou indirectes sur les objectifs </a:t>
            </a:r>
            <a:r>
              <a:rPr lang="fr-FR" sz="1200" b="0" dirty="0" smtClean="0"/>
              <a:t>de qualité, de coût et de délai du </a:t>
            </a:r>
            <a:r>
              <a:rPr lang="fr-FR" sz="1200" b="0" dirty="0"/>
              <a:t>projet.</a:t>
            </a:r>
          </a:p>
          <a:p>
            <a:pPr eaLnBrk="1" hangingPunct="1"/>
            <a:endParaRPr lang="fr-FR" sz="1200" b="0" dirty="0"/>
          </a:p>
          <a:p>
            <a:pPr eaLnBrk="1" hangingPunct="1"/>
            <a:r>
              <a:rPr lang="fr-FR" sz="1200" b="0" dirty="0"/>
              <a:t>La méthodologie générale décrite ci-dessous (très voisine de l'A.M.D.E.C.) peut s'appliquer à la recherche des risques dans la perspective d'une éventuelle dégradation de l'un des objectifs par la gravité des effets que l'événement auquel le risque est associé engendrerait s'il se manifestait.</a:t>
            </a:r>
          </a:p>
          <a:p>
            <a:pPr eaLnBrk="1" hangingPunct="1"/>
            <a:r>
              <a:rPr lang="fr-FR" sz="1200" b="0" dirty="0"/>
              <a:t> </a:t>
            </a:r>
          </a:p>
          <a:p>
            <a:pPr eaLnBrk="1" hangingPunct="1"/>
            <a:r>
              <a:rPr lang="fr-FR" sz="1200" b="0" dirty="0"/>
              <a:t>Une fois les risques identifiés et évalués, il convient de rechercher un plan d'action préventif comprenant une série de tâches parades dont il faut mesurer le coût pour savoir si ledit plan d'action préventif est à mettre en œuvre ou si l'éventualité du risque est acceptée sans vouloir y parer préventivement. Dans le cas où il est décidé de le mettre en application, ce plan d'actions concrétisé par des opérations est à intégrer dans le planning du projet</a:t>
            </a:r>
            <a:r>
              <a:rPr lang="fr-FR" sz="1200" b="0" dirty="0" smtClean="0"/>
              <a:t>.</a:t>
            </a:r>
          </a:p>
          <a:p>
            <a:pPr eaLnBrk="1" hangingPunct="1"/>
            <a:r>
              <a:rPr lang="fr-FR" sz="1200" dirty="0" smtClean="0"/>
              <a:t>L’identification des risques en équipe peut s’opérer à l’aide d’une méthode telle qu’IDEQUIP (voir le manuel IDEQUIP).</a:t>
            </a:r>
          </a:p>
          <a:p>
            <a:pPr eaLnBrk="1" hangingPunct="1"/>
            <a:endParaRPr lang="fr-FR" sz="1200" b="0" dirty="0"/>
          </a:p>
          <a:p>
            <a:pPr eaLnBrk="1" hangingPunct="1"/>
            <a:r>
              <a:rPr lang="fr-FR" sz="1200" b="0" dirty="0"/>
              <a:t>Pour déterminer l'indice de risque IR, on a retenu que deux paramètres : la probabilité que le risque se manifeste et son</a:t>
            </a:r>
          </a:p>
          <a:p>
            <a:pPr eaLnBrk="1" hangingPunct="1"/>
            <a:r>
              <a:rPr lang="fr-FR" sz="1200" b="0" dirty="0"/>
              <a:t>indice de gravité. On peut lui adjoindre la probabilité de non détection ND du risque qui exprime le degré avec lequel on</a:t>
            </a:r>
          </a:p>
          <a:p>
            <a:pPr eaLnBrk="1" hangingPunct="1"/>
            <a:r>
              <a:rPr lang="fr-FR" sz="1200" b="0" dirty="0"/>
              <a:t>est capable de détecter le risque ou non.</a:t>
            </a:r>
          </a:p>
          <a:p>
            <a:pPr eaLnBrk="1" hangingPunct="1"/>
            <a:endParaRPr lang="fr-FR" sz="1200" b="0" dirty="0"/>
          </a:p>
          <a:p>
            <a:pPr eaLnBrk="1" hangingPunct="1"/>
            <a:r>
              <a:rPr lang="fr-FR" sz="1200" b="0" dirty="0"/>
              <a:t>Dans ce cas : Ir = Pr x Gr x ND . Plus ND augmente plus Ir augmente.</a:t>
            </a:r>
          </a:p>
        </p:txBody>
      </p:sp>
      <p:sp>
        <p:nvSpPr>
          <p:cNvPr id="46" name="Text Box 88"/>
          <p:cNvSpPr txBox="1">
            <a:spLocks noChangeArrowheads="1"/>
          </p:cNvSpPr>
          <p:nvPr/>
        </p:nvSpPr>
        <p:spPr bwMode="auto">
          <a:xfrm>
            <a:off x="5621337" y="351165"/>
            <a:ext cx="2738851" cy="523220"/>
          </a:xfrm>
          <a:prstGeom prst="rect">
            <a:avLst/>
          </a:prstGeom>
          <a:solidFill>
            <a:srgbClr val="FFFF00"/>
          </a:solidFill>
          <a:ln>
            <a:solidFill>
              <a:srgbClr val="000000"/>
            </a:solidFill>
          </a:ln>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algn="ctr" eaLnBrk="1" hangingPunct="1"/>
            <a:r>
              <a:rPr lang="fr-FR" sz="1400" dirty="0">
                <a:latin typeface="Times New Roman" charset="0"/>
              </a:rPr>
              <a:t>ECHELLES DE PROBABILITE </a:t>
            </a:r>
            <a:endParaRPr lang="fr-FR" sz="1400" dirty="0" smtClean="0">
              <a:latin typeface="Times New Roman" charset="0"/>
            </a:endParaRPr>
          </a:p>
          <a:p>
            <a:pPr algn="ctr" eaLnBrk="1" hangingPunct="1"/>
            <a:r>
              <a:rPr lang="fr-FR" sz="1400" dirty="0" smtClean="0">
                <a:latin typeface="Times New Roman" charset="0"/>
              </a:rPr>
              <a:t>ET </a:t>
            </a:r>
            <a:r>
              <a:rPr lang="fr-FR" sz="1400" dirty="0">
                <a:latin typeface="Times New Roman" charset="0"/>
              </a:rPr>
              <a:t>DE GRAVITE</a:t>
            </a:r>
          </a:p>
        </p:txBody>
      </p:sp>
    </p:spTree>
    <p:extLst>
      <p:ext uri="{BB962C8B-B14F-4D97-AF65-F5344CB8AC3E}">
        <p14:creationId xmlns:p14="http://schemas.microsoft.com/office/powerpoint/2010/main" val="878491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checkerboard(across)">
                                      <p:cBhvr>
                                        <p:cTn id="7" dur="500"/>
                                        <p:tgtEl>
                                          <p:spTgt spid="4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dissolve">
                                      <p:cBhvr>
                                        <p:cTn id="12" dur="500"/>
                                        <p:tgtEl>
                                          <p:spTgt spid="46"/>
                                        </p:tgtEl>
                                      </p:cBhvr>
                                    </p:animEffect>
                                  </p:childTnLst>
                                </p:cTn>
                              </p:par>
                              <p:par>
                                <p:cTn id="13" presetID="9"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dissolv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checkerboard(across)">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er 23"/>
          <p:cNvGrpSpPr/>
          <p:nvPr/>
        </p:nvGrpSpPr>
        <p:grpSpPr>
          <a:xfrm>
            <a:off x="0" y="122766"/>
            <a:ext cx="8942390" cy="2862711"/>
            <a:chOff x="0" y="122766"/>
            <a:chExt cx="8942390" cy="2862711"/>
          </a:xfrm>
        </p:grpSpPr>
        <p:sp>
          <p:nvSpPr>
            <p:cNvPr id="2" name="ZoneTexte 1"/>
            <p:cNvSpPr txBox="1"/>
            <p:nvPr/>
          </p:nvSpPr>
          <p:spPr>
            <a:xfrm>
              <a:off x="0" y="135466"/>
              <a:ext cx="5520266" cy="2850011"/>
            </a:xfrm>
            <a:prstGeom prst="rect">
              <a:avLst/>
            </a:prstGeom>
            <a:noFill/>
          </p:spPr>
          <p:txBody>
            <a:bodyPr wrap="square" rtlCol="0">
              <a:spAutoFit/>
            </a:bodyPr>
            <a:lstStyle/>
            <a:p>
              <a:pPr lvl="0" defTabSz="914400" fontAlgn="base">
                <a:spcBef>
                  <a:spcPct val="20000"/>
                </a:spcBef>
                <a:spcAft>
                  <a:spcPct val="0"/>
                </a:spcAft>
              </a:pPr>
              <a:r>
                <a:rPr lang="fr-FR" sz="1400" dirty="0">
                  <a:latin typeface="Arial" charset="0"/>
                  <a:ea typeface="ＭＳ Ｐゴシック" charset="0"/>
                </a:rPr>
                <a:t>Le </a:t>
              </a:r>
              <a:r>
                <a:rPr lang="fr-FR" sz="1400" b="1" dirty="0">
                  <a:latin typeface="Arial" charset="0"/>
                  <a:ea typeface="ＭＳ Ｐゴシック" charset="0"/>
                </a:rPr>
                <a:t>taux horaire complet</a:t>
              </a:r>
              <a:r>
                <a:rPr lang="fr-FR" sz="1400" dirty="0">
                  <a:latin typeface="Arial" charset="0"/>
                  <a:ea typeface="ＭＳ Ｐゴシック" charset="0"/>
                </a:rPr>
                <a:t> TH i d'une catégorie professionnelle i s'obtient par la formule indiquée ci-contre, expression dans laquelle :</a:t>
              </a:r>
            </a:p>
            <a:p>
              <a:pPr lvl="0" defTabSz="914400" fontAlgn="base">
                <a:spcBef>
                  <a:spcPct val="20000"/>
                </a:spcBef>
                <a:spcAft>
                  <a:spcPct val="0"/>
                </a:spcAft>
                <a:buFontTx/>
                <a:buChar char="•"/>
              </a:pPr>
              <a:r>
                <a:rPr lang="fr-FR" sz="1400" dirty="0">
                  <a:latin typeface="Arial" charset="0"/>
                  <a:ea typeface="ＭＳ Ｐゴシック" charset="0"/>
                </a:rPr>
                <a:t> </a:t>
              </a:r>
              <a:r>
                <a:rPr lang="fr-FR" sz="1400" dirty="0" err="1">
                  <a:latin typeface="Arial" charset="0"/>
                  <a:ea typeface="ＭＳ Ｐゴシック" charset="0"/>
                </a:rPr>
                <a:t>SBMA</a:t>
              </a:r>
              <a:r>
                <a:rPr lang="fr-FR" sz="1400" baseline="-25000" dirty="0" err="1">
                  <a:latin typeface="Arial" charset="0"/>
                  <a:ea typeface="ＭＳ Ｐゴシック" charset="0"/>
                </a:rPr>
                <a:t>i</a:t>
              </a:r>
              <a:r>
                <a:rPr lang="fr-FR" sz="1400" dirty="0">
                  <a:latin typeface="Arial" charset="0"/>
                  <a:ea typeface="ＭＳ Ｐゴシック" charset="0"/>
                </a:rPr>
                <a:t> est le salaire brut moyen annuel de la catégorie i,</a:t>
              </a:r>
            </a:p>
            <a:p>
              <a:pPr lvl="0" defTabSz="914400" fontAlgn="base">
                <a:spcBef>
                  <a:spcPct val="20000"/>
                </a:spcBef>
                <a:spcAft>
                  <a:spcPct val="0"/>
                </a:spcAft>
                <a:buFontTx/>
                <a:buChar char="•"/>
              </a:pPr>
              <a:r>
                <a:rPr lang="fr-FR" sz="1400" dirty="0">
                  <a:latin typeface="Arial" charset="0"/>
                  <a:ea typeface="ＭＳ Ｐゴシック" charset="0"/>
                </a:rPr>
                <a:t> </a:t>
              </a:r>
              <a:r>
                <a:rPr lang="fr-FR" sz="1400" dirty="0" err="1">
                  <a:latin typeface="Arial" charset="0"/>
                  <a:ea typeface="ＭＳ Ｐゴシック" charset="0"/>
                </a:rPr>
                <a:t>K</a:t>
              </a:r>
              <a:r>
                <a:rPr lang="fr-FR" sz="1400" baseline="-25000" dirty="0" err="1">
                  <a:latin typeface="Arial" charset="0"/>
                  <a:ea typeface="ＭＳ Ｐゴシック" charset="0"/>
                </a:rPr>
                <a:t>c</a:t>
              </a:r>
              <a:r>
                <a:rPr lang="fr-FR" sz="1400" dirty="0">
                  <a:latin typeface="Arial" charset="0"/>
                  <a:ea typeface="ＭＳ Ｐゴシック" charset="0"/>
                </a:rPr>
                <a:t> est un coefficient multiplicateur tenant compte de 3 types de charges (charges sociales, charges du service de la catégorie i, charges de structure). Ce coefficient est souvent voisin de 2,7.</a:t>
              </a:r>
            </a:p>
            <a:p>
              <a:pPr lvl="0" defTabSz="914400" fontAlgn="base">
                <a:spcBef>
                  <a:spcPct val="20000"/>
                </a:spcBef>
                <a:spcAft>
                  <a:spcPct val="0"/>
                </a:spcAft>
                <a:buFontTx/>
                <a:buChar char="•"/>
              </a:pPr>
              <a:r>
                <a:rPr lang="fr-FR" sz="1400" dirty="0">
                  <a:latin typeface="Arial" charset="0"/>
                  <a:ea typeface="ＭＳ Ｐゴシック" charset="0"/>
                </a:rPr>
                <a:t> </a:t>
              </a:r>
              <a:r>
                <a:rPr lang="fr-FR" sz="1400" dirty="0" err="1">
                  <a:latin typeface="Arial" charset="0"/>
                  <a:ea typeface="ＭＳ Ｐゴシック" charset="0"/>
                </a:rPr>
                <a:t>K</a:t>
              </a:r>
              <a:r>
                <a:rPr lang="fr-FR" sz="1400" baseline="-25000" dirty="0" err="1">
                  <a:latin typeface="Arial" charset="0"/>
                  <a:ea typeface="ＭＳ Ｐゴシック" charset="0"/>
                </a:rPr>
                <a:t>h</a:t>
              </a:r>
              <a:r>
                <a:rPr lang="fr-FR" sz="1400" dirty="0">
                  <a:latin typeface="Arial" charset="0"/>
                  <a:ea typeface="ＭＳ Ｐゴシック" charset="0"/>
                </a:rPr>
                <a:t> représentant le nombre d'heures annuel facturables dont la valeur est souvent voisine de 1130 h pour un horaire de travail de 8h / jour.</a:t>
              </a:r>
            </a:p>
            <a:p>
              <a:pPr lvl="0" defTabSz="914400" fontAlgn="base">
                <a:spcBef>
                  <a:spcPct val="20000"/>
                </a:spcBef>
                <a:spcAft>
                  <a:spcPct val="0"/>
                </a:spcAft>
              </a:pPr>
              <a:r>
                <a:rPr lang="fr-FR" sz="1400" dirty="0">
                  <a:latin typeface="Arial" charset="0"/>
                  <a:ea typeface="ＭＳ Ｐゴシック" charset="0"/>
                </a:rPr>
                <a:t>Ainsi, un SBMA de 50.000 €  représente un taux horaire complet TH d'environ 120 € de l'heure </a:t>
              </a:r>
              <a:r>
                <a:rPr lang="fr-FR" sz="1400" dirty="0" smtClean="0">
                  <a:latin typeface="Arial" charset="0"/>
                  <a:ea typeface="ＭＳ Ｐゴシック" charset="0"/>
                </a:rPr>
                <a:t>facturable</a:t>
              </a:r>
              <a:r>
                <a:rPr lang="fr-FR" sz="1400" dirty="0">
                  <a:latin typeface="Arial" charset="0"/>
                  <a:ea typeface="ＭＳ Ｐゴシック" charset="0"/>
                </a:rPr>
                <a:t> </a:t>
              </a:r>
              <a:r>
                <a:rPr lang="fr-FR" sz="1400" dirty="0" smtClean="0">
                  <a:latin typeface="Arial" charset="0"/>
                  <a:ea typeface="ＭＳ Ｐゴシック" charset="0"/>
                </a:rPr>
                <a:t>hors marge bénéficiaire.</a:t>
              </a:r>
              <a:endParaRPr lang="fr-FR" sz="1400" dirty="0"/>
            </a:p>
          </p:txBody>
        </p:sp>
        <p:grpSp>
          <p:nvGrpSpPr>
            <p:cNvPr id="5" name="Grouper 4"/>
            <p:cNvGrpSpPr/>
            <p:nvPr/>
          </p:nvGrpSpPr>
          <p:grpSpPr>
            <a:xfrm>
              <a:off x="5634040" y="541867"/>
              <a:ext cx="3308350" cy="1913466"/>
              <a:chOff x="5634040" y="541867"/>
              <a:chExt cx="3308350" cy="1913466"/>
            </a:xfrm>
          </p:grpSpPr>
          <p:grpSp>
            <p:nvGrpSpPr>
              <p:cNvPr id="6" name="Group 18"/>
              <p:cNvGrpSpPr>
                <a:grpSpLocks/>
              </p:cNvGrpSpPr>
              <p:nvPr/>
            </p:nvGrpSpPr>
            <p:grpSpPr bwMode="auto">
              <a:xfrm>
                <a:off x="5634040" y="671888"/>
                <a:ext cx="3308350" cy="1577975"/>
                <a:chOff x="3199" y="446"/>
                <a:chExt cx="2084" cy="994"/>
              </a:xfrm>
            </p:grpSpPr>
            <p:sp>
              <p:nvSpPr>
                <p:cNvPr id="7" name="Text Box 19"/>
                <p:cNvSpPr txBox="1">
                  <a:spLocks noChangeArrowheads="1"/>
                </p:cNvSpPr>
                <p:nvPr/>
              </p:nvSpPr>
              <p:spPr bwMode="auto">
                <a:xfrm>
                  <a:off x="3216" y="446"/>
                  <a:ext cx="2000" cy="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dirty="0"/>
                    <a:t>TH i = (</a:t>
                  </a:r>
                  <a:r>
                    <a:rPr lang="fr-FR" sz="1000" b="0" dirty="0" err="1"/>
                    <a:t>SBMA</a:t>
                  </a:r>
                  <a:r>
                    <a:rPr lang="fr-FR" sz="1000" b="0" baseline="-25000" dirty="0" err="1"/>
                    <a:t>i</a:t>
                  </a:r>
                  <a:r>
                    <a:rPr lang="fr-FR" sz="1000" b="0" dirty="0"/>
                    <a:t> x </a:t>
                  </a:r>
                  <a:r>
                    <a:rPr lang="fr-FR" sz="1000" b="0" dirty="0" err="1"/>
                    <a:t>K</a:t>
                  </a:r>
                  <a:r>
                    <a:rPr lang="fr-FR" sz="1000" b="0" baseline="-25000" dirty="0" err="1"/>
                    <a:t>c</a:t>
                  </a:r>
                  <a:r>
                    <a:rPr lang="fr-FR" sz="1000" b="0" dirty="0"/>
                    <a:t>) / </a:t>
                  </a:r>
                  <a:r>
                    <a:rPr lang="fr-FR" sz="1000" b="0" dirty="0" err="1"/>
                    <a:t>K</a:t>
                  </a:r>
                  <a:r>
                    <a:rPr lang="fr-FR" sz="1000" b="0" baseline="-25000" dirty="0" err="1"/>
                    <a:t>h</a:t>
                  </a:r>
                  <a:endParaRPr lang="fr-FR" sz="1000" b="0" baseline="-25000" dirty="0"/>
                </a:p>
                <a:p>
                  <a:pPr eaLnBrk="1" hangingPunct="1"/>
                  <a:endParaRPr lang="fr-FR" sz="1000" b="0" baseline="-25000" dirty="0"/>
                </a:p>
                <a:p>
                  <a:pPr eaLnBrk="1" hangingPunct="1"/>
                  <a:r>
                    <a:rPr lang="fr-FR" sz="1000" b="0" dirty="0" err="1"/>
                    <a:t>K</a:t>
                  </a:r>
                  <a:r>
                    <a:rPr lang="fr-FR" sz="1000" b="0" baseline="-25000" dirty="0" err="1"/>
                    <a:t>c</a:t>
                  </a:r>
                  <a:r>
                    <a:rPr lang="fr-FR" sz="1000" b="0" dirty="0"/>
                    <a:t> # 1 + 0,5 + 0,6 +0,6 = 2,7</a:t>
                  </a:r>
                </a:p>
                <a:p>
                  <a:pPr eaLnBrk="1" hangingPunct="1"/>
                  <a:endParaRPr lang="fr-FR" sz="1000" b="0" dirty="0"/>
                </a:p>
                <a:p>
                  <a:pPr eaLnBrk="1" hangingPunct="1"/>
                  <a:endParaRPr lang="fr-FR" sz="1000" b="0" dirty="0"/>
                </a:p>
                <a:p>
                  <a:pPr eaLnBrk="1" hangingPunct="1"/>
                  <a:endParaRPr lang="fr-FR" sz="1000" b="0" dirty="0"/>
                </a:p>
                <a:p>
                  <a:pPr eaLnBrk="1" hangingPunct="1"/>
                  <a:endParaRPr lang="fr-FR" sz="1000" b="0" dirty="0"/>
                </a:p>
                <a:p>
                  <a:pPr eaLnBrk="1" hangingPunct="1"/>
                  <a:r>
                    <a:rPr lang="fr-FR" sz="1000" b="0" dirty="0" err="1"/>
                    <a:t>K</a:t>
                  </a:r>
                  <a:r>
                    <a:rPr lang="fr-FR" sz="1000" b="0" baseline="-25000" dirty="0" err="1"/>
                    <a:t>h</a:t>
                  </a:r>
                  <a:r>
                    <a:rPr lang="fr-FR" sz="1000" b="0" dirty="0"/>
                    <a:t> #{ [(52 – 5) x 5 ]-10} x 8 h/j x 90% x 70% = 1134 h </a:t>
                  </a:r>
                </a:p>
              </p:txBody>
            </p:sp>
            <p:sp>
              <p:nvSpPr>
                <p:cNvPr id="9" name="Text Box 20"/>
                <p:cNvSpPr txBox="1">
                  <a:spLocks noChangeArrowheads="1"/>
                </p:cNvSpPr>
                <p:nvPr/>
              </p:nvSpPr>
              <p:spPr bwMode="auto">
                <a:xfrm>
                  <a:off x="3526" y="1286"/>
                  <a:ext cx="75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t>Taux de présence</a:t>
                  </a:r>
                </a:p>
              </p:txBody>
            </p:sp>
            <p:sp>
              <p:nvSpPr>
                <p:cNvPr id="10" name="Text Box 21"/>
                <p:cNvSpPr txBox="1">
                  <a:spLocks noChangeArrowheads="1"/>
                </p:cNvSpPr>
                <p:nvPr/>
              </p:nvSpPr>
              <p:spPr bwMode="auto">
                <a:xfrm>
                  <a:off x="4451" y="1286"/>
                  <a:ext cx="83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t>Taux de facturabilité</a:t>
                  </a:r>
                </a:p>
              </p:txBody>
            </p:sp>
            <p:sp>
              <p:nvSpPr>
                <p:cNvPr id="11" name="Text Box 22"/>
                <p:cNvSpPr txBox="1">
                  <a:spLocks noChangeArrowheads="1"/>
                </p:cNvSpPr>
                <p:nvPr/>
              </p:nvSpPr>
              <p:spPr bwMode="auto">
                <a:xfrm>
                  <a:off x="3199" y="799"/>
                  <a:ext cx="61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algn="ctr" eaLnBrk="1" hangingPunct="1"/>
                  <a:r>
                    <a:rPr lang="fr-FR" sz="1000" b="0"/>
                    <a:t>Coeff charges</a:t>
                  </a:r>
                </a:p>
                <a:p>
                  <a:pPr algn="ctr" eaLnBrk="1" hangingPunct="1"/>
                  <a:r>
                    <a:rPr lang="fr-FR" sz="1000" b="0"/>
                    <a:t>sociales</a:t>
                  </a:r>
                </a:p>
              </p:txBody>
            </p:sp>
            <p:sp>
              <p:nvSpPr>
                <p:cNvPr id="12" name="Text Box 23"/>
                <p:cNvSpPr txBox="1">
                  <a:spLocks noChangeArrowheads="1"/>
                </p:cNvSpPr>
                <p:nvPr/>
              </p:nvSpPr>
              <p:spPr bwMode="auto">
                <a:xfrm>
                  <a:off x="3822" y="791"/>
                  <a:ext cx="61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algn="ctr" eaLnBrk="1" hangingPunct="1"/>
                  <a:r>
                    <a:rPr lang="fr-FR" sz="1000" b="0"/>
                    <a:t>Coeff charges</a:t>
                  </a:r>
                </a:p>
                <a:p>
                  <a:pPr algn="ctr" eaLnBrk="1" hangingPunct="1"/>
                  <a:r>
                    <a:rPr lang="fr-FR" sz="1000" b="0"/>
                    <a:t>du service</a:t>
                  </a:r>
                </a:p>
              </p:txBody>
            </p:sp>
            <p:sp>
              <p:nvSpPr>
                <p:cNvPr id="13" name="Text Box 24"/>
                <p:cNvSpPr txBox="1">
                  <a:spLocks noChangeArrowheads="1"/>
                </p:cNvSpPr>
                <p:nvPr/>
              </p:nvSpPr>
              <p:spPr bwMode="auto">
                <a:xfrm>
                  <a:off x="4511" y="792"/>
                  <a:ext cx="63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000" b="0"/>
                    <a:t>Coeff charges </a:t>
                  </a:r>
                </a:p>
                <a:p>
                  <a:pPr eaLnBrk="1" hangingPunct="1"/>
                  <a:r>
                    <a:rPr lang="fr-FR" sz="1000" b="0"/>
                    <a:t>de structure</a:t>
                  </a:r>
                </a:p>
              </p:txBody>
            </p:sp>
            <p:sp>
              <p:nvSpPr>
                <p:cNvPr id="14" name="Line 25"/>
                <p:cNvSpPr>
                  <a:spLocks noChangeShapeType="1"/>
                </p:cNvSpPr>
                <p:nvPr/>
              </p:nvSpPr>
              <p:spPr bwMode="auto">
                <a:xfrm flipV="1">
                  <a:off x="3517" y="735"/>
                  <a:ext cx="83" cy="8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15" name="Line 26"/>
                <p:cNvSpPr>
                  <a:spLocks noChangeShapeType="1"/>
                </p:cNvSpPr>
                <p:nvPr/>
              </p:nvSpPr>
              <p:spPr bwMode="auto">
                <a:xfrm flipH="1" flipV="1">
                  <a:off x="3865" y="735"/>
                  <a:ext cx="77" cy="76"/>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16" name="Line 27"/>
                <p:cNvSpPr>
                  <a:spLocks noChangeShapeType="1"/>
                </p:cNvSpPr>
                <p:nvPr/>
              </p:nvSpPr>
              <p:spPr bwMode="auto">
                <a:xfrm flipH="1" flipV="1">
                  <a:off x="4070" y="736"/>
                  <a:ext cx="614" cy="9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17" name="Line 28"/>
                <p:cNvSpPr>
                  <a:spLocks noChangeShapeType="1"/>
                </p:cNvSpPr>
                <p:nvPr/>
              </p:nvSpPr>
              <p:spPr bwMode="auto">
                <a:xfrm flipV="1">
                  <a:off x="4191" y="1197"/>
                  <a:ext cx="212" cy="9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18" name="Line 29"/>
                <p:cNvSpPr>
                  <a:spLocks noChangeShapeType="1"/>
                </p:cNvSpPr>
                <p:nvPr/>
              </p:nvSpPr>
              <p:spPr bwMode="auto">
                <a:xfrm flipV="1">
                  <a:off x="4714" y="1205"/>
                  <a:ext cx="0" cy="9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grpSp>
          <p:sp>
            <p:nvSpPr>
              <p:cNvPr id="22" name="Rectangle 21"/>
              <p:cNvSpPr/>
              <p:nvPr/>
            </p:nvSpPr>
            <p:spPr>
              <a:xfrm>
                <a:off x="5634040" y="541867"/>
                <a:ext cx="3308350" cy="1913466"/>
              </a:xfrm>
              <a:prstGeom prst="rect">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sp>
          <p:nvSpPr>
            <p:cNvPr id="19" name="ZoneTexte 18"/>
            <p:cNvSpPr txBox="1"/>
            <p:nvPr/>
          </p:nvSpPr>
          <p:spPr>
            <a:xfrm>
              <a:off x="6491590" y="122766"/>
              <a:ext cx="1710725" cy="369332"/>
            </a:xfrm>
            <a:prstGeom prst="rect">
              <a:avLst/>
            </a:prstGeom>
            <a:solidFill>
              <a:srgbClr val="FFFF00"/>
            </a:solidFill>
            <a:ln>
              <a:solidFill>
                <a:srgbClr val="000000"/>
              </a:solidFill>
            </a:ln>
          </p:spPr>
          <p:txBody>
            <a:bodyPr wrap="none" rtlCol="0">
              <a:spAutoFit/>
            </a:bodyPr>
            <a:lstStyle/>
            <a:p>
              <a:r>
                <a:rPr lang="fr-FR" dirty="0" smtClean="0"/>
                <a:t>TAUX HORAIRES</a:t>
              </a:r>
              <a:endParaRPr lang="fr-FR" dirty="0"/>
            </a:p>
          </p:txBody>
        </p:sp>
      </p:grpSp>
      <p:grpSp>
        <p:nvGrpSpPr>
          <p:cNvPr id="25" name="Grouper 24"/>
          <p:cNvGrpSpPr/>
          <p:nvPr/>
        </p:nvGrpSpPr>
        <p:grpSpPr>
          <a:xfrm>
            <a:off x="118535" y="2851611"/>
            <a:ext cx="9003378" cy="3853363"/>
            <a:chOff x="118535" y="2851611"/>
            <a:chExt cx="9003378" cy="3853363"/>
          </a:xfrm>
        </p:grpSpPr>
        <p:sp>
          <p:nvSpPr>
            <p:cNvPr id="3" name="ZoneTexte 2"/>
            <p:cNvSpPr txBox="1"/>
            <p:nvPr/>
          </p:nvSpPr>
          <p:spPr>
            <a:xfrm>
              <a:off x="118535" y="3036277"/>
              <a:ext cx="5266265" cy="3668697"/>
            </a:xfrm>
            <a:prstGeom prst="rect">
              <a:avLst/>
            </a:prstGeom>
            <a:noFill/>
          </p:spPr>
          <p:txBody>
            <a:bodyPr wrap="square" rtlCol="0">
              <a:spAutoFit/>
            </a:bodyPr>
            <a:lstStyle/>
            <a:p>
              <a:pPr lvl="0" defTabSz="914400" fontAlgn="base">
                <a:spcBef>
                  <a:spcPct val="20000"/>
                </a:spcBef>
                <a:spcAft>
                  <a:spcPct val="0"/>
                </a:spcAft>
              </a:pPr>
              <a:r>
                <a:rPr lang="fr-FR" sz="1400" dirty="0">
                  <a:latin typeface="Arial" charset="0"/>
                  <a:ea typeface="ＭＳ Ｐゴシック" charset="0"/>
                </a:rPr>
                <a:t>Les formules ci-contre permettent le calcul du </a:t>
              </a:r>
              <a:r>
                <a:rPr lang="fr-FR" sz="1400" b="1" dirty="0">
                  <a:latin typeface="Arial" charset="0"/>
                  <a:ea typeface="ＭＳ Ｐゴシック" charset="0"/>
                </a:rPr>
                <a:t>budget du projet BFP</a:t>
              </a:r>
              <a:r>
                <a:rPr lang="fr-FR" sz="1400" dirty="0">
                  <a:latin typeface="Arial" charset="0"/>
                  <a:ea typeface="ＭＳ Ｐゴシック" charset="0"/>
                </a:rPr>
                <a:t> en coût complet et de son </a:t>
              </a:r>
              <a:r>
                <a:rPr lang="fr-FR" sz="1400" b="1" dirty="0">
                  <a:latin typeface="Arial" charset="0"/>
                  <a:ea typeface="ＭＳ Ｐゴシック" charset="0"/>
                </a:rPr>
                <a:t>prix de vente PV</a:t>
              </a:r>
              <a:r>
                <a:rPr lang="fr-FR" sz="1400" dirty="0">
                  <a:latin typeface="Arial" charset="0"/>
                  <a:ea typeface="ＭＳ Ｐゴシック" charset="0"/>
                </a:rPr>
                <a:t> projet.</a:t>
              </a:r>
            </a:p>
            <a:p>
              <a:pPr lvl="0" defTabSz="914400" fontAlgn="base">
                <a:spcBef>
                  <a:spcPct val="20000"/>
                </a:spcBef>
                <a:spcAft>
                  <a:spcPct val="0"/>
                </a:spcAft>
              </a:pPr>
              <a:r>
                <a:rPr lang="fr-FR" sz="1400" dirty="0">
                  <a:latin typeface="Arial" charset="0"/>
                  <a:ea typeface="ＭＳ Ｐゴシック" charset="0"/>
                </a:rPr>
                <a:t>Dans ces expressions :</a:t>
              </a:r>
            </a:p>
            <a:p>
              <a:pPr lvl="0" defTabSz="914400" fontAlgn="base">
                <a:spcBef>
                  <a:spcPct val="20000"/>
                </a:spcBef>
                <a:spcAft>
                  <a:spcPct val="0"/>
                </a:spcAft>
                <a:buFontTx/>
                <a:buChar char="•"/>
              </a:pPr>
              <a:r>
                <a:rPr lang="fr-FR" sz="1400" dirty="0">
                  <a:latin typeface="Arial" charset="0"/>
                  <a:ea typeface="ＭＳ Ｐゴシック" charset="0"/>
                </a:rPr>
                <a:t> </a:t>
              </a:r>
              <a:r>
                <a:rPr lang="fr-FR" sz="1400" dirty="0" err="1">
                  <a:latin typeface="Arial" charset="0"/>
                  <a:ea typeface="ＭＳ Ｐゴシック" charset="0"/>
                </a:rPr>
                <a:t>NH</a:t>
              </a:r>
              <a:r>
                <a:rPr lang="fr-FR" sz="1400" baseline="-25000" dirty="0" err="1">
                  <a:latin typeface="Arial" charset="0"/>
                  <a:ea typeface="ＭＳ Ｐゴシック" charset="0"/>
                </a:rPr>
                <a:t>i</a:t>
              </a:r>
              <a:r>
                <a:rPr lang="fr-FR" sz="1400" dirty="0">
                  <a:latin typeface="Arial" charset="0"/>
                  <a:ea typeface="ＭＳ Ｐゴシック" charset="0"/>
                </a:rPr>
                <a:t> est le nombre d'heures prévu pour la catégorie professionnelle i,</a:t>
              </a:r>
            </a:p>
            <a:p>
              <a:pPr lvl="0" defTabSz="914400" fontAlgn="base">
                <a:spcBef>
                  <a:spcPct val="20000"/>
                </a:spcBef>
                <a:spcAft>
                  <a:spcPct val="0"/>
                </a:spcAft>
                <a:buFontTx/>
                <a:buChar char="•"/>
              </a:pPr>
              <a:r>
                <a:rPr lang="fr-FR" sz="1400" dirty="0">
                  <a:latin typeface="Arial" charset="0"/>
                  <a:ea typeface="ＭＳ Ｐゴシック" charset="0"/>
                </a:rPr>
                <a:t> MOD est le coût de la main d'œuvre,</a:t>
              </a:r>
            </a:p>
            <a:p>
              <a:pPr lvl="0" defTabSz="914400" fontAlgn="base">
                <a:spcBef>
                  <a:spcPct val="20000"/>
                </a:spcBef>
                <a:spcAft>
                  <a:spcPct val="0"/>
                </a:spcAft>
                <a:buFontTx/>
                <a:buChar char="•"/>
              </a:pPr>
              <a:r>
                <a:rPr lang="fr-FR" sz="1400" dirty="0">
                  <a:latin typeface="Arial" charset="0"/>
                  <a:ea typeface="ＭＳ Ｐゴシック" charset="0"/>
                </a:rPr>
                <a:t> APPRO est le montant des achats et de la sous-traitance,</a:t>
              </a:r>
            </a:p>
            <a:p>
              <a:pPr lvl="0" defTabSz="914400" fontAlgn="base">
                <a:spcBef>
                  <a:spcPct val="20000"/>
                </a:spcBef>
                <a:spcAft>
                  <a:spcPct val="0"/>
                </a:spcAft>
                <a:buFontTx/>
                <a:buChar char="•"/>
              </a:pPr>
              <a:r>
                <a:rPr lang="fr-FR" sz="1400" dirty="0">
                  <a:latin typeface="Arial" charset="0"/>
                  <a:ea typeface="ＭＳ Ｐゴシック" charset="0"/>
                </a:rPr>
                <a:t> FD est le montant prévu pour les frais de déplacement,</a:t>
              </a:r>
            </a:p>
            <a:p>
              <a:pPr lvl="0" defTabSz="914400" fontAlgn="base">
                <a:spcBef>
                  <a:spcPct val="20000"/>
                </a:spcBef>
                <a:spcAft>
                  <a:spcPct val="0"/>
                </a:spcAft>
                <a:buFontTx/>
                <a:buChar char="•"/>
              </a:pPr>
              <a:r>
                <a:rPr lang="fr-FR" sz="1400" dirty="0">
                  <a:latin typeface="Arial" charset="0"/>
                  <a:ea typeface="ＭＳ Ｐゴシック" charset="0"/>
                </a:rPr>
                <a:t> AMORT est le montant des amortissements des matériels utilisés par le projet sur la durée du projet,</a:t>
              </a:r>
            </a:p>
            <a:p>
              <a:pPr lvl="0" defTabSz="914400" fontAlgn="base">
                <a:spcBef>
                  <a:spcPct val="20000"/>
                </a:spcBef>
                <a:spcAft>
                  <a:spcPct val="0"/>
                </a:spcAft>
                <a:buFontTx/>
                <a:buChar char="•"/>
              </a:pPr>
              <a:r>
                <a:rPr lang="fr-FR" sz="1400" dirty="0">
                  <a:latin typeface="Arial" charset="0"/>
                  <a:ea typeface="ＭＳ Ｐゴシック" charset="0"/>
                </a:rPr>
                <a:t> FF est le montant des frais financiers générés par le plan de trésorerie du projet.</a:t>
              </a:r>
            </a:p>
            <a:p>
              <a:pPr lvl="0" defTabSz="914400" fontAlgn="base">
                <a:spcBef>
                  <a:spcPct val="20000"/>
                </a:spcBef>
                <a:spcAft>
                  <a:spcPct val="0"/>
                </a:spcAft>
              </a:pPr>
              <a:r>
                <a:rPr lang="fr-FR" sz="1400" dirty="0">
                  <a:latin typeface="Arial" charset="0"/>
                  <a:ea typeface="ＭＳ Ｐゴシック" charset="0"/>
                </a:rPr>
                <a:t>En général, les marges bénéficiaires x% et y% appliquées à MOD et APPRO ont des valeurs différentes et il n'y a pas de marge sur FD, AMORT et FF</a:t>
              </a:r>
              <a:r>
                <a:rPr lang="fr-FR" sz="1400" dirty="0" smtClean="0">
                  <a:latin typeface="Arial" charset="0"/>
                  <a:ea typeface="ＭＳ Ｐゴシック" charset="0"/>
                </a:rPr>
                <a:t>.</a:t>
              </a:r>
              <a:endParaRPr lang="fr-FR" sz="1400" dirty="0"/>
            </a:p>
          </p:txBody>
        </p:sp>
        <p:grpSp>
          <p:nvGrpSpPr>
            <p:cNvPr id="8" name="Grouper 7"/>
            <p:cNvGrpSpPr/>
            <p:nvPr/>
          </p:nvGrpSpPr>
          <p:grpSpPr>
            <a:xfrm>
              <a:off x="5571993" y="3420533"/>
              <a:ext cx="3549920" cy="2474591"/>
              <a:chOff x="5571993" y="3420533"/>
              <a:chExt cx="3549920" cy="2474591"/>
            </a:xfrm>
          </p:grpSpPr>
          <p:sp>
            <p:nvSpPr>
              <p:cNvPr id="4" name="ZoneTexte 3"/>
              <p:cNvSpPr txBox="1"/>
              <p:nvPr/>
            </p:nvSpPr>
            <p:spPr>
              <a:xfrm>
                <a:off x="5571993" y="3623733"/>
                <a:ext cx="3549920" cy="2271391"/>
              </a:xfrm>
              <a:prstGeom prst="rect">
                <a:avLst/>
              </a:prstGeom>
              <a:noFill/>
            </p:spPr>
            <p:txBody>
              <a:bodyPr wrap="none" rtlCol="0">
                <a:spAutoFit/>
              </a:bodyPr>
              <a:lstStyle/>
              <a:p>
                <a:pPr lvl="0" defTabSz="914400" fontAlgn="base">
                  <a:spcBef>
                    <a:spcPct val="20000"/>
                  </a:spcBef>
                  <a:spcAft>
                    <a:spcPct val="0"/>
                  </a:spcAft>
                </a:pPr>
                <a:r>
                  <a:rPr lang="fr-FR" sz="1200" dirty="0">
                    <a:latin typeface="Arial" charset="0"/>
                    <a:ea typeface="ＭＳ Ｐゴシック" charset="0"/>
                  </a:rPr>
                  <a:t>BFP = MOD + APPRO + FD + AMORT + FF avec</a:t>
                </a:r>
              </a:p>
              <a:p>
                <a:pPr lvl="0" defTabSz="914400" fontAlgn="base">
                  <a:spcBef>
                    <a:spcPct val="20000"/>
                  </a:spcBef>
                  <a:spcAft>
                    <a:spcPct val="0"/>
                  </a:spcAft>
                </a:pPr>
                <a:endParaRPr lang="fr-FR" sz="1200" dirty="0">
                  <a:latin typeface="Arial" charset="0"/>
                  <a:ea typeface="ＭＳ Ｐゴシック" charset="0"/>
                </a:endParaRPr>
              </a:p>
              <a:p>
                <a:pPr lvl="0" defTabSz="914400" fontAlgn="base">
                  <a:spcBef>
                    <a:spcPct val="20000"/>
                  </a:spcBef>
                  <a:spcAft>
                    <a:spcPct val="0"/>
                  </a:spcAft>
                </a:pPr>
                <a:r>
                  <a:rPr lang="fr-FR" sz="1200" dirty="0">
                    <a:latin typeface="Arial" charset="0"/>
                    <a:ea typeface="ＭＳ Ｐゴシック" charset="0"/>
                  </a:rPr>
                  <a:t>MOD = main d'œuvre =</a:t>
                </a:r>
              </a:p>
              <a:p>
                <a:pPr lvl="0" defTabSz="914400" fontAlgn="base">
                  <a:spcBef>
                    <a:spcPct val="20000"/>
                  </a:spcBef>
                  <a:spcAft>
                    <a:spcPct val="0"/>
                  </a:spcAft>
                </a:pPr>
                <a:endParaRPr lang="fr-FR" sz="1200" dirty="0">
                  <a:latin typeface="Arial" charset="0"/>
                  <a:ea typeface="ＭＳ Ｐゴシック" charset="0"/>
                </a:endParaRPr>
              </a:p>
              <a:p>
                <a:pPr lvl="0" defTabSz="914400" fontAlgn="base">
                  <a:spcBef>
                    <a:spcPct val="20000"/>
                  </a:spcBef>
                  <a:spcAft>
                    <a:spcPct val="0"/>
                  </a:spcAft>
                </a:pPr>
                <a:r>
                  <a:rPr lang="fr-FR" sz="1200" dirty="0">
                    <a:latin typeface="Arial" charset="0"/>
                    <a:ea typeface="ＭＳ Ｐゴシック" charset="0"/>
                  </a:rPr>
                  <a:t>PV MOD = MOD + x% PVMOD =  MOD / (1-x%)</a:t>
                </a:r>
              </a:p>
              <a:p>
                <a:pPr lvl="0" defTabSz="914400" fontAlgn="base">
                  <a:spcBef>
                    <a:spcPct val="20000"/>
                  </a:spcBef>
                  <a:spcAft>
                    <a:spcPct val="0"/>
                  </a:spcAft>
                </a:pPr>
                <a:r>
                  <a:rPr lang="fr-FR" sz="1200" dirty="0">
                    <a:latin typeface="Arial" charset="0"/>
                    <a:ea typeface="ＭＳ Ｐゴシック" charset="0"/>
                  </a:rPr>
                  <a:t>PV APPRO = APPRO / (1- y%)</a:t>
                </a:r>
              </a:p>
              <a:p>
                <a:pPr lvl="0" defTabSz="914400" fontAlgn="base">
                  <a:spcBef>
                    <a:spcPct val="20000"/>
                  </a:spcBef>
                  <a:spcAft>
                    <a:spcPct val="0"/>
                  </a:spcAft>
                </a:pPr>
                <a:endParaRPr lang="fr-FR" sz="1200" dirty="0">
                  <a:latin typeface="Arial" charset="0"/>
                  <a:ea typeface="ＭＳ Ｐゴシック" charset="0"/>
                </a:endParaRPr>
              </a:p>
              <a:p>
                <a:pPr lvl="0" defTabSz="914400" fontAlgn="base">
                  <a:spcBef>
                    <a:spcPct val="20000"/>
                  </a:spcBef>
                  <a:spcAft>
                    <a:spcPct val="0"/>
                  </a:spcAft>
                </a:pPr>
                <a:r>
                  <a:rPr lang="fr-FR" sz="1200" dirty="0">
                    <a:latin typeface="Arial" charset="0"/>
                    <a:ea typeface="ＭＳ Ｐゴシック" charset="0"/>
                  </a:rPr>
                  <a:t>PV projet = PV MOD + PV APPRO + </a:t>
                </a:r>
                <a:r>
                  <a:rPr lang="fr-FR" sz="1200" dirty="0" smtClean="0">
                    <a:latin typeface="Arial" charset="0"/>
                    <a:ea typeface="ＭＳ Ｐゴシック" charset="0"/>
                  </a:rPr>
                  <a:t>FD</a:t>
                </a:r>
              </a:p>
              <a:p>
                <a:pPr lvl="0" defTabSz="914400" fontAlgn="base">
                  <a:spcBef>
                    <a:spcPct val="20000"/>
                  </a:spcBef>
                  <a:spcAft>
                    <a:spcPct val="0"/>
                  </a:spcAft>
                </a:pPr>
                <a:r>
                  <a:rPr lang="fr-FR" sz="1200" dirty="0" smtClean="0">
                    <a:latin typeface="Arial" charset="0"/>
                    <a:ea typeface="ＭＳ Ｐゴシック" charset="0"/>
                  </a:rPr>
                  <a:t> </a:t>
                </a:r>
                <a:r>
                  <a:rPr lang="fr-FR" sz="1200" dirty="0">
                    <a:latin typeface="Arial" charset="0"/>
                    <a:ea typeface="ＭＳ Ｐゴシック" charset="0"/>
                  </a:rPr>
                  <a:t>+ AMORT + FF</a:t>
                </a:r>
              </a:p>
              <a:p>
                <a:endParaRPr lang="fr-FR" sz="1200" dirty="0"/>
              </a:p>
            </p:txBody>
          </p:sp>
          <p:pic>
            <p:nvPicPr>
              <p:cNvPr id="20" name="Picture 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6212" y="3887788"/>
                <a:ext cx="9636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ectangle 20"/>
              <p:cNvSpPr/>
              <p:nvPr/>
            </p:nvSpPr>
            <p:spPr>
              <a:xfrm>
                <a:off x="5571993" y="3420533"/>
                <a:ext cx="3549920" cy="2216058"/>
              </a:xfrm>
              <a:prstGeom prst="rect">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sp>
          <p:nvSpPr>
            <p:cNvPr id="23" name="ZoneTexte 22"/>
            <p:cNvSpPr txBox="1"/>
            <p:nvPr/>
          </p:nvSpPr>
          <p:spPr>
            <a:xfrm>
              <a:off x="6604003" y="2851611"/>
              <a:ext cx="1584200" cy="369332"/>
            </a:xfrm>
            <a:prstGeom prst="rect">
              <a:avLst/>
            </a:prstGeom>
            <a:solidFill>
              <a:srgbClr val="FFFF00"/>
            </a:solidFill>
            <a:ln>
              <a:solidFill>
                <a:srgbClr val="000000"/>
              </a:solidFill>
            </a:ln>
          </p:spPr>
          <p:txBody>
            <a:bodyPr wrap="none" rtlCol="0">
              <a:spAutoFit/>
            </a:bodyPr>
            <a:lstStyle/>
            <a:p>
              <a:r>
                <a:rPr lang="fr-FR" dirty="0" smtClean="0"/>
                <a:t>PRIX DE VENTE</a:t>
              </a:r>
              <a:endParaRPr lang="fr-FR" dirty="0"/>
            </a:p>
          </p:txBody>
        </p:sp>
      </p:grpSp>
    </p:spTree>
    <p:extLst>
      <p:ext uri="{BB962C8B-B14F-4D97-AF65-F5344CB8AC3E}">
        <p14:creationId xmlns:p14="http://schemas.microsoft.com/office/powerpoint/2010/main" val="36937265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checkerboard(across)">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checkerboard(across)">
                                      <p:cBhvr>
                                        <p:cTn id="1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r 3"/>
          <p:cNvGrpSpPr/>
          <p:nvPr/>
        </p:nvGrpSpPr>
        <p:grpSpPr>
          <a:xfrm>
            <a:off x="496888" y="404813"/>
            <a:ext cx="8512175" cy="1128712"/>
            <a:chOff x="496888" y="404813"/>
            <a:chExt cx="8512175" cy="1128712"/>
          </a:xfrm>
        </p:grpSpPr>
        <p:grpSp>
          <p:nvGrpSpPr>
            <p:cNvPr id="30724" name="Group 5"/>
            <p:cNvGrpSpPr>
              <a:grpSpLocks/>
            </p:cNvGrpSpPr>
            <p:nvPr/>
          </p:nvGrpSpPr>
          <p:grpSpPr bwMode="auto">
            <a:xfrm>
              <a:off x="496888" y="568325"/>
              <a:ext cx="1392237" cy="965200"/>
              <a:chOff x="266" y="153"/>
              <a:chExt cx="910" cy="652"/>
            </a:xfrm>
          </p:grpSpPr>
          <p:sp>
            <p:nvSpPr>
              <p:cNvPr id="30793" name="Oval 6"/>
              <p:cNvSpPr>
                <a:spLocks noChangeArrowheads="1"/>
              </p:cNvSpPr>
              <p:nvPr/>
            </p:nvSpPr>
            <p:spPr bwMode="auto">
              <a:xfrm>
                <a:off x="577" y="364"/>
                <a:ext cx="294" cy="134"/>
              </a:xfrm>
              <a:prstGeom prst="ellipse">
                <a:avLst/>
              </a:prstGeom>
              <a:solidFill>
                <a:schemeClr val="bg1"/>
              </a:solidFill>
              <a:ln w="12700">
                <a:solidFill>
                  <a:schemeClr val="tx1"/>
                </a:solidFill>
                <a:round/>
                <a:headEnd/>
                <a:tailEnd/>
              </a:ln>
            </p:spPr>
            <p:txBody>
              <a:bodyPr wrap="none" anchor="ctr"/>
              <a:lstStyle/>
              <a:p>
                <a:endParaRPr lang="fr-FR"/>
              </a:p>
            </p:txBody>
          </p:sp>
          <p:sp>
            <p:nvSpPr>
              <p:cNvPr id="30794" name="Oval 7"/>
              <p:cNvSpPr>
                <a:spLocks noChangeArrowheads="1"/>
              </p:cNvSpPr>
              <p:nvPr/>
            </p:nvSpPr>
            <p:spPr bwMode="auto">
              <a:xfrm>
                <a:off x="470" y="308"/>
                <a:ext cx="508" cy="268"/>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fr-FR"/>
              </a:p>
            </p:txBody>
          </p:sp>
          <p:sp>
            <p:nvSpPr>
              <p:cNvPr id="30795" name="Oval 8"/>
              <p:cNvSpPr>
                <a:spLocks noChangeArrowheads="1"/>
              </p:cNvSpPr>
              <p:nvPr/>
            </p:nvSpPr>
            <p:spPr bwMode="auto">
              <a:xfrm>
                <a:off x="349" y="217"/>
                <a:ext cx="741" cy="482"/>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fr-FR"/>
              </a:p>
            </p:txBody>
          </p:sp>
          <p:sp>
            <p:nvSpPr>
              <p:cNvPr id="30796" name="Oval 9"/>
              <p:cNvSpPr>
                <a:spLocks noChangeArrowheads="1"/>
              </p:cNvSpPr>
              <p:nvPr/>
            </p:nvSpPr>
            <p:spPr bwMode="auto">
              <a:xfrm>
                <a:off x="266" y="153"/>
                <a:ext cx="910" cy="624"/>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fr-FR"/>
              </a:p>
            </p:txBody>
          </p:sp>
          <p:sp>
            <p:nvSpPr>
              <p:cNvPr id="30797" name="Text Box 10" descr="75%"/>
              <p:cNvSpPr txBox="1">
                <a:spLocks noChangeArrowheads="1"/>
              </p:cNvSpPr>
              <p:nvPr/>
            </p:nvSpPr>
            <p:spPr bwMode="auto">
              <a:xfrm>
                <a:off x="644" y="361"/>
                <a:ext cx="153"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algn="ctr"/>
                <a:r>
                  <a:rPr lang="fr-FR" sz="800">
                    <a:latin typeface="Times New Roman" charset="0"/>
                  </a:rPr>
                  <a:t>1</a:t>
                </a:r>
                <a:endParaRPr lang="fr-FR" sz="800" b="0">
                  <a:latin typeface="Times New Roman" charset="0"/>
                </a:endParaRPr>
              </a:p>
            </p:txBody>
          </p:sp>
          <p:sp>
            <p:nvSpPr>
              <p:cNvPr id="30798" name="Text Box 11" descr="75%"/>
              <p:cNvSpPr txBox="1">
                <a:spLocks noChangeArrowheads="1"/>
              </p:cNvSpPr>
              <p:nvPr/>
            </p:nvSpPr>
            <p:spPr bwMode="auto">
              <a:xfrm>
                <a:off x="643" y="467"/>
                <a:ext cx="153"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algn="ctr">
                  <a:spcBef>
                    <a:spcPct val="50000"/>
                  </a:spcBef>
                </a:pPr>
                <a:r>
                  <a:rPr lang="fr-FR" sz="800" dirty="0">
                    <a:latin typeface="Times New Roman" charset="0"/>
                  </a:rPr>
                  <a:t>2</a:t>
                </a:r>
                <a:endParaRPr lang="fr-FR" sz="800" b="0" dirty="0">
                  <a:latin typeface="Times New Roman" charset="0"/>
                </a:endParaRPr>
              </a:p>
            </p:txBody>
          </p:sp>
          <p:sp>
            <p:nvSpPr>
              <p:cNvPr id="30799" name="Text Box 12" descr="75%"/>
              <p:cNvSpPr txBox="1">
                <a:spLocks noChangeArrowheads="1"/>
              </p:cNvSpPr>
              <p:nvPr/>
            </p:nvSpPr>
            <p:spPr bwMode="auto">
              <a:xfrm>
                <a:off x="644" y="565"/>
                <a:ext cx="153"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algn="ctr"/>
                <a:r>
                  <a:rPr lang="fr-FR" sz="800">
                    <a:latin typeface="Times New Roman" charset="0"/>
                  </a:rPr>
                  <a:t>3</a:t>
                </a:r>
                <a:endParaRPr lang="fr-FR" sz="800" b="0">
                  <a:latin typeface="Times New Roman" charset="0"/>
                </a:endParaRPr>
              </a:p>
            </p:txBody>
          </p:sp>
          <p:sp>
            <p:nvSpPr>
              <p:cNvPr id="30800" name="Text Box 13" descr="75%"/>
              <p:cNvSpPr txBox="1">
                <a:spLocks noChangeArrowheads="1"/>
              </p:cNvSpPr>
              <p:nvPr/>
            </p:nvSpPr>
            <p:spPr bwMode="auto">
              <a:xfrm>
                <a:off x="635" y="661"/>
                <a:ext cx="15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algn="ctr"/>
                <a:r>
                  <a:rPr lang="fr-FR" sz="800">
                    <a:latin typeface="Times New Roman" charset="0"/>
                  </a:rPr>
                  <a:t>4</a:t>
                </a:r>
                <a:endParaRPr lang="fr-FR" sz="800" b="0">
                  <a:latin typeface="Times New Roman" charset="0"/>
                </a:endParaRPr>
              </a:p>
            </p:txBody>
          </p:sp>
        </p:grpSp>
        <p:sp>
          <p:nvSpPr>
            <p:cNvPr id="30725" name="Text Box 14" descr="75%"/>
            <p:cNvSpPr txBox="1">
              <a:spLocks noChangeArrowheads="1"/>
            </p:cNvSpPr>
            <p:nvPr/>
          </p:nvSpPr>
          <p:spPr bwMode="auto">
            <a:xfrm>
              <a:off x="6773863" y="404813"/>
              <a:ext cx="2235200" cy="947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r>
                <a:rPr lang="fr-FR" sz="800" dirty="0">
                  <a:latin typeface="Times New Roman" charset="0"/>
                </a:rPr>
                <a:t>LEGENDE</a:t>
              </a:r>
              <a:r>
                <a:rPr lang="fr-FR" sz="800" b="0" dirty="0">
                  <a:latin typeface="Times New Roman" charset="0"/>
                </a:rPr>
                <a:t> </a:t>
              </a:r>
            </a:p>
            <a:p>
              <a:r>
                <a:rPr lang="fr-FR" sz="800" b="0" dirty="0">
                  <a:latin typeface="Times New Roman" charset="0"/>
                </a:rPr>
                <a:t>zone 1 : L'objectif </a:t>
              </a:r>
            </a:p>
            <a:p>
              <a:r>
                <a:rPr lang="fr-FR" sz="800" b="0" dirty="0">
                  <a:latin typeface="Times New Roman" charset="0"/>
                </a:rPr>
                <a:t>zone 2 : Les pouvoir-faire</a:t>
              </a:r>
            </a:p>
            <a:p>
              <a:r>
                <a:rPr lang="fr-FR" sz="800" b="0" dirty="0">
                  <a:latin typeface="Times New Roman" charset="0"/>
                </a:rPr>
                <a:t>zone 3 : Les compétences, savoir-faire (la mise en </a:t>
              </a:r>
            </a:p>
            <a:p>
              <a:r>
                <a:rPr lang="fr-FR" sz="800" b="0">
                  <a:latin typeface="Times New Roman" charset="0"/>
                </a:rPr>
                <a:t>œuvre des concepts, méthodes et outils)</a:t>
              </a:r>
            </a:p>
            <a:p>
              <a:r>
                <a:rPr lang="fr-FR" sz="800" b="0" dirty="0">
                  <a:latin typeface="Times New Roman" charset="0"/>
                </a:rPr>
                <a:t>zone 4 : La banque de connaissances, </a:t>
              </a:r>
            </a:p>
            <a:p>
              <a:r>
                <a:rPr lang="fr-FR" sz="800" b="0" dirty="0">
                  <a:latin typeface="Times New Roman" charset="0"/>
                </a:rPr>
                <a:t>les savoirs (concepts, méthodes et outils)</a:t>
              </a:r>
            </a:p>
          </p:txBody>
        </p:sp>
      </p:grpSp>
      <p:grpSp>
        <p:nvGrpSpPr>
          <p:cNvPr id="5" name="Grouper 4"/>
          <p:cNvGrpSpPr/>
          <p:nvPr/>
        </p:nvGrpSpPr>
        <p:grpSpPr>
          <a:xfrm>
            <a:off x="468313" y="817563"/>
            <a:ext cx="8250237" cy="5537200"/>
            <a:chOff x="468313" y="817563"/>
            <a:chExt cx="8250237" cy="5537200"/>
          </a:xfrm>
        </p:grpSpPr>
        <p:sp>
          <p:nvSpPr>
            <p:cNvPr id="30726" name="Oval 15"/>
            <p:cNvSpPr>
              <a:spLocks noChangeArrowheads="1"/>
            </p:cNvSpPr>
            <p:nvPr/>
          </p:nvSpPr>
          <p:spPr bwMode="auto">
            <a:xfrm>
              <a:off x="468313" y="817563"/>
              <a:ext cx="8175625" cy="5537200"/>
            </a:xfrm>
            <a:prstGeom prst="ellipse">
              <a:avLst/>
            </a:prstGeom>
            <a:solidFill>
              <a:schemeClr val="bg1"/>
            </a:solidFill>
            <a:ln w="12700">
              <a:solidFill>
                <a:schemeClr val="tx1"/>
              </a:solidFill>
              <a:round/>
              <a:headEnd/>
              <a:tailEnd/>
            </a:ln>
          </p:spPr>
          <p:txBody>
            <a:bodyPr wrap="none" anchor="ctr"/>
            <a:lstStyle/>
            <a:p>
              <a:pPr algn="ctr" eaLnBrk="0" hangingPunct="0"/>
              <a:endParaRPr lang="en-US" sz="600" b="0">
                <a:latin typeface="Times New Roman" charset="0"/>
              </a:endParaRPr>
            </a:p>
          </p:txBody>
        </p:sp>
        <p:sp>
          <p:nvSpPr>
            <p:cNvPr id="30727" name="Oval 16" descr="75%"/>
            <p:cNvSpPr>
              <a:spLocks noChangeArrowheads="1"/>
            </p:cNvSpPr>
            <p:nvPr/>
          </p:nvSpPr>
          <p:spPr bwMode="auto">
            <a:xfrm>
              <a:off x="1212850" y="1343025"/>
              <a:ext cx="6653213" cy="4449763"/>
            </a:xfrm>
            <a:prstGeom prst="ellipse">
              <a:avLst/>
            </a:prstGeom>
            <a:pattFill prst="pct75">
              <a:fgClr>
                <a:schemeClr val="bg1"/>
              </a:fgClr>
              <a:bgClr>
                <a:schemeClr val="tx2"/>
              </a:bgClr>
            </a:pattFill>
            <a:ln w="12700">
              <a:solidFill>
                <a:schemeClr val="tx1"/>
              </a:solidFill>
              <a:round/>
              <a:headEnd/>
              <a:tailEnd/>
            </a:ln>
          </p:spPr>
          <p:txBody>
            <a:bodyPr wrap="none" anchor="ctr"/>
            <a:lstStyle/>
            <a:p>
              <a:pPr algn="ctr" eaLnBrk="0" hangingPunct="0"/>
              <a:endParaRPr lang="en-US" sz="800" b="0">
                <a:latin typeface="Times New Roman" charset="0"/>
              </a:endParaRPr>
            </a:p>
          </p:txBody>
        </p:sp>
        <p:sp>
          <p:nvSpPr>
            <p:cNvPr id="30728" name="Rectangle 17"/>
            <p:cNvSpPr>
              <a:spLocks noChangeArrowheads="1"/>
            </p:cNvSpPr>
            <p:nvPr/>
          </p:nvSpPr>
          <p:spPr bwMode="auto">
            <a:xfrm>
              <a:off x="1646238" y="2508250"/>
              <a:ext cx="1325562" cy="4587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defTabSz="762000" eaLnBrk="0" hangingPunct="0"/>
              <a:r>
                <a:rPr lang="fr-FR" sz="800" b="0">
                  <a:latin typeface="Times New Roman" charset="0"/>
                </a:rPr>
                <a:t>Lister les objets </a:t>
              </a:r>
            </a:p>
            <a:p>
              <a:pPr algn="ctr" defTabSz="762000" eaLnBrk="0" hangingPunct="0"/>
              <a:r>
                <a:rPr lang="fr-FR" sz="800" b="0">
                  <a:latin typeface="Times New Roman" charset="0"/>
                </a:rPr>
                <a:t>du projet et construire l'arborescence des livrables</a:t>
              </a:r>
            </a:p>
          </p:txBody>
        </p:sp>
        <p:sp>
          <p:nvSpPr>
            <p:cNvPr id="30729" name="Rectangle 18"/>
            <p:cNvSpPr>
              <a:spLocks noChangeArrowheads="1"/>
            </p:cNvSpPr>
            <p:nvPr/>
          </p:nvSpPr>
          <p:spPr bwMode="auto">
            <a:xfrm>
              <a:off x="3446463" y="1509713"/>
              <a:ext cx="1263650" cy="3381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Créer la liste des tâches et </a:t>
              </a:r>
            </a:p>
            <a:p>
              <a:pPr algn="ctr" defTabSz="762000" eaLnBrk="0" hangingPunct="0"/>
              <a:r>
                <a:rPr lang="fr-FR" sz="800" b="0">
                  <a:latin typeface="Times New Roman" charset="0"/>
                </a:rPr>
                <a:t>définir les lots de travaux</a:t>
              </a:r>
            </a:p>
          </p:txBody>
        </p:sp>
        <p:sp>
          <p:nvSpPr>
            <p:cNvPr id="30730" name="Rectangle 19"/>
            <p:cNvSpPr>
              <a:spLocks noChangeArrowheads="1"/>
            </p:cNvSpPr>
            <p:nvPr/>
          </p:nvSpPr>
          <p:spPr bwMode="auto">
            <a:xfrm>
              <a:off x="3646488" y="2047875"/>
              <a:ext cx="1049337" cy="336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defTabSz="762000" eaLnBrk="0" hangingPunct="0"/>
              <a:r>
                <a:rPr lang="fr-FR" sz="800" b="0">
                  <a:latin typeface="Times New Roman" charset="0"/>
                </a:rPr>
                <a:t>Construire le réseau des liens</a:t>
              </a:r>
            </a:p>
          </p:txBody>
        </p:sp>
        <p:sp>
          <p:nvSpPr>
            <p:cNvPr id="30731" name="Rectangle 20"/>
            <p:cNvSpPr>
              <a:spLocks noChangeArrowheads="1"/>
            </p:cNvSpPr>
            <p:nvPr/>
          </p:nvSpPr>
          <p:spPr bwMode="auto">
            <a:xfrm>
              <a:off x="6370638" y="3792538"/>
              <a:ext cx="1400175" cy="336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Evaluer les coûts, le budget et</a:t>
              </a:r>
            </a:p>
            <a:p>
              <a:pPr algn="ctr" defTabSz="762000" eaLnBrk="0" hangingPunct="0"/>
              <a:r>
                <a:rPr lang="fr-FR" sz="800" b="0">
                  <a:latin typeface="Times New Roman" charset="0"/>
                </a:rPr>
                <a:t>le prix de vente</a:t>
              </a:r>
            </a:p>
          </p:txBody>
        </p:sp>
        <p:sp>
          <p:nvSpPr>
            <p:cNvPr id="30732" name="Rectangle 21"/>
            <p:cNvSpPr>
              <a:spLocks noChangeArrowheads="1"/>
            </p:cNvSpPr>
            <p:nvPr/>
          </p:nvSpPr>
          <p:spPr bwMode="auto">
            <a:xfrm>
              <a:off x="6124575" y="3046413"/>
              <a:ext cx="1431925" cy="2143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defTabSz="762000" eaLnBrk="0" hangingPunct="0"/>
              <a:r>
                <a:rPr lang="fr-FR" sz="800" b="0">
                  <a:latin typeface="Times New Roman" charset="0"/>
                </a:rPr>
                <a:t>Identifier et évaluer les risques</a:t>
              </a:r>
            </a:p>
          </p:txBody>
        </p:sp>
        <p:sp>
          <p:nvSpPr>
            <p:cNvPr id="30733" name="Rectangle 22"/>
            <p:cNvSpPr>
              <a:spLocks noChangeArrowheads="1"/>
            </p:cNvSpPr>
            <p:nvPr/>
          </p:nvSpPr>
          <p:spPr bwMode="auto">
            <a:xfrm>
              <a:off x="3582988" y="4908550"/>
              <a:ext cx="1168400" cy="4587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Contrôler l</a:t>
              </a:r>
              <a:r>
                <a:rPr lang="ja-JP" altLang="fr-FR" sz="800" b="0">
                  <a:latin typeface="Times New Roman" charset="0"/>
                </a:rPr>
                <a:t>’</a:t>
              </a:r>
              <a:r>
                <a:rPr lang="fr-FR" altLang="ja-JP" sz="800" b="0">
                  <a:latin typeface="Times New Roman" charset="0"/>
                </a:rPr>
                <a:t>avancement </a:t>
              </a:r>
            </a:p>
            <a:p>
              <a:pPr algn="ctr" defTabSz="762000" eaLnBrk="0" hangingPunct="0"/>
              <a:r>
                <a:rPr lang="fr-FR" sz="800" b="0">
                  <a:latin typeface="Times New Roman" charset="0"/>
                </a:rPr>
                <a:t>physique</a:t>
              </a:r>
            </a:p>
            <a:p>
              <a:pPr algn="ctr" defTabSz="762000" eaLnBrk="0" hangingPunct="0"/>
              <a:r>
                <a:rPr lang="fr-FR" sz="800" b="0">
                  <a:latin typeface="Times New Roman" charset="0"/>
                </a:rPr>
                <a:t>et le reste à faire</a:t>
              </a:r>
            </a:p>
          </p:txBody>
        </p:sp>
        <p:sp>
          <p:nvSpPr>
            <p:cNvPr id="30734" name="Rectangle 23"/>
            <p:cNvSpPr>
              <a:spLocks noChangeArrowheads="1"/>
            </p:cNvSpPr>
            <p:nvPr/>
          </p:nvSpPr>
          <p:spPr bwMode="auto">
            <a:xfrm>
              <a:off x="4806950" y="5167313"/>
              <a:ext cx="1295400" cy="2143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defTabSz="762000" eaLnBrk="0" hangingPunct="0"/>
              <a:r>
                <a:rPr lang="fr-FR" sz="800" b="0">
                  <a:latin typeface="Times New Roman" charset="0"/>
                </a:rPr>
                <a:t>Contrôler les coûts/budgets</a:t>
              </a:r>
            </a:p>
          </p:txBody>
        </p:sp>
        <p:sp>
          <p:nvSpPr>
            <p:cNvPr id="30735" name="Rectangle 24"/>
            <p:cNvSpPr>
              <a:spLocks noChangeArrowheads="1"/>
            </p:cNvSpPr>
            <p:nvPr/>
          </p:nvSpPr>
          <p:spPr bwMode="auto">
            <a:xfrm>
              <a:off x="5129213" y="4794250"/>
              <a:ext cx="1192212" cy="336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defTabSz="762000" eaLnBrk="0" hangingPunct="0"/>
              <a:r>
                <a:rPr lang="fr-FR" sz="800" b="0">
                  <a:latin typeface="Times New Roman" charset="0"/>
                </a:rPr>
                <a:t>Contrôler les dérives en délai</a:t>
              </a:r>
            </a:p>
          </p:txBody>
        </p:sp>
        <p:sp>
          <p:nvSpPr>
            <p:cNvPr id="30736" name="Rectangle 25"/>
            <p:cNvSpPr>
              <a:spLocks noChangeArrowheads="1"/>
            </p:cNvSpPr>
            <p:nvPr/>
          </p:nvSpPr>
          <p:spPr bwMode="auto">
            <a:xfrm>
              <a:off x="539750" y="2967038"/>
              <a:ext cx="76358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Arborescence </a:t>
              </a:r>
            </a:p>
            <a:p>
              <a:pPr algn="ctr" defTabSz="762000" eaLnBrk="0" hangingPunct="0"/>
              <a:r>
                <a:rPr lang="fr-FR" sz="800" b="0">
                  <a:latin typeface="Times New Roman" charset="0"/>
                </a:rPr>
                <a:t>des livrables</a:t>
              </a:r>
            </a:p>
          </p:txBody>
        </p:sp>
        <p:sp>
          <p:nvSpPr>
            <p:cNvPr id="30737" name="Rectangle 26"/>
            <p:cNvSpPr>
              <a:spLocks noChangeArrowheads="1"/>
            </p:cNvSpPr>
            <p:nvPr/>
          </p:nvSpPr>
          <p:spPr bwMode="auto">
            <a:xfrm>
              <a:off x="695325" y="2540000"/>
              <a:ext cx="696913"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Structure </a:t>
              </a:r>
            </a:p>
            <a:p>
              <a:pPr algn="ctr" defTabSz="762000" eaLnBrk="0" hangingPunct="0"/>
              <a:r>
                <a:rPr lang="fr-FR" sz="800" b="0">
                  <a:latin typeface="Times New Roman" charset="0"/>
                </a:rPr>
                <a:t>hiérarchisée </a:t>
              </a:r>
            </a:p>
            <a:p>
              <a:pPr algn="ctr" defTabSz="762000" eaLnBrk="0" hangingPunct="0"/>
              <a:r>
                <a:rPr lang="fr-FR" sz="800" b="0">
                  <a:latin typeface="Times New Roman" charset="0"/>
                </a:rPr>
                <a:t>des tâches</a:t>
              </a:r>
            </a:p>
          </p:txBody>
        </p:sp>
        <p:sp>
          <p:nvSpPr>
            <p:cNvPr id="30738" name="Rectangle 27"/>
            <p:cNvSpPr>
              <a:spLocks noChangeArrowheads="1"/>
            </p:cNvSpPr>
            <p:nvPr/>
          </p:nvSpPr>
          <p:spPr bwMode="auto">
            <a:xfrm>
              <a:off x="1025525" y="2028825"/>
              <a:ext cx="8001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defTabSz="762000" eaLnBrk="0" hangingPunct="0"/>
              <a:r>
                <a:rPr lang="fr-FR" sz="800" b="0" dirty="0">
                  <a:latin typeface="Times New Roman" charset="0"/>
                </a:rPr>
                <a:t>Organigramme des tâches et lots de travaux</a:t>
              </a:r>
            </a:p>
          </p:txBody>
        </p:sp>
        <p:sp>
          <p:nvSpPr>
            <p:cNvPr id="30739" name="Rectangle 28"/>
            <p:cNvSpPr>
              <a:spLocks noChangeArrowheads="1"/>
            </p:cNvSpPr>
            <p:nvPr/>
          </p:nvSpPr>
          <p:spPr bwMode="auto">
            <a:xfrm>
              <a:off x="1400175" y="1709738"/>
              <a:ext cx="9175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Prédécesseurs </a:t>
              </a:r>
            </a:p>
            <a:p>
              <a:pPr algn="ctr" defTabSz="762000" eaLnBrk="0" hangingPunct="0"/>
              <a:r>
                <a:rPr lang="fr-FR" sz="800" b="0">
                  <a:latin typeface="Times New Roman" charset="0"/>
                </a:rPr>
                <a:t>et réseau des liens</a:t>
              </a:r>
            </a:p>
          </p:txBody>
        </p:sp>
        <p:sp>
          <p:nvSpPr>
            <p:cNvPr id="30740" name="Rectangle 29"/>
            <p:cNvSpPr>
              <a:spLocks noChangeArrowheads="1"/>
            </p:cNvSpPr>
            <p:nvPr/>
          </p:nvSpPr>
          <p:spPr bwMode="auto">
            <a:xfrm>
              <a:off x="5527675" y="1198563"/>
              <a:ext cx="10477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defTabSz="762000" eaLnBrk="0" hangingPunct="0"/>
              <a:r>
                <a:rPr lang="fr-FR" sz="800" b="0">
                  <a:latin typeface="Times New Roman" charset="0"/>
                </a:rPr>
                <a:t>Marges libre et totale</a:t>
              </a:r>
            </a:p>
          </p:txBody>
        </p:sp>
        <p:sp>
          <p:nvSpPr>
            <p:cNvPr id="30741" name="Rectangle 30"/>
            <p:cNvSpPr>
              <a:spLocks noChangeArrowheads="1"/>
            </p:cNvSpPr>
            <p:nvPr/>
          </p:nvSpPr>
          <p:spPr bwMode="auto">
            <a:xfrm>
              <a:off x="6130925" y="1455738"/>
              <a:ext cx="105410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defTabSz="762000" eaLnBrk="0" hangingPunct="0"/>
              <a:r>
                <a:rPr lang="fr-FR" sz="800" b="0">
                  <a:latin typeface="Times New Roman" charset="0"/>
                </a:rPr>
                <a:t>Chemin(s) critique(s)</a:t>
              </a:r>
            </a:p>
          </p:txBody>
        </p:sp>
        <p:sp>
          <p:nvSpPr>
            <p:cNvPr id="30742" name="Rectangle 31"/>
            <p:cNvSpPr>
              <a:spLocks noChangeArrowheads="1"/>
            </p:cNvSpPr>
            <p:nvPr/>
          </p:nvSpPr>
          <p:spPr bwMode="auto">
            <a:xfrm>
              <a:off x="4402138" y="979488"/>
              <a:ext cx="14017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defTabSz="762000" eaLnBrk="0" hangingPunct="0"/>
              <a:r>
                <a:rPr lang="fr-FR" sz="800" b="0">
                  <a:latin typeface="Times New Roman" charset="0"/>
                </a:rPr>
                <a:t>Planning de GANTT et jalons</a:t>
              </a:r>
            </a:p>
          </p:txBody>
        </p:sp>
        <p:sp>
          <p:nvSpPr>
            <p:cNvPr id="30743" name="Rectangle 32"/>
            <p:cNvSpPr>
              <a:spLocks noChangeArrowheads="1"/>
            </p:cNvSpPr>
            <p:nvPr/>
          </p:nvSpPr>
          <p:spPr bwMode="auto">
            <a:xfrm>
              <a:off x="7332663" y="2076450"/>
              <a:ext cx="69691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defTabSz="762000" eaLnBrk="0" hangingPunct="0"/>
              <a:r>
                <a:rPr lang="fr-FR" sz="800" b="0">
                  <a:latin typeface="Times New Roman" charset="0"/>
                </a:rPr>
                <a:t>Lissage et </a:t>
              </a:r>
            </a:p>
            <a:p>
              <a:pPr algn="ctr" defTabSz="762000" eaLnBrk="0" hangingPunct="0"/>
              <a:r>
                <a:rPr lang="fr-FR" sz="800" b="0">
                  <a:latin typeface="Times New Roman" charset="0"/>
                </a:rPr>
                <a:t>Nivellement</a:t>
              </a:r>
            </a:p>
            <a:p>
              <a:pPr algn="ctr" defTabSz="762000" eaLnBrk="0" hangingPunct="0"/>
              <a:r>
                <a:rPr lang="fr-FR" sz="800" b="0">
                  <a:latin typeface="Times New Roman" charset="0"/>
                </a:rPr>
                <a:t>des charges</a:t>
              </a:r>
            </a:p>
          </p:txBody>
        </p:sp>
        <p:sp>
          <p:nvSpPr>
            <p:cNvPr id="30744" name="Rectangle 33"/>
            <p:cNvSpPr>
              <a:spLocks noChangeArrowheads="1"/>
            </p:cNvSpPr>
            <p:nvPr/>
          </p:nvSpPr>
          <p:spPr bwMode="auto">
            <a:xfrm>
              <a:off x="7750175" y="4467225"/>
              <a:ext cx="525463"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defTabSz="762000" eaLnBrk="0" hangingPunct="0"/>
              <a:r>
                <a:rPr lang="fr-FR" sz="800" b="0">
                  <a:latin typeface="Times New Roman" charset="0"/>
                </a:rPr>
                <a:t>CBTP</a:t>
              </a:r>
            </a:p>
          </p:txBody>
        </p:sp>
        <p:sp>
          <p:nvSpPr>
            <p:cNvPr id="30745" name="Rectangle 34"/>
            <p:cNvSpPr>
              <a:spLocks noChangeArrowheads="1"/>
            </p:cNvSpPr>
            <p:nvPr/>
          </p:nvSpPr>
          <p:spPr bwMode="auto">
            <a:xfrm>
              <a:off x="3059113" y="5916613"/>
              <a:ext cx="10890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Techniques de mesure</a:t>
              </a:r>
            </a:p>
            <a:p>
              <a:pPr algn="ctr" defTabSz="762000" eaLnBrk="0" hangingPunct="0"/>
              <a:r>
                <a:rPr lang="fr-FR" sz="800" b="0">
                  <a:latin typeface="Times New Roman" charset="0"/>
                </a:rPr>
                <a:t>d'avancement</a:t>
              </a:r>
            </a:p>
          </p:txBody>
        </p:sp>
        <p:sp>
          <p:nvSpPr>
            <p:cNvPr id="30746" name="Rectangle 35"/>
            <p:cNvSpPr>
              <a:spLocks noChangeArrowheads="1"/>
            </p:cNvSpPr>
            <p:nvPr/>
          </p:nvSpPr>
          <p:spPr bwMode="auto">
            <a:xfrm>
              <a:off x="5592763" y="5740400"/>
              <a:ext cx="89217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defTabSz="762000" eaLnBrk="0" hangingPunct="0"/>
              <a:r>
                <a:rPr lang="fr-FR" sz="800" b="0">
                  <a:latin typeface="Times New Roman" charset="0"/>
                </a:rPr>
                <a:t>Tableaux de bord</a:t>
              </a:r>
            </a:p>
          </p:txBody>
        </p:sp>
        <p:sp>
          <p:nvSpPr>
            <p:cNvPr id="30747" name="Rectangle 36"/>
            <p:cNvSpPr>
              <a:spLocks noChangeArrowheads="1"/>
            </p:cNvSpPr>
            <p:nvPr/>
          </p:nvSpPr>
          <p:spPr bwMode="auto">
            <a:xfrm>
              <a:off x="1512888" y="5111750"/>
              <a:ext cx="5905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defTabSz="762000" eaLnBrk="0" hangingPunct="0"/>
              <a:r>
                <a:rPr lang="fr-FR" sz="800" b="0">
                  <a:latin typeface="Times New Roman" charset="0"/>
                </a:rPr>
                <a:t>Reporting</a:t>
              </a:r>
            </a:p>
          </p:txBody>
        </p:sp>
        <p:sp>
          <p:nvSpPr>
            <p:cNvPr id="30748" name="Rectangle 37"/>
            <p:cNvSpPr>
              <a:spLocks noChangeArrowheads="1"/>
            </p:cNvSpPr>
            <p:nvPr/>
          </p:nvSpPr>
          <p:spPr bwMode="auto">
            <a:xfrm>
              <a:off x="2546350" y="4781550"/>
              <a:ext cx="1006475" cy="2143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Animer les réunions</a:t>
              </a:r>
            </a:p>
          </p:txBody>
        </p:sp>
        <p:sp>
          <p:nvSpPr>
            <p:cNvPr id="30749" name="Rectangle 38"/>
            <p:cNvSpPr>
              <a:spLocks noChangeArrowheads="1"/>
            </p:cNvSpPr>
            <p:nvPr/>
          </p:nvSpPr>
          <p:spPr bwMode="auto">
            <a:xfrm>
              <a:off x="1108075" y="4730750"/>
              <a:ext cx="736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Réunions </a:t>
              </a:r>
            </a:p>
            <a:p>
              <a:pPr algn="ctr" defTabSz="762000" eaLnBrk="0" hangingPunct="0"/>
              <a:r>
                <a:rPr lang="fr-FR" sz="800" b="0">
                  <a:latin typeface="Times New Roman" charset="0"/>
                </a:rPr>
                <a:t>d'avancement</a:t>
              </a:r>
            </a:p>
          </p:txBody>
        </p:sp>
        <p:sp>
          <p:nvSpPr>
            <p:cNvPr id="30750" name="Rectangle 39"/>
            <p:cNvSpPr>
              <a:spLocks noChangeArrowheads="1"/>
            </p:cNvSpPr>
            <p:nvPr/>
          </p:nvSpPr>
          <p:spPr bwMode="auto">
            <a:xfrm>
              <a:off x="2405063" y="4241800"/>
              <a:ext cx="1009650" cy="2143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defTabSz="762000" eaLnBrk="0" hangingPunct="0"/>
              <a:r>
                <a:rPr lang="fr-FR" sz="800" b="0">
                  <a:latin typeface="Times New Roman" charset="0"/>
                </a:rPr>
                <a:t>Travailler en groupe</a:t>
              </a:r>
            </a:p>
          </p:txBody>
        </p:sp>
        <p:sp>
          <p:nvSpPr>
            <p:cNvPr id="30751" name="Oval 40"/>
            <p:cNvSpPr>
              <a:spLocks noChangeArrowheads="1"/>
            </p:cNvSpPr>
            <p:nvPr/>
          </p:nvSpPr>
          <p:spPr bwMode="auto">
            <a:xfrm>
              <a:off x="3063875" y="2463800"/>
              <a:ext cx="2832100" cy="2098675"/>
            </a:xfrm>
            <a:prstGeom prst="ellipse">
              <a:avLst/>
            </a:prstGeom>
            <a:solidFill>
              <a:srgbClr val="EAEAEA"/>
            </a:solidFill>
            <a:ln w="12700">
              <a:solidFill>
                <a:schemeClr val="tx1"/>
              </a:solidFill>
              <a:round/>
              <a:headEnd/>
              <a:tailEnd/>
            </a:ln>
          </p:spPr>
          <p:txBody>
            <a:bodyPr wrap="none" anchor="ctr"/>
            <a:lstStyle/>
            <a:p>
              <a:pPr algn="ctr" eaLnBrk="0" hangingPunct="0"/>
              <a:r>
                <a:rPr lang="fr-FR" sz="800" b="0">
                  <a:latin typeface="Times New Roman" charset="0"/>
                </a:rPr>
                <a:t> </a:t>
              </a:r>
            </a:p>
          </p:txBody>
        </p:sp>
        <p:sp>
          <p:nvSpPr>
            <p:cNvPr id="30752" name="Oval 41"/>
            <p:cNvSpPr>
              <a:spLocks noChangeArrowheads="1"/>
            </p:cNvSpPr>
            <p:nvPr/>
          </p:nvSpPr>
          <p:spPr bwMode="auto">
            <a:xfrm>
              <a:off x="3878263" y="3011488"/>
              <a:ext cx="1220787" cy="969962"/>
            </a:xfrm>
            <a:prstGeom prst="ellipse">
              <a:avLst/>
            </a:prstGeom>
            <a:solidFill>
              <a:srgbClr val="FFFF00"/>
            </a:solidFill>
            <a:ln w="12700">
              <a:solidFill>
                <a:schemeClr val="tx1"/>
              </a:solidFill>
              <a:round/>
              <a:headEnd/>
              <a:tailEnd/>
            </a:ln>
          </p:spPr>
          <p:txBody>
            <a:bodyPr wrap="none" anchor="ctr"/>
            <a:lstStyle/>
            <a:p>
              <a:endParaRPr lang="fr-FR"/>
            </a:p>
          </p:txBody>
        </p:sp>
        <p:sp>
          <p:nvSpPr>
            <p:cNvPr id="30753" name="Rectangle 42"/>
            <p:cNvSpPr>
              <a:spLocks noChangeArrowheads="1"/>
            </p:cNvSpPr>
            <p:nvPr/>
          </p:nvSpPr>
          <p:spPr bwMode="auto">
            <a:xfrm>
              <a:off x="3851275" y="3141663"/>
              <a:ext cx="1325563"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defTabSz="762000" eaLnBrk="0" hangingPunct="0"/>
              <a:r>
                <a:rPr lang="fr-FR" sz="1400" dirty="0"/>
                <a:t>MANAGER</a:t>
              </a:r>
            </a:p>
            <a:p>
              <a:pPr algn="ctr" defTabSz="762000" eaLnBrk="0" hangingPunct="0"/>
              <a:r>
                <a:rPr lang="fr-FR" sz="1400" dirty="0"/>
                <a:t>UN</a:t>
              </a:r>
            </a:p>
            <a:p>
              <a:pPr algn="ctr" defTabSz="762000" eaLnBrk="0" hangingPunct="0"/>
              <a:r>
                <a:rPr lang="fr-FR" sz="1400" dirty="0"/>
                <a:t>PROJET</a:t>
              </a:r>
              <a:endParaRPr lang="fr-FR" sz="1400" dirty="0">
                <a:solidFill>
                  <a:schemeClr val="bg1"/>
                </a:solidFill>
              </a:endParaRPr>
            </a:p>
          </p:txBody>
        </p:sp>
        <p:sp>
          <p:nvSpPr>
            <p:cNvPr id="30754" name="Line 43"/>
            <p:cNvSpPr>
              <a:spLocks noChangeShapeType="1"/>
            </p:cNvSpPr>
            <p:nvPr/>
          </p:nvSpPr>
          <p:spPr bwMode="auto">
            <a:xfrm>
              <a:off x="5095875" y="3475038"/>
              <a:ext cx="2998788" cy="1509712"/>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fr-FR"/>
            </a:p>
          </p:txBody>
        </p:sp>
        <p:sp>
          <p:nvSpPr>
            <p:cNvPr id="30755" name="Line 44"/>
            <p:cNvSpPr>
              <a:spLocks noChangeShapeType="1"/>
            </p:cNvSpPr>
            <p:nvPr/>
          </p:nvSpPr>
          <p:spPr bwMode="auto">
            <a:xfrm flipH="1">
              <a:off x="876300" y="3482975"/>
              <a:ext cx="3003550" cy="13081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fr-FR"/>
            </a:p>
          </p:txBody>
        </p:sp>
        <p:sp>
          <p:nvSpPr>
            <p:cNvPr id="30756" name="Rectangle 45"/>
            <p:cNvSpPr>
              <a:spLocks noChangeArrowheads="1"/>
            </p:cNvSpPr>
            <p:nvPr/>
          </p:nvSpPr>
          <p:spPr bwMode="auto">
            <a:xfrm>
              <a:off x="3846513" y="2822575"/>
              <a:ext cx="166687" cy="23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fr-FR"/>
            </a:p>
          </p:txBody>
        </p:sp>
        <p:sp>
          <p:nvSpPr>
            <p:cNvPr id="30757" name="Rectangle 46"/>
            <p:cNvSpPr>
              <a:spLocks noChangeArrowheads="1"/>
            </p:cNvSpPr>
            <p:nvPr/>
          </p:nvSpPr>
          <p:spPr bwMode="auto">
            <a:xfrm rot="-2400000">
              <a:off x="4672013" y="4219575"/>
              <a:ext cx="168275"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fr-FR"/>
            </a:p>
          </p:txBody>
        </p:sp>
        <p:sp>
          <p:nvSpPr>
            <p:cNvPr id="30758" name="Rectangle 47"/>
            <p:cNvSpPr>
              <a:spLocks noChangeArrowheads="1"/>
            </p:cNvSpPr>
            <p:nvPr/>
          </p:nvSpPr>
          <p:spPr bwMode="auto">
            <a:xfrm>
              <a:off x="5580063" y="4265613"/>
              <a:ext cx="1039812" cy="2143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defTabSz="762000" eaLnBrk="0" hangingPunct="0"/>
              <a:r>
                <a:rPr lang="fr-FR" sz="800" b="0">
                  <a:latin typeface="Times New Roman" charset="0"/>
                </a:rPr>
                <a:t>Négocier les contrats</a:t>
              </a:r>
            </a:p>
          </p:txBody>
        </p:sp>
        <p:sp>
          <p:nvSpPr>
            <p:cNvPr id="30759" name="Rectangle 48"/>
            <p:cNvSpPr>
              <a:spLocks noChangeArrowheads="1"/>
            </p:cNvSpPr>
            <p:nvPr/>
          </p:nvSpPr>
          <p:spPr bwMode="auto">
            <a:xfrm>
              <a:off x="7099300" y="4908550"/>
              <a:ext cx="9556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Formes de contrats</a:t>
              </a:r>
            </a:p>
            <a:p>
              <a:pPr algn="ctr" defTabSz="762000" eaLnBrk="0" hangingPunct="0"/>
              <a:r>
                <a:rPr lang="fr-FR" sz="800" b="0">
                  <a:latin typeface="Times New Roman" charset="0"/>
                </a:rPr>
                <a:t>et de partenariats</a:t>
              </a:r>
            </a:p>
          </p:txBody>
        </p:sp>
        <p:sp>
          <p:nvSpPr>
            <p:cNvPr id="30760" name="Rectangle 49"/>
            <p:cNvSpPr>
              <a:spLocks noChangeArrowheads="1"/>
            </p:cNvSpPr>
            <p:nvPr/>
          </p:nvSpPr>
          <p:spPr bwMode="auto">
            <a:xfrm>
              <a:off x="4759325" y="1660525"/>
              <a:ext cx="1339850" cy="4587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defTabSz="762000" eaLnBrk="0" hangingPunct="0"/>
              <a:r>
                <a:rPr lang="fr-FR" sz="800" b="0">
                  <a:latin typeface="Times New Roman" charset="0"/>
                </a:rPr>
                <a:t>Prévoir les durées, </a:t>
              </a:r>
            </a:p>
            <a:p>
              <a:pPr algn="ctr" defTabSz="762000" eaLnBrk="0" hangingPunct="0"/>
              <a:r>
                <a:rPr lang="fr-FR" sz="800" b="0">
                  <a:latin typeface="Times New Roman" charset="0"/>
                </a:rPr>
                <a:t>visualiser le planning et placer les jalons </a:t>
              </a:r>
            </a:p>
          </p:txBody>
        </p:sp>
        <p:sp>
          <p:nvSpPr>
            <p:cNvPr id="30761" name="Rectangle 50"/>
            <p:cNvSpPr>
              <a:spLocks noChangeArrowheads="1"/>
            </p:cNvSpPr>
            <p:nvPr/>
          </p:nvSpPr>
          <p:spPr bwMode="auto">
            <a:xfrm>
              <a:off x="5848350" y="2614613"/>
              <a:ext cx="1425575" cy="336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Optimiser la durée du projet et</a:t>
              </a:r>
            </a:p>
            <a:p>
              <a:pPr algn="ctr" defTabSz="762000" eaLnBrk="0" hangingPunct="0"/>
              <a:r>
                <a:rPr lang="fr-FR" sz="800" b="0">
                  <a:latin typeface="Times New Roman" charset="0"/>
                </a:rPr>
                <a:t>les ressources </a:t>
              </a:r>
            </a:p>
          </p:txBody>
        </p:sp>
        <p:sp>
          <p:nvSpPr>
            <p:cNvPr id="30762" name="Rectangle 51"/>
            <p:cNvSpPr>
              <a:spLocks noChangeArrowheads="1"/>
            </p:cNvSpPr>
            <p:nvPr/>
          </p:nvSpPr>
          <p:spPr bwMode="auto">
            <a:xfrm>
              <a:off x="1751013" y="5321300"/>
              <a:ext cx="7048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defTabSz="762000" eaLnBrk="0" hangingPunct="0"/>
              <a:r>
                <a:rPr lang="fr-FR" sz="800" b="0">
                  <a:latin typeface="Times New Roman" charset="0"/>
                </a:rPr>
                <a:t>Techniques</a:t>
              </a:r>
            </a:p>
            <a:p>
              <a:pPr defTabSz="762000" eaLnBrk="0" hangingPunct="0"/>
              <a:r>
                <a:rPr lang="fr-FR" sz="800" b="0">
                  <a:latin typeface="Times New Roman" charset="0"/>
                </a:rPr>
                <a:t>d'animation</a:t>
              </a:r>
            </a:p>
          </p:txBody>
        </p:sp>
        <p:sp>
          <p:nvSpPr>
            <p:cNvPr id="30763" name="Rectangle 52"/>
            <p:cNvSpPr>
              <a:spLocks noChangeArrowheads="1"/>
            </p:cNvSpPr>
            <p:nvPr/>
          </p:nvSpPr>
          <p:spPr bwMode="auto">
            <a:xfrm>
              <a:off x="2033588" y="1352550"/>
              <a:ext cx="1052512"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defTabSz="762000" eaLnBrk="0" hangingPunct="0"/>
              <a:r>
                <a:rPr lang="fr-FR" sz="800" b="0">
                  <a:latin typeface="Times New Roman" charset="0"/>
                </a:rPr>
                <a:t>Méthode IDEQUIP®</a:t>
              </a:r>
            </a:p>
          </p:txBody>
        </p:sp>
        <p:sp>
          <p:nvSpPr>
            <p:cNvPr id="30764" name="Rectangle 53"/>
            <p:cNvSpPr>
              <a:spLocks noChangeArrowheads="1"/>
            </p:cNvSpPr>
            <p:nvPr/>
          </p:nvSpPr>
          <p:spPr bwMode="auto">
            <a:xfrm>
              <a:off x="3414713" y="2738438"/>
              <a:ext cx="2127250"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eaLnBrk="0" hangingPunct="0"/>
              <a:r>
                <a:rPr lang="fr-FR" sz="1200">
                  <a:latin typeface="Times New Roman" charset="0"/>
                </a:rPr>
                <a:t>STRUCTURER UN PROJET</a:t>
              </a:r>
            </a:p>
          </p:txBody>
        </p:sp>
        <p:sp>
          <p:nvSpPr>
            <p:cNvPr id="30765" name="Rectangle 54"/>
            <p:cNvSpPr>
              <a:spLocks noChangeArrowheads="1"/>
            </p:cNvSpPr>
            <p:nvPr/>
          </p:nvSpPr>
          <p:spPr bwMode="auto">
            <a:xfrm>
              <a:off x="4144963" y="6037263"/>
              <a:ext cx="973137"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eaLnBrk="0" hangingPunct="0"/>
              <a:r>
                <a:rPr lang="fr-FR" sz="800" b="0">
                  <a:latin typeface="Times New Roman" charset="0"/>
                </a:rPr>
                <a:t>Méthode des jalons</a:t>
              </a:r>
            </a:p>
          </p:txBody>
        </p:sp>
        <p:sp>
          <p:nvSpPr>
            <p:cNvPr id="30766" name="Rectangle 55"/>
            <p:cNvSpPr>
              <a:spLocks noChangeArrowheads="1"/>
            </p:cNvSpPr>
            <p:nvPr/>
          </p:nvSpPr>
          <p:spPr bwMode="auto">
            <a:xfrm>
              <a:off x="2562225" y="1920875"/>
              <a:ext cx="1004888" cy="5826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defTabSz="762000" eaLnBrk="0" hangingPunct="0"/>
              <a:r>
                <a:rPr lang="fr-FR" sz="800" b="0">
                  <a:latin typeface="Times New Roman" charset="0"/>
                </a:rPr>
                <a:t>Désigner les responsables</a:t>
              </a:r>
            </a:p>
            <a:p>
              <a:pPr algn="ctr" defTabSz="762000" eaLnBrk="0" hangingPunct="0"/>
              <a:r>
                <a:rPr lang="fr-FR" sz="800" b="0">
                  <a:latin typeface="Times New Roman" charset="0"/>
                </a:rPr>
                <a:t> de la production des objets</a:t>
              </a:r>
            </a:p>
          </p:txBody>
        </p:sp>
        <p:sp>
          <p:nvSpPr>
            <p:cNvPr id="30767" name="Rectangle 56"/>
            <p:cNvSpPr>
              <a:spLocks noChangeArrowheads="1"/>
            </p:cNvSpPr>
            <p:nvPr/>
          </p:nvSpPr>
          <p:spPr bwMode="auto">
            <a:xfrm>
              <a:off x="3630613" y="4633913"/>
              <a:ext cx="1503362" cy="2143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defTabSz="762000" eaLnBrk="0" hangingPunct="0"/>
              <a:r>
                <a:rPr lang="fr-FR" sz="800" b="0">
                  <a:latin typeface="Times New Roman" charset="0"/>
                </a:rPr>
                <a:t>Contrôler l'évolution des risques</a:t>
              </a:r>
            </a:p>
          </p:txBody>
        </p:sp>
        <p:sp>
          <p:nvSpPr>
            <p:cNvPr id="30768" name="Rectangle 57"/>
            <p:cNvSpPr>
              <a:spLocks noChangeArrowheads="1"/>
            </p:cNvSpPr>
            <p:nvPr/>
          </p:nvSpPr>
          <p:spPr bwMode="auto">
            <a:xfrm>
              <a:off x="6777038" y="5226050"/>
              <a:ext cx="7302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eaLnBrk="0" hangingPunct="0"/>
              <a:r>
                <a:rPr lang="fr-FR" sz="800" b="0">
                  <a:latin typeface="Times New Roman" charset="0"/>
                </a:rPr>
                <a:t>Processus de </a:t>
              </a:r>
            </a:p>
            <a:p>
              <a:pPr algn="ctr" eaLnBrk="0" hangingPunct="0"/>
              <a:r>
                <a:rPr lang="fr-FR" sz="800" b="0">
                  <a:latin typeface="Times New Roman" charset="0"/>
                </a:rPr>
                <a:t>mise à jour</a:t>
              </a:r>
            </a:p>
          </p:txBody>
        </p:sp>
        <p:sp>
          <p:nvSpPr>
            <p:cNvPr id="30769" name="Rectangle 58"/>
            <p:cNvSpPr>
              <a:spLocks noChangeArrowheads="1"/>
            </p:cNvSpPr>
            <p:nvPr/>
          </p:nvSpPr>
          <p:spPr bwMode="auto">
            <a:xfrm>
              <a:off x="2611438" y="1184275"/>
              <a:ext cx="90170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defTabSz="762000" eaLnBrk="0" hangingPunct="0"/>
              <a:r>
                <a:rPr lang="fr-FR" sz="800" b="0">
                  <a:latin typeface="Times New Roman" charset="0"/>
                </a:rPr>
                <a:t>Durées et charges</a:t>
              </a:r>
            </a:p>
          </p:txBody>
        </p:sp>
        <p:sp>
          <p:nvSpPr>
            <p:cNvPr id="30770" name="Rectangle 59"/>
            <p:cNvSpPr>
              <a:spLocks noChangeArrowheads="1"/>
            </p:cNvSpPr>
            <p:nvPr/>
          </p:nvSpPr>
          <p:spPr bwMode="auto">
            <a:xfrm>
              <a:off x="5530850" y="2166938"/>
              <a:ext cx="1430338" cy="336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Allouer les ressources et </a:t>
              </a:r>
            </a:p>
            <a:p>
              <a:pPr algn="ctr" defTabSz="762000" eaLnBrk="0" hangingPunct="0"/>
              <a:r>
                <a:rPr lang="fr-FR" sz="800" b="0">
                  <a:latin typeface="Times New Roman" charset="0"/>
                </a:rPr>
                <a:t>visualiser les plans de charges </a:t>
              </a:r>
            </a:p>
          </p:txBody>
        </p:sp>
        <p:sp>
          <p:nvSpPr>
            <p:cNvPr id="30771" name="Rectangle 60"/>
            <p:cNvSpPr>
              <a:spLocks noChangeArrowheads="1"/>
            </p:cNvSpPr>
            <p:nvPr/>
          </p:nvSpPr>
          <p:spPr bwMode="auto">
            <a:xfrm>
              <a:off x="5151438" y="4516438"/>
              <a:ext cx="1217612" cy="2143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Mettre à jour le planning </a:t>
              </a:r>
            </a:p>
          </p:txBody>
        </p:sp>
        <p:sp>
          <p:nvSpPr>
            <p:cNvPr id="30772" name="Rectangle 61"/>
            <p:cNvSpPr>
              <a:spLocks noChangeArrowheads="1"/>
            </p:cNvSpPr>
            <p:nvPr/>
          </p:nvSpPr>
          <p:spPr bwMode="auto">
            <a:xfrm>
              <a:off x="6800850" y="1754188"/>
              <a:ext cx="86042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defTabSz="762000" eaLnBrk="0" hangingPunct="0"/>
              <a:r>
                <a:rPr lang="fr-FR" sz="800" b="0">
                  <a:latin typeface="Times New Roman" charset="0"/>
                </a:rPr>
                <a:t>Plans de charges</a:t>
              </a:r>
            </a:p>
          </p:txBody>
        </p:sp>
        <p:sp>
          <p:nvSpPr>
            <p:cNvPr id="30773" name="Rectangle 62"/>
            <p:cNvSpPr>
              <a:spLocks noChangeArrowheads="1"/>
            </p:cNvSpPr>
            <p:nvPr/>
          </p:nvSpPr>
          <p:spPr bwMode="auto">
            <a:xfrm>
              <a:off x="2619375" y="4521200"/>
              <a:ext cx="919163" cy="2143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Décider en équipe</a:t>
              </a:r>
            </a:p>
          </p:txBody>
        </p:sp>
        <p:sp>
          <p:nvSpPr>
            <p:cNvPr id="30774" name="Rectangle 63"/>
            <p:cNvSpPr>
              <a:spLocks noChangeArrowheads="1"/>
            </p:cNvSpPr>
            <p:nvPr/>
          </p:nvSpPr>
          <p:spPr bwMode="auto">
            <a:xfrm>
              <a:off x="2005013" y="5570538"/>
              <a:ext cx="1068387"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defTabSz="762000" eaLnBrk="0" hangingPunct="0"/>
              <a:r>
                <a:rPr lang="fr-FR" sz="800" b="0">
                  <a:latin typeface="Times New Roman" charset="0"/>
                </a:rPr>
                <a:t>Processus de décision</a:t>
              </a:r>
            </a:p>
          </p:txBody>
        </p:sp>
        <p:sp>
          <p:nvSpPr>
            <p:cNvPr id="30775" name="Rectangle 64"/>
            <p:cNvSpPr>
              <a:spLocks noChangeArrowheads="1"/>
            </p:cNvSpPr>
            <p:nvPr/>
          </p:nvSpPr>
          <p:spPr bwMode="auto">
            <a:xfrm>
              <a:off x="6243638" y="3406775"/>
              <a:ext cx="1333500" cy="336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Imaginer les actions parades</a:t>
              </a:r>
            </a:p>
            <a:p>
              <a:pPr algn="ctr" defTabSz="762000" eaLnBrk="0" hangingPunct="0"/>
              <a:r>
                <a:rPr lang="fr-FR" sz="800" b="0">
                  <a:latin typeface="Times New Roman" charset="0"/>
                </a:rPr>
                <a:t>aux risques</a:t>
              </a:r>
            </a:p>
          </p:txBody>
        </p:sp>
        <p:sp>
          <p:nvSpPr>
            <p:cNvPr id="30776" name="Rectangle 65"/>
            <p:cNvSpPr>
              <a:spLocks noChangeArrowheads="1"/>
            </p:cNvSpPr>
            <p:nvPr/>
          </p:nvSpPr>
          <p:spPr bwMode="auto">
            <a:xfrm>
              <a:off x="7775575" y="3344863"/>
              <a:ext cx="942975"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A.M.D.E.C.</a:t>
              </a:r>
            </a:p>
            <a:p>
              <a:pPr algn="ctr" defTabSz="762000" eaLnBrk="0" hangingPunct="0"/>
              <a:r>
                <a:rPr lang="fr-FR" sz="800" b="0">
                  <a:latin typeface="Times New Roman" charset="0"/>
                </a:rPr>
                <a:t>Méthode d'analyse</a:t>
              </a:r>
            </a:p>
            <a:p>
              <a:pPr algn="ctr" defTabSz="762000" eaLnBrk="0" hangingPunct="0"/>
              <a:r>
                <a:rPr lang="fr-FR" sz="800" b="0">
                  <a:latin typeface="Times New Roman" charset="0"/>
                </a:rPr>
                <a:t> de risques</a:t>
              </a:r>
            </a:p>
          </p:txBody>
        </p:sp>
        <p:sp>
          <p:nvSpPr>
            <p:cNvPr id="30777" name="Rectangle 66"/>
            <p:cNvSpPr>
              <a:spLocks noChangeArrowheads="1"/>
            </p:cNvSpPr>
            <p:nvPr/>
          </p:nvSpPr>
          <p:spPr bwMode="auto">
            <a:xfrm>
              <a:off x="2424113" y="5737225"/>
              <a:ext cx="87630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Carte des risques</a:t>
              </a:r>
            </a:p>
          </p:txBody>
        </p:sp>
        <p:sp>
          <p:nvSpPr>
            <p:cNvPr id="30778" name="Rectangle 67"/>
            <p:cNvSpPr>
              <a:spLocks noChangeArrowheads="1"/>
            </p:cNvSpPr>
            <p:nvPr/>
          </p:nvSpPr>
          <p:spPr bwMode="auto">
            <a:xfrm>
              <a:off x="3043238" y="1009650"/>
              <a:ext cx="146050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defTabSz="762000" eaLnBrk="0" hangingPunct="0"/>
              <a:r>
                <a:rPr lang="fr-FR" sz="800" b="0">
                  <a:latin typeface="Times New Roman" charset="0"/>
                </a:rPr>
                <a:t>Dates au plus tôt et au plus tard</a:t>
              </a:r>
            </a:p>
          </p:txBody>
        </p:sp>
        <p:sp>
          <p:nvSpPr>
            <p:cNvPr id="30779" name="Rectangle 68"/>
            <p:cNvSpPr>
              <a:spLocks noChangeArrowheads="1"/>
            </p:cNvSpPr>
            <p:nvPr/>
          </p:nvSpPr>
          <p:spPr bwMode="auto">
            <a:xfrm>
              <a:off x="1493838" y="3394075"/>
              <a:ext cx="1136650" cy="3349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defTabSz="762000" eaLnBrk="0" hangingPunct="0"/>
              <a:r>
                <a:rPr lang="fr-FR" sz="800" b="0">
                  <a:latin typeface="Times New Roman" charset="0"/>
                </a:rPr>
                <a:t>Définir les objectifs du projet</a:t>
              </a:r>
            </a:p>
          </p:txBody>
        </p:sp>
        <p:sp>
          <p:nvSpPr>
            <p:cNvPr id="30780" name="Rectangle 69"/>
            <p:cNvSpPr>
              <a:spLocks noChangeArrowheads="1"/>
            </p:cNvSpPr>
            <p:nvPr/>
          </p:nvSpPr>
          <p:spPr bwMode="auto">
            <a:xfrm>
              <a:off x="3598863" y="4057650"/>
              <a:ext cx="17668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eaLnBrk="0" hangingPunct="0"/>
              <a:r>
                <a:rPr lang="fr-FR" sz="1200">
                  <a:latin typeface="Times New Roman" charset="0"/>
                </a:rPr>
                <a:t>PILOTER UN PROJET</a:t>
              </a:r>
            </a:p>
          </p:txBody>
        </p:sp>
        <p:sp>
          <p:nvSpPr>
            <p:cNvPr id="30781" name="Rectangle 70"/>
            <p:cNvSpPr>
              <a:spLocks noChangeArrowheads="1"/>
            </p:cNvSpPr>
            <p:nvPr/>
          </p:nvSpPr>
          <p:spPr bwMode="auto">
            <a:xfrm>
              <a:off x="1441450" y="3009900"/>
              <a:ext cx="1411288" cy="336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defTabSz="762000" eaLnBrk="0" hangingPunct="0"/>
              <a:r>
                <a:rPr lang="fr-FR" sz="800" b="0">
                  <a:latin typeface="Times New Roman" charset="0"/>
                </a:rPr>
                <a:t>Déterminer les fonctions du projet et du produit principal</a:t>
              </a:r>
            </a:p>
          </p:txBody>
        </p:sp>
        <p:sp>
          <p:nvSpPr>
            <p:cNvPr id="30782" name="Rectangle 71"/>
            <p:cNvSpPr>
              <a:spLocks noChangeArrowheads="1"/>
            </p:cNvSpPr>
            <p:nvPr/>
          </p:nvSpPr>
          <p:spPr bwMode="auto">
            <a:xfrm>
              <a:off x="517525" y="3349625"/>
              <a:ext cx="684213"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defTabSz="762000" eaLnBrk="0" hangingPunct="0"/>
              <a:r>
                <a:rPr lang="fr-FR" sz="800" b="0">
                  <a:latin typeface="Times New Roman" charset="0"/>
                </a:rPr>
                <a:t>Méthode APTE</a:t>
              </a:r>
            </a:p>
          </p:txBody>
        </p:sp>
        <p:sp>
          <p:nvSpPr>
            <p:cNvPr id="30783" name="Rectangle 72"/>
            <p:cNvSpPr>
              <a:spLocks noChangeArrowheads="1"/>
            </p:cNvSpPr>
            <p:nvPr/>
          </p:nvSpPr>
          <p:spPr bwMode="auto">
            <a:xfrm>
              <a:off x="4938713" y="5969000"/>
              <a:ext cx="10620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defTabSz="762000" eaLnBrk="0" hangingPunct="0"/>
              <a:r>
                <a:rPr lang="fr-FR" sz="800" b="0">
                  <a:latin typeface="Times New Roman" charset="0"/>
                </a:rPr>
                <a:t>CBTP, CRTE, CBTE</a:t>
              </a:r>
            </a:p>
            <a:p>
              <a:pPr algn="ctr" defTabSz="762000" eaLnBrk="0" hangingPunct="0"/>
              <a:r>
                <a:rPr lang="fr-FR" sz="800" b="0">
                  <a:latin typeface="Times New Roman" charset="0"/>
                </a:rPr>
                <a:t>( Courbes</a:t>
              </a:r>
              <a:r>
                <a:rPr lang="fr-FR" sz="600" b="0">
                  <a:latin typeface="Times New Roman" charset="0"/>
                </a:rPr>
                <a:t> </a:t>
              </a:r>
              <a:r>
                <a:rPr lang="fr-FR" sz="800" b="0">
                  <a:latin typeface="Times New Roman" charset="0"/>
                </a:rPr>
                <a:t>en " S" )</a:t>
              </a:r>
            </a:p>
          </p:txBody>
        </p:sp>
        <p:sp>
          <p:nvSpPr>
            <p:cNvPr id="30784" name="Rectangle 73"/>
            <p:cNvSpPr>
              <a:spLocks noChangeArrowheads="1"/>
            </p:cNvSpPr>
            <p:nvPr/>
          </p:nvSpPr>
          <p:spPr bwMode="auto">
            <a:xfrm>
              <a:off x="7715250" y="2708275"/>
              <a:ext cx="8413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defTabSz="762000" eaLnBrk="0" hangingPunct="0"/>
              <a:r>
                <a:rPr lang="fr-FR" sz="800" b="0">
                  <a:latin typeface="Times New Roman" charset="0"/>
                </a:rPr>
                <a:t>Liens</a:t>
              </a:r>
            </a:p>
            <a:p>
              <a:pPr algn="ctr" defTabSz="762000" eaLnBrk="0" hangingPunct="0"/>
              <a:r>
                <a:rPr lang="fr-FR" sz="800" b="0">
                  <a:latin typeface="Times New Roman" charset="0"/>
                </a:rPr>
                <a:t>de chevauchement</a:t>
              </a:r>
            </a:p>
          </p:txBody>
        </p:sp>
        <p:sp>
          <p:nvSpPr>
            <p:cNvPr id="30785" name="Text Box 74" descr="75%"/>
            <p:cNvSpPr txBox="1">
              <a:spLocks noChangeArrowheads="1"/>
            </p:cNvSpPr>
            <p:nvPr/>
          </p:nvSpPr>
          <p:spPr bwMode="auto">
            <a:xfrm>
              <a:off x="6361113" y="5495925"/>
              <a:ext cx="6413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algn="ctr"/>
              <a:r>
                <a:rPr lang="fr-FR" sz="800" b="0">
                  <a:latin typeface="Times New Roman" charset="0"/>
                </a:rPr>
                <a:t>Glissement</a:t>
              </a:r>
            </a:p>
            <a:p>
              <a:pPr algn="ctr"/>
              <a:r>
                <a:rPr lang="fr-FR" sz="800" b="0">
                  <a:latin typeface="Times New Roman" charset="0"/>
                </a:rPr>
                <a:t>des dates</a:t>
              </a:r>
            </a:p>
          </p:txBody>
        </p:sp>
        <p:sp>
          <p:nvSpPr>
            <p:cNvPr id="30786" name="Rectangle 75"/>
            <p:cNvSpPr>
              <a:spLocks noChangeArrowheads="1"/>
            </p:cNvSpPr>
            <p:nvPr/>
          </p:nvSpPr>
          <p:spPr bwMode="auto">
            <a:xfrm>
              <a:off x="3846513" y="5380038"/>
              <a:ext cx="833437" cy="2143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defTabSz="762000" eaLnBrk="0" hangingPunct="0"/>
              <a:r>
                <a:rPr lang="fr-FR" sz="800" b="0">
                  <a:latin typeface="Times New Roman" charset="0"/>
                </a:rPr>
                <a:t>Gérer l'en-cours</a:t>
              </a:r>
            </a:p>
          </p:txBody>
        </p:sp>
        <p:sp>
          <p:nvSpPr>
            <p:cNvPr id="30787" name="Rectangle 76"/>
            <p:cNvSpPr>
              <a:spLocks noChangeArrowheads="1"/>
            </p:cNvSpPr>
            <p:nvPr/>
          </p:nvSpPr>
          <p:spPr bwMode="auto">
            <a:xfrm>
              <a:off x="3960813" y="5832475"/>
              <a:ext cx="1703387"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eaLnBrk="0" hangingPunct="0"/>
              <a:r>
                <a:rPr lang="fr-FR" sz="800" b="0">
                  <a:latin typeface="Times New Roman" charset="0"/>
                </a:rPr>
                <a:t>Méthode de valorisation des en-cours</a:t>
              </a:r>
            </a:p>
          </p:txBody>
        </p:sp>
        <p:sp>
          <p:nvSpPr>
            <p:cNvPr id="30788" name="Rectangle 77"/>
            <p:cNvSpPr>
              <a:spLocks noChangeArrowheads="1"/>
            </p:cNvSpPr>
            <p:nvPr/>
          </p:nvSpPr>
          <p:spPr bwMode="auto">
            <a:xfrm>
              <a:off x="1365250" y="3763963"/>
              <a:ext cx="1081088" cy="3349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defTabSz="762000" eaLnBrk="0" hangingPunct="0"/>
              <a:r>
                <a:rPr lang="fr-FR" sz="800" b="0">
                  <a:latin typeface="Times New Roman" charset="0"/>
                </a:rPr>
                <a:t>Répondre à un appel d'offres</a:t>
              </a:r>
            </a:p>
          </p:txBody>
        </p:sp>
        <p:sp>
          <p:nvSpPr>
            <p:cNvPr id="30789" name="Rectangle 78"/>
            <p:cNvSpPr>
              <a:spLocks noChangeArrowheads="1"/>
            </p:cNvSpPr>
            <p:nvPr/>
          </p:nvSpPr>
          <p:spPr bwMode="auto">
            <a:xfrm>
              <a:off x="573088" y="3668713"/>
              <a:ext cx="6826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defTabSz="762000" eaLnBrk="0" hangingPunct="0"/>
              <a:r>
                <a:rPr lang="fr-FR" sz="800" b="0">
                  <a:latin typeface="Times New Roman" charset="0"/>
                </a:rPr>
                <a:t>Maîtrise d'ouvrage et maîtrise d'oeuvre</a:t>
              </a:r>
            </a:p>
          </p:txBody>
        </p:sp>
        <p:sp>
          <p:nvSpPr>
            <p:cNvPr id="30790" name="Rectangle 79"/>
            <p:cNvSpPr>
              <a:spLocks noChangeArrowheads="1"/>
            </p:cNvSpPr>
            <p:nvPr/>
          </p:nvSpPr>
          <p:spPr bwMode="auto">
            <a:xfrm>
              <a:off x="627063" y="4165600"/>
              <a:ext cx="8429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defTabSz="762000" eaLnBrk="0" hangingPunct="0"/>
              <a:r>
                <a:rPr lang="fr-FR" sz="800" b="0">
                  <a:latin typeface="Times New Roman" charset="0"/>
                </a:rPr>
                <a:t>Normes nationales et internationales</a:t>
              </a:r>
            </a:p>
          </p:txBody>
        </p:sp>
        <p:sp>
          <p:nvSpPr>
            <p:cNvPr id="30791" name="Text Box 80"/>
            <p:cNvSpPr txBox="1">
              <a:spLocks noChangeArrowheads="1"/>
            </p:cNvSpPr>
            <p:nvPr/>
          </p:nvSpPr>
          <p:spPr bwMode="auto">
            <a:xfrm>
              <a:off x="1716088" y="1528763"/>
              <a:ext cx="103663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r>
                <a:rPr lang="fr-FR" sz="800" b="0">
                  <a:latin typeface="Times New Roman" charset="0"/>
                </a:rPr>
                <a:t>Méthode « SIXO »</a:t>
              </a:r>
              <a:r>
                <a:rPr lang="fr-FR" sz="800" b="0">
                  <a:latin typeface="Times New Roman" charset="0"/>
                  <a:cs typeface="Times New Roman" charset="0"/>
                </a:rPr>
                <a:t>©</a:t>
              </a:r>
              <a:endParaRPr lang="fr-FR" sz="800" b="0">
                <a:latin typeface="Times New Roman" charset="0"/>
              </a:endParaRPr>
            </a:p>
          </p:txBody>
        </p:sp>
        <p:sp>
          <p:nvSpPr>
            <p:cNvPr id="30792" name="ZoneTexte 80"/>
            <p:cNvSpPr txBox="1">
              <a:spLocks noChangeArrowheads="1"/>
            </p:cNvSpPr>
            <p:nvPr/>
          </p:nvSpPr>
          <p:spPr bwMode="auto">
            <a:xfrm>
              <a:off x="7785100" y="4000500"/>
              <a:ext cx="7588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algn="ctr" eaLnBrk="1" hangingPunct="1"/>
              <a:r>
                <a:rPr lang="fr-FR" sz="800" b="0">
                  <a:latin typeface="Times New Roman" charset="0"/>
                  <a:cs typeface="Times New Roman" charset="0"/>
                </a:rPr>
                <a:t>Simulation de</a:t>
              </a:r>
            </a:p>
            <a:p>
              <a:pPr algn="ctr" eaLnBrk="1" hangingPunct="1"/>
              <a:r>
                <a:rPr lang="fr-FR" sz="800" b="0">
                  <a:latin typeface="Times New Roman" charset="0"/>
                  <a:cs typeface="Times New Roman" charset="0"/>
                </a:rPr>
                <a:t> Monte-Carlo</a:t>
              </a:r>
            </a:p>
          </p:txBody>
        </p:sp>
      </p:grpSp>
      <p:sp>
        <p:nvSpPr>
          <p:cNvPr id="2" name="ZoneTexte 1"/>
          <p:cNvSpPr txBox="1"/>
          <p:nvPr/>
        </p:nvSpPr>
        <p:spPr>
          <a:xfrm>
            <a:off x="1844675" y="-14069"/>
            <a:ext cx="5023017" cy="646331"/>
          </a:xfrm>
          <a:prstGeom prst="rect">
            <a:avLst/>
          </a:prstGeom>
          <a:noFill/>
        </p:spPr>
        <p:txBody>
          <a:bodyPr wrap="none" rtlCol="0">
            <a:spAutoFit/>
          </a:bodyPr>
          <a:lstStyle/>
          <a:p>
            <a:pPr algn="ctr"/>
            <a:r>
              <a:rPr lang="fr-FR" dirty="0" smtClean="0"/>
              <a:t>CARTE DES CONNAISSANCES ET DES COMPETENCES</a:t>
            </a:r>
          </a:p>
          <a:p>
            <a:pPr algn="ctr"/>
            <a:r>
              <a:rPr lang="fr-FR" dirty="0" smtClean="0"/>
              <a:t>EN MANAGEMENT DE PROJET</a:t>
            </a:r>
            <a:endParaRPr lang="fr-FR" dirty="0"/>
          </a:p>
        </p:txBody>
      </p:sp>
    </p:spTree>
    <p:extLst>
      <p:ext uri="{BB962C8B-B14F-4D97-AF65-F5344CB8AC3E}">
        <p14:creationId xmlns:p14="http://schemas.microsoft.com/office/powerpoint/2010/main" val="2492543224"/>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heckerboard(across)">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0" name="Grouper 59"/>
          <p:cNvGrpSpPr/>
          <p:nvPr/>
        </p:nvGrpSpPr>
        <p:grpSpPr>
          <a:xfrm>
            <a:off x="95498" y="5732873"/>
            <a:ext cx="8546110" cy="1019274"/>
            <a:chOff x="95498" y="5732873"/>
            <a:chExt cx="8546110" cy="1019274"/>
          </a:xfrm>
        </p:grpSpPr>
        <p:cxnSp>
          <p:nvCxnSpPr>
            <p:cNvPr id="242" name="Connecteur droit avec flèche 241"/>
            <p:cNvCxnSpPr/>
            <p:nvPr/>
          </p:nvCxnSpPr>
          <p:spPr>
            <a:xfrm>
              <a:off x="6074021" y="6346552"/>
              <a:ext cx="980597"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202" name="Line 319"/>
            <p:cNvSpPr>
              <a:spLocks noChangeShapeType="1"/>
            </p:cNvSpPr>
            <p:nvPr/>
          </p:nvSpPr>
          <p:spPr bwMode="auto">
            <a:xfrm flipV="1">
              <a:off x="7295000" y="6578627"/>
              <a:ext cx="877662" cy="5734"/>
            </a:xfrm>
            <a:prstGeom prst="line">
              <a:avLst/>
            </a:prstGeom>
            <a:noFill/>
            <a:ln w="12700">
              <a:solidFill>
                <a:schemeClr val="tx1"/>
              </a:solidFill>
              <a:round/>
              <a:headEnd type="none" w="sm" len="sm"/>
              <a:tailEnd type="stealth" w="med" len="med"/>
            </a:ln>
          </p:spPr>
          <p:txBody>
            <a:bodyPr wrap="none" anchor="ctr"/>
            <a:lstStyle/>
            <a:p>
              <a:endParaRPr lang="fr-FR"/>
            </a:p>
          </p:txBody>
        </p:sp>
        <p:sp>
          <p:nvSpPr>
            <p:cNvPr id="203" name="Freeform 320"/>
            <p:cNvSpPr>
              <a:spLocks/>
            </p:cNvSpPr>
            <p:nvPr/>
          </p:nvSpPr>
          <p:spPr bwMode="auto">
            <a:xfrm>
              <a:off x="7305248" y="5924587"/>
              <a:ext cx="774328" cy="655100"/>
            </a:xfrm>
            <a:custGeom>
              <a:avLst/>
              <a:gdLst>
                <a:gd name="T0" fmla="*/ 0 w 577"/>
                <a:gd name="T1" fmla="*/ 456 h 457"/>
                <a:gd name="T2" fmla="*/ 84 w 577"/>
                <a:gd name="T3" fmla="*/ 432 h 457"/>
                <a:gd name="T4" fmla="*/ 132 w 577"/>
                <a:gd name="T5" fmla="*/ 414 h 457"/>
                <a:gd name="T6" fmla="*/ 192 w 577"/>
                <a:gd name="T7" fmla="*/ 378 h 457"/>
                <a:gd name="T8" fmla="*/ 246 w 577"/>
                <a:gd name="T9" fmla="*/ 330 h 457"/>
                <a:gd name="T10" fmla="*/ 276 w 577"/>
                <a:gd name="T11" fmla="*/ 294 h 457"/>
                <a:gd name="T12" fmla="*/ 294 w 577"/>
                <a:gd name="T13" fmla="*/ 252 h 457"/>
                <a:gd name="T14" fmla="*/ 324 w 577"/>
                <a:gd name="T15" fmla="*/ 186 h 457"/>
                <a:gd name="T16" fmla="*/ 354 w 577"/>
                <a:gd name="T17" fmla="*/ 126 h 457"/>
                <a:gd name="T18" fmla="*/ 396 w 577"/>
                <a:gd name="T19" fmla="*/ 60 h 457"/>
                <a:gd name="T20" fmla="*/ 432 w 577"/>
                <a:gd name="T21" fmla="*/ 30 h 457"/>
                <a:gd name="T22" fmla="*/ 480 w 577"/>
                <a:gd name="T23" fmla="*/ 12 h 457"/>
                <a:gd name="T24" fmla="*/ 534 w 577"/>
                <a:gd name="T25" fmla="*/ 0 h 457"/>
                <a:gd name="T26" fmla="*/ 576 w 577"/>
                <a:gd name="T27" fmla="*/ 0 h 45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7"/>
                <a:gd name="T43" fmla="*/ 0 h 457"/>
                <a:gd name="T44" fmla="*/ 577 w 577"/>
                <a:gd name="T45" fmla="*/ 457 h 45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7" h="457">
                  <a:moveTo>
                    <a:pt x="0" y="456"/>
                  </a:moveTo>
                  <a:lnTo>
                    <a:pt x="84" y="432"/>
                  </a:lnTo>
                  <a:lnTo>
                    <a:pt x="132" y="414"/>
                  </a:lnTo>
                  <a:lnTo>
                    <a:pt x="192" y="378"/>
                  </a:lnTo>
                  <a:lnTo>
                    <a:pt x="246" y="330"/>
                  </a:lnTo>
                  <a:lnTo>
                    <a:pt x="276" y="294"/>
                  </a:lnTo>
                  <a:lnTo>
                    <a:pt x="294" y="252"/>
                  </a:lnTo>
                  <a:lnTo>
                    <a:pt x="324" y="186"/>
                  </a:lnTo>
                  <a:lnTo>
                    <a:pt x="354" y="126"/>
                  </a:lnTo>
                  <a:lnTo>
                    <a:pt x="396" y="60"/>
                  </a:lnTo>
                  <a:lnTo>
                    <a:pt x="432" y="30"/>
                  </a:lnTo>
                  <a:lnTo>
                    <a:pt x="480" y="12"/>
                  </a:lnTo>
                  <a:lnTo>
                    <a:pt x="534" y="0"/>
                  </a:lnTo>
                  <a:lnTo>
                    <a:pt x="576" y="0"/>
                  </a:lnTo>
                </a:path>
              </a:pathLst>
            </a:custGeom>
            <a:noFill/>
            <a:ln w="12700" cap="rnd">
              <a:solidFill>
                <a:schemeClr val="tx1"/>
              </a:solidFill>
              <a:round/>
              <a:headEnd type="none" w="sm" len="sm"/>
              <a:tailEnd type="none" w="sm" len="sm"/>
            </a:ln>
          </p:spPr>
          <p:txBody>
            <a:bodyPr/>
            <a:lstStyle/>
            <a:p>
              <a:endParaRPr lang="fr-FR"/>
            </a:p>
          </p:txBody>
        </p:sp>
        <p:sp>
          <p:nvSpPr>
            <p:cNvPr id="204" name="Rectangle 322"/>
            <p:cNvSpPr>
              <a:spLocks noChangeArrowheads="1"/>
            </p:cNvSpPr>
            <p:nvPr/>
          </p:nvSpPr>
          <p:spPr bwMode="auto">
            <a:xfrm>
              <a:off x="8102216" y="6398399"/>
              <a:ext cx="185195" cy="220756"/>
            </a:xfrm>
            <a:prstGeom prst="rect">
              <a:avLst/>
            </a:prstGeom>
            <a:noFill/>
            <a:ln w="9525">
              <a:noFill/>
              <a:miter lim="800000"/>
              <a:headEnd/>
              <a:tailEnd/>
            </a:ln>
          </p:spPr>
          <p:txBody>
            <a:bodyPr wrap="none" lIns="92075" tIns="46038" rIns="92075" bIns="46038">
              <a:spAutoFit/>
            </a:bodyPr>
            <a:lstStyle/>
            <a:p>
              <a:pPr defTabSz="762000" eaLnBrk="0" hangingPunct="0"/>
              <a:r>
                <a:rPr lang="fr-FR" sz="1000" b="0" dirty="0">
                  <a:latin typeface="Times New Roman" pitchFamily="18" charset="0"/>
                </a:rPr>
                <a:t>t</a:t>
              </a:r>
            </a:p>
          </p:txBody>
        </p:sp>
        <p:sp>
          <p:nvSpPr>
            <p:cNvPr id="205" name="Line 323"/>
            <p:cNvSpPr>
              <a:spLocks noChangeShapeType="1"/>
            </p:cNvSpPr>
            <p:nvPr/>
          </p:nvSpPr>
          <p:spPr bwMode="auto">
            <a:xfrm>
              <a:off x="7300368" y="5919226"/>
              <a:ext cx="786406" cy="5734"/>
            </a:xfrm>
            <a:prstGeom prst="line">
              <a:avLst/>
            </a:prstGeom>
            <a:noFill/>
            <a:ln w="12700">
              <a:solidFill>
                <a:schemeClr val="tx1"/>
              </a:solidFill>
              <a:prstDash val="dash"/>
              <a:round/>
              <a:headEnd type="none" w="sm" len="sm"/>
              <a:tailEnd type="none" w="sm" len="sm"/>
            </a:ln>
          </p:spPr>
          <p:txBody>
            <a:bodyPr wrap="none" anchor="ctr"/>
            <a:lstStyle/>
            <a:p>
              <a:endParaRPr lang="fr-FR"/>
            </a:p>
          </p:txBody>
        </p:sp>
        <p:sp>
          <p:nvSpPr>
            <p:cNvPr id="206" name="Text Box 327"/>
            <p:cNvSpPr txBox="1">
              <a:spLocks noChangeArrowheads="1"/>
            </p:cNvSpPr>
            <p:nvPr/>
          </p:nvSpPr>
          <p:spPr bwMode="auto">
            <a:xfrm rot="17573009">
              <a:off x="7413869" y="6091911"/>
              <a:ext cx="402808" cy="208008"/>
            </a:xfrm>
            <a:prstGeom prst="rect">
              <a:avLst/>
            </a:prstGeom>
            <a:noFill/>
            <a:ln w="12700">
              <a:noFill/>
              <a:miter lim="800000"/>
              <a:headEnd type="none" w="sm" len="sm"/>
              <a:tailEnd type="none" w="sm" len="sm"/>
            </a:ln>
          </p:spPr>
          <p:txBody>
            <a:bodyPr wrap="none">
              <a:spAutoFit/>
            </a:bodyPr>
            <a:lstStyle/>
            <a:p>
              <a:pPr defTabSz="762000" eaLnBrk="0" hangingPunct="0"/>
              <a:r>
                <a:rPr lang="fr-FR" sz="1000" b="0" dirty="0">
                  <a:latin typeface="Times New Roman" pitchFamily="18" charset="0"/>
                </a:rPr>
                <a:t>AVT</a:t>
              </a:r>
            </a:p>
          </p:txBody>
        </p:sp>
        <p:sp>
          <p:nvSpPr>
            <p:cNvPr id="207" name="Text Box 328"/>
            <p:cNvSpPr txBox="1">
              <a:spLocks noChangeArrowheads="1"/>
            </p:cNvSpPr>
            <p:nvPr/>
          </p:nvSpPr>
          <p:spPr bwMode="auto">
            <a:xfrm>
              <a:off x="6943521" y="5814303"/>
              <a:ext cx="409510" cy="222333"/>
            </a:xfrm>
            <a:prstGeom prst="rect">
              <a:avLst/>
            </a:prstGeom>
            <a:noFill/>
            <a:ln w="12700">
              <a:noFill/>
              <a:miter lim="800000"/>
              <a:headEnd type="none" w="sm" len="sm"/>
              <a:tailEnd type="none" w="sm" len="sm"/>
            </a:ln>
          </p:spPr>
          <p:txBody>
            <a:bodyPr wrap="none">
              <a:spAutoFit/>
            </a:bodyPr>
            <a:lstStyle/>
            <a:p>
              <a:pPr defTabSz="762000" eaLnBrk="0" hangingPunct="0"/>
              <a:r>
                <a:rPr lang="fr-FR" sz="1000" b="0" dirty="0" smtClean="0">
                  <a:latin typeface="Times New Roman" pitchFamily="18" charset="0"/>
                </a:rPr>
                <a:t>100%</a:t>
              </a:r>
              <a:endParaRPr lang="fr-FR" sz="1000" b="0" dirty="0">
                <a:latin typeface="Times New Roman" pitchFamily="18" charset="0"/>
              </a:endParaRPr>
            </a:p>
          </p:txBody>
        </p:sp>
        <p:sp>
          <p:nvSpPr>
            <p:cNvPr id="208" name="Line 329"/>
            <p:cNvSpPr>
              <a:spLocks noChangeShapeType="1"/>
            </p:cNvSpPr>
            <p:nvPr/>
          </p:nvSpPr>
          <p:spPr bwMode="auto">
            <a:xfrm>
              <a:off x="7295000" y="5732873"/>
              <a:ext cx="0" cy="851488"/>
            </a:xfrm>
            <a:prstGeom prst="line">
              <a:avLst/>
            </a:prstGeom>
            <a:noFill/>
            <a:ln w="12700">
              <a:solidFill>
                <a:schemeClr val="tx1"/>
              </a:solidFill>
              <a:round/>
              <a:headEnd type="stealth" w="med" len="med"/>
              <a:tailEnd type="none" w="sm" len="sm"/>
            </a:ln>
          </p:spPr>
          <p:txBody>
            <a:bodyPr wrap="none" anchor="ctr"/>
            <a:lstStyle/>
            <a:p>
              <a:endParaRPr lang="fr-FR"/>
            </a:p>
          </p:txBody>
        </p:sp>
        <p:cxnSp>
          <p:nvCxnSpPr>
            <p:cNvPr id="209" name="Connecteur droit 208"/>
            <p:cNvCxnSpPr/>
            <p:nvPr/>
          </p:nvCxnSpPr>
          <p:spPr>
            <a:xfrm rot="16200000" flipH="1" flipV="1">
              <a:off x="7689879" y="6256804"/>
              <a:ext cx="653108" cy="139"/>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10" name="ZoneTexte 209"/>
            <p:cNvSpPr txBox="1"/>
            <p:nvPr/>
          </p:nvSpPr>
          <p:spPr>
            <a:xfrm>
              <a:off x="7961150" y="6529814"/>
              <a:ext cx="287552" cy="222333"/>
            </a:xfrm>
            <a:prstGeom prst="rect">
              <a:avLst/>
            </a:prstGeom>
            <a:noFill/>
          </p:spPr>
          <p:txBody>
            <a:bodyPr wrap="none" rtlCol="0">
              <a:spAutoFit/>
            </a:bodyPr>
            <a:lstStyle/>
            <a:p>
              <a:r>
                <a:rPr lang="fr-FR" sz="1000" dirty="0" smtClean="0"/>
                <a:t>Fin</a:t>
              </a:r>
              <a:endParaRPr lang="fr-FR" sz="1000" dirty="0"/>
            </a:p>
          </p:txBody>
        </p:sp>
        <p:sp>
          <p:nvSpPr>
            <p:cNvPr id="211" name="Forme libre 210"/>
            <p:cNvSpPr/>
            <p:nvPr/>
          </p:nvSpPr>
          <p:spPr>
            <a:xfrm>
              <a:off x="7298590" y="5923954"/>
              <a:ext cx="707734" cy="654113"/>
            </a:xfrm>
            <a:custGeom>
              <a:avLst/>
              <a:gdLst>
                <a:gd name="connsiteX0" fmla="*/ 0 w 837210"/>
                <a:gd name="connsiteY0" fmla="*/ 724394 h 724394"/>
                <a:gd name="connsiteX1" fmla="*/ 77190 w 837210"/>
                <a:gd name="connsiteY1" fmla="*/ 724394 h 724394"/>
                <a:gd name="connsiteX2" fmla="*/ 77190 w 837210"/>
                <a:gd name="connsiteY2" fmla="*/ 647205 h 724394"/>
                <a:gd name="connsiteX3" fmla="*/ 290946 w 837210"/>
                <a:gd name="connsiteY3" fmla="*/ 641267 h 724394"/>
                <a:gd name="connsiteX4" fmla="*/ 290946 w 837210"/>
                <a:gd name="connsiteY4" fmla="*/ 558140 h 724394"/>
                <a:gd name="connsiteX5" fmla="*/ 380010 w 837210"/>
                <a:gd name="connsiteY5" fmla="*/ 558140 h 724394"/>
                <a:gd name="connsiteX6" fmla="*/ 380010 w 837210"/>
                <a:gd name="connsiteY6" fmla="*/ 486888 h 724394"/>
                <a:gd name="connsiteX7" fmla="*/ 516577 w 837210"/>
                <a:gd name="connsiteY7" fmla="*/ 492826 h 724394"/>
                <a:gd name="connsiteX8" fmla="*/ 516577 w 837210"/>
                <a:gd name="connsiteY8" fmla="*/ 219693 h 724394"/>
                <a:gd name="connsiteX9" fmla="*/ 605642 w 837210"/>
                <a:gd name="connsiteY9" fmla="*/ 219693 h 724394"/>
                <a:gd name="connsiteX10" fmla="*/ 605642 w 837210"/>
                <a:gd name="connsiteY10" fmla="*/ 112815 h 724394"/>
                <a:gd name="connsiteX11" fmla="*/ 676894 w 837210"/>
                <a:gd name="connsiteY11" fmla="*/ 112815 h 724394"/>
                <a:gd name="connsiteX12" fmla="*/ 670956 w 837210"/>
                <a:gd name="connsiteY12" fmla="*/ 23750 h 724394"/>
                <a:gd name="connsiteX13" fmla="*/ 730333 w 837210"/>
                <a:gd name="connsiteY13" fmla="*/ 17813 h 724394"/>
                <a:gd name="connsiteX14" fmla="*/ 730333 w 837210"/>
                <a:gd name="connsiteY14" fmla="*/ 0 h 724394"/>
                <a:gd name="connsiteX15" fmla="*/ 837210 w 837210"/>
                <a:gd name="connsiteY15" fmla="*/ 17813 h 724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7210" h="724394">
                  <a:moveTo>
                    <a:pt x="0" y="724394"/>
                  </a:moveTo>
                  <a:lnTo>
                    <a:pt x="77190" y="724394"/>
                  </a:lnTo>
                  <a:lnTo>
                    <a:pt x="77190" y="647205"/>
                  </a:lnTo>
                  <a:lnTo>
                    <a:pt x="290946" y="641267"/>
                  </a:lnTo>
                  <a:lnTo>
                    <a:pt x="290946" y="558140"/>
                  </a:lnTo>
                  <a:lnTo>
                    <a:pt x="380010" y="558140"/>
                  </a:lnTo>
                  <a:lnTo>
                    <a:pt x="380010" y="486888"/>
                  </a:lnTo>
                  <a:lnTo>
                    <a:pt x="516577" y="492826"/>
                  </a:lnTo>
                  <a:lnTo>
                    <a:pt x="516577" y="219693"/>
                  </a:lnTo>
                  <a:lnTo>
                    <a:pt x="605642" y="219693"/>
                  </a:lnTo>
                  <a:lnTo>
                    <a:pt x="605642" y="112815"/>
                  </a:lnTo>
                  <a:lnTo>
                    <a:pt x="676894" y="112815"/>
                  </a:lnTo>
                  <a:lnTo>
                    <a:pt x="670956" y="23750"/>
                  </a:lnTo>
                  <a:lnTo>
                    <a:pt x="730333" y="17813"/>
                  </a:lnTo>
                  <a:lnTo>
                    <a:pt x="730333" y="0"/>
                  </a:lnTo>
                  <a:lnTo>
                    <a:pt x="837210" y="17813"/>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12" name="ZoneTexte 211"/>
            <p:cNvSpPr txBox="1"/>
            <p:nvPr/>
          </p:nvSpPr>
          <p:spPr>
            <a:xfrm>
              <a:off x="7112873" y="6524452"/>
              <a:ext cx="427127" cy="222333"/>
            </a:xfrm>
            <a:prstGeom prst="rect">
              <a:avLst/>
            </a:prstGeom>
            <a:noFill/>
          </p:spPr>
          <p:txBody>
            <a:bodyPr wrap="none" rtlCol="0">
              <a:spAutoFit/>
            </a:bodyPr>
            <a:lstStyle/>
            <a:p>
              <a:r>
                <a:rPr lang="fr-FR" sz="1000" dirty="0" smtClean="0"/>
                <a:t>Début</a:t>
              </a:r>
              <a:endParaRPr lang="fr-FR" sz="1000" dirty="0"/>
            </a:p>
          </p:txBody>
        </p:sp>
        <p:sp>
          <p:nvSpPr>
            <p:cNvPr id="213" name="ZoneTexte 212"/>
            <p:cNvSpPr txBox="1"/>
            <p:nvPr/>
          </p:nvSpPr>
          <p:spPr>
            <a:xfrm>
              <a:off x="7052640" y="6444029"/>
              <a:ext cx="288906" cy="222333"/>
            </a:xfrm>
            <a:prstGeom prst="rect">
              <a:avLst/>
            </a:prstGeom>
            <a:noFill/>
          </p:spPr>
          <p:txBody>
            <a:bodyPr wrap="none" rtlCol="0">
              <a:spAutoFit/>
            </a:bodyPr>
            <a:lstStyle/>
            <a:p>
              <a:r>
                <a:rPr lang="fr-FR" sz="1000" dirty="0" smtClean="0"/>
                <a:t>0%</a:t>
              </a:r>
              <a:endParaRPr lang="fr-FR" sz="1000" dirty="0"/>
            </a:p>
          </p:txBody>
        </p:sp>
        <p:sp>
          <p:nvSpPr>
            <p:cNvPr id="195" name="Losange 194"/>
            <p:cNvSpPr/>
            <p:nvPr/>
          </p:nvSpPr>
          <p:spPr>
            <a:xfrm>
              <a:off x="7878527" y="5988335"/>
              <a:ext cx="64416" cy="64507"/>
            </a:xfrm>
            <a:prstGeom prst="diamon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6" name="Losange 195"/>
            <p:cNvSpPr/>
            <p:nvPr/>
          </p:nvSpPr>
          <p:spPr>
            <a:xfrm>
              <a:off x="7556449" y="6469985"/>
              <a:ext cx="64416" cy="64507"/>
            </a:xfrm>
            <a:prstGeom prst="diamon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7" name="Losange 196"/>
            <p:cNvSpPr/>
            <p:nvPr/>
          </p:nvSpPr>
          <p:spPr>
            <a:xfrm>
              <a:off x="7737618" y="6332371"/>
              <a:ext cx="64416" cy="64507"/>
            </a:xfrm>
            <a:prstGeom prst="diamon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44" name="ZoneTexte 243"/>
            <p:cNvSpPr txBox="1"/>
            <p:nvPr/>
          </p:nvSpPr>
          <p:spPr>
            <a:xfrm>
              <a:off x="8140036" y="6144345"/>
              <a:ext cx="501572" cy="246221"/>
            </a:xfrm>
            <a:prstGeom prst="rect">
              <a:avLst/>
            </a:prstGeom>
            <a:noFill/>
          </p:spPr>
          <p:txBody>
            <a:bodyPr wrap="none" rtlCol="0">
              <a:spAutoFit/>
            </a:bodyPr>
            <a:lstStyle/>
            <a:p>
              <a:r>
                <a:rPr lang="fr-FR" sz="1000" dirty="0" smtClean="0"/>
                <a:t>Jalons</a:t>
              </a:r>
              <a:endParaRPr lang="fr-FR" sz="1000" dirty="0"/>
            </a:p>
          </p:txBody>
        </p:sp>
        <p:cxnSp>
          <p:nvCxnSpPr>
            <p:cNvPr id="246" name="Connecteur droit avec flèche 245"/>
            <p:cNvCxnSpPr>
              <a:stCxn id="244" idx="1"/>
              <a:endCxn id="195" idx="3"/>
            </p:cNvCxnSpPr>
            <p:nvPr/>
          </p:nvCxnSpPr>
          <p:spPr>
            <a:xfrm flipH="1" flipV="1">
              <a:off x="7942943" y="6020589"/>
              <a:ext cx="197093" cy="246867"/>
            </a:xfrm>
            <a:prstGeom prst="straightConnector1">
              <a:avLst/>
            </a:prstGeom>
            <a:ln w="1270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14" name="Connecteur droit avec flèche 213"/>
            <p:cNvCxnSpPr>
              <a:stCxn id="244" idx="1"/>
            </p:cNvCxnSpPr>
            <p:nvPr/>
          </p:nvCxnSpPr>
          <p:spPr>
            <a:xfrm flipH="1">
              <a:off x="7823286" y="6267456"/>
              <a:ext cx="316750" cy="79096"/>
            </a:xfrm>
            <a:prstGeom prst="straightConnector1">
              <a:avLst/>
            </a:prstGeom>
            <a:ln w="1270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15" name="Connecteur droit avec flèche 214"/>
            <p:cNvCxnSpPr>
              <a:stCxn id="244" idx="1"/>
            </p:cNvCxnSpPr>
            <p:nvPr/>
          </p:nvCxnSpPr>
          <p:spPr>
            <a:xfrm flipH="1">
              <a:off x="7620201" y="6267456"/>
              <a:ext cx="519835" cy="245586"/>
            </a:xfrm>
            <a:prstGeom prst="straightConnector1">
              <a:avLst/>
            </a:prstGeom>
            <a:ln w="1270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5" name="ZoneTexte 4"/>
            <p:cNvSpPr txBox="1"/>
            <p:nvPr/>
          </p:nvSpPr>
          <p:spPr>
            <a:xfrm>
              <a:off x="95498" y="6143710"/>
              <a:ext cx="6109365" cy="369332"/>
            </a:xfrm>
            <a:prstGeom prst="rect">
              <a:avLst/>
            </a:prstGeom>
            <a:noFill/>
          </p:spPr>
          <p:txBody>
            <a:bodyPr wrap="none" rtlCol="0">
              <a:spAutoFit/>
            </a:bodyPr>
            <a:lstStyle/>
            <a:p>
              <a:r>
                <a:rPr lang="fr-FR" dirty="0" smtClean="0"/>
                <a:t>                </a:t>
              </a:r>
              <a:r>
                <a:rPr lang="fr-FR" dirty="0"/>
                <a:t>« </a:t>
              </a:r>
              <a:r>
                <a:rPr lang="fr-FR" dirty="0">
                  <a:solidFill>
                    <a:srgbClr val="FF0000"/>
                  </a:solidFill>
                </a:rPr>
                <a:t>Budget et Avancement</a:t>
              </a:r>
              <a:r>
                <a:rPr lang="fr-FR" dirty="0"/>
                <a:t> : Quand, Quoi et </a:t>
              </a:r>
              <a:r>
                <a:rPr lang="fr-FR" dirty="0" smtClean="0"/>
                <a:t>Combien </a:t>
              </a:r>
              <a:r>
                <a:rPr lang="fr-FR" dirty="0"/>
                <a:t>?</a:t>
              </a:r>
              <a:r>
                <a:rPr lang="fr-FR" dirty="0" smtClean="0"/>
                <a:t>»</a:t>
              </a:r>
              <a:endParaRPr lang="fr-FR" dirty="0"/>
            </a:p>
          </p:txBody>
        </p:sp>
      </p:grpSp>
      <p:sp>
        <p:nvSpPr>
          <p:cNvPr id="224" name="ZoneTexte 223"/>
          <p:cNvSpPr txBox="1"/>
          <p:nvPr/>
        </p:nvSpPr>
        <p:spPr>
          <a:xfrm>
            <a:off x="121811" y="-105362"/>
            <a:ext cx="8958414" cy="523220"/>
          </a:xfrm>
          <a:prstGeom prst="rect">
            <a:avLst/>
          </a:prstGeom>
          <a:noFill/>
        </p:spPr>
        <p:txBody>
          <a:bodyPr wrap="none" rtlCol="0">
            <a:spAutoFit/>
          </a:bodyPr>
          <a:lstStyle/>
          <a:p>
            <a:r>
              <a:rPr lang="fr-FR" sz="2800" dirty="0" smtClean="0"/>
              <a:t>La méthode « SIXO » : </a:t>
            </a:r>
            <a:r>
              <a:rPr lang="fr-FR" dirty="0" smtClean="0"/>
              <a:t>le chemin à parcourir en 6 </a:t>
            </a:r>
            <a:r>
              <a:rPr lang="fr-FR" dirty="0" smtClean="0"/>
              <a:t>étapes </a:t>
            </a:r>
            <a:r>
              <a:rPr lang="fr-FR" dirty="0" smtClean="0"/>
              <a:t>pour structurer un projet</a:t>
            </a:r>
            <a:endParaRPr lang="fr-FR" dirty="0"/>
          </a:p>
        </p:txBody>
      </p:sp>
      <p:grpSp>
        <p:nvGrpSpPr>
          <p:cNvPr id="26" name="Grouper 25"/>
          <p:cNvGrpSpPr/>
          <p:nvPr/>
        </p:nvGrpSpPr>
        <p:grpSpPr>
          <a:xfrm>
            <a:off x="95498" y="368928"/>
            <a:ext cx="7021798" cy="1888053"/>
            <a:chOff x="95498" y="368928"/>
            <a:chExt cx="7021798" cy="1888053"/>
          </a:xfrm>
        </p:grpSpPr>
        <p:grpSp>
          <p:nvGrpSpPr>
            <p:cNvPr id="58" name="Grouper 57"/>
            <p:cNvGrpSpPr/>
            <p:nvPr/>
          </p:nvGrpSpPr>
          <p:grpSpPr>
            <a:xfrm>
              <a:off x="95498" y="368928"/>
              <a:ext cx="2929070" cy="1875614"/>
              <a:chOff x="102694" y="485200"/>
              <a:chExt cx="2929070" cy="1875614"/>
            </a:xfrm>
          </p:grpSpPr>
          <p:sp>
            <p:nvSpPr>
              <p:cNvPr id="240" name="ZoneTexte 239"/>
              <p:cNvSpPr txBox="1"/>
              <p:nvPr/>
            </p:nvSpPr>
            <p:spPr>
              <a:xfrm>
                <a:off x="102694" y="729598"/>
                <a:ext cx="2929070" cy="1631216"/>
              </a:xfrm>
              <a:prstGeom prst="rect">
                <a:avLst/>
              </a:prstGeom>
              <a:noFill/>
            </p:spPr>
            <p:txBody>
              <a:bodyPr wrap="none" rtlCol="0">
                <a:spAutoFit/>
              </a:bodyPr>
              <a:lstStyle/>
              <a:p>
                <a:r>
                  <a:rPr lang="fr-FR" sz="2800" dirty="0"/>
                  <a:t>O</a:t>
                </a:r>
                <a:r>
                  <a:rPr lang="fr-FR" dirty="0"/>
                  <a:t>bjectifs : </a:t>
                </a:r>
                <a:r>
                  <a:rPr lang="fr-FR" dirty="0" smtClean="0"/>
                  <a:t>POURQUOI ?</a:t>
                </a:r>
              </a:p>
              <a:p>
                <a:r>
                  <a:rPr lang="fr-FR" dirty="0" smtClean="0"/>
                  <a:t>La raison d’être du projet,</a:t>
                </a:r>
              </a:p>
              <a:p>
                <a:r>
                  <a:rPr lang="fr-FR" dirty="0" smtClean="0"/>
                  <a:t>Le besoin et l’environnement</a:t>
                </a:r>
              </a:p>
              <a:p>
                <a:r>
                  <a:rPr lang="fr-FR" dirty="0" smtClean="0"/>
                  <a:t>Les fonctions et la qualité</a:t>
                </a:r>
              </a:p>
              <a:p>
                <a:r>
                  <a:rPr lang="fr-FR" dirty="0" smtClean="0">
                    <a:solidFill>
                      <a:srgbClr val="FF0000"/>
                    </a:solidFill>
                  </a:rPr>
                  <a:t>L’arborescence fonctionnelle</a:t>
                </a:r>
                <a:endParaRPr lang="fr-FR" dirty="0">
                  <a:solidFill>
                    <a:srgbClr val="FF0000"/>
                  </a:solidFill>
                </a:endParaRPr>
              </a:p>
            </p:txBody>
          </p:sp>
          <p:grpSp>
            <p:nvGrpSpPr>
              <p:cNvPr id="9" name="Grouper 8"/>
              <p:cNvGrpSpPr/>
              <p:nvPr/>
            </p:nvGrpSpPr>
            <p:grpSpPr>
              <a:xfrm>
                <a:off x="990371" y="485200"/>
                <a:ext cx="422804" cy="461665"/>
                <a:chOff x="1190486" y="2312740"/>
                <a:chExt cx="422804" cy="461665"/>
              </a:xfrm>
            </p:grpSpPr>
            <p:sp>
              <p:nvSpPr>
                <p:cNvPr id="7" name="Ellipse 6"/>
                <p:cNvSpPr/>
                <p:nvPr/>
              </p:nvSpPr>
              <p:spPr>
                <a:xfrm>
                  <a:off x="1190486" y="2349591"/>
                  <a:ext cx="422804" cy="424814"/>
                </a:xfrm>
                <a:prstGeom prst="ellips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8" name="ZoneTexte 7"/>
                <p:cNvSpPr txBox="1"/>
                <p:nvPr/>
              </p:nvSpPr>
              <p:spPr>
                <a:xfrm>
                  <a:off x="1228504" y="2312740"/>
                  <a:ext cx="340658" cy="461665"/>
                </a:xfrm>
                <a:prstGeom prst="rect">
                  <a:avLst/>
                </a:prstGeom>
                <a:noFill/>
              </p:spPr>
              <p:txBody>
                <a:bodyPr wrap="none" rtlCol="0">
                  <a:spAutoFit/>
                </a:bodyPr>
                <a:lstStyle/>
                <a:p>
                  <a:r>
                    <a:rPr lang="fr-FR" sz="2400" dirty="0" smtClean="0"/>
                    <a:t>1</a:t>
                  </a:r>
                  <a:endParaRPr lang="fr-FR" sz="2400" dirty="0"/>
                </a:p>
              </p:txBody>
            </p:sp>
          </p:grpSp>
        </p:grpSp>
        <p:grpSp>
          <p:nvGrpSpPr>
            <p:cNvPr id="117" name="Grouper 116"/>
            <p:cNvGrpSpPr/>
            <p:nvPr/>
          </p:nvGrpSpPr>
          <p:grpSpPr>
            <a:xfrm>
              <a:off x="2967237" y="588236"/>
              <a:ext cx="4150059" cy="1668745"/>
              <a:chOff x="2967237" y="588236"/>
              <a:chExt cx="4150059" cy="1668745"/>
            </a:xfrm>
          </p:grpSpPr>
          <p:grpSp>
            <p:nvGrpSpPr>
              <p:cNvPr id="17" name="Grouper 16"/>
              <p:cNvGrpSpPr/>
              <p:nvPr/>
            </p:nvGrpSpPr>
            <p:grpSpPr>
              <a:xfrm>
                <a:off x="3239797" y="931085"/>
                <a:ext cx="1009846" cy="803812"/>
                <a:chOff x="4598380" y="1099377"/>
                <a:chExt cx="1009846" cy="803812"/>
              </a:xfrm>
            </p:grpSpPr>
            <p:sp>
              <p:nvSpPr>
                <p:cNvPr id="119" name="AutoShape 4"/>
                <p:cNvSpPr>
                  <a:spLocks noChangeArrowheads="1"/>
                </p:cNvSpPr>
                <p:nvPr/>
              </p:nvSpPr>
              <p:spPr bwMode="auto">
                <a:xfrm>
                  <a:off x="5163930" y="1099377"/>
                  <a:ext cx="186858" cy="110267"/>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0" name="AutoShape 5"/>
                <p:cNvSpPr>
                  <a:spLocks noChangeArrowheads="1"/>
                </p:cNvSpPr>
                <p:nvPr/>
              </p:nvSpPr>
              <p:spPr bwMode="auto">
                <a:xfrm>
                  <a:off x="5022769" y="1446665"/>
                  <a:ext cx="150210" cy="109236"/>
                </a:xfrm>
                <a:prstGeom prst="octagon">
                  <a:avLst>
                    <a:gd name="adj" fmla="val 29278"/>
                  </a:avLst>
                </a:prstGeom>
                <a:solidFill>
                  <a:schemeClr val="bg1"/>
                </a:solidFill>
                <a:ln w="12700">
                  <a:solidFill>
                    <a:schemeClr val="tx1"/>
                  </a:solidFill>
                  <a:miter lim="800000"/>
                  <a:headEnd/>
                  <a:tailEnd/>
                </a:ln>
              </p:spPr>
              <p:txBody>
                <a:bodyPr wrap="none" anchor="ctr"/>
                <a:lstStyle/>
                <a:p>
                  <a:endParaRPr lang="fr-FR" sz="800"/>
                </a:p>
              </p:txBody>
            </p:sp>
            <p:sp>
              <p:nvSpPr>
                <p:cNvPr id="121" name="AutoShape 6"/>
                <p:cNvSpPr>
                  <a:spLocks noChangeArrowheads="1"/>
                </p:cNvSpPr>
                <p:nvPr/>
              </p:nvSpPr>
              <p:spPr bwMode="auto">
                <a:xfrm>
                  <a:off x="4880702" y="1099377"/>
                  <a:ext cx="161973" cy="110267"/>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2" name="AutoShape 7"/>
                <p:cNvSpPr>
                  <a:spLocks noChangeArrowheads="1"/>
                </p:cNvSpPr>
                <p:nvPr/>
              </p:nvSpPr>
              <p:spPr bwMode="auto">
                <a:xfrm>
                  <a:off x="4598380" y="1247773"/>
                  <a:ext cx="259701" cy="97900"/>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3" name="AutoShape 8"/>
                <p:cNvSpPr>
                  <a:spLocks noChangeArrowheads="1"/>
                </p:cNvSpPr>
                <p:nvPr/>
              </p:nvSpPr>
              <p:spPr bwMode="auto">
                <a:xfrm>
                  <a:off x="4641814" y="1459031"/>
                  <a:ext cx="172832" cy="96870"/>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4" name="AutoShape 9"/>
                <p:cNvSpPr>
                  <a:spLocks noChangeArrowheads="1"/>
                </p:cNvSpPr>
                <p:nvPr/>
              </p:nvSpPr>
              <p:spPr bwMode="auto">
                <a:xfrm>
                  <a:off x="4728683" y="1606397"/>
                  <a:ext cx="172832" cy="123663"/>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5" name="AutoShape 10"/>
                <p:cNvSpPr>
                  <a:spLocks noChangeArrowheads="1"/>
                </p:cNvSpPr>
                <p:nvPr/>
              </p:nvSpPr>
              <p:spPr bwMode="auto">
                <a:xfrm>
                  <a:off x="4674390" y="1298269"/>
                  <a:ext cx="237983" cy="96870"/>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6" name="AutoShape 11"/>
                <p:cNvSpPr>
                  <a:spLocks noChangeArrowheads="1"/>
                </p:cNvSpPr>
                <p:nvPr/>
              </p:nvSpPr>
              <p:spPr bwMode="auto">
                <a:xfrm>
                  <a:off x="5315950" y="1247773"/>
                  <a:ext cx="161973" cy="110267"/>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7" name="AutoShape 12"/>
                <p:cNvSpPr>
                  <a:spLocks noChangeArrowheads="1"/>
                </p:cNvSpPr>
                <p:nvPr/>
              </p:nvSpPr>
              <p:spPr bwMode="auto">
                <a:xfrm>
                  <a:off x="5359384" y="1445634"/>
                  <a:ext cx="172832" cy="110267"/>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8" name="AutoShape 13"/>
                <p:cNvSpPr>
                  <a:spLocks noChangeArrowheads="1"/>
                </p:cNvSpPr>
                <p:nvPr/>
              </p:nvSpPr>
              <p:spPr bwMode="auto">
                <a:xfrm>
                  <a:off x="5305091" y="1619794"/>
                  <a:ext cx="303135" cy="97900"/>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29" name="AutoShape 14"/>
                <p:cNvSpPr>
                  <a:spLocks noChangeArrowheads="1"/>
                </p:cNvSpPr>
                <p:nvPr/>
              </p:nvSpPr>
              <p:spPr bwMode="auto">
                <a:xfrm>
                  <a:off x="5153071" y="1780556"/>
                  <a:ext cx="183691" cy="96870"/>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sp>
              <p:nvSpPr>
                <p:cNvPr id="130" name="AutoShape 15"/>
                <p:cNvSpPr>
                  <a:spLocks noChangeArrowheads="1"/>
                </p:cNvSpPr>
                <p:nvPr/>
              </p:nvSpPr>
              <p:spPr bwMode="auto">
                <a:xfrm>
                  <a:off x="4804693" y="1780556"/>
                  <a:ext cx="293181" cy="122633"/>
                </a:xfrm>
                <a:prstGeom prst="roundRect">
                  <a:avLst>
                    <a:gd name="adj" fmla="val 12486"/>
                  </a:avLst>
                </a:prstGeom>
                <a:solidFill>
                  <a:srgbClr val="FFFF00"/>
                </a:solidFill>
                <a:ln w="12700">
                  <a:solidFill>
                    <a:schemeClr val="tx1"/>
                  </a:solidFill>
                  <a:round/>
                  <a:headEnd/>
                  <a:tailEnd/>
                </a:ln>
              </p:spPr>
              <p:txBody>
                <a:bodyPr wrap="none" anchor="ctr"/>
                <a:lstStyle/>
                <a:p>
                  <a:endParaRPr lang="fr-FR" sz="800"/>
                </a:p>
              </p:txBody>
            </p:sp>
          </p:grpSp>
          <p:sp>
            <p:nvSpPr>
              <p:cNvPr id="219" name="Rectangle à coins arrondis 218"/>
              <p:cNvSpPr/>
              <p:nvPr/>
            </p:nvSpPr>
            <p:spPr>
              <a:xfrm>
                <a:off x="2988163" y="613327"/>
                <a:ext cx="4124710" cy="1631216"/>
              </a:xfrm>
              <a:prstGeom prst="roundRect">
                <a:avLst/>
              </a:prstGeom>
              <a:noFill/>
              <a:ln w="1270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nvGrpSpPr>
              <p:cNvPr id="16" name="Grouper 15"/>
              <p:cNvGrpSpPr/>
              <p:nvPr/>
            </p:nvGrpSpPr>
            <p:grpSpPr>
              <a:xfrm>
                <a:off x="4589458" y="897415"/>
                <a:ext cx="1000283" cy="872269"/>
                <a:chOff x="3438897" y="1059980"/>
                <a:chExt cx="1000283" cy="872269"/>
              </a:xfrm>
            </p:grpSpPr>
            <p:sp>
              <p:nvSpPr>
                <p:cNvPr id="136" name="AutoShape 4"/>
                <p:cNvSpPr>
                  <a:spLocks noChangeArrowheads="1"/>
                </p:cNvSpPr>
                <p:nvPr/>
              </p:nvSpPr>
              <p:spPr bwMode="auto">
                <a:xfrm>
                  <a:off x="3999091" y="1059980"/>
                  <a:ext cx="185088" cy="119657"/>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37" name="AutoShape 5"/>
                <p:cNvSpPr>
                  <a:spLocks noChangeArrowheads="1"/>
                </p:cNvSpPr>
                <p:nvPr/>
              </p:nvSpPr>
              <p:spPr bwMode="auto">
                <a:xfrm>
                  <a:off x="3859267" y="1436845"/>
                  <a:ext cx="148787" cy="118539"/>
                </a:xfrm>
                <a:prstGeom prst="octagon">
                  <a:avLst>
                    <a:gd name="adj" fmla="val 29278"/>
                  </a:avLst>
                </a:prstGeom>
                <a:solidFill>
                  <a:schemeClr val="bg1"/>
                </a:solidFill>
                <a:ln w="12700">
                  <a:solidFill>
                    <a:schemeClr val="tx1"/>
                  </a:solidFill>
                  <a:miter lim="800000"/>
                  <a:headEnd/>
                  <a:tailEnd/>
                </a:ln>
              </p:spPr>
              <p:txBody>
                <a:bodyPr wrap="none" anchor="ctr"/>
                <a:lstStyle/>
                <a:p>
                  <a:endParaRPr lang="fr-FR" sz="800"/>
                </a:p>
              </p:txBody>
            </p:sp>
            <p:sp>
              <p:nvSpPr>
                <p:cNvPr id="138" name="AutoShape 6"/>
                <p:cNvSpPr>
                  <a:spLocks noChangeArrowheads="1"/>
                </p:cNvSpPr>
                <p:nvPr/>
              </p:nvSpPr>
              <p:spPr bwMode="auto">
                <a:xfrm>
                  <a:off x="3718546" y="1059980"/>
                  <a:ext cx="160440" cy="119657"/>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39" name="AutoShape 7"/>
                <p:cNvSpPr>
                  <a:spLocks noChangeArrowheads="1"/>
                </p:cNvSpPr>
                <p:nvPr/>
              </p:nvSpPr>
              <p:spPr bwMode="auto">
                <a:xfrm>
                  <a:off x="3438897" y="1221014"/>
                  <a:ext cx="257241" cy="106238"/>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40" name="AutoShape 8"/>
                <p:cNvSpPr>
                  <a:spLocks noChangeArrowheads="1"/>
                </p:cNvSpPr>
                <p:nvPr/>
              </p:nvSpPr>
              <p:spPr bwMode="auto">
                <a:xfrm>
                  <a:off x="3481920" y="1450265"/>
                  <a:ext cx="171195" cy="105120"/>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41" name="AutoShape 9"/>
                <p:cNvSpPr>
                  <a:spLocks noChangeArrowheads="1"/>
                </p:cNvSpPr>
                <p:nvPr/>
              </p:nvSpPr>
              <p:spPr bwMode="auto">
                <a:xfrm>
                  <a:off x="3567966" y="1610180"/>
                  <a:ext cx="171195" cy="134195"/>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42" name="AutoShape 10"/>
                <p:cNvSpPr>
                  <a:spLocks noChangeArrowheads="1"/>
                </p:cNvSpPr>
                <p:nvPr/>
              </p:nvSpPr>
              <p:spPr bwMode="auto">
                <a:xfrm>
                  <a:off x="3514187" y="1275811"/>
                  <a:ext cx="235730" cy="105120"/>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43" name="AutoShape 11"/>
                <p:cNvSpPr>
                  <a:spLocks noChangeArrowheads="1"/>
                </p:cNvSpPr>
                <p:nvPr/>
              </p:nvSpPr>
              <p:spPr bwMode="auto">
                <a:xfrm>
                  <a:off x="4149671" y="1221014"/>
                  <a:ext cx="160440" cy="119657"/>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44" name="AutoShape 12"/>
                <p:cNvSpPr>
                  <a:spLocks noChangeArrowheads="1"/>
                </p:cNvSpPr>
                <p:nvPr/>
              </p:nvSpPr>
              <p:spPr bwMode="auto">
                <a:xfrm>
                  <a:off x="4192695" y="1435727"/>
                  <a:ext cx="171195" cy="119657"/>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45" name="AutoShape 13"/>
                <p:cNvSpPr>
                  <a:spLocks noChangeArrowheads="1"/>
                </p:cNvSpPr>
                <p:nvPr/>
              </p:nvSpPr>
              <p:spPr bwMode="auto">
                <a:xfrm>
                  <a:off x="4138916" y="1624718"/>
                  <a:ext cx="300264" cy="106238"/>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46" name="AutoShape 14"/>
                <p:cNvSpPr>
                  <a:spLocks noChangeArrowheads="1"/>
                </p:cNvSpPr>
                <p:nvPr/>
              </p:nvSpPr>
              <p:spPr bwMode="auto">
                <a:xfrm>
                  <a:off x="3988336" y="1799172"/>
                  <a:ext cx="181951" cy="105120"/>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47" name="AutoShape 15"/>
                <p:cNvSpPr>
                  <a:spLocks noChangeArrowheads="1"/>
                </p:cNvSpPr>
                <p:nvPr/>
              </p:nvSpPr>
              <p:spPr bwMode="auto">
                <a:xfrm>
                  <a:off x="3643256" y="1799172"/>
                  <a:ext cx="290405" cy="133077"/>
                </a:xfrm>
                <a:prstGeom prst="roundRect">
                  <a:avLst>
                    <a:gd name="adj" fmla="val 12486"/>
                  </a:avLst>
                </a:prstGeom>
                <a:solidFill>
                  <a:srgbClr val="FFFF00"/>
                </a:solidFill>
                <a:ln w="12700">
                  <a:solidFill>
                    <a:srgbClr val="000000"/>
                  </a:solidFill>
                  <a:round/>
                  <a:headEnd/>
                  <a:tailEnd/>
                </a:ln>
              </p:spPr>
              <p:txBody>
                <a:bodyPr wrap="none" anchor="ctr"/>
                <a:lstStyle/>
                <a:p>
                  <a:endParaRPr lang="fr-FR" sz="800"/>
                </a:p>
              </p:txBody>
            </p:sp>
            <p:sp>
              <p:nvSpPr>
                <p:cNvPr id="133" name="Forme libre 132"/>
                <p:cNvSpPr/>
                <p:nvPr/>
              </p:nvSpPr>
              <p:spPr>
                <a:xfrm>
                  <a:off x="3786700" y="1131463"/>
                  <a:ext cx="166187" cy="727076"/>
                </a:xfrm>
                <a:custGeom>
                  <a:avLst/>
                  <a:gdLst>
                    <a:gd name="connsiteX0" fmla="*/ 47033 w 282198"/>
                    <a:gd name="connsiteY0" fmla="*/ 0 h 1034874"/>
                    <a:gd name="connsiteX1" fmla="*/ 282198 w 282198"/>
                    <a:gd name="connsiteY1" fmla="*/ 501757 h 1034874"/>
                    <a:gd name="connsiteX2" fmla="*/ 0 w 282198"/>
                    <a:gd name="connsiteY2" fmla="*/ 1034874 h 1034874"/>
                  </a:gdLst>
                  <a:ahLst/>
                  <a:cxnLst>
                    <a:cxn ang="0">
                      <a:pos x="connsiteX0" y="connsiteY0"/>
                    </a:cxn>
                    <a:cxn ang="0">
                      <a:pos x="connsiteX1" y="connsiteY1"/>
                    </a:cxn>
                    <a:cxn ang="0">
                      <a:pos x="connsiteX2" y="connsiteY2"/>
                    </a:cxn>
                  </a:cxnLst>
                  <a:rect l="l" t="t" r="r" b="b"/>
                  <a:pathLst>
                    <a:path w="282198" h="1034874">
                      <a:moveTo>
                        <a:pt x="47033" y="0"/>
                      </a:moveTo>
                      <a:lnTo>
                        <a:pt x="282198" y="501757"/>
                      </a:lnTo>
                      <a:lnTo>
                        <a:pt x="0" y="1034874"/>
                      </a:ln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134" name="Forme libre 133"/>
                <p:cNvSpPr/>
                <p:nvPr/>
              </p:nvSpPr>
              <p:spPr>
                <a:xfrm>
                  <a:off x="3648211" y="1109430"/>
                  <a:ext cx="424701" cy="561832"/>
                </a:xfrm>
                <a:custGeom>
                  <a:avLst/>
                  <a:gdLst>
                    <a:gd name="connsiteX0" fmla="*/ 0 w 721173"/>
                    <a:gd name="connsiteY0" fmla="*/ 799676 h 799676"/>
                    <a:gd name="connsiteX1" fmla="*/ 438975 w 721173"/>
                    <a:gd name="connsiteY1" fmla="*/ 533117 h 799676"/>
                    <a:gd name="connsiteX2" fmla="*/ 721173 w 721173"/>
                    <a:gd name="connsiteY2" fmla="*/ 0 h 799676"/>
                  </a:gdLst>
                  <a:ahLst/>
                  <a:cxnLst>
                    <a:cxn ang="0">
                      <a:pos x="connsiteX0" y="connsiteY0"/>
                    </a:cxn>
                    <a:cxn ang="0">
                      <a:pos x="connsiteX1" y="connsiteY1"/>
                    </a:cxn>
                    <a:cxn ang="0">
                      <a:pos x="connsiteX2" y="connsiteY2"/>
                    </a:cxn>
                  </a:cxnLst>
                  <a:rect l="l" t="t" r="r" b="b"/>
                  <a:pathLst>
                    <a:path w="721173" h="799676">
                      <a:moveTo>
                        <a:pt x="0" y="799676"/>
                      </a:moveTo>
                      <a:lnTo>
                        <a:pt x="438975" y="533117"/>
                      </a:lnTo>
                      <a:lnTo>
                        <a:pt x="721173" y="0"/>
                      </a:ln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cxnSp>
              <p:nvCxnSpPr>
                <p:cNvPr id="135" name="Connecteur droit 134"/>
                <p:cNvCxnSpPr>
                  <a:stCxn id="144" idx="1"/>
                  <a:endCxn id="137" idx="1"/>
                </p:cNvCxnSpPr>
                <p:nvPr/>
              </p:nvCxnSpPr>
              <p:spPr>
                <a:xfrm flipH="1">
                  <a:off x="4008055" y="1495556"/>
                  <a:ext cx="184640" cy="25122"/>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220" name="Grouper 219"/>
              <p:cNvGrpSpPr/>
              <p:nvPr/>
            </p:nvGrpSpPr>
            <p:grpSpPr>
              <a:xfrm>
                <a:off x="5894581" y="901384"/>
                <a:ext cx="808536" cy="785064"/>
                <a:chOff x="5188934" y="2561998"/>
                <a:chExt cx="923584" cy="1039421"/>
              </a:xfrm>
            </p:grpSpPr>
            <p:sp>
              <p:nvSpPr>
                <p:cNvPr id="221" name="Rectangle 132"/>
                <p:cNvSpPr>
                  <a:spLocks noChangeArrowheads="1"/>
                </p:cNvSpPr>
                <p:nvPr/>
              </p:nvSpPr>
              <p:spPr bwMode="auto">
                <a:xfrm>
                  <a:off x="5188934" y="2968586"/>
                  <a:ext cx="249272" cy="259035"/>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222" name="Rectangle 133"/>
                <p:cNvSpPr>
                  <a:spLocks noChangeArrowheads="1"/>
                </p:cNvSpPr>
                <p:nvPr/>
              </p:nvSpPr>
              <p:spPr bwMode="auto">
                <a:xfrm>
                  <a:off x="5527688" y="2968586"/>
                  <a:ext cx="252468" cy="259035"/>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223" name="Rectangle 134"/>
                <p:cNvSpPr>
                  <a:spLocks noChangeArrowheads="1"/>
                </p:cNvSpPr>
                <p:nvPr/>
              </p:nvSpPr>
              <p:spPr bwMode="auto">
                <a:xfrm>
                  <a:off x="5518100" y="2561998"/>
                  <a:ext cx="258859" cy="265593"/>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225" name="Rectangle 135"/>
                <p:cNvSpPr>
                  <a:spLocks noChangeArrowheads="1"/>
                </p:cNvSpPr>
                <p:nvPr/>
              </p:nvSpPr>
              <p:spPr bwMode="auto">
                <a:xfrm>
                  <a:off x="5518100" y="3345662"/>
                  <a:ext cx="258859" cy="255757"/>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226" name="Rectangle 136"/>
                <p:cNvSpPr>
                  <a:spLocks noChangeArrowheads="1"/>
                </p:cNvSpPr>
                <p:nvPr/>
              </p:nvSpPr>
              <p:spPr bwMode="auto">
                <a:xfrm>
                  <a:off x="5856855" y="3345662"/>
                  <a:ext cx="255663" cy="255757"/>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227" name="Line 201"/>
                <p:cNvSpPr>
                  <a:spLocks noChangeShapeType="1"/>
                </p:cNvSpPr>
                <p:nvPr/>
              </p:nvSpPr>
              <p:spPr bwMode="auto">
                <a:xfrm>
                  <a:off x="5639541" y="3247295"/>
                  <a:ext cx="0" cy="85252"/>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28" name="Line 202"/>
                <p:cNvSpPr>
                  <a:spLocks noChangeShapeType="1"/>
                </p:cNvSpPr>
                <p:nvPr/>
              </p:nvSpPr>
              <p:spPr bwMode="auto">
                <a:xfrm>
                  <a:off x="5639541" y="3286642"/>
                  <a:ext cx="357929"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29" name="Line 203"/>
                <p:cNvSpPr>
                  <a:spLocks noChangeShapeType="1"/>
                </p:cNvSpPr>
                <p:nvPr/>
              </p:nvSpPr>
              <p:spPr bwMode="auto">
                <a:xfrm>
                  <a:off x="5992027" y="3301157"/>
                  <a:ext cx="0" cy="45905"/>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30" name="Line 204"/>
                <p:cNvSpPr>
                  <a:spLocks noChangeShapeType="1"/>
                </p:cNvSpPr>
                <p:nvPr/>
              </p:nvSpPr>
              <p:spPr bwMode="auto">
                <a:xfrm>
                  <a:off x="5645932" y="2840707"/>
                  <a:ext cx="0" cy="114763"/>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31" name="Line 205"/>
                <p:cNvSpPr>
                  <a:spLocks noChangeShapeType="1"/>
                </p:cNvSpPr>
                <p:nvPr/>
              </p:nvSpPr>
              <p:spPr bwMode="auto">
                <a:xfrm>
                  <a:off x="5303982" y="2889891"/>
                  <a:ext cx="664725"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37" name="Line 206"/>
                <p:cNvSpPr>
                  <a:spLocks noChangeShapeType="1"/>
                </p:cNvSpPr>
                <p:nvPr/>
              </p:nvSpPr>
              <p:spPr bwMode="auto">
                <a:xfrm>
                  <a:off x="5303982" y="2889891"/>
                  <a:ext cx="0" cy="65579"/>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45" name="Rectangle 233"/>
                <p:cNvSpPr>
                  <a:spLocks noChangeArrowheads="1"/>
                </p:cNvSpPr>
                <p:nvPr/>
              </p:nvSpPr>
              <p:spPr bwMode="auto">
                <a:xfrm>
                  <a:off x="5860050" y="2962028"/>
                  <a:ext cx="252468" cy="259035"/>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247" name="Line 234"/>
                <p:cNvSpPr>
                  <a:spLocks noChangeShapeType="1"/>
                </p:cNvSpPr>
                <p:nvPr/>
              </p:nvSpPr>
              <p:spPr bwMode="auto">
                <a:xfrm>
                  <a:off x="5984172" y="2883334"/>
                  <a:ext cx="0" cy="72136"/>
                </a:xfrm>
                <a:prstGeom prst="line">
                  <a:avLst/>
                </a:prstGeom>
                <a:noFill/>
                <a:ln w="12700">
                  <a:solidFill>
                    <a:schemeClr val="tx1"/>
                  </a:solidFill>
                  <a:round/>
                  <a:headEnd type="none" w="sm" len="sm"/>
                  <a:tailEnd type="none" w="sm" len="sm"/>
                </a:ln>
              </p:spPr>
              <p:txBody>
                <a:bodyPr wrap="none" anchor="ctr"/>
                <a:lstStyle/>
                <a:p>
                  <a:endParaRPr lang="fr-FR" dirty="0"/>
                </a:p>
              </p:txBody>
            </p:sp>
          </p:grpSp>
          <p:sp>
            <p:nvSpPr>
              <p:cNvPr id="252" name="ZoneTexte 251"/>
              <p:cNvSpPr txBox="1"/>
              <p:nvPr/>
            </p:nvSpPr>
            <p:spPr>
              <a:xfrm>
                <a:off x="4402695" y="588236"/>
                <a:ext cx="1306768" cy="307777"/>
              </a:xfrm>
              <a:prstGeom prst="rect">
                <a:avLst/>
              </a:prstGeom>
              <a:noFill/>
            </p:spPr>
            <p:txBody>
              <a:bodyPr wrap="none" rtlCol="0">
                <a:spAutoFit/>
              </a:bodyPr>
              <a:lstStyle/>
              <a:p>
                <a:r>
                  <a:rPr lang="fr-FR" sz="1400" b="1" dirty="0" smtClean="0">
                    <a:latin typeface="Times New Roman"/>
                    <a:cs typeface="Times New Roman"/>
                  </a:rPr>
                  <a:t>POURQUOI ?</a:t>
                </a:r>
                <a:endParaRPr lang="fr-FR" sz="1400" b="1" dirty="0">
                  <a:latin typeface="Times New Roman"/>
                  <a:cs typeface="Times New Roman"/>
                </a:endParaRPr>
              </a:p>
            </p:txBody>
          </p:sp>
          <p:sp>
            <p:nvSpPr>
              <p:cNvPr id="4" name="ZoneTexte 3"/>
              <p:cNvSpPr txBox="1"/>
              <p:nvPr/>
            </p:nvSpPr>
            <p:spPr>
              <a:xfrm>
                <a:off x="2967237" y="1797017"/>
                <a:ext cx="1633781" cy="369332"/>
              </a:xfrm>
              <a:prstGeom prst="rect">
                <a:avLst/>
              </a:prstGeom>
              <a:noFill/>
            </p:spPr>
            <p:txBody>
              <a:bodyPr wrap="none" rtlCol="0">
                <a:spAutoFit/>
              </a:bodyPr>
              <a:lstStyle/>
              <a:p>
                <a:r>
                  <a:rPr lang="fr-FR" dirty="0" smtClean="0"/>
                  <a:t>Environnement</a:t>
                </a:r>
                <a:endParaRPr lang="fr-FR" dirty="0"/>
              </a:p>
            </p:txBody>
          </p:sp>
          <p:sp>
            <p:nvSpPr>
              <p:cNvPr id="248" name="ZoneTexte 247"/>
              <p:cNvSpPr txBox="1"/>
              <p:nvPr/>
            </p:nvSpPr>
            <p:spPr>
              <a:xfrm>
                <a:off x="4572462" y="1809456"/>
                <a:ext cx="1095172" cy="369332"/>
              </a:xfrm>
              <a:prstGeom prst="rect">
                <a:avLst/>
              </a:prstGeom>
              <a:noFill/>
            </p:spPr>
            <p:txBody>
              <a:bodyPr wrap="none" rtlCol="0">
                <a:spAutoFit/>
              </a:bodyPr>
              <a:lstStyle/>
              <a:p>
                <a:r>
                  <a:rPr lang="fr-FR" dirty="0" smtClean="0"/>
                  <a:t>Fonctions</a:t>
                </a:r>
                <a:endParaRPr lang="fr-FR" dirty="0"/>
              </a:p>
            </p:txBody>
          </p:sp>
          <p:sp>
            <p:nvSpPr>
              <p:cNvPr id="250" name="ZoneTexte 249"/>
              <p:cNvSpPr txBox="1"/>
              <p:nvPr/>
            </p:nvSpPr>
            <p:spPr>
              <a:xfrm>
                <a:off x="5643778" y="1610650"/>
                <a:ext cx="1473518" cy="646331"/>
              </a:xfrm>
              <a:prstGeom prst="rect">
                <a:avLst/>
              </a:prstGeom>
              <a:noFill/>
            </p:spPr>
            <p:txBody>
              <a:bodyPr wrap="none" rtlCol="0">
                <a:spAutoFit/>
              </a:bodyPr>
              <a:lstStyle/>
              <a:p>
                <a:pPr algn="ctr"/>
                <a:r>
                  <a:rPr lang="fr-FR" dirty="0" smtClean="0"/>
                  <a:t>Arborescence</a:t>
                </a:r>
              </a:p>
              <a:p>
                <a:pPr algn="ctr"/>
                <a:r>
                  <a:rPr lang="fr-FR" dirty="0" smtClean="0"/>
                  <a:t>fonctionnelle</a:t>
                </a:r>
                <a:endParaRPr lang="fr-FR" dirty="0"/>
              </a:p>
            </p:txBody>
          </p:sp>
        </p:grpSp>
      </p:grpSp>
      <p:grpSp>
        <p:nvGrpSpPr>
          <p:cNvPr id="277" name="Grouper 276"/>
          <p:cNvGrpSpPr/>
          <p:nvPr/>
        </p:nvGrpSpPr>
        <p:grpSpPr>
          <a:xfrm>
            <a:off x="4179769" y="3202978"/>
            <a:ext cx="4781868" cy="1410332"/>
            <a:chOff x="4179769" y="3202978"/>
            <a:chExt cx="4781868" cy="1410332"/>
          </a:xfrm>
        </p:grpSpPr>
        <p:grpSp>
          <p:nvGrpSpPr>
            <p:cNvPr id="276" name="Grouper 275"/>
            <p:cNvGrpSpPr/>
            <p:nvPr/>
          </p:nvGrpSpPr>
          <p:grpSpPr>
            <a:xfrm>
              <a:off x="4221437" y="3995244"/>
              <a:ext cx="1697566" cy="618066"/>
              <a:chOff x="4212167" y="3996267"/>
              <a:chExt cx="1697566" cy="618066"/>
            </a:xfrm>
          </p:grpSpPr>
          <p:sp>
            <p:nvSpPr>
              <p:cNvPr id="25" name="Forme libre 24"/>
              <p:cNvSpPr/>
              <p:nvPr/>
            </p:nvSpPr>
            <p:spPr>
              <a:xfrm>
                <a:off x="4212167" y="4521200"/>
                <a:ext cx="364066" cy="93133"/>
              </a:xfrm>
              <a:custGeom>
                <a:avLst/>
                <a:gdLst>
                  <a:gd name="connsiteX0" fmla="*/ 101600 w 364066"/>
                  <a:gd name="connsiteY0" fmla="*/ 4233 h 93133"/>
                  <a:gd name="connsiteX1" fmla="*/ 0 w 364066"/>
                  <a:gd name="connsiteY1" fmla="*/ 88900 h 93133"/>
                  <a:gd name="connsiteX2" fmla="*/ 249766 w 364066"/>
                  <a:gd name="connsiteY2" fmla="*/ 93133 h 93133"/>
                  <a:gd name="connsiteX3" fmla="*/ 364066 w 364066"/>
                  <a:gd name="connsiteY3" fmla="*/ 0 h 93133"/>
                  <a:gd name="connsiteX4" fmla="*/ 101600 w 364066"/>
                  <a:gd name="connsiteY4" fmla="*/ 4233 h 931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066" h="93133">
                    <a:moveTo>
                      <a:pt x="101600" y="4233"/>
                    </a:moveTo>
                    <a:lnTo>
                      <a:pt x="0" y="88900"/>
                    </a:lnTo>
                    <a:lnTo>
                      <a:pt x="249766" y="93133"/>
                    </a:lnTo>
                    <a:lnTo>
                      <a:pt x="364066" y="0"/>
                    </a:lnTo>
                    <a:lnTo>
                      <a:pt x="101600" y="4233"/>
                    </a:lnTo>
                    <a:close/>
                  </a:path>
                </a:pathLst>
              </a:cu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9" name="Forme libre 28"/>
              <p:cNvSpPr/>
              <p:nvPr/>
            </p:nvSpPr>
            <p:spPr>
              <a:xfrm>
                <a:off x="4508500" y="4207933"/>
                <a:ext cx="385233" cy="84667"/>
              </a:xfrm>
              <a:custGeom>
                <a:avLst/>
                <a:gdLst>
                  <a:gd name="connsiteX0" fmla="*/ 118533 w 385233"/>
                  <a:gd name="connsiteY0" fmla="*/ 0 h 84667"/>
                  <a:gd name="connsiteX1" fmla="*/ 0 w 385233"/>
                  <a:gd name="connsiteY1" fmla="*/ 84667 h 84667"/>
                  <a:gd name="connsiteX2" fmla="*/ 279400 w 385233"/>
                  <a:gd name="connsiteY2" fmla="*/ 80434 h 84667"/>
                  <a:gd name="connsiteX3" fmla="*/ 385233 w 385233"/>
                  <a:gd name="connsiteY3" fmla="*/ 0 h 84667"/>
                  <a:gd name="connsiteX4" fmla="*/ 118533 w 385233"/>
                  <a:gd name="connsiteY4" fmla="*/ 0 h 846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33" h="84667">
                    <a:moveTo>
                      <a:pt x="118533" y="0"/>
                    </a:moveTo>
                    <a:lnTo>
                      <a:pt x="0" y="84667"/>
                    </a:lnTo>
                    <a:lnTo>
                      <a:pt x="279400" y="80434"/>
                    </a:lnTo>
                    <a:lnTo>
                      <a:pt x="385233" y="0"/>
                    </a:lnTo>
                    <a:lnTo>
                      <a:pt x="118533" y="0"/>
                    </a:lnTo>
                    <a:close/>
                  </a:path>
                </a:pathLst>
              </a:custGeom>
              <a:solidFill>
                <a:srgbClr val="FFFF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49" name="Forme libre 248"/>
              <p:cNvSpPr/>
              <p:nvPr/>
            </p:nvSpPr>
            <p:spPr>
              <a:xfrm>
                <a:off x="5046133" y="4080933"/>
                <a:ext cx="423334" cy="114300"/>
              </a:xfrm>
              <a:custGeom>
                <a:avLst/>
                <a:gdLst>
                  <a:gd name="connsiteX0" fmla="*/ 122767 w 423334"/>
                  <a:gd name="connsiteY0" fmla="*/ 0 h 114300"/>
                  <a:gd name="connsiteX1" fmla="*/ 0 w 423334"/>
                  <a:gd name="connsiteY1" fmla="*/ 110067 h 114300"/>
                  <a:gd name="connsiteX2" fmla="*/ 309034 w 423334"/>
                  <a:gd name="connsiteY2" fmla="*/ 114300 h 114300"/>
                  <a:gd name="connsiteX3" fmla="*/ 423334 w 423334"/>
                  <a:gd name="connsiteY3" fmla="*/ 4234 h 114300"/>
                  <a:gd name="connsiteX4" fmla="*/ 122767 w 423334"/>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3334" h="114300">
                    <a:moveTo>
                      <a:pt x="122767" y="0"/>
                    </a:moveTo>
                    <a:lnTo>
                      <a:pt x="0" y="110067"/>
                    </a:lnTo>
                    <a:lnTo>
                      <a:pt x="309034" y="114300"/>
                    </a:lnTo>
                    <a:lnTo>
                      <a:pt x="423334" y="4234"/>
                    </a:lnTo>
                    <a:lnTo>
                      <a:pt x="122767" y="0"/>
                    </a:lnTo>
                    <a:close/>
                  </a:path>
                </a:pathLst>
              </a:custGeom>
              <a:solidFill>
                <a:srgbClr val="FFFF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53" name="Forme libre 252"/>
              <p:cNvSpPr/>
              <p:nvPr/>
            </p:nvSpPr>
            <p:spPr>
              <a:xfrm>
                <a:off x="5444067" y="4220633"/>
                <a:ext cx="465666" cy="143934"/>
              </a:xfrm>
              <a:custGeom>
                <a:avLst/>
                <a:gdLst>
                  <a:gd name="connsiteX0" fmla="*/ 131233 w 465666"/>
                  <a:gd name="connsiteY0" fmla="*/ 4234 h 143934"/>
                  <a:gd name="connsiteX1" fmla="*/ 0 w 465666"/>
                  <a:gd name="connsiteY1" fmla="*/ 135467 h 143934"/>
                  <a:gd name="connsiteX2" fmla="*/ 334433 w 465666"/>
                  <a:gd name="connsiteY2" fmla="*/ 143934 h 143934"/>
                  <a:gd name="connsiteX3" fmla="*/ 465666 w 465666"/>
                  <a:gd name="connsiteY3" fmla="*/ 0 h 143934"/>
                  <a:gd name="connsiteX4" fmla="*/ 131233 w 465666"/>
                  <a:gd name="connsiteY4" fmla="*/ 4234 h 143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5666" h="143934">
                    <a:moveTo>
                      <a:pt x="131233" y="4234"/>
                    </a:moveTo>
                    <a:lnTo>
                      <a:pt x="0" y="135467"/>
                    </a:lnTo>
                    <a:lnTo>
                      <a:pt x="334433" y="143934"/>
                    </a:lnTo>
                    <a:lnTo>
                      <a:pt x="465666" y="0"/>
                    </a:lnTo>
                    <a:lnTo>
                      <a:pt x="131233" y="4234"/>
                    </a:lnTo>
                    <a:close/>
                  </a:path>
                </a:pathLst>
              </a:custGeom>
              <a:solidFill>
                <a:srgbClr val="FFFF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56" name="Forme libre 255"/>
              <p:cNvSpPr/>
              <p:nvPr/>
            </p:nvSpPr>
            <p:spPr>
              <a:xfrm>
                <a:off x="4754033" y="3996267"/>
                <a:ext cx="376767" cy="88900"/>
              </a:xfrm>
              <a:custGeom>
                <a:avLst/>
                <a:gdLst>
                  <a:gd name="connsiteX0" fmla="*/ 110067 w 376767"/>
                  <a:gd name="connsiteY0" fmla="*/ 4233 h 88900"/>
                  <a:gd name="connsiteX1" fmla="*/ 0 w 376767"/>
                  <a:gd name="connsiteY1" fmla="*/ 88900 h 88900"/>
                  <a:gd name="connsiteX2" fmla="*/ 270934 w 376767"/>
                  <a:gd name="connsiteY2" fmla="*/ 84666 h 88900"/>
                  <a:gd name="connsiteX3" fmla="*/ 376767 w 376767"/>
                  <a:gd name="connsiteY3" fmla="*/ 0 h 88900"/>
                  <a:gd name="connsiteX4" fmla="*/ 110067 w 376767"/>
                  <a:gd name="connsiteY4" fmla="*/ 4233 h 88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767" h="88900">
                    <a:moveTo>
                      <a:pt x="110067" y="4233"/>
                    </a:moveTo>
                    <a:lnTo>
                      <a:pt x="0" y="88900"/>
                    </a:lnTo>
                    <a:lnTo>
                      <a:pt x="270934" y="84666"/>
                    </a:lnTo>
                    <a:lnTo>
                      <a:pt x="376767" y="0"/>
                    </a:lnTo>
                    <a:lnTo>
                      <a:pt x="110067" y="4233"/>
                    </a:lnTo>
                    <a:close/>
                  </a:path>
                </a:pathLst>
              </a:custGeom>
              <a:solidFill>
                <a:srgbClr val="FFFF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grpSp>
          <p:nvGrpSpPr>
            <p:cNvPr id="28" name="Grouper 27"/>
            <p:cNvGrpSpPr/>
            <p:nvPr/>
          </p:nvGrpSpPr>
          <p:grpSpPr>
            <a:xfrm>
              <a:off x="4179769" y="3202978"/>
              <a:ext cx="4781868" cy="1402461"/>
              <a:chOff x="4179769" y="3202978"/>
              <a:chExt cx="4781868" cy="1402461"/>
            </a:xfrm>
          </p:grpSpPr>
          <p:grpSp>
            <p:nvGrpSpPr>
              <p:cNvPr id="310" name="Grouper 309"/>
              <p:cNvGrpSpPr/>
              <p:nvPr/>
            </p:nvGrpSpPr>
            <p:grpSpPr>
              <a:xfrm>
                <a:off x="4179769" y="3378715"/>
                <a:ext cx="945675" cy="794481"/>
                <a:chOff x="4179769" y="3378715"/>
                <a:chExt cx="945675" cy="794481"/>
              </a:xfrm>
            </p:grpSpPr>
            <p:grpSp>
              <p:nvGrpSpPr>
                <p:cNvPr id="189" name="Grouper 188"/>
                <p:cNvGrpSpPr/>
                <p:nvPr/>
              </p:nvGrpSpPr>
              <p:grpSpPr>
                <a:xfrm>
                  <a:off x="4729166" y="3378715"/>
                  <a:ext cx="396278" cy="360682"/>
                  <a:chOff x="4737918" y="2632570"/>
                  <a:chExt cx="396278" cy="360682"/>
                </a:xfrm>
              </p:grpSpPr>
              <p:sp>
                <p:nvSpPr>
                  <p:cNvPr id="109" name="Rectangle 190"/>
                  <p:cNvSpPr>
                    <a:spLocks noChangeArrowheads="1"/>
                  </p:cNvSpPr>
                  <p:nvPr/>
                </p:nvSpPr>
                <p:spPr bwMode="auto">
                  <a:xfrm>
                    <a:off x="4750701" y="2737495"/>
                    <a:ext cx="258859" cy="255757"/>
                  </a:xfrm>
                  <a:prstGeom prst="rect">
                    <a:avLst/>
                  </a:prstGeom>
                  <a:solidFill>
                    <a:srgbClr val="FF0000"/>
                  </a:solidFill>
                  <a:ln w="12700">
                    <a:solidFill>
                      <a:schemeClr val="tx1"/>
                    </a:solidFill>
                    <a:miter lim="800000"/>
                    <a:headEnd/>
                    <a:tailEnd/>
                  </a:ln>
                </p:spPr>
                <p:txBody>
                  <a:bodyPr wrap="none" anchor="ctr"/>
                  <a:lstStyle/>
                  <a:p>
                    <a:endParaRPr lang="fr-FR" dirty="0"/>
                  </a:p>
                </p:txBody>
              </p:sp>
              <p:sp>
                <p:nvSpPr>
                  <p:cNvPr id="110" name="Line 191"/>
                  <p:cNvSpPr>
                    <a:spLocks noChangeShapeType="1"/>
                  </p:cNvSpPr>
                  <p:nvPr/>
                </p:nvSpPr>
                <p:spPr bwMode="auto">
                  <a:xfrm flipV="1">
                    <a:off x="4737918" y="2632570"/>
                    <a:ext cx="118244" cy="91810"/>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111" name="Line 192"/>
                  <p:cNvSpPr>
                    <a:spLocks noChangeShapeType="1"/>
                  </p:cNvSpPr>
                  <p:nvPr/>
                </p:nvSpPr>
                <p:spPr bwMode="auto">
                  <a:xfrm>
                    <a:off x="4856162" y="2632570"/>
                    <a:ext cx="278034" cy="0"/>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112" name="Line 193"/>
                  <p:cNvSpPr>
                    <a:spLocks noChangeShapeType="1"/>
                  </p:cNvSpPr>
                  <p:nvPr/>
                </p:nvSpPr>
                <p:spPr bwMode="auto">
                  <a:xfrm flipV="1">
                    <a:off x="5022343" y="2632570"/>
                    <a:ext cx="111853" cy="91810"/>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113" name="Line 194"/>
                  <p:cNvSpPr>
                    <a:spLocks noChangeShapeType="1"/>
                  </p:cNvSpPr>
                  <p:nvPr/>
                </p:nvSpPr>
                <p:spPr bwMode="auto">
                  <a:xfrm flipV="1">
                    <a:off x="5012818" y="2895820"/>
                    <a:ext cx="111853" cy="81973"/>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114" name="Line 195"/>
                  <p:cNvSpPr>
                    <a:spLocks noChangeShapeType="1"/>
                  </p:cNvSpPr>
                  <p:nvPr/>
                </p:nvSpPr>
                <p:spPr bwMode="auto">
                  <a:xfrm>
                    <a:off x="5134196" y="2632570"/>
                    <a:ext cx="0" cy="291825"/>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131" name="Forme libre 130"/>
                  <p:cNvSpPr/>
                  <p:nvPr/>
                </p:nvSpPr>
                <p:spPr>
                  <a:xfrm>
                    <a:off x="4744676" y="2632965"/>
                    <a:ext cx="381000" cy="101600"/>
                  </a:xfrm>
                  <a:custGeom>
                    <a:avLst/>
                    <a:gdLst>
                      <a:gd name="connsiteX0" fmla="*/ 0 w 381000"/>
                      <a:gd name="connsiteY0" fmla="*/ 95250 h 101600"/>
                      <a:gd name="connsiteX1" fmla="*/ 107950 w 381000"/>
                      <a:gd name="connsiteY1" fmla="*/ 0 h 101600"/>
                      <a:gd name="connsiteX2" fmla="*/ 381000 w 381000"/>
                      <a:gd name="connsiteY2" fmla="*/ 6350 h 101600"/>
                      <a:gd name="connsiteX3" fmla="*/ 260350 w 381000"/>
                      <a:gd name="connsiteY3" fmla="*/ 101600 h 101600"/>
                      <a:gd name="connsiteX4" fmla="*/ 0 w 381000"/>
                      <a:gd name="connsiteY4" fmla="*/ 95250 h 10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0" h="101600">
                        <a:moveTo>
                          <a:pt x="0" y="95250"/>
                        </a:moveTo>
                        <a:lnTo>
                          <a:pt x="107950" y="0"/>
                        </a:lnTo>
                        <a:lnTo>
                          <a:pt x="381000" y="6350"/>
                        </a:lnTo>
                        <a:lnTo>
                          <a:pt x="260350" y="101600"/>
                        </a:lnTo>
                        <a:lnTo>
                          <a:pt x="0" y="95250"/>
                        </a:lnTo>
                        <a:close/>
                      </a:path>
                    </a:pathLst>
                  </a:custGeom>
                  <a:solidFill>
                    <a:srgbClr val="FF00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32" name="Forme libre 131"/>
                  <p:cNvSpPr/>
                  <p:nvPr/>
                </p:nvSpPr>
                <p:spPr>
                  <a:xfrm>
                    <a:off x="5011376" y="2639315"/>
                    <a:ext cx="120650" cy="349250"/>
                  </a:xfrm>
                  <a:custGeom>
                    <a:avLst/>
                    <a:gdLst>
                      <a:gd name="connsiteX0" fmla="*/ 0 w 120650"/>
                      <a:gd name="connsiteY0" fmla="*/ 349250 h 349250"/>
                      <a:gd name="connsiteX1" fmla="*/ 120650 w 120650"/>
                      <a:gd name="connsiteY1" fmla="*/ 266700 h 349250"/>
                      <a:gd name="connsiteX2" fmla="*/ 120650 w 120650"/>
                      <a:gd name="connsiteY2" fmla="*/ 0 h 349250"/>
                      <a:gd name="connsiteX3" fmla="*/ 0 w 120650"/>
                      <a:gd name="connsiteY3" fmla="*/ 95250 h 349250"/>
                      <a:gd name="connsiteX4" fmla="*/ 0 w 120650"/>
                      <a:gd name="connsiteY4" fmla="*/ 349250 h 349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650" h="349250">
                        <a:moveTo>
                          <a:pt x="0" y="349250"/>
                        </a:moveTo>
                        <a:lnTo>
                          <a:pt x="120650" y="266700"/>
                        </a:lnTo>
                        <a:lnTo>
                          <a:pt x="120650" y="0"/>
                        </a:lnTo>
                        <a:lnTo>
                          <a:pt x="0" y="95250"/>
                        </a:lnTo>
                        <a:lnTo>
                          <a:pt x="0" y="349250"/>
                        </a:lnTo>
                        <a:close/>
                      </a:path>
                    </a:pathLst>
                  </a:custGeom>
                  <a:solidFill>
                    <a:srgbClr val="FF00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49" name="Connecteur droit 148"/>
                  <p:cNvCxnSpPr>
                    <a:stCxn id="131" idx="1"/>
                    <a:endCxn id="131" idx="1"/>
                  </p:cNvCxnSpPr>
                  <p:nvPr/>
                </p:nvCxnSpPr>
                <p:spPr>
                  <a:xfrm>
                    <a:off x="4852626" y="2632965"/>
                    <a:ext cx="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3" name="Connecteur droit 152"/>
                  <p:cNvCxnSpPr>
                    <a:stCxn id="131" idx="1"/>
                    <a:endCxn id="131" idx="1"/>
                  </p:cNvCxnSpPr>
                  <p:nvPr/>
                </p:nvCxnSpPr>
                <p:spPr>
                  <a:xfrm>
                    <a:off x="4852626" y="2632965"/>
                    <a:ext cx="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15" name="Line 196"/>
                  <p:cNvSpPr>
                    <a:spLocks noChangeShapeType="1"/>
                  </p:cNvSpPr>
                  <p:nvPr/>
                </p:nvSpPr>
                <p:spPr bwMode="auto">
                  <a:xfrm>
                    <a:off x="4856162" y="2632570"/>
                    <a:ext cx="0" cy="291825"/>
                  </a:xfrm>
                  <a:prstGeom prst="line">
                    <a:avLst/>
                  </a:prstGeom>
                  <a:solidFill>
                    <a:srgbClr val="FF0000"/>
                  </a:solidFill>
                  <a:ln w="12700">
                    <a:solidFill>
                      <a:schemeClr val="tx1"/>
                    </a:solidFill>
                    <a:prstDash val="sysDot"/>
                    <a:round/>
                    <a:headEnd type="none" w="sm" len="sm"/>
                    <a:tailEnd type="none" w="sm" len="sm"/>
                  </a:ln>
                </p:spPr>
                <p:txBody>
                  <a:bodyPr wrap="none" anchor="ctr"/>
                  <a:lstStyle/>
                  <a:p>
                    <a:endParaRPr lang="fr-FR" dirty="0"/>
                  </a:p>
                </p:txBody>
              </p:sp>
              <p:sp>
                <p:nvSpPr>
                  <p:cNvPr id="116" name="Line 197"/>
                  <p:cNvSpPr>
                    <a:spLocks noChangeShapeType="1"/>
                  </p:cNvSpPr>
                  <p:nvPr/>
                </p:nvSpPr>
                <p:spPr bwMode="auto">
                  <a:xfrm>
                    <a:off x="4856162" y="2919323"/>
                    <a:ext cx="278034" cy="0"/>
                  </a:xfrm>
                  <a:prstGeom prst="line">
                    <a:avLst/>
                  </a:prstGeom>
                  <a:solidFill>
                    <a:srgbClr val="FF0000"/>
                  </a:solidFill>
                  <a:ln w="12700">
                    <a:solidFill>
                      <a:schemeClr val="tx1"/>
                    </a:solidFill>
                    <a:prstDash val="sysDot"/>
                    <a:round/>
                    <a:headEnd type="none" w="sm" len="sm"/>
                    <a:tailEnd type="none" w="sm" len="sm"/>
                  </a:ln>
                </p:spPr>
                <p:txBody>
                  <a:bodyPr wrap="none" anchor="ctr"/>
                  <a:lstStyle/>
                  <a:p>
                    <a:endParaRPr lang="fr-FR" dirty="0"/>
                  </a:p>
                </p:txBody>
              </p:sp>
              <p:sp>
                <p:nvSpPr>
                  <p:cNvPr id="257" name="Line 197"/>
                  <p:cNvSpPr>
                    <a:spLocks noChangeShapeType="1"/>
                  </p:cNvSpPr>
                  <p:nvPr/>
                </p:nvSpPr>
                <p:spPr bwMode="auto">
                  <a:xfrm flipH="1">
                    <a:off x="4750702" y="2924395"/>
                    <a:ext cx="95998" cy="64170"/>
                  </a:xfrm>
                  <a:prstGeom prst="line">
                    <a:avLst/>
                  </a:prstGeom>
                  <a:solidFill>
                    <a:srgbClr val="FF0000"/>
                  </a:solidFill>
                  <a:ln w="12700">
                    <a:solidFill>
                      <a:schemeClr val="tx1"/>
                    </a:solidFill>
                    <a:prstDash val="sysDot"/>
                    <a:round/>
                    <a:headEnd type="none" w="sm" len="sm"/>
                    <a:tailEnd type="none" w="sm" len="sm"/>
                  </a:ln>
                </p:spPr>
                <p:txBody>
                  <a:bodyPr wrap="none" anchor="ctr"/>
                  <a:lstStyle/>
                  <a:p>
                    <a:endParaRPr lang="fr-FR" dirty="0"/>
                  </a:p>
                </p:txBody>
              </p:sp>
            </p:grpSp>
            <p:grpSp>
              <p:nvGrpSpPr>
                <p:cNvPr id="258" name="Grouper 257"/>
                <p:cNvGrpSpPr/>
                <p:nvPr/>
              </p:nvGrpSpPr>
              <p:grpSpPr>
                <a:xfrm>
                  <a:off x="4179769" y="3812514"/>
                  <a:ext cx="396278" cy="360682"/>
                  <a:chOff x="4737918" y="2632570"/>
                  <a:chExt cx="396278" cy="360682"/>
                </a:xfrm>
              </p:grpSpPr>
              <p:sp>
                <p:nvSpPr>
                  <p:cNvPr id="259" name="Rectangle 190"/>
                  <p:cNvSpPr>
                    <a:spLocks noChangeArrowheads="1"/>
                  </p:cNvSpPr>
                  <p:nvPr/>
                </p:nvSpPr>
                <p:spPr bwMode="auto">
                  <a:xfrm>
                    <a:off x="4750701" y="2737495"/>
                    <a:ext cx="258859" cy="255757"/>
                  </a:xfrm>
                  <a:prstGeom prst="rect">
                    <a:avLst/>
                  </a:prstGeom>
                  <a:solidFill>
                    <a:srgbClr val="FF0000"/>
                  </a:solidFill>
                  <a:ln w="12700">
                    <a:solidFill>
                      <a:schemeClr val="tx1"/>
                    </a:solidFill>
                    <a:miter lim="800000"/>
                    <a:headEnd/>
                    <a:tailEnd/>
                  </a:ln>
                </p:spPr>
                <p:txBody>
                  <a:bodyPr wrap="none" anchor="ctr"/>
                  <a:lstStyle/>
                  <a:p>
                    <a:endParaRPr lang="fr-FR" dirty="0"/>
                  </a:p>
                </p:txBody>
              </p:sp>
              <p:sp>
                <p:nvSpPr>
                  <p:cNvPr id="260" name="Line 191"/>
                  <p:cNvSpPr>
                    <a:spLocks noChangeShapeType="1"/>
                  </p:cNvSpPr>
                  <p:nvPr/>
                </p:nvSpPr>
                <p:spPr bwMode="auto">
                  <a:xfrm flipV="1">
                    <a:off x="4737918" y="2632570"/>
                    <a:ext cx="118244" cy="91810"/>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261" name="Line 192"/>
                  <p:cNvSpPr>
                    <a:spLocks noChangeShapeType="1"/>
                  </p:cNvSpPr>
                  <p:nvPr/>
                </p:nvSpPr>
                <p:spPr bwMode="auto">
                  <a:xfrm>
                    <a:off x="4856162" y="2632570"/>
                    <a:ext cx="278034" cy="0"/>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262" name="Line 193"/>
                  <p:cNvSpPr>
                    <a:spLocks noChangeShapeType="1"/>
                  </p:cNvSpPr>
                  <p:nvPr/>
                </p:nvSpPr>
                <p:spPr bwMode="auto">
                  <a:xfrm flipV="1">
                    <a:off x="5022343" y="2632570"/>
                    <a:ext cx="111853" cy="91810"/>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263" name="Line 194"/>
                  <p:cNvSpPr>
                    <a:spLocks noChangeShapeType="1"/>
                  </p:cNvSpPr>
                  <p:nvPr/>
                </p:nvSpPr>
                <p:spPr bwMode="auto">
                  <a:xfrm flipV="1">
                    <a:off x="5012818" y="2895820"/>
                    <a:ext cx="111853" cy="81973"/>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264" name="Line 195"/>
                  <p:cNvSpPr>
                    <a:spLocks noChangeShapeType="1"/>
                  </p:cNvSpPr>
                  <p:nvPr/>
                </p:nvSpPr>
                <p:spPr bwMode="auto">
                  <a:xfrm>
                    <a:off x="5134196" y="2632570"/>
                    <a:ext cx="0" cy="291825"/>
                  </a:xfrm>
                  <a:prstGeom prst="line">
                    <a:avLst/>
                  </a:prstGeom>
                  <a:solidFill>
                    <a:srgbClr val="FF0000"/>
                  </a:solidFill>
                  <a:ln w="12700">
                    <a:solidFill>
                      <a:schemeClr val="tx1"/>
                    </a:solidFill>
                    <a:round/>
                    <a:headEnd type="none" w="sm" len="sm"/>
                    <a:tailEnd type="none" w="sm" len="sm"/>
                  </a:ln>
                </p:spPr>
                <p:txBody>
                  <a:bodyPr wrap="none" anchor="ctr"/>
                  <a:lstStyle/>
                  <a:p>
                    <a:endParaRPr lang="fr-FR" dirty="0"/>
                  </a:p>
                </p:txBody>
              </p:sp>
              <p:sp>
                <p:nvSpPr>
                  <p:cNvPr id="265" name="Forme libre 264"/>
                  <p:cNvSpPr/>
                  <p:nvPr/>
                </p:nvSpPr>
                <p:spPr>
                  <a:xfrm>
                    <a:off x="4744676" y="2632965"/>
                    <a:ext cx="381000" cy="101600"/>
                  </a:xfrm>
                  <a:custGeom>
                    <a:avLst/>
                    <a:gdLst>
                      <a:gd name="connsiteX0" fmla="*/ 0 w 381000"/>
                      <a:gd name="connsiteY0" fmla="*/ 95250 h 101600"/>
                      <a:gd name="connsiteX1" fmla="*/ 107950 w 381000"/>
                      <a:gd name="connsiteY1" fmla="*/ 0 h 101600"/>
                      <a:gd name="connsiteX2" fmla="*/ 381000 w 381000"/>
                      <a:gd name="connsiteY2" fmla="*/ 6350 h 101600"/>
                      <a:gd name="connsiteX3" fmla="*/ 260350 w 381000"/>
                      <a:gd name="connsiteY3" fmla="*/ 101600 h 101600"/>
                      <a:gd name="connsiteX4" fmla="*/ 0 w 381000"/>
                      <a:gd name="connsiteY4" fmla="*/ 95250 h 10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0" h="101600">
                        <a:moveTo>
                          <a:pt x="0" y="95250"/>
                        </a:moveTo>
                        <a:lnTo>
                          <a:pt x="107950" y="0"/>
                        </a:lnTo>
                        <a:lnTo>
                          <a:pt x="381000" y="6350"/>
                        </a:lnTo>
                        <a:lnTo>
                          <a:pt x="260350" y="101600"/>
                        </a:lnTo>
                        <a:lnTo>
                          <a:pt x="0" y="95250"/>
                        </a:lnTo>
                        <a:close/>
                      </a:path>
                    </a:pathLst>
                  </a:custGeom>
                  <a:solidFill>
                    <a:srgbClr val="FF00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66" name="Forme libre 265"/>
                  <p:cNvSpPr/>
                  <p:nvPr/>
                </p:nvSpPr>
                <p:spPr>
                  <a:xfrm>
                    <a:off x="5011376" y="2639315"/>
                    <a:ext cx="120650" cy="349250"/>
                  </a:xfrm>
                  <a:custGeom>
                    <a:avLst/>
                    <a:gdLst>
                      <a:gd name="connsiteX0" fmla="*/ 0 w 120650"/>
                      <a:gd name="connsiteY0" fmla="*/ 349250 h 349250"/>
                      <a:gd name="connsiteX1" fmla="*/ 120650 w 120650"/>
                      <a:gd name="connsiteY1" fmla="*/ 266700 h 349250"/>
                      <a:gd name="connsiteX2" fmla="*/ 120650 w 120650"/>
                      <a:gd name="connsiteY2" fmla="*/ 0 h 349250"/>
                      <a:gd name="connsiteX3" fmla="*/ 0 w 120650"/>
                      <a:gd name="connsiteY3" fmla="*/ 95250 h 349250"/>
                      <a:gd name="connsiteX4" fmla="*/ 0 w 120650"/>
                      <a:gd name="connsiteY4" fmla="*/ 349250 h 349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650" h="349250">
                        <a:moveTo>
                          <a:pt x="0" y="349250"/>
                        </a:moveTo>
                        <a:lnTo>
                          <a:pt x="120650" y="266700"/>
                        </a:lnTo>
                        <a:lnTo>
                          <a:pt x="120650" y="0"/>
                        </a:lnTo>
                        <a:lnTo>
                          <a:pt x="0" y="95250"/>
                        </a:lnTo>
                        <a:lnTo>
                          <a:pt x="0" y="349250"/>
                        </a:lnTo>
                        <a:close/>
                      </a:path>
                    </a:pathLst>
                  </a:custGeom>
                  <a:solidFill>
                    <a:srgbClr val="FF00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67" name="Connecteur droit 266"/>
                  <p:cNvCxnSpPr>
                    <a:stCxn id="265" idx="1"/>
                    <a:endCxn id="265" idx="1"/>
                  </p:cNvCxnSpPr>
                  <p:nvPr/>
                </p:nvCxnSpPr>
                <p:spPr>
                  <a:xfrm>
                    <a:off x="4852626" y="2632965"/>
                    <a:ext cx="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68" name="Connecteur droit 267"/>
                  <p:cNvCxnSpPr>
                    <a:stCxn id="265" idx="1"/>
                    <a:endCxn id="265" idx="1"/>
                  </p:cNvCxnSpPr>
                  <p:nvPr/>
                </p:nvCxnSpPr>
                <p:spPr>
                  <a:xfrm>
                    <a:off x="4852626" y="2632965"/>
                    <a:ext cx="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69" name="Line 196"/>
                  <p:cNvSpPr>
                    <a:spLocks noChangeShapeType="1"/>
                  </p:cNvSpPr>
                  <p:nvPr/>
                </p:nvSpPr>
                <p:spPr bwMode="auto">
                  <a:xfrm>
                    <a:off x="4856162" y="2632570"/>
                    <a:ext cx="0" cy="291825"/>
                  </a:xfrm>
                  <a:prstGeom prst="line">
                    <a:avLst/>
                  </a:prstGeom>
                  <a:solidFill>
                    <a:srgbClr val="FF0000"/>
                  </a:solidFill>
                  <a:ln w="12700">
                    <a:solidFill>
                      <a:schemeClr val="tx1"/>
                    </a:solidFill>
                    <a:prstDash val="sysDot"/>
                    <a:round/>
                    <a:headEnd type="none" w="sm" len="sm"/>
                    <a:tailEnd type="none" w="sm" len="sm"/>
                  </a:ln>
                </p:spPr>
                <p:txBody>
                  <a:bodyPr wrap="none" anchor="ctr"/>
                  <a:lstStyle/>
                  <a:p>
                    <a:endParaRPr lang="fr-FR" dirty="0"/>
                  </a:p>
                </p:txBody>
              </p:sp>
              <p:sp>
                <p:nvSpPr>
                  <p:cNvPr id="270" name="Line 197"/>
                  <p:cNvSpPr>
                    <a:spLocks noChangeShapeType="1"/>
                  </p:cNvSpPr>
                  <p:nvPr/>
                </p:nvSpPr>
                <p:spPr bwMode="auto">
                  <a:xfrm>
                    <a:off x="4856162" y="2919323"/>
                    <a:ext cx="278034" cy="0"/>
                  </a:xfrm>
                  <a:prstGeom prst="line">
                    <a:avLst/>
                  </a:prstGeom>
                  <a:solidFill>
                    <a:srgbClr val="FF0000"/>
                  </a:solidFill>
                  <a:ln w="12700">
                    <a:solidFill>
                      <a:schemeClr val="tx1"/>
                    </a:solidFill>
                    <a:prstDash val="sysDot"/>
                    <a:round/>
                    <a:headEnd type="none" w="sm" len="sm"/>
                    <a:tailEnd type="none" w="sm" len="sm"/>
                  </a:ln>
                </p:spPr>
                <p:txBody>
                  <a:bodyPr wrap="none" anchor="ctr"/>
                  <a:lstStyle/>
                  <a:p>
                    <a:endParaRPr lang="fr-FR" dirty="0"/>
                  </a:p>
                </p:txBody>
              </p:sp>
              <p:sp>
                <p:nvSpPr>
                  <p:cNvPr id="271" name="Line 197"/>
                  <p:cNvSpPr>
                    <a:spLocks noChangeShapeType="1"/>
                  </p:cNvSpPr>
                  <p:nvPr/>
                </p:nvSpPr>
                <p:spPr bwMode="auto">
                  <a:xfrm flipH="1">
                    <a:off x="4750702" y="2924395"/>
                    <a:ext cx="95998" cy="64170"/>
                  </a:xfrm>
                  <a:prstGeom prst="line">
                    <a:avLst/>
                  </a:prstGeom>
                  <a:solidFill>
                    <a:srgbClr val="FF0000"/>
                  </a:solidFill>
                  <a:ln w="12700">
                    <a:solidFill>
                      <a:schemeClr val="tx1"/>
                    </a:solidFill>
                    <a:prstDash val="sysDot"/>
                    <a:round/>
                    <a:headEnd type="none" w="sm" len="sm"/>
                    <a:tailEnd type="none" w="sm" len="sm"/>
                  </a:ln>
                </p:spPr>
                <p:txBody>
                  <a:bodyPr wrap="none" anchor="ctr"/>
                  <a:lstStyle/>
                  <a:p>
                    <a:endParaRPr lang="fr-FR" dirty="0"/>
                  </a:p>
                </p:txBody>
              </p:sp>
            </p:grpSp>
          </p:grpSp>
          <p:grpSp>
            <p:nvGrpSpPr>
              <p:cNvPr id="27" name="Grouper 26"/>
              <p:cNvGrpSpPr/>
              <p:nvPr/>
            </p:nvGrpSpPr>
            <p:grpSpPr>
              <a:xfrm>
                <a:off x="4189078" y="3202978"/>
                <a:ext cx="4772559" cy="1402461"/>
                <a:chOff x="4189078" y="3202978"/>
                <a:chExt cx="4772559" cy="1402461"/>
              </a:xfrm>
            </p:grpSpPr>
            <p:grpSp>
              <p:nvGrpSpPr>
                <p:cNvPr id="67" name="Grouper 66"/>
                <p:cNvGrpSpPr/>
                <p:nvPr/>
              </p:nvGrpSpPr>
              <p:grpSpPr>
                <a:xfrm>
                  <a:off x="6658114" y="3202978"/>
                  <a:ext cx="2303523" cy="1330631"/>
                  <a:chOff x="6644312" y="3332547"/>
                  <a:chExt cx="2303523" cy="1330631"/>
                </a:xfrm>
              </p:grpSpPr>
              <p:sp>
                <p:nvSpPr>
                  <p:cNvPr id="6" name="ZoneTexte 5"/>
                  <p:cNvSpPr txBox="1"/>
                  <p:nvPr/>
                </p:nvSpPr>
                <p:spPr>
                  <a:xfrm>
                    <a:off x="6644312" y="3585960"/>
                    <a:ext cx="2303523" cy="1077218"/>
                  </a:xfrm>
                  <a:prstGeom prst="rect">
                    <a:avLst/>
                  </a:prstGeom>
                  <a:noFill/>
                </p:spPr>
                <p:txBody>
                  <a:bodyPr wrap="none" rtlCol="0">
                    <a:spAutoFit/>
                  </a:bodyPr>
                  <a:lstStyle/>
                  <a:p>
                    <a:r>
                      <a:rPr lang="fr-FR" sz="2800" dirty="0"/>
                      <a:t>O</a:t>
                    </a:r>
                    <a:r>
                      <a:rPr lang="fr-FR" dirty="0"/>
                      <a:t>pérateurs : QUI ? </a:t>
                    </a:r>
                    <a:endParaRPr lang="fr-FR" dirty="0" smtClean="0"/>
                  </a:p>
                  <a:p>
                    <a:r>
                      <a:rPr lang="fr-FR" dirty="0" smtClean="0"/>
                      <a:t>Les </a:t>
                    </a:r>
                    <a:r>
                      <a:rPr lang="fr-FR" dirty="0" smtClean="0">
                        <a:solidFill>
                          <a:srgbClr val="FF0000"/>
                        </a:solidFill>
                      </a:rPr>
                      <a:t>ressources</a:t>
                    </a:r>
                    <a:r>
                      <a:rPr lang="fr-FR" dirty="0" smtClean="0"/>
                      <a:t>, </a:t>
                    </a:r>
                    <a:r>
                      <a:rPr lang="fr-FR" dirty="0" smtClean="0">
                        <a:solidFill>
                          <a:srgbClr val="FF0000"/>
                        </a:solidFill>
                      </a:rPr>
                      <a:t>les lots </a:t>
                    </a:r>
                  </a:p>
                  <a:p>
                    <a:r>
                      <a:rPr lang="fr-FR" dirty="0" smtClean="0">
                        <a:solidFill>
                          <a:srgbClr val="FF0000"/>
                        </a:solidFill>
                      </a:rPr>
                      <a:t>de travaux</a:t>
                    </a:r>
                    <a:endParaRPr lang="fr-FR" dirty="0">
                      <a:solidFill>
                        <a:srgbClr val="FF0000"/>
                      </a:solidFill>
                    </a:endParaRPr>
                  </a:p>
                </p:txBody>
              </p:sp>
              <p:grpSp>
                <p:nvGrpSpPr>
                  <p:cNvPr id="13" name="Grouper 12"/>
                  <p:cNvGrpSpPr/>
                  <p:nvPr/>
                </p:nvGrpSpPr>
                <p:grpSpPr>
                  <a:xfrm>
                    <a:off x="7309636" y="3332547"/>
                    <a:ext cx="422804" cy="461665"/>
                    <a:chOff x="2771595" y="2839492"/>
                    <a:chExt cx="422804" cy="461665"/>
                  </a:xfrm>
                </p:grpSpPr>
                <p:sp>
                  <p:nvSpPr>
                    <p:cNvPr id="199" name="Ellipse 198"/>
                    <p:cNvSpPr/>
                    <p:nvPr/>
                  </p:nvSpPr>
                  <p:spPr>
                    <a:xfrm>
                      <a:off x="2771595" y="2860523"/>
                      <a:ext cx="422804" cy="424814"/>
                    </a:xfrm>
                    <a:prstGeom prst="ellips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01" name="ZoneTexte 200"/>
                    <p:cNvSpPr txBox="1"/>
                    <p:nvPr/>
                  </p:nvSpPr>
                  <p:spPr>
                    <a:xfrm>
                      <a:off x="2815840" y="2839492"/>
                      <a:ext cx="340658" cy="461665"/>
                    </a:xfrm>
                    <a:prstGeom prst="rect">
                      <a:avLst/>
                    </a:prstGeom>
                    <a:noFill/>
                  </p:spPr>
                  <p:txBody>
                    <a:bodyPr wrap="none" rtlCol="0">
                      <a:spAutoFit/>
                    </a:bodyPr>
                    <a:lstStyle/>
                    <a:p>
                      <a:r>
                        <a:rPr lang="fr-FR" sz="2400" dirty="0"/>
                        <a:t>5</a:t>
                      </a:r>
                    </a:p>
                  </p:txBody>
                </p:sp>
              </p:grpSp>
            </p:grpSp>
            <p:grpSp>
              <p:nvGrpSpPr>
                <p:cNvPr id="309" name="Grouper 308"/>
                <p:cNvGrpSpPr/>
                <p:nvPr/>
              </p:nvGrpSpPr>
              <p:grpSpPr>
                <a:xfrm>
                  <a:off x="4189078" y="3659567"/>
                  <a:ext cx="2444671" cy="945872"/>
                  <a:chOff x="4189078" y="3659567"/>
                  <a:chExt cx="2444671" cy="945872"/>
                </a:xfrm>
              </p:grpSpPr>
              <p:grpSp>
                <p:nvGrpSpPr>
                  <p:cNvPr id="298" name="Grouper 297"/>
                  <p:cNvGrpSpPr/>
                  <p:nvPr/>
                </p:nvGrpSpPr>
                <p:grpSpPr>
                  <a:xfrm>
                    <a:off x="4197911" y="3998837"/>
                    <a:ext cx="2435838" cy="606602"/>
                    <a:chOff x="4149975" y="4020475"/>
                    <a:chExt cx="2435838" cy="606602"/>
                  </a:xfrm>
                </p:grpSpPr>
                <p:sp>
                  <p:nvSpPr>
                    <p:cNvPr id="19" name="Rectangle 236"/>
                    <p:cNvSpPr>
                      <a:spLocks noChangeArrowheads="1"/>
                    </p:cNvSpPr>
                    <p:nvPr/>
                  </p:nvSpPr>
                  <p:spPr bwMode="auto">
                    <a:xfrm>
                      <a:off x="5925376" y="4102448"/>
                      <a:ext cx="660437" cy="308419"/>
                    </a:xfrm>
                    <a:prstGeom prst="rect">
                      <a:avLst/>
                    </a:prstGeom>
                    <a:noFill/>
                    <a:ln w="9525">
                      <a:noFill/>
                      <a:miter lim="800000"/>
                      <a:headEnd/>
                      <a:tailEnd/>
                    </a:ln>
                  </p:spPr>
                  <p:txBody>
                    <a:bodyPr wrap="none" lIns="92075" tIns="46038" rIns="92075" bIns="46038">
                      <a:spAutoFit/>
                    </a:bodyPr>
                    <a:lstStyle/>
                    <a:p>
                      <a:pPr defTabSz="762000" eaLnBrk="0" hangingPunct="0"/>
                      <a:r>
                        <a:rPr lang="fr-FR" sz="1400" b="1" dirty="0">
                          <a:latin typeface="Times New Roman" pitchFamily="18" charset="0"/>
                        </a:rPr>
                        <a:t>QUI ?</a:t>
                      </a:r>
                    </a:p>
                  </p:txBody>
                </p:sp>
                <p:sp>
                  <p:nvSpPr>
                    <p:cNvPr id="20" name="Line 137"/>
                    <p:cNvSpPr>
                      <a:spLocks noChangeShapeType="1"/>
                    </p:cNvSpPr>
                    <p:nvPr/>
                  </p:nvSpPr>
                  <p:spPr bwMode="auto">
                    <a:xfrm flipV="1">
                      <a:off x="4702847" y="4020475"/>
                      <a:ext cx="118244" cy="81973"/>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1" name="Line 138"/>
                    <p:cNvSpPr>
                      <a:spLocks noChangeShapeType="1"/>
                    </p:cNvSpPr>
                    <p:nvPr/>
                  </p:nvSpPr>
                  <p:spPr bwMode="auto">
                    <a:xfrm>
                      <a:off x="4821091" y="4020475"/>
                      <a:ext cx="278034"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2" name="Line 139"/>
                    <p:cNvSpPr>
                      <a:spLocks noChangeShapeType="1"/>
                    </p:cNvSpPr>
                    <p:nvPr/>
                  </p:nvSpPr>
                  <p:spPr bwMode="auto">
                    <a:xfrm flipV="1">
                      <a:off x="4987272" y="4020475"/>
                      <a:ext cx="111853" cy="81973"/>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23" name="Line 140"/>
                    <p:cNvSpPr>
                      <a:spLocks noChangeShapeType="1"/>
                    </p:cNvSpPr>
                    <p:nvPr/>
                  </p:nvSpPr>
                  <p:spPr bwMode="auto">
                    <a:xfrm>
                      <a:off x="4702847" y="4102448"/>
                      <a:ext cx="284426"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1" name="Line 150"/>
                    <p:cNvSpPr>
                      <a:spLocks noChangeShapeType="1"/>
                    </p:cNvSpPr>
                    <p:nvPr/>
                  </p:nvSpPr>
                  <p:spPr bwMode="auto">
                    <a:xfrm flipV="1">
                      <a:off x="4459967" y="4227048"/>
                      <a:ext cx="115049" cy="81973"/>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2" name="Line 151"/>
                    <p:cNvSpPr>
                      <a:spLocks noChangeShapeType="1"/>
                    </p:cNvSpPr>
                    <p:nvPr/>
                  </p:nvSpPr>
                  <p:spPr bwMode="auto">
                    <a:xfrm>
                      <a:off x="4575015" y="4227048"/>
                      <a:ext cx="281230"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3" name="Line 152"/>
                    <p:cNvSpPr>
                      <a:spLocks noChangeShapeType="1"/>
                    </p:cNvSpPr>
                    <p:nvPr/>
                  </p:nvSpPr>
                  <p:spPr bwMode="auto">
                    <a:xfrm flipV="1">
                      <a:off x="4744392" y="4227048"/>
                      <a:ext cx="111853" cy="81973"/>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4" name="Line 153"/>
                    <p:cNvSpPr>
                      <a:spLocks noChangeShapeType="1"/>
                    </p:cNvSpPr>
                    <p:nvPr/>
                  </p:nvSpPr>
                  <p:spPr bwMode="auto">
                    <a:xfrm>
                      <a:off x="4459967" y="4309021"/>
                      <a:ext cx="284426"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5" name="Line 154"/>
                    <p:cNvSpPr>
                      <a:spLocks noChangeShapeType="1"/>
                    </p:cNvSpPr>
                    <p:nvPr/>
                  </p:nvSpPr>
                  <p:spPr bwMode="auto">
                    <a:xfrm flipV="1">
                      <a:off x="4149975" y="4545104"/>
                      <a:ext cx="115049" cy="81973"/>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6" name="Line 155"/>
                    <p:cNvSpPr>
                      <a:spLocks noChangeShapeType="1"/>
                    </p:cNvSpPr>
                    <p:nvPr/>
                  </p:nvSpPr>
                  <p:spPr bwMode="auto">
                    <a:xfrm>
                      <a:off x="4265023" y="4545104"/>
                      <a:ext cx="278034"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7" name="Line 156"/>
                    <p:cNvSpPr>
                      <a:spLocks noChangeShapeType="1"/>
                    </p:cNvSpPr>
                    <p:nvPr/>
                  </p:nvSpPr>
                  <p:spPr bwMode="auto">
                    <a:xfrm flipV="1">
                      <a:off x="4431204" y="4545104"/>
                      <a:ext cx="111853" cy="81973"/>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8" name="Line 157"/>
                    <p:cNvSpPr>
                      <a:spLocks noChangeShapeType="1"/>
                    </p:cNvSpPr>
                    <p:nvPr/>
                  </p:nvSpPr>
                  <p:spPr bwMode="auto">
                    <a:xfrm>
                      <a:off x="4149975" y="4627077"/>
                      <a:ext cx="281230"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39" name="Line 158"/>
                    <p:cNvSpPr>
                      <a:spLocks noChangeShapeType="1"/>
                    </p:cNvSpPr>
                    <p:nvPr/>
                  </p:nvSpPr>
                  <p:spPr bwMode="auto">
                    <a:xfrm flipV="1">
                      <a:off x="4996860" y="4102448"/>
                      <a:ext cx="124636" cy="111484"/>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0" name="Line 159"/>
                    <p:cNvSpPr>
                      <a:spLocks noChangeShapeType="1"/>
                    </p:cNvSpPr>
                    <p:nvPr/>
                  </p:nvSpPr>
                  <p:spPr bwMode="auto">
                    <a:xfrm>
                      <a:off x="5121496" y="4102448"/>
                      <a:ext cx="313188"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1" name="Line 160"/>
                    <p:cNvSpPr>
                      <a:spLocks noChangeShapeType="1"/>
                    </p:cNvSpPr>
                    <p:nvPr/>
                  </p:nvSpPr>
                  <p:spPr bwMode="auto">
                    <a:xfrm flipV="1">
                      <a:off x="5310048" y="4102448"/>
                      <a:ext cx="124636" cy="111484"/>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2" name="Line 161"/>
                    <p:cNvSpPr>
                      <a:spLocks noChangeShapeType="1"/>
                    </p:cNvSpPr>
                    <p:nvPr/>
                  </p:nvSpPr>
                  <p:spPr bwMode="auto">
                    <a:xfrm>
                      <a:off x="4996860" y="4213932"/>
                      <a:ext cx="313188"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3" name="Line 162"/>
                    <p:cNvSpPr>
                      <a:spLocks noChangeShapeType="1"/>
                    </p:cNvSpPr>
                    <p:nvPr/>
                  </p:nvSpPr>
                  <p:spPr bwMode="auto">
                    <a:xfrm flipV="1">
                      <a:off x="5393138" y="4243442"/>
                      <a:ext cx="140615" cy="134436"/>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4" name="Line 163"/>
                    <p:cNvSpPr>
                      <a:spLocks noChangeShapeType="1"/>
                    </p:cNvSpPr>
                    <p:nvPr/>
                  </p:nvSpPr>
                  <p:spPr bwMode="auto">
                    <a:xfrm>
                      <a:off x="5533753" y="4243442"/>
                      <a:ext cx="341950"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5" name="Line 164"/>
                    <p:cNvSpPr>
                      <a:spLocks noChangeShapeType="1"/>
                    </p:cNvSpPr>
                    <p:nvPr/>
                  </p:nvSpPr>
                  <p:spPr bwMode="auto">
                    <a:xfrm flipV="1">
                      <a:off x="5738284" y="4243442"/>
                      <a:ext cx="137419" cy="134436"/>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6" name="Line 165"/>
                    <p:cNvSpPr>
                      <a:spLocks noChangeShapeType="1"/>
                    </p:cNvSpPr>
                    <p:nvPr/>
                  </p:nvSpPr>
                  <p:spPr bwMode="auto">
                    <a:xfrm>
                      <a:off x="5393138" y="4377878"/>
                      <a:ext cx="345146"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7" name="Line 166"/>
                    <p:cNvSpPr>
                      <a:spLocks noChangeShapeType="1"/>
                    </p:cNvSpPr>
                    <p:nvPr/>
                  </p:nvSpPr>
                  <p:spPr bwMode="auto">
                    <a:xfrm flipH="1">
                      <a:off x="5016035" y="4154911"/>
                      <a:ext cx="472977" cy="426261"/>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8" name="Line 167"/>
                    <p:cNvSpPr>
                      <a:spLocks noChangeShapeType="1"/>
                    </p:cNvSpPr>
                    <p:nvPr/>
                  </p:nvSpPr>
                  <p:spPr bwMode="auto">
                    <a:xfrm flipH="1" flipV="1">
                      <a:off x="5373964" y="4161469"/>
                      <a:ext cx="102265" cy="3279"/>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49" name="Line 168"/>
                    <p:cNvSpPr>
                      <a:spLocks noChangeShapeType="1"/>
                    </p:cNvSpPr>
                    <p:nvPr/>
                  </p:nvSpPr>
                  <p:spPr bwMode="auto">
                    <a:xfrm flipH="1">
                      <a:off x="5364376" y="4282789"/>
                      <a:ext cx="121440" cy="6558"/>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50" name="Line 169"/>
                    <p:cNvSpPr>
                      <a:spLocks noChangeShapeType="1"/>
                    </p:cNvSpPr>
                    <p:nvPr/>
                  </p:nvSpPr>
                  <p:spPr bwMode="auto">
                    <a:xfrm flipV="1">
                      <a:off x="5047993" y="4056543"/>
                      <a:ext cx="54328" cy="3279"/>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51" name="Line 170"/>
                    <p:cNvSpPr>
                      <a:spLocks noChangeShapeType="1"/>
                    </p:cNvSpPr>
                    <p:nvPr/>
                  </p:nvSpPr>
                  <p:spPr bwMode="auto">
                    <a:xfrm>
                      <a:off x="4798721" y="4269674"/>
                      <a:ext cx="44741"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52" name="Line 171"/>
                    <p:cNvSpPr>
                      <a:spLocks noChangeShapeType="1"/>
                    </p:cNvSpPr>
                    <p:nvPr/>
                  </p:nvSpPr>
                  <p:spPr bwMode="auto">
                    <a:xfrm flipH="1">
                      <a:off x="4843462" y="4059822"/>
                      <a:ext cx="265251" cy="209852"/>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53" name="Line 172"/>
                    <p:cNvSpPr>
                      <a:spLocks noChangeShapeType="1"/>
                    </p:cNvSpPr>
                    <p:nvPr/>
                  </p:nvSpPr>
                  <p:spPr bwMode="auto">
                    <a:xfrm flipH="1">
                      <a:off x="5003251" y="4135238"/>
                      <a:ext cx="76699" cy="6558"/>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77" name="Line 235"/>
                    <p:cNvSpPr>
                      <a:spLocks noChangeShapeType="1"/>
                    </p:cNvSpPr>
                    <p:nvPr/>
                  </p:nvSpPr>
                  <p:spPr bwMode="auto">
                    <a:xfrm>
                      <a:off x="4498316" y="4581172"/>
                      <a:ext cx="511327" cy="0"/>
                    </a:xfrm>
                    <a:prstGeom prst="line">
                      <a:avLst/>
                    </a:prstGeom>
                    <a:noFill/>
                    <a:ln w="12700">
                      <a:solidFill>
                        <a:schemeClr val="tx1"/>
                      </a:solidFill>
                      <a:round/>
                      <a:headEnd type="none" w="sm" len="sm"/>
                      <a:tailEnd type="none" w="sm" len="sm"/>
                    </a:ln>
                  </p:spPr>
                  <p:txBody>
                    <a:bodyPr wrap="none" anchor="ctr"/>
                    <a:lstStyle/>
                    <a:p>
                      <a:endParaRPr lang="fr-FR" dirty="0"/>
                    </a:p>
                  </p:txBody>
                </p:sp>
              </p:grpSp>
              <p:cxnSp>
                <p:nvCxnSpPr>
                  <p:cNvPr id="275" name="Connecteur droit 274"/>
                  <p:cNvCxnSpPr>
                    <a:stCxn id="257" idx="1"/>
                    <a:endCxn id="23" idx="0"/>
                  </p:cNvCxnSpPr>
                  <p:nvPr/>
                </p:nvCxnSpPr>
                <p:spPr>
                  <a:xfrm>
                    <a:off x="4741950" y="3734710"/>
                    <a:ext cx="8833" cy="346100"/>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99" name="Connecteur droit 298"/>
                  <p:cNvCxnSpPr/>
                  <p:nvPr/>
                </p:nvCxnSpPr>
                <p:spPr>
                  <a:xfrm>
                    <a:off x="5002566" y="3728775"/>
                    <a:ext cx="8833" cy="346100"/>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300" name="Connecteur droit 299"/>
                  <p:cNvCxnSpPr/>
                  <p:nvPr/>
                </p:nvCxnSpPr>
                <p:spPr>
                  <a:xfrm>
                    <a:off x="5123274" y="3659567"/>
                    <a:ext cx="8833" cy="346100"/>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301" name="Connecteur droit 300"/>
                  <p:cNvCxnSpPr/>
                  <p:nvPr/>
                </p:nvCxnSpPr>
                <p:spPr>
                  <a:xfrm>
                    <a:off x="4847410" y="3670654"/>
                    <a:ext cx="8833" cy="346100"/>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302" name="Connecteur droit 301"/>
                  <p:cNvCxnSpPr>
                    <a:endCxn id="38" idx="0"/>
                  </p:cNvCxnSpPr>
                  <p:nvPr/>
                </p:nvCxnSpPr>
                <p:spPr>
                  <a:xfrm>
                    <a:off x="4189078" y="4192401"/>
                    <a:ext cx="8833" cy="413038"/>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304" name="Connecteur droit 303"/>
                  <p:cNvCxnSpPr/>
                  <p:nvPr/>
                </p:nvCxnSpPr>
                <p:spPr>
                  <a:xfrm>
                    <a:off x="4455839" y="4187714"/>
                    <a:ext cx="8833" cy="413038"/>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305" name="Connecteur droit 304"/>
                  <p:cNvCxnSpPr/>
                  <p:nvPr/>
                </p:nvCxnSpPr>
                <p:spPr>
                  <a:xfrm>
                    <a:off x="4576047" y="4099267"/>
                    <a:ext cx="8833" cy="413038"/>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306" name="Connecteur droit 305"/>
                  <p:cNvCxnSpPr/>
                  <p:nvPr/>
                </p:nvCxnSpPr>
                <p:spPr>
                  <a:xfrm>
                    <a:off x="4296429" y="4120158"/>
                    <a:ext cx="8833" cy="413038"/>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grpSp>
          </p:grpSp>
        </p:grpSp>
      </p:grpSp>
      <p:grpSp>
        <p:nvGrpSpPr>
          <p:cNvPr id="24" name="Grouper 23"/>
          <p:cNvGrpSpPr/>
          <p:nvPr/>
        </p:nvGrpSpPr>
        <p:grpSpPr>
          <a:xfrm>
            <a:off x="3945629" y="1862354"/>
            <a:ext cx="5268668" cy="2794065"/>
            <a:chOff x="3945629" y="1862354"/>
            <a:chExt cx="5268668" cy="2794065"/>
          </a:xfrm>
        </p:grpSpPr>
        <p:grpSp>
          <p:nvGrpSpPr>
            <p:cNvPr id="118" name="Grouper 117"/>
            <p:cNvGrpSpPr/>
            <p:nvPr/>
          </p:nvGrpSpPr>
          <p:grpSpPr>
            <a:xfrm>
              <a:off x="6658301" y="1862354"/>
              <a:ext cx="2555996" cy="1381213"/>
              <a:chOff x="6658301" y="1862354"/>
              <a:chExt cx="2555996" cy="1381213"/>
            </a:xfrm>
          </p:grpSpPr>
          <p:sp>
            <p:nvSpPr>
              <p:cNvPr id="3" name="ZoneTexte 2"/>
              <p:cNvSpPr txBox="1"/>
              <p:nvPr/>
            </p:nvSpPr>
            <p:spPr>
              <a:xfrm>
                <a:off x="6658301" y="2166349"/>
                <a:ext cx="2555996" cy="1077218"/>
              </a:xfrm>
              <a:prstGeom prst="rect">
                <a:avLst/>
              </a:prstGeom>
              <a:noFill/>
            </p:spPr>
            <p:txBody>
              <a:bodyPr wrap="none" rtlCol="0">
                <a:spAutoFit/>
              </a:bodyPr>
              <a:lstStyle/>
              <a:p>
                <a:r>
                  <a:rPr lang="fr-FR" sz="2800" dirty="0"/>
                  <a:t>O</a:t>
                </a:r>
                <a:r>
                  <a:rPr lang="fr-FR" dirty="0"/>
                  <a:t>bjets : QUOI ? </a:t>
                </a:r>
              </a:p>
              <a:p>
                <a:r>
                  <a:rPr lang="fr-FR" dirty="0"/>
                  <a:t>Les </a:t>
                </a:r>
                <a:r>
                  <a:rPr lang="fr-FR" dirty="0" smtClean="0"/>
                  <a:t>livrables et </a:t>
                </a:r>
              </a:p>
              <a:p>
                <a:r>
                  <a:rPr lang="fr-FR" dirty="0" smtClean="0">
                    <a:solidFill>
                      <a:srgbClr val="FF0000"/>
                    </a:solidFill>
                  </a:rPr>
                  <a:t>l’arborescence technique</a:t>
                </a:r>
                <a:endParaRPr lang="fr-FR" dirty="0">
                  <a:solidFill>
                    <a:srgbClr val="FF0000"/>
                  </a:solidFill>
                </a:endParaRPr>
              </a:p>
            </p:txBody>
          </p:sp>
          <p:grpSp>
            <p:nvGrpSpPr>
              <p:cNvPr id="10" name="Grouper 9"/>
              <p:cNvGrpSpPr/>
              <p:nvPr/>
            </p:nvGrpSpPr>
            <p:grpSpPr>
              <a:xfrm>
                <a:off x="7441136" y="1862354"/>
                <a:ext cx="422804" cy="463224"/>
                <a:chOff x="1859088" y="2003475"/>
                <a:chExt cx="422804" cy="463224"/>
              </a:xfrm>
            </p:grpSpPr>
            <p:sp>
              <p:nvSpPr>
                <p:cNvPr id="193" name="Ellipse 192"/>
                <p:cNvSpPr/>
                <p:nvPr/>
              </p:nvSpPr>
              <p:spPr>
                <a:xfrm>
                  <a:off x="1859088" y="2041885"/>
                  <a:ext cx="422804" cy="424814"/>
                </a:xfrm>
                <a:prstGeom prst="ellips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18" name="ZoneTexte 217"/>
                <p:cNvSpPr txBox="1"/>
                <p:nvPr/>
              </p:nvSpPr>
              <p:spPr>
                <a:xfrm>
                  <a:off x="1912520" y="2003475"/>
                  <a:ext cx="340658" cy="461665"/>
                </a:xfrm>
                <a:prstGeom prst="rect">
                  <a:avLst/>
                </a:prstGeom>
                <a:noFill/>
              </p:spPr>
              <p:txBody>
                <a:bodyPr wrap="none" rtlCol="0">
                  <a:spAutoFit/>
                </a:bodyPr>
                <a:lstStyle/>
                <a:p>
                  <a:r>
                    <a:rPr lang="fr-FR" sz="2400" dirty="0"/>
                    <a:t>2</a:t>
                  </a:r>
                </a:p>
              </p:txBody>
            </p:sp>
          </p:grpSp>
        </p:grpSp>
        <p:grpSp>
          <p:nvGrpSpPr>
            <p:cNvPr id="307" name="Grouper 306"/>
            <p:cNvGrpSpPr/>
            <p:nvPr/>
          </p:nvGrpSpPr>
          <p:grpSpPr>
            <a:xfrm>
              <a:off x="3945629" y="2244542"/>
              <a:ext cx="2450699" cy="2411877"/>
              <a:chOff x="3945629" y="2244542"/>
              <a:chExt cx="2450699" cy="2411877"/>
            </a:xfrm>
          </p:grpSpPr>
          <p:sp>
            <p:nvSpPr>
              <p:cNvPr id="89" name="Line 200"/>
              <p:cNvSpPr>
                <a:spLocks noChangeShapeType="1"/>
              </p:cNvSpPr>
              <p:nvPr/>
            </p:nvSpPr>
            <p:spPr bwMode="auto">
              <a:xfrm flipH="1">
                <a:off x="3945629" y="3859639"/>
                <a:ext cx="958738" cy="79678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18" name="Line 199"/>
              <p:cNvSpPr>
                <a:spLocks noChangeShapeType="1"/>
              </p:cNvSpPr>
              <p:nvPr/>
            </p:nvSpPr>
            <p:spPr bwMode="auto">
              <a:xfrm>
                <a:off x="4904181" y="3876201"/>
                <a:ext cx="1492147" cy="2971"/>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88" name="Line 188"/>
              <p:cNvSpPr>
                <a:spLocks noChangeShapeType="1"/>
              </p:cNvSpPr>
              <p:nvPr/>
            </p:nvSpPr>
            <p:spPr bwMode="auto">
              <a:xfrm flipV="1">
                <a:off x="4900478" y="2456424"/>
                <a:ext cx="3704" cy="1419776"/>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79" name="Rectangle 132"/>
              <p:cNvSpPr>
                <a:spLocks noChangeArrowheads="1"/>
              </p:cNvSpPr>
              <p:nvPr/>
            </p:nvSpPr>
            <p:spPr bwMode="auto">
              <a:xfrm>
                <a:off x="5201391" y="3105654"/>
                <a:ext cx="249272" cy="259035"/>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80" name="Rectangle 133"/>
              <p:cNvSpPr>
                <a:spLocks noChangeArrowheads="1"/>
              </p:cNvSpPr>
              <p:nvPr/>
            </p:nvSpPr>
            <p:spPr bwMode="auto">
              <a:xfrm>
                <a:off x="5540145" y="3105654"/>
                <a:ext cx="252468" cy="259035"/>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81" name="Rectangle 134"/>
              <p:cNvSpPr>
                <a:spLocks noChangeArrowheads="1"/>
              </p:cNvSpPr>
              <p:nvPr/>
            </p:nvSpPr>
            <p:spPr bwMode="auto">
              <a:xfrm>
                <a:off x="5530557" y="2699066"/>
                <a:ext cx="258859" cy="265593"/>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82" name="Rectangle 135"/>
              <p:cNvSpPr>
                <a:spLocks noChangeArrowheads="1"/>
              </p:cNvSpPr>
              <p:nvPr/>
            </p:nvSpPr>
            <p:spPr bwMode="auto">
              <a:xfrm>
                <a:off x="5530557" y="3482730"/>
                <a:ext cx="258859" cy="255757"/>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83" name="Rectangle 136"/>
              <p:cNvSpPr>
                <a:spLocks noChangeArrowheads="1"/>
              </p:cNvSpPr>
              <p:nvPr/>
            </p:nvSpPr>
            <p:spPr bwMode="auto">
              <a:xfrm>
                <a:off x="5869312" y="3482730"/>
                <a:ext cx="255663" cy="255757"/>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90" name="Line 201"/>
              <p:cNvSpPr>
                <a:spLocks noChangeShapeType="1"/>
              </p:cNvSpPr>
              <p:nvPr/>
            </p:nvSpPr>
            <p:spPr bwMode="auto">
              <a:xfrm>
                <a:off x="5651998" y="3384363"/>
                <a:ext cx="0" cy="85252"/>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91" name="Line 202"/>
              <p:cNvSpPr>
                <a:spLocks noChangeShapeType="1"/>
              </p:cNvSpPr>
              <p:nvPr/>
            </p:nvSpPr>
            <p:spPr bwMode="auto">
              <a:xfrm>
                <a:off x="5651998" y="3423710"/>
                <a:ext cx="357929"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92" name="Line 203"/>
              <p:cNvSpPr>
                <a:spLocks noChangeShapeType="1"/>
              </p:cNvSpPr>
              <p:nvPr/>
            </p:nvSpPr>
            <p:spPr bwMode="auto">
              <a:xfrm>
                <a:off x="6004484" y="3438225"/>
                <a:ext cx="0" cy="45905"/>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93" name="Line 204"/>
              <p:cNvSpPr>
                <a:spLocks noChangeShapeType="1"/>
              </p:cNvSpPr>
              <p:nvPr/>
            </p:nvSpPr>
            <p:spPr bwMode="auto">
              <a:xfrm>
                <a:off x="5658389" y="2977775"/>
                <a:ext cx="0" cy="114763"/>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94" name="Line 205"/>
              <p:cNvSpPr>
                <a:spLocks noChangeShapeType="1"/>
              </p:cNvSpPr>
              <p:nvPr/>
            </p:nvSpPr>
            <p:spPr bwMode="auto">
              <a:xfrm>
                <a:off x="5316439" y="3026959"/>
                <a:ext cx="664725" cy="0"/>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95" name="Line 206"/>
              <p:cNvSpPr>
                <a:spLocks noChangeShapeType="1"/>
              </p:cNvSpPr>
              <p:nvPr/>
            </p:nvSpPr>
            <p:spPr bwMode="auto">
              <a:xfrm>
                <a:off x="5316439" y="3026959"/>
                <a:ext cx="0" cy="65579"/>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96" name="Rectangle 233"/>
              <p:cNvSpPr>
                <a:spLocks noChangeArrowheads="1"/>
              </p:cNvSpPr>
              <p:nvPr/>
            </p:nvSpPr>
            <p:spPr bwMode="auto">
              <a:xfrm>
                <a:off x="5872507" y="3099096"/>
                <a:ext cx="252468" cy="259035"/>
              </a:xfrm>
              <a:prstGeom prst="rect">
                <a:avLst/>
              </a:prstGeom>
              <a:solidFill>
                <a:srgbClr val="FFFF00"/>
              </a:solidFill>
              <a:ln w="12700">
                <a:solidFill>
                  <a:schemeClr val="tx1"/>
                </a:solidFill>
                <a:miter lim="800000"/>
                <a:headEnd/>
                <a:tailEnd/>
              </a:ln>
            </p:spPr>
            <p:txBody>
              <a:bodyPr wrap="none" anchor="ctr"/>
              <a:lstStyle/>
              <a:p>
                <a:endParaRPr lang="fr-FR" dirty="0"/>
              </a:p>
            </p:txBody>
          </p:sp>
          <p:sp>
            <p:nvSpPr>
              <p:cNvPr id="97" name="Line 234"/>
              <p:cNvSpPr>
                <a:spLocks noChangeShapeType="1"/>
              </p:cNvSpPr>
              <p:nvPr/>
            </p:nvSpPr>
            <p:spPr bwMode="auto">
              <a:xfrm>
                <a:off x="5996629" y="3020402"/>
                <a:ext cx="0" cy="72136"/>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98" name="Rectangle 237"/>
              <p:cNvSpPr>
                <a:spLocks noChangeArrowheads="1"/>
              </p:cNvSpPr>
              <p:nvPr/>
            </p:nvSpPr>
            <p:spPr bwMode="auto">
              <a:xfrm>
                <a:off x="5299088" y="2244542"/>
                <a:ext cx="799899" cy="308419"/>
              </a:xfrm>
              <a:prstGeom prst="rect">
                <a:avLst/>
              </a:prstGeom>
              <a:noFill/>
              <a:ln w="9525">
                <a:noFill/>
                <a:miter lim="800000"/>
                <a:headEnd/>
                <a:tailEnd/>
              </a:ln>
            </p:spPr>
            <p:txBody>
              <a:bodyPr wrap="none" lIns="92075" tIns="46038" rIns="92075" bIns="46038">
                <a:spAutoFit/>
              </a:bodyPr>
              <a:lstStyle/>
              <a:p>
                <a:pPr defTabSz="762000" eaLnBrk="0" hangingPunct="0"/>
                <a:r>
                  <a:rPr lang="fr-FR" sz="1400" b="1" dirty="0">
                    <a:latin typeface="Times New Roman" pitchFamily="18" charset="0"/>
                  </a:rPr>
                  <a:t>QUOI ?</a:t>
                </a:r>
              </a:p>
            </p:txBody>
          </p:sp>
          <p:cxnSp>
            <p:nvCxnSpPr>
              <p:cNvPr id="191" name="Connecteur droit 190"/>
              <p:cNvCxnSpPr>
                <a:endCxn id="265" idx="0"/>
              </p:cNvCxnSpPr>
              <p:nvPr/>
            </p:nvCxnSpPr>
            <p:spPr>
              <a:xfrm flipH="1">
                <a:off x="4186527" y="3099096"/>
                <a:ext cx="1014864" cy="809063"/>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73" name="Connecteur droit 272"/>
              <p:cNvCxnSpPr>
                <a:endCxn id="266" idx="0"/>
              </p:cNvCxnSpPr>
              <p:nvPr/>
            </p:nvCxnSpPr>
            <p:spPr>
              <a:xfrm flipH="1">
                <a:off x="4453227" y="3375708"/>
                <a:ext cx="1002035" cy="792801"/>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74" name="Connecteur droit 273"/>
              <p:cNvCxnSpPr/>
              <p:nvPr/>
            </p:nvCxnSpPr>
            <p:spPr>
              <a:xfrm flipH="1">
                <a:off x="4197911" y="3358183"/>
                <a:ext cx="1014864" cy="809063"/>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72" name="Connecteur droit 271"/>
              <p:cNvCxnSpPr/>
              <p:nvPr/>
            </p:nvCxnSpPr>
            <p:spPr>
              <a:xfrm flipH="1">
                <a:off x="4435799" y="3108376"/>
                <a:ext cx="1014864" cy="809063"/>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grpSp>
      </p:grpSp>
      <p:grpSp>
        <p:nvGrpSpPr>
          <p:cNvPr id="30" name="Grouper 29"/>
          <p:cNvGrpSpPr/>
          <p:nvPr/>
        </p:nvGrpSpPr>
        <p:grpSpPr>
          <a:xfrm>
            <a:off x="77707" y="2216469"/>
            <a:ext cx="5050527" cy="2245688"/>
            <a:chOff x="77707" y="2216469"/>
            <a:chExt cx="5050527" cy="2245688"/>
          </a:xfrm>
        </p:grpSpPr>
        <p:grpSp>
          <p:nvGrpSpPr>
            <p:cNvPr id="251" name="Grouper 250"/>
            <p:cNvGrpSpPr/>
            <p:nvPr/>
          </p:nvGrpSpPr>
          <p:grpSpPr>
            <a:xfrm>
              <a:off x="77707" y="2216469"/>
              <a:ext cx="3770007" cy="2245688"/>
              <a:chOff x="8943" y="2894937"/>
              <a:chExt cx="3770007" cy="2245688"/>
            </a:xfrm>
          </p:grpSpPr>
          <p:sp>
            <p:nvSpPr>
              <p:cNvPr id="2" name="ZoneTexte 1"/>
              <p:cNvSpPr txBox="1"/>
              <p:nvPr/>
            </p:nvSpPr>
            <p:spPr>
              <a:xfrm>
                <a:off x="8943" y="3232410"/>
                <a:ext cx="3770007" cy="1908215"/>
              </a:xfrm>
              <a:prstGeom prst="rect">
                <a:avLst/>
              </a:prstGeom>
              <a:noFill/>
            </p:spPr>
            <p:txBody>
              <a:bodyPr wrap="none" rtlCol="0">
                <a:spAutoFit/>
              </a:bodyPr>
              <a:lstStyle/>
              <a:p>
                <a:r>
                  <a:rPr lang="fr-FR" sz="2800" dirty="0" smtClean="0"/>
                  <a:t>O</a:t>
                </a:r>
                <a:r>
                  <a:rPr lang="fr-FR" dirty="0" smtClean="0"/>
                  <a:t>pérations et </a:t>
                </a:r>
                <a:r>
                  <a:rPr lang="fr-FR" sz="2800" dirty="0" smtClean="0"/>
                  <a:t>O</a:t>
                </a:r>
                <a:r>
                  <a:rPr lang="fr-FR" dirty="0" smtClean="0"/>
                  <a:t>rdre : COMMENT ? </a:t>
                </a:r>
              </a:p>
              <a:p>
                <a:r>
                  <a:rPr lang="fr-FR" dirty="0" smtClean="0"/>
                  <a:t>Les tâches, leurs durées et leur </a:t>
                </a:r>
              </a:p>
              <a:p>
                <a:r>
                  <a:rPr lang="fr-FR" dirty="0"/>
                  <a:t>o</a:t>
                </a:r>
                <a:r>
                  <a:rPr lang="fr-FR" dirty="0" smtClean="0"/>
                  <a:t>rdonnancement : </a:t>
                </a:r>
                <a:r>
                  <a:rPr lang="fr-FR" dirty="0" smtClean="0">
                    <a:solidFill>
                      <a:srgbClr val="FF0000"/>
                    </a:solidFill>
                  </a:rPr>
                  <a:t>la structure </a:t>
                </a:r>
              </a:p>
              <a:p>
                <a:r>
                  <a:rPr lang="fr-FR" dirty="0">
                    <a:solidFill>
                      <a:srgbClr val="FF0000"/>
                    </a:solidFill>
                  </a:rPr>
                  <a:t>h</a:t>
                </a:r>
                <a:r>
                  <a:rPr lang="fr-FR" dirty="0" smtClean="0">
                    <a:solidFill>
                      <a:srgbClr val="FF0000"/>
                    </a:solidFill>
                  </a:rPr>
                  <a:t>iérarchisée </a:t>
                </a:r>
                <a:r>
                  <a:rPr lang="fr-FR" dirty="0" smtClean="0"/>
                  <a:t>des tâches par </a:t>
                </a:r>
              </a:p>
              <a:p>
                <a:r>
                  <a:rPr lang="fr-FR" dirty="0" smtClean="0"/>
                  <a:t>l’arborescence technique et ordonnée</a:t>
                </a:r>
              </a:p>
              <a:p>
                <a:r>
                  <a:rPr lang="fr-FR" dirty="0"/>
                  <a:t>p</a:t>
                </a:r>
                <a:r>
                  <a:rPr lang="fr-FR" dirty="0" smtClean="0"/>
                  <a:t>ar le </a:t>
                </a:r>
                <a:r>
                  <a:rPr lang="fr-FR" dirty="0" smtClean="0">
                    <a:solidFill>
                      <a:srgbClr val="FF0000"/>
                    </a:solidFill>
                  </a:rPr>
                  <a:t>réseau MPM</a:t>
                </a:r>
                <a:r>
                  <a:rPr lang="fr-FR" dirty="0" smtClean="0"/>
                  <a:t>.</a:t>
                </a:r>
                <a:endParaRPr lang="fr-FR" dirty="0"/>
              </a:p>
            </p:txBody>
          </p:sp>
          <p:grpSp>
            <p:nvGrpSpPr>
              <p:cNvPr id="12" name="Grouper 11"/>
              <p:cNvGrpSpPr/>
              <p:nvPr/>
            </p:nvGrpSpPr>
            <p:grpSpPr>
              <a:xfrm>
                <a:off x="1736436" y="2894937"/>
                <a:ext cx="422804" cy="494046"/>
                <a:chOff x="2941007" y="2185060"/>
                <a:chExt cx="422804" cy="494046"/>
              </a:xfrm>
            </p:grpSpPr>
            <p:sp>
              <p:nvSpPr>
                <p:cNvPr id="198" name="Ellipse 197"/>
                <p:cNvSpPr/>
                <p:nvPr/>
              </p:nvSpPr>
              <p:spPr>
                <a:xfrm>
                  <a:off x="2941007" y="2254292"/>
                  <a:ext cx="422804" cy="424814"/>
                </a:xfrm>
                <a:prstGeom prst="ellips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16" name="ZoneTexte 215"/>
                <p:cNvSpPr txBox="1"/>
                <p:nvPr/>
              </p:nvSpPr>
              <p:spPr>
                <a:xfrm>
                  <a:off x="2986169" y="2185060"/>
                  <a:ext cx="340658" cy="461665"/>
                </a:xfrm>
                <a:prstGeom prst="rect">
                  <a:avLst/>
                </a:prstGeom>
                <a:noFill/>
              </p:spPr>
              <p:txBody>
                <a:bodyPr wrap="none" rtlCol="0">
                  <a:spAutoFit/>
                </a:bodyPr>
                <a:lstStyle/>
                <a:p>
                  <a:r>
                    <a:rPr lang="fr-FR" sz="2400" dirty="0"/>
                    <a:t>4</a:t>
                  </a:r>
                </a:p>
              </p:txBody>
            </p:sp>
          </p:grpSp>
          <p:grpSp>
            <p:nvGrpSpPr>
              <p:cNvPr id="11" name="Grouper 10"/>
              <p:cNvGrpSpPr/>
              <p:nvPr/>
            </p:nvGrpSpPr>
            <p:grpSpPr>
              <a:xfrm>
                <a:off x="470083" y="2894937"/>
                <a:ext cx="422804" cy="477608"/>
                <a:chOff x="2312709" y="2484420"/>
                <a:chExt cx="422804" cy="477608"/>
              </a:xfrm>
            </p:grpSpPr>
            <p:sp>
              <p:nvSpPr>
                <p:cNvPr id="194" name="Ellipse 193"/>
                <p:cNvSpPr/>
                <p:nvPr/>
              </p:nvSpPr>
              <p:spPr>
                <a:xfrm>
                  <a:off x="2312709" y="2537214"/>
                  <a:ext cx="422804" cy="424814"/>
                </a:xfrm>
                <a:prstGeom prst="ellips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17" name="ZoneTexte 216"/>
                <p:cNvSpPr txBox="1"/>
                <p:nvPr/>
              </p:nvSpPr>
              <p:spPr>
                <a:xfrm>
                  <a:off x="2359930" y="2484420"/>
                  <a:ext cx="340658" cy="461665"/>
                </a:xfrm>
                <a:prstGeom prst="rect">
                  <a:avLst/>
                </a:prstGeom>
                <a:noFill/>
              </p:spPr>
              <p:txBody>
                <a:bodyPr wrap="none" rtlCol="0">
                  <a:spAutoFit/>
                </a:bodyPr>
                <a:lstStyle/>
                <a:p>
                  <a:r>
                    <a:rPr lang="fr-FR" sz="2400" dirty="0"/>
                    <a:t>3</a:t>
                  </a:r>
                </a:p>
              </p:txBody>
            </p:sp>
          </p:grpSp>
        </p:grpSp>
        <p:grpSp>
          <p:nvGrpSpPr>
            <p:cNvPr id="308" name="Grouper 307"/>
            <p:cNvGrpSpPr/>
            <p:nvPr/>
          </p:nvGrpSpPr>
          <p:grpSpPr>
            <a:xfrm>
              <a:off x="3445689" y="2927797"/>
              <a:ext cx="1682545" cy="1263092"/>
              <a:chOff x="3445689" y="2927797"/>
              <a:chExt cx="1682545" cy="1263092"/>
            </a:xfrm>
          </p:grpSpPr>
          <p:sp>
            <p:nvSpPr>
              <p:cNvPr id="75" name="Line 216"/>
              <p:cNvSpPr>
                <a:spLocks noChangeShapeType="1"/>
              </p:cNvSpPr>
              <p:nvPr/>
            </p:nvSpPr>
            <p:spPr bwMode="auto">
              <a:xfrm>
                <a:off x="4405638" y="3469615"/>
                <a:ext cx="0" cy="281988"/>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76" name="Line 220"/>
              <p:cNvSpPr>
                <a:spLocks noChangeShapeType="1"/>
              </p:cNvSpPr>
              <p:nvPr/>
            </p:nvSpPr>
            <p:spPr bwMode="auto">
              <a:xfrm>
                <a:off x="4197911" y="3466336"/>
                <a:ext cx="0" cy="285267"/>
              </a:xfrm>
              <a:prstGeom prst="line">
                <a:avLst/>
              </a:prstGeom>
              <a:noFill/>
              <a:ln w="12700">
                <a:solidFill>
                  <a:schemeClr val="tx1"/>
                </a:solidFill>
                <a:round/>
                <a:headEnd type="none" w="sm" len="sm"/>
                <a:tailEnd type="none" w="sm" len="sm"/>
              </a:ln>
            </p:spPr>
            <p:txBody>
              <a:bodyPr wrap="none" anchor="ctr"/>
              <a:lstStyle/>
              <a:p>
                <a:endParaRPr lang="fr-FR" dirty="0"/>
              </a:p>
            </p:txBody>
          </p:sp>
          <p:sp>
            <p:nvSpPr>
              <p:cNvPr id="78" name="Rectangle 238"/>
              <p:cNvSpPr>
                <a:spLocks noChangeArrowheads="1"/>
              </p:cNvSpPr>
              <p:nvPr/>
            </p:nvSpPr>
            <p:spPr bwMode="auto">
              <a:xfrm rot="19200000">
                <a:off x="3445689" y="2927797"/>
                <a:ext cx="1296765" cy="308419"/>
              </a:xfrm>
              <a:prstGeom prst="rect">
                <a:avLst/>
              </a:prstGeom>
              <a:noFill/>
              <a:ln w="9525">
                <a:noFill/>
                <a:miter lim="800000"/>
                <a:headEnd/>
                <a:tailEnd/>
              </a:ln>
            </p:spPr>
            <p:txBody>
              <a:bodyPr wrap="none" lIns="92075" tIns="46038" rIns="92075" bIns="46038">
                <a:spAutoFit/>
              </a:bodyPr>
              <a:lstStyle/>
              <a:p>
                <a:pPr defTabSz="762000" eaLnBrk="0" hangingPunct="0"/>
                <a:r>
                  <a:rPr lang="fr-FR" sz="1400" b="1" dirty="0">
                    <a:latin typeface="Times New Roman" pitchFamily="18" charset="0"/>
                  </a:rPr>
                  <a:t>COMMENT ?</a:t>
                </a:r>
              </a:p>
            </p:txBody>
          </p:sp>
          <p:sp>
            <p:nvSpPr>
              <p:cNvPr id="99" name="Forme libre 98"/>
              <p:cNvSpPr/>
              <p:nvPr/>
            </p:nvSpPr>
            <p:spPr>
              <a:xfrm>
                <a:off x="3957771" y="3363008"/>
                <a:ext cx="111919" cy="373856"/>
              </a:xfrm>
              <a:custGeom>
                <a:avLst/>
                <a:gdLst>
                  <a:gd name="connsiteX0" fmla="*/ 4762 w 111919"/>
                  <a:gd name="connsiteY0" fmla="*/ 90487 h 373856"/>
                  <a:gd name="connsiteX1" fmla="*/ 0 w 111919"/>
                  <a:gd name="connsiteY1" fmla="*/ 373856 h 373856"/>
                  <a:gd name="connsiteX2" fmla="*/ 111919 w 111919"/>
                  <a:gd name="connsiteY2" fmla="*/ 288131 h 373856"/>
                  <a:gd name="connsiteX3" fmla="*/ 111919 w 111919"/>
                  <a:gd name="connsiteY3" fmla="*/ 0 h 373856"/>
                  <a:gd name="connsiteX4" fmla="*/ 4762 w 111919"/>
                  <a:gd name="connsiteY4" fmla="*/ 90487 h 3738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19" h="373856">
                    <a:moveTo>
                      <a:pt x="4762" y="90487"/>
                    </a:moveTo>
                    <a:cubicBezTo>
                      <a:pt x="3175" y="184943"/>
                      <a:pt x="1587" y="279400"/>
                      <a:pt x="0" y="373856"/>
                    </a:cubicBezTo>
                    <a:lnTo>
                      <a:pt x="111919" y="288131"/>
                    </a:lnTo>
                    <a:lnTo>
                      <a:pt x="111919" y="0"/>
                    </a:lnTo>
                    <a:lnTo>
                      <a:pt x="4762" y="90487"/>
                    </a:lnTo>
                    <a:close/>
                  </a:path>
                </a:pathLst>
              </a:cu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0" name="Forme libre 99"/>
              <p:cNvSpPr/>
              <p:nvPr/>
            </p:nvSpPr>
            <p:spPr>
              <a:xfrm>
                <a:off x="4389571" y="3375708"/>
                <a:ext cx="111919" cy="373856"/>
              </a:xfrm>
              <a:custGeom>
                <a:avLst/>
                <a:gdLst>
                  <a:gd name="connsiteX0" fmla="*/ 4762 w 111919"/>
                  <a:gd name="connsiteY0" fmla="*/ 90487 h 373856"/>
                  <a:gd name="connsiteX1" fmla="*/ 0 w 111919"/>
                  <a:gd name="connsiteY1" fmla="*/ 373856 h 373856"/>
                  <a:gd name="connsiteX2" fmla="*/ 111919 w 111919"/>
                  <a:gd name="connsiteY2" fmla="*/ 288131 h 373856"/>
                  <a:gd name="connsiteX3" fmla="*/ 111919 w 111919"/>
                  <a:gd name="connsiteY3" fmla="*/ 0 h 373856"/>
                  <a:gd name="connsiteX4" fmla="*/ 4762 w 111919"/>
                  <a:gd name="connsiteY4" fmla="*/ 90487 h 3738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19" h="373856">
                    <a:moveTo>
                      <a:pt x="4762" y="90487"/>
                    </a:moveTo>
                    <a:cubicBezTo>
                      <a:pt x="3175" y="184943"/>
                      <a:pt x="1587" y="279400"/>
                      <a:pt x="0" y="373856"/>
                    </a:cubicBezTo>
                    <a:lnTo>
                      <a:pt x="111919" y="288131"/>
                    </a:lnTo>
                    <a:lnTo>
                      <a:pt x="111919" y="0"/>
                    </a:lnTo>
                    <a:lnTo>
                      <a:pt x="4762" y="90487"/>
                    </a:lnTo>
                    <a:close/>
                  </a:path>
                </a:pathLst>
              </a:cu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1" name="Forme libre 100"/>
              <p:cNvSpPr/>
              <p:nvPr/>
            </p:nvSpPr>
            <p:spPr>
              <a:xfrm>
                <a:off x="3795846" y="3813858"/>
                <a:ext cx="111919" cy="373856"/>
              </a:xfrm>
              <a:custGeom>
                <a:avLst/>
                <a:gdLst>
                  <a:gd name="connsiteX0" fmla="*/ 4762 w 111919"/>
                  <a:gd name="connsiteY0" fmla="*/ 90487 h 373856"/>
                  <a:gd name="connsiteX1" fmla="*/ 0 w 111919"/>
                  <a:gd name="connsiteY1" fmla="*/ 373856 h 373856"/>
                  <a:gd name="connsiteX2" fmla="*/ 111919 w 111919"/>
                  <a:gd name="connsiteY2" fmla="*/ 288131 h 373856"/>
                  <a:gd name="connsiteX3" fmla="*/ 111919 w 111919"/>
                  <a:gd name="connsiteY3" fmla="*/ 0 h 373856"/>
                  <a:gd name="connsiteX4" fmla="*/ 4762 w 111919"/>
                  <a:gd name="connsiteY4" fmla="*/ 90487 h 3738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19" h="373856">
                    <a:moveTo>
                      <a:pt x="4762" y="90487"/>
                    </a:moveTo>
                    <a:cubicBezTo>
                      <a:pt x="3175" y="184943"/>
                      <a:pt x="1587" y="279400"/>
                      <a:pt x="0" y="373856"/>
                    </a:cubicBezTo>
                    <a:lnTo>
                      <a:pt x="111919" y="288131"/>
                    </a:lnTo>
                    <a:lnTo>
                      <a:pt x="111919" y="0"/>
                    </a:lnTo>
                    <a:lnTo>
                      <a:pt x="4762" y="90487"/>
                    </a:lnTo>
                    <a:close/>
                  </a:path>
                </a:pathLst>
              </a:cu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2" name="Forme libre 101"/>
              <p:cNvSpPr/>
              <p:nvPr/>
            </p:nvSpPr>
            <p:spPr>
              <a:xfrm>
                <a:off x="3992696" y="3817033"/>
                <a:ext cx="111919" cy="373856"/>
              </a:xfrm>
              <a:custGeom>
                <a:avLst/>
                <a:gdLst>
                  <a:gd name="connsiteX0" fmla="*/ 4762 w 111919"/>
                  <a:gd name="connsiteY0" fmla="*/ 90487 h 373856"/>
                  <a:gd name="connsiteX1" fmla="*/ 0 w 111919"/>
                  <a:gd name="connsiteY1" fmla="*/ 373856 h 373856"/>
                  <a:gd name="connsiteX2" fmla="*/ 111919 w 111919"/>
                  <a:gd name="connsiteY2" fmla="*/ 288131 h 373856"/>
                  <a:gd name="connsiteX3" fmla="*/ 111919 w 111919"/>
                  <a:gd name="connsiteY3" fmla="*/ 0 h 373856"/>
                  <a:gd name="connsiteX4" fmla="*/ 4762 w 111919"/>
                  <a:gd name="connsiteY4" fmla="*/ 90487 h 3738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19" h="373856">
                    <a:moveTo>
                      <a:pt x="4762" y="90487"/>
                    </a:moveTo>
                    <a:cubicBezTo>
                      <a:pt x="3175" y="184943"/>
                      <a:pt x="1587" y="279400"/>
                      <a:pt x="0" y="373856"/>
                    </a:cubicBezTo>
                    <a:lnTo>
                      <a:pt x="111919" y="288131"/>
                    </a:lnTo>
                    <a:lnTo>
                      <a:pt x="111919" y="0"/>
                    </a:lnTo>
                    <a:lnTo>
                      <a:pt x="4762" y="90487"/>
                    </a:lnTo>
                    <a:close/>
                  </a:path>
                </a:pathLst>
              </a:cu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3" name="Forme libre 102"/>
              <p:cNvSpPr/>
              <p:nvPr/>
            </p:nvSpPr>
            <p:spPr>
              <a:xfrm>
                <a:off x="4180021" y="3372533"/>
                <a:ext cx="111919" cy="373856"/>
              </a:xfrm>
              <a:custGeom>
                <a:avLst/>
                <a:gdLst>
                  <a:gd name="connsiteX0" fmla="*/ 4762 w 111919"/>
                  <a:gd name="connsiteY0" fmla="*/ 90487 h 373856"/>
                  <a:gd name="connsiteX1" fmla="*/ 0 w 111919"/>
                  <a:gd name="connsiteY1" fmla="*/ 373856 h 373856"/>
                  <a:gd name="connsiteX2" fmla="*/ 111919 w 111919"/>
                  <a:gd name="connsiteY2" fmla="*/ 288131 h 373856"/>
                  <a:gd name="connsiteX3" fmla="*/ 111919 w 111919"/>
                  <a:gd name="connsiteY3" fmla="*/ 0 h 373856"/>
                  <a:gd name="connsiteX4" fmla="*/ 4762 w 111919"/>
                  <a:gd name="connsiteY4" fmla="*/ 90487 h 3738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19" h="373856">
                    <a:moveTo>
                      <a:pt x="4762" y="90487"/>
                    </a:moveTo>
                    <a:cubicBezTo>
                      <a:pt x="3175" y="184943"/>
                      <a:pt x="1587" y="279400"/>
                      <a:pt x="0" y="373856"/>
                    </a:cubicBezTo>
                    <a:lnTo>
                      <a:pt x="111919" y="288131"/>
                    </a:lnTo>
                    <a:lnTo>
                      <a:pt x="111919" y="0"/>
                    </a:lnTo>
                    <a:lnTo>
                      <a:pt x="4762" y="90487"/>
                    </a:lnTo>
                    <a:close/>
                  </a:path>
                </a:pathLst>
              </a:cu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4" name="Connecteur droit avec flèche 103"/>
              <p:cNvCxnSpPr/>
              <p:nvPr/>
            </p:nvCxnSpPr>
            <p:spPr>
              <a:xfrm>
                <a:off x="4010404" y="3574558"/>
                <a:ext cx="255373" cy="6"/>
              </a:xfrm>
              <a:prstGeom prst="straightConnector1">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5" name="Connecteur droit avec flèche 104"/>
              <p:cNvCxnSpPr/>
              <p:nvPr/>
            </p:nvCxnSpPr>
            <p:spPr>
              <a:xfrm>
                <a:off x="4221437" y="3441733"/>
                <a:ext cx="255373" cy="6"/>
              </a:xfrm>
              <a:prstGeom prst="straightConnector1">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6" name="Connecteur droit avec flèche 105"/>
              <p:cNvCxnSpPr/>
              <p:nvPr/>
            </p:nvCxnSpPr>
            <p:spPr>
              <a:xfrm rot="5400000" flipH="1" flipV="1">
                <a:off x="4049393" y="3521870"/>
                <a:ext cx="474433" cy="44246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7" name="Connecteur droit avec flèche 106"/>
              <p:cNvCxnSpPr/>
              <p:nvPr/>
            </p:nvCxnSpPr>
            <p:spPr>
              <a:xfrm>
                <a:off x="3799369" y="4013065"/>
                <a:ext cx="255373" cy="6"/>
              </a:xfrm>
              <a:prstGeom prst="straightConnector1">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8" name="Connecteur droit 277"/>
              <p:cNvCxnSpPr>
                <a:stCxn id="132" idx="2"/>
              </p:cNvCxnSpPr>
              <p:nvPr/>
            </p:nvCxnSpPr>
            <p:spPr>
              <a:xfrm flipH="1" flipV="1">
                <a:off x="4054742" y="3381553"/>
                <a:ext cx="1068532" cy="3907"/>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80" name="Connecteur droit 279"/>
              <p:cNvCxnSpPr/>
              <p:nvPr/>
            </p:nvCxnSpPr>
            <p:spPr>
              <a:xfrm flipH="1" flipV="1">
                <a:off x="3948906" y="3736864"/>
                <a:ext cx="1068532" cy="3907"/>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81" name="Connecteur droit 280"/>
              <p:cNvCxnSpPr/>
              <p:nvPr/>
            </p:nvCxnSpPr>
            <p:spPr>
              <a:xfrm flipH="1" flipV="1">
                <a:off x="3948906" y="3470525"/>
                <a:ext cx="1068532" cy="3907"/>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82" name="Connecteur droit 281"/>
              <p:cNvCxnSpPr/>
              <p:nvPr/>
            </p:nvCxnSpPr>
            <p:spPr>
              <a:xfrm flipH="1" flipV="1">
                <a:off x="4059702" y="3659567"/>
                <a:ext cx="1068532" cy="3907"/>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83" name="Connecteur droit 282"/>
              <p:cNvCxnSpPr>
                <a:stCxn id="266" idx="2"/>
              </p:cNvCxnSpPr>
              <p:nvPr/>
            </p:nvCxnSpPr>
            <p:spPr>
              <a:xfrm flipH="1" flipV="1">
                <a:off x="3901533" y="3808608"/>
                <a:ext cx="672344" cy="10651"/>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85" name="Connecteur droit 284"/>
              <p:cNvCxnSpPr/>
              <p:nvPr/>
            </p:nvCxnSpPr>
            <p:spPr>
              <a:xfrm flipH="1" flipV="1">
                <a:off x="3799369" y="4168509"/>
                <a:ext cx="672344" cy="10651"/>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86" name="Connecteur droit 285"/>
              <p:cNvCxnSpPr/>
              <p:nvPr/>
            </p:nvCxnSpPr>
            <p:spPr>
              <a:xfrm flipH="1" flipV="1">
                <a:off x="3804466" y="3910933"/>
                <a:ext cx="672344" cy="10651"/>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295" name="Connecteur droit 294"/>
              <p:cNvCxnSpPr/>
              <p:nvPr/>
            </p:nvCxnSpPr>
            <p:spPr>
              <a:xfrm flipH="1" flipV="1">
                <a:off x="3907765" y="4097122"/>
                <a:ext cx="672344" cy="10651"/>
              </a:xfrm>
              <a:prstGeom prst="line">
                <a:avLst/>
              </a:prstGeom>
              <a:ln w="9525"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grpSp>
      </p:grpSp>
      <p:grpSp>
        <p:nvGrpSpPr>
          <p:cNvPr id="54" name="Grouper 53"/>
          <p:cNvGrpSpPr/>
          <p:nvPr/>
        </p:nvGrpSpPr>
        <p:grpSpPr>
          <a:xfrm>
            <a:off x="88226" y="4432098"/>
            <a:ext cx="8917262" cy="2356462"/>
            <a:chOff x="88226" y="4432098"/>
            <a:chExt cx="8917262" cy="2356462"/>
          </a:xfrm>
        </p:grpSpPr>
        <p:grpSp>
          <p:nvGrpSpPr>
            <p:cNvPr id="287" name="Grouper 286"/>
            <p:cNvGrpSpPr/>
            <p:nvPr/>
          </p:nvGrpSpPr>
          <p:grpSpPr>
            <a:xfrm>
              <a:off x="5862849" y="4629021"/>
              <a:ext cx="1931572" cy="738187"/>
              <a:chOff x="5862849" y="4629021"/>
              <a:chExt cx="1931572" cy="738187"/>
            </a:xfrm>
          </p:grpSpPr>
          <p:cxnSp>
            <p:nvCxnSpPr>
              <p:cNvPr id="238" name="Connecteur droit avec flèche 237"/>
              <p:cNvCxnSpPr/>
              <p:nvPr/>
            </p:nvCxnSpPr>
            <p:spPr>
              <a:xfrm flipV="1">
                <a:off x="5862849" y="5204053"/>
                <a:ext cx="1024504" cy="15973"/>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57" name="Line 344"/>
              <p:cNvSpPr>
                <a:spLocks noChangeShapeType="1"/>
              </p:cNvSpPr>
              <p:nvPr/>
            </p:nvSpPr>
            <p:spPr bwMode="auto">
              <a:xfrm>
                <a:off x="6943521" y="4703182"/>
                <a:ext cx="719604" cy="0"/>
              </a:xfrm>
              <a:prstGeom prst="line">
                <a:avLst/>
              </a:prstGeom>
              <a:noFill/>
              <a:ln w="12700">
                <a:solidFill>
                  <a:schemeClr val="tx1"/>
                </a:solidFill>
                <a:round/>
                <a:headEnd type="none" w="sm" len="sm"/>
                <a:tailEnd type="stealth" w="med" len="med"/>
              </a:ln>
            </p:spPr>
            <p:txBody>
              <a:bodyPr wrap="none" anchor="ctr"/>
              <a:lstStyle/>
              <a:p>
                <a:endParaRPr lang="fr-FR"/>
              </a:p>
            </p:txBody>
          </p:sp>
          <p:sp>
            <p:nvSpPr>
              <p:cNvPr id="158" name="Rectangle 345"/>
              <p:cNvSpPr>
                <a:spLocks noChangeArrowheads="1"/>
              </p:cNvSpPr>
              <p:nvPr/>
            </p:nvSpPr>
            <p:spPr bwMode="auto">
              <a:xfrm>
                <a:off x="6948571" y="4803584"/>
                <a:ext cx="179270" cy="31946"/>
              </a:xfrm>
              <a:prstGeom prst="rect">
                <a:avLst/>
              </a:prstGeom>
              <a:solidFill>
                <a:schemeClr val="tx2"/>
              </a:solidFill>
              <a:ln w="12700">
                <a:solidFill>
                  <a:schemeClr val="tx1"/>
                </a:solidFill>
                <a:miter lim="800000"/>
                <a:headEnd/>
                <a:tailEnd/>
              </a:ln>
            </p:spPr>
            <p:txBody>
              <a:bodyPr wrap="none" anchor="ctr"/>
              <a:lstStyle/>
              <a:p>
                <a:endParaRPr lang="fr-FR"/>
              </a:p>
            </p:txBody>
          </p:sp>
          <p:sp>
            <p:nvSpPr>
              <p:cNvPr id="159" name="Rectangle 346"/>
              <p:cNvSpPr>
                <a:spLocks noChangeArrowheads="1"/>
              </p:cNvSpPr>
              <p:nvPr/>
            </p:nvSpPr>
            <p:spPr bwMode="auto">
              <a:xfrm>
                <a:off x="7054618" y="4892577"/>
                <a:ext cx="255018" cy="31946"/>
              </a:xfrm>
              <a:prstGeom prst="rect">
                <a:avLst/>
              </a:prstGeom>
              <a:solidFill>
                <a:schemeClr val="bg1"/>
              </a:solidFill>
              <a:ln w="12700">
                <a:solidFill>
                  <a:schemeClr val="tx1"/>
                </a:solidFill>
                <a:miter lim="800000"/>
                <a:headEnd/>
                <a:tailEnd/>
              </a:ln>
            </p:spPr>
            <p:txBody>
              <a:bodyPr wrap="none" anchor="ctr"/>
              <a:lstStyle/>
              <a:p>
                <a:endParaRPr lang="fr-FR"/>
              </a:p>
            </p:txBody>
          </p:sp>
          <p:sp>
            <p:nvSpPr>
              <p:cNvPr id="160" name="Rectangle 347"/>
              <p:cNvSpPr>
                <a:spLocks noChangeArrowheads="1"/>
              </p:cNvSpPr>
              <p:nvPr/>
            </p:nvSpPr>
            <p:spPr bwMode="auto">
              <a:xfrm>
                <a:off x="7145515" y="4741974"/>
                <a:ext cx="164120" cy="31946"/>
              </a:xfrm>
              <a:prstGeom prst="rect">
                <a:avLst/>
              </a:prstGeom>
              <a:solidFill>
                <a:schemeClr val="bg1"/>
              </a:solidFill>
              <a:ln w="12700">
                <a:solidFill>
                  <a:schemeClr val="tx1"/>
                </a:solidFill>
                <a:miter lim="800000"/>
                <a:headEnd/>
                <a:tailEnd/>
              </a:ln>
            </p:spPr>
            <p:txBody>
              <a:bodyPr wrap="none" anchor="ctr"/>
              <a:lstStyle/>
              <a:p>
                <a:endParaRPr lang="fr-FR"/>
              </a:p>
            </p:txBody>
          </p:sp>
          <p:sp>
            <p:nvSpPr>
              <p:cNvPr id="161" name="Rectangle 348"/>
              <p:cNvSpPr>
                <a:spLocks noChangeArrowheads="1"/>
              </p:cNvSpPr>
              <p:nvPr/>
            </p:nvSpPr>
            <p:spPr bwMode="auto">
              <a:xfrm>
                <a:off x="7357609" y="4988416"/>
                <a:ext cx="186845" cy="31946"/>
              </a:xfrm>
              <a:prstGeom prst="rect">
                <a:avLst/>
              </a:prstGeom>
              <a:solidFill>
                <a:schemeClr val="bg1"/>
              </a:solidFill>
              <a:ln w="12700">
                <a:solidFill>
                  <a:schemeClr val="tx1"/>
                </a:solidFill>
                <a:miter lim="800000"/>
                <a:headEnd/>
                <a:tailEnd/>
              </a:ln>
            </p:spPr>
            <p:txBody>
              <a:bodyPr wrap="none" anchor="ctr"/>
              <a:lstStyle/>
              <a:p>
                <a:endParaRPr lang="fr-FR"/>
              </a:p>
            </p:txBody>
          </p:sp>
          <p:sp>
            <p:nvSpPr>
              <p:cNvPr id="162" name="Rectangle 349"/>
              <p:cNvSpPr>
                <a:spLocks noChangeArrowheads="1"/>
              </p:cNvSpPr>
              <p:nvPr/>
            </p:nvSpPr>
            <p:spPr bwMode="auto">
              <a:xfrm>
                <a:off x="7145515" y="5084255"/>
                <a:ext cx="300466" cy="31946"/>
              </a:xfrm>
              <a:prstGeom prst="rect">
                <a:avLst/>
              </a:prstGeom>
              <a:solidFill>
                <a:schemeClr val="tx2"/>
              </a:solidFill>
              <a:ln w="12700">
                <a:solidFill>
                  <a:schemeClr val="tx1"/>
                </a:solidFill>
                <a:miter lim="800000"/>
                <a:headEnd/>
                <a:tailEnd/>
              </a:ln>
            </p:spPr>
            <p:txBody>
              <a:bodyPr wrap="none" anchor="ctr"/>
              <a:lstStyle/>
              <a:p>
                <a:endParaRPr lang="fr-FR"/>
              </a:p>
            </p:txBody>
          </p:sp>
          <p:sp>
            <p:nvSpPr>
              <p:cNvPr id="163" name="Rectangle 350"/>
              <p:cNvSpPr>
                <a:spLocks noChangeArrowheads="1"/>
              </p:cNvSpPr>
              <p:nvPr/>
            </p:nvSpPr>
            <p:spPr bwMode="auto">
              <a:xfrm>
                <a:off x="7463656" y="5180094"/>
                <a:ext cx="209569" cy="31946"/>
              </a:xfrm>
              <a:prstGeom prst="rect">
                <a:avLst/>
              </a:prstGeom>
              <a:solidFill>
                <a:schemeClr val="tx2"/>
              </a:solidFill>
              <a:ln w="12700">
                <a:solidFill>
                  <a:schemeClr val="tx1"/>
                </a:solidFill>
                <a:miter lim="800000"/>
                <a:headEnd/>
                <a:tailEnd/>
              </a:ln>
            </p:spPr>
            <p:txBody>
              <a:bodyPr wrap="none" anchor="ctr"/>
              <a:lstStyle/>
              <a:p>
                <a:endParaRPr lang="fr-FR"/>
              </a:p>
            </p:txBody>
          </p:sp>
          <p:sp>
            <p:nvSpPr>
              <p:cNvPr id="164" name="Rectangle 351"/>
              <p:cNvSpPr>
                <a:spLocks noChangeArrowheads="1"/>
              </p:cNvSpPr>
              <p:nvPr/>
            </p:nvSpPr>
            <p:spPr bwMode="auto">
              <a:xfrm>
                <a:off x="6948571" y="5241705"/>
                <a:ext cx="300466" cy="31946"/>
              </a:xfrm>
              <a:prstGeom prst="rect">
                <a:avLst/>
              </a:prstGeom>
              <a:solidFill>
                <a:schemeClr val="bg1"/>
              </a:solidFill>
              <a:ln w="12700">
                <a:solidFill>
                  <a:schemeClr val="tx1"/>
                </a:solidFill>
                <a:miter lim="800000"/>
                <a:headEnd/>
                <a:tailEnd/>
              </a:ln>
            </p:spPr>
            <p:txBody>
              <a:bodyPr wrap="none" anchor="ctr"/>
              <a:lstStyle/>
              <a:p>
                <a:endParaRPr lang="fr-FR"/>
              </a:p>
            </p:txBody>
          </p:sp>
          <p:sp>
            <p:nvSpPr>
              <p:cNvPr id="165" name="AutoShape 352"/>
              <p:cNvSpPr>
                <a:spLocks noChangeArrowheads="1"/>
              </p:cNvSpPr>
              <p:nvPr/>
            </p:nvSpPr>
            <p:spPr bwMode="auto">
              <a:xfrm>
                <a:off x="7327310" y="4865195"/>
                <a:ext cx="95947" cy="79866"/>
              </a:xfrm>
              <a:prstGeom prst="diamond">
                <a:avLst/>
              </a:prstGeom>
              <a:solidFill>
                <a:schemeClr val="tx2"/>
              </a:solidFill>
              <a:ln w="12700">
                <a:solidFill>
                  <a:schemeClr val="tx1"/>
                </a:solidFill>
                <a:miter lim="800000"/>
                <a:headEnd/>
                <a:tailEnd/>
              </a:ln>
            </p:spPr>
            <p:txBody>
              <a:bodyPr wrap="none" anchor="ctr"/>
              <a:lstStyle/>
              <a:p>
                <a:endParaRPr lang="fr-FR"/>
              </a:p>
            </p:txBody>
          </p:sp>
          <p:sp>
            <p:nvSpPr>
              <p:cNvPr id="166" name="AutoShape 353"/>
              <p:cNvSpPr>
                <a:spLocks noChangeArrowheads="1"/>
              </p:cNvSpPr>
              <p:nvPr/>
            </p:nvSpPr>
            <p:spPr bwMode="auto">
              <a:xfrm>
                <a:off x="7274286" y="5214322"/>
                <a:ext cx="95947" cy="79866"/>
              </a:xfrm>
              <a:prstGeom prst="diamond">
                <a:avLst/>
              </a:prstGeom>
              <a:solidFill>
                <a:schemeClr val="tx2"/>
              </a:solidFill>
              <a:ln w="12700">
                <a:solidFill>
                  <a:schemeClr val="tx1"/>
                </a:solidFill>
                <a:miter lim="800000"/>
                <a:headEnd/>
                <a:tailEnd/>
              </a:ln>
            </p:spPr>
            <p:txBody>
              <a:bodyPr wrap="none" anchor="ctr"/>
              <a:lstStyle/>
              <a:p>
                <a:endParaRPr lang="fr-FR"/>
              </a:p>
            </p:txBody>
          </p:sp>
          <p:sp>
            <p:nvSpPr>
              <p:cNvPr id="167" name="AutoShape 354"/>
              <p:cNvSpPr>
                <a:spLocks noChangeArrowheads="1"/>
              </p:cNvSpPr>
              <p:nvPr/>
            </p:nvSpPr>
            <p:spPr bwMode="auto">
              <a:xfrm>
                <a:off x="7683324" y="5159557"/>
                <a:ext cx="95947" cy="79866"/>
              </a:xfrm>
              <a:prstGeom prst="diamond">
                <a:avLst/>
              </a:prstGeom>
              <a:solidFill>
                <a:schemeClr val="tx2"/>
              </a:solidFill>
              <a:ln w="12700">
                <a:solidFill>
                  <a:schemeClr val="tx1"/>
                </a:solidFill>
                <a:miter lim="800000"/>
                <a:headEnd/>
                <a:tailEnd/>
              </a:ln>
            </p:spPr>
            <p:txBody>
              <a:bodyPr wrap="none" anchor="ctr"/>
              <a:lstStyle/>
              <a:p>
                <a:endParaRPr lang="fr-FR"/>
              </a:p>
            </p:txBody>
          </p:sp>
          <p:sp>
            <p:nvSpPr>
              <p:cNvPr id="168" name="Rectangle 355"/>
              <p:cNvSpPr>
                <a:spLocks noChangeArrowheads="1"/>
              </p:cNvSpPr>
              <p:nvPr/>
            </p:nvSpPr>
            <p:spPr bwMode="auto">
              <a:xfrm>
                <a:off x="7620201" y="4629021"/>
                <a:ext cx="174220" cy="175705"/>
              </a:xfrm>
              <a:prstGeom prst="rect">
                <a:avLst/>
              </a:prstGeom>
              <a:noFill/>
              <a:ln w="9525">
                <a:noFill/>
                <a:miter lim="800000"/>
                <a:headEnd/>
                <a:tailEnd/>
              </a:ln>
            </p:spPr>
            <p:txBody>
              <a:bodyPr wrap="none" lIns="92075" tIns="46038" rIns="92075" bIns="46038">
                <a:spAutoFit/>
              </a:bodyPr>
              <a:lstStyle/>
              <a:p>
                <a:pPr defTabSz="762000" eaLnBrk="0" hangingPunct="0"/>
                <a:r>
                  <a:rPr lang="fr-FR" sz="1000" b="0">
                    <a:latin typeface="Times New Roman" pitchFamily="18" charset="0"/>
                  </a:rPr>
                  <a:t>t</a:t>
                </a:r>
              </a:p>
            </p:txBody>
          </p:sp>
          <p:sp>
            <p:nvSpPr>
              <p:cNvPr id="169" name="Line 357"/>
              <p:cNvSpPr>
                <a:spLocks noChangeShapeType="1"/>
              </p:cNvSpPr>
              <p:nvPr/>
            </p:nvSpPr>
            <p:spPr bwMode="auto">
              <a:xfrm>
                <a:off x="6943521" y="4703182"/>
                <a:ext cx="0" cy="664026"/>
              </a:xfrm>
              <a:prstGeom prst="line">
                <a:avLst/>
              </a:prstGeom>
              <a:noFill/>
              <a:ln w="12700">
                <a:solidFill>
                  <a:schemeClr val="tx1"/>
                </a:solidFill>
                <a:round/>
                <a:headEnd type="none" w="sm" len="sm"/>
                <a:tailEnd type="none" w="sm" len="sm"/>
              </a:ln>
            </p:spPr>
            <p:txBody>
              <a:bodyPr wrap="none" anchor="ctr"/>
              <a:lstStyle/>
              <a:p>
                <a:endParaRPr lang="fr-FR"/>
              </a:p>
            </p:txBody>
          </p:sp>
          <p:cxnSp>
            <p:nvCxnSpPr>
              <p:cNvPr id="170" name="Connecteur droit avec flèche 169"/>
              <p:cNvCxnSpPr>
                <a:stCxn id="158" idx="3"/>
                <a:endCxn id="162" idx="1"/>
              </p:cNvCxnSpPr>
              <p:nvPr/>
            </p:nvCxnSpPr>
            <p:spPr>
              <a:xfrm>
                <a:off x="7127841" y="4819557"/>
                <a:ext cx="17674" cy="28067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1" name="Connecteur droit avec flèche 170"/>
              <p:cNvCxnSpPr>
                <a:stCxn id="162" idx="3"/>
                <a:endCxn id="163" idx="1"/>
              </p:cNvCxnSpPr>
              <p:nvPr/>
            </p:nvCxnSpPr>
            <p:spPr>
              <a:xfrm>
                <a:off x="7445981" y="5100228"/>
                <a:ext cx="17674" cy="9583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2" name="Connecteur droit avec flèche 171"/>
              <p:cNvCxnSpPr>
                <a:stCxn id="159" idx="3"/>
                <a:endCxn id="161" idx="1"/>
              </p:cNvCxnSpPr>
              <p:nvPr/>
            </p:nvCxnSpPr>
            <p:spPr>
              <a:xfrm>
                <a:off x="7309635" y="4908551"/>
                <a:ext cx="47974" cy="9583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3" name="Connecteur droit avec flèche 172"/>
              <p:cNvCxnSpPr>
                <a:stCxn id="160" idx="3"/>
                <a:endCxn id="165" idx="0"/>
              </p:cNvCxnSpPr>
              <p:nvPr/>
            </p:nvCxnSpPr>
            <p:spPr>
              <a:xfrm>
                <a:off x="7309635" y="4757947"/>
                <a:ext cx="65648" cy="1072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4" name="Connecteur droit avec flèche 173"/>
              <p:cNvCxnSpPr>
                <a:stCxn id="161" idx="3"/>
                <a:endCxn id="167" idx="1"/>
              </p:cNvCxnSpPr>
              <p:nvPr/>
            </p:nvCxnSpPr>
            <p:spPr>
              <a:xfrm>
                <a:off x="7544453" y="5004389"/>
                <a:ext cx="138871" cy="19510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5" name="Connecteur droit avec flèche 174"/>
              <p:cNvCxnSpPr>
                <a:stCxn id="166" idx="3"/>
                <a:endCxn id="163" idx="1"/>
              </p:cNvCxnSpPr>
              <p:nvPr/>
            </p:nvCxnSpPr>
            <p:spPr>
              <a:xfrm flipV="1">
                <a:off x="7370233" y="5196067"/>
                <a:ext cx="93422" cy="581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36" name="Rectangle à coins arrondis 235"/>
            <p:cNvSpPr/>
            <p:nvPr/>
          </p:nvSpPr>
          <p:spPr>
            <a:xfrm>
              <a:off x="6761072" y="4535914"/>
              <a:ext cx="2244416" cy="2252646"/>
            </a:xfrm>
            <a:prstGeom prst="roundRect">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nvGrpSpPr>
            <p:cNvPr id="279" name="Grouper 278"/>
            <p:cNvGrpSpPr/>
            <p:nvPr/>
          </p:nvGrpSpPr>
          <p:grpSpPr>
            <a:xfrm>
              <a:off x="257764" y="4432098"/>
              <a:ext cx="422804" cy="477637"/>
              <a:chOff x="257764" y="4432098"/>
              <a:chExt cx="422804" cy="477637"/>
            </a:xfrm>
          </p:grpSpPr>
          <p:sp>
            <p:nvSpPr>
              <p:cNvPr id="200" name="Ellipse 199"/>
              <p:cNvSpPr/>
              <p:nvPr/>
            </p:nvSpPr>
            <p:spPr>
              <a:xfrm>
                <a:off x="257764" y="4468948"/>
                <a:ext cx="422804" cy="440787"/>
              </a:xfrm>
              <a:prstGeom prst="ellips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4" name="ZoneTexte 13"/>
              <p:cNvSpPr txBox="1"/>
              <p:nvPr/>
            </p:nvSpPr>
            <p:spPr>
              <a:xfrm>
                <a:off x="311823" y="4432098"/>
                <a:ext cx="340658" cy="461665"/>
              </a:xfrm>
              <a:prstGeom prst="rect">
                <a:avLst/>
              </a:prstGeom>
              <a:noFill/>
            </p:spPr>
            <p:txBody>
              <a:bodyPr wrap="none" rtlCol="0">
                <a:spAutoFit/>
              </a:bodyPr>
              <a:lstStyle/>
              <a:p>
                <a:r>
                  <a:rPr lang="fr-FR" sz="2400" dirty="0" smtClean="0"/>
                  <a:t>6</a:t>
                </a:r>
                <a:endParaRPr lang="fr-FR" sz="2400" dirty="0"/>
              </a:p>
            </p:txBody>
          </p:sp>
        </p:grpSp>
        <p:sp>
          <p:nvSpPr>
            <p:cNvPr id="284" name="ZoneTexte 283"/>
            <p:cNvSpPr txBox="1"/>
            <p:nvPr/>
          </p:nvSpPr>
          <p:spPr>
            <a:xfrm>
              <a:off x="88226" y="4887412"/>
              <a:ext cx="5865708" cy="523220"/>
            </a:xfrm>
            <a:prstGeom prst="rect">
              <a:avLst/>
            </a:prstGeom>
            <a:noFill/>
          </p:spPr>
          <p:txBody>
            <a:bodyPr wrap="none" rtlCol="0">
              <a:spAutoFit/>
            </a:bodyPr>
            <a:lstStyle/>
            <a:p>
              <a:r>
                <a:rPr lang="fr-FR" sz="2800" dirty="0"/>
                <a:t>O</a:t>
              </a:r>
              <a:r>
                <a:rPr lang="fr-FR" dirty="0"/>
                <a:t>utils : « </a:t>
              </a:r>
              <a:r>
                <a:rPr lang="fr-FR" dirty="0">
                  <a:solidFill>
                    <a:srgbClr val="FF0000"/>
                  </a:solidFill>
                </a:rPr>
                <a:t>Planning de GANTT </a:t>
              </a:r>
              <a:r>
                <a:rPr lang="fr-FR" dirty="0"/>
                <a:t>: Quand, Quoi et Comment ? </a:t>
              </a:r>
              <a:r>
                <a:rPr lang="fr-FR" dirty="0" smtClean="0"/>
                <a:t>» </a:t>
              </a:r>
              <a:endParaRPr lang="fr-FR" dirty="0"/>
            </a:p>
          </p:txBody>
        </p:sp>
      </p:grpSp>
      <p:grpSp>
        <p:nvGrpSpPr>
          <p:cNvPr id="57" name="Grouper 56"/>
          <p:cNvGrpSpPr/>
          <p:nvPr/>
        </p:nvGrpSpPr>
        <p:grpSpPr>
          <a:xfrm>
            <a:off x="870211" y="4924482"/>
            <a:ext cx="8091426" cy="1055688"/>
            <a:chOff x="870211" y="4924482"/>
            <a:chExt cx="8091426" cy="1055688"/>
          </a:xfrm>
        </p:grpSpPr>
        <p:cxnSp>
          <p:nvCxnSpPr>
            <p:cNvPr id="239" name="Connecteur droit avec flèche 238"/>
            <p:cNvCxnSpPr/>
            <p:nvPr/>
          </p:nvCxnSpPr>
          <p:spPr>
            <a:xfrm>
              <a:off x="5667634" y="5732873"/>
              <a:ext cx="2267202"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81" name="Line 333"/>
            <p:cNvSpPr>
              <a:spLocks noChangeShapeType="1"/>
            </p:cNvSpPr>
            <p:nvPr/>
          </p:nvSpPr>
          <p:spPr bwMode="auto">
            <a:xfrm>
              <a:off x="8001898" y="5799835"/>
              <a:ext cx="926064" cy="0"/>
            </a:xfrm>
            <a:prstGeom prst="line">
              <a:avLst/>
            </a:prstGeom>
            <a:noFill/>
            <a:ln w="12700">
              <a:solidFill>
                <a:schemeClr val="tx1"/>
              </a:solidFill>
              <a:round/>
              <a:headEnd type="none" w="sm" len="sm"/>
              <a:tailEnd type="stealth" w="med" len="med"/>
            </a:ln>
          </p:spPr>
          <p:txBody>
            <a:bodyPr wrap="none" anchor="ctr"/>
            <a:lstStyle/>
            <a:p>
              <a:endParaRPr lang="fr-FR"/>
            </a:p>
          </p:txBody>
        </p:sp>
        <p:sp>
          <p:nvSpPr>
            <p:cNvPr id="182" name="Freeform 334"/>
            <p:cNvSpPr>
              <a:spLocks/>
            </p:cNvSpPr>
            <p:nvPr/>
          </p:nvSpPr>
          <p:spPr bwMode="auto">
            <a:xfrm>
              <a:off x="8001898" y="5120614"/>
              <a:ext cx="819426" cy="680537"/>
            </a:xfrm>
            <a:custGeom>
              <a:avLst/>
              <a:gdLst>
                <a:gd name="T0" fmla="*/ 0 w 583"/>
                <a:gd name="T1" fmla="*/ 384 h 517"/>
                <a:gd name="T2" fmla="*/ 90 w 583"/>
                <a:gd name="T3" fmla="*/ 384 h 517"/>
                <a:gd name="T4" fmla="*/ 90 w 583"/>
                <a:gd name="T5" fmla="*/ 288 h 517"/>
                <a:gd name="T6" fmla="*/ 156 w 583"/>
                <a:gd name="T7" fmla="*/ 288 h 517"/>
                <a:gd name="T8" fmla="*/ 156 w 583"/>
                <a:gd name="T9" fmla="*/ 186 h 517"/>
                <a:gd name="T10" fmla="*/ 234 w 583"/>
                <a:gd name="T11" fmla="*/ 186 h 517"/>
                <a:gd name="T12" fmla="*/ 234 w 583"/>
                <a:gd name="T13" fmla="*/ 0 h 517"/>
                <a:gd name="T14" fmla="*/ 414 w 583"/>
                <a:gd name="T15" fmla="*/ 0 h 517"/>
                <a:gd name="T16" fmla="*/ 414 w 583"/>
                <a:gd name="T17" fmla="*/ 282 h 517"/>
                <a:gd name="T18" fmla="*/ 510 w 583"/>
                <a:gd name="T19" fmla="*/ 282 h 517"/>
                <a:gd name="T20" fmla="*/ 510 w 583"/>
                <a:gd name="T21" fmla="*/ 378 h 517"/>
                <a:gd name="T22" fmla="*/ 582 w 583"/>
                <a:gd name="T23" fmla="*/ 378 h 517"/>
                <a:gd name="T24" fmla="*/ 582 w 583"/>
                <a:gd name="T25" fmla="*/ 516 h 51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83"/>
                <a:gd name="T40" fmla="*/ 0 h 517"/>
                <a:gd name="T41" fmla="*/ 583 w 583"/>
                <a:gd name="T42" fmla="*/ 517 h 51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83" h="517">
                  <a:moveTo>
                    <a:pt x="0" y="384"/>
                  </a:moveTo>
                  <a:lnTo>
                    <a:pt x="90" y="384"/>
                  </a:lnTo>
                  <a:lnTo>
                    <a:pt x="90" y="288"/>
                  </a:lnTo>
                  <a:lnTo>
                    <a:pt x="156" y="288"/>
                  </a:lnTo>
                  <a:lnTo>
                    <a:pt x="156" y="186"/>
                  </a:lnTo>
                  <a:lnTo>
                    <a:pt x="234" y="186"/>
                  </a:lnTo>
                  <a:lnTo>
                    <a:pt x="234" y="0"/>
                  </a:lnTo>
                  <a:lnTo>
                    <a:pt x="414" y="0"/>
                  </a:lnTo>
                  <a:lnTo>
                    <a:pt x="414" y="282"/>
                  </a:lnTo>
                  <a:lnTo>
                    <a:pt x="510" y="282"/>
                  </a:lnTo>
                  <a:lnTo>
                    <a:pt x="510" y="378"/>
                  </a:lnTo>
                  <a:lnTo>
                    <a:pt x="582" y="378"/>
                  </a:lnTo>
                  <a:lnTo>
                    <a:pt x="582" y="516"/>
                  </a:lnTo>
                </a:path>
              </a:pathLst>
            </a:custGeom>
            <a:noFill/>
            <a:ln w="12700" cap="rnd">
              <a:solidFill>
                <a:schemeClr val="tx1"/>
              </a:solidFill>
              <a:round/>
              <a:headEnd type="none" w="sm" len="sm"/>
              <a:tailEnd type="none" w="sm" len="sm"/>
            </a:ln>
          </p:spPr>
          <p:txBody>
            <a:bodyPr/>
            <a:lstStyle/>
            <a:p>
              <a:endParaRPr lang="fr-FR"/>
            </a:p>
          </p:txBody>
        </p:sp>
        <p:sp>
          <p:nvSpPr>
            <p:cNvPr id="183" name="Line 335"/>
            <p:cNvSpPr>
              <a:spLocks noChangeShapeType="1"/>
            </p:cNvSpPr>
            <p:nvPr/>
          </p:nvSpPr>
          <p:spPr bwMode="auto">
            <a:xfrm>
              <a:off x="8001898" y="5286470"/>
              <a:ext cx="858714" cy="0"/>
            </a:xfrm>
            <a:prstGeom prst="line">
              <a:avLst/>
            </a:prstGeom>
            <a:noFill/>
            <a:ln w="25400">
              <a:solidFill>
                <a:schemeClr val="tx1"/>
              </a:solidFill>
              <a:round/>
              <a:headEnd type="none" w="sm" len="sm"/>
              <a:tailEnd type="none" w="sm" len="sm"/>
            </a:ln>
          </p:spPr>
          <p:txBody>
            <a:bodyPr wrap="none" anchor="ctr"/>
            <a:lstStyle/>
            <a:p>
              <a:endParaRPr lang="fr-FR"/>
            </a:p>
          </p:txBody>
        </p:sp>
        <p:sp>
          <p:nvSpPr>
            <p:cNvPr id="184" name="Rectangle 336"/>
            <p:cNvSpPr>
              <a:spLocks noChangeArrowheads="1"/>
            </p:cNvSpPr>
            <p:nvPr/>
          </p:nvSpPr>
          <p:spPr bwMode="auto">
            <a:xfrm>
              <a:off x="8335842" y="5125879"/>
              <a:ext cx="241338" cy="147428"/>
            </a:xfrm>
            <a:prstGeom prst="rect">
              <a:avLst/>
            </a:prstGeom>
            <a:solidFill>
              <a:schemeClr val="bg2"/>
            </a:solidFill>
            <a:ln w="12700">
              <a:solidFill>
                <a:schemeClr val="tx1"/>
              </a:solidFill>
              <a:miter lim="800000"/>
              <a:headEnd/>
              <a:tailEnd/>
            </a:ln>
          </p:spPr>
          <p:txBody>
            <a:bodyPr wrap="none" anchor="ctr"/>
            <a:lstStyle/>
            <a:p>
              <a:endParaRPr lang="fr-FR"/>
            </a:p>
          </p:txBody>
        </p:sp>
        <p:sp>
          <p:nvSpPr>
            <p:cNvPr id="185" name="Rectangle 337"/>
            <p:cNvSpPr>
              <a:spLocks noChangeArrowheads="1"/>
            </p:cNvSpPr>
            <p:nvPr/>
          </p:nvSpPr>
          <p:spPr bwMode="auto">
            <a:xfrm>
              <a:off x="8768005" y="5777457"/>
              <a:ext cx="193632" cy="202713"/>
            </a:xfrm>
            <a:prstGeom prst="rect">
              <a:avLst/>
            </a:prstGeom>
            <a:noFill/>
            <a:ln w="9525">
              <a:noFill/>
              <a:miter lim="800000"/>
              <a:headEnd/>
              <a:tailEnd/>
            </a:ln>
          </p:spPr>
          <p:txBody>
            <a:bodyPr wrap="none" lIns="92075" tIns="46038" rIns="92075" bIns="46038">
              <a:spAutoFit/>
            </a:bodyPr>
            <a:lstStyle/>
            <a:p>
              <a:pPr defTabSz="762000" eaLnBrk="0" hangingPunct="0"/>
              <a:r>
                <a:rPr lang="fr-FR" sz="1000" b="0">
                  <a:latin typeface="Times New Roman" pitchFamily="18" charset="0"/>
                </a:rPr>
                <a:t>t</a:t>
              </a:r>
            </a:p>
          </p:txBody>
        </p:sp>
        <p:sp>
          <p:nvSpPr>
            <p:cNvPr id="186" name="Rectangle 338"/>
            <p:cNvSpPr>
              <a:spLocks noChangeArrowheads="1"/>
            </p:cNvSpPr>
            <p:nvPr/>
          </p:nvSpPr>
          <p:spPr bwMode="auto">
            <a:xfrm>
              <a:off x="7878423" y="4924482"/>
              <a:ext cx="457419" cy="202713"/>
            </a:xfrm>
            <a:prstGeom prst="rect">
              <a:avLst/>
            </a:prstGeom>
            <a:noFill/>
            <a:ln w="9525">
              <a:noFill/>
              <a:miter lim="800000"/>
              <a:headEnd/>
              <a:tailEnd/>
            </a:ln>
          </p:spPr>
          <p:txBody>
            <a:bodyPr wrap="none" lIns="92075" tIns="46038" rIns="92075" bIns="46038">
              <a:spAutoFit/>
            </a:bodyPr>
            <a:lstStyle/>
            <a:p>
              <a:pPr defTabSz="762000" eaLnBrk="0" hangingPunct="0"/>
              <a:r>
                <a:rPr lang="fr-FR" sz="1000" b="0">
                  <a:latin typeface="Times New Roman" pitchFamily="18" charset="0"/>
                </a:rPr>
                <a:t>heures</a:t>
              </a:r>
            </a:p>
          </p:txBody>
        </p:sp>
        <p:sp>
          <p:nvSpPr>
            <p:cNvPr id="187" name="Line 339"/>
            <p:cNvSpPr>
              <a:spLocks noChangeShapeType="1"/>
            </p:cNvSpPr>
            <p:nvPr/>
          </p:nvSpPr>
          <p:spPr bwMode="auto">
            <a:xfrm flipV="1">
              <a:off x="7992077" y="5136410"/>
              <a:ext cx="0" cy="663425"/>
            </a:xfrm>
            <a:prstGeom prst="line">
              <a:avLst/>
            </a:prstGeom>
            <a:noFill/>
            <a:ln w="9525">
              <a:solidFill>
                <a:schemeClr val="tx1"/>
              </a:solidFill>
              <a:round/>
              <a:headEnd/>
              <a:tailEnd type="triangle" w="med" len="med"/>
            </a:ln>
          </p:spPr>
          <p:txBody>
            <a:bodyPr wrap="none" anchor="ctr"/>
            <a:lstStyle/>
            <a:p>
              <a:endParaRPr lang="fr-FR"/>
            </a:p>
          </p:txBody>
        </p:sp>
        <p:sp>
          <p:nvSpPr>
            <p:cNvPr id="55" name="ZoneTexte 54"/>
            <p:cNvSpPr txBox="1"/>
            <p:nvPr/>
          </p:nvSpPr>
          <p:spPr>
            <a:xfrm>
              <a:off x="870211" y="5534897"/>
              <a:ext cx="4666737" cy="369332"/>
            </a:xfrm>
            <a:prstGeom prst="rect">
              <a:avLst/>
            </a:prstGeom>
            <a:noFill/>
          </p:spPr>
          <p:txBody>
            <a:bodyPr wrap="none" rtlCol="0">
              <a:spAutoFit/>
            </a:bodyPr>
            <a:lstStyle/>
            <a:p>
              <a:r>
                <a:rPr lang="fr-FR" dirty="0"/>
                <a:t> « </a:t>
              </a:r>
              <a:r>
                <a:rPr lang="fr-FR" dirty="0">
                  <a:solidFill>
                    <a:srgbClr val="FF0000"/>
                  </a:solidFill>
                </a:rPr>
                <a:t>Plans de charges </a:t>
              </a:r>
              <a:r>
                <a:rPr lang="fr-FR" dirty="0"/>
                <a:t>: Quand, Qui et Combien ? »</a:t>
              </a:r>
            </a:p>
          </p:txBody>
        </p:sp>
      </p:grpSp>
      <p:sp>
        <p:nvSpPr>
          <p:cNvPr id="15" name="Espace réservé du pied de page 14"/>
          <p:cNvSpPr>
            <a:spLocks noGrp="1"/>
          </p:cNvSpPr>
          <p:nvPr>
            <p:ph type="ftr" sz="quarter" idx="11"/>
          </p:nvPr>
        </p:nvSpPr>
        <p:spPr>
          <a:xfrm>
            <a:off x="3124200" y="6469985"/>
            <a:ext cx="2895600" cy="365125"/>
          </a:xfrm>
        </p:spPr>
        <p:txBody>
          <a:bodyPr/>
          <a:lstStyle/>
          <a:p>
            <a:r>
              <a:rPr lang="en-US" sz="800" dirty="0" smtClean="0"/>
              <a:t>Guy </a:t>
            </a:r>
            <a:r>
              <a:rPr lang="en-US" sz="800" dirty="0" err="1" smtClean="0"/>
              <a:t>Doriot</a:t>
            </a:r>
            <a:r>
              <a:rPr lang="en-US" sz="800" dirty="0" smtClean="0"/>
              <a:t> copyright 2012</a:t>
            </a:r>
            <a:endParaRPr lang="fr-FR" sz="800" dirty="0"/>
          </a:p>
        </p:txBody>
      </p:sp>
      <p:sp>
        <p:nvSpPr>
          <p:cNvPr id="232" name="Espace réservé du numéro de diapositive 231"/>
          <p:cNvSpPr>
            <a:spLocks noGrp="1"/>
          </p:cNvSpPr>
          <p:nvPr>
            <p:ph type="sldNum" sz="quarter" idx="12"/>
          </p:nvPr>
        </p:nvSpPr>
        <p:spPr/>
        <p:txBody>
          <a:bodyPr/>
          <a:lstStyle/>
          <a:p>
            <a:fld id="{91054109-3671-9648-88AD-827A27BCC822}" type="slidenum">
              <a:rPr lang="fr-FR" smtClean="0"/>
              <a:t>3</a:t>
            </a:fld>
            <a:endParaRPr lang="fr-FR"/>
          </a:p>
        </p:txBody>
      </p:sp>
    </p:spTree>
    <p:extLst>
      <p:ext uri="{BB962C8B-B14F-4D97-AF65-F5344CB8AC3E}">
        <p14:creationId xmlns:p14="http://schemas.microsoft.com/office/powerpoint/2010/main" val="31740973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24"/>
                                        </p:tgtEl>
                                        <p:attrNameLst>
                                          <p:attrName>style.visibility</p:attrName>
                                        </p:attrNameLst>
                                      </p:cBhvr>
                                      <p:to>
                                        <p:strVal val="visible"/>
                                      </p:to>
                                    </p:set>
                                    <p:animEffect transition="in" filter="checkerboard(across)">
                                      <p:cBhvr>
                                        <p:cTn id="7" dur="500"/>
                                        <p:tgtEl>
                                          <p:spTgt spid="22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checkerboard(across)">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checkerboard(across)">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checkerboard(across)">
                                      <p:cBhvr>
                                        <p:cTn id="22" dur="500"/>
                                        <p:tgtEl>
                                          <p:spTgt spid="30"/>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277"/>
                                        </p:tgtEl>
                                        <p:attrNameLst>
                                          <p:attrName>style.visibility</p:attrName>
                                        </p:attrNameLst>
                                      </p:cBhvr>
                                      <p:to>
                                        <p:strVal val="visible"/>
                                      </p:to>
                                    </p:set>
                                    <p:animEffect transition="in" filter="checkerboard(across)">
                                      <p:cBhvr>
                                        <p:cTn id="27" dur="500"/>
                                        <p:tgtEl>
                                          <p:spTgt spid="277"/>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54"/>
                                        </p:tgtEl>
                                        <p:attrNameLst>
                                          <p:attrName>style.visibility</p:attrName>
                                        </p:attrNameLst>
                                      </p:cBhvr>
                                      <p:to>
                                        <p:strVal val="visible"/>
                                      </p:to>
                                    </p:set>
                                    <p:animEffect transition="in" filter="checkerboard(across)">
                                      <p:cBhvr>
                                        <p:cTn id="32" dur="500"/>
                                        <p:tgtEl>
                                          <p:spTgt spid="54"/>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57"/>
                                        </p:tgtEl>
                                        <p:attrNameLst>
                                          <p:attrName>style.visibility</p:attrName>
                                        </p:attrNameLst>
                                      </p:cBhvr>
                                      <p:to>
                                        <p:strVal val="visible"/>
                                      </p:to>
                                    </p:set>
                                    <p:animEffect transition="in" filter="checkerboard(across)">
                                      <p:cBhvr>
                                        <p:cTn id="37" dur="500"/>
                                        <p:tgtEl>
                                          <p:spTgt spid="57"/>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60"/>
                                        </p:tgtEl>
                                        <p:attrNameLst>
                                          <p:attrName>style.visibility</p:attrName>
                                        </p:attrNameLst>
                                      </p:cBhvr>
                                      <p:to>
                                        <p:strVal val="visible"/>
                                      </p:to>
                                    </p:set>
                                    <p:animEffect transition="in" filter="checkerboard(across)">
                                      <p:cBhvr>
                                        <p:cTn id="42"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 name="Grouper 70"/>
          <p:cNvGrpSpPr/>
          <p:nvPr/>
        </p:nvGrpSpPr>
        <p:grpSpPr>
          <a:xfrm>
            <a:off x="6665871" y="201936"/>
            <a:ext cx="2478129" cy="4178147"/>
            <a:chOff x="6665871" y="201936"/>
            <a:chExt cx="2478129" cy="4178147"/>
          </a:xfrm>
        </p:grpSpPr>
        <p:sp>
          <p:nvSpPr>
            <p:cNvPr id="6" name="ZoneTexte 5"/>
            <p:cNvSpPr txBox="1"/>
            <p:nvPr/>
          </p:nvSpPr>
          <p:spPr>
            <a:xfrm>
              <a:off x="7007918" y="201936"/>
              <a:ext cx="1685528" cy="646331"/>
            </a:xfrm>
            <a:prstGeom prst="rect">
              <a:avLst/>
            </a:prstGeom>
            <a:noFill/>
          </p:spPr>
          <p:txBody>
            <a:bodyPr wrap="none" rtlCol="0">
              <a:spAutoFit/>
            </a:bodyPr>
            <a:lstStyle/>
            <a:p>
              <a:pPr algn="ctr"/>
              <a:r>
                <a:rPr lang="fr-FR" dirty="0" smtClean="0"/>
                <a:t>INFORMATIONS </a:t>
              </a:r>
            </a:p>
            <a:p>
              <a:pPr algn="ctr"/>
              <a:r>
                <a:rPr lang="fr-FR" dirty="0" smtClean="0"/>
                <a:t>DE SORTIE</a:t>
              </a:r>
              <a:endParaRPr lang="fr-FR" dirty="0"/>
            </a:p>
          </p:txBody>
        </p:sp>
        <p:grpSp>
          <p:nvGrpSpPr>
            <p:cNvPr id="70" name="Grouper 69"/>
            <p:cNvGrpSpPr/>
            <p:nvPr/>
          </p:nvGrpSpPr>
          <p:grpSpPr>
            <a:xfrm>
              <a:off x="6665871" y="1642084"/>
              <a:ext cx="2478129" cy="2737999"/>
              <a:chOff x="6608102" y="2074997"/>
              <a:chExt cx="2478129" cy="2737999"/>
            </a:xfrm>
          </p:grpSpPr>
          <p:sp>
            <p:nvSpPr>
              <p:cNvPr id="116" name="ZoneTexte 115"/>
              <p:cNvSpPr txBox="1"/>
              <p:nvPr/>
            </p:nvSpPr>
            <p:spPr>
              <a:xfrm>
                <a:off x="7017469" y="2855064"/>
                <a:ext cx="409976" cy="369332"/>
              </a:xfrm>
              <a:prstGeom prst="rect">
                <a:avLst/>
              </a:prstGeom>
              <a:solidFill>
                <a:schemeClr val="bg1"/>
              </a:solidFill>
              <a:ln>
                <a:solidFill>
                  <a:srgbClr val="000000"/>
                </a:solidFill>
              </a:ln>
            </p:spPr>
            <p:txBody>
              <a:bodyPr wrap="none" rtlCol="0">
                <a:spAutoFit/>
              </a:bodyPr>
              <a:lstStyle/>
              <a:p>
                <a:r>
                  <a:rPr lang="fr-FR" dirty="0" smtClean="0"/>
                  <a:t>FP</a:t>
                </a:r>
                <a:endParaRPr lang="fr-FR" dirty="0"/>
              </a:p>
            </p:txBody>
          </p:sp>
          <p:sp>
            <p:nvSpPr>
              <p:cNvPr id="117" name="ZoneTexte 116"/>
              <p:cNvSpPr txBox="1"/>
              <p:nvPr/>
            </p:nvSpPr>
            <p:spPr>
              <a:xfrm>
                <a:off x="7613220" y="2868648"/>
                <a:ext cx="396788" cy="369332"/>
              </a:xfrm>
              <a:prstGeom prst="rect">
                <a:avLst/>
              </a:prstGeom>
              <a:solidFill>
                <a:srgbClr val="FFFFFF"/>
              </a:solidFill>
              <a:ln>
                <a:solidFill>
                  <a:srgbClr val="000000"/>
                </a:solidFill>
              </a:ln>
            </p:spPr>
            <p:txBody>
              <a:bodyPr wrap="none" rtlCol="0">
                <a:spAutoFit/>
              </a:bodyPr>
              <a:lstStyle/>
              <a:p>
                <a:r>
                  <a:rPr lang="fr-FR" dirty="0" smtClean="0"/>
                  <a:t>FS</a:t>
                </a:r>
                <a:endParaRPr lang="fr-FR" dirty="0"/>
              </a:p>
            </p:txBody>
          </p:sp>
          <p:sp>
            <p:nvSpPr>
              <p:cNvPr id="118" name="ZoneTexte 117"/>
              <p:cNvSpPr txBox="1"/>
              <p:nvPr/>
            </p:nvSpPr>
            <p:spPr>
              <a:xfrm>
                <a:off x="8167282" y="2888518"/>
                <a:ext cx="415498" cy="369332"/>
              </a:xfrm>
              <a:prstGeom prst="rect">
                <a:avLst/>
              </a:prstGeom>
              <a:solidFill>
                <a:srgbClr val="FFFFFF"/>
              </a:solidFill>
              <a:ln>
                <a:solidFill>
                  <a:srgbClr val="000000"/>
                </a:solidFill>
              </a:ln>
            </p:spPr>
            <p:txBody>
              <a:bodyPr wrap="none" rtlCol="0">
                <a:spAutoFit/>
              </a:bodyPr>
              <a:lstStyle/>
              <a:p>
                <a:r>
                  <a:rPr lang="fr-FR" dirty="0" smtClean="0"/>
                  <a:t>FC</a:t>
                </a:r>
                <a:endParaRPr lang="fr-FR" dirty="0"/>
              </a:p>
            </p:txBody>
          </p:sp>
          <p:sp>
            <p:nvSpPr>
              <p:cNvPr id="119" name="ZoneTexte 118"/>
              <p:cNvSpPr txBox="1"/>
              <p:nvPr/>
            </p:nvSpPr>
            <p:spPr>
              <a:xfrm>
                <a:off x="6608102" y="4505219"/>
                <a:ext cx="2478129" cy="307777"/>
              </a:xfrm>
              <a:prstGeom prst="rect">
                <a:avLst/>
              </a:prstGeom>
              <a:solidFill>
                <a:srgbClr val="FFFF00"/>
              </a:solidFill>
              <a:ln>
                <a:solidFill>
                  <a:srgbClr val="000000"/>
                </a:solidFill>
              </a:ln>
            </p:spPr>
            <p:txBody>
              <a:bodyPr wrap="square" rtlCol="0">
                <a:spAutoFit/>
              </a:bodyPr>
              <a:lstStyle/>
              <a:p>
                <a:pPr algn="ctr"/>
                <a:r>
                  <a:rPr lang="fr-FR" sz="1400" dirty="0" smtClean="0"/>
                  <a:t>Arborescence fonctionnelle</a:t>
                </a:r>
                <a:endParaRPr lang="fr-FR" sz="1400" dirty="0"/>
              </a:p>
            </p:txBody>
          </p:sp>
          <p:cxnSp>
            <p:nvCxnSpPr>
              <p:cNvPr id="120" name="Connecteur droit 119"/>
              <p:cNvCxnSpPr/>
              <p:nvPr/>
            </p:nvCxnSpPr>
            <p:spPr>
              <a:xfrm>
                <a:off x="7221278" y="2740434"/>
                <a:ext cx="1128793" cy="20207"/>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21" name="Connecteur droit 120"/>
              <p:cNvCxnSpPr>
                <a:endCxn id="116" idx="0"/>
              </p:cNvCxnSpPr>
              <p:nvPr/>
            </p:nvCxnSpPr>
            <p:spPr>
              <a:xfrm>
                <a:off x="7205600" y="2740434"/>
                <a:ext cx="16857" cy="11463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22" name="Connecteur droit 121"/>
              <p:cNvCxnSpPr>
                <a:endCxn id="117" idx="0"/>
              </p:cNvCxnSpPr>
              <p:nvPr/>
            </p:nvCxnSpPr>
            <p:spPr>
              <a:xfrm>
                <a:off x="7796975" y="2611615"/>
                <a:ext cx="14639" cy="25703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23" name="Connecteur droit 122"/>
              <p:cNvCxnSpPr>
                <a:endCxn id="118" idx="0"/>
              </p:cNvCxnSpPr>
              <p:nvPr/>
            </p:nvCxnSpPr>
            <p:spPr>
              <a:xfrm>
                <a:off x="8358174" y="2746772"/>
                <a:ext cx="16857" cy="141746"/>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124" name="ZoneTexte 123"/>
              <p:cNvSpPr txBox="1"/>
              <p:nvPr/>
            </p:nvSpPr>
            <p:spPr>
              <a:xfrm>
                <a:off x="7222457" y="2074997"/>
                <a:ext cx="1120569" cy="523220"/>
              </a:xfrm>
              <a:prstGeom prst="rect">
                <a:avLst/>
              </a:prstGeom>
              <a:noFill/>
              <a:ln>
                <a:solidFill>
                  <a:srgbClr val="000000"/>
                </a:solidFill>
              </a:ln>
            </p:spPr>
            <p:txBody>
              <a:bodyPr wrap="none" rtlCol="0">
                <a:spAutoFit/>
              </a:bodyPr>
              <a:lstStyle/>
              <a:p>
                <a:pPr algn="ctr"/>
                <a:r>
                  <a:rPr lang="fr-FR" sz="1400" dirty="0" smtClean="0"/>
                  <a:t>Fonctions du </a:t>
                </a:r>
              </a:p>
              <a:p>
                <a:pPr algn="ctr"/>
                <a:r>
                  <a:rPr lang="fr-FR" sz="1400" dirty="0" smtClean="0"/>
                  <a:t>dispositif</a:t>
                </a:r>
                <a:endParaRPr lang="fr-FR" sz="1400" dirty="0"/>
              </a:p>
            </p:txBody>
          </p:sp>
          <p:sp>
            <p:nvSpPr>
              <p:cNvPr id="126" name="ZoneTexte 125"/>
              <p:cNvSpPr txBox="1"/>
              <p:nvPr/>
            </p:nvSpPr>
            <p:spPr>
              <a:xfrm>
                <a:off x="6957759" y="3304890"/>
                <a:ext cx="579155" cy="1200329"/>
              </a:xfrm>
              <a:prstGeom prst="rect">
                <a:avLst/>
              </a:prstGeom>
              <a:noFill/>
            </p:spPr>
            <p:txBody>
              <a:bodyPr wrap="none" rtlCol="0">
                <a:spAutoFit/>
              </a:bodyPr>
              <a:lstStyle/>
              <a:p>
                <a:r>
                  <a:rPr lang="fr-FR" dirty="0" smtClean="0"/>
                  <a:t>FP 1</a:t>
                </a:r>
              </a:p>
              <a:p>
                <a:r>
                  <a:rPr lang="fr-FR" dirty="0" smtClean="0"/>
                  <a:t>FP 2</a:t>
                </a:r>
              </a:p>
              <a:p>
                <a:r>
                  <a:rPr lang="fr-FR" dirty="0" smtClean="0"/>
                  <a:t>FP 3</a:t>
                </a:r>
              </a:p>
              <a:p>
                <a:r>
                  <a:rPr lang="fr-FR" dirty="0" smtClean="0"/>
                  <a:t>FP 4</a:t>
                </a:r>
                <a:endParaRPr lang="fr-FR" dirty="0"/>
              </a:p>
            </p:txBody>
          </p:sp>
          <p:sp>
            <p:nvSpPr>
              <p:cNvPr id="127" name="ZoneTexte 126"/>
              <p:cNvSpPr txBox="1"/>
              <p:nvPr/>
            </p:nvSpPr>
            <p:spPr>
              <a:xfrm>
                <a:off x="7546893" y="3304890"/>
                <a:ext cx="565968" cy="923330"/>
              </a:xfrm>
              <a:prstGeom prst="rect">
                <a:avLst/>
              </a:prstGeom>
              <a:noFill/>
            </p:spPr>
            <p:txBody>
              <a:bodyPr wrap="none" rtlCol="0">
                <a:spAutoFit/>
              </a:bodyPr>
              <a:lstStyle/>
              <a:p>
                <a:r>
                  <a:rPr lang="fr-FR" dirty="0" smtClean="0"/>
                  <a:t>FS 1</a:t>
                </a:r>
              </a:p>
              <a:p>
                <a:r>
                  <a:rPr lang="fr-FR" dirty="0" smtClean="0"/>
                  <a:t>FS 2</a:t>
                </a:r>
              </a:p>
              <a:p>
                <a:endParaRPr lang="fr-FR" dirty="0"/>
              </a:p>
            </p:txBody>
          </p:sp>
          <p:sp>
            <p:nvSpPr>
              <p:cNvPr id="128" name="ZoneTexte 127"/>
              <p:cNvSpPr txBox="1"/>
              <p:nvPr/>
            </p:nvSpPr>
            <p:spPr>
              <a:xfrm>
                <a:off x="8120580" y="3304890"/>
                <a:ext cx="582987" cy="923330"/>
              </a:xfrm>
              <a:prstGeom prst="rect">
                <a:avLst/>
              </a:prstGeom>
              <a:noFill/>
            </p:spPr>
            <p:txBody>
              <a:bodyPr wrap="none" rtlCol="0">
                <a:spAutoFit/>
              </a:bodyPr>
              <a:lstStyle/>
              <a:p>
                <a:r>
                  <a:rPr lang="fr-FR" dirty="0" smtClean="0"/>
                  <a:t>FC 1</a:t>
                </a:r>
              </a:p>
              <a:p>
                <a:r>
                  <a:rPr lang="fr-FR" dirty="0" smtClean="0"/>
                  <a:t>FC 2</a:t>
                </a:r>
              </a:p>
              <a:p>
                <a:r>
                  <a:rPr lang="fr-FR" dirty="0" smtClean="0"/>
                  <a:t>FC 3</a:t>
                </a:r>
                <a:endParaRPr lang="fr-FR" dirty="0"/>
              </a:p>
            </p:txBody>
          </p:sp>
        </p:grpSp>
      </p:grpSp>
      <p:sp>
        <p:nvSpPr>
          <p:cNvPr id="41" name="ZoneTexte 40"/>
          <p:cNvSpPr txBox="1"/>
          <p:nvPr/>
        </p:nvSpPr>
        <p:spPr>
          <a:xfrm>
            <a:off x="4175341" y="1936497"/>
            <a:ext cx="1747291" cy="276999"/>
          </a:xfrm>
          <a:prstGeom prst="rect">
            <a:avLst/>
          </a:prstGeom>
          <a:noFill/>
          <a:ln>
            <a:solidFill>
              <a:srgbClr val="000000"/>
            </a:solidFill>
          </a:ln>
        </p:spPr>
        <p:txBody>
          <a:bodyPr wrap="square" rtlCol="0">
            <a:spAutoFit/>
          </a:bodyPr>
          <a:lstStyle/>
          <a:p>
            <a:pPr algn="ctr"/>
            <a:r>
              <a:rPr lang="fr-FR" sz="1200" dirty="0" smtClean="0"/>
              <a:t>Nom de l’émetteur</a:t>
            </a:r>
            <a:endParaRPr lang="fr-FR" sz="1200" dirty="0"/>
          </a:p>
        </p:txBody>
      </p:sp>
      <p:sp>
        <p:nvSpPr>
          <p:cNvPr id="33" name="Rectangle 32"/>
          <p:cNvSpPr/>
          <p:nvPr/>
        </p:nvSpPr>
        <p:spPr>
          <a:xfrm>
            <a:off x="4708848" y="2784215"/>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38" name="Connecteur droit 37"/>
          <p:cNvCxnSpPr>
            <a:endCxn id="33" idx="2"/>
          </p:cNvCxnSpPr>
          <p:nvPr/>
        </p:nvCxnSpPr>
        <p:spPr>
          <a:xfrm>
            <a:off x="5049838" y="3175029"/>
            <a:ext cx="0" cy="165072"/>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grpSp>
        <p:nvGrpSpPr>
          <p:cNvPr id="37" name="Grouper 36"/>
          <p:cNvGrpSpPr/>
          <p:nvPr/>
        </p:nvGrpSpPr>
        <p:grpSpPr>
          <a:xfrm>
            <a:off x="4673629" y="2858855"/>
            <a:ext cx="752418" cy="338554"/>
            <a:chOff x="5791814" y="2960838"/>
            <a:chExt cx="752418" cy="338554"/>
          </a:xfrm>
        </p:grpSpPr>
        <p:cxnSp>
          <p:nvCxnSpPr>
            <p:cNvPr id="35" name="Connecteur droit 34"/>
            <p:cNvCxnSpPr/>
            <p:nvPr/>
          </p:nvCxnSpPr>
          <p:spPr>
            <a:xfrm>
              <a:off x="5827033" y="2987284"/>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6" name="Connecteur droit 35"/>
            <p:cNvCxnSpPr/>
            <p:nvPr/>
          </p:nvCxnSpPr>
          <p:spPr>
            <a:xfrm>
              <a:off x="5827033" y="3276607"/>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42" name="ZoneTexte 41"/>
            <p:cNvSpPr txBox="1"/>
            <p:nvPr/>
          </p:nvSpPr>
          <p:spPr>
            <a:xfrm>
              <a:off x="5791814" y="2960838"/>
              <a:ext cx="752418" cy="338554"/>
            </a:xfrm>
            <a:prstGeom prst="rect">
              <a:avLst/>
            </a:prstGeom>
            <a:noFill/>
            <a:ln>
              <a:noFill/>
            </a:ln>
          </p:spPr>
          <p:txBody>
            <a:bodyPr wrap="square" rtlCol="0">
              <a:spAutoFit/>
            </a:bodyPr>
            <a:lstStyle/>
            <a:p>
              <a:pPr algn="ctr"/>
              <a:r>
                <a:rPr lang="fr-FR" sz="800" dirty="0" smtClean="0"/>
                <a:t>Libellé de la fonction</a:t>
              </a:r>
              <a:endParaRPr lang="fr-FR" sz="800" dirty="0"/>
            </a:p>
          </p:txBody>
        </p:sp>
      </p:grpSp>
      <p:sp>
        <p:nvSpPr>
          <p:cNvPr id="43" name="ZoneTexte 42"/>
          <p:cNvSpPr txBox="1"/>
          <p:nvPr/>
        </p:nvSpPr>
        <p:spPr>
          <a:xfrm>
            <a:off x="3950661" y="3766555"/>
            <a:ext cx="1098326" cy="646331"/>
          </a:xfrm>
          <a:prstGeom prst="rect">
            <a:avLst/>
          </a:prstGeom>
          <a:noFill/>
          <a:ln>
            <a:solidFill>
              <a:srgbClr val="000000"/>
            </a:solidFill>
          </a:ln>
        </p:spPr>
        <p:txBody>
          <a:bodyPr wrap="square" rtlCol="0">
            <a:spAutoFit/>
          </a:bodyPr>
          <a:lstStyle/>
          <a:p>
            <a:pPr algn="ctr"/>
            <a:r>
              <a:rPr lang="fr-FR" sz="1200" dirty="0" smtClean="0"/>
              <a:t>Code de la fonction</a:t>
            </a:r>
          </a:p>
          <a:p>
            <a:pPr algn="ctr"/>
            <a:r>
              <a:rPr lang="fr-FR" sz="1200" dirty="0" smtClean="0"/>
              <a:t>FP, FS, FC</a:t>
            </a:r>
            <a:endParaRPr lang="fr-FR" sz="1200" dirty="0"/>
          </a:p>
        </p:txBody>
      </p:sp>
      <p:sp>
        <p:nvSpPr>
          <p:cNvPr id="44" name="ZoneTexte 43"/>
          <p:cNvSpPr txBox="1"/>
          <p:nvPr/>
        </p:nvSpPr>
        <p:spPr>
          <a:xfrm>
            <a:off x="5198032" y="3756050"/>
            <a:ext cx="1217163" cy="646331"/>
          </a:xfrm>
          <a:prstGeom prst="rect">
            <a:avLst/>
          </a:prstGeom>
          <a:noFill/>
          <a:ln>
            <a:solidFill>
              <a:srgbClr val="000000"/>
            </a:solidFill>
          </a:ln>
        </p:spPr>
        <p:txBody>
          <a:bodyPr wrap="square" rtlCol="0">
            <a:spAutoFit/>
          </a:bodyPr>
          <a:lstStyle/>
          <a:p>
            <a:pPr algn="ctr"/>
            <a:r>
              <a:rPr lang="fr-FR" sz="1200" dirty="0" smtClean="0"/>
              <a:t>Codes des</a:t>
            </a:r>
          </a:p>
          <a:p>
            <a:pPr algn="ctr"/>
            <a:r>
              <a:rPr lang="fr-FR" sz="1200" dirty="0" smtClean="0"/>
              <a:t> éléments de l’environnement</a:t>
            </a:r>
            <a:endParaRPr lang="fr-FR" sz="1200" dirty="0"/>
          </a:p>
        </p:txBody>
      </p:sp>
      <p:grpSp>
        <p:nvGrpSpPr>
          <p:cNvPr id="63" name="Grouper 62"/>
          <p:cNvGrpSpPr/>
          <p:nvPr/>
        </p:nvGrpSpPr>
        <p:grpSpPr>
          <a:xfrm>
            <a:off x="2177773" y="2305957"/>
            <a:ext cx="1698553" cy="1241532"/>
            <a:chOff x="3563987" y="2109123"/>
            <a:chExt cx="1698553" cy="1241532"/>
          </a:xfrm>
        </p:grpSpPr>
        <p:grpSp>
          <p:nvGrpSpPr>
            <p:cNvPr id="45" name="Grouper 44"/>
            <p:cNvGrpSpPr/>
            <p:nvPr/>
          </p:nvGrpSpPr>
          <p:grpSpPr>
            <a:xfrm>
              <a:off x="3563987" y="2109123"/>
              <a:ext cx="1698553" cy="1241532"/>
              <a:chOff x="290970" y="1580852"/>
              <a:chExt cx="3860664" cy="2403231"/>
            </a:xfrm>
          </p:grpSpPr>
          <p:sp>
            <p:nvSpPr>
              <p:cNvPr id="46" name="AutoShape 4"/>
              <p:cNvSpPr>
                <a:spLocks noChangeArrowheads="1"/>
              </p:cNvSpPr>
              <p:nvPr/>
            </p:nvSpPr>
            <p:spPr bwMode="auto">
              <a:xfrm>
                <a:off x="2453080" y="1580852"/>
                <a:ext cx="714361" cy="329674"/>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47" name="AutoShape 5"/>
              <p:cNvSpPr>
                <a:spLocks noChangeArrowheads="1"/>
              </p:cNvSpPr>
              <p:nvPr/>
            </p:nvSpPr>
            <p:spPr bwMode="auto">
              <a:xfrm>
                <a:off x="1913418" y="2619171"/>
                <a:ext cx="574256" cy="326593"/>
              </a:xfrm>
              <a:prstGeom prst="octagon">
                <a:avLst>
                  <a:gd name="adj" fmla="val 29278"/>
                </a:avLst>
              </a:prstGeom>
              <a:solidFill>
                <a:schemeClr val="bg1"/>
              </a:solidFill>
              <a:ln w="12700">
                <a:solidFill>
                  <a:schemeClr val="tx1"/>
                </a:solidFill>
                <a:miter lim="800000"/>
                <a:headEnd/>
                <a:tailEnd/>
              </a:ln>
            </p:spPr>
            <p:txBody>
              <a:bodyPr wrap="none" anchor="ctr"/>
              <a:lstStyle/>
              <a:p>
                <a:endParaRPr lang="fr-FR" sz="800"/>
              </a:p>
            </p:txBody>
          </p:sp>
          <p:sp>
            <p:nvSpPr>
              <p:cNvPr id="48" name="AutoShape 6"/>
              <p:cNvSpPr>
                <a:spLocks noChangeArrowheads="1"/>
              </p:cNvSpPr>
              <p:nvPr/>
            </p:nvSpPr>
            <p:spPr bwMode="auto">
              <a:xfrm>
                <a:off x="1370295" y="1580852"/>
                <a:ext cx="619228" cy="329674"/>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49" name="AutoShape 7"/>
              <p:cNvSpPr>
                <a:spLocks noChangeArrowheads="1"/>
              </p:cNvSpPr>
              <p:nvPr/>
            </p:nvSpPr>
            <p:spPr bwMode="auto">
              <a:xfrm>
                <a:off x="290970" y="2024525"/>
                <a:ext cx="992841" cy="292701"/>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50" name="AutoShape 8"/>
              <p:cNvSpPr>
                <a:spLocks noChangeArrowheads="1"/>
              </p:cNvSpPr>
              <p:nvPr/>
            </p:nvSpPr>
            <p:spPr bwMode="auto">
              <a:xfrm>
                <a:off x="457020" y="2656144"/>
                <a:ext cx="660741" cy="289620"/>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51" name="AutoShape 9"/>
              <p:cNvSpPr>
                <a:spLocks noChangeArrowheads="1"/>
              </p:cNvSpPr>
              <p:nvPr/>
            </p:nvSpPr>
            <p:spPr bwMode="auto">
              <a:xfrm>
                <a:off x="789120" y="3096736"/>
                <a:ext cx="660741" cy="369728"/>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52" name="AutoShape 10"/>
              <p:cNvSpPr>
                <a:spLocks noChangeArrowheads="1"/>
              </p:cNvSpPr>
              <p:nvPr/>
            </p:nvSpPr>
            <p:spPr bwMode="auto">
              <a:xfrm>
                <a:off x="581558" y="2175498"/>
                <a:ext cx="909816" cy="289620"/>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53" name="AutoShape 11"/>
              <p:cNvSpPr>
                <a:spLocks noChangeArrowheads="1"/>
              </p:cNvSpPr>
              <p:nvPr/>
            </p:nvSpPr>
            <p:spPr bwMode="auto">
              <a:xfrm>
                <a:off x="3034255" y="2024525"/>
                <a:ext cx="619228" cy="329674"/>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54" name="AutoShape 12"/>
              <p:cNvSpPr>
                <a:spLocks noChangeArrowheads="1"/>
              </p:cNvSpPr>
              <p:nvPr/>
            </p:nvSpPr>
            <p:spPr bwMode="auto">
              <a:xfrm>
                <a:off x="3200306" y="2616090"/>
                <a:ext cx="660741" cy="329674"/>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55" name="AutoShape 13"/>
              <p:cNvSpPr>
                <a:spLocks noChangeArrowheads="1"/>
              </p:cNvSpPr>
              <p:nvPr/>
            </p:nvSpPr>
            <p:spPr bwMode="auto">
              <a:xfrm>
                <a:off x="2992743" y="3136790"/>
                <a:ext cx="1158891" cy="292701"/>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56" name="AutoShape 14"/>
              <p:cNvSpPr>
                <a:spLocks noChangeArrowheads="1"/>
              </p:cNvSpPr>
              <p:nvPr/>
            </p:nvSpPr>
            <p:spPr bwMode="auto">
              <a:xfrm>
                <a:off x="2411568" y="3617436"/>
                <a:ext cx="702253" cy="289620"/>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57" name="AutoShape 15"/>
              <p:cNvSpPr>
                <a:spLocks noChangeArrowheads="1"/>
              </p:cNvSpPr>
              <p:nvPr/>
            </p:nvSpPr>
            <p:spPr bwMode="auto">
              <a:xfrm>
                <a:off x="1079708" y="3617436"/>
                <a:ext cx="1120838" cy="366647"/>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grpSp>
        <p:sp>
          <p:nvSpPr>
            <p:cNvPr id="59" name="Forme libre 58"/>
            <p:cNvSpPr/>
            <p:nvPr/>
          </p:nvSpPr>
          <p:spPr>
            <a:xfrm>
              <a:off x="4154582" y="2210867"/>
              <a:ext cx="282198" cy="1034874"/>
            </a:xfrm>
            <a:custGeom>
              <a:avLst/>
              <a:gdLst>
                <a:gd name="connsiteX0" fmla="*/ 47033 w 282198"/>
                <a:gd name="connsiteY0" fmla="*/ 0 h 1034874"/>
                <a:gd name="connsiteX1" fmla="*/ 282198 w 282198"/>
                <a:gd name="connsiteY1" fmla="*/ 501757 h 1034874"/>
                <a:gd name="connsiteX2" fmla="*/ 0 w 282198"/>
                <a:gd name="connsiteY2" fmla="*/ 1034874 h 1034874"/>
              </a:gdLst>
              <a:ahLst/>
              <a:cxnLst>
                <a:cxn ang="0">
                  <a:pos x="connsiteX0" y="connsiteY0"/>
                </a:cxn>
                <a:cxn ang="0">
                  <a:pos x="connsiteX1" y="connsiteY1"/>
                </a:cxn>
                <a:cxn ang="0">
                  <a:pos x="connsiteX2" y="connsiteY2"/>
                </a:cxn>
              </a:cxnLst>
              <a:rect l="l" t="t" r="r" b="b"/>
              <a:pathLst>
                <a:path w="282198" h="1034874">
                  <a:moveTo>
                    <a:pt x="47033" y="0"/>
                  </a:moveTo>
                  <a:lnTo>
                    <a:pt x="282198" y="501757"/>
                  </a:lnTo>
                  <a:lnTo>
                    <a:pt x="0" y="1034874"/>
                  </a:ln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60" name="Forme libre 59"/>
            <p:cNvSpPr/>
            <p:nvPr/>
          </p:nvSpPr>
          <p:spPr>
            <a:xfrm>
              <a:off x="3919417" y="2179507"/>
              <a:ext cx="721173" cy="799676"/>
            </a:xfrm>
            <a:custGeom>
              <a:avLst/>
              <a:gdLst>
                <a:gd name="connsiteX0" fmla="*/ 0 w 721173"/>
                <a:gd name="connsiteY0" fmla="*/ 799676 h 799676"/>
                <a:gd name="connsiteX1" fmla="*/ 438975 w 721173"/>
                <a:gd name="connsiteY1" fmla="*/ 533117 h 799676"/>
                <a:gd name="connsiteX2" fmla="*/ 721173 w 721173"/>
                <a:gd name="connsiteY2" fmla="*/ 0 h 799676"/>
              </a:gdLst>
              <a:ahLst/>
              <a:cxnLst>
                <a:cxn ang="0">
                  <a:pos x="connsiteX0" y="connsiteY0"/>
                </a:cxn>
                <a:cxn ang="0">
                  <a:pos x="connsiteX1" y="connsiteY1"/>
                </a:cxn>
                <a:cxn ang="0">
                  <a:pos x="connsiteX2" y="connsiteY2"/>
                </a:cxn>
              </a:cxnLst>
              <a:rect l="l" t="t" r="r" b="b"/>
              <a:pathLst>
                <a:path w="721173" h="799676">
                  <a:moveTo>
                    <a:pt x="0" y="799676"/>
                  </a:moveTo>
                  <a:lnTo>
                    <a:pt x="438975" y="533117"/>
                  </a:lnTo>
                  <a:lnTo>
                    <a:pt x="721173" y="0"/>
                  </a:ln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cxnSp>
          <p:nvCxnSpPr>
            <p:cNvPr id="62" name="Connecteur droit 61"/>
            <p:cNvCxnSpPr>
              <a:stCxn id="54" idx="1"/>
              <a:endCxn id="47" idx="1"/>
            </p:cNvCxnSpPr>
            <p:nvPr/>
          </p:nvCxnSpPr>
          <p:spPr>
            <a:xfrm flipH="1">
              <a:off x="4530458" y="2729094"/>
              <a:ext cx="313532" cy="35757"/>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grpSp>
      <p:sp>
        <p:nvSpPr>
          <p:cNvPr id="129" name="ZoneTexte 128"/>
          <p:cNvSpPr txBox="1"/>
          <p:nvPr/>
        </p:nvSpPr>
        <p:spPr>
          <a:xfrm>
            <a:off x="2170092" y="3766555"/>
            <a:ext cx="1685077" cy="646331"/>
          </a:xfrm>
          <a:prstGeom prst="rect">
            <a:avLst/>
          </a:prstGeom>
          <a:noFill/>
          <a:ln>
            <a:solidFill>
              <a:srgbClr val="000000"/>
            </a:solidFill>
          </a:ln>
        </p:spPr>
        <p:txBody>
          <a:bodyPr wrap="none" rtlCol="0">
            <a:spAutoFit/>
          </a:bodyPr>
          <a:lstStyle/>
          <a:p>
            <a:pPr algn="ctr"/>
            <a:r>
              <a:rPr lang="fr-FR" sz="1200" dirty="0" smtClean="0"/>
              <a:t>Support à la réflexion</a:t>
            </a:r>
          </a:p>
          <a:p>
            <a:pPr algn="ctr"/>
            <a:r>
              <a:rPr lang="fr-FR" sz="1200" dirty="0" smtClean="0"/>
              <a:t>Méthode APTE de </a:t>
            </a:r>
          </a:p>
          <a:p>
            <a:pPr algn="ctr"/>
            <a:r>
              <a:rPr lang="fr-FR" sz="1200" dirty="0"/>
              <a:t>r</a:t>
            </a:r>
            <a:r>
              <a:rPr lang="fr-FR" sz="1200" dirty="0" smtClean="0"/>
              <a:t>echerche des fonctions</a:t>
            </a:r>
            <a:endParaRPr lang="fr-FR" sz="1200" dirty="0"/>
          </a:p>
        </p:txBody>
      </p:sp>
      <p:sp>
        <p:nvSpPr>
          <p:cNvPr id="3" name="ZoneTexte 2"/>
          <p:cNvSpPr txBox="1"/>
          <p:nvPr/>
        </p:nvSpPr>
        <p:spPr>
          <a:xfrm>
            <a:off x="1516073" y="856965"/>
            <a:ext cx="5701651" cy="646331"/>
          </a:xfrm>
          <a:prstGeom prst="rect">
            <a:avLst/>
          </a:prstGeom>
          <a:noFill/>
          <a:ln>
            <a:solidFill>
              <a:srgbClr val="000000"/>
            </a:solidFill>
          </a:ln>
        </p:spPr>
        <p:txBody>
          <a:bodyPr wrap="none" rtlCol="0">
            <a:spAutoFit/>
          </a:bodyPr>
          <a:lstStyle/>
          <a:p>
            <a:pPr algn="ctr"/>
            <a:r>
              <a:rPr lang="fr-FR" dirty="0" smtClean="0"/>
              <a:t>Quelles sont les </a:t>
            </a:r>
            <a:r>
              <a:rPr lang="fr-FR" b="1" dirty="0" smtClean="0"/>
              <a:t>fonctions</a:t>
            </a:r>
            <a:r>
              <a:rPr lang="fr-FR" dirty="0" smtClean="0"/>
              <a:t> que le dispositif doit posséder</a:t>
            </a:r>
          </a:p>
          <a:p>
            <a:r>
              <a:rPr lang="fr-FR" dirty="0"/>
              <a:t>p</a:t>
            </a:r>
            <a:r>
              <a:rPr lang="fr-FR" dirty="0" smtClean="0"/>
              <a:t>our satisfaire le </a:t>
            </a:r>
            <a:r>
              <a:rPr lang="fr-FR" b="1" dirty="0" smtClean="0"/>
              <a:t>besoin</a:t>
            </a:r>
            <a:r>
              <a:rPr lang="fr-FR" dirty="0" smtClean="0"/>
              <a:t> d’usage dans cet </a:t>
            </a:r>
            <a:r>
              <a:rPr lang="fr-FR" b="1" dirty="0" smtClean="0"/>
              <a:t>environnement</a:t>
            </a:r>
            <a:r>
              <a:rPr lang="fr-FR" dirty="0" smtClean="0"/>
              <a:t> ?</a:t>
            </a:r>
            <a:endParaRPr lang="fr-FR" dirty="0"/>
          </a:p>
        </p:txBody>
      </p:sp>
      <p:grpSp>
        <p:nvGrpSpPr>
          <p:cNvPr id="20" name="Grouper 19"/>
          <p:cNvGrpSpPr/>
          <p:nvPr/>
        </p:nvGrpSpPr>
        <p:grpSpPr>
          <a:xfrm>
            <a:off x="195399" y="201936"/>
            <a:ext cx="1724872" cy="4087839"/>
            <a:chOff x="195399" y="201936"/>
            <a:chExt cx="1724872" cy="4087839"/>
          </a:xfrm>
        </p:grpSpPr>
        <p:sp>
          <p:nvSpPr>
            <p:cNvPr id="5" name="ZoneTexte 4"/>
            <p:cNvSpPr txBox="1"/>
            <p:nvPr/>
          </p:nvSpPr>
          <p:spPr>
            <a:xfrm>
              <a:off x="234743" y="201936"/>
              <a:ext cx="1685528" cy="646331"/>
            </a:xfrm>
            <a:prstGeom prst="rect">
              <a:avLst/>
            </a:prstGeom>
            <a:noFill/>
          </p:spPr>
          <p:txBody>
            <a:bodyPr wrap="none" rtlCol="0">
              <a:spAutoFit/>
            </a:bodyPr>
            <a:lstStyle/>
            <a:p>
              <a:pPr algn="ctr"/>
              <a:r>
                <a:rPr lang="fr-FR" dirty="0" smtClean="0"/>
                <a:t>INFORMATIONS </a:t>
              </a:r>
            </a:p>
            <a:p>
              <a:pPr algn="ctr"/>
              <a:r>
                <a:rPr lang="fr-FR" dirty="0" smtClean="0"/>
                <a:t>D’ENTREE</a:t>
              </a:r>
              <a:endParaRPr lang="fr-FR" dirty="0"/>
            </a:p>
          </p:txBody>
        </p:sp>
        <p:grpSp>
          <p:nvGrpSpPr>
            <p:cNvPr id="4" name="Grouper 3"/>
            <p:cNvGrpSpPr/>
            <p:nvPr/>
          </p:nvGrpSpPr>
          <p:grpSpPr>
            <a:xfrm>
              <a:off x="195399" y="1902902"/>
              <a:ext cx="1698553" cy="2386873"/>
              <a:chOff x="195399" y="1902902"/>
              <a:chExt cx="1698553" cy="2386873"/>
            </a:xfrm>
          </p:grpSpPr>
          <p:grpSp>
            <p:nvGrpSpPr>
              <p:cNvPr id="32" name="Grouper 31"/>
              <p:cNvGrpSpPr/>
              <p:nvPr/>
            </p:nvGrpSpPr>
            <p:grpSpPr>
              <a:xfrm>
                <a:off x="195399" y="2391909"/>
                <a:ext cx="1698553" cy="1241532"/>
                <a:chOff x="290970" y="1580852"/>
                <a:chExt cx="3860664" cy="2403231"/>
              </a:xfrm>
            </p:grpSpPr>
            <p:sp>
              <p:nvSpPr>
                <p:cNvPr id="8" name="AutoShape 4"/>
                <p:cNvSpPr>
                  <a:spLocks noChangeArrowheads="1"/>
                </p:cNvSpPr>
                <p:nvPr/>
              </p:nvSpPr>
              <p:spPr bwMode="auto">
                <a:xfrm>
                  <a:off x="2453080" y="1580852"/>
                  <a:ext cx="714361" cy="329674"/>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9" name="AutoShape 5"/>
                <p:cNvSpPr>
                  <a:spLocks noChangeArrowheads="1"/>
                </p:cNvSpPr>
                <p:nvPr/>
              </p:nvSpPr>
              <p:spPr bwMode="auto">
                <a:xfrm>
                  <a:off x="1913418" y="2619171"/>
                  <a:ext cx="574256" cy="326593"/>
                </a:xfrm>
                <a:prstGeom prst="octagon">
                  <a:avLst>
                    <a:gd name="adj" fmla="val 29278"/>
                  </a:avLst>
                </a:prstGeom>
                <a:solidFill>
                  <a:schemeClr val="bg1"/>
                </a:solidFill>
                <a:ln w="12700">
                  <a:solidFill>
                    <a:schemeClr val="tx1"/>
                  </a:solidFill>
                  <a:miter lim="800000"/>
                  <a:headEnd/>
                  <a:tailEnd/>
                </a:ln>
              </p:spPr>
              <p:txBody>
                <a:bodyPr wrap="none" anchor="ctr"/>
                <a:lstStyle/>
                <a:p>
                  <a:endParaRPr lang="fr-FR" sz="800"/>
                </a:p>
              </p:txBody>
            </p:sp>
            <p:sp>
              <p:nvSpPr>
                <p:cNvPr id="10" name="AutoShape 6"/>
                <p:cNvSpPr>
                  <a:spLocks noChangeArrowheads="1"/>
                </p:cNvSpPr>
                <p:nvPr/>
              </p:nvSpPr>
              <p:spPr bwMode="auto">
                <a:xfrm>
                  <a:off x="1370295" y="1580852"/>
                  <a:ext cx="619228" cy="329674"/>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11" name="AutoShape 7"/>
                <p:cNvSpPr>
                  <a:spLocks noChangeArrowheads="1"/>
                </p:cNvSpPr>
                <p:nvPr/>
              </p:nvSpPr>
              <p:spPr bwMode="auto">
                <a:xfrm>
                  <a:off x="290970" y="2024525"/>
                  <a:ext cx="992841" cy="292701"/>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12" name="AutoShape 8"/>
                <p:cNvSpPr>
                  <a:spLocks noChangeArrowheads="1"/>
                </p:cNvSpPr>
                <p:nvPr/>
              </p:nvSpPr>
              <p:spPr bwMode="auto">
                <a:xfrm>
                  <a:off x="457020" y="2656144"/>
                  <a:ext cx="660741" cy="289620"/>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13" name="AutoShape 9"/>
                <p:cNvSpPr>
                  <a:spLocks noChangeArrowheads="1"/>
                </p:cNvSpPr>
                <p:nvPr/>
              </p:nvSpPr>
              <p:spPr bwMode="auto">
                <a:xfrm>
                  <a:off x="789120" y="3096736"/>
                  <a:ext cx="660741" cy="369728"/>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14" name="AutoShape 10"/>
                <p:cNvSpPr>
                  <a:spLocks noChangeArrowheads="1"/>
                </p:cNvSpPr>
                <p:nvPr/>
              </p:nvSpPr>
              <p:spPr bwMode="auto">
                <a:xfrm>
                  <a:off x="581558" y="2175498"/>
                  <a:ext cx="909816" cy="289620"/>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15" name="AutoShape 11"/>
                <p:cNvSpPr>
                  <a:spLocks noChangeArrowheads="1"/>
                </p:cNvSpPr>
                <p:nvPr/>
              </p:nvSpPr>
              <p:spPr bwMode="auto">
                <a:xfrm>
                  <a:off x="3034255" y="2024525"/>
                  <a:ext cx="619228" cy="329674"/>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16" name="AutoShape 12"/>
                <p:cNvSpPr>
                  <a:spLocks noChangeArrowheads="1"/>
                </p:cNvSpPr>
                <p:nvPr/>
              </p:nvSpPr>
              <p:spPr bwMode="auto">
                <a:xfrm>
                  <a:off x="3200306" y="2616090"/>
                  <a:ext cx="660741" cy="329674"/>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17" name="AutoShape 13"/>
                <p:cNvSpPr>
                  <a:spLocks noChangeArrowheads="1"/>
                </p:cNvSpPr>
                <p:nvPr/>
              </p:nvSpPr>
              <p:spPr bwMode="auto">
                <a:xfrm>
                  <a:off x="2992743" y="3136790"/>
                  <a:ext cx="1158891" cy="292701"/>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18" name="AutoShape 14"/>
                <p:cNvSpPr>
                  <a:spLocks noChangeArrowheads="1"/>
                </p:cNvSpPr>
                <p:nvPr/>
              </p:nvSpPr>
              <p:spPr bwMode="auto">
                <a:xfrm>
                  <a:off x="2411568" y="3617436"/>
                  <a:ext cx="702253" cy="289620"/>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sp>
              <p:nvSpPr>
                <p:cNvPr id="19" name="AutoShape 15"/>
                <p:cNvSpPr>
                  <a:spLocks noChangeArrowheads="1"/>
                </p:cNvSpPr>
                <p:nvPr/>
              </p:nvSpPr>
              <p:spPr bwMode="auto">
                <a:xfrm>
                  <a:off x="1079708" y="3617436"/>
                  <a:ext cx="1120838" cy="366647"/>
                </a:xfrm>
                <a:prstGeom prst="roundRect">
                  <a:avLst>
                    <a:gd name="adj" fmla="val 12486"/>
                  </a:avLst>
                </a:prstGeom>
                <a:solidFill>
                  <a:schemeClr val="bg1"/>
                </a:solidFill>
                <a:ln w="12700">
                  <a:solidFill>
                    <a:schemeClr val="tx1"/>
                  </a:solidFill>
                  <a:round/>
                  <a:headEnd/>
                  <a:tailEnd/>
                </a:ln>
              </p:spPr>
              <p:txBody>
                <a:bodyPr wrap="none" anchor="ctr"/>
                <a:lstStyle/>
                <a:p>
                  <a:endParaRPr lang="fr-FR" sz="800"/>
                </a:p>
              </p:txBody>
            </p:sp>
          </p:grpSp>
          <p:sp>
            <p:nvSpPr>
              <p:cNvPr id="130" name="ZoneTexte 129"/>
              <p:cNvSpPr txBox="1"/>
              <p:nvPr/>
            </p:nvSpPr>
            <p:spPr>
              <a:xfrm>
                <a:off x="466402" y="3828110"/>
                <a:ext cx="1225591" cy="461665"/>
              </a:xfrm>
              <a:prstGeom prst="rect">
                <a:avLst/>
              </a:prstGeom>
              <a:noFill/>
              <a:ln>
                <a:solidFill>
                  <a:srgbClr val="000000"/>
                </a:solidFill>
              </a:ln>
            </p:spPr>
            <p:txBody>
              <a:bodyPr wrap="none" rtlCol="0">
                <a:spAutoFit/>
              </a:bodyPr>
              <a:lstStyle/>
              <a:p>
                <a:pPr algn="ctr"/>
                <a:r>
                  <a:rPr lang="fr-FR" sz="1200" dirty="0" smtClean="0"/>
                  <a:t>Les éléments de</a:t>
                </a:r>
              </a:p>
              <a:p>
                <a:pPr algn="ctr"/>
                <a:r>
                  <a:rPr lang="fr-FR" sz="1200" dirty="0"/>
                  <a:t>l</a:t>
                </a:r>
                <a:r>
                  <a:rPr lang="fr-FR" sz="1200" dirty="0" smtClean="0"/>
                  <a:t>’environnement</a:t>
                </a:r>
                <a:endParaRPr lang="fr-FR" sz="1200" dirty="0"/>
              </a:p>
            </p:txBody>
          </p:sp>
          <p:sp>
            <p:nvSpPr>
              <p:cNvPr id="7" name="ZoneTexte 6"/>
              <p:cNvSpPr txBox="1"/>
              <p:nvPr/>
            </p:nvSpPr>
            <p:spPr>
              <a:xfrm>
                <a:off x="559157" y="1902902"/>
                <a:ext cx="775648" cy="276999"/>
              </a:xfrm>
              <a:prstGeom prst="rect">
                <a:avLst/>
              </a:prstGeom>
              <a:noFill/>
              <a:ln>
                <a:solidFill>
                  <a:srgbClr val="000000"/>
                </a:solidFill>
              </a:ln>
            </p:spPr>
            <p:txBody>
              <a:bodyPr wrap="none" rtlCol="0">
                <a:spAutoFit/>
              </a:bodyPr>
              <a:lstStyle/>
              <a:p>
                <a:r>
                  <a:rPr lang="fr-FR" sz="1200" dirty="0" smtClean="0"/>
                  <a:t>Le besoin</a:t>
                </a:r>
                <a:endParaRPr lang="fr-FR" sz="1200" dirty="0"/>
              </a:p>
            </p:txBody>
          </p:sp>
        </p:grpSp>
      </p:grpSp>
      <p:sp>
        <p:nvSpPr>
          <p:cNvPr id="22" name="Espace réservé du pied de page 21"/>
          <p:cNvSpPr>
            <a:spLocks noGrp="1"/>
          </p:cNvSpPr>
          <p:nvPr>
            <p:ph type="ftr" sz="quarter" idx="11"/>
          </p:nvPr>
        </p:nvSpPr>
        <p:spPr>
          <a:xfrm>
            <a:off x="3110760" y="6492875"/>
            <a:ext cx="2895600" cy="365125"/>
          </a:xfrm>
        </p:spPr>
        <p:txBody>
          <a:bodyPr/>
          <a:lstStyle/>
          <a:p>
            <a:r>
              <a:rPr lang="en-US" sz="800" dirty="0" smtClean="0"/>
              <a:t>Guy </a:t>
            </a:r>
            <a:r>
              <a:rPr lang="en-US" sz="800" dirty="0" err="1" smtClean="0"/>
              <a:t>Doriot</a:t>
            </a:r>
            <a:r>
              <a:rPr lang="en-US" sz="800" dirty="0" smtClean="0"/>
              <a:t> copyright 2012</a:t>
            </a:r>
            <a:endParaRPr lang="fr-FR" sz="800" dirty="0"/>
          </a:p>
        </p:txBody>
      </p:sp>
      <p:sp>
        <p:nvSpPr>
          <p:cNvPr id="25" name="Espace réservé du numéro de diapositive 24"/>
          <p:cNvSpPr>
            <a:spLocks noGrp="1"/>
          </p:cNvSpPr>
          <p:nvPr>
            <p:ph type="sldNum" sz="quarter" idx="12"/>
          </p:nvPr>
        </p:nvSpPr>
        <p:spPr/>
        <p:txBody>
          <a:bodyPr/>
          <a:lstStyle/>
          <a:p>
            <a:fld id="{91054109-3671-9648-88AD-827A27BCC822}" type="slidenum">
              <a:rPr lang="fr-FR" smtClean="0"/>
              <a:t>4</a:t>
            </a:fld>
            <a:endParaRPr lang="fr-FR"/>
          </a:p>
        </p:txBody>
      </p:sp>
      <p:cxnSp>
        <p:nvCxnSpPr>
          <p:cNvPr id="24" name="Connecteur droit avec flèche 23"/>
          <p:cNvCxnSpPr>
            <a:stCxn id="41" idx="2"/>
            <a:endCxn id="42" idx="0"/>
          </p:cNvCxnSpPr>
          <p:nvPr/>
        </p:nvCxnSpPr>
        <p:spPr>
          <a:xfrm>
            <a:off x="5048987" y="2213496"/>
            <a:ext cx="851" cy="645359"/>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68" name="Connecteur droit avec flèche 67"/>
          <p:cNvCxnSpPr>
            <a:stCxn id="43" idx="0"/>
          </p:cNvCxnSpPr>
          <p:nvPr/>
        </p:nvCxnSpPr>
        <p:spPr>
          <a:xfrm flipV="1">
            <a:off x="4499824" y="3224396"/>
            <a:ext cx="376976" cy="542159"/>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83" name="Connecteur droit avec flèche 82"/>
          <p:cNvCxnSpPr>
            <a:stCxn id="44" idx="0"/>
          </p:cNvCxnSpPr>
          <p:nvPr/>
        </p:nvCxnSpPr>
        <p:spPr>
          <a:xfrm flipH="1" flipV="1">
            <a:off x="5237475" y="3224397"/>
            <a:ext cx="569139" cy="531653"/>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nvGrpSpPr>
          <p:cNvPr id="27" name="Grouper 26"/>
          <p:cNvGrpSpPr/>
          <p:nvPr/>
        </p:nvGrpSpPr>
        <p:grpSpPr>
          <a:xfrm>
            <a:off x="2378867" y="50441"/>
            <a:ext cx="3970971" cy="630303"/>
            <a:chOff x="2378867" y="50441"/>
            <a:chExt cx="3970971" cy="630303"/>
          </a:xfrm>
        </p:grpSpPr>
        <p:sp>
          <p:nvSpPr>
            <p:cNvPr id="64" name="ZoneTexte 63"/>
            <p:cNvSpPr txBox="1"/>
            <p:nvPr/>
          </p:nvSpPr>
          <p:spPr>
            <a:xfrm>
              <a:off x="2378867" y="311412"/>
              <a:ext cx="3970971" cy="369332"/>
            </a:xfrm>
            <a:prstGeom prst="rect">
              <a:avLst/>
            </a:prstGeom>
            <a:noFill/>
          </p:spPr>
          <p:txBody>
            <a:bodyPr wrap="none" rtlCol="0">
              <a:spAutoFit/>
            </a:bodyPr>
            <a:lstStyle/>
            <a:p>
              <a:pPr algn="ctr"/>
              <a:r>
                <a:rPr lang="fr-FR" dirty="0" smtClean="0"/>
                <a:t>POURQUOI ? LES OBJECTIFS DE QUALITE</a:t>
              </a:r>
              <a:endParaRPr lang="fr-FR" dirty="0"/>
            </a:p>
          </p:txBody>
        </p:sp>
        <p:grpSp>
          <p:nvGrpSpPr>
            <p:cNvPr id="23" name="Grouper 22"/>
            <p:cNvGrpSpPr/>
            <p:nvPr/>
          </p:nvGrpSpPr>
          <p:grpSpPr>
            <a:xfrm>
              <a:off x="4020050" y="50441"/>
              <a:ext cx="394142" cy="369332"/>
              <a:chOff x="3657158" y="5117068"/>
              <a:chExt cx="394142" cy="369332"/>
            </a:xfrm>
          </p:grpSpPr>
          <p:sp>
            <p:nvSpPr>
              <p:cNvPr id="2" name="Ellipse 1"/>
              <p:cNvSpPr/>
              <p:nvPr/>
            </p:nvSpPr>
            <p:spPr>
              <a:xfrm>
                <a:off x="3657158" y="5156200"/>
                <a:ext cx="394142" cy="330200"/>
              </a:xfrm>
              <a:prstGeom prst="ellipse">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1" name="ZoneTexte 20"/>
              <p:cNvSpPr txBox="1"/>
              <p:nvPr/>
            </p:nvSpPr>
            <p:spPr>
              <a:xfrm>
                <a:off x="3699801" y="5117068"/>
                <a:ext cx="301660" cy="369332"/>
              </a:xfrm>
              <a:prstGeom prst="rect">
                <a:avLst/>
              </a:prstGeom>
              <a:noFill/>
            </p:spPr>
            <p:txBody>
              <a:bodyPr wrap="none" rtlCol="0">
                <a:spAutoFit/>
              </a:bodyPr>
              <a:lstStyle/>
              <a:p>
                <a:r>
                  <a:rPr lang="fr-FR" b="1" dirty="0" smtClean="0"/>
                  <a:t>1</a:t>
                </a:r>
                <a:endParaRPr lang="fr-FR" b="1" dirty="0"/>
              </a:p>
            </p:txBody>
          </p:sp>
        </p:grpSp>
      </p:grpSp>
    </p:spTree>
    <p:extLst>
      <p:ext uri="{BB962C8B-B14F-4D97-AF65-F5344CB8AC3E}">
        <p14:creationId xmlns:p14="http://schemas.microsoft.com/office/powerpoint/2010/main" val="23744317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checkerboard(across)">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blinds(horizontal)">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checkerboard(across)">
                                      <p:cBhvr>
                                        <p:cTn id="22" dur="500"/>
                                        <p:tgtEl>
                                          <p:spTgt spid="41"/>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checkerboard(across)">
                                      <p:cBhvr>
                                        <p:cTn id="25" dur="500"/>
                                        <p:tgtEl>
                                          <p:spTgt spid="33"/>
                                        </p:tgtEl>
                                      </p:cBhvr>
                                    </p:animEffect>
                                  </p:childTnLst>
                                </p:cTn>
                              </p:par>
                              <p:par>
                                <p:cTn id="26" presetID="5" presetClass="entr" presetSubtype="10" fill="hold" nodeType="withEffect">
                                  <p:stCondLst>
                                    <p:cond delay="0"/>
                                  </p:stCondLst>
                                  <p:childTnLst>
                                    <p:set>
                                      <p:cBhvr>
                                        <p:cTn id="27" dur="1" fill="hold">
                                          <p:stCondLst>
                                            <p:cond delay="0"/>
                                          </p:stCondLst>
                                        </p:cTn>
                                        <p:tgtEl>
                                          <p:spTgt spid="38"/>
                                        </p:tgtEl>
                                        <p:attrNameLst>
                                          <p:attrName>style.visibility</p:attrName>
                                        </p:attrNameLst>
                                      </p:cBhvr>
                                      <p:to>
                                        <p:strVal val="visible"/>
                                      </p:to>
                                    </p:set>
                                    <p:animEffect transition="in" filter="checkerboard(across)">
                                      <p:cBhvr>
                                        <p:cTn id="28" dur="500"/>
                                        <p:tgtEl>
                                          <p:spTgt spid="38"/>
                                        </p:tgtEl>
                                      </p:cBhvr>
                                    </p:animEffect>
                                  </p:childTnLst>
                                </p:cTn>
                              </p:par>
                              <p:par>
                                <p:cTn id="29" presetID="5" presetClass="entr" presetSubtype="10" fill="hold" nodeType="with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checkerboard(across)">
                                      <p:cBhvr>
                                        <p:cTn id="31" dur="500"/>
                                        <p:tgtEl>
                                          <p:spTgt spid="37"/>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43"/>
                                        </p:tgtEl>
                                        <p:attrNameLst>
                                          <p:attrName>style.visibility</p:attrName>
                                        </p:attrNameLst>
                                      </p:cBhvr>
                                      <p:to>
                                        <p:strVal val="visible"/>
                                      </p:to>
                                    </p:set>
                                    <p:animEffect transition="in" filter="checkerboard(across)">
                                      <p:cBhvr>
                                        <p:cTn id="34" dur="500"/>
                                        <p:tgtEl>
                                          <p:spTgt spid="43"/>
                                        </p:tgtEl>
                                      </p:cBhvr>
                                    </p:animEffect>
                                  </p:childTnLst>
                                </p:cTn>
                              </p:par>
                              <p:par>
                                <p:cTn id="35" presetID="5" presetClass="entr" presetSubtype="10" fill="hold" grpId="0" nodeType="withEffect">
                                  <p:stCondLst>
                                    <p:cond delay="0"/>
                                  </p:stCondLst>
                                  <p:childTnLst>
                                    <p:set>
                                      <p:cBhvr>
                                        <p:cTn id="36" dur="1" fill="hold">
                                          <p:stCondLst>
                                            <p:cond delay="0"/>
                                          </p:stCondLst>
                                        </p:cTn>
                                        <p:tgtEl>
                                          <p:spTgt spid="44"/>
                                        </p:tgtEl>
                                        <p:attrNameLst>
                                          <p:attrName>style.visibility</p:attrName>
                                        </p:attrNameLst>
                                      </p:cBhvr>
                                      <p:to>
                                        <p:strVal val="visible"/>
                                      </p:to>
                                    </p:set>
                                    <p:animEffect transition="in" filter="checkerboard(across)">
                                      <p:cBhvr>
                                        <p:cTn id="37" dur="500"/>
                                        <p:tgtEl>
                                          <p:spTgt spid="44"/>
                                        </p:tgtEl>
                                      </p:cBhvr>
                                    </p:animEffect>
                                  </p:childTnLst>
                                </p:cTn>
                              </p:par>
                              <p:par>
                                <p:cTn id="38" presetID="5" presetClass="entr" presetSubtype="10" fill="hold" nodeType="withEffect">
                                  <p:stCondLst>
                                    <p:cond delay="0"/>
                                  </p:stCondLst>
                                  <p:childTnLst>
                                    <p:set>
                                      <p:cBhvr>
                                        <p:cTn id="39" dur="1" fill="hold">
                                          <p:stCondLst>
                                            <p:cond delay="0"/>
                                          </p:stCondLst>
                                        </p:cTn>
                                        <p:tgtEl>
                                          <p:spTgt spid="63"/>
                                        </p:tgtEl>
                                        <p:attrNameLst>
                                          <p:attrName>style.visibility</p:attrName>
                                        </p:attrNameLst>
                                      </p:cBhvr>
                                      <p:to>
                                        <p:strVal val="visible"/>
                                      </p:to>
                                    </p:set>
                                    <p:animEffect transition="in" filter="checkerboard(across)">
                                      <p:cBhvr>
                                        <p:cTn id="40" dur="500"/>
                                        <p:tgtEl>
                                          <p:spTgt spid="63"/>
                                        </p:tgtEl>
                                      </p:cBhvr>
                                    </p:animEffect>
                                  </p:childTnLst>
                                </p:cTn>
                              </p:par>
                              <p:par>
                                <p:cTn id="41" presetID="5" presetClass="entr" presetSubtype="10" fill="hold" grpId="0" nodeType="withEffect">
                                  <p:stCondLst>
                                    <p:cond delay="0"/>
                                  </p:stCondLst>
                                  <p:childTnLst>
                                    <p:set>
                                      <p:cBhvr>
                                        <p:cTn id="42" dur="1" fill="hold">
                                          <p:stCondLst>
                                            <p:cond delay="0"/>
                                          </p:stCondLst>
                                        </p:cTn>
                                        <p:tgtEl>
                                          <p:spTgt spid="129"/>
                                        </p:tgtEl>
                                        <p:attrNameLst>
                                          <p:attrName>style.visibility</p:attrName>
                                        </p:attrNameLst>
                                      </p:cBhvr>
                                      <p:to>
                                        <p:strVal val="visible"/>
                                      </p:to>
                                    </p:set>
                                    <p:animEffect transition="in" filter="checkerboard(across)">
                                      <p:cBhvr>
                                        <p:cTn id="43" dur="500"/>
                                        <p:tgtEl>
                                          <p:spTgt spid="129"/>
                                        </p:tgtEl>
                                      </p:cBhvr>
                                    </p:animEffect>
                                  </p:childTnLst>
                                </p:cTn>
                              </p:par>
                              <p:par>
                                <p:cTn id="44" presetID="5" presetClass="entr" presetSubtype="10" fill="hold" nodeType="withEffect">
                                  <p:stCondLst>
                                    <p:cond delay="0"/>
                                  </p:stCondLst>
                                  <p:childTnLst>
                                    <p:set>
                                      <p:cBhvr>
                                        <p:cTn id="45" dur="1" fill="hold">
                                          <p:stCondLst>
                                            <p:cond delay="0"/>
                                          </p:stCondLst>
                                        </p:cTn>
                                        <p:tgtEl>
                                          <p:spTgt spid="24"/>
                                        </p:tgtEl>
                                        <p:attrNameLst>
                                          <p:attrName>style.visibility</p:attrName>
                                        </p:attrNameLst>
                                      </p:cBhvr>
                                      <p:to>
                                        <p:strVal val="visible"/>
                                      </p:to>
                                    </p:set>
                                    <p:animEffect transition="in" filter="checkerboard(across)">
                                      <p:cBhvr>
                                        <p:cTn id="46" dur="500"/>
                                        <p:tgtEl>
                                          <p:spTgt spid="24"/>
                                        </p:tgtEl>
                                      </p:cBhvr>
                                    </p:animEffect>
                                  </p:childTnLst>
                                </p:cTn>
                              </p:par>
                              <p:par>
                                <p:cTn id="47" presetID="5" presetClass="entr" presetSubtype="10" fill="hold" nodeType="withEffect">
                                  <p:stCondLst>
                                    <p:cond delay="0"/>
                                  </p:stCondLst>
                                  <p:childTnLst>
                                    <p:set>
                                      <p:cBhvr>
                                        <p:cTn id="48" dur="1" fill="hold">
                                          <p:stCondLst>
                                            <p:cond delay="0"/>
                                          </p:stCondLst>
                                        </p:cTn>
                                        <p:tgtEl>
                                          <p:spTgt spid="68"/>
                                        </p:tgtEl>
                                        <p:attrNameLst>
                                          <p:attrName>style.visibility</p:attrName>
                                        </p:attrNameLst>
                                      </p:cBhvr>
                                      <p:to>
                                        <p:strVal val="visible"/>
                                      </p:to>
                                    </p:set>
                                    <p:animEffect transition="in" filter="checkerboard(across)">
                                      <p:cBhvr>
                                        <p:cTn id="49" dur="500"/>
                                        <p:tgtEl>
                                          <p:spTgt spid="68"/>
                                        </p:tgtEl>
                                      </p:cBhvr>
                                    </p:animEffect>
                                  </p:childTnLst>
                                </p:cTn>
                              </p:par>
                              <p:par>
                                <p:cTn id="50" presetID="5" presetClass="entr" presetSubtype="10" fill="hold" nodeType="withEffect">
                                  <p:stCondLst>
                                    <p:cond delay="0"/>
                                  </p:stCondLst>
                                  <p:childTnLst>
                                    <p:set>
                                      <p:cBhvr>
                                        <p:cTn id="51" dur="1" fill="hold">
                                          <p:stCondLst>
                                            <p:cond delay="0"/>
                                          </p:stCondLst>
                                        </p:cTn>
                                        <p:tgtEl>
                                          <p:spTgt spid="83"/>
                                        </p:tgtEl>
                                        <p:attrNameLst>
                                          <p:attrName>style.visibility</p:attrName>
                                        </p:attrNameLst>
                                      </p:cBhvr>
                                      <p:to>
                                        <p:strVal val="visible"/>
                                      </p:to>
                                    </p:set>
                                    <p:animEffect transition="in" filter="checkerboard(across)">
                                      <p:cBhvr>
                                        <p:cTn id="52" dur="500"/>
                                        <p:tgtEl>
                                          <p:spTgt spid="83"/>
                                        </p:tgtEl>
                                      </p:cBhvr>
                                    </p:animEffect>
                                  </p:childTnLst>
                                </p:cTn>
                              </p:par>
                            </p:childTnLst>
                          </p:cTn>
                        </p:par>
                      </p:childTnLst>
                    </p:cTn>
                  </p:par>
                  <p:par>
                    <p:cTn id="53" fill="hold">
                      <p:stCondLst>
                        <p:cond delay="indefinite"/>
                      </p:stCondLst>
                      <p:childTnLst>
                        <p:par>
                          <p:cTn id="54" fill="hold">
                            <p:stCondLst>
                              <p:cond delay="0"/>
                            </p:stCondLst>
                            <p:childTnLst>
                              <p:par>
                                <p:cTn id="55" presetID="5" presetClass="entr" presetSubtype="10" fill="hold" nodeType="clickEffect">
                                  <p:stCondLst>
                                    <p:cond delay="0"/>
                                  </p:stCondLst>
                                  <p:childTnLst>
                                    <p:set>
                                      <p:cBhvr>
                                        <p:cTn id="56" dur="1" fill="hold">
                                          <p:stCondLst>
                                            <p:cond delay="0"/>
                                          </p:stCondLst>
                                        </p:cTn>
                                        <p:tgtEl>
                                          <p:spTgt spid="71"/>
                                        </p:tgtEl>
                                        <p:attrNameLst>
                                          <p:attrName>style.visibility</p:attrName>
                                        </p:attrNameLst>
                                      </p:cBhvr>
                                      <p:to>
                                        <p:strVal val="visible"/>
                                      </p:to>
                                    </p:set>
                                    <p:animEffect transition="in" filter="checkerboard(across)">
                                      <p:cBhvr>
                                        <p:cTn id="57" dur="500"/>
                                        <p:tgtEl>
                                          <p:spTgt spid="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33" grpId="0" animBg="1"/>
      <p:bldP spid="43" grpId="0" animBg="1"/>
      <p:bldP spid="44" grpId="0" animBg="1"/>
      <p:bldP spid="129"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53864"/>
            <a:ext cx="9025467" cy="1212640"/>
          </a:xfrm>
          <a:prstGeom prst="rect">
            <a:avLst/>
          </a:prstGeom>
          <a:noFill/>
        </p:spPr>
        <p:txBody>
          <a:bodyPr wrap="square" rtlCol="0">
            <a:spAutoFit/>
          </a:bodyPr>
          <a:lstStyle/>
          <a:p>
            <a:pPr lvl="0" defTabSz="914400" fontAlgn="base">
              <a:spcBef>
                <a:spcPct val="20000"/>
              </a:spcBef>
              <a:spcAft>
                <a:spcPct val="0"/>
              </a:spcAft>
            </a:pPr>
            <a:r>
              <a:rPr lang="fr-FR" sz="1400" dirty="0" smtClean="0">
                <a:latin typeface="Arial" charset="0"/>
                <a:ea typeface="ＭＳ Ｐゴシック" charset="0"/>
              </a:rPr>
              <a:t>La </a:t>
            </a:r>
            <a:r>
              <a:rPr lang="fr-FR" sz="1400" b="1" dirty="0">
                <a:latin typeface="Arial" charset="0"/>
                <a:ea typeface="ＭＳ Ｐゴシック" charset="0"/>
              </a:rPr>
              <a:t>première étape</a:t>
            </a:r>
            <a:r>
              <a:rPr lang="fr-FR" sz="1400" dirty="0">
                <a:latin typeface="Arial" charset="0"/>
                <a:ea typeface="ＭＳ Ｐゴシック" charset="0"/>
              </a:rPr>
              <a:t> indispensable à la structuration d'un projet est l'identification  de l'</a:t>
            </a:r>
            <a:r>
              <a:rPr lang="fr-FR" sz="1400" b="1" dirty="0">
                <a:latin typeface="Arial" charset="0"/>
                <a:ea typeface="ＭＳ Ｐゴシック" charset="0"/>
              </a:rPr>
              <a:t>environnement</a:t>
            </a:r>
            <a:r>
              <a:rPr lang="fr-FR" sz="1400" dirty="0">
                <a:latin typeface="Arial" charset="0"/>
                <a:ea typeface="ＭＳ Ｐゴシック" charset="0"/>
              </a:rPr>
              <a:t>, des </a:t>
            </a:r>
            <a:r>
              <a:rPr lang="fr-FR" sz="1400" b="1" dirty="0">
                <a:latin typeface="Arial" charset="0"/>
                <a:ea typeface="ＭＳ Ｐゴシック" charset="0"/>
              </a:rPr>
              <a:t>fonctions et des performances </a:t>
            </a:r>
            <a:r>
              <a:rPr lang="fr-FR" sz="1400" dirty="0">
                <a:latin typeface="Arial" charset="0"/>
                <a:ea typeface="ＭＳ Ｐゴシック" charset="0"/>
              </a:rPr>
              <a:t>du dispositif que le projet doit produire (le CDCF: cahier des charges fonctionnel)</a:t>
            </a:r>
            <a:r>
              <a:rPr lang="fr-FR" sz="1400" dirty="0" smtClean="0">
                <a:latin typeface="Arial" charset="0"/>
                <a:ea typeface="ＭＳ Ｐゴシック" charset="0"/>
              </a:rPr>
              <a:t>. Il s’agit de répondre à la question POURQUOI ?. POURQUOI est fait le dispositif objet du projet ?</a:t>
            </a:r>
            <a:endParaRPr lang="fr-FR" sz="1400" dirty="0">
              <a:latin typeface="Arial" charset="0"/>
              <a:ea typeface="ＭＳ Ｐゴシック" charset="0"/>
            </a:endParaRPr>
          </a:p>
          <a:p>
            <a:pPr lvl="0" defTabSz="914400" fontAlgn="base">
              <a:spcBef>
                <a:spcPct val="20000"/>
              </a:spcBef>
              <a:spcAft>
                <a:spcPct val="0"/>
              </a:spcAft>
            </a:pPr>
            <a:r>
              <a:rPr lang="fr-FR" sz="1400" dirty="0">
                <a:latin typeface="Arial" charset="0"/>
                <a:ea typeface="ＭＳ Ｐゴシック" charset="0"/>
              </a:rPr>
              <a:t>C'est </a:t>
            </a:r>
            <a:r>
              <a:rPr lang="fr-FR" sz="1400" b="1" dirty="0" smtClean="0">
                <a:latin typeface="Arial" charset="0"/>
                <a:ea typeface="ＭＳ Ｐゴシック" charset="0"/>
              </a:rPr>
              <a:t>l'OBJECTIF</a:t>
            </a:r>
            <a:r>
              <a:rPr lang="fr-FR" sz="1400" dirty="0" smtClean="0">
                <a:latin typeface="Arial" charset="0"/>
                <a:ea typeface="ＭＳ Ｐゴシック" charset="0"/>
              </a:rPr>
              <a:t> </a:t>
            </a:r>
            <a:r>
              <a:rPr lang="fr-FR" sz="1400" b="1" dirty="0">
                <a:latin typeface="Arial" charset="0"/>
                <a:ea typeface="ＭＳ Ｐゴシック" charset="0"/>
              </a:rPr>
              <a:t>qualité</a:t>
            </a:r>
            <a:r>
              <a:rPr lang="fr-FR" sz="1400" dirty="0">
                <a:latin typeface="Arial" charset="0"/>
                <a:ea typeface="ＭＳ Ｐゴシック" charset="0"/>
              </a:rPr>
              <a:t>. Les deux autres </a:t>
            </a:r>
            <a:r>
              <a:rPr lang="fr-FR" sz="1400" b="1" dirty="0" smtClean="0">
                <a:latin typeface="Arial" charset="0"/>
                <a:ea typeface="ＭＳ Ｐゴシック" charset="0"/>
              </a:rPr>
              <a:t>OBJECTIFS</a:t>
            </a:r>
            <a:r>
              <a:rPr lang="fr-FR" sz="1400" dirty="0" smtClean="0">
                <a:latin typeface="Arial" charset="0"/>
                <a:ea typeface="ＭＳ Ｐゴシック" charset="0"/>
              </a:rPr>
              <a:t>, </a:t>
            </a:r>
            <a:r>
              <a:rPr lang="fr-FR" sz="1400" dirty="0">
                <a:latin typeface="Arial" charset="0"/>
                <a:ea typeface="ＭＳ Ｐゴシック" charset="0"/>
              </a:rPr>
              <a:t>à savoir : le </a:t>
            </a:r>
            <a:r>
              <a:rPr lang="fr-FR" sz="1400" b="1" dirty="0">
                <a:latin typeface="Arial" charset="0"/>
                <a:ea typeface="ＭＳ Ｐゴシック" charset="0"/>
              </a:rPr>
              <a:t>délai et le coût</a:t>
            </a:r>
            <a:r>
              <a:rPr lang="fr-FR" sz="1400" dirty="0">
                <a:latin typeface="Arial" charset="0"/>
                <a:ea typeface="ＭＳ Ｐゴシック" charset="0"/>
              </a:rPr>
              <a:t> sont évalués et déterminés par la mise en œuvre des 5 étapes suivantes de la démarche "SIXO"</a:t>
            </a:r>
            <a:r>
              <a:rPr lang="fr-FR" sz="1400" dirty="0" smtClean="0">
                <a:latin typeface="Arial" charset="0"/>
                <a:ea typeface="ＭＳ Ｐゴシック" charset="0"/>
              </a:rPr>
              <a:t>.</a:t>
            </a:r>
            <a:endParaRPr lang="fr-FR" sz="1400" dirty="0">
              <a:latin typeface="Arial" charset="0"/>
              <a:ea typeface="ＭＳ Ｐゴシック" charset="0"/>
            </a:endParaRPr>
          </a:p>
        </p:txBody>
      </p:sp>
      <p:pic>
        <p:nvPicPr>
          <p:cNvPr id="23"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767" y="1386084"/>
            <a:ext cx="4281488" cy="265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ZoneTexte 24"/>
          <p:cNvSpPr txBox="1"/>
          <p:nvPr/>
        </p:nvSpPr>
        <p:spPr>
          <a:xfrm>
            <a:off x="4518374" y="1383439"/>
            <a:ext cx="4625626" cy="3754874"/>
          </a:xfrm>
          <a:prstGeom prst="rect">
            <a:avLst/>
          </a:prstGeom>
          <a:noFill/>
        </p:spPr>
        <p:txBody>
          <a:bodyPr wrap="square" rtlCol="0">
            <a:spAutoFit/>
          </a:bodyPr>
          <a:lstStyle/>
          <a:p>
            <a:r>
              <a:rPr lang="fr-FR" sz="1400" dirty="0" smtClean="0">
                <a:latin typeface="Arial"/>
                <a:cs typeface="Arial"/>
              </a:rPr>
              <a:t>Il existe trois types de fonctions de service :</a:t>
            </a:r>
          </a:p>
          <a:p>
            <a:pPr marL="285750" indent="-285750">
              <a:buFont typeface="Arial"/>
              <a:buChar char="•"/>
            </a:pPr>
            <a:r>
              <a:rPr lang="fr-FR" sz="1400" dirty="0">
                <a:latin typeface="Arial"/>
                <a:cs typeface="Arial"/>
              </a:rPr>
              <a:t>l</a:t>
            </a:r>
            <a:r>
              <a:rPr lang="fr-FR" sz="1400" dirty="0" smtClean="0">
                <a:latin typeface="Arial"/>
                <a:cs typeface="Arial"/>
              </a:rPr>
              <a:t>es </a:t>
            </a:r>
            <a:r>
              <a:rPr lang="fr-FR" sz="1400" b="1" dirty="0" smtClean="0">
                <a:latin typeface="Arial"/>
                <a:cs typeface="Arial"/>
              </a:rPr>
              <a:t>fonctions principales FP </a:t>
            </a:r>
            <a:r>
              <a:rPr lang="fr-FR" sz="1400" dirty="0" smtClean="0">
                <a:latin typeface="Arial"/>
                <a:cs typeface="Arial"/>
              </a:rPr>
              <a:t>du dispositif relient au moins deux éléments de l’environnement (méthode APTE). Si l’une d’entre elles disparait, le dispositif ne répond plus complétement au besoin.</a:t>
            </a:r>
          </a:p>
          <a:p>
            <a:pPr marL="285750" indent="-285750">
              <a:buFont typeface="Arial"/>
              <a:buChar char="•"/>
            </a:pPr>
            <a:r>
              <a:rPr lang="fr-FR" sz="1400" dirty="0">
                <a:latin typeface="Arial"/>
                <a:cs typeface="Arial"/>
              </a:rPr>
              <a:t>l</a:t>
            </a:r>
            <a:r>
              <a:rPr lang="fr-FR" sz="1400" dirty="0" smtClean="0">
                <a:latin typeface="Arial"/>
                <a:cs typeface="Arial"/>
              </a:rPr>
              <a:t>es </a:t>
            </a:r>
            <a:r>
              <a:rPr lang="fr-FR" sz="1400" b="1" dirty="0" smtClean="0">
                <a:latin typeface="Arial"/>
                <a:cs typeface="Arial"/>
              </a:rPr>
              <a:t>fonctions secondaires FS </a:t>
            </a:r>
            <a:r>
              <a:rPr lang="fr-FR" sz="1400" dirty="0" smtClean="0">
                <a:latin typeface="Arial"/>
                <a:cs typeface="Arial"/>
              </a:rPr>
              <a:t>peuvent être d’ordre esthétique, pratique, complémentaire, optionnel, etc.. </a:t>
            </a:r>
            <a:r>
              <a:rPr lang="fr-FR" sz="1400" dirty="0">
                <a:latin typeface="Arial"/>
                <a:cs typeface="Arial"/>
              </a:rPr>
              <a:t>m</a:t>
            </a:r>
            <a:r>
              <a:rPr lang="fr-FR" sz="1400" dirty="0" smtClean="0">
                <a:latin typeface="Arial"/>
                <a:cs typeface="Arial"/>
              </a:rPr>
              <a:t>ais ne compromettent pas, si elles sont absentes, la réponse au besoin. En revanche, si elles n’existent pas, elles peuvent compromettre l’acte d’achat.</a:t>
            </a:r>
          </a:p>
          <a:p>
            <a:pPr marL="285750" indent="-285750">
              <a:buFont typeface="Arial"/>
              <a:buChar char="•"/>
            </a:pPr>
            <a:r>
              <a:rPr lang="fr-FR" sz="1400" dirty="0">
                <a:latin typeface="Arial"/>
                <a:cs typeface="Arial"/>
              </a:rPr>
              <a:t>l</a:t>
            </a:r>
            <a:r>
              <a:rPr lang="fr-FR" sz="1400" dirty="0" smtClean="0">
                <a:latin typeface="Arial"/>
                <a:cs typeface="Arial"/>
              </a:rPr>
              <a:t>es </a:t>
            </a:r>
            <a:r>
              <a:rPr lang="fr-FR" sz="1400" b="1" dirty="0" smtClean="0">
                <a:latin typeface="Arial"/>
                <a:cs typeface="Arial"/>
              </a:rPr>
              <a:t>fonctions contraintes FC </a:t>
            </a:r>
            <a:r>
              <a:rPr lang="fr-FR" sz="1400" dirty="0" smtClean="0">
                <a:latin typeface="Arial"/>
                <a:cs typeface="Arial"/>
              </a:rPr>
              <a:t>sont imposées par des éléments de l’environnement qui agissent sur le dispositif ou, à l’inverse, par le dispositif qui agit sur certains éléments de l’environnement. Si l’on supprime l’une de ces fonctions, le dispositif devient inadapté à son environnement.</a:t>
            </a:r>
          </a:p>
        </p:txBody>
      </p:sp>
      <p:grpSp>
        <p:nvGrpSpPr>
          <p:cNvPr id="6" name="Grouper 5"/>
          <p:cNvGrpSpPr/>
          <p:nvPr/>
        </p:nvGrpSpPr>
        <p:grpSpPr>
          <a:xfrm>
            <a:off x="0" y="4150255"/>
            <a:ext cx="8823791" cy="2707745"/>
            <a:chOff x="0" y="4150255"/>
            <a:chExt cx="8823791" cy="2707745"/>
          </a:xfrm>
        </p:grpSpPr>
        <p:pic>
          <p:nvPicPr>
            <p:cNvPr id="24"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50255"/>
              <a:ext cx="4588933" cy="2503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ZoneTexte 2"/>
            <p:cNvSpPr txBox="1"/>
            <p:nvPr/>
          </p:nvSpPr>
          <p:spPr>
            <a:xfrm>
              <a:off x="5689600" y="5257562"/>
              <a:ext cx="3134191" cy="1600438"/>
            </a:xfrm>
            <a:prstGeom prst="rect">
              <a:avLst/>
            </a:prstGeom>
            <a:noFill/>
          </p:spPr>
          <p:txBody>
            <a:bodyPr wrap="none" rtlCol="0">
              <a:spAutoFit/>
            </a:bodyPr>
            <a:lstStyle/>
            <a:p>
              <a:pPr lvl="0"/>
              <a:r>
                <a:rPr lang="fr-FR" sz="1400" dirty="0">
                  <a:latin typeface="Arial"/>
                  <a:ea typeface="ＭＳ Ｐゴシック" charset="0"/>
                  <a:cs typeface="Arial"/>
                </a:rPr>
                <a:t>La </a:t>
              </a:r>
              <a:r>
                <a:rPr lang="fr-FR" sz="1400" b="1" dirty="0">
                  <a:latin typeface="Arial"/>
                  <a:ea typeface="ＭＳ Ｐゴシック" charset="0"/>
                  <a:cs typeface="Arial"/>
                </a:rPr>
                <a:t>matrice fonctions x OBJETS </a:t>
              </a:r>
            </a:p>
            <a:p>
              <a:pPr lvl="0"/>
              <a:r>
                <a:rPr lang="fr-FR" sz="1400" dirty="0">
                  <a:latin typeface="Arial"/>
                  <a:ea typeface="ＭＳ Ｐゴシック" charset="0"/>
                  <a:cs typeface="Arial"/>
                </a:rPr>
                <a:t>permet l'entrée dans </a:t>
              </a:r>
              <a:r>
                <a:rPr lang="fr-FR" sz="1400" b="1" dirty="0">
                  <a:latin typeface="Arial"/>
                  <a:ea typeface="ＭＳ Ｐゴシック" charset="0"/>
                  <a:cs typeface="Arial"/>
                </a:rPr>
                <a:t>l'arborescence</a:t>
              </a:r>
            </a:p>
            <a:p>
              <a:pPr lvl="0"/>
              <a:r>
                <a:rPr lang="fr-FR" sz="1400" b="1" dirty="0">
                  <a:latin typeface="Arial"/>
                  <a:ea typeface="ＭＳ Ｐゴシック" charset="0"/>
                  <a:cs typeface="Arial"/>
                </a:rPr>
                <a:t> technique des objets </a:t>
              </a:r>
              <a:r>
                <a:rPr lang="fr-FR" sz="1400" dirty="0">
                  <a:latin typeface="Arial"/>
                  <a:ea typeface="ＭＳ Ｐゴシック" charset="0"/>
                  <a:cs typeface="Arial"/>
                </a:rPr>
                <a:t>qui fournit la </a:t>
              </a:r>
            </a:p>
            <a:p>
              <a:pPr lvl="0"/>
              <a:r>
                <a:rPr lang="fr-FR" sz="1400" dirty="0">
                  <a:latin typeface="Arial"/>
                  <a:ea typeface="ＭＳ Ｐゴシック" charset="0"/>
                  <a:cs typeface="Arial"/>
                </a:rPr>
                <a:t>réponse à la question QUOI ? </a:t>
              </a:r>
            </a:p>
            <a:p>
              <a:pPr lvl="0"/>
              <a:r>
                <a:rPr lang="fr-FR" sz="1400" dirty="0">
                  <a:latin typeface="Arial"/>
                  <a:ea typeface="ＭＳ Ｐゴシック" charset="0"/>
                  <a:cs typeface="Arial"/>
                </a:rPr>
                <a:t>Quels sont les OBJETS que le projet </a:t>
              </a:r>
            </a:p>
            <a:p>
              <a:pPr lvl="0"/>
              <a:r>
                <a:rPr lang="fr-FR" sz="1400" dirty="0">
                  <a:latin typeface="Arial"/>
                  <a:ea typeface="ＭＳ Ｐゴシック" charset="0"/>
                  <a:cs typeface="Arial"/>
                </a:rPr>
                <a:t>doit produire ?</a:t>
              </a:r>
              <a:endParaRPr lang="fr-FR" sz="1400" dirty="0">
                <a:latin typeface="Arial"/>
                <a:cs typeface="Arial"/>
              </a:endParaRPr>
            </a:p>
            <a:p>
              <a:endParaRPr lang="fr-FR" sz="1400" dirty="0"/>
            </a:p>
          </p:txBody>
        </p:sp>
        <p:cxnSp>
          <p:nvCxnSpPr>
            <p:cNvPr id="5" name="Connecteur droit avec flèche 4"/>
            <p:cNvCxnSpPr>
              <a:stCxn id="3" idx="1"/>
            </p:cNvCxnSpPr>
            <p:nvPr/>
          </p:nvCxnSpPr>
          <p:spPr>
            <a:xfrm flipH="1" flipV="1">
              <a:off x="4588933" y="6045200"/>
              <a:ext cx="1100667" cy="12581"/>
            </a:xfrm>
            <a:prstGeom prst="straightConnector1">
              <a:avLst/>
            </a:prstGeom>
            <a:ln w="57150" cmpd="sng">
              <a:solidFill>
                <a:schemeClr val="tx1"/>
              </a:solidFill>
              <a:tailEnd type="arrow"/>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5790049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checkerboard(across)">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checkerboard(across)">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checkerboard(across)">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0" name="Tableau 49"/>
          <p:cNvGraphicFramePr>
            <a:graphicFrameLocks noGrp="1"/>
          </p:cNvGraphicFramePr>
          <p:nvPr>
            <p:extLst>
              <p:ext uri="{D42A27DB-BD31-4B8C-83A1-F6EECF244321}">
                <p14:modId xmlns:p14="http://schemas.microsoft.com/office/powerpoint/2010/main" val="546677975"/>
              </p:ext>
            </p:extLst>
          </p:nvPr>
        </p:nvGraphicFramePr>
        <p:xfrm>
          <a:off x="7160184" y="2027818"/>
          <a:ext cx="1834400" cy="784076"/>
        </p:xfrm>
        <a:graphic>
          <a:graphicData uri="http://schemas.openxmlformats.org/drawingml/2006/table">
            <a:tbl>
              <a:tblPr firstRow="1" bandRow="1">
                <a:tableStyleId>{5C22544A-7EE6-4342-B048-85BDC9FD1C3A}</a:tableStyleId>
              </a:tblPr>
              <a:tblGrid>
                <a:gridCol w="593517"/>
                <a:gridCol w="640999"/>
                <a:gridCol w="599884"/>
              </a:tblGrid>
              <a:tr h="346404">
                <a:tc gridSpan="3">
                  <a:txBody>
                    <a:bodyPr/>
                    <a:lstStyle/>
                    <a:p>
                      <a:pPr algn="ctr"/>
                      <a:r>
                        <a:rPr lang="fr-FR" sz="1200" dirty="0" smtClean="0">
                          <a:solidFill>
                            <a:srgbClr val="000000"/>
                          </a:solidFill>
                        </a:rPr>
                        <a:t>Objets du Management</a:t>
                      </a:r>
                    </a:p>
                    <a:p>
                      <a:pPr algn="ctr"/>
                      <a:r>
                        <a:rPr lang="fr-FR" sz="1200" dirty="0" smtClean="0">
                          <a:solidFill>
                            <a:srgbClr val="000000"/>
                          </a:solidFill>
                        </a:rPr>
                        <a:t> </a:t>
                      </a:r>
                      <a:endParaRPr lang="fr-FR"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hMerge="1">
                  <a:txBody>
                    <a:bodyPr/>
                    <a:lstStyle/>
                    <a:p>
                      <a:endParaRPr lang="fr-FR"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hMerge="1">
                  <a:txBody>
                    <a:bodyPr/>
                    <a:lstStyle/>
                    <a:p>
                      <a:endParaRPr lang="fr-FR"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26876">
                <a:tc>
                  <a:txBody>
                    <a:bodyPr/>
                    <a:lstStyle/>
                    <a:p>
                      <a:pPr algn="ctr"/>
                      <a:r>
                        <a:rPr lang="fr-FR" sz="1200" dirty="0" smtClean="0">
                          <a:solidFill>
                            <a:srgbClr val="000000"/>
                          </a:solidFill>
                        </a:rPr>
                        <a:t>4</a:t>
                      </a:r>
                      <a:endParaRPr lang="fr-FR"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1200" dirty="0" smtClean="0">
                          <a:solidFill>
                            <a:srgbClr val="000000"/>
                          </a:solidFill>
                        </a:rPr>
                        <a:t>5</a:t>
                      </a:r>
                      <a:endParaRPr lang="fr-FR"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1200" dirty="0" smtClean="0">
                          <a:solidFill>
                            <a:srgbClr val="000000"/>
                          </a:solidFill>
                        </a:rPr>
                        <a:t>6</a:t>
                      </a:r>
                      <a:endParaRPr lang="fr-FR"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grpSp>
        <p:nvGrpSpPr>
          <p:cNvPr id="8" name="Grouper 7"/>
          <p:cNvGrpSpPr/>
          <p:nvPr/>
        </p:nvGrpSpPr>
        <p:grpSpPr>
          <a:xfrm>
            <a:off x="0" y="201936"/>
            <a:ext cx="2316109" cy="4804770"/>
            <a:chOff x="0" y="201936"/>
            <a:chExt cx="2316109" cy="4804770"/>
          </a:xfrm>
        </p:grpSpPr>
        <p:sp>
          <p:nvSpPr>
            <p:cNvPr id="4" name="ZoneTexte 3"/>
            <p:cNvSpPr txBox="1"/>
            <p:nvPr/>
          </p:nvSpPr>
          <p:spPr>
            <a:xfrm>
              <a:off x="234743" y="201936"/>
              <a:ext cx="1685528" cy="646331"/>
            </a:xfrm>
            <a:prstGeom prst="rect">
              <a:avLst/>
            </a:prstGeom>
            <a:noFill/>
          </p:spPr>
          <p:txBody>
            <a:bodyPr wrap="none" rtlCol="0">
              <a:spAutoFit/>
            </a:bodyPr>
            <a:lstStyle/>
            <a:p>
              <a:pPr algn="ctr"/>
              <a:r>
                <a:rPr lang="fr-FR" dirty="0" smtClean="0"/>
                <a:t>INFORMATIONS </a:t>
              </a:r>
            </a:p>
            <a:p>
              <a:pPr algn="ctr"/>
              <a:r>
                <a:rPr lang="fr-FR" dirty="0" smtClean="0"/>
                <a:t>D’ENTREE</a:t>
              </a:r>
              <a:endParaRPr lang="fr-FR" dirty="0"/>
            </a:p>
          </p:txBody>
        </p:sp>
        <p:sp>
          <p:nvSpPr>
            <p:cNvPr id="9" name="ZoneTexte 8"/>
            <p:cNvSpPr txBox="1"/>
            <p:nvPr/>
          </p:nvSpPr>
          <p:spPr>
            <a:xfrm>
              <a:off x="140598" y="3033090"/>
              <a:ext cx="409976" cy="369332"/>
            </a:xfrm>
            <a:prstGeom prst="rect">
              <a:avLst/>
            </a:prstGeom>
            <a:solidFill>
              <a:schemeClr val="bg1"/>
            </a:solidFill>
            <a:ln>
              <a:solidFill>
                <a:srgbClr val="000000"/>
              </a:solidFill>
            </a:ln>
          </p:spPr>
          <p:txBody>
            <a:bodyPr wrap="none" rtlCol="0">
              <a:spAutoFit/>
            </a:bodyPr>
            <a:lstStyle/>
            <a:p>
              <a:r>
                <a:rPr lang="fr-FR" dirty="0" smtClean="0"/>
                <a:t>FP</a:t>
              </a:r>
              <a:endParaRPr lang="fr-FR" dirty="0"/>
            </a:p>
          </p:txBody>
        </p:sp>
        <p:sp>
          <p:nvSpPr>
            <p:cNvPr id="10" name="ZoneTexte 9"/>
            <p:cNvSpPr txBox="1"/>
            <p:nvPr/>
          </p:nvSpPr>
          <p:spPr>
            <a:xfrm>
              <a:off x="736349" y="3033090"/>
              <a:ext cx="396788" cy="369332"/>
            </a:xfrm>
            <a:prstGeom prst="rect">
              <a:avLst/>
            </a:prstGeom>
            <a:solidFill>
              <a:srgbClr val="FFFFFF"/>
            </a:solidFill>
            <a:ln>
              <a:solidFill>
                <a:srgbClr val="000000"/>
              </a:solidFill>
            </a:ln>
          </p:spPr>
          <p:txBody>
            <a:bodyPr wrap="none" rtlCol="0">
              <a:spAutoFit/>
            </a:bodyPr>
            <a:lstStyle/>
            <a:p>
              <a:r>
                <a:rPr lang="fr-FR" dirty="0" smtClean="0"/>
                <a:t>FS</a:t>
              </a:r>
              <a:endParaRPr lang="fr-FR" dirty="0"/>
            </a:p>
          </p:txBody>
        </p:sp>
        <p:sp>
          <p:nvSpPr>
            <p:cNvPr id="11" name="ZoneTexte 10"/>
            <p:cNvSpPr txBox="1"/>
            <p:nvPr/>
          </p:nvSpPr>
          <p:spPr>
            <a:xfrm>
              <a:off x="1290411" y="3033090"/>
              <a:ext cx="415498" cy="369332"/>
            </a:xfrm>
            <a:prstGeom prst="rect">
              <a:avLst/>
            </a:prstGeom>
            <a:solidFill>
              <a:srgbClr val="FFFFFF"/>
            </a:solidFill>
            <a:ln>
              <a:solidFill>
                <a:srgbClr val="000000"/>
              </a:solidFill>
            </a:ln>
          </p:spPr>
          <p:txBody>
            <a:bodyPr wrap="none" rtlCol="0">
              <a:spAutoFit/>
            </a:bodyPr>
            <a:lstStyle/>
            <a:p>
              <a:r>
                <a:rPr lang="fr-FR" dirty="0" smtClean="0"/>
                <a:t>FC</a:t>
              </a:r>
              <a:endParaRPr lang="fr-FR" dirty="0"/>
            </a:p>
          </p:txBody>
        </p:sp>
        <p:sp>
          <p:nvSpPr>
            <p:cNvPr id="12" name="ZoneTexte 11"/>
            <p:cNvSpPr txBox="1"/>
            <p:nvPr/>
          </p:nvSpPr>
          <p:spPr>
            <a:xfrm>
              <a:off x="0" y="4698929"/>
              <a:ext cx="2316109" cy="307777"/>
            </a:xfrm>
            <a:prstGeom prst="rect">
              <a:avLst/>
            </a:prstGeom>
            <a:noFill/>
            <a:ln>
              <a:solidFill>
                <a:srgbClr val="000000"/>
              </a:solidFill>
            </a:ln>
          </p:spPr>
          <p:txBody>
            <a:bodyPr wrap="square" rtlCol="0">
              <a:spAutoFit/>
            </a:bodyPr>
            <a:lstStyle/>
            <a:p>
              <a:pPr algn="ctr"/>
              <a:r>
                <a:rPr lang="fr-FR" sz="1400" dirty="0" smtClean="0"/>
                <a:t>Arborescence fonctionnelle</a:t>
              </a:r>
              <a:endParaRPr lang="fr-FR" sz="1400" dirty="0"/>
            </a:p>
          </p:txBody>
        </p:sp>
        <p:cxnSp>
          <p:nvCxnSpPr>
            <p:cNvPr id="13" name="Connecteur droit 12"/>
            <p:cNvCxnSpPr/>
            <p:nvPr/>
          </p:nvCxnSpPr>
          <p:spPr>
            <a:xfrm>
              <a:off x="344407" y="2918460"/>
              <a:ext cx="1136896"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4" name="Connecteur droit 13"/>
            <p:cNvCxnSpPr/>
            <p:nvPr/>
          </p:nvCxnSpPr>
          <p:spPr>
            <a:xfrm>
              <a:off x="344407" y="2912698"/>
              <a:ext cx="0" cy="11463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5" name="Connecteur droit 14"/>
            <p:cNvCxnSpPr/>
            <p:nvPr/>
          </p:nvCxnSpPr>
          <p:spPr>
            <a:xfrm>
              <a:off x="925885" y="2789641"/>
              <a:ext cx="0" cy="243449"/>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a:off x="1481303" y="2919036"/>
              <a:ext cx="0" cy="108292"/>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17" name="ZoneTexte 16"/>
            <p:cNvSpPr txBox="1"/>
            <p:nvPr/>
          </p:nvSpPr>
          <p:spPr>
            <a:xfrm>
              <a:off x="378893" y="2270981"/>
              <a:ext cx="1074896" cy="523220"/>
            </a:xfrm>
            <a:prstGeom prst="rect">
              <a:avLst/>
            </a:prstGeom>
            <a:noFill/>
            <a:ln>
              <a:solidFill>
                <a:srgbClr val="000000"/>
              </a:solidFill>
            </a:ln>
          </p:spPr>
          <p:txBody>
            <a:bodyPr wrap="none" rtlCol="0">
              <a:spAutoFit/>
            </a:bodyPr>
            <a:lstStyle/>
            <a:p>
              <a:pPr algn="ctr"/>
              <a:r>
                <a:rPr lang="fr-FR" sz="1400" dirty="0" smtClean="0"/>
                <a:t>Fonctions </a:t>
              </a:r>
            </a:p>
            <a:p>
              <a:pPr algn="ctr"/>
              <a:r>
                <a:rPr lang="fr-FR" sz="1400" dirty="0" smtClean="0"/>
                <a:t>du dispositif</a:t>
              </a:r>
              <a:endParaRPr lang="fr-FR" sz="1400" dirty="0"/>
            </a:p>
          </p:txBody>
        </p:sp>
        <p:sp>
          <p:nvSpPr>
            <p:cNvPr id="19" name="ZoneTexte 18"/>
            <p:cNvSpPr txBox="1"/>
            <p:nvPr/>
          </p:nvSpPr>
          <p:spPr>
            <a:xfrm>
              <a:off x="80888" y="3482916"/>
              <a:ext cx="579155" cy="1200329"/>
            </a:xfrm>
            <a:prstGeom prst="rect">
              <a:avLst/>
            </a:prstGeom>
            <a:noFill/>
          </p:spPr>
          <p:txBody>
            <a:bodyPr wrap="none" rtlCol="0">
              <a:spAutoFit/>
            </a:bodyPr>
            <a:lstStyle/>
            <a:p>
              <a:r>
                <a:rPr lang="fr-FR" dirty="0" smtClean="0"/>
                <a:t>FP 1</a:t>
              </a:r>
            </a:p>
            <a:p>
              <a:r>
                <a:rPr lang="fr-FR" dirty="0" smtClean="0"/>
                <a:t>FP 2</a:t>
              </a:r>
            </a:p>
            <a:p>
              <a:r>
                <a:rPr lang="fr-FR" dirty="0" smtClean="0"/>
                <a:t>FP 3</a:t>
              </a:r>
            </a:p>
            <a:p>
              <a:r>
                <a:rPr lang="fr-FR" dirty="0" smtClean="0"/>
                <a:t>FP 4</a:t>
              </a:r>
              <a:endParaRPr lang="fr-FR" dirty="0"/>
            </a:p>
          </p:txBody>
        </p:sp>
        <p:sp>
          <p:nvSpPr>
            <p:cNvPr id="20" name="ZoneTexte 19"/>
            <p:cNvSpPr txBox="1"/>
            <p:nvPr/>
          </p:nvSpPr>
          <p:spPr>
            <a:xfrm>
              <a:off x="670022" y="3482916"/>
              <a:ext cx="565968" cy="923330"/>
            </a:xfrm>
            <a:prstGeom prst="rect">
              <a:avLst/>
            </a:prstGeom>
            <a:noFill/>
          </p:spPr>
          <p:txBody>
            <a:bodyPr wrap="none" rtlCol="0">
              <a:spAutoFit/>
            </a:bodyPr>
            <a:lstStyle/>
            <a:p>
              <a:r>
                <a:rPr lang="fr-FR" dirty="0" smtClean="0"/>
                <a:t>FS 1</a:t>
              </a:r>
            </a:p>
            <a:p>
              <a:r>
                <a:rPr lang="fr-FR" dirty="0" smtClean="0"/>
                <a:t>FS 2</a:t>
              </a:r>
            </a:p>
            <a:p>
              <a:endParaRPr lang="fr-FR" dirty="0"/>
            </a:p>
          </p:txBody>
        </p:sp>
        <p:sp>
          <p:nvSpPr>
            <p:cNvPr id="21" name="ZoneTexte 20"/>
            <p:cNvSpPr txBox="1"/>
            <p:nvPr/>
          </p:nvSpPr>
          <p:spPr>
            <a:xfrm>
              <a:off x="1243709" y="3482916"/>
              <a:ext cx="582987" cy="923330"/>
            </a:xfrm>
            <a:prstGeom prst="rect">
              <a:avLst/>
            </a:prstGeom>
            <a:noFill/>
          </p:spPr>
          <p:txBody>
            <a:bodyPr wrap="none" rtlCol="0">
              <a:spAutoFit/>
            </a:bodyPr>
            <a:lstStyle/>
            <a:p>
              <a:r>
                <a:rPr lang="fr-FR" dirty="0" smtClean="0"/>
                <a:t>FC 1</a:t>
              </a:r>
            </a:p>
            <a:p>
              <a:r>
                <a:rPr lang="fr-FR" dirty="0" smtClean="0"/>
                <a:t>FC 2</a:t>
              </a:r>
            </a:p>
            <a:p>
              <a:r>
                <a:rPr lang="fr-FR" dirty="0" smtClean="0"/>
                <a:t>FC 3</a:t>
              </a:r>
              <a:endParaRPr lang="fr-FR" dirty="0"/>
            </a:p>
          </p:txBody>
        </p:sp>
      </p:grpSp>
      <p:sp>
        <p:nvSpPr>
          <p:cNvPr id="33" name="ZoneTexte 32"/>
          <p:cNvSpPr txBox="1"/>
          <p:nvPr/>
        </p:nvSpPr>
        <p:spPr>
          <a:xfrm>
            <a:off x="6609973" y="4696820"/>
            <a:ext cx="2083473" cy="307777"/>
          </a:xfrm>
          <a:prstGeom prst="rect">
            <a:avLst/>
          </a:prstGeom>
          <a:solidFill>
            <a:srgbClr val="FFFF00"/>
          </a:solidFill>
          <a:ln>
            <a:solidFill>
              <a:srgbClr val="000000"/>
            </a:solidFill>
          </a:ln>
        </p:spPr>
        <p:txBody>
          <a:bodyPr wrap="none" rtlCol="0">
            <a:spAutoFit/>
          </a:bodyPr>
          <a:lstStyle/>
          <a:p>
            <a:r>
              <a:rPr lang="fr-FR" sz="1400" dirty="0" smtClean="0"/>
              <a:t>Matrice fonctions x objets</a:t>
            </a:r>
            <a:endParaRPr lang="fr-FR" sz="1400" dirty="0"/>
          </a:p>
        </p:txBody>
      </p:sp>
      <p:graphicFrame>
        <p:nvGraphicFramePr>
          <p:cNvPr id="47" name="Tableau 46"/>
          <p:cNvGraphicFramePr>
            <a:graphicFrameLocks noGrp="1"/>
          </p:cNvGraphicFramePr>
          <p:nvPr>
            <p:extLst>
              <p:ext uri="{D42A27DB-BD31-4B8C-83A1-F6EECF244321}">
                <p14:modId xmlns:p14="http://schemas.microsoft.com/office/powerpoint/2010/main" val="2778527626"/>
              </p:ext>
            </p:extLst>
          </p:nvPr>
        </p:nvGraphicFramePr>
        <p:xfrm>
          <a:off x="6382119" y="2409806"/>
          <a:ext cx="2404973" cy="1945582"/>
        </p:xfrm>
        <a:graphic>
          <a:graphicData uri="http://schemas.openxmlformats.org/drawingml/2006/table">
            <a:tbl>
              <a:tblPr firstRow="1" bandRow="1">
                <a:tableStyleId>{5C22544A-7EE6-4342-B048-85BDC9FD1C3A}</a:tableStyleId>
              </a:tblPr>
              <a:tblGrid>
                <a:gridCol w="408647"/>
                <a:gridCol w="408647"/>
                <a:gridCol w="364385"/>
                <a:gridCol w="403427"/>
                <a:gridCol w="416440"/>
                <a:gridCol w="403427"/>
              </a:tblGrid>
              <a:tr h="326876">
                <a:tc>
                  <a:txBody>
                    <a:bodyPr/>
                    <a:lstStyle/>
                    <a:p>
                      <a:endParaRPr lang="fr-FR" sz="1200" dirty="0">
                        <a:solidFill>
                          <a:schemeClr val="tx1"/>
                        </a:solidFill>
                      </a:endParaRPr>
                    </a:p>
                  </a:txBody>
                  <a:tcPr vert="vert27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endParaRPr lang="fr-FR" sz="12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gridSpan="4">
                  <a:txBody>
                    <a:bodyPr/>
                    <a:lstStyle/>
                    <a:p>
                      <a:pPr algn="ctr"/>
                      <a:r>
                        <a:rPr lang="fr-FR" sz="1200" dirty="0" smtClean="0">
                          <a:solidFill>
                            <a:srgbClr val="000000"/>
                          </a:solidFill>
                        </a:rPr>
                        <a:t>Objets du Dispositif</a:t>
                      </a:r>
                      <a:endParaRPr lang="fr-FR"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hMerge="1">
                  <a:txBody>
                    <a:bodyPr/>
                    <a:lstStyle/>
                    <a:p>
                      <a:endParaRPr lang="fr-FR"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hMerge="1">
                  <a:txBody>
                    <a:bodyPr/>
                    <a:lstStyle/>
                    <a:p>
                      <a:endParaRPr lang="fr-FR"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hMerge="1">
                  <a:txBody>
                    <a:bodyPr/>
                    <a:lstStyle/>
                    <a:p>
                      <a:endParaRPr lang="fr-FR"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26876">
                <a:tc>
                  <a:txBody>
                    <a:bodyPr/>
                    <a:lstStyle/>
                    <a:p>
                      <a:endParaRPr lang="fr-FR" sz="1200" dirty="0">
                        <a:solidFill>
                          <a:schemeClr val="tx1"/>
                        </a:solidFill>
                      </a:endParaRPr>
                    </a:p>
                  </a:txBody>
                  <a:tcPr vert="vert27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endParaRPr lang="fr-FR" sz="12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r>
                        <a:rPr lang="fr-FR" sz="1200" dirty="0" smtClean="0">
                          <a:solidFill>
                            <a:srgbClr val="000000"/>
                          </a:solidFill>
                        </a:rPr>
                        <a:t>11</a:t>
                      </a:r>
                      <a:endParaRPr lang="fr-FR"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r>
                        <a:rPr lang="fr-FR" sz="1200" dirty="0" smtClean="0">
                          <a:solidFill>
                            <a:srgbClr val="000000"/>
                          </a:solidFill>
                        </a:rPr>
                        <a:t>12</a:t>
                      </a:r>
                      <a:endParaRPr lang="fr-FR"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r>
                        <a:rPr lang="fr-FR" sz="1200" dirty="0" smtClean="0">
                          <a:solidFill>
                            <a:srgbClr val="000000"/>
                          </a:solidFill>
                        </a:rPr>
                        <a:t>13</a:t>
                      </a:r>
                      <a:endParaRPr lang="fr-FR"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r>
                        <a:rPr lang="fr-FR" sz="1200" dirty="0" smtClean="0">
                          <a:solidFill>
                            <a:srgbClr val="000000"/>
                          </a:solidFill>
                        </a:rPr>
                        <a:t>14</a:t>
                      </a:r>
                      <a:endParaRPr lang="fr-FR"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326876">
                <a:tc rowSpan="4">
                  <a:txBody>
                    <a:bodyPr/>
                    <a:lstStyle/>
                    <a:p>
                      <a:pPr algn="ctr"/>
                      <a:r>
                        <a:rPr lang="fr-FR" sz="1200" b="1" dirty="0" smtClean="0">
                          <a:solidFill>
                            <a:schemeClr val="tx1"/>
                          </a:solidFill>
                        </a:rPr>
                        <a:t>Fonctions</a:t>
                      </a:r>
                      <a:endParaRPr lang="fr-FR" sz="1200" b="1" dirty="0">
                        <a:solidFill>
                          <a:schemeClr val="tx1"/>
                        </a:solidFill>
                      </a:endParaRPr>
                    </a:p>
                  </a:txBody>
                  <a:tcPr vert="vert27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r>
                        <a:rPr lang="fr-FR" sz="1200" dirty="0" smtClean="0">
                          <a:solidFill>
                            <a:schemeClr val="tx1"/>
                          </a:solidFill>
                        </a:rPr>
                        <a:t>FP1</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fr-FR" sz="1200" dirty="0" smtClean="0">
                          <a:solidFill>
                            <a:schemeClr val="tx1"/>
                          </a:solidFill>
                        </a:rPr>
                        <a:t>X</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endParaRPr lang="fr-FR" sz="120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fr-FR" sz="1200" dirty="0" smtClean="0">
                          <a:solidFill>
                            <a:schemeClr val="tx1"/>
                          </a:solidFill>
                        </a:rPr>
                        <a:t>X</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326876">
                <a:tc vMerge="1">
                  <a:txBody>
                    <a:bodyPr/>
                    <a:lstStyle/>
                    <a:p>
                      <a:endParaRPr lang="fr-FR" sz="1200" dirty="0">
                        <a:solidFill>
                          <a:schemeClr val="tx1"/>
                        </a:solidFill>
                      </a:endParaRPr>
                    </a:p>
                  </a:txBody>
                  <a:tcPr vert="vert27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1200" dirty="0" smtClean="0">
                          <a:solidFill>
                            <a:schemeClr val="tx1"/>
                          </a:solidFill>
                        </a:rPr>
                        <a:t>FP2</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fr-FR" sz="1200" dirty="0" smtClean="0">
                          <a:solidFill>
                            <a:schemeClr val="tx1"/>
                          </a:solidFill>
                        </a:rPr>
                        <a:t>X</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fr-FR" sz="1200" dirty="0" smtClean="0">
                          <a:solidFill>
                            <a:schemeClr val="tx1"/>
                          </a:solidFill>
                        </a:rPr>
                        <a:t>X</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endParaRPr lang="fr-FR" sz="120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326876">
                <a:tc vMerge="1">
                  <a:txBody>
                    <a:bodyPr/>
                    <a:lstStyle/>
                    <a:p>
                      <a:endParaRPr lang="fr-FR" sz="1200" dirty="0">
                        <a:solidFill>
                          <a:schemeClr val="tx1"/>
                        </a:solidFill>
                      </a:endParaRPr>
                    </a:p>
                  </a:txBody>
                  <a:tcPr vert="vert27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1200" dirty="0" smtClean="0">
                          <a:solidFill>
                            <a:schemeClr val="tx1"/>
                          </a:solidFill>
                        </a:rPr>
                        <a:t>FP3</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fr-FR" sz="1200" dirty="0" smtClean="0">
                          <a:solidFill>
                            <a:schemeClr val="tx1"/>
                          </a:solidFill>
                        </a:rPr>
                        <a:t>X</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fr-FR" sz="1200" dirty="0" smtClean="0">
                          <a:solidFill>
                            <a:schemeClr val="tx1"/>
                          </a:solidFill>
                        </a:rPr>
                        <a:t>X</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311202">
                <a:tc vMerge="1">
                  <a:txBody>
                    <a:bodyPr/>
                    <a:lstStyle/>
                    <a:p>
                      <a:endParaRPr lang="fr-FR" sz="1200" dirty="0">
                        <a:solidFill>
                          <a:schemeClr val="tx1"/>
                        </a:solidFill>
                      </a:endParaRPr>
                    </a:p>
                  </a:txBody>
                  <a:tcPr vert="vert27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1200" dirty="0" smtClean="0">
                          <a:solidFill>
                            <a:schemeClr val="tx1"/>
                          </a:solidFill>
                        </a:rPr>
                        <a:t>FP4</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fr-FR" sz="1200" dirty="0" smtClean="0">
                          <a:solidFill>
                            <a:schemeClr val="tx1"/>
                          </a:solidFill>
                        </a:rPr>
                        <a:t>X</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fr-FR" sz="1200" dirty="0" smtClean="0">
                          <a:solidFill>
                            <a:schemeClr val="tx1"/>
                          </a:solidFill>
                        </a:rPr>
                        <a:t>X</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fr-FR" sz="1200" dirty="0" smtClean="0">
                          <a:solidFill>
                            <a:schemeClr val="tx1"/>
                          </a:solidFill>
                        </a:rPr>
                        <a:t>X</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bl>
          </a:graphicData>
        </a:graphic>
      </p:graphicFrame>
      <p:sp>
        <p:nvSpPr>
          <p:cNvPr id="48" name="ZoneTexte 47"/>
          <p:cNvSpPr txBox="1"/>
          <p:nvPr/>
        </p:nvSpPr>
        <p:spPr>
          <a:xfrm>
            <a:off x="32609" y="865256"/>
            <a:ext cx="9157149" cy="923330"/>
          </a:xfrm>
          <a:prstGeom prst="rect">
            <a:avLst/>
          </a:prstGeom>
          <a:noFill/>
          <a:ln>
            <a:solidFill>
              <a:srgbClr val="000000"/>
            </a:solidFill>
          </a:ln>
        </p:spPr>
        <p:txBody>
          <a:bodyPr wrap="none" rtlCol="0">
            <a:spAutoFit/>
          </a:bodyPr>
          <a:lstStyle/>
          <a:p>
            <a:pPr algn="ctr"/>
            <a:r>
              <a:rPr lang="fr-FR" dirty="0" smtClean="0"/>
              <a:t>Quels sont les </a:t>
            </a:r>
            <a:r>
              <a:rPr lang="fr-FR" b="1" dirty="0" smtClean="0"/>
              <a:t>objets</a:t>
            </a:r>
            <a:r>
              <a:rPr lang="fr-FR" dirty="0" smtClean="0"/>
              <a:t> que le projet doit produire, tant du point de vue technique pour </a:t>
            </a:r>
            <a:r>
              <a:rPr lang="fr-FR" dirty="0"/>
              <a:t>obtenir le </a:t>
            </a:r>
            <a:endParaRPr lang="fr-FR" dirty="0" smtClean="0"/>
          </a:p>
          <a:p>
            <a:pPr algn="ctr"/>
            <a:r>
              <a:rPr lang="fr-FR" b="1" dirty="0" smtClean="0"/>
              <a:t>dispositif</a:t>
            </a:r>
            <a:r>
              <a:rPr lang="fr-FR" dirty="0" smtClean="0"/>
              <a:t> </a:t>
            </a:r>
            <a:r>
              <a:rPr lang="fr-FR" dirty="0"/>
              <a:t>doté </a:t>
            </a:r>
            <a:r>
              <a:rPr lang="fr-FR" dirty="0" smtClean="0"/>
              <a:t>des </a:t>
            </a:r>
            <a:r>
              <a:rPr lang="fr-FR" dirty="0"/>
              <a:t>fonctions </a:t>
            </a:r>
            <a:r>
              <a:rPr lang="fr-FR" dirty="0" smtClean="0"/>
              <a:t>souhaitées, que du point de vue </a:t>
            </a:r>
            <a:r>
              <a:rPr lang="fr-FR" b="1" dirty="0" smtClean="0"/>
              <a:t>management</a:t>
            </a:r>
            <a:r>
              <a:rPr lang="fr-FR" dirty="0" smtClean="0"/>
              <a:t> pour mener </a:t>
            </a:r>
          </a:p>
          <a:p>
            <a:pPr algn="ctr"/>
            <a:r>
              <a:rPr lang="fr-FR" dirty="0" smtClean="0"/>
              <a:t>à bien le projet ?</a:t>
            </a:r>
            <a:endParaRPr lang="fr-FR" dirty="0"/>
          </a:p>
        </p:txBody>
      </p:sp>
      <p:grpSp>
        <p:nvGrpSpPr>
          <p:cNvPr id="3" name="Grouper 2"/>
          <p:cNvGrpSpPr/>
          <p:nvPr/>
        </p:nvGrpSpPr>
        <p:grpSpPr>
          <a:xfrm>
            <a:off x="1869287" y="2517202"/>
            <a:ext cx="1765576" cy="1722317"/>
            <a:chOff x="1869287" y="2517202"/>
            <a:chExt cx="1765576" cy="1722317"/>
          </a:xfrm>
        </p:grpSpPr>
        <p:sp>
          <p:nvSpPr>
            <p:cNvPr id="27" name="ZoneTexte 26"/>
            <p:cNvSpPr txBox="1"/>
            <p:nvPr/>
          </p:nvSpPr>
          <p:spPr>
            <a:xfrm>
              <a:off x="1869287" y="2517202"/>
              <a:ext cx="1690551" cy="276999"/>
            </a:xfrm>
            <a:prstGeom prst="rect">
              <a:avLst/>
            </a:prstGeom>
            <a:noFill/>
            <a:ln>
              <a:solidFill>
                <a:srgbClr val="000000"/>
              </a:solidFill>
            </a:ln>
          </p:spPr>
          <p:txBody>
            <a:bodyPr wrap="square" rtlCol="0">
              <a:spAutoFit/>
            </a:bodyPr>
            <a:lstStyle/>
            <a:p>
              <a:pPr algn="ctr"/>
              <a:r>
                <a:rPr lang="fr-FR" sz="1200" dirty="0" smtClean="0"/>
                <a:t>Nom de l’émetteur</a:t>
              </a:r>
              <a:endParaRPr lang="fr-FR" sz="1200" dirty="0"/>
            </a:p>
          </p:txBody>
        </p:sp>
        <p:sp>
          <p:nvSpPr>
            <p:cNvPr id="29" name="ZoneTexte 28"/>
            <p:cNvSpPr txBox="1"/>
            <p:nvPr/>
          </p:nvSpPr>
          <p:spPr>
            <a:xfrm>
              <a:off x="2901798" y="3596289"/>
              <a:ext cx="733065" cy="461665"/>
            </a:xfrm>
            <a:prstGeom prst="rect">
              <a:avLst/>
            </a:prstGeom>
            <a:noFill/>
            <a:ln>
              <a:solidFill>
                <a:srgbClr val="000000"/>
              </a:solidFill>
            </a:ln>
          </p:spPr>
          <p:txBody>
            <a:bodyPr wrap="square" rtlCol="0">
              <a:spAutoFit/>
            </a:bodyPr>
            <a:lstStyle/>
            <a:p>
              <a:pPr algn="ctr"/>
              <a:r>
                <a:rPr lang="fr-FR" sz="1200" dirty="0" smtClean="0"/>
                <a:t>Code de l’objet</a:t>
              </a:r>
              <a:endParaRPr lang="fr-FR" sz="1200" dirty="0"/>
            </a:p>
          </p:txBody>
        </p:sp>
        <p:sp>
          <p:nvSpPr>
            <p:cNvPr id="30" name="Rectangle 29"/>
            <p:cNvSpPr/>
            <p:nvPr/>
          </p:nvSpPr>
          <p:spPr>
            <a:xfrm>
              <a:off x="2560278" y="2931149"/>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31" name="Connecteur droit 30"/>
            <p:cNvCxnSpPr/>
            <p:nvPr/>
          </p:nvCxnSpPr>
          <p:spPr>
            <a:xfrm>
              <a:off x="2560278" y="3070720"/>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2" name="Connecteur droit 31"/>
            <p:cNvCxnSpPr/>
            <p:nvPr/>
          </p:nvCxnSpPr>
          <p:spPr>
            <a:xfrm>
              <a:off x="2560278" y="3360043"/>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28" name="ZoneTexte 27"/>
            <p:cNvSpPr txBox="1"/>
            <p:nvPr/>
          </p:nvSpPr>
          <p:spPr>
            <a:xfrm>
              <a:off x="2525059" y="3043012"/>
              <a:ext cx="752418" cy="338554"/>
            </a:xfrm>
            <a:prstGeom prst="rect">
              <a:avLst/>
            </a:prstGeom>
            <a:noFill/>
            <a:ln>
              <a:noFill/>
            </a:ln>
          </p:spPr>
          <p:txBody>
            <a:bodyPr wrap="square" rtlCol="0">
              <a:spAutoFit/>
            </a:bodyPr>
            <a:lstStyle/>
            <a:p>
              <a:pPr algn="ctr"/>
              <a:r>
                <a:rPr lang="fr-FR" sz="800" dirty="0" smtClean="0"/>
                <a:t>Libellé de l’objet</a:t>
              </a:r>
              <a:endParaRPr lang="fr-FR" sz="800" dirty="0"/>
            </a:p>
          </p:txBody>
        </p:sp>
        <p:cxnSp>
          <p:nvCxnSpPr>
            <p:cNvPr id="25" name="Connecteur droit 24"/>
            <p:cNvCxnSpPr/>
            <p:nvPr/>
          </p:nvCxnSpPr>
          <p:spPr>
            <a:xfrm flipH="1">
              <a:off x="2901797" y="3357291"/>
              <a:ext cx="1" cy="141309"/>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6" name="ZoneTexte 25"/>
            <p:cNvSpPr txBox="1"/>
            <p:nvPr/>
          </p:nvSpPr>
          <p:spPr>
            <a:xfrm>
              <a:off x="1953789" y="3593188"/>
              <a:ext cx="859867" cy="646331"/>
            </a:xfrm>
            <a:prstGeom prst="rect">
              <a:avLst/>
            </a:prstGeom>
            <a:noFill/>
            <a:ln>
              <a:solidFill>
                <a:srgbClr val="000000"/>
              </a:solidFill>
            </a:ln>
          </p:spPr>
          <p:txBody>
            <a:bodyPr wrap="square" rtlCol="0">
              <a:spAutoFit/>
            </a:bodyPr>
            <a:lstStyle/>
            <a:p>
              <a:pPr algn="ctr"/>
              <a:r>
                <a:rPr lang="fr-FR" sz="1200" dirty="0" smtClean="0"/>
                <a:t>Code de la fonction</a:t>
              </a:r>
            </a:p>
            <a:p>
              <a:pPr algn="ctr"/>
              <a:r>
                <a:rPr lang="fr-FR" sz="1200" dirty="0" smtClean="0"/>
                <a:t>FP, FS, FC</a:t>
              </a:r>
              <a:endParaRPr lang="fr-FR" sz="1200" dirty="0"/>
            </a:p>
          </p:txBody>
        </p:sp>
      </p:grpSp>
      <p:sp>
        <p:nvSpPr>
          <p:cNvPr id="5" name="ZoneTexte 4"/>
          <p:cNvSpPr txBox="1"/>
          <p:nvPr/>
        </p:nvSpPr>
        <p:spPr>
          <a:xfrm>
            <a:off x="7007918" y="201936"/>
            <a:ext cx="1685528" cy="646331"/>
          </a:xfrm>
          <a:prstGeom prst="rect">
            <a:avLst/>
          </a:prstGeom>
          <a:noFill/>
        </p:spPr>
        <p:txBody>
          <a:bodyPr wrap="none" rtlCol="0">
            <a:spAutoFit/>
          </a:bodyPr>
          <a:lstStyle/>
          <a:p>
            <a:pPr algn="ctr"/>
            <a:r>
              <a:rPr lang="fr-FR" dirty="0" smtClean="0"/>
              <a:t>INFORMATIONS </a:t>
            </a:r>
          </a:p>
          <a:p>
            <a:pPr algn="ctr"/>
            <a:r>
              <a:rPr lang="fr-FR" dirty="0" smtClean="0"/>
              <a:t>DE SORTIE</a:t>
            </a:r>
            <a:endParaRPr lang="fr-FR" dirty="0"/>
          </a:p>
        </p:txBody>
      </p:sp>
      <p:sp>
        <p:nvSpPr>
          <p:cNvPr id="2" name="Espace réservé du pied de page 1"/>
          <p:cNvSpPr>
            <a:spLocks noGrp="1"/>
          </p:cNvSpPr>
          <p:nvPr>
            <p:ph type="ftr" sz="quarter" idx="11"/>
          </p:nvPr>
        </p:nvSpPr>
        <p:spPr>
          <a:xfrm>
            <a:off x="3124200" y="6492875"/>
            <a:ext cx="2895600" cy="365125"/>
          </a:xfrm>
        </p:spPr>
        <p:txBody>
          <a:bodyPr/>
          <a:lstStyle/>
          <a:p>
            <a:r>
              <a:rPr lang="en-US" sz="800" dirty="0" smtClean="0"/>
              <a:t>Guy </a:t>
            </a:r>
            <a:r>
              <a:rPr lang="en-US" sz="800" dirty="0" err="1" smtClean="0"/>
              <a:t>Doriot</a:t>
            </a:r>
            <a:r>
              <a:rPr lang="en-US" sz="800" dirty="0" smtClean="0"/>
              <a:t> copyright 2012</a:t>
            </a:r>
            <a:endParaRPr lang="fr-FR" sz="800" dirty="0"/>
          </a:p>
        </p:txBody>
      </p:sp>
      <p:grpSp>
        <p:nvGrpSpPr>
          <p:cNvPr id="23" name="Grouper 22"/>
          <p:cNvGrpSpPr/>
          <p:nvPr/>
        </p:nvGrpSpPr>
        <p:grpSpPr>
          <a:xfrm>
            <a:off x="3660020" y="1998236"/>
            <a:ext cx="2645154" cy="3299192"/>
            <a:chOff x="3660020" y="1998236"/>
            <a:chExt cx="2645154" cy="3299192"/>
          </a:xfrm>
        </p:grpSpPr>
        <p:sp>
          <p:nvSpPr>
            <p:cNvPr id="66" name="ZoneTexte 65"/>
            <p:cNvSpPr txBox="1"/>
            <p:nvPr/>
          </p:nvSpPr>
          <p:spPr>
            <a:xfrm>
              <a:off x="3986884" y="4989651"/>
              <a:ext cx="1967205" cy="307777"/>
            </a:xfrm>
            <a:prstGeom prst="rect">
              <a:avLst/>
            </a:prstGeom>
            <a:solidFill>
              <a:srgbClr val="FFFF00"/>
            </a:solidFill>
            <a:ln>
              <a:solidFill>
                <a:srgbClr val="000000"/>
              </a:solidFill>
            </a:ln>
          </p:spPr>
          <p:txBody>
            <a:bodyPr wrap="none" rtlCol="0">
              <a:spAutoFit/>
            </a:bodyPr>
            <a:lstStyle/>
            <a:p>
              <a:r>
                <a:rPr lang="fr-FR" sz="1400" dirty="0" smtClean="0"/>
                <a:t>Arborescence technique</a:t>
              </a:r>
              <a:endParaRPr lang="fr-FR" sz="1400" dirty="0"/>
            </a:p>
          </p:txBody>
        </p:sp>
        <p:sp>
          <p:nvSpPr>
            <p:cNvPr id="67" name="ZoneTexte 66"/>
            <p:cNvSpPr txBox="1"/>
            <p:nvPr/>
          </p:nvSpPr>
          <p:spPr>
            <a:xfrm>
              <a:off x="3805725" y="2589594"/>
              <a:ext cx="1073076" cy="738664"/>
            </a:xfrm>
            <a:prstGeom prst="rect">
              <a:avLst/>
            </a:prstGeom>
            <a:noFill/>
            <a:ln>
              <a:solidFill>
                <a:srgbClr val="000000"/>
              </a:solidFill>
            </a:ln>
          </p:spPr>
          <p:txBody>
            <a:bodyPr wrap="square" rtlCol="0">
              <a:spAutoFit/>
            </a:bodyPr>
            <a:lstStyle/>
            <a:p>
              <a:pPr algn="ctr"/>
              <a:r>
                <a:rPr lang="fr-FR" sz="1400" dirty="0" smtClean="0"/>
                <a:t>Objets </a:t>
              </a:r>
            </a:p>
            <a:p>
              <a:pPr algn="ctr"/>
              <a:r>
                <a:rPr lang="fr-FR" sz="1400" dirty="0"/>
                <a:t>d</a:t>
              </a:r>
              <a:r>
                <a:rPr lang="fr-FR" sz="1400" dirty="0" smtClean="0"/>
                <a:t>u </a:t>
              </a:r>
            </a:p>
            <a:p>
              <a:pPr algn="ctr"/>
              <a:r>
                <a:rPr lang="fr-FR" sz="1400" dirty="0" smtClean="0"/>
                <a:t>Dispositif</a:t>
              </a:r>
              <a:endParaRPr lang="fr-FR" sz="1400" dirty="0"/>
            </a:p>
          </p:txBody>
        </p:sp>
        <p:sp>
          <p:nvSpPr>
            <p:cNvPr id="68" name="ZoneTexte 67"/>
            <p:cNvSpPr txBox="1"/>
            <p:nvPr/>
          </p:nvSpPr>
          <p:spPr>
            <a:xfrm>
              <a:off x="3723146" y="3575430"/>
              <a:ext cx="476926" cy="369332"/>
            </a:xfrm>
            <a:prstGeom prst="rect">
              <a:avLst/>
            </a:prstGeom>
            <a:solidFill>
              <a:schemeClr val="bg1"/>
            </a:solidFill>
            <a:ln>
              <a:solidFill>
                <a:srgbClr val="000000"/>
              </a:solidFill>
            </a:ln>
          </p:spPr>
          <p:txBody>
            <a:bodyPr wrap="none" rtlCol="0">
              <a:spAutoFit/>
            </a:bodyPr>
            <a:lstStyle/>
            <a:p>
              <a:r>
                <a:rPr lang="fr-FR" dirty="0" smtClean="0"/>
                <a:t>1.1</a:t>
              </a:r>
              <a:endParaRPr lang="fr-FR" dirty="0"/>
            </a:p>
          </p:txBody>
        </p:sp>
        <p:sp>
          <p:nvSpPr>
            <p:cNvPr id="69" name="ZoneTexte 68"/>
            <p:cNvSpPr txBox="1"/>
            <p:nvPr/>
          </p:nvSpPr>
          <p:spPr>
            <a:xfrm>
              <a:off x="4229558" y="3575430"/>
              <a:ext cx="476926" cy="369332"/>
            </a:xfrm>
            <a:prstGeom prst="rect">
              <a:avLst/>
            </a:prstGeom>
            <a:solidFill>
              <a:srgbClr val="FFFFFF"/>
            </a:solidFill>
            <a:ln>
              <a:solidFill>
                <a:srgbClr val="000000"/>
              </a:solidFill>
            </a:ln>
          </p:spPr>
          <p:txBody>
            <a:bodyPr wrap="none" rtlCol="0">
              <a:spAutoFit/>
            </a:bodyPr>
            <a:lstStyle/>
            <a:p>
              <a:r>
                <a:rPr lang="fr-FR" dirty="0" smtClean="0"/>
                <a:t>1.2</a:t>
              </a:r>
              <a:endParaRPr lang="fr-FR" dirty="0"/>
            </a:p>
          </p:txBody>
        </p:sp>
        <p:sp>
          <p:nvSpPr>
            <p:cNvPr id="70" name="ZoneTexte 69"/>
            <p:cNvSpPr txBox="1"/>
            <p:nvPr/>
          </p:nvSpPr>
          <p:spPr>
            <a:xfrm>
              <a:off x="4744394" y="3575430"/>
              <a:ext cx="476926" cy="369332"/>
            </a:xfrm>
            <a:prstGeom prst="rect">
              <a:avLst/>
            </a:prstGeom>
            <a:solidFill>
              <a:srgbClr val="FFFFFF"/>
            </a:solidFill>
            <a:ln>
              <a:solidFill>
                <a:srgbClr val="000000"/>
              </a:solidFill>
            </a:ln>
          </p:spPr>
          <p:txBody>
            <a:bodyPr wrap="none" rtlCol="0">
              <a:spAutoFit/>
            </a:bodyPr>
            <a:lstStyle/>
            <a:p>
              <a:r>
                <a:rPr lang="fr-FR" dirty="0" smtClean="0"/>
                <a:t>1.3</a:t>
              </a:r>
              <a:endParaRPr lang="fr-FR" dirty="0"/>
            </a:p>
          </p:txBody>
        </p:sp>
        <p:cxnSp>
          <p:nvCxnSpPr>
            <p:cNvPr id="71" name="Connecteur droit 70"/>
            <p:cNvCxnSpPr/>
            <p:nvPr/>
          </p:nvCxnSpPr>
          <p:spPr>
            <a:xfrm>
              <a:off x="3907041" y="3448769"/>
              <a:ext cx="1513708" cy="1178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73" name="Connecteur droit 72"/>
            <p:cNvCxnSpPr/>
            <p:nvPr/>
          </p:nvCxnSpPr>
          <p:spPr>
            <a:xfrm>
              <a:off x="3907041" y="3448769"/>
              <a:ext cx="1" cy="11463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74" name="Connecteur droit 73"/>
            <p:cNvCxnSpPr/>
            <p:nvPr/>
          </p:nvCxnSpPr>
          <p:spPr>
            <a:xfrm flipH="1">
              <a:off x="4447209" y="3298914"/>
              <a:ext cx="1" cy="25703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75" name="ZoneTexte 74"/>
            <p:cNvSpPr txBox="1"/>
            <p:nvPr/>
          </p:nvSpPr>
          <p:spPr>
            <a:xfrm>
              <a:off x="4212131" y="3995178"/>
              <a:ext cx="535648" cy="923330"/>
            </a:xfrm>
            <a:prstGeom prst="rect">
              <a:avLst/>
            </a:prstGeom>
            <a:noFill/>
          </p:spPr>
          <p:txBody>
            <a:bodyPr wrap="none" rtlCol="0">
              <a:spAutoFit/>
            </a:bodyPr>
            <a:lstStyle/>
            <a:p>
              <a:r>
                <a:rPr lang="fr-FR" dirty="0" smtClean="0"/>
                <a:t>121</a:t>
              </a:r>
            </a:p>
            <a:p>
              <a:r>
                <a:rPr lang="fr-FR" dirty="0" smtClean="0"/>
                <a:t>122</a:t>
              </a:r>
            </a:p>
            <a:p>
              <a:endParaRPr lang="fr-FR" dirty="0"/>
            </a:p>
          </p:txBody>
        </p:sp>
        <p:sp>
          <p:nvSpPr>
            <p:cNvPr id="76" name="ZoneTexte 75"/>
            <p:cNvSpPr txBox="1"/>
            <p:nvPr/>
          </p:nvSpPr>
          <p:spPr>
            <a:xfrm>
              <a:off x="4736357" y="3995178"/>
              <a:ext cx="535648" cy="923330"/>
            </a:xfrm>
            <a:prstGeom prst="rect">
              <a:avLst/>
            </a:prstGeom>
            <a:noFill/>
          </p:spPr>
          <p:txBody>
            <a:bodyPr wrap="none" rtlCol="0">
              <a:spAutoFit/>
            </a:bodyPr>
            <a:lstStyle/>
            <a:p>
              <a:pPr algn="ctr"/>
              <a:r>
                <a:rPr lang="fr-FR" dirty="0" smtClean="0"/>
                <a:t>131</a:t>
              </a:r>
            </a:p>
            <a:p>
              <a:pPr algn="ctr"/>
              <a:r>
                <a:rPr lang="fr-FR" dirty="0"/>
                <a:t>à</a:t>
              </a:r>
              <a:endParaRPr lang="fr-FR" dirty="0" smtClean="0"/>
            </a:p>
            <a:p>
              <a:pPr algn="ctr"/>
              <a:r>
                <a:rPr lang="fr-FR" dirty="0" smtClean="0"/>
                <a:t>136</a:t>
              </a:r>
            </a:p>
          </p:txBody>
        </p:sp>
        <p:sp>
          <p:nvSpPr>
            <p:cNvPr id="77" name="ZoneTexte 76"/>
            <p:cNvSpPr txBox="1"/>
            <p:nvPr/>
          </p:nvSpPr>
          <p:spPr>
            <a:xfrm>
              <a:off x="3660020" y="3995178"/>
              <a:ext cx="535648" cy="923330"/>
            </a:xfrm>
            <a:prstGeom prst="rect">
              <a:avLst/>
            </a:prstGeom>
            <a:noFill/>
          </p:spPr>
          <p:txBody>
            <a:bodyPr wrap="none" rtlCol="0">
              <a:spAutoFit/>
            </a:bodyPr>
            <a:lstStyle/>
            <a:p>
              <a:pPr algn="ctr"/>
              <a:r>
                <a:rPr lang="fr-FR" dirty="0" smtClean="0"/>
                <a:t>111</a:t>
              </a:r>
            </a:p>
            <a:p>
              <a:r>
                <a:rPr lang="fr-FR" dirty="0"/>
                <a:t>à</a:t>
              </a:r>
              <a:endParaRPr lang="fr-FR" dirty="0" smtClean="0"/>
            </a:p>
            <a:p>
              <a:r>
                <a:rPr lang="fr-FR" dirty="0" smtClean="0"/>
                <a:t>115</a:t>
              </a:r>
            </a:p>
          </p:txBody>
        </p:sp>
        <p:sp>
          <p:nvSpPr>
            <p:cNvPr id="84" name="ZoneTexte 83"/>
            <p:cNvSpPr txBox="1"/>
            <p:nvPr/>
          </p:nvSpPr>
          <p:spPr>
            <a:xfrm>
              <a:off x="4398526" y="1998236"/>
              <a:ext cx="753519" cy="369332"/>
            </a:xfrm>
            <a:prstGeom prst="rect">
              <a:avLst/>
            </a:prstGeom>
            <a:noFill/>
            <a:ln>
              <a:solidFill>
                <a:srgbClr val="000000"/>
              </a:solidFill>
            </a:ln>
          </p:spPr>
          <p:txBody>
            <a:bodyPr wrap="none" rtlCol="0">
              <a:spAutoFit/>
            </a:bodyPr>
            <a:lstStyle/>
            <a:p>
              <a:r>
                <a:rPr lang="fr-FR" dirty="0" smtClean="0"/>
                <a:t>Projet</a:t>
              </a:r>
              <a:endParaRPr lang="fr-FR" dirty="0"/>
            </a:p>
          </p:txBody>
        </p:sp>
        <p:sp>
          <p:nvSpPr>
            <p:cNvPr id="86" name="ZoneTexte 85"/>
            <p:cNvSpPr txBox="1"/>
            <p:nvPr/>
          </p:nvSpPr>
          <p:spPr>
            <a:xfrm>
              <a:off x="4971102" y="2589594"/>
              <a:ext cx="1165541" cy="738664"/>
            </a:xfrm>
            <a:prstGeom prst="rect">
              <a:avLst/>
            </a:prstGeom>
            <a:noFill/>
            <a:ln>
              <a:solidFill>
                <a:srgbClr val="000000"/>
              </a:solidFill>
            </a:ln>
          </p:spPr>
          <p:txBody>
            <a:bodyPr wrap="none" rtlCol="0">
              <a:spAutoFit/>
            </a:bodyPr>
            <a:lstStyle/>
            <a:p>
              <a:pPr algn="ctr"/>
              <a:r>
                <a:rPr lang="fr-FR" sz="1400" dirty="0" smtClean="0"/>
                <a:t>Objets </a:t>
              </a:r>
            </a:p>
            <a:p>
              <a:pPr algn="ctr"/>
              <a:r>
                <a:rPr lang="fr-FR" sz="1400" dirty="0"/>
                <a:t>d</a:t>
              </a:r>
              <a:r>
                <a:rPr lang="fr-FR" sz="1400" dirty="0" smtClean="0"/>
                <a:t>u </a:t>
              </a:r>
            </a:p>
            <a:p>
              <a:pPr algn="ctr"/>
              <a:r>
                <a:rPr lang="fr-FR" sz="1400" dirty="0" smtClean="0"/>
                <a:t>Management</a:t>
              </a:r>
              <a:endParaRPr lang="fr-FR" sz="1400" dirty="0"/>
            </a:p>
          </p:txBody>
        </p:sp>
        <p:sp>
          <p:nvSpPr>
            <p:cNvPr id="87" name="ZoneTexte 86"/>
            <p:cNvSpPr txBox="1"/>
            <p:nvPr/>
          </p:nvSpPr>
          <p:spPr>
            <a:xfrm>
              <a:off x="5268604" y="3575430"/>
              <a:ext cx="479618" cy="369332"/>
            </a:xfrm>
            <a:prstGeom prst="rect">
              <a:avLst/>
            </a:prstGeom>
            <a:solidFill>
              <a:srgbClr val="FFFF00"/>
            </a:solidFill>
            <a:ln>
              <a:solidFill>
                <a:srgbClr val="000000"/>
              </a:solidFill>
            </a:ln>
          </p:spPr>
          <p:txBody>
            <a:bodyPr wrap="none" rtlCol="0">
              <a:spAutoFit/>
            </a:bodyPr>
            <a:lstStyle/>
            <a:p>
              <a:r>
                <a:rPr lang="fr-FR" dirty="0" smtClean="0"/>
                <a:t>1.4</a:t>
              </a:r>
              <a:endParaRPr lang="fr-FR" dirty="0"/>
            </a:p>
          </p:txBody>
        </p:sp>
        <p:sp>
          <p:nvSpPr>
            <p:cNvPr id="88" name="ZoneTexte 87"/>
            <p:cNvSpPr txBox="1"/>
            <p:nvPr/>
          </p:nvSpPr>
          <p:spPr>
            <a:xfrm>
              <a:off x="5774338" y="3575430"/>
              <a:ext cx="476926" cy="369332"/>
            </a:xfrm>
            <a:prstGeom prst="rect">
              <a:avLst/>
            </a:prstGeom>
            <a:noFill/>
            <a:ln>
              <a:solidFill>
                <a:srgbClr val="000000"/>
              </a:solidFill>
            </a:ln>
          </p:spPr>
          <p:txBody>
            <a:bodyPr wrap="none" rtlCol="0">
              <a:spAutoFit/>
            </a:bodyPr>
            <a:lstStyle/>
            <a:p>
              <a:r>
                <a:rPr lang="fr-FR" dirty="0" smtClean="0"/>
                <a:t>1.5</a:t>
              </a:r>
              <a:endParaRPr lang="fr-FR" dirty="0"/>
            </a:p>
          </p:txBody>
        </p:sp>
        <p:cxnSp>
          <p:nvCxnSpPr>
            <p:cNvPr id="89" name="Connecteur droit 88"/>
            <p:cNvCxnSpPr/>
            <p:nvPr/>
          </p:nvCxnSpPr>
          <p:spPr>
            <a:xfrm flipH="1" flipV="1">
              <a:off x="6012801" y="3343724"/>
              <a:ext cx="80552" cy="231706"/>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90" name="Connecteur droit 89"/>
            <p:cNvCxnSpPr>
              <a:stCxn id="87" idx="0"/>
            </p:cNvCxnSpPr>
            <p:nvPr/>
          </p:nvCxnSpPr>
          <p:spPr>
            <a:xfrm flipH="1" flipV="1">
              <a:off x="5420749" y="3486354"/>
              <a:ext cx="87664" cy="89076"/>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91" name="Connecteur droit 90"/>
            <p:cNvCxnSpPr/>
            <p:nvPr/>
          </p:nvCxnSpPr>
          <p:spPr>
            <a:xfrm>
              <a:off x="5002835" y="3441317"/>
              <a:ext cx="1" cy="11463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92" name="Connecteur droit 91"/>
            <p:cNvCxnSpPr/>
            <p:nvPr/>
          </p:nvCxnSpPr>
          <p:spPr>
            <a:xfrm>
              <a:off x="4242050" y="2492248"/>
              <a:ext cx="1303657" cy="0"/>
            </a:xfrm>
            <a:prstGeom prst="line">
              <a:avLst/>
            </a:prstGeom>
            <a:ln w="1905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93" name="Connecteur droit 92"/>
            <p:cNvCxnSpPr/>
            <p:nvPr/>
          </p:nvCxnSpPr>
          <p:spPr>
            <a:xfrm>
              <a:off x="4786482" y="2367568"/>
              <a:ext cx="1" cy="11463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94" name="Connecteur droit 93"/>
            <p:cNvCxnSpPr/>
            <p:nvPr/>
          </p:nvCxnSpPr>
          <p:spPr>
            <a:xfrm>
              <a:off x="4250958" y="2474964"/>
              <a:ext cx="1" cy="11463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95" name="Connecteur droit 94"/>
            <p:cNvCxnSpPr/>
            <p:nvPr/>
          </p:nvCxnSpPr>
          <p:spPr>
            <a:xfrm>
              <a:off x="5545706" y="2492248"/>
              <a:ext cx="1" cy="11463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96" name="ZoneTexte 95"/>
            <p:cNvSpPr txBox="1"/>
            <p:nvPr/>
          </p:nvSpPr>
          <p:spPr>
            <a:xfrm>
              <a:off x="5250140" y="3995178"/>
              <a:ext cx="535648" cy="923330"/>
            </a:xfrm>
            <a:prstGeom prst="rect">
              <a:avLst/>
            </a:prstGeom>
            <a:solidFill>
              <a:srgbClr val="FFFF00"/>
            </a:solidFill>
          </p:spPr>
          <p:txBody>
            <a:bodyPr wrap="none" rtlCol="0">
              <a:spAutoFit/>
            </a:bodyPr>
            <a:lstStyle/>
            <a:p>
              <a:pPr algn="ctr"/>
              <a:r>
                <a:rPr lang="fr-FR" dirty="0" smtClean="0"/>
                <a:t>141</a:t>
              </a:r>
            </a:p>
            <a:p>
              <a:pPr algn="ctr"/>
              <a:r>
                <a:rPr lang="fr-FR" dirty="0"/>
                <a:t>à</a:t>
              </a:r>
              <a:endParaRPr lang="fr-FR" dirty="0" smtClean="0"/>
            </a:p>
            <a:p>
              <a:pPr algn="ctr"/>
              <a:r>
                <a:rPr lang="fr-FR" dirty="0" smtClean="0"/>
                <a:t>146</a:t>
              </a:r>
              <a:endParaRPr lang="fr-FR" dirty="0"/>
            </a:p>
          </p:txBody>
        </p:sp>
        <p:sp>
          <p:nvSpPr>
            <p:cNvPr id="97" name="ZoneTexte 96"/>
            <p:cNvSpPr txBox="1"/>
            <p:nvPr/>
          </p:nvSpPr>
          <p:spPr>
            <a:xfrm>
              <a:off x="5769526" y="3995178"/>
              <a:ext cx="535648" cy="646331"/>
            </a:xfrm>
            <a:prstGeom prst="rect">
              <a:avLst/>
            </a:prstGeom>
            <a:noFill/>
          </p:spPr>
          <p:txBody>
            <a:bodyPr wrap="none" rtlCol="0">
              <a:spAutoFit/>
            </a:bodyPr>
            <a:lstStyle/>
            <a:p>
              <a:r>
                <a:rPr lang="fr-FR" dirty="0" smtClean="0"/>
                <a:t>151</a:t>
              </a:r>
            </a:p>
            <a:p>
              <a:r>
                <a:rPr lang="fr-FR" dirty="0" smtClean="0"/>
                <a:t>15</a:t>
              </a:r>
              <a:r>
                <a:rPr lang="fr-FR" dirty="0"/>
                <a:t>2</a:t>
              </a:r>
              <a:endParaRPr lang="fr-FR" dirty="0" smtClean="0"/>
            </a:p>
          </p:txBody>
        </p:sp>
      </p:grpSp>
      <p:grpSp>
        <p:nvGrpSpPr>
          <p:cNvPr id="7" name="Grouper 6"/>
          <p:cNvGrpSpPr/>
          <p:nvPr/>
        </p:nvGrpSpPr>
        <p:grpSpPr>
          <a:xfrm>
            <a:off x="3634863" y="0"/>
            <a:ext cx="1961670" cy="734078"/>
            <a:chOff x="3634863" y="0"/>
            <a:chExt cx="1961670" cy="734078"/>
          </a:xfrm>
        </p:grpSpPr>
        <p:sp>
          <p:nvSpPr>
            <p:cNvPr id="6" name="ZoneTexte 5"/>
            <p:cNvSpPr txBox="1"/>
            <p:nvPr/>
          </p:nvSpPr>
          <p:spPr>
            <a:xfrm>
              <a:off x="3634863" y="364746"/>
              <a:ext cx="1961670" cy="369332"/>
            </a:xfrm>
            <a:prstGeom prst="rect">
              <a:avLst/>
            </a:prstGeom>
            <a:noFill/>
          </p:spPr>
          <p:txBody>
            <a:bodyPr wrap="none" rtlCol="0">
              <a:spAutoFit/>
            </a:bodyPr>
            <a:lstStyle/>
            <a:p>
              <a:pPr algn="ctr"/>
              <a:r>
                <a:rPr lang="fr-FR" dirty="0" smtClean="0"/>
                <a:t>QUOI ? LES OBJETS</a:t>
              </a:r>
              <a:endParaRPr lang="fr-FR" dirty="0"/>
            </a:p>
          </p:txBody>
        </p:sp>
        <p:grpSp>
          <p:nvGrpSpPr>
            <p:cNvPr id="59" name="Grouper 58"/>
            <p:cNvGrpSpPr/>
            <p:nvPr/>
          </p:nvGrpSpPr>
          <p:grpSpPr>
            <a:xfrm>
              <a:off x="4350252" y="0"/>
              <a:ext cx="394142" cy="369332"/>
              <a:chOff x="3657158" y="5117068"/>
              <a:chExt cx="394142" cy="369332"/>
            </a:xfrm>
          </p:grpSpPr>
          <p:sp>
            <p:nvSpPr>
              <p:cNvPr id="60" name="Ellipse 59"/>
              <p:cNvSpPr/>
              <p:nvPr/>
            </p:nvSpPr>
            <p:spPr>
              <a:xfrm>
                <a:off x="3657158" y="5156200"/>
                <a:ext cx="394142" cy="330200"/>
              </a:xfrm>
              <a:prstGeom prst="ellipse">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1" name="ZoneTexte 60"/>
              <p:cNvSpPr txBox="1"/>
              <p:nvPr/>
            </p:nvSpPr>
            <p:spPr>
              <a:xfrm>
                <a:off x="3699801" y="5117068"/>
                <a:ext cx="301660" cy="369332"/>
              </a:xfrm>
              <a:prstGeom prst="rect">
                <a:avLst/>
              </a:prstGeom>
              <a:noFill/>
            </p:spPr>
            <p:txBody>
              <a:bodyPr wrap="none" rtlCol="0">
                <a:spAutoFit/>
              </a:bodyPr>
              <a:lstStyle/>
              <a:p>
                <a:r>
                  <a:rPr lang="fr-FR" b="1" dirty="0"/>
                  <a:t>2</a:t>
                </a:r>
              </a:p>
            </p:txBody>
          </p:sp>
        </p:grpSp>
      </p:grpSp>
    </p:spTree>
    <p:extLst>
      <p:ext uri="{BB962C8B-B14F-4D97-AF65-F5344CB8AC3E}">
        <p14:creationId xmlns:p14="http://schemas.microsoft.com/office/powerpoint/2010/main" val="19727988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8"/>
                                        </p:tgtEl>
                                        <p:attrNameLst>
                                          <p:attrName>style.visibility</p:attrName>
                                        </p:attrNameLst>
                                      </p:cBhvr>
                                      <p:to>
                                        <p:strVal val="visible"/>
                                      </p:to>
                                    </p:set>
                                    <p:animEffect transition="in" filter="blinds(horizontal)">
                                      <p:cBhvr>
                                        <p:cTn id="12" dur="500"/>
                                        <p:tgtEl>
                                          <p:spTgt spid="4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checkerboard(across)">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checkerboard(across)">
                                      <p:cBhvr>
                                        <p:cTn id="27" dur="500"/>
                                        <p:tgtEl>
                                          <p:spTgt spid="5"/>
                                        </p:tgtEl>
                                      </p:cBhvr>
                                    </p:animEffect>
                                  </p:childTnLst>
                                </p:cTn>
                              </p:par>
                              <p:par>
                                <p:cTn id="28" presetID="5" presetClass="entr" presetSubtype="10" fill="hold" nodeType="withEffect">
                                  <p:stCondLst>
                                    <p:cond delay="0"/>
                                  </p:stCondLst>
                                  <p:childTnLst>
                                    <p:set>
                                      <p:cBhvr>
                                        <p:cTn id="29" dur="1" fill="hold">
                                          <p:stCondLst>
                                            <p:cond delay="0"/>
                                          </p:stCondLst>
                                        </p:cTn>
                                        <p:tgtEl>
                                          <p:spTgt spid="23"/>
                                        </p:tgtEl>
                                        <p:attrNameLst>
                                          <p:attrName>style.visibility</p:attrName>
                                        </p:attrNameLst>
                                      </p:cBhvr>
                                      <p:to>
                                        <p:strVal val="visible"/>
                                      </p:to>
                                    </p:set>
                                    <p:animEffect transition="in" filter="checkerboard(across)">
                                      <p:cBhvr>
                                        <p:cTn id="30" dur="500"/>
                                        <p:tgtEl>
                                          <p:spTgt spid="23"/>
                                        </p:tgtEl>
                                      </p:cBhvr>
                                    </p:animEffect>
                                  </p:childTnLst>
                                </p:cTn>
                              </p:par>
                              <p:par>
                                <p:cTn id="31" presetID="5" presetClass="entr" presetSubtype="10" fill="hold" nodeType="withEffect">
                                  <p:stCondLst>
                                    <p:cond delay="0"/>
                                  </p:stCondLst>
                                  <p:childTnLst>
                                    <p:set>
                                      <p:cBhvr>
                                        <p:cTn id="32" dur="1" fill="hold">
                                          <p:stCondLst>
                                            <p:cond delay="0"/>
                                          </p:stCondLst>
                                        </p:cTn>
                                        <p:tgtEl>
                                          <p:spTgt spid="47"/>
                                        </p:tgtEl>
                                        <p:attrNameLst>
                                          <p:attrName>style.visibility</p:attrName>
                                        </p:attrNameLst>
                                      </p:cBhvr>
                                      <p:to>
                                        <p:strVal val="visible"/>
                                      </p:to>
                                    </p:set>
                                    <p:animEffect transition="in" filter="checkerboard(across)">
                                      <p:cBhvr>
                                        <p:cTn id="33" dur="500"/>
                                        <p:tgtEl>
                                          <p:spTgt spid="47"/>
                                        </p:tgtEl>
                                      </p:cBhvr>
                                    </p:animEffect>
                                  </p:childTnLst>
                                </p:cTn>
                              </p:par>
                              <p:par>
                                <p:cTn id="34" presetID="5" presetClass="entr" presetSubtype="10" fill="hold" grpId="0" nodeType="withEffect">
                                  <p:stCondLst>
                                    <p:cond delay="0"/>
                                  </p:stCondLst>
                                  <p:childTnLst>
                                    <p:set>
                                      <p:cBhvr>
                                        <p:cTn id="35" dur="1" fill="hold">
                                          <p:stCondLst>
                                            <p:cond delay="0"/>
                                          </p:stCondLst>
                                        </p:cTn>
                                        <p:tgtEl>
                                          <p:spTgt spid="33"/>
                                        </p:tgtEl>
                                        <p:attrNameLst>
                                          <p:attrName>style.visibility</p:attrName>
                                        </p:attrNameLst>
                                      </p:cBhvr>
                                      <p:to>
                                        <p:strVal val="visible"/>
                                      </p:to>
                                    </p:set>
                                    <p:animEffect transition="in" filter="checkerboard(across)">
                                      <p:cBhvr>
                                        <p:cTn id="36" dur="500"/>
                                        <p:tgtEl>
                                          <p:spTgt spid="33"/>
                                        </p:tgtEl>
                                      </p:cBhvr>
                                    </p:animEffect>
                                  </p:childTnLst>
                                </p:cTn>
                              </p:par>
                              <p:par>
                                <p:cTn id="37" presetID="5" presetClass="entr" presetSubtype="10" fill="hold" nodeType="withEffect">
                                  <p:stCondLst>
                                    <p:cond delay="0"/>
                                  </p:stCondLst>
                                  <p:childTnLst>
                                    <p:set>
                                      <p:cBhvr>
                                        <p:cTn id="38" dur="1" fill="hold">
                                          <p:stCondLst>
                                            <p:cond delay="0"/>
                                          </p:stCondLst>
                                        </p:cTn>
                                        <p:tgtEl>
                                          <p:spTgt spid="50"/>
                                        </p:tgtEl>
                                        <p:attrNameLst>
                                          <p:attrName>style.visibility</p:attrName>
                                        </p:attrNameLst>
                                      </p:cBhvr>
                                      <p:to>
                                        <p:strVal val="visible"/>
                                      </p:to>
                                    </p:set>
                                    <p:animEffect transition="in" filter="checkerboard(across)">
                                      <p:cBhvr>
                                        <p:cTn id="39"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48" grpId="0" animBg="1"/>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9261" y="152400"/>
            <a:ext cx="5989471" cy="4489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ZoneTexte 1"/>
          <p:cNvSpPr txBox="1"/>
          <p:nvPr/>
        </p:nvSpPr>
        <p:spPr>
          <a:xfrm>
            <a:off x="-1" y="431800"/>
            <a:ext cx="2979261" cy="5047535"/>
          </a:xfrm>
          <a:prstGeom prst="rect">
            <a:avLst/>
          </a:prstGeom>
          <a:noFill/>
        </p:spPr>
        <p:txBody>
          <a:bodyPr wrap="square" rtlCol="0">
            <a:spAutoFit/>
          </a:bodyPr>
          <a:lstStyle/>
          <a:p>
            <a:r>
              <a:rPr lang="fr-FR" sz="1400" dirty="0" smtClean="0">
                <a:latin typeface="Arial" charset="0"/>
                <a:ea typeface="ＭＳ Ｐゴシック" charset="0"/>
              </a:rPr>
              <a:t>La </a:t>
            </a:r>
            <a:r>
              <a:rPr lang="fr-FR" sz="1400" b="1" dirty="0">
                <a:latin typeface="Arial" charset="0"/>
                <a:ea typeface="ＭＳ Ｐゴシック" charset="0"/>
              </a:rPr>
              <a:t>deuxième étape</a:t>
            </a:r>
            <a:r>
              <a:rPr lang="fr-FR" sz="1400" dirty="0">
                <a:latin typeface="Arial" charset="0"/>
                <a:ea typeface="ＭＳ Ｐゴシック" charset="0"/>
              </a:rPr>
              <a:t> de la démarche "SIXO", indispensable à la structuration d'un projet, est l'identification </a:t>
            </a:r>
            <a:r>
              <a:rPr lang="fr-FR" sz="1400" dirty="0" smtClean="0">
                <a:latin typeface="Arial" charset="0"/>
                <a:ea typeface="ＭＳ Ｐゴシック" charset="0"/>
              </a:rPr>
              <a:t>de </a:t>
            </a:r>
            <a:r>
              <a:rPr lang="fr-FR" sz="1400" b="1" dirty="0">
                <a:latin typeface="Arial" charset="0"/>
                <a:ea typeface="ＭＳ Ｐゴシック" charset="0"/>
              </a:rPr>
              <a:t>l'arborescence technique (AT)</a:t>
            </a:r>
            <a:r>
              <a:rPr lang="fr-FR" sz="1400" dirty="0">
                <a:latin typeface="Arial" charset="0"/>
                <a:ea typeface="ＭＳ Ｐゴシック" charset="0"/>
              </a:rPr>
              <a:t> </a:t>
            </a:r>
            <a:r>
              <a:rPr lang="fr-FR" sz="1400" b="1" dirty="0">
                <a:latin typeface="Arial" charset="0"/>
                <a:ea typeface="ＭＳ Ｐゴシック" charset="0"/>
              </a:rPr>
              <a:t>des objets</a:t>
            </a:r>
            <a:r>
              <a:rPr lang="fr-FR" sz="1400" dirty="0">
                <a:latin typeface="Arial" charset="0"/>
                <a:ea typeface="ＭＳ Ｐゴシック" charset="0"/>
              </a:rPr>
              <a:t> que le projet doit produire pour remplir les fonctions du dispositif. </a:t>
            </a:r>
            <a:r>
              <a:rPr lang="fr-FR" sz="1400" dirty="0" smtClean="0">
                <a:latin typeface="Arial"/>
                <a:cs typeface="Arial"/>
              </a:rPr>
              <a:t>Cette </a:t>
            </a:r>
            <a:r>
              <a:rPr lang="fr-FR" sz="1400" b="1" dirty="0" smtClean="0">
                <a:latin typeface="Arial"/>
                <a:cs typeface="Arial"/>
              </a:rPr>
              <a:t>arborescence </a:t>
            </a:r>
            <a:r>
              <a:rPr lang="fr-FR" sz="1400" b="1" dirty="0">
                <a:latin typeface="Arial"/>
                <a:cs typeface="Arial"/>
              </a:rPr>
              <a:t>technique des objets </a:t>
            </a:r>
            <a:r>
              <a:rPr lang="fr-FR" sz="1400" dirty="0">
                <a:latin typeface="Arial"/>
                <a:cs typeface="Arial"/>
              </a:rPr>
              <a:t>est fondamentale car c</a:t>
            </a:r>
            <a:r>
              <a:rPr lang="ja-JP" altLang="fr-FR" sz="1400" dirty="0">
                <a:latin typeface="Arial"/>
                <a:cs typeface="Arial"/>
              </a:rPr>
              <a:t>’</a:t>
            </a:r>
            <a:r>
              <a:rPr lang="fr-FR" altLang="ja-JP" sz="1400" dirty="0">
                <a:latin typeface="Arial"/>
                <a:cs typeface="Arial"/>
              </a:rPr>
              <a:t>est le socle sur lequel va se </a:t>
            </a:r>
            <a:r>
              <a:rPr lang="fr-FR" sz="1400" dirty="0">
                <a:latin typeface="Arial"/>
                <a:cs typeface="Arial"/>
              </a:rPr>
              <a:t>structurer le projet. A partir de cette ossature, il sera toujours possible d’</a:t>
            </a:r>
            <a:r>
              <a:rPr lang="fr-FR" altLang="ja-JP" sz="1400" dirty="0">
                <a:latin typeface="Arial"/>
                <a:cs typeface="Arial"/>
              </a:rPr>
              <a:t>affiner </a:t>
            </a:r>
            <a:r>
              <a:rPr lang="fr-FR" altLang="ja-JP" sz="1400" dirty="0" smtClean="0">
                <a:latin typeface="Arial"/>
                <a:cs typeface="Arial"/>
              </a:rPr>
              <a:t>la </a:t>
            </a:r>
            <a:r>
              <a:rPr lang="fr-FR" sz="1400" dirty="0" smtClean="0">
                <a:latin typeface="Arial"/>
                <a:cs typeface="Arial"/>
              </a:rPr>
              <a:t>décomposition </a:t>
            </a:r>
            <a:r>
              <a:rPr lang="fr-FR" sz="1400" dirty="0">
                <a:latin typeface="Arial"/>
                <a:cs typeface="Arial"/>
              </a:rPr>
              <a:t>ultérieurement.</a:t>
            </a:r>
          </a:p>
          <a:p>
            <a:r>
              <a:rPr lang="fr-FR" sz="1400" dirty="0">
                <a:latin typeface="Arial"/>
                <a:cs typeface="Arial"/>
              </a:rPr>
              <a:t>Un même objet peut contribuer à satisfaire plusieurs fonctions du dispositif. </a:t>
            </a:r>
            <a:r>
              <a:rPr lang="fr-FR" sz="1400" dirty="0" smtClean="0">
                <a:latin typeface="Arial"/>
                <a:cs typeface="Arial"/>
              </a:rPr>
              <a:t>C’</a:t>
            </a:r>
            <a:r>
              <a:rPr lang="fr-FR" altLang="ja-JP" sz="1400" dirty="0" smtClean="0">
                <a:latin typeface="Arial"/>
                <a:cs typeface="Arial"/>
              </a:rPr>
              <a:t>est </a:t>
            </a:r>
            <a:r>
              <a:rPr lang="fr-FR" altLang="ja-JP" sz="1400" dirty="0">
                <a:latin typeface="Arial"/>
                <a:cs typeface="Arial"/>
              </a:rPr>
              <a:t>l</a:t>
            </a:r>
            <a:r>
              <a:rPr lang="ja-JP" altLang="fr-FR" sz="1400" dirty="0">
                <a:latin typeface="Arial"/>
                <a:cs typeface="Arial"/>
              </a:rPr>
              <a:t>’</a:t>
            </a:r>
            <a:r>
              <a:rPr lang="fr-FR" altLang="ja-JP" sz="1400" dirty="0">
                <a:latin typeface="Arial"/>
                <a:cs typeface="Arial"/>
              </a:rPr>
              <a:t>une des </a:t>
            </a:r>
            <a:r>
              <a:rPr lang="fr-FR" sz="1400" dirty="0">
                <a:latin typeface="Arial"/>
                <a:cs typeface="Arial"/>
              </a:rPr>
              <a:t>raisons pour laquelle il a fallu créer, à l’étape précédente, la Matrice Fonctions/Objets pour </a:t>
            </a:r>
            <a:r>
              <a:rPr lang="fr-FR" sz="1400" dirty="0" smtClean="0">
                <a:latin typeface="Arial"/>
                <a:cs typeface="Arial"/>
              </a:rPr>
              <a:t>s’</a:t>
            </a:r>
            <a:r>
              <a:rPr lang="fr-FR" altLang="ja-JP" sz="1400" dirty="0" smtClean="0">
                <a:latin typeface="Arial"/>
                <a:cs typeface="Arial"/>
              </a:rPr>
              <a:t>assurer </a:t>
            </a:r>
            <a:r>
              <a:rPr lang="fr-FR" altLang="ja-JP" sz="1400" dirty="0">
                <a:latin typeface="Arial"/>
                <a:cs typeface="Arial"/>
              </a:rPr>
              <a:t>que </a:t>
            </a:r>
            <a:r>
              <a:rPr lang="fr-FR" sz="1400" dirty="0">
                <a:latin typeface="Arial"/>
                <a:cs typeface="Arial"/>
              </a:rPr>
              <a:t>les fonctions recherchées seront bien totalement couvertes par les objets de </a:t>
            </a:r>
            <a:r>
              <a:rPr lang="fr-FR" sz="1400" dirty="0" smtClean="0">
                <a:latin typeface="Arial"/>
                <a:cs typeface="Arial"/>
              </a:rPr>
              <a:t>l’</a:t>
            </a:r>
            <a:r>
              <a:rPr lang="fr-FR" altLang="ja-JP" sz="1400" dirty="0" smtClean="0">
                <a:latin typeface="Arial"/>
                <a:cs typeface="Arial"/>
              </a:rPr>
              <a:t>arborescence </a:t>
            </a:r>
            <a:r>
              <a:rPr lang="fr-FR" sz="1400" dirty="0">
                <a:latin typeface="Arial"/>
                <a:cs typeface="Arial"/>
              </a:rPr>
              <a:t>technique. </a:t>
            </a:r>
            <a:endParaRPr lang="fr-FR" sz="1400" dirty="0">
              <a:latin typeface="Arial" charset="0"/>
              <a:ea typeface="ＭＳ Ｐゴシック" charset="0"/>
            </a:endParaRPr>
          </a:p>
        </p:txBody>
      </p:sp>
      <p:sp>
        <p:nvSpPr>
          <p:cNvPr id="5" name="ZoneTexte 4"/>
          <p:cNvSpPr txBox="1"/>
          <p:nvPr/>
        </p:nvSpPr>
        <p:spPr>
          <a:xfrm>
            <a:off x="2768600" y="4674658"/>
            <a:ext cx="6200132" cy="2246769"/>
          </a:xfrm>
          <a:prstGeom prst="rect">
            <a:avLst/>
          </a:prstGeom>
          <a:noFill/>
        </p:spPr>
        <p:txBody>
          <a:bodyPr wrap="square" rtlCol="0">
            <a:spAutoFit/>
          </a:bodyPr>
          <a:lstStyle/>
          <a:p>
            <a:pPr lvl="0" defTabSz="914400" fontAlgn="base">
              <a:spcBef>
                <a:spcPct val="20000"/>
              </a:spcBef>
              <a:spcAft>
                <a:spcPct val="0"/>
              </a:spcAft>
            </a:pPr>
            <a:r>
              <a:rPr lang="fr-FR" sz="1400" dirty="0">
                <a:latin typeface="Arial" charset="0"/>
                <a:ea typeface="ＭＳ Ｐゴシック" charset="0"/>
              </a:rPr>
              <a:t>Les objets contenus dans une branche </a:t>
            </a:r>
            <a:r>
              <a:rPr lang="fr-FR" sz="1400" dirty="0" smtClean="0">
                <a:latin typeface="Arial" charset="0"/>
                <a:ea typeface="ＭＳ Ｐゴシック" charset="0"/>
              </a:rPr>
              <a:t>de l’arborescence doivent </a:t>
            </a:r>
            <a:r>
              <a:rPr lang="fr-FR" sz="1400" dirty="0">
                <a:latin typeface="Arial" charset="0"/>
                <a:ea typeface="ＭＳ Ｐゴシック" charset="0"/>
              </a:rPr>
              <a:t>être </a:t>
            </a:r>
            <a:r>
              <a:rPr lang="fr-FR" sz="1400" b="1" dirty="0">
                <a:latin typeface="Arial" charset="0"/>
                <a:ea typeface="ＭＳ Ｐゴシック" charset="0"/>
              </a:rPr>
              <a:t>homogènes</a:t>
            </a:r>
            <a:r>
              <a:rPr lang="fr-FR" sz="1400" dirty="0">
                <a:latin typeface="Arial" charset="0"/>
                <a:ea typeface="ＭＳ Ｐゴシック" charset="0"/>
              </a:rPr>
              <a:t> </a:t>
            </a:r>
            <a:r>
              <a:rPr lang="fr-FR" sz="1400" dirty="0" smtClean="0">
                <a:latin typeface="Arial" charset="0"/>
                <a:ea typeface="ＭＳ Ｐゴシック" charset="0"/>
              </a:rPr>
              <a:t>à </a:t>
            </a:r>
            <a:r>
              <a:rPr lang="fr-FR" sz="1400" dirty="0">
                <a:latin typeface="Arial" charset="0"/>
                <a:ea typeface="ＭＳ Ｐゴシック" charset="0"/>
              </a:rPr>
              <a:t>la tête de branche qui les contient. Au premier niveau de décomposition de l’arborescence, il est en général possible de distinguer 4 </a:t>
            </a:r>
            <a:r>
              <a:rPr lang="fr-FR" sz="1400" dirty="0" smtClean="0">
                <a:latin typeface="Arial" charset="0"/>
                <a:ea typeface="ＭＳ Ｐゴシック" charset="0"/>
              </a:rPr>
              <a:t>branches inhomogènes entre elles :</a:t>
            </a:r>
            <a:endParaRPr lang="fr-FR" sz="1400" dirty="0">
              <a:latin typeface="Arial" charset="0"/>
              <a:ea typeface="ＭＳ Ｐゴシック" charset="0"/>
            </a:endParaRPr>
          </a:p>
          <a:p>
            <a:pPr marL="285750" lvl="0" indent="-285750" defTabSz="914400" fontAlgn="base">
              <a:spcBef>
                <a:spcPct val="20000"/>
              </a:spcBef>
              <a:spcAft>
                <a:spcPct val="0"/>
              </a:spcAft>
              <a:buFont typeface="Arial"/>
              <a:buChar char="•"/>
            </a:pPr>
            <a:r>
              <a:rPr lang="fr-FR" sz="1400" dirty="0">
                <a:latin typeface="Arial" charset="0"/>
                <a:ea typeface="ＭＳ Ｐゴシック" charset="0"/>
              </a:rPr>
              <a:t>le dispositif, le système,</a:t>
            </a:r>
          </a:p>
          <a:p>
            <a:pPr marL="285750" lvl="0" indent="-285750" defTabSz="914400" fontAlgn="base">
              <a:spcBef>
                <a:spcPct val="20000"/>
              </a:spcBef>
              <a:spcAft>
                <a:spcPct val="0"/>
              </a:spcAft>
              <a:buFont typeface="Arial"/>
              <a:buChar char="•"/>
            </a:pPr>
            <a:r>
              <a:rPr lang="fr-FR" sz="1400" dirty="0">
                <a:latin typeface="Arial" charset="0"/>
                <a:ea typeface="ＭＳ Ｐゴシック" charset="0"/>
              </a:rPr>
              <a:t>les dossiers y compris les documents de Management du Projet</a:t>
            </a:r>
          </a:p>
          <a:p>
            <a:pPr marL="285750" lvl="0" indent="-285750" defTabSz="914400" fontAlgn="base">
              <a:spcBef>
                <a:spcPct val="20000"/>
              </a:spcBef>
              <a:spcAft>
                <a:spcPct val="0"/>
              </a:spcAft>
              <a:buFont typeface="Arial"/>
              <a:buChar char="•"/>
            </a:pPr>
            <a:r>
              <a:rPr lang="fr-FR" sz="1400" dirty="0">
                <a:latin typeface="Arial" charset="0"/>
                <a:ea typeface="ＭＳ Ｐゴシック" charset="0"/>
              </a:rPr>
              <a:t>les moyens utiles à la production du dispositif et qui n’existent pas encore dans l’entreprise</a:t>
            </a:r>
          </a:p>
          <a:p>
            <a:pPr marL="285750" lvl="0" indent="-285750" defTabSz="914400" fontAlgn="base">
              <a:spcBef>
                <a:spcPct val="20000"/>
              </a:spcBef>
              <a:spcAft>
                <a:spcPct val="0"/>
              </a:spcAft>
              <a:buFont typeface="Arial"/>
              <a:buChar char="•"/>
            </a:pPr>
            <a:r>
              <a:rPr lang="fr-FR" sz="1400" dirty="0">
                <a:latin typeface="Arial" charset="0"/>
                <a:ea typeface="ＭＳ Ｐゴシック" charset="0"/>
              </a:rPr>
              <a:t>les services associés au dispositif et offerts aux </a:t>
            </a:r>
            <a:r>
              <a:rPr lang="fr-FR" sz="1400" dirty="0" smtClean="0">
                <a:latin typeface="Arial" charset="0"/>
                <a:ea typeface="ＭＳ Ｐゴシック" charset="0"/>
              </a:rPr>
              <a:t>clients</a:t>
            </a:r>
            <a:endParaRPr lang="fr-FR" sz="1400" dirty="0"/>
          </a:p>
        </p:txBody>
      </p:sp>
    </p:spTree>
    <p:extLst>
      <p:ext uri="{BB962C8B-B14F-4D97-AF65-F5344CB8AC3E}">
        <p14:creationId xmlns:p14="http://schemas.microsoft.com/office/powerpoint/2010/main" val="18683872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heckerboard(across)">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723829" y="1641875"/>
            <a:ext cx="1441420" cy="461665"/>
          </a:xfrm>
          <a:prstGeom prst="rect">
            <a:avLst/>
          </a:prstGeom>
          <a:noFill/>
          <a:ln>
            <a:solidFill>
              <a:srgbClr val="000000"/>
            </a:solidFill>
          </a:ln>
        </p:spPr>
        <p:txBody>
          <a:bodyPr wrap="none" rtlCol="0">
            <a:spAutoFit/>
          </a:bodyPr>
          <a:lstStyle/>
          <a:p>
            <a:pPr algn="ctr"/>
            <a:r>
              <a:rPr lang="fr-FR" sz="1200" dirty="0" smtClean="0"/>
              <a:t>Liste des opérations</a:t>
            </a:r>
          </a:p>
          <a:p>
            <a:pPr algn="ctr"/>
            <a:r>
              <a:rPr lang="fr-FR" sz="1200" dirty="0"/>
              <a:t>s</a:t>
            </a:r>
            <a:r>
              <a:rPr lang="fr-FR" sz="1200" dirty="0" smtClean="0"/>
              <a:t>ur MS Project</a:t>
            </a:r>
            <a:endParaRPr lang="fr-FR" sz="1200" dirty="0"/>
          </a:p>
        </p:txBody>
      </p:sp>
      <p:graphicFrame>
        <p:nvGraphicFramePr>
          <p:cNvPr id="3" name="Tableau 2"/>
          <p:cNvGraphicFramePr>
            <a:graphicFrameLocks noGrp="1"/>
          </p:cNvGraphicFramePr>
          <p:nvPr>
            <p:extLst>
              <p:ext uri="{D42A27DB-BD31-4B8C-83A1-F6EECF244321}">
                <p14:modId xmlns:p14="http://schemas.microsoft.com/office/powerpoint/2010/main" val="3135135272"/>
              </p:ext>
            </p:extLst>
          </p:nvPr>
        </p:nvGraphicFramePr>
        <p:xfrm>
          <a:off x="5455344" y="2158394"/>
          <a:ext cx="2002584" cy="1981200"/>
        </p:xfrm>
        <a:graphic>
          <a:graphicData uri="http://schemas.openxmlformats.org/drawingml/2006/table">
            <a:tbl>
              <a:tblPr firstRow="1" bandRow="1">
                <a:tableStyleId>{5C22544A-7EE6-4342-B048-85BDC9FD1C3A}</a:tableStyleId>
              </a:tblPr>
              <a:tblGrid>
                <a:gridCol w="335428"/>
                <a:gridCol w="503976"/>
                <a:gridCol w="594836"/>
                <a:gridCol w="568344"/>
              </a:tblGrid>
              <a:tr h="117413">
                <a:tc>
                  <a:txBody>
                    <a:bodyPr/>
                    <a:lstStyle/>
                    <a:p>
                      <a:pPr algn="ctr"/>
                      <a:r>
                        <a:rPr lang="fr-FR" sz="1200" dirty="0" smtClean="0">
                          <a:solidFill>
                            <a:schemeClr val="tx1"/>
                          </a:solidFill>
                        </a:rPr>
                        <a:t>N°</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1200" dirty="0" smtClean="0">
                          <a:solidFill>
                            <a:schemeClr val="tx1"/>
                          </a:solidFill>
                        </a:rPr>
                        <a:t>Code</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1200" dirty="0" smtClean="0">
                          <a:solidFill>
                            <a:schemeClr val="tx1"/>
                          </a:solidFill>
                        </a:rPr>
                        <a:t>Libellé</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1200" dirty="0" smtClean="0">
                          <a:solidFill>
                            <a:schemeClr val="tx1"/>
                          </a:solidFill>
                        </a:rPr>
                        <a:t>Durée</a:t>
                      </a:r>
                      <a:endParaRPr lang="fr-FR" sz="12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14A</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30</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2</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14B</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fr-FR" sz="80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20</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3</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141A</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15</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4</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142A</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fr-FR" sz="80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10</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5</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143A</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15</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6</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144A</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10</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7</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145A</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20</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17413">
                <a:tc>
                  <a:txBody>
                    <a:bodyPr/>
                    <a:lstStyle/>
                    <a:p>
                      <a:r>
                        <a:rPr lang="fr-FR" sz="800" dirty="0" smtClean="0">
                          <a:solidFill>
                            <a:schemeClr val="tx1"/>
                          </a:solidFill>
                        </a:rPr>
                        <a:t>8</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fr-FR" sz="800" dirty="0" smtClean="0">
                          <a:solidFill>
                            <a:schemeClr val="tx1"/>
                          </a:solidFill>
                        </a:rPr>
                        <a:t>146A</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800" dirty="0" smtClean="0">
                          <a:solidFill>
                            <a:schemeClr val="tx1"/>
                          </a:solidFill>
                        </a:rPr>
                        <a:t>35</a:t>
                      </a:r>
                      <a:endParaRPr lang="fr-FR" sz="8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grpSp>
        <p:nvGrpSpPr>
          <p:cNvPr id="9" name="Grouper 8"/>
          <p:cNvGrpSpPr/>
          <p:nvPr/>
        </p:nvGrpSpPr>
        <p:grpSpPr>
          <a:xfrm>
            <a:off x="4540162" y="2801665"/>
            <a:ext cx="873566" cy="984956"/>
            <a:chOff x="4360583" y="1363309"/>
            <a:chExt cx="873566" cy="984956"/>
          </a:xfrm>
        </p:grpSpPr>
        <p:sp>
          <p:nvSpPr>
            <p:cNvPr id="7" name="Rectangle à coins arrondis 6"/>
            <p:cNvSpPr/>
            <p:nvPr/>
          </p:nvSpPr>
          <p:spPr>
            <a:xfrm>
              <a:off x="4360583" y="1363309"/>
              <a:ext cx="873566" cy="984956"/>
            </a:xfrm>
            <a:prstGeom prst="round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8" name="ZoneTexte 7"/>
            <p:cNvSpPr txBox="1"/>
            <p:nvPr/>
          </p:nvSpPr>
          <p:spPr>
            <a:xfrm>
              <a:off x="4360583" y="1645479"/>
              <a:ext cx="787520" cy="461665"/>
            </a:xfrm>
            <a:prstGeom prst="rect">
              <a:avLst/>
            </a:prstGeom>
            <a:noFill/>
          </p:spPr>
          <p:txBody>
            <a:bodyPr wrap="none" rtlCol="0">
              <a:spAutoFit/>
            </a:bodyPr>
            <a:lstStyle/>
            <a:p>
              <a:pPr algn="ctr"/>
              <a:r>
                <a:rPr lang="fr-FR" sz="1200" dirty="0" smtClean="0"/>
                <a:t>Microsoft </a:t>
              </a:r>
            </a:p>
            <a:p>
              <a:pPr algn="ctr"/>
              <a:r>
                <a:rPr lang="fr-FR" sz="1200" dirty="0" smtClean="0"/>
                <a:t>Project</a:t>
              </a:r>
              <a:endParaRPr lang="fr-FR" sz="1200" dirty="0"/>
            </a:p>
          </p:txBody>
        </p:sp>
      </p:grpSp>
      <p:sp>
        <p:nvSpPr>
          <p:cNvPr id="143" name="ZoneTexte 142"/>
          <p:cNvSpPr txBox="1"/>
          <p:nvPr/>
        </p:nvSpPr>
        <p:spPr>
          <a:xfrm>
            <a:off x="473864" y="861791"/>
            <a:ext cx="8276625" cy="646331"/>
          </a:xfrm>
          <a:prstGeom prst="rect">
            <a:avLst/>
          </a:prstGeom>
          <a:noFill/>
          <a:ln>
            <a:solidFill>
              <a:srgbClr val="000000"/>
            </a:solidFill>
          </a:ln>
        </p:spPr>
        <p:txBody>
          <a:bodyPr wrap="none" rtlCol="0">
            <a:spAutoFit/>
          </a:bodyPr>
          <a:lstStyle/>
          <a:p>
            <a:pPr algn="ctr"/>
            <a:r>
              <a:rPr lang="fr-FR" dirty="0" smtClean="0"/>
              <a:t>Quelles sont les </a:t>
            </a:r>
            <a:r>
              <a:rPr lang="fr-FR" b="1" dirty="0" smtClean="0"/>
              <a:t>opérations</a:t>
            </a:r>
            <a:r>
              <a:rPr lang="fr-FR" dirty="0" smtClean="0"/>
              <a:t>, liées à chacun des objets, qu’il faut mettre </a:t>
            </a:r>
            <a:r>
              <a:rPr lang="fr-FR" dirty="0"/>
              <a:t>en œuvre </a:t>
            </a:r>
            <a:r>
              <a:rPr lang="fr-FR" dirty="0" smtClean="0"/>
              <a:t>pour </a:t>
            </a:r>
          </a:p>
          <a:p>
            <a:pPr algn="ctr"/>
            <a:r>
              <a:rPr lang="fr-FR" dirty="0"/>
              <a:t>o</a:t>
            </a:r>
            <a:r>
              <a:rPr lang="fr-FR" dirty="0" smtClean="0"/>
              <a:t>btenir lesdits objets et quelles sont leurs </a:t>
            </a:r>
            <a:r>
              <a:rPr lang="fr-FR" b="1" dirty="0" smtClean="0"/>
              <a:t>durées</a:t>
            </a:r>
            <a:r>
              <a:rPr lang="fr-FR" dirty="0" smtClean="0"/>
              <a:t> ?</a:t>
            </a:r>
            <a:endParaRPr lang="fr-FR" dirty="0"/>
          </a:p>
        </p:txBody>
      </p:sp>
      <p:grpSp>
        <p:nvGrpSpPr>
          <p:cNvPr id="12" name="Grouper 11"/>
          <p:cNvGrpSpPr/>
          <p:nvPr/>
        </p:nvGrpSpPr>
        <p:grpSpPr>
          <a:xfrm>
            <a:off x="25819" y="201936"/>
            <a:ext cx="2645154" cy="4874453"/>
            <a:chOff x="25819" y="201936"/>
            <a:chExt cx="2645154" cy="4874453"/>
          </a:xfrm>
        </p:grpSpPr>
        <p:sp>
          <p:nvSpPr>
            <p:cNvPr id="4" name="ZoneTexte 3"/>
            <p:cNvSpPr txBox="1"/>
            <p:nvPr/>
          </p:nvSpPr>
          <p:spPr>
            <a:xfrm>
              <a:off x="234743" y="201936"/>
              <a:ext cx="1685528" cy="646331"/>
            </a:xfrm>
            <a:prstGeom prst="rect">
              <a:avLst/>
            </a:prstGeom>
            <a:noFill/>
          </p:spPr>
          <p:txBody>
            <a:bodyPr wrap="none" rtlCol="0">
              <a:spAutoFit/>
            </a:bodyPr>
            <a:lstStyle/>
            <a:p>
              <a:pPr algn="ctr"/>
              <a:r>
                <a:rPr lang="fr-FR" dirty="0" smtClean="0"/>
                <a:t>INFORMATIONS </a:t>
              </a:r>
            </a:p>
            <a:p>
              <a:pPr algn="ctr"/>
              <a:r>
                <a:rPr lang="fr-FR" dirty="0" smtClean="0"/>
                <a:t>D’ENTREE</a:t>
              </a:r>
              <a:endParaRPr lang="fr-FR" dirty="0"/>
            </a:p>
          </p:txBody>
        </p:sp>
        <p:grpSp>
          <p:nvGrpSpPr>
            <p:cNvPr id="231" name="Grouper 230"/>
            <p:cNvGrpSpPr/>
            <p:nvPr/>
          </p:nvGrpSpPr>
          <p:grpSpPr>
            <a:xfrm>
              <a:off x="25819" y="1777197"/>
              <a:ext cx="2645154" cy="3299192"/>
              <a:chOff x="25819" y="1777197"/>
              <a:chExt cx="2645154" cy="3299192"/>
            </a:xfrm>
          </p:grpSpPr>
          <p:sp>
            <p:nvSpPr>
              <p:cNvPr id="153" name="ZoneTexte 152"/>
              <p:cNvSpPr txBox="1"/>
              <p:nvPr/>
            </p:nvSpPr>
            <p:spPr>
              <a:xfrm>
                <a:off x="352683" y="4768612"/>
                <a:ext cx="1967205" cy="307777"/>
              </a:xfrm>
              <a:prstGeom prst="rect">
                <a:avLst/>
              </a:prstGeom>
              <a:noFill/>
              <a:ln>
                <a:solidFill>
                  <a:srgbClr val="000000"/>
                </a:solidFill>
              </a:ln>
            </p:spPr>
            <p:txBody>
              <a:bodyPr wrap="none" rtlCol="0">
                <a:spAutoFit/>
              </a:bodyPr>
              <a:lstStyle/>
              <a:p>
                <a:r>
                  <a:rPr lang="fr-FR" sz="1400" dirty="0" smtClean="0"/>
                  <a:t>Arborescence technique</a:t>
                </a:r>
                <a:endParaRPr lang="fr-FR" sz="1400" dirty="0"/>
              </a:p>
            </p:txBody>
          </p:sp>
          <p:sp>
            <p:nvSpPr>
              <p:cNvPr id="154" name="ZoneTexte 153"/>
              <p:cNvSpPr txBox="1"/>
              <p:nvPr/>
            </p:nvSpPr>
            <p:spPr>
              <a:xfrm>
                <a:off x="171524" y="2368555"/>
                <a:ext cx="1073076" cy="738664"/>
              </a:xfrm>
              <a:prstGeom prst="rect">
                <a:avLst/>
              </a:prstGeom>
              <a:noFill/>
              <a:ln>
                <a:solidFill>
                  <a:srgbClr val="000000"/>
                </a:solidFill>
              </a:ln>
            </p:spPr>
            <p:txBody>
              <a:bodyPr wrap="square" rtlCol="0">
                <a:spAutoFit/>
              </a:bodyPr>
              <a:lstStyle/>
              <a:p>
                <a:pPr algn="ctr"/>
                <a:r>
                  <a:rPr lang="fr-FR" sz="1400" dirty="0" smtClean="0"/>
                  <a:t>Objets </a:t>
                </a:r>
              </a:p>
              <a:p>
                <a:pPr algn="ctr"/>
                <a:r>
                  <a:rPr lang="fr-FR" sz="1400" dirty="0"/>
                  <a:t>d</a:t>
                </a:r>
                <a:r>
                  <a:rPr lang="fr-FR" sz="1400" dirty="0" smtClean="0"/>
                  <a:t>u </a:t>
                </a:r>
              </a:p>
              <a:p>
                <a:pPr algn="ctr"/>
                <a:r>
                  <a:rPr lang="fr-FR" sz="1400" dirty="0" smtClean="0"/>
                  <a:t>Dispositif</a:t>
                </a:r>
                <a:endParaRPr lang="fr-FR" sz="1400" dirty="0"/>
              </a:p>
            </p:txBody>
          </p:sp>
          <p:sp>
            <p:nvSpPr>
              <p:cNvPr id="155" name="ZoneTexte 154"/>
              <p:cNvSpPr txBox="1"/>
              <p:nvPr/>
            </p:nvSpPr>
            <p:spPr>
              <a:xfrm>
                <a:off x="88945" y="3354391"/>
                <a:ext cx="476926" cy="369332"/>
              </a:xfrm>
              <a:prstGeom prst="rect">
                <a:avLst/>
              </a:prstGeom>
              <a:solidFill>
                <a:schemeClr val="bg1"/>
              </a:solidFill>
              <a:ln>
                <a:solidFill>
                  <a:srgbClr val="000000"/>
                </a:solidFill>
              </a:ln>
            </p:spPr>
            <p:txBody>
              <a:bodyPr wrap="none" rtlCol="0">
                <a:spAutoFit/>
              </a:bodyPr>
              <a:lstStyle/>
              <a:p>
                <a:r>
                  <a:rPr lang="fr-FR" dirty="0" smtClean="0"/>
                  <a:t>1.1</a:t>
                </a:r>
                <a:endParaRPr lang="fr-FR" dirty="0"/>
              </a:p>
            </p:txBody>
          </p:sp>
          <p:sp>
            <p:nvSpPr>
              <p:cNvPr id="156" name="ZoneTexte 155"/>
              <p:cNvSpPr txBox="1"/>
              <p:nvPr/>
            </p:nvSpPr>
            <p:spPr>
              <a:xfrm>
                <a:off x="595357" y="3354391"/>
                <a:ext cx="476926" cy="369332"/>
              </a:xfrm>
              <a:prstGeom prst="rect">
                <a:avLst/>
              </a:prstGeom>
              <a:solidFill>
                <a:srgbClr val="FFFFFF"/>
              </a:solidFill>
              <a:ln>
                <a:solidFill>
                  <a:srgbClr val="000000"/>
                </a:solidFill>
              </a:ln>
            </p:spPr>
            <p:txBody>
              <a:bodyPr wrap="none" rtlCol="0">
                <a:spAutoFit/>
              </a:bodyPr>
              <a:lstStyle/>
              <a:p>
                <a:r>
                  <a:rPr lang="fr-FR" dirty="0" smtClean="0"/>
                  <a:t>1.2</a:t>
                </a:r>
                <a:endParaRPr lang="fr-FR" dirty="0"/>
              </a:p>
            </p:txBody>
          </p:sp>
          <p:sp>
            <p:nvSpPr>
              <p:cNvPr id="157" name="ZoneTexte 156"/>
              <p:cNvSpPr txBox="1"/>
              <p:nvPr/>
            </p:nvSpPr>
            <p:spPr>
              <a:xfrm>
                <a:off x="1110193" y="3354391"/>
                <a:ext cx="476926" cy="369332"/>
              </a:xfrm>
              <a:prstGeom prst="rect">
                <a:avLst/>
              </a:prstGeom>
              <a:solidFill>
                <a:srgbClr val="FFFFFF"/>
              </a:solidFill>
              <a:ln>
                <a:solidFill>
                  <a:srgbClr val="000000"/>
                </a:solidFill>
              </a:ln>
            </p:spPr>
            <p:txBody>
              <a:bodyPr wrap="none" rtlCol="0">
                <a:spAutoFit/>
              </a:bodyPr>
              <a:lstStyle/>
              <a:p>
                <a:r>
                  <a:rPr lang="fr-FR" dirty="0" smtClean="0"/>
                  <a:t>1.3</a:t>
                </a:r>
                <a:endParaRPr lang="fr-FR" dirty="0"/>
              </a:p>
            </p:txBody>
          </p:sp>
          <p:cxnSp>
            <p:nvCxnSpPr>
              <p:cNvPr id="158" name="Connecteur droit 157"/>
              <p:cNvCxnSpPr/>
              <p:nvPr/>
            </p:nvCxnSpPr>
            <p:spPr>
              <a:xfrm>
                <a:off x="272840" y="3227730"/>
                <a:ext cx="1513708" cy="1178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59" name="Connecteur droit 158"/>
              <p:cNvCxnSpPr/>
              <p:nvPr/>
            </p:nvCxnSpPr>
            <p:spPr>
              <a:xfrm>
                <a:off x="272840" y="3227730"/>
                <a:ext cx="1" cy="11463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60" name="Connecteur droit 159"/>
              <p:cNvCxnSpPr/>
              <p:nvPr/>
            </p:nvCxnSpPr>
            <p:spPr>
              <a:xfrm flipH="1">
                <a:off x="813008" y="3077875"/>
                <a:ext cx="1" cy="25703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161" name="ZoneTexte 160"/>
              <p:cNvSpPr txBox="1"/>
              <p:nvPr/>
            </p:nvSpPr>
            <p:spPr>
              <a:xfrm>
                <a:off x="577930" y="3774139"/>
                <a:ext cx="535648" cy="923330"/>
              </a:xfrm>
              <a:prstGeom prst="rect">
                <a:avLst/>
              </a:prstGeom>
              <a:noFill/>
            </p:spPr>
            <p:txBody>
              <a:bodyPr wrap="none" rtlCol="0">
                <a:spAutoFit/>
              </a:bodyPr>
              <a:lstStyle/>
              <a:p>
                <a:r>
                  <a:rPr lang="fr-FR" dirty="0" smtClean="0"/>
                  <a:t>121</a:t>
                </a:r>
              </a:p>
              <a:p>
                <a:r>
                  <a:rPr lang="fr-FR" dirty="0" smtClean="0"/>
                  <a:t>122</a:t>
                </a:r>
              </a:p>
              <a:p>
                <a:endParaRPr lang="fr-FR" dirty="0"/>
              </a:p>
            </p:txBody>
          </p:sp>
          <p:sp>
            <p:nvSpPr>
              <p:cNvPr id="162" name="ZoneTexte 161"/>
              <p:cNvSpPr txBox="1"/>
              <p:nvPr/>
            </p:nvSpPr>
            <p:spPr>
              <a:xfrm>
                <a:off x="1102156" y="3774139"/>
                <a:ext cx="535648" cy="923330"/>
              </a:xfrm>
              <a:prstGeom prst="rect">
                <a:avLst/>
              </a:prstGeom>
              <a:noFill/>
            </p:spPr>
            <p:txBody>
              <a:bodyPr wrap="none" rtlCol="0">
                <a:spAutoFit/>
              </a:bodyPr>
              <a:lstStyle/>
              <a:p>
                <a:pPr algn="ctr"/>
                <a:r>
                  <a:rPr lang="fr-FR" dirty="0" smtClean="0"/>
                  <a:t>131</a:t>
                </a:r>
              </a:p>
              <a:p>
                <a:pPr algn="ctr"/>
                <a:r>
                  <a:rPr lang="fr-FR" dirty="0"/>
                  <a:t>à</a:t>
                </a:r>
                <a:endParaRPr lang="fr-FR" dirty="0" smtClean="0"/>
              </a:p>
              <a:p>
                <a:pPr algn="ctr"/>
                <a:r>
                  <a:rPr lang="fr-FR" dirty="0" smtClean="0"/>
                  <a:t>136</a:t>
                </a:r>
              </a:p>
            </p:txBody>
          </p:sp>
          <p:sp>
            <p:nvSpPr>
              <p:cNvPr id="163" name="ZoneTexte 162"/>
              <p:cNvSpPr txBox="1"/>
              <p:nvPr/>
            </p:nvSpPr>
            <p:spPr>
              <a:xfrm>
                <a:off x="25819" y="3774139"/>
                <a:ext cx="535648" cy="923330"/>
              </a:xfrm>
              <a:prstGeom prst="rect">
                <a:avLst/>
              </a:prstGeom>
              <a:noFill/>
            </p:spPr>
            <p:txBody>
              <a:bodyPr wrap="none" rtlCol="0">
                <a:spAutoFit/>
              </a:bodyPr>
              <a:lstStyle/>
              <a:p>
                <a:pPr algn="ctr"/>
                <a:r>
                  <a:rPr lang="fr-FR" dirty="0" smtClean="0"/>
                  <a:t>111</a:t>
                </a:r>
              </a:p>
              <a:p>
                <a:r>
                  <a:rPr lang="fr-FR" dirty="0"/>
                  <a:t>à</a:t>
                </a:r>
                <a:endParaRPr lang="fr-FR" dirty="0" smtClean="0"/>
              </a:p>
              <a:p>
                <a:r>
                  <a:rPr lang="fr-FR" dirty="0" smtClean="0"/>
                  <a:t>115</a:t>
                </a:r>
              </a:p>
            </p:txBody>
          </p:sp>
          <p:sp>
            <p:nvSpPr>
              <p:cNvPr id="164" name="ZoneTexte 163"/>
              <p:cNvSpPr txBox="1"/>
              <p:nvPr/>
            </p:nvSpPr>
            <p:spPr>
              <a:xfrm>
                <a:off x="764325" y="1777197"/>
                <a:ext cx="753519" cy="369332"/>
              </a:xfrm>
              <a:prstGeom prst="rect">
                <a:avLst/>
              </a:prstGeom>
              <a:noFill/>
              <a:ln>
                <a:solidFill>
                  <a:srgbClr val="000000"/>
                </a:solidFill>
              </a:ln>
            </p:spPr>
            <p:txBody>
              <a:bodyPr wrap="none" rtlCol="0">
                <a:spAutoFit/>
              </a:bodyPr>
              <a:lstStyle/>
              <a:p>
                <a:r>
                  <a:rPr lang="fr-FR" dirty="0" smtClean="0"/>
                  <a:t>Projet</a:t>
                </a:r>
                <a:endParaRPr lang="fr-FR" dirty="0"/>
              </a:p>
            </p:txBody>
          </p:sp>
          <p:sp>
            <p:nvSpPr>
              <p:cNvPr id="165" name="ZoneTexte 164"/>
              <p:cNvSpPr txBox="1"/>
              <p:nvPr/>
            </p:nvSpPr>
            <p:spPr>
              <a:xfrm>
                <a:off x="1336901" y="2368555"/>
                <a:ext cx="1165541" cy="738664"/>
              </a:xfrm>
              <a:prstGeom prst="rect">
                <a:avLst/>
              </a:prstGeom>
              <a:noFill/>
              <a:ln>
                <a:solidFill>
                  <a:srgbClr val="000000"/>
                </a:solidFill>
              </a:ln>
            </p:spPr>
            <p:txBody>
              <a:bodyPr wrap="none" rtlCol="0">
                <a:spAutoFit/>
              </a:bodyPr>
              <a:lstStyle/>
              <a:p>
                <a:pPr algn="ctr"/>
                <a:r>
                  <a:rPr lang="fr-FR" sz="1400" dirty="0" smtClean="0"/>
                  <a:t>Objets </a:t>
                </a:r>
              </a:p>
              <a:p>
                <a:pPr algn="ctr"/>
                <a:r>
                  <a:rPr lang="fr-FR" sz="1400" dirty="0"/>
                  <a:t>d</a:t>
                </a:r>
                <a:r>
                  <a:rPr lang="fr-FR" sz="1400" dirty="0" smtClean="0"/>
                  <a:t>u </a:t>
                </a:r>
              </a:p>
              <a:p>
                <a:pPr algn="ctr"/>
                <a:r>
                  <a:rPr lang="fr-FR" sz="1400" dirty="0" smtClean="0"/>
                  <a:t>Management</a:t>
                </a:r>
                <a:endParaRPr lang="fr-FR" sz="1400" dirty="0"/>
              </a:p>
            </p:txBody>
          </p:sp>
          <p:sp>
            <p:nvSpPr>
              <p:cNvPr id="166" name="ZoneTexte 165"/>
              <p:cNvSpPr txBox="1"/>
              <p:nvPr/>
            </p:nvSpPr>
            <p:spPr>
              <a:xfrm>
                <a:off x="1634403" y="3354391"/>
                <a:ext cx="479618" cy="369332"/>
              </a:xfrm>
              <a:prstGeom prst="rect">
                <a:avLst/>
              </a:prstGeom>
              <a:solidFill>
                <a:srgbClr val="FFFF00"/>
              </a:solidFill>
              <a:ln>
                <a:solidFill>
                  <a:srgbClr val="000000"/>
                </a:solidFill>
              </a:ln>
            </p:spPr>
            <p:txBody>
              <a:bodyPr wrap="none" rtlCol="0">
                <a:spAutoFit/>
              </a:bodyPr>
              <a:lstStyle/>
              <a:p>
                <a:r>
                  <a:rPr lang="fr-FR" dirty="0" smtClean="0"/>
                  <a:t>1.4</a:t>
                </a:r>
                <a:endParaRPr lang="fr-FR" dirty="0"/>
              </a:p>
            </p:txBody>
          </p:sp>
          <p:sp>
            <p:nvSpPr>
              <p:cNvPr id="167" name="ZoneTexte 166"/>
              <p:cNvSpPr txBox="1"/>
              <p:nvPr/>
            </p:nvSpPr>
            <p:spPr>
              <a:xfrm>
                <a:off x="2140137" y="3354391"/>
                <a:ext cx="476926" cy="369332"/>
              </a:xfrm>
              <a:prstGeom prst="rect">
                <a:avLst/>
              </a:prstGeom>
              <a:noFill/>
              <a:ln>
                <a:solidFill>
                  <a:srgbClr val="000000"/>
                </a:solidFill>
              </a:ln>
            </p:spPr>
            <p:txBody>
              <a:bodyPr wrap="none" rtlCol="0">
                <a:spAutoFit/>
              </a:bodyPr>
              <a:lstStyle/>
              <a:p>
                <a:r>
                  <a:rPr lang="fr-FR" dirty="0" smtClean="0"/>
                  <a:t>1.5</a:t>
                </a:r>
                <a:endParaRPr lang="fr-FR" dirty="0"/>
              </a:p>
            </p:txBody>
          </p:sp>
          <p:cxnSp>
            <p:nvCxnSpPr>
              <p:cNvPr id="170" name="Connecteur droit 169"/>
              <p:cNvCxnSpPr/>
              <p:nvPr/>
            </p:nvCxnSpPr>
            <p:spPr>
              <a:xfrm flipH="1" flipV="1">
                <a:off x="2378600" y="3122685"/>
                <a:ext cx="80552" cy="231706"/>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71" name="Connecteur droit 170"/>
              <p:cNvCxnSpPr>
                <a:stCxn id="166" idx="0"/>
              </p:cNvCxnSpPr>
              <p:nvPr/>
            </p:nvCxnSpPr>
            <p:spPr>
              <a:xfrm flipH="1" flipV="1">
                <a:off x="1786548" y="3265315"/>
                <a:ext cx="87664" cy="89076"/>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73" name="Connecteur droit 172"/>
              <p:cNvCxnSpPr/>
              <p:nvPr/>
            </p:nvCxnSpPr>
            <p:spPr>
              <a:xfrm>
                <a:off x="1368634" y="3220278"/>
                <a:ext cx="1" cy="11463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74" name="Connecteur droit 173"/>
              <p:cNvCxnSpPr/>
              <p:nvPr/>
            </p:nvCxnSpPr>
            <p:spPr>
              <a:xfrm>
                <a:off x="607849" y="2271209"/>
                <a:ext cx="1303657" cy="0"/>
              </a:xfrm>
              <a:prstGeom prst="line">
                <a:avLst/>
              </a:prstGeom>
              <a:ln w="1905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75" name="Connecteur droit 174"/>
              <p:cNvCxnSpPr/>
              <p:nvPr/>
            </p:nvCxnSpPr>
            <p:spPr>
              <a:xfrm>
                <a:off x="1152281" y="2146529"/>
                <a:ext cx="1" cy="11463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76" name="Connecteur droit 175"/>
              <p:cNvCxnSpPr/>
              <p:nvPr/>
            </p:nvCxnSpPr>
            <p:spPr>
              <a:xfrm>
                <a:off x="616757" y="2253925"/>
                <a:ext cx="1" cy="11463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77" name="Connecteur droit 176"/>
              <p:cNvCxnSpPr/>
              <p:nvPr/>
            </p:nvCxnSpPr>
            <p:spPr>
              <a:xfrm>
                <a:off x="1911505" y="2271209"/>
                <a:ext cx="1" cy="11463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178" name="ZoneTexte 177"/>
              <p:cNvSpPr txBox="1"/>
              <p:nvPr/>
            </p:nvSpPr>
            <p:spPr>
              <a:xfrm>
                <a:off x="1615939" y="3774139"/>
                <a:ext cx="535648" cy="923330"/>
              </a:xfrm>
              <a:prstGeom prst="rect">
                <a:avLst/>
              </a:prstGeom>
              <a:solidFill>
                <a:srgbClr val="FFFF00"/>
              </a:solidFill>
            </p:spPr>
            <p:txBody>
              <a:bodyPr wrap="none" rtlCol="0">
                <a:spAutoFit/>
              </a:bodyPr>
              <a:lstStyle/>
              <a:p>
                <a:pPr algn="ctr"/>
                <a:r>
                  <a:rPr lang="fr-FR" dirty="0" smtClean="0"/>
                  <a:t>141</a:t>
                </a:r>
              </a:p>
              <a:p>
                <a:pPr algn="ctr"/>
                <a:r>
                  <a:rPr lang="fr-FR" dirty="0"/>
                  <a:t>à</a:t>
                </a:r>
                <a:endParaRPr lang="fr-FR" dirty="0" smtClean="0"/>
              </a:p>
              <a:p>
                <a:pPr algn="ctr"/>
                <a:r>
                  <a:rPr lang="fr-FR" dirty="0" smtClean="0"/>
                  <a:t>146</a:t>
                </a:r>
                <a:endParaRPr lang="fr-FR" dirty="0"/>
              </a:p>
            </p:txBody>
          </p:sp>
          <p:sp>
            <p:nvSpPr>
              <p:cNvPr id="180" name="ZoneTexte 179"/>
              <p:cNvSpPr txBox="1"/>
              <p:nvPr/>
            </p:nvSpPr>
            <p:spPr>
              <a:xfrm>
                <a:off x="2135325" y="3774139"/>
                <a:ext cx="535648" cy="646331"/>
              </a:xfrm>
              <a:prstGeom prst="rect">
                <a:avLst/>
              </a:prstGeom>
              <a:noFill/>
            </p:spPr>
            <p:txBody>
              <a:bodyPr wrap="none" rtlCol="0">
                <a:spAutoFit/>
              </a:bodyPr>
              <a:lstStyle/>
              <a:p>
                <a:r>
                  <a:rPr lang="fr-FR" dirty="0" smtClean="0"/>
                  <a:t>151</a:t>
                </a:r>
              </a:p>
              <a:p>
                <a:r>
                  <a:rPr lang="fr-FR" dirty="0" smtClean="0"/>
                  <a:t>15</a:t>
                </a:r>
                <a:r>
                  <a:rPr lang="fr-FR" dirty="0"/>
                  <a:t>2</a:t>
                </a:r>
                <a:endParaRPr lang="fr-FR" dirty="0" smtClean="0"/>
              </a:p>
            </p:txBody>
          </p:sp>
        </p:grpSp>
      </p:grpSp>
      <p:sp>
        <p:nvSpPr>
          <p:cNvPr id="211" name="Forme libre 210"/>
          <p:cNvSpPr/>
          <p:nvPr/>
        </p:nvSpPr>
        <p:spPr>
          <a:xfrm>
            <a:off x="6442885" y="2502172"/>
            <a:ext cx="355600" cy="108506"/>
          </a:xfrm>
          <a:custGeom>
            <a:avLst/>
            <a:gdLst>
              <a:gd name="connsiteX0" fmla="*/ 0 w 355600"/>
              <a:gd name="connsiteY0" fmla="*/ 139810 h 139810"/>
              <a:gd name="connsiteX1" fmla="*/ 50800 w 355600"/>
              <a:gd name="connsiteY1" fmla="*/ 110 h 139810"/>
              <a:gd name="connsiteX2" fmla="*/ 76200 w 355600"/>
              <a:gd name="connsiteY2" fmla="*/ 114410 h 139810"/>
              <a:gd name="connsiteX3" fmla="*/ 139700 w 355600"/>
              <a:gd name="connsiteY3" fmla="*/ 110 h 139810"/>
              <a:gd name="connsiteX4" fmla="*/ 165100 w 355600"/>
              <a:gd name="connsiteY4" fmla="*/ 101710 h 139810"/>
              <a:gd name="connsiteX5" fmla="*/ 215900 w 355600"/>
              <a:gd name="connsiteY5" fmla="*/ 12810 h 139810"/>
              <a:gd name="connsiteX6" fmla="*/ 266700 w 355600"/>
              <a:gd name="connsiteY6" fmla="*/ 114410 h 139810"/>
              <a:gd name="connsiteX7" fmla="*/ 317500 w 355600"/>
              <a:gd name="connsiteY7" fmla="*/ 12810 h 139810"/>
              <a:gd name="connsiteX8" fmla="*/ 355600 w 355600"/>
              <a:gd name="connsiteY8" fmla="*/ 101710 h 13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600" h="139810">
                <a:moveTo>
                  <a:pt x="0" y="139810"/>
                </a:moveTo>
                <a:cubicBezTo>
                  <a:pt x="19050" y="72076"/>
                  <a:pt x="38100" y="4343"/>
                  <a:pt x="50800" y="110"/>
                </a:cubicBezTo>
                <a:cubicBezTo>
                  <a:pt x="63500" y="-4123"/>
                  <a:pt x="61383" y="114410"/>
                  <a:pt x="76200" y="114410"/>
                </a:cubicBezTo>
                <a:cubicBezTo>
                  <a:pt x="91017" y="114410"/>
                  <a:pt x="124883" y="2227"/>
                  <a:pt x="139700" y="110"/>
                </a:cubicBezTo>
                <a:cubicBezTo>
                  <a:pt x="154517" y="-2007"/>
                  <a:pt x="152400" y="99593"/>
                  <a:pt x="165100" y="101710"/>
                </a:cubicBezTo>
                <a:cubicBezTo>
                  <a:pt x="177800" y="103827"/>
                  <a:pt x="198967" y="10693"/>
                  <a:pt x="215900" y="12810"/>
                </a:cubicBezTo>
                <a:cubicBezTo>
                  <a:pt x="232833" y="14927"/>
                  <a:pt x="249767" y="114410"/>
                  <a:pt x="266700" y="114410"/>
                </a:cubicBezTo>
                <a:cubicBezTo>
                  <a:pt x="283633" y="114410"/>
                  <a:pt x="302683" y="14927"/>
                  <a:pt x="317500" y="12810"/>
                </a:cubicBezTo>
                <a:cubicBezTo>
                  <a:pt x="332317" y="10693"/>
                  <a:pt x="355600" y="101710"/>
                  <a:pt x="355600" y="101710"/>
                </a:cubicBez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212" name="Forme libre 211"/>
          <p:cNvSpPr/>
          <p:nvPr/>
        </p:nvSpPr>
        <p:spPr>
          <a:xfrm>
            <a:off x="6417485" y="2721153"/>
            <a:ext cx="355600" cy="108506"/>
          </a:xfrm>
          <a:custGeom>
            <a:avLst/>
            <a:gdLst>
              <a:gd name="connsiteX0" fmla="*/ 0 w 355600"/>
              <a:gd name="connsiteY0" fmla="*/ 139810 h 139810"/>
              <a:gd name="connsiteX1" fmla="*/ 50800 w 355600"/>
              <a:gd name="connsiteY1" fmla="*/ 110 h 139810"/>
              <a:gd name="connsiteX2" fmla="*/ 76200 w 355600"/>
              <a:gd name="connsiteY2" fmla="*/ 114410 h 139810"/>
              <a:gd name="connsiteX3" fmla="*/ 139700 w 355600"/>
              <a:gd name="connsiteY3" fmla="*/ 110 h 139810"/>
              <a:gd name="connsiteX4" fmla="*/ 165100 w 355600"/>
              <a:gd name="connsiteY4" fmla="*/ 101710 h 139810"/>
              <a:gd name="connsiteX5" fmla="*/ 215900 w 355600"/>
              <a:gd name="connsiteY5" fmla="*/ 12810 h 139810"/>
              <a:gd name="connsiteX6" fmla="*/ 266700 w 355600"/>
              <a:gd name="connsiteY6" fmla="*/ 114410 h 139810"/>
              <a:gd name="connsiteX7" fmla="*/ 317500 w 355600"/>
              <a:gd name="connsiteY7" fmla="*/ 12810 h 139810"/>
              <a:gd name="connsiteX8" fmla="*/ 355600 w 355600"/>
              <a:gd name="connsiteY8" fmla="*/ 101710 h 13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600" h="139810">
                <a:moveTo>
                  <a:pt x="0" y="139810"/>
                </a:moveTo>
                <a:cubicBezTo>
                  <a:pt x="19050" y="72076"/>
                  <a:pt x="38100" y="4343"/>
                  <a:pt x="50800" y="110"/>
                </a:cubicBezTo>
                <a:cubicBezTo>
                  <a:pt x="63500" y="-4123"/>
                  <a:pt x="61383" y="114410"/>
                  <a:pt x="76200" y="114410"/>
                </a:cubicBezTo>
                <a:cubicBezTo>
                  <a:pt x="91017" y="114410"/>
                  <a:pt x="124883" y="2227"/>
                  <a:pt x="139700" y="110"/>
                </a:cubicBezTo>
                <a:cubicBezTo>
                  <a:pt x="154517" y="-2007"/>
                  <a:pt x="152400" y="99593"/>
                  <a:pt x="165100" y="101710"/>
                </a:cubicBezTo>
                <a:cubicBezTo>
                  <a:pt x="177800" y="103827"/>
                  <a:pt x="198967" y="10693"/>
                  <a:pt x="215900" y="12810"/>
                </a:cubicBezTo>
                <a:cubicBezTo>
                  <a:pt x="232833" y="14927"/>
                  <a:pt x="249767" y="114410"/>
                  <a:pt x="266700" y="114410"/>
                </a:cubicBezTo>
                <a:cubicBezTo>
                  <a:pt x="283633" y="114410"/>
                  <a:pt x="302683" y="14927"/>
                  <a:pt x="317500" y="12810"/>
                </a:cubicBezTo>
                <a:cubicBezTo>
                  <a:pt x="332317" y="10693"/>
                  <a:pt x="355600" y="101710"/>
                  <a:pt x="355600" y="101710"/>
                </a:cubicBez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213" name="Forme libre 212"/>
          <p:cNvSpPr/>
          <p:nvPr/>
        </p:nvSpPr>
        <p:spPr>
          <a:xfrm>
            <a:off x="6427703" y="2922353"/>
            <a:ext cx="355600" cy="108506"/>
          </a:xfrm>
          <a:custGeom>
            <a:avLst/>
            <a:gdLst>
              <a:gd name="connsiteX0" fmla="*/ 0 w 355600"/>
              <a:gd name="connsiteY0" fmla="*/ 139810 h 139810"/>
              <a:gd name="connsiteX1" fmla="*/ 50800 w 355600"/>
              <a:gd name="connsiteY1" fmla="*/ 110 h 139810"/>
              <a:gd name="connsiteX2" fmla="*/ 76200 w 355600"/>
              <a:gd name="connsiteY2" fmla="*/ 114410 h 139810"/>
              <a:gd name="connsiteX3" fmla="*/ 139700 w 355600"/>
              <a:gd name="connsiteY3" fmla="*/ 110 h 139810"/>
              <a:gd name="connsiteX4" fmla="*/ 165100 w 355600"/>
              <a:gd name="connsiteY4" fmla="*/ 101710 h 139810"/>
              <a:gd name="connsiteX5" fmla="*/ 215900 w 355600"/>
              <a:gd name="connsiteY5" fmla="*/ 12810 h 139810"/>
              <a:gd name="connsiteX6" fmla="*/ 266700 w 355600"/>
              <a:gd name="connsiteY6" fmla="*/ 114410 h 139810"/>
              <a:gd name="connsiteX7" fmla="*/ 317500 w 355600"/>
              <a:gd name="connsiteY7" fmla="*/ 12810 h 139810"/>
              <a:gd name="connsiteX8" fmla="*/ 355600 w 355600"/>
              <a:gd name="connsiteY8" fmla="*/ 101710 h 13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600" h="139810">
                <a:moveTo>
                  <a:pt x="0" y="139810"/>
                </a:moveTo>
                <a:cubicBezTo>
                  <a:pt x="19050" y="72076"/>
                  <a:pt x="38100" y="4343"/>
                  <a:pt x="50800" y="110"/>
                </a:cubicBezTo>
                <a:cubicBezTo>
                  <a:pt x="63500" y="-4123"/>
                  <a:pt x="61383" y="114410"/>
                  <a:pt x="76200" y="114410"/>
                </a:cubicBezTo>
                <a:cubicBezTo>
                  <a:pt x="91017" y="114410"/>
                  <a:pt x="124883" y="2227"/>
                  <a:pt x="139700" y="110"/>
                </a:cubicBezTo>
                <a:cubicBezTo>
                  <a:pt x="154517" y="-2007"/>
                  <a:pt x="152400" y="99593"/>
                  <a:pt x="165100" y="101710"/>
                </a:cubicBezTo>
                <a:cubicBezTo>
                  <a:pt x="177800" y="103827"/>
                  <a:pt x="198967" y="10693"/>
                  <a:pt x="215900" y="12810"/>
                </a:cubicBezTo>
                <a:cubicBezTo>
                  <a:pt x="232833" y="14927"/>
                  <a:pt x="249767" y="114410"/>
                  <a:pt x="266700" y="114410"/>
                </a:cubicBezTo>
                <a:cubicBezTo>
                  <a:pt x="283633" y="114410"/>
                  <a:pt x="302683" y="14927"/>
                  <a:pt x="317500" y="12810"/>
                </a:cubicBezTo>
                <a:cubicBezTo>
                  <a:pt x="332317" y="10693"/>
                  <a:pt x="355600" y="101710"/>
                  <a:pt x="355600" y="101710"/>
                </a:cubicBez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214" name="Forme libre 213"/>
          <p:cNvSpPr/>
          <p:nvPr/>
        </p:nvSpPr>
        <p:spPr>
          <a:xfrm>
            <a:off x="6442885" y="3111772"/>
            <a:ext cx="355600" cy="108506"/>
          </a:xfrm>
          <a:custGeom>
            <a:avLst/>
            <a:gdLst>
              <a:gd name="connsiteX0" fmla="*/ 0 w 355600"/>
              <a:gd name="connsiteY0" fmla="*/ 139810 h 139810"/>
              <a:gd name="connsiteX1" fmla="*/ 50800 w 355600"/>
              <a:gd name="connsiteY1" fmla="*/ 110 h 139810"/>
              <a:gd name="connsiteX2" fmla="*/ 76200 w 355600"/>
              <a:gd name="connsiteY2" fmla="*/ 114410 h 139810"/>
              <a:gd name="connsiteX3" fmla="*/ 139700 w 355600"/>
              <a:gd name="connsiteY3" fmla="*/ 110 h 139810"/>
              <a:gd name="connsiteX4" fmla="*/ 165100 w 355600"/>
              <a:gd name="connsiteY4" fmla="*/ 101710 h 139810"/>
              <a:gd name="connsiteX5" fmla="*/ 215900 w 355600"/>
              <a:gd name="connsiteY5" fmla="*/ 12810 h 139810"/>
              <a:gd name="connsiteX6" fmla="*/ 266700 w 355600"/>
              <a:gd name="connsiteY6" fmla="*/ 114410 h 139810"/>
              <a:gd name="connsiteX7" fmla="*/ 317500 w 355600"/>
              <a:gd name="connsiteY7" fmla="*/ 12810 h 139810"/>
              <a:gd name="connsiteX8" fmla="*/ 355600 w 355600"/>
              <a:gd name="connsiteY8" fmla="*/ 101710 h 13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600" h="139810">
                <a:moveTo>
                  <a:pt x="0" y="139810"/>
                </a:moveTo>
                <a:cubicBezTo>
                  <a:pt x="19050" y="72076"/>
                  <a:pt x="38100" y="4343"/>
                  <a:pt x="50800" y="110"/>
                </a:cubicBezTo>
                <a:cubicBezTo>
                  <a:pt x="63500" y="-4123"/>
                  <a:pt x="61383" y="114410"/>
                  <a:pt x="76200" y="114410"/>
                </a:cubicBezTo>
                <a:cubicBezTo>
                  <a:pt x="91017" y="114410"/>
                  <a:pt x="124883" y="2227"/>
                  <a:pt x="139700" y="110"/>
                </a:cubicBezTo>
                <a:cubicBezTo>
                  <a:pt x="154517" y="-2007"/>
                  <a:pt x="152400" y="99593"/>
                  <a:pt x="165100" y="101710"/>
                </a:cubicBezTo>
                <a:cubicBezTo>
                  <a:pt x="177800" y="103827"/>
                  <a:pt x="198967" y="10693"/>
                  <a:pt x="215900" y="12810"/>
                </a:cubicBezTo>
                <a:cubicBezTo>
                  <a:pt x="232833" y="14927"/>
                  <a:pt x="249767" y="114410"/>
                  <a:pt x="266700" y="114410"/>
                </a:cubicBezTo>
                <a:cubicBezTo>
                  <a:pt x="283633" y="114410"/>
                  <a:pt x="302683" y="14927"/>
                  <a:pt x="317500" y="12810"/>
                </a:cubicBezTo>
                <a:cubicBezTo>
                  <a:pt x="332317" y="10693"/>
                  <a:pt x="355600" y="101710"/>
                  <a:pt x="355600" y="101710"/>
                </a:cubicBez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215" name="Forme libre 214"/>
          <p:cNvSpPr/>
          <p:nvPr/>
        </p:nvSpPr>
        <p:spPr>
          <a:xfrm>
            <a:off x="6417485" y="3345149"/>
            <a:ext cx="355600" cy="108506"/>
          </a:xfrm>
          <a:custGeom>
            <a:avLst/>
            <a:gdLst>
              <a:gd name="connsiteX0" fmla="*/ 0 w 355600"/>
              <a:gd name="connsiteY0" fmla="*/ 139810 h 139810"/>
              <a:gd name="connsiteX1" fmla="*/ 50800 w 355600"/>
              <a:gd name="connsiteY1" fmla="*/ 110 h 139810"/>
              <a:gd name="connsiteX2" fmla="*/ 76200 w 355600"/>
              <a:gd name="connsiteY2" fmla="*/ 114410 h 139810"/>
              <a:gd name="connsiteX3" fmla="*/ 139700 w 355600"/>
              <a:gd name="connsiteY3" fmla="*/ 110 h 139810"/>
              <a:gd name="connsiteX4" fmla="*/ 165100 w 355600"/>
              <a:gd name="connsiteY4" fmla="*/ 101710 h 139810"/>
              <a:gd name="connsiteX5" fmla="*/ 215900 w 355600"/>
              <a:gd name="connsiteY5" fmla="*/ 12810 h 139810"/>
              <a:gd name="connsiteX6" fmla="*/ 266700 w 355600"/>
              <a:gd name="connsiteY6" fmla="*/ 114410 h 139810"/>
              <a:gd name="connsiteX7" fmla="*/ 317500 w 355600"/>
              <a:gd name="connsiteY7" fmla="*/ 12810 h 139810"/>
              <a:gd name="connsiteX8" fmla="*/ 355600 w 355600"/>
              <a:gd name="connsiteY8" fmla="*/ 101710 h 13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600" h="139810">
                <a:moveTo>
                  <a:pt x="0" y="139810"/>
                </a:moveTo>
                <a:cubicBezTo>
                  <a:pt x="19050" y="72076"/>
                  <a:pt x="38100" y="4343"/>
                  <a:pt x="50800" y="110"/>
                </a:cubicBezTo>
                <a:cubicBezTo>
                  <a:pt x="63500" y="-4123"/>
                  <a:pt x="61383" y="114410"/>
                  <a:pt x="76200" y="114410"/>
                </a:cubicBezTo>
                <a:cubicBezTo>
                  <a:pt x="91017" y="114410"/>
                  <a:pt x="124883" y="2227"/>
                  <a:pt x="139700" y="110"/>
                </a:cubicBezTo>
                <a:cubicBezTo>
                  <a:pt x="154517" y="-2007"/>
                  <a:pt x="152400" y="99593"/>
                  <a:pt x="165100" y="101710"/>
                </a:cubicBezTo>
                <a:cubicBezTo>
                  <a:pt x="177800" y="103827"/>
                  <a:pt x="198967" y="10693"/>
                  <a:pt x="215900" y="12810"/>
                </a:cubicBezTo>
                <a:cubicBezTo>
                  <a:pt x="232833" y="14927"/>
                  <a:pt x="249767" y="114410"/>
                  <a:pt x="266700" y="114410"/>
                </a:cubicBezTo>
                <a:cubicBezTo>
                  <a:pt x="283633" y="114410"/>
                  <a:pt x="302683" y="14927"/>
                  <a:pt x="317500" y="12810"/>
                </a:cubicBezTo>
                <a:cubicBezTo>
                  <a:pt x="332317" y="10693"/>
                  <a:pt x="355600" y="101710"/>
                  <a:pt x="355600" y="101710"/>
                </a:cubicBez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216" name="Forme libre 215"/>
          <p:cNvSpPr/>
          <p:nvPr/>
        </p:nvSpPr>
        <p:spPr>
          <a:xfrm>
            <a:off x="6442885" y="3544829"/>
            <a:ext cx="355600" cy="108506"/>
          </a:xfrm>
          <a:custGeom>
            <a:avLst/>
            <a:gdLst>
              <a:gd name="connsiteX0" fmla="*/ 0 w 355600"/>
              <a:gd name="connsiteY0" fmla="*/ 139810 h 139810"/>
              <a:gd name="connsiteX1" fmla="*/ 50800 w 355600"/>
              <a:gd name="connsiteY1" fmla="*/ 110 h 139810"/>
              <a:gd name="connsiteX2" fmla="*/ 76200 w 355600"/>
              <a:gd name="connsiteY2" fmla="*/ 114410 h 139810"/>
              <a:gd name="connsiteX3" fmla="*/ 139700 w 355600"/>
              <a:gd name="connsiteY3" fmla="*/ 110 h 139810"/>
              <a:gd name="connsiteX4" fmla="*/ 165100 w 355600"/>
              <a:gd name="connsiteY4" fmla="*/ 101710 h 139810"/>
              <a:gd name="connsiteX5" fmla="*/ 215900 w 355600"/>
              <a:gd name="connsiteY5" fmla="*/ 12810 h 139810"/>
              <a:gd name="connsiteX6" fmla="*/ 266700 w 355600"/>
              <a:gd name="connsiteY6" fmla="*/ 114410 h 139810"/>
              <a:gd name="connsiteX7" fmla="*/ 317500 w 355600"/>
              <a:gd name="connsiteY7" fmla="*/ 12810 h 139810"/>
              <a:gd name="connsiteX8" fmla="*/ 355600 w 355600"/>
              <a:gd name="connsiteY8" fmla="*/ 101710 h 13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600" h="139810">
                <a:moveTo>
                  <a:pt x="0" y="139810"/>
                </a:moveTo>
                <a:cubicBezTo>
                  <a:pt x="19050" y="72076"/>
                  <a:pt x="38100" y="4343"/>
                  <a:pt x="50800" y="110"/>
                </a:cubicBezTo>
                <a:cubicBezTo>
                  <a:pt x="63500" y="-4123"/>
                  <a:pt x="61383" y="114410"/>
                  <a:pt x="76200" y="114410"/>
                </a:cubicBezTo>
                <a:cubicBezTo>
                  <a:pt x="91017" y="114410"/>
                  <a:pt x="124883" y="2227"/>
                  <a:pt x="139700" y="110"/>
                </a:cubicBezTo>
                <a:cubicBezTo>
                  <a:pt x="154517" y="-2007"/>
                  <a:pt x="152400" y="99593"/>
                  <a:pt x="165100" y="101710"/>
                </a:cubicBezTo>
                <a:cubicBezTo>
                  <a:pt x="177800" y="103827"/>
                  <a:pt x="198967" y="10693"/>
                  <a:pt x="215900" y="12810"/>
                </a:cubicBezTo>
                <a:cubicBezTo>
                  <a:pt x="232833" y="14927"/>
                  <a:pt x="249767" y="114410"/>
                  <a:pt x="266700" y="114410"/>
                </a:cubicBezTo>
                <a:cubicBezTo>
                  <a:pt x="283633" y="114410"/>
                  <a:pt x="302683" y="14927"/>
                  <a:pt x="317500" y="12810"/>
                </a:cubicBezTo>
                <a:cubicBezTo>
                  <a:pt x="332317" y="10693"/>
                  <a:pt x="355600" y="101710"/>
                  <a:pt x="355600" y="101710"/>
                </a:cubicBez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217" name="Forme libre 216"/>
          <p:cNvSpPr/>
          <p:nvPr/>
        </p:nvSpPr>
        <p:spPr>
          <a:xfrm>
            <a:off x="6427703" y="3784490"/>
            <a:ext cx="355600" cy="108506"/>
          </a:xfrm>
          <a:custGeom>
            <a:avLst/>
            <a:gdLst>
              <a:gd name="connsiteX0" fmla="*/ 0 w 355600"/>
              <a:gd name="connsiteY0" fmla="*/ 139810 h 139810"/>
              <a:gd name="connsiteX1" fmla="*/ 50800 w 355600"/>
              <a:gd name="connsiteY1" fmla="*/ 110 h 139810"/>
              <a:gd name="connsiteX2" fmla="*/ 76200 w 355600"/>
              <a:gd name="connsiteY2" fmla="*/ 114410 h 139810"/>
              <a:gd name="connsiteX3" fmla="*/ 139700 w 355600"/>
              <a:gd name="connsiteY3" fmla="*/ 110 h 139810"/>
              <a:gd name="connsiteX4" fmla="*/ 165100 w 355600"/>
              <a:gd name="connsiteY4" fmla="*/ 101710 h 139810"/>
              <a:gd name="connsiteX5" fmla="*/ 215900 w 355600"/>
              <a:gd name="connsiteY5" fmla="*/ 12810 h 139810"/>
              <a:gd name="connsiteX6" fmla="*/ 266700 w 355600"/>
              <a:gd name="connsiteY6" fmla="*/ 114410 h 139810"/>
              <a:gd name="connsiteX7" fmla="*/ 317500 w 355600"/>
              <a:gd name="connsiteY7" fmla="*/ 12810 h 139810"/>
              <a:gd name="connsiteX8" fmla="*/ 355600 w 355600"/>
              <a:gd name="connsiteY8" fmla="*/ 101710 h 13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600" h="139810">
                <a:moveTo>
                  <a:pt x="0" y="139810"/>
                </a:moveTo>
                <a:cubicBezTo>
                  <a:pt x="19050" y="72076"/>
                  <a:pt x="38100" y="4343"/>
                  <a:pt x="50800" y="110"/>
                </a:cubicBezTo>
                <a:cubicBezTo>
                  <a:pt x="63500" y="-4123"/>
                  <a:pt x="61383" y="114410"/>
                  <a:pt x="76200" y="114410"/>
                </a:cubicBezTo>
                <a:cubicBezTo>
                  <a:pt x="91017" y="114410"/>
                  <a:pt x="124883" y="2227"/>
                  <a:pt x="139700" y="110"/>
                </a:cubicBezTo>
                <a:cubicBezTo>
                  <a:pt x="154517" y="-2007"/>
                  <a:pt x="152400" y="99593"/>
                  <a:pt x="165100" y="101710"/>
                </a:cubicBezTo>
                <a:cubicBezTo>
                  <a:pt x="177800" y="103827"/>
                  <a:pt x="198967" y="10693"/>
                  <a:pt x="215900" y="12810"/>
                </a:cubicBezTo>
                <a:cubicBezTo>
                  <a:pt x="232833" y="14927"/>
                  <a:pt x="249767" y="114410"/>
                  <a:pt x="266700" y="114410"/>
                </a:cubicBezTo>
                <a:cubicBezTo>
                  <a:pt x="283633" y="114410"/>
                  <a:pt x="302683" y="14927"/>
                  <a:pt x="317500" y="12810"/>
                </a:cubicBezTo>
                <a:cubicBezTo>
                  <a:pt x="332317" y="10693"/>
                  <a:pt x="355600" y="101710"/>
                  <a:pt x="355600" y="101710"/>
                </a:cubicBez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218" name="Forme libre 217"/>
          <p:cNvSpPr/>
          <p:nvPr/>
        </p:nvSpPr>
        <p:spPr>
          <a:xfrm>
            <a:off x="6442885" y="4004145"/>
            <a:ext cx="355600" cy="108506"/>
          </a:xfrm>
          <a:custGeom>
            <a:avLst/>
            <a:gdLst>
              <a:gd name="connsiteX0" fmla="*/ 0 w 355600"/>
              <a:gd name="connsiteY0" fmla="*/ 139810 h 139810"/>
              <a:gd name="connsiteX1" fmla="*/ 50800 w 355600"/>
              <a:gd name="connsiteY1" fmla="*/ 110 h 139810"/>
              <a:gd name="connsiteX2" fmla="*/ 76200 w 355600"/>
              <a:gd name="connsiteY2" fmla="*/ 114410 h 139810"/>
              <a:gd name="connsiteX3" fmla="*/ 139700 w 355600"/>
              <a:gd name="connsiteY3" fmla="*/ 110 h 139810"/>
              <a:gd name="connsiteX4" fmla="*/ 165100 w 355600"/>
              <a:gd name="connsiteY4" fmla="*/ 101710 h 139810"/>
              <a:gd name="connsiteX5" fmla="*/ 215900 w 355600"/>
              <a:gd name="connsiteY5" fmla="*/ 12810 h 139810"/>
              <a:gd name="connsiteX6" fmla="*/ 266700 w 355600"/>
              <a:gd name="connsiteY6" fmla="*/ 114410 h 139810"/>
              <a:gd name="connsiteX7" fmla="*/ 317500 w 355600"/>
              <a:gd name="connsiteY7" fmla="*/ 12810 h 139810"/>
              <a:gd name="connsiteX8" fmla="*/ 355600 w 355600"/>
              <a:gd name="connsiteY8" fmla="*/ 101710 h 13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600" h="139810">
                <a:moveTo>
                  <a:pt x="0" y="139810"/>
                </a:moveTo>
                <a:cubicBezTo>
                  <a:pt x="19050" y="72076"/>
                  <a:pt x="38100" y="4343"/>
                  <a:pt x="50800" y="110"/>
                </a:cubicBezTo>
                <a:cubicBezTo>
                  <a:pt x="63500" y="-4123"/>
                  <a:pt x="61383" y="114410"/>
                  <a:pt x="76200" y="114410"/>
                </a:cubicBezTo>
                <a:cubicBezTo>
                  <a:pt x="91017" y="114410"/>
                  <a:pt x="124883" y="2227"/>
                  <a:pt x="139700" y="110"/>
                </a:cubicBezTo>
                <a:cubicBezTo>
                  <a:pt x="154517" y="-2007"/>
                  <a:pt x="152400" y="99593"/>
                  <a:pt x="165100" y="101710"/>
                </a:cubicBezTo>
                <a:cubicBezTo>
                  <a:pt x="177800" y="103827"/>
                  <a:pt x="198967" y="10693"/>
                  <a:pt x="215900" y="12810"/>
                </a:cubicBezTo>
                <a:cubicBezTo>
                  <a:pt x="232833" y="14927"/>
                  <a:pt x="249767" y="114410"/>
                  <a:pt x="266700" y="114410"/>
                </a:cubicBezTo>
                <a:cubicBezTo>
                  <a:pt x="283633" y="114410"/>
                  <a:pt x="302683" y="14927"/>
                  <a:pt x="317500" y="12810"/>
                </a:cubicBezTo>
                <a:cubicBezTo>
                  <a:pt x="332317" y="10693"/>
                  <a:pt x="355600" y="101710"/>
                  <a:pt x="355600" y="101710"/>
                </a:cubicBezTo>
              </a:path>
            </a:pathLst>
          </a:custGeom>
          <a:ln w="12700" cmpd="sng">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13" name="Espace réservé du pied de page 12"/>
          <p:cNvSpPr>
            <a:spLocks noGrp="1"/>
          </p:cNvSpPr>
          <p:nvPr>
            <p:ph type="ftr" sz="quarter" idx="11"/>
          </p:nvPr>
        </p:nvSpPr>
        <p:spPr/>
        <p:txBody>
          <a:bodyPr/>
          <a:lstStyle/>
          <a:p>
            <a:r>
              <a:rPr lang="en-US" sz="800" dirty="0" smtClean="0"/>
              <a:t>Guy </a:t>
            </a:r>
            <a:r>
              <a:rPr lang="en-US" sz="800" dirty="0" err="1" smtClean="0"/>
              <a:t>Doriot</a:t>
            </a:r>
            <a:r>
              <a:rPr lang="en-US" sz="800" dirty="0" smtClean="0"/>
              <a:t> copyright 2012</a:t>
            </a:r>
            <a:endParaRPr lang="fr-FR" sz="800" dirty="0"/>
          </a:p>
        </p:txBody>
      </p:sp>
      <p:sp>
        <p:nvSpPr>
          <p:cNvPr id="14" name="Espace réservé du numéro de diapositive 13"/>
          <p:cNvSpPr>
            <a:spLocks noGrp="1"/>
          </p:cNvSpPr>
          <p:nvPr>
            <p:ph type="sldNum" sz="quarter" idx="12"/>
          </p:nvPr>
        </p:nvSpPr>
        <p:spPr/>
        <p:txBody>
          <a:bodyPr/>
          <a:lstStyle/>
          <a:p>
            <a:fld id="{91054109-3671-9648-88AD-827A27BCC822}" type="slidenum">
              <a:rPr lang="fr-FR" smtClean="0"/>
              <a:t>8</a:t>
            </a:fld>
            <a:endParaRPr lang="fr-FR"/>
          </a:p>
        </p:txBody>
      </p:sp>
      <p:sp>
        <p:nvSpPr>
          <p:cNvPr id="23" name="ZoneTexte 22"/>
          <p:cNvSpPr txBox="1"/>
          <p:nvPr/>
        </p:nvSpPr>
        <p:spPr>
          <a:xfrm>
            <a:off x="5060982" y="4388075"/>
            <a:ext cx="1109048" cy="646331"/>
          </a:xfrm>
          <a:prstGeom prst="rect">
            <a:avLst/>
          </a:prstGeom>
          <a:noFill/>
          <a:ln>
            <a:solidFill>
              <a:schemeClr val="tx1"/>
            </a:solidFill>
          </a:ln>
        </p:spPr>
        <p:txBody>
          <a:bodyPr wrap="none" rtlCol="0">
            <a:spAutoFit/>
          </a:bodyPr>
          <a:lstStyle/>
          <a:p>
            <a:pPr algn="ctr"/>
            <a:r>
              <a:rPr lang="fr-FR" sz="1200" dirty="0" smtClean="0"/>
              <a:t>Numérotation </a:t>
            </a:r>
          </a:p>
          <a:p>
            <a:pPr algn="ctr"/>
            <a:r>
              <a:rPr lang="fr-FR" sz="1200" dirty="0" smtClean="0"/>
              <a:t>automatique </a:t>
            </a:r>
          </a:p>
          <a:p>
            <a:pPr algn="ctr"/>
            <a:r>
              <a:rPr lang="fr-FR" sz="1200" dirty="0" smtClean="0"/>
              <a:t>par MS Project</a:t>
            </a:r>
            <a:endParaRPr lang="fr-FR" sz="1200" dirty="0"/>
          </a:p>
        </p:txBody>
      </p:sp>
      <p:cxnSp>
        <p:nvCxnSpPr>
          <p:cNvPr id="25" name="Connecteur droit avec flèche 24"/>
          <p:cNvCxnSpPr>
            <a:stCxn id="23" idx="0"/>
          </p:cNvCxnSpPr>
          <p:nvPr/>
        </p:nvCxnSpPr>
        <p:spPr>
          <a:xfrm flipH="1" flipV="1">
            <a:off x="5613400" y="4112651"/>
            <a:ext cx="2106" cy="27542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nvGrpSpPr>
          <p:cNvPr id="28" name="Grouper 27"/>
          <p:cNvGrpSpPr/>
          <p:nvPr/>
        </p:nvGrpSpPr>
        <p:grpSpPr>
          <a:xfrm>
            <a:off x="7007918" y="201936"/>
            <a:ext cx="2024091" cy="4509305"/>
            <a:chOff x="7007918" y="201936"/>
            <a:chExt cx="2024091" cy="4509305"/>
          </a:xfrm>
        </p:grpSpPr>
        <p:sp>
          <p:nvSpPr>
            <p:cNvPr id="5" name="ZoneTexte 4"/>
            <p:cNvSpPr txBox="1"/>
            <p:nvPr/>
          </p:nvSpPr>
          <p:spPr>
            <a:xfrm>
              <a:off x="7007918" y="201936"/>
              <a:ext cx="1685528" cy="646331"/>
            </a:xfrm>
            <a:prstGeom prst="rect">
              <a:avLst/>
            </a:prstGeom>
            <a:noFill/>
          </p:spPr>
          <p:txBody>
            <a:bodyPr wrap="none" rtlCol="0">
              <a:spAutoFit/>
            </a:bodyPr>
            <a:lstStyle/>
            <a:p>
              <a:pPr algn="ctr"/>
              <a:r>
                <a:rPr lang="fr-FR" dirty="0" smtClean="0"/>
                <a:t>INFORMATIONS </a:t>
              </a:r>
            </a:p>
            <a:p>
              <a:pPr algn="ctr"/>
              <a:r>
                <a:rPr lang="fr-FR" dirty="0" smtClean="0"/>
                <a:t>DE SORTIE</a:t>
              </a:r>
              <a:endParaRPr lang="fr-FR" dirty="0"/>
            </a:p>
          </p:txBody>
        </p:sp>
        <p:grpSp>
          <p:nvGrpSpPr>
            <p:cNvPr id="22" name="Grouper 21"/>
            <p:cNvGrpSpPr/>
            <p:nvPr/>
          </p:nvGrpSpPr>
          <p:grpSpPr>
            <a:xfrm>
              <a:off x="7455470" y="1495767"/>
              <a:ext cx="1576539" cy="3215474"/>
              <a:chOff x="7455470" y="1495767"/>
              <a:chExt cx="1576539" cy="3215474"/>
            </a:xfrm>
          </p:grpSpPr>
          <p:sp>
            <p:nvSpPr>
              <p:cNvPr id="11" name="ZoneTexte 10"/>
              <p:cNvSpPr txBox="1"/>
              <p:nvPr/>
            </p:nvSpPr>
            <p:spPr>
              <a:xfrm>
                <a:off x="7594524" y="1495767"/>
                <a:ext cx="1364476" cy="646331"/>
              </a:xfrm>
              <a:prstGeom prst="rect">
                <a:avLst/>
              </a:prstGeom>
              <a:noFill/>
              <a:ln>
                <a:solidFill>
                  <a:srgbClr val="000000"/>
                </a:solidFill>
              </a:ln>
            </p:spPr>
            <p:txBody>
              <a:bodyPr wrap="none" rtlCol="0">
                <a:spAutoFit/>
              </a:bodyPr>
              <a:lstStyle/>
              <a:p>
                <a:pPr algn="ctr"/>
                <a:r>
                  <a:rPr lang="fr-FR" sz="1200" dirty="0" smtClean="0"/>
                  <a:t>Report des </a:t>
                </a:r>
                <a:r>
                  <a:rPr lang="fr-FR" sz="1200" dirty="0" err="1" smtClean="0"/>
                  <a:t>N°s</a:t>
                </a:r>
                <a:r>
                  <a:rPr lang="fr-FR" sz="1200" dirty="0" smtClean="0"/>
                  <a:t> des </a:t>
                </a:r>
              </a:p>
              <a:p>
                <a:pPr algn="ctr"/>
                <a:r>
                  <a:rPr lang="fr-FR" sz="1200" dirty="0" smtClean="0"/>
                  <a:t>opérations</a:t>
                </a:r>
              </a:p>
              <a:p>
                <a:pPr algn="ctr"/>
                <a:r>
                  <a:rPr lang="fr-FR" sz="1200" dirty="0"/>
                  <a:t>s</a:t>
                </a:r>
                <a:r>
                  <a:rPr lang="fr-FR" sz="1200" dirty="0" smtClean="0"/>
                  <a:t>ur les Post-it</a:t>
                </a:r>
                <a:endParaRPr lang="fr-FR" sz="1200" dirty="0"/>
              </a:p>
            </p:txBody>
          </p:sp>
          <p:grpSp>
            <p:nvGrpSpPr>
              <p:cNvPr id="230" name="Grouper 229"/>
              <p:cNvGrpSpPr/>
              <p:nvPr/>
            </p:nvGrpSpPr>
            <p:grpSpPr>
              <a:xfrm>
                <a:off x="7455470" y="2142098"/>
                <a:ext cx="1576539" cy="2569143"/>
                <a:chOff x="7455470" y="2142098"/>
                <a:chExt cx="1576539" cy="2569143"/>
              </a:xfrm>
            </p:grpSpPr>
            <p:sp>
              <p:nvSpPr>
                <p:cNvPr id="127" name="Rectangle 126"/>
                <p:cNvSpPr/>
                <p:nvPr/>
              </p:nvSpPr>
              <p:spPr>
                <a:xfrm>
                  <a:off x="7524939" y="2201500"/>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28" name="Connecteur droit 127"/>
                <p:cNvCxnSpPr/>
                <p:nvPr/>
              </p:nvCxnSpPr>
              <p:spPr>
                <a:xfrm>
                  <a:off x="7524939" y="234107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29" name="Connecteur droit 128"/>
                <p:cNvCxnSpPr/>
                <p:nvPr/>
              </p:nvCxnSpPr>
              <p:spPr>
                <a:xfrm>
                  <a:off x="7524939" y="2630394"/>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130" name="ZoneTexte 129"/>
                <p:cNvSpPr txBox="1"/>
                <p:nvPr/>
              </p:nvSpPr>
              <p:spPr>
                <a:xfrm>
                  <a:off x="7491161" y="2330818"/>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131" name="Connecteur droit 130"/>
                <p:cNvCxnSpPr/>
                <p:nvPr/>
              </p:nvCxnSpPr>
              <p:spPr>
                <a:xfrm>
                  <a:off x="7867370" y="262206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2" name="Connecteur droit 131"/>
                <p:cNvCxnSpPr/>
                <p:nvPr/>
              </p:nvCxnSpPr>
              <p:spPr>
                <a:xfrm>
                  <a:off x="7807661" y="219482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3" name="Connecteur droit 132"/>
                <p:cNvCxnSpPr/>
                <p:nvPr/>
              </p:nvCxnSpPr>
              <p:spPr>
                <a:xfrm>
                  <a:off x="7985550" y="220150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6" name="ZoneTexte 15"/>
                <p:cNvSpPr txBox="1"/>
                <p:nvPr/>
              </p:nvSpPr>
              <p:spPr>
                <a:xfrm>
                  <a:off x="7970255" y="2158394"/>
                  <a:ext cx="236663" cy="215444"/>
                </a:xfrm>
                <a:prstGeom prst="rect">
                  <a:avLst/>
                </a:prstGeom>
                <a:noFill/>
              </p:spPr>
              <p:txBody>
                <a:bodyPr wrap="none" rtlCol="0">
                  <a:spAutoFit/>
                </a:bodyPr>
                <a:lstStyle/>
                <a:p>
                  <a:r>
                    <a:rPr lang="fr-FR" sz="800" dirty="0" smtClean="0"/>
                    <a:t>1</a:t>
                  </a:r>
                  <a:endParaRPr lang="fr-FR" sz="800" dirty="0"/>
                </a:p>
              </p:txBody>
            </p:sp>
            <p:sp>
              <p:nvSpPr>
                <p:cNvPr id="187" name="ZoneTexte 186"/>
                <p:cNvSpPr txBox="1"/>
                <p:nvPr/>
              </p:nvSpPr>
              <p:spPr>
                <a:xfrm>
                  <a:off x="7749038" y="2150225"/>
                  <a:ext cx="288661" cy="215444"/>
                </a:xfrm>
                <a:prstGeom prst="rect">
                  <a:avLst/>
                </a:prstGeom>
                <a:noFill/>
              </p:spPr>
              <p:txBody>
                <a:bodyPr wrap="none" rtlCol="0">
                  <a:spAutoFit/>
                </a:bodyPr>
                <a:lstStyle/>
                <a:p>
                  <a:r>
                    <a:rPr lang="fr-FR" sz="800" dirty="0" smtClean="0"/>
                    <a:t>30</a:t>
                  </a:r>
                  <a:endParaRPr lang="fr-FR" sz="800" dirty="0"/>
                </a:p>
              </p:txBody>
            </p:sp>
            <p:sp>
              <p:nvSpPr>
                <p:cNvPr id="47" name="Rectangle 46"/>
                <p:cNvSpPr/>
                <p:nvPr/>
              </p:nvSpPr>
              <p:spPr>
                <a:xfrm>
                  <a:off x="8310540" y="2190109"/>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48" name="Connecteur droit 47"/>
                <p:cNvCxnSpPr/>
                <p:nvPr/>
              </p:nvCxnSpPr>
              <p:spPr>
                <a:xfrm>
                  <a:off x="8310540" y="2329680"/>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9" name="Connecteur droit 48"/>
                <p:cNvCxnSpPr/>
                <p:nvPr/>
              </p:nvCxnSpPr>
              <p:spPr>
                <a:xfrm>
                  <a:off x="8310540" y="2619003"/>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50" name="ZoneTexte 49"/>
                <p:cNvSpPr txBox="1"/>
                <p:nvPr/>
              </p:nvSpPr>
              <p:spPr>
                <a:xfrm>
                  <a:off x="8276762" y="2319427"/>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51" name="Connecteur droit 50"/>
                <p:cNvCxnSpPr/>
                <p:nvPr/>
              </p:nvCxnSpPr>
              <p:spPr>
                <a:xfrm>
                  <a:off x="8652971" y="2610678"/>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3" name="Connecteur droit 52"/>
                <p:cNvCxnSpPr/>
                <p:nvPr/>
              </p:nvCxnSpPr>
              <p:spPr>
                <a:xfrm>
                  <a:off x="8771151" y="219010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ZoneTexte 16"/>
                <p:cNvSpPr txBox="1"/>
                <p:nvPr/>
              </p:nvSpPr>
              <p:spPr>
                <a:xfrm>
                  <a:off x="8765967" y="2143314"/>
                  <a:ext cx="236663" cy="215444"/>
                </a:xfrm>
                <a:prstGeom prst="rect">
                  <a:avLst/>
                </a:prstGeom>
                <a:noFill/>
              </p:spPr>
              <p:txBody>
                <a:bodyPr wrap="none" rtlCol="0">
                  <a:spAutoFit/>
                </a:bodyPr>
                <a:lstStyle/>
                <a:p>
                  <a:r>
                    <a:rPr lang="fr-FR" sz="800" dirty="0" smtClean="0"/>
                    <a:t>2</a:t>
                  </a:r>
                  <a:endParaRPr lang="fr-FR" sz="800" dirty="0"/>
                </a:p>
              </p:txBody>
            </p:sp>
            <p:sp>
              <p:nvSpPr>
                <p:cNvPr id="188" name="ZoneTexte 187"/>
                <p:cNvSpPr txBox="1"/>
                <p:nvPr/>
              </p:nvSpPr>
              <p:spPr>
                <a:xfrm>
                  <a:off x="8528369" y="2143160"/>
                  <a:ext cx="288661" cy="215444"/>
                </a:xfrm>
                <a:prstGeom prst="rect">
                  <a:avLst/>
                </a:prstGeom>
                <a:noFill/>
              </p:spPr>
              <p:txBody>
                <a:bodyPr wrap="none" rtlCol="0">
                  <a:spAutoFit/>
                </a:bodyPr>
                <a:lstStyle/>
                <a:p>
                  <a:r>
                    <a:rPr lang="fr-FR" sz="800" dirty="0" smtClean="0"/>
                    <a:t>20</a:t>
                  </a:r>
                  <a:endParaRPr lang="fr-FR" sz="800" dirty="0"/>
                </a:p>
              </p:txBody>
            </p:sp>
            <p:sp>
              <p:nvSpPr>
                <p:cNvPr id="71" name="Rectangle 70"/>
                <p:cNvSpPr/>
                <p:nvPr/>
              </p:nvSpPr>
              <p:spPr>
                <a:xfrm>
                  <a:off x="7524939" y="2816723"/>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72" name="Connecteur droit 71"/>
                <p:cNvCxnSpPr/>
                <p:nvPr/>
              </p:nvCxnSpPr>
              <p:spPr>
                <a:xfrm>
                  <a:off x="7524939" y="2956294"/>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73" name="Connecteur droit 72"/>
                <p:cNvCxnSpPr/>
                <p:nvPr/>
              </p:nvCxnSpPr>
              <p:spPr>
                <a:xfrm>
                  <a:off x="7524939" y="3245617"/>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74" name="ZoneTexte 73"/>
                <p:cNvSpPr txBox="1"/>
                <p:nvPr/>
              </p:nvSpPr>
              <p:spPr>
                <a:xfrm>
                  <a:off x="7491161" y="2946041"/>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75" name="Connecteur droit 74"/>
                <p:cNvCxnSpPr/>
                <p:nvPr/>
              </p:nvCxnSpPr>
              <p:spPr>
                <a:xfrm>
                  <a:off x="7867370" y="323729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6" name="Connecteur droit 75"/>
                <p:cNvCxnSpPr/>
                <p:nvPr/>
              </p:nvCxnSpPr>
              <p:spPr>
                <a:xfrm>
                  <a:off x="7801311" y="2816723"/>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7" name="Connecteur droit 76"/>
                <p:cNvCxnSpPr/>
                <p:nvPr/>
              </p:nvCxnSpPr>
              <p:spPr>
                <a:xfrm>
                  <a:off x="7985550" y="2816723"/>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34" name="ZoneTexte 133"/>
                <p:cNvSpPr txBox="1"/>
                <p:nvPr/>
              </p:nvSpPr>
              <p:spPr>
                <a:xfrm>
                  <a:off x="7970255" y="2775862"/>
                  <a:ext cx="236663" cy="215444"/>
                </a:xfrm>
                <a:prstGeom prst="rect">
                  <a:avLst/>
                </a:prstGeom>
                <a:noFill/>
              </p:spPr>
              <p:txBody>
                <a:bodyPr wrap="none" rtlCol="0">
                  <a:spAutoFit/>
                </a:bodyPr>
                <a:lstStyle/>
                <a:p>
                  <a:r>
                    <a:rPr lang="fr-FR" sz="800" dirty="0"/>
                    <a:t>3</a:t>
                  </a:r>
                </a:p>
              </p:txBody>
            </p:sp>
            <p:sp>
              <p:nvSpPr>
                <p:cNvPr id="189" name="ZoneTexte 188"/>
                <p:cNvSpPr txBox="1"/>
                <p:nvPr/>
              </p:nvSpPr>
              <p:spPr>
                <a:xfrm>
                  <a:off x="7749038" y="2775406"/>
                  <a:ext cx="288661" cy="215444"/>
                </a:xfrm>
                <a:prstGeom prst="rect">
                  <a:avLst/>
                </a:prstGeom>
                <a:noFill/>
              </p:spPr>
              <p:txBody>
                <a:bodyPr wrap="none" rtlCol="0">
                  <a:spAutoFit/>
                </a:bodyPr>
                <a:lstStyle/>
                <a:p>
                  <a:r>
                    <a:rPr lang="fr-FR" sz="800" dirty="0" smtClean="0"/>
                    <a:t>15</a:t>
                  </a:r>
                  <a:endParaRPr lang="fr-FR" sz="800" dirty="0"/>
                </a:p>
              </p:txBody>
            </p:sp>
            <p:sp>
              <p:nvSpPr>
                <p:cNvPr id="55" name="Rectangle 54"/>
                <p:cNvSpPr/>
                <p:nvPr/>
              </p:nvSpPr>
              <p:spPr>
                <a:xfrm>
                  <a:off x="8310540" y="2823412"/>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56" name="Connecteur droit 55"/>
                <p:cNvCxnSpPr/>
                <p:nvPr/>
              </p:nvCxnSpPr>
              <p:spPr>
                <a:xfrm>
                  <a:off x="8310540" y="2962983"/>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57" name="Connecteur droit 56"/>
                <p:cNvCxnSpPr/>
                <p:nvPr/>
              </p:nvCxnSpPr>
              <p:spPr>
                <a:xfrm>
                  <a:off x="8310540" y="3252306"/>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58" name="ZoneTexte 57"/>
                <p:cNvSpPr txBox="1"/>
                <p:nvPr/>
              </p:nvSpPr>
              <p:spPr>
                <a:xfrm>
                  <a:off x="8276762" y="2952730"/>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59" name="Connecteur droit 58"/>
                <p:cNvCxnSpPr/>
                <p:nvPr/>
              </p:nvCxnSpPr>
              <p:spPr>
                <a:xfrm>
                  <a:off x="8652971" y="3243981"/>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0" name="Connecteur droit 59"/>
                <p:cNvCxnSpPr/>
                <p:nvPr/>
              </p:nvCxnSpPr>
              <p:spPr>
                <a:xfrm>
                  <a:off x="8595061" y="282341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1" name="Connecteur droit 60"/>
                <p:cNvCxnSpPr/>
                <p:nvPr/>
              </p:nvCxnSpPr>
              <p:spPr>
                <a:xfrm>
                  <a:off x="8771151" y="282341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35" name="ZoneTexte 134"/>
                <p:cNvSpPr txBox="1"/>
                <p:nvPr/>
              </p:nvSpPr>
              <p:spPr>
                <a:xfrm>
                  <a:off x="8766914" y="2783027"/>
                  <a:ext cx="236663" cy="215444"/>
                </a:xfrm>
                <a:prstGeom prst="rect">
                  <a:avLst/>
                </a:prstGeom>
                <a:noFill/>
              </p:spPr>
              <p:txBody>
                <a:bodyPr wrap="none" rtlCol="0">
                  <a:spAutoFit/>
                </a:bodyPr>
                <a:lstStyle/>
                <a:p>
                  <a:r>
                    <a:rPr lang="fr-FR" sz="800" dirty="0"/>
                    <a:t>4</a:t>
                  </a:r>
                </a:p>
              </p:txBody>
            </p:sp>
            <p:sp>
              <p:nvSpPr>
                <p:cNvPr id="190" name="ZoneTexte 189"/>
                <p:cNvSpPr txBox="1"/>
                <p:nvPr/>
              </p:nvSpPr>
              <p:spPr>
                <a:xfrm>
                  <a:off x="8537317" y="2775406"/>
                  <a:ext cx="288661" cy="215444"/>
                </a:xfrm>
                <a:prstGeom prst="rect">
                  <a:avLst/>
                </a:prstGeom>
                <a:noFill/>
              </p:spPr>
              <p:txBody>
                <a:bodyPr wrap="none" rtlCol="0">
                  <a:spAutoFit/>
                </a:bodyPr>
                <a:lstStyle/>
                <a:p>
                  <a:r>
                    <a:rPr lang="fr-FR" sz="800" dirty="0" smtClean="0"/>
                    <a:t>10</a:t>
                  </a:r>
                  <a:endParaRPr lang="fr-FR" sz="800" dirty="0"/>
                </a:p>
              </p:txBody>
            </p:sp>
            <p:sp>
              <p:nvSpPr>
                <p:cNvPr id="95" name="Rectangle 94"/>
                <p:cNvSpPr/>
                <p:nvPr/>
              </p:nvSpPr>
              <p:spPr>
                <a:xfrm>
                  <a:off x="7524939" y="3480310"/>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96" name="Connecteur droit 95"/>
                <p:cNvCxnSpPr/>
                <p:nvPr/>
              </p:nvCxnSpPr>
              <p:spPr>
                <a:xfrm>
                  <a:off x="7524939" y="361988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97" name="Connecteur droit 96"/>
                <p:cNvCxnSpPr/>
                <p:nvPr/>
              </p:nvCxnSpPr>
              <p:spPr>
                <a:xfrm>
                  <a:off x="7524939" y="3909204"/>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98" name="ZoneTexte 97"/>
                <p:cNvSpPr txBox="1"/>
                <p:nvPr/>
              </p:nvSpPr>
              <p:spPr>
                <a:xfrm>
                  <a:off x="7491161" y="3609628"/>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99" name="Connecteur droit 98"/>
                <p:cNvCxnSpPr/>
                <p:nvPr/>
              </p:nvCxnSpPr>
              <p:spPr>
                <a:xfrm>
                  <a:off x="7867370" y="390087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0" name="Connecteur droit 99"/>
                <p:cNvCxnSpPr/>
                <p:nvPr/>
              </p:nvCxnSpPr>
              <p:spPr>
                <a:xfrm>
                  <a:off x="7801311" y="348031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1" name="Connecteur droit 100"/>
                <p:cNvCxnSpPr/>
                <p:nvPr/>
              </p:nvCxnSpPr>
              <p:spPr>
                <a:xfrm>
                  <a:off x="7985550" y="348031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36" name="ZoneTexte 135"/>
                <p:cNvSpPr txBox="1"/>
                <p:nvPr/>
              </p:nvSpPr>
              <p:spPr>
                <a:xfrm>
                  <a:off x="7970255" y="3439925"/>
                  <a:ext cx="236663" cy="215444"/>
                </a:xfrm>
                <a:prstGeom prst="rect">
                  <a:avLst/>
                </a:prstGeom>
                <a:noFill/>
              </p:spPr>
              <p:txBody>
                <a:bodyPr wrap="none" rtlCol="0">
                  <a:spAutoFit/>
                </a:bodyPr>
                <a:lstStyle/>
                <a:p>
                  <a:r>
                    <a:rPr lang="fr-FR" sz="800" dirty="0"/>
                    <a:t>5</a:t>
                  </a:r>
                </a:p>
              </p:txBody>
            </p:sp>
            <p:sp>
              <p:nvSpPr>
                <p:cNvPr id="191" name="ZoneTexte 190"/>
                <p:cNvSpPr txBox="1"/>
                <p:nvPr/>
              </p:nvSpPr>
              <p:spPr>
                <a:xfrm>
                  <a:off x="7749038" y="3445532"/>
                  <a:ext cx="288661" cy="215444"/>
                </a:xfrm>
                <a:prstGeom prst="rect">
                  <a:avLst/>
                </a:prstGeom>
                <a:noFill/>
              </p:spPr>
              <p:txBody>
                <a:bodyPr wrap="none" rtlCol="0">
                  <a:spAutoFit/>
                </a:bodyPr>
                <a:lstStyle/>
                <a:p>
                  <a:r>
                    <a:rPr lang="fr-FR" sz="800" dirty="0" smtClean="0"/>
                    <a:t>15</a:t>
                  </a:r>
                  <a:endParaRPr lang="fr-FR" sz="800" dirty="0"/>
                </a:p>
              </p:txBody>
            </p:sp>
            <p:sp>
              <p:nvSpPr>
                <p:cNvPr id="119" name="Rectangle 118"/>
                <p:cNvSpPr/>
                <p:nvPr/>
              </p:nvSpPr>
              <p:spPr>
                <a:xfrm>
                  <a:off x="8310784" y="3480310"/>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20" name="Connecteur droit 119"/>
                <p:cNvCxnSpPr/>
                <p:nvPr/>
              </p:nvCxnSpPr>
              <p:spPr>
                <a:xfrm>
                  <a:off x="8310784" y="361988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21" name="Connecteur droit 120"/>
                <p:cNvCxnSpPr/>
                <p:nvPr/>
              </p:nvCxnSpPr>
              <p:spPr>
                <a:xfrm>
                  <a:off x="8310784" y="3909204"/>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122" name="ZoneTexte 121"/>
                <p:cNvSpPr txBox="1"/>
                <p:nvPr/>
              </p:nvSpPr>
              <p:spPr>
                <a:xfrm>
                  <a:off x="8277006" y="3609628"/>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123" name="Connecteur droit 122"/>
                <p:cNvCxnSpPr/>
                <p:nvPr/>
              </p:nvCxnSpPr>
              <p:spPr>
                <a:xfrm>
                  <a:off x="8653215" y="390087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4" name="Connecteur droit 123"/>
                <p:cNvCxnSpPr/>
                <p:nvPr/>
              </p:nvCxnSpPr>
              <p:spPr>
                <a:xfrm>
                  <a:off x="8595061" y="3490498"/>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5" name="Connecteur droit 124"/>
                <p:cNvCxnSpPr/>
                <p:nvPr/>
              </p:nvCxnSpPr>
              <p:spPr>
                <a:xfrm>
                  <a:off x="8771395" y="348031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37" name="ZoneTexte 136"/>
                <p:cNvSpPr txBox="1"/>
                <p:nvPr/>
              </p:nvSpPr>
              <p:spPr>
                <a:xfrm>
                  <a:off x="8774339" y="3442322"/>
                  <a:ext cx="236663" cy="215444"/>
                </a:xfrm>
                <a:prstGeom prst="rect">
                  <a:avLst/>
                </a:prstGeom>
                <a:noFill/>
              </p:spPr>
              <p:txBody>
                <a:bodyPr wrap="none" rtlCol="0">
                  <a:spAutoFit/>
                </a:bodyPr>
                <a:lstStyle/>
                <a:p>
                  <a:r>
                    <a:rPr lang="fr-FR" sz="800" dirty="0"/>
                    <a:t>6</a:t>
                  </a:r>
                </a:p>
              </p:txBody>
            </p:sp>
            <p:sp>
              <p:nvSpPr>
                <p:cNvPr id="199" name="ZoneTexte 198"/>
                <p:cNvSpPr txBox="1"/>
                <p:nvPr/>
              </p:nvSpPr>
              <p:spPr>
                <a:xfrm>
                  <a:off x="8537317" y="3442322"/>
                  <a:ext cx="288661" cy="215444"/>
                </a:xfrm>
                <a:prstGeom prst="rect">
                  <a:avLst/>
                </a:prstGeom>
                <a:noFill/>
              </p:spPr>
              <p:txBody>
                <a:bodyPr wrap="none" rtlCol="0">
                  <a:spAutoFit/>
                </a:bodyPr>
                <a:lstStyle/>
                <a:p>
                  <a:r>
                    <a:rPr lang="fr-FR" sz="800" dirty="0" smtClean="0"/>
                    <a:t>10</a:t>
                  </a:r>
                  <a:endParaRPr lang="fr-FR" sz="800" dirty="0"/>
                </a:p>
              </p:txBody>
            </p:sp>
            <p:sp>
              <p:nvSpPr>
                <p:cNvPr id="63" name="Rectangle 62"/>
                <p:cNvSpPr/>
                <p:nvPr/>
              </p:nvSpPr>
              <p:spPr>
                <a:xfrm>
                  <a:off x="7515713" y="4155355"/>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64" name="Connecteur droit 63"/>
                <p:cNvCxnSpPr/>
                <p:nvPr/>
              </p:nvCxnSpPr>
              <p:spPr>
                <a:xfrm>
                  <a:off x="7515713" y="4294926"/>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65" name="Connecteur droit 64"/>
                <p:cNvCxnSpPr/>
                <p:nvPr/>
              </p:nvCxnSpPr>
              <p:spPr>
                <a:xfrm>
                  <a:off x="7515713" y="4584249"/>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66" name="ZoneTexte 65"/>
                <p:cNvSpPr txBox="1"/>
                <p:nvPr/>
              </p:nvSpPr>
              <p:spPr>
                <a:xfrm>
                  <a:off x="7481935" y="4284673"/>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67" name="Connecteur droit 66"/>
                <p:cNvCxnSpPr/>
                <p:nvPr/>
              </p:nvCxnSpPr>
              <p:spPr>
                <a:xfrm>
                  <a:off x="7858144" y="4575924"/>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8" name="Connecteur droit 67"/>
                <p:cNvCxnSpPr/>
                <p:nvPr/>
              </p:nvCxnSpPr>
              <p:spPr>
                <a:xfrm>
                  <a:off x="7795861" y="415535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9" name="Connecteur droit 68"/>
                <p:cNvCxnSpPr/>
                <p:nvPr/>
              </p:nvCxnSpPr>
              <p:spPr>
                <a:xfrm>
                  <a:off x="7976324" y="415535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38" name="ZoneTexte 137"/>
                <p:cNvSpPr txBox="1"/>
                <p:nvPr/>
              </p:nvSpPr>
              <p:spPr>
                <a:xfrm>
                  <a:off x="7979056" y="4102188"/>
                  <a:ext cx="236663" cy="215444"/>
                </a:xfrm>
                <a:prstGeom prst="rect">
                  <a:avLst/>
                </a:prstGeom>
                <a:noFill/>
              </p:spPr>
              <p:txBody>
                <a:bodyPr wrap="none" rtlCol="0">
                  <a:spAutoFit/>
                </a:bodyPr>
                <a:lstStyle/>
                <a:p>
                  <a:r>
                    <a:rPr lang="fr-FR" sz="800" dirty="0"/>
                    <a:t>7</a:t>
                  </a:r>
                </a:p>
              </p:txBody>
            </p:sp>
            <p:sp>
              <p:nvSpPr>
                <p:cNvPr id="200" name="ZoneTexte 199"/>
                <p:cNvSpPr txBox="1"/>
                <p:nvPr/>
              </p:nvSpPr>
              <p:spPr>
                <a:xfrm>
                  <a:off x="7737063" y="4102188"/>
                  <a:ext cx="288661" cy="215444"/>
                </a:xfrm>
                <a:prstGeom prst="rect">
                  <a:avLst/>
                </a:prstGeom>
                <a:noFill/>
              </p:spPr>
              <p:txBody>
                <a:bodyPr wrap="none" rtlCol="0">
                  <a:spAutoFit/>
                </a:bodyPr>
                <a:lstStyle/>
                <a:p>
                  <a:r>
                    <a:rPr lang="fr-FR" sz="800" dirty="0" smtClean="0"/>
                    <a:t>20</a:t>
                  </a:r>
                  <a:endParaRPr lang="fr-FR" sz="800" dirty="0"/>
                </a:p>
              </p:txBody>
            </p:sp>
            <p:sp>
              <p:nvSpPr>
                <p:cNvPr id="79" name="Rectangle 78"/>
                <p:cNvSpPr/>
                <p:nvPr/>
              </p:nvSpPr>
              <p:spPr>
                <a:xfrm>
                  <a:off x="8313369" y="4155355"/>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80" name="Connecteur droit 79"/>
                <p:cNvCxnSpPr/>
                <p:nvPr/>
              </p:nvCxnSpPr>
              <p:spPr>
                <a:xfrm>
                  <a:off x="8313369" y="4294926"/>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81" name="Connecteur droit 80"/>
                <p:cNvCxnSpPr/>
                <p:nvPr/>
              </p:nvCxnSpPr>
              <p:spPr>
                <a:xfrm>
                  <a:off x="8313369" y="4584249"/>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82" name="ZoneTexte 81"/>
                <p:cNvSpPr txBox="1"/>
                <p:nvPr/>
              </p:nvSpPr>
              <p:spPr>
                <a:xfrm>
                  <a:off x="8279591" y="4284673"/>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83" name="Connecteur droit 82"/>
                <p:cNvCxnSpPr/>
                <p:nvPr/>
              </p:nvCxnSpPr>
              <p:spPr>
                <a:xfrm>
                  <a:off x="8655800" y="4575924"/>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4" name="Connecteur droit 83"/>
                <p:cNvCxnSpPr/>
                <p:nvPr/>
              </p:nvCxnSpPr>
              <p:spPr>
                <a:xfrm>
                  <a:off x="8595061" y="4165543"/>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5" name="Connecteur droit 84"/>
                <p:cNvCxnSpPr/>
                <p:nvPr/>
              </p:nvCxnSpPr>
              <p:spPr>
                <a:xfrm>
                  <a:off x="8773980" y="415535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39" name="ZoneTexte 138"/>
                <p:cNvSpPr txBox="1"/>
                <p:nvPr/>
              </p:nvSpPr>
              <p:spPr>
                <a:xfrm>
                  <a:off x="8758685" y="4102188"/>
                  <a:ext cx="236663" cy="215444"/>
                </a:xfrm>
                <a:prstGeom prst="rect">
                  <a:avLst/>
                </a:prstGeom>
                <a:noFill/>
              </p:spPr>
              <p:txBody>
                <a:bodyPr wrap="none" rtlCol="0">
                  <a:spAutoFit/>
                </a:bodyPr>
                <a:lstStyle/>
                <a:p>
                  <a:r>
                    <a:rPr lang="fr-FR" sz="800" dirty="0"/>
                    <a:t>8</a:t>
                  </a:r>
                </a:p>
              </p:txBody>
            </p:sp>
            <p:sp>
              <p:nvSpPr>
                <p:cNvPr id="201" name="ZoneTexte 200"/>
                <p:cNvSpPr txBox="1"/>
                <p:nvPr/>
              </p:nvSpPr>
              <p:spPr>
                <a:xfrm>
                  <a:off x="8550916" y="4112651"/>
                  <a:ext cx="288661" cy="215444"/>
                </a:xfrm>
                <a:prstGeom prst="rect">
                  <a:avLst/>
                </a:prstGeom>
                <a:noFill/>
              </p:spPr>
              <p:txBody>
                <a:bodyPr wrap="none" rtlCol="0">
                  <a:spAutoFit/>
                </a:bodyPr>
                <a:lstStyle/>
                <a:p>
                  <a:r>
                    <a:rPr lang="fr-FR" sz="800" dirty="0" smtClean="0"/>
                    <a:t>35</a:t>
                  </a:r>
                  <a:endParaRPr lang="fr-FR" sz="800" dirty="0"/>
                </a:p>
              </p:txBody>
            </p:sp>
            <p:sp>
              <p:nvSpPr>
                <p:cNvPr id="26" name="ZoneTexte 25"/>
                <p:cNvSpPr txBox="1"/>
                <p:nvPr/>
              </p:nvSpPr>
              <p:spPr>
                <a:xfrm>
                  <a:off x="7481935" y="2163487"/>
                  <a:ext cx="351378" cy="215444"/>
                </a:xfrm>
                <a:prstGeom prst="rect">
                  <a:avLst/>
                </a:prstGeom>
                <a:noFill/>
              </p:spPr>
              <p:txBody>
                <a:bodyPr wrap="none" rtlCol="0">
                  <a:spAutoFit/>
                </a:bodyPr>
                <a:lstStyle/>
                <a:p>
                  <a:r>
                    <a:rPr lang="fr-FR" sz="800" dirty="0" smtClean="0"/>
                    <a:t>14A</a:t>
                  </a:r>
                  <a:endParaRPr lang="fr-FR" sz="800" dirty="0"/>
                </a:p>
              </p:txBody>
            </p:sp>
            <p:sp>
              <p:nvSpPr>
                <p:cNvPr id="183" name="ZoneTexte 182"/>
                <p:cNvSpPr txBox="1"/>
                <p:nvPr/>
              </p:nvSpPr>
              <p:spPr>
                <a:xfrm>
                  <a:off x="8276762" y="2142098"/>
                  <a:ext cx="344465" cy="215444"/>
                </a:xfrm>
                <a:prstGeom prst="rect">
                  <a:avLst/>
                </a:prstGeom>
                <a:noFill/>
              </p:spPr>
              <p:txBody>
                <a:bodyPr wrap="none" rtlCol="0">
                  <a:spAutoFit/>
                </a:bodyPr>
                <a:lstStyle/>
                <a:p>
                  <a:r>
                    <a:rPr lang="fr-FR" sz="800" dirty="0" smtClean="0"/>
                    <a:t>14B</a:t>
                  </a:r>
                  <a:endParaRPr lang="fr-FR" sz="800" dirty="0"/>
                </a:p>
              </p:txBody>
            </p:sp>
            <p:sp>
              <p:nvSpPr>
                <p:cNvPr id="27" name="ZoneTexte 26"/>
                <p:cNvSpPr txBox="1"/>
                <p:nvPr/>
              </p:nvSpPr>
              <p:spPr>
                <a:xfrm>
                  <a:off x="7457928" y="2782386"/>
                  <a:ext cx="402674" cy="215444"/>
                </a:xfrm>
                <a:prstGeom prst="rect">
                  <a:avLst/>
                </a:prstGeom>
                <a:noFill/>
              </p:spPr>
              <p:txBody>
                <a:bodyPr wrap="none" rtlCol="0">
                  <a:spAutoFit/>
                </a:bodyPr>
                <a:lstStyle/>
                <a:p>
                  <a:r>
                    <a:rPr lang="fr-FR" sz="800" dirty="0" smtClean="0"/>
                    <a:t>141A</a:t>
                  </a:r>
                  <a:endParaRPr lang="fr-FR" sz="800" dirty="0"/>
                </a:p>
              </p:txBody>
            </p:sp>
            <p:sp>
              <p:nvSpPr>
                <p:cNvPr id="192" name="ZoneTexte 191"/>
                <p:cNvSpPr txBox="1"/>
                <p:nvPr/>
              </p:nvSpPr>
              <p:spPr>
                <a:xfrm>
                  <a:off x="8253126" y="2784098"/>
                  <a:ext cx="402674" cy="215444"/>
                </a:xfrm>
                <a:prstGeom prst="rect">
                  <a:avLst/>
                </a:prstGeom>
                <a:noFill/>
              </p:spPr>
              <p:txBody>
                <a:bodyPr wrap="none" rtlCol="0">
                  <a:spAutoFit/>
                </a:bodyPr>
                <a:lstStyle/>
                <a:p>
                  <a:r>
                    <a:rPr lang="fr-FR" sz="800" dirty="0" smtClean="0"/>
                    <a:t>142A</a:t>
                  </a:r>
                  <a:endParaRPr lang="fr-FR" sz="800" dirty="0"/>
                </a:p>
              </p:txBody>
            </p:sp>
            <p:sp>
              <p:nvSpPr>
                <p:cNvPr id="193" name="ZoneTexte 192"/>
                <p:cNvSpPr txBox="1"/>
                <p:nvPr/>
              </p:nvSpPr>
              <p:spPr>
                <a:xfrm>
                  <a:off x="7481935" y="3437107"/>
                  <a:ext cx="402674" cy="215444"/>
                </a:xfrm>
                <a:prstGeom prst="rect">
                  <a:avLst/>
                </a:prstGeom>
                <a:noFill/>
              </p:spPr>
              <p:txBody>
                <a:bodyPr wrap="none" rtlCol="0">
                  <a:spAutoFit/>
                </a:bodyPr>
                <a:lstStyle/>
                <a:p>
                  <a:r>
                    <a:rPr lang="fr-FR" sz="800" dirty="0" smtClean="0"/>
                    <a:t>143A</a:t>
                  </a:r>
                  <a:endParaRPr lang="fr-FR" sz="800" dirty="0"/>
                </a:p>
              </p:txBody>
            </p:sp>
            <p:sp>
              <p:nvSpPr>
                <p:cNvPr id="194" name="ZoneTexte 193"/>
                <p:cNvSpPr txBox="1"/>
                <p:nvPr/>
              </p:nvSpPr>
              <p:spPr>
                <a:xfrm>
                  <a:off x="8238591" y="3445284"/>
                  <a:ext cx="402674" cy="215444"/>
                </a:xfrm>
                <a:prstGeom prst="rect">
                  <a:avLst/>
                </a:prstGeom>
                <a:noFill/>
              </p:spPr>
              <p:txBody>
                <a:bodyPr wrap="none" rtlCol="0">
                  <a:spAutoFit/>
                </a:bodyPr>
                <a:lstStyle/>
                <a:p>
                  <a:r>
                    <a:rPr lang="fr-FR" sz="800" dirty="0" smtClean="0"/>
                    <a:t>144A</a:t>
                  </a:r>
                  <a:endParaRPr lang="fr-FR" sz="800" dirty="0"/>
                </a:p>
              </p:txBody>
            </p:sp>
            <p:sp>
              <p:nvSpPr>
                <p:cNvPr id="195" name="ZoneTexte 194"/>
                <p:cNvSpPr txBox="1"/>
                <p:nvPr/>
              </p:nvSpPr>
              <p:spPr>
                <a:xfrm>
                  <a:off x="7455470" y="4112651"/>
                  <a:ext cx="402674" cy="215444"/>
                </a:xfrm>
                <a:prstGeom prst="rect">
                  <a:avLst/>
                </a:prstGeom>
                <a:noFill/>
              </p:spPr>
              <p:txBody>
                <a:bodyPr wrap="none" rtlCol="0">
                  <a:spAutoFit/>
                </a:bodyPr>
                <a:lstStyle/>
                <a:p>
                  <a:r>
                    <a:rPr lang="fr-FR" sz="800" dirty="0" smtClean="0"/>
                    <a:t>145A</a:t>
                  </a:r>
                  <a:endParaRPr lang="fr-FR" sz="800" dirty="0"/>
                </a:p>
              </p:txBody>
            </p:sp>
            <p:sp>
              <p:nvSpPr>
                <p:cNvPr id="196" name="ZoneTexte 195"/>
                <p:cNvSpPr txBox="1"/>
                <p:nvPr/>
              </p:nvSpPr>
              <p:spPr>
                <a:xfrm>
                  <a:off x="8253126" y="4110821"/>
                  <a:ext cx="402674" cy="215444"/>
                </a:xfrm>
                <a:prstGeom prst="rect">
                  <a:avLst/>
                </a:prstGeom>
                <a:noFill/>
              </p:spPr>
              <p:txBody>
                <a:bodyPr wrap="none" rtlCol="0">
                  <a:spAutoFit/>
                </a:bodyPr>
                <a:lstStyle/>
                <a:p>
                  <a:r>
                    <a:rPr lang="fr-FR" sz="800" dirty="0" smtClean="0"/>
                    <a:t>146A</a:t>
                  </a:r>
                  <a:endParaRPr lang="fr-FR" sz="800" dirty="0"/>
                </a:p>
              </p:txBody>
            </p:sp>
            <p:cxnSp>
              <p:nvCxnSpPr>
                <p:cNvPr id="197" name="Connecteur droit 196"/>
                <p:cNvCxnSpPr/>
                <p:nvPr/>
              </p:nvCxnSpPr>
              <p:spPr>
                <a:xfrm>
                  <a:off x="8595061" y="219482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grpSp>
        </p:grpSp>
      </p:grpSp>
      <p:grpSp>
        <p:nvGrpSpPr>
          <p:cNvPr id="24" name="Grouper 23"/>
          <p:cNvGrpSpPr/>
          <p:nvPr/>
        </p:nvGrpSpPr>
        <p:grpSpPr>
          <a:xfrm>
            <a:off x="2718512" y="1645799"/>
            <a:ext cx="2342470" cy="4736720"/>
            <a:chOff x="2718512" y="1645799"/>
            <a:chExt cx="2342470" cy="4736720"/>
          </a:xfrm>
        </p:grpSpPr>
        <p:grpSp>
          <p:nvGrpSpPr>
            <p:cNvPr id="21" name="Grouper 20"/>
            <p:cNvGrpSpPr/>
            <p:nvPr/>
          </p:nvGrpSpPr>
          <p:grpSpPr>
            <a:xfrm>
              <a:off x="2718512" y="1645799"/>
              <a:ext cx="2342470" cy="1990858"/>
              <a:chOff x="2718512" y="1645799"/>
              <a:chExt cx="2342470" cy="1990858"/>
            </a:xfrm>
          </p:grpSpPr>
          <p:sp>
            <p:nvSpPr>
              <p:cNvPr id="38" name="ZoneTexte 37"/>
              <p:cNvSpPr txBox="1"/>
              <p:nvPr/>
            </p:nvSpPr>
            <p:spPr>
              <a:xfrm>
                <a:off x="2718512" y="3174992"/>
                <a:ext cx="1019903" cy="461665"/>
              </a:xfrm>
              <a:prstGeom prst="rect">
                <a:avLst/>
              </a:prstGeom>
              <a:noFill/>
              <a:ln>
                <a:solidFill>
                  <a:srgbClr val="000000"/>
                </a:solidFill>
              </a:ln>
            </p:spPr>
            <p:txBody>
              <a:bodyPr wrap="square" rtlCol="0">
                <a:spAutoFit/>
              </a:bodyPr>
              <a:lstStyle/>
              <a:p>
                <a:pPr algn="ctr"/>
                <a:r>
                  <a:rPr lang="fr-FR" sz="1200" dirty="0" smtClean="0"/>
                  <a:t>Nom de l’émetteur</a:t>
                </a:r>
                <a:endParaRPr lang="fr-FR" sz="1200" dirty="0"/>
              </a:p>
            </p:txBody>
          </p:sp>
          <p:sp>
            <p:nvSpPr>
              <p:cNvPr id="37" name="ZoneTexte 36"/>
              <p:cNvSpPr txBox="1"/>
              <p:nvPr/>
            </p:nvSpPr>
            <p:spPr>
              <a:xfrm>
                <a:off x="2718512" y="1645799"/>
                <a:ext cx="891938" cy="646331"/>
              </a:xfrm>
              <a:prstGeom prst="rect">
                <a:avLst/>
              </a:prstGeom>
              <a:noFill/>
              <a:ln>
                <a:solidFill>
                  <a:srgbClr val="000000"/>
                </a:solidFill>
              </a:ln>
            </p:spPr>
            <p:txBody>
              <a:bodyPr wrap="square" rtlCol="0">
                <a:spAutoFit/>
              </a:bodyPr>
              <a:lstStyle/>
              <a:p>
                <a:pPr algn="ctr"/>
                <a:r>
                  <a:rPr lang="fr-FR" sz="1200" dirty="0" smtClean="0"/>
                  <a:t>Code </a:t>
                </a:r>
              </a:p>
              <a:p>
                <a:pPr algn="ctr"/>
                <a:r>
                  <a:rPr lang="fr-FR" sz="1200" dirty="0" smtClean="0"/>
                  <a:t>objet, opération</a:t>
                </a:r>
                <a:endParaRPr lang="fr-FR" sz="1200" dirty="0"/>
              </a:p>
            </p:txBody>
          </p:sp>
          <p:sp>
            <p:nvSpPr>
              <p:cNvPr id="10" name="ZoneTexte 9"/>
              <p:cNvSpPr txBox="1"/>
              <p:nvPr/>
            </p:nvSpPr>
            <p:spPr>
              <a:xfrm>
                <a:off x="3736467" y="1982148"/>
                <a:ext cx="569387" cy="276999"/>
              </a:xfrm>
              <a:prstGeom prst="rect">
                <a:avLst/>
              </a:prstGeom>
              <a:noFill/>
              <a:ln>
                <a:solidFill>
                  <a:schemeClr val="tx1"/>
                </a:solidFill>
              </a:ln>
            </p:spPr>
            <p:txBody>
              <a:bodyPr wrap="none" rtlCol="0">
                <a:spAutoFit/>
              </a:bodyPr>
              <a:lstStyle/>
              <a:p>
                <a:r>
                  <a:rPr lang="fr-FR" sz="1200" dirty="0" smtClean="0"/>
                  <a:t>Durée</a:t>
                </a:r>
                <a:endParaRPr lang="fr-FR" sz="1200" dirty="0"/>
              </a:p>
            </p:txBody>
          </p:sp>
          <p:sp>
            <p:nvSpPr>
              <p:cNvPr id="41" name="Rectangle 40"/>
              <p:cNvSpPr/>
              <p:nvPr/>
            </p:nvSpPr>
            <p:spPr>
              <a:xfrm>
                <a:off x="3394036" y="2390508"/>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42" name="Connecteur droit 41"/>
              <p:cNvCxnSpPr/>
              <p:nvPr/>
            </p:nvCxnSpPr>
            <p:spPr>
              <a:xfrm>
                <a:off x="3394036" y="2530079"/>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3" name="Connecteur droit 42"/>
              <p:cNvCxnSpPr/>
              <p:nvPr/>
            </p:nvCxnSpPr>
            <p:spPr>
              <a:xfrm>
                <a:off x="3394036" y="2819402"/>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39" name="ZoneTexte 38"/>
              <p:cNvSpPr txBox="1"/>
              <p:nvPr/>
            </p:nvSpPr>
            <p:spPr>
              <a:xfrm>
                <a:off x="3360258" y="2519826"/>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36" name="Connecteur droit 35"/>
              <p:cNvCxnSpPr/>
              <p:nvPr/>
            </p:nvCxnSpPr>
            <p:spPr>
              <a:xfrm>
                <a:off x="3736467" y="2811077"/>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4" name="Connecteur droit 43"/>
              <p:cNvCxnSpPr/>
              <p:nvPr/>
            </p:nvCxnSpPr>
            <p:spPr>
              <a:xfrm>
                <a:off x="3608847" y="2390508"/>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5" name="Connecteur droit 44"/>
              <p:cNvCxnSpPr/>
              <p:nvPr/>
            </p:nvCxnSpPr>
            <p:spPr>
              <a:xfrm>
                <a:off x="3854647" y="2390508"/>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0" name="Connecteur droit avec flèche 29"/>
              <p:cNvCxnSpPr>
                <a:stCxn id="37" idx="2"/>
              </p:cNvCxnSpPr>
              <p:nvPr/>
            </p:nvCxnSpPr>
            <p:spPr>
              <a:xfrm>
                <a:off x="3164481" y="2292130"/>
                <a:ext cx="360481" cy="181162"/>
              </a:xfrm>
              <a:prstGeom prst="straightConnector1">
                <a:avLst/>
              </a:prstGeom>
              <a:ln w="1270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98" name="Connecteur droit avec flèche 197"/>
              <p:cNvCxnSpPr/>
              <p:nvPr/>
            </p:nvCxnSpPr>
            <p:spPr>
              <a:xfrm flipH="1">
                <a:off x="3680750" y="2247367"/>
                <a:ext cx="251566" cy="249649"/>
              </a:xfrm>
              <a:prstGeom prst="straightConnector1">
                <a:avLst/>
              </a:prstGeom>
              <a:ln w="1270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05" name="Connecteur droit avec flèche 204"/>
              <p:cNvCxnSpPr>
                <a:stCxn id="38" idx="0"/>
              </p:cNvCxnSpPr>
              <p:nvPr/>
            </p:nvCxnSpPr>
            <p:spPr>
              <a:xfrm flipV="1">
                <a:off x="3228464" y="2858380"/>
                <a:ext cx="380383" cy="316612"/>
              </a:xfrm>
              <a:prstGeom prst="straightConnector1">
                <a:avLst/>
              </a:prstGeom>
              <a:ln w="1270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227" name="ZoneTexte 226"/>
              <p:cNvSpPr txBox="1"/>
              <p:nvPr/>
            </p:nvSpPr>
            <p:spPr>
              <a:xfrm>
                <a:off x="4265647" y="2373838"/>
                <a:ext cx="795335" cy="276999"/>
              </a:xfrm>
              <a:prstGeom prst="rect">
                <a:avLst/>
              </a:prstGeom>
              <a:noFill/>
              <a:ln>
                <a:solidFill>
                  <a:srgbClr val="000000"/>
                </a:solidFill>
              </a:ln>
            </p:spPr>
            <p:txBody>
              <a:bodyPr wrap="none" rtlCol="0">
                <a:spAutoFit/>
              </a:bodyPr>
              <a:lstStyle/>
              <a:p>
                <a:r>
                  <a:rPr lang="fr-FR" sz="1200" dirty="0" smtClean="0"/>
                  <a:t>N° à venir</a:t>
                </a:r>
                <a:endParaRPr lang="fr-FR" sz="1200" dirty="0"/>
              </a:p>
            </p:txBody>
          </p:sp>
          <p:cxnSp>
            <p:nvCxnSpPr>
              <p:cNvPr id="206" name="Connecteur droit avec flèche 205"/>
              <p:cNvCxnSpPr>
                <a:stCxn id="227" idx="1"/>
              </p:cNvCxnSpPr>
              <p:nvPr/>
            </p:nvCxnSpPr>
            <p:spPr>
              <a:xfrm flipH="1" flipV="1">
                <a:off x="3932316" y="2473292"/>
                <a:ext cx="333331" cy="39046"/>
              </a:xfrm>
              <a:prstGeom prst="straightConnector1">
                <a:avLst/>
              </a:prstGeom>
              <a:ln w="1270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grpSp>
          <p:nvGrpSpPr>
            <p:cNvPr id="151" name="Grouper 150"/>
            <p:cNvGrpSpPr/>
            <p:nvPr/>
          </p:nvGrpSpPr>
          <p:grpSpPr>
            <a:xfrm>
              <a:off x="2822180" y="3813376"/>
              <a:ext cx="1576539" cy="2569143"/>
              <a:chOff x="7455470" y="2142098"/>
              <a:chExt cx="1576539" cy="2569143"/>
            </a:xfrm>
          </p:grpSpPr>
          <p:sp>
            <p:nvSpPr>
              <p:cNvPr id="152" name="Rectangle 151"/>
              <p:cNvSpPr/>
              <p:nvPr/>
            </p:nvSpPr>
            <p:spPr>
              <a:xfrm>
                <a:off x="7524939" y="2201500"/>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68" name="Connecteur droit 167"/>
              <p:cNvCxnSpPr/>
              <p:nvPr/>
            </p:nvCxnSpPr>
            <p:spPr>
              <a:xfrm>
                <a:off x="7524939" y="234107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69" name="Connecteur droit 168"/>
              <p:cNvCxnSpPr/>
              <p:nvPr/>
            </p:nvCxnSpPr>
            <p:spPr>
              <a:xfrm>
                <a:off x="7524939" y="2630394"/>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172" name="ZoneTexte 171"/>
              <p:cNvSpPr txBox="1"/>
              <p:nvPr/>
            </p:nvSpPr>
            <p:spPr>
              <a:xfrm>
                <a:off x="7491161" y="2330818"/>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179" name="Connecteur droit 178"/>
              <p:cNvCxnSpPr/>
              <p:nvPr/>
            </p:nvCxnSpPr>
            <p:spPr>
              <a:xfrm>
                <a:off x="7867370" y="262206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1" name="Connecteur droit 180"/>
              <p:cNvCxnSpPr/>
              <p:nvPr/>
            </p:nvCxnSpPr>
            <p:spPr>
              <a:xfrm>
                <a:off x="7807661" y="219482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2" name="Connecteur droit 181"/>
              <p:cNvCxnSpPr/>
              <p:nvPr/>
            </p:nvCxnSpPr>
            <p:spPr>
              <a:xfrm>
                <a:off x="7985550" y="220150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84" name="ZoneTexte 183"/>
              <p:cNvSpPr txBox="1"/>
              <p:nvPr/>
            </p:nvSpPr>
            <p:spPr>
              <a:xfrm>
                <a:off x="7970255" y="2158394"/>
                <a:ext cx="184666" cy="215444"/>
              </a:xfrm>
              <a:prstGeom prst="rect">
                <a:avLst/>
              </a:prstGeom>
              <a:noFill/>
            </p:spPr>
            <p:txBody>
              <a:bodyPr wrap="none" rtlCol="0">
                <a:spAutoFit/>
              </a:bodyPr>
              <a:lstStyle/>
              <a:p>
                <a:endParaRPr lang="fr-FR" sz="800" dirty="0"/>
              </a:p>
            </p:txBody>
          </p:sp>
          <p:sp>
            <p:nvSpPr>
              <p:cNvPr id="185" name="ZoneTexte 184"/>
              <p:cNvSpPr txBox="1"/>
              <p:nvPr/>
            </p:nvSpPr>
            <p:spPr>
              <a:xfrm>
                <a:off x="7749038" y="2150225"/>
                <a:ext cx="288661" cy="215444"/>
              </a:xfrm>
              <a:prstGeom prst="rect">
                <a:avLst/>
              </a:prstGeom>
              <a:noFill/>
            </p:spPr>
            <p:txBody>
              <a:bodyPr wrap="none" rtlCol="0">
                <a:spAutoFit/>
              </a:bodyPr>
              <a:lstStyle/>
              <a:p>
                <a:r>
                  <a:rPr lang="fr-FR" sz="800" dirty="0" smtClean="0"/>
                  <a:t>30</a:t>
                </a:r>
                <a:endParaRPr lang="fr-FR" sz="800" dirty="0"/>
              </a:p>
            </p:txBody>
          </p:sp>
          <p:sp>
            <p:nvSpPr>
              <p:cNvPr id="186" name="Rectangle 185"/>
              <p:cNvSpPr/>
              <p:nvPr/>
            </p:nvSpPr>
            <p:spPr>
              <a:xfrm>
                <a:off x="8310540" y="2190109"/>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02" name="Connecteur droit 201"/>
              <p:cNvCxnSpPr/>
              <p:nvPr/>
            </p:nvCxnSpPr>
            <p:spPr>
              <a:xfrm>
                <a:off x="8310540" y="2329680"/>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03" name="Connecteur droit 202"/>
              <p:cNvCxnSpPr/>
              <p:nvPr/>
            </p:nvCxnSpPr>
            <p:spPr>
              <a:xfrm>
                <a:off x="8310540" y="2619003"/>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204" name="ZoneTexte 203"/>
              <p:cNvSpPr txBox="1"/>
              <p:nvPr/>
            </p:nvSpPr>
            <p:spPr>
              <a:xfrm>
                <a:off x="8276762" y="2319427"/>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207" name="Connecteur droit 206"/>
              <p:cNvCxnSpPr/>
              <p:nvPr/>
            </p:nvCxnSpPr>
            <p:spPr>
              <a:xfrm>
                <a:off x="8652971" y="2610678"/>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08" name="Connecteur droit 207"/>
              <p:cNvCxnSpPr/>
              <p:nvPr/>
            </p:nvCxnSpPr>
            <p:spPr>
              <a:xfrm>
                <a:off x="8771151" y="219010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09" name="ZoneTexte 208"/>
              <p:cNvSpPr txBox="1"/>
              <p:nvPr/>
            </p:nvSpPr>
            <p:spPr>
              <a:xfrm>
                <a:off x="8765967" y="2143314"/>
                <a:ext cx="184666" cy="215444"/>
              </a:xfrm>
              <a:prstGeom prst="rect">
                <a:avLst/>
              </a:prstGeom>
              <a:noFill/>
            </p:spPr>
            <p:txBody>
              <a:bodyPr wrap="none" rtlCol="0">
                <a:spAutoFit/>
              </a:bodyPr>
              <a:lstStyle/>
              <a:p>
                <a:endParaRPr lang="fr-FR" sz="800" dirty="0"/>
              </a:p>
            </p:txBody>
          </p:sp>
          <p:sp>
            <p:nvSpPr>
              <p:cNvPr id="210" name="ZoneTexte 209"/>
              <p:cNvSpPr txBox="1"/>
              <p:nvPr/>
            </p:nvSpPr>
            <p:spPr>
              <a:xfrm>
                <a:off x="8528369" y="2143160"/>
                <a:ext cx="288661" cy="215444"/>
              </a:xfrm>
              <a:prstGeom prst="rect">
                <a:avLst/>
              </a:prstGeom>
              <a:noFill/>
            </p:spPr>
            <p:txBody>
              <a:bodyPr wrap="none" rtlCol="0">
                <a:spAutoFit/>
              </a:bodyPr>
              <a:lstStyle/>
              <a:p>
                <a:r>
                  <a:rPr lang="fr-FR" sz="800" dirty="0" smtClean="0"/>
                  <a:t>20</a:t>
                </a:r>
                <a:endParaRPr lang="fr-FR" sz="800" dirty="0"/>
              </a:p>
            </p:txBody>
          </p:sp>
          <p:sp>
            <p:nvSpPr>
              <p:cNvPr id="219" name="Rectangle 218"/>
              <p:cNvSpPr/>
              <p:nvPr/>
            </p:nvSpPr>
            <p:spPr>
              <a:xfrm>
                <a:off x="7524939" y="2816723"/>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20" name="Connecteur droit 219"/>
              <p:cNvCxnSpPr/>
              <p:nvPr/>
            </p:nvCxnSpPr>
            <p:spPr>
              <a:xfrm>
                <a:off x="7524939" y="2956294"/>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21" name="Connecteur droit 220"/>
              <p:cNvCxnSpPr/>
              <p:nvPr/>
            </p:nvCxnSpPr>
            <p:spPr>
              <a:xfrm>
                <a:off x="7524939" y="3245617"/>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222" name="ZoneTexte 221"/>
              <p:cNvSpPr txBox="1"/>
              <p:nvPr/>
            </p:nvSpPr>
            <p:spPr>
              <a:xfrm>
                <a:off x="7491161" y="2946041"/>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223" name="Connecteur droit 222"/>
              <p:cNvCxnSpPr/>
              <p:nvPr/>
            </p:nvCxnSpPr>
            <p:spPr>
              <a:xfrm>
                <a:off x="7867370" y="323729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4" name="Connecteur droit 223"/>
              <p:cNvCxnSpPr/>
              <p:nvPr/>
            </p:nvCxnSpPr>
            <p:spPr>
              <a:xfrm>
                <a:off x="7801311" y="2816723"/>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5" name="Connecteur droit 224"/>
              <p:cNvCxnSpPr/>
              <p:nvPr/>
            </p:nvCxnSpPr>
            <p:spPr>
              <a:xfrm>
                <a:off x="7985550" y="2816723"/>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26" name="ZoneTexte 225"/>
              <p:cNvSpPr txBox="1"/>
              <p:nvPr/>
            </p:nvSpPr>
            <p:spPr>
              <a:xfrm>
                <a:off x="7970255" y="2775862"/>
                <a:ext cx="184666" cy="215444"/>
              </a:xfrm>
              <a:prstGeom prst="rect">
                <a:avLst/>
              </a:prstGeom>
              <a:noFill/>
            </p:spPr>
            <p:txBody>
              <a:bodyPr wrap="none" rtlCol="0">
                <a:spAutoFit/>
              </a:bodyPr>
              <a:lstStyle/>
              <a:p>
                <a:endParaRPr lang="fr-FR" sz="800" dirty="0"/>
              </a:p>
            </p:txBody>
          </p:sp>
          <p:sp>
            <p:nvSpPr>
              <p:cNvPr id="228" name="ZoneTexte 227"/>
              <p:cNvSpPr txBox="1"/>
              <p:nvPr/>
            </p:nvSpPr>
            <p:spPr>
              <a:xfrm>
                <a:off x="7749038" y="2775406"/>
                <a:ext cx="288661" cy="215444"/>
              </a:xfrm>
              <a:prstGeom prst="rect">
                <a:avLst/>
              </a:prstGeom>
              <a:noFill/>
            </p:spPr>
            <p:txBody>
              <a:bodyPr wrap="none" rtlCol="0">
                <a:spAutoFit/>
              </a:bodyPr>
              <a:lstStyle/>
              <a:p>
                <a:r>
                  <a:rPr lang="fr-FR" sz="800" dirty="0" smtClean="0"/>
                  <a:t>15</a:t>
                </a:r>
                <a:endParaRPr lang="fr-FR" sz="800" dirty="0"/>
              </a:p>
            </p:txBody>
          </p:sp>
          <p:sp>
            <p:nvSpPr>
              <p:cNvPr id="229" name="Rectangle 228"/>
              <p:cNvSpPr/>
              <p:nvPr/>
            </p:nvSpPr>
            <p:spPr>
              <a:xfrm>
                <a:off x="8310540" y="2823412"/>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32" name="Connecteur droit 231"/>
              <p:cNvCxnSpPr/>
              <p:nvPr/>
            </p:nvCxnSpPr>
            <p:spPr>
              <a:xfrm>
                <a:off x="8310540" y="2962983"/>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33" name="Connecteur droit 232"/>
              <p:cNvCxnSpPr/>
              <p:nvPr/>
            </p:nvCxnSpPr>
            <p:spPr>
              <a:xfrm>
                <a:off x="8310540" y="3252306"/>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234" name="ZoneTexte 233"/>
              <p:cNvSpPr txBox="1"/>
              <p:nvPr/>
            </p:nvSpPr>
            <p:spPr>
              <a:xfrm>
                <a:off x="8276762" y="2952730"/>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235" name="Connecteur droit 234"/>
              <p:cNvCxnSpPr/>
              <p:nvPr/>
            </p:nvCxnSpPr>
            <p:spPr>
              <a:xfrm>
                <a:off x="8652971" y="3243981"/>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6" name="Connecteur droit 235"/>
              <p:cNvCxnSpPr/>
              <p:nvPr/>
            </p:nvCxnSpPr>
            <p:spPr>
              <a:xfrm>
                <a:off x="8595061" y="282341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7" name="Connecteur droit 236"/>
              <p:cNvCxnSpPr/>
              <p:nvPr/>
            </p:nvCxnSpPr>
            <p:spPr>
              <a:xfrm>
                <a:off x="8771151" y="2823412"/>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38" name="ZoneTexte 237"/>
              <p:cNvSpPr txBox="1"/>
              <p:nvPr/>
            </p:nvSpPr>
            <p:spPr>
              <a:xfrm>
                <a:off x="8766914" y="2783027"/>
                <a:ext cx="184666" cy="215444"/>
              </a:xfrm>
              <a:prstGeom prst="rect">
                <a:avLst/>
              </a:prstGeom>
              <a:noFill/>
            </p:spPr>
            <p:txBody>
              <a:bodyPr wrap="none" rtlCol="0">
                <a:spAutoFit/>
              </a:bodyPr>
              <a:lstStyle/>
              <a:p>
                <a:endParaRPr lang="fr-FR" sz="800" dirty="0"/>
              </a:p>
            </p:txBody>
          </p:sp>
          <p:sp>
            <p:nvSpPr>
              <p:cNvPr id="239" name="ZoneTexte 238"/>
              <p:cNvSpPr txBox="1"/>
              <p:nvPr/>
            </p:nvSpPr>
            <p:spPr>
              <a:xfrm>
                <a:off x="8537317" y="2775406"/>
                <a:ext cx="288661" cy="215444"/>
              </a:xfrm>
              <a:prstGeom prst="rect">
                <a:avLst/>
              </a:prstGeom>
              <a:noFill/>
            </p:spPr>
            <p:txBody>
              <a:bodyPr wrap="none" rtlCol="0">
                <a:spAutoFit/>
              </a:bodyPr>
              <a:lstStyle/>
              <a:p>
                <a:r>
                  <a:rPr lang="fr-FR" sz="800" dirty="0" smtClean="0"/>
                  <a:t>10</a:t>
                </a:r>
                <a:endParaRPr lang="fr-FR" sz="800" dirty="0"/>
              </a:p>
            </p:txBody>
          </p:sp>
          <p:sp>
            <p:nvSpPr>
              <p:cNvPr id="240" name="Rectangle 239"/>
              <p:cNvSpPr/>
              <p:nvPr/>
            </p:nvSpPr>
            <p:spPr>
              <a:xfrm>
                <a:off x="7524939" y="3480310"/>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41" name="Connecteur droit 240"/>
              <p:cNvCxnSpPr/>
              <p:nvPr/>
            </p:nvCxnSpPr>
            <p:spPr>
              <a:xfrm>
                <a:off x="7524939" y="361988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42" name="Connecteur droit 241"/>
              <p:cNvCxnSpPr/>
              <p:nvPr/>
            </p:nvCxnSpPr>
            <p:spPr>
              <a:xfrm>
                <a:off x="7524939" y="3909204"/>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243" name="ZoneTexte 242"/>
              <p:cNvSpPr txBox="1"/>
              <p:nvPr/>
            </p:nvSpPr>
            <p:spPr>
              <a:xfrm>
                <a:off x="7491161" y="3609628"/>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244" name="Connecteur droit 243"/>
              <p:cNvCxnSpPr/>
              <p:nvPr/>
            </p:nvCxnSpPr>
            <p:spPr>
              <a:xfrm>
                <a:off x="7867370" y="390087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5" name="Connecteur droit 244"/>
              <p:cNvCxnSpPr/>
              <p:nvPr/>
            </p:nvCxnSpPr>
            <p:spPr>
              <a:xfrm>
                <a:off x="7801311" y="348031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6" name="Connecteur droit 245"/>
              <p:cNvCxnSpPr/>
              <p:nvPr/>
            </p:nvCxnSpPr>
            <p:spPr>
              <a:xfrm>
                <a:off x="7985550" y="348031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47" name="ZoneTexte 246"/>
              <p:cNvSpPr txBox="1"/>
              <p:nvPr/>
            </p:nvSpPr>
            <p:spPr>
              <a:xfrm>
                <a:off x="7970255" y="3439925"/>
                <a:ext cx="184666" cy="215444"/>
              </a:xfrm>
              <a:prstGeom prst="rect">
                <a:avLst/>
              </a:prstGeom>
              <a:noFill/>
            </p:spPr>
            <p:txBody>
              <a:bodyPr wrap="none" rtlCol="0">
                <a:spAutoFit/>
              </a:bodyPr>
              <a:lstStyle/>
              <a:p>
                <a:endParaRPr lang="fr-FR" sz="800" dirty="0"/>
              </a:p>
            </p:txBody>
          </p:sp>
          <p:sp>
            <p:nvSpPr>
              <p:cNvPr id="248" name="ZoneTexte 247"/>
              <p:cNvSpPr txBox="1"/>
              <p:nvPr/>
            </p:nvSpPr>
            <p:spPr>
              <a:xfrm>
                <a:off x="7749038" y="3445532"/>
                <a:ext cx="288661" cy="215444"/>
              </a:xfrm>
              <a:prstGeom prst="rect">
                <a:avLst/>
              </a:prstGeom>
              <a:noFill/>
            </p:spPr>
            <p:txBody>
              <a:bodyPr wrap="none" rtlCol="0">
                <a:spAutoFit/>
              </a:bodyPr>
              <a:lstStyle/>
              <a:p>
                <a:r>
                  <a:rPr lang="fr-FR" sz="800" dirty="0" smtClean="0"/>
                  <a:t>15</a:t>
                </a:r>
                <a:endParaRPr lang="fr-FR" sz="800" dirty="0"/>
              </a:p>
            </p:txBody>
          </p:sp>
          <p:sp>
            <p:nvSpPr>
              <p:cNvPr id="249" name="Rectangle 248"/>
              <p:cNvSpPr/>
              <p:nvPr/>
            </p:nvSpPr>
            <p:spPr>
              <a:xfrm>
                <a:off x="8310784" y="3480310"/>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50" name="Connecteur droit 249"/>
              <p:cNvCxnSpPr/>
              <p:nvPr/>
            </p:nvCxnSpPr>
            <p:spPr>
              <a:xfrm>
                <a:off x="8310784" y="3619881"/>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51" name="Connecteur droit 250"/>
              <p:cNvCxnSpPr/>
              <p:nvPr/>
            </p:nvCxnSpPr>
            <p:spPr>
              <a:xfrm>
                <a:off x="8310784" y="3909204"/>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252" name="ZoneTexte 251"/>
              <p:cNvSpPr txBox="1"/>
              <p:nvPr/>
            </p:nvSpPr>
            <p:spPr>
              <a:xfrm>
                <a:off x="8277006" y="3609628"/>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253" name="Connecteur droit 252"/>
              <p:cNvCxnSpPr/>
              <p:nvPr/>
            </p:nvCxnSpPr>
            <p:spPr>
              <a:xfrm>
                <a:off x="8653215" y="3900879"/>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4" name="Connecteur droit 253"/>
              <p:cNvCxnSpPr/>
              <p:nvPr/>
            </p:nvCxnSpPr>
            <p:spPr>
              <a:xfrm>
                <a:off x="8595061" y="3490498"/>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5" name="Connecteur droit 254"/>
              <p:cNvCxnSpPr/>
              <p:nvPr/>
            </p:nvCxnSpPr>
            <p:spPr>
              <a:xfrm>
                <a:off x="8771395" y="3480310"/>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56" name="ZoneTexte 255"/>
              <p:cNvSpPr txBox="1"/>
              <p:nvPr/>
            </p:nvSpPr>
            <p:spPr>
              <a:xfrm>
                <a:off x="8774339" y="3442322"/>
                <a:ext cx="184666" cy="215444"/>
              </a:xfrm>
              <a:prstGeom prst="rect">
                <a:avLst/>
              </a:prstGeom>
              <a:noFill/>
            </p:spPr>
            <p:txBody>
              <a:bodyPr wrap="none" rtlCol="0">
                <a:spAutoFit/>
              </a:bodyPr>
              <a:lstStyle/>
              <a:p>
                <a:endParaRPr lang="fr-FR" sz="800" dirty="0"/>
              </a:p>
            </p:txBody>
          </p:sp>
          <p:sp>
            <p:nvSpPr>
              <p:cNvPr id="257" name="ZoneTexte 256"/>
              <p:cNvSpPr txBox="1"/>
              <p:nvPr/>
            </p:nvSpPr>
            <p:spPr>
              <a:xfrm>
                <a:off x="8537317" y="3442322"/>
                <a:ext cx="288661" cy="215444"/>
              </a:xfrm>
              <a:prstGeom prst="rect">
                <a:avLst/>
              </a:prstGeom>
              <a:noFill/>
            </p:spPr>
            <p:txBody>
              <a:bodyPr wrap="none" rtlCol="0">
                <a:spAutoFit/>
              </a:bodyPr>
              <a:lstStyle/>
              <a:p>
                <a:r>
                  <a:rPr lang="fr-FR" sz="800" dirty="0" smtClean="0"/>
                  <a:t>10</a:t>
                </a:r>
                <a:endParaRPr lang="fr-FR" sz="800" dirty="0"/>
              </a:p>
            </p:txBody>
          </p:sp>
          <p:sp>
            <p:nvSpPr>
              <p:cNvPr id="258" name="Rectangle 257"/>
              <p:cNvSpPr/>
              <p:nvPr/>
            </p:nvSpPr>
            <p:spPr>
              <a:xfrm>
                <a:off x="7515713" y="4155355"/>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59" name="Connecteur droit 258"/>
              <p:cNvCxnSpPr/>
              <p:nvPr/>
            </p:nvCxnSpPr>
            <p:spPr>
              <a:xfrm>
                <a:off x="7515713" y="4294926"/>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60" name="Connecteur droit 259"/>
              <p:cNvCxnSpPr/>
              <p:nvPr/>
            </p:nvCxnSpPr>
            <p:spPr>
              <a:xfrm>
                <a:off x="7515713" y="4584249"/>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261" name="ZoneTexte 260"/>
              <p:cNvSpPr txBox="1"/>
              <p:nvPr/>
            </p:nvSpPr>
            <p:spPr>
              <a:xfrm>
                <a:off x="7481935" y="4284673"/>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262" name="Connecteur droit 261"/>
              <p:cNvCxnSpPr/>
              <p:nvPr/>
            </p:nvCxnSpPr>
            <p:spPr>
              <a:xfrm>
                <a:off x="7858144" y="4575924"/>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3" name="Connecteur droit 262"/>
              <p:cNvCxnSpPr/>
              <p:nvPr/>
            </p:nvCxnSpPr>
            <p:spPr>
              <a:xfrm>
                <a:off x="7795861" y="415535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4" name="Connecteur droit 263"/>
              <p:cNvCxnSpPr/>
              <p:nvPr/>
            </p:nvCxnSpPr>
            <p:spPr>
              <a:xfrm>
                <a:off x="7976324" y="415535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65" name="ZoneTexte 264"/>
              <p:cNvSpPr txBox="1"/>
              <p:nvPr/>
            </p:nvSpPr>
            <p:spPr>
              <a:xfrm>
                <a:off x="7979056" y="4102188"/>
                <a:ext cx="184666" cy="215444"/>
              </a:xfrm>
              <a:prstGeom prst="rect">
                <a:avLst/>
              </a:prstGeom>
              <a:noFill/>
            </p:spPr>
            <p:txBody>
              <a:bodyPr wrap="none" rtlCol="0">
                <a:spAutoFit/>
              </a:bodyPr>
              <a:lstStyle/>
              <a:p>
                <a:endParaRPr lang="fr-FR" sz="800" dirty="0"/>
              </a:p>
            </p:txBody>
          </p:sp>
          <p:sp>
            <p:nvSpPr>
              <p:cNvPr id="266" name="ZoneTexte 265"/>
              <p:cNvSpPr txBox="1"/>
              <p:nvPr/>
            </p:nvSpPr>
            <p:spPr>
              <a:xfrm>
                <a:off x="7737063" y="4102188"/>
                <a:ext cx="288661" cy="215444"/>
              </a:xfrm>
              <a:prstGeom prst="rect">
                <a:avLst/>
              </a:prstGeom>
              <a:noFill/>
            </p:spPr>
            <p:txBody>
              <a:bodyPr wrap="none" rtlCol="0">
                <a:spAutoFit/>
              </a:bodyPr>
              <a:lstStyle/>
              <a:p>
                <a:r>
                  <a:rPr lang="fr-FR" sz="800" dirty="0" smtClean="0"/>
                  <a:t>20</a:t>
                </a:r>
                <a:endParaRPr lang="fr-FR" sz="800" dirty="0"/>
              </a:p>
            </p:txBody>
          </p:sp>
          <p:sp>
            <p:nvSpPr>
              <p:cNvPr id="267" name="Rectangle 266"/>
              <p:cNvSpPr/>
              <p:nvPr/>
            </p:nvSpPr>
            <p:spPr>
              <a:xfrm>
                <a:off x="8313369" y="4155355"/>
                <a:ext cx="681979" cy="55588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68" name="Connecteur droit 267"/>
              <p:cNvCxnSpPr/>
              <p:nvPr/>
            </p:nvCxnSpPr>
            <p:spPr>
              <a:xfrm>
                <a:off x="8313369" y="4294926"/>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69" name="Connecteur droit 268"/>
              <p:cNvCxnSpPr/>
              <p:nvPr/>
            </p:nvCxnSpPr>
            <p:spPr>
              <a:xfrm>
                <a:off x="8313369" y="4584249"/>
                <a:ext cx="681979" cy="0"/>
              </a:xfrm>
              <a:prstGeom prst="line">
                <a:avLst/>
              </a:prstGeom>
              <a:ln w="1270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270" name="ZoneTexte 269"/>
              <p:cNvSpPr txBox="1"/>
              <p:nvPr/>
            </p:nvSpPr>
            <p:spPr>
              <a:xfrm>
                <a:off x="8279591" y="4284673"/>
                <a:ext cx="752418" cy="338554"/>
              </a:xfrm>
              <a:prstGeom prst="rect">
                <a:avLst/>
              </a:prstGeom>
              <a:noFill/>
              <a:ln>
                <a:noFill/>
              </a:ln>
            </p:spPr>
            <p:txBody>
              <a:bodyPr wrap="square" rtlCol="0">
                <a:spAutoFit/>
              </a:bodyPr>
              <a:lstStyle/>
              <a:p>
                <a:pPr algn="ctr"/>
                <a:r>
                  <a:rPr lang="fr-FR" sz="800" dirty="0" smtClean="0"/>
                  <a:t>Libellé de l’opération</a:t>
                </a:r>
                <a:endParaRPr lang="fr-FR" sz="800" dirty="0"/>
              </a:p>
            </p:txBody>
          </p:sp>
          <p:cxnSp>
            <p:nvCxnSpPr>
              <p:cNvPr id="271" name="Connecteur droit 270"/>
              <p:cNvCxnSpPr/>
              <p:nvPr/>
            </p:nvCxnSpPr>
            <p:spPr>
              <a:xfrm>
                <a:off x="8655800" y="4575924"/>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72" name="Connecteur droit 271"/>
              <p:cNvCxnSpPr/>
              <p:nvPr/>
            </p:nvCxnSpPr>
            <p:spPr>
              <a:xfrm>
                <a:off x="8595061" y="4165543"/>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73" name="Connecteur droit 272"/>
              <p:cNvCxnSpPr/>
              <p:nvPr/>
            </p:nvCxnSpPr>
            <p:spPr>
              <a:xfrm>
                <a:off x="8773980" y="415535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74" name="ZoneTexte 273"/>
              <p:cNvSpPr txBox="1"/>
              <p:nvPr/>
            </p:nvSpPr>
            <p:spPr>
              <a:xfrm>
                <a:off x="8758685" y="4102188"/>
                <a:ext cx="184666" cy="215444"/>
              </a:xfrm>
              <a:prstGeom prst="rect">
                <a:avLst/>
              </a:prstGeom>
              <a:noFill/>
            </p:spPr>
            <p:txBody>
              <a:bodyPr wrap="none" rtlCol="0">
                <a:spAutoFit/>
              </a:bodyPr>
              <a:lstStyle/>
              <a:p>
                <a:endParaRPr lang="fr-FR" sz="800" dirty="0"/>
              </a:p>
            </p:txBody>
          </p:sp>
          <p:sp>
            <p:nvSpPr>
              <p:cNvPr id="275" name="ZoneTexte 274"/>
              <p:cNvSpPr txBox="1"/>
              <p:nvPr/>
            </p:nvSpPr>
            <p:spPr>
              <a:xfrm>
                <a:off x="8550916" y="4112651"/>
                <a:ext cx="288661" cy="215444"/>
              </a:xfrm>
              <a:prstGeom prst="rect">
                <a:avLst/>
              </a:prstGeom>
              <a:noFill/>
            </p:spPr>
            <p:txBody>
              <a:bodyPr wrap="none" rtlCol="0">
                <a:spAutoFit/>
              </a:bodyPr>
              <a:lstStyle/>
              <a:p>
                <a:r>
                  <a:rPr lang="fr-FR" sz="800" dirty="0" smtClean="0"/>
                  <a:t>35</a:t>
                </a:r>
                <a:endParaRPr lang="fr-FR" sz="800" dirty="0"/>
              </a:p>
            </p:txBody>
          </p:sp>
          <p:sp>
            <p:nvSpPr>
              <p:cNvPr id="276" name="ZoneTexte 275"/>
              <p:cNvSpPr txBox="1"/>
              <p:nvPr/>
            </p:nvSpPr>
            <p:spPr>
              <a:xfrm>
                <a:off x="7481935" y="2163487"/>
                <a:ext cx="351378" cy="215444"/>
              </a:xfrm>
              <a:prstGeom prst="rect">
                <a:avLst/>
              </a:prstGeom>
              <a:noFill/>
            </p:spPr>
            <p:txBody>
              <a:bodyPr wrap="none" rtlCol="0">
                <a:spAutoFit/>
              </a:bodyPr>
              <a:lstStyle/>
              <a:p>
                <a:r>
                  <a:rPr lang="fr-FR" sz="800" dirty="0" smtClean="0"/>
                  <a:t>14A</a:t>
                </a:r>
                <a:endParaRPr lang="fr-FR" sz="800" dirty="0"/>
              </a:p>
            </p:txBody>
          </p:sp>
          <p:sp>
            <p:nvSpPr>
              <p:cNvPr id="277" name="ZoneTexte 276"/>
              <p:cNvSpPr txBox="1"/>
              <p:nvPr/>
            </p:nvSpPr>
            <p:spPr>
              <a:xfrm>
                <a:off x="8276762" y="2142098"/>
                <a:ext cx="344465" cy="215444"/>
              </a:xfrm>
              <a:prstGeom prst="rect">
                <a:avLst/>
              </a:prstGeom>
              <a:noFill/>
            </p:spPr>
            <p:txBody>
              <a:bodyPr wrap="none" rtlCol="0">
                <a:spAutoFit/>
              </a:bodyPr>
              <a:lstStyle/>
              <a:p>
                <a:r>
                  <a:rPr lang="fr-FR" sz="800" dirty="0" smtClean="0"/>
                  <a:t>14B</a:t>
                </a:r>
                <a:endParaRPr lang="fr-FR" sz="800" dirty="0"/>
              </a:p>
            </p:txBody>
          </p:sp>
          <p:sp>
            <p:nvSpPr>
              <p:cNvPr id="278" name="ZoneTexte 277"/>
              <p:cNvSpPr txBox="1"/>
              <p:nvPr/>
            </p:nvSpPr>
            <p:spPr>
              <a:xfrm>
                <a:off x="7457928" y="2782386"/>
                <a:ext cx="402674" cy="215444"/>
              </a:xfrm>
              <a:prstGeom prst="rect">
                <a:avLst/>
              </a:prstGeom>
              <a:noFill/>
            </p:spPr>
            <p:txBody>
              <a:bodyPr wrap="none" rtlCol="0">
                <a:spAutoFit/>
              </a:bodyPr>
              <a:lstStyle/>
              <a:p>
                <a:r>
                  <a:rPr lang="fr-FR" sz="800" dirty="0" smtClean="0"/>
                  <a:t>141A</a:t>
                </a:r>
                <a:endParaRPr lang="fr-FR" sz="800" dirty="0"/>
              </a:p>
            </p:txBody>
          </p:sp>
          <p:sp>
            <p:nvSpPr>
              <p:cNvPr id="279" name="ZoneTexte 278"/>
              <p:cNvSpPr txBox="1"/>
              <p:nvPr/>
            </p:nvSpPr>
            <p:spPr>
              <a:xfrm>
                <a:off x="8253126" y="2784098"/>
                <a:ext cx="402674" cy="215444"/>
              </a:xfrm>
              <a:prstGeom prst="rect">
                <a:avLst/>
              </a:prstGeom>
              <a:noFill/>
            </p:spPr>
            <p:txBody>
              <a:bodyPr wrap="none" rtlCol="0">
                <a:spAutoFit/>
              </a:bodyPr>
              <a:lstStyle/>
              <a:p>
                <a:r>
                  <a:rPr lang="fr-FR" sz="800" dirty="0" smtClean="0"/>
                  <a:t>142A</a:t>
                </a:r>
                <a:endParaRPr lang="fr-FR" sz="800" dirty="0"/>
              </a:p>
            </p:txBody>
          </p:sp>
          <p:sp>
            <p:nvSpPr>
              <p:cNvPr id="280" name="ZoneTexte 279"/>
              <p:cNvSpPr txBox="1"/>
              <p:nvPr/>
            </p:nvSpPr>
            <p:spPr>
              <a:xfrm>
                <a:off x="7481935" y="3437107"/>
                <a:ext cx="402674" cy="215444"/>
              </a:xfrm>
              <a:prstGeom prst="rect">
                <a:avLst/>
              </a:prstGeom>
              <a:noFill/>
            </p:spPr>
            <p:txBody>
              <a:bodyPr wrap="none" rtlCol="0">
                <a:spAutoFit/>
              </a:bodyPr>
              <a:lstStyle/>
              <a:p>
                <a:r>
                  <a:rPr lang="fr-FR" sz="800" dirty="0" smtClean="0"/>
                  <a:t>143A</a:t>
                </a:r>
                <a:endParaRPr lang="fr-FR" sz="800" dirty="0"/>
              </a:p>
            </p:txBody>
          </p:sp>
          <p:sp>
            <p:nvSpPr>
              <p:cNvPr id="281" name="ZoneTexte 280"/>
              <p:cNvSpPr txBox="1"/>
              <p:nvPr/>
            </p:nvSpPr>
            <p:spPr>
              <a:xfrm>
                <a:off x="8238591" y="3445284"/>
                <a:ext cx="402674" cy="215444"/>
              </a:xfrm>
              <a:prstGeom prst="rect">
                <a:avLst/>
              </a:prstGeom>
              <a:noFill/>
            </p:spPr>
            <p:txBody>
              <a:bodyPr wrap="none" rtlCol="0">
                <a:spAutoFit/>
              </a:bodyPr>
              <a:lstStyle/>
              <a:p>
                <a:r>
                  <a:rPr lang="fr-FR" sz="800" dirty="0" smtClean="0"/>
                  <a:t>144A</a:t>
                </a:r>
                <a:endParaRPr lang="fr-FR" sz="800" dirty="0"/>
              </a:p>
            </p:txBody>
          </p:sp>
          <p:sp>
            <p:nvSpPr>
              <p:cNvPr id="282" name="ZoneTexte 281"/>
              <p:cNvSpPr txBox="1"/>
              <p:nvPr/>
            </p:nvSpPr>
            <p:spPr>
              <a:xfrm>
                <a:off x="7455470" y="4112651"/>
                <a:ext cx="402674" cy="215444"/>
              </a:xfrm>
              <a:prstGeom prst="rect">
                <a:avLst/>
              </a:prstGeom>
              <a:noFill/>
            </p:spPr>
            <p:txBody>
              <a:bodyPr wrap="none" rtlCol="0">
                <a:spAutoFit/>
              </a:bodyPr>
              <a:lstStyle/>
              <a:p>
                <a:r>
                  <a:rPr lang="fr-FR" sz="800" dirty="0" smtClean="0"/>
                  <a:t>145A</a:t>
                </a:r>
                <a:endParaRPr lang="fr-FR" sz="800" dirty="0"/>
              </a:p>
            </p:txBody>
          </p:sp>
          <p:sp>
            <p:nvSpPr>
              <p:cNvPr id="283" name="ZoneTexte 282"/>
              <p:cNvSpPr txBox="1"/>
              <p:nvPr/>
            </p:nvSpPr>
            <p:spPr>
              <a:xfrm>
                <a:off x="8253126" y="4110821"/>
                <a:ext cx="402674" cy="215444"/>
              </a:xfrm>
              <a:prstGeom prst="rect">
                <a:avLst/>
              </a:prstGeom>
              <a:noFill/>
            </p:spPr>
            <p:txBody>
              <a:bodyPr wrap="none" rtlCol="0">
                <a:spAutoFit/>
              </a:bodyPr>
              <a:lstStyle/>
              <a:p>
                <a:r>
                  <a:rPr lang="fr-FR" sz="800" dirty="0" smtClean="0"/>
                  <a:t>146A</a:t>
                </a:r>
                <a:endParaRPr lang="fr-FR" sz="800" dirty="0"/>
              </a:p>
            </p:txBody>
          </p:sp>
          <p:cxnSp>
            <p:nvCxnSpPr>
              <p:cNvPr id="284" name="Connecteur droit 283"/>
              <p:cNvCxnSpPr/>
              <p:nvPr/>
            </p:nvCxnSpPr>
            <p:spPr>
              <a:xfrm>
                <a:off x="8595061" y="2194825"/>
                <a:ext cx="0" cy="129383"/>
              </a:xfrm>
              <a:prstGeom prst="line">
                <a:avLst/>
              </a:prstGeom>
              <a:ln w="12700" cmpd="sng">
                <a:solidFill>
                  <a:schemeClr val="tx1"/>
                </a:solidFill>
              </a:ln>
            </p:spPr>
            <p:style>
              <a:lnRef idx="2">
                <a:schemeClr val="accent1"/>
              </a:lnRef>
              <a:fillRef idx="0">
                <a:schemeClr val="accent1"/>
              </a:fillRef>
              <a:effectRef idx="1">
                <a:schemeClr val="accent1"/>
              </a:effectRef>
              <a:fontRef idx="minor">
                <a:schemeClr val="tx1"/>
              </a:fontRef>
            </p:style>
          </p:cxnSp>
        </p:grpSp>
      </p:grpSp>
      <p:grpSp>
        <p:nvGrpSpPr>
          <p:cNvPr id="15" name="Grouper 14"/>
          <p:cNvGrpSpPr/>
          <p:nvPr/>
        </p:nvGrpSpPr>
        <p:grpSpPr>
          <a:xfrm>
            <a:off x="2880090" y="17270"/>
            <a:ext cx="3031599" cy="731566"/>
            <a:chOff x="2880090" y="17270"/>
            <a:chExt cx="3031599" cy="731566"/>
          </a:xfrm>
        </p:grpSpPr>
        <p:sp>
          <p:nvSpPr>
            <p:cNvPr id="6" name="ZoneTexte 5"/>
            <p:cNvSpPr txBox="1"/>
            <p:nvPr/>
          </p:nvSpPr>
          <p:spPr>
            <a:xfrm>
              <a:off x="2880090" y="379504"/>
              <a:ext cx="3031599" cy="369332"/>
            </a:xfrm>
            <a:prstGeom prst="rect">
              <a:avLst/>
            </a:prstGeom>
            <a:noFill/>
          </p:spPr>
          <p:txBody>
            <a:bodyPr wrap="none" rtlCol="0">
              <a:spAutoFit/>
            </a:bodyPr>
            <a:lstStyle/>
            <a:p>
              <a:pPr algn="ctr"/>
              <a:r>
                <a:rPr lang="fr-FR" dirty="0" smtClean="0"/>
                <a:t>COMMENT ? LES OPERATIONS</a:t>
              </a:r>
              <a:endParaRPr lang="fr-FR" dirty="0"/>
            </a:p>
          </p:txBody>
        </p:sp>
        <p:grpSp>
          <p:nvGrpSpPr>
            <p:cNvPr id="285" name="Grouper 284"/>
            <p:cNvGrpSpPr/>
            <p:nvPr/>
          </p:nvGrpSpPr>
          <p:grpSpPr>
            <a:xfrm>
              <a:off x="4125395" y="17270"/>
              <a:ext cx="394142" cy="369332"/>
              <a:chOff x="3657158" y="5117068"/>
              <a:chExt cx="394142" cy="369332"/>
            </a:xfrm>
          </p:grpSpPr>
          <p:sp>
            <p:nvSpPr>
              <p:cNvPr id="286" name="Ellipse 285"/>
              <p:cNvSpPr/>
              <p:nvPr/>
            </p:nvSpPr>
            <p:spPr>
              <a:xfrm>
                <a:off x="3657158" y="5156200"/>
                <a:ext cx="394142" cy="330200"/>
              </a:xfrm>
              <a:prstGeom prst="ellipse">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87" name="ZoneTexte 286"/>
              <p:cNvSpPr txBox="1"/>
              <p:nvPr/>
            </p:nvSpPr>
            <p:spPr>
              <a:xfrm>
                <a:off x="3699801" y="5117068"/>
                <a:ext cx="301660" cy="369332"/>
              </a:xfrm>
              <a:prstGeom prst="rect">
                <a:avLst/>
              </a:prstGeom>
              <a:noFill/>
            </p:spPr>
            <p:txBody>
              <a:bodyPr wrap="none" rtlCol="0">
                <a:spAutoFit/>
              </a:bodyPr>
              <a:lstStyle/>
              <a:p>
                <a:r>
                  <a:rPr lang="fr-FR" b="1" dirty="0" smtClean="0"/>
                  <a:t>3</a:t>
                </a:r>
                <a:endParaRPr lang="fr-FR" b="1" dirty="0"/>
              </a:p>
            </p:txBody>
          </p:sp>
        </p:grpSp>
      </p:grpSp>
    </p:spTree>
    <p:extLst>
      <p:ext uri="{BB962C8B-B14F-4D97-AF65-F5344CB8AC3E}">
        <p14:creationId xmlns:p14="http://schemas.microsoft.com/office/powerpoint/2010/main" val="24887908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43"/>
                                        </p:tgtEl>
                                        <p:attrNameLst>
                                          <p:attrName>style.visibility</p:attrName>
                                        </p:attrNameLst>
                                      </p:cBhvr>
                                      <p:to>
                                        <p:strVal val="visible"/>
                                      </p:to>
                                    </p:set>
                                    <p:animEffect transition="in" filter="checkerboard(across)">
                                      <p:cBhvr>
                                        <p:cTn id="12" dur="500"/>
                                        <p:tgtEl>
                                          <p:spTgt spid="14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checkerboard(across)">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checkerboard(across)">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1"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checkerboard(across)">
                                      <p:cBhvr>
                                        <p:cTn id="27" dur="500"/>
                                        <p:tgtEl>
                                          <p:spTgt spid="2"/>
                                        </p:tgtEl>
                                      </p:cBhvr>
                                    </p:animEffect>
                                  </p:childTnLst>
                                </p:cTn>
                              </p:par>
                              <p:par>
                                <p:cTn id="28" presetID="5" presetClass="entr" presetSubtype="10" fill="hold" nodeType="with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checkerboard(across)">
                                      <p:cBhvr>
                                        <p:cTn id="30" dur="500"/>
                                        <p:tgtEl>
                                          <p:spTgt spid="3"/>
                                        </p:tgtEl>
                                      </p:cBhvr>
                                    </p:animEffect>
                                  </p:childTnLst>
                                </p:cTn>
                              </p:par>
                              <p:par>
                                <p:cTn id="31" presetID="5" presetClass="entr" presetSubtype="10" fill="hold"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checkerboard(across)">
                                      <p:cBhvr>
                                        <p:cTn id="33" dur="500"/>
                                        <p:tgtEl>
                                          <p:spTgt spid="9"/>
                                        </p:tgtEl>
                                      </p:cBhvr>
                                    </p:animEffect>
                                  </p:childTnLst>
                                </p:cTn>
                              </p:par>
                              <p:par>
                                <p:cTn id="34" presetID="5" presetClass="entr" presetSubtype="10" fill="hold" grpId="1" nodeType="withEffect">
                                  <p:stCondLst>
                                    <p:cond delay="0"/>
                                  </p:stCondLst>
                                  <p:childTnLst>
                                    <p:set>
                                      <p:cBhvr>
                                        <p:cTn id="35" dur="1" fill="hold">
                                          <p:stCondLst>
                                            <p:cond delay="0"/>
                                          </p:stCondLst>
                                        </p:cTn>
                                        <p:tgtEl>
                                          <p:spTgt spid="211"/>
                                        </p:tgtEl>
                                        <p:attrNameLst>
                                          <p:attrName>style.visibility</p:attrName>
                                        </p:attrNameLst>
                                      </p:cBhvr>
                                      <p:to>
                                        <p:strVal val="visible"/>
                                      </p:to>
                                    </p:set>
                                    <p:animEffect transition="in" filter="checkerboard(across)">
                                      <p:cBhvr>
                                        <p:cTn id="36" dur="500"/>
                                        <p:tgtEl>
                                          <p:spTgt spid="211"/>
                                        </p:tgtEl>
                                      </p:cBhvr>
                                    </p:animEffect>
                                  </p:childTnLst>
                                </p:cTn>
                              </p:par>
                              <p:par>
                                <p:cTn id="37" presetID="5" presetClass="entr" presetSubtype="10" fill="hold" grpId="1" nodeType="withEffect">
                                  <p:stCondLst>
                                    <p:cond delay="0"/>
                                  </p:stCondLst>
                                  <p:childTnLst>
                                    <p:set>
                                      <p:cBhvr>
                                        <p:cTn id="38" dur="1" fill="hold">
                                          <p:stCondLst>
                                            <p:cond delay="0"/>
                                          </p:stCondLst>
                                        </p:cTn>
                                        <p:tgtEl>
                                          <p:spTgt spid="212"/>
                                        </p:tgtEl>
                                        <p:attrNameLst>
                                          <p:attrName>style.visibility</p:attrName>
                                        </p:attrNameLst>
                                      </p:cBhvr>
                                      <p:to>
                                        <p:strVal val="visible"/>
                                      </p:to>
                                    </p:set>
                                    <p:animEffect transition="in" filter="checkerboard(across)">
                                      <p:cBhvr>
                                        <p:cTn id="39" dur="500"/>
                                        <p:tgtEl>
                                          <p:spTgt spid="212"/>
                                        </p:tgtEl>
                                      </p:cBhvr>
                                    </p:animEffect>
                                  </p:childTnLst>
                                </p:cTn>
                              </p:par>
                              <p:par>
                                <p:cTn id="40" presetID="5" presetClass="entr" presetSubtype="10" fill="hold" grpId="1" nodeType="withEffect">
                                  <p:stCondLst>
                                    <p:cond delay="0"/>
                                  </p:stCondLst>
                                  <p:childTnLst>
                                    <p:set>
                                      <p:cBhvr>
                                        <p:cTn id="41" dur="1" fill="hold">
                                          <p:stCondLst>
                                            <p:cond delay="0"/>
                                          </p:stCondLst>
                                        </p:cTn>
                                        <p:tgtEl>
                                          <p:spTgt spid="213"/>
                                        </p:tgtEl>
                                        <p:attrNameLst>
                                          <p:attrName>style.visibility</p:attrName>
                                        </p:attrNameLst>
                                      </p:cBhvr>
                                      <p:to>
                                        <p:strVal val="visible"/>
                                      </p:to>
                                    </p:set>
                                    <p:animEffect transition="in" filter="checkerboard(across)">
                                      <p:cBhvr>
                                        <p:cTn id="42" dur="500"/>
                                        <p:tgtEl>
                                          <p:spTgt spid="213"/>
                                        </p:tgtEl>
                                      </p:cBhvr>
                                    </p:animEffect>
                                  </p:childTnLst>
                                </p:cTn>
                              </p:par>
                              <p:par>
                                <p:cTn id="43" presetID="5" presetClass="entr" presetSubtype="10" fill="hold" grpId="1" nodeType="withEffect">
                                  <p:stCondLst>
                                    <p:cond delay="0"/>
                                  </p:stCondLst>
                                  <p:childTnLst>
                                    <p:set>
                                      <p:cBhvr>
                                        <p:cTn id="44" dur="1" fill="hold">
                                          <p:stCondLst>
                                            <p:cond delay="0"/>
                                          </p:stCondLst>
                                        </p:cTn>
                                        <p:tgtEl>
                                          <p:spTgt spid="214"/>
                                        </p:tgtEl>
                                        <p:attrNameLst>
                                          <p:attrName>style.visibility</p:attrName>
                                        </p:attrNameLst>
                                      </p:cBhvr>
                                      <p:to>
                                        <p:strVal val="visible"/>
                                      </p:to>
                                    </p:set>
                                    <p:animEffect transition="in" filter="checkerboard(across)">
                                      <p:cBhvr>
                                        <p:cTn id="45" dur="500"/>
                                        <p:tgtEl>
                                          <p:spTgt spid="214"/>
                                        </p:tgtEl>
                                      </p:cBhvr>
                                    </p:animEffect>
                                  </p:childTnLst>
                                </p:cTn>
                              </p:par>
                              <p:par>
                                <p:cTn id="46" presetID="5" presetClass="entr" presetSubtype="10" fill="hold" grpId="1" nodeType="withEffect">
                                  <p:stCondLst>
                                    <p:cond delay="0"/>
                                  </p:stCondLst>
                                  <p:childTnLst>
                                    <p:set>
                                      <p:cBhvr>
                                        <p:cTn id="47" dur="1" fill="hold">
                                          <p:stCondLst>
                                            <p:cond delay="0"/>
                                          </p:stCondLst>
                                        </p:cTn>
                                        <p:tgtEl>
                                          <p:spTgt spid="215"/>
                                        </p:tgtEl>
                                        <p:attrNameLst>
                                          <p:attrName>style.visibility</p:attrName>
                                        </p:attrNameLst>
                                      </p:cBhvr>
                                      <p:to>
                                        <p:strVal val="visible"/>
                                      </p:to>
                                    </p:set>
                                    <p:animEffect transition="in" filter="checkerboard(across)">
                                      <p:cBhvr>
                                        <p:cTn id="48" dur="500"/>
                                        <p:tgtEl>
                                          <p:spTgt spid="215"/>
                                        </p:tgtEl>
                                      </p:cBhvr>
                                    </p:animEffect>
                                  </p:childTnLst>
                                </p:cTn>
                              </p:par>
                              <p:par>
                                <p:cTn id="49" presetID="5" presetClass="entr" presetSubtype="10" fill="hold" grpId="1" nodeType="withEffect">
                                  <p:stCondLst>
                                    <p:cond delay="0"/>
                                  </p:stCondLst>
                                  <p:childTnLst>
                                    <p:set>
                                      <p:cBhvr>
                                        <p:cTn id="50" dur="1" fill="hold">
                                          <p:stCondLst>
                                            <p:cond delay="0"/>
                                          </p:stCondLst>
                                        </p:cTn>
                                        <p:tgtEl>
                                          <p:spTgt spid="216"/>
                                        </p:tgtEl>
                                        <p:attrNameLst>
                                          <p:attrName>style.visibility</p:attrName>
                                        </p:attrNameLst>
                                      </p:cBhvr>
                                      <p:to>
                                        <p:strVal val="visible"/>
                                      </p:to>
                                    </p:set>
                                    <p:animEffect transition="in" filter="checkerboard(across)">
                                      <p:cBhvr>
                                        <p:cTn id="51" dur="500"/>
                                        <p:tgtEl>
                                          <p:spTgt spid="216"/>
                                        </p:tgtEl>
                                      </p:cBhvr>
                                    </p:animEffect>
                                  </p:childTnLst>
                                </p:cTn>
                              </p:par>
                              <p:par>
                                <p:cTn id="52" presetID="5" presetClass="entr" presetSubtype="10" fill="hold" grpId="1" nodeType="withEffect">
                                  <p:stCondLst>
                                    <p:cond delay="0"/>
                                  </p:stCondLst>
                                  <p:childTnLst>
                                    <p:set>
                                      <p:cBhvr>
                                        <p:cTn id="53" dur="1" fill="hold">
                                          <p:stCondLst>
                                            <p:cond delay="0"/>
                                          </p:stCondLst>
                                        </p:cTn>
                                        <p:tgtEl>
                                          <p:spTgt spid="217"/>
                                        </p:tgtEl>
                                        <p:attrNameLst>
                                          <p:attrName>style.visibility</p:attrName>
                                        </p:attrNameLst>
                                      </p:cBhvr>
                                      <p:to>
                                        <p:strVal val="visible"/>
                                      </p:to>
                                    </p:set>
                                    <p:animEffect transition="in" filter="checkerboard(across)">
                                      <p:cBhvr>
                                        <p:cTn id="54" dur="500"/>
                                        <p:tgtEl>
                                          <p:spTgt spid="217"/>
                                        </p:tgtEl>
                                      </p:cBhvr>
                                    </p:animEffect>
                                  </p:childTnLst>
                                </p:cTn>
                              </p:par>
                              <p:par>
                                <p:cTn id="55" presetID="5" presetClass="entr" presetSubtype="10" fill="hold" grpId="1" nodeType="withEffect">
                                  <p:stCondLst>
                                    <p:cond delay="0"/>
                                  </p:stCondLst>
                                  <p:childTnLst>
                                    <p:set>
                                      <p:cBhvr>
                                        <p:cTn id="56" dur="1" fill="hold">
                                          <p:stCondLst>
                                            <p:cond delay="0"/>
                                          </p:stCondLst>
                                        </p:cTn>
                                        <p:tgtEl>
                                          <p:spTgt spid="218"/>
                                        </p:tgtEl>
                                        <p:attrNameLst>
                                          <p:attrName>style.visibility</p:attrName>
                                        </p:attrNameLst>
                                      </p:cBhvr>
                                      <p:to>
                                        <p:strVal val="visible"/>
                                      </p:to>
                                    </p:set>
                                    <p:animEffect transition="in" filter="checkerboard(across)">
                                      <p:cBhvr>
                                        <p:cTn id="57" dur="500"/>
                                        <p:tgtEl>
                                          <p:spTgt spid="218"/>
                                        </p:tgtEl>
                                      </p:cBhvr>
                                    </p:animEffect>
                                  </p:childTnLst>
                                </p:cTn>
                              </p:par>
                              <p:par>
                                <p:cTn id="58" presetID="5" presetClass="entr" presetSubtype="10" fill="hold" grpId="1" nodeType="withEffect">
                                  <p:stCondLst>
                                    <p:cond delay="0"/>
                                  </p:stCondLst>
                                  <p:childTnLst>
                                    <p:set>
                                      <p:cBhvr>
                                        <p:cTn id="59" dur="1" fill="hold">
                                          <p:stCondLst>
                                            <p:cond delay="0"/>
                                          </p:stCondLst>
                                        </p:cTn>
                                        <p:tgtEl>
                                          <p:spTgt spid="23"/>
                                        </p:tgtEl>
                                        <p:attrNameLst>
                                          <p:attrName>style.visibility</p:attrName>
                                        </p:attrNameLst>
                                      </p:cBhvr>
                                      <p:to>
                                        <p:strVal val="visible"/>
                                      </p:to>
                                    </p:set>
                                    <p:animEffect transition="in" filter="checkerboard(across)">
                                      <p:cBhvr>
                                        <p:cTn id="60" dur="500"/>
                                        <p:tgtEl>
                                          <p:spTgt spid="23"/>
                                        </p:tgtEl>
                                      </p:cBhvr>
                                    </p:animEffect>
                                  </p:childTnLst>
                                </p:cTn>
                              </p:par>
                              <p:par>
                                <p:cTn id="61" presetID="5" presetClass="entr" presetSubtype="10" fill="hold" nodeType="withEffect">
                                  <p:stCondLst>
                                    <p:cond delay="0"/>
                                  </p:stCondLst>
                                  <p:childTnLst>
                                    <p:set>
                                      <p:cBhvr>
                                        <p:cTn id="62" dur="1" fill="hold">
                                          <p:stCondLst>
                                            <p:cond delay="0"/>
                                          </p:stCondLst>
                                        </p:cTn>
                                        <p:tgtEl>
                                          <p:spTgt spid="25"/>
                                        </p:tgtEl>
                                        <p:attrNameLst>
                                          <p:attrName>style.visibility</p:attrName>
                                        </p:attrNameLst>
                                      </p:cBhvr>
                                      <p:to>
                                        <p:strVal val="visible"/>
                                      </p:to>
                                    </p:set>
                                    <p:animEffect transition="in" filter="checkerboard(across)">
                                      <p:cBhvr>
                                        <p:cTn id="63" dur="500"/>
                                        <p:tgtEl>
                                          <p:spTgt spid="25"/>
                                        </p:tgtEl>
                                      </p:cBhvr>
                                    </p:animEffect>
                                  </p:childTnLst>
                                </p:cTn>
                              </p:par>
                            </p:childTnLst>
                          </p:cTn>
                        </p:par>
                      </p:childTnLst>
                    </p:cTn>
                  </p:par>
                  <p:par>
                    <p:cTn id="64" fill="hold">
                      <p:stCondLst>
                        <p:cond delay="indefinite"/>
                      </p:stCondLst>
                      <p:childTnLst>
                        <p:par>
                          <p:cTn id="65" fill="hold">
                            <p:stCondLst>
                              <p:cond delay="0"/>
                            </p:stCondLst>
                            <p:childTnLst>
                              <p:par>
                                <p:cTn id="66" presetID="5" presetClass="entr" presetSubtype="10" fill="hold" nodeType="clickEffect">
                                  <p:stCondLst>
                                    <p:cond delay="0"/>
                                  </p:stCondLst>
                                  <p:childTnLst>
                                    <p:set>
                                      <p:cBhvr>
                                        <p:cTn id="67" dur="1" fill="hold">
                                          <p:stCondLst>
                                            <p:cond delay="0"/>
                                          </p:stCondLst>
                                        </p:cTn>
                                        <p:tgtEl>
                                          <p:spTgt spid="28"/>
                                        </p:tgtEl>
                                        <p:attrNameLst>
                                          <p:attrName>style.visibility</p:attrName>
                                        </p:attrNameLst>
                                      </p:cBhvr>
                                      <p:to>
                                        <p:strVal val="visible"/>
                                      </p:to>
                                    </p:set>
                                    <p:animEffect transition="in" filter="checkerboard(across)">
                                      <p:cBhvr>
                                        <p:cTn id="68"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animBg="1"/>
      <p:bldP spid="143" grpId="0" animBg="1"/>
      <p:bldP spid="211" grpId="1" animBg="1"/>
      <p:bldP spid="212" grpId="1" animBg="1"/>
      <p:bldP spid="213" grpId="1" animBg="1"/>
      <p:bldP spid="214" grpId="1" animBg="1"/>
      <p:bldP spid="215" grpId="1" animBg="1"/>
      <p:bldP spid="216" grpId="1" animBg="1"/>
      <p:bldP spid="217" grpId="1" animBg="1"/>
      <p:bldP spid="218" grpId="1" animBg="1"/>
      <p:bldP spid="23"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15"/>
          <p:cNvGraphicFramePr>
            <a:graphicFrameLocks noChangeAspect="1"/>
          </p:cNvGraphicFramePr>
          <p:nvPr>
            <p:extLst>
              <p:ext uri="{D42A27DB-BD31-4B8C-83A1-F6EECF244321}">
                <p14:modId xmlns:p14="http://schemas.microsoft.com/office/powerpoint/2010/main" val="3762191686"/>
              </p:ext>
            </p:extLst>
          </p:nvPr>
        </p:nvGraphicFramePr>
        <p:xfrm>
          <a:off x="3110441" y="247120"/>
          <a:ext cx="5727749" cy="6102879"/>
        </p:xfrm>
        <a:graphic>
          <a:graphicData uri="http://schemas.openxmlformats.org/presentationml/2006/ole">
            <mc:AlternateContent xmlns:mc="http://schemas.openxmlformats.org/markup-compatibility/2006">
              <mc:Choice xmlns:v="urn:schemas-microsoft-com:vml" Requires="v">
                <p:oleObj spid="_x0000_s1072" name="Document" r:id="rId3" imgW="4762500" imgH="4406900" progId="Word.Document.8">
                  <p:embed/>
                </p:oleObj>
              </mc:Choice>
              <mc:Fallback>
                <p:oleObj name="Document" r:id="rId3" imgW="4762500" imgH="440690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10441" y="247120"/>
                        <a:ext cx="5727749" cy="6102879"/>
                      </a:xfrm>
                      <a:prstGeom prst="rect">
                        <a:avLst/>
                      </a:prstGeom>
                      <a:noFill/>
                      <a:ln>
                        <a:noFill/>
                      </a:ln>
                      <a:effectLst/>
                    </p:spPr>
                  </p:pic>
                </p:oleObj>
              </mc:Fallback>
            </mc:AlternateContent>
          </a:graphicData>
        </a:graphic>
      </p:graphicFrame>
      <p:sp>
        <p:nvSpPr>
          <p:cNvPr id="2" name="ZoneTexte 1"/>
          <p:cNvSpPr txBox="1"/>
          <p:nvPr/>
        </p:nvSpPr>
        <p:spPr>
          <a:xfrm>
            <a:off x="237067" y="247121"/>
            <a:ext cx="2336800" cy="6512550"/>
          </a:xfrm>
          <a:prstGeom prst="rect">
            <a:avLst/>
          </a:prstGeom>
          <a:noFill/>
        </p:spPr>
        <p:txBody>
          <a:bodyPr wrap="square" rtlCol="0">
            <a:spAutoFit/>
          </a:bodyPr>
          <a:lstStyle/>
          <a:p>
            <a:pPr lvl="0" defTabSz="914400" fontAlgn="base">
              <a:spcBef>
                <a:spcPct val="20000"/>
              </a:spcBef>
              <a:spcAft>
                <a:spcPct val="0"/>
              </a:spcAft>
            </a:pPr>
            <a:r>
              <a:rPr lang="fr-FR" sz="1400" dirty="0" smtClean="0">
                <a:latin typeface="Arial" charset="0"/>
                <a:ea typeface="ＭＳ Ｐゴシック" charset="0"/>
              </a:rPr>
              <a:t>La </a:t>
            </a:r>
            <a:r>
              <a:rPr lang="fr-FR" sz="1400" b="1" dirty="0">
                <a:latin typeface="Arial" charset="0"/>
                <a:ea typeface="ＭＳ Ｐゴシック" charset="0"/>
              </a:rPr>
              <a:t>troisième étape</a:t>
            </a:r>
            <a:r>
              <a:rPr lang="fr-FR" sz="1400" dirty="0">
                <a:latin typeface="Arial" charset="0"/>
                <a:ea typeface="ＭＳ Ｐゴシック" charset="0"/>
              </a:rPr>
              <a:t> de la démarche "SIXO" concerne les </a:t>
            </a:r>
            <a:r>
              <a:rPr lang="fr-FR" sz="1400" b="1" dirty="0">
                <a:latin typeface="Arial" charset="0"/>
                <a:ea typeface="ＭＳ Ｐゴシック" charset="0"/>
              </a:rPr>
              <a:t>opérations</a:t>
            </a:r>
            <a:r>
              <a:rPr lang="fr-FR" sz="1400" dirty="0">
                <a:latin typeface="Arial" charset="0"/>
                <a:ea typeface="ＭＳ Ｐゴシック" charset="0"/>
              </a:rPr>
              <a:t>. La définition du libellé d'une </a:t>
            </a:r>
            <a:r>
              <a:rPr lang="fr-FR" sz="1400" b="1" dirty="0">
                <a:latin typeface="Arial" charset="0"/>
                <a:ea typeface="ＭＳ Ｐゴシック" charset="0"/>
              </a:rPr>
              <a:t>opération</a:t>
            </a:r>
            <a:r>
              <a:rPr lang="fr-FR" sz="1400" dirty="0">
                <a:latin typeface="Arial" charset="0"/>
                <a:ea typeface="ＭＳ Ｐゴシック" charset="0"/>
              </a:rPr>
              <a:t> doit comporter : </a:t>
            </a:r>
          </a:p>
          <a:p>
            <a:pPr lvl="0" defTabSz="914400" fontAlgn="base">
              <a:spcBef>
                <a:spcPct val="20000"/>
              </a:spcBef>
              <a:spcAft>
                <a:spcPct val="0"/>
              </a:spcAft>
              <a:buFontTx/>
              <a:buChar char="•"/>
            </a:pPr>
            <a:r>
              <a:rPr lang="fr-FR" sz="1400" dirty="0">
                <a:latin typeface="Arial" charset="0"/>
                <a:ea typeface="ＭＳ Ｐゴシック" charset="0"/>
              </a:rPr>
              <a:t> un verbe d'action à l'infinitif,</a:t>
            </a:r>
          </a:p>
          <a:p>
            <a:pPr lvl="0" defTabSz="914400" fontAlgn="base">
              <a:spcBef>
                <a:spcPct val="20000"/>
              </a:spcBef>
              <a:spcAft>
                <a:spcPct val="0"/>
              </a:spcAft>
              <a:buFontTx/>
              <a:buChar char="•"/>
            </a:pPr>
            <a:r>
              <a:rPr lang="fr-FR" sz="1400" dirty="0">
                <a:latin typeface="Arial" charset="0"/>
                <a:ea typeface="ＭＳ Ｐゴシック" charset="0"/>
              </a:rPr>
              <a:t> un complément d'objet direct indiquant le livrable sur lequel porte l'opération,</a:t>
            </a:r>
          </a:p>
          <a:p>
            <a:pPr lvl="0" defTabSz="914400" fontAlgn="base">
              <a:spcBef>
                <a:spcPct val="20000"/>
              </a:spcBef>
              <a:spcAft>
                <a:spcPct val="0"/>
              </a:spcAft>
              <a:buFontTx/>
              <a:buChar char="•"/>
            </a:pPr>
            <a:r>
              <a:rPr lang="fr-FR" sz="1400" dirty="0">
                <a:latin typeface="Arial" charset="0"/>
                <a:ea typeface="ＭＳ Ｐゴシック" charset="0"/>
              </a:rPr>
              <a:t> un complément d'objet indirect indiquant les modalités de l'opération (conditions et moyens).</a:t>
            </a:r>
          </a:p>
          <a:p>
            <a:pPr lvl="0" defTabSz="914400" fontAlgn="base">
              <a:spcBef>
                <a:spcPct val="20000"/>
              </a:spcBef>
              <a:spcAft>
                <a:spcPct val="0"/>
              </a:spcAft>
            </a:pPr>
            <a:r>
              <a:rPr lang="fr-FR" sz="1400" dirty="0">
                <a:latin typeface="Arial" charset="0"/>
                <a:ea typeface="ＭＳ Ｐゴシック" charset="0"/>
              </a:rPr>
              <a:t>Les opérations doivent être hiérarchisées au niveau des objets qu'elles concernent pour obtenir la </a:t>
            </a:r>
            <a:r>
              <a:rPr lang="fr-FR" sz="1400" b="1" dirty="0">
                <a:latin typeface="Arial" charset="0"/>
                <a:ea typeface="ＭＳ Ｐゴシック" charset="0"/>
              </a:rPr>
              <a:t>structure hiérarchisée des travaux (SHT)</a:t>
            </a:r>
            <a:r>
              <a:rPr lang="fr-FR" sz="1400" dirty="0">
                <a:latin typeface="Arial" charset="0"/>
                <a:ea typeface="ＭＳ Ｐゴシック" charset="0"/>
              </a:rPr>
              <a:t>. Ici, par exemple, les deux opérations 14A et 14B sont au niveau du logiciel (1</a:t>
            </a:r>
            <a:r>
              <a:rPr lang="fr-FR" sz="1400" baseline="30000" dirty="0">
                <a:latin typeface="Arial" charset="0"/>
                <a:ea typeface="ＭＳ Ｐゴシック" charset="0"/>
              </a:rPr>
              <a:t>er</a:t>
            </a:r>
            <a:r>
              <a:rPr lang="fr-FR" sz="1400" dirty="0">
                <a:latin typeface="Arial" charset="0"/>
                <a:ea typeface="ＭＳ Ｐゴシック" charset="0"/>
              </a:rPr>
              <a:t> niveau de l'arborescence) alors que les autres opérations concernent des objets de 2</a:t>
            </a:r>
            <a:r>
              <a:rPr lang="fr-FR" sz="1400" baseline="30000" dirty="0">
                <a:latin typeface="Arial" charset="0"/>
                <a:ea typeface="ＭＳ Ｐゴシック" charset="0"/>
              </a:rPr>
              <a:t>ème</a:t>
            </a:r>
            <a:r>
              <a:rPr lang="fr-FR" sz="1400" dirty="0">
                <a:latin typeface="Arial" charset="0"/>
                <a:ea typeface="ＭＳ Ｐゴシック" charset="0"/>
              </a:rPr>
              <a:t> niveau</a:t>
            </a:r>
            <a:r>
              <a:rPr lang="fr-FR" sz="1400" dirty="0" smtClean="0">
                <a:latin typeface="Arial" charset="0"/>
                <a:ea typeface="ＭＳ Ｐゴシック" charset="0"/>
              </a:rPr>
              <a:t>.</a:t>
            </a:r>
            <a:endParaRPr lang="fr-FR" sz="1400" dirty="0"/>
          </a:p>
        </p:txBody>
      </p:sp>
    </p:spTree>
    <p:extLst>
      <p:ext uri="{BB962C8B-B14F-4D97-AF65-F5344CB8AC3E}">
        <p14:creationId xmlns:p14="http://schemas.microsoft.com/office/powerpoint/2010/main" val="37997444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3842</TotalTime>
  <Words>4236</Words>
  <Application>Microsoft Macintosh PowerPoint</Application>
  <PresentationFormat>Présentation à l'écran (4:3)</PresentationFormat>
  <Paragraphs>1082</Paragraphs>
  <Slides>23</Slides>
  <Notes>1</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23</vt:i4>
      </vt:variant>
    </vt:vector>
  </HeadingPairs>
  <TitlesOfParts>
    <vt:vector size="25" baseType="lpstr">
      <vt:lpstr>Thème Office</vt:lpstr>
      <vt:lpstr>Document</vt:lpstr>
      <vt:lpstr>Structurer un projet  (résumé du cours) </vt:lpstr>
      <vt:lpstr>Les 6 «O»</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Guy DORIOT</dc:creator>
  <cp:lastModifiedBy>Guy DORIOT</cp:lastModifiedBy>
  <cp:revision>229</cp:revision>
  <dcterms:created xsi:type="dcterms:W3CDTF">2012-07-13T10:35:31Z</dcterms:created>
  <dcterms:modified xsi:type="dcterms:W3CDTF">2013-09-13T12:38:56Z</dcterms:modified>
</cp:coreProperties>
</file>