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5" r:id="rId3"/>
    <p:sldId id="257" r:id="rId4"/>
    <p:sldId id="258" r:id="rId5"/>
    <p:sldId id="259" r:id="rId6"/>
    <p:sldId id="260" r:id="rId7"/>
    <p:sldId id="261" r:id="rId8"/>
    <p:sldId id="262" r:id="rId9"/>
    <p:sldId id="266" r:id="rId10"/>
    <p:sldId id="263"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344" y="28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oleObject" Target="file:///G:\Livre%20Mgt%20de%20Projet%20et%20ipad\Courbe%20Ford-Fulkerson%20LOGIC.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dLbls>
            <c:dLbl>
              <c:idx val="1"/>
              <c:layout>
                <c:manualLayout>
                  <c:x val="-0.00788954635108482"/>
                  <c:y val="-0.0212992545260916"/>
                </c:manualLayout>
              </c:layout>
              <c:showLegendKey val="0"/>
              <c:showVal val="1"/>
              <c:showCatName val="0"/>
              <c:showSerName val="0"/>
              <c:showPercent val="0"/>
              <c:showBubbleSize val="0"/>
            </c:dLbl>
            <c:dLbl>
              <c:idx val="2"/>
              <c:delete val="1"/>
            </c:dLbl>
            <c:showLegendKey val="0"/>
            <c:showVal val="1"/>
            <c:showCatName val="0"/>
            <c:showSerName val="0"/>
            <c:showPercent val="0"/>
            <c:showBubbleSize val="0"/>
            <c:showLeaderLines val="0"/>
          </c:dLbls>
          <c:cat>
            <c:numRef>
              <c:f>Feuil1!$D$3:$D$10</c:f>
              <c:numCache>
                <c:formatCode>General</c:formatCode>
                <c:ptCount val="8"/>
                <c:pt idx="0">
                  <c:v>95.0</c:v>
                </c:pt>
                <c:pt idx="1">
                  <c:v>90.0</c:v>
                </c:pt>
                <c:pt idx="2">
                  <c:v>85.0</c:v>
                </c:pt>
                <c:pt idx="3">
                  <c:v>80.0</c:v>
                </c:pt>
                <c:pt idx="4">
                  <c:v>75.0</c:v>
                </c:pt>
                <c:pt idx="5">
                  <c:v>70.0</c:v>
                </c:pt>
                <c:pt idx="6">
                  <c:v>60.0</c:v>
                </c:pt>
                <c:pt idx="7">
                  <c:v>55.0</c:v>
                </c:pt>
              </c:numCache>
            </c:numRef>
          </c:cat>
          <c:val>
            <c:numRef>
              <c:f>Feuil1!$C$3:$C$10</c:f>
              <c:numCache>
                <c:formatCode>General</c:formatCode>
                <c:ptCount val="8"/>
                <c:pt idx="0">
                  <c:v>0.0</c:v>
                </c:pt>
                <c:pt idx="1">
                  <c:v>6.0</c:v>
                </c:pt>
                <c:pt idx="2">
                  <c:v>18.0</c:v>
                </c:pt>
                <c:pt idx="3">
                  <c:v>30.0</c:v>
                </c:pt>
                <c:pt idx="4">
                  <c:v>42.0</c:v>
                </c:pt>
                <c:pt idx="5">
                  <c:v>60.0</c:v>
                </c:pt>
                <c:pt idx="6">
                  <c:v>96.0</c:v>
                </c:pt>
                <c:pt idx="7">
                  <c:v>144.0</c:v>
                </c:pt>
              </c:numCache>
            </c:numRef>
          </c:val>
          <c:smooth val="0"/>
        </c:ser>
        <c:dLbls>
          <c:showLegendKey val="0"/>
          <c:showVal val="1"/>
          <c:showCatName val="0"/>
          <c:showSerName val="0"/>
          <c:showPercent val="0"/>
          <c:showBubbleSize val="0"/>
        </c:dLbls>
        <c:marker val="1"/>
        <c:smooth val="0"/>
        <c:axId val="-2126358728"/>
        <c:axId val="-2126395288"/>
      </c:lineChart>
      <c:catAx>
        <c:axId val="-2126358728"/>
        <c:scaling>
          <c:orientation val="maxMin"/>
        </c:scaling>
        <c:delete val="0"/>
        <c:axPos val="b"/>
        <c:majorGridlines/>
        <c:minorGridlines/>
        <c:numFmt formatCode="General" sourceLinked="1"/>
        <c:majorTickMark val="out"/>
        <c:minorTickMark val="none"/>
        <c:tickLblPos val="nextTo"/>
        <c:crossAx val="-2126395288"/>
        <c:crosses val="autoZero"/>
        <c:auto val="1"/>
        <c:lblAlgn val="ctr"/>
        <c:lblOffset val="100"/>
        <c:noMultiLvlLbl val="0"/>
      </c:catAx>
      <c:valAx>
        <c:axId val="-2126395288"/>
        <c:scaling>
          <c:orientation val="minMax"/>
        </c:scaling>
        <c:delete val="0"/>
        <c:axPos val="l"/>
        <c:majorGridlines/>
        <c:numFmt formatCode="General" sourceLinked="1"/>
        <c:majorTickMark val="out"/>
        <c:minorTickMark val="none"/>
        <c:tickLblPos val="nextTo"/>
        <c:crossAx val="-2126358728"/>
        <c:crosses val="max"/>
        <c:crossBetween val="between"/>
      </c:valAx>
    </c:plotArea>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0177977-74B0-4897-B803-4132BD4750B1}" type="datetimeFigureOut">
              <a:rPr lang="fr-FR" smtClean="0"/>
              <a:pPr/>
              <a:t>18/09/13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94332E-FF6E-4FFE-807A-67C791EB7D1B}"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0177977-74B0-4897-B803-4132BD4750B1}" type="datetimeFigureOut">
              <a:rPr lang="fr-FR" smtClean="0"/>
              <a:pPr/>
              <a:t>18/09/13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94332E-FF6E-4FFE-807A-67C791EB7D1B}"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0177977-74B0-4897-B803-4132BD4750B1}" type="datetimeFigureOut">
              <a:rPr lang="fr-FR" smtClean="0"/>
              <a:pPr/>
              <a:t>18/09/13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94332E-FF6E-4FFE-807A-67C791EB7D1B}"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0177977-74B0-4897-B803-4132BD4750B1}" type="datetimeFigureOut">
              <a:rPr lang="fr-FR" smtClean="0"/>
              <a:pPr/>
              <a:t>18/09/13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94332E-FF6E-4FFE-807A-67C791EB7D1B}"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0177977-74B0-4897-B803-4132BD4750B1}" type="datetimeFigureOut">
              <a:rPr lang="fr-FR" smtClean="0"/>
              <a:pPr/>
              <a:t>18/09/13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94332E-FF6E-4FFE-807A-67C791EB7D1B}"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0177977-74B0-4897-B803-4132BD4750B1}" type="datetimeFigureOut">
              <a:rPr lang="fr-FR" smtClean="0"/>
              <a:pPr/>
              <a:t>18/09/13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694332E-FF6E-4FFE-807A-67C791EB7D1B}"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0177977-74B0-4897-B803-4132BD4750B1}" type="datetimeFigureOut">
              <a:rPr lang="fr-FR" smtClean="0"/>
              <a:pPr/>
              <a:t>18/09/13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694332E-FF6E-4FFE-807A-67C791EB7D1B}"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0177977-74B0-4897-B803-4132BD4750B1}" type="datetimeFigureOut">
              <a:rPr lang="fr-FR" smtClean="0"/>
              <a:pPr/>
              <a:t>18/09/13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694332E-FF6E-4FFE-807A-67C791EB7D1B}"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0177977-74B0-4897-B803-4132BD4750B1}" type="datetimeFigureOut">
              <a:rPr lang="fr-FR" smtClean="0"/>
              <a:pPr/>
              <a:t>18/09/13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694332E-FF6E-4FFE-807A-67C791EB7D1B}"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0177977-74B0-4897-B803-4132BD4750B1}" type="datetimeFigureOut">
              <a:rPr lang="fr-FR" smtClean="0"/>
              <a:pPr/>
              <a:t>18/09/13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694332E-FF6E-4FFE-807A-67C791EB7D1B}"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0177977-74B0-4897-B803-4132BD4750B1}" type="datetimeFigureOut">
              <a:rPr lang="fr-FR" smtClean="0"/>
              <a:pPr/>
              <a:t>18/09/13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694332E-FF6E-4FFE-807A-67C791EB7D1B}"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177977-74B0-4897-B803-4132BD4750B1}" type="datetimeFigureOut">
              <a:rPr lang="fr-FR" smtClean="0"/>
              <a:pPr/>
              <a:t>18/09/13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94332E-FF6E-4FFE-807A-67C791EB7D1B}"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emf"/><Relationship Id="rId3" Type="http://schemas.openxmlformats.org/officeDocument/2006/relationships/chart" Target="../charts/char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Espace réservé du pied de page 3"/>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800" b="0"/>
              <a:t>Guy Doriot  copyright 2006-2007</a:t>
            </a:r>
          </a:p>
        </p:txBody>
      </p:sp>
      <p:sp>
        <p:nvSpPr>
          <p:cNvPr id="144386" name="Espace réservé du numéro de diapositive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fld id="{7E57A7B4-62D6-AA4F-9D31-9446F2723F04}" type="slidenum">
              <a:rPr lang="fr-FR" sz="1400" b="0"/>
              <a:pPr eaLnBrk="1" hangingPunct="1"/>
              <a:t>1</a:t>
            </a:fld>
            <a:endParaRPr lang="fr-FR" sz="1400" b="0"/>
          </a:p>
        </p:txBody>
      </p:sp>
      <p:sp>
        <p:nvSpPr>
          <p:cNvPr id="112642" name="Rectangle 2"/>
          <p:cNvSpPr>
            <a:spLocks noGrp="1" noChangeArrowheads="1"/>
          </p:cNvSpPr>
          <p:nvPr>
            <p:ph type="title"/>
          </p:nvPr>
        </p:nvSpPr>
        <p:spPr>
          <a:xfrm>
            <a:off x="457200" y="274638"/>
            <a:ext cx="8229600" cy="346050"/>
          </a:xfrm>
        </p:spPr>
        <p:txBody>
          <a:bodyPr>
            <a:noAutofit/>
          </a:bodyPr>
          <a:lstStyle/>
          <a:p>
            <a:pPr eaLnBrk="1" hangingPunct="1"/>
            <a:r>
              <a:rPr lang="fr-FR" sz="2000" dirty="0">
                <a:latin typeface="Calibri"/>
                <a:cs typeface="Calibri"/>
              </a:rPr>
              <a:t>DEFINITIONS</a:t>
            </a:r>
          </a:p>
        </p:txBody>
      </p:sp>
      <p:grpSp>
        <p:nvGrpSpPr>
          <p:cNvPr id="2" name="Group 14"/>
          <p:cNvGrpSpPr>
            <a:grpSpLocks/>
          </p:cNvGrpSpPr>
          <p:nvPr/>
        </p:nvGrpSpPr>
        <p:grpSpPr bwMode="auto">
          <a:xfrm>
            <a:off x="539750" y="4652963"/>
            <a:ext cx="4700588" cy="1466850"/>
            <a:chOff x="340" y="2931"/>
            <a:chExt cx="2961" cy="924"/>
          </a:xfrm>
        </p:grpSpPr>
        <p:sp>
          <p:nvSpPr>
            <p:cNvPr id="144398" name="Text Box 9"/>
            <p:cNvSpPr txBox="1">
              <a:spLocks noChangeArrowheads="1"/>
            </p:cNvSpPr>
            <p:nvPr/>
          </p:nvSpPr>
          <p:spPr bwMode="auto">
            <a:xfrm>
              <a:off x="340" y="2931"/>
              <a:ext cx="2961" cy="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a:t>Arc saturé</a:t>
              </a:r>
              <a:endParaRPr lang="fr-FR" sz="1200" b="0"/>
            </a:p>
            <a:p>
              <a:pPr eaLnBrk="1" hangingPunct="1"/>
              <a:r>
                <a:rPr lang="fr-FR" sz="1200" b="0"/>
                <a:t>Un arc ij est dit saturé si l</a:t>
              </a:r>
              <a:r>
                <a:rPr lang="ja-JP" altLang="fr-FR" sz="1200" b="0"/>
                <a:t>’</a:t>
              </a:r>
              <a:r>
                <a:rPr lang="fr-FR" altLang="ja-JP" sz="1200" b="0"/>
                <a:t>on fait passer par cet arc le flux maximum Fij qu</a:t>
              </a:r>
              <a:r>
                <a:rPr lang="ja-JP" altLang="fr-FR" sz="1200" b="0"/>
                <a:t>’</a:t>
              </a:r>
              <a:r>
                <a:rPr lang="fr-FR" altLang="ja-JP" sz="1200" b="0"/>
                <a:t>il puisse absorber compte tenu de la contrainte qui lui est associée.</a:t>
              </a:r>
            </a:p>
            <a:p>
              <a:pPr eaLnBrk="1" hangingPunct="1"/>
              <a:r>
                <a:rPr lang="fr-FR" sz="1200" b="0"/>
                <a:t>Ici, la contrainte est le coût Cij de réduction par unité de temps. </a:t>
              </a:r>
            </a:p>
            <a:p>
              <a:pPr eaLnBrk="1" hangingPunct="1"/>
              <a:endParaRPr lang="fr-FR" sz="1200" b="0"/>
            </a:p>
            <a:p>
              <a:pPr eaLnBrk="1" hangingPunct="1"/>
              <a:r>
                <a:rPr lang="fr-FR" sz="1200" b="0"/>
                <a:t>Leur symbole est :</a:t>
              </a:r>
            </a:p>
          </p:txBody>
        </p:sp>
        <p:pic>
          <p:nvPicPr>
            <p:cNvPr id="144399"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7" y="3612"/>
              <a:ext cx="1180" cy="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Group 15"/>
          <p:cNvGrpSpPr>
            <a:grpSpLocks/>
          </p:cNvGrpSpPr>
          <p:nvPr/>
        </p:nvGrpSpPr>
        <p:grpSpPr bwMode="auto">
          <a:xfrm>
            <a:off x="4500563" y="765175"/>
            <a:ext cx="4484687" cy="4646613"/>
            <a:chOff x="2835" y="482"/>
            <a:chExt cx="2825" cy="2927"/>
          </a:xfrm>
        </p:grpSpPr>
        <p:pic>
          <p:nvPicPr>
            <p:cNvPr id="144395"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8" y="1253"/>
              <a:ext cx="1930" cy="1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4396" name="Text Box 7"/>
            <p:cNvSpPr txBox="1">
              <a:spLocks noChangeArrowheads="1"/>
            </p:cNvSpPr>
            <p:nvPr/>
          </p:nvSpPr>
          <p:spPr bwMode="auto">
            <a:xfrm>
              <a:off x="2835" y="482"/>
              <a:ext cx="2825" cy="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dirty="0"/>
                <a:t>Coupe dans un graphe</a:t>
              </a:r>
              <a:endParaRPr lang="fr-FR" sz="1200" b="0" dirty="0"/>
            </a:p>
            <a:p>
              <a:pPr eaLnBrk="1" hangingPunct="1"/>
              <a:r>
                <a:rPr lang="fr-FR" sz="1200" b="0" dirty="0"/>
                <a:t>La coupe d'un ensemble d</a:t>
              </a:r>
              <a:r>
                <a:rPr lang="ja-JP" altLang="fr-FR" sz="1200" b="0" dirty="0"/>
                <a:t>’</a:t>
              </a:r>
              <a:r>
                <a:rPr lang="fr-FR" altLang="ja-JP" sz="1200" b="0" dirty="0"/>
                <a:t>arcs divise celui-ci en deux sous-ensembles E1 et E2 : E1 contient les arcs entrants (de E1 vers E2) et le sommet origine, E2 contient les arcs sortants (de E2 vers E1) et le sommet extrémité. Ici la coupe est constituée des arcs : entrants (1,2); (3,4) et sortant (2,3).</a:t>
              </a:r>
              <a:endParaRPr lang="fr-FR" sz="1200" b="0" dirty="0"/>
            </a:p>
          </p:txBody>
        </p:sp>
        <p:sp>
          <p:nvSpPr>
            <p:cNvPr id="144397" name="Text Box 11"/>
            <p:cNvSpPr txBox="1">
              <a:spLocks noChangeArrowheads="1"/>
            </p:cNvSpPr>
            <p:nvPr/>
          </p:nvSpPr>
          <p:spPr bwMode="auto">
            <a:xfrm>
              <a:off x="3470" y="2886"/>
              <a:ext cx="2041"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dirty="0"/>
                <a:t>Coupe de coût minimum</a:t>
              </a:r>
              <a:endParaRPr lang="fr-FR" sz="1200" b="0" dirty="0"/>
            </a:p>
            <a:p>
              <a:pPr eaLnBrk="1" hangingPunct="1"/>
              <a:r>
                <a:rPr lang="fr-FR" sz="1200" b="0" dirty="0"/>
                <a:t>C’</a:t>
              </a:r>
              <a:r>
                <a:rPr lang="fr-FR" altLang="ja-JP" sz="1200" b="0" dirty="0"/>
                <a:t>est une coupe qui </a:t>
              </a:r>
              <a:r>
                <a:rPr lang="fr-FR" altLang="ja-JP" sz="1200" b="0" dirty="0" smtClean="0"/>
                <a:t>traverse </a:t>
              </a:r>
              <a:r>
                <a:rPr lang="fr-FR" altLang="ja-JP" sz="1200" b="0" dirty="0" smtClean="0"/>
                <a:t>un nombre maximum d’arcs critiques et saturés entrant dans cette coupe.</a:t>
              </a:r>
              <a:endParaRPr lang="fr-FR" sz="1200" b="0" dirty="0"/>
            </a:p>
          </p:txBody>
        </p:sp>
      </p:grpSp>
      <p:grpSp>
        <p:nvGrpSpPr>
          <p:cNvPr id="4" name="Group 13"/>
          <p:cNvGrpSpPr>
            <a:grpSpLocks/>
          </p:cNvGrpSpPr>
          <p:nvPr/>
        </p:nvGrpSpPr>
        <p:grpSpPr bwMode="auto">
          <a:xfrm>
            <a:off x="468313" y="765175"/>
            <a:ext cx="4786312" cy="3773488"/>
            <a:chOff x="295" y="482"/>
            <a:chExt cx="3015" cy="2377"/>
          </a:xfrm>
        </p:grpSpPr>
        <p:pic>
          <p:nvPicPr>
            <p:cNvPr id="144391"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 y="1071"/>
              <a:ext cx="2473" cy="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4392" name="Text Box 5"/>
            <p:cNvSpPr txBox="1">
              <a:spLocks noChangeArrowheads="1"/>
            </p:cNvSpPr>
            <p:nvPr/>
          </p:nvSpPr>
          <p:spPr bwMode="auto">
            <a:xfrm>
              <a:off x="295" y="482"/>
              <a:ext cx="2507"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a:t>Les arcs</a:t>
              </a:r>
            </a:p>
            <a:p>
              <a:pPr eaLnBrk="1" hangingPunct="1"/>
              <a:r>
                <a:rPr lang="fr-FR" sz="1200" b="0"/>
                <a:t>Dij = durée normale de la tâche; Lij = durée minimum de la tâche (seuil technologique); ti = date de début au plus tôt; Tj = date de fin au plus tard</a:t>
              </a:r>
            </a:p>
          </p:txBody>
        </p:sp>
        <p:pic>
          <p:nvPicPr>
            <p:cNvPr id="144393"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5" y="2069"/>
              <a:ext cx="1900" cy="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4394" name="Text Box 12"/>
            <p:cNvSpPr txBox="1">
              <a:spLocks noChangeArrowheads="1"/>
            </p:cNvSpPr>
            <p:nvPr/>
          </p:nvSpPr>
          <p:spPr bwMode="auto">
            <a:xfrm>
              <a:off x="2154" y="2341"/>
              <a:ext cx="1156"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Arial" charset="0"/>
                  <a:ea typeface="ＭＳ Ｐゴシック" charset="0"/>
                  <a:cs typeface="ＭＳ Ｐゴシック" charset="0"/>
                </a:defRPr>
              </a:lvl1pPr>
              <a:lvl2pPr marL="742950" indent="-285750" eaLnBrk="0" hangingPunct="0">
                <a:defRPr sz="1600" b="1">
                  <a:solidFill>
                    <a:schemeClr val="tx1"/>
                  </a:solidFill>
                  <a:latin typeface="Arial" charset="0"/>
                  <a:ea typeface="ＭＳ Ｐゴシック" charset="0"/>
                </a:defRPr>
              </a:lvl2pPr>
              <a:lvl3pPr marL="1143000" indent="-228600" eaLnBrk="0" hangingPunct="0">
                <a:defRPr sz="1600" b="1">
                  <a:solidFill>
                    <a:schemeClr val="tx1"/>
                  </a:solidFill>
                  <a:latin typeface="Arial" charset="0"/>
                  <a:ea typeface="ＭＳ Ｐゴシック" charset="0"/>
                </a:defRPr>
              </a:lvl3pPr>
              <a:lvl4pPr marL="1600200" indent="-228600" eaLnBrk="0" hangingPunct="0">
                <a:defRPr sz="1600" b="1">
                  <a:solidFill>
                    <a:schemeClr val="tx1"/>
                  </a:solidFill>
                  <a:latin typeface="Arial" charset="0"/>
                  <a:ea typeface="ＭＳ Ｐゴシック" charset="0"/>
                </a:defRPr>
              </a:lvl4pPr>
              <a:lvl5pPr marL="2057400" indent="-228600" eaLnBrk="0" hangingPunct="0">
                <a:defRPr sz="1600" b="1">
                  <a:solidFill>
                    <a:schemeClr val="tx1"/>
                  </a:solidFill>
                  <a:latin typeface="Arial" charset="0"/>
                  <a:ea typeface="ＭＳ Ｐゴシック" charset="0"/>
                </a:defRPr>
              </a:lvl5pPr>
              <a:lvl6pPr marL="2514600" indent="-228600" eaLnBrk="0" fontAlgn="base" hangingPunct="0">
                <a:spcBef>
                  <a:spcPct val="0"/>
                </a:spcBef>
                <a:spcAft>
                  <a:spcPct val="0"/>
                </a:spcAft>
                <a:defRPr sz="1600" b="1">
                  <a:solidFill>
                    <a:schemeClr val="tx1"/>
                  </a:solidFill>
                  <a:latin typeface="Arial" charset="0"/>
                  <a:ea typeface="ＭＳ Ｐゴシック" charset="0"/>
                </a:defRPr>
              </a:lvl6pPr>
              <a:lvl7pPr marL="2971800" indent="-228600" eaLnBrk="0" fontAlgn="base" hangingPunct="0">
                <a:spcBef>
                  <a:spcPct val="0"/>
                </a:spcBef>
                <a:spcAft>
                  <a:spcPct val="0"/>
                </a:spcAft>
                <a:defRPr sz="1600" b="1">
                  <a:solidFill>
                    <a:schemeClr val="tx1"/>
                  </a:solidFill>
                  <a:latin typeface="Arial" charset="0"/>
                  <a:ea typeface="ＭＳ Ｐゴシック" charset="0"/>
                </a:defRPr>
              </a:lvl7pPr>
              <a:lvl8pPr marL="3429000" indent="-228600" eaLnBrk="0" fontAlgn="base" hangingPunct="0">
                <a:spcBef>
                  <a:spcPct val="0"/>
                </a:spcBef>
                <a:spcAft>
                  <a:spcPct val="0"/>
                </a:spcAft>
                <a:defRPr sz="1600" b="1">
                  <a:solidFill>
                    <a:schemeClr val="tx1"/>
                  </a:solidFill>
                  <a:latin typeface="Arial" charset="0"/>
                  <a:ea typeface="ＭＳ Ｐゴシック" charset="0"/>
                </a:defRPr>
              </a:lvl8pPr>
              <a:lvl9pPr marL="3886200" indent="-228600" eaLnBrk="0" fontAlgn="base" hangingPunct="0">
                <a:spcBef>
                  <a:spcPct val="0"/>
                </a:spcBef>
                <a:spcAft>
                  <a:spcPct val="0"/>
                </a:spcAft>
                <a:defRPr sz="1600" b="1">
                  <a:solidFill>
                    <a:schemeClr val="tx1"/>
                  </a:solidFill>
                  <a:latin typeface="Arial" charset="0"/>
                  <a:ea typeface="ＭＳ Ｐゴシック" charset="0"/>
                </a:defRPr>
              </a:lvl9pPr>
            </a:lstStyle>
            <a:p>
              <a:pPr eaLnBrk="1" hangingPunct="1"/>
              <a:r>
                <a:rPr lang="fr-FR" sz="1200"/>
                <a:t>Dij = durée normale</a:t>
              </a:r>
            </a:p>
            <a:p>
              <a:pPr eaLnBrk="1" hangingPunct="1"/>
              <a:r>
                <a:rPr lang="fr-FR" sz="1200"/>
                <a:t>Lij = durée minimum</a:t>
              </a:r>
            </a:p>
            <a:p>
              <a:pPr eaLnBrk="1" hangingPunct="1"/>
              <a:r>
                <a:rPr lang="fr-FR" sz="1200"/>
                <a:t>Cij = coût de réduction</a:t>
              </a:r>
            </a:p>
            <a:p>
              <a:pPr eaLnBrk="1" hangingPunct="1"/>
              <a:r>
                <a:rPr lang="fr-FR" sz="1200"/>
                <a:t>par unité de temps</a:t>
              </a:r>
            </a:p>
          </p:txBody>
        </p:sp>
      </p:grpSp>
    </p:spTree>
    <p:extLst>
      <p:ext uri="{BB962C8B-B14F-4D97-AF65-F5344CB8AC3E}">
        <p14:creationId xmlns:p14="http://schemas.microsoft.com/office/powerpoint/2010/main" val="34947426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42"/>
                                        </p:tgtEl>
                                        <p:attrNameLst>
                                          <p:attrName>style.visibility</p:attrName>
                                        </p:attrNameLst>
                                      </p:cBhvr>
                                      <p:to>
                                        <p:strVal val="visible"/>
                                      </p:to>
                                    </p:set>
                                    <p:anim calcmode="lin" valueType="num">
                                      <p:cBhvr additive="base">
                                        <p:cTn id="7" dur="500" fill="hold"/>
                                        <p:tgtEl>
                                          <p:spTgt spid="112642"/>
                                        </p:tgtEl>
                                        <p:attrNameLst>
                                          <p:attrName>ppt_x</p:attrName>
                                        </p:attrNameLst>
                                      </p:cBhvr>
                                      <p:tavLst>
                                        <p:tav tm="0">
                                          <p:val>
                                            <p:strVal val="#ppt_x"/>
                                          </p:val>
                                        </p:tav>
                                        <p:tav tm="100000">
                                          <p:val>
                                            <p:strVal val="#ppt_x"/>
                                          </p:val>
                                        </p:tav>
                                      </p:tavLst>
                                    </p:anim>
                                    <p:anim calcmode="lin" valueType="num">
                                      <p:cBhvr additive="base">
                                        <p:cTn id="8" dur="500" fill="hold"/>
                                        <p:tgtEl>
                                          <p:spTgt spid="11264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heckerboard(across)">
                                      <p:cBhvr>
                                        <p:cTn id="13" dur="500"/>
                                        <p:tgtEl>
                                          <p:spTgt spid="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heckerboard(across)">
                                      <p:cBhvr>
                                        <p:cTn id="18" dur="500"/>
                                        <p:tgtEl>
                                          <p:spTgt spid="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checkerboard(across)">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2"/>
          </p:nvPr>
        </p:nvSpPr>
        <p:spPr/>
        <p:txBody>
          <a:bodyPr/>
          <a:lstStyle/>
          <a:p>
            <a:fld id="{1EE33C8A-4579-4B61-BFF9-15D52D8889D9}" type="slidenum">
              <a:rPr lang="fr-FR"/>
              <a:pPr/>
              <a:t>10</a:t>
            </a:fld>
            <a:endParaRPr lang="fr-FR"/>
          </a:p>
        </p:txBody>
      </p:sp>
      <p:sp>
        <p:nvSpPr>
          <p:cNvPr id="45058" name="Rectangle 2"/>
          <p:cNvSpPr>
            <a:spLocks noGrp="1" noChangeArrowheads="1"/>
          </p:cNvSpPr>
          <p:nvPr>
            <p:ph type="title"/>
          </p:nvPr>
        </p:nvSpPr>
        <p:spPr>
          <a:xfrm>
            <a:off x="342900" y="223838"/>
            <a:ext cx="8229600" cy="385762"/>
          </a:xfrm>
        </p:spPr>
        <p:txBody>
          <a:bodyPr/>
          <a:lstStyle/>
          <a:p>
            <a:r>
              <a:rPr lang="fr-FR" sz="1400" b="1"/>
              <a:t>Q12 : COURBE COUT x DELAI POUR LE LOGICIEL LOGIC</a:t>
            </a:r>
          </a:p>
        </p:txBody>
      </p:sp>
      <p:grpSp>
        <p:nvGrpSpPr>
          <p:cNvPr id="23" name="Groupe 22"/>
          <p:cNvGrpSpPr/>
          <p:nvPr/>
        </p:nvGrpSpPr>
        <p:grpSpPr>
          <a:xfrm>
            <a:off x="5364088" y="1412776"/>
            <a:ext cx="3146425" cy="1187450"/>
            <a:chOff x="5816600" y="1390650"/>
            <a:chExt cx="3146425" cy="1187450"/>
          </a:xfrm>
        </p:grpSpPr>
        <p:sp>
          <p:nvSpPr>
            <p:cNvPr id="45059" name="Text Box 3"/>
            <p:cNvSpPr txBox="1">
              <a:spLocks noChangeArrowheads="1"/>
            </p:cNvSpPr>
            <p:nvPr/>
          </p:nvSpPr>
          <p:spPr bwMode="auto">
            <a:xfrm>
              <a:off x="6854825" y="1390650"/>
              <a:ext cx="2108200" cy="1187450"/>
            </a:xfrm>
            <a:prstGeom prst="rect">
              <a:avLst/>
            </a:prstGeom>
            <a:noFill/>
            <a:ln w="9525">
              <a:noFill/>
              <a:miter lim="800000"/>
              <a:headEnd/>
              <a:tailEnd/>
            </a:ln>
            <a:effectLst/>
          </p:spPr>
          <p:txBody>
            <a:bodyPr>
              <a:spAutoFit/>
            </a:bodyPr>
            <a:lstStyle/>
            <a:p>
              <a:r>
                <a:rPr lang="fr-FR" sz="1200" dirty="0">
                  <a:latin typeface="Verdana" pitchFamily="34" charset="0"/>
                </a:rPr>
                <a:t>On retrouve bien ce que laissait présager l’analyse globale faite</a:t>
              </a:r>
            </a:p>
            <a:p>
              <a:r>
                <a:rPr lang="fr-FR" sz="1200" dirty="0">
                  <a:latin typeface="Verdana" pitchFamily="34" charset="0"/>
                </a:rPr>
                <a:t>avant d’appliquer l’algorithme de</a:t>
              </a:r>
            </a:p>
            <a:p>
              <a:r>
                <a:rPr lang="fr-FR" sz="1200" dirty="0">
                  <a:latin typeface="Verdana" pitchFamily="34" charset="0"/>
                </a:rPr>
                <a:t>Ford-</a:t>
              </a:r>
              <a:r>
                <a:rPr lang="fr-FR" sz="1200" dirty="0" err="1">
                  <a:latin typeface="Verdana" pitchFamily="34" charset="0"/>
                </a:rPr>
                <a:t>Fulkerson</a:t>
              </a:r>
              <a:r>
                <a:rPr lang="fr-FR" sz="1200" dirty="0">
                  <a:latin typeface="Verdana" pitchFamily="34" charset="0"/>
                </a:rPr>
                <a:t>.</a:t>
              </a:r>
            </a:p>
          </p:txBody>
        </p:sp>
        <p:sp>
          <p:nvSpPr>
            <p:cNvPr id="45060" name="Line 4"/>
            <p:cNvSpPr>
              <a:spLocks noChangeShapeType="1"/>
            </p:cNvSpPr>
            <p:nvPr/>
          </p:nvSpPr>
          <p:spPr bwMode="auto">
            <a:xfrm flipH="1">
              <a:off x="5816600" y="1816100"/>
              <a:ext cx="1041400" cy="469900"/>
            </a:xfrm>
            <a:prstGeom prst="line">
              <a:avLst/>
            </a:prstGeom>
            <a:noFill/>
            <a:ln w="9525">
              <a:solidFill>
                <a:schemeClr val="tx1"/>
              </a:solidFill>
              <a:round/>
              <a:headEnd/>
              <a:tailEnd type="triangle" w="med" len="med"/>
            </a:ln>
            <a:effectLst/>
          </p:spPr>
          <p:txBody>
            <a:bodyPr/>
            <a:lstStyle/>
            <a:p>
              <a:endParaRPr lang="fr-FR"/>
            </a:p>
          </p:txBody>
        </p:sp>
        <p:sp>
          <p:nvSpPr>
            <p:cNvPr id="45061" name="Line 5"/>
            <p:cNvSpPr>
              <a:spLocks noChangeShapeType="1"/>
            </p:cNvSpPr>
            <p:nvPr/>
          </p:nvSpPr>
          <p:spPr bwMode="auto">
            <a:xfrm flipH="1">
              <a:off x="6451600" y="1803400"/>
              <a:ext cx="381000" cy="469900"/>
            </a:xfrm>
            <a:prstGeom prst="line">
              <a:avLst/>
            </a:prstGeom>
            <a:noFill/>
            <a:ln w="9525">
              <a:solidFill>
                <a:schemeClr val="tx1"/>
              </a:solidFill>
              <a:round/>
              <a:headEnd/>
              <a:tailEnd type="triangle" w="med" len="med"/>
            </a:ln>
            <a:effectLst/>
          </p:spPr>
          <p:txBody>
            <a:bodyPr/>
            <a:lstStyle/>
            <a:p>
              <a:endParaRPr lang="fr-FR"/>
            </a:p>
          </p:txBody>
        </p:sp>
      </p:grpSp>
      <p:pic>
        <p:nvPicPr>
          <p:cNvPr id="1026" name="Picture 2"/>
          <p:cNvPicPr>
            <a:picLocks noChangeAspect="1" noChangeArrowheads="1"/>
          </p:cNvPicPr>
          <p:nvPr/>
        </p:nvPicPr>
        <p:blipFill>
          <a:blip r:embed="rId2" cstate="print"/>
          <a:srcRect/>
          <a:stretch>
            <a:fillRect/>
          </a:stretch>
        </p:blipFill>
        <p:spPr bwMode="auto">
          <a:xfrm>
            <a:off x="2771800" y="692696"/>
            <a:ext cx="3562350" cy="1743075"/>
          </a:xfrm>
          <a:prstGeom prst="rect">
            <a:avLst/>
          </a:prstGeom>
          <a:noFill/>
          <a:ln w="9525">
            <a:noFill/>
            <a:miter lim="800000"/>
            <a:headEnd/>
            <a:tailEnd/>
          </a:ln>
          <a:effectLst/>
        </p:spPr>
      </p:pic>
      <p:grpSp>
        <p:nvGrpSpPr>
          <p:cNvPr id="22" name="Groupe 21"/>
          <p:cNvGrpSpPr/>
          <p:nvPr/>
        </p:nvGrpSpPr>
        <p:grpSpPr>
          <a:xfrm>
            <a:off x="1691680" y="2636912"/>
            <a:ext cx="6078601" cy="3269357"/>
            <a:chOff x="1691680" y="2636912"/>
            <a:chExt cx="6078601" cy="3269357"/>
          </a:xfrm>
        </p:grpSpPr>
        <p:grpSp>
          <p:nvGrpSpPr>
            <p:cNvPr id="12" name="Groupe 11"/>
            <p:cNvGrpSpPr/>
            <p:nvPr/>
          </p:nvGrpSpPr>
          <p:grpSpPr>
            <a:xfrm>
              <a:off x="2123728" y="2924944"/>
              <a:ext cx="4829175" cy="2981325"/>
              <a:chOff x="0" y="0"/>
              <a:chExt cx="4829175" cy="2981325"/>
            </a:xfrm>
          </p:grpSpPr>
          <p:graphicFrame>
            <p:nvGraphicFramePr>
              <p:cNvPr id="13" name="Graphique 12"/>
              <p:cNvGraphicFramePr/>
              <p:nvPr/>
            </p:nvGraphicFramePr>
            <p:xfrm>
              <a:off x="0" y="0"/>
              <a:ext cx="4829175" cy="2981325"/>
            </p:xfrm>
            <a:graphic>
              <a:graphicData uri="http://schemas.openxmlformats.org/drawingml/2006/chart">
                <c:chart xmlns:c="http://schemas.openxmlformats.org/drawingml/2006/chart" xmlns:r="http://schemas.openxmlformats.org/officeDocument/2006/relationships" r:id="rId3"/>
              </a:graphicData>
            </a:graphic>
          </p:graphicFrame>
          <p:sp>
            <p:nvSpPr>
              <p:cNvPr id="14" name="ZoneTexte 3"/>
              <p:cNvSpPr txBox="1"/>
              <p:nvPr/>
            </p:nvSpPr>
            <p:spPr>
              <a:xfrm>
                <a:off x="3733801" y="1709738"/>
                <a:ext cx="325538" cy="697948"/>
              </a:xfrm>
              <a:prstGeom prst="rect">
                <a:avLst/>
              </a:prstGeom>
              <a:noFill/>
            </p:spPr>
            <p:style>
              <a:lnRef idx="0">
                <a:scrgbClr r="0" g="0" b="0"/>
              </a:lnRef>
              <a:fillRef idx="0">
                <a:scrgbClr r="0" g="0" b="0"/>
              </a:fillRef>
              <a:effectRef idx="0">
                <a:scrgbClr r="0" g="0" b="0"/>
              </a:effectRef>
              <a:fontRef idx="minor">
                <a:schemeClr val="tx1"/>
              </a:fontRef>
            </p:style>
            <p:txBody>
              <a:bodyPr vert="vert270"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fr-FR" sz="900"/>
                  <a:t>Itération N°1</a:t>
                </a:r>
              </a:p>
            </p:txBody>
          </p:sp>
          <p:sp>
            <p:nvSpPr>
              <p:cNvPr id="15" name="ZoneTexte 4"/>
              <p:cNvSpPr txBox="1"/>
              <p:nvPr/>
            </p:nvSpPr>
            <p:spPr>
              <a:xfrm>
                <a:off x="2676526" y="1366838"/>
                <a:ext cx="325538" cy="697948"/>
              </a:xfrm>
              <a:prstGeom prst="rect">
                <a:avLst/>
              </a:prstGeom>
              <a:noFill/>
            </p:spPr>
            <p:style>
              <a:lnRef idx="0">
                <a:scrgbClr r="0" g="0" b="0"/>
              </a:lnRef>
              <a:fillRef idx="0">
                <a:scrgbClr r="0" g="0" b="0"/>
              </a:fillRef>
              <a:effectRef idx="0">
                <a:scrgbClr r="0" g="0" b="0"/>
              </a:effectRef>
              <a:fontRef idx="minor">
                <a:schemeClr val="tx1"/>
              </a:fontRef>
            </p:style>
            <p:txBody>
              <a:bodyPr vert="vert270"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fr-FR" sz="900"/>
                  <a:t>Itération N°2</a:t>
                </a:r>
              </a:p>
            </p:txBody>
          </p:sp>
          <p:sp>
            <p:nvSpPr>
              <p:cNvPr id="16" name="ZoneTexte 5"/>
              <p:cNvSpPr txBox="1"/>
              <p:nvPr/>
            </p:nvSpPr>
            <p:spPr>
              <a:xfrm>
                <a:off x="2152651" y="1176338"/>
                <a:ext cx="325538" cy="697948"/>
              </a:xfrm>
              <a:prstGeom prst="rect">
                <a:avLst/>
              </a:prstGeom>
              <a:noFill/>
            </p:spPr>
            <p:style>
              <a:lnRef idx="0">
                <a:scrgbClr r="0" g="0" b="0"/>
              </a:lnRef>
              <a:fillRef idx="0">
                <a:scrgbClr r="0" g="0" b="0"/>
              </a:fillRef>
              <a:effectRef idx="0">
                <a:scrgbClr r="0" g="0" b="0"/>
              </a:effectRef>
              <a:fontRef idx="minor">
                <a:schemeClr val="tx1"/>
              </a:fontRef>
            </p:style>
            <p:txBody>
              <a:bodyPr vert="vert270"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fr-FR" sz="900"/>
                  <a:t>Itération N°3</a:t>
                </a:r>
              </a:p>
            </p:txBody>
          </p:sp>
          <p:sp>
            <p:nvSpPr>
              <p:cNvPr id="17" name="ZoneTexte 6"/>
              <p:cNvSpPr txBox="1"/>
              <p:nvPr/>
            </p:nvSpPr>
            <p:spPr>
              <a:xfrm>
                <a:off x="1609726" y="900113"/>
                <a:ext cx="325538" cy="697948"/>
              </a:xfrm>
              <a:prstGeom prst="rect">
                <a:avLst/>
              </a:prstGeom>
              <a:noFill/>
            </p:spPr>
            <p:style>
              <a:lnRef idx="0">
                <a:scrgbClr r="0" g="0" b="0"/>
              </a:lnRef>
              <a:fillRef idx="0">
                <a:scrgbClr r="0" g="0" b="0"/>
              </a:fillRef>
              <a:effectRef idx="0">
                <a:scrgbClr r="0" g="0" b="0"/>
              </a:effectRef>
              <a:fontRef idx="minor">
                <a:schemeClr val="tx1"/>
              </a:fontRef>
            </p:style>
            <p:txBody>
              <a:bodyPr vert="vert270"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fr-FR" sz="900"/>
                  <a:t>Itération N°4</a:t>
                </a:r>
              </a:p>
            </p:txBody>
          </p:sp>
          <p:sp>
            <p:nvSpPr>
              <p:cNvPr id="18" name="ZoneTexte 7"/>
              <p:cNvSpPr txBox="1"/>
              <p:nvPr/>
            </p:nvSpPr>
            <p:spPr>
              <a:xfrm>
                <a:off x="1095376" y="347663"/>
                <a:ext cx="325538" cy="697948"/>
              </a:xfrm>
              <a:prstGeom prst="rect">
                <a:avLst/>
              </a:prstGeom>
              <a:noFill/>
            </p:spPr>
            <p:style>
              <a:lnRef idx="0">
                <a:scrgbClr r="0" g="0" b="0"/>
              </a:lnRef>
              <a:fillRef idx="0">
                <a:scrgbClr r="0" g="0" b="0"/>
              </a:fillRef>
              <a:effectRef idx="0">
                <a:scrgbClr r="0" g="0" b="0"/>
              </a:effectRef>
              <a:fontRef idx="minor">
                <a:schemeClr val="tx1"/>
              </a:fontRef>
            </p:style>
            <p:txBody>
              <a:bodyPr vert="vert270"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fr-FR" sz="900"/>
                  <a:t>Itération N°5</a:t>
                </a:r>
              </a:p>
            </p:txBody>
          </p:sp>
          <p:sp>
            <p:nvSpPr>
              <p:cNvPr id="19" name="ZoneTexte 8"/>
              <p:cNvSpPr txBox="1"/>
              <p:nvPr/>
            </p:nvSpPr>
            <p:spPr>
              <a:xfrm>
                <a:off x="581026" y="490538"/>
                <a:ext cx="325538" cy="697948"/>
              </a:xfrm>
              <a:prstGeom prst="rect">
                <a:avLst/>
              </a:prstGeom>
              <a:noFill/>
            </p:spPr>
            <p:style>
              <a:lnRef idx="0">
                <a:scrgbClr r="0" g="0" b="0"/>
              </a:lnRef>
              <a:fillRef idx="0">
                <a:scrgbClr r="0" g="0" b="0"/>
              </a:fillRef>
              <a:effectRef idx="0">
                <a:scrgbClr r="0" g="0" b="0"/>
              </a:effectRef>
              <a:fontRef idx="minor">
                <a:schemeClr val="tx1"/>
              </a:fontRef>
            </p:style>
            <p:txBody>
              <a:bodyPr vert="vert270"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fr-FR" sz="900"/>
                  <a:t>Itération N°6</a:t>
                </a:r>
              </a:p>
            </p:txBody>
          </p:sp>
        </p:grpSp>
        <p:sp>
          <p:nvSpPr>
            <p:cNvPr id="20" name="ZoneTexte 19"/>
            <p:cNvSpPr txBox="1"/>
            <p:nvPr/>
          </p:nvSpPr>
          <p:spPr>
            <a:xfrm>
              <a:off x="6732240" y="5517232"/>
              <a:ext cx="1038041" cy="276999"/>
            </a:xfrm>
            <a:prstGeom prst="rect">
              <a:avLst/>
            </a:prstGeom>
            <a:noFill/>
          </p:spPr>
          <p:txBody>
            <a:bodyPr wrap="none" rtlCol="0">
              <a:spAutoFit/>
            </a:bodyPr>
            <a:lstStyle/>
            <a:p>
              <a:r>
                <a:rPr lang="fr-FR" sz="1200" dirty="0" smtClean="0"/>
                <a:t>Délai en jours</a:t>
              </a:r>
              <a:endParaRPr lang="fr-FR" sz="1200" dirty="0"/>
            </a:p>
          </p:txBody>
        </p:sp>
        <p:sp>
          <p:nvSpPr>
            <p:cNvPr id="21" name="ZoneTexte 20"/>
            <p:cNvSpPr txBox="1"/>
            <p:nvPr/>
          </p:nvSpPr>
          <p:spPr>
            <a:xfrm>
              <a:off x="1691680" y="2636912"/>
              <a:ext cx="856325" cy="276999"/>
            </a:xfrm>
            <a:prstGeom prst="rect">
              <a:avLst/>
            </a:prstGeom>
            <a:noFill/>
          </p:spPr>
          <p:txBody>
            <a:bodyPr wrap="none" rtlCol="0">
              <a:spAutoFit/>
            </a:bodyPr>
            <a:lstStyle/>
            <a:p>
              <a:r>
                <a:rPr lang="fr-FR" sz="1200" dirty="0" smtClean="0"/>
                <a:t>Coût en k€</a:t>
              </a:r>
              <a:endParaRPr lang="fr-FR" sz="1200" dirty="0"/>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Espace réservé du pied de page 3"/>
          <p:cNvSpPr>
            <a:spLocks noGrp="1"/>
          </p:cNvSpPr>
          <p:nvPr>
            <p:ph type="ftr" sz="quarter" idx="10"/>
          </p:nvPr>
        </p:nvSpPr>
        <p:spPr>
          <a:noFill/>
        </p:spPr>
        <p:txBody>
          <a:bodyPr/>
          <a:lstStyle/>
          <a:p>
            <a:r>
              <a:rPr lang="fr-FR" smtClean="0"/>
              <a:t>Guy Doriot  copyright 2006-2007</a:t>
            </a:r>
          </a:p>
        </p:txBody>
      </p:sp>
      <p:sp>
        <p:nvSpPr>
          <p:cNvPr id="120835" name="Espace réservé du numéro de diapositive 4"/>
          <p:cNvSpPr>
            <a:spLocks noGrp="1"/>
          </p:cNvSpPr>
          <p:nvPr>
            <p:ph type="sldNum" sz="quarter" idx="11"/>
          </p:nvPr>
        </p:nvSpPr>
        <p:spPr>
          <a:xfrm>
            <a:off x="7559824" y="6309320"/>
            <a:ext cx="1584176" cy="365125"/>
          </a:xfrm>
          <a:noFill/>
        </p:spPr>
        <p:txBody>
          <a:bodyPr/>
          <a:lstStyle/>
          <a:p>
            <a:fld id="{4AB77B80-EEB9-460C-9C44-CBA0C1C146F7}" type="slidenum">
              <a:rPr lang="fr-FR" smtClean="0"/>
              <a:pPr/>
              <a:t>2</a:t>
            </a:fld>
            <a:endParaRPr lang="fr-FR" dirty="0" smtClean="0"/>
          </a:p>
        </p:txBody>
      </p:sp>
      <p:sp>
        <p:nvSpPr>
          <p:cNvPr id="120836" name="Rectangle 2"/>
          <p:cNvSpPr>
            <a:spLocks noGrp="1" noChangeArrowheads="1"/>
          </p:cNvSpPr>
          <p:nvPr>
            <p:ph type="title"/>
          </p:nvPr>
        </p:nvSpPr>
        <p:spPr>
          <a:xfrm>
            <a:off x="457200" y="274638"/>
            <a:ext cx="8229600" cy="418058"/>
          </a:xfrm>
        </p:spPr>
        <p:txBody>
          <a:bodyPr>
            <a:normAutofit/>
          </a:bodyPr>
          <a:lstStyle/>
          <a:p>
            <a:pPr eaLnBrk="1" hangingPunct="1"/>
            <a:r>
              <a:rPr lang="fr-FR" sz="2000" dirty="0" smtClean="0"/>
              <a:t>ALGORITHME DE FORD-FULKERSON</a:t>
            </a:r>
          </a:p>
        </p:txBody>
      </p:sp>
      <p:sp>
        <p:nvSpPr>
          <p:cNvPr id="120837" name="Text Box 4"/>
          <p:cNvSpPr txBox="1">
            <a:spLocks noChangeArrowheads="1"/>
          </p:cNvSpPr>
          <p:nvPr/>
        </p:nvSpPr>
        <p:spPr bwMode="auto">
          <a:xfrm>
            <a:off x="395536" y="1124745"/>
            <a:ext cx="8372475" cy="4893647"/>
          </a:xfrm>
          <a:prstGeom prst="rect">
            <a:avLst/>
          </a:prstGeom>
          <a:noFill/>
          <a:ln w="9525">
            <a:noFill/>
            <a:miter lim="800000"/>
            <a:headEnd/>
            <a:tailEnd/>
          </a:ln>
        </p:spPr>
        <p:txBody>
          <a:bodyPr wrap="square">
            <a:spAutoFit/>
          </a:bodyPr>
          <a:lstStyle/>
          <a:p>
            <a:r>
              <a:rPr lang="fr-FR" sz="1200" dirty="0"/>
              <a:t>ALGORITHME DU CPM (CRITICAL PATH METHOD) : 9 PHASES</a:t>
            </a:r>
            <a:endParaRPr lang="fr-FR" sz="1200" b="0" dirty="0"/>
          </a:p>
          <a:p>
            <a:r>
              <a:rPr lang="fr-FR" sz="1200" b="0" dirty="0"/>
              <a:t> </a:t>
            </a:r>
            <a:endParaRPr lang="fr-FR" sz="1200" dirty="0"/>
          </a:p>
          <a:p>
            <a:r>
              <a:rPr lang="fr-FR" sz="1200" dirty="0"/>
              <a:t>Phase 1</a:t>
            </a:r>
            <a:r>
              <a:rPr lang="fr-FR" sz="1200" b="0" dirty="0"/>
              <a:t>:Tracer le réseau PERT et affecter à chaque tâche </a:t>
            </a:r>
            <a:r>
              <a:rPr lang="fr-FR" sz="1200" b="0" dirty="0" err="1"/>
              <a:t>ij</a:t>
            </a:r>
            <a:r>
              <a:rPr lang="fr-FR" sz="1200" b="0" dirty="0"/>
              <a:t> symbolisée par un arc sa durée normale </a:t>
            </a:r>
            <a:r>
              <a:rPr lang="fr-FR" sz="1200" dirty="0" err="1"/>
              <a:t>Dij</a:t>
            </a:r>
            <a:r>
              <a:rPr lang="fr-FR" sz="1200" b="0" dirty="0"/>
              <a:t> et sa durée minimum </a:t>
            </a:r>
            <a:r>
              <a:rPr lang="fr-FR" sz="1200" dirty="0" err="1"/>
              <a:t>Lij</a:t>
            </a:r>
            <a:endParaRPr lang="fr-FR" sz="1200" dirty="0"/>
          </a:p>
          <a:p>
            <a:r>
              <a:rPr lang="fr-FR" sz="1200" dirty="0"/>
              <a:t>Phase 2</a:t>
            </a:r>
            <a:r>
              <a:rPr lang="fr-FR" sz="1200" b="0" dirty="0"/>
              <a:t>:Reporter les valeurs des </a:t>
            </a:r>
            <a:r>
              <a:rPr lang="fr-FR" sz="1200" dirty="0" err="1"/>
              <a:t>Cij</a:t>
            </a:r>
            <a:r>
              <a:rPr lang="fr-FR" sz="1200" dirty="0"/>
              <a:t> </a:t>
            </a:r>
            <a:r>
              <a:rPr lang="fr-FR" sz="1200" b="0" dirty="0"/>
              <a:t>(coût de raccourcissement par unité de temps) sur les arcs </a:t>
            </a:r>
            <a:r>
              <a:rPr lang="fr-FR" sz="1200" b="0" dirty="0" err="1"/>
              <a:t>ij</a:t>
            </a:r>
            <a:r>
              <a:rPr lang="fr-FR" sz="1200" b="0" dirty="0"/>
              <a:t> du réseau PERT.</a:t>
            </a:r>
            <a:endParaRPr lang="fr-FR" sz="1200" dirty="0"/>
          </a:p>
          <a:p>
            <a:r>
              <a:rPr lang="fr-FR" sz="1200" dirty="0"/>
              <a:t>Phase 3</a:t>
            </a:r>
            <a:r>
              <a:rPr lang="fr-FR" sz="1200" b="0" dirty="0"/>
              <a:t>:Calculer les dates de début au plus tôt et de fin au plus tard (</a:t>
            </a:r>
            <a:r>
              <a:rPr lang="fr-FR" sz="1200" dirty="0"/>
              <a:t>ti et </a:t>
            </a:r>
            <a:r>
              <a:rPr lang="fr-FR" sz="1200" dirty="0" err="1"/>
              <a:t>Tj</a:t>
            </a:r>
            <a:r>
              <a:rPr lang="fr-FR" sz="1200" b="0" dirty="0"/>
              <a:t>) des tâches </a:t>
            </a:r>
            <a:r>
              <a:rPr lang="fr-FR" sz="1200" b="0" dirty="0" err="1"/>
              <a:t>ij</a:t>
            </a:r>
            <a:r>
              <a:rPr lang="fr-FR" sz="1200" b="0" dirty="0"/>
              <a:t> et repérer le ou les chemin(s) critique(s)</a:t>
            </a:r>
            <a:endParaRPr lang="fr-FR" sz="1200" dirty="0"/>
          </a:p>
          <a:p>
            <a:r>
              <a:rPr lang="fr-FR" sz="1200" dirty="0"/>
              <a:t>Phase 4</a:t>
            </a:r>
            <a:r>
              <a:rPr lang="fr-FR" sz="1200" b="0" dirty="0"/>
              <a:t>:Déterminer l’état des différents arcs et les faire figurer sur le réseau. </a:t>
            </a:r>
            <a:endParaRPr lang="fr-FR" sz="1200" dirty="0"/>
          </a:p>
          <a:p>
            <a:r>
              <a:rPr lang="fr-FR" sz="1200" dirty="0"/>
              <a:t>Phase 5</a:t>
            </a:r>
            <a:r>
              <a:rPr lang="fr-FR" sz="1200" b="0" dirty="0"/>
              <a:t>:Faire passer le</a:t>
            </a:r>
            <a:r>
              <a:rPr lang="fr-FR" sz="1200" dirty="0"/>
              <a:t> flux maximum Fn max</a:t>
            </a:r>
            <a:r>
              <a:rPr lang="fr-FR" sz="1200" b="0" dirty="0"/>
              <a:t> à travers </a:t>
            </a:r>
            <a:r>
              <a:rPr lang="fr-FR" sz="1200" dirty="0"/>
              <a:t>le ou les chemins critiques</a:t>
            </a:r>
            <a:r>
              <a:rPr lang="fr-FR" sz="1200" b="0" dirty="0"/>
              <a:t> du réseau. Ce flux est limité par les valeurs des </a:t>
            </a:r>
            <a:r>
              <a:rPr lang="fr-FR" sz="1200" dirty="0" err="1"/>
              <a:t>Cij</a:t>
            </a:r>
            <a:r>
              <a:rPr lang="fr-FR" sz="1200" b="0" dirty="0"/>
              <a:t> affectées aux arcs critiques et doit vérifier l'une des lois de </a:t>
            </a:r>
            <a:r>
              <a:rPr lang="fr-FR" sz="1200" b="0" dirty="0" err="1"/>
              <a:t>Kirchoff</a:t>
            </a:r>
            <a:r>
              <a:rPr lang="fr-FR" sz="1200" b="0" dirty="0"/>
              <a:t>, à savoir qu'il ne peut arriver en un nœud du réseau plus de courant (de flux) qu'il ne peut en repartir.</a:t>
            </a:r>
          </a:p>
          <a:p>
            <a:r>
              <a:rPr lang="fr-FR" sz="1200" dirty="0"/>
              <a:t>Phase 6</a:t>
            </a:r>
            <a:r>
              <a:rPr lang="fr-FR" sz="1200" b="0" dirty="0"/>
              <a:t>:Noter les </a:t>
            </a:r>
            <a:r>
              <a:rPr lang="fr-FR" sz="1200" dirty="0"/>
              <a:t>arcs saturés</a:t>
            </a:r>
            <a:r>
              <a:rPr lang="fr-FR" sz="1200" b="0" dirty="0"/>
              <a:t>, c’est à dire les arcs </a:t>
            </a:r>
            <a:r>
              <a:rPr lang="fr-FR" sz="1200" b="0" dirty="0" err="1"/>
              <a:t>ij</a:t>
            </a:r>
            <a:r>
              <a:rPr lang="fr-FR" sz="1200" b="0" dirty="0"/>
              <a:t> pour lesquels le flux </a:t>
            </a:r>
            <a:r>
              <a:rPr lang="fr-FR" sz="1200" dirty="0" err="1"/>
              <a:t>Fij</a:t>
            </a:r>
            <a:r>
              <a:rPr lang="fr-FR" sz="1200" b="0" dirty="0"/>
              <a:t> qui les traverse est égal à leur </a:t>
            </a:r>
            <a:r>
              <a:rPr lang="fr-FR" sz="1200" dirty="0" err="1"/>
              <a:t>Cij</a:t>
            </a:r>
            <a:r>
              <a:rPr lang="fr-FR" sz="1200" b="0" dirty="0"/>
              <a:t>.</a:t>
            </a:r>
            <a:endParaRPr lang="fr-FR" sz="1200" dirty="0"/>
          </a:p>
          <a:p>
            <a:r>
              <a:rPr lang="fr-FR" sz="1200" dirty="0"/>
              <a:t>Phase 7</a:t>
            </a:r>
            <a:r>
              <a:rPr lang="fr-FR" sz="1200" b="0" dirty="0"/>
              <a:t>:Tracer une </a:t>
            </a:r>
            <a:r>
              <a:rPr lang="fr-FR" sz="1200" dirty="0"/>
              <a:t>coupe de coût minimum</a:t>
            </a:r>
            <a:r>
              <a:rPr lang="fr-FR" sz="1200" b="0" dirty="0"/>
              <a:t>, c’est à dire une coupe telle </a:t>
            </a:r>
            <a:r>
              <a:rPr lang="fr-FR" sz="1200" b="0" dirty="0" smtClean="0"/>
              <a:t>qu’au moins un arc </a:t>
            </a:r>
            <a:r>
              <a:rPr lang="fr-FR" sz="1200" dirty="0" smtClean="0"/>
              <a:t>critique </a:t>
            </a:r>
            <a:r>
              <a:rPr lang="fr-FR" sz="1200" dirty="0"/>
              <a:t>et </a:t>
            </a:r>
            <a:r>
              <a:rPr lang="fr-FR" sz="1200" dirty="0" smtClean="0"/>
              <a:t>saturé</a:t>
            </a:r>
            <a:r>
              <a:rPr lang="fr-FR" sz="1200" b="0" dirty="0" smtClean="0"/>
              <a:t> soit traversé </a:t>
            </a:r>
            <a:r>
              <a:rPr lang="fr-FR" sz="1200" b="0" dirty="0"/>
              <a:t>par cette coupe. Il se peut qu'il y ait plusieurs dessins de coupe minimum possibles. Il faut en choisir une arbitrairement</a:t>
            </a:r>
            <a:r>
              <a:rPr lang="fr-FR" sz="1200" b="0" dirty="0" smtClean="0"/>
              <a:t>. Selon ce choix, il peut se faire que le nombre d’itérations soit différent pour atteindre la fin du processus.</a:t>
            </a:r>
            <a:endParaRPr lang="fr-FR" sz="1200" dirty="0"/>
          </a:p>
          <a:p>
            <a:r>
              <a:rPr lang="fr-FR" sz="1200" dirty="0"/>
              <a:t>Phase 8</a:t>
            </a:r>
            <a:r>
              <a:rPr lang="fr-FR" sz="1200" b="0" dirty="0"/>
              <a:t>:Déterminer le temps maximum </a:t>
            </a:r>
            <a:r>
              <a:rPr lang="fr-FR" sz="1200" dirty="0" err="1"/>
              <a:t>Tn</a:t>
            </a:r>
            <a:r>
              <a:rPr lang="fr-FR" sz="1200" b="0" dirty="0"/>
              <a:t> de réduction tel que l’état des arcs ne change pas. Pour ce faire, on considère s'ils existent :</a:t>
            </a:r>
          </a:p>
          <a:p>
            <a:r>
              <a:rPr lang="fr-FR" sz="1200" b="0" dirty="0"/>
              <a:t>a) l’ensemble X des arcs libres </a:t>
            </a:r>
            <a:r>
              <a:rPr lang="fr-FR" sz="1200" dirty="0"/>
              <a:t>entrant</a:t>
            </a:r>
            <a:r>
              <a:rPr lang="fr-FR" sz="1200" b="0" dirty="0"/>
              <a:t> dans la coupe C et l’on calcule: </a:t>
            </a:r>
            <a:r>
              <a:rPr lang="fr-FR" sz="1200" dirty="0" err="1"/>
              <a:t>xij</a:t>
            </a:r>
            <a:r>
              <a:rPr lang="fr-FR" sz="1200" dirty="0"/>
              <a:t>=</a:t>
            </a:r>
            <a:r>
              <a:rPr lang="fr-FR" sz="1200" dirty="0" err="1"/>
              <a:t>Tj</a:t>
            </a:r>
            <a:r>
              <a:rPr lang="fr-FR" sz="1200" dirty="0"/>
              <a:t>-ti-</a:t>
            </a:r>
            <a:r>
              <a:rPr lang="fr-FR" sz="1200" dirty="0" err="1"/>
              <a:t>Dij</a:t>
            </a:r>
            <a:endParaRPr lang="fr-FR" sz="1200" b="0" dirty="0"/>
          </a:p>
          <a:p>
            <a:r>
              <a:rPr lang="fr-FR" sz="1200" b="0" dirty="0"/>
              <a:t>b) l’ensemble Y des arcs cruciaux ou bloqués </a:t>
            </a:r>
            <a:r>
              <a:rPr lang="fr-FR" sz="1200" dirty="0"/>
              <a:t>sortant</a:t>
            </a:r>
            <a:r>
              <a:rPr lang="fr-FR" sz="1200" b="0" dirty="0"/>
              <a:t> de la coupe C et l’on calcule: </a:t>
            </a:r>
            <a:r>
              <a:rPr lang="fr-FR" sz="1200" dirty="0" err="1"/>
              <a:t>yij</a:t>
            </a:r>
            <a:r>
              <a:rPr lang="fr-FR" sz="1200" dirty="0"/>
              <a:t>=</a:t>
            </a:r>
            <a:r>
              <a:rPr lang="fr-FR" sz="1200" dirty="0" err="1"/>
              <a:t>Dij</a:t>
            </a:r>
            <a:r>
              <a:rPr lang="fr-FR" sz="1200" dirty="0"/>
              <a:t>-</a:t>
            </a:r>
            <a:r>
              <a:rPr lang="fr-FR" sz="1200" dirty="0" err="1"/>
              <a:t>Tj</a:t>
            </a:r>
            <a:r>
              <a:rPr lang="fr-FR" sz="1200" dirty="0"/>
              <a:t>+ti</a:t>
            </a:r>
            <a:endParaRPr lang="fr-FR" sz="1200" b="0" dirty="0"/>
          </a:p>
          <a:p>
            <a:r>
              <a:rPr lang="fr-FR" sz="1200" b="0" dirty="0"/>
              <a:t>c) l’ensemble Z des arcs saturés </a:t>
            </a:r>
            <a:r>
              <a:rPr lang="fr-FR" sz="1200" dirty="0"/>
              <a:t>entrant</a:t>
            </a:r>
            <a:r>
              <a:rPr lang="fr-FR" sz="1200" b="0" dirty="0"/>
              <a:t> dans la coupe C et l’on calcule: </a:t>
            </a:r>
            <a:r>
              <a:rPr lang="fr-FR" sz="1200" dirty="0" err="1"/>
              <a:t>zij</a:t>
            </a:r>
            <a:r>
              <a:rPr lang="fr-FR" sz="1200" dirty="0"/>
              <a:t>=</a:t>
            </a:r>
            <a:r>
              <a:rPr lang="fr-FR" sz="1200" dirty="0" err="1"/>
              <a:t>Tj</a:t>
            </a:r>
            <a:r>
              <a:rPr lang="fr-FR" sz="1200" dirty="0"/>
              <a:t>-ti-</a:t>
            </a:r>
            <a:r>
              <a:rPr lang="fr-FR" sz="1200" dirty="0" err="1"/>
              <a:t>Lij</a:t>
            </a:r>
            <a:r>
              <a:rPr lang="fr-FR" sz="1200" b="0" dirty="0"/>
              <a:t> puis l'on choisit </a:t>
            </a:r>
            <a:r>
              <a:rPr lang="fr-FR" sz="1200" dirty="0" err="1"/>
              <a:t>Tn</a:t>
            </a:r>
            <a:r>
              <a:rPr lang="fr-FR" sz="1200" dirty="0"/>
              <a:t>=min(</a:t>
            </a:r>
            <a:r>
              <a:rPr lang="fr-FR" sz="1200" dirty="0" err="1"/>
              <a:t>xij,yij,zij</a:t>
            </a:r>
            <a:r>
              <a:rPr lang="fr-FR" sz="1200" dirty="0"/>
              <a:t>)</a:t>
            </a:r>
            <a:r>
              <a:rPr lang="fr-FR" sz="1200" b="0" dirty="0"/>
              <a:t>. </a:t>
            </a:r>
          </a:p>
          <a:p>
            <a:r>
              <a:rPr lang="fr-FR" sz="1200" dirty="0"/>
              <a:t>Phase 9</a:t>
            </a:r>
            <a:r>
              <a:rPr lang="fr-FR" sz="1200" b="0" dirty="0"/>
              <a:t>:On effectue la réduction du délai. Pour cela, </a:t>
            </a:r>
            <a:r>
              <a:rPr lang="fr-FR" sz="1200" dirty="0"/>
              <a:t>seules les durées des arcs du chemin critique traversés par la coupe</a:t>
            </a:r>
            <a:r>
              <a:rPr lang="fr-FR" sz="1200" b="0" dirty="0"/>
              <a:t> seront modifiées de la façon suivante:</a:t>
            </a:r>
          </a:p>
          <a:p>
            <a:r>
              <a:rPr lang="fr-FR" sz="1200" b="0" dirty="0"/>
              <a:t>- diminuer de </a:t>
            </a:r>
            <a:r>
              <a:rPr lang="fr-FR" sz="1200" b="0" dirty="0" err="1"/>
              <a:t>Tn</a:t>
            </a:r>
            <a:r>
              <a:rPr lang="fr-FR" sz="1200" b="0" dirty="0"/>
              <a:t> les durées affectées aux arcs critiques </a:t>
            </a:r>
            <a:r>
              <a:rPr lang="fr-FR" sz="1200" dirty="0"/>
              <a:t>entrant</a:t>
            </a:r>
            <a:r>
              <a:rPr lang="fr-FR" sz="1200" b="0" dirty="0"/>
              <a:t> dans la coupe (augmentation du coût),</a:t>
            </a:r>
          </a:p>
          <a:p>
            <a:r>
              <a:rPr lang="fr-FR" sz="1200" b="0" dirty="0"/>
              <a:t>- augmenter de </a:t>
            </a:r>
            <a:r>
              <a:rPr lang="fr-FR" sz="1200" b="0" dirty="0" err="1"/>
              <a:t>Tn</a:t>
            </a:r>
            <a:r>
              <a:rPr lang="fr-FR" sz="1200" b="0" dirty="0"/>
              <a:t> les durées affectées aux arcs critiques </a:t>
            </a:r>
            <a:r>
              <a:rPr lang="fr-FR" sz="1200" dirty="0"/>
              <a:t>sortant</a:t>
            </a:r>
            <a:r>
              <a:rPr lang="fr-FR" sz="1200" b="0" dirty="0"/>
              <a:t> de la coupe (diminution du coût).</a:t>
            </a:r>
          </a:p>
          <a:p>
            <a:r>
              <a:rPr lang="fr-FR" sz="1200" b="0" dirty="0"/>
              <a:t>Vérifier le bilan total des coûts tâche par tâche pour obtenir le coût de réduction total de cette itération.</a:t>
            </a:r>
          </a:p>
          <a:p>
            <a:endParaRPr lang="fr-FR" sz="1200" dirty="0"/>
          </a:p>
          <a:p>
            <a:r>
              <a:rPr lang="fr-FR" sz="1200" dirty="0"/>
              <a:t>S’il existe une chaîne continue d’arcs bloqués joignant l’origine à l’extrémité du réseau, la réduction de délai est terminée, sinon il faut boucler en phase 3 et recalculer le PERT.</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Espace réservé du numéro de diapositive 4"/>
          <p:cNvSpPr>
            <a:spLocks noGrp="1"/>
          </p:cNvSpPr>
          <p:nvPr>
            <p:ph type="sldNum" sz="quarter" idx="12"/>
          </p:nvPr>
        </p:nvSpPr>
        <p:spPr/>
        <p:txBody>
          <a:bodyPr/>
          <a:lstStyle/>
          <a:p>
            <a:fld id="{F337E74D-86D2-44AE-A450-754C9D61CE31}" type="slidenum">
              <a:rPr lang="fr-FR"/>
              <a:pPr/>
              <a:t>3</a:t>
            </a:fld>
            <a:endParaRPr lang="fr-FR"/>
          </a:p>
        </p:txBody>
      </p:sp>
      <p:sp>
        <p:nvSpPr>
          <p:cNvPr id="38914" name="Rectangle 2"/>
          <p:cNvSpPr>
            <a:spLocks noGrp="1" noChangeArrowheads="1"/>
          </p:cNvSpPr>
          <p:nvPr>
            <p:ph type="title"/>
          </p:nvPr>
        </p:nvSpPr>
        <p:spPr>
          <a:xfrm>
            <a:off x="468313" y="188913"/>
            <a:ext cx="8229600" cy="407987"/>
          </a:xfrm>
        </p:spPr>
        <p:txBody>
          <a:bodyPr/>
          <a:lstStyle/>
          <a:p>
            <a:r>
              <a:rPr lang="fr-FR" sz="1400" b="1" dirty="0"/>
              <a:t>Q12 : COUT x DELAI DU LOGICIEL LOGIC : ANALYSE GLOBALE</a:t>
            </a:r>
          </a:p>
        </p:txBody>
      </p:sp>
      <p:grpSp>
        <p:nvGrpSpPr>
          <p:cNvPr id="10" name="Group 170"/>
          <p:cNvGrpSpPr>
            <a:grpSpLocks/>
          </p:cNvGrpSpPr>
          <p:nvPr/>
        </p:nvGrpSpPr>
        <p:grpSpPr bwMode="auto">
          <a:xfrm>
            <a:off x="5105400" y="677863"/>
            <a:ext cx="3816350" cy="2803525"/>
            <a:chOff x="3216" y="427"/>
            <a:chExt cx="2404" cy="1766"/>
          </a:xfrm>
        </p:grpSpPr>
        <p:grpSp>
          <p:nvGrpSpPr>
            <p:cNvPr id="11" name="Group 76"/>
            <p:cNvGrpSpPr>
              <a:grpSpLocks/>
            </p:cNvGrpSpPr>
            <p:nvPr/>
          </p:nvGrpSpPr>
          <p:grpSpPr bwMode="auto">
            <a:xfrm>
              <a:off x="3216" y="1260"/>
              <a:ext cx="299" cy="326"/>
              <a:chOff x="1280" y="1216"/>
              <a:chExt cx="608" cy="584"/>
            </a:xfrm>
          </p:grpSpPr>
          <p:sp>
            <p:nvSpPr>
              <p:cNvPr id="38989" name="Oval 7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8990" name="Line 7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991" name="Line 7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2" name="Group 80"/>
            <p:cNvGrpSpPr>
              <a:grpSpLocks/>
            </p:cNvGrpSpPr>
            <p:nvPr/>
          </p:nvGrpSpPr>
          <p:grpSpPr bwMode="auto">
            <a:xfrm>
              <a:off x="4080" y="783"/>
              <a:ext cx="299" cy="326"/>
              <a:chOff x="1280" y="1216"/>
              <a:chExt cx="608" cy="584"/>
            </a:xfrm>
          </p:grpSpPr>
          <p:sp>
            <p:nvSpPr>
              <p:cNvPr id="38993" name="Oval 8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8994" name="Line 8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995" name="Line 8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3" name="Group 84"/>
            <p:cNvGrpSpPr>
              <a:grpSpLocks/>
            </p:cNvGrpSpPr>
            <p:nvPr/>
          </p:nvGrpSpPr>
          <p:grpSpPr bwMode="auto">
            <a:xfrm>
              <a:off x="3766" y="1265"/>
              <a:ext cx="298" cy="326"/>
              <a:chOff x="1280" y="1216"/>
              <a:chExt cx="608" cy="584"/>
            </a:xfrm>
          </p:grpSpPr>
          <p:sp>
            <p:nvSpPr>
              <p:cNvPr id="38997" name="Oval 8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8998" name="Line 8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999" name="Line 8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4" name="Group 88"/>
            <p:cNvGrpSpPr>
              <a:grpSpLocks/>
            </p:cNvGrpSpPr>
            <p:nvPr/>
          </p:nvGrpSpPr>
          <p:grpSpPr bwMode="auto">
            <a:xfrm>
              <a:off x="4736" y="1832"/>
              <a:ext cx="299" cy="325"/>
              <a:chOff x="1280" y="1216"/>
              <a:chExt cx="608" cy="584"/>
            </a:xfrm>
          </p:grpSpPr>
          <p:sp>
            <p:nvSpPr>
              <p:cNvPr id="39001" name="Oval 89"/>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002" name="Line 90"/>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003" name="Line 91"/>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5" name="Group 92"/>
            <p:cNvGrpSpPr>
              <a:grpSpLocks/>
            </p:cNvGrpSpPr>
            <p:nvPr/>
          </p:nvGrpSpPr>
          <p:grpSpPr bwMode="auto">
            <a:xfrm>
              <a:off x="4512" y="1274"/>
              <a:ext cx="299" cy="325"/>
              <a:chOff x="1280" y="1216"/>
              <a:chExt cx="608" cy="584"/>
            </a:xfrm>
          </p:grpSpPr>
          <p:sp>
            <p:nvSpPr>
              <p:cNvPr id="39005" name="Oval 93"/>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006" name="Line 94"/>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007" name="Line 95"/>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6" name="Group 96"/>
            <p:cNvGrpSpPr>
              <a:grpSpLocks/>
            </p:cNvGrpSpPr>
            <p:nvPr/>
          </p:nvGrpSpPr>
          <p:grpSpPr bwMode="auto">
            <a:xfrm>
              <a:off x="3966" y="1849"/>
              <a:ext cx="299" cy="326"/>
              <a:chOff x="1280" y="1216"/>
              <a:chExt cx="608" cy="584"/>
            </a:xfrm>
          </p:grpSpPr>
          <p:sp>
            <p:nvSpPr>
              <p:cNvPr id="39009" name="Oval 9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010" name="Line 9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011" name="Line 9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9012" name="Text Box 100"/>
            <p:cNvSpPr txBox="1">
              <a:spLocks noChangeArrowheads="1"/>
            </p:cNvSpPr>
            <p:nvPr/>
          </p:nvSpPr>
          <p:spPr bwMode="auto">
            <a:xfrm>
              <a:off x="3495" y="1159"/>
              <a:ext cx="258"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a:t>
              </a:r>
            </a:p>
          </p:txBody>
        </p:sp>
        <p:sp>
          <p:nvSpPr>
            <p:cNvPr id="39013" name="Text Box 101"/>
            <p:cNvSpPr txBox="1">
              <a:spLocks noChangeArrowheads="1"/>
            </p:cNvSpPr>
            <p:nvPr/>
          </p:nvSpPr>
          <p:spPr bwMode="auto">
            <a:xfrm>
              <a:off x="4699" y="700"/>
              <a:ext cx="322"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(25)</a:t>
              </a:r>
            </a:p>
          </p:txBody>
        </p:sp>
        <p:sp>
          <p:nvSpPr>
            <p:cNvPr id="39014" name="Text Box 102"/>
            <p:cNvSpPr txBox="1">
              <a:spLocks noChangeArrowheads="1"/>
            </p:cNvSpPr>
            <p:nvPr/>
          </p:nvSpPr>
          <p:spPr bwMode="auto">
            <a:xfrm>
              <a:off x="3718" y="1014"/>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1.4.1.A</a:t>
              </a:r>
            </a:p>
            <a:p>
              <a:pPr algn="ctr"/>
              <a:r>
                <a:rPr lang="fr-FR" sz="800">
                  <a:latin typeface="Times New Roman" pitchFamily="18" charset="0"/>
                </a:rPr>
                <a:t>(5)</a:t>
              </a:r>
            </a:p>
          </p:txBody>
        </p:sp>
        <p:sp>
          <p:nvSpPr>
            <p:cNvPr id="39015" name="Text Box 103"/>
            <p:cNvSpPr txBox="1">
              <a:spLocks noChangeArrowheads="1"/>
            </p:cNvSpPr>
            <p:nvPr/>
          </p:nvSpPr>
          <p:spPr bwMode="auto">
            <a:xfrm>
              <a:off x="3997" y="1530"/>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(5)</a:t>
              </a:r>
            </a:p>
          </p:txBody>
        </p:sp>
        <p:sp>
          <p:nvSpPr>
            <p:cNvPr id="39016" name="Text Box 104"/>
            <p:cNvSpPr txBox="1">
              <a:spLocks noChangeArrowheads="1"/>
            </p:cNvSpPr>
            <p:nvPr/>
          </p:nvSpPr>
          <p:spPr bwMode="auto">
            <a:xfrm>
              <a:off x="4397" y="986"/>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(5)</a:t>
              </a:r>
            </a:p>
          </p:txBody>
        </p:sp>
        <p:sp>
          <p:nvSpPr>
            <p:cNvPr id="39017" name="Text Box 105"/>
            <p:cNvSpPr txBox="1">
              <a:spLocks noChangeArrowheads="1"/>
            </p:cNvSpPr>
            <p:nvPr/>
          </p:nvSpPr>
          <p:spPr bwMode="auto">
            <a:xfrm>
              <a:off x="4746" y="1492"/>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(10)</a:t>
              </a:r>
            </a:p>
          </p:txBody>
        </p:sp>
        <p:sp>
          <p:nvSpPr>
            <p:cNvPr id="39018" name="Text Box 106"/>
            <p:cNvSpPr txBox="1">
              <a:spLocks noChangeArrowheads="1"/>
            </p:cNvSpPr>
            <p:nvPr/>
          </p:nvSpPr>
          <p:spPr bwMode="auto">
            <a:xfrm>
              <a:off x="4961" y="1257"/>
              <a:ext cx="271"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a:t>
              </a:r>
            </a:p>
          </p:txBody>
        </p:sp>
        <p:sp>
          <p:nvSpPr>
            <p:cNvPr id="39019" name="Text Box 107"/>
            <p:cNvSpPr txBox="1">
              <a:spLocks noChangeArrowheads="1"/>
            </p:cNvSpPr>
            <p:nvPr/>
          </p:nvSpPr>
          <p:spPr bwMode="auto">
            <a:xfrm>
              <a:off x="3505" y="1445"/>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39020" name="Text Box 108"/>
            <p:cNvSpPr txBox="1">
              <a:spLocks noChangeArrowheads="1"/>
            </p:cNvSpPr>
            <p:nvPr/>
          </p:nvSpPr>
          <p:spPr bwMode="auto">
            <a:xfrm>
              <a:off x="4757" y="964"/>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39021" name="Text Box 109"/>
            <p:cNvSpPr txBox="1">
              <a:spLocks noChangeArrowheads="1"/>
            </p:cNvSpPr>
            <p:nvPr/>
          </p:nvSpPr>
          <p:spPr bwMode="auto">
            <a:xfrm>
              <a:off x="4556" y="1648"/>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39022" name="Text Box 110"/>
            <p:cNvSpPr txBox="1">
              <a:spLocks noChangeArrowheads="1"/>
            </p:cNvSpPr>
            <p:nvPr/>
          </p:nvSpPr>
          <p:spPr bwMode="auto">
            <a:xfrm>
              <a:off x="5206" y="1520"/>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39023" name="Text Box 111"/>
            <p:cNvSpPr txBox="1">
              <a:spLocks noChangeArrowheads="1"/>
            </p:cNvSpPr>
            <p:nvPr/>
          </p:nvSpPr>
          <p:spPr bwMode="auto">
            <a:xfrm>
              <a:off x="4032" y="1188"/>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39024" name="Text Box 112"/>
            <p:cNvSpPr txBox="1">
              <a:spLocks noChangeArrowheads="1"/>
            </p:cNvSpPr>
            <p:nvPr/>
          </p:nvSpPr>
          <p:spPr bwMode="auto">
            <a:xfrm>
              <a:off x="4233" y="1165"/>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39025" name="Text Box 113"/>
            <p:cNvSpPr txBox="1">
              <a:spLocks noChangeArrowheads="1"/>
            </p:cNvSpPr>
            <p:nvPr/>
          </p:nvSpPr>
          <p:spPr bwMode="auto">
            <a:xfrm>
              <a:off x="3829" y="1674"/>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39026" name="Text Box 114"/>
            <p:cNvSpPr txBox="1">
              <a:spLocks noChangeArrowheads="1"/>
            </p:cNvSpPr>
            <p:nvPr/>
          </p:nvSpPr>
          <p:spPr bwMode="auto">
            <a:xfrm>
              <a:off x="4273" y="1775"/>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(5)</a:t>
              </a:r>
            </a:p>
          </p:txBody>
        </p:sp>
        <p:sp>
          <p:nvSpPr>
            <p:cNvPr id="39027" name="Text Box 115"/>
            <p:cNvSpPr txBox="1">
              <a:spLocks noChangeArrowheads="1"/>
            </p:cNvSpPr>
            <p:nvPr/>
          </p:nvSpPr>
          <p:spPr bwMode="auto">
            <a:xfrm>
              <a:off x="4344" y="2058"/>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39028" name="Text Box 116"/>
            <p:cNvSpPr txBox="1">
              <a:spLocks noChangeArrowheads="1"/>
            </p:cNvSpPr>
            <p:nvPr/>
          </p:nvSpPr>
          <p:spPr bwMode="auto">
            <a:xfrm>
              <a:off x="3226" y="1444"/>
              <a:ext cx="148" cy="135"/>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39029" name="Text Box 117"/>
            <p:cNvSpPr txBox="1">
              <a:spLocks noChangeArrowheads="1"/>
            </p:cNvSpPr>
            <p:nvPr/>
          </p:nvSpPr>
          <p:spPr bwMode="auto">
            <a:xfrm>
              <a:off x="3764" y="1448"/>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39030" name="Text Box 118"/>
            <p:cNvSpPr txBox="1">
              <a:spLocks noChangeArrowheads="1"/>
            </p:cNvSpPr>
            <p:nvPr/>
          </p:nvSpPr>
          <p:spPr bwMode="auto">
            <a:xfrm>
              <a:off x="4078" y="953"/>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39031" name="Text Box 119"/>
            <p:cNvSpPr txBox="1">
              <a:spLocks noChangeArrowheads="1"/>
            </p:cNvSpPr>
            <p:nvPr/>
          </p:nvSpPr>
          <p:spPr bwMode="auto">
            <a:xfrm>
              <a:off x="4738" y="1998"/>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45</a:t>
              </a:r>
            </a:p>
          </p:txBody>
        </p:sp>
        <p:sp>
          <p:nvSpPr>
            <p:cNvPr id="39032" name="Text Box 120"/>
            <p:cNvSpPr txBox="1">
              <a:spLocks noChangeArrowheads="1"/>
            </p:cNvSpPr>
            <p:nvPr/>
          </p:nvSpPr>
          <p:spPr bwMode="auto">
            <a:xfrm>
              <a:off x="4510" y="143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sp>
          <p:nvSpPr>
            <p:cNvPr id="39033" name="Text Box 121"/>
            <p:cNvSpPr txBox="1">
              <a:spLocks noChangeArrowheads="1"/>
            </p:cNvSpPr>
            <p:nvPr/>
          </p:nvSpPr>
          <p:spPr bwMode="auto">
            <a:xfrm>
              <a:off x="3956" y="2026"/>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grpSp>
          <p:nvGrpSpPr>
            <p:cNvPr id="17" name="Group 122"/>
            <p:cNvGrpSpPr>
              <a:grpSpLocks/>
            </p:cNvGrpSpPr>
            <p:nvPr/>
          </p:nvGrpSpPr>
          <p:grpSpPr bwMode="auto">
            <a:xfrm>
              <a:off x="5321" y="795"/>
              <a:ext cx="298" cy="326"/>
              <a:chOff x="1280" y="1216"/>
              <a:chExt cx="608" cy="584"/>
            </a:xfrm>
          </p:grpSpPr>
          <p:sp>
            <p:nvSpPr>
              <p:cNvPr id="39035" name="Oval 123"/>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036" name="Line 124"/>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037" name="Line 125"/>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9038" name="Text Box 126"/>
            <p:cNvSpPr txBox="1">
              <a:spLocks noChangeArrowheads="1"/>
            </p:cNvSpPr>
            <p:nvPr/>
          </p:nvSpPr>
          <p:spPr bwMode="auto">
            <a:xfrm>
              <a:off x="5311" y="958"/>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39039" name="Text Box 127"/>
            <p:cNvSpPr txBox="1">
              <a:spLocks noChangeArrowheads="1"/>
            </p:cNvSpPr>
            <p:nvPr/>
          </p:nvSpPr>
          <p:spPr bwMode="auto">
            <a:xfrm>
              <a:off x="5440" y="958"/>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39040" name="Text Box 128"/>
            <p:cNvSpPr txBox="1">
              <a:spLocks noChangeArrowheads="1"/>
            </p:cNvSpPr>
            <p:nvPr/>
          </p:nvSpPr>
          <p:spPr bwMode="auto">
            <a:xfrm>
              <a:off x="4856" y="1991"/>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45</a:t>
              </a:r>
            </a:p>
          </p:txBody>
        </p:sp>
        <p:sp>
          <p:nvSpPr>
            <p:cNvPr id="39041" name="Text Box 129"/>
            <p:cNvSpPr txBox="1">
              <a:spLocks noChangeArrowheads="1"/>
            </p:cNvSpPr>
            <p:nvPr/>
          </p:nvSpPr>
          <p:spPr bwMode="auto">
            <a:xfrm>
              <a:off x="4632" y="1438"/>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sp>
          <p:nvSpPr>
            <p:cNvPr id="39042" name="Text Box 130"/>
            <p:cNvSpPr txBox="1">
              <a:spLocks noChangeArrowheads="1"/>
            </p:cNvSpPr>
            <p:nvPr/>
          </p:nvSpPr>
          <p:spPr bwMode="auto">
            <a:xfrm>
              <a:off x="4204" y="953"/>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39043" name="Text Box 131"/>
            <p:cNvSpPr txBox="1">
              <a:spLocks noChangeArrowheads="1"/>
            </p:cNvSpPr>
            <p:nvPr/>
          </p:nvSpPr>
          <p:spPr bwMode="auto">
            <a:xfrm>
              <a:off x="4082" y="2025"/>
              <a:ext cx="180" cy="136"/>
            </a:xfrm>
            <a:prstGeom prst="rect">
              <a:avLst/>
            </a:prstGeom>
            <a:noFill/>
            <a:ln w="9525">
              <a:noFill/>
              <a:miter lim="800000"/>
              <a:headEnd/>
              <a:tailEnd/>
            </a:ln>
            <a:effectLst/>
          </p:spPr>
          <p:txBody>
            <a:bodyPr wrap="none">
              <a:spAutoFit/>
            </a:bodyPr>
            <a:lstStyle/>
            <a:p>
              <a:r>
                <a:rPr lang="fr-FR" sz="800">
                  <a:latin typeface="Times New Roman" pitchFamily="18" charset="0"/>
                </a:rPr>
                <a:t>40</a:t>
              </a:r>
            </a:p>
          </p:txBody>
        </p:sp>
        <p:sp>
          <p:nvSpPr>
            <p:cNvPr id="39044" name="Text Box 132"/>
            <p:cNvSpPr txBox="1">
              <a:spLocks noChangeArrowheads="1"/>
            </p:cNvSpPr>
            <p:nvPr/>
          </p:nvSpPr>
          <p:spPr bwMode="auto">
            <a:xfrm>
              <a:off x="3890" y="1448"/>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39045" name="Text Box 133"/>
            <p:cNvSpPr txBox="1">
              <a:spLocks noChangeArrowheads="1"/>
            </p:cNvSpPr>
            <p:nvPr/>
          </p:nvSpPr>
          <p:spPr bwMode="auto">
            <a:xfrm>
              <a:off x="3347" y="1439"/>
              <a:ext cx="148" cy="135"/>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39046" name="AutoShape 134" descr="20 %"/>
            <p:cNvSpPr>
              <a:spLocks noChangeArrowheads="1"/>
            </p:cNvSpPr>
            <p:nvPr/>
          </p:nvSpPr>
          <p:spPr bwMode="auto">
            <a:xfrm>
              <a:off x="3514" y="1340"/>
              <a:ext cx="260" cy="173"/>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9047" name="AutoShape 135" descr="20 %"/>
            <p:cNvSpPr>
              <a:spLocks noChangeArrowheads="1"/>
            </p:cNvSpPr>
            <p:nvPr/>
          </p:nvSpPr>
          <p:spPr bwMode="auto">
            <a:xfrm rot="-3395279">
              <a:off x="3930" y="1092"/>
              <a:ext cx="260" cy="173"/>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9048" name="AutoShape 136" descr="20 %"/>
            <p:cNvSpPr>
              <a:spLocks noChangeArrowheads="1"/>
            </p:cNvSpPr>
            <p:nvPr/>
          </p:nvSpPr>
          <p:spPr bwMode="auto">
            <a:xfrm rot="4029833">
              <a:off x="3878" y="1632"/>
              <a:ext cx="296" cy="173"/>
            </a:xfrm>
            <a:prstGeom prst="rightArrow">
              <a:avLst>
                <a:gd name="adj1" fmla="val 50000"/>
                <a:gd name="adj2" fmla="val 42775"/>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9049" name="AutoShape 137" descr="20 %"/>
            <p:cNvSpPr>
              <a:spLocks noChangeArrowheads="1"/>
            </p:cNvSpPr>
            <p:nvPr/>
          </p:nvSpPr>
          <p:spPr bwMode="auto">
            <a:xfrm rot="2870285">
              <a:off x="4267" y="1113"/>
              <a:ext cx="342" cy="173"/>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9050" name="AutoShape 138"/>
            <p:cNvSpPr>
              <a:spLocks noChangeArrowheads="1"/>
            </p:cNvSpPr>
            <p:nvPr/>
          </p:nvSpPr>
          <p:spPr bwMode="auto">
            <a:xfrm>
              <a:off x="4262" y="1928"/>
              <a:ext cx="476" cy="173"/>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39051" name="AutoShape 139" descr="20 %"/>
            <p:cNvSpPr>
              <a:spLocks noChangeArrowheads="1"/>
            </p:cNvSpPr>
            <p:nvPr/>
          </p:nvSpPr>
          <p:spPr bwMode="auto">
            <a:xfrm rot="3874243">
              <a:off x="4640" y="1626"/>
              <a:ext cx="279" cy="173"/>
            </a:xfrm>
            <a:prstGeom prst="rightArrow">
              <a:avLst>
                <a:gd name="adj1" fmla="val 50000"/>
                <a:gd name="adj2" fmla="val 40318"/>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9052" name="AutoShape 140" descr="20 %"/>
            <p:cNvSpPr>
              <a:spLocks noChangeArrowheads="1"/>
            </p:cNvSpPr>
            <p:nvPr/>
          </p:nvSpPr>
          <p:spPr bwMode="auto">
            <a:xfrm rot="-3369178">
              <a:off x="4781" y="1408"/>
              <a:ext cx="883" cy="173"/>
            </a:xfrm>
            <a:prstGeom prst="rightArrow">
              <a:avLst>
                <a:gd name="adj1" fmla="val 50000"/>
                <a:gd name="adj2" fmla="val 127601"/>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9053" name="AutoShape 141" descr="20 %"/>
            <p:cNvSpPr>
              <a:spLocks noChangeArrowheads="1"/>
            </p:cNvSpPr>
            <p:nvPr/>
          </p:nvSpPr>
          <p:spPr bwMode="auto">
            <a:xfrm>
              <a:off x="4378" y="856"/>
              <a:ext cx="948" cy="173"/>
            </a:xfrm>
            <a:prstGeom prst="rightArrow">
              <a:avLst>
                <a:gd name="adj1" fmla="val 50000"/>
                <a:gd name="adj2" fmla="val 136994"/>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9054" name="Text Box 142"/>
            <p:cNvSpPr txBox="1">
              <a:spLocks noChangeArrowheads="1"/>
            </p:cNvSpPr>
            <p:nvPr/>
          </p:nvSpPr>
          <p:spPr bwMode="auto">
            <a:xfrm>
              <a:off x="3838" y="1277"/>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39055" name="Text Box 143"/>
            <p:cNvSpPr txBox="1">
              <a:spLocks noChangeArrowheads="1"/>
            </p:cNvSpPr>
            <p:nvPr/>
          </p:nvSpPr>
          <p:spPr bwMode="auto">
            <a:xfrm>
              <a:off x="4150" y="789"/>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39056" name="Text Box 144"/>
            <p:cNvSpPr txBox="1">
              <a:spLocks noChangeArrowheads="1"/>
            </p:cNvSpPr>
            <p:nvPr/>
          </p:nvSpPr>
          <p:spPr bwMode="auto">
            <a:xfrm>
              <a:off x="4038" y="1861"/>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39057" name="Text Box 145"/>
            <p:cNvSpPr txBox="1">
              <a:spLocks noChangeArrowheads="1"/>
            </p:cNvSpPr>
            <p:nvPr/>
          </p:nvSpPr>
          <p:spPr bwMode="auto">
            <a:xfrm>
              <a:off x="4582" y="1277"/>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39058" name="Text Box 146"/>
            <p:cNvSpPr txBox="1">
              <a:spLocks noChangeArrowheads="1"/>
            </p:cNvSpPr>
            <p:nvPr/>
          </p:nvSpPr>
          <p:spPr bwMode="auto">
            <a:xfrm>
              <a:off x="5390" y="813"/>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39059" name="Text Box 147"/>
            <p:cNvSpPr txBox="1">
              <a:spLocks noChangeArrowheads="1"/>
            </p:cNvSpPr>
            <p:nvPr/>
          </p:nvSpPr>
          <p:spPr bwMode="auto">
            <a:xfrm>
              <a:off x="4814" y="1845"/>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39060" name="Text Box 148"/>
            <p:cNvSpPr txBox="1">
              <a:spLocks noChangeArrowheads="1"/>
            </p:cNvSpPr>
            <p:nvPr/>
          </p:nvSpPr>
          <p:spPr bwMode="auto">
            <a:xfrm>
              <a:off x="3286" y="1277"/>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39062" name="Text Box 150"/>
            <p:cNvSpPr txBox="1">
              <a:spLocks noChangeArrowheads="1"/>
            </p:cNvSpPr>
            <p:nvPr/>
          </p:nvSpPr>
          <p:spPr bwMode="auto">
            <a:xfrm>
              <a:off x="3934" y="427"/>
              <a:ext cx="1133" cy="288"/>
            </a:xfrm>
            <a:prstGeom prst="rect">
              <a:avLst/>
            </a:prstGeom>
            <a:noFill/>
            <a:ln w="9525">
              <a:noFill/>
              <a:miter lim="800000"/>
              <a:headEnd/>
              <a:tailEnd/>
            </a:ln>
            <a:effectLst/>
          </p:spPr>
          <p:txBody>
            <a:bodyPr wrap="none">
              <a:spAutoFit/>
            </a:bodyPr>
            <a:lstStyle/>
            <a:p>
              <a:pPr algn="ctr"/>
              <a:r>
                <a:rPr lang="fr-FR" sz="1200" b="1">
                  <a:latin typeface="Verdana" pitchFamily="34" charset="0"/>
                </a:rPr>
                <a:t>Toutes les tâches </a:t>
              </a:r>
            </a:p>
            <a:p>
              <a:pPr algn="ctr"/>
              <a:r>
                <a:rPr lang="fr-FR" sz="1200" b="1">
                  <a:latin typeface="Verdana" pitchFamily="34" charset="0"/>
                </a:rPr>
                <a:t>en durée minimum</a:t>
              </a:r>
            </a:p>
          </p:txBody>
        </p:sp>
      </p:grpSp>
      <p:sp>
        <p:nvSpPr>
          <p:cNvPr id="39063" name="Text Box 151"/>
          <p:cNvSpPr txBox="1">
            <a:spLocks noChangeArrowheads="1"/>
          </p:cNvSpPr>
          <p:nvPr/>
        </p:nvSpPr>
        <p:spPr bwMode="auto">
          <a:xfrm>
            <a:off x="239713" y="4010025"/>
            <a:ext cx="8593137" cy="2282825"/>
          </a:xfrm>
          <a:prstGeom prst="rect">
            <a:avLst/>
          </a:prstGeom>
          <a:noFill/>
          <a:ln w="9525">
            <a:noFill/>
            <a:miter lim="800000"/>
            <a:headEnd/>
            <a:tailEnd/>
          </a:ln>
          <a:effectLst/>
        </p:spPr>
        <p:txBody>
          <a:bodyPr>
            <a:spAutoFit/>
          </a:bodyPr>
          <a:lstStyle/>
          <a:p>
            <a:r>
              <a:rPr lang="fr-FR" sz="1200" dirty="0">
                <a:latin typeface="Verdana" pitchFamily="34" charset="0"/>
              </a:rPr>
              <a:t>On remarquera qu'en réduisant toutes les tâches du chemin critique à leur durée minimum </a:t>
            </a:r>
            <a:r>
              <a:rPr lang="fr-FR" sz="1200" dirty="0" err="1">
                <a:latin typeface="Verdana" pitchFamily="34" charset="0"/>
              </a:rPr>
              <a:t>Lij</a:t>
            </a:r>
            <a:r>
              <a:rPr lang="fr-FR" sz="1200" dirty="0">
                <a:latin typeface="Verdana" pitchFamily="34" charset="0"/>
              </a:rPr>
              <a:t>, on peut atteindre une durée minimum de 55 jours.</a:t>
            </a:r>
          </a:p>
          <a:p>
            <a:r>
              <a:rPr lang="fr-FR" sz="1200" dirty="0">
                <a:latin typeface="Verdana" pitchFamily="34" charset="0"/>
              </a:rPr>
              <a:t>La tâche [2,6] devient critique alors qu’elle ne l’était pas. On remarque aussi que les tâches [1,3] et [3,5] ont encore de la marge et qu’il ne sera pas nécessaire de les ramener totalement à leur durée minimum. Néanmoins, le chemin allant du sommet 1 au sommet 5 ne devra pas excéder (45-25) = 20 jours. </a:t>
            </a:r>
          </a:p>
          <a:p>
            <a:r>
              <a:rPr lang="fr-FR" sz="1200" dirty="0">
                <a:latin typeface="Verdana" pitchFamily="34" charset="0"/>
              </a:rPr>
              <a:t>Or les 2 tâches qui le composent ont une durée normale cumulée de 10 + 15 = 25 jours.</a:t>
            </a:r>
          </a:p>
          <a:p>
            <a:r>
              <a:rPr lang="fr-FR" sz="1200" dirty="0">
                <a:latin typeface="Verdana" pitchFamily="34" charset="0"/>
              </a:rPr>
              <a:t>Il conviendra donc d’en réduire au moins une de 5 jours et en l’occurrence celle dont la réduction coûte le moins cher, soit la tâche [1,3]. Dans ces conditions, toutes les tâches deviennent critiques sauf la tâche [3,5]. En principe, le coût de réduction à 55 jours devrait donc être égal à : 6 + 24 + 36 + 18 + 0 + 24 + 24 + 12 = 144 k€. </a:t>
            </a:r>
          </a:p>
          <a:p>
            <a:r>
              <a:rPr lang="fr-FR" sz="1200" dirty="0">
                <a:latin typeface="Verdana" pitchFamily="34" charset="0"/>
              </a:rPr>
              <a:t>Vérifions le avec l’algorithme de Ford-</a:t>
            </a:r>
            <a:r>
              <a:rPr lang="fr-FR" sz="1200" dirty="0" err="1">
                <a:latin typeface="Verdana" pitchFamily="34" charset="0"/>
              </a:rPr>
              <a:t>Fulkerson</a:t>
            </a:r>
            <a:r>
              <a:rPr lang="fr-FR" sz="1200" dirty="0">
                <a:latin typeface="Verdana" pitchFamily="34" charset="0"/>
              </a:rPr>
              <a:t> et examinons quelles sont les réductions de délai et les coûts correspondants intermédiaires.</a:t>
            </a:r>
          </a:p>
        </p:txBody>
      </p:sp>
      <p:grpSp>
        <p:nvGrpSpPr>
          <p:cNvPr id="23" name="Grouper 22"/>
          <p:cNvGrpSpPr/>
          <p:nvPr/>
        </p:nvGrpSpPr>
        <p:grpSpPr>
          <a:xfrm>
            <a:off x="25400" y="639763"/>
            <a:ext cx="5186363" cy="2803525"/>
            <a:chOff x="25400" y="639763"/>
            <a:chExt cx="5186363" cy="2803525"/>
          </a:xfrm>
        </p:grpSpPr>
        <p:grpSp>
          <p:nvGrpSpPr>
            <p:cNvPr id="2" name="Group 169"/>
            <p:cNvGrpSpPr>
              <a:grpSpLocks/>
            </p:cNvGrpSpPr>
            <p:nvPr/>
          </p:nvGrpSpPr>
          <p:grpSpPr bwMode="auto">
            <a:xfrm>
              <a:off x="25400" y="639763"/>
              <a:ext cx="3816350" cy="2803525"/>
              <a:chOff x="16" y="403"/>
              <a:chExt cx="2404" cy="1766"/>
            </a:xfrm>
          </p:grpSpPr>
          <p:grpSp>
            <p:nvGrpSpPr>
              <p:cNvPr id="3" name="Group 3"/>
              <p:cNvGrpSpPr>
                <a:grpSpLocks/>
              </p:cNvGrpSpPr>
              <p:nvPr/>
            </p:nvGrpSpPr>
            <p:grpSpPr bwMode="auto">
              <a:xfrm>
                <a:off x="16" y="1236"/>
                <a:ext cx="299" cy="326"/>
                <a:chOff x="1280" y="1216"/>
                <a:chExt cx="608" cy="584"/>
              </a:xfrm>
            </p:grpSpPr>
            <p:sp>
              <p:nvSpPr>
                <p:cNvPr id="38916" name="Oval 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8917" name="Line 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918" name="Line 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4" name="Group 7"/>
              <p:cNvGrpSpPr>
                <a:grpSpLocks/>
              </p:cNvGrpSpPr>
              <p:nvPr/>
            </p:nvGrpSpPr>
            <p:grpSpPr bwMode="auto">
              <a:xfrm>
                <a:off x="880" y="759"/>
                <a:ext cx="299" cy="326"/>
                <a:chOff x="1280" y="1216"/>
                <a:chExt cx="608" cy="584"/>
              </a:xfrm>
            </p:grpSpPr>
            <p:sp>
              <p:nvSpPr>
                <p:cNvPr id="38920" name="Oval 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8921" name="Line 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922" name="Line 1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5" name="Group 11"/>
              <p:cNvGrpSpPr>
                <a:grpSpLocks/>
              </p:cNvGrpSpPr>
              <p:nvPr/>
            </p:nvGrpSpPr>
            <p:grpSpPr bwMode="auto">
              <a:xfrm>
                <a:off x="566" y="1241"/>
                <a:ext cx="298" cy="326"/>
                <a:chOff x="1280" y="1216"/>
                <a:chExt cx="608" cy="584"/>
              </a:xfrm>
            </p:grpSpPr>
            <p:sp>
              <p:nvSpPr>
                <p:cNvPr id="38924" name="Oval 12"/>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8925" name="Line 13"/>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926" name="Line 14"/>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6" name="Group 15"/>
              <p:cNvGrpSpPr>
                <a:grpSpLocks/>
              </p:cNvGrpSpPr>
              <p:nvPr/>
            </p:nvGrpSpPr>
            <p:grpSpPr bwMode="auto">
              <a:xfrm>
                <a:off x="1536" y="1808"/>
                <a:ext cx="299" cy="325"/>
                <a:chOff x="1280" y="1216"/>
                <a:chExt cx="608" cy="584"/>
              </a:xfrm>
            </p:grpSpPr>
            <p:sp>
              <p:nvSpPr>
                <p:cNvPr id="38928" name="Oval 16"/>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8929" name="Line 17"/>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930" name="Line 18"/>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7" name="Group 19"/>
              <p:cNvGrpSpPr>
                <a:grpSpLocks/>
              </p:cNvGrpSpPr>
              <p:nvPr/>
            </p:nvGrpSpPr>
            <p:grpSpPr bwMode="auto">
              <a:xfrm>
                <a:off x="1312" y="1250"/>
                <a:ext cx="299" cy="325"/>
                <a:chOff x="1280" y="1216"/>
                <a:chExt cx="608" cy="584"/>
              </a:xfrm>
            </p:grpSpPr>
            <p:sp>
              <p:nvSpPr>
                <p:cNvPr id="38932" name="Oval 2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8933" name="Line 2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934" name="Line 2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8" name="Group 23"/>
              <p:cNvGrpSpPr>
                <a:grpSpLocks/>
              </p:cNvGrpSpPr>
              <p:nvPr/>
            </p:nvGrpSpPr>
            <p:grpSpPr bwMode="auto">
              <a:xfrm>
                <a:off x="766" y="1825"/>
                <a:ext cx="299" cy="326"/>
                <a:chOff x="1280" y="1216"/>
                <a:chExt cx="608" cy="584"/>
              </a:xfrm>
            </p:grpSpPr>
            <p:sp>
              <p:nvSpPr>
                <p:cNvPr id="38936" name="Oval 2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8937" name="Line 2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938" name="Line 2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8939" name="Text Box 27"/>
              <p:cNvSpPr txBox="1">
                <a:spLocks noChangeArrowheads="1"/>
              </p:cNvSpPr>
              <p:nvPr/>
            </p:nvSpPr>
            <p:spPr bwMode="auto">
              <a:xfrm>
                <a:off x="271" y="1135"/>
                <a:ext cx="304"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(30;25)</a:t>
                </a:r>
              </a:p>
            </p:txBody>
          </p:sp>
          <p:sp>
            <p:nvSpPr>
              <p:cNvPr id="38940" name="Text Box 28"/>
              <p:cNvSpPr txBox="1">
                <a:spLocks noChangeArrowheads="1"/>
              </p:cNvSpPr>
              <p:nvPr/>
            </p:nvSpPr>
            <p:spPr bwMode="auto">
              <a:xfrm>
                <a:off x="1500" y="676"/>
                <a:ext cx="322"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(35;25)</a:t>
                </a:r>
              </a:p>
            </p:txBody>
          </p:sp>
          <p:sp>
            <p:nvSpPr>
              <p:cNvPr id="38941" name="Text Box 29"/>
              <p:cNvSpPr txBox="1">
                <a:spLocks noChangeArrowheads="1"/>
              </p:cNvSpPr>
              <p:nvPr/>
            </p:nvSpPr>
            <p:spPr bwMode="auto">
              <a:xfrm>
                <a:off x="518" y="990"/>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1.4.1.A</a:t>
                </a:r>
              </a:p>
              <a:p>
                <a:pPr algn="ctr"/>
                <a:r>
                  <a:rPr lang="fr-FR" sz="800">
                    <a:latin typeface="Times New Roman" pitchFamily="18" charset="0"/>
                  </a:rPr>
                  <a:t>(15;5)</a:t>
                </a:r>
              </a:p>
            </p:txBody>
          </p:sp>
          <p:sp>
            <p:nvSpPr>
              <p:cNvPr id="38942" name="Text Box 30"/>
              <p:cNvSpPr txBox="1">
                <a:spLocks noChangeArrowheads="1"/>
              </p:cNvSpPr>
              <p:nvPr/>
            </p:nvSpPr>
            <p:spPr bwMode="auto">
              <a:xfrm>
                <a:off x="797" y="1506"/>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38943" name="Text Box 31"/>
              <p:cNvSpPr txBox="1">
                <a:spLocks noChangeArrowheads="1"/>
              </p:cNvSpPr>
              <p:nvPr/>
            </p:nvSpPr>
            <p:spPr bwMode="auto">
              <a:xfrm>
                <a:off x="1197" y="962"/>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38944" name="Text Box 32"/>
              <p:cNvSpPr txBox="1">
                <a:spLocks noChangeArrowheads="1"/>
              </p:cNvSpPr>
              <p:nvPr/>
            </p:nvSpPr>
            <p:spPr bwMode="auto">
              <a:xfrm>
                <a:off x="1547" y="1468"/>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(20;10)</a:t>
                </a:r>
              </a:p>
            </p:txBody>
          </p:sp>
          <p:sp>
            <p:nvSpPr>
              <p:cNvPr id="38945" name="Text Box 33"/>
              <p:cNvSpPr txBox="1">
                <a:spLocks noChangeArrowheads="1"/>
              </p:cNvSpPr>
              <p:nvPr/>
            </p:nvSpPr>
            <p:spPr bwMode="auto">
              <a:xfrm>
                <a:off x="1744" y="1233"/>
                <a:ext cx="304"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(20;10)</a:t>
                </a:r>
              </a:p>
            </p:txBody>
          </p:sp>
          <p:sp>
            <p:nvSpPr>
              <p:cNvPr id="38946" name="Text Box 34"/>
              <p:cNvSpPr txBox="1">
                <a:spLocks noChangeArrowheads="1"/>
              </p:cNvSpPr>
              <p:nvPr/>
            </p:nvSpPr>
            <p:spPr bwMode="auto">
              <a:xfrm>
                <a:off x="305" y="1421"/>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38947" name="Text Box 35"/>
              <p:cNvSpPr txBox="1">
                <a:spLocks noChangeArrowheads="1"/>
              </p:cNvSpPr>
              <p:nvPr/>
            </p:nvSpPr>
            <p:spPr bwMode="auto">
              <a:xfrm>
                <a:off x="1557" y="940"/>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38948" name="Text Box 36"/>
              <p:cNvSpPr txBox="1">
                <a:spLocks noChangeArrowheads="1"/>
              </p:cNvSpPr>
              <p:nvPr/>
            </p:nvSpPr>
            <p:spPr bwMode="auto">
              <a:xfrm>
                <a:off x="1356" y="1624"/>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38949" name="Text Box 37"/>
              <p:cNvSpPr txBox="1">
                <a:spLocks noChangeArrowheads="1"/>
              </p:cNvSpPr>
              <p:nvPr/>
            </p:nvSpPr>
            <p:spPr bwMode="auto">
              <a:xfrm>
                <a:off x="2006" y="1496"/>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38950" name="Text Box 38"/>
              <p:cNvSpPr txBox="1">
                <a:spLocks noChangeArrowheads="1"/>
              </p:cNvSpPr>
              <p:nvPr/>
            </p:nvSpPr>
            <p:spPr bwMode="auto">
              <a:xfrm>
                <a:off x="832" y="1164"/>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38951" name="Text Box 39"/>
              <p:cNvSpPr txBox="1">
                <a:spLocks noChangeArrowheads="1"/>
              </p:cNvSpPr>
              <p:nvPr/>
            </p:nvSpPr>
            <p:spPr bwMode="auto">
              <a:xfrm>
                <a:off x="1033" y="1141"/>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38952" name="Text Box 40"/>
              <p:cNvSpPr txBox="1">
                <a:spLocks noChangeArrowheads="1"/>
              </p:cNvSpPr>
              <p:nvPr/>
            </p:nvSpPr>
            <p:spPr bwMode="auto">
              <a:xfrm>
                <a:off x="629" y="1650"/>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38953" name="Text Box 41"/>
              <p:cNvSpPr txBox="1">
                <a:spLocks noChangeArrowheads="1"/>
              </p:cNvSpPr>
              <p:nvPr/>
            </p:nvSpPr>
            <p:spPr bwMode="auto">
              <a:xfrm>
                <a:off x="1074" y="1751"/>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38954" name="Text Box 42"/>
              <p:cNvSpPr txBox="1">
                <a:spLocks noChangeArrowheads="1"/>
              </p:cNvSpPr>
              <p:nvPr/>
            </p:nvSpPr>
            <p:spPr bwMode="auto">
              <a:xfrm>
                <a:off x="1144" y="2034"/>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38955" name="Text Box 43"/>
              <p:cNvSpPr txBox="1">
                <a:spLocks noChangeArrowheads="1"/>
              </p:cNvSpPr>
              <p:nvPr/>
            </p:nvSpPr>
            <p:spPr bwMode="auto">
              <a:xfrm>
                <a:off x="26" y="1420"/>
                <a:ext cx="148" cy="135"/>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38956" name="Text Box 44"/>
              <p:cNvSpPr txBox="1">
                <a:spLocks noChangeArrowheads="1"/>
              </p:cNvSpPr>
              <p:nvPr/>
            </p:nvSpPr>
            <p:spPr bwMode="auto">
              <a:xfrm>
                <a:off x="564" y="1424"/>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38957" name="Text Box 45"/>
              <p:cNvSpPr txBox="1">
                <a:spLocks noChangeArrowheads="1"/>
              </p:cNvSpPr>
              <p:nvPr/>
            </p:nvSpPr>
            <p:spPr bwMode="auto">
              <a:xfrm>
                <a:off x="878" y="929"/>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45</a:t>
                </a:r>
              </a:p>
            </p:txBody>
          </p:sp>
          <p:sp>
            <p:nvSpPr>
              <p:cNvPr id="38958" name="Text Box 46"/>
              <p:cNvSpPr txBox="1">
                <a:spLocks noChangeArrowheads="1"/>
              </p:cNvSpPr>
              <p:nvPr/>
            </p:nvSpPr>
            <p:spPr bwMode="auto">
              <a:xfrm>
                <a:off x="1538" y="1974"/>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75</a:t>
                </a:r>
              </a:p>
            </p:txBody>
          </p:sp>
          <p:sp>
            <p:nvSpPr>
              <p:cNvPr id="38959" name="Text Box 47"/>
              <p:cNvSpPr txBox="1">
                <a:spLocks noChangeArrowheads="1"/>
              </p:cNvSpPr>
              <p:nvPr/>
            </p:nvSpPr>
            <p:spPr bwMode="auto">
              <a:xfrm>
                <a:off x="1310" y="1413"/>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38960" name="Text Box 48"/>
              <p:cNvSpPr txBox="1">
                <a:spLocks noChangeArrowheads="1"/>
              </p:cNvSpPr>
              <p:nvPr/>
            </p:nvSpPr>
            <p:spPr bwMode="auto">
              <a:xfrm>
                <a:off x="756" y="2002"/>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40</a:t>
                </a:r>
              </a:p>
            </p:txBody>
          </p:sp>
          <p:grpSp>
            <p:nvGrpSpPr>
              <p:cNvPr id="9" name="Group 49"/>
              <p:cNvGrpSpPr>
                <a:grpSpLocks/>
              </p:cNvGrpSpPr>
              <p:nvPr/>
            </p:nvGrpSpPr>
            <p:grpSpPr bwMode="auto">
              <a:xfrm>
                <a:off x="2121" y="771"/>
                <a:ext cx="298" cy="326"/>
                <a:chOff x="1280" y="1216"/>
                <a:chExt cx="608" cy="584"/>
              </a:xfrm>
            </p:grpSpPr>
            <p:sp>
              <p:nvSpPr>
                <p:cNvPr id="38962" name="Oval 5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8963" name="Line 5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964" name="Line 5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8965" name="Text Box 53"/>
              <p:cNvSpPr txBox="1">
                <a:spLocks noChangeArrowheads="1"/>
              </p:cNvSpPr>
              <p:nvPr/>
            </p:nvSpPr>
            <p:spPr bwMode="auto">
              <a:xfrm>
                <a:off x="2111" y="934"/>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95</a:t>
                </a:r>
              </a:p>
            </p:txBody>
          </p:sp>
          <p:sp>
            <p:nvSpPr>
              <p:cNvPr id="38966" name="Text Box 54"/>
              <p:cNvSpPr txBox="1">
                <a:spLocks noChangeArrowheads="1"/>
              </p:cNvSpPr>
              <p:nvPr/>
            </p:nvSpPr>
            <p:spPr bwMode="auto">
              <a:xfrm>
                <a:off x="2240" y="934"/>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95</a:t>
                </a:r>
              </a:p>
            </p:txBody>
          </p:sp>
          <p:sp>
            <p:nvSpPr>
              <p:cNvPr id="38967" name="Text Box 55"/>
              <p:cNvSpPr txBox="1">
                <a:spLocks noChangeArrowheads="1"/>
              </p:cNvSpPr>
              <p:nvPr/>
            </p:nvSpPr>
            <p:spPr bwMode="auto">
              <a:xfrm>
                <a:off x="1656" y="196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75</a:t>
                </a:r>
              </a:p>
            </p:txBody>
          </p:sp>
          <p:sp>
            <p:nvSpPr>
              <p:cNvPr id="38968" name="Text Box 56"/>
              <p:cNvSpPr txBox="1">
                <a:spLocks noChangeArrowheads="1"/>
              </p:cNvSpPr>
              <p:nvPr/>
            </p:nvSpPr>
            <p:spPr bwMode="auto">
              <a:xfrm>
                <a:off x="1432" y="1414"/>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38969" name="Text Box 57"/>
              <p:cNvSpPr txBox="1">
                <a:spLocks noChangeArrowheads="1"/>
              </p:cNvSpPr>
              <p:nvPr/>
            </p:nvSpPr>
            <p:spPr bwMode="auto">
              <a:xfrm>
                <a:off x="1004" y="929"/>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45</a:t>
                </a:r>
              </a:p>
            </p:txBody>
          </p:sp>
          <p:sp>
            <p:nvSpPr>
              <p:cNvPr id="38970" name="Text Box 58"/>
              <p:cNvSpPr txBox="1">
                <a:spLocks noChangeArrowheads="1"/>
              </p:cNvSpPr>
              <p:nvPr/>
            </p:nvSpPr>
            <p:spPr bwMode="auto">
              <a:xfrm>
                <a:off x="882" y="2001"/>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60</a:t>
                </a:r>
              </a:p>
            </p:txBody>
          </p:sp>
          <p:sp>
            <p:nvSpPr>
              <p:cNvPr id="38971" name="Text Box 59"/>
              <p:cNvSpPr txBox="1">
                <a:spLocks noChangeArrowheads="1"/>
              </p:cNvSpPr>
              <p:nvPr/>
            </p:nvSpPr>
            <p:spPr bwMode="auto">
              <a:xfrm>
                <a:off x="690" y="1424"/>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38972" name="Text Box 60"/>
              <p:cNvSpPr txBox="1">
                <a:spLocks noChangeArrowheads="1"/>
              </p:cNvSpPr>
              <p:nvPr/>
            </p:nvSpPr>
            <p:spPr bwMode="auto">
              <a:xfrm>
                <a:off x="147" y="1415"/>
                <a:ext cx="148" cy="135"/>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38973" name="AutoShape 61" descr="20 %"/>
              <p:cNvSpPr>
                <a:spLocks noChangeArrowheads="1"/>
              </p:cNvSpPr>
              <p:nvPr/>
            </p:nvSpPr>
            <p:spPr bwMode="auto">
              <a:xfrm>
                <a:off x="314" y="1316"/>
                <a:ext cx="260" cy="173"/>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8974" name="AutoShape 62" descr="20 %"/>
              <p:cNvSpPr>
                <a:spLocks noChangeArrowheads="1"/>
              </p:cNvSpPr>
              <p:nvPr/>
            </p:nvSpPr>
            <p:spPr bwMode="auto">
              <a:xfrm rot="-3395279">
                <a:off x="730" y="1068"/>
                <a:ext cx="260" cy="173"/>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8975" name="AutoShape 63"/>
              <p:cNvSpPr>
                <a:spLocks noChangeArrowheads="1"/>
              </p:cNvSpPr>
              <p:nvPr/>
            </p:nvSpPr>
            <p:spPr bwMode="auto">
              <a:xfrm rot="4029833">
                <a:off x="678" y="1608"/>
                <a:ext cx="296" cy="173"/>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38976" name="AutoShape 64" descr="20 %"/>
              <p:cNvSpPr>
                <a:spLocks noChangeArrowheads="1"/>
              </p:cNvSpPr>
              <p:nvPr/>
            </p:nvSpPr>
            <p:spPr bwMode="auto">
              <a:xfrm rot="2870285">
                <a:off x="1067" y="1089"/>
                <a:ext cx="342" cy="173"/>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8977" name="AutoShape 65"/>
              <p:cNvSpPr>
                <a:spLocks noChangeArrowheads="1"/>
              </p:cNvSpPr>
              <p:nvPr/>
            </p:nvSpPr>
            <p:spPr bwMode="auto">
              <a:xfrm>
                <a:off x="1062" y="1904"/>
                <a:ext cx="476" cy="173"/>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38978" name="AutoShape 66" descr="20 %"/>
              <p:cNvSpPr>
                <a:spLocks noChangeArrowheads="1"/>
              </p:cNvSpPr>
              <p:nvPr/>
            </p:nvSpPr>
            <p:spPr bwMode="auto">
              <a:xfrm rot="3874243">
                <a:off x="1440" y="1602"/>
                <a:ext cx="279" cy="173"/>
              </a:xfrm>
              <a:prstGeom prst="rightArrow">
                <a:avLst>
                  <a:gd name="adj1" fmla="val 50000"/>
                  <a:gd name="adj2" fmla="val 40318"/>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8979" name="AutoShape 67" descr="20 %"/>
              <p:cNvSpPr>
                <a:spLocks noChangeArrowheads="1"/>
              </p:cNvSpPr>
              <p:nvPr/>
            </p:nvSpPr>
            <p:spPr bwMode="auto">
              <a:xfrm rot="-3369178">
                <a:off x="1581" y="1384"/>
                <a:ext cx="883" cy="173"/>
              </a:xfrm>
              <a:prstGeom prst="rightArrow">
                <a:avLst>
                  <a:gd name="adj1" fmla="val 50000"/>
                  <a:gd name="adj2" fmla="val 127601"/>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8980" name="AutoShape 68"/>
              <p:cNvSpPr>
                <a:spLocks noChangeArrowheads="1"/>
              </p:cNvSpPr>
              <p:nvPr/>
            </p:nvSpPr>
            <p:spPr bwMode="auto">
              <a:xfrm>
                <a:off x="1178" y="832"/>
                <a:ext cx="948" cy="173"/>
              </a:xfrm>
              <a:prstGeom prst="rightArrow">
                <a:avLst>
                  <a:gd name="adj1" fmla="val 50000"/>
                  <a:gd name="adj2" fmla="val 136994"/>
                </a:avLst>
              </a:prstGeom>
              <a:noFill/>
              <a:ln w="9525">
                <a:solidFill>
                  <a:schemeClr val="tx1"/>
                </a:solidFill>
                <a:miter lim="800000"/>
                <a:headEnd/>
                <a:tailEnd/>
              </a:ln>
              <a:effectLst/>
            </p:spPr>
            <p:txBody>
              <a:bodyPr wrap="none" anchor="ctr"/>
              <a:lstStyle/>
              <a:p>
                <a:endParaRPr lang="fr-FR"/>
              </a:p>
            </p:txBody>
          </p:sp>
          <p:sp>
            <p:nvSpPr>
              <p:cNvPr id="38981" name="Text Box 69"/>
              <p:cNvSpPr txBox="1">
                <a:spLocks noChangeArrowheads="1"/>
              </p:cNvSpPr>
              <p:nvPr/>
            </p:nvSpPr>
            <p:spPr bwMode="auto">
              <a:xfrm>
                <a:off x="638" y="1253"/>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38982" name="Text Box 70"/>
              <p:cNvSpPr txBox="1">
                <a:spLocks noChangeArrowheads="1"/>
              </p:cNvSpPr>
              <p:nvPr/>
            </p:nvSpPr>
            <p:spPr bwMode="auto">
              <a:xfrm>
                <a:off x="950" y="765"/>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38983" name="Text Box 71"/>
              <p:cNvSpPr txBox="1">
                <a:spLocks noChangeArrowheads="1"/>
              </p:cNvSpPr>
              <p:nvPr/>
            </p:nvSpPr>
            <p:spPr bwMode="auto">
              <a:xfrm>
                <a:off x="838" y="1837"/>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38984" name="Text Box 72"/>
              <p:cNvSpPr txBox="1">
                <a:spLocks noChangeArrowheads="1"/>
              </p:cNvSpPr>
              <p:nvPr/>
            </p:nvSpPr>
            <p:spPr bwMode="auto">
              <a:xfrm>
                <a:off x="1382" y="1253"/>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38985" name="Text Box 73"/>
              <p:cNvSpPr txBox="1">
                <a:spLocks noChangeArrowheads="1"/>
              </p:cNvSpPr>
              <p:nvPr/>
            </p:nvSpPr>
            <p:spPr bwMode="auto">
              <a:xfrm>
                <a:off x="2190" y="789"/>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38986" name="Text Box 74"/>
              <p:cNvSpPr txBox="1">
                <a:spLocks noChangeArrowheads="1"/>
              </p:cNvSpPr>
              <p:nvPr/>
            </p:nvSpPr>
            <p:spPr bwMode="auto">
              <a:xfrm>
                <a:off x="1614" y="1821"/>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38987" name="Text Box 75"/>
              <p:cNvSpPr txBox="1">
                <a:spLocks noChangeArrowheads="1"/>
              </p:cNvSpPr>
              <p:nvPr/>
            </p:nvSpPr>
            <p:spPr bwMode="auto">
              <a:xfrm>
                <a:off x="86" y="1253"/>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39061" name="Text Box 149"/>
              <p:cNvSpPr txBox="1">
                <a:spLocks noChangeArrowheads="1"/>
              </p:cNvSpPr>
              <p:nvPr/>
            </p:nvSpPr>
            <p:spPr bwMode="auto">
              <a:xfrm>
                <a:off x="854" y="403"/>
                <a:ext cx="1103" cy="288"/>
              </a:xfrm>
              <a:prstGeom prst="rect">
                <a:avLst/>
              </a:prstGeom>
              <a:noFill/>
              <a:ln w="9525">
                <a:noFill/>
                <a:miter lim="800000"/>
                <a:headEnd/>
                <a:tailEnd/>
              </a:ln>
              <a:effectLst/>
            </p:spPr>
            <p:txBody>
              <a:bodyPr wrap="none">
                <a:spAutoFit/>
              </a:bodyPr>
              <a:lstStyle/>
              <a:p>
                <a:pPr algn="ctr"/>
                <a:r>
                  <a:rPr lang="fr-FR" sz="1200" b="1">
                    <a:latin typeface="Verdana" pitchFamily="34" charset="0"/>
                  </a:rPr>
                  <a:t>Toutes les tâches</a:t>
                </a:r>
              </a:p>
              <a:p>
                <a:pPr algn="ctr"/>
                <a:r>
                  <a:rPr lang="fr-FR" sz="1200" b="1">
                    <a:latin typeface="Verdana" pitchFamily="34" charset="0"/>
                  </a:rPr>
                  <a:t> en durée normale</a:t>
                </a:r>
              </a:p>
            </p:txBody>
          </p:sp>
        </p:grpSp>
        <p:grpSp>
          <p:nvGrpSpPr>
            <p:cNvPr id="18" name="Group 152"/>
            <p:cNvGrpSpPr>
              <a:grpSpLocks/>
            </p:cNvGrpSpPr>
            <p:nvPr/>
          </p:nvGrpSpPr>
          <p:grpSpPr bwMode="auto">
            <a:xfrm>
              <a:off x="3594100" y="2344738"/>
              <a:ext cx="1617663" cy="1031875"/>
              <a:chOff x="2440" y="1966"/>
              <a:chExt cx="1019" cy="650"/>
            </a:xfrm>
          </p:grpSpPr>
          <p:sp>
            <p:nvSpPr>
              <p:cNvPr id="39065" name="Text Box 153"/>
              <p:cNvSpPr txBox="1">
                <a:spLocks noChangeArrowheads="1"/>
              </p:cNvSpPr>
              <p:nvPr/>
            </p:nvSpPr>
            <p:spPr bwMode="auto">
              <a:xfrm>
                <a:off x="2670" y="1966"/>
                <a:ext cx="486" cy="154"/>
              </a:xfrm>
              <a:prstGeom prst="rect">
                <a:avLst/>
              </a:prstGeom>
              <a:noFill/>
              <a:ln w="9525">
                <a:noFill/>
                <a:miter lim="800000"/>
                <a:headEnd/>
                <a:tailEnd/>
              </a:ln>
              <a:effectLst/>
            </p:spPr>
            <p:txBody>
              <a:bodyPr wrap="none">
                <a:spAutoFit/>
              </a:bodyPr>
              <a:lstStyle/>
              <a:p>
                <a:r>
                  <a:rPr lang="fr-FR" sz="1000">
                    <a:latin typeface="Times New Roman" pitchFamily="18" charset="0"/>
                  </a:rPr>
                  <a:t>LEGENDE</a:t>
                </a:r>
              </a:p>
            </p:txBody>
          </p:sp>
          <p:sp>
            <p:nvSpPr>
              <p:cNvPr id="39066" name="AutoShape 154"/>
              <p:cNvSpPr>
                <a:spLocks noChangeArrowheads="1"/>
              </p:cNvSpPr>
              <p:nvPr/>
            </p:nvSpPr>
            <p:spPr bwMode="auto">
              <a:xfrm>
                <a:off x="2666" y="2329"/>
                <a:ext cx="564" cy="173"/>
              </a:xfrm>
              <a:prstGeom prst="rightArrow">
                <a:avLst>
                  <a:gd name="adj1" fmla="val 50000"/>
                  <a:gd name="adj2" fmla="val 81503"/>
                </a:avLst>
              </a:prstGeom>
              <a:noFill/>
              <a:ln w="9525">
                <a:solidFill>
                  <a:schemeClr val="tx1"/>
                </a:solidFill>
                <a:miter lim="800000"/>
                <a:headEnd/>
                <a:tailEnd/>
              </a:ln>
              <a:effectLst/>
            </p:spPr>
            <p:txBody>
              <a:bodyPr wrap="none" anchor="ctr"/>
              <a:lstStyle/>
              <a:p>
                <a:endParaRPr lang="fr-FR"/>
              </a:p>
            </p:txBody>
          </p:sp>
          <p:sp>
            <p:nvSpPr>
              <p:cNvPr id="39067" name="Text Box 155"/>
              <p:cNvSpPr txBox="1">
                <a:spLocks noChangeArrowheads="1"/>
              </p:cNvSpPr>
              <p:nvPr/>
            </p:nvSpPr>
            <p:spPr bwMode="auto">
              <a:xfrm>
                <a:off x="2654" y="2126"/>
                <a:ext cx="499" cy="250"/>
              </a:xfrm>
              <a:prstGeom prst="rect">
                <a:avLst/>
              </a:prstGeom>
              <a:noFill/>
              <a:ln w="9525">
                <a:noFill/>
                <a:miter lim="800000"/>
                <a:headEnd/>
                <a:tailEnd/>
              </a:ln>
              <a:effectLst/>
            </p:spPr>
            <p:txBody>
              <a:bodyPr>
                <a:spAutoFit/>
              </a:bodyPr>
              <a:lstStyle/>
              <a:p>
                <a:pPr algn="ctr"/>
                <a:r>
                  <a:rPr lang="fr-FR" sz="1000">
                    <a:latin typeface="Times New Roman" pitchFamily="18" charset="0"/>
                  </a:rPr>
                  <a:t>Code tâche</a:t>
                </a:r>
              </a:p>
              <a:p>
                <a:pPr algn="ctr"/>
                <a:r>
                  <a:rPr lang="fr-FR" sz="1000">
                    <a:latin typeface="Times New Roman" pitchFamily="18" charset="0"/>
                  </a:rPr>
                  <a:t>(Dij, Lij)</a:t>
                </a:r>
              </a:p>
            </p:txBody>
          </p:sp>
          <p:sp>
            <p:nvSpPr>
              <p:cNvPr id="39068" name="Text Box 156"/>
              <p:cNvSpPr txBox="1">
                <a:spLocks noChangeArrowheads="1"/>
              </p:cNvSpPr>
              <p:nvPr/>
            </p:nvSpPr>
            <p:spPr bwMode="auto">
              <a:xfrm>
                <a:off x="2798" y="2462"/>
                <a:ext cx="213" cy="154"/>
              </a:xfrm>
              <a:prstGeom prst="rect">
                <a:avLst/>
              </a:prstGeom>
              <a:noFill/>
              <a:ln w="9525">
                <a:noFill/>
                <a:miter lim="800000"/>
                <a:headEnd/>
                <a:tailEnd/>
              </a:ln>
              <a:effectLst/>
            </p:spPr>
            <p:txBody>
              <a:bodyPr wrap="none">
                <a:spAutoFit/>
              </a:bodyPr>
              <a:lstStyle/>
              <a:p>
                <a:r>
                  <a:rPr lang="fr-FR" sz="1000">
                    <a:latin typeface="Times New Roman" pitchFamily="18" charset="0"/>
                  </a:rPr>
                  <a:t>Cij</a:t>
                </a:r>
              </a:p>
            </p:txBody>
          </p:sp>
          <p:grpSp>
            <p:nvGrpSpPr>
              <p:cNvPr id="19" name="Group 157"/>
              <p:cNvGrpSpPr>
                <a:grpSpLocks/>
              </p:cNvGrpSpPr>
              <p:nvPr/>
            </p:nvGrpSpPr>
            <p:grpSpPr bwMode="auto">
              <a:xfrm>
                <a:off x="2440" y="2278"/>
                <a:ext cx="227" cy="248"/>
                <a:chOff x="2600" y="2886"/>
                <a:chExt cx="227" cy="248"/>
              </a:xfrm>
            </p:grpSpPr>
            <p:grpSp>
              <p:nvGrpSpPr>
                <p:cNvPr id="20" name="Group 158"/>
                <p:cNvGrpSpPr>
                  <a:grpSpLocks/>
                </p:cNvGrpSpPr>
                <p:nvPr/>
              </p:nvGrpSpPr>
              <p:grpSpPr bwMode="auto">
                <a:xfrm>
                  <a:off x="2600" y="2897"/>
                  <a:ext cx="227" cy="237"/>
                  <a:chOff x="1280" y="1216"/>
                  <a:chExt cx="608" cy="584"/>
                </a:xfrm>
              </p:grpSpPr>
              <p:sp>
                <p:nvSpPr>
                  <p:cNvPr id="39071" name="Oval 159"/>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072" name="Line 160"/>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073" name="Line 161"/>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9074" name="Text Box 162"/>
                <p:cNvSpPr txBox="1">
                  <a:spLocks noChangeArrowheads="1"/>
                </p:cNvSpPr>
                <p:nvPr/>
              </p:nvSpPr>
              <p:spPr bwMode="auto">
                <a:xfrm>
                  <a:off x="2646" y="2886"/>
                  <a:ext cx="138" cy="154"/>
                </a:xfrm>
                <a:prstGeom prst="rect">
                  <a:avLst/>
                </a:prstGeom>
                <a:noFill/>
                <a:ln w="9525">
                  <a:noFill/>
                  <a:miter lim="800000"/>
                  <a:headEnd/>
                  <a:tailEnd/>
                </a:ln>
                <a:effectLst/>
              </p:spPr>
              <p:txBody>
                <a:bodyPr wrap="none">
                  <a:spAutoFit/>
                </a:bodyPr>
                <a:lstStyle/>
                <a:p>
                  <a:r>
                    <a:rPr lang="fr-FR" sz="1000">
                      <a:latin typeface="Times New Roman" pitchFamily="18" charset="0"/>
                    </a:rPr>
                    <a:t>i</a:t>
                  </a:r>
                </a:p>
              </p:txBody>
            </p:sp>
          </p:grpSp>
          <p:grpSp>
            <p:nvGrpSpPr>
              <p:cNvPr id="21" name="Group 163"/>
              <p:cNvGrpSpPr>
                <a:grpSpLocks/>
              </p:cNvGrpSpPr>
              <p:nvPr/>
            </p:nvGrpSpPr>
            <p:grpSpPr bwMode="auto">
              <a:xfrm>
                <a:off x="3232" y="2270"/>
                <a:ext cx="227" cy="256"/>
                <a:chOff x="3232" y="2270"/>
                <a:chExt cx="227" cy="256"/>
              </a:xfrm>
            </p:grpSpPr>
            <p:grpSp>
              <p:nvGrpSpPr>
                <p:cNvPr id="22" name="Group 164"/>
                <p:cNvGrpSpPr>
                  <a:grpSpLocks/>
                </p:cNvGrpSpPr>
                <p:nvPr/>
              </p:nvGrpSpPr>
              <p:grpSpPr bwMode="auto">
                <a:xfrm>
                  <a:off x="3232" y="2289"/>
                  <a:ext cx="227" cy="237"/>
                  <a:chOff x="1280" y="1216"/>
                  <a:chExt cx="608" cy="584"/>
                </a:xfrm>
              </p:grpSpPr>
              <p:sp>
                <p:nvSpPr>
                  <p:cNvPr id="39077" name="Oval 16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078" name="Line 16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079" name="Line 16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9080" name="Text Box 168"/>
                <p:cNvSpPr txBox="1">
                  <a:spLocks noChangeArrowheads="1"/>
                </p:cNvSpPr>
                <p:nvPr/>
              </p:nvSpPr>
              <p:spPr bwMode="auto">
                <a:xfrm>
                  <a:off x="3278" y="2270"/>
                  <a:ext cx="138" cy="154"/>
                </a:xfrm>
                <a:prstGeom prst="rect">
                  <a:avLst/>
                </a:prstGeom>
                <a:noFill/>
                <a:ln w="9525">
                  <a:noFill/>
                  <a:miter lim="800000"/>
                  <a:headEnd/>
                  <a:tailEnd/>
                </a:ln>
                <a:effectLst/>
              </p:spPr>
              <p:txBody>
                <a:bodyPr wrap="none">
                  <a:spAutoFit/>
                </a:bodyPr>
                <a:lstStyle/>
                <a:p>
                  <a:r>
                    <a:rPr lang="fr-FR" sz="1000">
                      <a:latin typeface="Times New Roman" pitchFamily="18" charset="0"/>
                    </a:rPr>
                    <a:t>j</a:t>
                  </a:r>
                </a:p>
              </p:txBody>
            </p:sp>
          </p:grpSp>
        </p:gr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anim calcmode="lin" valueType="num">
                                      <p:cBhvr additive="base">
                                        <p:cTn id="7" dur="500" fill="hold"/>
                                        <p:tgtEl>
                                          <p:spTgt spid="38914"/>
                                        </p:tgtEl>
                                        <p:attrNameLst>
                                          <p:attrName>ppt_x</p:attrName>
                                        </p:attrNameLst>
                                      </p:cBhvr>
                                      <p:tavLst>
                                        <p:tav tm="0">
                                          <p:val>
                                            <p:strVal val="#ppt_x"/>
                                          </p:val>
                                        </p:tav>
                                        <p:tav tm="100000">
                                          <p:val>
                                            <p:strVal val="#ppt_x"/>
                                          </p:val>
                                        </p:tav>
                                      </p:tavLst>
                                    </p:anim>
                                    <p:anim calcmode="lin" valueType="num">
                                      <p:cBhvr additive="base">
                                        <p:cTn id="8" dur="500" fill="hold"/>
                                        <p:tgtEl>
                                          <p:spTgt spid="389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animEffect transition="in" filter="checkerboard(across)">
                                      <p:cBhvr>
                                        <p:cTn id="13" dur="500"/>
                                        <p:tgtEl>
                                          <p:spTgt spid="23"/>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checkerboard(across)">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39063"/>
                                        </p:tgtEl>
                                        <p:attrNameLst>
                                          <p:attrName>style.visibility</p:attrName>
                                        </p:attrNameLst>
                                      </p:cBhvr>
                                      <p:to>
                                        <p:strVal val="visible"/>
                                      </p:to>
                                    </p:set>
                                    <p:animEffect transition="in" filter="checkerboard(across)">
                                      <p:cBhvr>
                                        <p:cTn id="23" dur="500"/>
                                        <p:tgtEl>
                                          <p:spTgt spid="390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P spid="3906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Espace réservé du numéro de diapositive 4"/>
          <p:cNvSpPr>
            <a:spLocks noGrp="1"/>
          </p:cNvSpPr>
          <p:nvPr>
            <p:ph type="sldNum" sz="quarter" idx="12"/>
          </p:nvPr>
        </p:nvSpPr>
        <p:spPr/>
        <p:txBody>
          <a:bodyPr/>
          <a:lstStyle/>
          <a:p>
            <a:fld id="{FBFDA03B-15AD-48ED-9C45-F46E5E3DEC88}" type="slidenum">
              <a:rPr lang="fr-FR"/>
              <a:pPr/>
              <a:t>4</a:t>
            </a:fld>
            <a:endParaRPr lang="fr-FR"/>
          </a:p>
        </p:txBody>
      </p:sp>
      <p:sp>
        <p:nvSpPr>
          <p:cNvPr id="39938" name="Rectangle 2"/>
          <p:cNvSpPr>
            <a:spLocks noGrp="1" noChangeArrowheads="1"/>
          </p:cNvSpPr>
          <p:nvPr>
            <p:ph type="title"/>
          </p:nvPr>
        </p:nvSpPr>
        <p:spPr>
          <a:xfrm>
            <a:off x="457200" y="130175"/>
            <a:ext cx="8229600" cy="336550"/>
          </a:xfrm>
          <a:noFill/>
          <a:ln/>
        </p:spPr>
        <p:txBody>
          <a:bodyPr/>
          <a:lstStyle/>
          <a:p>
            <a:r>
              <a:rPr lang="fr-FR" sz="1400" b="1"/>
              <a:t>Q12 : COUT x DELAI DU LOGICIEL LOGIC : ITERATION N°1</a:t>
            </a:r>
          </a:p>
        </p:txBody>
      </p:sp>
      <p:sp>
        <p:nvSpPr>
          <p:cNvPr id="39939" name="Line 3"/>
          <p:cNvSpPr>
            <a:spLocks noChangeShapeType="1"/>
          </p:cNvSpPr>
          <p:nvPr/>
        </p:nvSpPr>
        <p:spPr bwMode="auto">
          <a:xfrm>
            <a:off x="4572000" y="0"/>
            <a:ext cx="0" cy="6858000"/>
          </a:xfrm>
          <a:prstGeom prst="line">
            <a:avLst/>
          </a:prstGeom>
          <a:noFill/>
          <a:ln w="9525">
            <a:solidFill>
              <a:schemeClr val="tx1"/>
            </a:solidFill>
            <a:round/>
            <a:headEnd/>
            <a:tailEnd/>
          </a:ln>
          <a:effectLst/>
        </p:spPr>
        <p:txBody>
          <a:bodyPr/>
          <a:lstStyle/>
          <a:p>
            <a:endParaRPr lang="fr-FR"/>
          </a:p>
        </p:txBody>
      </p:sp>
      <p:sp>
        <p:nvSpPr>
          <p:cNvPr id="39940" name="Line 4"/>
          <p:cNvSpPr>
            <a:spLocks noChangeShapeType="1"/>
          </p:cNvSpPr>
          <p:nvPr/>
        </p:nvSpPr>
        <p:spPr bwMode="auto">
          <a:xfrm>
            <a:off x="0" y="3430588"/>
            <a:ext cx="9144000" cy="0"/>
          </a:xfrm>
          <a:prstGeom prst="line">
            <a:avLst/>
          </a:prstGeom>
          <a:noFill/>
          <a:ln w="9525">
            <a:solidFill>
              <a:schemeClr val="tx1"/>
            </a:solidFill>
            <a:round/>
            <a:headEnd/>
            <a:tailEnd/>
          </a:ln>
          <a:effectLst/>
        </p:spPr>
        <p:txBody>
          <a:bodyPr/>
          <a:lstStyle/>
          <a:p>
            <a:endParaRPr lang="fr-FR"/>
          </a:p>
        </p:txBody>
      </p:sp>
      <p:sp>
        <p:nvSpPr>
          <p:cNvPr id="39941" name="Text Box 5"/>
          <p:cNvSpPr txBox="1">
            <a:spLocks noChangeArrowheads="1"/>
          </p:cNvSpPr>
          <p:nvPr/>
        </p:nvSpPr>
        <p:spPr bwMode="auto">
          <a:xfrm>
            <a:off x="0" y="3157538"/>
            <a:ext cx="868363"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1,2,3,4</a:t>
            </a:r>
          </a:p>
        </p:txBody>
      </p:sp>
      <p:sp>
        <p:nvSpPr>
          <p:cNvPr id="39942" name="Text Box 6"/>
          <p:cNvSpPr txBox="1">
            <a:spLocks noChangeArrowheads="1"/>
          </p:cNvSpPr>
          <p:nvPr/>
        </p:nvSpPr>
        <p:spPr bwMode="auto">
          <a:xfrm>
            <a:off x="4632325" y="3144838"/>
            <a:ext cx="792163"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5,6,7</a:t>
            </a:r>
          </a:p>
        </p:txBody>
      </p:sp>
      <p:sp>
        <p:nvSpPr>
          <p:cNvPr id="39943" name="Text Box 7"/>
          <p:cNvSpPr txBox="1">
            <a:spLocks noChangeArrowheads="1"/>
          </p:cNvSpPr>
          <p:nvPr/>
        </p:nvSpPr>
        <p:spPr bwMode="auto">
          <a:xfrm>
            <a:off x="200025" y="6446838"/>
            <a:ext cx="814388"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8 et 9</a:t>
            </a:r>
          </a:p>
        </p:txBody>
      </p:sp>
      <p:sp>
        <p:nvSpPr>
          <p:cNvPr id="39944" name="Text Box 8"/>
          <p:cNvSpPr txBox="1">
            <a:spLocks noChangeArrowheads="1"/>
          </p:cNvSpPr>
          <p:nvPr/>
        </p:nvSpPr>
        <p:spPr bwMode="auto">
          <a:xfrm>
            <a:off x="174625" y="566738"/>
            <a:ext cx="746125" cy="214312"/>
          </a:xfrm>
          <a:prstGeom prst="rect">
            <a:avLst/>
          </a:prstGeom>
          <a:noFill/>
          <a:ln w="9525">
            <a:noFill/>
            <a:miter lim="800000"/>
            <a:headEnd/>
            <a:tailEnd/>
          </a:ln>
          <a:effectLst/>
        </p:spPr>
        <p:txBody>
          <a:bodyPr wrap="none">
            <a:spAutoFit/>
          </a:bodyPr>
          <a:lstStyle/>
          <a:p>
            <a:r>
              <a:rPr lang="fr-FR" sz="800">
                <a:latin typeface="Times New Roman" pitchFamily="18" charset="0"/>
              </a:rPr>
              <a:t>PERT origine</a:t>
            </a:r>
          </a:p>
        </p:txBody>
      </p:sp>
      <p:sp>
        <p:nvSpPr>
          <p:cNvPr id="39945" name="Text Box 9"/>
          <p:cNvSpPr txBox="1">
            <a:spLocks noChangeArrowheads="1"/>
          </p:cNvSpPr>
          <p:nvPr/>
        </p:nvSpPr>
        <p:spPr bwMode="auto">
          <a:xfrm>
            <a:off x="4645025" y="439738"/>
            <a:ext cx="1803400" cy="214312"/>
          </a:xfrm>
          <a:prstGeom prst="rect">
            <a:avLst/>
          </a:prstGeom>
          <a:noFill/>
          <a:ln w="9525">
            <a:noFill/>
            <a:miter lim="800000"/>
            <a:headEnd/>
            <a:tailEnd/>
          </a:ln>
          <a:effectLst/>
        </p:spPr>
        <p:txBody>
          <a:bodyPr wrap="none">
            <a:spAutoFit/>
          </a:bodyPr>
          <a:lstStyle/>
          <a:p>
            <a:r>
              <a:rPr lang="fr-FR" sz="800">
                <a:latin typeface="Times New Roman" pitchFamily="18" charset="0"/>
              </a:rPr>
              <a:t>F1 max = 1,2 par [0,1] . 1.4.A. se sature</a:t>
            </a:r>
          </a:p>
        </p:txBody>
      </p:sp>
      <p:sp>
        <p:nvSpPr>
          <p:cNvPr id="39946" name="Text Box 10"/>
          <p:cNvSpPr txBox="1">
            <a:spLocks noChangeArrowheads="1"/>
          </p:cNvSpPr>
          <p:nvPr/>
        </p:nvSpPr>
        <p:spPr bwMode="auto">
          <a:xfrm>
            <a:off x="2219325" y="4232275"/>
            <a:ext cx="173038" cy="458788"/>
          </a:xfrm>
          <a:prstGeom prst="rect">
            <a:avLst/>
          </a:prstGeom>
          <a:noFill/>
          <a:ln w="9525">
            <a:noFill/>
            <a:miter lim="800000"/>
            <a:headEnd/>
            <a:tailEnd/>
          </a:ln>
          <a:effectLst/>
        </p:spPr>
        <p:txBody>
          <a:bodyPr wrap="none">
            <a:spAutoFit/>
          </a:bodyPr>
          <a:lstStyle/>
          <a:p>
            <a:endParaRPr lang="fr-FR" sz="2400">
              <a:latin typeface="Times New Roman" pitchFamily="18" charset="0"/>
            </a:endParaRPr>
          </a:p>
        </p:txBody>
      </p:sp>
      <p:grpSp>
        <p:nvGrpSpPr>
          <p:cNvPr id="2" name="Group 11"/>
          <p:cNvGrpSpPr>
            <a:grpSpLocks/>
          </p:cNvGrpSpPr>
          <p:nvPr/>
        </p:nvGrpSpPr>
        <p:grpSpPr bwMode="auto">
          <a:xfrm>
            <a:off x="228600" y="554038"/>
            <a:ext cx="3816350" cy="2370137"/>
            <a:chOff x="144" y="349"/>
            <a:chExt cx="2404" cy="1493"/>
          </a:xfrm>
        </p:grpSpPr>
        <p:grpSp>
          <p:nvGrpSpPr>
            <p:cNvPr id="3" name="Group 12"/>
            <p:cNvGrpSpPr>
              <a:grpSpLocks/>
            </p:cNvGrpSpPr>
            <p:nvPr/>
          </p:nvGrpSpPr>
          <p:grpSpPr bwMode="auto">
            <a:xfrm>
              <a:off x="144" y="349"/>
              <a:ext cx="2404" cy="1493"/>
              <a:chOff x="144" y="349"/>
              <a:chExt cx="2404" cy="1493"/>
            </a:xfrm>
          </p:grpSpPr>
          <p:grpSp>
            <p:nvGrpSpPr>
              <p:cNvPr id="4" name="Group 13"/>
              <p:cNvGrpSpPr>
                <a:grpSpLocks/>
              </p:cNvGrpSpPr>
              <p:nvPr/>
            </p:nvGrpSpPr>
            <p:grpSpPr bwMode="auto">
              <a:xfrm>
                <a:off x="144" y="909"/>
                <a:ext cx="299" cy="326"/>
                <a:chOff x="1280" y="1216"/>
                <a:chExt cx="608" cy="584"/>
              </a:xfrm>
            </p:grpSpPr>
            <p:sp>
              <p:nvSpPr>
                <p:cNvPr id="39950" name="Oval 1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951" name="Line 1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952" name="Line 1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5" name="Group 17"/>
              <p:cNvGrpSpPr>
                <a:grpSpLocks/>
              </p:cNvGrpSpPr>
              <p:nvPr/>
            </p:nvGrpSpPr>
            <p:grpSpPr bwMode="auto">
              <a:xfrm>
                <a:off x="1008" y="432"/>
                <a:ext cx="299" cy="326"/>
                <a:chOff x="1280" y="1216"/>
                <a:chExt cx="608" cy="584"/>
              </a:xfrm>
            </p:grpSpPr>
            <p:sp>
              <p:nvSpPr>
                <p:cNvPr id="39954" name="Oval 1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955" name="Line 1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956" name="Line 2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6" name="Group 21"/>
              <p:cNvGrpSpPr>
                <a:grpSpLocks/>
              </p:cNvGrpSpPr>
              <p:nvPr/>
            </p:nvGrpSpPr>
            <p:grpSpPr bwMode="auto">
              <a:xfrm>
                <a:off x="694" y="914"/>
                <a:ext cx="298" cy="326"/>
                <a:chOff x="1280" y="1216"/>
                <a:chExt cx="608" cy="584"/>
              </a:xfrm>
            </p:grpSpPr>
            <p:sp>
              <p:nvSpPr>
                <p:cNvPr id="39958" name="Oval 22"/>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959" name="Line 23"/>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960" name="Line 24"/>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7" name="Group 25"/>
              <p:cNvGrpSpPr>
                <a:grpSpLocks/>
              </p:cNvGrpSpPr>
              <p:nvPr/>
            </p:nvGrpSpPr>
            <p:grpSpPr bwMode="auto">
              <a:xfrm>
                <a:off x="1664" y="1481"/>
                <a:ext cx="299" cy="325"/>
                <a:chOff x="1280" y="1216"/>
                <a:chExt cx="608" cy="584"/>
              </a:xfrm>
            </p:grpSpPr>
            <p:sp>
              <p:nvSpPr>
                <p:cNvPr id="39962" name="Oval 26"/>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963" name="Line 27"/>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964" name="Line 28"/>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8" name="Group 29"/>
              <p:cNvGrpSpPr>
                <a:grpSpLocks/>
              </p:cNvGrpSpPr>
              <p:nvPr/>
            </p:nvGrpSpPr>
            <p:grpSpPr bwMode="auto">
              <a:xfrm>
                <a:off x="1440" y="923"/>
                <a:ext cx="299" cy="325"/>
                <a:chOff x="1280" y="1216"/>
                <a:chExt cx="608" cy="584"/>
              </a:xfrm>
            </p:grpSpPr>
            <p:sp>
              <p:nvSpPr>
                <p:cNvPr id="39966" name="Oval 3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967" name="Line 3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968" name="Line 3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9" name="Group 33"/>
              <p:cNvGrpSpPr>
                <a:grpSpLocks/>
              </p:cNvGrpSpPr>
              <p:nvPr/>
            </p:nvGrpSpPr>
            <p:grpSpPr bwMode="auto">
              <a:xfrm>
                <a:off x="894" y="1498"/>
                <a:ext cx="299" cy="326"/>
                <a:chOff x="1280" y="1216"/>
                <a:chExt cx="608" cy="584"/>
              </a:xfrm>
            </p:grpSpPr>
            <p:sp>
              <p:nvSpPr>
                <p:cNvPr id="39970" name="Oval 3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971" name="Line 3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972" name="Line 3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9973" name="Text Box 37"/>
              <p:cNvSpPr txBox="1">
                <a:spLocks noChangeArrowheads="1"/>
              </p:cNvSpPr>
              <p:nvPr/>
            </p:nvSpPr>
            <p:spPr bwMode="auto">
              <a:xfrm>
                <a:off x="399" y="808"/>
                <a:ext cx="304"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(30;25)</a:t>
                </a:r>
              </a:p>
            </p:txBody>
          </p:sp>
          <p:sp>
            <p:nvSpPr>
              <p:cNvPr id="39974" name="Text Box 38"/>
              <p:cNvSpPr txBox="1">
                <a:spLocks noChangeArrowheads="1"/>
              </p:cNvSpPr>
              <p:nvPr/>
            </p:nvSpPr>
            <p:spPr bwMode="auto">
              <a:xfrm>
                <a:off x="1627" y="349"/>
                <a:ext cx="322"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(35;25)</a:t>
                </a:r>
              </a:p>
            </p:txBody>
          </p:sp>
          <p:sp>
            <p:nvSpPr>
              <p:cNvPr id="39975" name="Text Box 39"/>
              <p:cNvSpPr txBox="1">
                <a:spLocks noChangeArrowheads="1"/>
              </p:cNvSpPr>
              <p:nvPr/>
            </p:nvSpPr>
            <p:spPr bwMode="auto">
              <a:xfrm>
                <a:off x="646" y="663"/>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1.4.1.A</a:t>
                </a:r>
              </a:p>
              <a:p>
                <a:pPr algn="ctr"/>
                <a:r>
                  <a:rPr lang="fr-FR" sz="800">
                    <a:latin typeface="Times New Roman" pitchFamily="18" charset="0"/>
                  </a:rPr>
                  <a:t>(15;5)</a:t>
                </a:r>
              </a:p>
            </p:txBody>
          </p:sp>
          <p:sp>
            <p:nvSpPr>
              <p:cNvPr id="39976" name="Text Box 40"/>
              <p:cNvSpPr txBox="1">
                <a:spLocks noChangeArrowheads="1"/>
              </p:cNvSpPr>
              <p:nvPr/>
            </p:nvSpPr>
            <p:spPr bwMode="auto">
              <a:xfrm>
                <a:off x="925" y="1179"/>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39977" name="Text Box 41"/>
              <p:cNvSpPr txBox="1">
                <a:spLocks noChangeArrowheads="1"/>
              </p:cNvSpPr>
              <p:nvPr/>
            </p:nvSpPr>
            <p:spPr bwMode="auto">
              <a:xfrm>
                <a:off x="1325" y="635"/>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39978" name="Text Box 42"/>
              <p:cNvSpPr txBox="1">
                <a:spLocks noChangeArrowheads="1"/>
              </p:cNvSpPr>
              <p:nvPr/>
            </p:nvSpPr>
            <p:spPr bwMode="auto">
              <a:xfrm>
                <a:off x="1675" y="1141"/>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(20;10)</a:t>
                </a:r>
              </a:p>
            </p:txBody>
          </p:sp>
          <p:sp>
            <p:nvSpPr>
              <p:cNvPr id="39979" name="Text Box 43"/>
              <p:cNvSpPr txBox="1">
                <a:spLocks noChangeArrowheads="1"/>
              </p:cNvSpPr>
              <p:nvPr/>
            </p:nvSpPr>
            <p:spPr bwMode="auto">
              <a:xfrm>
                <a:off x="1873" y="906"/>
                <a:ext cx="304"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(20;10)</a:t>
                </a:r>
              </a:p>
            </p:txBody>
          </p:sp>
          <p:sp>
            <p:nvSpPr>
              <p:cNvPr id="39980" name="Text Box 44"/>
              <p:cNvSpPr txBox="1">
                <a:spLocks noChangeArrowheads="1"/>
              </p:cNvSpPr>
              <p:nvPr/>
            </p:nvSpPr>
            <p:spPr bwMode="auto">
              <a:xfrm>
                <a:off x="433" y="1094"/>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39981" name="Text Box 45"/>
              <p:cNvSpPr txBox="1">
                <a:spLocks noChangeArrowheads="1"/>
              </p:cNvSpPr>
              <p:nvPr/>
            </p:nvSpPr>
            <p:spPr bwMode="auto">
              <a:xfrm>
                <a:off x="1685" y="613"/>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39982" name="Text Box 46"/>
              <p:cNvSpPr txBox="1">
                <a:spLocks noChangeArrowheads="1"/>
              </p:cNvSpPr>
              <p:nvPr/>
            </p:nvSpPr>
            <p:spPr bwMode="auto">
              <a:xfrm>
                <a:off x="1484" y="1297"/>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39983" name="Text Box 47"/>
              <p:cNvSpPr txBox="1">
                <a:spLocks noChangeArrowheads="1"/>
              </p:cNvSpPr>
              <p:nvPr/>
            </p:nvSpPr>
            <p:spPr bwMode="auto">
              <a:xfrm>
                <a:off x="2134" y="1169"/>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39984" name="Text Box 48"/>
              <p:cNvSpPr txBox="1">
                <a:spLocks noChangeArrowheads="1"/>
              </p:cNvSpPr>
              <p:nvPr/>
            </p:nvSpPr>
            <p:spPr bwMode="auto">
              <a:xfrm>
                <a:off x="960" y="837"/>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39985" name="Text Box 49"/>
              <p:cNvSpPr txBox="1">
                <a:spLocks noChangeArrowheads="1"/>
              </p:cNvSpPr>
              <p:nvPr/>
            </p:nvSpPr>
            <p:spPr bwMode="auto">
              <a:xfrm>
                <a:off x="1161" y="814"/>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39986" name="Text Box 50"/>
              <p:cNvSpPr txBox="1">
                <a:spLocks noChangeArrowheads="1"/>
              </p:cNvSpPr>
              <p:nvPr/>
            </p:nvSpPr>
            <p:spPr bwMode="auto">
              <a:xfrm>
                <a:off x="757" y="1323"/>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39987" name="Text Box 51"/>
              <p:cNvSpPr txBox="1">
                <a:spLocks noChangeArrowheads="1"/>
              </p:cNvSpPr>
              <p:nvPr/>
            </p:nvSpPr>
            <p:spPr bwMode="auto">
              <a:xfrm>
                <a:off x="1202" y="1424"/>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39988" name="Text Box 52"/>
              <p:cNvSpPr txBox="1">
                <a:spLocks noChangeArrowheads="1"/>
              </p:cNvSpPr>
              <p:nvPr/>
            </p:nvSpPr>
            <p:spPr bwMode="auto">
              <a:xfrm>
                <a:off x="1272" y="1707"/>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39989" name="Text Box 53"/>
              <p:cNvSpPr txBox="1">
                <a:spLocks noChangeArrowheads="1"/>
              </p:cNvSpPr>
              <p:nvPr/>
            </p:nvSpPr>
            <p:spPr bwMode="auto">
              <a:xfrm>
                <a:off x="154" y="1093"/>
                <a:ext cx="148" cy="135"/>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39990" name="Text Box 54"/>
              <p:cNvSpPr txBox="1">
                <a:spLocks noChangeArrowheads="1"/>
              </p:cNvSpPr>
              <p:nvPr/>
            </p:nvSpPr>
            <p:spPr bwMode="auto">
              <a:xfrm>
                <a:off x="692" y="109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39991" name="Text Box 55"/>
              <p:cNvSpPr txBox="1">
                <a:spLocks noChangeArrowheads="1"/>
              </p:cNvSpPr>
              <p:nvPr/>
            </p:nvSpPr>
            <p:spPr bwMode="auto">
              <a:xfrm>
                <a:off x="1006" y="602"/>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45</a:t>
                </a:r>
              </a:p>
            </p:txBody>
          </p:sp>
          <p:sp>
            <p:nvSpPr>
              <p:cNvPr id="39992" name="Text Box 56"/>
              <p:cNvSpPr txBox="1">
                <a:spLocks noChangeArrowheads="1"/>
              </p:cNvSpPr>
              <p:nvPr/>
            </p:nvSpPr>
            <p:spPr bwMode="auto">
              <a:xfrm>
                <a:off x="1666" y="164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75</a:t>
                </a:r>
              </a:p>
            </p:txBody>
          </p:sp>
          <p:sp>
            <p:nvSpPr>
              <p:cNvPr id="39993" name="Text Box 57"/>
              <p:cNvSpPr txBox="1">
                <a:spLocks noChangeArrowheads="1"/>
              </p:cNvSpPr>
              <p:nvPr/>
            </p:nvSpPr>
            <p:spPr bwMode="auto">
              <a:xfrm>
                <a:off x="1438" y="1086"/>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39994" name="Text Box 58"/>
              <p:cNvSpPr txBox="1">
                <a:spLocks noChangeArrowheads="1"/>
              </p:cNvSpPr>
              <p:nvPr/>
            </p:nvSpPr>
            <p:spPr bwMode="auto">
              <a:xfrm>
                <a:off x="884" y="1675"/>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40</a:t>
                </a:r>
              </a:p>
            </p:txBody>
          </p:sp>
          <p:grpSp>
            <p:nvGrpSpPr>
              <p:cNvPr id="10" name="Group 59"/>
              <p:cNvGrpSpPr>
                <a:grpSpLocks/>
              </p:cNvGrpSpPr>
              <p:nvPr/>
            </p:nvGrpSpPr>
            <p:grpSpPr bwMode="auto">
              <a:xfrm>
                <a:off x="2249" y="444"/>
                <a:ext cx="298" cy="326"/>
                <a:chOff x="1280" y="1216"/>
                <a:chExt cx="608" cy="584"/>
              </a:xfrm>
            </p:grpSpPr>
            <p:sp>
              <p:nvSpPr>
                <p:cNvPr id="39996" name="Oval 6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9997" name="Line 6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9998" name="Line 6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9999" name="Text Box 63"/>
              <p:cNvSpPr txBox="1">
                <a:spLocks noChangeArrowheads="1"/>
              </p:cNvSpPr>
              <p:nvPr/>
            </p:nvSpPr>
            <p:spPr bwMode="auto">
              <a:xfrm>
                <a:off x="2239" y="60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95</a:t>
                </a:r>
              </a:p>
            </p:txBody>
          </p:sp>
          <p:sp>
            <p:nvSpPr>
              <p:cNvPr id="40000" name="Text Box 64"/>
              <p:cNvSpPr txBox="1">
                <a:spLocks noChangeArrowheads="1"/>
              </p:cNvSpPr>
              <p:nvPr/>
            </p:nvSpPr>
            <p:spPr bwMode="auto">
              <a:xfrm>
                <a:off x="2368" y="60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95</a:t>
                </a:r>
              </a:p>
            </p:txBody>
          </p:sp>
          <p:sp>
            <p:nvSpPr>
              <p:cNvPr id="40001" name="Text Box 65"/>
              <p:cNvSpPr txBox="1">
                <a:spLocks noChangeArrowheads="1"/>
              </p:cNvSpPr>
              <p:nvPr/>
            </p:nvSpPr>
            <p:spPr bwMode="auto">
              <a:xfrm>
                <a:off x="1784" y="1640"/>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75</a:t>
                </a:r>
              </a:p>
            </p:txBody>
          </p:sp>
          <p:sp>
            <p:nvSpPr>
              <p:cNvPr id="40002" name="Text Box 66"/>
              <p:cNvSpPr txBox="1">
                <a:spLocks noChangeArrowheads="1"/>
              </p:cNvSpPr>
              <p:nvPr/>
            </p:nvSpPr>
            <p:spPr bwMode="auto">
              <a:xfrm>
                <a:off x="1560" y="108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40003" name="Text Box 67"/>
              <p:cNvSpPr txBox="1">
                <a:spLocks noChangeArrowheads="1"/>
              </p:cNvSpPr>
              <p:nvPr/>
            </p:nvSpPr>
            <p:spPr bwMode="auto">
              <a:xfrm>
                <a:off x="1132" y="602"/>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45</a:t>
                </a:r>
              </a:p>
            </p:txBody>
          </p:sp>
          <p:sp>
            <p:nvSpPr>
              <p:cNvPr id="40004" name="Text Box 68"/>
              <p:cNvSpPr txBox="1">
                <a:spLocks noChangeArrowheads="1"/>
              </p:cNvSpPr>
              <p:nvPr/>
            </p:nvSpPr>
            <p:spPr bwMode="auto">
              <a:xfrm>
                <a:off x="1010" y="1674"/>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60</a:t>
                </a:r>
              </a:p>
            </p:txBody>
          </p:sp>
          <p:sp>
            <p:nvSpPr>
              <p:cNvPr id="40005" name="Text Box 69"/>
              <p:cNvSpPr txBox="1">
                <a:spLocks noChangeArrowheads="1"/>
              </p:cNvSpPr>
              <p:nvPr/>
            </p:nvSpPr>
            <p:spPr bwMode="auto">
              <a:xfrm>
                <a:off x="818" y="109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40006" name="Text Box 70"/>
              <p:cNvSpPr txBox="1">
                <a:spLocks noChangeArrowheads="1"/>
              </p:cNvSpPr>
              <p:nvPr/>
            </p:nvSpPr>
            <p:spPr bwMode="auto">
              <a:xfrm>
                <a:off x="275" y="1088"/>
                <a:ext cx="148" cy="135"/>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0007" name="AutoShape 71" descr="20 %"/>
              <p:cNvSpPr>
                <a:spLocks noChangeArrowheads="1"/>
              </p:cNvSpPr>
              <p:nvPr/>
            </p:nvSpPr>
            <p:spPr bwMode="auto">
              <a:xfrm>
                <a:off x="442" y="989"/>
                <a:ext cx="260" cy="173"/>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008" name="AutoShape 72" descr="20 %"/>
              <p:cNvSpPr>
                <a:spLocks noChangeArrowheads="1"/>
              </p:cNvSpPr>
              <p:nvPr/>
            </p:nvSpPr>
            <p:spPr bwMode="auto">
              <a:xfrm rot="-3395279">
                <a:off x="858" y="741"/>
                <a:ext cx="260" cy="173"/>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009" name="AutoShape 73"/>
              <p:cNvSpPr>
                <a:spLocks noChangeArrowheads="1"/>
              </p:cNvSpPr>
              <p:nvPr/>
            </p:nvSpPr>
            <p:spPr bwMode="auto">
              <a:xfrm rot="4029833">
                <a:off x="806" y="1281"/>
                <a:ext cx="296" cy="173"/>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40010" name="AutoShape 74" descr="20 %"/>
              <p:cNvSpPr>
                <a:spLocks noChangeArrowheads="1"/>
              </p:cNvSpPr>
              <p:nvPr/>
            </p:nvSpPr>
            <p:spPr bwMode="auto">
              <a:xfrm rot="2870285">
                <a:off x="1195" y="762"/>
                <a:ext cx="342" cy="173"/>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011" name="AutoShape 75"/>
              <p:cNvSpPr>
                <a:spLocks noChangeArrowheads="1"/>
              </p:cNvSpPr>
              <p:nvPr/>
            </p:nvSpPr>
            <p:spPr bwMode="auto">
              <a:xfrm>
                <a:off x="1190" y="1577"/>
                <a:ext cx="476" cy="173"/>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40012" name="AutoShape 76" descr="20 %"/>
              <p:cNvSpPr>
                <a:spLocks noChangeArrowheads="1"/>
              </p:cNvSpPr>
              <p:nvPr/>
            </p:nvSpPr>
            <p:spPr bwMode="auto">
              <a:xfrm rot="3874243">
                <a:off x="1568" y="1275"/>
                <a:ext cx="279" cy="173"/>
              </a:xfrm>
              <a:prstGeom prst="rightArrow">
                <a:avLst>
                  <a:gd name="adj1" fmla="val 50000"/>
                  <a:gd name="adj2" fmla="val 40318"/>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013" name="AutoShape 77" descr="20 %"/>
              <p:cNvSpPr>
                <a:spLocks noChangeArrowheads="1"/>
              </p:cNvSpPr>
              <p:nvPr/>
            </p:nvSpPr>
            <p:spPr bwMode="auto">
              <a:xfrm rot="-3369178">
                <a:off x="1709" y="1057"/>
                <a:ext cx="883" cy="173"/>
              </a:xfrm>
              <a:prstGeom prst="rightArrow">
                <a:avLst>
                  <a:gd name="adj1" fmla="val 50000"/>
                  <a:gd name="adj2" fmla="val 127601"/>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014" name="AutoShape 78"/>
              <p:cNvSpPr>
                <a:spLocks noChangeArrowheads="1"/>
              </p:cNvSpPr>
              <p:nvPr/>
            </p:nvSpPr>
            <p:spPr bwMode="auto">
              <a:xfrm>
                <a:off x="1306" y="505"/>
                <a:ext cx="948" cy="173"/>
              </a:xfrm>
              <a:prstGeom prst="rightArrow">
                <a:avLst>
                  <a:gd name="adj1" fmla="val 50000"/>
                  <a:gd name="adj2" fmla="val 136994"/>
                </a:avLst>
              </a:prstGeom>
              <a:noFill/>
              <a:ln w="9525">
                <a:solidFill>
                  <a:schemeClr val="tx1"/>
                </a:solidFill>
                <a:miter lim="800000"/>
                <a:headEnd/>
                <a:tailEnd/>
              </a:ln>
              <a:effectLst/>
            </p:spPr>
            <p:txBody>
              <a:bodyPr wrap="none" anchor="ctr"/>
              <a:lstStyle/>
              <a:p>
                <a:endParaRPr lang="fr-FR"/>
              </a:p>
            </p:txBody>
          </p:sp>
        </p:grpSp>
        <p:sp>
          <p:nvSpPr>
            <p:cNvPr id="40015" name="Text Box 79"/>
            <p:cNvSpPr txBox="1">
              <a:spLocks noChangeArrowheads="1"/>
            </p:cNvSpPr>
            <p:nvPr/>
          </p:nvSpPr>
          <p:spPr bwMode="auto">
            <a:xfrm>
              <a:off x="766" y="926"/>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40016" name="Text Box 80"/>
            <p:cNvSpPr txBox="1">
              <a:spLocks noChangeArrowheads="1"/>
            </p:cNvSpPr>
            <p:nvPr/>
          </p:nvSpPr>
          <p:spPr bwMode="auto">
            <a:xfrm>
              <a:off x="1078" y="438"/>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40017" name="Text Box 81"/>
            <p:cNvSpPr txBox="1">
              <a:spLocks noChangeArrowheads="1"/>
            </p:cNvSpPr>
            <p:nvPr/>
          </p:nvSpPr>
          <p:spPr bwMode="auto">
            <a:xfrm>
              <a:off x="966" y="1510"/>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40018" name="Text Box 82"/>
            <p:cNvSpPr txBox="1">
              <a:spLocks noChangeArrowheads="1"/>
            </p:cNvSpPr>
            <p:nvPr/>
          </p:nvSpPr>
          <p:spPr bwMode="auto">
            <a:xfrm>
              <a:off x="1510" y="926"/>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40019" name="Text Box 83"/>
            <p:cNvSpPr txBox="1">
              <a:spLocks noChangeArrowheads="1"/>
            </p:cNvSpPr>
            <p:nvPr/>
          </p:nvSpPr>
          <p:spPr bwMode="auto">
            <a:xfrm>
              <a:off x="2318" y="462"/>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40020" name="Text Box 84"/>
            <p:cNvSpPr txBox="1">
              <a:spLocks noChangeArrowheads="1"/>
            </p:cNvSpPr>
            <p:nvPr/>
          </p:nvSpPr>
          <p:spPr bwMode="auto">
            <a:xfrm>
              <a:off x="1742" y="1494"/>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40021" name="Text Box 85"/>
            <p:cNvSpPr txBox="1">
              <a:spLocks noChangeArrowheads="1"/>
            </p:cNvSpPr>
            <p:nvPr/>
          </p:nvSpPr>
          <p:spPr bwMode="auto">
            <a:xfrm>
              <a:off x="214" y="926"/>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grpSp>
      <p:grpSp>
        <p:nvGrpSpPr>
          <p:cNvPr id="11" name="Group 86"/>
          <p:cNvGrpSpPr>
            <a:grpSpLocks/>
          </p:cNvGrpSpPr>
          <p:nvPr/>
        </p:nvGrpSpPr>
        <p:grpSpPr bwMode="auto">
          <a:xfrm>
            <a:off x="4838700" y="719138"/>
            <a:ext cx="3816350" cy="2370137"/>
            <a:chOff x="3048" y="453"/>
            <a:chExt cx="2404" cy="1493"/>
          </a:xfrm>
        </p:grpSpPr>
        <p:grpSp>
          <p:nvGrpSpPr>
            <p:cNvPr id="12" name="Group 87"/>
            <p:cNvGrpSpPr>
              <a:grpSpLocks/>
            </p:cNvGrpSpPr>
            <p:nvPr/>
          </p:nvGrpSpPr>
          <p:grpSpPr bwMode="auto">
            <a:xfrm>
              <a:off x="3048" y="1013"/>
              <a:ext cx="299" cy="326"/>
              <a:chOff x="1280" y="1216"/>
              <a:chExt cx="608" cy="584"/>
            </a:xfrm>
          </p:grpSpPr>
          <p:sp>
            <p:nvSpPr>
              <p:cNvPr id="40024" name="Oval 8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025" name="Line 8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026" name="Line 9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3" name="Group 91"/>
            <p:cNvGrpSpPr>
              <a:grpSpLocks/>
            </p:cNvGrpSpPr>
            <p:nvPr/>
          </p:nvGrpSpPr>
          <p:grpSpPr bwMode="auto">
            <a:xfrm>
              <a:off x="3912" y="536"/>
              <a:ext cx="299" cy="326"/>
              <a:chOff x="1280" y="1216"/>
              <a:chExt cx="608" cy="584"/>
            </a:xfrm>
          </p:grpSpPr>
          <p:sp>
            <p:nvSpPr>
              <p:cNvPr id="40028" name="Oval 92"/>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029" name="Line 93"/>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030" name="Line 94"/>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4" name="Group 95"/>
            <p:cNvGrpSpPr>
              <a:grpSpLocks/>
            </p:cNvGrpSpPr>
            <p:nvPr/>
          </p:nvGrpSpPr>
          <p:grpSpPr bwMode="auto">
            <a:xfrm>
              <a:off x="3598" y="1018"/>
              <a:ext cx="298" cy="326"/>
              <a:chOff x="1280" y="1216"/>
              <a:chExt cx="608" cy="584"/>
            </a:xfrm>
          </p:grpSpPr>
          <p:sp>
            <p:nvSpPr>
              <p:cNvPr id="40032" name="Oval 96"/>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033" name="Line 97"/>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034" name="Line 98"/>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5" name="Group 99"/>
            <p:cNvGrpSpPr>
              <a:grpSpLocks/>
            </p:cNvGrpSpPr>
            <p:nvPr/>
          </p:nvGrpSpPr>
          <p:grpSpPr bwMode="auto">
            <a:xfrm>
              <a:off x="4568" y="1585"/>
              <a:ext cx="299" cy="325"/>
              <a:chOff x="1280" y="1216"/>
              <a:chExt cx="608" cy="584"/>
            </a:xfrm>
          </p:grpSpPr>
          <p:sp>
            <p:nvSpPr>
              <p:cNvPr id="40036" name="Oval 10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037" name="Line 10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038" name="Line 10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6" name="Group 103"/>
            <p:cNvGrpSpPr>
              <a:grpSpLocks/>
            </p:cNvGrpSpPr>
            <p:nvPr/>
          </p:nvGrpSpPr>
          <p:grpSpPr bwMode="auto">
            <a:xfrm>
              <a:off x="4344" y="1027"/>
              <a:ext cx="299" cy="325"/>
              <a:chOff x="1280" y="1216"/>
              <a:chExt cx="608" cy="584"/>
            </a:xfrm>
          </p:grpSpPr>
          <p:sp>
            <p:nvSpPr>
              <p:cNvPr id="40040" name="Oval 10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041" name="Line 10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042" name="Line 10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7" name="Group 107"/>
            <p:cNvGrpSpPr>
              <a:grpSpLocks/>
            </p:cNvGrpSpPr>
            <p:nvPr/>
          </p:nvGrpSpPr>
          <p:grpSpPr bwMode="auto">
            <a:xfrm>
              <a:off x="3798" y="1602"/>
              <a:ext cx="299" cy="326"/>
              <a:chOff x="1280" y="1216"/>
              <a:chExt cx="608" cy="584"/>
            </a:xfrm>
          </p:grpSpPr>
          <p:sp>
            <p:nvSpPr>
              <p:cNvPr id="40044" name="Oval 10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045" name="Line 10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046" name="Line 11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0047" name="Text Box 111"/>
            <p:cNvSpPr txBox="1">
              <a:spLocks noChangeArrowheads="1"/>
            </p:cNvSpPr>
            <p:nvPr/>
          </p:nvSpPr>
          <p:spPr bwMode="auto">
            <a:xfrm>
              <a:off x="3303" y="912"/>
              <a:ext cx="304"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(30;25)</a:t>
              </a:r>
            </a:p>
          </p:txBody>
        </p:sp>
        <p:sp>
          <p:nvSpPr>
            <p:cNvPr id="40048" name="Text Box 112"/>
            <p:cNvSpPr txBox="1">
              <a:spLocks noChangeArrowheads="1"/>
            </p:cNvSpPr>
            <p:nvPr/>
          </p:nvSpPr>
          <p:spPr bwMode="auto">
            <a:xfrm>
              <a:off x="4531" y="453"/>
              <a:ext cx="322"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(35;25)</a:t>
              </a:r>
            </a:p>
          </p:txBody>
        </p:sp>
        <p:sp>
          <p:nvSpPr>
            <p:cNvPr id="40049" name="Text Box 113"/>
            <p:cNvSpPr txBox="1">
              <a:spLocks noChangeArrowheads="1"/>
            </p:cNvSpPr>
            <p:nvPr/>
          </p:nvSpPr>
          <p:spPr bwMode="auto">
            <a:xfrm>
              <a:off x="3550" y="767"/>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1.4.1.A</a:t>
              </a:r>
            </a:p>
            <a:p>
              <a:pPr algn="ctr"/>
              <a:r>
                <a:rPr lang="fr-FR" sz="800">
                  <a:latin typeface="Times New Roman" pitchFamily="18" charset="0"/>
                </a:rPr>
                <a:t>(15;5)</a:t>
              </a:r>
            </a:p>
          </p:txBody>
        </p:sp>
        <p:sp>
          <p:nvSpPr>
            <p:cNvPr id="40050" name="Text Box 114"/>
            <p:cNvSpPr txBox="1">
              <a:spLocks noChangeArrowheads="1"/>
            </p:cNvSpPr>
            <p:nvPr/>
          </p:nvSpPr>
          <p:spPr bwMode="auto">
            <a:xfrm>
              <a:off x="3829" y="1283"/>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40051" name="Text Box 115"/>
            <p:cNvSpPr txBox="1">
              <a:spLocks noChangeArrowheads="1"/>
            </p:cNvSpPr>
            <p:nvPr/>
          </p:nvSpPr>
          <p:spPr bwMode="auto">
            <a:xfrm>
              <a:off x="4229" y="739"/>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40052" name="Text Box 116"/>
            <p:cNvSpPr txBox="1">
              <a:spLocks noChangeArrowheads="1"/>
            </p:cNvSpPr>
            <p:nvPr/>
          </p:nvSpPr>
          <p:spPr bwMode="auto">
            <a:xfrm>
              <a:off x="4579" y="1245"/>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(20;10)</a:t>
              </a:r>
            </a:p>
          </p:txBody>
        </p:sp>
        <p:sp>
          <p:nvSpPr>
            <p:cNvPr id="40053" name="Text Box 117"/>
            <p:cNvSpPr txBox="1">
              <a:spLocks noChangeArrowheads="1"/>
            </p:cNvSpPr>
            <p:nvPr/>
          </p:nvSpPr>
          <p:spPr bwMode="auto">
            <a:xfrm>
              <a:off x="4777" y="1010"/>
              <a:ext cx="304"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(20;10)</a:t>
              </a:r>
            </a:p>
          </p:txBody>
        </p:sp>
        <p:sp>
          <p:nvSpPr>
            <p:cNvPr id="40054" name="Text Box 118"/>
            <p:cNvSpPr txBox="1">
              <a:spLocks noChangeArrowheads="1"/>
            </p:cNvSpPr>
            <p:nvPr/>
          </p:nvSpPr>
          <p:spPr bwMode="auto">
            <a:xfrm>
              <a:off x="3337" y="1198"/>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40055" name="Text Box 119"/>
            <p:cNvSpPr txBox="1">
              <a:spLocks noChangeArrowheads="1"/>
            </p:cNvSpPr>
            <p:nvPr/>
          </p:nvSpPr>
          <p:spPr bwMode="auto">
            <a:xfrm>
              <a:off x="4589" y="717"/>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40056" name="Text Box 120"/>
            <p:cNvSpPr txBox="1">
              <a:spLocks noChangeArrowheads="1"/>
            </p:cNvSpPr>
            <p:nvPr/>
          </p:nvSpPr>
          <p:spPr bwMode="auto">
            <a:xfrm>
              <a:off x="4388" y="1401"/>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40057" name="Text Box 121"/>
            <p:cNvSpPr txBox="1">
              <a:spLocks noChangeArrowheads="1"/>
            </p:cNvSpPr>
            <p:nvPr/>
          </p:nvSpPr>
          <p:spPr bwMode="auto">
            <a:xfrm>
              <a:off x="5038" y="1273"/>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40058" name="Text Box 122"/>
            <p:cNvSpPr txBox="1">
              <a:spLocks noChangeArrowheads="1"/>
            </p:cNvSpPr>
            <p:nvPr/>
          </p:nvSpPr>
          <p:spPr bwMode="auto">
            <a:xfrm>
              <a:off x="3864" y="941"/>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0059" name="Text Box 123"/>
            <p:cNvSpPr txBox="1">
              <a:spLocks noChangeArrowheads="1"/>
            </p:cNvSpPr>
            <p:nvPr/>
          </p:nvSpPr>
          <p:spPr bwMode="auto">
            <a:xfrm>
              <a:off x="4065" y="918"/>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0060" name="Text Box 124"/>
            <p:cNvSpPr txBox="1">
              <a:spLocks noChangeArrowheads="1"/>
            </p:cNvSpPr>
            <p:nvPr/>
          </p:nvSpPr>
          <p:spPr bwMode="auto">
            <a:xfrm>
              <a:off x="3661" y="1427"/>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0061" name="Text Box 125"/>
            <p:cNvSpPr txBox="1">
              <a:spLocks noChangeArrowheads="1"/>
            </p:cNvSpPr>
            <p:nvPr/>
          </p:nvSpPr>
          <p:spPr bwMode="auto">
            <a:xfrm>
              <a:off x="4106" y="1528"/>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40062" name="Text Box 126"/>
            <p:cNvSpPr txBox="1">
              <a:spLocks noChangeArrowheads="1"/>
            </p:cNvSpPr>
            <p:nvPr/>
          </p:nvSpPr>
          <p:spPr bwMode="auto">
            <a:xfrm>
              <a:off x="4176" y="1811"/>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0063" name="Text Box 127"/>
            <p:cNvSpPr txBox="1">
              <a:spLocks noChangeArrowheads="1"/>
            </p:cNvSpPr>
            <p:nvPr/>
          </p:nvSpPr>
          <p:spPr bwMode="auto">
            <a:xfrm>
              <a:off x="3058" y="1197"/>
              <a:ext cx="148" cy="135"/>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0064" name="Text Box 128"/>
            <p:cNvSpPr txBox="1">
              <a:spLocks noChangeArrowheads="1"/>
            </p:cNvSpPr>
            <p:nvPr/>
          </p:nvSpPr>
          <p:spPr bwMode="auto">
            <a:xfrm>
              <a:off x="3596" y="1201"/>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40065" name="Text Box 129"/>
            <p:cNvSpPr txBox="1">
              <a:spLocks noChangeArrowheads="1"/>
            </p:cNvSpPr>
            <p:nvPr/>
          </p:nvSpPr>
          <p:spPr bwMode="auto">
            <a:xfrm>
              <a:off x="3910" y="706"/>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45</a:t>
              </a:r>
            </a:p>
          </p:txBody>
        </p:sp>
        <p:sp>
          <p:nvSpPr>
            <p:cNvPr id="40066" name="Text Box 130"/>
            <p:cNvSpPr txBox="1">
              <a:spLocks noChangeArrowheads="1"/>
            </p:cNvSpPr>
            <p:nvPr/>
          </p:nvSpPr>
          <p:spPr bwMode="auto">
            <a:xfrm>
              <a:off x="4570" y="1751"/>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75</a:t>
              </a:r>
            </a:p>
          </p:txBody>
        </p:sp>
        <p:sp>
          <p:nvSpPr>
            <p:cNvPr id="40067" name="Text Box 131"/>
            <p:cNvSpPr txBox="1">
              <a:spLocks noChangeArrowheads="1"/>
            </p:cNvSpPr>
            <p:nvPr/>
          </p:nvSpPr>
          <p:spPr bwMode="auto">
            <a:xfrm>
              <a:off x="4342" y="1190"/>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40068" name="Text Box 132"/>
            <p:cNvSpPr txBox="1">
              <a:spLocks noChangeArrowheads="1"/>
            </p:cNvSpPr>
            <p:nvPr/>
          </p:nvSpPr>
          <p:spPr bwMode="auto">
            <a:xfrm>
              <a:off x="3788" y="1779"/>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40</a:t>
              </a:r>
            </a:p>
          </p:txBody>
        </p:sp>
        <p:grpSp>
          <p:nvGrpSpPr>
            <p:cNvPr id="18" name="Group 133"/>
            <p:cNvGrpSpPr>
              <a:grpSpLocks/>
            </p:cNvGrpSpPr>
            <p:nvPr/>
          </p:nvGrpSpPr>
          <p:grpSpPr bwMode="auto">
            <a:xfrm>
              <a:off x="5153" y="548"/>
              <a:ext cx="298" cy="326"/>
              <a:chOff x="1280" y="1216"/>
              <a:chExt cx="608" cy="584"/>
            </a:xfrm>
          </p:grpSpPr>
          <p:sp>
            <p:nvSpPr>
              <p:cNvPr id="40070" name="Oval 13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071" name="Line 13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072" name="Line 13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0073" name="Text Box 137"/>
            <p:cNvSpPr txBox="1">
              <a:spLocks noChangeArrowheads="1"/>
            </p:cNvSpPr>
            <p:nvPr/>
          </p:nvSpPr>
          <p:spPr bwMode="auto">
            <a:xfrm>
              <a:off x="5143" y="711"/>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95</a:t>
              </a:r>
            </a:p>
          </p:txBody>
        </p:sp>
        <p:sp>
          <p:nvSpPr>
            <p:cNvPr id="40074" name="Text Box 138"/>
            <p:cNvSpPr txBox="1">
              <a:spLocks noChangeArrowheads="1"/>
            </p:cNvSpPr>
            <p:nvPr/>
          </p:nvSpPr>
          <p:spPr bwMode="auto">
            <a:xfrm>
              <a:off x="5272" y="711"/>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95</a:t>
              </a:r>
            </a:p>
          </p:txBody>
        </p:sp>
        <p:sp>
          <p:nvSpPr>
            <p:cNvPr id="40075" name="Text Box 139"/>
            <p:cNvSpPr txBox="1">
              <a:spLocks noChangeArrowheads="1"/>
            </p:cNvSpPr>
            <p:nvPr/>
          </p:nvSpPr>
          <p:spPr bwMode="auto">
            <a:xfrm>
              <a:off x="4688" y="1744"/>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75</a:t>
              </a:r>
            </a:p>
          </p:txBody>
        </p:sp>
        <p:sp>
          <p:nvSpPr>
            <p:cNvPr id="40076" name="Text Box 140"/>
            <p:cNvSpPr txBox="1">
              <a:spLocks noChangeArrowheads="1"/>
            </p:cNvSpPr>
            <p:nvPr/>
          </p:nvSpPr>
          <p:spPr bwMode="auto">
            <a:xfrm>
              <a:off x="4464" y="1191"/>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40077" name="Text Box 141"/>
            <p:cNvSpPr txBox="1">
              <a:spLocks noChangeArrowheads="1"/>
            </p:cNvSpPr>
            <p:nvPr/>
          </p:nvSpPr>
          <p:spPr bwMode="auto">
            <a:xfrm>
              <a:off x="4036" y="706"/>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45</a:t>
              </a:r>
            </a:p>
          </p:txBody>
        </p:sp>
        <p:sp>
          <p:nvSpPr>
            <p:cNvPr id="40078" name="Text Box 142"/>
            <p:cNvSpPr txBox="1">
              <a:spLocks noChangeArrowheads="1"/>
            </p:cNvSpPr>
            <p:nvPr/>
          </p:nvSpPr>
          <p:spPr bwMode="auto">
            <a:xfrm>
              <a:off x="3914" y="1778"/>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60</a:t>
              </a:r>
            </a:p>
          </p:txBody>
        </p:sp>
        <p:sp>
          <p:nvSpPr>
            <p:cNvPr id="40079" name="Text Box 143"/>
            <p:cNvSpPr txBox="1">
              <a:spLocks noChangeArrowheads="1"/>
            </p:cNvSpPr>
            <p:nvPr/>
          </p:nvSpPr>
          <p:spPr bwMode="auto">
            <a:xfrm>
              <a:off x="3722" y="1201"/>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40080" name="Text Box 144"/>
            <p:cNvSpPr txBox="1">
              <a:spLocks noChangeArrowheads="1"/>
            </p:cNvSpPr>
            <p:nvPr/>
          </p:nvSpPr>
          <p:spPr bwMode="auto">
            <a:xfrm>
              <a:off x="3179" y="1192"/>
              <a:ext cx="148" cy="135"/>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0081" name="AutoShape 145" descr="Grand damier"/>
            <p:cNvSpPr>
              <a:spLocks noChangeArrowheads="1"/>
            </p:cNvSpPr>
            <p:nvPr/>
          </p:nvSpPr>
          <p:spPr bwMode="auto">
            <a:xfrm>
              <a:off x="3346" y="1093"/>
              <a:ext cx="260" cy="173"/>
            </a:xfrm>
            <a:prstGeom prst="rightArrow">
              <a:avLst>
                <a:gd name="adj1" fmla="val 50000"/>
                <a:gd name="adj2" fmla="val 37572"/>
              </a:avLst>
            </a:prstGeom>
            <a:pattFill prst="lgCheck">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082" name="AutoShape 146" descr="20 %"/>
            <p:cNvSpPr>
              <a:spLocks noChangeArrowheads="1"/>
            </p:cNvSpPr>
            <p:nvPr/>
          </p:nvSpPr>
          <p:spPr bwMode="auto">
            <a:xfrm rot="-3395279">
              <a:off x="3762" y="845"/>
              <a:ext cx="260" cy="173"/>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083" name="AutoShape 147"/>
            <p:cNvSpPr>
              <a:spLocks noChangeArrowheads="1"/>
            </p:cNvSpPr>
            <p:nvPr/>
          </p:nvSpPr>
          <p:spPr bwMode="auto">
            <a:xfrm rot="4029833">
              <a:off x="3710" y="1385"/>
              <a:ext cx="296" cy="173"/>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40084" name="AutoShape 148" descr="20 %"/>
            <p:cNvSpPr>
              <a:spLocks noChangeArrowheads="1"/>
            </p:cNvSpPr>
            <p:nvPr/>
          </p:nvSpPr>
          <p:spPr bwMode="auto">
            <a:xfrm rot="2870285">
              <a:off x="4099" y="866"/>
              <a:ext cx="342" cy="173"/>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085" name="AutoShape 149"/>
            <p:cNvSpPr>
              <a:spLocks noChangeArrowheads="1"/>
            </p:cNvSpPr>
            <p:nvPr/>
          </p:nvSpPr>
          <p:spPr bwMode="auto">
            <a:xfrm>
              <a:off x="4094" y="1681"/>
              <a:ext cx="476" cy="173"/>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40086" name="AutoShape 150" descr="20 %"/>
            <p:cNvSpPr>
              <a:spLocks noChangeArrowheads="1"/>
            </p:cNvSpPr>
            <p:nvPr/>
          </p:nvSpPr>
          <p:spPr bwMode="auto">
            <a:xfrm rot="3874243">
              <a:off x="4472" y="1379"/>
              <a:ext cx="279" cy="173"/>
            </a:xfrm>
            <a:prstGeom prst="rightArrow">
              <a:avLst>
                <a:gd name="adj1" fmla="val 50000"/>
                <a:gd name="adj2" fmla="val 40318"/>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087" name="AutoShape 151" descr="20 %"/>
            <p:cNvSpPr>
              <a:spLocks noChangeArrowheads="1"/>
            </p:cNvSpPr>
            <p:nvPr/>
          </p:nvSpPr>
          <p:spPr bwMode="auto">
            <a:xfrm rot="-3369178">
              <a:off x="4613" y="1161"/>
              <a:ext cx="883" cy="173"/>
            </a:xfrm>
            <a:prstGeom prst="rightArrow">
              <a:avLst>
                <a:gd name="adj1" fmla="val 50000"/>
                <a:gd name="adj2" fmla="val 127601"/>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088" name="AutoShape 152"/>
            <p:cNvSpPr>
              <a:spLocks noChangeArrowheads="1"/>
            </p:cNvSpPr>
            <p:nvPr/>
          </p:nvSpPr>
          <p:spPr bwMode="auto">
            <a:xfrm>
              <a:off x="4210" y="609"/>
              <a:ext cx="948" cy="173"/>
            </a:xfrm>
            <a:prstGeom prst="rightArrow">
              <a:avLst>
                <a:gd name="adj1" fmla="val 50000"/>
                <a:gd name="adj2" fmla="val 136994"/>
              </a:avLst>
            </a:prstGeom>
            <a:noFill/>
            <a:ln w="9525">
              <a:solidFill>
                <a:schemeClr val="tx1"/>
              </a:solidFill>
              <a:miter lim="800000"/>
              <a:headEnd/>
              <a:tailEnd/>
            </a:ln>
            <a:effectLst/>
          </p:spPr>
          <p:txBody>
            <a:bodyPr wrap="none" anchor="ctr"/>
            <a:lstStyle/>
            <a:p>
              <a:endParaRPr lang="fr-FR"/>
            </a:p>
          </p:txBody>
        </p:sp>
        <p:sp>
          <p:nvSpPr>
            <p:cNvPr id="40089" name="Text Box 153"/>
            <p:cNvSpPr txBox="1">
              <a:spLocks noChangeArrowheads="1"/>
            </p:cNvSpPr>
            <p:nvPr/>
          </p:nvSpPr>
          <p:spPr bwMode="auto">
            <a:xfrm>
              <a:off x="3670" y="1030"/>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40090" name="Text Box 154"/>
            <p:cNvSpPr txBox="1">
              <a:spLocks noChangeArrowheads="1"/>
            </p:cNvSpPr>
            <p:nvPr/>
          </p:nvSpPr>
          <p:spPr bwMode="auto">
            <a:xfrm>
              <a:off x="3982" y="542"/>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40091" name="Text Box 155"/>
            <p:cNvSpPr txBox="1">
              <a:spLocks noChangeArrowheads="1"/>
            </p:cNvSpPr>
            <p:nvPr/>
          </p:nvSpPr>
          <p:spPr bwMode="auto">
            <a:xfrm>
              <a:off x="3870" y="1614"/>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40092" name="Text Box 156"/>
            <p:cNvSpPr txBox="1">
              <a:spLocks noChangeArrowheads="1"/>
            </p:cNvSpPr>
            <p:nvPr/>
          </p:nvSpPr>
          <p:spPr bwMode="auto">
            <a:xfrm>
              <a:off x="4414" y="1030"/>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40093" name="Text Box 157"/>
            <p:cNvSpPr txBox="1">
              <a:spLocks noChangeArrowheads="1"/>
            </p:cNvSpPr>
            <p:nvPr/>
          </p:nvSpPr>
          <p:spPr bwMode="auto">
            <a:xfrm>
              <a:off x="5222" y="566"/>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40094" name="Text Box 158"/>
            <p:cNvSpPr txBox="1">
              <a:spLocks noChangeArrowheads="1"/>
            </p:cNvSpPr>
            <p:nvPr/>
          </p:nvSpPr>
          <p:spPr bwMode="auto">
            <a:xfrm>
              <a:off x="4646" y="1598"/>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40095" name="Text Box 159"/>
            <p:cNvSpPr txBox="1">
              <a:spLocks noChangeArrowheads="1"/>
            </p:cNvSpPr>
            <p:nvPr/>
          </p:nvSpPr>
          <p:spPr bwMode="auto">
            <a:xfrm>
              <a:off x="3118" y="1030"/>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grpSp>
      <p:sp>
        <p:nvSpPr>
          <p:cNvPr id="40096" name="Rectangle 160"/>
          <p:cNvSpPr>
            <a:spLocks noChangeArrowheads="1"/>
          </p:cNvSpPr>
          <p:nvPr/>
        </p:nvSpPr>
        <p:spPr bwMode="auto">
          <a:xfrm>
            <a:off x="4737100" y="1066800"/>
            <a:ext cx="952500" cy="1638300"/>
          </a:xfrm>
          <a:prstGeom prst="rect">
            <a:avLst/>
          </a:prstGeom>
          <a:noFill/>
          <a:ln w="38100">
            <a:solidFill>
              <a:schemeClr val="tx1"/>
            </a:solidFill>
            <a:prstDash val="dash"/>
            <a:miter lim="800000"/>
            <a:headEnd/>
            <a:tailEnd/>
          </a:ln>
          <a:effectLst/>
        </p:spPr>
        <p:txBody>
          <a:bodyPr wrap="none" anchor="ctr"/>
          <a:lstStyle/>
          <a:p>
            <a:endParaRPr lang="fr-FR"/>
          </a:p>
        </p:txBody>
      </p:sp>
      <p:sp>
        <p:nvSpPr>
          <p:cNvPr id="40097" name="Text Box 161"/>
          <p:cNvSpPr txBox="1">
            <a:spLocks noChangeArrowheads="1"/>
          </p:cNvSpPr>
          <p:nvPr/>
        </p:nvSpPr>
        <p:spPr bwMode="auto">
          <a:xfrm>
            <a:off x="203200" y="4530725"/>
            <a:ext cx="4033838" cy="854075"/>
          </a:xfrm>
          <a:prstGeom prst="rect">
            <a:avLst/>
          </a:prstGeom>
          <a:noFill/>
          <a:ln w="9525">
            <a:noFill/>
            <a:miter lim="800000"/>
            <a:headEnd/>
            <a:tailEnd/>
          </a:ln>
          <a:effectLst/>
        </p:spPr>
        <p:txBody>
          <a:bodyPr wrap="none">
            <a:spAutoFit/>
          </a:bodyPr>
          <a:lstStyle/>
          <a:p>
            <a:r>
              <a:rPr lang="fr-FR" sz="1000">
                <a:latin typeface="Times New Roman" pitchFamily="18" charset="0"/>
              </a:rPr>
              <a:t>T1 = min (z01) = 30 – 0 – 25 = 5 jours</a:t>
            </a:r>
          </a:p>
          <a:p>
            <a:r>
              <a:rPr lang="fr-FR" sz="1000" b="1">
                <a:latin typeface="Times New Roman" pitchFamily="18" charset="0"/>
              </a:rPr>
              <a:t>T1 = 5 jours</a:t>
            </a:r>
          </a:p>
          <a:p>
            <a:r>
              <a:rPr lang="fr-FR" sz="1000">
                <a:latin typeface="Times New Roman" pitchFamily="18" charset="0"/>
              </a:rPr>
              <a:t>On réduit 1.4.A de 5 jours qui se bloque et son coût de réduction devient </a:t>
            </a:r>
            <a:r>
              <a:rPr lang="fr-FR" sz="1000" b="1">
                <a:latin typeface="Times New Roman" pitchFamily="18" charset="0"/>
                <a:cs typeface="Times New Roman" pitchFamily="18" charset="0"/>
              </a:rPr>
              <a:t>∞.</a:t>
            </a:r>
          </a:p>
          <a:p>
            <a:r>
              <a:rPr lang="fr-FR" sz="1000">
                <a:latin typeface="Times New Roman" pitchFamily="18" charset="0"/>
              </a:rPr>
              <a:t>Coût de la réduction de délai de 5 jours = 1,2 x 5 = </a:t>
            </a:r>
            <a:r>
              <a:rPr lang="fr-FR" sz="1000" b="1">
                <a:latin typeface="Times New Roman" pitchFamily="18" charset="0"/>
              </a:rPr>
              <a:t>6 k€</a:t>
            </a:r>
          </a:p>
          <a:p>
            <a:r>
              <a:rPr lang="fr-FR" sz="1000" b="1">
                <a:latin typeface="Times New Roman" pitchFamily="18" charset="0"/>
              </a:rPr>
              <a:t>L’arc [0,1] se bloque.</a:t>
            </a:r>
          </a:p>
        </p:txBody>
      </p:sp>
      <p:sp>
        <p:nvSpPr>
          <p:cNvPr id="40098" name="Text Box 162"/>
          <p:cNvSpPr txBox="1">
            <a:spLocks noChangeArrowheads="1"/>
          </p:cNvSpPr>
          <p:nvPr/>
        </p:nvSpPr>
        <p:spPr bwMode="auto">
          <a:xfrm>
            <a:off x="4657725" y="3678238"/>
            <a:ext cx="822325" cy="214312"/>
          </a:xfrm>
          <a:prstGeom prst="rect">
            <a:avLst/>
          </a:prstGeom>
          <a:noFill/>
          <a:ln w="9525">
            <a:noFill/>
            <a:miter lim="800000"/>
            <a:headEnd/>
            <a:tailEnd/>
          </a:ln>
          <a:effectLst/>
        </p:spPr>
        <p:txBody>
          <a:bodyPr wrap="none">
            <a:spAutoFit/>
          </a:bodyPr>
          <a:lstStyle/>
          <a:p>
            <a:r>
              <a:rPr lang="fr-FR" sz="800">
                <a:latin typeface="Times New Roman" pitchFamily="18" charset="0"/>
              </a:rPr>
              <a:t>PERT recalculé</a:t>
            </a:r>
          </a:p>
        </p:txBody>
      </p:sp>
      <p:grpSp>
        <p:nvGrpSpPr>
          <p:cNvPr id="19" name="Group 163"/>
          <p:cNvGrpSpPr>
            <a:grpSpLocks/>
          </p:cNvGrpSpPr>
          <p:nvPr/>
        </p:nvGrpSpPr>
        <p:grpSpPr bwMode="auto">
          <a:xfrm>
            <a:off x="4800600" y="3983038"/>
            <a:ext cx="3816350" cy="2370137"/>
            <a:chOff x="3024" y="2509"/>
            <a:chExt cx="2404" cy="1493"/>
          </a:xfrm>
        </p:grpSpPr>
        <p:grpSp>
          <p:nvGrpSpPr>
            <p:cNvPr id="20" name="Group 164"/>
            <p:cNvGrpSpPr>
              <a:grpSpLocks/>
            </p:cNvGrpSpPr>
            <p:nvPr/>
          </p:nvGrpSpPr>
          <p:grpSpPr bwMode="auto">
            <a:xfrm>
              <a:off x="3024" y="3069"/>
              <a:ext cx="299" cy="326"/>
              <a:chOff x="1280" y="1216"/>
              <a:chExt cx="608" cy="584"/>
            </a:xfrm>
          </p:grpSpPr>
          <p:sp>
            <p:nvSpPr>
              <p:cNvPr id="40101" name="Oval 16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102" name="Line 16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103" name="Line 16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1" name="Group 168"/>
            <p:cNvGrpSpPr>
              <a:grpSpLocks/>
            </p:cNvGrpSpPr>
            <p:nvPr/>
          </p:nvGrpSpPr>
          <p:grpSpPr bwMode="auto">
            <a:xfrm>
              <a:off x="3888" y="2592"/>
              <a:ext cx="299" cy="326"/>
              <a:chOff x="1280" y="1216"/>
              <a:chExt cx="608" cy="584"/>
            </a:xfrm>
          </p:grpSpPr>
          <p:sp>
            <p:nvSpPr>
              <p:cNvPr id="40105" name="Oval 169"/>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106" name="Line 170"/>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107" name="Line 171"/>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2" name="Group 172"/>
            <p:cNvGrpSpPr>
              <a:grpSpLocks/>
            </p:cNvGrpSpPr>
            <p:nvPr/>
          </p:nvGrpSpPr>
          <p:grpSpPr bwMode="auto">
            <a:xfrm>
              <a:off x="3574" y="3074"/>
              <a:ext cx="298" cy="326"/>
              <a:chOff x="1280" y="1216"/>
              <a:chExt cx="608" cy="584"/>
            </a:xfrm>
          </p:grpSpPr>
          <p:sp>
            <p:nvSpPr>
              <p:cNvPr id="40109" name="Oval 173"/>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110" name="Line 174"/>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111" name="Line 175"/>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3" name="Group 176"/>
            <p:cNvGrpSpPr>
              <a:grpSpLocks/>
            </p:cNvGrpSpPr>
            <p:nvPr/>
          </p:nvGrpSpPr>
          <p:grpSpPr bwMode="auto">
            <a:xfrm>
              <a:off x="4544" y="3641"/>
              <a:ext cx="299" cy="325"/>
              <a:chOff x="1280" y="1216"/>
              <a:chExt cx="608" cy="584"/>
            </a:xfrm>
          </p:grpSpPr>
          <p:sp>
            <p:nvSpPr>
              <p:cNvPr id="40113" name="Oval 17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114" name="Line 17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115" name="Line 17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4" name="Group 180"/>
            <p:cNvGrpSpPr>
              <a:grpSpLocks/>
            </p:cNvGrpSpPr>
            <p:nvPr/>
          </p:nvGrpSpPr>
          <p:grpSpPr bwMode="auto">
            <a:xfrm>
              <a:off x="4320" y="3083"/>
              <a:ext cx="299" cy="325"/>
              <a:chOff x="1280" y="1216"/>
              <a:chExt cx="608" cy="584"/>
            </a:xfrm>
          </p:grpSpPr>
          <p:sp>
            <p:nvSpPr>
              <p:cNvPr id="40117" name="Oval 18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118" name="Line 18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119" name="Line 18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5" name="Group 184"/>
            <p:cNvGrpSpPr>
              <a:grpSpLocks/>
            </p:cNvGrpSpPr>
            <p:nvPr/>
          </p:nvGrpSpPr>
          <p:grpSpPr bwMode="auto">
            <a:xfrm>
              <a:off x="3774" y="3658"/>
              <a:ext cx="299" cy="326"/>
              <a:chOff x="1280" y="1216"/>
              <a:chExt cx="608" cy="584"/>
            </a:xfrm>
          </p:grpSpPr>
          <p:sp>
            <p:nvSpPr>
              <p:cNvPr id="40121" name="Oval 18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122" name="Line 18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123" name="Line 18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0124" name="Text Box 188"/>
            <p:cNvSpPr txBox="1">
              <a:spLocks noChangeArrowheads="1"/>
            </p:cNvSpPr>
            <p:nvPr/>
          </p:nvSpPr>
          <p:spPr bwMode="auto">
            <a:xfrm>
              <a:off x="3279" y="2968"/>
              <a:ext cx="304"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40125" name="Text Box 189"/>
            <p:cNvSpPr txBox="1">
              <a:spLocks noChangeArrowheads="1"/>
            </p:cNvSpPr>
            <p:nvPr/>
          </p:nvSpPr>
          <p:spPr bwMode="auto">
            <a:xfrm>
              <a:off x="4507" y="2509"/>
              <a:ext cx="322"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(35;25)</a:t>
              </a:r>
            </a:p>
          </p:txBody>
        </p:sp>
        <p:sp>
          <p:nvSpPr>
            <p:cNvPr id="40126" name="Text Box 190"/>
            <p:cNvSpPr txBox="1">
              <a:spLocks noChangeArrowheads="1"/>
            </p:cNvSpPr>
            <p:nvPr/>
          </p:nvSpPr>
          <p:spPr bwMode="auto">
            <a:xfrm>
              <a:off x="3526" y="2823"/>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1.4.1.A</a:t>
              </a:r>
            </a:p>
            <a:p>
              <a:pPr algn="ctr"/>
              <a:r>
                <a:rPr lang="fr-FR" sz="800">
                  <a:latin typeface="Times New Roman" pitchFamily="18" charset="0"/>
                </a:rPr>
                <a:t>(15;5)</a:t>
              </a:r>
            </a:p>
          </p:txBody>
        </p:sp>
        <p:sp>
          <p:nvSpPr>
            <p:cNvPr id="40127" name="Text Box 191"/>
            <p:cNvSpPr txBox="1">
              <a:spLocks noChangeArrowheads="1"/>
            </p:cNvSpPr>
            <p:nvPr/>
          </p:nvSpPr>
          <p:spPr bwMode="auto">
            <a:xfrm>
              <a:off x="3805" y="3339"/>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40128" name="Text Box 192"/>
            <p:cNvSpPr txBox="1">
              <a:spLocks noChangeArrowheads="1"/>
            </p:cNvSpPr>
            <p:nvPr/>
          </p:nvSpPr>
          <p:spPr bwMode="auto">
            <a:xfrm>
              <a:off x="4205" y="2795"/>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40129" name="Text Box 193"/>
            <p:cNvSpPr txBox="1">
              <a:spLocks noChangeArrowheads="1"/>
            </p:cNvSpPr>
            <p:nvPr/>
          </p:nvSpPr>
          <p:spPr bwMode="auto">
            <a:xfrm>
              <a:off x="4555" y="3301"/>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(20;10)</a:t>
              </a:r>
            </a:p>
          </p:txBody>
        </p:sp>
        <p:sp>
          <p:nvSpPr>
            <p:cNvPr id="40130" name="Text Box 194"/>
            <p:cNvSpPr txBox="1">
              <a:spLocks noChangeArrowheads="1"/>
            </p:cNvSpPr>
            <p:nvPr/>
          </p:nvSpPr>
          <p:spPr bwMode="auto">
            <a:xfrm>
              <a:off x="4753" y="3066"/>
              <a:ext cx="304"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(20;10)</a:t>
              </a:r>
            </a:p>
          </p:txBody>
        </p:sp>
        <p:sp>
          <p:nvSpPr>
            <p:cNvPr id="40131" name="Text Box 195"/>
            <p:cNvSpPr txBox="1">
              <a:spLocks noChangeArrowheads="1"/>
            </p:cNvSpPr>
            <p:nvPr/>
          </p:nvSpPr>
          <p:spPr bwMode="auto">
            <a:xfrm>
              <a:off x="3331" y="3251"/>
              <a:ext cx="173" cy="154"/>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0132" name="Text Box 196"/>
            <p:cNvSpPr txBox="1">
              <a:spLocks noChangeArrowheads="1"/>
            </p:cNvSpPr>
            <p:nvPr/>
          </p:nvSpPr>
          <p:spPr bwMode="auto">
            <a:xfrm>
              <a:off x="4565" y="2773"/>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40133" name="Text Box 197"/>
            <p:cNvSpPr txBox="1">
              <a:spLocks noChangeArrowheads="1"/>
            </p:cNvSpPr>
            <p:nvPr/>
          </p:nvSpPr>
          <p:spPr bwMode="auto">
            <a:xfrm>
              <a:off x="4364" y="3457"/>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40134" name="Text Box 198"/>
            <p:cNvSpPr txBox="1">
              <a:spLocks noChangeArrowheads="1"/>
            </p:cNvSpPr>
            <p:nvPr/>
          </p:nvSpPr>
          <p:spPr bwMode="auto">
            <a:xfrm>
              <a:off x="5014" y="3329"/>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40135" name="Text Box 199"/>
            <p:cNvSpPr txBox="1">
              <a:spLocks noChangeArrowheads="1"/>
            </p:cNvSpPr>
            <p:nvPr/>
          </p:nvSpPr>
          <p:spPr bwMode="auto">
            <a:xfrm>
              <a:off x="3840" y="2997"/>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0136" name="Text Box 200"/>
            <p:cNvSpPr txBox="1">
              <a:spLocks noChangeArrowheads="1"/>
            </p:cNvSpPr>
            <p:nvPr/>
          </p:nvSpPr>
          <p:spPr bwMode="auto">
            <a:xfrm>
              <a:off x="4041" y="2974"/>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0137" name="Text Box 201"/>
            <p:cNvSpPr txBox="1">
              <a:spLocks noChangeArrowheads="1"/>
            </p:cNvSpPr>
            <p:nvPr/>
          </p:nvSpPr>
          <p:spPr bwMode="auto">
            <a:xfrm>
              <a:off x="3637" y="3483"/>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0138" name="Text Box 202"/>
            <p:cNvSpPr txBox="1">
              <a:spLocks noChangeArrowheads="1"/>
            </p:cNvSpPr>
            <p:nvPr/>
          </p:nvSpPr>
          <p:spPr bwMode="auto">
            <a:xfrm>
              <a:off x="4082" y="3584"/>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40139" name="Text Box 203"/>
            <p:cNvSpPr txBox="1">
              <a:spLocks noChangeArrowheads="1"/>
            </p:cNvSpPr>
            <p:nvPr/>
          </p:nvSpPr>
          <p:spPr bwMode="auto">
            <a:xfrm>
              <a:off x="4152" y="3867"/>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0140" name="Text Box 204"/>
            <p:cNvSpPr txBox="1">
              <a:spLocks noChangeArrowheads="1"/>
            </p:cNvSpPr>
            <p:nvPr/>
          </p:nvSpPr>
          <p:spPr bwMode="auto">
            <a:xfrm>
              <a:off x="3034" y="3253"/>
              <a:ext cx="148" cy="135"/>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0141" name="Text Box 205"/>
            <p:cNvSpPr txBox="1">
              <a:spLocks noChangeArrowheads="1"/>
            </p:cNvSpPr>
            <p:nvPr/>
          </p:nvSpPr>
          <p:spPr bwMode="auto">
            <a:xfrm>
              <a:off x="3572" y="325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0142" name="Text Box 206"/>
            <p:cNvSpPr txBox="1">
              <a:spLocks noChangeArrowheads="1"/>
            </p:cNvSpPr>
            <p:nvPr/>
          </p:nvSpPr>
          <p:spPr bwMode="auto">
            <a:xfrm>
              <a:off x="3886" y="2762"/>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40</a:t>
              </a:r>
            </a:p>
          </p:txBody>
        </p:sp>
        <p:sp>
          <p:nvSpPr>
            <p:cNvPr id="40143" name="Text Box 207"/>
            <p:cNvSpPr txBox="1">
              <a:spLocks noChangeArrowheads="1"/>
            </p:cNvSpPr>
            <p:nvPr/>
          </p:nvSpPr>
          <p:spPr bwMode="auto">
            <a:xfrm>
              <a:off x="4546" y="380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70</a:t>
              </a:r>
            </a:p>
          </p:txBody>
        </p:sp>
        <p:sp>
          <p:nvSpPr>
            <p:cNvPr id="40144" name="Text Box 208"/>
            <p:cNvSpPr txBox="1">
              <a:spLocks noChangeArrowheads="1"/>
            </p:cNvSpPr>
            <p:nvPr/>
          </p:nvSpPr>
          <p:spPr bwMode="auto">
            <a:xfrm>
              <a:off x="4318" y="3246"/>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50</a:t>
              </a:r>
            </a:p>
          </p:txBody>
        </p:sp>
        <p:sp>
          <p:nvSpPr>
            <p:cNvPr id="40145" name="Text Box 209"/>
            <p:cNvSpPr txBox="1">
              <a:spLocks noChangeArrowheads="1"/>
            </p:cNvSpPr>
            <p:nvPr/>
          </p:nvSpPr>
          <p:spPr bwMode="auto">
            <a:xfrm>
              <a:off x="3764" y="3835"/>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grpSp>
          <p:nvGrpSpPr>
            <p:cNvPr id="26" name="Group 210"/>
            <p:cNvGrpSpPr>
              <a:grpSpLocks/>
            </p:cNvGrpSpPr>
            <p:nvPr/>
          </p:nvGrpSpPr>
          <p:grpSpPr bwMode="auto">
            <a:xfrm>
              <a:off x="5129" y="2604"/>
              <a:ext cx="298" cy="326"/>
              <a:chOff x="1280" y="1216"/>
              <a:chExt cx="608" cy="584"/>
            </a:xfrm>
          </p:grpSpPr>
          <p:sp>
            <p:nvSpPr>
              <p:cNvPr id="40147" name="Oval 21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148" name="Line 21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149" name="Line 21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0150" name="Text Box 214"/>
            <p:cNvSpPr txBox="1">
              <a:spLocks noChangeArrowheads="1"/>
            </p:cNvSpPr>
            <p:nvPr/>
          </p:nvSpPr>
          <p:spPr bwMode="auto">
            <a:xfrm>
              <a:off x="5119" y="276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90</a:t>
              </a:r>
            </a:p>
          </p:txBody>
        </p:sp>
        <p:sp>
          <p:nvSpPr>
            <p:cNvPr id="40151" name="Text Box 215"/>
            <p:cNvSpPr txBox="1">
              <a:spLocks noChangeArrowheads="1"/>
            </p:cNvSpPr>
            <p:nvPr/>
          </p:nvSpPr>
          <p:spPr bwMode="auto">
            <a:xfrm>
              <a:off x="5248" y="276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90</a:t>
              </a:r>
            </a:p>
          </p:txBody>
        </p:sp>
        <p:sp>
          <p:nvSpPr>
            <p:cNvPr id="40152" name="Text Box 216"/>
            <p:cNvSpPr txBox="1">
              <a:spLocks noChangeArrowheads="1"/>
            </p:cNvSpPr>
            <p:nvPr/>
          </p:nvSpPr>
          <p:spPr bwMode="auto">
            <a:xfrm>
              <a:off x="4664" y="3800"/>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70</a:t>
              </a:r>
            </a:p>
          </p:txBody>
        </p:sp>
        <p:sp>
          <p:nvSpPr>
            <p:cNvPr id="40153" name="Text Box 217"/>
            <p:cNvSpPr txBox="1">
              <a:spLocks noChangeArrowheads="1"/>
            </p:cNvSpPr>
            <p:nvPr/>
          </p:nvSpPr>
          <p:spPr bwMode="auto">
            <a:xfrm>
              <a:off x="4012" y="2762"/>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40</a:t>
              </a:r>
            </a:p>
          </p:txBody>
        </p:sp>
        <p:sp>
          <p:nvSpPr>
            <p:cNvPr id="40154" name="Text Box 218"/>
            <p:cNvSpPr txBox="1">
              <a:spLocks noChangeArrowheads="1"/>
            </p:cNvSpPr>
            <p:nvPr/>
          </p:nvSpPr>
          <p:spPr bwMode="auto">
            <a:xfrm>
              <a:off x="3890" y="3834"/>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40155" name="Text Box 219"/>
            <p:cNvSpPr txBox="1">
              <a:spLocks noChangeArrowheads="1"/>
            </p:cNvSpPr>
            <p:nvPr/>
          </p:nvSpPr>
          <p:spPr bwMode="auto">
            <a:xfrm>
              <a:off x="3698" y="325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0156" name="Text Box 220"/>
            <p:cNvSpPr txBox="1">
              <a:spLocks noChangeArrowheads="1"/>
            </p:cNvSpPr>
            <p:nvPr/>
          </p:nvSpPr>
          <p:spPr bwMode="auto">
            <a:xfrm>
              <a:off x="3155" y="3248"/>
              <a:ext cx="148" cy="135"/>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0157" name="AutoShape 221"/>
            <p:cNvSpPr>
              <a:spLocks noChangeArrowheads="1"/>
            </p:cNvSpPr>
            <p:nvPr/>
          </p:nvSpPr>
          <p:spPr bwMode="auto">
            <a:xfrm>
              <a:off x="3322" y="3149"/>
              <a:ext cx="260" cy="173"/>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40158" name="AutoShape 222" descr="20 %"/>
            <p:cNvSpPr>
              <a:spLocks noChangeArrowheads="1"/>
            </p:cNvSpPr>
            <p:nvPr/>
          </p:nvSpPr>
          <p:spPr bwMode="auto">
            <a:xfrm rot="-3395279">
              <a:off x="3738" y="2901"/>
              <a:ext cx="260" cy="173"/>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159" name="AutoShape 223"/>
            <p:cNvSpPr>
              <a:spLocks noChangeArrowheads="1"/>
            </p:cNvSpPr>
            <p:nvPr/>
          </p:nvSpPr>
          <p:spPr bwMode="auto">
            <a:xfrm rot="4029833">
              <a:off x="3686" y="3441"/>
              <a:ext cx="296" cy="173"/>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40160" name="AutoShape 224" descr="20 %"/>
            <p:cNvSpPr>
              <a:spLocks noChangeArrowheads="1"/>
            </p:cNvSpPr>
            <p:nvPr/>
          </p:nvSpPr>
          <p:spPr bwMode="auto">
            <a:xfrm rot="2870285">
              <a:off x="4075" y="2922"/>
              <a:ext cx="342" cy="173"/>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161" name="AutoShape 225"/>
            <p:cNvSpPr>
              <a:spLocks noChangeArrowheads="1"/>
            </p:cNvSpPr>
            <p:nvPr/>
          </p:nvSpPr>
          <p:spPr bwMode="auto">
            <a:xfrm>
              <a:off x="4070" y="3737"/>
              <a:ext cx="476" cy="173"/>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40162" name="AutoShape 226" descr="20 %"/>
            <p:cNvSpPr>
              <a:spLocks noChangeArrowheads="1"/>
            </p:cNvSpPr>
            <p:nvPr/>
          </p:nvSpPr>
          <p:spPr bwMode="auto">
            <a:xfrm rot="3874243">
              <a:off x="4448" y="3435"/>
              <a:ext cx="279" cy="173"/>
            </a:xfrm>
            <a:prstGeom prst="rightArrow">
              <a:avLst>
                <a:gd name="adj1" fmla="val 50000"/>
                <a:gd name="adj2" fmla="val 40318"/>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163" name="AutoShape 227" descr="20 %"/>
            <p:cNvSpPr>
              <a:spLocks noChangeArrowheads="1"/>
            </p:cNvSpPr>
            <p:nvPr/>
          </p:nvSpPr>
          <p:spPr bwMode="auto">
            <a:xfrm rot="-3369178">
              <a:off x="4589" y="3217"/>
              <a:ext cx="883" cy="173"/>
            </a:xfrm>
            <a:prstGeom prst="rightArrow">
              <a:avLst>
                <a:gd name="adj1" fmla="val 50000"/>
                <a:gd name="adj2" fmla="val 127601"/>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0164" name="AutoShape 228"/>
            <p:cNvSpPr>
              <a:spLocks noChangeArrowheads="1"/>
            </p:cNvSpPr>
            <p:nvPr/>
          </p:nvSpPr>
          <p:spPr bwMode="auto">
            <a:xfrm>
              <a:off x="4186" y="2665"/>
              <a:ext cx="948" cy="173"/>
            </a:xfrm>
            <a:prstGeom prst="rightArrow">
              <a:avLst>
                <a:gd name="adj1" fmla="val 50000"/>
                <a:gd name="adj2" fmla="val 136994"/>
              </a:avLst>
            </a:prstGeom>
            <a:noFill/>
            <a:ln w="9525">
              <a:solidFill>
                <a:schemeClr val="tx1"/>
              </a:solidFill>
              <a:miter lim="800000"/>
              <a:headEnd/>
              <a:tailEnd/>
            </a:ln>
            <a:effectLst/>
          </p:spPr>
          <p:txBody>
            <a:bodyPr wrap="none" anchor="ctr"/>
            <a:lstStyle/>
            <a:p>
              <a:endParaRPr lang="fr-FR"/>
            </a:p>
          </p:txBody>
        </p:sp>
        <p:sp>
          <p:nvSpPr>
            <p:cNvPr id="40165" name="Text Box 229"/>
            <p:cNvSpPr txBox="1">
              <a:spLocks noChangeArrowheads="1"/>
            </p:cNvSpPr>
            <p:nvPr/>
          </p:nvSpPr>
          <p:spPr bwMode="auto">
            <a:xfrm>
              <a:off x="3646" y="3086"/>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40166" name="Text Box 230"/>
            <p:cNvSpPr txBox="1">
              <a:spLocks noChangeArrowheads="1"/>
            </p:cNvSpPr>
            <p:nvPr/>
          </p:nvSpPr>
          <p:spPr bwMode="auto">
            <a:xfrm>
              <a:off x="3958" y="2598"/>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40167" name="Text Box 231"/>
            <p:cNvSpPr txBox="1">
              <a:spLocks noChangeArrowheads="1"/>
            </p:cNvSpPr>
            <p:nvPr/>
          </p:nvSpPr>
          <p:spPr bwMode="auto">
            <a:xfrm>
              <a:off x="3846" y="3670"/>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40168" name="Text Box 232"/>
            <p:cNvSpPr txBox="1">
              <a:spLocks noChangeArrowheads="1"/>
            </p:cNvSpPr>
            <p:nvPr/>
          </p:nvSpPr>
          <p:spPr bwMode="auto">
            <a:xfrm>
              <a:off x="4390" y="3086"/>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40169" name="Text Box 233"/>
            <p:cNvSpPr txBox="1">
              <a:spLocks noChangeArrowheads="1"/>
            </p:cNvSpPr>
            <p:nvPr/>
          </p:nvSpPr>
          <p:spPr bwMode="auto">
            <a:xfrm>
              <a:off x="5198" y="2622"/>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40170" name="Text Box 234"/>
            <p:cNvSpPr txBox="1">
              <a:spLocks noChangeArrowheads="1"/>
            </p:cNvSpPr>
            <p:nvPr/>
          </p:nvSpPr>
          <p:spPr bwMode="auto">
            <a:xfrm>
              <a:off x="4622" y="3654"/>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40171" name="Text Box 235"/>
            <p:cNvSpPr txBox="1">
              <a:spLocks noChangeArrowheads="1"/>
            </p:cNvSpPr>
            <p:nvPr/>
          </p:nvSpPr>
          <p:spPr bwMode="auto">
            <a:xfrm>
              <a:off x="3094" y="3086"/>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40172" name="Text Box 236"/>
            <p:cNvSpPr txBox="1">
              <a:spLocks noChangeArrowheads="1"/>
            </p:cNvSpPr>
            <p:nvPr/>
          </p:nvSpPr>
          <p:spPr bwMode="auto">
            <a:xfrm>
              <a:off x="4440" y="324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50</a:t>
              </a:r>
            </a:p>
          </p:txBody>
        </p:sp>
      </p:grpSp>
      <p:sp>
        <p:nvSpPr>
          <p:cNvPr id="40173" name="Text Box 237"/>
          <p:cNvSpPr txBox="1">
            <a:spLocks noChangeArrowheads="1"/>
          </p:cNvSpPr>
          <p:nvPr/>
        </p:nvSpPr>
        <p:spPr bwMode="auto">
          <a:xfrm>
            <a:off x="4708525" y="6384925"/>
            <a:ext cx="2967038"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Le délai D passe à 90 jours avec un surcoût de 6 k€.</a:t>
            </a:r>
            <a:endParaRPr lang="fr-FR" sz="2400">
              <a:latin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Espace réservé du numéro de diapositive 4"/>
          <p:cNvSpPr>
            <a:spLocks noGrp="1"/>
          </p:cNvSpPr>
          <p:nvPr>
            <p:ph type="sldNum" sz="quarter" idx="12"/>
          </p:nvPr>
        </p:nvSpPr>
        <p:spPr/>
        <p:txBody>
          <a:bodyPr/>
          <a:lstStyle/>
          <a:p>
            <a:fld id="{7B05C592-3F50-42C0-A8D0-44A0705EBBA0}" type="slidenum">
              <a:rPr lang="fr-FR"/>
              <a:pPr/>
              <a:t>5</a:t>
            </a:fld>
            <a:endParaRPr lang="fr-FR"/>
          </a:p>
        </p:txBody>
      </p:sp>
      <p:sp>
        <p:nvSpPr>
          <p:cNvPr id="40962" name="Rectangle 2"/>
          <p:cNvSpPr>
            <a:spLocks noGrp="1" noChangeArrowheads="1"/>
          </p:cNvSpPr>
          <p:nvPr>
            <p:ph type="title"/>
          </p:nvPr>
        </p:nvSpPr>
        <p:spPr>
          <a:xfrm>
            <a:off x="360363" y="44450"/>
            <a:ext cx="8229600" cy="338138"/>
          </a:xfrm>
          <a:noFill/>
          <a:ln/>
        </p:spPr>
        <p:txBody>
          <a:bodyPr/>
          <a:lstStyle/>
          <a:p>
            <a:r>
              <a:rPr lang="fr-FR" sz="1400" b="1"/>
              <a:t>Q12 : COUT x DELAI DU LOGICIEL LOGIC : ITERATION N°2</a:t>
            </a:r>
          </a:p>
        </p:txBody>
      </p:sp>
      <p:grpSp>
        <p:nvGrpSpPr>
          <p:cNvPr id="2" name="Group 3"/>
          <p:cNvGrpSpPr>
            <a:grpSpLocks/>
          </p:cNvGrpSpPr>
          <p:nvPr/>
        </p:nvGrpSpPr>
        <p:grpSpPr bwMode="auto">
          <a:xfrm>
            <a:off x="558800" y="782638"/>
            <a:ext cx="3816350" cy="2370137"/>
            <a:chOff x="3024" y="2509"/>
            <a:chExt cx="2404" cy="1493"/>
          </a:xfrm>
        </p:grpSpPr>
        <p:grpSp>
          <p:nvGrpSpPr>
            <p:cNvPr id="3" name="Group 4"/>
            <p:cNvGrpSpPr>
              <a:grpSpLocks/>
            </p:cNvGrpSpPr>
            <p:nvPr/>
          </p:nvGrpSpPr>
          <p:grpSpPr bwMode="auto">
            <a:xfrm>
              <a:off x="3024" y="3069"/>
              <a:ext cx="299" cy="326"/>
              <a:chOff x="1280" y="1216"/>
              <a:chExt cx="608" cy="584"/>
            </a:xfrm>
          </p:grpSpPr>
          <p:sp>
            <p:nvSpPr>
              <p:cNvPr id="40965" name="Oval 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966" name="Line 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967" name="Line 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4" name="Group 8"/>
            <p:cNvGrpSpPr>
              <a:grpSpLocks/>
            </p:cNvGrpSpPr>
            <p:nvPr/>
          </p:nvGrpSpPr>
          <p:grpSpPr bwMode="auto">
            <a:xfrm>
              <a:off x="3888" y="2592"/>
              <a:ext cx="299" cy="326"/>
              <a:chOff x="1280" y="1216"/>
              <a:chExt cx="608" cy="584"/>
            </a:xfrm>
          </p:grpSpPr>
          <p:sp>
            <p:nvSpPr>
              <p:cNvPr id="40969" name="Oval 9"/>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970" name="Line 10"/>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971" name="Line 11"/>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5" name="Group 12"/>
            <p:cNvGrpSpPr>
              <a:grpSpLocks/>
            </p:cNvGrpSpPr>
            <p:nvPr/>
          </p:nvGrpSpPr>
          <p:grpSpPr bwMode="auto">
            <a:xfrm>
              <a:off x="3574" y="3074"/>
              <a:ext cx="298" cy="326"/>
              <a:chOff x="1280" y="1216"/>
              <a:chExt cx="608" cy="584"/>
            </a:xfrm>
          </p:grpSpPr>
          <p:sp>
            <p:nvSpPr>
              <p:cNvPr id="40973" name="Oval 13"/>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974" name="Line 14"/>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975" name="Line 15"/>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6" name="Group 16"/>
            <p:cNvGrpSpPr>
              <a:grpSpLocks/>
            </p:cNvGrpSpPr>
            <p:nvPr/>
          </p:nvGrpSpPr>
          <p:grpSpPr bwMode="auto">
            <a:xfrm>
              <a:off x="4544" y="3641"/>
              <a:ext cx="299" cy="325"/>
              <a:chOff x="1280" y="1216"/>
              <a:chExt cx="608" cy="584"/>
            </a:xfrm>
          </p:grpSpPr>
          <p:sp>
            <p:nvSpPr>
              <p:cNvPr id="40977" name="Oval 1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978" name="Line 1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979" name="Line 1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7" name="Group 20"/>
            <p:cNvGrpSpPr>
              <a:grpSpLocks/>
            </p:cNvGrpSpPr>
            <p:nvPr/>
          </p:nvGrpSpPr>
          <p:grpSpPr bwMode="auto">
            <a:xfrm>
              <a:off x="4320" y="3083"/>
              <a:ext cx="299" cy="325"/>
              <a:chOff x="1280" y="1216"/>
              <a:chExt cx="608" cy="584"/>
            </a:xfrm>
          </p:grpSpPr>
          <p:sp>
            <p:nvSpPr>
              <p:cNvPr id="40981" name="Oval 2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982" name="Line 2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983" name="Line 2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8" name="Group 24"/>
            <p:cNvGrpSpPr>
              <a:grpSpLocks/>
            </p:cNvGrpSpPr>
            <p:nvPr/>
          </p:nvGrpSpPr>
          <p:grpSpPr bwMode="auto">
            <a:xfrm>
              <a:off x="3774" y="3658"/>
              <a:ext cx="299" cy="326"/>
              <a:chOff x="1280" y="1216"/>
              <a:chExt cx="608" cy="584"/>
            </a:xfrm>
          </p:grpSpPr>
          <p:sp>
            <p:nvSpPr>
              <p:cNvPr id="40985" name="Oval 2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0986" name="Line 2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0987" name="Line 2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0988" name="Text Box 28"/>
            <p:cNvSpPr txBox="1">
              <a:spLocks noChangeArrowheads="1"/>
            </p:cNvSpPr>
            <p:nvPr/>
          </p:nvSpPr>
          <p:spPr bwMode="auto">
            <a:xfrm>
              <a:off x="3279" y="2968"/>
              <a:ext cx="304"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40989" name="Text Box 29"/>
            <p:cNvSpPr txBox="1">
              <a:spLocks noChangeArrowheads="1"/>
            </p:cNvSpPr>
            <p:nvPr/>
          </p:nvSpPr>
          <p:spPr bwMode="auto">
            <a:xfrm>
              <a:off x="4507" y="2509"/>
              <a:ext cx="322"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(35;25)</a:t>
              </a:r>
            </a:p>
          </p:txBody>
        </p:sp>
        <p:sp>
          <p:nvSpPr>
            <p:cNvPr id="40990" name="Text Box 30"/>
            <p:cNvSpPr txBox="1">
              <a:spLocks noChangeArrowheads="1"/>
            </p:cNvSpPr>
            <p:nvPr/>
          </p:nvSpPr>
          <p:spPr bwMode="auto">
            <a:xfrm>
              <a:off x="3526" y="2823"/>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1.4.1.A</a:t>
              </a:r>
            </a:p>
            <a:p>
              <a:pPr algn="ctr"/>
              <a:r>
                <a:rPr lang="fr-FR" sz="800">
                  <a:latin typeface="Times New Roman" pitchFamily="18" charset="0"/>
                </a:rPr>
                <a:t>(15;5)</a:t>
              </a:r>
            </a:p>
          </p:txBody>
        </p:sp>
        <p:sp>
          <p:nvSpPr>
            <p:cNvPr id="40991" name="Text Box 31"/>
            <p:cNvSpPr txBox="1">
              <a:spLocks noChangeArrowheads="1"/>
            </p:cNvSpPr>
            <p:nvPr/>
          </p:nvSpPr>
          <p:spPr bwMode="auto">
            <a:xfrm>
              <a:off x="3805" y="3339"/>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40992" name="Text Box 32"/>
            <p:cNvSpPr txBox="1">
              <a:spLocks noChangeArrowheads="1"/>
            </p:cNvSpPr>
            <p:nvPr/>
          </p:nvSpPr>
          <p:spPr bwMode="auto">
            <a:xfrm>
              <a:off x="4205" y="2795"/>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40993" name="Text Box 33"/>
            <p:cNvSpPr txBox="1">
              <a:spLocks noChangeArrowheads="1"/>
            </p:cNvSpPr>
            <p:nvPr/>
          </p:nvSpPr>
          <p:spPr bwMode="auto">
            <a:xfrm>
              <a:off x="4555" y="3301"/>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(20;10)</a:t>
              </a:r>
            </a:p>
          </p:txBody>
        </p:sp>
        <p:sp>
          <p:nvSpPr>
            <p:cNvPr id="40994" name="Text Box 34"/>
            <p:cNvSpPr txBox="1">
              <a:spLocks noChangeArrowheads="1"/>
            </p:cNvSpPr>
            <p:nvPr/>
          </p:nvSpPr>
          <p:spPr bwMode="auto">
            <a:xfrm>
              <a:off x="4753" y="3066"/>
              <a:ext cx="304"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(20;10)</a:t>
              </a:r>
            </a:p>
          </p:txBody>
        </p:sp>
        <p:sp>
          <p:nvSpPr>
            <p:cNvPr id="40995" name="Text Box 35"/>
            <p:cNvSpPr txBox="1">
              <a:spLocks noChangeArrowheads="1"/>
            </p:cNvSpPr>
            <p:nvPr/>
          </p:nvSpPr>
          <p:spPr bwMode="auto">
            <a:xfrm>
              <a:off x="3331" y="3251"/>
              <a:ext cx="173" cy="154"/>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0996" name="Text Box 36"/>
            <p:cNvSpPr txBox="1">
              <a:spLocks noChangeArrowheads="1"/>
            </p:cNvSpPr>
            <p:nvPr/>
          </p:nvSpPr>
          <p:spPr bwMode="auto">
            <a:xfrm>
              <a:off x="4565" y="2773"/>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40997" name="Text Box 37"/>
            <p:cNvSpPr txBox="1">
              <a:spLocks noChangeArrowheads="1"/>
            </p:cNvSpPr>
            <p:nvPr/>
          </p:nvSpPr>
          <p:spPr bwMode="auto">
            <a:xfrm>
              <a:off x="4364" y="3457"/>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40998" name="Text Box 38"/>
            <p:cNvSpPr txBox="1">
              <a:spLocks noChangeArrowheads="1"/>
            </p:cNvSpPr>
            <p:nvPr/>
          </p:nvSpPr>
          <p:spPr bwMode="auto">
            <a:xfrm>
              <a:off x="5014" y="3329"/>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40999" name="Text Box 39"/>
            <p:cNvSpPr txBox="1">
              <a:spLocks noChangeArrowheads="1"/>
            </p:cNvSpPr>
            <p:nvPr/>
          </p:nvSpPr>
          <p:spPr bwMode="auto">
            <a:xfrm>
              <a:off x="3840" y="2997"/>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1000" name="Text Box 40"/>
            <p:cNvSpPr txBox="1">
              <a:spLocks noChangeArrowheads="1"/>
            </p:cNvSpPr>
            <p:nvPr/>
          </p:nvSpPr>
          <p:spPr bwMode="auto">
            <a:xfrm>
              <a:off x="4041" y="2974"/>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1001" name="Text Box 41"/>
            <p:cNvSpPr txBox="1">
              <a:spLocks noChangeArrowheads="1"/>
            </p:cNvSpPr>
            <p:nvPr/>
          </p:nvSpPr>
          <p:spPr bwMode="auto">
            <a:xfrm>
              <a:off x="3637" y="3483"/>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1002" name="Text Box 42"/>
            <p:cNvSpPr txBox="1">
              <a:spLocks noChangeArrowheads="1"/>
            </p:cNvSpPr>
            <p:nvPr/>
          </p:nvSpPr>
          <p:spPr bwMode="auto">
            <a:xfrm>
              <a:off x="4082" y="3584"/>
              <a:ext cx="306" cy="212"/>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41003" name="Text Box 43"/>
            <p:cNvSpPr txBox="1">
              <a:spLocks noChangeArrowheads="1"/>
            </p:cNvSpPr>
            <p:nvPr/>
          </p:nvSpPr>
          <p:spPr bwMode="auto">
            <a:xfrm>
              <a:off x="4152" y="3867"/>
              <a:ext cx="196" cy="135"/>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1004" name="Text Box 44"/>
            <p:cNvSpPr txBox="1">
              <a:spLocks noChangeArrowheads="1"/>
            </p:cNvSpPr>
            <p:nvPr/>
          </p:nvSpPr>
          <p:spPr bwMode="auto">
            <a:xfrm>
              <a:off x="3034" y="3253"/>
              <a:ext cx="148" cy="135"/>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1005" name="Text Box 45"/>
            <p:cNvSpPr txBox="1">
              <a:spLocks noChangeArrowheads="1"/>
            </p:cNvSpPr>
            <p:nvPr/>
          </p:nvSpPr>
          <p:spPr bwMode="auto">
            <a:xfrm>
              <a:off x="3572" y="325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1006" name="Text Box 46"/>
            <p:cNvSpPr txBox="1">
              <a:spLocks noChangeArrowheads="1"/>
            </p:cNvSpPr>
            <p:nvPr/>
          </p:nvSpPr>
          <p:spPr bwMode="auto">
            <a:xfrm>
              <a:off x="3886" y="2762"/>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40</a:t>
              </a:r>
            </a:p>
          </p:txBody>
        </p:sp>
        <p:sp>
          <p:nvSpPr>
            <p:cNvPr id="41007" name="Text Box 47"/>
            <p:cNvSpPr txBox="1">
              <a:spLocks noChangeArrowheads="1"/>
            </p:cNvSpPr>
            <p:nvPr/>
          </p:nvSpPr>
          <p:spPr bwMode="auto">
            <a:xfrm>
              <a:off x="4546" y="380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70</a:t>
              </a:r>
            </a:p>
          </p:txBody>
        </p:sp>
        <p:sp>
          <p:nvSpPr>
            <p:cNvPr id="41008" name="Text Box 48"/>
            <p:cNvSpPr txBox="1">
              <a:spLocks noChangeArrowheads="1"/>
            </p:cNvSpPr>
            <p:nvPr/>
          </p:nvSpPr>
          <p:spPr bwMode="auto">
            <a:xfrm>
              <a:off x="4318" y="3246"/>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50</a:t>
              </a:r>
            </a:p>
          </p:txBody>
        </p:sp>
        <p:sp>
          <p:nvSpPr>
            <p:cNvPr id="41009" name="Text Box 49"/>
            <p:cNvSpPr txBox="1">
              <a:spLocks noChangeArrowheads="1"/>
            </p:cNvSpPr>
            <p:nvPr/>
          </p:nvSpPr>
          <p:spPr bwMode="auto">
            <a:xfrm>
              <a:off x="3764" y="3835"/>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grpSp>
          <p:nvGrpSpPr>
            <p:cNvPr id="9" name="Group 50"/>
            <p:cNvGrpSpPr>
              <a:grpSpLocks/>
            </p:cNvGrpSpPr>
            <p:nvPr/>
          </p:nvGrpSpPr>
          <p:grpSpPr bwMode="auto">
            <a:xfrm>
              <a:off x="5129" y="2604"/>
              <a:ext cx="298" cy="326"/>
              <a:chOff x="1280" y="1216"/>
              <a:chExt cx="608" cy="584"/>
            </a:xfrm>
          </p:grpSpPr>
          <p:sp>
            <p:nvSpPr>
              <p:cNvPr id="41011" name="Oval 5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012" name="Line 5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013" name="Line 5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1014" name="Text Box 54"/>
            <p:cNvSpPr txBox="1">
              <a:spLocks noChangeArrowheads="1"/>
            </p:cNvSpPr>
            <p:nvPr/>
          </p:nvSpPr>
          <p:spPr bwMode="auto">
            <a:xfrm>
              <a:off x="5119" y="276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90</a:t>
              </a:r>
            </a:p>
          </p:txBody>
        </p:sp>
        <p:sp>
          <p:nvSpPr>
            <p:cNvPr id="41015" name="Text Box 55"/>
            <p:cNvSpPr txBox="1">
              <a:spLocks noChangeArrowheads="1"/>
            </p:cNvSpPr>
            <p:nvPr/>
          </p:nvSpPr>
          <p:spPr bwMode="auto">
            <a:xfrm>
              <a:off x="5248" y="276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90</a:t>
              </a:r>
            </a:p>
          </p:txBody>
        </p:sp>
        <p:sp>
          <p:nvSpPr>
            <p:cNvPr id="41016" name="Text Box 56"/>
            <p:cNvSpPr txBox="1">
              <a:spLocks noChangeArrowheads="1"/>
            </p:cNvSpPr>
            <p:nvPr/>
          </p:nvSpPr>
          <p:spPr bwMode="auto">
            <a:xfrm>
              <a:off x="4664" y="3800"/>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70</a:t>
              </a:r>
            </a:p>
          </p:txBody>
        </p:sp>
        <p:sp>
          <p:nvSpPr>
            <p:cNvPr id="41017" name="Text Box 57"/>
            <p:cNvSpPr txBox="1">
              <a:spLocks noChangeArrowheads="1"/>
            </p:cNvSpPr>
            <p:nvPr/>
          </p:nvSpPr>
          <p:spPr bwMode="auto">
            <a:xfrm>
              <a:off x="4012" y="2762"/>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40</a:t>
              </a:r>
            </a:p>
          </p:txBody>
        </p:sp>
        <p:sp>
          <p:nvSpPr>
            <p:cNvPr id="41018" name="Text Box 58"/>
            <p:cNvSpPr txBox="1">
              <a:spLocks noChangeArrowheads="1"/>
            </p:cNvSpPr>
            <p:nvPr/>
          </p:nvSpPr>
          <p:spPr bwMode="auto">
            <a:xfrm>
              <a:off x="3890" y="3834"/>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41019" name="Text Box 59"/>
            <p:cNvSpPr txBox="1">
              <a:spLocks noChangeArrowheads="1"/>
            </p:cNvSpPr>
            <p:nvPr/>
          </p:nvSpPr>
          <p:spPr bwMode="auto">
            <a:xfrm>
              <a:off x="3698" y="325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1020" name="Text Box 60"/>
            <p:cNvSpPr txBox="1">
              <a:spLocks noChangeArrowheads="1"/>
            </p:cNvSpPr>
            <p:nvPr/>
          </p:nvSpPr>
          <p:spPr bwMode="auto">
            <a:xfrm>
              <a:off x="3155" y="3248"/>
              <a:ext cx="148" cy="135"/>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1021" name="AutoShape 61"/>
            <p:cNvSpPr>
              <a:spLocks noChangeArrowheads="1"/>
            </p:cNvSpPr>
            <p:nvPr/>
          </p:nvSpPr>
          <p:spPr bwMode="auto">
            <a:xfrm>
              <a:off x="3322" y="3149"/>
              <a:ext cx="260" cy="173"/>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41022" name="AutoShape 62" descr="20 %"/>
            <p:cNvSpPr>
              <a:spLocks noChangeArrowheads="1"/>
            </p:cNvSpPr>
            <p:nvPr/>
          </p:nvSpPr>
          <p:spPr bwMode="auto">
            <a:xfrm rot="-3395279">
              <a:off x="3738" y="2901"/>
              <a:ext cx="260" cy="173"/>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1023" name="AutoShape 63"/>
            <p:cNvSpPr>
              <a:spLocks noChangeArrowheads="1"/>
            </p:cNvSpPr>
            <p:nvPr/>
          </p:nvSpPr>
          <p:spPr bwMode="auto">
            <a:xfrm rot="4029833">
              <a:off x="3686" y="3441"/>
              <a:ext cx="296" cy="173"/>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41024" name="AutoShape 64" descr="20 %"/>
            <p:cNvSpPr>
              <a:spLocks noChangeArrowheads="1"/>
            </p:cNvSpPr>
            <p:nvPr/>
          </p:nvSpPr>
          <p:spPr bwMode="auto">
            <a:xfrm rot="2870285">
              <a:off x="4075" y="2922"/>
              <a:ext cx="342" cy="173"/>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1025" name="AutoShape 65"/>
            <p:cNvSpPr>
              <a:spLocks noChangeArrowheads="1"/>
            </p:cNvSpPr>
            <p:nvPr/>
          </p:nvSpPr>
          <p:spPr bwMode="auto">
            <a:xfrm>
              <a:off x="4070" y="3737"/>
              <a:ext cx="476" cy="173"/>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41026" name="AutoShape 66" descr="20 %"/>
            <p:cNvSpPr>
              <a:spLocks noChangeArrowheads="1"/>
            </p:cNvSpPr>
            <p:nvPr/>
          </p:nvSpPr>
          <p:spPr bwMode="auto">
            <a:xfrm rot="3874243">
              <a:off x="4448" y="3435"/>
              <a:ext cx="279" cy="173"/>
            </a:xfrm>
            <a:prstGeom prst="rightArrow">
              <a:avLst>
                <a:gd name="adj1" fmla="val 50000"/>
                <a:gd name="adj2" fmla="val 40318"/>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1027" name="AutoShape 67" descr="20 %"/>
            <p:cNvSpPr>
              <a:spLocks noChangeArrowheads="1"/>
            </p:cNvSpPr>
            <p:nvPr/>
          </p:nvSpPr>
          <p:spPr bwMode="auto">
            <a:xfrm rot="-3369178">
              <a:off x="4589" y="3217"/>
              <a:ext cx="883" cy="173"/>
            </a:xfrm>
            <a:prstGeom prst="rightArrow">
              <a:avLst>
                <a:gd name="adj1" fmla="val 50000"/>
                <a:gd name="adj2" fmla="val 127601"/>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1028" name="AutoShape 68"/>
            <p:cNvSpPr>
              <a:spLocks noChangeArrowheads="1"/>
            </p:cNvSpPr>
            <p:nvPr/>
          </p:nvSpPr>
          <p:spPr bwMode="auto">
            <a:xfrm>
              <a:off x="4186" y="2665"/>
              <a:ext cx="948" cy="173"/>
            </a:xfrm>
            <a:prstGeom prst="rightArrow">
              <a:avLst>
                <a:gd name="adj1" fmla="val 50000"/>
                <a:gd name="adj2" fmla="val 136994"/>
              </a:avLst>
            </a:prstGeom>
            <a:noFill/>
            <a:ln w="9525">
              <a:solidFill>
                <a:schemeClr val="tx1"/>
              </a:solidFill>
              <a:miter lim="800000"/>
              <a:headEnd/>
              <a:tailEnd/>
            </a:ln>
            <a:effectLst/>
          </p:spPr>
          <p:txBody>
            <a:bodyPr wrap="none" anchor="ctr"/>
            <a:lstStyle/>
            <a:p>
              <a:endParaRPr lang="fr-FR"/>
            </a:p>
          </p:txBody>
        </p:sp>
        <p:sp>
          <p:nvSpPr>
            <p:cNvPr id="41029" name="Text Box 69"/>
            <p:cNvSpPr txBox="1">
              <a:spLocks noChangeArrowheads="1"/>
            </p:cNvSpPr>
            <p:nvPr/>
          </p:nvSpPr>
          <p:spPr bwMode="auto">
            <a:xfrm>
              <a:off x="3646" y="3086"/>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41030" name="Text Box 70"/>
            <p:cNvSpPr txBox="1">
              <a:spLocks noChangeArrowheads="1"/>
            </p:cNvSpPr>
            <p:nvPr/>
          </p:nvSpPr>
          <p:spPr bwMode="auto">
            <a:xfrm>
              <a:off x="3958" y="2598"/>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41031" name="Text Box 71"/>
            <p:cNvSpPr txBox="1">
              <a:spLocks noChangeArrowheads="1"/>
            </p:cNvSpPr>
            <p:nvPr/>
          </p:nvSpPr>
          <p:spPr bwMode="auto">
            <a:xfrm>
              <a:off x="3846" y="3670"/>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41032" name="Text Box 72"/>
            <p:cNvSpPr txBox="1">
              <a:spLocks noChangeArrowheads="1"/>
            </p:cNvSpPr>
            <p:nvPr/>
          </p:nvSpPr>
          <p:spPr bwMode="auto">
            <a:xfrm>
              <a:off x="4390" y="3086"/>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41033" name="Text Box 73"/>
            <p:cNvSpPr txBox="1">
              <a:spLocks noChangeArrowheads="1"/>
            </p:cNvSpPr>
            <p:nvPr/>
          </p:nvSpPr>
          <p:spPr bwMode="auto">
            <a:xfrm>
              <a:off x="5198" y="2622"/>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41034" name="Text Box 74"/>
            <p:cNvSpPr txBox="1">
              <a:spLocks noChangeArrowheads="1"/>
            </p:cNvSpPr>
            <p:nvPr/>
          </p:nvSpPr>
          <p:spPr bwMode="auto">
            <a:xfrm>
              <a:off x="4622" y="3654"/>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41035" name="Text Box 75"/>
            <p:cNvSpPr txBox="1">
              <a:spLocks noChangeArrowheads="1"/>
            </p:cNvSpPr>
            <p:nvPr/>
          </p:nvSpPr>
          <p:spPr bwMode="auto">
            <a:xfrm>
              <a:off x="3094" y="3086"/>
              <a:ext cx="156" cy="154"/>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41036" name="Text Box 76"/>
            <p:cNvSpPr txBox="1">
              <a:spLocks noChangeArrowheads="1"/>
            </p:cNvSpPr>
            <p:nvPr/>
          </p:nvSpPr>
          <p:spPr bwMode="auto">
            <a:xfrm>
              <a:off x="4440" y="3247"/>
              <a:ext cx="180" cy="135"/>
            </a:xfrm>
            <a:prstGeom prst="rect">
              <a:avLst/>
            </a:prstGeom>
            <a:noFill/>
            <a:ln w="9525">
              <a:noFill/>
              <a:miter lim="800000"/>
              <a:headEnd/>
              <a:tailEnd/>
            </a:ln>
            <a:effectLst/>
          </p:spPr>
          <p:txBody>
            <a:bodyPr wrap="none">
              <a:spAutoFit/>
            </a:bodyPr>
            <a:lstStyle/>
            <a:p>
              <a:r>
                <a:rPr lang="fr-FR" sz="800">
                  <a:latin typeface="Times New Roman" pitchFamily="18" charset="0"/>
                </a:rPr>
                <a:t>50</a:t>
              </a:r>
            </a:p>
          </p:txBody>
        </p:sp>
      </p:grpSp>
      <p:sp>
        <p:nvSpPr>
          <p:cNvPr id="41037" name="Line 77"/>
          <p:cNvSpPr>
            <a:spLocks noChangeShapeType="1"/>
          </p:cNvSpPr>
          <p:nvPr/>
        </p:nvSpPr>
        <p:spPr bwMode="auto">
          <a:xfrm>
            <a:off x="4788024" y="0"/>
            <a:ext cx="0" cy="6858000"/>
          </a:xfrm>
          <a:prstGeom prst="line">
            <a:avLst/>
          </a:prstGeom>
          <a:noFill/>
          <a:ln w="9525">
            <a:solidFill>
              <a:schemeClr val="tx1"/>
            </a:solidFill>
            <a:round/>
            <a:headEnd/>
            <a:tailEnd/>
          </a:ln>
          <a:effectLst/>
        </p:spPr>
        <p:txBody>
          <a:bodyPr/>
          <a:lstStyle/>
          <a:p>
            <a:endParaRPr lang="fr-FR"/>
          </a:p>
        </p:txBody>
      </p:sp>
      <p:sp>
        <p:nvSpPr>
          <p:cNvPr id="41038" name="Line 78"/>
          <p:cNvSpPr>
            <a:spLocks noChangeShapeType="1"/>
          </p:cNvSpPr>
          <p:nvPr/>
        </p:nvSpPr>
        <p:spPr bwMode="auto">
          <a:xfrm>
            <a:off x="215900" y="3644900"/>
            <a:ext cx="8928100" cy="124"/>
          </a:xfrm>
          <a:prstGeom prst="line">
            <a:avLst/>
          </a:prstGeom>
          <a:noFill/>
          <a:ln w="9525">
            <a:solidFill>
              <a:schemeClr val="tx1"/>
            </a:solidFill>
            <a:round/>
            <a:headEnd/>
            <a:tailEnd/>
          </a:ln>
          <a:effectLst/>
        </p:spPr>
        <p:txBody>
          <a:bodyPr/>
          <a:lstStyle/>
          <a:p>
            <a:endParaRPr lang="fr-FR"/>
          </a:p>
        </p:txBody>
      </p:sp>
      <p:sp>
        <p:nvSpPr>
          <p:cNvPr id="41039" name="Text Box 79"/>
          <p:cNvSpPr txBox="1">
            <a:spLocks noChangeArrowheads="1"/>
          </p:cNvSpPr>
          <p:nvPr/>
        </p:nvSpPr>
        <p:spPr bwMode="auto">
          <a:xfrm>
            <a:off x="215900" y="3436938"/>
            <a:ext cx="792163"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2,3,4</a:t>
            </a:r>
          </a:p>
        </p:txBody>
      </p:sp>
      <p:grpSp>
        <p:nvGrpSpPr>
          <p:cNvPr id="10" name="Group 80"/>
          <p:cNvGrpSpPr>
            <a:grpSpLocks/>
          </p:cNvGrpSpPr>
          <p:nvPr/>
        </p:nvGrpSpPr>
        <p:grpSpPr bwMode="auto">
          <a:xfrm>
            <a:off x="5183134" y="1877666"/>
            <a:ext cx="474663" cy="517525"/>
            <a:chOff x="1280" y="1216"/>
            <a:chExt cx="608" cy="584"/>
          </a:xfrm>
        </p:grpSpPr>
        <p:sp>
          <p:nvSpPr>
            <p:cNvPr id="41041" name="Oval 8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042" name="Line 8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043" name="Line 8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1" name="Group 84"/>
          <p:cNvGrpSpPr>
            <a:grpSpLocks/>
          </p:cNvGrpSpPr>
          <p:nvPr/>
        </p:nvGrpSpPr>
        <p:grpSpPr bwMode="auto">
          <a:xfrm>
            <a:off x="6554734" y="1120428"/>
            <a:ext cx="474663" cy="517525"/>
            <a:chOff x="1280" y="1216"/>
            <a:chExt cx="608" cy="584"/>
          </a:xfrm>
        </p:grpSpPr>
        <p:sp>
          <p:nvSpPr>
            <p:cNvPr id="41045" name="Oval 8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046" name="Line 8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047" name="Line 8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2" name="Group 88"/>
          <p:cNvGrpSpPr>
            <a:grpSpLocks/>
          </p:cNvGrpSpPr>
          <p:nvPr/>
        </p:nvGrpSpPr>
        <p:grpSpPr bwMode="auto">
          <a:xfrm>
            <a:off x="6056259" y="1885603"/>
            <a:ext cx="473075" cy="517525"/>
            <a:chOff x="1280" y="1216"/>
            <a:chExt cx="608" cy="584"/>
          </a:xfrm>
        </p:grpSpPr>
        <p:sp>
          <p:nvSpPr>
            <p:cNvPr id="41049" name="Oval 89"/>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050" name="Line 90"/>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051" name="Line 91"/>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3" name="Group 92"/>
          <p:cNvGrpSpPr>
            <a:grpSpLocks/>
          </p:cNvGrpSpPr>
          <p:nvPr/>
        </p:nvGrpSpPr>
        <p:grpSpPr bwMode="auto">
          <a:xfrm>
            <a:off x="7596134" y="2785716"/>
            <a:ext cx="474663" cy="515937"/>
            <a:chOff x="1280" y="1216"/>
            <a:chExt cx="608" cy="584"/>
          </a:xfrm>
        </p:grpSpPr>
        <p:sp>
          <p:nvSpPr>
            <p:cNvPr id="41053" name="Oval 93"/>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054" name="Line 94"/>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055" name="Line 95"/>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4" name="Group 96"/>
          <p:cNvGrpSpPr>
            <a:grpSpLocks/>
          </p:cNvGrpSpPr>
          <p:nvPr/>
        </p:nvGrpSpPr>
        <p:grpSpPr bwMode="auto">
          <a:xfrm>
            <a:off x="7240534" y="1899891"/>
            <a:ext cx="474663" cy="515937"/>
            <a:chOff x="1280" y="1216"/>
            <a:chExt cx="608" cy="584"/>
          </a:xfrm>
        </p:grpSpPr>
        <p:sp>
          <p:nvSpPr>
            <p:cNvPr id="41057" name="Oval 9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058" name="Line 9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059" name="Line 9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5" name="Group 100"/>
          <p:cNvGrpSpPr>
            <a:grpSpLocks/>
          </p:cNvGrpSpPr>
          <p:nvPr/>
        </p:nvGrpSpPr>
        <p:grpSpPr bwMode="auto">
          <a:xfrm>
            <a:off x="6373759" y="2812703"/>
            <a:ext cx="474663" cy="517525"/>
            <a:chOff x="1280" y="1216"/>
            <a:chExt cx="608" cy="584"/>
          </a:xfrm>
        </p:grpSpPr>
        <p:sp>
          <p:nvSpPr>
            <p:cNvPr id="41061" name="Oval 10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062" name="Line 10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063" name="Line 10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1064" name="Text Box 104"/>
          <p:cNvSpPr txBox="1">
            <a:spLocks noChangeArrowheads="1"/>
          </p:cNvSpPr>
          <p:nvPr/>
        </p:nvSpPr>
        <p:spPr bwMode="auto">
          <a:xfrm>
            <a:off x="5589534" y="1717328"/>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41065" name="Text Box 105"/>
          <p:cNvSpPr txBox="1">
            <a:spLocks noChangeArrowheads="1"/>
          </p:cNvSpPr>
          <p:nvPr/>
        </p:nvSpPr>
        <p:spPr bwMode="auto">
          <a:xfrm>
            <a:off x="7537397" y="988666"/>
            <a:ext cx="5111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(35;25)</a:t>
            </a:r>
          </a:p>
        </p:txBody>
      </p:sp>
      <p:sp>
        <p:nvSpPr>
          <p:cNvPr id="41066" name="Text Box 106"/>
          <p:cNvSpPr txBox="1">
            <a:spLocks noChangeArrowheads="1"/>
          </p:cNvSpPr>
          <p:nvPr/>
        </p:nvSpPr>
        <p:spPr bwMode="auto">
          <a:xfrm>
            <a:off x="5978472" y="1487141"/>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1.4.1.A</a:t>
            </a:r>
          </a:p>
          <a:p>
            <a:pPr algn="ctr"/>
            <a:r>
              <a:rPr lang="fr-FR" sz="800">
                <a:latin typeface="Times New Roman" pitchFamily="18" charset="0"/>
              </a:rPr>
              <a:t>(15;5)</a:t>
            </a:r>
          </a:p>
        </p:txBody>
      </p:sp>
      <p:sp>
        <p:nvSpPr>
          <p:cNvPr id="41067" name="Text Box 107"/>
          <p:cNvSpPr txBox="1">
            <a:spLocks noChangeArrowheads="1"/>
          </p:cNvSpPr>
          <p:nvPr/>
        </p:nvSpPr>
        <p:spPr bwMode="auto">
          <a:xfrm>
            <a:off x="6422972" y="2306291"/>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41068" name="Text Box 108"/>
          <p:cNvSpPr txBox="1">
            <a:spLocks noChangeArrowheads="1"/>
          </p:cNvSpPr>
          <p:nvPr/>
        </p:nvSpPr>
        <p:spPr bwMode="auto">
          <a:xfrm>
            <a:off x="7057972" y="1442691"/>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41069" name="Text Box 109"/>
          <p:cNvSpPr txBox="1">
            <a:spLocks noChangeArrowheads="1"/>
          </p:cNvSpPr>
          <p:nvPr/>
        </p:nvSpPr>
        <p:spPr bwMode="auto">
          <a:xfrm>
            <a:off x="7612009" y="2245966"/>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(20;10)</a:t>
            </a:r>
          </a:p>
        </p:txBody>
      </p:sp>
      <p:sp>
        <p:nvSpPr>
          <p:cNvPr id="41070" name="Text Box 110"/>
          <p:cNvSpPr txBox="1">
            <a:spLocks noChangeArrowheads="1"/>
          </p:cNvSpPr>
          <p:nvPr/>
        </p:nvSpPr>
        <p:spPr bwMode="auto">
          <a:xfrm>
            <a:off x="7927922" y="1872903"/>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(20;10)</a:t>
            </a:r>
          </a:p>
        </p:txBody>
      </p:sp>
      <p:sp>
        <p:nvSpPr>
          <p:cNvPr id="41071" name="Text Box 111"/>
          <p:cNvSpPr txBox="1">
            <a:spLocks noChangeArrowheads="1"/>
          </p:cNvSpPr>
          <p:nvPr/>
        </p:nvSpPr>
        <p:spPr bwMode="auto">
          <a:xfrm>
            <a:off x="5670497" y="2166591"/>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1072" name="Text Box 112"/>
          <p:cNvSpPr txBox="1">
            <a:spLocks noChangeArrowheads="1"/>
          </p:cNvSpPr>
          <p:nvPr/>
        </p:nvSpPr>
        <p:spPr bwMode="auto">
          <a:xfrm>
            <a:off x="7629472" y="1407766"/>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41073" name="Text Box 113"/>
          <p:cNvSpPr txBox="1">
            <a:spLocks noChangeArrowheads="1"/>
          </p:cNvSpPr>
          <p:nvPr/>
        </p:nvSpPr>
        <p:spPr bwMode="auto">
          <a:xfrm>
            <a:off x="7310384" y="2493616"/>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41074" name="Text Box 114"/>
          <p:cNvSpPr txBox="1">
            <a:spLocks noChangeArrowheads="1"/>
          </p:cNvSpPr>
          <p:nvPr/>
        </p:nvSpPr>
        <p:spPr bwMode="auto">
          <a:xfrm>
            <a:off x="8342259" y="2290416"/>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41075" name="Text Box 115"/>
          <p:cNvSpPr txBox="1">
            <a:spLocks noChangeArrowheads="1"/>
          </p:cNvSpPr>
          <p:nvPr/>
        </p:nvSpPr>
        <p:spPr bwMode="auto">
          <a:xfrm>
            <a:off x="6478534" y="1763366"/>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1076" name="Text Box 116"/>
          <p:cNvSpPr txBox="1">
            <a:spLocks noChangeArrowheads="1"/>
          </p:cNvSpPr>
          <p:nvPr/>
        </p:nvSpPr>
        <p:spPr bwMode="auto">
          <a:xfrm>
            <a:off x="6797622" y="1726853"/>
            <a:ext cx="311150" cy="214313"/>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1077" name="Text Box 117"/>
          <p:cNvSpPr txBox="1">
            <a:spLocks noChangeArrowheads="1"/>
          </p:cNvSpPr>
          <p:nvPr/>
        </p:nvSpPr>
        <p:spPr bwMode="auto">
          <a:xfrm>
            <a:off x="6156272" y="2534891"/>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1078" name="Text Box 118"/>
          <p:cNvSpPr txBox="1">
            <a:spLocks noChangeArrowheads="1"/>
          </p:cNvSpPr>
          <p:nvPr/>
        </p:nvSpPr>
        <p:spPr bwMode="auto">
          <a:xfrm>
            <a:off x="6861122" y="2695228"/>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41079" name="Text Box 119"/>
          <p:cNvSpPr txBox="1">
            <a:spLocks noChangeArrowheads="1"/>
          </p:cNvSpPr>
          <p:nvPr/>
        </p:nvSpPr>
        <p:spPr bwMode="auto">
          <a:xfrm>
            <a:off x="6973834" y="3144491"/>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1080" name="Text Box 120"/>
          <p:cNvSpPr txBox="1">
            <a:spLocks noChangeArrowheads="1"/>
          </p:cNvSpPr>
          <p:nvPr/>
        </p:nvSpPr>
        <p:spPr bwMode="auto">
          <a:xfrm>
            <a:off x="5199009" y="2169766"/>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1081" name="Text Box 121"/>
          <p:cNvSpPr txBox="1">
            <a:spLocks noChangeArrowheads="1"/>
          </p:cNvSpPr>
          <p:nvPr/>
        </p:nvSpPr>
        <p:spPr bwMode="auto">
          <a:xfrm>
            <a:off x="6053084" y="2176116"/>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1082" name="Text Box 122"/>
          <p:cNvSpPr txBox="1">
            <a:spLocks noChangeArrowheads="1"/>
          </p:cNvSpPr>
          <p:nvPr/>
        </p:nvSpPr>
        <p:spPr bwMode="auto">
          <a:xfrm>
            <a:off x="6551559" y="1390303"/>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40</a:t>
            </a:r>
          </a:p>
        </p:txBody>
      </p:sp>
      <p:sp>
        <p:nvSpPr>
          <p:cNvPr id="41083" name="Text Box 123"/>
          <p:cNvSpPr txBox="1">
            <a:spLocks noChangeArrowheads="1"/>
          </p:cNvSpPr>
          <p:nvPr/>
        </p:nvSpPr>
        <p:spPr bwMode="auto">
          <a:xfrm>
            <a:off x="7599309" y="3049241"/>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70</a:t>
            </a:r>
          </a:p>
        </p:txBody>
      </p:sp>
      <p:sp>
        <p:nvSpPr>
          <p:cNvPr id="41084" name="Text Box 124"/>
          <p:cNvSpPr txBox="1">
            <a:spLocks noChangeArrowheads="1"/>
          </p:cNvSpPr>
          <p:nvPr/>
        </p:nvSpPr>
        <p:spPr bwMode="auto">
          <a:xfrm>
            <a:off x="7237359" y="2158653"/>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50</a:t>
            </a:r>
          </a:p>
        </p:txBody>
      </p:sp>
      <p:sp>
        <p:nvSpPr>
          <p:cNvPr id="41085" name="Text Box 125"/>
          <p:cNvSpPr txBox="1">
            <a:spLocks noChangeArrowheads="1"/>
          </p:cNvSpPr>
          <p:nvPr/>
        </p:nvSpPr>
        <p:spPr bwMode="auto">
          <a:xfrm>
            <a:off x="6357884" y="3093691"/>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grpSp>
        <p:nvGrpSpPr>
          <p:cNvPr id="16" name="Group 126"/>
          <p:cNvGrpSpPr>
            <a:grpSpLocks/>
          </p:cNvGrpSpPr>
          <p:nvPr/>
        </p:nvGrpSpPr>
        <p:grpSpPr bwMode="auto">
          <a:xfrm>
            <a:off x="8524822" y="1139478"/>
            <a:ext cx="473075" cy="517525"/>
            <a:chOff x="1280" y="1216"/>
            <a:chExt cx="608" cy="584"/>
          </a:xfrm>
        </p:grpSpPr>
        <p:sp>
          <p:nvSpPr>
            <p:cNvPr id="41087" name="Oval 12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088" name="Line 12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089" name="Line 12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1090" name="Text Box 130"/>
          <p:cNvSpPr txBox="1">
            <a:spLocks noChangeArrowheads="1"/>
          </p:cNvSpPr>
          <p:nvPr/>
        </p:nvSpPr>
        <p:spPr bwMode="auto">
          <a:xfrm>
            <a:off x="8508947" y="1398241"/>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90</a:t>
            </a:r>
          </a:p>
        </p:txBody>
      </p:sp>
      <p:sp>
        <p:nvSpPr>
          <p:cNvPr id="41091" name="Text Box 131"/>
          <p:cNvSpPr txBox="1">
            <a:spLocks noChangeArrowheads="1"/>
          </p:cNvSpPr>
          <p:nvPr/>
        </p:nvSpPr>
        <p:spPr bwMode="auto">
          <a:xfrm>
            <a:off x="8713734" y="1398241"/>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90</a:t>
            </a:r>
          </a:p>
        </p:txBody>
      </p:sp>
      <p:sp>
        <p:nvSpPr>
          <p:cNvPr id="41092" name="Text Box 132"/>
          <p:cNvSpPr txBox="1">
            <a:spLocks noChangeArrowheads="1"/>
          </p:cNvSpPr>
          <p:nvPr/>
        </p:nvSpPr>
        <p:spPr bwMode="auto">
          <a:xfrm>
            <a:off x="7786634" y="3038128"/>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70</a:t>
            </a:r>
          </a:p>
        </p:txBody>
      </p:sp>
      <p:sp>
        <p:nvSpPr>
          <p:cNvPr id="41093" name="Text Box 133"/>
          <p:cNvSpPr txBox="1">
            <a:spLocks noChangeArrowheads="1"/>
          </p:cNvSpPr>
          <p:nvPr/>
        </p:nvSpPr>
        <p:spPr bwMode="auto">
          <a:xfrm>
            <a:off x="6751584" y="1390303"/>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40</a:t>
            </a:r>
          </a:p>
        </p:txBody>
      </p:sp>
      <p:sp>
        <p:nvSpPr>
          <p:cNvPr id="41094" name="Text Box 134"/>
          <p:cNvSpPr txBox="1">
            <a:spLocks noChangeArrowheads="1"/>
          </p:cNvSpPr>
          <p:nvPr/>
        </p:nvSpPr>
        <p:spPr bwMode="auto">
          <a:xfrm>
            <a:off x="6557909" y="3092103"/>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41095" name="Text Box 135"/>
          <p:cNvSpPr txBox="1">
            <a:spLocks noChangeArrowheads="1"/>
          </p:cNvSpPr>
          <p:nvPr/>
        </p:nvSpPr>
        <p:spPr bwMode="auto">
          <a:xfrm>
            <a:off x="6253109" y="2176116"/>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1096" name="Text Box 136"/>
          <p:cNvSpPr txBox="1">
            <a:spLocks noChangeArrowheads="1"/>
          </p:cNvSpPr>
          <p:nvPr/>
        </p:nvSpPr>
        <p:spPr bwMode="auto">
          <a:xfrm>
            <a:off x="5391097" y="2161828"/>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1097" name="AutoShape 137"/>
          <p:cNvSpPr>
            <a:spLocks noChangeArrowheads="1"/>
          </p:cNvSpPr>
          <p:nvPr/>
        </p:nvSpPr>
        <p:spPr bwMode="auto">
          <a:xfrm>
            <a:off x="5656209" y="2004666"/>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41098" name="AutoShape 138" descr="20 %"/>
          <p:cNvSpPr>
            <a:spLocks noChangeArrowheads="1"/>
          </p:cNvSpPr>
          <p:nvPr/>
        </p:nvSpPr>
        <p:spPr bwMode="auto">
          <a:xfrm rot="-3395279">
            <a:off x="6315816" y="1611759"/>
            <a:ext cx="412750" cy="274637"/>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1099" name="AutoShape 139"/>
          <p:cNvSpPr>
            <a:spLocks noChangeArrowheads="1"/>
          </p:cNvSpPr>
          <p:nvPr/>
        </p:nvSpPr>
        <p:spPr bwMode="auto">
          <a:xfrm rot="4029833">
            <a:off x="6233266" y="2469009"/>
            <a:ext cx="469900" cy="274637"/>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41100" name="AutoShape 140" descr="20 %"/>
          <p:cNvSpPr>
            <a:spLocks noChangeArrowheads="1"/>
          </p:cNvSpPr>
          <p:nvPr/>
        </p:nvSpPr>
        <p:spPr bwMode="auto">
          <a:xfrm rot="2870285">
            <a:off x="6850803" y="1645097"/>
            <a:ext cx="542925" cy="274637"/>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1101" name="AutoShape 141"/>
          <p:cNvSpPr>
            <a:spLocks noChangeArrowheads="1"/>
          </p:cNvSpPr>
          <p:nvPr/>
        </p:nvSpPr>
        <p:spPr bwMode="auto">
          <a:xfrm>
            <a:off x="6843659" y="2938116"/>
            <a:ext cx="755650" cy="274637"/>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41102" name="AutoShape 142" descr="Grand damier"/>
          <p:cNvSpPr>
            <a:spLocks noChangeArrowheads="1"/>
          </p:cNvSpPr>
          <p:nvPr/>
        </p:nvSpPr>
        <p:spPr bwMode="auto">
          <a:xfrm rot="3874243">
            <a:off x="7443734" y="2458691"/>
            <a:ext cx="442913" cy="274637"/>
          </a:xfrm>
          <a:prstGeom prst="rightArrow">
            <a:avLst>
              <a:gd name="adj1" fmla="val 50000"/>
              <a:gd name="adj2" fmla="val 40318"/>
            </a:avLst>
          </a:prstGeom>
          <a:pattFill prst="lgCheck">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1103" name="AutoShape 143" descr="Grand damier"/>
          <p:cNvSpPr>
            <a:spLocks noChangeArrowheads="1"/>
          </p:cNvSpPr>
          <p:nvPr/>
        </p:nvSpPr>
        <p:spPr bwMode="auto">
          <a:xfrm rot="-3369178">
            <a:off x="7667571" y="2112616"/>
            <a:ext cx="1401763" cy="274638"/>
          </a:xfrm>
          <a:prstGeom prst="rightArrow">
            <a:avLst>
              <a:gd name="adj1" fmla="val 50000"/>
              <a:gd name="adj2" fmla="val 127601"/>
            </a:avLst>
          </a:prstGeom>
          <a:pattFill prst="lgCheck">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1104" name="AutoShape 144" descr="Grand damier"/>
          <p:cNvSpPr>
            <a:spLocks noChangeArrowheads="1"/>
          </p:cNvSpPr>
          <p:nvPr/>
        </p:nvSpPr>
        <p:spPr bwMode="auto">
          <a:xfrm>
            <a:off x="7027809" y="1236316"/>
            <a:ext cx="1504950" cy="274637"/>
          </a:xfrm>
          <a:prstGeom prst="rightArrow">
            <a:avLst>
              <a:gd name="adj1" fmla="val 50000"/>
              <a:gd name="adj2" fmla="val 136994"/>
            </a:avLst>
          </a:prstGeom>
          <a:noFill/>
          <a:ln w="9525">
            <a:solidFill>
              <a:schemeClr val="tx1"/>
            </a:solidFill>
            <a:miter lim="800000"/>
            <a:headEnd/>
            <a:tailEnd/>
          </a:ln>
          <a:effectLst/>
        </p:spPr>
        <p:txBody>
          <a:bodyPr wrap="none" anchor="ctr"/>
          <a:lstStyle/>
          <a:p>
            <a:endParaRPr lang="fr-FR"/>
          </a:p>
        </p:txBody>
      </p:sp>
      <p:sp>
        <p:nvSpPr>
          <p:cNvPr id="41105" name="Text Box 145"/>
          <p:cNvSpPr txBox="1">
            <a:spLocks noChangeArrowheads="1"/>
          </p:cNvSpPr>
          <p:nvPr/>
        </p:nvSpPr>
        <p:spPr bwMode="auto">
          <a:xfrm>
            <a:off x="6170559" y="1904653"/>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41106" name="Text Box 146"/>
          <p:cNvSpPr txBox="1">
            <a:spLocks noChangeArrowheads="1"/>
          </p:cNvSpPr>
          <p:nvPr/>
        </p:nvSpPr>
        <p:spPr bwMode="auto">
          <a:xfrm>
            <a:off x="6665859" y="1129953"/>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41107" name="Text Box 147"/>
          <p:cNvSpPr txBox="1">
            <a:spLocks noChangeArrowheads="1"/>
          </p:cNvSpPr>
          <p:nvPr/>
        </p:nvSpPr>
        <p:spPr bwMode="auto">
          <a:xfrm>
            <a:off x="6488059" y="2831753"/>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41108" name="Text Box 148"/>
          <p:cNvSpPr txBox="1">
            <a:spLocks noChangeArrowheads="1"/>
          </p:cNvSpPr>
          <p:nvPr/>
        </p:nvSpPr>
        <p:spPr bwMode="auto">
          <a:xfrm>
            <a:off x="7351659" y="1904653"/>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41109" name="Text Box 149"/>
          <p:cNvSpPr txBox="1">
            <a:spLocks noChangeArrowheads="1"/>
          </p:cNvSpPr>
          <p:nvPr/>
        </p:nvSpPr>
        <p:spPr bwMode="auto">
          <a:xfrm>
            <a:off x="8634359" y="1168053"/>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41110" name="Text Box 150"/>
          <p:cNvSpPr txBox="1">
            <a:spLocks noChangeArrowheads="1"/>
          </p:cNvSpPr>
          <p:nvPr/>
        </p:nvSpPr>
        <p:spPr bwMode="auto">
          <a:xfrm>
            <a:off x="7719959" y="2806353"/>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41111" name="Text Box 151"/>
          <p:cNvSpPr txBox="1">
            <a:spLocks noChangeArrowheads="1"/>
          </p:cNvSpPr>
          <p:nvPr/>
        </p:nvSpPr>
        <p:spPr bwMode="auto">
          <a:xfrm>
            <a:off x="5294259" y="1904653"/>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41112" name="Text Box 152"/>
          <p:cNvSpPr txBox="1">
            <a:spLocks noChangeArrowheads="1"/>
          </p:cNvSpPr>
          <p:nvPr/>
        </p:nvSpPr>
        <p:spPr bwMode="auto">
          <a:xfrm>
            <a:off x="7431034" y="2160241"/>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50</a:t>
            </a:r>
          </a:p>
        </p:txBody>
      </p:sp>
      <p:sp>
        <p:nvSpPr>
          <p:cNvPr id="41113" name="Text Box 153"/>
          <p:cNvSpPr txBox="1">
            <a:spLocks noChangeArrowheads="1"/>
          </p:cNvSpPr>
          <p:nvPr/>
        </p:nvSpPr>
        <p:spPr bwMode="auto">
          <a:xfrm>
            <a:off x="4810125" y="3424238"/>
            <a:ext cx="792163"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5,6,7</a:t>
            </a:r>
          </a:p>
        </p:txBody>
      </p:sp>
      <p:sp>
        <p:nvSpPr>
          <p:cNvPr id="41114" name="Text Box 154"/>
          <p:cNvSpPr txBox="1">
            <a:spLocks noChangeArrowheads="1"/>
          </p:cNvSpPr>
          <p:nvPr/>
        </p:nvSpPr>
        <p:spPr bwMode="auto">
          <a:xfrm>
            <a:off x="796925" y="3997325"/>
            <a:ext cx="3534942" cy="1323439"/>
          </a:xfrm>
          <a:prstGeom prst="rect">
            <a:avLst/>
          </a:prstGeom>
          <a:noFill/>
          <a:ln w="9525">
            <a:noFill/>
            <a:miter lim="800000"/>
            <a:headEnd/>
            <a:tailEnd/>
          </a:ln>
          <a:effectLst/>
        </p:spPr>
        <p:txBody>
          <a:bodyPr wrap="none">
            <a:spAutoFit/>
          </a:bodyPr>
          <a:lstStyle/>
          <a:p>
            <a:r>
              <a:rPr lang="fr-FR" sz="1000" dirty="0">
                <a:latin typeface="Times New Roman" pitchFamily="18" charset="0"/>
              </a:rPr>
              <a:t>T2 = min (</a:t>
            </a:r>
            <a:r>
              <a:rPr lang="fr-FR" sz="1000" dirty="0" smtClean="0">
                <a:latin typeface="Times New Roman" pitchFamily="18" charset="0"/>
              </a:rPr>
              <a:t>z56; x26) </a:t>
            </a:r>
            <a:r>
              <a:rPr lang="fr-FR" sz="1000" dirty="0">
                <a:latin typeface="Times New Roman" pitchFamily="18" charset="0"/>
              </a:rPr>
              <a:t>; z56 = 90-70-10 =10; </a:t>
            </a:r>
            <a:r>
              <a:rPr lang="fr-FR" sz="1000" dirty="0" smtClean="0">
                <a:latin typeface="Times New Roman" pitchFamily="18" charset="0"/>
              </a:rPr>
              <a:t>x26 = 90-40-35= 15</a:t>
            </a:r>
            <a:endParaRPr lang="fr-FR" sz="1000" dirty="0">
              <a:latin typeface="Times New Roman" pitchFamily="18" charset="0"/>
            </a:endParaRPr>
          </a:p>
          <a:p>
            <a:r>
              <a:rPr lang="fr-FR" sz="1000" b="1" dirty="0">
                <a:latin typeface="Times New Roman" pitchFamily="18" charset="0"/>
              </a:rPr>
              <a:t>T2 = 10 jours</a:t>
            </a:r>
          </a:p>
          <a:p>
            <a:endParaRPr lang="fr-FR" sz="1000" b="1" dirty="0">
              <a:latin typeface="Times New Roman" pitchFamily="18" charset="0"/>
            </a:endParaRPr>
          </a:p>
          <a:p>
            <a:r>
              <a:rPr lang="fr-FR" sz="1000" dirty="0">
                <a:latin typeface="Times New Roman" pitchFamily="18" charset="0"/>
              </a:rPr>
              <a:t>Diminuer de 10 jours l’arc critique [5,6] qui entre dans la coupe, </a:t>
            </a:r>
          </a:p>
          <a:p>
            <a:r>
              <a:rPr lang="fr-FR" sz="1000" dirty="0">
                <a:latin typeface="Times New Roman" pitchFamily="18" charset="0"/>
              </a:rPr>
              <a:t>soit 10 x 2,4 = 24 k€</a:t>
            </a:r>
          </a:p>
          <a:p>
            <a:endParaRPr lang="fr-FR" sz="1000" dirty="0">
              <a:latin typeface="Times New Roman" pitchFamily="18" charset="0"/>
            </a:endParaRPr>
          </a:p>
          <a:p>
            <a:r>
              <a:rPr lang="fr-FR" sz="1000" b="1" dirty="0">
                <a:latin typeface="Times New Roman" pitchFamily="18" charset="0"/>
              </a:rPr>
              <a:t>Le bilan des coûts est de </a:t>
            </a:r>
            <a:r>
              <a:rPr lang="fr-FR" sz="1000" b="1" dirty="0" smtClean="0">
                <a:latin typeface="Times New Roman" pitchFamily="18" charset="0"/>
              </a:rPr>
              <a:t>24 </a:t>
            </a:r>
            <a:r>
              <a:rPr lang="fr-FR" sz="1000" b="1" dirty="0">
                <a:latin typeface="Times New Roman" pitchFamily="18" charset="0"/>
              </a:rPr>
              <a:t>k€.</a:t>
            </a:r>
          </a:p>
          <a:p>
            <a:r>
              <a:rPr lang="fr-FR" sz="1000" b="1" dirty="0" smtClean="0">
                <a:latin typeface="Times New Roman" pitchFamily="18" charset="0"/>
              </a:rPr>
              <a:t>L’arc [</a:t>
            </a:r>
            <a:r>
              <a:rPr lang="fr-FR" sz="1000" b="1" dirty="0">
                <a:latin typeface="Times New Roman" pitchFamily="18" charset="0"/>
              </a:rPr>
              <a:t>5,6] se </a:t>
            </a:r>
            <a:r>
              <a:rPr lang="fr-FR" sz="1000" b="1" dirty="0" smtClean="0">
                <a:latin typeface="Times New Roman" pitchFamily="18" charset="0"/>
              </a:rPr>
              <a:t>bloque.</a:t>
            </a:r>
            <a:endParaRPr lang="fr-FR" sz="1000" b="1" dirty="0">
              <a:latin typeface="Times New Roman" pitchFamily="18" charset="0"/>
            </a:endParaRPr>
          </a:p>
        </p:txBody>
      </p:sp>
      <p:sp>
        <p:nvSpPr>
          <p:cNvPr id="41188" name="Text Box 228"/>
          <p:cNvSpPr txBox="1">
            <a:spLocks noChangeArrowheads="1"/>
          </p:cNvSpPr>
          <p:nvPr/>
        </p:nvSpPr>
        <p:spPr bwMode="auto">
          <a:xfrm>
            <a:off x="4873625" y="3894138"/>
            <a:ext cx="822325" cy="214312"/>
          </a:xfrm>
          <a:prstGeom prst="rect">
            <a:avLst/>
          </a:prstGeom>
          <a:noFill/>
          <a:ln w="9525">
            <a:noFill/>
            <a:miter lim="800000"/>
            <a:headEnd/>
            <a:tailEnd/>
          </a:ln>
          <a:effectLst/>
        </p:spPr>
        <p:txBody>
          <a:bodyPr wrap="none">
            <a:spAutoFit/>
          </a:bodyPr>
          <a:lstStyle/>
          <a:p>
            <a:r>
              <a:rPr lang="fr-FR" sz="800">
                <a:latin typeface="Times New Roman" pitchFamily="18" charset="0"/>
              </a:rPr>
              <a:t>PERT recalculé</a:t>
            </a:r>
          </a:p>
        </p:txBody>
      </p:sp>
      <p:sp>
        <p:nvSpPr>
          <p:cNvPr id="41189" name="Text Box 229"/>
          <p:cNvSpPr txBox="1">
            <a:spLocks noChangeArrowheads="1"/>
          </p:cNvSpPr>
          <p:nvPr/>
        </p:nvSpPr>
        <p:spPr bwMode="auto">
          <a:xfrm>
            <a:off x="415925" y="6662738"/>
            <a:ext cx="814388"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8 et 9</a:t>
            </a:r>
          </a:p>
        </p:txBody>
      </p:sp>
      <p:sp>
        <p:nvSpPr>
          <p:cNvPr id="41190" name="Text Box 230"/>
          <p:cNvSpPr txBox="1">
            <a:spLocks noChangeArrowheads="1"/>
          </p:cNvSpPr>
          <p:nvPr/>
        </p:nvSpPr>
        <p:spPr bwMode="auto">
          <a:xfrm>
            <a:off x="4956635" y="260648"/>
            <a:ext cx="4187365" cy="830997"/>
          </a:xfrm>
          <a:prstGeom prst="rect">
            <a:avLst/>
          </a:prstGeom>
          <a:noFill/>
          <a:ln w="9525">
            <a:noFill/>
            <a:miter lim="800000"/>
            <a:headEnd/>
            <a:tailEnd/>
          </a:ln>
          <a:effectLst/>
        </p:spPr>
        <p:txBody>
          <a:bodyPr wrap="none">
            <a:spAutoFit/>
          </a:bodyPr>
          <a:lstStyle/>
          <a:p>
            <a:r>
              <a:rPr lang="fr-FR" sz="800" dirty="0">
                <a:latin typeface="Times New Roman" pitchFamily="18" charset="0"/>
              </a:rPr>
              <a:t>FT max = 2,4 car il ne peut passer que 2,4 par le chemin  critique [0,1], [1,2], [2,4], [4,5] et [5,6]. </a:t>
            </a:r>
          </a:p>
          <a:p>
            <a:r>
              <a:rPr lang="fr-FR" sz="800" dirty="0">
                <a:latin typeface="Times New Roman" pitchFamily="18" charset="0"/>
              </a:rPr>
              <a:t>La limitation vient des arcs [4,5] et [5,6] qui ont un </a:t>
            </a:r>
            <a:r>
              <a:rPr lang="fr-FR" sz="800" dirty="0" err="1">
                <a:latin typeface="Times New Roman" pitchFamily="18" charset="0"/>
              </a:rPr>
              <a:t>C</a:t>
            </a:r>
            <a:r>
              <a:rPr lang="fr-FR" sz="800" baseline="-25000" dirty="0" err="1">
                <a:latin typeface="Times New Roman" pitchFamily="18" charset="0"/>
              </a:rPr>
              <a:t>ij</a:t>
            </a:r>
            <a:r>
              <a:rPr lang="fr-FR" sz="800" dirty="0">
                <a:latin typeface="Times New Roman" pitchFamily="18" charset="0"/>
              </a:rPr>
              <a:t> = 2,4.</a:t>
            </a:r>
          </a:p>
          <a:p>
            <a:r>
              <a:rPr lang="fr-FR" sz="800" dirty="0">
                <a:latin typeface="Times New Roman" pitchFamily="18" charset="0"/>
              </a:rPr>
              <a:t>Les arcs [4,5] et [5,6] se saturent et deviennent  critiques et saturés.</a:t>
            </a:r>
          </a:p>
          <a:p>
            <a:r>
              <a:rPr lang="fr-FR" sz="800" dirty="0">
                <a:latin typeface="Times New Roman" pitchFamily="18" charset="0"/>
              </a:rPr>
              <a:t>La coupe de coût minimum doit donc traverser </a:t>
            </a:r>
            <a:r>
              <a:rPr lang="fr-FR" sz="800" dirty="0" smtClean="0">
                <a:latin typeface="Times New Roman" pitchFamily="18" charset="0"/>
              </a:rPr>
              <a:t>l’un de ces </a:t>
            </a:r>
            <a:r>
              <a:rPr lang="fr-FR" sz="800" dirty="0">
                <a:latin typeface="Times New Roman" pitchFamily="18" charset="0"/>
              </a:rPr>
              <a:t>arcs [4,5] </a:t>
            </a:r>
            <a:r>
              <a:rPr lang="fr-FR" sz="800" dirty="0" smtClean="0">
                <a:latin typeface="Times New Roman" pitchFamily="18" charset="0"/>
              </a:rPr>
              <a:t>ou [5,6].. </a:t>
            </a:r>
          </a:p>
          <a:p>
            <a:r>
              <a:rPr lang="fr-FR" sz="800" dirty="0" smtClean="0">
                <a:latin typeface="Times New Roman" pitchFamily="18" charset="0"/>
              </a:rPr>
              <a:t>Il a été choisi arbitrairement l’arc [5,6].</a:t>
            </a:r>
            <a:endParaRPr lang="fr-FR" sz="800" dirty="0">
              <a:latin typeface="Times New Roman" pitchFamily="18" charset="0"/>
            </a:endParaRPr>
          </a:p>
          <a:p>
            <a:endParaRPr lang="fr-FR" sz="800" dirty="0">
              <a:latin typeface="Times New Roman" pitchFamily="18" charset="0"/>
            </a:endParaRPr>
          </a:p>
        </p:txBody>
      </p:sp>
      <p:sp>
        <p:nvSpPr>
          <p:cNvPr id="41191" name="Text Box 231"/>
          <p:cNvSpPr txBox="1">
            <a:spLocks noChangeArrowheads="1"/>
          </p:cNvSpPr>
          <p:nvPr/>
        </p:nvSpPr>
        <p:spPr bwMode="auto">
          <a:xfrm>
            <a:off x="5102225" y="6600825"/>
            <a:ext cx="2906713" cy="244475"/>
          </a:xfrm>
          <a:prstGeom prst="rect">
            <a:avLst/>
          </a:prstGeom>
          <a:noFill/>
          <a:ln w="9525">
            <a:noFill/>
            <a:miter lim="800000"/>
            <a:headEnd/>
            <a:tailEnd/>
          </a:ln>
          <a:effectLst/>
        </p:spPr>
        <p:txBody>
          <a:bodyPr wrap="none">
            <a:spAutoFit/>
          </a:bodyPr>
          <a:lstStyle/>
          <a:p>
            <a:r>
              <a:rPr lang="fr-FR" sz="1000" b="1" dirty="0">
                <a:latin typeface="Times New Roman" pitchFamily="18" charset="0"/>
              </a:rPr>
              <a:t>Le délai passe à 80 jours avec un surcoût de </a:t>
            </a:r>
            <a:r>
              <a:rPr lang="fr-FR" sz="1000" b="1" dirty="0" smtClean="0">
                <a:latin typeface="Times New Roman" pitchFamily="18" charset="0"/>
              </a:rPr>
              <a:t>24 </a:t>
            </a:r>
            <a:r>
              <a:rPr lang="fr-FR" sz="1000" b="1" dirty="0">
                <a:latin typeface="Times New Roman" pitchFamily="18" charset="0"/>
              </a:rPr>
              <a:t>k€.</a:t>
            </a:r>
            <a:endParaRPr lang="fr-FR" sz="2400" dirty="0">
              <a:latin typeface="Times New Roman" pitchFamily="18" charset="0"/>
            </a:endParaRPr>
          </a:p>
        </p:txBody>
      </p:sp>
      <p:grpSp>
        <p:nvGrpSpPr>
          <p:cNvPr id="237" name="Groupe 236"/>
          <p:cNvGrpSpPr/>
          <p:nvPr/>
        </p:nvGrpSpPr>
        <p:grpSpPr>
          <a:xfrm>
            <a:off x="5054600" y="4097338"/>
            <a:ext cx="3817858" cy="2370137"/>
            <a:chOff x="5054600" y="4097338"/>
            <a:chExt cx="3817858" cy="2370137"/>
          </a:xfrm>
        </p:grpSpPr>
        <p:grpSp>
          <p:nvGrpSpPr>
            <p:cNvPr id="17" name="Group 155"/>
            <p:cNvGrpSpPr>
              <a:grpSpLocks/>
            </p:cNvGrpSpPr>
            <p:nvPr/>
          </p:nvGrpSpPr>
          <p:grpSpPr bwMode="auto">
            <a:xfrm>
              <a:off x="5054600" y="4986338"/>
              <a:ext cx="474663" cy="517525"/>
              <a:chOff x="1280" y="1216"/>
              <a:chExt cx="608" cy="584"/>
            </a:xfrm>
          </p:grpSpPr>
          <p:sp>
            <p:nvSpPr>
              <p:cNvPr id="41116" name="Oval 156"/>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117" name="Line 157"/>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118" name="Line 158"/>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8" name="Group 159"/>
            <p:cNvGrpSpPr>
              <a:grpSpLocks/>
            </p:cNvGrpSpPr>
            <p:nvPr/>
          </p:nvGrpSpPr>
          <p:grpSpPr bwMode="auto">
            <a:xfrm>
              <a:off x="6426200" y="4229100"/>
              <a:ext cx="474663" cy="517525"/>
              <a:chOff x="1280" y="1216"/>
              <a:chExt cx="608" cy="584"/>
            </a:xfrm>
          </p:grpSpPr>
          <p:sp>
            <p:nvSpPr>
              <p:cNvPr id="41120" name="Oval 16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121" name="Line 16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122" name="Line 16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9" name="Group 163"/>
            <p:cNvGrpSpPr>
              <a:grpSpLocks/>
            </p:cNvGrpSpPr>
            <p:nvPr/>
          </p:nvGrpSpPr>
          <p:grpSpPr bwMode="auto">
            <a:xfrm>
              <a:off x="5927725" y="4994275"/>
              <a:ext cx="473075" cy="517525"/>
              <a:chOff x="1280" y="1216"/>
              <a:chExt cx="608" cy="584"/>
            </a:xfrm>
          </p:grpSpPr>
          <p:sp>
            <p:nvSpPr>
              <p:cNvPr id="41124" name="Oval 16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125" name="Line 16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126" name="Line 16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0" name="Group 167"/>
            <p:cNvGrpSpPr>
              <a:grpSpLocks/>
            </p:cNvGrpSpPr>
            <p:nvPr/>
          </p:nvGrpSpPr>
          <p:grpSpPr bwMode="auto">
            <a:xfrm>
              <a:off x="7467600" y="5894388"/>
              <a:ext cx="474663" cy="515937"/>
              <a:chOff x="1280" y="1216"/>
              <a:chExt cx="608" cy="584"/>
            </a:xfrm>
          </p:grpSpPr>
          <p:sp>
            <p:nvSpPr>
              <p:cNvPr id="41128" name="Oval 16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129" name="Line 16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130" name="Line 17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1" name="Group 171"/>
            <p:cNvGrpSpPr>
              <a:grpSpLocks/>
            </p:cNvGrpSpPr>
            <p:nvPr/>
          </p:nvGrpSpPr>
          <p:grpSpPr bwMode="auto">
            <a:xfrm>
              <a:off x="7112000" y="5008563"/>
              <a:ext cx="474663" cy="515937"/>
              <a:chOff x="1280" y="1216"/>
              <a:chExt cx="608" cy="584"/>
            </a:xfrm>
          </p:grpSpPr>
          <p:sp>
            <p:nvSpPr>
              <p:cNvPr id="41132" name="Oval 172"/>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133" name="Line 173"/>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134" name="Line 174"/>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2" name="Group 175"/>
            <p:cNvGrpSpPr>
              <a:grpSpLocks/>
            </p:cNvGrpSpPr>
            <p:nvPr/>
          </p:nvGrpSpPr>
          <p:grpSpPr bwMode="auto">
            <a:xfrm>
              <a:off x="6245225" y="5921375"/>
              <a:ext cx="474663" cy="517525"/>
              <a:chOff x="1280" y="1216"/>
              <a:chExt cx="608" cy="584"/>
            </a:xfrm>
          </p:grpSpPr>
          <p:sp>
            <p:nvSpPr>
              <p:cNvPr id="41136" name="Oval 176"/>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137" name="Line 177"/>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138" name="Line 178"/>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1139" name="Text Box 179"/>
            <p:cNvSpPr txBox="1">
              <a:spLocks noChangeArrowheads="1"/>
            </p:cNvSpPr>
            <p:nvPr/>
          </p:nvSpPr>
          <p:spPr bwMode="auto">
            <a:xfrm>
              <a:off x="5461000" y="4826000"/>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41140" name="Text Box 180"/>
            <p:cNvSpPr txBox="1">
              <a:spLocks noChangeArrowheads="1"/>
            </p:cNvSpPr>
            <p:nvPr/>
          </p:nvSpPr>
          <p:spPr bwMode="auto">
            <a:xfrm>
              <a:off x="7408863" y="4097338"/>
              <a:ext cx="5111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(35;25)</a:t>
              </a:r>
            </a:p>
          </p:txBody>
        </p:sp>
        <p:sp>
          <p:nvSpPr>
            <p:cNvPr id="41141" name="Text Box 181"/>
            <p:cNvSpPr txBox="1">
              <a:spLocks noChangeArrowheads="1"/>
            </p:cNvSpPr>
            <p:nvPr/>
          </p:nvSpPr>
          <p:spPr bwMode="auto">
            <a:xfrm>
              <a:off x="5851525" y="4595813"/>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1.4.1.A</a:t>
              </a:r>
            </a:p>
            <a:p>
              <a:pPr algn="ctr"/>
              <a:r>
                <a:rPr lang="fr-FR" sz="800" dirty="0" smtClean="0">
                  <a:latin typeface="Times New Roman" pitchFamily="18" charset="0"/>
                </a:rPr>
                <a:t>(15;5</a:t>
              </a:r>
              <a:r>
                <a:rPr lang="fr-FR" sz="800" dirty="0">
                  <a:latin typeface="Times New Roman" pitchFamily="18" charset="0"/>
                </a:rPr>
                <a:t>)</a:t>
              </a:r>
            </a:p>
          </p:txBody>
        </p:sp>
        <p:sp>
          <p:nvSpPr>
            <p:cNvPr id="41142" name="Text Box 182"/>
            <p:cNvSpPr txBox="1">
              <a:spLocks noChangeArrowheads="1"/>
            </p:cNvSpPr>
            <p:nvPr/>
          </p:nvSpPr>
          <p:spPr bwMode="auto">
            <a:xfrm>
              <a:off x="6294438" y="54149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41143" name="Text Box 183"/>
            <p:cNvSpPr txBox="1">
              <a:spLocks noChangeArrowheads="1"/>
            </p:cNvSpPr>
            <p:nvPr/>
          </p:nvSpPr>
          <p:spPr bwMode="auto">
            <a:xfrm>
              <a:off x="6929438" y="45513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41144" name="Text Box 184"/>
            <p:cNvSpPr txBox="1">
              <a:spLocks noChangeArrowheads="1"/>
            </p:cNvSpPr>
            <p:nvPr/>
          </p:nvSpPr>
          <p:spPr bwMode="auto">
            <a:xfrm>
              <a:off x="7485063" y="5354638"/>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1.4.5.A</a:t>
              </a:r>
            </a:p>
            <a:p>
              <a:pPr algn="ctr"/>
              <a:r>
                <a:rPr lang="fr-FR" sz="800" dirty="0" smtClean="0">
                  <a:latin typeface="Times New Roman" pitchFamily="18" charset="0"/>
                </a:rPr>
                <a:t>(20;10</a:t>
              </a:r>
              <a:r>
                <a:rPr lang="fr-FR" sz="800" dirty="0">
                  <a:latin typeface="Times New Roman" pitchFamily="18" charset="0"/>
                </a:rPr>
                <a:t>)</a:t>
              </a:r>
            </a:p>
          </p:txBody>
        </p:sp>
        <p:sp>
          <p:nvSpPr>
            <p:cNvPr id="41145" name="Text Box 185"/>
            <p:cNvSpPr txBox="1">
              <a:spLocks noChangeArrowheads="1"/>
            </p:cNvSpPr>
            <p:nvPr/>
          </p:nvSpPr>
          <p:spPr bwMode="auto">
            <a:xfrm>
              <a:off x="7799388" y="4981575"/>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41146" name="Text Box 186"/>
            <p:cNvSpPr txBox="1">
              <a:spLocks noChangeArrowheads="1"/>
            </p:cNvSpPr>
            <p:nvPr/>
          </p:nvSpPr>
          <p:spPr bwMode="auto">
            <a:xfrm>
              <a:off x="5541963" y="527526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1147" name="Text Box 187"/>
            <p:cNvSpPr txBox="1">
              <a:spLocks noChangeArrowheads="1"/>
            </p:cNvSpPr>
            <p:nvPr/>
          </p:nvSpPr>
          <p:spPr bwMode="auto">
            <a:xfrm>
              <a:off x="7500938" y="451643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41148" name="Text Box 188"/>
            <p:cNvSpPr txBox="1">
              <a:spLocks noChangeArrowheads="1"/>
            </p:cNvSpPr>
            <p:nvPr/>
          </p:nvSpPr>
          <p:spPr bwMode="auto">
            <a:xfrm>
              <a:off x="7181850" y="560228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41149" name="Text Box 189"/>
            <p:cNvSpPr txBox="1">
              <a:spLocks noChangeArrowheads="1"/>
            </p:cNvSpPr>
            <p:nvPr/>
          </p:nvSpPr>
          <p:spPr bwMode="auto">
            <a:xfrm>
              <a:off x="6669088" y="4835525"/>
              <a:ext cx="311150" cy="214313"/>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1150" name="Text Box 190"/>
            <p:cNvSpPr txBox="1">
              <a:spLocks noChangeArrowheads="1"/>
            </p:cNvSpPr>
            <p:nvPr/>
          </p:nvSpPr>
          <p:spPr bwMode="auto">
            <a:xfrm>
              <a:off x="6027738" y="564356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1151" name="Text Box 191"/>
            <p:cNvSpPr txBox="1">
              <a:spLocks noChangeArrowheads="1"/>
            </p:cNvSpPr>
            <p:nvPr/>
          </p:nvSpPr>
          <p:spPr bwMode="auto">
            <a:xfrm>
              <a:off x="6732588" y="5803900"/>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41152" name="Text Box 192"/>
            <p:cNvSpPr txBox="1">
              <a:spLocks noChangeArrowheads="1"/>
            </p:cNvSpPr>
            <p:nvPr/>
          </p:nvSpPr>
          <p:spPr bwMode="auto">
            <a:xfrm>
              <a:off x="6845300" y="625316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1153" name="Text Box 193"/>
            <p:cNvSpPr txBox="1">
              <a:spLocks noChangeArrowheads="1"/>
            </p:cNvSpPr>
            <p:nvPr/>
          </p:nvSpPr>
          <p:spPr bwMode="auto">
            <a:xfrm>
              <a:off x="5070475" y="5278438"/>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1154" name="Text Box 194"/>
            <p:cNvSpPr txBox="1">
              <a:spLocks noChangeArrowheads="1"/>
            </p:cNvSpPr>
            <p:nvPr/>
          </p:nvSpPr>
          <p:spPr bwMode="auto">
            <a:xfrm>
              <a:off x="5924550" y="528478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1155" name="Text Box 195"/>
            <p:cNvSpPr txBox="1">
              <a:spLocks noChangeArrowheads="1"/>
            </p:cNvSpPr>
            <p:nvPr/>
          </p:nvSpPr>
          <p:spPr bwMode="auto">
            <a:xfrm>
              <a:off x="6423025" y="44989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41156" name="Text Box 196"/>
            <p:cNvSpPr txBox="1">
              <a:spLocks noChangeArrowheads="1"/>
            </p:cNvSpPr>
            <p:nvPr/>
          </p:nvSpPr>
          <p:spPr bwMode="auto">
            <a:xfrm>
              <a:off x="7470775" y="61579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70</a:t>
              </a:r>
              <a:endParaRPr lang="fr-FR" sz="800" dirty="0">
                <a:latin typeface="Times New Roman" pitchFamily="18" charset="0"/>
              </a:endParaRPr>
            </a:p>
          </p:txBody>
        </p:sp>
        <p:sp>
          <p:nvSpPr>
            <p:cNvPr id="41157" name="Text Box 197"/>
            <p:cNvSpPr txBox="1">
              <a:spLocks noChangeArrowheads="1"/>
            </p:cNvSpPr>
            <p:nvPr/>
          </p:nvSpPr>
          <p:spPr bwMode="auto">
            <a:xfrm>
              <a:off x="7108825" y="526732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1158" name="Text Box 198"/>
            <p:cNvSpPr txBox="1">
              <a:spLocks noChangeArrowheads="1"/>
            </p:cNvSpPr>
            <p:nvPr/>
          </p:nvSpPr>
          <p:spPr bwMode="auto">
            <a:xfrm>
              <a:off x="6229350" y="620236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grpSp>
          <p:nvGrpSpPr>
            <p:cNvPr id="23" name="Group 199"/>
            <p:cNvGrpSpPr>
              <a:grpSpLocks/>
            </p:cNvGrpSpPr>
            <p:nvPr/>
          </p:nvGrpSpPr>
          <p:grpSpPr bwMode="auto">
            <a:xfrm>
              <a:off x="8396288" y="4248150"/>
              <a:ext cx="473075" cy="517525"/>
              <a:chOff x="1280" y="1216"/>
              <a:chExt cx="608" cy="584"/>
            </a:xfrm>
          </p:grpSpPr>
          <p:sp>
            <p:nvSpPr>
              <p:cNvPr id="41160" name="Oval 20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1161" name="Line 20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1162" name="Line 20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1163" name="Text Box 203"/>
            <p:cNvSpPr txBox="1">
              <a:spLocks noChangeArrowheads="1"/>
            </p:cNvSpPr>
            <p:nvPr/>
          </p:nvSpPr>
          <p:spPr bwMode="auto">
            <a:xfrm>
              <a:off x="8380413" y="45069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80</a:t>
              </a:r>
              <a:endParaRPr lang="fr-FR" sz="800" dirty="0">
                <a:latin typeface="Times New Roman" pitchFamily="18" charset="0"/>
              </a:endParaRPr>
            </a:p>
          </p:txBody>
        </p:sp>
        <p:sp>
          <p:nvSpPr>
            <p:cNvPr id="41164" name="Text Box 204"/>
            <p:cNvSpPr txBox="1">
              <a:spLocks noChangeArrowheads="1"/>
            </p:cNvSpPr>
            <p:nvPr/>
          </p:nvSpPr>
          <p:spPr bwMode="auto">
            <a:xfrm>
              <a:off x="8585200" y="4506913"/>
              <a:ext cx="287258" cy="33855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80</a:t>
              </a:r>
            </a:p>
            <a:p>
              <a:endParaRPr lang="fr-FR" sz="800" dirty="0">
                <a:latin typeface="Times New Roman" pitchFamily="18" charset="0"/>
              </a:endParaRPr>
            </a:p>
          </p:txBody>
        </p:sp>
        <p:sp>
          <p:nvSpPr>
            <p:cNvPr id="41165" name="Text Box 205"/>
            <p:cNvSpPr txBox="1">
              <a:spLocks noChangeArrowheads="1"/>
            </p:cNvSpPr>
            <p:nvPr/>
          </p:nvSpPr>
          <p:spPr bwMode="auto">
            <a:xfrm>
              <a:off x="7658100" y="614680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70</a:t>
              </a:r>
              <a:endParaRPr lang="fr-FR" sz="800" dirty="0">
                <a:latin typeface="Times New Roman" pitchFamily="18" charset="0"/>
              </a:endParaRPr>
            </a:p>
          </p:txBody>
        </p:sp>
        <p:sp>
          <p:nvSpPr>
            <p:cNvPr id="41166" name="Text Box 206"/>
            <p:cNvSpPr txBox="1">
              <a:spLocks noChangeArrowheads="1"/>
            </p:cNvSpPr>
            <p:nvPr/>
          </p:nvSpPr>
          <p:spPr bwMode="auto">
            <a:xfrm>
              <a:off x="6623050" y="44989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41167" name="Text Box 207"/>
            <p:cNvSpPr txBox="1">
              <a:spLocks noChangeArrowheads="1"/>
            </p:cNvSpPr>
            <p:nvPr/>
          </p:nvSpPr>
          <p:spPr bwMode="auto">
            <a:xfrm>
              <a:off x="6429375" y="6200775"/>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41168" name="Text Box 208"/>
            <p:cNvSpPr txBox="1">
              <a:spLocks noChangeArrowheads="1"/>
            </p:cNvSpPr>
            <p:nvPr/>
          </p:nvSpPr>
          <p:spPr bwMode="auto">
            <a:xfrm>
              <a:off x="6124575" y="528478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1169" name="Text Box 209"/>
            <p:cNvSpPr txBox="1">
              <a:spLocks noChangeArrowheads="1"/>
            </p:cNvSpPr>
            <p:nvPr/>
          </p:nvSpPr>
          <p:spPr bwMode="auto">
            <a:xfrm>
              <a:off x="5262563" y="5270500"/>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1170" name="AutoShape 210"/>
            <p:cNvSpPr>
              <a:spLocks noChangeArrowheads="1"/>
            </p:cNvSpPr>
            <p:nvPr/>
          </p:nvSpPr>
          <p:spPr bwMode="auto">
            <a:xfrm>
              <a:off x="5527675" y="5113338"/>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41172" name="AutoShape 212"/>
            <p:cNvSpPr>
              <a:spLocks noChangeArrowheads="1"/>
            </p:cNvSpPr>
            <p:nvPr/>
          </p:nvSpPr>
          <p:spPr bwMode="auto">
            <a:xfrm rot="4029833">
              <a:off x="6104732" y="5577681"/>
              <a:ext cx="469900" cy="274637"/>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41173" name="AutoShape 213" descr="20 %"/>
            <p:cNvSpPr>
              <a:spLocks noChangeArrowheads="1"/>
            </p:cNvSpPr>
            <p:nvPr/>
          </p:nvSpPr>
          <p:spPr bwMode="auto">
            <a:xfrm rot="2870285">
              <a:off x="6722269" y="4753769"/>
              <a:ext cx="542925" cy="274637"/>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1174" name="AutoShape 214"/>
            <p:cNvSpPr>
              <a:spLocks noChangeArrowheads="1"/>
            </p:cNvSpPr>
            <p:nvPr/>
          </p:nvSpPr>
          <p:spPr bwMode="auto">
            <a:xfrm>
              <a:off x="6715125" y="6046788"/>
              <a:ext cx="755650" cy="274637"/>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41175" name="AutoShape 215" descr="Grand damier"/>
            <p:cNvSpPr>
              <a:spLocks noChangeArrowheads="1"/>
            </p:cNvSpPr>
            <p:nvPr/>
          </p:nvSpPr>
          <p:spPr bwMode="auto">
            <a:xfrm rot="3874243">
              <a:off x="7315200" y="5567363"/>
              <a:ext cx="442913" cy="274637"/>
            </a:xfrm>
            <a:prstGeom prst="rightArrow">
              <a:avLst>
                <a:gd name="adj1" fmla="val 50000"/>
                <a:gd name="adj2" fmla="val 40318"/>
              </a:avLst>
            </a:prstGeom>
            <a:pattFill prst="lgCheck">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1176" name="AutoShape 216"/>
            <p:cNvSpPr>
              <a:spLocks noChangeArrowheads="1"/>
            </p:cNvSpPr>
            <p:nvPr/>
          </p:nvSpPr>
          <p:spPr bwMode="auto">
            <a:xfrm rot="-3369178">
              <a:off x="7539037" y="5221288"/>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41177" name="AutoShape 217" descr="Grand damier"/>
            <p:cNvSpPr>
              <a:spLocks noChangeArrowheads="1"/>
            </p:cNvSpPr>
            <p:nvPr/>
          </p:nvSpPr>
          <p:spPr bwMode="auto">
            <a:xfrm>
              <a:off x="6899275" y="4344988"/>
              <a:ext cx="1504950" cy="274637"/>
            </a:xfrm>
            <a:prstGeom prst="rightArrow">
              <a:avLst>
                <a:gd name="adj1" fmla="val 50000"/>
                <a:gd name="adj2" fmla="val 136994"/>
              </a:avLst>
            </a:prstGeom>
            <a:noFill/>
            <a:ln w="9525">
              <a:solidFill>
                <a:schemeClr val="tx1"/>
              </a:solidFill>
              <a:miter lim="800000"/>
              <a:headEnd/>
              <a:tailEnd/>
            </a:ln>
            <a:effectLst/>
          </p:spPr>
          <p:txBody>
            <a:bodyPr wrap="none" anchor="ctr"/>
            <a:lstStyle/>
            <a:p>
              <a:endParaRPr lang="fr-FR"/>
            </a:p>
          </p:txBody>
        </p:sp>
        <p:sp>
          <p:nvSpPr>
            <p:cNvPr id="41178" name="Text Box 218"/>
            <p:cNvSpPr txBox="1">
              <a:spLocks noChangeArrowheads="1"/>
            </p:cNvSpPr>
            <p:nvPr/>
          </p:nvSpPr>
          <p:spPr bwMode="auto">
            <a:xfrm>
              <a:off x="6042025" y="50133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41179" name="Text Box 219"/>
            <p:cNvSpPr txBox="1">
              <a:spLocks noChangeArrowheads="1"/>
            </p:cNvSpPr>
            <p:nvPr/>
          </p:nvSpPr>
          <p:spPr bwMode="auto">
            <a:xfrm>
              <a:off x="6537325" y="42386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41180" name="Text Box 220"/>
            <p:cNvSpPr txBox="1">
              <a:spLocks noChangeArrowheads="1"/>
            </p:cNvSpPr>
            <p:nvPr/>
          </p:nvSpPr>
          <p:spPr bwMode="auto">
            <a:xfrm>
              <a:off x="6359525" y="59404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41181" name="Text Box 221"/>
            <p:cNvSpPr txBox="1">
              <a:spLocks noChangeArrowheads="1"/>
            </p:cNvSpPr>
            <p:nvPr/>
          </p:nvSpPr>
          <p:spPr bwMode="auto">
            <a:xfrm>
              <a:off x="7223125" y="50133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41182" name="Text Box 222"/>
            <p:cNvSpPr txBox="1">
              <a:spLocks noChangeArrowheads="1"/>
            </p:cNvSpPr>
            <p:nvPr/>
          </p:nvSpPr>
          <p:spPr bwMode="auto">
            <a:xfrm>
              <a:off x="8505825" y="42767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41183" name="Text Box 223"/>
            <p:cNvSpPr txBox="1">
              <a:spLocks noChangeArrowheads="1"/>
            </p:cNvSpPr>
            <p:nvPr/>
          </p:nvSpPr>
          <p:spPr bwMode="auto">
            <a:xfrm>
              <a:off x="7591425" y="59150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41184" name="Text Box 224"/>
            <p:cNvSpPr txBox="1">
              <a:spLocks noChangeArrowheads="1"/>
            </p:cNvSpPr>
            <p:nvPr/>
          </p:nvSpPr>
          <p:spPr bwMode="auto">
            <a:xfrm>
              <a:off x="5165725" y="50133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41185" name="Text Box 225"/>
            <p:cNvSpPr txBox="1">
              <a:spLocks noChangeArrowheads="1"/>
            </p:cNvSpPr>
            <p:nvPr/>
          </p:nvSpPr>
          <p:spPr bwMode="auto">
            <a:xfrm>
              <a:off x="7302500" y="52689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1186" name="Text Box 226"/>
            <p:cNvSpPr txBox="1">
              <a:spLocks noChangeArrowheads="1"/>
            </p:cNvSpPr>
            <p:nvPr/>
          </p:nvSpPr>
          <p:spPr bwMode="auto">
            <a:xfrm>
              <a:off x="6380163" y="4881563"/>
              <a:ext cx="344966" cy="246221"/>
            </a:xfrm>
            <a:prstGeom prst="rect">
              <a:avLst/>
            </a:prstGeom>
            <a:noFill/>
            <a:ln w="9525">
              <a:noFill/>
              <a:miter lim="800000"/>
              <a:headEnd/>
              <a:tailEnd/>
            </a:ln>
            <a:effectLst/>
          </p:spPr>
          <p:txBody>
            <a:bodyPr wrap="none">
              <a:spAutoFit/>
            </a:bodyPr>
            <a:lstStyle/>
            <a:p>
              <a:r>
                <a:rPr lang="fr-FR" sz="1000" dirty="0" smtClean="0">
                  <a:latin typeface="Times New Roman" pitchFamily="18" charset="0"/>
                  <a:cs typeface="Times New Roman" pitchFamily="18" charset="0"/>
                </a:rPr>
                <a:t>3,6</a:t>
              </a:r>
              <a:endParaRPr lang="fr-FR" sz="1000" dirty="0">
                <a:latin typeface="Times New Roman" pitchFamily="18" charset="0"/>
                <a:cs typeface="Times New Roman" pitchFamily="18" charset="0"/>
              </a:endParaRPr>
            </a:p>
          </p:txBody>
        </p:sp>
        <p:sp>
          <p:nvSpPr>
            <p:cNvPr id="41187" name="Text Box 227"/>
            <p:cNvSpPr txBox="1">
              <a:spLocks noChangeArrowheads="1"/>
            </p:cNvSpPr>
            <p:nvPr/>
          </p:nvSpPr>
          <p:spPr bwMode="auto">
            <a:xfrm>
              <a:off x="8272463" y="536416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234" name="AutoShape 138" descr="20 %"/>
            <p:cNvSpPr>
              <a:spLocks noChangeArrowheads="1"/>
            </p:cNvSpPr>
            <p:nvPr/>
          </p:nvSpPr>
          <p:spPr bwMode="auto">
            <a:xfrm rot="-3395279">
              <a:off x="6178067" y="4691692"/>
              <a:ext cx="412750" cy="274637"/>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grpSp>
      <p:sp>
        <p:nvSpPr>
          <p:cNvPr id="236" name="Forme libre 235"/>
          <p:cNvSpPr/>
          <p:nvPr/>
        </p:nvSpPr>
        <p:spPr>
          <a:xfrm>
            <a:off x="5004048" y="980729"/>
            <a:ext cx="3426106" cy="2376264"/>
          </a:xfrm>
          <a:custGeom>
            <a:avLst/>
            <a:gdLst>
              <a:gd name="connsiteX0" fmla="*/ 0 w 3426106"/>
              <a:gd name="connsiteY0" fmla="*/ 0 h 2488557"/>
              <a:gd name="connsiteX1" fmla="*/ 11575 w 3426106"/>
              <a:gd name="connsiteY1" fmla="*/ 2488557 h 2488557"/>
              <a:gd name="connsiteX2" fmla="*/ 3426106 w 3426106"/>
              <a:gd name="connsiteY2" fmla="*/ 2488557 h 2488557"/>
              <a:gd name="connsiteX3" fmla="*/ 2534856 w 3426106"/>
              <a:gd name="connsiteY3" fmla="*/ 23149 h 2488557"/>
              <a:gd name="connsiteX4" fmla="*/ 0 w 3426106"/>
              <a:gd name="connsiteY4" fmla="*/ 0 h 2488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106" h="2488557">
                <a:moveTo>
                  <a:pt x="0" y="0"/>
                </a:moveTo>
                <a:cubicBezTo>
                  <a:pt x="3858" y="829519"/>
                  <a:pt x="7717" y="1659038"/>
                  <a:pt x="11575" y="2488557"/>
                </a:cubicBezTo>
                <a:lnTo>
                  <a:pt x="3426106" y="2488557"/>
                </a:lnTo>
                <a:lnTo>
                  <a:pt x="2534856" y="23149"/>
                </a:lnTo>
                <a:lnTo>
                  <a:pt x="0" y="0"/>
                </a:lnTo>
                <a:close/>
              </a:path>
            </a:pathLst>
          </a:cu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 name="Espace réservé du numéro de diapositive 4"/>
          <p:cNvSpPr>
            <a:spLocks noGrp="1"/>
          </p:cNvSpPr>
          <p:nvPr>
            <p:ph type="sldNum" sz="quarter" idx="12"/>
          </p:nvPr>
        </p:nvSpPr>
        <p:spPr/>
        <p:txBody>
          <a:bodyPr/>
          <a:lstStyle/>
          <a:p>
            <a:fld id="{B7793DAF-E3F3-47FE-A9D8-44AD58B89A92}" type="slidenum">
              <a:rPr lang="fr-FR"/>
              <a:pPr/>
              <a:t>6</a:t>
            </a:fld>
            <a:endParaRPr lang="fr-FR" dirty="0"/>
          </a:p>
        </p:txBody>
      </p:sp>
      <p:sp>
        <p:nvSpPr>
          <p:cNvPr id="41986" name="Rectangle 2"/>
          <p:cNvSpPr>
            <a:spLocks noGrp="1" noChangeArrowheads="1"/>
          </p:cNvSpPr>
          <p:nvPr>
            <p:ph type="title"/>
          </p:nvPr>
        </p:nvSpPr>
        <p:spPr>
          <a:xfrm>
            <a:off x="457200" y="106363"/>
            <a:ext cx="8229600" cy="444500"/>
          </a:xfrm>
          <a:noFill/>
          <a:ln/>
        </p:spPr>
        <p:txBody>
          <a:bodyPr/>
          <a:lstStyle/>
          <a:p>
            <a:r>
              <a:rPr lang="fr-FR" sz="1400" b="1"/>
              <a:t>Q12 : COUT x DELAI DU LOGICIEL LOGIC : ITERATION N°3</a:t>
            </a:r>
          </a:p>
        </p:txBody>
      </p:sp>
      <p:sp>
        <p:nvSpPr>
          <p:cNvPr id="42060" name="Line 76"/>
          <p:cNvSpPr>
            <a:spLocks noChangeShapeType="1"/>
          </p:cNvSpPr>
          <p:nvPr/>
        </p:nvSpPr>
        <p:spPr bwMode="auto">
          <a:xfrm>
            <a:off x="4716016" y="0"/>
            <a:ext cx="0" cy="6858000"/>
          </a:xfrm>
          <a:prstGeom prst="line">
            <a:avLst/>
          </a:prstGeom>
          <a:noFill/>
          <a:ln w="9525">
            <a:solidFill>
              <a:schemeClr val="tx1"/>
            </a:solidFill>
            <a:round/>
            <a:headEnd/>
            <a:tailEnd/>
          </a:ln>
          <a:effectLst/>
        </p:spPr>
        <p:txBody>
          <a:bodyPr/>
          <a:lstStyle/>
          <a:p>
            <a:endParaRPr lang="fr-FR"/>
          </a:p>
        </p:txBody>
      </p:sp>
      <p:sp>
        <p:nvSpPr>
          <p:cNvPr id="42061" name="Line 77"/>
          <p:cNvSpPr>
            <a:spLocks noChangeShapeType="1"/>
          </p:cNvSpPr>
          <p:nvPr/>
        </p:nvSpPr>
        <p:spPr bwMode="auto">
          <a:xfrm>
            <a:off x="0" y="3645024"/>
            <a:ext cx="9144000" cy="0"/>
          </a:xfrm>
          <a:prstGeom prst="line">
            <a:avLst/>
          </a:prstGeom>
          <a:noFill/>
          <a:ln w="9525">
            <a:solidFill>
              <a:schemeClr val="tx1"/>
            </a:solidFill>
            <a:round/>
            <a:headEnd/>
            <a:tailEnd/>
          </a:ln>
          <a:effectLst/>
        </p:spPr>
        <p:txBody>
          <a:bodyPr/>
          <a:lstStyle/>
          <a:p>
            <a:endParaRPr lang="fr-FR"/>
          </a:p>
        </p:txBody>
      </p:sp>
      <p:sp>
        <p:nvSpPr>
          <p:cNvPr id="42062" name="Text Box 78"/>
          <p:cNvSpPr txBox="1">
            <a:spLocks noChangeArrowheads="1"/>
          </p:cNvSpPr>
          <p:nvPr/>
        </p:nvSpPr>
        <p:spPr bwMode="auto">
          <a:xfrm>
            <a:off x="4899025" y="414338"/>
            <a:ext cx="3363913" cy="214312"/>
          </a:xfrm>
          <a:prstGeom prst="rect">
            <a:avLst/>
          </a:prstGeom>
          <a:noFill/>
          <a:ln w="9525">
            <a:noFill/>
            <a:miter lim="800000"/>
            <a:headEnd/>
            <a:tailEnd/>
          </a:ln>
          <a:effectLst/>
        </p:spPr>
        <p:txBody>
          <a:bodyPr wrap="none">
            <a:spAutoFit/>
          </a:bodyPr>
          <a:lstStyle/>
          <a:p>
            <a:r>
              <a:rPr lang="fr-FR" sz="800">
                <a:latin typeface="Times New Roman" pitchFamily="18" charset="0"/>
              </a:rPr>
              <a:t>F3 max = 2,4. L’arc critique [4,5] reste saturé. La coupe doit donc le traverser.</a:t>
            </a:r>
          </a:p>
        </p:txBody>
      </p:sp>
      <p:sp>
        <p:nvSpPr>
          <p:cNvPr id="42136" name="Freeform 152"/>
          <p:cNvSpPr>
            <a:spLocks/>
          </p:cNvSpPr>
          <p:nvPr/>
        </p:nvSpPr>
        <p:spPr bwMode="auto">
          <a:xfrm>
            <a:off x="4902200" y="1041400"/>
            <a:ext cx="3111500" cy="1778000"/>
          </a:xfrm>
          <a:custGeom>
            <a:avLst/>
            <a:gdLst/>
            <a:ahLst/>
            <a:cxnLst>
              <a:cxn ang="0">
                <a:pos x="1128" y="1120"/>
              </a:cxn>
              <a:cxn ang="0">
                <a:pos x="1824" y="1120"/>
              </a:cxn>
              <a:cxn ang="0">
                <a:pos x="1960" y="904"/>
              </a:cxn>
              <a:cxn ang="0">
                <a:pos x="1584" y="528"/>
              </a:cxn>
              <a:cxn ang="0">
                <a:pos x="1584" y="0"/>
              </a:cxn>
              <a:cxn ang="0">
                <a:pos x="0" y="0"/>
              </a:cxn>
              <a:cxn ang="0">
                <a:pos x="0" y="1120"/>
              </a:cxn>
              <a:cxn ang="0">
                <a:pos x="1128" y="1120"/>
              </a:cxn>
            </a:cxnLst>
            <a:rect l="0" t="0" r="r" b="b"/>
            <a:pathLst>
              <a:path w="1960" h="1120">
                <a:moveTo>
                  <a:pt x="1128" y="1120"/>
                </a:moveTo>
                <a:lnTo>
                  <a:pt x="1824" y="1120"/>
                </a:lnTo>
                <a:lnTo>
                  <a:pt x="1960" y="904"/>
                </a:lnTo>
                <a:lnTo>
                  <a:pt x="1584" y="528"/>
                </a:lnTo>
                <a:lnTo>
                  <a:pt x="1584" y="0"/>
                </a:lnTo>
                <a:lnTo>
                  <a:pt x="0" y="0"/>
                </a:lnTo>
                <a:lnTo>
                  <a:pt x="0" y="1120"/>
                </a:lnTo>
                <a:lnTo>
                  <a:pt x="1128" y="1120"/>
                </a:lnTo>
                <a:close/>
              </a:path>
            </a:pathLst>
          </a:custGeom>
          <a:noFill/>
          <a:ln w="38100" cap="flat" cmpd="sng">
            <a:solidFill>
              <a:schemeClr val="tx1"/>
            </a:solidFill>
            <a:prstDash val="dash"/>
            <a:round/>
            <a:headEnd/>
            <a:tailEnd/>
          </a:ln>
          <a:effectLst/>
        </p:spPr>
        <p:txBody>
          <a:bodyPr/>
          <a:lstStyle/>
          <a:p>
            <a:endParaRPr lang="fr-FR"/>
          </a:p>
        </p:txBody>
      </p:sp>
      <p:sp>
        <p:nvSpPr>
          <p:cNvPr id="42137" name="Text Box 153"/>
          <p:cNvSpPr txBox="1">
            <a:spLocks noChangeArrowheads="1"/>
          </p:cNvSpPr>
          <p:nvPr/>
        </p:nvSpPr>
        <p:spPr bwMode="auto">
          <a:xfrm>
            <a:off x="822325" y="4225925"/>
            <a:ext cx="3605213" cy="1616075"/>
          </a:xfrm>
          <a:prstGeom prst="rect">
            <a:avLst/>
          </a:prstGeom>
          <a:noFill/>
          <a:ln w="9525">
            <a:noFill/>
            <a:miter lim="800000"/>
            <a:headEnd/>
            <a:tailEnd/>
          </a:ln>
          <a:effectLst/>
        </p:spPr>
        <p:txBody>
          <a:bodyPr wrap="none">
            <a:spAutoFit/>
          </a:bodyPr>
          <a:lstStyle/>
          <a:p>
            <a:r>
              <a:rPr lang="fr-FR" sz="1000" dirty="0">
                <a:latin typeface="Times New Roman" pitchFamily="18" charset="0"/>
              </a:rPr>
              <a:t>T3 = min (x13,x26,z45) ; </a:t>
            </a:r>
          </a:p>
          <a:p>
            <a:r>
              <a:rPr lang="fr-FR" sz="1000" dirty="0">
                <a:latin typeface="Times New Roman" pitchFamily="18" charset="0"/>
              </a:rPr>
              <a:t>x13 = 55-25-10 = 20; x26 = </a:t>
            </a:r>
            <a:r>
              <a:rPr lang="fr-FR" sz="1000" dirty="0" smtClean="0">
                <a:latin typeface="Times New Roman" pitchFamily="18" charset="0"/>
              </a:rPr>
              <a:t>80-40-35 =5</a:t>
            </a:r>
            <a:r>
              <a:rPr lang="fr-FR" sz="1000" dirty="0">
                <a:latin typeface="Times New Roman" pitchFamily="18" charset="0"/>
              </a:rPr>
              <a:t>; z45 = </a:t>
            </a:r>
            <a:r>
              <a:rPr lang="fr-FR" sz="1000" dirty="0" smtClean="0">
                <a:latin typeface="Times New Roman" pitchFamily="18" charset="0"/>
              </a:rPr>
              <a:t>70-50-10 </a:t>
            </a:r>
            <a:r>
              <a:rPr lang="fr-FR" sz="1000" dirty="0">
                <a:latin typeface="Times New Roman" pitchFamily="18" charset="0"/>
              </a:rPr>
              <a:t>= </a:t>
            </a:r>
            <a:r>
              <a:rPr lang="fr-FR" sz="1000" dirty="0" smtClean="0">
                <a:latin typeface="Times New Roman" pitchFamily="18" charset="0"/>
              </a:rPr>
              <a:t>10</a:t>
            </a:r>
            <a:r>
              <a:rPr lang="fr-FR" sz="1000" dirty="0">
                <a:latin typeface="Times New Roman" pitchFamily="18" charset="0"/>
              </a:rPr>
              <a:t>; </a:t>
            </a:r>
          </a:p>
          <a:p>
            <a:r>
              <a:rPr lang="fr-FR" sz="1000" b="1" dirty="0">
                <a:latin typeface="Times New Roman" pitchFamily="18" charset="0"/>
              </a:rPr>
              <a:t>T3 = </a:t>
            </a:r>
            <a:r>
              <a:rPr lang="fr-FR" sz="1000" b="1" dirty="0" smtClean="0">
                <a:latin typeface="Times New Roman" pitchFamily="18" charset="0"/>
              </a:rPr>
              <a:t>5 </a:t>
            </a:r>
            <a:r>
              <a:rPr lang="fr-FR" sz="1000" b="1" dirty="0">
                <a:latin typeface="Times New Roman" pitchFamily="18" charset="0"/>
              </a:rPr>
              <a:t>jours</a:t>
            </a:r>
          </a:p>
          <a:p>
            <a:endParaRPr lang="fr-FR" sz="1000" b="1" dirty="0">
              <a:latin typeface="Times New Roman" pitchFamily="18" charset="0"/>
            </a:endParaRPr>
          </a:p>
          <a:p>
            <a:r>
              <a:rPr lang="fr-FR" sz="1000" dirty="0">
                <a:latin typeface="Times New Roman" pitchFamily="18" charset="0"/>
              </a:rPr>
              <a:t>Diminuer de </a:t>
            </a:r>
            <a:r>
              <a:rPr lang="fr-FR" sz="1000" dirty="0" smtClean="0">
                <a:latin typeface="Times New Roman" pitchFamily="18" charset="0"/>
              </a:rPr>
              <a:t>5 </a:t>
            </a:r>
            <a:r>
              <a:rPr lang="fr-FR" sz="1000" dirty="0">
                <a:latin typeface="Times New Roman" pitchFamily="18" charset="0"/>
              </a:rPr>
              <a:t>jours l’arc critique [4,5] qui entre dans la coupe. </a:t>
            </a:r>
          </a:p>
          <a:p>
            <a:r>
              <a:rPr lang="fr-FR" sz="1000" dirty="0">
                <a:latin typeface="Times New Roman" pitchFamily="18" charset="0"/>
              </a:rPr>
              <a:t>Les 2 autres arcs [1,3] et [2,6] ne sont pas à modifier car ils ne sont</a:t>
            </a:r>
          </a:p>
          <a:p>
            <a:r>
              <a:rPr lang="fr-FR" sz="1000" dirty="0">
                <a:latin typeface="Times New Roman" pitchFamily="18" charset="0"/>
              </a:rPr>
              <a:t>pas critiques. </a:t>
            </a:r>
          </a:p>
          <a:p>
            <a:endParaRPr lang="fr-FR" sz="1000" dirty="0">
              <a:latin typeface="Times New Roman" pitchFamily="18" charset="0"/>
            </a:endParaRPr>
          </a:p>
          <a:p>
            <a:r>
              <a:rPr lang="fr-FR" sz="1000" b="1" dirty="0">
                <a:latin typeface="Times New Roman" pitchFamily="18" charset="0"/>
              </a:rPr>
              <a:t>Bilan des coûts : </a:t>
            </a:r>
            <a:r>
              <a:rPr lang="fr-FR" sz="1000" b="1" dirty="0" smtClean="0">
                <a:latin typeface="Times New Roman" pitchFamily="18" charset="0"/>
              </a:rPr>
              <a:t>5 </a:t>
            </a:r>
            <a:r>
              <a:rPr lang="fr-FR" sz="1000" b="1" dirty="0">
                <a:latin typeface="Times New Roman" pitchFamily="18" charset="0"/>
              </a:rPr>
              <a:t>x 2,4 = </a:t>
            </a:r>
            <a:r>
              <a:rPr lang="fr-FR" sz="1000" b="1" dirty="0" smtClean="0">
                <a:latin typeface="Times New Roman" pitchFamily="18" charset="0"/>
              </a:rPr>
              <a:t>12 </a:t>
            </a:r>
            <a:r>
              <a:rPr lang="fr-FR" sz="1000" b="1" dirty="0">
                <a:latin typeface="Times New Roman" pitchFamily="18" charset="0"/>
              </a:rPr>
              <a:t>k€ </a:t>
            </a:r>
          </a:p>
          <a:p>
            <a:endParaRPr lang="fr-FR" sz="1000" dirty="0">
              <a:latin typeface="Times New Roman" pitchFamily="18" charset="0"/>
            </a:endParaRPr>
          </a:p>
        </p:txBody>
      </p:sp>
      <p:sp>
        <p:nvSpPr>
          <p:cNvPr id="42163" name="Text Box 179"/>
          <p:cNvSpPr txBox="1">
            <a:spLocks noChangeArrowheads="1"/>
          </p:cNvSpPr>
          <p:nvPr/>
        </p:nvSpPr>
        <p:spPr bwMode="auto">
          <a:xfrm>
            <a:off x="7497763" y="3957638"/>
            <a:ext cx="5111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(35;25)</a:t>
            </a:r>
          </a:p>
        </p:txBody>
      </p:sp>
      <p:sp>
        <p:nvSpPr>
          <p:cNvPr id="42210" name="Text Box 226"/>
          <p:cNvSpPr txBox="1">
            <a:spLocks noChangeArrowheads="1"/>
          </p:cNvSpPr>
          <p:nvPr/>
        </p:nvSpPr>
        <p:spPr bwMode="auto">
          <a:xfrm>
            <a:off x="4873625" y="3894138"/>
            <a:ext cx="1508125" cy="458787"/>
          </a:xfrm>
          <a:prstGeom prst="rect">
            <a:avLst/>
          </a:prstGeom>
          <a:noFill/>
          <a:ln w="9525">
            <a:noFill/>
            <a:miter lim="800000"/>
            <a:headEnd/>
            <a:tailEnd/>
          </a:ln>
          <a:effectLst/>
        </p:spPr>
        <p:txBody>
          <a:bodyPr wrap="none">
            <a:spAutoFit/>
          </a:bodyPr>
          <a:lstStyle/>
          <a:p>
            <a:r>
              <a:rPr lang="fr-FR" sz="800">
                <a:latin typeface="Times New Roman" pitchFamily="18" charset="0"/>
              </a:rPr>
              <a:t>PERT recalculé</a:t>
            </a:r>
          </a:p>
          <a:p>
            <a:r>
              <a:rPr lang="fr-FR" sz="800">
                <a:latin typeface="Times New Roman" pitchFamily="18" charset="0"/>
              </a:rPr>
              <a:t>Le chemin critique change.</a:t>
            </a:r>
          </a:p>
          <a:p>
            <a:r>
              <a:rPr lang="fr-FR" sz="800">
                <a:latin typeface="Times New Roman" pitchFamily="18" charset="0"/>
              </a:rPr>
              <a:t>L’arc [2,6] devient aussi critique</a:t>
            </a:r>
          </a:p>
        </p:txBody>
      </p:sp>
      <p:sp>
        <p:nvSpPr>
          <p:cNvPr id="42211" name="Text Box 227"/>
          <p:cNvSpPr txBox="1">
            <a:spLocks noChangeArrowheads="1"/>
          </p:cNvSpPr>
          <p:nvPr/>
        </p:nvSpPr>
        <p:spPr bwMode="auto">
          <a:xfrm>
            <a:off x="4911725" y="6461125"/>
            <a:ext cx="2906713" cy="244475"/>
          </a:xfrm>
          <a:prstGeom prst="rect">
            <a:avLst/>
          </a:prstGeom>
          <a:noFill/>
          <a:ln w="9525">
            <a:noFill/>
            <a:miter lim="800000"/>
            <a:headEnd/>
            <a:tailEnd/>
          </a:ln>
          <a:effectLst/>
        </p:spPr>
        <p:txBody>
          <a:bodyPr wrap="none">
            <a:spAutoFit/>
          </a:bodyPr>
          <a:lstStyle/>
          <a:p>
            <a:r>
              <a:rPr lang="fr-FR" sz="1000" b="1" dirty="0">
                <a:latin typeface="Times New Roman" pitchFamily="18" charset="0"/>
              </a:rPr>
              <a:t>Le délai passe à </a:t>
            </a:r>
            <a:r>
              <a:rPr lang="fr-FR" sz="1000" b="1" dirty="0" smtClean="0">
                <a:latin typeface="Times New Roman" pitchFamily="18" charset="0"/>
              </a:rPr>
              <a:t>75 </a:t>
            </a:r>
            <a:r>
              <a:rPr lang="fr-FR" sz="1000" b="1" dirty="0">
                <a:latin typeface="Times New Roman" pitchFamily="18" charset="0"/>
              </a:rPr>
              <a:t>jours avec un surcoût de </a:t>
            </a:r>
            <a:r>
              <a:rPr lang="fr-FR" sz="1000" b="1" dirty="0" smtClean="0">
                <a:latin typeface="Times New Roman" pitchFamily="18" charset="0"/>
              </a:rPr>
              <a:t>12 </a:t>
            </a:r>
            <a:r>
              <a:rPr lang="fr-FR" sz="1000" b="1" dirty="0">
                <a:latin typeface="Times New Roman" pitchFamily="18" charset="0"/>
              </a:rPr>
              <a:t>k€.</a:t>
            </a:r>
          </a:p>
        </p:txBody>
      </p:sp>
      <p:sp>
        <p:nvSpPr>
          <p:cNvPr id="42212" name="Text Box 228"/>
          <p:cNvSpPr txBox="1">
            <a:spLocks noChangeArrowheads="1"/>
          </p:cNvSpPr>
          <p:nvPr/>
        </p:nvSpPr>
        <p:spPr bwMode="auto">
          <a:xfrm>
            <a:off x="215900" y="3436938"/>
            <a:ext cx="792163"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2,3,4</a:t>
            </a:r>
          </a:p>
        </p:txBody>
      </p:sp>
      <p:sp>
        <p:nvSpPr>
          <p:cNvPr id="42213" name="Text Box 229"/>
          <p:cNvSpPr txBox="1">
            <a:spLocks noChangeArrowheads="1"/>
          </p:cNvSpPr>
          <p:nvPr/>
        </p:nvSpPr>
        <p:spPr bwMode="auto">
          <a:xfrm>
            <a:off x="4810125" y="3424238"/>
            <a:ext cx="792163"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5,6,7</a:t>
            </a:r>
          </a:p>
        </p:txBody>
      </p:sp>
      <p:sp>
        <p:nvSpPr>
          <p:cNvPr id="42214" name="Text Box 230"/>
          <p:cNvSpPr txBox="1">
            <a:spLocks noChangeArrowheads="1"/>
          </p:cNvSpPr>
          <p:nvPr/>
        </p:nvSpPr>
        <p:spPr bwMode="auto">
          <a:xfrm>
            <a:off x="415925" y="6662738"/>
            <a:ext cx="814388"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8 et 9</a:t>
            </a:r>
          </a:p>
        </p:txBody>
      </p:sp>
      <p:grpSp>
        <p:nvGrpSpPr>
          <p:cNvPr id="233" name="Groupe 232"/>
          <p:cNvGrpSpPr/>
          <p:nvPr/>
        </p:nvGrpSpPr>
        <p:grpSpPr>
          <a:xfrm>
            <a:off x="467544" y="1052736"/>
            <a:ext cx="3816350" cy="2370137"/>
            <a:chOff x="5054600" y="4097338"/>
            <a:chExt cx="3816350" cy="2370137"/>
          </a:xfrm>
        </p:grpSpPr>
        <p:grpSp>
          <p:nvGrpSpPr>
            <p:cNvPr id="235" name="Group 155"/>
            <p:cNvGrpSpPr>
              <a:grpSpLocks/>
            </p:cNvGrpSpPr>
            <p:nvPr/>
          </p:nvGrpSpPr>
          <p:grpSpPr bwMode="auto">
            <a:xfrm>
              <a:off x="5054600" y="4986338"/>
              <a:ext cx="474663" cy="517525"/>
              <a:chOff x="1280" y="1216"/>
              <a:chExt cx="608" cy="584"/>
            </a:xfrm>
          </p:grpSpPr>
          <p:sp>
            <p:nvSpPr>
              <p:cNvPr id="305" name="Oval 156"/>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06" name="Line 157"/>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07" name="Line 158"/>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36" name="Group 159"/>
            <p:cNvGrpSpPr>
              <a:grpSpLocks/>
            </p:cNvGrpSpPr>
            <p:nvPr/>
          </p:nvGrpSpPr>
          <p:grpSpPr bwMode="auto">
            <a:xfrm>
              <a:off x="6426200" y="4229100"/>
              <a:ext cx="474663" cy="517525"/>
              <a:chOff x="1280" y="1216"/>
              <a:chExt cx="608" cy="584"/>
            </a:xfrm>
          </p:grpSpPr>
          <p:sp>
            <p:nvSpPr>
              <p:cNvPr id="302" name="Oval 16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03" name="Line 16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04" name="Line 16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37" name="Group 163"/>
            <p:cNvGrpSpPr>
              <a:grpSpLocks/>
            </p:cNvGrpSpPr>
            <p:nvPr/>
          </p:nvGrpSpPr>
          <p:grpSpPr bwMode="auto">
            <a:xfrm>
              <a:off x="5927725" y="4994275"/>
              <a:ext cx="473075" cy="517525"/>
              <a:chOff x="1280" y="1216"/>
              <a:chExt cx="608" cy="584"/>
            </a:xfrm>
          </p:grpSpPr>
          <p:sp>
            <p:nvSpPr>
              <p:cNvPr id="299" name="Oval 16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00" name="Line 16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01" name="Line 16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38" name="Group 167"/>
            <p:cNvGrpSpPr>
              <a:grpSpLocks/>
            </p:cNvGrpSpPr>
            <p:nvPr/>
          </p:nvGrpSpPr>
          <p:grpSpPr bwMode="auto">
            <a:xfrm>
              <a:off x="7467600" y="5894388"/>
              <a:ext cx="474663" cy="515937"/>
              <a:chOff x="1280" y="1216"/>
              <a:chExt cx="608" cy="584"/>
            </a:xfrm>
          </p:grpSpPr>
          <p:sp>
            <p:nvSpPr>
              <p:cNvPr id="296" name="Oval 16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97" name="Line 16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98" name="Line 17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39" name="Group 171"/>
            <p:cNvGrpSpPr>
              <a:grpSpLocks/>
            </p:cNvGrpSpPr>
            <p:nvPr/>
          </p:nvGrpSpPr>
          <p:grpSpPr bwMode="auto">
            <a:xfrm>
              <a:off x="7112000" y="5008563"/>
              <a:ext cx="474663" cy="515937"/>
              <a:chOff x="1280" y="1216"/>
              <a:chExt cx="608" cy="584"/>
            </a:xfrm>
          </p:grpSpPr>
          <p:sp>
            <p:nvSpPr>
              <p:cNvPr id="293" name="Oval 172"/>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94" name="Line 173"/>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95" name="Line 174"/>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40" name="Group 175"/>
            <p:cNvGrpSpPr>
              <a:grpSpLocks/>
            </p:cNvGrpSpPr>
            <p:nvPr/>
          </p:nvGrpSpPr>
          <p:grpSpPr bwMode="auto">
            <a:xfrm>
              <a:off x="6245225" y="5921375"/>
              <a:ext cx="474663" cy="517525"/>
              <a:chOff x="1280" y="1216"/>
              <a:chExt cx="608" cy="584"/>
            </a:xfrm>
          </p:grpSpPr>
          <p:sp>
            <p:nvSpPr>
              <p:cNvPr id="290" name="Oval 176"/>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91" name="Line 177"/>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92" name="Line 178"/>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241" name="Text Box 179"/>
            <p:cNvSpPr txBox="1">
              <a:spLocks noChangeArrowheads="1"/>
            </p:cNvSpPr>
            <p:nvPr/>
          </p:nvSpPr>
          <p:spPr bwMode="auto">
            <a:xfrm>
              <a:off x="5461000" y="4826000"/>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242" name="Text Box 180"/>
            <p:cNvSpPr txBox="1">
              <a:spLocks noChangeArrowheads="1"/>
            </p:cNvSpPr>
            <p:nvPr/>
          </p:nvSpPr>
          <p:spPr bwMode="auto">
            <a:xfrm>
              <a:off x="7408863" y="4097338"/>
              <a:ext cx="5111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(35;25)</a:t>
              </a:r>
            </a:p>
          </p:txBody>
        </p:sp>
        <p:sp>
          <p:nvSpPr>
            <p:cNvPr id="243" name="Text Box 181"/>
            <p:cNvSpPr txBox="1">
              <a:spLocks noChangeArrowheads="1"/>
            </p:cNvSpPr>
            <p:nvPr/>
          </p:nvSpPr>
          <p:spPr bwMode="auto">
            <a:xfrm>
              <a:off x="5851525" y="4595813"/>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1.4.1.A</a:t>
              </a:r>
            </a:p>
            <a:p>
              <a:pPr algn="ctr"/>
              <a:r>
                <a:rPr lang="fr-FR" sz="800" dirty="0" smtClean="0">
                  <a:latin typeface="Times New Roman" pitchFamily="18" charset="0"/>
                </a:rPr>
                <a:t>(15;5</a:t>
              </a:r>
              <a:r>
                <a:rPr lang="fr-FR" sz="800" dirty="0">
                  <a:latin typeface="Times New Roman" pitchFamily="18" charset="0"/>
                </a:rPr>
                <a:t>)</a:t>
              </a:r>
            </a:p>
          </p:txBody>
        </p:sp>
        <p:sp>
          <p:nvSpPr>
            <p:cNvPr id="244" name="Text Box 182"/>
            <p:cNvSpPr txBox="1">
              <a:spLocks noChangeArrowheads="1"/>
            </p:cNvSpPr>
            <p:nvPr/>
          </p:nvSpPr>
          <p:spPr bwMode="auto">
            <a:xfrm>
              <a:off x="6294438" y="54149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245" name="Text Box 183"/>
            <p:cNvSpPr txBox="1">
              <a:spLocks noChangeArrowheads="1"/>
            </p:cNvSpPr>
            <p:nvPr/>
          </p:nvSpPr>
          <p:spPr bwMode="auto">
            <a:xfrm>
              <a:off x="6929438" y="45513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246" name="Text Box 184"/>
            <p:cNvSpPr txBox="1">
              <a:spLocks noChangeArrowheads="1"/>
            </p:cNvSpPr>
            <p:nvPr/>
          </p:nvSpPr>
          <p:spPr bwMode="auto">
            <a:xfrm>
              <a:off x="7485063" y="5354638"/>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1.4.5.A</a:t>
              </a:r>
            </a:p>
            <a:p>
              <a:pPr algn="ctr"/>
              <a:r>
                <a:rPr lang="fr-FR" sz="800" dirty="0" smtClean="0">
                  <a:latin typeface="Times New Roman" pitchFamily="18" charset="0"/>
                </a:rPr>
                <a:t>(20;10</a:t>
              </a:r>
              <a:r>
                <a:rPr lang="fr-FR" sz="800" dirty="0">
                  <a:latin typeface="Times New Roman" pitchFamily="18" charset="0"/>
                </a:rPr>
                <a:t>)</a:t>
              </a:r>
            </a:p>
          </p:txBody>
        </p:sp>
        <p:sp>
          <p:nvSpPr>
            <p:cNvPr id="247" name="Text Box 185"/>
            <p:cNvSpPr txBox="1">
              <a:spLocks noChangeArrowheads="1"/>
            </p:cNvSpPr>
            <p:nvPr/>
          </p:nvSpPr>
          <p:spPr bwMode="auto">
            <a:xfrm>
              <a:off x="7799388" y="4981575"/>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248" name="Text Box 186"/>
            <p:cNvSpPr txBox="1">
              <a:spLocks noChangeArrowheads="1"/>
            </p:cNvSpPr>
            <p:nvPr/>
          </p:nvSpPr>
          <p:spPr bwMode="auto">
            <a:xfrm>
              <a:off x="5541963" y="527526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249" name="Text Box 187"/>
            <p:cNvSpPr txBox="1">
              <a:spLocks noChangeArrowheads="1"/>
            </p:cNvSpPr>
            <p:nvPr/>
          </p:nvSpPr>
          <p:spPr bwMode="auto">
            <a:xfrm>
              <a:off x="7500938" y="451643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250" name="Text Box 188"/>
            <p:cNvSpPr txBox="1">
              <a:spLocks noChangeArrowheads="1"/>
            </p:cNvSpPr>
            <p:nvPr/>
          </p:nvSpPr>
          <p:spPr bwMode="auto">
            <a:xfrm>
              <a:off x="7181850" y="560228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251" name="Text Box 189"/>
            <p:cNvSpPr txBox="1">
              <a:spLocks noChangeArrowheads="1"/>
            </p:cNvSpPr>
            <p:nvPr/>
          </p:nvSpPr>
          <p:spPr bwMode="auto">
            <a:xfrm>
              <a:off x="6669088" y="4835525"/>
              <a:ext cx="311150" cy="214313"/>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252" name="Text Box 190"/>
            <p:cNvSpPr txBox="1">
              <a:spLocks noChangeArrowheads="1"/>
            </p:cNvSpPr>
            <p:nvPr/>
          </p:nvSpPr>
          <p:spPr bwMode="auto">
            <a:xfrm>
              <a:off x="6027738" y="564356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253" name="Text Box 191"/>
            <p:cNvSpPr txBox="1">
              <a:spLocks noChangeArrowheads="1"/>
            </p:cNvSpPr>
            <p:nvPr/>
          </p:nvSpPr>
          <p:spPr bwMode="auto">
            <a:xfrm>
              <a:off x="6732588" y="5803900"/>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254" name="Text Box 192"/>
            <p:cNvSpPr txBox="1">
              <a:spLocks noChangeArrowheads="1"/>
            </p:cNvSpPr>
            <p:nvPr/>
          </p:nvSpPr>
          <p:spPr bwMode="auto">
            <a:xfrm>
              <a:off x="6845300" y="625316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255" name="Text Box 193"/>
            <p:cNvSpPr txBox="1">
              <a:spLocks noChangeArrowheads="1"/>
            </p:cNvSpPr>
            <p:nvPr/>
          </p:nvSpPr>
          <p:spPr bwMode="auto">
            <a:xfrm>
              <a:off x="5070475" y="5278438"/>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256" name="Text Box 194"/>
            <p:cNvSpPr txBox="1">
              <a:spLocks noChangeArrowheads="1"/>
            </p:cNvSpPr>
            <p:nvPr/>
          </p:nvSpPr>
          <p:spPr bwMode="auto">
            <a:xfrm>
              <a:off x="5924550" y="528478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257" name="Text Box 195"/>
            <p:cNvSpPr txBox="1">
              <a:spLocks noChangeArrowheads="1"/>
            </p:cNvSpPr>
            <p:nvPr/>
          </p:nvSpPr>
          <p:spPr bwMode="auto">
            <a:xfrm>
              <a:off x="6423025" y="44989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258" name="Text Box 196"/>
            <p:cNvSpPr txBox="1">
              <a:spLocks noChangeArrowheads="1"/>
            </p:cNvSpPr>
            <p:nvPr/>
          </p:nvSpPr>
          <p:spPr bwMode="auto">
            <a:xfrm>
              <a:off x="7470775" y="615791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70</a:t>
              </a:r>
            </a:p>
          </p:txBody>
        </p:sp>
        <p:sp>
          <p:nvSpPr>
            <p:cNvPr id="259" name="Text Box 197"/>
            <p:cNvSpPr txBox="1">
              <a:spLocks noChangeArrowheads="1"/>
            </p:cNvSpPr>
            <p:nvPr/>
          </p:nvSpPr>
          <p:spPr bwMode="auto">
            <a:xfrm>
              <a:off x="7108825" y="526732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260" name="Text Box 198"/>
            <p:cNvSpPr txBox="1">
              <a:spLocks noChangeArrowheads="1"/>
            </p:cNvSpPr>
            <p:nvPr/>
          </p:nvSpPr>
          <p:spPr bwMode="auto">
            <a:xfrm>
              <a:off x="6229350" y="620236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grpSp>
          <p:nvGrpSpPr>
            <p:cNvPr id="261" name="Group 199"/>
            <p:cNvGrpSpPr>
              <a:grpSpLocks/>
            </p:cNvGrpSpPr>
            <p:nvPr/>
          </p:nvGrpSpPr>
          <p:grpSpPr bwMode="auto">
            <a:xfrm>
              <a:off x="8396288" y="4248150"/>
              <a:ext cx="473075" cy="517525"/>
              <a:chOff x="1280" y="1216"/>
              <a:chExt cx="608" cy="584"/>
            </a:xfrm>
          </p:grpSpPr>
          <p:sp>
            <p:nvSpPr>
              <p:cNvPr id="287" name="Oval 20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88" name="Line 20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89" name="Line 20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262" name="Text Box 203"/>
            <p:cNvSpPr txBox="1">
              <a:spLocks noChangeArrowheads="1"/>
            </p:cNvSpPr>
            <p:nvPr/>
          </p:nvSpPr>
          <p:spPr bwMode="auto">
            <a:xfrm>
              <a:off x="8380413" y="450691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80</a:t>
              </a:r>
            </a:p>
          </p:txBody>
        </p:sp>
        <p:sp>
          <p:nvSpPr>
            <p:cNvPr id="263" name="Text Box 204"/>
            <p:cNvSpPr txBox="1">
              <a:spLocks noChangeArrowheads="1"/>
            </p:cNvSpPr>
            <p:nvPr/>
          </p:nvSpPr>
          <p:spPr bwMode="auto">
            <a:xfrm>
              <a:off x="8585200" y="450691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80</a:t>
              </a:r>
            </a:p>
          </p:txBody>
        </p:sp>
        <p:sp>
          <p:nvSpPr>
            <p:cNvPr id="264" name="Text Box 205"/>
            <p:cNvSpPr txBox="1">
              <a:spLocks noChangeArrowheads="1"/>
            </p:cNvSpPr>
            <p:nvPr/>
          </p:nvSpPr>
          <p:spPr bwMode="auto">
            <a:xfrm>
              <a:off x="7658100" y="6146800"/>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70</a:t>
              </a:r>
            </a:p>
          </p:txBody>
        </p:sp>
        <p:sp>
          <p:nvSpPr>
            <p:cNvPr id="265" name="Text Box 206"/>
            <p:cNvSpPr txBox="1">
              <a:spLocks noChangeArrowheads="1"/>
            </p:cNvSpPr>
            <p:nvPr/>
          </p:nvSpPr>
          <p:spPr bwMode="auto">
            <a:xfrm>
              <a:off x="6623050" y="44989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266" name="Text Box 207"/>
            <p:cNvSpPr txBox="1">
              <a:spLocks noChangeArrowheads="1"/>
            </p:cNvSpPr>
            <p:nvPr/>
          </p:nvSpPr>
          <p:spPr bwMode="auto">
            <a:xfrm>
              <a:off x="6429375" y="6200775"/>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267" name="Text Box 208"/>
            <p:cNvSpPr txBox="1">
              <a:spLocks noChangeArrowheads="1"/>
            </p:cNvSpPr>
            <p:nvPr/>
          </p:nvSpPr>
          <p:spPr bwMode="auto">
            <a:xfrm>
              <a:off x="6124575" y="528478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268" name="Text Box 209"/>
            <p:cNvSpPr txBox="1">
              <a:spLocks noChangeArrowheads="1"/>
            </p:cNvSpPr>
            <p:nvPr/>
          </p:nvSpPr>
          <p:spPr bwMode="auto">
            <a:xfrm>
              <a:off x="5262563" y="5270500"/>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269" name="AutoShape 210"/>
            <p:cNvSpPr>
              <a:spLocks noChangeArrowheads="1"/>
            </p:cNvSpPr>
            <p:nvPr/>
          </p:nvSpPr>
          <p:spPr bwMode="auto">
            <a:xfrm>
              <a:off x="5527675" y="5113338"/>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270" name="AutoShape 212"/>
            <p:cNvSpPr>
              <a:spLocks noChangeArrowheads="1"/>
            </p:cNvSpPr>
            <p:nvPr/>
          </p:nvSpPr>
          <p:spPr bwMode="auto">
            <a:xfrm rot="4029833">
              <a:off x="6104732" y="5577681"/>
              <a:ext cx="469900" cy="274637"/>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271" name="AutoShape 213" descr="20 %"/>
            <p:cNvSpPr>
              <a:spLocks noChangeArrowheads="1"/>
            </p:cNvSpPr>
            <p:nvPr/>
          </p:nvSpPr>
          <p:spPr bwMode="auto">
            <a:xfrm rot="2870285">
              <a:off x="6722269" y="4753769"/>
              <a:ext cx="542925" cy="274637"/>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272" name="AutoShape 214"/>
            <p:cNvSpPr>
              <a:spLocks noChangeArrowheads="1"/>
            </p:cNvSpPr>
            <p:nvPr/>
          </p:nvSpPr>
          <p:spPr bwMode="auto">
            <a:xfrm>
              <a:off x="6715125" y="6046788"/>
              <a:ext cx="755650" cy="274637"/>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273" name="AutoShape 215" descr="Grand damier"/>
            <p:cNvSpPr>
              <a:spLocks noChangeArrowheads="1"/>
            </p:cNvSpPr>
            <p:nvPr/>
          </p:nvSpPr>
          <p:spPr bwMode="auto">
            <a:xfrm rot="3874243">
              <a:off x="7315200" y="5567363"/>
              <a:ext cx="442913" cy="274637"/>
            </a:xfrm>
            <a:prstGeom prst="rightArrow">
              <a:avLst>
                <a:gd name="adj1" fmla="val 50000"/>
                <a:gd name="adj2" fmla="val 40318"/>
              </a:avLst>
            </a:prstGeom>
            <a:pattFill prst="lgCheck">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274" name="AutoShape 216"/>
            <p:cNvSpPr>
              <a:spLocks noChangeArrowheads="1"/>
            </p:cNvSpPr>
            <p:nvPr/>
          </p:nvSpPr>
          <p:spPr bwMode="auto">
            <a:xfrm rot="-3369178">
              <a:off x="7539037" y="5221288"/>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275" name="AutoShape 217" descr="Grand damier"/>
            <p:cNvSpPr>
              <a:spLocks noChangeArrowheads="1"/>
            </p:cNvSpPr>
            <p:nvPr/>
          </p:nvSpPr>
          <p:spPr bwMode="auto">
            <a:xfrm>
              <a:off x="6899275" y="4344988"/>
              <a:ext cx="1504950" cy="274637"/>
            </a:xfrm>
            <a:prstGeom prst="rightArrow">
              <a:avLst>
                <a:gd name="adj1" fmla="val 50000"/>
                <a:gd name="adj2" fmla="val 136994"/>
              </a:avLst>
            </a:prstGeom>
            <a:noFill/>
            <a:ln w="9525">
              <a:solidFill>
                <a:schemeClr val="tx1"/>
              </a:solidFill>
              <a:miter lim="800000"/>
              <a:headEnd/>
              <a:tailEnd/>
            </a:ln>
            <a:effectLst/>
          </p:spPr>
          <p:txBody>
            <a:bodyPr wrap="none" anchor="ctr"/>
            <a:lstStyle/>
            <a:p>
              <a:endParaRPr lang="fr-FR"/>
            </a:p>
          </p:txBody>
        </p:sp>
        <p:sp>
          <p:nvSpPr>
            <p:cNvPr id="276" name="Text Box 218"/>
            <p:cNvSpPr txBox="1">
              <a:spLocks noChangeArrowheads="1"/>
            </p:cNvSpPr>
            <p:nvPr/>
          </p:nvSpPr>
          <p:spPr bwMode="auto">
            <a:xfrm>
              <a:off x="6042025" y="50133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277" name="Text Box 219"/>
            <p:cNvSpPr txBox="1">
              <a:spLocks noChangeArrowheads="1"/>
            </p:cNvSpPr>
            <p:nvPr/>
          </p:nvSpPr>
          <p:spPr bwMode="auto">
            <a:xfrm>
              <a:off x="6537325" y="42386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278" name="Text Box 220"/>
            <p:cNvSpPr txBox="1">
              <a:spLocks noChangeArrowheads="1"/>
            </p:cNvSpPr>
            <p:nvPr/>
          </p:nvSpPr>
          <p:spPr bwMode="auto">
            <a:xfrm>
              <a:off x="6359525" y="59404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279" name="Text Box 221"/>
            <p:cNvSpPr txBox="1">
              <a:spLocks noChangeArrowheads="1"/>
            </p:cNvSpPr>
            <p:nvPr/>
          </p:nvSpPr>
          <p:spPr bwMode="auto">
            <a:xfrm>
              <a:off x="7223125" y="50133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280" name="Text Box 222"/>
            <p:cNvSpPr txBox="1">
              <a:spLocks noChangeArrowheads="1"/>
            </p:cNvSpPr>
            <p:nvPr/>
          </p:nvSpPr>
          <p:spPr bwMode="auto">
            <a:xfrm>
              <a:off x="8505825" y="42767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281" name="Text Box 223"/>
            <p:cNvSpPr txBox="1">
              <a:spLocks noChangeArrowheads="1"/>
            </p:cNvSpPr>
            <p:nvPr/>
          </p:nvSpPr>
          <p:spPr bwMode="auto">
            <a:xfrm>
              <a:off x="7591425" y="59150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282" name="Text Box 224"/>
            <p:cNvSpPr txBox="1">
              <a:spLocks noChangeArrowheads="1"/>
            </p:cNvSpPr>
            <p:nvPr/>
          </p:nvSpPr>
          <p:spPr bwMode="auto">
            <a:xfrm>
              <a:off x="5165725" y="50133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283" name="Text Box 225"/>
            <p:cNvSpPr txBox="1">
              <a:spLocks noChangeArrowheads="1"/>
            </p:cNvSpPr>
            <p:nvPr/>
          </p:nvSpPr>
          <p:spPr bwMode="auto">
            <a:xfrm>
              <a:off x="7302500" y="52689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284" name="Text Box 226"/>
            <p:cNvSpPr txBox="1">
              <a:spLocks noChangeArrowheads="1"/>
            </p:cNvSpPr>
            <p:nvPr/>
          </p:nvSpPr>
          <p:spPr bwMode="auto">
            <a:xfrm>
              <a:off x="6380163" y="4881563"/>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3,6</a:t>
              </a:r>
              <a:endParaRPr lang="fr-FR" sz="800" dirty="0">
                <a:latin typeface="Times New Roman" pitchFamily="18" charset="0"/>
                <a:cs typeface="Times New Roman" pitchFamily="18" charset="0"/>
              </a:endParaRPr>
            </a:p>
          </p:txBody>
        </p:sp>
        <p:sp>
          <p:nvSpPr>
            <p:cNvPr id="285" name="Text Box 227"/>
            <p:cNvSpPr txBox="1">
              <a:spLocks noChangeArrowheads="1"/>
            </p:cNvSpPr>
            <p:nvPr/>
          </p:nvSpPr>
          <p:spPr bwMode="auto">
            <a:xfrm>
              <a:off x="8272463" y="536416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286" name="AutoShape 138" descr="20 %"/>
            <p:cNvSpPr>
              <a:spLocks noChangeArrowheads="1"/>
            </p:cNvSpPr>
            <p:nvPr/>
          </p:nvSpPr>
          <p:spPr bwMode="auto">
            <a:xfrm rot="-3395279">
              <a:off x="6178067" y="4691692"/>
              <a:ext cx="412750" cy="274637"/>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grpSp>
      <p:grpSp>
        <p:nvGrpSpPr>
          <p:cNvPr id="309" name="Group 155"/>
          <p:cNvGrpSpPr>
            <a:grpSpLocks/>
          </p:cNvGrpSpPr>
          <p:nvPr/>
        </p:nvGrpSpPr>
        <p:grpSpPr bwMode="auto">
          <a:xfrm>
            <a:off x="5076056" y="2013744"/>
            <a:ext cx="474663" cy="517525"/>
            <a:chOff x="1280" y="1216"/>
            <a:chExt cx="608" cy="584"/>
          </a:xfrm>
        </p:grpSpPr>
        <p:sp>
          <p:nvSpPr>
            <p:cNvPr id="379" name="Oval 156"/>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80" name="Line 157"/>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1" name="Line 158"/>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10" name="Group 159"/>
          <p:cNvGrpSpPr>
            <a:grpSpLocks/>
          </p:cNvGrpSpPr>
          <p:nvPr/>
        </p:nvGrpSpPr>
        <p:grpSpPr bwMode="auto">
          <a:xfrm>
            <a:off x="6447656" y="1256506"/>
            <a:ext cx="474663" cy="517525"/>
            <a:chOff x="1280" y="1216"/>
            <a:chExt cx="608" cy="584"/>
          </a:xfrm>
        </p:grpSpPr>
        <p:sp>
          <p:nvSpPr>
            <p:cNvPr id="376" name="Oval 16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77" name="Line 16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78" name="Line 16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11" name="Group 163"/>
          <p:cNvGrpSpPr>
            <a:grpSpLocks/>
          </p:cNvGrpSpPr>
          <p:nvPr/>
        </p:nvGrpSpPr>
        <p:grpSpPr bwMode="auto">
          <a:xfrm>
            <a:off x="5949181" y="2021681"/>
            <a:ext cx="473075" cy="517525"/>
            <a:chOff x="1280" y="1216"/>
            <a:chExt cx="608" cy="584"/>
          </a:xfrm>
        </p:grpSpPr>
        <p:sp>
          <p:nvSpPr>
            <p:cNvPr id="373" name="Oval 16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74" name="Line 16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75" name="Line 16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12" name="Group 167"/>
          <p:cNvGrpSpPr>
            <a:grpSpLocks/>
          </p:cNvGrpSpPr>
          <p:nvPr/>
        </p:nvGrpSpPr>
        <p:grpSpPr bwMode="auto">
          <a:xfrm>
            <a:off x="7489056" y="2921794"/>
            <a:ext cx="474663" cy="515937"/>
            <a:chOff x="1280" y="1216"/>
            <a:chExt cx="608" cy="584"/>
          </a:xfrm>
        </p:grpSpPr>
        <p:sp>
          <p:nvSpPr>
            <p:cNvPr id="370" name="Oval 16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71" name="Line 16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72" name="Line 17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13" name="Group 171"/>
          <p:cNvGrpSpPr>
            <a:grpSpLocks/>
          </p:cNvGrpSpPr>
          <p:nvPr/>
        </p:nvGrpSpPr>
        <p:grpSpPr bwMode="auto">
          <a:xfrm>
            <a:off x="7133456" y="2035969"/>
            <a:ext cx="474663" cy="515937"/>
            <a:chOff x="1280" y="1216"/>
            <a:chExt cx="608" cy="584"/>
          </a:xfrm>
        </p:grpSpPr>
        <p:sp>
          <p:nvSpPr>
            <p:cNvPr id="367" name="Oval 172"/>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68" name="Line 173"/>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69" name="Line 174"/>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14" name="Group 175"/>
          <p:cNvGrpSpPr>
            <a:grpSpLocks/>
          </p:cNvGrpSpPr>
          <p:nvPr/>
        </p:nvGrpSpPr>
        <p:grpSpPr bwMode="auto">
          <a:xfrm>
            <a:off x="6266681" y="2948781"/>
            <a:ext cx="474663" cy="517525"/>
            <a:chOff x="1280" y="1216"/>
            <a:chExt cx="608" cy="584"/>
          </a:xfrm>
        </p:grpSpPr>
        <p:sp>
          <p:nvSpPr>
            <p:cNvPr id="364" name="Oval 176"/>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65" name="Line 177"/>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66" name="Line 178"/>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15" name="Text Box 179"/>
          <p:cNvSpPr txBox="1">
            <a:spLocks noChangeArrowheads="1"/>
          </p:cNvSpPr>
          <p:nvPr/>
        </p:nvSpPr>
        <p:spPr bwMode="auto">
          <a:xfrm>
            <a:off x="5482456" y="1853406"/>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316" name="Text Box 180"/>
          <p:cNvSpPr txBox="1">
            <a:spLocks noChangeArrowheads="1"/>
          </p:cNvSpPr>
          <p:nvPr/>
        </p:nvSpPr>
        <p:spPr bwMode="auto">
          <a:xfrm>
            <a:off x="7430319" y="1124744"/>
            <a:ext cx="5111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(35;25)</a:t>
            </a:r>
          </a:p>
        </p:txBody>
      </p:sp>
      <p:sp>
        <p:nvSpPr>
          <p:cNvPr id="317" name="Text Box 181"/>
          <p:cNvSpPr txBox="1">
            <a:spLocks noChangeArrowheads="1"/>
          </p:cNvSpPr>
          <p:nvPr/>
        </p:nvSpPr>
        <p:spPr bwMode="auto">
          <a:xfrm>
            <a:off x="5872981" y="1623219"/>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1.4.1.A</a:t>
            </a:r>
          </a:p>
          <a:p>
            <a:pPr algn="ctr"/>
            <a:r>
              <a:rPr lang="fr-FR" sz="800" dirty="0" smtClean="0">
                <a:latin typeface="Times New Roman" pitchFamily="18" charset="0"/>
              </a:rPr>
              <a:t>(15;5</a:t>
            </a:r>
            <a:r>
              <a:rPr lang="fr-FR" sz="800" dirty="0">
                <a:latin typeface="Times New Roman" pitchFamily="18" charset="0"/>
              </a:rPr>
              <a:t>)</a:t>
            </a:r>
          </a:p>
        </p:txBody>
      </p:sp>
      <p:sp>
        <p:nvSpPr>
          <p:cNvPr id="318" name="Text Box 182"/>
          <p:cNvSpPr txBox="1">
            <a:spLocks noChangeArrowheads="1"/>
          </p:cNvSpPr>
          <p:nvPr/>
        </p:nvSpPr>
        <p:spPr bwMode="auto">
          <a:xfrm>
            <a:off x="6315894" y="2442369"/>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319" name="Text Box 183"/>
          <p:cNvSpPr txBox="1">
            <a:spLocks noChangeArrowheads="1"/>
          </p:cNvSpPr>
          <p:nvPr/>
        </p:nvSpPr>
        <p:spPr bwMode="auto">
          <a:xfrm>
            <a:off x="6950894" y="1578769"/>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320" name="Text Box 184"/>
          <p:cNvSpPr txBox="1">
            <a:spLocks noChangeArrowheads="1"/>
          </p:cNvSpPr>
          <p:nvPr/>
        </p:nvSpPr>
        <p:spPr bwMode="auto">
          <a:xfrm>
            <a:off x="7506519" y="2382044"/>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1.4.5.A</a:t>
            </a:r>
          </a:p>
          <a:p>
            <a:pPr algn="ctr"/>
            <a:r>
              <a:rPr lang="fr-FR" sz="800" dirty="0" smtClean="0">
                <a:latin typeface="Times New Roman" pitchFamily="18" charset="0"/>
              </a:rPr>
              <a:t>(20;10</a:t>
            </a:r>
            <a:r>
              <a:rPr lang="fr-FR" sz="800" dirty="0">
                <a:latin typeface="Times New Roman" pitchFamily="18" charset="0"/>
              </a:rPr>
              <a:t>)</a:t>
            </a:r>
          </a:p>
        </p:txBody>
      </p:sp>
      <p:sp>
        <p:nvSpPr>
          <p:cNvPr id="321" name="Text Box 185"/>
          <p:cNvSpPr txBox="1">
            <a:spLocks noChangeArrowheads="1"/>
          </p:cNvSpPr>
          <p:nvPr/>
        </p:nvSpPr>
        <p:spPr bwMode="auto">
          <a:xfrm>
            <a:off x="7820844" y="2008981"/>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322" name="Text Box 186"/>
          <p:cNvSpPr txBox="1">
            <a:spLocks noChangeArrowheads="1"/>
          </p:cNvSpPr>
          <p:nvPr/>
        </p:nvSpPr>
        <p:spPr bwMode="auto">
          <a:xfrm>
            <a:off x="5563419" y="2302669"/>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323" name="Text Box 187"/>
          <p:cNvSpPr txBox="1">
            <a:spLocks noChangeArrowheads="1"/>
          </p:cNvSpPr>
          <p:nvPr/>
        </p:nvSpPr>
        <p:spPr bwMode="auto">
          <a:xfrm>
            <a:off x="7522394" y="1543844"/>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324" name="Text Box 188"/>
          <p:cNvSpPr txBox="1">
            <a:spLocks noChangeArrowheads="1"/>
          </p:cNvSpPr>
          <p:nvPr/>
        </p:nvSpPr>
        <p:spPr bwMode="auto">
          <a:xfrm>
            <a:off x="7203306" y="2629694"/>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325" name="Text Box 189"/>
          <p:cNvSpPr txBox="1">
            <a:spLocks noChangeArrowheads="1"/>
          </p:cNvSpPr>
          <p:nvPr/>
        </p:nvSpPr>
        <p:spPr bwMode="auto">
          <a:xfrm>
            <a:off x="6690544" y="1862931"/>
            <a:ext cx="311150" cy="214313"/>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326" name="Text Box 190"/>
          <p:cNvSpPr txBox="1">
            <a:spLocks noChangeArrowheads="1"/>
          </p:cNvSpPr>
          <p:nvPr/>
        </p:nvSpPr>
        <p:spPr bwMode="auto">
          <a:xfrm>
            <a:off x="6049194" y="2670969"/>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327" name="Text Box 191"/>
          <p:cNvSpPr txBox="1">
            <a:spLocks noChangeArrowheads="1"/>
          </p:cNvSpPr>
          <p:nvPr/>
        </p:nvSpPr>
        <p:spPr bwMode="auto">
          <a:xfrm>
            <a:off x="6754044" y="2831306"/>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328" name="Text Box 192"/>
          <p:cNvSpPr txBox="1">
            <a:spLocks noChangeArrowheads="1"/>
          </p:cNvSpPr>
          <p:nvPr/>
        </p:nvSpPr>
        <p:spPr bwMode="auto">
          <a:xfrm>
            <a:off x="6866756" y="3280569"/>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329" name="Text Box 193"/>
          <p:cNvSpPr txBox="1">
            <a:spLocks noChangeArrowheads="1"/>
          </p:cNvSpPr>
          <p:nvPr/>
        </p:nvSpPr>
        <p:spPr bwMode="auto">
          <a:xfrm>
            <a:off x="5091931" y="2305844"/>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330" name="Text Box 194"/>
          <p:cNvSpPr txBox="1">
            <a:spLocks noChangeArrowheads="1"/>
          </p:cNvSpPr>
          <p:nvPr/>
        </p:nvSpPr>
        <p:spPr bwMode="auto">
          <a:xfrm>
            <a:off x="5946006" y="2312194"/>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331" name="Text Box 195"/>
          <p:cNvSpPr txBox="1">
            <a:spLocks noChangeArrowheads="1"/>
          </p:cNvSpPr>
          <p:nvPr/>
        </p:nvSpPr>
        <p:spPr bwMode="auto">
          <a:xfrm>
            <a:off x="6444481" y="1526381"/>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332" name="Text Box 196"/>
          <p:cNvSpPr txBox="1">
            <a:spLocks noChangeArrowheads="1"/>
          </p:cNvSpPr>
          <p:nvPr/>
        </p:nvSpPr>
        <p:spPr bwMode="auto">
          <a:xfrm>
            <a:off x="7492231" y="3185319"/>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70</a:t>
            </a:r>
          </a:p>
        </p:txBody>
      </p:sp>
      <p:sp>
        <p:nvSpPr>
          <p:cNvPr id="333" name="Text Box 197"/>
          <p:cNvSpPr txBox="1">
            <a:spLocks noChangeArrowheads="1"/>
          </p:cNvSpPr>
          <p:nvPr/>
        </p:nvSpPr>
        <p:spPr bwMode="auto">
          <a:xfrm>
            <a:off x="7130281" y="2294731"/>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334" name="Text Box 198"/>
          <p:cNvSpPr txBox="1">
            <a:spLocks noChangeArrowheads="1"/>
          </p:cNvSpPr>
          <p:nvPr/>
        </p:nvSpPr>
        <p:spPr bwMode="auto">
          <a:xfrm>
            <a:off x="6250806" y="3229769"/>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grpSp>
        <p:nvGrpSpPr>
          <p:cNvPr id="335" name="Group 199"/>
          <p:cNvGrpSpPr>
            <a:grpSpLocks/>
          </p:cNvGrpSpPr>
          <p:nvPr/>
        </p:nvGrpSpPr>
        <p:grpSpPr bwMode="auto">
          <a:xfrm>
            <a:off x="8417744" y="1275556"/>
            <a:ext cx="473075" cy="517525"/>
            <a:chOff x="1280" y="1216"/>
            <a:chExt cx="608" cy="584"/>
          </a:xfrm>
        </p:grpSpPr>
        <p:sp>
          <p:nvSpPr>
            <p:cNvPr id="361" name="Oval 20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62" name="Line 20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63" name="Line 20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36" name="Text Box 203"/>
          <p:cNvSpPr txBox="1">
            <a:spLocks noChangeArrowheads="1"/>
          </p:cNvSpPr>
          <p:nvPr/>
        </p:nvSpPr>
        <p:spPr bwMode="auto">
          <a:xfrm>
            <a:off x="8401869" y="1534319"/>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80</a:t>
            </a:r>
          </a:p>
        </p:txBody>
      </p:sp>
      <p:sp>
        <p:nvSpPr>
          <p:cNvPr id="337" name="Text Box 204"/>
          <p:cNvSpPr txBox="1">
            <a:spLocks noChangeArrowheads="1"/>
          </p:cNvSpPr>
          <p:nvPr/>
        </p:nvSpPr>
        <p:spPr bwMode="auto">
          <a:xfrm>
            <a:off x="8606656" y="1534319"/>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80</a:t>
            </a:r>
          </a:p>
        </p:txBody>
      </p:sp>
      <p:sp>
        <p:nvSpPr>
          <p:cNvPr id="338" name="Text Box 205"/>
          <p:cNvSpPr txBox="1">
            <a:spLocks noChangeArrowheads="1"/>
          </p:cNvSpPr>
          <p:nvPr/>
        </p:nvSpPr>
        <p:spPr bwMode="auto">
          <a:xfrm>
            <a:off x="7679556" y="3174206"/>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70</a:t>
            </a:r>
          </a:p>
        </p:txBody>
      </p:sp>
      <p:sp>
        <p:nvSpPr>
          <p:cNvPr id="339" name="Text Box 206"/>
          <p:cNvSpPr txBox="1">
            <a:spLocks noChangeArrowheads="1"/>
          </p:cNvSpPr>
          <p:nvPr/>
        </p:nvSpPr>
        <p:spPr bwMode="auto">
          <a:xfrm>
            <a:off x="6644506" y="1526381"/>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340" name="Text Box 207"/>
          <p:cNvSpPr txBox="1">
            <a:spLocks noChangeArrowheads="1"/>
          </p:cNvSpPr>
          <p:nvPr/>
        </p:nvSpPr>
        <p:spPr bwMode="auto">
          <a:xfrm>
            <a:off x="6450831" y="3228181"/>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55</a:t>
            </a:r>
          </a:p>
        </p:txBody>
      </p:sp>
      <p:sp>
        <p:nvSpPr>
          <p:cNvPr id="341" name="Text Box 208"/>
          <p:cNvSpPr txBox="1">
            <a:spLocks noChangeArrowheads="1"/>
          </p:cNvSpPr>
          <p:nvPr/>
        </p:nvSpPr>
        <p:spPr bwMode="auto">
          <a:xfrm>
            <a:off x="6146031" y="2312194"/>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342" name="Text Box 209"/>
          <p:cNvSpPr txBox="1">
            <a:spLocks noChangeArrowheads="1"/>
          </p:cNvSpPr>
          <p:nvPr/>
        </p:nvSpPr>
        <p:spPr bwMode="auto">
          <a:xfrm>
            <a:off x="5284019" y="2297906"/>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343" name="AutoShape 210"/>
          <p:cNvSpPr>
            <a:spLocks noChangeArrowheads="1"/>
          </p:cNvSpPr>
          <p:nvPr/>
        </p:nvSpPr>
        <p:spPr bwMode="auto">
          <a:xfrm>
            <a:off x="5549131" y="2140744"/>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344" name="AutoShape 212"/>
          <p:cNvSpPr>
            <a:spLocks noChangeArrowheads="1"/>
          </p:cNvSpPr>
          <p:nvPr/>
        </p:nvSpPr>
        <p:spPr bwMode="auto">
          <a:xfrm rot="4029833">
            <a:off x="6126188" y="2605087"/>
            <a:ext cx="469900" cy="274637"/>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345" name="AutoShape 213" descr="20 %"/>
          <p:cNvSpPr>
            <a:spLocks noChangeArrowheads="1"/>
          </p:cNvSpPr>
          <p:nvPr/>
        </p:nvSpPr>
        <p:spPr bwMode="auto">
          <a:xfrm rot="2870285">
            <a:off x="6743725" y="1781175"/>
            <a:ext cx="542925" cy="274637"/>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46" name="AutoShape 214"/>
          <p:cNvSpPr>
            <a:spLocks noChangeArrowheads="1"/>
          </p:cNvSpPr>
          <p:nvPr/>
        </p:nvSpPr>
        <p:spPr bwMode="auto">
          <a:xfrm>
            <a:off x="6736581" y="3074194"/>
            <a:ext cx="755650" cy="274637"/>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347" name="AutoShape 215" descr="Grand damier"/>
          <p:cNvSpPr>
            <a:spLocks noChangeArrowheads="1"/>
          </p:cNvSpPr>
          <p:nvPr/>
        </p:nvSpPr>
        <p:spPr bwMode="auto">
          <a:xfrm rot="3874243">
            <a:off x="7336656" y="2594769"/>
            <a:ext cx="442913" cy="274637"/>
          </a:xfrm>
          <a:prstGeom prst="rightArrow">
            <a:avLst>
              <a:gd name="adj1" fmla="val 50000"/>
              <a:gd name="adj2" fmla="val 40318"/>
            </a:avLst>
          </a:prstGeom>
          <a:pattFill prst="lgCheck">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48" name="AutoShape 216"/>
          <p:cNvSpPr>
            <a:spLocks noChangeArrowheads="1"/>
          </p:cNvSpPr>
          <p:nvPr/>
        </p:nvSpPr>
        <p:spPr bwMode="auto">
          <a:xfrm rot="18230822">
            <a:off x="7560493" y="2248694"/>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349" name="AutoShape 217" descr="Grand damier"/>
          <p:cNvSpPr>
            <a:spLocks noChangeArrowheads="1"/>
          </p:cNvSpPr>
          <p:nvPr/>
        </p:nvSpPr>
        <p:spPr bwMode="auto">
          <a:xfrm>
            <a:off x="6920731" y="1372394"/>
            <a:ext cx="1504950" cy="274637"/>
          </a:xfrm>
          <a:prstGeom prst="rightArrow">
            <a:avLst>
              <a:gd name="adj1" fmla="val 50000"/>
              <a:gd name="adj2" fmla="val 136994"/>
            </a:avLst>
          </a:prstGeom>
          <a:noFill/>
          <a:ln w="9525">
            <a:solidFill>
              <a:schemeClr val="tx1"/>
            </a:solidFill>
            <a:miter lim="800000"/>
            <a:headEnd/>
            <a:tailEnd/>
          </a:ln>
          <a:effectLst/>
        </p:spPr>
        <p:txBody>
          <a:bodyPr wrap="none" anchor="ctr"/>
          <a:lstStyle/>
          <a:p>
            <a:endParaRPr lang="fr-FR"/>
          </a:p>
        </p:txBody>
      </p:sp>
      <p:sp>
        <p:nvSpPr>
          <p:cNvPr id="350" name="Text Box 218"/>
          <p:cNvSpPr txBox="1">
            <a:spLocks noChangeArrowheads="1"/>
          </p:cNvSpPr>
          <p:nvPr/>
        </p:nvSpPr>
        <p:spPr bwMode="auto">
          <a:xfrm>
            <a:off x="6063481" y="204073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351" name="Text Box 219"/>
          <p:cNvSpPr txBox="1">
            <a:spLocks noChangeArrowheads="1"/>
          </p:cNvSpPr>
          <p:nvPr/>
        </p:nvSpPr>
        <p:spPr bwMode="auto">
          <a:xfrm>
            <a:off x="6558781" y="126603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352" name="Text Box 220"/>
          <p:cNvSpPr txBox="1">
            <a:spLocks noChangeArrowheads="1"/>
          </p:cNvSpPr>
          <p:nvPr/>
        </p:nvSpPr>
        <p:spPr bwMode="auto">
          <a:xfrm>
            <a:off x="6380981" y="296783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353" name="Text Box 221"/>
          <p:cNvSpPr txBox="1">
            <a:spLocks noChangeArrowheads="1"/>
          </p:cNvSpPr>
          <p:nvPr/>
        </p:nvSpPr>
        <p:spPr bwMode="auto">
          <a:xfrm>
            <a:off x="7244581" y="204073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354" name="Text Box 222"/>
          <p:cNvSpPr txBox="1">
            <a:spLocks noChangeArrowheads="1"/>
          </p:cNvSpPr>
          <p:nvPr/>
        </p:nvSpPr>
        <p:spPr bwMode="auto">
          <a:xfrm>
            <a:off x="8527281" y="130413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355" name="Text Box 223"/>
          <p:cNvSpPr txBox="1">
            <a:spLocks noChangeArrowheads="1"/>
          </p:cNvSpPr>
          <p:nvPr/>
        </p:nvSpPr>
        <p:spPr bwMode="auto">
          <a:xfrm>
            <a:off x="7612881" y="294243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356" name="Text Box 224"/>
          <p:cNvSpPr txBox="1">
            <a:spLocks noChangeArrowheads="1"/>
          </p:cNvSpPr>
          <p:nvPr/>
        </p:nvSpPr>
        <p:spPr bwMode="auto">
          <a:xfrm>
            <a:off x="5187181" y="204073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357" name="Text Box 225"/>
          <p:cNvSpPr txBox="1">
            <a:spLocks noChangeArrowheads="1"/>
          </p:cNvSpPr>
          <p:nvPr/>
        </p:nvSpPr>
        <p:spPr bwMode="auto">
          <a:xfrm>
            <a:off x="7323956" y="2296319"/>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358" name="Text Box 226"/>
          <p:cNvSpPr txBox="1">
            <a:spLocks noChangeArrowheads="1"/>
          </p:cNvSpPr>
          <p:nvPr/>
        </p:nvSpPr>
        <p:spPr bwMode="auto">
          <a:xfrm>
            <a:off x="6401619" y="1908969"/>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3,6</a:t>
            </a:r>
            <a:endParaRPr lang="fr-FR" sz="800" dirty="0">
              <a:latin typeface="Times New Roman" pitchFamily="18" charset="0"/>
              <a:cs typeface="Times New Roman" pitchFamily="18" charset="0"/>
            </a:endParaRPr>
          </a:p>
        </p:txBody>
      </p:sp>
      <p:sp>
        <p:nvSpPr>
          <p:cNvPr id="359" name="Text Box 227"/>
          <p:cNvSpPr txBox="1">
            <a:spLocks noChangeArrowheads="1"/>
          </p:cNvSpPr>
          <p:nvPr/>
        </p:nvSpPr>
        <p:spPr bwMode="auto">
          <a:xfrm>
            <a:off x="8293919" y="2391569"/>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360" name="AutoShape 138" descr="20 %"/>
          <p:cNvSpPr>
            <a:spLocks noChangeArrowheads="1"/>
          </p:cNvSpPr>
          <p:nvPr/>
        </p:nvSpPr>
        <p:spPr bwMode="auto">
          <a:xfrm rot="18204721">
            <a:off x="6199523" y="1719098"/>
            <a:ext cx="412750" cy="274637"/>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grpSp>
        <p:nvGrpSpPr>
          <p:cNvPr id="383" name="Groupe 382"/>
          <p:cNvGrpSpPr/>
          <p:nvPr/>
        </p:nvGrpSpPr>
        <p:grpSpPr>
          <a:xfrm>
            <a:off x="5143500" y="4089400"/>
            <a:ext cx="3817858" cy="2267367"/>
            <a:chOff x="5143500" y="4089400"/>
            <a:chExt cx="3817858" cy="2267367"/>
          </a:xfrm>
        </p:grpSpPr>
        <p:grpSp>
          <p:nvGrpSpPr>
            <p:cNvPr id="16" name="Group 154"/>
            <p:cNvGrpSpPr>
              <a:grpSpLocks/>
            </p:cNvGrpSpPr>
            <p:nvPr/>
          </p:nvGrpSpPr>
          <p:grpSpPr bwMode="auto">
            <a:xfrm>
              <a:off x="5143500" y="4846638"/>
              <a:ext cx="474663" cy="517525"/>
              <a:chOff x="1280" y="1216"/>
              <a:chExt cx="608" cy="584"/>
            </a:xfrm>
          </p:grpSpPr>
          <p:sp>
            <p:nvSpPr>
              <p:cNvPr id="42139" name="Oval 15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2140" name="Line 15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2141" name="Line 15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7" name="Group 158"/>
            <p:cNvGrpSpPr>
              <a:grpSpLocks/>
            </p:cNvGrpSpPr>
            <p:nvPr/>
          </p:nvGrpSpPr>
          <p:grpSpPr bwMode="auto">
            <a:xfrm>
              <a:off x="6515100" y="4089400"/>
              <a:ext cx="474663" cy="517525"/>
              <a:chOff x="1280" y="1216"/>
              <a:chExt cx="608" cy="584"/>
            </a:xfrm>
          </p:grpSpPr>
          <p:sp>
            <p:nvSpPr>
              <p:cNvPr id="42143" name="Oval 159"/>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2144" name="Line 160"/>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2145" name="Line 161"/>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8" name="Group 162"/>
            <p:cNvGrpSpPr>
              <a:grpSpLocks/>
            </p:cNvGrpSpPr>
            <p:nvPr/>
          </p:nvGrpSpPr>
          <p:grpSpPr bwMode="auto">
            <a:xfrm>
              <a:off x="6016625" y="4854575"/>
              <a:ext cx="473075" cy="517525"/>
              <a:chOff x="1280" y="1216"/>
              <a:chExt cx="608" cy="584"/>
            </a:xfrm>
          </p:grpSpPr>
          <p:sp>
            <p:nvSpPr>
              <p:cNvPr id="42147" name="Oval 163"/>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2148" name="Line 164"/>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2149" name="Line 165"/>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9" name="Group 166"/>
            <p:cNvGrpSpPr>
              <a:grpSpLocks/>
            </p:cNvGrpSpPr>
            <p:nvPr/>
          </p:nvGrpSpPr>
          <p:grpSpPr bwMode="auto">
            <a:xfrm>
              <a:off x="7556500" y="5754688"/>
              <a:ext cx="474663" cy="515937"/>
              <a:chOff x="1280" y="1216"/>
              <a:chExt cx="608" cy="584"/>
            </a:xfrm>
          </p:grpSpPr>
          <p:sp>
            <p:nvSpPr>
              <p:cNvPr id="42151" name="Oval 16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2152" name="Line 16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2153" name="Line 16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0" name="Group 170"/>
            <p:cNvGrpSpPr>
              <a:grpSpLocks/>
            </p:cNvGrpSpPr>
            <p:nvPr/>
          </p:nvGrpSpPr>
          <p:grpSpPr bwMode="auto">
            <a:xfrm>
              <a:off x="7200900" y="4868863"/>
              <a:ext cx="474663" cy="515937"/>
              <a:chOff x="1280" y="1216"/>
              <a:chExt cx="608" cy="584"/>
            </a:xfrm>
          </p:grpSpPr>
          <p:sp>
            <p:nvSpPr>
              <p:cNvPr id="42155" name="Oval 17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2156" name="Line 17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2157" name="Line 17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1" name="Group 174"/>
            <p:cNvGrpSpPr>
              <a:grpSpLocks/>
            </p:cNvGrpSpPr>
            <p:nvPr/>
          </p:nvGrpSpPr>
          <p:grpSpPr bwMode="auto">
            <a:xfrm>
              <a:off x="6334125" y="5781675"/>
              <a:ext cx="474663" cy="517525"/>
              <a:chOff x="1280" y="1216"/>
              <a:chExt cx="608" cy="584"/>
            </a:xfrm>
          </p:grpSpPr>
          <p:sp>
            <p:nvSpPr>
              <p:cNvPr id="42159" name="Oval 17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2160" name="Line 17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2161" name="Line 17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2162" name="Text Box 178"/>
            <p:cNvSpPr txBox="1">
              <a:spLocks noChangeArrowheads="1"/>
            </p:cNvSpPr>
            <p:nvPr/>
          </p:nvSpPr>
          <p:spPr bwMode="auto">
            <a:xfrm>
              <a:off x="5549900" y="4686300"/>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42164" name="Text Box 180"/>
            <p:cNvSpPr txBox="1">
              <a:spLocks noChangeArrowheads="1"/>
            </p:cNvSpPr>
            <p:nvPr/>
          </p:nvSpPr>
          <p:spPr bwMode="auto">
            <a:xfrm>
              <a:off x="5940425" y="4456113"/>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1.4.1.A</a:t>
              </a:r>
            </a:p>
            <a:p>
              <a:pPr algn="ctr"/>
              <a:r>
                <a:rPr lang="fr-FR" sz="800" dirty="0" smtClean="0">
                  <a:latin typeface="Times New Roman" pitchFamily="18" charset="0"/>
                </a:rPr>
                <a:t>(15;5</a:t>
              </a:r>
              <a:r>
                <a:rPr lang="fr-FR" sz="800" dirty="0">
                  <a:latin typeface="Times New Roman" pitchFamily="18" charset="0"/>
                </a:rPr>
                <a:t>)</a:t>
              </a:r>
            </a:p>
          </p:txBody>
        </p:sp>
        <p:sp>
          <p:nvSpPr>
            <p:cNvPr id="42165" name="Text Box 181"/>
            <p:cNvSpPr txBox="1">
              <a:spLocks noChangeArrowheads="1"/>
            </p:cNvSpPr>
            <p:nvPr/>
          </p:nvSpPr>
          <p:spPr bwMode="auto">
            <a:xfrm>
              <a:off x="6381750" y="52752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42166" name="Text Box 182"/>
            <p:cNvSpPr txBox="1">
              <a:spLocks noChangeArrowheads="1"/>
            </p:cNvSpPr>
            <p:nvPr/>
          </p:nvSpPr>
          <p:spPr bwMode="auto">
            <a:xfrm>
              <a:off x="7018338" y="44116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42167" name="Text Box 183"/>
            <p:cNvSpPr txBox="1">
              <a:spLocks noChangeArrowheads="1"/>
            </p:cNvSpPr>
            <p:nvPr/>
          </p:nvSpPr>
          <p:spPr bwMode="auto">
            <a:xfrm>
              <a:off x="7573963" y="5214938"/>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(15;10)</a:t>
              </a:r>
            </a:p>
          </p:txBody>
        </p:sp>
        <p:sp>
          <p:nvSpPr>
            <p:cNvPr id="42168" name="Text Box 184"/>
            <p:cNvSpPr txBox="1">
              <a:spLocks noChangeArrowheads="1"/>
            </p:cNvSpPr>
            <p:nvPr/>
          </p:nvSpPr>
          <p:spPr bwMode="auto">
            <a:xfrm>
              <a:off x="7886700" y="4841875"/>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42169" name="Text Box 185"/>
            <p:cNvSpPr txBox="1">
              <a:spLocks noChangeArrowheads="1"/>
            </p:cNvSpPr>
            <p:nvPr/>
          </p:nvSpPr>
          <p:spPr bwMode="auto">
            <a:xfrm>
              <a:off x="5630863" y="513556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2170" name="Text Box 186"/>
            <p:cNvSpPr txBox="1">
              <a:spLocks noChangeArrowheads="1"/>
            </p:cNvSpPr>
            <p:nvPr/>
          </p:nvSpPr>
          <p:spPr bwMode="auto">
            <a:xfrm>
              <a:off x="7589838" y="437673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42171" name="Text Box 187"/>
            <p:cNvSpPr txBox="1">
              <a:spLocks noChangeArrowheads="1"/>
            </p:cNvSpPr>
            <p:nvPr/>
          </p:nvSpPr>
          <p:spPr bwMode="auto">
            <a:xfrm>
              <a:off x="6757988" y="4695825"/>
              <a:ext cx="311150" cy="214313"/>
            </a:xfrm>
            <a:prstGeom prst="rect">
              <a:avLst/>
            </a:prstGeom>
            <a:noFill/>
            <a:ln w="9525">
              <a:noFill/>
              <a:miter lim="800000"/>
              <a:headEnd/>
              <a:tailEnd/>
            </a:ln>
            <a:effectLst/>
          </p:spPr>
          <p:txBody>
            <a:bodyPr wrap="none">
              <a:spAutoFit/>
            </a:bodyPr>
            <a:lstStyle/>
            <a:p>
              <a:r>
                <a:rPr lang="fr-FR" sz="800" dirty="0">
                  <a:latin typeface="Times New Roman" pitchFamily="18" charset="0"/>
                </a:rPr>
                <a:t>4,8</a:t>
              </a:r>
            </a:p>
          </p:txBody>
        </p:sp>
        <p:sp>
          <p:nvSpPr>
            <p:cNvPr id="42172" name="Text Box 188"/>
            <p:cNvSpPr txBox="1">
              <a:spLocks noChangeArrowheads="1"/>
            </p:cNvSpPr>
            <p:nvPr/>
          </p:nvSpPr>
          <p:spPr bwMode="auto">
            <a:xfrm>
              <a:off x="6103938" y="542766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2173" name="Text Box 189"/>
            <p:cNvSpPr txBox="1">
              <a:spLocks noChangeArrowheads="1"/>
            </p:cNvSpPr>
            <p:nvPr/>
          </p:nvSpPr>
          <p:spPr bwMode="auto">
            <a:xfrm>
              <a:off x="6823075" y="5664200"/>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42174" name="Text Box 190"/>
            <p:cNvSpPr txBox="1">
              <a:spLocks noChangeArrowheads="1"/>
            </p:cNvSpPr>
            <p:nvPr/>
          </p:nvSpPr>
          <p:spPr bwMode="auto">
            <a:xfrm>
              <a:off x="6934200" y="611346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2175" name="Text Box 191"/>
            <p:cNvSpPr txBox="1">
              <a:spLocks noChangeArrowheads="1"/>
            </p:cNvSpPr>
            <p:nvPr/>
          </p:nvSpPr>
          <p:spPr bwMode="auto">
            <a:xfrm>
              <a:off x="5159375" y="5138738"/>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2176" name="Text Box 192"/>
            <p:cNvSpPr txBox="1">
              <a:spLocks noChangeArrowheads="1"/>
            </p:cNvSpPr>
            <p:nvPr/>
          </p:nvSpPr>
          <p:spPr bwMode="auto">
            <a:xfrm>
              <a:off x="6013450" y="514508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2177" name="Text Box 193"/>
            <p:cNvSpPr txBox="1">
              <a:spLocks noChangeArrowheads="1"/>
            </p:cNvSpPr>
            <p:nvPr/>
          </p:nvSpPr>
          <p:spPr bwMode="auto">
            <a:xfrm>
              <a:off x="6511925" y="43592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42178" name="Text Box 194"/>
            <p:cNvSpPr txBox="1">
              <a:spLocks noChangeArrowheads="1"/>
            </p:cNvSpPr>
            <p:nvPr/>
          </p:nvSpPr>
          <p:spPr bwMode="auto">
            <a:xfrm>
              <a:off x="7559675" y="6018213"/>
              <a:ext cx="287258" cy="33855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65</a:t>
              </a:r>
            </a:p>
            <a:p>
              <a:endParaRPr lang="fr-FR" sz="800" dirty="0">
                <a:latin typeface="Times New Roman" pitchFamily="18" charset="0"/>
              </a:endParaRPr>
            </a:p>
          </p:txBody>
        </p:sp>
        <p:sp>
          <p:nvSpPr>
            <p:cNvPr id="42179" name="Text Box 195"/>
            <p:cNvSpPr txBox="1">
              <a:spLocks noChangeArrowheads="1"/>
            </p:cNvSpPr>
            <p:nvPr/>
          </p:nvSpPr>
          <p:spPr bwMode="auto">
            <a:xfrm>
              <a:off x="7188200" y="512762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2180" name="Text Box 196"/>
            <p:cNvSpPr txBox="1">
              <a:spLocks noChangeArrowheads="1"/>
            </p:cNvSpPr>
            <p:nvPr/>
          </p:nvSpPr>
          <p:spPr bwMode="auto">
            <a:xfrm>
              <a:off x="6318250" y="606266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grpSp>
          <p:nvGrpSpPr>
            <p:cNvPr id="22" name="Group 197"/>
            <p:cNvGrpSpPr>
              <a:grpSpLocks/>
            </p:cNvGrpSpPr>
            <p:nvPr/>
          </p:nvGrpSpPr>
          <p:grpSpPr bwMode="auto">
            <a:xfrm>
              <a:off x="8485188" y="4108450"/>
              <a:ext cx="473075" cy="517525"/>
              <a:chOff x="1280" y="1216"/>
              <a:chExt cx="608" cy="584"/>
            </a:xfrm>
          </p:grpSpPr>
          <p:sp>
            <p:nvSpPr>
              <p:cNvPr id="42182" name="Oval 19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2183" name="Line 19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2184" name="Line 20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2185" name="Text Box 201"/>
            <p:cNvSpPr txBox="1">
              <a:spLocks noChangeArrowheads="1"/>
            </p:cNvSpPr>
            <p:nvPr/>
          </p:nvSpPr>
          <p:spPr bwMode="auto">
            <a:xfrm>
              <a:off x="8469313" y="43672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75</a:t>
              </a:r>
              <a:endParaRPr lang="fr-FR" sz="800" dirty="0">
                <a:latin typeface="Times New Roman" pitchFamily="18" charset="0"/>
              </a:endParaRPr>
            </a:p>
          </p:txBody>
        </p:sp>
        <p:sp>
          <p:nvSpPr>
            <p:cNvPr id="42186" name="Text Box 202"/>
            <p:cNvSpPr txBox="1">
              <a:spLocks noChangeArrowheads="1"/>
            </p:cNvSpPr>
            <p:nvPr/>
          </p:nvSpPr>
          <p:spPr bwMode="auto">
            <a:xfrm>
              <a:off x="8674100" y="43672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75</a:t>
              </a:r>
              <a:endParaRPr lang="fr-FR" sz="800" dirty="0">
                <a:latin typeface="Times New Roman" pitchFamily="18" charset="0"/>
              </a:endParaRPr>
            </a:p>
          </p:txBody>
        </p:sp>
        <p:sp>
          <p:nvSpPr>
            <p:cNvPr id="42187" name="Text Box 203"/>
            <p:cNvSpPr txBox="1">
              <a:spLocks noChangeArrowheads="1"/>
            </p:cNvSpPr>
            <p:nvPr/>
          </p:nvSpPr>
          <p:spPr bwMode="auto">
            <a:xfrm>
              <a:off x="7747000" y="600710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65</a:t>
              </a:r>
              <a:endParaRPr lang="fr-FR" sz="800" dirty="0">
                <a:latin typeface="Times New Roman" pitchFamily="18" charset="0"/>
              </a:endParaRPr>
            </a:p>
          </p:txBody>
        </p:sp>
        <p:sp>
          <p:nvSpPr>
            <p:cNvPr id="42188" name="Text Box 204"/>
            <p:cNvSpPr txBox="1">
              <a:spLocks noChangeArrowheads="1"/>
            </p:cNvSpPr>
            <p:nvPr/>
          </p:nvSpPr>
          <p:spPr bwMode="auto">
            <a:xfrm>
              <a:off x="6711950" y="43592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42189" name="Text Box 205"/>
            <p:cNvSpPr txBox="1">
              <a:spLocks noChangeArrowheads="1"/>
            </p:cNvSpPr>
            <p:nvPr/>
          </p:nvSpPr>
          <p:spPr bwMode="auto">
            <a:xfrm>
              <a:off x="6518275" y="60610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2190" name="Text Box 206"/>
            <p:cNvSpPr txBox="1">
              <a:spLocks noChangeArrowheads="1"/>
            </p:cNvSpPr>
            <p:nvPr/>
          </p:nvSpPr>
          <p:spPr bwMode="auto">
            <a:xfrm>
              <a:off x="6213475" y="514508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2191" name="Text Box 207"/>
            <p:cNvSpPr txBox="1">
              <a:spLocks noChangeArrowheads="1"/>
            </p:cNvSpPr>
            <p:nvPr/>
          </p:nvSpPr>
          <p:spPr bwMode="auto">
            <a:xfrm>
              <a:off x="5351463" y="5130800"/>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2192" name="AutoShape 208"/>
            <p:cNvSpPr>
              <a:spLocks noChangeArrowheads="1"/>
            </p:cNvSpPr>
            <p:nvPr/>
          </p:nvSpPr>
          <p:spPr bwMode="auto">
            <a:xfrm>
              <a:off x="5616575" y="4973638"/>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42194" name="AutoShape 210"/>
            <p:cNvSpPr>
              <a:spLocks noChangeArrowheads="1"/>
            </p:cNvSpPr>
            <p:nvPr/>
          </p:nvSpPr>
          <p:spPr bwMode="auto">
            <a:xfrm rot="4029833">
              <a:off x="6193632" y="5437981"/>
              <a:ext cx="469900" cy="274637"/>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42195" name="AutoShape 211" descr="20 %"/>
            <p:cNvSpPr>
              <a:spLocks noChangeArrowheads="1"/>
            </p:cNvSpPr>
            <p:nvPr/>
          </p:nvSpPr>
          <p:spPr bwMode="auto">
            <a:xfrm rot="2870285">
              <a:off x="6811169" y="4614069"/>
              <a:ext cx="542925" cy="274637"/>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2196" name="AutoShape 212"/>
            <p:cNvSpPr>
              <a:spLocks noChangeArrowheads="1"/>
            </p:cNvSpPr>
            <p:nvPr/>
          </p:nvSpPr>
          <p:spPr bwMode="auto">
            <a:xfrm>
              <a:off x="6804025" y="5907088"/>
              <a:ext cx="755650" cy="274637"/>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42197" name="AutoShape 213" descr="Grand damier"/>
            <p:cNvSpPr>
              <a:spLocks noChangeArrowheads="1"/>
            </p:cNvSpPr>
            <p:nvPr/>
          </p:nvSpPr>
          <p:spPr bwMode="auto">
            <a:xfrm rot="3874243">
              <a:off x="7404100" y="5427663"/>
              <a:ext cx="442913" cy="274637"/>
            </a:xfrm>
            <a:prstGeom prst="rightArrow">
              <a:avLst>
                <a:gd name="adj1" fmla="val 50000"/>
                <a:gd name="adj2" fmla="val 40318"/>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42198" name="AutoShape 214"/>
            <p:cNvSpPr>
              <a:spLocks noChangeArrowheads="1"/>
            </p:cNvSpPr>
            <p:nvPr/>
          </p:nvSpPr>
          <p:spPr bwMode="auto">
            <a:xfrm rot="-3369178">
              <a:off x="7627937" y="5081588"/>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42199" name="AutoShape 215" descr="20 %"/>
            <p:cNvSpPr>
              <a:spLocks noChangeArrowheads="1"/>
            </p:cNvSpPr>
            <p:nvPr/>
          </p:nvSpPr>
          <p:spPr bwMode="auto">
            <a:xfrm>
              <a:off x="6988175" y="4205288"/>
              <a:ext cx="1504950" cy="274637"/>
            </a:xfrm>
            <a:prstGeom prst="rightArrow">
              <a:avLst>
                <a:gd name="adj1" fmla="val 50000"/>
                <a:gd name="adj2" fmla="val 136994"/>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2200" name="Text Box 216"/>
            <p:cNvSpPr txBox="1">
              <a:spLocks noChangeArrowheads="1"/>
            </p:cNvSpPr>
            <p:nvPr/>
          </p:nvSpPr>
          <p:spPr bwMode="auto">
            <a:xfrm>
              <a:off x="6130925" y="48736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42201" name="Text Box 217"/>
            <p:cNvSpPr txBox="1">
              <a:spLocks noChangeArrowheads="1"/>
            </p:cNvSpPr>
            <p:nvPr/>
          </p:nvSpPr>
          <p:spPr bwMode="auto">
            <a:xfrm>
              <a:off x="6626225" y="40989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42202" name="Text Box 218"/>
            <p:cNvSpPr txBox="1">
              <a:spLocks noChangeArrowheads="1"/>
            </p:cNvSpPr>
            <p:nvPr/>
          </p:nvSpPr>
          <p:spPr bwMode="auto">
            <a:xfrm>
              <a:off x="6448425" y="58007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42203" name="Text Box 219"/>
            <p:cNvSpPr txBox="1">
              <a:spLocks noChangeArrowheads="1"/>
            </p:cNvSpPr>
            <p:nvPr/>
          </p:nvSpPr>
          <p:spPr bwMode="auto">
            <a:xfrm>
              <a:off x="7312025" y="48736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42204" name="Text Box 220"/>
            <p:cNvSpPr txBox="1">
              <a:spLocks noChangeArrowheads="1"/>
            </p:cNvSpPr>
            <p:nvPr/>
          </p:nvSpPr>
          <p:spPr bwMode="auto">
            <a:xfrm>
              <a:off x="8594725" y="41370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42205" name="Text Box 221"/>
            <p:cNvSpPr txBox="1">
              <a:spLocks noChangeArrowheads="1"/>
            </p:cNvSpPr>
            <p:nvPr/>
          </p:nvSpPr>
          <p:spPr bwMode="auto">
            <a:xfrm>
              <a:off x="7680325" y="57753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42206" name="Text Box 222"/>
            <p:cNvSpPr txBox="1">
              <a:spLocks noChangeArrowheads="1"/>
            </p:cNvSpPr>
            <p:nvPr/>
          </p:nvSpPr>
          <p:spPr bwMode="auto">
            <a:xfrm>
              <a:off x="5254625" y="48736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42207" name="Text Box 223"/>
            <p:cNvSpPr txBox="1">
              <a:spLocks noChangeArrowheads="1"/>
            </p:cNvSpPr>
            <p:nvPr/>
          </p:nvSpPr>
          <p:spPr bwMode="auto">
            <a:xfrm>
              <a:off x="7391400" y="51292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2208" name="Text Box 224"/>
            <p:cNvSpPr txBox="1">
              <a:spLocks noChangeArrowheads="1"/>
            </p:cNvSpPr>
            <p:nvPr/>
          </p:nvSpPr>
          <p:spPr bwMode="auto">
            <a:xfrm>
              <a:off x="6469063" y="4741863"/>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3,6</a:t>
              </a:r>
              <a:endParaRPr lang="fr-FR" sz="800" dirty="0">
                <a:latin typeface="Times New Roman" pitchFamily="18" charset="0"/>
              </a:endParaRPr>
            </a:p>
          </p:txBody>
        </p:sp>
        <p:sp>
          <p:nvSpPr>
            <p:cNvPr id="42209" name="Text Box 225"/>
            <p:cNvSpPr txBox="1">
              <a:spLocks noChangeArrowheads="1"/>
            </p:cNvSpPr>
            <p:nvPr/>
          </p:nvSpPr>
          <p:spPr bwMode="auto">
            <a:xfrm>
              <a:off x="8361363" y="522446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2215" name="Text Box 231"/>
            <p:cNvSpPr txBox="1">
              <a:spLocks noChangeArrowheads="1"/>
            </p:cNvSpPr>
            <p:nvPr/>
          </p:nvSpPr>
          <p:spPr bwMode="auto">
            <a:xfrm>
              <a:off x="7245350" y="544353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382" name="AutoShape 138" descr="20 %"/>
            <p:cNvSpPr>
              <a:spLocks noChangeArrowheads="1"/>
            </p:cNvSpPr>
            <p:nvPr/>
          </p:nvSpPr>
          <p:spPr bwMode="auto">
            <a:xfrm rot="18204721">
              <a:off x="6250076" y="4547677"/>
              <a:ext cx="412750" cy="274637"/>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gr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 name="Espace réservé du numéro de diapositive 4"/>
          <p:cNvSpPr>
            <a:spLocks noGrp="1"/>
          </p:cNvSpPr>
          <p:nvPr>
            <p:ph type="sldNum" sz="quarter" idx="12"/>
          </p:nvPr>
        </p:nvSpPr>
        <p:spPr/>
        <p:txBody>
          <a:bodyPr/>
          <a:lstStyle/>
          <a:p>
            <a:fld id="{8691F669-D271-45B8-B53F-7A2AFBC9B500}" type="slidenum">
              <a:rPr lang="fr-FR"/>
              <a:pPr/>
              <a:t>7</a:t>
            </a:fld>
            <a:endParaRPr lang="fr-FR"/>
          </a:p>
        </p:txBody>
      </p:sp>
      <p:sp>
        <p:nvSpPr>
          <p:cNvPr id="43010" name="Rectangle 2"/>
          <p:cNvSpPr>
            <a:spLocks noGrp="1" noChangeArrowheads="1"/>
          </p:cNvSpPr>
          <p:nvPr>
            <p:ph type="title"/>
          </p:nvPr>
        </p:nvSpPr>
        <p:spPr>
          <a:xfrm>
            <a:off x="457200" y="-39688"/>
            <a:ext cx="8229600" cy="360363"/>
          </a:xfrm>
          <a:noFill/>
          <a:ln/>
        </p:spPr>
        <p:txBody>
          <a:bodyPr/>
          <a:lstStyle/>
          <a:p>
            <a:r>
              <a:rPr lang="fr-FR" sz="1400" b="1"/>
              <a:t>Q12 : COUT x DELAI DU LOGICIEL LOGIC : ITERATION N°4</a:t>
            </a:r>
          </a:p>
        </p:txBody>
      </p:sp>
      <p:sp>
        <p:nvSpPr>
          <p:cNvPr id="43011" name="Line 3"/>
          <p:cNvSpPr>
            <a:spLocks noChangeShapeType="1"/>
          </p:cNvSpPr>
          <p:nvPr/>
        </p:nvSpPr>
        <p:spPr bwMode="auto">
          <a:xfrm>
            <a:off x="4572000" y="336550"/>
            <a:ext cx="0" cy="6521450"/>
          </a:xfrm>
          <a:prstGeom prst="line">
            <a:avLst/>
          </a:prstGeom>
          <a:noFill/>
          <a:ln w="9525">
            <a:solidFill>
              <a:schemeClr val="tx1"/>
            </a:solidFill>
            <a:round/>
            <a:headEnd/>
            <a:tailEnd/>
          </a:ln>
          <a:effectLst/>
        </p:spPr>
        <p:txBody>
          <a:bodyPr/>
          <a:lstStyle/>
          <a:p>
            <a:endParaRPr lang="fr-FR"/>
          </a:p>
        </p:txBody>
      </p:sp>
      <p:sp>
        <p:nvSpPr>
          <p:cNvPr id="43012" name="Line 4"/>
          <p:cNvSpPr>
            <a:spLocks noChangeShapeType="1"/>
          </p:cNvSpPr>
          <p:nvPr/>
        </p:nvSpPr>
        <p:spPr bwMode="auto">
          <a:xfrm>
            <a:off x="0" y="3430588"/>
            <a:ext cx="9144000" cy="0"/>
          </a:xfrm>
          <a:prstGeom prst="line">
            <a:avLst/>
          </a:prstGeom>
          <a:noFill/>
          <a:ln w="9525">
            <a:solidFill>
              <a:schemeClr val="tx1"/>
            </a:solidFill>
            <a:round/>
            <a:headEnd/>
            <a:tailEnd/>
          </a:ln>
          <a:effectLst/>
        </p:spPr>
        <p:txBody>
          <a:bodyPr/>
          <a:lstStyle/>
          <a:p>
            <a:endParaRPr lang="fr-FR"/>
          </a:p>
        </p:txBody>
      </p:sp>
      <p:sp>
        <p:nvSpPr>
          <p:cNvPr id="43013" name="Text Box 5"/>
          <p:cNvSpPr txBox="1">
            <a:spLocks noChangeArrowheads="1"/>
          </p:cNvSpPr>
          <p:nvPr/>
        </p:nvSpPr>
        <p:spPr bwMode="auto">
          <a:xfrm>
            <a:off x="276225" y="2840038"/>
            <a:ext cx="4108450" cy="336550"/>
          </a:xfrm>
          <a:prstGeom prst="rect">
            <a:avLst/>
          </a:prstGeom>
          <a:noFill/>
          <a:ln w="9525">
            <a:noFill/>
            <a:miter lim="800000"/>
            <a:headEnd/>
            <a:tailEnd/>
          </a:ln>
          <a:effectLst/>
        </p:spPr>
        <p:txBody>
          <a:bodyPr wrap="none">
            <a:spAutoFit/>
          </a:bodyPr>
          <a:lstStyle/>
          <a:p>
            <a:r>
              <a:rPr lang="fr-FR" sz="800">
                <a:latin typeface="Times New Roman" pitchFamily="18" charset="0"/>
              </a:rPr>
              <a:t>Il n’existe pas encore de chaîne d’arcs bloqués de l’origine à l’extrémité. Il y aura donc au moins</a:t>
            </a:r>
          </a:p>
          <a:p>
            <a:r>
              <a:rPr lang="fr-FR" sz="800">
                <a:latin typeface="Times New Roman" pitchFamily="18" charset="0"/>
              </a:rPr>
              <a:t>une itération supplémentaire.</a:t>
            </a:r>
          </a:p>
        </p:txBody>
      </p:sp>
      <p:grpSp>
        <p:nvGrpSpPr>
          <p:cNvPr id="2" name="Group 6"/>
          <p:cNvGrpSpPr>
            <a:grpSpLocks/>
          </p:cNvGrpSpPr>
          <p:nvPr/>
        </p:nvGrpSpPr>
        <p:grpSpPr bwMode="auto">
          <a:xfrm>
            <a:off x="4867275" y="1547813"/>
            <a:ext cx="474663" cy="517525"/>
            <a:chOff x="1280" y="1216"/>
            <a:chExt cx="608" cy="584"/>
          </a:xfrm>
        </p:grpSpPr>
        <p:sp>
          <p:nvSpPr>
            <p:cNvPr id="43015" name="Oval 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016" name="Line 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017" name="Line 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 name="Group 10"/>
          <p:cNvGrpSpPr>
            <a:grpSpLocks/>
          </p:cNvGrpSpPr>
          <p:nvPr/>
        </p:nvGrpSpPr>
        <p:grpSpPr bwMode="auto">
          <a:xfrm>
            <a:off x="6238875" y="790575"/>
            <a:ext cx="474663" cy="517525"/>
            <a:chOff x="1280" y="1216"/>
            <a:chExt cx="608" cy="584"/>
          </a:xfrm>
        </p:grpSpPr>
        <p:sp>
          <p:nvSpPr>
            <p:cNvPr id="43019" name="Oval 1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020" name="Line 1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021" name="Line 1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4" name="Group 14"/>
          <p:cNvGrpSpPr>
            <a:grpSpLocks/>
          </p:cNvGrpSpPr>
          <p:nvPr/>
        </p:nvGrpSpPr>
        <p:grpSpPr bwMode="auto">
          <a:xfrm>
            <a:off x="5740400" y="1555750"/>
            <a:ext cx="473075" cy="517525"/>
            <a:chOff x="1280" y="1216"/>
            <a:chExt cx="608" cy="584"/>
          </a:xfrm>
        </p:grpSpPr>
        <p:sp>
          <p:nvSpPr>
            <p:cNvPr id="43023" name="Oval 1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024" name="Line 1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025" name="Line 1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5" name="Group 18"/>
          <p:cNvGrpSpPr>
            <a:grpSpLocks/>
          </p:cNvGrpSpPr>
          <p:nvPr/>
        </p:nvGrpSpPr>
        <p:grpSpPr bwMode="auto">
          <a:xfrm>
            <a:off x="7280275" y="2455863"/>
            <a:ext cx="474663" cy="515937"/>
            <a:chOff x="1280" y="1216"/>
            <a:chExt cx="608" cy="584"/>
          </a:xfrm>
        </p:grpSpPr>
        <p:sp>
          <p:nvSpPr>
            <p:cNvPr id="43027" name="Oval 19"/>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028" name="Line 20"/>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029" name="Line 21"/>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6" name="Group 22"/>
          <p:cNvGrpSpPr>
            <a:grpSpLocks/>
          </p:cNvGrpSpPr>
          <p:nvPr/>
        </p:nvGrpSpPr>
        <p:grpSpPr bwMode="auto">
          <a:xfrm>
            <a:off x="6924675" y="1570038"/>
            <a:ext cx="474663" cy="515937"/>
            <a:chOff x="1280" y="1216"/>
            <a:chExt cx="608" cy="584"/>
          </a:xfrm>
        </p:grpSpPr>
        <p:sp>
          <p:nvSpPr>
            <p:cNvPr id="43031" name="Oval 23"/>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032" name="Line 24"/>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033" name="Line 25"/>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7" name="Group 26"/>
          <p:cNvGrpSpPr>
            <a:grpSpLocks/>
          </p:cNvGrpSpPr>
          <p:nvPr/>
        </p:nvGrpSpPr>
        <p:grpSpPr bwMode="auto">
          <a:xfrm>
            <a:off x="6057900" y="2482850"/>
            <a:ext cx="474663" cy="517525"/>
            <a:chOff x="1280" y="1216"/>
            <a:chExt cx="608" cy="584"/>
          </a:xfrm>
        </p:grpSpPr>
        <p:sp>
          <p:nvSpPr>
            <p:cNvPr id="43035" name="Oval 2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036" name="Line 2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037" name="Line 2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3038" name="Text Box 30"/>
          <p:cNvSpPr txBox="1">
            <a:spLocks noChangeArrowheads="1"/>
          </p:cNvSpPr>
          <p:nvPr/>
        </p:nvSpPr>
        <p:spPr bwMode="auto">
          <a:xfrm>
            <a:off x="5273675" y="1387475"/>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43039" name="Text Box 31"/>
          <p:cNvSpPr txBox="1">
            <a:spLocks noChangeArrowheads="1"/>
          </p:cNvSpPr>
          <p:nvPr/>
        </p:nvSpPr>
        <p:spPr bwMode="auto">
          <a:xfrm>
            <a:off x="7221538" y="658813"/>
            <a:ext cx="5111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(35;25)</a:t>
            </a:r>
          </a:p>
        </p:txBody>
      </p:sp>
      <p:sp>
        <p:nvSpPr>
          <p:cNvPr id="43040" name="Text Box 32"/>
          <p:cNvSpPr txBox="1">
            <a:spLocks noChangeArrowheads="1"/>
          </p:cNvSpPr>
          <p:nvPr/>
        </p:nvSpPr>
        <p:spPr bwMode="auto">
          <a:xfrm>
            <a:off x="5664200" y="1157288"/>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1.4.1.A</a:t>
            </a:r>
          </a:p>
          <a:p>
            <a:pPr algn="ctr"/>
            <a:r>
              <a:rPr lang="fr-FR" sz="800" dirty="0" smtClean="0">
                <a:latin typeface="Times New Roman" pitchFamily="18" charset="0"/>
              </a:rPr>
              <a:t>(15;5</a:t>
            </a:r>
            <a:r>
              <a:rPr lang="fr-FR" sz="800" dirty="0">
                <a:latin typeface="Times New Roman" pitchFamily="18" charset="0"/>
              </a:rPr>
              <a:t>)</a:t>
            </a:r>
          </a:p>
        </p:txBody>
      </p:sp>
      <p:sp>
        <p:nvSpPr>
          <p:cNvPr id="43041" name="Text Box 33"/>
          <p:cNvSpPr txBox="1">
            <a:spLocks noChangeArrowheads="1"/>
          </p:cNvSpPr>
          <p:nvPr/>
        </p:nvSpPr>
        <p:spPr bwMode="auto">
          <a:xfrm>
            <a:off x="6105525" y="1976438"/>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43042" name="Text Box 34"/>
          <p:cNvSpPr txBox="1">
            <a:spLocks noChangeArrowheads="1"/>
          </p:cNvSpPr>
          <p:nvPr/>
        </p:nvSpPr>
        <p:spPr bwMode="auto">
          <a:xfrm>
            <a:off x="6742113" y="1112838"/>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43043" name="Text Box 35"/>
          <p:cNvSpPr txBox="1">
            <a:spLocks noChangeArrowheads="1"/>
          </p:cNvSpPr>
          <p:nvPr/>
        </p:nvSpPr>
        <p:spPr bwMode="auto">
          <a:xfrm>
            <a:off x="7297738" y="191611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(15;10)</a:t>
            </a:r>
          </a:p>
        </p:txBody>
      </p:sp>
      <p:sp>
        <p:nvSpPr>
          <p:cNvPr id="43044" name="Text Box 36"/>
          <p:cNvSpPr txBox="1">
            <a:spLocks noChangeArrowheads="1"/>
          </p:cNvSpPr>
          <p:nvPr/>
        </p:nvSpPr>
        <p:spPr bwMode="auto">
          <a:xfrm>
            <a:off x="7610475" y="1543050"/>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43045" name="Text Box 37"/>
          <p:cNvSpPr txBox="1">
            <a:spLocks noChangeArrowheads="1"/>
          </p:cNvSpPr>
          <p:nvPr/>
        </p:nvSpPr>
        <p:spPr bwMode="auto">
          <a:xfrm>
            <a:off x="5354638" y="1836738"/>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3046" name="Text Box 38"/>
          <p:cNvSpPr txBox="1">
            <a:spLocks noChangeArrowheads="1"/>
          </p:cNvSpPr>
          <p:nvPr/>
        </p:nvSpPr>
        <p:spPr bwMode="auto">
          <a:xfrm>
            <a:off x="7313613" y="107791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43047" name="Text Box 39"/>
          <p:cNvSpPr txBox="1">
            <a:spLocks noChangeArrowheads="1"/>
          </p:cNvSpPr>
          <p:nvPr/>
        </p:nvSpPr>
        <p:spPr bwMode="auto">
          <a:xfrm>
            <a:off x="6462713" y="1387475"/>
            <a:ext cx="311150" cy="214313"/>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3048" name="Text Box 40"/>
          <p:cNvSpPr txBox="1">
            <a:spLocks noChangeArrowheads="1"/>
          </p:cNvSpPr>
          <p:nvPr/>
        </p:nvSpPr>
        <p:spPr bwMode="auto">
          <a:xfrm>
            <a:off x="5827713" y="212883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3049" name="Text Box 41"/>
          <p:cNvSpPr txBox="1">
            <a:spLocks noChangeArrowheads="1"/>
          </p:cNvSpPr>
          <p:nvPr/>
        </p:nvSpPr>
        <p:spPr bwMode="auto">
          <a:xfrm>
            <a:off x="6546850" y="2365375"/>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43050" name="Text Box 42"/>
          <p:cNvSpPr txBox="1">
            <a:spLocks noChangeArrowheads="1"/>
          </p:cNvSpPr>
          <p:nvPr/>
        </p:nvSpPr>
        <p:spPr bwMode="auto">
          <a:xfrm>
            <a:off x="6657975" y="281463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3051" name="Text Box 43"/>
          <p:cNvSpPr txBox="1">
            <a:spLocks noChangeArrowheads="1"/>
          </p:cNvSpPr>
          <p:nvPr/>
        </p:nvSpPr>
        <p:spPr bwMode="auto">
          <a:xfrm>
            <a:off x="4883150" y="1839913"/>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3052" name="Text Box 44"/>
          <p:cNvSpPr txBox="1">
            <a:spLocks noChangeArrowheads="1"/>
          </p:cNvSpPr>
          <p:nvPr/>
        </p:nvSpPr>
        <p:spPr bwMode="auto">
          <a:xfrm>
            <a:off x="5737225" y="184626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3053" name="Text Box 45"/>
          <p:cNvSpPr txBox="1">
            <a:spLocks noChangeArrowheads="1"/>
          </p:cNvSpPr>
          <p:nvPr/>
        </p:nvSpPr>
        <p:spPr bwMode="auto">
          <a:xfrm>
            <a:off x="6235700" y="106045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43054" name="Text Box 46"/>
          <p:cNvSpPr txBox="1">
            <a:spLocks noChangeArrowheads="1"/>
          </p:cNvSpPr>
          <p:nvPr/>
        </p:nvSpPr>
        <p:spPr bwMode="auto">
          <a:xfrm>
            <a:off x="7283450" y="2719388"/>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65</a:t>
            </a:r>
            <a:endParaRPr lang="fr-FR" sz="800" dirty="0">
              <a:latin typeface="Times New Roman" pitchFamily="18" charset="0"/>
            </a:endParaRPr>
          </a:p>
        </p:txBody>
      </p:sp>
      <p:sp>
        <p:nvSpPr>
          <p:cNvPr id="43055" name="Text Box 47"/>
          <p:cNvSpPr txBox="1">
            <a:spLocks noChangeArrowheads="1"/>
          </p:cNvSpPr>
          <p:nvPr/>
        </p:nvSpPr>
        <p:spPr bwMode="auto">
          <a:xfrm>
            <a:off x="6921500" y="182880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3056" name="Text Box 48"/>
          <p:cNvSpPr txBox="1">
            <a:spLocks noChangeArrowheads="1"/>
          </p:cNvSpPr>
          <p:nvPr/>
        </p:nvSpPr>
        <p:spPr bwMode="auto">
          <a:xfrm>
            <a:off x="6042025" y="276383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grpSp>
        <p:nvGrpSpPr>
          <p:cNvPr id="8" name="Group 49"/>
          <p:cNvGrpSpPr>
            <a:grpSpLocks/>
          </p:cNvGrpSpPr>
          <p:nvPr/>
        </p:nvGrpSpPr>
        <p:grpSpPr bwMode="auto">
          <a:xfrm>
            <a:off x="8208963" y="809625"/>
            <a:ext cx="473075" cy="517525"/>
            <a:chOff x="1280" y="1216"/>
            <a:chExt cx="608" cy="584"/>
          </a:xfrm>
        </p:grpSpPr>
        <p:sp>
          <p:nvSpPr>
            <p:cNvPr id="43058" name="Oval 5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059" name="Line 5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060" name="Line 5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3061" name="Text Box 53"/>
          <p:cNvSpPr txBox="1">
            <a:spLocks noChangeArrowheads="1"/>
          </p:cNvSpPr>
          <p:nvPr/>
        </p:nvSpPr>
        <p:spPr bwMode="auto">
          <a:xfrm>
            <a:off x="8193088" y="1068388"/>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75</a:t>
            </a:r>
            <a:endParaRPr lang="fr-FR" sz="800" dirty="0">
              <a:latin typeface="Times New Roman" pitchFamily="18" charset="0"/>
            </a:endParaRPr>
          </a:p>
        </p:txBody>
      </p:sp>
      <p:sp>
        <p:nvSpPr>
          <p:cNvPr id="43062" name="Text Box 54"/>
          <p:cNvSpPr txBox="1">
            <a:spLocks noChangeArrowheads="1"/>
          </p:cNvSpPr>
          <p:nvPr/>
        </p:nvSpPr>
        <p:spPr bwMode="auto">
          <a:xfrm>
            <a:off x="8397875" y="1068388"/>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75</a:t>
            </a:r>
            <a:endParaRPr lang="fr-FR" sz="800" dirty="0">
              <a:latin typeface="Times New Roman" pitchFamily="18" charset="0"/>
            </a:endParaRPr>
          </a:p>
        </p:txBody>
      </p:sp>
      <p:sp>
        <p:nvSpPr>
          <p:cNvPr id="43063" name="Text Box 55"/>
          <p:cNvSpPr txBox="1">
            <a:spLocks noChangeArrowheads="1"/>
          </p:cNvSpPr>
          <p:nvPr/>
        </p:nvSpPr>
        <p:spPr bwMode="auto">
          <a:xfrm>
            <a:off x="7470775" y="27082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65</a:t>
            </a:r>
            <a:endParaRPr lang="fr-FR" sz="800" dirty="0">
              <a:latin typeface="Times New Roman" pitchFamily="18" charset="0"/>
            </a:endParaRPr>
          </a:p>
        </p:txBody>
      </p:sp>
      <p:sp>
        <p:nvSpPr>
          <p:cNvPr id="43064" name="Text Box 56"/>
          <p:cNvSpPr txBox="1">
            <a:spLocks noChangeArrowheads="1"/>
          </p:cNvSpPr>
          <p:nvPr/>
        </p:nvSpPr>
        <p:spPr bwMode="auto">
          <a:xfrm>
            <a:off x="6435725" y="106045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43065" name="Text Box 57"/>
          <p:cNvSpPr txBox="1">
            <a:spLocks noChangeArrowheads="1"/>
          </p:cNvSpPr>
          <p:nvPr/>
        </p:nvSpPr>
        <p:spPr bwMode="auto">
          <a:xfrm>
            <a:off x="6242050" y="276225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3066" name="Text Box 58"/>
          <p:cNvSpPr txBox="1">
            <a:spLocks noChangeArrowheads="1"/>
          </p:cNvSpPr>
          <p:nvPr/>
        </p:nvSpPr>
        <p:spPr bwMode="auto">
          <a:xfrm>
            <a:off x="5937250" y="184626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3067" name="Text Box 59"/>
          <p:cNvSpPr txBox="1">
            <a:spLocks noChangeArrowheads="1"/>
          </p:cNvSpPr>
          <p:nvPr/>
        </p:nvSpPr>
        <p:spPr bwMode="auto">
          <a:xfrm>
            <a:off x="5075238" y="1831975"/>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3068" name="AutoShape 60"/>
          <p:cNvSpPr>
            <a:spLocks noChangeArrowheads="1"/>
          </p:cNvSpPr>
          <p:nvPr/>
        </p:nvSpPr>
        <p:spPr bwMode="auto">
          <a:xfrm>
            <a:off x="5340350" y="1674813"/>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43070" name="AutoShape 62" descr="Grand damier"/>
          <p:cNvSpPr>
            <a:spLocks noChangeArrowheads="1"/>
          </p:cNvSpPr>
          <p:nvPr/>
        </p:nvSpPr>
        <p:spPr bwMode="auto">
          <a:xfrm rot="4029833">
            <a:off x="5917407" y="2139156"/>
            <a:ext cx="469900" cy="274637"/>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43071" name="AutoShape 63" descr="20 %"/>
          <p:cNvSpPr>
            <a:spLocks noChangeArrowheads="1"/>
          </p:cNvSpPr>
          <p:nvPr/>
        </p:nvSpPr>
        <p:spPr bwMode="auto">
          <a:xfrm rot="2870285">
            <a:off x="6534944" y="1315244"/>
            <a:ext cx="542925" cy="274637"/>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3072" name="AutoShape 64"/>
          <p:cNvSpPr>
            <a:spLocks noChangeArrowheads="1"/>
          </p:cNvSpPr>
          <p:nvPr/>
        </p:nvSpPr>
        <p:spPr bwMode="auto">
          <a:xfrm>
            <a:off x="6527800" y="2608263"/>
            <a:ext cx="755650" cy="274637"/>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43073" name="AutoShape 65" descr="Grand damier"/>
          <p:cNvSpPr>
            <a:spLocks noChangeArrowheads="1"/>
          </p:cNvSpPr>
          <p:nvPr/>
        </p:nvSpPr>
        <p:spPr bwMode="auto">
          <a:xfrm rot="3874243">
            <a:off x="7127875" y="2128838"/>
            <a:ext cx="442913" cy="274637"/>
          </a:xfrm>
          <a:prstGeom prst="rightArrow">
            <a:avLst>
              <a:gd name="adj1" fmla="val 50000"/>
              <a:gd name="adj2" fmla="val 40318"/>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43074" name="AutoShape 66"/>
          <p:cNvSpPr>
            <a:spLocks noChangeArrowheads="1"/>
          </p:cNvSpPr>
          <p:nvPr/>
        </p:nvSpPr>
        <p:spPr bwMode="auto">
          <a:xfrm rot="-3369178">
            <a:off x="7351712" y="1782763"/>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43075" name="AutoShape 67" descr="Grand damier"/>
          <p:cNvSpPr>
            <a:spLocks noChangeArrowheads="1"/>
          </p:cNvSpPr>
          <p:nvPr/>
        </p:nvSpPr>
        <p:spPr bwMode="auto">
          <a:xfrm>
            <a:off x="6711950" y="906463"/>
            <a:ext cx="1504950" cy="274637"/>
          </a:xfrm>
          <a:prstGeom prst="rightArrow">
            <a:avLst>
              <a:gd name="adj1" fmla="val 50000"/>
              <a:gd name="adj2" fmla="val 136994"/>
            </a:avLst>
          </a:prstGeom>
          <a:pattFill prst="lgCheck">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3076" name="Text Box 68"/>
          <p:cNvSpPr txBox="1">
            <a:spLocks noChangeArrowheads="1"/>
          </p:cNvSpPr>
          <p:nvPr/>
        </p:nvSpPr>
        <p:spPr bwMode="auto">
          <a:xfrm>
            <a:off x="5854700" y="157480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43077" name="Text Box 69"/>
          <p:cNvSpPr txBox="1">
            <a:spLocks noChangeArrowheads="1"/>
          </p:cNvSpPr>
          <p:nvPr/>
        </p:nvSpPr>
        <p:spPr bwMode="auto">
          <a:xfrm>
            <a:off x="6350000" y="80010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43078" name="Text Box 70"/>
          <p:cNvSpPr txBox="1">
            <a:spLocks noChangeArrowheads="1"/>
          </p:cNvSpPr>
          <p:nvPr/>
        </p:nvSpPr>
        <p:spPr bwMode="auto">
          <a:xfrm>
            <a:off x="6172200" y="250190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43079" name="Text Box 71"/>
          <p:cNvSpPr txBox="1">
            <a:spLocks noChangeArrowheads="1"/>
          </p:cNvSpPr>
          <p:nvPr/>
        </p:nvSpPr>
        <p:spPr bwMode="auto">
          <a:xfrm>
            <a:off x="7035800" y="157480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43080" name="Text Box 72"/>
          <p:cNvSpPr txBox="1">
            <a:spLocks noChangeArrowheads="1"/>
          </p:cNvSpPr>
          <p:nvPr/>
        </p:nvSpPr>
        <p:spPr bwMode="auto">
          <a:xfrm>
            <a:off x="8318500" y="83820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43081" name="Text Box 73"/>
          <p:cNvSpPr txBox="1">
            <a:spLocks noChangeArrowheads="1"/>
          </p:cNvSpPr>
          <p:nvPr/>
        </p:nvSpPr>
        <p:spPr bwMode="auto">
          <a:xfrm>
            <a:off x="7404100" y="247650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43082" name="Text Box 74"/>
          <p:cNvSpPr txBox="1">
            <a:spLocks noChangeArrowheads="1"/>
          </p:cNvSpPr>
          <p:nvPr/>
        </p:nvSpPr>
        <p:spPr bwMode="auto">
          <a:xfrm>
            <a:off x="4978400" y="157480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43083" name="Text Box 75"/>
          <p:cNvSpPr txBox="1">
            <a:spLocks noChangeArrowheads="1"/>
          </p:cNvSpPr>
          <p:nvPr/>
        </p:nvSpPr>
        <p:spPr bwMode="auto">
          <a:xfrm>
            <a:off x="7115175" y="1830388"/>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3084" name="Text Box 76"/>
          <p:cNvSpPr txBox="1">
            <a:spLocks noChangeArrowheads="1"/>
          </p:cNvSpPr>
          <p:nvPr/>
        </p:nvSpPr>
        <p:spPr bwMode="auto">
          <a:xfrm>
            <a:off x="6192838" y="1443038"/>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3,6</a:t>
            </a:r>
          </a:p>
        </p:txBody>
      </p:sp>
      <p:sp>
        <p:nvSpPr>
          <p:cNvPr id="43085" name="Text Box 77"/>
          <p:cNvSpPr txBox="1">
            <a:spLocks noChangeArrowheads="1"/>
          </p:cNvSpPr>
          <p:nvPr/>
        </p:nvSpPr>
        <p:spPr bwMode="auto">
          <a:xfrm>
            <a:off x="8085138" y="1925638"/>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3086" name="Text Box 78"/>
          <p:cNvSpPr txBox="1">
            <a:spLocks noChangeArrowheads="1"/>
          </p:cNvSpPr>
          <p:nvPr/>
        </p:nvSpPr>
        <p:spPr bwMode="auto">
          <a:xfrm>
            <a:off x="4695825" y="236538"/>
            <a:ext cx="4269117" cy="338554"/>
          </a:xfrm>
          <a:prstGeom prst="rect">
            <a:avLst/>
          </a:prstGeom>
          <a:noFill/>
          <a:ln w="9525">
            <a:noFill/>
            <a:miter lim="800000"/>
            <a:headEnd/>
            <a:tailEnd/>
          </a:ln>
          <a:effectLst/>
        </p:spPr>
        <p:txBody>
          <a:bodyPr wrap="none">
            <a:spAutoFit/>
          </a:bodyPr>
          <a:lstStyle/>
          <a:p>
            <a:r>
              <a:rPr lang="fr-FR" sz="800" dirty="0">
                <a:latin typeface="Times New Roman" pitchFamily="18" charset="0"/>
              </a:rPr>
              <a:t>F4 max = </a:t>
            </a:r>
            <a:r>
              <a:rPr lang="fr-FR" sz="800" dirty="0" smtClean="0">
                <a:latin typeface="Times New Roman" pitchFamily="18" charset="0"/>
              </a:rPr>
              <a:t>3,6 par l’arc critique [1,2], dont </a:t>
            </a:r>
            <a:r>
              <a:rPr lang="fr-FR" sz="800" dirty="0">
                <a:latin typeface="Times New Roman" pitchFamily="18" charset="0"/>
              </a:rPr>
              <a:t>1,2 par l’arc [2,6] et 2,4 par les arcs [2,4] et [4,5]. </a:t>
            </a:r>
            <a:endParaRPr lang="fr-FR" sz="800" dirty="0" smtClean="0">
              <a:latin typeface="Times New Roman" pitchFamily="18" charset="0"/>
            </a:endParaRPr>
          </a:p>
          <a:p>
            <a:r>
              <a:rPr lang="fr-FR" sz="800" dirty="0" smtClean="0">
                <a:latin typeface="Times New Roman" pitchFamily="18" charset="0"/>
              </a:rPr>
              <a:t>Les arcs [1,2] et </a:t>
            </a:r>
            <a:r>
              <a:rPr lang="fr-FR" sz="800" dirty="0">
                <a:latin typeface="Times New Roman" pitchFamily="18" charset="0"/>
              </a:rPr>
              <a:t>[2,6] se </a:t>
            </a:r>
            <a:r>
              <a:rPr lang="fr-FR" sz="800" dirty="0" smtClean="0">
                <a:latin typeface="Times New Roman" pitchFamily="18" charset="0"/>
              </a:rPr>
              <a:t>saturent. La </a:t>
            </a:r>
            <a:r>
              <a:rPr lang="fr-FR" sz="800" dirty="0">
                <a:latin typeface="Times New Roman" pitchFamily="18" charset="0"/>
              </a:rPr>
              <a:t>coupe de coût minimum </a:t>
            </a:r>
            <a:r>
              <a:rPr lang="fr-FR" sz="800" dirty="0" smtClean="0">
                <a:latin typeface="Times New Roman" pitchFamily="18" charset="0"/>
              </a:rPr>
              <a:t>choisie traverse les </a:t>
            </a:r>
            <a:r>
              <a:rPr lang="fr-FR" sz="800" dirty="0">
                <a:latin typeface="Times New Roman" pitchFamily="18" charset="0"/>
              </a:rPr>
              <a:t>arcs [2,6] et [4,5].</a:t>
            </a:r>
          </a:p>
        </p:txBody>
      </p:sp>
      <p:sp>
        <p:nvSpPr>
          <p:cNvPr id="43087" name="Freeform 79"/>
          <p:cNvSpPr>
            <a:spLocks/>
          </p:cNvSpPr>
          <p:nvPr/>
        </p:nvSpPr>
        <p:spPr bwMode="auto">
          <a:xfrm>
            <a:off x="4762500" y="590550"/>
            <a:ext cx="2962275" cy="2571750"/>
          </a:xfrm>
          <a:custGeom>
            <a:avLst/>
            <a:gdLst/>
            <a:ahLst/>
            <a:cxnLst>
              <a:cxn ang="0">
                <a:pos x="6" y="1188"/>
              </a:cxn>
              <a:cxn ang="0">
                <a:pos x="1068" y="1188"/>
              </a:cxn>
              <a:cxn ang="0">
                <a:pos x="1554" y="432"/>
              </a:cxn>
              <a:cxn ang="0">
                <a:pos x="1554" y="0"/>
              </a:cxn>
              <a:cxn ang="0">
                <a:pos x="0" y="0"/>
              </a:cxn>
              <a:cxn ang="0">
                <a:pos x="6" y="1188"/>
              </a:cxn>
            </a:cxnLst>
            <a:rect l="0" t="0" r="r" b="b"/>
            <a:pathLst>
              <a:path w="1554" h="1188">
                <a:moveTo>
                  <a:pt x="6" y="1188"/>
                </a:moveTo>
                <a:lnTo>
                  <a:pt x="1068" y="1188"/>
                </a:lnTo>
                <a:lnTo>
                  <a:pt x="1554" y="432"/>
                </a:lnTo>
                <a:lnTo>
                  <a:pt x="1554" y="0"/>
                </a:lnTo>
                <a:lnTo>
                  <a:pt x="0" y="0"/>
                </a:lnTo>
                <a:lnTo>
                  <a:pt x="6" y="1188"/>
                </a:lnTo>
                <a:close/>
              </a:path>
            </a:pathLst>
          </a:custGeom>
          <a:noFill/>
          <a:ln w="38100" cap="flat" cmpd="sng">
            <a:solidFill>
              <a:schemeClr val="tx1"/>
            </a:solidFill>
            <a:prstDash val="dash"/>
            <a:round/>
            <a:headEnd/>
            <a:tailEnd/>
          </a:ln>
          <a:effectLst/>
        </p:spPr>
        <p:txBody>
          <a:bodyPr/>
          <a:lstStyle/>
          <a:p>
            <a:endParaRPr lang="fr-FR"/>
          </a:p>
        </p:txBody>
      </p:sp>
      <p:sp>
        <p:nvSpPr>
          <p:cNvPr id="43088" name="Text Box 80"/>
          <p:cNvSpPr txBox="1">
            <a:spLocks noChangeArrowheads="1"/>
          </p:cNvSpPr>
          <p:nvPr/>
        </p:nvSpPr>
        <p:spPr bwMode="auto">
          <a:xfrm>
            <a:off x="431800" y="3632200"/>
            <a:ext cx="3340100" cy="1920875"/>
          </a:xfrm>
          <a:prstGeom prst="rect">
            <a:avLst/>
          </a:prstGeom>
          <a:noFill/>
          <a:ln w="9525">
            <a:noFill/>
            <a:miter lim="800000"/>
            <a:headEnd/>
            <a:tailEnd/>
          </a:ln>
          <a:effectLst/>
        </p:spPr>
        <p:txBody>
          <a:bodyPr wrap="none">
            <a:spAutoFit/>
          </a:bodyPr>
          <a:lstStyle/>
          <a:p>
            <a:r>
              <a:rPr lang="fr-FR" sz="1000" dirty="0">
                <a:latin typeface="Times New Roman" pitchFamily="18" charset="0"/>
              </a:rPr>
              <a:t>T4 = min (x35, z26, z45)</a:t>
            </a:r>
          </a:p>
          <a:p>
            <a:r>
              <a:rPr lang="fr-FR" sz="1000" dirty="0">
                <a:latin typeface="Times New Roman" pitchFamily="18" charset="0"/>
              </a:rPr>
              <a:t>x35 = 55-35-15 = 5; z26 = </a:t>
            </a:r>
            <a:r>
              <a:rPr lang="fr-FR" sz="1000" dirty="0" smtClean="0">
                <a:latin typeface="Times New Roman" pitchFamily="18" charset="0"/>
              </a:rPr>
              <a:t>75-40-</a:t>
            </a:r>
            <a:r>
              <a:rPr lang="fr-FR" sz="1000" dirty="0">
                <a:latin typeface="Times New Roman" pitchFamily="18" charset="0"/>
              </a:rPr>
              <a:t>25 = 10; z45 = </a:t>
            </a:r>
            <a:r>
              <a:rPr lang="fr-FR" sz="1000" dirty="0" smtClean="0">
                <a:latin typeface="Times New Roman" pitchFamily="18" charset="0"/>
              </a:rPr>
              <a:t>65-50-</a:t>
            </a:r>
            <a:r>
              <a:rPr lang="fr-FR" sz="1000" dirty="0">
                <a:latin typeface="Times New Roman" pitchFamily="18" charset="0"/>
              </a:rPr>
              <a:t>10 = 5</a:t>
            </a:r>
          </a:p>
          <a:p>
            <a:r>
              <a:rPr lang="fr-FR" sz="1000" b="1" dirty="0">
                <a:latin typeface="Times New Roman" pitchFamily="18" charset="0"/>
              </a:rPr>
              <a:t>T4 = 5 jours</a:t>
            </a:r>
          </a:p>
          <a:p>
            <a:endParaRPr lang="fr-FR" sz="1000" b="1" dirty="0">
              <a:latin typeface="Times New Roman" pitchFamily="18" charset="0"/>
            </a:endParaRPr>
          </a:p>
          <a:p>
            <a:r>
              <a:rPr lang="fr-FR" sz="1000" dirty="0">
                <a:latin typeface="Times New Roman" pitchFamily="18" charset="0"/>
              </a:rPr>
              <a:t>Diminuer [4,5] de 5 jours </a:t>
            </a:r>
          </a:p>
          <a:p>
            <a:r>
              <a:rPr lang="fr-FR" sz="1000" dirty="0">
                <a:latin typeface="Times New Roman" pitchFamily="18" charset="0"/>
              </a:rPr>
              <a:t>Diminuer [2,6] de 5 jours.</a:t>
            </a:r>
          </a:p>
          <a:p>
            <a:r>
              <a:rPr lang="fr-FR" sz="1000" b="1" dirty="0">
                <a:latin typeface="Times New Roman" pitchFamily="18" charset="0"/>
              </a:rPr>
              <a:t>Bilan des coûts : 18 k</a:t>
            </a:r>
            <a:r>
              <a:rPr lang="fr-FR" sz="1000" b="1" dirty="0" smtClean="0">
                <a:latin typeface="Times New Roman" pitchFamily="18" charset="0"/>
              </a:rPr>
              <a:t>€</a:t>
            </a:r>
            <a:endParaRPr lang="fr-FR" sz="1000" dirty="0">
              <a:latin typeface="Times New Roman" pitchFamily="18" charset="0"/>
            </a:endParaRPr>
          </a:p>
          <a:p>
            <a:r>
              <a:rPr lang="fr-FR" sz="1000" dirty="0">
                <a:latin typeface="Times New Roman" pitchFamily="18" charset="0"/>
              </a:rPr>
              <a:t>Arc [4,5] = 5 x 2,4 = 12 k€,</a:t>
            </a:r>
          </a:p>
          <a:p>
            <a:r>
              <a:rPr lang="fr-FR" sz="1000" dirty="0">
                <a:latin typeface="Times New Roman" pitchFamily="18" charset="0"/>
              </a:rPr>
              <a:t>Arc [2,6] = 5 x 1,2 = 6 k€</a:t>
            </a:r>
          </a:p>
          <a:p>
            <a:endParaRPr lang="fr-FR" sz="1000" dirty="0">
              <a:latin typeface="Times New Roman" pitchFamily="18" charset="0"/>
            </a:endParaRPr>
          </a:p>
          <a:p>
            <a:r>
              <a:rPr lang="fr-FR" sz="1000" b="1" dirty="0">
                <a:latin typeface="Times New Roman" pitchFamily="18" charset="0"/>
              </a:rPr>
              <a:t>L'arc </a:t>
            </a:r>
            <a:r>
              <a:rPr lang="fr-FR" sz="1000" b="1" dirty="0" smtClean="0">
                <a:latin typeface="Times New Roman" pitchFamily="18" charset="0"/>
              </a:rPr>
              <a:t>[4,5] </a:t>
            </a:r>
            <a:r>
              <a:rPr lang="fr-FR" sz="1000" b="1" dirty="0">
                <a:latin typeface="Times New Roman" pitchFamily="18" charset="0"/>
              </a:rPr>
              <a:t>se bloque.</a:t>
            </a:r>
          </a:p>
          <a:p>
            <a:endParaRPr lang="fr-FR" sz="1000" dirty="0">
              <a:latin typeface="Times New Roman" pitchFamily="18" charset="0"/>
            </a:endParaRPr>
          </a:p>
        </p:txBody>
      </p:sp>
      <p:sp>
        <p:nvSpPr>
          <p:cNvPr id="43114" name="Text Box 106"/>
          <p:cNvSpPr txBox="1">
            <a:spLocks noChangeArrowheads="1"/>
          </p:cNvSpPr>
          <p:nvPr/>
        </p:nvSpPr>
        <p:spPr bwMode="auto">
          <a:xfrm>
            <a:off x="2862263" y="427038"/>
            <a:ext cx="5111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(35;25)</a:t>
            </a:r>
          </a:p>
        </p:txBody>
      </p:sp>
      <p:sp>
        <p:nvSpPr>
          <p:cNvPr id="43234" name="Text Box 226"/>
          <p:cNvSpPr txBox="1">
            <a:spLocks noChangeArrowheads="1"/>
          </p:cNvSpPr>
          <p:nvPr/>
        </p:nvSpPr>
        <p:spPr bwMode="auto">
          <a:xfrm>
            <a:off x="4699000" y="3608388"/>
            <a:ext cx="829073" cy="215444"/>
          </a:xfrm>
          <a:prstGeom prst="rect">
            <a:avLst/>
          </a:prstGeom>
          <a:noFill/>
          <a:ln w="9525">
            <a:noFill/>
            <a:miter lim="800000"/>
            <a:headEnd/>
            <a:tailEnd/>
          </a:ln>
          <a:effectLst/>
        </p:spPr>
        <p:txBody>
          <a:bodyPr wrap="none">
            <a:spAutoFit/>
          </a:bodyPr>
          <a:lstStyle/>
          <a:p>
            <a:r>
              <a:rPr lang="fr-FR" sz="800" dirty="0">
                <a:latin typeface="Times New Roman" pitchFamily="18" charset="0"/>
              </a:rPr>
              <a:t>PERT </a:t>
            </a:r>
            <a:r>
              <a:rPr lang="fr-FR" sz="800" dirty="0" smtClean="0">
                <a:latin typeface="Times New Roman" pitchFamily="18" charset="0"/>
              </a:rPr>
              <a:t>recalculé</a:t>
            </a:r>
            <a:endParaRPr lang="fr-FR" sz="800" dirty="0">
              <a:latin typeface="Times New Roman" pitchFamily="18" charset="0"/>
            </a:endParaRPr>
          </a:p>
        </p:txBody>
      </p:sp>
      <p:sp>
        <p:nvSpPr>
          <p:cNvPr id="43235" name="Text Box 227"/>
          <p:cNvSpPr txBox="1">
            <a:spLocks noChangeArrowheads="1"/>
          </p:cNvSpPr>
          <p:nvPr/>
        </p:nvSpPr>
        <p:spPr bwMode="auto">
          <a:xfrm>
            <a:off x="2943225" y="173038"/>
            <a:ext cx="1263650" cy="214312"/>
          </a:xfrm>
          <a:prstGeom prst="rect">
            <a:avLst/>
          </a:prstGeom>
          <a:noFill/>
          <a:ln w="9525">
            <a:noFill/>
            <a:miter lim="800000"/>
            <a:headEnd/>
            <a:tailEnd/>
          </a:ln>
          <a:effectLst/>
        </p:spPr>
        <p:txBody>
          <a:bodyPr wrap="none">
            <a:spAutoFit/>
          </a:bodyPr>
          <a:lstStyle/>
          <a:p>
            <a:r>
              <a:rPr lang="fr-FR" sz="800">
                <a:latin typeface="Times New Roman" pitchFamily="18" charset="0"/>
              </a:rPr>
              <a:t>Cet arc est devenu critique</a:t>
            </a:r>
          </a:p>
        </p:txBody>
      </p:sp>
      <p:sp>
        <p:nvSpPr>
          <p:cNvPr id="43236" name="Line 228"/>
          <p:cNvSpPr>
            <a:spLocks noChangeShapeType="1"/>
          </p:cNvSpPr>
          <p:nvPr/>
        </p:nvSpPr>
        <p:spPr bwMode="auto">
          <a:xfrm flipH="1">
            <a:off x="3378200" y="381000"/>
            <a:ext cx="469900" cy="342900"/>
          </a:xfrm>
          <a:prstGeom prst="line">
            <a:avLst/>
          </a:prstGeom>
          <a:noFill/>
          <a:ln w="9525">
            <a:solidFill>
              <a:schemeClr val="tx1"/>
            </a:solidFill>
            <a:round/>
            <a:headEnd/>
            <a:tailEnd type="triangle" w="med" len="med"/>
          </a:ln>
          <a:effectLst/>
        </p:spPr>
        <p:txBody>
          <a:bodyPr/>
          <a:lstStyle/>
          <a:p>
            <a:endParaRPr lang="fr-FR"/>
          </a:p>
        </p:txBody>
      </p:sp>
      <p:sp>
        <p:nvSpPr>
          <p:cNvPr id="43237" name="Text Box 229"/>
          <p:cNvSpPr txBox="1">
            <a:spLocks noChangeArrowheads="1"/>
          </p:cNvSpPr>
          <p:nvPr/>
        </p:nvSpPr>
        <p:spPr bwMode="auto">
          <a:xfrm>
            <a:off x="200025" y="6446838"/>
            <a:ext cx="814388"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8 et 9</a:t>
            </a:r>
          </a:p>
        </p:txBody>
      </p:sp>
      <p:sp>
        <p:nvSpPr>
          <p:cNvPr id="43238" name="Text Box 230"/>
          <p:cNvSpPr txBox="1">
            <a:spLocks noChangeArrowheads="1"/>
          </p:cNvSpPr>
          <p:nvPr/>
        </p:nvSpPr>
        <p:spPr bwMode="auto">
          <a:xfrm>
            <a:off x="0" y="3221038"/>
            <a:ext cx="792163"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2,3,4</a:t>
            </a:r>
          </a:p>
        </p:txBody>
      </p:sp>
      <p:sp>
        <p:nvSpPr>
          <p:cNvPr id="43239" name="Text Box 231"/>
          <p:cNvSpPr txBox="1">
            <a:spLocks noChangeArrowheads="1"/>
          </p:cNvSpPr>
          <p:nvPr/>
        </p:nvSpPr>
        <p:spPr bwMode="auto">
          <a:xfrm>
            <a:off x="4594225" y="3208338"/>
            <a:ext cx="792163"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5,6,7</a:t>
            </a:r>
          </a:p>
        </p:txBody>
      </p:sp>
      <p:sp>
        <p:nvSpPr>
          <p:cNvPr id="43240" name="Text Box 232"/>
          <p:cNvSpPr txBox="1">
            <a:spLocks noChangeArrowheads="1"/>
          </p:cNvSpPr>
          <p:nvPr/>
        </p:nvSpPr>
        <p:spPr bwMode="auto">
          <a:xfrm>
            <a:off x="4759325" y="6143625"/>
            <a:ext cx="3836988" cy="244475"/>
          </a:xfrm>
          <a:prstGeom prst="rect">
            <a:avLst/>
          </a:prstGeom>
          <a:noFill/>
          <a:ln w="9525">
            <a:noFill/>
            <a:miter lim="800000"/>
            <a:headEnd/>
            <a:tailEnd/>
          </a:ln>
          <a:effectLst/>
        </p:spPr>
        <p:txBody>
          <a:bodyPr wrap="none">
            <a:spAutoFit/>
          </a:bodyPr>
          <a:lstStyle/>
          <a:p>
            <a:r>
              <a:rPr lang="fr-FR" sz="1000" b="1" dirty="0">
                <a:latin typeface="Times New Roman" pitchFamily="18" charset="0"/>
              </a:rPr>
              <a:t>La durée totale du projet passe à </a:t>
            </a:r>
            <a:r>
              <a:rPr lang="fr-FR" sz="1000" b="1" dirty="0" smtClean="0">
                <a:latin typeface="Times New Roman" pitchFamily="18" charset="0"/>
              </a:rPr>
              <a:t>70 </a:t>
            </a:r>
            <a:r>
              <a:rPr lang="fr-FR" sz="1000" b="1" dirty="0">
                <a:latin typeface="Times New Roman" pitchFamily="18" charset="0"/>
              </a:rPr>
              <a:t>jours avec un surcoût de 18 k€.</a:t>
            </a:r>
            <a:endParaRPr lang="fr-FR" sz="2400" dirty="0">
              <a:latin typeface="Times New Roman" pitchFamily="18" charset="0"/>
            </a:endParaRPr>
          </a:p>
        </p:txBody>
      </p:sp>
      <p:sp>
        <p:nvSpPr>
          <p:cNvPr id="43242" name="Text Box 234"/>
          <p:cNvSpPr txBox="1">
            <a:spLocks noChangeArrowheads="1"/>
          </p:cNvSpPr>
          <p:nvPr/>
        </p:nvSpPr>
        <p:spPr bwMode="auto">
          <a:xfrm>
            <a:off x="6951663" y="2117725"/>
            <a:ext cx="311150" cy="214313"/>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grpSp>
        <p:nvGrpSpPr>
          <p:cNvPr id="236" name="Groupe 235"/>
          <p:cNvGrpSpPr/>
          <p:nvPr/>
        </p:nvGrpSpPr>
        <p:grpSpPr>
          <a:xfrm>
            <a:off x="611560" y="548680"/>
            <a:ext cx="3817858" cy="2267367"/>
            <a:chOff x="5143500" y="4089400"/>
            <a:chExt cx="3817858" cy="2267367"/>
          </a:xfrm>
        </p:grpSpPr>
        <p:grpSp>
          <p:nvGrpSpPr>
            <p:cNvPr id="238" name="Group 154"/>
            <p:cNvGrpSpPr>
              <a:grpSpLocks/>
            </p:cNvGrpSpPr>
            <p:nvPr/>
          </p:nvGrpSpPr>
          <p:grpSpPr bwMode="auto">
            <a:xfrm>
              <a:off x="5143500" y="4846638"/>
              <a:ext cx="474663" cy="517525"/>
              <a:chOff x="1280" y="1216"/>
              <a:chExt cx="608" cy="584"/>
            </a:xfrm>
          </p:grpSpPr>
          <p:sp>
            <p:nvSpPr>
              <p:cNvPr id="307" name="Oval 15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08" name="Line 15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09" name="Line 15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39" name="Group 158"/>
            <p:cNvGrpSpPr>
              <a:grpSpLocks/>
            </p:cNvGrpSpPr>
            <p:nvPr/>
          </p:nvGrpSpPr>
          <p:grpSpPr bwMode="auto">
            <a:xfrm>
              <a:off x="6515100" y="4089400"/>
              <a:ext cx="474663" cy="517525"/>
              <a:chOff x="1280" y="1216"/>
              <a:chExt cx="608" cy="584"/>
            </a:xfrm>
          </p:grpSpPr>
          <p:sp>
            <p:nvSpPr>
              <p:cNvPr id="304" name="Oval 159"/>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05" name="Line 160"/>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06" name="Line 161"/>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40" name="Group 162"/>
            <p:cNvGrpSpPr>
              <a:grpSpLocks/>
            </p:cNvGrpSpPr>
            <p:nvPr/>
          </p:nvGrpSpPr>
          <p:grpSpPr bwMode="auto">
            <a:xfrm>
              <a:off x="6016625" y="4854575"/>
              <a:ext cx="473075" cy="517525"/>
              <a:chOff x="1280" y="1216"/>
              <a:chExt cx="608" cy="584"/>
            </a:xfrm>
          </p:grpSpPr>
          <p:sp>
            <p:nvSpPr>
              <p:cNvPr id="301" name="Oval 163"/>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02" name="Line 164"/>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03" name="Line 165"/>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41" name="Group 166"/>
            <p:cNvGrpSpPr>
              <a:grpSpLocks/>
            </p:cNvGrpSpPr>
            <p:nvPr/>
          </p:nvGrpSpPr>
          <p:grpSpPr bwMode="auto">
            <a:xfrm>
              <a:off x="7556500" y="5754688"/>
              <a:ext cx="474663" cy="515937"/>
              <a:chOff x="1280" y="1216"/>
              <a:chExt cx="608" cy="584"/>
            </a:xfrm>
          </p:grpSpPr>
          <p:sp>
            <p:nvSpPr>
              <p:cNvPr id="298" name="Oval 16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99" name="Line 16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00" name="Line 16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42" name="Group 170"/>
            <p:cNvGrpSpPr>
              <a:grpSpLocks/>
            </p:cNvGrpSpPr>
            <p:nvPr/>
          </p:nvGrpSpPr>
          <p:grpSpPr bwMode="auto">
            <a:xfrm>
              <a:off x="7200900" y="4868863"/>
              <a:ext cx="474663" cy="515937"/>
              <a:chOff x="1280" y="1216"/>
              <a:chExt cx="608" cy="584"/>
            </a:xfrm>
          </p:grpSpPr>
          <p:sp>
            <p:nvSpPr>
              <p:cNvPr id="295" name="Oval 17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96" name="Line 17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97" name="Line 17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43" name="Group 174"/>
            <p:cNvGrpSpPr>
              <a:grpSpLocks/>
            </p:cNvGrpSpPr>
            <p:nvPr/>
          </p:nvGrpSpPr>
          <p:grpSpPr bwMode="auto">
            <a:xfrm>
              <a:off x="6334125" y="5781675"/>
              <a:ext cx="474663" cy="517525"/>
              <a:chOff x="1280" y="1216"/>
              <a:chExt cx="608" cy="584"/>
            </a:xfrm>
          </p:grpSpPr>
          <p:sp>
            <p:nvSpPr>
              <p:cNvPr id="292" name="Oval 17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93" name="Line 17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94" name="Line 17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244" name="Text Box 178"/>
            <p:cNvSpPr txBox="1">
              <a:spLocks noChangeArrowheads="1"/>
            </p:cNvSpPr>
            <p:nvPr/>
          </p:nvSpPr>
          <p:spPr bwMode="auto">
            <a:xfrm>
              <a:off x="5549900" y="4686300"/>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245" name="Text Box 180"/>
            <p:cNvSpPr txBox="1">
              <a:spLocks noChangeArrowheads="1"/>
            </p:cNvSpPr>
            <p:nvPr/>
          </p:nvSpPr>
          <p:spPr bwMode="auto">
            <a:xfrm>
              <a:off x="5940425" y="4456113"/>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1.4.1.A</a:t>
              </a:r>
            </a:p>
            <a:p>
              <a:pPr algn="ctr"/>
              <a:r>
                <a:rPr lang="fr-FR" sz="800" dirty="0" smtClean="0">
                  <a:latin typeface="Times New Roman" pitchFamily="18" charset="0"/>
                </a:rPr>
                <a:t>(15;5</a:t>
              </a:r>
              <a:r>
                <a:rPr lang="fr-FR" sz="800" dirty="0">
                  <a:latin typeface="Times New Roman" pitchFamily="18" charset="0"/>
                </a:rPr>
                <a:t>)</a:t>
              </a:r>
            </a:p>
          </p:txBody>
        </p:sp>
        <p:sp>
          <p:nvSpPr>
            <p:cNvPr id="246" name="Text Box 181"/>
            <p:cNvSpPr txBox="1">
              <a:spLocks noChangeArrowheads="1"/>
            </p:cNvSpPr>
            <p:nvPr/>
          </p:nvSpPr>
          <p:spPr bwMode="auto">
            <a:xfrm>
              <a:off x="6381750" y="52752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247" name="Text Box 182"/>
            <p:cNvSpPr txBox="1">
              <a:spLocks noChangeArrowheads="1"/>
            </p:cNvSpPr>
            <p:nvPr/>
          </p:nvSpPr>
          <p:spPr bwMode="auto">
            <a:xfrm>
              <a:off x="7018338" y="44116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248" name="Text Box 183"/>
            <p:cNvSpPr txBox="1">
              <a:spLocks noChangeArrowheads="1"/>
            </p:cNvSpPr>
            <p:nvPr/>
          </p:nvSpPr>
          <p:spPr bwMode="auto">
            <a:xfrm>
              <a:off x="7573963" y="5214938"/>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(15;10)</a:t>
              </a:r>
            </a:p>
          </p:txBody>
        </p:sp>
        <p:sp>
          <p:nvSpPr>
            <p:cNvPr id="249" name="Text Box 184"/>
            <p:cNvSpPr txBox="1">
              <a:spLocks noChangeArrowheads="1"/>
            </p:cNvSpPr>
            <p:nvPr/>
          </p:nvSpPr>
          <p:spPr bwMode="auto">
            <a:xfrm>
              <a:off x="7886700" y="4841875"/>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250" name="Text Box 185"/>
            <p:cNvSpPr txBox="1">
              <a:spLocks noChangeArrowheads="1"/>
            </p:cNvSpPr>
            <p:nvPr/>
          </p:nvSpPr>
          <p:spPr bwMode="auto">
            <a:xfrm>
              <a:off x="5630863" y="513556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251" name="Text Box 186"/>
            <p:cNvSpPr txBox="1">
              <a:spLocks noChangeArrowheads="1"/>
            </p:cNvSpPr>
            <p:nvPr/>
          </p:nvSpPr>
          <p:spPr bwMode="auto">
            <a:xfrm>
              <a:off x="7589838" y="437673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252" name="Text Box 187"/>
            <p:cNvSpPr txBox="1">
              <a:spLocks noChangeArrowheads="1"/>
            </p:cNvSpPr>
            <p:nvPr/>
          </p:nvSpPr>
          <p:spPr bwMode="auto">
            <a:xfrm>
              <a:off x="6757988" y="4695825"/>
              <a:ext cx="311150" cy="214313"/>
            </a:xfrm>
            <a:prstGeom prst="rect">
              <a:avLst/>
            </a:prstGeom>
            <a:noFill/>
            <a:ln w="9525">
              <a:noFill/>
              <a:miter lim="800000"/>
              <a:headEnd/>
              <a:tailEnd/>
            </a:ln>
            <a:effectLst/>
          </p:spPr>
          <p:txBody>
            <a:bodyPr wrap="none">
              <a:spAutoFit/>
            </a:bodyPr>
            <a:lstStyle/>
            <a:p>
              <a:r>
                <a:rPr lang="fr-FR" sz="800" dirty="0">
                  <a:latin typeface="Times New Roman" pitchFamily="18" charset="0"/>
                </a:rPr>
                <a:t>4,8</a:t>
              </a:r>
            </a:p>
          </p:txBody>
        </p:sp>
        <p:sp>
          <p:nvSpPr>
            <p:cNvPr id="253" name="Text Box 188"/>
            <p:cNvSpPr txBox="1">
              <a:spLocks noChangeArrowheads="1"/>
            </p:cNvSpPr>
            <p:nvPr/>
          </p:nvSpPr>
          <p:spPr bwMode="auto">
            <a:xfrm>
              <a:off x="6103938" y="542766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254" name="Text Box 189"/>
            <p:cNvSpPr txBox="1">
              <a:spLocks noChangeArrowheads="1"/>
            </p:cNvSpPr>
            <p:nvPr/>
          </p:nvSpPr>
          <p:spPr bwMode="auto">
            <a:xfrm>
              <a:off x="6823075" y="5664200"/>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255" name="Text Box 190"/>
            <p:cNvSpPr txBox="1">
              <a:spLocks noChangeArrowheads="1"/>
            </p:cNvSpPr>
            <p:nvPr/>
          </p:nvSpPr>
          <p:spPr bwMode="auto">
            <a:xfrm>
              <a:off x="6934200" y="611346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256" name="Text Box 191"/>
            <p:cNvSpPr txBox="1">
              <a:spLocks noChangeArrowheads="1"/>
            </p:cNvSpPr>
            <p:nvPr/>
          </p:nvSpPr>
          <p:spPr bwMode="auto">
            <a:xfrm>
              <a:off x="5159375" y="5138738"/>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257" name="Text Box 192"/>
            <p:cNvSpPr txBox="1">
              <a:spLocks noChangeArrowheads="1"/>
            </p:cNvSpPr>
            <p:nvPr/>
          </p:nvSpPr>
          <p:spPr bwMode="auto">
            <a:xfrm>
              <a:off x="6013450" y="514508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258" name="Text Box 193"/>
            <p:cNvSpPr txBox="1">
              <a:spLocks noChangeArrowheads="1"/>
            </p:cNvSpPr>
            <p:nvPr/>
          </p:nvSpPr>
          <p:spPr bwMode="auto">
            <a:xfrm>
              <a:off x="6511925" y="43592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259" name="Text Box 194"/>
            <p:cNvSpPr txBox="1">
              <a:spLocks noChangeArrowheads="1"/>
            </p:cNvSpPr>
            <p:nvPr/>
          </p:nvSpPr>
          <p:spPr bwMode="auto">
            <a:xfrm>
              <a:off x="7559675" y="6018213"/>
              <a:ext cx="287258" cy="33855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65</a:t>
              </a:r>
            </a:p>
            <a:p>
              <a:endParaRPr lang="fr-FR" sz="800" dirty="0">
                <a:latin typeface="Times New Roman" pitchFamily="18" charset="0"/>
              </a:endParaRPr>
            </a:p>
          </p:txBody>
        </p:sp>
        <p:sp>
          <p:nvSpPr>
            <p:cNvPr id="260" name="Text Box 195"/>
            <p:cNvSpPr txBox="1">
              <a:spLocks noChangeArrowheads="1"/>
            </p:cNvSpPr>
            <p:nvPr/>
          </p:nvSpPr>
          <p:spPr bwMode="auto">
            <a:xfrm>
              <a:off x="7188200" y="512762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261" name="Text Box 196"/>
            <p:cNvSpPr txBox="1">
              <a:spLocks noChangeArrowheads="1"/>
            </p:cNvSpPr>
            <p:nvPr/>
          </p:nvSpPr>
          <p:spPr bwMode="auto">
            <a:xfrm>
              <a:off x="6318250" y="606266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grpSp>
          <p:nvGrpSpPr>
            <p:cNvPr id="262" name="Group 197"/>
            <p:cNvGrpSpPr>
              <a:grpSpLocks/>
            </p:cNvGrpSpPr>
            <p:nvPr/>
          </p:nvGrpSpPr>
          <p:grpSpPr bwMode="auto">
            <a:xfrm>
              <a:off x="8485188" y="4108450"/>
              <a:ext cx="473075" cy="517525"/>
              <a:chOff x="1280" y="1216"/>
              <a:chExt cx="608" cy="584"/>
            </a:xfrm>
          </p:grpSpPr>
          <p:sp>
            <p:nvSpPr>
              <p:cNvPr id="289" name="Oval 19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90" name="Line 19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91" name="Line 20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263" name="Text Box 201"/>
            <p:cNvSpPr txBox="1">
              <a:spLocks noChangeArrowheads="1"/>
            </p:cNvSpPr>
            <p:nvPr/>
          </p:nvSpPr>
          <p:spPr bwMode="auto">
            <a:xfrm>
              <a:off x="8469313" y="43672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75</a:t>
              </a:r>
              <a:endParaRPr lang="fr-FR" sz="800" dirty="0">
                <a:latin typeface="Times New Roman" pitchFamily="18" charset="0"/>
              </a:endParaRPr>
            </a:p>
          </p:txBody>
        </p:sp>
        <p:sp>
          <p:nvSpPr>
            <p:cNvPr id="264" name="Text Box 202"/>
            <p:cNvSpPr txBox="1">
              <a:spLocks noChangeArrowheads="1"/>
            </p:cNvSpPr>
            <p:nvPr/>
          </p:nvSpPr>
          <p:spPr bwMode="auto">
            <a:xfrm>
              <a:off x="8674100" y="43672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75</a:t>
              </a:r>
              <a:endParaRPr lang="fr-FR" sz="800" dirty="0">
                <a:latin typeface="Times New Roman" pitchFamily="18" charset="0"/>
              </a:endParaRPr>
            </a:p>
          </p:txBody>
        </p:sp>
        <p:sp>
          <p:nvSpPr>
            <p:cNvPr id="265" name="Text Box 203"/>
            <p:cNvSpPr txBox="1">
              <a:spLocks noChangeArrowheads="1"/>
            </p:cNvSpPr>
            <p:nvPr/>
          </p:nvSpPr>
          <p:spPr bwMode="auto">
            <a:xfrm>
              <a:off x="7747000" y="600710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65</a:t>
              </a:r>
              <a:endParaRPr lang="fr-FR" sz="800" dirty="0">
                <a:latin typeface="Times New Roman" pitchFamily="18" charset="0"/>
              </a:endParaRPr>
            </a:p>
          </p:txBody>
        </p:sp>
        <p:sp>
          <p:nvSpPr>
            <p:cNvPr id="266" name="Text Box 204"/>
            <p:cNvSpPr txBox="1">
              <a:spLocks noChangeArrowheads="1"/>
            </p:cNvSpPr>
            <p:nvPr/>
          </p:nvSpPr>
          <p:spPr bwMode="auto">
            <a:xfrm>
              <a:off x="6711950" y="43592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267" name="Text Box 205"/>
            <p:cNvSpPr txBox="1">
              <a:spLocks noChangeArrowheads="1"/>
            </p:cNvSpPr>
            <p:nvPr/>
          </p:nvSpPr>
          <p:spPr bwMode="auto">
            <a:xfrm>
              <a:off x="6518275" y="60610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268" name="Text Box 206"/>
            <p:cNvSpPr txBox="1">
              <a:spLocks noChangeArrowheads="1"/>
            </p:cNvSpPr>
            <p:nvPr/>
          </p:nvSpPr>
          <p:spPr bwMode="auto">
            <a:xfrm>
              <a:off x="6213475" y="514508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269" name="Text Box 207"/>
            <p:cNvSpPr txBox="1">
              <a:spLocks noChangeArrowheads="1"/>
            </p:cNvSpPr>
            <p:nvPr/>
          </p:nvSpPr>
          <p:spPr bwMode="auto">
            <a:xfrm>
              <a:off x="5351463" y="5130800"/>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270" name="AutoShape 208"/>
            <p:cNvSpPr>
              <a:spLocks noChangeArrowheads="1"/>
            </p:cNvSpPr>
            <p:nvPr/>
          </p:nvSpPr>
          <p:spPr bwMode="auto">
            <a:xfrm>
              <a:off x="5616575" y="4973638"/>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271" name="AutoShape 210"/>
            <p:cNvSpPr>
              <a:spLocks noChangeArrowheads="1"/>
            </p:cNvSpPr>
            <p:nvPr/>
          </p:nvSpPr>
          <p:spPr bwMode="auto">
            <a:xfrm rot="4029833">
              <a:off x="6193632" y="5437981"/>
              <a:ext cx="469900" cy="274637"/>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272" name="AutoShape 211" descr="20 %"/>
            <p:cNvSpPr>
              <a:spLocks noChangeArrowheads="1"/>
            </p:cNvSpPr>
            <p:nvPr/>
          </p:nvSpPr>
          <p:spPr bwMode="auto">
            <a:xfrm rot="2870285">
              <a:off x="6811169" y="4614069"/>
              <a:ext cx="542925" cy="274637"/>
            </a:xfrm>
            <a:prstGeom prst="rightArrow">
              <a:avLst>
                <a:gd name="adj1" fmla="val 50000"/>
                <a:gd name="adj2" fmla="val 4942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273" name="AutoShape 212"/>
            <p:cNvSpPr>
              <a:spLocks noChangeArrowheads="1"/>
            </p:cNvSpPr>
            <p:nvPr/>
          </p:nvSpPr>
          <p:spPr bwMode="auto">
            <a:xfrm>
              <a:off x="6804025" y="5907088"/>
              <a:ext cx="755650" cy="274637"/>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274" name="AutoShape 213" descr="Grand damier"/>
            <p:cNvSpPr>
              <a:spLocks noChangeArrowheads="1"/>
            </p:cNvSpPr>
            <p:nvPr/>
          </p:nvSpPr>
          <p:spPr bwMode="auto">
            <a:xfrm rot="3874243">
              <a:off x="7404100" y="5427663"/>
              <a:ext cx="442913" cy="274637"/>
            </a:xfrm>
            <a:prstGeom prst="rightArrow">
              <a:avLst>
                <a:gd name="adj1" fmla="val 50000"/>
                <a:gd name="adj2" fmla="val 40318"/>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275" name="AutoShape 214"/>
            <p:cNvSpPr>
              <a:spLocks noChangeArrowheads="1"/>
            </p:cNvSpPr>
            <p:nvPr/>
          </p:nvSpPr>
          <p:spPr bwMode="auto">
            <a:xfrm rot="-3369178">
              <a:off x="7627937" y="5081588"/>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276" name="AutoShape 215" descr="20 %"/>
            <p:cNvSpPr>
              <a:spLocks noChangeArrowheads="1"/>
            </p:cNvSpPr>
            <p:nvPr/>
          </p:nvSpPr>
          <p:spPr bwMode="auto">
            <a:xfrm>
              <a:off x="6988175" y="4205288"/>
              <a:ext cx="1504950" cy="274637"/>
            </a:xfrm>
            <a:prstGeom prst="rightArrow">
              <a:avLst>
                <a:gd name="adj1" fmla="val 50000"/>
                <a:gd name="adj2" fmla="val 136994"/>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277" name="Text Box 216"/>
            <p:cNvSpPr txBox="1">
              <a:spLocks noChangeArrowheads="1"/>
            </p:cNvSpPr>
            <p:nvPr/>
          </p:nvSpPr>
          <p:spPr bwMode="auto">
            <a:xfrm>
              <a:off x="6130925" y="48736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278" name="Text Box 217"/>
            <p:cNvSpPr txBox="1">
              <a:spLocks noChangeArrowheads="1"/>
            </p:cNvSpPr>
            <p:nvPr/>
          </p:nvSpPr>
          <p:spPr bwMode="auto">
            <a:xfrm>
              <a:off x="6626225" y="40989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279" name="Text Box 218"/>
            <p:cNvSpPr txBox="1">
              <a:spLocks noChangeArrowheads="1"/>
            </p:cNvSpPr>
            <p:nvPr/>
          </p:nvSpPr>
          <p:spPr bwMode="auto">
            <a:xfrm>
              <a:off x="6448425" y="58007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280" name="Text Box 219"/>
            <p:cNvSpPr txBox="1">
              <a:spLocks noChangeArrowheads="1"/>
            </p:cNvSpPr>
            <p:nvPr/>
          </p:nvSpPr>
          <p:spPr bwMode="auto">
            <a:xfrm>
              <a:off x="7312025" y="48736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281" name="Text Box 220"/>
            <p:cNvSpPr txBox="1">
              <a:spLocks noChangeArrowheads="1"/>
            </p:cNvSpPr>
            <p:nvPr/>
          </p:nvSpPr>
          <p:spPr bwMode="auto">
            <a:xfrm>
              <a:off x="8594725" y="41370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282" name="Text Box 221"/>
            <p:cNvSpPr txBox="1">
              <a:spLocks noChangeArrowheads="1"/>
            </p:cNvSpPr>
            <p:nvPr/>
          </p:nvSpPr>
          <p:spPr bwMode="auto">
            <a:xfrm>
              <a:off x="7680325" y="57753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283" name="Text Box 222"/>
            <p:cNvSpPr txBox="1">
              <a:spLocks noChangeArrowheads="1"/>
            </p:cNvSpPr>
            <p:nvPr/>
          </p:nvSpPr>
          <p:spPr bwMode="auto">
            <a:xfrm>
              <a:off x="5254625" y="48736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284" name="Text Box 223"/>
            <p:cNvSpPr txBox="1">
              <a:spLocks noChangeArrowheads="1"/>
            </p:cNvSpPr>
            <p:nvPr/>
          </p:nvSpPr>
          <p:spPr bwMode="auto">
            <a:xfrm>
              <a:off x="7391400" y="51292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285" name="Text Box 224"/>
            <p:cNvSpPr txBox="1">
              <a:spLocks noChangeArrowheads="1"/>
            </p:cNvSpPr>
            <p:nvPr/>
          </p:nvSpPr>
          <p:spPr bwMode="auto">
            <a:xfrm>
              <a:off x="6469063" y="4741863"/>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3,6</a:t>
              </a:r>
              <a:endParaRPr lang="fr-FR" sz="800" dirty="0">
                <a:latin typeface="Times New Roman" pitchFamily="18" charset="0"/>
              </a:endParaRPr>
            </a:p>
          </p:txBody>
        </p:sp>
        <p:sp>
          <p:nvSpPr>
            <p:cNvPr id="286" name="Text Box 225"/>
            <p:cNvSpPr txBox="1">
              <a:spLocks noChangeArrowheads="1"/>
            </p:cNvSpPr>
            <p:nvPr/>
          </p:nvSpPr>
          <p:spPr bwMode="auto">
            <a:xfrm>
              <a:off x="8361363" y="522446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287" name="Text Box 231"/>
            <p:cNvSpPr txBox="1">
              <a:spLocks noChangeArrowheads="1"/>
            </p:cNvSpPr>
            <p:nvPr/>
          </p:nvSpPr>
          <p:spPr bwMode="auto">
            <a:xfrm>
              <a:off x="7245350" y="544353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2,4</a:t>
              </a:r>
            </a:p>
          </p:txBody>
        </p:sp>
        <p:sp>
          <p:nvSpPr>
            <p:cNvPr id="288" name="AutoShape 138" descr="20 %"/>
            <p:cNvSpPr>
              <a:spLocks noChangeArrowheads="1"/>
            </p:cNvSpPr>
            <p:nvPr/>
          </p:nvSpPr>
          <p:spPr bwMode="auto">
            <a:xfrm rot="18204721">
              <a:off x="6250076" y="4547677"/>
              <a:ext cx="412750" cy="274637"/>
            </a:xfrm>
            <a:prstGeom prst="rightArrow">
              <a:avLst>
                <a:gd name="adj1" fmla="val 50000"/>
                <a:gd name="adj2" fmla="val 37572"/>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grpSp>
      <p:sp>
        <p:nvSpPr>
          <p:cNvPr id="315" name="AutoShape 215" descr="Grand damier"/>
          <p:cNvSpPr>
            <a:spLocks noChangeArrowheads="1"/>
          </p:cNvSpPr>
          <p:nvPr/>
        </p:nvSpPr>
        <p:spPr bwMode="auto">
          <a:xfrm rot="-3420000">
            <a:off x="5942607" y="1277099"/>
            <a:ext cx="519713" cy="288032"/>
          </a:xfrm>
          <a:prstGeom prst="rightArrow">
            <a:avLst>
              <a:gd name="adj1" fmla="val 50000"/>
              <a:gd name="adj2" fmla="val 136994"/>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grpSp>
        <p:nvGrpSpPr>
          <p:cNvPr id="317" name="Groupe 316"/>
          <p:cNvGrpSpPr/>
          <p:nvPr/>
        </p:nvGrpSpPr>
        <p:grpSpPr>
          <a:xfrm>
            <a:off x="4857750" y="3602038"/>
            <a:ext cx="3817858" cy="2399129"/>
            <a:chOff x="4857750" y="3602038"/>
            <a:chExt cx="3817858" cy="2399129"/>
          </a:xfrm>
        </p:grpSpPr>
        <p:grpSp>
          <p:nvGrpSpPr>
            <p:cNvPr id="16" name="Group 153"/>
            <p:cNvGrpSpPr>
              <a:grpSpLocks/>
            </p:cNvGrpSpPr>
            <p:nvPr/>
          </p:nvGrpSpPr>
          <p:grpSpPr bwMode="auto">
            <a:xfrm>
              <a:off x="4857750" y="4491038"/>
              <a:ext cx="474663" cy="517525"/>
              <a:chOff x="1280" y="1216"/>
              <a:chExt cx="608" cy="584"/>
            </a:xfrm>
          </p:grpSpPr>
          <p:sp>
            <p:nvSpPr>
              <p:cNvPr id="43162" name="Oval 15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163" name="Line 15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164" name="Line 15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7" name="Group 157"/>
            <p:cNvGrpSpPr>
              <a:grpSpLocks/>
            </p:cNvGrpSpPr>
            <p:nvPr/>
          </p:nvGrpSpPr>
          <p:grpSpPr bwMode="auto">
            <a:xfrm>
              <a:off x="6229350" y="3733800"/>
              <a:ext cx="474663" cy="517525"/>
              <a:chOff x="1280" y="1216"/>
              <a:chExt cx="608" cy="584"/>
            </a:xfrm>
          </p:grpSpPr>
          <p:sp>
            <p:nvSpPr>
              <p:cNvPr id="43166" name="Oval 15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167" name="Line 15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168" name="Line 16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8" name="Group 161"/>
            <p:cNvGrpSpPr>
              <a:grpSpLocks/>
            </p:cNvGrpSpPr>
            <p:nvPr/>
          </p:nvGrpSpPr>
          <p:grpSpPr bwMode="auto">
            <a:xfrm>
              <a:off x="5730875" y="4498975"/>
              <a:ext cx="473075" cy="517525"/>
              <a:chOff x="1280" y="1216"/>
              <a:chExt cx="608" cy="584"/>
            </a:xfrm>
          </p:grpSpPr>
          <p:sp>
            <p:nvSpPr>
              <p:cNvPr id="43170" name="Oval 162"/>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171" name="Line 163"/>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172" name="Line 164"/>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9" name="Group 165"/>
            <p:cNvGrpSpPr>
              <a:grpSpLocks/>
            </p:cNvGrpSpPr>
            <p:nvPr/>
          </p:nvGrpSpPr>
          <p:grpSpPr bwMode="auto">
            <a:xfrm>
              <a:off x="7270750" y="5399088"/>
              <a:ext cx="474663" cy="515937"/>
              <a:chOff x="1280" y="1216"/>
              <a:chExt cx="608" cy="584"/>
            </a:xfrm>
          </p:grpSpPr>
          <p:sp>
            <p:nvSpPr>
              <p:cNvPr id="43174" name="Oval 166"/>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175" name="Line 167"/>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176" name="Line 168"/>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0" name="Group 169"/>
            <p:cNvGrpSpPr>
              <a:grpSpLocks/>
            </p:cNvGrpSpPr>
            <p:nvPr/>
          </p:nvGrpSpPr>
          <p:grpSpPr bwMode="auto">
            <a:xfrm>
              <a:off x="6915150" y="4513263"/>
              <a:ext cx="474663" cy="515937"/>
              <a:chOff x="1280" y="1216"/>
              <a:chExt cx="608" cy="584"/>
            </a:xfrm>
          </p:grpSpPr>
          <p:sp>
            <p:nvSpPr>
              <p:cNvPr id="43178" name="Oval 17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179" name="Line 17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180" name="Line 17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1" name="Group 173"/>
            <p:cNvGrpSpPr>
              <a:grpSpLocks/>
            </p:cNvGrpSpPr>
            <p:nvPr/>
          </p:nvGrpSpPr>
          <p:grpSpPr bwMode="auto">
            <a:xfrm>
              <a:off x="6048375" y="5426075"/>
              <a:ext cx="474663" cy="517525"/>
              <a:chOff x="1280" y="1216"/>
              <a:chExt cx="608" cy="584"/>
            </a:xfrm>
          </p:grpSpPr>
          <p:sp>
            <p:nvSpPr>
              <p:cNvPr id="43182" name="Oval 17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183" name="Line 17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184" name="Line 17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3185" name="Text Box 177"/>
            <p:cNvSpPr txBox="1">
              <a:spLocks noChangeArrowheads="1"/>
            </p:cNvSpPr>
            <p:nvPr/>
          </p:nvSpPr>
          <p:spPr bwMode="auto">
            <a:xfrm>
              <a:off x="5264150" y="4330700"/>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43186" name="Text Box 178"/>
            <p:cNvSpPr txBox="1">
              <a:spLocks noChangeArrowheads="1"/>
            </p:cNvSpPr>
            <p:nvPr/>
          </p:nvSpPr>
          <p:spPr bwMode="auto">
            <a:xfrm>
              <a:off x="7212013" y="3602038"/>
              <a:ext cx="5111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(30;25)</a:t>
              </a:r>
            </a:p>
          </p:txBody>
        </p:sp>
        <p:sp>
          <p:nvSpPr>
            <p:cNvPr id="43187" name="Text Box 179"/>
            <p:cNvSpPr txBox="1">
              <a:spLocks noChangeArrowheads="1"/>
            </p:cNvSpPr>
            <p:nvPr/>
          </p:nvSpPr>
          <p:spPr bwMode="auto">
            <a:xfrm>
              <a:off x="5653088" y="4100513"/>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1.4.1.A</a:t>
              </a:r>
            </a:p>
            <a:p>
              <a:pPr algn="ctr"/>
              <a:r>
                <a:rPr lang="fr-FR" sz="800" dirty="0" smtClean="0">
                  <a:latin typeface="Times New Roman" pitchFamily="18" charset="0"/>
                </a:rPr>
                <a:t>(15;5</a:t>
              </a:r>
              <a:r>
                <a:rPr lang="fr-FR" sz="800" dirty="0">
                  <a:latin typeface="Times New Roman" pitchFamily="18" charset="0"/>
                </a:rPr>
                <a:t>)</a:t>
              </a:r>
            </a:p>
          </p:txBody>
        </p:sp>
        <p:sp>
          <p:nvSpPr>
            <p:cNvPr id="43188" name="Text Box 180"/>
            <p:cNvSpPr txBox="1">
              <a:spLocks noChangeArrowheads="1"/>
            </p:cNvSpPr>
            <p:nvPr/>
          </p:nvSpPr>
          <p:spPr bwMode="auto">
            <a:xfrm>
              <a:off x="6097588" y="49196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43189" name="Text Box 181"/>
            <p:cNvSpPr txBox="1">
              <a:spLocks noChangeArrowheads="1"/>
            </p:cNvSpPr>
            <p:nvPr/>
          </p:nvSpPr>
          <p:spPr bwMode="auto">
            <a:xfrm>
              <a:off x="6731000" y="40560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43190" name="Text Box 182"/>
            <p:cNvSpPr txBox="1">
              <a:spLocks noChangeArrowheads="1"/>
            </p:cNvSpPr>
            <p:nvPr/>
          </p:nvSpPr>
          <p:spPr bwMode="auto">
            <a:xfrm>
              <a:off x="7286625" y="4859338"/>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(10;10)</a:t>
              </a:r>
            </a:p>
          </p:txBody>
        </p:sp>
        <p:sp>
          <p:nvSpPr>
            <p:cNvPr id="43191" name="Text Box 183"/>
            <p:cNvSpPr txBox="1">
              <a:spLocks noChangeArrowheads="1"/>
            </p:cNvSpPr>
            <p:nvPr/>
          </p:nvSpPr>
          <p:spPr bwMode="auto">
            <a:xfrm>
              <a:off x="7602538" y="4486275"/>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43192" name="Text Box 184"/>
            <p:cNvSpPr txBox="1">
              <a:spLocks noChangeArrowheads="1"/>
            </p:cNvSpPr>
            <p:nvPr/>
          </p:nvSpPr>
          <p:spPr bwMode="auto">
            <a:xfrm>
              <a:off x="5345113" y="477996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3193" name="Text Box 185"/>
            <p:cNvSpPr txBox="1">
              <a:spLocks noChangeArrowheads="1"/>
            </p:cNvSpPr>
            <p:nvPr/>
          </p:nvSpPr>
          <p:spPr bwMode="auto">
            <a:xfrm>
              <a:off x="7304088" y="402113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43194" name="Text Box 186"/>
            <p:cNvSpPr txBox="1">
              <a:spLocks noChangeArrowheads="1"/>
            </p:cNvSpPr>
            <p:nvPr/>
          </p:nvSpPr>
          <p:spPr bwMode="auto">
            <a:xfrm>
              <a:off x="6985000" y="5045075"/>
              <a:ext cx="274638"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800">
                <a:latin typeface="Times New Roman" pitchFamily="18" charset="0"/>
              </a:endParaRPr>
            </a:p>
          </p:txBody>
        </p:sp>
        <p:sp>
          <p:nvSpPr>
            <p:cNvPr id="43195" name="Text Box 187"/>
            <p:cNvSpPr txBox="1">
              <a:spLocks noChangeArrowheads="1"/>
            </p:cNvSpPr>
            <p:nvPr/>
          </p:nvSpPr>
          <p:spPr bwMode="auto">
            <a:xfrm>
              <a:off x="6453188" y="4330700"/>
              <a:ext cx="311150" cy="214313"/>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3196" name="Text Box 188"/>
            <p:cNvSpPr txBox="1">
              <a:spLocks noChangeArrowheads="1"/>
            </p:cNvSpPr>
            <p:nvPr/>
          </p:nvSpPr>
          <p:spPr bwMode="auto">
            <a:xfrm>
              <a:off x="5818188" y="507206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3197" name="Text Box 189"/>
            <p:cNvSpPr txBox="1">
              <a:spLocks noChangeArrowheads="1"/>
            </p:cNvSpPr>
            <p:nvPr/>
          </p:nvSpPr>
          <p:spPr bwMode="auto">
            <a:xfrm>
              <a:off x="6537325" y="5308600"/>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43198" name="Text Box 190"/>
            <p:cNvSpPr txBox="1">
              <a:spLocks noChangeArrowheads="1"/>
            </p:cNvSpPr>
            <p:nvPr/>
          </p:nvSpPr>
          <p:spPr bwMode="auto">
            <a:xfrm>
              <a:off x="6648450" y="575786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3199" name="Text Box 191"/>
            <p:cNvSpPr txBox="1">
              <a:spLocks noChangeArrowheads="1"/>
            </p:cNvSpPr>
            <p:nvPr/>
          </p:nvSpPr>
          <p:spPr bwMode="auto">
            <a:xfrm>
              <a:off x="4873625" y="4783138"/>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3200" name="Text Box 192"/>
            <p:cNvSpPr txBox="1">
              <a:spLocks noChangeArrowheads="1"/>
            </p:cNvSpPr>
            <p:nvPr/>
          </p:nvSpPr>
          <p:spPr bwMode="auto">
            <a:xfrm>
              <a:off x="5727700" y="478948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3201" name="Text Box 193"/>
            <p:cNvSpPr txBox="1">
              <a:spLocks noChangeArrowheads="1"/>
            </p:cNvSpPr>
            <p:nvPr/>
          </p:nvSpPr>
          <p:spPr bwMode="auto">
            <a:xfrm>
              <a:off x="6226175" y="40036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43202" name="Text Box 194"/>
            <p:cNvSpPr txBox="1">
              <a:spLocks noChangeArrowheads="1"/>
            </p:cNvSpPr>
            <p:nvPr/>
          </p:nvSpPr>
          <p:spPr bwMode="auto">
            <a:xfrm>
              <a:off x="7273925" y="5662613"/>
              <a:ext cx="287258" cy="33855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60</a:t>
              </a:r>
            </a:p>
            <a:p>
              <a:endParaRPr lang="fr-FR" sz="800" dirty="0">
                <a:latin typeface="Times New Roman" pitchFamily="18" charset="0"/>
              </a:endParaRPr>
            </a:p>
          </p:txBody>
        </p:sp>
        <p:sp>
          <p:nvSpPr>
            <p:cNvPr id="43203" name="Text Box 195"/>
            <p:cNvSpPr txBox="1">
              <a:spLocks noChangeArrowheads="1"/>
            </p:cNvSpPr>
            <p:nvPr/>
          </p:nvSpPr>
          <p:spPr bwMode="auto">
            <a:xfrm>
              <a:off x="6911975" y="477202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3204" name="Text Box 196"/>
            <p:cNvSpPr txBox="1">
              <a:spLocks noChangeArrowheads="1"/>
            </p:cNvSpPr>
            <p:nvPr/>
          </p:nvSpPr>
          <p:spPr bwMode="auto">
            <a:xfrm>
              <a:off x="6032500" y="570706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grpSp>
          <p:nvGrpSpPr>
            <p:cNvPr id="22" name="Group 197"/>
            <p:cNvGrpSpPr>
              <a:grpSpLocks/>
            </p:cNvGrpSpPr>
            <p:nvPr/>
          </p:nvGrpSpPr>
          <p:grpSpPr bwMode="auto">
            <a:xfrm>
              <a:off x="8199438" y="3752850"/>
              <a:ext cx="473075" cy="517525"/>
              <a:chOff x="1280" y="1216"/>
              <a:chExt cx="608" cy="584"/>
            </a:xfrm>
          </p:grpSpPr>
          <p:sp>
            <p:nvSpPr>
              <p:cNvPr id="43206" name="Oval 19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3207" name="Line 19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3208" name="Line 20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3209" name="Text Box 201"/>
            <p:cNvSpPr txBox="1">
              <a:spLocks noChangeArrowheads="1"/>
            </p:cNvSpPr>
            <p:nvPr/>
          </p:nvSpPr>
          <p:spPr bwMode="auto">
            <a:xfrm>
              <a:off x="8183563" y="40116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70</a:t>
              </a:r>
              <a:endParaRPr lang="fr-FR" sz="800" dirty="0">
                <a:latin typeface="Times New Roman" pitchFamily="18" charset="0"/>
              </a:endParaRPr>
            </a:p>
          </p:txBody>
        </p:sp>
        <p:sp>
          <p:nvSpPr>
            <p:cNvPr id="43210" name="Text Box 202"/>
            <p:cNvSpPr txBox="1">
              <a:spLocks noChangeArrowheads="1"/>
            </p:cNvSpPr>
            <p:nvPr/>
          </p:nvSpPr>
          <p:spPr bwMode="auto">
            <a:xfrm>
              <a:off x="8388350" y="40116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70</a:t>
              </a:r>
              <a:endParaRPr lang="fr-FR" sz="800" dirty="0">
                <a:latin typeface="Times New Roman" pitchFamily="18" charset="0"/>
              </a:endParaRPr>
            </a:p>
          </p:txBody>
        </p:sp>
        <p:sp>
          <p:nvSpPr>
            <p:cNvPr id="43211" name="Text Box 203"/>
            <p:cNvSpPr txBox="1">
              <a:spLocks noChangeArrowheads="1"/>
            </p:cNvSpPr>
            <p:nvPr/>
          </p:nvSpPr>
          <p:spPr bwMode="auto">
            <a:xfrm>
              <a:off x="7461250" y="565150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60</a:t>
              </a:r>
              <a:endParaRPr lang="fr-FR" sz="800" dirty="0">
                <a:latin typeface="Times New Roman" pitchFamily="18" charset="0"/>
              </a:endParaRPr>
            </a:p>
          </p:txBody>
        </p:sp>
        <p:sp>
          <p:nvSpPr>
            <p:cNvPr id="43212" name="Text Box 204"/>
            <p:cNvSpPr txBox="1">
              <a:spLocks noChangeArrowheads="1"/>
            </p:cNvSpPr>
            <p:nvPr/>
          </p:nvSpPr>
          <p:spPr bwMode="auto">
            <a:xfrm>
              <a:off x="6426200" y="40036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43213" name="Text Box 205"/>
            <p:cNvSpPr txBox="1">
              <a:spLocks noChangeArrowheads="1"/>
            </p:cNvSpPr>
            <p:nvPr/>
          </p:nvSpPr>
          <p:spPr bwMode="auto">
            <a:xfrm>
              <a:off x="6232525" y="57054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45</a:t>
              </a:r>
              <a:endParaRPr lang="fr-FR" sz="800" dirty="0">
                <a:latin typeface="Times New Roman" pitchFamily="18" charset="0"/>
              </a:endParaRPr>
            </a:p>
          </p:txBody>
        </p:sp>
        <p:sp>
          <p:nvSpPr>
            <p:cNvPr id="43214" name="Text Box 206"/>
            <p:cNvSpPr txBox="1">
              <a:spLocks noChangeArrowheads="1"/>
            </p:cNvSpPr>
            <p:nvPr/>
          </p:nvSpPr>
          <p:spPr bwMode="auto">
            <a:xfrm>
              <a:off x="5927725" y="478948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3215" name="Text Box 207"/>
            <p:cNvSpPr txBox="1">
              <a:spLocks noChangeArrowheads="1"/>
            </p:cNvSpPr>
            <p:nvPr/>
          </p:nvSpPr>
          <p:spPr bwMode="auto">
            <a:xfrm>
              <a:off x="5065713" y="4775200"/>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3216" name="AutoShape 208"/>
            <p:cNvSpPr>
              <a:spLocks noChangeArrowheads="1"/>
            </p:cNvSpPr>
            <p:nvPr/>
          </p:nvSpPr>
          <p:spPr bwMode="auto">
            <a:xfrm>
              <a:off x="5330825" y="4618038"/>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43219" name="AutoShape 211" descr="20 %"/>
            <p:cNvSpPr>
              <a:spLocks noChangeArrowheads="1"/>
            </p:cNvSpPr>
            <p:nvPr/>
          </p:nvSpPr>
          <p:spPr bwMode="auto">
            <a:xfrm rot="2870285">
              <a:off x="6525419" y="4258469"/>
              <a:ext cx="542925" cy="274637"/>
            </a:xfrm>
            <a:prstGeom prst="rightArrow">
              <a:avLst>
                <a:gd name="adj1" fmla="val 50000"/>
                <a:gd name="adj2" fmla="val 49422"/>
              </a:avLst>
            </a:prstGeom>
            <a:pattFill prst="pct20">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43221" name="AutoShape 213"/>
            <p:cNvSpPr>
              <a:spLocks noChangeArrowheads="1"/>
            </p:cNvSpPr>
            <p:nvPr/>
          </p:nvSpPr>
          <p:spPr bwMode="auto">
            <a:xfrm rot="3874243">
              <a:off x="7118350" y="5072063"/>
              <a:ext cx="442913" cy="274637"/>
            </a:xfrm>
            <a:prstGeom prst="rightArrow">
              <a:avLst>
                <a:gd name="adj1" fmla="val 50000"/>
                <a:gd name="adj2" fmla="val 40318"/>
              </a:avLst>
            </a:prstGeom>
            <a:solidFill>
              <a:schemeClr val="tx1"/>
            </a:solidFill>
            <a:ln w="9525">
              <a:solidFill>
                <a:schemeClr val="tx1"/>
              </a:solidFill>
              <a:miter lim="800000"/>
              <a:headEnd/>
              <a:tailEnd/>
            </a:ln>
            <a:effectLst/>
          </p:spPr>
          <p:txBody>
            <a:bodyPr wrap="none" anchor="ctr"/>
            <a:lstStyle/>
            <a:p>
              <a:endParaRPr lang="fr-FR"/>
            </a:p>
          </p:txBody>
        </p:sp>
        <p:sp>
          <p:nvSpPr>
            <p:cNvPr id="43222" name="AutoShape 214"/>
            <p:cNvSpPr>
              <a:spLocks noChangeArrowheads="1"/>
            </p:cNvSpPr>
            <p:nvPr/>
          </p:nvSpPr>
          <p:spPr bwMode="auto">
            <a:xfrm rot="-3369178">
              <a:off x="7342187" y="4725988"/>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43223" name="AutoShape 215" descr="Grand damier"/>
            <p:cNvSpPr>
              <a:spLocks noChangeArrowheads="1"/>
            </p:cNvSpPr>
            <p:nvPr/>
          </p:nvSpPr>
          <p:spPr bwMode="auto">
            <a:xfrm>
              <a:off x="6702425" y="3849688"/>
              <a:ext cx="1504950" cy="274637"/>
            </a:xfrm>
            <a:prstGeom prst="rightArrow">
              <a:avLst>
                <a:gd name="adj1" fmla="val 50000"/>
                <a:gd name="adj2" fmla="val 136994"/>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43224" name="Text Box 216"/>
            <p:cNvSpPr txBox="1">
              <a:spLocks noChangeArrowheads="1"/>
            </p:cNvSpPr>
            <p:nvPr/>
          </p:nvSpPr>
          <p:spPr bwMode="auto">
            <a:xfrm>
              <a:off x="5845175" y="45180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43225" name="Text Box 217"/>
            <p:cNvSpPr txBox="1">
              <a:spLocks noChangeArrowheads="1"/>
            </p:cNvSpPr>
            <p:nvPr/>
          </p:nvSpPr>
          <p:spPr bwMode="auto">
            <a:xfrm>
              <a:off x="6340475" y="37433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43226" name="Text Box 218"/>
            <p:cNvSpPr txBox="1">
              <a:spLocks noChangeArrowheads="1"/>
            </p:cNvSpPr>
            <p:nvPr/>
          </p:nvSpPr>
          <p:spPr bwMode="auto">
            <a:xfrm>
              <a:off x="6162675" y="54451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43227" name="Text Box 219"/>
            <p:cNvSpPr txBox="1">
              <a:spLocks noChangeArrowheads="1"/>
            </p:cNvSpPr>
            <p:nvPr/>
          </p:nvSpPr>
          <p:spPr bwMode="auto">
            <a:xfrm>
              <a:off x="7026275" y="45180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43228" name="Text Box 220"/>
            <p:cNvSpPr txBox="1">
              <a:spLocks noChangeArrowheads="1"/>
            </p:cNvSpPr>
            <p:nvPr/>
          </p:nvSpPr>
          <p:spPr bwMode="auto">
            <a:xfrm>
              <a:off x="8308975" y="37814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43229" name="Text Box 221"/>
            <p:cNvSpPr txBox="1">
              <a:spLocks noChangeArrowheads="1"/>
            </p:cNvSpPr>
            <p:nvPr/>
          </p:nvSpPr>
          <p:spPr bwMode="auto">
            <a:xfrm>
              <a:off x="7394575" y="54197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43230" name="Text Box 222"/>
            <p:cNvSpPr txBox="1">
              <a:spLocks noChangeArrowheads="1"/>
            </p:cNvSpPr>
            <p:nvPr/>
          </p:nvSpPr>
          <p:spPr bwMode="auto">
            <a:xfrm>
              <a:off x="4968875" y="45180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43231" name="Text Box 223"/>
            <p:cNvSpPr txBox="1">
              <a:spLocks noChangeArrowheads="1"/>
            </p:cNvSpPr>
            <p:nvPr/>
          </p:nvSpPr>
          <p:spPr bwMode="auto">
            <a:xfrm>
              <a:off x="7086600" y="47736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3232" name="Text Box 224"/>
            <p:cNvSpPr txBox="1">
              <a:spLocks noChangeArrowheads="1"/>
            </p:cNvSpPr>
            <p:nvPr/>
          </p:nvSpPr>
          <p:spPr bwMode="auto">
            <a:xfrm>
              <a:off x="6228184" y="4437112"/>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3,6</a:t>
              </a:r>
              <a:endParaRPr lang="fr-FR" sz="800" dirty="0">
                <a:latin typeface="Times New Roman" pitchFamily="18" charset="0"/>
              </a:endParaRPr>
            </a:p>
          </p:txBody>
        </p:sp>
        <p:sp>
          <p:nvSpPr>
            <p:cNvPr id="43233" name="Text Box 225"/>
            <p:cNvSpPr txBox="1">
              <a:spLocks noChangeArrowheads="1"/>
            </p:cNvSpPr>
            <p:nvPr/>
          </p:nvSpPr>
          <p:spPr bwMode="auto">
            <a:xfrm>
              <a:off x="8075613" y="486886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312" name="AutoShape 64"/>
            <p:cNvSpPr>
              <a:spLocks noChangeArrowheads="1"/>
            </p:cNvSpPr>
            <p:nvPr/>
          </p:nvSpPr>
          <p:spPr bwMode="auto">
            <a:xfrm>
              <a:off x="6516216" y="5517232"/>
              <a:ext cx="755650" cy="274637"/>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313" name="AutoShape 62" descr="Grand damier"/>
            <p:cNvSpPr>
              <a:spLocks noChangeArrowheads="1"/>
            </p:cNvSpPr>
            <p:nvPr/>
          </p:nvSpPr>
          <p:spPr bwMode="auto">
            <a:xfrm rot="4029833">
              <a:off x="5922941" y="5073676"/>
              <a:ext cx="469900" cy="274637"/>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316" name="AutoShape 215" descr="Grand damier"/>
            <p:cNvSpPr>
              <a:spLocks noChangeArrowheads="1"/>
            </p:cNvSpPr>
            <p:nvPr/>
          </p:nvSpPr>
          <p:spPr bwMode="auto">
            <a:xfrm rot="-3420000">
              <a:off x="5942607" y="4229428"/>
              <a:ext cx="519713" cy="288032"/>
            </a:xfrm>
            <a:prstGeom prst="rightArrow">
              <a:avLst>
                <a:gd name="adj1" fmla="val 50000"/>
                <a:gd name="adj2" fmla="val 136994"/>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gr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Espace réservé du numéro de diapositive 4"/>
          <p:cNvSpPr>
            <a:spLocks noGrp="1"/>
          </p:cNvSpPr>
          <p:nvPr>
            <p:ph type="sldNum" sz="quarter" idx="12"/>
          </p:nvPr>
        </p:nvSpPr>
        <p:spPr/>
        <p:txBody>
          <a:bodyPr/>
          <a:lstStyle/>
          <a:p>
            <a:fld id="{FB8327C4-FA83-400B-B69A-F60A8EF0F1A9}" type="slidenum">
              <a:rPr lang="fr-FR"/>
              <a:pPr/>
              <a:t>8</a:t>
            </a:fld>
            <a:endParaRPr lang="fr-FR"/>
          </a:p>
        </p:txBody>
      </p:sp>
      <p:sp>
        <p:nvSpPr>
          <p:cNvPr id="44034" name="Rectangle 2"/>
          <p:cNvSpPr>
            <a:spLocks noGrp="1" noChangeArrowheads="1"/>
          </p:cNvSpPr>
          <p:nvPr>
            <p:ph type="title"/>
          </p:nvPr>
        </p:nvSpPr>
        <p:spPr>
          <a:xfrm>
            <a:off x="469900" y="46038"/>
            <a:ext cx="8229600" cy="288925"/>
          </a:xfrm>
          <a:noFill/>
          <a:ln/>
        </p:spPr>
        <p:txBody>
          <a:bodyPr>
            <a:normAutofit fontScale="90000"/>
          </a:bodyPr>
          <a:lstStyle/>
          <a:p>
            <a:r>
              <a:rPr lang="fr-FR" sz="1400" b="1" dirty="0"/>
              <a:t>Q12 : COUT x DELAI DU LOGICIEL LOGIC : ITERATION N°5</a:t>
            </a:r>
          </a:p>
        </p:txBody>
      </p:sp>
      <p:sp>
        <p:nvSpPr>
          <p:cNvPr id="44035" name="Line 3"/>
          <p:cNvSpPr>
            <a:spLocks noChangeShapeType="1"/>
          </p:cNvSpPr>
          <p:nvPr/>
        </p:nvSpPr>
        <p:spPr bwMode="auto">
          <a:xfrm>
            <a:off x="4572000" y="325438"/>
            <a:ext cx="0" cy="6532562"/>
          </a:xfrm>
          <a:prstGeom prst="line">
            <a:avLst/>
          </a:prstGeom>
          <a:noFill/>
          <a:ln w="9525">
            <a:solidFill>
              <a:schemeClr val="tx1"/>
            </a:solidFill>
            <a:round/>
            <a:headEnd/>
            <a:tailEnd/>
          </a:ln>
          <a:effectLst/>
        </p:spPr>
        <p:txBody>
          <a:bodyPr/>
          <a:lstStyle/>
          <a:p>
            <a:endParaRPr lang="fr-FR"/>
          </a:p>
        </p:txBody>
      </p:sp>
      <p:sp>
        <p:nvSpPr>
          <p:cNvPr id="44036" name="Line 4"/>
          <p:cNvSpPr>
            <a:spLocks noChangeShapeType="1"/>
          </p:cNvSpPr>
          <p:nvPr/>
        </p:nvSpPr>
        <p:spPr bwMode="auto">
          <a:xfrm>
            <a:off x="0" y="3430588"/>
            <a:ext cx="9144000" cy="0"/>
          </a:xfrm>
          <a:prstGeom prst="line">
            <a:avLst/>
          </a:prstGeom>
          <a:noFill/>
          <a:ln w="9525">
            <a:solidFill>
              <a:schemeClr val="tx1"/>
            </a:solidFill>
            <a:round/>
            <a:headEnd/>
            <a:tailEnd/>
          </a:ln>
          <a:effectLst/>
        </p:spPr>
        <p:txBody>
          <a:bodyPr/>
          <a:lstStyle/>
          <a:p>
            <a:endParaRPr lang="fr-FR"/>
          </a:p>
        </p:txBody>
      </p:sp>
      <p:sp>
        <p:nvSpPr>
          <p:cNvPr id="44037" name="Text Box 5"/>
          <p:cNvSpPr txBox="1">
            <a:spLocks noChangeArrowheads="1"/>
          </p:cNvSpPr>
          <p:nvPr/>
        </p:nvSpPr>
        <p:spPr bwMode="auto">
          <a:xfrm>
            <a:off x="276225" y="2840038"/>
            <a:ext cx="4108450" cy="336550"/>
          </a:xfrm>
          <a:prstGeom prst="rect">
            <a:avLst/>
          </a:prstGeom>
          <a:noFill/>
          <a:ln w="9525">
            <a:noFill/>
            <a:miter lim="800000"/>
            <a:headEnd/>
            <a:tailEnd/>
          </a:ln>
          <a:effectLst/>
        </p:spPr>
        <p:txBody>
          <a:bodyPr wrap="none">
            <a:spAutoFit/>
          </a:bodyPr>
          <a:lstStyle/>
          <a:p>
            <a:r>
              <a:rPr lang="fr-FR" sz="800" dirty="0">
                <a:latin typeface="Times New Roman" pitchFamily="18" charset="0"/>
              </a:rPr>
              <a:t>Il n’existe pas encore de chaîne d’arcs bloqués de l’origine à l’extrémité. Il y aura donc au moins</a:t>
            </a:r>
          </a:p>
          <a:p>
            <a:r>
              <a:rPr lang="fr-FR" sz="800" dirty="0">
                <a:latin typeface="Times New Roman" pitchFamily="18" charset="0"/>
              </a:rPr>
              <a:t>une itération supplémentaire.</a:t>
            </a:r>
          </a:p>
        </p:txBody>
      </p:sp>
      <p:sp>
        <p:nvSpPr>
          <p:cNvPr id="44038" name="Text Box 6"/>
          <p:cNvSpPr txBox="1">
            <a:spLocks noChangeArrowheads="1"/>
          </p:cNvSpPr>
          <p:nvPr/>
        </p:nvSpPr>
        <p:spPr bwMode="auto">
          <a:xfrm>
            <a:off x="4695825" y="236538"/>
            <a:ext cx="3736920" cy="461665"/>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F5 </a:t>
            </a:r>
            <a:r>
              <a:rPr lang="fr-FR" sz="800" dirty="0">
                <a:latin typeface="Times New Roman" pitchFamily="18" charset="0"/>
              </a:rPr>
              <a:t>max = </a:t>
            </a:r>
            <a:r>
              <a:rPr lang="fr-FR" sz="800" dirty="0" smtClean="0">
                <a:latin typeface="Times New Roman" pitchFamily="18" charset="0"/>
              </a:rPr>
              <a:t>de nouveau 3,6 par l’arc [1,2], dont </a:t>
            </a:r>
            <a:r>
              <a:rPr lang="fr-FR" sz="800" dirty="0">
                <a:latin typeface="Times New Roman" pitchFamily="18" charset="0"/>
              </a:rPr>
              <a:t>1,2 par l’arc [</a:t>
            </a:r>
            <a:r>
              <a:rPr lang="fr-FR" sz="800" dirty="0" smtClean="0">
                <a:latin typeface="Times New Roman" pitchFamily="18" charset="0"/>
              </a:rPr>
              <a:t>2,6] et [2,4] par </a:t>
            </a:r>
            <a:r>
              <a:rPr lang="fr-FR" sz="800" dirty="0">
                <a:latin typeface="Times New Roman" pitchFamily="18" charset="0"/>
              </a:rPr>
              <a:t>l'arc [</a:t>
            </a:r>
            <a:r>
              <a:rPr lang="fr-FR" sz="800" dirty="0" smtClean="0">
                <a:latin typeface="Times New Roman" pitchFamily="18" charset="0"/>
              </a:rPr>
              <a:t>2,4]. </a:t>
            </a:r>
          </a:p>
          <a:p>
            <a:r>
              <a:rPr lang="fr-FR" sz="800" dirty="0" smtClean="0">
                <a:latin typeface="Times New Roman" pitchFamily="18" charset="0"/>
              </a:rPr>
              <a:t>Les </a:t>
            </a:r>
            <a:r>
              <a:rPr lang="fr-FR" sz="800" dirty="0">
                <a:latin typeface="Times New Roman" pitchFamily="18" charset="0"/>
              </a:rPr>
              <a:t>arcs [</a:t>
            </a:r>
            <a:r>
              <a:rPr lang="fr-FR" sz="800" dirty="0" smtClean="0">
                <a:latin typeface="Times New Roman" pitchFamily="18" charset="0"/>
              </a:rPr>
              <a:t>1,2] </a:t>
            </a:r>
            <a:r>
              <a:rPr lang="fr-FR" sz="800" dirty="0">
                <a:latin typeface="Times New Roman" pitchFamily="18" charset="0"/>
              </a:rPr>
              <a:t>et [</a:t>
            </a:r>
            <a:r>
              <a:rPr lang="fr-FR" sz="800" dirty="0" smtClean="0">
                <a:latin typeface="Times New Roman" pitchFamily="18" charset="0"/>
              </a:rPr>
              <a:t>2,6] restent saturés.</a:t>
            </a:r>
            <a:endParaRPr lang="fr-FR" sz="800" dirty="0">
              <a:latin typeface="Times New Roman" pitchFamily="18" charset="0"/>
            </a:endParaRPr>
          </a:p>
          <a:p>
            <a:r>
              <a:rPr lang="fr-FR" sz="800" dirty="0">
                <a:latin typeface="Times New Roman" pitchFamily="18" charset="0"/>
              </a:rPr>
              <a:t>La coupe de coût minimum </a:t>
            </a:r>
            <a:r>
              <a:rPr lang="fr-FR" sz="800" dirty="0" smtClean="0">
                <a:latin typeface="Times New Roman" pitchFamily="18" charset="0"/>
              </a:rPr>
              <a:t>choisie traverse l’arc [1,2].</a:t>
            </a:r>
            <a:endParaRPr lang="fr-FR" sz="800" dirty="0">
              <a:latin typeface="Times New Roman" pitchFamily="18" charset="0"/>
            </a:endParaRPr>
          </a:p>
        </p:txBody>
      </p:sp>
      <p:sp>
        <p:nvSpPr>
          <p:cNvPr id="44040" name="Text Box 8"/>
          <p:cNvSpPr txBox="1">
            <a:spLocks noChangeArrowheads="1"/>
          </p:cNvSpPr>
          <p:nvPr/>
        </p:nvSpPr>
        <p:spPr bwMode="auto">
          <a:xfrm>
            <a:off x="431800" y="3632200"/>
            <a:ext cx="2326278" cy="1477328"/>
          </a:xfrm>
          <a:prstGeom prst="rect">
            <a:avLst/>
          </a:prstGeom>
          <a:noFill/>
          <a:ln w="9525">
            <a:noFill/>
            <a:miter lim="800000"/>
            <a:headEnd/>
            <a:tailEnd/>
          </a:ln>
          <a:effectLst/>
        </p:spPr>
        <p:txBody>
          <a:bodyPr wrap="none">
            <a:spAutoFit/>
          </a:bodyPr>
          <a:lstStyle/>
          <a:p>
            <a:r>
              <a:rPr lang="fr-FR" sz="1000" dirty="0" smtClean="0">
                <a:latin typeface="Times New Roman" pitchFamily="18" charset="0"/>
              </a:rPr>
              <a:t>T5 </a:t>
            </a:r>
            <a:r>
              <a:rPr lang="fr-FR" sz="1000" dirty="0">
                <a:latin typeface="Times New Roman" pitchFamily="18" charset="0"/>
              </a:rPr>
              <a:t>= min </a:t>
            </a:r>
            <a:r>
              <a:rPr lang="fr-FR" sz="1000" dirty="0" smtClean="0">
                <a:latin typeface="Times New Roman" pitchFamily="18" charset="0"/>
              </a:rPr>
              <a:t>(x13</a:t>
            </a:r>
            <a:r>
              <a:rPr lang="fr-FR" sz="1000" dirty="0">
                <a:latin typeface="Times New Roman" pitchFamily="18" charset="0"/>
              </a:rPr>
              <a:t>, </a:t>
            </a:r>
            <a:r>
              <a:rPr lang="fr-FR" sz="1000" dirty="0" smtClean="0">
                <a:latin typeface="Times New Roman" pitchFamily="18" charset="0"/>
              </a:rPr>
              <a:t>z12)</a:t>
            </a:r>
            <a:endParaRPr lang="fr-FR" sz="1000" dirty="0">
              <a:latin typeface="Times New Roman" pitchFamily="18" charset="0"/>
            </a:endParaRPr>
          </a:p>
          <a:p>
            <a:r>
              <a:rPr lang="fr-FR" sz="1000" dirty="0" smtClean="0">
                <a:latin typeface="Times New Roman" pitchFamily="18" charset="0"/>
              </a:rPr>
              <a:t>x13 </a:t>
            </a:r>
            <a:r>
              <a:rPr lang="fr-FR" sz="1000" dirty="0">
                <a:latin typeface="Times New Roman" pitchFamily="18" charset="0"/>
              </a:rPr>
              <a:t>= </a:t>
            </a:r>
            <a:r>
              <a:rPr lang="fr-FR" sz="1000" dirty="0" smtClean="0">
                <a:latin typeface="Times New Roman" pitchFamily="18" charset="0"/>
              </a:rPr>
              <a:t>45-25-10 </a:t>
            </a:r>
            <a:r>
              <a:rPr lang="fr-FR" sz="1000" dirty="0">
                <a:latin typeface="Times New Roman" pitchFamily="18" charset="0"/>
              </a:rPr>
              <a:t>= </a:t>
            </a:r>
            <a:r>
              <a:rPr lang="fr-FR" sz="1000" dirty="0" smtClean="0">
                <a:latin typeface="Times New Roman" pitchFamily="18" charset="0"/>
              </a:rPr>
              <a:t>10; z12 </a:t>
            </a:r>
            <a:r>
              <a:rPr lang="fr-FR" sz="1000" dirty="0">
                <a:latin typeface="Times New Roman" pitchFamily="18" charset="0"/>
              </a:rPr>
              <a:t>= </a:t>
            </a:r>
            <a:r>
              <a:rPr lang="fr-FR" sz="1000" dirty="0" smtClean="0">
                <a:latin typeface="Times New Roman" pitchFamily="18" charset="0"/>
              </a:rPr>
              <a:t>40-25-5 </a:t>
            </a:r>
            <a:r>
              <a:rPr lang="fr-FR" sz="1000" dirty="0">
                <a:latin typeface="Times New Roman" pitchFamily="18" charset="0"/>
              </a:rPr>
              <a:t>= </a:t>
            </a:r>
            <a:r>
              <a:rPr lang="fr-FR" sz="1000" dirty="0" smtClean="0">
                <a:latin typeface="Times New Roman" pitchFamily="18" charset="0"/>
              </a:rPr>
              <a:t>10</a:t>
            </a:r>
            <a:endParaRPr lang="fr-FR" sz="1000" dirty="0">
              <a:latin typeface="Times New Roman" pitchFamily="18" charset="0"/>
            </a:endParaRPr>
          </a:p>
          <a:p>
            <a:r>
              <a:rPr lang="fr-FR" sz="1000" b="1" dirty="0" smtClean="0">
                <a:latin typeface="Times New Roman" pitchFamily="18" charset="0"/>
              </a:rPr>
              <a:t>T5 </a:t>
            </a:r>
            <a:r>
              <a:rPr lang="fr-FR" sz="1000" b="1" dirty="0">
                <a:latin typeface="Times New Roman" pitchFamily="18" charset="0"/>
              </a:rPr>
              <a:t>= </a:t>
            </a:r>
            <a:r>
              <a:rPr lang="fr-FR" sz="1000" b="1" dirty="0" smtClean="0">
                <a:latin typeface="Times New Roman" pitchFamily="18" charset="0"/>
              </a:rPr>
              <a:t>10 </a:t>
            </a:r>
            <a:r>
              <a:rPr lang="fr-FR" sz="1000" b="1" dirty="0">
                <a:latin typeface="Times New Roman" pitchFamily="18" charset="0"/>
              </a:rPr>
              <a:t>jours</a:t>
            </a:r>
          </a:p>
          <a:p>
            <a:endParaRPr lang="fr-FR" sz="1000" b="1" dirty="0">
              <a:latin typeface="Times New Roman" pitchFamily="18" charset="0"/>
            </a:endParaRPr>
          </a:p>
          <a:p>
            <a:r>
              <a:rPr lang="fr-FR" sz="1000" dirty="0">
                <a:latin typeface="Times New Roman" pitchFamily="18" charset="0"/>
              </a:rPr>
              <a:t>Diminuer [</a:t>
            </a:r>
            <a:r>
              <a:rPr lang="fr-FR" sz="1000" dirty="0" smtClean="0">
                <a:latin typeface="Times New Roman" pitchFamily="18" charset="0"/>
              </a:rPr>
              <a:t>1,2] </a:t>
            </a:r>
            <a:r>
              <a:rPr lang="fr-FR" sz="1000" dirty="0">
                <a:latin typeface="Times New Roman" pitchFamily="18" charset="0"/>
              </a:rPr>
              <a:t>de </a:t>
            </a:r>
            <a:r>
              <a:rPr lang="fr-FR" sz="1000" dirty="0" smtClean="0">
                <a:latin typeface="Times New Roman" pitchFamily="18" charset="0"/>
              </a:rPr>
              <a:t>10 </a:t>
            </a:r>
            <a:r>
              <a:rPr lang="fr-FR" sz="1000" dirty="0">
                <a:latin typeface="Times New Roman" pitchFamily="18" charset="0"/>
              </a:rPr>
              <a:t>jours </a:t>
            </a:r>
          </a:p>
          <a:p>
            <a:r>
              <a:rPr lang="fr-FR" sz="1000" b="1" dirty="0" smtClean="0">
                <a:latin typeface="Times New Roman" pitchFamily="18" charset="0"/>
              </a:rPr>
              <a:t>Bilan </a:t>
            </a:r>
            <a:r>
              <a:rPr lang="fr-FR" sz="1000" b="1" dirty="0">
                <a:latin typeface="Times New Roman" pitchFamily="18" charset="0"/>
              </a:rPr>
              <a:t>des coûts : </a:t>
            </a:r>
            <a:r>
              <a:rPr lang="fr-FR" sz="1000" b="1" dirty="0" smtClean="0">
                <a:latin typeface="Times New Roman" pitchFamily="18" charset="0"/>
              </a:rPr>
              <a:t>36 </a:t>
            </a:r>
            <a:r>
              <a:rPr lang="fr-FR" sz="1000" b="1" dirty="0">
                <a:latin typeface="Times New Roman" pitchFamily="18" charset="0"/>
              </a:rPr>
              <a:t>k€</a:t>
            </a:r>
            <a:r>
              <a:rPr lang="fr-FR" sz="1000" dirty="0">
                <a:latin typeface="Times New Roman" pitchFamily="18" charset="0"/>
              </a:rPr>
              <a:t> = </a:t>
            </a:r>
            <a:r>
              <a:rPr lang="fr-FR" sz="1000" dirty="0" smtClean="0">
                <a:latin typeface="Times New Roman" pitchFamily="18" charset="0"/>
              </a:rPr>
              <a:t>10j </a:t>
            </a:r>
            <a:r>
              <a:rPr lang="fr-FR" sz="1000" dirty="0">
                <a:latin typeface="Times New Roman" pitchFamily="18" charset="0"/>
              </a:rPr>
              <a:t>x </a:t>
            </a:r>
            <a:r>
              <a:rPr lang="fr-FR" sz="1000" dirty="0" smtClean="0">
                <a:latin typeface="Times New Roman" pitchFamily="18" charset="0"/>
              </a:rPr>
              <a:t>3,6 </a:t>
            </a:r>
            <a:r>
              <a:rPr lang="fr-FR" sz="1000" dirty="0">
                <a:latin typeface="Times New Roman" pitchFamily="18" charset="0"/>
              </a:rPr>
              <a:t>k€/j</a:t>
            </a:r>
          </a:p>
          <a:p>
            <a:endParaRPr lang="fr-FR" sz="1000" dirty="0">
              <a:latin typeface="Times New Roman" pitchFamily="18" charset="0"/>
            </a:endParaRPr>
          </a:p>
          <a:p>
            <a:r>
              <a:rPr lang="fr-FR" sz="1000" b="1" dirty="0" smtClean="0">
                <a:latin typeface="Times New Roman" pitchFamily="18" charset="0"/>
              </a:rPr>
              <a:t>L’arc </a:t>
            </a:r>
            <a:r>
              <a:rPr lang="fr-FR" sz="1000" b="1" dirty="0">
                <a:latin typeface="Times New Roman" pitchFamily="18" charset="0"/>
              </a:rPr>
              <a:t>[</a:t>
            </a:r>
            <a:r>
              <a:rPr lang="fr-FR" sz="1000" b="1" dirty="0" smtClean="0">
                <a:latin typeface="Times New Roman" pitchFamily="18" charset="0"/>
              </a:rPr>
              <a:t>1,2] se bloque.</a:t>
            </a:r>
            <a:endParaRPr lang="fr-FR" sz="1000" b="1" dirty="0">
              <a:latin typeface="Times New Roman" pitchFamily="18" charset="0"/>
            </a:endParaRPr>
          </a:p>
          <a:p>
            <a:endParaRPr lang="fr-FR" sz="1000" dirty="0">
              <a:latin typeface="Times New Roman" pitchFamily="18" charset="0"/>
            </a:endParaRPr>
          </a:p>
        </p:txBody>
      </p:sp>
      <p:sp>
        <p:nvSpPr>
          <p:cNvPr id="44114" name="Text Box 82"/>
          <p:cNvSpPr txBox="1">
            <a:spLocks noChangeArrowheads="1"/>
          </p:cNvSpPr>
          <p:nvPr/>
        </p:nvSpPr>
        <p:spPr bwMode="auto">
          <a:xfrm>
            <a:off x="200025" y="6446838"/>
            <a:ext cx="814388"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8 et 9</a:t>
            </a:r>
          </a:p>
        </p:txBody>
      </p:sp>
      <p:sp>
        <p:nvSpPr>
          <p:cNvPr id="44115" name="Text Box 83"/>
          <p:cNvSpPr txBox="1">
            <a:spLocks noChangeArrowheads="1"/>
          </p:cNvSpPr>
          <p:nvPr/>
        </p:nvSpPr>
        <p:spPr bwMode="auto">
          <a:xfrm>
            <a:off x="0" y="3221038"/>
            <a:ext cx="792163"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2,3,4</a:t>
            </a:r>
          </a:p>
        </p:txBody>
      </p:sp>
      <p:sp>
        <p:nvSpPr>
          <p:cNvPr id="44116" name="Text Box 84"/>
          <p:cNvSpPr txBox="1">
            <a:spLocks noChangeArrowheads="1"/>
          </p:cNvSpPr>
          <p:nvPr/>
        </p:nvSpPr>
        <p:spPr bwMode="auto">
          <a:xfrm>
            <a:off x="4594225" y="3208338"/>
            <a:ext cx="792163"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5,6,7</a:t>
            </a:r>
          </a:p>
        </p:txBody>
      </p:sp>
      <p:sp>
        <p:nvSpPr>
          <p:cNvPr id="44117" name="Text Box 85"/>
          <p:cNvSpPr txBox="1">
            <a:spLocks noChangeArrowheads="1"/>
          </p:cNvSpPr>
          <p:nvPr/>
        </p:nvSpPr>
        <p:spPr bwMode="auto">
          <a:xfrm>
            <a:off x="4788024" y="6093296"/>
            <a:ext cx="3873176" cy="246221"/>
          </a:xfrm>
          <a:prstGeom prst="rect">
            <a:avLst/>
          </a:prstGeom>
          <a:noFill/>
          <a:ln w="9525">
            <a:noFill/>
            <a:miter lim="800000"/>
            <a:headEnd/>
            <a:tailEnd/>
          </a:ln>
          <a:effectLst/>
        </p:spPr>
        <p:txBody>
          <a:bodyPr wrap="none">
            <a:spAutoFit/>
          </a:bodyPr>
          <a:lstStyle/>
          <a:p>
            <a:r>
              <a:rPr lang="fr-FR" sz="1000" b="1" dirty="0">
                <a:latin typeface="Times New Roman" pitchFamily="18" charset="0"/>
              </a:rPr>
              <a:t>La durée totale du projet passe à </a:t>
            </a:r>
            <a:r>
              <a:rPr lang="fr-FR" sz="1000" b="1" dirty="0" smtClean="0">
                <a:latin typeface="Times New Roman" pitchFamily="18" charset="0"/>
              </a:rPr>
              <a:t>60 </a:t>
            </a:r>
            <a:r>
              <a:rPr lang="fr-FR" sz="1000" b="1" dirty="0">
                <a:latin typeface="Times New Roman" pitchFamily="18" charset="0"/>
              </a:rPr>
              <a:t>jours avec un surcoût de </a:t>
            </a:r>
            <a:r>
              <a:rPr lang="fr-FR" sz="1000" b="1" dirty="0" smtClean="0">
                <a:latin typeface="Times New Roman" pitchFamily="18" charset="0"/>
              </a:rPr>
              <a:t>36 </a:t>
            </a:r>
            <a:r>
              <a:rPr lang="fr-FR" sz="1000" b="1" dirty="0">
                <a:latin typeface="Times New Roman" pitchFamily="18" charset="0"/>
              </a:rPr>
              <a:t>k€</a:t>
            </a:r>
            <a:r>
              <a:rPr lang="fr-FR" sz="1000" b="1" dirty="0" smtClean="0">
                <a:latin typeface="Times New Roman" pitchFamily="18" charset="0"/>
              </a:rPr>
              <a:t>.</a:t>
            </a:r>
            <a:endParaRPr lang="fr-FR" sz="1000" b="1" dirty="0">
              <a:latin typeface="Times New Roman" pitchFamily="18" charset="0"/>
            </a:endParaRPr>
          </a:p>
        </p:txBody>
      </p:sp>
      <p:sp>
        <p:nvSpPr>
          <p:cNvPr id="44225" name="Text Box 193"/>
          <p:cNvSpPr txBox="1">
            <a:spLocks noChangeArrowheads="1"/>
          </p:cNvSpPr>
          <p:nvPr/>
        </p:nvSpPr>
        <p:spPr bwMode="auto">
          <a:xfrm>
            <a:off x="6762750" y="576738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4262" name="Text Box 230"/>
          <p:cNvSpPr txBox="1">
            <a:spLocks noChangeArrowheads="1"/>
          </p:cNvSpPr>
          <p:nvPr/>
        </p:nvSpPr>
        <p:spPr bwMode="auto">
          <a:xfrm>
            <a:off x="4784725" y="3617913"/>
            <a:ext cx="1473200" cy="458787"/>
          </a:xfrm>
          <a:prstGeom prst="rect">
            <a:avLst/>
          </a:prstGeom>
          <a:noFill/>
          <a:ln w="9525">
            <a:noFill/>
            <a:miter lim="800000"/>
            <a:headEnd/>
            <a:tailEnd/>
          </a:ln>
          <a:effectLst/>
        </p:spPr>
        <p:txBody>
          <a:bodyPr wrap="none">
            <a:spAutoFit/>
          </a:bodyPr>
          <a:lstStyle/>
          <a:p>
            <a:r>
              <a:rPr lang="fr-FR" sz="800">
                <a:latin typeface="Times New Roman" pitchFamily="18" charset="0"/>
              </a:rPr>
              <a:t>PERT recalculé</a:t>
            </a:r>
          </a:p>
          <a:p>
            <a:r>
              <a:rPr lang="fr-FR" sz="800">
                <a:latin typeface="Times New Roman" pitchFamily="18" charset="0"/>
              </a:rPr>
              <a:t>Toutes les tâches sont devenues</a:t>
            </a:r>
          </a:p>
          <a:p>
            <a:r>
              <a:rPr lang="fr-FR" sz="800">
                <a:latin typeface="Times New Roman" pitchFamily="18" charset="0"/>
              </a:rPr>
              <a:t>critiques.</a:t>
            </a:r>
            <a:endParaRPr lang="fr-FR" sz="1000">
              <a:latin typeface="Times New Roman" pitchFamily="18" charset="0"/>
            </a:endParaRPr>
          </a:p>
        </p:txBody>
      </p:sp>
      <p:grpSp>
        <p:nvGrpSpPr>
          <p:cNvPr id="311" name="Group 153"/>
          <p:cNvGrpSpPr>
            <a:grpSpLocks/>
          </p:cNvGrpSpPr>
          <p:nvPr/>
        </p:nvGrpSpPr>
        <p:grpSpPr bwMode="auto">
          <a:xfrm>
            <a:off x="4932040" y="1653704"/>
            <a:ext cx="474663" cy="517525"/>
            <a:chOff x="1280" y="1216"/>
            <a:chExt cx="608" cy="584"/>
          </a:xfrm>
        </p:grpSpPr>
        <p:sp>
          <p:nvSpPr>
            <p:cNvPr id="381" name="Oval 15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82" name="Line 15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3" name="Line 15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12" name="Group 157"/>
          <p:cNvGrpSpPr>
            <a:grpSpLocks/>
          </p:cNvGrpSpPr>
          <p:nvPr/>
        </p:nvGrpSpPr>
        <p:grpSpPr bwMode="auto">
          <a:xfrm>
            <a:off x="6303640" y="896466"/>
            <a:ext cx="474663" cy="517525"/>
            <a:chOff x="1280" y="1216"/>
            <a:chExt cx="608" cy="584"/>
          </a:xfrm>
        </p:grpSpPr>
        <p:sp>
          <p:nvSpPr>
            <p:cNvPr id="378" name="Oval 15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79" name="Line 15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80" name="Line 16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13" name="Group 161"/>
          <p:cNvGrpSpPr>
            <a:grpSpLocks/>
          </p:cNvGrpSpPr>
          <p:nvPr/>
        </p:nvGrpSpPr>
        <p:grpSpPr bwMode="auto">
          <a:xfrm>
            <a:off x="5805165" y="1661641"/>
            <a:ext cx="473075" cy="517525"/>
            <a:chOff x="1280" y="1216"/>
            <a:chExt cx="608" cy="584"/>
          </a:xfrm>
        </p:grpSpPr>
        <p:sp>
          <p:nvSpPr>
            <p:cNvPr id="375" name="Oval 162"/>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76" name="Line 163"/>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77" name="Line 164"/>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14" name="Group 165"/>
          <p:cNvGrpSpPr>
            <a:grpSpLocks/>
          </p:cNvGrpSpPr>
          <p:nvPr/>
        </p:nvGrpSpPr>
        <p:grpSpPr bwMode="auto">
          <a:xfrm>
            <a:off x="7345040" y="2561754"/>
            <a:ext cx="474663" cy="515937"/>
            <a:chOff x="1280" y="1216"/>
            <a:chExt cx="608" cy="584"/>
          </a:xfrm>
        </p:grpSpPr>
        <p:sp>
          <p:nvSpPr>
            <p:cNvPr id="372" name="Oval 166"/>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73" name="Line 167"/>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74" name="Line 168"/>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15" name="Group 169"/>
          <p:cNvGrpSpPr>
            <a:grpSpLocks/>
          </p:cNvGrpSpPr>
          <p:nvPr/>
        </p:nvGrpSpPr>
        <p:grpSpPr bwMode="auto">
          <a:xfrm>
            <a:off x="6989440" y="1675929"/>
            <a:ext cx="474663" cy="515937"/>
            <a:chOff x="1280" y="1216"/>
            <a:chExt cx="608" cy="584"/>
          </a:xfrm>
        </p:grpSpPr>
        <p:sp>
          <p:nvSpPr>
            <p:cNvPr id="369" name="Oval 17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70" name="Line 17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71" name="Line 17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16" name="Group 173"/>
          <p:cNvGrpSpPr>
            <a:grpSpLocks/>
          </p:cNvGrpSpPr>
          <p:nvPr/>
        </p:nvGrpSpPr>
        <p:grpSpPr bwMode="auto">
          <a:xfrm>
            <a:off x="6122665" y="2588741"/>
            <a:ext cx="474663" cy="517525"/>
            <a:chOff x="1280" y="1216"/>
            <a:chExt cx="608" cy="584"/>
          </a:xfrm>
        </p:grpSpPr>
        <p:sp>
          <p:nvSpPr>
            <p:cNvPr id="366" name="Oval 17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67" name="Line 17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68" name="Line 17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17" name="Text Box 177"/>
          <p:cNvSpPr txBox="1">
            <a:spLocks noChangeArrowheads="1"/>
          </p:cNvSpPr>
          <p:nvPr/>
        </p:nvSpPr>
        <p:spPr bwMode="auto">
          <a:xfrm>
            <a:off x="5338440" y="1493366"/>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318" name="Text Box 178"/>
          <p:cNvSpPr txBox="1">
            <a:spLocks noChangeArrowheads="1"/>
          </p:cNvSpPr>
          <p:nvPr/>
        </p:nvSpPr>
        <p:spPr bwMode="auto">
          <a:xfrm>
            <a:off x="7286303" y="764704"/>
            <a:ext cx="5111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(30;25)</a:t>
            </a:r>
          </a:p>
        </p:txBody>
      </p:sp>
      <p:sp>
        <p:nvSpPr>
          <p:cNvPr id="319" name="Text Box 179"/>
          <p:cNvSpPr txBox="1">
            <a:spLocks noChangeArrowheads="1"/>
          </p:cNvSpPr>
          <p:nvPr/>
        </p:nvSpPr>
        <p:spPr bwMode="auto">
          <a:xfrm>
            <a:off x="5727378" y="1263179"/>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1.4.1.A</a:t>
            </a:r>
          </a:p>
          <a:p>
            <a:pPr algn="ctr"/>
            <a:r>
              <a:rPr lang="fr-FR" sz="800" dirty="0" smtClean="0">
                <a:latin typeface="Times New Roman" pitchFamily="18" charset="0"/>
              </a:rPr>
              <a:t>(15;5</a:t>
            </a:r>
            <a:r>
              <a:rPr lang="fr-FR" sz="800" dirty="0">
                <a:latin typeface="Times New Roman" pitchFamily="18" charset="0"/>
              </a:rPr>
              <a:t>)</a:t>
            </a:r>
          </a:p>
        </p:txBody>
      </p:sp>
      <p:sp>
        <p:nvSpPr>
          <p:cNvPr id="320" name="Text Box 180"/>
          <p:cNvSpPr txBox="1">
            <a:spLocks noChangeArrowheads="1"/>
          </p:cNvSpPr>
          <p:nvPr/>
        </p:nvSpPr>
        <p:spPr bwMode="auto">
          <a:xfrm>
            <a:off x="6171878" y="2082329"/>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321" name="Text Box 181"/>
          <p:cNvSpPr txBox="1">
            <a:spLocks noChangeArrowheads="1"/>
          </p:cNvSpPr>
          <p:nvPr/>
        </p:nvSpPr>
        <p:spPr bwMode="auto">
          <a:xfrm>
            <a:off x="6805290" y="1218729"/>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322" name="Text Box 182"/>
          <p:cNvSpPr txBox="1">
            <a:spLocks noChangeArrowheads="1"/>
          </p:cNvSpPr>
          <p:nvPr/>
        </p:nvSpPr>
        <p:spPr bwMode="auto">
          <a:xfrm>
            <a:off x="7360915" y="2022004"/>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(10;10)</a:t>
            </a:r>
          </a:p>
        </p:txBody>
      </p:sp>
      <p:sp>
        <p:nvSpPr>
          <p:cNvPr id="323" name="Text Box 183"/>
          <p:cNvSpPr txBox="1">
            <a:spLocks noChangeArrowheads="1"/>
          </p:cNvSpPr>
          <p:nvPr/>
        </p:nvSpPr>
        <p:spPr bwMode="auto">
          <a:xfrm>
            <a:off x="7676828" y="1648941"/>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324" name="Text Box 184"/>
          <p:cNvSpPr txBox="1">
            <a:spLocks noChangeArrowheads="1"/>
          </p:cNvSpPr>
          <p:nvPr/>
        </p:nvSpPr>
        <p:spPr bwMode="auto">
          <a:xfrm>
            <a:off x="5419403" y="1942629"/>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325" name="Text Box 185"/>
          <p:cNvSpPr txBox="1">
            <a:spLocks noChangeArrowheads="1"/>
          </p:cNvSpPr>
          <p:nvPr/>
        </p:nvSpPr>
        <p:spPr bwMode="auto">
          <a:xfrm>
            <a:off x="7378378" y="1183804"/>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326" name="Text Box 186"/>
          <p:cNvSpPr txBox="1">
            <a:spLocks noChangeArrowheads="1"/>
          </p:cNvSpPr>
          <p:nvPr/>
        </p:nvSpPr>
        <p:spPr bwMode="auto">
          <a:xfrm>
            <a:off x="7059290" y="2207741"/>
            <a:ext cx="274638"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800">
              <a:latin typeface="Times New Roman" pitchFamily="18" charset="0"/>
            </a:endParaRPr>
          </a:p>
        </p:txBody>
      </p:sp>
      <p:sp>
        <p:nvSpPr>
          <p:cNvPr id="327" name="Text Box 187"/>
          <p:cNvSpPr txBox="1">
            <a:spLocks noChangeArrowheads="1"/>
          </p:cNvSpPr>
          <p:nvPr/>
        </p:nvSpPr>
        <p:spPr bwMode="auto">
          <a:xfrm>
            <a:off x="6527478" y="1493366"/>
            <a:ext cx="311150" cy="214313"/>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328" name="Text Box 188"/>
          <p:cNvSpPr txBox="1">
            <a:spLocks noChangeArrowheads="1"/>
          </p:cNvSpPr>
          <p:nvPr/>
        </p:nvSpPr>
        <p:spPr bwMode="auto">
          <a:xfrm>
            <a:off x="5892478" y="2234729"/>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329" name="Text Box 189"/>
          <p:cNvSpPr txBox="1">
            <a:spLocks noChangeArrowheads="1"/>
          </p:cNvSpPr>
          <p:nvPr/>
        </p:nvSpPr>
        <p:spPr bwMode="auto">
          <a:xfrm>
            <a:off x="6611615" y="2471266"/>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330" name="Text Box 190"/>
          <p:cNvSpPr txBox="1">
            <a:spLocks noChangeArrowheads="1"/>
          </p:cNvSpPr>
          <p:nvPr/>
        </p:nvSpPr>
        <p:spPr bwMode="auto">
          <a:xfrm>
            <a:off x="6722740" y="2920529"/>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331" name="Text Box 191"/>
          <p:cNvSpPr txBox="1">
            <a:spLocks noChangeArrowheads="1"/>
          </p:cNvSpPr>
          <p:nvPr/>
        </p:nvSpPr>
        <p:spPr bwMode="auto">
          <a:xfrm>
            <a:off x="4947915" y="1945804"/>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332" name="Text Box 192"/>
          <p:cNvSpPr txBox="1">
            <a:spLocks noChangeArrowheads="1"/>
          </p:cNvSpPr>
          <p:nvPr/>
        </p:nvSpPr>
        <p:spPr bwMode="auto">
          <a:xfrm>
            <a:off x="5801990" y="1952154"/>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333" name="Text Box 193"/>
          <p:cNvSpPr txBox="1">
            <a:spLocks noChangeArrowheads="1"/>
          </p:cNvSpPr>
          <p:nvPr/>
        </p:nvSpPr>
        <p:spPr bwMode="auto">
          <a:xfrm>
            <a:off x="6300465" y="1166341"/>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334" name="Text Box 194"/>
          <p:cNvSpPr txBox="1">
            <a:spLocks noChangeArrowheads="1"/>
          </p:cNvSpPr>
          <p:nvPr/>
        </p:nvSpPr>
        <p:spPr bwMode="auto">
          <a:xfrm>
            <a:off x="7348215" y="2825279"/>
            <a:ext cx="287258" cy="33855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60</a:t>
            </a:r>
          </a:p>
          <a:p>
            <a:endParaRPr lang="fr-FR" sz="800" dirty="0">
              <a:latin typeface="Times New Roman" pitchFamily="18" charset="0"/>
            </a:endParaRPr>
          </a:p>
        </p:txBody>
      </p:sp>
      <p:sp>
        <p:nvSpPr>
          <p:cNvPr id="335" name="Text Box 195"/>
          <p:cNvSpPr txBox="1">
            <a:spLocks noChangeArrowheads="1"/>
          </p:cNvSpPr>
          <p:nvPr/>
        </p:nvSpPr>
        <p:spPr bwMode="auto">
          <a:xfrm>
            <a:off x="6986265" y="1934691"/>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336" name="Text Box 196"/>
          <p:cNvSpPr txBox="1">
            <a:spLocks noChangeArrowheads="1"/>
          </p:cNvSpPr>
          <p:nvPr/>
        </p:nvSpPr>
        <p:spPr bwMode="auto">
          <a:xfrm>
            <a:off x="6106790" y="2869729"/>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grpSp>
        <p:nvGrpSpPr>
          <p:cNvPr id="337" name="Group 197"/>
          <p:cNvGrpSpPr>
            <a:grpSpLocks/>
          </p:cNvGrpSpPr>
          <p:nvPr/>
        </p:nvGrpSpPr>
        <p:grpSpPr bwMode="auto">
          <a:xfrm>
            <a:off x="8273728" y="915516"/>
            <a:ext cx="473075" cy="517525"/>
            <a:chOff x="1280" y="1216"/>
            <a:chExt cx="608" cy="584"/>
          </a:xfrm>
        </p:grpSpPr>
        <p:sp>
          <p:nvSpPr>
            <p:cNvPr id="363" name="Oval 19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364" name="Line 19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365" name="Line 20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38" name="Text Box 201"/>
          <p:cNvSpPr txBox="1">
            <a:spLocks noChangeArrowheads="1"/>
          </p:cNvSpPr>
          <p:nvPr/>
        </p:nvSpPr>
        <p:spPr bwMode="auto">
          <a:xfrm>
            <a:off x="8257853" y="1174279"/>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70</a:t>
            </a:r>
            <a:endParaRPr lang="fr-FR" sz="800" dirty="0">
              <a:latin typeface="Times New Roman" pitchFamily="18" charset="0"/>
            </a:endParaRPr>
          </a:p>
        </p:txBody>
      </p:sp>
      <p:sp>
        <p:nvSpPr>
          <p:cNvPr id="339" name="Text Box 202"/>
          <p:cNvSpPr txBox="1">
            <a:spLocks noChangeArrowheads="1"/>
          </p:cNvSpPr>
          <p:nvPr/>
        </p:nvSpPr>
        <p:spPr bwMode="auto">
          <a:xfrm>
            <a:off x="8462640" y="1174279"/>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70</a:t>
            </a:r>
            <a:endParaRPr lang="fr-FR" sz="800" dirty="0">
              <a:latin typeface="Times New Roman" pitchFamily="18" charset="0"/>
            </a:endParaRPr>
          </a:p>
        </p:txBody>
      </p:sp>
      <p:sp>
        <p:nvSpPr>
          <p:cNvPr id="340" name="Text Box 203"/>
          <p:cNvSpPr txBox="1">
            <a:spLocks noChangeArrowheads="1"/>
          </p:cNvSpPr>
          <p:nvPr/>
        </p:nvSpPr>
        <p:spPr bwMode="auto">
          <a:xfrm>
            <a:off x="7535540" y="2814166"/>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60</a:t>
            </a:r>
            <a:endParaRPr lang="fr-FR" sz="800" dirty="0">
              <a:latin typeface="Times New Roman" pitchFamily="18" charset="0"/>
            </a:endParaRPr>
          </a:p>
        </p:txBody>
      </p:sp>
      <p:sp>
        <p:nvSpPr>
          <p:cNvPr id="341" name="Text Box 204"/>
          <p:cNvSpPr txBox="1">
            <a:spLocks noChangeArrowheads="1"/>
          </p:cNvSpPr>
          <p:nvPr/>
        </p:nvSpPr>
        <p:spPr bwMode="auto">
          <a:xfrm>
            <a:off x="6500490" y="1166341"/>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342" name="Text Box 205"/>
          <p:cNvSpPr txBox="1">
            <a:spLocks noChangeArrowheads="1"/>
          </p:cNvSpPr>
          <p:nvPr/>
        </p:nvSpPr>
        <p:spPr bwMode="auto">
          <a:xfrm>
            <a:off x="6306815" y="2868141"/>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45</a:t>
            </a:r>
            <a:endParaRPr lang="fr-FR" sz="800" dirty="0">
              <a:latin typeface="Times New Roman" pitchFamily="18" charset="0"/>
            </a:endParaRPr>
          </a:p>
        </p:txBody>
      </p:sp>
      <p:sp>
        <p:nvSpPr>
          <p:cNvPr id="343" name="Text Box 206"/>
          <p:cNvSpPr txBox="1">
            <a:spLocks noChangeArrowheads="1"/>
          </p:cNvSpPr>
          <p:nvPr/>
        </p:nvSpPr>
        <p:spPr bwMode="auto">
          <a:xfrm>
            <a:off x="6002015" y="1952154"/>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344" name="Text Box 207"/>
          <p:cNvSpPr txBox="1">
            <a:spLocks noChangeArrowheads="1"/>
          </p:cNvSpPr>
          <p:nvPr/>
        </p:nvSpPr>
        <p:spPr bwMode="auto">
          <a:xfrm>
            <a:off x="5140003" y="1937866"/>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345" name="AutoShape 208"/>
          <p:cNvSpPr>
            <a:spLocks noChangeArrowheads="1"/>
          </p:cNvSpPr>
          <p:nvPr/>
        </p:nvSpPr>
        <p:spPr bwMode="auto">
          <a:xfrm>
            <a:off x="5405115" y="1780704"/>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346" name="AutoShape 211" descr="20 %"/>
          <p:cNvSpPr>
            <a:spLocks noChangeArrowheads="1"/>
          </p:cNvSpPr>
          <p:nvPr/>
        </p:nvSpPr>
        <p:spPr bwMode="auto">
          <a:xfrm rot="2870285">
            <a:off x="6599709" y="1421135"/>
            <a:ext cx="542925" cy="274637"/>
          </a:xfrm>
          <a:prstGeom prst="rightArrow">
            <a:avLst>
              <a:gd name="adj1" fmla="val 50000"/>
              <a:gd name="adj2" fmla="val 49422"/>
            </a:avLst>
          </a:prstGeom>
          <a:pattFill prst="pct20">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347" name="AutoShape 213"/>
          <p:cNvSpPr>
            <a:spLocks noChangeArrowheads="1"/>
          </p:cNvSpPr>
          <p:nvPr/>
        </p:nvSpPr>
        <p:spPr bwMode="auto">
          <a:xfrm rot="3874243">
            <a:off x="7192640" y="2234729"/>
            <a:ext cx="442913" cy="274637"/>
          </a:xfrm>
          <a:prstGeom prst="rightArrow">
            <a:avLst>
              <a:gd name="adj1" fmla="val 50000"/>
              <a:gd name="adj2" fmla="val 40318"/>
            </a:avLst>
          </a:prstGeom>
          <a:solidFill>
            <a:schemeClr val="tx1"/>
          </a:solidFill>
          <a:ln w="9525">
            <a:solidFill>
              <a:schemeClr val="tx1"/>
            </a:solidFill>
            <a:miter lim="800000"/>
            <a:headEnd/>
            <a:tailEnd/>
          </a:ln>
          <a:effectLst/>
        </p:spPr>
        <p:txBody>
          <a:bodyPr wrap="none" anchor="ctr"/>
          <a:lstStyle/>
          <a:p>
            <a:endParaRPr lang="fr-FR"/>
          </a:p>
        </p:txBody>
      </p:sp>
      <p:sp>
        <p:nvSpPr>
          <p:cNvPr id="348" name="AutoShape 214"/>
          <p:cNvSpPr>
            <a:spLocks noChangeArrowheads="1"/>
          </p:cNvSpPr>
          <p:nvPr/>
        </p:nvSpPr>
        <p:spPr bwMode="auto">
          <a:xfrm rot="18230822">
            <a:off x="7416477" y="1888654"/>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349" name="AutoShape 215" descr="Grand damier"/>
          <p:cNvSpPr>
            <a:spLocks noChangeArrowheads="1"/>
          </p:cNvSpPr>
          <p:nvPr/>
        </p:nvSpPr>
        <p:spPr bwMode="auto">
          <a:xfrm>
            <a:off x="6776715" y="1012354"/>
            <a:ext cx="1504950" cy="274637"/>
          </a:xfrm>
          <a:prstGeom prst="rightArrow">
            <a:avLst>
              <a:gd name="adj1" fmla="val 50000"/>
              <a:gd name="adj2" fmla="val 136994"/>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350" name="Text Box 216"/>
          <p:cNvSpPr txBox="1">
            <a:spLocks noChangeArrowheads="1"/>
          </p:cNvSpPr>
          <p:nvPr/>
        </p:nvSpPr>
        <p:spPr bwMode="auto">
          <a:xfrm>
            <a:off x="5919465" y="168069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351" name="Text Box 217"/>
          <p:cNvSpPr txBox="1">
            <a:spLocks noChangeArrowheads="1"/>
          </p:cNvSpPr>
          <p:nvPr/>
        </p:nvSpPr>
        <p:spPr bwMode="auto">
          <a:xfrm>
            <a:off x="6414765" y="90599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352" name="Text Box 218"/>
          <p:cNvSpPr txBox="1">
            <a:spLocks noChangeArrowheads="1"/>
          </p:cNvSpPr>
          <p:nvPr/>
        </p:nvSpPr>
        <p:spPr bwMode="auto">
          <a:xfrm>
            <a:off x="6236965" y="260779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353" name="Text Box 219"/>
          <p:cNvSpPr txBox="1">
            <a:spLocks noChangeArrowheads="1"/>
          </p:cNvSpPr>
          <p:nvPr/>
        </p:nvSpPr>
        <p:spPr bwMode="auto">
          <a:xfrm>
            <a:off x="7100565" y="168069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354" name="Text Box 220"/>
          <p:cNvSpPr txBox="1">
            <a:spLocks noChangeArrowheads="1"/>
          </p:cNvSpPr>
          <p:nvPr/>
        </p:nvSpPr>
        <p:spPr bwMode="auto">
          <a:xfrm>
            <a:off x="8383265" y="94409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355" name="Text Box 221"/>
          <p:cNvSpPr txBox="1">
            <a:spLocks noChangeArrowheads="1"/>
          </p:cNvSpPr>
          <p:nvPr/>
        </p:nvSpPr>
        <p:spPr bwMode="auto">
          <a:xfrm>
            <a:off x="7468865" y="258239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356" name="Text Box 222"/>
          <p:cNvSpPr txBox="1">
            <a:spLocks noChangeArrowheads="1"/>
          </p:cNvSpPr>
          <p:nvPr/>
        </p:nvSpPr>
        <p:spPr bwMode="auto">
          <a:xfrm>
            <a:off x="5043165" y="1680691"/>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357" name="Text Box 223"/>
          <p:cNvSpPr txBox="1">
            <a:spLocks noChangeArrowheads="1"/>
          </p:cNvSpPr>
          <p:nvPr/>
        </p:nvSpPr>
        <p:spPr bwMode="auto">
          <a:xfrm>
            <a:off x="7160890" y="1936279"/>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358" name="Text Box 224"/>
          <p:cNvSpPr txBox="1">
            <a:spLocks noChangeArrowheads="1"/>
          </p:cNvSpPr>
          <p:nvPr/>
        </p:nvSpPr>
        <p:spPr bwMode="auto">
          <a:xfrm>
            <a:off x="6302474" y="1599778"/>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3,6</a:t>
            </a:r>
            <a:endParaRPr lang="fr-FR" sz="800" dirty="0">
              <a:latin typeface="Times New Roman" pitchFamily="18" charset="0"/>
            </a:endParaRPr>
          </a:p>
        </p:txBody>
      </p:sp>
      <p:sp>
        <p:nvSpPr>
          <p:cNvPr id="359" name="Text Box 225"/>
          <p:cNvSpPr txBox="1">
            <a:spLocks noChangeArrowheads="1"/>
          </p:cNvSpPr>
          <p:nvPr/>
        </p:nvSpPr>
        <p:spPr bwMode="auto">
          <a:xfrm>
            <a:off x="8149903" y="2031529"/>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361" name="AutoShape 64"/>
          <p:cNvSpPr>
            <a:spLocks noChangeArrowheads="1"/>
          </p:cNvSpPr>
          <p:nvPr/>
        </p:nvSpPr>
        <p:spPr bwMode="auto">
          <a:xfrm>
            <a:off x="6590506" y="2679898"/>
            <a:ext cx="755650" cy="274637"/>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362" name="AutoShape 62" descr="Grand damier"/>
          <p:cNvSpPr>
            <a:spLocks noChangeArrowheads="1"/>
          </p:cNvSpPr>
          <p:nvPr/>
        </p:nvSpPr>
        <p:spPr bwMode="auto">
          <a:xfrm rot="4029833">
            <a:off x="5997231" y="2236342"/>
            <a:ext cx="469900" cy="274637"/>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44039" name="Freeform 7"/>
          <p:cNvSpPr>
            <a:spLocks/>
          </p:cNvSpPr>
          <p:nvPr/>
        </p:nvSpPr>
        <p:spPr bwMode="auto">
          <a:xfrm>
            <a:off x="4772025" y="1556792"/>
            <a:ext cx="1816199" cy="891133"/>
          </a:xfrm>
          <a:custGeom>
            <a:avLst/>
            <a:gdLst/>
            <a:ahLst/>
            <a:cxnLst>
              <a:cxn ang="0">
                <a:pos x="6" y="1188"/>
              </a:cxn>
              <a:cxn ang="0">
                <a:pos x="1068" y="1188"/>
              </a:cxn>
              <a:cxn ang="0">
                <a:pos x="1554" y="432"/>
              </a:cxn>
              <a:cxn ang="0">
                <a:pos x="1554" y="0"/>
              </a:cxn>
              <a:cxn ang="0">
                <a:pos x="0" y="0"/>
              </a:cxn>
              <a:cxn ang="0">
                <a:pos x="6" y="1188"/>
              </a:cxn>
            </a:cxnLst>
            <a:rect l="0" t="0" r="r" b="b"/>
            <a:pathLst>
              <a:path w="1554" h="1188">
                <a:moveTo>
                  <a:pt x="6" y="1188"/>
                </a:moveTo>
                <a:lnTo>
                  <a:pt x="1068" y="1188"/>
                </a:lnTo>
                <a:lnTo>
                  <a:pt x="1554" y="432"/>
                </a:lnTo>
                <a:lnTo>
                  <a:pt x="1554" y="0"/>
                </a:lnTo>
                <a:lnTo>
                  <a:pt x="0" y="0"/>
                </a:lnTo>
                <a:lnTo>
                  <a:pt x="6" y="1188"/>
                </a:lnTo>
                <a:close/>
              </a:path>
            </a:pathLst>
          </a:custGeom>
          <a:noFill/>
          <a:ln w="38100" cap="flat" cmpd="sng">
            <a:solidFill>
              <a:schemeClr val="tx1"/>
            </a:solidFill>
            <a:prstDash val="dash"/>
            <a:round/>
            <a:headEnd/>
            <a:tailEnd/>
          </a:ln>
          <a:effectLst/>
        </p:spPr>
        <p:txBody>
          <a:bodyPr/>
          <a:lstStyle/>
          <a:p>
            <a:endParaRPr lang="fr-FR"/>
          </a:p>
        </p:txBody>
      </p:sp>
      <p:sp>
        <p:nvSpPr>
          <p:cNvPr id="385" name="AutoShape 215" descr="Grand damier"/>
          <p:cNvSpPr>
            <a:spLocks noChangeArrowheads="1"/>
          </p:cNvSpPr>
          <p:nvPr/>
        </p:nvSpPr>
        <p:spPr bwMode="auto">
          <a:xfrm rot="-3420000">
            <a:off x="6014614" y="1396367"/>
            <a:ext cx="519713" cy="288032"/>
          </a:xfrm>
          <a:prstGeom prst="rightArrow">
            <a:avLst>
              <a:gd name="adj1" fmla="val 50000"/>
              <a:gd name="adj2" fmla="val 136994"/>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grpSp>
        <p:nvGrpSpPr>
          <p:cNvPr id="386" name="Groupe 385"/>
          <p:cNvGrpSpPr/>
          <p:nvPr/>
        </p:nvGrpSpPr>
        <p:grpSpPr>
          <a:xfrm>
            <a:off x="323528" y="404664"/>
            <a:ext cx="3817858" cy="2399129"/>
            <a:chOff x="4857750" y="3602038"/>
            <a:chExt cx="3817858" cy="2399129"/>
          </a:xfrm>
        </p:grpSpPr>
        <p:grpSp>
          <p:nvGrpSpPr>
            <p:cNvPr id="387" name="Group 153"/>
            <p:cNvGrpSpPr>
              <a:grpSpLocks/>
            </p:cNvGrpSpPr>
            <p:nvPr/>
          </p:nvGrpSpPr>
          <p:grpSpPr bwMode="auto">
            <a:xfrm>
              <a:off x="4857750" y="4491038"/>
              <a:ext cx="474663" cy="517525"/>
              <a:chOff x="1280" y="1216"/>
              <a:chExt cx="608" cy="584"/>
            </a:xfrm>
          </p:grpSpPr>
          <p:sp>
            <p:nvSpPr>
              <p:cNvPr id="457" name="Oval 15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58" name="Line 15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59" name="Line 15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88" name="Group 157"/>
            <p:cNvGrpSpPr>
              <a:grpSpLocks/>
            </p:cNvGrpSpPr>
            <p:nvPr/>
          </p:nvGrpSpPr>
          <p:grpSpPr bwMode="auto">
            <a:xfrm>
              <a:off x="6229350" y="3733800"/>
              <a:ext cx="474663" cy="517525"/>
              <a:chOff x="1280" y="1216"/>
              <a:chExt cx="608" cy="584"/>
            </a:xfrm>
          </p:grpSpPr>
          <p:sp>
            <p:nvSpPr>
              <p:cNvPr id="454" name="Oval 15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55" name="Line 15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56" name="Line 16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89" name="Group 161"/>
            <p:cNvGrpSpPr>
              <a:grpSpLocks/>
            </p:cNvGrpSpPr>
            <p:nvPr/>
          </p:nvGrpSpPr>
          <p:grpSpPr bwMode="auto">
            <a:xfrm>
              <a:off x="5730875" y="4498975"/>
              <a:ext cx="473075" cy="517525"/>
              <a:chOff x="1280" y="1216"/>
              <a:chExt cx="608" cy="584"/>
            </a:xfrm>
          </p:grpSpPr>
          <p:sp>
            <p:nvSpPr>
              <p:cNvPr id="451" name="Oval 162"/>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52" name="Line 163"/>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53" name="Line 164"/>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90" name="Group 165"/>
            <p:cNvGrpSpPr>
              <a:grpSpLocks/>
            </p:cNvGrpSpPr>
            <p:nvPr/>
          </p:nvGrpSpPr>
          <p:grpSpPr bwMode="auto">
            <a:xfrm>
              <a:off x="7270750" y="5399088"/>
              <a:ext cx="474663" cy="515937"/>
              <a:chOff x="1280" y="1216"/>
              <a:chExt cx="608" cy="584"/>
            </a:xfrm>
          </p:grpSpPr>
          <p:sp>
            <p:nvSpPr>
              <p:cNvPr id="448" name="Oval 166"/>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49" name="Line 167"/>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50" name="Line 168"/>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91" name="Group 169"/>
            <p:cNvGrpSpPr>
              <a:grpSpLocks/>
            </p:cNvGrpSpPr>
            <p:nvPr/>
          </p:nvGrpSpPr>
          <p:grpSpPr bwMode="auto">
            <a:xfrm>
              <a:off x="6915150" y="4513263"/>
              <a:ext cx="474663" cy="515937"/>
              <a:chOff x="1280" y="1216"/>
              <a:chExt cx="608" cy="584"/>
            </a:xfrm>
          </p:grpSpPr>
          <p:sp>
            <p:nvSpPr>
              <p:cNvPr id="445" name="Oval 170"/>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46" name="Line 171"/>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47" name="Line 172"/>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392" name="Group 173"/>
            <p:cNvGrpSpPr>
              <a:grpSpLocks/>
            </p:cNvGrpSpPr>
            <p:nvPr/>
          </p:nvGrpSpPr>
          <p:grpSpPr bwMode="auto">
            <a:xfrm>
              <a:off x="6048375" y="5426075"/>
              <a:ext cx="474663" cy="517525"/>
              <a:chOff x="1280" y="1216"/>
              <a:chExt cx="608" cy="584"/>
            </a:xfrm>
          </p:grpSpPr>
          <p:sp>
            <p:nvSpPr>
              <p:cNvPr id="442" name="Oval 174"/>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43" name="Line 175"/>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44" name="Line 176"/>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393" name="Text Box 177"/>
            <p:cNvSpPr txBox="1">
              <a:spLocks noChangeArrowheads="1"/>
            </p:cNvSpPr>
            <p:nvPr/>
          </p:nvSpPr>
          <p:spPr bwMode="auto">
            <a:xfrm>
              <a:off x="5264150" y="4330700"/>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394" name="Text Box 178"/>
            <p:cNvSpPr txBox="1">
              <a:spLocks noChangeArrowheads="1"/>
            </p:cNvSpPr>
            <p:nvPr/>
          </p:nvSpPr>
          <p:spPr bwMode="auto">
            <a:xfrm>
              <a:off x="7212013" y="3602038"/>
              <a:ext cx="5111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1.4.6.A.</a:t>
              </a:r>
            </a:p>
            <a:p>
              <a:pPr algn="ctr"/>
              <a:r>
                <a:rPr lang="fr-FR" sz="800">
                  <a:latin typeface="Times New Roman" pitchFamily="18" charset="0"/>
                </a:rPr>
                <a:t>(30;25)</a:t>
              </a:r>
            </a:p>
          </p:txBody>
        </p:sp>
        <p:sp>
          <p:nvSpPr>
            <p:cNvPr id="395" name="Text Box 179"/>
            <p:cNvSpPr txBox="1">
              <a:spLocks noChangeArrowheads="1"/>
            </p:cNvSpPr>
            <p:nvPr/>
          </p:nvSpPr>
          <p:spPr bwMode="auto">
            <a:xfrm>
              <a:off x="5653088" y="4100513"/>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1.4.1.A</a:t>
              </a:r>
            </a:p>
            <a:p>
              <a:pPr algn="ctr"/>
              <a:r>
                <a:rPr lang="fr-FR" sz="800" dirty="0" smtClean="0">
                  <a:latin typeface="Times New Roman" pitchFamily="18" charset="0"/>
                </a:rPr>
                <a:t>(15;5</a:t>
              </a:r>
              <a:r>
                <a:rPr lang="fr-FR" sz="800" dirty="0">
                  <a:latin typeface="Times New Roman" pitchFamily="18" charset="0"/>
                </a:rPr>
                <a:t>)</a:t>
              </a:r>
            </a:p>
          </p:txBody>
        </p:sp>
        <p:sp>
          <p:nvSpPr>
            <p:cNvPr id="396" name="Text Box 180"/>
            <p:cNvSpPr txBox="1">
              <a:spLocks noChangeArrowheads="1"/>
            </p:cNvSpPr>
            <p:nvPr/>
          </p:nvSpPr>
          <p:spPr bwMode="auto">
            <a:xfrm>
              <a:off x="6097588" y="49196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1.4.2.A</a:t>
              </a:r>
            </a:p>
            <a:p>
              <a:pPr algn="ctr"/>
              <a:r>
                <a:rPr lang="fr-FR" sz="800">
                  <a:latin typeface="Times New Roman" pitchFamily="18" charset="0"/>
                </a:rPr>
                <a:t>(10;5)</a:t>
              </a:r>
            </a:p>
          </p:txBody>
        </p:sp>
        <p:sp>
          <p:nvSpPr>
            <p:cNvPr id="397" name="Text Box 181"/>
            <p:cNvSpPr txBox="1">
              <a:spLocks noChangeArrowheads="1"/>
            </p:cNvSpPr>
            <p:nvPr/>
          </p:nvSpPr>
          <p:spPr bwMode="auto">
            <a:xfrm>
              <a:off x="6731000" y="40560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1.4.4.A</a:t>
              </a:r>
            </a:p>
            <a:p>
              <a:pPr algn="ctr"/>
              <a:r>
                <a:rPr lang="fr-FR" sz="800">
                  <a:latin typeface="Times New Roman" pitchFamily="18" charset="0"/>
                </a:rPr>
                <a:t>(10;5)</a:t>
              </a:r>
            </a:p>
          </p:txBody>
        </p:sp>
        <p:sp>
          <p:nvSpPr>
            <p:cNvPr id="398" name="Text Box 182"/>
            <p:cNvSpPr txBox="1">
              <a:spLocks noChangeArrowheads="1"/>
            </p:cNvSpPr>
            <p:nvPr/>
          </p:nvSpPr>
          <p:spPr bwMode="auto">
            <a:xfrm>
              <a:off x="7286625" y="4859338"/>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(10;10)</a:t>
              </a:r>
            </a:p>
          </p:txBody>
        </p:sp>
        <p:sp>
          <p:nvSpPr>
            <p:cNvPr id="399" name="Text Box 183"/>
            <p:cNvSpPr txBox="1">
              <a:spLocks noChangeArrowheads="1"/>
            </p:cNvSpPr>
            <p:nvPr/>
          </p:nvSpPr>
          <p:spPr bwMode="auto">
            <a:xfrm>
              <a:off x="7602538" y="4486275"/>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400" name="Text Box 184"/>
            <p:cNvSpPr txBox="1">
              <a:spLocks noChangeArrowheads="1"/>
            </p:cNvSpPr>
            <p:nvPr/>
          </p:nvSpPr>
          <p:spPr bwMode="auto">
            <a:xfrm>
              <a:off x="5345113" y="477996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01" name="Text Box 185"/>
            <p:cNvSpPr txBox="1">
              <a:spLocks noChangeArrowheads="1"/>
            </p:cNvSpPr>
            <p:nvPr/>
          </p:nvSpPr>
          <p:spPr bwMode="auto">
            <a:xfrm>
              <a:off x="7304088" y="4021138"/>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1,2</a:t>
              </a:r>
            </a:p>
          </p:txBody>
        </p:sp>
        <p:sp>
          <p:nvSpPr>
            <p:cNvPr id="402" name="Text Box 186"/>
            <p:cNvSpPr txBox="1">
              <a:spLocks noChangeArrowheads="1"/>
            </p:cNvSpPr>
            <p:nvPr/>
          </p:nvSpPr>
          <p:spPr bwMode="auto">
            <a:xfrm>
              <a:off x="6985000" y="5045075"/>
              <a:ext cx="274638"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800">
                <a:latin typeface="Times New Roman" pitchFamily="18" charset="0"/>
              </a:endParaRPr>
            </a:p>
          </p:txBody>
        </p:sp>
        <p:sp>
          <p:nvSpPr>
            <p:cNvPr id="403" name="Text Box 187"/>
            <p:cNvSpPr txBox="1">
              <a:spLocks noChangeArrowheads="1"/>
            </p:cNvSpPr>
            <p:nvPr/>
          </p:nvSpPr>
          <p:spPr bwMode="auto">
            <a:xfrm>
              <a:off x="6453188" y="4330700"/>
              <a:ext cx="311150" cy="214313"/>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04" name="Text Box 188"/>
            <p:cNvSpPr txBox="1">
              <a:spLocks noChangeArrowheads="1"/>
            </p:cNvSpPr>
            <p:nvPr/>
          </p:nvSpPr>
          <p:spPr bwMode="auto">
            <a:xfrm>
              <a:off x="5818188" y="507206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3,6</a:t>
              </a:r>
            </a:p>
          </p:txBody>
        </p:sp>
        <p:sp>
          <p:nvSpPr>
            <p:cNvPr id="405" name="Text Box 189"/>
            <p:cNvSpPr txBox="1">
              <a:spLocks noChangeArrowheads="1"/>
            </p:cNvSpPr>
            <p:nvPr/>
          </p:nvSpPr>
          <p:spPr bwMode="auto">
            <a:xfrm>
              <a:off x="6537325" y="5308600"/>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406" name="Text Box 190"/>
            <p:cNvSpPr txBox="1">
              <a:spLocks noChangeArrowheads="1"/>
            </p:cNvSpPr>
            <p:nvPr/>
          </p:nvSpPr>
          <p:spPr bwMode="auto">
            <a:xfrm>
              <a:off x="6648450" y="5757863"/>
              <a:ext cx="311150" cy="214312"/>
            </a:xfrm>
            <a:prstGeom prst="rect">
              <a:avLst/>
            </a:prstGeom>
            <a:noFill/>
            <a:ln w="9525">
              <a:noFill/>
              <a:miter lim="800000"/>
              <a:headEnd/>
              <a:tailEnd/>
            </a:ln>
            <a:effectLst/>
          </p:spPr>
          <p:txBody>
            <a:bodyPr wrap="none">
              <a:spAutoFit/>
            </a:bodyPr>
            <a:lstStyle/>
            <a:p>
              <a:r>
                <a:rPr lang="fr-FR" sz="800">
                  <a:latin typeface="Times New Roman" pitchFamily="18" charset="0"/>
                </a:rPr>
                <a:t>4,8</a:t>
              </a:r>
            </a:p>
          </p:txBody>
        </p:sp>
        <p:sp>
          <p:nvSpPr>
            <p:cNvPr id="407" name="Text Box 191"/>
            <p:cNvSpPr txBox="1">
              <a:spLocks noChangeArrowheads="1"/>
            </p:cNvSpPr>
            <p:nvPr/>
          </p:nvSpPr>
          <p:spPr bwMode="auto">
            <a:xfrm>
              <a:off x="4873625" y="4783138"/>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08" name="Text Box 192"/>
            <p:cNvSpPr txBox="1">
              <a:spLocks noChangeArrowheads="1"/>
            </p:cNvSpPr>
            <p:nvPr/>
          </p:nvSpPr>
          <p:spPr bwMode="auto">
            <a:xfrm>
              <a:off x="5727700" y="478948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09" name="Text Box 193"/>
            <p:cNvSpPr txBox="1">
              <a:spLocks noChangeArrowheads="1"/>
            </p:cNvSpPr>
            <p:nvPr/>
          </p:nvSpPr>
          <p:spPr bwMode="auto">
            <a:xfrm>
              <a:off x="6226175" y="40036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410" name="Text Box 194"/>
            <p:cNvSpPr txBox="1">
              <a:spLocks noChangeArrowheads="1"/>
            </p:cNvSpPr>
            <p:nvPr/>
          </p:nvSpPr>
          <p:spPr bwMode="auto">
            <a:xfrm>
              <a:off x="7273925" y="5662613"/>
              <a:ext cx="287258" cy="33855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60</a:t>
              </a:r>
            </a:p>
            <a:p>
              <a:endParaRPr lang="fr-FR" sz="800" dirty="0">
                <a:latin typeface="Times New Roman" pitchFamily="18" charset="0"/>
              </a:endParaRPr>
            </a:p>
          </p:txBody>
        </p:sp>
        <p:sp>
          <p:nvSpPr>
            <p:cNvPr id="411" name="Text Box 195"/>
            <p:cNvSpPr txBox="1">
              <a:spLocks noChangeArrowheads="1"/>
            </p:cNvSpPr>
            <p:nvPr/>
          </p:nvSpPr>
          <p:spPr bwMode="auto">
            <a:xfrm>
              <a:off x="6911975" y="477202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12" name="Text Box 196"/>
            <p:cNvSpPr txBox="1">
              <a:spLocks noChangeArrowheads="1"/>
            </p:cNvSpPr>
            <p:nvPr/>
          </p:nvSpPr>
          <p:spPr bwMode="auto">
            <a:xfrm>
              <a:off x="6032500" y="570706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35</a:t>
              </a:r>
            </a:p>
          </p:txBody>
        </p:sp>
        <p:grpSp>
          <p:nvGrpSpPr>
            <p:cNvPr id="413" name="Group 197"/>
            <p:cNvGrpSpPr>
              <a:grpSpLocks/>
            </p:cNvGrpSpPr>
            <p:nvPr/>
          </p:nvGrpSpPr>
          <p:grpSpPr bwMode="auto">
            <a:xfrm>
              <a:off x="8199438" y="3752850"/>
              <a:ext cx="473075" cy="517525"/>
              <a:chOff x="1280" y="1216"/>
              <a:chExt cx="608" cy="584"/>
            </a:xfrm>
          </p:grpSpPr>
          <p:sp>
            <p:nvSpPr>
              <p:cNvPr id="439" name="Oval 198"/>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40" name="Line 199"/>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41" name="Line 200"/>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14" name="Text Box 201"/>
            <p:cNvSpPr txBox="1">
              <a:spLocks noChangeArrowheads="1"/>
            </p:cNvSpPr>
            <p:nvPr/>
          </p:nvSpPr>
          <p:spPr bwMode="auto">
            <a:xfrm>
              <a:off x="8183563" y="40116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70</a:t>
              </a:r>
              <a:endParaRPr lang="fr-FR" sz="800" dirty="0">
                <a:latin typeface="Times New Roman" pitchFamily="18" charset="0"/>
              </a:endParaRPr>
            </a:p>
          </p:txBody>
        </p:sp>
        <p:sp>
          <p:nvSpPr>
            <p:cNvPr id="415" name="Text Box 202"/>
            <p:cNvSpPr txBox="1">
              <a:spLocks noChangeArrowheads="1"/>
            </p:cNvSpPr>
            <p:nvPr/>
          </p:nvSpPr>
          <p:spPr bwMode="auto">
            <a:xfrm>
              <a:off x="8388350" y="40116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70</a:t>
              </a:r>
              <a:endParaRPr lang="fr-FR" sz="800" dirty="0">
                <a:latin typeface="Times New Roman" pitchFamily="18" charset="0"/>
              </a:endParaRPr>
            </a:p>
          </p:txBody>
        </p:sp>
        <p:sp>
          <p:nvSpPr>
            <p:cNvPr id="416" name="Text Box 203"/>
            <p:cNvSpPr txBox="1">
              <a:spLocks noChangeArrowheads="1"/>
            </p:cNvSpPr>
            <p:nvPr/>
          </p:nvSpPr>
          <p:spPr bwMode="auto">
            <a:xfrm>
              <a:off x="7461250" y="565150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60</a:t>
              </a:r>
              <a:endParaRPr lang="fr-FR" sz="800" dirty="0">
                <a:latin typeface="Times New Roman" pitchFamily="18" charset="0"/>
              </a:endParaRPr>
            </a:p>
          </p:txBody>
        </p:sp>
        <p:sp>
          <p:nvSpPr>
            <p:cNvPr id="417" name="Text Box 204"/>
            <p:cNvSpPr txBox="1">
              <a:spLocks noChangeArrowheads="1"/>
            </p:cNvSpPr>
            <p:nvPr/>
          </p:nvSpPr>
          <p:spPr bwMode="auto">
            <a:xfrm>
              <a:off x="6426200" y="40036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418" name="Text Box 205"/>
            <p:cNvSpPr txBox="1">
              <a:spLocks noChangeArrowheads="1"/>
            </p:cNvSpPr>
            <p:nvPr/>
          </p:nvSpPr>
          <p:spPr bwMode="auto">
            <a:xfrm>
              <a:off x="6232525" y="570547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45</a:t>
              </a:r>
              <a:endParaRPr lang="fr-FR" sz="800" dirty="0">
                <a:latin typeface="Times New Roman" pitchFamily="18" charset="0"/>
              </a:endParaRPr>
            </a:p>
          </p:txBody>
        </p:sp>
        <p:sp>
          <p:nvSpPr>
            <p:cNvPr id="419" name="Text Box 206"/>
            <p:cNvSpPr txBox="1">
              <a:spLocks noChangeArrowheads="1"/>
            </p:cNvSpPr>
            <p:nvPr/>
          </p:nvSpPr>
          <p:spPr bwMode="auto">
            <a:xfrm>
              <a:off x="5927725" y="478948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20" name="Text Box 207"/>
            <p:cNvSpPr txBox="1">
              <a:spLocks noChangeArrowheads="1"/>
            </p:cNvSpPr>
            <p:nvPr/>
          </p:nvSpPr>
          <p:spPr bwMode="auto">
            <a:xfrm>
              <a:off x="5065713" y="4775200"/>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21" name="AutoShape 208"/>
            <p:cNvSpPr>
              <a:spLocks noChangeArrowheads="1"/>
            </p:cNvSpPr>
            <p:nvPr/>
          </p:nvSpPr>
          <p:spPr bwMode="auto">
            <a:xfrm>
              <a:off x="5330825" y="4618038"/>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422" name="AutoShape 211" descr="20 %"/>
            <p:cNvSpPr>
              <a:spLocks noChangeArrowheads="1"/>
            </p:cNvSpPr>
            <p:nvPr/>
          </p:nvSpPr>
          <p:spPr bwMode="auto">
            <a:xfrm rot="2870285">
              <a:off x="6525419" y="4258469"/>
              <a:ext cx="542925" cy="274637"/>
            </a:xfrm>
            <a:prstGeom prst="rightArrow">
              <a:avLst>
                <a:gd name="adj1" fmla="val 50000"/>
                <a:gd name="adj2" fmla="val 49422"/>
              </a:avLst>
            </a:prstGeom>
            <a:pattFill prst="pct20">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423" name="AutoShape 213"/>
            <p:cNvSpPr>
              <a:spLocks noChangeArrowheads="1"/>
            </p:cNvSpPr>
            <p:nvPr/>
          </p:nvSpPr>
          <p:spPr bwMode="auto">
            <a:xfrm rot="3874243">
              <a:off x="7118350" y="5072063"/>
              <a:ext cx="442913" cy="274637"/>
            </a:xfrm>
            <a:prstGeom prst="rightArrow">
              <a:avLst>
                <a:gd name="adj1" fmla="val 50000"/>
                <a:gd name="adj2" fmla="val 40318"/>
              </a:avLst>
            </a:prstGeom>
            <a:solidFill>
              <a:schemeClr val="tx1"/>
            </a:solidFill>
            <a:ln w="9525">
              <a:solidFill>
                <a:schemeClr val="tx1"/>
              </a:solidFill>
              <a:miter lim="800000"/>
              <a:headEnd/>
              <a:tailEnd/>
            </a:ln>
            <a:effectLst/>
          </p:spPr>
          <p:txBody>
            <a:bodyPr wrap="none" anchor="ctr"/>
            <a:lstStyle/>
            <a:p>
              <a:endParaRPr lang="fr-FR"/>
            </a:p>
          </p:txBody>
        </p:sp>
        <p:sp>
          <p:nvSpPr>
            <p:cNvPr id="424" name="AutoShape 214"/>
            <p:cNvSpPr>
              <a:spLocks noChangeArrowheads="1"/>
            </p:cNvSpPr>
            <p:nvPr/>
          </p:nvSpPr>
          <p:spPr bwMode="auto">
            <a:xfrm rot="-3369178">
              <a:off x="7342187" y="4725988"/>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425" name="AutoShape 215" descr="Grand damier"/>
            <p:cNvSpPr>
              <a:spLocks noChangeArrowheads="1"/>
            </p:cNvSpPr>
            <p:nvPr/>
          </p:nvSpPr>
          <p:spPr bwMode="auto">
            <a:xfrm>
              <a:off x="6702425" y="3849688"/>
              <a:ext cx="1504950" cy="274637"/>
            </a:xfrm>
            <a:prstGeom prst="rightArrow">
              <a:avLst>
                <a:gd name="adj1" fmla="val 50000"/>
                <a:gd name="adj2" fmla="val 136994"/>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426" name="Text Box 216"/>
            <p:cNvSpPr txBox="1">
              <a:spLocks noChangeArrowheads="1"/>
            </p:cNvSpPr>
            <p:nvPr/>
          </p:nvSpPr>
          <p:spPr bwMode="auto">
            <a:xfrm>
              <a:off x="5845175" y="45180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427" name="Text Box 217"/>
            <p:cNvSpPr txBox="1">
              <a:spLocks noChangeArrowheads="1"/>
            </p:cNvSpPr>
            <p:nvPr/>
          </p:nvSpPr>
          <p:spPr bwMode="auto">
            <a:xfrm>
              <a:off x="6340475" y="37433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428" name="Text Box 218"/>
            <p:cNvSpPr txBox="1">
              <a:spLocks noChangeArrowheads="1"/>
            </p:cNvSpPr>
            <p:nvPr/>
          </p:nvSpPr>
          <p:spPr bwMode="auto">
            <a:xfrm>
              <a:off x="6162675" y="54451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429" name="Text Box 219"/>
            <p:cNvSpPr txBox="1">
              <a:spLocks noChangeArrowheads="1"/>
            </p:cNvSpPr>
            <p:nvPr/>
          </p:nvSpPr>
          <p:spPr bwMode="auto">
            <a:xfrm>
              <a:off x="7026275" y="45180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430" name="Text Box 220"/>
            <p:cNvSpPr txBox="1">
              <a:spLocks noChangeArrowheads="1"/>
            </p:cNvSpPr>
            <p:nvPr/>
          </p:nvSpPr>
          <p:spPr bwMode="auto">
            <a:xfrm>
              <a:off x="8308975" y="37814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431" name="Text Box 221"/>
            <p:cNvSpPr txBox="1">
              <a:spLocks noChangeArrowheads="1"/>
            </p:cNvSpPr>
            <p:nvPr/>
          </p:nvSpPr>
          <p:spPr bwMode="auto">
            <a:xfrm>
              <a:off x="7394575" y="54197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432" name="Text Box 222"/>
            <p:cNvSpPr txBox="1">
              <a:spLocks noChangeArrowheads="1"/>
            </p:cNvSpPr>
            <p:nvPr/>
          </p:nvSpPr>
          <p:spPr bwMode="auto">
            <a:xfrm>
              <a:off x="4968875" y="451802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433" name="Text Box 223"/>
            <p:cNvSpPr txBox="1">
              <a:spLocks noChangeArrowheads="1"/>
            </p:cNvSpPr>
            <p:nvPr/>
          </p:nvSpPr>
          <p:spPr bwMode="auto">
            <a:xfrm>
              <a:off x="7086600" y="477361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34" name="Text Box 224"/>
            <p:cNvSpPr txBox="1">
              <a:spLocks noChangeArrowheads="1"/>
            </p:cNvSpPr>
            <p:nvPr/>
          </p:nvSpPr>
          <p:spPr bwMode="auto">
            <a:xfrm>
              <a:off x="6228184" y="4437112"/>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3,6</a:t>
              </a:r>
              <a:endParaRPr lang="fr-FR" sz="800" dirty="0">
                <a:latin typeface="Times New Roman" pitchFamily="18" charset="0"/>
              </a:endParaRPr>
            </a:p>
          </p:txBody>
        </p:sp>
        <p:sp>
          <p:nvSpPr>
            <p:cNvPr id="435" name="Text Box 225"/>
            <p:cNvSpPr txBox="1">
              <a:spLocks noChangeArrowheads="1"/>
            </p:cNvSpPr>
            <p:nvPr/>
          </p:nvSpPr>
          <p:spPr bwMode="auto">
            <a:xfrm>
              <a:off x="8075613" y="486886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36" name="AutoShape 64"/>
            <p:cNvSpPr>
              <a:spLocks noChangeArrowheads="1"/>
            </p:cNvSpPr>
            <p:nvPr/>
          </p:nvSpPr>
          <p:spPr bwMode="auto">
            <a:xfrm>
              <a:off x="6516216" y="5517232"/>
              <a:ext cx="755650" cy="274637"/>
            </a:xfrm>
            <a:prstGeom prst="rightArrow">
              <a:avLst>
                <a:gd name="adj1" fmla="val 50000"/>
                <a:gd name="adj2" fmla="val 68786"/>
              </a:avLst>
            </a:prstGeom>
            <a:noFill/>
            <a:ln w="9525">
              <a:solidFill>
                <a:schemeClr val="tx1"/>
              </a:solidFill>
              <a:miter lim="800000"/>
              <a:headEnd/>
              <a:tailEnd/>
            </a:ln>
            <a:effectLst/>
          </p:spPr>
          <p:txBody>
            <a:bodyPr wrap="none" anchor="ctr"/>
            <a:lstStyle/>
            <a:p>
              <a:endParaRPr lang="fr-FR"/>
            </a:p>
          </p:txBody>
        </p:sp>
        <p:sp>
          <p:nvSpPr>
            <p:cNvPr id="437" name="AutoShape 62" descr="Grand damier"/>
            <p:cNvSpPr>
              <a:spLocks noChangeArrowheads="1"/>
            </p:cNvSpPr>
            <p:nvPr/>
          </p:nvSpPr>
          <p:spPr bwMode="auto">
            <a:xfrm rot="4029833">
              <a:off x="5922941" y="5073676"/>
              <a:ext cx="469900" cy="274637"/>
            </a:xfrm>
            <a:prstGeom prst="rightArrow">
              <a:avLst>
                <a:gd name="adj1" fmla="val 50000"/>
                <a:gd name="adj2" fmla="val 42775"/>
              </a:avLst>
            </a:prstGeom>
            <a:noFill/>
            <a:ln w="9525">
              <a:solidFill>
                <a:schemeClr val="tx1"/>
              </a:solidFill>
              <a:miter lim="800000"/>
              <a:headEnd/>
              <a:tailEnd/>
            </a:ln>
            <a:effectLst/>
          </p:spPr>
          <p:txBody>
            <a:bodyPr wrap="none" anchor="ctr"/>
            <a:lstStyle/>
            <a:p>
              <a:endParaRPr lang="fr-FR"/>
            </a:p>
          </p:txBody>
        </p:sp>
        <p:sp>
          <p:nvSpPr>
            <p:cNvPr id="438" name="AutoShape 215" descr="Grand damier"/>
            <p:cNvSpPr>
              <a:spLocks noChangeArrowheads="1"/>
            </p:cNvSpPr>
            <p:nvPr/>
          </p:nvSpPr>
          <p:spPr bwMode="auto">
            <a:xfrm rot="-3420000">
              <a:off x="5942607" y="4229428"/>
              <a:ext cx="519713" cy="288032"/>
            </a:xfrm>
            <a:prstGeom prst="rightArrow">
              <a:avLst>
                <a:gd name="adj1" fmla="val 50000"/>
                <a:gd name="adj2" fmla="val 136994"/>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grpSp>
      <p:grpSp>
        <p:nvGrpSpPr>
          <p:cNvPr id="464" name="Groupe 463"/>
          <p:cNvGrpSpPr/>
          <p:nvPr/>
        </p:nvGrpSpPr>
        <p:grpSpPr>
          <a:xfrm>
            <a:off x="4972050" y="3611563"/>
            <a:ext cx="3817858" cy="2341562"/>
            <a:chOff x="4972050" y="3611563"/>
            <a:chExt cx="3817858" cy="2341562"/>
          </a:xfrm>
        </p:grpSpPr>
        <p:grpSp>
          <p:nvGrpSpPr>
            <p:cNvPr id="17" name="Group 160"/>
            <p:cNvGrpSpPr>
              <a:grpSpLocks/>
            </p:cNvGrpSpPr>
            <p:nvPr/>
          </p:nvGrpSpPr>
          <p:grpSpPr bwMode="auto">
            <a:xfrm>
              <a:off x="4972050" y="4500563"/>
              <a:ext cx="474663" cy="517525"/>
              <a:chOff x="1280" y="1216"/>
              <a:chExt cx="608" cy="584"/>
            </a:xfrm>
          </p:grpSpPr>
          <p:sp>
            <p:nvSpPr>
              <p:cNvPr id="44193" name="Oval 16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4194" name="Line 16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4195" name="Line 16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8" name="Group 164"/>
            <p:cNvGrpSpPr>
              <a:grpSpLocks/>
            </p:cNvGrpSpPr>
            <p:nvPr/>
          </p:nvGrpSpPr>
          <p:grpSpPr bwMode="auto">
            <a:xfrm>
              <a:off x="6343650" y="3743325"/>
              <a:ext cx="474663" cy="517525"/>
              <a:chOff x="1280" y="1216"/>
              <a:chExt cx="608" cy="584"/>
            </a:xfrm>
          </p:grpSpPr>
          <p:sp>
            <p:nvSpPr>
              <p:cNvPr id="44197" name="Oval 16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4198" name="Line 16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4199" name="Line 16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9" name="Group 168"/>
            <p:cNvGrpSpPr>
              <a:grpSpLocks/>
            </p:cNvGrpSpPr>
            <p:nvPr/>
          </p:nvGrpSpPr>
          <p:grpSpPr bwMode="auto">
            <a:xfrm>
              <a:off x="5845175" y="4508500"/>
              <a:ext cx="473075" cy="517525"/>
              <a:chOff x="1280" y="1216"/>
              <a:chExt cx="608" cy="584"/>
            </a:xfrm>
          </p:grpSpPr>
          <p:sp>
            <p:nvSpPr>
              <p:cNvPr id="44201" name="Oval 169"/>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4202" name="Line 170"/>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4203" name="Line 171"/>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0" name="Group 172"/>
            <p:cNvGrpSpPr>
              <a:grpSpLocks/>
            </p:cNvGrpSpPr>
            <p:nvPr/>
          </p:nvGrpSpPr>
          <p:grpSpPr bwMode="auto">
            <a:xfrm>
              <a:off x="7385050" y="5408613"/>
              <a:ext cx="474663" cy="515937"/>
              <a:chOff x="1280" y="1216"/>
              <a:chExt cx="608" cy="584"/>
            </a:xfrm>
          </p:grpSpPr>
          <p:sp>
            <p:nvSpPr>
              <p:cNvPr id="44205" name="Oval 173"/>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4206" name="Line 174"/>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4207" name="Line 175"/>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1" name="Group 176"/>
            <p:cNvGrpSpPr>
              <a:grpSpLocks/>
            </p:cNvGrpSpPr>
            <p:nvPr/>
          </p:nvGrpSpPr>
          <p:grpSpPr bwMode="auto">
            <a:xfrm>
              <a:off x="7029450" y="4522788"/>
              <a:ext cx="474663" cy="515937"/>
              <a:chOff x="1280" y="1216"/>
              <a:chExt cx="608" cy="584"/>
            </a:xfrm>
          </p:grpSpPr>
          <p:sp>
            <p:nvSpPr>
              <p:cNvPr id="44209" name="Oval 17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4210" name="Line 17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4211" name="Line 17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22" name="Group 180"/>
            <p:cNvGrpSpPr>
              <a:grpSpLocks/>
            </p:cNvGrpSpPr>
            <p:nvPr/>
          </p:nvGrpSpPr>
          <p:grpSpPr bwMode="auto">
            <a:xfrm>
              <a:off x="6162675" y="5435600"/>
              <a:ext cx="474663" cy="517525"/>
              <a:chOff x="1280" y="1216"/>
              <a:chExt cx="608" cy="584"/>
            </a:xfrm>
          </p:grpSpPr>
          <p:sp>
            <p:nvSpPr>
              <p:cNvPr id="44213" name="Oval 18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4214" name="Line 18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4215" name="Line 18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4216" name="Text Box 184"/>
            <p:cNvSpPr txBox="1">
              <a:spLocks noChangeArrowheads="1"/>
            </p:cNvSpPr>
            <p:nvPr/>
          </p:nvSpPr>
          <p:spPr bwMode="auto">
            <a:xfrm>
              <a:off x="5376863" y="4340225"/>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44217" name="Text Box 185"/>
            <p:cNvSpPr txBox="1">
              <a:spLocks noChangeArrowheads="1"/>
            </p:cNvSpPr>
            <p:nvPr/>
          </p:nvSpPr>
          <p:spPr bwMode="auto">
            <a:xfrm>
              <a:off x="7327900" y="3611563"/>
              <a:ext cx="5111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1.4.6.A.</a:t>
              </a:r>
            </a:p>
            <a:p>
              <a:pPr algn="ctr"/>
              <a:r>
                <a:rPr lang="fr-FR" sz="800" dirty="0" smtClean="0">
                  <a:latin typeface="Times New Roman" pitchFamily="18" charset="0"/>
                </a:rPr>
                <a:t>(30;25</a:t>
              </a:r>
              <a:r>
                <a:rPr lang="fr-FR" sz="800" dirty="0">
                  <a:latin typeface="Times New Roman" pitchFamily="18" charset="0"/>
                </a:rPr>
                <a:t>)</a:t>
              </a:r>
            </a:p>
          </p:txBody>
        </p:sp>
        <p:sp>
          <p:nvSpPr>
            <p:cNvPr id="44218" name="Text Box 186"/>
            <p:cNvSpPr txBox="1">
              <a:spLocks noChangeArrowheads="1"/>
            </p:cNvSpPr>
            <p:nvPr/>
          </p:nvSpPr>
          <p:spPr bwMode="auto">
            <a:xfrm>
              <a:off x="5768975" y="4110038"/>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1.4.1.A</a:t>
              </a:r>
            </a:p>
            <a:p>
              <a:pPr algn="ctr"/>
              <a:r>
                <a:rPr lang="fr-FR" sz="800">
                  <a:latin typeface="Times New Roman" pitchFamily="18" charset="0"/>
                </a:rPr>
                <a:t>(5;5)</a:t>
              </a:r>
            </a:p>
          </p:txBody>
        </p:sp>
        <p:sp>
          <p:nvSpPr>
            <p:cNvPr id="44219" name="Text Box 187"/>
            <p:cNvSpPr txBox="1">
              <a:spLocks noChangeArrowheads="1"/>
            </p:cNvSpPr>
            <p:nvPr/>
          </p:nvSpPr>
          <p:spPr bwMode="auto">
            <a:xfrm>
              <a:off x="6211888" y="4929188"/>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1.4.2.A</a:t>
              </a:r>
            </a:p>
            <a:p>
              <a:pPr algn="ctr"/>
              <a:r>
                <a:rPr lang="fr-FR" sz="800" dirty="0" smtClean="0">
                  <a:latin typeface="Times New Roman" pitchFamily="18" charset="0"/>
                </a:rPr>
                <a:t>(10;5</a:t>
              </a:r>
              <a:r>
                <a:rPr lang="fr-FR" sz="800" dirty="0">
                  <a:latin typeface="Times New Roman" pitchFamily="18" charset="0"/>
                </a:rPr>
                <a:t>)</a:t>
              </a:r>
            </a:p>
          </p:txBody>
        </p:sp>
        <p:sp>
          <p:nvSpPr>
            <p:cNvPr id="44220" name="Text Box 188"/>
            <p:cNvSpPr txBox="1">
              <a:spLocks noChangeArrowheads="1"/>
            </p:cNvSpPr>
            <p:nvPr/>
          </p:nvSpPr>
          <p:spPr bwMode="auto">
            <a:xfrm>
              <a:off x="6846888" y="4065588"/>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1.4.4.A</a:t>
              </a:r>
            </a:p>
            <a:p>
              <a:pPr algn="ctr"/>
              <a:r>
                <a:rPr lang="fr-FR" sz="800" dirty="0" smtClean="0">
                  <a:latin typeface="Times New Roman" pitchFamily="18" charset="0"/>
                </a:rPr>
                <a:t>(10;5</a:t>
              </a:r>
              <a:r>
                <a:rPr lang="fr-FR" sz="800" dirty="0">
                  <a:latin typeface="Times New Roman" pitchFamily="18" charset="0"/>
                </a:rPr>
                <a:t>)</a:t>
              </a:r>
            </a:p>
          </p:txBody>
        </p:sp>
        <p:sp>
          <p:nvSpPr>
            <p:cNvPr id="44221" name="Text Box 189"/>
            <p:cNvSpPr txBox="1">
              <a:spLocks noChangeArrowheads="1"/>
            </p:cNvSpPr>
            <p:nvPr/>
          </p:nvSpPr>
          <p:spPr bwMode="auto">
            <a:xfrm>
              <a:off x="7402513" y="48688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(10;10)</a:t>
              </a:r>
            </a:p>
          </p:txBody>
        </p:sp>
        <p:sp>
          <p:nvSpPr>
            <p:cNvPr id="44222" name="Text Box 190"/>
            <p:cNvSpPr txBox="1">
              <a:spLocks noChangeArrowheads="1"/>
            </p:cNvSpPr>
            <p:nvPr/>
          </p:nvSpPr>
          <p:spPr bwMode="auto">
            <a:xfrm>
              <a:off x="7715250" y="4495800"/>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44223" name="Text Box 191"/>
            <p:cNvSpPr txBox="1">
              <a:spLocks noChangeArrowheads="1"/>
            </p:cNvSpPr>
            <p:nvPr/>
          </p:nvSpPr>
          <p:spPr bwMode="auto">
            <a:xfrm>
              <a:off x="5459413" y="4789488"/>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4224" name="Text Box 192"/>
            <p:cNvSpPr txBox="1">
              <a:spLocks noChangeArrowheads="1"/>
            </p:cNvSpPr>
            <p:nvPr/>
          </p:nvSpPr>
          <p:spPr bwMode="auto">
            <a:xfrm>
              <a:off x="6651625" y="5318125"/>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44226" name="Text Box 194"/>
            <p:cNvSpPr txBox="1">
              <a:spLocks noChangeArrowheads="1"/>
            </p:cNvSpPr>
            <p:nvPr/>
          </p:nvSpPr>
          <p:spPr bwMode="auto">
            <a:xfrm>
              <a:off x="4987925" y="4792663"/>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4227" name="Text Box 195"/>
            <p:cNvSpPr txBox="1">
              <a:spLocks noChangeArrowheads="1"/>
            </p:cNvSpPr>
            <p:nvPr/>
          </p:nvSpPr>
          <p:spPr bwMode="auto">
            <a:xfrm>
              <a:off x="5842000" y="479901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4228" name="Text Box 196"/>
            <p:cNvSpPr txBox="1">
              <a:spLocks noChangeArrowheads="1"/>
            </p:cNvSpPr>
            <p:nvPr/>
          </p:nvSpPr>
          <p:spPr bwMode="auto">
            <a:xfrm>
              <a:off x="6340475" y="4013200"/>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44229" name="Text Box 197"/>
            <p:cNvSpPr txBox="1">
              <a:spLocks noChangeArrowheads="1"/>
            </p:cNvSpPr>
            <p:nvPr/>
          </p:nvSpPr>
          <p:spPr bwMode="auto">
            <a:xfrm>
              <a:off x="7388225" y="5672138"/>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4230" name="Text Box 198"/>
            <p:cNvSpPr txBox="1">
              <a:spLocks noChangeArrowheads="1"/>
            </p:cNvSpPr>
            <p:nvPr/>
          </p:nvSpPr>
          <p:spPr bwMode="auto">
            <a:xfrm>
              <a:off x="7026275" y="478155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44231" name="Text Box 199"/>
            <p:cNvSpPr txBox="1">
              <a:spLocks noChangeArrowheads="1"/>
            </p:cNvSpPr>
            <p:nvPr/>
          </p:nvSpPr>
          <p:spPr bwMode="auto">
            <a:xfrm>
              <a:off x="6146800" y="5716588"/>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35</a:t>
              </a:r>
              <a:endParaRPr lang="fr-FR" sz="800" dirty="0">
                <a:latin typeface="Times New Roman" pitchFamily="18" charset="0"/>
              </a:endParaRPr>
            </a:p>
          </p:txBody>
        </p:sp>
        <p:grpSp>
          <p:nvGrpSpPr>
            <p:cNvPr id="23" name="Group 200"/>
            <p:cNvGrpSpPr>
              <a:grpSpLocks/>
            </p:cNvGrpSpPr>
            <p:nvPr/>
          </p:nvGrpSpPr>
          <p:grpSpPr bwMode="auto">
            <a:xfrm>
              <a:off x="8313738" y="3762375"/>
              <a:ext cx="473075" cy="517525"/>
              <a:chOff x="1280" y="1216"/>
              <a:chExt cx="608" cy="584"/>
            </a:xfrm>
          </p:grpSpPr>
          <p:sp>
            <p:nvSpPr>
              <p:cNvPr id="44233" name="Oval 20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44234" name="Line 20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44235" name="Line 20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44236" name="Text Box 204"/>
            <p:cNvSpPr txBox="1">
              <a:spLocks noChangeArrowheads="1"/>
            </p:cNvSpPr>
            <p:nvPr/>
          </p:nvSpPr>
          <p:spPr bwMode="auto">
            <a:xfrm>
              <a:off x="8297863" y="4021138"/>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60</a:t>
              </a:r>
              <a:endParaRPr lang="fr-FR" sz="800" dirty="0">
                <a:latin typeface="Times New Roman" pitchFamily="18" charset="0"/>
              </a:endParaRPr>
            </a:p>
          </p:txBody>
        </p:sp>
        <p:sp>
          <p:nvSpPr>
            <p:cNvPr id="44237" name="Text Box 205"/>
            <p:cNvSpPr txBox="1">
              <a:spLocks noChangeArrowheads="1"/>
            </p:cNvSpPr>
            <p:nvPr/>
          </p:nvSpPr>
          <p:spPr bwMode="auto">
            <a:xfrm>
              <a:off x="8502650" y="4021138"/>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60</a:t>
              </a:r>
              <a:endParaRPr lang="fr-FR" sz="800" dirty="0">
                <a:latin typeface="Times New Roman" pitchFamily="18" charset="0"/>
              </a:endParaRPr>
            </a:p>
          </p:txBody>
        </p:sp>
        <p:sp>
          <p:nvSpPr>
            <p:cNvPr id="44238" name="Text Box 206"/>
            <p:cNvSpPr txBox="1">
              <a:spLocks noChangeArrowheads="1"/>
            </p:cNvSpPr>
            <p:nvPr/>
          </p:nvSpPr>
          <p:spPr bwMode="auto">
            <a:xfrm>
              <a:off x="7575550" y="566102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44239" name="Text Box 207"/>
            <p:cNvSpPr txBox="1">
              <a:spLocks noChangeArrowheads="1"/>
            </p:cNvSpPr>
            <p:nvPr/>
          </p:nvSpPr>
          <p:spPr bwMode="auto">
            <a:xfrm>
              <a:off x="6540500" y="4013200"/>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44240" name="Text Box 208"/>
            <p:cNvSpPr txBox="1">
              <a:spLocks noChangeArrowheads="1"/>
            </p:cNvSpPr>
            <p:nvPr/>
          </p:nvSpPr>
          <p:spPr bwMode="auto">
            <a:xfrm>
              <a:off x="6346825" y="571500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35</a:t>
              </a:r>
              <a:endParaRPr lang="fr-FR" sz="800" dirty="0">
                <a:latin typeface="Times New Roman" pitchFamily="18" charset="0"/>
              </a:endParaRPr>
            </a:p>
          </p:txBody>
        </p:sp>
        <p:sp>
          <p:nvSpPr>
            <p:cNvPr id="44241" name="Text Box 209"/>
            <p:cNvSpPr txBox="1">
              <a:spLocks noChangeArrowheads="1"/>
            </p:cNvSpPr>
            <p:nvPr/>
          </p:nvSpPr>
          <p:spPr bwMode="auto">
            <a:xfrm>
              <a:off x="6042025" y="479901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44242" name="Text Box 210"/>
            <p:cNvSpPr txBox="1">
              <a:spLocks noChangeArrowheads="1"/>
            </p:cNvSpPr>
            <p:nvPr/>
          </p:nvSpPr>
          <p:spPr bwMode="auto">
            <a:xfrm>
              <a:off x="5180013" y="4784725"/>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44243" name="AutoShape 211"/>
            <p:cNvSpPr>
              <a:spLocks noChangeArrowheads="1"/>
            </p:cNvSpPr>
            <p:nvPr/>
          </p:nvSpPr>
          <p:spPr bwMode="auto">
            <a:xfrm>
              <a:off x="5445125" y="4627563"/>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44244" name="AutoShape 212"/>
            <p:cNvSpPr>
              <a:spLocks noChangeArrowheads="1"/>
            </p:cNvSpPr>
            <p:nvPr/>
          </p:nvSpPr>
          <p:spPr bwMode="auto">
            <a:xfrm rot="-3395279">
              <a:off x="6104732" y="4234656"/>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44247" name="AutoShape 215" descr="20 %"/>
            <p:cNvSpPr>
              <a:spLocks noChangeArrowheads="1"/>
            </p:cNvSpPr>
            <p:nvPr/>
          </p:nvSpPr>
          <p:spPr bwMode="auto">
            <a:xfrm>
              <a:off x="6632575" y="5561013"/>
              <a:ext cx="755650" cy="274637"/>
            </a:xfrm>
            <a:prstGeom prst="rightArrow">
              <a:avLst>
                <a:gd name="adj1" fmla="val 50000"/>
                <a:gd name="adj2" fmla="val 68786"/>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44248" name="AutoShape 216"/>
            <p:cNvSpPr>
              <a:spLocks noChangeArrowheads="1"/>
            </p:cNvSpPr>
            <p:nvPr/>
          </p:nvSpPr>
          <p:spPr bwMode="auto">
            <a:xfrm rot="3874243">
              <a:off x="7232650" y="5081588"/>
              <a:ext cx="442913" cy="274637"/>
            </a:xfrm>
            <a:prstGeom prst="rightArrow">
              <a:avLst>
                <a:gd name="adj1" fmla="val 50000"/>
                <a:gd name="adj2" fmla="val 40318"/>
              </a:avLst>
            </a:prstGeom>
            <a:solidFill>
              <a:schemeClr val="tx1"/>
            </a:solidFill>
            <a:ln w="9525">
              <a:solidFill>
                <a:schemeClr val="tx1"/>
              </a:solidFill>
              <a:miter lim="800000"/>
              <a:headEnd/>
              <a:tailEnd/>
            </a:ln>
            <a:effectLst/>
          </p:spPr>
          <p:txBody>
            <a:bodyPr wrap="none" anchor="ctr"/>
            <a:lstStyle/>
            <a:p>
              <a:endParaRPr lang="fr-FR"/>
            </a:p>
          </p:txBody>
        </p:sp>
        <p:sp>
          <p:nvSpPr>
            <p:cNvPr id="44249" name="AutoShape 217"/>
            <p:cNvSpPr>
              <a:spLocks noChangeArrowheads="1"/>
            </p:cNvSpPr>
            <p:nvPr/>
          </p:nvSpPr>
          <p:spPr bwMode="auto">
            <a:xfrm rot="-3369178">
              <a:off x="7456487" y="4735513"/>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44251" name="Text Box 219"/>
            <p:cNvSpPr txBox="1">
              <a:spLocks noChangeArrowheads="1"/>
            </p:cNvSpPr>
            <p:nvPr/>
          </p:nvSpPr>
          <p:spPr bwMode="auto">
            <a:xfrm>
              <a:off x="5959475" y="45275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44252" name="Text Box 220"/>
            <p:cNvSpPr txBox="1">
              <a:spLocks noChangeArrowheads="1"/>
            </p:cNvSpPr>
            <p:nvPr/>
          </p:nvSpPr>
          <p:spPr bwMode="auto">
            <a:xfrm>
              <a:off x="6454775" y="37528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44253" name="Text Box 221"/>
            <p:cNvSpPr txBox="1">
              <a:spLocks noChangeArrowheads="1"/>
            </p:cNvSpPr>
            <p:nvPr/>
          </p:nvSpPr>
          <p:spPr bwMode="auto">
            <a:xfrm>
              <a:off x="6276975" y="54546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44254" name="Text Box 222"/>
            <p:cNvSpPr txBox="1">
              <a:spLocks noChangeArrowheads="1"/>
            </p:cNvSpPr>
            <p:nvPr/>
          </p:nvSpPr>
          <p:spPr bwMode="auto">
            <a:xfrm>
              <a:off x="7140575" y="45275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44255" name="Text Box 223"/>
            <p:cNvSpPr txBox="1">
              <a:spLocks noChangeArrowheads="1"/>
            </p:cNvSpPr>
            <p:nvPr/>
          </p:nvSpPr>
          <p:spPr bwMode="auto">
            <a:xfrm>
              <a:off x="8423275" y="37909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44256" name="Text Box 224"/>
            <p:cNvSpPr txBox="1">
              <a:spLocks noChangeArrowheads="1"/>
            </p:cNvSpPr>
            <p:nvPr/>
          </p:nvSpPr>
          <p:spPr bwMode="auto">
            <a:xfrm>
              <a:off x="7508875" y="54292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44257" name="Text Box 225"/>
            <p:cNvSpPr txBox="1">
              <a:spLocks noChangeArrowheads="1"/>
            </p:cNvSpPr>
            <p:nvPr/>
          </p:nvSpPr>
          <p:spPr bwMode="auto">
            <a:xfrm>
              <a:off x="5083175" y="45275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44258" name="Text Box 226"/>
            <p:cNvSpPr txBox="1">
              <a:spLocks noChangeArrowheads="1"/>
            </p:cNvSpPr>
            <p:nvPr/>
          </p:nvSpPr>
          <p:spPr bwMode="auto">
            <a:xfrm>
              <a:off x="7219950" y="4783138"/>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 </a:t>
              </a:r>
              <a:endParaRPr lang="fr-FR" sz="800" dirty="0">
                <a:latin typeface="Times New Roman" pitchFamily="18" charset="0"/>
              </a:endParaRPr>
            </a:p>
          </p:txBody>
        </p:sp>
        <p:sp>
          <p:nvSpPr>
            <p:cNvPr id="44260" name="Text Box 228"/>
            <p:cNvSpPr txBox="1">
              <a:spLocks noChangeArrowheads="1"/>
            </p:cNvSpPr>
            <p:nvPr/>
          </p:nvSpPr>
          <p:spPr bwMode="auto">
            <a:xfrm>
              <a:off x="8189913" y="4878388"/>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4261" name="Text Box 229"/>
            <p:cNvSpPr txBox="1">
              <a:spLocks noChangeArrowheads="1"/>
            </p:cNvSpPr>
            <p:nvPr/>
          </p:nvSpPr>
          <p:spPr bwMode="auto">
            <a:xfrm>
              <a:off x="7104063" y="5049838"/>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4263" name="Text Box 231"/>
            <p:cNvSpPr txBox="1">
              <a:spLocks noChangeArrowheads="1"/>
            </p:cNvSpPr>
            <p:nvPr/>
          </p:nvSpPr>
          <p:spPr bwMode="auto">
            <a:xfrm>
              <a:off x="5894388" y="5106988"/>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3,6</a:t>
              </a:r>
              <a:endParaRPr lang="fr-FR" sz="800" dirty="0">
                <a:latin typeface="Times New Roman" pitchFamily="18" charset="0"/>
              </a:endParaRPr>
            </a:p>
          </p:txBody>
        </p:sp>
        <p:sp>
          <p:nvSpPr>
            <p:cNvPr id="44264" name="Text Box 232"/>
            <p:cNvSpPr txBox="1">
              <a:spLocks noChangeArrowheads="1"/>
            </p:cNvSpPr>
            <p:nvPr/>
          </p:nvSpPr>
          <p:spPr bwMode="auto">
            <a:xfrm>
              <a:off x="6589713" y="4316413"/>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4,8</a:t>
              </a:r>
              <a:endParaRPr lang="fr-FR" sz="800" dirty="0">
                <a:latin typeface="Times New Roman" pitchFamily="18" charset="0"/>
              </a:endParaRPr>
            </a:p>
          </p:txBody>
        </p:sp>
        <p:sp>
          <p:nvSpPr>
            <p:cNvPr id="44265" name="Text Box 233"/>
            <p:cNvSpPr txBox="1">
              <a:spLocks noChangeArrowheads="1"/>
            </p:cNvSpPr>
            <p:nvPr/>
          </p:nvSpPr>
          <p:spPr bwMode="auto">
            <a:xfrm>
              <a:off x="7466013" y="4049713"/>
              <a:ext cx="344966" cy="246221"/>
            </a:xfrm>
            <a:prstGeom prst="rect">
              <a:avLst/>
            </a:prstGeom>
            <a:noFill/>
            <a:ln w="9525">
              <a:noFill/>
              <a:miter lim="800000"/>
              <a:headEnd/>
              <a:tailEnd/>
            </a:ln>
            <a:effectLst/>
          </p:spPr>
          <p:txBody>
            <a:bodyPr wrap="none">
              <a:spAutoFit/>
            </a:bodyPr>
            <a:lstStyle/>
            <a:p>
              <a:r>
                <a:rPr lang="fr-FR" sz="1000" dirty="0" smtClean="0">
                  <a:latin typeface="Times New Roman" pitchFamily="18" charset="0"/>
                  <a:cs typeface="Times New Roman" pitchFamily="18" charset="0"/>
                </a:rPr>
                <a:t>1,2</a:t>
              </a:r>
              <a:endParaRPr lang="fr-FR" sz="1000" dirty="0">
                <a:latin typeface="Times New Roman" pitchFamily="18" charset="0"/>
              </a:endParaRPr>
            </a:p>
          </p:txBody>
        </p:sp>
        <p:sp>
          <p:nvSpPr>
            <p:cNvPr id="460" name="Text Box 232"/>
            <p:cNvSpPr txBox="1">
              <a:spLocks noChangeArrowheads="1"/>
            </p:cNvSpPr>
            <p:nvPr/>
          </p:nvSpPr>
          <p:spPr bwMode="auto">
            <a:xfrm>
              <a:off x="6300192" y="4365104"/>
              <a:ext cx="274637" cy="244475"/>
            </a:xfrm>
            <a:prstGeom prst="rect">
              <a:avLst/>
            </a:prstGeom>
            <a:noFill/>
            <a:ln w="9525">
              <a:noFill/>
              <a:miter lim="800000"/>
              <a:headEnd/>
              <a:tailEnd/>
            </a:ln>
            <a:effectLst/>
          </p:spPr>
          <p:txBody>
            <a:bodyPr wrap="none">
              <a:spAutoFit/>
            </a:bodyPr>
            <a:lstStyle/>
            <a:p>
              <a:r>
                <a:rPr lang="fr-FR" sz="1000" b="1" dirty="0">
                  <a:latin typeface="Times New Roman" pitchFamily="18" charset="0"/>
                  <a:cs typeface="Times New Roman" pitchFamily="18" charset="0"/>
                </a:rPr>
                <a:t>∞</a:t>
              </a:r>
              <a:endParaRPr lang="fr-FR" sz="1000" b="1" dirty="0">
                <a:latin typeface="Times New Roman" pitchFamily="18" charset="0"/>
              </a:endParaRPr>
            </a:p>
          </p:txBody>
        </p:sp>
        <p:sp>
          <p:nvSpPr>
            <p:cNvPr id="461" name="AutoShape 215" descr="Grand damier"/>
            <p:cNvSpPr>
              <a:spLocks noChangeArrowheads="1"/>
            </p:cNvSpPr>
            <p:nvPr/>
          </p:nvSpPr>
          <p:spPr bwMode="auto">
            <a:xfrm>
              <a:off x="6804248" y="3861048"/>
              <a:ext cx="1504950" cy="274637"/>
            </a:xfrm>
            <a:prstGeom prst="rightArrow">
              <a:avLst>
                <a:gd name="adj1" fmla="val 50000"/>
                <a:gd name="adj2" fmla="val 136994"/>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462" name="AutoShape 211" descr="20 %"/>
            <p:cNvSpPr>
              <a:spLocks noChangeArrowheads="1"/>
            </p:cNvSpPr>
            <p:nvPr/>
          </p:nvSpPr>
          <p:spPr bwMode="auto">
            <a:xfrm rot="2870285">
              <a:off x="6672770" y="4233147"/>
              <a:ext cx="542925" cy="274637"/>
            </a:xfrm>
            <a:prstGeom prst="rightArrow">
              <a:avLst>
                <a:gd name="adj1" fmla="val 50000"/>
                <a:gd name="adj2" fmla="val 49422"/>
              </a:avLst>
            </a:prstGeom>
            <a:pattFill prst="pct20">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463" name="AutoShape 211" descr="20 %"/>
            <p:cNvSpPr>
              <a:spLocks noChangeArrowheads="1"/>
            </p:cNvSpPr>
            <p:nvPr/>
          </p:nvSpPr>
          <p:spPr bwMode="auto">
            <a:xfrm rot="4080000">
              <a:off x="5995466" y="5074332"/>
              <a:ext cx="482454" cy="289409"/>
            </a:xfrm>
            <a:prstGeom prst="rightArrow">
              <a:avLst>
                <a:gd name="adj1" fmla="val 50000"/>
                <a:gd name="adj2" fmla="val 49422"/>
              </a:avLst>
            </a:prstGeom>
            <a:pattFill prst="pct20">
              <a:fgClr>
                <a:schemeClr val="tx1"/>
              </a:fgClr>
              <a:bgClr>
                <a:srgbClr val="FFFFFF"/>
              </a:bgClr>
            </a:pattFill>
            <a:ln w="9525">
              <a:solidFill>
                <a:schemeClr val="tx1"/>
              </a:solidFill>
              <a:miter lim="800000"/>
              <a:headEnd/>
              <a:tailEnd/>
            </a:ln>
            <a:effectLst/>
          </p:spPr>
          <p:txBody>
            <a:bodyPr wrap="none" anchor="ctr"/>
            <a:lstStyle/>
            <a:p>
              <a:endParaRPr lang="fr-F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404664"/>
          </a:xfrm>
        </p:spPr>
        <p:txBody>
          <a:bodyPr>
            <a:normAutofit/>
          </a:bodyPr>
          <a:lstStyle/>
          <a:p>
            <a:r>
              <a:rPr lang="fr-FR" sz="1300" b="1" dirty="0" smtClean="0"/>
              <a:t>Q12 : COUT x DELAI DU LOGICIEL LOGIC : ITERATION N°6</a:t>
            </a:r>
            <a:endParaRPr lang="fr-FR" sz="1300" dirty="0"/>
          </a:p>
        </p:txBody>
      </p:sp>
      <p:sp>
        <p:nvSpPr>
          <p:cNvPr id="3" name="Line 3"/>
          <p:cNvSpPr>
            <a:spLocks noChangeShapeType="1"/>
          </p:cNvSpPr>
          <p:nvPr/>
        </p:nvSpPr>
        <p:spPr bwMode="auto">
          <a:xfrm>
            <a:off x="4572000" y="325438"/>
            <a:ext cx="0" cy="6532562"/>
          </a:xfrm>
          <a:prstGeom prst="line">
            <a:avLst/>
          </a:prstGeom>
          <a:noFill/>
          <a:ln w="9525">
            <a:solidFill>
              <a:schemeClr val="tx1"/>
            </a:solidFill>
            <a:round/>
            <a:headEnd/>
            <a:tailEnd/>
          </a:ln>
          <a:effectLst/>
        </p:spPr>
        <p:txBody>
          <a:bodyPr/>
          <a:lstStyle/>
          <a:p>
            <a:endParaRPr lang="fr-FR"/>
          </a:p>
        </p:txBody>
      </p:sp>
      <p:sp>
        <p:nvSpPr>
          <p:cNvPr id="4" name="Line 4"/>
          <p:cNvSpPr>
            <a:spLocks noChangeShapeType="1"/>
          </p:cNvSpPr>
          <p:nvPr/>
        </p:nvSpPr>
        <p:spPr bwMode="auto">
          <a:xfrm>
            <a:off x="0" y="3430588"/>
            <a:ext cx="9144000" cy="0"/>
          </a:xfrm>
          <a:prstGeom prst="line">
            <a:avLst/>
          </a:prstGeom>
          <a:noFill/>
          <a:ln w="9525">
            <a:solidFill>
              <a:schemeClr val="tx1"/>
            </a:solidFill>
            <a:round/>
            <a:headEnd/>
            <a:tailEnd/>
          </a:ln>
          <a:effectLst/>
        </p:spPr>
        <p:txBody>
          <a:bodyPr/>
          <a:lstStyle/>
          <a:p>
            <a:endParaRPr lang="fr-FR"/>
          </a:p>
        </p:txBody>
      </p:sp>
      <p:grpSp>
        <p:nvGrpSpPr>
          <p:cNvPr id="5" name="Groupe 4"/>
          <p:cNvGrpSpPr/>
          <p:nvPr/>
        </p:nvGrpSpPr>
        <p:grpSpPr>
          <a:xfrm>
            <a:off x="395536" y="404664"/>
            <a:ext cx="3817858" cy="2341562"/>
            <a:chOff x="4972050" y="3611563"/>
            <a:chExt cx="3817858" cy="2341562"/>
          </a:xfrm>
        </p:grpSpPr>
        <p:grpSp>
          <p:nvGrpSpPr>
            <p:cNvPr id="6" name="Group 160"/>
            <p:cNvGrpSpPr>
              <a:grpSpLocks/>
            </p:cNvGrpSpPr>
            <p:nvPr/>
          </p:nvGrpSpPr>
          <p:grpSpPr bwMode="auto">
            <a:xfrm>
              <a:off x="4972050" y="4500563"/>
              <a:ext cx="474663" cy="517525"/>
              <a:chOff x="1280" y="1216"/>
              <a:chExt cx="608" cy="584"/>
            </a:xfrm>
          </p:grpSpPr>
          <p:sp>
            <p:nvSpPr>
              <p:cNvPr id="75" name="Oval 16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76" name="Line 16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77" name="Line 16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7" name="Group 164"/>
            <p:cNvGrpSpPr>
              <a:grpSpLocks/>
            </p:cNvGrpSpPr>
            <p:nvPr/>
          </p:nvGrpSpPr>
          <p:grpSpPr bwMode="auto">
            <a:xfrm>
              <a:off x="6343650" y="3743325"/>
              <a:ext cx="474663" cy="517525"/>
              <a:chOff x="1280" y="1216"/>
              <a:chExt cx="608" cy="584"/>
            </a:xfrm>
          </p:grpSpPr>
          <p:sp>
            <p:nvSpPr>
              <p:cNvPr id="72" name="Oval 16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73" name="Line 16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74" name="Line 16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8" name="Group 168"/>
            <p:cNvGrpSpPr>
              <a:grpSpLocks/>
            </p:cNvGrpSpPr>
            <p:nvPr/>
          </p:nvGrpSpPr>
          <p:grpSpPr bwMode="auto">
            <a:xfrm>
              <a:off x="5845175" y="4508500"/>
              <a:ext cx="473075" cy="517525"/>
              <a:chOff x="1280" y="1216"/>
              <a:chExt cx="608" cy="584"/>
            </a:xfrm>
          </p:grpSpPr>
          <p:sp>
            <p:nvSpPr>
              <p:cNvPr id="69" name="Oval 169"/>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70" name="Line 170"/>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71" name="Line 171"/>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9" name="Group 172"/>
            <p:cNvGrpSpPr>
              <a:grpSpLocks/>
            </p:cNvGrpSpPr>
            <p:nvPr/>
          </p:nvGrpSpPr>
          <p:grpSpPr bwMode="auto">
            <a:xfrm>
              <a:off x="7385050" y="5408613"/>
              <a:ext cx="474663" cy="515937"/>
              <a:chOff x="1280" y="1216"/>
              <a:chExt cx="608" cy="584"/>
            </a:xfrm>
          </p:grpSpPr>
          <p:sp>
            <p:nvSpPr>
              <p:cNvPr id="66" name="Oval 173"/>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67" name="Line 174"/>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68" name="Line 175"/>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0" name="Group 176"/>
            <p:cNvGrpSpPr>
              <a:grpSpLocks/>
            </p:cNvGrpSpPr>
            <p:nvPr/>
          </p:nvGrpSpPr>
          <p:grpSpPr bwMode="auto">
            <a:xfrm>
              <a:off x="7029450" y="4522788"/>
              <a:ext cx="474663" cy="515937"/>
              <a:chOff x="1280" y="1216"/>
              <a:chExt cx="608" cy="584"/>
            </a:xfrm>
          </p:grpSpPr>
          <p:sp>
            <p:nvSpPr>
              <p:cNvPr id="63" name="Oval 17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64" name="Line 17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65" name="Line 17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1" name="Group 180"/>
            <p:cNvGrpSpPr>
              <a:grpSpLocks/>
            </p:cNvGrpSpPr>
            <p:nvPr/>
          </p:nvGrpSpPr>
          <p:grpSpPr bwMode="auto">
            <a:xfrm>
              <a:off x="6162675" y="5435600"/>
              <a:ext cx="474663" cy="517525"/>
              <a:chOff x="1280" y="1216"/>
              <a:chExt cx="608" cy="584"/>
            </a:xfrm>
          </p:grpSpPr>
          <p:sp>
            <p:nvSpPr>
              <p:cNvPr id="60" name="Oval 18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61" name="Line 18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62" name="Line 18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12" name="Text Box 184"/>
            <p:cNvSpPr txBox="1">
              <a:spLocks noChangeArrowheads="1"/>
            </p:cNvSpPr>
            <p:nvPr/>
          </p:nvSpPr>
          <p:spPr bwMode="auto">
            <a:xfrm>
              <a:off x="5376863" y="4340225"/>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13" name="Text Box 185"/>
            <p:cNvSpPr txBox="1">
              <a:spLocks noChangeArrowheads="1"/>
            </p:cNvSpPr>
            <p:nvPr/>
          </p:nvSpPr>
          <p:spPr bwMode="auto">
            <a:xfrm>
              <a:off x="7327900" y="3611563"/>
              <a:ext cx="5111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1.4.6.A.</a:t>
              </a:r>
            </a:p>
            <a:p>
              <a:pPr algn="ctr"/>
              <a:r>
                <a:rPr lang="fr-FR" sz="800" dirty="0" smtClean="0">
                  <a:latin typeface="Times New Roman" pitchFamily="18" charset="0"/>
                </a:rPr>
                <a:t>(30;25</a:t>
              </a:r>
              <a:r>
                <a:rPr lang="fr-FR" sz="800" dirty="0">
                  <a:latin typeface="Times New Roman" pitchFamily="18" charset="0"/>
                </a:rPr>
                <a:t>)</a:t>
              </a:r>
            </a:p>
          </p:txBody>
        </p:sp>
        <p:sp>
          <p:nvSpPr>
            <p:cNvPr id="14" name="Text Box 186"/>
            <p:cNvSpPr txBox="1">
              <a:spLocks noChangeArrowheads="1"/>
            </p:cNvSpPr>
            <p:nvPr/>
          </p:nvSpPr>
          <p:spPr bwMode="auto">
            <a:xfrm>
              <a:off x="5768975" y="4110038"/>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1.4.1.A</a:t>
              </a:r>
            </a:p>
            <a:p>
              <a:pPr algn="ctr"/>
              <a:r>
                <a:rPr lang="fr-FR" sz="800">
                  <a:latin typeface="Times New Roman" pitchFamily="18" charset="0"/>
                </a:rPr>
                <a:t>(5;5)</a:t>
              </a:r>
            </a:p>
          </p:txBody>
        </p:sp>
        <p:sp>
          <p:nvSpPr>
            <p:cNvPr id="15" name="Text Box 187"/>
            <p:cNvSpPr txBox="1">
              <a:spLocks noChangeArrowheads="1"/>
            </p:cNvSpPr>
            <p:nvPr/>
          </p:nvSpPr>
          <p:spPr bwMode="auto">
            <a:xfrm>
              <a:off x="6211888" y="4929188"/>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1.4.2.A</a:t>
              </a:r>
            </a:p>
            <a:p>
              <a:pPr algn="ctr"/>
              <a:r>
                <a:rPr lang="fr-FR" sz="800" dirty="0" smtClean="0">
                  <a:latin typeface="Times New Roman" pitchFamily="18" charset="0"/>
                </a:rPr>
                <a:t>(10;5</a:t>
              </a:r>
              <a:r>
                <a:rPr lang="fr-FR" sz="800" dirty="0">
                  <a:latin typeface="Times New Roman" pitchFamily="18" charset="0"/>
                </a:rPr>
                <a:t>)</a:t>
              </a:r>
            </a:p>
          </p:txBody>
        </p:sp>
        <p:sp>
          <p:nvSpPr>
            <p:cNvPr id="16" name="Text Box 188"/>
            <p:cNvSpPr txBox="1">
              <a:spLocks noChangeArrowheads="1"/>
            </p:cNvSpPr>
            <p:nvPr/>
          </p:nvSpPr>
          <p:spPr bwMode="auto">
            <a:xfrm>
              <a:off x="6846888" y="4065588"/>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1.4.4.A</a:t>
              </a:r>
            </a:p>
            <a:p>
              <a:pPr algn="ctr"/>
              <a:r>
                <a:rPr lang="fr-FR" sz="800" dirty="0" smtClean="0">
                  <a:latin typeface="Times New Roman" pitchFamily="18" charset="0"/>
                </a:rPr>
                <a:t>(10;5</a:t>
              </a:r>
              <a:r>
                <a:rPr lang="fr-FR" sz="800" dirty="0">
                  <a:latin typeface="Times New Roman" pitchFamily="18" charset="0"/>
                </a:rPr>
                <a:t>)</a:t>
              </a:r>
            </a:p>
          </p:txBody>
        </p:sp>
        <p:sp>
          <p:nvSpPr>
            <p:cNvPr id="17" name="Text Box 189"/>
            <p:cNvSpPr txBox="1">
              <a:spLocks noChangeArrowheads="1"/>
            </p:cNvSpPr>
            <p:nvPr/>
          </p:nvSpPr>
          <p:spPr bwMode="auto">
            <a:xfrm>
              <a:off x="7402513" y="486886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(10;10)</a:t>
              </a:r>
            </a:p>
          </p:txBody>
        </p:sp>
        <p:sp>
          <p:nvSpPr>
            <p:cNvPr id="18" name="Text Box 190"/>
            <p:cNvSpPr txBox="1">
              <a:spLocks noChangeArrowheads="1"/>
            </p:cNvSpPr>
            <p:nvPr/>
          </p:nvSpPr>
          <p:spPr bwMode="auto">
            <a:xfrm>
              <a:off x="7715250" y="4495800"/>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19" name="Text Box 191"/>
            <p:cNvSpPr txBox="1">
              <a:spLocks noChangeArrowheads="1"/>
            </p:cNvSpPr>
            <p:nvPr/>
          </p:nvSpPr>
          <p:spPr bwMode="auto">
            <a:xfrm>
              <a:off x="5459413" y="4789488"/>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20" name="Text Box 192"/>
            <p:cNvSpPr txBox="1">
              <a:spLocks noChangeArrowheads="1"/>
            </p:cNvSpPr>
            <p:nvPr/>
          </p:nvSpPr>
          <p:spPr bwMode="auto">
            <a:xfrm>
              <a:off x="6651625" y="5318125"/>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21" name="Text Box 194"/>
            <p:cNvSpPr txBox="1">
              <a:spLocks noChangeArrowheads="1"/>
            </p:cNvSpPr>
            <p:nvPr/>
          </p:nvSpPr>
          <p:spPr bwMode="auto">
            <a:xfrm>
              <a:off x="4987925" y="4792663"/>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22" name="Text Box 195"/>
            <p:cNvSpPr txBox="1">
              <a:spLocks noChangeArrowheads="1"/>
            </p:cNvSpPr>
            <p:nvPr/>
          </p:nvSpPr>
          <p:spPr bwMode="auto">
            <a:xfrm>
              <a:off x="5842000" y="479901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23" name="Text Box 196"/>
            <p:cNvSpPr txBox="1">
              <a:spLocks noChangeArrowheads="1"/>
            </p:cNvSpPr>
            <p:nvPr/>
          </p:nvSpPr>
          <p:spPr bwMode="auto">
            <a:xfrm>
              <a:off x="6340475" y="4013200"/>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24" name="Text Box 197"/>
            <p:cNvSpPr txBox="1">
              <a:spLocks noChangeArrowheads="1"/>
            </p:cNvSpPr>
            <p:nvPr/>
          </p:nvSpPr>
          <p:spPr bwMode="auto">
            <a:xfrm>
              <a:off x="7388225" y="5672138"/>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25" name="Text Box 198"/>
            <p:cNvSpPr txBox="1">
              <a:spLocks noChangeArrowheads="1"/>
            </p:cNvSpPr>
            <p:nvPr/>
          </p:nvSpPr>
          <p:spPr bwMode="auto">
            <a:xfrm>
              <a:off x="7026275" y="478155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26" name="Text Box 199"/>
            <p:cNvSpPr txBox="1">
              <a:spLocks noChangeArrowheads="1"/>
            </p:cNvSpPr>
            <p:nvPr/>
          </p:nvSpPr>
          <p:spPr bwMode="auto">
            <a:xfrm>
              <a:off x="6146800" y="5716588"/>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35</a:t>
              </a:r>
              <a:endParaRPr lang="fr-FR" sz="800" dirty="0">
                <a:latin typeface="Times New Roman" pitchFamily="18" charset="0"/>
              </a:endParaRPr>
            </a:p>
          </p:txBody>
        </p:sp>
        <p:grpSp>
          <p:nvGrpSpPr>
            <p:cNvPr id="27" name="Group 200"/>
            <p:cNvGrpSpPr>
              <a:grpSpLocks/>
            </p:cNvGrpSpPr>
            <p:nvPr/>
          </p:nvGrpSpPr>
          <p:grpSpPr bwMode="auto">
            <a:xfrm>
              <a:off x="8313738" y="3762375"/>
              <a:ext cx="473075" cy="517525"/>
              <a:chOff x="1280" y="1216"/>
              <a:chExt cx="608" cy="584"/>
            </a:xfrm>
          </p:grpSpPr>
          <p:sp>
            <p:nvSpPr>
              <p:cNvPr id="57" name="Oval 20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58" name="Line 20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59" name="Line 20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28" name="Text Box 204"/>
            <p:cNvSpPr txBox="1">
              <a:spLocks noChangeArrowheads="1"/>
            </p:cNvSpPr>
            <p:nvPr/>
          </p:nvSpPr>
          <p:spPr bwMode="auto">
            <a:xfrm>
              <a:off x="8297863" y="4021138"/>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60</a:t>
              </a:r>
              <a:endParaRPr lang="fr-FR" sz="800" dirty="0">
                <a:latin typeface="Times New Roman" pitchFamily="18" charset="0"/>
              </a:endParaRPr>
            </a:p>
          </p:txBody>
        </p:sp>
        <p:sp>
          <p:nvSpPr>
            <p:cNvPr id="29" name="Text Box 205"/>
            <p:cNvSpPr txBox="1">
              <a:spLocks noChangeArrowheads="1"/>
            </p:cNvSpPr>
            <p:nvPr/>
          </p:nvSpPr>
          <p:spPr bwMode="auto">
            <a:xfrm>
              <a:off x="8502650" y="4021138"/>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60</a:t>
              </a:r>
              <a:endParaRPr lang="fr-FR" sz="800" dirty="0">
                <a:latin typeface="Times New Roman" pitchFamily="18" charset="0"/>
              </a:endParaRPr>
            </a:p>
          </p:txBody>
        </p:sp>
        <p:sp>
          <p:nvSpPr>
            <p:cNvPr id="30" name="Text Box 206"/>
            <p:cNvSpPr txBox="1">
              <a:spLocks noChangeArrowheads="1"/>
            </p:cNvSpPr>
            <p:nvPr/>
          </p:nvSpPr>
          <p:spPr bwMode="auto">
            <a:xfrm>
              <a:off x="7575550" y="566102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31" name="Text Box 207"/>
            <p:cNvSpPr txBox="1">
              <a:spLocks noChangeArrowheads="1"/>
            </p:cNvSpPr>
            <p:nvPr/>
          </p:nvSpPr>
          <p:spPr bwMode="auto">
            <a:xfrm>
              <a:off x="6540500" y="4013200"/>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32" name="Text Box 208"/>
            <p:cNvSpPr txBox="1">
              <a:spLocks noChangeArrowheads="1"/>
            </p:cNvSpPr>
            <p:nvPr/>
          </p:nvSpPr>
          <p:spPr bwMode="auto">
            <a:xfrm>
              <a:off x="6346825" y="571500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35</a:t>
              </a:r>
              <a:endParaRPr lang="fr-FR" sz="800" dirty="0">
                <a:latin typeface="Times New Roman" pitchFamily="18" charset="0"/>
              </a:endParaRPr>
            </a:p>
          </p:txBody>
        </p:sp>
        <p:sp>
          <p:nvSpPr>
            <p:cNvPr id="33" name="Text Box 209"/>
            <p:cNvSpPr txBox="1">
              <a:spLocks noChangeArrowheads="1"/>
            </p:cNvSpPr>
            <p:nvPr/>
          </p:nvSpPr>
          <p:spPr bwMode="auto">
            <a:xfrm>
              <a:off x="6042025" y="4799013"/>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34" name="Text Box 210"/>
            <p:cNvSpPr txBox="1">
              <a:spLocks noChangeArrowheads="1"/>
            </p:cNvSpPr>
            <p:nvPr/>
          </p:nvSpPr>
          <p:spPr bwMode="auto">
            <a:xfrm>
              <a:off x="5180013" y="4784725"/>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35" name="AutoShape 211"/>
            <p:cNvSpPr>
              <a:spLocks noChangeArrowheads="1"/>
            </p:cNvSpPr>
            <p:nvPr/>
          </p:nvSpPr>
          <p:spPr bwMode="auto">
            <a:xfrm>
              <a:off x="5445125" y="4627563"/>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36" name="AutoShape 212"/>
            <p:cNvSpPr>
              <a:spLocks noChangeArrowheads="1"/>
            </p:cNvSpPr>
            <p:nvPr/>
          </p:nvSpPr>
          <p:spPr bwMode="auto">
            <a:xfrm rot="-3395279">
              <a:off x="6104732" y="4234656"/>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37" name="AutoShape 215" descr="20 %"/>
            <p:cNvSpPr>
              <a:spLocks noChangeArrowheads="1"/>
            </p:cNvSpPr>
            <p:nvPr/>
          </p:nvSpPr>
          <p:spPr bwMode="auto">
            <a:xfrm>
              <a:off x="6632575" y="5561013"/>
              <a:ext cx="755650" cy="274637"/>
            </a:xfrm>
            <a:prstGeom prst="rightArrow">
              <a:avLst>
                <a:gd name="adj1" fmla="val 50000"/>
                <a:gd name="adj2" fmla="val 68786"/>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38" name="AutoShape 216"/>
            <p:cNvSpPr>
              <a:spLocks noChangeArrowheads="1"/>
            </p:cNvSpPr>
            <p:nvPr/>
          </p:nvSpPr>
          <p:spPr bwMode="auto">
            <a:xfrm rot="3874243">
              <a:off x="7232650" y="5081588"/>
              <a:ext cx="442913" cy="274637"/>
            </a:xfrm>
            <a:prstGeom prst="rightArrow">
              <a:avLst>
                <a:gd name="adj1" fmla="val 50000"/>
                <a:gd name="adj2" fmla="val 40318"/>
              </a:avLst>
            </a:prstGeom>
            <a:solidFill>
              <a:schemeClr val="tx1"/>
            </a:solidFill>
            <a:ln w="9525">
              <a:solidFill>
                <a:schemeClr val="tx1"/>
              </a:solidFill>
              <a:miter lim="800000"/>
              <a:headEnd/>
              <a:tailEnd/>
            </a:ln>
            <a:effectLst/>
          </p:spPr>
          <p:txBody>
            <a:bodyPr wrap="none" anchor="ctr"/>
            <a:lstStyle/>
            <a:p>
              <a:endParaRPr lang="fr-FR"/>
            </a:p>
          </p:txBody>
        </p:sp>
        <p:sp>
          <p:nvSpPr>
            <p:cNvPr id="39" name="AutoShape 217"/>
            <p:cNvSpPr>
              <a:spLocks noChangeArrowheads="1"/>
            </p:cNvSpPr>
            <p:nvPr/>
          </p:nvSpPr>
          <p:spPr bwMode="auto">
            <a:xfrm rot="-3369178">
              <a:off x="7456487" y="4735513"/>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40" name="Text Box 219"/>
            <p:cNvSpPr txBox="1">
              <a:spLocks noChangeArrowheads="1"/>
            </p:cNvSpPr>
            <p:nvPr/>
          </p:nvSpPr>
          <p:spPr bwMode="auto">
            <a:xfrm>
              <a:off x="5959475" y="45275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41" name="Text Box 220"/>
            <p:cNvSpPr txBox="1">
              <a:spLocks noChangeArrowheads="1"/>
            </p:cNvSpPr>
            <p:nvPr/>
          </p:nvSpPr>
          <p:spPr bwMode="auto">
            <a:xfrm>
              <a:off x="6454775" y="37528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42" name="Text Box 221"/>
            <p:cNvSpPr txBox="1">
              <a:spLocks noChangeArrowheads="1"/>
            </p:cNvSpPr>
            <p:nvPr/>
          </p:nvSpPr>
          <p:spPr bwMode="auto">
            <a:xfrm>
              <a:off x="6276975" y="54546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43" name="Text Box 222"/>
            <p:cNvSpPr txBox="1">
              <a:spLocks noChangeArrowheads="1"/>
            </p:cNvSpPr>
            <p:nvPr/>
          </p:nvSpPr>
          <p:spPr bwMode="auto">
            <a:xfrm>
              <a:off x="7140575" y="45275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44" name="Text Box 223"/>
            <p:cNvSpPr txBox="1">
              <a:spLocks noChangeArrowheads="1"/>
            </p:cNvSpPr>
            <p:nvPr/>
          </p:nvSpPr>
          <p:spPr bwMode="auto">
            <a:xfrm>
              <a:off x="8423275" y="37909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45" name="Text Box 224"/>
            <p:cNvSpPr txBox="1">
              <a:spLocks noChangeArrowheads="1"/>
            </p:cNvSpPr>
            <p:nvPr/>
          </p:nvSpPr>
          <p:spPr bwMode="auto">
            <a:xfrm>
              <a:off x="7508875" y="54292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46" name="Text Box 225"/>
            <p:cNvSpPr txBox="1">
              <a:spLocks noChangeArrowheads="1"/>
            </p:cNvSpPr>
            <p:nvPr/>
          </p:nvSpPr>
          <p:spPr bwMode="auto">
            <a:xfrm>
              <a:off x="5083175" y="4527550"/>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47" name="Text Box 226"/>
            <p:cNvSpPr txBox="1">
              <a:spLocks noChangeArrowheads="1"/>
            </p:cNvSpPr>
            <p:nvPr/>
          </p:nvSpPr>
          <p:spPr bwMode="auto">
            <a:xfrm>
              <a:off x="7219950" y="4783138"/>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 </a:t>
              </a:r>
              <a:endParaRPr lang="fr-FR" sz="800" dirty="0">
                <a:latin typeface="Times New Roman" pitchFamily="18" charset="0"/>
              </a:endParaRPr>
            </a:p>
          </p:txBody>
        </p:sp>
        <p:sp>
          <p:nvSpPr>
            <p:cNvPr id="48" name="Text Box 228"/>
            <p:cNvSpPr txBox="1">
              <a:spLocks noChangeArrowheads="1"/>
            </p:cNvSpPr>
            <p:nvPr/>
          </p:nvSpPr>
          <p:spPr bwMode="auto">
            <a:xfrm>
              <a:off x="8189913" y="4878388"/>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49" name="Text Box 229"/>
            <p:cNvSpPr txBox="1">
              <a:spLocks noChangeArrowheads="1"/>
            </p:cNvSpPr>
            <p:nvPr/>
          </p:nvSpPr>
          <p:spPr bwMode="auto">
            <a:xfrm>
              <a:off x="7104063" y="5049838"/>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50" name="Text Box 231"/>
            <p:cNvSpPr txBox="1">
              <a:spLocks noChangeArrowheads="1"/>
            </p:cNvSpPr>
            <p:nvPr/>
          </p:nvSpPr>
          <p:spPr bwMode="auto">
            <a:xfrm>
              <a:off x="5894388" y="5106988"/>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3,6</a:t>
              </a:r>
              <a:endParaRPr lang="fr-FR" sz="800" dirty="0">
                <a:latin typeface="Times New Roman" pitchFamily="18" charset="0"/>
              </a:endParaRPr>
            </a:p>
          </p:txBody>
        </p:sp>
        <p:sp>
          <p:nvSpPr>
            <p:cNvPr id="51" name="Text Box 232"/>
            <p:cNvSpPr txBox="1">
              <a:spLocks noChangeArrowheads="1"/>
            </p:cNvSpPr>
            <p:nvPr/>
          </p:nvSpPr>
          <p:spPr bwMode="auto">
            <a:xfrm>
              <a:off x="6589713" y="4316413"/>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4,8</a:t>
              </a:r>
              <a:endParaRPr lang="fr-FR" sz="800" dirty="0">
                <a:latin typeface="Times New Roman" pitchFamily="18" charset="0"/>
              </a:endParaRPr>
            </a:p>
          </p:txBody>
        </p:sp>
        <p:sp>
          <p:nvSpPr>
            <p:cNvPr id="52" name="Text Box 233"/>
            <p:cNvSpPr txBox="1">
              <a:spLocks noChangeArrowheads="1"/>
            </p:cNvSpPr>
            <p:nvPr/>
          </p:nvSpPr>
          <p:spPr bwMode="auto">
            <a:xfrm>
              <a:off x="7466013" y="4049713"/>
              <a:ext cx="344966" cy="246221"/>
            </a:xfrm>
            <a:prstGeom prst="rect">
              <a:avLst/>
            </a:prstGeom>
            <a:noFill/>
            <a:ln w="9525">
              <a:noFill/>
              <a:miter lim="800000"/>
              <a:headEnd/>
              <a:tailEnd/>
            </a:ln>
            <a:effectLst/>
          </p:spPr>
          <p:txBody>
            <a:bodyPr wrap="none">
              <a:spAutoFit/>
            </a:bodyPr>
            <a:lstStyle/>
            <a:p>
              <a:r>
                <a:rPr lang="fr-FR" sz="1000" dirty="0" smtClean="0">
                  <a:latin typeface="Times New Roman" pitchFamily="18" charset="0"/>
                  <a:cs typeface="Times New Roman" pitchFamily="18" charset="0"/>
                </a:rPr>
                <a:t>1,2</a:t>
              </a:r>
              <a:endParaRPr lang="fr-FR" sz="1000" dirty="0">
                <a:latin typeface="Times New Roman" pitchFamily="18" charset="0"/>
              </a:endParaRPr>
            </a:p>
          </p:txBody>
        </p:sp>
        <p:sp>
          <p:nvSpPr>
            <p:cNvPr id="53" name="Text Box 232"/>
            <p:cNvSpPr txBox="1">
              <a:spLocks noChangeArrowheads="1"/>
            </p:cNvSpPr>
            <p:nvPr/>
          </p:nvSpPr>
          <p:spPr bwMode="auto">
            <a:xfrm>
              <a:off x="6300192" y="4365104"/>
              <a:ext cx="274637" cy="244475"/>
            </a:xfrm>
            <a:prstGeom prst="rect">
              <a:avLst/>
            </a:prstGeom>
            <a:noFill/>
            <a:ln w="9525">
              <a:noFill/>
              <a:miter lim="800000"/>
              <a:headEnd/>
              <a:tailEnd/>
            </a:ln>
            <a:effectLst/>
          </p:spPr>
          <p:txBody>
            <a:bodyPr wrap="none">
              <a:spAutoFit/>
            </a:bodyPr>
            <a:lstStyle/>
            <a:p>
              <a:r>
                <a:rPr lang="fr-FR" sz="1000" b="1" dirty="0">
                  <a:latin typeface="Times New Roman" pitchFamily="18" charset="0"/>
                  <a:cs typeface="Times New Roman" pitchFamily="18" charset="0"/>
                </a:rPr>
                <a:t>∞</a:t>
              </a:r>
              <a:endParaRPr lang="fr-FR" sz="1000" b="1" dirty="0">
                <a:latin typeface="Times New Roman" pitchFamily="18" charset="0"/>
              </a:endParaRPr>
            </a:p>
          </p:txBody>
        </p:sp>
        <p:sp>
          <p:nvSpPr>
            <p:cNvPr id="54" name="AutoShape 215" descr="Grand damier"/>
            <p:cNvSpPr>
              <a:spLocks noChangeArrowheads="1"/>
            </p:cNvSpPr>
            <p:nvPr/>
          </p:nvSpPr>
          <p:spPr bwMode="auto">
            <a:xfrm>
              <a:off x="6804248" y="3861048"/>
              <a:ext cx="1504950" cy="274637"/>
            </a:xfrm>
            <a:prstGeom prst="rightArrow">
              <a:avLst>
                <a:gd name="adj1" fmla="val 50000"/>
                <a:gd name="adj2" fmla="val 136994"/>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55" name="AutoShape 211" descr="20 %"/>
            <p:cNvSpPr>
              <a:spLocks noChangeArrowheads="1"/>
            </p:cNvSpPr>
            <p:nvPr/>
          </p:nvSpPr>
          <p:spPr bwMode="auto">
            <a:xfrm rot="2870285">
              <a:off x="6672770" y="4233147"/>
              <a:ext cx="542925" cy="274637"/>
            </a:xfrm>
            <a:prstGeom prst="rightArrow">
              <a:avLst>
                <a:gd name="adj1" fmla="val 50000"/>
                <a:gd name="adj2" fmla="val 49422"/>
              </a:avLst>
            </a:prstGeom>
            <a:pattFill prst="pct20">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56" name="AutoShape 211" descr="20 %"/>
            <p:cNvSpPr>
              <a:spLocks noChangeArrowheads="1"/>
            </p:cNvSpPr>
            <p:nvPr/>
          </p:nvSpPr>
          <p:spPr bwMode="auto">
            <a:xfrm rot="4080000">
              <a:off x="5995466" y="5074332"/>
              <a:ext cx="482454" cy="289409"/>
            </a:xfrm>
            <a:prstGeom prst="rightArrow">
              <a:avLst>
                <a:gd name="adj1" fmla="val 50000"/>
                <a:gd name="adj2" fmla="val 49422"/>
              </a:avLst>
            </a:prstGeom>
            <a:pattFill prst="pct20">
              <a:fgClr>
                <a:schemeClr val="tx1"/>
              </a:fgClr>
              <a:bgClr>
                <a:srgbClr val="FFFFFF"/>
              </a:bgClr>
            </a:pattFill>
            <a:ln w="9525">
              <a:solidFill>
                <a:schemeClr val="tx1"/>
              </a:solidFill>
              <a:miter lim="800000"/>
              <a:headEnd/>
              <a:tailEnd/>
            </a:ln>
            <a:effectLst/>
          </p:spPr>
          <p:txBody>
            <a:bodyPr wrap="none" anchor="ctr"/>
            <a:lstStyle/>
            <a:p>
              <a:endParaRPr lang="fr-FR"/>
            </a:p>
          </p:txBody>
        </p:sp>
      </p:grpSp>
      <p:sp>
        <p:nvSpPr>
          <p:cNvPr id="78" name="Text Box 5"/>
          <p:cNvSpPr txBox="1">
            <a:spLocks noChangeArrowheads="1"/>
          </p:cNvSpPr>
          <p:nvPr/>
        </p:nvSpPr>
        <p:spPr bwMode="auto">
          <a:xfrm>
            <a:off x="276225" y="2840038"/>
            <a:ext cx="4108450" cy="336550"/>
          </a:xfrm>
          <a:prstGeom prst="rect">
            <a:avLst/>
          </a:prstGeom>
          <a:noFill/>
          <a:ln w="9525">
            <a:noFill/>
            <a:miter lim="800000"/>
            <a:headEnd/>
            <a:tailEnd/>
          </a:ln>
          <a:effectLst/>
        </p:spPr>
        <p:txBody>
          <a:bodyPr wrap="none">
            <a:spAutoFit/>
          </a:bodyPr>
          <a:lstStyle/>
          <a:p>
            <a:r>
              <a:rPr lang="fr-FR" sz="800" dirty="0">
                <a:latin typeface="Times New Roman" pitchFamily="18" charset="0"/>
              </a:rPr>
              <a:t>Il n’existe pas encore de chaîne d’arcs bloqués de l’origine à l’extrémité. Il y aura donc au moins</a:t>
            </a:r>
          </a:p>
          <a:p>
            <a:r>
              <a:rPr lang="fr-FR" sz="800" dirty="0">
                <a:latin typeface="Times New Roman" pitchFamily="18" charset="0"/>
              </a:rPr>
              <a:t>une itération supplémentaire.</a:t>
            </a:r>
          </a:p>
        </p:txBody>
      </p:sp>
      <p:sp>
        <p:nvSpPr>
          <p:cNvPr id="79" name="Text Box 83"/>
          <p:cNvSpPr txBox="1">
            <a:spLocks noChangeArrowheads="1"/>
          </p:cNvSpPr>
          <p:nvPr/>
        </p:nvSpPr>
        <p:spPr bwMode="auto">
          <a:xfrm>
            <a:off x="0" y="3221038"/>
            <a:ext cx="792163" cy="214312"/>
          </a:xfrm>
          <a:prstGeom prst="rect">
            <a:avLst/>
          </a:prstGeom>
          <a:noFill/>
          <a:ln w="9525">
            <a:noFill/>
            <a:miter lim="800000"/>
            <a:headEnd/>
            <a:tailEnd/>
          </a:ln>
          <a:effectLst/>
        </p:spPr>
        <p:txBody>
          <a:bodyPr wrap="none">
            <a:spAutoFit/>
          </a:bodyPr>
          <a:lstStyle/>
          <a:p>
            <a:r>
              <a:rPr lang="fr-FR" sz="800">
                <a:latin typeface="Times New Roman" pitchFamily="18" charset="0"/>
              </a:rPr>
              <a:t>PHASES 2,3,4</a:t>
            </a:r>
          </a:p>
        </p:txBody>
      </p:sp>
      <p:sp>
        <p:nvSpPr>
          <p:cNvPr id="80" name="Text Box 6"/>
          <p:cNvSpPr txBox="1">
            <a:spLocks noChangeArrowheads="1"/>
          </p:cNvSpPr>
          <p:nvPr/>
        </p:nvSpPr>
        <p:spPr bwMode="auto">
          <a:xfrm>
            <a:off x="4695825" y="236538"/>
            <a:ext cx="3397084" cy="461665"/>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F6 </a:t>
            </a:r>
            <a:r>
              <a:rPr lang="fr-FR" sz="800" dirty="0">
                <a:latin typeface="Times New Roman" pitchFamily="18" charset="0"/>
              </a:rPr>
              <a:t>max = </a:t>
            </a:r>
            <a:r>
              <a:rPr lang="fr-FR" sz="800" dirty="0" smtClean="0">
                <a:latin typeface="Times New Roman" pitchFamily="18" charset="0"/>
              </a:rPr>
              <a:t>9,6 dont 3,6 par l’arc [1,3], 1,2 par l’arc [2,6] et [4,8] par </a:t>
            </a:r>
            <a:r>
              <a:rPr lang="fr-FR" sz="800" dirty="0">
                <a:latin typeface="Times New Roman" pitchFamily="18" charset="0"/>
              </a:rPr>
              <a:t>l'arc [</a:t>
            </a:r>
            <a:r>
              <a:rPr lang="fr-FR" sz="800" dirty="0" smtClean="0">
                <a:latin typeface="Times New Roman" pitchFamily="18" charset="0"/>
              </a:rPr>
              <a:t>2,4]. </a:t>
            </a:r>
          </a:p>
          <a:p>
            <a:r>
              <a:rPr lang="fr-FR" sz="800" dirty="0" smtClean="0">
                <a:latin typeface="Times New Roman" pitchFamily="18" charset="0"/>
              </a:rPr>
              <a:t>Les </a:t>
            </a:r>
            <a:r>
              <a:rPr lang="fr-FR" sz="800" dirty="0">
                <a:latin typeface="Times New Roman" pitchFamily="18" charset="0"/>
              </a:rPr>
              <a:t>arcs [</a:t>
            </a:r>
            <a:r>
              <a:rPr lang="fr-FR" sz="800" dirty="0" smtClean="0">
                <a:latin typeface="Times New Roman" pitchFamily="18" charset="0"/>
              </a:rPr>
              <a:t>1,3], [2,6] et [2,4] sont saturés.</a:t>
            </a:r>
            <a:endParaRPr lang="fr-FR" sz="800" dirty="0">
              <a:latin typeface="Times New Roman" pitchFamily="18" charset="0"/>
            </a:endParaRPr>
          </a:p>
          <a:p>
            <a:r>
              <a:rPr lang="fr-FR" sz="800" dirty="0">
                <a:latin typeface="Times New Roman" pitchFamily="18" charset="0"/>
              </a:rPr>
              <a:t>La coupe de coût minimum </a:t>
            </a:r>
            <a:r>
              <a:rPr lang="fr-FR" sz="800" dirty="0" smtClean="0">
                <a:latin typeface="Times New Roman" pitchFamily="18" charset="0"/>
              </a:rPr>
              <a:t>choisie traverse les 3 arcs critiques et saturés.</a:t>
            </a:r>
            <a:endParaRPr lang="fr-FR" sz="800" dirty="0">
              <a:latin typeface="Times New Roman" pitchFamily="18" charset="0"/>
            </a:endParaRPr>
          </a:p>
        </p:txBody>
      </p:sp>
      <p:grpSp>
        <p:nvGrpSpPr>
          <p:cNvPr id="158" name="Groupe 157"/>
          <p:cNvGrpSpPr/>
          <p:nvPr/>
        </p:nvGrpSpPr>
        <p:grpSpPr>
          <a:xfrm>
            <a:off x="4932040" y="908720"/>
            <a:ext cx="3817858" cy="2341562"/>
            <a:chOff x="4932040" y="908720"/>
            <a:chExt cx="3817858" cy="2341562"/>
          </a:xfrm>
        </p:grpSpPr>
        <p:grpSp>
          <p:nvGrpSpPr>
            <p:cNvPr id="82" name="Group 160"/>
            <p:cNvGrpSpPr>
              <a:grpSpLocks/>
            </p:cNvGrpSpPr>
            <p:nvPr/>
          </p:nvGrpSpPr>
          <p:grpSpPr bwMode="auto">
            <a:xfrm>
              <a:off x="4932040" y="1797720"/>
              <a:ext cx="474663" cy="517525"/>
              <a:chOff x="1280" y="1216"/>
              <a:chExt cx="608" cy="584"/>
            </a:xfrm>
          </p:grpSpPr>
          <p:sp>
            <p:nvSpPr>
              <p:cNvPr id="151" name="Oval 16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152" name="Line 16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153" name="Line 16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83" name="Group 164"/>
            <p:cNvGrpSpPr>
              <a:grpSpLocks/>
            </p:cNvGrpSpPr>
            <p:nvPr/>
          </p:nvGrpSpPr>
          <p:grpSpPr bwMode="auto">
            <a:xfrm>
              <a:off x="6303640" y="1040482"/>
              <a:ext cx="474663" cy="517525"/>
              <a:chOff x="1280" y="1216"/>
              <a:chExt cx="608" cy="584"/>
            </a:xfrm>
          </p:grpSpPr>
          <p:sp>
            <p:nvSpPr>
              <p:cNvPr id="148" name="Oval 16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149" name="Line 16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150" name="Line 16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84" name="Group 168"/>
            <p:cNvGrpSpPr>
              <a:grpSpLocks/>
            </p:cNvGrpSpPr>
            <p:nvPr/>
          </p:nvGrpSpPr>
          <p:grpSpPr bwMode="auto">
            <a:xfrm>
              <a:off x="5805165" y="1805657"/>
              <a:ext cx="473075" cy="517525"/>
              <a:chOff x="1280" y="1216"/>
              <a:chExt cx="608" cy="584"/>
            </a:xfrm>
          </p:grpSpPr>
          <p:sp>
            <p:nvSpPr>
              <p:cNvPr id="145" name="Oval 169"/>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146" name="Line 170"/>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147" name="Line 171"/>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85" name="Group 172"/>
            <p:cNvGrpSpPr>
              <a:grpSpLocks/>
            </p:cNvGrpSpPr>
            <p:nvPr/>
          </p:nvGrpSpPr>
          <p:grpSpPr bwMode="auto">
            <a:xfrm>
              <a:off x="7345040" y="2705770"/>
              <a:ext cx="474663" cy="515937"/>
              <a:chOff x="1280" y="1216"/>
              <a:chExt cx="608" cy="584"/>
            </a:xfrm>
          </p:grpSpPr>
          <p:sp>
            <p:nvSpPr>
              <p:cNvPr id="142" name="Oval 173"/>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143" name="Line 174"/>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144" name="Line 175"/>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86" name="Group 176"/>
            <p:cNvGrpSpPr>
              <a:grpSpLocks/>
            </p:cNvGrpSpPr>
            <p:nvPr/>
          </p:nvGrpSpPr>
          <p:grpSpPr bwMode="auto">
            <a:xfrm>
              <a:off x="6989440" y="1819945"/>
              <a:ext cx="474663" cy="515937"/>
              <a:chOff x="1280" y="1216"/>
              <a:chExt cx="608" cy="584"/>
            </a:xfrm>
          </p:grpSpPr>
          <p:sp>
            <p:nvSpPr>
              <p:cNvPr id="139" name="Oval 17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140" name="Line 17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141" name="Line 17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87" name="Group 180"/>
            <p:cNvGrpSpPr>
              <a:grpSpLocks/>
            </p:cNvGrpSpPr>
            <p:nvPr/>
          </p:nvGrpSpPr>
          <p:grpSpPr bwMode="auto">
            <a:xfrm>
              <a:off x="6122665" y="2732757"/>
              <a:ext cx="474663" cy="517525"/>
              <a:chOff x="1280" y="1216"/>
              <a:chExt cx="608" cy="584"/>
            </a:xfrm>
          </p:grpSpPr>
          <p:sp>
            <p:nvSpPr>
              <p:cNvPr id="136" name="Oval 18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137" name="Line 18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138" name="Line 18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88" name="Text Box 184"/>
            <p:cNvSpPr txBox="1">
              <a:spLocks noChangeArrowheads="1"/>
            </p:cNvSpPr>
            <p:nvPr/>
          </p:nvSpPr>
          <p:spPr bwMode="auto">
            <a:xfrm>
              <a:off x="5336853" y="1637382"/>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89" name="Text Box 185"/>
            <p:cNvSpPr txBox="1">
              <a:spLocks noChangeArrowheads="1"/>
            </p:cNvSpPr>
            <p:nvPr/>
          </p:nvSpPr>
          <p:spPr bwMode="auto">
            <a:xfrm>
              <a:off x="7287890" y="908720"/>
              <a:ext cx="5111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1.4.6.A.</a:t>
              </a:r>
            </a:p>
            <a:p>
              <a:pPr algn="ctr"/>
              <a:r>
                <a:rPr lang="fr-FR" sz="800" dirty="0" smtClean="0">
                  <a:latin typeface="Times New Roman" pitchFamily="18" charset="0"/>
                </a:rPr>
                <a:t>(30;25</a:t>
              </a:r>
              <a:r>
                <a:rPr lang="fr-FR" sz="800" dirty="0">
                  <a:latin typeface="Times New Roman" pitchFamily="18" charset="0"/>
                </a:rPr>
                <a:t>)</a:t>
              </a:r>
            </a:p>
          </p:txBody>
        </p:sp>
        <p:sp>
          <p:nvSpPr>
            <p:cNvPr id="90" name="Text Box 186"/>
            <p:cNvSpPr txBox="1">
              <a:spLocks noChangeArrowheads="1"/>
            </p:cNvSpPr>
            <p:nvPr/>
          </p:nvSpPr>
          <p:spPr bwMode="auto">
            <a:xfrm>
              <a:off x="5728965" y="1407195"/>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1.4.1.A</a:t>
              </a:r>
            </a:p>
            <a:p>
              <a:pPr algn="ctr"/>
              <a:r>
                <a:rPr lang="fr-FR" sz="800">
                  <a:latin typeface="Times New Roman" pitchFamily="18" charset="0"/>
                </a:rPr>
                <a:t>(5;5)</a:t>
              </a:r>
            </a:p>
          </p:txBody>
        </p:sp>
        <p:sp>
          <p:nvSpPr>
            <p:cNvPr id="91" name="Text Box 187"/>
            <p:cNvSpPr txBox="1">
              <a:spLocks noChangeArrowheads="1"/>
            </p:cNvSpPr>
            <p:nvPr/>
          </p:nvSpPr>
          <p:spPr bwMode="auto">
            <a:xfrm>
              <a:off x="6171878" y="2226345"/>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1.4.2.A</a:t>
              </a:r>
            </a:p>
            <a:p>
              <a:pPr algn="ctr"/>
              <a:r>
                <a:rPr lang="fr-FR" sz="800" dirty="0" smtClean="0">
                  <a:latin typeface="Times New Roman" pitchFamily="18" charset="0"/>
                </a:rPr>
                <a:t>(10;5</a:t>
              </a:r>
              <a:r>
                <a:rPr lang="fr-FR" sz="800" dirty="0">
                  <a:latin typeface="Times New Roman" pitchFamily="18" charset="0"/>
                </a:rPr>
                <a:t>)</a:t>
              </a:r>
            </a:p>
          </p:txBody>
        </p:sp>
        <p:sp>
          <p:nvSpPr>
            <p:cNvPr id="92" name="Text Box 188"/>
            <p:cNvSpPr txBox="1">
              <a:spLocks noChangeArrowheads="1"/>
            </p:cNvSpPr>
            <p:nvPr/>
          </p:nvSpPr>
          <p:spPr bwMode="auto">
            <a:xfrm>
              <a:off x="6806878" y="1362745"/>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1.4.4.A</a:t>
              </a:r>
            </a:p>
            <a:p>
              <a:pPr algn="ctr"/>
              <a:r>
                <a:rPr lang="fr-FR" sz="800" dirty="0" smtClean="0">
                  <a:latin typeface="Times New Roman" pitchFamily="18" charset="0"/>
                </a:rPr>
                <a:t>(10;5</a:t>
              </a:r>
              <a:r>
                <a:rPr lang="fr-FR" sz="800" dirty="0">
                  <a:latin typeface="Times New Roman" pitchFamily="18" charset="0"/>
                </a:rPr>
                <a:t>)</a:t>
              </a:r>
            </a:p>
          </p:txBody>
        </p:sp>
        <p:sp>
          <p:nvSpPr>
            <p:cNvPr id="93" name="Text Box 189"/>
            <p:cNvSpPr txBox="1">
              <a:spLocks noChangeArrowheads="1"/>
            </p:cNvSpPr>
            <p:nvPr/>
          </p:nvSpPr>
          <p:spPr bwMode="auto">
            <a:xfrm>
              <a:off x="7362503" y="2166020"/>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(10;10)</a:t>
              </a:r>
            </a:p>
          </p:txBody>
        </p:sp>
        <p:sp>
          <p:nvSpPr>
            <p:cNvPr id="94" name="Text Box 190"/>
            <p:cNvSpPr txBox="1">
              <a:spLocks noChangeArrowheads="1"/>
            </p:cNvSpPr>
            <p:nvPr/>
          </p:nvSpPr>
          <p:spPr bwMode="auto">
            <a:xfrm>
              <a:off x="7675240" y="1792957"/>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95" name="Text Box 191"/>
            <p:cNvSpPr txBox="1">
              <a:spLocks noChangeArrowheads="1"/>
            </p:cNvSpPr>
            <p:nvPr/>
          </p:nvSpPr>
          <p:spPr bwMode="auto">
            <a:xfrm>
              <a:off x="5419403" y="2086645"/>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96" name="Text Box 192"/>
            <p:cNvSpPr txBox="1">
              <a:spLocks noChangeArrowheads="1"/>
            </p:cNvSpPr>
            <p:nvPr/>
          </p:nvSpPr>
          <p:spPr bwMode="auto">
            <a:xfrm>
              <a:off x="6611615" y="2615282"/>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97" name="Text Box 194"/>
            <p:cNvSpPr txBox="1">
              <a:spLocks noChangeArrowheads="1"/>
            </p:cNvSpPr>
            <p:nvPr/>
          </p:nvSpPr>
          <p:spPr bwMode="auto">
            <a:xfrm>
              <a:off x="4947915" y="2089820"/>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98" name="Text Box 195"/>
            <p:cNvSpPr txBox="1">
              <a:spLocks noChangeArrowheads="1"/>
            </p:cNvSpPr>
            <p:nvPr/>
          </p:nvSpPr>
          <p:spPr bwMode="auto">
            <a:xfrm>
              <a:off x="5801990" y="2096170"/>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99" name="Text Box 196"/>
            <p:cNvSpPr txBox="1">
              <a:spLocks noChangeArrowheads="1"/>
            </p:cNvSpPr>
            <p:nvPr/>
          </p:nvSpPr>
          <p:spPr bwMode="auto">
            <a:xfrm>
              <a:off x="6300465" y="1310357"/>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100" name="Text Box 197"/>
            <p:cNvSpPr txBox="1">
              <a:spLocks noChangeArrowheads="1"/>
            </p:cNvSpPr>
            <p:nvPr/>
          </p:nvSpPr>
          <p:spPr bwMode="auto">
            <a:xfrm>
              <a:off x="7348215" y="296929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101" name="Text Box 198"/>
            <p:cNvSpPr txBox="1">
              <a:spLocks noChangeArrowheads="1"/>
            </p:cNvSpPr>
            <p:nvPr/>
          </p:nvSpPr>
          <p:spPr bwMode="auto">
            <a:xfrm>
              <a:off x="6986265" y="2078707"/>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a:t>
              </a:r>
              <a:endParaRPr lang="fr-FR" sz="800" dirty="0">
                <a:latin typeface="Times New Roman" pitchFamily="18" charset="0"/>
              </a:endParaRPr>
            </a:p>
          </p:txBody>
        </p:sp>
        <p:sp>
          <p:nvSpPr>
            <p:cNvPr id="102" name="Text Box 199"/>
            <p:cNvSpPr txBox="1">
              <a:spLocks noChangeArrowheads="1"/>
            </p:cNvSpPr>
            <p:nvPr/>
          </p:nvSpPr>
          <p:spPr bwMode="auto">
            <a:xfrm>
              <a:off x="6106790" y="301374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35</a:t>
              </a:r>
              <a:endParaRPr lang="fr-FR" sz="800" dirty="0">
                <a:latin typeface="Times New Roman" pitchFamily="18" charset="0"/>
              </a:endParaRPr>
            </a:p>
          </p:txBody>
        </p:sp>
        <p:grpSp>
          <p:nvGrpSpPr>
            <p:cNvPr id="103" name="Group 200"/>
            <p:cNvGrpSpPr>
              <a:grpSpLocks/>
            </p:cNvGrpSpPr>
            <p:nvPr/>
          </p:nvGrpSpPr>
          <p:grpSpPr bwMode="auto">
            <a:xfrm>
              <a:off x="8273728" y="1059532"/>
              <a:ext cx="473075" cy="517525"/>
              <a:chOff x="1280" y="1216"/>
              <a:chExt cx="608" cy="584"/>
            </a:xfrm>
          </p:grpSpPr>
          <p:sp>
            <p:nvSpPr>
              <p:cNvPr id="133" name="Oval 20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134" name="Line 20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135" name="Line 20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104" name="Text Box 204"/>
            <p:cNvSpPr txBox="1">
              <a:spLocks noChangeArrowheads="1"/>
            </p:cNvSpPr>
            <p:nvPr/>
          </p:nvSpPr>
          <p:spPr bwMode="auto">
            <a:xfrm>
              <a:off x="8257853" y="131829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60</a:t>
              </a:r>
              <a:endParaRPr lang="fr-FR" sz="800" dirty="0">
                <a:latin typeface="Times New Roman" pitchFamily="18" charset="0"/>
              </a:endParaRPr>
            </a:p>
          </p:txBody>
        </p:sp>
        <p:sp>
          <p:nvSpPr>
            <p:cNvPr id="105" name="Text Box 205"/>
            <p:cNvSpPr txBox="1">
              <a:spLocks noChangeArrowheads="1"/>
            </p:cNvSpPr>
            <p:nvPr/>
          </p:nvSpPr>
          <p:spPr bwMode="auto">
            <a:xfrm>
              <a:off x="8462640" y="131829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60</a:t>
              </a:r>
              <a:endParaRPr lang="fr-FR" sz="800" dirty="0">
                <a:latin typeface="Times New Roman" pitchFamily="18" charset="0"/>
              </a:endParaRPr>
            </a:p>
          </p:txBody>
        </p:sp>
        <p:sp>
          <p:nvSpPr>
            <p:cNvPr id="106" name="Text Box 206"/>
            <p:cNvSpPr txBox="1">
              <a:spLocks noChangeArrowheads="1"/>
            </p:cNvSpPr>
            <p:nvPr/>
          </p:nvSpPr>
          <p:spPr bwMode="auto">
            <a:xfrm>
              <a:off x="7535540" y="2958182"/>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50</a:t>
              </a:r>
              <a:endParaRPr lang="fr-FR" sz="800" dirty="0">
                <a:latin typeface="Times New Roman" pitchFamily="18" charset="0"/>
              </a:endParaRPr>
            </a:p>
          </p:txBody>
        </p:sp>
        <p:sp>
          <p:nvSpPr>
            <p:cNvPr id="107" name="Text Box 207"/>
            <p:cNvSpPr txBox="1">
              <a:spLocks noChangeArrowheads="1"/>
            </p:cNvSpPr>
            <p:nvPr/>
          </p:nvSpPr>
          <p:spPr bwMode="auto">
            <a:xfrm>
              <a:off x="6500490" y="1310357"/>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108" name="Text Box 208"/>
            <p:cNvSpPr txBox="1">
              <a:spLocks noChangeArrowheads="1"/>
            </p:cNvSpPr>
            <p:nvPr/>
          </p:nvSpPr>
          <p:spPr bwMode="auto">
            <a:xfrm>
              <a:off x="6306815" y="3012157"/>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35</a:t>
              </a:r>
              <a:endParaRPr lang="fr-FR" sz="800" dirty="0">
                <a:latin typeface="Times New Roman" pitchFamily="18" charset="0"/>
              </a:endParaRPr>
            </a:p>
          </p:txBody>
        </p:sp>
        <p:sp>
          <p:nvSpPr>
            <p:cNvPr id="109" name="Text Box 209"/>
            <p:cNvSpPr txBox="1">
              <a:spLocks noChangeArrowheads="1"/>
            </p:cNvSpPr>
            <p:nvPr/>
          </p:nvSpPr>
          <p:spPr bwMode="auto">
            <a:xfrm>
              <a:off x="6002015" y="2096170"/>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110" name="Text Box 210"/>
            <p:cNvSpPr txBox="1">
              <a:spLocks noChangeArrowheads="1"/>
            </p:cNvSpPr>
            <p:nvPr/>
          </p:nvSpPr>
          <p:spPr bwMode="auto">
            <a:xfrm>
              <a:off x="5140003" y="2081882"/>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111" name="AutoShape 211"/>
            <p:cNvSpPr>
              <a:spLocks noChangeArrowheads="1"/>
            </p:cNvSpPr>
            <p:nvPr/>
          </p:nvSpPr>
          <p:spPr bwMode="auto">
            <a:xfrm>
              <a:off x="5405115" y="1924720"/>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112" name="AutoShape 212"/>
            <p:cNvSpPr>
              <a:spLocks noChangeArrowheads="1"/>
            </p:cNvSpPr>
            <p:nvPr/>
          </p:nvSpPr>
          <p:spPr bwMode="auto">
            <a:xfrm rot="18204721">
              <a:off x="6064722" y="1531813"/>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113" name="AutoShape 215" descr="20 %"/>
            <p:cNvSpPr>
              <a:spLocks noChangeArrowheads="1"/>
            </p:cNvSpPr>
            <p:nvPr/>
          </p:nvSpPr>
          <p:spPr bwMode="auto">
            <a:xfrm>
              <a:off x="6592565" y="2858170"/>
              <a:ext cx="755650" cy="274637"/>
            </a:xfrm>
            <a:prstGeom prst="rightArrow">
              <a:avLst>
                <a:gd name="adj1" fmla="val 50000"/>
                <a:gd name="adj2" fmla="val 68786"/>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114" name="AutoShape 216"/>
            <p:cNvSpPr>
              <a:spLocks noChangeArrowheads="1"/>
            </p:cNvSpPr>
            <p:nvPr/>
          </p:nvSpPr>
          <p:spPr bwMode="auto">
            <a:xfrm rot="3874243">
              <a:off x="7192640" y="2378745"/>
              <a:ext cx="442913" cy="274637"/>
            </a:xfrm>
            <a:prstGeom prst="rightArrow">
              <a:avLst>
                <a:gd name="adj1" fmla="val 50000"/>
                <a:gd name="adj2" fmla="val 40318"/>
              </a:avLst>
            </a:prstGeom>
            <a:solidFill>
              <a:schemeClr val="tx1"/>
            </a:solidFill>
            <a:ln w="9525">
              <a:solidFill>
                <a:schemeClr val="tx1"/>
              </a:solidFill>
              <a:miter lim="800000"/>
              <a:headEnd/>
              <a:tailEnd/>
            </a:ln>
            <a:effectLst/>
          </p:spPr>
          <p:txBody>
            <a:bodyPr wrap="none" anchor="ctr"/>
            <a:lstStyle/>
            <a:p>
              <a:endParaRPr lang="fr-FR"/>
            </a:p>
          </p:txBody>
        </p:sp>
        <p:sp>
          <p:nvSpPr>
            <p:cNvPr id="115" name="AutoShape 217"/>
            <p:cNvSpPr>
              <a:spLocks noChangeArrowheads="1"/>
            </p:cNvSpPr>
            <p:nvPr/>
          </p:nvSpPr>
          <p:spPr bwMode="auto">
            <a:xfrm rot="18230822">
              <a:off x="7416477" y="2032670"/>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116" name="Text Box 219"/>
            <p:cNvSpPr txBox="1">
              <a:spLocks noChangeArrowheads="1"/>
            </p:cNvSpPr>
            <p:nvPr/>
          </p:nvSpPr>
          <p:spPr bwMode="auto">
            <a:xfrm>
              <a:off x="5919465" y="1824707"/>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117" name="Text Box 220"/>
            <p:cNvSpPr txBox="1">
              <a:spLocks noChangeArrowheads="1"/>
            </p:cNvSpPr>
            <p:nvPr/>
          </p:nvSpPr>
          <p:spPr bwMode="auto">
            <a:xfrm>
              <a:off x="6414765" y="1050007"/>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118" name="Text Box 221"/>
            <p:cNvSpPr txBox="1">
              <a:spLocks noChangeArrowheads="1"/>
            </p:cNvSpPr>
            <p:nvPr/>
          </p:nvSpPr>
          <p:spPr bwMode="auto">
            <a:xfrm>
              <a:off x="6236965" y="2751807"/>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119" name="Text Box 222"/>
            <p:cNvSpPr txBox="1">
              <a:spLocks noChangeArrowheads="1"/>
            </p:cNvSpPr>
            <p:nvPr/>
          </p:nvSpPr>
          <p:spPr bwMode="auto">
            <a:xfrm>
              <a:off x="7100565" y="1824707"/>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120" name="Text Box 223"/>
            <p:cNvSpPr txBox="1">
              <a:spLocks noChangeArrowheads="1"/>
            </p:cNvSpPr>
            <p:nvPr/>
          </p:nvSpPr>
          <p:spPr bwMode="auto">
            <a:xfrm>
              <a:off x="8383265" y="1088107"/>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121" name="Text Box 224"/>
            <p:cNvSpPr txBox="1">
              <a:spLocks noChangeArrowheads="1"/>
            </p:cNvSpPr>
            <p:nvPr/>
          </p:nvSpPr>
          <p:spPr bwMode="auto">
            <a:xfrm>
              <a:off x="7468865" y="2726407"/>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122" name="Text Box 225"/>
            <p:cNvSpPr txBox="1">
              <a:spLocks noChangeArrowheads="1"/>
            </p:cNvSpPr>
            <p:nvPr/>
          </p:nvSpPr>
          <p:spPr bwMode="auto">
            <a:xfrm>
              <a:off x="5043165" y="1824707"/>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123" name="Text Box 226"/>
            <p:cNvSpPr txBox="1">
              <a:spLocks noChangeArrowheads="1"/>
            </p:cNvSpPr>
            <p:nvPr/>
          </p:nvSpPr>
          <p:spPr bwMode="auto">
            <a:xfrm>
              <a:off x="7179940" y="2080295"/>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40 </a:t>
              </a:r>
              <a:endParaRPr lang="fr-FR" sz="800" dirty="0">
                <a:latin typeface="Times New Roman" pitchFamily="18" charset="0"/>
              </a:endParaRPr>
            </a:p>
          </p:txBody>
        </p:sp>
        <p:sp>
          <p:nvSpPr>
            <p:cNvPr id="124" name="Text Box 228"/>
            <p:cNvSpPr txBox="1">
              <a:spLocks noChangeArrowheads="1"/>
            </p:cNvSpPr>
            <p:nvPr/>
          </p:nvSpPr>
          <p:spPr bwMode="auto">
            <a:xfrm>
              <a:off x="8149903" y="2175545"/>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125" name="Text Box 229"/>
            <p:cNvSpPr txBox="1">
              <a:spLocks noChangeArrowheads="1"/>
            </p:cNvSpPr>
            <p:nvPr/>
          </p:nvSpPr>
          <p:spPr bwMode="auto">
            <a:xfrm>
              <a:off x="7064053" y="2346995"/>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126" name="Text Box 231"/>
            <p:cNvSpPr txBox="1">
              <a:spLocks noChangeArrowheads="1"/>
            </p:cNvSpPr>
            <p:nvPr/>
          </p:nvSpPr>
          <p:spPr bwMode="auto">
            <a:xfrm>
              <a:off x="5854378" y="2404145"/>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3,6</a:t>
              </a:r>
              <a:endParaRPr lang="fr-FR" sz="800" dirty="0">
                <a:latin typeface="Times New Roman" pitchFamily="18" charset="0"/>
              </a:endParaRPr>
            </a:p>
          </p:txBody>
        </p:sp>
        <p:sp>
          <p:nvSpPr>
            <p:cNvPr id="127" name="Text Box 232"/>
            <p:cNvSpPr txBox="1">
              <a:spLocks noChangeArrowheads="1"/>
            </p:cNvSpPr>
            <p:nvPr/>
          </p:nvSpPr>
          <p:spPr bwMode="auto">
            <a:xfrm>
              <a:off x="6516216" y="1628800"/>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cs typeface="Times New Roman" pitchFamily="18" charset="0"/>
                </a:rPr>
                <a:t>4,8</a:t>
              </a:r>
              <a:endParaRPr lang="fr-FR" sz="800" dirty="0">
                <a:latin typeface="Times New Roman" pitchFamily="18" charset="0"/>
              </a:endParaRPr>
            </a:p>
          </p:txBody>
        </p:sp>
        <p:sp>
          <p:nvSpPr>
            <p:cNvPr id="128" name="Text Box 233"/>
            <p:cNvSpPr txBox="1">
              <a:spLocks noChangeArrowheads="1"/>
            </p:cNvSpPr>
            <p:nvPr/>
          </p:nvSpPr>
          <p:spPr bwMode="auto">
            <a:xfrm>
              <a:off x="7426003" y="1346870"/>
              <a:ext cx="344966" cy="246221"/>
            </a:xfrm>
            <a:prstGeom prst="rect">
              <a:avLst/>
            </a:prstGeom>
            <a:noFill/>
            <a:ln w="9525">
              <a:noFill/>
              <a:miter lim="800000"/>
              <a:headEnd/>
              <a:tailEnd/>
            </a:ln>
            <a:effectLst/>
          </p:spPr>
          <p:txBody>
            <a:bodyPr wrap="none">
              <a:spAutoFit/>
            </a:bodyPr>
            <a:lstStyle/>
            <a:p>
              <a:r>
                <a:rPr lang="fr-FR" sz="1000" dirty="0" smtClean="0">
                  <a:latin typeface="Times New Roman" pitchFamily="18" charset="0"/>
                  <a:cs typeface="Times New Roman" pitchFamily="18" charset="0"/>
                </a:rPr>
                <a:t>1,2</a:t>
              </a:r>
              <a:endParaRPr lang="fr-FR" sz="1000" dirty="0">
                <a:latin typeface="Times New Roman" pitchFamily="18" charset="0"/>
              </a:endParaRPr>
            </a:p>
          </p:txBody>
        </p:sp>
        <p:sp>
          <p:nvSpPr>
            <p:cNvPr id="129" name="Text Box 232"/>
            <p:cNvSpPr txBox="1">
              <a:spLocks noChangeArrowheads="1"/>
            </p:cNvSpPr>
            <p:nvPr/>
          </p:nvSpPr>
          <p:spPr bwMode="auto">
            <a:xfrm>
              <a:off x="6260182" y="1662261"/>
              <a:ext cx="274637" cy="244475"/>
            </a:xfrm>
            <a:prstGeom prst="rect">
              <a:avLst/>
            </a:prstGeom>
            <a:noFill/>
            <a:ln w="9525">
              <a:noFill/>
              <a:miter lim="800000"/>
              <a:headEnd/>
              <a:tailEnd/>
            </a:ln>
            <a:effectLst/>
          </p:spPr>
          <p:txBody>
            <a:bodyPr wrap="none">
              <a:spAutoFit/>
            </a:bodyPr>
            <a:lstStyle/>
            <a:p>
              <a:r>
                <a:rPr lang="fr-FR" sz="1000" b="1" dirty="0">
                  <a:latin typeface="Times New Roman" pitchFamily="18" charset="0"/>
                  <a:cs typeface="Times New Roman" pitchFamily="18" charset="0"/>
                </a:rPr>
                <a:t>∞</a:t>
              </a:r>
              <a:endParaRPr lang="fr-FR" sz="1000" b="1" dirty="0">
                <a:latin typeface="Times New Roman" pitchFamily="18" charset="0"/>
              </a:endParaRPr>
            </a:p>
          </p:txBody>
        </p:sp>
        <p:sp>
          <p:nvSpPr>
            <p:cNvPr id="130" name="AutoShape 215" descr="Grand damier"/>
            <p:cNvSpPr>
              <a:spLocks noChangeArrowheads="1"/>
            </p:cNvSpPr>
            <p:nvPr/>
          </p:nvSpPr>
          <p:spPr bwMode="auto">
            <a:xfrm>
              <a:off x="6764238" y="1158205"/>
              <a:ext cx="1504950" cy="274637"/>
            </a:xfrm>
            <a:prstGeom prst="rightArrow">
              <a:avLst>
                <a:gd name="adj1" fmla="val 50000"/>
                <a:gd name="adj2" fmla="val 136994"/>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154" name="AutoShape 215" descr="Grand damier"/>
            <p:cNvSpPr>
              <a:spLocks noChangeArrowheads="1"/>
            </p:cNvSpPr>
            <p:nvPr/>
          </p:nvSpPr>
          <p:spPr bwMode="auto">
            <a:xfrm rot="3000000">
              <a:off x="6582797" y="1609558"/>
              <a:ext cx="648072" cy="288032"/>
            </a:xfrm>
            <a:prstGeom prst="rightArrow">
              <a:avLst>
                <a:gd name="adj1" fmla="val 50000"/>
                <a:gd name="adj2" fmla="val 136994"/>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sp>
          <p:nvSpPr>
            <p:cNvPr id="155" name="AutoShape 215" descr="Grand damier"/>
            <p:cNvSpPr>
              <a:spLocks noChangeArrowheads="1"/>
            </p:cNvSpPr>
            <p:nvPr/>
          </p:nvSpPr>
          <p:spPr bwMode="auto">
            <a:xfrm rot="4380000">
              <a:off x="5946065" y="2450409"/>
              <a:ext cx="576064" cy="288032"/>
            </a:xfrm>
            <a:prstGeom prst="rightArrow">
              <a:avLst>
                <a:gd name="adj1" fmla="val 50000"/>
                <a:gd name="adj2" fmla="val 136994"/>
              </a:avLst>
            </a:prstGeom>
            <a:pattFill prst="lgCheck">
              <a:fgClr>
                <a:schemeClr val="tx1"/>
              </a:fgClr>
              <a:bgClr>
                <a:srgbClr val="FFFFFF"/>
              </a:bgClr>
            </a:pattFill>
            <a:ln w="9525">
              <a:solidFill>
                <a:schemeClr val="tx1"/>
              </a:solidFill>
              <a:miter lim="800000"/>
              <a:headEnd/>
              <a:tailEnd/>
            </a:ln>
            <a:effectLst/>
          </p:spPr>
          <p:txBody>
            <a:bodyPr wrap="none" anchor="ctr"/>
            <a:lstStyle/>
            <a:p>
              <a:endParaRPr lang="fr-FR"/>
            </a:p>
          </p:txBody>
        </p:sp>
      </p:grpSp>
      <p:sp>
        <p:nvSpPr>
          <p:cNvPr id="156" name="Forme libre 155"/>
          <p:cNvSpPr/>
          <p:nvPr/>
        </p:nvSpPr>
        <p:spPr>
          <a:xfrm>
            <a:off x="4803494" y="983848"/>
            <a:ext cx="2187615" cy="1689904"/>
          </a:xfrm>
          <a:custGeom>
            <a:avLst/>
            <a:gdLst>
              <a:gd name="connsiteX0" fmla="*/ 0 w 2187615"/>
              <a:gd name="connsiteY0" fmla="*/ 0 h 1689904"/>
              <a:gd name="connsiteX1" fmla="*/ 11574 w 2187615"/>
              <a:gd name="connsiteY1" fmla="*/ 1689904 h 1689904"/>
              <a:gd name="connsiteX2" fmla="*/ 1759352 w 2187615"/>
              <a:gd name="connsiteY2" fmla="*/ 1689904 h 1689904"/>
              <a:gd name="connsiteX3" fmla="*/ 2187615 w 2187615"/>
              <a:gd name="connsiteY3" fmla="*/ 11575 h 1689904"/>
              <a:gd name="connsiteX4" fmla="*/ 0 w 2187615"/>
              <a:gd name="connsiteY4" fmla="*/ 0 h 1689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87615" h="1689904">
                <a:moveTo>
                  <a:pt x="0" y="0"/>
                </a:moveTo>
                <a:lnTo>
                  <a:pt x="11574" y="1689904"/>
                </a:lnTo>
                <a:lnTo>
                  <a:pt x="1759352" y="1689904"/>
                </a:lnTo>
                <a:lnTo>
                  <a:pt x="2187615" y="11575"/>
                </a:lnTo>
                <a:lnTo>
                  <a:pt x="0" y="0"/>
                </a:lnTo>
                <a:close/>
              </a:path>
            </a:pathLst>
          </a:custGeom>
          <a:no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7" name="Text Box 8"/>
          <p:cNvSpPr txBox="1">
            <a:spLocks noChangeArrowheads="1"/>
          </p:cNvSpPr>
          <p:nvPr/>
        </p:nvSpPr>
        <p:spPr bwMode="auto">
          <a:xfrm>
            <a:off x="431800" y="3632200"/>
            <a:ext cx="4027064" cy="2092881"/>
          </a:xfrm>
          <a:prstGeom prst="rect">
            <a:avLst/>
          </a:prstGeom>
          <a:noFill/>
          <a:ln w="9525">
            <a:noFill/>
            <a:miter lim="800000"/>
            <a:headEnd/>
            <a:tailEnd/>
          </a:ln>
          <a:effectLst/>
        </p:spPr>
        <p:txBody>
          <a:bodyPr wrap="none">
            <a:spAutoFit/>
          </a:bodyPr>
          <a:lstStyle/>
          <a:p>
            <a:r>
              <a:rPr lang="fr-FR" sz="1000" dirty="0" smtClean="0">
                <a:latin typeface="Times New Roman" pitchFamily="18" charset="0"/>
              </a:rPr>
              <a:t>T6 </a:t>
            </a:r>
            <a:r>
              <a:rPr lang="fr-FR" sz="1000" dirty="0">
                <a:latin typeface="Times New Roman" pitchFamily="18" charset="0"/>
              </a:rPr>
              <a:t>= min </a:t>
            </a:r>
            <a:r>
              <a:rPr lang="fr-FR" sz="1000" dirty="0" smtClean="0">
                <a:latin typeface="Times New Roman" pitchFamily="18" charset="0"/>
              </a:rPr>
              <a:t>(z13</a:t>
            </a:r>
            <a:r>
              <a:rPr lang="fr-FR" sz="1000" dirty="0">
                <a:latin typeface="Times New Roman" pitchFamily="18" charset="0"/>
              </a:rPr>
              <a:t>, </a:t>
            </a:r>
            <a:r>
              <a:rPr lang="fr-FR" sz="1000" dirty="0" smtClean="0">
                <a:latin typeface="Times New Roman" pitchFamily="18" charset="0"/>
              </a:rPr>
              <a:t>z24, z26)</a:t>
            </a:r>
            <a:endParaRPr lang="fr-FR" sz="1000" dirty="0">
              <a:latin typeface="Times New Roman" pitchFamily="18" charset="0"/>
            </a:endParaRPr>
          </a:p>
          <a:p>
            <a:r>
              <a:rPr lang="fr-FR" sz="1000" dirty="0">
                <a:latin typeface="Times New Roman" pitchFamily="18" charset="0"/>
              </a:rPr>
              <a:t>z</a:t>
            </a:r>
            <a:r>
              <a:rPr lang="fr-FR" sz="1000" dirty="0" smtClean="0">
                <a:latin typeface="Times New Roman" pitchFamily="18" charset="0"/>
              </a:rPr>
              <a:t>13 </a:t>
            </a:r>
            <a:r>
              <a:rPr lang="fr-FR" sz="1000" dirty="0">
                <a:latin typeface="Times New Roman" pitchFamily="18" charset="0"/>
              </a:rPr>
              <a:t>= </a:t>
            </a:r>
            <a:r>
              <a:rPr lang="fr-FR" sz="1000" dirty="0" smtClean="0">
                <a:latin typeface="Times New Roman" pitchFamily="18" charset="0"/>
              </a:rPr>
              <a:t>35-25-5= 5; z24 </a:t>
            </a:r>
            <a:r>
              <a:rPr lang="fr-FR" sz="1000" dirty="0">
                <a:latin typeface="Times New Roman" pitchFamily="18" charset="0"/>
              </a:rPr>
              <a:t>= </a:t>
            </a:r>
            <a:r>
              <a:rPr lang="fr-FR" sz="1000" dirty="0" smtClean="0">
                <a:latin typeface="Times New Roman" pitchFamily="18" charset="0"/>
              </a:rPr>
              <a:t>40-30-5 </a:t>
            </a:r>
            <a:r>
              <a:rPr lang="fr-FR" sz="1000" dirty="0">
                <a:latin typeface="Times New Roman" pitchFamily="18" charset="0"/>
              </a:rPr>
              <a:t>= </a:t>
            </a:r>
            <a:r>
              <a:rPr lang="fr-FR" sz="1000" dirty="0" smtClean="0">
                <a:latin typeface="Times New Roman" pitchFamily="18" charset="0"/>
              </a:rPr>
              <a:t>5; z26 = 60-30-25 = 5</a:t>
            </a:r>
            <a:endParaRPr lang="fr-FR" sz="1000" dirty="0">
              <a:latin typeface="Times New Roman" pitchFamily="18" charset="0"/>
            </a:endParaRPr>
          </a:p>
          <a:p>
            <a:r>
              <a:rPr lang="fr-FR" sz="1000" b="1" dirty="0" smtClean="0">
                <a:latin typeface="Times New Roman" pitchFamily="18" charset="0"/>
              </a:rPr>
              <a:t>T5 </a:t>
            </a:r>
            <a:r>
              <a:rPr lang="fr-FR" sz="1000" b="1" dirty="0">
                <a:latin typeface="Times New Roman" pitchFamily="18" charset="0"/>
              </a:rPr>
              <a:t>= 5</a:t>
            </a:r>
            <a:r>
              <a:rPr lang="fr-FR" sz="1000" b="1" dirty="0" smtClean="0">
                <a:latin typeface="Times New Roman" pitchFamily="18" charset="0"/>
              </a:rPr>
              <a:t> </a:t>
            </a:r>
            <a:r>
              <a:rPr lang="fr-FR" sz="1000" b="1" dirty="0">
                <a:latin typeface="Times New Roman" pitchFamily="18" charset="0"/>
              </a:rPr>
              <a:t>jours</a:t>
            </a:r>
          </a:p>
          <a:p>
            <a:endParaRPr lang="fr-FR" sz="1000" b="1" dirty="0">
              <a:latin typeface="Times New Roman" pitchFamily="18" charset="0"/>
            </a:endParaRPr>
          </a:p>
          <a:p>
            <a:r>
              <a:rPr lang="fr-FR" sz="1000" dirty="0">
                <a:latin typeface="Times New Roman" pitchFamily="18" charset="0"/>
              </a:rPr>
              <a:t>Diminuer [</a:t>
            </a:r>
            <a:r>
              <a:rPr lang="fr-FR" sz="1000" dirty="0" smtClean="0">
                <a:latin typeface="Times New Roman" pitchFamily="18" charset="0"/>
              </a:rPr>
              <a:t>1,3] </a:t>
            </a:r>
            <a:r>
              <a:rPr lang="fr-FR" sz="1000" dirty="0">
                <a:latin typeface="Times New Roman" pitchFamily="18" charset="0"/>
              </a:rPr>
              <a:t>de </a:t>
            </a:r>
            <a:r>
              <a:rPr lang="fr-FR" sz="1000" dirty="0" smtClean="0">
                <a:latin typeface="Times New Roman" pitchFamily="18" charset="0"/>
              </a:rPr>
              <a:t>5 jours </a:t>
            </a:r>
          </a:p>
          <a:p>
            <a:r>
              <a:rPr lang="fr-FR" sz="1000" dirty="0" smtClean="0">
                <a:latin typeface="Times New Roman" pitchFamily="18" charset="0"/>
              </a:rPr>
              <a:t>Diminuer [2,4] de 5 jours</a:t>
            </a:r>
          </a:p>
          <a:p>
            <a:r>
              <a:rPr lang="fr-FR" sz="1000" dirty="0" smtClean="0">
                <a:latin typeface="Times New Roman" pitchFamily="18" charset="0"/>
              </a:rPr>
              <a:t>Diminuer [2,6] de 5 jours</a:t>
            </a:r>
            <a:endParaRPr lang="fr-FR" sz="1000" dirty="0">
              <a:latin typeface="Times New Roman" pitchFamily="18" charset="0"/>
            </a:endParaRPr>
          </a:p>
          <a:p>
            <a:r>
              <a:rPr lang="fr-FR" sz="1000" b="1" dirty="0" smtClean="0">
                <a:latin typeface="Times New Roman" pitchFamily="18" charset="0"/>
              </a:rPr>
              <a:t>Bilan </a:t>
            </a:r>
            <a:r>
              <a:rPr lang="fr-FR" sz="1000" b="1" dirty="0">
                <a:latin typeface="Times New Roman" pitchFamily="18" charset="0"/>
              </a:rPr>
              <a:t>des coûts : </a:t>
            </a:r>
            <a:r>
              <a:rPr lang="fr-FR" sz="1000" b="1" dirty="0" smtClean="0">
                <a:latin typeface="Times New Roman" pitchFamily="18" charset="0"/>
              </a:rPr>
              <a:t>36 </a:t>
            </a:r>
            <a:r>
              <a:rPr lang="fr-FR" sz="1000" b="1" dirty="0">
                <a:latin typeface="Times New Roman" pitchFamily="18" charset="0"/>
              </a:rPr>
              <a:t>k€</a:t>
            </a:r>
            <a:r>
              <a:rPr lang="fr-FR" sz="1000" dirty="0">
                <a:latin typeface="Times New Roman" pitchFamily="18" charset="0"/>
              </a:rPr>
              <a:t> </a:t>
            </a:r>
            <a:r>
              <a:rPr lang="fr-FR" sz="1000" dirty="0" smtClean="0">
                <a:latin typeface="Times New Roman" pitchFamily="18" charset="0"/>
              </a:rPr>
              <a:t>= 5 x 3,6 + 5 x 4,8 + 5 x 1,2 = 48 k€</a:t>
            </a:r>
            <a:endParaRPr lang="fr-FR" sz="1000" dirty="0">
              <a:latin typeface="Times New Roman" pitchFamily="18" charset="0"/>
            </a:endParaRPr>
          </a:p>
          <a:p>
            <a:endParaRPr lang="fr-FR" sz="1000" dirty="0">
              <a:latin typeface="Times New Roman" pitchFamily="18" charset="0"/>
            </a:endParaRPr>
          </a:p>
          <a:p>
            <a:r>
              <a:rPr lang="fr-FR" sz="1000" b="1" dirty="0" smtClean="0">
                <a:latin typeface="Times New Roman" pitchFamily="18" charset="0"/>
              </a:rPr>
              <a:t>Les 3 arcs se bloquent et il existe deux chaînes d’arcs bloqués allant de</a:t>
            </a:r>
          </a:p>
          <a:p>
            <a:r>
              <a:rPr lang="fr-FR" sz="1000" b="1" dirty="0" smtClean="0">
                <a:latin typeface="Times New Roman" pitchFamily="18" charset="0"/>
              </a:rPr>
              <a:t>l’origine à l’extrémité du réseau.</a:t>
            </a:r>
          </a:p>
          <a:p>
            <a:r>
              <a:rPr lang="fr-FR" sz="1000" b="1" dirty="0" smtClean="0">
                <a:latin typeface="Times New Roman" pitchFamily="18" charset="0"/>
              </a:rPr>
              <a:t>L’algorithme est terminé.</a:t>
            </a:r>
            <a:endParaRPr lang="fr-FR" sz="1000" b="1" dirty="0">
              <a:latin typeface="Times New Roman" pitchFamily="18" charset="0"/>
            </a:endParaRPr>
          </a:p>
          <a:p>
            <a:endParaRPr lang="fr-FR" sz="1000" dirty="0">
              <a:latin typeface="Times New Roman" pitchFamily="18" charset="0"/>
            </a:endParaRPr>
          </a:p>
        </p:txBody>
      </p:sp>
      <p:grpSp>
        <p:nvGrpSpPr>
          <p:cNvPr id="160" name="Group 160"/>
          <p:cNvGrpSpPr>
            <a:grpSpLocks/>
          </p:cNvGrpSpPr>
          <p:nvPr/>
        </p:nvGrpSpPr>
        <p:grpSpPr bwMode="auto">
          <a:xfrm>
            <a:off x="4788024" y="4390008"/>
            <a:ext cx="474663" cy="517525"/>
            <a:chOff x="1280" y="1216"/>
            <a:chExt cx="608" cy="584"/>
          </a:xfrm>
        </p:grpSpPr>
        <p:sp>
          <p:nvSpPr>
            <p:cNvPr id="229" name="Oval 16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30" name="Line 16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31" name="Line 16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61" name="Group 164"/>
          <p:cNvGrpSpPr>
            <a:grpSpLocks/>
          </p:cNvGrpSpPr>
          <p:nvPr/>
        </p:nvGrpSpPr>
        <p:grpSpPr bwMode="auto">
          <a:xfrm>
            <a:off x="6159624" y="3632770"/>
            <a:ext cx="474663" cy="517525"/>
            <a:chOff x="1280" y="1216"/>
            <a:chExt cx="608" cy="584"/>
          </a:xfrm>
        </p:grpSpPr>
        <p:sp>
          <p:nvSpPr>
            <p:cNvPr id="226" name="Oval 165"/>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27" name="Line 166"/>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28" name="Line 167"/>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62" name="Group 168"/>
          <p:cNvGrpSpPr>
            <a:grpSpLocks/>
          </p:cNvGrpSpPr>
          <p:nvPr/>
        </p:nvGrpSpPr>
        <p:grpSpPr bwMode="auto">
          <a:xfrm>
            <a:off x="5661149" y="4397945"/>
            <a:ext cx="473075" cy="517525"/>
            <a:chOff x="1280" y="1216"/>
            <a:chExt cx="608" cy="584"/>
          </a:xfrm>
        </p:grpSpPr>
        <p:sp>
          <p:nvSpPr>
            <p:cNvPr id="223" name="Oval 169"/>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24" name="Line 170"/>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25" name="Line 171"/>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63" name="Group 172"/>
          <p:cNvGrpSpPr>
            <a:grpSpLocks/>
          </p:cNvGrpSpPr>
          <p:nvPr/>
        </p:nvGrpSpPr>
        <p:grpSpPr bwMode="auto">
          <a:xfrm>
            <a:off x="7201024" y="5298058"/>
            <a:ext cx="474663" cy="515937"/>
            <a:chOff x="1280" y="1216"/>
            <a:chExt cx="608" cy="584"/>
          </a:xfrm>
        </p:grpSpPr>
        <p:sp>
          <p:nvSpPr>
            <p:cNvPr id="220" name="Oval 173"/>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21" name="Line 174"/>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22" name="Line 175"/>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64" name="Group 176"/>
          <p:cNvGrpSpPr>
            <a:grpSpLocks/>
          </p:cNvGrpSpPr>
          <p:nvPr/>
        </p:nvGrpSpPr>
        <p:grpSpPr bwMode="auto">
          <a:xfrm>
            <a:off x="6845424" y="4412233"/>
            <a:ext cx="474663" cy="515937"/>
            <a:chOff x="1280" y="1216"/>
            <a:chExt cx="608" cy="584"/>
          </a:xfrm>
        </p:grpSpPr>
        <p:sp>
          <p:nvSpPr>
            <p:cNvPr id="217" name="Oval 177"/>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18" name="Line 178"/>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19" name="Line 179"/>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grpSp>
        <p:nvGrpSpPr>
          <p:cNvPr id="165" name="Group 180"/>
          <p:cNvGrpSpPr>
            <a:grpSpLocks/>
          </p:cNvGrpSpPr>
          <p:nvPr/>
        </p:nvGrpSpPr>
        <p:grpSpPr bwMode="auto">
          <a:xfrm>
            <a:off x="5978649" y="5325045"/>
            <a:ext cx="474663" cy="517525"/>
            <a:chOff x="1280" y="1216"/>
            <a:chExt cx="608" cy="584"/>
          </a:xfrm>
        </p:grpSpPr>
        <p:sp>
          <p:nvSpPr>
            <p:cNvPr id="214" name="Oval 18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15" name="Line 18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16" name="Line 18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166" name="Text Box 184"/>
          <p:cNvSpPr txBox="1">
            <a:spLocks noChangeArrowheads="1"/>
          </p:cNvSpPr>
          <p:nvPr/>
        </p:nvSpPr>
        <p:spPr bwMode="auto">
          <a:xfrm>
            <a:off x="5192837" y="4229670"/>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1.4.A</a:t>
            </a:r>
          </a:p>
          <a:p>
            <a:pPr algn="ctr"/>
            <a:r>
              <a:rPr lang="fr-FR" sz="800">
                <a:latin typeface="Times New Roman" pitchFamily="18" charset="0"/>
              </a:rPr>
              <a:t>(25;25)</a:t>
            </a:r>
          </a:p>
        </p:txBody>
      </p:sp>
      <p:sp>
        <p:nvSpPr>
          <p:cNvPr id="167" name="Text Box 185"/>
          <p:cNvSpPr txBox="1">
            <a:spLocks noChangeArrowheads="1"/>
          </p:cNvSpPr>
          <p:nvPr/>
        </p:nvSpPr>
        <p:spPr bwMode="auto">
          <a:xfrm>
            <a:off x="7142019" y="3501008"/>
            <a:ext cx="514885" cy="338554"/>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1.4.6.A.</a:t>
            </a:r>
          </a:p>
          <a:p>
            <a:pPr algn="ctr"/>
            <a:r>
              <a:rPr lang="fr-FR" sz="800" dirty="0" smtClean="0">
                <a:latin typeface="Times New Roman" pitchFamily="18" charset="0"/>
              </a:rPr>
              <a:t>(25;25</a:t>
            </a:r>
            <a:r>
              <a:rPr lang="fr-FR" sz="800" dirty="0">
                <a:latin typeface="Times New Roman" pitchFamily="18" charset="0"/>
              </a:rPr>
              <a:t>)</a:t>
            </a:r>
          </a:p>
        </p:txBody>
      </p:sp>
      <p:sp>
        <p:nvSpPr>
          <p:cNvPr id="168" name="Text Box 186"/>
          <p:cNvSpPr txBox="1">
            <a:spLocks noChangeArrowheads="1"/>
          </p:cNvSpPr>
          <p:nvPr/>
        </p:nvSpPr>
        <p:spPr bwMode="auto">
          <a:xfrm>
            <a:off x="5584949" y="3999483"/>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1.4.1.A</a:t>
            </a:r>
          </a:p>
          <a:p>
            <a:pPr algn="ctr"/>
            <a:r>
              <a:rPr lang="fr-FR" sz="800">
                <a:latin typeface="Times New Roman" pitchFamily="18" charset="0"/>
              </a:rPr>
              <a:t>(5;5)</a:t>
            </a:r>
          </a:p>
        </p:txBody>
      </p:sp>
      <p:sp>
        <p:nvSpPr>
          <p:cNvPr id="169" name="Text Box 187"/>
          <p:cNvSpPr txBox="1">
            <a:spLocks noChangeArrowheads="1"/>
          </p:cNvSpPr>
          <p:nvPr/>
        </p:nvSpPr>
        <p:spPr bwMode="auto">
          <a:xfrm>
            <a:off x="6027862" y="4818633"/>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1.4.2.A</a:t>
            </a:r>
          </a:p>
          <a:p>
            <a:pPr algn="ctr"/>
            <a:r>
              <a:rPr lang="fr-FR" sz="800" dirty="0" smtClean="0">
                <a:latin typeface="Times New Roman" pitchFamily="18" charset="0"/>
              </a:rPr>
              <a:t>(5;5</a:t>
            </a:r>
            <a:r>
              <a:rPr lang="fr-FR" sz="800" dirty="0">
                <a:latin typeface="Times New Roman" pitchFamily="18" charset="0"/>
              </a:rPr>
              <a:t>)</a:t>
            </a:r>
          </a:p>
        </p:txBody>
      </p:sp>
      <p:sp>
        <p:nvSpPr>
          <p:cNvPr id="170" name="Text Box 188"/>
          <p:cNvSpPr txBox="1">
            <a:spLocks noChangeArrowheads="1"/>
          </p:cNvSpPr>
          <p:nvPr/>
        </p:nvSpPr>
        <p:spPr bwMode="auto">
          <a:xfrm>
            <a:off x="6660232" y="4005064"/>
            <a:ext cx="485775" cy="336550"/>
          </a:xfrm>
          <a:prstGeom prst="rect">
            <a:avLst/>
          </a:prstGeom>
          <a:noFill/>
          <a:ln w="9525">
            <a:noFill/>
            <a:miter lim="800000"/>
            <a:headEnd/>
            <a:tailEnd/>
          </a:ln>
          <a:effectLst/>
        </p:spPr>
        <p:txBody>
          <a:bodyPr wrap="none">
            <a:spAutoFit/>
          </a:bodyPr>
          <a:lstStyle/>
          <a:p>
            <a:pPr algn="ctr"/>
            <a:r>
              <a:rPr lang="fr-FR" sz="800" dirty="0">
                <a:latin typeface="Times New Roman" pitchFamily="18" charset="0"/>
              </a:rPr>
              <a:t>1.4.4.A</a:t>
            </a:r>
          </a:p>
          <a:p>
            <a:pPr algn="ctr"/>
            <a:r>
              <a:rPr lang="fr-FR" sz="800" dirty="0" smtClean="0">
                <a:latin typeface="Times New Roman" pitchFamily="18" charset="0"/>
              </a:rPr>
              <a:t>(5;5</a:t>
            </a:r>
            <a:r>
              <a:rPr lang="fr-FR" sz="800" dirty="0">
                <a:latin typeface="Times New Roman" pitchFamily="18" charset="0"/>
              </a:rPr>
              <a:t>)</a:t>
            </a:r>
          </a:p>
        </p:txBody>
      </p:sp>
      <p:sp>
        <p:nvSpPr>
          <p:cNvPr id="171" name="Text Box 189"/>
          <p:cNvSpPr txBox="1">
            <a:spLocks noChangeArrowheads="1"/>
          </p:cNvSpPr>
          <p:nvPr/>
        </p:nvSpPr>
        <p:spPr bwMode="auto">
          <a:xfrm>
            <a:off x="7218487" y="4758308"/>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1.4.5.A</a:t>
            </a:r>
          </a:p>
          <a:p>
            <a:pPr algn="ctr"/>
            <a:r>
              <a:rPr lang="fr-FR" sz="800">
                <a:latin typeface="Times New Roman" pitchFamily="18" charset="0"/>
              </a:rPr>
              <a:t>(10;10)</a:t>
            </a:r>
          </a:p>
        </p:txBody>
      </p:sp>
      <p:sp>
        <p:nvSpPr>
          <p:cNvPr id="172" name="Text Box 190"/>
          <p:cNvSpPr txBox="1">
            <a:spLocks noChangeArrowheads="1"/>
          </p:cNvSpPr>
          <p:nvPr/>
        </p:nvSpPr>
        <p:spPr bwMode="auto">
          <a:xfrm>
            <a:off x="7531224" y="4385245"/>
            <a:ext cx="482600"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1.4.B.</a:t>
            </a:r>
          </a:p>
          <a:p>
            <a:pPr algn="ctr"/>
            <a:r>
              <a:rPr lang="fr-FR" sz="800">
                <a:latin typeface="Times New Roman" pitchFamily="18" charset="0"/>
              </a:rPr>
              <a:t>(10;10)</a:t>
            </a:r>
          </a:p>
        </p:txBody>
      </p:sp>
      <p:sp>
        <p:nvSpPr>
          <p:cNvPr id="173" name="Text Box 191"/>
          <p:cNvSpPr txBox="1">
            <a:spLocks noChangeArrowheads="1"/>
          </p:cNvSpPr>
          <p:nvPr/>
        </p:nvSpPr>
        <p:spPr bwMode="auto">
          <a:xfrm>
            <a:off x="5275387" y="4678933"/>
            <a:ext cx="274637" cy="244475"/>
          </a:xfrm>
          <a:prstGeom prst="rect">
            <a:avLst/>
          </a:prstGeom>
          <a:noFill/>
          <a:ln w="9525">
            <a:noFill/>
            <a:miter lim="800000"/>
            <a:headEnd/>
            <a:tailEnd/>
          </a:ln>
          <a:effectLst/>
        </p:spPr>
        <p:txBody>
          <a:bodyPr wrap="none">
            <a:spAutoFit/>
          </a:bodyPr>
          <a:lstStyle/>
          <a:p>
            <a:r>
              <a:rPr lang="fr-FR" sz="1000" b="1" dirty="0">
                <a:latin typeface="Times New Roman" pitchFamily="18" charset="0"/>
                <a:cs typeface="Times New Roman" pitchFamily="18" charset="0"/>
              </a:rPr>
              <a:t>∞</a:t>
            </a:r>
            <a:endParaRPr lang="fr-FR" sz="1000" b="1" dirty="0">
              <a:latin typeface="Times New Roman" pitchFamily="18" charset="0"/>
            </a:endParaRPr>
          </a:p>
        </p:txBody>
      </p:sp>
      <p:sp>
        <p:nvSpPr>
          <p:cNvPr id="174" name="Text Box 192"/>
          <p:cNvSpPr txBox="1">
            <a:spLocks noChangeArrowheads="1"/>
          </p:cNvSpPr>
          <p:nvPr/>
        </p:nvSpPr>
        <p:spPr bwMode="auto">
          <a:xfrm>
            <a:off x="6467599" y="5207570"/>
            <a:ext cx="485775" cy="336550"/>
          </a:xfrm>
          <a:prstGeom prst="rect">
            <a:avLst/>
          </a:prstGeom>
          <a:noFill/>
          <a:ln w="9525">
            <a:noFill/>
            <a:miter lim="800000"/>
            <a:headEnd/>
            <a:tailEnd/>
          </a:ln>
          <a:effectLst/>
        </p:spPr>
        <p:txBody>
          <a:bodyPr wrap="none">
            <a:spAutoFit/>
          </a:bodyPr>
          <a:lstStyle/>
          <a:p>
            <a:pPr algn="ctr"/>
            <a:r>
              <a:rPr lang="fr-FR" sz="800">
                <a:latin typeface="Times New Roman" pitchFamily="18" charset="0"/>
              </a:rPr>
              <a:t>1.4.3.A</a:t>
            </a:r>
          </a:p>
          <a:p>
            <a:pPr algn="ctr"/>
            <a:r>
              <a:rPr lang="fr-FR" sz="800">
                <a:latin typeface="Times New Roman" pitchFamily="18" charset="0"/>
              </a:rPr>
              <a:t>(15;5)</a:t>
            </a:r>
          </a:p>
        </p:txBody>
      </p:sp>
      <p:sp>
        <p:nvSpPr>
          <p:cNvPr id="175" name="Text Box 194"/>
          <p:cNvSpPr txBox="1">
            <a:spLocks noChangeArrowheads="1"/>
          </p:cNvSpPr>
          <p:nvPr/>
        </p:nvSpPr>
        <p:spPr bwMode="auto">
          <a:xfrm>
            <a:off x="4803899" y="4682108"/>
            <a:ext cx="234950" cy="214312"/>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176" name="Text Box 195"/>
          <p:cNvSpPr txBox="1">
            <a:spLocks noChangeArrowheads="1"/>
          </p:cNvSpPr>
          <p:nvPr/>
        </p:nvSpPr>
        <p:spPr bwMode="auto">
          <a:xfrm>
            <a:off x="5657974" y="468845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177" name="Text Box 196"/>
          <p:cNvSpPr txBox="1">
            <a:spLocks noChangeArrowheads="1"/>
          </p:cNvSpPr>
          <p:nvPr/>
        </p:nvSpPr>
        <p:spPr bwMode="auto">
          <a:xfrm>
            <a:off x="6156449" y="3902645"/>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178" name="Text Box 197"/>
          <p:cNvSpPr txBox="1">
            <a:spLocks noChangeArrowheads="1"/>
          </p:cNvSpPr>
          <p:nvPr/>
        </p:nvSpPr>
        <p:spPr bwMode="auto">
          <a:xfrm>
            <a:off x="7204199" y="556158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45</a:t>
            </a:r>
            <a:endParaRPr lang="fr-FR" sz="800" dirty="0">
              <a:latin typeface="Times New Roman" pitchFamily="18" charset="0"/>
            </a:endParaRPr>
          </a:p>
        </p:txBody>
      </p:sp>
      <p:sp>
        <p:nvSpPr>
          <p:cNvPr id="179" name="Text Box 198"/>
          <p:cNvSpPr txBox="1">
            <a:spLocks noChangeArrowheads="1"/>
          </p:cNvSpPr>
          <p:nvPr/>
        </p:nvSpPr>
        <p:spPr bwMode="auto">
          <a:xfrm>
            <a:off x="6842249" y="467099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35</a:t>
            </a:r>
            <a:endParaRPr lang="fr-FR" sz="800" dirty="0">
              <a:latin typeface="Times New Roman" pitchFamily="18" charset="0"/>
            </a:endParaRPr>
          </a:p>
        </p:txBody>
      </p:sp>
      <p:sp>
        <p:nvSpPr>
          <p:cNvPr id="180" name="Text Box 199"/>
          <p:cNvSpPr txBox="1">
            <a:spLocks noChangeArrowheads="1"/>
          </p:cNvSpPr>
          <p:nvPr/>
        </p:nvSpPr>
        <p:spPr bwMode="auto">
          <a:xfrm>
            <a:off x="5962774" y="560603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30</a:t>
            </a:r>
            <a:endParaRPr lang="fr-FR" sz="800" dirty="0">
              <a:latin typeface="Times New Roman" pitchFamily="18" charset="0"/>
            </a:endParaRPr>
          </a:p>
        </p:txBody>
      </p:sp>
      <p:grpSp>
        <p:nvGrpSpPr>
          <p:cNvPr id="181" name="Group 200"/>
          <p:cNvGrpSpPr>
            <a:grpSpLocks/>
          </p:cNvGrpSpPr>
          <p:nvPr/>
        </p:nvGrpSpPr>
        <p:grpSpPr bwMode="auto">
          <a:xfrm>
            <a:off x="8129712" y="3651820"/>
            <a:ext cx="473075" cy="517525"/>
            <a:chOff x="1280" y="1216"/>
            <a:chExt cx="608" cy="584"/>
          </a:xfrm>
        </p:grpSpPr>
        <p:sp>
          <p:nvSpPr>
            <p:cNvPr id="211" name="Oval 201"/>
            <p:cNvSpPr>
              <a:spLocks noChangeArrowheads="1"/>
            </p:cNvSpPr>
            <p:nvPr/>
          </p:nvSpPr>
          <p:spPr bwMode="auto">
            <a:xfrm>
              <a:off x="1280" y="1216"/>
              <a:ext cx="608" cy="584"/>
            </a:xfrm>
            <a:prstGeom prst="ellipse">
              <a:avLst/>
            </a:prstGeom>
            <a:noFill/>
            <a:ln w="9525">
              <a:solidFill>
                <a:schemeClr val="tx1"/>
              </a:solidFill>
              <a:round/>
              <a:headEnd/>
              <a:tailEnd/>
            </a:ln>
            <a:effectLst/>
          </p:spPr>
          <p:txBody>
            <a:bodyPr wrap="none" anchor="ctr"/>
            <a:lstStyle/>
            <a:p>
              <a:endParaRPr lang="fr-FR"/>
            </a:p>
          </p:txBody>
        </p:sp>
        <p:sp>
          <p:nvSpPr>
            <p:cNvPr id="212" name="Line 202"/>
            <p:cNvSpPr>
              <a:spLocks noChangeShapeType="1"/>
            </p:cNvSpPr>
            <p:nvPr/>
          </p:nvSpPr>
          <p:spPr bwMode="auto">
            <a:xfrm>
              <a:off x="1280" y="1512"/>
              <a:ext cx="600" cy="0"/>
            </a:xfrm>
            <a:prstGeom prst="line">
              <a:avLst/>
            </a:prstGeom>
            <a:noFill/>
            <a:ln w="9525">
              <a:solidFill>
                <a:schemeClr val="tx1"/>
              </a:solidFill>
              <a:round/>
              <a:headEnd/>
              <a:tailEnd/>
            </a:ln>
            <a:effectLst/>
          </p:spPr>
          <p:txBody>
            <a:bodyPr/>
            <a:lstStyle/>
            <a:p>
              <a:endParaRPr lang="fr-FR"/>
            </a:p>
          </p:txBody>
        </p:sp>
        <p:sp>
          <p:nvSpPr>
            <p:cNvPr id="213" name="Line 203"/>
            <p:cNvSpPr>
              <a:spLocks noChangeShapeType="1"/>
            </p:cNvSpPr>
            <p:nvPr/>
          </p:nvSpPr>
          <p:spPr bwMode="auto">
            <a:xfrm flipV="1">
              <a:off x="1584" y="1512"/>
              <a:ext cx="0" cy="288"/>
            </a:xfrm>
            <a:prstGeom prst="line">
              <a:avLst/>
            </a:prstGeom>
            <a:noFill/>
            <a:ln w="9525">
              <a:solidFill>
                <a:schemeClr val="tx1"/>
              </a:solidFill>
              <a:round/>
              <a:headEnd/>
              <a:tailEnd/>
            </a:ln>
            <a:effectLst/>
          </p:spPr>
          <p:txBody>
            <a:bodyPr/>
            <a:lstStyle/>
            <a:p>
              <a:endParaRPr lang="fr-FR"/>
            </a:p>
          </p:txBody>
        </p:sp>
      </p:grpSp>
      <p:sp>
        <p:nvSpPr>
          <p:cNvPr id="182" name="Text Box 204"/>
          <p:cNvSpPr txBox="1">
            <a:spLocks noChangeArrowheads="1"/>
          </p:cNvSpPr>
          <p:nvPr/>
        </p:nvSpPr>
        <p:spPr bwMode="auto">
          <a:xfrm>
            <a:off x="8113837" y="391058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55</a:t>
            </a:r>
            <a:endParaRPr lang="fr-FR" sz="800" dirty="0">
              <a:latin typeface="Times New Roman" pitchFamily="18" charset="0"/>
            </a:endParaRPr>
          </a:p>
        </p:txBody>
      </p:sp>
      <p:sp>
        <p:nvSpPr>
          <p:cNvPr id="183" name="Text Box 205"/>
          <p:cNvSpPr txBox="1">
            <a:spLocks noChangeArrowheads="1"/>
          </p:cNvSpPr>
          <p:nvPr/>
        </p:nvSpPr>
        <p:spPr bwMode="auto">
          <a:xfrm>
            <a:off x="8318624" y="3910583"/>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55</a:t>
            </a:r>
            <a:endParaRPr lang="fr-FR" sz="800" dirty="0">
              <a:latin typeface="Times New Roman" pitchFamily="18" charset="0"/>
            </a:endParaRPr>
          </a:p>
        </p:txBody>
      </p:sp>
      <p:sp>
        <p:nvSpPr>
          <p:cNvPr id="184" name="Text Box 206"/>
          <p:cNvSpPr txBox="1">
            <a:spLocks noChangeArrowheads="1"/>
          </p:cNvSpPr>
          <p:nvPr/>
        </p:nvSpPr>
        <p:spPr bwMode="auto">
          <a:xfrm>
            <a:off x="7391524" y="5550470"/>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45</a:t>
            </a:r>
            <a:endParaRPr lang="fr-FR" sz="800" dirty="0">
              <a:latin typeface="Times New Roman" pitchFamily="18" charset="0"/>
            </a:endParaRPr>
          </a:p>
        </p:txBody>
      </p:sp>
      <p:sp>
        <p:nvSpPr>
          <p:cNvPr id="185" name="Text Box 207"/>
          <p:cNvSpPr txBox="1">
            <a:spLocks noChangeArrowheads="1"/>
          </p:cNvSpPr>
          <p:nvPr/>
        </p:nvSpPr>
        <p:spPr bwMode="auto">
          <a:xfrm>
            <a:off x="6356474" y="3902645"/>
            <a:ext cx="285750" cy="214313"/>
          </a:xfrm>
          <a:prstGeom prst="rect">
            <a:avLst/>
          </a:prstGeom>
          <a:noFill/>
          <a:ln w="9525">
            <a:noFill/>
            <a:miter lim="800000"/>
            <a:headEnd/>
            <a:tailEnd/>
          </a:ln>
          <a:effectLst/>
        </p:spPr>
        <p:txBody>
          <a:bodyPr wrap="none">
            <a:spAutoFit/>
          </a:bodyPr>
          <a:lstStyle/>
          <a:p>
            <a:r>
              <a:rPr lang="fr-FR" sz="800">
                <a:latin typeface="Times New Roman" pitchFamily="18" charset="0"/>
              </a:rPr>
              <a:t>30</a:t>
            </a:r>
          </a:p>
        </p:txBody>
      </p:sp>
      <p:sp>
        <p:nvSpPr>
          <p:cNvPr id="186" name="Text Box 208"/>
          <p:cNvSpPr txBox="1">
            <a:spLocks noChangeArrowheads="1"/>
          </p:cNvSpPr>
          <p:nvPr/>
        </p:nvSpPr>
        <p:spPr bwMode="auto">
          <a:xfrm>
            <a:off x="6162799" y="5604445"/>
            <a:ext cx="287258"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30</a:t>
            </a:r>
            <a:endParaRPr lang="fr-FR" sz="800" dirty="0">
              <a:latin typeface="Times New Roman" pitchFamily="18" charset="0"/>
            </a:endParaRPr>
          </a:p>
        </p:txBody>
      </p:sp>
      <p:sp>
        <p:nvSpPr>
          <p:cNvPr id="187" name="Text Box 209"/>
          <p:cNvSpPr txBox="1">
            <a:spLocks noChangeArrowheads="1"/>
          </p:cNvSpPr>
          <p:nvPr/>
        </p:nvSpPr>
        <p:spPr bwMode="auto">
          <a:xfrm>
            <a:off x="5857999" y="4688458"/>
            <a:ext cx="285750" cy="214312"/>
          </a:xfrm>
          <a:prstGeom prst="rect">
            <a:avLst/>
          </a:prstGeom>
          <a:noFill/>
          <a:ln w="9525">
            <a:noFill/>
            <a:miter lim="800000"/>
            <a:headEnd/>
            <a:tailEnd/>
          </a:ln>
          <a:effectLst/>
        </p:spPr>
        <p:txBody>
          <a:bodyPr wrap="none">
            <a:spAutoFit/>
          </a:bodyPr>
          <a:lstStyle/>
          <a:p>
            <a:r>
              <a:rPr lang="fr-FR" sz="800">
                <a:latin typeface="Times New Roman" pitchFamily="18" charset="0"/>
              </a:rPr>
              <a:t>25</a:t>
            </a:r>
          </a:p>
        </p:txBody>
      </p:sp>
      <p:sp>
        <p:nvSpPr>
          <p:cNvPr id="188" name="Text Box 210"/>
          <p:cNvSpPr txBox="1">
            <a:spLocks noChangeArrowheads="1"/>
          </p:cNvSpPr>
          <p:nvPr/>
        </p:nvSpPr>
        <p:spPr bwMode="auto">
          <a:xfrm>
            <a:off x="4995987" y="4674170"/>
            <a:ext cx="234950" cy="214313"/>
          </a:xfrm>
          <a:prstGeom prst="rect">
            <a:avLst/>
          </a:prstGeom>
          <a:noFill/>
          <a:ln w="9525">
            <a:noFill/>
            <a:miter lim="800000"/>
            <a:headEnd/>
            <a:tailEnd/>
          </a:ln>
          <a:effectLst/>
        </p:spPr>
        <p:txBody>
          <a:bodyPr wrap="none">
            <a:spAutoFit/>
          </a:bodyPr>
          <a:lstStyle/>
          <a:p>
            <a:r>
              <a:rPr lang="fr-FR" sz="800">
                <a:latin typeface="Times New Roman" pitchFamily="18" charset="0"/>
              </a:rPr>
              <a:t>0</a:t>
            </a:r>
          </a:p>
        </p:txBody>
      </p:sp>
      <p:sp>
        <p:nvSpPr>
          <p:cNvPr id="189" name="AutoShape 211"/>
          <p:cNvSpPr>
            <a:spLocks noChangeArrowheads="1"/>
          </p:cNvSpPr>
          <p:nvPr/>
        </p:nvSpPr>
        <p:spPr bwMode="auto">
          <a:xfrm>
            <a:off x="5261099" y="4517008"/>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190" name="AutoShape 212"/>
          <p:cNvSpPr>
            <a:spLocks noChangeArrowheads="1"/>
          </p:cNvSpPr>
          <p:nvPr/>
        </p:nvSpPr>
        <p:spPr bwMode="auto">
          <a:xfrm rot="18204721">
            <a:off x="5920706" y="4124101"/>
            <a:ext cx="412750" cy="274637"/>
          </a:xfrm>
          <a:prstGeom prst="rightArrow">
            <a:avLst>
              <a:gd name="adj1" fmla="val 50000"/>
              <a:gd name="adj2" fmla="val 37572"/>
            </a:avLst>
          </a:prstGeom>
          <a:solidFill>
            <a:schemeClr val="tx1"/>
          </a:solidFill>
          <a:ln w="9525">
            <a:solidFill>
              <a:schemeClr val="tx1"/>
            </a:solidFill>
            <a:miter lim="800000"/>
            <a:headEnd/>
            <a:tailEnd/>
          </a:ln>
          <a:effectLst/>
        </p:spPr>
        <p:txBody>
          <a:bodyPr wrap="none" anchor="ctr"/>
          <a:lstStyle/>
          <a:p>
            <a:endParaRPr lang="fr-FR"/>
          </a:p>
        </p:txBody>
      </p:sp>
      <p:sp>
        <p:nvSpPr>
          <p:cNvPr id="191" name="AutoShape 215" descr="20 %"/>
          <p:cNvSpPr>
            <a:spLocks noChangeArrowheads="1"/>
          </p:cNvSpPr>
          <p:nvPr/>
        </p:nvSpPr>
        <p:spPr bwMode="auto">
          <a:xfrm>
            <a:off x="6448549" y="5450458"/>
            <a:ext cx="755650" cy="274637"/>
          </a:xfrm>
          <a:prstGeom prst="rightArrow">
            <a:avLst>
              <a:gd name="adj1" fmla="val 50000"/>
              <a:gd name="adj2" fmla="val 68786"/>
            </a:avLst>
          </a:prstGeom>
          <a:pattFill prst="pct20">
            <a:fgClr>
              <a:schemeClr val="tx1"/>
            </a:fgClr>
            <a:bgClr>
              <a:schemeClr val="bg1"/>
            </a:bgClr>
          </a:pattFill>
          <a:ln w="9525">
            <a:solidFill>
              <a:schemeClr val="tx1"/>
            </a:solidFill>
            <a:miter lim="800000"/>
            <a:headEnd/>
            <a:tailEnd/>
          </a:ln>
          <a:effectLst/>
        </p:spPr>
        <p:txBody>
          <a:bodyPr wrap="none" anchor="ctr"/>
          <a:lstStyle/>
          <a:p>
            <a:endParaRPr lang="fr-FR"/>
          </a:p>
        </p:txBody>
      </p:sp>
      <p:sp>
        <p:nvSpPr>
          <p:cNvPr id="192" name="AutoShape 216"/>
          <p:cNvSpPr>
            <a:spLocks noChangeArrowheads="1"/>
          </p:cNvSpPr>
          <p:nvPr/>
        </p:nvSpPr>
        <p:spPr bwMode="auto">
          <a:xfrm rot="3874243">
            <a:off x="7048624" y="4971033"/>
            <a:ext cx="442913" cy="274637"/>
          </a:xfrm>
          <a:prstGeom prst="rightArrow">
            <a:avLst>
              <a:gd name="adj1" fmla="val 50000"/>
              <a:gd name="adj2" fmla="val 40318"/>
            </a:avLst>
          </a:prstGeom>
          <a:solidFill>
            <a:schemeClr val="tx1"/>
          </a:solidFill>
          <a:ln w="9525">
            <a:solidFill>
              <a:schemeClr val="tx1"/>
            </a:solidFill>
            <a:miter lim="800000"/>
            <a:headEnd/>
            <a:tailEnd/>
          </a:ln>
          <a:effectLst/>
        </p:spPr>
        <p:txBody>
          <a:bodyPr wrap="none" anchor="ctr"/>
          <a:lstStyle/>
          <a:p>
            <a:endParaRPr lang="fr-FR"/>
          </a:p>
        </p:txBody>
      </p:sp>
      <p:sp>
        <p:nvSpPr>
          <p:cNvPr id="193" name="AutoShape 217"/>
          <p:cNvSpPr>
            <a:spLocks noChangeArrowheads="1"/>
          </p:cNvSpPr>
          <p:nvPr/>
        </p:nvSpPr>
        <p:spPr bwMode="auto">
          <a:xfrm rot="18230822">
            <a:off x="7272461" y="4624958"/>
            <a:ext cx="1401763" cy="274638"/>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194" name="Text Box 219"/>
          <p:cNvSpPr txBox="1">
            <a:spLocks noChangeArrowheads="1"/>
          </p:cNvSpPr>
          <p:nvPr/>
        </p:nvSpPr>
        <p:spPr bwMode="auto">
          <a:xfrm>
            <a:off x="5775449" y="441699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1</a:t>
            </a:r>
          </a:p>
        </p:txBody>
      </p:sp>
      <p:sp>
        <p:nvSpPr>
          <p:cNvPr id="195" name="Text Box 220"/>
          <p:cNvSpPr txBox="1">
            <a:spLocks noChangeArrowheads="1"/>
          </p:cNvSpPr>
          <p:nvPr/>
        </p:nvSpPr>
        <p:spPr bwMode="auto">
          <a:xfrm>
            <a:off x="6270749" y="364229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2</a:t>
            </a:r>
          </a:p>
        </p:txBody>
      </p:sp>
      <p:sp>
        <p:nvSpPr>
          <p:cNvPr id="196" name="Text Box 221"/>
          <p:cNvSpPr txBox="1">
            <a:spLocks noChangeArrowheads="1"/>
          </p:cNvSpPr>
          <p:nvPr/>
        </p:nvSpPr>
        <p:spPr bwMode="auto">
          <a:xfrm>
            <a:off x="6092949" y="534409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3</a:t>
            </a:r>
          </a:p>
        </p:txBody>
      </p:sp>
      <p:sp>
        <p:nvSpPr>
          <p:cNvPr id="197" name="Text Box 222"/>
          <p:cNvSpPr txBox="1">
            <a:spLocks noChangeArrowheads="1"/>
          </p:cNvSpPr>
          <p:nvPr/>
        </p:nvSpPr>
        <p:spPr bwMode="auto">
          <a:xfrm>
            <a:off x="6956549" y="441699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4</a:t>
            </a:r>
          </a:p>
        </p:txBody>
      </p:sp>
      <p:sp>
        <p:nvSpPr>
          <p:cNvPr id="198" name="Text Box 223"/>
          <p:cNvSpPr txBox="1">
            <a:spLocks noChangeArrowheads="1"/>
          </p:cNvSpPr>
          <p:nvPr/>
        </p:nvSpPr>
        <p:spPr bwMode="auto">
          <a:xfrm>
            <a:off x="8239249" y="368039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6</a:t>
            </a:r>
          </a:p>
        </p:txBody>
      </p:sp>
      <p:sp>
        <p:nvSpPr>
          <p:cNvPr id="199" name="Text Box 224"/>
          <p:cNvSpPr txBox="1">
            <a:spLocks noChangeArrowheads="1"/>
          </p:cNvSpPr>
          <p:nvPr/>
        </p:nvSpPr>
        <p:spPr bwMode="auto">
          <a:xfrm>
            <a:off x="7324849" y="531869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5</a:t>
            </a:r>
          </a:p>
        </p:txBody>
      </p:sp>
      <p:sp>
        <p:nvSpPr>
          <p:cNvPr id="200" name="Text Box 225"/>
          <p:cNvSpPr txBox="1">
            <a:spLocks noChangeArrowheads="1"/>
          </p:cNvSpPr>
          <p:nvPr/>
        </p:nvSpPr>
        <p:spPr bwMode="auto">
          <a:xfrm>
            <a:off x="4899149" y="4416995"/>
            <a:ext cx="247650" cy="244475"/>
          </a:xfrm>
          <a:prstGeom prst="rect">
            <a:avLst/>
          </a:prstGeom>
          <a:noFill/>
          <a:ln w="9525">
            <a:noFill/>
            <a:miter lim="800000"/>
            <a:headEnd/>
            <a:tailEnd/>
          </a:ln>
          <a:effectLst/>
        </p:spPr>
        <p:txBody>
          <a:bodyPr wrap="none">
            <a:spAutoFit/>
          </a:bodyPr>
          <a:lstStyle/>
          <a:p>
            <a:r>
              <a:rPr lang="fr-FR" sz="1000" b="1">
                <a:latin typeface="Times New Roman" pitchFamily="18" charset="0"/>
              </a:rPr>
              <a:t>0</a:t>
            </a:r>
          </a:p>
        </p:txBody>
      </p:sp>
      <p:sp>
        <p:nvSpPr>
          <p:cNvPr id="201" name="Text Box 226"/>
          <p:cNvSpPr txBox="1">
            <a:spLocks noChangeArrowheads="1"/>
          </p:cNvSpPr>
          <p:nvPr/>
        </p:nvSpPr>
        <p:spPr bwMode="auto">
          <a:xfrm>
            <a:off x="7035924" y="4672583"/>
            <a:ext cx="312906" cy="215444"/>
          </a:xfrm>
          <a:prstGeom prst="rect">
            <a:avLst/>
          </a:prstGeom>
          <a:noFill/>
          <a:ln w="9525">
            <a:noFill/>
            <a:miter lim="800000"/>
            <a:headEnd/>
            <a:tailEnd/>
          </a:ln>
          <a:effectLst/>
        </p:spPr>
        <p:txBody>
          <a:bodyPr wrap="none">
            <a:spAutoFit/>
          </a:bodyPr>
          <a:lstStyle/>
          <a:p>
            <a:r>
              <a:rPr lang="fr-FR" sz="800" dirty="0" smtClean="0">
                <a:latin typeface="Times New Roman" pitchFamily="18" charset="0"/>
              </a:rPr>
              <a:t>35 </a:t>
            </a:r>
            <a:endParaRPr lang="fr-FR" sz="800" dirty="0">
              <a:latin typeface="Times New Roman" pitchFamily="18" charset="0"/>
            </a:endParaRPr>
          </a:p>
        </p:txBody>
      </p:sp>
      <p:sp>
        <p:nvSpPr>
          <p:cNvPr id="202" name="Text Box 228"/>
          <p:cNvSpPr txBox="1">
            <a:spLocks noChangeArrowheads="1"/>
          </p:cNvSpPr>
          <p:nvPr/>
        </p:nvSpPr>
        <p:spPr bwMode="auto">
          <a:xfrm>
            <a:off x="8005887" y="476783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203" name="Text Box 229"/>
          <p:cNvSpPr txBox="1">
            <a:spLocks noChangeArrowheads="1"/>
          </p:cNvSpPr>
          <p:nvPr/>
        </p:nvSpPr>
        <p:spPr bwMode="auto">
          <a:xfrm>
            <a:off x="6920037" y="4939283"/>
            <a:ext cx="274637" cy="244475"/>
          </a:xfrm>
          <a:prstGeom prst="rect">
            <a:avLst/>
          </a:prstGeom>
          <a:noFill/>
          <a:ln w="9525">
            <a:noFill/>
            <a:miter lim="800000"/>
            <a:headEnd/>
            <a:tailEnd/>
          </a:ln>
          <a:effectLst/>
        </p:spPr>
        <p:txBody>
          <a:bodyPr wrap="none">
            <a:spAutoFit/>
          </a:bodyPr>
          <a:lstStyle/>
          <a:p>
            <a:r>
              <a:rPr lang="fr-FR" sz="1000" b="1">
                <a:latin typeface="Times New Roman" pitchFamily="18" charset="0"/>
                <a:cs typeface="Times New Roman" pitchFamily="18" charset="0"/>
              </a:rPr>
              <a:t>∞</a:t>
            </a:r>
            <a:endParaRPr lang="fr-FR" sz="1000" b="1">
              <a:latin typeface="Times New Roman" pitchFamily="18" charset="0"/>
            </a:endParaRPr>
          </a:p>
        </p:txBody>
      </p:sp>
      <p:sp>
        <p:nvSpPr>
          <p:cNvPr id="207" name="Text Box 232"/>
          <p:cNvSpPr txBox="1">
            <a:spLocks noChangeArrowheads="1"/>
          </p:cNvSpPr>
          <p:nvPr/>
        </p:nvSpPr>
        <p:spPr bwMode="auto">
          <a:xfrm>
            <a:off x="6116166" y="4254549"/>
            <a:ext cx="274637" cy="244475"/>
          </a:xfrm>
          <a:prstGeom prst="rect">
            <a:avLst/>
          </a:prstGeom>
          <a:noFill/>
          <a:ln w="9525">
            <a:noFill/>
            <a:miter lim="800000"/>
            <a:headEnd/>
            <a:tailEnd/>
          </a:ln>
          <a:effectLst/>
        </p:spPr>
        <p:txBody>
          <a:bodyPr wrap="none">
            <a:spAutoFit/>
          </a:bodyPr>
          <a:lstStyle/>
          <a:p>
            <a:r>
              <a:rPr lang="fr-FR" sz="1000" b="1" dirty="0">
                <a:latin typeface="Times New Roman" pitchFamily="18" charset="0"/>
                <a:cs typeface="Times New Roman" pitchFamily="18" charset="0"/>
              </a:rPr>
              <a:t>∞</a:t>
            </a:r>
            <a:endParaRPr lang="fr-FR" sz="1000" b="1" dirty="0">
              <a:latin typeface="Times New Roman" pitchFamily="18" charset="0"/>
            </a:endParaRPr>
          </a:p>
        </p:txBody>
      </p:sp>
      <p:sp>
        <p:nvSpPr>
          <p:cNvPr id="232" name="AutoShape 216"/>
          <p:cNvSpPr>
            <a:spLocks noChangeArrowheads="1"/>
          </p:cNvSpPr>
          <p:nvPr/>
        </p:nvSpPr>
        <p:spPr bwMode="auto">
          <a:xfrm rot="3874243">
            <a:off x="5865795" y="4990807"/>
            <a:ext cx="442913" cy="274637"/>
          </a:xfrm>
          <a:prstGeom prst="rightArrow">
            <a:avLst>
              <a:gd name="adj1" fmla="val 50000"/>
              <a:gd name="adj2" fmla="val 40318"/>
            </a:avLst>
          </a:prstGeom>
          <a:solidFill>
            <a:schemeClr val="tx1"/>
          </a:solidFill>
          <a:ln w="9525">
            <a:solidFill>
              <a:schemeClr val="tx1"/>
            </a:solidFill>
            <a:miter lim="800000"/>
            <a:headEnd/>
            <a:tailEnd/>
          </a:ln>
          <a:effectLst/>
        </p:spPr>
        <p:txBody>
          <a:bodyPr wrap="none" anchor="ctr"/>
          <a:lstStyle/>
          <a:p>
            <a:endParaRPr lang="fr-FR"/>
          </a:p>
        </p:txBody>
      </p:sp>
      <p:sp>
        <p:nvSpPr>
          <p:cNvPr id="233" name="Text Box 191"/>
          <p:cNvSpPr txBox="1">
            <a:spLocks noChangeArrowheads="1"/>
          </p:cNvSpPr>
          <p:nvPr/>
        </p:nvSpPr>
        <p:spPr bwMode="auto">
          <a:xfrm>
            <a:off x="5724128" y="5013176"/>
            <a:ext cx="274637" cy="244475"/>
          </a:xfrm>
          <a:prstGeom prst="rect">
            <a:avLst/>
          </a:prstGeom>
          <a:noFill/>
          <a:ln w="9525">
            <a:noFill/>
            <a:miter lim="800000"/>
            <a:headEnd/>
            <a:tailEnd/>
          </a:ln>
          <a:effectLst/>
        </p:spPr>
        <p:txBody>
          <a:bodyPr wrap="none">
            <a:spAutoFit/>
          </a:bodyPr>
          <a:lstStyle/>
          <a:p>
            <a:r>
              <a:rPr lang="fr-FR" sz="1000" b="1" dirty="0">
                <a:latin typeface="Times New Roman" pitchFamily="18" charset="0"/>
                <a:cs typeface="Times New Roman" pitchFamily="18" charset="0"/>
              </a:rPr>
              <a:t>∞</a:t>
            </a:r>
            <a:endParaRPr lang="fr-FR" sz="1000" b="1" dirty="0">
              <a:latin typeface="Times New Roman" pitchFamily="18" charset="0"/>
            </a:endParaRPr>
          </a:p>
        </p:txBody>
      </p:sp>
      <p:sp>
        <p:nvSpPr>
          <p:cNvPr id="234" name="AutoShape 216"/>
          <p:cNvSpPr>
            <a:spLocks noChangeArrowheads="1"/>
          </p:cNvSpPr>
          <p:nvPr/>
        </p:nvSpPr>
        <p:spPr bwMode="auto">
          <a:xfrm rot="3120000">
            <a:off x="6447792" y="4174937"/>
            <a:ext cx="571541" cy="287854"/>
          </a:xfrm>
          <a:prstGeom prst="rightArrow">
            <a:avLst>
              <a:gd name="adj1" fmla="val 50000"/>
              <a:gd name="adj2" fmla="val 40318"/>
            </a:avLst>
          </a:prstGeom>
          <a:solidFill>
            <a:schemeClr val="tx1"/>
          </a:solidFill>
          <a:ln w="9525">
            <a:solidFill>
              <a:schemeClr val="tx1"/>
            </a:solidFill>
            <a:miter lim="800000"/>
            <a:headEnd/>
            <a:tailEnd/>
          </a:ln>
          <a:effectLst/>
        </p:spPr>
        <p:txBody>
          <a:bodyPr wrap="none" anchor="ctr"/>
          <a:lstStyle/>
          <a:p>
            <a:endParaRPr lang="fr-FR"/>
          </a:p>
        </p:txBody>
      </p:sp>
      <p:sp>
        <p:nvSpPr>
          <p:cNvPr id="235" name="Text Box 191"/>
          <p:cNvSpPr txBox="1">
            <a:spLocks noChangeArrowheads="1"/>
          </p:cNvSpPr>
          <p:nvPr/>
        </p:nvSpPr>
        <p:spPr bwMode="auto">
          <a:xfrm>
            <a:off x="6444208" y="4221088"/>
            <a:ext cx="274637" cy="244475"/>
          </a:xfrm>
          <a:prstGeom prst="rect">
            <a:avLst/>
          </a:prstGeom>
          <a:noFill/>
          <a:ln w="9525">
            <a:noFill/>
            <a:miter lim="800000"/>
            <a:headEnd/>
            <a:tailEnd/>
          </a:ln>
          <a:effectLst/>
        </p:spPr>
        <p:txBody>
          <a:bodyPr wrap="none">
            <a:spAutoFit/>
          </a:bodyPr>
          <a:lstStyle/>
          <a:p>
            <a:r>
              <a:rPr lang="fr-FR" sz="1000" b="1" dirty="0">
                <a:latin typeface="Times New Roman" pitchFamily="18" charset="0"/>
                <a:cs typeface="Times New Roman" pitchFamily="18" charset="0"/>
              </a:rPr>
              <a:t>∞</a:t>
            </a:r>
            <a:endParaRPr lang="fr-FR" sz="1000" b="1" dirty="0">
              <a:latin typeface="Times New Roman" pitchFamily="18" charset="0"/>
            </a:endParaRPr>
          </a:p>
        </p:txBody>
      </p:sp>
      <p:sp>
        <p:nvSpPr>
          <p:cNvPr id="236" name="AutoShape 217"/>
          <p:cNvSpPr>
            <a:spLocks noChangeArrowheads="1"/>
          </p:cNvSpPr>
          <p:nvPr/>
        </p:nvSpPr>
        <p:spPr bwMode="auto">
          <a:xfrm rot="21600000">
            <a:off x="6588224" y="3789040"/>
            <a:ext cx="1584176" cy="288032"/>
          </a:xfrm>
          <a:prstGeom prst="rightArrow">
            <a:avLst>
              <a:gd name="adj1" fmla="val 50000"/>
              <a:gd name="adj2" fmla="val 127601"/>
            </a:avLst>
          </a:prstGeom>
          <a:solidFill>
            <a:schemeClr val="tx1"/>
          </a:solidFill>
          <a:ln w="9525">
            <a:solidFill>
              <a:schemeClr val="tx1"/>
            </a:solidFill>
            <a:miter lim="800000"/>
            <a:headEnd/>
            <a:tailEnd/>
          </a:ln>
          <a:effectLst/>
        </p:spPr>
        <p:txBody>
          <a:bodyPr wrap="none" anchor="ctr"/>
          <a:lstStyle/>
          <a:p>
            <a:endParaRPr lang="fr-FR"/>
          </a:p>
        </p:txBody>
      </p:sp>
      <p:sp>
        <p:nvSpPr>
          <p:cNvPr id="237" name="Text Box 232"/>
          <p:cNvSpPr txBox="1">
            <a:spLocks noChangeArrowheads="1"/>
          </p:cNvSpPr>
          <p:nvPr/>
        </p:nvSpPr>
        <p:spPr bwMode="auto">
          <a:xfrm>
            <a:off x="7236296" y="3933056"/>
            <a:ext cx="274637" cy="244475"/>
          </a:xfrm>
          <a:prstGeom prst="rect">
            <a:avLst/>
          </a:prstGeom>
          <a:noFill/>
          <a:ln w="9525">
            <a:noFill/>
            <a:miter lim="800000"/>
            <a:headEnd/>
            <a:tailEnd/>
          </a:ln>
          <a:effectLst/>
        </p:spPr>
        <p:txBody>
          <a:bodyPr wrap="none">
            <a:spAutoFit/>
          </a:bodyPr>
          <a:lstStyle/>
          <a:p>
            <a:r>
              <a:rPr lang="fr-FR" sz="1000" b="1" dirty="0">
                <a:latin typeface="Times New Roman" pitchFamily="18" charset="0"/>
                <a:cs typeface="Times New Roman" pitchFamily="18" charset="0"/>
              </a:rPr>
              <a:t>∞</a:t>
            </a:r>
            <a:endParaRPr lang="fr-FR" sz="1000" b="1" dirty="0">
              <a:latin typeface="Times New Roman" pitchFamily="18"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451</TotalTime>
  <Words>3240</Words>
  <Application>Microsoft Macintosh PowerPoint</Application>
  <PresentationFormat>Présentation à l'écran (4:3)</PresentationFormat>
  <Paragraphs>1085</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DEFINITIONS</vt:lpstr>
      <vt:lpstr>ALGORITHME DE FORD-FULKERSON</vt:lpstr>
      <vt:lpstr>Q12 : COUT x DELAI DU LOGICIEL LOGIC : ANALYSE GLOBALE</vt:lpstr>
      <vt:lpstr>Q12 : COUT x DELAI DU LOGICIEL LOGIC : ITERATION N°1</vt:lpstr>
      <vt:lpstr>Q12 : COUT x DELAI DU LOGICIEL LOGIC : ITERATION N°2</vt:lpstr>
      <vt:lpstr>Q12 : COUT x DELAI DU LOGICIEL LOGIC : ITERATION N°3</vt:lpstr>
      <vt:lpstr>Q12 : COUT x DELAI DU LOGICIEL LOGIC : ITERATION N°4</vt:lpstr>
      <vt:lpstr>Q12 : COUT x DELAI DU LOGICIEL LOGIC : ITERATION N°5</vt:lpstr>
      <vt:lpstr>Q12 : COUT x DELAI DU LOGICIEL LOGIC : ITERATION N°6</vt:lpstr>
      <vt:lpstr>Q12 : COURBE COUT x DELAI POUR LE LOGICIEL LOGIC</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ALGORITHME DE FORD-FULKERSON</dc:title>
  <dc:creator>DORIOT</dc:creator>
  <cp:lastModifiedBy>Guy DORIOT</cp:lastModifiedBy>
  <cp:revision>44</cp:revision>
  <dcterms:created xsi:type="dcterms:W3CDTF">2011-08-15T11:28:14Z</dcterms:created>
  <dcterms:modified xsi:type="dcterms:W3CDTF">2013-09-18T06:50:36Z</dcterms:modified>
</cp:coreProperties>
</file>