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7" r:id="rId1"/>
  </p:sldMasterIdLst>
  <p:notesMasterIdLst>
    <p:notesMasterId r:id="rId86"/>
  </p:notesMasterIdLst>
  <p:handoutMasterIdLst>
    <p:handoutMasterId r:id="rId87"/>
  </p:handoutMasterIdLst>
  <p:sldIdLst>
    <p:sldId id="316" r:id="rId2"/>
    <p:sldId id="373" r:id="rId3"/>
    <p:sldId id="499" r:id="rId4"/>
    <p:sldId id="500" r:id="rId5"/>
    <p:sldId id="501" r:id="rId6"/>
    <p:sldId id="502" r:id="rId7"/>
    <p:sldId id="503" r:id="rId8"/>
    <p:sldId id="504" r:id="rId9"/>
    <p:sldId id="505" r:id="rId10"/>
    <p:sldId id="506" r:id="rId11"/>
    <p:sldId id="507" r:id="rId12"/>
    <p:sldId id="508" r:id="rId13"/>
    <p:sldId id="432"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98" r:id="rId28"/>
    <p:sldId id="399" r:id="rId29"/>
    <p:sldId id="400" r:id="rId30"/>
    <p:sldId id="401" r:id="rId31"/>
    <p:sldId id="402" r:id="rId32"/>
    <p:sldId id="405" r:id="rId33"/>
    <p:sldId id="406" r:id="rId34"/>
    <p:sldId id="407" r:id="rId35"/>
    <p:sldId id="409" r:id="rId36"/>
    <p:sldId id="410" r:id="rId37"/>
    <p:sldId id="411" r:id="rId38"/>
    <p:sldId id="418" r:id="rId39"/>
    <p:sldId id="419" r:id="rId40"/>
    <p:sldId id="420" r:id="rId41"/>
    <p:sldId id="421" r:id="rId42"/>
    <p:sldId id="422" r:id="rId43"/>
    <p:sldId id="497" r:id="rId44"/>
    <p:sldId id="498" r:id="rId45"/>
    <p:sldId id="423" r:id="rId46"/>
    <p:sldId id="428" r:id="rId47"/>
    <p:sldId id="427" r:id="rId48"/>
    <p:sldId id="429" r:id="rId49"/>
    <p:sldId id="430" r:id="rId50"/>
    <p:sldId id="431" r:id="rId51"/>
    <p:sldId id="448" r:id="rId52"/>
    <p:sldId id="449" r:id="rId53"/>
    <p:sldId id="450" r:id="rId54"/>
    <p:sldId id="452" r:id="rId55"/>
    <p:sldId id="460" r:id="rId56"/>
    <p:sldId id="461" r:id="rId57"/>
    <p:sldId id="462" r:id="rId58"/>
    <p:sldId id="463" r:id="rId59"/>
    <p:sldId id="464" r:id="rId60"/>
    <p:sldId id="466" r:id="rId61"/>
    <p:sldId id="470" r:id="rId62"/>
    <p:sldId id="471" r:id="rId63"/>
    <p:sldId id="472" r:id="rId64"/>
    <p:sldId id="473" r:id="rId65"/>
    <p:sldId id="474" r:id="rId66"/>
    <p:sldId id="476" r:id="rId67"/>
    <p:sldId id="477" r:id="rId68"/>
    <p:sldId id="478" r:id="rId69"/>
    <p:sldId id="479" r:id="rId70"/>
    <p:sldId id="480" r:id="rId71"/>
    <p:sldId id="481" r:id="rId72"/>
    <p:sldId id="482" r:id="rId73"/>
    <p:sldId id="483" r:id="rId74"/>
    <p:sldId id="484" r:id="rId75"/>
    <p:sldId id="485" r:id="rId76"/>
    <p:sldId id="486" r:id="rId77"/>
    <p:sldId id="487" r:id="rId78"/>
    <p:sldId id="488" r:id="rId79"/>
    <p:sldId id="489" r:id="rId80"/>
    <p:sldId id="490" r:id="rId81"/>
    <p:sldId id="491" r:id="rId82"/>
    <p:sldId id="492" r:id="rId83"/>
    <p:sldId id="493" r:id="rId84"/>
    <p:sldId id="494" r:id="rId85"/>
  </p:sldIdLst>
  <p:sldSz cx="9144000" cy="6858000" type="screen4x3"/>
  <p:notesSz cx="6877050" cy="9653588"/>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9710" autoAdjust="0"/>
  </p:normalViewPr>
  <p:slideViewPr>
    <p:cSldViewPr>
      <p:cViewPr varScale="1">
        <p:scale>
          <a:sx n="78" d="100"/>
          <a:sy n="78" d="100"/>
        </p:scale>
        <p:origin x="-1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4" d="100"/>
          <a:sy n="34" d="100"/>
        </p:scale>
        <p:origin x="-1662" y="-84"/>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6B222-221C-4F30-8D5B-607E5C7D531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9DEE8972-C6BE-4B86-AFFA-6D610F3B7F2D}">
      <dgm:prSet phldrT="[Texte]"/>
      <dgm:spPr>
        <a:solidFill>
          <a:schemeClr val="bg2">
            <a:lumMod val="50000"/>
          </a:schemeClr>
        </a:solidFill>
      </dgm:spPr>
      <dgm:t>
        <a:bodyPr/>
        <a:lstStyle/>
        <a:p>
          <a:r>
            <a:rPr lang="fr-FR" dirty="0" err="1" smtClean="0"/>
            <a:t>Org</a:t>
          </a:r>
          <a:r>
            <a:rPr lang="fr-FR" dirty="0" smtClean="0"/>
            <a:t> 1</a:t>
          </a:r>
          <a:endParaRPr lang="fr-FR" dirty="0"/>
        </a:p>
      </dgm:t>
    </dgm:pt>
    <dgm:pt modelId="{2E1CDF5D-45C0-4EE8-9B9C-3997C082E364}" type="parTrans" cxnId="{4AC770B0-C736-4FED-81EB-2B8A6AD0E765}">
      <dgm:prSet/>
      <dgm:spPr/>
      <dgm:t>
        <a:bodyPr/>
        <a:lstStyle/>
        <a:p>
          <a:endParaRPr lang="fr-FR"/>
        </a:p>
      </dgm:t>
    </dgm:pt>
    <dgm:pt modelId="{623AE1F0-48AB-4A91-BD28-C04CAA98842A}" type="sibTrans" cxnId="{4AC770B0-C736-4FED-81EB-2B8A6AD0E765}">
      <dgm:prSet/>
      <dgm:spPr/>
      <dgm:t>
        <a:bodyPr/>
        <a:lstStyle/>
        <a:p>
          <a:endParaRPr lang="fr-FR"/>
        </a:p>
      </dgm:t>
    </dgm:pt>
    <dgm:pt modelId="{E8D4D874-94FB-4071-BFC7-2025F81AE503}">
      <dgm:prSet phldrT="[Texte]"/>
      <dgm:spPr/>
      <dgm:t>
        <a:bodyPr/>
        <a:lstStyle/>
        <a:p>
          <a:r>
            <a:rPr lang="fr-FR" dirty="0" smtClean="0"/>
            <a:t>Établissement1</a:t>
          </a:r>
          <a:endParaRPr lang="fr-FR" dirty="0"/>
        </a:p>
      </dgm:t>
    </dgm:pt>
    <dgm:pt modelId="{155E387C-5716-4A40-B7E1-5EC8D929577F}" type="parTrans" cxnId="{20165564-DEF4-40CF-A90E-6DDA06F7AEF3}">
      <dgm:prSet/>
      <dgm:spPr/>
      <dgm:t>
        <a:bodyPr/>
        <a:lstStyle/>
        <a:p>
          <a:endParaRPr lang="fr-FR"/>
        </a:p>
      </dgm:t>
    </dgm:pt>
    <dgm:pt modelId="{67A551E8-A68C-40E3-91E4-94CED8E04794}" type="sibTrans" cxnId="{20165564-DEF4-40CF-A90E-6DDA06F7AEF3}">
      <dgm:prSet/>
      <dgm:spPr/>
      <dgm:t>
        <a:bodyPr/>
        <a:lstStyle/>
        <a:p>
          <a:endParaRPr lang="fr-FR"/>
        </a:p>
      </dgm:t>
    </dgm:pt>
    <dgm:pt modelId="{2CC34A22-D627-4B0E-9D69-AFA56E4FBA63}">
      <dgm:prSet phldrT="[Texte]"/>
      <dgm:spPr>
        <a:solidFill>
          <a:schemeClr val="bg2">
            <a:lumMod val="50000"/>
          </a:schemeClr>
        </a:solidFill>
      </dgm:spPr>
      <dgm:t>
        <a:bodyPr/>
        <a:lstStyle/>
        <a:p>
          <a:r>
            <a:rPr lang="fr-FR" dirty="0" smtClean="0"/>
            <a:t>Org2</a:t>
          </a:r>
          <a:endParaRPr lang="fr-FR" dirty="0"/>
        </a:p>
      </dgm:t>
    </dgm:pt>
    <dgm:pt modelId="{A0C3DED6-CEB8-45BC-8D44-B41224B8388A}" type="parTrans" cxnId="{84ED72E8-EDD5-4901-9A88-795B1D202D6F}">
      <dgm:prSet/>
      <dgm:spPr/>
      <dgm:t>
        <a:bodyPr/>
        <a:lstStyle/>
        <a:p>
          <a:endParaRPr lang="fr-FR"/>
        </a:p>
      </dgm:t>
    </dgm:pt>
    <dgm:pt modelId="{2C58EAF4-9243-4B20-9806-7B6F3193826E}" type="sibTrans" cxnId="{84ED72E8-EDD5-4901-9A88-795B1D202D6F}">
      <dgm:prSet/>
      <dgm:spPr/>
      <dgm:t>
        <a:bodyPr/>
        <a:lstStyle/>
        <a:p>
          <a:endParaRPr lang="fr-FR"/>
        </a:p>
      </dgm:t>
    </dgm:pt>
    <dgm:pt modelId="{4AF77721-196B-4443-9E7F-CEBBAD2E7F75}">
      <dgm:prSet phldrT="[Texte]"/>
      <dgm:spPr/>
      <dgm:t>
        <a:bodyPr/>
        <a:lstStyle/>
        <a:p>
          <a:r>
            <a:rPr lang="fr-FR" dirty="0" smtClean="0"/>
            <a:t>établissement2</a:t>
          </a:r>
          <a:endParaRPr lang="fr-FR" dirty="0"/>
        </a:p>
      </dgm:t>
    </dgm:pt>
    <dgm:pt modelId="{F158B92B-024C-4AE7-A3E6-334D66C522E3}" type="parTrans" cxnId="{5A2680AC-F7B7-4DFF-B6B0-4AC6F20EBFC6}">
      <dgm:prSet/>
      <dgm:spPr/>
      <dgm:t>
        <a:bodyPr/>
        <a:lstStyle/>
        <a:p>
          <a:endParaRPr lang="fr-FR"/>
        </a:p>
      </dgm:t>
    </dgm:pt>
    <dgm:pt modelId="{714D2BD4-D8D0-41F7-BA1C-7E8518076FBD}" type="sibTrans" cxnId="{5A2680AC-F7B7-4DFF-B6B0-4AC6F20EBFC6}">
      <dgm:prSet/>
      <dgm:spPr/>
      <dgm:t>
        <a:bodyPr/>
        <a:lstStyle/>
        <a:p>
          <a:endParaRPr lang="fr-FR"/>
        </a:p>
      </dgm:t>
    </dgm:pt>
    <dgm:pt modelId="{56126BCF-E36E-4102-ADA5-1EB993C1D1DC}">
      <dgm:prSet phldrT="[Texte]"/>
      <dgm:spPr>
        <a:solidFill>
          <a:schemeClr val="bg2">
            <a:lumMod val="50000"/>
          </a:schemeClr>
        </a:solidFill>
      </dgm:spPr>
      <dgm:t>
        <a:bodyPr/>
        <a:lstStyle/>
        <a:p>
          <a:r>
            <a:rPr lang="fr-FR" dirty="0" smtClean="0"/>
            <a:t>Org3</a:t>
          </a:r>
          <a:endParaRPr lang="fr-FR" dirty="0"/>
        </a:p>
      </dgm:t>
    </dgm:pt>
    <dgm:pt modelId="{F912C27E-8F0F-4C90-9ADB-41125B04EDCF}" type="parTrans" cxnId="{04AA511F-CF4C-4D11-88BF-820C25036C13}">
      <dgm:prSet/>
      <dgm:spPr/>
      <dgm:t>
        <a:bodyPr/>
        <a:lstStyle/>
        <a:p>
          <a:endParaRPr lang="fr-FR"/>
        </a:p>
      </dgm:t>
    </dgm:pt>
    <dgm:pt modelId="{B9220308-E6E1-4481-BB60-11789056D035}" type="sibTrans" cxnId="{04AA511F-CF4C-4D11-88BF-820C25036C13}">
      <dgm:prSet/>
      <dgm:spPr/>
      <dgm:t>
        <a:bodyPr/>
        <a:lstStyle/>
        <a:p>
          <a:endParaRPr lang="fr-FR"/>
        </a:p>
      </dgm:t>
    </dgm:pt>
    <dgm:pt modelId="{A2E45112-F14A-4857-B67D-667BF675F241}">
      <dgm:prSet phldrT="[Texte]"/>
      <dgm:spPr/>
      <dgm:t>
        <a:bodyPr/>
        <a:lstStyle/>
        <a:p>
          <a:r>
            <a:rPr lang="fr-FR" dirty="0" smtClean="0"/>
            <a:t>établissement3</a:t>
          </a:r>
          <a:endParaRPr lang="fr-FR" dirty="0"/>
        </a:p>
      </dgm:t>
    </dgm:pt>
    <dgm:pt modelId="{F6242012-839A-4315-B9C7-55FDDA994291}" type="parTrans" cxnId="{2A5B8C54-CC34-445A-8609-6E68EB820E1C}">
      <dgm:prSet/>
      <dgm:spPr/>
      <dgm:t>
        <a:bodyPr/>
        <a:lstStyle/>
        <a:p>
          <a:endParaRPr lang="fr-FR"/>
        </a:p>
      </dgm:t>
    </dgm:pt>
    <dgm:pt modelId="{C0D77FFD-780C-4AF1-9FDB-6859C30E698D}" type="sibTrans" cxnId="{2A5B8C54-CC34-445A-8609-6E68EB820E1C}">
      <dgm:prSet/>
      <dgm:spPr/>
      <dgm:t>
        <a:bodyPr/>
        <a:lstStyle/>
        <a:p>
          <a:endParaRPr lang="fr-FR"/>
        </a:p>
      </dgm:t>
    </dgm:pt>
    <dgm:pt modelId="{3F9C9405-CD70-4BF6-83CD-FAD8FEC96611}">
      <dgm:prSet phldrT="[Texte]"/>
      <dgm:spPr/>
      <dgm:t>
        <a:bodyPr/>
        <a:lstStyle/>
        <a:p>
          <a:endParaRPr lang="fr-FR" dirty="0"/>
        </a:p>
      </dgm:t>
    </dgm:pt>
    <dgm:pt modelId="{917C95C5-9E75-4BF7-AF1D-81CC76AC2A96}" type="parTrans" cxnId="{7D0FB9A4-E25E-434C-936F-FF2A760FFBB4}">
      <dgm:prSet/>
      <dgm:spPr/>
      <dgm:t>
        <a:bodyPr/>
        <a:lstStyle/>
        <a:p>
          <a:endParaRPr lang="fr-FR"/>
        </a:p>
      </dgm:t>
    </dgm:pt>
    <dgm:pt modelId="{D32CD284-D436-4037-A4A8-C18F10CF86B0}" type="sibTrans" cxnId="{7D0FB9A4-E25E-434C-936F-FF2A760FFBB4}">
      <dgm:prSet/>
      <dgm:spPr/>
      <dgm:t>
        <a:bodyPr/>
        <a:lstStyle/>
        <a:p>
          <a:endParaRPr lang="fr-FR"/>
        </a:p>
      </dgm:t>
    </dgm:pt>
    <dgm:pt modelId="{1ED24904-5CC9-4BA2-AB57-1251DCC9420E}">
      <dgm:prSet phldrT="[Texte]"/>
      <dgm:spPr/>
      <dgm:t>
        <a:bodyPr/>
        <a:lstStyle/>
        <a:p>
          <a:endParaRPr lang="fr-FR" dirty="0"/>
        </a:p>
      </dgm:t>
    </dgm:pt>
    <dgm:pt modelId="{1D436A73-CACF-48A2-8B08-B6FCD9740749}" type="parTrans" cxnId="{FBC56668-0134-4D48-83A4-7F6C61DFD2BB}">
      <dgm:prSet/>
      <dgm:spPr/>
      <dgm:t>
        <a:bodyPr/>
        <a:lstStyle/>
        <a:p>
          <a:endParaRPr lang="fr-FR"/>
        </a:p>
      </dgm:t>
    </dgm:pt>
    <dgm:pt modelId="{0F7C1811-F08C-4E81-A598-6204F00D7942}" type="sibTrans" cxnId="{FBC56668-0134-4D48-83A4-7F6C61DFD2BB}">
      <dgm:prSet/>
      <dgm:spPr/>
      <dgm:t>
        <a:bodyPr/>
        <a:lstStyle/>
        <a:p>
          <a:endParaRPr lang="fr-FR"/>
        </a:p>
      </dgm:t>
    </dgm:pt>
    <dgm:pt modelId="{B26AD747-1E74-4AD7-B08D-035059CEA25D}">
      <dgm:prSet phldrT="[Texte]"/>
      <dgm:spPr/>
      <dgm:t>
        <a:bodyPr/>
        <a:lstStyle/>
        <a:p>
          <a:endParaRPr lang="fr-FR" dirty="0"/>
        </a:p>
      </dgm:t>
    </dgm:pt>
    <dgm:pt modelId="{F710BACC-7FA1-43F0-AC13-F38CE88BCAC7}" type="parTrans" cxnId="{125E47BB-0C93-45CE-8E34-2CD36566E7FE}">
      <dgm:prSet/>
      <dgm:spPr/>
      <dgm:t>
        <a:bodyPr/>
        <a:lstStyle/>
        <a:p>
          <a:endParaRPr lang="fr-FR"/>
        </a:p>
      </dgm:t>
    </dgm:pt>
    <dgm:pt modelId="{1A595DE5-27F3-493A-AB96-AAF891AAD19F}" type="sibTrans" cxnId="{125E47BB-0C93-45CE-8E34-2CD36566E7FE}">
      <dgm:prSet/>
      <dgm:spPr/>
      <dgm:t>
        <a:bodyPr/>
        <a:lstStyle/>
        <a:p>
          <a:endParaRPr lang="fr-FR"/>
        </a:p>
      </dgm:t>
    </dgm:pt>
    <dgm:pt modelId="{909E1430-F5C3-4F39-BF0A-7583078F1DF4}">
      <dgm:prSet phldrT="[Texte]"/>
      <dgm:spPr/>
      <dgm:t>
        <a:bodyPr/>
        <a:lstStyle/>
        <a:p>
          <a:endParaRPr lang="fr-FR" dirty="0"/>
        </a:p>
      </dgm:t>
    </dgm:pt>
    <dgm:pt modelId="{864A3C87-0A89-4363-9368-C404CC0814CD}" type="parTrans" cxnId="{DDBB5000-ECCB-4DB5-AFD9-E8F5838088DF}">
      <dgm:prSet/>
      <dgm:spPr/>
      <dgm:t>
        <a:bodyPr/>
        <a:lstStyle/>
        <a:p>
          <a:endParaRPr lang="fr-FR"/>
        </a:p>
      </dgm:t>
    </dgm:pt>
    <dgm:pt modelId="{1E278FD2-639A-41B0-A8E2-E4EBAB8E1BF5}" type="sibTrans" cxnId="{DDBB5000-ECCB-4DB5-AFD9-E8F5838088DF}">
      <dgm:prSet/>
      <dgm:spPr/>
      <dgm:t>
        <a:bodyPr/>
        <a:lstStyle/>
        <a:p>
          <a:endParaRPr lang="fr-FR"/>
        </a:p>
      </dgm:t>
    </dgm:pt>
    <dgm:pt modelId="{ECD25833-75A3-4D87-AD11-49779A983A4E}">
      <dgm:prSet phldrT="[Texte]"/>
      <dgm:spPr/>
      <dgm:t>
        <a:bodyPr/>
        <a:lstStyle/>
        <a:p>
          <a:endParaRPr lang="fr-FR" dirty="0"/>
        </a:p>
      </dgm:t>
    </dgm:pt>
    <dgm:pt modelId="{D663DBF8-9CEA-47A2-8302-42184A6A8E25}" type="parTrans" cxnId="{FD83E6C6-1E31-48B6-B8D2-FFAC21EBA4E3}">
      <dgm:prSet/>
      <dgm:spPr/>
      <dgm:t>
        <a:bodyPr/>
        <a:lstStyle/>
        <a:p>
          <a:endParaRPr lang="fr-FR"/>
        </a:p>
      </dgm:t>
    </dgm:pt>
    <dgm:pt modelId="{B3693DC6-1AA5-4593-A968-58FB7747992D}" type="sibTrans" cxnId="{FD83E6C6-1E31-48B6-B8D2-FFAC21EBA4E3}">
      <dgm:prSet/>
      <dgm:spPr/>
      <dgm:t>
        <a:bodyPr/>
        <a:lstStyle/>
        <a:p>
          <a:endParaRPr lang="fr-FR"/>
        </a:p>
      </dgm:t>
    </dgm:pt>
    <dgm:pt modelId="{E47AC49F-BD67-4972-B12C-3639575B0D1A}">
      <dgm:prSet phldrT="[Texte]"/>
      <dgm:spPr/>
      <dgm:t>
        <a:bodyPr/>
        <a:lstStyle/>
        <a:p>
          <a:endParaRPr lang="fr-FR" dirty="0"/>
        </a:p>
      </dgm:t>
    </dgm:pt>
    <dgm:pt modelId="{1360228C-E38F-4180-9919-58FA2E3CC3FC}" type="parTrans" cxnId="{8825CEBB-544E-4C0C-825A-868A27357E20}">
      <dgm:prSet/>
      <dgm:spPr/>
      <dgm:t>
        <a:bodyPr/>
        <a:lstStyle/>
        <a:p>
          <a:endParaRPr lang="fr-FR"/>
        </a:p>
      </dgm:t>
    </dgm:pt>
    <dgm:pt modelId="{8F010993-A102-4754-800C-ABEFE22180A6}" type="sibTrans" cxnId="{8825CEBB-544E-4C0C-825A-868A27357E20}">
      <dgm:prSet/>
      <dgm:spPr/>
      <dgm:t>
        <a:bodyPr/>
        <a:lstStyle/>
        <a:p>
          <a:endParaRPr lang="fr-FR"/>
        </a:p>
      </dgm:t>
    </dgm:pt>
    <dgm:pt modelId="{2C8DF18A-103B-46A2-A0EC-99680A77001E}" type="pres">
      <dgm:prSet presAssocID="{C346B222-221C-4F30-8D5B-607E5C7D5310}" presName="Name0" presStyleCnt="0">
        <dgm:presLayoutVars>
          <dgm:dir/>
          <dgm:animLvl val="lvl"/>
          <dgm:resizeHandles val="exact"/>
        </dgm:presLayoutVars>
      </dgm:prSet>
      <dgm:spPr/>
      <dgm:t>
        <a:bodyPr/>
        <a:lstStyle/>
        <a:p>
          <a:endParaRPr lang="fr-FR"/>
        </a:p>
      </dgm:t>
    </dgm:pt>
    <dgm:pt modelId="{D48D0BFE-571D-4ECF-A408-7F3927B16C5C}" type="pres">
      <dgm:prSet presAssocID="{9DEE8972-C6BE-4B86-AFFA-6D610F3B7F2D}" presName="composite" presStyleCnt="0"/>
      <dgm:spPr/>
    </dgm:pt>
    <dgm:pt modelId="{FDE930E5-78FA-45DB-AF7E-984C7FAF5B84}" type="pres">
      <dgm:prSet presAssocID="{9DEE8972-C6BE-4B86-AFFA-6D610F3B7F2D}" presName="parTx" presStyleLbl="alignNode1" presStyleIdx="0" presStyleCnt="3" custLinFactNeighborX="2460" custLinFactNeighborY="5667">
        <dgm:presLayoutVars>
          <dgm:chMax val="0"/>
          <dgm:chPref val="0"/>
          <dgm:bulletEnabled val="1"/>
        </dgm:presLayoutVars>
      </dgm:prSet>
      <dgm:spPr/>
      <dgm:t>
        <a:bodyPr/>
        <a:lstStyle/>
        <a:p>
          <a:endParaRPr lang="fr-FR"/>
        </a:p>
      </dgm:t>
    </dgm:pt>
    <dgm:pt modelId="{392F1595-D057-4F17-82F4-3B69525A1D88}" type="pres">
      <dgm:prSet presAssocID="{9DEE8972-C6BE-4B86-AFFA-6D610F3B7F2D}" presName="desTx" presStyleLbl="alignAccFollowNode1" presStyleIdx="0" presStyleCnt="3" custLinFactNeighborX="2461">
        <dgm:presLayoutVars>
          <dgm:bulletEnabled val="1"/>
        </dgm:presLayoutVars>
      </dgm:prSet>
      <dgm:spPr/>
      <dgm:t>
        <a:bodyPr/>
        <a:lstStyle/>
        <a:p>
          <a:endParaRPr lang="fr-FR"/>
        </a:p>
      </dgm:t>
    </dgm:pt>
    <dgm:pt modelId="{F2D825D7-7749-46C2-8759-67BA5A65BF46}" type="pres">
      <dgm:prSet presAssocID="{623AE1F0-48AB-4A91-BD28-C04CAA98842A}" presName="space" presStyleCnt="0"/>
      <dgm:spPr/>
    </dgm:pt>
    <dgm:pt modelId="{537A7EBD-1CCB-4371-9686-19D65584D94D}" type="pres">
      <dgm:prSet presAssocID="{2CC34A22-D627-4B0E-9D69-AFA56E4FBA63}" presName="composite" presStyleCnt="0"/>
      <dgm:spPr/>
    </dgm:pt>
    <dgm:pt modelId="{5E81E69C-C85A-43BF-9120-57BC594AA085}" type="pres">
      <dgm:prSet presAssocID="{2CC34A22-D627-4B0E-9D69-AFA56E4FBA63}" presName="parTx" presStyleLbl="alignNode1" presStyleIdx="1" presStyleCnt="3" custLinFactNeighborX="0" custLinFactNeighborY="5667">
        <dgm:presLayoutVars>
          <dgm:chMax val="0"/>
          <dgm:chPref val="0"/>
          <dgm:bulletEnabled val="1"/>
        </dgm:presLayoutVars>
      </dgm:prSet>
      <dgm:spPr/>
      <dgm:t>
        <a:bodyPr/>
        <a:lstStyle/>
        <a:p>
          <a:endParaRPr lang="fr-FR"/>
        </a:p>
      </dgm:t>
    </dgm:pt>
    <dgm:pt modelId="{36CCCC28-0565-4524-8502-95655FFAE04F}" type="pres">
      <dgm:prSet presAssocID="{2CC34A22-D627-4B0E-9D69-AFA56E4FBA63}" presName="desTx" presStyleLbl="alignAccFollowNode1" presStyleIdx="1" presStyleCnt="3">
        <dgm:presLayoutVars>
          <dgm:bulletEnabled val="1"/>
        </dgm:presLayoutVars>
      </dgm:prSet>
      <dgm:spPr/>
      <dgm:t>
        <a:bodyPr/>
        <a:lstStyle/>
        <a:p>
          <a:endParaRPr lang="fr-FR"/>
        </a:p>
      </dgm:t>
    </dgm:pt>
    <dgm:pt modelId="{693814FF-6044-4F5C-ABDC-6AEF53934E66}" type="pres">
      <dgm:prSet presAssocID="{2C58EAF4-9243-4B20-9806-7B6F3193826E}" presName="space" presStyleCnt="0"/>
      <dgm:spPr/>
    </dgm:pt>
    <dgm:pt modelId="{9B760161-4524-4AB9-8C13-A232411B6E93}" type="pres">
      <dgm:prSet presAssocID="{56126BCF-E36E-4102-ADA5-1EB993C1D1DC}" presName="composite" presStyleCnt="0"/>
      <dgm:spPr/>
    </dgm:pt>
    <dgm:pt modelId="{3A4EFD31-387D-4D49-AD79-59948EF91422}" type="pres">
      <dgm:prSet presAssocID="{56126BCF-E36E-4102-ADA5-1EB993C1D1DC}" presName="parTx" presStyleLbl="alignNode1" presStyleIdx="2" presStyleCnt="3">
        <dgm:presLayoutVars>
          <dgm:chMax val="0"/>
          <dgm:chPref val="0"/>
          <dgm:bulletEnabled val="1"/>
        </dgm:presLayoutVars>
      </dgm:prSet>
      <dgm:spPr/>
      <dgm:t>
        <a:bodyPr/>
        <a:lstStyle/>
        <a:p>
          <a:endParaRPr lang="fr-FR"/>
        </a:p>
      </dgm:t>
    </dgm:pt>
    <dgm:pt modelId="{2579247A-056B-4E5E-B2CE-FF88C8AECEFC}" type="pres">
      <dgm:prSet presAssocID="{56126BCF-E36E-4102-ADA5-1EB993C1D1DC}" presName="desTx" presStyleLbl="alignAccFollowNode1" presStyleIdx="2" presStyleCnt="3">
        <dgm:presLayoutVars>
          <dgm:bulletEnabled val="1"/>
        </dgm:presLayoutVars>
      </dgm:prSet>
      <dgm:spPr/>
      <dgm:t>
        <a:bodyPr/>
        <a:lstStyle/>
        <a:p>
          <a:endParaRPr lang="fr-FR"/>
        </a:p>
      </dgm:t>
    </dgm:pt>
  </dgm:ptLst>
  <dgm:cxnLst>
    <dgm:cxn modelId="{20537548-3593-4977-9E0E-BB4F9A33D719}" type="presOf" srcId="{1ED24904-5CC9-4BA2-AB57-1251DCC9420E}" destId="{392F1595-D057-4F17-82F4-3B69525A1D88}" srcOrd="0" destOrd="1" presId="urn:microsoft.com/office/officeart/2005/8/layout/hList1"/>
    <dgm:cxn modelId="{04AA511F-CF4C-4D11-88BF-820C25036C13}" srcId="{C346B222-221C-4F30-8D5B-607E5C7D5310}" destId="{56126BCF-E36E-4102-ADA5-1EB993C1D1DC}" srcOrd="2" destOrd="0" parTransId="{F912C27E-8F0F-4C90-9ADB-41125B04EDCF}" sibTransId="{B9220308-E6E1-4481-BB60-11789056D035}"/>
    <dgm:cxn modelId="{FD83E6C6-1E31-48B6-B8D2-FFAC21EBA4E3}" srcId="{9DEE8972-C6BE-4B86-AFFA-6D610F3B7F2D}" destId="{ECD25833-75A3-4D87-AD11-49779A983A4E}" srcOrd="4" destOrd="0" parTransId="{D663DBF8-9CEA-47A2-8302-42184A6A8E25}" sibTransId="{B3693DC6-1AA5-4593-A968-58FB7747992D}"/>
    <dgm:cxn modelId="{2A5B8C54-CC34-445A-8609-6E68EB820E1C}" srcId="{56126BCF-E36E-4102-ADA5-1EB993C1D1DC}" destId="{A2E45112-F14A-4857-B67D-667BF675F241}" srcOrd="0" destOrd="0" parTransId="{F6242012-839A-4315-B9C7-55FDDA994291}" sibTransId="{C0D77FFD-780C-4AF1-9FDB-6859C30E698D}"/>
    <dgm:cxn modelId="{84FDA3D1-7294-48A7-854B-65A182AA0DF1}" type="presOf" srcId="{C346B222-221C-4F30-8D5B-607E5C7D5310}" destId="{2C8DF18A-103B-46A2-A0EC-99680A77001E}" srcOrd="0" destOrd="0" presId="urn:microsoft.com/office/officeart/2005/8/layout/hList1"/>
    <dgm:cxn modelId="{95333C2C-E6E6-44AA-8A82-84B003E835D0}" type="presOf" srcId="{909E1430-F5C3-4F39-BF0A-7583078F1DF4}" destId="{392F1595-D057-4F17-82F4-3B69525A1D88}" srcOrd="0" destOrd="3" presId="urn:microsoft.com/office/officeart/2005/8/layout/hList1"/>
    <dgm:cxn modelId="{FBC56668-0134-4D48-83A4-7F6C61DFD2BB}" srcId="{9DEE8972-C6BE-4B86-AFFA-6D610F3B7F2D}" destId="{1ED24904-5CC9-4BA2-AB57-1251DCC9420E}" srcOrd="1" destOrd="0" parTransId="{1D436A73-CACF-48A2-8B08-B6FCD9740749}" sibTransId="{0F7C1811-F08C-4E81-A598-6204F00D7942}"/>
    <dgm:cxn modelId="{667CDD59-49B3-4AB3-8CE1-38F3A4579BA8}" type="presOf" srcId="{E8D4D874-94FB-4071-BFC7-2025F81AE503}" destId="{392F1595-D057-4F17-82F4-3B69525A1D88}" srcOrd="0" destOrd="0" presId="urn:microsoft.com/office/officeart/2005/8/layout/hList1"/>
    <dgm:cxn modelId="{7D0FB9A4-E25E-434C-936F-FF2A760FFBB4}" srcId="{9DEE8972-C6BE-4B86-AFFA-6D610F3B7F2D}" destId="{3F9C9405-CD70-4BF6-83CD-FAD8FEC96611}" srcOrd="6" destOrd="0" parTransId="{917C95C5-9E75-4BF7-AF1D-81CC76AC2A96}" sibTransId="{D32CD284-D436-4037-A4A8-C18F10CF86B0}"/>
    <dgm:cxn modelId="{125E47BB-0C93-45CE-8E34-2CD36566E7FE}" srcId="{9DEE8972-C6BE-4B86-AFFA-6D610F3B7F2D}" destId="{B26AD747-1E74-4AD7-B08D-035059CEA25D}" srcOrd="2" destOrd="0" parTransId="{F710BACC-7FA1-43F0-AC13-F38CE88BCAC7}" sibTransId="{1A595DE5-27F3-493A-AB96-AAF891AAD19F}"/>
    <dgm:cxn modelId="{20165564-DEF4-40CF-A90E-6DDA06F7AEF3}" srcId="{9DEE8972-C6BE-4B86-AFFA-6D610F3B7F2D}" destId="{E8D4D874-94FB-4071-BFC7-2025F81AE503}" srcOrd="0" destOrd="0" parTransId="{155E387C-5716-4A40-B7E1-5EC8D929577F}" sibTransId="{67A551E8-A68C-40E3-91E4-94CED8E04794}"/>
    <dgm:cxn modelId="{255C7BC3-E1B1-430A-B840-6182FDF09F88}" type="presOf" srcId="{E47AC49F-BD67-4972-B12C-3639575B0D1A}" destId="{392F1595-D057-4F17-82F4-3B69525A1D88}" srcOrd="0" destOrd="5" presId="urn:microsoft.com/office/officeart/2005/8/layout/hList1"/>
    <dgm:cxn modelId="{292CA927-48DA-4EA0-9183-53D8EE5A258D}" type="presOf" srcId="{4AF77721-196B-4443-9E7F-CEBBAD2E7F75}" destId="{36CCCC28-0565-4524-8502-95655FFAE04F}" srcOrd="0" destOrd="0" presId="urn:microsoft.com/office/officeart/2005/8/layout/hList1"/>
    <dgm:cxn modelId="{DDBB5000-ECCB-4DB5-AFD9-E8F5838088DF}" srcId="{9DEE8972-C6BE-4B86-AFFA-6D610F3B7F2D}" destId="{909E1430-F5C3-4F39-BF0A-7583078F1DF4}" srcOrd="3" destOrd="0" parTransId="{864A3C87-0A89-4363-9368-C404CC0814CD}" sibTransId="{1E278FD2-639A-41B0-A8E2-E4EBAB8E1BF5}"/>
    <dgm:cxn modelId="{84ED72E8-EDD5-4901-9A88-795B1D202D6F}" srcId="{C346B222-221C-4F30-8D5B-607E5C7D5310}" destId="{2CC34A22-D627-4B0E-9D69-AFA56E4FBA63}" srcOrd="1" destOrd="0" parTransId="{A0C3DED6-CEB8-45BC-8D44-B41224B8388A}" sibTransId="{2C58EAF4-9243-4B20-9806-7B6F3193826E}"/>
    <dgm:cxn modelId="{A10490FC-AC6F-49CE-B8C5-63AB580A27AF}" type="presOf" srcId="{3F9C9405-CD70-4BF6-83CD-FAD8FEC96611}" destId="{392F1595-D057-4F17-82F4-3B69525A1D88}" srcOrd="0" destOrd="6" presId="urn:microsoft.com/office/officeart/2005/8/layout/hList1"/>
    <dgm:cxn modelId="{4AC770B0-C736-4FED-81EB-2B8A6AD0E765}" srcId="{C346B222-221C-4F30-8D5B-607E5C7D5310}" destId="{9DEE8972-C6BE-4B86-AFFA-6D610F3B7F2D}" srcOrd="0" destOrd="0" parTransId="{2E1CDF5D-45C0-4EE8-9B9C-3997C082E364}" sibTransId="{623AE1F0-48AB-4A91-BD28-C04CAA98842A}"/>
    <dgm:cxn modelId="{1E8F8D98-C919-48EF-9F05-EC10AD6B9A89}" type="presOf" srcId="{ECD25833-75A3-4D87-AD11-49779A983A4E}" destId="{392F1595-D057-4F17-82F4-3B69525A1D88}" srcOrd="0" destOrd="4" presId="urn:microsoft.com/office/officeart/2005/8/layout/hList1"/>
    <dgm:cxn modelId="{BF2B22A6-7549-45F1-936E-7FDDB4A79C22}" type="presOf" srcId="{2CC34A22-D627-4B0E-9D69-AFA56E4FBA63}" destId="{5E81E69C-C85A-43BF-9120-57BC594AA085}" srcOrd="0" destOrd="0" presId="urn:microsoft.com/office/officeart/2005/8/layout/hList1"/>
    <dgm:cxn modelId="{1764EB1E-3DCE-4FAB-81A3-50AE4524DF73}" type="presOf" srcId="{9DEE8972-C6BE-4B86-AFFA-6D610F3B7F2D}" destId="{FDE930E5-78FA-45DB-AF7E-984C7FAF5B84}" srcOrd="0" destOrd="0" presId="urn:microsoft.com/office/officeart/2005/8/layout/hList1"/>
    <dgm:cxn modelId="{E75AB4A2-0A3F-424F-BC61-DC16556BCE82}" type="presOf" srcId="{B26AD747-1E74-4AD7-B08D-035059CEA25D}" destId="{392F1595-D057-4F17-82F4-3B69525A1D88}" srcOrd="0" destOrd="2" presId="urn:microsoft.com/office/officeart/2005/8/layout/hList1"/>
    <dgm:cxn modelId="{5A2680AC-F7B7-4DFF-B6B0-4AC6F20EBFC6}" srcId="{2CC34A22-D627-4B0E-9D69-AFA56E4FBA63}" destId="{4AF77721-196B-4443-9E7F-CEBBAD2E7F75}" srcOrd="0" destOrd="0" parTransId="{F158B92B-024C-4AE7-A3E6-334D66C522E3}" sibTransId="{714D2BD4-D8D0-41F7-BA1C-7E8518076FBD}"/>
    <dgm:cxn modelId="{8825CEBB-544E-4C0C-825A-868A27357E20}" srcId="{9DEE8972-C6BE-4B86-AFFA-6D610F3B7F2D}" destId="{E47AC49F-BD67-4972-B12C-3639575B0D1A}" srcOrd="5" destOrd="0" parTransId="{1360228C-E38F-4180-9919-58FA2E3CC3FC}" sibTransId="{8F010993-A102-4754-800C-ABEFE22180A6}"/>
    <dgm:cxn modelId="{7F239D1A-E01A-4484-82AF-A7F5CA45160B}" type="presOf" srcId="{56126BCF-E36E-4102-ADA5-1EB993C1D1DC}" destId="{3A4EFD31-387D-4D49-AD79-59948EF91422}" srcOrd="0" destOrd="0" presId="urn:microsoft.com/office/officeart/2005/8/layout/hList1"/>
    <dgm:cxn modelId="{78D9F062-CCE7-4548-A30F-6A4043949FCB}" type="presOf" srcId="{A2E45112-F14A-4857-B67D-667BF675F241}" destId="{2579247A-056B-4E5E-B2CE-FF88C8AECEFC}" srcOrd="0" destOrd="0" presId="urn:microsoft.com/office/officeart/2005/8/layout/hList1"/>
    <dgm:cxn modelId="{5A2ACC48-C23E-4FC3-8187-FF14E46B79C2}" type="presParOf" srcId="{2C8DF18A-103B-46A2-A0EC-99680A77001E}" destId="{D48D0BFE-571D-4ECF-A408-7F3927B16C5C}" srcOrd="0" destOrd="0" presId="urn:microsoft.com/office/officeart/2005/8/layout/hList1"/>
    <dgm:cxn modelId="{A1AE65AE-6D7D-4E7D-AED3-0759C8D47A01}" type="presParOf" srcId="{D48D0BFE-571D-4ECF-A408-7F3927B16C5C}" destId="{FDE930E5-78FA-45DB-AF7E-984C7FAF5B84}" srcOrd="0" destOrd="0" presId="urn:microsoft.com/office/officeart/2005/8/layout/hList1"/>
    <dgm:cxn modelId="{DF2A2B2E-B1BF-4377-9DE1-539F0303085D}" type="presParOf" srcId="{D48D0BFE-571D-4ECF-A408-7F3927B16C5C}" destId="{392F1595-D057-4F17-82F4-3B69525A1D88}" srcOrd="1" destOrd="0" presId="urn:microsoft.com/office/officeart/2005/8/layout/hList1"/>
    <dgm:cxn modelId="{C86582FC-CB7A-4FC3-9B80-C2B998D1F400}" type="presParOf" srcId="{2C8DF18A-103B-46A2-A0EC-99680A77001E}" destId="{F2D825D7-7749-46C2-8759-67BA5A65BF46}" srcOrd="1" destOrd="0" presId="urn:microsoft.com/office/officeart/2005/8/layout/hList1"/>
    <dgm:cxn modelId="{8AAAEC2E-3C0B-473C-97D9-F7ABCF2648DC}" type="presParOf" srcId="{2C8DF18A-103B-46A2-A0EC-99680A77001E}" destId="{537A7EBD-1CCB-4371-9686-19D65584D94D}" srcOrd="2" destOrd="0" presId="urn:microsoft.com/office/officeart/2005/8/layout/hList1"/>
    <dgm:cxn modelId="{79A0CE31-3B01-4C12-ADBC-903FEF2D67C5}" type="presParOf" srcId="{537A7EBD-1CCB-4371-9686-19D65584D94D}" destId="{5E81E69C-C85A-43BF-9120-57BC594AA085}" srcOrd="0" destOrd="0" presId="urn:microsoft.com/office/officeart/2005/8/layout/hList1"/>
    <dgm:cxn modelId="{0EEA0D54-72A9-4874-B592-DDAD57DE7FAE}" type="presParOf" srcId="{537A7EBD-1CCB-4371-9686-19D65584D94D}" destId="{36CCCC28-0565-4524-8502-95655FFAE04F}" srcOrd="1" destOrd="0" presId="urn:microsoft.com/office/officeart/2005/8/layout/hList1"/>
    <dgm:cxn modelId="{BC076C65-527F-4D31-8208-4C780DE70090}" type="presParOf" srcId="{2C8DF18A-103B-46A2-A0EC-99680A77001E}" destId="{693814FF-6044-4F5C-ABDC-6AEF53934E66}" srcOrd="3" destOrd="0" presId="urn:microsoft.com/office/officeart/2005/8/layout/hList1"/>
    <dgm:cxn modelId="{B17BFC56-1CBC-4822-9B03-996E8CAC5690}" type="presParOf" srcId="{2C8DF18A-103B-46A2-A0EC-99680A77001E}" destId="{9B760161-4524-4AB9-8C13-A232411B6E93}" srcOrd="4" destOrd="0" presId="urn:microsoft.com/office/officeart/2005/8/layout/hList1"/>
    <dgm:cxn modelId="{F41B9601-E900-4DD0-9F87-A3D6F6014564}" type="presParOf" srcId="{9B760161-4524-4AB9-8C13-A232411B6E93}" destId="{3A4EFD31-387D-4D49-AD79-59948EF91422}" srcOrd="0" destOrd="0" presId="urn:microsoft.com/office/officeart/2005/8/layout/hList1"/>
    <dgm:cxn modelId="{601132D3-3FDC-4938-A24F-7D23AD8660EF}" type="presParOf" srcId="{9B760161-4524-4AB9-8C13-A232411B6E93}" destId="{2579247A-056B-4E5E-B2CE-FF88C8AECEF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B73A29-7200-47A7-B483-DC0B3AC4911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EB61E778-F079-47E4-A352-22628EDAD5E5}">
      <dgm:prSet phldrT="[Texte]"/>
      <dgm:spPr/>
      <dgm:t>
        <a:bodyPr/>
        <a:lstStyle/>
        <a:p>
          <a:r>
            <a:rPr lang="fr-FR" dirty="0" smtClean="0"/>
            <a:t>Arrêt des mouvements</a:t>
          </a:r>
          <a:endParaRPr lang="fr-FR" dirty="0"/>
        </a:p>
      </dgm:t>
    </dgm:pt>
    <dgm:pt modelId="{4013CE38-39BB-4029-8AEC-7491BBF557F8}" type="parTrans" cxnId="{AAAA51B9-AF93-48F2-A3A2-5FCFF6CD3247}">
      <dgm:prSet/>
      <dgm:spPr/>
      <dgm:t>
        <a:bodyPr/>
        <a:lstStyle/>
        <a:p>
          <a:endParaRPr lang="fr-FR"/>
        </a:p>
      </dgm:t>
    </dgm:pt>
    <dgm:pt modelId="{8A486FEE-A4C4-4150-AF72-A1CAF9EAAF67}" type="sibTrans" cxnId="{AAAA51B9-AF93-48F2-A3A2-5FCFF6CD3247}">
      <dgm:prSet/>
      <dgm:spPr/>
      <dgm:t>
        <a:bodyPr/>
        <a:lstStyle/>
        <a:p>
          <a:endParaRPr lang="fr-FR"/>
        </a:p>
      </dgm:t>
    </dgm:pt>
    <dgm:pt modelId="{A1BBCD73-3792-4D4C-8E2B-12B9B25EAFCD}">
      <dgm:prSet phldrT="[Texte]"/>
      <dgm:spPr/>
      <dgm:t>
        <a:bodyPr/>
        <a:lstStyle/>
        <a:p>
          <a:r>
            <a:rPr lang="fr-FR" dirty="0" smtClean="0"/>
            <a:t>Liste des comptages</a:t>
          </a:r>
          <a:endParaRPr lang="fr-FR" dirty="0"/>
        </a:p>
      </dgm:t>
    </dgm:pt>
    <dgm:pt modelId="{114EC17B-7E6C-47B0-8AF1-30A90AEA43FD}" type="parTrans" cxnId="{ACAD5303-5545-400A-BEC2-1867C0686B9A}">
      <dgm:prSet/>
      <dgm:spPr/>
      <dgm:t>
        <a:bodyPr/>
        <a:lstStyle/>
        <a:p>
          <a:endParaRPr lang="fr-FR"/>
        </a:p>
      </dgm:t>
    </dgm:pt>
    <dgm:pt modelId="{446E4726-02D4-4B32-9E1F-5C3DCCAEE7E1}" type="sibTrans" cxnId="{ACAD5303-5545-400A-BEC2-1867C0686B9A}">
      <dgm:prSet/>
      <dgm:spPr/>
      <dgm:t>
        <a:bodyPr/>
        <a:lstStyle/>
        <a:p>
          <a:endParaRPr lang="fr-FR"/>
        </a:p>
      </dgm:t>
    </dgm:pt>
    <dgm:pt modelId="{0D630558-3FAB-4E1F-925F-CC429C760E51}">
      <dgm:prSet phldrT="[Texte]"/>
      <dgm:spPr/>
      <dgm:t>
        <a:bodyPr/>
        <a:lstStyle/>
        <a:p>
          <a:r>
            <a:rPr lang="fr-FR" dirty="0" smtClean="0"/>
            <a:t>comptage</a:t>
          </a:r>
          <a:endParaRPr lang="fr-FR" dirty="0"/>
        </a:p>
      </dgm:t>
    </dgm:pt>
    <dgm:pt modelId="{C9A66B51-E34D-45A5-A0B9-90999F80E92C}" type="parTrans" cxnId="{30046394-C4C9-430F-988C-534953711340}">
      <dgm:prSet/>
      <dgm:spPr/>
      <dgm:t>
        <a:bodyPr/>
        <a:lstStyle/>
        <a:p>
          <a:endParaRPr lang="fr-FR"/>
        </a:p>
      </dgm:t>
    </dgm:pt>
    <dgm:pt modelId="{95D0639A-2B9E-4BF4-956E-22FBBDC25478}" type="sibTrans" cxnId="{30046394-C4C9-430F-988C-534953711340}">
      <dgm:prSet/>
      <dgm:spPr/>
      <dgm:t>
        <a:bodyPr/>
        <a:lstStyle/>
        <a:p>
          <a:endParaRPr lang="fr-FR"/>
        </a:p>
      </dgm:t>
    </dgm:pt>
    <dgm:pt modelId="{CCA6D093-7BA5-4D35-A325-FD7A0E559969}">
      <dgm:prSet phldrT="[Texte]"/>
      <dgm:spPr/>
      <dgm:t>
        <a:bodyPr/>
        <a:lstStyle/>
        <a:p>
          <a:r>
            <a:rPr lang="fr-FR" dirty="0" smtClean="0"/>
            <a:t>Listes des écarts</a:t>
          </a:r>
          <a:endParaRPr lang="fr-FR" dirty="0"/>
        </a:p>
      </dgm:t>
    </dgm:pt>
    <dgm:pt modelId="{2CCBED44-0AB6-46C7-80E3-D16B5C895D52}" type="parTrans" cxnId="{7008CE3A-628E-4773-938C-5438BFCC2129}">
      <dgm:prSet/>
      <dgm:spPr/>
      <dgm:t>
        <a:bodyPr/>
        <a:lstStyle/>
        <a:p>
          <a:endParaRPr lang="fr-FR"/>
        </a:p>
      </dgm:t>
    </dgm:pt>
    <dgm:pt modelId="{540EFE71-7CAD-4666-8E84-A8610503EFC5}" type="sibTrans" cxnId="{7008CE3A-628E-4773-938C-5438BFCC2129}">
      <dgm:prSet/>
      <dgm:spPr/>
      <dgm:t>
        <a:bodyPr/>
        <a:lstStyle/>
        <a:p>
          <a:endParaRPr lang="fr-FR"/>
        </a:p>
      </dgm:t>
    </dgm:pt>
    <dgm:pt modelId="{A9E0D49B-C246-4801-B3AA-92CF807814A4}">
      <dgm:prSet phldrT="[Texte]"/>
      <dgm:spPr/>
      <dgm:t>
        <a:bodyPr/>
        <a:lstStyle/>
        <a:p>
          <a:r>
            <a:rPr lang="fr-FR" dirty="0" smtClean="0"/>
            <a:t>Recomptage</a:t>
          </a:r>
          <a:endParaRPr lang="fr-FR" dirty="0"/>
        </a:p>
      </dgm:t>
    </dgm:pt>
    <dgm:pt modelId="{0226B248-BD46-4450-88BB-AE0D7C21DCFA}" type="parTrans" cxnId="{D941E7DB-154B-4572-B1F7-F48883A34107}">
      <dgm:prSet/>
      <dgm:spPr/>
      <dgm:t>
        <a:bodyPr/>
        <a:lstStyle/>
        <a:p>
          <a:endParaRPr lang="fr-FR"/>
        </a:p>
      </dgm:t>
    </dgm:pt>
    <dgm:pt modelId="{BE093970-DDBC-49D8-8A9E-487602D40E07}" type="sibTrans" cxnId="{D941E7DB-154B-4572-B1F7-F48883A34107}">
      <dgm:prSet/>
      <dgm:spPr/>
      <dgm:t>
        <a:bodyPr/>
        <a:lstStyle/>
        <a:p>
          <a:endParaRPr lang="fr-FR"/>
        </a:p>
      </dgm:t>
    </dgm:pt>
    <dgm:pt modelId="{840B2327-0E7A-48D7-A719-615DA8EB0620}">
      <dgm:prSet phldrT="[Texte]"/>
      <dgm:spPr/>
      <dgm:t>
        <a:bodyPr/>
        <a:lstStyle/>
        <a:p>
          <a:r>
            <a:rPr lang="fr-FR" dirty="0" smtClean="0"/>
            <a:t>Rectifications</a:t>
          </a:r>
          <a:endParaRPr lang="fr-FR" dirty="0"/>
        </a:p>
      </dgm:t>
    </dgm:pt>
    <dgm:pt modelId="{51082ACC-2E4A-4471-B264-099BF534895F}" type="parTrans" cxnId="{EEBA378A-B216-4B74-83BE-B3E28DC6F812}">
      <dgm:prSet/>
      <dgm:spPr/>
      <dgm:t>
        <a:bodyPr/>
        <a:lstStyle/>
        <a:p>
          <a:endParaRPr lang="fr-FR"/>
        </a:p>
      </dgm:t>
    </dgm:pt>
    <dgm:pt modelId="{8D86EF45-6423-45CA-8C26-F63F33DAFD2B}" type="sibTrans" cxnId="{EEBA378A-B216-4B74-83BE-B3E28DC6F812}">
      <dgm:prSet/>
      <dgm:spPr/>
      <dgm:t>
        <a:bodyPr/>
        <a:lstStyle/>
        <a:p>
          <a:endParaRPr lang="fr-FR"/>
        </a:p>
      </dgm:t>
    </dgm:pt>
    <dgm:pt modelId="{7451875D-A7BA-45D4-B969-325AD873D07E}">
      <dgm:prSet phldrT="[Texte]"/>
      <dgm:spPr/>
      <dgm:t>
        <a:bodyPr/>
        <a:lstStyle/>
        <a:p>
          <a:r>
            <a:rPr lang="fr-FR" dirty="0" smtClean="0"/>
            <a:t>Listes des rectifications</a:t>
          </a:r>
          <a:endParaRPr lang="fr-FR" dirty="0"/>
        </a:p>
      </dgm:t>
    </dgm:pt>
    <dgm:pt modelId="{DEB31CCD-0778-40EC-B6DC-6DB54EE202D3}" type="parTrans" cxnId="{B140B47F-683B-4933-B68F-39C208B36214}">
      <dgm:prSet/>
      <dgm:spPr/>
      <dgm:t>
        <a:bodyPr/>
        <a:lstStyle/>
        <a:p>
          <a:endParaRPr lang="fr-FR"/>
        </a:p>
      </dgm:t>
    </dgm:pt>
    <dgm:pt modelId="{50124D22-89E9-4E47-AB97-5B022BF02925}" type="sibTrans" cxnId="{B140B47F-683B-4933-B68F-39C208B36214}">
      <dgm:prSet/>
      <dgm:spPr/>
      <dgm:t>
        <a:bodyPr/>
        <a:lstStyle/>
        <a:p>
          <a:endParaRPr lang="fr-FR"/>
        </a:p>
      </dgm:t>
    </dgm:pt>
    <dgm:pt modelId="{CE57B0D7-D3D3-4CF3-9831-42C1B84319C1}">
      <dgm:prSet phldrT="[Texte]"/>
      <dgm:spPr/>
      <dgm:t>
        <a:bodyPr/>
        <a:lstStyle/>
        <a:p>
          <a:r>
            <a:rPr lang="fr-FR" dirty="0" smtClean="0"/>
            <a:t>Reprise des mouvements</a:t>
          </a:r>
          <a:endParaRPr lang="fr-FR" dirty="0"/>
        </a:p>
      </dgm:t>
    </dgm:pt>
    <dgm:pt modelId="{5D184FCE-4892-4DEA-AC51-AF1D303D89E7}" type="parTrans" cxnId="{342BEE56-C3DB-49F7-BB10-F48EEB99F814}">
      <dgm:prSet/>
      <dgm:spPr/>
      <dgm:t>
        <a:bodyPr/>
        <a:lstStyle/>
        <a:p>
          <a:endParaRPr lang="fr-FR"/>
        </a:p>
      </dgm:t>
    </dgm:pt>
    <dgm:pt modelId="{B77CF696-8255-40F9-8B69-DFE7C685B812}" type="sibTrans" cxnId="{342BEE56-C3DB-49F7-BB10-F48EEB99F814}">
      <dgm:prSet/>
      <dgm:spPr/>
      <dgm:t>
        <a:bodyPr/>
        <a:lstStyle/>
        <a:p>
          <a:endParaRPr lang="fr-FR"/>
        </a:p>
      </dgm:t>
    </dgm:pt>
    <dgm:pt modelId="{4CDD1AA0-8DB5-42A3-A153-5737D62FECEB}" type="pres">
      <dgm:prSet presAssocID="{7FB73A29-7200-47A7-B483-DC0B3AC49112}" presName="Name0" presStyleCnt="0">
        <dgm:presLayoutVars>
          <dgm:dir/>
          <dgm:resizeHandles val="exact"/>
        </dgm:presLayoutVars>
      </dgm:prSet>
      <dgm:spPr/>
      <dgm:t>
        <a:bodyPr/>
        <a:lstStyle/>
        <a:p>
          <a:endParaRPr lang="fr-FR"/>
        </a:p>
      </dgm:t>
    </dgm:pt>
    <dgm:pt modelId="{F8773BFC-83CD-471B-B1F2-47FAE9326761}" type="pres">
      <dgm:prSet presAssocID="{7FB73A29-7200-47A7-B483-DC0B3AC49112}" presName="cycle" presStyleCnt="0"/>
      <dgm:spPr/>
    </dgm:pt>
    <dgm:pt modelId="{246C710D-B8F9-4E5B-9BF0-B9263BF5058F}" type="pres">
      <dgm:prSet presAssocID="{EB61E778-F079-47E4-A352-22628EDAD5E5}" presName="nodeFirstNode" presStyleLbl="node1" presStyleIdx="0" presStyleCnt="8">
        <dgm:presLayoutVars>
          <dgm:bulletEnabled val="1"/>
        </dgm:presLayoutVars>
      </dgm:prSet>
      <dgm:spPr/>
      <dgm:t>
        <a:bodyPr/>
        <a:lstStyle/>
        <a:p>
          <a:endParaRPr lang="fr-FR"/>
        </a:p>
      </dgm:t>
    </dgm:pt>
    <dgm:pt modelId="{5616E35A-A366-4E30-AED7-B115A9A6AC03}" type="pres">
      <dgm:prSet presAssocID="{8A486FEE-A4C4-4150-AF72-A1CAF9EAAF67}" presName="sibTransFirstNode" presStyleLbl="bgShp" presStyleIdx="0" presStyleCnt="1"/>
      <dgm:spPr/>
      <dgm:t>
        <a:bodyPr/>
        <a:lstStyle/>
        <a:p>
          <a:endParaRPr lang="fr-FR"/>
        </a:p>
      </dgm:t>
    </dgm:pt>
    <dgm:pt modelId="{09E8554D-9D4D-439B-9D03-94C5508690E4}" type="pres">
      <dgm:prSet presAssocID="{A1BBCD73-3792-4D4C-8E2B-12B9B25EAFCD}" presName="nodeFollowingNodes" presStyleLbl="node1" presStyleIdx="1" presStyleCnt="8" custRadScaleRad="99935" custRadScaleInc="24899">
        <dgm:presLayoutVars>
          <dgm:bulletEnabled val="1"/>
        </dgm:presLayoutVars>
      </dgm:prSet>
      <dgm:spPr/>
      <dgm:t>
        <a:bodyPr/>
        <a:lstStyle/>
        <a:p>
          <a:endParaRPr lang="fr-FR"/>
        </a:p>
      </dgm:t>
    </dgm:pt>
    <dgm:pt modelId="{8FC2B43B-B502-4A2D-AE30-0F536E661367}" type="pres">
      <dgm:prSet presAssocID="{0D630558-3FAB-4E1F-925F-CC429C760E51}" presName="nodeFollowingNodes" presStyleLbl="node1" presStyleIdx="2" presStyleCnt="8">
        <dgm:presLayoutVars>
          <dgm:bulletEnabled val="1"/>
        </dgm:presLayoutVars>
      </dgm:prSet>
      <dgm:spPr/>
      <dgm:t>
        <a:bodyPr/>
        <a:lstStyle/>
        <a:p>
          <a:endParaRPr lang="fr-FR"/>
        </a:p>
      </dgm:t>
    </dgm:pt>
    <dgm:pt modelId="{6D149C9D-730C-4FF5-BDC3-90724CA68EE9}" type="pres">
      <dgm:prSet presAssocID="{CCA6D093-7BA5-4D35-A325-FD7A0E559969}" presName="nodeFollowingNodes" presStyleLbl="node1" presStyleIdx="3" presStyleCnt="8" custRadScaleRad="105594" custRadScaleInc="-23636">
        <dgm:presLayoutVars>
          <dgm:bulletEnabled val="1"/>
        </dgm:presLayoutVars>
      </dgm:prSet>
      <dgm:spPr/>
      <dgm:t>
        <a:bodyPr/>
        <a:lstStyle/>
        <a:p>
          <a:endParaRPr lang="fr-FR"/>
        </a:p>
      </dgm:t>
    </dgm:pt>
    <dgm:pt modelId="{099F6F85-44A0-4DF1-96AB-68087FEBDAD8}" type="pres">
      <dgm:prSet presAssocID="{A9E0D49B-C246-4801-B3AA-92CF807814A4}" presName="nodeFollowingNodes" presStyleLbl="node1" presStyleIdx="4" presStyleCnt="8">
        <dgm:presLayoutVars>
          <dgm:bulletEnabled val="1"/>
        </dgm:presLayoutVars>
      </dgm:prSet>
      <dgm:spPr/>
      <dgm:t>
        <a:bodyPr/>
        <a:lstStyle/>
        <a:p>
          <a:endParaRPr lang="fr-FR"/>
        </a:p>
      </dgm:t>
    </dgm:pt>
    <dgm:pt modelId="{3BE2E59C-069B-4193-AA61-7C65B80C9687}" type="pres">
      <dgm:prSet presAssocID="{840B2327-0E7A-48D7-A719-615DA8EB0620}" presName="nodeFollowingNodes" presStyleLbl="node1" presStyleIdx="5" presStyleCnt="8" custRadScaleRad="109094" custRadScaleInc="26892">
        <dgm:presLayoutVars>
          <dgm:bulletEnabled val="1"/>
        </dgm:presLayoutVars>
      </dgm:prSet>
      <dgm:spPr/>
      <dgm:t>
        <a:bodyPr/>
        <a:lstStyle/>
        <a:p>
          <a:endParaRPr lang="fr-FR"/>
        </a:p>
      </dgm:t>
    </dgm:pt>
    <dgm:pt modelId="{8F10B850-17A7-45B8-8443-810052673578}" type="pres">
      <dgm:prSet presAssocID="{7451875D-A7BA-45D4-B969-325AD873D07E}" presName="nodeFollowingNodes" presStyleLbl="node1" presStyleIdx="6" presStyleCnt="8">
        <dgm:presLayoutVars>
          <dgm:bulletEnabled val="1"/>
        </dgm:presLayoutVars>
      </dgm:prSet>
      <dgm:spPr/>
      <dgm:t>
        <a:bodyPr/>
        <a:lstStyle/>
        <a:p>
          <a:endParaRPr lang="fr-FR"/>
        </a:p>
      </dgm:t>
    </dgm:pt>
    <dgm:pt modelId="{9366E914-DC51-4A61-B014-507905A80706}" type="pres">
      <dgm:prSet presAssocID="{CE57B0D7-D3D3-4CF3-9831-42C1B84319C1}" presName="nodeFollowingNodes" presStyleLbl="node1" presStyleIdx="7" presStyleCnt="8" custRadScaleRad="105783" custRadScaleInc="-23676">
        <dgm:presLayoutVars>
          <dgm:bulletEnabled val="1"/>
        </dgm:presLayoutVars>
      </dgm:prSet>
      <dgm:spPr/>
      <dgm:t>
        <a:bodyPr/>
        <a:lstStyle/>
        <a:p>
          <a:endParaRPr lang="fr-FR"/>
        </a:p>
      </dgm:t>
    </dgm:pt>
  </dgm:ptLst>
  <dgm:cxnLst>
    <dgm:cxn modelId="{D941E7DB-154B-4572-B1F7-F48883A34107}" srcId="{7FB73A29-7200-47A7-B483-DC0B3AC49112}" destId="{A9E0D49B-C246-4801-B3AA-92CF807814A4}" srcOrd="4" destOrd="0" parTransId="{0226B248-BD46-4450-88BB-AE0D7C21DCFA}" sibTransId="{BE093970-DDBC-49D8-8A9E-487602D40E07}"/>
    <dgm:cxn modelId="{4508EA01-0405-48BF-9D91-EE9F1D658232}" type="presOf" srcId="{A1BBCD73-3792-4D4C-8E2B-12B9B25EAFCD}" destId="{09E8554D-9D4D-439B-9D03-94C5508690E4}" srcOrd="0" destOrd="0" presId="urn:microsoft.com/office/officeart/2005/8/layout/cycle3"/>
    <dgm:cxn modelId="{39D5D070-5E57-42A1-BE59-A5771ABC1BD5}" type="presOf" srcId="{7FB73A29-7200-47A7-B483-DC0B3AC49112}" destId="{4CDD1AA0-8DB5-42A3-A153-5737D62FECEB}" srcOrd="0" destOrd="0" presId="urn:microsoft.com/office/officeart/2005/8/layout/cycle3"/>
    <dgm:cxn modelId="{342BEE56-C3DB-49F7-BB10-F48EEB99F814}" srcId="{7FB73A29-7200-47A7-B483-DC0B3AC49112}" destId="{CE57B0D7-D3D3-4CF3-9831-42C1B84319C1}" srcOrd="7" destOrd="0" parTransId="{5D184FCE-4892-4DEA-AC51-AF1D303D89E7}" sibTransId="{B77CF696-8255-40F9-8B69-DFE7C685B812}"/>
    <dgm:cxn modelId="{30046394-C4C9-430F-988C-534953711340}" srcId="{7FB73A29-7200-47A7-B483-DC0B3AC49112}" destId="{0D630558-3FAB-4E1F-925F-CC429C760E51}" srcOrd="2" destOrd="0" parTransId="{C9A66B51-E34D-45A5-A0B9-90999F80E92C}" sibTransId="{95D0639A-2B9E-4BF4-956E-22FBBDC25478}"/>
    <dgm:cxn modelId="{C4A28EE4-FD46-4C44-8C91-894B601EEA32}" type="presOf" srcId="{0D630558-3FAB-4E1F-925F-CC429C760E51}" destId="{8FC2B43B-B502-4A2D-AE30-0F536E661367}" srcOrd="0" destOrd="0" presId="urn:microsoft.com/office/officeart/2005/8/layout/cycle3"/>
    <dgm:cxn modelId="{ACAD5303-5545-400A-BEC2-1867C0686B9A}" srcId="{7FB73A29-7200-47A7-B483-DC0B3AC49112}" destId="{A1BBCD73-3792-4D4C-8E2B-12B9B25EAFCD}" srcOrd="1" destOrd="0" parTransId="{114EC17B-7E6C-47B0-8AF1-30A90AEA43FD}" sibTransId="{446E4726-02D4-4B32-9E1F-5C3DCCAEE7E1}"/>
    <dgm:cxn modelId="{627D9882-B570-4B7F-9D48-9DE6D3042E26}" type="presOf" srcId="{7451875D-A7BA-45D4-B969-325AD873D07E}" destId="{8F10B850-17A7-45B8-8443-810052673578}" srcOrd="0" destOrd="0" presId="urn:microsoft.com/office/officeart/2005/8/layout/cycle3"/>
    <dgm:cxn modelId="{14ADE77B-D4FA-448B-8581-2FF1882481E8}" type="presOf" srcId="{8A486FEE-A4C4-4150-AF72-A1CAF9EAAF67}" destId="{5616E35A-A366-4E30-AED7-B115A9A6AC03}" srcOrd="0" destOrd="0" presId="urn:microsoft.com/office/officeart/2005/8/layout/cycle3"/>
    <dgm:cxn modelId="{B140B47F-683B-4933-B68F-39C208B36214}" srcId="{7FB73A29-7200-47A7-B483-DC0B3AC49112}" destId="{7451875D-A7BA-45D4-B969-325AD873D07E}" srcOrd="6" destOrd="0" parTransId="{DEB31CCD-0778-40EC-B6DC-6DB54EE202D3}" sibTransId="{50124D22-89E9-4E47-AB97-5B022BF02925}"/>
    <dgm:cxn modelId="{7008CE3A-628E-4773-938C-5438BFCC2129}" srcId="{7FB73A29-7200-47A7-B483-DC0B3AC49112}" destId="{CCA6D093-7BA5-4D35-A325-FD7A0E559969}" srcOrd="3" destOrd="0" parTransId="{2CCBED44-0AB6-46C7-80E3-D16B5C895D52}" sibTransId="{540EFE71-7CAD-4666-8E84-A8610503EFC5}"/>
    <dgm:cxn modelId="{EEBA378A-B216-4B74-83BE-B3E28DC6F812}" srcId="{7FB73A29-7200-47A7-B483-DC0B3AC49112}" destId="{840B2327-0E7A-48D7-A719-615DA8EB0620}" srcOrd="5" destOrd="0" parTransId="{51082ACC-2E4A-4471-B264-099BF534895F}" sibTransId="{8D86EF45-6423-45CA-8C26-F63F33DAFD2B}"/>
    <dgm:cxn modelId="{AAAA51B9-AF93-48F2-A3A2-5FCFF6CD3247}" srcId="{7FB73A29-7200-47A7-B483-DC0B3AC49112}" destId="{EB61E778-F079-47E4-A352-22628EDAD5E5}" srcOrd="0" destOrd="0" parTransId="{4013CE38-39BB-4029-8AEC-7491BBF557F8}" sibTransId="{8A486FEE-A4C4-4150-AF72-A1CAF9EAAF67}"/>
    <dgm:cxn modelId="{752045CB-B4DA-4542-AE8F-DC5E5F4C4E47}" type="presOf" srcId="{840B2327-0E7A-48D7-A719-615DA8EB0620}" destId="{3BE2E59C-069B-4193-AA61-7C65B80C9687}" srcOrd="0" destOrd="0" presId="urn:microsoft.com/office/officeart/2005/8/layout/cycle3"/>
    <dgm:cxn modelId="{2AA74BF1-AE32-4328-8DB2-4973C1F670B9}" type="presOf" srcId="{A9E0D49B-C246-4801-B3AA-92CF807814A4}" destId="{099F6F85-44A0-4DF1-96AB-68087FEBDAD8}" srcOrd="0" destOrd="0" presId="urn:microsoft.com/office/officeart/2005/8/layout/cycle3"/>
    <dgm:cxn modelId="{461C1D1A-99DB-4BD7-A1E4-FEC8DD4D9DEC}" type="presOf" srcId="{CE57B0D7-D3D3-4CF3-9831-42C1B84319C1}" destId="{9366E914-DC51-4A61-B014-507905A80706}" srcOrd="0" destOrd="0" presId="urn:microsoft.com/office/officeart/2005/8/layout/cycle3"/>
    <dgm:cxn modelId="{FBC44E7F-D4D9-4571-BFF3-4216F9D88A0E}" type="presOf" srcId="{EB61E778-F079-47E4-A352-22628EDAD5E5}" destId="{246C710D-B8F9-4E5B-9BF0-B9263BF5058F}" srcOrd="0" destOrd="0" presId="urn:microsoft.com/office/officeart/2005/8/layout/cycle3"/>
    <dgm:cxn modelId="{44680DED-7EC6-43E1-BC03-A93C19F2ADD0}" type="presOf" srcId="{CCA6D093-7BA5-4D35-A325-FD7A0E559969}" destId="{6D149C9D-730C-4FF5-BDC3-90724CA68EE9}" srcOrd="0" destOrd="0" presId="urn:microsoft.com/office/officeart/2005/8/layout/cycle3"/>
    <dgm:cxn modelId="{D9075AED-CEE6-4E0E-ABCD-7474E7BC453A}" type="presParOf" srcId="{4CDD1AA0-8DB5-42A3-A153-5737D62FECEB}" destId="{F8773BFC-83CD-471B-B1F2-47FAE9326761}" srcOrd="0" destOrd="0" presId="urn:microsoft.com/office/officeart/2005/8/layout/cycle3"/>
    <dgm:cxn modelId="{D2B53EC6-BB99-4AD8-BE9C-97BDFE37B416}" type="presParOf" srcId="{F8773BFC-83CD-471B-B1F2-47FAE9326761}" destId="{246C710D-B8F9-4E5B-9BF0-B9263BF5058F}" srcOrd="0" destOrd="0" presId="urn:microsoft.com/office/officeart/2005/8/layout/cycle3"/>
    <dgm:cxn modelId="{05EE3590-AA08-4E33-8BAB-82554B960E0D}" type="presParOf" srcId="{F8773BFC-83CD-471B-B1F2-47FAE9326761}" destId="{5616E35A-A366-4E30-AED7-B115A9A6AC03}" srcOrd="1" destOrd="0" presId="urn:microsoft.com/office/officeart/2005/8/layout/cycle3"/>
    <dgm:cxn modelId="{1D5DEC5D-BDF1-4872-BB31-5F1FC58BB58B}" type="presParOf" srcId="{F8773BFC-83CD-471B-B1F2-47FAE9326761}" destId="{09E8554D-9D4D-439B-9D03-94C5508690E4}" srcOrd="2" destOrd="0" presId="urn:microsoft.com/office/officeart/2005/8/layout/cycle3"/>
    <dgm:cxn modelId="{AEFE07ED-5DB8-4213-BBA4-AE5AEC64C1AC}" type="presParOf" srcId="{F8773BFC-83CD-471B-B1F2-47FAE9326761}" destId="{8FC2B43B-B502-4A2D-AE30-0F536E661367}" srcOrd="3" destOrd="0" presId="urn:microsoft.com/office/officeart/2005/8/layout/cycle3"/>
    <dgm:cxn modelId="{CAF33D80-1A2E-4F20-A9D0-403AE701DB58}" type="presParOf" srcId="{F8773BFC-83CD-471B-B1F2-47FAE9326761}" destId="{6D149C9D-730C-4FF5-BDC3-90724CA68EE9}" srcOrd="4" destOrd="0" presId="urn:microsoft.com/office/officeart/2005/8/layout/cycle3"/>
    <dgm:cxn modelId="{A64E3634-BEF0-43B5-B506-6682BE6862F1}" type="presParOf" srcId="{F8773BFC-83CD-471B-B1F2-47FAE9326761}" destId="{099F6F85-44A0-4DF1-96AB-68087FEBDAD8}" srcOrd="5" destOrd="0" presId="urn:microsoft.com/office/officeart/2005/8/layout/cycle3"/>
    <dgm:cxn modelId="{B7D094FB-1935-46CF-BE6B-269417D4C534}" type="presParOf" srcId="{F8773BFC-83CD-471B-B1F2-47FAE9326761}" destId="{3BE2E59C-069B-4193-AA61-7C65B80C9687}" srcOrd="6" destOrd="0" presId="urn:microsoft.com/office/officeart/2005/8/layout/cycle3"/>
    <dgm:cxn modelId="{203366E5-CF07-41AA-BB82-4763C17B2497}" type="presParOf" srcId="{F8773BFC-83CD-471B-B1F2-47FAE9326761}" destId="{8F10B850-17A7-45B8-8443-810052673578}" srcOrd="7" destOrd="0" presId="urn:microsoft.com/office/officeart/2005/8/layout/cycle3"/>
    <dgm:cxn modelId="{4D72CEF1-D3EF-4513-B601-1C9C06967BC8}" type="presParOf" srcId="{F8773BFC-83CD-471B-B1F2-47FAE9326761}" destId="{9366E914-DC51-4A61-B014-507905A80706}"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B73A29-7200-47A7-B483-DC0B3AC4911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EB61E778-F079-47E4-A352-22628EDAD5E5}">
      <dgm:prSet phldrT="[Texte]"/>
      <dgm:spPr/>
      <dgm:t>
        <a:bodyPr/>
        <a:lstStyle/>
        <a:p>
          <a:r>
            <a:rPr lang="fr-FR" dirty="0" smtClean="0"/>
            <a:t>Arrêt des mouvements</a:t>
          </a:r>
          <a:endParaRPr lang="fr-FR" dirty="0"/>
        </a:p>
      </dgm:t>
    </dgm:pt>
    <dgm:pt modelId="{4013CE38-39BB-4029-8AEC-7491BBF557F8}" type="parTrans" cxnId="{AAAA51B9-AF93-48F2-A3A2-5FCFF6CD3247}">
      <dgm:prSet/>
      <dgm:spPr/>
      <dgm:t>
        <a:bodyPr/>
        <a:lstStyle/>
        <a:p>
          <a:endParaRPr lang="fr-FR"/>
        </a:p>
      </dgm:t>
    </dgm:pt>
    <dgm:pt modelId="{8A486FEE-A4C4-4150-AF72-A1CAF9EAAF67}" type="sibTrans" cxnId="{AAAA51B9-AF93-48F2-A3A2-5FCFF6CD3247}">
      <dgm:prSet/>
      <dgm:spPr/>
      <dgm:t>
        <a:bodyPr/>
        <a:lstStyle/>
        <a:p>
          <a:endParaRPr lang="fr-FR"/>
        </a:p>
      </dgm:t>
    </dgm:pt>
    <dgm:pt modelId="{A1BBCD73-3792-4D4C-8E2B-12B9B25EAFCD}">
      <dgm:prSet phldrT="[Texte]"/>
      <dgm:spPr/>
      <dgm:t>
        <a:bodyPr/>
        <a:lstStyle/>
        <a:p>
          <a:r>
            <a:rPr lang="fr-FR" dirty="0" smtClean="0"/>
            <a:t>Liste des comptages</a:t>
          </a:r>
          <a:endParaRPr lang="fr-FR" dirty="0"/>
        </a:p>
      </dgm:t>
    </dgm:pt>
    <dgm:pt modelId="{114EC17B-7E6C-47B0-8AF1-30A90AEA43FD}" type="parTrans" cxnId="{ACAD5303-5545-400A-BEC2-1867C0686B9A}">
      <dgm:prSet/>
      <dgm:spPr/>
      <dgm:t>
        <a:bodyPr/>
        <a:lstStyle/>
        <a:p>
          <a:endParaRPr lang="fr-FR"/>
        </a:p>
      </dgm:t>
    </dgm:pt>
    <dgm:pt modelId="{446E4726-02D4-4B32-9E1F-5C3DCCAEE7E1}" type="sibTrans" cxnId="{ACAD5303-5545-400A-BEC2-1867C0686B9A}">
      <dgm:prSet/>
      <dgm:spPr/>
      <dgm:t>
        <a:bodyPr/>
        <a:lstStyle/>
        <a:p>
          <a:endParaRPr lang="fr-FR"/>
        </a:p>
      </dgm:t>
    </dgm:pt>
    <dgm:pt modelId="{0D630558-3FAB-4E1F-925F-CC429C760E51}">
      <dgm:prSet phldrT="[Texte]"/>
      <dgm:spPr/>
      <dgm:t>
        <a:bodyPr/>
        <a:lstStyle/>
        <a:p>
          <a:r>
            <a:rPr lang="fr-FR" dirty="0" smtClean="0"/>
            <a:t>comptage</a:t>
          </a:r>
          <a:endParaRPr lang="fr-FR" dirty="0"/>
        </a:p>
      </dgm:t>
    </dgm:pt>
    <dgm:pt modelId="{C9A66B51-E34D-45A5-A0B9-90999F80E92C}" type="parTrans" cxnId="{30046394-C4C9-430F-988C-534953711340}">
      <dgm:prSet/>
      <dgm:spPr/>
      <dgm:t>
        <a:bodyPr/>
        <a:lstStyle/>
        <a:p>
          <a:endParaRPr lang="fr-FR"/>
        </a:p>
      </dgm:t>
    </dgm:pt>
    <dgm:pt modelId="{95D0639A-2B9E-4BF4-956E-22FBBDC25478}" type="sibTrans" cxnId="{30046394-C4C9-430F-988C-534953711340}">
      <dgm:prSet/>
      <dgm:spPr/>
      <dgm:t>
        <a:bodyPr/>
        <a:lstStyle/>
        <a:p>
          <a:endParaRPr lang="fr-FR"/>
        </a:p>
      </dgm:t>
    </dgm:pt>
    <dgm:pt modelId="{CCA6D093-7BA5-4D35-A325-FD7A0E559969}">
      <dgm:prSet phldrT="[Texte]"/>
      <dgm:spPr/>
      <dgm:t>
        <a:bodyPr/>
        <a:lstStyle/>
        <a:p>
          <a:r>
            <a:rPr lang="fr-FR" dirty="0" smtClean="0"/>
            <a:t>Listes des écarts</a:t>
          </a:r>
          <a:endParaRPr lang="fr-FR" dirty="0"/>
        </a:p>
      </dgm:t>
    </dgm:pt>
    <dgm:pt modelId="{2CCBED44-0AB6-46C7-80E3-D16B5C895D52}" type="parTrans" cxnId="{7008CE3A-628E-4773-938C-5438BFCC2129}">
      <dgm:prSet/>
      <dgm:spPr/>
      <dgm:t>
        <a:bodyPr/>
        <a:lstStyle/>
        <a:p>
          <a:endParaRPr lang="fr-FR"/>
        </a:p>
      </dgm:t>
    </dgm:pt>
    <dgm:pt modelId="{540EFE71-7CAD-4666-8E84-A8610503EFC5}" type="sibTrans" cxnId="{7008CE3A-628E-4773-938C-5438BFCC2129}">
      <dgm:prSet/>
      <dgm:spPr/>
      <dgm:t>
        <a:bodyPr/>
        <a:lstStyle/>
        <a:p>
          <a:endParaRPr lang="fr-FR"/>
        </a:p>
      </dgm:t>
    </dgm:pt>
    <dgm:pt modelId="{A9E0D49B-C246-4801-B3AA-92CF807814A4}">
      <dgm:prSet phldrT="[Texte]"/>
      <dgm:spPr/>
      <dgm:t>
        <a:bodyPr/>
        <a:lstStyle/>
        <a:p>
          <a:r>
            <a:rPr lang="fr-FR" dirty="0" smtClean="0"/>
            <a:t>Recomptage</a:t>
          </a:r>
          <a:endParaRPr lang="fr-FR" dirty="0"/>
        </a:p>
      </dgm:t>
    </dgm:pt>
    <dgm:pt modelId="{0226B248-BD46-4450-88BB-AE0D7C21DCFA}" type="parTrans" cxnId="{D941E7DB-154B-4572-B1F7-F48883A34107}">
      <dgm:prSet/>
      <dgm:spPr/>
      <dgm:t>
        <a:bodyPr/>
        <a:lstStyle/>
        <a:p>
          <a:endParaRPr lang="fr-FR"/>
        </a:p>
      </dgm:t>
    </dgm:pt>
    <dgm:pt modelId="{BE093970-DDBC-49D8-8A9E-487602D40E07}" type="sibTrans" cxnId="{D941E7DB-154B-4572-B1F7-F48883A34107}">
      <dgm:prSet/>
      <dgm:spPr/>
      <dgm:t>
        <a:bodyPr/>
        <a:lstStyle/>
        <a:p>
          <a:endParaRPr lang="fr-FR"/>
        </a:p>
      </dgm:t>
    </dgm:pt>
    <dgm:pt modelId="{840B2327-0E7A-48D7-A719-615DA8EB0620}">
      <dgm:prSet phldrT="[Texte]"/>
      <dgm:spPr/>
      <dgm:t>
        <a:bodyPr/>
        <a:lstStyle/>
        <a:p>
          <a:r>
            <a:rPr lang="fr-FR" dirty="0" smtClean="0"/>
            <a:t>Rectifications</a:t>
          </a:r>
          <a:endParaRPr lang="fr-FR" dirty="0"/>
        </a:p>
      </dgm:t>
    </dgm:pt>
    <dgm:pt modelId="{51082ACC-2E4A-4471-B264-099BF534895F}" type="parTrans" cxnId="{EEBA378A-B216-4B74-83BE-B3E28DC6F812}">
      <dgm:prSet/>
      <dgm:spPr/>
      <dgm:t>
        <a:bodyPr/>
        <a:lstStyle/>
        <a:p>
          <a:endParaRPr lang="fr-FR"/>
        </a:p>
      </dgm:t>
    </dgm:pt>
    <dgm:pt modelId="{8D86EF45-6423-45CA-8C26-F63F33DAFD2B}" type="sibTrans" cxnId="{EEBA378A-B216-4B74-83BE-B3E28DC6F812}">
      <dgm:prSet/>
      <dgm:spPr/>
      <dgm:t>
        <a:bodyPr/>
        <a:lstStyle/>
        <a:p>
          <a:endParaRPr lang="fr-FR"/>
        </a:p>
      </dgm:t>
    </dgm:pt>
    <dgm:pt modelId="{7451875D-A7BA-45D4-B969-325AD873D07E}">
      <dgm:prSet phldrT="[Texte]"/>
      <dgm:spPr/>
      <dgm:t>
        <a:bodyPr/>
        <a:lstStyle/>
        <a:p>
          <a:r>
            <a:rPr lang="fr-FR" dirty="0" smtClean="0"/>
            <a:t>Listes des rectifications</a:t>
          </a:r>
          <a:endParaRPr lang="fr-FR" dirty="0"/>
        </a:p>
      </dgm:t>
    </dgm:pt>
    <dgm:pt modelId="{DEB31CCD-0778-40EC-B6DC-6DB54EE202D3}" type="parTrans" cxnId="{B140B47F-683B-4933-B68F-39C208B36214}">
      <dgm:prSet/>
      <dgm:spPr/>
      <dgm:t>
        <a:bodyPr/>
        <a:lstStyle/>
        <a:p>
          <a:endParaRPr lang="fr-FR"/>
        </a:p>
      </dgm:t>
    </dgm:pt>
    <dgm:pt modelId="{50124D22-89E9-4E47-AB97-5B022BF02925}" type="sibTrans" cxnId="{B140B47F-683B-4933-B68F-39C208B36214}">
      <dgm:prSet/>
      <dgm:spPr/>
      <dgm:t>
        <a:bodyPr/>
        <a:lstStyle/>
        <a:p>
          <a:endParaRPr lang="fr-FR"/>
        </a:p>
      </dgm:t>
    </dgm:pt>
    <dgm:pt modelId="{CE57B0D7-D3D3-4CF3-9831-42C1B84319C1}">
      <dgm:prSet phldrT="[Texte]"/>
      <dgm:spPr/>
      <dgm:t>
        <a:bodyPr/>
        <a:lstStyle/>
        <a:p>
          <a:r>
            <a:rPr lang="fr-FR" dirty="0" smtClean="0"/>
            <a:t>Reprise des mouvements</a:t>
          </a:r>
          <a:endParaRPr lang="fr-FR" dirty="0"/>
        </a:p>
      </dgm:t>
    </dgm:pt>
    <dgm:pt modelId="{5D184FCE-4892-4DEA-AC51-AF1D303D89E7}" type="parTrans" cxnId="{342BEE56-C3DB-49F7-BB10-F48EEB99F814}">
      <dgm:prSet/>
      <dgm:spPr/>
      <dgm:t>
        <a:bodyPr/>
        <a:lstStyle/>
        <a:p>
          <a:endParaRPr lang="fr-FR"/>
        </a:p>
      </dgm:t>
    </dgm:pt>
    <dgm:pt modelId="{B77CF696-8255-40F9-8B69-DFE7C685B812}" type="sibTrans" cxnId="{342BEE56-C3DB-49F7-BB10-F48EEB99F814}">
      <dgm:prSet/>
      <dgm:spPr/>
      <dgm:t>
        <a:bodyPr/>
        <a:lstStyle/>
        <a:p>
          <a:endParaRPr lang="fr-FR"/>
        </a:p>
      </dgm:t>
    </dgm:pt>
    <dgm:pt modelId="{4CDD1AA0-8DB5-42A3-A153-5737D62FECEB}" type="pres">
      <dgm:prSet presAssocID="{7FB73A29-7200-47A7-B483-DC0B3AC49112}" presName="Name0" presStyleCnt="0">
        <dgm:presLayoutVars>
          <dgm:dir/>
          <dgm:resizeHandles val="exact"/>
        </dgm:presLayoutVars>
      </dgm:prSet>
      <dgm:spPr/>
      <dgm:t>
        <a:bodyPr/>
        <a:lstStyle/>
        <a:p>
          <a:endParaRPr lang="fr-FR"/>
        </a:p>
      </dgm:t>
    </dgm:pt>
    <dgm:pt modelId="{F8773BFC-83CD-471B-B1F2-47FAE9326761}" type="pres">
      <dgm:prSet presAssocID="{7FB73A29-7200-47A7-B483-DC0B3AC49112}" presName="cycle" presStyleCnt="0"/>
      <dgm:spPr/>
    </dgm:pt>
    <dgm:pt modelId="{246C710D-B8F9-4E5B-9BF0-B9263BF5058F}" type="pres">
      <dgm:prSet presAssocID="{EB61E778-F079-47E4-A352-22628EDAD5E5}" presName="nodeFirstNode" presStyleLbl="node1" presStyleIdx="0" presStyleCnt="8">
        <dgm:presLayoutVars>
          <dgm:bulletEnabled val="1"/>
        </dgm:presLayoutVars>
      </dgm:prSet>
      <dgm:spPr/>
      <dgm:t>
        <a:bodyPr/>
        <a:lstStyle/>
        <a:p>
          <a:endParaRPr lang="fr-FR"/>
        </a:p>
      </dgm:t>
    </dgm:pt>
    <dgm:pt modelId="{5616E35A-A366-4E30-AED7-B115A9A6AC03}" type="pres">
      <dgm:prSet presAssocID="{8A486FEE-A4C4-4150-AF72-A1CAF9EAAF67}" presName="sibTransFirstNode" presStyleLbl="bgShp" presStyleIdx="0" presStyleCnt="1"/>
      <dgm:spPr/>
      <dgm:t>
        <a:bodyPr/>
        <a:lstStyle/>
        <a:p>
          <a:endParaRPr lang="fr-FR"/>
        </a:p>
      </dgm:t>
    </dgm:pt>
    <dgm:pt modelId="{09E8554D-9D4D-439B-9D03-94C5508690E4}" type="pres">
      <dgm:prSet presAssocID="{A1BBCD73-3792-4D4C-8E2B-12B9B25EAFCD}" presName="nodeFollowingNodes" presStyleLbl="node1" presStyleIdx="1" presStyleCnt="8" custRadScaleRad="99935" custRadScaleInc="24899">
        <dgm:presLayoutVars>
          <dgm:bulletEnabled val="1"/>
        </dgm:presLayoutVars>
      </dgm:prSet>
      <dgm:spPr/>
      <dgm:t>
        <a:bodyPr/>
        <a:lstStyle/>
        <a:p>
          <a:endParaRPr lang="fr-FR"/>
        </a:p>
      </dgm:t>
    </dgm:pt>
    <dgm:pt modelId="{8FC2B43B-B502-4A2D-AE30-0F536E661367}" type="pres">
      <dgm:prSet presAssocID="{0D630558-3FAB-4E1F-925F-CC429C760E51}" presName="nodeFollowingNodes" presStyleLbl="node1" presStyleIdx="2" presStyleCnt="8">
        <dgm:presLayoutVars>
          <dgm:bulletEnabled val="1"/>
        </dgm:presLayoutVars>
      </dgm:prSet>
      <dgm:spPr/>
      <dgm:t>
        <a:bodyPr/>
        <a:lstStyle/>
        <a:p>
          <a:endParaRPr lang="fr-FR"/>
        </a:p>
      </dgm:t>
    </dgm:pt>
    <dgm:pt modelId="{6D149C9D-730C-4FF5-BDC3-90724CA68EE9}" type="pres">
      <dgm:prSet presAssocID="{CCA6D093-7BA5-4D35-A325-FD7A0E559969}" presName="nodeFollowingNodes" presStyleLbl="node1" presStyleIdx="3" presStyleCnt="8" custRadScaleRad="105594" custRadScaleInc="-23636">
        <dgm:presLayoutVars>
          <dgm:bulletEnabled val="1"/>
        </dgm:presLayoutVars>
      </dgm:prSet>
      <dgm:spPr/>
      <dgm:t>
        <a:bodyPr/>
        <a:lstStyle/>
        <a:p>
          <a:endParaRPr lang="fr-FR"/>
        </a:p>
      </dgm:t>
    </dgm:pt>
    <dgm:pt modelId="{099F6F85-44A0-4DF1-96AB-68087FEBDAD8}" type="pres">
      <dgm:prSet presAssocID="{A9E0D49B-C246-4801-B3AA-92CF807814A4}" presName="nodeFollowingNodes" presStyleLbl="node1" presStyleIdx="4" presStyleCnt="8">
        <dgm:presLayoutVars>
          <dgm:bulletEnabled val="1"/>
        </dgm:presLayoutVars>
      </dgm:prSet>
      <dgm:spPr/>
      <dgm:t>
        <a:bodyPr/>
        <a:lstStyle/>
        <a:p>
          <a:endParaRPr lang="fr-FR"/>
        </a:p>
      </dgm:t>
    </dgm:pt>
    <dgm:pt modelId="{3BE2E59C-069B-4193-AA61-7C65B80C9687}" type="pres">
      <dgm:prSet presAssocID="{840B2327-0E7A-48D7-A719-615DA8EB0620}" presName="nodeFollowingNodes" presStyleLbl="node1" presStyleIdx="5" presStyleCnt="8" custRadScaleRad="109094" custRadScaleInc="26892">
        <dgm:presLayoutVars>
          <dgm:bulletEnabled val="1"/>
        </dgm:presLayoutVars>
      </dgm:prSet>
      <dgm:spPr/>
      <dgm:t>
        <a:bodyPr/>
        <a:lstStyle/>
        <a:p>
          <a:endParaRPr lang="fr-FR"/>
        </a:p>
      </dgm:t>
    </dgm:pt>
    <dgm:pt modelId="{8F10B850-17A7-45B8-8443-810052673578}" type="pres">
      <dgm:prSet presAssocID="{7451875D-A7BA-45D4-B969-325AD873D07E}" presName="nodeFollowingNodes" presStyleLbl="node1" presStyleIdx="6" presStyleCnt="8">
        <dgm:presLayoutVars>
          <dgm:bulletEnabled val="1"/>
        </dgm:presLayoutVars>
      </dgm:prSet>
      <dgm:spPr/>
      <dgm:t>
        <a:bodyPr/>
        <a:lstStyle/>
        <a:p>
          <a:endParaRPr lang="fr-FR"/>
        </a:p>
      </dgm:t>
    </dgm:pt>
    <dgm:pt modelId="{9366E914-DC51-4A61-B014-507905A80706}" type="pres">
      <dgm:prSet presAssocID="{CE57B0D7-D3D3-4CF3-9831-42C1B84319C1}" presName="nodeFollowingNodes" presStyleLbl="node1" presStyleIdx="7" presStyleCnt="8" custRadScaleRad="105783" custRadScaleInc="-23676">
        <dgm:presLayoutVars>
          <dgm:bulletEnabled val="1"/>
        </dgm:presLayoutVars>
      </dgm:prSet>
      <dgm:spPr/>
      <dgm:t>
        <a:bodyPr/>
        <a:lstStyle/>
        <a:p>
          <a:endParaRPr lang="fr-FR"/>
        </a:p>
      </dgm:t>
    </dgm:pt>
  </dgm:ptLst>
  <dgm:cxnLst>
    <dgm:cxn modelId="{D941E7DB-154B-4572-B1F7-F48883A34107}" srcId="{7FB73A29-7200-47A7-B483-DC0B3AC49112}" destId="{A9E0D49B-C246-4801-B3AA-92CF807814A4}" srcOrd="4" destOrd="0" parTransId="{0226B248-BD46-4450-88BB-AE0D7C21DCFA}" sibTransId="{BE093970-DDBC-49D8-8A9E-487602D40E07}"/>
    <dgm:cxn modelId="{D0725403-C83B-40E1-8EDD-660ED0604F9E}" type="presOf" srcId="{8A486FEE-A4C4-4150-AF72-A1CAF9EAAF67}" destId="{5616E35A-A366-4E30-AED7-B115A9A6AC03}" srcOrd="0" destOrd="0" presId="urn:microsoft.com/office/officeart/2005/8/layout/cycle3"/>
    <dgm:cxn modelId="{8CAFDB2D-F7F5-4C93-902E-B052737A1C5F}" type="presOf" srcId="{7451875D-A7BA-45D4-B969-325AD873D07E}" destId="{8F10B850-17A7-45B8-8443-810052673578}" srcOrd="0" destOrd="0" presId="urn:microsoft.com/office/officeart/2005/8/layout/cycle3"/>
    <dgm:cxn modelId="{182D7CB4-262E-47CB-81E9-0D3503BAA44D}" type="presOf" srcId="{840B2327-0E7A-48D7-A719-615DA8EB0620}" destId="{3BE2E59C-069B-4193-AA61-7C65B80C9687}" srcOrd="0" destOrd="0" presId="urn:microsoft.com/office/officeart/2005/8/layout/cycle3"/>
    <dgm:cxn modelId="{56891970-FCEF-44CE-BA13-AF6BA0CD215C}" type="presOf" srcId="{CE57B0D7-D3D3-4CF3-9831-42C1B84319C1}" destId="{9366E914-DC51-4A61-B014-507905A80706}" srcOrd="0" destOrd="0" presId="urn:microsoft.com/office/officeart/2005/8/layout/cycle3"/>
    <dgm:cxn modelId="{342BEE56-C3DB-49F7-BB10-F48EEB99F814}" srcId="{7FB73A29-7200-47A7-B483-DC0B3AC49112}" destId="{CE57B0D7-D3D3-4CF3-9831-42C1B84319C1}" srcOrd="7" destOrd="0" parTransId="{5D184FCE-4892-4DEA-AC51-AF1D303D89E7}" sibTransId="{B77CF696-8255-40F9-8B69-DFE7C685B812}"/>
    <dgm:cxn modelId="{30046394-C4C9-430F-988C-534953711340}" srcId="{7FB73A29-7200-47A7-B483-DC0B3AC49112}" destId="{0D630558-3FAB-4E1F-925F-CC429C760E51}" srcOrd="2" destOrd="0" parTransId="{C9A66B51-E34D-45A5-A0B9-90999F80E92C}" sibTransId="{95D0639A-2B9E-4BF4-956E-22FBBDC25478}"/>
    <dgm:cxn modelId="{ACAD5303-5545-400A-BEC2-1867C0686B9A}" srcId="{7FB73A29-7200-47A7-B483-DC0B3AC49112}" destId="{A1BBCD73-3792-4D4C-8E2B-12B9B25EAFCD}" srcOrd="1" destOrd="0" parTransId="{114EC17B-7E6C-47B0-8AF1-30A90AEA43FD}" sibTransId="{446E4726-02D4-4B32-9E1F-5C3DCCAEE7E1}"/>
    <dgm:cxn modelId="{9CCD8137-3603-47CD-B9B9-B5A76D7E60C8}" type="presOf" srcId="{CCA6D093-7BA5-4D35-A325-FD7A0E559969}" destId="{6D149C9D-730C-4FF5-BDC3-90724CA68EE9}" srcOrd="0" destOrd="0" presId="urn:microsoft.com/office/officeart/2005/8/layout/cycle3"/>
    <dgm:cxn modelId="{63E71EF7-63D5-4595-9170-5A6D66EBCF20}" type="presOf" srcId="{A1BBCD73-3792-4D4C-8E2B-12B9B25EAFCD}" destId="{09E8554D-9D4D-439B-9D03-94C5508690E4}" srcOrd="0" destOrd="0" presId="urn:microsoft.com/office/officeart/2005/8/layout/cycle3"/>
    <dgm:cxn modelId="{ECBB9D90-F91A-41A2-BE22-FDB373B05599}" type="presOf" srcId="{EB61E778-F079-47E4-A352-22628EDAD5E5}" destId="{246C710D-B8F9-4E5B-9BF0-B9263BF5058F}" srcOrd="0" destOrd="0" presId="urn:microsoft.com/office/officeart/2005/8/layout/cycle3"/>
    <dgm:cxn modelId="{1671AE09-51E5-43EB-A932-B548BB32FAFF}" type="presOf" srcId="{A9E0D49B-C246-4801-B3AA-92CF807814A4}" destId="{099F6F85-44A0-4DF1-96AB-68087FEBDAD8}" srcOrd="0" destOrd="0" presId="urn:microsoft.com/office/officeart/2005/8/layout/cycle3"/>
    <dgm:cxn modelId="{B140B47F-683B-4933-B68F-39C208B36214}" srcId="{7FB73A29-7200-47A7-B483-DC0B3AC49112}" destId="{7451875D-A7BA-45D4-B969-325AD873D07E}" srcOrd="6" destOrd="0" parTransId="{DEB31CCD-0778-40EC-B6DC-6DB54EE202D3}" sibTransId="{50124D22-89E9-4E47-AB97-5B022BF02925}"/>
    <dgm:cxn modelId="{E3000EC3-22E9-4A08-884B-B1827AEA99E4}" type="presOf" srcId="{0D630558-3FAB-4E1F-925F-CC429C760E51}" destId="{8FC2B43B-B502-4A2D-AE30-0F536E661367}" srcOrd="0" destOrd="0" presId="urn:microsoft.com/office/officeart/2005/8/layout/cycle3"/>
    <dgm:cxn modelId="{7008CE3A-628E-4773-938C-5438BFCC2129}" srcId="{7FB73A29-7200-47A7-B483-DC0B3AC49112}" destId="{CCA6D093-7BA5-4D35-A325-FD7A0E559969}" srcOrd="3" destOrd="0" parTransId="{2CCBED44-0AB6-46C7-80E3-D16B5C895D52}" sibTransId="{540EFE71-7CAD-4666-8E84-A8610503EFC5}"/>
    <dgm:cxn modelId="{EEBA378A-B216-4B74-83BE-B3E28DC6F812}" srcId="{7FB73A29-7200-47A7-B483-DC0B3AC49112}" destId="{840B2327-0E7A-48D7-A719-615DA8EB0620}" srcOrd="5" destOrd="0" parTransId="{51082ACC-2E4A-4471-B264-099BF534895F}" sibTransId="{8D86EF45-6423-45CA-8C26-F63F33DAFD2B}"/>
    <dgm:cxn modelId="{AAAA51B9-AF93-48F2-A3A2-5FCFF6CD3247}" srcId="{7FB73A29-7200-47A7-B483-DC0B3AC49112}" destId="{EB61E778-F079-47E4-A352-22628EDAD5E5}" srcOrd="0" destOrd="0" parTransId="{4013CE38-39BB-4029-8AEC-7491BBF557F8}" sibTransId="{8A486FEE-A4C4-4150-AF72-A1CAF9EAAF67}"/>
    <dgm:cxn modelId="{1F200BDF-F0A0-403E-9BF2-63919DD87959}" type="presOf" srcId="{7FB73A29-7200-47A7-B483-DC0B3AC49112}" destId="{4CDD1AA0-8DB5-42A3-A153-5737D62FECEB}" srcOrd="0" destOrd="0" presId="urn:microsoft.com/office/officeart/2005/8/layout/cycle3"/>
    <dgm:cxn modelId="{E5DFBA97-26F9-4725-B4B0-BAF04A55CF5E}" type="presParOf" srcId="{4CDD1AA0-8DB5-42A3-A153-5737D62FECEB}" destId="{F8773BFC-83CD-471B-B1F2-47FAE9326761}" srcOrd="0" destOrd="0" presId="urn:microsoft.com/office/officeart/2005/8/layout/cycle3"/>
    <dgm:cxn modelId="{1D678BB9-4DD4-4267-B780-4BC0DEC30487}" type="presParOf" srcId="{F8773BFC-83CD-471B-B1F2-47FAE9326761}" destId="{246C710D-B8F9-4E5B-9BF0-B9263BF5058F}" srcOrd="0" destOrd="0" presId="urn:microsoft.com/office/officeart/2005/8/layout/cycle3"/>
    <dgm:cxn modelId="{B61EBF8B-2075-464D-8075-2AF3AA4CB2BB}" type="presParOf" srcId="{F8773BFC-83CD-471B-B1F2-47FAE9326761}" destId="{5616E35A-A366-4E30-AED7-B115A9A6AC03}" srcOrd="1" destOrd="0" presId="urn:microsoft.com/office/officeart/2005/8/layout/cycle3"/>
    <dgm:cxn modelId="{45F1106D-7EF6-4E1F-B47D-247FA953570C}" type="presParOf" srcId="{F8773BFC-83CD-471B-B1F2-47FAE9326761}" destId="{09E8554D-9D4D-439B-9D03-94C5508690E4}" srcOrd="2" destOrd="0" presId="urn:microsoft.com/office/officeart/2005/8/layout/cycle3"/>
    <dgm:cxn modelId="{320C23D1-0950-428D-B423-52C1E7846FB5}" type="presParOf" srcId="{F8773BFC-83CD-471B-B1F2-47FAE9326761}" destId="{8FC2B43B-B502-4A2D-AE30-0F536E661367}" srcOrd="3" destOrd="0" presId="urn:microsoft.com/office/officeart/2005/8/layout/cycle3"/>
    <dgm:cxn modelId="{368A192B-1F68-43DF-A6E3-14FA8DA5EF99}" type="presParOf" srcId="{F8773BFC-83CD-471B-B1F2-47FAE9326761}" destId="{6D149C9D-730C-4FF5-BDC3-90724CA68EE9}" srcOrd="4" destOrd="0" presId="urn:microsoft.com/office/officeart/2005/8/layout/cycle3"/>
    <dgm:cxn modelId="{8A7CFBF7-D419-402C-80FB-2C3ED4E15B4D}" type="presParOf" srcId="{F8773BFC-83CD-471B-B1F2-47FAE9326761}" destId="{099F6F85-44A0-4DF1-96AB-68087FEBDAD8}" srcOrd="5" destOrd="0" presId="urn:microsoft.com/office/officeart/2005/8/layout/cycle3"/>
    <dgm:cxn modelId="{41BE0845-993E-4A36-94B2-B61AAB9E95C5}" type="presParOf" srcId="{F8773BFC-83CD-471B-B1F2-47FAE9326761}" destId="{3BE2E59C-069B-4193-AA61-7C65B80C9687}" srcOrd="6" destOrd="0" presId="urn:microsoft.com/office/officeart/2005/8/layout/cycle3"/>
    <dgm:cxn modelId="{0F650940-DB91-4815-B350-166EB820D288}" type="presParOf" srcId="{F8773BFC-83CD-471B-B1F2-47FAE9326761}" destId="{8F10B850-17A7-45B8-8443-810052673578}" srcOrd="7" destOrd="0" presId="urn:microsoft.com/office/officeart/2005/8/layout/cycle3"/>
    <dgm:cxn modelId="{2A2F9A61-A7E0-42A4-814E-AF8271FD0F3F}" type="presParOf" srcId="{F8773BFC-83CD-471B-B1F2-47FAE9326761}" destId="{9366E914-DC51-4A61-B014-507905A80706}" srcOrd="8"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B73A29-7200-47A7-B483-DC0B3AC4911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EB61E778-F079-47E4-A352-22628EDAD5E5}">
      <dgm:prSet phldrT="[Texte]"/>
      <dgm:spPr/>
      <dgm:t>
        <a:bodyPr/>
        <a:lstStyle/>
        <a:p>
          <a:r>
            <a:rPr lang="fr-FR" dirty="0" smtClean="0"/>
            <a:t>Arrêt des mouvements</a:t>
          </a:r>
          <a:endParaRPr lang="fr-FR" dirty="0"/>
        </a:p>
      </dgm:t>
    </dgm:pt>
    <dgm:pt modelId="{4013CE38-39BB-4029-8AEC-7491BBF557F8}" type="parTrans" cxnId="{AAAA51B9-AF93-48F2-A3A2-5FCFF6CD3247}">
      <dgm:prSet/>
      <dgm:spPr/>
      <dgm:t>
        <a:bodyPr/>
        <a:lstStyle/>
        <a:p>
          <a:endParaRPr lang="fr-FR"/>
        </a:p>
      </dgm:t>
    </dgm:pt>
    <dgm:pt modelId="{8A486FEE-A4C4-4150-AF72-A1CAF9EAAF67}" type="sibTrans" cxnId="{AAAA51B9-AF93-48F2-A3A2-5FCFF6CD3247}">
      <dgm:prSet/>
      <dgm:spPr/>
      <dgm:t>
        <a:bodyPr/>
        <a:lstStyle/>
        <a:p>
          <a:endParaRPr lang="fr-FR"/>
        </a:p>
      </dgm:t>
    </dgm:pt>
    <dgm:pt modelId="{A1BBCD73-3792-4D4C-8E2B-12B9B25EAFCD}">
      <dgm:prSet phldrT="[Texte]"/>
      <dgm:spPr/>
      <dgm:t>
        <a:bodyPr/>
        <a:lstStyle/>
        <a:p>
          <a:r>
            <a:rPr lang="fr-FR" dirty="0" smtClean="0"/>
            <a:t>Liste des comptages</a:t>
          </a:r>
          <a:endParaRPr lang="fr-FR" dirty="0"/>
        </a:p>
      </dgm:t>
    </dgm:pt>
    <dgm:pt modelId="{114EC17B-7E6C-47B0-8AF1-30A90AEA43FD}" type="parTrans" cxnId="{ACAD5303-5545-400A-BEC2-1867C0686B9A}">
      <dgm:prSet/>
      <dgm:spPr/>
      <dgm:t>
        <a:bodyPr/>
        <a:lstStyle/>
        <a:p>
          <a:endParaRPr lang="fr-FR"/>
        </a:p>
      </dgm:t>
    </dgm:pt>
    <dgm:pt modelId="{446E4726-02D4-4B32-9E1F-5C3DCCAEE7E1}" type="sibTrans" cxnId="{ACAD5303-5545-400A-BEC2-1867C0686B9A}">
      <dgm:prSet/>
      <dgm:spPr/>
      <dgm:t>
        <a:bodyPr/>
        <a:lstStyle/>
        <a:p>
          <a:endParaRPr lang="fr-FR"/>
        </a:p>
      </dgm:t>
    </dgm:pt>
    <dgm:pt modelId="{0D630558-3FAB-4E1F-925F-CC429C760E51}">
      <dgm:prSet phldrT="[Texte]"/>
      <dgm:spPr/>
      <dgm:t>
        <a:bodyPr/>
        <a:lstStyle/>
        <a:p>
          <a:r>
            <a:rPr lang="fr-FR" dirty="0" smtClean="0"/>
            <a:t>comptage</a:t>
          </a:r>
          <a:endParaRPr lang="fr-FR" dirty="0"/>
        </a:p>
      </dgm:t>
    </dgm:pt>
    <dgm:pt modelId="{C9A66B51-E34D-45A5-A0B9-90999F80E92C}" type="parTrans" cxnId="{30046394-C4C9-430F-988C-534953711340}">
      <dgm:prSet/>
      <dgm:spPr/>
      <dgm:t>
        <a:bodyPr/>
        <a:lstStyle/>
        <a:p>
          <a:endParaRPr lang="fr-FR"/>
        </a:p>
      </dgm:t>
    </dgm:pt>
    <dgm:pt modelId="{95D0639A-2B9E-4BF4-956E-22FBBDC25478}" type="sibTrans" cxnId="{30046394-C4C9-430F-988C-534953711340}">
      <dgm:prSet/>
      <dgm:spPr/>
      <dgm:t>
        <a:bodyPr/>
        <a:lstStyle/>
        <a:p>
          <a:endParaRPr lang="fr-FR"/>
        </a:p>
      </dgm:t>
    </dgm:pt>
    <dgm:pt modelId="{CCA6D093-7BA5-4D35-A325-FD7A0E559969}">
      <dgm:prSet phldrT="[Texte]"/>
      <dgm:spPr/>
      <dgm:t>
        <a:bodyPr/>
        <a:lstStyle/>
        <a:p>
          <a:r>
            <a:rPr lang="fr-FR" dirty="0" smtClean="0"/>
            <a:t>Listes des écarts</a:t>
          </a:r>
          <a:endParaRPr lang="fr-FR" dirty="0"/>
        </a:p>
      </dgm:t>
    </dgm:pt>
    <dgm:pt modelId="{2CCBED44-0AB6-46C7-80E3-D16B5C895D52}" type="parTrans" cxnId="{7008CE3A-628E-4773-938C-5438BFCC2129}">
      <dgm:prSet/>
      <dgm:spPr/>
      <dgm:t>
        <a:bodyPr/>
        <a:lstStyle/>
        <a:p>
          <a:endParaRPr lang="fr-FR"/>
        </a:p>
      </dgm:t>
    </dgm:pt>
    <dgm:pt modelId="{540EFE71-7CAD-4666-8E84-A8610503EFC5}" type="sibTrans" cxnId="{7008CE3A-628E-4773-938C-5438BFCC2129}">
      <dgm:prSet/>
      <dgm:spPr/>
      <dgm:t>
        <a:bodyPr/>
        <a:lstStyle/>
        <a:p>
          <a:endParaRPr lang="fr-FR"/>
        </a:p>
      </dgm:t>
    </dgm:pt>
    <dgm:pt modelId="{A9E0D49B-C246-4801-B3AA-92CF807814A4}">
      <dgm:prSet phldrT="[Texte]"/>
      <dgm:spPr/>
      <dgm:t>
        <a:bodyPr/>
        <a:lstStyle/>
        <a:p>
          <a:r>
            <a:rPr lang="fr-FR" dirty="0" smtClean="0"/>
            <a:t>Recomptage</a:t>
          </a:r>
          <a:endParaRPr lang="fr-FR" dirty="0"/>
        </a:p>
      </dgm:t>
    </dgm:pt>
    <dgm:pt modelId="{0226B248-BD46-4450-88BB-AE0D7C21DCFA}" type="parTrans" cxnId="{D941E7DB-154B-4572-B1F7-F48883A34107}">
      <dgm:prSet/>
      <dgm:spPr/>
      <dgm:t>
        <a:bodyPr/>
        <a:lstStyle/>
        <a:p>
          <a:endParaRPr lang="fr-FR"/>
        </a:p>
      </dgm:t>
    </dgm:pt>
    <dgm:pt modelId="{BE093970-DDBC-49D8-8A9E-487602D40E07}" type="sibTrans" cxnId="{D941E7DB-154B-4572-B1F7-F48883A34107}">
      <dgm:prSet/>
      <dgm:spPr/>
      <dgm:t>
        <a:bodyPr/>
        <a:lstStyle/>
        <a:p>
          <a:endParaRPr lang="fr-FR"/>
        </a:p>
      </dgm:t>
    </dgm:pt>
    <dgm:pt modelId="{840B2327-0E7A-48D7-A719-615DA8EB0620}">
      <dgm:prSet phldrT="[Texte]"/>
      <dgm:spPr/>
      <dgm:t>
        <a:bodyPr/>
        <a:lstStyle/>
        <a:p>
          <a:r>
            <a:rPr lang="fr-FR" dirty="0" smtClean="0"/>
            <a:t>Rectifications</a:t>
          </a:r>
          <a:endParaRPr lang="fr-FR" dirty="0"/>
        </a:p>
      </dgm:t>
    </dgm:pt>
    <dgm:pt modelId="{51082ACC-2E4A-4471-B264-099BF534895F}" type="parTrans" cxnId="{EEBA378A-B216-4B74-83BE-B3E28DC6F812}">
      <dgm:prSet/>
      <dgm:spPr/>
      <dgm:t>
        <a:bodyPr/>
        <a:lstStyle/>
        <a:p>
          <a:endParaRPr lang="fr-FR"/>
        </a:p>
      </dgm:t>
    </dgm:pt>
    <dgm:pt modelId="{8D86EF45-6423-45CA-8C26-F63F33DAFD2B}" type="sibTrans" cxnId="{EEBA378A-B216-4B74-83BE-B3E28DC6F812}">
      <dgm:prSet/>
      <dgm:spPr/>
      <dgm:t>
        <a:bodyPr/>
        <a:lstStyle/>
        <a:p>
          <a:endParaRPr lang="fr-FR"/>
        </a:p>
      </dgm:t>
    </dgm:pt>
    <dgm:pt modelId="{7451875D-A7BA-45D4-B969-325AD873D07E}">
      <dgm:prSet phldrT="[Texte]"/>
      <dgm:spPr/>
      <dgm:t>
        <a:bodyPr/>
        <a:lstStyle/>
        <a:p>
          <a:r>
            <a:rPr lang="fr-FR" dirty="0" smtClean="0"/>
            <a:t>Listes des rectifications</a:t>
          </a:r>
          <a:endParaRPr lang="fr-FR" dirty="0"/>
        </a:p>
      </dgm:t>
    </dgm:pt>
    <dgm:pt modelId="{DEB31CCD-0778-40EC-B6DC-6DB54EE202D3}" type="parTrans" cxnId="{B140B47F-683B-4933-B68F-39C208B36214}">
      <dgm:prSet/>
      <dgm:spPr/>
      <dgm:t>
        <a:bodyPr/>
        <a:lstStyle/>
        <a:p>
          <a:endParaRPr lang="fr-FR"/>
        </a:p>
      </dgm:t>
    </dgm:pt>
    <dgm:pt modelId="{50124D22-89E9-4E47-AB97-5B022BF02925}" type="sibTrans" cxnId="{B140B47F-683B-4933-B68F-39C208B36214}">
      <dgm:prSet/>
      <dgm:spPr/>
      <dgm:t>
        <a:bodyPr/>
        <a:lstStyle/>
        <a:p>
          <a:endParaRPr lang="fr-FR"/>
        </a:p>
      </dgm:t>
    </dgm:pt>
    <dgm:pt modelId="{CE57B0D7-D3D3-4CF3-9831-42C1B84319C1}">
      <dgm:prSet phldrT="[Texte]"/>
      <dgm:spPr/>
      <dgm:t>
        <a:bodyPr/>
        <a:lstStyle/>
        <a:p>
          <a:r>
            <a:rPr lang="fr-FR" dirty="0" smtClean="0"/>
            <a:t>Reprise des mouvements</a:t>
          </a:r>
          <a:endParaRPr lang="fr-FR" dirty="0"/>
        </a:p>
      </dgm:t>
    </dgm:pt>
    <dgm:pt modelId="{5D184FCE-4892-4DEA-AC51-AF1D303D89E7}" type="parTrans" cxnId="{342BEE56-C3DB-49F7-BB10-F48EEB99F814}">
      <dgm:prSet/>
      <dgm:spPr/>
      <dgm:t>
        <a:bodyPr/>
        <a:lstStyle/>
        <a:p>
          <a:endParaRPr lang="fr-FR"/>
        </a:p>
      </dgm:t>
    </dgm:pt>
    <dgm:pt modelId="{B77CF696-8255-40F9-8B69-DFE7C685B812}" type="sibTrans" cxnId="{342BEE56-C3DB-49F7-BB10-F48EEB99F814}">
      <dgm:prSet/>
      <dgm:spPr/>
      <dgm:t>
        <a:bodyPr/>
        <a:lstStyle/>
        <a:p>
          <a:endParaRPr lang="fr-FR"/>
        </a:p>
      </dgm:t>
    </dgm:pt>
    <dgm:pt modelId="{4CDD1AA0-8DB5-42A3-A153-5737D62FECEB}" type="pres">
      <dgm:prSet presAssocID="{7FB73A29-7200-47A7-B483-DC0B3AC49112}" presName="Name0" presStyleCnt="0">
        <dgm:presLayoutVars>
          <dgm:dir/>
          <dgm:resizeHandles val="exact"/>
        </dgm:presLayoutVars>
      </dgm:prSet>
      <dgm:spPr/>
      <dgm:t>
        <a:bodyPr/>
        <a:lstStyle/>
        <a:p>
          <a:endParaRPr lang="fr-FR"/>
        </a:p>
      </dgm:t>
    </dgm:pt>
    <dgm:pt modelId="{F8773BFC-83CD-471B-B1F2-47FAE9326761}" type="pres">
      <dgm:prSet presAssocID="{7FB73A29-7200-47A7-B483-DC0B3AC49112}" presName="cycle" presStyleCnt="0"/>
      <dgm:spPr/>
    </dgm:pt>
    <dgm:pt modelId="{246C710D-B8F9-4E5B-9BF0-B9263BF5058F}" type="pres">
      <dgm:prSet presAssocID="{EB61E778-F079-47E4-A352-22628EDAD5E5}" presName="nodeFirstNode" presStyleLbl="node1" presStyleIdx="0" presStyleCnt="8">
        <dgm:presLayoutVars>
          <dgm:bulletEnabled val="1"/>
        </dgm:presLayoutVars>
      </dgm:prSet>
      <dgm:spPr/>
      <dgm:t>
        <a:bodyPr/>
        <a:lstStyle/>
        <a:p>
          <a:endParaRPr lang="fr-FR"/>
        </a:p>
      </dgm:t>
    </dgm:pt>
    <dgm:pt modelId="{5616E35A-A366-4E30-AED7-B115A9A6AC03}" type="pres">
      <dgm:prSet presAssocID="{8A486FEE-A4C4-4150-AF72-A1CAF9EAAF67}" presName="sibTransFirstNode" presStyleLbl="bgShp" presStyleIdx="0" presStyleCnt="1"/>
      <dgm:spPr/>
      <dgm:t>
        <a:bodyPr/>
        <a:lstStyle/>
        <a:p>
          <a:endParaRPr lang="fr-FR"/>
        </a:p>
      </dgm:t>
    </dgm:pt>
    <dgm:pt modelId="{09E8554D-9D4D-439B-9D03-94C5508690E4}" type="pres">
      <dgm:prSet presAssocID="{A1BBCD73-3792-4D4C-8E2B-12B9B25EAFCD}" presName="nodeFollowingNodes" presStyleLbl="node1" presStyleIdx="1" presStyleCnt="8" custRadScaleRad="99935" custRadScaleInc="24899">
        <dgm:presLayoutVars>
          <dgm:bulletEnabled val="1"/>
        </dgm:presLayoutVars>
      </dgm:prSet>
      <dgm:spPr/>
      <dgm:t>
        <a:bodyPr/>
        <a:lstStyle/>
        <a:p>
          <a:endParaRPr lang="fr-FR"/>
        </a:p>
      </dgm:t>
    </dgm:pt>
    <dgm:pt modelId="{8FC2B43B-B502-4A2D-AE30-0F536E661367}" type="pres">
      <dgm:prSet presAssocID="{0D630558-3FAB-4E1F-925F-CC429C760E51}" presName="nodeFollowingNodes" presStyleLbl="node1" presStyleIdx="2" presStyleCnt="8">
        <dgm:presLayoutVars>
          <dgm:bulletEnabled val="1"/>
        </dgm:presLayoutVars>
      </dgm:prSet>
      <dgm:spPr/>
      <dgm:t>
        <a:bodyPr/>
        <a:lstStyle/>
        <a:p>
          <a:endParaRPr lang="fr-FR"/>
        </a:p>
      </dgm:t>
    </dgm:pt>
    <dgm:pt modelId="{6D149C9D-730C-4FF5-BDC3-90724CA68EE9}" type="pres">
      <dgm:prSet presAssocID="{CCA6D093-7BA5-4D35-A325-FD7A0E559969}" presName="nodeFollowingNodes" presStyleLbl="node1" presStyleIdx="3" presStyleCnt="8" custRadScaleRad="105594" custRadScaleInc="-23636">
        <dgm:presLayoutVars>
          <dgm:bulletEnabled val="1"/>
        </dgm:presLayoutVars>
      </dgm:prSet>
      <dgm:spPr/>
      <dgm:t>
        <a:bodyPr/>
        <a:lstStyle/>
        <a:p>
          <a:endParaRPr lang="fr-FR"/>
        </a:p>
      </dgm:t>
    </dgm:pt>
    <dgm:pt modelId="{099F6F85-44A0-4DF1-96AB-68087FEBDAD8}" type="pres">
      <dgm:prSet presAssocID="{A9E0D49B-C246-4801-B3AA-92CF807814A4}" presName="nodeFollowingNodes" presStyleLbl="node1" presStyleIdx="4" presStyleCnt="8">
        <dgm:presLayoutVars>
          <dgm:bulletEnabled val="1"/>
        </dgm:presLayoutVars>
      </dgm:prSet>
      <dgm:spPr/>
      <dgm:t>
        <a:bodyPr/>
        <a:lstStyle/>
        <a:p>
          <a:endParaRPr lang="fr-FR"/>
        </a:p>
      </dgm:t>
    </dgm:pt>
    <dgm:pt modelId="{3BE2E59C-069B-4193-AA61-7C65B80C9687}" type="pres">
      <dgm:prSet presAssocID="{840B2327-0E7A-48D7-A719-615DA8EB0620}" presName="nodeFollowingNodes" presStyleLbl="node1" presStyleIdx="5" presStyleCnt="8" custRadScaleRad="109094" custRadScaleInc="26892">
        <dgm:presLayoutVars>
          <dgm:bulletEnabled val="1"/>
        </dgm:presLayoutVars>
      </dgm:prSet>
      <dgm:spPr/>
      <dgm:t>
        <a:bodyPr/>
        <a:lstStyle/>
        <a:p>
          <a:endParaRPr lang="fr-FR"/>
        </a:p>
      </dgm:t>
    </dgm:pt>
    <dgm:pt modelId="{8F10B850-17A7-45B8-8443-810052673578}" type="pres">
      <dgm:prSet presAssocID="{7451875D-A7BA-45D4-B969-325AD873D07E}" presName="nodeFollowingNodes" presStyleLbl="node1" presStyleIdx="6" presStyleCnt="8">
        <dgm:presLayoutVars>
          <dgm:bulletEnabled val="1"/>
        </dgm:presLayoutVars>
      </dgm:prSet>
      <dgm:spPr/>
      <dgm:t>
        <a:bodyPr/>
        <a:lstStyle/>
        <a:p>
          <a:endParaRPr lang="fr-FR"/>
        </a:p>
      </dgm:t>
    </dgm:pt>
    <dgm:pt modelId="{9366E914-DC51-4A61-B014-507905A80706}" type="pres">
      <dgm:prSet presAssocID="{CE57B0D7-D3D3-4CF3-9831-42C1B84319C1}" presName="nodeFollowingNodes" presStyleLbl="node1" presStyleIdx="7" presStyleCnt="8" custRadScaleRad="105783" custRadScaleInc="-23676">
        <dgm:presLayoutVars>
          <dgm:bulletEnabled val="1"/>
        </dgm:presLayoutVars>
      </dgm:prSet>
      <dgm:spPr/>
      <dgm:t>
        <a:bodyPr/>
        <a:lstStyle/>
        <a:p>
          <a:endParaRPr lang="fr-FR"/>
        </a:p>
      </dgm:t>
    </dgm:pt>
  </dgm:ptLst>
  <dgm:cxnLst>
    <dgm:cxn modelId="{D941E7DB-154B-4572-B1F7-F48883A34107}" srcId="{7FB73A29-7200-47A7-B483-DC0B3AC49112}" destId="{A9E0D49B-C246-4801-B3AA-92CF807814A4}" srcOrd="4" destOrd="0" parTransId="{0226B248-BD46-4450-88BB-AE0D7C21DCFA}" sibTransId="{BE093970-DDBC-49D8-8A9E-487602D40E07}"/>
    <dgm:cxn modelId="{4769905D-B526-43A0-936B-CF7623538A43}" type="presOf" srcId="{A1BBCD73-3792-4D4C-8E2B-12B9B25EAFCD}" destId="{09E8554D-9D4D-439B-9D03-94C5508690E4}" srcOrd="0" destOrd="0" presId="urn:microsoft.com/office/officeart/2005/8/layout/cycle3"/>
    <dgm:cxn modelId="{6E0957FB-C3EC-4483-893B-B9EB8C8175B0}" type="presOf" srcId="{A9E0D49B-C246-4801-B3AA-92CF807814A4}" destId="{099F6F85-44A0-4DF1-96AB-68087FEBDAD8}" srcOrd="0" destOrd="0" presId="urn:microsoft.com/office/officeart/2005/8/layout/cycle3"/>
    <dgm:cxn modelId="{342BEE56-C3DB-49F7-BB10-F48EEB99F814}" srcId="{7FB73A29-7200-47A7-B483-DC0B3AC49112}" destId="{CE57B0D7-D3D3-4CF3-9831-42C1B84319C1}" srcOrd="7" destOrd="0" parTransId="{5D184FCE-4892-4DEA-AC51-AF1D303D89E7}" sibTransId="{B77CF696-8255-40F9-8B69-DFE7C685B812}"/>
    <dgm:cxn modelId="{30046394-C4C9-430F-988C-534953711340}" srcId="{7FB73A29-7200-47A7-B483-DC0B3AC49112}" destId="{0D630558-3FAB-4E1F-925F-CC429C760E51}" srcOrd="2" destOrd="0" parTransId="{C9A66B51-E34D-45A5-A0B9-90999F80E92C}" sibTransId="{95D0639A-2B9E-4BF4-956E-22FBBDC25478}"/>
    <dgm:cxn modelId="{ACAD5303-5545-400A-BEC2-1867C0686B9A}" srcId="{7FB73A29-7200-47A7-B483-DC0B3AC49112}" destId="{A1BBCD73-3792-4D4C-8E2B-12B9B25EAFCD}" srcOrd="1" destOrd="0" parTransId="{114EC17B-7E6C-47B0-8AF1-30A90AEA43FD}" sibTransId="{446E4726-02D4-4B32-9E1F-5C3DCCAEE7E1}"/>
    <dgm:cxn modelId="{59C80164-1FAB-442B-9843-7B440426E6E0}" type="presOf" srcId="{0D630558-3FAB-4E1F-925F-CC429C760E51}" destId="{8FC2B43B-B502-4A2D-AE30-0F536E661367}" srcOrd="0" destOrd="0" presId="urn:microsoft.com/office/officeart/2005/8/layout/cycle3"/>
    <dgm:cxn modelId="{AC910431-1803-4545-B876-352E428393E1}" type="presOf" srcId="{7451875D-A7BA-45D4-B969-325AD873D07E}" destId="{8F10B850-17A7-45B8-8443-810052673578}" srcOrd="0" destOrd="0" presId="urn:microsoft.com/office/officeart/2005/8/layout/cycle3"/>
    <dgm:cxn modelId="{2C25FE81-2C16-42A5-A1FC-DE47EDA1FCA2}" type="presOf" srcId="{840B2327-0E7A-48D7-A719-615DA8EB0620}" destId="{3BE2E59C-069B-4193-AA61-7C65B80C9687}" srcOrd="0" destOrd="0" presId="urn:microsoft.com/office/officeart/2005/8/layout/cycle3"/>
    <dgm:cxn modelId="{3EF2FCE2-B58C-48C1-9092-DC4EE6935D88}" type="presOf" srcId="{8A486FEE-A4C4-4150-AF72-A1CAF9EAAF67}" destId="{5616E35A-A366-4E30-AED7-B115A9A6AC03}" srcOrd="0" destOrd="0" presId="urn:microsoft.com/office/officeart/2005/8/layout/cycle3"/>
    <dgm:cxn modelId="{0C5B6887-3911-479A-A9C7-BF7BD0B2B8AD}" type="presOf" srcId="{CCA6D093-7BA5-4D35-A325-FD7A0E559969}" destId="{6D149C9D-730C-4FF5-BDC3-90724CA68EE9}" srcOrd="0" destOrd="0" presId="urn:microsoft.com/office/officeart/2005/8/layout/cycle3"/>
    <dgm:cxn modelId="{1B1A6B5B-79E3-47AF-BA70-2AC6FAD59F87}" type="presOf" srcId="{CE57B0D7-D3D3-4CF3-9831-42C1B84319C1}" destId="{9366E914-DC51-4A61-B014-507905A80706}" srcOrd="0" destOrd="0" presId="urn:microsoft.com/office/officeart/2005/8/layout/cycle3"/>
    <dgm:cxn modelId="{23B553DD-0C39-40F1-ACEC-27A5DC4C552E}" type="presOf" srcId="{7FB73A29-7200-47A7-B483-DC0B3AC49112}" destId="{4CDD1AA0-8DB5-42A3-A153-5737D62FECEB}" srcOrd="0" destOrd="0" presId="urn:microsoft.com/office/officeart/2005/8/layout/cycle3"/>
    <dgm:cxn modelId="{B140B47F-683B-4933-B68F-39C208B36214}" srcId="{7FB73A29-7200-47A7-B483-DC0B3AC49112}" destId="{7451875D-A7BA-45D4-B969-325AD873D07E}" srcOrd="6" destOrd="0" parTransId="{DEB31CCD-0778-40EC-B6DC-6DB54EE202D3}" sibTransId="{50124D22-89E9-4E47-AB97-5B022BF02925}"/>
    <dgm:cxn modelId="{7008CE3A-628E-4773-938C-5438BFCC2129}" srcId="{7FB73A29-7200-47A7-B483-DC0B3AC49112}" destId="{CCA6D093-7BA5-4D35-A325-FD7A0E559969}" srcOrd="3" destOrd="0" parTransId="{2CCBED44-0AB6-46C7-80E3-D16B5C895D52}" sibTransId="{540EFE71-7CAD-4666-8E84-A8610503EFC5}"/>
    <dgm:cxn modelId="{EEBA378A-B216-4B74-83BE-B3E28DC6F812}" srcId="{7FB73A29-7200-47A7-B483-DC0B3AC49112}" destId="{840B2327-0E7A-48D7-A719-615DA8EB0620}" srcOrd="5" destOrd="0" parTransId="{51082ACC-2E4A-4471-B264-099BF534895F}" sibTransId="{8D86EF45-6423-45CA-8C26-F63F33DAFD2B}"/>
    <dgm:cxn modelId="{AAAA51B9-AF93-48F2-A3A2-5FCFF6CD3247}" srcId="{7FB73A29-7200-47A7-B483-DC0B3AC49112}" destId="{EB61E778-F079-47E4-A352-22628EDAD5E5}" srcOrd="0" destOrd="0" parTransId="{4013CE38-39BB-4029-8AEC-7491BBF557F8}" sibTransId="{8A486FEE-A4C4-4150-AF72-A1CAF9EAAF67}"/>
    <dgm:cxn modelId="{5AC00A8C-A338-466E-B792-C38EA86C0924}" type="presOf" srcId="{EB61E778-F079-47E4-A352-22628EDAD5E5}" destId="{246C710D-B8F9-4E5B-9BF0-B9263BF5058F}" srcOrd="0" destOrd="0" presId="urn:microsoft.com/office/officeart/2005/8/layout/cycle3"/>
    <dgm:cxn modelId="{9C7B0816-9975-45D7-BFAF-8B05A97BF58B}" type="presParOf" srcId="{4CDD1AA0-8DB5-42A3-A153-5737D62FECEB}" destId="{F8773BFC-83CD-471B-B1F2-47FAE9326761}" srcOrd="0" destOrd="0" presId="urn:microsoft.com/office/officeart/2005/8/layout/cycle3"/>
    <dgm:cxn modelId="{2745E30E-C538-407A-B60B-A026B057E94F}" type="presParOf" srcId="{F8773BFC-83CD-471B-B1F2-47FAE9326761}" destId="{246C710D-B8F9-4E5B-9BF0-B9263BF5058F}" srcOrd="0" destOrd="0" presId="urn:microsoft.com/office/officeart/2005/8/layout/cycle3"/>
    <dgm:cxn modelId="{5D7BD540-8BE4-475B-9256-36F33606316F}" type="presParOf" srcId="{F8773BFC-83CD-471B-B1F2-47FAE9326761}" destId="{5616E35A-A366-4E30-AED7-B115A9A6AC03}" srcOrd="1" destOrd="0" presId="urn:microsoft.com/office/officeart/2005/8/layout/cycle3"/>
    <dgm:cxn modelId="{F43BEDFE-7BDD-4166-83D3-BC670DFF92CD}" type="presParOf" srcId="{F8773BFC-83CD-471B-B1F2-47FAE9326761}" destId="{09E8554D-9D4D-439B-9D03-94C5508690E4}" srcOrd="2" destOrd="0" presId="urn:microsoft.com/office/officeart/2005/8/layout/cycle3"/>
    <dgm:cxn modelId="{E01FFC50-F88E-471F-B0E3-DC5A4EC04224}" type="presParOf" srcId="{F8773BFC-83CD-471B-B1F2-47FAE9326761}" destId="{8FC2B43B-B502-4A2D-AE30-0F536E661367}" srcOrd="3" destOrd="0" presId="urn:microsoft.com/office/officeart/2005/8/layout/cycle3"/>
    <dgm:cxn modelId="{65373944-7D33-41E1-B453-55EC075A7241}" type="presParOf" srcId="{F8773BFC-83CD-471B-B1F2-47FAE9326761}" destId="{6D149C9D-730C-4FF5-BDC3-90724CA68EE9}" srcOrd="4" destOrd="0" presId="urn:microsoft.com/office/officeart/2005/8/layout/cycle3"/>
    <dgm:cxn modelId="{B04E9C98-0BC3-4766-93E4-9E739700D4FC}" type="presParOf" srcId="{F8773BFC-83CD-471B-B1F2-47FAE9326761}" destId="{099F6F85-44A0-4DF1-96AB-68087FEBDAD8}" srcOrd="5" destOrd="0" presId="urn:microsoft.com/office/officeart/2005/8/layout/cycle3"/>
    <dgm:cxn modelId="{00BE12BE-2D60-4F70-B31D-57462F7FB662}" type="presParOf" srcId="{F8773BFC-83CD-471B-B1F2-47FAE9326761}" destId="{3BE2E59C-069B-4193-AA61-7C65B80C9687}" srcOrd="6" destOrd="0" presId="urn:microsoft.com/office/officeart/2005/8/layout/cycle3"/>
    <dgm:cxn modelId="{AF84D23C-E57E-439C-BAA1-A9402D144383}" type="presParOf" srcId="{F8773BFC-83CD-471B-B1F2-47FAE9326761}" destId="{8F10B850-17A7-45B8-8443-810052673578}" srcOrd="7" destOrd="0" presId="urn:microsoft.com/office/officeart/2005/8/layout/cycle3"/>
    <dgm:cxn modelId="{27547E85-1EE3-4538-AC13-E2A6CC03A7F7}" type="presParOf" srcId="{F8773BFC-83CD-471B-B1F2-47FAE9326761}" destId="{9366E914-DC51-4A61-B014-507905A80706}" srcOrd="8" destOrd="0" presId="urn:microsoft.com/office/officeart/2005/8/layout/cycle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A15C2D-7BDC-4CF0-8A38-79464EA523E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fr-FR"/>
        </a:p>
      </dgm:t>
    </dgm:pt>
    <dgm:pt modelId="{9B578A39-F4AE-42BC-8B53-B67862046811}">
      <dgm:prSet phldrT="[Texte]"/>
      <dgm:spPr/>
      <dgm:t>
        <a:bodyPr/>
        <a:lstStyle/>
        <a:p>
          <a:r>
            <a:rPr lang="fr-FR" dirty="0" err="1" smtClean="0"/>
            <a:t>Org</a:t>
          </a:r>
          <a:r>
            <a:rPr lang="fr-FR" dirty="0" smtClean="0"/>
            <a:t> 1</a:t>
          </a:r>
          <a:endParaRPr lang="fr-FR" dirty="0"/>
        </a:p>
      </dgm:t>
    </dgm:pt>
    <dgm:pt modelId="{0AC545C3-9EA0-4286-AEF1-2EA1121AF594}" type="parTrans" cxnId="{1CDB5A81-2FC2-4103-BB1E-2D7746304478}">
      <dgm:prSet/>
      <dgm:spPr/>
      <dgm:t>
        <a:bodyPr/>
        <a:lstStyle/>
        <a:p>
          <a:endParaRPr lang="fr-FR"/>
        </a:p>
      </dgm:t>
    </dgm:pt>
    <dgm:pt modelId="{E4192F2D-76C4-4244-B39C-EF60FA5AB088}" type="sibTrans" cxnId="{1CDB5A81-2FC2-4103-BB1E-2D7746304478}">
      <dgm:prSet/>
      <dgm:spPr/>
      <dgm:t>
        <a:bodyPr/>
        <a:lstStyle/>
        <a:p>
          <a:endParaRPr lang="fr-FR"/>
        </a:p>
      </dgm:t>
    </dgm:pt>
    <dgm:pt modelId="{6F301E81-3CEA-4EBA-A42B-95C57B417883}">
      <dgm:prSet phldrT="[Texte]"/>
      <dgm:spPr/>
      <dgm:t>
        <a:bodyPr/>
        <a:lstStyle/>
        <a:p>
          <a:r>
            <a:rPr lang="fr-FR" dirty="0" smtClean="0"/>
            <a:t>Établissement1</a:t>
          </a:r>
        </a:p>
        <a:p>
          <a:endParaRPr lang="fr-FR" dirty="0" smtClean="0"/>
        </a:p>
        <a:p>
          <a:endParaRPr lang="fr-FR" dirty="0" smtClean="0"/>
        </a:p>
        <a:p>
          <a:endParaRPr lang="fr-FR" dirty="0" smtClean="0"/>
        </a:p>
        <a:p>
          <a:endParaRPr lang="fr-FR" dirty="0"/>
        </a:p>
      </dgm:t>
    </dgm:pt>
    <dgm:pt modelId="{F2CF8FA9-FDAC-4BF3-BFBE-71C2D49D9A4E}" type="parTrans" cxnId="{E6B2B092-7F2D-47F9-BCCB-F1F11F9920E8}">
      <dgm:prSet/>
      <dgm:spPr/>
      <dgm:t>
        <a:bodyPr/>
        <a:lstStyle/>
        <a:p>
          <a:endParaRPr lang="fr-FR"/>
        </a:p>
      </dgm:t>
    </dgm:pt>
    <dgm:pt modelId="{DAF21A04-BD14-4C8D-9BEC-EA7645046C95}" type="sibTrans" cxnId="{E6B2B092-7F2D-47F9-BCCB-F1F11F9920E8}">
      <dgm:prSet/>
      <dgm:spPr/>
      <dgm:t>
        <a:bodyPr/>
        <a:lstStyle/>
        <a:p>
          <a:endParaRPr lang="fr-FR"/>
        </a:p>
      </dgm:t>
    </dgm:pt>
    <dgm:pt modelId="{6C85979E-8FC8-4746-A1C5-1032FDA82603}">
      <dgm:prSet phldrT="[Texte]"/>
      <dgm:spPr/>
      <dgm:t>
        <a:bodyPr/>
        <a:lstStyle/>
        <a:p>
          <a:r>
            <a:rPr lang="fr-FR" dirty="0" smtClean="0"/>
            <a:t>Établissement2</a:t>
          </a:r>
        </a:p>
        <a:p>
          <a:endParaRPr lang="fr-FR" dirty="0" smtClean="0"/>
        </a:p>
        <a:p>
          <a:endParaRPr lang="fr-FR" dirty="0" smtClean="0"/>
        </a:p>
        <a:p>
          <a:endParaRPr lang="fr-FR" dirty="0" smtClean="0"/>
        </a:p>
        <a:p>
          <a:endParaRPr lang="fr-FR" dirty="0"/>
        </a:p>
      </dgm:t>
    </dgm:pt>
    <dgm:pt modelId="{947FB883-6614-4563-9498-19B7BF8343E8}" type="parTrans" cxnId="{1A901EEB-6705-410C-AA6E-EDD4AD4682FF}">
      <dgm:prSet/>
      <dgm:spPr/>
      <dgm:t>
        <a:bodyPr/>
        <a:lstStyle/>
        <a:p>
          <a:endParaRPr lang="fr-FR"/>
        </a:p>
      </dgm:t>
    </dgm:pt>
    <dgm:pt modelId="{7461E2B7-3D18-4FF3-938F-62206CA8181E}" type="sibTrans" cxnId="{1A901EEB-6705-410C-AA6E-EDD4AD4682FF}">
      <dgm:prSet/>
      <dgm:spPr/>
      <dgm:t>
        <a:bodyPr/>
        <a:lstStyle/>
        <a:p>
          <a:endParaRPr lang="fr-FR"/>
        </a:p>
      </dgm:t>
    </dgm:pt>
    <dgm:pt modelId="{900B0C9E-C814-4E2C-AED3-2712E2B69BC5}">
      <dgm:prSet phldrT="[Texte]"/>
      <dgm:spPr/>
      <dgm:t>
        <a:bodyPr/>
        <a:lstStyle/>
        <a:p>
          <a:r>
            <a:rPr lang="fr-FR" dirty="0" smtClean="0"/>
            <a:t>Établissement3</a:t>
          </a:r>
        </a:p>
        <a:p>
          <a:endParaRPr lang="fr-FR" dirty="0" smtClean="0"/>
        </a:p>
        <a:p>
          <a:endParaRPr lang="fr-FR" dirty="0" smtClean="0"/>
        </a:p>
        <a:p>
          <a:endParaRPr lang="fr-FR" dirty="0" smtClean="0"/>
        </a:p>
        <a:p>
          <a:endParaRPr lang="fr-FR" dirty="0"/>
        </a:p>
      </dgm:t>
    </dgm:pt>
    <dgm:pt modelId="{91296EB3-3E7D-4CC6-912F-2B44C5645802}" type="parTrans" cxnId="{5523779C-BE76-4DE9-8FCF-9EF29F1A88C9}">
      <dgm:prSet/>
      <dgm:spPr/>
      <dgm:t>
        <a:bodyPr/>
        <a:lstStyle/>
        <a:p>
          <a:endParaRPr lang="fr-FR"/>
        </a:p>
      </dgm:t>
    </dgm:pt>
    <dgm:pt modelId="{A3F3EF00-C6D4-41A4-AB66-75591AD779E5}" type="sibTrans" cxnId="{5523779C-BE76-4DE9-8FCF-9EF29F1A88C9}">
      <dgm:prSet/>
      <dgm:spPr/>
      <dgm:t>
        <a:bodyPr/>
        <a:lstStyle/>
        <a:p>
          <a:endParaRPr lang="fr-FR"/>
        </a:p>
      </dgm:t>
    </dgm:pt>
    <dgm:pt modelId="{06EA05EF-4D4D-458C-A1F1-CB0B8E27A8B4}" type="pres">
      <dgm:prSet presAssocID="{F8A15C2D-7BDC-4CF0-8A38-79464EA523E0}" presName="composite" presStyleCnt="0">
        <dgm:presLayoutVars>
          <dgm:chMax val="1"/>
          <dgm:dir/>
          <dgm:resizeHandles val="exact"/>
        </dgm:presLayoutVars>
      </dgm:prSet>
      <dgm:spPr/>
      <dgm:t>
        <a:bodyPr/>
        <a:lstStyle/>
        <a:p>
          <a:endParaRPr lang="fr-FR"/>
        </a:p>
      </dgm:t>
    </dgm:pt>
    <dgm:pt modelId="{A4577767-2F76-432C-9F8C-4452263D7513}" type="pres">
      <dgm:prSet presAssocID="{9B578A39-F4AE-42BC-8B53-B67862046811}" presName="roof" presStyleLbl="dkBgShp" presStyleIdx="0" presStyleCnt="2"/>
      <dgm:spPr/>
      <dgm:t>
        <a:bodyPr/>
        <a:lstStyle/>
        <a:p>
          <a:endParaRPr lang="fr-FR"/>
        </a:p>
      </dgm:t>
    </dgm:pt>
    <dgm:pt modelId="{DF8EFD09-8657-42C7-A3B4-0C8A61F86122}" type="pres">
      <dgm:prSet presAssocID="{9B578A39-F4AE-42BC-8B53-B67862046811}" presName="pillars" presStyleCnt="0"/>
      <dgm:spPr/>
      <dgm:t>
        <a:bodyPr/>
        <a:lstStyle/>
        <a:p>
          <a:endParaRPr lang="fr-FR"/>
        </a:p>
      </dgm:t>
    </dgm:pt>
    <dgm:pt modelId="{55A02BB2-D2BA-4573-802F-4B4D2DEB8EC9}" type="pres">
      <dgm:prSet presAssocID="{9B578A39-F4AE-42BC-8B53-B67862046811}" presName="pillar1" presStyleLbl="node1" presStyleIdx="0" presStyleCnt="3">
        <dgm:presLayoutVars>
          <dgm:bulletEnabled val="1"/>
        </dgm:presLayoutVars>
      </dgm:prSet>
      <dgm:spPr/>
      <dgm:t>
        <a:bodyPr/>
        <a:lstStyle/>
        <a:p>
          <a:endParaRPr lang="fr-FR"/>
        </a:p>
      </dgm:t>
    </dgm:pt>
    <dgm:pt modelId="{33106F76-7EF4-4522-9CDE-BF03955A9BD5}" type="pres">
      <dgm:prSet presAssocID="{6C85979E-8FC8-4746-A1C5-1032FDA82603}" presName="pillarX" presStyleLbl="node1" presStyleIdx="1" presStyleCnt="3">
        <dgm:presLayoutVars>
          <dgm:bulletEnabled val="1"/>
        </dgm:presLayoutVars>
      </dgm:prSet>
      <dgm:spPr/>
      <dgm:t>
        <a:bodyPr/>
        <a:lstStyle/>
        <a:p>
          <a:endParaRPr lang="fr-FR"/>
        </a:p>
      </dgm:t>
    </dgm:pt>
    <dgm:pt modelId="{61D9F069-A704-4C49-A64F-82D21A658CC2}" type="pres">
      <dgm:prSet presAssocID="{900B0C9E-C814-4E2C-AED3-2712E2B69BC5}" presName="pillarX" presStyleLbl="node1" presStyleIdx="2" presStyleCnt="3">
        <dgm:presLayoutVars>
          <dgm:bulletEnabled val="1"/>
        </dgm:presLayoutVars>
      </dgm:prSet>
      <dgm:spPr/>
      <dgm:t>
        <a:bodyPr/>
        <a:lstStyle/>
        <a:p>
          <a:endParaRPr lang="fr-FR"/>
        </a:p>
      </dgm:t>
    </dgm:pt>
    <dgm:pt modelId="{0B4975A7-7EEB-4967-87EC-CEBEE36FE7FA}" type="pres">
      <dgm:prSet presAssocID="{9B578A39-F4AE-42BC-8B53-B67862046811}" presName="base" presStyleLbl="dkBgShp" presStyleIdx="1" presStyleCnt="2"/>
      <dgm:spPr/>
      <dgm:t>
        <a:bodyPr/>
        <a:lstStyle/>
        <a:p>
          <a:endParaRPr lang="fr-FR"/>
        </a:p>
      </dgm:t>
    </dgm:pt>
  </dgm:ptLst>
  <dgm:cxnLst>
    <dgm:cxn modelId="{1A901EEB-6705-410C-AA6E-EDD4AD4682FF}" srcId="{9B578A39-F4AE-42BC-8B53-B67862046811}" destId="{6C85979E-8FC8-4746-A1C5-1032FDA82603}" srcOrd="1" destOrd="0" parTransId="{947FB883-6614-4563-9498-19B7BF8343E8}" sibTransId="{7461E2B7-3D18-4FF3-938F-62206CA8181E}"/>
    <dgm:cxn modelId="{1CDB5A81-2FC2-4103-BB1E-2D7746304478}" srcId="{F8A15C2D-7BDC-4CF0-8A38-79464EA523E0}" destId="{9B578A39-F4AE-42BC-8B53-B67862046811}" srcOrd="0" destOrd="0" parTransId="{0AC545C3-9EA0-4286-AEF1-2EA1121AF594}" sibTransId="{E4192F2D-76C4-4244-B39C-EF60FA5AB088}"/>
    <dgm:cxn modelId="{7EFC2276-99D7-4221-89C6-868A10884B39}" type="presOf" srcId="{9B578A39-F4AE-42BC-8B53-B67862046811}" destId="{A4577767-2F76-432C-9F8C-4452263D7513}" srcOrd="0" destOrd="0" presId="urn:microsoft.com/office/officeart/2005/8/layout/hList3"/>
    <dgm:cxn modelId="{C27BF602-A388-4275-89C1-A7D3F9DB4CD7}" type="presOf" srcId="{900B0C9E-C814-4E2C-AED3-2712E2B69BC5}" destId="{61D9F069-A704-4C49-A64F-82D21A658CC2}" srcOrd="0" destOrd="0" presId="urn:microsoft.com/office/officeart/2005/8/layout/hList3"/>
    <dgm:cxn modelId="{2D6BC38D-EA54-41B0-9DCD-8AAB458CE6A5}" type="presOf" srcId="{6C85979E-8FC8-4746-A1C5-1032FDA82603}" destId="{33106F76-7EF4-4522-9CDE-BF03955A9BD5}" srcOrd="0" destOrd="0" presId="urn:microsoft.com/office/officeart/2005/8/layout/hList3"/>
    <dgm:cxn modelId="{FC6EF5ED-6B00-4B96-BD47-EB1FF5225D22}" type="presOf" srcId="{6F301E81-3CEA-4EBA-A42B-95C57B417883}" destId="{55A02BB2-D2BA-4573-802F-4B4D2DEB8EC9}" srcOrd="0" destOrd="0" presId="urn:microsoft.com/office/officeart/2005/8/layout/hList3"/>
    <dgm:cxn modelId="{5523779C-BE76-4DE9-8FCF-9EF29F1A88C9}" srcId="{9B578A39-F4AE-42BC-8B53-B67862046811}" destId="{900B0C9E-C814-4E2C-AED3-2712E2B69BC5}" srcOrd="2" destOrd="0" parTransId="{91296EB3-3E7D-4CC6-912F-2B44C5645802}" sibTransId="{A3F3EF00-C6D4-41A4-AB66-75591AD779E5}"/>
    <dgm:cxn modelId="{E6B2B092-7F2D-47F9-BCCB-F1F11F9920E8}" srcId="{9B578A39-F4AE-42BC-8B53-B67862046811}" destId="{6F301E81-3CEA-4EBA-A42B-95C57B417883}" srcOrd="0" destOrd="0" parTransId="{F2CF8FA9-FDAC-4BF3-BFBE-71C2D49D9A4E}" sibTransId="{DAF21A04-BD14-4C8D-9BEC-EA7645046C95}"/>
    <dgm:cxn modelId="{29C655D9-CD0E-4CED-9897-29C9E01DA671}" type="presOf" srcId="{F8A15C2D-7BDC-4CF0-8A38-79464EA523E0}" destId="{06EA05EF-4D4D-458C-A1F1-CB0B8E27A8B4}" srcOrd="0" destOrd="0" presId="urn:microsoft.com/office/officeart/2005/8/layout/hList3"/>
    <dgm:cxn modelId="{93D7E022-71BF-4083-A939-1F2E5F2E3236}" type="presParOf" srcId="{06EA05EF-4D4D-458C-A1F1-CB0B8E27A8B4}" destId="{A4577767-2F76-432C-9F8C-4452263D7513}" srcOrd="0" destOrd="0" presId="urn:microsoft.com/office/officeart/2005/8/layout/hList3"/>
    <dgm:cxn modelId="{8574FDC5-8EE4-4D66-839C-BFBE225480F3}" type="presParOf" srcId="{06EA05EF-4D4D-458C-A1F1-CB0B8E27A8B4}" destId="{DF8EFD09-8657-42C7-A3B4-0C8A61F86122}" srcOrd="1" destOrd="0" presId="urn:microsoft.com/office/officeart/2005/8/layout/hList3"/>
    <dgm:cxn modelId="{BD9418FA-690F-43C7-BB2E-6753D9EE95CF}" type="presParOf" srcId="{DF8EFD09-8657-42C7-A3B4-0C8A61F86122}" destId="{55A02BB2-D2BA-4573-802F-4B4D2DEB8EC9}" srcOrd="0" destOrd="0" presId="urn:microsoft.com/office/officeart/2005/8/layout/hList3"/>
    <dgm:cxn modelId="{AFF54E7E-CD44-4113-8F5F-016D0FA8C6B5}" type="presParOf" srcId="{DF8EFD09-8657-42C7-A3B4-0C8A61F86122}" destId="{33106F76-7EF4-4522-9CDE-BF03955A9BD5}" srcOrd="1" destOrd="0" presId="urn:microsoft.com/office/officeart/2005/8/layout/hList3"/>
    <dgm:cxn modelId="{957EA5C5-3F62-49B3-BB81-DB8CF40E1C2F}" type="presParOf" srcId="{DF8EFD09-8657-42C7-A3B4-0C8A61F86122}" destId="{61D9F069-A704-4C49-A64F-82D21A658CC2}" srcOrd="2" destOrd="0" presId="urn:microsoft.com/office/officeart/2005/8/layout/hList3"/>
    <dgm:cxn modelId="{3E7840E1-F9DF-410B-96DB-54D20B0B389C}" type="presParOf" srcId="{06EA05EF-4D4D-458C-A1F1-CB0B8E27A8B4}" destId="{0B4975A7-7EEB-4967-87EC-CEBEE36FE7F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795149-FF82-4A38-86B7-0B93C53A4D8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FR"/>
        </a:p>
      </dgm:t>
    </dgm:pt>
    <dgm:pt modelId="{46F3AFAE-3610-4E7A-9171-0E919F2721E8}">
      <dgm:prSet phldrT="[Texte]"/>
      <dgm:spPr>
        <a:solidFill>
          <a:schemeClr val="accent5">
            <a:lumMod val="60000"/>
            <a:lumOff val="40000"/>
          </a:schemeClr>
        </a:solidFill>
      </dgm:spPr>
      <dgm:t>
        <a:bodyPr/>
        <a:lstStyle/>
        <a:p>
          <a:r>
            <a:rPr lang="fr-FR" dirty="0" smtClean="0"/>
            <a:t>Org1</a:t>
          </a:r>
          <a:endParaRPr lang="fr-FR" dirty="0"/>
        </a:p>
      </dgm:t>
    </dgm:pt>
    <dgm:pt modelId="{A14BDE29-40E7-41BF-91B4-EFA89B551491}" type="parTrans" cxnId="{9F59AAB2-5726-4D16-B889-4413B0A873E9}">
      <dgm:prSet/>
      <dgm:spPr/>
      <dgm:t>
        <a:bodyPr/>
        <a:lstStyle/>
        <a:p>
          <a:endParaRPr lang="fr-FR"/>
        </a:p>
      </dgm:t>
    </dgm:pt>
    <dgm:pt modelId="{1FC3901E-CCD0-4D32-8FFA-41DAB85E0EE7}" type="sibTrans" cxnId="{9F59AAB2-5726-4D16-B889-4413B0A873E9}">
      <dgm:prSet/>
      <dgm:spPr/>
      <dgm:t>
        <a:bodyPr/>
        <a:lstStyle/>
        <a:p>
          <a:endParaRPr lang="fr-FR"/>
        </a:p>
      </dgm:t>
    </dgm:pt>
    <dgm:pt modelId="{F571AA0B-4A12-4BBA-A6F5-B0F40EEA93FA}">
      <dgm:prSet phldrT="[Texte]"/>
      <dgm:spPr>
        <a:solidFill>
          <a:schemeClr val="accent5">
            <a:lumMod val="60000"/>
            <a:lumOff val="40000"/>
          </a:schemeClr>
        </a:solidFill>
      </dgm:spPr>
      <dgm:t>
        <a:bodyPr/>
        <a:lstStyle/>
        <a:p>
          <a:r>
            <a:rPr lang="fr-FR" dirty="0" err="1" smtClean="0"/>
            <a:t>Org</a:t>
          </a:r>
          <a:r>
            <a:rPr lang="fr-FR" dirty="0" smtClean="0"/>
            <a:t> 2</a:t>
          </a:r>
        </a:p>
        <a:p>
          <a:r>
            <a:rPr lang="fr-FR" dirty="0" smtClean="0"/>
            <a:t>Société 1</a:t>
          </a:r>
          <a:endParaRPr lang="fr-FR" dirty="0"/>
        </a:p>
      </dgm:t>
    </dgm:pt>
    <dgm:pt modelId="{7134B185-1FFC-4271-84A4-A127CE279B7E}" type="parTrans" cxnId="{F2C3ECCA-95C6-44C5-A7F5-21A3E62D1C4B}">
      <dgm:prSet/>
      <dgm:spPr/>
      <dgm:t>
        <a:bodyPr/>
        <a:lstStyle/>
        <a:p>
          <a:endParaRPr lang="fr-FR"/>
        </a:p>
      </dgm:t>
    </dgm:pt>
    <dgm:pt modelId="{CBD2DD42-E968-4909-9284-FD19CED39857}" type="sibTrans" cxnId="{F2C3ECCA-95C6-44C5-A7F5-21A3E62D1C4B}">
      <dgm:prSet/>
      <dgm:spPr/>
      <dgm:t>
        <a:bodyPr/>
        <a:lstStyle/>
        <a:p>
          <a:endParaRPr lang="fr-FR"/>
        </a:p>
      </dgm:t>
    </dgm:pt>
    <dgm:pt modelId="{24E903E7-FFE4-4356-9859-52D885FF377D}">
      <dgm:prSet phldrT="[Texte]" custT="1"/>
      <dgm:spPr>
        <a:solidFill>
          <a:schemeClr val="accent6">
            <a:lumMod val="60000"/>
            <a:lumOff val="40000"/>
          </a:schemeClr>
        </a:solidFill>
      </dgm:spPr>
      <dgm:t>
        <a:bodyPr/>
        <a:lstStyle/>
        <a:p>
          <a:r>
            <a:rPr lang="fr-FR" sz="1600" dirty="0" smtClean="0"/>
            <a:t>Org3</a:t>
          </a:r>
        </a:p>
        <a:p>
          <a:r>
            <a:rPr lang="fr-FR" sz="1600" dirty="0" smtClean="0"/>
            <a:t>Établissement 1</a:t>
          </a:r>
        </a:p>
        <a:p>
          <a:endParaRPr lang="fr-FR" sz="1600" dirty="0" smtClean="0"/>
        </a:p>
        <a:p>
          <a:endParaRPr lang="fr-FR" sz="1600" dirty="0" smtClean="0"/>
        </a:p>
        <a:p>
          <a:endParaRPr lang="fr-FR" sz="1800" dirty="0" smtClean="0"/>
        </a:p>
        <a:p>
          <a:endParaRPr lang="fr-FR" sz="1800" dirty="0"/>
        </a:p>
      </dgm:t>
    </dgm:pt>
    <dgm:pt modelId="{6617D530-CF8E-4EC0-BED8-98F55D86DA97}" type="parTrans" cxnId="{99FDE024-4AAB-43E8-9853-0FBAC4695F42}">
      <dgm:prSet/>
      <dgm:spPr/>
      <dgm:t>
        <a:bodyPr/>
        <a:lstStyle/>
        <a:p>
          <a:endParaRPr lang="fr-FR"/>
        </a:p>
      </dgm:t>
    </dgm:pt>
    <dgm:pt modelId="{6FF5EAB8-04CA-46BF-AD3E-DF8D95649BAB}" type="sibTrans" cxnId="{99FDE024-4AAB-43E8-9853-0FBAC4695F42}">
      <dgm:prSet/>
      <dgm:spPr/>
      <dgm:t>
        <a:bodyPr/>
        <a:lstStyle/>
        <a:p>
          <a:endParaRPr lang="fr-FR"/>
        </a:p>
      </dgm:t>
    </dgm:pt>
    <dgm:pt modelId="{6E94FE75-A067-48AD-919F-32DC39779924}">
      <dgm:prSet phldrT="[Texte]" custT="1"/>
      <dgm:spPr>
        <a:solidFill>
          <a:schemeClr val="accent6">
            <a:lumMod val="60000"/>
            <a:lumOff val="40000"/>
          </a:schemeClr>
        </a:solidFill>
      </dgm:spPr>
      <dgm:t>
        <a:bodyPr/>
        <a:lstStyle/>
        <a:p>
          <a:r>
            <a:rPr lang="fr-FR" sz="1600" dirty="0" smtClean="0"/>
            <a:t>Org4</a:t>
          </a:r>
        </a:p>
        <a:p>
          <a:r>
            <a:rPr lang="fr-FR" sz="1600" dirty="0" smtClean="0"/>
            <a:t>Établissement 2</a:t>
          </a:r>
        </a:p>
        <a:p>
          <a:endParaRPr lang="fr-FR" sz="1600" dirty="0" smtClean="0"/>
        </a:p>
        <a:p>
          <a:endParaRPr lang="fr-FR" sz="1600" dirty="0" smtClean="0"/>
        </a:p>
        <a:p>
          <a:endParaRPr lang="fr-FR" sz="1800" dirty="0" smtClean="0"/>
        </a:p>
        <a:p>
          <a:endParaRPr lang="fr-FR" sz="1800" dirty="0"/>
        </a:p>
      </dgm:t>
    </dgm:pt>
    <dgm:pt modelId="{9FF60ECF-2392-4A24-8F6C-0725D5BF385C}" type="parTrans" cxnId="{5FCD44E0-BE31-4BFE-8CB5-C5E84C69689F}">
      <dgm:prSet/>
      <dgm:spPr/>
      <dgm:t>
        <a:bodyPr/>
        <a:lstStyle/>
        <a:p>
          <a:endParaRPr lang="fr-FR"/>
        </a:p>
      </dgm:t>
    </dgm:pt>
    <dgm:pt modelId="{11C87EC4-A498-496D-8FE3-36F2105A2566}" type="sibTrans" cxnId="{5FCD44E0-BE31-4BFE-8CB5-C5E84C69689F}">
      <dgm:prSet/>
      <dgm:spPr/>
      <dgm:t>
        <a:bodyPr/>
        <a:lstStyle/>
        <a:p>
          <a:endParaRPr lang="fr-FR"/>
        </a:p>
      </dgm:t>
    </dgm:pt>
    <dgm:pt modelId="{520621DB-EC69-42CC-BF32-26CAE572F3E3}">
      <dgm:prSet phldrT="[Texte]"/>
      <dgm:spPr>
        <a:solidFill>
          <a:schemeClr val="accent5">
            <a:lumMod val="60000"/>
            <a:lumOff val="40000"/>
          </a:schemeClr>
        </a:solidFill>
      </dgm:spPr>
      <dgm:t>
        <a:bodyPr/>
        <a:lstStyle/>
        <a:p>
          <a:r>
            <a:rPr lang="fr-FR" dirty="0" smtClean="0"/>
            <a:t>Société 2</a:t>
          </a:r>
          <a:endParaRPr lang="fr-FR" dirty="0"/>
        </a:p>
      </dgm:t>
    </dgm:pt>
    <dgm:pt modelId="{A7DC9BB3-DEDD-479F-A536-CA960506CCD4}" type="parTrans" cxnId="{DDB1185B-7766-4752-8B75-7FBFEDCE350E}">
      <dgm:prSet/>
      <dgm:spPr/>
      <dgm:t>
        <a:bodyPr/>
        <a:lstStyle/>
        <a:p>
          <a:endParaRPr lang="fr-FR"/>
        </a:p>
      </dgm:t>
    </dgm:pt>
    <dgm:pt modelId="{5CD5B0DC-7340-41D4-A222-28FE425E79B3}" type="sibTrans" cxnId="{DDB1185B-7766-4752-8B75-7FBFEDCE350E}">
      <dgm:prSet/>
      <dgm:spPr/>
      <dgm:t>
        <a:bodyPr/>
        <a:lstStyle/>
        <a:p>
          <a:endParaRPr lang="fr-FR"/>
        </a:p>
      </dgm:t>
    </dgm:pt>
    <dgm:pt modelId="{ED268E99-806E-4755-8C82-8414D49E33E8}">
      <dgm:prSet phldrT="[Texte]" custT="1"/>
      <dgm:spPr>
        <a:solidFill>
          <a:schemeClr val="accent5">
            <a:lumMod val="60000"/>
            <a:lumOff val="40000"/>
          </a:schemeClr>
        </a:solidFill>
      </dgm:spPr>
      <dgm:t>
        <a:bodyPr/>
        <a:lstStyle/>
        <a:p>
          <a:r>
            <a:rPr lang="fr-FR" sz="1600" dirty="0" smtClean="0"/>
            <a:t>Org5</a:t>
          </a:r>
        </a:p>
        <a:p>
          <a:r>
            <a:rPr lang="fr-FR" sz="1600" dirty="0" smtClean="0"/>
            <a:t>Établissement 3</a:t>
          </a:r>
        </a:p>
        <a:p>
          <a:endParaRPr lang="fr-FR" sz="1600" dirty="0" smtClean="0"/>
        </a:p>
        <a:p>
          <a:endParaRPr lang="fr-FR" sz="1600" dirty="0" smtClean="0"/>
        </a:p>
        <a:p>
          <a:endParaRPr lang="fr-FR" sz="1800" dirty="0" smtClean="0"/>
        </a:p>
        <a:p>
          <a:endParaRPr lang="fr-FR" sz="1800" dirty="0"/>
        </a:p>
      </dgm:t>
    </dgm:pt>
    <dgm:pt modelId="{95F6AAE3-E096-4B9F-8BEB-25EFF04DD50C}" type="parTrans" cxnId="{C230FE24-FA90-493F-9708-B8B1C9E9F3A9}">
      <dgm:prSet/>
      <dgm:spPr/>
      <dgm:t>
        <a:bodyPr/>
        <a:lstStyle/>
        <a:p>
          <a:endParaRPr lang="fr-FR"/>
        </a:p>
      </dgm:t>
    </dgm:pt>
    <dgm:pt modelId="{10B14CE0-687B-43EC-B8AD-CB9EC79FC86F}" type="sibTrans" cxnId="{C230FE24-FA90-493F-9708-B8B1C9E9F3A9}">
      <dgm:prSet/>
      <dgm:spPr/>
      <dgm:t>
        <a:bodyPr/>
        <a:lstStyle/>
        <a:p>
          <a:endParaRPr lang="fr-FR"/>
        </a:p>
      </dgm:t>
    </dgm:pt>
    <dgm:pt modelId="{BF2258A3-7879-4C97-9FB8-CB0EF4AA5612}" type="pres">
      <dgm:prSet presAssocID="{3F795149-FF82-4A38-86B7-0B93C53A4D80}" presName="Name0" presStyleCnt="0">
        <dgm:presLayoutVars>
          <dgm:chPref val="1"/>
          <dgm:dir/>
          <dgm:animOne val="branch"/>
          <dgm:animLvl val="lvl"/>
          <dgm:resizeHandles/>
        </dgm:presLayoutVars>
      </dgm:prSet>
      <dgm:spPr/>
      <dgm:t>
        <a:bodyPr/>
        <a:lstStyle/>
        <a:p>
          <a:endParaRPr lang="fr-FR"/>
        </a:p>
      </dgm:t>
    </dgm:pt>
    <dgm:pt modelId="{49072605-8EFC-4D4C-AAC1-B31C636D2234}" type="pres">
      <dgm:prSet presAssocID="{46F3AFAE-3610-4E7A-9171-0E919F2721E8}" presName="vertOne" presStyleCnt="0"/>
      <dgm:spPr/>
    </dgm:pt>
    <dgm:pt modelId="{58CD37C3-D6B6-4640-B838-929C63EAB560}" type="pres">
      <dgm:prSet presAssocID="{46F3AFAE-3610-4E7A-9171-0E919F2721E8}" presName="txOne" presStyleLbl="node0" presStyleIdx="0" presStyleCnt="1" custScaleY="24053" custLinFactNeighborX="-11" custLinFactNeighborY="49010">
        <dgm:presLayoutVars>
          <dgm:chPref val="3"/>
        </dgm:presLayoutVars>
      </dgm:prSet>
      <dgm:spPr/>
      <dgm:t>
        <a:bodyPr/>
        <a:lstStyle/>
        <a:p>
          <a:endParaRPr lang="fr-FR"/>
        </a:p>
      </dgm:t>
    </dgm:pt>
    <dgm:pt modelId="{B94EF99F-3A94-48DA-9B59-0D4E81E2BB72}" type="pres">
      <dgm:prSet presAssocID="{46F3AFAE-3610-4E7A-9171-0E919F2721E8}" presName="parTransOne" presStyleCnt="0"/>
      <dgm:spPr/>
    </dgm:pt>
    <dgm:pt modelId="{EFC9C7F2-B15C-47F9-A222-925E1E6F54B5}" type="pres">
      <dgm:prSet presAssocID="{46F3AFAE-3610-4E7A-9171-0E919F2721E8}" presName="horzOne" presStyleCnt="0"/>
      <dgm:spPr/>
    </dgm:pt>
    <dgm:pt modelId="{195AB6DA-B40D-4989-850A-5F3052C2401B}" type="pres">
      <dgm:prSet presAssocID="{F571AA0B-4A12-4BBA-A6F5-B0F40EEA93FA}" presName="vertTwo" presStyleCnt="0"/>
      <dgm:spPr/>
    </dgm:pt>
    <dgm:pt modelId="{4D32216C-47E9-42DF-8266-1633F1168DB0}" type="pres">
      <dgm:prSet presAssocID="{F571AA0B-4A12-4BBA-A6F5-B0F40EEA93FA}" presName="txTwo" presStyleLbl="node2" presStyleIdx="0" presStyleCnt="2" custScaleY="32576">
        <dgm:presLayoutVars>
          <dgm:chPref val="3"/>
        </dgm:presLayoutVars>
      </dgm:prSet>
      <dgm:spPr/>
      <dgm:t>
        <a:bodyPr/>
        <a:lstStyle/>
        <a:p>
          <a:endParaRPr lang="fr-FR"/>
        </a:p>
      </dgm:t>
    </dgm:pt>
    <dgm:pt modelId="{496ED05E-2C8B-4ADC-849F-17540487C187}" type="pres">
      <dgm:prSet presAssocID="{F571AA0B-4A12-4BBA-A6F5-B0F40EEA93FA}" presName="parTransTwo" presStyleCnt="0"/>
      <dgm:spPr/>
    </dgm:pt>
    <dgm:pt modelId="{0E1CC902-F37E-43F3-A397-E22E974CE35B}" type="pres">
      <dgm:prSet presAssocID="{F571AA0B-4A12-4BBA-A6F5-B0F40EEA93FA}" presName="horzTwo" presStyleCnt="0"/>
      <dgm:spPr/>
    </dgm:pt>
    <dgm:pt modelId="{5A9EA863-24FA-4C7E-B986-4FCD544DD7AB}" type="pres">
      <dgm:prSet presAssocID="{24E903E7-FFE4-4356-9859-52D885FF377D}" presName="vertThree" presStyleCnt="0"/>
      <dgm:spPr/>
    </dgm:pt>
    <dgm:pt modelId="{8EA07768-A4A7-4FB9-97CE-CEDA05A75DA0}" type="pres">
      <dgm:prSet presAssocID="{24E903E7-FFE4-4356-9859-52D885FF377D}" presName="txThree" presStyleLbl="node3" presStyleIdx="0" presStyleCnt="3" custLinFactNeighborY="-3656">
        <dgm:presLayoutVars>
          <dgm:chPref val="3"/>
        </dgm:presLayoutVars>
      </dgm:prSet>
      <dgm:spPr/>
      <dgm:t>
        <a:bodyPr/>
        <a:lstStyle/>
        <a:p>
          <a:endParaRPr lang="fr-FR"/>
        </a:p>
      </dgm:t>
    </dgm:pt>
    <dgm:pt modelId="{E232CD79-A993-4829-8221-8C925E6A75B8}" type="pres">
      <dgm:prSet presAssocID="{24E903E7-FFE4-4356-9859-52D885FF377D}" presName="horzThree" presStyleCnt="0"/>
      <dgm:spPr/>
    </dgm:pt>
    <dgm:pt modelId="{12064533-66CA-48CB-A270-CF075E5A6938}" type="pres">
      <dgm:prSet presAssocID="{6FF5EAB8-04CA-46BF-AD3E-DF8D95649BAB}" presName="sibSpaceThree" presStyleCnt="0"/>
      <dgm:spPr/>
    </dgm:pt>
    <dgm:pt modelId="{28DFE360-F313-4DB9-A3ED-B4EFD34E0296}" type="pres">
      <dgm:prSet presAssocID="{6E94FE75-A067-48AD-919F-32DC39779924}" presName="vertThree" presStyleCnt="0"/>
      <dgm:spPr/>
    </dgm:pt>
    <dgm:pt modelId="{E395D169-7ACB-4B5B-8D14-E62ABC451C03}" type="pres">
      <dgm:prSet presAssocID="{6E94FE75-A067-48AD-919F-32DC39779924}" presName="txThree" presStyleLbl="node3" presStyleIdx="1" presStyleCnt="3" custLinFactNeighborY="-3656">
        <dgm:presLayoutVars>
          <dgm:chPref val="3"/>
        </dgm:presLayoutVars>
      </dgm:prSet>
      <dgm:spPr/>
      <dgm:t>
        <a:bodyPr/>
        <a:lstStyle/>
        <a:p>
          <a:endParaRPr lang="fr-FR"/>
        </a:p>
      </dgm:t>
    </dgm:pt>
    <dgm:pt modelId="{BE53C423-BC32-4F4B-8DEB-63B72DF5120F}" type="pres">
      <dgm:prSet presAssocID="{6E94FE75-A067-48AD-919F-32DC39779924}" presName="horzThree" presStyleCnt="0"/>
      <dgm:spPr/>
    </dgm:pt>
    <dgm:pt modelId="{7855C209-A87E-44A3-BA4B-DE18EC619A21}" type="pres">
      <dgm:prSet presAssocID="{CBD2DD42-E968-4909-9284-FD19CED39857}" presName="sibSpaceTwo" presStyleCnt="0"/>
      <dgm:spPr/>
    </dgm:pt>
    <dgm:pt modelId="{5418ED86-31DC-4AC5-B6EE-31F1F906BFC6}" type="pres">
      <dgm:prSet presAssocID="{520621DB-EC69-42CC-BF32-26CAE572F3E3}" presName="vertTwo" presStyleCnt="0"/>
      <dgm:spPr/>
    </dgm:pt>
    <dgm:pt modelId="{567E79B3-260E-43B8-967D-6C00F0B95C77}" type="pres">
      <dgm:prSet presAssocID="{520621DB-EC69-42CC-BF32-26CAE572F3E3}" presName="txTwo" presStyleLbl="node2" presStyleIdx="1" presStyleCnt="2" custScaleY="33609">
        <dgm:presLayoutVars>
          <dgm:chPref val="3"/>
        </dgm:presLayoutVars>
      </dgm:prSet>
      <dgm:spPr/>
      <dgm:t>
        <a:bodyPr/>
        <a:lstStyle/>
        <a:p>
          <a:endParaRPr lang="fr-FR"/>
        </a:p>
      </dgm:t>
    </dgm:pt>
    <dgm:pt modelId="{AA16A471-559B-43EF-AA3A-99440B95D128}" type="pres">
      <dgm:prSet presAssocID="{520621DB-EC69-42CC-BF32-26CAE572F3E3}" presName="parTransTwo" presStyleCnt="0"/>
      <dgm:spPr/>
    </dgm:pt>
    <dgm:pt modelId="{B46D8C4B-7FCB-4BCF-BA7B-50AF31098E2A}" type="pres">
      <dgm:prSet presAssocID="{520621DB-EC69-42CC-BF32-26CAE572F3E3}" presName="horzTwo" presStyleCnt="0"/>
      <dgm:spPr/>
    </dgm:pt>
    <dgm:pt modelId="{BDA82AD8-D099-47FD-AAFA-0DC9BB88575F}" type="pres">
      <dgm:prSet presAssocID="{ED268E99-806E-4755-8C82-8414D49E33E8}" presName="vertThree" presStyleCnt="0"/>
      <dgm:spPr/>
    </dgm:pt>
    <dgm:pt modelId="{D5675ABC-E58C-49DF-98C4-67D9957F50FD}" type="pres">
      <dgm:prSet presAssocID="{ED268E99-806E-4755-8C82-8414D49E33E8}" presName="txThree" presStyleLbl="node3" presStyleIdx="2" presStyleCnt="3" custLinFactNeighborY="-3999">
        <dgm:presLayoutVars>
          <dgm:chPref val="3"/>
        </dgm:presLayoutVars>
      </dgm:prSet>
      <dgm:spPr/>
      <dgm:t>
        <a:bodyPr/>
        <a:lstStyle/>
        <a:p>
          <a:endParaRPr lang="fr-FR"/>
        </a:p>
      </dgm:t>
    </dgm:pt>
    <dgm:pt modelId="{F314817F-6DC8-4107-9B6E-163EA1AD47CC}" type="pres">
      <dgm:prSet presAssocID="{ED268E99-806E-4755-8C82-8414D49E33E8}" presName="horzThree" presStyleCnt="0"/>
      <dgm:spPr/>
    </dgm:pt>
  </dgm:ptLst>
  <dgm:cxnLst>
    <dgm:cxn modelId="{14C57552-4B82-47DA-A910-678262203E1A}" type="presOf" srcId="{ED268E99-806E-4755-8C82-8414D49E33E8}" destId="{D5675ABC-E58C-49DF-98C4-67D9957F50FD}" srcOrd="0" destOrd="0" presId="urn:microsoft.com/office/officeart/2005/8/layout/hierarchy4"/>
    <dgm:cxn modelId="{5D3BB63B-B16C-4DF9-862D-38F5E9D02946}" type="presOf" srcId="{520621DB-EC69-42CC-BF32-26CAE572F3E3}" destId="{567E79B3-260E-43B8-967D-6C00F0B95C77}" srcOrd="0" destOrd="0" presId="urn:microsoft.com/office/officeart/2005/8/layout/hierarchy4"/>
    <dgm:cxn modelId="{5B11FC33-4940-48A6-8D62-6B6EE8A8CA5A}" type="presOf" srcId="{3F795149-FF82-4A38-86B7-0B93C53A4D80}" destId="{BF2258A3-7879-4C97-9FB8-CB0EF4AA5612}" srcOrd="0" destOrd="0" presId="urn:microsoft.com/office/officeart/2005/8/layout/hierarchy4"/>
    <dgm:cxn modelId="{79D3A9D3-BADC-4A0F-B1B6-AF511497E385}" type="presOf" srcId="{24E903E7-FFE4-4356-9859-52D885FF377D}" destId="{8EA07768-A4A7-4FB9-97CE-CEDA05A75DA0}" srcOrd="0" destOrd="0" presId="urn:microsoft.com/office/officeart/2005/8/layout/hierarchy4"/>
    <dgm:cxn modelId="{DDB1185B-7766-4752-8B75-7FBFEDCE350E}" srcId="{46F3AFAE-3610-4E7A-9171-0E919F2721E8}" destId="{520621DB-EC69-42CC-BF32-26CAE572F3E3}" srcOrd="1" destOrd="0" parTransId="{A7DC9BB3-DEDD-479F-A536-CA960506CCD4}" sibTransId="{5CD5B0DC-7340-41D4-A222-28FE425E79B3}"/>
    <dgm:cxn modelId="{C230FE24-FA90-493F-9708-B8B1C9E9F3A9}" srcId="{520621DB-EC69-42CC-BF32-26CAE572F3E3}" destId="{ED268E99-806E-4755-8C82-8414D49E33E8}" srcOrd="0" destOrd="0" parTransId="{95F6AAE3-E096-4B9F-8BEB-25EFF04DD50C}" sibTransId="{10B14CE0-687B-43EC-B8AD-CB9EC79FC86F}"/>
    <dgm:cxn modelId="{5FCD44E0-BE31-4BFE-8CB5-C5E84C69689F}" srcId="{F571AA0B-4A12-4BBA-A6F5-B0F40EEA93FA}" destId="{6E94FE75-A067-48AD-919F-32DC39779924}" srcOrd="1" destOrd="0" parTransId="{9FF60ECF-2392-4A24-8F6C-0725D5BF385C}" sibTransId="{11C87EC4-A498-496D-8FE3-36F2105A2566}"/>
    <dgm:cxn modelId="{99FDE024-4AAB-43E8-9853-0FBAC4695F42}" srcId="{F571AA0B-4A12-4BBA-A6F5-B0F40EEA93FA}" destId="{24E903E7-FFE4-4356-9859-52D885FF377D}" srcOrd="0" destOrd="0" parTransId="{6617D530-CF8E-4EC0-BED8-98F55D86DA97}" sibTransId="{6FF5EAB8-04CA-46BF-AD3E-DF8D95649BAB}"/>
    <dgm:cxn modelId="{320D2E55-6373-4CFB-A2A7-DB4FED62DE1B}" type="presOf" srcId="{6E94FE75-A067-48AD-919F-32DC39779924}" destId="{E395D169-7ACB-4B5B-8D14-E62ABC451C03}" srcOrd="0" destOrd="0" presId="urn:microsoft.com/office/officeart/2005/8/layout/hierarchy4"/>
    <dgm:cxn modelId="{BF23BA1D-D1F8-4753-A48A-45CBCED192F8}" type="presOf" srcId="{F571AA0B-4A12-4BBA-A6F5-B0F40EEA93FA}" destId="{4D32216C-47E9-42DF-8266-1633F1168DB0}" srcOrd="0" destOrd="0" presId="urn:microsoft.com/office/officeart/2005/8/layout/hierarchy4"/>
    <dgm:cxn modelId="{F2C3ECCA-95C6-44C5-A7F5-21A3E62D1C4B}" srcId="{46F3AFAE-3610-4E7A-9171-0E919F2721E8}" destId="{F571AA0B-4A12-4BBA-A6F5-B0F40EEA93FA}" srcOrd="0" destOrd="0" parTransId="{7134B185-1FFC-4271-84A4-A127CE279B7E}" sibTransId="{CBD2DD42-E968-4909-9284-FD19CED39857}"/>
    <dgm:cxn modelId="{0D269952-8B52-4493-A716-D57856FC35AF}" type="presOf" srcId="{46F3AFAE-3610-4E7A-9171-0E919F2721E8}" destId="{58CD37C3-D6B6-4640-B838-929C63EAB560}" srcOrd="0" destOrd="0" presId="urn:microsoft.com/office/officeart/2005/8/layout/hierarchy4"/>
    <dgm:cxn modelId="{9F59AAB2-5726-4D16-B889-4413B0A873E9}" srcId="{3F795149-FF82-4A38-86B7-0B93C53A4D80}" destId="{46F3AFAE-3610-4E7A-9171-0E919F2721E8}" srcOrd="0" destOrd="0" parTransId="{A14BDE29-40E7-41BF-91B4-EFA89B551491}" sibTransId="{1FC3901E-CCD0-4D32-8FFA-41DAB85E0EE7}"/>
    <dgm:cxn modelId="{3A8A07BB-02B2-41EB-ADF0-61270201ED09}" type="presParOf" srcId="{BF2258A3-7879-4C97-9FB8-CB0EF4AA5612}" destId="{49072605-8EFC-4D4C-AAC1-B31C636D2234}" srcOrd="0" destOrd="0" presId="urn:microsoft.com/office/officeart/2005/8/layout/hierarchy4"/>
    <dgm:cxn modelId="{4CB68F18-F2C4-4A9D-8CAB-043D91869C3B}" type="presParOf" srcId="{49072605-8EFC-4D4C-AAC1-B31C636D2234}" destId="{58CD37C3-D6B6-4640-B838-929C63EAB560}" srcOrd="0" destOrd="0" presId="urn:microsoft.com/office/officeart/2005/8/layout/hierarchy4"/>
    <dgm:cxn modelId="{99E499D3-CAE2-4C30-9ABB-469FD87398D3}" type="presParOf" srcId="{49072605-8EFC-4D4C-AAC1-B31C636D2234}" destId="{B94EF99F-3A94-48DA-9B59-0D4E81E2BB72}" srcOrd="1" destOrd="0" presId="urn:microsoft.com/office/officeart/2005/8/layout/hierarchy4"/>
    <dgm:cxn modelId="{CBEEB3EA-4700-47A5-97A7-EDAF991630DE}" type="presParOf" srcId="{49072605-8EFC-4D4C-AAC1-B31C636D2234}" destId="{EFC9C7F2-B15C-47F9-A222-925E1E6F54B5}" srcOrd="2" destOrd="0" presId="urn:microsoft.com/office/officeart/2005/8/layout/hierarchy4"/>
    <dgm:cxn modelId="{6AC31DCB-600B-4C1D-B3CA-E4F78862A9D8}" type="presParOf" srcId="{EFC9C7F2-B15C-47F9-A222-925E1E6F54B5}" destId="{195AB6DA-B40D-4989-850A-5F3052C2401B}" srcOrd="0" destOrd="0" presId="urn:microsoft.com/office/officeart/2005/8/layout/hierarchy4"/>
    <dgm:cxn modelId="{E4DBBB44-DBED-4290-96E4-94CEBF458E00}" type="presParOf" srcId="{195AB6DA-B40D-4989-850A-5F3052C2401B}" destId="{4D32216C-47E9-42DF-8266-1633F1168DB0}" srcOrd="0" destOrd="0" presId="urn:microsoft.com/office/officeart/2005/8/layout/hierarchy4"/>
    <dgm:cxn modelId="{359E4E5A-BA81-453C-AAB4-02B4AC1AE7A3}" type="presParOf" srcId="{195AB6DA-B40D-4989-850A-5F3052C2401B}" destId="{496ED05E-2C8B-4ADC-849F-17540487C187}" srcOrd="1" destOrd="0" presId="urn:microsoft.com/office/officeart/2005/8/layout/hierarchy4"/>
    <dgm:cxn modelId="{3CC9B4FE-4CFC-49E6-89BA-3395A7FB4CA5}" type="presParOf" srcId="{195AB6DA-B40D-4989-850A-5F3052C2401B}" destId="{0E1CC902-F37E-43F3-A397-E22E974CE35B}" srcOrd="2" destOrd="0" presId="urn:microsoft.com/office/officeart/2005/8/layout/hierarchy4"/>
    <dgm:cxn modelId="{96EB9477-CF28-42D8-90DB-4246D4107C1F}" type="presParOf" srcId="{0E1CC902-F37E-43F3-A397-E22E974CE35B}" destId="{5A9EA863-24FA-4C7E-B986-4FCD544DD7AB}" srcOrd="0" destOrd="0" presId="urn:microsoft.com/office/officeart/2005/8/layout/hierarchy4"/>
    <dgm:cxn modelId="{F1303B54-9222-4CF6-AD12-88E19478509A}" type="presParOf" srcId="{5A9EA863-24FA-4C7E-B986-4FCD544DD7AB}" destId="{8EA07768-A4A7-4FB9-97CE-CEDA05A75DA0}" srcOrd="0" destOrd="0" presId="urn:microsoft.com/office/officeart/2005/8/layout/hierarchy4"/>
    <dgm:cxn modelId="{2F9B0593-057B-4A1D-AE47-05AA63D2A259}" type="presParOf" srcId="{5A9EA863-24FA-4C7E-B986-4FCD544DD7AB}" destId="{E232CD79-A993-4829-8221-8C925E6A75B8}" srcOrd="1" destOrd="0" presId="urn:microsoft.com/office/officeart/2005/8/layout/hierarchy4"/>
    <dgm:cxn modelId="{A0F908EE-55F7-4BFD-84B3-6E427DE25DC6}" type="presParOf" srcId="{0E1CC902-F37E-43F3-A397-E22E974CE35B}" destId="{12064533-66CA-48CB-A270-CF075E5A6938}" srcOrd="1" destOrd="0" presId="urn:microsoft.com/office/officeart/2005/8/layout/hierarchy4"/>
    <dgm:cxn modelId="{7D64E25C-5162-48C6-BA88-D1FAEBF1EB25}" type="presParOf" srcId="{0E1CC902-F37E-43F3-A397-E22E974CE35B}" destId="{28DFE360-F313-4DB9-A3ED-B4EFD34E0296}" srcOrd="2" destOrd="0" presId="urn:microsoft.com/office/officeart/2005/8/layout/hierarchy4"/>
    <dgm:cxn modelId="{65F4E2C1-10F0-4F81-9F7A-9212D92D096E}" type="presParOf" srcId="{28DFE360-F313-4DB9-A3ED-B4EFD34E0296}" destId="{E395D169-7ACB-4B5B-8D14-E62ABC451C03}" srcOrd="0" destOrd="0" presId="urn:microsoft.com/office/officeart/2005/8/layout/hierarchy4"/>
    <dgm:cxn modelId="{812831D7-C4BF-464C-AFCB-66E6330D318E}" type="presParOf" srcId="{28DFE360-F313-4DB9-A3ED-B4EFD34E0296}" destId="{BE53C423-BC32-4F4B-8DEB-63B72DF5120F}" srcOrd="1" destOrd="0" presId="urn:microsoft.com/office/officeart/2005/8/layout/hierarchy4"/>
    <dgm:cxn modelId="{197D2466-7268-4951-97E7-DF2111C094A4}" type="presParOf" srcId="{EFC9C7F2-B15C-47F9-A222-925E1E6F54B5}" destId="{7855C209-A87E-44A3-BA4B-DE18EC619A21}" srcOrd="1" destOrd="0" presId="urn:microsoft.com/office/officeart/2005/8/layout/hierarchy4"/>
    <dgm:cxn modelId="{9A75C1DF-9704-4D9B-82D9-57E37ACC02AC}" type="presParOf" srcId="{EFC9C7F2-B15C-47F9-A222-925E1E6F54B5}" destId="{5418ED86-31DC-4AC5-B6EE-31F1F906BFC6}" srcOrd="2" destOrd="0" presId="urn:microsoft.com/office/officeart/2005/8/layout/hierarchy4"/>
    <dgm:cxn modelId="{9C12F92F-7170-44DD-8676-91F2786FDC78}" type="presParOf" srcId="{5418ED86-31DC-4AC5-B6EE-31F1F906BFC6}" destId="{567E79B3-260E-43B8-967D-6C00F0B95C77}" srcOrd="0" destOrd="0" presId="urn:microsoft.com/office/officeart/2005/8/layout/hierarchy4"/>
    <dgm:cxn modelId="{70EA918A-D17B-4C21-9189-1DEDCAC819EF}" type="presParOf" srcId="{5418ED86-31DC-4AC5-B6EE-31F1F906BFC6}" destId="{AA16A471-559B-43EF-AA3A-99440B95D128}" srcOrd="1" destOrd="0" presId="urn:microsoft.com/office/officeart/2005/8/layout/hierarchy4"/>
    <dgm:cxn modelId="{B1243A53-EF11-4561-927B-979CB18020C4}" type="presParOf" srcId="{5418ED86-31DC-4AC5-B6EE-31F1F906BFC6}" destId="{B46D8C4B-7FCB-4BCF-BA7B-50AF31098E2A}" srcOrd="2" destOrd="0" presId="urn:microsoft.com/office/officeart/2005/8/layout/hierarchy4"/>
    <dgm:cxn modelId="{13A1CC1A-302B-45CB-A7F9-37A3F9F285B8}" type="presParOf" srcId="{B46D8C4B-7FCB-4BCF-BA7B-50AF31098E2A}" destId="{BDA82AD8-D099-47FD-AAFA-0DC9BB88575F}" srcOrd="0" destOrd="0" presId="urn:microsoft.com/office/officeart/2005/8/layout/hierarchy4"/>
    <dgm:cxn modelId="{C84282CF-A8E4-47DA-AA9A-390B09B21537}" type="presParOf" srcId="{BDA82AD8-D099-47FD-AAFA-0DC9BB88575F}" destId="{D5675ABC-E58C-49DF-98C4-67D9957F50FD}" srcOrd="0" destOrd="0" presId="urn:microsoft.com/office/officeart/2005/8/layout/hierarchy4"/>
    <dgm:cxn modelId="{D53E6C42-3165-4102-B45A-8D0631B83915}" type="presParOf" srcId="{BDA82AD8-D099-47FD-AAFA-0DC9BB88575F}" destId="{F314817F-6DC8-4107-9B6E-163EA1AD47C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309BEE-0286-46CC-A67B-D01F73954AAA}"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fr-FR"/>
        </a:p>
      </dgm:t>
    </dgm:pt>
    <dgm:pt modelId="{244E237B-91F9-4900-BC95-E7769AB84A5C}">
      <dgm:prSet phldrT="[Texte]"/>
      <dgm:spPr/>
      <dgm:t>
        <a:bodyPr/>
        <a:lstStyle/>
        <a:p>
          <a:r>
            <a:rPr lang="fr-FR" dirty="0" smtClean="0"/>
            <a:t>Identification besoins</a:t>
          </a:r>
          <a:endParaRPr lang="fr-FR" dirty="0"/>
        </a:p>
      </dgm:t>
    </dgm:pt>
    <dgm:pt modelId="{D45D758D-71EC-4269-B181-40AD4B886AAD}" type="parTrans" cxnId="{27FF18AD-BF2D-4D6A-893A-2DB14A5EC023}">
      <dgm:prSet/>
      <dgm:spPr/>
      <dgm:t>
        <a:bodyPr/>
        <a:lstStyle/>
        <a:p>
          <a:endParaRPr lang="fr-FR"/>
        </a:p>
      </dgm:t>
    </dgm:pt>
    <dgm:pt modelId="{1A2331AE-05A9-4A21-88A9-4825E5F38017}" type="sibTrans" cxnId="{27FF18AD-BF2D-4D6A-893A-2DB14A5EC023}">
      <dgm:prSet/>
      <dgm:spPr/>
      <dgm:t>
        <a:bodyPr/>
        <a:lstStyle/>
        <a:p>
          <a:endParaRPr lang="fr-FR"/>
        </a:p>
      </dgm:t>
    </dgm:pt>
    <dgm:pt modelId="{2160AEBC-3DF3-437D-BF56-F39DFB20B80F}">
      <dgm:prSet phldrT="[Texte]"/>
      <dgm:spPr/>
      <dgm:t>
        <a:bodyPr/>
        <a:lstStyle/>
        <a:p>
          <a:r>
            <a:rPr lang="fr-FR" dirty="0" smtClean="0"/>
            <a:t>Détermination source d’</a:t>
          </a:r>
          <a:r>
            <a:rPr lang="fr-FR" dirty="0" err="1" smtClean="0"/>
            <a:t>approv</a:t>
          </a:r>
          <a:r>
            <a:rPr lang="fr-FR" dirty="0" smtClean="0"/>
            <a:t>.</a:t>
          </a:r>
          <a:endParaRPr lang="fr-FR" dirty="0"/>
        </a:p>
      </dgm:t>
    </dgm:pt>
    <dgm:pt modelId="{CFC2B728-4EA0-43EF-994E-DB399A4774A5}" type="parTrans" cxnId="{A10965CB-DC63-4269-9DE7-51D847098BC7}">
      <dgm:prSet/>
      <dgm:spPr/>
      <dgm:t>
        <a:bodyPr/>
        <a:lstStyle/>
        <a:p>
          <a:endParaRPr lang="fr-FR"/>
        </a:p>
      </dgm:t>
    </dgm:pt>
    <dgm:pt modelId="{05CD32E1-D4AF-47DC-A4BB-EDE02D8449D1}" type="sibTrans" cxnId="{A10965CB-DC63-4269-9DE7-51D847098BC7}">
      <dgm:prSet/>
      <dgm:spPr/>
      <dgm:t>
        <a:bodyPr/>
        <a:lstStyle/>
        <a:p>
          <a:endParaRPr lang="fr-FR"/>
        </a:p>
      </dgm:t>
    </dgm:pt>
    <dgm:pt modelId="{6327B5F3-D86F-4E41-8FFB-CA9257C3C262}">
      <dgm:prSet phldrT="[Texte]"/>
      <dgm:spPr/>
      <dgm:t>
        <a:bodyPr/>
        <a:lstStyle/>
        <a:p>
          <a:r>
            <a:rPr lang="fr-FR" dirty="0" smtClean="0"/>
            <a:t>Entrée marchandise</a:t>
          </a:r>
          <a:endParaRPr lang="fr-FR" dirty="0"/>
        </a:p>
      </dgm:t>
    </dgm:pt>
    <dgm:pt modelId="{F2D3D658-9B36-4C12-82AE-7EED3C178B1F}" type="parTrans" cxnId="{26370811-44A1-49FB-A963-77586A8D01C9}">
      <dgm:prSet/>
      <dgm:spPr/>
      <dgm:t>
        <a:bodyPr/>
        <a:lstStyle/>
        <a:p>
          <a:endParaRPr lang="fr-FR"/>
        </a:p>
      </dgm:t>
    </dgm:pt>
    <dgm:pt modelId="{82E016EF-1D2B-4E37-B9E8-04D681D9E3EB}" type="sibTrans" cxnId="{26370811-44A1-49FB-A963-77586A8D01C9}">
      <dgm:prSet/>
      <dgm:spPr/>
      <dgm:t>
        <a:bodyPr/>
        <a:lstStyle/>
        <a:p>
          <a:endParaRPr lang="fr-FR"/>
        </a:p>
      </dgm:t>
    </dgm:pt>
    <dgm:pt modelId="{5935E9AD-F399-4F2B-ABF9-0611EBB08520}">
      <dgm:prSet phldrT="[Texte]"/>
      <dgm:spPr/>
      <dgm:t>
        <a:bodyPr/>
        <a:lstStyle/>
        <a:p>
          <a:r>
            <a:rPr lang="fr-FR" dirty="0" smtClean="0"/>
            <a:t>Contrôle facture</a:t>
          </a:r>
          <a:endParaRPr lang="fr-FR" dirty="0"/>
        </a:p>
      </dgm:t>
    </dgm:pt>
    <dgm:pt modelId="{D79D602F-76DB-42A7-BDCD-2348E979B032}" type="parTrans" cxnId="{8FD2FDA6-5F1C-4B98-84AB-DA70B80E4559}">
      <dgm:prSet/>
      <dgm:spPr/>
      <dgm:t>
        <a:bodyPr/>
        <a:lstStyle/>
        <a:p>
          <a:endParaRPr lang="fr-FR"/>
        </a:p>
      </dgm:t>
    </dgm:pt>
    <dgm:pt modelId="{CAB0E539-F5EA-4153-A306-41CB7324916F}" type="sibTrans" cxnId="{8FD2FDA6-5F1C-4B98-84AB-DA70B80E4559}">
      <dgm:prSet/>
      <dgm:spPr/>
      <dgm:t>
        <a:bodyPr/>
        <a:lstStyle/>
        <a:p>
          <a:endParaRPr lang="fr-FR"/>
        </a:p>
      </dgm:t>
    </dgm:pt>
    <dgm:pt modelId="{92479AF2-0841-400B-902A-0178E7989B60}">
      <dgm:prSet phldrT="[Texte]"/>
      <dgm:spPr/>
      <dgm:t>
        <a:bodyPr/>
        <a:lstStyle/>
        <a:p>
          <a:r>
            <a:rPr lang="fr-FR" dirty="0" smtClean="0"/>
            <a:t>Traitement des paiements</a:t>
          </a:r>
          <a:endParaRPr lang="fr-FR" dirty="0"/>
        </a:p>
      </dgm:t>
    </dgm:pt>
    <dgm:pt modelId="{34DE6939-4BA7-495B-AA5D-F71D3969D8A7}" type="parTrans" cxnId="{6C268CFE-95A0-4740-9E9A-9E0281CBF581}">
      <dgm:prSet/>
      <dgm:spPr/>
      <dgm:t>
        <a:bodyPr/>
        <a:lstStyle/>
        <a:p>
          <a:endParaRPr lang="fr-FR"/>
        </a:p>
      </dgm:t>
    </dgm:pt>
    <dgm:pt modelId="{1BEC6B5A-7DF5-4BCC-A520-D024E45418C5}" type="sibTrans" cxnId="{6C268CFE-95A0-4740-9E9A-9E0281CBF581}">
      <dgm:prSet/>
      <dgm:spPr/>
      <dgm:t>
        <a:bodyPr/>
        <a:lstStyle/>
        <a:p>
          <a:endParaRPr lang="fr-FR"/>
        </a:p>
      </dgm:t>
    </dgm:pt>
    <dgm:pt modelId="{4B9F6863-2016-4A0E-B5B3-290B31823B6E}">
      <dgm:prSet phldrT="[Texte]"/>
      <dgm:spPr/>
      <dgm:t>
        <a:bodyPr/>
        <a:lstStyle/>
        <a:p>
          <a:r>
            <a:rPr lang="fr-FR" dirty="0" smtClean="0"/>
            <a:t>Sélection fournisseur</a:t>
          </a:r>
          <a:endParaRPr lang="fr-FR" dirty="0"/>
        </a:p>
      </dgm:t>
    </dgm:pt>
    <dgm:pt modelId="{020D718B-D63E-47BE-8AC1-A8BFE04D46C7}" type="parTrans" cxnId="{9532858C-C9DF-4B25-BC91-02C2697FE1C2}">
      <dgm:prSet/>
      <dgm:spPr/>
      <dgm:t>
        <a:bodyPr/>
        <a:lstStyle/>
        <a:p>
          <a:endParaRPr lang="fr-FR"/>
        </a:p>
      </dgm:t>
    </dgm:pt>
    <dgm:pt modelId="{6EB6373C-C26D-4F73-8BBD-359277C3EC0C}" type="sibTrans" cxnId="{9532858C-C9DF-4B25-BC91-02C2697FE1C2}">
      <dgm:prSet/>
      <dgm:spPr/>
      <dgm:t>
        <a:bodyPr/>
        <a:lstStyle/>
        <a:p>
          <a:endParaRPr lang="fr-FR"/>
        </a:p>
      </dgm:t>
    </dgm:pt>
    <dgm:pt modelId="{0C3FE22A-0F62-4255-AD85-FB1AE7EAC73A}">
      <dgm:prSet phldrT="[Texte]"/>
      <dgm:spPr/>
      <dgm:t>
        <a:bodyPr/>
        <a:lstStyle/>
        <a:p>
          <a:r>
            <a:rPr lang="fr-FR" dirty="0" smtClean="0"/>
            <a:t>Traitement commande</a:t>
          </a:r>
          <a:endParaRPr lang="fr-FR" dirty="0"/>
        </a:p>
      </dgm:t>
    </dgm:pt>
    <dgm:pt modelId="{E9F2A47A-CACD-4DD2-92C4-2ADC4A943139}" type="parTrans" cxnId="{5499AF2D-70E0-46EF-92FC-AA7E47FF52B1}">
      <dgm:prSet/>
      <dgm:spPr/>
      <dgm:t>
        <a:bodyPr/>
        <a:lstStyle/>
        <a:p>
          <a:endParaRPr lang="fr-FR"/>
        </a:p>
      </dgm:t>
    </dgm:pt>
    <dgm:pt modelId="{36DF6E1E-2FDA-4B7B-9C84-8B084D196940}" type="sibTrans" cxnId="{5499AF2D-70E0-46EF-92FC-AA7E47FF52B1}">
      <dgm:prSet/>
      <dgm:spPr/>
      <dgm:t>
        <a:bodyPr/>
        <a:lstStyle/>
        <a:p>
          <a:endParaRPr lang="fr-FR"/>
        </a:p>
      </dgm:t>
    </dgm:pt>
    <dgm:pt modelId="{9F8CB25F-2BC9-402F-B2CD-63EF74D1A550}">
      <dgm:prSet phldrT="[Texte]"/>
      <dgm:spPr/>
      <dgm:t>
        <a:bodyPr/>
        <a:lstStyle/>
        <a:p>
          <a:r>
            <a:rPr lang="fr-FR" dirty="0" smtClean="0"/>
            <a:t>Suivi commande</a:t>
          </a:r>
          <a:endParaRPr lang="fr-FR" dirty="0"/>
        </a:p>
      </dgm:t>
    </dgm:pt>
    <dgm:pt modelId="{CB0F2735-5F58-4BF6-988D-9199308DC13A}" type="parTrans" cxnId="{86B66D5B-33B5-46F4-B5F1-CE39A92DA1E9}">
      <dgm:prSet/>
      <dgm:spPr/>
      <dgm:t>
        <a:bodyPr/>
        <a:lstStyle/>
        <a:p>
          <a:endParaRPr lang="fr-FR"/>
        </a:p>
      </dgm:t>
    </dgm:pt>
    <dgm:pt modelId="{2635F43C-B8C8-409E-B658-27B59DC953B0}" type="sibTrans" cxnId="{86B66D5B-33B5-46F4-B5F1-CE39A92DA1E9}">
      <dgm:prSet/>
      <dgm:spPr/>
      <dgm:t>
        <a:bodyPr/>
        <a:lstStyle/>
        <a:p>
          <a:endParaRPr lang="fr-FR"/>
        </a:p>
      </dgm:t>
    </dgm:pt>
    <dgm:pt modelId="{E8E32DE0-D8E7-4F3B-8E87-DE0075A71B7D}" type="pres">
      <dgm:prSet presAssocID="{06309BEE-0286-46CC-A67B-D01F73954AAA}" presName="Name0" presStyleCnt="0">
        <dgm:presLayoutVars>
          <dgm:dir/>
          <dgm:resizeHandles val="exact"/>
        </dgm:presLayoutVars>
      </dgm:prSet>
      <dgm:spPr/>
      <dgm:t>
        <a:bodyPr/>
        <a:lstStyle/>
        <a:p>
          <a:endParaRPr lang="fr-FR"/>
        </a:p>
      </dgm:t>
    </dgm:pt>
    <dgm:pt modelId="{60F5C9E6-8F83-4EA2-9A93-F7546BAE6E9C}" type="pres">
      <dgm:prSet presAssocID="{06309BEE-0286-46CC-A67B-D01F73954AAA}" presName="cycle" presStyleCnt="0"/>
      <dgm:spPr/>
      <dgm:t>
        <a:bodyPr/>
        <a:lstStyle/>
        <a:p>
          <a:endParaRPr lang="fr-FR"/>
        </a:p>
      </dgm:t>
    </dgm:pt>
    <dgm:pt modelId="{0B328D41-F079-4F88-9764-21C74BBEC511}" type="pres">
      <dgm:prSet presAssocID="{244E237B-91F9-4900-BC95-E7769AB84A5C}" presName="nodeFirstNode" presStyleLbl="node1" presStyleIdx="0" presStyleCnt="8">
        <dgm:presLayoutVars>
          <dgm:bulletEnabled val="1"/>
        </dgm:presLayoutVars>
      </dgm:prSet>
      <dgm:spPr/>
      <dgm:t>
        <a:bodyPr/>
        <a:lstStyle/>
        <a:p>
          <a:endParaRPr lang="fr-FR"/>
        </a:p>
      </dgm:t>
    </dgm:pt>
    <dgm:pt modelId="{85906ECB-4300-4EBB-8283-C46AD369E1FD}" type="pres">
      <dgm:prSet presAssocID="{1A2331AE-05A9-4A21-88A9-4825E5F38017}" presName="sibTransFirstNode" presStyleLbl="bgShp" presStyleIdx="0" presStyleCnt="1"/>
      <dgm:spPr/>
      <dgm:t>
        <a:bodyPr/>
        <a:lstStyle/>
        <a:p>
          <a:endParaRPr lang="fr-FR"/>
        </a:p>
      </dgm:t>
    </dgm:pt>
    <dgm:pt modelId="{CB90DBF5-0233-4B9F-ADA9-FFFE24A4B180}" type="pres">
      <dgm:prSet presAssocID="{2160AEBC-3DF3-437D-BF56-F39DFB20B80F}" presName="nodeFollowingNodes" presStyleLbl="node1" presStyleIdx="1" presStyleCnt="8">
        <dgm:presLayoutVars>
          <dgm:bulletEnabled val="1"/>
        </dgm:presLayoutVars>
      </dgm:prSet>
      <dgm:spPr/>
      <dgm:t>
        <a:bodyPr/>
        <a:lstStyle/>
        <a:p>
          <a:endParaRPr lang="fr-FR"/>
        </a:p>
      </dgm:t>
    </dgm:pt>
    <dgm:pt modelId="{8AC2D5D3-6121-4327-BE2B-944A0F680245}" type="pres">
      <dgm:prSet presAssocID="{4B9F6863-2016-4A0E-B5B3-290B31823B6E}" presName="nodeFollowingNodes" presStyleLbl="node1" presStyleIdx="2" presStyleCnt="8">
        <dgm:presLayoutVars>
          <dgm:bulletEnabled val="1"/>
        </dgm:presLayoutVars>
      </dgm:prSet>
      <dgm:spPr/>
      <dgm:t>
        <a:bodyPr/>
        <a:lstStyle/>
        <a:p>
          <a:endParaRPr lang="fr-FR"/>
        </a:p>
      </dgm:t>
    </dgm:pt>
    <dgm:pt modelId="{54C918BD-F417-45DA-B968-FDD937588EB4}" type="pres">
      <dgm:prSet presAssocID="{0C3FE22A-0F62-4255-AD85-FB1AE7EAC73A}" presName="nodeFollowingNodes" presStyleLbl="node1" presStyleIdx="3" presStyleCnt="8">
        <dgm:presLayoutVars>
          <dgm:bulletEnabled val="1"/>
        </dgm:presLayoutVars>
      </dgm:prSet>
      <dgm:spPr/>
      <dgm:t>
        <a:bodyPr/>
        <a:lstStyle/>
        <a:p>
          <a:endParaRPr lang="fr-FR"/>
        </a:p>
      </dgm:t>
    </dgm:pt>
    <dgm:pt modelId="{90142A50-0FE2-4C9C-8DF6-71F8E5E910F9}" type="pres">
      <dgm:prSet presAssocID="{9F8CB25F-2BC9-402F-B2CD-63EF74D1A550}" presName="nodeFollowingNodes" presStyleLbl="node1" presStyleIdx="4" presStyleCnt="8">
        <dgm:presLayoutVars>
          <dgm:bulletEnabled val="1"/>
        </dgm:presLayoutVars>
      </dgm:prSet>
      <dgm:spPr/>
      <dgm:t>
        <a:bodyPr/>
        <a:lstStyle/>
        <a:p>
          <a:endParaRPr lang="fr-FR"/>
        </a:p>
      </dgm:t>
    </dgm:pt>
    <dgm:pt modelId="{D1357D19-3204-40F4-910A-D1EA5B5EDC9D}" type="pres">
      <dgm:prSet presAssocID="{6327B5F3-D86F-4E41-8FFB-CA9257C3C262}" presName="nodeFollowingNodes" presStyleLbl="node1" presStyleIdx="5" presStyleCnt="8">
        <dgm:presLayoutVars>
          <dgm:bulletEnabled val="1"/>
        </dgm:presLayoutVars>
      </dgm:prSet>
      <dgm:spPr/>
      <dgm:t>
        <a:bodyPr/>
        <a:lstStyle/>
        <a:p>
          <a:endParaRPr lang="fr-FR"/>
        </a:p>
      </dgm:t>
    </dgm:pt>
    <dgm:pt modelId="{41853FB8-8F8D-4C4F-82C3-D6FB7D313891}" type="pres">
      <dgm:prSet presAssocID="{5935E9AD-F399-4F2B-ABF9-0611EBB08520}" presName="nodeFollowingNodes" presStyleLbl="node1" presStyleIdx="6" presStyleCnt="8">
        <dgm:presLayoutVars>
          <dgm:bulletEnabled val="1"/>
        </dgm:presLayoutVars>
      </dgm:prSet>
      <dgm:spPr/>
      <dgm:t>
        <a:bodyPr/>
        <a:lstStyle/>
        <a:p>
          <a:endParaRPr lang="fr-FR"/>
        </a:p>
      </dgm:t>
    </dgm:pt>
    <dgm:pt modelId="{49EA2405-12A7-4E36-9946-E7584617B978}" type="pres">
      <dgm:prSet presAssocID="{92479AF2-0841-400B-902A-0178E7989B60}" presName="nodeFollowingNodes" presStyleLbl="node1" presStyleIdx="7" presStyleCnt="8">
        <dgm:presLayoutVars>
          <dgm:bulletEnabled val="1"/>
        </dgm:presLayoutVars>
      </dgm:prSet>
      <dgm:spPr/>
      <dgm:t>
        <a:bodyPr/>
        <a:lstStyle/>
        <a:p>
          <a:endParaRPr lang="fr-FR"/>
        </a:p>
      </dgm:t>
    </dgm:pt>
  </dgm:ptLst>
  <dgm:cxnLst>
    <dgm:cxn modelId="{9532858C-C9DF-4B25-BC91-02C2697FE1C2}" srcId="{06309BEE-0286-46CC-A67B-D01F73954AAA}" destId="{4B9F6863-2016-4A0E-B5B3-290B31823B6E}" srcOrd="2" destOrd="0" parTransId="{020D718B-D63E-47BE-8AC1-A8BFE04D46C7}" sibTransId="{6EB6373C-C26D-4F73-8BBD-359277C3EC0C}"/>
    <dgm:cxn modelId="{8FD2FDA6-5F1C-4B98-84AB-DA70B80E4559}" srcId="{06309BEE-0286-46CC-A67B-D01F73954AAA}" destId="{5935E9AD-F399-4F2B-ABF9-0611EBB08520}" srcOrd="6" destOrd="0" parTransId="{D79D602F-76DB-42A7-BDCD-2348E979B032}" sibTransId="{CAB0E539-F5EA-4153-A306-41CB7324916F}"/>
    <dgm:cxn modelId="{487AF33C-037C-4C5B-A8D5-D69098CD318E}" type="presOf" srcId="{244E237B-91F9-4900-BC95-E7769AB84A5C}" destId="{0B328D41-F079-4F88-9764-21C74BBEC511}" srcOrd="0" destOrd="0" presId="urn:microsoft.com/office/officeart/2005/8/layout/cycle3"/>
    <dgm:cxn modelId="{86B66D5B-33B5-46F4-B5F1-CE39A92DA1E9}" srcId="{06309BEE-0286-46CC-A67B-D01F73954AAA}" destId="{9F8CB25F-2BC9-402F-B2CD-63EF74D1A550}" srcOrd="4" destOrd="0" parTransId="{CB0F2735-5F58-4BF6-988D-9199308DC13A}" sibTransId="{2635F43C-B8C8-409E-B658-27B59DC953B0}"/>
    <dgm:cxn modelId="{8BBB4143-87E9-4F52-B6D5-AAEBCC349814}" type="presOf" srcId="{6327B5F3-D86F-4E41-8FFB-CA9257C3C262}" destId="{D1357D19-3204-40F4-910A-D1EA5B5EDC9D}" srcOrd="0" destOrd="0" presId="urn:microsoft.com/office/officeart/2005/8/layout/cycle3"/>
    <dgm:cxn modelId="{26370811-44A1-49FB-A963-77586A8D01C9}" srcId="{06309BEE-0286-46CC-A67B-D01F73954AAA}" destId="{6327B5F3-D86F-4E41-8FFB-CA9257C3C262}" srcOrd="5" destOrd="0" parTransId="{F2D3D658-9B36-4C12-82AE-7EED3C178B1F}" sibTransId="{82E016EF-1D2B-4E37-B9E8-04D681D9E3EB}"/>
    <dgm:cxn modelId="{E0935402-B905-49C3-B056-288A320D7EEB}" type="presOf" srcId="{5935E9AD-F399-4F2B-ABF9-0611EBB08520}" destId="{41853FB8-8F8D-4C4F-82C3-D6FB7D313891}" srcOrd="0" destOrd="0" presId="urn:microsoft.com/office/officeart/2005/8/layout/cycle3"/>
    <dgm:cxn modelId="{A89FE0B1-CF47-4033-B6AA-C29352D5CC94}" type="presOf" srcId="{4B9F6863-2016-4A0E-B5B3-290B31823B6E}" destId="{8AC2D5D3-6121-4327-BE2B-944A0F680245}" srcOrd="0" destOrd="0" presId="urn:microsoft.com/office/officeart/2005/8/layout/cycle3"/>
    <dgm:cxn modelId="{38121B36-2A41-4448-A2D9-3DCC8AC7B24F}" type="presOf" srcId="{2160AEBC-3DF3-437D-BF56-F39DFB20B80F}" destId="{CB90DBF5-0233-4B9F-ADA9-FFFE24A4B180}" srcOrd="0" destOrd="0" presId="urn:microsoft.com/office/officeart/2005/8/layout/cycle3"/>
    <dgm:cxn modelId="{7556BB20-AE79-44EB-9163-F5A845D04211}" type="presOf" srcId="{06309BEE-0286-46CC-A67B-D01F73954AAA}" destId="{E8E32DE0-D8E7-4F3B-8E87-DE0075A71B7D}" srcOrd="0" destOrd="0" presId="urn:microsoft.com/office/officeart/2005/8/layout/cycle3"/>
    <dgm:cxn modelId="{27FF18AD-BF2D-4D6A-893A-2DB14A5EC023}" srcId="{06309BEE-0286-46CC-A67B-D01F73954AAA}" destId="{244E237B-91F9-4900-BC95-E7769AB84A5C}" srcOrd="0" destOrd="0" parTransId="{D45D758D-71EC-4269-B181-40AD4B886AAD}" sibTransId="{1A2331AE-05A9-4A21-88A9-4825E5F38017}"/>
    <dgm:cxn modelId="{2758FDB8-49CC-48AC-B901-E125A9CDD2A6}" type="presOf" srcId="{92479AF2-0841-400B-902A-0178E7989B60}" destId="{49EA2405-12A7-4E36-9946-E7584617B978}" srcOrd="0" destOrd="0" presId="urn:microsoft.com/office/officeart/2005/8/layout/cycle3"/>
    <dgm:cxn modelId="{5499AF2D-70E0-46EF-92FC-AA7E47FF52B1}" srcId="{06309BEE-0286-46CC-A67B-D01F73954AAA}" destId="{0C3FE22A-0F62-4255-AD85-FB1AE7EAC73A}" srcOrd="3" destOrd="0" parTransId="{E9F2A47A-CACD-4DD2-92C4-2ADC4A943139}" sibTransId="{36DF6E1E-2FDA-4B7B-9C84-8B084D196940}"/>
    <dgm:cxn modelId="{19D03B79-FF38-425A-8647-E6562D4E40FD}" type="presOf" srcId="{9F8CB25F-2BC9-402F-B2CD-63EF74D1A550}" destId="{90142A50-0FE2-4C9C-8DF6-71F8E5E910F9}" srcOrd="0" destOrd="0" presId="urn:microsoft.com/office/officeart/2005/8/layout/cycle3"/>
    <dgm:cxn modelId="{4C6AC387-31DF-4B61-AB8F-5C412A67EF02}" type="presOf" srcId="{1A2331AE-05A9-4A21-88A9-4825E5F38017}" destId="{85906ECB-4300-4EBB-8283-C46AD369E1FD}" srcOrd="0" destOrd="0" presId="urn:microsoft.com/office/officeart/2005/8/layout/cycle3"/>
    <dgm:cxn modelId="{6C268CFE-95A0-4740-9E9A-9E0281CBF581}" srcId="{06309BEE-0286-46CC-A67B-D01F73954AAA}" destId="{92479AF2-0841-400B-902A-0178E7989B60}" srcOrd="7" destOrd="0" parTransId="{34DE6939-4BA7-495B-AA5D-F71D3969D8A7}" sibTransId="{1BEC6B5A-7DF5-4BCC-A520-D024E45418C5}"/>
    <dgm:cxn modelId="{C8FD4726-D001-455E-A756-BA382E60EF7B}" type="presOf" srcId="{0C3FE22A-0F62-4255-AD85-FB1AE7EAC73A}" destId="{54C918BD-F417-45DA-B968-FDD937588EB4}" srcOrd="0" destOrd="0" presId="urn:microsoft.com/office/officeart/2005/8/layout/cycle3"/>
    <dgm:cxn modelId="{A10965CB-DC63-4269-9DE7-51D847098BC7}" srcId="{06309BEE-0286-46CC-A67B-D01F73954AAA}" destId="{2160AEBC-3DF3-437D-BF56-F39DFB20B80F}" srcOrd="1" destOrd="0" parTransId="{CFC2B728-4EA0-43EF-994E-DB399A4774A5}" sibTransId="{05CD32E1-D4AF-47DC-A4BB-EDE02D8449D1}"/>
    <dgm:cxn modelId="{B7872204-03C1-455D-8C86-66B570A67D24}" type="presParOf" srcId="{E8E32DE0-D8E7-4F3B-8E87-DE0075A71B7D}" destId="{60F5C9E6-8F83-4EA2-9A93-F7546BAE6E9C}" srcOrd="0" destOrd="0" presId="urn:microsoft.com/office/officeart/2005/8/layout/cycle3"/>
    <dgm:cxn modelId="{A642B9BA-32AA-4DFF-82FD-7768CB215C4A}" type="presParOf" srcId="{60F5C9E6-8F83-4EA2-9A93-F7546BAE6E9C}" destId="{0B328D41-F079-4F88-9764-21C74BBEC511}" srcOrd="0" destOrd="0" presId="urn:microsoft.com/office/officeart/2005/8/layout/cycle3"/>
    <dgm:cxn modelId="{614B716B-C6D0-4A30-94BC-77A8C12B7F36}" type="presParOf" srcId="{60F5C9E6-8F83-4EA2-9A93-F7546BAE6E9C}" destId="{85906ECB-4300-4EBB-8283-C46AD369E1FD}" srcOrd="1" destOrd="0" presId="urn:microsoft.com/office/officeart/2005/8/layout/cycle3"/>
    <dgm:cxn modelId="{0451D367-3342-4022-BF90-E79389DBC58D}" type="presParOf" srcId="{60F5C9E6-8F83-4EA2-9A93-F7546BAE6E9C}" destId="{CB90DBF5-0233-4B9F-ADA9-FFFE24A4B180}" srcOrd="2" destOrd="0" presId="urn:microsoft.com/office/officeart/2005/8/layout/cycle3"/>
    <dgm:cxn modelId="{661D95E2-3E2F-42A4-8C56-70F5F6DFF714}" type="presParOf" srcId="{60F5C9E6-8F83-4EA2-9A93-F7546BAE6E9C}" destId="{8AC2D5D3-6121-4327-BE2B-944A0F680245}" srcOrd="3" destOrd="0" presId="urn:microsoft.com/office/officeart/2005/8/layout/cycle3"/>
    <dgm:cxn modelId="{785B6247-D09D-4A3A-8CD0-2C9154B11C8B}" type="presParOf" srcId="{60F5C9E6-8F83-4EA2-9A93-F7546BAE6E9C}" destId="{54C918BD-F417-45DA-B968-FDD937588EB4}" srcOrd="4" destOrd="0" presId="urn:microsoft.com/office/officeart/2005/8/layout/cycle3"/>
    <dgm:cxn modelId="{260FAD85-29F6-45F2-AB6A-FD0915A805C2}" type="presParOf" srcId="{60F5C9E6-8F83-4EA2-9A93-F7546BAE6E9C}" destId="{90142A50-0FE2-4C9C-8DF6-71F8E5E910F9}" srcOrd="5" destOrd="0" presId="urn:microsoft.com/office/officeart/2005/8/layout/cycle3"/>
    <dgm:cxn modelId="{5C168C6F-9991-4EF9-9F04-3A44D60AA286}" type="presParOf" srcId="{60F5C9E6-8F83-4EA2-9A93-F7546BAE6E9C}" destId="{D1357D19-3204-40F4-910A-D1EA5B5EDC9D}" srcOrd="6" destOrd="0" presId="urn:microsoft.com/office/officeart/2005/8/layout/cycle3"/>
    <dgm:cxn modelId="{F7338BFE-4727-4542-A576-7348D154C93D}" type="presParOf" srcId="{60F5C9E6-8F83-4EA2-9A93-F7546BAE6E9C}" destId="{41853FB8-8F8D-4C4F-82C3-D6FB7D313891}" srcOrd="7" destOrd="0" presId="urn:microsoft.com/office/officeart/2005/8/layout/cycle3"/>
    <dgm:cxn modelId="{FEA0BA66-CA1E-43E3-B155-4C72DCCFF5C5}" type="presParOf" srcId="{60F5C9E6-8F83-4EA2-9A93-F7546BAE6E9C}" destId="{49EA2405-12A7-4E36-9946-E7584617B978}" srcOrd="8"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FACF70-E2B6-4033-B487-684F7468285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fr-FR"/>
        </a:p>
      </dgm:t>
    </dgm:pt>
    <dgm:pt modelId="{C7EEC6DB-5794-43D0-AFD8-1F06E1F7D47F}">
      <dgm:prSet phldrT="[Texte]" custT="1"/>
      <dgm:spPr/>
      <dgm:t>
        <a:bodyPr/>
        <a:lstStyle/>
        <a:p>
          <a:r>
            <a:rPr lang="fr-FR" sz="1400" dirty="0" smtClean="0"/>
            <a:t>F </a:t>
          </a:r>
          <a:r>
            <a:rPr lang="fr-FR" sz="1400" dirty="0" err="1" smtClean="0"/>
            <a:t>our</a:t>
          </a:r>
          <a:endParaRPr lang="fr-FR" sz="1400" dirty="0"/>
        </a:p>
      </dgm:t>
    </dgm:pt>
    <dgm:pt modelId="{8DDA6AF1-ED7B-422F-8EA2-B15434D89085}" type="parTrans" cxnId="{79EEC268-50E4-4BBF-94A4-D918A34F8C7C}">
      <dgm:prSet/>
      <dgm:spPr/>
      <dgm:t>
        <a:bodyPr/>
        <a:lstStyle/>
        <a:p>
          <a:endParaRPr lang="fr-FR"/>
        </a:p>
      </dgm:t>
    </dgm:pt>
    <dgm:pt modelId="{ED26D810-106B-450E-8DDD-2DF710D36125}" type="sibTrans" cxnId="{79EEC268-50E4-4BBF-94A4-D918A34F8C7C}">
      <dgm:prSet/>
      <dgm:spPr/>
      <dgm:t>
        <a:bodyPr/>
        <a:lstStyle/>
        <a:p>
          <a:endParaRPr lang="fr-FR"/>
        </a:p>
      </dgm:t>
    </dgm:pt>
    <dgm:pt modelId="{BE479E16-8363-487E-BA51-8101792C9E01}">
      <dgm:prSet phldrT="[Texte]" custT="1"/>
      <dgm:spPr/>
      <dgm:t>
        <a:bodyPr/>
        <a:lstStyle/>
        <a:p>
          <a:r>
            <a:rPr lang="fr-FR" sz="1400" dirty="0" smtClean="0"/>
            <a:t>  P1</a:t>
          </a:r>
          <a:endParaRPr lang="fr-FR" sz="1400" dirty="0"/>
        </a:p>
      </dgm:t>
    </dgm:pt>
    <dgm:pt modelId="{4A2FFC9D-57FA-43BA-B6C0-453D5223475E}" type="parTrans" cxnId="{4417A88C-5253-4F88-BC7C-B2277F42EF87}">
      <dgm:prSet/>
      <dgm:spPr/>
      <dgm:t>
        <a:bodyPr/>
        <a:lstStyle/>
        <a:p>
          <a:endParaRPr lang="fr-FR"/>
        </a:p>
      </dgm:t>
    </dgm:pt>
    <dgm:pt modelId="{C492E7C5-9717-4813-B535-2FA94530D798}" type="sibTrans" cxnId="{4417A88C-5253-4F88-BC7C-B2277F42EF87}">
      <dgm:prSet/>
      <dgm:spPr/>
      <dgm:t>
        <a:bodyPr/>
        <a:lstStyle/>
        <a:p>
          <a:endParaRPr lang="fr-FR"/>
        </a:p>
      </dgm:t>
    </dgm:pt>
    <dgm:pt modelId="{0FB84793-325E-486C-A637-2B3DF26B381D}">
      <dgm:prSet phldrT="[Texte]" custT="1"/>
      <dgm:spPr/>
      <dgm:t>
        <a:bodyPr/>
        <a:lstStyle/>
        <a:p>
          <a:r>
            <a:rPr lang="fr-FR" sz="1400" dirty="0" smtClean="0"/>
            <a:t> S5</a:t>
          </a:r>
          <a:endParaRPr lang="fr-FR" sz="1400" dirty="0"/>
        </a:p>
      </dgm:t>
    </dgm:pt>
    <dgm:pt modelId="{63E42E45-0604-49C6-A02F-59E3CB8229C2}" type="parTrans" cxnId="{EB08599A-B2E6-4D40-870A-33399032DF40}">
      <dgm:prSet/>
      <dgm:spPr/>
      <dgm:t>
        <a:bodyPr/>
        <a:lstStyle/>
        <a:p>
          <a:endParaRPr lang="fr-FR"/>
        </a:p>
      </dgm:t>
    </dgm:pt>
    <dgm:pt modelId="{393DCF4E-3B96-491B-9865-ED158CA19F48}" type="sibTrans" cxnId="{EB08599A-B2E6-4D40-870A-33399032DF40}">
      <dgm:prSet/>
      <dgm:spPr/>
      <dgm:t>
        <a:bodyPr/>
        <a:lstStyle/>
        <a:p>
          <a:endParaRPr lang="fr-FR"/>
        </a:p>
      </dgm:t>
    </dgm:pt>
    <dgm:pt modelId="{84DBC5C4-0947-4C48-8BD4-682E9BC8A470}">
      <dgm:prSet phldrT="[Texte]" custT="1"/>
      <dgm:spPr/>
      <dgm:t>
        <a:bodyPr/>
        <a:lstStyle/>
        <a:p>
          <a:r>
            <a:rPr lang="fr-FR" sz="1400" dirty="0" smtClean="0"/>
            <a:t> P2</a:t>
          </a:r>
          <a:endParaRPr lang="fr-FR" sz="1400" dirty="0"/>
        </a:p>
      </dgm:t>
    </dgm:pt>
    <dgm:pt modelId="{FBC3306D-1C8D-413E-B573-534E5D9B492A}" type="parTrans" cxnId="{F73D14F8-D0CE-4DED-BF97-2EB08C78AF42}">
      <dgm:prSet/>
      <dgm:spPr/>
      <dgm:t>
        <a:bodyPr/>
        <a:lstStyle/>
        <a:p>
          <a:endParaRPr lang="fr-FR"/>
        </a:p>
      </dgm:t>
    </dgm:pt>
    <dgm:pt modelId="{E1F0246D-0C4E-444C-B6ED-4AB4686A9DD8}" type="sibTrans" cxnId="{F73D14F8-D0CE-4DED-BF97-2EB08C78AF42}">
      <dgm:prSet/>
      <dgm:spPr/>
      <dgm:t>
        <a:bodyPr/>
        <a:lstStyle/>
        <a:p>
          <a:endParaRPr lang="fr-FR"/>
        </a:p>
      </dgm:t>
    </dgm:pt>
    <dgm:pt modelId="{AC86F0C8-397C-4E78-A329-04CA59A489C5}">
      <dgm:prSet phldrT="[Texte]" custT="1"/>
      <dgm:spPr/>
      <dgm:t>
        <a:bodyPr/>
        <a:lstStyle/>
        <a:p>
          <a:r>
            <a:rPr lang="fr-FR" sz="1400" dirty="0" smtClean="0"/>
            <a:t> S1</a:t>
          </a:r>
          <a:endParaRPr lang="fr-FR" sz="1400" dirty="0"/>
        </a:p>
      </dgm:t>
    </dgm:pt>
    <dgm:pt modelId="{2823242A-0FC4-45DC-8915-6E7A6EA9A26B}" type="parTrans" cxnId="{F97080C6-A1D6-4559-A772-C3274A722F08}">
      <dgm:prSet/>
      <dgm:spPr/>
      <dgm:t>
        <a:bodyPr/>
        <a:lstStyle/>
        <a:p>
          <a:endParaRPr lang="fr-FR"/>
        </a:p>
      </dgm:t>
    </dgm:pt>
    <dgm:pt modelId="{284D83E1-1FBD-49AB-84C2-C444C2EF85A2}" type="sibTrans" cxnId="{F97080C6-A1D6-4559-A772-C3274A722F08}">
      <dgm:prSet/>
      <dgm:spPr/>
      <dgm:t>
        <a:bodyPr/>
        <a:lstStyle/>
        <a:p>
          <a:endParaRPr lang="fr-FR"/>
        </a:p>
      </dgm:t>
    </dgm:pt>
    <dgm:pt modelId="{EC8B36B3-E39D-4C4A-948F-09CA4328BC70}">
      <dgm:prSet phldrT="[Texte]" custT="1"/>
      <dgm:spPr/>
      <dgm:t>
        <a:bodyPr/>
        <a:lstStyle/>
        <a:p>
          <a:r>
            <a:rPr lang="fr-FR" sz="1400" dirty="0" smtClean="0"/>
            <a:t> I1</a:t>
          </a:r>
          <a:endParaRPr lang="fr-FR" sz="1400" dirty="0"/>
        </a:p>
      </dgm:t>
    </dgm:pt>
    <dgm:pt modelId="{65CF8EAA-83AC-4442-9567-EB4255E9DA87}" type="parTrans" cxnId="{1A2D1FCA-C1F4-4201-9808-A86302ADC0AA}">
      <dgm:prSet/>
      <dgm:spPr/>
      <dgm:t>
        <a:bodyPr/>
        <a:lstStyle/>
        <a:p>
          <a:endParaRPr lang="fr-FR"/>
        </a:p>
      </dgm:t>
    </dgm:pt>
    <dgm:pt modelId="{1E0A8D9F-1064-4547-9D82-180111CB455F}" type="sibTrans" cxnId="{1A2D1FCA-C1F4-4201-9808-A86302ADC0AA}">
      <dgm:prSet/>
      <dgm:spPr/>
      <dgm:t>
        <a:bodyPr/>
        <a:lstStyle/>
        <a:p>
          <a:endParaRPr lang="fr-FR"/>
        </a:p>
      </dgm:t>
    </dgm:pt>
    <dgm:pt modelId="{311594AA-8A09-4BCA-9A13-003E69EC859F}">
      <dgm:prSet phldrT="[Texte]" custT="1"/>
      <dgm:spPr/>
      <dgm:t>
        <a:bodyPr/>
        <a:lstStyle/>
        <a:p>
          <a:r>
            <a:rPr lang="fr-FR" sz="1400" dirty="0" smtClean="0"/>
            <a:t>I3</a:t>
          </a:r>
          <a:endParaRPr lang="fr-FR" sz="1400" dirty="0"/>
        </a:p>
      </dgm:t>
    </dgm:pt>
    <dgm:pt modelId="{9C5CFE16-35ED-456B-828B-27C27AC0FA85}" type="parTrans" cxnId="{B0CE1326-D32F-4BE2-8653-914BFA68725C}">
      <dgm:prSet/>
      <dgm:spPr/>
      <dgm:t>
        <a:bodyPr/>
        <a:lstStyle/>
        <a:p>
          <a:endParaRPr lang="fr-FR"/>
        </a:p>
      </dgm:t>
    </dgm:pt>
    <dgm:pt modelId="{08C14163-D718-4C0B-9A3F-20176E3E30CC}" type="sibTrans" cxnId="{B0CE1326-D32F-4BE2-8653-914BFA68725C}">
      <dgm:prSet/>
      <dgm:spPr/>
      <dgm:t>
        <a:bodyPr/>
        <a:lstStyle/>
        <a:p>
          <a:endParaRPr lang="fr-FR"/>
        </a:p>
      </dgm:t>
    </dgm:pt>
    <dgm:pt modelId="{50D35045-55AE-498F-87BB-CF3E03EA59B6}">
      <dgm:prSet phldrT="[Texte]" custT="1"/>
      <dgm:spPr/>
      <dgm:t>
        <a:bodyPr/>
        <a:lstStyle/>
        <a:p>
          <a:r>
            <a:rPr lang="fr-FR" sz="1400" dirty="0" smtClean="0"/>
            <a:t>I2</a:t>
          </a:r>
          <a:endParaRPr lang="fr-FR" sz="1400" dirty="0"/>
        </a:p>
      </dgm:t>
    </dgm:pt>
    <dgm:pt modelId="{977B43BB-7D44-4D7D-8D38-491CFFFED9BB}" type="parTrans" cxnId="{56EBFACB-117A-4BCC-858D-06EF905B343B}">
      <dgm:prSet/>
      <dgm:spPr/>
      <dgm:t>
        <a:bodyPr/>
        <a:lstStyle/>
        <a:p>
          <a:endParaRPr lang="fr-FR"/>
        </a:p>
      </dgm:t>
    </dgm:pt>
    <dgm:pt modelId="{9E3E4BF6-1723-4EAE-B739-59EF2A9CF233}" type="sibTrans" cxnId="{56EBFACB-117A-4BCC-858D-06EF905B343B}">
      <dgm:prSet/>
      <dgm:spPr/>
      <dgm:t>
        <a:bodyPr/>
        <a:lstStyle/>
        <a:p>
          <a:endParaRPr lang="fr-FR"/>
        </a:p>
      </dgm:t>
    </dgm:pt>
    <dgm:pt modelId="{D957701E-8003-4A4E-B0A4-806F8A7E7147}">
      <dgm:prSet phldrT="[Texte]" custT="1"/>
      <dgm:spPr/>
      <dgm:t>
        <a:bodyPr/>
        <a:lstStyle/>
        <a:p>
          <a:r>
            <a:rPr lang="fr-FR" sz="1400" dirty="0" smtClean="0"/>
            <a:t>……</a:t>
          </a:r>
          <a:endParaRPr lang="fr-FR" sz="1400" dirty="0"/>
        </a:p>
      </dgm:t>
    </dgm:pt>
    <dgm:pt modelId="{E943CCE0-BB3B-4EB8-ABC3-3917B371CC94}" type="parTrans" cxnId="{DD6BC344-1EC3-4608-8154-369FD17411D2}">
      <dgm:prSet/>
      <dgm:spPr/>
      <dgm:t>
        <a:bodyPr/>
        <a:lstStyle/>
        <a:p>
          <a:endParaRPr lang="fr-FR"/>
        </a:p>
      </dgm:t>
    </dgm:pt>
    <dgm:pt modelId="{49DD2EFC-6462-4DCD-ABBC-B43899FD09E3}" type="sibTrans" cxnId="{DD6BC344-1EC3-4608-8154-369FD17411D2}">
      <dgm:prSet/>
      <dgm:spPr/>
      <dgm:t>
        <a:bodyPr/>
        <a:lstStyle/>
        <a:p>
          <a:endParaRPr lang="fr-FR"/>
        </a:p>
      </dgm:t>
    </dgm:pt>
    <dgm:pt modelId="{36874788-67EC-4E3C-8F88-8FB5ACD172F8}">
      <dgm:prSet phldrT="[Texte]" custT="1"/>
      <dgm:spPr/>
      <dgm:t>
        <a:bodyPr/>
        <a:lstStyle/>
        <a:p>
          <a:r>
            <a:rPr lang="fr-FR" sz="1400" dirty="0" smtClean="0"/>
            <a:t>S2</a:t>
          </a:r>
          <a:endParaRPr lang="fr-FR" sz="1400" dirty="0"/>
        </a:p>
      </dgm:t>
    </dgm:pt>
    <dgm:pt modelId="{29789AA8-D2F6-4CDE-8416-DA90FBC4497C}" type="parTrans" cxnId="{1FD1F140-5B84-424E-B75E-6A201146E4F0}">
      <dgm:prSet/>
      <dgm:spPr/>
      <dgm:t>
        <a:bodyPr/>
        <a:lstStyle/>
        <a:p>
          <a:endParaRPr lang="fr-FR"/>
        </a:p>
      </dgm:t>
    </dgm:pt>
    <dgm:pt modelId="{E172A690-D63B-442C-959B-625BE62780E3}" type="sibTrans" cxnId="{1FD1F140-5B84-424E-B75E-6A201146E4F0}">
      <dgm:prSet/>
      <dgm:spPr/>
      <dgm:t>
        <a:bodyPr/>
        <a:lstStyle/>
        <a:p>
          <a:endParaRPr lang="fr-FR"/>
        </a:p>
      </dgm:t>
    </dgm:pt>
    <dgm:pt modelId="{76DAC3B6-CE9D-403D-9F66-58B99EFD0E8A}">
      <dgm:prSet phldrT="[Texte]" custT="1"/>
      <dgm:spPr/>
      <dgm:t>
        <a:bodyPr/>
        <a:lstStyle/>
        <a:p>
          <a:r>
            <a:rPr lang="fr-FR" sz="1400" dirty="0" smtClean="0"/>
            <a:t>S3</a:t>
          </a:r>
          <a:endParaRPr lang="fr-FR" sz="1400" dirty="0"/>
        </a:p>
      </dgm:t>
    </dgm:pt>
    <dgm:pt modelId="{1A8C1CA9-3A82-4D55-8783-BC8828389269}" type="parTrans" cxnId="{9C0607A4-3ED9-46E5-8DED-D68AD1B13BE5}">
      <dgm:prSet/>
      <dgm:spPr/>
      <dgm:t>
        <a:bodyPr/>
        <a:lstStyle/>
        <a:p>
          <a:endParaRPr lang="fr-FR"/>
        </a:p>
      </dgm:t>
    </dgm:pt>
    <dgm:pt modelId="{80E496E5-81D4-4F41-A2D0-A9E2E855BF5E}" type="sibTrans" cxnId="{9C0607A4-3ED9-46E5-8DED-D68AD1B13BE5}">
      <dgm:prSet/>
      <dgm:spPr/>
      <dgm:t>
        <a:bodyPr/>
        <a:lstStyle/>
        <a:p>
          <a:endParaRPr lang="fr-FR"/>
        </a:p>
      </dgm:t>
    </dgm:pt>
    <dgm:pt modelId="{BC81563F-2D6A-4603-BF3E-2372545B9182}">
      <dgm:prSet phldrT="[Texte]" custT="1"/>
      <dgm:spPr/>
      <dgm:t>
        <a:bodyPr/>
        <a:lstStyle/>
        <a:p>
          <a:r>
            <a:rPr lang="fr-FR" sz="1400" dirty="0" smtClean="0"/>
            <a:t>S4</a:t>
          </a:r>
          <a:endParaRPr lang="fr-FR" sz="1400" dirty="0"/>
        </a:p>
      </dgm:t>
    </dgm:pt>
    <dgm:pt modelId="{F81AC700-C29C-40F7-9508-8AE3D26A457D}" type="parTrans" cxnId="{3D2D47B8-A76E-47CD-A63C-B5DFD9DE7A06}">
      <dgm:prSet/>
      <dgm:spPr/>
      <dgm:t>
        <a:bodyPr/>
        <a:lstStyle/>
        <a:p>
          <a:endParaRPr lang="fr-FR"/>
        </a:p>
      </dgm:t>
    </dgm:pt>
    <dgm:pt modelId="{1F545E54-1508-4CC9-9E71-903D8C6D7E43}" type="sibTrans" cxnId="{3D2D47B8-A76E-47CD-A63C-B5DFD9DE7A06}">
      <dgm:prSet/>
      <dgm:spPr/>
      <dgm:t>
        <a:bodyPr/>
        <a:lstStyle/>
        <a:p>
          <a:endParaRPr lang="fr-FR"/>
        </a:p>
      </dgm:t>
    </dgm:pt>
    <dgm:pt modelId="{9ED936D3-61DA-4BAE-AF5F-572BFD5DEE72}">
      <dgm:prSet phldrT="[Texte]" custT="1"/>
      <dgm:spPr/>
      <dgm:t>
        <a:bodyPr/>
        <a:lstStyle/>
        <a:p>
          <a:r>
            <a:rPr lang="fr-FR" sz="1400" dirty="0" smtClean="0"/>
            <a:t>……</a:t>
          </a:r>
          <a:endParaRPr lang="fr-FR" sz="1400" dirty="0"/>
        </a:p>
      </dgm:t>
    </dgm:pt>
    <dgm:pt modelId="{C4BF8976-3B92-45EB-BF22-3C836FD078AB}" type="parTrans" cxnId="{AC11BCC1-4C34-428D-BE85-A94522201AD8}">
      <dgm:prSet/>
      <dgm:spPr/>
      <dgm:t>
        <a:bodyPr/>
        <a:lstStyle/>
        <a:p>
          <a:endParaRPr lang="fr-FR"/>
        </a:p>
      </dgm:t>
    </dgm:pt>
    <dgm:pt modelId="{6C786F2A-1FC9-490D-9F8B-5026F1F40386}" type="sibTrans" cxnId="{AC11BCC1-4C34-428D-BE85-A94522201AD8}">
      <dgm:prSet/>
      <dgm:spPr/>
      <dgm:t>
        <a:bodyPr/>
        <a:lstStyle/>
        <a:p>
          <a:endParaRPr lang="fr-FR"/>
        </a:p>
      </dgm:t>
    </dgm:pt>
    <dgm:pt modelId="{62556F14-E205-42A8-8474-19E7F9C5183E}">
      <dgm:prSet phldrT="[Texte]" custT="1"/>
      <dgm:spPr/>
      <dgm:t>
        <a:bodyPr/>
        <a:lstStyle/>
        <a:p>
          <a:r>
            <a:rPr lang="fr-FR" sz="1400" dirty="0" smtClean="0"/>
            <a:t>I4</a:t>
          </a:r>
          <a:endParaRPr lang="fr-FR" sz="1400" dirty="0"/>
        </a:p>
      </dgm:t>
    </dgm:pt>
    <dgm:pt modelId="{22608689-AA5A-4F23-A93D-0B2CEA5E31B2}" type="parTrans" cxnId="{FA652535-B07F-4EE0-980C-B33416CFFA77}">
      <dgm:prSet/>
      <dgm:spPr/>
    </dgm:pt>
    <dgm:pt modelId="{A919CE55-17C1-46FB-86B6-78D10A43F576}" type="sibTrans" cxnId="{FA652535-B07F-4EE0-980C-B33416CFFA77}">
      <dgm:prSet/>
      <dgm:spPr/>
    </dgm:pt>
    <dgm:pt modelId="{6BAE00CC-BB44-467F-AF21-5F1B2AC6C8C3}">
      <dgm:prSet phldrT="[Texte]" custT="1"/>
      <dgm:spPr/>
      <dgm:t>
        <a:bodyPr/>
        <a:lstStyle/>
        <a:p>
          <a:endParaRPr lang="fr-FR" sz="1400" dirty="0"/>
        </a:p>
      </dgm:t>
    </dgm:pt>
    <dgm:pt modelId="{475BB6F3-5E52-4924-A6A1-2BC757D63091}" type="parTrans" cxnId="{07EC409A-BC30-45B5-898C-44A6683748C0}">
      <dgm:prSet/>
      <dgm:spPr/>
    </dgm:pt>
    <dgm:pt modelId="{763DB365-3ACD-448E-BA51-1DEE369EF490}" type="sibTrans" cxnId="{07EC409A-BC30-45B5-898C-44A6683748C0}">
      <dgm:prSet/>
      <dgm:spPr/>
    </dgm:pt>
    <dgm:pt modelId="{81E7E650-D3D6-4B54-84D2-E95B34A003F3}" type="pres">
      <dgm:prSet presAssocID="{6EFACF70-E2B6-4033-B487-684F74682858}" presName="hierChild1" presStyleCnt="0">
        <dgm:presLayoutVars>
          <dgm:orgChart val="1"/>
          <dgm:chPref val="1"/>
          <dgm:dir/>
          <dgm:animOne val="branch"/>
          <dgm:animLvl val="lvl"/>
          <dgm:resizeHandles/>
        </dgm:presLayoutVars>
      </dgm:prSet>
      <dgm:spPr/>
      <dgm:t>
        <a:bodyPr/>
        <a:lstStyle/>
        <a:p>
          <a:endParaRPr lang="fr-FR"/>
        </a:p>
      </dgm:t>
    </dgm:pt>
    <dgm:pt modelId="{85E182C3-39D7-4CAC-B70A-5BCEBD67DB98}" type="pres">
      <dgm:prSet presAssocID="{C7EEC6DB-5794-43D0-AFD8-1F06E1F7D47F}" presName="hierRoot1" presStyleCnt="0">
        <dgm:presLayoutVars>
          <dgm:hierBranch val="init"/>
        </dgm:presLayoutVars>
      </dgm:prSet>
      <dgm:spPr/>
    </dgm:pt>
    <dgm:pt modelId="{C8993419-F051-4EE6-8288-33D80976518E}" type="pres">
      <dgm:prSet presAssocID="{C7EEC6DB-5794-43D0-AFD8-1F06E1F7D47F}" presName="rootComposite1" presStyleCnt="0"/>
      <dgm:spPr/>
    </dgm:pt>
    <dgm:pt modelId="{C714BE11-2156-42D5-A182-AB3F7B9500AA}" type="pres">
      <dgm:prSet presAssocID="{C7EEC6DB-5794-43D0-AFD8-1F06E1F7D47F}" presName="rootText1" presStyleLbl="node0" presStyleIdx="0" presStyleCnt="1">
        <dgm:presLayoutVars>
          <dgm:chPref val="3"/>
        </dgm:presLayoutVars>
      </dgm:prSet>
      <dgm:spPr/>
      <dgm:t>
        <a:bodyPr/>
        <a:lstStyle/>
        <a:p>
          <a:endParaRPr lang="fr-FR"/>
        </a:p>
      </dgm:t>
    </dgm:pt>
    <dgm:pt modelId="{A1EB3D8F-30AE-49E4-811D-37030D17D077}" type="pres">
      <dgm:prSet presAssocID="{C7EEC6DB-5794-43D0-AFD8-1F06E1F7D47F}" presName="rootConnector1" presStyleLbl="node1" presStyleIdx="0" presStyleCnt="0"/>
      <dgm:spPr/>
      <dgm:t>
        <a:bodyPr/>
        <a:lstStyle/>
        <a:p>
          <a:endParaRPr lang="fr-FR"/>
        </a:p>
      </dgm:t>
    </dgm:pt>
    <dgm:pt modelId="{DC9F1FF0-0E22-4DEB-8367-EA35261117EE}" type="pres">
      <dgm:prSet presAssocID="{C7EEC6DB-5794-43D0-AFD8-1F06E1F7D47F}" presName="hierChild2" presStyleCnt="0"/>
      <dgm:spPr/>
    </dgm:pt>
    <dgm:pt modelId="{0532021B-3F0C-4B8B-981F-664EEE78CCD0}" type="pres">
      <dgm:prSet presAssocID="{4A2FFC9D-57FA-43BA-B6C0-453D5223475E}" presName="Name37" presStyleLbl="parChTrans1D2" presStyleIdx="0" presStyleCnt="2"/>
      <dgm:spPr/>
      <dgm:t>
        <a:bodyPr/>
        <a:lstStyle/>
        <a:p>
          <a:endParaRPr lang="fr-FR"/>
        </a:p>
      </dgm:t>
    </dgm:pt>
    <dgm:pt modelId="{6E048AF1-579D-4F9C-81E1-D8FB4310FE0E}" type="pres">
      <dgm:prSet presAssocID="{BE479E16-8363-487E-BA51-8101792C9E01}" presName="hierRoot2" presStyleCnt="0">
        <dgm:presLayoutVars>
          <dgm:hierBranch val="init"/>
        </dgm:presLayoutVars>
      </dgm:prSet>
      <dgm:spPr/>
    </dgm:pt>
    <dgm:pt modelId="{5A1D8704-AA1B-4ED9-8BE1-9C2A64DC7472}" type="pres">
      <dgm:prSet presAssocID="{BE479E16-8363-487E-BA51-8101792C9E01}" presName="rootComposite" presStyleCnt="0"/>
      <dgm:spPr/>
    </dgm:pt>
    <dgm:pt modelId="{E06F0FF8-7245-4890-A33B-54BBAA12AA8D}" type="pres">
      <dgm:prSet presAssocID="{BE479E16-8363-487E-BA51-8101792C9E01}" presName="rootText" presStyleLbl="node2" presStyleIdx="0" presStyleCnt="2">
        <dgm:presLayoutVars>
          <dgm:chPref val="3"/>
        </dgm:presLayoutVars>
      </dgm:prSet>
      <dgm:spPr/>
      <dgm:t>
        <a:bodyPr/>
        <a:lstStyle/>
        <a:p>
          <a:endParaRPr lang="fr-FR"/>
        </a:p>
      </dgm:t>
    </dgm:pt>
    <dgm:pt modelId="{D99C57C1-D6A0-40D1-939B-B9FF4FFB42DB}" type="pres">
      <dgm:prSet presAssocID="{BE479E16-8363-487E-BA51-8101792C9E01}" presName="rootConnector" presStyleLbl="node2" presStyleIdx="0" presStyleCnt="2"/>
      <dgm:spPr/>
      <dgm:t>
        <a:bodyPr/>
        <a:lstStyle/>
        <a:p>
          <a:endParaRPr lang="fr-FR"/>
        </a:p>
      </dgm:t>
    </dgm:pt>
    <dgm:pt modelId="{3AF7591F-4D65-468B-BEF0-9A5E154A83B2}" type="pres">
      <dgm:prSet presAssocID="{BE479E16-8363-487E-BA51-8101792C9E01}" presName="hierChild4" presStyleCnt="0"/>
      <dgm:spPr/>
    </dgm:pt>
    <dgm:pt modelId="{C2AA7861-751B-45FA-8C9F-44F45187ECD0}" type="pres">
      <dgm:prSet presAssocID="{BE479E16-8363-487E-BA51-8101792C9E01}" presName="hierChild5" presStyleCnt="0"/>
      <dgm:spPr/>
    </dgm:pt>
    <dgm:pt modelId="{528FE255-1DF2-48B6-B03F-08B327748FBB}" type="pres">
      <dgm:prSet presAssocID="{FBC3306D-1C8D-413E-B573-534E5D9B492A}" presName="Name37" presStyleLbl="parChTrans1D2" presStyleIdx="1" presStyleCnt="2"/>
      <dgm:spPr/>
      <dgm:t>
        <a:bodyPr/>
        <a:lstStyle/>
        <a:p>
          <a:endParaRPr lang="fr-FR"/>
        </a:p>
      </dgm:t>
    </dgm:pt>
    <dgm:pt modelId="{D4990E06-215D-4DC4-849B-0B12F6237BB4}" type="pres">
      <dgm:prSet presAssocID="{84DBC5C4-0947-4C48-8BD4-682E9BC8A470}" presName="hierRoot2" presStyleCnt="0">
        <dgm:presLayoutVars>
          <dgm:hierBranch val="init"/>
        </dgm:presLayoutVars>
      </dgm:prSet>
      <dgm:spPr/>
    </dgm:pt>
    <dgm:pt modelId="{BB46BC07-E5A1-4E78-AC25-5649E31A5998}" type="pres">
      <dgm:prSet presAssocID="{84DBC5C4-0947-4C48-8BD4-682E9BC8A470}" presName="rootComposite" presStyleCnt="0"/>
      <dgm:spPr/>
    </dgm:pt>
    <dgm:pt modelId="{70587922-D7E5-4EE4-9A6B-972FF07129E4}" type="pres">
      <dgm:prSet presAssocID="{84DBC5C4-0947-4C48-8BD4-682E9BC8A470}" presName="rootText" presStyleLbl="node2" presStyleIdx="1" presStyleCnt="2">
        <dgm:presLayoutVars>
          <dgm:chPref val="3"/>
        </dgm:presLayoutVars>
      </dgm:prSet>
      <dgm:spPr/>
      <dgm:t>
        <a:bodyPr/>
        <a:lstStyle/>
        <a:p>
          <a:endParaRPr lang="fr-FR"/>
        </a:p>
      </dgm:t>
    </dgm:pt>
    <dgm:pt modelId="{040A9BA0-7CC1-4ED3-9064-32A8C950DFC2}" type="pres">
      <dgm:prSet presAssocID="{84DBC5C4-0947-4C48-8BD4-682E9BC8A470}" presName="rootConnector" presStyleLbl="node2" presStyleIdx="1" presStyleCnt="2"/>
      <dgm:spPr/>
      <dgm:t>
        <a:bodyPr/>
        <a:lstStyle/>
        <a:p>
          <a:endParaRPr lang="fr-FR"/>
        </a:p>
      </dgm:t>
    </dgm:pt>
    <dgm:pt modelId="{6EECC70F-A587-4936-8AAC-39051A75C821}" type="pres">
      <dgm:prSet presAssocID="{84DBC5C4-0947-4C48-8BD4-682E9BC8A470}" presName="hierChild4" presStyleCnt="0"/>
      <dgm:spPr/>
    </dgm:pt>
    <dgm:pt modelId="{4207AF11-D163-4ABC-B2DE-FD205C3BF701}" type="pres">
      <dgm:prSet presAssocID="{2823242A-0FC4-45DC-8915-6E7A6EA9A26B}" presName="Name37" presStyleLbl="parChTrans1D3" presStyleIdx="0" presStyleCnt="5"/>
      <dgm:spPr/>
      <dgm:t>
        <a:bodyPr/>
        <a:lstStyle/>
        <a:p>
          <a:endParaRPr lang="fr-FR"/>
        </a:p>
      </dgm:t>
    </dgm:pt>
    <dgm:pt modelId="{59E40434-FBD7-4B41-8510-B9B99B6DA040}" type="pres">
      <dgm:prSet presAssocID="{AC86F0C8-397C-4E78-A329-04CA59A489C5}" presName="hierRoot2" presStyleCnt="0">
        <dgm:presLayoutVars>
          <dgm:hierBranch val="init"/>
        </dgm:presLayoutVars>
      </dgm:prSet>
      <dgm:spPr/>
    </dgm:pt>
    <dgm:pt modelId="{DF5B4191-2B78-4C2E-A8F4-E443FFED0012}" type="pres">
      <dgm:prSet presAssocID="{AC86F0C8-397C-4E78-A329-04CA59A489C5}" presName="rootComposite" presStyleCnt="0"/>
      <dgm:spPr/>
    </dgm:pt>
    <dgm:pt modelId="{816103AF-09A5-4FAD-91DF-7C418AE37906}" type="pres">
      <dgm:prSet presAssocID="{AC86F0C8-397C-4E78-A329-04CA59A489C5}" presName="rootText" presStyleLbl="node3" presStyleIdx="0" presStyleCnt="5">
        <dgm:presLayoutVars>
          <dgm:chPref val="3"/>
        </dgm:presLayoutVars>
      </dgm:prSet>
      <dgm:spPr/>
      <dgm:t>
        <a:bodyPr/>
        <a:lstStyle/>
        <a:p>
          <a:endParaRPr lang="fr-FR"/>
        </a:p>
      </dgm:t>
    </dgm:pt>
    <dgm:pt modelId="{DEA3290E-5AE5-4329-8053-63417DEC58C1}" type="pres">
      <dgm:prSet presAssocID="{AC86F0C8-397C-4E78-A329-04CA59A489C5}" presName="rootConnector" presStyleLbl="node3" presStyleIdx="0" presStyleCnt="5"/>
      <dgm:spPr/>
      <dgm:t>
        <a:bodyPr/>
        <a:lstStyle/>
        <a:p>
          <a:endParaRPr lang="fr-FR"/>
        </a:p>
      </dgm:t>
    </dgm:pt>
    <dgm:pt modelId="{1323F2E3-BCA6-431F-AB2F-286A68426777}" type="pres">
      <dgm:prSet presAssocID="{AC86F0C8-397C-4E78-A329-04CA59A489C5}" presName="hierChild4" presStyleCnt="0"/>
      <dgm:spPr/>
    </dgm:pt>
    <dgm:pt modelId="{03FA897A-F0FC-4A2E-9F38-E4F99AB45EB5}" type="pres">
      <dgm:prSet presAssocID="{65CF8EAA-83AC-4442-9567-EB4255E9DA87}" presName="Name37" presStyleLbl="parChTrans1D4" presStyleIdx="0" presStyleCnt="7"/>
      <dgm:spPr/>
      <dgm:t>
        <a:bodyPr/>
        <a:lstStyle/>
        <a:p>
          <a:endParaRPr lang="fr-FR"/>
        </a:p>
      </dgm:t>
    </dgm:pt>
    <dgm:pt modelId="{0DCB54DB-150C-40C3-A61A-42BDF378C171}" type="pres">
      <dgm:prSet presAssocID="{EC8B36B3-E39D-4C4A-948F-09CA4328BC70}" presName="hierRoot2" presStyleCnt="0">
        <dgm:presLayoutVars>
          <dgm:hierBranch val="init"/>
        </dgm:presLayoutVars>
      </dgm:prSet>
      <dgm:spPr/>
    </dgm:pt>
    <dgm:pt modelId="{102CF472-0214-4A58-B0A8-B9B45486C8B7}" type="pres">
      <dgm:prSet presAssocID="{EC8B36B3-E39D-4C4A-948F-09CA4328BC70}" presName="rootComposite" presStyleCnt="0"/>
      <dgm:spPr/>
    </dgm:pt>
    <dgm:pt modelId="{5321C307-A862-499D-BA35-7545B8700A97}" type="pres">
      <dgm:prSet presAssocID="{EC8B36B3-E39D-4C4A-948F-09CA4328BC70}" presName="rootText" presStyleLbl="node4" presStyleIdx="0" presStyleCnt="7">
        <dgm:presLayoutVars>
          <dgm:chPref val="3"/>
        </dgm:presLayoutVars>
      </dgm:prSet>
      <dgm:spPr/>
      <dgm:t>
        <a:bodyPr/>
        <a:lstStyle/>
        <a:p>
          <a:endParaRPr lang="fr-FR"/>
        </a:p>
      </dgm:t>
    </dgm:pt>
    <dgm:pt modelId="{A043AD7E-E778-47D2-A1DE-CF6E35C555A3}" type="pres">
      <dgm:prSet presAssocID="{EC8B36B3-E39D-4C4A-948F-09CA4328BC70}" presName="rootConnector" presStyleLbl="node4" presStyleIdx="0" presStyleCnt="7"/>
      <dgm:spPr/>
      <dgm:t>
        <a:bodyPr/>
        <a:lstStyle/>
        <a:p>
          <a:endParaRPr lang="fr-FR"/>
        </a:p>
      </dgm:t>
    </dgm:pt>
    <dgm:pt modelId="{19A21AD5-59E0-4C7F-A125-41CD1CDAFD27}" type="pres">
      <dgm:prSet presAssocID="{EC8B36B3-E39D-4C4A-948F-09CA4328BC70}" presName="hierChild4" presStyleCnt="0"/>
      <dgm:spPr/>
    </dgm:pt>
    <dgm:pt modelId="{C70B7288-1F27-4C7B-A9CA-D73ED3B3FADD}" type="pres">
      <dgm:prSet presAssocID="{EC8B36B3-E39D-4C4A-948F-09CA4328BC70}" presName="hierChild5" presStyleCnt="0"/>
      <dgm:spPr/>
    </dgm:pt>
    <dgm:pt modelId="{C4AE83DD-78B2-4D16-8E9D-2D2506B15EF1}" type="pres">
      <dgm:prSet presAssocID="{977B43BB-7D44-4D7D-8D38-491CFFFED9BB}" presName="Name37" presStyleLbl="parChTrans1D4" presStyleIdx="1" presStyleCnt="7"/>
      <dgm:spPr/>
      <dgm:t>
        <a:bodyPr/>
        <a:lstStyle/>
        <a:p>
          <a:endParaRPr lang="fr-FR"/>
        </a:p>
      </dgm:t>
    </dgm:pt>
    <dgm:pt modelId="{AD162C79-9E88-42CE-9376-0BE8D50EF517}" type="pres">
      <dgm:prSet presAssocID="{50D35045-55AE-498F-87BB-CF3E03EA59B6}" presName="hierRoot2" presStyleCnt="0">
        <dgm:presLayoutVars>
          <dgm:hierBranch val="init"/>
        </dgm:presLayoutVars>
      </dgm:prSet>
      <dgm:spPr/>
    </dgm:pt>
    <dgm:pt modelId="{DBC611B9-84C2-44E6-BBDF-74831FB20E10}" type="pres">
      <dgm:prSet presAssocID="{50D35045-55AE-498F-87BB-CF3E03EA59B6}" presName="rootComposite" presStyleCnt="0"/>
      <dgm:spPr/>
    </dgm:pt>
    <dgm:pt modelId="{CDF57654-8725-4C64-83B5-ED95B7694AFB}" type="pres">
      <dgm:prSet presAssocID="{50D35045-55AE-498F-87BB-CF3E03EA59B6}" presName="rootText" presStyleLbl="node4" presStyleIdx="1" presStyleCnt="7">
        <dgm:presLayoutVars>
          <dgm:chPref val="3"/>
        </dgm:presLayoutVars>
      </dgm:prSet>
      <dgm:spPr/>
      <dgm:t>
        <a:bodyPr/>
        <a:lstStyle/>
        <a:p>
          <a:endParaRPr lang="fr-FR"/>
        </a:p>
      </dgm:t>
    </dgm:pt>
    <dgm:pt modelId="{719E880A-64DE-41DA-9CBE-C069CC660C3C}" type="pres">
      <dgm:prSet presAssocID="{50D35045-55AE-498F-87BB-CF3E03EA59B6}" presName="rootConnector" presStyleLbl="node4" presStyleIdx="1" presStyleCnt="7"/>
      <dgm:spPr/>
      <dgm:t>
        <a:bodyPr/>
        <a:lstStyle/>
        <a:p>
          <a:endParaRPr lang="fr-FR"/>
        </a:p>
      </dgm:t>
    </dgm:pt>
    <dgm:pt modelId="{18E682ED-6C39-443C-946C-ADECA5FAD89A}" type="pres">
      <dgm:prSet presAssocID="{50D35045-55AE-498F-87BB-CF3E03EA59B6}" presName="hierChild4" presStyleCnt="0"/>
      <dgm:spPr/>
    </dgm:pt>
    <dgm:pt modelId="{60F50739-EC8A-454F-8E0C-67F60004BCCA}" type="pres">
      <dgm:prSet presAssocID="{50D35045-55AE-498F-87BB-CF3E03EA59B6}" presName="hierChild5" presStyleCnt="0"/>
      <dgm:spPr/>
    </dgm:pt>
    <dgm:pt modelId="{5FA4912A-ECD0-4DCE-AC46-6B9E511D51A8}" type="pres">
      <dgm:prSet presAssocID="{E943CCE0-BB3B-4EB8-ABC3-3917B371CC94}" presName="Name37" presStyleLbl="parChTrans1D4" presStyleIdx="2" presStyleCnt="7"/>
      <dgm:spPr/>
      <dgm:t>
        <a:bodyPr/>
        <a:lstStyle/>
        <a:p>
          <a:endParaRPr lang="fr-FR"/>
        </a:p>
      </dgm:t>
    </dgm:pt>
    <dgm:pt modelId="{F0FB6CB9-7B63-4739-B201-D313DF10BBDA}" type="pres">
      <dgm:prSet presAssocID="{D957701E-8003-4A4E-B0A4-806F8A7E7147}" presName="hierRoot2" presStyleCnt="0">
        <dgm:presLayoutVars>
          <dgm:hierBranch val="init"/>
        </dgm:presLayoutVars>
      </dgm:prSet>
      <dgm:spPr/>
    </dgm:pt>
    <dgm:pt modelId="{D477BDAB-2FE8-4F98-AA99-8E58D5598248}" type="pres">
      <dgm:prSet presAssocID="{D957701E-8003-4A4E-B0A4-806F8A7E7147}" presName="rootComposite" presStyleCnt="0"/>
      <dgm:spPr/>
    </dgm:pt>
    <dgm:pt modelId="{946D17E4-4108-4FA3-863E-30C6DDEF2865}" type="pres">
      <dgm:prSet presAssocID="{D957701E-8003-4A4E-B0A4-806F8A7E7147}" presName="rootText" presStyleLbl="node4" presStyleIdx="2" presStyleCnt="7">
        <dgm:presLayoutVars>
          <dgm:chPref val="3"/>
        </dgm:presLayoutVars>
      </dgm:prSet>
      <dgm:spPr/>
      <dgm:t>
        <a:bodyPr/>
        <a:lstStyle/>
        <a:p>
          <a:endParaRPr lang="fr-FR"/>
        </a:p>
      </dgm:t>
    </dgm:pt>
    <dgm:pt modelId="{A7C416D0-A833-43BE-B5AE-A27D5970744E}" type="pres">
      <dgm:prSet presAssocID="{D957701E-8003-4A4E-B0A4-806F8A7E7147}" presName="rootConnector" presStyleLbl="node4" presStyleIdx="2" presStyleCnt="7"/>
      <dgm:spPr/>
      <dgm:t>
        <a:bodyPr/>
        <a:lstStyle/>
        <a:p>
          <a:endParaRPr lang="fr-FR"/>
        </a:p>
      </dgm:t>
    </dgm:pt>
    <dgm:pt modelId="{F7AF322B-B2D5-4FCF-9DFA-D8060F7D0C33}" type="pres">
      <dgm:prSet presAssocID="{D957701E-8003-4A4E-B0A4-806F8A7E7147}" presName="hierChild4" presStyleCnt="0"/>
      <dgm:spPr/>
    </dgm:pt>
    <dgm:pt modelId="{C68F726B-0170-4437-959F-10B328121FA7}" type="pres">
      <dgm:prSet presAssocID="{D957701E-8003-4A4E-B0A4-806F8A7E7147}" presName="hierChild5" presStyleCnt="0"/>
      <dgm:spPr/>
    </dgm:pt>
    <dgm:pt modelId="{6CB20409-DAC8-4A72-A75B-52DCE17BBBAE}" type="pres">
      <dgm:prSet presAssocID="{C4BF8976-3B92-45EB-BF22-3C836FD078AB}" presName="Name37" presStyleLbl="parChTrans1D4" presStyleIdx="3" presStyleCnt="7"/>
      <dgm:spPr/>
      <dgm:t>
        <a:bodyPr/>
        <a:lstStyle/>
        <a:p>
          <a:endParaRPr lang="fr-FR"/>
        </a:p>
      </dgm:t>
    </dgm:pt>
    <dgm:pt modelId="{3D962696-F0B6-4B8D-8B53-DB2C33DC3036}" type="pres">
      <dgm:prSet presAssocID="{9ED936D3-61DA-4BAE-AF5F-572BFD5DEE72}" presName="hierRoot2" presStyleCnt="0">
        <dgm:presLayoutVars>
          <dgm:hierBranch val="init"/>
        </dgm:presLayoutVars>
      </dgm:prSet>
      <dgm:spPr/>
    </dgm:pt>
    <dgm:pt modelId="{3B31CF84-E851-443E-84A0-FB17DE56C6B5}" type="pres">
      <dgm:prSet presAssocID="{9ED936D3-61DA-4BAE-AF5F-572BFD5DEE72}" presName="rootComposite" presStyleCnt="0"/>
      <dgm:spPr/>
    </dgm:pt>
    <dgm:pt modelId="{E0BFDD0C-1E0B-44D7-ABF1-E3274F3CE7E1}" type="pres">
      <dgm:prSet presAssocID="{9ED936D3-61DA-4BAE-AF5F-572BFD5DEE72}" presName="rootText" presStyleLbl="node4" presStyleIdx="3" presStyleCnt="7">
        <dgm:presLayoutVars>
          <dgm:chPref val="3"/>
        </dgm:presLayoutVars>
      </dgm:prSet>
      <dgm:spPr/>
      <dgm:t>
        <a:bodyPr/>
        <a:lstStyle/>
        <a:p>
          <a:endParaRPr lang="fr-FR"/>
        </a:p>
      </dgm:t>
    </dgm:pt>
    <dgm:pt modelId="{F33EF452-1E9C-4F21-8D4E-A83901D55C17}" type="pres">
      <dgm:prSet presAssocID="{9ED936D3-61DA-4BAE-AF5F-572BFD5DEE72}" presName="rootConnector" presStyleLbl="node4" presStyleIdx="3" presStyleCnt="7"/>
      <dgm:spPr/>
      <dgm:t>
        <a:bodyPr/>
        <a:lstStyle/>
        <a:p>
          <a:endParaRPr lang="fr-FR"/>
        </a:p>
      </dgm:t>
    </dgm:pt>
    <dgm:pt modelId="{1FB4479F-74F6-4A1A-8A6D-513C2B3AE3BE}" type="pres">
      <dgm:prSet presAssocID="{9ED936D3-61DA-4BAE-AF5F-572BFD5DEE72}" presName="hierChild4" presStyleCnt="0"/>
      <dgm:spPr/>
    </dgm:pt>
    <dgm:pt modelId="{3BECA5B4-EDB8-44C7-984B-F8ADB1E12D9E}" type="pres">
      <dgm:prSet presAssocID="{9ED936D3-61DA-4BAE-AF5F-572BFD5DEE72}" presName="hierChild5" presStyleCnt="0"/>
      <dgm:spPr/>
    </dgm:pt>
    <dgm:pt modelId="{77AB74F6-61FA-4C23-BDAB-9337CEC1C71A}" type="pres">
      <dgm:prSet presAssocID="{9C5CFE16-35ED-456B-828B-27C27AC0FA85}" presName="Name37" presStyleLbl="parChTrans1D4" presStyleIdx="4" presStyleCnt="7"/>
      <dgm:spPr/>
      <dgm:t>
        <a:bodyPr/>
        <a:lstStyle/>
        <a:p>
          <a:endParaRPr lang="fr-FR"/>
        </a:p>
      </dgm:t>
    </dgm:pt>
    <dgm:pt modelId="{596F8852-9385-4D7F-B51D-97C3B24902E2}" type="pres">
      <dgm:prSet presAssocID="{311594AA-8A09-4BCA-9A13-003E69EC859F}" presName="hierRoot2" presStyleCnt="0">
        <dgm:presLayoutVars>
          <dgm:hierBranch val="init"/>
        </dgm:presLayoutVars>
      </dgm:prSet>
      <dgm:spPr/>
    </dgm:pt>
    <dgm:pt modelId="{25B3E98B-6AF0-49E0-8F7E-D5239E20A04E}" type="pres">
      <dgm:prSet presAssocID="{311594AA-8A09-4BCA-9A13-003E69EC859F}" presName="rootComposite" presStyleCnt="0"/>
      <dgm:spPr/>
    </dgm:pt>
    <dgm:pt modelId="{5F7333B2-7027-4282-B3F5-77BA654BA884}" type="pres">
      <dgm:prSet presAssocID="{311594AA-8A09-4BCA-9A13-003E69EC859F}" presName="rootText" presStyleLbl="node4" presStyleIdx="4" presStyleCnt="7">
        <dgm:presLayoutVars>
          <dgm:chPref val="3"/>
        </dgm:presLayoutVars>
      </dgm:prSet>
      <dgm:spPr/>
      <dgm:t>
        <a:bodyPr/>
        <a:lstStyle/>
        <a:p>
          <a:endParaRPr lang="fr-FR"/>
        </a:p>
      </dgm:t>
    </dgm:pt>
    <dgm:pt modelId="{2F4F01B0-7BBB-4A05-9C07-D2F7075F7382}" type="pres">
      <dgm:prSet presAssocID="{311594AA-8A09-4BCA-9A13-003E69EC859F}" presName="rootConnector" presStyleLbl="node4" presStyleIdx="4" presStyleCnt="7"/>
      <dgm:spPr/>
      <dgm:t>
        <a:bodyPr/>
        <a:lstStyle/>
        <a:p>
          <a:endParaRPr lang="fr-FR"/>
        </a:p>
      </dgm:t>
    </dgm:pt>
    <dgm:pt modelId="{9B64F4CC-0677-4ADE-AA0A-24F524CDC798}" type="pres">
      <dgm:prSet presAssocID="{311594AA-8A09-4BCA-9A13-003E69EC859F}" presName="hierChild4" presStyleCnt="0"/>
      <dgm:spPr/>
    </dgm:pt>
    <dgm:pt modelId="{8F9291D3-343A-4D99-B3D4-09DC5E7C26B5}" type="pres">
      <dgm:prSet presAssocID="{311594AA-8A09-4BCA-9A13-003E69EC859F}" presName="hierChild5" presStyleCnt="0"/>
      <dgm:spPr/>
    </dgm:pt>
    <dgm:pt modelId="{7A6F5FDB-6C48-4FA0-AB87-A27B003CDB80}" type="pres">
      <dgm:prSet presAssocID="{AC86F0C8-397C-4E78-A329-04CA59A489C5}" presName="hierChild5" presStyleCnt="0"/>
      <dgm:spPr/>
    </dgm:pt>
    <dgm:pt modelId="{F179826C-6482-4AD6-9F01-6284F18E8308}" type="pres">
      <dgm:prSet presAssocID="{29789AA8-D2F6-4CDE-8416-DA90FBC4497C}" presName="Name37" presStyleLbl="parChTrans1D3" presStyleIdx="1" presStyleCnt="5"/>
      <dgm:spPr/>
      <dgm:t>
        <a:bodyPr/>
        <a:lstStyle/>
        <a:p>
          <a:endParaRPr lang="fr-FR"/>
        </a:p>
      </dgm:t>
    </dgm:pt>
    <dgm:pt modelId="{6E8FC485-5093-4CC4-A6E2-22FF4503D27E}" type="pres">
      <dgm:prSet presAssocID="{36874788-67EC-4E3C-8F88-8FB5ACD172F8}" presName="hierRoot2" presStyleCnt="0">
        <dgm:presLayoutVars>
          <dgm:hierBranch val="init"/>
        </dgm:presLayoutVars>
      </dgm:prSet>
      <dgm:spPr/>
    </dgm:pt>
    <dgm:pt modelId="{E0D635B1-545E-4312-A1EA-F5309CE5EEBD}" type="pres">
      <dgm:prSet presAssocID="{36874788-67EC-4E3C-8F88-8FB5ACD172F8}" presName="rootComposite" presStyleCnt="0"/>
      <dgm:spPr/>
    </dgm:pt>
    <dgm:pt modelId="{3C4CAB1D-6A9E-4335-9A5A-159BFB471C94}" type="pres">
      <dgm:prSet presAssocID="{36874788-67EC-4E3C-8F88-8FB5ACD172F8}" presName="rootText" presStyleLbl="node3" presStyleIdx="1" presStyleCnt="5">
        <dgm:presLayoutVars>
          <dgm:chPref val="3"/>
        </dgm:presLayoutVars>
      </dgm:prSet>
      <dgm:spPr/>
      <dgm:t>
        <a:bodyPr/>
        <a:lstStyle/>
        <a:p>
          <a:endParaRPr lang="fr-FR"/>
        </a:p>
      </dgm:t>
    </dgm:pt>
    <dgm:pt modelId="{6A1209DF-A102-4897-BD51-592AE8B01BCA}" type="pres">
      <dgm:prSet presAssocID="{36874788-67EC-4E3C-8F88-8FB5ACD172F8}" presName="rootConnector" presStyleLbl="node3" presStyleIdx="1" presStyleCnt="5"/>
      <dgm:spPr/>
      <dgm:t>
        <a:bodyPr/>
        <a:lstStyle/>
        <a:p>
          <a:endParaRPr lang="fr-FR"/>
        </a:p>
      </dgm:t>
    </dgm:pt>
    <dgm:pt modelId="{73F95DA0-ABDF-4B63-8C37-F95421C28140}" type="pres">
      <dgm:prSet presAssocID="{36874788-67EC-4E3C-8F88-8FB5ACD172F8}" presName="hierChild4" presStyleCnt="0"/>
      <dgm:spPr/>
    </dgm:pt>
    <dgm:pt modelId="{7FA418DC-3D79-476D-8553-DAB8A48B8454}" type="pres">
      <dgm:prSet presAssocID="{36874788-67EC-4E3C-8F88-8FB5ACD172F8}" presName="hierChild5" presStyleCnt="0"/>
      <dgm:spPr/>
    </dgm:pt>
    <dgm:pt modelId="{4308AB78-FDD3-40BE-9686-1DBD28869B5C}" type="pres">
      <dgm:prSet presAssocID="{1A8C1CA9-3A82-4D55-8783-BC8828389269}" presName="Name37" presStyleLbl="parChTrans1D3" presStyleIdx="2" presStyleCnt="5"/>
      <dgm:spPr/>
      <dgm:t>
        <a:bodyPr/>
        <a:lstStyle/>
        <a:p>
          <a:endParaRPr lang="fr-FR"/>
        </a:p>
      </dgm:t>
    </dgm:pt>
    <dgm:pt modelId="{8E00C154-5B43-4534-A76C-403BFC1D7133}" type="pres">
      <dgm:prSet presAssocID="{76DAC3B6-CE9D-403D-9F66-58B99EFD0E8A}" presName="hierRoot2" presStyleCnt="0">
        <dgm:presLayoutVars>
          <dgm:hierBranch val="init"/>
        </dgm:presLayoutVars>
      </dgm:prSet>
      <dgm:spPr/>
    </dgm:pt>
    <dgm:pt modelId="{903E1A9B-7042-4BE0-B345-C611DE15DD69}" type="pres">
      <dgm:prSet presAssocID="{76DAC3B6-CE9D-403D-9F66-58B99EFD0E8A}" presName="rootComposite" presStyleCnt="0"/>
      <dgm:spPr/>
    </dgm:pt>
    <dgm:pt modelId="{0E934CB6-DB06-4E76-BCD6-F0C0FB908D9A}" type="pres">
      <dgm:prSet presAssocID="{76DAC3B6-CE9D-403D-9F66-58B99EFD0E8A}" presName="rootText" presStyleLbl="node3" presStyleIdx="2" presStyleCnt="5">
        <dgm:presLayoutVars>
          <dgm:chPref val="3"/>
        </dgm:presLayoutVars>
      </dgm:prSet>
      <dgm:spPr/>
      <dgm:t>
        <a:bodyPr/>
        <a:lstStyle/>
        <a:p>
          <a:endParaRPr lang="fr-FR"/>
        </a:p>
      </dgm:t>
    </dgm:pt>
    <dgm:pt modelId="{FFE238D7-0C85-4C26-8A86-738ACD4B2057}" type="pres">
      <dgm:prSet presAssocID="{76DAC3B6-CE9D-403D-9F66-58B99EFD0E8A}" presName="rootConnector" presStyleLbl="node3" presStyleIdx="2" presStyleCnt="5"/>
      <dgm:spPr/>
      <dgm:t>
        <a:bodyPr/>
        <a:lstStyle/>
        <a:p>
          <a:endParaRPr lang="fr-FR"/>
        </a:p>
      </dgm:t>
    </dgm:pt>
    <dgm:pt modelId="{A57B8049-E3E7-4597-9AE2-683100DE11A3}" type="pres">
      <dgm:prSet presAssocID="{76DAC3B6-CE9D-403D-9F66-58B99EFD0E8A}" presName="hierChild4" presStyleCnt="0"/>
      <dgm:spPr/>
    </dgm:pt>
    <dgm:pt modelId="{EA8DB8D6-5CE8-4DC4-9031-1F636933B37E}" type="pres">
      <dgm:prSet presAssocID="{76DAC3B6-CE9D-403D-9F66-58B99EFD0E8A}" presName="hierChild5" presStyleCnt="0"/>
      <dgm:spPr/>
    </dgm:pt>
    <dgm:pt modelId="{C2E0FC9E-0FEA-4407-A6D7-35EFF0EE1673}" type="pres">
      <dgm:prSet presAssocID="{F81AC700-C29C-40F7-9508-8AE3D26A457D}" presName="Name37" presStyleLbl="parChTrans1D3" presStyleIdx="3" presStyleCnt="5"/>
      <dgm:spPr/>
      <dgm:t>
        <a:bodyPr/>
        <a:lstStyle/>
        <a:p>
          <a:endParaRPr lang="fr-FR"/>
        </a:p>
      </dgm:t>
    </dgm:pt>
    <dgm:pt modelId="{6CE34DB3-0E1A-4C86-9D7E-79525B9E6CA8}" type="pres">
      <dgm:prSet presAssocID="{BC81563F-2D6A-4603-BF3E-2372545B9182}" presName="hierRoot2" presStyleCnt="0">
        <dgm:presLayoutVars>
          <dgm:hierBranch val="init"/>
        </dgm:presLayoutVars>
      </dgm:prSet>
      <dgm:spPr/>
    </dgm:pt>
    <dgm:pt modelId="{36D13B5A-66A3-4C9F-8F63-C3C3906932A8}" type="pres">
      <dgm:prSet presAssocID="{BC81563F-2D6A-4603-BF3E-2372545B9182}" presName="rootComposite" presStyleCnt="0"/>
      <dgm:spPr/>
    </dgm:pt>
    <dgm:pt modelId="{F227322A-5944-446A-A7DC-092781DA30DB}" type="pres">
      <dgm:prSet presAssocID="{BC81563F-2D6A-4603-BF3E-2372545B9182}" presName="rootText" presStyleLbl="node3" presStyleIdx="3" presStyleCnt="5">
        <dgm:presLayoutVars>
          <dgm:chPref val="3"/>
        </dgm:presLayoutVars>
      </dgm:prSet>
      <dgm:spPr/>
      <dgm:t>
        <a:bodyPr/>
        <a:lstStyle/>
        <a:p>
          <a:endParaRPr lang="fr-FR"/>
        </a:p>
      </dgm:t>
    </dgm:pt>
    <dgm:pt modelId="{DAF76E57-CEA8-4F87-84AA-5BC4D4D141AC}" type="pres">
      <dgm:prSet presAssocID="{BC81563F-2D6A-4603-BF3E-2372545B9182}" presName="rootConnector" presStyleLbl="node3" presStyleIdx="3" presStyleCnt="5"/>
      <dgm:spPr/>
      <dgm:t>
        <a:bodyPr/>
        <a:lstStyle/>
        <a:p>
          <a:endParaRPr lang="fr-FR"/>
        </a:p>
      </dgm:t>
    </dgm:pt>
    <dgm:pt modelId="{A6178435-7793-4961-AECE-E662B20D37C9}" type="pres">
      <dgm:prSet presAssocID="{BC81563F-2D6A-4603-BF3E-2372545B9182}" presName="hierChild4" presStyleCnt="0"/>
      <dgm:spPr/>
    </dgm:pt>
    <dgm:pt modelId="{DABA2016-A3F6-4B4F-804B-E181D6425538}" type="pres">
      <dgm:prSet presAssocID="{BC81563F-2D6A-4603-BF3E-2372545B9182}" presName="hierChild5" presStyleCnt="0"/>
      <dgm:spPr/>
    </dgm:pt>
    <dgm:pt modelId="{299EA578-247E-4E6D-BA91-DC41BF2B8523}" type="pres">
      <dgm:prSet presAssocID="{63E42E45-0604-49C6-A02F-59E3CB8229C2}" presName="Name37" presStyleLbl="parChTrans1D3" presStyleIdx="4" presStyleCnt="5"/>
      <dgm:spPr/>
      <dgm:t>
        <a:bodyPr/>
        <a:lstStyle/>
        <a:p>
          <a:endParaRPr lang="fr-FR"/>
        </a:p>
      </dgm:t>
    </dgm:pt>
    <dgm:pt modelId="{D1E36E63-3661-4A3E-9C67-1F341853771B}" type="pres">
      <dgm:prSet presAssocID="{0FB84793-325E-486C-A637-2B3DF26B381D}" presName="hierRoot2" presStyleCnt="0">
        <dgm:presLayoutVars>
          <dgm:hierBranch val="init"/>
        </dgm:presLayoutVars>
      </dgm:prSet>
      <dgm:spPr/>
    </dgm:pt>
    <dgm:pt modelId="{C7EABF0D-96B5-41B2-A369-52632E3EFDA4}" type="pres">
      <dgm:prSet presAssocID="{0FB84793-325E-486C-A637-2B3DF26B381D}" presName="rootComposite" presStyleCnt="0"/>
      <dgm:spPr/>
    </dgm:pt>
    <dgm:pt modelId="{364E04FF-0E76-4C08-ADE6-8D820D172259}" type="pres">
      <dgm:prSet presAssocID="{0FB84793-325E-486C-A637-2B3DF26B381D}" presName="rootText" presStyleLbl="node3" presStyleIdx="4" presStyleCnt="5">
        <dgm:presLayoutVars>
          <dgm:chPref val="3"/>
        </dgm:presLayoutVars>
      </dgm:prSet>
      <dgm:spPr/>
      <dgm:t>
        <a:bodyPr/>
        <a:lstStyle/>
        <a:p>
          <a:endParaRPr lang="fr-FR"/>
        </a:p>
      </dgm:t>
    </dgm:pt>
    <dgm:pt modelId="{F9502BE3-15CF-4B22-B9C4-FC44284B120D}" type="pres">
      <dgm:prSet presAssocID="{0FB84793-325E-486C-A637-2B3DF26B381D}" presName="rootConnector" presStyleLbl="node3" presStyleIdx="4" presStyleCnt="5"/>
      <dgm:spPr/>
      <dgm:t>
        <a:bodyPr/>
        <a:lstStyle/>
        <a:p>
          <a:endParaRPr lang="fr-FR"/>
        </a:p>
      </dgm:t>
    </dgm:pt>
    <dgm:pt modelId="{EBB62730-4B18-4B95-B45C-5C3085BEA19E}" type="pres">
      <dgm:prSet presAssocID="{0FB84793-325E-486C-A637-2B3DF26B381D}" presName="hierChild4" presStyleCnt="0"/>
      <dgm:spPr/>
    </dgm:pt>
    <dgm:pt modelId="{2D8EF0A6-2A73-4C71-BE92-E5ED2090A146}" type="pres">
      <dgm:prSet presAssocID="{22608689-AA5A-4F23-A93D-0B2CEA5E31B2}" presName="Name37" presStyleLbl="parChTrans1D4" presStyleIdx="5" presStyleCnt="7"/>
      <dgm:spPr/>
    </dgm:pt>
    <dgm:pt modelId="{E2E68849-40A6-4214-9980-D190EC50E5F9}" type="pres">
      <dgm:prSet presAssocID="{62556F14-E205-42A8-8474-19E7F9C5183E}" presName="hierRoot2" presStyleCnt="0">
        <dgm:presLayoutVars>
          <dgm:hierBranch val="init"/>
        </dgm:presLayoutVars>
      </dgm:prSet>
      <dgm:spPr/>
    </dgm:pt>
    <dgm:pt modelId="{59B98AB3-6E06-4AA8-95C4-FF6334C339D5}" type="pres">
      <dgm:prSet presAssocID="{62556F14-E205-42A8-8474-19E7F9C5183E}" presName="rootComposite" presStyleCnt="0"/>
      <dgm:spPr/>
    </dgm:pt>
    <dgm:pt modelId="{90FF2FD6-218C-4B74-B09C-7357D1D1327D}" type="pres">
      <dgm:prSet presAssocID="{62556F14-E205-42A8-8474-19E7F9C5183E}" presName="rootText" presStyleLbl="node4" presStyleIdx="5" presStyleCnt="7">
        <dgm:presLayoutVars>
          <dgm:chPref val="3"/>
        </dgm:presLayoutVars>
      </dgm:prSet>
      <dgm:spPr/>
      <dgm:t>
        <a:bodyPr/>
        <a:lstStyle/>
        <a:p>
          <a:endParaRPr lang="fr-FR"/>
        </a:p>
      </dgm:t>
    </dgm:pt>
    <dgm:pt modelId="{B556ADB4-BA3D-4B80-9A89-282B605AC1E5}" type="pres">
      <dgm:prSet presAssocID="{62556F14-E205-42A8-8474-19E7F9C5183E}" presName="rootConnector" presStyleLbl="node4" presStyleIdx="5" presStyleCnt="7"/>
      <dgm:spPr/>
      <dgm:t>
        <a:bodyPr/>
        <a:lstStyle/>
        <a:p>
          <a:endParaRPr lang="fr-FR"/>
        </a:p>
      </dgm:t>
    </dgm:pt>
    <dgm:pt modelId="{7638D899-A748-44D5-8F02-FFE82ECC2D90}" type="pres">
      <dgm:prSet presAssocID="{62556F14-E205-42A8-8474-19E7F9C5183E}" presName="hierChild4" presStyleCnt="0"/>
      <dgm:spPr/>
    </dgm:pt>
    <dgm:pt modelId="{8BB2B0F8-CEB8-404D-86CA-112E293FCE7A}" type="pres">
      <dgm:prSet presAssocID="{62556F14-E205-42A8-8474-19E7F9C5183E}" presName="hierChild5" presStyleCnt="0"/>
      <dgm:spPr/>
    </dgm:pt>
    <dgm:pt modelId="{A7CBD4F6-38ED-45BA-994F-5ECE74F0254C}" type="pres">
      <dgm:prSet presAssocID="{475BB6F3-5E52-4924-A6A1-2BC757D63091}" presName="Name37" presStyleLbl="parChTrans1D4" presStyleIdx="6" presStyleCnt="7"/>
      <dgm:spPr/>
    </dgm:pt>
    <dgm:pt modelId="{1507A6DE-8356-47FD-94FE-3A3293D37919}" type="pres">
      <dgm:prSet presAssocID="{6BAE00CC-BB44-467F-AF21-5F1B2AC6C8C3}" presName="hierRoot2" presStyleCnt="0">
        <dgm:presLayoutVars>
          <dgm:hierBranch val="init"/>
        </dgm:presLayoutVars>
      </dgm:prSet>
      <dgm:spPr/>
    </dgm:pt>
    <dgm:pt modelId="{5DA6C952-6774-450F-8DC9-442C5DFCC304}" type="pres">
      <dgm:prSet presAssocID="{6BAE00CC-BB44-467F-AF21-5F1B2AC6C8C3}" presName="rootComposite" presStyleCnt="0"/>
      <dgm:spPr/>
    </dgm:pt>
    <dgm:pt modelId="{E094D8EF-A50C-436D-B5C1-52BBB7012B63}" type="pres">
      <dgm:prSet presAssocID="{6BAE00CC-BB44-467F-AF21-5F1B2AC6C8C3}" presName="rootText" presStyleLbl="node4" presStyleIdx="6" presStyleCnt="7">
        <dgm:presLayoutVars>
          <dgm:chPref val="3"/>
        </dgm:presLayoutVars>
      </dgm:prSet>
      <dgm:spPr/>
      <dgm:t>
        <a:bodyPr/>
        <a:lstStyle/>
        <a:p>
          <a:endParaRPr lang="fr-FR"/>
        </a:p>
      </dgm:t>
    </dgm:pt>
    <dgm:pt modelId="{232D406E-58EA-43B6-9EA6-919A0BDDB72D}" type="pres">
      <dgm:prSet presAssocID="{6BAE00CC-BB44-467F-AF21-5F1B2AC6C8C3}" presName="rootConnector" presStyleLbl="node4" presStyleIdx="6" presStyleCnt="7"/>
      <dgm:spPr/>
      <dgm:t>
        <a:bodyPr/>
        <a:lstStyle/>
        <a:p>
          <a:endParaRPr lang="fr-FR"/>
        </a:p>
      </dgm:t>
    </dgm:pt>
    <dgm:pt modelId="{C3E35B23-0073-4E88-84B0-8E0ACCF80066}" type="pres">
      <dgm:prSet presAssocID="{6BAE00CC-BB44-467F-AF21-5F1B2AC6C8C3}" presName="hierChild4" presStyleCnt="0"/>
      <dgm:spPr/>
    </dgm:pt>
    <dgm:pt modelId="{95F75976-AA00-4AA9-8A8A-D9666773F304}" type="pres">
      <dgm:prSet presAssocID="{6BAE00CC-BB44-467F-AF21-5F1B2AC6C8C3}" presName="hierChild5" presStyleCnt="0"/>
      <dgm:spPr/>
    </dgm:pt>
    <dgm:pt modelId="{F70A6E00-467E-4C5A-A3CF-93557CC8D6AC}" type="pres">
      <dgm:prSet presAssocID="{0FB84793-325E-486C-A637-2B3DF26B381D}" presName="hierChild5" presStyleCnt="0"/>
      <dgm:spPr/>
    </dgm:pt>
    <dgm:pt modelId="{99B369F4-5F8A-4C18-BC8D-2832589E5D4E}" type="pres">
      <dgm:prSet presAssocID="{84DBC5C4-0947-4C48-8BD4-682E9BC8A470}" presName="hierChild5" presStyleCnt="0"/>
      <dgm:spPr/>
    </dgm:pt>
    <dgm:pt modelId="{67CE0788-328F-42D5-8E94-F2027C1FFDAC}" type="pres">
      <dgm:prSet presAssocID="{C7EEC6DB-5794-43D0-AFD8-1F06E1F7D47F}" presName="hierChild3" presStyleCnt="0"/>
      <dgm:spPr/>
    </dgm:pt>
  </dgm:ptLst>
  <dgm:cxnLst>
    <dgm:cxn modelId="{02D108CA-B3FC-4C33-A602-4699B8FDB830}" type="presOf" srcId="{BC81563F-2D6A-4603-BF3E-2372545B9182}" destId="{DAF76E57-CEA8-4F87-84AA-5BC4D4D141AC}" srcOrd="1" destOrd="0" presId="urn:microsoft.com/office/officeart/2005/8/layout/orgChart1"/>
    <dgm:cxn modelId="{78FCCA34-A669-4F8E-93D5-94F57A9958D7}" type="presOf" srcId="{65CF8EAA-83AC-4442-9567-EB4255E9DA87}" destId="{03FA897A-F0FC-4A2E-9F38-E4F99AB45EB5}" srcOrd="0" destOrd="0" presId="urn:microsoft.com/office/officeart/2005/8/layout/orgChart1"/>
    <dgm:cxn modelId="{FA652535-B07F-4EE0-980C-B33416CFFA77}" srcId="{0FB84793-325E-486C-A637-2B3DF26B381D}" destId="{62556F14-E205-42A8-8474-19E7F9C5183E}" srcOrd="0" destOrd="0" parTransId="{22608689-AA5A-4F23-A93D-0B2CEA5E31B2}" sibTransId="{A919CE55-17C1-46FB-86B6-78D10A43F576}"/>
    <dgm:cxn modelId="{567B7A34-FF07-48A1-AA47-DC2E80670972}" type="presOf" srcId="{36874788-67EC-4E3C-8F88-8FB5ACD172F8}" destId="{3C4CAB1D-6A9E-4335-9A5A-159BFB471C94}" srcOrd="0" destOrd="0" presId="urn:microsoft.com/office/officeart/2005/8/layout/orgChart1"/>
    <dgm:cxn modelId="{3AF2C540-B184-4AD2-9E0D-63DC5173759D}" type="presOf" srcId="{311594AA-8A09-4BCA-9A13-003E69EC859F}" destId="{2F4F01B0-7BBB-4A05-9C07-D2F7075F7382}" srcOrd="1" destOrd="0" presId="urn:microsoft.com/office/officeart/2005/8/layout/orgChart1"/>
    <dgm:cxn modelId="{127939DE-6D6F-48B3-885F-A6062E20665F}" type="presOf" srcId="{6EFACF70-E2B6-4033-B487-684F74682858}" destId="{81E7E650-D3D6-4B54-84D2-E95B34A003F3}" srcOrd="0" destOrd="0" presId="urn:microsoft.com/office/officeart/2005/8/layout/orgChart1"/>
    <dgm:cxn modelId="{DDC135EC-4A30-4F36-A6C5-B9E22C95FDCC}" type="presOf" srcId="{9C5CFE16-35ED-456B-828B-27C27AC0FA85}" destId="{77AB74F6-61FA-4C23-BDAB-9337CEC1C71A}" srcOrd="0" destOrd="0" presId="urn:microsoft.com/office/officeart/2005/8/layout/orgChart1"/>
    <dgm:cxn modelId="{C82A6D55-2113-4A90-9E91-84CCDDD1AFD9}" type="presOf" srcId="{36874788-67EC-4E3C-8F88-8FB5ACD172F8}" destId="{6A1209DF-A102-4897-BD51-592AE8B01BCA}" srcOrd="1" destOrd="0" presId="urn:microsoft.com/office/officeart/2005/8/layout/orgChart1"/>
    <dgm:cxn modelId="{D9782C71-9BC9-4731-844A-D3F5850A5C25}" type="presOf" srcId="{C7EEC6DB-5794-43D0-AFD8-1F06E1F7D47F}" destId="{A1EB3D8F-30AE-49E4-811D-37030D17D077}" srcOrd="1" destOrd="0" presId="urn:microsoft.com/office/officeart/2005/8/layout/orgChart1"/>
    <dgm:cxn modelId="{BD859767-60C5-47F1-8944-24EB553206D3}" type="presOf" srcId="{50D35045-55AE-498F-87BB-CF3E03EA59B6}" destId="{719E880A-64DE-41DA-9CBE-C069CC660C3C}" srcOrd="1" destOrd="0" presId="urn:microsoft.com/office/officeart/2005/8/layout/orgChart1"/>
    <dgm:cxn modelId="{A4EE350A-FBD8-4D6A-BB65-3930DF89EA11}" type="presOf" srcId="{311594AA-8A09-4BCA-9A13-003E69EC859F}" destId="{5F7333B2-7027-4282-B3F5-77BA654BA884}" srcOrd="0" destOrd="0" presId="urn:microsoft.com/office/officeart/2005/8/layout/orgChart1"/>
    <dgm:cxn modelId="{4417A88C-5253-4F88-BC7C-B2277F42EF87}" srcId="{C7EEC6DB-5794-43D0-AFD8-1F06E1F7D47F}" destId="{BE479E16-8363-487E-BA51-8101792C9E01}" srcOrd="0" destOrd="0" parTransId="{4A2FFC9D-57FA-43BA-B6C0-453D5223475E}" sibTransId="{C492E7C5-9717-4813-B535-2FA94530D798}"/>
    <dgm:cxn modelId="{1A2D1FCA-C1F4-4201-9808-A86302ADC0AA}" srcId="{AC86F0C8-397C-4E78-A329-04CA59A489C5}" destId="{EC8B36B3-E39D-4C4A-948F-09CA4328BC70}" srcOrd="0" destOrd="0" parTransId="{65CF8EAA-83AC-4442-9567-EB4255E9DA87}" sibTransId="{1E0A8D9F-1064-4547-9D82-180111CB455F}"/>
    <dgm:cxn modelId="{6645A464-3AC8-4BBC-9493-548A2B79EC08}" type="presOf" srcId="{0FB84793-325E-486C-A637-2B3DF26B381D}" destId="{364E04FF-0E76-4C08-ADE6-8D820D172259}" srcOrd="0" destOrd="0" presId="urn:microsoft.com/office/officeart/2005/8/layout/orgChart1"/>
    <dgm:cxn modelId="{57A2F04B-306D-4D48-8115-66961F495873}" type="presOf" srcId="{62556F14-E205-42A8-8474-19E7F9C5183E}" destId="{B556ADB4-BA3D-4B80-9A89-282B605AC1E5}" srcOrd="1" destOrd="0" presId="urn:microsoft.com/office/officeart/2005/8/layout/orgChart1"/>
    <dgm:cxn modelId="{36D62807-B049-4D0D-AEB5-D6DD7CE15E3E}" type="presOf" srcId="{EC8B36B3-E39D-4C4A-948F-09CA4328BC70}" destId="{A043AD7E-E778-47D2-A1DE-CF6E35C555A3}" srcOrd="1" destOrd="0" presId="urn:microsoft.com/office/officeart/2005/8/layout/orgChart1"/>
    <dgm:cxn modelId="{8C847BFC-E31F-4522-B0BC-6BA19E35575C}" type="presOf" srcId="{BE479E16-8363-487E-BA51-8101792C9E01}" destId="{E06F0FF8-7245-4890-A33B-54BBAA12AA8D}" srcOrd="0" destOrd="0" presId="urn:microsoft.com/office/officeart/2005/8/layout/orgChart1"/>
    <dgm:cxn modelId="{1FD1F140-5B84-424E-B75E-6A201146E4F0}" srcId="{84DBC5C4-0947-4C48-8BD4-682E9BC8A470}" destId="{36874788-67EC-4E3C-8F88-8FB5ACD172F8}" srcOrd="1" destOrd="0" parTransId="{29789AA8-D2F6-4CDE-8416-DA90FBC4497C}" sibTransId="{E172A690-D63B-442C-959B-625BE62780E3}"/>
    <dgm:cxn modelId="{59E24BE0-D2D5-4E6F-901F-9B0E094F7F37}" type="presOf" srcId="{50D35045-55AE-498F-87BB-CF3E03EA59B6}" destId="{CDF57654-8725-4C64-83B5-ED95B7694AFB}" srcOrd="0" destOrd="0" presId="urn:microsoft.com/office/officeart/2005/8/layout/orgChart1"/>
    <dgm:cxn modelId="{DB36056D-7393-44C1-A758-852AD2DEDF65}" type="presOf" srcId="{C7EEC6DB-5794-43D0-AFD8-1F06E1F7D47F}" destId="{C714BE11-2156-42D5-A182-AB3F7B9500AA}" srcOrd="0" destOrd="0" presId="urn:microsoft.com/office/officeart/2005/8/layout/orgChart1"/>
    <dgm:cxn modelId="{A190F54C-4A61-4009-925D-ADC4B291DEA6}" type="presOf" srcId="{475BB6F3-5E52-4924-A6A1-2BC757D63091}" destId="{A7CBD4F6-38ED-45BA-994F-5ECE74F0254C}" srcOrd="0" destOrd="0" presId="urn:microsoft.com/office/officeart/2005/8/layout/orgChart1"/>
    <dgm:cxn modelId="{6AB08E9D-6468-4705-8EAA-C3E1BE50AAF3}" type="presOf" srcId="{29789AA8-D2F6-4CDE-8416-DA90FBC4497C}" destId="{F179826C-6482-4AD6-9F01-6284F18E8308}" srcOrd="0" destOrd="0" presId="urn:microsoft.com/office/officeart/2005/8/layout/orgChart1"/>
    <dgm:cxn modelId="{BEB9D7FF-EBF9-4B90-B354-6C2B353548E9}" type="presOf" srcId="{63E42E45-0604-49C6-A02F-59E3CB8229C2}" destId="{299EA578-247E-4E6D-BA91-DC41BF2B8523}" srcOrd="0" destOrd="0" presId="urn:microsoft.com/office/officeart/2005/8/layout/orgChart1"/>
    <dgm:cxn modelId="{4E5C66F6-2463-4872-B54E-092C86683F39}" type="presOf" srcId="{4A2FFC9D-57FA-43BA-B6C0-453D5223475E}" destId="{0532021B-3F0C-4B8B-981F-664EEE78CCD0}" srcOrd="0" destOrd="0" presId="urn:microsoft.com/office/officeart/2005/8/layout/orgChart1"/>
    <dgm:cxn modelId="{DD6BC344-1EC3-4608-8154-369FD17411D2}" srcId="{AC86F0C8-397C-4E78-A329-04CA59A489C5}" destId="{D957701E-8003-4A4E-B0A4-806F8A7E7147}" srcOrd="2" destOrd="0" parTransId="{E943CCE0-BB3B-4EB8-ABC3-3917B371CC94}" sibTransId="{49DD2EFC-6462-4DCD-ABBC-B43899FD09E3}"/>
    <dgm:cxn modelId="{3D2D47B8-A76E-47CD-A63C-B5DFD9DE7A06}" srcId="{84DBC5C4-0947-4C48-8BD4-682E9BC8A470}" destId="{BC81563F-2D6A-4603-BF3E-2372545B9182}" srcOrd="3" destOrd="0" parTransId="{F81AC700-C29C-40F7-9508-8AE3D26A457D}" sibTransId="{1F545E54-1508-4CC9-9E71-903D8C6D7E43}"/>
    <dgm:cxn modelId="{F1E3CDC3-8E52-4ADC-B063-8551A9D1B704}" type="presOf" srcId="{22608689-AA5A-4F23-A93D-0B2CEA5E31B2}" destId="{2D8EF0A6-2A73-4C71-BE92-E5ED2090A146}" srcOrd="0" destOrd="0" presId="urn:microsoft.com/office/officeart/2005/8/layout/orgChart1"/>
    <dgm:cxn modelId="{17BE60D0-0444-496C-8459-FCF500C52E03}" type="presOf" srcId="{76DAC3B6-CE9D-403D-9F66-58B99EFD0E8A}" destId="{0E934CB6-DB06-4E76-BCD6-F0C0FB908D9A}" srcOrd="0" destOrd="0" presId="urn:microsoft.com/office/officeart/2005/8/layout/orgChart1"/>
    <dgm:cxn modelId="{00DBA58A-7C9D-49BC-B38D-AE94CDD2189A}" type="presOf" srcId="{BC81563F-2D6A-4603-BF3E-2372545B9182}" destId="{F227322A-5944-446A-A7DC-092781DA30DB}" srcOrd="0" destOrd="0" presId="urn:microsoft.com/office/officeart/2005/8/layout/orgChart1"/>
    <dgm:cxn modelId="{68992C04-B1CF-4653-87ED-40F962E96183}" type="presOf" srcId="{BE479E16-8363-487E-BA51-8101792C9E01}" destId="{D99C57C1-D6A0-40D1-939B-B9FF4FFB42DB}" srcOrd="1" destOrd="0" presId="urn:microsoft.com/office/officeart/2005/8/layout/orgChart1"/>
    <dgm:cxn modelId="{EFB1CF1C-8C05-4949-AEFA-363AE97D61B6}" type="presOf" srcId="{6BAE00CC-BB44-467F-AF21-5F1B2AC6C8C3}" destId="{E094D8EF-A50C-436D-B5C1-52BBB7012B63}" srcOrd="0" destOrd="0" presId="urn:microsoft.com/office/officeart/2005/8/layout/orgChart1"/>
    <dgm:cxn modelId="{932E5792-D40E-418F-9D5D-38B6EE207EC4}" type="presOf" srcId="{AC86F0C8-397C-4E78-A329-04CA59A489C5}" destId="{816103AF-09A5-4FAD-91DF-7C418AE37906}" srcOrd="0" destOrd="0" presId="urn:microsoft.com/office/officeart/2005/8/layout/orgChart1"/>
    <dgm:cxn modelId="{B2144ABB-83A1-4552-8825-C608842BBCFC}" type="presOf" srcId="{AC86F0C8-397C-4E78-A329-04CA59A489C5}" destId="{DEA3290E-5AE5-4329-8053-63417DEC58C1}" srcOrd="1" destOrd="0" presId="urn:microsoft.com/office/officeart/2005/8/layout/orgChart1"/>
    <dgm:cxn modelId="{56EBFACB-117A-4BCC-858D-06EF905B343B}" srcId="{AC86F0C8-397C-4E78-A329-04CA59A489C5}" destId="{50D35045-55AE-498F-87BB-CF3E03EA59B6}" srcOrd="1" destOrd="0" parTransId="{977B43BB-7D44-4D7D-8D38-491CFFFED9BB}" sibTransId="{9E3E4BF6-1723-4EAE-B739-59EF2A9CF233}"/>
    <dgm:cxn modelId="{F73D14F8-D0CE-4DED-BF97-2EB08C78AF42}" srcId="{C7EEC6DB-5794-43D0-AFD8-1F06E1F7D47F}" destId="{84DBC5C4-0947-4C48-8BD4-682E9BC8A470}" srcOrd="1" destOrd="0" parTransId="{FBC3306D-1C8D-413E-B573-534E5D9B492A}" sibTransId="{E1F0246D-0C4E-444C-B6ED-4AB4686A9DD8}"/>
    <dgm:cxn modelId="{C6B0E434-C472-4C64-8F51-8E647FDD0183}" type="presOf" srcId="{84DBC5C4-0947-4C48-8BD4-682E9BC8A470}" destId="{70587922-D7E5-4EE4-9A6B-972FF07129E4}" srcOrd="0" destOrd="0" presId="urn:microsoft.com/office/officeart/2005/8/layout/orgChart1"/>
    <dgm:cxn modelId="{07EC409A-BC30-45B5-898C-44A6683748C0}" srcId="{0FB84793-325E-486C-A637-2B3DF26B381D}" destId="{6BAE00CC-BB44-467F-AF21-5F1B2AC6C8C3}" srcOrd="1" destOrd="0" parTransId="{475BB6F3-5E52-4924-A6A1-2BC757D63091}" sibTransId="{763DB365-3ACD-448E-BA51-1DEE369EF490}"/>
    <dgm:cxn modelId="{20A9F53F-6BAE-421D-8995-AD67FAE2A25F}" type="presOf" srcId="{977B43BB-7D44-4D7D-8D38-491CFFFED9BB}" destId="{C4AE83DD-78B2-4D16-8E9D-2D2506B15EF1}" srcOrd="0" destOrd="0" presId="urn:microsoft.com/office/officeart/2005/8/layout/orgChart1"/>
    <dgm:cxn modelId="{D51A4430-F2D1-44C7-A6C1-123C012D8D0E}" type="presOf" srcId="{9ED936D3-61DA-4BAE-AF5F-572BFD5DEE72}" destId="{F33EF452-1E9C-4F21-8D4E-A83901D55C17}" srcOrd="1" destOrd="0" presId="urn:microsoft.com/office/officeart/2005/8/layout/orgChart1"/>
    <dgm:cxn modelId="{F97080C6-A1D6-4559-A772-C3274A722F08}" srcId="{84DBC5C4-0947-4C48-8BD4-682E9BC8A470}" destId="{AC86F0C8-397C-4E78-A329-04CA59A489C5}" srcOrd="0" destOrd="0" parTransId="{2823242A-0FC4-45DC-8915-6E7A6EA9A26B}" sibTransId="{284D83E1-1FBD-49AB-84C2-C444C2EF85A2}"/>
    <dgm:cxn modelId="{B3C6A7B8-89F6-4351-A7EF-F73D75C6FAD5}" type="presOf" srcId="{E943CCE0-BB3B-4EB8-ABC3-3917B371CC94}" destId="{5FA4912A-ECD0-4DCE-AC46-6B9E511D51A8}" srcOrd="0" destOrd="0" presId="urn:microsoft.com/office/officeart/2005/8/layout/orgChart1"/>
    <dgm:cxn modelId="{F0B0D603-FF6A-4423-964F-2707A1FB49D7}" type="presOf" srcId="{2823242A-0FC4-45DC-8915-6E7A6EA9A26B}" destId="{4207AF11-D163-4ABC-B2DE-FD205C3BF701}" srcOrd="0" destOrd="0" presId="urn:microsoft.com/office/officeart/2005/8/layout/orgChart1"/>
    <dgm:cxn modelId="{EB08599A-B2E6-4D40-870A-33399032DF40}" srcId="{84DBC5C4-0947-4C48-8BD4-682E9BC8A470}" destId="{0FB84793-325E-486C-A637-2B3DF26B381D}" srcOrd="4" destOrd="0" parTransId="{63E42E45-0604-49C6-A02F-59E3CB8229C2}" sibTransId="{393DCF4E-3B96-491B-9865-ED158CA19F48}"/>
    <dgm:cxn modelId="{57488450-30E8-4370-B440-B6E28B0317EB}" type="presOf" srcId="{62556F14-E205-42A8-8474-19E7F9C5183E}" destId="{90FF2FD6-218C-4B74-B09C-7357D1D1327D}" srcOrd="0" destOrd="0" presId="urn:microsoft.com/office/officeart/2005/8/layout/orgChart1"/>
    <dgm:cxn modelId="{5B822D57-1884-4CE6-899B-130CD337E564}" type="presOf" srcId="{C4BF8976-3B92-45EB-BF22-3C836FD078AB}" destId="{6CB20409-DAC8-4A72-A75B-52DCE17BBBAE}" srcOrd="0" destOrd="0" presId="urn:microsoft.com/office/officeart/2005/8/layout/orgChart1"/>
    <dgm:cxn modelId="{ED548923-680F-4535-8492-94A46CF808DD}" type="presOf" srcId="{FBC3306D-1C8D-413E-B573-534E5D9B492A}" destId="{528FE255-1DF2-48B6-B03F-08B327748FBB}" srcOrd="0" destOrd="0" presId="urn:microsoft.com/office/officeart/2005/8/layout/orgChart1"/>
    <dgm:cxn modelId="{96A3FBAA-ECD2-40C4-AC6B-C2291D5765B5}" type="presOf" srcId="{D957701E-8003-4A4E-B0A4-806F8A7E7147}" destId="{946D17E4-4108-4FA3-863E-30C6DDEF2865}" srcOrd="0" destOrd="0" presId="urn:microsoft.com/office/officeart/2005/8/layout/orgChart1"/>
    <dgm:cxn modelId="{20FA16B2-D30D-499F-B785-072FDA9BF1ED}" type="presOf" srcId="{0FB84793-325E-486C-A637-2B3DF26B381D}" destId="{F9502BE3-15CF-4B22-B9C4-FC44284B120D}" srcOrd="1" destOrd="0" presId="urn:microsoft.com/office/officeart/2005/8/layout/orgChart1"/>
    <dgm:cxn modelId="{6446FFD9-8A08-4F8F-BA9C-1C668A9D8ED6}" type="presOf" srcId="{76DAC3B6-CE9D-403D-9F66-58B99EFD0E8A}" destId="{FFE238D7-0C85-4C26-8A86-738ACD4B2057}" srcOrd="1" destOrd="0" presId="urn:microsoft.com/office/officeart/2005/8/layout/orgChart1"/>
    <dgm:cxn modelId="{B0CE1326-D32F-4BE2-8653-914BFA68725C}" srcId="{AC86F0C8-397C-4E78-A329-04CA59A489C5}" destId="{311594AA-8A09-4BCA-9A13-003E69EC859F}" srcOrd="4" destOrd="0" parTransId="{9C5CFE16-35ED-456B-828B-27C27AC0FA85}" sibTransId="{08C14163-D718-4C0B-9A3F-20176E3E30CC}"/>
    <dgm:cxn modelId="{2574F2C4-7F1A-455E-A6CC-5F0C6B635DE1}" type="presOf" srcId="{F81AC700-C29C-40F7-9508-8AE3D26A457D}" destId="{C2E0FC9E-0FEA-4407-A6D7-35EFF0EE1673}" srcOrd="0" destOrd="0" presId="urn:microsoft.com/office/officeart/2005/8/layout/orgChart1"/>
    <dgm:cxn modelId="{84B037F8-96CB-4617-B570-0650D2873885}" type="presOf" srcId="{D957701E-8003-4A4E-B0A4-806F8A7E7147}" destId="{A7C416D0-A833-43BE-B5AE-A27D5970744E}" srcOrd="1" destOrd="0" presId="urn:microsoft.com/office/officeart/2005/8/layout/orgChart1"/>
    <dgm:cxn modelId="{9C0607A4-3ED9-46E5-8DED-D68AD1B13BE5}" srcId="{84DBC5C4-0947-4C48-8BD4-682E9BC8A470}" destId="{76DAC3B6-CE9D-403D-9F66-58B99EFD0E8A}" srcOrd="2" destOrd="0" parTransId="{1A8C1CA9-3A82-4D55-8783-BC8828389269}" sibTransId="{80E496E5-81D4-4F41-A2D0-A9E2E855BF5E}"/>
    <dgm:cxn modelId="{79EEC268-50E4-4BBF-94A4-D918A34F8C7C}" srcId="{6EFACF70-E2B6-4033-B487-684F74682858}" destId="{C7EEC6DB-5794-43D0-AFD8-1F06E1F7D47F}" srcOrd="0" destOrd="0" parTransId="{8DDA6AF1-ED7B-422F-8EA2-B15434D89085}" sibTransId="{ED26D810-106B-450E-8DDD-2DF710D36125}"/>
    <dgm:cxn modelId="{929F7BD5-DC73-4B02-A12E-80FCC94322E8}" type="presOf" srcId="{6BAE00CC-BB44-467F-AF21-5F1B2AC6C8C3}" destId="{232D406E-58EA-43B6-9EA6-919A0BDDB72D}" srcOrd="1" destOrd="0" presId="urn:microsoft.com/office/officeart/2005/8/layout/orgChart1"/>
    <dgm:cxn modelId="{AC11BCC1-4C34-428D-BE85-A94522201AD8}" srcId="{AC86F0C8-397C-4E78-A329-04CA59A489C5}" destId="{9ED936D3-61DA-4BAE-AF5F-572BFD5DEE72}" srcOrd="3" destOrd="0" parTransId="{C4BF8976-3B92-45EB-BF22-3C836FD078AB}" sibTransId="{6C786F2A-1FC9-490D-9F8B-5026F1F40386}"/>
    <dgm:cxn modelId="{12978DCE-B255-4051-8B4D-C5BF04E2C1A6}" type="presOf" srcId="{1A8C1CA9-3A82-4D55-8783-BC8828389269}" destId="{4308AB78-FDD3-40BE-9686-1DBD28869B5C}" srcOrd="0" destOrd="0" presId="urn:microsoft.com/office/officeart/2005/8/layout/orgChart1"/>
    <dgm:cxn modelId="{C5E7254F-A577-4077-8138-B20A4CD364CC}" type="presOf" srcId="{9ED936D3-61DA-4BAE-AF5F-572BFD5DEE72}" destId="{E0BFDD0C-1E0B-44D7-ABF1-E3274F3CE7E1}" srcOrd="0" destOrd="0" presId="urn:microsoft.com/office/officeart/2005/8/layout/orgChart1"/>
    <dgm:cxn modelId="{280346C4-C896-4364-B878-268B06472F85}" type="presOf" srcId="{84DBC5C4-0947-4C48-8BD4-682E9BC8A470}" destId="{040A9BA0-7CC1-4ED3-9064-32A8C950DFC2}" srcOrd="1" destOrd="0" presId="urn:microsoft.com/office/officeart/2005/8/layout/orgChart1"/>
    <dgm:cxn modelId="{A4C04288-4B9A-4479-9F19-0FB38463D76A}" type="presOf" srcId="{EC8B36B3-E39D-4C4A-948F-09CA4328BC70}" destId="{5321C307-A862-499D-BA35-7545B8700A97}" srcOrd="0" destOrd="0" presId="urn:microsoft.com/office/officeart/2005/8/layout/orgChart1"/>
    <dgm:cxn modelId="{81A14551-9A30-4889-9EC2-13C087512767}" type="presParOf" srcId="{81E7E650-D3D6-4B54-84D2-E95B34A003F3}" destId="{85E182C3-39D7-4CAC-B70A-5BCEBD67DB98}" srcOrd="0" destOrd="0" presId="urn:microsoft.com/office/officeart/2005/8/layout/orgChart1"/>
    <dgm:cxn modelId="{86745799-D666-41B9-AAC5-C96ADD6DE590}" type="presParOf" srcId="{85E182C3-39D7-4CAC-B70A-5BCEBD67DB98}" destId="{C8993419-F051-4EE6-8288-33D80976518E}" srcOrd="0" destOrd="0" presId="urn:microsoft.com/office/officeart/2005/8/layout/orgChart1"/>
    <dgm:cxn modelId="{5649C741-FAC4-4CD6-A0BE-838A3DDB4A0D}" type="presParOf" srcId="{C8993419-F051-4EE6-8288-33D80976518E}" destId="{C714BE11-2156-42D5-A182-AB3F7B9500AA}" srcOrd="0" destOrd="0" presId="urn:microsoft.com/office/officeart/2005/8/layout/orgChart1"/>
    <dgm:cxn modelId="{305E84F2-4C83-41D8-8BD2-C2D4101D7DFE}" type="presParOf" srcId="{C8993419-F051-4EE6-8288-33D80976518E}" destId="{A1EB3D8F-30AE-49E4-811D-37030D17D077}" srcOrd="1" destOrd="0" presId="urn:microsoft.com/office/officeart/2005/8/layout/orgChart1"/>
    <dgm:cxn modelId="{D0320ED2-4A60-4E29-B512-FE904BF55081}" type="presParOf" srcId="{85E182C3-39D7-4CAC-B70A-5BCEBD67DB98}" destId="{DC9F1FF0-0E22-4DEB-8367-EA35261117EE}" srcOrd="1" destOrd="0" presId="urn:microsoft.com/office/officeart/2005/8/layout/orgChart1"/>
    <dgm:cxn modelId="{9EBC58C6-71C5-402B-8229-4507A1945073}" type="presParOf" srcId="{DC9F1FF0-0E22-4DEB-8367-EA35261117EE}" destId="{0532021B-3F0C-4B8B-981F-664EEE78CCD0}" srcOrd="0" destOrd="0" presId="urn:microsoft.com/office/officeart/2005/8/layout/orgChart1"/>
    <dgm:cxn modelId="{C338BB88-538D-42AD-8E7D-65F3F1BDCE0B}" type="presParOf" srcId="{DC9F1FF0-0E22-4DEB-8367-EA35261117EE}" destId="{6E048AF1-579D-4F9C-81E1-D8FB4310FE0E}" srcOrd="1" destOrd="0" presId="urn:microsoft.com/office/officeart/2005/8/layout/orgChart1"/>
    <dgm:cxn modelId="{B8817AA5-08B4-4D9B-8862-109346313346}" type="presParOf" srcId="{6E048AF1-579D-4F9C-81E1-D8FB4310FE0E}" destId="{5A1D8704-AA1B-4ED9-8BE1-9C2A64DC7472}" srcOrd="0" destOrd="0" presId="urn:microsoft.com/office/officeart/2005/8/layout/orgChart1"/>
    <dgm:cxn modelId="{1B2ADA93-E523-44FC-80EA-E8FE3EE63C10}" type="presParOf" srcId="{5A1D8704-AA1B-4ED9-8BE1-9C2A64DC7472}" destId="{E06F0FF8-7245-4890-A33B-54BBAA12AA8D}" srcOrd="0" destOrd="0" presId="urn:microsoft.com/office/officeart/2005/8/layout/orgChart1"/>
    <dgm:cxn modelId="{3D253E81-E502-4A76-B450-BCB0BBAEBBF6}" type="presParOf" srcId="{5A1D8704-AA1B-4ED9-8BE1-9C2A64DC7472}" destId="{D99C57C1-D6A0-40D1-939B-B9FF4FFB42DB}" srcOrd="1" destOrd="0" presId="urn:microsoft.com/office/officeart/2005/8/layout/orgChart1"/>
    <dgm:cxn modelId="{31E2A244-3752-43DD-B89C-C9A717FC92E1}" type="presParOf" srcId="{6E048AF1-579D-4F9C-81E1-D8FB4310FE0E}" destId="{3AF7591F-4D65-468B-BEF0-9A5E154A83B2}" srcOrd="1" destOrd="0" presId="urn:microsoft.com/office/officeart/2005/8/layout/orgChart1"/>
    <dgm:cxn modelId="{220DBBCA-67CE-44B4-BE4F-DA684E032594}" type="presParOf" srcId="{6E048AF1-579D-4F9C-81E1-D8FB4310FE0E}" destId="{C2AA7861-751B-45FA-8C9F-44F45187ECD0}" srcOrd="2" destOrd="0" presId="urn:microsoft.com/office/officeart/2005/8/layout/orgChart1"/>
    <dgm:cxn modelId="{19A08E29-CE63-4C30-B04E-0CEBF5DA3ACD}" type="presParOf" srcId="{DC9F1FF0-0E22-4DEB-8367-EA35261117EE}" destId="{528FE255-1DF2-48B6-B03F-08B327748FBB}" srcOrd="2" destOrd="0" presId="urn:microsoft.com/office/officeart/2005/8/layout/orgChart1"/>
    <dgm:cxn modelId="{9CF8B2B2-0910-453A-9797-1FE227DF0A34}" type="presParOf" srcId="{DC9F1FF0-0E22-4DEB-8367-EA35261117EE}" destId="{D4990E06-215D-4DC4-849B-0B12F6237BB4}" srcOrd="3" destOrd="0" presId="urn:microsoft.com/office/officeart/2005/8/layout/orgChart1"/>
    <dgm:cxn modelId="{EDC608B6-27CA-4950-9299-42D23881F019}" type="presParOf" srcId="{D4990E06-215D-4DC4-849B-0B12F6237BB4}" destId="{BB46BC07-E5A1-4E78-AC25-5649E31A5998}" srcOrd="0" destOrd="0" presId="urn:microsoft.com/office/officeart/2005/8/layout/orgChart1"/>
    <dgm:cxn modelId="{9106B87A-8F12-4259-A568-BBC23F35BAFB}" type="presParOf" srcId="{BB46BC07-E5A1-4E78-AC25-5649E31A5998}" destId="{70587922-D7E5-4EE4-9A6B-972FF07129E4}" srcOrd="0" destOrd="0" presId="urn:microsoft.com/office/officeart/2005/8/layout/orgChart1"/>
    <dgm:cxn modelId="{6BEE4E21-7431-4D5F-9DDA-211E4A5BBCDC}" type="presParOf" srcId="{BB46BC07-E5A1-4E78-AC25-5649E31A5998}" destId="{040A9BA0-7CC1-4ED3-9064-32A8C950DFC2}" srcOrd="1" destOrd="0" presId="urn:microsoft.com/office/officeart/2005/8/layout/orgChart1"/>
    <dgm:cxn modelId="{6BB7C4A6-C6BC-4AF0-B0A5-670B09E387DD}" type="presParOf" srcId="{D4990E06-215D-4DC4-849B-0B12F6237BB4}" destId="{6EECC70F-A587-4936-8AAC-39051A75C821}" srcOrd="1" destOrd="0" presId="urn:microsoft.com/office/officeart/2005/8/layout/orgChart1"/>
    <dgm:cxn modelId="{8AD6741A-A876-4F90-A43D-C6BB4FD78605}" type="presParOf" srcId="{6EECC70F-A587-4936-8AAC-39051A75C821}" destId="{4207AF11-D163-4ABC-B2DE-FD205C3BF701}" srcOrd="0" destOrd="0" presId="urn:microsoft.com/office/officeart/2005/8/layout/orgChart1"/>
    <dgm:cxn modelId="{E6962CCC-CEC5-44C7-8AFF-8CF0DD7ED1E3}" type="presParOf" srcId="{6EECC70F-A587-4936-8AAC-39051A75C821}" destId="{59E40434-FBD7-4B41-8510-B9B99B6DA040}" srcOrd="1" destOrd="0" presId="urn:microsoft.com/office/officeart/2005/8/layout/orgChart1"/>
    <dgm:cxn modelId="{455EB59B-F9C4-4707-9B76-98F3B6D9537B}" type="presParOf" srcId="{59E40434-FBD7-4B41-8510-B9B99B6DA040}" destId="{DF5B4191-2B78-4C2E-A8F4-E443FFED0012}" srcOrd="0" destOrd="0" presId="urn:microsoft.com/office/officeart/2005/8/layout/orgChart1"/>
    <dgm:cxn modelId="{1069817B-EEE0-4908-9D2B-74320EB46666}" type="presParOf" srcId="{DF5B4191-2B78-4C2E-A8F4-E443FFED0012}" destId="{816103AF-09A5-4FAD-91DF-7C418AE37906}" srcOrd="0" destOrd="0" presId="urn:microsoft.com/office/officeart/2005/8/layout/orgChart1"/>
    <dgm:cxn modelId="{95FEA37C-612F-4BC9-BE4E-AF9DA8259287}" type="presParOf" srcId="{DF5B4191-2B78-4C2E-A8F4-E443FFED0012}" destId="{DEA3290E-5AE5-4329-8053-63417DEC58C1}" srcOrd="1" destOrd="0" presId="urn:microsoft.com/office/officeart/2005/8/layout/orgChart1"/>
    <dgm:cxn modelId="{036AE741-0DD3-4F33-ADA9-0AF584366859}" type="presParOf" srcId="{59E40434-FBD7-4B41-8510-B9B99B6DA040}" destId="{1323F2E3-BCA6-431F-AB2F-286A68426777}" srcOrd="1" destOrd="0" presId="urn:microsoft.com/office/officeart/2005/8/layout/orgChart1"/>
    <dgm:cxn modelId="{209B4F6C-FBE0-4EA6-BE2E-E6E1FDBE4566}" type="presParOf" srcId="{1323F2E3-BCA6-431F-AB2F-286A68426777}" destId="{03FA897A-F0FC-4A2E-9F38-E4F99AB45EB5}" srcOrd="0" destOrd="0" presId="urn:microsoft.com/office/officeart/2005/8/layout/orgChart1"/>
    <dgm:cxn modelId="{AE036F75-3B73-4C45-842C-D55A3CB8AFBE}" type="presParOf" srcId="{1323F2E3-BCA6-431F-AB2F-286A68426777}" destId="{0DCB54DB-150C-40C3-A61A-42BDF378C171}" srcOrd="1" destOrd="0" presId="urn:microsoft.com/office/officeart/2005/8/layout/orgChart1"/>
    <dgm:cxn modelId="{1E07E494-B61E-4C39-B80F-587D683880F8}" type="presParOf" srcId="{0DCB54DB-150C-40C3-A61A-42BDF378C171}" destId="{102CF472-0214-4A58-B0A8-B9B45486C8B7}" srcOrd="0" destOrd="0" presId="urn:microsoft.com/office/officeart/2005/8/layout/orgChart1"/>
    <dgm:cxn modelId="{B79E5744-CBFB-42E0-A659-965F2105C7D1}" type="presParOf" srcId="{102CF472-0214-4A58-B0A8-B9B45486C8B7}" destId="{5321C307-A862-499D-BA35-7545B8700A97}" srcOrd="0" destOrd="0" presId="urn:microsoft.com/office/officeart/2005/8/layout/orgChart1"/>
    <dgm:cxn modelId="{C1A1A582-38E6-4393-8DC7-667FC412265E}" type="presParOf" srcId="{102CF472-0214-4A58-B0A8-B9B45486C8B7}" destId="{A043AD7E-E778-47D2-A1DE-CF6E35C555A3}" srcOrd="1" destOrd="0" presId="urn:microsoft.com/office/officeart/2005/8/layout/orgChart1"/>
    <dgm:cxn modelId="{667B7E28-E4EB-465D-890D-22810C41A66A}" type="presParOf" srcId="{0DCB54DB-150C-40C3-A61A-42BDF378C171}" destId="{19A21AD5-59E0-4C7F-A125-41CD1CDAFD27}" srcOrd="1" destOrd="0" presId="urn:microsoft.com/office/officeart/2005/8/layout/orgChart1"/>
    <dgm:cxn modelId="{47377746-0B42-4F28-8CD4-B4A748E055B4}" type="presParOf" srcId="{0DCB54DB-150C-40C3-A61A-42BDF378C171}" destId="{C70B7288-1F27-4C7B-A9CA-D73ED3B3FADD}" srcOrd="2" destOrd="0" presId="urn:microsoft.com/office/officeart/2005/8/layout/orgChart1"/>
    <dgm:cxn modelId="{4356F4BD-FD00-4746-8D65-6F2296EA04E6}" type="presParOf" srcId="{1323F2E3-BCA6-431F-AB2F-286A68426777}" destId="{C4AE83DD-78B2-4D16-8E9D-2D2506B15EF1}" srcOrd="2" destOrd="0" presId="urn:microsoft.com/office/officeart/2005/8/layout/orgChart1"/>
    <dgm:cxn modelId="{0E75C468-0FF7-4084-BE26-E40A5A53A209}" type="presParOf" srcId="{1323F2E3-BCA6-431F-AB2F-286A68426777}" destId="{AD162C79-9E88-42CE-9376-0BE8D50EF517}" srcOrd="3" destOrd="0" presId="urn:microsoft.com/office/officeart/2005/8/layout/orgChart1"/>
    <dgm:cxn modelId="{937A6D65-C502-4946-8E45-65BBDB037B1B}" type="presParOf" srcId="{AD162C79-9E88-42CE-9376-0BE8D50EF517}" destId="{DBC611B9-84C2-44E6-BBDF-74831FB20E10}" srcOrd="0" destOrd="0" presId="urn:microsoft.com/office/officeart/2005/8/layout/orgChart1"/>
    <dgm:cxn modelId="{2C96E22F-AC36-44C4-AD04-5B1305C68C33}" type="presParOf" srcId="{DBC611B9-84C2-44E6-BBDF-74831FB20E10}" destId="{CDF57654-8725-4C64-83B5-ED95B7694AFB}" srcOrd="0" destOrd="0" presId="urn:microsoft.com/office/officeart/2005/8/layout/orgChart1"/>
    <dgm:cxn modelId="{CCC06B4D-07DA-49A3-827D-7DD00B302E71}" type="presParOf" srcId="{DBC611B9-84C2-44E6-BBDF-74831FB20E10}" destId="{719E880A-64DE-41DA-9CBE-C069CC660C3C}" srcOrd="1" destOrd="0" presId="urn:microsoft.com/office/officeart/2005/8/layout/orgChart1"/>
    <dgm:cxn modelId="{1D594A82-84C0-4CE2-9F45-9D9AD11172C2}" type="presParOf" srcId="{AD162C79-9E88-42CE-9376-0BE8D50EF517}" destId="{18E682ED-6C39-443C-946C-ADECA5FAD89A}" srcOrd="1" destOrd="0" presId="urn:microsoft.com/office/officeart/2005/8/layout/orgChart1"/>
    <dgm:cxn modelId="{A2B5BE6D-DFC7-40CC-88E3-3B87CFA9304B}" type="presParOf" srcId="{AD162C79-9E88-42CE-9376-0BE8D50EF517}" destId="{60F50739-EC8A-454F-8E0C-67F60004BCCA}" srcOrd="2" destOrd="0" presId="urn:microsoft.com/office/officeart/2005/8/layout/orgChart1"/>
    <dgm:cxn modelId="{DFFBFF9F-804E-4604-A863-906B64BC897B}" type="presParOf" srcId="{1323F2E3-BCA6-431F-AB2F-286A68426777}" destId="{5FA4912A-ECD0-4DCE-AC46-6B9E511D51A8}" srcOrd="4" destOrd="0" presId="urn:microsoft.com/office/officeart/2005/8/layout/orgChart1"/>
    <dgm:cxn modelId="{F3DCBC10-2CA3-4FFD-B150-96BA7348B6D6}" type="presParOf" srcId="{1323F2E3-BCA6-431F-AB2F-286A68426777}" destId="{F0FB6CB9-7B63-4739-B201-D313DF10BBDA}" srcOrd="5" destOrd="0" presId="urn:microsoft.com/office/officeart/2005/8/layout/orgChart1"/>
    <dgm:cxn modelId="{5FC73A74-F950-4D9E-A4FD-ED3F6610F32D}" type="presParOf" srcId="{F0FB6CB9-7B63-4739-B201-D313DF10BBDA}" destId="{D477BDAB-2FE8-4F98-AA99-8E58D5598248}" srcOrd="0" destOrd="0" presId="urn:microsoft.com/office/officeart/2005/8/layout/orgChart1"/>
    <dgm:cxn modelId="{FF6B5DFE-8B6F-4AE6-945B-F958A785EF55}" type="presParOf" srcId="{D477BDAB-2FE8-4F98-AA99-8E58D5598248}" destId="{946D17E4-4108-4FA3-863E-30C6DDEF2865}" srcOrd="0" destOrd="0" presId="urn:microsoft.com/office/officeart/2005/8/layout/orgChart1"/>
    <dgm:cxn modelId="{5E8927B6-12FF-4C01-AC26-04E3AC9FC8E6}" type="presParOf" srcId="{D477BDAB-2FE8-4F98-AA99-8E58D5598248}" destId="{A7C416D0-A833-43BE-B5AE-A27D5970744E}" srcOrd="1" destOrd="0" presId="urn:microsoft.com/office/officeart/2005/8/layout/orgChart1"/>
    <dgm:cxn modelId="{380D413B-139F-40C7-8DD7-B8BD83734CD9}" type="presParOf" srcId="{F0FB6CB9-7B63-4739-B201-D313DF10BBDA}" destId="{F7AF322B-B2D5-4FCF-9DFA-D8060F7D0C33}" srcOrd="1" destOrd="0" presId="urn:microsoft.com/office/officeart/2005/8/layout/orgChart1"/>
    <dgm:cxn modelId="{020DAF23-22D3-4AF7-81F3-443DACAE993D}" type="presParOf" srcId="{F0FB6CB9-7B63-4739-B201-D313DF10BBDA}" destId="{C68F726B-0170-4437-959F-10B328121FA7}" srcOrd="2" destOrd="0" presId="urn:microsoft.com/office/officeart/2005/8/layout/orgChart1"/>
    <dgm:cxn modelId="{7E203E1C-DC59-4D77-AC01-D4319335B28F}" type="presParOf" srcId="{1323F2E3-BCA6-431F-AB2F-286A68426777}" destId="{6CB20409-DAC8-4A72-A75B-52DCE17BBBAE}" srcOrd="6" destOrd="0" presId="urn:microsoft.com/office/officeart/2005/8/layout/orgChart1"/>
    <dgm:cxn modelId="{7B31424E-79E0-43F4-9021-41D5C70B0BF2}" type="presParOf" srcId="{1323F2E3-BCA6-431F-AB2F-286A68426777}" destId="{3D962696-F0B6-4B8D-8B53-DB2C33DC3036}" srcOrd="7" destOrd="0" presId="urn:microsoft.com/office/officeart/2005/8/layout/orgChart1"/>
    <dgm:cxn modelId="{F389352D-4ECF-4009-9ADB-A48A4F2A7F10}" type="presParOf" srcId="{3D962696-F0B6-4B8D-8B53-DB2C33DC3036}" destId="{3B31CF84-E851-443E-84A0-FB17DE56C6B5}" srcOrd="0" destOrd="0" presId="urn:microsoft.com/office/officeart/2005/8/layout/orgChart1"/>
    <dgm:cxn modelId="{FC2423CE-5FDC-4EB0-BB2B-A947B7C300F4}" type="presParOf" srcId="{3B31CF84-E851-443E-84A0-FB17DE56C6B5}" destId="{E0BFDD0C-1E0B-44D7-ABF1-E3274F3CE7E1}" srcOrd="0" destOrd="0" presId="urn:microsoft.com/office/officeart/2005/8/layout/orgChart1"/>
    <dgm:cxn modelId="{AE62A8D4-0E18-4F7F-A60B-86F7682E392E}" type="presParOf" srcId="{3B31CF84-E851-443E-84A0-FB17DE56C6B5}" destId="{F33EF452-1E9C-4F21-8D4E-A83901D55C17}" srcOrd="1" destOrd="0" presId="urn:microsoft.com/office/officeart/2005/8/layout/orgChart1"/>
    <dgm:cxn modelId="{D4A4B2FE-2C02-4FA2-967D-13B72D8232A2}" type="presParOf" srcId="{3D962696-F0B6-4B8D-8B53-DB2C33DC3036}" destId="{1FB4479F-74F6-4A1A-8A6D-513C2B3AE3BE}" srcOrd="1" destOrd="0" presId="urn:microsoft.com/office/officeart/2005/8/layout/orgChart1"/>
    <dgm:cxn modelId="{F82327FF-ECFB-428E-824A-D62FD06AB9F2}" type="presParOf" srcId="{3D962696-F0B6-4B8D-8B53-DB2C33DC3036}" destId="{3BECA5B4-EDB8-44C7-984B-F8ADB1E12D9E}" srcOrd="2" destOrd="0" presId="urn:microsoft.com/office/officeart/2005/8/layout/orgChart1"/>
    <dgm:cxn modelId="{05862031-69D9-41B2-A5F5-115724EEA5F2}" type="presParOf" srcId="{1323F2E3-BCA6-431F-AB2F-286A68426777}" destId="{77AB74F6-61FA-4C23-BDAB-9337CEC1C71A}" srcOrd="8" destOrd="0" presId="urn:microsoft.com/office/officeart/2005/8/layout/orgChart1"/>
    <dgm:cxn modelId="{ECE8BC3E-6756-40BF-8327-3C4F22D80754}" type="presParOf" srcId="{1323F2E3-BCA6-431F-AB2F-286A68426777}" destId="{596F8852-9385-4D7F-B51D-97C3B24902E2}" srcOrd="9" destOrd="0" presId="urn:microsoft.com/office/officeart/2005/8/layout/orgChart1"/>
    <dgm:cxn modelId="{C935F904-FEC6-4AB7-A655-453A6CD1DA58}" type="presParOf" srcId="{596F8852-9385-4D7F-B51D-97C3B24902E2}" destId="{25B3E98B-6AF0-49E0-8F7E-D5239E20A04E}" srcOrd="0" destOrd="0" presId="urn:microsoft.com/office/officeart/2005/8/layout/orgChart1"/>
    <dgm:cxn modelId="{8FBACE1E-0C00-448A-B643-C7CF73858468}" type="presParOf" srcId="{25B3E98B-6AF0-49E0-8F7E-D5239E20A04E}" destId="{5F7333B2-7027-4282-B3F5-77BA654BA884}" srcOrd="0" destOrd="0" presId="urn:microsoft.com/office/officeart/2005/8/layout/orgChart1"/>
    <dgm:cxn modelId="{DB5E6208-B1D2-4B9E-962F-352D3E6CBF03}" type="presParOf" srcId="{25B3E98B-6AF0-49E0-8F7E-D5239E20A04E}" destId="{2F4F01B0-7BBB-4A05-9C07-D2F7075F7382}" srcOrd="1" destOrd="0" presId="urn:microsoft.com/office/officeart/2005/8/layout/orgChart1"/>
    <dgm:cxn modelId="{BA9829FB-C76F-43C5-B578-9B6AC5C883C0}" type="presParOf" srcId="{596F8852-9385-4D7F-B51D-97C3B24902E2}" destId="{9B64F4CC-0677-4ADE-AA0A-24F524CDC798}" srcOrd="1" destOrd="0" presId="urn:microsoft.com/office/officeart/2005/8/layout/orgChart1"/>
    <dgm:cxn modelId="{406F82C2-1FD2-4613-B03A-9577CBAD49C9}" type="presParOf" srcId="{596F8852-9385-4D7F-B51D-97C3B24902E2}" destId="{8F9291D3-343A-4D99-B3D4-09DC5E7C26B5}" srcOrd="2" destOrd="0" presId="urn:microsoft.com/office/officeart/2005/8/layout/orgChart1"/>
    <dgm:cxn modelId="{4A3CC5B1-F633-4209-8ABC-3B1A8865AFFD}" type="presParOf" srcId="{59E40434-FBD7-4B41-8510-B9B99B6DA040}" destId="{7A6F5FDB-6C48-4FA0-AB87-A27B003CDB80}" srcOrd="2" destOrd="0" presId="urn:microsoft.com/office/officeart/2005/8/layout/orgChart1"/>
    <dgm:cxn modelId="{9292F803-A571-4041-8758-2D879BDD52AF}" type="presParOf" srcId="{6EECC70F-A587-4936-8AAC-39051A75C821}" destId="{F179826C-6482-4AD6-9F01-6284F18E8308}" srcOrd="2" destOrd="0" presId="urn:microsoft.com/office/officeart/2005/8/layout/orgChart1"/>
    <dgm:cxn modelId="{66EC1476-8BE9-4515-AFFE-3A33D5CA2DDF}" type="presParOf" srcId="{6EECC70F-A587-4936-8AAC-39051A75C821}" destId="{6E8FC485-5093-4CC4-A6E2-22FF4503D27E}" srcOrd="3" destOrd="0" presId="urn:microsoft.com/office/officeart/2005/8/layout/orgChart1"/>
    <dgm:cxn modelId="{7D6E806F-67AB-4CE5-B74A-0B2AC8FEBE46}" type="presParOf" srcId="{6E8FC485-5093-4CC4-A6E2-22FF4503D27E}" destId="{E0D635B1-545E-4312-A1EA-F5309CE5EEBD}" srcOrd="0" destOrd="0" presId="urn:microsoft.com/office/officeart/2005/8/layout/orgChart1"/>
    <dgm:cxn modelId="{A9E3783C-F915-465D-BC45-8F6699A69CC9}" type="presParOf" srcId="{E0D635B1-545E-4312-A1EA-F5309CE5EEBD}" destId="{3C4CAB1D-6A9E-4335-9A5A-159BFB471C94}" srcOrd="0" destOrd="0" presId="urn:microsoft.com/office/officeart/2005/8/layout/orgChart1"/>
    <dgm:cxn modelId="{C567F11E-CB15-419E-8023-E715A9618676}" type="presParOf" srcId="{E0D635B1-545E-4312-A1EA-F5309CE5EEBD}" destId="{6A1209DF-A102-4897-BD51-592AE8B01BCA}" srcOrd="1" destOrd="0" presId="urn:microsoft.com/office/officeart/2005/8/layout/orgChart1"/>
    <dgm:cxn modelId="{DE34E2F0-07E8-4CF4-803B-F7611A559F1A}" type="presParOf" srcId="{6E8FC485-5093-4CC4-A6E2-22FF4503D27E}" destId="{73F95DA0-ABDF-4B63-8C37-F95421C28140}" srcOrd="1" destOrd="0" presId="urn:microsoft.com/office/officeart/2005/8/layout/orgChart1"/>
    <dgm:cxn modelId="{833F547D-2B41-44DB-B7AC-AF5AD64B1675}" type="presParOf" srcId="{6E8FC485-5093-4CC4-A6E2-22FF4503D27E}" destId="{7FA418DC-3D79-476D-8553-DAB8A48B8454}" srcOrd="2" destOrd="0" presId="urn:microsoft.com/office/officeart/2005/8/layout/orgChart1"/>
    <dgm:cxn modelId="{28D2A2BB-BA77-4564-AE20-3913813612FB}" type="presParOf" srcId="{6EECC70F-A587-4936-8AAC-39051A75C821}" destId="{4308AB78-FDD3-40BE-9686-1DBD28869B5C}" srcOrd="4" destOrd="0" presId="urn:microsoft.com/office/officeart/2005/8/layout/orgChart1"/>
    <dgm:cxn modelId="{D7F202B1-516F-486F-BB88-CC4295B98C5C}" type="presParOf" srcId="{6EECC70F-A587-4936-8AAC-39051A75C821}" destId="{8E00C154-5B43-4534-A76C-403BFC1D7133}" srcOrd="5" destOrd="0" presId="urn:microsoft.com/office/officeart/2005/8/layout/orgChart1"/>
    <dgm:cxn modelId="{396B19C2-96E9-47BE-BD99-8B4D849433C3}" type="presParOf" srcId="{8E00C154-5B43-4534-A76C-403BFC1D7133}" destId="{903E1A9B-7042-4BE0-B345-C611DE15DD69}" srcOrd="0" destOrd="0" presId="urn:microsoft.com/office/officeart/2005/8/layout/orgChart1"/>
    <dgm:cxn modelId="{1C8FD9A9-F6BE-41E8-B982-4A212B0F8CF0}" type="presParOf" srcId="{903E1A9B-7042-4BE0-B345-C611DE15DD69}" destId="{0E934CB6-DB06-4E76-BCD6-F0C0FB908D9A}" srcOrd="0" destOrd="0" presId="urn:microsoft.com/office/officeart/2005/8/layout/orgChart1"/>
    <dgm:cxn modelId="{D9809215-0A02-494D-B2BE-9D4F1AD47994}" type="presParOf" srcId="{903E1A9B-7042-4BE0-B345-C611DE15DD69}" destId="{FFE238D7-0C85-4C26-8A86-738ACD4B2057}" srcOrd="1" destOrd="0" presId="urn:microsoft.com/office/officeart/2005/8/layout/orgChart1"/>
    <dgm:cxn modelId="{A6AE036E-5AED-4BE1-B8A4-4FB7269AD59B}" type="presParOf" srcId="{8E00C154-5B43-4534-A76C-403BFC1D7133}" destId="{A57B8049-E3E7-4597-9AE2-683100DE11A3}" srcOrd="1" destOrd="0" presId="urn:microsoft.com/office/officeart/2005/8/layout/orgChart1"/>
    <dgm:cxn modelId="{00558934-8AF0-4B81-966E-4F5B799019AA}" type="presParOf" srcId="{8E00C154-5B43-4534-A76C-403BFC1D7133}" destId="{EA8DB8D6-5CE8-4DC4-9031-1F636933B37E}" srcOrd="2" destOrd="0" presId="urn:microsoft.com/office/officeart/2005/8/layout/orgChart1"/>
    <dgm:cxn modelId="{56386427-17D5-4ADA-BBBA-29EAB0B7F07D}" type="presParOf" srcId="{6EECC70F-A587-4936-8AAC-39051A75C821}" destId="{C2E0FC9E-0FEA-4407-A6D7-35EFF0EE1673}" srcOrd="6" destOrd="0" presId="urn:microsoft.com/office/officeart/2005/8/layout/orgChart1"/>
    <dgm:cxn modelId="{948CC3B1-FB5C-4B42-9616-6188226833AD}" type="presParOf" srcId="{6EECC70F-A587-4936-8AAC-39051A75C821}" destId="{6CE34DB3-0E1A-4C86-9D7E-79525B9E6CA8}" srcOrd="7" destOrd="0" presId="urn:microsoft.com/office/officeart/2005/8/layout/orgChart1"/>
    <dgm:cxn modelId="{50AA98FD-91AF-4064-9216-82490BC3339A}" type="presParOf" srcId="{6CE34DB3-0E1A-4C86-9D7E-79525B9E6CA8}" destId="{36D13B5A-66A3-4C9F-8F63-C3C3906932A8}" srcOrd="0" destOrd="0" presId="urn:microsoft.com/office/officeart/2005/8/layout/orgChart1"/>
    <dgm:cxn modelId="{17ABBB28-D262-4D5D-97F0-05CF6AC491B7}" type="presParOf" srcId="{36D13B5A-66A3-4C9F-8F63-C3C3906932A8}" destId="{F227322A-5944-446A-A7DC-092781DA30DB}" srcOrd="0" destOrd="0" presId="urn:microsoft.com/office/officeart/2005/8/layout/orgChart1"/>
    <dgm:cxn modelId="{D2DA4C02-F239-462E-8C9A-FEA7489B2092}" type="presParOf" srcId="{36D13B5A-66A3-4C9F-8F63-C3C3906932A8}" destId="{DAF76E57-CEA8-4F87-84AA-5BC4D4D141AC}" srcOrd="1" destOrd="0" presId="urn:microsoft.com/office/officeart/2005/8/layout/orgChart1"/>
    <dgm:cxn modelId="{E553E5EE-EFAD-4DA6-9B29-A98797BDE413}" type="presParOf" srcId="{6CE34DB3-0E1A-4C86-9D7E-79525B9E6CA8}" destId="{A6178435-7793-4961-AECE-E662B20D37C9}" srcOrd="1" destOrd="0" presId="urn:microsoft.com/office/officeart/2005/8/layout/orgChart1"/>
    <dgm:cxn modelId="{E8476637-A6B1-428D-9C73-60259DA352EE}" type="presParOf" srcId="{6CE34DB3-0E1A-4C86-9D7E-79525B9E6CA8}" destId="{DABA2016-A3F6-4B4F-804B-E181D6425538}" srcOrd="2" destOrd="0" presId="urn:microsoft.com/office/officeart/2005/8/layout/orgChart1"/>
    <dgm:cxn modelId="{E3857691-AE2F-45DD-82BA-F11FE5D13AB5}" type="presParOf" srcId="{6EECC70F-A587-4936-8AAC-39051A75C821}" destId="{299EA578-247E-4E6D-BA91-DC41BF2B8523}" srcOrd="8" destOrd="0" presId="urn:microsoft.com/office/officeart/2005/8/layout/orgChart1"/>
    <dgm:cxn modelId="{497B21FB-C82D-44CB-8C77-CAD6350B107C}" type="presParOf" srcId="{6EECC70F-A587-4936-8AAC-39051A75C821}" destId="{D1E36E63-3661-4A3E-9C67-1F341853771B}" srcOrd="9" destOrd="0" presId="urn:microsoft.com/office/officeart/2005/8/layout/orgChart1"/>
    <dgm:cxn modelId="{874AD3A1-283A-4291-84A2-4040D9FCC9A6}" type="presParOf" srcId="{D1E36E63-3661-4A3E-9C67-1F341853771B}" destId="{C7EABF0D-96B5-41B2-A369-52632E3EFDA4}" srcOrd="0" destOrd="0" presId="urn:microsoft.com/office/officeart/2005/8/layout/orgChart1"/>
    <dgm:cxn modelId="{6FC879B2-30C4-4D00-9F6A-1033373AAEF6}" type="presParOf" srcId="{C7EABF0D-96B5-41B2-A369-52632E3EFDA4}" destId="{364E04FF-0E76-4C08-ADE6-8D820D172259}" srcOrd="0" destOrd="0" presId="urn:microsoft.com/office/officeart/2005/8/layout/orgChart1"/>
    <dgm:cxn modelId="{142681EC-B5A2-4ABD-A8F9-8287451AFFEE}" type="presParOf" srcId="{C7EABF0D-96B5-41B2-A369-52632E3EFDA4}" destId="{F9502BE3-15CF-4B22-B9C4-FC44284B120D}" srcOrd="1" destOrd="0" presId="urn:microsoft.com/office/officeart/2005/8/layout/orgChart1"/>
    <dgm:cxn modelId="{A6E8C2CB-2453-40C4-BA5E-9A10529C3C0A}" type="presParOf" srcId="{D1E36E63-3661-4A3E-9C67-1F341853771B}" destId="{EBB62730-4B18-4B95-B45C-5C3085BEA19E}" srcOrd="1" destOrd="0" presId="urn:microsoft.com/office/officeart/2005/8/layout/orgChart1"/>
    <dgm:cxn modelId="{4A0CFE99-3C2F-49F6-BEF9-0C3C85CEFF9B}" type="presParOf" srcId="{EBB62730-4B18-4B95-B45C-5C3085BEA19E}" destId="{2D8EF0A6-2A73-4C71-BE92-E5ED2090A146}" srcOrd="0" destOrd="0" presId="urn:microsoft.com/office/officeart/2005/8/layout/orgChart1"/>
    <dgm:cxn modelId="{1E66C1E4-E9FD-4E94-B16B-34C9FC682360}" type="presParOf" srcId="{EBB62730-4B18-4B95-B45C-5C3085BEA19E}" destId="{E2E68849-40A6-4214-9980-D190EC50E5F9}" srcOrd="1" destOrd="0" presId="urn:microsoft.com/office/officeart/2005/8/layout/orgChart1"/>
    <dgm:cxn modelId="{61D91ADF-DD5B-44FE-AD6A-3BB7339BC358}" type="presParOf" srcId="{E2E68849-40A6-4214-9980-D190EC50E5F9}" destId="{59B98AB3-6E06-4AA8-95C4-FF6334C339D5}" srcOrd="0" destOrd="0" presId="urn:microsoft.com/office/officeart/2005/8/layout/orgChart1"/>
    <dgm:cxn modelId="{38EDF5BD-0B86-49BA-9F62-BFADB37E080A}" type="presParOf" srcId="{59B98AB3-6E06-4AA8-95C4-FF6334C339D5}" destId="{90FF2FD6-218C-4B74-B09C-7357D1D1327D}" srcOrd="0" destOrd="0" presId="urn:microsoft.com/office/officeart/2005/8/layout/orgChart1"/>
    <dgm:cxn modelId="{BE1C405F-C64B-4190-A29B-C35DECC6A939}" type="presParOf" srcId="{59B98AB3-6E06-4AA8-95C4-FF6334C339D5}" destId="{B556ADB4-BA3D-4B80-9A89-282B605AC1E5}" srcOrd="1" destOrd="0" presId="urn:microsoft.com/office/officeart/2005/8/layout/orgChart1"/>
    <dgm:cxn modelId="{0254E882-9F98-4189-9BC7-27D52C6E9BAB}" type="presParOf" srcId="{E2E68849-40A6-4214-9980-D190EC50E5F9}" destId="{7638D899-A748-44D5-8F02-FFE82ECC2D90}" srcOrd="1" destOrd="0" presId="urn:microsoft.com/office/officeart/2005/8/layout/orgChart1"/>
    <dgm:cxn modelId="{4526C9CF-2616-4F6B-8F8F-FDDBFCD85E03}" type="presParOf" srcId="{E2E68849-40A6-4214-9980-D190EC50E5F9}" destId="{8BB2B0F8-CEB8-404D-86CA-112E293FCE7A}" srcOrd="2" destOrd="0" presId="urn:microsoft.com/office/officeart/2005/8/layout/orgChart1"/>
    <dgm:cxn modelId="{FFE6EAC4-8B8A-48CE-AE64-5E82D60501A3}" type="presParOf" srcId="{EBB62730-4B18-4B95-B45C-5C3085BEA19E}" destId="{A7CBD4F6-38ED-45BA-994F-5ECE74F0254C}" srcOrd="2" destOrd="0" presId="urn:microsoft.com/office/officeart/2005/8/layout/orgChart1"/>
    <dgm:cxn modelId="{A556B700-05A5-4FBA-8315-1F09C23A8CD3}" type="presParOf" srcId="{EBB62730-4B18-4B95-B45C-5C3085BEA19E}" destId="{1507A6DE-8356-47FD-94FE-3A3293D37919}" srcOrd="3" destOrd="0" presId="urn:microsoft.com/office/officeart/2005/8/layout/orgChart1"/>
    <dgm:cxn modelId="{F36D60D9-B0BD-4C77-A7F6-2FFE3B54443B}" type="presParOf" srcId="{1507A6DE-8356-47FD-94FE-3A3293D37919}" destId="{5DA6C952-6774-450F-8DC9-442C5DFCC304}" srcOrd="0" destOrd="0" presId="urn:microsoft.com/office/officeart/2005/8/layout/orgChart1"/>
    <dgm:cxn modelId="{D8D4E2BA-1305-4F17-AEB0-7DC475FE0CEC}" type="presParOf" srcId="{5DA6C952-6774-450F-8DC9-442C5DFCC304}" destId="{E094D8EF-A50C-436D-B5C1-52BBB7012B63}" srcOrd="0" destOrd="0" presId="urn:microsoft.com/office/officeart/2005/8/layout/orgChart1"/>
    <dgm:cxn modelId="{B147B8F6-30C3-483B-8F71-68982DFBA112}" type="presParOf" srcId="{5DA6C952-6774-450F-8DC9-442C5DFCC304}" destId="{232D406E-58EA-43B6-9EA6-919A0BDDB72D}" srcOrd="1" destOrd="0" presId="urn:microsoft.com/office/officeart/2005/8/layout/orgChart1"/>
    <dgm:cxn modelId="{0FF1F213-959A-4C3A-92FB-09EE2775516A}" type="presParOf" srcId="{1507A6DE-8356-47FD-94FE-3A3293D37919}" destId="{C3E35B23-0073-4E88-84B0-8E0ACCF80066}" srcOrd="1" destOrd="0" presId="urn:microsoft.com/office/officeart/2005/8/layout/orgChart1"/>
    <dgm:cxn modelId="{447ED224-BDED-44EE-8F7E-16D84A126C9E}" type="presParOf" srcId="{1507A6DE-8356-47FD-94FE-3A3293D37919}" destId="{95F75976-AA00-4AA9-8A8A-D9666773F304}" srcOrd="2" destOrd="0" presId="urn:microsoft.com/office/officeart/2005/8/layout/orgChart1"/>
    <dgm:cxn modelId="{6AC636A0-C45E-4271-A05D-A277B922F48A}" type="presParOf" srcId="{D1E36E63-3661-4A3E-9C67-1F341853771B}" destId="{F70A6E00-467E-4C5A-A3CF-93557CC8D6AC}" srcOrd="2" destOrd="0" presId="urn:microsoft.com/office/officeart/2005/8/layout/orgChart1"/>
    <dgm:cxn modelId="{5C762D5E-B313-4C0C-B7EC-B5F667F6D836}" type="presParOf" srcId="{D4990E06-215D-4DC4-849B-0B12F6237BB4}" destId="{99B369F4-5F8A-4C18-BC8D-2832589E5D4E}" srcOrd="2" destOrd="0" presId="urn:microsoft.com/office/officeart/2005/8/layout/orgChart1"/>
    <dgm:cxn modelId="{5ECE0092-4D79-4159-BFFA-A0607CBF2220}" type="presParOf" srcId="{85E182C3-39D7-4CAC-B70A-5BCEBD67DB98}" destId="{67CE0788-328F-42D5-8E94-F2027C1FFDA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B73A29-7200-47A7-B483-DC0B3AC4911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EB61E778-F079-47E4-A352-22628EDAD5E5}">
      <dgm:prSet phldrT="[Texte]"/>
      <dgm:spPr/>
      <dgm:t>
        <a:bodyPr/>
        <a:lstStyle/>
        <a:p>
          <a:r>
            <a:rPr lang="fr-FR" dirty="0" smtClean="0"/>
            <a:t>Arrêt des mouvements</a:t>
          </a:r>
          <a:endParaRPr lang="fr-FR" dirty="0"/>
        </a:p>
      </dgm:t>
    </dgm:pt>
    <dgm:pt modelId="{4013CE38-39BB-4029-8AEC-7491BBF557F8}" type="parTrans" cxnId="{AAAA51B9-AF93-48F2-A3A2-5FCFF6CD3247}">
      <dgm:prSet/>
      <dgm:spPr/>
      <dgm:t>
        <a:bodyPr/>
        <a:lstStyle/>
        <a:p>
          <a:endParaRPr lang="fr-FR"/>
        </a:p>
      </dgm:t>
    </dgm:pt>
    <dgm:pt modelId="{8A486FEE-A4C4-4150-AF72-A1CAF9EAAF67}" type="sibTrans" cxnId="{AAAA51B9-AF93-48F2-A3A2-5FCFF6CD3247}">
      <dgm:prSet/>
      <dgm:spPr/>
      <dgm:t>
        <a:bodyPr/>
        <a:lstStyle/>
        <a:p>
          <a:endParaRPr lang="fr-FR"/>
        </a:p>
      </dgm:t>
    </dgm:pt>
    <dgm:pt modelId="{A1BBCD73-3792-4D4C-8E2B-12B9B25EAFCD}">
      <dgm:prSet phldrT="[Texte]"/>
      <dgm:spPr/>
      <dgm:t>
        <a:bodyPr/>
        <a:lstStyle/>
        <a:p>
          <a:r>
            <a:rPr lang="fr-FR" dirty="0" smtClean="0"/>
            <a:t>Liste des comptages</a:t>
          </a:r>
          <a:endParaRPr lang="fr-FR" dirty="0"/>
        </a:p>
      </dgm:t>
    </dgm:pt>
    <dgm:pt modelId="{114EC17B-7E6C-47B0-8AF1-30A90AEA43FD}" type="parTrans" cxnId="{ACAD5303-5545-400A-BEC2-1867C0686B9A}">
      <dgm:prSet/>
      <dgm:spPr/>
      <dgm:t>
        <a:bodyPr/>
        <a:lstStyle/>
        <a:p>
          <a:endParaRPr lang="fr-FR"/>
        </a:p>
      </dgm:t>
    </dgm:pt>
    <dgm:pt modelId="{446E4726-02D4-4B32-9E1F-5C3DCCAEE7E1}" type="sibTrans" cxnId="{ACAD5303-5545-400A-BEC2-1867C0686B9A}">
      <dgm:prSet/>
      <dgm:spPr/>
      <dgm:t>
        <a:bodyPr/>
        <a:lstStyle/>
        <a:p>
          <a:endParaRPr lang="fr-FR"/>
        </a:p>
      </dgm:t>
    </dgm:pt>
    <dgm:pt modelId="{0D630558-3FAB-4E1F-925F-CC429C760E51}">
      <dgm:prSet phldrT="[Texte]"/>
      <dgm:spPr/>
      <dgm:t>
        <a:bodyPr/>
        <a:lstStyle/>
        <a:p>
          <a:r>
            <a:rPr lang="fr-FR" dirty="0" smtClean="0"/>
            <a:t>comptage</a:t>
          </a:r>
          <a:endParaRPr lang="fr-FR" dirty="0"/>
        </a:p>
      </dgm:t>
    </dgm:pt>
    <dgm:pt modelId="{C9A66B51-E34D-45A5-A0B9-90999F80E92C}" type="parTrans" cxnId="{30046394-C4C9-430F-988C-534953711340}">
      <dgm:prSet/>
      <dgm:spPr/>
      <dgm:t>
        <a:bodyPr/>
        <a:lstStyle/>
        <a:p>
          <a:endParaRPr lang="fr-FR"/>
        </a:p>
      </dgm:t>
    </dgm:pt>
    <dgm:pt modelId="{95D0639A-2B9E-4BF4-956E-22FBBDC25478}" type="sibTrans" cxnId="{30046394-C4C9-430F-988C-534953711340}">
      <dgm:prSet/>
      <dgm:spPr/>
      <dgm:t>
        <a:bodyPr/>
        <a:lstStyle/>
        <a:p>
          <a:endParaRPr lang="fr-FR"/>
        </a:p>
      </dgm:t>
    </dgm:pt>
    <dgm:pt modelId="{CCA6D093-7BA5-4D35-A325-FD7A0E559969}">
      <dgm:prSet phldrT="[Texte]"/>
      <dgm:spPr/>
      <dgm:t>
        <a:bodyPr/>
        <a:lstStyle/>
        <a:p>
          <a:r>
            <a:rPr lang="fr-FR" dirty="0" smtClean="0"/>
            <a:t>Listes des écarts</a:t>
          </a:r>
          <a:endParaRPr lang="fr-FR" dirty="0"/>
        </a:p>
      </dgm:t>
    </dgm:pt>
    <dgm:pt modelId="{2CCBED44-0AB6-46C7-80E3-D16B5C895D52}" type="parTrans" cxnId="{7008CE3A-628E-4773-938C-5438BFCC2129}">
      <dgm:prSet/>
      <dgm:spPr/>
      <dgm:t>
        <a:bodyPr/>
        <a:lstStyle/>
        <a:p>
          <a:endParaRPr lang="fr-FR"/>
        </a:p>
      </dgm:t>
    </dgm:pt>
    <dgm:pt modelId="{540EFE71-7CAD-4666-8E84-A8610503EFC5}" type="sibTrans" cxnId="{7008CE3A-628E-4773-938C-5438BFCC2129}">
      <dgm:prSet/>
      <dgm:spPr/>
      <dgm:t>
        <a:bodyPr/>
        <a:lstStyle/>
        <a:p>
          <a:endParaRPr lang="fr-FR"/>
        </a:p>
      </dgm:t>
    </dgm:pt>
    <dgm:pt modelId="{A9E0D49B-C246-4801-B3AA-92CF807814A4}">
      <dgm:prSet phldrT="[Texte]"/>
      <dgm:spPr/>
      <dgm:t>
        <a:bodyPr/>
        <a:lstStyle/>
        <a:p>
          <a:r>
            <a:rPr lang="fr-FR" dirty="0" smtClean="0"/>
            <a:t>Recomptage</a:t>
          </a:r>
          <a:endParaRPr lang="fr-FR" dirty="0"/>
        </a:p>
      </dgm:t>
    </dgm:pt>
    <dgm:pt modelId="{0226B248-BD46-4450-88BB-AE0D7C21DCFA}" type="parTrans" cxnId="{D941E7DB-154B-4572-B1F7-F48883A34107}">
      <dgm:prSet/>
      <dgm:spPr/>
      <dgm:t>
        <a:bodyPr/>
        <a:lstStyle/>
        <a:p>
          <a:endParaRPr lang="fr-FR"/>
        </a:p>
      </dgm:t>
    </dgm:pt>
    <dgm:pt modelId="{BE093970-DDBC-49D8-8A9E-487602D40E07}" type="sibTrans" cxnId="{D941E7DB-154B-4572-B1F7-F48883A34107}">
      <dgm:prSet/>
      <dgm:spPr/>
      <dgm:t>
        <a:bodyPr/>
        <a:lstStyle/>
        <a:p>
          <a:endParaRPr lang="fr-FR"/>
        </a:p>
      </dgm:t>
    </dgm:pt>
    <dgm:pt modelId="{840B2327-0E7A-48D7-A719-615DA8EB0620}">
      <dgm:prSet phldrT="[Texte]"/>
      <dgm:spPr/>
      <dgm:t>
        <a:bodyPr/>
        <a:lstStyle/>
        <a:p>
          <a:r>
            <a:rPr lang="fr-FR" dirty="0" smtClean="0"/>
            <a:t>Rectifications</a:t>
          </a:r>
          <a:endParaRPr lang="fr-FR" dirty="0"/>
        </a:p>
      </dgm:t>
    </dgm:pt>
    <dgm:pt modelId="{51082ACC-2E4A-4471-B264-099BF534895F}" type="parTrans" cxnId="{EEBA378A-B216-4B74-83BE-B3E28DC6F812}">
      <dgm:prSet/>
      <dgm:spPr/>
      <dgm:t>
        <a:bodyPr/>
        <a:lstStyle/>
        <a:p>
          <a:endParaRPr lang="fr-FR"/>
        </a:p>
      </dgm:t>
    </dgm:pt>
    <dgm:pt modelId="{8D86EF45-6423-45CA-8C26-F63F33DAFD2B}" type="sibTrans" cxnId="{EEBA378A-B216-4B74-83BE-B3E28DC6F812}">
      <dgm:prSet/>
      <dgm:spPr/>
      <dgm:t>
        <a:bodyPr/>
        <a:lstStyle/>
        <a:p>
          <a:endParaRPr lang="fr-FR"/>
        </a:p>
      </dgm:t>
    </dgm:pt>
    <dgm:pt modelId="{7451875D-A7BA-45D4-B969-325AD873D07E}">
      <dgm:prSet phldrT="[Texte]"/>
      <dgm:spPr/>
      <dgm:t>
        <a:bodyPr/>
        <a:lstStyle/>
        <a:p>
          <a:r>
            <a:rPr lang="fr-FR" dirty="0" smtClean="0"/>
            <a:t>Listes des rectifications</a:t>
          </a:r>
          <a:endParaRPr lang="fr-FR" dirty="0"/>
        </a:p>
      </dgm:t>
    </dgm:pt>
    <dgm:pt modelId="{DEB31CCD-0778-40EC-B6DC-6DB54EE202D3}" type="parTrans" cxnId="{B140B47F-683B-4933-B68F-39C208B36214}">
      <dgm:prSet/>
      <dgm:spPr/>
      <dgm:t>
        <a:bodyPr/>
        <a:lstStyle/>
        <a:p>
          <a:endParaRPr lang="fr-FR"/>
        </a:p>
      </dgm:t>
    </dgm:pt>
    <dgm:pt modelId="{50124D22-89E9-4E47-AB97-5B022BF02925}" type="sibTrans" cxnId="{B140B47F-683B-4933-B68F-39C208B36214}">
      <dgm:prSet/>
      <dgm:spPr/>
      <dgm:t>
        <a:bodyPr/>
        <a:lstStyle/>
        <a:p>
          <a:endParaRPr lang="fr-FR"/>
        </a:p>
      </dgm:t>
    </dgm:pt>
    <dgm:pt modelId="{CE57B0D7-D3D3-4CF3-9831-42C1B84319C1}">
      <dgm:prSet phldrT="[Texte]"/>
      <dgm:spPr/>
      <dgm:t>
        <a:bodyPr/>
        <a:lstStyle/>
        <a:p>
          <a:r>
            <a:rPr lang="fr-FR" dirty="0" smtClean="0"/>
            <a:t>Reprise des mouvements</a:t>
          </a:r>
          <a:endParaRPr lang="fr-FR" dirty="0"/>
        </a:p>
      </dgm:t>
    </dgm:pt>
    <dgm:pt modelId="{5D184FCE-4892-4DEA-AC51-AF1D303D89E7}" type="parTrans" cxnId="{342BEE56-C3DB-49F7-BB10-F48EEB99F814}">
      <dgm:prSet/>
      <dgm:spPr/>
      <dgm:t>
        <a:bodyPr/>
        <a:lstStyle/>
        <a:p>
          <a:endParaRPr lang="fr-FR"/>
        </a:p>
      </dgm:t>
    </dgm:pt>
    <dgm:pt modelId="{B77CF696-8255-40F9-8B69-DFE7C685B812}" type="sibTrans" cxnId="{342BEE56-C3DB-49F7-BB10-F48EEB99F814}">
      <dgm:prSet/>
      <dgm:spPr/>
      <dgm:t>
        <a:bodyPr/>
        <a:lstStyle/>
        <a:p>
          <a:endParaRPr lang="fr-FR"/>
        </a:p>
      </dgm:t>
    </dgm:pt>
    <dgm:pt modelId="{4CDD1AA0-8DB5-42A3-A153-5737D62FECEB}" type="pres">
      <dgm:prSet presAssocID="{7FB73A29-7200-47A7-B483-DC0B3AC49112}" presName="Name0" presStyleCnt="0">
        <dgm:presLayoutVars>
          <dgm:dir/>
          <dgm:resizeHandles val="exact"/>
        </dgm:presLayoutVars>
      </dgm:prSet>
      <dgm:spPr/>
      <dgm:t>
        <a:bodyPr/>
        <a:lstStyle/>
        <a:p>
          <a:endParaRPr lang="fr-FR"/>
        </a:p>
      </dgm:t>
    </dgm:pt>
    <dgm:pt modelId="{F8773BFC-83CD-471B-B1F2-47FAE9326761}" type="pres">
      <dgm:prSet presAssocID="{7FB73A29-7200-47A7-B483-DC0B3AC49112}" presName="cycle" presStyleCnt="0"/>
      <dgm:spPr/>
    </dgm:pt>
    <dgm:pt modelId="{246C710D-B8F9-4E5B-9BF0-B9263BF5058F}" type="pres">
      <dgm:prSet presAssocID="{EB61E778-F079-47E4-A352-22628EDAD5E5}" presName="nodeFirstNode" presStyleLbl="node1" presStyleIdx="0" presStyleCnt="8">
        <dgm:presLayoutVars>
          <dgm:bulletEnabled val="1"/>
        </dgm:presLayoutVars>
      </dgm:prSet>
      <dgm:spPr/>
      <dgm:t>
        <a:bodyPr/>
        <a:lstStyle/>
        <a:p>
          <a:endParaRPr lang="fr-FR"/>
        </a:p>
      </dgm:t>
    </dgm:pt>
    <dgm:pt modelId="{5616E35A-A366-4E30-AED7-B115A9A6AC03}" type="pres">
      <dgm:prSet presAssocID="{8A486FEE-A4C4-4150-AF72-A1CAF9EAAF67}" presName="sibTransFirstNode" presStyleLbl="bgShp" presStyleIdx="0" presStyleCnt="1"/>
      <dgm:spPr/>
      <dgm:t>
        <a:bodyPr/>
        <a:lstStyle/>
        <a:p>
          <a:endParaRPr lang="fr-FR"/>
        </a:p>
      </dgm:t>
    </dgm:pt>
    <dgm:pt modelId="{09E8554D-9D4D-439B-9D03-94C5508690E4}" type="pres">
      <dgm:prSet presAssocID="{A1BBCD73-3792-4D4C-8E2B-12B9B25EAFCD}" presName="nodeFollowingNodes" presStyleLbl="node1" presStyleIdx="1" presStyleCnt="8" custRadScaleRad="99935" custRadScaleInc="24899">
        <dgm:presLayoutVars>
          <dgm:bulletEnabled val="1"/>
        </dgm:presLayoutVars>
      </dgm:prSet>
      <dgm:spPr/>
      <dgm:t>
        <a:bodyPr/>
        <a:lstStyle/>
        <a:p>
          <a:endParaRPr lang="fr-FR"/>
        </a:p>
      </dgm:t>
    </dgm:pt>
    <dgm:pt modelId="{8FC2B43B-B502-4A2D-AE30-0F536E661367}" type="pres">
      <dgm:prSet presAssocID="{0D630558-3FAB-4E1F-925F-CC429C760E51}" presName="nodeFollowingNodes" presStyleLbl="node1" presStyleIdx="2" presStyleCnt="8">
        <dgm:presLayoutVars>
          <dgm:bulletEnabled val="1"/>
        </dgm:presLayoutVars>
      </dgm:prSet>
      <dgm:spPr/>
      <dgm:t>
        <a:bodyPr/>
        <a:lstStyle/>
        <a:p>
          <a:endParaRPr lang="fr-FR"/>
        </a:p>
      </dgm:t>
    </dgm:pt>
    <dgm:pt modelId="{6D149C9D-730C-4FF5-BDC3-90724CA68EE9}" type="pres">
      <dgm:prSet presAssocID="{CCA6D093-7BA5-4D35-A325-FD7A0E559969}" presName="nodeFollowingNodes" presStyleLbl="node1" presStyleIdx="3" presStyleCnt="8" custRadScaleRad="105594" custRadScaleInc="-23636">
        <dgm:presLayoutVars>
          <dgm:bulletEnabled val="1"/>
        </dgm:presLayoutVars>
      </dgm:prSet>
      <dgm:spPr/>
      <dgm:t>
        <a:bodyPr/>
        <a:lstStyle/>
        <a:p>
          <a:endParaRPr lang="fr-FR"/>
        </a:p>
      </dgm:t>
    </dgm:pt>
    <dgm:pt modelId="{099F6F85-44A0-4DF1-96AB-68087FEBDAD8}" type="pres">
      <dgm:prSet presAssocID="{A9E0D49B-C246-4801-B3AA-92CF807814A4}" presName="nodeFollowingNodes" presStyleLbl="node1" presStyleIdx="4" presStyleCnt="8">
        <dgm:presLayoutVars>
          <dgm:bulletEnabled val="1"/>
        </dgm:presLayoutVars>
      </dgm:prSet>
      <dgm:spPr/>
      <dgm:t>
        <a:bodyPr/>
        <a:lstStyle/>
        <a:p>
          <a:endParaRPr lang="fr-FR"/>
        </a:p>
      </dgm:t>
    </dgm:pt>
    <dgm:pt modelId="{3BE2E59C-069B-4193-AA61-7C65B80C9687}" type="pres">
      <dgm:prSet presAssocID="{840B2327-0E7A-48D7-A719-615DA8EB0620}" presName="nodeFollowingNodes" presStyleLbl="node1" presStyleIdx="5" presStyleCnt="8" custRadScaleRad="109094" custRadScaleInc="26892">
        <dgm:presLayoutVars>
          <dgm:bulletEnabled val="1"/>
        </dgm:presLayoutVars>
      </dgm:prSet>
      <dgm:spPr/>
      <dgm:t>
        <a:bodyPr/>
        <a:lstStyle/>
        <a:p>
          <a:endParaRPr lang="fr-FR"/>
        </a:p>
      </dgm:t>
    </dgm:pt>
    <dgm:pt modelId="{8F10B850-17A7-45B8-8443-810052673578}" type="pres">
      <dgm:prSet presAssocID="{7451875D-A7BA-45D4-B969-325AD873D07E}" presName="nodeFollowingNodes" presStyleLbl="node1" presStyleIdx="6" presStyleCnt="8">
        <dgm:presLayoutVars>
          <dgm:bulletEnabled val="1"/>
        </dgm:presLayoutVars>
      </dgm:prSet>
      <dgm:spPr/>
      <dgm:t>
        <a:bodyPr/>
        <a:lstStyle/>
        <a:p>
          <a:endParaRPr lang="fr-FR"/>
        </a:p>
      </dgm:t>
    </dgm:pt>
    <dgm:pt modelId="{9366E914-DC51-4A61-B014-507905A80706}" type="pres">
      <dgm:prSet presAssocID="{CE57B0D7-D3D3-4CF3-9831-42C1B84319C1}" presName="nodeFollowingNodes" presStyleLbl="node1" presStyleIdx="7" presStyleCnt="8" custRadScaleRad="105783" custRadScaleInc="-23676">
        <dgm:presLayoutVars>
          <dgm:bulletEnabled val="1"/>
        </dgm:presLayoutVars>
      </dgm:prSet>
      <dgm:spPr/>
      <dgm:t>
        <a:bodyPr/>
        <a:lstStyle/>
        <a:p>
          <a:endParaRPr lang="fr-FR"/>
        </a:p>
      </dgm:t>
    </dgm:pt>
  </dgm:ptLst>
  <dgm:cxnLst>
    <dgm:cxn modelId="{D941E7DB-154B-4572-B1F7-F48883A34107}" srcId="{7FB73A29-7200-47A7-B483-DC0B3AC49112}" destId="{A9E0D49B-C246-4801-B3AA-92CF807814A4}" srcOrd="4" destOrd="0" parTransId="{0226B248-BD46-4450-88BB-AE0D7C21DCFA}" sibTransId="{BE093970-DDBC-49D8-8A9E-487602D40E07}"/>
    <dgm:cxn modelId="{C474A1B6-F4F7-48FB-8410-A49C96EF3AFF}" type="presOf" srcId="{7FB73A29-7200-47A7-B483-DC0B3AC49112}" destId="{4CDD1AA0-8DB5-42A3-A153-5737D62FECEB}" srcOrd="0" destOrd="0" presId="urn:microsoft.com/office/officeart/2005/8/layout/cycle3"/>
    <dgm:cxn modelId="{9C915549-4980-4CDC-9453-FF0F2EA8584C}" type="presOf" srcId="{A1BBCD73-3792-4D4C-8E2B-12B9B25EAFCD}" destId="{09E8554D-9D4D-439B-9D03-94C5508690E4}" srcOrd="0" destOrd="0" presId="urn:microsoft.com/office/officeart/2005/8/layout/cycle3"/>
    <dgm:cxn modelId="{116F4EA0-DC34-4E4C-96EB-DCF2E01319F6}" type="presOf" srcId="{7451875D-A7BA-45D4-B969-325AD873D07E}" destId="{8F10B850-17A7-45B8-8443-810052673578}" srcOrd="0" destOrd="0" presId="urn:microsoft.com/office/officeart/2005/8/layout/cycle3"/>
    <dgm:cxn modelId="{342BEE56-C3DB-49F7-BB10-F48EEB99F814}" srcId="{7FB73A29-7200-47A7-B483-DC0B3AC49112}" destId="{CE57B0D7-D3D3-4CF3-9831-42C1B84319C1}" srcOrd="7" destOrd="0" parTransId="{5D184FCE-4892-4DEA-AC51-AF1D303D89E7}" sibTransId="{B77CF696-8255-40F9-8B69-DFE7C685B812}"/>
    <dgm:cxn modelId="{30046394-C4C9-430F-988C-534953711340}" srcId="{7FB73A29-7200-47A7-B483-DC0B3AC49112}" destId="{0D630558-3FAB-4E1F-925F-CC429C760E51}" srcOrd="2" destOrd="0" parTransId="{C9A66B51-E34D-45A5-A0B9-90999F80E92C}" sibTransId="{95D0639A-2B9E-4BF4-956E-22FBBDC25478}"/>
    <dgm:cxn modelId="{ACAD5303-5545-400A-BEC2-1867C0686B9A}" srcId="{7FB73A29-7200-47A7-B483-DC0B3AC49112}" destId="{A1BBCD73-3792-4D4C-8E2B-12B9B25EAFCD}" srcOrd="1" destOrd="0" parTransId="{114EC17B-7E6C-47B0-8AF1-30A90AEA43FD}" sibTransId="{446E4726-02D4-4B32-9E1F-5C3DCCAEE7E1}"/>
    <dgm:cxn modelId="{42E6A800-110E-4D31-9DD8-109AFF2B588C}" type="presOf" srcId="{CE57B0D7-D3D3-4CF3-9831-42C1B84319C1}" destId="{9366E914-DC51-4A61-B014-507905A80706}" srcOrd="0" destOrd="0" presId="urn:microsoft.com/office/officeart/2005/8/layout/cycle3"/>
    <dgm:cxn modelId="{4D52E39E-03C5-40DD-93AB-772CCAAB49C8}" type="presOf" srcId="{A9E0D49B-C246-4801-B3AA-92CF807814A4}" destId="{099F6F85-44A0-4DF1-96AB-68087FEBDAD8}" srcOrd="0" destOrd="0" presId="urn:microsoft.com/office/officeart/2005/8/layout/cycle3"/>
    <dgm:cxn modelId="{3F2F7DF2-CCD4-4325-BFF3-AA31F458A257}" type="presOf" srcId="{CCA6D093-7BA5-4D35-A325-FD7A0E559969}" destId="{6D149C9D-730C-4FF5-BDC3-90724CA68EE9}" srcOrd="0" destOrd="0" presId="urn:microsoft.com/office/officeart/2005/8/layout/cycle3"/>
    <dgm:cxn modelId="{791C8EAD-118F-4777-986F-E04644BC6A0C}" type="presOf" srcId="{840B2327-0E7A-48D7-A719-615DA8EB0620}" destId="{3BE2E59C-069B-4193-AA61-7C65B80C9687}" srcOrd="0" destOrd="0" presId="urn:microsoft.com/office/officeart/2005/8/layout/cycle3"/>
    <dgm:cxn modelId="{B140B47F-683B-4933-B68F-39C208B36214}" srcId="{7FB73A29-7200-47A7-B483-DC0B3AC49112}" destId="{7451875D-A7BA-45D4-B969-325AD873D07E}" srcOrd="6" destOrd="0" parTransId="{DEB31CCD-0778-40EC-B6DC-6DB54EE202D3}" sibTransId="{50124D22-89E9-4E47-AB97-5B022BF02925}"/>
    <dgm:cxn modelId="{7008CE3A-628E-4773-938C-5438BFCC2129}" srcId="{7FB73A29-7200-47A7-B483-DC0B3AC49112}" destId="{CCA6D093-7BA5-4D35-A325-FD7A0E559969}" srcOrd="3" destOrd="0" parTransId="{2CCBED44-0AB6-46C7-80E3-D16B5C895D52}" sibTransId="{540EFE71-7CAD-4666-8E84-A8610503EFC5}"/>
    <dgm:cxn modelId="{EEBA378A-B216-4B74-83BE-B3E28DC6F812}" srcId="{7FB73A29-7200-47A7-B483-DC0B3AC49112}" destId="{840B2327-0E7A-48D7-A719-615DA8EB0620}" srcOrd="5" destOrd="0" parTransId="{51082ACC-2E4A-4471-B264-099BF534895F}" sibTransId="{8D86EF45-6423-45CA-8C26-F63F33DAFD2B}"/>
    <dgm:cxn modelId="{AAAA51B9-AF93-48F2-A3A2-5FCFF6CD3247}" srcId="{7FB73A29-7200-47A7-B483-DC0B3AC49112}" destId="{EB61E778-F079-47E4-A352-22628EDAD5E5}" srcOrd="0" destOrd="0" parTransId="{4013CE38-39BB-4029-8AEC-7491BBF557F8}" sibTransId="{8A486FEE-A4C4-4150-AF72-A1CAF9EAAF67}"/>
    <dgm:cxn modelId="{8831E865-5D68-4421-B21D-E796111C7DE1}" type="presOf" srcId="{0D630558-3FAB-4E1F-925F-CC429C760E51}" destId="{8FC2B43B-B502-4A2D-AE30-0F536E661367}" srcOrd="0" destOrd="0" presId="urn:microsoft.com/office/officeart/2005/8/layout/cycle3"/>
    <dgm:cxn modelId="{286C9E45-F7C6-4531-B96E-A27C3B4ACA69}" type="presOf" srcId="{EB61E778-F079-47E4-A352-22628EDAD5E5}" destId="{246C710D-B8F9-4E5B-9BF0-B9263BF5058F}" srcOrd="0" destOrd="0" presId="urn:microsoft.com/office/officeart/2005/8/layout/cycle3"/>
    <dgm:cxn modelId="{604D8BDC-CB3F-46A9-B988-C3442655DA7C}" type="presOf" srcId="{8A486FEE-A4C4-4150-AF72-A1CAF9EAAF67}" destId="{5616E35A-A366-4E30-AED7-B115A9A6AC03}" srcOrd="0" destOrd="0" presId="urn:microsoft.com/office/officeart/2005/8/layout/cycle3"/>
    <dgm:cxn modelId="{E9872972-A712-40AB-BF49-09DB551FD228}" type="presParOf" srcId="{4CDD1AA0-8DB5-42A3-A153-5737D62FECEB}" destId="{F8773BFC-83CD-471B-B1F2-47FAE9326761}" srcOrd="0" destOrd="0" presId="urn:microsoft.com/office/officeart/2005/8/layout/cycle3"/>
    <dgm:cxn modelId="{3A086043-2028-402A-9FD9-CF368197D90C}" type="presParOf" srcId="{F8773BFC-83CD-471B-B1F2-47FAE9326761}" destId="{246C710D-B8F9-4E5B-9BF0-B9263BF5058F}" srcOrd="0" destOrd="0" presId="urn:microsoft.com/office/officeart/2005/8/layout/cycle3"/>
    <dgm:cxn modelId="{73EDD38B-E2F0-4830-B1EB-8AFC10CD55F8}" type="presParOf" srcId="{F8773BFC-83CD-471B-B1F2-47FAE9326761}" destId="{5616E35A-A366-4E30-AED7-B115A9A6AC03}" srcOrd="1" destOrd="0" presId="urn:microsoft.com/office/officeart/2005/8/layout/cycle3"/>
    <dgm:cxn modelId="{902B1BE5-9DC2-4F1B-817B-46877D94C197}" type="presParOf" srcId="{F8773BFC-83CD-471B-B1F2-47FAE9326761}" destId="{09E8554D-9D4D-439B-9D03-94C5508690E4}" srcOrd="2" destOrd="0" presId="urn:microsoft.com/office/officeart/2005/8/layout/cycle3"/>
    <dgm:cxn modelId="{33A1B70B-FEAF-410A-9FFE-476EDE6FADE1}" type="presParOf" srcId="{F8773BFC-83CD-471B-B1F2-47FAE9326761}" destId="{8FC2B43B-B502-4A2D-AE30-0F536E661367}" srcOrd="3" destOrd="0" presId="urn:microsoft.com/office/officeart/2005/8/layout/cycle3"/>
    <dgm:cxn modelId="{85DA9A94-98ED-425C-B12F-3AEE1D645803}" type="presParOf" srcId="{F8773BFC-83CD-471B-B1F2-47FAE9326761}" destId="{6D149C9D-730C-4FF5-BDC3-90724CA68EE9}" srcOrd="4" destOrd="0" presId="urn:microsoft.com/office/officeart/2005/8/layout/cycle3"/>
    <dgm:cxn modelId="{E4F9008E-2228-444F-B470-6D76454B92A4}" type="presParOf" srcId="{F8773BFC-83CD-471B-B1F2-47FAE9326761}" destId="{099F6F85-44A0-4DF1-96AB-68087FEBDAD8}" srcOrd="5" destOrd="0" presId="urn:microsoft.com/office/officeart/2005/8/layout/cycle3"/>
    <dgm:cxn modelId="{B80462E3-22CC-4C20-81FE-F2A4BA597B15}" type="presParOf" srcId="{F8773BFC-83CD-471B-B1F2-47FAE9326761}" destId="{3BE2E59C-069B-4193-AA61-7C65B80C9687}" srcOrd="6" destOrd="0" presId="urn:microsoft.com/office/officeart/2005/8/layout/cycle3"/>
    <dgm:cxn modelId="{CC7D810F-F9C6-4602-BF89-09FE37326AC0}" type="presParOf" srcId="{F8773BFC-83CD-471B-B1F2-47FAE9326761}" destId="{8F10B850-17A7-45B8-8443-810052673578}" srcOrd="7" destOrd="0" presId="urn:microsoft.com/office/officeart/2005/8/layout/cycle3"/>
    <dgm:cxn modelId="{8AD0E728-D73F-4E5D-B9E6-4B8F8107287A}" type="presParOf" srcId="{F8773BFC-83CD-471B-B1F2-47FAE9326761}" destId="{9366E914-DC51-4A61-B014-507905A80706}"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B73A29-7200-47A7-B483-DC0B3AC4911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EB61E778-F079-47E4-A352-22628EDAD5E5}">
      <dgm:prSet phldrT="[Texte]"/>
      <dgm:spPr/>
      <dgm:t>
        <a:bodyPr/>
        <a:lstStyle/>
        <a:p>
          <a:r>
            <a:rPr lang="fr-FR" dirty="0" smtClean="0"/>
            <a:t>Arrêt des mouvements</a:t>
          </a:r>
          <a:endParaRPr lang="fr-FR" dirty="0"/>
        </a:p>
      </dgm:t>
    </dgm:pt>
    <dgm:pt modelId="{4013CE38-39BB-4029-8AEC-7491BBF557F8}" type="parTrans" cxnId="{AAAA51B9-AF93-48F2-A3A2-5FCFF6CD3247}">
      <dgm:prSet/>
      <dgm:spPr/>
      <dgm:t>
        <a:bodyPr/>
        <a:lstStyle/>
        <a:p>
          <a:endParaRPr lang="fr-FR"/>
        </a:p>
      </dgm:t>
    </dgm:pt>
    <dgm:pt modelId="{8A486FEE-A4C4-4150-AF72-A1CAF9EAAF67}" type="sibTrans" cxnId="{AAAA51B9-AF93-48F2-A3A2-5FCFF6CD3247}">
      <dgm:prSet/>
      <dgm:spPr/>
      <dgm:t>
        <a:bodyPr/>
        <a:lstStyle/>
        <a:p>
          <a:endParaRPr lang="fr-FR"/>
        </a:p>
      </dgm:t>
    </dgm:pt>
    <dgm:pt modelId="{A1BBCD73-3792-4D4C-8E2B-12B9B25EAFCD}">
      <dgm:prSet phldrT="[Texte]"/>
      <dgm:spPr/>
      <dgm:t>
        <a:bodyPr/>
        <a:lstStyle/>
        <a:p>
          <a:r>
            <a:rPr lang="fr-FR" dirty="0" smtClean="0"/>
            <a:t>Liste des comptages</a:t>
          </a:r>
          <a:endParaRPr lang="fr-FR" dirty="0"/>
        </a:p>
      </dgm:t>
    </dgm:pt>
    <dgm:pt modelId="{114EC17B-7E6C-47B0-8AF1-30A90AEA43FD}" type="parTrans" cxnId="{ACAD5303-5545-400A-BEC2-1867C0686B9A}">
      <dgm:prSet/>
      <dgm:spPr/>
      <dgm:t>
        <a:bodyPr/>
        <a:lstStyle/>
        <a:p>
          <a:endParaRPr lang="fr-FR"/>
        </a:p>
      </dgm:t>
    </dgm:pt>
    <dgm:pt modelId="{446E4726-02D4-4B32-9E1F-5C3DCCAEE7E1}" type="sibTrans" cxnId="{ACAD5303-5545-400A-BEC2-1867C0686B9A}">
      <dgm:prSet/>
      <dgm:spPr/>
      <dgm:t>
        <a:bodyPr/>
        <a:lstStyle/>
        <a:p>
          <a:endParaRPr lang="fr-FR"/>
        </a:p>
      </dgm:t>
    </dgm:pt>
    <dgm:pt modelId="{0D630558-3FAB-4E1F-925F-CC429C760E51}">
      <dgm:prSet phldrT="[Texte]"/>
      <dgm:spPr/>
      <dgm:t>
        <a:bodyPr/>
        <a:lstStyle/>
        <a:p>
          <a:r>
            <a:rPr lang="fr-FR" dirty="0" smtClean="0"/>
            <a:t>comptage</a:t>
          </a:r>
          <a:endParaRPr lang="fr-FR" dirty="0"/>
        </a:p>
      </dgm:t>
    </dgm:pt>
    <dgm:pt modelId="{C9A66B51-E34D-45A5-A0B9-90999F80E92C}" type="parTrans" cxnId="{30046394-C4C9-430F-988C-534953711340}">
      <dgm:prSet/>
      <dgm:spPr/>
      <dgm:t>
        <a:bodyPr/>
        <a:lstStyle/>
        <a:p>
          <a:endParaRPr lang="fr-FR"/>
        </a:p>
      </dgm:t>
    </dgm:pt>
    <dgm:pt modelId="{95D0639A-2B9E-4BF4-956E-22FBBDC25478}" type="sibTrans" cxnId="{30046394-C4C9-430F-988C-534953711340}">
      <dgm:prSet/>
      <dgm:spPr/>
      <dgm:t>
        <a:bodyPr/>
        <a:lstStyle/>
        <a:p>
          <a:endParaRPr lang="fr-FR"/>
        </a:p>
      </dgm:t>
    </dgm:pt>
    <dgm:pt modelId="{CCA6D093-7BA5-4D35-A325-FD7A0E559969}">
      <dgm:prSet phldrT="[Texte]"/>
      <dgm:spPr/>
      <dgm:t>
        <a:bodyPr/>
        <a:lstStyle/>
        <a:p>
          <a:r>
            <a:rPr lang="fr-FR" dirty="0" smtClean="0"/>
            <a:t>Listes des écarts</a:t>
          </a:r>
          <a:endParaRPr lang="fr-FR" dirty="0"/>
        </a:p>
      </dgm:t>
    </dgm:pt>
    <dgm:pt modelId="{2CCBED44-0AB6-46C7-80E3-D16B5C895D52}" type="parTrans" cxnId="{7008CE3A-628E-4773-938C-5438BFCC2129}">
      <dgm:prSet/>
      <dgm:spPr/>
      <dgm:t>
        <a:bodyPr/>
        <a:lstStyle/>
        <a:p>
          <a:endParaRPr lang="fr-FR"/>
        </a:p>
      </dgm:t>
    </dgm:pt>
    <dgm:pt modelId="{540EFE71-7CAD-4666-8E84-A8610503EFC5}" type="sibTrans" cxnId="{7008CE3A-628E-4773-938C-5438BFCC2129}">
      <dgm:prSet/>
      <dgm:spPr/>
      <dgm:t>
        <a:bodyPr/>
        <a:lstStyle/>
        <a:p>
          <a:endParaRPr lang="fr-FR"/>
        </a:p>
      </dgm:t>
    </dgm:pt>
    <dgm:pt modelId="{A9E0D49B-C246-4801-B3AA-92CF807814A4}">
      <dgm:prSet phldrT="[Texte]"/>
      <dgm:spPr/>
      <dgm:t>
        <a:bodyPr/>
        <a:lstStyle/>
        <a:p>
          <a:r>
            <a:rPr lang="fr-FR" dirty="0" smtClean="0"/>
            <a:t>Recomptage</a:t>
          </a:r>
          <a:endParaRPr lang="fr-FR" dirty="0"/>
        </a:p>
      </dgm:t>
    </dgm:pt>
    <dgm:pt modelId="{0226B248-BD46-4450-88BB-AE0D7C21DCFA}" type="parTrans" cxnId="{D941E7DB-154B-4572-B1F7-F48883A34107}">
      <dgm:prSet/>
      <dgm:spPr/>
      <dgm:t>
        <a:bodyPr/>
        <a:lstStyle/>
        <a:p>
          <a:endParaRPr lang="fr-FR"/>
        </a:p>
      </dgm:t>
    </dgm:pt>
    <dgm:pt modelId="{BE093970-DDBC-49D8-8A9E-487602D40E07}" type="sibTrans" cxnId="{D941E7DB-154B-4572-B1F7-F48883A34107}">
      <dgm:prSet/>
      <dgm:spPr/>
      <dgm:t>
        <a:bodyPr/>
        <a:lstStyle/>
        <a:p>
          <a:endParaRPr lang="fr-FR"/>
        </a:p>
      </dgm:t>
    </dgm:pt>
    <dgm:pt modelId="{840B2327-0E7A-48D7-A719-615DA8EB0620}">
      <dgm:prSet phldrT="[Texte]"/>
      <dgm:spPr/>
      <dgm:t>
        <a:bodyPr/>
        <a:lstStyle/>
        <a:p>
          <a:r>
            <a:rPr lang="fr-FR" dirty="0" smtClean="0"/>
            <a:t>Rectifications</a:t>
          </a:r>
          <a:endParaRPr lang="fr-FR" dirty="0"/>
        </a:p>
      </dgm:t>
    </dgm:pt>
    <dgm:pt modelId="{51082ACC-2E4A-4471-B264-099BF534895F}" type="parTrans" cxnId="{EEBA378A-B216-4B74-83BE-B3E28DC6F812}">
      <dgm:prSet/>
      <dgm:spPr/>
      <dgm:t>
        <a:bodyPr/>
        <a:lstStyle/>
        <a:p>
          <a:endParaRPr lang="fr-FR"/>
        </a:p>
      </dgm:t>
    </dgm:pt>
    <dgm:pt modelId="{8D86EF45-6423-45CA-8C26-F63F33DAFD2B}" type="sibTrans" cxnId="{EEBA378A-B216-4B74-83BE-B3E28DC6F812}">
      <dgm:prSet/>
      <dgm:spPr/>
      <dgm:t>
        <a:bodyPr/>
        <a:lstStyle/>
        <a:p>
          <a:endParaRPr lang="fr-FR"/>
        </a:p>
      </dgm:t>
    </dgm:pt>
    <dgm:pt modelId="{7451875D-A7BA-45D4-B969-325AD873D07E}">
      <dgm:prSet phldrT="[Texte]"/>
      <dgm:spPr/>
      <dgm:t>
        <a:bodyPr/>
        <a:lstStyle/>
        <a:p>
          <a:r>
            <a:rPr lang="fr-FR" dirty="0" smtClean="0"/>
            <a:t>Listes des rectifications</a:t>
          </a:r>
          <a:endParaRPr lang="fr-FR" dirty="0"/>
        </a:p>
      </dgm:t>
    </dgm:pt>
    <dgm:pt modelId="{DEB31CCD-0778-40EC-B6DC-6DB54EE202D3}" type="parTrans" cxnId="{B140B47F-683B-4933-B68F-39C208B36214}">
      <dgm:prSet/>
      <dgm:spPr/>
      <dgm:t>
        <a:bodyPr/>
        <a:lstStyle/>
        <a:p>
          <a:endParaRPr lang="fr-FR"/>
        </a:p>
      </dgm:t>
    </dgm:pt>
    <dgm:pt modelId="{50124D22-89E9-4E47-AB97-5B022BF02925}" type="sibTrans" cxnId="{B140B47F-683B-4933-B68F-39C208B36214}">
      <dgm:prSet/>
      <dgm:spPr/>
      <dgm:t>
        <a:bodyPr/>
        <a:lstStyle/>
        <a:p>
          <a:endParaRPr lang="fr-FR"/>
        </a:p>
      </dgm:t>
    </dgm:pt>
    <dgm:pt modelId="{CE57B0D7-D3D3-4CF3-9831-42C1B84319C1}">
      <dgm:prSet phldrT="[Texte]"/>
      <dgm:spPr/>
      <dgm:t>
        <a:bodyPr/>
        <a:lstStyle/>
        <a:p>
          <a:r>
            <a:rPr lang="fr-FR" dirty="0" smtClean="0"/>
            <a:t>Reprise des mouvements</a:t>
          </a:r>
          <a:endParaRPr lang="fr-FR" dirty="0"/>
        </a:p>
      </dgm:t>
    </dgm:pt>
    <dgm:pt modelId="{5D184FCE-4892-4DEA-AC51-AF1D303D89E7}" type="parTrans" cxnId="{342BEE56-C3DB-49F7-BB10-F48EEB99F814}">
      <dgm:prSet/>
      <dgm:spPr/>
      <dgm:t>
        <a:bodyPr/>
        <a:lstStyle/>
        <a:p>
          <a:endParaRPr lang="fr-FR"/>
        </a:p>
      </dgm:t>
    </dgm:pt>
    <dgm:pt modelId="{B77CF696-8255-40F9-8B69-DFE7C685B812}" type="sibTrans" cxnId="{342BEE56-C3DB-49F7-BB10-F48EEB99F814}">
      <dgm:prSet/>
      <dgm:spPr/>
      <dgm:t>
        <a:bodyPr/>
        <a:lstStyle/>
        <a:p>
          <a:endParaRPr lang="fr-FR"/>
        </a:p>
      </dgm:t>
    </dgm:pt>
    <dgm:pt modelId="{4CDD1AA0-8DB5-42A3-A153-5737D62FECEB}" type="pres">
      <dgm:prSet presAssocID="{7FB73A29-7200-47A7-B483-DC0B3AC49112}" presName="Name0" presStyleCnt="0">
        <dgm:presLayoutVars>
          <dgm:dir/>
          <dgm:resizeHandles val="exact"/>
        </dgm:presLayoutVars>
      </dgm:prSet>
      <dgm:spPr/>
      <dgm:t>
        <a:bodyPr/>
        <a:lstStyle/>
        <a:p>
          <a:endParaRPr lang="fr-FR"/>
        </a:p>
      </dgm:t>
    </dgm:pt>
    <dgm:pt modelId="{F8773BFC-83CD-471B-B1F2-47FAE9326761}" type="pres">
      <dgm:prSet presAssocID="{7FB73A29-7200-47A7-B483-DC0B3AC49112}" presName="cycle" presStyleCnt="0"/>
      <dgm:spPr/>
    </dgm:pt>
    <dgm:pt modelId="{246C710D-B8F9-4E5B-9BF0-B9263BF5058F}" type="pres">
      <dgm:prSet presAssocID="{EB61E778-F079-47E4-A352-22628EDAD5E5}" presName="nodeFirstNode" presStyleLbl="node1" presStyleIdx="0" presStyleCnt="8">
        <dgm:presLayoutVars>
          <dgm:bulletEnabled val="1"/>
        </dgm:presLayoutVars>
      </dgm:prSet>
      <dgm:spPr/>
      <dgm:t>
        <a:bodyPr/>
        <a:lstStyle/>
        <a:p>
          <a:endParaRPr lang="fr-FR"/>
        </a:p>
      </dgm:t>
    </dgm:pt>
    <dgm:pt modelId="{5616E35A-A366-4E30-AED7-B115A9A6AC03}" type="pres">
      <dgm:prSet presAssocID="{8A486FEE-A4C4-4150-AF72-A1CAF9EAAF67}" presName="sibTransFirstNode" presStyleLbl="bgShp" presStyleIdx="0" presStyleCnt="1"/>
      <dgm:spPr/>
      <dgm:t>
        <a:bodyPr/>
        <a:lstStyle/>
        <a:p>
          <a:endParaRPr lang="fr-FR"/>
        </a:p>
      </dgm:t>
    </dgm:pt>
    <dgm:pt modelId="{09E8554D-9D4D-439B-9D03-94C5508690E4}" type="pres">
      <dgm:prSet presAssocID="{A1BBCD73-3792-4D4C-8E2B-12B9B25EAFCD}" presName="nodeFollowingNodes" presStyleLbl="node1" presStyleIdx="1" presStyleCnt="8" custRadScaleRad="99935" custRadScaleInc="24899">
        <dgm:presLayoutVars>
          <dgm:bulletEnabled val="1"/>
        </dgm:presLayoutVars>
      </dgm:prSet>
      <dgm:spPr/>
      <dgm:t>
        <a:bodyPr/>
        <a:lstStyle/>
        <a:p>
          <a:endParaRPr lang="fr-FR"/>
        </a:p>
      </dgm:t>
    </dgm:pt>
    <dgm:pt modelId="{8FC2B43B-B502-4A2D-AE30-0F536E661367}" type="pres">
      <dgm:prSet presAssocID="{0D630558-3FAB-4E1F-925F-CC429C760E51}" presName="nodeFollowingNodes" presStyleLbl="node1" presStyleIdx="2" presStyleCnt="8">
        <dgm:presLayoutVars>
          <dgm:bulletEnabled val="1"/>
        </dgm:presLayoutVars>
      </dgm:prSet>
      <dgm:spPr/>
      <dgm:t>
        <a:bodyPr/>
        <a:lstStyle/>
        <a:p>
          <a:endParaRPr lang="fr-FR"/>
        </a:p>
      </dgm:t>
    </dgm:pt>
    <dgm:pt modelId="{6D149C9D-730C-4FF5-BDC3-90724CA68EE9}" type="pres">
      <dgm:prSet presAssocID="{CCA6D093-7BA5-4D35-A325-FD7A0E559969}" presName="nodeFollowingNodes" presStyleLbl="node1" presStyleIdx="3" presStyleCnt="8" custRadScaleRad="105594" custRadScaleInc="-23636">
        <dgm:presLayoutVars>
          <dgm:bulletEnabled val="1"/>
        </dgm:presLayoutVars>
      </dgm:prSet>
      <dgm:spPr/>
      <dgm:t>
        <a:bodyPr/>
        <a:lstStyle/>
        <a:p>
          <a:endParaRPr lang="fr-FR"/>
        </a:p>
      </dgm:t>
    </dgm:pt>
    <dgm:pt modelId="{099F6F85-44A0-4DF1-96AB-68087FEBDAD8}" type="pres">
      <dgm:prSet presAssocID="{A9E0D49B-C246-4801-B3AA-92CF807814A4}" presName="nodeFollowingNodes" presStyleLbl="node1" presStyleIdx="4" presStyleCnt="8">
        <dgm:presLayoutVars>
          <dgm:bulletEnabled val="1"/>
        </dgm:presLayoutVars>
      </dgm:prSet>
      <dgm:spPr/>
      <dgm:t>
        <a:bodyPr/>
        <a:lstStyle/>
        <a:p>
          <a:endParaRPr lang="fr-FR"/>
        </a:p>
      </dgm:t>
    </dgm:pt>
    <dgm:pt modelId="{3BE2E59C-069B-4193-AA61-7C65B80C9687}" type="pres">
      <dgm:prSet presAssocID="{840B2327-0E7A-48D7-A719-615DA8EB0620}" presName="nodeFollowingNodes" presStyleLbl="node1" presStyleIdx="5" presStyleCnt="8" custRadScaleRad="109094" custRadScaleInc="26892">
        <dgm:presLayoutVars>
          <dgm:bulletEnabled val="1"/>
        </dgm:presLayoutVars>
      </dgm:prSet>
      <dgm:spPr/>
      <dgm:t>
        <a:bodyPr/>
        <a:lstStyle/>
        <a:p>
          <a:endParaRPr lang="fr-FR"/>
        </a:p>
      </dgm:t>
    </dgm:pt>
    <dgm:pt modelId="{8F10B850-17A7-45B8-8443-810052673578}" type="pres">
      <dgm:prSet presAssocID="{7451875D-A7BA-45D4-B969-325AD873D07E}" presName="nodeFollowingNodes" presStyleLbl="node1" presStyleIdx="6" presStyleCnt="8">
        <dgm:presLayoutVars>
          <dgm:bulletEnabled val="1"/>
        </dgm:presLayoutVars>
      </dgm:prSet>
      <dgm:spPr/>
      <dgm:t>
        <a:bodyPr/>
        <a:lstStyle/>
        <a:p>
          <a:endParaRPr lang="fr-FR"/>
        </a:p>
      </dgm:t>
    </dgm:pt>
    <dgm:pt modelId="{9366E914-DC51-4A61-B014-507905A80706}" type="pres">
      <dgm:prSet presAssocID="{CE57B0D7-D3D3-4CF3-9831-42C1B84319C1}" presName="nodeFollowingNodes" presStyleLbl="node1" presStyleIdx="7" presStyleCnt="8" custRadScaleRad="105783" custRadScaleInc="-23676">
        <dgm:presLayoutVars>
          <dgm:bulletEnabled val="1"/>
        </dgm:presLayoutVars>
      </dgm:prSet>
      <dgm:spPr/>
      <dgm:t>
        <a:bodyPr/>
        <a:lstStyle/>
        <a:p>
          <a:endParaRPr lang="fr-FR"/>
        </a:p>
      </dgm:t>
    </dgm:pt>
  </dgm:ptLst>
  <dgm:cxnLst>
    <dgm:cxn modelId="{D941E7DB-154B-4572-B1F7-F48883A34107}" srcId="{7FB73A29-7200-47A7-B483-DC0B3AC49112}" destId="{A9E0D49B-C246-4801-B3AA-92CF807814A4}" srcOrd="4" destOrd="0" parTransId="{0226B248-BD46-4450-88BB-AE0D7C21DCFA}" sibTransId="{BE093970-DDBC-49D8-8A9E-487602D40E07}"/>
    <dgm:cxn modelId="{2349B25F-64A1-40A0-90A9-C96589E18149}" type="presOf" srcId="{A9E0D49B-C246-4801-B3AA-92CF807814A4}" destId="{099F6F85-44A0-4DF1-96AB-68087FEBDAD8}" srcOrd="0" destOrd="0" presId="urn:microsoft.com/office/officeart/2005/8/layout/cycle3"/>
    <dgm:cxn modelId="{342BEE56-C3DB-49F7-BB10-F48EEB99F814}" srcId="{7FB73A29-7200-47A7-B483-DC0B3AC49112}" destId="{CE57B0D7-D3D3-4CF3-9831-42C1B84319C1}" srcOrd="7" destOrd="0" parTransId="{5D184FCE-4892-4DEA-AC51-AF1D303D89E7}" sibTransId="{B77CF696-8255-40F9-8B69-DFE7C685B812}"/>
    <dgm:cxn modelId="{30046394-C4C9-430F-988C-534953711340}" srcId="{7FB73A29-7200-47A7-B483-DC0B3AC49112}" destId="{0D630558-3FAB-4E1F-925F-CC429C760E51}" srcOrd="2" destOrd="0" parTransId="{C9A66B51-E34D-45A5-A0B9-90999F80E92C}" sibTransId="{95D0639A-2B9E-4BF4-956E-22FBBDC25478}"/>
    <dgm:cxn modelId="{ACAD5303-5545-400A-BEC2-1867C0686B9A}" srcId="{7FB73A29-7200-47A7-B483-DC0B3AC49112}" destId="{A1BBCD73-3792-4D4C-8E2B-12B9B25EAFCD}" srcOrd="1" destOrd="0" parTransId="{114EC17B-7E6C-47B0-8AF1-30A90AEA43FD}" sibTransId="{446E4726-02D4-4B32-9E1F-5C3DCCAEE7E1}"/>
    <dgm:cxn modelId="{57136CFB-982A-47AD-AE30-2C41CDD10331}" type="presOf" srcId="{840B2327-0E7A-48D7-A719-615DA8EB0620}" destId="{3BE2E59C-069B-4193-AA61-7C65B80C9687}" srcOrd="0" destOrd="0" presId="urn:microsoft.com/office/officeart/2005/8/layout/cycle3"/>
    <dgm:cxn modelId="{F93BA24D-A836-4617-8FE3-B17875D596CA}" type="presOf" srcId="{7FB73A29-7200-47A7-B483-DC0B3AC49112}" destId="{4CDD1AA0-8DB5-42A3-A153-5737D62FECEB}" srcOrd="0" destOrd="0" presId="urn:microsoft.com/office/officeart/2005/8/layout/cycle3"/>
    <dgm:cxn modelId="{350A2891-6DB0-43CD-8FAB-16C7565E07E3}" type="presOf" srcId="{A1BBCD73-3792-4D4C-8E2B-12B9B25EAFCD}" destId="{09E8554D-9D4D-439B-9D03-94C5508690E4}" srcOrd="0" destOrd="0" presId="urn:microsoft.com/office/officeart/2005/8/layout/cycle3"/>
    <dgm:cxn modelId="{B140B47F-683B-4933-B68F-39C208B36214}" srcId="{7FB73A29-7200-47A7-B483-DC0B3AC49112}" destId="{7451875D-A7BA-45D4-B969-325AD873D07E}" srcOrd="6" destOrd="0" parTransId="{DEB31CCD-0778-40EC-B6DC-6DB54EE202D3}" sibTransId="{50124D22-89E9-4E47-AB97-5B022BF02925}"/>
    <dgm:cxn modelId="{5A185382-F349-412D-A949-B5FF4E28E203}" type="presOf" srcId="{0D630558-3FAB-4E1F-925F-CC429C760E51}" destId="{8FC2B43B-B502-4A2D-AE30-0F536E661367}" srcOrd="0" destOrd="0" presId="urn:microsoft.com/office/officeart/2005/8/layout/cycle3"/>
    <dgm:cxn modelId="{F5C90BAF-7FA6-4F93-9F93-E2ACABF51B5F}" type="presOf" srcId="{8A486FEE-A4C4-4150-AF72-A1CAF9EAAF67}" destId="{5616E35A-A366-4E30-AED7-B115A9A6AC03}" srcOrd="0" destOrd="0" presId="urn:microsoft.com/office/officeart/2005/8/layout/cycle3"/>
    <dgm:cxn modelId="{EEBA378A-B216-4B74-83BE-B3E28DC6F812}" srcId="{7FB73A29-7200-47A7-B483-DC0B3AC49112}" destId="{840B2327-0E7A-48D7-A719-615DA8EB0620}" srcOrd="5" destOrd="0" parTransId="{51082ACC-2E4A-4471-B264-099BF534895F}" sibTransId="{8D86EF45-6423-45CA-8C26-F63F33DAFD2B}"/>
    <dgm:cxn modelId="{7008CE3A-628E-4773-938C-5438BFCC2129}" srcId="{7FB73A29-7200-47A7-B483-DC0B3AC49112}" destId="{CCA6D093-7BA5-4D35-A325-FD7A0E559969}" srcOrd="3" destOrd="0" parTransId="{2CCBED44-0AB6-46C7-80E3-D16B5C895D52}" sibTransId="{540EFE71-7CAD-4666-8E84-A8610503EFC5}"/>
    <dgm:cxn modelId="{AAAA51B9-AF93-48F2-A3A2-5FCFF6CD3247}" srcId="{7FB73A29-7200-47A7-B483-DC0B3AC49112}" destId="{EB61E778-F079-47E4-A352-22628EDAD5E5}" srcOrd="0" destOrd="0" parTransId="{4013CE38-39BB-4029-8AEC-7491BBF557F8}" sibTransId="{8A486FEE-A4C4-4150-AF72-A1CAF9EAAF67}"/>
    <dgm:cxn modelId="{9F36EA8C-CAF5-49FA-86C6-EDCBCCFBB632}" type="presOf" srcId="{CE57B0D7-D3D3-4CF3-9831-42C1B84319C1}" destId="{9366E914-DC51-4A61-B014-507905A80706}" srcOrd="0" destOrd="0" presId="urn:microsoft.com/office/officeart/2005/8/layout/cycle3"/>
    <dgm:cxn modelId="{688C1CC1-B281-44D0-A565-1C7FFF126641}" type="presOf" srcId="{7451875D-A7BA-45D4-B969-325AD873D07E}" destId="{8F10B850-17A7-45B8-8443-810052673578}" srcOrd="0" destOrd="0" presId="urn:microsoft.com/office/officeart/2005/8/layout/cycle3"/>
    <dgm:cxn modelId="{93F147DD-053B-4786-A583-09E7BD968D14}" type="presOf" srcId="{EB61E778-F079-47E4-A352-22628EDAD5E5}" destId="{246C710D-B8F9-4E5B-9BF0-B9263BF5058F}" srcOrd="0" destOrd="0" presId="urn:microsoft.com/office/officeart/2005/8/layout/cycle3"/>
    <dgm:cxn modelId="{102658EA-D512-4885-9DF5-DC6C9642C8DA}" type="presOf" srcId="{CCA6D093-7BA5-4D35-A325-FD7A0E559969}" destId="{6D149C9D-730C-4FF5-BDC3-90724CA68EE9}" srcOrd="0" destOrd="0" presId="urn:microsoft.com/office/officeart/2005/8/layout/cycle3"/>
    <dgm:cxn modelId="{24F793EE-2757-418B-A98F-A205915E56AB}" type="presParOf" srcId="{4CDD1AA0-8DB5-42A3-A153-5737D62FECEB}" destId="{F8773BFC-83CD-471B-B1F2-47FAE9326761}" srcOrd="0" destOrd="0" presId="urn:microsoft.com/office/officeart/2005/8/layout/cycle3"/>
    <dgm:cxn modelId="{738208B2-82AE-4D7F-8EFD-5C4F81A40399}" type="presParOf" srcId="{F8773BFC-83CD-471B-B1F2-47FAE9326761}" destId="{246C710D-B8F9-4E5B-9BF0-B9263BF5058F}" srcOrd="0" destOrd="0" presId="urn:microsoft.com/office/officeart/2005/8/layout/cycle3"/>
    <dgm:cxn modelId="{FD63C38B-B63F-4037-B79C-AB3F47EEFE69}" type="presParOf" srcId="{F8773BFC-83CD-471B-B1F2-47FAE9326761}" destId="{5616E35A-A366-4E30-AED7-B115A9A6AC03}" srcOrd="1" destOrd="0" presId="urn:microsoft.com/office/officeart/2005/8/layout/cycle3"/>
    <dgm:cxn modelId="{6184BD2E-5AA1-428C-A5D0-B2036531318D}" type="presParOf" srcId="{F8773BFC-83CD-471B-B1F2-47FAE9326761}" destId="{09E8554D-9D4D-439B-9D03-94C5508690E4}" srcOrd="2" destOrd="0" presId="urn:microsoft.com/office/officeart/2005/8/layout/cycle3"/>
    <dgm:cxn modelId="{C5A81655-794C-4C6A-AD20-0E5352D56468}" type="presParOf" srcId="{F8773BFC-83CD-471B-B1F2-47FAE9326761}" destId="{8FC2B43B-B502-4A2D-AE30-0F536E661367}" srcOrd="3" destOrd="0" presId="urn:microsoft.com/office/officeart/2005/8/layout/cycle3"/>
    <dgm:cxn modelId="{37FA03D0-A76A-4F76-9142-A2D5DCD0DBF3}" type="presParOf" srcId="{F8773BFC-83CD-471B-B1F2-47FAE9326761}" destId="{6D149C9D-730C-4FF5-BDC3-90724CA68EE9}" srcOrd="4" destOrd="0" presId="urn:microsoft.com/office/officeart/2005/8/layout/cycle3"/>
    <dgm:cxn modelId="{6BB06E86-53B7-4B50-B41F-B1584861CFE5}" type="presParOf" srcId="{F8773BFC-83CD-471B-B1F2-47FAE9326761}" destId="{099F6F85-44A0-4DF1-96AB-68087FEBDAD8}" srcOrd="5" destOrd="0" presId="urn:microsoft.com/office/officeart/2005/8/layout/cycle3"/>
    <dgm:cxn modelId="{D496D2A9-2D00-4E8A-A7DA-439C2474A33E}" type="presParOf" srcId="{F8773BFC-83CD-471B-B1F2-47FAE9326761}" destId="{3BE2E59C-069B-4193-AA61-7C65B80C9687}" srcOrd="6" destOrd="0" presId="urn:microsoft.com/office/officeart/2005/8/layout/cycle3"/>
    <dgm:cxn modelId="{7A900807-EB4F-434C-AED7-9F853EE741C1}" type="presParOf" srcId="{F8773BFC-83CD-471B-B1F2-47FAE9326761}" destId="{8F10B850-17A7-45B8-8443-810052673578}" srcOrd="7" destOrd="0" presId="urn:microsoft.com/office/officeart/2005/8/layout/cycle3"/>
    <dgm:cxn modelId="{C3EBFF2C-4211-4737-BC6B-FA82059369F1}" type="presParOf" srcId="{F8773BFC-83CD-471B-B1F2-47FAE9326761}" destId="{9366E914-DC51-4A61-B014-507905A80706}"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B73A29-7200-47A7-B483-DC0B3AC4911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EB61E778-F079-47E4-A352-22628EDAD5E5}">
      <dgm:prSet phldrT="[Texte]"/>
      <dgm:spPr/>
      <dgm:t>
        <a:bodyPr/>
        <a:lstStyle/>
        <a:p>
          <a:r>
            <a:rPr lang="fr-FR" dirty="0" smtClean="0"/>
            <a:t>Arrêt des mouvements</a:t>
          </a:r>
          <a:endParaRPr lang="fr-FR" dirty="0"/>
        </a:p>
      </dgm:t>
    </dgm:pt>
    <dgm:pt modelId="{4013CE38-39BB-4029-8AEC-7491BBF557F8}" type="parTrans" cxnId="{AAAA51B9-AF93-48F2-A3A2-5FCFF6CD3247}">
      <dgm:prSet/>
      <dgm:spPr/>
      <dgm:t>
        <a:bodyPr/>
        <a:lstStyle/>
        <a:p>
          <a:endParaRPr lang="fr-FR"/>
        </a:p>
      </dgm:t>
    </dgm:pt>
    <dgm:pt modelId="{8A486FEE-A4C4-4150-AF72-A1CAF9EAAF67}" type="sibTrans" cxnId="{AAAA51B9-AF93-48F2-A3A2-5FCFF6CD3247}">
      <dgm:prSet/>
      <dgm:spPr/>
      <dgm:t>
        <a:bodyPr/>
        <a:lstStyle/>
        <a:p>
          <a:endParaRPr lang="fr-FR"/>
        </a:p>
      </dgm:t>
    </dgm:pt>
    <dgm:pt modelId="{A1BBCD73-3792-4D4C-8E2B-12B9B25EAFCD}">
      <dgm:prSet phldrT="[Texte]"/>
      <dgm:spPr/>
      <dgm:t>
        <a:bodyPr/>
        <a:lstStyle/>
        <a:p>
          <a:r>
            <a:rPr lang="fr-FR" dirty="0" smtClean="0"/>
            <a:t>Liste des comptages</a:t>
          </a:r>
          <a:endParaRPr lang="fr-FR" dirty="0"/>
        </a:p>
      </dgm:t>
    </dgm:pt>
    <dgm:pt modelId="{114EC17B-7E6C-47B0-8AF1-30A90AEA43FD}" type="parTrans" cxnId="{ACAD5303-5545-400A-BEC2-1867C0686B9A}">
      <dgm:prSet/>
      <dgm:spPr/>
      <dgm:t>
        <a:bodyPr/>
        <a:lstStyle/>
        <a:p>
          <a:endParaRPr lang="fr-FR"/>
        </a:p>
      </dgm:t>
    </dgm:pt>
    <dgm:pt modelId="{446E4726-02D4-4B32-9E1F-5C3DCCAEE7E1}" type="sibTrans" cxnId="{ACAD5303-5545-400A-BEC2-1867C0686B9A}">
      <dgm:prSet/>
      <dgm:spPr/>
      <dgm:t>
        <a:bodyPr/>
        <a:lstStyle/>
        <a:p>
          <a:endParaRPr lang="fr-FR"/>
        </a:p>
      </dgm:t>
    </dgm:pt>
    <dgm:pt modelId="{0D630558-3FAB-4E1F-925F-CC429C760E51}">
      <dgm:prSet phldrT="[Texte]"/>
      <dgm:spPr/>
      <dgm:t>
        <a:bodyPr/>
        <a:lstStyle/>
        <a:p>
          <a:r>
            <a:rPr lang="fr-FR" dirty="0" smtClean="0"/>
            <a:t>comptage</a:t>
          </a:r>
          <a:endParaRPr lang="fr-FR" dirty="0"/>
        </a:p>
      </dgm:t>
    </dgm:pt>
    <dgm:pt modelId="{C9A66B51-E34D-45A5-A0B9-90999F80E92C}" type="parTrans" cxnId="{30046394-C4C9-430F-988C-534953711340}">
      <dgm:prSet/>
      <dgm:spPr/>
      <dgm:t>
        <a:bodyPr/>
        <a:lstStyle/>
        <a:p>
          <a:endParaRPr lang="fr-FR"/>
        </a:p>
      </dgm:t>
    </dgm:pt>
    <dgm:pt modelId="{95D0639A-2B9E-4BF4-956E-22FBBDC25478}" type="sibTrans" cxnId="{30046394-C4C9-430F-988C-534953711340}">
      <dgm:prSet/>
      <dgm:spPr/>
      <dgm:t>
        <a:bodyPr/>
        <a:lstStyle/>
        <a:p>
          <a:endParaRPr lang="fr-FR"/>
        </a:p>
      </dgm:t>
    </dgm:pt>
    <dgm:pt modelId="{CCA6D093-7BA5-4D35-A325-FD7A0E559969}">
      <dgm:prSet phldrT="[Texte]"/>
      <dgm:spPr/>
      <dgm:t>
        <a:bodyPr/>
        <a:lstStyle/>
        <a:p>
          <a:r>
            <a:rPr lang="fr-FR" dirty="0" smtClean="0"/>
            <a:t>Listes des écarts</a:t>
          </a:r>
          <a:endParaRPr lang="fr-FR" dirty="0"/>
        </a:p>
      </dgm:t>
    </dgm:pt>
    <dgm:pt modelId="{2CCBED44-0AB6-46C7-80E3-D16B5C895D52}" type="parTrans" cxnId="{7008CE3A-628E-4773-938C-5438BFCC2129}">
      <dgm:prSet/>
      <dgm:spPr/>
      <dgm:t>
        <a:bodyPr/>
        <a:lstStyle/>
        <a:p>
          <a:endParaRPr lang="fr-FR"/>
        </a:p>
      </dgm:t>
    </dgm:pt>
    <dgm:pt modelId="{540EFE71-7CAD-4666-8E84-A8610503EFC5}" type="sibTrans" cxnId="{7008CE3A-628E-4773-938C-5438BFCC2129}">
      <dgm:prSet/>
      <dgm:spPr/>
      <dgm:t>
        <a:bodyPr/>
        <a:lstStyle/>
        <a:p>
          <a:endParaRPr lang="fr-FR"/>
        </a:p>
      </dgm:t>
    </dgm:pt>
    <dgm:pt modelId="{A9E0D49B-C246-4801-B3AA-92CF807814A4}">
      <dgm:prSet phldrT="[Texte]"/>
      <dgm:spPr/>
      <dgm:t>
        <a:bodyPr/>
        <a:lstStyle/>
        <a:p>
          <a:r>
            <a:rPr lang="fr-FR" dirty="0" smtClean="0"/>
            <a:t>Recomptage</a:t>
          </a:r>
          <a:endParaRPr lang="fr-FR" dirty="0"/>
        </a:p>
      </dgm:t>
    </dgm:pt>
    <dgm:pt modelId="{0226B248-BD46-4450-88BB-AE0D7C21DCFA}" type="parTrans" cxnId="{D941E7DB-154B-4572-B1F7-F48883A34107}">
      <dgm:prSet/>
      <dgm:spPr/>
      <dgm:t>
        <a:bodyPr/>
        <a:lstStyle/>
        <a:p>
          <a:endParaRPr lang="fr-FR"/>
        </a:p>
      </dgm:t>
    </dgm:pt>
    <dgm:pt modelId="{BE093970-DDBC-49D8-8A9E-487602D40E07}" type="sibTrans" cxnId="{D941E7DB-154B-4572-B1F7-F48883A34107}">
      <dgm:prSet/>
      <dgm:spPr/>
      <dgm:t>
        <a:bodyPr/>
        <a:lstStyle/>
        <a:p>
          <a:endParaRPr lang="fr-FR"/>
        </a:p>
      </dgm:t>
    </dgm:pt>
    <dgm:pt modelId="{840B2327-0E7A-48D7-A719-615DA8EB0620}">
      <dgm:prSet phldrT="[Texte]"/>
      <dgm:spPr/>
      <dgm:t>
        <a:bodyPr/>
        <a:lstStyle/>
        <a:p>
          <a:r>
            <a:rPr lang="fr-FR" dirty="0" smtClean="0"/>
            <a:t>Rectifications</a:t>
          </a:r>
          <a:endParaRPr lang="fr-FR" dirty="0"/>
        </a:p>
      </dgm:t>
    </dgm:pt>
    <dgm:pt modelId="{51082ACC-2E4A-4471-B264-099BF534895F}" type="parTrans" cxnId="{EEBA378A-B216-4B74-83BE-B3E28DC6F812}">
      <dgm:prSet/>
      <dgm:spPr/>
      <dgm:t>
        <a:bodyPr/>
        <a:lstStyle/>
        <a:p>
          <a:endParaRPr lang="fr-FR"/>
        </a:p>
      </dgm:t>
    </dgm:pt>
    <dgm:pt modelId="{8D86EF45-6423-45CA-8C26-F63F33DAFD2B}" type="sibTrans" cxnId="{EEBA378A-B216-4B74-83BE-B3E28DC6F812}">
      <dgm:prSet/>
      <dgm:spPr/>
      <dgm:t>
        <a:bodyPr/>
        <a:lstStyle/>
        <a:p>
          <a:endParaRPr lang="fr-FR"/>
        </a:p>
      </dgm:t>
    </dgm:pt>
    <dgm:pt modelId="{7451875D-A7BA-45D4-B969-325AD873D07E}">
      <dgm:prSet phldrT="[Texte]"/>
      <dgm:spPr/>
      <dgm:t>
        <a:bodyPr/>
        <a:lstStyle/>
        <a:p>
          <a:r>
            <a:rPr lang="fr-FR" dirty="0" smtClean="0"/>
            <a:t>Listes des rectifications</a:t>
          </a:r>
          <a:endParaRPr lang="fr-FR" dirty="0"/>
        </a:p>
      </dgm:t>
    </dgm:pt>
    <dgm:pt modelId="{DEB31CCD-0778-40EC-B6DC-6DB54EE202D3}" type="parTrans" cxnId="{B140B47F-683B-4933-B68F-39C208B36214}">
      <dgm:prSet/>
      <dgm:spPr/>
      <dgm:t>
        <a:bodyPr/>
        <a:lstStyle/>
        <a:p>
          <a:endParaRPr lang="fr-FR"/>
        </a:p>
      </dgm:t>
    </dgm:pt>
    <dgm:pt modelId="{50124D22-89E9-4E47-AB97-5B022BF02925}" type="sibTrans" cxnId="{B140B47F-683B-4933-B68F-39C208B36214}">
      <dgm:prSet/>
      <dgm:spPr/>
      <dgm:t>
        <a:bodyPr/>
        <a:lstStyle/>
        <a:p>
          <a:endParaRPr lang="fr-FR"/>
        </a:p>
      </dgm:t>
    </dgm:pt>
    <dgm:pt modelId="{CE57B0D7-D3D3-4CF3-9831-42C1B84319C1}">
      <dgm:prSet phldrT="[Texte]"/>
      <dgm:spPr/>
      <dgm:t>
        <a:bodyPr/>
        <a:lstStyle/>
        <a:p>
          <a:r>
            <a:rPr lang="fr-FR" dirty="0" smtClean="0"/>
            <a:t>Reprise des mouvements</a:t>
          </a:r>
          <a:endParaRPr lang="fr-FR" dirty="0"/>
        </a:p>
      </dgm:t>
    </dgm:pt>
    <dgm:pt modelId="{5D184FCE-4892-4DEA-AC51-AF1D303D89E7}" type="parTrans" cxnId="{342BEE56-C3DB-49F7-BB10-F48EEB99F814}">
      <dgm:prSet/>
      <dgm:spPr/>
      <dgm:t>
        <a:bodyPr/>
        <a:lstStyle/>
        <a:p>
          <a:endParaRPr lang="fr-FR"/>
        </a:p>
      </dgm:t>
    </dgm:pt>
    <dgm:pt modelId="{B77CF696-8255-40F9-8B69-DFE7C685B812}" type="sibTrans" cxnId="{342BEE56-C3DB-49F7-BB10-F48EEB99F814}">
      <dgm:prSet/>
      <dgm:spPr/>
      <dgm:t>
        <a:bodyPr/>
        <a:lstStyle/>
        <a:p>
          <a:endParaRPr lang="fr-FR"/>
        </a:p>
      </dgm:t>
    </dgm:pt>
    <dgm:pt modelId="{4CDD1AA0-8DB5-42A3-A153-5737D62FECEB}" type="pres">
      <dgm:prSet presAssocID="{7FB73A29-7200-47A7-B483-DC0B3AC49112}" presName="Name0" presStyleCnt="0">
        <dgm:presLayoutVars>
          <dgm:dir/>
          <dgm:resizeHandles val="exact"/>
        </dgm:presLayoutVars>
      </dgm:prSet>
      <dgm:spPr/>
      <dgm:t>
        <a:bodyPr/>
        <a:lstStyle/>
        <a:p>
          <a:endParaRPr lang="fr-FR"/>
        </a:p>
      </dgm:t>
    </dgm:pt>
    <dgm:pt modelId="{F8773BFC-83CD-471B-B1F2-47FAE9326761}" type="pres">
      <dgm:prSet presAssocID="{7FB73A29-7200-47A7-B483-DC0B3AC49112}" presName="cycle" presStyleCnt="0"/>
      <dgm:spPr/>
    </dgm:pt>
    <dgm:pt modelId="{246C710D-B8F9-4E5B-9BF0-B9263BF5058F}" type="pres">
      <dgm:prSet presAssocID="{EB61E778-F079-47E4-A352-22628EDAD5E5}" presName="nodeFirstNode" presStyleLbl="node1" presStyleIdx="0" presStyleCnt="8">
        <dgm:presLayoutVars>
          <dgm:bulletEnabled val="1"/>
        </dgm:presLayoutVars>
      </dgm:prSet>
      <dgm:spPr/>
      <dgm:t>
        <a:bodyPr/>
        <a:lstStyle/>
        <a:p>
          <a:endParaRPr lang="fr-FR"/>
        </a:p>
      </dgm:t>
    </dgm:pt>
    <dgm:pt modelId="{5616E35A-A366-4E30-AED7-B115A9A6AC03}" type="pres">
      <dgm:prSet presAssocID="{8A486FEE-A4C4-4150-AF72-A1CAF9EAAF67}" presName="sibTransFirstNode" presStyleLbl="bgShp" presStyleIdx="0" presStyleCnt="1"/>
      <dgm:spPr/>
      <dgm:t>
        <a:bodyPr/>
        <a:lstStyle/>
        <a:p>
          <a:endParaRPr lang="fr-FR"/>
        </a:p>
      </dgm:t>
    </dgm:pt>
    <dgm:pt modelId="{09E8554D-9D4D-439B-9D03-94C5508690E4}" type="pres">
      <dgm:prSet presAssocID="{A1BBCD73-3792-4D4C-8E2B-12B9B25EAFCD}" presName="nodeFollowingNodes" presStyleLbl="node1" presStyleIdx="1" presStyleCnt="8" custRadScaleRad="99935" custRadScaleInc="24899">
        <dgm:presLayoutVars>
          <dgm:bulletEnabled val="1"/>
        </dgm:presLayoutVars>
      </dgm:prSet>
      <dgm:spPr/>
      <dgm:t>
        <a:bodyPr/>
        <a:lstStyle/>
        <a:p>
          <a:endParaRPr lang="fr-FR"/>
        </a:p>
      </dgm:t>
    </dgm:pt>
    <dgm:pt modelId="{8FC2B43B-B502-4A2D-AE30-0F536E661367}" type="pres">
      <dgm:prSet presAssocID="{0D630558-3FAB-4E1F-925F-CC429C760E51}" presName="nodeFollowingNodes" presStyleLbl="node1" presStyleIdx="2" presStyleCnt="8">
        <dgm:presLayoutVars>
          <dgm:bulletEnabled val="1"/>
        </dgm:presLayoutVars>
      </dgm:prSet>
      <dgm:spPr/>
      <dgm:t>
        <a:bodyPr/>
        <a:lstStyle/>
        <a:p>
          <a:endParaRPr lang="fr-FR"/>
        </a:p>
      </dgm:t>
    </dgm:pt>
    <dgm:pt modelId="{6D149C9D-730C-4FF5-BDC3-90724CA68EE9}" type="pres">
      <dgm:prSet presAssocID="{CCA6D093-7BA5-4D35-A325-FD7A0E559969}" presName="nodeFollowingNodes" presStyleLbl="node1" presStyleIdx="3" presStyleCnt="8" custRadScaleRad="105594" custRadScaleInc="-23636">
        <dgm:presLayoutVars>
          <dgm:bulletEnabled val="1"/>
        </dgm:presLayoutVars>
      </dgm:prSet>
      <dgm:spPr/>
      <dgm:t>
        <a:bodyPr/>
        <a:lstStyle/>
        <a:p>
          <a:endParaRPr lang="fr-FR"/>
        </a:p>
      </dgm:t>
    </dgm:pt>
    <dgm:pt modelId="{099F6F85-44A0-4DF1-96AB-68087FEBDAD8}" type="pres">
      <dgm:prSet presAssocID="{A9E0D49B-C246-4801-B3AA-92CF807814A4}" presName="nodeFollowingNodes" presStyleLbl="node1" presStyleIdx="4" presStyleCnt="8">
        <dgm:presLayoutVars>
          <dgm:bulletEnabled val="1"/>
        </dgm:presLayoutVars>
      </dgm:prSet>
      <dgm:spPr/>
      <dgm:t>
        <a:bodyPr/>
        <a:lstStyle/>
        <a:p>
          <a:endParaRPr lang="fr-FR"/>
        </a:p>
      </dgm:t>
    </dgm:pt>
    <dgm:pt modelId="{3BE2E59C-069B-4193-AA61-7C65B80C9687}" type="pres">
      <dgm:prSet presAssocID="{840B2327-0E7A-48D7-A719-615DA8EB0620}" presName="nodeFollowingNodes" presStyleLbl="node1" presStyleIdx="5" presStyleCnt="8" custRadScaleRad="109094" custRadScaleInc="26892">
        <dgm:presLayoutVars>
          <dgm:bulletEnabled val="1"/>
        </dgm:presLayoutVars>
      </dgm:prSet>
      <dgm:spPr/>
      <dgm:t>
        <a:bodyPr/>
        <a:lstStyle/>
        <a:p>
          <a:endParaRPr lang="fr-FR"/>
        </a:p>
      </dgm:t>
    </dgm:pt>
    <dgm:pt modelId="{8F10B850-17A7-45B8-8443-810052673578}" type="pres">
      <dgm:prSet presAssocID="{7451875D-A7BA-45D4-B969-325AD873D07E}" presName="nodeFollowingNodes" presStyleLbl="node1" presStyleIdx="6" presStyleCnt="8">
        <dgm:presLayoutVars>
          <dgm:bulletEnabled val="1"/>
        </dgm:presLayoutVars>
      </dgm:prSet>
      <dgm:spPr/>
      <dgm:t>
        <a:bodyPr/>
        <a:lstStyle/>
        <a:p>
          <a:endParaRPr lang="fr-FR"/>
        </a:p>
      </dgm:t>
    </dgm:pt>
    <dgm:pt modelId="{9366E914-DC51-4A61-B014-507905A80706}" type="pres">
      <dgm:prSet presAssocID="{CE57B0D7-D3D3-4CF3-9831-42C1B84319C1}" presName="nodeFollowingNodes" presStyleLbl="node1" presStyleIdx="7" presStyleCnt="8" custRadScaleRad="105783" custRadScaleInc="-23676">
        <dgm:presLayoutVars>
          <dgm:bulletEnabled val="1"/>
        </dgm:presLayoutVars>
      </dgm:prSet>
      <dgm:spPr/>
      <dgm:t>
        <a:bodyPr/>
        <a:lstStyle/>
        <a:p>
          <a:endParaRPr lang="fr-FR"/>
        </a:p>
      </dgm:t>
    </dgm:pt>
  </dgm:ptLst>
  <dgm:cxnLst>
    <dgm:cxn modelId="{6B37DC04-4299-4790-8EB2-0E506E5C2159}" type="presOf" srcId="{CE57B0D7-D3D3-4CF3-9831-42C1B84319C1}" destId="{9366E914-DC51-4A61-B014-507905A80706}" srcOrd="0" destOrd="0" presId="urn:microsoft.com/office/officeart/2005/8/layout/cycle3"/>
    <dgm:cxn modelId="{B140B47F-683B-4933-B68F-39C208B36214}" srcId="{7FB73A29-7200-47A7-B483-DC0B3AC49112}" destId="{7451875D-A7BA-45D4-B969-325AD873D07E}" srcOrd="6" destOrd="0" parTransId="{DEB31CCD-0778-40EC-B6DC-6DB54EE202D3}" sibTransId="{50124D22-89E9-4E47-AB97-5B022BF02925}"/>
    <dgm:cxn modelId="{EC50FA49-57F0-4EC6-B22F-EC449848F401}" type="presOf" srcId="{CCA6D093-7BA5-4D35-A325-FD7A0E559969}" destId="{6D149C9D-730C-4FF5-BDC3-90724CA68EE9}" srcOrd="0" destOrd="0" presId="urn:microsoft.com/office/officeart/2005/8/layout/cycle3"/>
    <dgm:cxn modelId="{81E6851F-3D6D-41C7-A398-1B1E7725EE89}" type="presOf" srcId="{7FB73A29-7200-47A7-B483-DC0B3AC49112}" destId="{4CDD1AA0-8DB5-42A3-A153-5737D62FECEB}" srcOrd="0" destOrd="0" presId="urn:microsoft.com/office/officeart/2005/8/layout/cycle3"/>
    <dgm:cxn modelId="{B59B87CB-D0E4-4606-85F1-9103B6C59C78}" type="presOf" srcId="{A1BBCD73-3792-4D4C-8E2B-12B9B25EAFCD}" destId="{09E8554D-9D4D-439B-9D03-94C5508690E4}" srcOrd="0" destOrd="0" presId="urn:microsoft.com/office/officeart/2005/8/layout/cycle3"/>
    <dgm:cxn modelId="{3FE6F4F7-89E9-441D-83C8-AF0BF2CABC59}" type="presOf" srcId="{EB61E778-F079-47E4-A352-22628EDAD5E5}" destId="{246C710D-B8F9-4E5B-9BF0-B9263BF5058F}" srcOrd="0" destOrd="0" presId="urn:microsoft.com/office/officeart/2005/8/layout/cycle3"/>
    <dgm:cxn modelId="{AAAA51B9-AF93-48F2-A3A2-5FCFF6CD3247}" srcId="{7FB73A29-7200-47A7-B483-DC0B3AC49112}" destId="{EB61E778-F079-47E4-A352-22628EDAD5E5}" srcOrd="0" destOrd="0" parTransId="{4013CE38-39BB-4029-8AEC-7491BBF557F8}" sibTransId="{8A486FEE-A4C4-4150-AF72-A1CAF9EAAF67}"/>
    <dgm:cxn modelId="{1535EFCA-D567-4C41-8C1A-DF7B67E8A3E2}" type="presOf" srcId="{840B2327-0E7A-48D7-A719-615DA8EB0620}" destId="{3BE2E59C-069B-4193-AA61-7C65B80C9687}" srcOrd="0" destOrd="0" presId="urn:microsoft.com/office/officeart/2005/8/layout/cycle3"/>
    <dgm:cxn modelId="{CEA11E9E-49A5-41D2-B941-C51D8EACBEE1}" type="presOf" srcId="{7451875D-A7BA-45D4-B969-325AD873D07E}" destId="{8F10B850-17A7-45B8-8443-810052673578}" srcOrd="0" destOrd="0" presId="urn:microsoft.com/office/officeart/2005/8/layout/cycle3"/>
    <dgm:cxn modelId="{D941E7DB-154B-4572-B1F7-F48883A34107}" srcId="{7FB73A29-7200-47A7-B483-DC0B3AC49112}" destId="{A9E0D49B-C246-4801-B3AA-92CF807814A4}" srcOrd="4" destOrd="0" parTransId="{0226B248-BD46-4450-88BB-AE0D7C21DCFA}" sibTransId="{BE093970-DDBC-49D8-8A9E-487602D40E07}"/>
    <dgm:cxn modelId="{ACAD5303-5545-400A-BEC2-1867C0686B9A}" srcId="{7FB73A29-7200-47A7-B483-DC0B3AC49112}" destId="{A1BBCD73-3792-4D4C-8E2B-12B9B25EAFCD}" srcOrd="1" destOrd="0" parTransId="{114EC17B-7E6C-47B0-8AF1-30A90AEA43FD}" sibTransId="{446E4726-02D4-4B32-9E1F-5C3DCCAEE7E1}"/>
    <dgm:cxn modelId="{342BEE56-C3DB-49F7-BB10-F48EEB99F814}" srcId="{7FB73A29-7200-47A7-B483-DC0B3AC49112}" destId="{CE57B0D7-D3D3-4CF3-9831-42C1B84319C1}" srcOrd="7" destOrd="0" parTransId="{5D184FCE-4892-4DEA-AC51-AF1D303D89E7}" sibTransId="{B77CF696-8255-40F9-8B69-DFE7C685B812}"/>
    <dgm:cxn modelId="{B3D14257-C014-46D5-9FAC-05E5DDF7F514}" type="presOf" srcId="{8A486FEE-A4C4-4150-AF72-A1CAF9EAAF67}" destId="{5616E35A-A366-4E30-AED7-B115A9A6AC03}" srcOrd="0" destOrd="0" presId="urn:microsoft.com/office/officeart/2005/8/layout/cycle3"/>
    <dgm:cxn modelId="{7008CE3A-628E-4773-938C-5438BFCC2129}" srcId="{7FB73A29-7200-47A7-B483-DC0B3AC49112}" destId="{CCA6D093-7BA5-4D35-A325-FD7A0E559969}" srcOrd="3" destOrd="0" parTransId="{2CCBED44-0AB6-46C7-80E3-D16B5C895D52}" sibTransId="{540EFE71-7CAD-4666-8E84-A8610503EFC5}"/>
    <dgm:cxn modelId="{30046394-C4C9-430F-988C-534953711340}" srcId="{7FB73A29-7200-47A7-B483-DC0B3AC49112}" destId="{0D630558-3FAB-4E1F-925F-CC429C760E51}" srcOrd="2" destOrd="0" parTransId="{C9A66B51-E34D-45A5-A0B9-90999F80E92C}" sibTransId="{95D0639A-2B9E-4BF4-956E-22FBBDC25478}"/>
    <dgm:cxn modelId="{EEBA378A-B216-4B74-83BE-B3E28DC6F812}" srcId="{7FB73A29-7200-47A7-B483-DC0B3AC49112}" destId="{840B2327-0E7A-48D7-A719-615DA8EB0620}" srcOrd="5" destOrd="0" parTransId="{51082ACC-2E4A-4471-B264-099BF534895F}" sibTransId="{8D86EF45-6423-45CA-8C26-F63F33DAFD2B}"/>
    <dgm:cxn modelId="{9ED5CFFE-0A73-4033-9E5B-132814A7838D}" type="presOf" srcId="{A9E0D49B-C246-4801-B3AA-92CF807814A4}" destId="{099F6F85-44A0-4DF1-96AB-68087FEBDAD8}" srcOrd="0" destOrd="0" presId="urn:microsoft.com/office/officeart/2005/8/layout/cycle3"/>
    <dgm:cxn modelId="{DB157E88-C57C-4964-BE80-866A9BD43EFD}" type="presOf" srcId="{0D630558-3FAB-4E1F-925F-CC429C760E51}" destId="{8FC2B43B-B502-4A2D-AE30-0F536E661367}" srcOrd="0" destOrd="0" presId="urn:microsoft.com/office/officeart/2005/8/layout/cycle3"/>
    <dgm:cxn modelId="{EE83656B-9655-4C81-B61D-1F654DCD6E4B}" type="presParOf" srcId="{4CDD1AA0-8DB5-42A3-A153-5737D62FECEB}" destId="{F8773BFC-83CD-471B-B1F2-47FAE9326761}" srcOrd="0" destOrd="0" presId="urn:microsoft.com/office/officeart/2005/8/layout/cycle3"/>
    <dgm:cxn modelId="{D939327F-FD0A-4FF2-A55C-3BD1231EAC3B}" type="presParOf" srcId="{F8773BFC-83CD-471B-B1F2-47FAE9326761}" destId="{246C710D-B8F9-4E5B-9BF0-B9263BF5058F}" srcOrd="0" destOrd="0" presId="urn:microsoft.com/office/officeart/2005/8/layout/cycle3"/>
    <dgm:cxn modelId="{1393DE04-6006-4CC1-9168-6371B0811C03}" type="presParOf" srcId="{F8773BFC-83CD-471B-B1F2-47FAE9326761}" destId="{5616E35A-A366-4E30-AED7-B115A9A6AC03}" srcOrd="1" destOrd="0" presId="urn:microsoft.com/office/officeart/2005/8/layout/cycle3"/>
    <dgm:cxn modelId="{115917F2-9BC1-4A53-A7FE-9B0075572230}" type="presParOf" srcId="{F8773BFC-83CD-471B-B1F2-47FAE9326761}" destId="{09E8554D-9D4D-439B-9D03-94C5508690E4}" srcOrd="2" destOrd="0" presId="urn:microsoft.com/office/officeart/2005/8/layout/cycle3"/>
    <dgm:cxn modelId="{781F5142-3EE8-43F7-A9B1-4CAA25ACFF2B}" type="presParOf" srcId="{F8773BFC-83CD-471B-B1F2-47FAE9326761}" destId="{8FC2B43B-B502-4A2D-AE30-0F536E661367}" srcOrd="3" destOrd="0" presId="urn:microsoft.com/office/officeart/2005/8/layout/cycle3"/>
    <dgm:cxn modelId="{B1943EB4-548B-4D91-A8FD-EAB61E29BB1F}" type="presParOf" srcId="{F8773BFC-83CD-471B-B1F2-47FAE9326761}" destId="{6D149C9D-730C-4FF5-BDC3-90724CA68EE9}" srcOrd="4" destOrd="0" presId="urn:microsoft.com/office/officeart/2005/8/layout/cycle3"/>
    <dgm:cxn modelId="{AF76EB7C-B3B3-40C5-81FD-0C5B925D0D0F}" type="presParOf" srcId="{F8773BFC-83CD-471B-B1F2-47FAE9326761}" destId="{099F6F85-44A0-4DF1-96AB-68087FEBDAD8}" srcOrd="5" destOrd="0" presId="urn:microsoft.com/office/officeart/2005/8/layout/cycle3"/>
    <dgm:cxn modelId="{FC055E02-C9A2-4AB8-BE1B-11D44F03D8B0}" type="presParOf" srcId="{F8773BFC-83CD-471B-B1F2-47FAE9326761}" destId="{3BE2E59C-069B-4193-AA61-7C65B80C9687}" srcOrd="6" destOrd="0" presId="urn:microsoft.com/office/officeart/2005/8/layout/cycle3"/>
    <dgm:cxn modelId="{9D2FEDAE-0588-4969-B34A-7D864FF63693}" type="presParOf" srcId="{F8773BFC-83CD-471B-B1F2-47FAE9326761}" destId="{8F10B850-17A7-45B8-8443-810052673578}" srcOrd="7" destOrd="0" presId="urn:microsoft.com/office/officeart/2005/8/layout/cycle3"/>
    <dgm:cxn modelId="{5A2F639E-B273-4E32-8232-2AFD91C747D0}" type="presParOf" srcId="{F8773BFC-83CD-471B-B1F2-47FAE9326761}" destId="{9366E914-DC51-4A61-B014-507905A80706}" srcOrd="8"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B73A29-7200-47A7-B483-DC0B3AC4911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EB61E778-F079-47E4-A352-22628EDAD5E5}">
      <dgm:prSet phldrT="[Texte]"/>
      <dgm:spPr/>
      <dgm:t>
        <a:bodyPr/>
        <a:lstStyle/>
        <a:p>
          <a:r>
            <a:rPr lang="fr-FR" dirty="0" smtClean="0"/>
            <a:t>Arrêt des mouvements</a:t>
          </a:r>
          <a:endParaRPr lang="fr-FR" dirty="0"/>
        </a:p>
      </dgm:t>
    </dgm:pt>
    <dgm:pt modelId="{4013CE38-39BB-4029-8AEC-7491BBF557F8}" type="parTrans" cxnId="{AAAA51B9-AF93-48F2-A3A2-5FCFF6CD3247}">
      <dgm:prSet/>
      <dgm:spPr/>
      <dgm:t>
        <a:bodyPr/>
        <a:lstStyle/>
        <a:p>
          <a:endParaRPr lang="fr-FR"/>
        </a:p>
      </dgm:t>
    </dgm:pt>
    <dgm:pt modelId="{8A486FEE-A4C4-4150-AF72-A1CAF9EAAF67}" type="sibTrans" cxnId="{AAAA51B9-AF93-48F2-A3A2-5FCFF6CD3247}">
      <dgm:prSet/>
      <dgm:spPr/>
      <dgm:t>
        <a:bodyPr/>
        <a:lstStyle/>
        <a:p>
          <a:endParaRPr lang="fr-FR"/>
        </a:p>
      </dgm:t>
    </dgm:pt>
    <dgm:pt modelId="{A1BBCD73-3792-4D4C-8E2B-12B9B25EAFCD}">
      <dgm:prSet phldrT="[Texte]"/>
      <dgm:spPr/>
      <dgm:t>
        <a:bodyPr/>
        <a:lstStyle/>
        <a:p>
          <a:r>
            <a:rPr lang="fr-FR" dirty="0" smtClean="0"/>
            <a:t>Liste des comptages</a:t>
          </a:r>
          <a:endParaRPr lang="fr-FR" dirty="0"/>
        </a:p>
      </dgm:t>
    </dgm:pt>
    <dgm:pt modelId="{114EC17B-7E6C-47B0-8AF1-30A90AEA43FD}" type="parTrans" cxnId="{ACAD5303-5545-400A-BEC2-1867C0686B9A}">
      <dgm:prSet/>
      <dgm:spPr/>
      <dgm:t>
        <a:bodyPr/>
        <a:lstStyle/>
        <a:p>
          <a:endParaRPr lang="fr-FR"/>
        </a:p>
      </dgm:t>
    </dgm:pt>
    <dgm:pt modelId="{446E4726-02D4-4B32-9E1F-5C3DCCAEE7E1}" type="sibTrans" cxnId="{ACAD5303-5545-400A-BEC2-1867C0686B9A}">
      <dgm:prSet/>
      <dgm:spPr/>
      <dgm:t>
        <a:bodyPr/>
        <a:lstStyle/>
        <a:p>
          <a:endParaRPr lang="fr-FR"/>
        </a:p>
      </dgm:t>
    </dgm:pt>
    <dgm:pt modelId="{0D630558-3FAB-4E1F-925F-CC429C760E51}">
      <dgm:prSet phldrT="[Texte]"/>
      <dgm:spPr/>
      <dgm:t>
        <a:bodyPr/>
        <a:lstStyle/>
        <a:p>
          <a:r>
            <a:rPr lang="fr-FR" dirty="0" smtClean="0"/>
            <a:t>comptage</a:t>
          </a:r>
          <a:endParaRPr lang="fr-FR" dirty="0"/>
        </a:p>
      </dgm:t>
    </dgm:pt>
    <dgm:pt modelId="{C9A66B51-E34D-45A5-A0B9-90999F80E92C}" type="parTrans" cxnId="{30046394-C4C9-430F-988C-534953711340}">
      <dgm:prSet/>
      <dgm:spPr/>
      <dgm:t>
        <a:bodyPr/>
        <a:lstStyle/>
        <a:p>
          <a:endParaRPr lang="fr-FR"/>
        </a:p>
      </dgm:t>
    </dgm:pt>
    <dgm:pt modelId="{95D0639A-2B9E-4BF4-956E-22FBBDC25478}" type="sibTrans" cxnId="{30046394-C4C9-430F-988C-534953711340}">
      <dgm:prSet/>
      <dgm:spPr/>
      <dgm:t>
        <a:bodyPr/>
        <a:lstStyle/>
        <a:p>
          <a:endParaRPr lang="fr-FR"/>
        </a:p>
      </dgm:t>
    </dgm:pt>
    <dgm:pt modelId="{CCA6D093-7BA5-4D35-A325-FD7A0E559969}">
      <dgm:prSet phldrT="[Texte]"/>
      <dgm:spPr/>
      <dgm:t>
        <a:bodyPr/>
        <a:lstStyle/>
        <a:p>
          <a:r>
            <a:rPr lang="fr-FR" dirty="0" smtClean="0"/>
            <a:t>Listes des écarts</a:t>
          </a:r>
          <a:endParaRPr lang="fr-FR" dirty="0"/>
        </a:p>
      </dgm:t>
    </dgm:pt>
    <dgm:pt modelId="{2CCBED44-0AB6-46C7-80E3-D16B5C895D52}" type="parTrans" cxnId="{7008CE3A-628E-4773-938C-5438BFCC2129}">
      <dgm:prSet/>
      <dgm:spPr/>
      <dgm:t>
        <a:bodyPr/>
        <a:lstStyle/>
        <a:p>
          <a:endParaRPr lang="fr-FR"/>
        </a:p>
      </dgm:t>
    </dgm:pt>
    <dgm:pt modelId="{540EFE71-7CAD-4666-8E84-A8610503EFC5}" type="sibTrans" cxnId="{7008CE3A-628E-4773-938C-5438BFCC2129}">
      <dgm:prSet/>
      <dgm:spPr/>
      <dgm:t>
        <a:bodyPr/>
        <a:lstStyle/>
        <a:p>
          <a:endParaRPr lang="fr-FR"/>
        </a:p>
      </dgm:t>
    </dgm:pt>
    <dgm:pt modelId="{A9E0D49B-C246-4801-B3AA-92CF807814A4}">
      <dgm:prSet phldrT="[Texte]"/>
      <dgm:spPr/>
      <dgm:t>
        <a:bodyPr/>
        <a:lstStyle/>
        <a:p>
          <a:r>
            <a:rPr lang="fr-FR" dirty="0" smtClean="0"/>
            <a:t>Recomptage</a:t>
          </a:r>
          <a:endParaRPr lang="fr-FR" dirty="0"/>
        </a:p>
      </dgm:t>
    </dgm:pt>
    <dgm:pt modelId="{0226B248-BD46-4450-88BB-AE0D7C21DCFA}" type="parTrans" cxnId="{D941E7DB-154B-4572-B1F7-F48883A34107}">
      <dgm:prSet/>
      <dgm:spPr/>
      <dgm:t>
        <a:bodyPr/>
        <a:lstStyle/>
        <a:p>
          <a:endParaRPr lang="fr-FR"/>
        </a:p>
      </dgm:t>
    </dgm:pt>
    <dgm:pt modelId="{BE093970-DDBC-49D8-8A9E-487602D40E07}" type="sibTrans" cxnId="{D941E7DB-154B-4572-B1F7-F48883A34107}">
      <dgm:prSet/>
      <dgm:spPr/>
      <dgm:t>
        <a:bodyPr/>
        <a:lstStyle/>
        <a:p>
          <a:endParaRPr lang="fr-FR"/>
        </a:p>
      </dgm:t>
    </dgm:pt>
    <dgm:pt modelId="{840B2327-0E7A-48D7-A719-615DA8EB0620}">
      <dgm:prSet phldrT="[Texte]"/>
      <dgm:spPr/>
      <dgm:t>
        <a:bodyPr/>
        <a:lstStyle/>
        <a:p>
          <a:r>
            <a:rPr lang="fr-FR" dirty="0" smtClean="0"/>
            <a:t>Rectifications</a:t>
          </a:r>
          <a:endParaRPr lang="fr-FR" dirty="0"/>
        </a:p>
      </dgm:t>
    </dgm:pt>
    <dgm:pt modelId="{51082ACC-2E4A-4471-B264-099BF534895F}" type="parTrans" cxnId="{EEBA378A-B216-4B74-83BE-B3E28DC6F812}">
      <dgm:prSet/>
      <dgm:spPr/>
      <dgm:t>
        <a:bodyPr/>
        <a:lstStyle/>
        <a:p>
          <a:endParaRPr lang="fr-FR"/>
        </a:p>
      </dgm:t>
    </dgm:pt>
    <dgm:pt modelId="{8D86EF45-6423-45CA-8C26-F63F33DAFD2B}" type="sibTrans" cxnId="{EEBA378A-B216-4B74-83BE-B3E28DC6F812}">
      <dgm:prSet/>
      <dgm:spPr/>
      <dgm:t>
        <a:bodyPr/>
        <a:lstStyle/>
        <a:p>
          <a:endParaRPr lang="fr-FR"/>
        </a:p>
      </dgm:t>
    </dgm:pt>
    <dgm:pt modelId="{7451875D-A7BA-45D4-B969-325AD873D07E}">
      <dgm:prSet phldrT="[Texte]"/>
      <dgm:spPr/>
      <dgm:t>
        <a:bodyPr/>
        <a:lstStyle/>
        <a:p>
          <a:r>
            <a:rPr lang="fr-FR" dirty="0" smtClean="0"/>
            <a:t>Listes des rectifications</a:t>
          </a:r>
          <a:endParaRPr lang="fr-FR" dirty="0"/>
        </a:p>
      </dgm:t>
    </dgm:pt>
    <dgm:pt modelId="{DEB31CCD-0778-40EC-B6DC-6DB54EE202D3}" type="parTrans" cxnId="{B140B47F-683B-4933-B68F-39C208B36214}">
      <dgm:prSet/>
      <dgm:spPr/>
      <dgm:t>
        <a:bodyPr/>
        <a:lstStyle/>
        <a:p>
          <a:endParaRPr lang="fr-FR"/>
        </a:p>
      </dgm:t>
    </dgm:pt>
    <dgm:pt modelId="{50124D22-89E9-4E47-AB97-5B022BF02925}" type="sibTrans" cxnId="{B140B47F-683B-4933-B68F-39C208B36214}">
      <dgm:prSet/>
      <dgm:spPr/>
      <dgm:t>
        <a:bodyPr/>
        <a:lstStyle/>
        <a:p>
          <a:endParaRPr lang="fr-FR"/>
        </a:p>
      </dgm:t>
    </dgm:pt>
    <dgm:pt modelId="{CE57B0D7-D3D3-4CF3-9831-42C1B84319C1}">
      <dgm:prSet phldrT="[Texte]"/>
      <dgm:spPr/>
      <dgm:t>
        <a:bodyPr/>
        <a:lstStyle/>
        <a:p>
          <a:r>
            <a:rPr lang="fr-FR" dirty="0" smtClean="0"/>
            <a:t>Reprise des mouvements</a:t>
          </a:r>
          <a:endParaRPr lang="fr-FR" dirty="0"/>
        </a:p>
      </dgm:t>
    </dgm:pt>
    <dgm:pt modelId="{5D184FCE-4892-4DEA-AC51-AF1D303D89E7}" type="parTrans" cxnId="{342BEE56-C3DB-49F7-BB10-F48EEB99F814}">
      <dgm:prSet/>
      <dgm:spPr/>
      <dgm:t>
        <a:bodyPr/>
        <a:lstStyle/>
        <a:p>
          <a:endParaRPr lang="fr-FR"/>
        </a:p>
      </dgm:t>
    </dgm:pt>
    <dgm:pt modelId="{B77CF696-8255-40F9-8B69-DFE7C685B812}" type="sibTrans" cxnId="{342BEE56-C3DB-49F7-BB10-F48EEB99F814}">
      <dgm:prSet/>
      <dgm:spPr/>
      <dgm:t>
        <a:bodyPr/>
        <a:lstStyle/>
        <a:p>
          <a:endParaRPr lang="fr-FR"/>
        </a:p>
      </dgm:t>
    </dgm:pt>
    <dgm:pt modelId="{4CDD1AA0-8DB5-42A3-A153-5737D62FECEB}" type="pres">
      <dgm:prSet presAssocID="{7FB73A29-7200-47A7-B483-DC0B3AC49112}" presName="Name0" presStyleCnt="0">
        <dgm:presLayoutVars>
          <dgm:dir/>
          <dgm:resizeHandles val="exact"/>
        </dgm:presLayoutVars>
      </dgm:prSet>
      <dgm:spPr/>
      <dgm:t>
        <a:bodyPr/>
        <a:lstStyle/>
        <a:p>
          <a:endParaRPr lang="fr-FR"/>
        </a:p>
      </dgm:t>
    </dgm:pt>
    <dgm:pt modelId="{F8773BFC-83CD-471B-B1F2-47FAE9326761}" type="pres">
      <dgm:prSet presAssocID="{7FB73A29-7200-47A7-B483-DC0B3AC49112}" presName="cycle" presStyleCnt="0"/>
      <dgm:spPr/>
    </dgm:pt>
    <dgm:pt modelId="{246C710D-B8F9-4E5B-9BF0-B9263BF5058F}" type="pres">
      <dgm:prSet presAssocID="{EB61E778-F079-47E4-A352-22628EDAD5E5}" presName="nodeFirstNode" presStyleLbl="node1" presStyleIdx="0" presStyleCnt="8">
        <dgm:presLayoutVars>
          <dgm:bulletEnabled val="1"/>
        </dgm:presLayoutVars>
      </dgm:prSet>
      <dgm:spPr/>
      <dgm:t>
        <a:bodyPr/>
        <a:lstStyle/>
        <a:p>
          <a:endParaRPr lang="fr-FR"/>
        </a:p>
      </dgm:t>
    </dgm:pt>
    <dgm:pt modelId="{5616E35A-A366-4E30-AED7-B115A9A6AC03}" type="pres">
      <dgm:prSet presAssocID="{8A486FEE-A4C4-4150-AF72-A1CAF9EAAF67}" presName="sibTransFirstNode" presStyleLbl="bgShp" presStyleIdx="0" presStyleCnt="1"/>
      <dgm:spPr/>
      <dgm:t>
        <a:bodyPr/>
        <a:lstStyle/>
        <a:p>
          <a:endParaRPr lang="fr-FR"/>
        </a:p>
      </dgm:t>
    </dgm:pt>
    <dgm:pt modelId="{09E8554D-9D4D-439B-9D03-94C5508690E4}" type="pres">
      <dgm:prSet presAssocID="{A1BBCD73-3792-4D4C-8E2B-12B9B25EAFCD}" presName="nodeFollowingNodes" presStyleLbl="node1" presStyleIdx="1" presStyleCnt="8" custRadScaleRad="99935" custRadScaleInc="24899">
        <dgm:presLayoutVars>
          <dgm:bulletEnabled val="1"/>
        </dgm:presLayoutVars>
      </dgm:prSet>
      <dgm:spPr/>
      <dgm:t>
        <a:bodyPr/>
        <a:lstStyle/>
        <a:p>
          <a:endParaRPr lang="fr-FR"/>
        </a:p>
      </dgm:t>
    </dgm:pt>
    <dgm:pt modelId="{8FC2B43B-B502-4A2D-AE30-0F536E661367}" type="pres">
      <dgm:prSet presAssocID="{0D630558-3FAB-4E1F-925F-CC429C760E51}" presName="nodeFollowingNodes" presStyleLbl="node1" presStyleIdx="2" presStyleCnt="8">
        <dgm:presLayoutVars>
          <dgm:bulletEnabled val="1"/>
        </dgm:presLayoutVars>
      </dgm:prSet>
      <dgm:spPr/>
      <dgm:t>
        <a:bodyPr/>
        <a:lstStyle/>
        <a:p>
          <a:endParaRPr lang="fr-FR"/>
        </a:p>
      </dgm:t>
    </dgm:pt>
    <dgm:pt modelId="{6D149C9D-730C-4FF5-BDC3-90724CA68EE9}" type="pres">
      <dgm:prSet presAssocID="{CCA6D093-7BA5-4D35-A325-FD7A0E559969}" presName="nodeFollowingNodes" presStyleLbl="node1" presStyleIdx="3" presStyleCnt="8" custRadScaleRad="105594" custRadScaleInc="-23636">
        <dgm:presLayoutVars>
          <dgm:bulletEnabled val="1"/>
        </dgm:presLayoutVars>
      </dgm:prSet>
      <dgm:spPr/>
      <dgm:t>
        <a:bodyPr/>
        <a:lstStyle/>
        <a:p>
          <a:endParaRPr lang="fr-FR"/>
        </a:p>
      </dgm:t>
    </dgm:pt>
    <dgm:pt modelId="{099F6F85-44A0-4DF1-96AB-68087FEBDAD8}" type="pres">
      <dgm:prSet presAssocID="{A9E0D49B-C246-4801-B3AA-92CF807814A4}" presName="nodeFollowingNodes" presStyleLbl="node1" presStyleIdx="4" presStyleCnt="8">
        <dgm:presLayoutVars>
          <dgm:bulletEnabled val="1"/>
        </dgm:presLayoutVars>
      </dgm:prSet>
      <dgm:spPr/>
      <dgm:t>
        <a:bodyPr/>
        <a:lstStyle/>
        <a:p>
          <a:endParaRPr lang="fr-FR"/>
        </a:p>
      </dgm:t>
    </dgm:pt>
    <dgm:pt modelId="{3BE2E59C-069B-4193-AA61-7C65B80C9687}" type="pres">
      <dgm:prSet presAssocID="{840B2327-0E7A-48D7-A719-615DA8EB0620}" presName="nodeFollowingNodes" presStyleLbl="node1" presStyleIdx="5" presStyleCnt="8" custRadScaleRad="109094" custRadScaleInc="26892">
        <dgm:presLayoutVars>
          <dgm:bulletEnabled val="1"/>
        </dgm:presLayoutVars>
      </dgm:prSet>
      <dgm:spPr/>
      <dgm:t>
        <a:bodyPr/>
        <a:lstStyle/>
        <a:p>
          <a:endParaRPr lang="fr-FR"/>
        </a:p>
      </dgm:t>
    </dgm:pt>
    <dgm:pt modelId="{8F10B850-17A7-45B8-8443-810052673578}" type="pres">
      <dgm:prSet presAssocID="{7451875D-A7BA-45D4-B969-325AD873D07E}" presName="nodeFollowingNodes" presStyleLbl="node1" presStyleIdx="6" presStyleCnt="8">
        <dgm:presLayoutVars>
          <dgm:bulletEnabled val="1"/>
        </dgm:presLayoutVars>
      </dgm:prSet>
      <dgm:spPr/>
      <dgm:t>
        <a:bodyPr/>
        <a:lstStyle/>
        <a:p>
          <a:endParaRPr lang="fr-FR"/>
        </a:p>
      </dgm:t>
    </dgm:pt>
    <dgm:pt modelId="{9366E914-DC51-4A61-B014-507905A80706}" type="pres">
      <dgm:prSet presAssocID="{CE57B0D7-D3D3-4CF3-9831-42C1B84319C1}" presName="nodeFollowingNodes" presStyleLbl="node1" presStyleIdx="7" presStyleCnt="8" custRadScaleRad="105783" custRadScaleInc="-23676">
        <dgm:presLayoutVars>
          <dgm:bulletEnabled val="1"/>
        </dgm:presLayoutVars>
      </dgm:prSet>
      <dgm:spPr/>
      <dgm:t>
        <a:bodyPr/>
        <a:lstStyle/>
        <a:p>
          <a:endParaRPr lang="fr-FR"/>
        </a:p>
      </dgm:t>
    </dgm:pt>
  </dgm:ptLst>
  <dgm:cxnLst>
    <dgm:cxn modelId="{D941E7DB-154B-4572-B1F7-F48883A34107}" srcId="{7FB73A29-7200-47A7-B483-DC0B3AC49112}" destId="{A9E0D49B-C246-4801-B3AA-92CF807814A4}" srcOrd="4" destOrd="0" parTransId="{0226B248-BD46-4450-88BB-AE0D7C21DCFA}" sibTransId="{BE093970-DDBC-49D8-8A9E-487602D40E07}"/>
    <dgm:cxn modelId="{D1784BE2-C504-41AD-892A-3E1EFC63D227}" type="presOf" srcId="{CCA6D093-7BA5-4D35-A325-FD7A0E559969}" destId="{6D149C9D-730C-4FF5-BDC3-90724CA68EE9}" srcOrd="0" destOrd="0" presId="urn:microsoft.com/office/officeart/2005/8/layout/cycle3"/>
    <dgm:cxn modelId="{23C0D2ED-6457-44CD-8CCA-ECC240614B06}" type="presOf" srcId="{CE57B0D7-D3D3-4CF3-9831-42C1B84319C1}" destId="{9366E914-DC51-4A61-B014-507905A80706}" srcOrd="0" destOrd="0" presId="urn:microsoft.com/office/officeart/2005/8/layout/cycle3"/>
    <dgm:cxn modelId="{E71F7242-86E2-4425-969C-64E7C79A0618}" type="presOf" srcId="{0D630558-3FAB-4E1F-925F-CC429C760E51}" destId="{8FC2B43B-B502-4A2D-AE30-0F536E661367}" srcOrd="0" destOrd="0" presId="urn:microsoft.com/office/officeart/2005/8/layout/cycle3"/>
    <dgm:cxn modelId="{7AC41647-F511-484F-98A7-4AFF515F9C9A}" type="presOf" srcId="{A1BBCD73-3792-4D4C-8E2B-12B9B25EAFCD}" destId="{09E8554D-9D4D-439B-9D03-94C5508690E4}" srcOrd="0" destOrd="0" presId="urn:microsoft.com/office/officeart/2005/8/layout/cycle3"/>
    <dgm:cxn modelId="{46CF5325-246C-43DB-AD66-2AAD672BBA1B}" type="presOf" srcId="{7FB73A29-7200-47A7-B483-DC0B3AC49112}" destId="{4CDD1AA0-8DB5-42A3-A153-5737D62FECEB}" srcOrd="0" destOrd="0" presId="urn:microsoft.com/office/officeart/2005/8/layout/cycle3"/>
    <dgm:cxn modelId="{342BEE56-C3DB-49F7-BB10-F48EEB99F814}" srcId="{7FB73A29-7200-47A7-B483-DC0B3AC49112}" destId="{CE57B0D7-D3D3-4CF3-9831-42C1B84319C1}" srcOrd="7" destOrd="0" parTransId="{5D184FCE-4892-4DEA-AC51-AF1D303D89E7}" sibTransId="{B77CF696-8255-40F9-8B69-DFE7C685B812}"/>
    <dgm:cxn modelId="{30046394-C4C9-430F-988C-534953711340}" srcId="{7FB73A29-7200-47A7-B483-DC0B3AC49112}" destId="{0D630558-3FAB-4E1F-925F-CC429C760E51}" srcOrd="2" destOrd="0" parTransId="{C9A66B51-E34D-45A5-A0B9-90999F80E92C}" sibTransId="{95D0639A-2B9E-4BF4-956E-22FBBDC25478}"/>
    <dgm:cxn modelId="{ACAD5303-5545-400A-BEC2-1867C0686B9A}" srcId="{7FB73A29-7200-47A7-B483-DC0B3AC49112}" destId="{A1BBCD73-3792-4D4C-8E2B-12B9B25EAFCD}" srcOrd="1" destOrd="0" parTransId="{114EC17B-7E6C-47B0-8AF1-30A90AEA43FD}" sibTransId="{446E4726-02D4-4B32-9E1F-5C3DCCAEE7E1}"/>
    <dgm:cxn modelId="{3FFC4D10-6019-4740-A32A-9782CF15430E}" type="presOf" srcId="{8A486FEE-A4C4-4150-AF72-A1CAF9EAAF67}" destId="{5616E35A-A366-4E30-AED7-B115A9A6AC03}" srcOrd="0" destOrd="0" presId="urn:microsoft.com/office/officeart/2005/8/layout/cycle3"/>
    <dgm:cxn modelId="{B140B47F-683B-4933-B68F-39C208B36214}" srcId="{7FB73A29-7200-47A7-B483-DC0B3AC49112}" destId="{7451875D-A7BA-45D4-B969-325AD873D07E}" srcOrd="6" destOrd="0" parTransId="{DEB31CCD-0778-40EC-B6DC-6DB54EE202D3}" sibTransId="{50124D22-89E9-4E47-AB97-5B022BF02925}"/>
    <dgm:cxn modelId="{4208A4D0-8896-4E9D-A5BC-C20BA9B0EB46}" type="presOf" srcId="{840B2327-0E7A-48D7-A719-615DA8EB0620}" destId="{3BE2E59C-069B-4193-AA61-7C65B80C9687}" srcOrd="0" destOrd="0" presId="urn:microsoft.com/office/officeart/2005/8/layout/cycle3"/>
    <dgm:cxn modelId="{EEBA378A-B216-4B74-83BE-B3E28DC6F812}" srcId="{7FB73A29-7200-47A7-B483-DC0B3AC49112}" destId="{840B2327-0E7A-48D7-A719-615DA8EB0620}" srcOrd="5" destOrd="0" parTransId="{51082ACC-2E4A-4471-B264-099BF534895F}" sibTransId="{8D86EF45-6423-45CA-8C26-F63F33DAFD2B}"/>
    <dgm:cxn modelId="{7008CE3A-628E-4773-938C-5438BFCC2129}" srcId="{7FB73A29-7200-47A7-B483-DC0B3AC49112}" destId="{CCA6D093-7BA5-4D35-A325-FD7A0E559969}" srcOrd="3" destOrd="0" parTransId="{2CCBED44-0AB6-46C7-80E3-D16B5C895D52}" sibTransId="{540EFE71-7CAD-4666-8E84-A8610503EFC5}"/>
    <dgm:cxn modelId="{AAAA51B9-AF93-48F2-A3A2-5FCFF6CD3247}" srcId="{7FB73A29-7200-47A7-B483-DC0B3AC49112}" destId="{EB61E778-F079-47E4-A352-22628EDAD5E5}" srcOrd="0" destOrd="0" parTransId="{4013CE38-39BB-4029-8AEC-7491BBF557F8}" sibTransId="{8A486FEE-A4C4-4150-AF72-A1CAF9EAAF67}"/>
    <dgm:cxn modelId="{5F2717D0-8AA3-4C39-B6DE-154431971E07}" type="presOf" srcId="{A9E0D49B-C246-4801-B3AA-92CF807814A4}" destId="{099F6F85-44A0-4DF1-96AB-68087FEBDAD8}" srcOrd="0" destOrd="0" presId="urn:microsoft.com/office/officeart/2005/8/layout/cycle3"/>
    <dgm:cxn modelId="{5F1D57CF-AC1B-43BD-BE23-A7AEFA34D028}" type="presOf" srcId="{7451875D-A7BA-45D4-B969-325AD873D07E}" destId="{8F10B850-17A7-45B8-8443-810052673578}" srcOrd="0" destOrd="0" presId="urn:microsoft.com/office/officeart/2005/8/layout/cycle3"/>
    <dgm:cxn modelId="{D9C8E490-151E-42D1-8AF6-28BEE6EF57EF}" type="presOf" srcId="{EB61E778-F079-47E4-A352-22628EDAD5E5}" destId="{246C710D-B8F9-4E5B-9BF0-B9263BF5058F}" srcOrd="0" destOrd="0" presId="urn:microsoft.com/office/officeart/2005/8/layout/cycle3"/>
    <dgm:cxn modelId="{A0ECDDCF-929A-4929-BC3A-BAD210C3D321}" type="presParOf" srcId="{4CDD1AA0-8DB5-42A3-A153-5737D62FECEB}" destId="{F8773BFC-83CD-471B-B1F2-47FAE9326761}" srcOrd="0" destOrd="0" presId="urn:microsoft.com/office/officeart/2005/8/layout/cycle3"/>
    <dgm:cxn modelId="{7AF3C451-B323-4269-AEEC-A647827DE79B}" type="presParOf" srcId="{F8773BFC-83CD-471B-B1F2-47FAE9326761}" destId="{246C710D-B8F9-4E5B-9BF0-B9263BF5058F}" srcOrd="0" destOrd="0" presId="urn:microsoft.com/office/officeart/2005/8/layout/cycle3"/>
    <dgm:cxn modelId="{AE8BB913-20D5-4DDF-9DB7-14269188B0BF}" type="presParOf" srcId="{F8773BFC-83CD-471B-B1F2-47FAE9326761}" destId="{5616E35A-A366-4E30-AED7-B115A9A6AC03}" srcOrd="1" destOrd="0" presId="urn:microsoft.com/office/officeart/2005/8/layout/cycle3"/>
    <dgm:cxn modelId="{EACAB2D1-2558-4AC2-BA78-B523C882B10F}" type="presParOf" srcId="{F8773BFC-83CD-471B-B1F2-47FAE9326761}" destId="{09E8554D-9D4D-439B-9D03-94C5508690E4}" srcOrd="2" destOrd="0" presId="urn:microsoft.com/office/officeart/2005/8/layout/cycle3"/>
    <dgm:cxn modelId="{66E627E4-F13D-45C2-8825-D511B823B40A}" type="presParOf" srcId="{F8773BFC-83CD-471B-B1F2-47FAE9326761}" destId="{8FC2B43B-B502-4A2D-AE30-0F536E661367}" srcOrd="3" destOrd="0" presId="urn:microsoft.com/office/officeart/2005/8/layout/cycle3"/>
    <dgm:cxn modelId="{577FBB03-16A5-4B02-8742-35632E3D07B1}" type="presParOf" srcId="{F8773BFC-83CD-471B-B1F2-47FAE9326761}" destId="{6D149C9D-730C-4FF5-BDC3-90724CA68EE9}" srcOrd="4" destOrd="0" presId="urn:microsoft.com/office/officeart/2005/8/layout/cycle3"/>
    <dgm:cxn modelId="{DB249F3E-CCE1-4E62-A81E-D161CCFDC238}" type="presParOf" srcId="{F8773BFC-83CD-471B-B1F2-47FAE9326761}" destId="{099F6F85-44A0-4DF1-96AB-68087FEBDAD8}" srcOrd="5" destOrd="0" presId="urn:microsoft.com/office/officeart/2005/8/layout/cycle3"/>
    <dgm:cxn modelId="{044D1ADD-1143-4B1E-B02A-6E6A114893E4}" type="presParOf" srcId="{F8773BFC-83CD-471B-B1F2-47FAE9326761}" destId="{3BE2E59C-069B-4193-AA61-7C65B80C9687}" srcOrd="6" destOrd="0" presId="urn:microsoft.com/office/officeart/2005/8/layout/cycle3"/>
    <dgm:cxn modelId="{59C7598F-E696-4CB1-8178-7E5B84BC2D6E}" type="presParOf" srcId="{F8773BFC-83CD-471B-B1F2-47FAE9326761}" destId="{8F10B850-17A7-45B8-8443-810052673578}" srcOrd="7" destOrd="0" presId="urn:microsoft.com/office/officeart/2005/8/layout/cycle3"/>
    <dgm:cxn modelId="{D4F5A301-0BEC-4ADF-8FBB-6601B1728B0F}" type="presParOf" srcId="{F8773BFC-83CD-471B-B1F2-47FAE9326761}" destId="{9366E914-DC51-4A61-B014-507905A80706}" srcOrd="8" destOrd="0" presId="urn:microsoft.com/office/officeart/2005/8/layout/cycle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930E5-78FA-45DB-AF7E-984C7FAF5B84}">
      <dsp:nvSpPr>
        <dsp:cNvPr id="0" name=""/>
        <dsp:cNvSpPr/>
      </dsp:nvSpPr>
      <dsp:spPr>
        <a:xfrm>
          <a:off x="47596" y="665747"/>
          <a:ext cx="1857374" cy="518400"/>
        </a:xfrm>
        <a:prstGeom prst="rect">
          <a:avLst/>
        </a:prstGeom>
        <a:solidFill>
          <a:schemeClr val="bg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err="1" smtClean="0"/>
            <a:t>Org</a:t>
          </a:r>
          <a:r>
            <a:rPr lang="fr-FR" sz="1800" kern="1200" dirty="0" smtClean="0"/>
            <a:t> 1</a:t>
          </a:r>
          <a:endParaRPr lang="fr-FR" sz="1800" kern="1200" dirty="0"/>
        </a:p>
      </dsp:txBody>
      <dsp:txXfrm>
        <a:off x="47596" y="665747"/>
        <a:ext cx="1857374" cy="518400"/>
      </dsp:txXfrm>
    </dsp:sp>
    <dsp:sp modelId="{392F1595-D057-4F17-82F4-3B69525A1D88}">
      <dsp:nvSpPr>
        <dsp:cNvPr id="0" name=""/>
        <dsp:cNvSpPr/>
      </dsp:nvSpPr>
      <dsp:spPr>
        <a:xfrm>
          <a:off x="47614" y="1154770"/>
          <a:ext cx="1857374" cy="22728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Établissement1</a:t>
          </a:r>
          <a:endParaRPr lang="fr-FR" sz="1800" kern="1200" dirty="0"/>
        </a:p>
        <a:p>
          <a:pPr marL="171450" lvl="1" indent="-171450" algn="l" defTabSz="800100">
            <a:lnSpc>
              <a:spcPct val="90000"/>
            </a:lnSpc>
            <a:spcBef>
              <a:spcPct val="0"/>
            </a:spcBef>
            <a:spcAft>
              <a:spcPct val="15000"/>
            </a:spcAft>
            <a:buChar char="••"/>
          </a:pPr>
          <a:endParaRPr lang="fr-FR" sz="1800" kern="1200" dirty="0"/>
        </a:p>
        <a:p>
          <a:pPr marL="171450" lvl="1" indent="-171450" algn="l" defTabSz="800100">
            <a:lnSpc>
              <a:spcPct val="90000"/>
            </a:lnSpc>
            <a:spcBef>
              <a:spcPct val="0"/>
            </a:spcBef>
            <a:spcAft>
              <a:spcPct val="15000"/>
            </a:spcAft>
            <a:buChar char="••"/>
          </a:pPr>
          <a:endParaRPr lang="fr-FR" sz="1800" kern="1200" dirty="0"/>
        </a:p>
        <a:p>
          <a:pPr marL="171450" lvl="1" indent="-171450" algn="l" defTabSz="800100">
            <a:lnSpc>
              <a:spcPct val="90000"/>
            </a:lnSpc>
            <a:spcBef>
              <a:spcPct val="0"/>
            </a:spcBef>
            <a:spcAft>
              <a:spcPct val="15000"/>
            </a:spcAft>
            <a:buChar char="••"/>
          </a:pPr>
          <a:endParaRPr lang="fr-FR" sz="1800" kern="1200" dirty="0"/>
        </a:p>
        <a:p>
          <a:pPr marL="171450" lvl="1" indent="-171450" algn="l" defTabSz="800100">
            <a:lnSpc>
              <a:spcPct val="90000"/>
            </a:lnSpc>
            <a:spcBef>
              <a:spcPct val="0"/>
            </a:spcBef>
            <a:spcAft>
              <a:spcPct val="15000"/>
            </a:spcAft>
            <a:buChar char="••"/>
          </a:pPr>
          <a:endParaRPr lang="fr-FR" sz="1800" kern="1200" dirty="0"/>
        </a:p>
        <a:p>
          <a:pPr marL="171450" lvl="1" indent="-171450" algn="l" defTabSz="800100">
            <a:lnSpc>
              <a:spcPct val="90000"/>
            </a:lnSpc>
            <a:spcBef>
              <a:spcPct val="0"/>
            </a:spcBef>
            <a:spcAft>
              <a:spcPct val="15000"/>
            </a:spcAft>
            <a:buChar char="••"/>
          </a:pPr>
          <a:endParaRPr lang="fr-FR" sz="1800" kern="1200" dirty="0"/>
        </a:p>
        <a:p>
          <a:pPr marL="171450" lvl="1" indent="-171450" algn="l" defTabSz="800100">
            <a:lnSpc>
              <a:spcPct val="90000"/>
            </a:lnSpc>
            <a:spcBef>
              <a:spcPct val="0"/>
            </a:spcBef>
            <a:spcAft>
              <a:spcPct val="15000"/>
            </a:spcAft>
            <a:buChar char="••"/>
          </a:pPr>
          <a:endParaRPr lang="fr-FR" sz="1800" kern="1200" dirty="0"/>
        </a:p>
      </dsp:txBody>
      <dsp:txXfrm>
        <a:off x="47614" y="1154770"/>
        <a:ext cx="1857374" cy="2272859"/>
      </dsp:txXfrm>
    </dsp:sp>
    <dsp:sp modelId="{5E81E69C-C85A-43BF-9120-57BC594AA085}">
      <dsp:nvSpPr>
        <dsp:cNvPr id="0" name=""/>
        <dsp:cNvSpPr/>
      </dsp:nvSpPr>
      <dsp:spPr>
        <a:xfrm>
          <a:off x="2119312" y="665747"/>
          <a:ext cx="1857374" cy="518400"/>
        </a:xfrm>
        <a:prstGeom prst="rect">
          <a:avLst/>
        </a:prstGeom>
        <a:solidFill>
          <a:schemeClr val="bg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t>Org2</a:t>
          </a:r>
          <a:endParaRPr lang="fr-FR" sz="1800" kern="1200" dirty="0"/>
        </a:p>
      </dsp:txBody>
      <dsp:txXfrm>
        <a:off x="2119312" y="665747"/>
        <a:ext cx="1857374" cy="518400"/>
      </dsp:txXfrm>
    </dsp:sp>
    <dsp:sp modelId="{36CCCC28-0565-4524-8502-95655FFAE04F}">
      <dsp:nvSpPr>
        <dsp:cNvPr id="0" name=""/>
        <dsp:cNvSpPr/>
      </dsp:nvSpPr>
      <dsp:spPr>
        <a:xfrm>
          <a:off x="2119312" y="1154770"/>
          <a:ext cx="1857374" cy="22728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établissement2</a:t>
          </a:r>
          <a:endParaRPr lang="fr-FR" sz="1800" kern="1200" dirty="0"/>
        </a:p>
      </dsp:txBody>
      <dsp:txXfrm>
        <a:off x="2119312" y="1154770"/>
        <a:ext cx="1857374" cy="2272859"/>
      </dsp:txXfrm>
    </dsp:sp>
    <dsp:sp modelId="{3A4EFD31-387D-4D49-AD79-59948EF91422}">
      <dsp:nvSpPr>
        <dsp:cNvPr id="0" name=""/>
        <dsp:cNvSpPr/>
      </dsp:nvSpPr>
      <dsp:spPr>
        <a:xfrm>
          <a:off x="4236719" y="636370"/>
          <a:ext cx="1857374" cy="518400"/>
        </a:xfrm>
        <a:prstGeom prst="rect">
          <a:avLst/>
        </a:prstGeom>
        <a:solidFill>
          <a:schemeClr val="bg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kern="1200" dirty="0" smtClean="0"/>
            <a:t>Org3</a:t>
          </a:r>
          <a:endParaRPr lang="fr-FR" sz="1800" kern="1200" dirty="0"/>
        </a:p>
      </dsp:txBody>
      <dsp:txXfrm>
        <a:off x="4236719" y="636370"/>
        <a:ext cx="1857374" cy="518400"/>
      </dsp:txXfrm>
    </dsp:sp>
    <dsp:sp modelId="{2579247A-056B-4E5E-B2CE-FF88C8AECEFC}">
      <dsp:nvSpPr>
        <dsp:cNvPr id="0" name=""/>
        <dsp:cNvSpPr/>
      </dsp:nvSpPr>
      <dsp:spPr>
        <a:xfrm>
          <a:off x="4236719" y="1154770"/>
          <a:ext cx="1857374" cy="22728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t>établissement3</a:t>
          </a:r>
          <a:endParaRPr lang="fr-FR" sz="1800" kern="1200" dirty="0"/>
        </a:p>
      </dsp:txBody>
      <dsp:txXfrm>
        <a:off x="4236719" y="1154770"/>
        <a:ext cx="1857374" cy="22728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6E35A-A366-4E30-AED7-B115A9A6AC03}">
      <dsp:nvSpPr>
        <dsp:cNvPr id="0" name=""/>
        <dsp:cNvSpPr/>
      </dsp:nvSpPr>
      <dsp:spPr>
        <a:xfrm>
          <a:off x="711135" y="-12248"/>
          <a:ext cx="1054225" cy="1054225"/>
        </a:xfrm>
        <a:prstGeom prst="circularArrow">
          <a:avLst>
            <a:gd name="adj1" fmla="val 5544"/>
            <a:gd name="adj2" fmla="val 330680"/>
            <a:gd name="adj3" fmla="val 14787414"/>
            <a:gd name="adj4" fmla="val 1679622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C710D-B8F9-4E5B-9BF0-B9263BF5058F}">
      <dsp:nvSpPr>
        <dsp:cNvPr id="0" name=""/>
        <dsp:cNvSpPr/>
      </dsp:nvSpPr>
      <dsp:spPr>
        <a:xfrm>
          <a:off x="1106139" y="316"/>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Arrêt des mouvements</a:t>
          </a:r>
          <a:endParaRPr lang="fr-FR" sz="500" kern="1200" dirty="0"/>
        </a:p>
      </dsp:txBody>
      <dsp:txXfrm>
        <a:off x="1112588" y="6765"/>
        <a:ext cx="251318" cy="119210"/>
      </dsp:txXfrm>
    </dsp:sp>
    <dsp:sp modelId="{09E8554D-9D4D-439B-9D03-94C5508690E4}">
      <dsp:nvSpPr>
        <dsp:cNvPr id="0" name=""/>
        <dsp:cNvSpPr/>
      </dsp:nvSpPr>
      <dsp:spPr>
        <a:xfrm>
          <a:off x="1473979" y="19192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 des comptages</a:t>
          </a:r>
          <a:endParaRPr lang="fr-FR" sz="500" kern="1200" dirty="0"/>
        </a:p>
      </dsp:txBody>
      <dsp:txXfrm>
        <a:off x="1480428" y="198378"/>
        <a:ext cx="251318" cy="119210"/>
      </dsp:txXfrm>
    </dsp:sp>
    <dsp:sp modelId="{8FC2B43B-B502-4A2D-AE30-0F536E661367}">
      <dsp:nvSpPr>
        <dsp:cNvPr id="0" name=""/>
        <dsp:cNvSpPr/>
      </dsp:nvSpPr>
      <dsp:spPr>
        <a:xfrm>
          <a:off x="1555703"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comptage</a:t>
          </a:r>
          <a:endParaRPr lang="fr-FR" sz="500" kern="1200" dirty="0"/>
        </a:p>
      </dsp:txBody>
      <dsp:txXfrm>
        <a:off x="1562152" y="456328"/>
        <a:ext cx="251318" cy="119210"/>
      </dsp:txXfrm>
    </dsp:sp>
    <dsp:sp modelId="{6D149C9D-730C-4FF5-BDC3-90724CA68EE9}">
      <dsp:nvSpPr>
        <dsp:cNvPr id="0" name=""/>
        <dsp:cNvSpPr/>
      </dsp:nvSpPr>
      <dsp:spPr>
        <a:xfrm>
          <a:off x="1492390" y="725854"/>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écarts</a:t>
          </a:r>
          <a:endParaRPr lang="fr-FR" sz="500" kern="1200" dirty="0"/>
        </a:p>
      </dsp:txBody>
      <dsp:txXfrm>
        <a:off x="1498839" y="732303"/>
        <a:ext cx="251318" cy="119210"/>
      </dsp:txXfrm>
    </dsp:sp>
    <dsp:sp modelId="{099F6F85-44A0-4DF1-96AB-68087FEBDAD8}">
      <dsp:nvSpPr>
        <dsp:cNvPr id="0" name=""/>
        <dsp:cNvSpPr/>
      </dsp:nvSpPr>
      <dsp:spPr>
        <a:xfrm>
          <a:off x="1106139" y="899443"/>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Recomptage</a:t>
          </a:r>
          <a:endParaRPr lang="fr-FR" sz="500" kern="1200" dirty="0"/>
        </a:p>
      </dsp:txBody>
      <dsp:txXfrm>
        <a:off x="1112588" y="905892"/>
        <a:ext cx="251318" cy="119210"/>
      </dsp:txXfrm>
    </dsp:sp>
    <dsp:sp modelId="{3BE2E59C-069B-4193-AA61-7C65B80C9687}">
      <dsp:nvSpPr>
        <dsp:cNvPr id="0" name=""/>
        <dsp:cNvSpPr/>
      </dsp:nvSpPr>
      <dsp:spPr>
        <a:xfrm>
          <a:off x="700709" y="725857"/>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Rectifications</a:t>
          </a:r>
          <a:endParaRPr lang="fr-FR" sz="500" kern="1200" dirty="0"/>
        </a:p>
      </dsp:txBody>
      <dsp:txXfrm>
        <a:off x="707158" y="732306"/>
        <a:ext cx="251318" cy="119210"/>
      </dsp:txXfrm>
    </dsp:sp>
    <dsp:sp modelId="{8F10B850-17A7-45B8-8443-810052673578}">
      <dsp:nvSpPr>
        <dsp:cNvPr id="0" name=""/>
        <dsp:cNvSpPr/>
      </dsp:nvSpPr>
      <dsp:spPr>
        <a:xfrm>
          <a:off x="656576"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rectifications</a:t>
          </a:r>
          <a:endParaRPr lang="fr-FR" sz="500" kern="1200" dirty="0"/>
        </a:p>
      </dsp:txBody>
      <dsp:txXfrm>
        <a:off x="663025" y="456328"/>
        <a:ext cx="251318" cy="119210"/>
      </dsp:txXfrm>
    </dsp:sp>
    <dsp:sp modelId="{9366E914-DC51-4A61-B014-507905A80706}">
      <dsp:nvSpPr>
        <dsp:cNvPr id="0" name=""/>
        <dsp:cNvSpPr/>
      </dsp:nvSpPr>
      <dsp:spPr>
        <a:xfrm>
          <a:off x="719120" y="173520"/>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Reprise des mouvements</a:t>
          </a:r>
          <a:endParaRPr lang="fr-FR" sz="500" kern="1200" dirty="0"/>
        </a:p>
      </dsp:txBody>
      <dsp:txXfrm>
        <a:off x="725569" y="179969"/>
        <a:ext cx="251318" cy="1192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6E35A-A366-4E30-AED7-B115A9A6AC03}">
      <dsp:nvSpPr>
        <dsp:cNvPr id="0" name=""/>
        <dsp:cNvSpPr/>
      </dsp:nvSpPr>
      <dsp:spPr>
        <a:xfrm>
          <a:off x="711135" y="-12248"/>
          <a:ext cx="1054225" cy="1054225"/>
        </a:xfrm>
        <a:prstGeom prst="circularArrow">
          <a:avLst>
            <a:gd name="adj1" fmla="val 5544"/>
            <a:gd name="adj2" fmla="val 330680"/>
            <a:gd name="adj3" fmla="val 14787414"/>
            <a:gd name="adj4" fmla="val 1679622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C710D-B8F9-4E5B-9BF0-B9263BF5058F}">
      <dsp:nvSpPr>
        <dsp:cNvPr id="0" name=""/>
        <dsp:cNvSpPr/>
      </dsp:nvSpPr>
      <dsp:spPr>
        <a:xfrm>
          <a:off x="1106139" y="316"/>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Arrêt des mouvements</a:t>
          </a:r>
          <a:endParaRPr lang="fr-FR" sz="500" kern="1200" dirty="0"/>
        </a:p>
      </dsp:txBody>
      <dsp:txXfrm>
        <a:off x="1112588" y="6765"/>
        <a:ext cx="251318" cy="119210"/>
      </dsp:txXfrm>
    </dsp:sp>
    <dsp:sp modelId="{09E8554D-9D4D-439B-9D03-94C5508690E4}">
      <dsp:nvSpPr>
        <dsp:cNvPr id="0" name=""/>
        <dsp:cNvSpPr/>
      </dsp:nvSpPr>
      <dsp:spPr>
        <a:xfrm>
          <a:off x="1473979" y="19192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 des comptages</a:t>
          </a:r>
          <a:endParaRPr lang="fr-FR" sz="500" kern="1200" dirty="0"/>
        </a:p>
      </dsp:txBody>
      <dsp:txXfrm>
        <a:off x="1480428" y="198378"/>
        <a:ext cx="251318" cy="119210"/>
      </dsp:txXfrm>
    </dsp:sp>
    <dsp:sp modelId="{8FC2B43B-B502-4A2D-AE30-0F536E661367}">
      <dsp:nvSpPr>
        <dsp:cNvPr id="0" name=""/>
        <dsp:cNvSpPr/>
      </dsp:nvSpPr>
      <dsp:spPr>
        <a:xfrm>
          <a:off x="1555703"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comptage</a:t>
          </a:r>
          <a:endParaRPr lang="fr-FR" sz="500" kern="1200" dirty="0"/>
        </a:p>
      </dsp:txBody>
      <dsp:txXfrm>
        <a:off x="1562152" y="456328"/>
        <a:ext cx="251318" cy="119210"/>
      </dsp:txXfrm>
    </dsp:sp>
    <dsp:sp modelId="{6D149C9D-730C-4FF5-BDC3-90724CA68EE9}">
      <dsp:nvSpPr>
        <dsp:cNvPr id="0" name=""/>
        <dsp:cNvSpPr/>
      </dsp:nvSpPr>
      <dsp:spPr>
        <a:xfrm>
          <a:off x="1492390" y="725854"/>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écarts</a:t>
          </a:r>
          <a:endParaRPr lang="fr-FR" sz="500" kern="1200" dirty="0"/>
        </a:p>
      </dsp:txBody>
      <dsp:txXfrm>
        <a:off x="1498839" y="732303"/>
        <a:ext cx="251318" cy="119210"/>
      </dsp:txXfrm>
    </dsp:sp>
    <dsp:sp modelId="{099F6F85-44A0-4DF1-96AB-68087FEBDAD8}">
      <dsp:nvSpPr>
        <dsp:cNvPr id="0" name=""/>
        <dsp:cNvSpPr/>
      </dsp:nvSpPr>
      <dsp:spPr>
        <a:xfrm>
          <a:off x="1106139" y="899443"/>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Recomptage</a:t>
          </a:r>
          <a:endParaRPr lang="fr-FR" sz="500" kern="1200" dirty="0"/>
        </a:p>
      </dsp:txBody>
      <dsp:txXfrm>
        <a:off x="1112588" y="905892"/>
        <a:ext cx="251318" cy="119210"/>
      </dsp:txXfrm>
    </dsp:sp>
    <dsp:sp modelId="{3BE2E59C-069B-4193-AA61-7C65B80C9687}">
      <dsp:nvSpPr>
        <dsp:cNvPr id="0" name=""/>
        <dsp:cNvSpPr/>
      </dsp:nvSpPr>
      <dsp:spPr>
        <a:xfrm>
          <a:off x="700709" y="725857"/>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Rectifications</a:t>
          </a:r>
          <a:endParaRPr lang="fr-FR" sz="500" kern="1200" dirty="0"/>
        </a:p>
      </dsp:txBody>
      <dsp:txXfrm>
        <a:off x="707158" y="732306"/>
        <a:ext cx="251318" cy="119210"/>
      </dsp:txXfrm>
    </dsp:sp>
    <dsp:sp modelId="{8F10B850-17A7-45B8-8443-810052673578}">
      <dsp:nvSpPr>
        <dsp:cNvPr id="0" name=""/>
        <dsp:cNvSpPr/>
      </dsp:nvSpPr>
      <dsp:spPr>
        <a:xfrm>
          <a:off x="656576"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rectifications</a:t>
          </a:r>
          <a:endParaRPr lang="fr-FR" sz="500" kern="1200" dirty="0"/>
        </a:p>
      </dsp:txBody>
      <dsp:txXfrm>
        <a:off x="663025" y="456328"/>
        <a:ext cx="251318" cy="119210"/>
      </dsp:txXfrm>
    </dsp:sp>
    <dsp:sp modelId="{9366E914-DC51-4A61-B014-507905A80706}">
      <dsp:nvSpPr>
        <dsp:cNvPr id="0" name=""/>
        <dsp:cNvSpPr/>
      </dsp:nvSpPr>
      <dsp:spPr>
        <a:xfrm>
          <a:off x="719120" y="173520"/>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Reprise des mouvements</a:t>
          </a:r>
          <a:endParaRPr lang="fr-FR" sz="500" kern="1200" dirty="0"/>
        </a:p>
      </dsp:txBody>
      <dsp:txXfrm>
        <a:off x="725569" y="179969"/>
        <a:ext cx="251318" cy="1192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6E35A-A366-4E30-AED7-B115A9A6AC03}">
      <dsp:nvSpPr>
        <dsp:cNvPr id="0" name=""/>
        <dsp:cNvSpPr/>
      </dsp:nvSpPr>
      <dsp:spPr>
        <a:xfrm>
          <a:off x="711135" y="-12248"/>
          <a:ext cx="1054225" cy="1054225"/>
        </a:xfrm>
        <a:prstGeom prst="circularArrow">
          <a:avLst>
            <a:gd name="adj1" fmla="val 5544"/>
            <a:gd name="adj2" fmla="val 330680"/>
            <a:gd name="adj3" fmla="val 14787414"/>
            <a:gd name="adj4" fmla="val 1679622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C710D-B8F9-4E5B-9BF0-B9263BF5058F}">
      <dsp:nvSpPr>
        <dsp:cNvPr id="0" name=""/>
        <dsp:cNvSpPr/>
      </dsp:nvSpPr>
      <dsp:spPr>
        <a:xfrm>
          <a:off x="1106139" y="316"/>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Arrêt des mouvements</a:t>
          </a:r>
          <a:endParaRPr lang="fr-FR" sz="500" kern="1200" dirty="0"/>
        </a:p>
      </dsp:txBody>
      <dsp:txXfrm>
        <a:off x="1112588" y="6765"/>
        <a:ext cx="251318" cy="119210"/>
      </dsp:txXfrm>
    </dsp:sp>
    <dsp:sp modelId="{09E8554D-9D4D-439B-9D03-94C5508690E4}">
      <dsp:nvSpPr>
        <dsp:cNvPr id="0" name=""/>
        <dsp:cNvSpPr/>
      </dsp:nvSpPr>
      <dsp:spPr>
        <a:xfrm>
          <a:off x="1473979" y="19192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 des comptages</a:t>
          </a:r>
          <a:endParaRPr lang="fr-FR" sz="500" kern="1200" dirty="0"/>
        </a:p>
      </dsp:txBody>
      <dsp:txXfrm>
        <a:off x="1480428" y="198378"/>
        <a:ext cx="251318" cy="119210"/>
      </dsp:txXfrm>
    </dsp:sp>
    <dsp:sp modelId="{8FC2B43B-B502-4A2D-AE30-0F536E661367}">
      <dsp:nvSpPr>
        <dsp:cNvPr id="0" name=""/>
        <dsp:cNvSpPr/>
      </dsp:nvSpPr>
      <dsp:spPr>
        <a:xfrm>
          <a:off x="1555703"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comptage</a:t>
          </a:r>
          <a:endParaRPr lang="fr-FR" sz="500" kern="1200" dirty="0"/>
        </a:p>
      </dsp:txBody>
      <dsp:txXfrm>
        <a:off x="1562152" y="456328"/>
        <a:ext cx="251318" cy="119210"/>
      </dsp:txXfrm>
    </dsp:sp>
    <dsp:sp modelId="{6D149C9D-730C-4FF5-BDC3-90724CA68EE9}">
      <dsp:nvSpPr>
        <dsp:cNvPr id="0" name=""/>
        <dsp:cNvSpPr/>
      </dsp:nvSpPr>
      <dsp:spPr>
        <a:xfrm>
          <a:off x="1492390" y="725854"/>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écarts</a:t>
          </a:r>
          <a:endParaRPr lang="fr-FR" sz="500" kern="1200" dirty="0"/>
        </a:p>
      </dsp:txBody>
      <dsp:txXfrm>
        <a:off x="1498839" y="732303"/>
        <a:ext cx="251318" cy="119210"/>
      </dsp:txXfrm>
    </dsp:sp>
    <dsp:sp modelId="{099F6F85-44A0-4DF1-96AB-68087FEBDAD8}">
      <dsp:nvSpPr>
        <dsp:cNvPr id="0" name=""/>
        <dsp:cNvSpPr/>
      </dsp:nvSpPr>
      <dsp:spPr>
        <a:xfrm>
          <a:off x="1106139" y="899443"/>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Recomptage</a:t>
          </a:r>
          <a:endParaRPr lang="fr-FR" sz="500" kern="1200" dirty="0"/>
        </a:p>
      </dsp:txBody>
      <dsp:txXfrm>
        <a:off x="1112588" y="905892"/>
        <a:ext cx="251318" cy="119210"/>
      </dsp:txXfrm>
    </dsp:sp>
    <dsp:sp modelId="{3BE2E59C-069B-4193-AA61-7C65B80C9687}">
      <dsp:nvSpPr>
        <dsp:cNvPr id="0" name=""/>
        <dsp:cNvSpPr/>
      </dsp:nvSpPr>
      <dsp:spPr>
        <a:xfrm>
          <a:off x="700709" y="725857"/>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Rectifications</a:t>
          </a:r>
          <a:endParaRPr lang="fr-FR" sz="500" kern="1200" dirty="0"/>
        </a:p>
      </dsp:txBody>
      <dsp:txXfrm>
        <a:off x="707158" y="732306"/>
        <a:ext cx="251318" cy="119210"/>
      </dsp:txXfrm>
    </dsp:sp>
    <dsp:sp modelId="{8F10B850-17A7-45B8-8443-810052673578}">
      <dsp:nvSpPr>
        <dsp:cNvPr id="0" name=""/>
        <dsp:cNvSpPr/>
      </dsp:nvSpPr>
      <dsp:spPr>
        <a:xfrm>
          <a:off x="656576"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rectifications</a:t>
          </a:r>
          <a:endParaRPr lang="fr-FR" sz="500" kern="1200" dirty="0"/>
        </a:p>
      </dsp:txBody>
      <dsp:txXfrm>
        <a:off x="663025" y="456328"/>
        <a:ext cx="251318" cy="119210"/>
      </dsp:txXfrm>
    </dsp:sp>
    <dsp:sp modelId="{9366E914-DC51-4A61-B014-507905A80706}">
      <dsp:nvSpPr>
        <dsp:cNvPr id="0" name=""/>
        <dsp:cNvSpPr/>
      </dsp:nvSpPr>
      <dsp:spPr>
        <a:xfrm>
          <a:off x="719120" y="173520"/>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Reprise des mouvements</a:t>
          </a:r>
          <a:endParaRPr lang="fr-FR" sz="500" kern="1200" dirty="0"/>
        </a:p>
      </dsp:txBody>
      <dsp:txXfrm>
        <a:off x="725569" y="179969"/>
        <a:ext cx="251318" cy="119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77767-2F76-432C-9F8C-4452263D7513}">
      <dsp:nvSpPr>
        <dsp:cNvPr id="0" name=""/>
        <dsp:cNvSpPr/>
      </dsp:nvSpPr>
      <dsp:spPr>
        <a:xfrm>
          <a:off x="0" y="0"/>
          <a:ext cx="6096000" cy="1086323"/>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fr-FR" sz="5000" kern="1200" dirty="0" err="1" smtClean="0"/>
            <a:t>Org</a:t>
          </a:r>
          <a:r>
            <a:rPr lang="fr-FR" sz="5000" kern="1200" dirty="0" smtClean="0"/>
            <a:t> 1</a:t>
          </a:r>
          <a:endParaRPr lang="fr-FR" sz="5000" kern="1200" dirty="0"/>
        </a:p>
      </dsp:txBody>
      <dsp:txXfrm>
        <a:off x="0" y="0"/>
        <a:ext cx="6096000" cy="1086323"/>
      </dsp:txXfrm>
    </dsp:sp>
    <dsp:sp modelId="{55A02BB2-D2BA-4573-802F-4B4D2DEB8EC9}">
      <dsp:nvSpPr>
        <dsp:cNvPr id="0" name=""/>
        <dsp:cNvSpPr/>
      </dsp:nvSpPr>
      <dsp:spPr>
        <a:xfrm>
          <a:off x="2976" y="1086323"/>
          <a:ext cx="2030015" cy="228127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Établissement1</a:t>
          </a:r>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a:p>
      </dsp:txBody>
      <dsp:txXfrm>
        <a:off x="2976" y="1086323"/>
        <a:ext cx="2030015" cy="2281279"/>
      </dsp:txXfrm>
    </dsp:sp>
    <dsp:sp modelId="{33106F76-7EF4-4522-9CDE-BF03955A9BD5}">
      <dsp:nvSpPr>
        <dsp:cNvPr id="0" name=""/>
        <dsp:cNvSpPr/>
      </dsp:nvSpPr>
      <dsp:spPr>
        <a:xfrm>
          <a:off x="2032992" y="1086323"/>
          <a:ext cx="2030015" cy="228127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Établissement2</a:t>
          </a:r>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a:p>
      </dsp:txBody>
      <dsp:txXfrm>
        <a:off x="2032992" y="1086323"/>
        <a:ext cx="2030015" cy="2281279"/>
      </dsp:txXfrm>
    </dsp:sp>
    <dsp:sp modelId="{61D9F069-A704-4C49-A64F-82D21A658CC2}">
      <dsp:nvSpPr>
        <dsp:cNvPr id="0" name=""/>
        <dsp:cNvSpPr/>
      </dsp:nvSpPr>
      <dsp:spPr>
        <a:xfrm>
          <a:off x="4063007" y="1086323"/>
          <a:ext cx="2030015" cy="228127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Établissement3</a:t>
          </a:r>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smtClean="0"/>
        </a:p>
        <a:p>
          <a:pPr lvl="0" algn="ctr" defTabSz="1022350">
            <a:lnSpc>
              <a:spcPct val="90000"/>
            </a:lnSpc>
            <a:spcBef>
              <a:spcPct val="0"/>
            </a:spcBef>
            <a:spcAft>
              <a:spcPct val="35000"/>
            </a:spcAft>
          </a:pPr>
          <a:endParaRPr lang="fr-FR" sz="2300" kern="1200" dirty="0"/>
        </a:p>
      </dsp:txBody>
      <dsp:txXfrm>
        <a:off x="4063007" y="1086323"/>
        <a:ext cx="2030015" cy="2281279"/>
      </dsp:txXfrm>
    </dsp:sp>
    <dsp:sp modelId="{0B4975A7-7EEB-4967-87EC-CEBEE36FE7FA}">
      <dsp:nvSpPr>
        <dsp:cNvPr id="0" name=""/>
        <dsp:cNvSpPr/>
      </dsp:nvSpPr>
      <dsp:spPr>
        <a:xfrm>
          <a:off x="0" y="3367602"/>
          <a:ext cx="6096000" cy="253475"/>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D37C3-D6B6-4640-B838-929C63EAB560}">
      <dsp:nvSpPr>
        <dsp:cNvPr id="0" name=""/>
        <dsp:cNvSpPr/>
      </dsp:nvSpPr>
      <dsp:spPr>
        <a:xfrm>
          <a:off x="29" y="97778"/>
          <a:ext cx="6094601" cy="58795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Org1</a:t>
          </a:r>
          <a:endParaRPr lang="fr-FR" sz="2500" kern="1200" dirty="0"/>
        </a:p>
      </dsp:txBody>
      <dsp:txXfrm>
        <a:off x="17250" y="114999"/>
        <a:ext cx="6060159" cy="553517"/>
      </dsp:txXfrm>
    </dsp:sp>
    <dsp:sp modelId="{4D32216C-47E9-42DF-8266-1633F1168DB0}">
      <dsp:nvSpPr>
        <dsp:cNvPr id="0" name=""/>
        <dsp:cNvSpPr/>
      </dsp:nvSpPr>
      <dsp:spPr>
        <a:xfrm>
          <a:off x="6648" y="785860"/>
          <a:ext cx="3973410" cy="796298"/>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err="1" smtClean="0"/>
            <a:t>Org</a:t>
          </a:r>
          <a:r>
            <a:rPr lang="fr-FR" sz="1800" kern="1200" dirty="0" smtClean="0"/>
            <a:t> 2</a:t>
          </a:r>
        </a:p>
        <a:p>
          <a:pPr lvl="0" algn="ctr" defTabSz="800100">
            <a:lnSpc>
              <a:spcPct val="90000"/>
            </a:lnSpc>
            <a:spcBef>
              <a:spcPct val="0"/>
            </a:spcBef>
            <a:spcAft>
              <a:spcPct val="35000"/>
            </a:spcAft>
          </a:pPr>
          <a:r>
            <a:rPr lang="fr-FR" sz="1800" kern="1200" dirty="0" smtClean="0"/>
            <a:t>Société 1</a:t>
          </a:r>
          <a:endParaRPr lang="fr-FR" sz="1800" kern="1200" dirty="0"/>
        </a:p>
      </dsp:txBody>
      <dsp:txXfrm>
        <a:off x="29971" y="809183"/>
        <a:ext cx="3926764" cy="749652"/>
      </dsp:txXfrm>
    </dsp:sp>
    <dsp:sp modelId="{8EA07768-A4A7-4FB9-97CE-CEDA05A75DA0}">
      <dsp:nvSpPr>
        <dsp:cNvPr id="0" name=""/>
        <dsp:cNvSpPr/>
      </dsp:nvSpPr>
      <dsp:spPr>
        <a:xfrm>
          <a:off x="6648" y="1689147"/>
          <a:ext cx="1945842" cy="2444431"/>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Org3</a:t>
          </a:r>
        </a:p>
        <a:p>
          <a:pPr lvl="0" algn="ctr" defTabSz="711200">
            <a:lnSpc>
              <a:spcPct val="90000"/>
            </a:lnSpc>
            <a:spcBef>
              <a:spcPct val="0"/>
            </a:spcBef>
            <a:spcAft>
              <a:spcPct val="35000"/>
            </a:spcAft>
          </a:pPr>
          <a:r>
            <a:rPr lang="fr-FR" sz="1600" kern="1200" dirty="0" smtClean="0"/>
            <a:t>Établissement 1</a:t>
          </a:r>
        </a:p>
        <a:p>
          <a:pPr lvl="0" algn="ctr" defTabSz="711200">
            <a:lnSpc>
              <a:spcPct val="90000"/>
            </a:lnSpc>
            <a:spcBef>
              <a:spcPct val="0"/>
            </a:spcBef>
            <a:spcAft>
              <a:spcPct val="35000"/>
            </a:spcAft>
          </a:pPr>
          <a:endParaRPr lang="fr-FR" sz="1600" kern="1200" dirty="0" smtClean="0"/>
        </a:p>
        <a:p>
          <a:pPr lvl="0" algn="ctr" defTabSz="711200">
            <a:lnSpc>
              <a:spcPct val="90000"/>
            </a:lnSpc>
            <a:spcBef>
              <a:spcPct val="0"/>
            </a:spcBef>
            <a:spcAft>
              <a:spcPct val="35000"/>
            </a:spcAft>
          </a:pPr>
          <a:endParaRPr lang="fr-FR" sz="1600" kern="1200" dirty="0" smtClean="0"/>
        </a:p>
        <a:p>
          <a:pPr lvl="0" algn="ctr" defTabSz="711200">
            <a:lnSpc>
              <a:spcPct val="90000"/>
            </a:lnSpc>
            <a:spcBef>
              <a:spcPct val="0"/>
            </a:spcBef>
            <a:spcAft>
              <a:spcPct val="35000"/>
            </a:spcAft>
          </a:pPr>
          <a:endParaRPr lang="fr-FR" sz="1800" kern="1200" dirty="0" smtClean="0"/>
        </a:p>
        <a:p>
          <a:pPr lvl="0" algn="ctr" defTabSz="711200">
            <a:lnSpc>
              <a:spcPct val="90000"/>
            </a:lnSpc>
            <a:spcBef>
              <a:spcPct val="0"/>
            </a:spcBef>
            <a:spcAft>
              <a:spcPct val="35000"/>
            </a:spcAft>
          </a:pPr>
          <a:endParaRPr lang="fr-FR" sz="1800" kern="1200" dirty="0"/>
        </a:p>
      </dsp:txBody>
      <dsp:txXfrm>
        <a:off x="63640" y="1746139"/>
        <a:ext cx="1831858" cy="2330447"/>
      </dsp:txXfrm>
    </dsp:sp>
    <dsp:sp modelId="{E395D169-7ACB-4B5B-8D14-E62ABC451C03}">
      <dsp:nvSpPr>
        <dsp:cNvPr id="0" name=""/>
        <dsp:cNvSpPr/>
      </dsp:nvSpPr>
      <dsp:spPr>
        <a:xfrm>
          <a:off x="2034216" y="1689147"/>
          <a:ext cx="1945842" cy="2444431"/>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Org4</a:t>
          </a:r>
        </a:p>
        <a:p>
          <a:pPr lvl="0" algn="ctr" defTabSz="711200">
            <a:lnSpc>
              <a:spcPct val="90000"/>
            </a:lnSpc>
            <a:spcBef>
              <a:spcPct val="0"/>
            </a:spcBef>
            <a:spcAft>
              <a:spcPct val="35000"/>
            </a:spcAft>
          </a:pPr>
          <a:r>
            <a:rPr lang="fr-FR" sz="1600" kern="1200" dirty="0" smtClean="0"/>
            <a:t>Établissement 2</a:t>
          </a:r>
        </a:p>
        <a:p>
          <a:pPr lvl="0" algn="ctr" defTabSz="711200">
            <a:lnSpc>
              <a:spcPct val="90000"/>
            </a:lnSpc>
            <a:spcBef>
              <a:spcPct val="0"/>
            </a:spcBef>
            <a:spcAft>
              <a:spcPct val="35000"/>
            </a:spcAft>
          </a:pPr>
          <a:endParaRPr lang="fr-FR" sz="1600" kern="1200" dirty="0" smtClean="0"/>
        </a:p>
        <a:p>
          <a:pPr lvl="0" algn="ctr" defTabSz="711200">
            <a:lnSpc>
              <a:spcPct val="90000"/>
            </a:lnSpc>
            <a:spcBef>
              <a:spcPct val="0"/>
            </a:spcBef>
            <a:spcAft>
              <a:spcPct val="35000"/>
            </a:spcAft>
          </a:pPr>
          <a:endParaRPr lang="fr-FR" sz="1600" kern="1200" dirty="0" smtClean="0"/>
        </a:p>
        <a:p>
          <a:pPr lvl="0" algn="ctr" defTabSz="711200">
            <a:lnSpc>
              <a:spcPct val="90000"/>
            </a:lnSpc>
            <a:spcBef>
              <a:spcPct val="0"/>
            </a:spcBef>
            <a:spcAft>
              <a:spcPct val="35000"/>
            </a:spcAft>
          </a:pPr>
          <a:endParaRPr lang="fr-FR" sz="1800" kern="1200" dirty="0" smtClean="0"/>
        </a:p>
        <a:p>
          <a:pPr lvl="0" algn="ctr" defTabSz="711200">
            <a:lnSpc>
              <a:spcPct val="90000"/>
            </a:lnSpc>
            <a:spcBef>
              <a:spcPct val="0"/>
            </a:spcBef>
            <a:spcAft>
              <a:spcPct val="35000"/>
            </a:spcAft>
          </a:pPr>
          <a:endParaRPr lang="fr-FR" sz="1800" kern="1200" dirty="0"/>
        </a:p>
      </dsp:txBody>
      <dsp:txXfrm>
        <a:off x="2091208" y="1746139"/>
        <a:ext cx="1831858" cy="2330447"/>
      </dsp:txXfrm>
    </dsp:sp>
    <dsp:sp modelId="{567E79B3-260E-43B8-967D-6C00F0B95C77}">
      <dsp:nvSpPr>
        <dsp:cNvPr id="0" name=""/>
        <dsp:cNvSpPr/>
      </dsp:nvSpPr>
      <dsp:spPr>
        <a:xfrm>
          <a:off x="4143509" y="785860"/>
          <a:ext cx="1945842" cy="821549"/>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Société 2</a:t>
          </a:r>
          <a:endParaRPr lang="fr-FR" sz="1800" kern="1200" dirty="0"/>
        </a:p>
      </dsp:txBody>
      <dsp:txXfrm>
        <a:off x="4167571" y="809922"/>
        <a:ext cx="1897718" cy="773425"/>
      </dsp:txXfrm>
    </dsp:sp>
    <dsp:sp modelId="{D5675ABC-E58C-49DF-98C4-67D9957F50FD}">
      <dsp:nvSpPr>
        <dsp:cNvPr id="0" name=""/>
        <dsp:cNvSpPr/>
      </dsp:nvSpPr>
      <dsp:spPr>
        <a:xfrm>
          <a:off x="4143509" y="1706014"/>
          <a:ext cx="1945842" cy="2444431"/>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Org5</a:t>
          </a:r>
        </a:p>
        <a:p>
          <a:pPr lvl="0" algn="ctr" defTabSz="711200">
            <a:lnSpc>
              <a:spcPct val="90000"/>
            </a:lnSpc>
            <a:spcBef>
              <a:spcPct val="0"/>
            </a:spcBef>
            <a:spcAft>
              <a:spcPct val="35000"/>
            </a:spcAft>
          </a:pPr>
          <a:r>
            <a:rPr lang="fr-FR" sz="1600" kern="1200" dirty="0" smtClean="0"/>
            <a:t>Établissement 3</a:t>
          </a:r>
        </a:p>
        <a:p>
          <a:pPr lvl="0" algn="ctr" defTabSz="711200">
            <a:lnSpc>
              <a:spcPct val="90000"/>
            </a:lnSpc>
            <a:spcBef>
              <a:spcPct val="0"/>
            </a:spcBef>
            <a:spcAft>
              <a:spcPct val="35000"/>
            </a:spcAft>
          </a:pPr>
          <a:endParaRPr lang="fr-FR" sz="1600" kern="1200" dirty="0" smtClean="0"/>
        </a:p>
        <a:p>
          <a:pPr lvl="0" algn="ctr" defTabSz="711200">
            <a:lnSpc>
              <a:spcPct val="90000"/>
            </a:lnSpc>
            <a:spcBef>
              <a:spcPct val="0"/>
            </a:spcBef>
            <a:spcAft>
              <a:spcPct val="35000"/>
            </a:spcAft>
          </a:pPr>
          <a:endParaRPr lang="fr-FR" sz="1600" kern="1200" dirty="0" smtClean="0"/>
        </a:p>
        <a:p>
          <a:pPr lvl="0" algn="ctr" defTabSz="711200">
            <a:lnSpc>
              <a:spcPct val="90000"/>
            </a:lnSpc>
            <a:spcBef>
              <a:spcPct val="0"/>
            </a:spcBef>
            <a:spcAft>
              <a:spcPct val="35000"/>
            </a:spcAft>
          </a:pPr>
          <a:endParaRPr lang="fr-FR" sz="1800" kern="1200" dirty="0" smtClean="0"/>
        </a:p>
        <a:p>
          <a:pPr lvl="0" algn="ctr" defTabSz="711200">
            <a:lnSpc>
              <a:spcPct val="90000"/>
            </a:lnSpc>
            <a:spcBef>
              <a:spcPct val="0"/>
            </a:spcBef>
            <a:spcAft>
              <a:spcPct val="35000"/>
            </a:spcAft>
          </a:pPr>
          <a:endParaRPr lang="fr-FR" sz="1800" kern="1200" dirty="0"/>
        </a:p>
      </dsp:txBody>
      <dsp:txXfrm>
        <a:off x="4200501" y="1763006"/>
        <a:ext cx="1831858" cy="2330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06ECB-4300-4EBB-8283-C46AD369E1FD}">
      <dsp:nvSpPr>
        <dsp:cNvPr id="0" name=""/>
        <dsp:cNvSpPr/>
      </dsp:nvSpPr>
      <dsp:spPr>
        <a:xfrm>
          <a:off x="1678145" y="-33686"/>
          <a:ext cx="3958908" cy="3958908"/>
        </a:xfrm>
        <a:prstGeom prst="circularArrow">
          <a:avLst>
            <a:gd name="adj1" fmla="val 5544"/>
            <a:gd name="adj2" fmla="val 330680"/>
            <a:gd name="adj3" fmla="val 14647993"/>
            <a:gd name="adj4" fmla="val 16874948"/>
            <a:gd name="adj5" fmla="val 5757"/>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B328D41-F079-4F88-9764-21C74BBEC511}">
      <dsp:nvSpPr>
        <dsp:cNvPr id="0" name=""/>
        <dsp:cNvSpPr/>
      </dsp:nvSpPr>
      <dsp:spPr>
        <a:xfrm>
          <a:off x="3099494" y="2016"/>
          <a:ext cx="1116210" cy="5581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Identification besoins</a:t>
          </a:r>
          <a:endParaRPr lang="fr-FR" sz="1100" kern="1200" dirty="0"/>
        </a:p>
      </dsp:txBody>
      <dsp:txXfrm>
        <a:off x="3126738" y="29260"/>
        <a:ext cx="1061722" cy="503617"/>
      </dsp:txXfrm>
    </dsp:sp>
    <dsp:sp modelId="{CB90DBF5-0233-4B9F-ADA9-FFFE24A4B180}">
      <dsp:nvSpPr>
        <dsp:cNvPr id="0" name=""/>
        <dsp:cNvSpPr/>
      </dsp:nvSpPr>
      <dsp:spPr>
        <a:xfrm>
          <a:off x="4293256" y="496488"/>
          <a:ext cx="1116210" cy="5581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Détermination source d’</a:t>
          </a:r>
          <a:r>
            <a:rPr lang="fr-FR" sz="1100" kern="1200" dirty="0" err="1" smtClean="0"/>
            <a:t>approv</a:t>
          </a:r>
          <a:r>
            <a:rPr lang="fr-FR" sz="1100" kern="1200" dirty="0" smtClean="0"/>
            <a:t>.</a:t>
          </a:r>
          <a:endParaRPr lang="fr-FR" sz="1100" kern="1200" dirty="0"/>
        </a:p>
      </dsp:txBody>
      <dsp:txXfrm>
        <a:off x="4320500" y="523732"/>
        <a:ext cx="1061722" cy="503617"/>
      </dsp:txXfrm>
    </dsp:sp>
    <dsp:sp modelId="{8AC2D5D3-6121-4327-BE2B-944A0F680245}">
      <dsp:nvSpPr>
        <dsp:cNvPr id="0" name=""/>
        <dsp:cNvSpPr/>
      </dsp:nvSpPr>
      <dsp:spPr>
        <a:xfrm>
          <a:off x="4787728" y="1690250"/>
          <a:ext cx="1116210" cy="5581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Sélection fournisseur</a:t>
          </a:r>
          <a:endParaRPr lang="fr-FR" sz="1100" kern="1200" dirty="0"/>
        </a:p>
      </dsp:txBody>
      <dsp:txXfrm>
        <a:off x="4814972" y="1717494"/>
        <a:ext cx="1061722" cy="503617"/>
      </dsp:txXfrm>
    </dsp:sp>
    <dsp:sp modelId="{54C918BD-F417-45DA-B968-FDD937588EB4}">
      <dsp:nvSpPr>
        <dsp:cNvPr id="0" name=""/>
        <dsp:cNvSpPr/>
      </dsp:nvSpPr>
      <dsp:spPr>
        <a:xfrm>
          <a:off x="4293256" y="2884012"/>
          <a:ext cx="1116210" cy="5581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Traitement commande</a:t>
          </a:r>
          <a:endParaRPr lang="fr-FR" sz="1100" kern="1200" dirty="0"/>
        </a:p>
      </dsp:txBody>
      <dsp:txXfrm>
        <a:off x="4320500" y="2911256"/>
        <a:ext cx="1061722" cy="503617"/>
      </dsp:txXfrm>
    </dsp:sp>
    <dsp:sp modelId="{90142A50-0FE2-4C9C-8DF6-71F8E5E910F9}">
      <dsp:nvSpPr>
        <dsp:cNvPr id="0" name=""/>
        <dsp:cNvSpPr/>
      </dsp:nvSpPr>
      <dsp:spPr>
        <a:xfrm>
          <a:off x="3099494" y="3378484"/>
          <a:ext cx="1116210" cy="5581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Suivi commande</a:t>
          </a:r>
          <a:endParaRPr lang="fr-FR" sz="1100" kern="1200" dirty="0"/>
        </a:p>
      </dsp:txBody>
      <dsp:txXfrm>
        <a:off x="3126738" y="3405728"/>
        <a:ext cx="1061722" cy="503617"/>
      </dsp:txXfrm>
    </dsp:sp>
    <dsp:sp modelId="{D1357D19-3204-40F4-910A-D1EA5B5EDC9D}">
      <dsp:nvSpPr>
        <dsp:cNvPr id="0" name=""/>
        <dsp:cNvSpPr/>
      </dsp:nvSpPr>
      <dsp:spPr>
        <a:xfrm>
          <a:off x="1905732" y="2884012"/>
          <a:ext cx="1116210" cy="5581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Entrée marchandise</a:t>
          </a:r>
          <a:endParaRPr lang="fr-FR" sz="1100" kern="1200" dirty="0"/>
        </a:p>
      </dsp:txBody>
      <dsp:txXfrm>
        <a:off x="1932976" y="2911256"/>
        <a:ext cx="1061722" cy="503617"/>
      </dsp:txXfrm>
    </dsp:sp>
    <dsp:sp modelId="{41853FB8-8F8D-4C4F-82C3-D6FB7D313891}">
      <dsp:nvSpPr>
        <dsp:cNvPr id="0" name=""/>
        <dsp:cNvSpPr/>
      </dsp:nvSpPr>
      <dsp:spPr>
        <a:xfrm>
          <a:off x="1411260" y="1690250"/>
          <a:ext cx="1116210" cy="5581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Contrôle facture</a:t>
          </a:r>
          <a:endParaRPr lang="fr-FR" sz="1100" kern="1200" dirty="0"/>
        </a:p>
      </dsp:txBody>
      <dsp:txXfrm>
        <a:off x="1438504" y="1717494"/>
        <a:ext cx="1061722" cy="503617"/>
      </dsp:txXfrm>
    </dsp:sp>
    <dsp:sp modelId="{49EA2405-12A7-4E36-9946-E7584617B978}">
      <dsp:nvSpPr>
        <dsp:cNvPr id="0" name=""/>
        <dsp:cNvSpPr/>
      </dsp:nvSpPr>
      <dsp:spPr>
        <a:xfrm>
          <a:off x="1905732" y="496488"/>
          <a:ext cx="1116210" cy="5581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kern="1200" dirty="0" smtClean="0"/>
            <a:t>Traitement des paiements</a:t>
          </a:r>
          <a:endParaRPr lang="fr-FR" sz="1100" kern="1200" dirty="0"/>
        </a:p>
      </dsp:txBody>
      <dsp:txXfrm>
        <a:off x="1932976" y="523732"/>
        <a:ext cx="1061722" cy="503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D4F6-38ED-45BA-994F-5ECE74F0254C}">
      <dsp:nvSpPr>
        <dsp:cNvPr id="0" name=""/>
        <dsp:cNvSpPr/>
      </dsp:nvSpPr>
      <dsp:spPr>
        <a:xfrm>
          <a:off x="3708511" y="1459916"/>
          <a:ext cx="112598" cy="878268"/>
        </a:xfrm>
        <a:custGeom>
          <a:avLst/>
          <a:gdLst/>
          <a:ahLst/>
          <a:cxnLst/>
          <a:rect l="0" t="0" r="0" b="0"/>
          <a:pathLst>
            <a:path>
              <a:moveTo>
                <a:pt x="0" y="0"/>
              </a:moveTo>
              <a:lnTo>
                <a:pt x="0" y="878268"/>
              </a:lnTo>
              <a:lnTo>
                <a:pt x="112598" y="878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EF0A6-2A73-4C71-BE92-E5ED2090A146}">
      <dsp:nvSpPr>
        <dsp:cNvPr id="0" name=""/>
        <dsp:cNvSpPr/>
      </dsp:nvSpPr>
      <dsp:spPr>
        <a:xfrm>
          <a:off x="3708511" y="1459916"/>
          <a:ext cx="112598" cy="345302"/>
        </a:xfrm>
        <a:custGeom>
          <a:avLst/>
          <a:gdLst/>
          <a:ahLst/>
          <a:cxnLst/>
          <a:rect l="0" t="0" r="0" b="0"/>
          <a:pathLst>
            <a:path>
              <a:moveTo>
                <a:pt x="0" y="0"/>
              </a:moveTo>
              <a:lnTo>
                <a:pt x="0" y="345302"/>
              </a:lnTo>
              <a:lnTo>
                <a:pt x="112598" y="345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EA578-247E-4E6D-BA91-DC41BF2B8523}">
      <dsp:nvSpPr>
        <dsp:cNvPr id="0" name=""/>
        <dsp:cNvSpPr/>
      </dsp:nvSpPr>
      <dsp:spPr>
        <a:xfrm>
          <a:off x="2192183" y="926949"/>
          <a:ext cx="1816590" cy="157637"/>
        </a:xfrm>
        <a:custGeom>
          <a:avLst/>
          <a:gdLst/>
          <a:ahLst/>
          <a:cxnLst/>
          <a:rect l="0" t="0" r="0" b="0"/>
          <a:pathLst>
            <a:path>
              <a:moveTo>
                <a:pt x="0" y="0"/>
              </a:moveTo>
              <a:lnTo>
                <a:pt x="0" y="78818"/>
              </a:lnTo>
              <a:lnTo>
                <a:pt x="1816590" y="78818"/>
              </a:lnTo>
              <a:lnTo>
                <a:pt x="1816590" y="157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0FC9E-0FEA-4407-A6D7-35EFF0EE1673}">
      <dsp:nvSpPr>
        <dsp:cNvPr id="0" name=""/>
        <dsp:cNvSpPr/>
      </dsp:nvSpPr>
      <dsp:spPr>
        <a:xfrm>
          <a:off x="2192183" y="926949"/>
          <a:ext cx="908295" cy="157637"/>
        </a:xfrm>
        <a:custGeom>
          <a:avLst/>
          <a:gdLst/>
          <a:ahLst/>
          <a:cxnLst/>
          <a:rect l="0" t="0" r="0" b="0"/>
          <a:pathLst>
            <a:path>
              <a:moveTo>
                <a:pt x="0" y="0"/>
              </a:moveTo>
              <a:lnTo>
                <a:pt x="0" y="78818"/>
              </a:lnTo>
              <a:lnTo>
                <a:pt x="908295" y="78818"/>
              </a:lnTo>
              <a:lnTo>
                <a:pt x="908295" y="157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8AB78-FDD3-40BE-9686-1DBD28869B5C}">
      <dsp:nvSpPr>
        <dsp:cNvPr id="0" name=""/>
        <dsp:cNvSpPr/>
      </dsp:nvSpPr>
      <dsp:spPr>
        <a:xfrm>
          <a:off x="2146463" y="926949"/>
          <a:ext cx="91440" cy="157637"/>
        </a:xfrm>
        <a:custGeom>
          <a:avLst/>
          <a:gdLst/>
          <a:ahLst/>
          <a:cxnLst/>
          <a:rect l="0" t="0" r="0" b="0"/>
          <a:pathLst>
            <a:path>
              <a:moveTo>
                <a:pt x="45720" y="0"/>
              </a:moveTo>
              <a:lnTo>
                <a:pt x="45720" y="157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9826C-6482-4AD6-9F01-6284F18E8308}">
      <dsp:nvSpPr>
        <dsp:cNvPr id="0" name=""/>
        <dsp:cNvSpPr/>
      </dsp:nvSpPr>
      <dsp:spPr>
        <a:xfrm>
          <a:off x="1283888" y="926949"/>
          <a:ext cx="908295" cy="157637"/>
        </a:xfrm>
        <a:custGeom>
          <a:avLst/>
          <a:gdLst/>
          <a:ahLst/>
          <a:cxnLst/>
          <a:rect l="0" t="0" r="0" b="0"/>
          <a:pathLst>
            <a:path>
              <a:moveTo>
                <a:pt x="908295" y="0"/>
              </a:moveTo>
              <a:lnTo>
                <a:pt x="908295" y="78818"/>
              </a:lnTo>
              <a:lnTo>
                <a:pt x="0" y="78818"/>
              </a:lnTo>
              <a:lnTo>
                <a:pt x="0" y="157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AB74F6-61FA-4C23-BDAB-9337CEC1C71A}">
      <dsp:nvSpPr>
        <dsp:cNvPr id="0" name=""/>
        <dsp:cNvSpPr/>
      </dsp:nvSpPr>
      <dsp:spPr>
        <a:xfrm>
          <a:off x="75330" y="1459916"/>
          <a:ext cx="112598" cy="2477168"/>
        </a:xfrm>
        <a:custGeom>
          <a:avLst/>
          <a:gdLst/>
          <a:ahLst/>
          <a:cxnLst/>
          <a:rect l="0" t="0" r="0" b="0"/>
          <a:pathLst>
            <a:path>
              <a:moveTo>
                <a:pt x="0" y="0"/>
              </a:moveTo>
              <a:lnTo>
                <a:pt x="0" y="2477168"/>
              </a:lnTo>
              <a:lnTo>
                <a:pt x="112598" y="24771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20409-DAC8-4A72-A75B-52DCE17BBBAE}">
      <dsp:nvSpPr>
        <dsp:cNvPr id="0" name=""/>
        <dsp:cNvSpPr/>
      </dsp:nvSpPr>
      <dsp:spPr>
        <a:xfrm>
          <a:off x="75330" y="1459916"/>
          <a:ext cx="112598" cy="1944201"/>
        </a:xfrm>
        <a:custGeom>
          <a:avLst/>
          <a:gdLst/>
          <a:ahLst/>
          <a:cxnLst/>
          <a:rect l="0" t="0" r="0" b="0"/>
          <a:pathLst>
            <a:path>
              <a:moveTo>
                <a:pt x="0" y="0"/>
              </a:moveTo>
              <a:lnTo>
                <a:pt x="0" y="1944201"/>
              </a:lnTo>
              <a:lnTo>
                <a:pt x="112598" y="1944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4912A-ECD0-4DCE-AC46-6B9E511D51A8}">
      <dsp:nvSpPr>
        <dsp:cNvPr id="0" name=""/>
        <dsp:cNvSpPr/>
      </dsp:nvSpPr>
      <dsp:spPr>
        <a:xfrm>
          <a:off x="75330" y="1459916"/>
          <a:ext cx="112598" cy="1411235"/>
        </a:xfrm>
        <a:custGeom>
          <a:avLst/>
          <a:gdLst/>
          <a:ahLst/>
          <a:cxnLst/>
          <a:rect l="0" t="0" r="0" b="0"/>
          <a:pathLst>
            <a:path>
              <a:moveTo>
                <a:pt x="0" y="0"/>
              </a:moveTo>
              <a:lnTo>
                <a:pt x="0" y="1411235"/>
              </a:lnTo>
              <a:lnTo>
                <a:pt x="112598" y="14112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AE83DD-78B2-4D16-8E9D-2D2506B15EF1}">
      <dsp:nvSpPr>
        <dsp:cNvPr id="0" name=""/>
        <dsp:cNvSpPr/>
      </dsp:nvSpPr>
      <dsp:spPr>
        <a:xfrm>
          <a:off x="75330" y="1459916"/>
          <a:ext cx="112598" cy="878268"/>
        </a:xfrm>
        <a:custGeom>
          <a:avLst/>
          <a:gdLst/>
          <a:ahLst/>
          <a:cxnLst/>
          <a:rect l="0" t="0" r="0" b="0"/>
          <a:pathLst>
            <a:path>
              <a:moveTo>
                <a:pt x="0" y="0"/>
              </a:moveTo>
              <a:lnTo>
                <a:pt x="0" y="878268"/>
              </a:lnTo>
              <a:lnTo>
                <a:pt x="112598" y="8782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A897A-F0FC-4A2E-9F38-E4F99AB45EB5}">
      <dsp:nvSpPr>
        <dsp:cNvPr id="0" name=""/>
        <dsp:cNvSpPr/>
      </dsp:nvSpPr>
      <dsp:spPr>
        <a:xfrm>
          <a:off x="75330" y="1459916"/>
          <a:ext cx="112598" cy="345302"/>
        </a:xfrm>
        <a:custGeom>
          <a:avLst/>
          <a:gdLst/>
          <a:ahLst/>
          <a:cxnLst/>
          <a:rect l="0" t="0" r="0" b="0"/>
          <a:pathLst>
            <a:path>
              <a:moveTo>
                <a:pt x="0" y="0"/>
              </a:moveTo>
              <a:lnTo>
                <a:pt x="0" y="345302"/>
              </a:lnTo>
              <a:lnTo>
                <a:pt x="112598" y="345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7AF11-D163-4ABC-B2DE-FD205C3BF701}">
      <dsp:nvSpPr>
        <dsp:cNvPr id="0" name=""/>
        <dsp:cNvSpPr/>
      </dsp:nvSpPr>
      <dsp:spPr>
        <a:xfrm>
          <a:off x="375593" y="926949"/>
          <a:ext cx="1816590" cy="157637"/>
        </a:xfrm>
        <a:custGeom>
          <a:avLst/>
          <a:gdLst/>
          <a:ahLst/>
          <a:cxnLst/>
          <a:rect l="0" t="0" r="0" b="0"/>
          <a:pathLst>
            <a:path>
              <a:moveTo>
                <a:pt x="1816590" y="0"/>
              </a:moveTo>
              <a:lnTo>
                <a:pt x="1816590" y="78818"/>
              </a:lnTo>
              <a:lnTo>
                <a:pt x="0" y="78818"/>
              </a:lnTo>
              <a:lnTo>
                <a:pt x="0" y="1576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8FE255-1DF2-48B6-B03F-08B327748FBB}">
      <dsp:nvSpPr>
        <dsp:cNvPr id="0" name=""/>
        <dsp:cNvSpPr/>
      </dsp:nvSpPr>
      <dsp:spPr>
        <a:xfrm>
          <a:off x="1738036" y="393983"/>
          <a:ext cx="454147" cy="157637"/>
        </a:xfrm>
        <a:custGeom>
          <a:avLst/>
          <a:gdLst/>
          <a:ahLst/>
          <a:cxnLst/>
          <a:rect l="0" t="0" r="0" b="0"/>
          <a:pathLst>
            <a:path>
              <a:moveTo>
                <a:pt x="0" y="0"/>
              </a:moveTo>
              <a:lnTo>
                <a:pt x="0" y="78818"/>
              </a:lnTo>
              <a:lnTo>
                <a:pt x="454147" y="78818"/>
              </a:lnTo>
              <a:lnTo>
                <a:pt x="454147" y="157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32021B-3F0C-4B8B-981F-664EEE78CCD0}">
      <dsp:nvSpPr>
        <dsp:cNvPr id="0" name=""/>
        <dsp:cNvSpPr/>
      </dsp:nvSpPr>
      <dsp:spPr>
        <a:xfrm>
          <a:off x="1283888" y="393983"/>
          <a:ext cx="454147" cy="157637"/>
        </a:xfrm>
        <a:custGeom>
          <a:avLst/>
          <a:gdLst/>
          <a:ahLst/>
          <a:cxnLst/>
          <a:rect l="0" t="0" r="0" b="0"/>
          <a:pathLst>
            <a:path>
              <a:moveTo>
                <a:pt x="454147" y="0"/>
              </a:moveTo>
              <a:lnTo>
                <a:pt x="454147" y="78818"/>
              </a:lnTo>
              <a:lnTo>
                <a:pt x="0" y="78818"/>
              </a:lnTo>
              <a:lnTo>
                <a:pt x="0" y="1576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14BE11-2156-42D5-A182-AB3F7B9500AA}">
      <dsp:nvSpPr>
        <dsp:cNvPr id="0" name=""/>
        <dsp:cNvSpPr/>
      </dsp:nvSpPr>
      <dsp:spPr>
        <a:xfrm>
          <a:off x="1362707" y="18654"/>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F </a:t>
          </a:r>
          <a:r>
            <a:rPr lang="fr-FR" sz="1400" kern="1200" dirty="0" err="1" smtClean="0"/>
            <a:t>our</a:t>
          </a:r>
          <a:endParaRPr lang="fr-FR" sz="1400" kern="1200" dirty="0"/>
        </a:p>
      </dsp:txBody>
      <dsp:txXfrm>
        <a:off x="1362707" y="18654"/>
        <a:ext cx="750657" cy="375328"/>
      </dsp:txXfrm>
    </dsp:sp>
    <dsp:sp modelId="{E06F0FF8-7245-4890-A33B-54BBAA12AA8D}">
      <dsp:nvSpPr>
        <dsp:cNvPr id="0" name=""/>
        <dsp:cNvSpPr/>
      </dsp:nvSpPr>
      <dsp:spPr>
        <a:xfrm>
          <a:off x="908560" y="551621"/>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  P1</a:t>
          </a:r>
          <a:endParaRPr lang="fr-FR" sz="1400" kern="1200" dirty="0"/>
        </a:p>
      </dsp:txBody>
      <dsp:txXfrm>
        <a:off x="908560" y="551621"/>
        <a:ext cx="750657" cy="375328"/>
      </dsp:txXfrm>
    </dsp:sp>
    <dsp:sp modelId="{70587922-D7E5-4EE4-9A6B-972FF07129E4}">
      <dsp:nvSpPr>
        <dsp:cNvPr id="0" name=""/>
        <dsp:cNvSpPr/>
      </dsp:nvSpPr>
      <dsp:spPr>
        <a:xfrm>
          <a:off x="1816855" y="551621"/>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 P2</a:t>
          </a:r>
          <a:endParaRPr lang="fr-FR" sz="1400" kern="1200" dirty="0"/>
        </a:p>
      </dsp:txBody>
      <dsp:txXfrm>
        <a:off x="1816855" y="551621"/>
        <a:ext cx="750657" cy="375328"/>
      </dsp:txXfrm>
    </dsp:sp>
    <dsp:sp modelId="{816103AF-09A5-4FAD-91DF-7C418AE37906}">
      <dsp:nvSpPr>
        <dsp:cNvPr id="0" name=""/>
        <dsp:cNvSpPr/>
      </dsp:nvSpPr>
      <dsp:spPr>
        <a:xfrm>
          <a:off x="265" y="1084587"/>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 S1</a:t>
          </a:r>
          <a:endParaRPr lang="fr-FR" sz="1400" kern="1200" dirty="0"/>
        </a:p>
      </dsp:txBody>
      <dsp:txXfrm>
        <a:off x="265" y="1084587"/>
        <a:ext cx="750657" cy="375328"/>
      </dsp:txXfrm>
    </dsp:sp>
    <dsp:sp modelId="{5321C307-A862-499D-BA35-7545B8700A97}">
      <dsp:nvSpPr>
        <dsp:cNvPr id="0" name=""/>
        <dsp:cNvSpPr/>
      </dsp:nvSpPr>
      <dsp:spPr>
        <a:xfrm>
          <a:off x="187929" y="1617554"/>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 I1</a:t>
          </a:r>
          <a:endParaRPr lang="fr-FR" sz="1400" kern="1200" dirty="0"/>
        </a:p>
      </dsp:txBody>
      <dsp:txXfrm>
        <a:off x="187929" y="1617554"/>
        <a:ext cx="750657" cy="375328"/>
      </dsp:txXfrm>
    </dsp:sp>
    <dsp:sp modelId="{CDF57654-8725-4C64-83B5-ED95B7694AFB}">
      <dsp:nvSpPr>
        <dsp:cNvPr id="0" name=""/>
        <dsp:cNvSpPr/>
      </dsp:nvSpPr>
      <dsp:spPr>
        <a:xfrm>
          <a:off x="187929" y="2150520"/>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I2</a:t>
          </a:r>
          <a:endParaRPr lang="fr-FR" sz="1400" kern="1200" dirty="0"/>
        </a:p>
      </dsp:txBody>
      <dsp:txXfrm>
        <a:off x="187929" y="2150520"/>
        <a:ext cx="750657" cy="375328"/>
      </dsp:txXfrm>
    </dsp:sp>
    <dsp:sp modelId="{946D17E4-4108-4FA3-863E-30C6DDEF2865}">
      <dsp:nvSpPr>
        <dsp:cNvPr id="0" name=""/>
        <dsp:cNvSpPr/>
      </dsp:nvSpPr>
      <dsp:spPr>
        <a:xfrm>
          <a:off x="187929" y="2683487"/>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a:t>
          </a:r>
          <a:endParaRPr lang="fr-FR" sz="1400" kern="1200" dirty="0"/>
        </a:p>
      </dsp:txBody>
      <dsp:txXfrm>
        <a:off x="187929" y="2683487"/>
        <a:ext cx="750657" cy="375328"/>
      </dsp:txXfrm>
    </dsp:sp>
    <dsp:sp modelId="{E0BFDD0C-1E0B-44D7-ABF1-E3274F3CE7E1}">
      <dsp:nvSpPr>
        <dsp:cNvPr id="0" name=""/>
        <dsp:cNvSpPr/>
      </dsp:nvSpPr>
      <dsp:spPr>
        <a:xfrm>
          <a:off x="187929" y="3216454"/>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a:t>
          </a:r>
          <a:endParaRPr lang="fr-FR" sz="1400" kern="1200" dirty="0"/>
        </a:p>
      </dsp:txBody>
      <dsp:txXfrm>
        <a:off x="187929" y="3216454"/>
        <a:ext cx="750657" cy="375328"/>
      </dsp:txXfrm>
    </dsp:sp>
    <dsp:sp modelId="{5F7333B2-7027-4282-B3F5-77BA654BA884}">
      <dsp:nvSpPr>
        <dsp:cNvPr id="0" name=""/>
        <dsp:cNvSpPr/>
      </dsp:nvSpPr>
      <dsp:spPr>
        <a:xfrm>
          <a:off x="187929" y="3749420"/>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I3</a:t>
          </a:r>
          <a:endParaRPr lang="fr-FR" sz="1400" kern="1200" dirty="0"/>
        </a:p>
      </dsp:txBody>
      <dsp:txXfrm>
        <a:off x="187929" y="3749420"/>
        <a:ext cx="750657" cy="375328"/>
      </dsp:txXfrm>
    </dsp:sp>
    <dsp:sp modelId="{3C4CAB1D-6A9E-4335-9A5A-159BFB471C94}">
      <dsp:nvSpPr>
        <dsp:cNvPr id="0" name=""/>
        <dsp:cNvSpPr/>
      </dsp:nvSpPr>
      <dsp:spPr>
        <a:xfrm>
          <a:off x="908560" y="1084587"/>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S2</a:t>
          </a:r>
          <a:endParaRPr lang="fr-FR" sz="1400" kern="1200" dirty="0"/>
        </a:p>
      </dsp:txBody>
      <dsp:txXfrm>
        <a:off x="908560" y="1084587"/>
        <a:ext cx="750657" cy="375328"/>
      </dsp:txXfrm>
    </dsp:sp>
    <dsp:sp modelId="{0E934CB6-DB06-4E76-BCD6-F0C0FB908D9A}">
      <dsp:nvSpPr>
        <dsp:cNvPr id="0" name=""/>
        <dsp:cNvSpPr/>
      </dsp:nvSpPr>
      <dsp:spPr>
        <a:xfrm>
          <a:off x="1816855" y="1084587"/>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S3</a:t>
          </a:r>
          <a:endParaRPr lang="fr-FR" sz="1400" kern="1200" dirty="0"/>
        </a:p>
      </dsp:txBody>
      <dsp:txXfrm>
        <a:off x="1816855" y="1084587"/>
        <a:ext cx="750657" cy="375328"/>
      </dsp:txXfrm>
    </dsp:sp>
    <dsp:sp modelId="{F227322A-5944-446A-A7DC-092781DA30DB}">
      <dsp:nvSpPr>
        <dsp:cNvPr id="0" name=""/>
        <dsp:cNvSpPr/>
      </dsp:nvSpPr>
      <dsp:spPr>
        <a:xfrm>
          <a:off x="2725150" y="1084587"/>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S4</a:t>
          </a:r>
          <a:endParaRPr lang="fr-FR" sz="1400" kern="1200" dirty="0"/>
        </a:p>
      </dsp:txBody>
      <dsp:txXfrm>
        <a:off x="2725150" y="1084587"/>
        <a:ext cx="750657" cy="375328"/>
      </dsp:txXfrm>
    </dsp:sp>
    <dsp:sp modelId="{364E04FF-0E76-4C08-ADE6-8D820D172259}">
      <dsp:nvSpPr>
        <dsp:cNvPr id="0" name=""/>
        <dsp:cNvSpPr/>
      </dsp:nvSpPr>
      <dsp:spPr>
        <a:xfrm>
          <a:off x="3633445" y="1084587"/>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 S5</a:t>
          </a:r>
          <a:endParaRPr lang="fr-FR" sz="1400" kern="1200" dirty="0"/>
        </a:p>
      </dsp:txBody>
      <dsp:txXfrm>
        <a:off x="3633445" y="1084587"/>
        <a:ext cx="750657" cy="375328"/>
      </dsp:txXfrm>
    </dsp:sp>
    <dsp:sp modelId="{90FF2FD6-218C-4B74-B09C-7357D1D1327D}">
      <dsp:nvSpPr>
        <dsp:cNvPr id="0" name=""/>
        <dsp:cNvSpPr/>
      </dsp:nvSpPr>
      <dsp:spPr>
        <a:xfrm>
          <a:off x="3821109" y="1617554"/>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I4</a:t>
          </a:r>
          <a:endParaRPr lang="fr-FR" sz="1400" kern="1200" dirty="0"/>
        </a:p>
      </dsp:txBody>
      <dsp:txXfrm>
        <a:off x="3821109" y="1617554"/>
        <a:ext cx="750657" cy="375328"/>
      </dsp:txXfrm>
    </dsp:sp>
    <dsp:sp modelId="{E094D8EF-A50C-436D-B5C1-52BBB7012B63}">
      <dsp:nvSpPr>
        <dsp:cNvPr id="0" name=""/>
        <dsp:cNvSpPr/>
      </dsp:nvSpPr>
      <dsp:spPr>
        <a:xfrm>
          <a:off x="3821109" y="2150520"/>
          <a:ext cx="750657" cy="3753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fr-FR" sz="1400" kern="1200" dirty="0"/>
        </a:p>
      </dsp:txBody>
      <dsp:txXfrm>
        <a:off x="3821109" y="2150520"/>
        <a:ext cx="750657" cy="375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6E35A-A366-4E30-AED7-B115A9A6AC03}">
      <dsp:nvSpPr>
        <dsp:cNvPr id="0" name=""/>
        <dsp:cNvSpPr/>
      </dsp:nvSpPr>
      <dsp:spPr>
        <a:xfrm>
          <a:off x="1002725" y="-35375"/>
          <a:ext cx="4090548" cy="4090548"/>
        </a:xfrm>
        <a:prstGeom prst="circularArrow">
          <a:avLst>
            <a:gd name="adj1" fmla="val 5544"/>
            <a:gd name="adj2" fmla="val 330680"/>
            <a:gd name="adj3" fmla="val 14662538"/>
            <a:gd name="adj4" fmla="val 1686670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C710D-B8F9-4E5B-9BF0-B9263BF5058F}">
      <dsp:nvSpPr>
        <dsp:cNvPr id="0" name=""/>
        <dsp:cNvSpPr/>
      </dsp:nvSpPr>
      <dsp:spPr>
        <a:xfrm>
          <a:off x="2477988" y="2623"/>
          <a:ext cx="1140023" cy="5700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Arrêt des mouvements</a:t>
          </a:r>
          <a:endParaRPr lang="fr-FR" sz="1400" kern="1200" dirty="0"/>
        </a:p>
      </dsp:txBody>
      <dsp:txXfrm>
        <a:off x="2505814" y="30449"/>
        <a:ext cx="1084371" cy="514359"/>
      </dsp:txXfrm>
    </dsp:sp>
    <dsp:sp modelId="{09E8554D-9D4D-439B-9D03-94C5508690E4}">
      <dsp:nvSpPr>
        <dsp:cNvPr id="0" name=""/>
        <dsp:cNvSpPr/>
      </dsp:nvSpPr>
      <dsp:spPr>
        <a:xfrm>
          <a:off x="3905258" y="746108"/>
          <a:ext cx="1140023" cy="5700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Liste des comptages</a:t>
          </a:r>
          <a:endParaRPr lang="fr-FR" sz="1400" kern="1200" dirty="0"/>
        </a:p>
      </dsp:txBody>
      <dsp:txXfrm>
        <a:off x="3933084" y="773934"/>
        <a:ext cx="1084371" cy="514359"/>
      </dsp:txXfrm>
    </dsp:sp>
    <dsp:sp modelId="{8FC2B43B-B502-4A2D-AE30-0F536E661367}">
      <dsp:nvSpPr>
        <dsp:cNvPr id="0" name=""/>
        <dsp:cNvSpPr/>
      </dsp:nvSpPr>
      <dsp:spPr>
        <a:xfrm>
          <a:off x="4222358" y="1746994"/>
          <a:ext cx="1140023" cy="5700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comptage</a:t>
          </a:r>
          <a:endParaRPr lang="fr-FR" sz="1400" kern="1200" dirty="0"/>
        </a:p>
      </dsp:txBody>
      <dsp:txXfrm>
        <a:off x="4250184" y="1774820"/>
        <a:ext cx="1084371" cy="514359"/>
      </dsp:txXfrm>
    </dsp:sp>
    <dsp:sp modelId="{6D149C9D-730C-4FF5-BDC3-90724CA68EE9}">
      <dsp:nvSpPr>
        <dsp:cNvPr id="0" name=""/>
        <dsp:cNvSpPr/>
      </dsp:nvSpPr>
      <dsp:spPr>
        <a:xfrm>
          <a:off x="3976696" y="2817813"/>
          <a:ext cx="1140023" cy="5700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Listes des écarts</a:t>
          </a:r>
          <a:endParaRPr lang="fr-FR" sz="1400" kern="1200" dirty="0"/>
        </a:p>
      </dsp:txBody>
      <dsp:txXfrm>
        <a:off x="4004522" y="2845639"/>
        <a:ext cx="1084371" cy="514359"/>
      </dsp:txXfrm>
    </dsp:sp>
    <dsp:sp modelId="{099F6F85-44A0-4DF1-96AB-68087FEBDAD8}">
      <dsp:nvSpPr>
        <dsp:cNvPr id="0" name=""/>
        <dsp:cNvSpPr/>
      </dsp:nvSpPr>
      <dsp:spPr>
        <a:xfrm>
          <a:off x="2477988" y="3491364"/>
          <a:ext cx="1140023" cy="5700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Recomptage</a:t>
          </a:r>
          <a:endParaRPr lang="fr-FR" sz="1400" kern="1200" dirty="0"/>
        </a:p>
      </dsp:txBody>
      <dsp:txXfrm>
        <a:off x="2505814" y="3519190"/>
        <a:ext cx="1084371" cy="514359"/>
      </dsp:txXfrm>
    </dsp:sp>
    <dsp:sp modelId="{3BE2E59C-069B-4193-AA61-7C65B80C9687}">
      <dsp:nvSpPr>
        <dsp:cNvPr id="0" name=""/>
        <dsp:cNvSpPr/>
      </dsp:nvSpPr>
      <dsp:spPr>
        <a:xfrm>
          <a:off x="904858" y="2817827"/>
          <a:ext cx="1140023" cy="5700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Rectifications</a:t>
          </a:r>
          <a:endParaRPr lang="fr-FR" sz="1400" kern="1200" dirty="0"/>
        </a:p>
      </dsp:txBody>
      <dsp:txXfrm>
        <a:off x="932684" y="2845653"/>
        <a:ext cx="1084371" cy="514359"/>
      </dsp:txXfrm>
    </dsp:sp>
    <dsp:sp modelId="{8F10B850-17A7-45B8-8443-810052673578}">
      <dsp:nvSpPr>
        <dsp:cNvPr id="0" name=""/>
        <dsp:cNvSpPr/>
      </dsp:nvSpPr>
      <dsp:spPr>
        <a:xfrm>
          <a:off x="733618" y="1746994"/>
          <a:ext cx="1140023" cy="5700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Listes des rectifications</a:t>
          </a:r>
          <a:endParaRPr lang="fr-FR" sz="1400" kern="1200" dirty="0"/>
        </a:p>
      </dsp:txBody>
      <dsp:txXfrm>
        <a:off x="761444" y="1774820"/>
        <a:ext cx="1084371" cy="514359"/>
      </dsp:txXfrm>
    </dsp:sp>
    <dsp:sp modelId="{9366E914-DC51-4A61-B014-507905A80706}">
      <dsp:nvSpPr>
        <dsp:cNvPr id="0" name=""/>
        <dsp:cNvSpPr/>
      </dsp:nvSpPr>
      <dsp:spPr>
        <a:xfrm>
          <a:off x="976297" y="674677"/>
          <a:ext cx="1140023" cy="5700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Reprise des mouvements</a:t>
          </a:r>
          <a:endParaRPr lang="fr-FR" sz="1400" kern="1200" dirty="0"/>
        </a:p>
      </dsp:txBody>
      <dsp:txXfrm>
        <a:off x="1004123" y="702503"/>
        <a:ext cx="1084371" cy="5143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6E35A-A366-4E30-AED7-B115A9A6AC03}">
      <dsp:nvSpPr>
        <dsp:cNvPr id="0" name=""/>
        <dsp:cNvSpPr/>
      </dsp:nvSpPr>
      <dsp:spPr>
        <a:xfrm>
          <a:off x="711135" y="-12248"/>
          <a:ext cx="1054225" cy="1054225"/>
        </a:xfrm>
        <a:prstGeom prst="circularArrow">
          <a:avLst>
            <a:gd name="adj1" fmla="val 5544"/>
            <a:gd name="adj2" fmla="val 330680"/>
            <a:gd name="adj3" fmla="val 14787414"/>
            <a:gd name="adj4" fmla="val 1679622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C710D-B8F9-4E5B-9BF0-B9263BF5058F}">
      <dsp:nvSpPr>
        <dsp:cNvPr id="0" name=""/>
        <dsp:cNvSpPr/>
      </dsp:nvSpPr>
      <dsp:spPr>
        <a:xfrm>
          <a:off x="1106139" y="316"/>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Arrêt des mouvements</a:t>
          </a:r>
          <a:endParaRPr lang="fr-FR" sz="500" kern="1200" dirty="0"/>
        </a:p>
      </dsp:txBody>
      <dsp:txXfrm>
        <a:off x="1112588" y="6765"/>
        <a:ext cx="251318" cy="119210"/>
      </dsp:txXfrm>
    </dsp:sp>
    <dsp:sp modelId="{09E8554D-9D4D-439B-9D03-94C5508690E4}">
      <dsp:nvSpPr>
        <dsp:cNvPr id="0" name=""/>
        <dsp:cNvSpPr/>
      </dsp:nvSpPr>
      <dsp:spPr>
        <a:xfrm>
          <a:off x="1473979" y="19192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 des comptages</a:t>
          </a:r>
          <a:endParaRPr lang="fr-FR" sz="500" kern="1200" dirty="0"/>
        </a:p>
      </dsp:txBody>
      <dsp:txXfrm>
        <a:off x="1480428" y="198378"/>
        <a:ext cx="251318" cy="119210"/>
      </dsp:txXfrm>
    </dsp:sp>
    <dsp:sp modelId="{8FC2B43B-B502-4A2D-AE30-0F536E661367}">
      <dsp:nvSpPr>
        <dsp:cNvPr id="0" name=""/>
        <dsp:cNvSpPr/>
      </dsp:nvSpPr>
      <dsp:spPr>
        <a:xfrm>
          <a:off x="1555703"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comptage</a:t>
          </a:r>
          <a:endParaRPr lang="fr-FR" sz="500" kern="1200" dirty="0"/>
        </a:p>
      </dsp:txBody>
      <dsp:txXfrm>
        <a:off x="1562152" y="456328"/>
        <a:ext cx="251318" cy="119210"/>
      </dsp:txXfrm>
    </dsp:sp>
    <dsp:sp modelId="{6D149C9D-730C-4FF5-BDC3-90724CA68EE9}">
      <dsp:nvSpPr>
        <dsp:cNvPr id="0" name=""/>
        <dsp:cNvSpPr/>
      </dsp:nvSpPr>
      <dsp:spPr>
        <a:xfrm>
          <a:off x="1492390" y="725854"/>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écarts</a:t>
          </a:r>
          <a:endParaRPr lang="fr-FR" sz="500" kern="1200" dirty="0"/>
        </a:p>
      </dsp:txBody>
      <dsp:txXfrm>
        <a:off x="1498839" y="732303"/>
        <a:ext cx="251318" cy="119210"/>
      </dsp:txXfrm>
    </dsp:sp>
    <dsp:sp modelId="{099F6F85-44A0-4DF1-96AB-68087FEBDAD8}">
      <dsp:nvSpPr>
        <dsp:cNvPr id="0" name=""/>
        <dsp:cNvSpPr/>
      </dsp:nvSpPr>
      <dsp:spPr>
        <a:xfrm>
          <a:off x="1106139" y="899443"/>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Recomptage</a:t>
          </a:r>
          <a:endParaRPr lang="fr-FR" sz="500" kern="1200" dirty="0"/>
        </a:p>
      </dsp:txBody>
      <dsp:txXfrm>
        <a:off x="1112588" y="905892"/>
        <a:ext cx="251318" cy="119210"/>
      </dsp:txXfrm>
    </dsp:sp>
    <dsp:sp modelId="{3BE2E59C-069B-4193-AA61-7C65B80C9687}">
      <dsp:nvSpPr>
        <dsp:cNvPr id="0" name=""/>
        <dsp:cNvSpPr/>
      </dsp:nvSpPr>
      <dsp:spPr>
        <a:xfrm>
          <a:off x="700709" y="725857"/>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Rectifications</a:t>
          </a:r>
          <a:endParaRPr lang="fr-FR" sz="500" kern="1200" dirty="0"/>
        </a:p>
      </dsp:txBody>
      <dsp:txXfrm>
        <a:off x="707158" y="732306"/>
        <a:ext cx="251318" cy="119210"/>
      </dsp:txXfrm>
    </dsp:sp>
    <dsp:sp modelId="{8F10B850-17A7-45B8-8443-810052673578}">
      <dsp:nvSpPr>
        <dsp:cNvPr id="0" name=""/>
        <dsp:cNvSpPr/>
      </dsp:nvSpPr>
      <dsp:spPr>
        <a:xfrm>
          <a:off x="656576"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rectifications</a:t>
          </a:r>
          <a:endParaRPr lang="fr-FR" sz="500" kern="1200" dirty="0"/>
        </a:p>
      </dsp:txBody>
      <dsp:txXfrm>
        <a:off x="663025" y="456328"/>
        <a:ext cx="251318" cy="119210"/>
      </dsp:txXfrm>
    </dsp:sp>
    <dsp:sp modelId="{9366E914-DC51-4A61-B014-507905A80706}">
      <dsp:nvSpPr>
        <dsp:cNvPr id="0" name=""/>
        <dsp:cNvSpPr/>
      </dsp:nvSpPr>
      <dsp:spPr>
        <a:xfrm>
          <a:off x="719120" y="173520"/>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Reprise des mouvements</a:t>
          </a:r>
          <a:endParaRPr lang="fr-FR" sz="500" kern="1200" dirty="0"/>
        </a:p>
      </dsp:txBody>
      <dsp:txXfrm>
        <a:off x="725569" y="179969"/>
        <a:ext cx="251318" cy="1192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6E35A-A366-4E30-AED7-B115A9A6AC03}">
      <dsp:nvSpPr>
        <dsp:cNvPr id="0" name=""/>
        <dsp:cNvSpPr/>
      </dsp:nvSpPr>
      <dsp:spPr>
        <a:xfrm>
          <a:off x="711135" y="-12248"/>
          <a:ext cx="1054225" cy="1054225"/>
        </a:xfrm>
        <a:prstGeom prst="circularArrow">
          <a:avLst>
            <a:gd name="adj1" fmla="val 5544"/>
            <a:gd name="adj2" fmla="val 330680"/>
            <a:gd name="adj3" fmla="val 14787414"/>
            <a:gd name="adj4" fmla="val 1679622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C710D-B8F9-4E5B-9BF0-B9263BF5058F}">
      <dsp:nvSpPr>
        <dsp:cNvPr id="0" name=""/>
        <dsp:cNvSpPr/>
      </dsp:nvSpPr>
      <dsp:spPr>
        <a:xfrm>
          <a:off x="1106139" y="316"/>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Arrêt des mouvements</a:t>
          </a:r>
          <a:endParaRPr lang="fr-FR" sz="500" kern="1200" dirty="0"/>
        </a:p>
      </dsp:txBody>
      <dsp:txXfrm>
        <a:off x="1112588" y="6765"/>
        <a:ext cx="251318" cy="119210"/>
      </dsp:txXfrm>
    </dsp:sp>
    <dsp:sp modelId="{09E8554D-9D4D-439B-9D03-94C5508690E4}">
      <dsp:nvSpPr>
        <dsp:cNvPr id="0" name=""/>
        <dsp:cNvSpPr/>
      </dsp:nvSpPr>
      <dsp:spPr>
        <a:xfrm>
          <a:off x="1473979" y="19192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 des comptages</a:t>
          </a:r>
          <a:endParaRPr lang="fr-FR" sz="500" kern="1200" dirty="0"/>
        </a:p>
      </dsp:txBody>
      <dsp:txXfrm>
        <a:off x="1480428" y="198378"/>
        <a:ext cx="251318" cy="119210"/>
      </dsp:txXfrm>
    </dsp:sp>
    <dsp:sp modelId="{8FC2B43B-B502-4A2D-AE30-0F536E661367}">
      <dsp:nvSpPr>
        <dsp:cNvPr id="0" name=""/>
        <dsp:cNvSpPr/>
      </dsp:nvSpPr>
      <dsp:spPr>
        <a:xfrm>
          <a:off x="1555703"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comptage</a:t>
          </a:r>
          <a:endParaRPr lang="fr-FR" sz="500" kern="1200" dirty="0"/>
        </a:p>
      </dsp:txBody>
      <dsp:txXfrm>
        <a:off x="1562152" y="456328"/>
        <a:ext cx="251318" cy="119210"/>
      </dsp:txXfrm>
    </dsp:sp>
    <dsp:sp modelId="{6D149C9D-730C-4FF5-BDC3-90724CA68EE9}">
      <dsp:nvSpPr>
        <dsp:cNvPr id="0" name=""/>
        <dsp:cNvSpPr/>
      </dsp:nvSpPr>
      <dsp:spPr>
        <a:xfrm>
          <a:off x="1492390" y="725854"/>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écarts</a:t>
          </a:r>
          <a:endParaRPr lang="fr-FR" sz="500" kern="1200" dirty="0"/>
        </a:p>
      </dsp:txBody>
      <dsp:txXfrm>
        <a:off x="1498839" y="732303"/>
        <a:ext cx="251318" cy="119210"/>
      </dsp:txXfrm>
    </dsp:sp>
    <dsp:sp modelId="{099F6F85-44A0-4DF1-96AB-68087FEBDAD8}">
      <dsp:nvSpPr>
        <dsp:cNvPr id="0" name=""/>
        <dsp:cNvSpPr/>
      </dsp:nvSpPr>
      <dsp:spPr>
        <a:xfrm>
          <a:off x="1106139" y="899443"/>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Recomptage</a:t>
          </a:r>
          <a:endParaRPr lang="fr-FR" sz="500" kern="1200" dirty="0"/>
        </a:p>
      </dsp:txBody>
      <dsp:txXfrm>
        <a:off x="1112588" y="905892"/>
        <a:ext cx="251318" cy="119210"/>
      </dsp:txXfrm>
    </dsp:sp>
    <dsp:sp modelId="{3BE2E59C-069B-4193-AA61-7C65B80C9687}">
      <dsp:nvSpPr>
        <dsp:cNvPr id="0" name=""/>
        <dsp:cNvSpPr/>
      </dsp:nvSpPr>
      <dsp:spPr>
        <a:xfrm>
          <a:off x="700709" y="725857"/>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Rectifications</a:t>
          </a:r>
          <a:endParaRPr lang="fr-FR" sz="500" kern="1200" dirty="0"/>
        </a:p>
      </dsp:txBody>
      <dsp:txXfrm>
        <a:off x="707158" y="732306"/>
        <a:ext cx="251318" cy="119210"/>
      </dsp:txXfrm>
    </dsp:sp>
    <dsp:sp modelId="{8F10B850-17A7-45B8-8443-810052673578}">
      <dsp:nvSpPr>
        <dsp:cNvPr id="0" name=""/>
        <dsp:cNvSpPr/>
      </dsp:nvSpPr>
      <dsp:spPr>
        <a:xfrm>
          <a:off x="656576"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rectifications</a:t>
          </a:r>
          <a:endParaRPr lang="fr-FR" sz="500" kern="1200" dirty="0"/>
        </a:p>
      </dsp:txBody>
      <dsp:txXfrm>
        <a:off x="663025" y="456328"/>
        <a:ext cx="251318" cy="119210"/>
      </dsp:txXfrm>
    </dsp:sp>
    <dsp:sp modelId="{9366E914-DC51-4A61-B014-507905A80706}">
      <dsp:nvSpPr>
        <dsp:cNvPr id="0" name=""/>
        <dsp:cNvSpPr/>
      </dsp:nvSpPr>
      <dsp:spPr>
        <a:xfrm>
          <a:off x="719120" y="173520"/>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Reprise des mouvements</a:t>
          </a:r>
          <a:endParaRPr lang="fr-FR" sz="500" kern="1200" dirty="0"/>
        </a:p>
      </dsp:txBody>
      <dsp:txXfrm>
        <a:off x="725569" y="179969"/>
        <a:ext cx="251318" cy="1192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6E35A-A366-4E30-AED7-B115A9A6AC03}">
      <dsp:nvSpPr>
        <dsp:cNvPr id="0" name=""/>
        <dsp:cNvSpPr/>
      </dsp:nvSpPr>
      <dsp:spPr>
        <a:xfrm>
          <a:off x="711135" y="-12248"/>
          <a:ext cx="1054225" cy="1054225"/>
        </a:xfrm>
        <a:prstGeom prst="circularArrow">
          <a:avLst>
            <a:gd name="adj1" fmla="val 5544"/>
            <a:gd name="adj2" fmla="val 330680"/>
            <a:gd name="adj3" fmla="val 14787414"/>
            <a:gd name="adj4" fmla="val 1679622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C710D-B8F9-4E5B-9BF0-B9263BF5058F}">
      <dsp:nvSpPr>
        <dsp:cNvPr id="0" name=""/>
        <dsp:cNvSpPr/>
      </dsp:nvSpPr>
      <dsp:spPr>
        <a:xfrm>
          <a:off x="1106139" y="316"/>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Arrêt des mouvements</a:t>
          </a:r>
          <a:endParaRPr lang="fr-FR" sz="500" kern="1200" dirty="0"/>
        </a:p>
      </dsp:txBody>
      <dsp:txXfrm>
        <a:off x="1112588" y="6765"/>
        <a:ext cx="251318" cy="119210"/>
      </dsp:txXfrm>
    </dsp:sp>
    <dsp:sp modelId="{09E8554D-9D4D-439B-9D03-94C5508690E4}">
      <dsp:nvSpPr>
        <dsp:cNvPr id="0" name=""/>
        <dsp:cNvSpPr/>
      </dsp:nvSpPr>
      <dsp:spPr>
        <a:xfrm>
          <a:off x="1473979" y="19192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 des comptages</a:t>
          </a:r>
          <a:endParaRPr lang="fr-FR" sz="500" kern="1200" dirty="0"/>
        </a:p>
      </dsp:txBody>
      <dsp:txXfrm>
        <a:off x="1480428" y="198378"/>
        <a:ext cx="251318" cy="119210"/>
      </dsp:txXfrm>
    </dsp:sp>
    <dsp:sp modelId="{8FC2B43B-B502-4A2D-AE30-0F536E661367}">
      <dsp:nvSpPr>
        <dsp:cNvPr id="0" name=""/>
        <dsp:cNvSpPr/>
      </dsp:nvSpPr>
      <dsp:spPr>
        <a:xfrm>
          <a:off x="1555703"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comptage</a:t>
          </a:r>
          <a:endParaRPr lang="fr-FR" sz="500" kern="1200" dirty="0"/>
        </a:p>
      </dsp:txBody>
      <dsp:txXfrm>
        <a:off x="1562152" y="456328"/>
        <a:ext cx="251318" cy="119210"/>
      </dsp:txXfrm>
    </dsp:sp>
    <dsp:sp modelId="{6D149C9D-730C-4FF5-BDC3-90724CA68EE9}">
      <dsp:nvSpPr>
        <dsp:cNvPr id="0" name=""/>
        <dsp:cNvSpPr/>
      </dsp:nvSpPr>
      <dsp:spPr>
        <a:xfrm>
          <a:off x="1492390" y="725854"/>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écarts</a:t>
          </a:r>
          <a:endParaRPr lang="fr-FR" sz="500" kern="1200" dirty="0"/>
        </a:p>
      </dsp:txBody>
      <dsp:txXfrm>
        <a:off x="1498839" y="732303"/>
        <a:ext cx="251318" cy="119210"/>
      </dsp:txXfrm>
    </dsp:sp>
    <dsp:sp modelId="{099F6F85-44A0-4DF1-96AB-68087FEBDAD8}">
      <dsp:nvSpPr>
        <dsp:cNvPr id="0" name=""/>
        <dsp:cNvSpPr/>
      </dsp:nvSpPr>
      <dsp:spPr>
        <a:xfrm>
          <a:off x="1106139" y="899443"/>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Recomptage</a:t>
          </a:r>
          <a:endParaRPr lang="fr-FR" sz="500" kern="1200" dirty="0"/>
        </a:p>
      </dsp:txBody>
      <dsp:txXfrm>
        <a:off x="1112588" y="905892"/>
        <a:ext cx="251318" cy="119210"/>
      </dsp:txXfrm>
    </dsp:sp>
    <dsp:sp modelId="{3BE2E59C-069B-4193-AA61-7C65B80C9687}">
      <dsp:nvSpPr>
        <dsp:cNvPr id="0" name=""/>
        <dsp:cNvSpPr/>
      </dsp:nvSpPr>
      <dsp:spPr>
        <a:xfrm>
          <a:off x="700709" y="725857"/>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Rectifications</a:t>
          </a:r>
          <a:endParaRPr lang="fr-FR" sz="500" kern="1200" dirty="0"/>
        </a:p>
      </dsp:txBody>
      <dsp:txXfrm>
        <a:off x="707158" y="732306"/>
        <a:ext cx="251318" cy="119210"/>
      </dsp:txXfrm>
    </dsp:sp>
    <dsp:sp modelId="{8F10B850-17A7-45B8-8443-810052673578}">
      <dsp:nvSpPr>
        <dsp:cNvPr id="0" name=""/>
        <dsp:cNvSpPr/>
      </dsp:nvSpPr>
      <dsp:spPr>
        <a:xfrm>
          <a:off x="656576" y="449879"/>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Listes des rectifications</a:t>
          </a:r>
          <a:endParaRPr lang="fr-FR" sz="500" kern="1200" dirty="0"/>
        </a:p>
      </dsp:txBody>
      <dsp:txXfrm>
        <a:off x="663025" y="456328"/>
        <a:ext cx="251318" cy="119210"/>
      </dsp:txXfrm>
    </dsp:sp>
    <dsp:sp modelId="{9366E914-DC51-4A61-B014-507905A80706}">
      <dsp:nvSpPr>
        <dsp:cNvPr id="0" name=""/>
        <dsp:cNvSpPr/>
      </dsp:nvSpPr>
      <dsp:spPr>
        <a:xfrm>
          <a:off x="719120" y="173520"/>
          <a:ext cx="264216" cy="1321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fr-FR" sz="500" kern="1200" dirty="0" smtClean="0"/>
            <a:t>Reprise des mouvements</a:t>
          </a:r>
          <a:endParaRPr lang="fr-FR" sz="500" kern="1200" dirty="0"/>
        </a:p>
      </dsp:txBody>
      <dsp:txXfrm>
        <a:off x="725569" y="179969"/>
        <a:ext cx="251318" cy="1192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image" Target="../media/image7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9738" cy="4826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95725" y="0"/>
            <a:ext cx="2979738" cy="482600"/>
          </a:xfrm>
          <a:prstGeom prst="rect">
            <a:avLst/>
          </a:prstGeom>
        </p:spPr>
        <p:txBody>
          <a:bodyPr vert="horz" lIns="91440" tIns="45720" rIns="91440" bIns="45720" rtlCol="0"/>
          <a:lstStyle>
            <a:lvl1pPr algn="r">
              <a:defRPr sz="1200"/>
            </a:lvl1pPr>
          </a:lstStyle>
          <a:p>
            <a:fld id="{BDCFB37E-4057-447B-B439-533F494F93EC}" type="datetimeFigureOut">
              <a:rPr lang="fr-FR" smtClean="0"/>
              <a:t>08/10/2013</a:t>
            </a:fld>
            <a:endParaRPr lang="fr-FR"/>
          </a:p>
        </p:txBody>
      </p:sp>
      <p:sp>
        <p:nvSpPr>
          <p:cNvPr id="4" name="Espace réservé du pied de page 3"/>
          <p:cNvSpPr>
            <a:spLocks noGrp="1"/>
          </p:cNvSpPr>
          <p:nvPr>
            <p:ph type="ftr" sz="quarter" idx="2"/>
          </p:nvPr>
        </p:nvSpPr>
        <p:spPr>
          <a:xfrm>
            <a:off x="0" y="9169400"/>
            <a:ext cx="2979738" cy="4826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95725" y="9169400"/>
            <a:ext cx="2979738" cy="482600"/>
          </a:xfrm>
          <a:prstGeom prst="rect">
            <a:avLst/>
          </a:prstGeom>
        </p:spPr>
        <p:txBody>
          <a:bodyPr vert="horz" lIns="91440" tIns="45720" rIns="91440" bIns="45720" rtlCol="0" anchor="b"/>
          <a:lstStyle>
            <a:lvl1pPr algn="r">
              <a:defRPr sz="1200"/>
            </a:lvl1pPr>
          </a:lstStyle>
          <a:p>
            <a:fld id="{C89A31AC-68B6-4B61-A181-8380ECA3E162}" type="slidenum">
              <a:rPr lang="fr-FR" smtClean="0"/>
              <a:t>‹N°›</a:t>
            </a:fld>
            <a:endParaRPr lang="fr-FR"/>
          </a:p>
        </p:txBody>
      </p:sp>
    </p:spTree>
    <p:extLst>
      <p:ext uri="{BB962C8B-B14F-4D97-AF65-F5344CB8AC3E}">
        <p14:creationId xmlns:p14="http://schemas.microsoft.com/office/powerpoint/2010/main" val="349258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0658" cy="48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fr-FR"/>
          </a:p>
        </p:txBody>
      </p:sp>
      <p:sp>
        <p:nvSpPr>
          <p:cNvPr id="3075" name="Rectangle 3"/>
          <p:cNvSpPr>
            <a:spLocks noGrp="1" noChangeArrowheads="1"/>
          </p:cNvSpPr>
          <p:nvPr>
            <p:ph type="dt" idx="1"/>
          </p:nvPr>
        </p:nvSpPr>
        <p:spPr bwMode="auto">
          <a:xfrm>
            <a:off x="3896392" y="0"/>
            <a:ext cx="2980658" cy="4827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fr-FR"/>
          </a:p>
        </p:txBody>
      </p:sp>
      <p:sp>
        <p:nvSpPr>
          <p:cNvPr id="32772" name="Rectangle 4"/>
          <p:cNvSpPr>
            <a:spLocks noGrp="1" noRot="1" noChangeAspect="1" noChangeArrowheads="1" noTextEdit="1"/>
          </p:cNvSpPr>
          <p:nvPr>
            <p:ph type="sldImg" idx="2"/>
          </p:nvPr>
        </p:nvSpPr>
        <p:spPr bwMode="auto">
          <a:xfrm>
            <a:off x="1025525" y="723900"/>
            <a:ext cx="4827588" cy="36195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7379" y="4586189"/>
            <a:ext cx="5042293" cy="4343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170831"/>
            <a:ext cx="2980658" cy="48275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fr-FR"/>
          </a:p>
        </p:txBody>
      </p:sp>
      <p:sp>
        <p:nvSpPr>
          <p:cNvPr id="3079" name="Rectangle 7"/>
          <p:cNvSpPr>
            <a:spLocks noGrp="1" noChangeArrowheads="1"/>
          </p:cNvSpPr>
          <p:nvPr>
            <p:ph type="sldNum" sz="quarter" idx="5"/>
          </p:nvPr>
        </p:nvSpPr>
        <p:spPr bwMode="auto">
          <a:xfrm>
            <a:off x="3896392" y="9170831"/>
            <a:ext cx="2980658" cy="48275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9ECAD36F-1B87-4325-90B7-2D55FE138180}" type="slidenum">
              <a:rPr lang="fr-FR"/>
              <a:pPr>
                <a:defRPr/>
              </a:pPr>
              <a:t>‹N°›</a:t>
            </a:fld>
            <a:endParaRPr lang="fr-FR"/>
          </a:p>
        </p:txBody>
      </p:sp>
    </p:spTree>
    <p:extLst>
      <p:ext uri="{BB962C8B-B14F-4D97-AF65-F5344CB8AC3E}">
        <p14:creationId xmlns:p14="http://schemas.microsoft.com/office/powerpoint/2010/main" val="1821678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aq-logistique.com/Picking-vocal.htm"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www.faq-logistique.com/WMS.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aq-logistique.com/Picking-vocal.htm"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www.faq-logistique.com/WMS.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ccwbo.org/incoterms/preambles/pdf/DEQ.pdf"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www.iccwbo.org/incoterms/preambles/pdf/DDU.pdf" TargetMode="External"/><Relationship Id="rId5" Type="http://schemas.openxmlformats.org/officeDocument/2006/relationships/hyperlink" Target="http://www.iccwbo.org/incoterms/preambles/pdf/DAF.pdf" TargetMode="External"/><Relationship Id="rId4" Type="http://schemas.openxmlformats.org/officeDocument/2006/relationships/hyperlink" Target="http://www.iccwbo.org/incoterms/preambles/pdf/DES.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fr.wikipedia.org/wiki/Commissionnaire_de_transport"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fr.wikipedia.org/wiki/Incoter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fr.wikipedia.org/wiki/Commissionnaire_de_transport"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fr.wikipedia.org/wiki/Incoter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r.wikipedia.org/wiki/Syst%C3%A8me_de_paiemen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fr.wikipedia.org/wiki/Mot_de_passe" TargetMode="External"/><Relationship Id="rId5" Type="http://schemas.openxmlformats.org/officeDocument/2006/relationships/hyperlink" Target="http://fr.wikipedia.org/wiki/Courrier_%C3%A9lectronique" TargetMode="External"/><Relationship Id="rId4" Type="http://schemas.openxmlformats.org/officeDocument/2006/relationships/hyperlink" Target="http://fr.wikipedia.org/wiki/Carte_de_cr%C3%A9di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Ollecter</a:t>
            </a:r>
            <a:r>
              <a:rPr lang="fr-FR" dirty="0" smtClean="0"/>
              <a:t>, conserver,</a:t>
            </a:r>
            <a:r>
              <a:rPr lang="fr-FR" baseline="0" dirty="0" smtClean="0"/>
              <a:t> organiser </a:t>
            </a:r>
            <a:endParaRPr lang="fr-FR" dirty="0"/>
          </a:p>
        </p:txBody>
      </p:sp>
      <p:sp>
        <p:nvSpPr>
          <p:cNvPr id="4" name="Espace réservé du numéro de diapositive 3"/>
          <p:cNvSpPr>
            <a:spLocks noGrp="1"/>
          </p:cNvSpPr>
          <p:nvPr>
            <p:ph type="sldNum" sz="quarter" idx="10"/>
          </p:nvPr>
        </p:nvSpPr>
        <p:spPr/>
        <p:txBody>
          <a:bodyPr/>
          <a:lstStyle/>
          <a:p>
            <a:fld id="{3C51B434-0BDE-41F8-8033-7A872E02E591}"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8A0D4-4D56-49F8-A223-96F9699234C4}" type="slidenum">
              <a:rPr lang="fr-FR"/>
              <a:pPr/>
              <a:t>60</a:t>
            </a:fld>
            <a:endParaRPr lang="fr-F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 noter que le mode de </a:t>
            </a:r>
            <a:r>
              <a:rPr lang="fr-FR" dirty="0" smtClean="0">
                <a:hlinkClick r:id="rId3" action="ppaction://hlinkfile"/>
              </a:rPr>
              <a:t>préparation vocal</a:t>
            </a:r>
            <a:r>
              <a:rPr lang="fr-FR" dirty="0" smtClean="0"/>
              <a:t> est actuellement en développement chez certains éditeurs de Progiciel de Gestion d'Entrepôt (</a:t>
            </a:r>
            <a:r>
              <a:rPr lang="fr-FR" dirty="0" err="1" smtClean="0"/>
              <a:t>Warehouse</a:t>
            </a:r>
            <a:r>
              <a:rPr lang="fr-FR" dirty="0" smtClean="0"/>
              <a:t> Management System - </a:t>
            </a:r>
            <a:r>
              <a:rPr lang="fr-FR" dirty="0" smtClean="0">
                <a:hlinkClick r:id="rId4" action="ppaction://hlinkfile"/>
              </a:rPr>
              <a:t>WMS</a:t>
            </a:r>
            <a:r>
              <a:rPr lang="fr-FR" dirty="0" smtClean="0"/>
              <a:t>). </a:t>
            </a:r>
            <a:r>
              <a:rPr lang="fr-FR" dirty="0" err="1" smtClean="0"/>
              <a:t>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61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 noter que le mode de </a:t>
            </a:r>
            <a:r>
              <a:rPr lang="fr-FR" dirty="0" smtClean="0">
                <a:hlinkClick r:id="rId3" action="ppaction://hlinkfile"/>
              </a:rPr>
              <a:t>préparation vocal</a:t>
            </a:r>
            <a:r>
              <a:rPr lang="fr-FR" dirty="0" smtClean="0"/>
              <a:t> est actuellement en développement chez certains éditeurs de Progiciel de Gestion d'Entrepôt (</a:t>
            </a:r>
            <a:r>
              <a:rPr lang="fr-FR" dirty="0" err="1" smtClean="0"/>
              <a:t>Warehouse</a:t>
            </a:r>
            <a:r>
              <a:rPr lang="fr-FR" dirty="0" smtClean="0"/>
              <a:t> Management System - </a:t>
            </a:r>
            <a:r>
              <a:rPr lang="fr-FR" dirty="0" smtClean="0">
                <a:hlinkClick r:id="rId4" action="ppaction://hlinkfile"/>
              </a:rPr>
              <a:t>WMS</a:t>
            </a:r>
            <a:r>
              <a:rPr lang="fr-FR" dirty="0" smtClean="0"/>
              <a:t>). </a:t>
            </a:r>
          </a:p>
          <a:p>
            <a:r>
              <a:rPr lang="fr-FR" sz="1200" kern="1200" dirty="0" smtClean="0">
                <a:solidFill>
                  <a:schemeClr val="tx1"/>
                </a:solidFill>
                <a:latin typeface="+mn-lt"/>
                <a:ea typeface="+mn-ea"/>
                <a:cs typeface="+mn-cs"/>
              </a:rPr>
              <a:t>Codification internationale de traçabilité, </a:t>
            </a:r>
            <a:r>
              <a:rPr lang="fr-FR" sz="1200" b="1" kern="1200" dirty="0" smtClean="0">
                <a:solidFill>
                  <a:schemeClr val="tx1"/>
                </a:solidFill>
                <a:latin typeface="+mn-lt"/>
                <a:ea typeface="+mn-ea"/>
                <a:cs typeface="+mn-cs"/>
              </a:rPr>
              <a:t>SSCC</a:t>
            </a:r>
            <a:r>
              <a:rPr lang="fr-FR" sz="1200" kern="1200" dirty="0" smtClean="0">
                <a:solidFill>
                  <a:schemeClr val="tx1"/>
                </a:solidFill>
                <a:latin typeface="+mn-lt"/>
                <a:ea typeface="+mn-ea"/>
                <a:cs typeface="+mn-cs"/>
              </a:rPr>
              <a:t> (Serial </a:t>
            </a:r>
            <a:br>
              <a:rPr lang="fr-FR" sz="1200" kern="1200" dirty="0" smtClean="0">
                <a:solidFill>
                  <a:schemeClr val="tx1"/>
                </a:solidFill>
                <a:latin typeface="+mn-lt"/>
                <a:ea typeface="+mn-ea"/>
                <a:cs typeface="+mn-cs"/>
              </a:rPr>
            </a:br>
            <a:r>
              <a:rPr lang="fr-FR" sz="1200" kern="1200" dirty="0" smtClean="0">
                <a:solidFill>
                  <a:schemeClr val="tx1"/>
                </a:solidFill>
                <a:latin typeface="+mn-lt"/>
                <a:ea typeface="+mn-ea"/>
                <a:cs typeface="+mn-cs"/>
              </a:rPr>
              <a:t>Shipping Container </a:t>
            </a:r>
            <a:r>
              <a:rPr lang="fr-FR" sz="1200" b="1" kern="1200" dirty="0" smtClean="0">
                <a:solidFill>
                  <a:schemeClr val="tx1"/>
                </a:solidFill>
                <a:latin typeface="+mn-lt"/>
                <a:ea typeface="+mn-ea"/>
                <a:cs typeface="+mn-cs"/>
              </a:rPr>
              <a:t>Code</a:t>
            </a:r>
            <a:r>
              <a:rPr lang="fr-FR" sz="120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63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64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65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66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67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dernières modifications applicables dès le 1er janvier 2011 portent principalement sur la suppression de quatre Incoterms - </a:t>
            </a:r>
            <a:r>
              <a:rPr lang="fr-FR" dirty="0" smtClean="0">
                <a:hlinkClick r:id="rId3"/>
              </a:rPr>
              <a:t>DEQ</a:t>
            </a:r>
            <a:r>
              <a:rPr lang="fr-FR" dirty="0" smtClean="0"/>
              <a:t>, </a:t>
            </a:r>
            <a:r>
              <a:rPr lang="fr-FR" dirty="0" smtClean="0">
                <a:hlinkClick r:id="rId4"/>
              </a:rPr>
              <a:t>DES</a:t>
            </a:r>
            <a:r>
              <a:rPr lang="fr-FR" dirty="0" smtClean="0"/>
              <a:t>, </a:t>
            </a:r>
            <a:r>
              <a:rPr lang="fr-FR" dirty="0" smtClean="0">
                <a:hlinkClick r:id="rId5"/>
              </a:rPr>
              <a:t>DAF</a:t>
            </a:r>
            <a:r>
              <a:rPr lang="fr-FR" dirty="0" smtClean="0"/>
              <a:t> et </a:t>
            </a:r>
            <a:r>
              <a:rPr lang="fr-FR" dirty="0" smtClean="0">
                <a:hlinkClick r:id="rId6"/>
              </a:rPr>
              <a:t>DDU</a:t>
            </a:r>
            <a:r>
              <a:rPr lang="fr-FR" dirty="0" smtClean="0"/>
              <a:t> – et l'introduction de deux nouveaux Incoterms «D», DAT (Rendu au Terminal) et DAP (Rendu au lieu de destination). </a:t>
            </a:r>
            <a:endParaRPr lang="fr-FR" dirty="0"/>
          </a:p>
        </p:txBody>
      </p:sp>
      <p:sp>
        <p:nvSpPr>
          <p:cNvPr id="4" name="Espace réservé du numéro de diapositive 3"/>
          <p:cNvSpPr>
            <a:spLocks noGrp="1"/>
          </p:cNvSpPr>
          <p:nvPr>
            <p:ph type="sldNum" sz="quarter" idx="10"/>
          </p:nvPr>
        </p:nvSpPr>
        <p:spPr/>
        <p:txBody>
          <a:bodyPr/>
          <a:lstStyle/>
          <a:p>
            <a:fld id="{F06A26A3-AC4D-486D-B473-95BA96CCDF18}" type="slidenum">
              <a:rPr lang="fr-FR" smtClean="0"/>
              <a:pPr/>
              <a:t>69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575">
              <a:defRPr/>
            </a:pPr>
            <a:r>
              <a:rPr lang="fr-FR" dirty="0" smtClean="0"/>
              <a:t>Le contrat de transport de marchandises mentionne généralement ce qui est transporté (catégorie de marchandises, poids, volumes), les lieux de chargement et de déchargement, le nom du transporteur et celui du </a:t>
            </a:r>
            <a:r>
              <a:rPr lang="fr-FR" dirty="0" smtClean="0">
                <a:hlinkClick r:id="rId3" action="ppaction://hlinkfile" tooltip="Commissionnaire de transport"/>
              </a:rPr>
              <a:t>commissionnaire de transport</a:t>
            </a:r>
            <a:r>
              <a:rPr lang="fr-FR" dirty="0" smtClean="0"/>
              <a:t>, des mentions concernant la dangerosité, les sommes à encaisser, des instructions particulières de livraison, les </a:t>
            </a:r>
            <a:r>
              <a:rPr lang="fr-FR" dirty="0" smtClean="0">
                <a:hlinkClick r:id="rId4" action="ppaction://hlinkfile" tooltip="Incoterm"/>
              </a:rPr>
              <a:t>incoterms</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F06A26A3-AC4D-486D-B473-95BA96CCDF18}" type="slidenum">
              <a:rPr lang="fr-FR" smtClean="0"/>
              <a:pPr/>
              <a:t>77</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575">
              <a:defRPr/>
            </a:pPr>
            <a:r>
              <a:rPr lang="fr-FR" dirty="0" smtClean="0"/>
              <a:t>Le contrat de transport de marchandises mentionne généralement ce qui est transporté (catégorie de marchandises, poids, volumes), les lieux de chargement et de déchargement, le nom du transporteur et celui du </a:t>
            </a:r>
            <a:r>
              <a:rPr lang="fr-FR" dirty="0" smtClean="0">
                <a:hlinkClick r:id="rId3" action="ppaction://hlinkfile" tooltip="Commissionnaire de transport"/>
              </a:rPr>
              <a:t>commissionnaire de transport</a:t>
            </a:r>
            <a:r>
              <a:rPr lang="fr-FR" dirty="0" smtClean="0"/>
              <a:t>, des mentions concernant la dangerosité, les sommes à encaisser, des instructions particulières de livraison, les </a:t>
            </a:r>
            <a:r>
              <a:rPr lang="fr-FR" dirty="0" smtClean="0">
                <a:hlinkClick r:id="rId4" action="ppaction://hlinkfile" tooltip="Incoterm"/>
              </a:rPr>
              <a:t>incoterms</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F06A26A3-AC4D-486D-B473-95BA96CCDF18}" type="slidenum">
              <a:rPr lang="fr-FR" smtClean="0"/>
              <a:pPr/>
              <a:t>78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Ollecter</a:t>
            </a:r>
            <a:r>
              <a:rPr lang="fr-FR" dirty="0" smtClean="0"/>
              <a:t>, conserver,</a:t>
            </a:r>
            <a:r>
              <a:rPr lang="fr-FR" baseline="0" dirty="0" smtClean="0"/>
              <a:t> organiser </a:t>
            </a:r>
            <a:endParaRPr lang="fr-FR" dirty="0"/>
          </a:p>
        </p:txBody>
      </p:sp>
      <p:sp>
        <p:nvSpPr>
          <p:cNvPr id="4" name="Espace réservé du numéro de diapositive 3"/>
          <p:cNvSpPr>
            <a:spLocks noGrp="1"/>
          </p:cNvSpPr>
          <p:nvPr>
            <p:ph type="sldNum" sz="quarter" idx="10"/>
          </p:nvPr>
        </p:nvSpPr>
        <p:spPr/>
        <p:txBody>
          <a:bodyPr/>
          <a:lstStyle/>
          <a:p>
            <a:fld id="{3C51B434-0BDE-41F8-8033-7A872E02E591}"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Titre de transit </a:t>
            </a:r>
            <a:endParaRPr lang="fr-FR" dirty="0" smtClean="0"/>
          </a:p>
          <a:p>
            <a:r>
              <a:rPr lang="fr-FR" dirty="0" smtClean="0"/>
              <a:t>Support documentaire du régime de transit. Document cautionné composé des feuillets 1, 4, 5 du DAU. </a:t>
            </a:r>
          </a:p>
          <a:p>
            <a:r>
              <a:rPr lang="fr-FR" b="1" dirty="0" smtClean="0"/>
              <a:t>Transit</a:t>
            </a:r>
            <a:endParaRPr lang="fr-FR" dirty="0" smtClean="0"/>
          </a:p>
          <a:p>
            <a:r>
              <a:rPr lang="fr-FR" dirty="0" smtClean="0"/>
              <a:t>Procédure douanière qui permet de transporter des marchandises sous douane en suspension de droits, taxes et mesures de politique commerciale.</a:t>
            </a:r>
          </a:p>
          <a:p>
            <a:endParaRPr lang="fr-FR" dirty="0"/>
          </a:p>
        </p:txBody>
      </p:sp>
      <p:sp>
        <p:nvSpPr>
          <p:cNvPr id="4" name="Espace réservé du numéro de diapositive 3"/>
          <p:cNvSpPr>
            <a:spLocks noGrp="1"/>
          </p:cNvSpPr>
          <p:nvPr>
            <p:ph type="sldNum" sz="quarter" idx="10"/>
          </p:nvPr>
        </p:nvSpPr>
        <p:spPr/>
        <p:txBody>
          <a:bodyPr/>
          <a:lstStyle/>
          <a:p>
            <a:fld id="{F06A26A3-AC4D-486D-B473-95BA96CCDF18}" type="slidenum">
              <a:rPr lang="fr-FR" smtClean="0"/>
              <a:pPr/>
              <a:t>79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Ollecter</a:t>
            </a:r>
            <a:r>
              <a:rPr lang="fr-FR" dirty="0" smtClean="0"/>
              <a:t>, conserver,</a:t>
            </a:r>
            <a:r>
              <a:rPr lang="fr-FR" baseline="0" dirty="0" smtClean="0"/>
              <a:t> organiser </a:t>
            </a:r>
            <a:endParaRPr lang="fr-FR" dirty="0"/>
          </a:p>
        </p:txBody>
      </p:sp>
      <p:sp>
        <p:nvSpPr>
          <p:cNvPr id="4" name="Espace réservé du numéro de diapositive 3"/>
          <p:cNvSpPr>
            <a:spLocks noGrp="1"/>
          </p:cNvSpPr>
          <p:nvPr>
            <p:ph type="sldNum" sz="quarter" idx="10"/>
          </p:nvPr>
        </p:nvSpPr>
        <p:spPr/>
        <p:txBody>
          <a:bodyPr/>
          <a:lstStyle/>
          <a:p>
            <a:fld id="{3C51B434-0BDE-41F8-8033-7A872E02E591}"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CA56D-29E2-4B6F-BF57-CF03060D5813}" type="slidenum">
              <a:rPr lang="fr-FR"/>
              <a:pPr/>
              <a:t>8</a:t>
            </a:fld>
            <a:endParaRPr lang="fr-F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575">
              <a:defRPr/>
            </a:pPr>
            <a:r>
              <a:rPr lang="fr-FR" b="1" dirty="0" err="1" smtClean="0"/>
              <a:t>PayPal</a:t>
            </a:r>
            <a:r>
              <a:rPr lang="fr-FR" dirty="0" smtClean="0"/>
              <a:t> est un </a:t>
            </a:r>
            <a:r>
              <a:rPr lang="fr-FR" dirty="0" smtClean="0">
                <a:hlinkClick r:id="rId3" action="ppaction://hlinkfile" tooltip="Système de paiement"/>
              </a:rPr>
              <a:t>service de paiement</a:t>
            </a:r>
            <a:r>
              <a:rPr lang="fr-FR" dirty="0" smtClean="0"/>
              <a:t> en ligne qui permet de payer des achats, de recevoir des paiements, ou d’envoyer et de recevoir de l’argent. Pour bénéficier de ces services, une personne doit transmettre diverses coordonnées financières à </a:t>
            </a:r>
            <a:r>
              <a:rPr lang="fr-FR" dirty="0" err="1" smtClean="0"/>
              <a:t>PayPal</a:t>
            </a:r>
            <a:r>
              <a:rPr lang="fr-FR" dirty="0" smtClean="0"/>
              <a:t>, telles que le numéro de </a:t>
            </a:r>
            <a:r>
              <a:rPr lang="fr-FR" dirty="0" smtClean="0">
                <a:hlinkClick r:id="rId4" action="ppaction://hlinkfile" tooltip="Carte de crédit"/>
              </a:rPr>
              <a:t>carte de crédit</a:t>
            </a:r>
            <a:r>
              <a:rPr lang="fr-FR" dirty="0" smtClean="0"/>
              <a:t>, transmission qui peut se faire par voie postale. Par la suite, les transactions sont effectuées sans avoir à communiquer de coordonnées financières, une adresse de </a:t>
            </a:r>
            <a:r>
              <a:rPr lang="fr-FR" dirty="0" smtClean="0">
                <a:hlinkClick r:id="rId5" action="ppaction://hlinkfile" tooltip="Courrier électronique"/>
              </a:rPr>
              <a:t>courrier électronique</a:t>
            </a:r>
            <a:r>
              <a:rPr lang="fr-FR" dirty="0" smtClean="0"/>
              <a:t> et un </a:t>
            </a:r>
            <a:r>
              <a:rPr lang="fr-FR" dirty="0" smtClean="0">
                <a:hlinkClick r:id="rId6" action="ppaction://hlinkfile" tooltip="Mot de passe"/>
              </a:rPr>
              <a:t>mot de passe</a:t>
            </a:r>
            <a:r>
              <a:rPr lang="fr-FR" dirty="0" smtClean="0"/>
              <a:t> étant suffisants.</a:t>
            </a:r>
          </a:p>
          <a:p>
            <a:r>
              <a:rPr lang="fr-FR" dirty="0" smtClean="0"/>
              <a:t>Commentaires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11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effets de commerce matérialisent donc une créance et peuvent être utilisés par le créancier pour obtenir des facilités de trésorerie auprès de sa banque. Cette pratique, l'escompte, tend à être abandonnée au profit de produits plus sophistiqués offerts par les banques à leurs clients. Il y en a deux sortes : les lettres de change et les billets à ordre. Commentaires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12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Définition : </a:t>
            </a:r>
            <a:br>
              <a:rPr lang="fr-FR" dirty="0" smtClean="0"/>
            </a:br>
            <a:r>
              <a:rPr lang="fr-FR" dirty="0" smtClean="0"/>
              <a:t>Point de la chaîne logistique à partir duquel les marchandises en circulation sont affectées à un client précis. </a:t>
            </a:r>
            <a:br>
              <a:rPr lang="fr-FR" dirty="0" smtClean="0"/>
            </a:br>
            <a:r>
              <a:rPr lang="fr-FR" dirty="0" smtClean="0"/>
              <a:t/>
            </a:r>
            <a:br>
              <a:rPr lang="fr-FR" dirty="0" smtClean="0"/>
            </a:br>
            <a:r>
              <a:rPr lang="fr-FR" dirty="0" smtClean="0"/>
              <a:t>Note : </a:t>
            </a:r>
            <a:br>
              <a:rPr lang="fr-FR" dirty="0" smtClean="0"/>
            </a:br>
            <a:r>
              <a:rPr lang="fr-FR" dirty="0" smtClean="0"/>
              <a:t>Le point de découplage représente le moment où les flux de production cessent d'être pilotés en fonction des prévisions et commencent à être pilotés en fonction des commandes reçues.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88F5B820-4ED0-48E4-BCE6-4E12678F328B}" type="slidenum">
              <a:rPr lang="fr-FR" smtClean="0"/>
              <a:pPr/>
              <a:t>39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2"/>
          <p:cNvGrpSpPr>
            <a:grpSpLocks/>
          </p:cNvGrpSpPr>
          <p:nvPr userDrawn="1"/>
        </p:nvGrpSpPr>
        <p:grpSpPr bwMode="auto">
          <a:xfrm>
            <a:off x="0" y="886016"/>
            <a:ext cx="9169400" cy="5971984"/>
            <a:chOff x="-40" y="1824"/>
            <a:chExt cx="15829" cy="10310"/>
          </a:xfrm>
        </p:grpSpPr>
        <p:pic>
          <p:nvPicPr>
            <p:cNvPr id="8" name="Image 8"/>
            <p:cNvPicPr>
              <a:picLocks noChangeArrowheads="1"/>
            </p:cNvPicPr>
            <p:nvPr/>
          </p:nvPicPr>
          <p:blipFill>
            <a:blip r:embed="rId2" cstate="print"/>
            <a:srcRect/>
            <a:stretch>
              <a:fillRect/>
            </a:stretch>
          </p:blipFill>
          <p:spPr bwMode="auto">
            <a:xfrm>
              <a:off x="-40" y="2025"/>
              <a:ext cx="15829" cy="10109"/>
            </a:xfrm>
            <a:prstGeom prst="rect">
              <a:avLst/>
            </a:prstGeom>
            <a:noFill/>
          </p:spPr>
        </p:pic>
        <p:sp>
          <p:nvSpPr>
            <p:cNvPr id="9" name="Rectangle 4"/>
            <p:cNvSpPr>
              <a:spLocks noChangeArrowheads="1"/>
            </p:cNvSpPr>
            <p:nvPr/>
          </p:nvSpPr>
          <p:spPr bwMode="auto">
            <a:xfrm rot="5400000">
              <a:off x="9331" y="692"/>
              <a:ext cx="5325" cy="75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solidFill>
                  <a:schemeClr val="bg1">
                    <a:lumMod val="50000"/>
                  </a:schemeClr>
                </a:solidFill>
              </a:defRPr>
            </a:lvl1pPr>
          </a:lstStyle>
          <a:p>
            <a:r>
              <a:rPr lang="fr-FR" smtClean="0"/>
              <a:t>3 June 2011</a:t>
            </a:r>
            <a:endParaRPr lang="en-US" dirty="0"/>
          </a:p>
        </p:txBody>
      </p:sp>
      <p:sp>
        <p:nvSpPr>
          <p:cNvPr id="6" name="Espace réservé du numéro de diapositive 5"/>
          <p:cNvSpPr>
            <a:spLocks noGrp="1"/>
          </p:cNvSpPr>
          <p:nvPr>
            <p:ph type="sldNum" sz="quarter" idx="12"/>
          </p:nvPr>
        </p:nvSpPr>
        <p:spPr>
          <a:xfrm>
            <a:off x="8077200" y="6356350"/>
            <a:ext cx="609600" cy="365125"/>
          </a:xfrm>
        </p:spPr>
        <p:txBody>
          <a:bodyPr/>
          <a:lstStyle>
            <a:lvl1pPr>
              <a:defRPr>
                <a:solidFill>
                  <a:schemeClr val="bg1">
                    <a:lumMod val="50000"/>
                  </a:schemeClr>
                </a:solidFill>
              </a:defRPr>
            </a:lvl1pPr>
          </a:lstStyle>
          <a:p>
            <a:fld id="{042AED99-7FB4-404E-8A97-64753DCE42EC}" type="slidenum">
              <a:rPr lang="en-US" smtClean="0"/>
              <a:pPr/>
              <a:t>‹N°›</a:t>
            </a:fld>
            <a:endParaRPr lang="en-US" dirty="0"/>
          </a:p>
        </p:txBody>
      </p:sp>
    </p:spTree>
  </p:cSld>
  <p:clrMapOvr>
    <a:masterClrMapping/>
  </p:clrMapOvr>
  <p:transition>
    <p:cover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228600"/>
            <a:ext cx="7620000" cy="1020762"/>
          </a:xfrm>
        </p:spPr>
        <p:txBody>
          <a:bodyPr>
            <a:normAutofit/>
          </a:bodyPr>
          <a:lstStyle>
            <a:lvl1pPr algn="l">
              <a:defRPr sz="34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6" name="Groupe 15"/>
          <p:cNvGrpSpPr/>
          <p:nvPr userDrawn="1"/>
        </p:nvGrpSpPr>
        <p:grpSpPr>
          <a:xfrm>
            <a:off x="0" y="0"/>
            <a:ext cx="9144000" cy="1504985"/>
            <a:chOff x="0" y="0"/>
            <a:chExt cx="9144000" cy="1504985"/>
          </a:xfrm>
        </p:grpSpPr>
        <p:pic>
          <p:nvPicPr>
            <p:cNvPr id="11" name="Image 10" descr="droiteBleu.jpg"/>
            <p:cNvPicPr>
              <a:picLocks noChangeAspect="1"/>
            </p:cNvPicPr>
            <p:nvPr/>
          </p:nvPicPr>
          <p:blipFill>
            <a:blip r:embed="rId2" cstate="print"/>
            <a:srcRect l="7143" t="-2" r="7018" b="7500"/>
            <a:stretch>
              <a:fillRect/>
            </a:stretch>
          </p:blipFill>
          <p:spPr>
            <a:xfrm>
              <a:off x="5415646" y="0"/>
              <a:ext cx="3728354" cy="1454367"/>
            </a:xfrm>
            <a:prstGeom prst="rect">
              <a:avLst/>
            </a:prstGeom>
          </p:spPr>
        </p:pic>
        <p:grpSp>
          <p:nvGrpSpPr>
            <p:cNvPr id="12" name="Groupe 19"/>
            <p:cNvGrpSpPr/>
            <p:nvPr/>
          </p:nvGrpSpPr>
          <p:grpSpPr>
            <a:xfrm>
              <a:off x="0" y="0"/>
              <a:ext cx="9144000" cy="1504985"/>
              <a:chOff x="0" y="76165"/>
              <a:chExt cx="9144000" cy="1504985"/>
            </a:xfrm>
          </p:grpSpPr>
          <p:pic>
            <p:nvPicPr>
              <p:cNvPr id="13" name="Image 12" descr="gauche.jpg"/>
              <p:cNvPicPr>
                <a:picLocks noChangeAspect="1"/>
              </p:cNvPicPr>
              <p:nvPr/>
            </p:nvPicPr>
            <p:blipFill>
              <a:blip r:embed="rId3" cstate="print"/>
              <a:srcRect/>
              <a:stretch>
                <a:fillRect/>
              </a:stretch>
            </p:blipFill>
            <p:spPr bwMode="auto">
              <a:xfrm>
                <a:off x="0" y="76165"/>
                <a:ext cx="1138110" cy="1447136"/>
              </a:xfrm>
              <a:prstGeom prst="rect">
                <a:avLst/>
              </a:prstGeom>
              <a:noFill/>
              <a:ln w="9525">
                <a:noFill/>
                <a:miter lim="800000"/>
                <a:headEnd/>
                <a:tailEnd/>
              </a:ln>
            </p:spPr>
          </p:pic>
          <p:pic>
            <p:nvPicPr>
              <p:cNvPr id="14" name="Image 7" descr="centre.jpg"/>
              <p:cNvPicPr>
                <a:picLocks noChangeAspect="1"/>
              </p:cNvPicPr>
              <p:nvPr/>
            </p:nvPicPr>
            <p:blipFill>
              <a:blip r:embed="rId4" cstate="print"/>
              <a:srcRect/>
              <a:stretch>
                <a:fillRect/>
              </a:stretch>
            </p:blipFill>
            <p:spPr bwMode="auto">
              <a:xfrm>
                <a:off x="0" y="1294805"/>
                <a:ext cx="9144000" cy="286345"/>
              </a:xfrm>
              <a:prstGeom prst="rect">
                <a:avLst/>
              </a:prstGeom>
              <a:noFill/>
              <a:ln w="9525">
                <a:noFill/>
                <a:miter lim="800000"/>
                <a:headEnd/>
                <a:tailEnd/>
              </a:ln>
            </p:spPr>
          </p:pic>
        </p:grpSp>
      </p:grpSp>
      <p:sp>
        <p:nvSpPr>
          <p:cNvPr id="17" name="Chevron 16"/>
          <p:cNvSpPr/>
          <p:nvPr userDrawn="1"/>
        </p:nvSpPr>
        <p:spPr bwMode="auto">
          <a:xfrm>
            <a:off x="4876800" y="20637"/>
            <a:ext cx="1066800" cy="119856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8" name="Espace réservé du numéro de diapositive 5"/>
          <p:cNvSpPr>
            <a:spLocks noGrp="1"/>
          </p:cNvSpPr>
          <p:nvPr>
            <p:ph type="sldNum" sz="quarter" idx="12"/>
          </p:nvPr>
        </p:nvSpPr>
        <p:spPr>
          <a:xfrm>
            <a:off x="8077200" y="6356350"/>
            <a:ext cx="685800" cy="365125"/>
          </a:xfrm>
        </p:spPr>
        <p:txBody>
          <a:bodyPr/>
          <a:lstStyle>
            <a:lvl1pPr>
              <a:defRPr>
                <a:solidFill>
                  <a:schemeClr val="tx1"/>
                </a:solidFill>
              </a:defRPr>
            </a:lvl1pPr>
          </a:lstStyle>
          <a:p>
            <a:pPr algn="ctr"/>
            <a:fld id="{244291EF-772C-4B99-A3CF-0071BDBF94EA}" type="slidenum">
              <a:rPr lang="en-US" smtClean="0"/>
              <a:pPr algn="ctr"/>
              <a:t>‹N°›</a:t>
            </a:fld>
            <a:endParaRPr lang="en-US" dirty="0"/>
          </a:p>
        </p:txBody>
      </p:sp>
      <p:grpSp>
        <p:nvGrpSpPr>
          <p:cNvPr id="15" name="Groupe 14"/>
          <p:cNvGrpSpPr/>
          <p:nvPr userDrawn="1"/>
        </p:nvGrpSpPr>
        <p:grpSpPr>
          <a:xfrm>
            <a:off x="0" y="6348869"/>
            <a:ext cx="9143999" cy="517735"/>
            <a:chOff x="0" y="6348869"/>
            <a:chExt cx="9143999" cy="517735"/>
          </a:xfrm>
        </p:grpSpPr>
        <p:pic>
          <p:nvPicPr>
            <p:cNvPr id="19" name="Image 18" descr="GensBleus.jpg"/>
            <p:cNvPicPr>
              <a:picLocks noChangeAspect="1"/>
            </p:cNvPicPr>
            <p:nvPr/>
          </p:nvPicPr>
          <p:blipFill>
            <a:blip r:embed="rId5" cstate="print">
              <a:clrChange>
                <a:clrFrom>
                  <a:srgbClr val="FEFEFE"/>
                </a:clrFrom>
                <a:clrTo>
                  <a:srgbClr val="FEFEFE">
                    <a:alpha val="0"/>
                  </a:srgbClr>
                </a:clrTo>
              </a:clrChange>
              <a:lum bright="18000" contrast="-16000"/>
            </a:blip>
            <a:stretch>
              <a:fillRect/>
            </a:stretch>
          </p:blipFill>
          <p:spPr>
            <a:xfrm>
              <a:off x="0" y="6348869"/>
              <a:ext cx="3048000" cy="509131"/>
            </a:xfrm>
            <a:prstGeom prst="rect">
              <a:avLst/>
            </a:prstGeom>
          </p:spPr>
        </p:pic>
        <p:pic>
          <p:nvPicPr>
            <p:cNvPr id="21" name="Image 20" descr="BandeauBleu.jpg"/>
            <p:cNvPicPr preferRelativeResize="0">
              <a:picLocks/>
            </p:cNvPicPr>
            <p:nvPr/>
          </p:nvPicPr>
          <p:blipFill>
            <a:blip r:embed="rId6" cstate="print">
              <a:lum bright="18000" contrast="-16000"/>
            </a:blip>
            <a:srcRect t="18947"/>
            <a:stretch>
              <a:fillRect/>
            </a:stretch>
          </p:blipFill>
          <p:spPr>
            <a:xfrm flipV="1">
              <a:off x="2971799" y="6729444"/>
              <a:ext cx="6172200" cy="137160"/>
            </a:xfrm>
            <a:prstGeom prst="rect">
              <a:avLst/>
            </a:prstGeom>
          </p:spPr>
        </p:pic>
      </p:grpSp>
    </p:spTree>
  </p:cSld>
  <p:clrMapOvr>
    <a:masterClrMapping/>
  </p:clrMapOvr>
  <p:transition>
    <p:cover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228600"/>
            <a:ext cx="7620000" cy="1020762"/>
          </a:xfrm>
        </p:spPr>
        <p:txBody>
          <a:bodyPr>
            <a:normAutofit/>
          </a:bodyPr>
          <a:lstStyle>
            <a:lvl1pPr algn="l">
              <a:defRPr sz="34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52" name="Groupe 51"/>
          <p:cNvGrpSpPr/>
          <p:nvPr userDrawn="1"/>
        </p:nvGrpSpPr>
        <p:grpSpPr>
          <a:xfrm>
            <a:off x="0" y="0"/>
            <a:ext cx="9144000" cy="1505919"/>
            <a:chOff x="0" y="1676400"/>
            <a:chExt cx="9144000" cy="1505919"/>
          </a:xfrm>
        </p:grpSpPr>
        <p:pic>
          <p:nvPicPr>
            <p:cNvPr id="53" name="Image 52" descr="droiteVert.jpg"/>
            <p:cNvPicPr>
              <a:picLocks noChangeAspect="1"/>
            </p:cNvPicPr>
            <p:nvPr/>
          </p:nvPicPr>
          <p:blipFill>
            <a:blip r:embed="rId2" cstate="print"/>
            <a:srcRect b="4311"/>
            <a:stretch>
              <a:fillRect/>
            </a:stretch>
          </p:blipFill>
          <p:spPr>
            <a:xfrm>
              <a:off x="5742377" y="1676400"/>
              <a:ext cx="3401623" cy="1455015"/>
            </a:xfrm>
            <a:prstGeom prst="rect">
              <a:avLst/>
            </a:prstGeom>
          </p:spPr>
        </p:pic>
        <p:grpSp>
          <p:nvGrpSpPr>
            <p:cNvPr id="54" name="Groupe 18"/>
            <p:cNvGrpSpPr/>
            <p:nvPr/>
          </p:nvGrpSpPr>
          <p:grpSpPr>
            <a:xfrm>
              <a:off x="0" y="1676400"/>
              <a:ext cx="9144000" cy="1505919"/>
              <a:chOff x="0" y="76200"/>
              <a:chExt cx="9144000" cy="1505919"/>
            </a:xfrm>
          </p:grpSpPr>
          <p:pic>
            <p:nvPicPr>
              <p:cNvPr id="56" name="Image 55" descr="gaucheVert.jpg"/>
              <p:cNvPicPr>
                <a:picLocks noChangeAspect="1"/>
              </p:cNvPicPr>
              <p:nvPr/>
            </p:nvPicPr>
            <p:blipFill>
              <a:blip r:embed="rId3" cstate="print"/>
              <a:stretch>
                <a:fillRect/>
              </a:stretch>
            </p:blipFill>
            <p:spPr>
              <a:xfrm>
                <a:off x="0" y="76200"/>
                <a:ext cx="1155159" cy="1447800"/>
              </a:xfrm>
              <a:prstGeom prst="rect">
                <a:avLst/>
              </a:prstGeom>
            </p:spPr>
          </p:pic>
          <p:pic>
            <p:nvPicPr>
              <p:cNvPr id="57" name="Image 56" descr="centreVert.jpg"/>
              <p:cNvPicPr>
                <a:picLocks noChangeAspect="1"/>
              </p:cNvPicPr>
              <p:nvPr/>
            </p:nvPicPr>
            <p:blipFill>
              <a:blip r:embed="rId4" cstate="print"/>
              <a:stretch>
                <a:fillRect/>
              </a:stretch>
            </p:blipFill>
            <p:spPr>
              <a:xfrm>
                <a:off x="0" y="1295400"/>
                <a:ext cx="9144000" cy="286719"/>
              </a:xfrm>
              <a:prstGeom prst="rect">
                <a:avLst/>
              </a:prstGeom>
            </p:spPr>
          </p:pic>
        </p:grpSp>
      </p:grpSp>
      <p:sp>
        <p:nvSpPr>
          <p:cNvPr id="59" name="Chevron 58"/>
          <p:cNvSpPr/>
          <p:nvPr userDrawn="1"/>
        </p:nvSpPr>
        <p:spPr bwMode="auto">
          <a:xfrm>
            <a:off x="5105400" y="20637"/>
            <a:ext cx="1219200" cy="119856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62" name="Espace réservé du numéro de diapositive 5"/>
          <p:cNvSpPr>
            <a:spLocks noGrp="1"/>
          </p:cNvSpPr>
          <p:nvPr>
            <p:ph type="sldNum" sz="quarter" idx="12"/>
          </p:nvPr>
        </p:nvSpPr>
        <p:spPr>
          <a:xfrm>
            <a:off x="8077200" y="6356350"/>
            <a:ext cx="685800" cy="365125"/>
          </a:xfrm>
        </p:spPr>
        <p:txBody>
          <a:bodyPr/>
          <a:lstStyle>
            <a:lvl1pPr>
              <a:defRPr>
                <a:solidFill>
                  <a:schemeClr val="tx1"/>
                </a:solidFill>
              </a:defRPr>
            </a:lvl1pPr>
          </a:lstStyle>
          <a:p>
            <a:pPr algn="ctr"/>
            <a:fld id="{244291EF-772C-4B99-A3CF-0071BDBF94EA}" type="slidenum">
              <a:rPr lang="en-US" smtClean="0"/>
              <a:pPr algn="ctr"/>
              <a:t>‹N°›</a:t>
            </a:fld>
            <a:endParaRPr lang="en-US" dirty="0"/>
          </a:p>
        </p:txBody>
      </p:sp>
      <p:grpSp>
        <p:nvGrpSpPr>
          <p:cNvPr id="12" name="Groupe 11"/>
          <p:cNvGrpSpPr/>
          <p:nvPr userDrawn="1"/>
        </p:nvGrpSpPr>
        <p:grpSpPr>
          <a:xfrm>
            <a:off x="0" y="6348869"/>
            <a:ext cx="9143999" cy="517735"/>
            <a:chOff x="0" y="6348869"/>
            <a:chExt cx="9143999" cy="517735"/>
          </a:xfrm>
        </p:grpSpPr>
        <p:pic>
          <p:nvPicPr>
            <p:cNvPr id="13" name="Image 12" descr="GensBleus.jpg"/>
            <p:cNvPicPr>
              <a:picLocks noChangeAspect="1"/>
            </p:cNvPicPr>
            <p:nvPr/>
          </p:nvPicPr>
          <p:blipFill>
            <a:blip r:embed="rId5" cstate="print">
              <a:clrChange>
                <a:clrFrom>
                  <a:srgbClr val="FEFEFE"/>
                </a:clrFrom>
                <a:clrTo>
                  <a:srgbClr val="FEFEFE">
                    <a:alpha val="0"/>
                  </a:srgbClr>
                </a:clrTo>
              </a:clrChange>
              <a:lum bright="18000" contrast="-16000"/>
            </a:blip>
            <a:stretch>
              <a:fillRect/>
            </a:stretch>
          </p:blipFill>
          <p:spPr>
            <a:xfrm>
              <a:off x="0" y="6348869"/>
              <a:ext cx="3048000" cy="509131"/>
            </a:xfrm>
            <a:prstGeom prst="rect">
              <a:avLst/>
            </a:prstGeom>
          </p:spPr>
        </p:pic>
        <p:pic>
          <p:nvPicPr>
            <p:cNvPr id="14" name="Image 13" descr="BandeauBleu.jpg"/>
            <p:cNvPicPr preferRelativeResize="0">
              <a:picLocks/>
            </p:cNvPicPr>
            <p:nvPr/>
          </p:nvPicPr>
          <p:blipFill>
            <a:blip r:embed="rId6" cstate="print">
              <a:lum bright="18000" contrast="-16000"/>
            </a:blip>
            <a:srcRect t="18947"/>
            <a:stretch>
              <a:fillRect/>
            </a:stretch>
          </p:blipFill>
          <p:spPr>
            <a:xfrm flipV="1">
              <a:off x="2971799" y="6729444"/>
              <a:ext cx="6172200" cy="137160"/>
            </a:xfrm>
            <a:prstGeom prst="rect">
              <a:avLst/>
            </a:prstGeom>
          </p:spPr>
        </p:pic>
      </p:grpSp>
    </p:spTree>
  </p:cSld>
  <p:clrMapOvr>
    <a:masterClrMapping/>
  </p:clrMapOvr>
  <p:transition>
    <p:cover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228600"/>
            <a:ext cx="7620000" cy="1020762"/>
          </a:xfrm>
        </p:spPr>
        <p:txBody>
          <a:bodyPr>
            <a:normAutofit/>
          </a:bodyPr>
          <a:lstStyle>
            <a:lvl1pPr algn="l">
              <a:defRPr sz="34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6" name="Groupe 13"/>
          <p:cNvGrpSpPr/>
          <p:nvPr userDrawn="1"/>
        </p:nvGrpSpPr>
        <p:grpSpPr>
          <a:xfrm>
            <a:off x="0" y="0"/>
            <a:ext cx="9144000" cy="1505676"/>
            <a:chOff x="0" y="0"/>
            <a:chExt cx="9144000" cy="1505676"/>
          </a:xfrm>
        </p:grpSpPr>
        <p:pic>
          <p:nvPicPr>
            <p:cNvPr id="17" name="Image 16" descr="droiteMarron.jpg"/>
            <p:cNvPicPr>
              <a:picLocks noChangeAspect="1"/>
            </p:cNvPicPr>
            <p:nvPr/>
          </p:nvPicPr>
          <p:blipFill>
            <a:blip r:embed="rId2" cstate="print"/>
            <a:srcRect l="3728" r="36154" b="8623"/>
            <a:stretch>
              <a:fillRect/>
            </a:stretch>
          </p:blipFill>
          <p:spPr>
            <a:xfrm>
              <a:off x="5526934" y="0"/>
              <a:ext cx="3617066" cy="1447800"/>
            </a:xfrm>
            <a:prstGeom prst="rect">
              <a:avLst/>
            </a:prstGeom>
          </p:spPr>
        </p:pic>
        <p:pic>
          <p:nvPicPr>
            <p:cNvPr id="19" name="Image 18" descr="gaucheMarron.jpg"/>
            <p:cNvPicPr>
              <a:picLocks noChangeAspect="1"/>
            </p:cNvPicPr>
            <p:nvPr/>
          </p:nvPicPr>
          <p:blipFill>
            <a:blip r:embed="rId3" cstate="print"/>
            <a:stretch>
              <a:fillRect/>
            </a:stretch>
          </p:blipFill>
          <p:spPr>
            <a:xfrm>
              <a:off x="0" y="0"/>
              <a:ext cx="1143000" cy="1447800"/>
            </a:xfrm>
            <a:prstGeom prst="rect">
              <a:avLst/>
            </a:prstGeom>
          </p:spPr>
        </p:pic>
        <p:pic>
          <p:nvPicPr>
            <p:cNvPr id="20" name="Image 19" descr="centreMarron.jpg"/>
            <p:cNvPicPr>
              <a:picLocks noChangeAspect="1"/>
            </p:cNvPicPr>
            <p:nvPr/>
          </p:nvPicPr>
          <p:blipFill>
            <a:blip r:embed="rId4" cstate="print"/>
            <a:stretch>
              <a:fillRect/>
            </a:stretch>
          </p:blipFill>
          <p:spPr>
            <a:xfrm>
              <a:off x="0" y="1219200"/>
              <a:ext cx="9144000" cy="286476"/>
            </a:xfrm>
            <a:prstGeom prst="rect">
              <a:avLst/>
            </a:prstGeom>
          </p:spPr>
        </p:pic>
      </p:grpSp>
      <p:sp>
        <p:nvSpPr>
          <p:cNvPr id="22" name="Chevron 21"/>
          <p:cNvSpPr/>
          <p:nvPr userDrawn="1"/>
        </p:nvSpPr>
        <p:spPr bwMode="auto">
          <a:xfrm>
            <a:off x="4953000" y="20637"/>
            <a:ext cx="1143000" cy="119856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5" name="Espace réservé du numéro de diapositive 5"/>
          <p:cNvSpPr>
            <a:spLocks noGrp="1"/>
          </p:cNvSpPr>
          <p:nvPr>
            <p:ph type="sldNum" sz="quarter" idx="12"/>
          </p:nvPr>
        </p:nvSpPr>
        <p:spPr>
          <a:xfrm>
            <a:off x="8077200" y="6356350"/>
            <a:ext cx="685800" cy="365125"/>
          </a:xfrm>
        </p:spPr>
        <p:txBody>
          <a:bodyPr/>
          <a:lstStyle>
            <a:lvl1pPr>
              <a:defRPr>
                <a:solidFill>
                  <a:schemeClr val="tx1"/>
                </a:solidFill>
              </a:defRPr>
            </a:lvl1pPr>
          </a:lstStyle>
          <a:p>
            <a:pPr algn="ctr"/>
            <a:fld id="{244291EF-772C-4B99-A3CF-0071BDBF94EA}" type="slidenum">
              <a:rPr lang="en-US" smtClean="0"/>
              <a:pPr algn="ctr"/>
              <a:t>‹N°›</a:t>
            </a:fld>
            <a:endParaRPr lang="en-US" dirty="0"/>
          </a:p>
        </p:txBody>
      </p:sp>
      <p:grpSp>
        <p:nvGrpSpPr>
          <p:cNvPr id="11" name="Groupe 10"/>
          <p:cNvGrpSpPr/>
          <p:nvPr userDrawn="1"/>
        </p:nvGrpSpPr>
        <p:grpSpPr>
          <a:xfrm>
            <a:off x="0" y="6348869"/>
            <a:ext cx="9143999" cy="517735"/>
            <a:chOff x="0" y="6348869"/>
            <a:chExt cx="9143999" cy="517735"/>
          </a:xfrm>
        </p:grpSpPr>
        <p:pic>
          <p:nvPicPr>
            <p:cNvPr id="12" name="Image 11" descr="GensBleus.jpg"/>
            <p:cNvPicPr>
              <a:picLocks noChangeAspect="1"/>
            </p:cNvPicPr>
            <p:nvPr/>
          </p:nvPicPr>
          <p:blipFill>
            <a:blip r:embed="rId5" cstate="print">
              <a:clrChange>
                <a:clrFrom>
                  <a:srgbClr val="FEFEFE"/>
                </a:clrFrom>
                <a:clrTo>
                  <a:srgbClr val="FEFEFE">
                    <a:alpha val="0"/>
                  </a:srgbClr>
                </a:clrTo>
              </a:clrChange>
              <a:lum bright="18000" contrast="-16000"/>
            </a:blip>
            <a:stretch>
              <a:fillRect/>
            </a:stretch>
          </p:blipFill>
          <p:spPr>
            <a:xfrm>
              <a:off x="0" y="6348869"/>
              <a:ext cx="3048000" cy="509131"/>
            </a:xfrm>
            <a:prstGeom prst="rect">
              <a:avLst/>
            </a:prstGeom>
          </p:spPr>
        </p:pic>
        <p:pic>
          <p:nvPicPr>
            <p:cNvPr id="13" name="Image 12" descr="BandeauBleu.jpg"/>
            <p:cNvPicPr preferRelativeResize="0">
              <a:picLocks/>
            </p:cNvPicPr>
            <p:nvPr/>
          </p:nvPicPr>
          <p:blipFill>
            <a:blip r:embed="rId6" cstate="print">
              <a:lum bright="18000" contrast="-16000"/>
            </a:blip>
            <a:srcRect t="18947"/>
            <a:stretch>
              <a:fillRect/>
            </a:stretch>
          </p:blipFill>
          <p:spPr>
            <a:xfrm flipV="1">
              <a:off x="2971799" y="6729444"/>
              <a:ext cx="6172200" cy="137160"/>
            </a:xfrm>
            <a:prstGeom prst="rect">
              <a:avLst/>
            </a:prstGeom>
          </p:spPr>
        </p:pic>
      </p:grpSp>
    </p:spTree>
  </p:cSld>
  <p:clrMapOvr>
    <a:masterClrMapping/>
  </p:clrMapOvr>
  <p:transition>
    <p:cover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228600"/>
            <a:ext cx="7620000" cy="1020762"/>
          </a:xfrm>
        </p:spPr>
        <p:txBody>
          <a:bodyPr>
            <a:normAutofit/>
          </a:bodyPr>
          <a:lstStyle>
            <a:lvl1pPr algn="l">
              <a:defRPr sz="34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2" name="Groupe 13"/>
          <p:cNvGrpSpPr/>
          <p:nvPr userDrawn="1"/>
        </p:nvGrpSpPr>
        <p:grpSpPr>
          <a:xfrm>
            <a:off x="0" y="0"/>
            <a:ext cx="9144000" cy="1505919"/>
            <a:chOff x="0" y="0"/>
            <a:chExt cx="9144000" cy="1505919"/>
          </a:xfrm>
        </p:grpSpPr>
        <p:pic>
          <p:nvPicPr>
            <p:cNvPr id="13" name="Image 12" descr="gaucheRose.jpg"/>
            <p:cNvPicPr>
              <a:picLocks noChangeAspect="1"/>
            </p:cNvPicPr>
            <p:nvPr/>
          </p:nvPicPr>
          <p:blipFill>
            <a:blip r:embed="rId2" cstate="print"/>
            <a:stretch>
              <a:fillRect/>
            </a:stretch>
          </p:blipFill>
          <p:spPr>
            <a:xfrm>
              <a:off x="0" y="0"/>
              <a:ext cx="1143000" cy="1447800"/>
            </a:xfrm>
            <a:prstGeom prst="rect">
              <a:avLst/>
            </a:prstGeom>
          </p:spPr>
        </p:pic>
        <p:pic>
          <p:nvPicPr>
            <p:cNvPr id="14" name="Image 13" descr="droiteRose.jpg"/>
            <p:cNvPicPr>
              <a:picLocks noChangeAspect="1"/>
            </p:cNvPicPr>
            <p:nvPr/>
          </p:nvPicPr>
          <p:blipFill>
            <a:blip r:embed="rId3" cstate="print"/>
            <a:srcRect l="7895" r="6667" b="10778"/>
            <a:stretch>
              <a:fillRect/>
            </a:stretch>
          </p:blipFill>
          <p:spPr>
            <a:xfrm>
              <a:off x="5562600" y="0"/>
              <a:ext cx="3581400" cy="1493920"/>
            </a:xfrm>
            <a:prstGeom prst="rect">
              <a:avLst/>
            </a:prstGeom>
          </p:spPr>
        </p:pic>
        <p:pic>
          <p:nvPicPr>
            <p:cNvPr id="15" name="Image 14" descr="centreRose.jpg"/>
            <p:cNvPicPr>
              <a:picLocks noChangeAspect="1"/>
            </p:cNvPicPr>
            <p:nvPr/>
          </p:nvPicPr>
          <p:blipFill>
            <a:blip r:embed="rId4" cstate="print"/>
            <a:stretch>
              <a:fillRect/>
            </a:stretch>
          </p:blipFill>
          <p:spPr>
            <a:xfrm>
              <a:off x="0" y="1219200"/>
              <a:ext cx="9144000" cy="286719"/>
            </a:xfrm>
            <a:prstGeom prst="rect">
              <a:avLst/>
            </a:prstGeom>
          </p:spPr>
        </p:pic>
      </p:grpSp>
      <p:sp>
        <p:nvSpPr>
          <p:cNvPr id="21" name="Chevron 20"/>
          <p:cNvSpPr/>
          <p:nvPr userDrawn="1"/>
        </p:nvSpPr>
        <p:spPr bwMode="auto">
          <a:xfrm>
            <a:off x="5029200" y="20637"/>
            <a:ext cx="1066800" cy="119856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2" name="Espace réservé du numéro de diapositive 5"/>
          <p:cNvSpPr>
            <a:spLocks noGrp="1"/>
          </p:cNvSpPr>
          <p:nvPr>
            <p:ph type="sldNum" sz="quarter" idx="12"/>
          </p:nvPr>
        </p:nvSpPr>
        <p:spPr>
          <a:xfrm>
            <a:off x="8077200" y="6356350"/>
            <a:ext cx="685800" cy="365125"/>
          </a:xfrm>
        </p:spPr>
        <p:txBody>
          <a:bodyPr/>
          <a:lstStyle>
            <a:lvl1pPr>
              <a:defRPr>
                <a:solidFill>
                  <a:schemeClr val="tx1"/>
                </a:solidFill>
              </a:defRPr>
            </a:lvl1pPr>
          </a:lstStyle>
          <a:p>
            <a:pPr algn="ctr"/>
            <a:fld id="{244291EF-772C-4B99-A3CF-0071BDBF94EA}" type="slidenum">
              <a:rPr lang="en-US" smtClean="0"/>
              <a:pPr algn="ctr"/>
              <a:t>‹N°›</a:t>
            </a:fld>
            <a:endParaRPr lang="en-US" dirty="0"/>
          </a:p>
        </p:txBody>
      </p:sp>
      <p:grpSp>
        <p:nvGrpSpPr>
          <p:cNvPr id="11" name="Groupe 10"/>
          <p:cNvGrpSpPr/>
          <p:nvPr userDrawn="1"/>
        </p:nvGrpSpPr>
        <p:grpSpPr>
          <a:xfrm>
            <a:off x="0" y="6348869"/>
            <a:ext cx="9143999" cy="517735"/>
            <a:chOff x="0" y="6348869"/>
            <a:chExt cx="9143999" cy="517735"/>
          </a:xfrm>
        </p:grpSpPr>
        <p:pic>
          <p:nvPicPr>
            <p:cNvPr id="16" name="Image 15" descr="GensBleus.jpg"/>
            <p:cNvPicPr>
              <a:picLocks noChangeAspect="1"/>
            </p:cNvPicPr>
            <p:nvPr/>
          </p:nvPicPr>
          <p:blipFill>
            <a:blip r:embed="rId5" cstate="print">
              <a:clrChange>
                <a:clrFrom>
                  <a:srgbClr val="FEFEFE"/>
                </a:clrFrom>
                <a:clrTo>
                  <a:srgbClr val="FEFEFE">
                    <a:alpha val="0"/>
                  </a:srgbClr>
                </a:clrTo>
              </a:clrChange>
              <a:lum bright="18000" contrast="-16000"/>
            </a:blip>
            <a:stretch>
              <a:fillRect/>
            </a:stretch>
          </p:blipFill>
          <p:spPr>
            <a:xfrm>
              <a:off x="0" y="6348869"/>
              <a:ext cx="3048000" cy="509131"/>
            </a:xfrm>
            <a:prstGeom prst="rect">
              <a:avLst/>
            </a:prstGeom>
          </p:spPr>
        </p:pic>
        <p:pic>
          <p:nvPicPr>
            <p:cNvPr id="17" name="Image 16" descr="BandeauBleu.jpg"/>
            <p:cNvPicPr preferRelativeResize="0">
              <a:picLocks/>
            </p:cNvPicPr>
            <p:nvPr/>
          </p:nvPicPr>
          <p:blipFill>
            <a:blip r:embed="rId6" cstate="print">
              <a:lum bright="18000" contrast="-16000"/>
            </a:blip>
            <a:srcRect t="18947"/>
            <a:stretch>
              <a:fillRect/>
            </a:stretch>
          </p:blipFill>
          <p:spPr>
            <a:xfrm flipV="1">
              <a:off x="2971799" y="6729444"/>
              <a:ext cx="6172200" cy="137160"/>
            </a:xfrm>
            <a:prstGeom prst="rect">
              <a:avLst/>
            </a:prstGeom>
          </p:spPr>
        </p:pic>
      </p:grpSp>
    </p:spTree>
  </p:cSld>
  <p:clrMapOvr>
    <a:masterClrMapping/>
  </p:clrMapOvr>
  <p:transition>
    <p:cover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fr-FR" smtClean="0"/>
              <a:t>3 June 2011</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2BA64E-483D-4C18-BA12-DBB38DAD55D4}" type="slidenum">
              <a:rPr lang="fr-FR" smtClean="0"/>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Lst>
  <p:transition>
    <p:cover dir="ru"/>
  </p:transition>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Layout" Target="../diagrams/layout1.xml"/><Relationship Id="rId7" Type="http://schemas.openxmlformats.org/officeDocument/2006/relationships/image" Target="../media/image18.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0.gif"/></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Layout" Target="../diagrams/layout2.xml"/><Relationship Id="rId7" Type="http://schemas.openxmlformats.org/officeDocument/2006/relationships/image" Target="../media/image20.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Layout" Target="../diagrams/layout3.xml"/><Relationship Id="rId7" Type="http://schemas.openxmlformats.org/officeDocument/2006/relationships/image" Target="../media/image20.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8.wmf"/></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20.gif"/><Relationship Id="rId3" Type="http://schemas.openxmlformats.org/officeDocument/2006/relationships/image" Target="../media/image22.wmf"/><Relationship Id="rId7" Type="http://schemas.openxmlformats.org/officeDocument/2006/relationships/diagramLayout" Target="../diagrams/layout4.xml"/><Relationship Id="rId12" Type="http://schemas.openxmlformats.org/officeDocument/2006/relationships/image" Target="../media/image26.png"/><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5.png"/><Relationship Id="rId5" Type="http://schemas.openxmlformats.org/officeDocument/2006/relationships/image" Target="../media/image24.wmf"/><Relationship Id="rId10" Type="http://schemas.microsoft.com/office/2007/relationships/diagramDrawing" Target="../diagrams/drawing4.xml"/><Relationship Id="rId4" Type="http://schemas.openxmlformats.org/officeDocument/2006/relationships/image" Target="../media/image23.wmf"/><Relationship Id="rId9" Type="http://schemas.openxmlformats.org/officeDocument/2006/relationships/diagramColors" Target="../diagrams/colors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7.wm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wmf"/></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7.wmf"/><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35.png"/><Relationship Id="rId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image" Target="../media/image19.wmf"/></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wmf"/><Relationship Id="rId2" Type="http://schemas.openxmlformats.org/officeDocument/2006/relationships/image" Target="../media/image33.wmf"/><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29.wmf"/><Relationship Id="rId4" Type="http://schemas.openxmlformats.org/officeDocument/2006/relationships/image" Target="../media/image46.png"/><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42.wmf"/><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image" Target="../media/image28.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5.emf"/><Relationship Id="rId5" Type="http://schemas.openxmlformats.org/officeDocument/2006/relationships/oleObject" Target="../embeddings/Microsoft_Excel_97-2003_Worksheet2.xls"/><Relationship Id="rId4" Type="http://schemas.openxmlformats.org/officeDocument/2006/relationships/image" Target="../media/image54.emf"/></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shutterstock.fr/pic-4984429-warehouse.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diagramLayout" Target="../diagrams/layout6.xml"/><Relationship Id="rId7" Type="http://schemas.openxmlformats.org/officeDocument/2006/relationships/image" Target="../media/image28.png"/><Relationship Id="rId12" Type="http://schemas.openxmlformats.org/officeDocument/2006/relationships/image" Target="../media/image61.w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60.wmf"/><Relationship Id="rId5" Type="http://schemas.openxmlformats.org/officeDocument/2006/relationships/diagramColors" Target="../diagrams/colors6.xml"/><Relationship Id="rId10" Type="http://schemas.openxmlformats.org/officeDocument/2006/relationships/image" Target="../media/image59.wmf"/><Relationship Id="rId4" Type="http://schemas.openxmlformats.org/officeDocument/2006/relationships/diagramQuickStyle" Target="../diagrams/quickStyle6.xml"/><Relationship Id="rId9" Type="http://schemas.openxmlformats.org/officeDocument/2006/relationships/image" Target="../media/image58.wmf"/></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3.jpeg"/><Relationship Id="rId7" Type="http://schemas.openxmlformats.org/officeDocument/2006/relationships/image" Target="../media/image65.jpeg"/><Relationship Id="rId2" Type="http://schemas.openxmlformats.org/officeDocument/2006/relationships/hyperlink" Target="http://www.prodimarques.com/sagas_marques/lipton/lipton.php" TargetMode="External"/><Relationship Id="rId1" Type="http://schemas.openxmlformats.org/officeDocument/2006/relationships/slideLayout" Target="../slideLayouts/slideLayout2.xml"/><Relationship Id="rId6" Type="http://schemas.openxmlformats.org/officeDocument/2006/relationships/hyperlink" Target="http://www.admirabledesign.com/Toy-packaging" TargetMode="External"/><Relationship Id="rId5" Type="http://schemas.openxmlformats.org/officeDocument/2006/relationships/image" Target="../media/image64.jpeg"/><Relationship Id="rId4" Type="http://schemas.openxmlformats.org/officeDocument/2006/relationships/hyperlink" Target="http://www.prodimarques.com/sagas_marques/lancome/lancome.php" TargetMode="External"/><Relationship Id="rId9" Type="http://schemas.openxmlformats.org/officeDocument/2006/relationships/image" Target="../media/image67.jpeg"/></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google.fr/imgres?imgurl=http://www.usinenouvelle.com/expo/img/chariots-elevateurs-th-000023536-4.jpg&amp;imgrefurl=http://www.usinenouvelle.com/expo/chariots-elevateurs-th-p14072.html&amp;h=467&amp;w=438&amp;sz=36&amp;tbnid=5Flqm6woEwgw4M:&amp;tbnh=128&amp;tbnw=120&amp;prev=/search?q=images+chariots+elevateurs&amp;tbm=isch&amp;tbo=u&amp;zoom=1&amp;q=images+chariots+elevateurs&amp;hl=fr&amp;usg=__11S9J0vv2TuYPWDWqnAaSv_hBy8=&amp;sa=X&amp;ei=yfvLTt_9DOOO4gSEmKEs&amp;ved=0CBYQ9QEwA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jpeg"/><Relationship Id="rId3" Type="http://schemas.openxmlformats.org/officeDocument/2006/relationships/notesSlide" Target="../notesSlides/notesSlide10.xml"/><Relationship Id="rId7" Type="http://schemas.openxmlformats.org/officeDocument/2006/relationships/oleObject" Target="../embeddings/oleObject1.bin"/><Relationship Id="rId12"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5.jpeg"/><Relationship Id="rId11" Type="http://schemas.openxmlformats.org/officeDocument/2006/relationships/oleObject" Target="../embeddings/oleObject3.bin"/><Relationship Id="rId5" Type="http://schemas.openxmlformats.org/officeDocument/2006/relationships/image" Target="../media/image74.png"/><Relationship Id="rId10" Type="http://schemas.openxmlformats.org/officeDocument/2006/relationships/image" Target="../media/image73.png"/><Relationship Id="rId4" Type="http://schemas.openxmlformats.org/officeDocument/2006/relationships/hyperlink" Target="http://www.dinosoria.com/clipart_ordi/images/G0906086_JPG.gif" TargetMode="External"/><Relationship Id="rId9" Type="http://schemas.openxmlformats.org/officeDocument/2006/relationships/oleObject" Target="../embeddings/oleObject2.bin"/><Relationship Id="rId14" Type="http://schemas.openxmlformats.org/officeDocument/2006/relationships/image" Target="../media/image78.jpeg"/></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63.xml.rels><?xml version="1.0" encoding="UTF-8" standalone="yes"?>
<Relationships xmlns="http://schemas.openxmlformats.org/package/2006/relationships"><Relationship Id="rId3" Type="http://schemas.openxmlformats.org/officeDocument/2006/relationships/hyperlink" Target="//upload.wikimedia.org/wikipedia/commons/c/c6/EPC-RFID-TAG.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interex.fr/fr/methodes/incoterms-201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slideLayout" Target="../slideLayouts/slideLayout2.xml"/><Relationship Id="rId4" Type="http://schemas.openxmlformats.org/officeDocument/2006/relationships/image" Target="../media/image88.wmf"/></Relationships>
</file>

<file path=ppt/slides/_rels/slide73.x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slideLayout" Target="../slideLayouts/slideLayout2.xml"/><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slides/_rels/slide74.x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slideLayout" Target="../slideLayouts/slideLayout2.xml"/><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slides/_rels/slide75.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slideLayout" Target="../slideLayouts/slideLayout2.xml"/><Relationship Id="rId4" Type="http://schemas.openxmlformats.org/officeDocument/2006/relationships/image" Target="../media/image88.wmf"/></Relationships>
</file>

<file path=ppt/slides/_rels/slide7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audio" Target="../media/audio1.wav"/><Relationship Id="rId7" Type="http://schemas.openxmlformats.org/officeDocument/2006/relationships/image" Target="../media/image94.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96.wmf"/><Relationship Id="rId5" Type="http://schemas.openxmlformats.org/officeDocument/2006/relationships/image" Target="../media/image9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5.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 EISTI HD dvpé.jpg"/>
          <p:cNvPicPr>
            <a:picLocks noChangeAspect="1"/>
          </p:cNvPicPr>
          <p:nvPr/>
        </p:nvPicPr>
        <p:blipFill>
          <a:blip r:embed="rId2" cstate="print"/>
          <a:stretch>
            <a:fillRect/>
          </a:stretch>
        </p:blipFill>
        <p:spPr>
          <a:xfrm>
            <a:off x="7315200" y="0"/>
            <a:ext cx="1828800" cy="1375420"/>
          </a:xfrm>
          <a:prstGeom prst="rect">
            <a:avLst/>
          </a:prstGeom>
        </p:spPr>
      </p:pic>
      <p:sp>
        <p:nvSpPr>
          <p:cNvPr id="6" name="Espace réservé du numéro de diapositive 5"/>
          <p:cNvSpPr>
            <a:spLocks noGrp="1"/>
          </p:cNvSpPr>
          <p:nvPr>
            <p:ph type="sldNum" sz="quarter" idx="12"/>
          </p:nvPr>
        </p:nvSpPr>
        <p:spPr/>
        <p:txBody>
          <a:bodyPr/>
          <a:lstStyle/>
          <a:p>
            <a:fld id="{042AED99-7FB4-404E-8A97-64753DCE42EC}" type="slidenum">
              <a:rPr lang="en-US" smtClean="0"/>
              <a:pPr/>
              <a:t>1</a:t>
            </a:fld>
            <a:endParaRPr lang="en-US" dirty="0"/>
          </a:p>
        </p:txBody>
      </p:sp>
      <p:sp>
        <p:nvSpPr>
          <p:cNvPr id="9" name="Titre 1"/>
          <p:cNvSpPr txBox="1">
            <a:spLocks/>
          </p:cNvSpPr>
          <p:nvPr/>
        </p:nvSpPr>
        <p:spPr>
          <a:xfrm>
            <a:off x="914400" y="2362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LES METIERS DE L’ENTREPRISE</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Sous-titre 2"/>
          <p:cNvSpPr txBox="1">
            <a:spLocks/>
          </p:cNvSpPr>
          <p:nvPr/>
        </p:nvSpPr>
        <p:spPr>
          <a:xfrm>
            <a:off x="1676400" y="3810000"/>
            <a:ext cx="6400800" cy="1752600"/>
          </a:xfrm>
          <a:prstGeom prst="rect">
            <a:avLst/>
          </a:prstGeom>
        </p:spPr>
        <p:txBody>
          <a:bodyPr vert="horz" lIns="91440" tIns="45720" rIns="91440" bIns="45720" rtlCol="0">
            <a:noAutofit/>
          </a:bodyPr>
          <a:lstStyle/>
          <a:p>
            <a:r>
              <a:rPr lang="fr-FR" sz="4000" b="1" i="1" dirty="0">
                <a:solidFill>
                  <a:schemeClr val="bg1">
                    <a:lumMod val="50000"/>
                  </a:schemeClr>
                </a:solidFill>
                <a:latin typeface="+mn-lt"/>
              </a:rPr>
              <a:t>SIM 1 ING </a:t>
            </a:r>
            <a:r>
              <a:rPr lang="fr-FR" sz="4000" b="1" i="1" dirty="0" smtClean="0">
                <a:solidFill>
                  <a:schemeClr val="bg1">
                    <a:lumMod val="50000"/>
                  </a:schemeClr>
                </a:solidFill>
                <a:latin typeface="+mn-lt"/>
              </a:rPr>
              <a:t>3</a:t>
            </a:r>
          </a:p>
          <a:p>
            <a:r>
              <a:rPr lang="fr-FR" sz="4000" b="1" i="1" dirty="0" smtClean="0">
                <a:solidFill>
                  <a:schemeClr val="bg1">
                    <a:lumMod val="50000"/>
                  </a:schemeClr>
                </a:solidFill>
                <a:latin typeface="+mn-lt"/>
              </a:rPr>
              <a:t>Option ICOM</a:t>
            </a:r>
            <a:endParaRPr lang="fr-FR" sz="4000" b="1" i="1" dirty="0">
              <a:solidFill>
                <a:schemeClr val="bg1">
                  <a:lumMod val="50000"/>
                </a:schemeClr>
              </a:solidFill>
              <a:latin typeface="+mn-lt"/>
            </a:endParaRPr>
          </a:p>
          <a:p>
            <a:r>
              <a:rPr lang="fr-FR" sz="4000" b="1" i="1" dirty="0">
                <a:solidFill>
                  <a:schemeClr val="bg1">
                    <a:lumMod val="50000"/>
                  </a:schemeClr>
                </a:solidFill>
                <a:latin typeface="+mn-lt"/>
              </a:rPr>
              <a:t>séance </a:t>
            </a:r>
            <a:r>
              <a:rPr lang="fr-FR" sz="4000" b="1" i="1" dirty="0" smtClean="0">
                <a:solidFill>
                  <a:schemeClr val="bg1">
                    <a:lumMod val="50000"/>
                  </a:schemeClr>
                </a:solidFill>
                <a:latin typeface="+mn-lt"/>
              </a:rPr>
              <a:t>2</a:t>
            </a:r>
            <a:endParaRPr lang="fr-FR" sz="4000" b="1" i="1" dirty="0">
              <a:solidFill>
                <a:schemeClr val="bg1">
                  <a:lumMod val="50000"/>
                </a:schemeClr>
              </a:solidFill>
              <a:latin typeface="+mn-lt"/>
            </a:endParaRPr>
          </a:p>
          <a:p>
            <a:r>
              <a:rPr lang="fr-FR" sz="4000" b="1" i="1" dirty="0" smtClean="0">
                <a:solidFill>
                  <a:schemeClr val="bg1">
                    <a:lumMod val="50000"/>
                  </a:schemeClr>
                </a:solidFill>
                <a:latin typeface="+mn-lt"/>
              </a:rPr>
              <a:t>Octobre 2013</a:t>
            </a:r>
            <a:endParaRPr lang="fr-FR" sz="4000" b="1" i="1" dirty="0">
              <a:solidFill>
                <a:schemeClr val="bg1">
                  <a:lumMod val="50000"/>
                </a:schemeClr>
              </a:solidFill>
              <a:latin typeface="+mn-lt"/>
            </a:endParaRPr>
          </a:p>
        </p:txBody>
      </p:sp>
    </p:spTree>
  </p:cSld>
  <p:clrMapOvr>
    <a:masterClrMapping/>
  </p:clrMapOvr>
  <p:transition>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9512" y="1196752"/>
            <a:ext cx="5950397" cy="935037"/>
          </a:xfrm>
        </p:spPr>
        <p:txBody>
          <a:bodyPr>
            <a:normAutofit/>
          </a:bodyPr>
          <a:lstStyle/>
          <a:p>
            <a:pPr algn="l" eaLnBrk="1" hangingPunct="1"/>
            <a:r>
              <a:rPr lang="fr-FR" sz="2400" b="1" dirty="0" smtClean="0">
                <a:solidFill>
                  <a:schemeClr val="tx2">
                    <a:lumMod val="75000"/>
                  </a:schemeClr>
                </a:solidFill>
              </a:rPr>
              <a:t>Les variations de prix</a:t>
            </a:r>
          </a:p>
        </p:txBody>
      </p:sp>
      <p:sp>
        <p:nvSpPr>
          <p:cNvPr id="29699" name="Rectangle 3"/>
          <p:cNvSpPr>
            <a:spLocks noGrp="1" noChangeArrowheads="1"/>
          </p:cNvSpPr>
          <p:nvPr>
            <p:ph type="body" idx="1"/>
          </p:nvPr>
        </p:nvSpPr>
        <p:spPr>
          <a:xfrm>
            <a:off x="251520" y="1916832"/>
            <a:ext cx="8640960" cy="4495800"/>
          </a:xfrm>
        </p:spPr>
        <p:txBody>
          <a:bodyPr>
            <a:normAutofit/>
          </a:bodyPr>
          <a:lstStyle/>
          <a:p>
            <a:pPr>
              <a:buNone/>
            </a:pPr>
            <a:r>
              <a:rPr lang="fr-FR" sz="2000" b="1" dirty="0" smtClean="0"/>
              <a:t>Remise, Rabais, Réduction, Escompte, Ristourne : quelles sont les différences ?</a:t>
            </a:r>
          </a:p>
          <a:p>
            <a:pPr>
              <a:buNone/>
            </a:pPr>
            <a:endParaRPr lang="fr-FR" sz="2000" b="1" dirty="0" smtClean="0"/>
          </a:p>
          <a:p>
            <a:r>
              <a:rPr lang="fr-FR" sz="2000" b="1" dirty="0" smtClean="0"/>
              <a:t>L’escompte</a:t>
            </a:r>
            <a:r>
              <a:rPr lang="fr-FR" sz="2000" dirty="0" smtClean="0"/>
              <a:t> est une réduction financière accordée en cas de règlement comptant. Le taux d'escompte doit être obligatoirement indiqué sur la facture.</a:t>
            </a:r>
          </a:p>
          <a:p>
            <a:pPr lvl="1"/>
            <a:endParaRPr lang="fr-FR" sz="1800" dirty="0" smtClean="0"/>
          </a:p>
          <a:p>
            <a:pPr lvl="2"/>
            <a:r>
              <a:rPr lang="fr-FR" sz="1600" dirty="0" smtClean="0"/>
              <a:t>L'</a:t>
            </a:r>
            <a:r>
              <a:rPr lang="fr-FR" sz="1600" b="1" dirty="0" smtClean="0"/>
              <a:t>escompte bancaire</a:t>
            </a:r>
            <a:r>
              <a:rPr lang="fr-FR" sz="1600" dirty="0" smtClean="0"/>
              <a:t> est une opération de crédit à court terme, par laquelle des effets de commerce sont transférés au banquier qui procède en contrepartie à leur paiement immédiat, déduction faite des intérêts et des commissions</a:t>
            </a:r>
          </a:p>
          <a:p>
            <a:pPr lvl="1">
              <a:buNone/>
            </a:pPr>
            <a:endParaRPr lang="fr-FR" sz="1600" b="1" dirty="0"/>
          </a:p>
        </p:txBody>
      </p:sp>
      <p:sp>
        <p:nvSpPr>
          <p:cNvPr id="29700" name="Text Box 4"/>
          <p:cNvSpPr txBox="1">
            <a:spLocks noChangeArrowheads="1"/>
          </p:cNvSpPr>
          <p:nvPr/>
        </p:nvSpPr>
        <p:spPr bwMode="auto">
          <a:xfrm>
            <a:off x="827088" y="476250"/>
            <a:ext cx="7705725" cy="366713"/>
          </a:xfrm>
          <a:prstGeom prst="rect">
            <a:avLst/>
          </a:prstGeom>
          <a:noFill/>
          <a:ln w="9525">
            <a:noFill/>
            <a:prstDash val="sysDot"/>
            <a:miter lim="800000"/>
            <a:headEnd/>
            <a:tailEnd/>
          </a:ln>
        </p:spPr>
        <p:txBody>
          <a:bodyPr lIns="90000" tIns="46800" rIns="90000" bIns="46800">
            <a:spAutoFit/>
          </a:bodyPr>
          <a:lstStyle/>
          <a:p>
            <a:pPr>
              <a:spcBef>
                <a:spcPct val="50000"/>
              </a:spcBef>
            </a:pPr>
            <a:endParaRPr lang="fr-FR">
              <a:latin typeface="Tahoma" pitchFamily="34" charset="0"/>
            </a:endParaRPr>
          </a:p>
        </p:txBody>
      </p:sp>
      <p:sp>
        <p:nvSpPr>
          <p:cNvPr id="6" name="Titre 31"/>
          <p:cNvSpPr txBox="1">
            <a:spLocks/>
          </p:cNvSpPr>
          <p:nvPr/>
        </p:nvSpPr>
        <p:spPr>
          <a:xfrm>
            <a:off x="1066800" y="228600"/>
            <a:ext cx="76200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prstClr val="black"/>
                </a:solidFill>
                <a:effectLst/>
                <a:uLnTx/>
                <a:uFillTx/>
                <a:latin typeface="+mj-lt"/>
                <a:ea typeface="+mj-ea"/>
                <a:cs typeface="+mj-cs"/>
              </a:rPr>
              <a:t>L’ADV: interface dans la gestion des flux </a:t>
            </a:r>
            <a:br>
              <a:rPr kumimoji="0" lang="fr-FR" sz="2800" b="1" i="0" u="none" strike="noStrike" kern="1200" cap="none" spc="0" normalizeH="0" baseline="0" noProof="0" dirty="0" smtClean="0">
                <a:ln>
                  <a:noFill/>
                </a:ln>
                <a:solidFill>
                  <a:prstClr val="black"/>
                </a:solidFill>
                <a:effectLst/>
                <a:uLnTx/>
                <a:uFillTx/>
                <a:latin typeface="+mj-lt"/>
                <a:ea typeface="+mj-ea"/>
                <a:cs typeface="+mj-cs"/>
              </a:rPr>
            </a:br>
            <a:r>
              <a:rPr kumimoji="0" lang="fr-FR" sz="2800" b="1" i="0" u="none" strike="noStrike" kern="1200" cap="none" spc="0" normalizeH="0" baseline="0" noProof="0" dirty="0" smtClean="0">
                <a:ln>
                  <a:noFill/>
                </a:ln>
                <a:solidFill>
                  <a:schemeClr val="tx1"/>
                </a:solidFill>
                <a:effectLst/>
                <a:uLnTx/>
                <a:uFillTx/>
                <a:latin typeface="+mj-lt"/>
                <a:ea typeface="+mj-ea"/>
                <a:cs typeface="+mj-cs"/>
              </a:rPr>
              <a:t>Les</a:t>
            </a:r>
            <a:r>
              <a:rPr kumimoji="0" lang="fr-FR" sz="2800" b="1" i="0" u="none" strike="noStrike" kern="1200" cap="none" spc="0" normalizeH="0" noProof="0" dirty="0" smtClean="0">
                <a:ln>
                  <a:noFill/>
                </a:ln>
                <a:solidFill>
                  <a:schemeClr val="tx1"/>
                </a:solidFill>
                <a:effectLst/>
                <a:uLnTx/>
                <a:uFillTx/>
                <a:latin typeface="+mj-lt"/>
                <a:ea typeface="+mj-ea"/>
                <a:cs typeface="+mj-cs"/>
              </a:rPr>
              <a:t> moyens de </a:t>
            </a:r>
            <a:r>
              <a:rPr kumimoji="0" lang="fr-FR" sz="2800" b="1" i="0" u="none" strike="noStrike" kern="1200" cap="none" spc="0" normalizeH="0" noProof="0" dirty="0" err="1" smtClean="0">
                <a:ln>
                  <a:noFill/>
                </a:ln>
                <a:solidFill>
                  <a:schemeClr val="tx1"/>
                </a:solidFill>
                <a:effectLst/>
                <a:uLnTx/>
                <a:uFillTx/>
                <a:latin typeface="+mj-lt"/>
                <a:ea typeface="+mj-ea"/>
                <a:cs typeface="+mj-cs"/>
              </a:rPr>
              <a:t>paiemen</a:t>
            </a:r>
            <a:r>
              <a:rPr lang="fr-FR" sz="2800" b="1" dirty="0">
                <a:latin typeface="+mj-lt"/>
                <a:ea typeface="+mj-ea"/>
                <a:cs typeface="+mj-cs"/>
              </a:rPr>
              <a:t>t</a:t>
            </a:r>
            <a:endParaRPr kumimoji="0" lang="fr-FR"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06193744"/>
      </p:ext>
    </p:extLst>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1524000"/>
            <a:ext cx="8229600" cy="1440159"/>
          </a:xfrm>
        </p:spPr>
        <p:txBody>
          <a:bodyPr>
            <a:normAutofit/>
          </a:bodyPr>
          <a:lstStyle/>
          <a:p>
            <a:pPr>
              <a:buNone/>
            </a:pPr>
            <a:r>
              <a:rPr lang="fr-FR" sz="1800" b="1" dirty="0" smtClean="0">
                <a:solidFill>
                  <a:schemeClr val="tx2">
                    <a:lumMod val="75000"/>
                  </a:schemeClr>
                </a:solidFill>
              </a:rPr>
              <a:t>La monnaie fiduciaire</a:t>
            </a:r>
          </a:p>
          <a:p>
            <a:pPr marL="1103313" lvl="1">
              <a:lnSpc>
                <a:spcPct val="80000"/>
              </a:lnSpc>
              <a:buClr>
                <a:schemeClr val="bg2"/>
              </a:buClr>
            </a:pPr>
            <a:r>
              <a:rPr lang="fr-FR" sz="1600" b="1" dirty="0" smtClean="0">
                <a:cs typeface="Times New Roman" pitchFamily="18" charset="0"/>
              </a:rPr>
              <a:t>Espèces </a:t>
            </a:r>
          </a:p>
          <a:p>
            <a:pPr lvl="1">
              <a:lnSpc>
                <a:spcPct val="90000"/>
              </a:lnSpc>
            </a:pPr>
            <a:r>
              <a:rPr lang="fr-FR" sz="1600" dirty="0" smtClean="0">
                <a:cs typeface="Times New Roman" pitchFamily="18" charset="0"/>
              </a:rPr>
              <a:t>Interdit pour les paiements de plus de 3000 €</a:t>
            </a:r>
          </a:p>
          <a:p>
            <a:pPr lvl="1">
              <a:lnSpc>
                <a:spcPct val="90000"/>
              </a:lnSpc>
            </a:pPr>
            <a:r>
              <a:rPr lang="fr-FR" sz="1600" dirty="0" smtClean="0">
                <a:cs typeface="Times New Roman" pitchFamily="18" charset="0"/>
              </a:rPr>
              <a:t>Interdit pour les salaires de plus de 1500 €</a:t>
            </a:r>
          </a:p>
          <a:p>
            <a:pPr marL="1103313" lvl="1">
              <a:lnSpc>
                <a:spcPct val="80000"/>
              </a:lnSpc>
              <a:buClr>
                <a:schemeClr val="bg2"/>
              </a:buClr>
            </a:pPr>
            <a:endParaRPr lang="fr-FR" sz="1800" dirty="0" smtClean="0">
              <a:cs typeface="Times New Roman" pitchFamily="18" charset="0"/>
            </a:endParaRPr>
          </a:p>
          <a:p>
            <a:pPr marL="1103313" lvl="1">
              <a:lnSpc>
                <a:spcPct val="80000"/>
              </a:lnSpc>
              <a:buClr>
                <a:schemeClr val="bg2"/>
              </a:buClr>
            </a:pPr>
            <a:endParaRPr lang="fr-FR" sz="1800" b="1" dirty="0" smtClean="0">
              <a:cs typeface="Times New Roman" pitchFamily="18" charset="0"/>
            </a:endParaRPr>
          </a:p>
          <a:p>
            <a:pPr marL="1103313" lvl="1">
              <a:lnSpc>
                <a:spcPct val="80000"/>
              </a:lnSpc>
              <a:buClr>
                <a:schemeClr val="bg2"/>
              </a:buClr>
            </a:pPr>
            <a:endParaRPr lang="fr-FR" sz="1800" b="1" dirty="0" smtClean="0">
              <a:cs typeface="Times New Roman" pitchFamily="18" charset="0"/>
            </a:endParaRPr>
          </a:p>
        </p:txBody>
      </p:sp>
      <p:pic>
        <p:nvPicPr>
          <p:cNvPr id="40961" name="Picture 1" descr="http://www.banque-france.fr/fr/img/systemes-de-paiement-et-de-titres/inst_009.gif"/>
          <p:cNvPicPr>
            <a:picLocks noChangeAspect="1" noChangeArrowheads="1"/>
          </p:cNvPicPr>
          <p:nvPr/>
        </p:nvPicPr>
        <p:blipFill>
          <a:blip r:embed="rId3" cstate="print"/>
          <a:srcRect/>
          <a:stretch>
            <a:fillRect/>
          </a:stretch>
        </p:blipFill>
        <p:spPr bwMode="auto">
          <a:xfrm>
            <a:off x="2438400" y="3429000"/>
            <a:ext cx="4505672" cy="3046859"/>
          </a:xfrm>
          <a:prstGeom prst="rect">
            <a:avLst/>
          </a:prstGeom>
          <a:noFill/>
        </p:spPr>
      </p:pic>
      <p:sp>
        <p:nvSpPr>
          <p:cNvPr id="22" name="ZoneTexte 21"/>
          <p:cNvSpPr txBox="1"/>
          <p:nvPr/>
        </p:nvSpPr>
        <p:spPr>
          <a:xfrm>
            <a:off x="323528" y="2636913"/>
            <a:ext cx="4968552" cy="923330"/>
          </a:xfrm>
          <a:prstGeom prst="rect">
            <a:avLst/>
          </a:prstGeom>
          <a:noFill/>
        </p:spPr>
        <p:txBody>
          <a:bodyPr wrap="square" rtlCol="0">
            <a:spAutoFit/>
          </a:bodyPr>
          <a:lstStyle/>
          <a:p>
            <a:pPr algn="l"/>
            <a:r>
              <a:rPr lang="fr-FR" sz="1800" b="1" dirty="0" smtClean="0">
                <a:solidFill>
                  <a:schemeClr val="tx2">
                    <a:lumMod val="75000"/>
                  </a:schemeClr>
                </a:solidFill>
                <a:latin typeface="+mn-lt"/>
              </a:rPr>
              <a:t>La monnaie scripturale</a:t>
            </a:r>
          </a:p>
          <a:p>
            <a:pPr algn="l"/>
            <a:endParaRPr lang="fr-FR" sz="1800" b="1" dirty="0" smtClean="0">
              <a:solidFill>
                <a:schemeClr val="tx2">
                  <a:lumMod val="75000"/>
                </a:schemeClr>
              </a:solidFill>
              <a:latin typeface="+mn-lt"/>
            </a:endParaRPr>
          </a:p>
          <a:p>
            <a:pPr algn="l"/>
            <a:endParaRPr lang="fr-FR" sz="1800" b="1" dirty="0">
              <a:solidFill>
                <a:schemeClr val="tx2">
                  <a:lumMod val="75000"/>
                </a:schemeClr>
              </a:solidFill>
              <a:latin typeface="+mn-lt"/>
            </a:endParaRPr>
          </a:p>
        </p:txBody>
      </p:sp>
      <p:sp>
        <p:nvSpPr>
          <p:cNvPr id="24" name="Rectangle 23"/>
          <p:cNvSpPr/>
          <p:nvPr/>
        </p:nvSpPr>
        <p:spPr>
          <a:xfrm>
            <a:off x="0" y="2924944"/>
            <a:ext cx="8892480" cy="830997"/>
          </a:xfrm>
          <a:prstGeom prst="rect">
            <a:avLst/>
          </a:prstGeom>
        </p:spPr>
        <p:txBody>
          <a:bodyPr wrap="square">
            <a:spAutoFit/>
          </a:bodyPr>
          <a:lstStyle/>
          <a:p>
            <a:pPr lvl="2" algn="l">
              <a:buFont typeface="Calibri" pitchFamily="34" charset="0"/>
              <a:buChar char="–"/>
            </a:pPr>
            <a:r>
              <a:rPr lang="fr-FR" sz="1600" dirty="0" smtClean="0">
                <a:latin typeface="+mn-lt"/>
              </a:rPr>
              <a:t>dispositifs qui permettent le transfert de fonds tenus dans des comptes par des établissements de crédit suite à la remise d'un ordre de paiement. </a:t>
            </a:r>
            <a:br>
              <a:rPr lang="fr-FR" sz="1600" dirty="0" smtClean="0">
                <a:latin typeface="+mn-lt"/>
              </a:rPr>
            </a:br>
            <a:endParaRPr lang="fr-FR" sz="1600" dirty="0">
              <a:latin typeface="+mn-lt"/>
            </a:endParaRPr>
          </a:p>
        </p:txBody>
      </p:sp>
      <p:sp>
        <p:nvSpPr>
          <p:cNvPr id="7" name="Titre 31"/>
          <p:cNvSpPr txBox="1">
            <a:spLocks/>
          </p:cNvSpPr>
          <p:nvPr/>
        </p:nvSpPr>
        <p:spPr>
          <a:xfrm>
            <a:off x="1066800" y="228600"/>
            <a:ext cx="76200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prstClr val="black"/>
                </a:solidFill>
                <a:effectLst/>
                <a:uLnTx/>
                <a:uFillTx/>
                <a:latin typeface="+mj-lt"/>
                <a:ea typeface="+mj-ea"/>
                <a:cs typeface="+mj-cs"/>
              </a:rPr>
              <a:t>L’ADV: interface dans la gestion des flux </a:t>
            </a:r>
            <a:br>
              <a:rPr kumimoji="0" lang="fr-FR" sz="2800" b="1" i="0" u="none" strike="noStrike" kern="1200" cap="none" spc="0" normalizeH="0" baseline="0" noProof="0" dirty="0" smtClean="0">
                <a:ln>
                  <a:noFill/>
                </a:ln>
                <a:solidFill>
                  <a:prstClr val="black"/>
                </a:solidFill>
                <a:effectLst/>
                <a:uLnTx/>
                <a:uFillTx/>
                <a:latin typeface="+mj-lt"/>
                <a:ea typeface="+mj-ea"/>
                <a:cs typeface="+mj-cs"/>
              </a:rPr>
            </a:br>
            <a:r>
              <a:rPr kumimoji="0" lang="fr-FR" sz="2800" b="1" i="0" u="none" strike="noStrike" kern="1200" cap="none" spc="0" normalizeH="0" baseline="0" noProof="0" dirty="0" smtClean="0">
                <a:ln>
                  <a:noFill/>
                </a:ln>
                <a:solidFill>
                  <a:schemeClr val="tx1"/>
                </a:solidFill>
                <a:effectLst/>
                <a:uLnTx/>
                <a:uFillTx/>
                <a:latin typeface="+mj-lt"/>
                <a:ea typeface="+mj-ea"/>
                <a:cs typeface="+mj-cs"/>
              </a:rPr>
              <a:t>Les</a:t>
            </a:r>
            <a:r>
              <a:rPr kumimoji="0" lang="fr-FR" sz="2800" b="1" i="0" u="none" strike="noStrike" kern="1200" cap="none" spc="0" normalizeH="0" noProof="0" dirty="0" smtClean="0">
                <a:ln>
                  <a:noFill/>
                </a:ln>
                <a:solidFill>
                  <a:schemeClr val="tx1"/>
                </a:solidFill>
                <a:effectLst/>
                <a:uLnTx/>
                <a:uFillTx/>
                <a:latin typeface="+mj-lt"/>
                <a:ea typeface="+mj-ea"/>
                <a:cs typeface="+mj-cs"/>
              </a:rPr>
              <a:t> moyens de </a:t>
            </a:r>
            <a:r>
              <a:rPr kumimoji="0" lang="fr-FR" sz="2800" b="1" i="0" u="none" strike="noStrike" kern="1200" cap="none" spc="0" normalizeH="0" noProof="0" dirty="0" err="1" smtClean="0">
                <a:ln>
                  <a:noFill/>
                </a:ln>
                <a:solidFill>
                  <a:schemeClr val="tx1"/>
                </a:solidFill>
                <a:effectLst/>
                <a:uLnTx/>
                <a:uFillTx/>
                <a:latin typeface="+mj-lt"/>
                <a:ea typeface="+mj-ea"/>
                <a:cs typeface="+mj-cs"/>
              </a:rPr>
              <a:t>paiemen</a:t>
            </a:r>
            <a:r>
              <a:rPr lang="fr-FR" sz="2800" b="1" dirty="0">
                <a:latin typeface="+mj-lt"/>
                <a:ea typeface="+mj-ea"/>
                <a:cs typeface="+mj-cs"/>
              </a:rPr>
              <a:t>t</a:t>
            </a:r>
            <a:endParaRPr kumimoji="0" lang="fr-FR"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13441404"/>
      </p:ext>
    </p:extLst>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57200" y="1600200"/>
            <a:ext cx="8229600" cy="4190999"/>
          </a:xfrm>
        </p:spPr>
        <p:txBody>
          <a:bodyPr>
            <a:normAutofit fontScale="92500" lnSpcReduction="20000"/>
          </a:bodyPr>
          <a:lstStyle/>
          <a:p>
            <a:pPr>
              <a:buNone/>
            </a:pPr>
            <a:r>
              <a:rPr lang="fr-FR" sz="2800" b="1" dirty="0" smtClean="0"/>
              <a:t>Les effets de commerce</a:t>
            </a:r>
          </a:p>
          <a:p>
            <a:pPr>
              <a:buNone/>
            </a:pPr>
            <a:r>
              <a:rPr lang="fr-FR" sz="2100" dirty="0" smtClean="0"/>
              <a:t>Les effets de commerce sont des instruments de paiement utilisés  en règlement d'une transaction commerciale. </a:t>
            </a:r>
          </a:p>
          <a:p>
            <a:pPr>
              <a:buNone/>
            </a:pPr>
            <a:endParaRPr lang="fr-FR" sz="2100" dirty="0" smtClean="0"/>
          </a:p>
          <a:p>
            <a:r>
              <a:rPr lang="fr-FR" sz="2100" b="1" dirty="0" smtClean="0"/>
              <a:t>La lettre de change  (traite) (</a:t>
            </a:r>
            <a:r>
              <a:rPr lang="fr-FR" sz="2100" b="1" dirty="0"/>
              <a:t>L</a:t>
            </a:r>
            <a:r>
              <a:rPr lang="fr-FR" sz="2100" b="1" dirty="0" smtClean="0"/>
              <a:t>CR) </a:t>
            </a:r>
            <a:r>
              <a:rPr lang="fr-FR" sz="2100" dirty="0" smtClean="0"/>
              <a:t>est à l'initiative du créditeur (tireur), qui formule à son débiteur (tiré) l'ordre de payer une certaine somme avant une certaine date. La lettre de change peut être complètement dématérialisée et est transmise directement par le créditeur à sa banque. Avant de débiter son client, la banque du débiteur doit d'abord recueillir l'accord de celui-ci, le « bon à payer ». Si le client refuse, la banque émet un message de rejet.</a:t>
            </a:r>
          </a:p>
          <a:p>
            <a:endParaRPr lang="fr-FR" sz="2100" dirty="0" smtClean="0"/>
          </a:p>
          <a:p>
            <a:r>
              <a:rPr lang="fr-FR" sz="2100" b="1" dirty="0" smtClean="0"/>
              <a:t>Le billet à ordre  (BOR)</a:t>
            </a:r>
            <a:r>
              <a:rPr lang="fr-FR" sz="2100" dirty="0" smtClean="0"/>
              <a:t>est à l'initiative du débiteur (souscripteur), qui remet l'effet, sous forme papier, à son créancier. Le billet à ordre exprime l'engagement de payer une certaine somme à un certaine date. Le billet à ordre est transmis par le créancier à sa banque. </a:t>
            </a:r>
          </a:p>
          <a:p>
            <a:endParaRPr lang="fr-FR" dirty="0"/>
          </a:p>
        </p:txBody>
      </p:sp>
      <p:sp>
        <p:nvSpPr>
          <p:cNvPr id="5" name="Titre 31"/>
          <p:cNvSpPr txBox="1">
            <a:spLocks/>
          </p:cNvSpPr>
          <p:nvPr/>
        </p:nvSpPr>
        <p:spPr>
          <a:xfrm>
            <a:off x="1066800" y="228600"/>
            <a:ext cx="76200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prstClr val="black"/>
                </a:solidFill>
                <a:effectLst/>
                <a:uLnTx/>
                <a:uFillTx/>
                <a:latin typeface="+mj-lt"/>
                <a:ea typeface="+mj-ea"/>
                <a:cs typeface="+mj-cs"/>
              </a:rPr>
              <a:t>L’ADV: interface dans la gestion des flux </a:t>
            </a:r>
            <a:br>
              <a:rPr kumimoji="0" lang="fr-FR" sz="2800" b="1" i="0" u="none" strike="noStrike" kern="1200" cap="none" spc="0" normalizeH="0" baseline="0" noProof="0" dirty="0" smtClean="0">
                <a:ln>
                  <a:noFill/>
                </a:ln>
                <a:solidFill>
                  <a:prstClr val="black"/>
                </a:solidFill>
                <a:effectLst/>
                <a:uLnTx/>
                <a:uFillTx/>
                <a:latin typeface="+mj-lt"/>
                <a:ea typeface="+mj-ea"/>
                <a:cs typeface="+mj-cs"/>
              </a:rPr>
            </a:br>
            <a:r>
              <a:rPr kumimoji="0" lang="fr-FR" sz="2800" b="1" i="0" u="none" strike="noStrike" kern="1200" cap="none" spc="0" normalizeH="0" baseline="0" noProof="0" dirty="0" smtClean="0">
                <a:ln>
                  <a:noFill/>
                </a:ln>
                <a:solidFill>
                  <a:schemeClr val="tx1"/>
                </a:solidFill>
                <a:effectLst/>
                <a:uLnTx/>
                <a:uFillTx/>
                <a:latin typeface="+mj-lt"/>
                <a:ea typeface="+mj-ea"/>
                <a:cs typeface="+mj-cs"/>
              </a:rPr>
              <a:t>Les</a:t>
            </a:r>
            <a:r>
              <a:rPr kumimoji="0" lang="fr-FR" sz="2800" b="1" i="0" u="none" strike="noStrike" kern="1200" cap="none" spc="0" normalizeH="0" noProof="0" dirty="0" smtClean="0">
                <a:ln>
                  <a:noFill/>
                </a:ln>
                <a:solidFill>
                  <a:schemeClr val="tx1"/>
                </a:solidFill>
                <a:effectLst/>
                <a:uLnTx/>
                <a:uFillTx/>
                <a:latin typeface="+mj-lt"/>
                <a:ea typeface="+mj-ea"/>
                <a:cs typeface="+mj-cs"/>
              </a:rPr>
              <a:t> moyens de </a:t>
            </a:r>
            <a:r>
              <a:rPr kumimoji="0" lang="fr-FR" sz="2800" b="1" i="0" u="none" strike="noStrike" kern="1200" cap="none" spc="0" normalizeH="0" noProof="0" dirty="0" err="1" smtClean="0">
                <a:ln>
                  <a:noFill/>
                </a:ln>
                <a:solidFill>
                  <a:schemeClr val="tx1"/>
                </a:solidFill>
                <a:effectLst/>
                <a:uLnTx/>
                <a:uFillTx/>
                <a:latin typeface="+mj-lt"/>
                <a:ea typeface="+mj-ea"/>
                <a:cs typeface="+mj-cs"/>
              </a:rPr>
              <a:t>paiemen</a:t>
            </a:r>
            <a:r>
              <a:rPr lang="fr-FR" sz="2800" b="1" dirty="0">
                <a:latin typeface="+mj-lt"/>
                <a:ea typeface="+mj-ea"/>
                <a:cs typeface="+mj-cs"/>
              </a:rPr>
              <a:t>t</a:t>
            </a:r>
            <a:endParaRPr kumimoji="0" lang="fr-FR"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052566760"/>
      </p:ext>
    </p:extLst>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71600"/>
            <a:ext cx="7620000" cy="1020762"/>
          </a:xfrm>
        </p:spPr>
        <p:txBody>
          <a:bodyPr>
            <a:normAutofit/>
          </a:bodyPr>
          <a:lstStyle/>
          <a:p>
            <a:pPr>
              <a:defRPr/>
            </a:pPr>
            <a:r>
              <a:rPr lang="fr-FR" sz="2400" b="1" dirty="0" smtClean="0"/>
              <a:t>Organisation des services achats</a:t>
            </a:r>
          </a:p>
        </p:txBody>
      </p:sp>
      <p:sp>
        <p:nvSpPr>
          <p:cNvPr id="4099" name="Espace réservé du contenu 2"/>
          <p:cNvSpPr>
            <a:spLocks noGrp="1"/>
          </p:cNvSpPr>
          <p:nvPr>
            <p:ph idx="1"/>
          </p:nvPr>
        </p:nvSpPr>
        <p:spPr>
          <a:xfrm>
            <a:off x="457200" y="2286000"/>
            <a:ext cx="7901014" cy="4022725"/>
          </a:xfrm>
        </p:spPr>
        <p:txBody>
          <a:bodyPr>
            <a:normAutofit/>
          </a:bodyPr>
          <a:lstStyle/>
          <a:p>
            <a:pPr marL="650875" indent="-514350" algn="just">
              <a:buNone/>
            </a:pPr>
            <a:r>
              <a:rPr lang="fr-FR" sz="2000" dirty="0" smtClean="0"/>
              <a:t>Un service « achats » est un département  de l’entreprise qui </a:t>
            </a:r>
            <a:r>
              <a:rPr lang="fr-FR" sz="2000" b="1" dirty="0" smtClean="0"/>
              <a:t>négocie</a:t>
            </a:r>
            <a:r>
              <a:rPr lang="fr-FR" sz="2000" dirty="0" smtClean="0"/>
              <a:t> des achats avec des fournisseurs pour le compte de plusieurs autres départements. </a:t>
            </a:r>
          </a:p>
          <a:p>
            <a:pPr marL="650875" indent="-514350" algn="just">
              <a:buNone/>
            </a:pPr>
            <a:endParaRPr lang="fr-FR" sz="2000" dirty="0" smtClean="0"/>
          </a:p>
          <a:p>
            <a:pPr marL="650875" indent="-514350" algn="just">
              <a:buNone/>
            </a:pPr>
            <a:r>
              <a:rPr lang="fr-FR" sz="2000" dirty="0" smtClean="0"/>
              <a:t>L’acte d’achat est un contrat; le service « achats » est </a:t>
            </a:r>
            <a:r>
              <a:rPr lang="fr-FR" sz="2000" b="1" dirty="0" smtClean="0"/>
              <a:t>juridiquement</a:t>
            </a:r>
            <a:r>
              <a:rPr lang="fr-FR" sz="2000" dirty="0" smtClean="0"/>
              <a:t> responsable de l’élaboration des contrats d’achat.</a:t>
            </a:r>
          </a:p>
        </p:txBody>
      </p:sp>
      <p:sp>
        <p:nvSpPr>
          <p:cNvPr id="7" name="ZoneTexte 6"/>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2059868159"/>
      </p:ext>
    </p:extLst>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14</a:t>
            </a:fld>
            <a:endParaRPr lang="en-US" dirty="0"/>
          </a:p>
        </p:txBody>
      </p:sp>
      <p:graphicFrame>
        <p:nvGraphicFramePr>
          <p:cNvPr id="4" name="Diagramme 3"/>
          <p:cNvGraphicFramePr/>
          <p:nvPr/>
        </p:nvGraphicFramePr>
        <p:xfrm>
          <a:off x="15240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 descr="C:\Program Files\Microsoft Office\MEDIA\CAGCAT10\j0285360.wmf"/>
          <p:cNvPicPr>
            <a:picLocks noChangeAspect="1" noChangeArrowheads="1"/>
          </p:cNvPicPr>
          <p:nvPr/>
        </p:nvPicPr>
        <p:blipFill>
          <a:blip r:embed="rId7" cstate="print"/>
          <a:srcRect/>
          <a:stretch>
            <a:fillRect/>
          </a:stretch>
        </p:blipFill>
        <p:spPr bwMode="auto">
          <a:xfrm>
            <a:off x="1785938" y="3365500"/>
            <a:ext cx="1416050" cy="1571625"/>
          </a:xfrm>
          <a:prstGeom prst="rect">
            <a:avLst/>
          </a:prstGeom>
          <a:noFill/>
          <a:ln w="9525">
            <a:noFill/>
            <a:miter lim="800000"/>
            <a:headEnd/>
            <a:tailEnd/>
          </a:ln>
        </p:spPr>
      </p:pic>
      <p:pic>
        <p:nvPicPr>
          <p:cNvPr id="7" name="Picture 8" descr="C:\Documents and Settings\vannierejp\Local Settings\Temporary Internet Files\Content.IE5\NPA1ZR59\MCj04127700000[1].wmf"/>
          <p:cNvPicPr>
            <a:picLocks noChangeAspect="1" noChangeArrowheads="1"/>
          </p:cNvPicPr>
          <p:nvPr/>
        </p:nvPicPr>
        <p:blipFill>
          <a:blip r:embed="rId8" cstate="print"/>
          <a:srcRect/>
          <a:stretch>
            <a:fillRect/>
          </a:stretch>
        </p:blipFill>
        <p:spPr bwMode="auto">
          <a:xfrm>
            <a:off x="3844925" y="3427413"/>
            <a:ext cx="1192213" cy="1476375"/>
          </a:xfrm>
          <a:prstGeom prst="rect">
            <a:avLst/>
          </a:prstGeom>
          <a:noFill/>
          <a:ln w="9525">
            <a:noFill/>
            <a:miter lim="800000"/>
            <a:headEnd/>
            <a:tailEnd/>
          </a:ln>
        </p:spPr>
      </p:pic>
      <p:pic>
        <p:nvPicPr>
          <p:cNvPr id="8" name="Picture 9" descr="C:\Documents and Settings\vannierejp\Local Settings\Temporary Internet Files\Content.IE5\EN7NTFRP\MMj02827930000[1].gif"/>
          <p:cNvPicPr>
            <a:picLocks noChangeAspect="1" noChangeArrowheads="1" noCrop="1"/>
          </p:cNvPicPr>
          <p:nvPr/>
        </p:nvPicPr>
        <p:blipFill>
          <a:blip r:embed="rId9" cstate="print"/>
          <a:srcRect/>
          <a:stretch>
            <a:fillRect/>
          </a:stretch>
        </p:blipFill>
        <p:spPr bwMode="auto">
          <a:xfrm>
            <a:off x="5835650" y="3489325"/>
            <a:ext cx="1308100" cy="1219200"/>
          </a:xfrm>
          <a:prstGeom prst="rect">
            <a:avLst/>
          </a:prstGeom>
          <a:noFill/>
          <a:ln w="9525">
            <a:noFill/>
            <a:miter lim="800000"/>
            <a:headEnd/>
            <a:tailEnd/>
          </a:ln>
        </p:spPr>
      </p:pic>
      <p:pic>
        <p:nvPicPr>
          <p:cNvPr id="10" name="Picture 8" descr="C:\Documents and Settings\vannierejp\Local Settings\Temporary Internet Files\Content.IE5\NPA1ZR59\MCj04127700000[1].wmf"/>
          <p:cNvPicPr>
            <a:picLocks noChangeAspect="1" noChangeArrowheads="1"/>
          </p:cNvPicPr>
          <p:nvPr/>
        </p:nvPicPr>
        <p:blipFill>
          <a:blip r:embed="rId8" cstate="print"/>
          <a:srcRect/>
          <a:stretch>
            <a:fillRect/>
          </a:stretch>
        </p:blipFill>
        <p:spPr bwMode="auto">
          <a:xfrm>
            <a:off x="3786188" y="3365500"/>
            <a:ext cx="1192212" cy="1476375"/>
          </a:xfrm>
          <a:prstGeom prst="rect">
            <a:avLst/>
          </a:prstGeom>
          <a:noFill/>
          <a:ln w="9525">
            <a:noFill/>
            <a:miter lim="800000"/>
            <a:headEnd/>
            <a:tailEnd/>
          </a:ln>
        </p:spPr>
      </p:pic>
      <p:sp>
        <p:nvSpPr>
          <p:cNvPr id="12" name="ZoneTexte 11"/>
          <p:cNvSpPr txBox="1"/>
          <p:nvPr/>
        </p:nvSpPr>
        <p:spPr>
          <a:xfrm>
            <a:off x="381000" y="1600200"/>
            <a:ext cx="7391400" cy="461665"/>
          </a:xfrm>
          <a:prstGeom prst="rect">
            <a:avLst/>
          </a:prstGeom>
          <a:noFill/>
        </p:spPr>
        <p:txBody>
          <a:bodyPr wrap="square" rtlCol="0">
            <a:spAutoFit/>
          </a:bodyPr>
          <a:lstStyle/>
          <a:p>
            <a:pPr algn="l"/>
            <a:r>
              <a:rPr lang="fr-FR" b="1" dirty="0" smtClean="0">
                <a:latin typeface="+mn-lt"/>
              </a:rPr>
              <a:t>Propre à un établissement</a:t>
            </a:r>
            <a:endParaRPr lang="fr-FR" b="1" dirty="0">
              <a:latin typeface="+mn-lt"/>
            </a:endParaRPr>
          </a:p>
        </p:txBody>
      </p:sp>
      <p:sp>
        <p:nvSpPr>
          <p:cNvPr id="13" name="ZoneTexte 12"/>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2566433262"/>
      </p:ext>
    </p:extLst>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15</a:t>
            </a:fld>
            <a:endParaRPr lang="en-US" dirty="0"/>
          </a:p>
        </p:txBody>
      </p:sp>
      <p:graphicFrame>
        <p:nvGraphicFramePr>
          <p:cNvPr id="7" name="Diagramme 6"/>
          <p:cNvGraphicFramePr/>
          <p:nvPr/>
        </p:nvGraphicFramePr>
        <p:xfrm>
          <a:off x="1571604" y="2514600"/>
          <a:ext cx="6096000" cy="3621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9" descr="C:\Documents and Settings\vannierejp\Local Settings\Temporary Internet Files\Content.IE5\EN7NTFRP\MMj02827930000[1].gif"/>
          <p:cNvPicPr>
            <a:picLocks noChangeAspect="1" noChangeArrowheads="1" noCrop="1"/>
          </p:cNvPicPr>
          <p:nvPr/>
        </p:nvPicPr>
        <p:blipFill>
          <a:blip r:embed="rId7" cstate="print"/>
          <a:srcRect/>
          <a:stretch>
            <a:fillRect/>
          </a:stretch>
        </p:blipFill>
        <p:spPr bwMode="auto">
          <a:xfrm>
            <a:off x="5857884" y="4143380"/>
            <a:ext cx="1538041" cy="1433514"/>
          </a:xfrm>
          <a:prstGeom prst="rect">
            <a:avLst/>
          </a:prstGeom>
          <a:solidFill>
            <a:schemeClr val="bg2"/>
          </a:solidFill>
          <a:ln w="9525">
            <a:noFill/>
            <a:miter lim="800000"/>
            <a:headEnd/>
            <a:tailEnd/>
          </a:ln>
        </p:spPr>
      </p:pic>
      <p:pic>
        <p:nvPicPr>
          <p:cNvPr id="9" name="Picture 6" descr="C:\Program Files\Microsoft Office\MEDIA\CAGCAT10\j0285360.wmf"/>
          <p:cNvPicPr>
            <a:picLocks noChangeAspect="1" noChangeArrowheads="1"/>
          </p:cNvPicPr>
          <p:nvPr/>
        </p:nvPicPr>
        <p:blipFill>
          <a:blip r:embed="rId8" cstate="print"/>
          <a:srcRect/>
          <a:stretch>
            <a:fillRect/>
          </a:stretch>
        </p:blipFill>
        <p:spPr bwMode="auto">
          <a:xfrm>
            <a:off x="2071670" y="4143380"/>
            <a:ext cx="1416050" cy="1571625"/>
          </a:xfrm>
          <a:prstGeom prst="rect">
            <a:avLst/>
          </a:prstGeom>
          <a:solidFill>
            <a:schemeClr val="bg2"/>
          </a:solidFill>
          <a:ln w="9525">
            <a:noFill/>
            <a:miter lim="800000"/>
            <a:headEnd/>
            <a:tailEnd/>
          </a:ln>
        </p:spPr>
      </p:pic>
      <p:pic>
        <p:nvPicPr>
          <p:cNvPr id="10" name="Picture 8" descr="C:\Documents and Settings\vannierejp\Local Settings\Temporary Internet Files\Content.IE5\NPA1ZR59\MCj04127700000[1].wmf"/>
          <p:cNvPicPr>
            <a:picLocks noChangeAspect="1" noChangeArrowheads="1"/>
          </p:cNvPicPr>
          <p:nvPr/>
        </p:nvPicPr>
        <p:blipFill>
          <a:blip r:embed="rId9" cstate="print"/>
          <a:srcRect/>
          <a:stretch>
            <a:fillRect/>
          </a:stretch>
        </p:blipFill>
        <p:spPr bwMode="auto">
          <a:xfrm>
            <a:off x="3857620" y="4143380"/>
            <a:ext cx="1192213" cy="1476375"/>
          </a:xfrm>
          <a:prstGeom prst="rect">
            <a:avLst/>
          </a:prstGeom>
          <a:solidFill>
            <a:schemeClr val="bg2"/>
          </a:solidFill>
          <a:ln w="9525">
            <a:noFill/>
            <a:miter lim="800000"/>
            <a:headEnd/>
            <a:tailEnd/>
          </a:ln>
        </p:spPr>
      </p:pic>
      <p:sp>
        <p:nvSpPr>
          <p:cNvPr id="12" name="ZoneTexte 11"/>
          <p:cNvSpPr txBox="1"/>
          <p:nvPr/>
        </p:nvSpPr>
        <p:spPr>
          <a:xfrm>
            <a:off x="228600" y="1752600"/>
            <a:ext cx="6477000" cy="461665"/>
          </a:xfrm>
          <a:prstGeom prst="rect">
            <a:avLst/>
          </a:prstGeom>
          <a:noFill/>
        </p:spPr>
        <p:txBody>
          <a:bodyPr wrap="square" rtlCol="0">
            <a:spAutoFit/>
          </a:bodyPr>
          <a:lstStyle/>
          <a:p>
            <a:pPr algn="l"/>
            <a:r>
              <a:rPr lang="fr-FR" b="1" dirty="0" smtClean="0">
                <a:latin typeface="+mn-lt"/>
              </a:rPr>
              <a:t>Inter établissements d’une société</a:t>
            </a:r>
            <a:endParaRPr lang="fr-FR" b="1" dirty="0">
              <a:latin typeface="+mn-lt"/>
            </a:endParaRPr>
          </a:p>
        </p:txBody>
      </p:sp>
      <p:sp>
        <p:nvSpPr>
          <p:cNvPr id="13" name="ZoneTexte 12"/>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1691463665"/>
      </p:ext>
    </p:extLst>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16</a:t>
            </a:fld>
            <a:endParaRPr lang="en-US" dirty="0"/>
          </a:p>
        </p:txBody>
      </p:sp>
      <p:graphicFrame>
        <p:nvGraphicFramePr>
          <p:cNvPr id="7" name="Diagramme 6"/>
          <p:cNvGraphicFramePr/>
          <p:nvPr/>
        </p:nvGraphicFramePr>
        <p:xfrm>
          <a:off x="1676400" y="2133600"/>
          <a:ext cx="6096000" cy="4249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9" descr="C:\Documents and Settings\vannierejp\Local Settings\Temporary Internet Files\Content.IE5\EN7NTFRP\MMj02827930000[1].gif"/>
          <p:cNvPicPr>
            <a:picLocks noChangeAspect="1" noChangeArrowheads="1" noCrop="1"/>
          </p:cNvPicPr>
          <p:nvPr/>
        </p:nvPicPr>
        <p:blipFill>
          <a:blip r:embed="rId7" cstate="print"/>
          <a:srcRect/>
          <a:stretch>
            <a:fillRect/>
          </a:stretch>
        </p:blipFill>
        <p:spPr bwMode="auto">
          <a:xfrm>
            <a:off x="6176984" y="5080964"/>
            <a:ext cx="1308100" cy="1100775"/>
          </a:xfrm>
          <a:prstGeom prst="rect">
            <a:avLst/>
          </a:prstGeom>
          <a:solidFill>
            <a:schemeClr val="accent5">
              <a:lumMod val="60000"/>
              <a:lumOff val="40000"/>
            </a:schemeClr>
          </a:solidFill>
          <a:ln w="9525">
            <a:noFill/>
            <a:miter lim="800000"/>
            <a:headEnd/>
            <a:tailEnd/>
          </a:ln>
        </p:spPr>
      </p:pic>
      <p:pic>
        <p:nvPicPr>
          <p:cNvPr id="9" name="Picture 8" descr="C:\Documents and Settings\vannierejp\Local Settings\Temporary Internet Files\Content.IE5\NPA1ZR59\MCj04127700000[1].wmf"/>
          <p:cNvPicPr>
            <a:picLocks noChangeAspect="1" noChangeArrowheads="1"/>
          </p:cNvPicPr>
          <p:nvPr/>
        </p:nvPicPr>
        <p:blipFill>
          <a:blip r:embed="rId8" cstate="print"/>
          <a:srcRect/>
          <a:stretch>
            <a:fillRect/>
          </a:stretch>
        </p:blipFill>
        <p:spPr bwMode="auto">
          <a:xfrm>
            <a:off x="4033859" y="4820195"/>
            <a:ext cx="1192212" cy="1332970"/>
          </a:xfrm>
          <a:prstGeom prst="rect">
            <a:avLst/>
          </a:prstGeom>
          <a:solidFill>
            <a:schemeClr val="accent6">
              <a:lumMod val="60000"/>
              <a:lumOff val="40000"/>
            </a:schemeClr>
          </a:solidFill>
          <a:ln w="9525">
            <a:noFill/>
            <a:miter lim="800000"/>
            <a:headEnd/>
            <a:tailEnd/>
          </a:ln>
        </p:spPr>
      </p:pic>
      <p:pic>
        <p:nvPicPr>
          <p:cNvPr id="10" name="Picture 6" descr="C:\Program Files\Microsoft Office\MEDIA\CAGCAT10\j0285360.wmf"/>
          <p:cNvPicPr>
            <a:picLocks noChangeAspect="1" noChangeArrowheads="1"/>
          </p:cNvPicPr>
          <p:nvPr/>
        </p:nvPicPr>
        <p:blipFill>
          <a:blip r:embed="rId9" cstate="print"/>
          <a:srcRect/>
          <a:stretch>
            <a:fillRect/>
          </a:stretch>
        </p:blipFill>
        <p:spPr bwMode="auto">
          <a:xfrm>
            <a:off x="2176484" y="4950580"/>
            <a:ext cx="1214437" cy="1216872"/>
          </a:xfrm>
          <a:prstGeom prst="rect">
            <a:avLst/>
          </a:prstGeom>
          <a:solidFill>
            <a:schemeClr val="accent6">
              <a:lumMod val="60000"/>
              <a:lumOff val="40000"/>
            </a:schemeClr>
          </a:solidFill>
          <a:ln w="9525">
            <a:noFill/>
            <a:miter lim="800000"/>
            <a:headEnd/>
            <a:tailEnd/>
          </a:ln>
        </p:spPr>
      </p:pic>
      <p:sp>
        <p:nvSpPr>
          <p:cNvPr id="12" name="Titre 1"/>
          <p:cNvSpPr>
            <a:spLocks noGrp="1"/>
          </p:cNvSpPr>
          <p:nvPr>
            <p:ph type="title"/>
          </p:nvPr>
        </p:nvSpPr>
        <p:spPr>
          <a:xfrm>
            <a:off x="0" y="1295400"/>
            <a:ext cx="8229600" cy="1143000"/>
          </a:xfrm>
        </p:spPr>
        <p:txBody>
          <a:bodyPr>
            <a:normAutofit/>
          </a:bodyPr>
          <a:lstStyle/>
          <a:p>
            <a:pPr fontAlgn="auto">
              <a:spcAft>
                <a:spcPts val="0"/>
              </a:spcAft>
              <a:defRPr/>
            </a:pPr>
            <a:r>
              <a:rPr lang="fr-FR" sz="2400" b="1" dirty="0" smtClean="0"/>
              <a:t>Inter sociétés</a:t>
            </a:r>
            <a:endParaRPr lang="fr-FR" sz="2400" b="1" dirty="0"/>
          </a:p>
        </p:txBody>
      </p:sp>
      <p:sp>
        <p:nvSpPr>
          <p:cNvPr id="13" name="ZoneTexte 12"/>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2703419480"/>
      </p:ext>
    </p:extLst>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17</a:t>
            </a:fld>
            <a:endParaRPr lang="en-US" dirty="0"/>
          </a:p>
        </p:txBody>
      </p:sp>
      <p:pic>
        <p:nvPicPr>
          <p:cNvPr id="9" name="Picture 15" descr="C:\Documents and Settings\vannierejp\Local Settings\Temporary Internet Files\Content.IE5\NPA1ZR59\MCj02391350000[1].wmf"/>
          <p:cNvPicPr>
            <a:picLocks noChangeAspect="1" noChangeArrowheads="1"/>
          </p:cNvPicPr>
          <p:nvPr/>
        </p:nvPicPr>
        <p:blipFill>
          <a:blip r:embed="rId2" cstate="print"/>
          <a:srcRect/>
          <a:stretch>
            <a:fillRect/>
          </a:stretch>
        </p:blipFill>
        <p:spPr bwMode="auto">
          <a:xfrm>
            <a:off x="1000100" y="3415359"/>
            <a:ext cx="945575" cy="797867"/>
          </a:xfrm>
          <a:prstGeom prst="rect">
            <a:avLst/>
          </a:prstGeom>
          <a:noFill/>
        </p:spPr>
      </p:pic>
      <p:pic>
        <p:nvPicPr>
          <p:cNvPr id="10" name="Picture 13" descr="C:\Documents and Settings\vannierejp\Local Settings\Temporary Internet Files\Content.IE5\NPA1ZR59\MCj02907960000[1].wmf"/>
          <p:cNvPicPr>
            <a:picLocks noChangeAspect="1" noChangeArrowheads="1"/>
          </p:cNvPicPr>
          <p:nvPr/>
        </p:nvPicPr>
        <p:blipFill>
          <a:blip r:embed="rId3" cstate="print"/>
          <a:srcRect/>
          <a:stretch>
            <a:fillRect/>
          </a:stretch>
        </p:blipFill>
        <p:spPr bwMode="auto">
          <a:xfrm>
            <a:off x="3929058" y="5972212"/>
            <a:ext cx="965196" cy="738557"/>
          </a:xfrm>
          <a:prstGeom prst="rect">
            <a:avLst/>
          </a:prstGeom>
          <a:noFill/>
        </p:spPr>
      </p:pic>
      <p:pic>
        <p:nvPicPr>
          <p:cNvPr id="11" name="Picture 2" descr="C:\Documents and Settings\vannierejp\Local Settings\Temporary Internet Files\Content.IE5\PNT69PVO\MCj03517090000[1].wmf"/>
          <p:cNvPicPr>
            <a:picLocks noChangeAspect="1" noChangeArrowheads="1"/>
          </p:cNvPicPr>
          <p:nvPr/>
        </p:nvPicPr>
        <p:blipFill>
          <a:blip r:embed="rId4" cstate="print"/>
          <a:srcRect/>
          <a:stretch>
            <a:fillRect/>
          </a:stretch>
        </p:blipFill>
        <p:spPr bwMode="auto">
          <a:xfrm>
            <a:off x="6400800" y="2286000"/>
            <a:ext cx="947494" cy="1027463"/>
          </a:xfrm>
          <a:prstGeom prst="rect">
            <a:avLst/>
          </a:prstGeom>
          <a:noFill/>
        </p:spPr>
      </p:pic>
      <p:pic>
        <p:nvPicPr>
          <p:cNvPr id="12" name="Picture 10" descr="C:\Documents and Settings\vannierejp\Local Settings\Temporary Internet Files\Content.IE5\PNT69PVO\MCj02500420000[1].wmf"/>
          <p:cNvPicPr>
            <a:picLocks noChangeAspect="1" noChangeArrowheads="1"/>
          </p:cNvPicPr>
          <p:nvPr/>
        </p:nvPicPr>
        <p:blipFill>
          <a:blip r:embed="rId5" cstate="print"/>
          <a:srcRect/>
          <a:stretch>
            <a:fillRect/>
          </a:stretch>
        </p:blipFill>
        <p:spPr bwMode="auto">
          <a:xfrm>
            <a:off x="6643702" y="4654109"/>
            <a:ext cx="1071570" cy="894492"/>
          </a:xfrm>
          <a:prstGeom prst="rect">
            <a:avLst/>
          </a:prstGeom>
          <a:noFill/>
        </p:spPr>
      </p:pic>
      <p:sp>
        <p:nvSpPr>
          <p:cNvPr id="13" name="Document"/>
          <p:cNvSpPr>
            <a:spLocks noEditPoints="1" noChangeArrowheads="1"/>
          </p:cNvSpPr>
          <p:nvPr/>
        </p:nvSpPr>
        <p:spPr bwMode="auto">
          <a:xfrm>
            <a:off x="4114800" y="1752600"/>
            <a:ext cx="1495428" cy="3810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fr-FR" sz="1200" dirty="0" err="1" smtClean="0">
                <a:solidFill>
                  <a:schemeClr val="bg1"/>
                </a:solidFill>
              </a:rPr>
              <a:t>Dmde</a:t>
            </a:r>
            <a:r>
              <a:rPr lang="fr-FR" sz="1200" dirty="0" smtClean="0">
                <a:solidFill>
                  <a:schemeClr val="bg1"/>
                </a:solidFill>
              </a:rPr>
              <a:t> d’achat</a:t>
            </a:r>
            <a:endParaRPr lang="fr-FR" sz="1200" dirty="0">
              <a:solidFill>
                <a:schemeClr val="bg1"/>
              </a:solidFill>
            </a:endParaRPr>
          </a:p>
        </p:txBody>
      </p:sp>
      <p:graphicFrame>
        <p:nvGraphicFramePr>
          <p:cNvPr id="14" name="Diagramme 13"/>
          <p:cNvGraphicFramePr/>
          <p:nvPr/>
        </p:nvGraphicFramePr>
        <p:xfrm>
          <a:off x="990600" y="2133600"/>
          <a:ext cx="7315200" cy="39386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Picture 11" descr="C:\Documents and Settings\vannierejp\Local Settings\Temporary Internet Files\Content.IE5\JJM8583P\MCj04348200000[1].png"/>
          <p:cNvPicPr>
            <a:picLocks noChangeAspect="1" noChangeArrowheads="1"/>
          </p:cNvPicPr>
          <p:nvPr/>
        </p:nvPicPr>
        <p:blipFill>
          <a:blip r:embed="rId11" cstate="print"/>
          <a:srcRect/>
          <a:stretch>
            <a:fillRect/>
          </a:stretch>
        </p:blipFill>
        <p:spPr bwMode="auto">
          <a:xfrm>
            <a:off x="7315200" y="3733800"/>
            <a:ext cx="785818" cy="627894"/>
          </a:xfrm>
          <a:prstGeom prst="rect">
            <a:avLst/>
          </a:prstGeom>
          <a:noFill/>
        </p:spPr>
      </p:pic>
      <p:pic>
        <p:nvPicPr>
          <p:cNvPr id="16" name="Picture 12" descr="C:\Documents and Settings\vannierejp\Local Settings\Temporary Internet Files\Content.IE5\NPA1ZR59\MCj04348350000[1].png"/>
          <p:cNvPicPr>
            <a:picLocks noChangeAspect="1" noChangeArrowheads="1"/>
          </p:cNvPicPr>
          <p:nvPr/>
        </p:nvPicPr>
        <p:blipFill>
          <a:blip r:embed="rId12" cstate="print"/>
          <a:srcRect/>
          <a:stretch>
            <a:fillRect/>
          </a:stretch>
        </p:blipFill>
        <p:spPr bwMode="auto">
          <a:xfrm>
            <a:off x="6858000" y="3505200"/>
            <a:ext cx="857250" cy="684971"/>
          </a:xfrm>
          <a:prstGeom prst="rect">
            <a:avLst/>
          </a:prstGeom>
          <a:noFill/>
        </p:spPr>
      </p:pic>
      <p:pic>
        <p:nvPicPr>
          <p:cNvPr id="17" name="Picture 9" descr="C:\Documents and Settings\vannierejp\Local Settings\Temporary Internet Files\Content.IE5\EN7NTFRP\MMj02827930000[1].gif"/>
          <p:cNvPicPr>
            <a:picLocks noChangeAspect="1" noChangeArrowheads="1" noCrop="1"/>
          </p:cNvPicPr>
          <p:nvPr/>
        </p:nvPicPr>
        <p:blipFill>
          <a:blip r:embed="rId13" cstate="print"/>
          <a:srcRect/>
          <a:stretch>
            <a:fillRect/>
          </a:stretch>
        </p:blipFill>
        <p:spPr bwMode="auto">
          <a:xfrm>
            <a:off x="1447800" y="5029200"/>
            <a:ext cx="1308100" cy="974180"/>
          </a:xfrm>
          <a:prstGeom prst="rect">
            <a:avLst/>
          </a:prstGeom>
          <a:noFill/>
          <a:ln w="9525">
            <a:noFill/>
            <a:miter lim="800000"/>
            <a:headEnd/>
            <a:tailEnd/>
          </a:ln>
        </p:spPr>
      </p:pic>
      <p:sp>
        <p:nvSpPr>
          <p:cNvPr id="18" name="Rectangle 17"/>
          <p:cNvSpPr/>
          <p:nvPr/>
        </p:nvSpPr>
        <p:spPr>
          <a:xfrm>
            <a:off x="3571868" y="3372609"/>
            <a:ext cx="2000264" cy="6278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smtClean="0"/>
              <a:t>Approvisionnement</a:t>
            </a:r>
            <a:endParaRPr lang="fr-FR" sz="1400" dirty="0"/>
          </a:p>
        </p:txBody>
      </p:sp>
      <p:sp>
        <p:nvSpPr>
          <p:cNvPr id="19" name="Rectangle 18"/>
          <p:cNvSpPr/>
          <p:nvPr/>
        </p:nvSpPr>
        <p:spPr>
          <a:xfrm>
            <a:off x="141833" y="1447800"/>
            <a:ext cx="3961405" cy="461665"/>
          </a:xfrm>
          <a:prstGeom prst="rect">
            <a:avLst/>
          </a:prstGeom>
        </p:spPr>
        <p:txBody>
          <a:bodyPr wrap="none">
            <a:spAutoFit/>
          </a:bodyPr>
          <a:lstStyle/>
          <a:p>
            <a:r>
              <a:rPr lang="fr-FR" b="1" dirty="0" smtClean="0">
                <a:latin typeface="+mn-lt"/>
              </a:rPr>
              <a:t>Le cycle d’approvisionnement</a:t>
            </a:r>
            <a:endParaRPr lang="fr-FR" b="1" dirty="0">
              <a:latin typeface="+mn-lt"/>
            </a:endParaRPr>
          </a:p>
        </p:txBody>
      </p:sp>
      <p:sp>
        <p:nvSpPr>
          <p:cNvPr id="21" name="ZoneTexte 20"/>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3145528589"/>
      </p:ext>
    </p:extLst>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18</a:t>
            </a:fld>
            <a:endParaRPr lang="en-US" dirty="0"/>
          </a:p>
        </p:txBody>
      </p:sp>
      <p:sp>
        <p:nvSpPr>
          <p:cNvPr id="6" name="ZoneTexte 5"/>
          <p:cNvSpPr txBox="1"/>
          <p:nvPr/>
        </p:nvSpPr>
        <p:spPr>
          <a:xfrm>
            <a:off x="685800" y="2590800"/>
            <a:ext cx="3429024" cy="3139321"/>
          </a:xfrm>
          <a:prstGeom prst="rect">
            <a:avLst/>
          </a:prstGeom>
          <a:solidFill>
            <a:schemeClr val="bg2"/>
          </a:solidFill>
          <a:ln>
            <a:solidFill>
              <a:schemeClr val="tx1"/>
            </a:solidFill>
          </a:ln>
        </p:spPr>
        <p:txBody>
          <a:bodyPr wrap="square" rtlCol="0">
            <a:spAutoFit/>
          </a:bodyPr>
          <a:lstStyle/>
          <a:p>
            <a:endParaRPr lang="fr-FR" dirty="0" smtClean="0"/>
          </a:p>
          <a:p>
            <a:r>
              <a:rPr lang="fr-FR" dirty="0" smtClean="0"/>
              <a:t>Fonctions achats</a:t>
            </a:r>
          </a:p>
          <a:p>
            <a:endParaRPr lang="fr-FR" dirty="0"/>
          </a:p>
          <a:p>
            <a:endParaRPr lang="fr-FR" dirty="0" smtClean="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pic>
        <p:nvPicPr>
          <p:cNvPr id="8" name="Picture 3" descr="C:\Documents and Settings\vannierejp\Local Settings\Temporary Internet Files\Content.IE5\JJM8583P\MCj03109980000[1].wmf"/>
          <p:cNvPicPr>
            <a:picLocks noChangeAspect="1" noChangeArrowheads="1"/>
          </p:cNvPicPr>
          <p:nvPr/>
        </p:nvPicPr>
        <p:blipFill>
          <a:blip r:embed="rId2" cstate="print"/>
          <a:srcRect/>
          <a:stretch>
            <a:fillRect/>
          </a:stretch>
        </p:blipFill>
        <p:spPr bwMode="auto">
          <a:xfrm>
            <a:off x="900114" y="3519494"/>
            <a:ext cx="1506935" cy="1464954"/>
          </a:xfrm>
          <a:prstGeom prst="rect">
            <a:avLst/>
          </a:prstGeom>
          <a:noFill/>
        </p:spPr>
      </p:pic>
      <p:pic>
        <p:nvPicPr>
          <p:cNvPr id="9" name="Picture 11" descr="C:\Documents and Settings\vannierejp\Local Settings\Temporary Internet Files\Content.IE5\JJM8583P\MCj04348200000[1].png"/>
          <p:cNvPicPr>
            <a:picLocks noChangeAspect="1" noChangeArrowheads="1"/>
          </p:cNvPicPr>
          <p:nvPr/>
        </p:nvPicPr>
        <p:blipFill>
          <a:blip r:embed="rId3" cstate="print"/>
          <a:srcRect/>
          <a:stretch>
            <a:fillRect/>
          </a:stretch>
        </p:blipFill>
        <p:spPr bwMode="auto">
          <a:xfrm>
            <a:off x="5257832" y="4591064"/>
            <a:ext cx="1714512" cy="1714512"/>
          </a:xfrm>
          <a:prstGeom prst="rect">
            <a:avLst/>
          </a:prstGeom>
          <a:noFill/>
        </p:spPr>
      </p:pic>
      <p:pic>
        <p:nvPicPr>
          <p:cNvPr id="10" name="Picture 8" descr="C:\Documents and Settings\vannierejp\Local Settings\Temporary Internet Files\Content.IE5\NPA1ZR59\MCj04127700000[1].wmf"/>
          <p:cNvPicPr>
            <a:picLocks noChangeAspect="1" noChangeArrowheads="1"/>
          </p:cNvPicPr>
          <p:nvPr/>
        </p:nvPicPr>
        <p:blipFill>
          <a:blip r:embed="rId4" cstate="print"/>
          <a:srcRect/>
          <a:stretch>
            <a:fillRect/>
          </a:stretch>
        </p:blipFill>
        <p:spPr bwMode="auto">
          <a:xfrm>
            <a:off x="5543584" y="2038347"/>
            <a:ext cx="1192213" cy="1476375"/>
          </a:xfrm>
          <a:prstGeom prst="rect">
            <a:avLst/>
          </a:prstGeom>
          <a:noFill/>
          <a:ln w="9525">
            <a:noFill/>
            <a:miter lim="800000"/>
            <a:headEnd/>
            <a:tailEnd/>
          </a:ln>
        </p:spPr>
      </p:pic>
      <p:cxnSp>
        <p:nvCxnSpPr>
          <p:cNvPr id="11" name="Connecteur droit avec flèche 10"/>
          <p:cNvCxnSpPr>
            <a:stCxn id="6" idx="3"/>
          </p:cNvCxnSpPr>
          <p:nvPr/>
        </p:nvCxnSpPr>
        <p:spPr>
          <a:xfrm flipV="1">
            <a:off x="4114824" y="3019428"/>
            <a:ext cx="1428760" cy="11410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 name="Connecteur droit avec flèche 11"/>
          <p:cNvCxnSpPr>
            <a:stCxn id="6" idx="3"/>
          </p:cNvCxnSpPr>
          <p:nvPr/>
        </p:nvCxnSpPr>
        <p:spPr>
          <a:xfrm>
            <a:off x="4114824" y="4160461"/>
            <a:ext cx="1285884" cy="114498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ZoneTexte 12"/>
          <p:cNvSpPr txBox="1"/>
          <p:nvPr/>
        </p:nvSpPr>
        <p:spPr>
          <a:xfrm>
            <a:off x="5186394" y="3609983"/>
            <a:ext cx="2223686" cy="369332"/>
          </a:xfrm>
          <a:prstGeom prst="rect">
            <a:avLst/>
          </a:prstGeom>
          <a:noFill/>
        </p:spPr>
        <p:txBody>
          <a:bodyPr wrap="none" rtlCol="0">
            <a:spAutoFit/>
          </a:bodyPr>
          <a:lstStyle/>
          <a:p>
            <a:r>
              <a:rPr lang="fr-FR" dirty="0" smtClean="0"/>
              <a:t>Autre établissement</a:t>
            </a:r>
            <a:endParaRPr lang="fr-FR" dirty="0"/>
          </a:p>
        </p:txBody>
      </p:sp>
      <p:sp>
        <p:nvSpPr>
          <p:cNvPr id="14" name="ZoneTexte 13"/>
          <p:cNvSpPr txBox="1"/>
          <p:nvPr/>
        </p:nvSpPr>
        <p:spPr>
          <a:xfrm>
            <a:off x="5569396" y="4650360"/>
            <a:ext cx="1402948" cy="369332"/>
          </a:xfrm>
          <a:prstGeom prst="rect">
            <a:avLst/>
          </a:prstGeom>
          <a:noFill/>
        </p:spPr>
        <p:txBody>
          <a:bodyPr wrap="none" rtlCol="0">
            <a:spAutoFit/>
          </a:bodyPr>
          <a:lstStyle/>
          <a:p>
            <a:r>
              <a:rPr lang="fr-FR" dirty="0" smtClean="0"/>
              <a:t>Fournisseur</a:t>
            </a:r>
            <a:endParaRPr lang="fr-FR" dirty="0"/>
          </a:p>
        </p:txBody>
      </p:sp>
      <p:sp>
        <p:nvSpPr>
          <p:cNvPr id="17" name="ZoneTexte 16"/>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2551332656"/>
      </p:ext>
    </p:extLst>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p:cNvGrpSpPr/>
          <p:nvPr/>
        </p:nvGrpSpPr>
        <p:grpSpPr>
          <a:xfrm>
            <a:off x="5148290" y="4267200"/>
            <a:ext cx="1928826" cy="914400"/>
            <a:chOff x="5241990" y="3419708"/>
            <a:chExt cx="1928826" cy="1357322"/>
          </a:xfrm>
        </p:grpSpPr>
        <p:sp>
          <p:nvSpPr>
            <p:cNvPr id="22" name="Rectangle 21"/>
            <p:cNvSpPr/>
            <p:nvPr/>
          </p:nvSpPr>
          <p:spPr>
            <a:xfrm>
              <a:off x="5241990" y="3419708"/>
              <a:ext cx="1928826" cy="135732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sz="1600"/>
            </a:p>
          </p:txBody>
        </p:sp>
        <p:sp>
          <p:nvSpPr>
            <p:cNvPr id="23" name="ZoneTexte 22"/>
            <p:cNvSpPr txBox="1"/>
            <p:nvPr/>
          </p:nvSpPr>
          <p:spPr>
            <a:xfrm>
              <a:off x="5429256" y="3689481"/>
              <a:ext cx="1500198" cy="830997"/>
            </a:xfrm>
            <a:prstGeom prst="rect">
              <a:avLst/>
            </a:prstGeom>
            <a:solidFill>
              <a:schemeClr val="bg2"/>
            </a:solidFill>
            <a:ln>
              <a:solidFill>
                <a:schemeClr val="tx1"/>
              </a:solidFill>
            </a:ln>
          </p:spPr>
          <p:txBody>
            <a:bodyPr wrap="square" rtlCol="0" anchor="ctr" anchorCtr="0">
              <a:spAutoFit/>
            </a:bodyPr>
            <a:lstStyle/>
            <a:p>
              <a:pPr algn="ctr"/>
              <a:endParaRPr lang="fr-FR" sz="1600" dirty="0" smtClean="0">
                <a:latin typeface="+mn-lt"/>
              </a:endParaRPr>
            </a:p>
            <a:p>
              <a:pPr algn="ctr"/>
              <a:r>
                <a:rPr lang="fr-FR" sz="1600" dirty="0" smtClean="0">
                  <a:latin typeface="+mn-lt"/>
                </a:rPr>
                <a:t>Zone EM</a:t>
              </a:r>
            </a:p>
            <a:p>
              <a:pPr algn="ctr"/>
              <a:endParaRPr lang="fr-FR" sz="1600" dirty="0">
                <a:latin typeface="+mn-lt"/>
              </a:endParaRPr>
            </a:p>
          </p:txBody>
        </p:sp>
      </p:grpSp>
      <p:pic>
        <p:nvPicPr>
          <p:cNvPr id="24" name="Picture 3" descr="C:\Documents and Settings\vannierejp\Local Settings\Temporary Internet Files\Content.IE5\JJM8583P\MCj03109980000[1].wmf"/>
          <p:cNvPicPr>
            <a:picLocks noChangeAspect="1" noChangeArrowheads="1"/>
          </p:cNvPicPr>
          <p:nvPr/>
        </p:nvPicPr>
        <p:blipFill>
          <a:blip r:embed="rId2" cstate="print"/>
          <a:srcRect/>
          <a:stretch>
            <a:fillRect/>
          </a:stretch>
        </p:blipFill>
        <p:spPr bwMode="auto">
          <a:xfrm>
            <a:off x="647696" y="2109782"/>
            <a:ext cx="808337" cy="785818"/>
          </a:xfrm>
          <a:prstGeom prst="rect">
            <a:avLst/>
          </a:prstGeom>
          <a:noFill/>
        </p:spPr>
      </p:pic>
      <p:pic>
        <p:nvPicPr>
          <p:cNvPr id="25" name="Picture 8" descr="C:\Documents and Settings\vannierejp\Local Settings\Temporary Internet Files\Content.IE5\NPA1ZR59\MCj04127700000[1].wmf"/>
          <p:cNvPicPr>
            <a:picLocks noChangeAspect="1" noChangeArrowheads="1"/>
          </p:cNvPicPr>
          <p:nvPr/>
        </p:nvPicPr>
        <p:blipFill>
          <a:blip r:embed="rId3" cstate="print"/>
          <a:srcRect/>
          <a:stretch>
            <a:fillRect/>
          </a:stretch>
        </p:blipFill>
        <p:spPr bwMode="auto">
          <a:xfrm>
            <a:off x="1219200" y="2895600"/>
            <a:ext cx="2428892" cy="833433"/>
          </a:xfrm>
          <a:prstGeom prst="rect">
            <a:avLst/>
          </a:prstGeom>
          <a:noFill/>
          <a:ln w="9525">
            <a:noFill/>
            <a:miter lim="800000"/>
            <a:headEnd/>
            <a:tailEnd/>
          </a:ln>
        </p:spPr>
      </p:pic>
      <p:sp>
        <p:nvSpPr>
          <p:cNvPr id="26" name="ZoneTexte 25"/>
          <p:cNvSpPr txBox="1"/>
          <p:nvPr/>
        </p:nvSpPr>
        <p:spPr>
          <a:xfrm>
            <a:off x="3173522" y="2538410"/>
            <a:ext cx="1966116" cy="584775"/>
          </a:xfrm>
          <a:prstGeom prst="rect">
            <a:avLst/>
          </a:prstGeom>
          <a:noFill/>
        </p:spPr>
        <p:txBody>
          <a:bodyPr wrap="none" rtlCol="0">
            <a:spAutoFit/>
          </a:bodyPr>
          <a:lstStyle/>
          <a:p>
            <a:pPr algn="ctr"/>
            <a:r>
              <a:rPr lang="fr-FR" sz="1600" dirty="0" smtClean="0">
                <a:latin typeface="+mn-lt"/>
              </a:rPr>
              <a:t>Fournisseur extérieur</a:t>
            </a:r>
          </a:p>
          <a:p>
            <a:pPr algn="ctr"/>
            <a:r>
              <a:rPr lang="fr-FR" sz="1600" dirty="0" smtClean="0">
                <a:latin typeface="+mn-lt"/>
              </a:rPr>
              <a:t>Autre établissement</a:t>
            </a:r>
            <a:endParaRPr lang="fr-FR" sz="1600" dirty="0">
              <a:latin typeface="+mn-lt"/>
            </a:endParaRPr>
          </a:p>
        </p:txBody>
      </p:sp>
      <p:sp>
        <p:nvSpPr>
          <p:cNvPr id="27" name="ZoneTexte 26"/>
          <p:cNvSpPr txBox="1"/>
          <p:nvPr/>
        </p:nvSpPr>
        <p:spPr>
          <a:xfrm>
            <a:off x="1600200" y="2209800"/>
            <a:ext cx="1144865" cy="338554"/>
          </a:xfrm>
          <a:prstGeom prst="rect">
            <a:avLst/>
          </a:prstGeom>
          <a:noFill/>
        </p:spPr>
        <p:txBody>
          <a:bodyPr wrap="none" rtlCol="0">
            <a:spAutoFit/>
          </a:bodyPr>
          <a:lstStyle/>
          <a:p>
            <a:r>
              <a:rPr lang="fr-FR" sz="1600" dirty="0" smtClean="0">
                <a:latin typeface="+mn-lt"/>
              </a:rPr>
              <a:t>Commande</a:t>
            </a:r>
            <a:endParaRPr lang="fr-FR" sz="1600" dirty="0">
              <a:latin typeface="+mn-lt"/>
            </a:endParaRPr>
          </a:p>
        </p:txBody>
      </p:sp>
      <p:cxnSp>
        <p:nvCxnSpPr>
          <p:cNvPr id="28" name="Connecteur droit avec flèche 27"/>
          <p:cNvCxnSpPr/>
          <p:nvPr/>
        </p:nvCxnSpPr>
        <p:spPr>
          <a:xfrm>
            <a:off x="2719398" y="3824294"/>
            <a:ext cx="2428892" cy="4286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Document"/>
          <p:cNvSpPr>
            <a:spLocks noEditPoints="1" noChangeArrowheads="1"/>
          </p:cNvSpPr>
          <p:nvPr/>
        </p:nvSpPr>
        <p:spPr bwMode="auto">
          <a:xfrm>
            <a:off x="4276708" y="5429240"/>
            <a:ext cx="1071570" cy="1214446"/>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sz="1600" dirty="0" smtClean="0">
              <a:latin typeface="+mn-lt"/>
            </a:endParaRPr>
          </a:p>
          <a:p>
            <a:pPr algn="ctr"/>
            <a:r>
              <a:rPr lang="fr-FR" sz="1600" dirty="0" smtClean="0">
                <a:latin typeface="+mn-lt"/>
              </a:rPr>
              <a:t>Trace entrée</a:t>
            </a:r>
            <a:endParaRPr lang="fr-FR" sz="1600" dirty="0">
              <a:latin typeface="+mn-lt"/>
            </a:endParaRPr>
          </a:p>
        </p:txBody>
      </p:sp>
      <p:pic>
        <p:nvPicPr>
          <p:cNvPr id="30" name="Picture 6" descr="C:\Documents and Settings\vannierejp\Local Settings\Temporary Internet Files\Content.IE5\PNT69PVO\MCj04325990000[1].png"/>
          <p:cNvPicPr>
            <a:picLocks noChangeAspect="1" noChangeArrowheads="1"/>
          </p:cNvPicPr>
          <p:nvPr/>
        </p:nvPicPr>
        <p:blipFill>
          <a:blip r:embed="rId4" cstate="print"/>
          <a:srcRect/>
          <a:stretch>
            <a:fillRect/>
          </a:stretch>
        </p:blipFill>
        <p:spPr bwMode="auto">
          <a:xfrm>
            <a:off x="6705600" y="5429240"/>
            <a:ext cx="1428760" cy="1428760"/>
          </a:xfrm>
          <a:prstGeom prst="rect">
            <a:avLst/>
          </a:prstGeom>
          <a:noFill/>
        </p:spPr>
      </p:pic>
      <p:sp>
        <p:nvSpPr>
          <p:cNvPr id="31" name="ZoneTexte 30"/>
          <p:cNvSpPr txBox="1"/>
          <p:nvPr/>
        </p:nvSpPr>
        <p:spPr>
          <a:xfrm>
            <a:off x="7715240" y="5334000"/>
            <a:ext cx="1428760" cy="584775"/>
          </a:xfrm>
          <a:prstGeom prst="rect">
            <a:avLst/>
          </a:prstGeom>
          <a:noFill/>
        </p:spPr>
        <p:txBody>
          <a:bodyPr wrap="square" rtlCol="0">
            <a:spAutoFit/>
          </a:bodyPr>
          <a:lstStyle/>
          <a:p>
            <a:r>
              <a:rPr lang="fr-FR" sz="1600" dirty="0" smtClean="0">
                <a:latin typeface="+mn-lt"/>
              </a:rPr>
              <a:t>Pièce comptable</a:t>
            </a:r>
            <a:endParaRPr lang="fr-FR" sz="1600" dirty="0">
              <a:latin typeface="+mn-lt"/>
            </a:endParaRPr>
          </a:p>
        </p:txBody>
      </p:sp>
      <p:cxnSp>
        <p:nvCxnSpPr>
          <p:cNvPr id="32" name="Connecteur droit avec flèche 31"/>
          <p:cNvCxnSpPr/>
          <p:nvPr/>
        </p:nvCxnSpPr>
        <p:spPr>
          <a:xfrm rot="5400000">
            <a:off x="5509014" y="5197067"/>
            <a:ext cx="500066" cy="6786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16200000" flipH="1">
            <a:off x="6116235" y="5268505"/>
            <a:ext cx="857258" cy="8929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11" descr="C:\Documents and Settings\vannierejp\Local Settings\Temporary Internet Files\Content.IE5\JJM8583P\MCj04348200000[1].png"/>
          <p:cNvPicPr>
            <a:picLocks noChangeAspect="1" noChangeArrowheads="1"/>
          </p:cNvPicPr>
          <p:nvPr/>
        </p:nvPicPr>
        <p:blipFill>
          <a:blip r:embed="rId5" cstate="print"/>
          <a:srcRect/>
          <a:stretch>
            <a:fillRect/>
          </a:stretch>
        </p:blipFill>
        <p:spPr bwMode="auto">
          <a:xfrm>
            <a:off x="3576654" y="3538542"/>
            <a:ext cx="1357322" cy="928694"/>
          </a:xfrm>
          <a:prstGeom prst="rect">
            <a:avLst/>
          </a:prstGeom>
          <a:noFill/>
        </p:spPr>
      </p:pic>
      <p:sp>
        <p:nvSpPr>
          <p:cNvPr id="35" name="ZoneTexte 34"/>
          <p:cNvSpPr txBox="1"/>
          <p:nvPr/>
        </p:nvSpPr>
        <p:spPr>
          <a:xfrm>
            <a:off x="719134" y="4967302"/>
            <a:ext cx="45719" cy="338554"/>
          </a:xfrm>
          <a:prstGeom prst="rect">
            <a:avLst/>
          </a:prstGeom>
          <a:noFill/>
        </p:spPr>
        <p:txBody>
          <a:bodyPr wrap="square" rtlCol="0">
            <a:spAutoFit/>
          </a:bodyPr>
          <a:lstStyle/>
          <a:p>
            <a:endParaRPr lang="fr-FR" sz="1600" dirty="0">
              <a:latin typeface="+mn-lt"/>
            </a:endParaRPr>
          </a:p>
        </p:txBody>
      </p:sp>
      <p:sp>
        <p:nvSpPr>
          <p:cNvPr id="36" name="ZoneTexte 35"/>
          <p:cNvSpPr txBox="1"/>
          <p:nvPr/>
        </p:nvSpPr>
        <p:spPr>
          <a:xfrm>
            <a:off x="457200" y="4648200"/>
            <a:ext cx="3051027" cy="1077218"/>
          </a:xfrm>
          <a:prstGeom prst="rect">
            <a:avLst/>
          </a:prstGeom>
          <a:noFill/>
        </p:spPr>
        <p:txBody>
          <a:bodyPr wrap="none" rtlCol="0">
            <a:spAutoFit/>
          </a:bodyPr>
          <a:lstStyle/>
          <a:p>
            <a:r>
              <a:rPr lang="fr-FR" sz="1600" b="1" dirty="0" smtClean="0">
                <a:latin typeface="+mn-lt"/>
              </a:rPr>
              <a:t>Autres établissements :</a:t>
            </a:r>
          </a:p>
          <a:p>
            <a:pPr lvl="1"/>
            <a:r>
              <a:rPr lang="fr-FR" sz="1600" b="1" dirty="0" smtClean="0">
                <a:latin typeface="+mn-lt"/>
              </a:rPr>
              <a:t>Règles de transfert variables</a:t>
            </a:r>
          </a:p>
          <a:p>
            <a:pPr lvl="1"/>
            <a:r>
              <a:rPr lang="fr-FR" sz="1600" b="1" dirty="0" smtClean="0">
                <a:latin typeface="+mn-lt"/>
              </a:rPr>
              <a:t>Problème de consolidation</a:t>
            </a:r>
          </a:p>
          <a:p>
            <a:endParaRPr lang="fr-FR" sz="1600" dirty="0">
              <a:latin typeface="+mn-lt"/>
            </a:endParaRPr>
          </a:p>
        </p:txBody>
      </p:sp>
      <p:sp>
        <p:nvSpPr>
          <p:cNvPr id="37" name="ZoneTexte 36"/>
          <p:cNvSpPr txBox="1"/>
          <p:nvPr/>
        </p:nvSpPr>
        <p:spPr>
          <a:xfrm>
            <a:off x="0" y="1524000"/>
            <a:ext cx="7162800" cy="461665"/>
          </a:xfrm>
          <a:prstGeom prst="rect">
            <a:avLst/>
          </a:prstGeom>
          <a:noFill/>
        </p:spPr>
        <p:txBody>
          <a:bodyPr wrap="square" rtlCol="0">
            <a:spAutoFit/>
          </a:bodyPr>
          <a:lstStyle/>
          <a:p>
            <a:pPr algn="l"/>
            <a:r>
              <a:rPr lang="fr-FR" b="1" dirty="0" smtClean="0">
                <a:latin typeface="+mn-lt"/>
              </a:rPr>
              <a:t>Transfert de propriété</a:t>
            </a:r>
            <a:endParaRPr lang="fr-FR" b="1" dirty="0">
              <a:latin typeface="+mn-lt"/>
            </a:endParaRPr>
          </a:p>
        </p:txBody>
      </p:sp>
      <p:sp>
        <p:nvSpPr>
          <p:cNvPr id="39" name="ZoneTexte 38"/>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2934121220"/>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a:t>
            </a:fld>
            <a:endParaRPr lang="en-US" dirty="0"/>
          </a:p>
        </p:txBody>
      </p:sp>
      <p:sp>
        <p:nvSpPr>
          <p:cNvPr id="6" name="Titre 1"/>
          <p:cNvSpPr>
            <a:spLocks noGrp="1"/>
          </p:cNvSpPr>
          <p:nvPr>
            <p:ph type="title"/>
          </p:nvPr>
        </p:nvSpPr>
        <p:spPr>
          <a:xfrm>
            <a:off x="1066800" y="228600"/>
            <a:ext cx="7620000" cy="1020762"/>
          </a:xfrm>
        </p:spPr>
        <p:txBody>
          <a:bodyPr>
            <a:normAutofit/>
          </a:bodyPr>
          <a:lstStyle/>
          <a:p>
            <a:pPr algn="ctr"/>
            <a:r>
              <a:rPr lang="fr-FR" sz="2800" b="1" dirty="0" smtClean="0"/>
              <a:t>Présentation du cours</a:t>
            </a:r>
            <a:endParaRPr lang="fr-FR" sz="2800" b="1" dirty="0"/>
          </a:p>
        </p:txBody>
      </p:sp>
      <p:sp>
        <p:nvSpPr>
          <p:cNvPr id="8" name="ZoneTexte 7"/>
          <p:cNvSpPr txBox="1"/>
          <p:nvPr/>
        </p:nvSpPr>
        <p:spPr>
          <a:xfrm>
            <a:off x="8892480" y="3356992"/>
            <a:ext cx="184731" cy="369332"/>
          </a:xfrm>
          <a:prstGeom prst="rect">
            <a:avLst/>
          </a:prstGeom>
          <a:noFill/>
        </p:spPr>
        <p:txBody>
          <a:bodyPr wrap="none" rtlCol="0">
            <a:spAutoFit/>
          </a:bodyPr>
          <a:lstStyle/>
          <a:p>
            <a:endParaRPr lang="fr-FR" dirty="0"/>
          </a:p>
        </p:txBody>
      </p:sp>
      <p:sp>
        <p:nvSpPr>
          <p:cNvPr id="9" name="ZoneTexte 8"/>
          <p:cNvSpPr txBox="1"/>
          <p:nvPr/>
        </p:nvSpPr>
        <p:spPr>
          <a:xfrm>
            <a:off x="4860032" y="2708920"/>
            <a:ext cx="4073163" cy="369332"/>
          </a:xfrm>
          <a:prstGeom prst="rect">
            <a:avLst/>
          </a:prstGeom>
          <a:noFill/>
        </p:spPr>
        <p:txBody>
          <a:bodyPr wrap="square" rtlCol="0">
            <a:spAutoFit/>
          </a:bodyPr>
          <a:lstStyle/>
          <a:p>
            <a:endParaRPr lang="fr-FR" dirty="0"/>
          </a:p>
        </p:txBody>
      </p:sp>
      <p:sp>
        <p:nvSpPr>
          <p:cNvPr id="10" name="Espace réservé du contenu 9"/>
          <p:cNvSpPr>
            <a:spLocks noGrp="1"/>
          </p:cNvSpPr>
          <p:nvPr>
            <p:ph idx="1"/>
          </p:nvPr>
        </p:nvSpPr>
        <p:spPr/>
        <p:txBody>
          <a:bodyPr>
            <a:normAutofit fontScale="92500" lnSpcReduction="10000"/>
          </a:bodyPr>
          <a:lstStyle/>
          <a:p>
            <a:pPr>
              <a:buNone/>
            </a:pPr>
            <a:r>
              <a:rPr lang="fr-FR" sz="2400" b="1" dirty="0" smtClean="0"/>
              <a:t>Présentation séance </a:t>
            </a:r>
            <a:r>
              <a:rPr lang="fr-FR" sz="2400" b="1" dirty="0"/>
              <a:t>2</a:t>
            </a:r>
            <a:endParaRPr lang="fr-FR" sz="2400" b="1" dirty="0" smtClean="0"/>
          </a:p>
          <a:p>
            <a:pPr lvl="2">
              <a:buFont typeface="Calibri" pitchFamily="34" charset="0"/>
              <a:buChar char="–"/>
            </a:pPr>
            <a:r>
              <a:rPr lang="fr-FR" sz="2000" b="1" dirty="0">
                <a:solidFill>
                  <a:prstClr val="black"/>
                </a:solidFill>
              </a:rPr>
              <a:t>L’ADV: interface dans la gestion des flux</a:t>
            </a:r>
          </a:p>
          <a:p>
            <a:pPr lvl="3">
              <a:buFont typeface="Calibri" pitchFamily="34" charset="0"/>
              <a:buChar char="–"/>
            </a:pPr>
            <a:r>
              <a:rPr lang="fr-FR" sz="1600" dirty="0" smtClean="0">
                <a:solidFill>
                  <a:prstClr val="black"/>
                </a:solidFill>
              </a:rPr>
              <a:t>la </a:t>
            </a:r>
            <a:r>
              <a:rPr lang="fr-FR" sz="1600" dirty="0">
                <a:solidFill>
                  <a:prstClr val="black"/>
                </a:solidFill>
              </a:rPr>
              <a:t>commande client </a:t>
            </a:r>
          </a:p>
          <a:p>
            <a:pPr lvl="2">
              <a:buFont typeface="Calibri" pitchFamily="34" charset="0"/>
              <a:buChar char="–"/>
            </a:pPr>
            <a:endParaRPr lang="fr-FR" sz="1600" b="1" dirty="0" smtClean="0"/>
          </a:p>
          <a:p>
            <a:pPr lvl="2">
              <a:buFont typeface="Calibri" pitchFamily="34" charset="0"/>
              <a:buChar char="–"/>
            </a:pPr>
            <a:r>
              <a:rPr lang="fr-FR" sz="2000" b="1" dirty="0" smtClean="0">
                <a:solidFill>
                  <a:prstClr val="black"/>
                </a:solidFill>
              </a:rPr>
              <a:t>Les achats:</a:t>
            </a:r>
          </a:p>
          <a:p>
            <a:pPr lvl="3">
              <a:buFont typeface="Calibri" pitchFamily="34" charset="0"/>
              <a:buChar char="–"/>
            </a:pPr>
            <a:r>
              <a:rPr lang="fr-FR" sz="1600" dirty="0" smtClean="0">
                <a:solidFill>
                  <a:prstClr val="black"/>
                </a:solidFill>
              </a:rPr>
              <a:t>L’organisation  des achats</a:t>
            </a:r>
          </a:p>
          <a:p>
            <a:pPr lvl="3">
              <a:buFont typeface="Calibri" pitchFamily="34" charset="0"/>
              <a:buChar char="–"/>
            </a:pPr>
            <a:r>
              <a:rPr lang="fr-FR" sz="1600" dirty="0" smtClean="0">
                <a:solidFill>
                  <a:prstClr val="black"/>
                </a:solidFill>
              </a:rPr>
              <a:t>Achats pour stock</a:t>
            </a:r>
          </a:p>
          <a:p>
            <a:pPr lvl="3">
              <a:buFont typeface="Calibri" pitchFamily="34" charset="0"/>
              <a:buChar char="–"/>
            </a:pPr>
            <a:r>
              <a:rPr lang="fr-FR" sz="1600" dirty="0" smtClean="0">
                <a:solidFill>
                  <a:prstClr val="black"/>
                </a:solidFill>
              </a:rPr>
              <a:t>Achats pour consommation</a:t>
            </a:r>
          </a:p>
          <a:p>
            <a:pPr lvl="3">
              <a:buFont typeface="Calibri" pitchFamily="34" charset="0"/>
              <a:buChar char="–"/>
            </a:pPr>
            <a:r>
              <a:rPr lang="fr-FR" sz="1600" dirty="0" smtClean="0">
                <a:solidFill>
                  <a:prstClr val="black"/>
                </a:solidFill>
              </a:rPr>
              <a:t>L’évaluation des fournisseurs</a:t>
            </a:r>
          </a:p>
          <a:p>
            <a:pPr lvl="3">
              <a:buFont typeface="Calibri" pitchFamily="34" charset="0"/>
              <a:buChar char="–"/>
            </a:pPr>
            <a:endParaRPr lang="fr-FR" sz="1600" dirty="0" smtClean="0">
              <a:solidFill>
                <a:prstClr val="black"/>
              </a:solidFill>
            </a:endParaRPr>
          </a:p>
          <a:p>
            <a:pPr lvl="2">
              <a:buFont typeface="Calibri" pitchFamily="34" charset="0"/>
              <a:buChar char="–"/>
            </a:pPr>
            <a:r>
              <a:rPr lang="fr-FR" sz="2000" b="1" dirty="0"/>
              <a:t>Les </a:t>
            </a:r>
            <a:r>
              <a:rPr lang="fr-FR" sz="2000" b="1" dirty="0" smtClean="0"/>
              <a:t>stocks</a:t>
            </a:r>
          </a:p>
          <a:p>
            <a:pPr lvl="2">
              <a:buFont typeface="Calibri" panose="020F0502020204030204" pitchFamily="34" charset="0"/>
              <a:buChar char="-"/>
            </a:pPr>
            <a:r>
              <a:rPr lang="fr-FR" sz="1800" b="1" dirty="0"/>
              <a:t>L’organisation de magasins et des stocks</a:t>
            </a:r>
          </a:p>
          <a:p>
            <a:pPr lvl="2">
              <a:buFont typeface="Calibri" panose="020F0502020204030204" pitchFamily="34" charset="0"/>
              <a:buChar char="-"/>
            </a:pPr>
            <a:r>
              <a:rPr lang="fr-FR" sz="1800" b="1" dirty="0"/>
              <a:t>L’entreposage</a:t>
            </a:r>
          </a:p>
          <a:p>
            <a:pPr lvl="2">
              <a:buFont typeface="Calibri" panose="020F0502020204030204" pitchFamily="34" charset="0"/>
              <a:buChar char="-"/>
            </a:pPr>
            <a:r>
              <a:rPr lang="fr-FR" sz="1800" b="1" dirty="0"/>
              <a:t>Le transport</a:t>
            </a:r>
          </a:p>
          <a:p>
            <a:pPr lvl="2">
              <a:buFont typeface="Calibri" panose="020F0502020204030204" pitchFamily="34" charset="0"/>
              <a:buChar char="-"/>
            </a:pPr>
            <a:r>
              <a:rPr lang="fr-FR" sz="1800" b="1" dirty="0"/>
              <a:t>Les incoterms</a:t>
            </a:r>
          </a:p>
          <a:p>
            <a:pPr lvl="1"/>
            <a:endParaRPr lang="fr-FR" sz="3600" b="1" dirty="0"/>
          </a:p>
          <a:p>
            <a:pPr lvl="2">
              <a:buFont typeface="Calibri" pitchFamily="34" charset="0"/>
              <a:buChar char="–"/>
            </a:pPr>
            <a:endParaRPr lang="fr-FR" sz="2000" b="1" dirty="0"/>
          </a:p>
          <a:p>
            <a:pPr marL="1371600" lvl="3" indent="0">
              <a:buNone/>
            </a:pPr>
            <a:endParaRPr lang="fr-FR" sz="1600" dirty="0" smtClean="0"/>
          </a:p>
        </p:txBody>
      </p:sp>
    </p:spTree>
    <p:extLst>
      <p:ext uri="{BB962C8B-B14F-4D97-AF65-F5344CB8AC3E}">
        <p14:creationId xmlns:p14="http://schemas.microsoft.com/office/powerpoint/2010/main" val="1502900064"/>
      </p:ext>
    </p:extLst>
  </p:cSld>
  <p:clrMapOvr>
    <a:masterClrMapping/>
  </p:clrMapOvr>
  <p:transition>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20</a:t>
            </a:fld>
            <a:endParaRPr lang="en-US" dirty="0"/>
          </a:p>
        </p:txBody>
      </p:sp>
      <p:sp>
        <p:nvSpPr>
          <p:cNvPr id="51" name="Rectangle 50"/>
          <p:cNvSpPr/>
          <p:nvPr/>
        </p:nvSpPr>
        <p:spPr>
          <a:xfrm>
            <a:off x="3357570" y="3676648"/>
            <a:ext cx="2214578" cy="1143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Poste 10</a:t>
            </a:r>
          </a:p>
          <a:p>
            <a:pPr algn="ctr"/>
            <a:endParaRPr lang="fr-FR" sz="1600" dirty="0"/>
          </a:p>
          <a:p>
            <a:pPr algn="ctr"/>
            <a:endParaRPr lang="fr-FR" sz="1600" dirty="0" smtClean="0"/>
          </a:p>
          <a:p>
            <a:pPr algn="ctr"/>
            <a:endParaRPr lang="fr-FR" sz="1600" dirty="0"/>
          </a:p>
        </p:txBody>
      </p:sp>
      <p:sp>
        <p:nvSpPr>
          <p:cNvPr id="52" name="Rectangle 51"/>
          <p:cNvSpPr/>
          <p:nvPr/>
        </p:nvSpPr>
        <p:spPr>
          <a:xfrm>
            <a:off x="3571884" y="3962400"/>
            <a:ext cx="2214578" cy="1143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Poste 20</a:t>
            </a:r>
          </a:p>
          <a:p>
            <a:pPr algn="ctr"/>
            <a:endParaRPr lang="fr-FR" sz="1600" dirty="0"/>
          </a:p>
          <a:p>
            <a:pPr algn="ctr"/>
            <a:endParaRPr lang="fr-FR" sz="1600" dirty="0" smtClean="0"/>
          </a:p>
          <a:p>
            <a:pPr algn="ctr"/>
            <a:endParaRPr lang="fr-FR" sz="1600" dirty="0"/>
          </a:p>
        </p:txBody>
      </p:sp>
      <p:sp>
        <p:nvSpPr>
          <p:cNvPr id="53" name="Document"/>
          <p:cNvSpPr>
            <a:spLocks noEditPoints="1" noChangeArrowheads="1"/>
          </p:cNvSpPr>
          <p:nvPr/>
        </p:nvSpPr>
        <p:spPr bwMode="auto">
          <a:xfrm>
            <a:off x="428612" y="2462202"/>
            <a:ext cx="1714512" cy="257176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fr-FR" sz="1600" dirty="0" smtClean="0">
                <a:latin typeface="+mn-lt"/>
              </a:rPr>
              <a:t>Commande</a:t>
            </a:r>
            <a:endParaRPr lang="fr-FR" sz="1600" dirty="0">
              <a:latin typeface="+mn-lt"/>
            </a:endParaRPr>
          </a:p>
        </p:txBody>
      </p:sp>
      <p:grpSp>
        <p:nvGrpSpPr>
          <p:cNvPr id="54" name="Groupe 53"/>
          <p:cNvGrpSpPr/>
          <p:nvPr/>
        </p:nvGrpSpPr>
        <p:grpSpPr>
          <a:xfrm>
            <a:off x="2857504" y="2319326"/>
            <a:ext cx="2214578" cy="1143008"/>
            <a:chOff x="4286248" y="1571612"/>
            <a:chExt cx="2214578" cy="1143008"/>
          </a:xfrm>
        </p:grpSpPr>
        <p:sp>
          <p:nvSpPr>
            <p:cNvPr id="55" name="Rectangle 54"/>
            <p:cNvSpPr/>
            <p:nvPr/>
          </p:nvSpPr>
          <p:spPr>
            <a:xfrm>
              <a:off x="4286248" y="1571612"/>
              <a:ext cx="2214578" cy="1143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Données d’entête</a:t>
              </a:r>
            </a:p>
            <a:p>
              <a:pPr algn="ctr"/>
              <a:endParaRPr lang="fr-FR" sz="1600" dirty="0"/>
            </a:p>
            <a:p>
              <a:pPr algn="ctr"/>
              <a:endParaRPr lang="fr-FR" sz="1600" dirty="0" smtClean="0"/>
            </a:p>
            <a:p>
              <a:pPr algn="ctr"/>
              <a:endParaRPr lang="fr-FR" sz="1600" dirty="0"/>
            </a:p>
          </p:txBody>
        </p:sp>
        <p:sp>
          <p:nvSpPr>
            <p:cNvPr id="56" name="Rectangle 55"/>
            <p:cNvSpPr/>
            <p:nvPr/>
          </p:nvSpPr>
          <p:spPr>
            <a:xfrm>
              <a:off x="4500562" y="1928802"/>
              <a:ext cx="1785950"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Numéro, fournisseur, conditions de paiement, adresse livraison</a:t>
              </a:r>
              <a:endParaRPr lang="fr-FR" sz="1200" dirty="0">
                <a:solidFill>
                  <a:schemeClr val="tx1"/>
                </a:solidFill>
              </a:endParaRPr>
            </a:p>
          </p:txBody>
        </p:sp>
      </p:grpSp>
      <p:grpSp>
        <p:nvGrpSpPr>
          <p:cNvPr id="57" name="Groupe 56"/>
          <p:cNvGrpSpPr/>
          <p:nvPr/>
        </p:nvGrpSpPr>
        <p:grpSpPr>
          <a:xfrm>
            <a:off x="3714760" y="4319590"/>
            <a:ext cx="2214578" cy="1143008"/>
            <a:chOff x="4286248" y="1571612"/>
            <a:chExt cx="2214578" cy="1143008"/>
          </a:xfrm>
        </p:grpSpPr>
        <p:sp>
          <p:nvSpPr>
            <p:cNvPr id="58" name="Rectangle 57"/>
            <p:cNvSpPr/>
            <p:nvPr/>
          </p:nvSpPr>
          <p:spPr>
            <a:xfrm>
              <a:off x="4286248" y="1571612"/>
              <a:ext cx="2214578" cy="1143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Poste 30</a:t>
              </a:r>
            </a:p>
            <a:p>
              <a:pPr algn="ctr"/>
              <a:endParaRPr lang="fr-FR" sz="1600" dirty="0"/>
            </a:p>
            <a:p>
              <a:pPr algn="ctr"/>
              <a:endParaRPr lang="fr-FR" sz="1600" dirty="0" smtClean="0"/>
            </a:p>
            <a:p>
              <a:pPr algn="ctr"/>
              <a:endParaRPr lang="fr-FR" sz="1600" dirty="0"/>
            </a:p>
          </p:txBody>
        </p:sp>
        <p:sp>
          <p:nvSpPr>
            <p:cNvPr id="59" name="Rectangle 58"/>
            <p:cNvSpPr/>
            <p:nvPr/>
          </p:nvSpPr>
          <p:spPr>
            <a:xfrm>
              <a:off x="4500562" y="1928802"/>
              <a:ext cx="1785950"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Article, désignation, prix,</a:t>
              </a:r>
            </a:p>
            <a:p>
              <a:pPr algn="ctr"/>
              <a:r>
                <a:rPr lang="fr-FR" sz="1200" dirty="0" smtClean="0">
                  <a:solidFill>
                    <a:srgbClr val="FF0000"/>
                  </a:solidFill>
                </a:rPr>
                <a:t>utilisation </a:t>
              </a:r>
              <a:r>
                <a:rPr lang="fr-FR" sz="1200" dirty="0" smtClean="0"/>
                <a:t>,</a:t>
              </a:r>
              <a:endParaRPr lang="fr-FR" sz="1200" dirty="0"/>
            </a:p>
          </p:txBody>
        </p:sp>
      </p:grpSp>
      <p:grpSp>
        <p:nvGrpSpPr>
          <p:cNvPr id="60" name="Groupe 59"/>
          <p:cNvGrpSpPr/>
          <p:nvPr/>
        </p:nvGrpSpPr>
        <p:grpSpPr>
          <a:xfrm>
            <a:off x="6286528" y="4891094"/>
            <a:ext cx="1571636" cy="857256"/>
            <a:chOff x="4286248" y="1571612"/>
            <a:chExt cx="2214578" cy="1143008"/>
          </a:xfrm>
        </p:grpSpPr>
        <p:sp>
          <p:nvSpPr>
            <p:cNvPr id="61" name="Rectangle 60"/>
            <p:cNvSpPr/>
            <p:nvPr/>
          </p:nvSpPr>
          <p:spPr>
            <a:xfrm>
              <a:off x="4286248" y="1571612"/>
              <a:ext cx="2214578" cy="11430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Echéancier</a:t>
              </a:r>
              <a:endParaRPr lang="fr-FR" sz="1600" dirty="0"/>
            </a:p>
            <a:p>
              <a:pPr algn="ctr"/>
              <a:endParaRPr lang="fr-FR" sz="1600" dirty="0" smtClean="0"/>
            </a:p>
            <a:p>
              <a:pPr algn="ctr"/>
              <a:endParaRPr lang="fr-FR" sz="1600" dirty="0"/>
            </a:p>
          </p:txBody>
        </p:sp>
        <p:sp>
          <p:nvSpPr>
            <p:cNvPr id="62" name="Rectangle 61"/>
            <p:cNvSpPr/>
            <p:nvPr/>
          </p:nvSpPr>
          <p:spPr>
            <a:xfrm>
              <a:off x="4500562" y="1928802"/>
              <a:ext cx="1785950"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Quantité, date</a:t>
              </a:r>
            </a:p>
          </p:txBody>
        </p:sp>
      </p:grpSp>
      <p:cxnSp>
        <p:nvCxnSpPr>
          <p:cNvPr id="63" name="Connecteur droit 62"/>
          <p:cNvCxnSpPr/>
          <p:nvPr/>
        </p:nvCxnSpPr>
        <p:spPr>
          <a:xfrm>
            <a:off x="571488" y="2962268"/>
            <a:ext cx="128588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849818" y="3176582"/>
            <a:ext cx="824264" cy="338554"/>
          </a:xfrm>
          <a:prstGeom prst="rect">
            <a:avLst/>
          </a:prstGeom>
          <a:noFill/>
        </p:spPr>
        <p:txBody>
          <a:bodyPr wrap="none" rtlCol="0">
            <a:spAutoFit/>
          </a:bodyPr>
          <a:lstStyle/>
          <a:p>
            <a:r>
              <a:rPr lang="fr-FR" sz="1600" dirty="0" smtClean="0">
                <a:latin typeface="+mn-lt"/>
              </a:rPr>
              <a:t>10 ……..</a:t>
            </a:r>
            <a:endParaRPr lang="fr-FR" sz="1600" dirty="0">
              <a:latin typeface="+mn-lt"/>
            </a:endParaRPr>
          </a:p>
        </p:txBody>
      </p:sp>
      <p:sp>
        <p:nvSpPr>
          <p:cNvPr id="65" name="ZoneTexte 64"/>
          <p:cNvSpPr txBox="1"/>
          <p:nvPr/>
        </p:nvSpPr>
        <p:spPr>
          <a:xfrm>
            <a:off x="849818" y="3605210"/>
            <a:ext cx="824264" cy="338554"/>
          </a:xfrm>
          <a:prstGeom prst="rect">
            <a:avLst/>
          </a:prstGeom>
          <a:noFill/>
        </p:spPr>
        <p:txBody>
          <a:bodyPr wrap="none" rtlCol="0">
            <a:spAutoFit/>
          </a:bodyPr>
          <a:lstStyle/>
          <a:p>
            <a:r>
              <a:rPr lang="fr-FR" sz="1600" dirty="0" smtClean="0">
                <a:latin typeface="+mn-lt"/>
              </a:rPr>
              <a:t>20 ……..</a:t>
            </a:r>
            <a:endParaRPr lang="fr-FR" sz="1600" dirty="0">
              <a:latin typeface="+mn-lt"/>
            </a:endParaRPr>
          </a:p>
        </p:txBody>
      </p:sp>
      <p:sp>
        <p:nvSpPr>
          <p:cNvPr id="66" name="ZoneTexte 65"/>
          <p:cNvSpPr txBox="1"/>
          <p:nvPr/>
        </p:nvSpPr>
        <p:spPr>
          <a:xfrm>
            <a:off x="849818" y="4033838"/>
            <a:ext cx="824264" cy="338554"/>
          </a:xfrm>
          <a:prstGeom prst="rect">
            <a:avLst/>
          </a:prstGeom>
          <a:noFill/>
        </p:spPr>
        <p:txBody>
          <a:bodyPr wrap="none" rtlCol="0">
            <a:spAutoFit/>
          </a:bodyPr>
          <a:lstStyle/>
          <a:p>
            <a:r>
              <a:rPr lang="fr-FR" sz="1600" dirty="0" smtClean="0">
                <a:latin typeface="+mn-lt"/>
              </a:rPr>
              <a:t>30 ……..</a:t>
            </a:r>
            <a:endParaRPr lang="fr-FR" sz="1600" dirty="0">
              <a:latin typeface="+mn-lt"/>
            </a:endParaRPr>
          </a:p>
        </p:txBody>
      </p:sp>
      <p:sp>
        <p:nvSpPr>
          <p:cNvPr id="67" name="Flèche droite 66"/>
          <p:cNvSpPr/>
          <p:nvPr/>
        </p:nvSpPr>
        <p:spPr>
          <a:xfrm>
            <a:off x="2214562" y="2819392"/>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8" name="Flèche droite 67"/>
          <p:cNvSpPr/>
          <p:nvPr/>
        </p:nvSpPr>
        <p:spPr>
          <a:xfrm>
            <a:off x="2286000" y="3962400"/>
            <a:ext cx="100013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9" name="Flèche droite 68"/>
          <p:cNvSpPr/>
          <p:nvPr/>
        </p:nvSpPr>
        <p:spPr>
          <a:xfrm>
            <a:off x="6072214" y="5176846"/>
            <a:ext cx="21431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0" name="Rectangle 69"/>
          <p:cNvSpPr/>
          <p:nvPr/>
        </p:nvSpPr>
        <p:spPr>
          <a:xfrm>
            <a:off x="6715156" y="3248020"/>
            <a:ext cx="1357322" cy="571504"/>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smtClean="0"/>
              <a:t>Clausier</a:t>
            </a:r>
            <a:r>
              <a:rPr lang="fr-FR" sz="1600" dirty="0" smtClean="0"/>
              <a:t>,</a:t>
            </a:r>
          </a:p>
          <a:p>
            <a:pPr algn="ctr"/>
            <a:r>
              <a:rPr lang="fr-FR" sz="1600" dirty="0" smtClean="0"/>
              <a:t>descriptions</a:t>
            </a:r>
            <a:endParaRPr lang="fr-FR" sz="1600" dirty="0"/>
          </a:p>
        </p:txBody>
      </p:sp>
      <p:cxnSp>
        <p:nvCxnSpPr>
          <p:cNvPr id="71" name="Connecteur droit avec flèche 70"/>
          <p:cNvCxnSpPr>
            <a:stCxn id="55" idx="3"/>
            <a:endCxn id="70" idx="1"/>
          </p:cNvCxnSpPr>
          <p:nvPr/>
        </p:nvCxnSpPr>
        <p:spPr>
          <a:xfrm>
            <a:off x="5072082" y="2890830"/>
            <a:ext cx="164307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stCxn id="58" idx="3"/>
            <a:endCxn id="70" idx="1"/>
          </p:cNvCxnSpPr>
          <p:nvPr/>
        </p:nvCxnSpPr>
        <p:spPr>
          <a:xfrm flipV="1">
            <a:off x="5929338" y="3533772"/>
            <a:ext cx="785818" cy="1357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0" y="1524000"/>
            <a:ext cx="5105400" cy="461665"/>
          </a:xfrm>
          <a:prstGeom prst="rect">
            <a:avLst/>
          </a:prstGeom>
          <a:noFill/>
        </p:spPr>
        <p:txBody>
          <a:bodyPr wrap="square" rtlCol="0">
            <a:spAutoFit/>
          </a:bodyPr>
          <a:lstStyle/>
          <a:p>
            <a:pPr algn="l"/>
            <a:r>
              <a:rPr lang="fr-FR" b="1" dirty="0" smtClean="0">
                <a:latin typeface="+mn-lt"/>
              </a:rPr>
              <a:t>Format d’une commande</a:t>
            </a:r>
            <a:endParaRPr lang="fr-FR" b="1" dirty="0">
              <a:latin typeface="+mn-lt"/>
            </a:endParaRPr>
          </a:p>
        </p:txBody>
      </p:sp>
      <p:sp>
        <p:nvSpPr>
          <p:cNvPr id="28" name="ZoneTexte 27"/>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4048438624"/>
      </p:ext>
    </p:extLst>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21</a:t>
            </a:fld>
            <a:endParaRPr lang="en-US" dirty="0"/>
          </a:p>
        </p:txBody>
      </p:sp>
      <p:sp>
        <p:nvSpPr>
          <p:cNvPr id="8" name="Rectangle 7"/>
          <p:cNvSpPr/>
          <p:nvPr/>
        </p:nvSpPr>
        <p:spPr>
          <a:xfrm>
            <a:off x="5257800" y="2286000"/>
            <a:ext cx="2214578" cy="37147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solidFill>
                <a:schemeClr val="tx1"/>
              </a:solidFill>
            </a:endParaRPr>
          </a:p>
          <a:p>
            <a:pPr algn="ctr"/>
            <a:endParaRPr lang="fr-FR" dirty="0">
              <a:solidFill>
                <a:schemeClr val="tx1"/>
              </a:solidFill>
            </a:endParaRPr>
          </a:p>
          <a:p>
            <a:pPr algn="ctr"/>
            <a:r>
              <a:rPr lang="fr-FR" dirty="0" smtClean="0">
                <a:solidFill>
                  <a:schemeClr val="tx1"/>
                </a:solidFill>
              </a:rPr>
              <a:t>Stock</a:t>
            </a:r>
          </a:p>
          <a:p>
            <a:pPr algn="ctr"/>
            <a:r>
              <a:rPr lang="fr-FR" dirty="0" smtClean="0">
                <a:solidFill>
                  <a:schemeClr val="tx1"/>
                </a:solidFill>
              </a:rPr>
              <a:t>Non stocké</a:t>
            </a:r>
          </a:p>
          <a:p>
            <a:pPr algn="ctr"/>
            <a:r>
              <a:rPr lang="fr-FR" dirty="0" smtClean="0">
                <a:solidFill>
                  <a:schemeClr val="tx1"/>
                </a:solidFill>
              </a:rPr>
              <a:t>Consignation</a:t>
            </a:r>
          </a:p>
          <a:p>
            <a:pPr algn="ctr"/>
            <a:r>
              <a:rPr lang="fr-FR" dirty="0" smtClean="0">
                <a:solidFill>
                  <a:schemeClr val="tx1"/>
                </a:solidFill>
              </a:rPr>
              <a:t>Sous-traitance</a:t>
            </a:r>
          </a:p>
          <a:p>
            <a:pPr algn="ctr"/>
            <a:r>
              <a:rPr lang="fr-FR" dirty="0" smtClean="0">
                <a:solidFill>
                  <a:schemeClr val="tx1"/>
                </a:solidFill>
              </a:rPr>
              <a:t>Transfert</a:t>
            </a:r>
          </a:p>
          <a:p>
            <a:pPr algn="ctr"/>
            <a:r>
              <a:rPr lang="fr-FR" dirty="0" smtClean="0">
                <a:solidFill>
                  <a:schemeClr val="tx1"/>
                </a:solidFill>
              </a:rPr>
              <a:t>Livraison directe</a:t>
            </a:r>
          </a:p>
          <a:p>
            <a:pPr algn="ctr"/>
            <a:r>
              <a:rPr lang="fr-FR" dirty="0" smtClean="0">
                <a:solidFill>
                  <a:schemeClr val="tx1"/>
                </a:solidFill>
              </a:rPr>
              <a:t>Services</a:t>
            </a:r>
          </a:p>
          <a:p>
            <a:pPr algn="ctr"/>
            <a:r>
              <a:rPr lang="fr-FR" dirty="0" smtClean="0">
                <a:solidFill>
                  <a:schemeClr val="tx1"/>
                </a:solidFill>
              </a:rPr>
              <a:t>…..</a:t>
            </a:r>
          </a:p>
          <a:p>
            <a:pPr algn="ctr"/>
            <a:endParaRPr lang="fr-FR" dirty="0" smtClean="0"/>
          </a:p>
          <a:p>
            <a:pPr algn="ctr"/>
            <a:endParaRPr lang="fr-FR" dirty="0" smtClean="0"/>
          </a:p>
          <a:p>
            <a:pPr algn="ctr"/>
            <a:endParaRPr lang="fr-FR" dirty="0"/>
          </a:p>
        </p:txBody>
      </p:sp>
      <p:sp>
        <p:nvSpPr>
          <p:cNvPr id="9" name="Document"/>
          <p:cNvSpPr>
            <a:spLocks noEditPoints="1" noChangeArrowheads="1"/>
          </p:cNvSpPr>
          <p:nvPr/>
        </p:nvSpPr>
        <p:spPr bwMode="auto">
          <a:xfrm>
            <a:off x="1371600" y="2362200"/>
            <a:ext cx="1928826" cy="257176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1400" dirty="0" smtClean="0"/>
              <a:t>Document d’achat</a:t>
            </a:r>
            <a:endParaRPr lang="fr-FR" sz="1400" dirty="0"/>
          </a:p>
        </p:txBody>
      </p:sp>
      <p:cxnSp>
        <p:nvCxnSpPr>
          <p:cNvPr id="10" name="Connecteur droit 9"/>
          <p:cNvCxnSpPr/>
          <p:nvPr/>
        </p:nvCxnSpPr>
        <p:spPr>
          <a:xfrm>
            <a:off x="1676400" y="2819400"/>
            <a:ext cx="128588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928794" y="2857496"/>
            <a:ext cx="1095172" cy="369332"/>
          </a:xfrm>
          <a:prstGeom prst="rect">
            <a:avLst/>
          </a:prstGeom>
          <a:noFill/>
        </p:spPr>
        <p:txBody>
          <a:bodyPr wrap="none" rtlCol="0">
            <a:spAutoFit/>
          </a:bodyPr>
          <a:lstStyle/>
          <a:p>
            <a:r>
              <a:rPr lang="fr-FR" dirty="0" smtClean="0"/>
              <a:t>10 ……..</a:t>
            </a:r>
            <a:endParaRPr lang="fr-FR" dirty="0"/>
          </a:p>
        </p:txBody>
      </p:sp>
      <p:sp>
        <p:nvSpPr>
          <p:cNvPr id="12" name="ZoneTexte 11"/>
          <p:cNvSpPr txBox="1"/>
          <p:nvPr/>
        </p:nvSpPr>
        <p:spPr>
          <a:xfrm>
            <a:off x="1928794" y="3286124"/>
            <a:ext cx="1095172" cy="369332"/>
          </a:xfrm>
          <a:prstGeom prst="rect">
            <a:avLst/>
          </a:prstGeom>
          <a:noFill/>
        </p:spPr>
        <p:txBody>
          <a:bodyPr wrap="none" rtlCol="0">
            <a:spAutoFit/>
          </a:bodyPr>
          <a:lstStyle/>
          <a:p>
            <a:r>
              <a:rPr lang="fr-FR" dirty="0" smtClean="0"/>
              <a:t>20 ……..</a:t>
            </a:r>
            <a:endParaRPr lang="fr-FR" dirty="0"/>
          </a:p>
        </p:txBody>
      </p:sp>
      <p:sp>
        <p:nvSpPr>
          <p:cNvPr id="13" name="ZoneTexte 12"/>
          <p:cNvSpPr txBox="1"/>
          <p:nvPr/>
        </p:nvSpPr>
        <p:spPr>
          <a:xfrm>
            <a:off x="1928794" y="3714752"/>
            <a:ext cx="1095172" cy="369332"/>
          </a:xfrm>
          <a:prstGeom prst="rect">
            <a:avLst/>
          </a:prstGeom>
          <a:noFill/>
        </p:spPr>
        <p:txBody>
          <a:bodyPr wrap="none" rtlCol="0">
            <a:spAutoFit/>
          </a:bodyPr>
          <a:lstStyle/>
          <a:p>
            <a:r>
              <a:rPr lang="fr-FR" dirty="0" smtClean="0"/>
              <a:t>30 ……..</a:t>
            </a:r>
            <a:endParaRPr lang="fr-FR" dirty="0"/>
          </a:p>
        </p:txBody>
      </p:sp>
      <p:sp>
        <p:nvSpPr>
          <p:cNvPr id="14" name="Flèche droite 13"/>
          <p:cNvSpPr/>
          <p:nvPr/>
        </p:nvSpPr>
        <p:spPr>
          <a:xfrm>
            <a:off x="3429000" y="3733800"/>
            <a:ext cx="175737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0" y="1524000"/>
            <a:ext cx="7924800" cy="461665"/>
          </a:xfrm>
          <a:prstGeom prst="rect">
            <a:avLst/>
          </a:prstGeom>
        </p:spPr>
        <p:txBody>
          <a:bodyPr wrap="square">
            <a:spAutoFit/>
          </a:bodyPr>
          <a:lstStyle/>
          <a:p>
            <a:r>
              <a:rPr lang="fr-FR" b="1" dirty="0" smtClean="0">
                <a:latin typeface="+mn-lt"/>
              </a:rPr>
              <a:t>Utilisation: Différenciation des processus internes</a:t>
            </a:r>
            <a:endParaRPr lang="fr-FR" b="1" dirty="0">
              <a:latin typeface="+mn-lt"/>
            </a:endParaRPr>
          </a:p>
        </p:txBody>
      </p:sp>
      <p:sp>
        <p:nvSpPr>
          <p:cNvPr id="17" name="ZoneTexte 16"/>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3676323218"/>
      </p:ext>
    </p:extLst>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22</a:t>
            </a:fld>
            <a:endParaRPr lang="en-US" dirty="0"/>
          </a:p>
        </p:txBody>
      </p:sp>
      <p:sp>
        <p:nvSpPr>
          <p:cNvPr id="37" name="Document"/>
          <p:cNvSpPr>
            <a:spLocks noEditPoints="1" noChangeArrowheads="1"/>
          </p:cNvSpPr>
          <p:nvPr/>
        </p:nvSpPr>
        <p:spPr bwMode="auto">
          <a:xfrm>
            <a:off x="3276600" y="2057400"/>
            <a:ext cx="2428892" cy="5334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1800" dirty="0" smtClean="0">
                <a:latin typeface="+mn-lt"/>
              </a:rPr>
              <a:t>Document d’achat</a:t>
            </a:r>
            <a:endParaRPr lang="fr-FR" sz="1800" dirty="0">
              <a:latin typeface="+mn-lt"/>
            </a:endParaRPr>
          </a:p>
        </p:txBody>
      </p:sp>
      <p:sp>
        <p:nvSpPr>
          <p:cNvPr id="38" name="Rectangle 37"/>
          <p:cNvSpPr/>
          <p:nvPr/>
        </p:nvSpPr>
        <p:spPr>
          <a:xfrm>
            <a:off x="500034" y="4714884"/>
            <a:ext cx="8358246" cy="1643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39" name="Picture 5" descr="C:\Program Files\Microsoft Office\MEDIA\CAGCAT10\j0205582.wmf"/>
          <p:cNvPicPr>
            <a:picLocks noChangeAspect="1" noChangeArrowheads="1"/>
          </p:cNvPicPr>
          <p:nvPr/>
        </p:nvPicPr>
        <p:blipFill>
          <a:blip r:embed="rId2" cstate="print"/>
          <a:srcRect/>
          <a:stretch>
            <a:fillRect/>
          </a:stretch>
        </p:blipFill>
        <p:spPr bwMode="auto">
          <a:xfrm>
            <a:off x="3800959" y="4714884"/>
            <a:ext cx="1628297" cy="1494426"/>
          </a:xfrm>
          <a:prstGeom prst="rect">
            <a:avLst/>
          </a:prstGeom>
          <a:noFill/>
        </p:spPr>
      </p:pic>
      <p:sp>
        <p:nvSpPr>
          <p:cNvPr id="40" name="mainfrm"/>
          <p:cNvSpPr>
            <a:spLocks noEditPoints="1" noChangeArrowheads="1"/>
          </p:cNvSpPr>
          <p:nvPr/>
        </p:nvSpPr>
        <p:spPr bwMode="auto">
          <a:xfrm>
            <a:off x="5677901" y="5220722"/>
            <a:ext cx="1322991" cy="793895"/>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1800">
              <a:latin typeface="+mn-lt"/>
            </a:endParaRPr>
          </a:p>
        </p:txBody>
      </p:sp>
      <p:pic>
        <p:nvPicPr>
          <p:cNvPr id="41" name="Picture 13" descr="C:\Documents and Settings\vannierejp\Local Settings\Temporary Internet Files\Content.IE5\JJM8583P\MCj03075960000[1].wmf"/>
          <p:cNvPicPr>
            <a:picLocks noChangeAspect="1" noChangeArrowheads="1"/>
          </p:cNvPicPr>
          <p:nvPr/>
        </p:nvPicPr>
        <p:blipFill>
          <a:blip r:embed="rId3" cstate="print"/>
          <a:srcRect/>
          <a:stretch>
            <a:fillRect/>
          </a:stretch>
        </p:blipFill>
        <p:spPr bwMode="auto">
          <a:xfrm>
            <a:off x="7358082" y="5000636"/>
            <a:ext cx="1214446" cy="1070020"/>
          </a:xfrm>
          <a:prstGeom prst="rect">
            <a:avLst/>
          </a:prstGeom>
          <a:noFill/>
        </p:spPr>
      </p:pic>
      <p:sp>
        <p:nvSpPr>
          <p:cNvPr id="42" name="ZoneTexte 41"/>
          <p:cNvSpPr txBox="1"/>
          <p:nvPr/>
        </p:nvSpPr>
        <p:spPr>
          <a:xfrm>
            <a:off x="4259243" y="4714884"/>
            <a:ext cx="933268" cy="369332"/>
          </a:xfrm>
          <a:prstGeom prst="rect">
            <a:avLst/>
          </a:prstGeom>
          <a:noFill/>
        </p:spPr>
        <p:txBody>
          <a:bodyPr wrap="none" rtlCol="0">
            <a:spAutoFit/>
          </a:bodyPr>
          <a:lstStyle/>
          <a:p>
            <a:r>
              <a:rPr lang="fr-FR" sz="1800" dirty="0" smtClean="0">
                <a:latin typeface="+mn-lt"/>
              </a:rPr>
              <a:t>Courriel</a:t>
            </a:r>
            <a:endParaRPr lang="fr-FR" sz="1800" dirty="0">
              <a:latin typeface="+mn-lt"/>
            </a:endParaRPr>
          </a:p>
        </p:txBody>
      </p:sp>
      <p:sp>
        <p:nvSpPr>
          <p:cNvPr id="43" name="ZoneTexte 42"/>
          <p:cNvSpPr txBox="1"/>
          <p:nvPr/>
        </p:nvSpPr>
        <p:spPr>
          <a:xfrm>
            <a:off x="5964665" y="4714884"/>
            <a:ext cx="664990" cy="369332"/>
          </a:xfrm>
          <a:prstGeom prst="rect">
            <a:avLst/>
          </a:prstGeom>
          <a:noFill/>
        </p:spPr>
        <p:txBody>
          <a:bodyPr wrap="none" rtlCol="0">
            <a:spAutoFit/>
          </a:bodyPr>
          <a:lstStyle/>
          <a:p>
            <a:r>
              <a:rPr lang="fr-FR" sz="1800" dirty="0" smtClean="0">
                <a:latin typeface="+mn-lt"/>
              </a:rPr>
              <a:t>E.D.I.</a:t>
            </a:r>
            <a:endParaRPr lang="fr-FR" sz="1800" dirty="0">
              <a:latin typeface="+mn-lt"/>
            </a:endParaRPr>
          </a:p>
        </p:txBody>
      </p:sp>
      <p:sp>
        <p:nvSpPr>
          <p:cNvPr id="44" name="ZoneTexte 43"/>
          <p:cNvSpPr txBox="1"/>
          <p:nvPr/>
        </p:nvSpPr>
        <p:spPr>
          <a:xfrm>
            <a:off x="7333077" y="4714884"/>
            <a:ext cx="1086901" cy="369332"/>
          </a:xfrm>
          <a:prstGeom prst="rect">
            <a:avLst/>
          </a:prstGeom>
          <a:noFill/>
        </p:spPr>
        <p:txBody>
          <a:bodyPr wrap="none" rtlCol="0">
            <a:spAutoFit/>
          </a:bodyPr>
          <a:lstStyle/>
          <a:p>
            <a:r>
              <a:rPr lang="fr-FR" sz="1800" dirty="0" smtClean="0">
                <a:latin typeface="+mn-lt"/>
              </a:rPr>
              <a:t>Fax -</a:t>
            </a:r>
            <a:r>
              <a:rPr lang="fr-FR" sz="1800" dirty="0" err="1" smtClean="0">
                <a:latin typeface="+mn-lt"/>
              </a:rPr>
              <a:t>Telex</a:t>
            </a:r>
            <a:endParaRPr lang="fr-FR" sz="1800" dirty="0">
              <a:latin typeface="+mn-lt"/>
            </a:endParaRPr>
          </a:p>
        </p:txBody>
      </p:sp>
      <p:sp>
        <p:nvSpPr>
          <p:cNvPr id="45" name="Flèche vers le bas 44"/>
          <p:cNvSpPr/>
          <p:nvPr/>
        </p:nvSpPr>
        <p:spPr>
          <a:xfrm>
            <a:off x="2362200" y="2743200"/>
            <a:ext cx="4357718" cy="1928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t>Appel d’offres</a:t>
            </a:r>
          </a:p>
          <a:p>
            <a:pPr algn="ctr"/>
            <a:r>
              <a:rPr lang="fr-FR" sz="1800" dirty="0" smtClean="0"/>
              <a:t>Commande</a:t>
            </a:r>
          </a:p>
          <a:p>
            <a:pPr algn="ctr"/>
            <a:r>
              <a:rPr lang="fr-FR" sz="1800" dirty="0" smtClean="0"/>
              <a:t>Rappel, relance</a:t>
            </a:r>
          </a:p>
          <a:p>
            <a:pPr algn="ctr"/>
            <a:r>
              <a:rPr lang="fr-FR" sz="1800" dirty="0" smtClean="0"/>
              <a:t>Rejets</a:t>
            </a:r>
          </a:p>
          <a:p>
            <a:pPr algn="ctr"/>
            <a:r>
              <a:rPr lang="fr-FR" sz="1800" dirty="0" smtClean="0"/>
              <a:t>Relance confirmation </a:t>
            </a:r>
            <a:endParaRPr lang="fr-FR" sz="1800" dirty="0"/>
          </a:p>
        </p:txBody>
      </p:sp>
      <p:grpSp>
        <p:nvGrpSpPr>
          <p:cNvPr id="46" name="Groupe 45"/>
          <p:cNvGrpSpPr/>
          <p:nvPr/>
        </p:nvGrpSpPr>
        <p:grpSpPr>
          <a:xfrm>
            <a:off x="2071670" y="4786322"/>
            <a:ext cx="1467691" cy="1908103"/>
            <a:chOff x="571472" y="4714884"/>
            <a:chExt cx="1467691" cy="1908103"/>
          </a:xfrm>
        </p:grpSpPr>
        <p:sp>
          <p:nvSpPr>
            <p:cNvPr id="47" name="printer2"/>
            <p:cNvSpPr>
              <a:spLocks noEditPoints="1" noChangeArrowheads="1"/>
            </p:cNvSpPr>
            <p:nvPr/>
          </p:nvSpPr>
          <p:spPr bwMode="auto">
            <a:xfrm>
              <a:off x="571472" y="5292160"/>
              <a:ext cx="1467691" cy="536329"/>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1800">
                <a:latin typeface="+mn-lt"/>
              </a:endParaRPr>
            </a:p>
          </p:txBody>
        </p:sp>
        <p:sp>
          <p:nvSpPr>
            <p:cNvPr id="48" name="ZoneTexte 47"/>
            <p:cNvSpPr txBox="1"/>
            <p:nvPr/>
          </p:nvSpPr>
          <p:spPr>
            <a:xfrm>
              <a:off x="740702" y="4714884"/>
              <a:ext cx="1286121" cy="369332"/>
            </a:xfrm>
            <a:prstGeom prst="rect">
              <a:avLst/>
            </a:prstGeom>
            <a:noFill/>
          </p:spPr>
          <p:txBody>
            <a:bodyPr wrap="none" rtlCol="0">
              <a:spAutoFit/>
            </a:bodyPr>
            <a:lstStyle/>
            <a:p>
              <a:r>
                <a:rPr lang="fr-FR" sz="1800" dirty="0" smtClean="0">
                  <a:latin typeface="+mn-lt"/>
                </a:rPr>
                <a:t>Imprimante</a:t>
              </a:r>
              <a:endParaRPr lang="fr-FR" sz="1800" dirty="0">
                <a:latin typeface="+mn-lt"/>
              </a:endParaRPr>
            </a:p>
          </p:txBody>
        </p:sp>
        <p:pic>
          <p:nvPicPr>
            <p:cNvPr id="49" name="Picture 2" descr="C:\Documents and Settings\vannierejp\Local Settings\Temporary Internet Files\Content.IE5\EN7NTFRP\MCj04414550000[1].png"/>
            <p:cNvPicPr>
              <a:picLocks noChangeAspect="1" noChangeArrowheads="1"/>
            </p:cNvPicPr>
            <p:nvPr/>
          </p:nvPicPr>
          <p:blipFill>
            <a:blip r:embed="rId4" cstate="print"/>
            <a:srcRect/>
            <a:stretch>
              <a:fillRect/>
            </a:stretch>
          </p:blipFill>
          <p:spPr bwMode="auto">
            <a:xfrm>
              <a:off x="642910" y="5715016"/>
              <a:ext cx="1104014" cy="907971"/>
            </a:xfrm>
            <a:prstGeom prst="rect">
              <a:avLst/>
            </a:prstGeom>
            <a:noFill/>
          </p:spPr>
        </p:pic>
      </p:grpSp>
      <p:grpSp>
        <p:nvGrpSpPr>
          <p:cNvPr id="50" name="Groupe 49"/>
          <p:cNvGrpSpPr/>
          <p:nvPr/>
        </p:nvGrpSpPr>
        <p:grpSpPr>
          <a:xfrm>
            <a:off x="669007" y="4786322"/>
            <a:ext cx="1145570" cy="1143008"/>
            <a:chOff x="2471639" y="4786322"/>
            <a:chExt cx="1145570" cy="1143008"/>
          </a:xfrm>
        </p:grpSpPr>
        <p:sp>
          <p:nvSpPr>
            <p:cNvPr id="51" name="phone3"/>
            <p:cNvSpPr>
              <a:spLocks noEditPoints="1" noChangeArrowheads="1"/>
            </p:cNvSpPr>
            <p:nvPr/>
          </p:nvSpPr>
          <p:spPr bwMode="auto">
            <a:xfrm>
              <a:off x="2571736" y="5214950"/>
              <a:ext cx="928694" cy="71438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1800">
                <a:latin typeface="+mn-lt"/>
              </a:endParaRPr>
            </a:p>
          </p:txBody>
        </p:sp>
        <p:sp>
          <p:nvSpPr>
            <p:cNvPr id="52" name="ZoneTexte 51"/>
            <p:cNvSpPr txBox="1"/>
            <p:nvPr/>
          </p:nvSpPr>
          <p:spPr>
            <a:xfrm>
              <a:off x="2471639" y="4786322"/>
              <a:ext cx="1145570" cy="369332"/>
            </a:xfrm>
            <a:prstGeom prst="rect">
              <a:avLst/>
            </a:prstGeom>
            <a:noFill/>
          </p:spPr>
          <p:txBody>
            <a:bodyPr wrap="none" rtlCol="0">
              <a:spAutoFit/>
            </a:bodyPr>
            <a:lstStyle/>
            <a:p>
              <a:r>
                <a:rPr lang="fr-FR" sz="1800" dirty="0" smtClean="0">
                  <a:latin typeface="+mn-lt"/>
                </a:rPr>
                <a:t>téléphone</a:t>
              </a:r>
              <a:endParaRPr lang="fr-FR" sz="1800" dirty="0">
                <a:latin typeface="+mn-lt"/>
              </a:endParaRPr>
            </a:p>
          </p:txBody>
        </p:sp>
      </p:grpSp>
      <p:sp>
        <p:nvSpPr>
          <p:cNvPr id="53" name="Rectangle 52"/>
          <p:cNvSpPr/>
          <p:nvPr/>
        </p:nvSpPr>
        <p:spPr>
          <a:xfrm>
            <a:off x="0" y="1524000"/>
            <a:ext cx="5257800" cy="461665"/>
          </a:xfrm>
          <a:prstGeom prst="rect">
            <a:avLst/>
          </a:prstGeom>
        </p:spPr>
        <p:txBody>
          <a:bodyPr wrap="square">
            <a:spAutoFit/>
          </a:bodyPr>
          <a:lstStyle/>
          <a:p>
            <a:pPr algn="l"/>
            <a:r>
              <a:rPr lang="fr-FR" b="1" dirty="0" smtClean="0">
                <a:latin typeface="+mn-lt"/>
              </a:rPr>
              <a:t>Communication avec le fournisseur</a:t>
            </a:r>
            <a:endParaRPr lang="fr-FR" b="1" dirty="0">
              <a:latin typeface="+mn-lt"/>
            </a:endParaRPr>
          </a:p>
        </p:txBody>
      </p:sp>
      <p:sp>
        <p:nvSpPr>
          <p:cNvPr id="22" name="ZoneTexte 21"/>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1968176662"/>
      </p:ext>
    </p:extLst>
  </p:cSld>
  <p:clrMapOvr>
    <a:masterClrMapping/>
  </p:clrMapOvr>
  <p:transition>
    <p:cover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23</a:t>
            </a:fld>
            <a:endParaRPr lang="en-US" dirty="0"/>
          </a:p>
        </p:txBody>
      </p:sp>
      <p:pic>
        <p:nvPicPr>
          <p:cNvPr id="4" name="Picture 15" descr="C:\Documents and Settings\vannierejp\Local Settings\Temporary Internet Files\Content.IE5\JJM8583P\MCj04414570000[1].png"/>
          <p:cNvPicPr>
            <a:picLocks noChangeAspect="1" noChangeArrowheads="1"/>
          </p:cNvPicPr>
          <p:nvPr/>
        </p:nvPicPr>
        <p:blipFill>
          <a:blip r:embed="rId2" cstate="print"/>
          <a:srcRect/>
          <a:stretch>
            <a:fillRect/>
          </a:stretch>
        </p:blipFill>
        <p:spPr bwMode="auto">
          <a:xfrm>
            <a:off x="6715140" y="3071810"/>
            <a:ext cx="1947850" cy="2286016"/>
          </a:xfrm>
          <a:prstGeom prst="rect">
            <a:avLst/>
          </a:prstGeom>
          <a:noFill/>
        </p:spPr>
      </p:pic>
      <p:pic>
        <p:nvPicPr>
          <p:cNvPr id="6" name="Picture 16" descr="C:\Documents and Settings\vannierejp\Local Settings\Temporary Internet Files\Content.IE5\NPA1ZR59\MCj02000450000[1].wmf"/>
          <p:cNvPicPr>
            <a:picLocks noChangeAspect="1" noChangeArrowheads="1"/>
          </p:cNvPicPr>
          <p:nvPr/>
        </p:nvPicPr>
        <p:blipFill>
          <a:blip r:embed="rId3" cstate="print"/>
          <a:srcRect/>
          <a:stretch>
            <a:fillRect/>
          </a:stretch>
        </p:blipFill>
        <p:spPr bwMode="auto">
          <a:xfrm>
            <a:off x="571472" y="3286124"/>
            <a:ext cx="2281357" cy="2000264"/>
          </a:xfrm>
          <a:prstGeom prst="rect">
            <a:avLst/>
          </a:prstGeom>
          <a:noFill/>
        </p:spPr>
      </p:pic>
      <p:sp>
        <p:nvSpPr>
          <p:cNvPr id="7" name="ZoneTexte 6"/>
          <p:cNvSpPr txBox="1"/>
          <p:nvPr/>
        </p:nvSpPr>
        <p:spPr>
          <a:xfrm>
            <a:off x="1151720" y="2428868"/>
            <a:ext cx="947631" cy="338554"/>
          </a:xfrm>
          <a:prstGeom prst="rect">
            <a:avLst/>
          </a:prstGeom>
          <a:noFill/>
        </p:spPr>
        <p:txBody>
          <a:bodyPr wrap="none" rtlCol="0">
            <a:spAutoFit/>
          </a:bodyPr>
          <a:lstStyle/>
          <a:p>
            <a:r>
              <a:rPr lang="fr-FR" sz="1600" dirty="0" smtClean="0">
                <a:latin typeface="+mn-lt"/>
              </a:rPr>
              <a:t>Acheteur</a:t>
            </a:r>
            <a:endParaRPr lang="fr-FR" sz="1600" dirty="0">
              <a:latin typeface="+mn-lt"/>
            </a:endParaRPr>
          </a:p>
        </p:txBody>
      </p:sp>
      <p:sp>
        <p:nvSpPr>
          <p:cNvPr id="8" name="ZoneTexte 7"/>
          <p:cNvSpPr txBox="1"/>
          <p:nvPr/>
        </p:nvSpPr>
        <p:spPr>
          <a:xfrm>
            <a:off x="7179923" y="2500306"/>
            <a:ext cx="1127745" cy="338554"/>
          </a:xfrm>
          <a:prstGeom prst="rect">
            <a:avLst/>
          </a:prstGeom>
          <a:noFill/>
        </p:spPr>
        <p:txBody>
          <a:bodyPr wrap="none" rtlCol="0">
            <a:spAutoFit/>
          </a:bodyPr>
          <a:lstStyle/>
          <a:p>
            <a:r>
              <a:rPr lang="fr-FR" sz="1600" dirty="0" smtClean="0">
                <a:latin typeface="+mn-lt"/>
              </a:rPr>
              <a:t>fournisseur</a:t>
            </a:r>
            <a:endParaRPr lang="fr-FR" sz="1600" dirty="0">
              <a:latin typeface="+mn-lt"/>
            </a:endParaRPr>
          </a:p>
        </p:txBody>
      </p:sp>
      <p:sp>
        <p:nvSpPr>
          <p:cNvPr id="9" name="Flèche droite 8"/>
          <p:cNvSpPr/>
          <p:nvPr/>
        </p:nvSpPr>
        <p:spPr>
          <a:xfrm>
            <a:off x="3143240" y="2786058"/>
            <a:ext cx="3429024"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Commande avec demande AR</a:t>
            </a:r>
            <a:endParaRPr lang="fr-FR" sz="1600" dirty="0"/>
          </a:p>
        </p:txBody>
      </p:sp>
      <p:sp>
        <p:nvSpPr>
          <p:cNvPr id="10" name="Flèche droite 9"/>
          <p:cNvSpPr/>
          <p:nvPr/>
        </p:nvSpPr>
        <p:spPr>
          <a:xfrm flipH="1">
            <a:off x="3143240" y="3714752"/>
            <a:ext cx="3429024"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Accusé de réception</a:t>
            </a:r>
            <a:endParaRPr lang="fr-FR" sz="1600" dirty="0"/>
          </a:p>
        </p:txBody>
      </p:sp>
      <p:sp>
        <p:nvSpPr>
          <p:cNvPr id="11" name="Flèche droite 10"/>
          <p:cNvSpPr/>
          <p:nvPr/>
        </p:nvSpPr>
        <p:spPr>
          <a:xfrm>
            <a:off x="3071802" y="4643446"/>
            <a:ext cx="3571900"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Relance d’AR - Annulation</a:t>
            </a:r>
            <a:endParaRPr lang="fr-FR" sz="1600" dirty="0"/>
          </a:p>
        </p:txBody>
      </p:sp>
      <p:sp>
        <p:nvSpPr>
          <p:cNvPr id="12" name="Titre 1"/>
          <p:cNvSpPr txBox="1">
            <a:spLocks/>
          </p:cNvSpPr>
          <p:nvPr/>
        </p:nvSpPr>
        <p:spPr>
          <a:xfrm>
            <a:off x="0" y="1295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smtClean="0">
                <a:ln>
                  <a:noFill/>
                </a:ln>
                <a:solidFill>
                  <a:schemeClr val="tx1"/>
                </a:solidFill>
                <a:effectLst/>
                <a:uLnTx/>
                <a:uFillTx/>
                <a:latin typeface="+mj-lt"/>
                <a:ea typeface="+mj-ea"/>
                <a:cs typeface="+mj-cs"/>
              </a:rPr>
              <a:t>Commandes stratégiques : accusés de réception</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
        <p:nvSpPr>
          <p:cNvPr id="14" name="ZoneTexte 13"/>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571532550"/>
      </p:ext>
    </p:extLst>
  </p:cSld>
  <p:clrMapOvr>
    <a:masterClrMapping/>
  </p:clrMapOvr>
  <p:transition>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458200" y="6363298"/>
            <a:ext cx="685800" cy="397006"/>
          </a:xfrm>
        </p:spPr>
        <p:txBody>
          <a:bodyPr/>
          <a:lstStyle/>
          <a:p>
            <a:pPr algn="ctr"/>
            <a:fld id="{244291EF-772C-4B99-A3CF-0071BDBF94EA}" type="slidenum">
              <a:rPr lang="en-US" smtClean="0"/>
              <a:pPr algn="ctr"/>
              <a:t>24</a:t>
            </a:fld>
            <a:endParaRPr lang="en-US" dirty="0"/>
          </a:p>
        </p:txBody>
      </p:sp>
      <p:graphicFrame>
        <p:nvGraphicFramePr>
          <p:cNvPr id="4" name="Tableau 3"/>
          <p:cNvGraphicFramePr>
            <a:graphicFrameLocks noGrp="1"/>
          </p:cNvGraphicFramePr>
          <p:nvPr/>
        </p:nvGraphicFramePr>
        <p:xfrm>
          <a:off x="2595546" y="1607165"/>
          <a:ext cx="4071966" cy="5250835"/>
        </p:xfrm>
        <a:graphic>
          <a:graphicData uri="http://schemas.openxmlformats.org/drawingml/2006/table">
            <a:tbl>
              <a:tblPr/>
              <a:tblGrid>
                <a:gridCol w="382500"/>
                <a:gridCol w="330812"/>
                <a:gridCol w="408918"/>
                <a:gridCol w="252703"/>
                <a:gridCol w="189527"/>
                <a:gridCol w="289461"/>
                <a:gridCol w="354933"/>
                <a:gridCol w="299797"/>
                <a:gridCol w="358379"/>
                <a:gridCol w="390542"/>
                <a:gridCol w="390542"/>
                <a:gridCol w="423852"/>
              </a:tblGrid>
              <a:tr h="445290">
                <a:tc>
                  <a:txBody>
                    <a:bodyPr/>
                    <a:lstStyle/>
                    <a:p>
                      <a:pPr algn="l" fontAlgn="b"/>
                      <a:r>
                        <a:rPr lang="fr-FR" sz="200" b="0" i="0" u="none" strike="noStrike" dirty="0">
                          <a:latin typeface="Arial"/>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l" fontAlgn="ctr"/>
                      <a:r>
                        <a:rPr lang="fr-FR" sz="800" b="0" i="0" u="none" strike="noStrike">
                          <a:solidFill>
                            <a:srgbClr val="0000FF"/>
                          </a:solidFill>
                          <a:latin typeface="Arial Black"/>
                        </a:rPr>
                        <a:t>Facture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a:txBody>
                    <a:bodyPr/>
                    <a:lstStyle/>
                    <a:p>
                      <a:pPr algn="l" fontAlgn="b"/>
                      <a:r>
                        <a:rPr lang="fr-FR" sz="2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FF"/>
                          </a:solidFill>
                          <a:latin typeface="Arial Black"/>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98275">
                <a:tc>
                  <a:txBody>
                    <a:bodyPr/>
                    <a:lstStyle/>
                    <a:p>
                      <a:pPr algn="ctr" fontAlgn="ctr"/>
                      <a:r>
                        <a:rPr lang="fr-FR" sz="300" b="1"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300" b="1" i="0" u="none" strike="noStrike">
                        <a:latin typeface="Arial"/>
                      </a:endParaRPr>
                    </a:p>
                  </a:txBody>
                  <a:tcPr marL="0" marR="0" marT="0" marB="0" anchor="ctr">
                    <a:lnL>
                      <a:noFill/>
                    </a:lnL>
                    <a:lnR>
                      <a:noFill/>
                    </a:lnR>
                    <a:lnT>
                      <a:noFill/>
                    </a:lnT>
                    <a:lnB>
                      <a:noFill/>
                    </a:lnB>
                  </a:tcPr>
                </a:tc>
                <a:tc gridSpan="2">
                  <a:txBody>
                    <a:bodyPr/>
                    <a:lstStyle/>
                    <a:p>
                      <a:pPr algn="l" fontAlgn="ctr"/>
                      <a:r>
                        <a:rPr lang="fr-FR" sz="500" b="1" i="0" u="none" strike="noStrike">
                          <a:latin typeface="Arial"/>
                        </a:rPr>
                        <a:t>N° 09-87653</a:t>
                      </a:r>
                    </a:p>
                  </a:txBody>
                  <a:tcPr marL="0" marR="0" marT="0" marB="0" anchor="ctr">
                    <a:lnL>
                      <a:noFill/>
                    </a:lnL>
                    <a:lnR>
                      <a:noFill/>
                    </a:lnR>
                    <a:lnT>
                      <a:noFill/>
                    </a:lnT>
                    <a:lnB>
                      <a:noFill/>
                    </a:lnB>
                  </a:tcPr>
                </a:tc>
                <a:tc hMerge="1">
                  <a:txBody>
                    <a:bodyPr/>
                    <a:lstStyle/>
                    <a:p>
                      <a:endParaRPr lang="fr-FR"/>
                    </a:p>
                  </a:txBody>
                  <a:tcPr/>
                </a:tc>
                <a:tc>
                  <a:txBody>
                    <a:bodyPr/>
                    <a:lstStyle/>
                    <a:p>
                      <a:pPr algn="ctr" fontAlgn="b"/>
                      <a:endParaRPr lang="fr-FR" sz="200" b="0" i="0" u="none" strike="noStrike">
                        <a:latin typeface="Arial"/>
                      </a:endParaRPr>
                    </a:p>
                  </a:txBody>
                  <a:tcPr marL="0" marR="0" marT="0" marB="0" anchor="b">
                    <a:lnL>
                      <a:noFill/>
                    </a:lnL>
                    <a:lnR>
                      <a:noFill/>
                    </a:lnR>
                    <a:lnT>
                      <a:noFill/>
                    </a:lnT>
                    <a:lnB>
                      <a:noFill/>
                    </a:lnB>
                  </a:tcPr>
                </a:tc>
                <a:tc>
                  <a:txBody>
                    <a:bodyPr/>
                    <a:lstStyle/>
                    <a:p>
                      <a:pPr algn="ctr"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rtl="0" fontAlgn="b"/>
                      <a:endParaRPr lang="fr-FR" sz="300" b="1" i="0" u="none" strike="noStrike">
                        <a:latin typeface="Arial"/>
                      </a:endParaRPr>
                    </a:p>
                  </a:txBody>
                  <a:tcPr marL="0" marR="0" marT="0" marB="0" anchor="b">
                    <a:lnL>
                      <a:noFill/>
                    </a:lnL>
                    <a:lnR>
                      <a:noFill/>
                    </a:lnR>
                    <a:lnT>
                      <a:noFill/>
                    </a:lnT>
                    <a:lnB>
                      <a:noFill/>
                    </a:lnB>
                  </a:tcPr>
                </a:tc>
                <a:tc>
                  <a:txBody>
                    <a:bodyPr/>
                    <a:lstStyle/>
                    <a:p>
                      <a:pPr algn="l" rtl="0"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8174">
                <a:tc>
                  <a:txBody>
                    <a:bodyPr/>
                    <a:lstStyle/>
                    <a:p>
                      <a:pPr algn="l" fontAlgn="b"/>
                      <a:r>
                        <a:rPr lang="fr-FR" sz="2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rtl="0" fontAlgn="b"/>
                      <a:endParaRPr lang="fr-FR" sz="200" b="0" i="0" u="none" strike="noStrike">
                        <a:latin typeface="Arial"/>
                      </a:endParaRPr>
                    </a:p>
                  </a:txBody>
                  <a:tcPr marL="0" marR="0" marT="0" marB="0" anchor="b">
                    <a:lnL>
                      <a:noFill/>
                    </a:lnL>
                    <a:lnR>
                      <a:noFill/>
                    </a:lnR>
                    <a:lnT>
                      <a:noFill/>
                    </a:lnT>
                    <a:lnB>
                      <a:noFill/>
                    </a:lnB>
                  </a:tcPr>
                </a:tc>
                <a:tc>
                  <a:txBody>
                    <a:bodyPr/>
                    <a:lstStyle/>
                    <a:p>
                      <a:pPr algn="l" rtl="0"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8174">
                <a:tc gridSpan="2">
                  <a:txBody>
                    <a:bodyPr/>
                    <a:lstStyle/>
                    <a:p>
                      <a:pPr algn="l" fontAlgn="b"/>
                      <a:r>
                        <a:rPr lang="fr-FR" sz="300" b="1" i="0" u="none" strike="noStrike">
                          <a:latin typeface="Arial"/>
                        </a:rPr>
                        <a:t>Date facture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a:txBody>
                    <a:bodyPr/>
                    <a:lstStyle/>
                    <a:p>
                      <a:pPr algn="l" fontAlgn="b"/>
                      <a:r>
                        <a:rPr lang="fr-FR" sz="300" b="1" i="0" u="none" strike="noStrike">
                          <a:latin typeface="Arial"/>
                        </a:rPr>
                        <a:t>31/10/09</a:t>
                      </a: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rtl="0" fontAlgn="b"/>
                      <a:endParaRPr lang="fr-FR" sz="300" b="0" i="0" u="none" strike="noStrike">
                        <a:latin typeface="Arial"/>
                      </a:endParaRPr>
                    </a:p>
                  </a:txBody>
                  <a:tcPr marL="0" marR="0" marT="0" marB="0" anchor="b">
                    <a:lnL>
                      <a:noFill/>
                    </a:lnL>
                    <a:lnR>
                      <a:noFill/>
                    </a:lnR>
                    <a:lnT>
                      <a:noFill/>
                    </a:lnT>
                    <a:lnB>
                      <a:noFill/>
                    </a:lnB>
                  </a:tcPr>
                </a:tc>
                <a:tc>
                  <a:txBody>
                    <a:bodyPr/>
                    <a:lstStyle/>
                    <a:p>
                      <a:pPr algn="l" rtl="0" fontAlgn="b"/>
                      <a:r>
                        <a:rPr lang="fr-FR" sz="3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8174">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rtl="0" fontAlgn="b"/>
                      <a:endParaRPr lang="fr-FR" sz="300" b="0" i="0" u="none" strike="noStrike">
                        <a:latin typeface="Arial"/>
                      </a:endParaRPr>
                    </a:p>
                  </a:txBody>
                  <a:tcPr marL="0" marR="0" marT="0" marB="0" anchor="b">
                    <a:lnL>
                      <a:noFill/>
                    </a:lnL>
                    <a:lnR>
                      <a:noFill/>
                    </a:lnR>
                    <a:lnT>
                      <a:noFill/>
                    </a:lnT>
                    <a:lnB>
                      <a:noFill/>
                    </a:lnB>
                  </a:tcPr>
                </a:tc>
                <a:tc>
                  <a:txBody>
                    <a:bodyPr/>
                    <a:lstStyle/>
                    <a:p>
                      <a:pPr algn="l" rtl="0" fontAlgn="b"/>
                      <a:r>
                        <a:rPr lang="fr-FR" sz="3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8174">
                <a:tc>
                  <a:txBody>
                    <a:bodyPr/>
                    <a:lstStyle/>
                    <a:p>
                      <a:pPr algn="l" fontAlgn="b"/>
                      <a:r>
                        <a:rPr lang="fr-FR" sz="400" b="1" i="0" u="none" strike="noStrike">
                          <a:latin typeface="Arial"/>
                        </a:rPr>
                        <a:t>Client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1" i="0" u="none" strike="noStrike">
                        <a:latin typeface="Arial"/>
                      </a:endParaRPr>
                    </a:p>
                  </a:txBody>
                  <a:tcPr marL="0" marR="0" marT="0" marB="0" anchor="b">
                    <a:lnL>
                      <a:noFill/>
                    </a:lnL>
                    <a:lnR>
                      <a:noFill/>
                    </a:lnR>
                    <a:lnT>
                      <a:noFill/>
                    </a:lnT>
                    <a:lnB>
                      <a:noFill/>
                    </a:lnB>
                  </a:tcPr>
                </a:tc>
                <a:tc gridSpan="4">
                  <a:txBody>
                    <a:bodyPr/>
                    <a:lstStyle/>
                    <a:p>
                      <a:pPr algn="l" rtl="0" fontAlgn="b"/>
                      <a:r>
                        <a:rPr lang="fr-FR" sz="400" b="1" i="0" u="none" strike="noStrike">
                          <a:latin typeface="Arial"/>
                        </a:rPr>
                        <a:t>Ecole Internationnale des Sciences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r>
              <a:tr h="88174">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gridSpan="4">
                  <a:txBody>
                    <a:bodyPr/>
                    <a:lstStyle/>
                    <a:p>
                      <a:pPr algn="l" rtl="0" fontAlgn="b"/>
                      <a:r>
                        <a:rPr lang="fr-FR" sz="400" b="1" i="0" u="none" strike="noStrike">
                          <a:latin typeface="Arial"/>
                        </a:rPr>
                        <a:t>du traitement de l'Information</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r>
              <a:tr h="88174">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gridSpan="4">
                  <a:txBody>
                    <a:bodyPr/>
                    <a:lstStyle/>
                    <a:p>
                      <a:pPr algn="l" fontAlgn="b"/>
                      <a:r>
                        <a:rPr lang="fr-FR" sz="400" b="0" i="0" u="none" strike="noStrike">
                          <a:latin typeface="Arial"/>
                        </a:rPr>
                        <a:t>à l'attention de Mme L. Lamoulie</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r>
              <a:tr h="88174">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r>
                        <a:rPr lang="fr-FR"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4817">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gridSpan="2">
                  <a:txBody>
                    <a:bodyPr/>
                    <a:lstStyle/>
                    <a:p>
                      <a:pPr algn="l" fontAlgn="b"/>
                      <a:endParaRPr lang="fr-FR" sz="400" b="0" i="0" u="none" strike="noStrike">
                        <a:latin typeface="Arial"/>
                      </a:endParaRP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gridSpan="3">
                  <a:txBody>
                    <a:bodyPr/>
                    <a:lstStyle/>
                    <a:p>
                      <a:pPr algn="l" fontAlgn="b"/>
                      <a:r>
                        <a:rPr lang="fr-FR" sz="400" b="0" i="0" u="none" strike="noStrike">
                          <a:latin typeface="Arial"/>
                        </a:rPr>
                        <a:t>26, avenue des Lilas,</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90118">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gridSpan="3">
                  <a:txBody>
                    <a:bodyPr/>
                    <a:lstStyle/>
                    <a:p>
                      <a:pPr algn="l" rtl="0" fontAlgn="b"/>
                      <a:r>
                        <a:rPr lang="fr-FR" sz="400" b="1" i="0" u="none" strike="noStrike">
                          <a:latin typeface="Arial"/>
                        </a:rPr>
                        <a:t> 64062 Pau Cedex 9</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r>
                        <a:rPr lang="fr-FR"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4817">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Trebuchet MS"/>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r>
                        <a:rPr lang="fr-FR"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4817">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r>
                        <a:rPr lang="fr-FR"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4817">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solidFill>
                          <a:srgbClr val="FF0000"/>
                        </a:solidFill>
                        <a:latin typeface="Arial"/>
                      </a:endParaRPr>
                    </a:p>
                  </a:txBody>
                  <a:tcPr marL="0" marR="0" marT="0" marB="0" anchor="b">
                    <a:lnL>
                      <a:noFill/>
                    </a:lnL>
                    <a:lnR>
                      <a:noFill/>
                    </a:lnR>
                    <a:lnT>
                      <a:noFill/>
                    </a:lnT>
                    <a:lnB>
                      <a:noFill/>
                    </a:lnB>
                  </a:tcPr>
                </a:tc>
                <a:tc>
                  <a:txBody>
                    <a:bodyPr/>
                    <a:lstStyle/>
                    <a:p>
                      <a:pPr algn="l" fontAlgn="b"/>
                      <a:r>
                        <a:rPr lang="fr-FR" sz="400" b="0" i="0" u="none" strike="noStrike">
                          <a:solidFill>
                            <a:srgbClr val="FF0000"/>
                          </a:solidFill>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4817">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r>
                        <a:rPr lang="fr-FR"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57240">
                <a:tc>
                  <a:txBody>
                    <a:bodyPr/>
                    <a:lstStyle/>
                    <a:p>
                      <a:pPr algn="l" fontAlgn="b"/>
                      <a:r>
                        <a:rPr lang="fr-FR" sz="400" b="1" i="0" u="none" strike="noStrike">
                          <a:latin typeface="Arial"/>
                        </a:rPr>
                        <a:t>V.Ref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fr-FR" sz="400" b="0" i="0" u="none" strike="noStrike">
                          <a:latin typeface="Arial"/>
                        </a:rPr>
                        <a:t>Cde 8756564/LL/JPV</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r>
                        <a:rPr lang="fr-FR"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84817">
                <a:tc>
                  <a:txBody>
                    <a:bodyPr/>
                    <a:lstStyle/>
                    <a:p>
                      <a:pPr algn="l" fontAlgn="b"/>
                      <a:r>
                        <a:rPr lang="fr-FR" sz="4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endParaRPr lang="fr-FR" sz="400" b="0" i="0" u="none" strike="noStrike">
                        <a:latin typeface="Arial"/>
                      </a:endParaRPr>
                    </a:p>
                  </a:txBody>
                  <a:tcPr marL="0" marR="0" marT="0" marB="0" anchor="b">
                    <a:lnL>
                      <a:noFill/>
                    </a:lnL>
                    <a:lnR>
                      <a:noFill/>
                    </a:lnR>
                    <a:lnT>
                      <a:noFill/>
                    </a:lnT>
                    <a:lnB>
                      <a:noFill/>
                    </a:lnB>
                  </a:tcPr>
                </a:tc>
                <a:tc>
                  <a:txBody>
                    <a:bodyPr/>
                    <a:lstStyle/>
                    <a:p>
                      <a:pPr algn="l" fontAlgn="b"/>
                      <a:r>
                        <a:rPr lang="fr-FR" sz="4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2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2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2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 b="1" i="0" u="none" strike="noStrike">
                        <a:latin typeface="Arial"/>
                      </a:endParaRPr>
                    </a:p>
                  </a:txBody>
                  <a:tcPr marL="0" marR="0" marT="0" marB="0" anchor="b">
                    <a:lnL>
                      <a:noFill/>
                    </a:lnL>
                    <a:lnR>
                      <a:noFill/>
                    </a:lnR>
                    <a:lnT>
                      <a:noFill/>
                    </a:lnT>
                    <a:lnB>
                      <a:noFill/>
                    </a:lnB>
                  </a:tcPr>
                </a:tc>
                <a:tc>
                  <a:txBody>
                    <a:bodyPr/>
                    <a:lstStyle/>
                    <a:p>
                      <a:pPr algn="l" fontAlgn="b"/>
                      <a:endParaRPr lang="fr-FR" sz="200" b="1" i="0" u="none" strike="noStrike">
                        <a:latin typeface="Arial"/>
                      </a:endParaRPr>
                    </a:p>
                  </a:txBody>
                  <a:tcPr marL="0" marR="0" marT="0" marB="0" anchor="b">
                    <a:lnL>
                      <a:noFill/>
                    </a:lnL>
                    <a:lnR>
                      <a:noFill/>
                    </a:lnR>
                    <a:lnT>
                      <a:noFill/>
                    </a:lnT>
                    <a:lnB>
                      <a:noFill/>
                    </a:lnB>
                  </a:tcPr>
                </a:tc>
                <a:tc>
                  <a:txBody>
                    <a:bodyPr/>
                    <a:lstStyle/>
                    <a:p>
                      <a:pPr algn="l" fontAlgn="b"/>
                      <a:endParaRPr lang="fr-FR" sz="200" b="1" i="0" u="none" strike="noStrike">
                        <a:latin typeface="Arial"/>
                      </a:endParaRPr>
                    </a:p>
                  </a:txBody>
                  <a:tcPr marL="0" marR="0" marT="0" marB="0" anchor="b">
                    <a:lnL>
                      <a:noFill/>
                    </a:lnL>
                    <a:lnR>
                      <a:noFill/>
                    </a:lnR>
                    <a:lnT>
                      <a:noFill/>
                    </a:lnT>
                    <a:lnB>
                      <a:noFill/>
                    </a:lnB>
                  </a:tcPr>
                </a:tc>
                <a:tc>
                  <a:txBody>
                    <a:bodyPr/>
                    <a:lstStyle/>
                    <a:p>
                      <a:pPr algn="l" fontAlgn="b"/>
                      <a:endParaRPr lang="fr-FR" sz="200" b="1" i="0" u="none" strike="noStrike">
                        <a:latin typeface="Arial"/>
                      </a:endParaRPr>
                    </a:p>
                  </a:txBody>
                  <a:tcPr marL="0" marR="0" marT="0" marB="0" anchor="b">
                    <a:lnL>
                      <a:noFill/>
                    </a:lnL>
                    <a:lnR>
                      <a:noFill/>
                    </a:lnR>
                    <a:lnT>
                      <a:noFill/>
                    </a:lnT>
                    <a:lnB>
                      <a:noFill/>
                    </a:lnB>
                  </a:tcPr>
                </a:tc>
                <a:tc>
                  <a:txBody>
                    <a:bodyPr/>
                    <a:lstStyle/>
                    <a:p>
                      <a:pPr algn="l" fontAlgn="b"/>
                      <a:endParaRPr lang="fr-FR" sz="200" b="1" i="0" u="none" strike="noStrike">
                        <a:latin typeface="Arial"/>
                      </a:endParaRPr>
                    </a:p>
                  </a:txBody>
                  <a:tcPr marL="0" marR="0" marT="0" marB="0" anchor="b">
                    <a:lnL>
                      <a:noFill/>
                    </a:lnL>
                    <a:lnR>
                      <a:noFill/>
                    </a:lnR>
                    <a:lnT>
                      <a:noFill/>
                    </a:lnT>
                    <a:lnB>
                      <a:noFill/>
                    </a:lnB>
                  </a:tcPr>
                </a:tc>
                <a:tc>
                  <a:txBody>
                    <a:bodyPr/>
                    <a:lstStyle/>
                    <a:p>
                      <a:pPr algn="l" fontAlgn="b"/>
                      <a:endParaRPr lang="fr-FR" sz="200" b="1"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1" i="0" u="none" strike="noStrike">
                        <a:latin typeface="Arial"/>
                      </a:endParaRPr>
                    </a:p>
                  </a:txBody>
                  <a:tcPr marL="0" marR="0" marT="0" marB="0" anchor="b">
                    <a:lnL>
                      <a:noFill/>
                    </a:lnL>
                    <a:lnR>
                      <a:noFill/>
                    </a:lnR>
                    <a:lnT>
                      <a:noFill/>
                    </a:lnT>
                    <a:lnB>
                      <a:noFill/>
                    </a:lnB>
                  </a:tcPr>
                </a:tc>
                <a:tc>
                  <a:txBody>
                    <a:bodyPr/>
                    <a:lstStyle/>
                    <a:p>
                      <a:pPr algn="l" fontAlgn="b"/>
                      <a:r>
                        <a:rPr lang="fr-FR" sz="200" b="1"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rowSpan="2">
                  <a:txBody>
                    <a:bodyPr/>
                    <a:lstStyle/>
                    <a:p>
                      <a:pPr algn="ctr" fontAlgn="ctr"/>
                      <a:r>
                        <a:rPr lang="fr-FR" sz="300" b="1" i="0" u="none" strike="noStrike">
                          <a:latin typeface="Arial"/>
                        </a:rPr>
                        <a:t>Date</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rowSpan="2" gridSpan="2">
                  <a:txBody>
                    <a:bodyPr/>
                    <a:lstStyle/>
                    <a:p>
                      <a:pPr algn="l" fontAlgn="ctr"/>
                      <a:r>
                        <a:rPr lang="fr-FR" sz="300" b="1" i="0" u="none" strike="noStrike">
                          <a:latin typeface="Arial"/>
                        </a:rPr>
                        <a:t>Description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hMerge="1">
                  <a:txBody>
                    <a:bodyPr/>
                    <a:lstStyle/>
                    <a:p>
                      <a:endParaRPr lang="fr-FR"/>
                    </a:p>
                  </a:txBody>
                  <a:tcPr/>
                </a:tc>
                <a:tc>
                  <a:txBody>
                    <a:bodyPr/>
                    <a:lstStyle/>
                    <a:p>
                      <a:pPr algn="l" fontAlgn="ctr"/>
                      <a:endParaRPr lang="fr-FR" sz="300" b="1" i="0" u="none" strike="noStrike">
                        <a:latin typeface="Arial"/>
                      </a:endParaRPr>
                    </a:p>
                  </a:txBody>
                  <a:tcPr marL="0" marR="0" marT="0" marB="0" anchor="ctr">
                    <a:lnL>
                      <a:noFill/>
                    </a:lnL>
                    <a:lnR>
                      <a:noFill/>
                    </a:lnR>
                    <a:lnT>
                      <a:noFill/>
                    </a:lnT>
                    <a:lnB>
                      <a:noFill/>
                    </a:lnB>
                  </a:tcPr>
                </a:tc>
                <a:tc rowSpan="2">
                  <a:txBody>
                    <a:bodyPr/>
                    <a:lstStyle/>
                    <a:p>
                      <a:pPr algn="ctr" fontAlgn="ctr"/>
                      <a:r>
                        <a:rPr lang="fr-FR" sz="300" b="1" i="0" u="none" strike="noStrike">
                          <a:latin typeface="Arial"/>
                        </a:rPr>
                        <a:t>Qté</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fr-FR" sz="300" b="1" i="0" u="none" strike="noStrike">
                          <a:latin typeface="Arial"/>
                        </a:rPr>
                        <a:t>% TVA</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fr-FR" sz="300" b="1" i="0" u="none" strike="noStrike">
                          <a:latin typeface="Arial"/>
                        </a:rPr>
                        <a:t>P U</a:t>
                      </a:r>
                      <a:br>
                        <a:rPr lang="fr-FR" sz="300" b="1" i="0" u="none" strike="noStrike">
                          <a:latin typeface="Arial"/>
                        </a:rPr>
                      </a:br>
                      <a:r>
                        <a:rPr lang="fr-FR" sz="300" b="1" i="0" u="none" strike="noStrike">
                          <a:latin typeface="Arial"/>
                        </a:rPr>
                        <a:t>HT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fr-FR" sz="300" b="1" i="0" u="none" strike="noStrike">
                          <a:latin typeface="Arial"/>
                        </a:rPr>
                        <a:t>% Rem</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fr-FR" sz="300" b="1" i="0" u="none" strike="noStrike">
                          <a:latin typeface="Arial"/>
                        </a:rPr>
                        <a:t>PU</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fr-FR" sz="300" b="1" i="0" u="none" strike="noStrike">
                          <a:latin typeface="Arial"/>
                        </a:rPr>
                        <a:t>Net Euro</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fr-FR" sz="300" b="1" i="0" u="none" strike="noStrike">
                          <a:latin typeface="Arial"/>
                        </a:rPr>
                        <a:t>TVA</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fr-FR" sz="300" b="1" i="0" u="none" strike="noStrike">
                          <a:latin typeface="Arial"/>
                        </a:rPr>
                        <a:t>Total Euro</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71033">
                <a:tc vMerge="1">
                  <a:txBody>
                    <a:bodyPr/>
                    <a:lstStyle/>
                    <a:p>
                      <a:endParaRPr lang="fr-FR"/>
                    </a:p>
                  </a:txBody>
                  <a:tcPr/>
                </a:tc>
                <a:tc gridSpan="2" vMerge="1">
                  <a:txBody>
                    <a:bodyPr/>
                    <a:lstStyle/>
                    <a:p>
                      <a:endParaRPr lang="fr-FR"/>
                    </a:p>
                  </a:txBody>
                  <a:tcPr/>
                </a:tc>
                <a:tc hMerge="1" vMerge="1">
                  <a:txBody>
                    <a:bodyPr/>
                    <a:lstStyle/>
                    <a:p>
                      <a:endParaRPr lang="fr-FR"/>
                    </a:p>
                  </a:txBody>
                  <a:tcPr/>
                </a:tc>
                <a:tc>
                  <a:txBody>
                    <a:bodyPr/>
                    <a:lstStyle/>
                    <a:p>
                      <a:pPr algn="l" fontAlgn="ctr"/>
                      <a:r>
                        <a:rPr lang="fr-FR" sz="300" b="1" i="0" u="none" strike="noStrike">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153730">
                <a:tc>
                  <a:txBody>
                    <a:bodyPr/>
                    <a:lstStyle/>
                    <a:p>
                      <a:pPr algn="l" fontAlgn="ctr"/>
                      <a:r>
                        <a:rPr lang="fr-FR" sz="300" b="0" i="0" u="none" strike="noStrike">
                          <a:latin typeface="Arial"/>
                        </a:rPr>
                        <a:t>31/10/2009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3">
                  <a:txBody>
                    <a:bodyPr/>
                    <a:lstStyle/>
                    <a:p>
                      <a:pPr algn="l" fontAlgn="ctr"/>
                      <a:r>
                        <a:rPr lang="fr-FR" sz="300" b="0" i="0" u="none" strike="noStrike">
                          <a:latin typeface="Arial"/>
                        </a:rPr>
                        <a:t>Ordinateurs portables  ACER 2300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300" b="0" i="0" u="none" strike="noStrike">
                          <a:latin typeface="Arial"/>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300" b="0" i="0" u="none" strike="noStrike">
                          <a:latin typeface="Arial"/>
                        </a:rPr>
                        <a:t>1 200,00 €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300" b="0" i="0" u="none" strike="noStrike">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300" b="0" i="0" u="none" strike="noStrike">
                          <a:latin typeface="Arial"/>
                        </a:rPr>
                        <a:t>1 080,00 €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fr-FR" sz="300" b="0" i="0" u="none" strike="noStrike">
                          <a:latin typeface="Arial"/>
                        </a:rPr>
                        <a:t>3 240,00 €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fr-FR" sz="300" b="0" i="0" u="none" strike="noStrike">
                          <a:latin typeface="Arial"/>
                        </a:rPr>
                        <a:t>635,04 €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fr-FR" sz="300" b="0" i="0" u="none" strike="noStrike">
                          <a:latin typeface="Arial"/>
                        </a:rPr>
                        <a:t>3 875,04 €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r>
              <a:tr h="60962">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Configuration selon Bdx 345-6Gx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livraison 123456 du 15/10/09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tr>
              <a:tr h="71033">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l"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r>
              <a:tr h="71033">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3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200" b="0" i="0" u="none" strike="noStrike">
                        <a:latin typeface="Arial"/>
                      </a:endParaRPr>
                    </a:p>
                  </a:txBody>
                  <a:tcPr marL="0" marR="0" marT="0" marB="0" anchor="ctr">
                    <a:lnL>
                      <a:noFill/>
                    </a:lnL>
                    <a:lnR>
                      <a:noFill/>
                    </a:lnR>
                    <a:lnT>
                      <a:noFill/>
                    </a:lnT>
                    <a:lnB>
                      <a:noFill/>
                    </a:lnB>
                  </a:tcPr>
                </a:tc>
                <a:tc>
                  <a:txBody>
                    <a:bodyPr/>
                    <a:lstStyle/>
                    <a:p>
                      <a:pPr algn="l" fontAlgn="ctr"/>
                      <a:r>
                        <a:rPr lang="fr-FR" sz="300" b="1" i="0" u="none" strike="noStrike">
                          <a:latin typeface="Arial"/>
                        </a:rPr>
                        <a:t>Total HT  </a:t>
                      </a: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300" b="0" i="0" u="none" strike="noStrike">
                          <a:latin typeface="Arial"/>
                        </a:rPr>
                        <a:t>3 240,00 €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endParaRPr lang="fr-FR" sz="2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2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200" b="0" i="0" u="none" strike="noStrike">
                        <a:latin typeface="Arial"/>
                      </a:endParaRPr>
                    </a:p>
                  </a:txBody>
                  <a:tcPr marL="0" marR="0" marT="0" marB="0" anchor="ctr">
                    <a:lnL>
                      <a:noFill/>
                    </a:lnL>
                    <a:lnR>
                      <a:noFill/>
                    </a:lnR>
                    <a:lnT>
                      <a:noFill/>
                    </a:lnT>
                    <a:lnB>
                      <a:noFill/>
                    </a:lnB>
                  </a:tcPr>
                </a:tc>
                <a:tc>
                  <a:txBody>
                    <a:bodyPr/>
                    <a:lstStyle/>
                    <a:p>
                      <a:pPr algn="l" fontAlgn="ctr"/>
                      <a:r>
                        <a:rPr lang="fr-FR" sz="300" b="1" i="0" u="none" strike="noStrike">
                          <a:latin typeface="Arial"/>
                        </a:rPr>
                        <a:t>TVA  </a:t>
                      </a: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300" b="0" i="0" u="none" strike="noStrike">
                          <a:latin typeface="Arial"/>
                        </a:rPr>
                        <a:t>635,04 €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endParaRPr lang="fr-FR" sz="2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2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200" b="0" i="0" u="none" strike="noStrike">
                        <a:latin typeface="Arial"/>
                      </a:endParaRPr>
                    </a:p>
                  </a:txBody>
                  <a:tcPr marL="0" marR="0" marT="0" marB="0" anchor="ctr">
                    <a:lnL>
                      <a:noFill/>
                    </a:lnL>
                    <a:lnR>
                      <a:noFill/>
                    </a:lnR>
                    <a:lnT>
                      <a:noFill/>
                    </a:lnT>
                    <a:lnB>
                      <a:noFill/>
                    </a:lnB>
                  </a:tcPr>
                </a:tc>
                <a:tc gridSpan="2">
                  <a:txBody>
                    <a:bodyPr/>
                    <a:lstStyle/>
                    <a:p>
                      <a:pPr algn="l" fontAlgn="ctr"/>
                      <a:r>
                        <a:rPr lang="fr-FR" sz="300" b="1" i="0" u="none" strike="noStrike">
                          <a:latin typeface="Arial"/>
                        </a:rPr>
                        <a:t>Total TVA incluse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r" fontAlgn="ctr"/>
                      <a:r>
                        <a:rPr lang="fr-FR" sz="300" b="0" i="0" u="none" strike="noStrike">
                          <a:latin typeface="Arial"/>
                        </a:rPr>
                        <a:t>3 875,04 €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endParaRPr lang="fr-FR" sz="2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2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200" b="0" i="0" u="none" strike="noStrike">
                        <a:latin typeface="Arial"/>
                      </a:endParaRPr>
                    </a:p>
                  </a:txBody>
                  <a:tcPr marL="0" marR="0" marT="0" marB="0" anchor="ctr">
                    <a:lnL>
                      <a:noFill/>
                    </a:lnL>
                    <a:lnR>
                      <a:noFill/>
                    </a:lnR>
                    <a:lnT>
                      <a:noFill/>
                    </a:lnT>
                    <a:lnB>
                      <a:noFill/>
                    </a:lnB>
                  </a:tcPr>
                </a:tc>
                <a:tc gridSpan="2">
                  <a:txBody>
                    <a:bodyPr/>
                    <a:lstStyle/>
                    <a:p>
                      <a:pPr algn="l" fontAlgn="ctr"/>
                      <a:r>
                        <a:rPr lang="fr-FR" sz="300" b="1" i="0" u="none" strike="noStrike">
                          <a:latin typeface="Arial"/>
                        </a:rPr>
                        <a:t>Règlement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r" fontAlgn="ctr"/>
                      <a:r>
                        <a:rPr lang="fr-FR" sz="3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fr-FR" sz="2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2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71033">
                <a:tc gridSpan="4">
                  <a:txBody>
                    <a:bodyPr/>
                    <a:lstStyle/>
                    <a:p>
                      <a:pPr algn="l" fontAlgn="ctr"/>
                      <a:r>
                        <a:rPr lang="fr-FR" sz="300" b="1" i="0" u="none" strike="noStrike">
                          <a:latin typeface="Arial"/>
                        </a:rPr>
                        <a:t>Analyse TVA : </a:t>
                      </a:r>
                      <a:r>
                        <a:rPr lang="fr-FR" sz="200" b="0" i="0" u="none" strike="noStrike">
                          <a:latin typeface="Arial"/>
                        </a:rPr>
                        <a:t>acquittée d'après les encaissements</a:t>
                      </a:r>
                      <a:endParaRPr lang="fr-FR" sz="300" b="1" i="0" u="none" strike="noStrike">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200" b="0" i="0" u="none" strike="noStrike">
                        <a:latin typeface="Arial"/>
                      </a:endParaRPr>
                    </a:p>
                  </a:txBody>
                  <a:tcPr marL="0" marR="0" marT="0" marB="0" anchor="ctr">
                    <a:lnL>
                      <a:noFill/>
                    </a:lnL>
                    <a:lnR>
                      <a:noFill/>
                    </a:lnR>
                    <a:lnT>
                      <a:noFill/>
                    </a:lnT>
                    <a:lnB>
                      <a:noFill/>
                    </a:lnB>
                  </a:tcPr>
                </a:tc>
                <a:tc gridSpan="2">
                  <a:txBody>
                    <a:bodyPr/>
                    <a:lstStyle/>
                    <a:p>
                      <a:pPr algn="l" fontAlgn="ctr"/>
                      <a:r>
                        <a:rPr lang="fr-FR" sz="300" b="1" i="0" u="none" strike="noStrike">
                          <a:latin typeface="Arial"/>
                        </a:rPr>
                        <a:t>Solde à payer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r" fontAlgn="ctr"/>
                      <a:r>
                        <a:rPr lang="fr-FR" sz="300" b="0" i="0" u="none" strike="noStrike">
                          <a:latin typeface="Arial"/>
                        </a:rPr>
                        <a:t>3 875,04 €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endParaRPr lang="fr-FR" sz="2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2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ctr"/>
                      <a:r>
                        <a:rPr lang="fr-FR" sz="3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3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300" b="0" i="0" u="none" strike="noStrike">
                          <a:latin typeface="Arial"/>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200" b="0" i="0" u="none" strike="noStrike">
                        <a:latin typeface="Arial"/>
                      </a:endParaRPr>
                    </a:p>
                  </a:txBody>
                  <a:tcPr marL="0" marR="0" marT="0" marB="0" anchor="ctr">
                    <a:lnL>
                      <a:noFill/>
                    </a:lnL>
                    <a:lnR>
                      <a:noFill/>
                    </a:lnR>
                    <a:lnT>
                      <a:noFill/>
                    </a:lnT>
                    <a:lnB>
                      <a:noFill/>
                    </a:lnB>
                  </a:tcPr>
                </a:tc>
                <a:tc>
                  <a:txBody>
                    <a:bodyPr/>
                    <a:lstStyle/>
                    <a:p>
                      <a:pPr algn="l" fontAlgn="ctr"/>
                      <a:r>
                        <a:rPr lang="fr-FR" sz="2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ctr" fontAlgn="ctr"/>
                      <a:r>
                        <a:rPr lang="fr-FR" sz="300" b="1" i="0" u="none" strike="noStrike">
                          <a:latin typeface="Arial"/>
                        </a:rPr>
                        <a:t>% TVA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300" b="1" i="0" u="none" strike="noStrike">
                          <a:latin typeface="Arial"/>
                        </a:rPr>
                        <a:t>NET Euro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300" b="1" i="0" u="none" strike="noStrike">
                          <a:latin typeface="Arial"/>
                        </a:rPr>
                        <a:t>TVA Euro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3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200" b="0" i="0" u="none" strike="noStrike">
                        <a:latin typeface="Arial"/>
                      </a:endParaRPr>
                    </a:p>
                  </a:txBody>
                  <a:tcPr marL="0" marR="0" marT="0" marB="0" anchor="ctr">
                    <a:lnL>
                      <a:noFill/>
                    </a:lnL>
                    <a:lnR>
                      <a:noFill/>
                    </a:lnR>
                    <a:lnT>
                      <a:noFill/>
                    </a:lnT>
                    <a:lnB>
                      <a:noFill/>
                    </a:lnB>
                  </a:tcPr>
                </a:tc>
                <a:tc>
                  <a:txBody>
                    <a:bodyPr/>
                    <a:lstStyle/>
                    <a:p>
                      <a:pPr algn="l" fontAlgn="ctr"/>
                      <a:r>
                        <a:rPr lang="fr-FR" sz="200" b="0" i="0" u="none" strike="noStrike">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ctr" fontAlgn="ctr"/>
                      <a:r>
                        <a:rPr lang="fr-FR" sz="300" b="0" i="0" u="none" strike="noStrike">
                          <a:latin typeface="Arial"/>
                        </a:rPr>
                        <a:t>19,60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300" b="0" i="0" u="none" strike="noStrike">
                          <a:latin typeface="Arial"/>
                        </a:rPr>
                        <a:t>3 240,00 €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300" b="0" i="0" u="none" strike="noStrike">
                          <a:latin typeface="Arial"/>
                        </a:rPr>
                        <a:t>635,04 €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endParaRPr lang="fr-FR" sz="2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fr-FR" sz="300" b="0" i="0" u="none" strike="noStrike">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endParaRPr lang="fr-FR" sz="300" b="0" i="0" u="none" strike="noStrike">
                        <a:latin typeface="Arial"/>
                      </a:endParaRPr>
                    </a:p>
                  </a:txBody>
                  <a:tcPr marL="0" marR="0" marT="0" marB="0" anchor="b">
                    <a:lnL>
                      <a:noFill/>
                    </a:lnL>
                    <a:lnR>
                      <a:noFill/>
                    </a:lnR>
                    <a:lnT>
                      <a:noFill/>
                    </a:lnT>
                    <a:lnB>
                      <a:noFill/>
                    </a:lnB>
                  </a:tcPr>
                </a:tc>
                <a:tc>
                  <a:txBody>
                    <a:bodyPr/>
                    <a:lstStyle/>
                    <a:p>
                      <a:pPr algn="l" fontAlgn="b"/>
                      <a:r>
                        <a:rPr lang="fr-FR" sz="300" b="1" i="0" u="none" strike="noStrike">
                          <a:latin typeface="Arial"/>
                        </a:rPr>
                        <a:t>Échéance</a:t>
                      </a:r>
                    </a:p>
                  </a:txBody>
                  <a:tcPr marL="0" marR="0" marT="0" marB="0" anchor="b">
                    <a:lnL>
                      <a:noFill/>
                    </a:lnL>
                    <a:lnR>
                      <a:noFill/>
                    </a:lnR>
                    <a:lnT>
                      <a:noFill/>
                    </a:lnT>
                    <a:lnB>
                      <a:noFill/>
                    </a:lnB>
                  </a:tcPr>
                </a:tc>
                <a:tc>
                  <a:txBody>
                    <a:bodyPr/>
                    <a:lstStyle/>
                    <a:p>
                      <a:pPr algn="r" fontAlgn="b"/>
                      <a:r>
                        <a:rPr lang="fr-FR" sz="300" b="0" i="0" u="none" strike="noStrike">
                          <a:latin typeface="Arial"/>
                        </a:rPr>
                        <a:t>30/11/2009</a:t>
                      </a: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ctr" fontAlgn="ctr"/>
                      <a:endParaRPr lang="fr-FR" sz="200" b="0" i="0" u="none" strike="noStrike">
                        <a:latin typeface="Arial"/>
                      </a:endParaRPr>
                    </a:p>
                  </a:txBody>
                  <a:tcPr marL="0" marR="0" marT="0" marB="0" anchor="ctr">
                    <a:lnL>
                      <a:noFill/>
                    </a:lnL>
                    <a:lnR>
                      <a:noFill/>
                    </a:lnR>
                    <a:lnT>
                      <a:noFill/>
                    </a:lnT>
                    <a:lnB>
                      <a:noFill/>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ctr" fontAlgn="ctr"/>
                      <a:endParaRPr lang="fr-FR" sz="200" b="0" i="0" u="none" strike="noStrike">
                        <a:latin typeface="Arial"/>
                      </a:endParaRPr>
                    </a:p>
                  </a:txBody>
                  <a:tcPr marL="0" marR="0" marT="0" marB="0" anchor="ctr">
                    <a:lnL>
                      <a:noFill/>
                    </a:lnL>
                    <a:lnR>
                      <a:noFill/>
                    </a:lnR>
                    <a:lnT>
                      <a:noFill/>
                    </a:lnT>
                    <a:lnB>
                      <a:noFill/>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a:noFill/>
                    </a:lnT>
                    <a:lnB>
                      <a:noFill/>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71033">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fr-FR" sz="3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3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200" b="0"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06021">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gridSpan="10">
                  <a:txBody>
                    <a:bodyPr/>
                    <a:lstStyle/>
                    <a:p>
                      <a:pPr algn="l" fontAlgn="t"/>
                      <a:r>
                        <a:rPr lang="fr-FR" sz="300" b="1" i="0" u="none" strike="noStrike" dirty="0">
                          <a:latin typeface="Arial"/>
                        </a:rPr>
                        <a:t>Remarques :</a:t>
                      </a:r>
                      <a:br>
                        <a:rPr lang="fr-FR" sz="300" b="1" i="0" u="none" strike="noStrike" dirty="0">
                          <a:latin typeface="Arial"/>
                        </a:rPr>
                      </a:br>
                      <a:r>
                        <a:rPr lang="fr-FR" sz="300" b="1" i="0" u="none" strike="noStrike" dirty="0">
                          <a:latin typeface="Arial"/>
                        </a:rPr>
                        <a:t>     </a:t>
                      </a:r>
                      <a:r>
                        <a:rPr lang="fr-FR" sz="300" b="0" i="0" u="none" strike="noStrike" dirty="0" err="1">
                          <a:latin typeface="Arial"/>
                        </a:rPr>
                        <a:t>Règlemenent</a:t>
                      </a:r>
                      <a:r>
                        <a:rPr lang="fr-FR" sz="300" b="0" i="0" u="none" strike="noStrike" dirty="0">
                          <a:latin typeface="Arial"/>
                        </a:rPr>
                        <a:t> par virement bancaire à :</a:t>
                      </a:r>
                      <a:br>
                        <a:rPr lang="fr-FR" sz="300" b="0" i="0" u="none" strike="noStrike" dirty="0">
                          <a:latin typeface="Arial"/>
                        </a:rPr>
                      </a:br>
                      <a:r>
                        <a:rPr lang="fr-FR" sz="300" b="0" i="0" u="none" strike="noStrike" dirty="0">
                          <a:latin typeface="Arial"/>
                        </a:rPr>
                        <a:t>          Crédit Agricole Sud Rhône Alpes</a:t>
                      </a:r>
                      <a:br>
                        <a:rPr lang="fr-FR" sz="300" b="0" i="0" u="none" strike="noStrike" dirty="0">
                          <a:latin typeface="Arial"/>
                        </a:rPr>
                      </a:br>
                      <a:r>
                        <a:rPr lang="fr-FR" sz="300" b="0" i="0" u="none" strike="noStrike" dirty="0">
                          <a:latin typeface="Arial"/>
                        </a:rPr>
                        <a:t>          Agence  07170 Villeneuve de Berg</a:t>
                      </a:r>
                      <a:br>
                        <a:rPr lang="fr-FR" sz="300" b="0" i="0" u="none" strike="noStrike" dirty="0">
                          <a:latin typeface="Arial"/>
                        </a:rPr>
                      </a:br>
                      <a:r>
                        <a:rPr lang="fr-FR" sz="300" b="0" i="0" u="none" strike="noStrike" dirty="0">
                          <a:latin typeface="Arial"/>
                        </a:rPr>
                        <a:t/>
                      </a:r>
                      <a:br>
                        <a:rPr lang="fr-FR" sz="300" b="0" i="0" u="none" strike="noStrike" dirty="0">
                          <a:latin typeface="Arial"/>
                        </a:rPr>
                      </a:br>
                      <a:r>
                        <a:rPr lang="fr-FR" sz="300" b="0" i="0" u="none" strike="noStrike" dirty="0">
                          <a:latin typeface="Arial"/>
                        </a:rPr>
                        <a:t>          tel :        08 25 80 15 94</a:t>
                      </a:r>
                      <a:br>
                        <a:rPr lang="fr-FR" sz="300" b="0" i="0" u="none" strike="noStrike" dirty="0">
                          <a:latin typeface="Arial"/>
                        </a:rPr>
                      </a:br>
                      <a:r>
                        <a:rPr lang="fr-FR" sz="300" b="0" i="0" u="none" strike="noStrike" dirty="0">
                          <a:latin typeface="Arial"/>
                        </a:rPr>
                        <a:t>          SWIFT : AGRIFRPP839</a:t>
                      </a:r>
                      <a:br>
                        <a:rPr lang="fr-FR" sz="300" b="0" i="0" u="none" strike="noStrike" dirty="0">
                          <a:latin typeface="Arial"/>
                        </a:rPr>
                      </a:br>
                      <a:r>
                        <a:rPr lang="fr-FR" sz="300" b="0" i="0" u="none" strike="noStrike" dirty="0">
                          <a:latin typeface="Arial"/>
                        </a:rPr>
                        <a:t>          RIB :      13906 00108 85002548289 72 </a:t>
                      </a:r>
                      <a:endParaRPr lang="fr-FR" sz="300" b="1" i="0" u="none" strike="noStrike" dirty="0">
                        <a:latin typeface="Arial"/>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FF"/>
                      </a:bgClr>
                    </a:pattFill>
                  </a:tcPr>
                </a:tc>
                <a:tc rowSpan="6" hMerge="1">
                  <a:txBody>
                    <a:bodyPr/>
                    <a:lstStyle/>
                    <a:p>
                      <a:endParaRPr lang="fr-FR"/>
                    </a:p>
                  </a:txBody>
                  <a:tcPr/>
                </a:tc>
                <a:tc rowSpan="6" hMerge="1">
                  <a:txBody>
                    <a:bodyPr/>
                    <a:lstStyle/>
                    <a:p>
                      <a:endParaRPr lang="fr-FR"/>
                    </a:p>
                  </a:txBody>
                  <a:tcPr/>
                </a:tc>
                <a:tc rowSpan="6" hMerge="1">
                  <a:txBody>
                    <a:bodyPr/>
                    <a:lstStyle/>
                    <a:p>
                      <a:endParaRPr lang="fr-FR"/>
                    </a:p>
                  </a:txBody>
                  <a:tcPr/>
                </a:tc>
                <a:tc rowSpan="6" hMerge="1">
                  <a:txBody>
                    <a:bodyPr/>
                    <a:lstStyle/>
                    <a:p>
                      <a:endParaRPr lang="fr-FR"/>
                    </a:p>
                  </a:txBody>
                  <a:tcPr/>
                </a:tc>
                <a:tc rowSpan="6" hMerge="1">
                  <a:txBody>
                    <a:bodyPr/>
                    <a:lstStyle/>
                    <a:p>
                      <a:endParaRPr lang="fr-FR"/>
                    </a:p>
                  </a:txBody>
                  <a:tcPr/>
                </a:tc>
                <a:tc rowSpan="6" hMerge="1">
                  <a:txBody>
                    <a:bodyPr/>
                    <a:lstStyle/>
                    <a:p>
                      <a:endParaRPr lang="fr-FR"/>
                    </a:p>
                  </a:txBody>
                  <a:tcPr/>
                </a:tc>
                <a:tc rowSpan="6" hMerge="1">
                  <a:txBody>
                    <a:bodyPr/>
                    <a:lstStyle/>
                    <a:p>
                      <a:endParaRPr lang="fr-FR"/>
                    </a:p>
                  </a:txBody>
                  <a:tcPr/>
                </a:tc>
                <a:tc rowSpan="6" hMerge="1">
                  <a:txBody>
                    <a:bodyPr/>
                    <a:lstStyle/>
                    <a:p>
                      <a:endParaRPr lang="fr-FR"/>
                    </a:p>
                  </a:txBody>
                  <a:tcPr/>
                </a:tc>
                <a:tc rowSpan="6" hMerge="1">
                  <a:txBody>
                    <a:bodyPr/>
                    <a:lstStyle/>
                    <a:p>
                      <a:endParaRPr lang="fr-FR"/>
                    </a:p>
                  </a:txBody>
                  <a:tcPr/>
                </a:tc>
                <a:tc>
                  <a:txBody>
                    <a:bodyPr/>
                    <a:lstStyle/>
                    <a:p>
                      <a:pPr algn="l" fontAlgn="b"/>
                      <a:r>
                        <a:rPr lang="fr-FR" sz="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021">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0"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r>
                        <a:rPr lang="fr-FR" sz="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021">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0"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r>
                        <a:rPr lang="fr-FR" sz="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021">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0"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r>
                        <a:rPr lang="fr-FR" sz="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021">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0"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r>
                        <a:rPr lang="fr-FR" sz="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021">
                <a:tc>
                  <a:txBody>
                    <a:bodyPr/>
                    <a:lstStyle/>
                    <a:p>
                      <a:pPr algn="l" fontAlgn="b"/>
                      <a:r>
                        <a:rPr lang="fr-FR" sz="3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0"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l" fontAlgn="b"/>
                      <a:r>
                        <a:rPr lang="fr-FR" sz="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6021">
                <a:tc>
                  <a:txBody>
                    <a:bodyPr/>
                    <a:lstStyle/>
                    <a:p>
                      <a:pPr algn="l" fontAlgn="b"/>
                      <a:r>
                        <a:rPr lang="fr-FR" sz="2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2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58310">
                <a:tc gridSpan="12">
                  <a:txBody>
                    <a:bodyPr/>
                    <a:lstStyle/>
                    <a:p>
                      <a:pPr algn="ctr" fontAlgn="ctr"/>
                      <a:r>
                        <a:rPr lang="fr-FR" sz="200" b="1" i="0" u="none" strike="noStrike">
                          <a:solidFill>
                            <a:srgbClr val="0000FF"/>
                          </a:solidFill>
                          <a:latin typeface="Arial"/>
                        </a:rPr>
                        <a:t>Sud 07 Services </a:t>
                      </a:r>
                      <a:r>
                        <a:rPr lang="fr-FR" sz="200" b="0" i="0" u="none" strike="noStrike">
                          <a:solidFill>
                            <a:srgbClr val="0000FF"/>
                          </a:solidFill>
                          <a:latin typeface="Arial"/>
                        </a:rPr>
                        <a:t>    SARL au Capital 50.000 €     RCS Aubenas 484548482    NAF=741G     Banque: CA Sud Rhône Alpes 85002548289       SIRET= 484 548 482 00013     TVA=FR 63 484 548 482</a:t>
                      </a:r>
                      <a:endParaRPr lang="fr-FR" sz="200" b="1" i="0" u="none" strike="noStrike">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8310">
                <a:tc gridSpan="12">
                  <a:txBody>
                    <a:bodyPr/>
                    <a:lstStyle/>
                    <a:p>
                      <a:pPr algn="ctr" fontAlgn="ctr"/>
                      <a:r>
                        <a:rPr lang="fr-FR" sz="200" b="0" i="0" u="none" strike="noStrike">
                          <a:solidFill>
                            <a:srgbClr val="0000FF"/>
                          </a:solidFill>
                          <a:latin typeface="Arial"/>
                        </a:rPr>
                        <a:t>Siège social: Le village, 07110 Saint Maurice d'Ibie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8310">
                <a:tc gridSpan="12">
                  <a:txBody>
                    <a:bodyPr/>
                    <a:lstStyle/>
                    <a:p>
                      <a:pPr algn="ctr" fontAlgn="ctr"/>
                      <a:r>
                        <a:rPr lang="fr-FR" sz="200" b="0" i="0" u="none" strike="noStrike" dirty="0">
                          <a:solidFill>
                            <a:srgbClr val="0000FF"/>
                          </a:solidFill>
                          <a:latin typeface="Arial"/>
                        </a:rPr>
                        <a:t>Correspondance: Boîte Postale n° 5, 07110 Villeneuve de Berg        -     Tel: 06 12 58 01 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6" name="ZoneTexte 5"/>
          <p:cNvSpPr txBox="1"/>
          <p:nvPr/>
        </p:nvSpPr>
        <p:spPr>
          <a:xfrm>
            <a:off x="1143000" y="1752600"/>
            <a:ext cx="1402948" cy="276999"/>
          </a:xfrm>
          <a:prstGeom prst="rect">
            <a:avLst/>
          </a:prstGeom>
          <a:noFill/>
        </p:spPr>
        <p:txBody>
          <a:bodyPr wrap="square" rtlCol="0">
            <a:spAutoFit/>
          </a:bodyPr>
          <a:lstStyle/>
          <a:p>
            <a:r>
              <a:rPr lang="fr-FR" sz="1200" dirty="0" smtClean="0"/>
              <a:t>Fournisseur</a:t>
            </a:r>
            <a:endParaRPr lang="fr-FR" sz="1200" dirty="0"/>
          </a:p>
        </p:txBody>
      </p:sp>
      <p:sp>
        <p:nvSpPr>
          <p:cNvPr id="7" name="ZoneTexte 6"/>
          <p:cNvSpPr txBox="1"/>
          <p:nvPr/>
        </p:nvSpPr>
        <p:spPr>
          <a:xfrm>
            <a:off x="6705600" y="3886200"/>
            <a:ext cx="2133616" cy="276999"/>
          </a:xfrm>
          <a:prstGeom prst="rect">
            <a:avLst/>
          </a:prstGeom>
          <a:noFill/>
        </p:spPr>
        <p:txBody>
          <a:bodyPr wrap="square" rtlCol="0">
            <a:spAutoFit/>
          </a:bodyPr>
          <a:lstStyle/>
          <a:p>
            <a:r>
              <a:rPr lang="fr-FR" sz="1200" dirty="0" smtClean="0"/>
              <a:t>Montant par poste</a:t>
            </a:r>
            <a:endParaRPr lang="fr-FR" sz="1200" dirty="0"/>
          </a:p>
        </p:txBody>
      </p:sp>
      <p:sp>
        <p:nvSpPr>
          <p:cNvPr id="8" name="ZoneTexte 7"/>
          <p:cNvSpPr txBox="1"/>
          <p:nvPr/>
        </p:nvSpPr>
        <p:spPr>
          <a:xfrm>
            <a:off x="914400" y="1988148"/>
            <a:ext cx="1500166" cy="276999"/>
          </a:xfrm>
          <a:prstGeom prst="rect">
            <a:avLst/>
          </a:prstGeom>
          <a:noFill/>
        </p:spPr>
        <p:txBody>
          <a:bodyPr wrap="square" rtlCol="0">
            <a:spAutoFit/>
          </a:bodyPr>
          <a:lstStyle/>
          <a:p>
            <a:r>
              <a:rPr lang="fr-FR" sz="1200" dirty="0" smtClean="0"/>
              <a:t>Date du document</a:t>
            </a:r>
            <a:endParaRPr lang="fr-FR" sz="1200" dirty="0"/>
          </a:p>
        </p:txBody>
      </p:sp>
      <p:sp>
        <p:nvSpPr>
          <p:cNvPr id="9" name="ZoneTexte 8"/>
          <p:cNvSpPr txBox="1"/>
          <p:nvPr/>
        </p:nvSpPr>
        <p:spPr>
          <a:xfrm>
            <a:off x="6934200" y="4578948"/>
            <a:ext cx="1357354" cy="276999"/>
          </a:xfrm>
          <a:prstGeom prst="rect">
            <a:avLst/>
          </a:prstGeom>
          <a:noFill/>
        </p:spPr>
        <p:txBody>
          <a:bodyPr wrap="square" rtlCol="0">
            <a:spAutoFit/>
          </a:bodyPr>
          <a:lstStyle/>
          <a:p>
            <a:r>
              <a:rPr lang="fr-FR" sz="1200" dirty="0" smtClean="0"/>
              <a:t>Montant de TVA</a:t>
            </a:r>
            <a:endParaRPr lang="fr-FR" sz="1200" dirty="0"/>
          </a:p>
        </p:txBody>
      </p:sp>
      <p:sp>
        <p:nvSpPr>
          <p:cNvPr id="10" name="ZoneTexte 9"/>
          <p:cNvSpPr txBox="1"/>
          <p:nvPr/>
        </p:nvSpPr>
        <p:spPr>
          <a:xfrm>
            <a:off x="685800" y="3131148"/>
            <a:ext cx="1857388" cy="307777"/>
          </a:xfrm>
          <a:prstGeom prst="rect">
            <a:avLst/>
          </a:prstGeom>
          <a:noFill/>
        </p:spPr>
        <p:txBody>
          <a:bodyPr wrap="square" rtlCol="0">
            <a:spAutoFit/>
          </a:bodyPr>
          <a:lstStyle/>
          <a:p>
            <a:r>
              <a:rPr lang="fr-FR" sz="1400" dirty="0" smtClean="0"/>
              <a:t>Poste de facture</a:t>
            </a:r>
            <a:endParaRPr lang="fr-FR" sz="1400" dirty="0"/>
          </a:p>
        </p:txBody>
      </p:sp>
      <p:sp>
        <p:nvSpPr>
          <p:cNvPr id="11" name="ZoneTexte 10"/>
          <p:cNvSpPr txBox="1"/>
          <p:nvPr/>
        </p:nvSpPr>
        <p:spPr>
          <a:xfrm>
            <a:off x="6858000" y="3581400"/>
            <a:ext cx="1402948" cy="276999"/>
          </a:xfrm>
          <a:prstGeom prst="rect">
            <a:avLst/>
          </a:prstGeom>
          <a:noFill/>
        </p:spPr>
        <p:txBody>
          <a:bodyPr wrap="square" rtlCol="0">
            <a:spAutoFit/>
          </a:bodyPr>
          <a:lstStyle/>
          <a:p>
            <a:r>
              <a:rPr lang="fr-FR" sz="1200" dirty="0" smtClean="0"/>
              <a:t>Taux de TVA</a:t>
            </a:r>
            <a:endParaRPr lang="fr-FR" sz="1200" dirty="0"/>
          </a:p>
        </p:txBody>
      </p:sp>
      <p:sp>
        <p:nvSpPr>
          <p:cNvPr id="12" name="ZoneTexte 11"/>
          <p:cNvSpPr txBox="1"/>
          <p:nvPr/>
        </p:nvSpPr>
        <p:spPr>
          <a:xfrm>
            <a:off x="6705600" y="4883748"/>
            <a:ext cx="1785950" cy="276999"/>
          </a:xfrm>
          <a:prstGeom prst="rect">
            <a:avLst/>
          </a:prstGeom>
          <a:noFill/>
        </p:spPr>
        <p:txBody>
          <a:bodyPr wrap="square" rtlCol="0">
            <a:spAutoFit/>
          </a:bodyPr>
          <a:lstStyle/>
          <a:p>
            <a:r>
              <a:rPr lang="fr-FR" sz="1200" dirty="0" smtClean="0"/>
              <a:t>Montant facture</a:t>
            </a:r>
            <a:endParaRPr lang="fr-FR" sz="1200" dirty="0"/>
          </a:p>
        </p:txBody>
      </p:sp>
      <p:sp>
        <p:nvSpPr>
          <p:cNvPr id="13" name="ZoneTexte 12"/>
          <p:cNvSpPr txBox="1"/>
          <p:nvPr/>
        </p:nvSpPr>
        <p:spPr>
          <a:xfrm>
            <a:off x="381000" y="5830335"/>
            <a:ext cx="1928826" cy="276999"/>
          </a:xfrm>
          <a:prstGeom prst="rect">
            <a:avLst/>
          </a:prstGeom>
          <a:noFill/>
        </p:spPr>
        <p:txBody>
          <a:bodyPr wrap="square" rtlCol="0">
            <a:spAutoFit/>
          </a:bodyPr>
          <a:lstStyle/>
          <a:p>
            <a:r>
              <a:rPr lang="fr-FR" sz="1200" dirty="0" smtClean="0"/>
              <a:t>Coordonnées bancaires</a:t>
            </a:r>
            <a:endParaRPr lang="fr-FR" sz="1200" dirty="0"/>
          </a:p>
        </p:txBody>
      </p:sp>
      <p:sp>
        <p:nvSpPr>
          <p:cNvPr id="14" name="ZoneTexte 13"/>
          <p:cNvSpPr txBox="1"/>
          <p:nvPr/>
        </p:nvSpPr>
        <p:spPr>
          <a:xfrm>
            <a:off x="381000" y="5473145"/>
            <a:ext cx="1785950" cy="276999"/>
          </a:xfrm>
          <a:prstGeom prst="rect">
            <a:avLst/>
          </a:prstGeom>
          <a:noFill/>
        </p:spPr>
        <p:txBody>
          <a:bodyPr wrap="square" rtlCol="0">
            <a:spAutoFit/>
          </a:bodyPr>
          <a:lstStyle/>
          <a:p>
            <a:r>
              <a:rPr lang="fr-FR" sz="1200" dirty="0" smtClean="0"/>
              <a:t>Conditions de paiement</a:t>
            </a:r>
            <a:endParaRPr lang="fr-FR" sz="1200" dirty="0"/>
          </a:p>
        </p:txBody>
      </p:sp>
      <p:sp>
        <p:nvSpPr>
          <p:cNvPr id="15" name="ZoneTexte 14"/>
          <p:cNvSpPr txBox="1"/>
          <p:nvPr/>
        </p:nvSpPr>
        <p:spPr>
          <a:xfrm>
            <a:off x="1066800" y="3535958"/>
            <a:ext cx="1402948" cy="276999"/>
          </a:xfrm>
          <a:prstGeom prst="rect">
            <a:avLst/>
          </a:prstGeom>
          <a:noFill/>
        </p:spPr>
        <p:txBody>
          <a:bodyPr wrap="square" rtlCol="0">
            <a:spAutoFit/>
          </a:bodyPr>
          <a:lstStyle/>
          <a:p>
            <a:r>
              <a:rPr lang="fr-FR" sz="1200" dirty="0" smtClean="0"/>
              <a:t>Quantité</a:t>
            </a:r>
            <a:endParaRPr lang="fr-FR" sz="1200" dirty="0"/>
          </a:p>
        </p:txBody>
      </p:sp>
      <p:sp>
        <p:nvSpPr>
          <p:cNvPr id="16" name="ZoneTexte 15"/>
          <p:cNvSpPr txBox="1"/>
          <p:nvPr/>
        </p:nvSpPr>
        <p:spPr>
          <a:xfrm>
            <a:off x="1052512" y="3707409"/>
            <a:ext cx="1402948" cy="276999"/>
          </a:xfrm>
          <a:prstGeom prst="rect">
            <a:avLst/>
          </a:prstGeom>
          <a:noFill/>
        </p:spPr>
        <p:txBody>
          <a:bodyPr wrap="square" rtlCol="0">
            <a:spAutoFit/>
          </a:bodyPr>
          <a:lstStyle/>
          <a:p>
            <a:r>
              <a:rPr lang="fr-FR" sz="1200" dirty="0" smtClean="0"/>
              <a:t>Prix unitaire</a:t>
            </a:r>
            <a:endParaRPr lang="fr-FR" sz="1200" dirty="0"/>
          </a:p>
        </p:txBody>
      </p:sp>
      <p:sp>
        <p:nvSpPr>
          <p:cNvPr id="17" name="ZoneTexte 16"/>
          <p:cNvSpPr txBox="1"/>
          <p:nvPr/>
        </p:nvSpPr>
        <p:spPr>
          <a:xfrm>
            <a:off x="1066800" y="3893148"/>
            <a:ext cx="1402948" cy="276999"/>
          </a:xfrm>
          <a:prstGeom prst="rect">
            <a:avLst/>
          </a:prstGeom>
          <a:noFill/>
        </p:spPr>
        <p:txBody>
          <a:bodyPr wrap="square" rtlCol="0">
            <a:spAutoFit/>
          </a:bodyPr>
          <a:lstStyle/>
          <a:p>
            <a:r>
              <a:rPr lang="fr-FR" sz="1200" dirty="0" smtClean="0"/>
              <a:t>Remise</a:t>
            </a:r>
            <a:endParaRPr lang="fr-FR" sz="1200" dirty="0"/>
          </a:p>
        </p:txBody>
      </p:sp>
      <p:sp>
        <p:nvSpPr>
          <p:cNvPr id="18" name="ZoneTexte 17"/>
          <p:cNvSpPr txBox="1"/>
          <p:nvPr/>
        </p:nvSpPr>
        <p:spPr>
          <a:xfrm>
            <a:off x="990600" y="2292948"/>
            <a:ext cx="1402948" cy="276999"/>
          </a:xfrm>
          <a:prstGeom prst="rect">
            <a:avLst/>
          </a:prstGeom>
          <a:noFill/>
        </p:spPr>
        <p:txBody>
          <a:bodyPr wrap="square" rtlCol="0">
            <a:spAutoFit/>
          </a:bodyPr>
          <a:lstStyle/>
          <a:p>
            <a:r>
              <a:rPr lang="fr-FR" sz="1200" dirty="0" smtClean="0"/>
              <a:t>Réf. commande</a:t>
            </a:r>
            <a:endParaRPr lang="fr-FR" sz="1200" dirty="0"/>
          </a:p>
        </p:txBody>
      </p:sp>
      <p:pic>
        <p:nvPicPr>
          <p:cNvPr id="19" name="Picture 8" descr="Logo Sud 07 Services"/>
          <p:cNvPicPr>
            <a:picLocks noChangeAspect="1" noChangeArrowheads="1"/>
          </p:cNvPicPr>
          <p:nvPr/>
        </p:nvPicPr>
        <p:blipFill>
          <a:blip r:embed="rId2" cstate="print"/>
          <a:srcRect/>
          <a:stretch>
            <a:fillRect/>
          </a:stretch>
        </p:blipFill>
        <p:spPr bwMode="auto">
          <a:xfrm>
            <a:off x="2667000" y="1607148"/>
            <a:ext cx="647704" cy="607380"/>
          </a:xfrm>
          <a:prstGeom prst="rect">
            <a:avLst/>
          </a:prstGeom>
          <a:noFill/>
          <a:ln w="9525">
            <a:noFill/>
            <a:miter lim="800000"/>
            <a:headEnd/>
            <a:tailEnd/>
          </a:ln>
        </p:spPr>
      </p:pic>
      <p:sp>
        <p:nvSpPr>
          <p:cNvPr id="20" name="ZoneTexte 19"/>
          <p:cNvSpPr txBox="1"/>
          <p:nvPr/>
        </p:nvSpPr>
        <p:spPr>
          <a:xfrm>
            <a:off x="7010400" y="6172200"/>
            <a:ext cx="1857388" cy="276999"/>
          </a:xfrm>
          <a:prstGeom prst="rect">
            <a:avLst/>
          </a:prstGeom>
          <a:noFill/>
        </p:spPr>
        <p:txBody>
          <a:bodyPr wrap="square" rtlCol="0">
            <a:spAutoFit/>
          </a:bodyPr>
          <a:lstStyle/>
          <a:p>
            <a:r>
              <a:rPr lang="fr-FR" sz="1200" dirty="0" smtClean="0"/>
              <a:t>Identification entreprise</a:t>
            </a:r>
            <a:endParaRPr lang="fr-FR" sz="1200" dirty="0"/>
          </a:p>
        </p:txBody>
      </p:sp>
      <p:sp>
        <p:nvSpPr>
          <p:cNvPr id="21" name="ZoneTexte 20"/>
          <p:cNvSpPr txBox="1"/>
          <p:nvPr/>
        </p:nvSpPr>
        <p:spPr>
          <a:xfrm>
            <a:off x="6705600" y="5340948"/>
            <a:ext cx="1785950" cy="276999"/>
          </a:xfrm>
          <a:prstGeom prst="rect">
            <a:avLst/>
          </a:prstGeom>
          <a:noFill/>
        </p:spPr>
        <p:txBody>
          <a:bodyPr wrap="square" rtlCol="0">
            <a:spAutoFit/>
          </a:bodyPr>
          <a:lstStyle/>
          <a:p>
            <a:r>
              <a:rPr lang="fr-FR" sz="1200" dirty="0" smtClean="0"/>
              <a:t>Date de règlement</a:t>
            </a:r>
            <a:endParaRPr lang="fr-FR" sz="1200" dirty="0"/>
          </a:p>
        </p:txBody>
      </p:sp>
      <p:sp>
        <p:nvSpPr>
          <p:cNvPr id="22" name="ZoneTexte 21"/>
          <p:cNvSpPr txBox="1"/>
          <p:nvPr/>
        </p:nvSpPr>
        <p:spPr>
          <a:xfrm>
            <a:off x="0" y="1524000"/>
            <a:ext cx="2286000" cy="461665"/>
          </a:xfrm>
          <a:prstGeom prst="rect">
            <a:avLst/>
          </a:prstGeom>
          <a:noFill/>
        </p:spPr>
        <p:txBody>
          <a:bodyPr wrap="square" rtlCol="0">
            <a:spAutoFit/>
          </a:bodyPr>
          <a:lstStyle/>
          <a:p>
            <a:pPr algn="l"/>
            <a:r>
              <a:rPr lang="fr-FR" b="1" dirty="0" smtClean="0">
                <a:latin typeface="+mn-lt"/>
              </a:rPr>
              <a:t>La facture</a:t>
            </a:r>
            <a:endParaRPr lang="fr-FR" b="1" dirty="0">
              <a:latin typeface="+mn-lt"/>
            </a:endParaRPr>
          </a:p>
        </p:txBody>
      </p:sp>
      <p:sp>
        <p:nvSpPr>
          <p:cNvPr id="24" name="ZoneTexte 23"/>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2862494755"/>
      </p:ext>
    </p:extLst>
  </p:cSld>
  <p:clrMapOvr>
    <a:masterClrMapping/>
  </p:clrMapOvr>
  <p:transition>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25</a:t>
            </a:fld>
            <a:endParaRPr lang="en-US" dirty="0"/>
          </a:p>
        </p:txBody>
      </p:sp>
      <p:sp>
        <p:nvSpPr>
          <p:cNvPr id="4" name="Flèche courbée vers le bas 3"/>
          <p:cNvSpPr/>
          <p:nvPr/>
        </p:nvSpPr>
        <p:spPr>
          <a:xfrm flipV="1">
            <a:off x="1795434" y="4614874"/>
            <a:ext cx="5357850" cy="7858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droite 5"/>
          <p:cNvSpPr/>
          <p:nvPr/>
        </p:nvSpPr>
        <p:spPr>
          <a:xfrm>
            <a:off x="2581252" y="3757618"/>
            <a:ext cx="442915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Document"/>
          <p:cNvSpPr>
            <a:spLocks noEditPoints="1" noChangeArrowheads="1"/>
          </p:cNvSpPr>
          <p:nvPr/>
        </p:nvSpPr>
        <p:spPr bwMode="auto">
          <a:xfrm>
            <a:off x="7367598" y="2614610"/>
            <a:ext cx="1357322" cy="207170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dirty="0" smtClean="0"/>
              <a:t>Facture</a:t>
            </a:r>
            <a:endParaRPr lang="fr-FR" dirty="0"/>
          </a:p>
        </p:txBody>
      </p:sp>
      <p:cxnSp>
        <p:nvCxnSpPr>
          <p:cNvPr id="8" name="Connecteur droit 7"/>
          <p:cNvCxnSpPr/>
          <p:nvPr/>
        </p:nvCxnSpPr>
        <p:spPr>
          <a:xfrm>
            <a:off x="7439036" y="3143264"/>
            <a:ext cx="128588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681938" y="3357578"/>
            <a:ext cx="1095172" cy="369332"/>
          </a:xfrm>
          <a:prstGeom prst="rect">
            <a:avLst/>
          </a:prstGeom>
          <a:noFill/>
        </p:spPr>
        <p:txBody>
          <a:bodyPr wrap="none" rtlCol="0">
            <a:spAutoFit/>
          </a:bodyPr>
          <a:lstStyle/>
          <a:p>
            <a:r>
              <a:rPr lang="fr-FR" dirty="0" smtClean="0"/>
              <a:t>10 ……..</a:t>
            </a:r>
            <a:endParaRPr lang="fr-FR" dirty="0"/>
          </a:p>
        </p:txBody>
      </p:sp>
      <p:sp>
        <p:nvSpPr>
          <p:cNvPr id="10" name="ZoneTexte 9"/>
          <p:cNvSpPr txBox="1"/>
          <p:nvPr/>
        </p:nvSpPr>
        <p:spPr>
          <a:xfrm>
            <a:off x="7681938" y="3786206"/>
            <a:ext cx="1095172" cy="369332"/>
          </a:xfrm>
          <a:prstGeom prst="rect">
            <a:avLst/>
          </a:prstGeom>
          <a:noFill/>
        </p:spPr>
        <p:txBody>
          <a:bodyPr wrap="none" rtlCol="0">
            <a:spAutoFit/>
          </a:bodyPr>
          <a:lstStyle/>
          <a:p>
            <a:r>
              <a:rPr lang="fr-FR" dirty="0" smtClean="0"/>
              <a:t>20 ……..</a:t>
            </a:r>
            <a:endParaRPr lang="fr-FR" dirty="0"/>
          </a:p>
        </p:txBody>
      </p:sp>
      <p:sp>
        <p:nvSpPr>
          <p:cNvPr id="11" name="ZoneTexte 10"/>
          <p:cNvSpPr txBox="1"/>
          <p:nvPr/>
        </p:nvSpPr>
        <p:spPr>
          <a:xfrm>
            <a:off x="7681938" y="4214834"/>
            <a:ext cx="1095172" cy="369332"/>
          </a:xfrm>
          <a:prstGeom prst="rect">
            <a:avLst/>
          </a:prstGeom>
          <a:noFill/>
        </p:spPr>
        <p:txBody>
          <a:bodyPr wrap="none" rtlCol="0">
            <a:spAutoFit/>
          </a:bodyPr>
          <a:lstStyle/>
          <a:p>
            <a:r>
              <a:rPr lang="fr-FR" dirty="0" smtClean="0"/>
              <a:t>30 ……..</a:t>
            </a:r>
            <a:endParaRPr lang="fr-FR" dirty="0"/>
          </a:p>
        </p:txBody>
      </p:sp>
      <p:grpSp>
        <p:nvGrpSpPr>
          <p:cNvPr id="12" name="Groupe 11"/>
          <p:cNvGrpSpPr/>
          <p:nvPr/>
        </p:nvGrpSpPr>
        <p:grpSpPr>
          <a:xfrm>
            <a:off x="1081054" y="2900362"/>
            <a:ext cx="1428760" cy="1643074"/>
            <a:chOff x="357158" y="1714488"/>
            <a:chExt cx="1714512" cy="2571768"/>
          </a:xfrm>
        </p:grpSpPr>
        <p:sp>
          <p:nvSpPr>
            <p:cNvPr id="13" name="Document"/>
            <p:cNvSpPr>
              <a:spLocks noEditPoints="1" noChangeArrowheads="1"/>
            </p:cNvSpPr>
            <p:nvPr/>
          </p:nvSpPr>
          <p:spPr bwMode="auto">
            <a:xfrm>
              <a:off x="357158" y="1714488"/>
              <a:ext cx="1714512" cy="257176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1400" dirty="0" smtClean="0"/>
                <a:t>Commande</a:t>
              </a:r>
              <a:endParaRPr lang="fr-FR" sz="1400" dirty="0"/>
            </a:p>
          </p:txBody>
        </p:sp>
        <p:cxnSp>
          <p:nvCxnSpPr>
            <p:cNvPr id="14" name="Connecteur droit 13"/>
            <p:cNvCxnSpPr/>
            <p:nvPr/>
          </p:nvCxnSpPr>
          <p:spPr>
            <a:xfrm>
              <a:off x="571472" y="2428868"/>
              <a:ext cx="128588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42910" y="2428868"/>
              <a:ext cx="1095172" cy="369332"/>
            </a:xfrm>
            <a:prstGeom prst="rect">
              <a:avLst/>
            </a:prstGeom>
            <a:noFill/>
          </p:spPr>
          <p:txBody>
            <a:bodyPr wrap="none" rtlCol="0">
              <a:spAutoFit/>
            </a:bodyPr>
            <a:lstStyle/>
            <a:p>
              <a:r>
                <a:rPr lang="fr-FR" dirty="0" smtClean="0"/>
                <a:t>10 ……..</a:t>
              </a:r>
              <a:endParaRPr lang="fr-FR" dirty="0"/>
            </a:p>
          </p:txBody>
        </p:sp>
        <p:sp>
          <p:nvSpPr>
            <p:cNvPr id="16" name="ZoneTexte 15"/>
            <p:cNvSpPr txBox="1"/>
            <p:nvPr/>
          </p:nvSpPr>
          <p:spPr>
            <a:xfrm>
              <a:off x="642910" y="2857496"/>
              <a:ext cx="1095172" cy="369332"/>
            </a:xfrm>
            <a:prstGeom prst="rect">
              <a:avLst/>
            </a:prstGeom>
            <a:noFill/>
          </p:spPr>
          <p:txBody>
            <a:bodyPr wrap="none" rtlCol="0">
              <a:spAutoFit/>
            </a:bodyPr>
            <a:lstStyle/>
            <a:p>
              <a:r>
                <a:rPr lang="fr-FR" dirty="0" smtClean="0"/>
                <a:t>20 ……..</a:t>
              </a:r>
              <a:endParaRPr lang="fr-FR" dirty="0"/>
            </a:p>
          </p:txBody>
        </p:sp>
        <p:sp>
          <p:nvSpPr>
            <p:cNvPr id="17" name="ZoneTexte 16"/>
            <p:cNvSpPr txBox="1"/>
            <p:nvPr/>
          </p:nvSpPr>
          <p:spPr>
            <a:xfrm>
              <a:off x="642910" y="3286124"/>
              <a:ext cx="1095172" cy="369332"/>
            </a:xfrm>
            <a:prstGeom prst="rect">
              <a:avLst/>
            </a:prstGeom>
            <a:noFill/>
          </p:spPr>
          <p:txBody>
            <a:bodyPr wrap="none" rtlCol="0">
              <a:spAutoFit/>
            </a:bodyPr>
            <a:lstStyle/>
            <a:p>
              <a:r>
                <a:rPr lang="fr-FR" dirty="0" smtClean="0"/>
                <a:t>30 ……..</a:t>
              </a:r>
              <a:endParaRPr lang="fr-FR" dirty="0"/>
            </a:p>
          </p:txBody>
        </p:sp>
      </p:grpSp>
      <p:grpSp>
        <p:nvGrpSpPr>
          <p:cNvPr id="18" name="Groupe 17"/>
          <p:cNvGrpSpPr/>
          <p:nvPr/>
        </p:nvGrpSpPr>
        <p:grpSpPr>
          <a:xfrm>
            <a:off x="3652822" y="3186114"/>
            <a:ext cx="928694" cy="857256"/>
            <a:chOff x="3428992" y="1857364"/>
            <a:chExt cx="1143008" cy="1071570"/>
          </a:xfrm>
        </p:grpSpPr>
        <p:sp>
          <p:nvSpPr>
            <p:cNvPr id="19" name="Document"/>
            <p:cNvSpPr>
              <a:spLocks noEditPoints="1" noChangeArrowheads="1"/>
            </p:cNvSpPr>
            <p:nvPr/>
          </p:nvSpPr>
          <p:spPr bwMode="auto">
            <a:xfrm>
              <a:off x="3428992" y="1857364"/>
              <a:ext cx="1143008" cy="107157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1100" dirty="0" smtClean="0"/>
                <a:t>Bon de Réception</a:t>
              </a:r>
              <a:endParaRPr lang="fr-FR" sz="1100" dirty="0"/>
            </a:p>
          </p:txBody>
        </p:sp>
        <p:grpSp>
          <p:nvGrpSpPr>
            <p:cNvPr id="20" name="Groupe 30"/>
            <p:cNvGrpSpPr/>
            <p:nvPr/>
          </p:nvGrpSpPr>
          <p:grpSpPr>
            <a:xfrm>
              <a:off x="3713864" y="2357430"/>
              <a:ext cx="716140" cy="531973"/>
              <a:chOff x="2145130" y="-4326799"/>
              <a:chExt cx="2195741" cy="1304851"/>
            </a:xfrm>
          </p:grpSpPr>
          <p:sp>
            <p:nvSpPr>
              <p:cNvPr id="21" name="ZoneTexte 20"/>
              <p:cNvSpPr txBox="1"/>
              <p:nvPr/>
            </p:nvSpPr>
            <p:spPr>
              <a:xfrm>
                <a:off x="2145130" y="-4326799"/>
                <a:ext cx="2193043" cy="622818"/>
              </a:xfrm>
              <a:prstGeom prst="rect">
                <a:avLst/>
              </a:prstGeom>
              <a:noFill/>
            </p:spPr>
            <p:txBody>
              <a:bodyPr wrap="none" rtlCol="0">
                <a:spAutoFit/>
              </a:bodyPr>
              <a:lstStyle/>
              <a:p>
                <a:r>
                  <a:rPr lang="fr-FR" sz="1050" dirty="0" smtClean="0"/>
                  <a:t>10 ……..</a:t>
                </a:r>
                <a:endParaRPr lang="fr-FR" sz="1050" dirty="0"/>
              </a:p>
            </p:txBody>
          </p:sp>
          <p:sp>
            <p:nvSpPr>
              <p:cNvPr id="22" name="ZoneTexte 21"/>
              <p:cNvSpPr txBox="1"/>
              <p:nvPr/>
            </p:nvSpPr>
            <p:spPr>
              <a:xfrm>
                <a:off x="2147828" y="-3976345"/>
                <a:ext cx="2193043" cy="622818"/>
              </a:xfrm>
              <a:prstGeom prst="rect">
                <a:avLst/>
              </a:prstGeom>
              <a:noFill/>
            </p:spPr>
            <p:txBody>
              <a:bodyPr wrap="none" rtlCol="0">
                <a:spAutoFit/>
              </a:bodyPr>
              <a:lstStyle/>
              <a:p>
                <a:r>
                  <a:rPr lang="fr-FR" sz="1000" dirty="0" smtClean="0"/>
                  <a:t>20 ……..</a:t>
                </a:r>
                <a:endParaRPr lang="fr-FR" sz="1000" dirty="0"/>
              </a:p>
            </p:txBody>
          </p:sp>
          <p:sp>
            <p:nvSpPr>
              <p:cNvPr id="23" name="ZoneTexte 22"/>
              <p:cNvSpPr txBox="1"/>
              <p:nvPr/>
            </p:nvSpPr>
            <p:spPr>
              <a:xfrm>
                <a:off x="2147828" y="-3625892"/>
                <a:ext cx="2109489" cy="603944"/>
              </a:xfrm>
              <a:prstGeom prst="rect">
                <a:avLst/>
              </a:prstGeom>
              <a:noFill/>
            </p:spPr>
            <p:txBody>
              <a:bodyPr wrap="none" rtlCol="0">
                <a:spAutoFit/>
              </a:bodyPr>
              <a:lstStyle/>
              <a:p>
                <a:r>
                  <a:rPr lang="fr-FR" sz="1000" dirty="0" smtClean="0"/>
                  <a:t>30 ……..</a:t>
                </a:r>
                <a:endParaRPr lang="fr-FR" sz="1000" dirty="0"/>
              </a:p>
            </p:txBody>
          </p:sp>
        </p:grpSp>
      </p:grpSp>
      <p:grpSp>
        <p:nvGrpSpPr>
          <p:cNvPr id="24" name="Groupe 23"/>
          <p:cNvGrpSpPr/>
          <p:nvPr/>
        </p:nvGrpSpPr>
        <p:grpSpPr>
          <a:xfrm>
            <a:off x="3867136" y="3328990"/>
            <a:ext cx="928694" cy="857256"/>
            <a:chOff x="3428992" y="1857364"/>
            <a:chExt cx="1143008" cy="1071570"/>
          </a:xfrm>
        </p:grpSpPr>
        <p:sp>
          <p:nvSpPr>
            <p:cNvPr id="25" name="Document"/>
            <p:cNvSpPr>
              <a:spLocks noEditPoints="1" noChangeArrowheads="1"/>
            </p:cNvSpPr>
            <p:nvPr/>
          </p:nvSpPr>
          <p:spPr bwMode="auto">
            <a:xfrm>
              <a:off x="3428992" y="1857364"/>
              <a:ext cx="1143008" cy="107157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1100" dirty="0" smtClean="0"/>
                <a:t>Bon de Réception</a:t>
              </a:r>
              <a:endParaRPr lang="fr-FR" sz="1100" dirty="0"/>
            </a:p>
          </p:txBody>
        </p:sp>
        <p:grpSp>
          <p:nvGrpSpPr>
            <p:cNvPr id="26" name="Groupe 30"/>
            <p:cNvGrpSpPr/>
            <p:nvPr/>
          </p:nvGrpSpPr>
          <p:grpSpPr>
            <a:xfrm>
              <a:off x="3713864" y="2357430"/>
              <a:ext cx="716140" cy="531973"/>
              <a:chOff x="2145130" y="-4326799"/>
              <a:chExt cx="2195741" cy="1304851"/>
            </a:xfrm>
          </p:grpSpPr>
          <p:sp>
            <p:nvSpPr>
              <p:cNvPr id="27" name="ZoneTexte 26"/>
              <p:cNvSpPr txBox="1"/>
              <p:nvPr/>
            </p:nvSpPr>
            <p:spPr>
              <a:xfrm>
                <a:off x="2145130" y="-4326799"/>
                <a:ext cx="2193043" cy="622818"/>
              </a:xfrm>
              <a:prstGeom prst="rect">
                <a:avLst/>
              </a:prstGeom>
              <a:noFill/>
            </p:spPr>
            <p:txBody>
              <a:bodyPr wrap="none" rtlCol="0">
                <a:spAutoFit/>
              </a:bodyPr>
              <a:lstStyle/>
              <a:p>
                <a:r>
                  <a:rPr lang="fr-FR" sz="1050" dirty="0" smtClean="0"/>
                  <a:t>10 ……..</a:t>
                </a:r>
                <a:endParaRPr lang="fr-FR" sz="1050" dirty="0"/>
              </a:p>
            </p:txBody>
          </p:sp>
          <p:sp>
            <p:nvSpPr>
              <p:cNvPr id="28" name="ZoneTexte 27"/>
              <p:cNvSpPr txBox="1"/>
              <p:nvPr/>
            </p:nvSpPr>
            <p:spPr>
              <a:xfrm>
                <a:off x="2147828" y="-3976345"/>
                <a:ext cx="2193043" cy="622818"/>
              </a:xfrm>
              <a:prstGeom prst="rect">
                <a:avLst/>
              </a:prstGeom>
              <a:noFill/>
            </p:spPr>
            <p:txBody>
              <a:bodyPr wrap="none" rtlCol="0">
                <a:spAutoFit/>
              </a:bodyPr>
              <a:lstStyle/>
              <a:p>
                <a:r>
                  <a:rPr lang="fr-FR" sz="1000" dirty="0" smtClean="0"/>
                  <a:t>20 ……..</a:t>
                </a:r>
                <a:endParaRPr lang="fr-FR" sz="1000" dirty="0"/>
              </a:p>
            </p:txBody>
          </p:sp>
          <p:sp>
            <p:nvSpPr>
              <p:cNvPr id="29" name="ZoneTexte 28"/>
              <p:cNvSpPr txBox="1"/>
              <p:nvPr/>
            </p:nvSpPr>
            <p:spPr>
              <a:xfrm>
                <a:off x="2147828" y="-3625892"/>
                <a:ext cx="2109489" cy="603944"/>
              </a:xfrm>
              <a:prstGeom prst="rect">
                <a:avLst/>
              </a:prstGeom>
              <a:noFill/>
            </p:spPr>
            <p:txBody>
              <a:bodyPr wrap="none" rtlCol="0">
                <a:spAutoFit/>
              </a:bodyPr>
              <a:lstStyle/>
              <a:p>
                <a:r>
                  <a:rPr lang="fr-FR" sz="1000" dirty="0" smtClean="0"/>
                  <a:t>30 ……..</a:t>
                </a:r>
                <a:endParaRPr lang="fr-FR" sz="1000" dirty="0"/>
              </a:p>
            </p:txBody>
          </p:sp>
        </p:grpSp>
      </p:grpSp>
      <p:grpSp>
        <p:nvGrpSpPr>
          <p:cNvPr id="30" name="Groupe 29"/>
          <p:cNvGrpSpPr/>
          <p:nvPr/>
        </p:nvGrpSpPr>
        <p:grpSpPr>
          <a:xfrm>
            <a:off x="4367202" y="3471866"/>
            <a:ext cx="928694" cy="857256"/>
            <a:chOff x="3428992" y="1857364"/>
            <a:chExt cx="1143008" cy="1071570"/>
          </a:xfrm>
        </p:grpSpPr>
        <p:sp>
          <p:nvSpPr>
            <p:cNvPr id="31" name="Document"/>
            <p:cNvSpPr>
              <a:spLocks noEditPoints="1" noChangeArrowheads="1"/>
            </p:cNvSpPr>
            <p:nvPr/>
          </p:nvSpPr>
          <p:spPr bwMode="auto">
            <a:xfrm>
              <a:off x="3428992" y="1857364"/>
              <a:ext cx="1143008" cy="107157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1100" dirty="0" smtClean="0"/>
                <a:t>Bon de Réception</a:t>
              </a:r>
              <a:endParaRPr lang="fr-FR" sz="1100" dirty="0"/>
            </a:p>
          </p:txBody>
        </p:sp>
        <p:grpSp>
          <p:nvGrpSpPr>
            <p:cNvPr id="32" name="Groupe 31"/>
            <p:cNvGrpSpPr/>
            <p:nvPr/>
          </p:nvGrpSpPr>
          <p:grpSpPr>
            <a:xfrm>
              <a:off x="3713864" y="2357430"/>
              <a:ext cx="716140" cy="531973"/>
              <a:chOff x="2145130" y="-4326799"/>
              <a:chExt cx="2195741" cy="1304851"/>
            </a:xfrm>
          </p:grpSpPr>
          <p:sp>
            <p:nvSpPr>
              <p:cNvPr id="33" name="ZoneTexte 32"/>
              <p:cNvSpPr txBox="1"/>
              <p:nvPr/>
            </p:nvSpPr>
            <p:spPr>
              <a:xfrm>
                <a:off x="2145130" y="-4326799"/>
                <a:ext cx="2193043" cy="622818"/>
              </a:xfrm>
              <a:prstGeom prst="rect">
                <a:avLst/>
              </a:prstGeom>
              <a:noFill/>
            </p:spPr>
            <p:txBody>
              <a:bodyPr wrap="none" rtlCol="0">
                <a:spAutoFit/>
              </a:bodyPr>
              <a:lstStyle/>
              <a:p>
                <a:r>
                  <a:rPr lang="fr-FR" sz="1050" dirty="0" smtClean="0"/>
                  <a:t>10 ……..</a:t>
                </a:r>
                <a:endParaRPr lang="fr-FR" sz="1050" dirty="0"/>
              </a:p>
            </p:txBody>
          </p:sp>
          <p:sp>
            <p:nvSpPr>
              <p:cNvPr id="34" name="ZoneTexte 33"/>
              <p:cNvSpPr txBox="1"/>
              <p:nvPr/>
            </p:nvSpPr>
            <p:spPr>
              <a:xfrm>
                <a:off x="2147828" y="-3976345"/>
                <a:ext cx="2193043" cy="622818"/>
              </a:xfrm>
              <a:prstGeom prst="rect">
                <a:avLst/>
              </a:prstGeom>
              <a:noFill/>
            </p:spPr>
            <p:txBody>
              <a:bodyPr wrap="none" rtlCol="0">
                <a:spAutoFit/>
              </a:bodyPr>
              <a:lstStyle/>
              <a:p>
                <a:r>
                  <a:rPr lang="fr-FR" sz="1000" dirty="0" smtClean="0"/>
                  <a:t>20 ……..</a:t>
                </a:r>
                <a:endParaRPr lang="fr-FR" sz="1000" dirty="0"/>
              </a:p>
            </p:txBody>
          </p:sp>
          <p:sp>
            <p:nvSpPr>
              <p:cNvPr id="35" name="ZoneTexte 34"/>
              <p:cNvSpPr txBox="1"/>
              <p:nvPr/>
            </p:nvSpPr>
            <p:spPr>
              <a:xfrm>
                <a:off x="2147828" y="-3625892"/>
                <a:ext cx="2109489" cy="603944"/>
              </a:xfrm>
              <a:prstGeom prst="rect">
                <a:avLst/>
              </a:prstGeom>
              <a:noFill/>
            </p:spPr>
            <p:txBody>
              <a:bodyPr wrap="none" rtlCol="0">
                <a:spAutoFit/>
              </a:bodyPr>
              <a:lstStyle/>
              <a:p>
                <a:r>
                  <a:rPr lang="fr-FR" sz="1000" dirty="0" smtClean="0"/>
                  <a:t>30 ……..</a:t>
                </a:r>
                <a:endParaRPr lang="fr-FR" sz="1000" dirty="0"/>
              </a:p>
            </p:txBody>
          </p:sp>
        </p:grpSp>
      </p:grpSp>
      <p:sp>
        <p:nvSpPr>
          <p:cNvPr id="36" name="Flèche courbée vers le bas 35"/>
          <p:cNvSpPr/>
          <p:nvPr/>
        </p:nvSpPr>
        <p:spPr>
          <a:xfrm>
            <a:off x="1723996" y="2114544"/>
            <a:ext cx="5357850" cy="7858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7" name="Groupe 36"/>
          <p:cNvGrpSpPr/>
          <p:nvPr/>
        </p:nvGrpSpPr>
        <p:grpSpPr>
          <a:xfrm>
            <a:off x="4038600" y="4876800"/>
            <a:ext cx="928694" cy="857256"/>
            <a:chOff x="3428992" y="1857364"/>
            <a:chExt cx="1143008" cy="1071570"/>
          </a:xfrm>
        </p:grpSpPr>
        <p:sp>
          <p:nvSpPr>
            <p:cNvPr id="38" name="Document"/>
            <p:cNvSpPr>
              <a:spLocks noEditPoints="1" noChangeArrowheads="1"/>
            </p:cNvSpPr>
            <p:nvPr/>
          </p:nvSpPr>
          <p:spPr bwMode="auto">
            <a:xfrm>
              <a:off x="3428992" y="1857364"/>
              <a:ext cx="1143008" cy="107157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1100" dirty="0" smtClean="0"/>
                <a:t>Bon de Transport</a:t>
              </a:r>
              <a:endParaRPr lang="fr-FR" sz="1100" dirty="0"/>
            </a:p>
          </p:txBody>
        </p:sp>
        <p:grpSp>
          <p:nvGrpSpPr>
            <p:cNvPr id="39" name="Groupe 30"/>
            <p:cNvGrpSpPr/>
            <p:nvPr/>
          </p:nvGrpSpPr>
          <p:grpSpPr>
            <a:xfrm>
              <a:off x="3713864" y="2357430"/>
              <a:ext cx="716140" cy="531973"/>
              <a:chOff x="2145130" y="-4326799"/>
              <a:chExt cx="2195741" cy="1304851"/>
            </a:xfrm>
          </p:grpSpPr>
          <p:sp>
            <p:nvSpPr>
              <p:cNvPr id="40" name="ZoneTexte 22"/>
              <p:cNvSpPr txBox="1"/>
              <p:nvPr/>
            </p:nvSpPr>
            <p:spPr>
              <a:xfrm>
                <a:off x="2145130" y="-4326799"/>
                <a:ext cx="2193043" cy="622818"/>
              </a:xfrm>
              <a:prstGeom prst="rect">
                <a:avLst/>
              </a:prstGeom>
              <a:noFill/>
            </p:spPr>
            <p:txBody>
              <a:bodyPr wrap="none" rtlCol="0">
                <a:spAutoFit/>
              </a:bodyPr>
              <a:lstStyle/>
              <a:p>
                <a:r>
                  <a:rPr lang="fr-FR" sz="1050" dirty="0" smtClean="0"/>
                  <a:t>10 ……..</a:t>
                </a:r>
                <a:endParaRPr lang="fr-FR" sz="1050" dirty="0"/>
              </a:p>
            </p:txBody>
          </p:sp>
          <p:sp>
            <p:nvSpPr>
              <p:cNvPr id="41" name="ZoneTexte 40"/>
              <p:cNvSpPr txBox="1"/>
              <p:nvPr/>
            </p:nvSpPr>
            <p:spPr>
              <a:xfrm>
                <a:off x="2147828" y="-3976345"/>
                <a:ext cx="2193043" cy="622818"/>
              </a:xfrm>
              <a:prstGeom prst="rect">
                <a:avLst/>
              </a:prstGeom>
              <a:noFill/>
            </p:spPr>
            <p:txBody>
              <a:bodyPr wrap="none" rtlCol="0">
                <a:spAutoFit/>
              </a:bodyPr>
              <a:lstStyle/>
              <a:p>
                <a:r>
                  <a:rPr lang="fr-FR" sz="1000" dirty="0" smtClean="0"/>
                  <a:t>20 ……..</a:t>
                </a:r>
                <a:endParaRPr lang="fr-FR" sz="1000" dirty="0"/>
              </a:p>
            </p:txBody>
          </p:sp>
          <p:sp>
            <p:nvSpPr>
              <p:cNvPr id="42" name="ZoneTexte 41"/>
              <p:cNvSpPr txBox="1"/>
              <p:nvPr/>
            </p:nvSpPr>
            <p:spPr>
              <a:xfrm>
                <a:off x="2147828" y="-3625892"/>
                <a:ext cx="2109489" cy="603944"/>
              </a:xfrm>
              <a:prstGeom prst="rect">
                <a:avLst/>
              </a:prstGeom>
              <a:noFill/>
            </p:spPr>
            <p:txBody>
              <a:bodyPr wrap="none" rtlCol="0">
                <a:spAutoFit/>
              </a:bodyPr>
              <a:lstStyle/>
              <a:p>
                <a:r>
                  <a:rPr lang="fr-FR" sz="1000" dirty="0" smtClean="0"/>
                  <a:t>30 ……..</a:t>
                </a:r>
                <a:endParaRPr lang="fr-FR" sz="1000" dirty="0"/>
              </a:p>
            </p:txBody>
          </p:sp>
        </p:grpSp>
      </p:grpSp>
      <p:grpSp>
        <p:nvGrpSpPr>
          <p:cNvPr id="43" name="Groupe 42"/>
          <p:cNvGrpSpPr/>
          <p:nvPr/>
        </p:nvGrpSpPr>
        <p:grpSpPr>
          <a:xfrm>
            <a:off x="4267200" y="4953000"/>
            <a:ext cx="928694" cy="857256"/>
            <a:chOff x="3428992" y="1857364"/>
            <a:chExt cx="1143008" cy="1071570"/>
          </a:xfrm>
        </p:grpSpPr>
        <p:sp>
          <p:nvSpPr>
            <p:cNvPr id="44" name="Document"/>
            <p:cNvSpPr>
              <a:spLocks noEditPoints="1" noChangeArrowheads="1"/>
            </p:cNvSpPr>
            <p:nvPr/>
          </p:nvSpPr>
          <p:spPr bwMode="auto">
            <a:xfrm>
              <a:off x="3428992" y="1857364"/>
              <a:ext cx="1143008" cy="107157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1100" dirty="0" smtClean="0"/>
                <a:t>Bon de Transport</a:t>
              </a:r>
              <a:endParaRPr lang="fr-FR" sz="1100" dirty="0"/>
            </a:p>
          </p:txBody>
        </p:sp>
        <p:grpSp>
          <p:nvGrpSpPr>
            <p:cNvPr id="45" name="Groupe 30"/>
            <p:cNvGrpSpPr/>
            <p:nvPr/>
          </p:nvGrpSpPr>
          <p:grpSpPr>
            <a:xfrm>
              <a:off x="3713864" y="2357430"/>
              <a:ext cx="716140" cy="531973"/>
              <a:chOff x="2145130" y="-4326799"/>
              <a:chExt cx="2195741" cy="1304851"/>
            </a:xfrm>
          </p:grpSpPr>
          <p:sp>
            <p:nvSpPr>
              <p:cNvPr id="46" name="ZoneTexte 45"/>
              <p:cNvSpPr txBox="1"/>
              <p:nvPr/>
            </p:nvSpPr>
            <p:spPr>
              <a:xfrm>
                <a:off x="2145130" y="-4326799"/>
                <a:ext cx="2193043" cy="622818"/>
              </a:xfrm>
              <a:prstGeom prst="rect">
                <a:avLst/>
              </a:prstGeom>
              <a:noFill/>
            </p:spPr>
            <p:txBody>
              <a:bodyPr wrap="none" rtlCol="0">
                <a:spAutoFit/>
              </a:bodyPr>
              <a:lstStyle/>
              <a:p>
                <a:r>
                  <a:rPr lang="fr-FR" sz="1050" dirty="0" smtClean="0"/>
                  <a:t>10 ……..</a:t>
                </a:r>
                <a:endParaRPr lang="fr-FR" sz="1050" dirty="0"/>
              </a:p>
            </p:txBody>
          </p:sp>
          <p:sp>
            <p:nvSpPr>
              <p:cNvPr id="47" name="ZoneTexte 46"/>
              <p:cNvSpPr txBox="1"/>
              <p:nvPr/>
            </p:nvSpPr>
            <p:spPr>
              <a:xfrm>
                <a:off x="2147828" y="-3976345"/>
                <a:ext cx="2193043" cy="622818"/>
              </a:xfrm>
              <a:prstGeom prst="rect">
                <a:avLst/>
              </a:prstGeom>
              <a:noFill/>
            </p:spPr>
            <p:txBody>
              <a:bodyPr wrap="none" rtlCol="0">
                <a:spAutoFit/>
              </a:bodyPr>
              <a:lstStyle/>
              <a:p>
                <a:r>
                  <a:rPr lang="fr-FR" sz="1000" dirty="0" smtClean="0"/>
                  <a:t>20 ……..</a:t>
                </a:r>
                <a:endParaRPr lang="fr-FR" sz="1000" dirty="0"/>
              </a:p>
            </p:txBody>
          </p:sp>
          <p:sp>
            <p:nvSpPr>
              <p:cNvPr id="48" name="ZoneTexte 47"/>
              <p:cNvSpPr txBox="1"/>
              <p:nvPr/>
            </p:nvSpPr>
            <p:spPr>
              <a:xfrm>
                <a:off x="2147828" y="-3625892"/>
                <a:ext cx="2109489" cy="603944"/>
              </a:xfrm>
              <a:prstGeom prst="rect">
                <a:avLst/>
              </a:prstGeom>
              <a:noFill/>
            </p:spPr>
            <p:txBody>
              <a:bodyPr wrap="none" rtlCol="0">
                <a:spAutoFit/>
              </a:bodyPr>
              <a:lstStyle/>
              <a:p>
                <a:r>
                  <a:rPr lang="fr-FR" sz="1000" dirty="0" smtClean="0"/>
                  <a:t>30 ……..</a:t>
                </a:r>
                <a:endParaRPr lang="fr-FR" sz="1000" dirty="0"/>
              </a:p>
            </p:txBody>
          </p:sp>
        </p:grpSp>
      </p:grpSp>
      <p:grpSp>
        <p:nvGrpSpPr>
          <p:cNvPr id="49" name="Groupe 48"/>
          <p:cNvGrpSpPr/>
          <p:nvPr/>
        </p:nvGrpSpPr>
        <p:grpSpPr>
          <a:xfrm>
            <a:off x="8077200" y="1447800"/>
            <a:ext cx="819731" cy="928694"/>
            <a:chOff x="8211856" y="1428736"/>
            <a:chExt cx="819731" cy="928694"/>
          </a:xfrm>
        </p:grpSpPr>
        <p:pic>
          <p:nvPicPr>
            <p:cNvPr id="50" name="Picture 15" descr="C:\Documents and Settings\vannierejp\Local Settings\Temporary Internet Files\Content.IE5\JJM8583P\MCj04414570000[1].png"/>
            <p:cNvPicPr>
              <a:picLocks noChangeAspect="1" noChangeArrowheads="1"/>
            </p:cNvPicPr>
            <p:nvPr/>
          </p:nvPicPr>
          <p:blipFill>
            <a:blip r:embed="rId2" cstate="print"/>
            <a:srcRect/>
            <a:stretch>
              <a:fillRect/>
            </a:stretch>
          </p:blipFill>
          <p:spPr bwMode="auto">
            <a:xfrm>
              <a:off x="8211856" y="1428736"/>
              <a:ext cx="791314" cy="928694"/>
            </a:xfrm>
            <a:prstGeom prst="rect">
              <a:avLst/>
            </a:prstGeom>
            <a:noFill/>
          </p:spPr>
        </p:pic>
        <p:sp>
          <p:nvSpPr>
            <p:cNvPr id="51" name="Rectangle 50"/>
            <p:cNvSpPr/>
            <p:nvPr/>
          </p:nvSpPr>
          <p:spPr>
            <a:xfrm>
              <a:off x="8215338" y="2071678"/>
              <a:ext cx="816249" cy="246221"/>
            </a:xfrm>
            <a:prstGeom prst="rect">
              <a:avLst/>
            </a:prstGeom>
          </p:spPr>
          <p:txBody>
            <a:bodyPr wrap="none">
              <a:spAutoFit/>
            </a:bodyPr>
            <a:lstStyle/>
            <a:p>
              <a:pPr lvl="0"/>
              <a:r>
                <a:rPr lang="fr-FR" sz="1000" dirty="0" smtClean="0">
                  <a:solidFill>
                    <a:prstClr val="black"/>
                  </a:solidFill>
                </a:rPr>
                <a:t>fournisseur</a:t>
              </a:r>
              <a:endParaRPr lang="fr-FR" sz="1000" dirty="0">
                <a:solidFill>
                  <a:prstClr val="black"/>
                </a:solidFill>
              </a:endParaRPr>
            </a:p>
          </p:txBody>
        </p:sp>
      </p:grpSp>
      <p:sp>
        <p:nvSpPr>
          <p:cNvPr id="52" name="Flèche vers le bas 51"/>
          <p:cNvSpPr/>
          <p:nvPr/>
        </p:nvSpPr>
        <p:spPr>
          <a:xfrm rot="3662813">
            <a:off x="8492471" y="2129910"/>
            <a:ext cx="208794" cy="571504"/>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53" name="Picture 8" descr="C:\Documents and Settings\vannierejp\Local Settings\Temporary Internet Files\Content.IE5\PNT69PVO\MCj04316290000[1].png"/>
          <p:cNvPicPr>
            <a:picLocks noChangeAspect="1" noChangeArrowheads="1"/>
          </p:cNvPicPr>
          <p:nvPr/>
        </p:nvPicPr>
        <p:blipFill>
          <a:blip r:embed="rId3" cstate="print"/>
          <a:srcRect/>
          <a:stretch>
            <a:fillRect/>
          </a:stretch>
        </p:blipFill>
        <p:spPr bwMode="auto">
          <a:xfrm>
            <a:off x="5867400" y="2971800"/>
            <a:ext cx="2571768" cy="2571768"/>
          </a:xfrm>
          <a:prstGeom prst="rect">
            <a:avLst/>
          </a:prstGeom>
          <a:noFill/>
        </p:spPr>
      </p:pic>
      <p:sp>
        <p:nvSpPr>
          <p:cNvPr id="54" name="ZoneTexte 18"/>
          <p:cNvSpPr txBox="1"/>
          <p:nvPr/>
        </p:nvSpPr>
        <p:spPr>
          <a:xfrm>
            <a:off x="7010408" y="3400428"/>
            <a:ext cx="418585" cy="623248"/>
          </a:xfrm>
          <a:prstGeom prst="rect">
            <a:avLst/>
          </a:prstGeom>
          <a:noFill/>
          <a:scene3d>
            <a:camera prst="orthographicFront"/>
            <a:lightRig rig="threePt" dir="t"/>
          </a:scene3d>
          <a:sp3d>
            <a:bevelT prst="angle"/>
          </a:sp3d>
        </p:spPr>
        <p:txBody>
          <a:bodyPr wrap="square" rtlCol="0">
            <a:spAutoFit/>
          </a:bodyPr>
          <a:lstStyle/>
          <a:p>
            <a:r>
              <a:rPr lang="fr-FR" sz="4800" dirty="0" smtClean="0"/>
              <a:t>?</a:t>
            </a:r>
            <a:endParaRPr lang="fr-FR" sz="4800" dirty="0"/>
          </a:p>
        </p:txBody>
      </p:sp>
      <p:sp>
        <p:nvSpPr>
          <p:cNvPr id="55" name="ZoneTexte 54"/>
          <p:cNvSpPr txBox="1"/>
          <p:nvPr/>
        </p:nvSpPr>
        <p:spPr>
          <a:xfrm>
            <a:off x="2269641" y="6072206"/>
            <a:ext cx="4713149" cy="461665"/>
          </a:xfrm>
          <a:prstGeom prst="rect">
            <a:avLst/>
          </a:prstGeom>
          <a:noFill/>
        </p:spPr>
        <p:txBody>
          <a:bodyPr wrap="none" rtlCol="0">
            <a:spAutoFit/>
          </a:bodyPr>
          <a:lstStyle/>
          <a:p>
            <a:r>
              <a:rPr lang="fr-FR" sz="2400" dirty="0" smtClean="0">
                <a:latin typeface="+mn-lt"/>
              </a:rPr>
              <a:t>Pas de facture sans commande !!!!!!</a:t>
            </a:r>
            <a:endParaRPr lang="fr-FR" sz="2400" dirty="0">
              <a:latin typeface="+mn-lt"/>
            </a:endParaRPr>
          </a:p>
        </p:txBody>
      </p:sp>
      <p:sp>
        <p:nvSpPr>
          <p:cNvPr id="56" name="ZoneTexte 55"/>
          <p:cNvSpPr txBox="1"/>
          <p:nvPr/>
        </p:nvSpPr>
        <p:spPr>
          <a:xfrm>
            <a:off x="0" y="1600200"/>
            <a:ext cx="4876800" cy="461665"/>
          </a:xfrm>
          <a:prstGeom prst="rect">
            <a:avLst/>
          </a:prstGeom>
          <a:noFill/>
        </p:spPr>
        <p:txBody>
          <a:bodyPr wrap="square" rtlCol="0">
            <a:spAutoFit/>
          </a:bodyPr>
          <a:lstStyle/>
          <a:p>
            <a:pPr algn="l"/>
            <a:r>
              <a:rPr lang="fr-FR" b="1" dirty="0" smtClean="0">
                <a:latin typeface="+mn-lt"/>
              </a:rPr>
              <a:t>Le contrôle facture</a:t>
            </a:r>
            <a:endParaRPr lang="fr-FR" b="1" dirty="0">
              <a:latin typeface="+mn-lt"/>
            </a:endParaRPr>
          </a:p>
        </p:txBody>
      </p:sp>
      <p:sp>
        <p:nvSpPr>
          <p:cNvPr id="58" name="ZoneTexte 57"/>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2647031312"/>
      </p:ext>
    </p:extLst>
  </p:cSld>
  <p:clrMapOvr>
    <a:masterClrMapping/>
  </p:clrMapOvr>
  <p:transition>
    <p:cover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26</a:t>
            </a:fld>
            <a:endParaRPr lang="en-US" dirty="0"/>
          </a:p>
        </p:txBody>
      </p:sp>
      <p:pic>
        <p:nvPicPr>
          <p:cNvPr id="4" name="Picture 3" descr="C:\Documents and Settings\vannierejp\Local Settings\Temporary Internet Files\Content.IE5\PNT69PVO\MCj04326270000[1].png"/>
          <p:cNvPicPr>
            <a:picLocks noChangeAspect="1" noChangeArrowheads="1"/>
          </p:cNvPicPr>
          <p:nvPr/>
        </p:nvPicPr>
        <p:blipFill>
          <a:blip r:embed="rId2" cstate="print"/>
          <a:srcRect/>
          <a:stretch>
            <a:fillRect/>
          </a:stretch>
        </p:blipFill>
        <p:spPr bwMode="auto">
          <a:xfrm>
            <a:off x="1947850" y="2247880"/>
            <a:ext cx="857256" cy="857256"/>
          </a:xfrm>
          <a:prstGeom prst="rect">
            <a:avLst/>
          </a:prstGeom>
          <a:noFill/>
        </p:spPr>
      </p:pic>
      <p:pic>
        <p:nvPicPr>
          <p:cNvPr id="6" name="Picture 4" descr="C:\Documents and Settings\vannierejp\Local Settings\Temporary Internet Files\Content.IE5\PNT69PVO\MCj03110140000[1].wmf"/>
          <p:cNvPicPr>
            <a:picLocks noChangeAspect="1" noChangeArrowheads="1"/>
          </p:cNvPicPr>
          <p:nvPr/>
        </p:nvPicPr>
        <p:blipFill>
          <a:blip r:embed="rId3" cstate="print"/>
          <a:srcRect/>
          <a:stretch>
            <a:fillRect/>
          </a:stretch>
        </p:blipFill>
        <p:spPr bwMode="auto">
          <a:xfrm>
            <a:off x="1804974" y="3533764"/>
            <a:ext cx="1000132" cy="915273"/>
          </a:xfrm>
          <a:prstGeom prst="rect">
            <a:avLst/>
          </a:prstGeom>
          <a:noFill/>
        </p:spPr>
      </p:pic>
      <p:pic>
        <p:nvPicPr>
          <p:cNvPr id="7" name="Picture 10" descr="C:\Documents and Settings\vannierejp\Local Settings\Temporary Internet Files\Content.IE5\NPA1ZR59\MCBS01144_0000[1].wmf"/>
          <p:cNvPicPr>
            <a:picLocks noChangeAspect="1" noChangeArrowheads="1"/>
          </p:cNvPicPr>
          <p:nvPr/>
        </p:nvPicPr>
        <p:blipFill>
          <a:blip r:embed="rId4" cstate="print"/>
          <a:srcRect/>
          <a:stretch>
            <a:fillRect/>
          </a:stretch>
        </p:blipFill>
        <p:spPr bwMode="auto">
          <a:xfrm>
            <a:off x="2019288" y="5033962"/>
            <a:ext cx="796551" cy="866765"/>
          </a:xfrm>
          <a:prstGeom prst="rect">
            <a:avLst/>
          </a:prstGeom>
          <a:noFill/>
        </p:spPr>
      </p:pic>
      <p:sp>
        <p:nvSpPr>
          <p:cNvPr id="8" name="ZoneTexte 7"/>
          <p:cNvSpPr txBox="1"/>
          <p:nvPr/>
        </p:nvSpPr>
        <p:spPr>
          <a:xfrm>
            <a:off x="3590924" y="2176442"/>
            <a:ext cx="2037289" cy="1077218"/>
          </a:xfrm>
          <a:prstGeom prst="rect">
            <a:avLst/>
          </a:prstGeom>
          <a:noFill/>
        </p:spPr>
        <p:txBody>
          <a:bodyPr wrap="none" rtlCol="0">
            <a:spAutoFit/>
          </a:bodyPr>
          <a:lstStyle/>
          <a:p>
            <a:pPr algn="l"/>
            <a:r>
              <a:rPr lang="fr-FR" sz="1600" dirty="0" smtClean="0">
                <a:latin typeface="+mn-lt"/>
              </a:rPr>
              <a:t>Données générales</a:t>
            </a:r>
          </a:p>
          <a:p>
            <a:pPr lvl="1" algn="l">
              <a:buFont typeface="Arial" pitchFamily="34" charset="0"/>
              <a:buChar char="•"/>
            </a:pPr>
            <a:r>
              <a:rPr lang="fr-FR" sz="1600" dirty="0" smtClean="0">
                <a:latin typeface="+mn-lt"/>
              </a:rPr>
              <a:t>Adresse</a:t>
            </a:r>
          </a:p>
          <a:p>
            <a:pPr lvl="1" algn="l">
              <a:buFont typeface="Arial" pitchFamily="34" charset="0"/>
              <a:buChar char="•"/>
            </a:pPr>
            <a:r>
              <a:rPr lang="fr-FR" sz="1600" dirty="0" smtClean="0">
                <a:latin typeface="+mn-lt"/>
              </a:rPr>
              <a:t>Communication</a:t>
            </a:r>
          </a:p>
          <a:p>
            <a:pPr lvl="1" algn="l">
              <a:buFont typeface="Arial" pitchFamily="34" charset="0"/>
              <a:buChar char="•"/>
            </a:pPr>
            <a:r>
              <a:rPr lang="fr-FR" sz="1600" dirty="0" smtClean="0">
                <a:latin typeface="+mn-lt"/>
              </a:rPr>
              <a:t>Infos bancaires</a:t>
            </a:r>
            <a:endParaRPr lang="fr-FR" sz="1600" dirty="0">
              <a:latin typeface="+mn-lt"/>
            </a:endParaRPr>
          </a:p>
        </p:txBody>
      </p:sp>
      <p:sp>
        <p:nvSpPr>
          <p:cNvPr id="9" name="ZoneTexte 8"/>
          <p:cNvSpPr txBox="1"/>
          <p:nvPr/>
        </p:nvSpPr>
        <p:spPr>
          <a:xfrm>
            <a:off x="3733800" y="3533764"/>
            <a:ext cx="2350323" cy="1077218"/>
          </a:xfrm>
          <a:prstGeom prst="rect">
            <a:avLst/>
          </a:prstGeom>
          <a:noFill/>
        </p:spPr>
        <p:txBody>
          <a:bodyPr wrap="none" rtlCol="0">
            <a:spAutoFit/>
          </a:bodyPr>
          <a:lstStyle/>
          <a:p>
            <a:pPr algn="l"/>
            <a:r>
              <a:rPr lang="fr-FR" sz="1600" dirty="0" smtClean="0">
                <a:latin typeface="+mn-lt"/>
              </a:rPr>
              <a:t>Données comptables (</a:t>
            </a:r>
            <a:r>
              <a:rPr lang="fr-FR" sz="1600" dirty="0" err="1" smtClean="0">
                <a:latin typeface="+mn-lt"/>
              </a:rPr>
              <a:t>ste</a:t>
            </a:r>
            <a:r>
              <a:rPr lang="fr-FR" sz="1600" dirty="0" smtClean="0">
                <a:latin typeface="+mn-lt"/>
              </a:rPr>
              <a:t>)</a:t>
            </a:r>
          </a:p>
          <a:p>
            <a:pPr lvl="1" algn="l">
              <a:buFont typeface="Arial" pitchFamily="34" charset="0"/>
              <a:buChar char="•"/>
            </a:pPr>
            <a:r>
              <a:rPr lang="fr-FR" sz="1600" dirty="0" smtClean="0">
                <a:latin typeface="+mn-lt"/>
              </a:rPr>
              <a:t>Comptes</a:t>
            </a:r>
          </a:p>
          <a:p>
            <a:pPr lvl="1" algn="l">
              <a:buFont typeface="Arial" pitchFamily="34" charset="0"/>
              <a:buChar char="•"/>
            </a:pPr>
            <a:r>
              <a:rPr lang="fr-FR" sz="1600" dirty="0" smtClean="0">
                <a:latin typeface="+mn-lt"/>
              </a:rPr>
              <a:t> règlement</a:t>
            </a:r>
          </a:p>
          <a:p>
            <a:pPr lvl="1" algn="l">
              <a:buFont typeface="Arial" pitchFamily="34" charset="0"/>
              <a:buChar char="•"/>
            </a:pPr>
            <a:r>
              <a:rPr lang="fr-FR" sz="1600" dirty="0" smtClean="0">
                <a:latin typeface="+mn-lt"/>
              </a:rPr>
              <a:t>CA, honoraires</a:t>
            </a:r>
            <a:endParaRPr lang="fr-FR" sz="1600" dirty="0">
              <a:latin typeface="+mn-lt"/>
            </a:endParaRPr>
          </a:p>
        </p:txBody>
      </p:sp>
      <p:sp>
        <p:nvSpPr>
          <p:cNvPr id="10" name="ZoneTexte 9"/>
          <p:cNvSpPr txBox="1"/>
          <p:nvPr/>
        </p:nvSpPr>
        <p:spPr>
          <a:xfrm>
            <a:off x="3733800" y="5105400"/>
            <a:ext cx="2020168" cy="830997"/>
          </a:xfrm>
          <a:prstGeom prst="rect">
            <a:avLst/>
          </a:prstGeom>
          <a:noFill/>
        </p:spPr>
        <p:txBody>
          <a:bodyPr wrap="none" rtlCol="0">
            <a:spAutoFit/>
          </a:bodyPr>
          <a:lstStyle/>
          <a:p>
            <a:pPr algn="l"/>
            <a:r>
              <a:rPr lang="fr-FR" sz="1600" dirty="0" smtClean="0">
                <a:latin typeface="+mn-lt"/>
              </a:rPr>
              <a:t>Données achat (</a:t>
            </a:r>
            <a:r>
              <a:rPr lang="fr-FR" sz="1600" dirty="0" err="1" smtClean="0">
                <a:latin typeface="+mn-lt"/>
              </a:rPr>
              <a:t>org</a:t>
            </a:r>
            <a:r>
              <a:rPr lang="fr-FR" sz="1600" dirty="0" smtClean="0">
                <a:latin typeface="+mn-lt"/>
              </a:rPr>
              <a:t>)</a:t>
            </a:r>
          </a:p>
          <a:p>
            <a:pPr lvl="1" algn="l">
              <a:buFont typeface="Arial" pitchFamily="34" charset="0"/>
              <a:buChar char="•"/>
            </a:pPr>
            <a:r>
              <a:rPr lang="fr-FR" sz="1600" dirty="0" smtClean="0">
                <a:latin typeface="+mn-lt"/>
              </a:rPr>
              <a:t>incoterms</a:t>
            </a:r>
          </a:p>
          <a:p>
            <a:pPr lvl="1" algn="l">
              <a:buFont typeface="Arial" pitchFamily="34" charset="0"/>
              <a:buChar char="•"/>
            </a:pPr>
            <a:r>
              <a:rPr lang="fr-FR" sz="1600" dirty="0" smtClean="0">
                <a:latin typeface="+mn-lt"/>
              </a:rPr>
              <a:t>correspondants</a:t>
            </a:r>
            <a:endParaRPr lang="fr-FR" sz="1600" dirty="0">
              <a:latin typeface="+mn-lt"/>
            </a:endParaRPr>
          </a:p>
        </p:txBody>
      </p:sp>
      <p:sp>
        <p:nvSpPr>
          <p:cNvPr id="11" name="ZoneTexte 10"/>
          <p:cNvSpPr txBox="1"/>
          <p:nvPr/>
        </p:nvSpPr>
        <p:spPr>
          <a:xfrm>
            <a:off x="228600" y="1676400"/>
            <a:ext cx="5867400" cy="461665"/>
          </a:xfrm>
          <a:prstGeom prst="rect">
            <a:avLst/>
          </a:prstGeom>
          <a:noFill/>
        </p:spPr>
        <p:txBody>
          <a:bodyPr wrap="square" rtlCol="0">
            <a:spAutoFit/>
          </a:bodyPr>
          <a:lstStyle/>
          <a:p>
            <a:pPr algn="l"/>
            <a:r>
              <a:rPr lang="fr-FR" b="1" dirty="0" smtClean="0">
                <a:latin typeface="+mj-lt"/>
              </a:rPr>
              <a:t>Base de données fournisseurs</a:t>
            </a:r>
            <a:endParaRPr lang="fr-FR" b="1" dirty="0">
              <a:latin typeface="+mj-lt"/>
            </a:endParaRPr>
          </a:p>
        </p:txBody>
      </p:sp>
      <p:sp>
        <p:nvSpPr>
          <p:cNvPr id="12" name="ZoneTexte 11"/>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1458171407"/>
      </p:ext>
    </p:extLst>
  </p:cSld>
  <p:clrMapOvr>
    <a:masterClrMapping/>
  </p:clrMapOvr>
  <p:transition>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27</a:t>
            </a:fld>
            <a:endParaRPr lang="en-US" dirty="0"/>
          </a:p>
        </p:txBody>
      </p:sp>
      <p:pic>
        <p:nvPicPr>
          <p:cNvPr id="4" name="Picture 3" descr="C:\Documents and Settings\vannierejp\Local Settings\Temporary Internet Files\Content.IE5\PNT69PVO\MCj04326270000[1].png"/>
          <p:cNvPicPr>
            <a:picLocks noChangeAspect="1" noChangeArrowheads="1"/>
          </p:cNvPicPr>
          <p:nvPr/>
        </p:nvPicPr>
        <p:blipFill>
          <a:blip r:embed="rId2" cstate="print"/>
          <a:srcRect/>
          <a:stretch>
            <a:fillRect/>
          </a:stretch>
        </p:blipFill>
        <p:spPr bwMode="auto">
          <a:xfrm>
            <a:off x="2862250" y="1875633"/>
            <a:ext cx="857256" cy="597462"/>
          </a:xfrm>
          <a:prstGeom prst="rect">
            <a:avLst/>
          </a:prstGeom>
          <a:noFill/>
        </p:spPr>
      </p:pic>
      <p:pic>
        <p:nvPicPr>
          <p:cNvPr id="6" name="Picture 10" descr="C:\Documents and Settings\vannierejp\Local Settings\Temporary Internet Files\Content.IE5\NPA1ZR59\MCBS01144_0000[1].wmf"/>
          <p:cNvPicPr>
            <a:picLocks noChangeAspect="1" noChangeArrowheads="1"/>
          </p:cNvPicPr>
          <p:nvPr/>
        </p:nvPicPr>
        <p:blipFill>
          <a:blip r:embed="rId3" cstate="print"/>
          <a:srcRect/>
          <a:stretch>
            <a:fillRect/>
          </a:stretch>
        </p:blipFill>
        <p:spPr bwMode="auto">
          <a:xfrm>
            <a:off x="3005126" y="2878646"/>
            <a:ext cx="796551" cy="604090"/>
          </a:xfrm>
          <a:prstGeom prst="rect">
            <a:avLst/>
          </a:prstGeom>
          <a:noFill/>
        </p:spPr>
      </p:pic>
      <p:sp>
        <p:nvSpPr>
          <p:cNvPr id="7" name="ZoneTexte 6"/>
          <p:cNvSpPr txBox="1"/>
          <p:nvPr/>
        </p:nvSpPr>
        <p:spPr>
          <a:xfrm>
            <a:off x="4505324" y="1768255"/>
            <a:ext cx="2828018" cy="738664"/>
          </a:xfrm>
          <a:prstGeom prst="rect">
            <a:avLst/>
          </a:prstGeom>
          <a:noFill/>
        </p:spPr>
        <p:txBody>
          <a:bodyPr wrap="square" rtlCol="0">
            <a:spAutoFit/>
          </a:bodyPr>
          <a:lstStyle/>
          <a:p>
            <a:pPr algn="l"/>
            <a:r>
              <a:rPr lang="fr-FR" sz="1400" dirty="0" smtClean="0"/>
              <a:t>Données générales</a:t>
            </a:r>
          </a:p>
          <a:p>
            <a:pPr lvl="1" algn="l">
              <a:buFont typeface="Arial" pitchFamily="34" charset="0"/>
              <a:buChar char="•"/>
            </a:pPr>
            <a:r>
              <a:rPr lang="fr-FR" sz="1400" dirty="0" smtClean="0"/>
              <a:t>Description (multi langues)</a:t>
            </a:r>
          </a:p>
          <a:p>
            <a:pPr lvl="1" algn="l">
              <a:buFont typeface="Arial" pitchFamily="34" charset="0"/>
              <a:buChar char="•"/>
            </a:pPr>
            <a:r>
              <a:rPr lang="fr-FR" sz="1400" dirty="0" smtClean="0"/>
              <a:t>Unités</a:t>
            </a:r>
            <a:endParaRPr lang="fr-FR" sz="1400" dirty="0"/>
          </a:p>
        </p:txBody>
      </p:sp>
      <p:sp>
        <p:nvSpPr>
          <p:cNvPr id="8" name="ZoneTexte 7"/>
          <p:cNvSpPr txBox="1"/>
          <p:nvPr/>
        </p:nvSpPr>
        <p:spPr>
          <a:xfrm>
            <a:off x="4648200" y="2911263"/>
            <a:ext cx="2601994" cy="738664"/>
          </a:xfrm>
          <a:prstGeom prst="rect">
            <a:avLst/>
          </a:prstGeom>
          <a:noFill/>
        </p:spPr>
        <p:txBody>
          <a:bodyPr wrap="square" rtlCol="0">
            <a:spAutoFit/>
          </a:bodyPr>
          <a:lstStyle/>
          <a:p>
            <a:pPr algn="l"/>
            <a:r>
              <a:rPr lang="fr-FR" sz="1400" dirty="0" smtClean="0"/>
              <a:t>Données comptables (société)</a:t>
            </a:r>
          </a:p>
          <a:p>
            <a:pPr lvl="1" algn="l">
              <a:buFont typeface="Arial" pitchFamily="34" charset="0"/>
              <a:buChar char="•"/>
            </a:pPr>
            <a:r>
              <a:rPr lang="fr-FR" sz="1400" dirty="0" smtClean="0"/>
              <a:t>Comptes</a:t>
            </a:r>
          </a:p>
          <a:p>
            <a:pPr lvl="1" algn="l">
              <a:buFont typeface="Arial" pitchFamily="34" charset="0"/>
              <a:buChar char="•"/>
            </a:pPr>
            <a:r>
              <a:rPr lang="fr-FR" sz="1400" dirty="0" smtClean="0"/>
              <a:t> valeurs</a:t>
            </a:r>
          </a:p>
        </p:txBody>
      </p:sp>
      <p:sp>
        <p:nvSpPr>
          <p:cNvPr id="9" name="ZoneTexte 8"/>
          <p:cNvSpPr txBox="1"/>
          <p:nvPr/>
        </p:nvSpPr>
        <p:spPr>
          <a:xfrm>
            <a:off x="4648200" y="4191000"/>
            <a:ext cx="2541080" cy="954107"/>
          </a:xfrm>
          <a:prstGeom prst="rect">
            <a:avLst/>
          </a:prstGeom>
          <a:noFill/>
        </p:spPr>
        <p:txBody>
          <a:bodyPr wrap="square" rtlCol="0">
            <a:spAutoFit/>
          </a:bodyPr>
          <a:lstStyle/>
          <a:p>
            <a:pPr algn="l"/>
            <a:r>
              <a:rPr lang="fr-FR" sz="1400" dirty="0" smtClean="0"/>
              <a:t>Données établissements</a:t>
            </a:r>
          </a:p>
          <a:p>
            <a:pPr lvl="1" algn="l">
              <a:buFont typeface="Arial" pitchFamily="34" charset="0"/>
              <a:buChar char="•"/>
            </a:pPr>
            <a:r>
              <a:rPr lang="fr-FR" sz="1400" dirty="0" smtClean="0"/>
              <a:t>Processus réception</a:t>
            </a:r>
          </a:p>
          <a:p>
            <a:pPr lvl="1" algn="l">
              <a:buFont typeface="Arial" pitchFamily="34" charset="0"/>
              <a:buChar char="•"/>
            </a:pPr>
            <a:r>
              <a:rPr lang="fr-FR" sz="1400" dirty="0" smtClean="0"/>
              <a:t>Processus fabrication</a:t>
            </a:r>
          </a:p>
          <a:p>
            <a:pPr lvl="1" algn="l">
              <a:buFont typeface="Arial" pitchFamily="34" charset="0"/>
              <a:buChar char="•"/>
            </a:pPr>
            <a:r>
              <a:rPr lang="fr-FR" sz="1400" dirty="0" smtClean="0"/>
              <a:t>Processus planification</a:t>
            </a:r>
            <a:endParaRPr lang="fr-FR" sz="1400" dirty="0"/>
          </a:p>
        </p:txBody>
      </p:sp>
      <p:sp>
        <p:nvSpPr>
          <p:cNvPr id="10" name="ZoneTexte 9"/>
          <p:cNvSpPr txBox="1"/>
          <p:nvPr/>
        </p:nvSpPr>
        <p:spPr>
          <a:xfrm>
            <a:off x="4717013" y="5691198"/>
            <a:ext cx="1717137" cy="954107"/>
          </a:xfrm>
          <a:prstGeom prst="rect">
            <a:avLst/>
          </a:prstGeom>
          <a:noFill/>
        </p:spPr>
        <p:txBody>
          <a:bodyPr wrap="square" rtlCol="0">
            <a:spAutoFit/>
          </a:bodyPr>
          <a:lstStyle/>
          <a:p>
            <a:pPr algn="l"/>
            <a:r>
              <a:rPr lang="fr-FR" sz="1400" dirty="0" smtClean="0"/>
              <a:t>Données magasins</a:t>
            </a:r>
          </a:p>
          <a:p>
            <a:pPr lvl="1" algn="l">
              <a:buFont typeface="Arial" pitchFamily="34" charset="0"/>
              <a:buChar char="•"/>
            </a:pPr>
            <a:r>
              <a:rPr lang="fr-FR" sz="1400" dirty="0" smtClean="0"/>
              <a:t>quantités</a:t>
            </a:r>
          </a:p>
          <a:p>
            <a:pPr lvl="1" algn="l">
              <a:buFont typeface="Arial" pitchFamily="34" charset="0"/>
              <a:buChar char="•"/>
            </a:pPr>
            <a:r>
              <a:rPr lang="fr-FR" sz="1400" dirty="0" smtClean="0"/>
              <a:t>gestion </a:t>
            </a:r>
          </a:p>
          <a:p>
            <a:pPr lvl="1" algn="l">
              <a:buFont typeface="Arial" pitchFamily="34" charset="0"/>
              <a:buChar char="•"/>
            </a:pPr>
            <a:r>
              <a:rPr lang="fr-FR" sz="1400" dirty="0" smtClean="0"/>
              <a:t>stockage</a:t>
            </a:r>
          </a:p>
        </p:txBody>
      </p:sp>
      <p:pic>
        <p:nvPicPr>
          <p:cNvPr id="11" name="Picture 3" descr="C:\Documents and Settings\vannierejp\Local Settings\Temporary Internet Files\Content.IE5\PNT69PVO\MCj02309900000[1].wmf"/>
          <p:cNvPicPr>
            <a:picLocks noChangeAspect="1" noChangeArrowheads="1"/>
          </p:cNvPicPr>
          <p:nvPr/>
        </p:nvPicPr>
        <p:blipFill>
          <a:blip r:embed="rId4" cstate="print"/>
          <a:srcRect/>
          <a:stretch>
            <a:fillRect/>
          </a:stretch>
        </p:blipFill>
        <p:spPr bwMode="auto">
          <a:xfrm>
            <a:off x="2790812" y="5750631"/>
            <a:ext cx="868131" cy="794406"/>
          </a:xfrm>
          <a:prstGeom prst="rect">
            <a:avLst/>
          </a:prstGeom>
          <a:noFill/>
        </p:spPr>
      </p:pic>
      <p:pic>
        <p:nvPicPr>
          <p:cNvPr id="12" name="Picture 4" descr="C:\Documents and Settings\vannierejp\Local Settings\Temporary Internet Files\Content.IE5\EN7NTFRP\MCj04378110000[1].png"/>
          <p:cNvPicPr>
            <a:picLocks noChangeAspect="1" noChangeArrowheads="1"/>
          </p:cNvPicPr>
          <p:nvPr/>
        </p:nvPicPr>
        <p:blipFill>
          <a:blip r:embed="rId5" cstate="print"/>
          <a:srcRect/>
          <a:stretch>
            <a:fillRect/>
          </a:stretch>
        </p:blipFill>
        <p:spPr bwMode="auto">
          <a:xfrm>
            <a:off x="2719374" y="4192685"/>
            <a:ext cx="1195397" cy="833129"/>
          </a:xfrm>
          <a:prstGeom prst="rect">
            <a:avLst/>
          </a:prstGeom>
          <a:noFill/>
        </p:spPr>
      </p:pic>
      <p:sp>
        <p:nvSpPr>
          <p:cNvPr id="13" name="ZoneTexte 12"/>
          <p:cNvSpPr txBox="1"/>
          <p:nvPr/>
        </p:nvSpPr>
        <p:spPr>
          <a:xfrm>
            <a:off x="0" y="1600200"/>
            <a:ext cx="3962400" cy="461665"/>
          </a:xfrm>
          <a:prstGeom prst="rect">
            <a:avLst/>
          </a:prstGeom>
          <a:noFill/>
        </p:spPr>
        <p:txBody>
          <a:bodyPr wrap="square" rtlCol="0">
            <a:spAutoFit/>
          </a:bodyPr>
          <a:lstStyle/>
          <a:p>
            <a:pPr algn="l"/>
            <a:r>
              <a:rPr lang="fr-FR" b="1" dirty="0" smtClean="0">
                <a:latin typeface="+mn-lt"/>
              </a:rPr>
              <a:t>Base de données article</a:t>
            </a:r>
            <a:endParaRPr lang="fr-FR" b="1" dirty="0">
              <a:latin typeface="+mn-lt"/>
            </a:endParaRPr>
          </a:p>
        </p:txBody>
      </p:sp>
      <p:sp>
        <p:nvSpPr>
          <p:cNvPr id="14" name="ZoneTexte 13"/>
          <p:cNvSpPr txBox="1"/>
          <p:nvPr/>
        </p:nvSpPr>
        <p:spPr>
          <a:xfrm>
            <a:off x="1295400" y="457200"/>
            <a:ext cx="5943600" cy="523220"/>
          </a:xfrm>
          <a:prstGeom prst="rect">
            <a:avLst/>
          </a:prstGeom>
          <a:noFill/>
        </p:spPr>
        <p:txBody>
          <a:bodyPr wrap="square" rtlCol="0">
            <a:spAutoFit/>
          </a:bodyPr>
          <a:lstStyle/>
          <a:p>
            <a:r>
              <a:rPr lang="fr-FR" sz="2800" b="1" dirty="0" smtClean="0">
                <a:latin typeface="+mn-lt"/>
              </a:rPr>
              <a:t>Les achats: l’organisation des achats</a:t>
            </a:r>
            <a:endParaRPr lang="fr-FR" sz="2800" b="1" dirty="0">
              <a:latin typeface="+mn-lt"/>
            </a:endParaRPr>
          </a:p>
        </p:txBody>
      </p:sp>
    </p:spTree>
    <p:extLst>
      <p:ext uri="{BB962C8B-B14F-4D97-AF65-F5344CB8AC3E}">
        <p14:creationId xmlns:p14="http://schemas.microsoft.com/office/powerpoint/2010/main" val="925244347"/>
      </p:ext>
    </p:extLst>
  </p:cSld>
  <p:clrMapOvr>
    <a:masterClrMapping/>
  </p:clrMapOvr>
  <p:transition>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28</a:t>
            </a:fld>
            <a:endParaRPr lang="en-US" dirty="0"/>
          </a:p>
        </p:txBody>
      </p:sp>
      <p:pic>
        <p:nvPicPr>
          <p:cNvPr id="4" name="Picture 11" descr="C:\Documents and Settings\vannierejp\Local Settings\Temporary Internet Files\Content.IE5\JJM8583P\MCj04348200000[1].png"/>
          <p:cNvPicPr>
            <a:picLocks noChangeAspect="1" noChangeArrowheads="1"/>
          </p:cNvPicPr>
          <p:nvPr/>
        </p:nvPicPr>
        <p:blipFill>
          <a:blip r:embed="rId2" cstate="print"/>
          <a:srcRect/>
          <a:stretch>
            <a:fillRect/>
          </a:stretch>
        </p:blipFill>
        <p:spPr bwMode="auto">
          <a:xfrm flipH="1">
            <a:off x="1500166" y="3429000"/>
            <a:ext cx="2088188" cy="1643074"/>
          </a:xfrm>
          <a:prstGeom prst="rect">
            <a:avLst/>
          </a:prstGeom>
          <a:noFill/>
        </p:spPr>
      </p:pic>
      <p:pic>
        <p:nvPicPr>
          <p:cNvPr id="6" name="Picture 2" descr="C:\Documents and Settings\vannierejp\Local Settings\Temporary Internet Files\Content.IE5\EN7NTFRP\MCj03074180000[1].wmf"/>
          <p:cNvPicPr>
            <a:picLocks noChangeAspect="1" noChangeArrowheads="1"/>
          </p:cNvPicPr>
          <p:nvPr/>
        </p:nvPicPr>
        <p:blipFill>
          <a:blip r:embed="rId3" cstate="print"/>
          <a:srcRect/>
          <a:stretch>
            <a:fillRect/>
          </a:stretch>
        </p:blipFill>
        <p:spPr bwMode="auto">
          <a:xfrm rot="16200000">
            <a:off x="2032000" y="1625600"/>
            <a:ext cx="963612" cy="1827212"/>
          </a:xfrm>
          <a:prstGeom prst="rect">
            <a:avLst/>
          </a:prstGeom>
          <a:noFill/>
        </p:spPr>
      </p:pic>
      <p:sp>
        <p:nvSpPr>
          <p:cNvPr id="7" name="ZoneTexte 6"/>
          <p:cNvSpPr txBox="1"/>
          <p:nvPr/>
        </p:nvSpPr>
        <p:spPr>
          <a:xfrm>
            <a:off x="1768076" y="2928934"/>
            <a:ext cx="1306768" cy="338554"/>
          </a:xfrm>
          <a:prstGeom prst="rect">
            <a:avLst/>
          </a:prstGeom>
          <a:noFill/>
        </p:spPr>
        <p:txBody>
          <a:bodyPr wrap="none" rtlCol="0">
            <a:spAutoFit/>
          </a:bodyPr>
          <a:lstStyle/>
          <a:p>
            <a:r>
              <a:rPr lang="fr-FR" sz="1600" dirty="0" smtClean="0">
                <a:latin typeface="+mn-lt"/>
              </a:rPr>
              <a:t>Article V0001</a:t>
            </a:r>
            <a:endParaRPr lang="fr-FR" sz="1600" dirty="0">
              <a:latin typeface="+mn-lt"/>
            </a:endParaRPr>
          </a:p>
        </p:txBody>
      </p:sp>
      <p:sp>
        <p:nvSpPr>
          <p:cNvPr id="8" name="ZoneTexte 7"/>
          <p:cNvSpPr txBox="1"/>
          <p:nvPr/>
        </p:nvSpPr>
        <p:spPr>
          <a:xfrm>
            <a:off x="1784611" y="4929198"/>
            <a:ext cx="1823320" cy="338554"/>
          </a:xfrm>
          <a:prstGeom prst="rect">
            <a:avLst/>
          </a:prstGeom>
          <a:noFill/>
        </p:spPr>
        <p:txBody>
          <a:bodyPr wrap="none" rtlCol="0">
            <a:spAutoFit/>
          </a:bodyPr>
          <a:lstStyle/>
          <a:p>
            <a:r>
              <a:rPr lang="fr-FR" sz="1600" dirty="0" smtClean="0">
                <a:latin typeface="+mn-lt"/>
              </a:rPr>
              <a:t>Fournisseur F12345</a:t>
            </a:r>
            <a:endParaRPr lang="fr-FR" sz="1600" dirty="0">
              <a:latin typeface="+mn-lt"/>
            </a:endParaRPr>
          </a:p>
        </p:txBody>
      </p:sp>
      <p:sp>
        <p:nvSpPr>
          <p:cNvPr id="9" name="Rectangle 8"/>
          <p:cNvSpPr/>
          <p:nvPr/>
        </p:nvSpPr>
        <p:spPr>
          <a:xfrm>
            <a:off x="5429256" y="2214554"/>
            <a:ext cx="2786082" cy="25003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Fiche:  F12345-V0001</a:t>
            </a:r>
            <a:endParaRPr lang="fr-FR" sz="1600" dirty="0">
              <a:solidFill>
                <a:schemeClr val="tx1"/>
              </a:solidFill>
            </a:endParaRPr>
          </a:p>
          <a:p>
            <a:pPr algn="ctr"/>
            <a:endParaRPr lang="fr-FR" sz="1600" dirty="0" smtClean="0">
              <a:solidFill>
                <a:schemeClr val="tx1"/>
              </a:solidFill>
            </a:endParaRPr>
          </a:p>
          <a:p>
            <a:pPr>
              <a:buFont typeface="Arial" pitchFamily="34" charset="0"/>
              <a:buChar char="•"/>
            </a:pPr>
            <a:r>
              <a:rPr lang="fr-FR" sz="1600" dirty="0" smtClean="0">
                <a:solidFill>
                  <a:schemeClr val="tx1"/>
                </a:solidFill>
              </a:rPr>
              <a:t>description</a:t>
            </a:r>
          </a:p>
          <a:p>
            <a:pPr>
              <a:buFont typeface="Arial" pitchFamily="34" charset="0"/>
              <a:buChar char="•"/>
            </a:pPr>
            <a:r>
              <a:rPr lang="fr-FR" sz="1600" dirty="0" smtClean="0">
                <a:solidFill>
                  <a:schemeClr val="tx1"/>
                </a:solidFill>
              </a:rPr>
              <a:t>Prix</a:t>
            </a:r>
          </a:p>
          <a:p>
            <a:pPr>
              <a:buFont typeface="Arial" pitchFamily="34" charset="0"/>
              <a:buChar char="•"/>
            </a:pPr>
            <a:r>
              <a:rPr lang="fr-FR" sz="1600" dirty="0" smtClean="0">
                <a:solidFill>
                  <a:schemeClr val="tx1"/>
                </a:solidFill>
              </a:rPr>
              <a:t>Conditions (passées, futures)</a:t>
            </a:r>
          </a:p>
          <a:p>
            <a:pPr>
              <a:buFont typeface="Arial" pitchFamily="34" charset="0"/>
              <a:buChar char="•"/>
            </a:pPr>
            <a:r>
              <a:rPr lang="fr-FR" sz="1600" dirty="0" smtClean="0">
                <a:solidFill>
                  <a:schemeClr val="tx1"/>
                </a:solidFill>
              </a:rPr>
              <a:t>Livraisons</a:t>
            </a:r>
          </a:p>
          <a:p>
            <a:pPr>
              <a:buFont typeface="Arial" pitchFamily="34" charset="0"/>
              <a:buChar char="•"/>
            </a:pPr>
            <a:r>
              <a:rPr lang="fr-FR" sz="1600" dirty="0" smtClean="0">
                <a:solidFill>
                  <a:schemeClr val="tx1"/>
                </a:solidFill>
              </a:rPr>
              <a:t>Données fournisseurs</a:t>
            </a:r>
          </a:p>
          <a:p>
            <a:pPr>
              <a:buFont typeface="Arial" pitchFamily="34" charset="0"/>
              <a:buChar char="•"/>
            </a:pPr>
            <a:r>
              <a:rPr lang="fr-FR" sz="1600" dirty="0" smtClean="0">
                <a:solidFill>
                  <a:schemeClr val="tx1"/>
                </a:solidFill>
              </a:rPr>
              <a:t>Historique commandes</a:t>
            </a:r>
          </a:p>
          <a:p>
            <a:pPr algn="ctr"/>
            <a:endParaRPr lang="fr-FR" sz="1600" dirty="0">
              <a:solidFill>
                <a:schemeClr val="tx1"/>
              </a:solidFill>
            </a:endParaRPr>
          </a:p>
        </p:txBody>
      </p:sp>
      <p:sp>
        <p:nvSpPr>
          <p:cNvPr id="10" name="Flèche droite 9"/>
          <p:cNvSpPr/>
          <p:nvPr/>
        </p:nvSpPr>
        <p:spPr>
          <a:xfrm>
            <a:off x="3857620" y="3143248"/>
            <a:ext cx="142876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Rectangle 10"/>
          <p:cNvSpPr/>
          <p:nvPr/>
        </p:nvSpPr>
        <p:spPr>
          <a:xfrm>
            <a:off x="5581656" y="2500306"/>
            <a:ext cx="2786082" cy="25003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Fiche:  F12345-V0001</a:t>
            </a:r>
            <a:endParaRPr lang="fr-FR" sz="1600" dirty="0">
              <a:solidFill>
                <a:schemeClr val="tx1"/>
              </a:solidFill>
            </a:endParaRPr>
          </a:p>
          <a:p>
            <a:pPr algn="ctr"/>
            <a:endParaRPr lang="fr-FR" sz="1600" dirty="0" smtClean="0">
              <a:solidFill>
                <a:schemeClr val="tx1"/>
              </a:solidFill>
            </a:endParaRPr>
          </a:p>
          <a:p>
            <a:pPr>
              <a:buFont typeface="Arial" pitchFamily="34" charset="0"/>
              <a:buChar char="•"/>
            </a:pPr>
            <a:r>
              <a:rPr lang="fr-FR" sz="1600" dirty="0" smtClean="0">
                <a:solidFill>
                  <a:schemeClr val="tx1"/>
                </a:solidFill>
              </a:rPr>
              <a:t>description</a:t>
            </a:r>
          </a:p>
          <a:p>
            <a:pPr>
              <a:buFont typeface="Arial" pitchFamily="34" charset="0"/>
              <a:buChar char="•"/>
            </a:pPr>
            <a:r>
              <a:rPr lang="fr-FR" sz="1600" dirty="0" smtClean="0">
                <a:solidFill>
                  <a:schemeClr val="tx1"/>
                </a:solidFill>
              </a:rPr>
              <a:t>Prix</a:t>
            </a:r>
          </a:p>
          <a:p>
            <a:pPr>
              <a:buFont typeface="Arial" pitchFamily="34" charset="0"/>
              <a:buChar char="•"/>
            </a:pPr>
            <a:r>
              <a:rPr lang="fr-FR" sz="1600" dirty="0" smtClean="0">
                <a:solidFill>
                  <a:schemeClr val="tx1"/>
                </a:solidFill>
              </a:rPr>
              <a:t>Conditions (passées, futures)</a:t>
            </a:r>
          </a:p>
          <a:p>
            <a:pPr>
              <a:buFont typeface="Arial" pitchFamily="34" charset="0"/>
              <a:buChar char="•"/>
            </a:pPr>
            <a:r>
              <a:rPr lang="fr-FR" sz="1600" dirty="0" smtClean="0">
                <a:solidFill>
                  <a:schemeClr val="tx1"/>
                </a:solidFill>
              </a:rPr>
              <a:t>Livraisons</a:t>
            </a:r>
          </a:p>
          <a:p>
            <a:pPr>
              <a:buFont typeface="Arial" pitchFamily="34" charset="0"/>
              <a:buChar char="•"/>
            </a:pPr>
            <a:r>
              <a:rPr lang="fr-FR" sz="1600" dirty="0" smtClean="0">
                <a:solidFill>
                  <a:schemeClr val="tx1"/>
                </a:solidFill>
              </a:rPr>
              <a:t>Données fournisseurs</a:t>
            </a:r>
          </a:p>
          <a:p>
            <a:pPr>
              <a:buFont typeface="Arial" pitchFamily="34" charset="0"/>
              <a:buChar char="•"/>
            </a:pPr>
            <a:r>
              <a:rPr lang="fr-FR" sz="1600" dirty="0" smtClean="0">
                <a:solidFill>
                  <a:schemeClr val="tx1"/>
                </a:solidFill>
              </a:rPr>
              <a:t>Historique commandes</a:t>
            </a:r>
          </a:p>
          <a:p>
            <a:pPr algn="ctr"/>
            <a:endParaRPr lang="fr-FR" sz="1600" dirty="0">
              <a:solidFill>
                <a:schemeClr val="tx1"/>
              </a:solidFill>
            </a:endParaRPr>
          </a:p>
        </p:txBody>
      </p:sp>
      <p:sp>
        <p:nvSpPr>
          <p:cNvPr id="12" name="Rectangle 11"/>
          <p:cNvSpPr/>
          <p:nvPr/>
        </p:nvSpPr>
        <p:spPr>
          <a:xfrm>
            <a:off x="5734056" y="2786058"/>
            <a:ext cx="2786082" cy="25003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Fiche:  F12345-V0001</a:t>
            </a:r>
            <a:endParaRPr lang="fr-FR" sz="1600" dirty="0">
              <a:solidFill>
                <a:schemeClr val="tx1"/>
              </a:solidFill>
            </a:endParaRPr>
          </a:p>
          <a:p>
            <a:pPr algn="ctr"/>
            <a:endParaRPr lang="fr-FR" sz="1600" dirty="0" smtClean="0">
              <a:solidFill>
                <a:schemeClr val="tx1"/>
              </a:solidFill>
            </a:endParaRPr>
          </a:p>
          <a:p>
            <a:pPr>
              <a:buFont typeface="Arial" pitchFamily="34" charset="0"/>
              <a:buChar char="•"/>
            </a:pPr>
            <a:r>
              <a:rPr lang="fr-FR" sz="1600" dirty="0" smtClean="0">
                <a:solidFill>
                  <a:schemeClr val="tx1"/>
                </a:solidFill>
              </a:rPr>
              <a:t>description</a:t>
            </a:r>
          </a:p>
          <a:p>
            <a:pPr>
              <a:buFont typeface="Arial" pitchFamily="34" charset="0"/>
              <a:buChar char="•"/>
            </a:pPr>
            <a:r>
              <a:rPr lang="fr-FR" sz="1600" dirty="0" smtClean="0">
                <a:solidFill>
                  <a:schemeClr val="tx1"/>
                </a:solidFill>
              </a:rPr>
              <a:t>Prix</a:t>
            </a:r>
          </a:p>
          <a:p>
            <a:pPr>
              <a:buFont typeface="Arial" pitchFamily="34" charset="0"/>
              <a:buChar char="•"/>
            </a:pPr>
            <a:r>
              <a:rPr lang="fr-FR" sz="1600" dirty="0" smtClean="0">
                <a:solidFill>
                  <a:schemeClr val="tx1"/>
                </a:solidFill>
              </a:rPr>
              <a:t>Conditions (passées, futures)</a:t>
            </a:r>
          </a:p>
          <a:p>
            <a:pPr>
              <a:buFont typeface="Arial" pitchFamily="34" charset="0"/>
              <a:buChar char="•"/>
            </a:pPr>
            <a:r>
              <a:rPr lang="fr-FR" sz="1600" dirty="0" smtClean="0">
                <a:solidFill>
                  <a:schemeClr val="tx1"/>
                </a:solidFill>
              </a:rPr>
              <a:t>Livraisons</a:t>
            </a:r>
          </a:p>
          <a:p>
            <a:pPr>
              <a:buFont typeface="Arial" pitchFamily="34" charset="0"/>
              <a:buChar char="•"/>
            </a:pPr>
            <a:r>
              <a:rPr lang="fr-FR" sz="1600" dirty="0" smtClean="0">
                <a:solidFill>
                  <a:schemeClr val="tx1"/>
                </a:solidFill>
              </a:rPr>
              <a:t>Données fournisseurs</a:t>
            </a:r>
          </a:p>
          <a:p>
            <a:pPr>
              <a:buFont typeface="Arial" pitchFamily="34" charset="0"/>
              <a:buChar char="•"/>
            </a:pPr>
            <a:r>
              <a:rPr lang="fr-FR" sz="1600" dirty="0" smtClean="0">
                <a:solidFill>
                  <a:schemeClr val="tx1"/>
                </a:solidFill>
              </a:rPr>
              <a:t>Historique commandes</a:t>
            </a:r>
          </a:p>
          <a:p>
            <a:pPr algn="ctr"/>
            <a:endParaRPr lang="fr-FR" sz="1600" dirty="0">
              <a:solidFill>
                <a:schemeClr val="tx1"/>
              </a:solidFill>
            </a:endParaRPr>
          </a:p>
        </p:txBody>
      </p:sp>
      <p:sp>
        <p:nvSpPr>
          <p:cNvPr id="13" name="ZoneTexte 12"/>
          <p:cNvSpPr txBox="1"/>
          <p:nvPr/>
        </p:nvSpPr>
        <p:spPr>
          <a:xfrm>
            <a:off x="5643048" y="5429264"/>
            <a:ext cx="2985112" cy="338554"/>
          </a:xfrm>
          <a:prstGeom prst="rect">
            <a:avLst/>
          </a:prstGeom>
          <a:noFill/>
        </p:spPr>
        <p:txBody>
          <a:bodyPr wrap="none" rtlCol="0">
            <a:spAutoFit/>
          </a:bodyPr>
          <a:lstStyle/>
          <a:p>
            <a:r>
              <a:rPr lang="fr-FR" sz="1600" dirty="0" smtClean="0">
                <a:latin typeface="+mn-lt"/>
              </a:rPr>
              <a:t>Déclinaison par service « achats »</a:t>
            </a:r>
            <a:endParaRPr lang="fr-FR" sz="1600" dirty="0">
              <a:latin typeface="+mn-lt"/>
            </a:endParaRPr>
          </a:p>
        </p:txBody>
      </p:sp>
      <p:sp>
        <p:nvSpPr>
          <p:cNvPr id="14" name="Rectangle 13"/>
          <p:cNvSpPr/>
          <p:nvPr/>
        </p:nvSpPr>
        <p:spPr>
          <a:xfrm>
            <a:off x="191399" y="1524000"/>
            <a:ext cx="3705181" cy="461665"/>
          </a:xfrm>
          <a:prstGeom prst="rect">
            <a:avLst/>
          </a:prstGeom>
        </p:spPr>
        <p:txBody>
          <a:bodyPr wrap="none">
            <a:spAutoFit/>
          </a:bodyPr>
          <a:lstStyle/>
          <a:p>
            <a:r>
              <a:rPr lang="fr-FR" b="1" dirty="0" smtClean="0">
                <a:latin typeface="+mn-lt"/>
              </a:rPr>
              <a:t>Base de données « achats »</a:t>
            </a:r>
            <a:endParaRPr lang="fr-FR" b="1" dirty="0">
              <a:latin typeface="+mn-lt"/>
            </a:endParaRPr>
          </a:p>
        </p:txBody>
      </p:sp>
      <p:sp>
        <p:nvSpPr>
          <p:cNvPr id="15" name="Titre 1"/>
          <p:cNvSpPr>
            <a:spLocks noGrp="1"/>
          </p:cNvSpPr>
          <p:nvPr>
            <p:ph type="title"/>
          </p:nvPr>
        </p:nvSpPr>
        <p:spPr>
          <a:xfrm>
            <a:off x="1066800" y="228600"/>
            <a:ext cx="7620000" cy="1020762"/>
          </a:xfrm>
        </p:spPr>
        <p:txBody>
          <a:bodyPr>
            <a:normAutofit/>
          </a:bodyPr>
          <a:lstStyle/>
          <a:p>
            <a:pPr algn="ctr"/>
            <a:r>
              <a:rPr lang="fr-FR" sz="2800" b="1" dirty="0" smtClean="0"/>
              <a:t>Les achats: achats pour stock</a:t>
            </a:r>
            <a:br>
              <a:rPr lang="fr-FR" sz="2800" b="1" dirty="0" smtClean="0"/>
            </a:br>
            <a:endParaRPr lang="fr-FR" sz="2800" b="1" dirty="0"/>
          </a:p>
        </p:txBody>
      </p:sp>
    </p:spTree>
    <p:extLst>
      <p:ext uri="{BB962C8B-B14F-4D97-AF65-F5344CB8AC3E}">
        <p14:creationId xmlns:p14="http://schemas.microsoft.com/office/powerpoint/2010/main" val="2996540214"/>
      </p:ext>
    </p:extLst>
  </p:cSld>
  <p:clrMapOvr>
    <a:masterClrMapping/>
  </p:clrMapOvr>
  <p:transition>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29</a:t>
            </a:fld>
            <a:endParaRPr lang="en-US" dirty="0"/>
          </a:p>
        </p:txBody>
      </p:sp>
      <p:grpSp>
        <p:nvGrpSpPr>
          <p:cNvPr id="6" name="Groupe 9"/>
          <p:cNvGrpSpPr/>
          <p:nvPr/>
        </p:nvGrpSpPr>
        <p:grpSpPr>
          <a:xfrm>
            <a:off x="3733808" y="3905240"/>
            <a:ext cx="1928826" cy="1357322"/>
            <a:chOff x="5241990" y="3419708"/>
            <a:chExt cx="1928826" cy="1357322"/>
          </a:xfrm>
        </p:grpSpPr>
        <p:sp>
          <p:nvSpPr>
            <p:cNvPr id="7" name="Rectangle 6"/>
            <p:cNvSpPr/>
            <p:nvPr/>
          </p:nvSpPr>
          <p:spPr>
            <a:xfrm>
              <a:off x="5241990" y="3419708"/>
              <a:ext cx="1928826" cy="135732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sz="1400"/>
            </a:p>
          </p:txBody>
        </p:sp>
        <p:sp>
          <p:nvSpPr>
            <p:cNvPr id="8" name="ZoneTexte 7"/>
            <p:cNvSpPr txBox="1"/>
            <p:nvPr/>
          </p:nvSpPr>
          <p:spPr>
            <a:xfrm>
              <a:off x="5429256" y="3735647"/>
              <a:ext cx="1500198" cy="738664"/>
            </a:xfrm>
            <a:prstGeom prst="rect">
              <a:avLst/>
            </a:prstGeom>
            <a:solidFill>
              <a:schemeClr val="bg2"/>
            </a:solidFill>
            <a:ln>
              <a:solidFill>
                <a:schemeClr val="tx1"/>
              </a:solidFill>
            </a:ln>
          </p:spPr>
          <p:txBody>
            <a:bodyPr wrap="square" rtlCol="0" anchor="ctr" anchorCtr="0">
              <a:spAutoFit/>
            </a:bodyPr>
            <a:lstStyle/>
            <a:p>
              <a:pPr algn="ctr"/>
              <a:endParaRPr lang="fr-FR" sz="1400" dirty="0" smtClean="0">
                <a:latin typeface="+mn-lt"/>
              </a:endParaRPr>
            </a:p>
            <a:p>
              <a:pPr algn="ctr"/>
              <a:r>
                <a:rPr lang="fr-FR" sz="1400" dirty="0" smtClean="0">
                  <a:latin typeface="+mn-lt"/>
                </a:rPr>
                <a:t>Réception</a:t>
              </a:r>
            </a:p>
            <a:p>
              <a:pPr algn="ctr"/>
              <a:endParaRPr lang="fr-FR" sz="1400" dirty="0">
                <a:latin typeface="+mn-lt"/>
              </a:endParaRPr>
            </a:p>
          </p:txBody>
        </p:sp>
      </p:grpSp>
      <p:pic>
        <p:nvPicPr>
          <p:cNvPr id="9" name="Picture 3" descr="C:\Documents and Settings\vannierejp\Local Settings\Temporary Internet Files\Content.IE5\JJM8583P\MCj03109980000[1].wmf"/>
          <p:cNvPicPr>
            <a:picLocks noChangeAspect="1" noChangeArrowheads="1"/>
          </p:cNvPicPr>
          <p:nvPr/>
        </p:nvPicPr>
        <p:blipFill>
          <a:blip r:embed="rId2" cstate="print"/>
          <a:srcRect/>
          <a:stretch>
            <a:fillRect/>
          </a:stretch>
        </p:blipFill>
        <p:spPr bwMode="auto">
          <a:xfrm>
            <a:off x="1233478" y="3428988"/>
            <a:ext cx="808337" cy="785818"/>
          </a:xfrm>
          <a:prstGeom prst="rect">
            <a:avLst/>
          </a:prstGeom>
          <a:noFill/>
        </p:spPr>
      </p:pic>
      <p:pic>
        <p:nvPicPr>
          <p:cNvPr id="10" name="Picture 8" descr="C:\Documents and Settings\vannierejp\Local Settings\Temporary Internet Files\Content.IE5\NPA1ZR59\MCj04127700000[1].wmf"/>
          <p:cNvPicPr>
            <a:picLocks noChangeAspect="1" noChangeArrowheads="1"/>
          </p:cNvPicPr>
          <p:nvPr/>
        </p:nvPicPr>
        <p:blipFill>
          <a:blip r:embed="rId3" cstate="print"/>
          <a:srcRect/>
          <a:stretch>
            <a:fillRect/>
          </a:stretch>
        </p:blipFill>
        <p:spPr bwMode="auto">
          <a:xfrm>
            <a:off x="6448452" y="4048116"/>
            <a:ext cx="2428892" cy="833433"/>
          </a:xfrm>
          <a:prstGeom prst="rect">
            <a:avLst/>
          </a:prstGeom>
          <a:noFill/>
          <a:ln w="9525">
            <a:noFill/>
            <a:miter lim="800000"/>
            <a:headEnd/>
            <a:tailEnd/>
          </a:ln>
        </p:spPr>
      </p:pic>
      <p:sp>
        <p:nvSpPr>
          <p:cNvPr id="11" name="ZoneTexte 10"/>
          <p:cNvSpPr txBox="1"/>
          <p:nvPr/>
        </p:nvSpPr>
        <p:spPr>
          <a:xfrm>
            <a:off x="1219200" y="3124200"/>
            <a:ext cx="1026242" cy="307777"/>
          </a:xfrm>
          <a:prstGeom prst="rect">
            <a:avLst/>
          </a:prstGeom>
          <a:noFill/>
        </p:spPr>
        <p:txBody>
          <a:bodyPr wrap="none" rtlCol="0">
            <a:spAutoFit/>
          </a:bodyPr>
          <a:lstStyle/>
          <a:p>
            <a:r>
              <a:rPr lang="fr-FR" sz="1400" dirty="0" smtClean="0">
                <a:latin typeface="+mn-lt"/>
              </a:rPr>
              <a:t>Commande</a:t>
            </a:r>
            <a:endParaRPr lang="fr-FR" sz="1400" dirty="0">
              <a:latin typeface="+mn-lt"/>
            </a:endParaRPr>
          </a:p>
        </p:txBody>
      </p:sp>
      <p:pic>
        <p:nvPicPr>
          <p:cNvPr id="12" name="Picture 11" descr="C:\Documents and Settings\vannierejp\Local Settings\Temporary Internet Files\Content.IE5\JJM8583P\MCj04348200000[1].png"/>
          <p:cNvPicPr>
            <a:picLocks noChangeAspect="1" noChangeArrowheads="1"/>
          </p:cNvPicPr>
          <p:nvPr/>
        </p:nvPicPr>
        <p:blipFill>
          <a:blip r:embed="rId4" cstate="print"/>
          <a:srcRect/>
          <a:stretch>
            <a:fillRect/>
          </a:stretch>
        </p:blipFill>
        <p:spPr bwMode="auto">
          <a:xfrm flipH="1">
            <a:off x="1162040" y="4010296"/>
            <a:ext cx="1357322" cy="1037952"/>
          </a:xfrm>
          <a:prstGeom prst="rect">
            <a:avLst/>
          </a:prstGeom>
          <a:noFill/>
        </p:spPr>
      </p:pic>
      <p:sp>
        <p:nvSpPr>
          <p:cNvPr id="13" name="printer2"/>
          <p:cNvSpPr>
            <a:spLocks noEditPoints="1" noChangeArrowheads="1"/>
          </p:cNvSpPr>
          <p:nvPr/>
        </p:nvSpPr>
        <p:spPr bwMode="auto">
          <a:xfrm>
            <a:off x="5376882" y="2762232"/>
            <a:ext cx="714380" cy="285752"/>
          </a:xfrm>
          <a:custGeom>
            <a:avLst/>
            <a:gdLst>
              <a:gd name="T0" fmla="*/ 10673 w 21600"/>
              <a:gd name="T1" fmla="*/ 0 h 21600"/>
              <a:gd name="T2" fmla="*/ 19186 w 21600"/>
              <a:gd name="T3" fmla="*/ 0 h 21600"/>
              <a:gd name="T4" fmla="*/ 21600 w 21600"/>
              <a:gd name="T5" fmla="*/ 4703 h 21600"/>
              <a:gd name="T6" fmla="*/ 21600 w 21600"/>
              <a:gd name="T7" fmla="*/ 10800 h 21600"/>
              <a:gd name="T8" fmla="*/ 21600 w 21600"/>
              <a:gd name="T9" fmla="*/ 16548 h 21600"/>
              <a:gd name="T10" fmla="*/ 18042 w 21600"/>
              <a:gd name="T11" fmla="*/ 21600 h 21600"/>
              <a:gd name="T12" fmla="*/ 10673 w 21600"/>
              <a:gd name="T13" fmla="*/ 21600 h 21600"/>
              <a:gd name="T14" fmla="*/ 3176 w 21600"/>
              <a:gd name="T15" fmla="*/ 21600 h 21600"/>
              <a:gd name="T16" fmla="*/ 0 w 21600"/>
              <a:gd name="T17" fmla="*/ 16548 h 21600"/>
              <a:gd name="T18" fmla="*/ 0 w 21600"/>
              <a:gd name="T19" fmla="*/ 10800 h 21600"/>
              <a:gd name="T20" fmla="*/ 0 w 21600"/>
              <a:gd name="T21" fmla="*/ 4703 h 21600"/>
              <a:gd name="T22" fmla="*/ 2414 w 21600"/>
              <a:gd name="T23" fmla="*/ 0 h 21600"/>
              <a:gd name="T24" fmla="*/ 1397 w 21600"/>
              <a:gd name="T25" fmla="*/ 23298 h 21600"/>
              <a:gd name="T26" fmla="*/ 20266 w 21600"/>
              <a:gd name="T27" fmla="*/ 311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10673" y="0"/>
                </a:moveTo>
                <a:lnTo>
                  <a:pt x="19186" y="0"/>
                </a:lnTo>
                <a:lnTo>
                  <a:pt x="21600" y="4703"/>
                </a:lnTo>
                <a:lnTo>
                  <a:pt x="21600" y="10800"/>
                </a:lnTo>
                <a:lnTo>
                  <a:pt x="21600" y="16548"/>
                </a:lnTo>
                <a:lnTo>
                  <a:pt x="18042" y="16548"/>
                </a:lnTo>
                <a:lnTo>
                  <a:pt x="18042" y="21600"/>
                </a:lnTo>
                <a:lnTo>
                  <a:pt x="10673" y="21600"/>
                </a:lnTo>
                <a:lnTo>
                  <a:pt x="3176" y="21600"/>
                </a:lnTo>
                <a:lnTo>
                  <a:pt x="3176" y="16548"/>
                </a:lnTo>
                <a:lnTo>
                  <a:pt x="0" y="16548"/>
                </a:lnTo>
                <a:lnTo>
                  <a:pt x="0" y="10800"/>
                </a:lnTo>
                <a:lnTo>
                  <a:pt x="0" y="4703"/>
                </a:lnTo>
                <a:lnTo>
                  <a:pt x="2414" y="0"/>
                </a:lnTo>
                <a:lnTo>
                  <a:pt x="10673" y="0"/>
                </a:lnTo>
                <a:close/>
              </a:path>
              <a:path w="21600" h="21600" extrusionOk="0">
                <a:moveTo>
                  <a:pt x="0" y="4703"/>
                </a:moveTo>
                <a:lnTo>
                  <a:pt x="3558" y="4703"/>
                </a:lnTo>
                <a:lnTo>
                  <a:pt x="17026" y="4703"/>
                </a:lnTo>
                <a:lnTo>
                  <a:pt x="21600" y="4703"/>
                </a:lnTo>
                <a:lnTo>
                  <a:pt x="0" y="4703"/>
                </a:lnTo>
                <a:moveTo>
                  <a:pt x="16518" y="4703"/>
                </a:moveTo>
                <a:lnTo>
                  <a:pt x="16518" y="10452"/>
                </a:lnTo>
                <a:lnTo>
                  <a:pt x="0" y="10452"/>
                </a:lnTo>
                <a:moveTo>
                  <a:pt x="4320" y="16548"/>
                </a:moveTo>
                <a:lnTo>
                  <a:pt x="4320" y="17419"/>
                </a:lnTo>
                <a:lnTo>
                  <a:pt x="4320" y="20555"/>
                </a:lnTo>
                <a:lnTo>
                  <a:pt x="4320" y="21600"/>
                </a:lnTo>
                <a:lnTo>
                  <a:pt x="4320" y="16548"/>
                </a:lnTo>
                <a:moveTo>
                  <a:pt x="16899" y="16548"/>
                </a:moveTo>
                <a:lnTo>
                  <a:pt x="16899" y="17419"/>
                </a:lnTo>
                <a:lnTo>
                  <a:pt x="16899" y="20555"/>
                </a:lnTo>
                <a:lnTo>
                  <a:pt x="16899" y="21600"/>
                </a:lnTo>
                <a:lnTo>
                  <a:pt x="16899" y="16548"/>
                </a:lnTo>
                <a:moveTo>
                  <a:pt x="15247" y="14981"/>
                </a:moveTo>
                <a:lnTo>
                  <a:pt x="15247" y="10452"/>
                </a:lnTo>
                <a:lnTo>
                  <a:pt x="16899" y="16548"/>
                </a:lnTo>
                <a:lnTo>
                  <a:pt x="18042" y="16548"/>
                </a:lnTo>
                <a:lnTo>
                  <a:pt x="16518" y="10452"/>
                </a:lnTo>
                <a:moveTo>
                  <a:pt x="15247" y="14981"/>
                </a:moveTo>
                <a:lnTo>
                  <a:pt x="15247" y="14981"/>
                </a:lnTo>
                <a:lnTo>
                  <a:pt x="16772" y="17942"/>
                </a:lnTo>
                <a:lnTo>
                  <a:pt x="4447" y="17942"/>
                </a:lnTo>
                <a:lnTo>
                  <a:pt x="5972" y="14981"/>
                </a:lnTo>
                <a:lnTo>
                  <a:pt x="5972" y="10452"/>
                </a:lnTo>
                <a:lnTo>
                  <a:pt x="4320" y="16548"/>
                </a:lnTo>
                <a:lnTo>
                  <a:pt x="3176" y="16548"/>
                </a:lnTo>
                <a:lnTo>
                  <a:pt x="4701" y="10452"/>
                </a:lnTo>
                <a:moveTo>
                  <a:pt x="20202" y="5574"/>
                </a:moveTo>
                <a:lnTo>
                  <a:pt x="20711" y="5574"/>
                </a:lnTo>
                <a:lnTo>
                  <a:pt x="20711" y="7839"/>
                </a:lnTo>
                <a:lnTo>
                  <a:pt x="20202" y="7839"/>
                </a:lnTo>
                <a:lnTo>
                  <a:pt x="20202" y="5574"/>
                </a:lnTo>
                <a:moveTo>
                  <a:pt x="5972" y="14981"/>
                </a:moveTo>
                <a:lnTo>
                  <a:pt x="7496" y="14981"/>
                </a:lnTo>
                <a:lnTo>
                  <a:pt x="13341" y="14981"/>
                </a:lnTo>
                <a:lnTo>
                  <a:pt x="15247" y="1498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sz="1400">
              <a:latin typeface="+mn-lt"/>
            </a:endParaRPr>
          </a:p>
        </p:txBody>
      </p:sp>
      <p:grpSp>
        <p:nvGrpSpPr>
          <p:cNvPr id="14" name="Groupe 50"/>
          <p:cNvGrpSpPr/>
          <p:nvPr/>
        </p:nvGrpSpPr>
        <p:grpSpPr>
          <a:xfrm>
            <a:off x="4126717" y="2476480"/>
            <a:ext cx="1143008" cy="1093594"/>
            <a:chOff x="3428992" y="1857364"/>
            <a:chExt cx="1143008" cy="1093594"/>
          </a:xfrm>
        </p:grpSpPr>
        <p:sp>
          <p:nvSpPr>
            <p:cNvPr id="15" name="Document"/>
            <p:cNvSpPr>
              <a:spLocks noEditPoints="1" noChangeArrowheads="1"/>
            </p:cNvSpPr>
            <p:nvPr/>
          </p:nvSpPr>
          <p:spPr bwMode="auto">
            <a:xfrm>
              <a:off x="3428992" y="1857364"/>
              <a:ext cx="1143008" cy="107157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1400" dirty="0" smtClean="0">
                  <a:latin typeface="+mn-lt"/>
                </a:rPr>
                <a:t>Bon de Réception</a:t>
              </a:r>
              <a:endParaRPr lang="fr-FR" sz="1400" dirty="0">
                <a:latin typeface="+mn-lt"/>
              </a:endParaRPr>
            </a:p>
          </p:txBody>
        </p:sp>
        <p:grpSp>
          <p:nvGrpSpPr>
            <p:cNvPr id="16" name="Groupe 30"/>
            <p:cNvGrpSpPr/>
            <p:nvPr/>
          </p:nvGrpSpPr>
          <p:grpSpPr>
            <a:xfrm>
              <a:off x="3686692" y="2357429"/>
              <a:ext cx="757739" cy="593529"/>
              <a:chOff x="2061819" y="-4326799"/>
              <a:chExt cx="2323285" cy="1455838"/>
            </a:xfrm>
          </p:grpSpPr>
          <p:sp>
            <p:nvSpPr>
              <p:cNvPr id="17" name="ZoneTexte 16"/>
              <p:cNvSpPr txBox="1"/>
              <p:nvPr/>
            </p:nvSpPr>
            <p:spPr>
              <a:xfrm>
                <a:off x="2100896" y="-4326799"/>
                <a:ext cx="2281510" cy="754931"/>
              </a:xfrm>
              <a:prstGeom prst="rect">
                <a:avLst/>
              </a:prstGeom>
              <a:noFill/>
            </p:spPr>
            <p:txBody>
              <a:bodyPr wrap="none" rtlCol="0">
                <a:spAutoFit/>
              </a:bodyPr>
              <a:lstStyle/>
              <a:p>
                <a:r>
                  <a:rPr lang="fr-FR" sz="1400" dirty="0" smtClean="0">
                    <a:latin typeface="+mn-lt"/>
                  </a:rPr>
                  <a:t>10 ……..</a:t>
                </a:r>
                <a:endParaRPr lang="fr-FR" sz="1400" dirty="0">
                  <a:latin typeface="+mn-lt"/>
                </a:endParaRPr>
              </a:p>
            </p:txBody>
          </p:sp>
          <p:sp>
            <p:nvSpPr>
              <p:cNvPr id="18" name="ZoneTexte 17"/>
              <p:cNvSpPr txBox="1"/>
              <p:nvPr/>
            </p:nvSpPr>
            <p:spPr>
              <a:xfrm>
                <a:off x="2103594" y="-3976345"/>
                <a:ext cx="2281510" cy="754931"/>
              </a:xfrm>
              <a:prstGeom prst="rect">
                <a:avLst/>
              </a:prstGeom>
              <a:noFill/>
            </p:spPr>
            <p:txBody>
              <a:bodyPr wrap="none" rtlCol="0">
                <a:spAutoFit/>
              </a:bodyPr>
              <a:lstStyle/>
              <a:p>
                <a:r>
                  <a:rPr lang="fr-FR" sz="1400" dirty="0" smtClean="0">
                    <a:latin typeface="+mn-lt"/>
                  </a:rPr>
                  <a:t>20 ……..</a:t>
                </a:r>
                <a:endParaRPr lang="fr-FR" sz="1400" dirty="0">
                  <a:latin typeface="+mn-lt"/>
                </a:endParaRPr>
              </a:p>
            </p:txBody>
          </p:sp>
          <p:sp>
            <p:nvSpPr>
              <p:cNvPr id="19" name="ZoneTexte 18"/>
              <p:cNvSpPr txBox="1"/>
              <p:nvPr/>
            </p:nvSpPr>
            <p:spPr>
              <a:xfrm>
                <a:off x="2061819" y="-3625892"/>
                <a:ext cx="2281510" cy="754931"/>
              </a:xfrm>
              <a:prstGeom prst="rect">
                <a:avLst/>
              </a:prstGeom>
              <a:noFill/>
            </p:spPr>
            <p:txBody>
              <a:bodyPr wrap="none" rtlCol="0">
                <a:spAutoFit/>
              </a:bodyPr>
              <a:lstStyle/>
              <a:p>
                <a:r>
                  <a:rPr lang="fr-FR" sz="1400" dirty="0" smtClean="0">
                    <a:latin typeface="+mn-lt"/>
                  </a:rPr>
                  <a:t>30 ……..</a:t>
                </a:r>
                <a:endParaRPr lang="fr-FR" sz="1400" dirty="0">
                  <a:latin typeface="+mn-lt"/>
                </a:endParaRPr>
              </a:p>
            </p:txBody>
          </p:sp>
        </p:grpSp>
      </p:grpSp>
      <p:sp>
        <p:nvSpPr>
          <p:cNvPr id="20" name="Flèche droite 19"/>
          <p:cNvSpPr/>
          <p:nvPr/>
        </p:nvSpPr>
        <p:spPr>
          <a:xfrm>
            <a:off x="2733676" y="4048116"/>
            <a:ext cx="857256" cy="28575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EM</a:t>
            </a:r>
            <a:endParaRPr lang="fr-FR" sz="1400" dirty="0"/>
          </a:p>
        </p:txBody>
      </p:sp>
      <p:sp>
        <p:nvSpPr>
          <p:cNvPr id="21" name="Flèche droite 20"/>
          <p:cNvSpPr/>
          <p:nvPr/>
        </p:nvSpPr>
        <p:spPr>
          <a:xfrm>
            <a:off x="5805510" y="4548182"/>
            <a:ext cx="857256" cy="28575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2" name="Flèche droite 21"/>
          <p:cNvSpPr/>
          <p:nvPr/>
        </p:nvSpPr>
        <p:spPr>
          <a:xfrm flipH="1">
            <a:off x="2662238" y="4548182"/>
            <a:ext cx="857256" cy="28575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Refus</a:t>
            </a:r>
            <a:endParaRPr lang="fr-FR" sz="1400" dirty="0"/>
          </a:p>
        </p:txBody>
      </p:sp>
      <p:sp>
        <p:nvSpPr>
          <p:cNvPr id="23" name="ZoneTexte 22"/>
          <p:cNvSpPr txBox="1"/>
          <p:nvPr/>
        </p:nvSpPr>
        <p:spPr>
          <a:xfrm>
            <a:off x="6814106" y="5976942"/>
            <a:ext cx="1186894" cy="307777"/>
          </a:xfrm>
          <a:prstGeom prst="rect">
            <a:avLst/>
          </a:prstGeom>
          <a:noFill/>
        </p:spPr>
        <p:txBody>
          <a:bodyPr wrap="square" rtlCol="0">
            <a:spAutoFit/>
          </a:bodyPr>
          <a:lstStyle/>
          <a:p>
            <a:r>
              <a:rPr lang="fr-FR" sz="1400" dirty="0" smtClean="0">
                <a:latin typeface="+mn-lt"/>
              </a:rPr>
              <a:t>fournisseur</a:t>
            </a:r>
            <a:endParaRPr lang="fr-FR" sz="1400" dirty="0">
              <a:latin typeface="+mn-lt"/>
            </a:endParaRPr>
          </a:p>
        </p:txBody>
      </p:sp>
      <p:pic>
        <p:nvPicPr>
          <p:cNvPr id="24" name="Picture 2" descr="C:\Documents and Settings\vannierejp\Local Settings\Temporary Internet Files\Content.IE5\JJM8583P\MCj04359810000[1].wmf"/>
          <p:cNvPicPr>
            <a:picLocks noChangeAspect="1" noChangeArrowheads="1"/>
          </p:cNvPicPr>
          <p:nvPr/>
        </p:nvPicPr>
        <p:blipFill>
          <a:blip r:embed="rId5" cstate="print"/>
          <a:srcRect/>
          <a:stretch>
            <a:fillRect/>
          </a:stretch>
        </p:blipFill>
        <p:spPr bwMode="auto">
          <a:xfrm>
            <a:off x="6805642" y="5334000"/>
            <a:ext cx="873044" cy="662760"/>
          </a:xfrm>
          <a:prstGeom prst="rect">
            <a:avLst/>
          </a:prstGeom>
          <a:noFill/>
        </p:spPr>
      </p:pic>
      <p:sp>
        <p:nvSpPr>
          <p:cNvPr id="25" name="Flèche gauche 24"/>
          <p:cNvSpPr/>
          <p:nvPr/>
        </p:nvSpPr>
        <p:spPr>
          <a:xfrm>
            <a:off x="2590800" y="5334000"/>
            <a:ext cx="4071966" cy="357190"/>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Retour</a:t>
            </a:r>
            <a:endParaRPr lang="fr-FR" sz="1400" dirty="0"/>
          </a:p>
        </p:txBody>
      </p:sp>
      <p:sp>
        <p:nvSpPr>
          <p:cNvPr id="26" name="Flèche à angle droit 25"/>
          <p:cNvSpPr/>
          <p:nvPr/>
        </p:nvSpPr>
        <p:spPr>
          <a:xfrm rot="16200000" flipH="1">
            <a:off x="7734336" y="5083968"/>
            <a:ext cx="571504" cy="500066"/>
          </a:xfrm>
          <a:prstGeom prst="bentUp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7" name="Titre 1"/>
          <p:cNvSpPr txBox="1">
            <a:spLocks/>
          </p:cNvSpPr>
          <p:nvPr/>
        </p:nvSpPr>
        <p:spPr>
          <a:xfrm>
            <a:off x="0" y="1295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j-lt"/>
                <a:ea typeface="+mj-ea"/>
                <a:cs typeface="+mj-cs"/>
              </a:rPr>
              <a:t>Entrée marchandise, refus, retour marchandises </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
        <p:nvSpPr>
          <p:cNvPr id="28" name="Titre 1"/>
          <p:cNvSpPr>
            <a:spLocks noGrp="1"/>
          </p:cNvSpPr>
          <p:nvPr>
            <p:ph type="title"/>
          </p:nvPr>
        </p:nvSpPr>
        <p:spPr>
          <a:xfrm>
            <a:off x="1066800" y="228600"/>
            <a:ext cx="7620000" cy="1020762"/>
          </a:xfrm>
        </p:spPr>
        <p:txBody>
          <a:bodyPr>
            <a:normAutofit/>
          </a:bodyPr>
          <a:lstStyle/>
          <a:p>
            <a:pPr algn="ctr"/>
            <a:r>
              <a:rPr lang="fr-FR" sz="2800" b="1" dirty="0" smtClean="0"/>
              <a:t>Les achats: achats pour stock</a:t>
            </a:r>
            <a:br>
              <a:rPr lang="fr-FR" sz="2800" b="1" dirty="0" smtClean="0"/>
            </a:br>
            <a:endParaRPr lang="fr-FR" sz="2800" b="1" dirty="0"/>
          </a:p>
        </p:txBody>
      </p:sp>
    </p:spTree>
    <p:extLst>
      <p:ext uri="{BB962C8B-B14F-4D97-AF65-F5344CB8AC3E}">
        <p14:creationId xmlns:p14="http://schemas.microsoft.com/office/powerpoint/2010/main" val="3441857476"/>
      </p:ext>
    </p:extLst>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0" cy="276999"/>
          </a:xfrm>
          <a:prstGeom prst="rect">
            <a:avLst/>
          </a:prstGeom>
          <a:noFill/>
        </p:spPr>
        <p:txBody>
          <a:bodyPr wrap="none" rtlCol="0">
            <a:spAutoFit/>
          </a:bodyPr>
          <a:lstStyle/>
          <a:p>
            <a:endParaRPr lang="fr-FR" sz="1200" dirty="0">
              <a:latin typeface="+mn-lt"/>
            </a:endParaRPr>
          </a:p>
        </p:txBody>
      </p:sp>
      <p:sp>
        <p:nvSpPr>
          <p:cNvPr id="6" name="ZoneTexte 5"/>
          <p:cNvSpPr txBox="1"/>
          <p:nvPr/>
        </p:nvSpPr>
        <p:spPr>
          <a:xfrm>
            <a:off x="4860032" y="2708920"/>
            <a:ext cx="4073163" cy="276999"/>
          </a:xfrm>
          <a:prstGeom prst="rect">
            <a:avLst/>
          </a:prstGeom>
          <a:noFill/>
        </p:spPr>
        <p:txBody>
          <a:bodyPr wrap="square" rtlCol="0">
            <a:spAutoFit/>
          </a:bodyPr>
          <a:lstStyle/>
          <a:p>
            <a:endParaRPr lang="fr-FR" sz="1200" dirty="0">
              <a:latin typeface="+mn-lt"/>
            </a:endParaRPr>
          </a:p>
        </p:txBody>
      </p:sp>
      <p:sp>
        <p:nvSpPr>
          <p:cNvPr id="14" name="Espace réservé du contenu 13"/>
          <p:cNvSpPr>
            <a:spLocks noGrp="1"/>
          </p:cNvSpPr>
          <p:nvPr>
            <p:ph idx="1"/>
          </p:nvPr>
        </p:nvSpPr>
        <p:spPr>
          <a:xfrm>
            <a:off x="0" y="1676400"/>
            <a:ext cx="3352800" cy="604664"/>
          </a:xfrm>
        </p:spPr>
        <p:txBody>
          <a:bodyPr>
            <a:noAutofit/>
          </a:bodyPr>
          <a:lstStyle/>
          <a:p>
            <a:pPr>
              <a:buNone/>
            </a:pPr>
            <a:r>
              <a:rPr lang="fr-FR" sz="2400" b="1" dirty="0" smtClean="0"/>
              <a:t>Les étapes du traitement d’une commande</a:t>
            </a:r>
            <a:endParaRPr lang="fr-FR" sz="2400" b="1" dirty="0"/>
          </a:p>
        </p:txBody>
      </p:sp>
      <p:sp>
        <p:nvSpPr>
          <p:cNvPr id="15" name="Rectangle 14"/>
          <p:cNvSpPr/>
          <p:nvPr/>
        </p:nvSpPr>
        <p:spPr>
          <a:xfrm>
            <a:off x="3347864" y="1700808"/>
            <a:ext cx="1512168" cy="504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Réception de la commande</a:t>
            </a:r>
            <a:endParaRPr lang="fr-FR" sz="1200" b="1" dirty="0">
              <a:solidFill>
                <a:schemeClr val="tx1"/>
              </a:solidFill>
            </a:endParaRPr>
          </a:p>
        </p:txBody>
      </p:sp>
      <p:sp>
        <p:nvSpPr>
          <p:cNvPr id="16" name="Organigramme : Données 15"/>
          <p:cNvSpPr/>
          <p:nvPr/>
        </p:nvSpPr>
        <p:spPr>
          <a:xfrm rot="2173682">
            <a:off x="3734336" y="2681168"/>
            <a:ext cx="835512" cy="606444"/>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17" name="ZoneTexte 16"/>
          <p:cNvSpPr txBox="1"/>
          <p:nvPr/>
        </p:nvSpPr>
        <p:spPr>
          <a:xfrm>
            <a:off x="3707904" y="2780928"/>
            <a:ext cx="864096" cy="461665"/>
          </a:xfrm>
          <a:prstGeom prst="rect">
            <a:avLst/>
          </a:prstGeom>
          <a:noFill/>
        </p:spPr>
        <p:txBody>
          <a:bodyPr wrap="square" rtlCol="0">
            <a:spAutoFit/>
          </a:bodyPr>
          <a:lstStyle/>
          <a:p>
            <a:pPr algn="ctr"/>
            <a:r>
              <a:rPr lang="fr-FR" sz="1200" b="1" dirty="0" smtClean="0">
                <a:latin typeface="+mn-lt"/>
              </a:rPr>
              <a:t>Nouveau client?</a:t>
            </a:r>
            <a:endParaRPr lang="fr-FR" sz="1200" b="1" dirty="0">
              <a:latin typeface="+mn-lt"/>
            </a:endParaRPr>
          </a:p>
        </p:txBody>
      </p:sp>
      <p:sp>
        <p:nvSpPr>
          <p:cNvPr id="18" name="Rectangle 17"/>
          <p:cNvSpPr/>
          <p:nvPr/>
        </p:nvSpPr>
        <p:spPr>
          <a:xfrm>
            <a:off x="4932040" y="2708920"/>
            <a:ext cx="1512168" cy="504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Vérification de la fiche clients</a:t>
            </a:r>
            <a:endParaRPr lang="fr-FR" sz="1200" b="1" dirty="0">
              <a:solidFill>
                <a:schemeClr val="tx1"/>
              </a:solidFill>
            </a:endParaRPr>
          </a:p>
        </p:txBody>
      </p:sp>
      <p:sp>
        <p:nvSpPr>
          <p:cNvPr id="20" name="ZoneTexte 19"/>
          <p:cNvSpPr txBox="1"/>
          <p:nvPr/>
        </p:nvSpPr>
        <p:spPr>
          <a:xfrm>
            <a:off x="3657600" y="4572000"/>
            <a:ext cx="1008112" cy="461665"/>
          </a:xfrm>
          <a:prstGeom prst="rect">
            <a:avLst/>
          </a:prstGeom>
          <a:noFill/>
        </p:spPr>
        <p:txBody>
          <a:bodyPr wrap="square" rtlCol="0">
            <a:spAutoFit/>
          </a:bodyPr>
          <a:lstStyle/>
          <a:p>
            <a:r>
              <a:rPr lang="fr-FR" sz="1200" b="1" dirty="0" smtClean="0">
                <a:latin typeface="+mn-lt"/>
              </a:rPr>
              <a:t>Client solvable?</a:t>
            </a:r>
            <a:endParaRPr lang="fr-FR" sz="1200" b="1" dirty="0">
              <a:latin typeface="+mn-lt"/>
            </a:endParaRPr>
          </a:p>
        </p:txBody>
      </p:sp>
      <p:cxnSp>
        <p:nvCxnSpPr>
          <p:cNvPr id="22" name="Connecteur droit avec flèche 21"/>
          <p:cNvCxnSpPr/>
          <p:nvPr/>
        </p:nvCxnSpPr>
        <p:spPr>
          <a:xfrm>
            <a:off x="4644008" y="2996952"/>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4139952" y="335699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4139952" y="220486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19872" y="3645024"/>
            <a:ext cx="1512168" cy="504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Vérification de la solvabilité du client</a:t>
            </a:r>
            <a:endParaRPr lang="fr-FR" sz="1200" b="1" dirty="0">
              <a:solidFill>
                <a:schemeClr val="tx1"/>
              </a:solidFill>
            </a:endParaRPr>
          </a:p>
        </p:txBody>
      </p:sp>
      <p:sp>
        <p:nvSpPr>
          <p:cNvPr id="29" name="Organigramme : Données 28"/>
          <p:cNvSpPr/>
          <p:nvPr/>
        </p:nvSpPr>
        <p:spPr>
          <a:xfrm rot="2173682">
            <a:off x="3734337" y="4481369"/>
            <a:ext cx="835512" cy="606444"/>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0" name="Organigramme : Données 29"/>
          <p:cNvSpPr/>
          <p:nvPr/>
        </p:nvSpPr>
        <p:spPr>
          <a:xfrm rot="2173682">
            <a:off x="5318511" y="3617273"/>
            <a:ext cx="835512" cy="606444"/>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cxnSp>
        <p:nvCxnSpPr>
          <p:cNvPr id="32" name="Connecteur droit avec flèche 31"/>
          <p:cNvCxnSpPr/>
          <p:nvPr/>
        </p:nvCxnSpPr>
        <p:spPr>
          <a:xfrm>
            <a:off x="5724128" y="32129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5410200" y="3733800"/>
            <a:ext cx="864096" cy="461665"/>
          </a:xfrm>
          <a:prstGeom prst="rect">
            <a:avLst/>
          </a:prstGeom>
          <a:noFill/>
        </p:spPr>
        <p:txBody>
          <a:bodyPr wrap="square" rtlCol="0">
            <a:spAutoFit/>
          </a:bodyPr>
          <a:lstStyle/>
          <a:p>
            <a:pPr algn="ctr"/>
            <a:r>
              <a:rPr lang="fr-FR" sz="1200" b="1" dirty="0" smtClean="0">
                <a:latin typeface="+mn-lt"/>
              </a:rPr>
              <a:t>Paiements à jour?</a:t>
            </a:r>
            <a:endParaRPr lang="fr-FR" sz="1200" b="1" dirty="0">
              <a:latin typeface="+mn-lt"/>
            </a:endParaRPr>
          </a:p>
        </p:txBody>
      </p:sp>
      <p:sp>
        <p:nvSpPr>
          <p:cNvPr id="34" name="Rectangle 33"/>
          <p:cNvSpPr/>
          <p:nvPr/>
        </p:nvSpPr>
        <p:spPr>
          <a:xfrm>
            <a:off x="6588224" y="3573016"/>
            <a:ext cx="1512168" cy="504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Attendre le règlement</a:t>
            </a:r>
            <a:endParaRPr lang="fr-FR" sz="1200" b="1" dirty="0">
              <a:solidFill>
                <a:schemeClr val="tx1"/>
              </a:solidFill>
            </a:endParaRPr>
          </a:p>
        </p:txBody>
      </p:sp>
      <p:cxnSp>
        <p:nvCxnSpPr>
          <p:cNvPr id="35" name="Connecteur droit avec flèche 34"/>
          <p:cNvCxnSpPr/>
          <p:nvPr/>
        </p:nvCxnSpPr>
        <p:spPr>
          <a:xfrm>
            <a:off x="6300192" y="393305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5724128" y="4365104"/>
            <a:ext cx="0"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4644008" y="4725144"/>
            <a:ext cx="108012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4499992" y="2636912"/>
            <a:ext cx="432048" cy="276999"/>
          </a:xfrm>
          <a:prstGeom prst="rect">
            <a:avLst/>
          </a:prstGeom>
          <a:noFill/>
        </p:spPr>
        <p:txBody>
          <a:bodyPr wrap="square" rtlCol="0">
            <a:spAutoFit/>
          </a:bodyPr>
          <a:lstStyle/>
          <a:p>
            <a:r>
              <a:rPr lang="fr-FR" sz="1200" b="1" dirty="0" smtClean="0">
                <a:latin typeface="+mn-lt"/>
              </a:rPr>
              <a:t>N</a:t>
            </a:r>
            <a:endParaRPr lang="fr-FR" sz="1200" b="1" dirty="0">
              <a:latin typeface="+mn-lt"/>
            </a:endParaRPr>
          </a:p>
        </p:txBody>
      </p:sp>
      <p:sp>
        <p:nvSpPr>
          <p:cNvPr id="42" name="ZoneTexte 41"/>
          <p:cNvSpPr txBox="1"/>
          <p:nvPr/>
        </p:nvSpPr>
        <p:spPr>
          <a:xfrm>
            <a:off x="6228184" y="3573016"/>
            <a:ext cx="432048" cy="276999"/>
          </a:xfrm>
          <a:prstGeom prst="rect">
            <a:avLst/>
          </a:prstGeom>
          <a:noFill/>
        </p:spPr>
        <p:txBody>
          <a:bodyPr wrap="square" rtlCol="0">
            <a:spAutoFit/>
          </a:bodyPr>
          <a:lstStyle/>
          <a:p>
            <a:r>
              <a:rPr lang="fr-FR" sz="1200" b="1" dirty="0" smtClean="0">
                <a:latin typeface="+mn-lt"/>
              </a:rPr>
              <a:t>N</a:t>
            </a:r>
            <a:endParaRPr lang="fr-FR" sz="1200" b="1" dirty="0">
              <a:latin typeface="+mn-lt"/>
            </a:endParaRPr>
          </a:p>
        </p:txBody>
      </p:sp>
      <p:cxnSp>
        <p:nvCxnSpPr>
          <p:cNvPr id="43" name="Connecteur droit avec flèche 42"/>
          <p:cNvCxnSpPr/>
          <p:nvPr/>
        </p:nvCxnSpPr>
        <p:spPr>
          <a:xfrm>
            <a:off x="4139952" y="4149080"/>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347864" y="5661248"/>
            <a:ext cx="1512168" cy="57606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Vérification  des références des produits et des prix</a:t>
            </a:r>
            <a:endParaRPr lang="fr-FR" sz="1200" b="1" dirty="0">
              <a:solidFill>
                <a:schemeClr val="tx1"/>
              </a:solidFill>
            </a:endParaRPr>
          </a:p>
        </p:txBody>
      </p:sp>
      <p:cxnSp>
        <p:nvCxnSpPr>
          <p:cNvPr id="56" name="Connecteur droit avec flèche 55"/>
          <p:cNvCxnSpPr/>
          <p:nvPr/>
        </p:nvCxnSpPr>
        <p:spPr>
          <a:xfrm>
            <a:off x="4139952" y="623731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H="1">
            <a:off x="3131840" y="4797152"/>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619672" y="4293096"/>
            <a:ext cx="1512168" cy="64807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Courrier de demande de paiement comptant </a:t>
            </a:r>
            <a:endParaRPr lang="fr-FR" sz="1200" b="1" dirty="0">
              <a:solidFill>
                <a:schemeClr val="tx1"/>
              </a:solidFill>
            </a:endParaRPr>
          </a:p>
        </p:txBody>
      </p:sp>
      <p:cxnSp>
        <p:nvCxnSpPr>
          <p:cNvPr id="61" name="Connecteur droit 60"/>
          <p:cNvCxnSpPr/>
          <p:nvPr/>
        </p:nvCxnSpPr>
        <p:spPr>
          <a:xfrm>
            <a:off x="2483768" y="4941168"/>
            <a:ext cx="0" cy="4320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2483768" y="5373216"/>
            <a:ext cx="165618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p:nvPr/>
        </p:nvCxnSpPr>
        <p:spPr>
          <a:xfrm>
            <a:off x="4139952" y="5157192"/>
            <a:ext cx="0"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3275856" y="4365104"/>
            <a:ext cx="432048" cy="276999"/>
          </a:xfrm>
          <a:prstGeom prst="rect">
            <a:avLst/>
          </a:prstGeom>
          <a:noFill/>
        </p:spPr>
        <p:txBody>
          <a:bodyPr wrap="square" rtlCol="0">
            <a:spAutoFit/>
          </a:bodyPr>
          <a:lstStyle/>
          <a:p>
            <a:r>
              <a:rPr lang="fr-FR" sz="1200" b="1" dirty="0" smtClean="0">
                <a:latin typeface="+mn-lt"/>
              </a:rPr>
              <a:t>N</a:t>
            </a:r>
            <a:endParaRPr lang="fr-FR" sz="1200" b="1" dirty="0">
              <a:latin typeface="+mn-lt"/>
            </a:endParaRPr>
          </a:p>
        </p:txBody>
      </p:sp>
      <p:sp>
        <p:nvSpPr>
          <p:cNvPr id="81" name="ZoneTexte 80"/>
          <p:cNvSpPr txBox="1"/>
          <p:nvPr/>
        </p:nvSpPr>
        <p:spPr>
          <a:xfrm>
            <a:off x="3635896" y="3284984"/>
            <a:ext cx="504056" cy="276999"/>
          </a:xfrm>
          <a:prstGeom prst="rect">
            <a:avLst/>
          </a:prstGeom>
          <a:noFill/>
        </p:spPr>
        <p:txBody>
          <a:bodyPr wrap="square" rtlCol="0">
            <a:spAutoFit/>
          </a:bodyPr>
          <a:lstStyle/>
          <a:p>
            <a:r>
              <a:rPr lang="fr-FR" sz="1200" b="1" dirty="0" smtClean="0">
                <a:latin typeface="+mn-lt"/>
              </a:rPr>
              <a:t>O</a:t>
            </a:r>
            <a:endParaRPr lang="fr-FR" sz="1200" b="1" dirty="0">
              <a:latin typeface="+mn-lt"/>
            </a:endParaRPr>
          </a:p>
        </p:txBody>
      </p:sp>
      <p:sp>
        <p:nvSpPr>
          <p:cNvPr id="82" name="ZoneTexte 81"/>
          <p:cNvSpPr txBox="1"/>
          <p:nvPr/>
        </p:nvSpPr>
        <p:spPr>
          <a:xfrm>
            <a:off x="5076056" y="4365104"/>
            <a:ext cx="504056" cy="276999"/>
          </a:xfrm>
          <a:prstGeom prst="rect">
            <a:avLst/>
          </a:prstGeom>
          <a:noFill/>
        </p:spPr>
        <p:txBody>
          <a:bodyPr wrap="square" rtlCol="0">
            <a:spAutoFit/>
          </a:bodyPr>
          <a:lstStyle/>
          <a:p>
            <a:r>
              <a:rPr lang="fr-FR" sz="1200" b="1" dirty="0" smtClean="0">
                <a:latin typeface="+mn-lt"/>
              </a:rPr>
              <a:t>O</a:t>
            </a:r>
            <a:endParaRPr lang="fr-FR" sz="1200" b="1" dirty="0">
              <a:latin typeface="+mn-lt"/>
            </a:endParaRPr>
          </a:p>
        </p:txBody>
      </p:sp>
      <p:sp>
        <p:nvSpPr>
          <p:cNvPr id="83" name="ZoneTexte 82"/>
          <p:cNvSpPr txBox="1"/>
          <p:nvPr/>
        </p:nvSpPr>
        <p:spPr>
          <a:xfrm>
            <a:off x="4211960" y="5229200"/>
            <a:ext cx="504056" cy="276999"/>
          </a:xfrm>
          <a:prstGeom prst="rect">
            <a:avLst/>
          </a:prstGeom>
          <a:noFill/>
        </p:spPr>
        <p:txBody>
          <a:bodyPr wrap="square" rtlCol="0">
            <a:spAutoFit/>
          </a:bodyPr>
          <a:lstStyle/>
          <a:p>
            <a:r>
              <a:rPr lang="fr-FR" sz="1200" b="1" dirty="0" smtClean="0">
                <a:latin typeface="+mn-lt"/>
              </a:rPr>
              <a:t>O</a:t>
            </a:r>
            <a:endParaRPr lang="fr-FR" sz="1200" b="1" dirty="0">
              <a:latin typeface="+mn-lt"/>
            </a:endParaRPr>
          </a:p>
        </p:txBody>
      </p:sp>
      <p:cxnSp>
        <p:nvCxnSpPr>
          <p:cNvPr id="84" name="Connecteur droit 83"/>
          <p:cNvCxnSpPr/>
          <p:nvPr/>
        </p:nvCxnSpPr>
        <p:spPr>
          <a:xfrm>
            <a:off x="7380312" y="3356992"/>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flipH="1">
            <a:off x="5724128" y="3356992"/>
            <a:ext cx="165618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Tree>
    <p:extLst>
      <p:ext uri="{BB962C8B-B14F-4D97-AF65-F5344CB8AC3E}">
        <p14:creationId xmlns:p14="http://schemas.microsoft.com/office/powerpoint/2010/main" val="2615800515"/>
      </p:ext>
    </p:extLst>
  </p:cSld>
  <p:clrMapOvr>
    <a:masterClrMapping/>
  </p:clrMapOvr>
  <p:transition>
    <p:cover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30</a:t>
            </a:fld>
            <a:endParaRPr lang="en-US" dirty="0"/>
          </a:p>
        </p:txBody>
      </p:sp>
      <p:grpSp>
        <p:nvGrpSpPr>
          <p:cNvPr id="6" name="Groupe 9"/>
          <p:cNvGrpSpPr/>
          <p:nvPr/>
        </p:nvGrpSpPr>
        <p:grpSpPr>
          <a:xfrm>
            <a:off x="4000464" y="2319034"/>
            <a:ext cx="1928826" cy="1357322"/>
            <a:chOff x="5241990" y="3419708"/>
            <a:chExt cx="1928826" cy="1357322"/>
          </a:xfrm>
        </p:grpSpPr>
        <p:sp>
          <p:nvSpPr>
            <p:cNvPr id="7" name="Rectangle 6"/>
            <p:cNvSpPr/>
            <p:nvPr/>
          </p:nvSpPr>
          <p:spPr>
            <a:xfrm>
              <a:off x="5241990" y="3419708"/>
              <a:ext cx="1928826" cy="135732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sz="1600"/>
            </a:p>
          </p:txBody>
        </p:sp>
        <p:sp>
          <p:nvSpPr>
            <p:cNvPr id="8" name="ZoneTexte 7"/>
            <p:cNvSpPr txBox="1"/>
            <p:nvPr/>
          </p:nvSpPr>
          <p:spPr>
            <a:xfrm>
              <a:off x="5429256" y="3812591"/>
              <a:ext cx="1500198" cy="584775"/>
            </a:xfrm>
            <a:prstGeom prst="rect">
              <a:avLst/>
            </a:prstGeom>
            <a:solidFill>
              <a:schemeClr val="bg2"/>
            </a:solidFill>
            <a:ln>
              <a:solidFill>
                <a:schemeClr val="tx1"/>
              </a:solidFill>
            </a:ln>
          </p:spPr>
          <p:txBody>
            <a:bodyPr wrap="square" rtlCol="0" anchor="ctr" anchorCtr="0">
              <a:spAutoFit/>
            </a:bodyPr>
            <a:lstStyle/>
            <a:p>
              <a:pPr algn="ctr"/>
              <a:r>
                <a:rPr lang="fr-FR" sz="1600" dirty="0" smtClean="0">
                  <a:latin typeface="+mn-lt"/>
                </a:rPr>
                <a:t>Réception</a:t>
              </a:r>
            </a:p>
            <a:p>
              <a:pPr algn="ctr"/>
              <a:r>
                <a:rPr lang="fr-FR" sz="1600" dirty="0" smtClean="0">
                  <a:latin typeface="+mn-lt"/>
                </a:rPr>
                <a:t>C.Q.</a:t>
              </a:r>
              <a:endParaRPr lang="fr-FR" sz="1600" dirty="0">
                <a:latin typeface="+mn-lt"/>
              </a:endParaRPr>
            </a:p>
          </p:txBody>
        </p:sp>
      </p:grpSp>
      <p:pic>
        <p:nvPicPr>
          <p:cNvPr id="9" name="Picture 3" descr="C:\Documents and Settings\vannierejp\Local Settings\Temporary Internet Files\Content.IE5\JJM8583P\MCj03109980000[1].wmf"/>
          <p:cNvPicPr>
            <a:picLocks noChangeAspect="1" noChangeArrowheads="1"/>
          </p:cNvPicPr>
          <p:nvPr/>
        </p:nvPicPr>
        <p:blipFill>
          <a:blip r:embed="rId2" cstate="print"/>
          <a:srcRect/>
          <a:stretch>
            <a:fillRect/>
          </a:stretch>
        </p:blipFill>
        <p:spPr bwMode="auto">
          <a:xfrm>
            <a:off x="1357258" y="1961844"/>
            <a:ext cx="808337" cy="785818"/>
          </a:xfrm>
          <a:prstGeom prst="rect">
            <a:avLst/>
          </a:prstGeom>
          <a:noFill/>
        </p:spPr>
      </p:pic>
      <p:pic>
        <p:nvPicPr>
          <p:cNvPr id="10" name="Picture 8" descr="C:\Documents and Settings\vannierejp\Local Settings\Temporary Internet Files\Content.IE5\NPA1ZR59\MCj04127700000[1].wmf"/>
          <p:cNvPicPr>
            <a:picLocks noChangeAspect="1" noChangeArrowheads="1"/>
          </p:cNvPicPr>
          <p:nvPr/>
        </p:nvPicPr>
        <p:blipFill>
          <a:blip r:embed="rId3" cstate="print"/>
          <a:srcRect/>
          <a:stretch>
            <a:fillRect/>
          </a:stretch>
        </p:blipFill>
        <p:spPr bwMode="auto">
          <a:xfrm>
            <a:off x="6715108" y="2461910"/>
            <a:ext cx="2428892" cy="833433"/>
          </a:xfrm>
          <a:prstGeom prst="rect">
            <a:avLst/>
          </a:prstGeom>
          <a:noFill/>
          <a:ln w="9525">
            <a:noFill/>
            <a:miter lim="800000"/>
            <a:headEnd/>
            <a:tailEnd/>
          </a:ln>
        </p:spPr>
      </p:pic>
      <p:sp>
        <p:nvSpPr>
          <p:cNvPr id="11" name="ZoneTexte 10"/>
          <p:cNvSpPr txBox="1"/>
          <p:nvPr/>
        </p:nvSpPr>
        <p:spPr>
          <a:xfrm>
            <a:off x="0" y="2362200"/>
            <a:ext cx="1144865" cy="338554"/>
          </a:xfrm>
          <a:prstGeom prst="rect">
            <a:avLst/>
          </a:prstGeom>
          <a:noFill/>
        </p:spPr>
        <p:txBody>
          <a:bodyPr wrap="none" rtlCol="0">
            <a:spAutoFit/>
          </a:bodyPr>
          <a:lstStyle/>
          <a:p>
            <a:r>
              <a:rPr lang="fr-FR" sz="1600" dirty="0" smtClean="0">
                <a:latin typeface="+mn-lt"/>
              </a:rPr>
              <a:t>Commande</a:t>
            </a:r>
            <a:endParaRPr lang="fr-FR" sz="1600" dirty="0">
              <a:latin typeface="+mn-lt"/>
            </a:endParaRPr>
          </a:p>
        </p:txBody>
      </p:sp>
      <p:pic>
        <p:nvPicPr>
          <p:cNvPr id="12" name="Picture 11" descr="C:\Documents and Settings\vannierejp\Local Settings\Temporary Internet Files\Content.IE5\JJM8583P\MCj04348200000[1].png"/>
          <p:cNvPicPr>
            <a:picLocks noChangeAspect="1" noChangeArrowheads="1"/>
          </p:cNvPicPr>
          <p:nvPr/>
        </p:nvPicPr>
        <p:blipFill>
          <a:blip r:embed="rId4" cstate="print"/>
          <a:srcRect/>
          <a:stretch>
            <a:fillRect/>
          </a:stretch>
        </p:blipFill>
        <p:spPr bwMode="auto">
          <a:xfrm flipH="1">
            <a:off x="1285820" y="2461910"/>
            <a:ext cx="1357322" cy="1037952"/>
          </a:xfrm>
          <a:prstGeom prst="rect">
            <a:avLst/>
          </a:prstGeom>
          <a:noFill/>
        </p:spPr>
      </p:pic>
      <p:sp>
        <p:nvSpPr>
          <p:cNvPr id="13" name="Flèche droite 12"/>
          <p:cNvSpPr/>
          <p:nvPr/>
        </p:nvSpPr>
        <p:spPr>
          <a:xfrm>
            <a:off x="2928894" y="2890538"/>
            <a:ext cx="857256" cy="28575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EM</a:t>
            </a:r>
            <a:endParaRPr lang="fr-FR" sz="1600" dirty="0"/>
          </a:p>
        </p:txBody>
      </p:sp>
      <p:sp>
        <p:nvSpPr>
          <p:cNvPr id="14" name="Flèche droite 13"/>
          <p:cNvSpPr/>
          <p:nvPr/>
        </p:nvSpPr>
        <p:spPr>
          <a:xfrm>
            <a:off x="6072166" y="2961976"/>
            <a:ext cx="857256" cy="28575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5" name="ZoneTexte 14"/>
          <p:cNvSpPr txBox="1"/>
          <p:nvPr/>
        </p:nvSpPr>
        <p:spPr>
          <a:xfrm>
            <a:off x="7543800" y="5257800"/>
            <a:ext cx="1415542" cy="338554"/>
          </a:xfrm>
          <a:prstGeom prst="rect">
            <a:avLst/>
          </a:prstGeom>
          <a:noFill/>
        </p:spPr>
        <p:txBody>
          <a:bodyPr wrap="square" rtlCol="0">
            <a:spAutoFit/>
          </a:bodyPr>
          <a:lstStyle/>
          <a:p>
            <a:r>
              <a:rPr lang="fr-FR" sz="1600" dirty="0" smtClean="0">
                <a:latin typeface="+mn-lt"/>
              </a:rPr>
              <a:t>fournisseur</a:t>
            </a:r>
            <a:endParaRPr lang="fr-FR" sz="1600" dirty="0">
              <a:latin typeface="+mn-lt"/>
            </a:endParaRPr>
          </a:p>
        </p:txBody>
      </p:sp>
      <p:pic>
        <p:nvPicPr>
          <p:cNvPr id="16" name="Picture 2" descr="C:\Documents and Settings\vannierejp\Local Settings\Temporary Internet Files\Content.IE5\JJM8583P\MCj04359810000[1].wmf"/>
          <p:cNvPicPr>
            <a:picLocks noChangeAspect="1" noChangeArrowheads="1"/>
          </p:cNvPicPr>
          <p:nvPr/>
        </p:nvPicPr>
        <p:blipFill>
          <a:blip r:embed="rId5" cstate="print"/>
          <a:srcRect/>
          <a:stretch>
            <a:fillRect/>
          </a:stretch>
        </p:blipFill>
        <p:spPr bwMode="auto">
          <a:xfrm>
            <a:off x="6629400" y="5181600"/>
            <a:ext cx="873044" cy="662760"/>
          </a:xfrm>
          <a:prstGeom prst="rect">
            <a:avLst/>
          </a:prstGeom>
          <a:noFill/>
        </p:spPr>
      </p:pic>
      <p:sp>
        <p:nvSpPr>
          <p:cNvPr id="17" name="Flèche gauche 16"/>
          <p:cNvSpPr/>
          <p:nvPr/>
        </p:nvSpPr>
        <p:spPr>
          <a:xfrm>
            <a:off x="2895600" y="5334000"/>
            <a:ext cx="3571900" cy="357190"/>
          </a:xfrm>
          <a:prstGeom prst="lef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Retour</a:t>
            </a:r>
            <a:endParaRPr lang="fr-FR" sz="1600" dirty="0"/>
          </a:p>
        </p:txBody>
      </p:sp>
      <p:sp>
        <p:nvSpPr>
          <p:cNvPr id="18" name="Flèche à angle droit 17"/>
          <p:cNvSpPr/>
          <p:nvPr/>
        </p:nvSpPr>
        <p:spPr>
          <a:xfrm rot="16200000" flipH="1">
            <a:off x="7893835" y="3497761"/>
            <a:ext cx="571504" cy="500066"/>
          </a:xfrm>
          <a:prstGeom prst="bentUp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9" name="Picture 2" descr="C:\Documents and Settings\vannierejp\Local Settings\Temporary Internet Files\Content.IE5\M6IWGQRF\MCj03970480000[1].wmf"/>
          <p:cNvPicPr>
            <a:picLocks noChangeAspect="1" noChangeArrowheads="1"/>
          </p:cNvPicPr>
          <p:nvPr/>
        </p:nvPicPr>
        <p:blipFill>
          <a:blip r:embed="rId6" cstate="print"/>
          <a:srcRect/>
          <a:stretch>
            <a:fillRect/>
          </a:stretch>
        </p:blipFill>
        <p:spPr bwMode="auto">
          <a:xfrm>
            <a:off x="7143736" y="3819232"/>
            <a:ext cx="520715" cy="519766"/>
          </a:xfrm>
          <a:prstGeom prst="rect">
            <a:avLst/>
          </a:prstGeom>
          <a:noFill/>
        </p:spPr>
      </p:pic>
      <p:grpSp>
        <p:nvGrpSpPr>
          <p:cNvPr id="20" name="Groupe 9"/>
          <p:cNvGrpSpPr/>
          <p:nvPr/>
        </p:nvGrpSpPr>
        <p:grpSpPr>
          <a:xfrm>
            <a:off x="4000464" y="3747794"/>
            <a:ext cx="1928826" cy="1357322"/>
            <a:chOff x="5241990" y="3419708"/>
            <a:chExt cx="1928826" cy="1357322"/>
          </a:xfrm>
        </p:grpSpPr>
        <p:sp>
          <p:nvSpPr>
            <p:cNvPr id="21" name="Rectangle 20"/>
            <p:cNvSpPr/>
            <p:nvPr/>
          </p:nvSpPr>
          <p:spPr>
            <a:xfrm>
              <a:off x="5241990" y="3419708"/>
              <a:ext cx="1928826" cy="135732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sz="1600"/>
            </a:p>
          </p:txBody>
        </p:sp>
        <p:sp>
          <p:nvSpPr>
            <p:cNvPr id="22" name="ZoneTexte 21"/>
            <p:cNvSpPr txBox="1"/>
            <p:nvPr/>
          </p:nvSpPr>
          <p:spPr>
            <a:xfrm>
              <a:off x="5429256" y="3935701"/>
              <a:ext cx="1500198" cy="338554"/>
            </a:xfrm>
            <a:prstGeom prst="rect">
              <a:avLst/>
            </a:prstGeom>
            <a:solidFill>
              <a:schemeClr val="bg2"/>
            </a:solidFill>
            <a:ln>
              <a:solidFill>
                <a:schemeClr val="tx1"/>
              </a:solidFill>
            </a:ln>
          </p:spPr>
          <p:txBody>
            <a:bodyPr wrap="square" rtlCol="0" anchor="ctr" anchorCtr="0">
              <a:spAutoFit/>
            </a:bodyPr>
            <a:lstStyle/>
            <a:p>
              <a:pPr algn="ctr"/>
              <a:r>
                <a:rPr lang="fr-FR" sz="1600" dirty="0" smtClean="0">
                  <a:latin typeface="+mn-lt"/>
                </a:rPr>
                <a:t>Bon</a:t>
              </a:r>
              <a:endParaRPr lang="fr-FR" sz="1600" dirty="0">
                <a:latin typeface="+mn-lt"/>
              </a:endParaRPr>
            </a:p>
          </p:txBody>
        </p:sp>
      </p:grpSp>
      <p:pic>
        <p:nvPicPr>
          <p:cNvPr id="23" name="Picture 8" descr="C:\Documents and Settings\vannierejp\Local Settings\Temporary Internet Files\Content.IE5\PNT69PVO\MCj04316290000[1].png"/>
          <p:cNvPicPr>
            <a:picLocks noChangeAspect="1" noChangeArrowheads="1"/>
          </p:cNvPicPr>
          <p:nvPr/>
        </p:nvPicPr>
        <p:blipFill>
          <a:blip r:embed="rId7" cstate="print"/>
          <a:srcRect/>
          <a:stretch>
            <a:fillRect/>
          </a:stretch>
        </p:blipFill>
        <p:spPr bwMode="auto">
          <a:xfrm>
            <a:off x="6929422" y="3962108"/>
            <a:ext cx="714380" cy="714380"/>
          </a:xfrm>
          <a:prstGeom prst="rect">
            <a:avLst/>
          </a:prstGeom>
          <a:noFill/>
        </p:spPr>
      </p:pic>
      <p:sp>
        <p:nvSpPr>
          <p:cNvPr id="24" name="Flèche vers le bas 23"/>
          <p:cNvSpPr/>
          <p:nvPr/>
        </p:nvSpPr>
        <p:spPr>
          <a:xfrm>
            <a:off x="6934200" y="4495800"/>
            <a:ext cx="28575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Flèche droite 24"/>
          <p:cNvSpPr/>
          <p:nvPr/>
        </p:nvSpPr>
        <p:spPr>
          <a:xfrm flipH="1">
            <a:off x="6248400" y="4267200"/>
            <a:ext cx="50006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ZoneTexte 25"/>
          <p:cNvSpPr txBox="1"/>
          <p:nvPr/>
        </p:nvSpPr>
        <p:spPr>
          <a:xfrm>
            <a:off x="6753579" y="4319298"/>
            <a:ext cx="279244" cy="338554"/>
          </a:xfrm>
          <a:prstGeom prst="rect">
            <a:avLst/>
          </a:prstGeom>
          <a:noFill/>
        </p:spPr>
        <p:txBody>
          <a:bodyPr wrap="none" rtlCol="0">
            <a:spAutoFit/>
          </a:bodyPr>
          <a:lstStyle/>
          <a:p>
            <a:r>
              <a:rPr lang="fr-FR" sz="1600" dirty="0" smtClean="0">
                <a:latin typeface="+mn-lt"/>
              </a:rPr>
              <a:t>?</a:t>
            </a:r>
            <a:endParaRPr lang="fr-FR" sz="1600" dirty="0">
              <a:latin typeface="+mn-lt"/>
            </a:endParaRPr>
          </a:p>
        </p:txBody>
      </p:sp>
      <p:pic>
        <p:nvPicPr>
          <p:cNvPr id="27" name="Picture 11" descr="C:\Documents and Settings\vannierejp\Local Settings\Temporary Internet Files\Content.IE5\JJM8583P\MCj04348200000[1].png"/>
          <p:cNvPicPr>
            <a:picLocks noChangeAspect="1" noChangeArrowheads="1"/>
          </p:cNvPicPr>
          <p:nvPr/>
        </p:nvPicPr>
        <p:blipFill>
          <a:blip r:embed="rId4" cstate="print"/>
          <a:srcRect/>
          <a:stretch>
            <a:fillRect/>
          </a:stretch>
        </p:blipFill>
        <p:spPr bwMode="auto">
          <a:xfrm>
            <a:off x="1295400" y="4800600"/>
            <a:ext cx="1357322" cy="1037952"/>
          </a:xfrm>
          <a:prstGeom prst="rect">
            <a:avLst/>
          </a:prstGeom>
          <a:noFill/>
        </p:spPr>
      </p:pic>
      <p:sp>
        <p:nvSpPr>
          <p:cNvPr id="28" name="Rectangle 27"/>
          <p:cNvSpPr/>
          <p:nvPr/>
        </p:nvSpPr>
        <p:spPr>
          <a:xfrm>
            <a:off x="64537" y="1524000"/>
            <a:ext cx="2368726" cy="461665"/>
          </a:xfrm>
          <a:prstGeom prst="rect">
            <a:avLst/>
          </a:prstGeom>
        </p:spPr>
        <p:txBody>
          <a:bodyPr wrap="none">
            <a:spAutoFit/>
          </a:bodyPr>
          <a:lstStyle/>
          <a:p>
            <a:r>
              <a:rPr lang="fr-FR" b="1" dirty="0" smtClean="0">
                <a:latin typeface="+mn-lt"/>
              </a:rPr>
              <a:t>Contrôles qualité</a:t>
            </a:r>
            <a:endParaRPr lang="fr-FR" b="1" dirty="0">
              <a:latin typeface="+mn-lt"/>
            </a:endParaRPr>
          </a:p>
        </p:txBody>
      </p:sp>
      <p:sp>
        <p:nvSpPr>
          <p:cNvPr id="29" name="ZoneTexte 28"/>
          <p:cNvSpPr txBox="1"/>
          <p:nvPr/>
        </p:nvSpPr>
        <p:spPr>
          <a:xfrm>
            <a:off x="1681481" y="5867400"/>
            <a:ext cx="6456512" cy="400110"/>
          </a:xfrm>
          <a:prstGeom prst="rect">
            <a:avLst/>
          </a:prstGeom>
          <a:noFill/>
        </p:spPr>
        <p:txBody>
          <a:bodyPr wrap="none" rtlCol="0">
            <a:spAutoFit/>
          </a:bodyPr>
          <a:lstStyle/>
          <a:p>
            <a:r>
              <a:rPr lang="fr-FR" sz="2000" b="1" i="1" dirty="0" smtClean="0">
                <a:latin typeface="+mn-lt"/>
              </a:rPr>
              <a:t>Remarques: les fournisseurs qualifiés ne sont pas contrôlés</a:t>
            </a:r>
            <a:endParaRPr lang="fr-FR" sz="2000" b="1" i="1" dirty="0">
              <a:latin typeface="+mn-lt"/>
            </a:endParaRPr>
          </a:p>
        </p:txBody>
      </p:sp>
      <p:sp>
        <p:nvSpPr>
          <p:cNvPr id="30" name="Titre 1"/>
          <p:cNvSpPr>
            <a:spLocks noGrp="1"/>
          </p:cNvSpPr>
          <p:nvPr>
            <p:ph type="title"/>
          </p:nvPr>
        </p:nvSpPr>
        <p:spPr>
          <a:xfrm>
            <a:off x="1066800" y="228600"/>
            <a:ext cx="7620000" cy="1020762"/>
          </a:xfrm>
        </p:spPr>
        <p:txBody>
          <a:bodyPr>
            <a:normAutofit/>
          </a:bodyPr>
          <a:lstStyle/>
          <a:p>
            <a:pPr algn="ctr"/>
            <a:r>
              <a:rPr lang="fr-FR" sz="2800" b="1" dirty="0" smtClean="0"/>
              <a:t>Les achats: achats pour stock</a:t>
            </a:r>
            <a:br>
              <a:rPr lang="fr-FR" sz="2800" b="1" dirty="0" smtClean="0"/>
            </a:br>
            <a:endParaRPr lang="fr-FR" sz="2800" b="1" dirty="0"/>
          </a:p>
        </p:txBody>
      </p:sp>
    </p:spTree>
    <p:extLst>
      <p:ext uri="{BB962C8B-B14F-4D97-AF65-F5344CB8AC3E}">
        <p14:creationId xmlns:p14="http://schemas.microsoft.com/office/powerpoint/2010/main" val="924898386"/>
      </p:ext>
    </p:extLst>
  </p:cSld>
  <p:clrMapOvr>
    <a:masterClrMapping/>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31</a:t>
            </a:fld>
            <a:endParaRPr lang="en-US" dirty="0"/>
          </a:p>
        </p:txBody>
      </p:sp>
      <p:pic>
        <p:nvPicPr>
          <p:cNvPr id="4" name="Picture 11" descr="C:\Documents and Settings\vannierejp\Local Settings\Temporary Internet Files\Content.IE5\JJM8583P\MCj04348200000[1].png"/>
          <p:cNvPicPr>
            <a:picLocks noChangeAspect="1" noChangeArrowheads="1"/>
          </p:cNvPicPr>
          <p:nvPr/>
        </p:nvPicPr>
        <p:blipFill>
          <a:blip r:embed="rId2" cstate="print"/>
          <a:srcRect/>
          <a:stretch>
            <a:fillRect/>
          </a:stretch>
        </p:blipFill>
        <p:spPr bwMode="auto">
          <a:xfrm>
            <a:off x="1043623" y="3000372"/>
            <a:ext cx="928694" cy="928694"/>
          </a:xfrm>
          <a:prstGeom prst="rect">
            <a:avLst/>
          </a:prstGeom>
          <a:solidFill>
            <a:schemeClr val="accent2">
              <a:lumMod val="20000"/>
              <a:lumOff val="80000"/>
            </a:schemeClr>
          </a:solidFill>
        </p:spPr>
      </p:pic>
      <p:pic>
        <p:nvPicPr>
          <p:cNvPr id="6" name="Picture 12" descr="C:\Documents and Settings\vannierejp\Local Settings\Temporary Internet Files\Content.IE5\NPA1ZR59\MCj04348350000[1].png"/>
          <p:cNvPicPr>
            <a:picLocks noChangeAspect="1" noChangeArrowheads="1"/>
          </p:cNvPicPr>
          <p:nvPr/>
        </p:nvPicPr>
        <p:blipFill>
          <a:blip r:embed="rId3" cstate="print"/>
          <a:srcRect/>
          <a:stretch>
            <a:fillRect/>
          </a:stretch>
        </p:blipFill>
        <p:spPr bwMode="auto">
          <a:xfrm>
            <a:off x="1079345" y="2071678"/>
            <a:ext cx="857250" cy="857250"/>
          </a:xfrm>
          <a:prstGeom prst="rect">
            <a:avLst/>
          </a:prstGeom>
          <a:solidFill>
            <a:schemeClr val="accent2">
              <a:lumMod val="20000"/>
              <a:lumOff val="80000"/>
            </a:schemeClr>
          </a:solidFill>
        </p:spPr>
      </p:pic>
      <p:pic>
        <p:nvPicPr>
          <p:cNvPr id="7" name="Picture 8" descr="C:\Documents and Settings\vannierejp\Local Settings\Temporary Internet Files\Content.IE5\NPA1ZR59\MCj04127700000[1].wmf"/>
          <p:cNvPicPr>
            <a:picLocks noChangeAspect="1" noChangeArrowheads="1"/>
          </p:cNvPicPr>
          <p:nvPr/>
        </p:nvPicPr>
        <p:blipFill>
          <a:blip r:embed="rId4" cstate="print"/>
          <a:srcRect/>
          <a:stretch>
            <a:fillRect/>
          </a:stretch>
        </p:blipFill>
        <p:spPr bwMode="auto">
          <a:xfrm>
            <a:off x="1190686" y="4214818"/>
            <a:ext cx="634569" cy="785818"/>
          </a:xfrm>
          <a:prstGeom prst="rect">
            <a:avLst/>
          </a:prstGeom>
          <a:solidFill>
            <a:schemeClr val="accent2">
              <a:lumMod val="20000"/>
              <a:lumOff val="80000"/>
            </a:schemeClr>
          </a:solidFill>
          <a:ln w="9525">
            <a:noFill/>
            <a:miter lim="800000"/>
            <a:headEnd/>
            <a:tailEnd/>
          </a:ln>
        </p:spPr>
      </p:pic>
      <p:pic>
        <p:nvPicPr>
          <p:cNvPr id="8" name="Picture 5" descr="C:\Documents and Settings\vannierejp\Local Settings\Temporary Internet Files\Content.IE5\PNT69PVO\MCj04296130000[1].wmf"/>
          <p:cNvPicPr>
            <a:picLocks noChangeAspect="1" noChangeArrowheads="1"/>
          </p:cNvPicPr>
          <p:nvPr/>
        </p:nvPicPr>
        <p:blipFill>
          <a:blip r:embed="rId5" cstate="print"/>
          <a:srcRect/>
          <a:stretch>
            <a:fillRect/>
          </a:stretch>
        </p:blipFill>
        <p:spPr bwMode="auto">
          <a:xfrm>
            <a:off x="928662" y="5357826"/>
            <a:ext cx="1158616" cy="714380"/>
          </a:xfrm>
          <a:prstGeom prst="rect">
            <a:avLst/>
          </a:prstGeom>
          <a:solidFill>
            <a:schemeClr val="accent2">
              <a:lumMod val="20000"/>
              <a:lumOff val="80000"/>
            </a:schemeClr>
          </a:solidFill>
        </p:spPr>
      </p:pic>
      <p:sp>
        <p:nvSpPr>
          <p:cNvPr id="9" name="ZoneTexte 8"/>
          <p:cNvSpPr txBox="1"/>
          <p:nvPr/>
        </p:nvSpPr>
        <p:spPr>
          <a:xfrm>
            <a:off x="2895600" y="2438400"/>
            <a:ext cx="2887715" cy="3293209"/>
          </a:xfrm>
          <a:prstGeom prst="rect">
            <a:avLst/>
          </a:prstGeom>
          <a:solidFill>
            <a:schemeClr val="accent2">
              <a:lumMod val="20000"/>
              <a:lumOff val="80000"/>
            </a:schemeClr>
          </a:solidFill>
        </p:spPr>
        <p:txBody>
          <a:bodyPr wrap="none" rtlCol="0">
            <a:spAutoFit/>
          </a:bodyPr>
          <a:lstStyle/>
          <a:p>
            <a:pPr algn="l"/>
            <a:r>
              <a:rPr lang="fr-FR" sz="1600" b="1" dirty="0" smtClean="0">
                <a:latin typeface="+mn-lt"/>
              </a:rPr>
              <a:t>30 % Fournisseur externe 1</a:t>
            </a:r>
          </a:p>
          <a:p>
            <a:pPr algn="l"/>
            <a:endParaRPr lang="fr-FR" sz="1600" b="1" dirty="0" smtClean="0">
              <a:latin typeface="+mn-lt"/>
            </a:endParaRPr>
          </a:p>
          <a:p>
            <a:pPr algn="l"/>
            <a:endParaRPr lang="fr-FR" sz="1600" b="1" dirty="0">
              <a:latin typeface="+mn-lt"/>
            </a:endParaRPr>
          </a:p>
          <a:p>
            <a:pPr algn="l"/>
            <a:endParaRPr lang="fr-FR" sz="1600" b="1" dirty="0" smtClean="0">
              <a:latin typeface="+mn-lt"/>
            </a:endParaRPr>
          </a:p>
          <a:p>
            <a:pPr algn="l"/>
            <a:r>
              <a:rPr lang="fr-FR" sz="1600" b="1" dirty="0" smtClean="0">
                <a:latin typeface="+mn-lt"/>
              </a:rPr>
              <a:t>10 % Fournisseur externe 2</a:t>
            </a:r>
          </a:p>
          <a:p>
            <a:pPr algn="l"/>
            <a:endParaRPr lang="fr-FR" sz="1600" b="1" dirty="0">
              <a:latin typeface="+mn-lt"/>
            </a:endParaRPr>
          </a:p>
          <a:p>
            <a:pPr algn="l"/>
            <a:endParaRPr lang="fr-FR" sz="1600" b="1" dirty="0">
              <a:latin typeface="+mn-lt"/>
            </a:endParaRPr>
          </a:p>
          <a:p>
            <a:pPr algn="l"/>
            <a:endParaRPr lang="fr-FR" sz="1600" b="1" dirty="0" smtClean="0">
              <a:latin typeface="+mn-lt"/>
            </a:endParaRPr>
          </a:p>
          <a:p>
            <a:pPr algn="l"/>
            <a:r>
              <a:rPr lang="fr-FR" sz="1600" b="1" dirty="0" smtClean="0">
                <a:latin typeface="+mn-lt"/>
              </a:rPr>
              <a:t>40 % fabrication interne</a:t>
            </a:r>
          </a:p>
          <a:p>
            <a:pPr algn="l"/>
            <a:endParaRPr lang="fr-FR" sz="1600" b="1" dirty="0">
              <a:latin typeface="+mn-lt"/>
            </a:endParaRPr>
          </a:p>
          <a:p>
            <a:pPr algn="l"/>
            <a:endParaRPr lang="fr-FR" sz="1600" b="1" dirty="0" smtClean="0">
              <a:latin typeface="+mn-lt"/>
            </a:endParaRPr>
          </a:p>
          <a:p>
            <a:pPr algn="l"/>
            <a:endParaRPr lang="fr-FR" sz="1600" b="1" dirty="0">
              <a:latin typeface="+mn-lt"/>
            </a:endParaRPr>
          </a:p>
          <a:p>
            <a:pPr algn="l"/>
            <a:r>
              <a:rPr lang="fr-FR" sz="1600" b="1" dirty="0" smtClean="0">
                <a:latin typeface="+mn-lt"/>
              </a:rPr>
              <a:t>20 % fournisseur consignation 3</a:t>
            </a:r>
          </a:p>
        </p:txBody>
      </p:sp>
      <p:sp>
        <p:nvSpPr>
          <p:cNvPr id="10" name="Rectangle 9"/>
          <p:cNvSpPr/>
          <p:nvPr/>
        </p:nvSpPr>
        <p:spPr>
          <a:xfrm>
            <a:off x="6705600" y="2362200"/>
            <a:ext cx="2071702" cy="13573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pour  un  article,</a:t>
            </a:r>
          </a:p>
          <a:p>
            <a:pPr algn="ctr"/>
            <a:r>
              <a:rPr lang="fr-FR" sz="1600" b="1" dirty="0" smtClean="0">
                <a:solidFill>
                  <a:schemeClr val="tx1"/>
                </a:solidFill>
              </a:rPr>
              <a:t> à chaque commande</a:t>
            </a:r>
            <a:endParaRPr lang="fr-FR" sz="1600" b="1" dirty="0">
              <a:solidFill>
                <a:schemeClr val="tx1"/>
              </a:solidFill>
            </a:endParaRPr>
          </a:p>
        </p:txBody>
      </p:sp>
      <p:sp>
        <p:nvSpPr>
          <p:cNvPr id="11" name="Titre 1"/>
          <p:cNvSpPr txBox="1">
            <a:spLocks/>
          </p:cNvSpPr>
          <p:nvPr/>
        </p:nvSpPr>
        <p:spPr>
          <a:xfrm>
            <a:off x="0" y="12192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err="1" smtClean="0">
                <a:ln>
                  <a:noFill/>
                </a:ln>
                <a:solidFill>
                  <a:schemeClr val="tx1"/>
                </a:solidFill>
                <a:effectLst/>
                <a:uLnTx/>
                <a:uFillTx/>
                <a:latin typeface="+mj-lt"/>
                <a:ea typeface="+mj-ea"/>
                <a:cs typeface="+mj-cs"/>
              </a:rPr>
              <a:t>Multisourcing</a:t>
            </a:r>
            <a:r>
              <a:rPr kumimoji="0" lang="fr-FR" b="1" i="0" u="none" strike="noStrike" kern="1200" cap="none" spc="0" normalizeH="0" baseline="0" noProof="0" dirty="0" smtClean="0">
                <a:ln>
                  <a:noFill/>
                </a:ln>
                <a:solidFill>
                  <a:schemeClr val="tx1"/>
                </a:solidFill>
                <a:effectLst/>
                <a:uLnTx/>
                <a:uFillTx/>
                <a:latin typeface="+mj-lt"/>
                <a:ea typeface="+mj-ea"/>
                <a:cs typeface="+mj-cs"/>
              </a:rPr>
              <a:t> :le fractionnement/ les Quotas</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12"/>
          <p:cNvSpPr/>
          <p:nvPr/>
        </p:nvSpPr>
        <p:spPr>
          <a:xfrm>
            <a:off x="6705600" y="3962400"/>
            <a:ext cx="2071702" cy="13573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pour  un  article,</a:t>
            </a:r>
          </a:p>
          <a:p>
            <a:pPr algn="ctr"/>
            <a:r>
              <a:rPr lang="fr-FR" sz="1600" b="1" dirty="0" smtClean="0">
                <a:solidFill>
                  <a:schemeClr val="tx1"/>
                </a:solidFill>
              </a:rPr>
              <a:t> à chaque période</a:t>
            </a:r>
            <a:endParaRPr lang="fr-FR" sz="1600" b="1" dirty="0">
              <a:solidFill>
                <a:schemeClr val="tx1"/>
              </a:solidFill>
            </a:endParaRPr>
          </a:p>
        </p:txBody>
      </p:sp>
      <p:sp>
        <p:nvSpPr>
          <p:cNvPr id="14" name="Titre 1"/>
          <p:cNvSpPr>
            <a:spLocks noGrp="1"/>
          </p:cNvSpPr>
          <p:nvPr>
            <p:ph type="title"/>
          </p:nvPr>
        </p:nvSpPr>
        <p:spPr>
          <a:xfrm>
            <a:off x="1066800" y="228600"/>
            <a:ext cx="7620000" cy="1020762"/>
          </a:xfrm>
        </p:spPr>
        <p:txBody>
          <a:bodyPr>
            <a:normAutofit/>
          </a:bodyPr>
          <a:lstStyle/>
          <a:p>
            <a:pPr algn="ctr"/>
            <a:r>
              <a:rPr lang="fr-FR" sz="2800" b="1" dirty="0" smtClean="0"/>
              <a:t>Les achats: achats pour stock</a:t>
            </a:r>
            <a:br>
              <a:rPr lang="fr-FR" sz="2800" b="1" dirty="0" smtClean="0"/>
            </a:br>
            <a:endParaRPr lang="fr-FR" sz="2800" b="1" dirty="0"/>
          </a:p>
        </p:txBody>
      </p:sp>
    </p:spTree>
    <p:extLst>
      <p:ext uri="{BB962C8B-B14F-4D97-AF65-F5344CB8AC3E}">
        <p14:creationId xmlns:p14="http://schemas.microsoft.com/office/powerpoint/2010/main" val="349352913"/>
      </p:ext>
    </p:extLst>
  </p:cSld>
  <p:clrMapOvr>
    <a:masterClrMapping/>
  </p:clrMapOvr>
  <p:transition>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32</a:t>
            </a:fld>
            <a:endParaRPr lang="en-US" dirty="0"/>
          </a:p>
        </p:txBody>
      </p:sp>
      <p:pic>
        <p:nvPicPr>
          <p:cNvPr id="4" name="Picture 16" descr="C:\Documents and Settings\vannierejp\Local Settings\Temporary Internet Files\Content.IE5\NPA1ZR59\MCj02000450000[1].wmf"/>
          <p:cNvPicPr>
            <a:picLocks noChangeAspect="1" noChangeArrowheads="1"/>
          </p:cNvPicPr>
          <p:nvPr/>
        </p:nvPicPr>
        <p:blipFill>
          <a:blip r:embed="rId2" cstate="print"/>
          <a:srcRect/>
          <a:stretch>
            <a:fillRect/>
          </a:stretch>
        </p:blipFill>
        <p:spPr bwMode="auto">
          <a:xfrm>
            <a:off x="909322" y="3505208"/>
            <a:ext cx="896247" cy="785818"/>
          </a:xfrm>
          <a:prstGeom prst="rect">
            <a:avLst/>
          </a:prstGeom>
          <a:noFill/>
        </p:spPr>
      </p:pic>
      <p:sp>
        <p:nvSpPr>
          <p:cNvPr id="6" name="ZoneTexte 5"/>
          <p:cNvSpPr txBox="1"/>
          <p:nvPr/>
        </p:nvSpPr>
        <p:spPr>
          <a:xfrm>
            <a:off x="666955" y="4505340"/>
            <a:ext cx="1446230" cy="400110"/>
          </a:xfrm>
          <a:prstGeom prst="rect">
            <a:avLst/>
          </a:prstGeom>
          <a:noFill/>
        </p:spPr>
        <p:txBody>
          <a:bodyPr wrap="none" rtlCol="0">
            <a:spAutoFit/>
          </a:bodyPr>
          <a:lstStyle/>
          <a:p>
            <a:r>
              <a:rPr lang="fr-FR" sz="2000" b="1" dirty="0" smtClean="0">
                <a:latin typeface="+mn-lt"/>
              </a:rPr>
              <a:t>Demandeur</a:t>
            </a:r>
            <a:endParaRPr lang="fr-FR" sz="2000" b="1" dirty="0">
              <a:latin typeface="+mn-lt"/>
            </a:endParaRPr>
          </a:p>
        </p:txBody>
      </p:sp>
      <p:pic>
        <p:nvPicPr>
          <p:cNvPr id="7" name="Picture 3" descr="C:\Documents and Settings\vannierejp\Local Settings\Temporary Internet Files\Content.IE5\EN7NTFRP\MCj04405670000[1].png"/>
          <p:cNvPicPr>
            <a:picLocks noChangeAspect="1" noChangeArrowheads="1"/>
          </p:cNvPicPr>
          <p:nvPr/>
        </p:nvPicPr>
        <p:blipFill>
          <a:blip r:embed="rId3" cstate="print"/>
          <a:srcRect/>
          <a:stretch>
            <a:fillRect/>
          </a:stretch>
        </p:blipFill>
        <p:spPr bwMode="auto">
          <a:xfrm>
            <a:off x="4124032" y="2362200"/>
            <a:ext cx="571504" cy="571504"/>
          </a:xfrm>
          <a:prstGeom prst="rect">
            <a:avLst/>
          </a:prstGeom>
          <a:noFill/>
        </p:spPr>
      </p:pic>
      <p:pic>
        <p:nvPicPr>
          <p:cNvPr id="8" name="Picture 4" descr="C:\Documents and Settings\vannierejp\Local Settings\Temporary Internet Files\Content.IE5\PNT69PVO\MCj04405680000[1].png"/>
          <p:cNvPicPr>
            <a:picLocks noChangeAspect="1" noChangeArrowheads="1"/>
          </p:cNvPicPr>
          <p:nvPr/>
        </p:nvPicPr>
        <p:blipFill>
          <a:blip r:embed="rId4" cstate="print"/>
          <a:srcRect/>
          <a:stretch>
            <a:fillRect/>
          </a:stretch>
        </p:blipFill>
        <p:spPr bwMode="auto">
          <a:xfrm>
            <a:off x="2981024" y="2362200"/>
            <a:ext cx="663579" cy="663579"/>
          </a:xfrm>
          <a:prstGeom prst="rect">
            <a:avLst/>
          </a:prstGeom>
          <a:noFill/>
        </p:spPr>
      </p:pic>
      <p:pic>
        <p:nvPicPr>
          <p:cNvPr id="9" name="Picture 5" descr="C:\Documents and Settings\vannierejp\Local Settings\Temporary Internet Files\Content.IE5\EN7NTFRP\MCj04405720000[1].png"/>
          <p:cNvPicPr>
            <a:picLocks noChangeAspect="1" noChangeArrowheads="1"/>
          </p:cNvPicPr>
          <p:nvPr/>
        </p:nvPicPr>
        <p:blipFill>
          <a:blip r:embed="rId5" cstate="print"/>
          <a:srcRect/>
          <a:stretch>
            <a:fillRect/>
          </a:stretch>
        </p:blipFill>
        <p:spPr bwMode="auto">
          <a:xfrm>
            <a:off x="5624230" y="3719522"/>
            <a:ext cx="571504" cy="571504"/>
          </a:xfrm>
          <a:prstGeom prst="rect">
            <a:avLst/>
          </a:prstGeom>
          <a:noFill/>
        </p:spPr>
      </p:pic>
      <p:pic>
        <p:nvPicPr>
          <p:cNvPr id="10" name="Picture 6" descr="C:\Documents and Settings\vannierejp\Local Settings\Temporary Internet Files\Content.IE5\PNT69PVO\MCj04405790000[1].png"/>
          <p:cNvPicPr>
            <a:picLocks noChangeAspect="1" noChangeArrowheads="1"/>
          </p:cNvPicPr>
          <p:nvPr/>
        </p:nvPicPr>
        <p:blipFill>
          <a:blip r:embed="rId6" cstate="print"/>
          <a:srcRect/>
          <a:stretch>
            <a:fillRect/>
          </a:stretch>
        </p:blipFill>
        <p:spPr bwMode="auto">
          <a:xfrm>
            <a:off x="5195602" y="2362200"/>
            <a:ext cx="588191" cy="571504"/>
          </a:xfrm>
          <a:prstGeom prst="rect">
            <a:avLst/>
          </a:prstGeom>
          <a:noFill/>
        </p:spPr>
      </p:pic>
      <p:pic>
        <p:nvPicPr>
          <p:cNvPr id="11" name="Picture 7" descr="C:\Documents and Settings\vannierejp\Local Settings\Temporary Internet Files\Content.IE5\JJM8583P\MCj04405890000[1].wmf"/>
          <p:cNvPicPr>
            <a:picLocks noChangeAspect="1" noChangeArrowheads="1"/>
          </p:cNvPicPr>
          <p:nvPr/>
        </p:nvPicPr>
        <p:blipFill>
          <a:blip r:embed="rId7" cstate="print"/>
          <a:srcRect/>
          <a:stretch>
            <a:fillRect/>
          </a:stretch>
        </p:blipFill>
        <p:spPr bwMode="auto">
          <a:xfrm>
            <a:off x="6267172" y="2362200"/>
            <a:ext cx="642942" cy="642942"/>
          </a:xfrm>
          <a:prstGeom prst="rect">
            <a:avLst/>
          </a:prstGeom>
          <a:noFill/>
        </p:spPr>
      </p:pic>
      <p:pic>
        <p:nvPicPr>
          <p:cNvPr id="12" name="Picture 8" descr="C:\Documents and Settings\vannierejp\Local Settings\Temporary Internet Files\Content.IE5\NPA1ZR59\MCj04405860000[1].png"/>
          <p:cNvPicPr>
            <a:picLocks noChangeAspect="1" noChangeArrowheads="1"/>
          </p:cNvPicPr>
          <p:nvPr/>
        </p:nvPicPr>
        <p:blipFill>
          <a:blip r:embed="rId8" cstate="print"/>
          <a:srcRect/>
          <a:stretch>
            <a:fillRect/>
          </a:stretch>
        </p:blipFill>
        <p:spPr bwMode="auto">
          <a:xfrm>
            <a:off x="4695536" y="3719522"/>
            <a:ext cx="561172" cy="545364"/>
          </a:xfrm>
          <a:prstGeom prst="rect">
            <a:avLst/>
          </a:prstGeom>
          <a:noFill/>
        </p:spPr>
      </p:pic>
      <p:grpSp>
        <p:nvGrpSpPr>
          <p:cNvPr id="13" name="Groupe 12"/>
          <p:cNvGrpSpPr/>
          <p:nvPr/>
        </p:nvGrpSpPr>
        <p:grpSpPr>
          <a:xfrm>
            <a:off x="837884" y="2147886"/>
            <a:ext cx="1171840" cy="1285884"/>
            <a:chOff x="3143240" y="2571744"/>
            <a:chExt cx="2709880" cy="2143140"/>
          </a:xfrm>
        </p:grpSpPr>
        <p:pic>
          <p:nvPicPr>
            <p:cNvPr id="14" name="Picture 4" descr="C:\Documents and Settings\vannierejp\Local Settings\Temporary Internet Files\Content.IE5\PNT69PVO\MCj04325990000[1].png"/>
            <p:cNvPicPr>
              <a:picLocks noChangeAspect="1" noChangeArrowheads="1"/>
            </p:cNvPicPr>
            <p:nvPr/>
          </p:nvPicPr>
          <p:blipFill>
            <a:blip r:embed="rId9" cstate="print"/>
            <a:srcRect/>
            <a:stretch>
              <a:fillRect/>
            </a:stretch>
          </p:blipFill>
          <p:spPr bwMode="auto">
            <a:xfrm>
              <a:off x="3143240" y="2571744"/>
              <a:ext cx="2643206" cy="2143140"/>
            </a:xfrm>
            <a:prstGeom prst="rect">
              <a:avLst/>
            </a:prstGeom>
            <a:noFill/>
          </p:spPr>
        </p:pic>
        <p:sp>
          <p:nvSpPr>
            <p:cNvPr id="15" name="ZoneTexte 14"/>
            <p:cNvSpPr txBox="1"/>
            <p:nvPr/>
          </p:nvSpPr>
          <p:spPr>
            <a:xfrm>
              <a:off x="3320184" y="2674934"/>
              <a:ext cx="2532936" cy="974625"/>
            </a:xfrm>
            <a:prstGeom prst="rect">
              <a:avLst/>
            </a:prstGeom>
            <a:noFill/>
          </p:spPr>
          <p:txBody>
            <a:bodyPr wrap="square" rtlCol="0">
              <a:spAutoFit/>
            </a:bodyPr>
            <a:lstStyle/>
            <a:p>
              <a:r>
                <a:rPr lang="fr-FR" sz="1600" b="1" dirty="0" smtClean="0">
                  <a:latin typeface="+mn-lt"/>
                </a:rPr>
                <a:t>Demande d’achat</a:t>
              </a:r>
              <a:endParaRPr lang="fr-FR" sz="1600" b="1" dirty="0">
                <a:latin typeface="+mn-lt"/>
              </a:endParaRPr>
            </a:p>
          </p:txBody>
        </p:sp>
      </p:grpSp>
      <p:cxnSp>
        <p:nvCxnSpPr>
          <p:cNvPr id="16" name="Connecteur droit avec flèche 15"/>
          <p:cNvCxnSpPr/>
          <p:nvPr/>
        </p:nvCxnSpPr>
        <p:spPr>
          <a:xfrm>
            <a:off x="2052330" y="2790828"/>
            <a:ext cx="64294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p:nvPr/>
        </p:nvCxnSpPr>
        <p:spPr>
          <a:xfrm>
            <a:off x="3695404" y="2719390"/>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Connecteur droit avec flèche 17"/>
          <p:cNvCxnSpPr/>
          <p:nvPr/>
        </p:nvCxnSpPr>
        <p:spPr>
          <a:xfrm>
            <a:off x="4766974" y="2719390"/>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p:cNvCxnSpPr/>
          <p:nvPr/>
        </p:nvCxnSpPr>
        <p:spPr>
          <a:xfrm>
            <a:off x="5838544" y="2719390"/>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Forme 19"/>
          <p:cNvCxnSpPr>
            <a:stCxn id="8" idx="2"/>
            <a:endCxn id="12" idx="1"/>
          </p:cNvCxnSpPr>
          <p:nvPr/>
        </p:nvCxnSpPr>
        <p:spPr>
          <a:xfrm rot="16200000" flipH="1">
            <a:off x="3520963" y="2817630"/>
            <a:ext cx="966425" cy="1382722"/>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1" name="Connecteur droit avec flèche 20"/>
          <p:cNvCxnSpPr/>
          <p:nvPr/>
        </p:nvCxnSpPr>
        <p:spPr>
          <a:xfrm>
            <a:off x="5267040" y="4005274"/>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2" name="Groupe 21"/>
          <p:cNvGrpSpPr/>
          <p:nvPr/>
        </p:nvGrpSpPr>
        <p:grpSpPr>
          <a:xfrm>
            <a:off x="7767370" y="2933704"/>
            <a:ext cx="1376630" cy="1285884"/>
            <a:chOff x="3143240" y="2571744"/>
            <a:chExt cx="3183459" cy="2143140"/>
          </a:xfrm>
        </p:grpSpPr>
        <p:pic>
          <p:nvPicPr>
            <p:cNvPr id="23" name="Picture 4" descr="C:\Documents and Settings\vannierejp\Local Settings\Temporary Internet Files\Content.IE5\PNT69PVO\MCj04325990000[1].png"/>
            <p:cNvPicPr>
              <a:picLocks noChangeAspect="1" noChangeArrowheads="1"/>
            </p:cNvPicPr>
            <p:nvPr/>
          </p:nvPicPr>
          <p:blipFill>
            <a:blip r:embed="rId9" cstate="print"/>
            <a:srcRect/>
            <a:stretch>
              <a:fillRect/>
            </a:stretch>
          </p:blipFill>
          <p:spPr bwMode="auto">
            <a:xfrm>
              <a:off x="3143240" y="2571744"/>
              <a:ext cx="2643206" cy="2143140"/>
            </a:xfrm>
            <a:prstGeom prst="rect">
              <a:avLst/>
            </a:prstGeom>
            <a:noFill/>
          </p:spPr>
        </p:pic>
        <p:sp>
          <p:nvSpPr>
            <p:cNvPr id="24" name="ZoneTexte 23"/>
            <p:cNvSpPr txBox="1"/>
            <p:nvPr/>
          </p:nvSpPr>
          <p:spPr>
            <a:xfrm>
              <a:off x="3473641" y="2690807"/>
              <a:ext cx="2853058" cy="1384995"/>
            </a:xfrm>
            <a:prstGeom prst="rect">
              <a:avLst/>
            </a:prstGeom>
            <a:noFill/>
          </p:spPr>
          <p:txBody>
            <a:bodyPr wrap="square" rtlCol="0">
              <a:spAutoFit/>
            </a:bodyPr>
            <a:lstStyle/>
            <a:p>
              <a:r>
                <a:rPr lang="fr-FR" sz="1600" b="1" dirty="0" smtClean="0">
                  <a:latin typeface="+mn-lt"/>
                </a:rPr>
                <a:t>Demande d’achat approuvée </a:t>
              </a:r>
              <a:endParaRPr lang="fr-FR" sz="1600" b="1" dirty="0">
                <a:latin typeface="+mn-lt"/>
              </a:endParaRPr>
            </a:p>
          </p:txBody>
        </p:sp>
      </p:grpSp>
      <p:cxnSp>
        <p:nvCxnSpPr>
          <p:cNvPr id="25" name="Connecteur en angle 24"/>
          <p:cNvCxnSpPr>
            <a:stCxn id="9" idx="3"/>
          </p:cNvCxnSpPr>
          <p:nvPr/>
        </p:nvCxnSpPr>
        <p:spPr>
          <a:xfrm flipV="1">
            <a:off x="6195734" y="3505208"/>
            <a:ext cx="1785950" cy="50006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6" name="Connecteur en angle 25"/>
          <p:cNvCxnSpPr>
            <a:stCxn id="11" idx="3"/>
          </p:cNvCxnSpPr>
          <p:nvPr/>
        </p:nvCxnSpPr>
        <p:spPr>
          <a:xfrm>
            <a:off x="6910114" y="2683671"/>
            <a:ext cx="1071570" cy="82153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27" name="Connecteur droit avec flèche 26"/>
          <p:cNvCxnSpPr/>
          <p:nvPr/>
        </p:nvCxnSpPr>
        <p:spPr>
          <a:xfrm>
            <a:off x="3838280" y="5719786"/>
            <a:ext cx="78581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ZoneTexte 27"/>
          <p:cNvSpPr txBox="1"/>
          <p:nvPr/>
        </p:nvSpPr>
        <p:spPr>
          <a:xfrm>
            <a:off x="3607431" y="5862662"/>
            <a:ext cx="1267399" cy="400110"/>
          </a:xfrm>
          <a:prstGeom prst="rect">
            <a:avLst/>
          </a:prstGeom>
          <a:noFill/>
        </p:spPr>
        <p:txBody>
          <a:bodyPr wrap="none" rtlCol="0">
            <a:spAutoFit/>
          </a:bodyPr>
          <a:lstStyle/>
          <a:p>
            <a:r>
              <a:rPr lang="fr-FR" sz="2000" b="1" dirty="0" err="1" smtClean="0">
                <a:latin typeface="+mn-lt"/>
              </a:rPr>
              <a:t>WorkFlow</a:t>
            </a:r>
            <a:endParaRPr lang="fr-FR" sz="2000" b="1" dirty="0">
              <a:latin typeface="+mn-lt"/>
            </a:endParaRPr>
          </a:p>
        </p:txBody>
      </p:sp>
      <p:grpSp>
        <p:nvGrpSpPr>
          <p:cNvPr id="29" name="Groupe 28"/>
          <p:cNvGrpSpPr/>
          <p:nvPr/>
        </p:nvGrpSpPr>
        <p:grpSpPr>
          <a:xfrm>
            <a:off x="5195602" y="5291158"/>
            <a:ext cx="642942" cy="571504"/>
            <a:chOff x="3143240" y="2571744"/>
            <a:chExt cx="2643206" cy="2143140"/>
          </a:xfrm>
        </p:grpSpPr>
        <p:pic>
          <p:nvPicPr>
            <p:cNvPr id="30" name="Picture 4" descr="C:\Documents and Settings\vannierejp\Local Settings\Temporary Internet Files\Content.IE5\PNT69PVO\MCj04325990000[1].png"/>
            <p:cNvPicPr>
              <a:picLocks noChangeAspect="1" noChangeArrowheads="1"/>
            </p:cNvPicPr>
            <p:nvPr/>
          </p:nvPicPr>
          <p:blipFill>
            <a:blip r:embed="rId9" cstate="print"/>
            <a:srcRect/>
            <a:stretch>
              <a:fillRect/>
            </a:stretch>
          </p:blipFill>
          <p:spPr bwMode="auto">
            <a:xfrm>
              <a:off x="3143240" y="2571744"/>
              <a:ext cx="2643206" cy="2143140"/>
            </a:xfrm>
            <a:prstGeom prst="rect">
              <a:avLst/>
            </a:prstGeom>
            <a:noFill/>
          </p:spPr>
        </p:pic>
        <p:sp>
          <p:nvSpPr>
            <p:cNvPr id="31" name="ZoneTexte 30"/>
            <p:cNvSpPr txBox="1"/>
            <p:nvPr/>
          </p:nvSpPr>
          <p:spPr>
            <a:xfrm>
              <a:off x="3571869" y="2857498"/>
              <a:ext cx="1928826" cy="1500413"/>
            </a:xfrm>
            <a:prstGeom prst="rect">
              <a:avLst/>
            </a:prstGeom>
            <a:noFill/>
          </p:spPr>
          <p:txBody>
            <a:bodyPr wrap="square" rtlCol="0">
              <a:spAutoFit/>
            </a:bodyPr>
            <a:lstStyle/>
            <a:p>
              <a:endParaRPr lang="fr-FR" sz="2000" dirty="0">
                <a:latin typeface="+mn-lt"/>
              </a:endParaRPr>
            </a:p>
          </p:txBody>
        </p:sp>
      </p:grpSp>
      <p:pic>
        <p:nvPicPr>
          <p:cNvPr id="32" name="Picture 11" descr="C:\Program Files\Microsoft Office\MEDIA\CAGCAT10\j0205582.wmf"/>
          <p:cNvPicPr>
            <a:picLocks noChangeAspect="1" noChangeArrowheads="1"/>
          </p:cNvPicPr>
          <p:nvPr/>
        </p:nvPicPr>
        <p:blipFill>
          <a:blip r:embed="rId10" cstate="print"/>
          <a:srcRect/>
          <a:stretch>
            <a:fillRect/>
          </a:stretch>
        </p:blipFill>
        <p:spPr bwMode="auto">
          <a:xfrm>
            <a:off x="5124164" y="5791224"/>
            <a:ext cx="745464" cy="684077"/>
          </a:xfrm>
          <a:prstGeom prst="rect">
            <a:avLst/>
          </a:prstGeom>
          <a:noFill/>
        </p:spPr>
      </p:pic>
      <p:sp>
        <p:nvSpPr>
          <p:cNvPr id="33" name="ZoneTexte 32"/>
          <p:cNvSpPr txBox="1"/>
          <p:nvPr/>
        </p:nvSpPr>
        <p:spPr>
          <a:xfrm>
            <a:off x="0" y="1524000"/>
            <a:ext cx="5791200" cy="461665"/>
          </a:xfrm>
          <a:prstGeom prst="rect">
            <a:avLst/>
          </a:prstGeom>
          <a:noFill/>
        </p:spPr>
        <p:txBody>
          <a:bodyPr wrap="square" rtlCol="0">
            <a:spAutoFit/>
          </a:bodyPr>
          <a:lstStyle/>
          <a:p>
            <a:pPr algn="l"/>
            <a:r>
              <a:rPr lang="fr-FR" b="1" dirty="0" smtClean="0">
                <a:latin typeface="+mn-lt"/>
              </a:rPr>
              <a:t>Approbation des demandes d’achat</a:t>
            </a:r>
            <a:endParaRPr lang="fr-FR" b="1" dirty="0">
              <a:latin typeface="+mn-lt"/>
            </a:endParaRPr>
          </a:p>
        </p:txBody>
      </p:sp>
      <p:sp>
        <p:nvSpPr>
          <p:cNvPr id="34" name="Titre 1"/>
          <p:cNvSpPr>
            <a:spLocks noGrp="1"/>
          </p:cNvSpPr>
          <p:nvPr>
            <p:ph type="title"/>
          </p:nvPr>
        </p:nvSpPr>
        <p:spPr>
          <a:xfrm>
            <a:off x="1107257" y="228600"/>
            <a:ext cx="7579543" cy="1020762"/>
          </a:xfrm>
        </p:spPr>
        <p:txBody>
          <a:bodyPr>
            <a:normAutofit/>
          </a:bodyPr>
          <a:lstStyle/>
          <a:p>
            <a:pPr algn="ctr"/>
            <a:r>
              <a:rPr lang="fr-FR" sz="2800" b="1" dirty="0" smtClean="0"/>
              <a:t>Les achats: approvisionnements pour consommation</a:t>
            </a:r>
            <a:endParaRPr lang="fr-FR" sz="2800" b="1" dirty="0"/>
          </a:p>
        </p:txBody>
      </p:sp>
    </p:spTree>
    <p:extLst>
      <p:ext uri="{BB962C8B-B14F-4D97-AF65-F5344CB8AC3E}">
        <p14:creationId xmlns:p14="http://schemas.microsoft.com/office/powerpoint/2010/main" val="58484007"/>
      </p:ext>
    </p:extLst>
  </p:cSld>
  <p:clrMapOvr>
    <a:masterClrMapping/>
  </p:clrMapOvr>
  <p:transition>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33</a:t>
            </a:fld>
            <a:endParaRPr lang="en-US" dirty="0"/>
          </a:p>
        </p:txBody>
      </p:sp>
      <p:pic>
        <p:nvPicPr>
          <p:cNvPr id="4" name="Picture 9" descr="C:\Documents and Settings\vannierejp\Local Settings\Temporary Internet Files\Content.IE5\JJM8583P\MCj04359810000[1].wmf"/>
          <p:cNvPicPr>
            <a:picLocks noChangeAspect="1" noChangeArrowheads="1"/>
          </p:cNvPicPr>
          <p:nvPr/>
        </p:nvPicPr>
        <p:blipFill>
          <a:blip r:embed="rId2" cstate="print"/>
          <a:srcRect/>
          <a:stretch>
            <a:fillRect/>
          </a:stretch>
        </p:blipFill>
        <p:spPr bwMode="auto">
          <a:xfrm>
            <a:off x="2948006" y="3162296"/>
            <a:ext cx="646381" cy="490691"/>
          </a:xfrm>
          <a:prstGeom prst="rect">
            <a:avLst/>
          </a:prstGeom>
          <a:noFill/>
        </p:spPr>
      </p:pic>
      <p:pic>
        <p:nvPicPr>
          <p:cNvPr id="6" name="Picture 8" descr="C:\Documents and Settings\vannierejp\Local Settings\Temporary Internet Files\Content.IE5\NPA1ZR59\MCj04127700000[1].wmf"/>
          <p:cNvPicPr>
            <a:picLocks noChangeAspect="1" noChangeArrowheads="1"/>
          </p:cNvPicPr>
          <p:nvPr/>
        </p:nvPicPr>
        <p:blipFill>
          <a:blip r:embed="rId3" cstate="print"/>
          <a:srcRect/>
          <a:stretch>
            <a:fillRect/>
          </a:stretch>
        </p:blipFill>
        <p:spPr bwMode="auto">
          <a:xfrm>
            <a:off x="5948402" y="2519354"/>
            <a:ext cx="2214578" cy="761995"/>
          </a:xfrm>
          <a:prstGeom prst="rect">
            <a:avLst/>
          </a:prstGeom>
          <a:noFill/>
          <a:ln w="9525">
            <a:noFill/>
            <a:miter lim="800000"/>
            <a:headEnd/>
            <a:tailEnd/>
          </a:ln>
        </p:spPr>
      </p:pic>
      <p:pic>
        <p:nvPicPr>
          <p:cNvPr id="7" name="Picture 11" descr="C:\Documents and Settings\vannierejp\Local Settings\Temporary Internet Files\Content.IE5\JJM8583P\MCj04348200000[1].png"/>
          <p:cNvPicPr>
            <a:picLocks noChangeAspect="1" noChangeArrowheads="1"/>
          </p:cNvPicPr>
          <p:nvPr/>
        </p:nvPicPr>
        <p:blipFill>
          <a:blip r:embed="rId4" cstate="print"/>
          <a:srcRect/>
          <a:stretch>
            <a:fillRect/>
          </a:stretch>
        </p:blipFill>
        <p:spPr bwMode="auto">
          <a:xfrm>
            <a:off x="3162320" y="2376478"/>
            <a:ext cx="895952" cy="500066"/>
          </a:xfrm>
          <a:prstGeom prst="rect">
            <a:avLst/>
          </a:prstGeom>
          <a:noFill/>
        </p:spPr>
      </p:pic>
      <p:sp>
        <p:nvSpPr>
          <p:cNvPr id="8" name="Flèche droite 7"/>
          <p:cNvSpPr/>
          <p:nvPr/>
        </p:nvSpPr>
        <p:spPr>
          <a:xfrm>
            <a:off x="304800" y="3733800"/>
            <a:ext cx="864403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oupe 15"/>
          <p:cNvGrpSpPr/>
          <p:nvPr/>
        </p:nvGrpSpPr>
        <p:grpSpPr>
          <a:xfrm>
            <a:off x="233362" y="4805370"/>
            <a:ext cx="1938351" cy="1571636"/>
            <a:chOff x="142844" y="1000108"/>
            <a:chExt cx="1938351" cy="1571636"/>
          </a:xfrm>
        </p:grpSpPr>
        <p:pic>
          <p:nvPicPr>
            <p:cNvPr id="10" name="Picture 4" descr="C:\Documents and Settings\vannierejp\Local Settings\Temporary Internet Files\Content.IE5\PNT69PVO\MCj04325990000[1].png"/>
            <p:cNvPicPr>
              <a:picLocks noChangeAspect="1" noChangeArrowheads="1"/>
            </p:cNvPicPr>
            <p:nvPr/>
          </p:nvPicPr>
          <p:blipFill>
            <a:blip r:embed="rId5" cstate="print"/>
            <a:srcRect/>
            <a:stretch>
              <a:fillRect/>
            </a:stretch>
          </p:blipFill>
          <p:spPr bwMode="auto">
            <a:xfrm>
              <a:off x="142844" y="1000108"/>
              <a:ext cx="1938351" cy="1571636"/>
            </a:xfrm>
            <a:prstGeom prst="rect">
              <a:avLst/>
            </a:prstGeom>
            <a:noFill/>
          </p:spPr>
        </p:pic>
        <p:sp>
          <p:nvSpPr>
            <p:cNvPr id="11" name="ZoneTexte 10"/>
            <p:cNvSpPr txBox="1"/>
            <p:nvPr/>
          </p:nvSpPr>
          <p:spPr>
            <a:xfrm>
              <a:off x="509558" y="1071546"/>
              <a:ext cx="1133483" cy="1323439"/>
            </a:xfrm>
            <a:prstGeom prst="rect">
              <a:avLst/>
            </a:prstGeom>
            <a:noFill/>
          </p:spPr>
          <p:txBody>
            <a:bodyPr wrap="square" rtlCol="0">
              <a:spAutoFit/>
            </a:bodyPr>
            <a:lstStyle/>
            <a:p>
              <a:r>
                <a:rPr lang="fr-FR" sz="1000" dirty="0" smtClean="0"/>
                <a:t>Commande</a:t>
              </a:r>
            </a:p>
            <a:p>
              <a:r>
                <a:rPr lang="fr-FR" sz="1000" dirty="0" smtClean="0"/>
                <a:t>Validité </a:t>
              </a:r>
              <a:r>
                <a:rPr lang="fr-FR" sz="1000" dirty="0" err="1" smtClean="0"/>
                <a:t>xxxxxx</a:t>
              </a:r>
              <a:endParaRPr lang="fr-FR" sz="1000" dirty="0" smtClean="0"/>
            </a:p>
            <a:p>
              <a:endParaRPr lang="fr-FR" sz="1000" dirty="0" smtClean="0"/>
            </a:p>
            <a:p>
              <a:endParaRPr lang="fr-FR" sz="1000" dirty="0" smtClean="0"/>
            </a:p>
            <a:p>
              <a:endParaRPr lang="fr-FR" sz="1000" dirty="0" smtClean="0"/>
            </a:p>
            <a:p>
              <a:endParaRPr lang="fr-FR" sz="1000" dirty="0" smtClean="0"/>
            </a:p>
            <a:p>
              <a:endParaRPr lang="fr-FR" sz="1000" dirty="0" smtClean="0"/>
            </a:p>
            <a:p>
              <a:r>
                <a:rPr lang="fr-FR" sz="1000" dirty="0" smtClean="0"/>
                <a:t>Limite NNNNNN</a:t>
              </a:r>
              <a:endParaRPr lang="fr-FR" sz="1000" dirty="0"/>
            </a:p>
          </p:txBody>
        </p:sp>
      </p:grpSp>
      <p:sp>
        <p:nvSpPr>
          <p:cNvPr id="12" name="Losange 11"/>
          <p:cNvSpPr/>
          <p:nvPr/>
        </p:nvSpPr>
        <p:spPr>
          <a:xfrm>
            <a:off x="804866" y="3876676"/>
            <a:ext cx="214314" cy="285752"/>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Losange 12"/>
          <p:cNvSpPr/>
          <p:nvPr/>
        </p:nvSpPr>
        <p:spPr>
          <a:xfrm>
            <a:off x="7877228" y="3876676"/>
            <a:ext cx="214314" cy="285752"/>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a:off x="4162452" y="2662230"/>
            <a:ext cx="2000264" cy="35719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5" name="Rectangle 14"/>
          <p:cNvSpPr/>
          <p:nvPr/>
        </p:nvSpPr>
        <p:spPr>
          <a:xfrm>
            <a:off x="1090618" y="3843338"/>
            <a:ext cx="71438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Début  01/01/NN</a:t>
            </a:r>
            <a:endParaRPr lang="fr-FR" sz="1000" dirty="0"/>
          </a:p>
        </p:txBody>
      </p:sp>
      <p:sp>
        <p:nvSpPr>
          <p:cNvPr id="16" name="Rectangle 15"/>
          <p:cNvSpPr/>
          <p:nvPr/>
        </p:nvSpPr>
        <p:spPr>
          <a:xfrm>
            <a:off x="7162848" y="3843338"/>
            <a:ext cx="71438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Fin  31/12/NN</a:t>
            </a:r>
            <a:endParaRPr lang="fr-FR" sz="1000" dirty="0"/>
          </a:p>
        </p:txBody>
      </p:sp>
      <p:cxnSp>
        <p:nvCxnSpPr>
          <p:cNvPr id="17" name="Connecteur droit avec flèche 16"/>
          <p:cNvCxnSpPr/>
          <p:nvPr/>
        </p:nvCxnSpPr>
        <p:spPr>
          <a:xfrm rot="5400000" flipH="1" flipV="1">
            <a:off x="3876700" y="4376742"/>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Connecteur droit avec flèche 17"/>
          <p:cNvCxnSpPr/>
          <p:nvPr/>
        </p:nvCxnSpPr>
        <p:spPr>
          <a:xfrm rot="5400000" flipH="1" flipV="1">
            <a:off x="4806188" y="4590262"/>
            <a:ext cx="71438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Document"/>
          <p:cNvSpPr>
            <a:spLocks noEditPoints="1" noChangeArrowheads="1"/>
          </p:cNvSpPr>
          <p:nvPr/>
        </p:nvSpPr>
        <p:spPr bwMode="auto">
          <a:xfrm>
            <a:off x="3662386" y="4591056"/>
            <a:ext cx="642942" cy="68579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800" dirty="0" smtClean="0"/>
              <a:t>Facture</a:t>
            </a:r>
            <a:endParaRPr lang="fr-FR" sz="800" dirty="0"/>
          </a:p>
        </p:txBody>
      </p:sp>
      <p:sp>
        <p:nvSpPr>
          <p:cNvPr id="21" name="Document"/>
          <p:cNvSpPr>
            <a:spLocks noEditPoints="1" noChangeArrowheads="1"/>
          </p:cNvSpPr>
          <p:nvPr/>
        </p:nvSpPr>
        <p:spPr bwMode="auto">
          <a:xfrm>
            <a:off x="4876832" y="4948246"/>
            <a:ext cx="642942" cy="68579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800" dirty="0" smtClean="0"/>
              <a:t>Facture</a:t>
            </a:r>
            <a:endParaRPr lang="fr-FR" sz="800" dirty="0"/>
          </a:p>
        </p:txBody>
      </p:sp>
      <p:cxnSp>
        <p:nvCxnSpPr>
          <p:cNvPr id="24" name="Connecteur droit avec flèche 23"/>
          <p:cNvCxnSpPr/>
          <p:nvPr/>
        </p:nvCxnSpPr>
        <p:spPr>
          <a:xfrm rot="5400000" flipH="1" flipV="1">
            <a:off x="8197905" y="4483105"/>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Document"/>
          <p:cNvSpPr>
            <a:spLocks noEditPoints="1" noChangeArrowheads="1"/>
          </p:cNvSpPr>
          <p:nvPr/>
        </p:nvSpPr>
        <p:spPr bwMode="auto">
          <a:xfrm>
            <a:off x="8151014" y="5662626"/>
            <a:ext cx="642942" cy="68579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r-FR" sz="800" dirty="0" smtClean="0"/>
              <a:t>Facture</a:t>
            </a:r>
          </a:p>
          <a:p>
            <a:pPr algn="ctr"/>
            <a:endParaRPr lang="fr-FR" sz="800" dirty="0" smtClean="0"/>
          </a:p>
          <a:p>
            <a:pPr algn="ctr"/>
            <a:r>
              <a:rPr lang="fr-FR" sz="800" dirty="0" smtClean="0"/>
              <a:t>hors validité</a:t>
            </a:r>
            <a:endParaRPr lang="fr-FR" sz="800" dirty="0"/>
          </a:p>
        </p:txBody>
      </p:sp>
      <p:pic>
        <p:nvPicPr>
          <p:cNvPr id="26" name="Picture 9" descr="C:\Documents and Settings\vannierejp\Local Settings\Temporary Internet Files\Content.IE5\JJM8583P\MCj04359810000[1].wmf"/>
          <p:cNvPicPr>
            <a:picLocks noChangeAspect="1" noChangeArrowheads="1"/>
          </p:cNvPicPr>
          <p:nvPr/>
        </p:nvPicPr>
        <p:blipFill>
          <a:blip r:embed="rId2" cstate="print"/>
          <a:srcRect/>
          <a:stretch>
            <a:fillRect/>
          </a:stretch>
        </p:blipFill>
        <p:spPr bwMode="auto">
          <a:xfrm>
            <a:off x="4448204" y="3233734"/>
            <a:ext cx="717819" cy="544922"/>
          </a:xfrm>
          <a:prstGeom prst="rect">
            <a:avLst/>
          </a:prstGeom>
          <a:noFill/>
        </p:spPr>
      </p:pic>
      <p:pic>
        <p:nvPicPr>
          <p:cNvPr id="27" name="Picture 3" descr="C:\Documents and Settings\vannierejp\Local Settings\Temporary Internet Files\Content.IE5\SA7IH4Y2\MCj03009280000[1].wmf"/>
          <p:cNvPicPr>
            <a:picLocks noChangeAspect="1" noChangeArrowheads="1"/>
          </p:cNvPicPr>
          <p:nvPr/>
        </p:nvPicPr>
        <p:blipFill>
          <a:blip r:embed="rId6" cstate="print"/>
          <a:srcRect/>
          <a:stretch>
            <a:fillRect/>
          </a:stretch>
        </p:blipFill>
        <p:spPr bwMode="auto">
          <a:xfrm>
            <a:off x="233362" y="2233602"/>
            <a:ext cx="1500198" cy="1263044"/>
          </a:xfrm>
          <a:prstGeom prst="rect">
            <a:avLst/>
          </a:prstGeom>
          <a:noFill/>
        </p:spPr>
      </p:pic>
      <p:sp>
        <p:nvSpPr>
          <p:cNvPr id="29" name="Différent de 28"/>
          <p:cNvSpPr/>
          <p:nvPr/>
        </p:nvSpPr>
        <p:spPr>
          <a:xfrm>
            <a:off x="8338656" y="4603356"/>
            <a:ext cx="214314" cy="214314"/>
          </a:xfrm>
          <a:prstGeom prst="mathNot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cxnSp>
        <p:nvCxnSpPr>
          <p:cNvPr id="30" name="Connecteur droit 29"/>
          <p:cNvCxnSpPr/>
          <p:nvPr/>
        </p:nvCxnSpPr>
        <p:spPr>
          <a:xfrm rot="16200000" flipH="1">
            <a:off x="8031087" y="5232514"/>
            <a:ext cx="856148" cy="9219"/>
          </a:xfrm>
          <a:prstGeom prst="line">
            <a:avLst/>
          </a:prstGeom>
        </p:spPr>
        <p:style>
          <a:lnRef idx="1">
            <a:schemeClr val="dk1"/>
          </a:lnRef>
          <a:fillRef idx="0">
            <a:schemeClr val="dk1"/>
          </a:fillRef>
          <a:effectRef idx="0">
            <a:schemeClr val="dk1"/>
          </a:effectRef>
          <a:fontRef idx="minor">
            <a:schemeClr val="tx1"/>
          </a:fontRef>
        </p:style>
      </p:cxnSp>
      <p:sp>
        <p:nvSpPr>
          <p:cNvPr id="31" name="Titre 1"/>
          <p:cNvSpPr txBox="1">
            <a:spLocks/>
          </p:cNvSpPr>
          <p:nvPr/>
        </p:nvSpPr>
        <p:spPr>
          <a:xfrm>
            <a:off x="0" y="11430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n-lt"/>
                <a:ea typeface="+mj-ea"/>
                <a:cs typeface="+mj-cs"/>
              </a:rPr>
              <a:t>Commandes ouvertes</a:t>
            </a:r>
          </a:p>
        </p:txBody>
      </p:sp>
      <p:sp>
        <p:nvSpPr>
          <p:cNvPr id="28" name="Titre 1"/>
          <p:cNvSpPr>
            <a:spLocks noGrp="1"/>
          </p:cNvSpPr>
          <p:nvPr>
            <p:ph type="title"/>
          </p:nvPr>
        </p:nvSpPr>
        <p:spPr>
          <a:xfrm>
            <a:off x="1107257" y="228600"/>
            <a:ext cx="7579543" cy="1020762"/>
          </a:xfrm>
        </p:spPr>
        <p:txBody>
          <a:bodyPr>
            <a:normAutofit/>
          </a:bodyPr>
          <a:lstStyle/>
          <a:p>
            <a:pPr algn="ctr"/>
            <a:r>
              <a:rPr lang="fr-FR" sz="2800" b="1" dirty="0" smtClean="0"/>
              <a:t>Les achats: approvisionnements pour consommation</a:t>
            </a:r>
            <a:endParaRPr lang="fr-FR" sz="2800" b="1" dirty="0"/>
          </a:p>
        </p:txBody>
      </p:sp>
    </p:spTree>
    <p:extLst>
      <p:ext uri="{BB962C8B-B14F-4D97-AF65-F5344CB8AC3E}">
        <p14:creationId xmlns:p14="http://schemas.microsoft.com/office/powerpoint/2010/main" val="1633086623"/>
      </p:ext>
    </p:extLst>
  </p:cSld>
  <p:clrMapOvr>
    <a:masterClrMapping/>
  </p:clrMapOvr>
  <p:transition>
    <p:cover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3"/>
          <p:cNvSpPr>
            <a:spLocks noGrp="1"/>
          </p:cNvSpPr>
          <p:nvPr>
            <p:ph type="title"/>
          </p:nvPr>
        </p:nvSpPr>
        <p:spPr/>
        <p:txBody>
          <a:bodyPr>
            <a:normAutofit/>
          </a:bodyPr>
          <a:lstStyle/>
          <a:p>
            <a:pPr algn="ctr"/>
            <a:r>
              <a:rPr lang="fr-FR" sz="2800" b="1" dirty="0" smtClean="0"/>
              <a:t>Le achats: évaluation des fournisseurs</a:t>
            </a:r>
            <a:endParaRPr lang="fr-FR" sz="2800" b="1" dirty="0"/>
          </a:p>
        </p:txBody>
      </p:sp>
      <p:pic>
        <p:nvPicPr>
          <p:cNvPr id="30" name="Picture 3" descr="C:\Documents and Settings\vannierejp\Local Settings\Temporary Internet Files\Content.IE5\M6IWGQRF\MPj04394020000[1].jpg"/>
          <p:cNvPicPr>
            <a:picLocks noChangeAspect="1" noChangeArrowheads="1"/>
          </p:cNvPicPr>
          <p:nvPr/>
        </p:nvPicPr>
        <p:blipFill>
          <a:blip r:embed="rId2" cstate="print"/>
          <a:srcRect/>
          <a:stretch>
            <a:fillRect/>
          </a:stretch>
        </p:blipFill>
        <p:spPr bwMode="auto">
          <a:xfrm>
            <a:off x="316492" y="2819400"/>
            <a:ext cx="1285884" cy="1094615"/>
          </a:xfrm>
          <a:prstGeom prst="rect">
            <a:avLst/>
          </a:prstGeom>
          <a:noFill/>
        </p:spPr>
      </p:pic>
      <p:graphicFrame>
        <p:nvGraphicFramePr>
          <p:cNvPr id="31" name="Tableau 30"/>
          <p:cNvGraphicFramePr>
            <a:graphicFrameLocks noGrp="1"/>
          </p:cNvGraphicFramePr>
          <p:nvPr/>
        </p:nvGraphicFramePr>
        <p:xfrm>
          <a:off x="316492" y="3962408"/>
          <a:ext cx="2619388" cy="2017800"/>
        </p:xfrm>
        <a:graphic>
          <a:graphicData uri="http://schemas.openxmlformats.org/drawingml/2006/table">
            <a:tbl>
              <a:tblPr/>
              <a:tblGrid>
                <a:gridCol w="1309694"/>
                <a:gridCol w="1309694"/>
              </a:tblGrid>
              <a:tr h="63421">
                <a:tc>
                  <a:txBody>
                    <a:bodyPr/>
                    <a:lstStyle/>
                    <a:p>
                      <a:pPr algn="l" fontAlgn="b"/>
                      <a:r>
                        <a:rPr lang="fr-FR" sz="20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a:solidFill>
                            <a:srgbClr val="000000"/>
                          </a:solidFill>
                          <a:latin typeface="Calibri"/>
                        </a:rPr>
                        <a:t>Note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611">
                <a:tc>
                  <a:txBody>
                    <a:bodyPr/>
                    <a:lstStyle/>
                    <a:p>
                      <a:pPr algn="l" fontAlgn="b"/>
                      <a:r>
                        <a:rPr lang="fr-FR" sz="2000" b="0" i="0" u="none" strike="noStrike">
                          <a:solidFill>
                            <a:srgbClr val="000000"/>
                          </a:solidFill>
                          <a:latin typeface="Calibri"/>
                        </a:rPr>
                        <a:t>Fourn. 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611">
                <a:tc>
                  <a:txBody>
                    <a:bodyPr/>
                    <a:lstStyle/>
                    <a:p>
                      <a:pPr algn="l" fontAlgn="b"/>
                      <a:r>
                        <a:rPr lang="fr-FR" sz="2000" b="0" i="0" u="none" strike="noStrike">
                          <a:solidFill>
                            <a:srgbClr val="000000"/>
                          </a:solidFill>
                          <a:latin typeface="Calibri"/>
                        </a:rPr>
                        <a:t>Fourn. 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611">
                <a:tc>
                  <a:txBody>
                    <a:bodyPr/>
                    <a:lstStyle/>
                    <a:p>
                      <a:pPr algn="l" fontAlgn="b"/>
                      <a:r>
                        <a:rPr lang="fr-FR" sz="2000" b="0" i="0" u="none" strike="noStrike">
                          <a:solidFill>
                            <a:srgbClr val="000000"/>
                          </a:solidFill>
                          <a:latin typeface="Calibri"/>
                        </a:rPr>
                        <a:t>Fourn. 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642">
                <a:tc>
                  <a:txBody>
                    <a:bodyPr/>
                    <a:lstStyle/>
                    <a:p>
                      <a:pPr algn="l" fontAlgn="b"/>
                      <a:r>
                        <a:rPr lang="fr-FR" sz="2000" b="0" i="0" u="none" strike="noStrike">
                          <a:solidFill>
                            <a:srgbClr val="000000"/>
                          </a:solidFill>
                          <a:latin typeface="Calibri"/>
                        </a:rPr>
                        <a:t>Fourn. 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20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 name="ZoneTexte 31"/>
          <p:cNvSpPr txBox="1"/>
          <p:nvPr/>
        </p:nvSpPr>
        <p:spPr>
          <a:xfrm>
            <a:off x="4114800" y="2514600"/>
            <a:ext cx="3807644" cy="1015663"/>
          </a:xfrm>
          <a:prstGeom prst="rect">
            <a:avLst/>
          </a:prstGeom>
          <a:noFill/>
        </p:spPr>
        <p:txBody>
          <a:bodyPr wrap="none" rtlCol="0">
            <a:spAutoFit/>
          </a:bodyPr>
          <a:lstStyle/>
          <a:p>
            <a:pPr algn="l"/>
            <a:r>
              <a:rPr lang="fr-FR" sz="2000" dirty="0" smtClean="0">
                <a:latin typeface="+mn-lt"/>
              </a:rPr>
              <a:t>Optimiser coûts / délais</a:t>
            </a:r>
          </a:p>
          <a:p>
            <a:pPr algn="l"/>
            <a:r>
              <a:rPr lang="fr-FR" sz="2000" dirty="0" smtClean="0">
                <a:latin typeface="+mn-lt"/>
              </a:rPr>
              <a:t>Faire un choix en multi-</a:t>
            </a:r>
            <a:r>
              <a:rPr lang="fr-FR" sz="2000" dirty="0" err="1" smtClean="0">
                <a:latin typeface="+mn-lt"/>
              </a:rPr>
              <a:t>sourcing</a:t>
            </a:r>
            <a:endParaRPr lang="fr-FR" sz="2000" dirty="0" smtClean="0">
              <a:latin typeface="+mn-lt"/>
            </a:endParaRPr>
          </a:p>
          <a:p>
            <a:pPr algn="l"/>
            <a:r>
              <a:rPr lang="fr-FR" sz="2000" dirty="0" smtClean="0">
                <a:latin typeface="+mn-lt"/>
              </a:rPr>
              <a:t>Contrôler le référencement qualité</a:t>
            </a:r>
          </a:p>
        </p:txBody>
      </p:sp>
      <p:sp>
        <p:nvSpPr>
          <p:cNvPr id="33" name="ZoneTexte 32"/>
          <p:cNvSpPr txBox="1"/>
          <p:nvPr/>
        </p:nvSpPr>
        <p:spPr>
          <a:xfrm>
            <a:off x="3733800" y="5029200"/>
            <a:ext cx="4896917" cy="1015663"/>
          </a:xfrm>
          <a:prstGeom prst="rect">
            <a:avLst/>
          </a:prstGeom>
          <a:noFill/>
        </p:spPr>
        <p:txBody>
          <a:bodyPr wrap="none" rtlCol="0">
            <a:spAutoFit/>
          </a:bodyPr>
          <a:lstStyle/>
          <a:p>
            <a:r>
              <a:rPr lang="fr-FR" sz="2000" dirty="0" smtClean="0">
                <a:latin typeface="+mn-lt"/>
              </a:rPr>
              <a:t>Échelle de valeur (arbitraire mais exploitable)</a:t>
            </a:r>
          </a:p>
          <a:p>
            <a:r>
              <a:rPr lang="fr-FR" sz="2000" dirty="0" smtClean="0">
                <a:latin typeface="+mn-lt"/>
              </a:rPr>
              <a:t>	</a:t>
            </a:r>
          </a:p>
          <a:p>
            <a:r>
              <a:rPr lang="fr-FR" sz="2000" dirty="0" smtClean="0">
                <a:latin typeface="+mn-lt"/>
              </a:rPr>
              <a:t>	</a:t>
            </a:r>
            <a:r>
              <a:rPr lang="fr-FR" sz="2000" b="1" dirty="0" smtClean="0">
                <a:solidFill>
                  <a:schemeClr val="tx2">
                    <a:lumMod val="75000"/>
                  </a:schemeClr>
                </a:solidFill>
                <a:latin typeface="+mn-lt"/>
              </a:rPr>
              <a:t>Démarche statistique</a:t>
            </a:r>
            <a:endParaRPr lang="fr-FR" sz="2000" b="1" dirty="0">
              <a:solidFill>
                <a:schemeClr val="tx2">
                  <a:lumMod val="75000"/>
                </a:schemeClr>
              </a:solidFill>
              <a:latin typeface="+mn-lt"/>
            </a:endParaRPr>
          </a:p>
        </p:txBody>
      </p:sp>
      <p:sp>
        <p:nvSpPr>
          <p:cNvPr id="34" name="ZoneTexte 33"/>
          <p:cNvSpPr txBox="1"/>
          <p:nvPr/>
        </p:nvSpPr>
        <p:spPr>
          <a:xfrm>
            <a:off x="4114800" y="3733800"/>
            <a:ext cx="3833998" cy="1015663"/>
          </a:xfrm>
          <a:prstGeom prst="rect">
            <a:avLst/>
          </a:prstGeom>
          <a:noFill/>
        </p:spPr>
        <p:txBody>
          <a:bodyPr wrap="none" rtlCol="0">
            <a:spAutoFit/>
          </a:bodyPr>
          <a:lstStyle/>
          <a:p>
            <a:pPr algn="l"/>
            <a:r>
              <a:rPr lang="fr-FR" sz="2000" dirty="0" smtClean="0">
                <a:latin typeface="+mn-lt"/>
              </a:rPr>
              <a:t>Nombreux fournisseurs</a:t>
            </a:r>
          </a:p>
          <a:p>
            <a:pPr algn="l"/>
            <a:r>
              <a:rPr lang="fr-FR" sz="2000" dirty="0" smtClean="0">
                <a:latin typeface="+mn-lt"/>
              </a:rPr>
              <a:t>Beaucoup de critères différents</a:t>
            </a:r>
          </a:p>
          <a:p>
            <a:pPr algn="l"/>
            <a:r>
              <a:rPr lang="fr-FR" sz="2000" dirty="0" smtClean="0">
                <a:latin typeface="+mn-lt"/>
              </a:rPr>
              <a:t>Évènements répartis dans le temps</a:t>
            </a:r>
          </a:p>
        </p:txBody>
      </p:sp>
      <p:sp>
        <p:nvSpPr>
          <p:cNvPr id="35" name="Titre 1"/>
          <p:cNvSpPr txBox="1">
            <a:spLocks/>
          </p:cNvSpPr>
          <p:nvPr/>
        </p:nvSpPr>
        <p:spPr>
          <a:xfrm>
            <a:off x="0" y="13716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j-lt"/>
                <a:ea typeface="+mj-ea"/>
                <a:cs typeface="+mj-cs"/>
              </a:rPr>
              <a:t>Pourquoi évaluer les fournisseurs?</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422550220"/>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681270" y="2066924"/>
            <a:ext cx="3214710" cy="4401205"/>
          </a:xfrm>
          <a:prstGeom prst="rect">
            <a:avLst/>
          </a:prstGeom>
          <a:noFill/>
        </p:spPr>
        <p:txBody>
          <a:bodyPr wrap="square" rtlCol="0">
            <a:spAutoFit/>
          </a:bodyPr>
          <a:lstStyle/>
          <a:p>
            <a:pPr algn="l">
              <a:lnSpc>
                <a:spcPct val="150000"/>
              </a:lnSpc>
              <a:buFont typeface="Arial" pitchFamily="34" charset="0"/>
              <a:buChar char="•"/>
            </a:pPr>
            <a:r>
              <a:rPr lang="fr-FR" sz="2000" dirty="0" smtClean="0">
                <a:latin typeface="+mn-lt"/>
              </a:rPr>
              <a:t>Prix</a:t>
            </a:r>
          </a:p>
          <a:p>
            <a:pPr lvl="1" algn="l">
              <a:lnSpc>
                <a:spcPct val="150000"/>
              </a:lnSpc>
              <a:buFont typeface="Arial" pitchFamily="34" charset="0"/>
              <a:buChar char="•"/>
            </a:pPr>
            <a:endParaRPr lang="fr-FR" sz="2000" dirty="0" smtClean="0">
              <a:latin typeface="+mn-lt"/>
            </a:endParaRPr>
          </a:p>
          <a:p>
            <a:pPr lvl="1" algn="l">
              <a:lnSpc>
                <a:spcPct val="150000"/>
              </a:lnSpc>
              <a:buFont typeface="Arial" pitchFamily="34" charset="0"/>
              <a:buChar char="•"/>
            </a:pPr>
            <a:endParaRPr lang="fr-FR" sz="2000" dirty="0" smtClean="0">
              <a:latin typeface="+mn-lt"/>
            </a:endParaRPr>
          </a:p>
          <a:p>
            <a:pPr algn="l">
              <a:lnSpc>
                <a:spcPct val="150000"/>
              </a:lnSpc>
              <a:buFont typeface="Arial" pitchFamily="34" charset="0"/>
              <a:buChar char="•"/>
            </a:pPr>
            <a:r>
              <a:rPr lang="fr-FR" sz="2000" dirty="0" smtClean="0">
                <a:latin typeface="+mn-lt"/>
              </a:rPr>
              <a:t>Respect des délais</a:t>
            </a:r>
          </a:p>
          <a:p>
            <a:pPr algn="l">
              <a:lnSpc>
                <a:spcPct val="150000"/>
              </a:lnSpc>
              <a:buFont typeface="Arial" pitchFamily="34" charset="0"/>
              <a:buChar char="•"/>
            </a:pPr>
            <a:r>
              <a:rPr lang="fr-FR" sz="2000" dirty="0" smtClean="0">
                <a:latin typeface="+mn-lt"/>
              </a:rPr>
              <a:t>Qualité produit</a:t>
            </a:r>
          </a:p>
          <a:p>
            <a:pPr algn="l">
              <a:lnSpc>
                <a:spcPct val="150000"/>
              </a:lnSpc>
              <a:buFont typeface="Arial" pitchFamily="34" charset="0"/>
              <a:buChar char="•"/>
            </a:pPr>
            <a:r>
              <a:rPr lang="fr-FR" sz="2000" dirty="0" smtClean="0">
                <a:latin typeface="+mn-lt"/>
              </a:rPr>
              <a:t>Qualité logistique</a:t>
            </a:r>
          </a:p>
          <a:p>
            <a:pPr algn="l">
              <a:lnSpc>
                <a:spcPct val="150000"/>
              </a:lnSpc>
              <a:buFont typeface="Arial" pitchFamily="34" charset="0"/>
              <a:buChar char="•"/>
            </a:pPr>
            <a:r>
              <a:rPr lang="fr-FR" sz="2000" dirty="0" smtClean="0">
                <a:latin typeface="+mn-lt"/>
              </a:rPr>
              <a:t>Efficacité (service)</a:t>
            </a:r>
          </a:p>
          <a:p>
            <a:pPr algn="l">
              <a:lnSpc>
                <a:spcPct val="150000"/>
              </a:lnSpc>
              <a:buFont typeface="Arial" pitchFamily="34" charset="0"/>
              <a:buChar char="•"/>
            </a:pPr>
            <a:r>
              <a:rPr lang="fr-FR" sz="2000" dirty="0" smtClean="0">
                <a:latin typeface="+mn-lt"/>
              </a:rPr>
              <a:t>Réactivité</a:t>
            </a:r>
          </a:p>
          <a:p>
            <a:pPr algn="l">
              <a:buFont typeface="Arial" pitchFamily="34" charset="0"/>
              <a:buChar char="•"/>
            </a:pPr>
            <a:r>
              <a:rPr lang="fr-FR" sz="2000" dirty="0" smtClean="0">
                <a:latin typeface="+mn-lt"/>
              </a:rPr>
              <a:t>……</a:t>
            </a:r>
          </a:p>
          <a:p>
            <a:pPr algn="l">
              <a:buFont typeface="Arial" pitchFamily="34" charset="0"/>
              <a:buChar char="•"/>
            </a:pPr>
            <a:r>
              <a:rPr lang="fr-FR" sz="2000" dirty="0" smtClean="0">
                <a:latin typeface="+mn-lt"/>
              </a:rPr>
              <a:t>Suivi administratif</a:t>
            </a:r>
          </a:p>
        </p:txBody>
      </p:sp>
      <p:sp>
        <p:nvSpPr>
          <p:cNvPr id="9" name="ZoneTexte 8"/>
          <p:cNvSpPr txBox="1"/>
          <p:nvPr/>
        </p:nvSpPr>
        <p:spPr>
          <a:xfrm>
            <a:off x="6414735" y="4495816"/>
            <a:ext cx="2145396" cy="400110"/>
          </a:xfrm>
          <a:prstGeom prst="rect">
            <a:avLst/>
          </a:prstGeom>
          <a:noFill/>
        </p:spPr>
        <p:txBody>
          <a:bodyPr wrap="none" rtlCol="0">
            <a:spAutoFit/>
          </a:bodyPr>
          <a:lstStyle/>
          <a:p>
            <a:r>
              <a:rPr lang="fr-FR" sz="2000" dirty="0" smtClean="0">
                <a:latin typeface="+mn-lt"/>
              </a:rPr>
              <a:t>Critères principaux</a:t>
            </a:r>
            <a:endParaRPr lang="fr-FR" sz="2000" dirty="0">
              <a:latin typeface="+mn-lt"/>
            </a:endParaRPr>
          </a:p>
        </p:txBody>
      </p:sp>
      <p:sp>
        <p:nvSpPr>
          <p:cNvPr id="10" name="Accolade fermante 9"/>
          <p:cNvSpPr/>
          <p:nvPr/>
        </p:nvSpPr>
        <p:spPr>
          <a:xfrm>
            <a:off x="5957894" y="2590816"/>
            <a:ext cx="285752" cy="1071570"/>
          </a:xfrm>
          <a:prstGeom prst="rightBrace">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000"/>
          </a:p>
        </p:txBody>
      </p:sp>
      <p:sp>
        <p:nvSpPr>
          <p:cNvPr id="11" name="ZoneTexte 10"/>
          <p:cNvSpPr txBox="1"/>
          <p:nvPr/>
        </p:nvSpPr>
        <p:spPr>
          <a:xfrm>
            <a:off x="6415094" y="2971816"/>
            <a:ext cx="2293769" cy="400110"/>
          </a:xfrm>
          <a:prstGeom prst="rect">
            <a:avLst/>
          </a:prstGeom>
          <a:noFill/>
        </p:spPr>
        <p:txBody>
          <a:bodyPr wrap="none" rtlCol="0">
            <a:spAutoFit/>
          </a:bodyPr>
          <a:lstStyle/>
          <a:p>
            <a:r>
              <a:rPr lang="fr-FR" sz="2000" dirty="0" smtClean="0">
                <a:latin typeface="+mn-lt"/>
              </a:rPr>
              <a:t>Critères secondaires</a:t>
            </a:r>
            <a:endParaRPr lang="fr-FR" sz="2000" dirty="0">
              <a:latin typeface="+mn-lt"/>
            </a:endParaRPr>
          </a:p>
        </p:txBody>
      </p:sp>
      <p:sp>
        <p:nvSpPr>
          <p:cNvPr id="12" name="ZoneTexte 11"/>
          <p:cNvSpPr txBox="1"/>
          <p:nvPr/>
        </p:nvSpPr>
        <p:spPr>
          <a:xfrm>
            <a:off x="3138494" y="2590816"/>
            <a:ext cx="2374368" cy="954107"/>
          </a:xfrm>
          <a:prstGeom prst="rect">
            <a:avLst/>
          </a:prstGeom>
          <a:noFill/>
        </p:spPr>
        <p:txBody>
          <a:bodyPr wrap="none" rtlCol="0">
            <a:spAutoFit/>
          </a:bodyPr>
          <a:lstStyle/>
          <a:p>
            <a:pPr lvl="1" algn="l">
              <a:buFont typeface="Arial" pitchFamily="34" charset="0"/>
              <a:buChar char="•"/>
            </a:pPr>
            <a:r>
              <a:rPr lang="fr-FR" sz="1400" dirty="0" smtClean="0">
                <a:latin typeface="+mn-lt"/>
              </a:rPr>
              <a:t>Unitaire</a:t>
            </a:r>
          </a:p>
          <a:p>
            <a:pPr lvl="1" algn="l">
              <a:buFont typeface="Arial" pitchFamily="34" charset="0"/>
              <a:buChar char="•"/>
            </a:pPr>
            <a:r>
              <a:rPr lang="fr-FR" sz="1400" dirty="0" smtClean="0">
                <a:latin typeface="+mn-lt"/>
              </a:rPr>
              <a:t>…….</a:t>
            </a:r>
          </a:p>
          <a:p>
            <a:pPr lvl="1" algn="l">
              <a:buFont typeface="Arial" pitchFamily="34" charset="0"/>
              <a:buChar char="•"/>
            </a:pPr>
            <a:r>
              <a:rPr lang="fr-FR" sz="1400" dirty="0" smtClean="0">
                <a:latin typeface="+mn-lt"/>
              </a:rPr>
              <a:t>Remises par quantité</a:t>
            </a:r>
          </a:p>
          <a:p>
            <a:pPr lvl="1" algn="l">
              <a:buFont typeface="Arial" pitchFamily="34" charset="0"/>
              <a:buChar char="•"/>
            </a:pPr>
            <a:r>
              <a:rPr lang="fr-FR" sz="1400" dirty="0" smtClean="0">
                <a:latin typeface="+mn-lt"/>
              </a:rPr>
              <a:t>Évolution du catalogue</a:t>
            </a:r>
            <a:endParaRPr lang="fr-FR" sz="1400" dirty="0">
              <a:latin typeface="+mn-lt"/>
            </a:endParaRPr>
          </a:p>
        </p:txBody>
      </p:sp>
      <p:sp>
        <p:nvSpPr>
          <p:cNvPr id="13" name="Accolade fermante 12"/>
          <p:cNvSpPr/>
          <p:nvPr/>
        </p:nvSpPr>
        <p:spPr>
          <a:xfrm>
            <a:off x="5181600" y="2209800"/>
            <a:ext cx="1000132" cy="4267216"/>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000"/>
          </a:p>
        </p:txBody>
      </p:sp>
      <p:sp>
        <p:nvSpPr>
          <p:cNvPr id="14" name="Titre 1"/>
          <p:cNvSpPr txBox="1">
            <a:spLocks/>
          </p:cNvSpPr>
          <p:nvPr/>
        </p:nvSpPr>
        <p:spPr>
          <a:xfrm>
            <a:off x="0" y="1295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j-lt"/>
                <a:ea typeface="+mj-ea"/>
                <a:cs typeface="+mj-cs"/>
              </a:rPr>
              <a:t>Critères d’évaluation</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
        <p:nvSpPr>
          <p:cNvPr id="15" name="Sous-titre 3"/>
          <p:cNvSpPr>
            <a:spLocks noGrp="1"/>
          </p:cNvSpPr>
          <p:nvPr>
            <p:ph type="title"/>
          </p:nvPr>
        </p:nvSpPr>
        <p:spPr>
          <a:xfrm>
            <a:off x="1066800" y="228600"/>
            <a:ext cx="7620000" cy="1020762"/>
          </a:xfrm>
        </p:spPr>
        <p:txBody>
          <a:bodyPr>
            <a:normAutofit/>
          </a:bodyPr>
          <a:lstStyle/>
          <a:p>
            <a:pPr algn="ctr"/>
            <a:r>
              <a:rPr lang="fr-FR" sz="2800" b="1" dirty="0" smtClean="0"/>
              <a:t>Le achats: évaluation des fournisseurs</a:t>
            </a:r>
            <a:endParaRPr lang="fr-FR" sz="2800" b="1" dirty="0"/>
          </a:p>
        </p:txBody>
      </p:sp>
    </p:spTree>
    <p:extLst>
      <p:ext uri="{BB962C8B-B14F-4D97-AF65-F5344CB8AC3E}">
        <p14:creationId xmlns:p14="http://schemas.microsoft.com/office/powerpoint/2010/main" val="3662931686"/>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71600" y="2590800"/>
            <a:ext cx="6143668" cy="1162113"/>
          </a:xfrm>
          <a:prstGeom prst="rect">
            <a:avLst/>
          </a:prstGeom>
          <a:noFill/>
        </p:spPr>
        <p:txBody>
          <a:bodyPr wrap="square" rtlCol="0">
            <a:spAutoFit/>
          </a:bodyPr>
          <a:lstStyle/>
          <a:p>
            <a:pPr algn="l">
              <a:lnSpc>
                <a:spcPct val="150000"/>
              </a:lnSpc>
              <a:buFont typeface="Arial" pitchFamily="34" charset="0"/>
              <a:buChar char="•"/>
            </a:pPr>
            <a:r>
              <a:rPr lang="fr-FR" sz="1400" dirty="0" smtClean="0">
                <a:latin typeface="+mn-lt"/>
              </a:rPr>
              <a:t> </a:t>
            </a:r>
            <a:r>
              <a:rPr lang="fr-FR" sz="1600" dirty="0" smtClean="0">
                <a:latin typeface="+mn-lt"/>
              </a:rPr>
              <a:t>Sur événement / saisie manuelle</a:t>
            </a:r>
          </a:p>
          <a:p>
            <a:pPr algn="l">
              <a:lnSpc>
                <a:spcPct val="150000"/>
              </a:lnSpc>
              <a:buFont typeface="Arial" pitchFamily="34" charset="0"/>
              <a:buChar char="•"/>
            </a:pPr>
            <a:r>
              <a:rPr lang="fr-FR" sz="1600" dirty="0" smtClean="0">
                <a:latin typeface="+mn-lt"/>
              </a:rPr>
              <a:t>Sur événement / détermination automatisée</a:t>
            </a:r>
          </a:p>
          <a:p>
            <a:pPr algn="l">
              <a:lnSpc>
                <a:spcPct val="150000"/>
              </a:lnSpc>
              <a:buFont typeface="Arial" pitchFamily="34" charset="0"/>
              <a:buChar char="•"/>
            </a:pPr>
            <a:r>
              <a:rPr lang="fr-FR" sz="1600" dirty="0" smtClean="0">
                <a:latin typeface="+mn-lt"/>
              </a:rPr>
              <a:t>Sur analyse de la base de données</a:t>
            </a:r>
          </a:p>
        </p:txBody>
      </p:sp>
      <p:sp>
        <p:nvSpPr>
          <p:cNvPr id="4" name="ZoneTexte 3"/>
          <p:cNvSpPr txBox="1"/>
          <p:nvPr/>
        </p:nvSpPr>
        <p:spPr>
          <a:xfrm>
            <a:off x="1295400" y="4038600"/>
            <a:ext cx="4000528" cy="2270109"/>
          </a:xfrm>
          <a:prstGeom prst="rect">
            <a:avLst/>
          </a:prstGeom>
          <a:noFill/>
        </p:spPr>
        <p:txBody>
          <a:bodyPr wrap="square" rtlCol="0">
            <a:spAutoFit/>
          </a:bodyPr>
          <a:lstStyle/>
          <a:p>
            <a:pPr algn="l">
              <a:lnSpc>
                <a:spcPct val="150000"/>
              </a:lnSpc>
              <a:buFont typeface="Arial" pitchFamily="34" charset="0"/>
              <a:buChar char="•"/>
            </a:pPr>
            <a:r>
              <a:rPr lang="fr-FR" sz="1600" dirty="0" smtClean="0">
                <a:latin typeface="+mn-lt"/>
              </a:rPr>
              <a:t> Au niveau article</a:t>
            </a:r>
          </a:p>
          <a:p>
            <a:pPr algn="l">
              <a:lnSpc>
                <a:spcPct val="150000"/>
              </a:lnSpc>
              <a:buFont typeface="Arial" pitchFamily="34" charset="0"/>
              <a:buChar char="•"/>
            </a:pPr>
            <a:r>
              <a:rPr lang="fr-FR" sz="1600" dirty="0" smtClean="0">
                <a:latin typeface="+mn-lt"/>
              </a:rPr>
              <a:t>Au niveau service</a:t>
            </a:r>
          </a:p>
          <a:p>
            <a:pPr algn="l">
              <a:lnSpc>
                <a:spcPct val="150000"/>
              </a:lnSpc>
              <a:buFont typeface="Arial" pitchFamily="34" charset="0"/>
              <a:buChar char="•"/>
            </a:pPr>
            <a:r>
              <a:rPr lang="fr-FR" sz="1600" dirty="0" smtClean="0">
                <a:latin typeface="+mn-lt"/>
              </a:rPr>
              <a:t>Pour chaque poste de commande</a:t>
            </a:r>
          </a:p>
          <a:p>
            <a:pPr algn="l">
              <a:lnSpc>
                <a:spcPct val="150000"/>
              </a:lnSpc>
              <a:buFont typeface="Arial" pitchFamily="34" charset="0"/>
              <a:buChar char="•"/>
            </a:pPr>
            <a:r>
              <a:rPr lang="fr-FR" sz="1600" dirty="0" smtClean="0">
                <a:latin typeface="+mn-lt"/>
              </a:rPr>
              <a:t>Pour chaque réception</a:t>
            </a:r>
          </a:p>
          <a:p>
            <a:pPr algn="l">
              <a:lnSpc>
                <a:spcPct val="150000"/>
              </a:lnSpc>
              <a:buFont typeface="Arial" pitchFamily="34" charset="0"/>
              <a:buChar char="•"/>
            </a:pPr>
            <a:r>
              <a:rPr lang="fr-FR" sz="1600" dirty="0" smtClean="0">
                <a:latin typeface="+mn-lt"/>
              </a:rPr>
              <a:t>Pour chaque ligne de facture</a:t>
            </a:r>
          </a:p>
          <a:p>
            <a:pPr algn="l">
              <a:lnSpc>
                <a:spcPct val="150000"/>
              </a:lnSpc>
              <a:buFont typeface="Arial" pitchFamily="34" charset="0"/>
              <a:buChar char="•"/>
            </a:pPr>
            <a:r>
              <a:rPr lang="fr-FR" sz="1600" dirty="0" smtClean="0">
                <a:latin typeface="+mn-lt"/>
              </a:rPr>
              <a:t>Pour chaque contrôle qualité</a:t>
            </a:r>
          </a:p>
        </p:txBody>
      </p:sp>
      <p:sp>
        <p:nvSpPr>
          <p:cNvPr id="5" name="ZoneTexte 4"/>
          <p:cNvSpPr txBox="1"/>
          <p:nvPr/>
        </p:nvSpPr>
        <p:spPr>
          <a:xfrm>
            <a:off x="4876800" y="4919682"/>
            <a:ext cx="4267200" cy="707886"/>
          </a:xfrm>
          <a:prstGeom prst="rect">
            <a:avLst/>
          </a:prstGeom>
          <a:noFill/>
        </p:spPr>
        <p:txBody>
          <a:bodyPr wrap="square" rtlCol="0">
            <a:spAutoFit/>
          </a:bodyPr>
          <a:lstStyle/>
          <a:p>
            <a:r>
              <a:rPr lang="fr-FR" sz="2000" b="1" i="1" dirty="0" smtClean="0">
                <a:solidFill>
                  <a:schemeClr val="tx2">
                    <a:lumMod val="75000"/>
                  </a:schemeClr>
                </a:solidFill>
                <a:latin typeface="+mn-lt"/>
              </a:rPr>
              <a:t>La notation élémentaire  n’a aucune valeur  de jugement</a:t>
            </a:r>
            <a:endParaRPr lang="fr-FR" sz="2000" b="1" i="1" dirty="0">
              <a:solidFill>
                <a:schemeClr val="tx2">
                  <a:lumMod val="75000"/>
                </a:schemeClr>
              </a:solidFill>
              <a:latin typeface="+mn-lt"/>
            </a:endParaRPr>
          </a:p>
        </p:txBody>
      </p:sp>
      <p:sp>
        <p:nvSpPr>
          <p:cNvPr id="6" name="Titre 1"/>
          <p:cNvSpPr txBox="1">
            <a:spLocks/>
          </p:cNvSpPr>
          <p:nvPr/>
        </p:nvSpPr>
        <p:spPr>
          <a:xfrm>
            <a:off x="152400" y="12192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j-lt"/>
                <a:ea typeface="+mj-ea"/>
                <a:cs typeface="+mj-cs"/>
              </a:rPr>
              <a:t>Attribution de notes</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
        <p:nvSpPr>
          <p:cNvPr id="8" name="Sous-titre 3"/>
          <p:cNvSpPr>
            <a:spLocks noGrp="1"/>
          </p:cNvSpPr>
          <p:nvPr>
            <p:ph type="title"/>
          </p:nvPr>
        </p:nvSpPr>
        <p:spPr>
          <a:xfrm>
            <a:off x="1066800" y="228600"/>
            <a:ext cx="7620000" cy="1020762"/>
          </a:xfrm>
        </p:spPr>
        <p:txBody>
          <a:bodyPr>
            <a:normAutofit/>
          </a:bodyPr>
          <a:lstStyle/>
          <a:p>
            <a:pPr algn="ctr"/>
            <a:r>
              <a:rPr lang="fr-FR" sz="2800" b="1" dirty="0" smtClean="0"/>
              <a:t>Le achats: évaluation des fournisseurs</a:t>
            </a:r>
            <a:endParaRPr lang="fr-FR" sz="2800" b="1" dirty="0"/>
          </a:p>
        </p:txBody>
      </p:sp>
    </p:spTree>
    <p:extLst>
      <p:ext uri="{BB962C8B-B14F-4D97-AF65-F5344CB8AC3E}">
        <p14:creationId xmlns:p14="http://schemas.microsoft.com/office/powerpoint/2010/main" val="3674289469"/>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isocèle 2"/>
          <p:cNvSpPr/>
          <p:nvPr/>
        </p:nvSpPr>
        <p:spPr>
          <a:xfrm>
            <a:off x="6941390" y="2133600"/>
            <a:ext cx="1685937" cy="2714644"/>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p>
          <a:p>
            <a:pPr algn="ctr"/>
            <a:endParaRPr lang="fr-FR" sz="1400" b="1" dirty="0" smtClean="0">
              <a:effectLst>
                <a:outerShdw blurRad="38100" dist="38100" dir="2700000" algn="tl">
                  <a:srgbClr val="000000">
                    <a:alpha val="43137"/>
                  </a:srgbClr>
                </a:outerShdw>
              </a:effectLst>
            </a:endParaRPr>
          </a:p>
          <a:p>
            <a:pPr algn="ctr"/>
            <a:endParaRPr lang="fr-FR" sz="1400" b="1" dirty="0" smtClean="0">
              <a:effectLst>
                <a:outerShdw blurRad="38100" dist="38100" dir="2700000" algn="tl">
                  <a:srgbClr val="000000">
                    <a:alpha val="43137"/>
                  </a:srgbClr>
                </a:outerShdw>
              </a:effectLst>
            </a:endParaRPr>
          </a:p>
          <a:p>
            <a:pPr algn="ctr"/>
            <a:r>
              <a:rPr lang="fr-FR" sz="1400" b="1" dirty="0" err="1" smtClean="0">
                <a:effectLst>
                  <a:outerShdw blurRad="38100" dist="38100" dir="2700000" algn="tl">
                    <a:srgbClr val="000000">
                      <a:alpha val="43137"/>
                    </a:srgbClr>
                  </a:outerShdw>
                </a:effectLst>
              </a:rPr>
              <a:t>Agréga-tion</a:t>
            </a:r>
            <a:endParaRPr lang="fr-FR" sz="1400" b="1" dirty="0">
              <a:effectLst>
                <a:outerShdw blurRad="38100" dist="38100" dir="2700000" algn="tl">
                  <a:srgbClr val="000000">
                    <a:alpha val="43137"/>
                  </a:srgbClr>
                </a:outerShdw>
              </a:effectLst>
            </a:endParaRPr>
          </a:p>
        </p:txBody>
      </p:sp>
      <p:graphicFrame>
        <p:nvGraphicFramePr>
          <p:cNvPr id="4" name="Diagramme 3"/>
          <p:cNvGraphicFramePr/>
          <p:nvPr/>
        </p:nvGraphicFramePr>
        <p:xfrm>
          <a:off x="304800" y="2133600"/>
          <a:ext cx="4572032"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912815" y="1704972"/>
            <a:ext cx="1714512" cy="5715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Note globale</a:t>
            </a:r>
          </a:p>
          <a:p>
            <a:pPr algn="ctr"/>
            <a:r>
              <a:rPr lang="fr-FR" sz="1400" dirty="0" smtClean="0">
                <a:solidFill>
                  <a:schemeClr val="tx1"/>
                </a:solidFill>
              </a:rPr>
              <a:t>fournisseur</a:t>
            </a:r>
            <a:endParaRPr lang="fr-FR" sz="1400" dirty="0">
              <a:solidFill>
                <a:schemeClr val="tx1"/>
              </a:solidFill>
            </a:endParaRPr>
          </a:p>
        </p:txBody>
      </p:sp>
      <p:sp>
        <p:nvSpPr>
          <p:cNvPr id="6" name="Rectangle 5"/>
          <p:cNvSpPr/>
          <p:nvPr/>
        </p:nvSpPr>
        <p:spPr>
          <a:xfrm>
            <a:off x="6912815" y="4848244"/>
            <a:ext cx="1714512" cy="64294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Notes individuelles</a:t>
            </a:r>
            <a:endParaRPr lang="fr-FR" sz="1400" dirty="0">
              <a:solidFill>
                <a:schemeClr val="tx1"/>
              </a:solidFill>
            </a:endParaRPr>
          </a:p>
        </p:txBody>
      </p:sp>
      <p:sp>
        <p:nvSpPr>
          <p:cNvPr id="8" name="Rectangle 7"/>
          <p:cNvSpPr/>
          <p:nvPr/>
        </p:nvSpPr>
        <p:spPr>
          <a:xfrm>
            <a:off x="6912815" y="2562228"/>
            <a:ext cx="1714512" cy="5715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Notes critères</a:t>
            </a:r>
          </a:p>
          <a:p>
            <a:pPr algn="ctr"/>
            <a:r>
              <a:rPr lang="fr-FR" sz="1400" dirty="0" smtClean="0">
                <a:solidFill>
                  <a:schemeClr val="tx1"/>
                </a:solidFill>
              </a:rPr>
              <a:t>principaux</a:t>
            </a:r>
            <a:endParaRPr lang="fr-FR" sz="1400" dirty="0">
              <a:solidFill>
                <a:schemeClr val="tx1"/>
              </a:solidFill>
            </a:endParaRPr>
          </a:p>
        </p:txBody>
      </p:sp>
      <p:sp>
        <p:nvSpPr>
          <p:cNvPr id="9" name="Rectangle 8"/>
          <p:cNvSpPr/>
          <p:nvPr/>
        </p:nvSpPr>
        <p:spPr>
          <a:xfrm>
            <a:off x="6912815" y="3276608"/>
            <a:ext cx="1714512" cy="5715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Notes critères</a:t>
            </a:r>
          </a:p>
          <a:p>
            <a:pPr algn="ctr"/>
            <a:r>
              <a:rPr lang="fr-FR" sz="1400" dirty="0" smtClean="0">
                <a:solidFill>
                  <a:schemeClr val="tx1"/>
                </a:solidFill>
              </a:rPr>
              <a:t>secondaires</a:t>
            </a:r>
            <a:endParaRPr lang="fr-FR" sz="1400" dirty="0">
              <a:solidFill>
                <a:schemeClr val="tx1"/>
              </a:solidFill>
            </a:endParaRPr>
          </a:p>
        </p:txBody>
      </p:sp>
      <p:sp>
        <p:nvSpPr>
          <p:cNvPr id="10" name="Accolade fermante 9"/>
          <p:cNvSpPr/>
          <p:nvPr/>
        </p:nvSpPr>
        <p:spPr>
          <a:xfrm>
            <a:off x="2376502" y="3919550"/>
            <a:ext cx="642942" cy="2286016"/>
          </a:xfrm>
          <a:prstGeom prst="rightBrace">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11" name="Ellipse 10"/>
          <p:cNvSpPr/>
          <p:nvPr/>
        </p:nvSpPr>
        <p:spPr>
          <a:xfrm>
            <a:off x="7662914" y="2347914"/>
            <a:ext cx="214314" cy="214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cxnSp>
        <p:nvCxnSpPr>
          <p:cNvPr id="12" name="Connecteur droit avec flèche 11"/>
          <p:cNvCxnSpPr/>
          <p:nvPr/>
        </p:nvCxnSpPr>
        <p:spPr>
          <a:xfrm>
            <a:off x="5762663" y="2452690"/>
            <a:ext cx="2000264" cy="1588"/>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a:off x="5762663" y="3233745"/>
            <a:ext cx="2000264" cy="1588"/>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14" name="ZoneTexte 13"/>
          <p:cNvSpPr txBox="1"/>
          <p:nvPr/>
        </p:nvSpPr>
        <p:spPr>
          <a:xfrm>
            <a:off x="5449105" y="2662184"/>
            <a:ext cx="1102673" cy="307777"/>
          </a:xfrm>
          <a:prstGeom prst="rect">
            <a:avLst/>
          </a:prstGeom>
          <a:noFill/>
        </p:spPr>
        <p:txBody>
          <a:bodyPr wrap="none" rtlCol="0">
            <a:spAutoFit/>
          </a:bodyPr>
          <a:lstStyle/>
          <a:p>
            <a:r>
              <a:rPr lang="fr-FR" sz="1400" b="1" dirty="0" smtClean="0">
                <a:solidFill>
                  <a:schemeClr val="bg1"/>
                </a:solidFill>
                <a:latin typeface="+mn-lt"/>
              </a:rPr>
              <a:t>Pondération</a:t>
            </a:r>
            <a:endParaRPr lang="fr-FR" sz="1400" b="1" dirty="0">
              <a:solidFill>
                <a:schemeClr val="bg1"/>
              </a:solidFill>
              <a:latin typeface="+mn-lt"/>
            </a:endParaRPr>
          </a:p>
        </p:txBody>
      </p:sp>
      <p:sp>
        <p:nvSpPr>
          <p:cNvPr id="15" name="Ellipse 14"/>
          <p:cNvSpPr/>
          <p:nvPr/>
        </p:nvSpPr>
        <p:spPr>
          <a:xfrm>
            <a:off x="7662914" y="3133732"/>
            <a:ext cx="214314" cy="214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6" name="ZoneTexte 15"/>
          <p:cNvSpPr txBox="1"/>
          <p:nvPr/>
        </p:nvSpPr>
        <p:spPr>
          <a:xfrm>
            <a:off x="3328892" y="4867294"/>
            <a:ext cx="1084464" cy="307777"/>
          </a:xfrm>
          <a:prstGeom prst="rect">
            <a:avLst/>
          </a:prstGeom>
          <a:noFill/>
        </p:spPr>
        <p:txBody>
          <a:bodyPr wrap="none" rtlCol="0">
            <a:spAutoFit/>
          </a:bodyPr>
          <a:lstStyle/>
          <a:p>
            <a:r>
              <a:rPr lang="fr-FR" sz="1400" dirty="0" smtClean="0">
                <a:latin typeface="+mn-lt"/>
              </a:rPr>
              <a:t>événements</a:t>
            </a:r>
            <a:endParaRPr lang="fr-FR" sz="1400" dirty="0">
              <a:latin typeface="+mn-lt"/>
            </a:endParaRPr>
          </a:p>
        </p:txBody>
      </p:sp>
      <p:sp>
        <p:nvSpPr>
          <p:cNvPr id="17" name="Titre 1"/>
          <p:cNvSpPr txBox="1">
            <a:spLocks/>
          </p:cNvSpPr>
          <p:nvPr/>
        </p:nvSpPr>
        <p:spPr>
          <a:xfrm>
            <a:off x="0" y="11430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effectLst/>
                <a:uLnTx/>
                <a:uFillTx/>
                <a:latin typeface="+mj-lt"/>
                <a:ea typeface="+mj-ea"/>
                <a:cs typeface="+mj-cs"/>
              </a:rPr>
              <a:t>Pondération et notes Agrégées</a:t>
            </a:r>
            <a:endParaRPr kumimoji="0" lang="fr-FR" b="1" i="0" u="none" strike="noStrike" kern="1200" cap="none" spc="0" normalizeH="0" baseline="0" noProof="0" dirty="0">
              <a:ln>
                <a:noFill/>
              </a:ln>
              <a:effectLst/>
              <a:uLnTx/>
              <a:uFillTx/>
              <a:latin typeface="+mj-lt"/>
              <a:ea typeface="+mj-ea"/>
              <a:cs typeface="+mj-cs"/>
            </a:endParaRPr>
          </a:p>
        </p:txBody>
      </p:sp>
      <p:sp>
        <p:nvSpPr>
          <p:cNvPr id="18" name="Sous-titre 3"/>
          <p:cNvSpPr>
            <a:spLocks noGrp="1"/>
          </p:cNvSpPr>
          <p:nvPr>
            <p:ph type="title"/>
          </p:nvPr>
        </p:nvSpPr>
        <p:spPr>
          <a:xfrm>
            <a:off x="1066800" y="228600"/>
            <a:ext cx="7620000" cy="1020762"/>
          </a:xfrm>
        </p:spPr>
        <p:txBody>
          <a:bodyPr>
            <a:normAutofit/>
          </a:bodyPr>
          <a:lstStyle/>
          <a:p>
            <a:pPr algn="ctr"/>
            <a:r>
              <a:rPr lang="fr-FR" sz="2800" b="1" dirty="0" smtClean="0"/>
              <a:t>Le achats: évaluation des fournisseurs</a:t>
            </a:r>
            <a:endParaRPr lang="fr-FR" sz="2800" b="1" dirty="0"/>
          </a:p>
        </p:txBody>
      </p:sp>
    </p:spTree>
    <p:extLst>
      <p:ext uri="{BB962C8B-B14F-4D97-AF65-F5344CB8AC3E}">
        <p14:creationId xmlns:p14="http://schemas.microsoft.com/office/powerpoint/2010/main" val="1234827262"/>
      </p:ext>
    </p:extLst>
  </p:cSld>
  <p:clrMapOvr>
    <a:masterClrMapping/>
  </p:clrMapOvr>
  <p:transition>
    <p:cover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Les stocks</a:t>
            </a:r>
            <a:endParaRPr lang="fr-FR" sz="2800" b="1" dirty="0"/>
          </a:p>
        </p:txBody>
      </p:sp>
      <p:sp>
        <p:nvSpPr>
          <p:cNvPr id="3" name="ZoneTexte 2"/>
          <p:cNvSpPr txBox="1"/>
          <p:nvPr/>
        </p:nvSpPr>
        <p:spPr>
          <a:xfrm>
            <a:off x="0" y="1447800"/>
            <a:ext cx="8676456" cy="738664"/>
          </a:xfrm>
          <a:prstGeom prst="rect">
            <a:avLst/>
          </a:prstGeom>
          <a:noFill/>
        </p:spPr>
        <p:txBody>
          <a:bodyPr wrap="square" rtlCol="0">
            <a:spAutoFit/>
          </a:bodyPr>
          <a:lstStyle/>
          <a:p>
            <a:pPr algn="l"/>
            <a:r>
              <a:rPr lang="fr-FR" b="1" dirty="0" smtClean="0">
                <a:latin typeface="+mn-lt"/>
              </a:rPr>
              <a:t>Pourquoi des stocks ?:</a:t>
            </a:r>
          </a:p>
          <a:p>
            <a:endParaRPr lang="fr-FR" sz="1800" dirty="0" smtClean="0">
              <a:solidFill>
                <a:srgbClr val="0000FF"/>
              </a:solidFill>
              <a:latin typeface="+mn-lt"/>
            </a:endParaRPr>
          </a:p>
        </p:txBody>
      </p:sp>
      <p:sp>
        <p:nvSpPr>
          <p:cNvPr id="4" name="Rectangle 3"/>
          <p:cNvSpPr/>
          <p:nvPr/>
        </p:nvSpPr>
        <p:spPr>
          <a:xfrm>
            <a:off x="17924" y="1844824"/>
            <a:ext cx="8586524" cy="3139321"/>
          </a:xfrm>
          <a:prstGeom prst="rect">
            <a:avLst/>
          </a:prstGeom>
        </p:spPr>
        <p:txBody>
          <a:bodyPr wrap="square">
            <a:spAutoFit/>
          </a:bodyPr>
          <a:lstStyle/>
          <a:p>
            <a:pPr marL="457200" indent="-457200">
              <a:buFont typeface="Arial" pitchFamily="34" charset="0"/>
              <a:buChar char="•"/>
            </a:pPr>
            <a:r>
              <a:rPr lang="fr-FR" sz="1800" dirty="0" smtClean="0">
                <a:latin typeface="+mn-lt"/>
              </a:rPr>
              <a:t>Production et consommation sont </a:t>
            </a:r>
            <a:r>
              <a:rPr lang="fr-FR" sz="1800" b="1" dirty="0" smtClean="0">
                <a:latin typeface="+mn-lt"/>
              </a:rPr>
              <a:t>asynchrones</a:t>
            </a:r>
            <a:r>
              <a:rPr lang="fr-FR" sz="1800" dirty="0" smtClean="0">
                <a:latin typeface="+mn-lt"/>
              </a:rPr>
              <a:t> et </a:t>
            </a:r>
            <a:r>
              <a:rPr lang="fr-FR" sz="1800" b="1" dirty="0" smtClean="0">
                <a:latin typeface="+mn-lt"/>
              </a:rPr>
              <a:t>séparées dans l’espace</a:t>
            </a:r>
            <a:r>
              <a:rPr lang="fr-FR" sz="1800" dirty="0" smtClean="0">
                <a:latin typeface="+mn-lt"/>
              </a:rPr>
              <a:t>.</a:t>
            </a:r>
          </a:p>
          <a:p>
            <a:pPr marL="457200" indent="-457200">
              <a:buFont typeface="Arial" pitchFamily="34" charset="0"/>
              <a:buChar char="•"/>
            </a:pPr>
            <a:endParaRPr lang="fr-FR" sz="1800" dirty="0" smtClean="0">
              <a:latin typeface="+mn-lt"/>
            </a:endParaRPr>
          </a:p>
          <a:p>
            <a:pPr marL="457200" indent="-457200">
              <a:buFont typeface="Arial" pitchFamily="34" charset="0"/>
              <a:buChar char="•"/>
            </a:pPr>
            <a:endParaRPr lang="fr-FR" sz="1800" dirty="0" smtClean="0">
              <a:latin typeface="+mn-lt"/>
            </a:endParaRPr>
          </a:p>
          <a:p>
            <a:pPr marL="457200" indent="-457200">
              <a:buFont typeface="Arial" pitchFamily="34" charset="0"/>
              <a:buChar char="•"/>
            </a:pPr>
            <a:endParaRPr lang="fr-FR" sz="1800" dirty="0" smtClean="0">
              <a:latin typeface="+mn-lt"/>
            </a:endParaRPr>
          </a:p>
          <a:p>
            <a:pPr marL="457200" indent="-457200">
              <a:buFont typeface="Arial" pitchFamily="34" charset="0"/>
              <a:buChar char="•"/>
            </a:pPr>
            <a:endParaRPr lang="fr-FR" sz="1800" dirty="0" smtClean="0">
              <a:latin typeface="+mn-lt"/>
            </a:endParaRPr>
          </a:p>
          <a:p>
            <a:pPr marL="457200" indent="-457200">
              <a:buFont typeface="Arial" pitchFamily="34" charset="0"/>
              <a:buChar char="•"/>
            </a:pPr>
            <a:endParaRPr lang="fr-FR" sz="1800" dirty="0" smtClean="0">
              <a:latin typeface="+mn-lt"/>
            </a:endParaRPr>
          </a:p>
          <a:p>
            <a:pPr marL="457200" indent="-457200">
              <a:buFont typeface="Arial" pitchFamily="34" charset="0"/>
              <a:buChar char="•"/>
            </a:pPr>
            <a:endParaRPr lang="fr-FR" sz="1800" dirty="0" smtClean="0">
              <a:latin typeface="+mn-lt"/>
            </a:endParaRPr>
          </a:p>
          <a:p>
            <a:pPr marL="457200" indent="-457200">
              <a:buFont typeface="Arial" pitchFamily="34" charset="0"/>
              <a:buChar char="•"/>
            </a:pPr>
            <a:r>
              <a:rPr lang="fr-FR" sz="1800" dirty="0" smtClean="0">
                <a:latin typeface="+mn-lt"/>
              </a:rPr>
              <a:t>Les décisions sont prises en univers incertain, d’où l’existence de </a:t>
            </a:r>
            <a:r>
              <a:rPr lang="fr-FR" sz="1800" b="1" dirty="0" smtClean="0">
                <a:latin typeface="+mn-lt"/>
              </a:rPr>
              <a:t>stocks de sécurité</a:t>
            </a:r>
            <a:r>
              <a:rPr lang="fr-FR" sz="1800" dirty="0" smtClean="0">
                <a:latin typeface="+mn-lt"/>
              </a:rPr>
              <a:t>.</a:t>
            </a:r>
          </a:p>
          <a:p>
            <a:pPr marL="457200" indent="-457200">
              <a:buFont typeface="Arial" pitchFamily="34" charset="0"/>
              <a:buChar char="•"/>
            </a:pPr>
            <a:r>
              <a:rPr lang="fr-FR" sz="1800" dirty="0" smtClean="0">
                <a:latin typeface="+mn-lt"/>
              </a:rPr>
              <a:t>Les stocks permettent d’éviter qu’un problème local ne se diffuse immédiatement à l’ensemble de la chaîne. </a:t>
            </a:r>
          </a:p>
          <a:p>
            <a:pPr marL="457200" indent="-457200" algn="l">
              <a:buFont typeface="Arial" pitchFamily="34" charset="0"/>
              <a:buChar char="•"/>
            </a:pPr>
            <a:r>
              <a:rPr lang="fr-FR" sz="1800" dirty="0" smtClean="0">
                <a:latin typeface="+mn-lt"/>
              </a:rPr>
              <a:t>Les stocks permettent de jouer sur les </a:t>
            </a:r>
            <a:r>
              <a:rPr lang="fr-FR" sz="1800" b="1" dirty="0" smtClean="0">
                <a:latin typeface="+mn-lt"/>
              </a:rPr>
              <a:t>économies d’échelle</a:t>
            </a:r>
            <a:r>
              <a:rPr lang="fr-FR" sz="1800" dirty="0" smtClean="0">
                <a:latin typeface="+mn-lt"/>
              </a:rPr>
              <a:t>.</a:t>
            </a:r>
            <a:endParaRPr lang="fr-FR" sz="1800" dirty="0">
              <a:latin typeface="+mn-lt"/>
            </a:endParaRPr>
          </a:p>
        </p:txBody>
      </p:sp>
      <p:pic>
        <p:nvPicPr>
          <p:cNvPr id="5" name="Picture 2" descr="C:\Users\Nathalie\Pictures\stock.bmp"/>
          <p:cNvPicPr>
            <a:picLocks noChangeAspect="1" noChangeArrowheads="1"/>
          </p:cNvPicPr>
          <p:nvPr/>
        </p:nvPicPr>
        <p:blipFill>
          <a:blip r:embed="rId2" cstate="print"/>
          <a:srcRect/>
          <a:stretch>
            <a:fillRect/>
          </a:stretch>
        </p:blipFill>
        <p:spPr bwMode="auto">
          <a:xfrm>
            <a:off x="2643064" y="2276872"/>
            <a:ext cx="3945159" cy="1402085"/>
          </a:xfrm>
          <a:prstGeom prst="rect">
            <a:avLst/>
          </a:prstGeom>
          <a:noFill/>
        </p:spPr>
      </p:pic>
      <p:sp>
        <p:nvSpPr>
          <p:cNvPr id="6" name="Text Box 5"/>
          <p:cNvSpPr txBox="1">
            <a:spLocks noChangeArrowheads="1"/>
          </p:cNvSpPr>
          <p:nvPr/>
        </p:nvSpPr>
        <p:spPr bwMode="auto">
          <a:xfrm>
            <a:off x="228600" y="5257800"/>
            <a:ext cx="8663880" cy="923330"/>
          </a:xfrm>
          <a:prstGeom prst="rect">
            <a:avLst/>
          </a:prstGeom>
          <a:noFill/>
          <a:ln w="9525">
            <a:noFill/>
            <a:miter lim="800000"/>
            <a:headEnd/>
            <a:tailEnd/>
          </a:ln>
          <a:effectLst/>
        </p:spPr>
        <p:txBody>
          <a:bodyPr wrap="square">
            <a:spAutoFit/>
          </a:bodyPr>
          <a:lstStyle/>
          <a:p>
            <a:r>
              <a:rPr lang="fr-FR" sz="1800" b="1" i="1" dirty="0">
                <a:latin typeface="+mn-lt"/>
              </a:rPr>
              <a:t>On appelle économies d’échelle, les baisses de coûts consécutives à l’augmentation des quantités produites. Elles représentent la capacité du système de production à absorber les différentes formes de coûts fixes.</a:t>
            </a:r>
            <a:endParaRPr lang="en-GB" sz="1800" b="1" i="1" dirty="0">
              <a:latin typeface="+mn-lt"/>
            </a:endParaRPr>
          </a:p>
        </p:txBody>
      </p:sp>
    </p:spTree>
    <p:extLst>
      <p:ext uri="{BB962C8B-B14F-4D97-AF65-F5344CB8AC3E}">
        <p14:creationId xmlns:p14="http://schemas.microsoft.com/office/powerpoint/2010/main" val="1092516641"/>
      </p:ext>
    </p:extLst>
  </p:cSld>
  <p:clrMapOvr>
    <a:masterClrMapping/>
  </p:clrMapOvr>
  <p:transition>
    <p:cover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rot="5400000">
            <a:off x="2627784" y="1988840"/>
            <a:ext cx="576064" cy="1152128"/>
          </a:xfrm>
          <a:prstGeom prst="rect">
            <a:avLst/>
          </a:prstGeom>
          <a:solidFill>
            <a:srgbClr val="FAEDA0">
              <a:alpha val="44000"/>
            </a:srgbClr>
          </a:solidFill>
          <a:ln w="9525">
            <a:solidFill>
              <a:schemeClr val="folHlink"/>
            </a:solidFill>
            <a:miter lim="800000"/>
            <a:headEnd/>
            <a:tailEnd/>
          </a:ln>
          <a:effectLst/>
        </p:spPr>
        <p:txBody>
          <a:bodyPr wrap="none" anchor="ctr"/>
          <a:lstStyle/>
          <a:p>
            <a:endParaRPr lang="fr-FR" sz="1600">
              <a:latin typeface="+mn-lt"/>
            </a:endParaRPr>
          </a:p>
        </p:txBody>
      </p:sp>
      <p:sp>
        <p:nvSpPr>
          <p:cNvPr id="9221" name="Rectangle 5"/>
          <p:cNvSpPr>
            <a:spLocks noChangeArrowheads="1"/>
          </p:cNvSpPr>
          <p:nvPr/>
        </p:nvSpPr>
        <p:spPr bwMode="auto">
          <a:xfrm rot="5400000">
            <a:off x="7452320" y="2060848"/>
            <a:ext cx="576064" cy="1008112"/>
          </a:xfrm>
          <a:prstGeom prst="rect">
            <a:avLst/>
          </a:prstGeom>
          <a:solidFill>
            <a:srgbClr val="FAEDA0"/>
          </a:solidFill>
          <a:ln w="60325">
            <a:solidFill>
              <a:schemeClr val="folHlink"/>
            </a:solidFill>
            <a:miter lim="800000"/>
            <a:headEnd/>
            <a:tailEnd/>
          </a:ln>
          <a:effectLst/>
        </p:spPr>
        <p:txBody>
          <a:bodyPr wrap="none" anchor="ctr"/>
          <a:lstStyle/>
          <a:p>
            <a:endParaRPr lang="fr-FR" sz="1600" dirty="0">
              <a:latin typeface="+mn-lt"/>
            </a:endParaRPr>
          </a:p>
        </p:txBody>
      </p:sp>
      <p:sp>
        <p:nvSpPr>
          <p:cNvPr id="9222" name="Text Box 6"/>
          <p:cNvSpPr txBox="1">
            <a:spLocks noChangeArrowheads="1"/>
          </p:cNvSpPr>
          <p:nvPr/>
        </p:nvSpPr>
        <p:spPr bwMode="auto">
          <a:xfrm>
            <a:off x="2339752" y="2420888"/>
            <a:ext cx="1128366" cy="338554"/>
          </a:xfrm>
          <a:prstGeom prst="rect">
            <a:avLst/>
          </a:prstGeom>
          <a:noFill/>
          <a:ln w="9525">
            <a:noFill/>
            <a:miter lim="800000"/>
            <a:headEnd/>
            <a:tailEnd/>
          </a:ln>
          <a:effectLst/>
        </p:spPr>
        <p:txBody>
          <a:bodyPr wrap="square">
            <a:spAutoFit/>
          </a:bodyPr>
          <a:lstStyle/>
          <a:p>
            <a:pPr>
              <a:spcBef>
                <a:spcPct val="50000"/>
              </a:spcBef>
            </a:pPr>
            <a:r>
              <a:rPr lang="fr-FR" sz="1600" b="1" dirty="0">
                <a:latin typeface="+mn-lt"/>
              </a:rPr>
              <a:t>Fabricant</a:t>
            </a:r>
          </a:p>
        </p:txBody>
      </p:sp>
      <p:sp>
        <p:nvSpPr>
          <p:cNvPr id="9223" name="Text Box 7"/>
          <p:cNvSpPr txBox="1">
            <a:spLocks noChangeArrowheads="1"/>
          </p:cNvSpPr>
          <p:nvPr/>
        </p:nvSpPr>
        <p:spPr bwMode="auto">
          <a:xfrm>
            <a:off x="6705600" y="2438400"/>
            <a:ext cx="2088580" cy="338554"/>
          </a:xfrm>
          <a:prstGeom prst="rect">
            <a:avLst/>
          </a:prstGeom>
          <a:noFill/>
          <a:ln w="9525">
            <a:noFill/>
            <a:miter lim="800000"/>
            <a:headEnd/>
            <a:tailEnd/>
          </a:ln>
          <a:effectLst/>
        </p:spPr>
        <p:txBody>
          <a:bodyPr wrap="square">
            <a:spAutoFit/>
          </a:bodyPr>
          <a:lstStyle/>
          <a:p>
            <a:pPr>
              <a:spcBef>
                <a:spcPct val="50000"/>
              </a:spcBef>
            </a:pPr>
            <a:r>
              <a:rPr lang="fr-FR" sz="1600" b="1" dirty="0" smtClean="0">
                <a:latin typeface="+mn-lt"/>
              </a:rPr>
              <a:t>Client</a:t>
            </a:r>
            <a:endParaRPr lang="fr-FR" sz="1600" b="1" dirty="0">
              <a:latin typeface="+mn-lt"/>
            </a:endParaRPr>
          </a:p>
        </p:txBody>
      </p:sp>
      <p:sp>
        <p:nvSpPr>
          <p:cNvPr id="9230" name="AutoShape 14"/>
          <p:cNvSpPr>
            <a:spLocks noChangeArrowheads="1"/>
          </p:cNvSpPr>
          <p:nvPr/>
        </p:nvSpPr>
        <p:spPr bwMode="auto">
          <a:xfrm>
            <a:off x="3563218" y="2492723"/>
            <a:ext cx="504825" cy="215900"/>
          </a:xfrm>
          <a:prstGeom prst="rightArrow">
            <a:avLst>
              <a:gd name="adj1" fmla="val 50000"/>
              <a:gd name="adj2" fmla="val 58456"/>
            </a:avLst>
          </a:prstGeom>
          <a:solidFill>
            <a:srgbClr val="969696"/>
          </a:solidFill>
          <a:ln w="9525">
            <a:solidFill>
              <a:schemeClr val="tx1"/>
            </a:solidFill>
            <a:miter lim="800000"/>
            <a:headEnd/>
            <a:tailEnd/>
          </a:ln>
          <a:effectLst/>
        </p:spPr>
        <p:txBody>
          <a:bodyPr wrap="none" anchor="ctr"/>
          <a:lstStyle/>
          <a:p>
            <a:endParaRPr lang="fr-FR" sz="1600">
              <a:latin typeface="+mn-lt"/>
            </a:endParaRPr>
          </a:p>
        </p:txBody>
      </p:sp>
      <p:sp>
        <p:nvSpPr>
          <p:cNvPr id="9231" name="Rectangle 15"/>
          <p:cNvSpPr>
            <a:spLocks noChangeArrowheads="1"/>
          </p:cNvSpPr>
          <p:nvPr/>
        </p:nvSpPr>
        <p:spPr bwMode="auto">
          <a:xfrm>
            <a:off x="4068043" y="2276823"/>
            <a:ext cx="936625" cy="6477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fr-FR" sz="1600">
              <a:latin typeface="+mn-lt"/>
            </a:endParaRPr>
          </a:p>
        </p:txBody>
      </p:sp>
      <p:sp>
        <p:nvSpPr>
          <p:cNvPr id="9232" name="Text Box 16"/>
          <p:cNvSpPr txBox="1">
            <a:spLocks noChangeArrowheads="1"/>
          </p:cNvSpPr>
          <p:nvPr/>
        </p:nvSpPr>
        <p:spPr bwMode="auto">
          <a:xfrm>
            <a:off x="3995936" y="2420888"/>
            <a:ext cx="1152525" cy="338554"/>
          </a:xfrm>
          <a:prstGeom prst="rect">
            <a:avLst/>
          </a:prstGeom>
          <a:noFill/>
          <a:ln w="9525">
            <a:noFill/>
            <a:miter lim="800000"/>
            <a:headEnd/>
            <a:tailEnd/>
          </a:ln>
          <a:effectLst/>
        </p:spPr>
        <p:txBody>
          <a:bodyPr>
            <a:spAutoFit/>
          </a:bodyPr>
          <a:lstStyle/>
          <a:p>
            <a:pPr>
              <a:spcBef>
                <a:spcPct val="50000"/>
              </a:spcBef>
            </a:pPr>
            <a:r>
              <a:rPr lang="fr-FR" sz="1600" b="1" dirty="0">
                <a:latin typeface="+mn-lt"/>
              </a:rPr>
              <a:t>Grossiste</a:t>
            </a:r>
          </a:p>
        </p:txBody>
      </p:sp>
      <p:sp>
        <p:nvSpPr>
          <p:cNvPr id="9234" name="Rectangle 18"/>
          <p:cNvSpPr>
            <a:spLocks noChangeArrowheads="1"/>
          </p:cNvSpPr>
          <p:nvPr/>
        </p:nvSpPr>
        <p:spPr bwMode="auto">
          <a:xfrm>
            <a:off x="5652120" y="2276872"/>
            <a:ext cx="935038" cy="649287"/>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endParaRPr lang="fr-FR" sz="1600">
              <a:latin typeface="+mn-lt"/>
            </a:endParaRPr>
          </a:p>
        </p:txBody>
      </p:sp>
      <p:sp>
        <p:nvSpPr>
          <p:cNvPr id="9235" name="Text Box 19"/>
          <p:cNvSpPr txBox="1">
            <a:spLocks noChangeArrowheads="1"/>
          </p:cNvSpPr>
          <p:nvPr/>
        </p:nvSpPr>
        <p:spPr bwMode="auto">
          <a:xfrm>
            <a:off x="5580112" y="2420888"/>
            <a:ext cx="1222375" cy="338554"/>
          </a:xfrm>
          <a:prstGeom prst="rect">
            <a:avLst/>
          </a:prstGeom>
          <a:noFill/>
          <a:ln w="9525">
            <a:noFill/>
            <a:miter lim="800000"/>
            <a:headEnd/>
            <a:tailEnd/>
          </a:ln>
          <a:effectLst/>
        </p:spPr>
        <p:txBody>
          <a:bodyPr>
            <a:spAutoFit/>
          </a:bodyPr>
          <a:lstStyle/>
          <a:p>
            <a:pPr>
              <a:spcBef>
                <a:spcPct val="50000"/>
              </a:spcBef>
            </a:pPr>
            <a:r>
              <a:rPr lang="fr-FR" sz="1600" b="1" dirty="0">
                <a:latin typeface="+mn-lt"/>
              </a:rPr>
              <a:t>Détaillant</a:t>
            </a:r>
          </a:p>
        </p:txBody>
      </p:sp>
      <p:sp>
        <p:nvSpPr>
          <p:cNvPr id="9238" name="AutoShape 22"/>
          <p:cNvSpPr>
            <a:spLocks noChangeArrowheads="1"/>
          </p:cNvSpPr>
          <p:nvPr/>
        </p:nvSpPr>
        <p:spPr bwMode="auto">
          <a:xfrm>
            <a:off x="5076056" y="2492896"/>
            <a:ext cx="504825" cy="215900"/>
          </a:xfrm>
          <a:prstGeom prst="rightArrow">
            <a:avLst>
              <a:gd name="adj1" fmla="val 50000"/>
              <a:gd name="adj2" fmla="val 58456"/>
            </a:avLst>
          </a:prstGeom>
          <a:solidFill>
            <a:srgbClr val="969696"/>
          </a:solidFill>
          <a:ln w="9525">
            <a:solidFill>
              <a:schemeClr val="tx1"/>
            </a:solidFill>
            <a:miter lim="800000"/>
            <a:headEnd/>
            <a:tailEnd/>
          </a:ln>
          <a:effectLst/>
        </p:spPr>
        <p:txBody>
          <a:bodyPr wrap="none" anchor="ctr"/>
          <a:lstStyle/>
          <a:p>
            <a:endParaRPr lang="fr-FR" sz="1600">
              <a:latin typeface="+mn-lt"/>
            </a:endParaRPr>
          </a:p>
        </p:txBody>
      </p:sp>
      <p:sp>
        <p:nvSpPr>
          <p:cNvPr id="29" name="AutoShape 22"/>
          <p:cNvSpPr>
            <a:spLocks noChangeArrowheads="1"/>
          </p:cNvSpPr>
          <p:nvPr/>
        </p:nvSpPr>
        <p:spPr bwMode="auto">
          <a:xfrm>
            <a:off x="6660232" y="2492896"/>
            <a:ext cx="504825" cy="215900"/>
          </a:xfrm>
          <a:prstGeom prst="rightArrow">
            <a:avLst>
              <a:gd name="adj1" fmla="val 50000"/>
              <a:gd name="adj2" fmla="val 58456"/>
            </a:avLst>
          </a:prstGeom>
          <a:solidFill>
            <a:srgbClr val="969696"/>
          </a:solidFill>
          <a:ln w="9525">
            <a:solidFill>
              <a:schemeClr val="tx1"/>
            </a:solidFill>
            <a:miter lim="800000"/>
            <a:headEnd/>
            <a:tailEnd/>
          </a:ln>
          <a:effectLst/>
        </p:spPr>
        <p:txBody>
          <a:bodyPr wrap="none" anchor="ctr"/>
          <a:lstStyle/>
          <a:p>
            <a:endParaRPr lang="fr-FR" sz="1600">
              <a:latin typeface="+mn-lt"/>
            </a:endParaRPr>
          </a:p>
        </p:txBody>
      </p:sp>
      <p:sp>
        <p:nvSpPr>
          <p:cNvPr id="30" name="Rectangle 29"/>
          <p:cNvSpPr/>
          <p:nvPr/>
        </p:nvSpPr>
        <p:spPr>
          <a:xfrm>
            <a:off x="539552" y="2492896"/>
            <a:ext cx="10801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fr1</a:t>
            </a:r>
            <a:endParaRPr lang="fr-FR" sz="1600" b="1" dirty="0">
              <a:solidFill>
                <a:schemeClr val="tx1"/>
              </a:solidFill>
            </a:endParaRPr>
          </a:p>
        </p:txBody>
      </p:sp>
      <p:sp>
        <p:nvSpPr>
          <p:cNvPr id="33" name="Rectangle 32"/>
          <p:cNvSpPr/>
          <p:nvPr/>
        </p:nvSpPr>
        <p:spPr>
          <a:xfrm>
            <a:off x="827584" y="2852936"/>
            <a:ext cx="10801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fr2</a:t>
            </a:r>
            <a:endParaRPr lang="fr-FR" sz="1600" b="1" dirty="0">
              <a:solidFill>
                <a:schemeClr val="tx1"/>
              </a:solidFill>
            </a:endParaRPr>
          </a:p>
        </p:txBody>
      </p:sp>
      <p:sp>
        <p:nvSpPr>
          <p:cNvPr id="34" name="Rectangle 33"/>
          <p:cNvSpPr/>
          <p:nvPr/>
        </p:nvSpPr>
        <p:spPr>
          <a:xfrm>
            <a:off x="971600" y="3284984"/>
            <a:ext cx="10801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fr3</a:t>
            </a:r>
            <a:endParaRPr lang="fr-FR" sz="1600" b="1" dirty="0">
              <a:solidFill>
                <a:schemeClr val="tx1"/>
              </a:solidFill>
            </a:endParaRPr>
          </a:p>
        </p:txBody>
      </p:sp>
      <p:sp>
        <p:nvSpPr>
          <p:cNvPr id="35" name="ZoneTexte 34"/>
          <p:cNvSpPr txBox="1"/>
          <p:nvPr/>
        </p:nvSpPr>
        <p:spPr>
          <a:xfrm>
            <a:off x="5724128" y="3284984"/>
            <a:ext cx="2592288" cy="338554"/>
          </a:xfrm>
          <a:prstGeom prst="rect">
            <a:avLst/>
          </a:prstGeom>
          <a:noFill/>
        </p:spPr>
        <p:txBody>
          <a:bodyPr wrap="square" rtlCol="0">
            <a:spAutoFit/>
          </a:bodyPr>
          <a:lstStyle/>
          <a:p>
            <a:r>
              <a:rPr lang="fr-FR" sz="1600" dirty="0" smtClean="0">
                <a:latin typeface="+mn-lt"/>
              </a:rPr>
              <a:t>Point de découplage</a:t>
            </a:r>
            <a:endParaRPr lang="fr-FR" sz="1600" dirty="0">
              <a:latin typeface="+mn-lt"/>
            </a:endParaRPr>
          </a:p>
        </p:txBody>
      </p:sp>
      <p:sp>
        <p:nvSpPr>
          <p:cNvPr id="36" name="Flèche vers le haut 35"/>
          <p:cNvSpPr/>
          <p:nvPr/>
        </p:nvSpPr>
        <p:spPr>
          <a:xfrm>
            <a:off x="6804248" y="2780928"/>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7" name="Rectangle 4"/>
          <p:cNvSpPr>
            <a:spLocks noChangeArrowheads="1"/>
          </p:cNvSpPr>
          <p:nvPr/>
        </p:nvSpPr>
        <p:spPr bwMode="auto">
          <a:xfrm rot="5400000">
            <a:off x="2903141" y="4058865"/>
            <a:ext cx="576064" cy="1152128"/>
          </a:xfrm>
          <a:prstGeom prst="rect">
            <a:avLst/>
          </a:prstGeom>
          <a:solidFill>
            <a:srgbClr val="FAEDA0">
              <a:alpha val="44000"/>
            </a:srgbClr>
          </a:solidFill>
          <a:ln w="9525">
            <a:solidFill>
              <a:schemeClr val="folHlink"/>
            </a:solidFill>
            <a:miter lim="800000"/>
            <a:headEnd/>
            <a:tailEnd/>
          </a:ln>
          <a:effectLst/>
        </p:spPr>
        <p:txBody>
          <a:bodyPr wrap="none" anchor="ctr"/>
          <a:lstStyle/>
          <a:p>
            <a:endParaRPr lang="fr-FR" sz="1600">
              <a:latin typeface="+mn-lt"/>
            </a:endParaRPr>
          </a:p>
        </p:txBody>
      </p:sp>
      <p:sp>
        <p:nvSpPr>
          <p:cNvPr id="38" name="Rectangle 5"/>
          <p:cNvSpPr>
            <a:spLocks noChangeArrowheads="1"/>
          </p:cNvSpPr>
          <p:nvPr/>
        </p:nvSpPr>
        <p:spPr bwMode="auto">
          <a:xfrm rot="5400000">
            <a:off x="7727677" y="4130873"/>
            <a:ext cx="576064" cy="1008112"/>
          </a:xfrm>
          <a:prstGeom prst="rect">
            <a:avLst/>
          </a:prstGeom>
          <a:solidFill>
            <a:srgbClr val="FAEDA0"/>
          </a:solidFill>
          <a:ln w="60325">
            <a:solidFill>
              <a:schemeClr val="folHlink"/>
            </a:solidFill>
            <a:miter lim="800000"/>
            <a:headEnd/>
            <a:tailEnd/>
          </a:ln>
          <a:effectLst/>
        </p:spPr>
        <p:txBody>
          <a:bodyPr wrap="none" anchor="ctr"/>
          <a:lstStyle/>
          <a:p>
            <a:endParaRPr lang="fr-FR" sz="1600">
              <a:latin typeface="+mn-lt"/>
            </a:endParaRPr>
          </a:p>
        </p:txBody>
      </p:sp>
      <p:sp>
        <p:nvSpPr>
          <p:cNvPr id="39" name="Text Box 6"/>
          <p:cNvSpPr txBox="1">
            <a:spLocks noChangeArrowheads="1"/>
          </p:cNvSpPr>
          <p:nvPr/>
        </p:nvSpPr>
        <p:spPr bwMode="auto">
          <a:xfrm>
            <a:off x="2615109" y="4490913"/>
            <a:ext cx="1128366" cy="338554"/>
          </a:xfrm>
          <a:prstGeom prst="rect">
            <a:avLst/>
          </a:prstGeom>
          <a:noFill/>
          <a:ln w="9525">
            <a:noFill/>
            <a:miter lim="800000"/>
            <a:headEnd/>
            <a:tailEnd/>
          </a:ln>
          <a:effectLst/>
        </p:spPr>
        <p:txBody>
          <a:bodyPr wrap="square">
            <a:spAutoFit/>
          </a:bodyPr>
          <a:lstStyle/>
          <a:p>
            <a:pPr>
              <a:spcBef>
                <a:spcPct val="50000"/>
              </a:spcBef>
            </a:pPr>
            <a:r>
              <a:rPr lang="fr-FR" sz="1600" b="1" dirty="0">
                <a:latin typeface="+mn-lt"/>
              </a:rPr>
              <a:t>Fabricant</a:t>
            </a:r>
          </a:p>
        </p:txBody>
      </p:sp>
      <p:sp>
        <p:nvSpPr>
          <p:cNvPr id="40" name="AutoShape 14"/>
          <p:cNvSpPr>
            <a:spLocks noChangeArrowheads="1"/>
          </p:cNvSpPr>
          <p:nvPr/>
        </p:nvSpPr>
        <p:spPr bwMode="auto">
          <a:xfrm>
            <a:off x="3838575" y="4562748"/>
            <a:ext cx="504825" cy="215900"/>
          </a:xfrm>
          <a:prstGeom prst="rightArrow">
            <a:avLst>
              <a:gd name="adj1" fmla="val 50000"/>
              <a:gd name="adj2" fmla="val 58456"/>
            </a:avLst>
          </a:prstGeom>
          <a:solidFill>
            <a:srgbClr val="969696"/>
          </a:solidFill>
          <a:ln w="9525">
            <a:solidFill>
              <a:schemeClr val="tx1"/>
            </a:solidFill>
            <a:miter lim="800000"/>
            <a:headEnd/>
            <a:tailEnd/>
          </a:ln>
          <a:effectLst/>
        </p:spPr>
        <p:txBody>
          <a:bodyPr wrap="none" anchor="ctr"/>
          <a:lstStyle/>
          <a:p>
            <a:endParaRPr lang="fr-FR" sz="1600">
              <a:latin typeface="+mn-lt"/>
            </a:endParaRPr>
          </a:p>
        </p:txBody>
      </p:sp>
      <p:sp>
        <p:nvSpPr>
          <p:cNvPr id="41" name="Rectangle 15"/>
          <p:cNvSpPr>
            <a:spLocks noChangeArrowheads="1"/>
          </p:cNvSpPr>
          <p:nvPr/>
        </p:nvSpPr>
        <p:spPr bwMode="auto">
          <a:xfrm>
            <a:off x="4343400" y="4346848"/>
            <a:ext cx="936625" cy="6477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endParaRPr lang="fr-FR" sz="1600">
              <a:latin typeface="+mn-lt"/>
            </a:endParaRPr>
          </a:p>
        </p:txBody>
      </p:sp>
      <p:sp>
        <p:nvSpPr>
          <p:cNvPr id="42" name="Text Box 16"/>
          <p:cNvSpPr txBox="1">
            <a:spLocks noChangeArrowheads="1"/>
          </p:cNvSpPr>
          <p:nvPr/>
        </p:nvSpPr>
        <p:spPr bwMode="auto">
          <a:xfrm>
            <a:off x="4271293" y="4490913"/>
            <a:ext cx="1152525" cy="338554"/>
          </a:xfrm>
          <a:prstGeom prst="rect">
            <a:avLst/>
          </a:prstGeom>
          <a:noFill/>
          <a:ln w="9525">
            <a:noFill/>
            <a:miter lim="800000"/>
            <a:headEnd/>
            <a:tailEnd/>
          </a:ln>
          <a:effectLst/>
        </p:spPr>
        <p:txBody>
          <a:bodyPr>
            <a:spAutoFit/>
          </a:bodyPr>
          <a:lstStyle/>
          <a:p>
            <a:pPr>
              <a:spcBef>
                <a:spcPct val="50000"/>
              </a:spcBef>
            </a:pPr>
            <a:r>
              <a:rPr lang="fr-FR" sz="1600" b="1" dirty="0">
                <a:latin typeface="+mn-lt"/>
              </a:rPr>
              <a:t>Grossiste</a:t>
            </a:r>
          </a:p>
        </p:txBody>
      </p:sp>
      <p:sp>
        <p:nvSpPr>
          <p:cNvPr id="43" name="Rectangle 18"/>
          <p:cNvSpPr>
            <a:spLocks noChangeArrowheads="1"/>
          </p:cNvSpPr>
          <p:nvPr/>
        </p:nvSpPr>
        <p:spPr bwMode="auto">
          <a:xfrm>
            <a:off x="5927477" y="4346897"/>
            <a:ext cx="935038" cy="649287"/>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endParaRPr lang="fr-FR" sz="1600">
              <a:latin typeface="+mn-lt"/>
            </a:endParaRPr>
          </a:p>
        </p:txBody>
      </p:sp>
      <p:sp>
        <p:nvSpPr>
          <p:cNvPr id="44" name="Text Box 19"/>
          <p:cNvSpPr txBox="1">
            <a:spLocks noChangeArrowheads="1"/>
          </p:cNvSpPr>
          <p:nvPr/>
        </p:nvSpPr>
        <p:spPr bwMode="auto">
          <a:xfrm>
            <a:off x="5855469" y="4490913"/>
            <a:ext cx="1222375" cy="338554"/>
          </a:xfrm>
          <a:prstGeom prst="rect">
            <a:avLst/>
          </a:prstGeom>
          <a:noFill/>
          <a:ln w="9525">
            <a:noFill/>
            <a:miter lim="800000"/>
            <a:headEnd/>
            <a:tailEnd/>
          </a:ln>
          <a:effectLst/>
        </p:spPr>
        <p:txBody>
          <a:bodyPr>
            <a:spAutoFit/>
          </a:bodyPr>
          <a:lstStyle/>
          <a:p>
            <a:pPr>
              <a:spcBef>
                <a:spcPct val="50000"/>
              </a:spcBef>
            </a:pPr>
            <a:r>
              <a:rPr lang="fr-FR" sz="1600" b="1" dirty="0">
                <a:latin typeface="+mn-lt"/>
              </a:rPr>
              <a:t>Détaillant</a:t>
            </a:r>
          </a:p>
        </p:txBody>
      </p:sp>
      <p:sp>
        <p:nvSpPr>
          <p:cNvPr id="45" name="AutoShape 22"/>
          <p:cNvSpPr>
            <a:spLocks noChangeArrowheads="1"/>
          </p:cNvSpPr>
          <p:nvPr/>
        </p:nvSpPr>
        <p:spPr bwMode="auto">
          <a:xfrm>
            <a:off x="5351413" y="4562921"/>
            <a:ext cx="504825" cy="215900"/>
          </a:xfrm>
          <a:prstGeom prst="rightArrow">
            <a:avLst>
              <a:gd name="adj1" fmla="val 50000"/>
              <a:gd name="adj2" fmla="val 58456"/>
            </a:avLst>
          </a:prstGeom>
          <a:solidFill>
            <a:srgbClr val="969696"/>
          </a:solidFill>
          <a:ln w="9525">
            <a:solidFill>
              <a:schemeClr val="tx1"/>
            </a:solidFill>
            <a:miter lim="800000"/>
            <a:headEnd/>
            <a:tailEnd/>
          </a:ln>
          <a:effectLst/>
        </p:spPr>
        <p:txBody>
          <a:bodyPr wrap="none" anchor="ctr"/>
          <a:lstStyle/>
          <a:p>
            <a:endParaRPr lang="fr-FR" sz="1600">
              <a:latin typeface="+mn-lt"/>
            </a:endParaRPr>
          </a:p>
        </p:txBody>
      </p:sp>
      <p:sp>
        <p:nvSpPr>
          <p:cNvPr id="46" name="AutoShape 22"/>
          <p:cNvSpPr>
            <a:spLocks noChangeArrowheads="1"/>
          </p:cNvSpPr>
          <p:nvPr/>
        </p:nvSpPr>
        <p:spPr bwMode="auto">
          <a:xfrm>
            <a:off x="6935589" y="4562921"/>
            <a:ext cx="504825" cy="215900"/>
          </a:xfrm>
          <a:prstGeom prst="rightArrow">
            <a:avLst>
              <a:gd name="adj1" fmla="val 50000"/>
              <a:gd name="adj2" fmla="val 58456"/>
            </a:avLst>
          </a:prstGeom>
          <a:solidFill>
            <a:srgbClr val="969696"/>
          </a:solidFill>
          <a:ln w="9525">
            <a:solidFill>
              <a:schemeClr val="tx1"/>
            </a:solidFill>
            <a:miter lim="800000"/>
            <a:headEnd/>
            <a:tailEnd/>
          </a:ln>
          <a:effectLst/>
        </p:spPr>
        <p:txBody>
          <a:bodyPr wrap="none" anchor="ctr"/>
          <a:lstStyle/>
          <a:p>
            <a:endParaRPr lang="fr-FR" sz="1600">
              <a:latin typeface="+mn-lt"/>
            </a:endParaRPr>
          </a:p>
        </p:txBody>
      </p:sp>
      <p:sp>
        <p:nvSpPr>
          <p:cNvPr id="47" name="Rectangle 46"/>
          <p:cNvSpPr/>
          <p:nvPr/>
        </p:nvSpPr>
        <p:spPr>
          <a:xfrm>
            <a:off x="814909" y="4562921"/>
            <a:ext cx="10801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fr1</a:t>
            </a:r>
            <a:endParaRPr lang="fr-FR" sz="1600" b="1" dirty="0">
              <a:solidFill>
                <a:schemeClr val="tx1"/>
              </a:solidFill>
            </a:endParaRPr>
          </a:p>
        </p:txBody>
      </p:sp>
      <p:sp>
        <p:nvSpPr>
          <p:cNvPr id="48" name="Rectangle 47"/>
          <p:cNvSpPr/>
          <p:nvPr/>
        </p:nvSpPr>
        <p:spPr>
          <a:xfrm>
            <a:off x="1102941" y="4922961"/>
            <a:ext cx="10801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fr2</a:t>
            </a:r>
            <a:endParaRPr lang="fr-FR" sz="1600" b="1" dirty="0">
              <a:solidFill>
                <a:schemeClr val="tx1"/>
              </a:solidFill>
            </a:endParaRPr>
          </a:p>
        </p:txBody>
      </p:sp>
      <p:sp>
        <p:nvSpPr>
          <p:cNvPr id="49" name="Rectangle 48"/>
          <p:cNvSpPr/>
          <p:nvPr/>
        </p:nvSpPr>
        <p:spPr>
          <a:xfrm>
            <a:off x="1246957" y="5355009"/>
            <a:ext cx="10801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fr3</a:t>
            </a:r>
            <a:endParaRPr lang="fr-FR" sz="1600" b="1" dirty="0">
              <a:solidFill>
                <a:schemeClr val="tx1"/>
              </a:solidFill>
            </a:endParaRPr>
          </a:p>
        </p:txBody>
      </p:sp>
      <p:sp>
        <p:nvSpPr>
          <p:cNvPr id="50" name="ZoneTexte 49"/>
          <p:cNvSpPr txBox="1"/>
          <p:nvPr/>
        </p:nvSpPr>
        <p:spPr>
          <a:xfrm>
            <a:off x="1679104" y="6039708"/>
            <a:ext cx="2592288" cy="338554"/>
          </a:xfrm>
          <a:prstGeom prst="rect">
            <a:avLst/>
          </a:prstGeom>
          <a:noFill/>
        </p:spPr>
        <p:txBody>
          <a:bodyPr wrap="square" rtlCol="0">
            <a:spAutoFit/>
          </a:bodyPr>
          <a:lstStyle/>
          <a:p>
            <a:r>
              <a:rPr lang="fr-FR" sz="1600" dirty="0" smtClean="0">
                <a:latin typeface="+mn-lt"/>
              </a:rPr>
              <a:t>Point de découplage</a:t>
            </a:r>
            <a:endParaRPr lang="fr-FR" sz="1600" dirty="0">
              <a:latin typeface="+mn-lt"/>
            </a:endParaRPr>
          </a:p>
        </p:txBody>
      </p:sp>
      <p:sp>
        <p:nvSpPr>
          <p:cNvPr id="51" name="Flèche vers le haut 50"/>
          <p:cNvSpPr/>
          <p:nvPr/>
        </p:nvSpPr>
        <p:spPr>
          <a:xfrm>
            <a:off x="1607096" y="6003032"/>
            <a:ext cx="72008"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ZoneTexte 51"/>
          <p:cNvSpPr txBox="1"/>
          <p:nvPr/>
        </p:nvSpPr>
        <p:spPr>
          <a:xfrm>
            <a:off x="2699792" y="3717032"/>
            <a:ext cx="4968552" cy="338554"/>
          </a:xfrm>
          <a:prstGeom prst="rect">
            <a:avLst/>
          </a:prstGeom>
          <a:noFill/>
        </p:spPr>
        <p:txBody>
          <a:bodyPr wrap="square" rtlCol="0">
            <a:spAutoFit/>
          </a:bodyPr>
          <a:lstStyle/>
          <a:p>
            <a:pPr lvl="0"/>
            <a:r>
              <a:rPr lang="fr-FR" sz="1600" b="1" i="1" dirty="0" smtClean="0">
                <a:latin typeface="+mn-lt"/>
              </a:rPr>
              <a:t>Production en flux </a:t>
            </a:r>
            <a:r>
              <a:rPr lang="fr-FR" sz="1600" b="1" i="1" dirty="0" smtClean="0">
                <a:solidFill>
                  <a:prstClr val="black"/>
                </a:solidFill>
                <a:latin typeface="+mn-lt"/>
              </a:rPr>
              <a:t>poussés</a:t>
            </a:r>
          </a:p>
        </p:txBody>
      </p:sp>
      <p:sp>
        <p:nvSpPr>
          <p:cNvPr id="53" name="Rectangle 52"/>
          <p:cNvSpPr/>
          <p:nvPr/>
        </p:nvSpPr>
        <p:spPr>
          <a:xfrm>
            <a:off x="3962400" y="5562600"/>
            <a:ext cx="3312368" cy="584775"/>
          </a:xfrm>
          <a:prstGeom prst="rect">
            <a:avLst/>
          </a:prstGeom>
        </p:spPr>
        <p:txBody>
          <a:bodyPr wrap="square">
            <a:spAutoFit/>
          </a:bodyPr>
          <a:lstStyle/>
          <a:p>
            <a:r>
              <a:rPr lang="fr-FR" sz="1600" b="1" i="1" dirty="0" smtClean="0">
                <a:solidFill>
                  <a:prstClr val="black"/>
                </a:solidFill>
                <a:latin typeface="+mn-lt"/>
              </a:rPr>
              <a:t>Production en flux </a:t>
            </a:r>
            <a:r>
              <a:rPr lang="fr-FR" sz="1600" b="1" i="1" dirty="0" smtClean="0">
                <a:latin typeface="+mn-lt"/>
              </a:rPr>
              <a:t>tirés</a:t>
            </a:r>
          </a:p>
          <a:p>
            <a:pPr lvl="0"/>
            <a:endParaRPr lang="fr-FR" sz="1600" b="1" i="1" dirty="0">
              <a:solidFill>
                <a:prstClr val="black"/>
              </a:solidFill>
              <a:latin typeface="+mn-lt"/>
            </a:endParaRPr>
          </a:p>
        </p:txBody>
      </p:sp>
      <p:sp>
        <p:nvSpPr>
          <p:cNvPr id="54" name="Text Box 7"/>
          <p:cNvSpPr txBox="1">
            <a:spLocks noChangeArrowheads="1"/>
          </p:cNvSpPr>
          <p:nvPr/>
        </p:nvSpPr>
        <p:spPr bwMode="auto">
          <a:xfrm>
            <a:off x="7055420" y="4495800"/>
            <a:ext cx="2088580" cy="338554"/>
          </a:xfrm>
          <a:prstGeom prst="rect">
            <a:avLst/>
          </a:prstGeom>
          <a:noFill/>
          <a:ln w="9525">
            <a:noFill/>
            <a:miter lim="800000"/>
            <a:headEnd/>
            <a:tailEnd/>
          </a:ln>
          <a:effectLst/>
        </p:spPr>
        <p:txBody>
          <a:bodyPr wrap="square">
            <a:spAutoFit/>
          </a:bodyPr>
          <a:lstStyle/>
          <a:p>
            <a:pPr>
              <a:spcBef>
                <a:spcPct val="50000"/>
              </a:spcBef>
            </a:pPr>
            <a:r>
              <a:rPr lang="fr-FR" sz="1600" b="1" dirty="0" smtClean="0">
                <a:latin typeface="+mn-lt"/>
              </a:rPr>
              <a:t>Client</a:t>
            </a:r>
            <a:endParaRPr lang="fr-FR" sz="1600" b="1" dirty="0">
              <a:latin typeface="+mn-lt"/>
            </a:endParaRPr>
          </a:p>
        </p:txBody>
      </p:sp>
      <p:sp>
        <p:nvSpPr>
          <p:cNvPr id="57" name="ZoneTexte 56"/>
          <p:cNvSpPr txBox="1"/>
          <p:nvPr/>
        </p:nvSpPr>
        <p:spPr>
          <a:xfrm>
            <a:off x="0" y="1524000"/>
            <a:ext cx="8352928" cy="707886"/>
          </a:xfrm>
          <a:prstGeom prst="rect">
            <a:avLst/>
          </a:prstGeom>
          <a:noFill/>
        </p:spPr>
        <p:txBody>
          <a:bodyPr wrap="square" rtlCol="0">
            <a:spAutoFit/>
          </a:bodyPr>
          <a:lstStyle/>
          <a:p>
            <a:pPr algn="l"/>
            <a:r>
              <a:rPr lang="fr-FR" b="1" dirty="0" smtClean="0">
                <a:latin typeface="+mn-lt"/>
              </a:rPr>
              <a:t>Pourquoi des stocks?:</a:t>
            </a:r>
          </a:p>
          <a:p>
            <a:endParaRPr lang="fr-FR" sz="1600" dirty="0" smtClean="0">
              <a:solidFill>
                <a:srgbClr val="0000FF"/>
              </a:solidFill>
              <a:latin typeface="+mn-lt"/>
            </a:endParaRPr>
          </a:p>
        </p:txBody>
      </p:sp>
      <p:sp>
        <p:nvSpPr>
          <p:cNvPr id="59" name="Titre 17"/>
          <p:cNvSpPr>
            <a:spLocks noGrp="1"/>
          </p:cNvSpPr>
          <p:nvPr>
            <p:ph type="title"/>
          </p:nvPr>
        </p:nvSpPr>
        <p:spPr/>
        <p:txBody>
          <a:bodyPr>
            <a:normAutofit/>
          </a:bodyPr>
          <a:lstStyle/>
          <a:p>
            <a:pPr algn="ctr"/>
            <a:r>
              <a:rPr lang="fr-FR" sz="2800" b="1" dirty="0" smtClean="0"/>
              <a:t>Les stocks</a:t>
            </a:r>
            <a:endParaRPr lang="fr-FR" sz="2800" b="1" dirty="0"/>
          </a:p>
        </p:txBody>
      </p:sp>
    </p:spTree>
    <p:extLst>
      <p:ext uri="{BB962C8B-B14F-4D97-AF65-F5344CB8AC3E}">
        <p14:creationId xmlns:p14="http://schemas.microsoft.com/office/powerpoint/2010/main" val="1003565390"/>
      </p:ext>
    </p:extLst>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128448" y="3162672"/>
            <a:ext cx="184730" cy="461665"/>
          </a:xfrm>
          <a:prstGeom prst="rect">
            <a:avLst/>
          </a:prstGeom>
          <a:noFill/>
        </p:spPr>
        <p:txBody>
          <a:bodyPr wrap="none" rtlCol="0">
            <a:spAutoFit/>
          </a:bodyPr>
          <a:lstStyle/>
          <a:p>
            <a:endParaRPr lang="fr-FR" dirty="0">
              <a:latin typeface="+mn-lt"/>
            </a:endParaRPr>
          </a:p>
        </p:txBody>
      </p:sp>
      <p:sp>
        <p:nvSpPr>
          <p:cNvPr id="6" name="ZoneTexte 5"/>
          <p:cNvSpPr txBox="1"/>
          <p:nvPr/>
        </p:nvSpPr>
        <p:spPr>
          <a:xfrm>
            <a:off x="6096000" y="2514600"/>
            <a:ext cx="4073163" cy="461665"/>
          </a:xfrm>
          <a:prstGeom prst="rect">
            <a:avLst/>
          </a:prstGeom>
          <a:noFill/>
        </p:spPr>
        <p:txBody>
          <a:bodyPr wrap="square" rtlCol="0">
            <a:spAutoFit/>
          </a:bodyPr>
          <a:lstStyle/>
          <a:p>
            <a:endParaRPr lang="fr-FR" dirty="0">
              <a:latin typeface="+mn-lt"/>
            </a:endParaRPr>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
        <p:nvSpPr>
          <p:cNvPr id="14" name="Espace réservé du contenu 13"/>
          <p:cNvSpPr>
            <a:spLocks noGrp="1"/>
          </p:cNvSpPr>
          <p:nvPr>
            <p:ph idx="1"/>
          </p:nvPr>
        </p:nvSpPr>
        <p:spPr>
          <a:xfrm>
            <a:off x="0" y="1524000"/>
            <a:ext cx="4512568" cy="604664"/>
          </a:xfrm>
        </p:spPr>
        <p:txBody>
          <a:bodyPr>
            <a:noAutofit/>
          </a:bodyPr>
          <a:lstStyle/>
          <a:p>
            <a:pPr>
              <a:buNone/>
            </a:pPr>
            <a:r>
              <a:rPr lang="fr-FR" sz="2400" b="1" dirty="0" smtClean="0"/>
              <a:t>Les étapes du traitement d’une commande</a:t>
            </a:r>
            <a:endParaRPr lang="fr-FR" sz="2400" b="1" dirty="0"/>
          </a:p>
        </p:txBody>
      </p:sp>
      <p:sp>
        <p:nvSpPr>
          <p:cNvPr id="15" name="Rectangle 14"/>
          <p:cNvSpPr/>
          <p:nvPr/>
        </p:nvSpPr>
        <p:spPr>
          <a:xfrm>
            <a:off x="4583832" y="1506488"/>
            <a:ext cx="1512168" cy="504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Vérification des quantités en stock</a:t>
            </a:r>
            <a:endParaRPr lang="fr-FR" sz="1200" b="1" dirty="0">
              <a:solidFill>
                <a:schemeClr val="tx1"/>
              </a:solidFill>
            </a:endParaRPr>
          </a:p>
        </p:txBody>
      </p:sp>
      <p:sp>
        <p:nvSpPr>
          <p:cNvPr id="16" name="Organigramme : Données 15"/>
          <p:cNvSpPr/>
          <p:nvPr/>
        </p:nvSpPr>
        <p:spPr>
          <a:xfrm rot="2173682">
            <a:off x="4740035" y="2416609"/>
            <a:ext cx="1188748" cy="917470"/>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4727848" y="2514600"/>
            <a:ext cx="1224136" cy="646331"/>
          </a:xfrm>
          <a:prstGeom prst="rect">
            <a:avLst/>
          </a:prstGeom>
          <a:noFill/>
        </p:spPr>
        <p:txBody>
          <a:bodyPr wrap="square" rtlCol="0">
            <a:spAutoFit/>
          </a:bodyPr>
          <a:lstStyle/>
          <a:p>
            <a:pPr algn="ctr"/>
            <a:r>
              <a:rPr lang="fr-FR" sz="1200" b="1" dirty="0" smtClean="0">
                <a:latin typeface="+mn-lt"/>
              </a:rPr>
              <a:t>Les produits sont-ils tous disponibles ?</a:t>
            </a:r>
            <a:endParaRPr lang="fr-FR" sz="1200" b="1" dirty="0">
              <a:latin typeface="+mn-lt"/>
            </a:endParaRPr>
          </a:p>
        </p:txBody>
      </p:sp>
      <p:cxnSp>
        <p:nvCxnSpPr>
          <p:cNvPr id="23" name="Connecteur droit avec flèche 22"/>
          <p:cNvCxnSpPr/>
          <p:nvPr/>
        </p:nvCxnSpPr>
        <p:spPr>
          <a:xfrm>
            <a:off x="5375920" y="3450704"/>
            <a:ext cx="0" cy="18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375920" y="201054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4151784" y="2514600"/>
            <a:ext cx="432048" cy="307777"/>
          </a:xfrm>
          <a:prstGeom prst="rect">
            <a:avLst/>
          </a:prstGeom>
          <a:noFill/>
        </p:spPr>
        <p:txBody>
          <a:bodyPr wrap="square" rtlCol="0">
            <a:spAutoFit/>
          </a:bodyPr>
          <a:lstStyle/>
          <a:p>
            <a:r>
              <a:rPr lang="fr-FR" sz="1400" b="1" dirty="0" smtClean="0">
                <a:latin typeface="+mn-lt"/>
              </a:rPr>
              <a:t>N</a:t>
            </a:r>
            <a:endParaRPr lang="fr-FR" sz="1400" b="1" dirty="0">
              <a:latin typeface="+mn-lt"/>
            </a:endParaRPr>
          </a:p>
        </p:txBody>
      </p:sp>
      <p:sp>
        <p:nvSpPr>
          <p:cNvPr id="42" name="ZoneTexte 41"/>
          <p:cNvSpPr txBox="1"/>
          <p:nvPr/>
        </p:nvSpPr>
        <p:spPr>
          <a:xfrm flipH="1">
            <a:off x="1559496" y="2946648"/>
            <a:ext cx="360040" cy="307777"/>
          </a:xfrm>
          <a:prstGeom prst="rect">
            <a:avLst/>
          </a:prstGeom>
          <a:noFill/>
        </p:spPr>
        <p:txBody>
          <a:bodyPr wrap="square" rtlCol="0">
            <a:spAutoFit/>
          </a:bodyPr>
          <a:lstStyle/>
          <a:p>
            <a:r>
              <a:rPr lang="fr-FR" sz="1400" b="1" dirty="0" smtClean="0">
                <a:latin typeface="+mn-lt"/>
              </a:rPr>
              <a:t>N</a:t>
            </a:r>
            <a:endParaRPr lang="fr-FR" sz="1400" b="1" dirty="0">
              <a:latin typeface="+mn-lt"/>
            </a:endParaRPr>
          </a:p>
        </p:txBody>
      </p:sp>
      <p:sp>
        <p:nvSpPr>
          <p:cNvPr id="45" name="Rectangle 44"/>
          <p:cNvSpPr/>
          <p:nvPr/>
        </p:nvSpPr>
        <p:spPr>
          <a:xfrm>
            <a:off x="4727848" y="5250904"/>
            <a:ext cx="1512168" cy="504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Enregistrement de la commande</a:t>
            </a:r>
            <a:endParaRPr lang="fr-FR" sz="1200" b="1" dirty="0">
              <a:solidFill>
                <a:schemeClr val="tx1"/>
              </a:solidFill>
            </a:endParaRPr>
          </a:p>
        </p:txBody>
      </p:sp>
      <p:sp>
        <p:nvSpPr>
          <p:cNvPr id="46" name="Rectangle 45"/>
          <p:cNvSpPr/>
          <p:nvPr/>
        </p:nvSpPr>
        <p:spPr>
          <a:xfrm>
            <a:off x="1487488" y="4674840"/>
            <a:ext cx="1512168" cy="7920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Informer le client de la date de livraison</a:t>
            </a:r>
            <a:endParaRPr lang="fr-FR" sz="1200" b="1" dirty="0">
              <a:solidFill>
                <a:schemeClr val="tx1"/>
              </a:solidFill>
            </a:endParaRPr>
          </a:p>
        </p:txBody>
      </p:sp>
      <p:cxnSp>
        <p:nvCxnSpPr>
          <p:cNvPr id="56" name="Connecteur droit avec flèche 55"/>
          <p:cNvCxnSpPr/>
          <p:nvPr/>
        </p:nvCxnSpPr>
        <p:spPr>
          <a:xfrm>
            <a:off x="5375920" y="5754960"/>
            <a:ext cx="0"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endCxn id="60" idx="0"/>
          </p:cNvCxnSpPr>
          <p:nvPr/>
        </p:nvCxnSpPr>
        <p:spPr>
          <a:xfrm flipH="1">
            <a:off x="3395700" y="3522712"/>
            <a:ext cx="36004"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639616" y="3738736"/>
            <a:ext cx="1512168" cy="7200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Proposer au client une livraison partielle et le solde plus tard </a:t>
            </a:r>
            <a:endParaRPr lang="fr-FR" sz="1200" b="1" dirty="0">
              <a:solidFill>
                <a:schemeClr val="tx1"/>
              </a:solidFill>
            </a:endParaRPr>
          </a:p>
        </p:txBody>
      </p:sp>
      <p:cxnSp>
        <p:nvCxnSpPr>
          <p:cNvPr id="63" name="Connecteur droit avec flèche 62"/>
          <p:cNvCxnSpPr/>
          <p:nvPr/>
        </p:nvCxnSpPr>
        <p:spPr>
          <a:xfrm>
            <a:off x="2999656" y="4890864"/>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1" name="ZoneTexte 80"/>
          <p:cNvSpPr txBox="1"/>
          <p:nvPr/>
        </p:nvSpPr>
        <p:spPr>
          <a:xfrm>
            <a:off x="5591944" y="3522712"/>
            <a:ext cx="504056" cy="307777"/>
          </a:xfrm>
          <a:prstGeom prst="rect">
            <a:avLst/>
          </a:prstGeom>
          <a:noFill/>
        </p:spPr>
        <p:txBody>
          <a:bodyPr wrap="square" rtlCol="0">
            <a:spAutoFit/>
          </a:bodyPr>
          <a:lstStyle/>
          <a:p>
            <a:r>
              <a:rPr lang="fr-FR" sz="1400" b="1" dirty="0" smtClean="0">
                <a:latin typeface="+mn-lt"/>
              </a:rPr>
              <a:t>O</a:t>
            </a:r>
            <a:endParaRPr lang="fr-FR" sz="1400" b="1" dirty="0">
              <a:latin typeface="+mn-lt"/>
            </a:endParaRPr>
          </a:p>
        </p:txBody>
      </p:sp>
      <p:sp>
        <p:nvSpPr>
          <p:cNvPr id="82" name="ZoneTexte 81"/>
          <p:cNvSpPr txBox="1"/>
          <p:nvPr/>
        </p:nvSpPr>
        <p:spPr>
          <a:xfrm>
            <a:off x="3431704" y="3378696"/>
            <a:ext cx="504056" cy="307777"/>
          </a:xfrm>
          <a:prstGeom prst="rect">
            <a:avLst/>
          </a:prstGeom>
          <a:noFill/>
        </p:spPr>
        <p:txBody>
          <a:bodyPr wrap="square" rtlCol="0">
            <a:spAutoFit/>
          </a:bodyPr>
          <a:lstStyle/>
          <a:p>
            <a:r>
              <a:rPr lang="fr-FR" sz="1400" b="1" dirty="0" smtClean="0">
                <a:latin typeface="+mn-lt"/>
              </a:rPr>
              <a:t>O</a:t>
            </a:r>
            <a:endParaRPr lang="fr-FR" sz="1400" b="1" dirty="0">
              <a:latin typeface="+mn-lt"/>
            </a:endParaRPr>
          </a:p>
        </p:txBody>
      </p:sp>
      <p:cxnSp>
        <p:nvCxnSpPr>
          <p:cNvPr id="84" name="Connecteur droit 83"/>
          <p:cNvCxnSpPr/>
          <p:nvPr/>
        </p:nvCxnSpPr>
        <p:spPr>
          <a:xfrm flipH="1">
            <a:off x="2063552" y="2946648"/>
            <a:ext cx="5040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flipH="1">
            <a:off x="4151784" y="2874640"/>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Organigramme : Données 43"/>
          <p:cNvSpPr/>
          <p:nvPr/>
        </p:nvSpPr>
        <p:spPr>
          <a:xfrm rot="2173682">
            <a:off x="2795820" y="2489157"/>
            <a:ext cx="1188748" cy="917470"/>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p:cNvSpPr txBox="1"/>
          <p:nvPr/>
        </p:nvSpPr>
        <p:spPr>
          <a:xfrm>
            <a:off x="2783632" y="2658616"/>
            <a:ext cx="1224136" cy="553998"/>
          </a:xfrm>
          <a:prstGeom prst="rect">
            <a:avLst/>
          </a:prstGeom>
          <a:noFill/>
        </p:spPr>
        <p:txBody>
          <a:bodyPr wrap="square" rtlCol="0">
            <a:spAutoFit/>
          </a:bodyPr>
          <a:lstStyle/>
          <a:p>
            <a:pPr algn="ctr"/>
            <a:r>
              <a:rPr lang="fr-FR" sz="1000" b="1" dirty="0" smtClean="0">
                <a:latin typeface="+mn-lt"/>
              </a:rPr>
              <a:t>Les produits sont-ils  disponibles</a:t>
            </a:r>
          </a:p>
          <a:p>
            <a:pPr algn="ctr"/>
            <a:r>
              <a:rPr lang="fr-FR" sz="1000" b="1" dirty="0" smtClean="0">
                <a:latin typeface="+mn-lt"/>
              </a:rPr>
              <a:t>Partiellement  ?</a:t>
            </a:r>
            <a:endParaRPr lang="fr-FR" sz="1000" b="1" dirty="0">
              <a:latin typeface="+mn-lt"/>
            </a:endParaRPr>
          </a:p>
        </p:txBody>
      </p:sp>
      <p:cxnSp>
        <p:nvCxnSpPr>
          <p:cNvPr id="52" name="Connecteur droit avec flèche 51"/>
          <p:cNvCxnSpPr/>
          <p:nvPr/>
        </p:nvCxnSpPr>
        <p:spPr>
          <a:xfrm>
            <a:off x="2063552" y="2946648"/>
            <a:ext cx="0" cy="1728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a:off x="4151784" y="4170784"/>
            <a:ext cx="122413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655840" y="5970984"/>
            <a:ext cx="1728192" cy="6926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Envoi d’un accusé de réception de la commande au client</a:t>
            </a:r>
            <a:endParaRPr lang="fr-FR" sz="1200" b="1" dirty="0">
              <a:solidFill>
                <a:schemeClr val="tx1"/>
              </a:solidFill>
            </a:endParaRPr>
          </a:p>
        </p:txBody>
      </p:sp>
      <p:cxnSp>
        <p:nvCxnSpPr>
          <p:cNvPr id="29" name="Connecteur droit avec flèche 28"/>
          <p:cNvCxnSpPr/>
          <p:nvPr/>
        </p:nvCxnSpPr>
        <p:spPr>
          <a:xfrm>
            <a:off x="6240016" y="5466928"/>
            <a:ext cx="6480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888088" y="5250904"/>
            <a:ext cx="1512168" cy="5040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Edition du bon  de commande</a:t>
            </a:r>
            <a:endParaRPr lang="fr-FR" sz="1200" b="1" dirty="0">
              <a:solidFill>
                <a:schemeClr val="tx1"/>
              </a:solidFill>
            </a:endParaRPr>
          </a:p>
        </p:txBody>
      </p:sp>
    </p:spTree>
    <p:extLst>
      <p:ext uri="{BB962C8B-B14F-4D97-AF65-F5344CB8AC3E}">
        <p14:creationId xmlns:p14="http://schemas.microsoft.com/office/powerpoint/2010/main" val="3529238777"/>
      </p:ext>
    </p:extLst>
  </p:cSld>
  <p:clrMapOvr>
    <a:masterClrMapping/>
  </p:clrMapOvr>
  <p:transition>
    <p:cover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0" y="4797152"/>
            <a:ext cx="7920880" cy="369332"/>
          </a:xfrm>
          <a:prstGeom prst="rect">
            <a:avLst/>
          </a:prstGeom>
        </p:spPr>
        <p:txBody>
          <a:bodyPr wrap="square">
            <a:spAutoFit/>
          </a:bodyPr>
          <a:lstStyle/>
          <a:p>
            <a:r>
              <a:rPr lang="fr-FR" sz="1800" dirty="0" smtClean="0">
                <a:latin typeface="+mn-lt"/>
              </a:rPr>
              <a:t> </a:t>
            </a:r>
          </a:p>
        </p:txBody>
      </p:sp>
      <p:sp>
        <p:nvSpPr>
          <p:cNvPr id="4" name="Rectangle 3"/>
          <p:cNvSpPr/>
          <p:nvPr/>
        </p:nvSpPr>
        <p:spPr>
          <a:xfrm>
            <a:off x="467544" y="1412776"/>
            <a:ext cx="8280920" cy="4970591"/>
          </a:xfrm>
          <a:prstGeom prst="rect">
            <a:avLst/>
          </a:prstGeom>
        </p:spPr>
        <p:txBody>
          <a:bodyPr wrap="square">
            <a:spAutoFit/>
          </a:bodyPr>
          <a:lstStyle/>
          <a:p>
            <a:pPr algn="l">
              <a:spcBef>
                <a:spcPts val="600"/>
              </a:spcBef>
            </a:pPr>
            <a:r>
              <a:rPr lang="fr-FR" b="1" dirty="0" smtClean="0">
                <a:latin typeface="+mn-lt"/>
              </a:rPr>
              <a:t>la gestion des stocks </a:t>
            </a:r>
            <a:endParaRPr lang="fr-FR" dirty="0" smtClean="0">
              <a:latin typeface="+mn-lt"/>
            </a:endParaRPr>
          </a:p>
          <a:p>
            <a:pPr algn="l">
              <a:spcBef>
                <a:spcPts val="600"/>
              </a:spcBef>
            </a:pPr>
            <a:r>
              <a:rPr lang="fr-FR" sz="1800" dirty="0" smtClean="0">
                <a:latin typeface="+mn-lt"/>
              </a:rPr>
              <a:t>Pour éviter toute rupture normale (lorsque la production est discontinue) ou accidentelle(rupture d’approvisionnement, panne, composants défectueux), la gestion des stocks a pour objectif de déterminer le niveau </a:t>
            </a:r>
            <a:r>
              <a:rPr lang="fr-FR" sz="1800" b="1" dirty="0" smtClean="0">
                <a:latin typeface="+mn-lt"/>
              </a:rPr>
              <a:t>de stock optimum pour un minimum de coût.</a:t>
            </a:r>
          </a:p>
          <a:p>
            <a:pPr algn="l"/>
            <a:endParaRPr lang="fr-FR" sz="1800" dirty="0" smtClean="0">
              <a:latin typeface="+mn-lt"/>
            </a:endParaRPr>
          </a:p>
          <a:p>
            <a:pPr algn="l"/>
            <a:r>
              <a:rPr lang="fr-FR" sz="1800" i="1" dirty="0" smtClean="0">
                <a:latin typeface="+mn-lt"/>
              </a:rPr>
              <a:t>Deux modèles empiriques sont proposés </a:t>
            </a:r>
            <a:r>
              <a:rPr lang="fr-FR" sz="1800" dirty="0" smtClean="0">
                <a:latin typeface="+mn-lt"/>
              </a:rPr>
              <a:t>:</a:t>
            </a:r>
          </a:p>
          <a:p>
            <a:pPr algn="l"/>
            <a:r>
              <a:rPr lang="fr-FR" sz="1800" dirty="0" smtClean="0">
                <a:latin typeface="+mn-lt"/>
              </a:rPr>
              <a:t>La méthode ABC ou des 20/80  permettent de consacrer du temps et des moyens aux produits stratégiques essentiellement. Le classement peut se faire en fonction du CA, de la marge sur coût variable, du coût du stock, de la surface immobilisée.</a:t>
            </a:r>
          </a:p>
          <a:p>
            <a:pPr algn="l"/>
            <a:endParaRPr lang="fr-FR" sz="1800" dirty="0" smtClean="0">
              <a:latin typeface="+mn-lt"/>
            </a:endParaRPr>
          </a:p>
          <a:p>
            <a:pPr algn="l">
              <a:buFontTx/>
              <a:buChar char="-"/>
            </a:pPr>
            <a:r>
              <a:rPr lang="fr-FR" sz="1800" b="1" dirty="0" smtClean="0">
                <a:latin typeface="+mn-lt"/>
              </a:rPr>
              <a:t>le modèle 20/80 (ou loi empirique de Pareto)</a:t>
            </a:r>
            <a:r>
              <a:rPr lang="fr-FR" sz="1800" dirty="0" smtClean="0">
                <a:latin typeface="+mn-lt"/>
              </a:rPr>
              <a:t> : </a:t>
            </a:r>
          </a:p>
          <a:p>
            <a:pPr algn="l">
              <a:buFontTx/>
              <a:buChar char="-"/>
            </a:pPr>
            <a:r>
              <a:rPr lang="fr-FR" sz="1800" dirty="0" smtClean="0">
                <a:latin typeface="+mn-lt"/>
              </a:rPr>
              <a:t>Principe du modèle = 20% des références en stock représentent 80% de la valeur totale des articles et 80 %des références recouvrent 20 % de la valeur totale des articles. Le suivi précis des stocks ne s’appliquera qu’à ces 20 %, le reste relevant de procédures sommaires.</a:t>
            </a:r>
          </a:p>
          <a:p>
            <a:pPr algn="l">
              <a:buFontTx/>
              <a:buChar char="-"/>
            </a:pPr>
            <a:endParaRPr lang="fr-FR" sz="1800" dirty="0" smtClean="0">
              <a:latin typeface="+mn-lt"/>
            </a:endParaRPr>
          </a:p>
        </p:txBody>
      </p:sp>
      <p:sp>
        <p:nvSpPr>
          <p:cNvPr id="6" name="Titre 17"/>
          <p:cNvSpPr>
            <a:spLocks noGrp="1"/>
          </p:cNvSpPr>
          <p:nvPr>
            <p:ph type="title"/>
          </p:nvPr>
        </p:nvSpPr>
        <p:spPr/>
        <p:txBody>
          <a:bodyPr>
            <a:normAutofit/>
          </a:bodyPr>
          <a:lstStyle/>
          <a:p>
            <a:pPr algn="ctr"/>
            <a:r>
              <a:rPr lang="fr-FR" sz="2800" b="1" dirty="0" smtClean="0"/>
              <a:t>Les stocks</a:t>
            </a:r>
            <a:endParaRPr lang="fr-FR" sz="2800" b="1" dirty="0"/>
          </a:p>
        </p:txBody>
      </p:sp>
    </p:spTree>
    <p:extLst>
      <p:ext uri="{BB962C8B-B14F-4D97-AF65-F5344CB8AC3E}">
        <p14:creationId xmlns:p14="http://schemas.microsoft.com/office/powerpoint/2010/main" val="3224066111"/>
      </p:ext>
    </p:extLst>
  </p:cSld>
  <p:clrMapOvr>
    <a:masterClrMapping/>
  </p:clrMapOvr>
  <p:transition>
    <p:cover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1720" y="4797152"/>
            <a:ext cx="7920880" cy="369332"/>
          </a:xfrm>
          <a:prstGeom prst="rect">
            <a:avLst/>
          </a:prstGeom>
        </p:spPr>
        <p:txBody>
          <a:bodyPr wrap="square">
            <a:spAutoFit/>
          </a:bodyPr>
          <a:lstStyle/>
          <a:p>
            <a:r>
              <a:rPr lang="fr-FR" sz="1800" dirty="0" smtClean="0">
                <a:latin typeface="+mn-lt"/>
              </a:rPr>
              <a:t> </a:t>
            </a:r>
          </a:p>
        </p:txBody>
      </p:sp>
      <p:sp>
        <p:nvSpPr>
          <p:cNvPr id="4" name="Rectangle 3"/>
          <p:cNvSpPr/>
          <p:nvPr/>
        </p:nvSpPr>
        <p:spPr>
          <a:xfrm>
            <a:off x="251520" y="1412776"/>
            <a:ext cx="8280920" cy="2123658"/>
          </a:xfrm>
          <a:prstGeom prst="rect">
            <a:avLst/>
          </a:prstGeom>
        </p:spPr>
        <p:txBody>
          <a:bodyPr wrap="square">
            <a:spAutoFit/>
          </a:bodyPr>
          <a:lstStyle/>
          <a:p>
            <a:pPr algn="l"/>
            <a:r>
              <a:rPr lang="fr-FR" b="1" dirty="0" smtClean="0">
                <a:latin typeface="+mn-lt"/>
              </a:rPr>
              <a:t>Le modère ABC </a:t>
            </a:r>
            <a:r>
              <a:rPr lang="fr-FR" sz="1800" dirty="0" smtClean="0">
                <a:latin typeface="+mn-lt"/>
              </a:rPr>
              <a:t>: dans le même esprit, ce modèle classe les références en trois catégories.</a:t>
            </a:r>
          </a:p>
          <a:p>
            <a:pPr algn="l"/>
            <a:r>
              <a:rPr lang="fr-FR" sz="1800" dirty="0" smtClean="0">
                <a:latin typeface="+mn-lt"/>
              </a:rPr>
              <a:t>On calcule la part de chaque composant dans la valeur du stock.</a:t>
            </a:r>
          </a:p>
          <a:p>
            <a:pPr algn="l"/>
            <a:r>
              <a:rPr lang="fr-FR" sz="1800" dirty="0" smtClean="0">
                <a:latin typeface="+mn-lt"/>
              </a:rPr>
              <a:t>On appelle </a:t>
            </a:r>
            <a:r>
              <a:rPr lang="fr-FR" sz="1800" b="1" dirty="0" smtClean="0">
                <a:latin typeface="+mn-lt"/>
              </a:rPr>
              <a:t>de rang A</a:t>
            </a:r>
            <a:r>
              <a:rPr lang="fr-FR" sz="1800" dirty="0" smtClean="0">
                <a:latin typeface="+mn-lt"/>
              </a:rPr>
              <a:t>, les composants représentant les premiers 80 %, </a:t>
            </a:r>
            <a:r>
              <a:rPr lang="fr-FR" sz="1800" b="1" dirty="0" smtClean="0">
                <a:latin typeface="+mn-lt"/>
              </a:rPr>
              <a:t>de rang B</a:t>
            </a:r>
            <a:r>
              <a:rPr lang="fr-FR" sz="1800" dirty="0" smtClean="0">
                <a:latin typeface="+mn-lt"/>
              </a:rPr>
              <a:t> les 15 % suivants et </a:t>
            </a:r>
            <a:r>
              <a:rPr lang="fr-FR" sz="1800" b="1" dirty="0" smtClean="0">
                <a:latin typeface="+mn-lt"/>
              </a:rPr>
              <a:t>de rang C</a:t>
            </a:r>
            <a:r>
              <a:rPr lang="fr-FR" sz="1800" dirty="0" smtClean="0">
                <a:latin typeface="+mn-lt"/>
              </a:rPr>
              <a:t>, les 5 % restants.</a:t>
            </a:r>
          </a:p>
          <a:p>
            <a:endParaRPr lang="fr-FR" sz="1800" dirty="0" smtClean="0">
              <a:latin typeface="+mn-lt"/>
            </a:endParaRPr>
          </a:p>
          <a:p>
            <a:endParaRPr lang="fr-FR" sz="1800" dirty="0">
              <a:latin typeface="+mn-lt"/>
            </a:endParaRPr>
          </a:p>
        </p:txBody>
      </p:sp>
      <p:graphicFrame>
        <p:nvGraphicFramePr>
          <p:cNvPr id="5" name="Object 3"/>
          <p:cNvGraphicFramePr>
            <a:graphicFrameLocks noChangeAspect="1"/>
          </p:cNvGraphicFramePr>
          <p:nvPr/>
        </p:nvGraphicFramePr>
        <p:xfrm>
          <a:off x="1187624" y="3140968"/>
          <a:ext cx="2000250" cy="3114675"/>
        </p:xfrm>
        <a:graphic>
          <a:graphicData uri="http://schemas.openxmlformats.org/presentationml/2006/ole">
            <mc:AlternateContent xmlns:mc="http://schemas.openxmlformats.org/markup-compatibility/2006">
              <mc:Choice xmlns:v="urn:schemas-microsoft-com:vml" Requires="v">
                <p:oleObj spid="_x0000_s1062" name="Feuille de calcul" r:id="rId3" imgW="2126160" imgH="3103920" progId="Excel.Sheet.8">
                  <p:embed/>
                </p:oleObj>
              </mc:Choice>
              <mc:Fallback>
                <p:oleObj name="Feuille de calcul" r:id="rId3" imgW="2126160" imgH="310392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140968"/>
                        <a:ext cx="20002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3707904" y="3140968"/>
          <a:ext cx="4400550" cy="3114675"/>
        </p:xfrm>
        <a:graphic>
          <a:graphicData uri="http://schemas.openxmlformats.org/presentationml/2006/ole">
            <mc:AlternateContent xmlns:mc="http://schemas.openxmlformats.org/markup-compatibility/2006">
              <mc:Choice xmlns:v="urn:schemas-microsoft-com:vml" Requires="v">
                <p:oleObj spid="_x0000_s1063" name="Feuille de calcul" r:id="rId5" imgW="4677840" imgH="3103920" progId="Excel.Sheet.8">
                  <p:embed/>
                </p:oleObj>
              </mc:Choice>
              <mc:Fallback>
                <p:oleObj name="Feuille de calcul" r:id="rId5" imgW="4677840" imgH="31039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140968"/>
                        <a:ext cx="44005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itre 17"/>
          <p:cNvSpPr>
            <a:spLocks noGrp="1"/>
          </p:cNvSpPr>
          <p:nvPr>
            <p:ph type="title"/>
          </p:nvPr>
        </p:nvSpPr>
        <p:spPr/>
        <p:txBody>
          <a:bodyPr>
            <a:normAutofit/>
          </a:bodyPr>
          <a:lstStyle/>
          <a:p>
            <a:pPr algn="ctr"/>
            <a:r>
              <a:rPr lang="fr-FR" sz="2800" b="1" dirty="0" smtClean="0"/>
              <a:t>Les stocks</a:t>
            </a:r>
            <a:endParaRPr lang="fr-FR" sz="2800" b="1" dirty="0"/>
          </a:p>
        </p:txBody>
      </p:sp>
    </p:spTree>
    <p:extLst>
      <p:ext uri="{BB962C8B-B14F-4D97-AF65-F5344CB8AC3E}">
        <p14:creationId xmlns:p14="http://schemas.microsoft.com/office/powerpoint/2010/main" val="3285750571"/>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4216" y="4538005"/>
            <a:ext cx="7920880" cy="400110"/>
          </a:xfrm>
          <a:prstGeom prst="rect">
            <a:avLst/>
          </a:prstGeom>
        </p:spPr>
        <p:txBody>
          <a:bodyPr wrap="square">
            <a:spAutoFit/>
          </a:bodyPr>
          <a:lstStyle/>
          <a:p>
            <a:r>
              <a:rPr lang="fr-FR" sz="2000" dirty="0" smtClean="0">
                <a:latin typeface="+mn-lt"/>
              </a:rPr>
              <a:t> </a:t>
            </a:r>
          </a:p>
        </p:txBody>
      </p:sp>
      <p:sp>
        <p:nvSpPr>
          <p:cNvPr id="7" name="Titre 17"/>
          <p:cNvSpPr>
            <a:spLocks noGrp="1"/>
          </p:cNvSpPr>
          <p:nvPr>
            <p:ph type="title"/>
          </p:nvPr>
        </p:nvSpPr>
        <p:spPr/>
        <p:txBody>
          <a:bodyPr>
            <a:normAutofit/>
          </a:bodyPr>
          <a:lstStyle/>
          <a:p>
            <a:pPr algn="ctr"/>
            <a:r>
              <a:rPr lang="fr-FR" sz="2800" b="1" dirty="0" smtClean="0"/>
              <a:t>Les stocks</a:t>
            </a:r>
            <a:endParaRPr lang="fr-FR" sz="2800" b="1" dirty="0"/>
          </a:p>
        </p:txBody>
      </p:sp>
      <p:sp>
        <p:nvSpPr>
          <p:cNvPr id="6" name="Rectangle 5"/>
          <p:cNvSpPr/>
          <p:nvPr/>
        </p:nvSpPr>
        <p:spPr>
          <a:xfrm>
            <a:off x="1944216" y="4538005"/>
            <a:ext cx="7920880" cy="400110"/>
          </a:xfrm>
          <a:prstGeom prst="rect">
            <a:avLst/>
          </a:prstGeom>
        </p:spPr>
        <p:txBody>
          <a:bodyPr wrap="square">
            <a:spAutoFit/>
          </a:bodyPr>
          <a:lstStyle/>
          <a:p>
            <a:r>
              <a:rPr lang="fr-FR" sz="2000" dirty="0" smtClean="0">
                <a:latin typeface="+mn-lt"/>
              </a:rPr>
              <a:t> </a:t>
            </a:r>
          </a:p>
        </p:txBody>
      </p:sp>
      <p:sp>
        <p:nvSpPr>
          <p:cNvPr id="8" name="Rectangle 3"/>
          <p:cNvSpPr txBox="1">
            <a:spLocks noChangeArrowheads="1"/>
          </p:cNvSpPr>
          <p:nvPr/>
        </p:nvSpPr>
        <p:spPr>
          <a:xfrm>
            <a:off x="65716" y="2118219"/>
            <a:ext cx="8589640" cy="2883437"/>
          </a:xfrm>
          <a:prstGeom prst="rect">
            <a:avLst/>
          </a:prstGeom>
        </p:spPr>
        <p:txBody>
          <a:bodyPr/>
          <a:lstStyle/>
          <a:p>
            <a:pPr marL="285750" indent="-285750" algn="l">
              <a:spcBef>
                <a:spcPct val="20000"/>
              </a:spcBef>
              <a:defRPr/>
            </a:pPr>
            <a:r>
              <a:rPr kumimoji="0" lang="fr-FR" sz="2000" b="1" i="0" u="none" strike="noStrike" kern="1200" cap="none" spc="0" normalizeH="0" baseline="0" noProof="0" dirty="0" smtClean="0">
                <a:ln>
                  <a:noFill/>
                </a:ln>
                <a:solidFill>
                  <a:schemeClr val="accent1">
                    <a:lumMod val="75000"/>
                  </a:schemeClr>
                </a:solidFill>
                <a:effectLst/>
                <a:uLnTx/>
                <a:uFillTx/>
                <a:latin typeface="+mn-lt"/>
              </a:rPr>
              <a:t>le</a:t>
            </a:r>
            <a:r>
              <a:rPr kumimoji="0" lang="fr-FR" sz="2000" b="1" i="0" u="none" strike="noStrike" kern="1200" cap="none" spc="0" normalizeH="0" noProof="0" dirty="0" smtClean="0">
                <a:ln>
                  <a:noFill/>
                </a:ln>
                <a:solidFill>
                  <a:schemeClr val="accent1">
                    <a:lumMod val="75000"/>
                  </a:schemeClr>
                </a:solidFill>
                <a:effectLst/>
                <a:uLnTx/>
                <a:uFillTx/>
                <a:latin typeface="+mn-lt"/>
              </a:rPr>
              <a:t> coefficient </a:t>
            </a:r>
            <a:r>
              <a:rPr kumimoji="0" lang="fr-FR" sz="2000" b="1" i="0" u="none" strike="noStrike" kern="1200" cap="none" spc="0" normalizeH="0" baseline="0" noProof="0" dirty="0" smtClean="0">
                <a:ln>
                  <a:noFill/>
                </a:ln>
                <a:solidFill>
                  <a:schemeClr val="accent1">
                    <a:lumMod val="75000"/>
                  </a:schemeClr>
                </a:solidFill>
                <a:effectLst/>
                <a:uLnTx/>
                <a:uFillTx/>
                <a:latin typeface="+mn-lt"/>
              </a:rPr>
              <a:t> de rotation des stocks </a:t>
            </a:r>
            <a:r>
              <a:rPr lang="fr-FR" sz="2000" b="1" dirty="0">
                <a:solidFill>
                  <a:schemeClr val="accent1">
                    <a:lumMod val="75000"/>
                  </a:schemeClr>
                </a:solidFill>
                <a:latin typeface="+mn-lt"/>
              </a:rPr>
              <a:t>C</a:t>
            </a:r>
            <a:r>
              <a:rPr kumimoji="0" lang="fr-FR" sz="2000" b="1" i="0" u="none" strike="noStrike" kern="1200" cap="none" spc="0" normalizeH="0" baseline="0" noProof="0" dirty="0" smtClean="0">
                <a:ln>
                  <a:noFill/>
                </a:ln>
                <a:solidFill>
                  <a:schemeClr val="accent1">
                    <a:lumMod val="75000"/>
                  </a:schemeClr>
                </a:solidFill>
                <a:effectLst/>
                <a:uLnTx/>
                <a:uFillTx/>
                <a:latin typeface="+mn-lt"/>
              </a:rPr>
              <a:t>R</a:t>
            </a:r>
          </a:p>
          <a:p>
            <a:pPr marL="228600" indent="-228600" algn="l">
              <a:spcBef>
                <a:spcPct val="20000"/>
              </a:spcBef>
              <a:defRPr/>
            </a:pPr>
            <a:r>
              <a:rPr kumimoji="0" lang="fr-FR" sz="2000" b="1" i="0" u="none" strike="noStrike" kern="1200" cap="none" spc="0" normalizeH="0" baseline="0" noProof="0" dirty="0" smtClean="0">
                <a:ln>
                  <a:noFill/>
                </a:ln>
                <a:solidFill>
                  <a:schemeClr val="tx1"/>
                </a:solidFill>
                <a:effectLst/>
                <a:uLnTx/>
                <a:uFillTx/>
                <a:latin typeface="+mn-lt"/>
              </a:rPr>
              <a:t>CR =   </a:t>
            </a:r>
            <a:r>
              <a:rPr kumimoji="0" lang="fr-FR" sz="2000" b="1" i="0" strike="noStrike" kern="1200" cap="none" spc="0" normalizeH="0" baseline="0" noProof="0" dirty="0" smtClean="0">
                <a:ln>
                  <a:noFill/>
                </a:ln>
                <a:solidFill>
                  <a:schemeClr val="tx1"/>
                </a:solidFill>
                <a:effectLst/>
                <a:uLnTx/>
                <a:uFillTx/>
                <a:latin typeface="+mn-lt"/>
              </a:rPr>
              <a:t>CA au cours de la période/</a:t>
            </a:r>
            <a:r>
              <a:rPr kumimoji="0" lang="fr-FR" sz="2000" b="1" i="0" u="none" strike="noStrike" kern="1200" cap="none" spc="0" normalizeH="0" baseline="0" noProof="0" dirty="0" smtClean="0">
                <a:ln>
                  <a:noFill/>
                </a:ln>
                <a:solidFill>
                  <a:schemeClr val="tx1"/>
                </a:solidFill>
                <a:effectLst/>
                <a:uLnTx/>
                <a:uFillTx/>
                <a:latin typeface="+mn-lt"/>
              </a:rPr>
              <a:t>Valeur du stock moyen (</a:t>
            </a:r>
            <a:r>
              <a:rPr kumimoji="0" lang="fr-FR" sz="2000" b="1" i="1" u="none" strike="noStrike" kern="1200" cap="none" spc="0" normalizeH="0" baseline="0" noProof="0" dirty="0" smtClean="0">
                <a:ln>
                  <a:noFill/>
                </a:ln>
                <a:solidFill>
                  <a:schemeClr val="tx1"/>
                </a:solidFill>
                <a:effectLst/>
                <a:uLnTx/>
                <a:uFillTx/>
                <a:latin typeface="+mn-lt"/>
              </a:rPr>
              <a:t>évalués en prix de vente </a:t>
            </a:r>
            <a:r>
              <a:rPr lang="fr-FR" sz="2000" b="1" noProof="0" dirty="0" smtClean="0">
                <a:latin typeface="+mn-lt"/>
              </a:rPr>
              <a:t>)</a:t>
            </a:r>
            <a:endParaRPr lang="fr-FR" sz="2000" b="1" dirty="0" smtClean="0">
              <a:latin typeface="+mn-lt"/>
            </a:endParaRPr>
          </a:p>
          <a:p>
            <a:pPr marL="228600" indent="-228600" algn="l">
              <a:spcBef>
                <a:spcPct val="20000"/>
              </a:spcBef>
              <a:defRPr/>
            </a:pPr>
            <a:r>
              <a:rPr kumimoji="0" lang="fr-FR" sz="2000" b="1" i="0" strike="noStrike" kern="1200" cap="none" spc="0" normalizeH="0" baseline="0" noProof="0" dirty="0" smtClean="0">
                <a:ln>
                  <a:noFill/>
                </a:ln>
                <a:solidFill>
                  <a:schemeClr val="tx1"/>
                </a:solidFill>
                <a:effectLst/>
                <a:uLnTx/>
                <a:uFillTx/>
                <a:latin typeface="+mn-lt"/>
              </a:rPr>
              <a:t>CR</a:t>
            </a:r>
            <a:r>
              <a:rPr kumimoji="0" lang="fr-FR" sz="2000" b="1" i="0" strike="noStrike" kern="1200" cap="none" spc="0" normalizeH="0" noProof="0" dirty="0" smtClean="0">
                <a:ln>
                  <a:noFill/>
                </a:ln>
                <a:solidFill>
                  <a:schemeClr val="tx1"/>
                </a:solidFill>
                <a:effectLst/>
                <a:uLnTx/>
                <a:uFillTx/>
                <a:latin typeface="+mn-lt"/>
              </a:rPr>
              <a:t> = </a:t>
            </a:r>
            <a:r>
              <a:rPr lang="fr-FR" sz="2000" dirty="0" smtClean="0">
                <a:latin typeface="+mn-lt"/>
              </a:rPr>
              <a:t> </a:t>
            </a:r>
            <a:r>
              <a:rPr lang="fr-FR" sz="2000" b="1" dirty="0">
                <a:latin typeface="+mn-lt"/>
              </a:rPr>
              <a:t>Achat en quantité ou en </a:t>
            </a:r>
            <a:r>
              <a:rPr lang="fr-FR" sz="2000" b="1" dirty="0" smtClean="0">
                <a:latin typeface="+mn-lt"/>
              </a:rPr>
              <a:t>valeur des marchandises vendues  </a:t>
            </a:r>
            <a:r>
              <a:rPr lang="fr-FR" sz="2000" b="1" dirty="0">
                <a:latin typeface="+mn-lt"/>
              </a:rPr>
              <a:t>/ Stock moyen en quantité ou en valeur</a:t>
            </a:r>
          </a:p>
          <a:p>
            <a:pPr marL="228600" indent="-228600">
              <a:spcBef>
                <a:spcPct val="20000"/>
              </a:spcBef>
              <a:defRPr/>
            </a:pPr>
            <a:r>
              <a:rPr kumimoji="0" lang="fr-FR" sz="2000" b="1" i="0" strike="noStrike" kern="1200" cap="none" spc="0" normalizeH="0" baseline="0" noProof="0" dirty="0" smtClean="0">
                <a:ln>
                  <a:noFill/>
                </a:ln>
                <a:solidFill>
                  <a:schemeClr val="tx1"/>
                </a:solidFill>
                <a:effectLst/>
                <a:uLnTx/>
                <a:uFillTx/>
                <a:latin typeface="+mn-lt"/>
              </a:rPr>
              <a:t> </a:t>
            </a:r>
            <a:r>
              <a:rPr lang="fr-FR" sz="2000" b="1" dirty="0">
                <a:latin typeface="+mn-lt"/>
              </a:rPr>
              <a:t>Stock moyen =  </a:t>
            </a:r>
            <a:r>
              <a:rPr lang="fr-FR" sz="2000" b="1" u="sng" dirty="0">
                <a:latin typeface="+mn-lt"/>
              </a:rPr>
              <a:t>(SI+SF)/</a:t>
            </a:r>
            <a:r>
              <a:rPr lang="fr-FR" sz="2000" b="1" u="sng" dirty="0" smtClean="0">
                <a:latin typeface="+mn-lt"/>
              </a:rPr>
              <a:t>2</a:t>
            </a:r>
            <a:endParaRPr kumimoji="0" lang="fr-FR" sz="2000" b="1" i="0" u="none" strike="noStrike" kern="1200" cap="none" spc="0" normalizeH="0" baseline="0" noProof="0" dirty="0" smtClean="0">
              <a:ln>
                <a:noFill/>
              </a:ln>
              <a:solidFill>
                <a:schemeClr val="tx1"/>
              </a:solidFill>
              <a:effectLst/>
              <a:uLnTx/>
              <a:uFillTx/>
              <a:latin typeface="+mn-lt"/>
            </a:endParaRPr>
          </a:p>
          <a:p>
            <a:pPr marL="285750" indent="-285750" algn="ctr">
              <a:spcBef>
                <a:spcPct val="20000"/>
              </a:spcBef>
              <a:defRPr/>
            </a:pPr>
            <a:r>
              <a:rPr lang="fr-FR" sz="2000" b="1" i="1" dirty="0" smtClean="0">
                <a:solidFill>
                  <a:srgbClr val="C00000"/>
                </a:solidFill>
                <a:latin typeface="+mn-lt"/>
              </a:rPr>
              <a:t>La rotation de stock correspond a la fréquence moyenne de renouvellement du stock au cours d'une période donnée. </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fr-FR" sz="2000" b="1" i="0" u="none" strike="noStrike" kern="1200" cap="none" spc="0" normalizeH="0" baseline="0" noProof="0" dirty="0">
              <a:ln>
                <a:noFill/>
              </a:ln>
              <a:solidFill>
                <a:schemeClr val="tx1"/>
              </a:solidFill>
              <a:effectLst/>
              <a:uLnTx/>
              <a:uFillTx/>
              <a:latin typeface="+mn-lt"/>
            </a:endParaRPr>
          </a:p>
        </p:txBody>
      </p:sp>
      <p:sp>
        <p:nvSpPr>
          <p:cNvPr id="9" name="Titre 17"/>
          <p:cNvSpPr txBox="1">
            <a:spLocks/>
          </p:cNvSpPr>
          <p:nvPr/>
        </p:nvSpPr>
        <p:spPr>
          <a:xfrm>
            <a:off x="0" y="126358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fontAlgn="auto">
              <a:spcAft>
                <a:spcPts val="0"/>
              </a:spcAft>
            </a:pPr>
            <a:r>
              <a:rPr lang="fr-FR" sz="2400" b="1" dirty="0" smtClean="0">
                <a:latin typeface="+mn-lt"/>
              </a:rPr>
              <a:t>La gestion des stocks</a:t>
            </a:r>
            <a:endParaRPr lang="fr-FR" sz="2400" b="1" dirty="0">
              <a:latin typeface="+mn-lt"/>
            </a:endParaRPr>
          </a:p>
        </p:txBody>
      </p:sp>
      <p:sp>
        <p:nvSpPr>
          <p:cNvPr id="11" name="Rectangle 10"/>
          <p:cNvSpPr/>
          <p:nvPr/>
        </p:nvSpPr>
        <p:spPr>
          <a:xfrm>
            <a:off x="108012" y="5075744"/>
            <a:ext cx="9289032" cy="707886"/>
          </a:xfrm>
          <a:prstGeom prst="rect">
            <a:avLst/>
          </a:prstGeom>
        </p:spPr>
        <p:txBody>
          <a:bodyPr wrap="square">
            <a:spAutoFit/>
          </a:bodyPr>
          <a:lstStyle/>
          <a:p>
            <a:pPr algn="l"/>
            <a:r>
              <a:rPr lang="fr-FR" sz="2000" b="1" dirty="0" smtClean="0">
                <a:solidFill>
                  <a:srgbClr val="666699"/>
                </a:solidFill>
                <a:latin typeface="+mn-lt"/>
              </a:rPr>
              <a:t>La </a:t>
            </a:r>
            <a:r>
              <a:rPr lang="fr-FR" sz="2000" b="1" dirty="0">
                <a:solidFill>
                  <a:srgbClr val="666699"/>
                </a:solidFill>
                <a:latin typeface="+mn-lt"/>
              </a:rPr>
              <a:t>couverture de stock </a:t>
            </a:r>
            <a:r>
              <a:rPr lang="fr-FR" sz="2000" dirty="0" smtClean="0">
                <a:latin typeface="+mn-lt"/>
              </a:rPr>
              <a:t>= </a:t>
            </a:r>
            <a:r>
              <a:rPr lang="fr-FR" sz="2000" b="1" dirty="0" smtClean="0">
                <a:latin typeface="+mn-lt"/>
              </a:rPr>
              <a:t>Durée </a:t>
            </a:r>
            <a:r>
              <a:rPr lang="fr-FR" sz="2000" b="1" dirty="0">
                <a:latin typeface="+mn-lt"/>
              </a:rPr>
              <a:t>de la période / coefficient de </a:t>
            </a:r>
            <a:r>
              <a:rPr lang="fr-FR" sz="2000" b="1" dirty="0" smtClean="0">
                <a:latin typeface="+mn-lt"/>
              </a:rPr>
              <a:t>rotation</a:t>
            </a:r>
          </a:p>
          <a:p>
            <a:r>
              <a:rPr lang="fr-FR" sz="2000" b="1" dirty="0">
                <a:latin typeface="+mn-lt"/>
              </a:rPr>
              <a:t> </a:t>
            </a:r>
            <a:r>
              <a:rPr lang="fr-FR" sz="2000" b="1" dirty="0" smtClean="0">
                <a:latin typeface="+mn-lt"/>
              </a:rPr>
              <a:t> </a:t>
            </a:r>
            <a:r>
              <a:rPr lang="fr-FR" sz="2000" dirty="0" smtClean="0">
                <a:latin typeface="+mn-lt"/>
              </a:rPr>
              <a:t>Elle se mesure en jours. </a:t>
            </a:r>
            <a:endParaRPr lang="fr-FR" sz="2000" dirty="0">
              <a:latin typeface="+mn-lt"/>
            </a:endParaRPr>
          </a:p>
        </p:txBody>
      </p:sp>
      <p:sp>
        <p:nvSpPr>
          <p:cNvPr id="12" name="Rectangle 11"/>
          <p:cNvSpPr/>
          <p:nvPr/>
        </p:nvSpPr>
        <p:spPr>
          <a:xfrm>
            <a:off x="1770493" y="5763116"/>
            <a:ext cx="5161798" cy="400110"/>
          </a:xfrm>
          <a:prstGeom prst="rect">
            <a:avLst/>
          </a:prstGeom>
        </p:spPr>
        <p:txBody>
          <a:bodyPr wrap="none">
            <a:spAutoFit/>
          </a:bodyPr>
          <a:lstStyle/>
          <a:p>
            <a:r>
              <a:rPr lang="fr-FR" sz="2000" dirty="0">
                <a:latin typeface="+mn-lt"/>
              </a:rPr>
              <a:t>C'est la vitesse d'écoulement du stock moyen . </a:t>
            </a:r>
          </a:p>
        </p:txBody>
      </p:sp>
      <p:pic>
        <p:nvPicPr>
          <p:cNvPr id="13" name="Picture 152" descr="stock photo : Warehouse">
            <a:hlinkClick r:id="rId2"/>
          </p:cNvPr>
          <p:cNvPicPr>
            <a:picLocks noChangeAspect="1" noChangeArrowheads="1"/>
          </p:cNvPicPr>
          <p:nvPr/>
        </p:nvPicPr>
        <p:blipFill>
          <a:blip r:embed="rId3" cstate="print"/>
          <a:srcRect/>
          <a:stretch>
            <a:fillRect/>
          </a:stretch>
        </p:blipFill>
        <p:spPr bwMode="auto">
          <a:xfrm>
            <a:off x="6781800" y="5429687"/>
            <a:ext cx="2232025" cy="1363662"/>
          </a:xfrm>
          <a:prstGeom prst="rect">
            <a:avLst/>
          </a:prstGeom>
          <a:noFill/>
        </p:spPr>
      </p:pic>
    </p:spTree>
    <p:extLst>
      <p:ext uri="{BB962C8B-B14F-4D97-AF65-F5344CB8AC3E}">
        <p14:creationId xmlns:p14="http://schemas.microsoft.com/office/powerpoint/2010/main" val="323250221"/>
      </p:ext>
    </p:extLst>
  </p:cSld>
  <p:clrMapOvr>
    <a:masterClrMapping/>
  </p:clrMapOvr>
  <p:transition>
    <p:cover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7"/>
          <p:cNvSpPr>
            <a:spLocks noGrp="1"/>
          </p:cNvSpPr>
          <p:nvPr>
            <p:ph type="title"/>
          </p:nvPr>
        </p:nvSpPr>
        <p:spPr/>
        <p:txBody>
          <a:bodyPr>
            <a:normAutofit/>
          </a:bodyPr>
          <a:lstStyle/>
          <a:p>
            <a:pPr algn="ctr"/>
            <a:r>
              <a:rPr lang="fr-FR" sz="2800" b="1" dirty="0" smtClean="0"/>
              <a:t>Les stocks</a:t>
            </a:r>
            <a:endParaRPr lang="fr-FR" sz="2800" b="1" dirty="0"/>
          </a:p>
        </p:txBody>
      </p:sp>
      <p:sp>
        <p:nvSpPr>
          <p:cNvPr id="9" name="Titre 17"/>
          <p:cNvSpPr txBox="1">
            <a:spLocks/>
          </p:cNvSpPr>
          <p:nvPr/>
        </p:nvSpPr>
        <p:spPr>
          <a:xfrm>
            <a:off x="0" y="126358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fontAlgn="auto">
              <a:spcAft>
                <a:spcPts val="0"/>
              </a:spcAft>
            </a:pPr>
            <a:r>
              <a:rPr lang="fr-FR" sz="2400" b="1" dirty="0" smtClean="0">
                <a:latin typeface="+mn-lt"/>
              </a:rPr>
              <a:t>La gestion des stocks</a:t>
            </a:r>
            <a:endParaRPr lang="fr-FR" sz="2400" b="1" dirty="0">
              <a:latin typeface="+mn-lt"/>
            </a:endParaRPr>
          </a:p>
        </p:txBody>
      </p:sp>
      <p:graphicFrame>
        <p:nvGraphicFramePr>
          <p:cNvPr id="2" name="Tableau 1"/>
          <p:cNvGraphicFramePr>
            <a:graphicFrameLocks noGrp="1"/>
          </p:cNvGraphicFramePr>
          <p:nvPr>
            <p:extLst>
              <p:ext uri="{D42A27DB-BD31-4B8C-83A1-F6EECF244321}">
                <p14:modId xmlns:p14="http://schemas.microsoft.com/office/powerpoint/2010/main" val="1984683173"/>
              </p:ext>
            </p:extLst>
          </p:nvPr>
        </p:nvGraphicFramePr>
        <p:xfrm>
          <a:off x="533400" y="2239169"/>
          <a:ext cx="6902450" cy="4165250"/>
        </p:xfrm>
        <a:graphic>
          <a:graphicData uri="http://schemas.openxmlformats.org/drawingml/2006/table">
            <a:tbl>
              <a:tblPr>
                <a:tableStyleId>{5C22544A-7EE6-4342-B048-85BDC9FD1C3A}</a:tableStyleId>
              </a:tblPr>
              <a:tblGrid>
                <a:gridCol w="1316210"/>
                <a:gridCol w="1530477"/>
                <a:gridCol w="1714134"/>
                <a:gridCol w="1423343"/>
                <a:gridCol w="918286"/>
              </a:tblGrid>
              <a:tr h="399747">
                <a:tc gridSpan="5">
                  <a:txBody>
                    <a:bodyPr/>
                    <a:lstStyle/>
                    <a:p>
                      <a:pPr algn="ctr" fontAlgn="ctr"/>
                      <a:r>
                        <a:rPr lang="fr-FR" sz="1200" u="none" strike="noStrike" dirty="0">
                          <a:effectLst/>
                        </a:rPr>
                        <a:t>GESTION DES STOCKS</a:t>
                      </a:r>
                      <a:endParaRPr lang="fr-FR" sz="1200" b="1" i="0" u="none" strike="noStrike" dirty="0">
                        <a:effectLst/>
                        <a:latin typeface="Arial"/>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99874">
                <a:tc>
                  <a:txBody>
                    <a:bodyPr/>
                    <a:lstStyle/>
                    <a:p>
                      <a:pPr algn="l" fontAlgn="ctr"/>
                      <a:endParaRPr lang="fr-FR" sz="1000" b="0" i="0" u="none" strike="noStrike">
                        <a:effectLst/>
                        <a:latin typeface="Arial"/>
                      </a:endParaRPr>
                    </a:p>
                  </a:txBody>
                  <a:tcPr marL="9525" marR="9525" marT="9525" marB="0" anchor="ctr"/>
                </a:tc>
                <a:tc>
                  <a:txBody>
                    <a:bodyPr/>
                    <a:lstStyle/>
                    <a:p>
                      <a:pPr algn="l" fontAlgn="ctr"/>
                      <a:endParaRPr lang="fr-FR" sz="1000" b="0" i="0" u="none" strike="noStrike">
                        <a:effectLst/>
                        <a:latin typeface="Arial"/>
                      </a:endParaRPr>
                    </a:p>
                  </a:txBody>
                  <a:tcPr marL="9525" marR="9525" marT="9525" marB="0" anchor="ctr"/>
                </a:tc>
                <a:tc>
                  <a:txBody>
                    <a:bodyPr/>
                    <a:lstStyle/>
                    <a:p>
                      <a:pPr algn="l" fontAlgn="ctr"/>
                      <a:endParaRPr lang="fr-FR" sz="1000" b="0" i="0" u="none" strike="noStrike">
                        <a:effectLst/>
                        <a:latin typeface="Arial"/>
                      </a:endParaRPr>
                    </a:p>
                  </a:txBody>
                  <a:tcPr marL="9525" marR="9525" marT="9525" marB="0" anchor="ctr"/>
                </a:tc>
                <a:tc>
                  <a:txBody>
                    <a:bodyPr/>
                    <a:lstStyle/>
                    <a:p>
                      <a:pPr algn="l" fontAlgn="ctr"/>
                      <a:endParaRPr lang="fr-FR" sz="1000" b="0" i="0" u="none" strike="noStrike">
                        <a:effectLst/>
                        <a:latin typeface="Arial"/>
                      </a:endParaRPr>
                    </a:p>
                  </a:txBody>
                  <a:tcPr marL="9525" marR="9525" marT="9525" marB="0" anchor="ctr"/>
                </a:tc>
                <a:tc>
                  <a:txBody>
                    <a:bodyPr/>
                    <a:lstStyle/>
                    <a:p>
                      <a:pPr algn="l" fontAlgn="ctr"/>
                      <a:endParaRPr lang="fr-FR" sz="1000" b="0" i="0" u="none" strike="noStrike">
                        <a:effectLst/>
                        <a:latin typeface="Arial"/>
                      </a:endParaRPr>
                    </a:p>
                  </a:txBody>
                  <a:tcPr marL="9525" marR="9525" marT="9525" marB="0" anchor="ctr"/>
                </a:tc>
              </a:tr>
              <a:tr h="387990">
                <a:tc gridSpan="2">
                  <a:txBody>
                    <a:bodyPr/>
                    <a:lstStyle/>
                    <a:p>
                      <a:pPr algn="l" fontAlgn="ctr"/>
                      <a:r>
                        <a:rPr lang="fr-FR" sz="1400" u="none" strike="noStrike" dirty="0">
                          <a:effectLst/>
                        </a:rPr>
                        <a:t>Vous vous occupez du stock de téléviseurs écran plat.</a:t>
                      </a:r>
                      <a:endParaRPr lang="fr-FR" sz="1400" b="0" i="0" u="none" strike="noStrike" dirty="0">
                        <a:effectLst/>
                        <a:latin typeface="Arial"/>
                      </a:endParaRPr>
                    </a:p>
                  </a:txBody>
                  <a:tcPr marL="9525" marR="9525" marT="9525" marB="0" anchor="ctr"/>
                </a:tc>
                <a:tc hMerge="1">
                  <a:txBody>
                    <a:bodyPr/>
                    <a:lstStyle/>
                    <a:p>
                      <a:endParaRPr lang="fr-FR"/>
                    </a:p>
                  </a:txBody>
                  <a:tcPr/>
                </a:tc>
                <a:tc>
                  <a:txBody>
                    <a:bodyPr/>
                    <a:lstStyle/>
                    <a:p>
                      <a:pPr algn="l" fontAlgn="ctr"/>
                      <a:endParaRPr lang="fr-FR" sz="1400" b="0" i="0" u="none" strike="noStrike" dirty="0">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r>
              <a:tr h="199874">
                <a:tc gridSpan="5">
                  <a:txBody>
                    <a:bodyPr/>
                    <a:lstStyle/>
                    <a:p>
                      <a:pPr algn="l" fontAlgn="ctr"/>
                      <a:r>
                        <a:rPr lang="fr-FR" sz="1400" u="none" strike="noStrike" dirty="0">
                          <a:effectLst/>
                        </a:rPr>
                        <a:t>1. A partir du document 1, vous calculez le stock moyen,  le coefficient et la durée de rotation </a:t>
                      </a:r>
                      <a:endParaRPr lang="fr-FR" sz="1400" b="0" i="0" u="none" strike="noStrike" dirty="0">
                        <a:effectLst/>
                        <a:latin typeface="Arial"/>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99874">
                <a:tc gridSpan="3">
                  <a:txBody>
                    <a:bodyPr/>
                    <a:lstStyle/>
                    <a:p>
                      <a:pPr algn="l" fontAlgn="ctr"/>
                      <a:r>
                        <a:rPr lang="fr-FR" sz="1400" u="none" strike="noStrike" dirty="0">
                          <a:effectLst/>
                        </a:rPr>
                        <a:t>des </a:t>
                      </a:r>
                      <a:r>
                        <a:rPr lang="fr-FR" sz="1400" u="none" strike="noStrike" dirty="0" smtClean="0">
                          <a:effectLst/>
                        </a:rPr>
                        <a:t>stocks. </a:t>
                      </a:r>
                      <a:endParaRPr lang="fr-FR" sz="1400" b="0" i="0" u="none" strike="noStrike" dirty="0">
                        <a:effectLst/>
                        <a:latin typeface="Arial"/>
                      </a:endParaRPr>
                    </a:p>
                  </a:txBody>
                  <a:tcPr marL="9525" marR="9525" marT="9525" marB="0" anchor="ctr"/>
                </a:tc>
                <a:tc hMerge="1">
                  <a:txBody>
                    <a:bodyPr/>
                    <a:lstStyle/>
                    <a:p>
                      <a:endParaRPr lang="fr-FR"/>
                    </a:p>
                  </a:txBody>
                  <a:tcPr/>
                </a:tc>
                <a:tc hMerge="1">
                  <a:txBody>
                    <a:bodyPr/>
                    <a:lstStyle/>
                    <a:p>
                      <a:endParaRPr lang="fr-FR"/>
                    </a:p>
                  </a:txBody>
                  <a:tcPr/>
                </a:tc>
                <a:tc>
                  <a:txBody>
                    <a:bodyPr/>
                    <a:lstStyle/>
                    <a:p>
                      <a:pPr algn="l" fontAlgn="ctr"/>
                      <a:endParaRPr lang="fr-FR" sz="1400" b="0"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r>
              <a:tr h="623136">
                <a:tc>
                  <a:txBody>
                    <a:bodyPr/>
                    <a:lstStyle/>
                    <a:p>
                      <a:pPr algn="l" fontAlgn="b"/>
                      <a:r>
                        <a:rPr lang="fr-FR" sz="1400" u="none" strike="noStrike" dirty="0">
                          <a:effectLst/>
                        </a:rPr>
                        <a:t>Document 1</a:t>
                      </a:r>
                      <a:endParaRPr lang="fr-FR" sz="1400" b="1" i="0" u="none" strike="noStrike" dirty="0">
                        <a:effectLst/>
                        <a:latin typeface="Arial"/>
                      </a:endParaRPr>
                    </a:p>
                  </a:txBody>
                  <a:tcPr marL="9525" marR="9525" marT="9525" marB="0" anchor="b"/>
                </a:tc>
                <a:tc>
                  <a:txBody>
                    <a:bodyPr/>
                    <a:lstStyle/>
                    <a:p>
                      <a:pPr algn="l" fontAlgn="ctr"/>
                      <a:endParaRPr lang="fr-FR" sz="1400" b="0" i="0" u="none" strike="noStrike" dirty="0">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r>
              <a:tr h="587864">
                <a:tc>
                  <a:txBody>
                    <a:bodyPr/>
                    <a:lstStyle/>
                    <a:p>
                      <a:pPr algn="ctr" fontAlgn="ctr"/>
                      <a:r>
                        <a:rPr lang="fr-FR" sz="1400" u="none" strike="noStrike">
                          <a:effectLst/>
                        </a:rPr>
                        <a:t> </a:t>
                      </a:r>
                      <a:endParaRPr lang="fr-FR" sz="1400" b="0" i="0" u="none" strike="noStrike">
                        <a:effectLst/>
                        <a:latin typeface="Arial"/>
                      </a:endParaRPr>
                    </a:p>
                  </a:txBody>
                  <a:tcPr marL="9525" marR="9525" marT="9525" marB="0" anchor="ctr"/>
                </a:tc>
                <a:tc>
                  <a:txBody>
                    <a:bodyPr/>
                    <a:lstStyle/>
                    <a:p>
                      <a:pPr algn="ctr" fontAlgn="ctr"/>
                      <a:r>
                        <a:rPr lang="fr-FR" sz="1400" u="none" strike="noStrike">
                          <a:effectLst/>
                        </a:rPr>
                        <a:t>Stock au 1/01/2013 (en coût d'chat)</a:t>
                      </a:r>
                      <a:endParaRPr lang="fr-FR" sz="1400" b="1" i="0" u="none" strike="noStrike">
                        <a:effectLst/>
                        <a:latin typeface="Arial"/>
                      </a:endParaRPr>
                    </a:p>
                  </a:txBody>
                  <a:tcPr marL="9525" marR="9525" marT="9525" marB="0" anchor="ctr"/>
                </a:tc>
                <a:tc>
                  <a:txBody>
                    <a:bodyPr/>
                    <a:lstStyle/>
                    <a:p>
                      <a:pPr algn="ctr" fontAlgn="ctr"/>
                      <a:r>
                        <a:rPr lang="fr-FR" sz="1400" u="none" strike="noStrike" dirty="0">
                          <a:effectLst/>
                        </a:rPr>
                        <a:t>Achats du trimestre</a:t>
                      </a:r>
                      <a:endParaRPr lang="fr-FR" sz="1400" b="1" i="0" u="none" strike="noStrike" dirty="0">
                        <a:effectLst/>
                        <a:latin typeface="Arial"/>
                      </a:endParaRPr>
                    </a:p>
                  </a:txBody>
                  <a:tcPr marL="9525" marR="9525" marT="9525" marB="0" anchor="ctr"/>
                </a:tc>
                <a:tc>
                  <a:txBody>
                    <a:bodyPr/>
                    <a:lstStyle/>
                    <a:p>
                      <a:pPr algn="ctr" fontAlgn="ctr"/>
                      <a:r>
                        <a:rPr lang="fr-FR" sz="1400" u="none" strike="noStrike">
                          <a:effectLst/>
                        </a:rPr>
                        <a:t>Stock au 31/03/2013    (en coût d'achat)</a:t>
                      </a:r>
                      <a:endParaRPr lang="fr-FR" sz="1400" b="1" i="0" u="none" strike="noStrike">
                        <a:effectLst/>
                        <a:latin typeface="Arial"/>
                      </a:endParaRPr>
                    </a:p>
                  </a:txBody>
                  <a:tcPr marL="9525" marR="9525" marT="9525" marB="0" anchor="ctr"/>
                </a:tc>
                <a:tc>
                  <a:txBody>
                    <a:bodyPr/>
                    <a:lstStyle/>
                    <a:p>
                      <a:pPr algn="ctr" fontAlgn="ctr"/>
                      <a:endParaRPr lang="fr-FR" sz="1400" b="0" i="0" u="none" strike="noStrike">
                        <a:effectLst/>
                        <a:latin typeface="Arial"/>
                      </a:endParaRPr>
                    </a:p>
                  </a:txBody>
                  <a:tcPr marL="9525" marR="9525" marT="9525" marB="0" anchor="ctr"/>
                </a:tc>
              </a:tr>
              <a:tr h="470291">
                <a:tc>
                  <a:txBody>
                    <a:bodyPr/>
                    <a:lstStyle/>
                    <a:p>
                      <a:pPr algn="l" fontAlgn="ctr"/>
                      <a:r>
                        <a:rPr lang="fr-FR" sz="1400" u="none" strike="noStrike">
                          <a:effectLst/>
                        </a:rPr>
                        <a:t>Thomson/50FU3253</a:t>
                      </a:r>
                      <a:endParaRPr lang="fr-FR" sz="1400" b="0" i="0" u="none" strike="noStrike">
                        <a:effectLst/>
                        <a:latin typeface="Arial"/>
                      </a:endParaRPr>
                    </a:p>
                  </a:txBody>
                  <a:tcPr marL="9525" marR="9525" marT="9525" marB="0" anchor="ctr"/>
                </a:tc>
                <a:tc>
                  <a:txBody>
                    <a:bodyPr/>
                    <a:lstStyle/>
                    <a:p>
                      <a:pPr algn="l" fontAlgn="ctr"/>
                      <a:r>
                        <a:rPr lang="fr-FR" sz="1400" u="none" strike="noStrike">
                          <a:effectLst/>
                        </a:rPr>
                        <a:t>                    3 750 € </a:t>
                      </a:r>
                      <a:endParaRPr lang="fr-FR" sz="1400" b="1" i="0" u="none" strike="noStrike">
                        <a:effectLst/>
                        <a:latin typeface="Arial"/>
                      </a:endParaRPr>
                    </a:p>
                  </a:txBody>
                  <a:tcPr marL="9525" marR="9525" marT="9525" marB="0" anchor="ctr"/>
                </a:tc>
                <a:tc>
                  <a:txBody>
                    <a:bodyPr/>
                    <a:lstStyle/>
                    <a:p>
                      <a:pPr algn="l" fontAlgn="ctr"/>
                      <a:r>
                        <a:rPr lang="fr-FR" sz="1400" u="none" strike="noStrike" dirty="0">
                          <a:effectLst/>
                        </a:rPr>
                        <a:t>                      15 000 € </a:t>
                      </a:r>
                      <a:endParaRPr lang="fr-FR" sz="1400" b="1" i="0" u="none" strike="noStrike" dirty="0">
                        <a:effectLst/>
                        <a:latin typeface="Arial"/>
                      </a:endParaRPr>
                    </a:p>
                  </a:txBody>
                  <a:tcPr marL="9525" marR="9525" marT="9525" marB="0" anchor="ctr"/>
                </a:tc>
                <a:tc>
                  <a:txBody>
                    <a:bodyPr/>
                    <a:lstStyle/>
                    <a:p>
                      <a:pPr algn="l" fontAlgn="ctr"/>
                      <a:r>
                        <a:rPr lang="fr-FR" sz="1400" u="none" strike="noStrike">
                          <a:effectLst/>
                        </a:rPr>
                        <a:t>                  2 250 € </a:t>
                      </a:r>
                      <a:endParaRPr lang="fr-FR" sz="1400" b="1"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r>
              <a:tr h="470291">
                <a:tc>
                  <a:txBody>
                    <a:bodyPr/>
                    <a:lstStyle/>
                    <a:p>
                      <a:pPr algn="l" fontAlgn="ctr"/>
                      <a:r>
                        <a:rPr lang="fr-FR" sz="1400" u="none" strike="noStrike">
                          <a:effectLst/>
                        </a:rPr>
                        <a:t>Samsung/UE50ES6100</a:t>
                      </a:r>
                      <a:endParaRPr lang="fr-FR" sz="1400" b="0" i="0" u="none" strike="noStrike">
                        <a:effectLst/>
                        <a:latin typeface="Arial"/>
                      </a:endParaRPr>
                    </a:p>
                  </a:txBody>
                  <a:tcPr marL="9525" marR="9525" marT="9525" marB="0" anchor="ctr"/>
                </a:tc>
                <a:tc>
                  <a:txBody>
                    <a:bodyPr/>
                    <a:lstStyle/>
                    <a:p>
                      <a:pPr algn="l" fontAlgn="ctr"/>
                      <a:r>
                        <a:rPr lang="fr-FR" sz="1400" u="none" strike="noStrike">
                          <a:effectLst/>
                        </a:rPr>
                        <a:t>                    4 000 € </a:t>
                      </a:r>
                      <a:endParaRPr lang="fr-FR" sz="1400" b="1" i="0" u="none" strike="noStrike">
                        <a:effectLst/>
                        <a:latin typeface="Arial"/>
                      </a:endParaRPr>
                    </a:p>
                  </a:txBody>
                  <a:tcPr marL="9525" marR="9525" marT="9525" marB="0" anchor="ctr"/>
                </a:tc>
                <a:tc>
                  <a:txBody>
                    <a:bodyPr/>
                    <a:lstStyle/>
                    <a:p>
                      <a:pPr algn="l" fontAlgn="ctr"/>
                      <a:r>
                        <a:rPr lang="fr-FR" sz="1400" u="none" strike="noStrike" dirty="0">
                          <a:effectLst/>
                        </a:rPr>
                        <a:t>                      18 000 € </a:t>
                      </a:r>
                      <a:endParaRPr lang="fr-FR" sz="1400" b="1" i="0" u="none" strike="noStrike" dirty="0">
                        <a:effectLst/>
                        <a:latin typeface="Arial"/>
                      </a:endParaRPr>
                    </a:p>
                  </a:txBody>
                  <a:tcPr marL="9525" marR="9525" marT="9525" marB="0" anchor="ctr"/>
                </a:tc>
                <a:tc>
                  <a:txBody>
                    <a:bodyPr/>
                    <a:lstStyle/>
                    <a:p>
                      <a:pPr algn="l" fontAlgn="ctr"/>
                      <a:r>
                        <a:rPr lang="fr-FR" sz="1400" u="none" strike="noStrike">
                          <a:effectLst/>
                        </a:rPr>
                        <a:t>                  5 000 € </a:t>
                      </a:r>
                      <a:endParaRPr lang="fr-FR" sz="1400" b="1"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r>
              <a:tr h="470291">
                <a:tc>
                  <a:txBody>
                    <a:bodyPr/>
                    <a:lstStyle/>
                    <a:p>
                      <a:pPr algn="l" fontAlgn="ctr"/>
                      <a:r>
                        <a:rPr lang="fr-FR" sz="1400" u="none" strike="noStrike">
                          <a:effectLst/>
                        </a:rPr>
                        <a:t>LG/50PN450B</a:t>
                      </a:r>
                      <a:endParaRPr lang="fr-FR" sz="1400" b="0" i="0" u="none" strike="noStrike">
                        <a:effectLst/>
                        <a:latin typeface="Arial"/>
                      </a:endParaRPr>
                    </a:p>
                  </a:txBody>
                  <a:tcPr marL="9525" marR="9525" marT="9525" marB="0" anchor="ctr"/>
                </a:tc>
                <a:tc>
                  <a:txBody>
                    <a:bodyPr/>
                    <a:lstStyle/>
                    <a:p>
                      <a:pPr algn="l" fontAlgn="ctr"/>
                      <a:r>
                        <a:rPr lang="fr-FR" sz="1400" u="none" strike="noStrike">
                          <a:effectLst/>
                        </a:rPr>
                        <a:t>                    5 400 € </a:t>
                      </a:r>
                      <a:endParaRPr lang="fr-FR" sz="1400" b="1" i="0" u="none" strike="noStrike">
                        <a:effectLst/>
                        <a:latin typeface="Arial"/>
                      </a:endParaRPr>
                    </a:p>
                  </a:txBody>
                  <a:tcPr marL="9525" marR="9525" marT="9525" marB="0" anchor="ctr"/>
                </a:tc>
                <a:tc>
                  <a:txBody>
                    <a:bodyPr/>
                    <a:lstStyle/>
                    <a:p>
                      <a:pPr algn="l" fontAlgn="ctr"/>
                      <a:r>
                        <a:rPr lang="fr-FR" sz="1400" u="none" strike="noStrike">
                          <a:effectLst/>
                        </a:rPr>
                        <a:t>                      16 200 € </a:t>
                      </a:r>
                      <a:endParaRPr lang="fr-FR" sz="1400" b="1" i="0" u="none" strike="noStrike">
                        <a:effectLst/>
                        <a:latin typeface="Arial"/>
                      </a:endParaRPr>
                    </a:p>
                  </a:txBody>
                  <a:tcPr marL="9525" marR="9525" marT="9525" marB="0" anchor="ctr"/>
                </a:tc>
                <a:tc>
                  <a:txBody>
                    <a:bodyPr/>
                    <a:lstStyle/>
                    <a:p>
                      <a:pPr algn="l" fontAlgn="ctr"/>
                      <a:r>
                        <a:rPr lang="fr-FR" sz="1400" u="none" strike="noStrike" dirty="0">
                          <a:effectLst/>
                        </a:rPr>
                        <a:t>                  6 300 € </a:t>
                      </a:r>
                      <a:endParaRPr lang="fr-FR" sz="1400" b="1" i="0" u="none" strike="noStrike" dirty="0">
                        <a:effectLst/>
                        <a:latin typeface="Arial"/>
                      </a:endParaRPr>
                    </a:p>
                  </a:txBody>
                  <a:tcPr marL="9525" marR="9525" marT="9525" marB="0" anchor="ctr"/>
                </a:tc>
                <a:tc>
                  <a:txBody>
                    <a:bodyPr/>
                    <a:lstStyle/>
                    <a:p>
                      <a:pPr algn="l" fontAlgn="ctr"/>
                      <a:endParaRPr lang="fr-FR" sz="1400" b="0"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403832858"/>
      </p:ext>
    </p:extLst>
  </p:cSld>
  <p:clrMapOvr>
    <a:masterClrMapping/>
  </p:clrMapOvr>
  <p:transition>
    <p:cover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7"/>
          <p:cNvSpPr>
            <a:spLocks noGrp="1"/>
          </p:cNvSpPr>
          <p:nvPr>
            <p:ph type="title"/>
          </p:nvPr>
        </p:nvSpPr>
        <p:spPr/>
        <p:txBody>
          <a:bodyPr>
            <a:normAutofit/>
          </a:bodyPr>
          <a:lstStyle/>
          <a:p>
            <a:pPr algn="ctr"/>
            <a:r>
              <a:rPr lang="fr-FR" sz="2800" b="1" dirty="0" smtClean="0"/>
              <a:t>Les stocks</a:t>
            </a:r>
            <a:endParaRPr lang="fr-FR" sz="2800" b="1" dirty="0"/>
          </a:p>
        </p:txBody>
      </p:sp>
      <p:graphicFrame>
        <p:nvGraphicFramePr>
          <p:cNvPr id="2" name="Tableau 1"/>
          <p:cNvGraphicFramePr>
            <a:graphicFrameLocks noGrp="1"/>
          </p:cNvGraphicFramePr>
          <p:nvPr>
            <p:extLst>
              <p:ext uri="{D42A27DB-BD31-4B8C-83A1-F6EECF244321}">
                <p14:modId xmlns:p14="http://schemas.microsoft.com/office/powerpoint/2010/main" val="802714225"/>
              </p:ext>
            </p:extLst>
          </p:nvPr>
        </p:nvGraphicFramePr>
        <p:xfrm>
          <a:off x="914400" y="1744189"/>
          <a:ext cx="7893050" cy="2019703"/>
        </p:xfrm>
        <a:graphic>
          <a:graphicData uri="http://schemas.openxmlformats.org/drawingml/2006/table">
            <a:tbl>
              <a:tblPr>
                <a:tableStyleId>{5C22544A-7EE6-4342-B048-85BDC9FD1C3A}</a:tableStyleId>
              </a:tblPr>
              <a:tblGrid>
                <a:gridCol w="2306810"/>
                <a:gridCol w="1530477"/>
                <a:gridCol w="1714134"/>
                <a:gridCol w="1423343"/>
                <a:gridCol w="918286"/>
              </a:tblGrid>
              <a:tr h="200597">
                <a:tc gridSpan="5">
                  <a:txBody>
                    <a:bodyPr/>
                    <a:lstStyle/>
                    <a:p>
                      <a:pPr algn="ctr" fontAlgn="ctr"/>
                      <a:r>
                        <a:rPr lang="fr-FR" sz="1200" u="none" strike="noStrike" dirty="0">
                          <a:effectLst/>
                        </a:rPr>
                        <a:t>GESTION DES STOCKS</a:t>
                      </a:r>
                      <a:endParaRPr lang="fr-FR" sz="1200" b="1" i="0" u="none" strike="noStrike" dirty="0">
                        <a:effectLst/>
                        <a:latin typeface="Arial"/>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31084">
                <a:tc>
                  <a:txBody>
                    <a:bodyPr/>
                    <a:lstStyle/>
                    <a:p>
                      <a:pPr algn="l" fontAlgn="ctr"/>
                      <a:endParaRPr lang="fr-FR" sz="1000" b="0" i="0" u="none" strike="noStrike">
                        <a:effectLst/>
                        <a:latin typeface="Arial"/>
                      </a:endParaRPr>
                    </a:p>
                  </a:txBody>
                  <a:tcPr marL="9525" marR="9525" marT="9525" marB="0" anchor="ctr"/>
                </a:tc>
                <a:tc>
                  <a:txBody>
                    <a:bodyPr/>
                    <a:lstStyle/>
                    <a:p>
                      <a:pPr algn="l" fontAlgn="ctr"/>
                      <a:endParaRPr lang="fr-FR" sz="1000" b="0" i="0" u="none" strike="noStrike">
                        <a:effectLst/>
                        <a:latin typeface="Arial"/>
                      </a:endParaRPr>
                    </a:p>
                  </a:txBody>
                  <a:tcPr marL="9525" marR="9525" marT="9525" marB="0" anchor="ctr"/>
                </a:tc>
                <a:tc>
                  <a:txBody>
                    <a:bodyPr/>
                    <a:lstStyle/>
                    <a:p>
                      <a:pPr algn="l" fontAlgn="ctr"/>
                      <a:endParaRPr lang="fr-FR" sz="1000" b="0" i="0" u="none" strike="noStrike">
                        <a:effectLst/>
                        <a:latin typeface="Arial"/>
                      </a:endParaRPr>
                    </a:p>
                  </a:txBody>
                  <a:tcPr marL="9525" marR="9525" marT="9525" marB="0" anchor="ctr"/>
                </a:tc>
                <a:tc>
                  <a:txBody>
                    <a:bodyPr/>
                    <a:lstStyle/>
                    <a:p>
                      <a:pPr algn="l" fontAlgn="ctr"/>
                      <a:endParaRPr lang="fr-FR" sz="1000" b="0" i="0" u="none" strike="noStrike">
                        <a:effectLst/>
                        <a:latin typeface="Arial"/>
                      </a:endParaRPr>
                    </a:p>
                  </a:txBody>
                  <a:tcPr marL="9525" marR="9525" marT="9525" marB="0" anchor="ctr"/>
                </a:tc>
                <a:tc>
                  <a:txBody>
                    <a:bodyPr/>
                    <a:lstStyle/>
                    <a:p>
                      <a:pPr algn="l" fontAlgn="ctr"/>
                      <a:endParaRPr lang="fr-FR" sz="1000" b="0" i="0" u="none" strike="noStrike">
                        <a:effectLst/>
                        <a:latin typeface="Arial"/>
                      </a:endParaRPr>
                    </a:p>
                  </a:txBody>
                  <a:tcPr marL="9525" marR="9525" marT="9525" marB="0" anchor="ctr"/>
                </a:tc>
              </a:tr>
              <a:tr h="312697">
                <a:tc>
                  <a:txBody>
                    <a:bodyPr/>
                    <a:lstStyle/>
                    <a:p>
                      <a:pPr algn="l" fontAlgn="b"/>
                      <a:r>
                        <a:rPr lang="fr-FR" sz="1400" u="none" strike="noStrike" dirty="0">
                          <a:effectLst/>
                        </a:rPr>
                        <a:t>Document 1</a:t>
                      </a:r>
                      <a:endParaRPr lang="fr-FR" sz="1400" b="1" i="0" u="none" strike="noStrike" dirty="0">
                        <a:effectLst/>
                        <a:latin typeface="Arial"/>
                      </a:endParaRPr>
                    </a:p>
                  </a:txBody>
                  <a:tcPr marL="9525" marR="9525" marT="9525" marB="0" anchor="b"/>
                </a:tc>
                <a:tc>
                  <a:txBody>
                    <a:bodyPr/>
                    <a:lstStyle/>
                    <a:p>
                      <a:pPr algn="l" fontAlgn="ctr"/>
                      <a:endParaRPr lang="fr-FR" sz="1400" b="0"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r>
              <a:tr h="294996">
                <a:tc>
                  <a:txBody>
                    <a:bodyPr/>
                    <a:lstStyle/>
                    <a:p>
                      <a:pPr algn="ctr" fontAlgn="ctr"/>
                      <a:r>
                        <a:rPr lang="fr-FR" sz="1400" u="none" strike="noStrike" dirty="0">
                          <a:effectLst/>
                        </a:rPr>
                        <a:t> </a:t>
                      </a:r>
                      <a:endParaRPr lang="fr-FR" sz="1400" b="0" i="0" u="none" strike="noStrike" dirty="0">
                        <a:effectLst/>
                        <a:latin typeface="Arial"/>
                      </a:endParaRPr>
                    </a:p>
                  </a:txBody>
                  <a:tcPr marL="9525" marR="9525" marT="9525" marB="0" anchor="ctr"/>
                </a:tc>
                <a:tc>
                  <a:txBody>
                    <a:bodyPr/>
                    <a:lstStyle/>
                    <a:p>
                      <a:pPr algn="ctr" fontAlgn="ctr"/>
                      <a:r>
                        <a:rPr lang="fr-FR" sz="1400" u="none" strike="noStrike">
                          <a:effectLst/>
                        </a:rPr>
                        <a:t>Stock au 1/01/2013 (en coût d'chat)</a:t>
                      </a:r>
                      <a:endParaRPr lang="fr-FR" sz="1400" b="1" i="0" u="none" strike="noStrike">
                        <a:effectLst/>
                        <a:latin typeface="Arial"/>
                      </a:endParaRPr>
                    </a:p>
                  </a:txBody>
                  <a:tcPr marL="9525" marR="9525" marT="9525" marB="0" anchor="ctr"/>
                </a:tc>
                <a:tc>
                  <a:txBody>
                    <a:bodyPr/>
                    <a:lstStyle/>
                    <a:p>
                      <a:pPr algn="ctr" fontAlgn="ctr"/>
                      <a:r>
                        <a:rPr lang="fr-FR" sz="1400" u="none" strike="noStrike">
                          <a:effectLst/>
                        </a:rPr>
                        <a:t>Achats du trimestre</a:t>
                      </a:r>
                      <a:endParaRPr lang="fr-FR" sz="1400" b="1" i="0" u="none" strike="noStrike">
                        <a:effectLst/>
                        <a:latin typeface="Arial"/>
                      </a:endParaRPr>
                    </a:p>
                  </a:txBody>
                  <a:tcPr marL="9525" marR="9525" marT="9525" marB="0" anchor="ctr"/>
                </a:tc>
                <a:tc>
                  <a:txBody>
                    <a:bodyPr/>
                    <a:lstStyle/>
                    <a:p>
                      <a:pPr algn="ctr" fontAlgn="ctr"/>
                      <a:r>
                        <a:rPr lang="fr-FR" sz="1400" u="none" strike="noStrike">
                          <a:effectLst/>
                        </a:rPr>
                        <a:t>Stock au 31/03/2013    (en coût d'achat)</a:t>
                      </a:r>
                      <a:endParaRPr lang="fr-FR" sz="1400" b="1" i="0" u="none" strike="noStrike">
                        <a:effectLst/>
                        <a:latin typeface="Arial"/>
                      </a:endParaRPr>
                    </a:p>
                  </a:txBody>
                  <a:tcPr marL="9525" marR="9525" marT="9525" marB="0" anchor="ctr"/>
                </a:tc>
                <a:tc>
                  <a:txBody>
                    <a:bodyPr/>
                    <a:lstStyle/>
                    <a:p>
                      <a:pPr algn="ctr" fontAlgn="ctr"/>
                      <a:endParaRPr lang="fr-FR" sz="1400" b="0" i="0" u="none" strike="noStrike">
                        <a:effectLst/>
                        <a:latin typeface="Arial"/>
                      </a:endParaRPr>
                    </a:p>
                  </a:txBody>
                  <a:tcPr marL="9525" marR="9525" marT="9525" marB="0" anchor="ctr"/>
                </a:tc>
              </a:tr>
              <a:tr h="235997">
                <a:tc>
                  <a:txBody>
                    <a:bodyPr/>
                    <a:lstStyle/>
                    <a:p>
                      <a:pPr algn="l" fontAlgn="ctr"/>
                      <a:r>
                        <a:rPr lang="fr-FR" sz="1400" u="none" strike="noStrike" dirty="0">
                          <a:effectLst/>
                        </a:rPr>
                        <a:t>Thomson/50FU3253</a:t>
                      </a:r>
                      <a:endParaRPr lang="fr-FR" sz="1400" b="0" i="0" u="none" strike="noStrike" dirty="0">
                        <a:effectLst/>
                        <a:latin typeface="Arial"/>
                      </a:endParaRPr>
                    </a:p>
                  </a:txBody>
                  <a:tcPr marL="9525" marR="9525" marT="9525" marB="0" anchor="ctr"/>
                </a:tc>
                <a:tc>
                  <a:txBody>
                    <a:bodyPr/>
                    <a:lstStyle/>
                    <a:p>
                      <a:pPr algn="l" fontAlgn="ctr"/>
                      <a:r>
                        <a:rPr lang="fr-FR" sz="1400" u="none" strike="noStrike">
                          <a:effectLst/>
                        </a:rPr>
                        <a:t>                    3 750 € </a:t>
                      </a:r>
                      <a:endParaRPr lang="fr-FR" sz="1400" b="1" i="0" u="none" strike="noStrike">
                        <a:effectLst/>
                        <a:latin typeface="Arial"/>
                      </a:endParaRPr>
                    </a:p>
                  </a:txBody>
                  <a:tcPr marL="9525" marR="9525" marT="9525" marB="0" anchor="ctr"/>
                </a:tc>
                <a:tc>
                  <a:txBody>
                    <a:bodyPr/>
                    <a:lstStyle/>
                    <a:p>
                      <a:pPr algn="l" fontAlgn="ctr"/>
                      <a:r>
                        <a:rPr lang="fr-FR" sz="1400" u="none" strike="noStrike">
                          <a:effectLst/>
                        </a:rPr>
                        <a:t>                      15 000 € </a:t>
                      </a:r>
                      <a:endParaRPr lang="fr-FR" sz="1400" b="1" i="0" u="none" strike="noStrike">
                        <a:effectLst/>
                        <a:latin typeface="Arial"/>
                      </a:endParaRPr>
                    </a:p>
                  </a:txBody>
                  <a:tcPr marL="9525" marR="9525" marT="9525" marB="0" anchor="ctr"/>
                </a:tc>
                <a:tc>
                  <a:txBody>
                    <a:bodyPr/>
                    <a:lstStyle/>
                    <a:p>
                      <a:pPr algn="l" fontAlgn="ctr"/>
                      <a:r>
                        <a:rPr lang="fr-FR" sz="1400" u="none" strike="noStrike">
                          <a:effectLst/>
                        </a:rPr>
                        <a:t>                  2 250 € </a:t>
                      </a:r>
                      <a:endParaRPr lang="fr-FR" sz="1400" b="1"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r>
              <a:tr h="235997">
                <a:tc>
                  <a:txBody>
                    <a:bodyPr/>
                    <a:lstStyle/>
                    <a:p>
                      <a:pPr algn="l" fontAlgn="ctr"/>
                      <a:r>
                        <a:rPr lang="fr-FR" sz="1400" u="none" strike="noStrike" dirty="0">
                          <a:effectLst/>
                        </a:rPr>
                        <a:t>Samsung/UE50ES6100</a:t>
                      </a:r>
                      <a:endParaRPr lang="fr-FR" sz="1400" b="0" i="0" u="none" strike="noStrike" dirty="0">
                        <a:effectLst/>
                        <a:latin typeface="Arial"/>
                      </a:endParaRPr>
                    </a:p>
                  </a:txBody>
                  <a:tcPr marL="9525" marR="9525" marT="9525" marB="0" anchor="ctr"/>
                </a:tc>
                <a:tc>
                  <a:txBody>
                    <a:bodyPr/>
                    <a:lstStyle/>
                    <a:p>
                      <a:pPr algn="l" fontAlgn="ctr"/>
                      <a:r>
                        <a:rPr lang="fr-FR" sz="1400" u="none" strike="noStrike" dirty="0">
                          <a:effectLst/>
                        </a:rPr>
                        <a:t>                    4 000 € </a:t>
                      </a:r>
                      <a:endParaRPr lang="fr-FR" sz="1400" b="1" i="0" u="none" strike="noStrike" dirty="0">
                        <a:effectLst/>
                        <a:latin typeface="Arial"/>
                      </a:endParaRPr>
                    </a:p>
                  </a:txBody>
                  <a:tcPr marL="9525" marR="9525" marT="9525" marB="0" anchor="ctr"/>
                </a:tc>
                <a:tc>
                  <a:txBody>
                    <a:bodyPr/>
                    <a:lstStyle/>
                    <a:p>
                      <a:pPr algn="l" fontAlgn="ctr"/>
                      <a:r>
                        <a:rPr lang="fr-FR" sz="1400" u="none" strike="noStrike">
                          <a:effectLst/>
                        </a:rPr>
                        <a:t>                      18 000 € </a:t>
                      </a:r>
                      <a:endParaRPr lang="fr-FR" sz="1400" b="1" i="0" u="none" strike="noStrike">
                        <a:effectLst/>
                        <a:latin typeface="Arial"/>
                      </a:endParaRPr>
                    </a:p>
                  </a:txBody>
                  <a:tcPr marL="9525" marR="9525" marT="9525" marB="0" anchor="ctr"/>
                </a:tc>
                <a:tc>
                  <a:txBody>
                    <a:bodyPr/>
                    <a:lstStyle/>
                    <a:p>
                      <a:pPr algn="l" fontAlgn="ctr"/>
                      <a:r>
                        <a:rPr lang="fr-FR" sz="1400" u="none" strike="noStrike">
                          <a:effectLst/>
                        </a:rPr>
                        <a:t>                  5 000 € </a:t>
                      </a:r>
                      <a:endParaRPr lang="fr-FR" sz="1400" b="1" i="0" u="none" strike="noStrike">
                        <a:effectLst/>
                        <a:latin typeface="Arial"/>
                      </a:endParaRPr>
                    </a:p>
                  </a:txBody>
                  <a:tcPr marL="9525" marR="9525" marT="9525" marB="0" anchor="ctr"/>
                </a:tc>
                <a:tc>
                  <a:txBody>
                    <a:bodyPr/>
                    <a:lstStyle/>
                    <a:p>
                      <a:pPr algn="l" fontAlgn="ctr"/>
                      <a:endParaRPr lang="fr-FR" sz="1400" b="0" i="0" u="none" strike="noStrike">
                        <a:effectLst/>
                        <a:latin typeface="Arial"/>
                      </a:endParaRPr>
                    </a:p>
                  </a:txBody>
                  <a:tcPr marL="9525" marR="9525" marT="9525" marB="0" anchor="ctr"/>
                </a:tc>
              </a:tr>
              <a:tr h="0">
                <a:tc>
                  <a:txBody>
                    <a:bodyPr/>
                    <a:lstStyle/>
                    <a:p>
                      <a:pPr algn="l" fontAlgn="ctr"/>
                      <a:r>
                        <a:rPr lang="fr-FR" sz="1400" u="none" strike="noStrike">
                          <a:effectLst/>
                        </a:rPr>
                        <a:t>LG/50PN450B</a:t>
                      </a:r>
                      <a:endParaRPr lang="fr-FR" sz="1400" b="0" i="0" u="none" strike="noStrike">
                        <a:effectLst/>
                        <a:latin typeface="Arial"/>
                      </a:endParaRPr>
                    </a:p>
                  </a:txBody>
                  <a:tcPr marL="9525" marR="9525" marT="9525" marB="0" anchor="ctr"/>
                </a:tc>
                <a:tc>
                  <a:txBody>
                    <a:bodyPr/>
                    <a:lstStyle/>
                    <a:p>
                      <a:pPr algn="l" fontAlgn="ctr"/>
                      <a:r>
                        <a:rPr lang="fr-FR" sz="1400" u="none" strike="noStrike" dirty="0">
                          <a:effectLst/>
                        </a:rPr>
                        <a:t>                    5 400 € </a:t>
                      </a:r>
                      <a:endParaRPr lang="fr-FR" sz="1400" b="1" i="0" u="none" strike="noStrike" dirty="0">
                        <a:effectLst/>
                        <a:latin typeface="Arial"/>
                      </a:endParaRPr>
                    </a:p>
                  </a:txBody>
                  <a:tcPr marL="9525" marR="9525" marT="9525" marB="0" anchor="ctr"/>
                </a:tc>
                <a:tc>
                  <a:txBody>
                    <a:bodyPr/>
                    <a:lstStyle/>
                    <a:p>
                      <a:pPr algn="l" fontAlgn="ctr"/>
                      <a:r>
                        <a:rPr lang="fr-FR" sz="1400" u="none" strike="noStrike" dirty="0">
                          <a:effectLst/>
                        </a:rPr>
                        <a:t>                      16 200 € </a:t>
                      </a:r>
                      <a:endParaRPr lang="fr-FR" sz="1400" b="1" i="0" u="none" strike="noStrike" dirty="0">
                        <a:effectLst/>
                        <a:latin typeface="Arial"/>
                      </a:endParaRPr>
                    </a:p>
                  </a:txBody>
                  <a:tcPr marL="9525" marR="9525" marT="9525" marB="0" anchor="ctr"/>
                </a:tc>
                <a:tc>
                  <a:txBody>
                    <a:bodyPr/>
                    <a:lstStyle/>
                    <a:p>
                      <a:pPr algn="l" fontAlgn="ctr"/>
                      <a:r>
                        <a:rPr lang="fr-FR" sz="1400" u="none" strike="noStrike" dirty="0">
                          <a:effectLst/>
                        </a:rPr>
                        <a:t>                  6 300 € </a:t>
                      </a:r>
                      <a:endParaRPr lang="fr-FR" sz="1400" b="1" i="0" u="none" strike="noStrike" dirty="0">
                        <a:effectLst/>
                        <a:latin typeface="Arial"/>
                      </a:endParaRPr>
                    </a:p>
                  </a:txBody>
                  <a:tcPr marL="9525" marR="9525" marT="9525" marB="0" anchor="ctr"/>
                </a:tc>
                <a:tc>
                  <a:txBody>
                    <a:bodyPr/>
                    <a:lstStyle/>
                    <a:p>
                      <a:pPr algn="l" fontAlgn="ctr"/>
                      <a:endParaRPr lang="fr-FR" sz="1400" b="0" i="0" u="none" strike="noStrike" dirty="0">
                        <a:effectLst/>
                        <a:latin typeface="Arial"/>
                      </a:endParaRPr>
                    </a:p>
                  </a:txBody>
                  <a:tcPr marL="9525" marR="9525" marT="9525" marB="0" anchor="ct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598046838"/>
              </p:ext>
            </p:extLst>
          </p:nvPr>
        </p:nvGraphicFramePr>
        <p:xfrm>
          <a:off x="228600" y="4038600"/>
          <a:ext cx="6934200" cy="2272497"/>
        </p:xfrm>
        <a:graphic>
          <a:graphicData uri="http://schemas.openxmlformats.org/drawingml/2006/table">
            <a:tbl>
              <a:tblPr>
                <a:tableStyleId>{5C22544A-7EE6-4342-B048-85BDC9FD1C3A}</a:tableStyleId>
              </a:tblPr>
              <a:tblGrid>
                <a:gridCol w="1322264"/>
                <a:gridCol w="1537517"/>
                <a:gridCol w="1722019"/>
                <a:gridCol w="1429890"/>
                <a:gridCol w="922510"/>
              </a:tblGrid>
              <a:tr h="390692">
                <a:tc>
                  <a:txBody>
                    <a:bodyPr/>
                    <a:lstStyle/>
                    <a:p>
                      <a:pPr algn="ctr" fontAlgn="ctr"/>
                      <a:r>
                        <a:rPr lang="fr-FR" sz="1400" u="none" strike="noStrike" dirty="0">
                          <a:effectLst/>
                        </a:rPr>
                        <a:t> </a:t>
                      </a:r>
                      <a:endParaRPr lang="fr-FR" sz="1400" b="0" i="0" u="none" strike="noStrike" dirty="0">
                        <a:effectLst/>
                        <a:latin typeface="Arial"/>
                      </a:endParaRPr>
                    </a:p>
                  </a:txBody>
                  <a:tcPr marL="9525" marR="9525" marT="9525" marB="0" anchor="ctr"/>
                </a:tc>
                <a:tc>
                  <a:txBody>
                    <a:bodyPr/>
                    <a:lstStyle/>
                    <a:p>
                      <a:pPr algn="ctr" fontAlgn="ctr"/>
                      <a:r>
                        <a:rPr lang="fr-FR" sz="1400" u="none" strike="noStrike" dirty="0">
                          <a:effectLst/>
                        </a:rPr>
                        <a:t>Stock moyen</a:t>
                      </a:r>
                      <a:endParaRPr lang="fr-FR" sz="1400" b="1" i="0" u="none" strike="noStrike" dirty="0">
                        <a:effectLst/>
                        <a:latin typeface="Arial"/>
                      </a:endParaRPr>
                    </a:p>
                  </a:txBody>
                  <a:tcPr marL="9525" marR="9525" marT="9525" marB="0" anchor="ctr"/>
                </a:tc>
                <a:tc>
                  <a:txBody>
                    <a:bodyPr/>
                    <a:lstStyle/>
                    <a:p>
                      <a:pPr algn="ctr" fontAlgn="ctr"/>
                      <a:r>
                        <a:rPr lang="fr-FR" sz="1400" u="none" strike="noStrike" dirty="0">
                          <a:effectLst/>
                        </a:rPr>
                        <a:t>Vitesse de </a:t>
                      </a:r>
                      <a:r>
                        <a:rPr lang="fr-FR" sz="1400" u="none" strike="noStrike" dirty="0" smtClean="0">
                          <a:effectLst/>
                        </a:rPr>
                        <a:t>rotation </a:t>
                      </a:r>
                      <a:r>
                        <a:rPr lang="fr-FR" sz="1400" u="none" strike="noStrike" dirty="0">
                          <a:effectLst/>
                        </a:rPr>
                        <a:t>des stocks</a:t>
                      </a:r>
                      <a:endParaRPr lang="fr-FR" sz="1400" b="1" i="0" u="none" strike="noStrike" dirty="0">
                        <a:effectLst/>
                        <a:latin typeface="Arial"/>
                      </a:endParaRPr>
                    </a:p>
                  </a:txBody>
                  <a:tcPr marL="9525" marR="9525" marT="9525" marB="0" anchor="ctr"/>
                </a:tc>
                <a:tc>
                  <a:txBody>
                    <a:bodyPr/>
                    <a:lstStyle/>
                    <a:p>
                      <a:pPr algn="ctr" fontAlgn="ctr"/>
                      <a:r>
                        <a:rPr lang="fr-FR" sz="1400" u="none" strike="noStrike">
                          <a:effectLst/>
                        </a:rPr>
                        <a:t>Durée de rotation des stocks</a:t>
                      </a:r>
                      <a:endParaRPr lang="fr-FR" sz="1400" b="1" i="0" u="none" strike="noStrike">
                        <a:effectLst/>
                        <a:latin typeface="Arial"/>
                      </a:endParaRPr>
                    </a:p>
                  </a:txBody>
                  <a:tcPr marL="9525" marR="9525" marT="9525" marB="0" anchor="ctr"/>
                </a:tc>
                <a:tc>
                  <a:txBody>
                    <a:bodyPr/>
                    <a:lstStyle/>
                    <a:p>
                      <a:pPr algn="ctr" fontAlgn="ctr"/>
                      <a:r>
                        <a:rPr lang="fr-FR" sz="1400" u="none" strike="noStrike" dirty="0">
                          <a:effectLst/>
                        </a:rPr>
                        <a:t>CAMV</a:t>
                      </a:r>
                      <a:endParaRPr lang="fr-FR" sz="1400" b="1" i="0" u="none" strike="noStrike" dirty="0">
                        <a:effectLst/>
                        <a:latin typeface="Arial"/>
                      </a:endParaRPr>
                    </a:p>
                  </a:txBody>
                  <a:tcPr marL="9525" marR="9525" marT="9525" marB="0" anchor="ctr"/>
                </a:tc>
              </a:tr>
              <a:tr h="612084">
                <a:tc>
                  <a:txBody>
                    <a:bodyPr/>
                    <a:lstStyle/>
                    <a:p>
                      <a:pPr algn="l" fontAlgn="ctr"/>
                      <a:r>
                        <a:rPr lang="fr-FR" sz="1400" u="none" strike="noStrike">
                          <a:effectLst/>
                        </a:rPr>
                        <a:t>Thomson/50FU3253</a:t>
                      </a:r>
                      <a:endParaRPr lang="fr-FR" sz="1400" b="0" i="0" u="none" strike="noStrike">
                        <a:effectLst/>
                        <a:latin typeface="Arial"/>
                      </a:endParaRPr>
                    </a:p>
                  </a:txBody>
                  <a:tcPr marL="9525" marR="9525" marT="9525" marB="0" anchor="ctr"/>
                </a:tc>
                <a:tc>
                  <a:txBody>
                    <a:bodyPr/>
                    <a:lstStyle/>
                    <a:p>
                      <a:pPr algn="ctr" fontAlgn="ctr"/>
                      <a:r>
                        <a:rPr lang="fr-FR" sz="1400" u="none" strike="noStrike" dirty="0">
                          <a:effectLst/>
                        </a:rPr>
                        <a:t>3000</a:t>
                      </a:r>
                      <a:endParaRPr lang="fr-FR" sz="1400" b="1" i="0" u="none" strike="noStrike" dirty="0">
                        <a:effectLst/>
                        <a:latin typeface="Arial"/>
                      </a:endParaRPr>
                    </a:p>
                  </a:txBody>
                  <a:tcPr marL="9525" marR="9525" marT="9525" marB="0" anchor="ctr"/>
                </a:tc>
                <a:tc>
                  <a:txBody>
                    <a:bodyPr/>
                    <a:lstStyle/>
                    <a:p>
                      <a:pPr algn="ctr" fontAlgn="ctr"/>
                      <a:r>
                        <a:rPr lang="fr-FR" sz="1400" u="none" strike="noStrike" dirty="0">
                          <a:effectLst/>
                        </a:rPr>
                        <a:t>5,50</a:t>
                      </a:r>
                      <a:endParaRPr lang="fr-FR" sz="1400" b="1" i="0" u="none" strike="noStrike" dirty="0">
                        <a:effectLst/>
                        <a:latin typeface="Arial"/>
                      </a:endParaRPr>
                    </a:p>
                  </a:txBody>
                  <a:tcPr marL="9525" marR="9525" marT="9525" marB="0" anchor="ctr"/>
                </a:tc>
                <a:tc>
                  <a:txBody>
                    <a:bodyPr/>
                    <a:lstStyle/>
                    <a:p>
                      <a:pPr algn="ctr" fontAlgn="ctr"/>
                      <a:r>
                        <a:rPr lang="fr-FR" sz="1400" u="none" strike="noStrike" dirty="0">
                          <a:effectLst/>
                        </a:rPr>
                        <a:t>16,36</a:t>
                      </a:r>
                      <a:endParaRPr lang="fr-FR" sz="1400" b="1" i="0" u="none" strike="noStrike" dirty="0">
                        <a:effectLst/>
                        <a:latin typeface="Arial"/>
                      </a:endParaRPr>
                    </a:p>
                  </a:txBody>
                  <a:tcPr marL="9525" marR="9525" marT="9525" marB="0" anchor="ctr"/>
                </a:tc>
                <a:tc>
                  <a:txBody>
                    <a:bodyPr/>
                    <a:lstStyle/>
                    <a:p>
                      <a:pPr algn="ctr" fontAlgn="ctr"/>
                      <a:r>
                        <a:rPr lang="fr-FR" sz="1400" u="none" strike="noStrike" dirty="0">
                          <a:effectLst/>
                        </a:rPr>
                        <a:t>16500</a:t>
                      </a:r>
                      <a:endParaRPr lang="fr-FR" sz="1400" b="1" i="0" u="none" strike="noStrike" dirty="0">
                        <a:effectLst/>
                        <a:latin typeface="Arial"/>
                      </a:endParaRPr>
                    </a:p>
                  </a:txBody>
                  <a:tcPr marL="9525" marR="9525" marT="9525" marB="0" anchor="ctr"/>
                </a:tc>
              </a:tr>
              <a:tr h="612084">
                <a:tc>
                  <a:txBody>
                    <a:bodyPr/>
                    <a:lstStyle/>
                    <a:p>
                      <a:pPr algn="l" fontAlgn="ctr"/>
                      <a:r>
                        <a:rPr lang="fr-FR" sz="1400" u="none" strike="noStrike">
                          <a:effectLst/>
                        </a:rPr>
                        <a:t>Samsung/UE50ES6100</a:t>
                      </a:r>
                      <a:endParaRPr lang="fr-FR" sz="1400" b="0" i="0" u="none" strike="noStrike">
                        <a:effectLst/>
                        <a:latin typeface="Arial"/>
                      </a:endParaRPr>
                    </a:p>
                  </a:txBody>
                  <a:tcPr marL="9525" marR="9525" marT="9525" marB="0" anchor="ctr"/>
                </a:tc>
                <a:tc>
                  <a:txBody>
                    <a:bodyPr/>
                    <a:lstStyle/>
                    <a:p>
                      <a:pPr algn="ctr" fontAlgn="ctr"/>
                      <a:r>
                        <a:rPr lang="fr-FR" sz="1400" u="none" strike="noStrike">
                          <a:effectLst/>
                        </a:rPr>
                        <a:t>4500</a:t>
                      </a:r>
                      <a:endParaRPr lang="fr-FR" sz="1400" b="1" i="0" u="none" strike="noStrike">
                        <a:effectLst/>
                        <a:latin typeface="Arial"/>
                      </a:endParaRPr>
                    </a:p>
                  </a:txBody>
                  <a:tcPr marL="9525" marR="9525" marT="9525" marB="0" anchor="ctr"/>
                </a:tc>
                <a:tc>
                  <a:txBody>
                    <a:bodyPr/>
                    <a:lstStyle/>
                    <a:p>
                      <a:pPr algn="ctr" fontAlgn="ctr"/>
                      <a:r>
                        <a:rPr lang="fr-FR" sz="1400" u="none" strike="noStrike" dirty="0">
                          <a:effectLst/>
                        </a:rPr>
                        <a:t>3,78</a:t>
                      </a:r>
                      <a:endParaRPr lang="fr-FR" sz="1400" b="1" i="0" u="none" strike="noStrike" dirty="0">
                        <a:effectLst/>
                        <a:latin typeface="Arial"/>
                      </a:endParaRPr>
                    </a:p>
                  </a:txBody>
                  <a:tcPr marL="9525" marR="9525" marT="9525" marB="0" anchor="ctr"/>
                </a:tc>
                <a:tc>
                  <a:txBody>
                    <a:bodyPr/>
                    <a:lstStyle/>
                    <a:p>
                      <a:pPr algn="ctr" fontAlgn="ctr"/>
                      <a:r>
                        <a:rPr lang="fr-FR" sz="1400" u="none" strike="noStrike" dirty="0">
                          <a:effectLst/>
                        </a:rPr>
                        <a:t>23,82</a:t>
                      </a:r>
                      <a:endParaRPr lang="fr-FR" sz="1400" b="1" i="0" u="none" strike="noStrike" dirty="0">
                        <a:effectLst/>
                        <a:latin typeface="Arial"/>
                      </a:endParaRPr>
                    </a:p>
                  </a:txBody>
                  <a:tcPr marL="9525" marR="9525" marT="9525" marB="0" anchor="ctr"/>
                </a:tc>
                <a:tc>
                  <a:txBody>
                    <a:bodyPr/>
                    <a:lstStyle/>
                    <a:p>
                      <a:pPr algn="ctr" fontAlgn="ctr"/>
                      <a:r>
                        <a:rPr lang="fr-FR" sz="1400" u="none" strike="noStrike" dirty="0">
                          <a:effectLst/>
                        </a:rPr>
                        <a:t>17000</a:t>
                      </a:r>
                      <a:endParaRPr lang="fr-FR" sz="1400" b="1" i="0" u="none" strike="noStrike" dirty="0">
                        <a:effectLst/>
                        <a:latin typeface="Arial"/>
                      </a:endParaRPr>
                    </a:p>
                  </a:txBody>
                  <a:tcPr marL="9525" marR="9525" marT="9525" marB="0" anchor="ctr"/>
                </a:tc>
              </a:tr>
              <a:tr h="612084">
                <a:tc>
                  <a:txBody>
                    <a:bodyPr/>
                    <a:lstStyle/>
                    <a:p>
                      <a:pPr algn="l" fontAlgn="ctr"/>
                      <a:r>
                        <a:rPr lang="fr-FR" sz="1400" u="none" strike="noStrike">
                          <a:effectLst/>
                        </a:rPr>
                        <a:t>LG/50PN450B</a:t>
                      </a:r>
                      <a:endParaRPr lang="fr-FR" sz="1400" b="0" i="0" u="none" strike="noStrike">
                        <a:effectLst/>
                        <a:latin typeface="Arial"/>
                      </a:endParaRPr>
                    </a:p>
                  </a:txBody>
                  <a:tcPr marL="9525" marR="9525" marT="9525" marB="0" anchor="ctr"/>
                </a:tc>
                <a:tc>
                  <a:txBody>
                    <a:bodyPr/>
                    <a:lstStyle/>
                    <a:p>
                      <a:pPr algn="ctr" fontAlgn="ctr"/>
                      <a:r>
                        <a:rPr lang="fr-FR" sz="1400" u="none" strike="noStrike">
                          <a:effectLst/>
                        </a:rPr>
                        <a:t>5850</a:t>
                      </a:r>
                      <a:endParaRPr lang="fr-FR" sz="1400" b="1" i="0" u="none" strike="noStrike">
                        <a:effectLst/>
                        <a:latin typeface="Arial"/>
                      </a:endParaRPr>
                    </a:p>
                  </a:txBody>
                  <a:tcPr marL="9525" marR="9525" marT="9525" marB="0" anchor="ctr"/>
                </a:tc>
                <a:tc>
                  <a:txBody>
                    <a:bodyPr/>
                    <a:lstStyle/>
                    <a:p>
                      <a:pPr algn="ctr" fontAlgn="ctr"/>
                      <a:r>
                        <a:rPr lang="fr-FR" sz="1400" u="none" strike="noStrike" dirty="0">
                          <a:effectLst/>
                        </a:rPr>
                        <a:t>2,62</a:t>
                      </a:r>
                      <a:endParaRPr lang="fr-FR" sz="1400" b="1" i="0" u="none" strike="noStrike" dirty="0">
                        <a:effectLst/>
                        <a:latin typeface="Arial"/>
                      </a:endParaRPr>
                    </a:p>
                  </a:txBody>
                  <a:tcPr marL="9525" marR="9525" marT="9525" marB="0" anchor="ctr"/>
                </a:tc>
                <a:tc>
                  <a:txBody>
                    <a:bodyPr/>
                    <a:lstStyle/>
                    <a:p>
                      <a:pPr algn="ctr" fontAlgn="ctr"/>
                      <a:r>
                        <a:rPr lang="fr-FR" sz="1400" u="none" strike="noStrike" dirty="0">
                          <a:effectLst/>
                        </a:rPr>
                        <a:t>34,41</a:t>
                      </a:r>
                      <a:endParaRPr lang="fr-FR" sz="1400" b="1" i="0" u="none" strike="noStrike" dirty="0">
                        <a:effectLst/>
                        <a:latin typeface="Arial"/>
                      </a:endParaRPr>
                    </a:p>
                  </a:txBody>
                  <a:tcPr marL="9525" marR="9525" marT="9525" marB="0" anchor="ctr"/>
                </a:tc>
                <a:tc>
                  <a:txBody>
                    <a:bodyPr/>
                    <a:lstStyle/>
                    <a:p>
                      <a:pPr algn="ctr" fontAlgn="ctr"/>
                      <a:r>
                        <a:rPr lang="fr-FR" sz="1400" u="none" strike="noStrike" dirty="0">
                          <a:effectLst/>
                        </a:rPr>
                        <a:t>15300</a:t>
                      </a:r>
                      <a:endParaRPr lang="fr-FR" sz="1400" b="1" i="0" u="none" strike="noStrike" dirty="0">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853018539"/>
      </p:ext>
    </p:extLst>
  </p:cSld>
  <p:clrMapOvr>
    <a:masterClrMapping/>
  </p:clrMapOvr>
  <p:transition>
    <p:cover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5791200" y="1447800"/>
            <a:ext cx="3352800" cy="1447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 name="Rectangle 5"/>
          <p:cNvSpPr/>
          <p:nvPr/>
        </p:nvSpPr>
        <p:spPr>
          <a:xfrm>
            <a:off x="2051720" y="4797152"/>
            <a:ext cx="7920880" cy="338554"/>
          </a:xfrm>
          <a:prstGeom prst="rect">
            <a:avLst/>
          </a:prstGeom>
        </p:spPr>
        <p:txBody>
          <a:bodyPr wrap="square">
            <a:spAutoFit/>
          </a:bodyPr>
          <a:lstStyle/>
          <a:p>
            <a:r>
              <a:rPr lang="fr-FR" sz="1600" dirty="0" smtClean="0">
                <a:latin typeface="+mn-lt"/>
              </a:rPr>
              <a:t> </a:t>
            </a:r>
          </a:p>
        </p:txBody>
      </p:sp>
      <p:sp>
        <p:nvSpPr>
          <p:cNvPr id="7" name="Rectangle 6"/>
          <p:cNvSpPr/>
          <p:nvPr/>
        </p:nvSpPr>
        <p:spPr>
          <a:xfrm>
            <a:off x="0" y="1524000"/>
            <a:ext cx="3407921" cy="461665"/>
          </a:xfrm>
          <a:prstGeom prst="rect">
            <a:avLst/>
          </a:prstGeom>
        </p:spPr>
        <p:txBody>
          <a:bodyPr wrap="none">
            <a:spAutoFit/>
          </a:bodyPr>
          <a:lstStyle/>
          <a:p>
            <a:r>
              <a:rPr lang="fr-FR" b="1" dirty="0" smtClean="0">
                <a:solidFill>
                  <a:schemeClr val="tx2"/>
                </a:solidFill>
                <a:latin typeface="+mn-lt"/>
              </a:rPr>
              <a:t>La valorisation des stocks</a:t>
            </a:r>
            <a:endParaRPr lang="fr-FR" b="1" dirty="0">
              <a:solidFill>
                <a:schemeClr val="tx2"/>
              </a:solidFill>
              <a:latin typeface="+mn-lt"/>
            </a:endParaRPr>
          </a:p>
        </p:txBody>
      </p:sp>
      <p:sp>
        <p:nvSpPr>
          <p:cNvPr id="8" name="Rectangle 2"/>
          <p:cNvSpPr>
            <a:spLocks noChangeArrowheads="1"/>
          </p:cNvSpPr>
          <p:nvPr/>
        </p:nvSpPr>
        <p:spPr bwMode="auto">
          <a:xfrm rot="10800000" flipV="1">
            <a:off x="0" y="2438400"/>
            <a:ext cx="8282880" cy="4924425"/>
          </a:xfrm>
          <a:prstGeom prst="rect">
            <a:avLst/>
          </a:prstGeom>
          <a:noFill/>
          <a:ln w="9525">
            <a:noFill/>
            <a:miter lim="800000"/>
            <a:headEnd/>
            <a:tailEnd/>
          </a:ln>
          <a:effectLst/>
        </p:spPr>
        <p:txBody>
          <a:bodyPr vert="horz" wrap="square" lIns="28566" tIns="0" rIns="28566" bIns="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Char char="•"/>
              <a:tabLst/>
            </a:pPr>
            <a:r>
              <a:rPr kumimoji="0" lang="fr-FR" sz="1800" b="1" strike="noStrike" cap="none" normalizeH="0" baseline="0" dirty="0" smtClean="0">
                <a:ln>
                  <a:noFill/>
                </a:ln>
                <a:effectLst/>
                <a:latin typeface="+mn-lt"/>
                <a:cs typeface="Arial" pitchFamily="34" charset="0"/>
              </a:rPr>
              <a:t>la méthode du coût unitaire moyen pondéré (CUMP)</a:t>
            </a:r>
          </a:p>
          <a:p>
            <a:pPr marL="0" marR="0" lvl="0" indent="0" algn="l" defTabSz="914400" rtl="0" eaLnBrk="1" fontAlgn="ctr" latinLnBrk="0" hangingPunct="1">
              <a:lnSpc>
                <a:spcPct val="100000"/>
              </a:lnSpc>
              <a:spcBef>
                <a:spcPct val="0"/>
              </a:spcBef>
              <a:spcAft>
                <a:spcPct val="0"/>
              </a:spcAft>
              <a:buClrTx/>
              <a:buSzTx/>
              <a:buFontTx/>
              <a:buChar char="•"/>
              <a:tabLst/>
            </a:pPr>
            <a:endParaRPr lang="fr-FR" sz="1800" dirty="0" smtClean="0">
              <a:solidFill>
                <a:schemeClr val="tx2"/>
              </a:solidFill>
              <a:latin typeface="+mn-lt"/>
              <a:cs typeface="Arial" pitchFamily="34" charset="0"/>
            </a:endParaRPr>
          </a:p>
          <a:p>
            <a:pPr lvl="0" fontAlgn="ctr">
              <a:spcBef>
                <a:spcPct val="0"/>
              </a:spcBef>
              <a:spcAft>
                <a:spcPct val="0"/>
              </a:spcAft>
            </a:pPr>
            <a:r>
              <a:rPr kumimoji="0" lang="fr-FR" sz="1800" b="0" strike="noStrike" cap="none" normalizeH="0" baseline="0" dirty="0" smtClean="0">
                <a:ln>
                  <a:noFill/>
                </a:ln>
                <a:solidFill>
                  <a:schemeClr val="tx2"/>
                </a:solidFill>
                <a:effectLst/>
                <a:latin typeface="+mn-lt"/>
                <a:cs typeface="Arial" pitchFamily="34" charset="0"/>
              </a:rPr>
              <a:t> </a:t>
            </a:r>
            <a:r>
              <a:rPr lang="fr-FR" sz="1800" dirty="0" smtClean="0">
                <a:latin typeface="+mn-lt"/>
              </a:rPr>
              <a:t>CUMP = Total des quantités (SI + entrées) / Total des valeurs (après l’entrée)</a:t>
            </a:r>
          </a:p>
          <a:p>
            <a:pPr lvl="0" indent="142875" algn="ctr" fontAlgn="base">
              <a:spcBef>
                <a:spcPct val="0"/>
              </a:spcBef>
              <a:spcAft>
                <a:spcPct val="0"/>
              </a:spcAft>
            </a:pPr>
            <a:r>
              <a:rPr lang="fr-FR" sz="1800" dirty="0" smtClean="0">
                <a:latin typeface="+mn-lt"/>
              </a:rPr>
              <a:t>CUMP =</a:t>
            </a:r>
            <a:r>
              <a:rPr lang="fr-FR" sz="1800" i="1" dirty="0" smtClean="0">
                <a:latin typeface="+mn-lt"/>
                <a:cs typeface="Arial" pitchFamily="34" charset="0"/>
              </a:rPr>
              <a:t>= </a:t>
            </a:r>
            <a:r>
              <a:rPr lang="fr-FR" sz="1800" i="1" u="sng" dirty="0" smtClean="0">
                <a:latin typeface="+mn-lt"/>
                <a:cs typeface="Arial" pitchFamily="34" charset="0"/>
              </a:rPr>
              <a:t>10x100+80x11+150x12 </a:t>
            </a:r>
            <a:r>
              <a:rPr lang="fr-FR" sz="1800" i="1" dirty="0" smtClean="0">
                <a:latin typeface="+mn-lt"/>
                <a:cs typeface="Arial" pitchFamily="34" charset="0"/>
              </a:rPr>
              <a:t>=  11,15€</a:t>
            </a:r>
          </a:p>
          <a:p>
            <a:pPr lvl="0" indent="142875" algn="ctr" fontAlgn="base">
              <a:spcBef>
                <a:spcPct val="0"/>
              </a:spcBef>
              <a:spcAft>
                <a:spcPct val="0"/>
              </a:spcAft>
            </a:pPr>
            <a:r>
              <a:rPr lang="fr-FR" sz="1800" i="1" dirty="0" smtClean="0">
                <a:latin typeface="+mn-lt"/>
                <a:cs typeface="Arial" pitchFamily="34" charset="0"/>
              </a:rPr>
              <a:t>      330</a:t>
            </a:r>
          </a:p>
          <a:p>
            <a:pPr lvl="0" algn="ctr" fontAlgn="ctr">
              <a:spcBef>
                <a:spcPct val="0"/>
              </a:spcBef>
              <a:spcAft>
                <a:spcPct val="0"/>
              </a:spcAft>
            </a:pPr>
            <a:r>
              <a:rPr lang="fr-FR" sz="1800" b="1" dirty="0" smtClean="0">
                <a:latin typeface="+mn-lt"/>
              </a:rPr>
              <a:t>Stock restant = 11,15€x 40 = 446€</a:t>
            </a:r>
            <a:br>
              <a:rPr lang="fr-FR" sz="1800" b="1" dirty="0" smtClean="0">
                <a:latin typeface="+mn-lt"/>
              </a:rPr>
            </a:br>
            <a:endParaRPr kumimoji="0" lang="fr-FR" sz="1800" b="1" strike="noStrike" cap="none" normalizeH="0" baseline="0" dirty="0" smtClean="0">
              <a:ln>
                <a:noFill/>
              </a:ln>
              <a:solidFill>
                <a:schemeClr val="tx2"/>
              </a:solidFill>
              <a:effectLst/>
              <a:latin typeface="+mn-lt"/>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fr-FR" sz="1800" b="1" strike="noStrike" cap="none" normalizeH="0" baseline="0" dirty="0" smtClean="0">
                <a:ln>
                  <a:noFill/>
                </a:ln>
                <a:effectLst/>
                <a:latin typeface="+mn-lt"/>
                <a:cs typeface="Arial" pitchFamily="34" charset="0"/>
              </a:rPr>
              <a:t>la méthode du premier entré, premier sorti (PEPS / FIFO)</a:t>
            </a:r>
          </a:p>
          <a:p>
            <a:pPr marL="0" marR="0" lvl="0" indent="0" algn="l" defTabSz="914400" rtl="0" eaLnBrk="0" fontAlgn="ctr" latinLnBrk="0" hangingPunct="0">
              <a:lnSpc>
                <a:spcPct val="100000"/>
              </a:lnSpc>
              <a:spcBef>
                <a:spcPct val="0"/>
              </a:spcBef>
              <a:spcAft>
                <a:spcPct val="0"/>
              </a:spcAft>
              <a:buClrTx/>
              <a:buSzTx/>
              <a:tabLst/>
            </a:pPr>
            <a:r>
              <a:rPr lang="fr-FR" sz="1800" dirty="0" smtClean="0">
                <a:latin typeface="+mn-lt"/>
                <a:cs typeface="Arial" pitchFamily="34" charset="0"/>
              </a:rPr>
              <a:t>Hypothèse: les produits vendus sont ceux achetés en premier</a:t>
            </a:r>
          </a:p>
          <a:p>
            <a:pPr lvl="0" algn="ctr" eaLnBrk="0" fontAlgn="ctr" hangingPunct="0">
              <a:spcBef>
                <a:spcPct val="0"/>
              </a:spcBef>
              <a:spcAft>
                <a:spcPct val="0"/>
              </a:spcAft>
            </a:pPr>
            <a:r>
              <a:rPr lang="fr-FR" sz="1800" b="1" dirty="0" smtClean="0">
                <a:latin typeface="+mn-lt"/>
              </a:rPr>
              <a:t>Stock restant = 12€x 40 = 480€</a:t>
            </a:r>
            <a:endParaRPr lang="fr-FR" sz="1800" dirty="0" smtClean="0">
              <a:latin typeface="+mn-lt"/>
              <a:cs typeface="Arial" pitchFamily="34" charset="0"/>
            </a:endParaRPr>
          </a:p>
          <a:p>
            <a:pPr marL="0" marR="0" lvl="0" indent="0" algn="l" defTabSz="914400" rtl="0" eaLnBrk="0" fontAlgn="ctr" latinLnBrk="0" hangingPunct="0">
              <a:lnSpc>
                <a:spcPct val="100000"/>
              </a:lnSpc>
              <a:spcBef>
                <a:spcPct val="0"/>
              </a:spcBef>
              <a:spcAft>
                <a:spcPct val="0"/>
              </a:spcAft>
              <a:buClrTx/>
              <a:buSzTx/>
              <a:tabLst/>
            </a:pPr>
            <a:endParaRPr kumimoji="0" lang="fr-FR" sz="1800" b="0" strike="noStrike" cap="none" normalizeH="0" baseline="0" dirty="0" smtClean="0">
              <a:ln>
                <a:noFill/>
              </a:ln>
              <a:effectLst/>
              <a:latin typeface="+mn-lt"/>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r>
              <a:rPr kumimoji="0" lang="fr-FR" sz="1800" b="1" strike="noStrike" cap="none" normalizeH="0" baseline="0" dirty="0" smtClean="0">
                <a:ln>
                  <a:noFill/>
                </a:ln>
                <a:effectLst/>
                <a:latin typeface="+mn-lt"/>
                <a:cs typeface="Arial" pitchFamily="34" charset="0"/>
              </a:rPr>
              <a:t>la méthode du dernier entré, premier sorti (DEPS / LIFO) </a:t>
            </a:r>
          </a:p>
          <a:p>
            <a:pPr eaLnBrk="0" fontAlgn="ctr" hangingPunct="0">
              <a:spcBef>
                <a:spcPct val="0"/>
              </a:spcBef>
              <a:spcAft>
                <a:spcPct val="0"/>
              </a:spcAft>
            </a:pPr>
            <a:r>
              <a:rPr lang="fr-FR" sz="1800" dirty="0" smtClean="0">
                <a:latin typeface="+mn-lt"/>
                <a:cs typeface="Arial" pitchFamily="34" charset="0"/>
              </a:rPr>
              <a:t>Hypothèse: les produits vendus sont ceux achetés en dernier</a:t>
            </a:r>
          </a:p>
          <a:p>
            <a:pPr lvl="0" algn="ctr" eaLnBrk="0" fontAlgn="ctr" hangingPunct="0">
              <a:spcBef>
                <a:spcPct val="0"/>
              </a:spcBef>
              <a:spcAft>
                <a:spcPct val="0"/>
              </a:spcAft>
            </a:pPr>
            <a:r>
              <a:rPr lang="fr-FR" sz="1800" b="1" dirty="0" smtClean="0">
                <a:latin typeface="+mn-lt"/>
              </a:rPr>
              <a:t>Stock restant = 10€x 40 = 400€</a:t>
            </a:r>
            <a:endParaRPr lang="fr-FR" sz="1800" dirty="0" smtClean="0">
              <a:latin typeface="+mn-lt"/>
              <a:cs typeface="Arial" pitchFamily="34" charset="0"/>
            </a:endParaRPr>
          </a:p>
          <a:p>
            <a:pPr algn="ctr" eaLnBrk="0" fontAlgn="ctr" hangingPunct="0">
              <a:spcBef>
                <a:spcPct val="0"/>
              </a:spcBef>
              <a:spcAft>
                <a:spcPct val="0"/>
              </a:spcAft>
            </a:pPr>
            <a:endParaRPr lang="fr-FR" sz="1800" dirty="0" smtClean="0">
              <a:latin typeface="+mn-lt"/>
              <a:cs typeface="Arial" pitchFamily="34" charset="0"/>
            </a:endParaRPr>
          </a:p>
          <a:p>
            <a:pPr eaLnBrk="0" fontAlgn="ctr" hangingPunct="0">
              <a:spcBef>
                <a:spcPct val="0"/>
              </a:spcBef>
              <a:spcAft>
                <a:spcPct val="0"/>
              </a:spcAft>
            </a:pPr>
            <a:endParaRPr lang="fr-FR" sz="1800" dirty="0" smtClean="0">
              <a:latin typeface="+mn-lt"/>
              <a:cs typeface="Arial" pitchFamily="34" charset="0"/>
            </a:endParaRPr>
          </a:p>
          <a:p>
            <a:pPr marL="0" marR="0" lvl="0" indent="0" algn="l" defTabSz="914400" rtl="0" eaLnBrk="0" fontAlgn="ctr" latinLnBrk="0" hangingPunct="0">
              <a:lnSpc>
                <a:spcPct val="100000"/>
              </a:lnSpc>
              <a:spcBef>
                <a:spcPct val="0"/>
              </a:spcBef>
              <a:spcAft>
                <a:spcPct val="0"/>
              </a:spcAft>
              <a:buClrTx/>
              <a:buSzTx/>
              <a:tabLst/>
            </a:pPr>
            <a:endParaRPr kumimoji="0" lang="fr-FR" sz="1600" b="1" strike="noStrike" cap="none" normalizeH="0" baseline="0" dirty="0" smtClean="0">
              <a:ln>
                <a:noFill/>
              </a:ln>
              <a:effectLst/>
              <a:latin typeface="+mn-lt"/>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Char char="•"/>
              <a:tabLst/>
            </a:pPr>
            <a:endParaRPr kumimoji="0" lang="fr-FR" sz="1600" b="1" strike="noStrike" cap="none" normalizeH="0" baseline="0" dirty="0" smtClean="0">
              <a:ln>
                <a:noFill/>
              </a:ln>
              <a:effectLst/>
              <a:latin typeface="+mn-lt"/>
              <a:cs typeface="Arial" pitchFamily="34" charset="0"/>
            </a:endParaRPr>
          </a:p>
        </p:txBody>
      </p:sp>
      <p:graphicFrame>
        <p:nvGraphicFramePr>
          <p:cNvPr id="9" name="Tableau 8"/>
          <p:cNvGraphicFramePr>
            <a:graphicFrameLocks noGrp="1"/>
          </p:cNvGraphicFramePr>
          <p:nvPr/>
        </p:nvGraphicFramePr>
        <p:xfrm>
          <a:off x="5867400" y="1524000"/>
          <a:ext cx="3744417" cy="1224136"/>
        </p:xfrm>
        <a:graphic>
          <a:graphicData uri="http://schemas.openxmlformats.org/drawingml/2006/table">
            <a:tbl>
              <a:tblPr/>
              <a:tblGrid>
                <a:gridCol w="864096"/>
                <a:gridCol w="792088"/>
                <a:gridCol w="2088233"/>
              </a:tblGrid>
              <a:tr h="306034">
                <a:tc>
                  <a:txBody>
                    <a:bodyPr/>
                    <a:lstStyle/>
                    <a:p>
                      <a:r>
                        <a:rPr lang="fr-FR" sz="1200" b="1" dirty="0"/>
                        <a:t>Date</a:t>
                      </a:r>
                    </a:p>
                  </a:txBody>
                  <a:tcPr anchor="ctr">
                    <a:lnL>
                      <a:noFill/>
                    </a:lnL>
                    <a:lnR>
                      <a:noFill/>
                    </a:lnR>
                    <a:lnT>
                      <a:noFill/>
                    </a:lnT>
                    <a:lnB>
                      <a:noFill/>
                    </a:lnB>
                  </a:tcPr>
                </a:tc>
                <a:tc>
                  <a:txBody>
                    <a:bodyPr/>
                    <a:lstStyle/>
                    <a:p>
                      <a:r>
                        <a:rPr lang="fr-FR" sz="1200" b="1" dirty="0"/>
                        <a:t>Quantité</a:t>
                      </a:r>
                    </a:p>
                  </a:txBody>
                  <a:tcPr anchor="ctr">
                    <a:lnL>
                      <a:noFill/>
                    </a:lnL>
                    <a:lnR>
                      <a:noFill/>
                    </a:lnR>
                    <a:lnT>
                      <a:noFill/>
                    </a:lnT>
                    <a:lnB>
                      <a:noFill/>
                    </a:lnB>
                  </a:tcPr>
                </a:tc>
                <a:tc>
                  <a:txBody>
                    <a:bodyPr/>
                    <a:lstStyle/>
                    <a:p>
                      <a:r>
                        <a:rPr lang="fr-FR" sz="1200" b="1" dirty="0"/>
                        <a:t>Prix </a:t>
                      </a:r>
                      <a:r>
                        <a:rPr lang="fr-FR" sz="1200" b="1" dirty="0" smtClean="0"/>
                        <a:t>Unitaire</a:t>
                      </a:r>
                      <a:r>
                        <a:rPr lang="fr-FR" sz="1200" b="1" baseline="0" dirty="0" smtClean="0"/>
                        <a:t> (€)</a:t>
                      </a:r>
                      <a:endParaRPr lang="fr-FR" sz="1200" b="1" dirty="0"/>
                    </a:p>
                  </a:txBody>
                  <a:tcPr anchor="ctr">
                    <a:lnL>
                      <a:noFill/>
                    </a:lnL>
                    <a:lnR>
                      <a:noFill/>
                    </a:lnR>
                    <a:lnT>
                      <a:noFill/>
                    </a:lnT>
                    <a:lnB>
                      <a:noFill/>
                    </a:lnB>
                  </a:tcPr>
                </a:tc>
              </a:tr>
              <a:tr h="306034">
                <a:tc>
                  <a:txBody>
                    <a:bodyPr/>
                    <a:lstStyle/>
                    <a:p>
                      <a:r>
                        <a:rPr lang="fr-FR" sz="1200" b="1" dirty="0"/>
                        <a:t>Mars </a:t>
                      </a:r>
                      <a:r>
                        <a:rPr lang="fr-FR" sz="1200" b="1" dirty="0" smtClean="0"/>
                        <a:t>2011</a:t>
                      </a:r>
                      <a:endParaRPr lang="fr-FR" sz="1200" b="1" dirty="0"/>
                    </a:p>
                  </a:txBody>
                  <a:tcPr anchor="ctr">
                    <a:lnL>
                      <a:noFill/>
                    </a:lnL>
                    <a:lnR>
                      <a:noFill/>
                    </a:lnR>
                    <a:lnT>
                      <a:noFill/>
                    </a:lnT>
                    <a:lnB>
                      <a:noFill/>
                    </a:lnB>
                  </a:tcPr>
                </a:tc>
                <a:tc>
                  <a:txBody>
                    <a:bodyPr/>
                    <a:lstStyle/>
                    <a:p>
                      <a:r>
                        <a:rPr lang="fr-FR" sz="1200" b="1" dirty="0" smtClean="0"/>
                        <a:t>100</a:t>
                      </a:r>
                      <a:endParaRPr lang="fr-FR" sz="1200" b="1" dirty="0"/>
                    </a:p>
                  </a:txBody>
                  <a:tcPr anchor="ctr">
                    <a:lnL>
                      <a:noFill/>
                    </a:lnL>
                    <a:lnR>
                      <a:noFill/>
                    </a:lnR>
                    <a:lnT>
                      <a:noFill/>
                    </a:lnT>
                    <a:lnB>
                      <a:noFill/>
                    </a:lnB>
                  </a:tcPr>
                </a:tc>
                <a:tc>
                  <a:txBody>
                    <a:bodyPr/>
                    <a:lstStyle/>
                    <a:p>
                      <a:r>
                        <a:rPr lang="fr-FR" sz="1200" b="1" dirty="0"/>
                        <a:t>10</a:t>
                      </a:r>
                    </a:p>
                  </a:txBody>
                  <a:tcPr anchor="ctr">
                    <a:lnL>
                      <a:noFill/>
                    </a:lnL>
                    <a:lnR>
                      <a:noFill/>
                    </a:lnR>
                    <a:lnT>
                      <a:noFill/>
                    </a:lnT>
                    <a:lnB>
                      <a:noFill/>
                    </a:lnB>
                  </a:tcPr>
                </a:tc>
              </a:tr>
              <a:tr h="306034">
                <a:tc>
                  <a:txBody>
                    <a:bodyPr/>
                    <a:lstStyle/>
                    <a:p>
                      <a:r>
                        <a:rPr lang="fr-FR" sz="1200" b="1" dirty="0"/>
                        <a:t>Avril </a:t>
                      </a:r>
                      <a:r>
                        <a:rPr lang="fr-FR" sz="1200" b="1" dirty="0" smtClean="0"/>
                        <a:t>2011</a:t>
                      </a:r>
                      <a:endParaRPr lang="fr-FR" sz="1200" b="1" dirty="0"/>
                    </a:p>
                  </a:txBody>
                  <a:tcPr anchor="ctr">
                    <a:lnL>
                      <a:noFill/>
                    </a:lnL>
                    <a:lnR>
                      <a:noFill/>
                    </a:lnR>
                    <a:lnT>
                      <a:noFill/>
                    </a:lnT>
                    <a:lnB>
                      <a:noFill/>
                    </a:lnB>
                  </a:tcPr>
                </a:tc>
                <a:tc>
                  <a:txBody>
                    <a:bodyPr/>
                    <a:lstStyle/>
                    <a:p>
                      <a:r>
                        <a:rPr lang="fr-FR" sz="1200" b="1" dirty="0" smtClean="0"/>
                        <a:t>80</a:t>
                      </a:r>
                      <a:endParaRPr lang="fr-FR" sz="1200" b="1" dirty="0"/>
                    </a:p>
                  </a:txBody>
                  <a:tcPr anchor="ctr">
                    <a:lnL>
                      <a:noFill/>
                    </a:lnL>
                    <a:lnR>
                      <a:noFill/>
                    </a:lnR>
                    <a:lnT>
                      <a:noFill/>
                    </a:lnT>
                    <a:lnB>
                      <a:noFill/>
                    </a:lnB>
                  </a:tcPr>
                </a:tc>
                <a:tc>
                  <a:txBody>
                    <a:bodyPr/>
                    <a:lstStyle/>
                    <a:p>
                      <a:r>
                        <a:rPr lang="fr-FR" sz="1200" b="1" dirty="0"/>
                        <a:t>11</a:t>
                      </a:r>
                    </a:p>
                  </a:txBody>
                  <a:tcPr anchor="ctr">
                    <a:lnL>
                      <a:noFill/>
                    </a:lnL>
                    <a:lnR>
                      <a:noFill/>
                    </a:lnR>
                    <a:lnT>
                      <a:noFill/>
                    </a:lnT>
                    <a:lnB>
                      <a:noFill/>
                    </a:lnB>
                  </a:tcPr>
                </a:tc>
              </a:tr>
              <a:tr h="306034">
                <a:tc>
                  <a:txBody>
                    <a:bodyPr/>
                    <a:lstStyle/>
                    <a:p>
                      <a:r>
                        <a:rPr lang="fr-FR" sz="1200" b="1" dirty="0"/>
                        <a:t>Mai </a:t>
                      </a:r>
                      <a:r>
                        <a:rPr lang="fr-FR" sz="1200" b="1" dirty="0" smtClean="0"/>
                        <a:t>2011</a:t>
                      </a:r>
                      <a:endParaRPr lang="fr-FR" sz="1200" b="1" dirty="0"/>
                    </a:p>
                  </a:txBody>
                  <a:tcPr anchor="ctr">
                    <a:lnL>
                      <a:noFill/>
                    </a:lnL>
                    <a:lnR>
                      <a:noFill/>
                    </a:lnR>
                    <a:lnT>
                      <a:noFill/>
                    </a:lnT>
                    <a:lnB>
                      <a:noFill/>
                    </a:lnB>
                  </a:tcPr>
                </a:tc>
                <a:tc>
                  <a:txBody>
                    <a:bodyPr/>
                    <a:lstStyle/>
                    <a:p>
                      <a:r>
                        <a:rPr lang="fr-FR" sz="1200" b="1" dirty="0" smtClean="0"/>
                        <a:t>150</a:t>
                      </a:r>
                      <a:endParaRPr lang="fr-FR" sz="1200" b="1" dirty="0"/>
                    </a:p>
                  </a:txBody>
                  <a:tcPr anchor="ctr">
                    <a:lnL>
                      <a:noFill/>
                    </a:lnL>
                    <a:lnR>
                      <a:noFill/>
                    </a:lnR>
                    <a:lnT>
                      <a:noFill/>
                    </a:lnT>
                    <a:lnB>
                      <a:noFill/>
                    </a:lnB>
                  </a:tcPr>
                </a:tc>
                <a:tc>
                  <a:txBody>
                    <a:bodyPr/>
                    <a:lstStyle/>
                    <a:p>
                      <a:r>
                        <a:rPr lang="fr-FR" sz="1200" b="1" dirty="0"/>
                        <a:t>12</a:t>
                      </a:r>
                    </a:p>
                  </a:txBody>
                  <a:tcPr anchor="ctr">
                    <a:lnL>
                      <a:noFill/>
                    </a:lnL>
                    <a:lnR>
                      <a:noFill/>
                    </a:lnR>
                    <a:lnT>
                      <a:noFill/>
                    </a:lnT>
                    <a:lnB>
                      <a:noFill/>
                    </a:lnB>
                  </a:tcPr>
                </a:tc>
              </a:tr>
            </a:tbl>
          </a:graphicData>
        </a:graphic>
      </p:graphicFrame>
      <p:sp>
        <p:nvSpPr>
          <p:cNvPr id="10" name="Rectangle 3"/>
          <p:cNvSpPr>
            <a:spLocks noChangeArrowheads="1"/>
          </p:cNvSpPr>
          <p:nvPr/>
        </p:nvSpPr>
        <p:spPr bwMode="auto">
          <a:xfrm>
            <a:off x="-828600" y="5159370"/>
            <a:ext cx="86764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2875" algn="ctr" defTabSz="914400" rtl="0" eaLnBrk="1" fontAlgn="base" latinLnBrk="0" hangingPunct="1">
              <a:lnSpc>
                <a:spcPct val="100000"/>
              </a:lnSpc>
              <a:spcBef>
                <a:spcPct val="0"/>
              </a:spcBef>
              <a:spcAft>
                <a:spcPct val="0"/>
              </a:spcAft>
              <a:buClrTx/>
              <a:buSzTx/>
              <a:buFontTx/>
              <a:buNone/>
              <a:tabLst/>
            </a:pPr>
            <a:endParaRPr lang="fr-FR" sz="1600" i="1" dirty="0" smtClean="0">
              <a:latin typeface="+mn-lt"/>
              <a:cs typeface="Arial" pitchFamily="34" charset="0"/>
            </a:endParaRPr>
          </a:p>
          <a:p>
            <a:pPr marL="0" marR="0" lvl="0" indent="142875" algn="ctr" defTabSz="914400" rtl="0" eaLnBrk="0" fontAlgn="base" latinLnBrk="0" hangingPunct="0">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mn-lt"/>
                <a:cs typeface="Arial" pitchFamily="34" charset="0"/>
              </a:rPr>
              <a:t>  </a:t>
            </a:r>
          </a:p>
        </p:txBody>
      </p:sp>
      <p:sp>
        <p:nvSpPr>
          <p:cNvPr id="11" name="ZoneTexte 10"/>
          <p:cNvSpPr txBox="1"/>
          <p:nvPr/>
        </p:nvSpPr>
        <p:spPr>
          <a:xfrm>
            <a:off x="5715000" y="2590800"/>
            <a:ext cx="3672408" cy="338554"/>
          </a:xfrm>
          <a:prstGeom prst="rect">
            <a:avLst/>
          </a:prstGeom>
          <a:noFill/>
        </p:spPr>
        <p:txBody>
          <a:bodyPr wrap="square" rtlCol="0">
            <a:spAutoFit/>
          </a:bodyPr>
          <a:lstStyle/>
          <a:p>
            <a:r>
              <a:rPr lang="fr-FR" sz="1600" b="1" i="1" dirty="0" smtClean="0">
                <a:latin typeface="+mn-lt"/>
              </a:rPr>
              <a:t>Fin mai, il reste 40 pièces en stock</a:t>
            </a:r>
            <a:endParaRPr lang="fr-FR" sz="1600" b="1" i="1" dirty="0">
              <a:latin typeface="+mn-lt"/>
            </a:endParaRPr>
          </a:p>
        </p:txBody>
      </p:sp>
      <p:sp>
        <p:nvSpPr>
          <p:cNvPr id="13" name="Titre 17"/>
          <p:cNvSpPr>
            <a:spLocks noGrp="1"/>
          </p:cNvSpPr>
          <p:nvPr>
            <p:ph type="title"/>
          </p:nvPr>
        </p:nvSpPr>
        <p:spPr/>
        <p:txBody>
          <a:bodyPr>
            <a:normAutofit/>
          </a:bodyPr>
          <a:lstStyle/>
          <a:p>
            <a:pPr algn="ctr"/>
            <a:r>
              <a:rPr lang="fr-FR" sz="2800" b="1" dirty="0" smtClean="0"/>
              <a:t>Les stocks</a:t>
            </a:r>
            <a:endParaRPr lang="fr-FR" sz="2800" b="1" dirty="0"/>
          </a:p>
        </p:txBody>
      </p:sp>
    </p:spTree>
    <p:extLst>
      <p:ext uri="{BB962C8B-B14F-4D97-AF65-F5344CB8AC3E}">
        <p14:creationId xmlns:p14="http://schemas.microsoft.com/office/powerpoint/2010/main" val="676231775"/>
      </p:ext>
    </p:extLst>
  </p:cSld>
  <p:clrMapOvr>
    <a:masterClrMapping/>
  </p:clrMapOvr>
  <p:transition>
    <p:cover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Organisation des magasins et des stocks</a:t>
            </a:r>
            <a:endParaRPr lang="fr-FR" sz="2800" b="1" dirty="0"/>
          </a:p>
        </p:txBody>
      </p:sp>
      <p:sp>
        <p:nvSpPr>
          <p:cNvPr id="3" name="ZoneTexte 2"/>
          <p:cNvSpPr txBox="1"/>
          <p:nvPr/>
        </p:nvSpPr>
        <p:spPr>
          <a:xfrm>
            <a:off x="3276600" y="4114800"/>
            <a:ext cx="2668295" cy="923330"/>
          </a:xfrm>
          <a:prstGeom prst="rect">
            <a:avLst/>
          </a:prstGeom>
          <a:noFill/>
        </p:spPr>
        <p:txBody>
          <a:bodyPr wrap="none" rtlCol="0">
            <a:spAutoFit/>
          </a:bodyPr>
          <a:lstStyle/>
          <a:p>
            <a:pPr>
              <a:buFont typeface="Arial" pitchFamily="34" charset="0"/>
              <a:buChar char="•"/>
            </a:pPr>
            <a:r>
              <a:rPr lang="fr-FR" sz="1800" dirty="0" smtClean="0">
                <a:latin typeface="+mn-lt"/>
              </a:rPr>
              <a:t>Comptage une fois par an</a:t>
            </a:r>
          </a:p>
          <a:p>
            <a:pPr>
              <a:buFont typeface="Arial" pitchFamily="34" charset="0"/>
              <a:buChar char="•"/>
            </a:pPr>
            <a:endParaRPr lang="fr-FR" sz="1800" dirty="0" smtClean="0">
              <a:latin typeface="+mn-lt"/>
            </a:endParaRPr>
          </a:p>
          <a:p>
            <a:pPr>
              <a:buFont typeface="Arial" pitchFamily="34" charset="0"/>
              <a:buChar char="•"/>
            </a:pPr>
            <a:r>
              <a:rPr lang="fr-FR" sz="1800" dirty="0" smtClean="0">
                <a:latin typeface="+mn-lt"/>
              </a:rPr>
              <a:t>Justification des écarts</a:t>
            </a:r>
            <a:endParaRPr lang="fr-FR" sz="1800" dirty="0">
              <a:latin typeface="+mn-lt"/>
            </a:endParaRPr>
          </a:p>
        </p:txBody>
      </p:sp>
      <p:sp>
        <p:nvSpPr>
          <p:cNvPr id="4" name="ZoneTexte 3"/>
          <p:cNvSpPr txBox="1"/>
          <p:nvPr/>
        </p:nvSpPr>
        <p:spPr>
          <a:xfrm>
            <a:off x="2590800" y="2971800"/>
            <a:ext cx="406842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fr-FR" sz="1800" dirty="0" smtClean="0"/>
              <a:t>La valeur du stock a un impact important </a:t>
            </a:r>
          </a:p>
          <a:p>
            <a:pPr algn="ctr"/>
            <a:r>
              <a:rPr lang="fr-FR" sz="1800" dirty="0" smtClean="0"/>
              <a:t>sur le résultat d’exploitation</a:t>
            </a:r>
          </a:p>
        </p:txBody>
      </p:sp>
      <p:sp>
        <p:nvSpPr>
          <p:cNvPr id="5" name="Titre 1"/>
          <p:cNvSpPr txBox="1">
            <a:spLocks/>
          </p:cNvSpPr>
          <p:nvPr/>
        </p:nvSpPr>
        <p:spPr>
          <a:xfrm>
            <a:off x="0" y="144780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j-lt"/>
                <a:ea typeface="+mj-ea"/>
                <a:cs typeface="+mj-cs"/>
              </a:rPr>
              <a:t>Les inventaires: Principes légaux</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82224229"/>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Organisation des magasins et des stocks</a:t>
            </a:r>
            <a:endParaRPr lang="fr-FR" sz="2800" b="1" dirty="0"/>
          </a:p>
        </p:txBody>
      </p:sp>
      <p:graphicFrame>
        <p:nvGraphicFramePr>
          <p:cNvPr id="3" name="Diagramme 2"/>
          <p:cNvGraphicFramePr/>
          <p:nvPr/>
        </p:nvGraphicFramePr>
        <p:xfrm>
          <a:off x="1896705"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cuments"/>
          <p:cNvSpPr>
            <a:spLocks noEditPoints="1" noChangeArrowheads="1"/>
          </p:cNvSpPr>
          <p:nvPr/>
        </p:nvSpPr>
        <p:spPr bwMode="auto">
          <a:xfrm>
            <a:off x="7087845" y="2074850"/>
            <a:ext cx="1071570" cy="642942"/>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fr-FR" sz="800" dirty="0" smtClean="0">
                <a:latin typeface="+mn-lt"/>
              </a:rPr>
              <a:t>Feuille</a:t>
            </a:r>
          </a:p>
          <a:p>
            <a:r>
              <a:rPr lang="fr-FR" sz="800" dirty="0" smtClean="0">
                <a:latin typeface="+mn-lt"/>
              </a:rPr>
              <a:t>d’inventaire</a:t>
            </a:r>
            <a:endParaRPr lang="fr-FR" sz="800" dirty="0">
              <a:latin typeface="+mn-lt"/>
            </a:endParaRPr>
          </a:p>
        </p:txBody>
      </p:sp>
      <p:pic>
        <p:nvPicPr>
          <p:cNvPr id="5" name="Picture 2" descr="C:\Documents and Settings\vannierejp\Local Settings\Temporary Internet Files\Content.IE5\JDGMB03S\MCj04325990000[1].png"/>
          <p:cNvPicPr>
            <a:picLocks noChangeAspect="1" noChangeArrowheads="1"/>
          </p:cNvPicPr>
          <p:nvPr/>
        </p:nvPicPr>
        <p:blipFill>
          <a:blip r:embed="rId7" cstate="print"/>
          <a:srcRect/>
          <a:stretch>
            <a:fillRect/>
          </a:stretch>
        </p:blipFill>
        <p:spPr bwMode="auto">
          <a:xfrm>
            <a:off x="1587119" y="3503610"/>
            <a:ext cx="785818" cy="785818"/>
          </a:xfrm>
          <a:prstGeom prst="rect">
            <a:avLst/>
          </a:prstGeom>
          <a:noFill/>
        </p:spPr>
      </p:pic>
      <p:pic>
        <p:nvPicPr>
          <p:cNvPr id="6" name="Picture 5" descr="C:\Documents and Settings\vannierejp\Local Settings\Temporary Internet Files\Content.IE5\EHWQXLAP\MCj04061740000[1].wmf"/>
          <p:cNvPicPr>
            <a:picLocks noChangeAspect="1" noChangeArrowheads="1"/>
          </p:cNvPicPr>
          <p:nvPr/>
        </p:nvPicPr>
        <p:blipFill>
          <a:blip r:embed="rId8" cstate="print"/>
          <a:srcRect/>
          <a:stretch>
            <a:fillRect/>
          </a:stretch>
        </p:blipFill>
        <p:spPr bwMode="auto">
          <a:xfrm>
            <a:off x="6944969" y="5075246"/>
            <a:ext cx="785818" cy="784463"/>
          </a:xfrm>
          <a:prstGeom prst="rect">
            <a:avLst/>
          </a:prstGeom>
          <a:noFill/>
        </p:spPr>
      </p:pic>
      <p:pic>
        <p:nvPicPr>
          <p:cNvPr id="7" name="Picture 6" descr="C:\Program Files\Microsoft Office\MEDIA\CAGCAT10\j0301252.wmf"/>
          <p:cNvPicPr>
            <a:picLocks noChangeAspect="1" noChangeArrowheads="1"/>
          </p:cNvPicPr>
          <p:nvPr/>
        </p:nvPicPr>
        <p:blipFill>
          <a:blip r:embed="rId9" cstate="print"/>
          <a:srcRect/>
          <a:stretch>
            <a:fillRect/>
          </a:stretch>
        </p:blipFill>
        <p:spPr bwMode="auto">
          <a:xfrm>
            <a:off x="944177" y="2074850"/>
            <a:ext cx="835376" cy="714380"/>
          </a:xfrm>
          <a:prstGeom prst="rect">
            <a:avLst/>
          </a:prstGeom>
          <a:noFill/>
        </p:spPr>
      </p:pic>
      <p:pic>
        <p:nvPicPr>
          <p:cNvPr id="8" name="Picture 7" descr="C:\Program Files\Microsoft Office\MEDIA\CAGCAT10\j0291984.wmf"/>
          <p:cNvPicPr>
            <a:picLocks noChangeAspect="1" noChangeArrowheads="1"/>
          </p:cNvPicPr>
          <p:nvPr/>
        </p:nvPicPr>
        <p:blipFill>
          <a:blip r:embed="rId10" cstate="print"/>
          <a:srcRect/>
          <a:stretch>
            <a:fillRect/>
          </a:stretch>
        </p:blipFill>
        <p:spPr bwMode="auto">
          <a:xfrm>
            <a:off x="7445035" y="3432172"/>
            <a:ext cx="789008" cy="835420"/>
          </a:xfrm>
          <a:prstGeom prst="rect">
            <a:avLst/>
          </a:prstGeom>
          <a:noFill/>
        </p:spPr>
      </p:pic>
      <p:pic>
        <p:nvPicPr>
          <p:cNvPr id="9" name="Picture 8" descr="C:\Program Files\Microsoft Office\MEDIA\CAGCAT10\j0297551.wmf"/>
          <p:cNvPicPr>
            <a:picLocks noChangeAspect="1" noChangeArrowheads="1"/>
          </p:cNvPicPr>
          <p:nvPr/>
        </p:nvPicPr>
        <p:blipFill>
          <a:blip r:embed="rId11" cstate="print"/>
          <a:srcRect/>
          <a:stretch>
            <a:fillRect/>
          </a:stretch>
        </p:blipFill>
        <p:spPr bwMode="auto">
          <a:xfrm>
            <a:off x="4708179" y="5932502"/>
            <a:ext cx="522278" cy="796804"/>
          </a:xfrm>
          <a:prstGeom prst="rect">
            <a:avLst/>
          </a:prstGeom>
          <a:noFill/>
        </p:spPr>
      </p:pic>
      <p:sp>
        <p:nvSpPr>
          <p:cNvPr id="10" name="ZoneTexte 9"/>
          <p:cNvSpPr txBox="1"/>
          <p:nvPr/>
        </p:nvSpPr>
        <p:spPr>
          <a:xfrm>
            <a:off x="3342411" y="1860536"/>
            <a:ext cx="893386" cy="646331"/>
          </a:xfrm>
          <a:prstGeom prst="rect">
            <a:avLst/>
          </a:prstGeom>
          <a:noFill/>
        </p:spPr>
        <p:txBody>
          <a:bodyPr wrap="none" rtlCol="0">
            <a:spAutoFit/>
          </a:bodyPr>
          <a:lstStyle/>
          <a:p>
            <a:r>
              <a:rPr lang="fr-FR" sz="1200" dirty="0" smtClean="0">
                <a:latin typeface="+mn-lt"/>
              </a:rPr>
              <a:t>Ou image </a:t>
            </a:r>
          </a:p>
          <a:p>
            <a:r>
              <a:rPr lang="fr-FR" sz="1200" dirty="0" smtClean="0">
                <a:latin typeface="+mn-lt"/>
              </a:rPr>
              <a:t>des stocks</a:t>
            </a:r>
            <a:r>
              <a:rPr lang="fr-FR" dirty="0" smtClean="0">
                <a:latin typeface="+mn-lt"/>
              </a:rPr>
              <a:t> </a:t>
            </a:r>
            <a:endParaRPr lang="fr-FR" dirty="0">
              <a:latin typeface="+mn-lt"/>
            </a:endParaRPr>
          </a:p>
        </p:txBody>
      </p:sp>
      <p:sp>
        <p:nvSpPr>
          <p:cNvPr id="11" name="Rectangle 10"/>
          <p:cNvSpPr/>
          <p:nvPr/>
        </p:nvSpPr>
        <p:spPr>
          <a:xfrm>
            <a:off x="4301763" y="3360734"/>
            <a:ext cx="142876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Processus</a:t>
            </a:r>
          </a:p>
          <a:p>
            <a:pPr algn="ctr"/>
            <a:r>
              <a:rPr lang="fr-FR" sz="1800" b="1" dirty="0" smtClean="0">
                <a:solidFill>
                  <a:schemeClr val="tx1"/>
                </a:solidFill>
              </a:rPr>
              <a:t>d’inventaire</a:t>
            </a:r>
            <a:endParaRPr lang="fr-FR" sz="1800" b="1" dirty="0">
              <a:solidFill>
                <a:schemeClr val="tx1"/>
              </a:solidFill>
            </a:endParaRPr>
          </a:p>
        </p:txBody>
      </p:sp>
      <p:sp>
        <p:nvSpPr>
          <p:cNvPr id="12" name="Flèche vers le bas 11"/>
          <p:cNvSpPr/>
          <p:nvPr/>
        </p:nvSpPr>
        <p:spPr>
          <a:xfrm rot="20750996" flipV="1">
            <a:off x="1498851" y="2970517"/>
            <a:ext cx="211484" cy="4730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9" descr="C:\Program Files\Microsoft Office\MEDIA\CAGCAT10\j0299125.wmf"/>
          <p:cNvPicPr>
            <a:picLocks noChangeAspect="1" noChangeArrowheads="1"/>
          </p:cNvPicPr>
          <p:nvPr/>
        </p:nvPicPr>
        <p:blipFill>
          <a:blip r:embed="rId12" cstate="print"/>
          <a:srcRect/>
          <a:stretch>
            <a:fillRect/>
          </a:stretch>
        </p:blipFill>
        <p:spPr bwMode="auto">
          <a:xfrm>
            <a:off x="2037239" y="4860932"/>
            <a:ext cx="764326" cy="902514"/>
          </a:xfrm>
          <a:prstGeom prst="rect">
            <a:avLst/>
          </a:prstGeom>
          <a:noFill/>
        </p:spPr>
      </p:pic>
      <p:sp>
        <p:nvSpPr>
          <p:cNvPr id="14" name="ZoneTexte 13"/>
          <p:cNvSpPr txBox="1"/>
          <p:nvPr/>
        </p:nvSpPr>
        <p:spPr>
          <a:xfrm>
            <a:off x="732163" y="2717792"/>
            <a:ext cx="1544012" cy="246221"/>
          </a:xfrm>
          <a:prstGeom prst="rect">
            <a:avLst/>
          </a:prstGeom>
          <a:noFill/>
        </p:spPr>
        <p:txBody>
          <a:bodyPr wrap="none" rtlCol="0">
            <a:spAutoFit/>
          </a:bodyPr>
          <a:lstStyle/>
          <a:p>
            <a:r>
              <a:rPr lang="fr-FR" sz="1000" dirty="0" smtClean="0">
                <a:latin typeface="+mn-lt"/>
              </a:rPr>
              <a:t>Commissaire aux comptes</a:t>
            </a:r>
            <a:endParaRPr lang="fr-FR" sz="1000" dirty="0">
              <a:latin typeface="+mn-lt"/>
            </a:endParaRPr>
          </a:p>
        </p:txBody>
      </p:sp>
      <p:sp>
        <p:nvSpPr>
          <p:cNvPr id="15" name="ZoneTexte 14"/>
          <p:cNvSpPr txBox="1"/>
          <p:nvPr/>
        </p:nvSpPr>
        <p:spPr>
          <a:xfrm>
            <a:off x="6323484" y="6096000"/>
            <a:ext cx="2334614" cy="461665"/>
          </a:xfrm>
          <a:prstGeom prst="rect">
            <a:avLst/>
          </a:prstGeom>
          <a:noFill/>
        </p:spPr>
        <p:txBody>
          <a:bodyPr wrap="none" rtlCol="0">
            <a:spAutoFit/>
          </a:bodyPr>
          <a:lstStyle/>
          <a:p>
            <a:r>
              <a:rPr lang="fr-FR" sz="2400" b="1" dirty="0" smtClean="0">
                <a:solidFill>
                  <a:schemeClr val="tx2"/>
                </a:solidFill>
                <a:latin typeface="+mn-lt"/>
              </a:rPr>
              <a:t>Travail fastidieux</a:t>
            </a:r>
            <a:endParaRPr lang="fr-FR" sz="2400" b="1" dirty="0">
              <a:solidFill>
                <a:schemeClr val="tx2"/>
              </a:solidFill>
              <a:latin typeface="+mn-lt"/>
            </a:endParaRPr>
          </a:p>
        </p:txBody>
      </p:sp>
      <p:sp>
        <p:nvSpPr>
          <p:cNvPr id="16" name="Titre 1"/>
          <p:cNvSpPr txBox="1">
            <a:spLocks/>
          </p:cNvSpPr>
          <p:nvPr/>
        </p:nvSpPr>
        <p:spPr>
          <a:xfrm>
            <a:off x="0" y="106680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j-lt"/>
                <a:ea typeface="+mj-ea"/>
                <a:cs typeface="+mj-cs"/>
              </a:rPr>
              <a:t>Comptages Rectifications</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15226144"/>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Organisation des magasins et des stocks</a:t>
            </a:r>
            <a:endParaRPr lang="fr-FR" sz="2800" b="1" dirty="0"/>
          </a:p>
        </p:txBody>
      </p:sp>
      <p:pic>
        <p:nvPicPr>
          <p:cNvPr id="3" name="Picture 11" descr="C:\Documents and Settings\vannierejp\Local Settings\Temporary Internet Files\Content.IE5\JJM8583P\MCj04348200000[1].png"/>
          <p:cNvPicPr>
            <a:picLocks noChangeAspect="1" noChangeArrowheads="1"/>
          </p:cNvPicPr>
          <p:nvPr/>
        </p:nvPicPr>
        <p:blipFill>
          <a:blip r:embed="rId2" cstate="print"/>
          <a:srcRect/>
          <a:stretch>
            <a:fillRect/>
          </a:stretch>
        </p:blipFill>
        <p:spPr bwMode="auto">
          <a:xfrm flipH="1">
            <a:off x="115705" y="2792797"/>
            <a:ext cx="1357322" cy="1037952"/>
          </a:xfrm>
          <a:prstGeom prst="rect">
            <a:avLst/>
          </a:prstGeom>
          <a:noFill/>
        </p:spPr>
      </p:pic>
      <p:sp>
        <p:nvSpPr>
          <p:cNvPr id="4" name="Flèche droite 3"/>
          <p:cNvSpPr/>
          <p:nvPr/>
        </p:nvSpPr>
        <p:spPr>
          <a:xfrm>
            <a:off x="1473027" y="3259245"/>
            <a:ext cx="857256" cy="28575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t>EM</a:t>
            </a:r>
            <a:endParaRPr lang="fr-FR" sz="1800" dirty="0"/>
          </a:p>
        </p:txBody>
      </p:sp>
      <p:sp>
        <p:nvSpPr>
          <p:cNvPr id="5" name="Rectangle 4"/>
          <p:cNvSpPr/>
          <p:nvPr/>
        </p:nvSpPr>
        <p:spPr>
          <a:xfrm>
            <a:off x="3759041" y="3892662"/>
            <a:ext cx="1571638" cy="9286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800" dirty="0" err="1" smtClean="0"/>
              <a:t>Packing</a:t>
            </a:r>
            <a:endParaRPr lang="fr-FR" sz="1800" dirty="0"/>
          </a:p>
        </p:txBody>
      </p:sp>
      <p:sp>
        <p:nvSpPr>
          <p:cNvPr id="6" name="Rectangle 5"/>
          <p:cNvSpPr/>
          <p:nvPr/>
        </p:nvSpPr>
        <p:spPr>
          <a:xfrm>
            <a:off x="2396956" y="3892662"/>
            <a:ext cx="1357322" cy="9286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800" dirty="0" err="1" smtClean="0"/>
              <a:t>picking</a:t>
            </a:r>
            <a:endParaRPr lang="fr-FR" sz="1800" dirty="0"/>
          </a:p>
        </p:txBody>
      </p:sp>
      <p:pic>
        <p:nvPicPr>
          <p:cNvPr id="7" name="Picture 11" descr="C:\Documents and Settings\vannierejp\Local Settings\Temporary Internet Files\Content.IE5\JJM8583P\MCj04348200000[1].png"/>
          <p:cNvPicPr>
            <a:picLocks noChangeAspect="1" noChangeArrowheads="1"/>
          </p:cNvPicPr>
          <p:nvPr/>
        </p:nvPicPr>
        <p:blipFill>
          <a:blip r:embed="rId2" cstate="print"/>
          <a:srcRect/>
          <a:stretch>
            <a:fillRect/>
          </a:stretch>
        </p:blipFill>
        <p:spPr bwMode="auto">
          <a:xfrm flipH="1">
            <a:off x="7831009" y="3973625"/>
            <a:ext cx="1121027" cy="857256"/>
          </a:xfrm>
          <a:prstGeom prst="rect">
            <a:avLst/>
          </a:prstGeom>
          <a:noFill/>
        </p:spPr>
      </p:pic>
      <p:sp>
        <p:nvSpPr>
          <p:cNvPr id="8" name="Rectangle 7"/>
          <p:cNvSpPr/>
          <p:nvPr/>
        </p:nvSpPr>
        <p:spPr>
          <a:xfrm>
            <a:off x="5330677" y="3892662"/>
            <a:ext cx="1571638" cy="9286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800" dirty="0" smtClean="0"/>
              <a:t>Expédition</a:t>
            </a:r>
            <a:endParaRPr lang="fr-FR" sz="1800" dirty="0"/>
          </a:p>
        </p:txBody>
      </p:sp>
      <p:sp>
        <p:nvSpPr>
          <p:cNvPr id="9" name="Rectangle 8"/>
          <p:cNvSpPr/>
          <p:nvPr/>
        </p:nvSpPr>
        <p:spPr>
          <a:xfrm>
            <a:off x="2401719" y="2963968"/>
            <a:ext cx="1357322" cy="92869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800" dirty="0" smtClean="0"/>
              <a:t>réception</a:t>
            </a:r>
            <a:endParaRPr lang="fr-FR" sz="1800" dirty="0"/>
          </a:p>
        </p:txBody>
      </p:sp>
      <p:sp>
        <p:nvSpPr>
          <p:cNvPr id="10" name="Flèche droite 9"/>
          <p:cNvSpPr/>
          <p:nvPr/>
        </p:nvSpPr>
        <p:spPr>
          <a:xfrm>
            <a:off x="6973753" y="4259377"/>
            <a:ext cx="857256" cy="285752"/>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t>SM</a:t>
            </a:r>
            <a:endParaRPr lang="fr-FR" sz="1800" dirty="0"/>
          </a:p>
        </p:txBody>
      </p:sp>
      <p:sp>
        <p:nvSpPr>
          <p:cNvPr id="11" name="ZoneTexte 10"/>
          <p:cNvSpPr txBox="1"/>
          <p:nvPr/>
        </p:nvSpPr>
        <p:spPr>
          <a:xfrm>
            <a:off x="830085" y="5045195"/>
            <a:ext cx="1643074" cy="923330"/>
          </a:xfrm>
          <a:prstGeom prst="rect">
            <a:avLst/>
          </a:prstGeom>
          <a:noFill/>
        </p:spPr>
        <p:txBody>
          <a:bodyPr wrap="square" rtlCol="0">
            <a:spAutoFit/>
          </a:bodyPr>
          <a:lstStyle/>
          <a:p>
            <a:pPr algn="ctr"/>
            <a:r>
              <a:rPr lang="fr-FR" sz="1800" dirty="0" smtClean="0">
                <a:latin typeface="+mn-lt"/>
              </a:rPr>
              <a:t>Comptage</a:t>
            </a:r>
          </a:p>
          <a:p>
            <a:pPr algn="ctr"/>
            <a:r>
              <a:rPr lang="fr-FR" sz="1800" dirty="0" smtClean="0">
                <a:latin typeface="+mn-lt"/>
              </a:rPr>
              <a:t>+</a:t>
            </a:r>
          </a:p>
          <a:p>
            <a:pPr algn="ctr"/>
            <a:r>
              <a:rPr lang="fr-FR" sz="1800" dirty="0" smtClean="0">
                <a:latin typeface="+mn-lt"/>
              </a:rPr>
              <a:t>Liste d’écarts</a:t>
            </a:r>
            <a:endParaRPr lang="fr-FR" sz="1800" dirty="0">
              <a:latin typeface="+mn-lt"/>
            </a:endParaRPr>
          </a:p>
        </p:txBody>
      </p:sp>
      <p:cxnSp>
        <p:nvCxnSpPr>
          <p:cNvPr id="12" name="Connecteur droit avec flèche 11"/>
          <p:cNvCxnSpPr>
            <a:stCxn id="11" idx="0"/>
            <a:endCxn id="9" idx="1"/>
          </p:cNvCxnSpPr>
          <p:nvPr/>
        </p:nvCxnSpPr>
        <p:spPr>
          <a:xfrm rot="5400000" flipH="1" flipV="1">
            <a:off x="1218230" y="3861707"/>
            <a:ext cx="1616880" cy="750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11" idx="0"/>
          </p:cNvCxnSpPr>
          <p:nvPr/>
        </p:nvCxnSpPr>
        <p:spPr>
          <a:xfrm flipV="1">
            <a:off x="1651622" y="4545129"/>
            <a:ext cx="1740683"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620905" y="5052591"/>
            <a:ext cx="3571900" cy="1200329"/>
          </a:xfrm>
          <a:prstGeom prst="rect">
            <a:avLst/>
          </a:prstGeom>
          <a:noFill/>
        </p:spPr>
        <p:txBody>
          <a:bodyPr wrap="square" rtlCol="0">
            <a:spAutoFit/>
          </a:bodyPr>
          <a:lstStyle/>
          <a:p>
            <a:r>
              <a:rPr lang="fr-FR" sz="1800" dirty="0" smtClean="0">
                <a:latin typeface="+mn-lt"/>
              </a:rPr>
              <a:t>Chaque fois que c’est possible</a:t>
            </a:r>
          </a:p>
          <a:p>
            <a:endParaRPr lang="fr-FR" sz="1800" dirty="0" smtClean="0">
              <a:latin typeface="+mn-lt"/>
            </a:endParaRPr>
          </a:p>
          <a:p>
            <a:r>
              <a:rPr lang="fr-FR" sz="1800" dirty="0" smtClean="0">
                <a:latin typeface="+mn-lt"/>
              </a:rPr>
              <a:t>Chaque fois que c’est pratique</a:t>
            </a:r>
          </a:p>
          <a:p>
            <a:endParaRPr lang="fr-FR" sz="1800" dirty="0" smtClean="0">
              <a:latin typeface="+mn-lt"/>
            </a:endParaRPr>
          </a:p>
        </p:txBody>
      </p:sp>
      <p:sp>
        <p:nvSpPr>
          <p:cNvPr id="15" name="ZoneTexte 14"/>
          <p:cNvSpPr txBox="1"/>
          <p:nvPr/>
        </p:nvSpPr>
        <p:spPr>
          <a:xfrm>
            <a:off x="4123944" y="6271791"/>
            <a:ext cx="2912464" cy="369332"/>
          </a:xfrm>
          <a:prstGeom prst="rect">
            <a:avLst/>
          </a:prstGeom>
          <a:noFill/>
        </p:spPr>
        <p:txBody>
          <a:bodyPr wrap="none" rtlCol="0">
            <a:spAutoFit/>
          </a:bodyPr>
          <a:lstStyle/>
          <a:p>
            <a:r>
              <a:rPr lang="fr-FR" sz="1800" b="1" dirty="0" smtClean="0">
                <a:solidFill>
                  <a:schemeClr val="tx2"/>
                </a:solidFill>
                <a:latin typeface="+mn-lt"/>
              </a:rPr>
              <a:t>Minimise l’inventaire annuel</a:t>
            </a:r>
            <a:endParaRPr lang="fr-FR" sz="1800" b="1" dirty="0">
              <a:solidFill>
                <a:schemeClr val="tx2"/>
              </a:solidFill>
              <a:latin typeface="+mn-lt"/>
            </a:endParaRPr>
          </a:p>
        </p:txBody>
      </p:sp>
      <p:sp>
        <p:nvSpPr>
          <p:cNvPr id="16" name="Titre 1"/>
          <p:cNvSpPr txBox="1">
            <a:spLocks/>
          </p:cNvSpPr>
          <p:nvPr/>
        </p:nvSpPr>
        <p:spPr>
          <a:xfrm>
            <a:off x="0" y="114300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j-lt"/>
                <a:ea typeface="+mj-ea"/>
                <a:cs typeface="+mj-cs"/>
              </a:rPr>
              <a:t>Inventaires permanents</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
        <p:nvSpPr>
          <p:cNvPr id="2" name="Rectangle 1"/>
          <p:cNvSpPr/>
          <p:nvPr/>
        </p:nvSpPr>
        <p:spPr>
          <a:xfrm>
            <a:off x="34106" y="1703136"/>
            <a:ext cx="9485376" cy="1015663"/>
          </a:xfrm>
          <a:prstGeom prst="rect">
            <a:avLst/>
          </a:prstGeom>
        </p:spPr>
        <p:txBody>
          <a:bodyPr wrap="square">
            <a:spAutoFit/>
          </a:bodyPr>
          <a:lstStyle/>
          <a:p>
            <a:pPr algn="l" fontAlgn="t"/>
            <a:r>
              <a:rPr lang="fr-FR" sz="2000" dirty="0">
                <a:latin typeface="+mn-lt"/>
              </a:rPr>
              <a:t/>
            </a:r>
            <a:br>
              <a:rPr lang="fr-FR" sz="2000" dirty="0">
                <a:latin typeface="+mn-lt"/>
              </a:rPr>
            </a:br>
            <a:r>
              <a:rPr lang="fr-FR" sz="2000" dirty="0">
                <a:latin typeface="+mn-lt"/>
              </a:rPr>
              <a:t>L’inventaire permanent est le décompte des quantités disponibles en stock immédiatement après chaque entrée marchandise et chaque sortie marchandise</a:t>
            </a:r>
          </a:p>
        </p:txBody>
      </p:sp>
    </p:spTree>
    <p:extLst>
      <p:ext uri="{BB962C8B-B14F-4D97-AF65-F5344CB8AC3E}">
        <p14:creationId xmlns:p14="http://schemas.microsoft.com/office/powerpoint/2010/main" val="38816363"/>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Organisation des magasins et des stocks</a:t>
            </a:r>
            <a:endParaRPr lang="fr-FR" sz="2800" b="1" dirty="0"/>
          </a:p>
        </p:txBody>
      </p:sp>
      <p:sp>
        <p:nvSpPr>
          <p:cNvPr id="3" name="Rectangle 2"/>
          <p:cNvSpPr/>
          <p:nvPr/>
        </p:nvSpPr>
        <p:spPr>
          <a:xfrm>
            <a:off x="2209784" y="2024050"/>
            <a:ext cx="1928826" cy="71438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5 jours</a:t>
            </a:r>
            <a:endParaRPr lang="fr-FR" sz="1800" dirty="0">
              <a:solidFill>
                <a:schemeClr val="tx1"/>
              </a:solidFill>
            </a:endParaRPr>
          </a:p>
        </p:txBody>
      </p:sp>
      <p:sp>
        <p:nvSpPr>
          <p:cNvPr id="4" name="Rectangle 3"/>
          <p:cNvSpPr/>
          <p:nvPr/>
        </p:nvSpPr>
        <p:spPr>
          <a:xfrm>
            <a:off x="2209784" y="3667124"/>
            <a:ext cx="1928826" cy="128588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365 jours</a:t>
            </a:r>
            <a:endParaRPr lang="fr-FR" sz="1800" dirty="0">
              <a:solidFill>
                <a:schemeClr val="tx1"/>
              </a:solidFill>
            </a:endParaRPr>
          </a:p>
        </p:txBody>
      </p:sp>
      <p:sp>
        <p:nvSpPr>
          <p:cNvPr id="5" name="Rectangle 4"/>
          <p:cNvSpPr/>
          <p:nvPr/>
        </p:nvSpPr>
        <p:spPr>
          <a:xfrm>
            <a:off x="2209784" y="2738430"/>
            <a:ext cx="1928826" cy="92869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30 jours</a:t>
            </a:r>
            <a:endParaRPr lang="fr-FR" sz="1800" dirty="0"/>
          </a:p>
        </p:txBody>
      </p:sp>
      <p:graphicFrame>
        <p:nvGraphicFramePr>
          <p:cNvPr id="6" name="Diagramme 5"/>
          <p:cNvGraphicFramePr/>
          <p:nvPr/>
        </p:nvGraphicFramePr>
        <p:xfrm>
          <a:off x="4495800" y="3810000"/>
          <a:ext cx="247649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p:cNvGraphicFramePr/>
          <p:nvPr/>
        </p:nvGraphicFramePr>
        <p:xfrm>
          <a:off x="4567238" y="1952612"/>
          <a:ext cx="2476496" cy="10318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e 7"/>
          <p:cNvGraphicFramePr/>
          <p:nvPr/>
        </p:nvGraphicFramePr>
        <p:xfrm>
          <a:off x="5781684" y="2849570"/>
          <a:ext cx="2476496" cy="10318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ZoneTexte 8"/>
          <p:cNvSpPr txBox="1"/>
          <p:nvPr/>
        </p:nvSpPr>
        <p:spPr>
          <a:xfrm>
            <a:off x="914400" y="5181314"/>
            <a:ext cx="7725072" cy="1231106"/>
          </a:xfrm>
          <a:prstGeom prst="rect">
            <a:avLst/>
          </a:prstGeom>
          <a:noFill/>
        </p:spPr>
        <p:txBody>
          <a:bodyPr wrap="square" rtlCol="0">
            <a:spAutoFit/>
          </a:bodyPr>
          <a:lstStyle/>
          <a:p>
            <a:pPr algn="l"/>
            <a:r>
              <a:rPr lang="fr-FR" sz="1800" b="1" dirty="0" smtClean="0">
                <a:solidFill>
                  <a:schemeClr val="tx2"/>
                </a:solidFill>
                <a:latin typeface="+mn-lt"/>
              </a:rPr>
              <a:t>Processus d’inventaire par parties</a:t>
            </a:r>
          </a:p>
          <a:p>
            <a:pPr algn="l"/>
            <a:r>
              <a:rPr lang="fr-FR" sz="1800" b="1" dirty="0" smtClean="0">
                <a:solidFill>
                  <a:schemeClr val="tx2"/>
                </a:solidFill>
                <a:latin typeface="+mn-lt"/>
              </a:rPr>
              <a:t>Fréquence appropriée</a:t>
            </a:r>
          </a:p>
          <a:p>
            <a:pPr lvl="1" algn="l">
              <a:buFont typeface="Arial" pitchFamily="34" charset="0"/>
              <a:buChar char="•"/>
            </a:pPr>
            <a:r>
              <a:rPr lang="fr-FR" sz="1800" b="1" dirty="0" smtClean="0">
                <a:solidFill>
                  <a:schemeClr val="tx2"/>
                </a:solidFill>
                <a:latin typeface="+mn-lt"/>
              </a:rPr>
              <a:t> au type de marchandises</a:t>
            </a:r>
          </a:p>
          <a:p>
            <a:pPr lvl="1" algn="l">
              <a:buFont typeface="Arial" pitchFamily="34" charset="0"/>
              <a:buChar char="•"/>
            </a:pPr>
            <a:r>
              <a:rPr lang="fr-FR" sz="1800" b="1" dirty="0" smtClean="0">
                <a:solidFill>
                  <a:schemeClr val="tx2"/>
                </a:solidFill>
                <a:latin typeface="+mn-lt"/>
              </a:rPr>
              <a:t>à une catégorie ABC rotation Consommation Valeur  </a:t>
            </a:r>
            <a:endParaRPr lang="fr-FR" sz="1800" b="1" dirty="0">
              <a:solidFill>
                <a:schemeClr val="tx2"/>
              </a:solidFill>
              <a:latin typeface="+mn-lt"/>
            </a:endParaRPr>
          </a:p>
        </p:txBody>
      </p:sp>
      <p:cxnSp>
        <p:nvCxnSpPr>
          <p:cNvPr id="10" name="Connecteur droit avec flèche 9"/>
          <p:cNvCxnSpPr/>
          <p:nvPr/>
        </p:nvCxnSpPr>
        <p:spPr>
          <a:xfrm>
            <a:off x="4352924" y="2381240"/>
            <a:ext cx="78581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281486" y="3379784"/>
            <a:ext cx="20002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281486" y="4310066"/>
            <a:ext cx="78581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333399" y="2238364"/>
            <a:ext cx="583878" cy="369332"/>
          </a:xfrm>
          <a:prstGeom prst="rect">
            <a:avLst/>
          </a:prstGeom>
          <a:noFill/>
        </p:spPr>
        <p:txBody>
          <a:bodyPr wrap="none" rtlCol="0">
            <a:spAutoFit/>
          </a:bodyPr>
          <a:lstStyle/>
          <a:p>
            <a:r>
              <a:rPr lang="fr-FR" sz="1800" dirty="0" smtClean="0">
                <a:latin typeface="+mn-lt"/>
              </a:rPr>
              <a:t>frais</a:t>
            </a:r>
            <a:endParaRPr lang="fr-FR" sz="1800" dirty="0">
              <a:latin typeface="+mn-lt"/>
            </a:endParaRPr>
          </a:p>
        </p:txBody>
      </p:sp>
      <p:sp>
        <p:nvSpPr>
          <p:cNvPr id="14" name="ZoneTexte 13"/>
          <p:cNvSpPr txBox="1"/>
          <p:nvPr/>
        </p:nvSpPr>
        <p:spPr>
          <a:xfrm>
            <a:off x="1210160" y="3095620"/>
            <a:ext cx="830356" cy="369332"/>
          </a:xfrm>
          <a:prstGeom prst="rect">
            <a:avLst/>
          </a:prstGeom>
          <a:noFill/>
        </p:spPr>
        <p:txBody>
          <a:bodyPr wrap="none" rtlCol="0">
            <a:spAutoFit/>
          </a:bodyPr>
          <a:lstStyle/>
          <a:p>
            <a:r>
              <a:rPr lang="fr-FR" sz="1800" dirty="0" smtClean="0">
                <a:latin typeface="+mn-lt"/>
              </a:rPr>
              <a:t>alcools</a:t>
            </a:r>
            <a:endParaRPr lang="fr-FR" sz="1800" dirty="0">
              <a:latin typeface="+mn-lt"/>
            </a:endParaRPr>
          </a:p>
        </p:txBody>
      </p:sp>
      <p:sp>
        <p:nvSpPr>
          <p:cNvPr id="15" name="ZoneTexte 14"/>
          <p:cNvSpPr txBox="1"/>
          <p:nvPr/>
        </p:nvSpPr>
        <p:spPr>
          <a:xfrm>
            <a:off x="1237155" y="4095752"/>
            <a:ext cx="776366" cy="369332"/>
          </a:xfrm>
          <a:prstGeom prst="rect">
            <a:avLst/>
          </a:prstGeom>
          <a:noFill/>
        </p:spPr>
        <p:txBody>
          <a:bodyPr wrap="none" rtlCol="0">
            <a:spAutoFit/>
          </a:bodyPr>
          <a:lstStyle/>
          <a:p>
            <a:r>
              <a:rPr lang="fr-FR" sz="1800" dirty="0" smtClean="0">
                <a:latin typeface="+mn-lt"/>
              </a:rPr>
              <a:t>autres</a:t>
            </a:r>
            <a:endParaRPr lang="fr-FR" sz="1800" dirty="0">
              <a:latin typeface="+mn-lt"/>
            </a:endParaRPr>
          </a:p>
        </p:txBody>
      </p:sp>
      <p:sp>
        <p:nvSpPr>
          <p:cNvPr id="16" name="Titre 1"/>
          <p:cNvSpPr txBox="1">
            <a:spLocks/>
          </p:cNvSpPr>
          <p:nvPr/>
        </p:nvSpPr>
        <p:spPr>
          <a:xfrm>
            <a:off x="0" y="106680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j-lt"/>
                <a:ea typeface="+mj-ea"/>
                <a:cs typeface="+mj-cs"/>
              </a:rPr>
              <a:t>Inventaires cycliques</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87997849"/>
      </p:ext>
    </p:extLst>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
        <p:nvSpPr>
          <p:cNvPr id="14" name="Espace réservé du contenu 13"/>
          <p:cNvSpPr>
            <a:spLocks noGrp="1"/>
          </p:cNvSpPr>
          <p:nvPr>
            <p:ph idx="1"/>
          </p:nvPr>
        </p:nvSpPr>
        <p:spPr>
          <a:xfrm>
            <a:off x="457200" y="1600201"/>
            <a:ext cx="8229600" cy="748680"/>
          </a:xfrm>
        </p:spPr>
        <p:txBody>
          <a:bodyPr>
            <a:normAutofit fontScale="70000" lnSpcReduction="20000"/>
          </a:bodyPr>
          <a:lstStyle/>
          <a:p>
            <a:pPr>
              <a:buNone/>
            </a:pPr>
            <a:r>
              <a:rPr lang="fr-FR" b="1" dirty="0" smtClean="0"/>
              <a:t>Exemple:</a:t>
            </a:r>
          </a:p>
          <a:p>
            <a:r>
              <a:rPr lang="fr-FR" dirty="0" smtClean="0"/>
              <a:t>Déterminer les  commandes des clients à traiter en priorité</a:t>
            </a:r>
            <a:endParaRPr lang="fr-FR" dirty="0"/>
          </a:p>
        </p:txBody>
      </p:sp>
      <p:graphicFrame>
        <p:nvGraphicFramePr>
          <p:cNvPr id="15" name="Tableau 14"/>
          <p:cNvGraphicFramePr>
            <a:graphicFrameLocks noGrp="1"/>
          </p:cNvGraphicFramePr>
          <p:nvPr>
            <p:extLst>
              <p:ext uri="{D42A27DB-BD31-4B8C-83A1-F6EECF244321}">
                <p14:modId xmlns:p14="http://schemas.microsoft.com/office/powerpoint/2010/main" val="4000781253"/>
              </p:ext>
            </p:extLst>
          </p:nvPr>
        </p:nvGraphicFramePr>
        <p:xfrm>
          <a:off x="1290926" y="1905000"/>
          <a:ext cx="7601554" cy="4663407"/>
        </p:xfrm>
        <a:graphic>
          <a:graphicData uri="http://schemas.openxmlformats.org/drawingml/2006/table">
            <a:tbl>
              <a:tblPr firstRow="1" bandRow="1">
                <a:tableStyleId>{5C22544A-7EE6-4342-B048-85BDC9FD1C3A}</a:tableStyleId>
              </a:tblPr>
              <a:tblGrid>
                <a:gridCol w="1085936"/>
                <a:gridCol w="979283"/>
                <a:gridCol w="1192590"/>
                <a:gridCol w="1085936"/>
                <a:gridCol w="1223367"/>
                <a:gridCol w="948506"/>
                <a:gridCol w="1085936"/>
              </a:tblGrid>
              <a:tr h="1184545">
                <a:tc>
                  <a:txBody>
                    <a:bodyPr/>
                    <a:lstStyle/>
                    <a:p>
                      <a:pPr algn="ctr"/>
                      <a:r>
                        <a:rPr lang="fr-FR" sz="1600" b="1" dirty="0" smtClean="0"/>
                        <a:t>N°</a:t>
                      </a:r>
                      <a:r>
                        <a:rPr lang="fr-FR" sz="1600" b="1" baseline="0" dirty="0" smtClean="0"/>
                        <a:t> commande</a:t>
                      </a:r>
                      <a:endParaRPr lang="fr-FR" sz="1600" b="1" dirty="0"/>
                    </a:p>
                  </a:txBody>
                  <a:tcPr/>
                </a:tc>
                <a:tc>
                  <a:txBody>
                    <a:bodyPr/>
                    <a:lstStyle/>
                    <a:p>
                      <a:pPr algn="ctr"/>
                      <a:endParaRPr lang="fr-FR" sz="1600" dirty="0" smtClean="0"/>
                    </a:p>
                    <a:p>
                      <a:pPr algn="ctr"/>
                      <a:r>
                        <a:rPr lang="fr-FR" sz="1600" dirty="0" smtClean="0"/>
                        <a:t>Clients</a:t>
                      </a:r>
                      <a:endParaRPr lang="fr-FR" sz="1600" dirty="0"/>
                    </a:p>
                  </a:txBody>
                  <a:tcPr/>
                </a:tc>
                <a:tc>
                  <a:txBody>
                    <a:bodyPr/>
                    <a:lstStyle/>
                    <a:p>
                      <a:pPr algn="ctr"/>
                      <a:r>
                        <a:rPr lang="fr-FR" sz="1600" dirty="0" smtClean="0"/>
                        <a:t>Montant  de la commande</a:t>
                      </a:r>
                      <a:endParaRPr lang="fr-FR" sz="1600" dirty="0"/>
                    </a:p>
                  </a:txBody>
                  <a:tcPr/>
                </a:tc>
                <a:tc>
                  <a:txBody>
                    <a:bodyPr/>
                    <a:lstStyle/>
                    <a:p>
                      <a:pPr algn="ctr"/>
                      <a:r>
                        <a:rPr lang="fr-FR" sz="1600" dirty="0" smtClean="0"/>
                        <a:t>Date de livraison souhaitée</a:t>
                      </a:r>
                      <a:endParaRPr lang="fr-FR" sz="1600" dirty="0"/>
                    </a:p>
                  </a:txBody>
                  <a:tcPr/>
                </a:tc>
                <a:tc>
                  <a:txBody>
                    <a:bodyPr/>
                    <a:lstStyle/>
                    <a:p>
                      <a:pPr algn="ctr"/>
                      <a:endParaRPr lang="fr-FR" sz="1600" dirty="0" smtClean="0"/>
                    </a:p>
                    <a:p>
                      <a:pPr algn="ctr"/>
                      <a:r>
                        <a:rPr lang="fr-FR" sz="1600" dirty="0" smtClean="0"/>
                        <a:t>Ancienneté client </a:t>
                      </a:r>
                      <a:endParaRPr lang="fr-FR" sz="1600" dirty="0"/>
                    </a:p>
                  </a:txBody>
                  <a:tcPr/>
                </a:tc>
                <a:tc>
                  <a:txBody>
                    <a:bodyPr/>
                    <a:lstStyle/>
                    <a:p>
                      <a:pPr algn="ctr"/>
                      <a:endParaRPr lang="fr-FR" sz="1600" dirty="0" smtClean="0"/>
                    </a:p>
                    <a:p>
                      <a:pPr algn="ctr"/>
                      <a:r>
                        <a:rPr lang="fr-FR" sz="1600" dirty="0" smtClean="0"/>
                        <a:t>Encours</a:t>
                      </a:r>
                      <a:endParaRPr lang="fr-FR" sz="1600" dirty="0"/>
                    </a:p>
                  </a:txBody>
                  <a:tcPr/>
                </a:tc>
                <a:tc>
                  <a:txBody>
                    <a:bodyPr/>
                    <a:lstStyle/>
                    <a:p>
                      <a:pPr algn="ctr"/>
                      <a:endParaRPr lang="fr-FR" sz="1600" dirty="0" smtClean="0"/>
                    </a:p>
                    <a:p>
                      <a:pPr algn="ctr"/>
                      <a:r>
                        <a:rPr lang="fr-FR" sz="1600" dirty="0" smtClean="0"/>
                        <a:t>Risque paiement </a:t>
                      </a:r>
                      <a:endParaRPr lang="fr-FR" sz="1600" dirty="0"/>
                    </a:p>
                  </a:txBody>
                  <a:tcPr/>
                </a:tc>
              </a:tr>
              <a:tr h="339422">
                <a:tc>
                  <a:txBody>
                    <a:bodyPr/>
                    <a:lstStyle/>
                    <a:p>
                      <a:pPr algn="ctr"/>
                      <a:r>
                        <a:rPr lang="fr-FR" sz="1600" b="1" dirty="0" smtClean="0"/>
                        <a:t>21 456</a:t>
                      </a:r>
                      <a:endParaRPr lang="fr-FR" sz="1600" b="1" dirty="0"/>
                    </a:p>
                  </a:txBody>
                  <a:tcPr/>
                </a:tc>
                <a:tc>
                  <a:txBody>
                    <a:bodyPr/>
                    <a:lstStyle/>
                    <a:p>
                      <a:pPr algn="ctr"/>
                      <a:r>
                        <a:rPr lang="fr-FR" sz="1600" b="1" dirty="0" smtClean="0"/>
                        <a:t>Ets Louis</a:t>
                      </a:r>
                      <a:endParaRPr lang="fr-FR" sz="1600" b="1" dirty="0"/>
                    </a:p>
                  </a:txBody>
                  <a:tcPr/>
                </a:tc>
                <a:tc>
                  <a:txBody>
                    <a:bodyPr/>
                    <a:lstStyle/>
                    <a:p>
                      <a:pPr algn="ctr"/>
                      <a:r>
                        <a:rPr lang="fr-FR" sz="1600" b="1" dirty="0" smtClean="0"/>
                        <a:t>7405,00</a:t>
                      </a:r>
                      <a:endParaRPr lang="fr-FR" sz="1600" b="1" dirty="0"/>
                    </a:p>
                  </a:txBody>
                  <a:tcPr/>
                </a:tc>
                <a:tc>
                  <a:txBody>
                    <a:bodyPr/>
                    <a:lstStyle/>
                    <a:p>
                      <a:pPr algn="ctr"/>
                      <a:r>
                        <a:rPr lang="fr-FR" sz="1600" b="1" dirty="0" smtClean="0"/>
                        <a:t>25/11/11</a:t>
                      </a:r>
                      <a:endParaRPr lang="fr-FR" sz="1600" b="1" dirty="0"/>
                    </a:p>
                  </a:txBody>
                  <a:tcPr/>
                </a:tc>
                <a:tc>
                  <a:txBody>
                    <a:bodyPr/>
                    <a:lstStyle/>
                    <a:p>
                      <a:pPr algn="ctr"/>
                      <a:r>
                        <a:rPr lang="fr-FR" sz="1600" b="1" dirty="0" smtClean="0"/>
                        <a:t>1</a:t>
                      </a:r>
                      <a:endParaRPr lang="fr-FR" sz="1600" b="1" dirty="0"/>
                    </a:p>
                  </a:txBody>
                  <a:tcPr/>
                </a:tc>
                <a:tc>
                  <a:txBody>
                    <a:bodyPr/>
                    <a:lstStyle/>
                    <a:p>
                      <a:pPr algn="ctr"/>
                      <a:r>
                        <a:rPr lang="fr-FR" sz="1600" b="1" dirty="0" smtClean="0"/>
                        <a:t>2136,00</a:t>
                      </a:r>
                      <a:endParaRPr lang="fr-FR" sz="1600" b="1" dirty="0"/>
                    </a:p>
                  </a:txBody>
                  <a:tcPr/>
                </a:tc>
                <a:tc>
                  <a:txBody>
                    <a:bodyPr/>
                    <a:lstStyle/>
                    <a:p>
                      <a:pPr algn="ctr"/>
                      <a:r>
                        <a:rPr lang="fr-FR" sz="1600" b="1" dirty="0" smtClean="0"/>
                        <a:t>Nul</a:t>
                      </a:r>
                      <a:endParaRPr lang="fr-FR" sz="1600" b="1" dirty="0"/>
                    </a:p>
                  </a:txBody>
                  <a:tcPr/>
                </a:tc>
              </a:tr>
              <a:tr h="495051">
                <a:tc>
                  <a:txBody>
                    <a:bodyPr/>
                    <a:lstStyle/>
                    <a:p>
                      <a:pPr algn="ctr"/>
                      <a:r>
                        <a:rPr lang="fr-FR" sz="1600" b="1" dirty="0" smtClean="0"/>
                        <a:t>1542</a:t>
                      </a:r>
                      <a:endParaRPr lang="fr-FR" sz="1600" b="1" dirty="0"/>
                    </a:p>
                  </a:txBody>
                  <a:tcPr/>
                </a:tc>
                <a:tc>
                  <a:txBody>
                    <a:bodyPr/>
                    <a:lstStyle/>
                    <a:p>
                      <a:pPr algn="ctr"/>
                      <a:r>
                        <a:rPr lang="fr-FR" sz="1600" b="1" dirty="0" smtClean="0"/>
                        <a:t>Sté Martin</a:t>
                      </a:r>
                      <a:endParaRPr lang="fr-FR" sz="1600" b="1" dirty="0"/>
                    </a:p>
                  </a:txBody>
                  <a:tcPr/>
                </a:tc>
                <a:tc>
                  <a:txBody>
                    <a:bodyPr/>
                    <a:lstStyle/>
                    <a:p>
                      <a:pPr algn="ctr"/>
                      <a:r>
                        <a:rPr lang="fr-FR" sz="1600" b="1" dirty="0" smtClean="0"/>
                        <a:t>4129,00</a:t>
                      </a:r>
                      <a:endParaRPr lang="fr-FR" sz="1600" b="1" dirty="0"/>
                    </a:p>
                  </a:txBody>
                  <a:tcPr/>
                </a:tc>
                <a:tc>
                  <a:txBody>
                    <a:bodyPr/>
                    <a:lstStyle/>
                    <a:p>
                      <a:pPr algn="ctr"/>
                      <a:r>
                        <a:rPr lang="fr-FR" sz="1600" b="1" dirty="0" smtClean="0"/>
                        <a:t>10/11/11</a:t>
                      </a:r>
                      <a:endParaRPr lang="fr-FR" sz="1600" b="1" dirty="0"/>
                    </a:p>
                  </a:txBody>
                  <a:tcPr/>
                </a:tc>
                <a:tc>
                  <a:txBody>
                    <a:bodyPr/>
                    <a:lstStyle/>
                    <a:p>
                      <a:pPr algn="ctr"/>
                      <a:r>
                        <a:rPr lang="fr-FR" sz="1600" b="1" dirty="0" smtClean="0"/>
                        <a:t>7</a:t>
                      </a:r>
                      <a:endParaRPr lang="fr-FR" sz="1600" b="1" dirty="0"/>
                    </a:p>
                  </a:txBody>
                  <a:tcPr/>
                </a:tc>
                <a:tc>
                  <a:txBody>
                    <a:bodyPr/>
                    <a:lstStyle/>
                    <a:p>
                      <a:pPr algn="ctr"/>
                      <a:r>
                        <a:rPr lang="fr-FR" sz="1600" b="1" dirty="0" smtClean="0"/>
                        <a:t>7245,00</a:t>
                      </a:r>
                      <a:endParaRPr lang="fr-FR" sz="1600" b="1" dirty="0"/>
                    </a:p>
                  </a:txBody>
                  <a:tcPr/>
                </a:tc>
                <a:tc>
                  <a:txBody>
                    <a:bodyPr/>
                    <a:lstStyle/>
                    <a:p>
                      <a:pPr algn="ctr"/>
                      <a:r>
                        <a:rPr lang="fr-FR" sz="1600" b="1" dirty="0" smtClean="0"/>
                        <a:t>Nul</a:t>
                      </a:r>
                      <a:endParaRPr lang="fr-FR" sz="1600" b="1" dirty="0"/>
                    </a:p>
                  </a:txBody>
                  <a:tcPr/>
                </a:tc>
              </a:tr>
              <a:tr h="295482">
                <a:tc>
                  <a:txBody>
                    <a:bodyPr/>
                    <a:lstStyle/>
                    <a:p>
                      <a:pPr algn="ctr"/>
                      <a:r>
                        <a:rPr lang="fr-FR" sz="1600" b="1" dirty="0" smtClean="0"/>
                        <a:t>215</a:t>
                      </a:r>
                      <a:endParaRPr lang="fr-FR" sz="1600" b="1" dirty="0"/>
                    </a:p>
                  </a:txBody>
                  <a:tcPr/>
                </a:tc>
                <a:tc>
                  <a:txBody>
                    <a:bodyPr/>
                    <a:lstStyle/>
                    <a:p>
                      <a:pPr algn="ctr"/>
                      <a:r>
                        <a:rPr lang="fr-FR" sz="1600" b="1" dirty="0" smtClean="0"/>
                        <a:t>Ets </a:t>
                      </a:r>
                      <a:r>
                        <a:rPr lang="fr-FR" sz="1600" b="1" dirty="0" err="1" smtClean="0"/>
                        <a:t>Matic</a:t>
                      </a:r>
                      <a:endParaRPr lang="fr-FR" sz="1600" b="1" dirty="0"/>
                    </a:p>
                  </a:txBody>
                  <a:tcPr/>
                </a:tc>
                <a:tc>
                  <a:txBody>
                    <a:bodyPr/>
                    <a:lstStyle/>
                    <a:p>
                      <a:pPr algn="ctr"/>
                      <a:r>
                        <a:rPr lang="fr-FR" sz="1600" b="1" dirty="0" smtClean="0"/>
                        <a:t>7951,5</a:t>
                      </a:r>
                      <a:endParaRPr lang="fr-FR" sz="1600" b="1" dirty="0"/>
                    </a:p>
                  </a:txBody>
                  <a:tcPr/>
                </a:tc>
                <a:tc>
                  <a:txBody>
                    <a:bodyPr/>
                    <a:lstStyle/>
                    <a:p>
                      <a:pPr algn="ctr"/>
                      <a:r>
                        <a:rPr lang="fr-FR" sz="1600" b="1" dirty="0" smtClean="0"/>
                        <a:t>06/11/11</a:t>
                      </a:r>
                      <a:endParaRPr lang="fr-FR" sz="1600" b="1" dirty="0"/>
                    </a:p>
                  </a:txBody>
                  <a:tcPr/>
                </a:tc>
                <a:tc>
                  <a:txBody>
                    <a:bodyPr/>
                    <a:lstStyle/>
                    <a:p>
                      <a:pPr algn="ctr"/>
                      <a:r>
                        <a:rPr lang="fr-FR" sz="1600" b="1" dirty="0" smtClean="0"/>
                        <a:t>3</a:t>
                      </a:r>
                      <a:endParaRPr lang="fr-FR" sz="1600" b="1" dirty="0"/>
                    </a:p>
                  </a:txBody>
                  <a:tcPr/>
                </a:tc>
                <a:tc>
                  <a:txBody>
                    <a:bodyPr/>
                    <a:lstStyle/>
                    <a:p>
                      <a:pPr algn="ctr"/>
                      <a:r>
                        <a:rPr lang="fr-FR" sz="1600" b="1" dirty="0" smtClean="0"/>
                        <a:t>654,00</a:t>
                      </a:r>
                      <a:endParaRPr lang="fr-FR" sz="1600" b="1" dirty="0"/>
                    </a:p>
                  </a:txBody>
                  <a:tcPr/>
                </a:tc>
                <a:tc>
                  <a:txBody>
                    <a:bodyPr/>
                    <a:lstStyle/>
                    <a:p>
                      <a:pPr algn="ctr"/>
                      <a:r>
                        <a:rPr lang="fr-FR" sz="1600" b="1" dirty="0" smtClean="0"/>
                        <a:t>Elevé</a:t>
                      </a:r>
                      <a:endParaRPr lang="fr-FR" sz="1600" b="1" dirty="0"/>
                    </a:p>
                  </a:txBody>
                  <a:tcPr/>
                </a:tc>
              </a:tr>
              <a:tr h="495051">
                <a:tc>
                  <a:txBody>
                    <a:bodyPr/>
                    <a:lstStyle/>
                    <a:p>
                      <a:pPr algn="ctr"/>
                      <a:r>
                        <a:rPr lang="fr-FR" sz="1600" b="1" dirty="0" smtClean="0"/>
                        <a:t>1726</a:t>
                      </a:r>
                      <a:endParaRPr lang="fr-FR" sz="1600" b="1" dirty="0"/>
                    </a:p>
                  </a:txBody>
                  <a:tcPr/>
                </a:tc>
                <a:tc>
                  <a:txBody>
                    <a:bodyPr/>
                    <a:lstStyle/>
                    <a:p>
                      <a:pPr algn="ctr"/>
                      <a:r>
                        <a:rPr lang="fr-FR" sz="1600" b="1" dirty="0" smtClean="0"/>
                        <a:t>Sarl </a:t>
                      </a:r>
                      <a:r>
                        <a:rPr lang="fr-FR" sz="1600" b="1" dirty="0" err="1" smtClean="0"/>
                        <a:t>Siblum</a:t>
                      </a:r>
                      <a:endParaRPr lang="fr-FR" sz="1600" b="1" dirty="0"/>
                    </a:p>
                  </a:txBody>
                  <a:tcPr/>
                </a:tc>
                <a:tc>
                  <a:txBody>
                    <a:bodyPr/>
                    <a:lstStyle/>
                    <a:p>
                      <a:pPr algn="ctr"/>
                      <a:r>
                        <a:rPr lang="fr-FR" sz="1600" b="1" dirty="0" smtClean="0"/>
                        <a:t>2616,5</a:t>
                      </a:r>
                      <a:endParaRPr lang="fr-FR" sz="1600" b="1" dirty="0"/>
                    </a:p>
                  </a:txBody>
                  <a:tcPr/>
                </a:tc>
                <a:tc>
                  <a:txBody>
                    <a:bodyPr/>
                    <a:lstStyle/>
                    <a:p>
                      <a:pPr algn="ctr"/>
                      <a:r>
                        <a:rPr lang="fr-FR" sz="1600" b="1" dirty="0" smtClean="0"/>
                        <a:t>16/11/11</a:t>
                      </a:r>
                      <a:endParaRPr lang="fr-FR" sz="1600" b="1" dirty="0"/>
                    </a:p>
                  </a:txBody>
                  <a:tcPr/>
                </a:tc>
                <a:tc>
                  <a:txBody>
                    <a:bodyPr/>
                    <a:lstStyle/>
                    <a:p>
                      <a:pPr algn="ctr"/>
                      <a:r>
                        <a:rPr lang="fr-FR" sz="1600" b="1" dirty="0" smtClean="0"/>
                        <a:t>10</a:t>
                      </a:r>
                      <a:endParaRPr lang="fr-FR" sz="1600" b="1" dirty="0"/>
                    </a:p>
                  </a:txBody>
                  <a:tcPr/>
                </a:tc>
                <a:tc>
                  <a:txBody>
                    <a:bodyPr/>
                    <a:lstStyle/>
                    <a:p>
                      <a:pPr algn="ctr"/>
                      <a:r>
                        <a:rPr lang="fr-FR" sz="1600" b="1" dirty="0" smtClean="0"/>
                        <a:t>1503,00</a:t>
                      </a:r>
                      <a:endParaRPr lang="fr-FR" sz="1600" b="1" dirty="0"/>
                    </a:p>
                  </a:txBody>
                  <a:tcPr/>
                </a:tc>
                <a:tc>
                  <a:txBody>
                    <a:bodyPr/>
                    <a:lstStyle/>
                    <a:p>
                      <a:pPr algn="ctr"/>
                      <a:r>
                        <a:rPr lang="fr-FR" sz="1600" b="1" dirty="0" smtClean="0"/>
                        <a:t>Nul</a:t>
                      </a:r>
                      <a:endParaRPr lang="fr-FR" sz="1600" b="1" dirty="0"/>
                    </a:p>
                  </a:txBody>
                  <a:tcPr/>
                </a:tc>
              </a:tr>
              <a:tr h="703493">
                <a:tc>
                  <a:txBody>
                    <a:bodyPr/>
                    <a:lstStyle/>
                    <a:p>
                      <a:pPr algn="ctr"/>
                      <a:r>
                        <a:rPr lang="fr-FR" sz="1600" b="1" dirty="0" smtClean="0"/>
                        <a:t>647</a:t>
                      </a:r>
                      <a:endParaRPr lang="fr-FR"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SA </a:t>
                      </a:r>
                      <a:r>
                        <a:rPr lang="fr-FR" sz="1600" b="1" dirty="0" err="1" smtClean="0"/>
                        <a:t>Luonec</a:t>
                      </a:r>
                      <a:endParaRPr lang="fr-FR" sz="1600" b="1" dirty="0" smtClean="0"/>
                    </a:p>
                    <a:p>
                      <a:pPr algn="ctr"/>
                      <a:endParaRPr lang="fr-FR" sz="1600" b="1" dirty="0"/>
                    </a:p>
                  </a:txBody>
                  <a:tcPr/>
                </a:tc>
                <a:tc>
                  <a:txBody>
                    <a:bodyPr/>
                    <a:lstStyle/>
                    <a:p>
                      <a:pPr algn="ctr"/>
                      <a:r>
                        <a:rPr lang="fr-FR" sz="1600" b="1" dirty="0" smtClean="0"/>
                        <a:t>3247,5</a:t>
                      </a:r>
                      <a:endParaRPr lang="fr-FR" sz="1600" b="1" dirty="0"/>
                    </a:p>
                  </a:txBody>
                  <a:tcPr/>
                </a:tc>
                <a:tc>
                  <a:txBody>
                    <a:bodyPr/>
                    <a:lstStyle/>
                    <a:p>
                      <a:pPr algn="ctr"/>
                      <a:r>
                        <a:rPr lang="fr-FR" sz="1600" b="1" dirty="0" smtClean="0"/>
                        <a:t>12/12/11</a:t>
                      </a:r>
                      <a:endParaRPr lang="fr-FR" sz="1600" b="1" dirty="0"/>
                    </a:p>
                  </a:txBody>
                  <a:tcPr/>
                </a:tc>
                <a:tc>
                  <a:txBody>
                    <a:bodyPr/>
                    <a:lstStyle/>
                    <a:p>
                      <a:pPr algn="ctr"/>
                      <a:r>
                        <a:rPr lang="fr-FR" sz="1600" b="1" dirty="0" smtClean="0"/>
                        <a:t>5</a:t>
                      </a:r>
                      <a:endParaRPr lang="fr-FR" sz="1600" b="1" dirty="0"/>
                    </a:p>
                  </a:txBody>
                  <a:tcPr/>
                </a:tc>
                <a:tc>
                  <a:txBody>
                    <a:bodyPr/>
                    <a:lstStyle/>
                    <a:p>
                      <a:pPr algn="ctr"/>
                      <a:r>
                        <a:rPr lang="fr-FR" sz="1600" b="1" dirty="0" smtClean="0"/>
                        <a:t>2075,00</a:t>
                      </a:r>
                      <a:endParaRPr lang="fr-FR" sz="1600" b="1" dirty="0"/>
                    </a:p>
                  </a:txBody>
                  <a:tcPr/>
                </a:tc>
                <a:tc>
                  <a:txBody>
                    <a:bodyPr/>
                    <a:lstStyle/>
                    <a:p>
                      <a:pPr algn="ctr"/>
                      <a:r>
                        <a:rPr lang="fr-FR" sz="1600" b="1" dirty="0" smtClean="0"/>
                        <a:t>Moyen</a:t>
                      </a:r>
                      <a:endParaRPr lang="fr-FR" sz="1600" b="1" dirty="0"/>
                    </a:p>
                  </a:txBody>
                  <a:tcPr/>
                </a:tc>
              </a:tr>
              <a:tr h="703493">
                <a:tc>
                  <a:txBody>
                    <a:bodyPr/>
                    <a:lstStyle/>
                    <a:p>
                      <a:pPr algn="ctr"/>
                      <a:r>
                        <a:rPr lang="fr-FR" sz="1600" b="1" dirty="0" smtClean="0"/>
                        <a:t>3548</a:t>
                      </a:r>
                      <a:endParaRPr lang="fr-FR"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Ets Balmer</a:t>
                      </a:r>
                    </a:p>
                    <a:p>
                      <a:pPr algn="ctr"/>
                      <a:endParaRPr lang="fr-FR" sz="1600" b="1" dirty="0"/>
                    </a:p>
                  </a:txBody>
                  <a:tcPr/>
                </a:tc>
                <a:tc>
                  <a:txBody>
                    <a:bodyPr/>
                    <a:lstStyle/>
                    <a:p>
                      <a:pPr algn="ctr"/>
                      <a:r>
                        <a:rPr lang="fr-FR" sz="1600" b="1" dirty="0" smtClean="0"/>
                        <a:t>989,00</a:t>
                      </a:r>
                      <a:endParaRPr lang="fr-FR" sz="1600" b="1" dirty="0"/>
                    </a:p>
                  </a:txBody>
                  <a:tcPr/>
                </a:tc>
                <a:tc>
                  <a:txBody>
                    <a:bodyPr/>
                    <a:lstStyle/>
                    <a:p>
                      <a:pPr algn="ctr"/>
                      <a:r>
                        <a:rPr lang="fr-FR" sz="1600" b="1" dirty="0" smtClean="0"/>
                        <a:t>17/12/11</a:t>
                      </a:r>
                      <a:endParaRPr lang="fr-FR" sz="1600" b="1" dirty="0"/>
                    </a:p>
                  </a:txBody>
                  <a:tcPr/>
                </a:tc>
                <a:tc>
                  <a:txBody>
                    <a:bodyPr/>
                    <a:lstStyle/>
                    <a:p>
                      <a:pPr algn="ctr"/>
                      <a:r>
                        <a:rPr lang="fr-FR" sz="1600" b="1" dirty="0" smtClean="0"/>
                        <a:t>4</a:t>
                      </a:r>
                      <a:endParaRPr lang="fr-FR" sz="1600" b="1" dirty="0"/>
                    </a:p>
                  </a:txBody>
                  <a:tcPr/>
                </a:tc>
                <a:tc>
                  <a:txBody>
                    <a:bodyPr/>
                    <a:lstStyle/>
                    <a:p>
                      <a:pPr algn="ctr"/>
                      <a:r>
                        <a:rPr lang="fr-FR" sz="1600" b="1" dirty="0" smtClean="0"/>
                        <a:t>145,00</a:t>
                      </a:r>
                      <a:endParaRPr lang="fr-FR" sz="1600" b="1" dirty="0"/>
                    </a:p>
                  </a:txBody>
                  <a:tcPr/>
                </a:tc>
                <a:tc>
                  <a:txBody>
                    <a:bodyPr/>
                    <a:lstStyle/>
                    <a:p>
                      <a:pPr algn="ctr"/>
                      <a:r>
                        <a:rPr lang="fr-FR" sz="1600" b="1" dirty="0" smtClean="0"/>
                        <a:t>Nul</a:t>
                      </a:r>
                      <a:endParaRPr lang="fr-FR" sz="1600" b="1" dirty="0"/>
                    </a:p>
                  </a:txBody>
                  <a:tcPr/>
                </a:tc>
              </a:tr>
            </a:tbl>
          </a:graphicData>
        </a:graphic>
      </p:graphicFrame>
    </p:spTree>
    <p:extLst>
      <p:ext uri="{BB962C8B-B14F-4D97-AF65-F5344CB8AC3E}">
        <p14:creationId xmlns:p14="http://schemas.microsoft.com/office/powerpoint/2010/main" val="1723785403"/>
      </p:ext>
    </p:extLst>
  </p:cSld>
  <p:clrMapOvr>
    <a:masterClrMapping/>
  </p:clrMapOvr>
  <p:transition>
    <p:cover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Organisation des magasins et des stocks</a:t>
            </a:r>
            <a:endParaRPr lang="fr-FR" sz="2800" b="1" dirty="0"/>
          </a:p>
        </p:txBody>
      </p:sp>
      <p:sp>
        <p:nvSpPr>
          <p:cNvPr id="3" name="Rectangle 2"/>
          <p:cNvSpPr/>
          <p:nvPr/>
        </p:nvSpPr>
        <p:spPr>
          <a:xfrm>
            <a:off x="2294190" y="1911328"/>
            <a:ext cx="1928826" cy="42862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Tranche 1</a:t>
            </a:r>
            <a:endParaRPr lang="fr-FR" sz="1800" dirty="0">
              <a:solidFill>
                <a:schemeClr val="tx1"/>
              </a:solidFill>
            </a:endParaRPr>
          </a:p>
        </p:txBody>
      </p:sp>
      <p:graphicFrame>
        <p:nvGraphicFramePr>
          <p:cNvPr id="4" name="Diagramme 3"/>
          <p:cNvGraphicFramePr/>
          <p:nvPr>
            <p:extLst>
              <p:ext uri="{D42A27DB-BD31-4B8C-83A1-F6EECF244321}">
                <p14:modId xmlns:p14="http://schemas.microsoft.com/office/powerpoint/2010/main" val="517609019"/>
              </p:ext>
            </p:extLst>
          </p:nvPr>
        </p:nvGraphicFramePr>
        <p:xfrm>
          <a:off x="4580206" y="3736980"/>
          <a:ext cx="247649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val="1985148697"/>
              </p:ext>
            </p:extLst>
          </p:nvPr>
        </p:nvGraphicFramePr>
        <p:xfrm>
          <a:off x="4651644" y="1697014"/>
          <a:ext cx="2476496" cy="10318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e 5"/>
          <p:cNvGraphicFramePr/>
          <p:nvPr>
            <p:extLst>
              <p:ext uri="{D42A27DB-BD31-4B8C-83A1-F6EECF244321}">
                <p14:modId xmlns:p14="http://schemas.microsoft.com/office/powerpoint/2010/main" val="2796936073"/>
              </p:ext>
            </p:extLst>
          </p:nvPr>
        </p:nvGraphicFramePr>
        <p:xfrm>
          <a:off x="5866090" y="2593972"/>
          <a:ext cx="2476496" cy="10318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ZoneTexte 6"/>
          <p:cNvSpPr txBox="1"/>
          <p:nvPr/>
        </p:nvSpPr>
        <p:spPr>
          <a:xfrm>
            <a:off x="2170094" y="4886200"/>
            <a:ext cx="5091843" cy="646331"/>
          </a:xfrm>
          <a:prstGeom prst="rect">
            <a:avLst/>
          </a:prstGeom>
          <a:noFill/>
        </p:spPr>
        <p:txBody>
          <a:bodyPr wrap="none" rtlCol="0">
            <a:spAutoFit/>
          </a:bodyPr>
          <a:lstStyle/>
          <a:p>
            <a:pPr algn="l"/>
            <a:r>
              <a:rPr lang="fr-FR" sz="1800" b="1" dirty="0" smtClean="0">
                <a:solidFill>
                  <a:schemeClr val="tx2"/>
                </a:solidFill>
                <a:latin typeface="+mn-lt"/>
              </a:rPr>
              <a:t>Processus d’inventaire par tranches (hebdo) </a:t>
            </a:r>
          </a:p>
          <a:p>
            <a:pPr algn="l"/>
            <a:r>
              <a:rPr lang="fr-FR" sz="1800" b="1" dirty="0" smtClean="0">
                <a:solidFill>
                  <a:schemeClr val="tx2"/>
                </a:solidFill>
                <a:latin typeface="+mn-lt"/>
              </a:rPr>
              <a:t>Chaque tranche doit être vue au moins une fois l’an</a:t>
            </a:r>
            <a:endParaRPr lang="fr-FR" sz="1800" b="1" dirty="0">
              <a:solidFill>
                <a:schemeClr val="tx2"/>
              </a:solidFill>
              <a:latin typeface="+mn-lt"/>
            </a:endParaRPr>
          </a:p>
        </p:txBody>
      </p:sp>
      <p:cxnSp>
        <p:nvCxnSpPr>
          <p:cNvPr id="8" name="Connecteur droit avec flèche 7"/>
          <p:cNvCxnSpPr/>
          <p:nvPr/>
        </p:nvCxnSpPr>
        <p:spPr>
          <a:xfrm>
            <a:off x="4437330" y="2125642"/>
            <a:ext cx="78581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365892" y="2982898"/>
            <a:ext cx="20002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365892" y="4237046"/>
            <a:ext cx="78581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94190" y="2339956"/>
            <a:ext cx="1928826" cy="42862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Tranche 2</a:t>
            </a:r>
            <a:endParaRPr lang="fr-FR" sz="1800" dirty="0">
              <a:solidFill>
                <a:schemeClr val="tx1"/>
              </a:solidFill>
            </a:endParaRPr>
          </a:p>
        </p:txBody>
      </p:sp>
      <p:sp>
        <p:nvSpPr>
          <p:cNvPr id="12" name="Rectangle 11"/>
          <p:cNvSpPr/>
          <p:nvPr/>
        </p:nvSpPr>
        <p:spPr>
          <a:xfrm>
            <a:off x="2294190" y="2768584"/>
            <a:ext cx="1928826" cy="42862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Tranche 3</a:t>
            </a:r>
            <a:endParaRPr lang="fr-FR" sz="1800" dirty="0">
              <a:solidFill>
                <a:schemeClr val="tx1"/>
              </a:solidFill>
            </a:endParaRPr>
          </a:p>
        </p:txBody>
      </p:sp>
      <p:sp>
        <p:nvSpPr>
          <p:cNvPr id="13" name="Rectangle 12"/>
          <p:cNvSpPr/>
          <p:nvPr/>
        </p:nvSpPr>
        <p:spPr>
          <a:xfrm>
            <a:off x="2294190" y="3197212"/>
            <a:ext cx="1928826" cy="42862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a:t>
            </a:r>
            <a:endParaRPr lang="fr-FR" sz="1800" dirty="0">
              <a:solidFill>
                <a:schemeClr val="tx1"/>
              </a:solidFill>
            </a:endParaRPr>
          </a:p>
        </p:txBody>
      </p:sp>
      <p:sp>
        <p:nvSpPr>
          <p:cNvPr id="14" name="Rectangle 13"/>
          <p:cNvSpPr/>
          <p:nvPr/>
        </p:nvSpPr>
        <p:spPr>
          <a:xfrm>
            <a:off x="2294190" y="3625840"/>
            <a:ext cx="1928826" cy="42862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a:t>
            </a:r>
            <a:endParaRPr lang="fr-FR" sz="1800" dirty="0">
              <a:solidFill>
                <a:schemeClr val="tx1"/>
              </a:solidFill>
            </a:endParaRPr>
          </a:p>
        </p:txBody>
      </p:sp>
      <p:sp>
        <p:nvSpPr>
          <p:cNvPr id="15" name="Rectangle 14"/>
          <p:cNvSpPr/>
          <p:nvPr/>
        </p:nvSpPr>
        <p:spPr>
          <a:xfrm>
            <a:off x="2294190" y="4054468"/>
            <a:ext cx="1928826" cy="42862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Tranche n</a:t>
            </a:r>
            <a:endParaRPr lang="fr-FR" sz="1800" dirty="0">
              <a:solidFill>
                <a:schemeClr val="tx1"/>
              </a:solidFill>
            </a:endParaRPr>
          </a:p>
        </p:txBody>
      </p:sp>
      <p:sp>
        <p:nvSpPr>
          <p:cNvPr id="16" name="Titre 1"/>
          <p:cNvSpPr txBox="1">
            <a:spLocks/>
          </p:cNvSpPr>
          <p:nvPr/>
        </p:nvSpPr>
        <p:spPr>
          <a:xfrm>
            <a:off x="0" y="1143000"/>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solidFill>
                  <a:schemeClr val="tx1"/>
                </a:solidFill>
                <a:effectLst/>
                <a:uLnTx/>
                <a:uFillTx/>
                <a:latin typeface="+mj-lt"/>
                <a:ea typeface="+mj-ea"/>
                <a:cs typeface="+mj-cs"/>
              </a:rPr>
              <a:t>Inventaires tournants</a:t>
            </a: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
        <p:nvSpPr>
          <p:cNvPr id="17" name="Rectangle 16"/>
          <p:cNvSpPr/>
          <p:nvPr/>
        </p:nvSpPr>
        <p:spPr>
          <a:xfrm>
            <a:off x="2593326" y="4495532"/>
            <a:ext cx="7920880" cy="369332"/>
          </a:xfrm>
          <a:prstGeom prst="rect">
            <a:avLst/>
          </a:prstGeom>
        </p:spPr>
        <p:txBody>
          <a:bodyPr wrap="square">
            <a:spAutoFit/>
          </a:bodyPr>
          <a:lstStyle/>
          <a:p>
            <a:pPr algn="l"/>
            <a:r>
              <a:rPr lang="fr-FR" sz="1800" dirty="0" smtClean="0">
                <a:latin typeface="+mn-lt"/>
              </a:rPr>
              <a:t> </a:t>
            </a:r>
          </a:p>
        </p:txBody>
      </p:sp>
      <p:sp>
        <p:nvSpPr>
          <p:cNvPr id="20" name="Rectangle 19"/>
          <p:cNvSpPr/>
          <p:nvPr/>
        </p:nvSpPr>
        <p:spPr>
          <a:xfrm>
            <a:off x="539551" y="5558942"/>
            <a:ext cx="8352928" cy="646331"/>
          </a:xfrm>
          <a:prstGeom prst="rect">
            <a:avLst/>
          </a:prstGeom>
        </p:spPr>
        <p:txBody>
          <a:bodyPr wrap="square">
            <a:spAutoFit/>
          </a:bodyPr>
          <a:lstStyle/>
          <a:p>
            <a:r>
              <a:rPr lang="fr-FR" sz="1800" b="1" i="1" dirty="0" smtClean="0">
                <a:solidFill>
                  <a:schemeClr val="tx2">
                    <a:lumMod val="75000"/>
                  </a:schemeClr>
                </a:solidFill>
                <a:latin typeface="+mn-lt"/>
              </a:rPr>
              <a:t>Les inventaires tournants peuvent par exemple se concentrer sur articles de la classe A, qui à eux seuls représentent environ 80% de la valeur totale du stock</a:t>
            </a:r>
            <a:endParaRPr lang="fr-FR" sz="1800" b="1" i="1" dirty="0">
              <a:solidFill>
                <a:schemeClr val="tx2">
                  <a:lumMod val="75000"/>
                </a:schemeClr>
              </a:solidFill>
              <a:latin typeface="+mn-lt"/>
            </a:endParaRPr>
          </a:p>
        </p:txBody>
      </p:sp>
    </p:spTree>
    <p:extLst>
      <p:ext uri="{BB962C8B-B14F-4D97-AF65-F5344CB8AC3E}">
        <p14:creationId xmlns:p14="http://schemas.microsoft.com/office/powerpoint/2010/main" val="2791321316"/>
      </p:ext>
    </p:extLst>
  </p:cSld>
  <p:clrMapOvr>
    <a:masterClrMapping/>
  </p:clrMapOvr>
  <p:transition>
    <p:cover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Organisation des magasins et des stocks</a:t>
            </a:r>
            <a:endParaRPr lang="fr-FR" sz="2800" b="1" dirty="0"/>
          </a:p>
        </p:txBody>
      </p:sp>
      <p:sp>
        <p:nvSpPr>
          <p:cNvPr id="4" name="ZoneTexte 3"/>
          <p:cNvSpPr txBox="1"/>
          <p:nvPr/>
        </p:nvSpPr>
        <p:spPr>
          <a:xfrm>
            <a:off x="-304800" y="1447800"/>
            <a:ext cx="8610600" cy="461665"/>
          </a:xfrm>
          <a:prstGeom prst="rect">
            <a:avLst/>
          </a:prstGeom>
          <a:noFill/>
        </p:spPr>
        <p:txBody>
          <a:bodyPr wrap="square" rtlCol="0">
            <a:spAutoFit/>
          </a:bodyPr>
          <a:lstStyle/>
          <a:p>
            <a:r>
              <a:rPr lang="fr-FR" b="1" dirty="0" smtClean="0">
                <a:latin typeface="+mn-lt"/>
              </a:rPr>
              <a:t>Les retours clients:  un des aspects de la  « reverse </a:t>
            </a:r>
            <a:r>
              <a:rPr lang="fr-FR" b="1" dirty="0" err="1" smtClean="0">
                <a:latin typeface="+mn-lt"/>
              </a:rPr>
              <a:t>logistics</a:t>
            </a:r>
            <a:r>
              <a:rPr lang="fr-FR" b="1" dirty="0" smtClean="0">
                <a:latin typeface="+mn-lt"/>
              </a:rPr>
              <a:t> »</a:t>
            </a:r>
            <a:endParaRPr lang="fr-FR" b="1" dirty="0">
              <a:latin typeface="+mn-lt"/>
            </a:endParaRPr>
          </a:p>
        </p:txBody>
      </p:sp>
      <p:pic>
        <p:nvPicPr>
          <p:cNvPr id="5" name="Picture 2" descr="http://www.blumberg-advisor.com/Portals/60526/images/RL%20LOGO%20(2)-resized-600.jpg"/>
          <p:cNvPicPr>
            <a:picLocks noChangeAspect="1" noChangeArrowheads="1"/>
          </p:cNvPicPr>
          <p:nvPr/>
        </p:nvPicPr>
        <p:blipFill>
          <a:blip r:embed="rId2" cstate="print"/>
          <a:srcRect/>
          <a:stretch>
            <a:fillRect/>
          </a:stretch>
        </p:blipFill>
        <p:spPr bwMode="auto">
          <a:xfrm>
            <a:off x="1447800" y="1981200"/>
            <a:ext cx="5715000" cy="4286250"/>
          </a:xfrm>
          <a:prstGeom prst="rect">
            <a:avLst/>
          </a:prstGeom>
          <a:noFill/>
        </p:spPr>
      </p:pic>
    </p:spTree>
    <p:extLst>
      <p:ext uri="{BB962C8B-B14F-4D97-AF65-F5344CB8AC3E}">
        <p14:creationId xmlns:p14="http://schemas.microsoft.com/office/powerpoint/2010/main" val="4175885367"/>
      </p:ext>
    </p:extLst>
  </p:cSld>
  <p:clrMapOvr>
    <a:masterClrMapping/>
  </p:clrMapOvr>
  <p:transition>
    <p:cover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Organisation des magasins et des stocks</a:t>
            </a:r>
            <a:endParaRPr lang="fr-FR" sz="2800" b="1" dirty="0"/>
          </a:p>
        </p:txBody>
      </p:sp>
      <p:sp>
        <p:nvSpPr>
          <p:cNvPr id="3" name="ZoneTexte 2"/>
          <p:cNvSpPr txBox="1"/>
          <p:nvPr/>
        </p:nvSpPr>
        <p:spPr>
          <a:xfrm>
            <a:off x="0" y="1484784"/>
            <a:ext cx="7740352" cy="461665"/>
          </a:xfrm>
          <a:prstGeom prst="rect">
            <a:avLst/>
          </a:prstGeom>
          <a:noFill/>
        </p:spPr>
        <p:txBody>
          <a:bodyPr wrap="square" rtlCol="0">
            <a:spAutoFit/>
          </a:bodyPr>
          <a:lstStyle/>
          <a:p>
            <a:pPr algn="l"/>
            <a:r>
              <a:rPr lang="fr-FR" b="1" dirty="0" smtClean="0">
                <a:latin typeface="+mn-lt"/>
              </a:rPr>
              <a:t>Les retours clients: Pourquoi?</a:t>
            </a:r>
            <a:endParaRPr lang="fr-FR" b="1" dirty="0">
              <a:latin typeface="+mn-lt"/>
            </a:endParaRPr>
          </a:p>
        </p:txBody>
      </p:sp>
      <p:sp>
        <p:nvSpPr>
          <p:cNvPr id="4" name="Rectangle 3"/>
          <p:cNvSpPr/>
          <p:nvPr/>
        </p:nvSpPr>
        <p:spPr>
          <a:xfrm>
            <a:off x="683568" y="2204864"/>
            <a:ext cx="8460432" cy="2585323"/>
          </a:xfrm>
          <a:prstGeom prst="rect">
            <a:avLst/>
          </a:prstGeom>
        </p:spPr>
        <p:txBody>
          <a:bodyPr wrap="square">
            <a:spAutoFit/>
          </a:bodyPr>
          <a:lstStyle/>
          <a:p>
            <a:pPr marL="244475" indent="-244475" algn="l" eaLnBrk="0" hangingPunct="0">
              <a:buFontTx/>
              <a:buChar char="-"/>
              <a:defRPr/>
            </a:pPr>
            <a:r>
              <a:rPr lang="en-US" sz="1800" dirty="0" smtClean="0">
                <a:solidFill>
                  <a:srgbClr val="000000"/>
                </a:solidFill>
                <a:latin typeface="+mn-lt"/>
                <a:sym typeface="Arial" charset="0"/>
              </a:rPr>
              <a:t>Les </a:t>
            </a:r>
            <a:r>
              <a:rPr lang="en-US" sz="1800" dirty="0" err="1" smtClean="0">
                <a:solidFill>
                  <a:srgbClr val="000000"/>
                </a:solidFill>
                <a:latin typeface="+mn-lt"/>
                <a:sym typeface="Arial" charset="0"/>
              </a:rPr>
              <a:t>marchandises</a:t>
            </a:r>
            <a:r>
              <a:rPr lang="en-US" sz="1800" dirty="0" smtClean="0">
                <a:solidFill>
                  <a:srgbClr val="000000"/>
                </a:solidFill>
                <a:latin typeface="+mn-lt"/>
                <a:sym typeface="Arial" charset="0"/>
              </a:rPr>
              <a:t> </a:t>
            </a:r>
            <a:r>
              <a:rPr lang="en-US" sz="1800" b="1" dirty="0" smtClean="0">
                <a:latin typeface="+mn-lt"/>
                <a:sym typeface="Arial" charset="0"/>
              </a:rPr>
              <a:t>ne </a:t>
            </a:r>
            <a:r>
              <a:rPr lang="en-US" sz="1800" b="1" dirty="0" err="1" smtClean="0">
                <a:latin typeface="+mn-lt"/>
                <a:sym typeface="Arial" charset="0"/>
              </a:rPr>
              <a:t>conviennent</a:t>
            </a:r>
            <a:r>
              <a:rPr lang="en-US" sz="1800" b="1" dirty="0" smtClean="0">
                <a:latin typeface="+mn-lt"/>
                <a:sym typeface="Arial" charset="0"/>
              </a:rPr>
              <a:t> pas </a:t>
            </a:r>
            <a:r>
              <a:rPr lang="en-US" sz="1800" dirty="0" smtClean="0">
                <a:solidFill>
                  <a:srgbClr val="000000"/>
                </a:solidFill>
                <a:latin typeface="+mn-lt"/>
                <a:sym typeface="Arial" charset="0"/>
              </a:rPr>
              <a:t>au client qui </a:t>
            </a:r>
            <a:r>
              <a:rPr lang="en-US" sz="1800" dirty="0" err="1" smtClean="0">
                <a:solidFill>
                  <a:srgbClr val="000000"/>
                </a:solidFill>
                <a:latin typeface="+mn-lt"/>
                <a:sym typeface="Arial" charset="0"/>
              </a:rPr>
              <a:t>souhaite</a:t>
            </a:r>
            <a:r>
              <a:rPr lang="en-US" sz="1800" dirty="0" smtClean="0">
                <a:solidFill>
                  <a:srgbClr val="000000"/>
                </a:solidFill>
                <a:latin typeface="+mn-lt"/>
                <a:sym typeface="Arial" charset="0"/>
              </a:rPr>
              <a:t> les </a:t>
            </a:r>
            <a:r>
              <a:rPr lang="en-US" sz="1800" dirty="0" err="1" smtClean="0">
                <a:solidFill>
                  <a:srgbClr val="000000"/>
                </a:solidFill>
                <a:latin typeface="+mn-lt"/>
                <a:sym typeface="Arial" charset="0"/>
              </a:rPr>
              <a:t>remplacer</a:t>
            </a:r>
            <a:r>
              <a:rPr lang="en-US" sz="1800" dirty="0" smtClean="0">
                <a:solidFill>
                  <a:srgbClr val="000000"/>
                </a:solidFill>
                <a:latin typeface="+mn-lt"/>
                <a:sym typeface="Arial" charset="0"/>
              </a:rPr>
              <a:t>. les </a:t>
            </a:r>
            <a:r>
              <a:rPr lang="en-US" sz="1800" dirty="0" err="1" smtClean="0">
                <a:solidFill>
                  <a:srgbClr val="000000"/>
                </a:solidFill>
                <a:latin typeface="+mn-lt"/>
                <a:sym typeface="Arial" charset="0"/>
              </a:rPr>
              <a:t>marchandises</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peuvent</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être</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réutilisées</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entièrement</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ou</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partiellement</a:t>
            </a:r>
            <a:r>
              <a:rPr lang="en-US" sz="1800" dirty="0" smtClean="0">
                <a:solidFill>
                  <a:srgbClr val="000000"/>
                </a:solidFill>
                <a:latin typeface="+mn-lt"/>
                <a:sym typeface="Arial" charset="0"/>
              </a:rPr>
              <a:t>.</a:t>
            </a:r>
          </a:p>
          <a:p>
            <a:pPr marL="244475" indent="-244475" algn="l" eaLnBrk="0" hangingPunct="0">
              <a:buFontTx/>
              <a:buChar char="-"/>
              <a:defRPr/>
            </a:pPr>
            <a:endParaRPr lang="en-US" sz="1800" dirty="0" smtClean="0">
              <a:solidFill>
                <a:srgbClr val="000000"/>
              </a:solidFill>
              <a:latin typeface="+mn-lt"/>
              <a:sym typeface="Arial" charset="0"/>
            </a:endParaRPr>
          </a:p>
          <a:p>
            <a:pPr marL="244475" indent="-244475" algn="l" eaLnBrk="0" hangingPunct="0">
              <a:buFontTx/>
              <a:buChar char="-"/>
              <a:defRPr/>
            </a:pPr>
            <a:r>
              <a:rPr lang="en-US" sz="1800" dirty="0" smtClean="0">
                <a:solidFill>
                  <a:srgbClr val="000000"/>
                </a:solidFill>
                <a:latin typeface="+mn-lt"/>
                <a:sym typeface="Arial" charset="0"/>
              </a:rPr>
              <a:t> Les </a:t>
            </a:r>
            <a:r>
              <a:rPr lang="en-US" sz="1800" dirty="0" err="1" smtClean="0">
                <a:solidFill>
                  <a:srgbClr val="000000"/>
                </a:solidFill>
                <a:latin typeface="+mn-lt"/>
                <a:sym typeface="Arial" charset="0"/>
              </a:rPr>
              <a:t>marchandises</a:t>
            </a:r>
            <a:r>
              <a:rPr lang="en-US" sz="1800" dirty="0" smtClean="0">
                <a:solidFill>
                  <a:srgbClr val="000000"/>
                </a:solidFill>
                <a:latin typeface="+mn-lt"/>
                <a:sym typeface="Arial" charset="0"/>
              </a:rPr>
              <a:t> </a:t>
            </a:r>
            <a:r>
              <a:rPr lang="en-US" sz="1800" b="1" dirty="0" err="1" smtClean="0">
                <a:solidFill>
                  <a:srgbClr val="000000"/>
                </a:solidFill>
                <a:latin typeface="+mn-lt"/>
                <a:sym typeface="Arial" charset="0"/>
              </a:rPr>
              <a:t>sont</a:t>
            </a:r>
            <a:r>
              <a:rPr lang="en-US" sz="1800" b="1" dirty="0" smtClean="0">
                <a:solidFill>
                  <a:srgbClr val="000000"/>
                </a:solidFill>
                <a:latin typeface="+mn-lt"/>
                <a:sym typeface="Arial" charset="0"/>
              </a:rPr>
              <a:t> </a:t>
            </a:r>
            <a:r>
              <a:rPr lang="en-US" sz="1800" b="1" dirty="0" err="1" smtClean="0">
                <a:solidFill>
                  <a:srgbClr val="000000"/>
                </a:solidFill>
                <a:latin typeface="+mn-lt"/>
                <a:sym typeface="Arial" charset="0"/>
              </a:rPr>
              <a:t>endommagées</a:t>
            </a:r>
            <a:r>
              <a:rPr lang="en-US" sz="1800" b="1" dirty="0" smtClean="0">
                <a:solidFill>
                  <a:srgbClr val="000000"/>
                </a:solidFill>
                <a:latin typeface="+mn-lt"/>
                <a:sym typeface="Arial" charset="0"/>
              </a:rPr>
              <a:t> </a:t>
            </a:r>
            <a:r>
              <a:rPr lang="en-US" sz="1800" dirty="0" smtClean="0">
                <a:solidFill>
                  <a:srgbClr val="000000"/>
                </a:solidFill>
                <a:latin typeface="+mn-lt"/>
                <a:sym typeface="Arial" charset="0"/>
              </a:rPr>
              <a:t>(</a:t>
            </a:r>
            <a:r>
              <a:rPr lang="en-US" sz="1800" dirty="0" err="1" smtClean="0">
                <a:solidFill>
                  <a:srgbClr val="000000"/>
                </a:solidFill>
                <a:latin typeface="+mn-lt"/>
                <a:sym typeface="Arial" charset="0"/>
              </a:rPr>
              <a:t>ou</a:t>
            </a:r>
            <a:r>
              <a:rPr lang="en-US" sz="1800" dirty="0" smtClean="0">
                <a:solidFill>
                  <a:srgbClr val="000000"/>
                </a:solidFill>
                <a:latin typeface="+mn-lt"/>
                <a:sym typeface="Arial" charset="0"/>
              </a:rPr>
              <a:t> non </a:t>
            </a:r>
            <a:r>
              <a:rPr lang="en-US" sz="1800" dirty="0" err="1" smtClean="0">
                <a:solidFill>
                  <a:srgbClr val="000000"/>
                </a:solidFill>
                <a:latin typeface="+mn-lt"/>
                <a:sym typeface="Arial" charset="0"/>
              </a:rPr>
              <a:t>conformes</a:t>
            </a:r>
            <a:r>
              <a:rPr lang="en-US" sz="1800" dirty="0" smtClean="0">
                <a:solidFill>
                  <a:srgbClr val="000000"/>
                </a:solidFill>
                <a:latin typeface="+mn-lt"/>
                <a:sym typeface="Arial" charset="0"/>
              </a:rPr>
              <a:t>) au point </a:t>
            </a:r>
            <a:r>
              <a:rPr lang="en-US" sz="1800" dirty="0" err="1" smtClean="0">
                <a:solidFill>
                  <a:srgbClr val="000000"/>
                </a:solidFill>
                <a:latin typeface="+mn-lt"/>
                <a:sym typeface="Arial" charset="0"/>
              </a:rPr>
              <a:t>qu'elles</a:t>
            </a:r>
            <a:r>
              <a:rPr lang="en-US" sz="1800" dirty="0" smtClean="0">
                <a:solidFill>
                  <a:srgbClr val="000000"/>
                </a:solidFill>
                <a:latin typeface="+mn-lt"/>
                <a:sym typeface="Arial" charset="0"/>
              </a:rPr>
              <a:t> ne </a:t>
            </a:r>
            <a:r>
              <a:rPr lang="en-US" sz="1800" dirty="0" err="1" smtClean="0">
                <a:solidFill>
                  <a:srgbClr val="000000"/>
                </a:solidFill>
                <a:latin typeface="+mn-lt"/>
                <a:sym typeface="Arial" charset="0"/>
              </a:rPr>
              <a:t>peuvent</a:t>
            </a:r>
            <a:r>
              <a:rPr lang="en-US" sz="1800" dirty="0" smtClean="0">
                <a:solidFill>
                  <a:srgbClr val="000000"/>
                </a:solidFill>
                <a:latin typeface="+mn-lt"/>
                <a:sym typeface="Arial" charset="0"/>
              </a:rPr>
              <a:t> pas </a:t>
            </a:r>
            <a:r>
              <a:rPr lang="en-US" sz="1800" dirty="0" err="1" smtClean="0">
                <a:solidFill>
                  <a:srgbClr val="000000"/>
                </a:solidFill>
                <a:latin typeface="+mn-lt"/>
                <a:sym typeface="Arial" charset="0"/>
              </a:rPr>
              <a:t>être</a:t>
            </a:r>
            <a:r>
              <a:rPr lang="en-US" sz="1800" dirty="0" smtClean="0">
                <a:solidFill>
                  <a:srgbClr val="000000"/>
                </a:solidFill>
                <a:latin typeface="+mn-lt"/>
                <a:sym typeface="Arial" charset="0"/>
              </a:rPr>
              <a:t> à nouveau </a:t>
            </a:r>
            <a:r>
              <a:rPr lang="en-US" sz="1800" dirty="0" err="1" smtClean="0">
                <a:solidFill>
                  <a:srgbClr val="000000"/>
                </a:solidFill>
                <a:latin typeface="+mn-lt"/>
                <a:sym typeface="Arial" charset="0"/>
              </a:rPr>
              <a:t>transférées</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vers</a:t>
            </a:r>
            <a:r>
              <a:rPr lang="en-US" sz="1800" dirty="0" smtClean="0">
                <a:solidFill>
                  <a:srgbClr val="000000"/>
                </a:solidFill>
                <a:latin typeface="+mn-lt"/>
                <a:sym typeface="Arial" charset="0"/>
              </a:rPr>
              <a:t> le stock normal, </a:t>
            </a:r>
            <a:r>
              <a:rPr lang="en-US" sz="1800" dirty="0" err="1" smtClean="0">
                <a:solidFill>
                  <a:srgbClr val="000000"/>
                </a:solidFill>
                <a:latin typeface="+mn-lt"/>
                <a:sym typeface="Arial" charset="0"/>
              </a:rPr>
              <a:t>mais</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doivent</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être</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retournées</a:t>
            </a:r>
            <a:r>
              <a:rPr lang="en-US" sz="1800" dirty="0" smtClean="0">
                <a:solidFill>
                  <a:srgbClr val="000000"/>
                </a:solidFill>
                <a:latin typeface="+mn-lt"/>
                <a:sym typeface="Arial" charset="0"/>
              </a:rPr>
              <a:t> au </a:t>
            </a:r>
            <a:r>
              <a:rPr lang="en-US" sz="1800" dirty="0" err="1" smtClean="0">
                <a:solidFill>
                  <a:srgbClr val="000000"/>
                </a:solidFill>
                <a:latin typeface="+mn-lt"/>
                <a:sym typeface="Arial" charset="0"/>
              </a:rPr>
              <a:t>fournisseur</a:t>
            </a:r>
            <a:r>
              <a:rPr lang="en-US" sz="1800" dirty="0" smtClean="0">
                <a:solidFill>
                  <a:srgbClr val="000000"/>
                </a:solidFill>
                <a:latin typeface="+mn-lt"/>
                <a:sym typeface="Arial" charset="0"/>
              </a:rPr>
              <a:t>.</a:t>
            </a:r>
          </a:p>
          <a:p>
            <a:pPr marL="244475" indent="-244475" algn="l" eaLnBrk="0" hangingPunct="0">
              <a:defRPr/>
            </a:pPr>
            <a:endParaRPr lang="en-US" sz="1800" dirty="0" smtClean="0">
              <a:solidFill>
                <a:srgbClr val="000000"/>
              </a:solidFill>
              <a:latin typeface="+mn-lt"/>
              <a:sym typeface="Arial" charset="0"/>
            </a:endParaRPr>
          </a:p>
          <a:p>
            <a:pPr marL="244475" indent="-244475" algn="l" eaLnBrk="0" hangingPunct="0">
              <a:defRPr/>
            </a:pPr>
            <a:r>
              <a:rPr lang="en-US" sz="1800" dirty="0" smtClean="0">
                <a:solidFill>
                  <a:srgbClr val="000000"/>
                </a:solidFill>
                <a:latin typeface="+mn-lt"/>
                <a:sym typeface="Arial" charset="0"/>
              </a:rPr>
              <a:t>- Les </a:t>
            </a:r>
            <a:r>
              <a:rPr lang="en-US" sz="1800" dirty="0" err="1" smtClean="0">
                <a:solidFill>
                  <a:srgbClr val="000000"/>
                </a:solidFill>
                <a:latin typeface="+mn-lt"/>
                <a:sym typeface="Arial" charset="0"/>
              </a:rPr>
              <a:t>marchandises</a:t>
            </a:r>
            <a:r>
              <a:rPr lang="en-US" sz="1800" dirty="0" smtClean="0">
                <a:solidFill>
                  <a:srgbClr val="000000"/>
                </a:solidFill>
                <a:latin typeface="+mn-lt"/>
                <a:sym typeface="Arial" charset="0"/>
              </a:rPr>
              <a:t> </a:t>
            </a:r>
            <a:r>
              <a:rPr lang="en-US" sz="1800" b="1" dirty="0" smtClean="0">
                <a:solidFill>
                  <a:srgbClr val="000000"/>
                </a:solidFill>
                <a:latin typeface="+mn-lt"/>
                <a:sym typeface="Arial" charset="0"/>
              </a:rPr>
              <a:t>ne </a:t>
            </a:r>
            <a:r>
              <a:rPr lang="en-US" sz="1800" b="1" dirty="0" err="1" smtClean="0">
                <a:solidFill>
                  <a:srgbClr val="000000"/>
                </a:solidFill>
                <a:latin typeface="+mn-lt"/>
                <a:sym typeface="Arial" charset="0"/>
              </a:rPr>
              <a:t>conviennent</a:t>
            </a:r>
            <a:r>
              <a:rPr lang="en-US" sz="1800" b="1" dirty="0" smtClean="0">
                <a:solidFill>
                  <a:srgbClr val="000000"/>
                </a:solidFill>
                <a:latin typeface="+mn-lt"/>
                <a:sym typeface="Arial" charset="0"/>
              </a:rPr>
              <a:t> pas au client </a:t>
            </a:r>
            <a:r>
              <a:rPr lang="en-US" sz="1800" dirty="0" smtClean="0">
                <a:solidFill>
                  <a:srgbClr val="000000"/>
                </a:solidFill>
                <a:latin typeface="+mn-lt"/>
                <a:sym typeface="Arial" charset="0"/>
              </a:rPr>
              <a:t>qui </a:t>
            </a:r>
            <a:r>
              <a:rPr lang="en-US" sz="1800" dirty="0" err="1" smtClean="0">
                <a:solidFill>
                  <a:srgbClr val="000000"/>
                </a:solidFill>
                <a:latin typeface="+mn-lt"/>
                <a:sym typeface="Arial" charset="0"/>
              </a:rPr>
              <a:t>souhaite</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être</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remboursé</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ou</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obtenir</a:t>
            </a:r>
            <a:r>
              <a:rPr lang="en-US" sz="1800" dirty="0" smtClean="0">
                <a:solidFill>
                  <a:srgbClr val="000000"/>
                </a:solidFill>
                <a:latin typeface="+mn-lt"/>
                <a:sym typeface="Arial" charset="0"/>
              </a:rPr>
              <a:t> un </a:t>
            </a:r>
            <a:r>
              <a:rPr lang="en-US" sz="1800" dirty="0" err="1" smtClean="0">
                <a:solidFill>
                  <a:srgbClr val="000000"/>
                </a:solidFill>
                <a:latin typeface="+mn-lt"/>
                <a:sym typeface="Arial" charset="0"/>
              </a:rPr>
              <a:t>avoir</a:t>
            </a:r>
            <a:r>
              <a:rPr lang="en-US" sz="1800" dirty="0" smtClean="0">
                <a:solidFill>
                  <a:srgbClr val="000000"/>
                </a:solidFill>
                <a:latin typeface="+mn-lt"/>
                <a:sym typeface="Arial" charset="0"/>
              </a:rPr>
              <a:t>. Les </a:t>
            </a:r>
            <a:r>
              <a:rPr lang="en-US" sz="1800" dirty="0" err="1" smtClean="0">
                <a:solidFill>
                  <a:srgbClr val="000000"/>
                </a:solidFill>
                <a:latin typeface="+mn-lt"/>
                <a:sym typeface="Arial" charset="0"/>
              </a:rPr>
              <a:t>marchandises</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peuvent</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être</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réutilisées</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entièrement</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ou</a:t>
            </a:r>
            <a:r>
              <a:rPr lang="en-US" sz="1800" dirty="0" smtClean="0">
                <a:solidFill>
                  <a:srgbClr val="000000"/>
                </a:solidFill>
                <a:latin typeface="+mn-lt"/>
                <a:sym typeface="Arial" charset="0"/>
              </a:rPr>
              <a:t> </a:t>
            </a:r>
            <a:r>
              <a:rPr lang="en-US" sz="1800" dirty="0" err="1" smtClean="0">
                <a:solidFill>
                  <a:srgbClr val="000000"/>
                </a:solidFill>
                <a:latin typeface="+mn-lt"/>
                <a:sym typeface="Arial" charset="0"/>
              </a:rPr>
              <a:t>partiellement</a:t>
            </a:r>
            <a:r>
              <a:rPr lang="en-US" sz="1800" dirty="0" smtClean="0">
                <a:solidFill>
                  <a:srgbClr val="000000"/>
                </a:solidFill>
                <a:latin typeface="+mn-lt"/>
                <a:sym typeface="Arial" charset="0"/>
              </a:rPr>
              <a:t>.</a:t>
            </a:r>
            <a:endParaRPr lang="en-US" sz="1800" dirty="0">
              <a:solidFill>
                <a:srgbClr val="000000"/>
              </a:solidFill>
              <a:latin typeface="+mn-lt"/>
              <a:sym typeface="Arial" charset="0"/>
            </a:endParaRPr>
          </a:p>
        </p:txBody>
      </p:sp>
    </p:spTree>
    <p:extLst>
      <p:ext uri="{BB962C8B-B14F-4D97-AF65-F5344CB8AC3E}">
        <p14:creationId xmlns:p14="http://schemas.microsoft.com/office/powerpoint/2010/main" val="4279614794"/>
      </p:ext>
    </p:extLst>
  </p:cSld>
  <p:clrMapOvr>
    <a:masterClrMapping/>
  </p:clrMapOvr>
  <p:transition>
    <p:cover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Organisation des magasins et des stocks</a:t>
            </a:r>
            <a:endParaRPr lang="fr-FR" sz="2800" b="1" dirty="0"/>
          </a:p>
        </p:txBody>
      </p:sp>
      <p:sp>
        <p:nvSpPr>
          <p:cNvPr id="43" name="ZoneTexte 42"/>
          <p:cNvSpPr txBox="1"/>
          <p:nvPr/>
        </p:nvSpPr>
        <p:spPr>
          <a:xfrm>
            <a:off x="0" y="1484784"/>
            <a:ext cx="7740352" cy="461665"/>
          </a:xfrm>
          <a:prstGeom prst="rect">
            <a:avLst/>
          </a:prstGeom>
          <a:noFill/>
        </p:spPr>
        <p:txBody>
          <a:bodyPr wrap="square" rtlCol="0">
            <a:spAutoFit/>
          </a:bodyPr>
          <a:lstStyle/>
          <a:p>
            <a:pPr algn="l"/>
            <a:r>
              <a:rPr lang="fr-FR" b="1" dirty="0" smtClean="0">
                <a:latin typeface="+mn-lt"/>
              </a:rPr>
              <a:t>Les retours clients: Que deviennent-ils?</a:t>
            </a:r>
            <a:endParaRPr lang="fr-FR" b="1" dirty="0">
              <a:latin typeface="+mn-lt"/>
            </a:endParaRPr>
          </a:p>
        </p:txBody>
      </p:sp>
      <p:sp>
        <p:nvSpPr>
          <p:cNvPr id="46" name="Rectangle à coins arrondis 45"/>
          <p:cNvSpPr/>
          <p:nvPr/>
        </p:nvSpPr>
        <p:spPr>
          <a:xfrm>
            <a:off x="3779912" y="4869160"/>
            <a:ext cx="1440160"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Vente au personnel</a:t>
            </a:r>
            <a:endParaRPr lang="fr-FR" sz="1600" b="1" dirty="0">
              <a:solidFill>
                <a:schemeClr val="tx1"/>
              </a:solidFill>
            </a:endParaRPr>
          </a:p>
        </p:txBody>
      </p:sp>
      <p:sp>
        <p:nvSpPr>
          <p:cNvPr id="50" name="Rectangle à coins arrondis 49"/>
          <p:cNvSpPr/>
          <p:nvPr/>
        </p:nvSpPr>
        <p:spPr>
          <a:xfrm>
            <a:off x="3851920" y="2204864"/>
            <a:ext cx="1440160"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Client</a:t>
            </a:r>
            <a:endParaRPr lang="fr-FR" sz="1600" b="1" dirty="0">
              <a:solidFill>
                <a:schemeClr val="tx1"/>
              </a:solidFill>
            </a:endParaRPr>
          </a:p>
        </p:txBody>
      </p:sp>
      <p:sp>
        <p:nvSpPr>
          <p:cNvPr id="54" name="Rectangle à coins arrondis 53"/>
          <p:cNvSpPr/>
          <p:nvPr/>
        </p:nvSpPr>
        <p:spPr>
          <a:xfrm>
            <a:off x="3851920" y="2996952"/>
            <a:ext cx="1440160"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Stock de retours bloqués</a:t>
            </a:r>
            <a:endParaRPr lang="fr-FR" sz="1400" b="1" dirty="0">
              <a:solidFill>
                <a:schemeClr val="tx1"/>
              </a:solidFill>
            </a:endParaRPr>
          </a:p>
        </p:txBody>
      </p:sp>
      <p:sp>
        <p:nvSpPr>
          <p:cNvPr id="59" name="Rectangle à coins arrondis 58"/>
          <p:cNvSpPr/>
          <p:nvPr/>
        </p:nvSpPr>
        <p:spPr>
          <a:xfrm>
            <a:off x="3851920" y="3861048"/>
            <a:ext cx="1440160"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contrôle</a:t>
            </a:r>
            <a:endParaRPr lang="fr-FR" b="1" dirty="0">
              <a:solidFill>
                <a:schemeClr val="tx1"/>
              </a:solidFill>
            </a:endParaRPr>
          </a:p>
        </p:txBody>
      </p:sp>
      <p:sp>
        <p:nvSpPr>
          <p:cNvPr id="62" name="Rectangle à coins arrondis 61"/>
          <p:cNvSpPr/>
          <p:nvPr/>
        </p:nvSpPr>
        <p:spPr>
          <a:xfrm>
            <a:off x="395536" y="4869160"/>
            <a:ext cx="1440160"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Retour fournisseur</a:t>
            </a:r>
            <a:endParaRPr lang="fr-FR" sz="1600" b="1" dirty="0">
              <a:solidFill>
                <a:schemeClr val="tx1"/>
              </a:solidFill>
            </a:endParaRPr>
          </a:p>
        </p:txBody>
      </p:sp>
      <p:sp>
        <p:nvSpPr>
          <p:cNvPr id="67" name="Rectangle à coins arrondis 66"/>
          <p:cNvSpPr/>
          <p:nvPr/>
        </p:nvSpPr>
        <p:spPr>
          <a:xfrm>
            <a:off x="2123728" y="4869160"/>
            <a:ext cx="1440160"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Stock de casse</a:t>
            </a:r>
            <a:endParaRPr lang="fr-FR" sz="1600" b="1" dirty="0">
              <a:solidFill>
                <a:schemeClr val="tx1"/>
              </a:solidFill>
            </a:endParaRPr>
          </a:p>
        </p:txBody>
      </p:sp>
      <p:sp>
        <p:nvSpPr>
          <p:cNvPr id="68" name="Rectangle à coins arrondis 67"/>
          <p:cNvSpPr/>
          <p:nvPr/>
        </p:nvSpPr>
        <p:spPr>
          <a:xfrm>
            <a:off x="7020272" y="4869160"/>
            <a:ext cx="1440160"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Commandes en suspens</a:t>
            </a:r>
            <a:endParaRPr lang="fr-FR" sz="1600" b="1" dirty="0">
              <a:solidFill>
                <a:schemeClr val="tx1"/>
              </a:solidFill>
            </a:endParaRPr>
          </a:p>
        </p:txBody>
      </p:sp>
      <p:sp>
        <p:nvSpPr>
          <p:cNvPr id="74" name="Rectangle à coins arrondis 73"/>
          <p:cNvSpPr/>
          <p:nvPr/>
        </p:nvSpPr>
        <p:spPr>
          <a:xfrm>
            <a:off x="5364088" y="4869160"/>
            <a:ext cx="1440160" cy="504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Stock normal </a:t>
            </a:r>
            <a:endParaRPr lang="fr-FR" sz="1600" b="1" dirty="0">
              <a:solidFill>
                <a:schemeClr val="tx1"/>
              </a:solidFill>
            </a:endParaRPr>
          </a:p>
        </p:txBody>
      </p:sp>
      <p:sp>
        <p:nvSpPr>
          <p:cNvPr id="75" name="Flèche vers le bas 74"/>
          <p:cNvSpPr/>
          <p:nvPr/>
        </p:nvSpPr>
        <p:spPr>
          <a:xfrm>
            <a:off x="4572000" y="2708920"/>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6" name="Flèche vers le bas 75"/>
          <p:cNvSpPr/>
          <p:nvPr/>
        </p:nvSpPr>
        <p:spPr>
          <a:xfrm>
            <a:off x="4572000" y="3501008"/>
            <a:ext cx="7200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7" name="Flèche vers le bas 76"/>
          <p:cNvSpPr/>
          <p:nvPr/>
        </p:nvSpPr>
        <p:spPr>
          <a:xfrm>
            <a:off x="4572000" y="4365104"/>
            <a:ext cx="7200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78" name="Connecteur droit avec flèche 77"/>
          <p:cNvCxnSpPr>
            <a:stCxn id="59" idx="3"/>
            <a:endCxn id="59" idx="3"/>
          </p:cNvCxnSpPr>
          <p:nvPr/>
        </p:nvCxnSpPr>
        <p:spPr>
          <a:xfrm>
            <a:off x="5292080" y="411307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H="1">
            <a:off x="3347864" y="4400147"/>
            <a:ext cx="581328" cy="3970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a:off x="5220072" y="4365104"/>
            <a:ext cx="576064" cy="4320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a:off x="5220072" y="4365104"/>
            <a:ext cx="2592288" cy="4320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flipH="1">
            <a:off x="1259632" y="4365104"/>
            <a:ext cx="2664296" cy="4320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552947"/>
      </p:ext>
    </p:extLst>
  </p:cSld>
  <p:clrMapOvr>
    <a:masterClrMapping/>
  </p:clrMapOvr>
  <p:transition>
    <p:cover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normAutofit/>
          </a:bodyPr>
          <a:lstStyle/>
          <a:p>
            <a:pPr algn="ctr"/>
            <a:r>
              <a:rPr lang="fr-FR" sz="2800" b="1" dirty="0" smtClean="0"/>
              <a:t>Organisation des magasins et des stocks</a:t>
            </a:r>
            <a:endParaRPr lang="fr-FR" sz="2800" b="1" dirty="0"/>
          </a:p>
        </p:txBody>
      </p:sp>
      <p:sp>
        <p:nvSpPr>
          <p:cNvPr id="3" name="ZoneTexte 2"/>
          <p:cNvSpPr txBox="1"/>
          <p:nvPr/>
        </p:nvSpPr>
        <p:spPr>
          <a:xfrm>
            <a:off x="0" y="2133600"/>
            <a:ext cx="8388424" cy="3539430"/>
          </a:xfrm>
          <a:prstGeom prst="rect">
            <a:avLst/>
          </a:prstGeom>
          <a:noFill/>
        </p:spPr>
        <p:txBody>
          <a:bodyPr wrap="square" rtlCol="0">
            <a:spAutoFit/>
          </a:bodyPr>
          <a:lstStyle/>
          <a:p>
            <a:pPr algn="l"/>
            <a:r>
              <a:rPr lang="fr-FR" b="1" dirty="0" smtClean="0">
                <a:latin typeface="+mn-lt"/>
              </a:rPr>
              <a:t>Le reverse </a:t>
            </a:r>
            <a:r>
              <a:rPr lang="fr-FR" b="1" dirty="0" err="1" smtClean="0">
                <a:latin typeface="+mn-lt"/>
              </a:rPr>
              <a:t>logistics</a:t>
            </a:r>
            <a:r>
              <a:rPr lang="fr-FR" b="1" dirty="0" smtClean="0">
                <a:latin typeface="+mn-lt"/>
              </a:rPr>
              <a:t> … c’est aussi:</a:t>
            </a:r>
          </a:p>
          <a:p>
            <a:pPr algn="l"/>
            <a:endParaRPr lang="fr-FR" sz="2000" b="1" dirty="0" smtClean="0">
              <a:solidFill>
                <a:schemeClr val="accent1">
                  <a:lumMod val="75000"/>
                </a:schemeClr>
              </a:solidFill>
            </a:endParaRPr>
          </a:p>
          <a:p>
            <a:pPr lvl="1" algn="l">
              <a:buFont typeface="Arial" pitchFamily="34" charset="0"/>
              <a:buChar char="•"/>
            </a:pPr>
            <a:r>
              <a:rPr lang="fr-FR" sz="2000" b="1" dirty="0" smtClean="0">
                <a:solidFill>
                  <a:schemeClr val="accent1">
                    <a:lumMod val="75000"/>
                  </a:schemeClr>
                </a:solidFill>
              </a:rPr>
              <a:t> </a:t>
            </a:r>
            <a:r>
              <a:rPr lang="fr-FR" sz="2000" dirty="0" smtClean="0">
                <a:latin typeface="+mn-lt"/>
              </a:rPr>
              <a:t>le recyclage et plus particulièrement celui des DEEE   (</a:t>
            </a:r>
          </a:p>
          <a:p>
            <a:pPr lvl="1" algn="l">
              <a:buFont typeface="Arial" pitchFamily="34" charset="0"/>
              <a:buChar char="•"/>
            </a:pPr>
            <a:endParaRPr lang="fr-FR" sz="2000" dirty="0" smtClean="0">
              <a:latin typeface="+mn-lt"/>
            </a:endParaRPr>
          </a:p>
          <a:p>
            <a:pPr lvl="1" algn="l">
              <a:buFont typeface="Arial" pitchFamily="34" charset="0"/>
              <a:buChar char="•"/>
            </a:pPr>
            <a:endParaRPr lang="fr-FR" sz="2000" dirty="0" smtClean="0">
              <a:latin typeface="+mn-lt"/>
            </a:endParaRPr>
          </a:p>
          <a:p>
            <a:pPr lvl="1" algn="l">
              <a:buFont typeface="Arial" pitchFamily="34" charset="0"/>
              <a:buChar char="•"/>
            </a:pPr>
            <a:r>
              <a:rPr lang="fr-FR" sz="2000" dirty="0" smtClean="0">
                <a:latin typeface="+mn-lt"/>
              </a:rPr>
              <a:t>les surstocks</a:t>
            </a:r>
          </a:p>
          <a:p>
            <a:pPr lvl="1" algn="l">
              <a:buFont typeface="Arial" pitchFamily="34" charset="0"/>
              <a:buChar char="•"/>
            </a:pPr>
            <a:r>
              <a:rPr lang="fr-FR" sz="2000" dirty="0" smtClean="0">
                <a:latin typeface="+mn-lt"/>
              </a:rPr>
              <a:t>Le retour des produits pour réparation….</a:t>
            </a:r>
          </a:p>
          <a:p>
            <a:pPr lvl="1" algn="l">
              <a:buFont typeface="Arial" pitchFamily="34" charset="0"/>
              <a:buChar char="•"/>
            </a:pPr>
            <a:endParaRPr lang="fr-FR" sz="2000" dirty="0" smtClean="0"/>
          </a:p>
          <a:p>
            <a:pPr lvl="1" algn="l">
              <a:buFont typeface="Arial" pitchFamily="34" charset="0"/>
              <a:buChar char="•"/>
            </a:pPr>
            <a:endParaRPr lang="fr-FR" sz="2000" dirty="0" smtClean="0"/>
          </a:p>
          <a:p>
            <a:pPr algn="l"/>
            <a:endParaRPr lang="fr-FR" sz="2000" b="1" dirty="0" smtClean="0">
              <a:solidFill>
                <a:schemeClr val="accent1">
                  <a:lumMod val="75000"/>
                </a:schemeClr>
              </a:solidFill>
            </a:endParaRPr>
          </a:p>
          <a:p>
            <a:pPr algn="l"/>
            <a:endParaRPr lang="fr-FR" sz="2000" b="1" dirty="0">
              <a:solidFill>
                <a:schemeClr val="accent1">
                  <a:lumMod val="75000"/>
                </a:schemeClr>
              </a:solidFill>
            </a:endParaRPr>
          </a:p>
        </p:txBody>
      </p:sp>
      <p:sp>
        <p:nvSpPr>
          <p:cNvPr id="4" name="Rectangle 3"/>
          <p:cNvSpPr/>
          <p:nvPr/>
        </p:nvSpPr>
        <p:spPr>
          <a:xfrm>
            <a:off x="5715000" y="2819400"/>
            <a:ext cx="3429000" cy="1200329"/>
          </a:xfrm>
          <a:prstGeom prst="rect">
            <a:avLst/>
          </a:prstGeom>
        </p:spPr>
        <p:txBody>
          <a:bodyPr wrap="square">
            <a:spAutoFit/>
          </a:bodyPr>
          <a:lstStyle/>
          <a:p>
            <a:r>
              <a:rPr lang="fr-FR" sz="1800" dirty="0" smtClean="0">
                <a:latin typeface="+mn-lt"/>
              </a:rPr>
              <a:t>    Déchets d'équipements </a:t>
            </a:r>
          </a:p>
          <a:p>
            <a:pPr algn="l"/>
            <a:r>
              <a:rPr lang="fr-FR" sz="1800" dirty="0" smtClean="0">
                <a:latin typeface="+mn-lt"/>
              </a:rPr>
              <a:t>électriques et électroniques)</a:t>
            </a:r>
          </a:p>
          <a:p>
            <a:endParaRPr lang="fr-FR" sz="1800" dirty="0" smtClean="0">
              <a:latin typeface="+mn-lt"/>
            </a:endParaRPr>
          </a:p>
          <a:p>
            <a:r>
              <a:rPr lang="fr-FR" sz="1800" dirty="0" smtClean="0">
                <a:latin typeface="+mn-lt"/>
              </a:rPr>
              <a:t> </a:t>
            </a:r>
            <a:endParaRPr lang="fr-FR" sz="1800" dirty="0">
              <a:latin typeface="+mn-lt"/>
            </a:endParaRPr>
          </a:p>
        </p:txBody>
      </p:sp>
    </p:spTree>
    <p:extLst>
      <p:ext uri="{BB962C8B-B14F-4D97-AF65-F5344CB8AC3E}">
        <p14:creationId xmlns:p14="http://schemas.microsoft.com/office/powerpoint/2010/main" val="2904469672"/>
      </p:ext>
    </p:extLst>
  </p:cSld>
  <p:clrMapOvr>
    <a:masterClrMapping/>
  </p:clrMapOvr>
  <p:transition>
    <p:cover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79512" y="1700808"/>
            <a:ext cx="8964488" cy="4483100"/>
          </a:xfrm>
        </p:spPr>
        <p:txBody>
          <a:bodyPr/>
          <a:lstStyle/>
          <a:p>
            <a:pPr>
              <a:lnSpc>
                <a:spcPct val="80000"/>
              </a:lnSpc>
              <a:buNone/>
            </a:pPr>
            <a:r>
              <a:rPr lang="fr-FR" sz="2400" b="1" dirty="0" smtClean="0"/>
              <a:t>le packaging</a:t>
            </a:r>
          </a:p>
          <a:p>
            <a:pPr>
              <a:lnSpc>
                <a:spcPct val="80000"/>
              </a:lnSpc>
              <a:buNone/>
            </a:pPr>
            <a:endParaRPr lang="fr-FR" sz="2100" b="1" dirty="0"/>
          </a:p>
          <a:p>
            <a:pPr lvl="1">
              <a:lnSpc>
                <a:spcPct val="80000"/>
              </a:lnSpc>
              <a:buFont typeface="Wingdings" pitchFamily="2" charset="2"/>
              <a:buNone/>
            </a:pPr>
            <a:r>
              <a:rPr lang="fr-FR" sz="2000" dirty="0"/>
              <a:t>     </a:t>
            </a:r>
            <a:r>
              <a:rPr lang="fr-FR" sz="2000" b="1" dirty="0">
                <a:solidFill>
                  <a:schemeClr val="tx2"/>
                </a:solidFill>
              </a:rPr>
              <a:t>« </a:t>
            </a:r>
            <a:r>
              <a:rPr lang="fr-FR" sz="2000" b="1" i="1" dirty="0">
                <a:solidFill>
                  <a:schemeClr val="tx2"/>
                </a:solidFill>
              </a:rPr>
              <a:t>ensemble des éléments matériels qui, sans faire partie du produit lui-même, sont vendus avec lui en vue de permettre ou de faciliter sa protection, son transport, son stockage, sa présentation en linéaire, son identification et son utilisation par le consommateur »   </a:t>
            </a:r>
            <a:r>
              <a:rPr lang="fr-FR" sz="2000" i="1" dirty="0">
                <a:solidFill>
                  <a:schemeClr val="tx2"/>
                </a:solidFill>
              </a:rPr>
              <a:t>L</a:t>
            </a:r>
            <a:r>
              <a:rPr lang="fr-FR" sz="2000" dirty="0">
                <a:solidFill>
                  <a:schemeClr val="tx2"/>
                </a:solidFill>
              </a:rPr>
              <a:t>e Mercator</a:t>
            </a:r>
          </a:p>
          <a:p>
            <a:pPr lvl="1">
              <a:lnSpc>
                <a:spcPct val="80000"/>
              </a:lnSpc>
              <a:buFont typeface="Wingdings" pitchFamily="2" charset="2"/>
              <a:buNone/>
            </a:pPr>
            <a:endParaRPr lang="fr-FR" sz="1600" b="1" dirty="0">
              <a:solidFill>
                <a:schemeClr val="tx2"/>
              </a:solidFill>
            </a:endParaRPr>
          </a:p>
          <a:p>
            <a:pPr lvl="3">
              <a:lnSpc>
                <a:spcPct val="80000"/>
              </a:lnSpc>
              <a:buFont typeface="Wingdings" pitchFamily="2" charset="2"/>
              <a:buNone/>
            </a:pPr>
            <a:endParaRPr lang="fr-FR" dirty="0">
              <a:solidFill>
                <a:schemeClr val="accent1"/>
              </a:solidFill>
            </a:endParaRPr>
          </a:p>
          <a:p>
            <a:pPr lvl="3">
              <a:lnSpc>
                <a:spcPct val="80000"/>
              </a:lnSpc>
              <a:buFont typeface="Wingdings" pitchFamily="2" charset="2"/>
              <a:buNone/>
            </a:pPr>
            <a:endParaRPr lang="fr-FR" sz="1700" dirty="0">
              <a:solidFill>
                <a:schemeClr val="accent1"/>
              </a:solidFill>
            </a:endParaRPr>
          </a:p>
          <a:p>
            <a:pPr lvl="3">
              <a:lnSpc>
                <a:spcPct val="80000"/>
              </a:lnSpc>
              <a:buFont typeface="Wingdings" pitchFamily="2" charset="2"/>
              <a:buNone/>
            </a:pPr>
            <a:endParaRPr lang="fr-FR" sz="1700" dirty="0"/>
          </a:p>
        </p:txBody>
      </p:sp>
      <p:pic>
        <p:nvPicPr>
          <p:cNvPr id="31752" name="Picture 8" descr="Lipton">
            <a:hlinkClick r:id="rId2"/>
          </p:cNvPr>
          <p:cNvPicPr>
            <a:picLocks noChangeAspect="1" noChangeArrowheads="1"/>
          </p:cNvPicPr>
          <p:nvPr/>
        </p:nvPicPr>
        <p:blipFill>
          <a:blip r:embed="rId3" cstate="print"/>
          <a:srcRect/>
          <a:stretch>
            <a:fillRect/>
          </a:stretch>
        </p:blipFill>
        <p:spPr bwMode="auto">
          <a:xfrm>
            <a:off x="6948264" y="5589240"/>
            <a:ext cx="476250" cy="914400"/>
          </a:xfrm>
          <a:prstGeom prst="rect">
            <a:avLst/>
          </a:prstGeom>
          <a:noFill/>
        </p:spPr>
      </p:pic>
      <p:pic>
        <p:nvPicPr>
          <p:cNvPr id="31754" name="Picture 10" descr="Lancôme">
            <a:hlinkClick r:id="rId4"/>
          </p:cNvPr>
          <p:cNvPicPr>
            <a:picLocks noChangeAspect="1" noChangeArrowheads="1"/>
          </p:cNvPicPr>
          <p:nvPr/>
        </p:nvPicPr>
        <p:blipFill>
          <a:blip r:embed="rId5" cstate="print"/>
          <a:srcRect/>
          <a:stretch>
            <a:fillRect/>
          </a:stretch>
        </p:blipFill>
        <p:spPr bwMode="auto">
          <a:xfrm>
            <a:off x="6516216" y="4005064"/>
            <a:ext cx="952500" cy="914400"/>
          </a:xfrm>
          <a:prstGeom prst="rect">
            <a:avLst/>
          </a:prstGeom>
          <a:noFill/>
        </p:spPr>
      </p:pic>
      <p:pic>
        <p:nvPicPr>
          <p:cNvPr id="31756" name="Picture 12" descr="Toy packaging">
            <a:hlinkClick r:id="rId6"/>
          </p:cNvPr>
          <p:cNvPicPr>
            <a:picLocks noChangeAspect="1" noChangeArrowheads="1"/>
          </p:cNvPicPr>
          <p:nvPr/>
        </p:nvPicPr>
        <p:blipFill>
          <a:blip r:embed="rId7" cstate="print"/>
          <a:srcRect/>
          <a:stretch>
            <a:fillRect/>
          </a:stretch>
        </p:blipFill>
        <p:spPr bwMode="auto">
          <a:xfrm>
            <a:off x="971600" y="4509120"/>
            <a:ext cx="1981200" cy="1495425"/>
          </a:xfrm>
          <a:prstGeom prst="rect">
            <a:avLst/>
          </a:prstGeom>
          <a:noFill/>
        </p:spPr>
      </p:pic>
      <p:pic>
        <p:nvPicPr>
          <p:cNvPr id="31758" name="Picture 14" descr="(JPEG)"/>
          <p:cNvPicPr>
            <a:picLocks noChangeAspect="1" noChangeArrowheads="1"/>
          </p:cNvPicPr>
          <p:nvPr/>
        </p:nvPicPr>
        <p:blipFill>
          <a:blip r:embed="rId8" cstate="print"/>
          <a:srcRect/>
          <a:stretch>
            <a:fillRect/>
          </a:stretch>
        </p:blipFill>
        <p:spPr bwMode="auto">
          <a:xfrm>
            <a:off x="7956376" y="4941168"/>
            <a:ext cx="827087" cy="1344612"/>
          </a:xfrm>
          <a:prstGeom prst="rect">
            <a:avLst/>
          </a:prstGeom>
          <a:noFill/>
        </p:spPr>
      </p:pic>
      <p:pic>
        <p:nvPicPr>
          <p:cNvPr id="31760" name="Picture 16" descr="(JPEG)"/>
          <p:cNvPicPr>
            <a:picLocks noChangeAspect="1" noChangeArrowheads="1"/>
          </p:cNvPicPr>
          <p:nvPr/>
        </p:nvPicPr>
        <p:blipFill>
          <a:blip r:embed="rId9" cstate="print"/>
          <a:srcRect/>
          <a:stretch>
            <a:fillRect/>
          </a:stretch>
        </p:blipFill>
        <p:spPr bwMode="auto">
          <a:xfrm>
            <a:off x="4283968" y="4869160"/>
            <a:ext cx="1763713" cy="1268413"/>
          </a:xfrm>
          <a:prstGeom prst="rect">
            <a:avLst/>
          </a:prstGeom>
          <a:noFill/>
        </p:spPr>
      </p:pic>
      <p:sp>
        <p:nvSpPr>
          <p:cNvPr id="12" name="Rectangle 11"/>
          <p:cNvSpPr/>
          <p:nvPr/>
        </p:nvSpPr>
        <p:spPr>
          <a:xfrm>
            <a:off x="1691680" y="260648"/>
            <a:ext cx="7056784" cy="646331"/>
          </a:xfrm>
          <a:prstGeom prst="rect">
            <a:avLst/>
          </a:prstGeom>
        </p:spPr>
        <p:txBody>
          <a:bodyPr wrap="square">
            <a:spAutoFit/>
          </a:bodyPr>
          <a:lstStyle/>
          <a:p>
            <a:pPr lvl="1"/>
            <a:r>
              <a:rPr lang="fr-FR" sz="3600" b="1" dirty="0" smtClean="0">
                <a:latin typeface="+mn-lt"/>
              </a:rPr>
              <a:t>Entreposage</a:t>
            </a:r>
          </a:p>
        </p:txBody>
      </p:sp>
    </p:spTree>
    <p:extLst>
      <p:ext uri="{BB962C8B-B14F-4D97-AF65-F5344CB8AC3E}">
        <p14:creationId xmlns:p14="http://schemas.microsoft.com/office/powerpoint/2010/main" val="705730776"/>
      </p:ext>
    </p:extLst>
  </p:cSld>
  <p:clrMapOvr>
    <a:masterClrMapping/>
  </p:clrMapOvr>
  <p:transition>
    <p:cover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z="1400" smtClean="0"/>
              <a:pPr algn="ctr"/>
              <a:t>56</a:t>
            </a:fld>
            <a:endParaRPr lang="en-US" sz="1400" dirty="0"/>
          </a:p>
        </p:txBody>
      </p:sp>
      <p:sp>
        <p:nvSpPr>
          <p:cNvPr id="3" name="Text Box 4"/>
          <p:cNvSpPr txBox="1">
            <a:spLocks noChangeArrowheads="1"/>
          </p:cNvSpPr>
          <p:nvPr/>
        </p:nvSpPr>
        <p:spPr bwMode="auto">
          <a:xfrm>
            <a:off x="0" y="1371600"/>
            <a:ext cx="5334000" cy="461665"/>
          </a:xfrm>
          <a:prstGeom prst="rect">
            <a:avLst/>
          </a:prstGeom>
          <a:noFill/>
          <a:ln w="9525">
            <a:noFill/>
            <a:miter lim="800000"/>
            <a:headEnd/>
            <a:tailEnd/>
          </a:ln>
        </p:spPr>
        <p:txBody>
          <a:bodyPr>
            <a:spAutoFit/>
          </a:bodyPr>
          <a:lstStyle/>
          <a:p>
            <a:pPr algn="l">
              <a:spcBef>
                <a:spcPct val="50000"/>
              </a:spcBef>
            </a:pPr>
            <a:r>
              <a:rPr lang="en-US" sz="1600" b="1" dirty="0" smtClean="0">
                <a:solidFill>
                  <a:srgbClr val="0000CC"/>
                </a:solidFill>
                <a:latin typeface="+mn-lt"/>
              </a:rPr>
              <a:t> </a:t>
            </a:r>
            <a:r>
              <a:rPr lang="en-US" b="1" dirty="0" err="1" smtClean="0">
                <a:latin typeface="+mn-lt"/>
              </a:rPr>
              <a:t>Conditionnement</a:t>
            </a:r>
            <a:r>
              <a:rPr lang="en-US" b="1" dirty="0" smtClean="0">
                <a:latin typeface="+mn-lt"/>
              </a:rPr>
              <a:t> et </a:t>
            </a:r>
            <a:r>
              <a:rPr lang="en-US" b="1" dirty="0" err="1" smtClean="0">
                <a:latin typeface="+mn-lt"/>
              </a:rPr>
              <a:t>emballage</a:t>
            </a:r>
            <a:endParaRPr lang="en-US" dirty="0">
              <a:latin typeface="+mn-lt"/>
            </a:endParaRPr>
          </a:p>
        </p:txBody>
      </p:sp>
      <p:sp>
        <p:nvSpPr>
          <p:cNvPr id="4" name="Text Box 6"/>
          <p:cNvSpPr txBox="1">
            <a:spLocks noChangeArrowheads="1"/>
          </p:cNvSpPr>
          <p:nvPr/>
        </p:nvSpPr>
        <p:spPr bwMode="auto">
          <a:xfrm>
            <a:off x="152400" y="1828800"/>
            <a:ext cx="8991600" cy="1077218"/>
          </a:xfrm>
          <a:prstGeom prst="rect">
            <a:avLst/>
          </a:prstGeom>
          <a:noFill/>
          <a:ln w="0" cmpd="thickThin">
            <a:noFill/>
            <a:miter lim="800000"/>
            <a:headEnd/>
            <a:tailEnd/>
          </a:ln>
        </p:spPr>
        <p:txBody>
          <a:bodyPr wrap="square">
            <a:spAutoFit/>
          </a:bodyPr>
          <a:lstStyle/>
          <a:p>
            <a:pPr algn="l">
              <a:spcBef>
                <a:spcPct val="50000"/>
              </a:spcBef>
            </a:pPr>
            <a:r>
              <a:rPr lang="en-US" sz="2000" b="1" dirty="0" smtClean="0">
                <a:solidFill>
                  <a:schemeClr val="accent1">
                    <a:lumMod val="75000"/>
                  </a:schemeClr>
                </a:solidFill>
                <a:latin typeface="+mn-lt"/>
              </a:rPr>
              <a:t>Le </a:t>
            </a:r>
            <a:r>
              <a:rPr lang="en-US" sz="2000" b="1" dirty="0" err="1" smtClean="0">
                <a:solidFill>
                  <a:schemeClr val="accent1">
                    <a:lumMod val="75000"/>
                  </a:schemeClr>
                </a:solidFill>
                <a:latin typeface="+mn-lt"/>
              </a:rPr>
              <a:t>conditionnement</a:t>
            </a:r>
            <a:r>
              <a:rPr lang="en-US" sz="2000" b="1" dirty="0" smtClean="0">
                <a:solidFill>
                  <a:schemeClr val="accent1">
                    <a:lumMod val="75000"/>
                  </a:schemeClr>
                </a:solidFill>
                <a:latin typeface="+mn-lt"/>
              </a:rPr>
              <a:t> </a:t>
            </a:r>
            <a:r>
              <a:rPr lang="en-US" sz="2000" dirty="0" err="1" smtClean="0">
                <a:latin typeface="+mn-lt"/>
              </a:rPr>
              <a:t>c’est</a:t>
            </a:r>
            <a:r>
              <a:rPr lang="en-US" sz="2000" dirty="0" smtClean="0">
                <a:latin typeface="+mn-lt"/>
              </a:rPr>
              <a:t> </a:t>
            </a:r>
            <a:r>
              <a:rPr lang="en-US" sz="2000" dirty="0">
                <a:latin typeface="+mn-lt"/>
              </a:rPr>
              <a:t>le </a:t>
            </a:r>
            <a:r>
              <a:rPr lang="en-US" sz="2000" dirty="0" err="1">
                <a:latin typeface="+mn-lt"/>
              </a:rPr>
              <a:t>contenant</a:t>
            </a:r>
            <a:r>
              <a:rPr lang="en-US" sz="2000" dirty="0">
                <a:latin typeface="+mn-lt"/>
              </a:rPr>
              <a:t> ( </a:t>
            </a:r>
            <a:r>
              <a:rPr lang="en-US" sz="2000" dirty="0" err="1">
                <a:latin typeface="+mn-lt"/>
              </a:rPr>
              <a:t>bouteille</a:t>
            </a:r>
            <a:r>
              <a:rPr lang="en-US" sz="2000" dirty="0">
                <a:latin typeface="+mn-lt"/>
              </a:rPr>
              <a:t> , pot…) au contact direct avec un </a:t>
            </a:r>
            <a:r>
              <a:rPr lang="en-US" sz="2000" dirty="0" err="1" smtClean="0">
                <a:latin typeface="+mn-lt"/>
              </a:rPr>
              <a:t>produit</a:t>
            </a:r>
            <a:r>
              <a:rPr lang="en-US" sz="2000" dirty="0" smtClean="0">
                <a:latin typeface="+mn-lt"/>
              </a:rPr>
              <a:t>. Il  </a:t>
            </a:r>
            <a:r>
              <a:rPr lang="en-US" sz="2000" dirty="0" err="1" smtClean="0">
                <a:latin typeface="+mn-lt"/>
              </a:rPr>
              <a:t>permet</a:t>
            </a:r>
            <a:r>
              <a:rPr lang="en-US" sz="2000" dirty="0" smtClean="0">
                <a:latin typeface="+mn-lt"/>
              </a:rPr>
              <a:t> de </a:t>
            </a:r>
            <a:r>
              <a:rPr lang="en-US" sz="2000" dirty="0" err="1" smtClean="0">
                <a:latin typeface="+mn-lt"/>
              </a:rPr>
              <a:t>présenter</a:t>
            </a:r>
            <a:r>
              <a:rPr lang="en-US" sz="2000" dirty="0" smtClean="0">
                <a:latin typeface="+mn-lt"/>
              </a:rPr>
              <a:t> et de </a:t>
            </a:r>
            <a:r>
              <a:rPr lang="en-US" sz="2000" dirty="0" err="1" smtClean="0">
                <a:latin typeface="+mn-lt"/>
              </a:rPr>
              <a:t>valoriser</a:t>
            </a:r>
            <a:r>
              <a:rPr lang="en-US" sz="2000" dirty="0" smtClean="0">
                <a:latin typeface="+mn-lt"/>
              </a:rPr>
              <a:t> le </a:t>
            </a:r>
            <a:r>
              <a:rPr lang="en-US" sz="2000" dirty="0" err="1" smtClean="0">
                <a:latin typeface="+mn-lt"/>
              </a:rPr>
              <a:t>produit</a:t>
            </a:r>
            <a:r>
              <a:rPr lang="en-US" sz="2000" dirty="0" smtClean="0">
                <a:latin typeface="+mn-lt"/>
              </a:rPr>
              <a:t> </a:t>
            </a:r>
            <a:r>
              <a:rPr lang="en-US" sz="2000" dirty="0" err="1" smtClean="0">
                <a:latin typeface="+mn-lt"/>
              </a:rPr>
              <a:t>sur</a:t>
            </a:r>
            <a:r>
              <a:rPr lang="en-US" sz="2000" dirty="0" smtClean="0">
                <a:latin typeface="+mn-lt"/>
              </a:rPr>
              <a:t> la surface de </a:t>
            </a:r>
            <a:r>
              <a:rPr lang="en-US" sz="2000" dirty="0" err="1" smtClean="0">
                <a:latin typeface="+mn-lt"/>
              </a:rPr>
              <a:t>vente</a:t>
            </a:r>
            <a:r>
              <a:rPr lang="en-US" sz="2000" dirty="0" smtClean="0">
                <a:latin typeface="+mn-lt"/>
              </a:rPr>
              <a:t>.</a:t>
            </a:r>
          </a:p>
          <a:p>
            <a:pPr>
              <a:spcBef>
                <a:spcPct val="50000"/>
              </a:spcBef>
            </a:pPr>
            <a:endParaRPr lang="en-US" sz="1600" dirty="0">
              <a:latin typeface="+mn-lt"/>
            </a:endParaRPr>
          </a:p>
        </p:txBody>
      </p:sp>
      <p:pic>
        <p:nvPicPr>
          <p:cNvPr id="6" name="Picture 8" descr="A:\jex.jpg"/>
          <p:cNvPicPr>
            <a:picLocks noChangeAspect="1" noChangeArrowheads="1"/>
          </p:cNvPicPr>
          <p:nvPr/>
        </p:nvPicPr>
        <p:blipFill>
          <a:blip r:embed="rId2" cstate="print"/>
          <a:srcRect/>
          <a:stretch>
            <a:fillRect/>
          </a:stretch>
        </p:blipFill>
        <p:spPr bwMode="auto">
          <a:xfrm>
            <a:off x="3363145" y="4077072"/>
            <a:ext cx="1928936" cy="2078360"/>
          </a:xfrm>
          <a:prstGeom prst="rect">
            <a:avLst/>
          </a:prstGeom>
          <a:noFill/>
          <a:ln w="57150" cmpd="thickThin">
            <a:solidFill>
              <a:schemeClr val="tx2">
                <a:lumMod val="75000"/>
              </a:schemeClr>
            </a:solidFill>
            <a:miter lim="800000"/>
            <a:headEnd/>
            <a:tailEnd/>
          </a:ln>
        </p:spPr>
      </p:pic>
      <p:sp>
        <p:nvSpPr>
          <p:cNvPr id="7" name="Text Box 9"/>
          <p:cNvSpPr txBox="1">
            <a:spLocks noChangeArrowheads="1"/>
          </p:cNvSpPr>
          <p:nvPr/>
        </p:nvSpPr>
        <p:spPr bwMode="auto">
          <a:xfrm>
            <a:off x="3491880" y="3573016"/>
            <a:ext cx="2088232" cy="307777"/>
          </a:xfrm>
          <a:prstGeom prst="rect">
            <a:avLst/>
          </a:prstGeom>
          <a:solidFill>
            <a:schemeClr val="bg1"/>
          </a:solidFill>
          <a:ln w="38100" cmpd="dbl">
            <a:solidFill>
              <a:schemeClr val="tx2">
                <a:lumMod val="75000"/>
              </a:schemeClr>
            </a:solidFill>
            <a:miter lim="800000"/>
            <a:headEnd/>
            <a:tailEnd/>
          </a:ln>
        </p:spPr>
        <p:txBody>
          <a:bodyPr wrap="square">
            <a:spAutoFit/>
          </a:bodyPr>
          <a:lstStyle/>
          <a:p>
            <a:pPr>
              <a:spcBef>
                <a:spcPct val="50000"/>
              </a:spcBef>
            </a:pPr>
            <a:r>
              <a:rPr lang="en-US" sz="1400" dirty="0" err="1">
                <a:latin typeface="+mn-lt"/>
              </a:rPr>
              <a:t>Contenir</a:t>
            </a:r>
            <a:r>
              <a:rPr lang="en-US" sz="1400" dirty="0">
                <a:latin typeface="+mn-lt"/>
              </a:rPr>
              <a:t> le </a:t>
            </a:r>
            <a:r>
              <a:rPr lang="en-US" sz="1400" dirty="0" err="1">
                <a:latin typeface="+mn-lt"/>
              </a:rPr>
              <a:t>produit</a:t>
            </a:r>
            <a:endParaRPr lang="en-US" sz="1400" dirty="0">
              <a:latin typeface="+mn-lt"/>
            </a:endParaRPr>
          </a:p>
        </p:txBody>
      </p:sp>
      <p:sp>
        <p:nvSpPr>
          <p:cNvPr id="8" name="Line 10"/>
          <p:cNvSpPr>
            <a:spLocks noChangeShapeType="1"/>
          </p:cNvSpPr>
          <p:nvPr/>
        </p:nvSpPr>
        <p:spPr bwMode="auto">
          <a:xfrm>
            <a:off x="2934544" y="3128392"/>
            <a:ext cx="1205408" cy="1956792"/>
          </a:xfrm>
          <a:prstGeom prst="line">
            <a:avLst/>
          </a:prstGeom>
          <a:noFill/>
          <a:ln w="76200" cmpd="tri">
            <a:solidFill>
              <a:schemeClr val="tx2">
                <a:lumMod val="75000"/>
              </a:schemeClr>
            </a:solidFill>
            <a:round/>
            <a:headEnd/>
            <a:tailEnd type="triangle" w="med" len="med"/>
          </a:ln>
        </p:spPr>
        <p:txBody>
          <a:bodyPr wrap="none" anchor="ctr"/>
          <a:lstStyle/>
          <a:p>
            <a:endParaRPr lang="fr-FR" sz="1400">
              <a:latin typeface="+mn-lt"/>
            </a:endParaRPr>
          </a:p>
        </p:txBody>
      </p:sp>
      <p:sp>
        <p:nvSpPr>
          <p:cNvPr id="9" name="Text Box 11"/>
          <p:cNvSpPr txBox="1">
            <a:spLocks noChangeArrowheads="1"/>
          </p:cNvSpPr>
          <p:nvPr/>
        </p:nvSpPr>
        <p:spPr bwMode="auto">
          <a:xfrm>
            <a:off x="1475656" y="2996952"/>
            <a:ext cx="1727147" cy="738664"/>
          </a:xfrm>
          <a:prstGeom prst="rect">
            <a:avLst/>
          </a:prstGeom>
          <a:noFill/>
          <a:ln w="38100" cmpd="dbl">
            <a:solidFill>
              <a:schemeClr val="tx2">
                <a:lumMod val="75000"/>
              </a:schemeClr>
            </a:solidFill>
            <a:miter lim="800000"/>
            <a:headEnd/>
            <a:tailEnd/>
          </a:ln>
        </p:spPr>
        <p:txBody>
          <a:bodyPr wrap="square">
            <a:spAutoFit/>
          </a:bodyPr>
          <a:lstStyle/>
          <a:p>
            <a:pPr algn="ctr">
              <a:spcBef>
                <a:spcPct val="50000"/>
              </a:spcBef>
            </a:pPr>
            <a:r>
              <a:rPr lang="en-US" sz="1400" dirty="0" err="1">
                <a:latin typeface="+mn-lt"/>
              </a:rPr>
              <a:t>Protéger</a:t>
            </a:r>
            <a:r>
              <a:rPr lang="en-US" sz="1400" dirty="0">
                <a:latin typeface="+mn-lt"/>
              </a:rPr>
              <a:t> le </a:t>
            </a:r>
            <a:r>
              <a:rPr lang="en-US" sz="1400" dirty="0" err="1">
                <a:latin typeface="+mn-lt"/>
              </a:rPr>
              <a:t>produit</a:t>
            </a:r>
            <a:r>
              <a:rPr lang="en-US" sz="1400" dirty="0">
                <a:latin typeface="+mn-lt"/>
              </a:rPr>
              <a:t> ( </a:t>
            </a:r>
            <a:r>
              <a:rPr lang="en-US" sz="1400" dirty="0" err="1">
                <a:latin typeface="+mn-lt"/>
              </a:rPr>
              <a:t>contre</a:t>
            </a:r>
            <a:r>
              <a:rPr lang="en-US" sz="1400" dirty="0">
                <a:latin typeface="+mn-lt"/>
              </a:rPr>
              <a:t> </a:t>
            </a:r>
            <a:r>
              <a:rPr lang="en-US" sz="1400" dirty="0" err="1">
                <a:latin typeface="+mn-lt"/>
              </a:rPr>
              <a:t>l’humidité</a:t>
            </a:r>
            <a:r>
              <a:rPr lang="en-US" sz="1400" dirty="0">
                <a:latin typeface="+mn-lt"/>
              </a:rPr>
              <a:t> , </a:t>
            </a:r>
            <a:r>
              <a:rPr lang="en-US" sz="1400" dirty="0" err="1">
                <a:latin typeface="+mn-lt"/>
              </a:rPr>
              <a:t>lumière</a:t>
            </a:r>
            <a:r>
              <a:rPr lang="en-US" sz="1400" dirty="0">
                <a:latin typeface="+mn-lt"/>
              </a:rPr>
              <a:t> …)</a:t>
            </a:r>
          </a:p>
        </p:txBody>
      </p:sp>
      <p:sp>
        <p:nvSpPr>
          <p:cNvPr id="10" name="Text Box 13"/>
          <p:cNvSpPr txBox="1">
            <a:spLocks noChangeArrowheads="1"/>
          </p:cNvSpPr>
          <p:nvPr/>
        </p:nvSpPr>
        <p:spPr bwMode="auto">
          <a:xfrm>
            <a:off x="827584" y="4077072"/>
            <a:ext cx="1835093" cy="954107"/>
          </a:xfrm>
          <a:prstGeom prst="rect">
            <a:avLst/>
          </a:prstGeom>
          <a:solidFill>
            <a:schemeClr val="bg1"/>
          </a:solidFill>
          <a:ln w="38100" cmpd="dbl">
            <a:solidFill>
              <a:schemeClr val="tx2">
                <a:lumMod val="75000"/>
              </a:schemeClr>
            </a:solidFill>
            <a:miter lim="800000"/>
            <a:headEnd/>
            <a:tailEnd/>
          </a:ln>
        </p:spPr>
        <p:txBody>
          <a:bodyPr wrap="square">
            <a:spAutoFit/>
          </a:bodyPr>
          <a:lstStyle/>
          <a:p>
            <a:pPr algn="ctr">
              <a:spcBef>
                <a:spcPct val="50000"/>
              </a:spcBef>
            </a:pPr>
            <a:r>
              <a:rPr lang="en-US" sz="1400" dirty="0">
                <a:latin typeface="+mn-lt"/>
              </a:rPr>
              <a:t>Simplifier </a:t>
            </a:r>
            <a:r>
              <a:rPr lang="en-US" sz="1400" dirty="0" err="1">
                <a:latin typeface="+mn-lt"/>
              </a:rPr>
              <a:t>l’utilisation</a:t>
            </a:r>
            <a:r>
              <a:rPr lang="en-US" sz="1400" dirty="0">
                <a:latin typeface="+mn-lt"/>
              </a:rPr>
              <a:t> du </a:t>
            </a:r>
            <a:r>
              <a:rPr lang="en-US" sz="1400" dirty="0" err="1">
                <a:latin typeface="+mn-lt"/>
              </a:rPr>
              <a:t>produit</a:t>
            </a:r>
            <a:r>
              <a:rPr lang="en-US" sz="1400" dirty="0">
                <a:latin typeface="+mn-lt"/>
              </a:rPr>
              <a:t> ( </a:t>
            </a:r>
            <a:r>
              <a:rPr lang="en-US" sz="1400" dirty="0" err="1">
                <a:latin typeface="+mn-lt"/>
              </a:rPr>
              <a:t>bec</a:t>
            </a:r>
            <a:r>
              <a:rPr lang="en-US" sz="1400" dirty="0">
                <a:latin typeface="+mn-lt"/>
              </a:rPr>
              <a:t> </a:t>
            </a:r>
            <a:r>
              <a:rPr lang="en-US" sz="1400" dirty="0" err="1">
                <a:latin typeface="+mn-lt"/>
              </a:rPr>
              <a:t>verseur</a:t>
            </a:r>
            <a:r>
              <a:rPr lang="en-US" sz="1400" dirty="0">
                <a:latin typeface="+mn-lt"/>
              </a:rPr>
              <a:t> , </a:t>
            </a:r>
            <a:r>
              <a:rPr lang="en-US" sz="1400" dirty="0" err="1">
                <a:latin typeface="+mn-lt"/>
              </a:rPr>
              <a:t>bouchon</a:t>
            </a:r>
            <a:r>
              <a:rPr lang="en-US" sz="1400" dirty="0">
                <a:latin typeface="+mn-lt"/>
              </a:rPr>
              <a:t> </a:t>
            </a:r>
            <a:r>
              <a:rPr lang="en-US" sz="1400" dirty="0" err="1">
                <a:latin typeface="+mn-lt"/>
              </a:rPr>
              <a:t>doseur</a:t>
            </a:r>
            <a:r>
              <a:rPr lang="en-US" sz="1400" dirty="0">
                <a:latin typeface="+mn-lt"/>
              </a:rPr>
              <a:t> ...</a:t>
            </a:r>
          </a:p>
        </p:txBody>
      </p:sp>
      <p:sp>
        <p:nvSpPr>
          <p:cNvPr id="11" name="Line 15"/>
          <p:cNvSpPr>
            <a:spLocks noChangeShapeType="1"/>
          </p:cNvSpPr>
          <p:nvPr/>
        </p:nvSpPr>
        <p:spPr bwMode="auto">
          <a:xfrm flipV="1">
            <a:off x="2448744" y="4365104"/>
            <a:ext cx="1547192" cy="418728"/>
          </a:xfrm>
          <a:prstGeom prst="line">
            <a:avLst/>
          </a:prstGeom>
          <a:noFill/>
          <a:ln w="76200" cmpd="tri">
            <a:solidFill>
              <a:schemeClr val="tx2">
                <a:lumMod val="75000"/>
              </a:schemeClr>
            </a:solidFill>
            <a:round/>
            <a:headEnd/>
            <a:tailEnd type="triangle" w="med" len="med"/>
          </a:ln>
        </p:spPr>
        <p:txBody>
          <a:bodyPr wrap="none" anchor="ctr"/>
          <a:lstStyle/>
          <a:p>
            <a:endParaRPr lang="fr-FR" sz="1400">
              <a:latin typeface="+mn-lt"/>
            </a:endParaRPr>
          </a:p>
        </p:txBody>
      </p:sp>
      <p:sp>
        <p:nvSpPr>
          <p:cNvPr id="12" name="Text Box 16"/>
          <p:cNvSpPr txBox="1">
            <a:spLocks noChangeArrowheads="1"/>
          </p:cNvSpPr>
          <p:nvPr/>
        </p:nvSpPr>
        <p:spPr bwMode="auto">
          <a:xfrm>
            <a:off x="5724128" y="2924944"/>
            <a:ext cx="1619200" cy="1169551"/>
          </a:xfrm>
          <a:prstGeom prst="rect">
            <a:avLst/>
          </a:prstGeom>
          <a:solidFill>
            <a:schemeClr val="bg1"/>
          </a:solidFill>
          <a:ln w="57150" cmpd="thickThin">
            <a:solidFill>
              <a:schemeClr val="tx2">
                <a:lumMod val="75000"/>
              </a:schemeClr>
            </a:solidFill>
            <a:miter lim="800000"/>
            <a:headEnd/>
            <a:tailEnd/>
          </a:ln>
        </p:spPr>
        <p:txBody>
          <a:bodyPr wrap="square">
            <a:spAutoFit/>
          </a:bodyPr>
          <a:lstStyle/>
          <a:p>
            <a:pPr algn="ctr">
              <a:spcBef>
                <a:spcPct val="50000"/>
              </a:spcBef>
            </a:pPr>
            <a:r>
              <a:rPr lang="en-US" sz="1400" dirty="0" err="1">
                <a:latin typeface="+mn-lt"/>
              </a:rPr>
              <a:t>Faciliter</a:t>
            </a:r>
            <a:r>
              <a:rPr lang="en-US" sz="1400" dirty="0">
                <a:latin typeface="+mn-lt"/>
              </a:rPr>
              <a:t> la </a:t>
            </a:r>
            <a:r>
              <a:rPr lang="en-US" sz="1400" dirty="0" err="1">
                <a:latin typeface="+mn-lt"/>
              </a:rPr>
              <a:t>préhension</a:t>
            </a:r>
            <a:r>
              <a:rPr lang="en-US" sz="1400" dirty="0">
                <a:latin typeface="+mn-lt"/>
              </a:rPr>
              <a:t> du </a:t>
            </a:r>
            <a:r>
              <a:rPr lang="en-US" sz="1400" dirty="0" err="1">
                <a:latin typeface="+mn-lt"/>
              </a:rPr>
              <a:t>produit</a:t>
            </a:r>
            <a:r>
              <a:rPr lang="en-US" sz="1400" dirty="0">
                <a:latin typeface="+mn-lt"/>
              </a:rPr>
              <a:t> ( </a:t>
            </a:r>
            <a:r>
              <a:rPr lang="en-US" sz="1400" dirty="0" err="1">
                <a:latin typeface="+mn-lt"/>
              </a:rPr>
              <a:t>poignée</a:t>
            </a:r>
            <a:r>
              <a:rPr lang="en-US" sz="1400" dirty="0">
                <a:latin typeface="+mn-lt"/>
              </a:rPr>
              <a:t> , </a:t>
            </a:r>
            <a:r>
              <a:rPr lang="en-US" sz="1400" dirty="0" err="1">
                <a:latin typeface="+mn-lt"/>
              </a:rPr>
              <a:t>forme</a:t>
            </a:r>
            <a:r>
              <a:rPr lang="en-US" sz="1400" dirty="0">
                <a:latin typeface="+mn-lt"/>
              </a:rPr>
              <a:t> </a:t>
            </a:r>
            <a:r>
              <a:rPr lang="en-US" sz="1400" dirty="0" err="1">
                <a:latin typeface="+mn-lt"/>
              </a:rPr>
              <a:t>ergonomique</a:t>
            </a:r>
            <a:r>
              <a:rPr lang="en-US" sz="1400" dirty="0">
                <a:latin typeface="+mn-lt"/>
              </a:rPr>
              <a:t>)</a:t>
            </a:r>
          </a:p>
        </p:txBody>
      </p:sp>
      <p:sp>
        <p:nvSpPr>
          <p:cNvPr id="13" name="Line 17"/>
          <p:cNvSpPr>
            <a:spLocks noChangeShapeType="1"/>
          </p:cNvSpPr>
          <p:nvPr/>
        </p:nvSpPr>
        <p:spPr bwMode="auto">
          <a:xfrm flipH="1">
            <a:off x="4572000" y="4149080"/>
            <a:ext cx="1133440" cy="685800"/>
          </a:xfrm>
          <a:prstGeom prst="line">
            <a:avLst/>
          </a:prstGeom>
          <a:noFill/>
          <a:ln w="57150" cmpd="thickThin">
            <a:solidFill>
              <a:schemeClr val="tx2">
                <a:lumMod val="75000"/>
              </a:schemeClr>
            </a:solidFill>
            <a:round/>
            <a:headEnd/>
            <a:tailEnd type="triangle" w="med" len="med"/>
          </a:ln>
        </p:spPr>
        <p:txBody>
          <a:bodyPr wrap="none" anchor="ctr"/>
          <a:lstStyle/>
          <a:p>
            <a:endParaRPr lang="fr-FR" sz="1400">
              <a:latin typeface="+mn-lt"/>
            </a:endParaRPr>
          </a:p>
        </p:txBody>
      </p:sp>
      <p:sp>
        <p:nvSpPr>
          <p:cNvPr id="14" name="Text Box 18"/>
          <p:cNvSpPr txBox="1">
            <a:spLocks noChangeArrowheads="1"/>
          </p:cNvSpPr>
          <p:nvPr/>
        </p:nvSpPr>
        <p:spPr bwMode="auto">
          <a:xfrm>
            <a:off x="7164288" y="4221088"/>
            <a:ext cx="1619200" cy="954107"/>
          </a:xfrm>
          <a:prstGeom prst="rect">
            <a:avLst/>
          </a:prstGeom>
          <a:solidFill>
            <a:schemeClr val="bg1"/>
          </a:solidFill>
          <a:ln w="57150" cmpd="thickThin">
            <a:solidFill>
              <a:schemeClr val="tx2">
                <a:lumMod val="75000"/>
              </a:schemeClr>
            </a:solidFill>
            <a:miter lim="800000"/>
            <a:headEnd/>
            <a:tailEnd/>
          </a:ln>
        </p:spPr>
        <p:txBody>
          <a:bodyPr wrap="square">
            <a:spAutoFit/>
          </a:bodyPr>
          <a:lstStyle/>
          <a:p>
            <a:pPr algn="ctr">
              <a:spcBef>
                <a:spcPct val="50000"/>
              </a:spcBef>
            </a:pPr>
            <a:r>
              <a:rPr lang="en-US" sz="1400" dirty="0" err="1">
                <a:latin typeface="+mn-lt"/>
              </a:rPr>
              <a:t>Favoriser</a:t>
            </a:r>
            <a:r>
              <a:rPr lang="en-US" sz="1400" dirty="0">
                <a:latin typeface="+mn-lt"/>
              </a:rPr>
              <a:t> </a:t>
            </a:r>
            <a:r>
              <a:rPr lang="en-US" sz="1400" dirty="0" err="1">
                <a:latin typeface="+mn-lt"/>
              </a:rPr>
              <a:t>l’implantation</a:t>
            </a:r>
            <a:r>
              <a:rPr lang="en-US" sz="1400" dirty="0">
                <a:latin typeface="+mn-lt"/>
              </a:rPr>
              <a:t> </a:t>
            </a:r>
            <a:r>
              <a:rPr lang="en-US" sz="1400" dirty="0" err="1">
                <a:latin typeface="+mn-lt"/>
              </a:rPr>
              <a:t>sur</a:t>
            </a:r>
            <a:r>
              <a:rPr lang="en-US" sz="1400" dirty="0">
                <a:latin typeface="+mn-lt"/>
              </a:rPr>
              <a:t> le </a:t>
            </a:r>
            <a:r>
              <a:rPr lang="en-US" sz="1400" dirty="0" err="1">
                <a:latin typeface="+mn-lt"/>
              </a:rPr>
              <a:t>linéaire</a:t>
            </a:r>
            <a:r>
              <a:rPr lang="en-US" sz="1400" dirty="0">
                <a:latin typeface="+mn-lt"/>
              </a:rPr>
              <a:t> ( </a:t>
            </a:r>
            <a:r>
              <a:rPr lang="en-US" sz="1400" dirty="0" err="1">
                <a:latin typeface="+mn-lt"/>
              </a:rPr>
              <a:t>forme</a:t>
            </a:r>
            <a:r>
              <a:rPr lang="en-US" sz="1400" dirty="0">
                <a:latin typeface="+mn-lt"/>
              </a:rPr>
              <a:t> , </a:t>
            </a:r>
            <a:r>
              <a:rPr lang="en-US" sz="1400" dirty="0" err="1">
                <a:latin typeface="+mn-lt"/>
              </a:rPr>
              <a:t>taille</a:t>
            </a:r>
            <a:r>
              <a:rPr lang="en-US" sz="1400" dirty="0">
                <a:latin typeface="+mn-lt"/>
              </a:rPr>
              <a:t> )</a:t>
            </a:r>
          </a:p>
        </p:txBody>
      </p:sp>
      <p:sp>
        <p:nvSpPr>
          <p:cNvPr id="15" name="Text Box 19"/>
          <p:cNvSpPr txBox="1">
            <a:spLocks noChangeArrowheads="1"/>
          </p:cNvSpPr>
          <p:nvPr/>
        </p:nvSpPr>
        <p:spPr bwMode="auto">
          <a:xfrm>
            <a:off x="1259632" y="5589240"/>
            <a:ext cx="1835093" cy="738664"/>
          </a:xfrm>
          <a:prstGeom prst="rect">
            <a:avLst/>
          </a:prstGeom>
          <a:solidFill>
            <a:schemeClr val="bg1"/>
          </a:solidFill>
          <a:ln w="57150" cmpd="thickThin">
            <a:solidFill>
              <a:schemeClr val="tx2">
                <a:lumMod val="75000"/>
              </a:schemeClr>
            </a:solidFill>
            <a:miter lim="800000"/>
            <a:headEnd/>
            <a:tailEnd/>
          </a:ln>
        </p:spPr>
        <p:txBody>
          <a:bodyPr wrap="square">
            <a:spAutoFit/>
          </a:bodyPr>
          <a:lstStyle/>
          <a:p>
            <a:pPr algn="ctr">
              <a:spcBef>
                <a:spcPct val="50000"/>
              </a:spcBef>
            </a:pPr>
            <a:r>
              <a:rPr lang="en-US" sz="1400" dirty="0" err="1">
                <a:latin typeface="+mn-lt"/>
              </a:rPr>
              <a:t>Protéger</a:t>
            </a:r>
            <a:r>
              <a:rPr lang="en-US" sz="1400" dirty="0">
                <a:latin typeface="+mn-lt"/>
              </a:rPr>
              <a:t> </a:t>
            </a:r>
            <a:r>
              <a:rPr lang="en-US" sz="1400" dirty="0" err="1">
                <a:latin typeface="+mn-lt"/>
              </a:rPr>
              <a:t>l’environnement</a:t>
            </a:r>
            <a:r>
              <a:rPr lang="en-US" sz="1400" dirty="0">
                <a:latin typeface="+mn-lt"/>
              </a:rPr>
              <a:t> en </a:t>
            </a:r>
            <a:r>
              <a:rPr lang="en-US" sz="1400" dirty="0" err="1">
                <a:latin typeface="+mn-lt"/>
              </a:rPr>
              <a:t>étant</a:t>
            </a:r>
            <a:r>
              <a:rPr lang="en-US" sz="1400" dirty="0">
                <a:latin typeface="+mn-lt"/>
              </a:rPr>
              <a:t> recyclable</a:t>
            </a:r>
          </a:p>
        </p:txBody>
      </p:sp>
      <p:sp>
        <p:nvSpPr>
          <p:cNvPr id="16" name="Text Box 20"/>
          <p:cNvSpPr txBox="1">
            <a:spLocks noChangeArrowheads="1"/>
          </p:cNvSpPr>
          <p:nvPr/>
        </p:nvSpPr>
        <p:spPr bwMode="auto">
          <a:xfrm>
            <a:off x="5868144" y="5373216"/>
            <a:ext cx="1565227" cy="954107"/>
          </a:xfrm>
          <a:prstGeom prst="rect">
            <a:avLst/>
          </a:prstGeom>
          <a:solidFill>
            <a:schemeClr val="bg1"/>
          </a:solidFill>
          <a:ln w="57150" cmpd="thickThin">
            <a:solidFill>
              <a:schemeClr val="tx2">
                <a:lumMod val="75000"/>
              </a:schemeClr>
            </a:solidFill>
            <a:miter lim="800000"/>
            <a:headEnd/>
            <a:tailEnd/>
          </a:ln>
        </p:spPr>
        <p:txBody>
          <a:bodyPr wrap="square">
            <a:spAutoFit/>
          </a:bodyPr>
          <a:lstStyle/>
          <a:p>
            <a:pPr algn="ctr">
              <a:spcBef>
                <a:spcPct val="50000"/>
              </a:spcBef>
            </a:pPr>
            <a:r>
              <a:rPr lang="en-US" sz="1400" dirty="0">
                <a:latin typeface="+mn-lt"/>
              </a:rPr>
              <a:t>Adapter la </a:t>
            </a:r>
            <a:r>
              <a:rPr lang="en-US" sz="1400" dirty="0" err="1">
                <a:latin typeface="+mn-lt"/>
              </a:rPr>
              <a:t>quantité</a:t>
            </a:r>
            <a:r>
              <a:rPr lang="en-US" sz="1400" dirty="0">
                <a:latin typeface="+mn-lt"/>
              </a:rPr>
              <a:t> du </a:t>
            </a:r>
            <a:r>
              <a:rPr lang="en-US" sz="1400" dirty="0" err="1">
                <a:latin typeface="+mn-lt"/>
              </a:rPr>
              <a:t>produit</a:t>
            </a:r>
            <a:r>
              <a:rPr lang="en-US" sz="1400" dirty="0">
                <a:latin typeface="+mn-lt"/>
              </a:rPr>
              <a:t> aux </a:t>
            </a:r>
            <a:r>
              <a:rPr lang="en-US" sz="1400" dirty="0" err="1">
                <a:latin typeface="+mn-lt"/>
              </a:rPr>
              <a:t>besoins</a:t>
            </a:r>
            <a:r>
              <a:rPr lang="en-US" sz="1400" dirty="0">
                <a:latin typeface="+mn-lt"/>
              </a:rPr>
              <a:t> du client</a:t>
            </a:r>
          </a:p>
        </p:txBody>
      </p:sp>
      <p:sp>
        <p:nvSpPr>
          <p:cNvPr id="17" name="Text Box 5"/>
          <p:cNvSpPr txBox="1">
            <a:spLocks noChangeArrowheads="1"/>
          </p:cNvSpPr>
          <p:nvPr/>
        </p:nvSpPr>
        <p:spPr bwMode="auto">
          <a:xfrm>
            <a:off x="1752600" y="2514600"/>
            <a:ext cx="5364088" cy="369332"/>
          </a:xfrm>
          <a:prstGeom prst="rect">
            <a:avLst/>
          </a:prstGeom>
          <a:noFill/>
          <a:ln w="9525">
            <a:noFill/>
            <a:miter lim="800000"/>
            <a:headEnd/>
            <a:tailEnd/>
          </a:ln>
        </p:spPr>
        <p:txBody>
          <a:bodyPr wrap="square">
            <a:spAutoFit/>
          </a:bodyPr>
          <a:lstStyle/>
          <a:p>
            <a:pPr>
              <a:spcBef>
                <a:spcPct val="50000"/>
              </a:spcBef>
            </a:pPr>
            <a:r>
              <a:rPr lang="en-US" sz="1800" b="1" dirty="0">
                <a:latin typeface="+mn-lt"/>
              </a:rPr>
              <a:t>Les </a:t>
            </a:r>
            <a:r>
              <a:rPr lang="en-US" sz="1800" b="1" dirty="0" err="1">
                <a:latin typeface="+mn-lt"/>
              </a:rPr>
              <a:t>fonctions</a:t>
            </a:r>
            <a:r>
              <a:rPr lang="en-US" sz="1800" b="1" dirty="0">
                <a:latin typeface="+mn-lt"/>
              </a:rPr>
              <a:t> techniques du </a:t>
            </a:r>
            <a:r>
              <a:rPr lang="en-US" sz="1800" b="1" dirty="0" err="1">
                <a:latin typeface="+mn-lt"/>
              </a:rPr>
              <a:t>conditionnement</a:t>
            </a:r>
            <a:endParaRPr lang="en-US" sz="1800" dirty="0">
              <a:latin typeface="+mn-lt"/>
            </a:endParaRPr>
          </a:p>
        </p:txBody>
      </p:sp>
      <p:sp>
        <p:nvSpPr>
          <p:cNvPr id="18" name="Rectangle 17"/>
          <p:cNvSpPr/>
          <p:nvPr/>
        </p:nvSpPr>
        <p:spPr>
          <a:xfrm>
            <a:off x="1691680" y="260648"/>
            <a:ext cx="7056784" cy="646331"/>
          </a:xfrm>
          <a:prstGeom prst="rect">
            <a:avLst/>
          </a:prstGeom>
        </p:spPr>
        <p:txBody>
          <a:bodyPr wrap="square">
            <a:spAutoFit/>
          </a:bodyPr>
          <a:lstStyle/>
          <a:p>
            <a:pPr lvl="1"/>
            <a:r>
              <a:rPr lang="fr-FR" sz="3600" b="1" dirty="0" smtClean="0">
                <a:latin typeface="+mn-lt"/>
              </a:rPr>
              <a:t>Entreposage</a:t>
            </a:r>
          </a:p>
        </p:txBody>
      </p:sp>
    </p:spTree>
    <p:extLst>
      <p:ext uri="{BB962C8B-B14F-4D97-AF65-F5344CB8AC3E}">
        <p14:creationId xmlns:p14="http://schemas.microsoft.com/office/powerpoint/2010/main" val="3678927642"/>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200"/>
                            </p:stCondLst>
                            <p:childTnLst>
                              <p:par>
                                <p:cTn id="10" presetID="14" presetClass="entr" presetSubtype="10" fill="hold" grpId="0" nodeType="afterEffect">
                                  <p:stCondLst>
                                    <p:cond delay="0"/>
                                  </p:stCondLst>
                                  <p:iterate type="wd">
                                    <p:tmPct val="100000"/>
                                  </p:iterate>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300"/>
                                        <p:tgtEl>
                                          <p:spTgt spid="4"/>
                                        </p:tgtEl>
                                      </p:cBhvr>
                                    </p:animEffect>
                                  </p:childTnLst>
                                </p:cTn>
                              </p:par>
                            </p:childTnLst>
                          </p:cTn>
                        </p:par>
                        <p:par>
                          <p:cTn id="13" fill="hold">
                            <p:stCondLst>
                              <p:cond delay="11800"/>
                            </p:stCondLst>
                            <p:childTnLst>
                              <p:par>
                                <p:cTn id="14" presetID="15"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3800"/>
                            </p:stCondLst>
                            <p:childTnLst>
                              <p:par>
                                <p:cTn id="21" presetID="17" presetClass="entr" presetSubtype="10" fill="hold" grpId="0" nodeType="afterEffect">
                                  <p:stCondLst>
                                    <p:cond delay="0"/>
                                  </p:stCondLst>
                                  <p:iterate type="wd">
                                    <p:tmPct val="100000"/>
                                  </p:iterate>
                                  <p:childTnLst>
                                    <p:set>
                                      <p:cBhvr>
                                        <p:cTn id="22" dur="1" fill="hold">
                                          <p:stCondLst>
                                            <p:cond delay="0"/>
                                          </p:stCondLst>
                                        </p:cTn>
                                        <p:tgtEl>
                                          <p:spTgt spid="7"/>
                                        </p:tgtEl>
                                        <p:attrNameLst>
                                          <p:attrName>style.visibility</p:attrName>
                                        </p:attrNameLst>
                                      </p:cBhvr>
                                      <p:to>
                                        <p:strVal val="visible"/>
                                      </p:to>
                                    </p:set>
                                    <p:anim calcmode="lin" valueType="num">
                                      <p:cBhvr>
                                        <p:cTn id="23" dur="300" fill="hold"/>
                                        <p:tgtEl>
                                          <p:spTgt spid="7"/>
                                        </p:tgtEl>
                                        <p:attrNameLst>
                                          <p:attrName>ppt_w</p:attrName>
                                        </p:attrNameLst>
                                      </p:cBhvr>
                                      <p:tavLst>
                                        <p:tav tm="0">
                                          <p:val>
                                            <p:fltVal val="0"/>
                                          </p:val>
                                        </p:tav>
                                        <p:tav tm="100000">
                                          <p:val>
                                            <p:strVal val="#ppt_w"/>
                                          </p:val>
                                        </p:tav>
                                      </p:tavLst>
                                    </p:anim>
                                    <p:anim calcmode="lin" valueType="num">
                                      <p:cBhvr>
                                        <p:cTn id="24" dur="3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14700"/>
                            </p:stCondLst>
                            <p:childTnLst>
                              <p:par>
                                <p:cTn id="26" presetID="16" presetClass="entr" presetSubtype="37" fill="hold" grpId="0" nodeType="afterEffect">
                                  <p:stCondLst>
                                    <p:cond delay="0"/>
                                  </p:stCondLst>
                                  <p:iterate type="wd">
                                    <p:tmPct val="100000"/>
                                  </p:iterate>
                                  <p:childTnLst>
                                    <p:set>
                                      <p:cBhvr>
                                        <p:cTn id="27" dur="1" fill="hold">
                                          <p:stCondLst>
                                            <p:cond delay="0"/>
                                          </p:stCondLst>
                                        </p:cTn>
                                        <p:tgtEl>
                                          <p:spTgt spid="9"/>
                                        </p:tgtEl>
                                        <p:attrNameLst>
                                          <p:attrName>style.visibility</p:attrName>
                                        </p:attrNameLst>
                                      </p:cBhvr>
                                      <p:to>
                                        <p:strVal val="visible"/>
                                      </p:to>
                                    </p:set>
                                    <p:animEffect transition="in" filter="barn(outVertical)">
                                      <p:cBhvr>
                                        <p:cTn id="28" dur="300"/>
                                        <p:tgtEl>
                                          <p:spTgt spid="9"/>
                                        </p:tgtEl>
                                      </p:cBhvr>
                                    </p:animEffect>
                                  </p:childTnLst>
                                </p:cTn>
                              </p:par>
                            </p:childTnLst>
                          </p:cTn>
                        </p:par>
                        <p:par>
                          <p:cTn id="29" fill="hold">
                            <p:stCondLst>
                              <p:cond delay="17400"/>
                            </p:stCondLst>
                            <p:childTnLst>
                              <p:par>
                                <p:cTn id="30" presetID="1" presetClass="entr" presetSubtype="0" fill="hold" grpId="0" nodeType="afterEffect">
                                  <p:stCondLst>
                                    <p:cond delay="1000"/>
                                  </p:stCondLst>
                                  <p:childTnLst>
                                    <p:set>
                                      <p:cBhvr>
                                        <p:cTn id="31" dur="1" fill="hold">
                                          <p:stCondLst>
                                            <p:cond delay="499"/>
                                          </p:stCondLst>
                                        </p:cTn>
                                        <p:tgtEl>
                                          <p:spTgt spid="8"/>
                                        </p:tgtEl>
                                        <p:attrNameLst>
                                          <p:attrName>style.visibility</p:attrName>
                                        </p:attrNameLst>
                                      </p:cBhvr>
                                      <p:to>
                                        <p:strVal val="visible"/>
                                      </p:to>
                                    </p:set>
                                  </p:childTnLst>
                                </p:cTn>
                              </p:par>
                            </p:childTnLst>
                          </p:cTn>
                        </p:par>
                        <p:par>
                          <p:cTn id="32" fill="hold">
                            <p:stCondLst>
                              <p:cond delay="18900"/>
                            </p:stCondLst>
                            <p:childTnLst>
                              <p:par>
                                <p:cTn id="33" presetID="24" presetClass="entr" presetSubtype="0" fill="hold" grpId="0" nodeType="afterEffect">
                                  <p:stCondLst>
                                    <p:cond delay="0"/>
                                  </p:stCondLst>
                                  <p:iterate type="wd">
                                    <p:tmAbs val="300"/>
                                  </p:iterate>
                                  <p:childTnLst>
                                    <p:set>
                                      <p:cBhvr>
                                        <p:cTn id="34" dur="1" fill="hold">
                                          <p:stCondLst>
                                            <p:cond delay="299"/>
                                          </p:stCondLst>
                                        </p:cTn>
                                        <p:tgtEl>
                                          <p:spTgt spid="10"/>
                                        </p:tgtEl>
                                        <p:attrNameLst>
                                          <p:attrName>style.visibility</p:attrName>
                                        </p:attrNameLst>
                                      </p:cBhvr>
                                      <p:to>
                                        <p:strVal val="visible"/>
                                      </p:to>
                                    </p:set>
                                    <p:anim to="" calcmode="lin" valueType="num">
                                      <p:cBhvr>
                                        <p:cTn id="35" dur="1" fill="hold"/>
                                        <p:tgtEl>
                                          <p:spTgt spid="10"/>
                                        </p:tgtEl>
                                        <p:attrNameLst>
                                          <p:attrName/>
                                        </p:attrNameLst>
                                      </p:cBhvr>
                                    </p:anim>
                                  </p:childTnLst>
                                </p:cTn>
                              </p:par>
                            </p:childTnLst>
                          </p:cTn>
                        </p:par>
                        <p:par>
                          <p:cTn id="36" fill="hold">
                            <p:stCondLst>
                              <p:cond delay="22200"/>
                            </p:stCondLst>
                            <p:childTnLst>
                              <p:par>
                                <p:cTn id="37" presetID="1" presetClass="entr" presetSubtype="0" fill="hold" grpId="0" nodeType="afterEffect">
                                  <p:stCondLst>
                                    <p:cond delay="1000"/>
                                  </p:stCondLst>
                                  <p:childTnLst>
                                    <p:set>
                                      <p:cBhvr>
                                        <p:cTn id="38" dur="1" fill="hold">
                                          <p:stCondLst>
                                            <p:cond delay="499"/>
                                          </p:stCondLst>
                                        </p:cTn>
                                        <p:tgtEl>
                                          <p:spTgt spid="11"/>
                                        </p:tgtEl>
                                        <p:attrNameLst>
                                          <p:attrName>style.visibility</p:attrName>
                                        </p:attrNameLst>
                                      </p:cBhvr>
                                      <p:to>
                                        <p:strVal val="visible"/>
                                      </p:to>
                                    </p:set>
                                  </p:childTnLst>
                                </p:cTn>
                              </p:par>
                            </p:childTnLst>
                          </p:cTn>
                        </p:par>
                        <p:par>
                          <p:cTn id="39" fill="hold">
                            <p:stCondLst>
                              <p:cond delay="23700"/>
                            </p:stCondLst>
                            <p:childTnLst>
                              <p:par>
                                <p:cTn id="40" presetID="23" presetClass="entr" presetSubtype="16" fill="hold" grpId="0" nodeType="afterEffect">
                                  <p:stCondLst>
                                    <p:cond delay="0"/>
                                  </p:stCondLst>
                                  <p:iterate type="wd">
                                    <p:tmPct val="100000"/>
                                  </p:iterate>
                                  <p:childTnLst>
                                    <p:set>
                                      <p:cBhvr>
                                        <p:cTn id="41" dur="1" fill="hold">
                                          <p:stCondLst>
                                            <p:cond delay="0"/>
                                          </p:stCondLst>
                                        </p:cTn>
                                        <p:tgtEl>
                                          <p:spTgt spid="15"/>
                                        </p:tgtEl>
                                        <p:attrNameLst>
                                          <p:attrName>style.visibility</p:attrName>
                                        </p:attrNameLst>
                                      </p:cBhvr>
                                      <p:to>
                                        <p:strVal val="visible"/>
                                      </p:to>
                                    </p:set>
                                    <p:anim calcmode="lin" valueType="num">
                                      <p:cBhvr>
                                        <p:cTn id="42" dur="300" fill="hold"/>
                                        <p:tgtEl>
                                          <p:spTgt spid="15"/>
                                        </p:tgtEl>
                                        <p:attrNameLst>
                                          <p:attrName>ppt_w</p:attrName>
                                        </p:attrNameLst>
                                      </p:cBhvr>
                                      <p:tavLst>
                                        <p:tav tm="0">
                                          <p:val>
                                            <p:fltVal val="0"/>
                                          </p:val>
                                        </p:tav>
                                        <p:tav tm="100000">
                                          <p:val>
                                            <p:strVal val="#ppt_w"/>
                                          </p:val>
                                        </p:tav>
                                      </p:tavLst>
                                    </p:anim>
                                    <p:anim calcmode="lin" valueType="num">
                                      <p:cBhvr>
                                        <p:cTn id="43" dur="300" fill="hold"/>
                                        <p:tgtEl>
                                          <p:spTgt spid="15"/>
                                        </p:tgtEl>
                                        <p:attrNameLst>
                                          <p:attrName>ppt_h</p:attrName>
                                        </p:attrNameLst>
                                      </p:cBhvr>
                                      <p:tavLst>
                                        <p:tav tm="0">
                                          <p:val>
                                            <p:fltVal val="0"/>
                                          </p:val>
                                        </p:tav>
                                        <p:tav tm="100000">
                                          <p:val>
                                            <p:strVal val="#ppt_h"/>
                                          </p:val>
                                        </p:tav>
                                      </p:tavLst>
                                    </p:anim>
                                  </p:childTnLst>
                                </p:cTn>
                              </p:par>
                            </p:childTnLst>
                          </p:cTn>
                        </p:par>
                        <p:par>
                          <p:cTn id="44" fill="hold">
                            <p:stCondLst>
                              <p:cond delay="25200"/>
                            </p:stCondLst>
                            <p:childTnLst>
                              <p:par>
                                <p:cTn id="45" presetID="2" presetClass="entr" presetSubtype="12" fill="hold" grpId="0" nodeType="afterEffect">
                                  <p:stCondLst>
                                    <p:cond delay="0"/>
                                  </p:stCondLst>
                                  <p:iterate type="wd">
                                    <p:tmPct val="100000"/>
                                  </p:iterate>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300" fill="hold"/>
                                        <p:tgtEl>
                                          <p:spTgt spid="12"/>
                                        </p:tgtEl>
                                        <p:attrNameLst>
                                          <p:attrName>ppt_x</p:attrName>
                                        </p:attrNameLst>
                                      </p:cBhvr>
                                      <p:tavLst>
                                        <p:tav tm="0">
                                          <p:val>
                                            <p:strVal val="0-#ppt_w/2"/>
                                          </p:val>
                                        </p:tav>
                                        <p:tav tm="100000">
                                          <p:val>
                                            <p:strVal val="#ppt_x"/>
                                          </p:val>
                                        </p:tav>
                                      </p:tavLst>
                                    </p:anim>
                                    <p:anim calcmode="lin" valueType="num">
                                      <p:cBhvr additive="base">
                                        <p:cTn id="48" dur="3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28500"/>
                            </p:stCondLst>
                            <p:childTnLst>
                              <p:par>
                                <p:cTn id="50" presetID="1" presetClass="entr" presetSubtype="0" fill="hold" grpId="0" nodeType="afterEffect">
                                  <p:stCondLst>
                                    <p:cond delay="1000"/>
                                  </p:stCondLst>
                                  <p:childTnLst>
                                    <p:set>
                                      <p:cBhvr>
                                        <p:cTn id="51" dur="1" fill="hold">
                                          <p:stCondLst>
                                            <p:cond delay="499"/>
                                          </p:stCondLst>
                                        </p:cTn>
                                        <p:tgtEl>
                                          <p:spTgt spid="13"/>
                                        </p:tgtEl>
                                        <p:attrNameLst>
                                          <p:attrName>style.visibility</p:attrName>
                                        </p:attrNameLst>
                                      </p:cBhvr>
                                      <p:to>
                                        <p:strVal val="visible"/>
                                      </p:to>
                                    </p:set>
                                  </p:childTnLst>
                                </p:cTn>
                              </p:par>
                            </p:childTnLst>
                          </p:cTn>
                        </p:par>
                        <p:par>
                          <p:cTn id="52" fill="hold">
                            <p:stCondLst>
                              <p:cond delay="30000"/>
                            </p:stCondLst>
                            <p:childTnLst>
                              <p:par>
                                <p:cTn id="53" presetID="23" presetClass="entr" presetSubtype="16" fill="hold" grpId="0" nodeType="afterEffect">
                                  <p:stCondLst>
                                    <p:cond delay="0"/>
                                  </p:stCondLst>
                                  <p:iterate type="wd">
                                    <p:tmPct val="100000"/>
                                  </p:iterate>
                                  <p:childTnLst>
                                    <p:set>
                                      <p:cBhvr>
                                        <p:cTn id="54" dur="1" fill="hold">
                                          <p:stCondLst>
                                            <p:cond delay="0"/>
                                          </p:stCondLst>
                                        </p:cTn>
                                        <p:tgtEl>
                                          <p:spTgt spid="14"/>
                                        </p:tgtEl>
                                        <p:attrNameLst>
                                          <p:attrName>style.visibility</p:attrName>
                                        </p:attrNameLst>
                                      </p:cBhvr>
                                      <p:to>
                                        <p:strVal val="visible"/>
                                      </p:to>
                                    </p:set>
                                    <p:anim calcmode="lin" valueType="num">
                                      <p:cBhvr>
                                        <p:cTn id="55" dur="300" fill="hold"/>
                                        <p:tgtEl>
                                          <p:spTgt spid="14"/>
                                        </p:tgtEl>
                                        <p:attrNameLst>
                                          <p:attrName>ppt_w</p:attrName>
                                        </p:attrNameLst>
                                      </p:cBhvr>
                                      <p:tavLst>
                                        <p:tav tm="0">
                                          <p:val>
                                            <p:fltVal val="0"/>
                                          </p:val>
                                        </p:tav>
                                        <p:tav tm="100000">
                                          <p:val>
                                            <p:strVal val="#ppt_w"/>
                                          </p:val>
                                        </p:tav>
                                      </p:tavLst>
                                    </p:anim>
                                    <p:anim calcmode="lin" valueType="num">
                                      <p:cBhvr>
                                        <p:cTn id="56" dur="300" fill="hold"/>
                                        <p:tgtEl>
                                          <p:spTgt spid="14"/>
                                        </p:tgtEl>
                                        <p:attrNameLst>
                                          <p:attrName>ppt_h</p:attrName>
                                        </p:attrNameLst>
                                      </p:cBhvr>
                                      <p:tavLst>
                                        <p:tav tm="0">
                                          <p:val>
                                            <p:fltVal val="0"/>
                                          </p:val>
                                        </p:tav>
                                        <p:tav tm="100000">
                                          <p:val>
                                            <p:strVal val="#ppt_h"/>
                                          </p:val>
                                        </p:tav>
                                      </p:tavLst>
                                    </p:anim>
                                  </p:childTnLst>
                                </p:cTn>
                              </p:par>
                            </p:childTnLst>
                          </p:cTn>
                        </p:par>
                        <p:par>
                          <p:cTn id="57" fill="hold">
                            <p:stCondLst>
                              <p:cond delay="33000"/>
                            </p:stCondLst>
                            <p:childTnLst>
                              <p:par>
                                <p:cTn id="58" presetID="12" presetClass="entr" presetSubtype="1" fill="hold" grpId="0" nodeType="afterEffect">
                                  <p:stCondLst>
                                    <p:cond delay="0"/>
                                  </p:stCondLst>
                                  <p:iterate type="wd">
                                    <p:tmPct val="100000"/>
                                  </p:iterate>
                                  <p:childTnLst>
                                    <p:set>
                                      <p:cBhvr>
                                        <p:cTn id="59" dur="1" fill="hold">
                                          <p:stCondLst>
                                            <p:cond delay="0"/>
                                          </p:stCondLst>
                                        </p:cTn>
                                        <p:tgtEl>
                                          <p:spTgt spid="16"/>
                                        </p:tgtEl>
                                        <p:attrNameLst>
                                          <p:attrName>style.visibility</p:attrName>
                                        </p:attrNameLst>
                                      </p:cBhvr>
                                      <p:to>
                                        <p:strVal val="visible"/>
                                      </p:to>
                                    </p:set>
                                    <p:animEffect transition="in" filter="slide(fromTop)">
                                      <p:cBhvr>
                                        <p:cTn id="60" dur="300"/>
                                        <p:tgtEl>
                                          <p:spTgt spid="16"/>
                                        </p:tgtEl>
                                      </p:cBhvr>
                                    </p:animEffect>
                                  </p:childTnLst>
                                </p:cTn>
                              </p:par>
                            </p:childTnLst>
                          </p:cTn>
                        </p:par>
                        <p:par>
                          <p:cTn id="61" fill="hold">
                            <p:stCondLst>
                              <p:cond delay="35700"/>
                            </p:stCondLst>
                            <p:childTnLst>
                              <p:par>
                                <p:cTn id="62" presetID="19" presetClass="entr" presetSubtype="10" fill="hold" grpId="0" nodeType="afterEffect">
                                  <p:stCondLst>
                                    <p:cond delay="1000"/>
                                  </p:stCondLst>
                                  <p:iterate type="wd">
                                    <p:tmPct val="100000"/>
                                  </p:iterate>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ppt_w</p:attrName>
                                        </p:attrNameLst>
                                      </p:cBhvr>
                                      <p:tavLst>
                                        <p:tav tm="0" fmla="#ppt_w*sin(2.5*pi*$)">
                                          <p:val>
                                            <p:fltVal val="0"/>
                                          </p:val>
                                        </p:tav>
                                        <p:tav tm="100000">
                                          <p:val>
                                            <p:fltVal val="1"/>
                                          </p:val>
                                        </p:tav>
                                      </p:tavLst>
                                    </p:anim>
                                    <p:anim calcmode="lin" valueType="num">
                                      <p:cBhvr>
                                        <p:cTn id="65"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p:bldP spid="7" grpId="0" animBg="1" autoUpdateAnimBg="0"/>
      <p:bldP spid="8" grpId="0" animBg="1"/>
      <p:bldP spid="9" grpId="0" animBg="1" autoUpdateAnimBg="0"/>
      <p:bldP spid="10" grpId="0" animBg="1" autoUpdateAnimBg="0"/>
      <p:bldP spid="11" grpId="0" animBg="1"/>
      <p:bldP spid="12" grpId="0" animBg="1" autoUpdateAnimBg="0"/>
      <p:bldP spid="13" grpId="0" animBg="1"/>
      <p:bldP spid="14" grpId="0" animBg="1" autoUpdateAnimBg="0"/>
      <p:bldP spid="15" grpId="0" animBg="1" autoUpdateAnimBg="0"/>
      <p:bldP spid="16" grpId="0" animBg="1" autoUpdateAnimBg="0"/>
      <p:bldP spid="17"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57</a:t>
            </a:fld>
            <a:endParaRPr lang="en-US" dirty="0"/>
          </a:p>
        </p:txBody>
      </p:sp>
      <p:sp>
        <p:nvSpPr>
          <p:cNvPr id="3" name="Text Box 3"/>
          <p:cNvSpPr txBox="1">
            <a:spLocks noChangeArrowheads="1"/>
          </p:cNvSpPr>
          <p:nvPr/>
        </p:nvSpPr>
        <p:spPr bwMode="auto">
          <a:xfrm>
            <a:off x="0" y="1524000"/>
            <a:ext cx="7772400" cy="461665"/>
          </a:xfrm>
          <a:prstGeom prst="rect">
            <a:avLst/>
          </a:prstGeom>
          <a:noFill/>
          <a:ln w="9525">
            <a:noFill/>
            <a:miter lim="800000"/>
            <a:headEnd/>
            <a:tailEnd/>
          </a:ln>
        </p:spPr>
        <p:txBody>
          <a:bodyPr>
            <a:spAutoFit/>
          </a:bodyPr>
          <a:lstStyle/>
          <a:p>
            <a:pPr algn="l">
              <a:spcBef>
                <a:spcPct val="50000"/>
              </a:spcBef>
            </a:pPr>
            <a:r>
              <a:rPr lang="en-US" b="1" dirty="0">
                <a:latin typeface="+mn-lt"/>
              </a:rPr>
              <a:t>Les </a:t>
            </a:r>
            <a:r>
              <a:rPr lang="en-US" b="1" dirty="0" err="1">
                <a:latin typeface="+mn-lt"/>
              </a:rPr>
              <a:t>fonctions</a:t>
            </a:r>
            <a:r>
              <a:rPr lang="en-US" b="1" dirty="0">
                <a:latin typeface="+mn-lt"/>
              </a:rPr>
              <a:t> </a:t>
            </a:r>
            <a:r>
              <a:rPr lang="en-US" b="1" dirty="0" err="1">
                <a:latin typeface="+mn-lt"/>
              </a:rPr>
              <a:t>commerciales</a:t>
            </a:r>
            <a:r>
              <a:rPr lang="en-US" b="1" dirty="0">
                <a:latin typeface="+mn-lt"/>
              </a:rPr>
              <a:t> du </a:t>
            </a:r>
            <a:r>
              <a:rPr lang="en-US" b="1" dirty="0" err="1">
                <a:latin typeface="+mn-lt"/>
              </a:rPr>
              <a:t>conditionnement</a:t>
            </a:r>
            <a:endParaRPr lang="en-US" dirty="0">
              <a:latin typeface="+mn-lt"/>
            </a:endParaRPr>
          </a:p>
        </p:txBody>
      </p:sp>
      <p:pic>
        <p:nvPicPr>
          <p:cNvPr id="4" name="Picture 4" descr="A:\peintur.jpg"/>
          <p:cNvPicPr>
            <a:picLocks noChangeAspect="1" noChangeArrowheads="1"/>
          </p:cNvPicPr>
          <p:nvPr/>
        </p:nvPicPr>
        <p:blipFill>
          <a:blip r:embed="rId2" cstate="print"/>
          <a:srcRect/>
          <a:stretch>
            <a:fillRect/>
          </a:stretch>
        </p:blipFill>
        <p:spPr bwMode="auto">
          <a:xfrm>
            <a:off x="2362200" y="2895600"/>
            <a:ext cx="6172200" cy="3124200"/>
          </a:xfrm>
          <a:prstGeom prst="rect">
            <a:avLst/>
          </a:prstGeom>
          <a:noFill/>
          <a:ln w="76200" cmpd="tri">
            <a:solidFill>
              <a:schemeClr val="tx2">
                <a:lumMod val="75000"/>
              </a:schemeClr>
            </a:solidFill>
            <a:miter lim="800000"/>
            <a:headEnd/>
            <a:tailEnd/>
          </a:ln>
        </p:spPr>
      </p:pic>
      <p:sp>
        <p:nvSpPr>
          <p:cNvPr id="6" name="Text Box 5"/>
          <p:cNvSpPr txBox="1">
            <a:spLocks noChangeArrowheads="1"/>
          </p:cNvSpPr>
          <p:nvPr/>
        </p:nvSpPr>
        <p:spPr bwMode="auto">
          <a:xfrm>
            <a:off x="2057400" y="2209800"/>
            <a:ext cx="5791200" cy="338554"/>
          </a:xfrm>
          <a:prstGeom prst="rect">
            <a:avLst/>
          </a:prstGeom>
          <a:noFill/>
          <a:ln w="57150" cmpd="thickThin">
            <a:solidFill>
              <a:schemeClr val="tx2">
                <a:lumMod val="75000"/>
              </a:schemeClr>
            </a:solidFill>
            <a:miter lim="800000"/>
            <a:headEnd/>
            <a:tailEnd/>
          </a:ln>
        </p:spPr>
        <p:txBody>
          <a:bodyPr>
            <a:spAutoFit/>
          </a:bodyPr>
          <a:lstStyle/>
          <a:p>
            <a:pPr>
              <a:spcBef>
                <a:spcPct val="50000"/>
              </a:spcBef>
            </a:pPr>
            <a:r>
              <a:rPr lang="en-US" sz="1600" b="1">
                <a:latin typeface="+mn-lt"/>
              </a:rPr>
              <a:t>Communiquer avec le consommateur</a:t>
            </a:r>
          </a:p>
        </p:txBody>
      </p:sp>
      <p:sp>
        <p:nvSpPr>
          <p:cNvPr id="7" name="Line 6"/>
          <p:cNvSpPr>
            <a:spLocks noChangeShapeType="1"/>
          </p:cNvSpPr>
          <p:nvPr/>
        </p:nvSpPr>
        <p:spPr bwMode="auto">
          <a:xfrm flipH="1">
            <a:off x="4495800" y="2667000"/>
            <a:ext cx="76200" cy="1295400"/>
          </a:xfrm>
          <a:prstGeom prst="line">
            <a:avLst/>
          </a:prstGeom>
          <a:noFill/>
          <a:ln w="76200" cmpd="tri">
            <a:solidFill>
              <a:schemeClr val="tx2">
                <a:lumMod val="75000"/>
              </a:schemeClr>
            </a:solidFill>
            <a:round/>
            <a:headEnd/>
            <a:tailEnd type="triangle" w="med" len="med"/>
          </a:ln>
        </p:spPr>
        <p:txBody>
          <a:bodyPr wrap="none" anchor="ctr"/>
          <a:lstStyle/>
          <a:p>
            <a:endParaRPr lang="fr-FR" sz="1600" b="1">
              <a:latin typeface="+mn-lt"/>
            </a:endParaRPr>
          </a:p>
        </p:txBody>
      </p:sp>
      <p:sp>
        <p:nvSpPr>
          <p:cNvPr id="8" name="Text Box 8"/>
          <p:cNvSpPr txBox="1">
            <a:spLocks noChangeArrowheads="1"/>
          </p:cNvSpPr>
          <p:nvPr/>
        </p:nvSpPr>
        <p:spPr bwMode="auto">
          <a:xfrm>
            <a:off x="304800" y="3124200"/>
            <a:ext cx="1981200" cy="584775"/>
          </a:xfrm>
          <a:prstGeom prst="rect">
            <a:avLst/>
          </a:prstGeom>
          <a:solidFill>
            <a:schemeClr val="bg1"/>
          </a:solidFill>
          <a:ln w="57150" cmpd="thickThin">
            <a:solidFill>
              <a:schemeClr val="tx2">
                <a:lumMod val="75000"/>
              </a:schemeClr>
            </a:solidFill>
            <a:miter lim="800000"/>
            <a:headEnd/>
            <a:tailEnd/>
          </a:ln>
        </p:spPr>
        <p:txBody>
          <a:bodyPr>
            <a:spAutoFit/>
          </a:bodyPr>
          <a:lstStyle/>
          <a:p>
            <a:pPr algn="ctr">
              <a:spcBef>
                <a:spcPct val="50000"/>
              </a:spcBef>
            </a:pPr>
            <a:r>
              <a:rPr lang="en-US" sz="1600" b="1">
                <a:latin typeface="+mn-lt"/>
              </a:rPr>
              <a:t>Informer le consommateur</a:t>
            </a:r>
          </a:p>
        </p:txBody>
      </p:sp>
      <p:sp>
        <p:nvSpPr>
          <p:cNvPr id="9" name="Line 9"/>
          <p:cNvSpPr>
            <a:spLocks noChangeShapeType="1"/>
          </p:cNvSpPr>
          <p:nvPr/>
        </p:nvSpPr>
        <p:spPr bwMode="auto">
          <a:xfrm>
            <a:off x="2209800" y="3733800"/>
            <a:ext cx="1447800" cy="1447800"/>
          </a:xfrm>
          <a:prstGeom prst="line">
            <a:avLst/>
          </a:prstGeom>
          <a:noFill/>
          <a:ln w="76200" cmpd="tri">
            <a:solidFill>
              <a:schemeClr val="tx2">
                <a:lumMod val="75000"/>
              </a:schemeClr>
            </a:solidFill>
            <a:round/>
            <a:headEnd/>
            <a:tailEnd type="triangle" w="med" len="med"/>
          </a:ln>
        </p:spPr>
        <p:txBody>
          <a:bodyPr wrap="none" anchor="ctr"/>
          <a:lstStyle/>
          <a:p>
            <a:endParaRPr lang="fr-FR" sz="1600" b="1">
              <a:latin typeface="+mn-lt"/>
            </a:endParaRPr>
          </a:p>
        </p:txBody>
      </p:sp>
      <p:sp>
        <p:nvSpPr>
          <p:cNvPr id="10" name="Line 10"/>
          <p:cNvSpPr>
            <a:spLocks noChangeShapeType="1"/>
          </p:cNvSpPr>
          <p:nvPr/>
        </p:nvSpPr>
        <p:spPr bwMode="auto">
          <a:xfrm>
            <a:off x="2209800" y="3733800"/>
            <a:ext cx="1219200" cy="2057400"/>
          </a:xfrm>
          <a:prstGeom prst="line">
            <a:avLst/>
          </a:prstGeom>
          <a:noFill/>
          <a:ln w="76200" cmpd="tri">
            <a:solidFill>
              <a:schemeClr val="tx2">
                <a:lumMod val="75000"/>
              </a:schemeClr>
            </a:solidFill>
            <a:round/>
            <a:headEnd/>
            <a:tailEnd type="triangle" w="med" len="med"/>
          </a:ln>
        </p:spPr>
        <p:txBody>
          <a:bodyPr wrap="none" anchor="ctr"/>
          <a:lstStyle/>
          <a:p>
            <a:endParaRPr lang="fr-FR" sz="1600" b="1">
              <a:latin typeface="+mn-lt"/>
            </a:endParaRPr>
          </a:p>
        </p:txBody>
      </p:sp>
      <p:sp>
        <p:nvSpPr>
          <p:cNvPr id="11" name="Text Box 11"/>
          <p:cNvSpPr txBox="1">
            <a:spLocks noChangeArrowheads="1"/>
          </p:cNvSpPr>
          <p:nvPr/>
        </p:nvSpPr>
        <p:spPr bwMode="auto">
          <a:xfrm>
            <a:off x="304800" y="4114800"/>
            <a:ext cx="1828800" cy="338554"/>
          </a:xfrm>
          <a:prstGeom prst="rect">
            <a:avLst/>
          </a:prstGeom>
          <a:solidFill>
            <a:schemeClr val="bg1"/>
          </a:solidFill>
          <a:ln w="57150" cmpd="thickThin">
            <a:solidFill>
              <a:schemeClr val="tx2">
                <a:lumMod val="75000"/>
              </a:schemeClr>
            </a:solidFill>
            <a:miter lim="800000"/>
            <a:headEnd/>
            <a:tailEnd/>
          </a:ln>
        </p:spPr>
        <p:txBody>
          <a:bodyPr>
            <a:spAutoFit/>
          </a:bodyPr>
          <a:lstStyle/>
          <a:p>
            <a:pPr>
              <a:spcBef>
                <a:spcPct val="50000"/>
              </a:spcBef>
            </a:pPr>
            <a:r>
              <a:rPr lang="en-US" sz="1600" b="1">
                <a:latin typeface="+mn-lt"/>
              </a:rPr>
              <a:t>Attirer et séduire </a:t>
            </a:r>
          </a:p>
        </p:txBody>
      </p:sp>
      <p:sp>
        <p:nvSpPr>
          <p:cNvPr id="12" name="Text Box 12"/>
          <p:cNvSpPr txBox="1">
            <a:spLocks noChangeArrowheads="1"/>
          </p:cNvSpPr>
          <p:nvPr/>
        </p:nvSpPr>
        <p:spPr bwMode="auto">
          <a:xfrm>
            <a:off x="152400" y="5181600"/>
            <a:ext cx="1981200" cy="1077218"/>
          </a:xfrm>
          <a:prstGeom prst="rect">
            <a:avLst/>
          </a:prstGeom>
          <a:solidFill>
            <a:schemeClr val="bg1"/>
          </a:solidFill>
          <a:ln w="57150" cmpd="thickThin">
            <a:solidFill>
              <a:schemeClr val="tx2">
                <a:lumMod val="75000"/>
              </a:schemeClr>
            </a:solidFill>
            <a:miter lim="800000"/>
            <a:headEnd/>
            <a:tailEnd/>
          </a:ln>
        </p:spPr>
        <p:txBody>
          <a:bodyPr>
            <a:spAutoFit/>
          </a:bodyPr>
          <a:lstStyle/>
          <a:p>
            <a:pPr algn="ctr">
              <a:spcBef>
                <a:spcPct val="50000"/>
              </a:spcBef>
            </a:pPr>
            <a:r>
              <a:rPr lang="en-US" sz="1600" b="1">
                <a:latin typeface="+mn-lt"/>
              </a:rPr>
              <a:t>Contribuer à différencier le produit de ses concurrents</a:t>
            </a:r>
          </a:p>
        </p:txBody>
      </p:sp>
      <p:sp>
        <p:nvSpPr>
          <p:cNvPr id="13" name="Line 13"/>
          <p:cNvSpPr>
            <a:spLocks noChangeShapeType="1"/>
          </p:cNvSpPr>
          <p:nvPr/>
        </p:nvSpPr>
        <p:spPr bwMode="auto">
          <a:xfrm flipV="1">
            <a:off x="2133600" y="4800600"/>
            <a:ext cx="2133600" cy="1295400"/>
          </a:xfrm>
          <a:prstGeom prst="line">
            <a:avLst/>
          </a:prstGeom>
          <a:noFill/>
          <a:ln w="76200" cmpd="tri">
            <a:solidFill>
              <a:schemeClr val="tx2">
                <a:lumMod val="75000"/>
              </a:schemeClr>
            </a:solidFill>
            <a:round/>
            <a:headEnd/>
            <a:tailEnd type="triangle" w="med" len="med"/>
          </a:ln>
        </p:spPr>
        <p:txBody>
          <a:bodyPr wrap="none" anchor="ctr"/>
          <a:lstStyle/>
          <a:p>
            <a:endParaRPr lang="fr-FR" sz="1600" b="1">
              <a:latin typeface="+mn-lt"/>
            </a:endParaRPr>
          </a:p>
        </p:txBody>
      </p:sp>
      <p:sp>
        <p:nvSpPr>
          <p:cNvPr id="14" name="Rectangle 13"/>
          <p:cNvSpPr/>
          <p:nvPr/>
        </p:nvSpPr>
        <p:spPr>
          <a:xfrm>
            <a:off x="1691680" y="260648"/>
            <a:ext cx="7056784" cy="646331"/>
          </a:xfrm>
          <a:prstGeom prst="rect">
            <a:avLst/>
          </a:prstGeom>
        </p:spPr>
        <p:txBody>
          <a:bodyPr wrap="square">
            <a:spAutoFit/>
          </a:bodyPr>
          <a:lstStyle/>
          <a:p>
            <a:pPr lvl="1"/>
            <a:r>
              <a:rPr lang="fr-FR" sz="3600" b="1" dirty="0" smtClean="0">
                <a:latin typeface="+mn-lt"/>
              </a:rPr>
              <a:t>Entreposage</a:t>
            </a:r>
          </a:p>
        </p:txBody>
      </p:sp>
    </p:spTree>
    <p:extLst>
      <p:ext uri="{BB962C8B-B14F-4D97-AF65-F5344CB8AC3E}">
        <p14:creationId xmlns:p14="http://schemas.microsoft.com/office/powerpoint/2010/main" val="2570115034"/>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300"/>
                                        <p:tgtEl>
                                          <p:spTgt spid="3"/>
                                        </p:tgtEl>
                                      </p:cBhvr>
                                    </p:animEffect>
                                  </p:childTnLst>
                                </p:cTn>
                              </p:par>
                            </p:childTnLst>
                          </p:cTn>
                        </p:par>
                        <p:par>
                          <p:cTn id="8" fill="hold">
                            <p:stCondLst>
                              <p:cond delay="2500"/>
                            </p:stCondLst>
                            <p:childTnLst>
                              <p:par>
                                <p:cTn id="9" presetID="5" presetClass="entr" presetSubtype="10"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5000"/>
                            </p:stCondLst>
                            <p:childTnLst>
                              <p:par>
                                <p:cTn id="13" presetID="14" presetClass="entr" presetSubtype="10" fill="hold" grpId="0" nodeType="afterEffect">
                                  <p:stCondLst>
                                    <p:cond delay="0"/>
                                  </p:stCondLst>
                                  <p:iterate type="wd">
                                    <p:tmPct val="100000"/>
                                  </p:iterate>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300"/>
                                        <p:tgtEl>
                                          <p:spTgt spid="6"/>
                                        </p:tgtEl>
                                      </p:cBhvr>
                                    </p:animEffect>
                                  </p:childTnLst>
                                </p:cTn>
                              </p:par>
                            </p:childTnLst>
                          </p:cTn>
                        </p:par>
                        <p:par>
                          <p:cTn id="16" fill="hold">
                            <p:stCondLst>
                              <p:cond delay="6200"/>
                            </p:stCondLst>
                            <p:childTnLst>
                              <p:par>
                                <p:cTn id="17" presetID="19" presetClass="entr" presetSubtype="10"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0" fill="hold"/>
                                        <p:tgtEl>
                                          <p:spTgt spid="7"/>
                                        </p:tgtEl>
                                        <p:attrNameLst>
                                          <p:attrName>ppt_w</p:attrName>
                                        </p:attrNameLst>
                                      </p:cBhvr>
                                      <p:tavLst>
                                        <p:tav tm="0" fmla="#ppt_w*sin(2.5*pi*$)">
                                          <p:val>
                                            <p:fltVal val="0"/>
                                          </p:val>
                                        </p:tav>
                                        <p:tav tm="100000">
                                          <p:val>
                                            <p:fltVal val="1"/>
                                          </p:val>
                                        </p:tav>
                                      </p:tavLst>
                                    </p:anim>
                                    <p:anim calcmode="lin" valueType="num">
                                      <p:cBhvr>
                                        <p:cTn id="20" dur="500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12200"/>
                            </p:stCondLst>
                            <p:childTnLst>
                              <p:par>
                                <p:cTn id="22" presetID="2" presetClass="entr" presetSubtype="1" fill="hold" grpId="0" nodeType="afterEffect">
                                  <p:stCondLst>
                                    <p:cond delay="0"/>
                                  </p:stCondLst>
                                  <p:iterate type="wd">
                                    <p:tmPct val="100000"/>
                                  </p:iterate>
                                  <p:childTnLst>
                                    <p:set>
                                      <p:cBhvr>
                                        <p:cTn id="23" dur="1" fill="hold">
                                          <p:stCondLst>
                                            <p:cond delay="0"/>
                                          </p:stCondLst>
                                        </p:cTn>
                                        <p:tgtEl>
                                          <p:spTgt spid="8"/>
                                        </p:tgtEl>
                                        <p:attrNameLst>
                                          <p:attrName>style.visibility</p:attrName>
                                        </p:attrNameLst>
                                      </p:cBhvr>
                                      <p:to>
                                        <p:strVal val="visible"/>
                                      </p:to>
                                    </p:set>
                                    <p:anim calcmode="lin" valueType="num">
                                      <p:cBhvr additive="base">
                                        <p:cTn id="24" dur="300" fill="hold"/>
                                        <p:tgtEl>
                                          <p:spTgt spid="8"/>
                                        </p:tgtEl>
                                        <p:attrNameLst>
                                          <p:attrName>ppt_x</p:attrName>
                                        </p:attrNameLst>
                                      </p:cBhvr>
                                      <p:tavLst>
                                        <p:tav tm="0">
                                          <p:val>
                                            <p:strVal val="#ppt_x"/>
                                          </p:val>
                                        </p:tav>
                                        <p:tav tm="100000">
                                          <p:val>
                                            <p:strVal val="#ppt_x"/>
                                          </p:val>
                                        </p:tav>
                                      </p:tavLst>
                                    </p:anim>
                                    <p:anim calcmode="lin" valueType="num">
                                      <p:cBhvr additive="base">
                                        <p:cTn id="25" dur="3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13100"/>
                            </p:stCondLst>
                            <p:childTnLst>
                              <p:par>
                                <p:cTn id="27" presetID="1" presetClass="entr" presetSubtype="0" fill="hold" grpId="0" nodeType="afterEffect">
                                  <p:stCondLst>
                                    <p:cond delay="1000"/>
                                  </p:stCondLst>
                                  <p:childTnLst>
                                    <p:set>
                                      <p:cBhvr>
                                        <p:cTn id="28" dur="1" fill="hold">
                                          <p:stCondLst>
                                            <p:cond delay="499"/>
                                          </p:stCondLst>
                                        </p:cTn>
                                        <p:tgtEl>
                                          <p:spTgt spid="9"/>
                                        </p:tgtEl>
                                        <p:attrNameLst>
                                          <p:attrName>style.visibility</p:attrName>
                                        </p:attrNameLst>
                                      </p:cBhvr>
                                      <p:to>
                                        <p:strVal val="visible"/>
                                      </p:to>
                                    </p:set>
                                  </p:childTnLst>
                                </p:cTn>
                              </p:par>
                            </p:childTnLst>
                          </p:cTn>
                        </p:par>
                        <p:par>
                          <p:cTn id="29" fill="hold">
                            <p:stCondLst>
                              <p:cond delay="14600"/>
                            </p:stCondLst>
                            <p:childTnLst>
                              <p:par>
                                <p:cTn id="30" presetID="1" presetClass="entr" presetSubtype="0" fill="hold" grpId="0" nodeType="afterEffect">
                                  <p:stCondLst>
                                    <p:cond delay="1000"/>
                                  </p:stCondLst>
                                  <p:childTnLst>
                                    <p:set>
                                      <p:cBhvr>
                                        <p:cTn id="31" dur="1" fill="hold">
                                          <p:stCondLst>
                                            <p:cond delay="499"/>
                                          </p:stCondLst>
                                        </p:cTn>
                                        <p:tgtEl>
                                          <p:spTgt spid="10"/>
                                        </p:tgtEl>
                                        <p:attrNameLst>
                                          <p:attrName>style.visibility</p:attrName>
                                        </p:attrNameLst>
                                      </p:cBhvr>
                                      <p:to>
                                        <p:strVal val="visible"/>
                                      </p:to>
                                    </p:set>
                                  </p:childTnLst>
                                </p:cTn>
                              </p:par>
                            </p:childTnLst>
                          </p:cTn>
                        </p:par>
                        <p:par>
                          <p:cTn id="32" fill="hold">
                            <p:stCondLst>
                              <p:cond delay="16100"/>
                            </p:stCondLst>
                            <p:childTnLst>
                              <p:par>
                                <p:cTn id="33" presetID="16" presetClass="entr" presetSubtype="21" fill="hold" grpId="0" nodeType="afterEffect">
                                  <p:stCondLst>
                                    <p:cond delay="0"/>
                                  </p:stCondLst>
                                  <p:iterate type="wd">
                                    <p:tmPct val="100000"/>
                                  </p:iterate>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300"/>
                                        <p:tgtEl>
                                          <p:spTgt spid="11"/>
                                        </p:tgtEl>
                                      </p:cBhvr>
                                    </p:animEffect>
                                  </p:childTnLst>
                                </p:cTn>
                              </p:par>
                            </p:childTnLst>
                          </p:cTn>
                        </p:par>
                        <p:par>
                          <p:cTn id="36" fill="hold">
                            <p:stCondLst>
                              <p:cond delay="17000"/>
                            </p:stCondLst>
                            <p:childTnLst>
                              <p:par>
                                <p:cTn id="37" presetID="16" presetClass="entr" presetSubtype="37" fill="hold" grpId="0" nodeType="afterEffect">
                                  <p:stCondLst>
                                    <p:cond delay="0"/>
                                  </p:stCondLst>
                                  <p:iterate type="wd">
                                    <p:tmPct val="100000"/>
                                  </p:iterate>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300"/>
                                        <p:tgtEl>
                                          <p:spTgt spid="12"/>
                                        </p:tgtEl>
                                      </p:cBhvr>
                                    </p:animEffect>
                                  </p:childTnLst>
                                </p:cTn>
                              </p:par>
                            </p:childTnLst>
                          </p:cTn>
                        </p:par>
                        <p:par>
                          <p:cTn id="40" fill="hold">
                            <p:stCondLst>
                              <p:cond delay="19400"/>
                            </p:stCondLst>
                            <p:childTnLst>
                              <p:par>
                                <p:cTn id="41" presetID="1" presetClass="entr" presetSubtype="0" fill="hold" grpId="0" nodeType="afterEffect">
                                  <p:stCondLst>
                                    <p:cond delay="1000"/>
                                  </p:stCondLst>
                                  <p:childTnLst>
                                    <p:set>
                                      <p:cBhvr>
                                        <p:cTn id="42"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6" grpId="0" animBg="1"/>
      <p:bldP spid="7" grpId="0" animBg="1"/>
      <p:bldP spid="8" grpId="0" animBg="1" autoUpdateAnimBg="0"/>
      <p:bldP spid="9" grpId="0" animBg="1"/>
      <p:bldP spid="10" grpId="0" animBg="1"/>
      <p:bldP spid="11" grpId="0" animBg="1" autoUpdateAnimBg="0"/>
      <p:bldP spid="12" grpId="0" animBg="1" autoUpdateAnimBg="0"/>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58</a:t>
            </a:fld>
            <a:endParaRPr lang="en-US" dirty="0"/>
          </a:p>
        </p:txBody>
      </p:sp>
      <p:sp>
        <p:nvSpPr>
          <p:cNvPr id="3" name="Text Box 5"/>
          <p:cNvSpPr txBox="1">
            <a:spLocks noChangeArrowheads="1"/>
          </p:cNvSpPr>
          <p:nvPr/>
        </p:nvSpPr>
        <p:spPr bwMode="auto">
          <a:xfrm>
            <a:off x="0" y="1905000"/>
            <a:ext cx="8242711" cy="1738938"/>
          </a:xfrm>
          <a:prstGeom prst="rect">
            <a:avLst/>
          </a:prstGeom>
          <a:noFill/>
          <a:ln w="57150" cmpd="thickThin">
            <a:noFill/>
            <a:miter lim="800000"/>
            <a:headEnd/>
            <a:tailEnd/>
          </a:ln>
        </p:spPr>
        <p:txBody>
          <a:bodyPr wrap="square">
            <a:spAutoFit/>
          </a:bodyPr>
          <a:lstStyle/>
          <a:p>
            <a:pPr algn="l">
              <a:spcBef>
                <a:spcPct val="50000"/>
              </a:spcBef>
            </a:pPr>
            <a:r>
              <a:rPr lang="en-US" sz="2000" b="1" dirty="0" err="1" smtClean="0">
                <a:solidFill>
                  <a:schemeClr val="accent1">
                    <a:lumMod val="75000"/>
                  </a:schemeClr>
                </a:solidFill>
                <a:latin typeface="+mn-lt"/>
              </a:rPr>
              <a:t>L’emballage</a:t>
            </a:r>
            <a:r>
              <a:rPr lang="en-US" sz="2000" b="1" dirty="0" smtClean="0">
                <a:solidFill>
                  <a:schemeClr val="accent1">
                    <a:lumMod val="75000"/>
                  </a:schemeClr>
                </a:solidFill>
                <a:latin typeface="+mn-lt"/>
              </a:rPr>
              <a:t> </a:t>
            </a:r>
            <a:r>
              <a:rPr lang="en-US" sz="2000" dirty="0" err="1" smtClean="0">
                <a:solidFill>
                  <a:srgbClr val="003300"/>
                </a:solidFill>
                <a:latin typeface="+mn-lt"/>
              </a:rPr>
              <a:t>est</a:t>
            </a:r>
            <a:r>
              <a:rPr lang="en-US" sz="2000" dirty="0" smtClean="0">
                <a:solidFill>
                  <a:srgbClr val="003300"/>
                </a:solidFill>
                <a:latin typeface="+mn-lt"/>
              </a:rPr>
              <a:t> </a:t>
            </a:r>
            <a:r>
              <a:rPr lang="en-US" sz="2000" dirty="0">
                <a:solidFill>
                  <a:srgbClr val="003300"/>
                </a:solidFill>
                <a:latin typeface="+mn-lt"/>
              </a:rPr>
              <a:t>le </a:t>
            </a:r>
            <a:r>
              <a:rPr lang="en-US" sz="2000" dirty="0" err="1">
                <a:solidFill>
                  <a:srgbClr val="003300"/>
                </a:solidFill>
                <a:latin typeface="+mn-lt"/>
              </a:rPr>
              <a:t>contenant</a:t>
            </a:r>
            <a:r>
              <a:rPr lang="en-US" sz="2000" dirty="0">
                <a:solidFill>
                  <a:srgbClr val="003300"/>
                </a:solidFill>
                <a:latin typeface="+mn-lt"/>
              </a:rPr>
              <a:t> ( carton , </a:t>
            </a:r>
            <a:r>
              <a:rPr lang="en-US" sz="2000" dirty="0" err="1">
                <a:solidFill>
                  <a:srgbClr val="003300"/>
                </a:solidFill>
                <a:latin typeface="+mn-lt"/>
              </a:rPr>
              <a:t>caisse</a:t>
            </a:r>
            <a:r>
              <a:rPr lang="en-US" sz="2000" dirty="0">
                <a:solidFill>
                  <a:srgbClr val="003300"/>
                </a:solidFill>
                <a:latin typeface="+mn-lt"/>
              </a:rPr>
              <a:t> , </a:t>
            </a:r>
            <a:r>
              <a:rPr lang="en-US" sz="2000" dirty="0" err="1">
                <a:solidFill>
                  <a:srgbClr val="003300"/>
                </a:solidFill>
                <a:latin typeface="+mn-lt"/>
              </a:rPr>
              <a:t>tonneau</a:t>
            </a:r>
            <a:r>
              <a:rPr lang="en-US" sz="2000" dirty="0">
                <a:solidFill>
                  <a:srgbClr val="003300"/>
                </a:solidFill>
                <a:latin typeface="+mn-lt"/>
              </a:rPr>
              <a:t> , film …) qui </a:t>
            </a:r>
            <a:r>
              <a:rPr lang="en-US" sz="2000" dirty="0" err="1">
                <a:solidFill>
                  <a:srgbClr val="003300"/>
                </a:solidFill>
                <a:latin typeface="+mn-lt"/>
              </a:rPr>
              <a:t>permet</a:t>
            </a:r>
            <a:r>
              <a:rPr lang="en-US" sz="2000" dirty="0">
                <a:solidFill>
                  <a:srgbClr val="003300"/>
                </a:solidFill>
                <a:latin typeface="+mn-lt"/>
              </a:rPr>
              <a:t> </a:t>
            </a:r>
            <a:r>
              <a:rPr lang="en-US" sz="2000" dirty="0" err="1">
                <a:solidFill>
                  <a:srgbClr val="003300"/>
                </a:solidFill>
                <a:latin typeface="+mn-lt"/>
              </a:rPr>
              <a:t>d’assurer</a:t>
            </a:r>
            <a:r>
              <a:rPr lang="en-US" sz="2000" dirty="0">
                <a:solidFill>
                  <a:srgbClr val="003300"/>
                </a:solidFill>
                <a:latin typeface="+mn-lt"/>
              </a:rPr>
              <a:t> </a:t>
            </a:r>
            <a:r>
              <a:rPr lang="en-US" sz="2000" dirty="0" err="1">
                <a:solidFill>
                  <a:srgbClr val="003300"/>
                </a:solidFill>
                <a:latin typeface="+mn-lt"/>
              </a:rPr>
              <a:t>dans</a:t>
            </a:r>
            <a:r>
              <a:rPr lang="en-US" sz="2000" dirty="0">
                <a:solidFill>
                  <a:srgbClr val="003300"/>
                </a:solidFill>
                <a:latin typeface="+mn-lt"/>
              </a:rPr>
              <a:t> les </a:t>
            </a:r>
            <a:r>
              <a:rPr lang="en-US" sz="2000" dirty="0" err="1">
                <a:solidFill>
                  <a:srgbClr val="003300"/>
                </a:solidFill>
                <a:latin typeface="+mn-lt"/>
              </a:rPr>
              <a:t>meilleures</a:t>
            </a:r>
            <a:r>
              <a:rPr lang="en-US" sz="2000" dirty="0">
                <a:solidFill>
                  <a:srgbClr val="003300"/>
                </a:solidFill>
                <a:latin typeface="+mn-lt"/>
              </a:rPr>
              <a:t> conditions , le transport et le </a:t>
            </a:r>
            <a:r>
              <a:rPr lang="en-US" sz="2000" dirty="0" err="1">
                <a:solidFill>
                  <a:srgbClr val="003300"/>
                </a:solidFill>
                <a:latin typeface="+mn-lt"/>
              </a:rPr>
              <a:t>stockage</a:t>
            </a:r>
            <a:r>
              <a:rPr lang="en-US" sz="2000" dirty="0">
                <a:solidFill>
                  <a:srgbClr val="003300"/>
                </a:solidFill>
                <a:latin typeface="+mn-lt"/>
              </a:rPr>
              <a:t> des </a:t>
            </a:r>
            <a:r>
              <a:rPr lang="en-US" sz="2000" dirty="0" err="1">
                <a:solidFill>
                  <a:srgbClr val="003300"/>
                </a:solidFill>
                <a:latin typeface="+mn-lt"/>
              </a:rPr>
              <a:t>produits</a:t>
            </a:r>
            <a:r>
              <a:rPr lang="en-US" sz="2000" dirty="0">
                <a:solidFill>
                  <a:srgbClr val="003300"/>
                </a:solidFill>
                <a:latin typeface="+mn-lt"/>
              </a:rPr>
              <a:t> </a:t>
            </a:r>
            <a:r>
              <a:rPr lang="en-US" sz="2000" dirty="0" smtClean="0">
                <a:solidFill>
                  <a:srgbClr val="003300"/>
                </a:solidFill>
                <a:latin typeface="+mn-lt"/>
              </a:rPr>
              <a:t>.</a:t>
            </a:r>
            <a:r>
              <a:rPr lang="en-US" sz="2000" b="1" dirty="0" smtClean="0">
                <a:solidFill>
                  <a:srgbClr val="660066"/>
                </a:solidFill>
                <a:latin typeface="+mn-lt"/>
              </a:rPr>
              <a:t> </a:t>
            </a:r>
            <a:r>
              <a:rPr lang="en-US" sz="2000" dirty="0" err="1" smtClean="0">
                <a:latin typeface="+mn-lt"/>
              </a:rPr>
              <a:t>L’emballage</a:t>
            </a:r>
            <a:r>
              <a:rPr lang="en-US" sz="2000" dirty="0" smtClean="0">
                <a:latin typeface="+mn-lt"/>
              </a:rPr>
              <a:t> </a:t>
            </a:r>
            <a:r>
              <a:rPr lang="en-US" sz="2000" dirty="0" err="1" smtClean="0">
                <a:latin typeface="+mn-lt"/>
              </a:rPr>
              <a:t>permet</a:t>
            </a:r>
            <a:r>
              <a:rPr lang="en-US" sz="2000" dirty="0" smtClean="0">
                <a:latin typeface="+mn-lt"/>
              </a:rPr>
              <a:t> </a:t>
            </a:r>
            <a:r>
              <a:rPr lang="en-US" sz="2000" dirty="0" err="1" smtClean="0">
                <a:latin typeface="+mn-lt"/>
              </a:rPr>
              <a:t>d’acheminer</a:t>
            </a:r>
            <a:r>
              <a:rPr lang="en-US" sz="2000" dirty="0" smtClean="0">
                <a:latin typeface="+mn-lt"/>
              </a:rPr>
              <a:t> le </a:t>
            </a:r>
            <a:r>
              <a:rPr lang="en-US" sz="2000" dirty="0" err="1" smtClean="0">
                <a:latin typeface="+mn-lt"/>
              </a:rPr>
              <a:t>produit</a:t>
            </a:r>
            <a:r>
              <a:rPr lang="en-US" sz="2000" dirty="0" smtClean="0">
                <a:latin typeface="+mn-lt"/>
              </a:rPr>
              <a:t> </a:t>
            </a:r>
            <a:r>
              <a:rPr lang="en-US" sz="2000" dirty="0" err="1" smtClean="0">
                <a:latin typeface="+mn-lt"/>
              </a:rPr>
              <a:t>dans</a:t>
            </a:r>
            <a:r>
              <a:rPr lang="en-US" sz="2000" dirty="0" smtClean="0">
                <a:latin typeface="+mn-lt"/>
              </a:rPr>
              <a:t> son </a:t>
            </a:r>
            <a:r>
              <a:rPr lang="en-US" sz="2000" dirty="0" err="1" smtClean="0">
                <a:latin typeface="+mn-lt"/>
              </a:rPr>
              <a:t>conditionnement</a:t>
            </a:r>
            <a:r>
              <a:rPr lang="en-US" sz="2000" dirty="0" smtClean="0">
                <a:latin typeface="+mn-lt"/>
              </a:rPr>
              <a:t> </a:t>
            </a:r>
            <a:r>
              <a:rPr lang="en-US" sz="2000" dirty="0" err="1" smtClean="0">
                <a:latin typeface="+mn-lt"/>
              </a:rPr>
              <a:t>vers</a:t>
            </a:r>
            <a:r>
              <a:rPr lang="en-US" sz="2000" dirty="0" smtClean="0">
                <a:latin typeface="+mn-lt"/>
              </a:rPr>
              <a:t> le point de </a:t>
            </a:r>
            <a:r>
              <a:rPr lang="en-US" sz="2000" dirty="0" err="1" smtClean="0">
                <a:latin typeface="+mn-lt"/>
              </a:rPr>
              <a:t>vente</a:t>
            </a:r>
            <a:r>
              <a:rPr lang="en-US" sz="2000" dirty="0" smtClean="0">
                <a:latin typeface="+mn-lt"/>
              </a:rPr>
              <a:t>.</a:t>
            </a:r>
          </a:p>
          <a:p>
            <a:pPr algn="l">
              <a:spcBef>
                <a:spcPct val="50000"/>
              </a:spcBef>
            </a:pPr>
            <a:endParaRPr lang="en-US" sz="1800" dirty="0">
              <a:solidFill>
                <a:srgbClr val="003300"/>
              </a:solidFill>
              <a:latin typeface="+mn-lt"/>
            </a:endParaRPr>
          </a:p>
        </p:txBody>
      </p:sp>
      <p:pic>
        <p:nvPicPr>
          <p:cNvPr id="4" name="Picture 7" descr="A:\Evianp.jpg"/>
          <p:cNvPicPr>
            <a:picLocks noChangeAspect="1" noChangeArrowheads="1"/>
          </p:cNvPicPr>
          <p:nvPr/>
        </p:nvPicPr>
        <p:blipFill>
          <a:blip r:embed="rId2" cstate="print"/>
          <a:srcRect/>
          <a:stretch>
            <a:fillRect/>
          </a:stretch>
        </p:blipFill>
        <p:spPr bwMode="auto">
          <a:xfrm>
            <a:off x="5943600" y="3352800"/>
            <a:ext cx="2683826" cy="2594992"/>
          </a:xfrm>
          <a:prstGeom prst="rect">
            <a:avLst/>
          </a:prstGeom>
          <a:noFill/>
          <a:ln w="57150" cmpd="thickThin">
            <a:solidFill>
              <a:srgbClr val="003300"/>
            </a:solidFill>
            <a:miter lim="800000"/>
            <a:headEnd/>
            <a:tailEnd/>
          </a:ln>
        </p:spPr>
      </p:pic>
      <p:sp>
        <p:nvSpPr>
          <p:cNvPr id="6" name="Text Box 3"/>
          <p:cNvSpPr txBox="1">
            <a:spLocks noChangeArrowheads="1"/>
          </p:cNvSpPr>
          <p:nvPr/>
        </p:nvSpPr>
        <p:spPr bwMode="auto">
          <a:xfrm>
            <a:off x="0" y="3429000"/>
            <a:ext cx="6482408" cy="1615827"/>
          </a:xfrm>
          <a:prstGeom prst="rect">
            <a:avLst/>
          </a:prstGeom>
          <a:noFill/>
          <a:ln w="9525">
            <a:noFill/>
            <a:miter lim="800000"/>
            <a:headEnd/>
            <a:tailEnd/>
          </a:ln>
        </p:spPr>
        <p:txBody>
          <a:bodyPr wrap="square">
            <a:spAutoFit/>
          </a:bodyPr>
          <a:lstStyle/>
          <a:p>
            <a:pPr algn="l">
              <a:spcBef>
                <a:spcPct val="50000"/>
              </a:spcBef>
            </a:pPr>
            <a:r>
              <a:rPr lang="en-US" sz="1800" b="1" dirty="0">
                <a:latin typeface="+mn-lt"/>
              </a:rPr>
              <a:t>Les </a:t>
            </a:r>
            <a:r>
              <a:rPr lang="en-US" sz="1800" b="1" dirty="0" err="1">
                <a:latin typeface="+mn-lt"/>
              </a:rPr>
              <a:t>fonctions</a:t>
            </a:r>
            <a:r>
              <a:rPr lang="en-US" sz="1800" b="1" dirty="0">
                <a:latin typeface="+mn-lt"/>
              </a:rPr>
              <a:t> techniques de </a:t>
            </a:r>
            <a:r>
              <a:rPr lang="en-US" sz="1800" b="1" dirty="0" err="1" smtClean="0">
                <a:latin typeface="+mn-lt"/>
              </a:rPr>
              <a:t>l’emballage</a:t>
            </a:r>
            <a:endParaRPr lang="en-US" sz="1800" b="1" dirty="0" smtClean="0">
              <a:latin typeface="+mn-lt"/>
            </a:endParaRPr>
          </a:p>
          <a:p>
            <a:pPr algn="l">
              <a:spcBef>
                <a:spcPct val="50000"/>
              </a:spcBef>
            </a:pPr>
            <a:endParaRPr lang="en-US" sz="1800" b="1" dirty="0" smtClean="0">
              <a:latin typeface="+mn-lt"/>
            </a:endParaRPr>
          </a:p>
          <a:p>
            <a:pPr algn="l">
              <a:spcBef>
                <a:spcPct val="50000"/>
              </a:spcBef>
            </a:pPr>
            <a:endParaRPr lang="en-US" sz="1800" b="1" dirty="0" smtClean="0">
              <a:latin typeface="+mn-lt"/>
            </a:endParaRPr>
          </a:p>
          <a:p>
            <a:pPr algn="l">
              <a:spcBef>
                <a:spcPct val="50000"/>
              </a:spcBef>
            </a:pPr>
            <a:endParaRPr lang="en-US" sz="1800" dirty="0">
              <a:latin typeface="+mn-lt"/>
            </a:endParaRPr>
          </a:p>
        </p:txBody>
      </p:sp>
      <p:sp>
        <p:nvSpPr>
          <p:cNvPr id="7" name="Rectangle 6"/>
          <p:cNvSpPr/>
          <p:nvPr/>
        </p:nvSpPr>
        <p:spPr>
          <a:xfrm>
            <a:off x="990600" y="3962400"/>
            <a:ext cx="2090610" cy="369332"/>
          </a:xfrm>
          <a:prstGeom prst="rect">
            <a:avLst/>
          </a:prstGeom>
        </p:spPr>
        <p:txBody>
          <a:bodyPr wrap="square">
            <a:spAutoFit/>
          </a:bodyPr>
          <a:lstStyle/>
          <a:p>
            <a:pPr algn="l">
              <a:spcBef>
                <a:spcPct val="50000"/>
              </a:spcBef>
            </a:pPr>
            <a:r>
              <a:rPr lang="en-US" sz="1800" b="1" dirty="0" err="1" smtClean="0">
                <a:latin typeface="+mn-lt"/>
              </a:rPr>
              <a:t>Protéger</a:t>
            </a:r>
            <a:r>
              <a:rPr lang="en-US" sz="1800" b="1" dirty="0" smtClean="0">
                <a:latin typeface="+mn-lt"/>
              </a:rPr>
              <a:t> le </a:t>
            </a:r>
            <a:r>
              <a:rPr lang="en-US" sz="1800" b="1" dirty="0" err="1" smtClean="0">
                <a:latin typeface="+mn-lt"/>
              </a:rPr>
              <a:t>produit</a:t>
            </a:r>
            <a:r>
              <a:rPr lang="en-US" sz="1800" dirty="0" smtClean="0">
                <a:latin typeface="+mn-lt"/>
              </a:rPr>
              <a:t> </a:t>
            </a:r>
            <a:endParaRPr lang="en-US" sz="1800" dirty="0">
              <a:latin typeface="+mn-lt"/>
            </a:endParaRPr>
          </a:p>
        </p:txBody>
      </p:sp>
      <p:sp>
        <p:nvSpPr>
          <p:cNvPr id="8" name="Text Box 6"/>
          <p:cNvSpPr txBox="1">
            <a:spLocks noChangeArrowheads="1"/>
          </p:cNvSpPr>
          <p:nvPr/>
        </p:nvSpPr>
        <p:spPr bwMode="auto">
          <a:xfrm>
            <a:off x="990600" y="4267200"/>
            <a:ext cx="3893057" cy="369332"/>
          </a:xfrm>
          <a:prstGeom prst="rect">
            <a:avLst/>
          </a:prstGeom>
          <a:solidFill>
            <a:schemeClr val="bg1"/>
          </a:solidFill>
          <a:ln w="57150" cmpd="thickThin">
            <a:noFill/>
            <a:miter lim="800000"/>
            <a:headEnd/>
            <a:tailEnd/>
          </a:ln>
        </p:spPr>
        <p:txBody>
          <a:bodyPr wrap="square">
            <a:spAutoFit/>
          </a:bodyPr>
          <a:lstStyle/>
          <a:p>
            <a:pPr algn="l">
              <a:spcBef>
                <a:spcPct val="50000"/>
              </a:spcBef>
            </a:pPr>
            <a:r>
              <a:rPr lang="en-US" sz="1800" b="1" dirty="0" err="1">
                <a:latin typeface="+mn-lt"/>
              </a:rPr>
              <a:t>Permettre</a:t>
            </a:r>
            <a:r>
              <a:rPr lang="en-US" sz="1800" b="1" dirty="0">
                <a:latin typeface="+mn-lt"/>
              </a:rPr>
              <a:t> le transport</a:t>
            </a:r>
            <a:endParaRPr lang="en-US" sz="1800" dirty="0">
              <a:latin typeface="+mn-lt"/>
            </a:endParaRPr>
          </a:p>
        </p:txBody>
      </p:sp>
      <p:sp>
        <p:nvSpPr>
          <p:cNvPr id="9" name="Rectangle 8"/>
          <p:cNvSpPr/>
          <p:nvPr/>
        </p:nvSpPr>
        <p:spPr>
          <a:xfrm>
            <a:off x="990600" y="4572000"/>
            <a:ext cx="3895236" cy="369332"/>
          </a:xfrm>
          <a:prstGeom prst="rect">
            <a:avLst/>
          </a:prstGeom>
        </p:spPr>
        <p:txBody>
          <a:bodyPr wrap="square">
            <a:spAutoFit/>
          </a:bodyPr>
          <a:lstStyle/>
          <a:p>
            <a:pPr algn="l">
              <a:spcBef>
                <a:spcPct val="50000"/>
              </a:spcBef>
            </a:pPr>
            <a:r>
              <a:rPr lang="en-US" sz="1800" b="1" dirty="0" err="1" smtClean="0">
                <a:latin typeface="+mn-lt"/>
              </a:rPr>
              <a:t>Faciliter</a:t>
            </a:r>
            <a:r>
              <a:rPr lang="en-US" sz="1800" b="1" dirty="0" smtClean="0">
                <a:latin typeface="+mn-lt"/>
              </a:rPr>
              <a:t> la </a:t>
            </a:r>
            <a:r>
              <a:rPr lang="en-US" sz="1800" b="1" dirty="0" err="1" smtClean="0">
                <a:latin typeface="+mn-lt"/>
              </a:rPr>
              <a:t>manutention</a:t>
            </a:r>
            <a:r>
              <a:rPr lang="en-US" sz="1800" b="1" dirty="0" smtClean="0">
                <a:latin typeface="+mn-lt"/>
              </a:rPr>
              <a:t> et le </a:t>
            </a:r>
            <a:r>
              <a:rPr lang="en-US" sz="1800" b="1" dirty="0" err="1" smtClean="0">
                <a:latin typeface="+mn-lt"/>
              </a:rPr>
              <a:t>stockage</a:t>
            </a:r>
            <a:endParaRPr lang="en-US" sz="1800" b="1" dirty="0">
              <a:latin typeface="+mn-lt"/>
            </a:endParaRPr>
          </a:p>
        </p:txBody>
      </p:sp>
      <p:sp>
        <p:nvSpPr>
          <p:cNvPr id="10" name="Text Box 4"/>
          <p:cNvSpPr txBox="1">
            <a:spLocks noChangeArrowheads="1"/>
          </p:cNvSpPr>
          <p:nvPr/>
        </p:nvSpPr>
        <p:spPr bwMode="auto">
          <a:xfrm>
            <a:off x="0" y="1371600"/>
            <a:ext cx="5334000" cy="461665"/>
          </a:xfrm>
          <a:prstGeom prst="rect">
            <a:avLst/>
          </a:prstGeom>
          <a:noFill/>
          <a:ln w="9525">
            <a:noFill/>
            <a:miter lim="800000"/>
            <a:headEnd/>
            <a:tailEnd/>
          </a:ln>
        </p:spPr>
        <p:txBody>
          <a:bodyPr>
            <a:spAutoFit/>
          </a:bodyPr>
          <a:lstStyle/>
          <a:p>
            <a:pPr algn="l">
              <a:spcBef>
                <a:spcPct val="50000"/>
              </a:spcBef>
            </a:pPr>
            <a:r>
              <a:rPr lang="en-US" sz="1600" b="1" dirty="0" smtClean="0">
                <a:solidFill>
                  <a:srgbClr val="0000CC"/>
                </a:solidFill>
                <a:latin typeface="+mn-lt"/>
              </a:rPr>
              <a:t> </a:t>
            </a:r>
            <a:r>
              <a:rPr lang="en-US" b="1" dirty="0" err="1" smtClean="0">
                <a:latin typeface="+mn-lt"/>
              </a:rPr>
              <a:t>Conditionnement</a:t>
            </a:r>
            <a:r>
              <a:rPr lang="en-US" b="1" dirty="0" smtClean="0">
                <a:latin typeface="+mn-lt"/>
              </a:rPr>
              <a:t> et </a:t>
            </a:r>
            <a:r>
              <a:rPr lang="en-US" b="1" dirty="0" err="1" smtClean="0">
                <a:latin typeface="+mn-lt"/>
              </a:rPr>
              <a:t>emballage</a:t>
            </a:r>
            <a:endParaRPr lang="en-US" dirty="0">
              <a:latin typeface="+mn-lt"/>
            </a:endParaRPr>
          </a:p>
        </p:txBody>
      </p:sp>
      <p:sp>
        <p:nvSpPr>
          <p:cNvPr id="11" name="Rectangle 10"/>
          <p:cNvSpPr/>
          <p:nvPr/>
        </p:nvSpPr>
        <p:spPr>
          <a:xfrm>
            <a:off x="1691680" y="260648"/>
            <a:ext cx="7056784" cy="646331"/>
          </a:xfrm>
          <a:prstGeom prst="rect">
            <a:avLst/>
          </a:prstGeom>
        </p:spPr>
        <p:txBody>
          <a:bodyPr wrap="square">
            <a:spAutoFit/>
          </a:bodyPr>
          <a:lstStyle/>
          <a:p>
            <a:pPr lvl="1"/>
            <a:r>
              <a:rPr lang="fr-FR" sz="3600" b="1" dirty="0" smtClean="0">
                <a:latin typeface="+mn-lt"/>
              </a:rPr>
              <a:t>Entreposage</a:t>
            </a:r>
          </a:p>
        </p:txBody>
      </p:sp>
    </p:spTree>
    <p:extLst>
      <p:ext uri="{BB962C8B-B14F-4D97-AF65-F5344CB8AC3E}">
        <p14:creationId xmlns:p14="http://schemas.microsoft.com/office/powerpoint/2010/main" val="2534261846"/>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3" presetClass="entr" presetSubtype="16" fill="hold" grpId="0" nodeType="afterEffect">
                                  <p:stCondLst>
                                    <p:cond delay="0"/>
                                  </p:stCondLst>
                                  <p:iterate type="wd">
                                    <p:tmPct val="100000"/>
                                  </p:iterate>
                                  <p:childTnLst>
                                    <p:set>
                                      <p:cBhvr>
                                        <p:cTn id="13" dur="1" fill="hold">
                                          <p:stCondLst>
                                            <p:cond delay="0"/>
                                          </p:stCondLst>
                                        </p:cTn>
                                        <p:tgtEl>
                                          <p:spTgt spid="3"/>
                                        </p:tgtEl>
                                        <p:attrNameLst>
                                          <p:attrName>style.visibility</p:attrName>
                                        </p:attrNameLst>
                                      </p:cBhvr>
                                      <p:to>
                                        <p:strVal val="visible"/>
                                      </p:to>
                                    </p:set>
                                    <p:anim calcmode="lin" valueType="num">
                                      <p:cBhvr>
                                        <p:cTn id="14" dur="300" fill="hold"/>
                                        <p:tgtEl>
                                          <p:spTgt spid="3"/>
                                        </p:tgtEl>
                                        <p:attrNameLst>
                                          <p:attrName>ppt_w</p:attrName>
                                        </p:attrNameLst>
                                      </p:cBhvr>
                                      <p:tavLst>
                                        <p:tav tm="0">
                                          <p:val>
                                            <p:fltVal val="0"/>
                                          </p:val>
                                        </p:tav>
                                        <p:tav tm="100000">
                                          <p:val>
                                            <p:strVal val="#ppt_w"/>
                                          </p:val>
                                        </p:tav>
                                      </p:tavLst>
                                    </p:anim>
                                    <p:anim calcmode="lin" valueType="num">
                                      <p:cBhvr>
                                        <p:cTn id="15" dur="300" fill="hold"/>
                                        <p:tgtEl>
                                          <p:spTgt spid="3"/>
                                        </p:tgtEl>
                                        <p:attrNameLst>
                                          <p:attrName>ppt_h</p:attrName>
                                        </p:attrNameLst>
                                      </p:cBhvr>
                                      <p:tavLst>
                                        <p:tav tm="0">
                                          <p:val>
                                            <p:fltVal val="0"/>
                                          </p:val>
                                        </p:tav>
                                        <p:tav tm="100000">
                                          <p:val>
                                            <p:strVal val="#ppt_h"/>
                                          </p:val>
                                        </p:tav>
                                      </p:tavLst>
                                    </p:anim>
                                  </p:childTnLst>
                                </p:cTn>
                              </p:par>
                            </p:childTnLst>
                          </p:cTn>
                        </p:par>
                        <p:par>
                          <p:cTn id="16" fill="hold">
                            <p:stCondLst>
                              <p:cond delay="14900"/>
                            </p:stCondLst>
                            <p:childTnLst>
                              <p:par>
                                <p:cTn id="17" presetID="15" presetClass="entr" presetSubtype="0" fill="hold" grpId="0" nodeType="afterEffect">
                                  <p:stCondLst>
                                    <p:cond delay="1000"/>
                                  </p:stCondLst>
                                  <p:iterate type="wd">
                                    <p:tmPct val="100000"/>
                                  </p:iterate>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 calcmode="lin" valueType="num">
                                      <p:cBhvr>
                                        <p:cTn id="21" dur="75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75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9650"/>
                            </p:stCondLst>
                            <p:childTnLst>
                              <p:par>
                                <p:cTn id="24" presetID="12" presetClass="entr" presetSubtype="8" fill="hold" grpId="0" nodeType="afterEffect">
                                  <p:stCondLst>
                                    <p:cond delay="0"/>
                                  </p:stCondLst>
                                  <p:iterate type="wd">
                                    <p:tmPct val="100000"/>
                                  </p:iterate>
                                  <p:childTnLst>
                                    <p:set>
                                      <p:cBhvr>
                                        <p:cTn id="25" dur="1" fill="hold">
                                          <p:stCondLst>
                                            <p:cond delay="0"/>
                                          </p:stCondLst>
                                        </p:cTn>
                                        <p:tgtEl>
                                          <p:spTgt spid="8"/>
                                        </p:tgtEl>
                                        <p:attrNameLst>
                                          <p:attrName>style.visibility</p:attrName>
                                        </p:attrNameLst>
                                      </p:cBhvr>
                                      <p:to>
                                        <p:strVal val="visible"/>
                                      </p:to>
                                    </p:set>
                                    <p:animEffect transition="in" filter="slide(fromLeft)">
                                      <p:cBhvr>
                                        <p:cTn id="26" dur="300"/>
                                        <p:tgtEl>
                                          <p:spTgt spid="8"/>
                                        </p:tgtEl>
                                      </p:cBhvr>
                                    </p:animEffect>
                                  </p:childTnLst>
                                </p:cTn>
                              </p:par>
                            </p:childTnLst>
                          </p:cTn>
                        </p:par>
                        <p:par>
                          <p:cTn id="27" fill="hold">
                            <p:stCondLst>
                              <p:cond delay="20550"/>
                            </p:stCondLst>
                            <p:childTnLst>
                              <p:par>
                                <p:cTn id="28" presetID="2" presetClass="entr" presetSubtype="4" fill="hold" grpId="0" nodeType="afterEffect">
                                  <p:stCondLst>
                                    <p:cond delay="1000"/>
                                  </p:stCondLst>
                                  <p:iterate type="wd">
                                    <p:tmPct val="100000"/>
                                  </p:iterate>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300" fill="hold"/>
                                        <p:tgtEl>
                                          <p:spTgt spid="10"/>
                                        </p:tgtEl>
                                        <p:attrNameLst>
                                          <p:attrName>ppt_x</p:attrName>
                                        </p:attrNameLst>
                                      </p:cBhvr>
                                      <p:tavLst>
                                        <p:tav tm="0">
                                          <p:val>
                                            <p:strVal val="#ppt_x"/>
                                          </p:val>
                                        </p:tav>
                                        <p:tav tm="100000">
                                          <p:val>
                                            <p:strVal val="#ppt_x"/>
                                          </p:val>
                                        </p:tav>
                                      </p:tavLst>
                                    </p:anim>
                                    <p:anim calcmode="lin" valueType="num">
                                      <p:cBhvr additive="base">
                                        <p:cTn id="31" dur="3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autoUpdateAnimBg="0"/>
      <p:bldP spid="1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59</a:t>
            </a:fld>
            <a:endParaRPr lang="en-US" dirty="0"/>
          </a:p>
        </p:txBody>
      </p:sp>
      <p:sp>
        <p:nvSpPr>
          <p:cNvPr id="6" name="Rectangle 5"/>
          <p:cNvSpPr/>
          <p:nvPr/>
        </p:nvSpPr>
        <p:spPr>
          <a:xfrm>
            <a:off x="2051720" y="4797152"/>
            <a:ext cx="7920880" cy="400110"/>
          </a:xfrm>
          <a:prstGeom prst="rect">
            <a:avLst/>
          </a:prstGeom>
        </p:spPr>
        <p:txBody>
          <a:bodyPr wrap="square">
            <a:spAutoFit/>
          </a:bodyPr>
          <a:lstStyle/>
          <a:p>
            <a:r>
              <a:rPr lang="fr-FR" sz="2000" dirty="0" smtClean="0">
                <a:latin typeface="+mn-lt"/>
              </a:rPr>
              <a:t> </a:t>
            </a:r>
          </a:p>
        </p:txBody>
      </p:sp>
      <p:sp>
        <p:nvSpPr>
          <p:cNvPr id="7" name="Rectangle 3"/>
          <p:cNvSpPr txBox="1">
            <a:spLocks noChangeArrowheads="1"/>
          </p:cNvSpPr>
          <p:nvPr/>
        </p:nvSpPr>
        <p:spPr>
          <a:xfrm>
            <a:off x="533400" y="2057400"/>
            <a:ext cx="8027987" cy="437991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Organisation de l’entrepôt (emplacement des zones, rangement, adressage banalisé ou affecté, mise en stock, création de la base de données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Réception palettes (contrôle des documents administratifs, reconditionnement éventuel et mise en stock avec l’outil approprié)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Préparation de commandes (recherche de l’adressage)(picking)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Emballage, palettisation et filmage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Expédition (plan de chargement, rédaction des documents de transport)(</a:t>
            </a:r>
            <a:r>
              <a:rPr kumimoji="0" lang="fr-FR" sz="1800" b="0" i="0" u="none" strike="noStrike" kern="1200" cap="none" spc="0" normalizeH="0" baseline="0" noProof="0" dirty="0" err="1" smtClean="0">
                <a:ln>
                  <a:noFill/>
                </a:ln>
                <a:solidFill>
                  <a:schemeClr val="tx1"/>
                </a:solidFill>
                <a:effectLst/>
                <a:uLnTx/>
                <a:uFillTx/>
                <a:latin typeface="+mn-lt"/>
                <a:ea typeface="+mn-ea"/>
                <a:cs typeface="+mn-cs"/>
              </a:rPr>
              <a:t>packing</a:t>
            </a:r>
            <a:r>
              <a:rPr kumimoji="0" lang="fr-FR" sz="1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Groupage, dégroupage des colis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Inventaire des stocks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Saisie et validation des mouvements de stocks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Conduite des chariots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ZoneTexte 7"/>
          <p:cNvSpPr txBox="1"/>
          <p:nvPr/>
        </p:nvSpPr>
        <p:spPr>
          <a:xfrm>
            <a:off x="0" y="1524000"/>
            <a:ext cx="5400600" cy="461665"/>
          </a:xfrm>
          <a:prstGeom prst="rect">
            <a:avLst/>
          </a:prstGeom>
          <a:noFill/>
        </p:spPr>
        <p:txBody>
          <a:bodyPr wrap="square" rtlCol="0">
            <a:spAutoFit/>
          </a:bodyPr>
          <a:lstStyle/>
          <a:p>
            <a:pPr algn="l"/>
            <a:r>
              <a:rPr lang="fr-FR" b="1" dirty="0" smtClean="0">
                <a:latin typeface="+mn-lt"/>
              </a:rPr>
              <a:t>L’entrepôt</a:t>
            </a:r>
            <a:endParaRPr lang="fr-FR" b="1" dirty="0">
              <a:latin typeface="+mn-lt"/>
            </a:endParaRPr>
          </a:p>
        </p:txBody>
      </p:sp>
      <p:pic>
        <p:nvPicPr>
          <p:cNvPr id="9" name="Picture 2" descr="http://www.google.fr/images?q=tbn:ANd9GcSO-JVVp_JD9naI6D9lwXAgkaxN3wcI3bT3ctfrsQ4I986t98H39h--Tg">
            <a:hlinkClick r:id="rId2"/>
          </p:cNvPr>
          <p:cNvPicPr>
            <a:picLocks noChangeAspect="1" noChangeArrowheads="1"/>
          </p:cNvPicPr>
          <p:nvPr/>
        </p:nvPicPr>
        <p:blipFill>
          <a:blip r:embed="rId3" cstate="print"/>
          <a:srcRect/>
          <a:stretch>
            <a:fillRect/>
          </a:stretch>
        </p:blipFill>
        <p:spPr bwMode="auto">
          <a:xfrm>
            <a:off x="6629400" y="4495800"/>
            <a:ext cx="1757536" cy="1600200"/>
          </a:xfrm>
          <a:prstGeom prst="rect">
            <a:avLst/>
          </a:prstGeom>
          <a:noFill/>
        </p:spPr>
      </p:pic>
      <p:sp>
        <p:nvSpPr>
          <p:cNvPr id="10" name="Rectangle 9"/>
          <p:cNvSpPr/>
          <p:nvPr/>
        </p:nvSpPr>
        <p:spPr>
          <a:xfrm>
            <a:off x="1691680" y="260648"/>
            <a:ext cx="7056784" cy="646331"/>
          </a:xfrm>
          <a:prstGeom prst="rect">
            <a:avLst/>
          </a:prstGeom>
        </p:spPr>
        <p:txBody>
          <a:bodyPr wrap="square">
            <a:spAutoFit/>
          </a:bodyPr>
          <a:lstStyle/>
          <a:p>
            <a:pPr lvl="1"/>
            <a:r>
              <a:rPr lang="fr-FR" sz="3600" b="1" dirty="0" smtClean="0">
                <a:latin typeface="+mn-lt"/>
              </a:rPr>
              <a:t>Entreposage</a:t>
            </a:r>
          </a:p>
        </p:txBody>
      </p:sp>
    </p:spTree>
    <p:extLst>
      <p:ext uri="{BB962C8B-B14F-4D97-AF65-F5344CB8AC3E}">
        <p14:creationId xmlns:p14="http://schemas.microsoft.com/office/powerpoint/2010/main" val="4104240717"/>
      </p:ext>
    </p:extLst>
  </p:cSld>
  <p:clrMapOvr>
    <a:masterClrMapping/>
  </p:clrMapOvr>
  <p:transition>
    <p:cover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28600" y="1752600"/>
            <a:ext cx="8458200" cy="4468687"/>
          </a:xfrm>
        </p:spPr>
        <p:txBody>
          <a:bodyPr>
            <a:normAutofit/>
          </a:bodyPr>
          <a:lstStyle/>
          <a:p>
            <a:pPr marL="514350" indent="-514350">
              <a:buNone/>
            </a:pPr>
            <a:r>
              <a:rPr lang="fr-FR" sz="2400" b="1" dirty="0" smtClean="0">
                <a:solidFill>
                  <a:schemeClr val="accent1">
                    <a:lumMod val="75000"/>
                  </a:schemeClr>
                </a:solidFill>
                <a:cs typeface="Times New Roman" pitchFamily="18" charset="0"/>
              </a:rPr>
              <a:t>les conséquences de la saisie de la commande client sur l’amont de la </a:t>
            </a:r>
            <a:r>
              <a:rPr lang="fr-FR" sz="2400" b="1" dirty="0" err="1" smtClean="0">
                <a:solidFill>
                  <a:schemeClr val="accent1">
                    <a:lumMod val="75000"/>
                  </a:schemeClr>
                </a:solidFill>
                <a:cs typeface="Times New Roman" pitchFamily="18" charset="0"/>
              </a:rPr>
              <a:t>Supply</a:t>
            </a:r>
            <a:r>
              <a:rPr lang="fr-FR" sz="2400" b="1" dirty="0" smtClean="0">
                <a:solidFill>
                  <a:schemeClr val="accent1">
                    <a:lumMod val="75000"/>
                  </a:schemeClr>
                </a:solidFill>
                <a:cs typeface="Times New Roman" pitchFamily="18" charset="0"/>
              </a:rPr>
              <a:t> Chain:</a:t>
            </a:r>
          </a:p>
          <a:p>
            <a:pPr marL="514350" indent="-514350">
              <a:buNone/>
            </a:pPr>
            <a:endParaRPr lang="fr-FR" sz="2400" b="1" dirty="0" smtClean="0">
              <a:solidFill>
                <a:schemeClr val="accent1">
                  <a:lumMod val="75000"/>
                </a:schemeClr>
              </a:solidFill>
              <a:cs typeface="Times New Roman" pitchFamily="18" charset="0"/>
            </a:endParaRPr>
          </a:p>
          <a:p>
            <a:pPr marL="914400" lvl="1" indent="-514350">
              <a:buFont typeface="Wingdings" pitchFamily="2" charset="2"/>
              <a:buChar char="§"/>
            </a:pPr>
            <a:r>
              <a:rPr lang="fr-FR" sz="2000" b="1" dirty="0" smtClean="0">
                <a:cs typeface="Times New Roman" pitchFamily="18" charset="0"/>
              </a:rPr>
              <a:t>Dans l’industrie: exemple d’un sous traitant aéronautique:</a:t>
            </a:r>
          </a:p>
          <a:p>
            <a:pPr marL="1314450" lvl="2" indent="-514350"/>
            <a:r>
              <a:rPr lang="fr-FR" sz="1900" dirty="0" smtClean="0">
                <a:cs typeface="Times New Roman" pitchFamily="18" charset="0"/>
              </a:rPr>
              <a:t>Devis</a:t>
            </a:r>
          </a:p>
          <a:p>
            <a:pPr marL="1314450" lvl="2" indent="-514350"/>
            <a:r>
              <a:rPr lang="fr-FR" sz="1900" dirty="0" smtClean="0">
                <a:cs typeface="Times New Roman" pitchFamily="18" charset="0"/>
              </a:rPr>
              <a:t>Contrat            Revue de contrat  PIC            </a:t>
            </a:r>
            <a:r>
              <a:rPr lang="fr-FR" sz="1900" dirty="0" err="1" smtClean="0">
                <a:cs typeface="Times New Roman" pitchFamily="18" charset="0"/>
              </a:rPr>
              <a:t>workflow</a:t>
            </a:r>
            <a:endParaRPr lang="fr-FR" sz="1900" dirty="0" smtClean="0">
              <a:cs typeface="Times New Roman" pitchFamily="18" charset="0"/>
            </a:endParaRPr>
          </a:p>
          <a:p>
            <a:pPr marL="1314450" lvl="2" indent="-514350"/>
            <a:r>
              <a:rPr lang="fr-FR" sz="1900" dirty="0" smtClean="0">
                <a:cs typeface="Times New Roman" pitchFamily="18" charset="0"/>
              </a:rPr>
              <a:t>Prise en compte du plan directeur de  production</a:t>
            </a:r>
          </a:p>
          <a:p>
            <a:pPr marL="1314450" lvl="2" indent="-514350"/>
            <a:r>
              <a:rPr lang="fr-FR" sz="1900" dirty="0" smtClean="0">
                <a:cs typeface="Times New Roman" pitchFamily="18" charset="0"/>
              </a:rPr>
              <a:t>Calcul de besoins bruts</a:t>
            </a:r>
          </a:p>
          <a:p>
            <a:pPr marL="1314450" lvl="2" indent="-514350"/>
            <a:r>
              <a:rPr lang="fr-FR" sz="1900" dirty="0" smtClean="0">
                <a:cs typeface="Times New Roman" pitchFamily="18" charset="0"/>
              </a:rPr>
              <a:t>Calcul des besoins nets (matière, sous-traitance, pièces,  quincaillerie)</a:t>
            </a:r>
          </a:p>
          <a:p>
            <a:pPr marL="1314450" lvl="2" indent="-514350"/>
            <a:r>
              <a:rPr lang="fr-FR" sz="1900" dirty="0" smtClean="0">
                <a:cs typeface="Times New Roman" pitchFamily="18" charset="0"/>
              </a:rPr>
              <a:t>Allotissement</a:t>
            </a:r>
          </a:p>
          <a:p>
            <a:pPr marL="1314450" lvl="2" indent="-514350"/>
            <a:r>
              <a:rPr lang="fr-FR" sz="1900" dirty="0" smtClean="0">
                <a:cs typeface="Times New Roman" pitchFamily="18" charset="0"/>
              </a:rPr>
              <a:t>Commandes si besoin</a:t>
            </a:r>
          </a:p>
          <a:p>
            <a:pPr marL="1314450" lvl="2" indent="-514350"/>
            <a:r>
              <a:rPr lang="fr-FR" sz="1900" dirty="0" smtClean="0">
                <a:cs typeface="Times New Roman" pitchFamily="18" charset="0"/>
              </a:rPr>
              <a:t>Puis production…</a:t>
            </a:r>
          </a:p>
          <a:p>
            <a:pPr marL="1314450" lvl="2" indent="-514350"/>
            <a:endParaRPr lang="fr-FR" sz="1600" b="1" dirty="0" smtClean="0">
              <a:cs typeface="Times New Roman" pitchFamily="18" charset="0"/>
            </a:endParaRPr>
          </a:p>
          <a:p>
            <a:pPr marL="1314450" lvl="2" indent="-514350"/>
            <a:endParaRPr lang="fr-FR" sz="1900" dirty="0" smtClean="0">
              <a:cs typeface="Times New Roman" pitchFamily="18" charset="0"/>
            </a:endParaRPr>
          </a:p>
          <a:p>
            <a:pPr marL="1314450" lvl="2" indent="-514350"/>
            <a:endParaRPr lang="fr-FR" sz="1600" b="1" dirty="0" smtClean="0">
              <a:latin typeface="Times New Roman" pitchFamily="18" charset="0"/>
              <a:cs typeface="Times New Roman" pitchFamily="18" charset="0"/>
            </a:endParaRPr>
          </a:p>
          <a:p>
            <a:pPr marL="1314450" lvl="2" indent="-514350"/>
            <a:endParaRPr lang="fr-FR" sz="1600" b="1" dirty="0" smtClean="0">
              <a:latin typeface="Times New Roman" pitchFamily="18" charset="0"/>
              <a:cs typeface="Times New Roman" pitchFamily="18" charset="0"/>
            </a:endParaRPr>
          </a:p>
          <a:p>
            <a:pPr marL="1314450" lvl="2" indent="-514350"/>
            <a:endParaRPr lang="fr-FR" sz="1600" b="1" dirty="0" smtClean="0">
              <a:latin typeface="Times New Roman" pitchFamily="18" charset="0"/>
              <a:cs typeface="Times New Roman" pitchFamily="18" charset="0"/>
            </a:endParaRPr>
          </a:p>
          <a:p>
            <a:pPr marL="1314450" lvl="2" indent="-514350"/>
            <a:endParaRPr lang="fr-FR" sz="1600" b="1" dirty="0" smtClean="0">
              <a:latin typeface="Times New Roman" pitchFamily="18" charset="0"/>
              <a:cs typeface="Times New Roman" pitchFamily="18" charset="0"/>
            </a:endParaRPr>
          </a:p>
          <a:p>
            <a:pPr marL="914400" lvl="1" indent="-514350"/>
            <a:endParaRPr lang="fr-FR" sz="2000" b="1" dirty="0">
              <a:latin typeface="Times New Roman" pitchFamily="18" charset="0"/>
              <a:cs typeface="Times New Roman" pitchFamily="18" charset="0"/>
            </a:endParaRPr>
          </a:p>
        </p:txBody>
      </p:sp>
      <p:sp>
        <p:nvSpPr>
          <p:cNvPr id="6" name="Flèche droite 5"/>
          <p:cNvSpPr/>
          <p:nvPr/>
        </p:nvSpPr>
        <p:spPr>
          <a:xfrm>
            <a:off x="2590800" y="3886200"/>
            <a:ext cx="360040" cy="11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5236840" y="3855719"/>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Tree>
    <p:extLst>
      <p:ext uri="{BB962C8B-B14F-4D97-AF65-F5344CB8AC3E}">
        <p14:creationId xmlns:p14="http://schemas.microsoft.com/office/powerpoint/2010/main" val="3919602539"/>
      </p:ext>
    </p:extLst>
  </p:cSld>
  <p:clrMapOvr>
    <a:masterClrMapping/>
  </p:clrMapOvr>
  <p:transition>
    <p:cover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 name="Rectangle 563" descr="Diagonales larges vers le bas"/>
          <p:cNvSpPr>
            <a:spLocks noChangeArrowheads="1"/>
          </p:cNvSpPr>
          <p:nvPr/>
        </p:nvSpPr>
        <p:spPr bwMode="auto">
          <a:xfrm>
            <a:off x="7339013" y="1658937"/>
            <a:ext cx="1084262" cy="2241550"/>
          </a:xfrm>
          <a:prstGeom prst="rect">
            <a:avLst/>
          </a:prstGeom>
          <a:pattFill prst="wdDnDiag">
            <a:fgClr>
              <a:srgbClr val="FFFF00"/>
            </a:fgClr>
            <a:bgClr>
              <a:schemeClr val="tx1"/>
            </a:bgClr>
          </a:pattFill>
          <a:ln w="12700">
            <a:noFill/>
            <a:miter lim="800000"/>
            <a:headEnd type="none" w="sm" len="sm"/>
            <a:tailEnd type="none" w="sm" len="sm"/>
          </a:ln>
          <a:effectLst/>
        </p:spPr>
        <p:txBody>
          <a:bodyPr wrap="none" anchor="ctr"/>
          <a:lstStyle/>
          <a:p>
            <a:pPr algn="ctr"/>
            <a:endParaRPr lang="fr-FR">
              <a:latin typeface="Times New Roman" pitchFamily="18" charset="0"/>
            </a:endParaRPr>
          </a:p>
        </p:txBody>
      </p:sp>
      <p:sp>
        <p:nvSpPr>
          <p:cNvPr id="15918" name="Rectangle 558"/>
          <p:cNvSpPr>
            <a:spLocks noChangeArrowheads="1"/>
          </p:cNvSpPr>
          <p:nvPr/>
        </p:nvSpPr>
        <p:spPr bwMode="auto">
          <a:xfrm>
            <a:off x="7377113" y="1660525"/>
            <a:ext cx="1047750" cy="2198687"/>
          </a:xfrm>
          <a:prstGeom prst="rect">
            <a:avLst/>
          </a:prstGeom>
          <a:solidFill>
            <a:srgbClr val="CCFF33"/>
          </a:solidFill>
          <a:ln w="12700">
            <a:solidFill>
              <a:schemeClr val="tx1"/>
            </a:solidFill>
            <a:miter lim="800000"/>
            <a:headEnd type="none" w="sm" len="sm"/>
            <a:tailEnd type="none" w="sm" len="sm"/>
          </a:ln>
          <a:effectLst/>
        </p:spPr>
        <p:txBody>
          <a:bodyPr wrap="none" anchor="ctr"/>
          <a:lstStyle/>
          <a:p>
            <a:endParaRPr lang="fr-FR"/>
          </a:p>
        </p:txBody>
      </p:sp>
      <p:sp>
        <p:nvSpPr>
          <p:cNvPr id="15916" name="Rectangle 556" descr="Diagonales larges vers le bas"/>
          <p:cNvSpPr>
            <a:spLocks noChangeArrowheads="1"/>
          </p:cNvSpPr>
          <p:nvPr/>
        </p:nvSpPr>
        <p:spPr bwMode="auto">
          <a:xfrm>
            <a:off x="7707313" y="5418137"/>
            <a:ext cx="754062" cy="1284288"/>
          </a:xfrm>
          <a:prstGeom prst="rect">
            <a:avLst/>
          </a:prstGeom>
          <a:pattFill prst="wdDnDiag">
            <a:fgClr>
              <a:srgbClr val="FFFF00"/>
            </a:fgClr>
            <a:bgClr>
              <a:schemeClr val="tx1"/>
            </a:bgClr>
          </a:pattFill>
          <a:ln w="12700">
            <a:noFill/>
            <a:miter lim="800000"/>
            <a:headEnd type="none" w="sm" len="sm"/>
            <a:tailEnd type="none" w="sm" len="sm"/>
          </a:ln>
          <a:effectLst/>
        </p:spPr>
        <p:txBody>
          <a:bodyPr wrap="none" anchor="ctr"/>
          <a:lstStyle/>
          <a:p>
            <a:pPr algn="ctr"/>
            <a:endParaRPr lang="fr-FR">
              <a:latin typeface="Times New Roman" pitchFamily="18" charset="0"/>
            </a:endParaRPr>
          </a:p>
        </p:txBody>
      </p:sp>
      <p:sp>
        <p:nvSpPr>
          <p:cNvPr id="15915" name="Rectangle 555" descr="Diagonales larges vers le bas"/>
          <p:cNvSpPr>
            <a:spLocks noChangeArrowheads="1"/>
          </p:cNvSpPr>
          <p:nvPr/>
        </p:nvSpPr>
        <p:spPr bwMode="auto">
          <a:xfrm>
            <a:off x="1524000" y="2057400"/>
            <a:ext cx="1147762" cy="2921000"/>
          </a:xfrm>
          <a:prstGeom prst="rect">
            <a:avLst/>
          </a:prstGeom>
          <a:pattFill prst="wdDnDiag">
            <a:fgClr>
              <a:srgbClr val="FFFF00"/>
            </a:fgClr>
            <a:bgClr>
              <a:schemeClr val="tx1"/>
            </a:bgClr>
          </a:pattFill>
          <a:ln w="12700">
            <a:noFill/>
            <a:miter lim="800000"/>
            <a:headEnd type="none" w="sm" len="sm"/>
            <a:tailEnd type="none" w="sm" len="sm"/>
          </a:ln>
          <a:effectLst/>
        </p:spPr>
        <p:txBody>
          <a:bodyPr wrap="none" anchor="ctr"/>
          <a:lstStyle/>
          <a:p>
            <a:pPr algn="ctr"/>
            <a:endParaRPr lang="fr-FR">
              <a:latin typeface="Times New Roman" pitchFamily="18" charset="0"/>
            </a:endParaRPr>
          </a:p>
        </p:txBody>
      </p:sp>
      <p:sp>
        <p:nvSpPr>
          <p:cNvPr id="15905" name="Text Box 545"/>
          <p:cNvSpPr txBox="1">
            <a:spLocks noChangeArrowheads="1"/>
          </p:cNvSpPr>
          <p:nvPr/>
        </p:nvSpPr>
        <p:spPr bwMode="auto">
          <a:xfrm>
            <a:off x="3759200" y="2297112"/>
            <a:ext cx="2165350" cy="204788"/>
          </a:xfrm>
          <a:prstGeom prst="rect">
            <a:avLst/>
          </a:prstGeom>
          <a:solidFill>
            <a:schemeClr val="bg1"/>
          </a:solidFill>
          <a:ln w="9525">
            <a:noFill/>
            <a:miter lim="800000"/>
            <a:headEnd/>
            <a:tailEnd/>
          </a:ln>
          <a:effectLst/>
        </p:spPr>
        <p:txBody>
          <a:bodyPr lIns="18000" tIns="10800" rIns="18000" bIns="10800">
            <a:spAutoFit/>
          </a:bodyPr>
          <a:lstStyle/>
          <a:p>
            <a:pPr algn="ctr"/>
            <a:r>
              <a:rPr lang="fr-FR" sz="1200" b="0"/>
              <a:t>Zone picking niveau 1</a:t>
            </a:r>
          </a:p>
        </p:txBody>
      </p:sp>
      <p:sp>
        <p:nvSpPr>
          <p:cNvPr id="15362" name="Rectangle 2"/>
          <p:cNvSpPr>
            <a:spLocks noGrp="1" noChangeArrowheads="1"/>
          </p:cNvSpPr>
          <p:nvPr>
            <p:ph type="title"/>
          </p:nvPr>
        </p:nvSpPr>
        <p:spPr>
          <a:xfrm>
            <a:off x="0" y="1143000"/>
            <a:ext cx="7772400" cy="1143000"/>
          </a:xfrm>
        </p:spPr>
        <p:txBody>
          <a:bodyPr/>
          <a:lstStyle/>
          <a:p>
            <a:r>
              <a:rPr lang="fr-FR" sz="2400" b="1" dirty="0" smtClean="0">
                <a:latin typeface="+mn-lt"/>
              </a:rPr>
              <a:t>Plan d’un entrepôt</a:t>
            </a:r>
            <a:endParaRPr lang="fr-FR" sz="2400" b="1" dirty="0">
              <a:latin typeface="+mn-lt"/>
            </a:endParaRPr>
          </a:p>
        </p:txBody>
      </p:sp>
      <p:sp>
        <p:nvSpPr>
          <p:cNvPr id="15374" name="Rectangle 14"/>
          <p:cNvSpPr>
            <a:spLocks noChangeArrowheads="1"/>
          </p:cNvSpPr>
          <p:nvPr/>
        </p:nvSpPr>
        <p:spPr bwMode="auto">
          <a:xfrm>
            <a:off x="1528762" y="2058988"/>
            <a:ext cx="755650" cy="2498725"/>
          </a:xfrm>
          <a:prstGeom prst="rect">
            <a:avLst/>
          </a:prstGeom>
          <a:solidFill>
            <a:srgbClr val="E3FFFF"/>
          </a:solidFill>
          <a:ln w="12700">
            <a:noFill/>
            <a:miter lim="800000"/>
            <a:headEnd type="none" w="sm" len="sm"/>
            <a:tailEnd type="none" w="sm" len="sm"/>
          </a:ln>
          <a:effectLst/>
        </p:spPr>
        <p:txBody>
          <a:bodyPr wrap="none" anchor="ctr"/>
          <a:lstStyle/>
          <a:p>
            <a:endParaRPr lang="fr-FR"/>
          </a:p>
        </p:txBody>
      </p:sp>
      <p:sp>
        <p:nvSpPr>
          <p:cNvPr id="15375" name="Rectangle 15"/>
          <p:cNvSpPr>
            <a:spLocks noChangeArrowheads="1"/>
          </p:cNvSpPr>
          <p:nvPr/>
        </p:nvSpPr>
        <p:spPr bwMode="auto">
          <a:xfrm>
            <a:off x="7735888" y="5459412"/>
            <a:ext cx="676275" cy="1227138"/>
          </a:xfrm>
          <a:prstGeom prst="rect">
            <a:avLst/>
          </a:prstGeom>
          <a:solidFill>
            <a:srgbClr val="17FFC2"/>
          </a:solidFill>
          <a:ln w="12700">
            <a:solidFill>
              <a:schemeClr val="tx1"/>
            </a:solidFill>
            <a:miter lim="800000"/>
            <a:headEnd type="none" w="sm" len="sm"/>
            <a:tailEnd type="none" w="sm" len="sm"/>
          </a:ln>
          <a:effectLst/>
        </p:spPr>
        <p:txBody>
          <a:bodyPr wrap="none" anchor="ctr"/>
          <a:lstStyle/>
          <a:p>
            <a:endParaRPr lang="fr-FR"/>
          </a:p>
        </p:txBody>
      </p:sp>
      <p:grpSp>
        <p:nvGrpSpPr>
          <p:cNvPr id="2" name="Group 523"/>
          <p:cNvGrpSpPr>
            <a:grpSpLocks/>
          </p:cNvGrpSpPr>
          <p:nvPr/>
        </p:nvGrpSpPr>
        <p:grpSpPr bwMode="auto">
          <a:xfrm>
            <a:off x="776287" y="3376613"/>
            <a:ext cx="490538" cy="257175"/>
            <a:chOff x="253" y="2437"/>
            <a:chExt cx="249" cy="162"/>
          </a:xfrm>
        </p:grpSpPr>
        <p:grpSp>
          <p:nvGrpSpPr>
            <p:cNvPr id="3" name="Group 36"/>
            <p:cNvGrpSpPr>
              <a:grpSpLocks/>
            </p:cNvGrpSpPr>
            <p:nvPr/>
          </p:nvGrpSpPr>
          <p:grpSpPr bwMode="auto">
            <a:xfrm>
              <a:off x="253" y="2437"/>
              <a:ext cx="130" cy="148"/>
              <a:chOff x="2576" y="2696"/>
              <a:chExt cx="135" cy="104"/>
            </a:xfrm>
          </p:grpSpPr>
          <p:sp>
            <p:nvSpPr>
              <p:cNvPr id="15397" name="Freeform 37"/>
              <p:cNvSpPr>
                <a:spLocks/>
              </p:cNvSpPr>
              <p:nvPr/>
            </p:nvSpPr>
            <p:spPr bwMode="auto">
              <a:xfrm>
                <a:off x="2576" y="2697"/>
                <a:ext cx="134" cy="21"/>
              </a:xfrm>
              <a:custGeom>
                <a:avLst/>
                <a:gdLst/>
                <a:ahLst/>
                <a:cxnLst>
                  <a:cxn ang="0">
                    <a:pos x="0" y="0"/>
                  </a:cxn>
                  <a:cxn ang="0">
                    <a:pos x="536" y="0"/>
                  </a:cxn>
                  <a:cxn ang="0">
                    <a:pos x="536" y="84"/>
                  </a:cxn>
                  <a:cxn ang="0">
                    <a:pos x="42" y="84"/>
                  </a:cxn>
                  <a:cxn ang="0">
                    <a:pos x="0" y="0"/>
                  </a:cxn>
                </a:cxnLst>
                <a:rect l="0" t="0" r="r" b="b"/>
                <a:pathLst>
                  <a:path w="536" h="84">
                    <a:moveTo>
                      <a:pt x="0" y="0"/>
                    </a:moveTo>
                    <a:lnTo>
                      <a:pt x="536" y="0"/>
                    </a:lnTo>
                    <a:lnTo>
                      <a:pt x="536" y="84"/>
                    </a:lnTo>
                    <a:lnTo>
                      <a:pt x="42" y="84"/>
                    </a:lnTo>
                    <a:lnTo>
                      <a:pt x="0" y="0"/>
                    </a:lnTo>
                    <a:close/>
                  </a:path>
                </a:pathLst>
              </a:custGeom>
              <a:solidFill>
                <a:srgbClr val="606060"/>
              </a:solidFill>
              <a:ln w="3175">
                <a:solidFill>
                  <a:srgbClr val="404040"/>
                </a:solidFill>
                <a:prstDash val="solid"/>
                <a:round/>
                <a:headEnd/>
                <a:tailEnd/>
              </a:ln>
            </p:spPr>
            <p:txBody>
              <a:bodyPr/>
              <a:lstStyle/>
              <a:p>
                <a:endParaRPr lang="fr-FR"/>
              </a:p>
            </p:txBody>
          </p:sp>
          <p:grpSp>
            <p:nvGrpSpPr>
              <p:cNvPr id="4" name="Group 38"/>
              <p:cNvGrpSpPr>
                <a:grpSpLocks/>
              </p:cNvGrpSpPr>
              <p:nvPr/>
            </p:nvGrpSpPr>
            <p:grpSpPr bwMode="auto">
              <a:xfrm>
                <a:off x="2587" y="2696"/>
                <a:ext cx="114" cy="24"/>
                <a:chOff x="2587" y="2696"/>
                <a:chExt cx="114" cy="24"/>
              </a:xfrm>
            </p:grpSpPr>
            <p:sp>
              <p:nvSpPr>
                <p:cNvPr id="15399" name="Freeform 39"/>
                <p:cNvSpPr>
                  <a:spLocks/>
                </p:cNvSpPr>
                <p:nvPr/>
              </p:nvSpPr>
              <p:spPr bwMode="auto">
                <a:xfrm>
                  <a:off x="2587" y="2701"/>
                  <a:ext cx="102" cy="16"/>
                </a:xfrm>
                <a:custGeom>
                  <a:avLst/>
                  <a:gdLst/>
                  <a:ahLst/>
                  <a:cxnLst>
                    <a:cxn ang="0">
                      <a:pos x="0" y="63"/>
                    </a:cxn>
                    <a:cxn ang="0">
                      <a:pos x="65" y="0"/>
                    </a:cxn>
                    <a:cxn ang="0">
                      <a:pos x="407" y="0"/>
                    </a:cxn>
                    <a:cxn ang="0">
                      <a:pos x="407" y="63"/>
                    </a:cxn>
                  </a:cxnLst>
                  <a:rect l="0" t="0" r="r" b="b"/>
                  <a:pathLst>
                    <a:path w="407" h="63">
                      <a:moveTo>
                        <a:pt x="0" y="63"/>
                      </a:moveTo>
                      <a:lnTo>
                        <a:pt x="65" y="0"/>
                      </a:lnTo>
                      <a:lnTo>
                        <a:pt x="407" y="0"/>
                      </a:lnTo>
                      <a:lnTo>
                        <a:pt x="407" y="63"/>
                      </a:lnTo>
                    </a:path>
                  </a:pathLst>
                </a:custGeom>
                <a:noFill/>
                <a:ln w="3175">
                  <a:solidFill>
                    <a:srgbClr val="404040"/>
                  </a:solidFill>
                  <a:prstDash val="solid"/>
                  <a:round/>
                  <a:headEnd/>
                  <a:tailEnd/>
                </a:ln>
              </p:spPr>
              <p:txBody>
                <a:bodyPr/>
                <a:lstStyle/>
                <a:p>
                  <a:endParaRPr lang="fr-FR"/>
                </a:p>
              </p:txBody>
            </p:sp>
            <p:sp>
              <p:nvSpPr>
                <p:cNvPr id="15400" name="Line 40"/>
                <p:cNvSpPr>
                  <a:spLocks noChangeShapeType="1"/>
                </p:cNvSpPr>
                <p:nvPr/>
              </p:nvSpPr>
              <p:spPr bwMode="auto">
                <a:xfrm>
                  <a:off x="2700" y="2696"/>
                  <a:ext cx="1" cy="24"/>
                </a:xfrm>
                <a:prstGeom prst="line">
                  <a:avLst/>
                </a:prstGeom>
                <a:noFill/>
                <a:ln w="3175">
                  <a:solidFill>
                    <a:srgbClr val="404040"/>
                  </a:solidFill>
                  <a:round/>
                  <a:headEnd/>
                  <a:tailEnd/>
                </a:ln>
              </p:spPr>
              <p:txBody>
                <a:bodyPr/>
                <a:lstStyle/>
                <a:p>
                  <a:endParaRPr lang="fr-FR"/>
                </a:p>
              </p:txBody>
            </p:sp>
          </p:grpSp>
          <p:sp>
            <p:nvSpPr>
              <p:cNvPr id="15401" name="Line 41"/>
              <p:cNvSpPr>
                <a:spLocks noChangeShapeType="1"/>
              </p:cNvSpPr>
              <p:nvPr/>
            </p:nvSpPr>
            <p:spPr bwMode="auto">
              <a:xfrm>
                <a:off x="2710" y="2717"/>
                <a:ext cx="1" cy="83"/>
              </a:xfrm>
              <a:prstGeom prst="line">
                <a:avLst/>
              </a:prstGeom>
              <a:noFill/>
              <a:ln w="3175">
                <a:solidFill>
                  <a:srgbClr val="202020"/>
                </a:solidFill>
                <a:round/>
                <a:headEnd/>
                <a:tailEnd/>
              </a:ln>
            </p:spPr>
            <p:txBody>
              <a:bodyPr/>
              <a:lstStyle/>
              <a:p>
                <a:endParaRPr lang="fr-FR"/>
              </a:p>
            </p:txBody>
          </p:sp>
        </p:grpSp>
        <p:grpSp>
          <p:nvGrpSpPr>
            <p:cNvPr id="5" name="Group 42"/>
            <p:cNvGrpSpPr>
              <a:grpSpLocks/>
            </p:cNvGrpSpPr>
            <p:nvPr/>
          </p:nvGrpSpPr>
          <p:grpSpPr bwMode="auto">
            <a:xfrm>
              <a:off x="371" y="2437"/>
              <a:ext cx="131" cy="148"/>
              <a:chOff x="2721" y="2696"/>
              <a:chExt cx="135" cy="104"/>
            </a:xfrm>
          </p:grpSpPr>
          <p:sp>
            <p:nvSpPr>
              <p:cNvPr id="15403" name="Freeform 43"/>
              <p:cNvSpPr>
                <a:spLocks/>
              </p:cNvSpPr>
              <p:nvPr/>
            </p:nvSpPr>
            <p:spPr bwMode="auto">
              <a:xfrm>
                <a:off x="2721" y="2697"/>
                <a:ext cx="134" cy="21"/>
              </a:xfrm>
              <a:custGeom>
                <a:avLst/>
                <a:gdLst/>
                <a:ahLst/>
                <a:cxnLst>
                  <a:cxn ang="0">
                    <a:pos x="0" y="0"/>
                  </a:cxn>
                  <a:cxn ang="0">
                    <a:pos x="534" y="0"/>
                  </a:cxn>
                  <a:cxn ang="0">
                    <a:pos x="534" y="84"/>
                  </a:cxn>
                  <a:cxn ang="0">
                    <a:pos x="42" y="84"/>
                  </a:cxn>
                  <a:cxn ang="0">
                    <a:pos x="0" y="0"/>
                  </a:cxn>
                </a:cxnLst>
                <a:rect l="0" t="0" r="r" b="b"/>
                <a:pathLst>
                  <a:path w="534" h="84">
                    <a:moveTo>
                      <a:pt x="0" y="0"/>
                    </a:moveTo>
                    <a:lnTo>
                      <a:pt x="534" y="0"/>
                    </a:lnTo>
                    <a:lnTo>
                      <a:pt x="534" y="84"/>
                    </a:lnTo>
                    <a:lnTo>
                      <a:pt x="42" y="84"/>
                    </a:lnTo>
                    <a:lnTo>
                      <a:pt x="0" y="0"/>
                    </a:lnTo>
                    <a:close/>
                  </a:path>
                </a:pathLst>
              </a:custGeom>
              <a:solidFill>
                <a:srgbClr val="606060"/>
              </a:solidFill>
              <a:ln w="3175">
                <a:solidFill>
                  <a:srgbClr val="404040"/>
                </a:solidFill>
                <a:prstDash val="solid"/>
                <a:round/>
                <a:headEnd/>
                <a:tailEnd/>
              </a:ln>
            </p:spPr>
            <p:txBody>
              <a:bodyPr/>
              <a:lstStyle/>
              <a:p>
                <a:endParaRPr lang="fr-FR"/>
              </a:p>
            </p:txBody>
          </p:sp>
          <p:grpSp>
            <p:nvGrpSpPr>
              <p:cNvPr id="6" name="Group 44"/>
              <p:cNvGrpSpPr>
                <a:grpSpLocks/>
              </p:cNvGrpSpPr>
              <p:nvPr/>
            </p:nvGrpSpPr>
            <p:grpSpPr bwMode="auto">
              <a:xfrm>
                <a:off x="2732" y="2696"/>
                <a:ext cx="113" cy="24"/>
                <a:chOff x="2732" y="2696"/>
                <a:chExt cx="113" cy="24"/>
              </a:xfrm>
            </p:grpSpPr>
            <p:sp>
              <p:nvSpPr>
                <p:cNvPr id="15405" name="Freeform 45"/>
                <p:cNvSpPr>
                  <a:spLocks/>
                </p:cNvSpPr>
                <p:nvPr/>
              </p:nvSpPr>
              <p:spPr bwMode="auto">
                <a:xfrm>
                  <a:off x="2732" y="2701"/>
                  <a:ext cx="101" cy="16"/>
                </a:xfrm>
                <a:custGeom>
                  <a:avLst/>
                  <a:gdLst/>
                  <a:ahLst/>
                  <a:cxnLst>
                    <a:cxn ang="0">
                      <a:pos x="0" y="63"/>
                    </a:cxn>
                    <a:cxn ang="0">
                      <a:pos x="66" y="0"/>
                    </a:cxn>
                    <a:cxn ang="0">
                      <a:pos x="407" y="0"/>
                    </a:cxn>
                    <a:cxn ang="0">
                      <a:pos x="407" y="63"/>
                    </a:cxn>
                  </a:cxnLst>
                  <a:rect l="0" t="0" r="r" b="b"/>
                  <a:pathLst>
                    <a:path w="407" h="63">
                      <a:moveTo>
                        <a:pt x="0" y="63"/>
                      </a:moveTo>
                      <a:lnTo>
                        <a:pt x="66" y="0"/>
                      </a:lnTo>
                      <a:lnTo>
                        <a:pt x="407" y="0"/>
                      </a:lnTo>
                      <a:lnTo>
                        <a:pt x="407" y="63"/>
                      </a:lnTo>
                    </a:path>
                  </a:pathLst>
                </a:custGeom>
                <a:noFill/>
                <a:ln w="3175">
                  <a:solidFill>
                    <a:srgbClr val="404040"/>
                  </a:solidFill>
                  <a:prstDash val="solid"/>
                  <a:round/>
                  <a:headEnd/>
                  <a:tailEnd/>
                </a:ln>
              </p:spPr>
              <p:txBody>
                <a:bodyPr/>
                <a:lstStyle/>
                <a:p>
                  <a:endParaRPr lang="fr-FR"/>
                </a:p>
              </p:txBody>
            </p:sp>
            <p:sp>
              <p:nvSpPr>
                <p:cNvPr id="15406" name="Line 46"/>
                <p:cNvSpPr>
                  <a:spLocks noChangeShapeType="1"/>
                </p:cNvSpPr>
                <p:nvPr/>
              </p:nvSpPr>
              <p:spPr bwMode="auto">
                <a:xfrm>
                  <a:off x="2844" y="2696"/>
                  <a:ext cx="1" cy="24"/>
                </a:xfrm>
                <a:prstGeom prst="line">
                  <a:avLst/>
                </a:prstGeom>
                <a:noFill/>
                <a:ln w="3175">
                  <a:solidFill>
                    <a:srgbClr val="404040"/>
                  </a:solidFill>
                  <a:round/>
                  <a:headEnd/>
                  <a:tailEnd/>
                </a:ln>
              </p:spPr>
              <p:txBody>
                <a:bodyPr/>
                <a:lstStyle/>
                <a:p>
                  <a:endParaRPr lang="fr-FR"/>
                </a:p>
              </p:txBody>
            </p:sp>
          </p:grpSp>
          <p:sp>
            <p:nvSpPr>
              <p:cNvPr id="15407" name="Line 47"/>
              <p:cNvSpPr>
                <a:spLocks noChangeShapeType="1"/>
              </p:cNvSpPr>
              <p:nvPr/>
            </p:nvSpPr>
            <p:spPr bwMode="auto">
              <a:xfrm>
                <a:off x="2855" y="2717"/>
                <a:ext cx="1" cy="83"/>
              </a:xfrm>
              <a:prstGeom prst="line">
                <a:avLst/>
              </a:prstGeom>
              <a:noFill/>
              <a:ln w="3175">
                <a:solidFill>
                  <a:srgbClr val="202020"/>
                </a:solidFill>
                <a:round/>
                <a:headEnd/>
                <a:tailEnd/>
              </a:ln>
            </p:spPr>
            <p:txBody>
              <a:bodyPr/>
              <a:lstStyle/>
              <a:p>
                <a:endParaRPr lang="fr-FR"/>
              </a:p>
            </p:txBody>
          </p:sp>
        </p:grpSp>
        <p:grpSp>
          <p:nvGrpSpPr>
            <p:cNvPr id="7" name="Group 48"/>
            <p:cNvGrpSpPr>
              <a:grpSpLocks/>
            </p:cNvGrpSpPr>
            <p:nvPr/>
          </p:nvGrpSpPr>
          <p:grpSpPr bwMode="auto">
            <a:xfrm>
              <a:off x="266" y="2446"/>
              <a:ext cx="105" cy="153"/>
              <a:chOff x="2592" y="2706"/>
              <a:chExt cx="109" cy="108"/>
            </a:xfrm>
          </p:grpSpPr>
          <p:sp>
            <p:nvSpPr>
              <p:cNvPr id="15409" name="Oval 49"/>
              <p:cNvSpPr>
                <a:spLocks noChangeArrowheads="1"/>
              </p:cNvSpPr>
              <p:nvPr/>
            </p:nvSpPr>
            <p:spPr bwMode="auto">
              <a:xfrm>
                <a:off x="2592" y="2706"/>
                <a:ext cx="109" cy="108"/>
              </a:xfrm>
              <a:prstGeom prst="ellipse">
                <a:avLst/>
              </a:prstGeom>
              <a:solidFill>
                <a:srgbClr val="202020"/>
              </a:solidFill>
              <a:ln w="3175">
                <a:solidFill>
                  <a:srgbClr val="000000"/>
                </a:solidFill>
                <a:round/>
                <a:headEnd/>
                <a:tailEnd/>
              </a:ln>
            </p:spPr>
            <p:txBody>
              <a:bodyPr/>
              <a:lstStyle/>
              <a:p>
                <a:endParaRPr lang="fr-FR"/>
              </a:p>
            </p:txBody>
          </p:sp>
          <p:sp>
            <p:nvSpPr>
              <p:cNvPr id="15410" name="Oval 50"/>
              <p:cNvSpPr>
                <a:spLocks noChangeArrowheads="1"/>
              </p:cNvSpPr>
              <p:nvPr/>
            </p:nvSpPr>
            <p:spPr bwMode="auto">
              <a:xfrm>
                <a:off x="2608" y="2722"/>
                <a:ext cx="76" cy="76"/>
              </a:xfrm>
              <a:prstGeom prst="ellipse">
                <a:avLst/>
              </a:prstGeom>
              <a:solidFill>
                <a:srgbClr val="A0A0A0"/>
              </a:solidFill>
              <a:ln w="3175">
                <a:solidFill>
                  <a:srgbClr val="000000"/>
                </a:solidFill>
                <a:round/>
                <a:headEnd/>
                <a:tailEnd/>
              </a:ln>
            </p:spPr>
            <p:txBody>
              <a:bodyPr/>
              <a:lstStyle/>
              <a:p>
                <a:endParaRPr lang="fr-FR"/>
              </a:p>
            </p:txBody>
          </p:sp>
          <p:sp>
            <p:nvSpPr>
              <p:cNvPr id="15411" name="Oval 51"/>
              <p:cNvSpPr>
                <a:spLocks noChangeArrowheads="1"/>
              </p:cNvSpPr>
              <p:nvPr/>
            </p:nvSpPr>
            <p:spPr bwMode="auto">
              <a:xfrm>
                <a:off x="2630" y="2743"/>
                <a:ext cx="33" cy="34"/>
              </a:xfrm>
              <a:prstGeom prst="ellipse">
                <a:avLst/>
              </a:prstGeom>
              <a:solidFill>
                <a:srgbClr val="606060"/>
              </a:solidFill>
              <a:ln w="3175">
                <a:solidFill>
                  <a:srgbClr val="000000"/>
                </a:solidFill>
                <a:round/>
                <a:headEnd/>
                <a:tailEnd/>
              </a:ln>
            </p:spPr>
            <p:txBody>
              <a:bodyPr/>
              <a:lstStyle/>
              <a:p>
                <a:endParaRPr lang="fr-FR"/>
              </a:p>
            </p:txBody>
          </p:sp>
        </p:grpSp>
        <p:grpSp>
          <p:nvGrpSpPr>
            <p:cNvPr id="8" name="Group 52"/>
            <p:cNvGrpSpPr>
              <a:grpSpLocks/>
            </p:cNvGrpSpPr>
            <p:nvPr/>
          </p:nvGrpSpPr>
          <p:grpSpPr bwMode="auto">
            <a:xfrm>
              <a:off x="385" y="2446"/>
              <a:ext cx="104" cy="153"/>
              <a:chOff x="2737" y="2706"/>
              <a:chExt cx="108" cy="108"/>
            </a:xfrm>
          </p:grpSpPr>
          <p:sp>
            <p:nvSpPr>
              <p:cNvPr id="15413" name="Oval 53"/>
              <p:cNvSpPr>
                <a:spLocks noChangeArrowheads="1"/>
              </p:cNvSpPr>
              <p:nvPr/>
            </p:nvSpPr>
            <p:spPr bwMode="auto">
              <a:xfrm>
                <a:off x="2737" y="2706"/>
                <a:ext cx="108" cy="108"/>
              </a:xfrm>
              <a:prstGeom prst="ellipse">
                <a:avLst/>
              </a:prstGeom>
              <a:solidFill>
                <a:srgbClr val="202020"/>
              </a:solidFill>
              <a:ln w="3175">
                <a:solidFill>
                  <a:srgbClr val="000000"/>
                </a:solidFill>
                <a:round/>
                <a:headEnd/>
                <a:tailEnd/>
              </a:ln>
            </p:spPr>
            <p:txBody>
              <a:bodyPr/>
              <a:lstStyle/>
              <a:p>
                <a:endParaRPr lang="fr-FR"/>
              </a:p>
            </p:txBody>
          </p:sp>
          <p:sp>
            <p:nvSpPr>
              <p:cNvPr id="15414" name="Oval 54"/>
              <p:cNvSpPr>
                <a:spLocks noChangeArrowheads="1"/>
              </p:cNvSpPr>
              <p:nvPr/>
            </p:nvSpPr>
            <p:spPr bwMode="auto">
              <a:xfrm>
                <a:off x="2753" y="2722"/>
                <a:ext cx="76" cy="76"/>
              </a:xfrm>
              <a:prstGeom prst="ellipse">
                <a:avLst/>
              </a:prstGeom>
              <a:solidFill>
                <a:srgbClr val="A0A0A0"/>
              </a:solidFill>
              <a:ln w="3175">
                <a:solidFill>
                  <a:srgbClr val="000000"/>
                </a:solidFill>
                <a:round/>
                <a:headEnd/>
                <a:tailEnd/>
              </a:ln>
            </p:spPr>
            <p:txBody>
              <a:bodyPr/>
              <a:lstStyle/>
              <a:p>
                <a:endParaRPr lang="fr-FR"/>
              </a:p>
            </p:txBody>
          </p:sp>
          <p:sp>
            <p:nvSpPr>
              <p:cNvPr id="15415" name="Oval 55"/>
              <p:cNvSpPr>
                <a:spLocks noChangeArrowheads="1"/>
              </p:cNvSpPr>
              <p:nvPr/>
            </p:nvSpPr>
            <p:spPr bwMode="auto">
              <a:xfrm>
                <a:off x="2774" y="2743"/>
                <a:ext cx="33" cy="34"/>
              </a:xfrm>
              <a:prstGeom prst="ellipse">
                <a:avLst/>
              </a:prstGeom>
              <a:solidFill>
                <a:srgbClr val="606060"/>
              </a:solidFill>
              <a:ln w="3175">
                <a:solidFill>
                  <a:srgbClr val="000000"/>
                </a:solidFill>
                <a:round/>
                <a:headEnd/>
                <a:tailEnd/>
              </a:ln>
            </p:spPr>
            <p:txBody>
              <a:bodyPr/>
              <a:lstStyle/>
              <a:p>
                <a:endParaRPr lang="fr-FR"/>
              </a:p>
            </p:txBody>
          </p:sp>
        </p:grpSp>
      </p:grpSp>
      <p:grpSp>
        <p:nvGrpSpPr>
          <p:cNvPr id="9" name="Group 112"/>
          <p:cNvGrpSpPr>
            <a:grpSpLocks/>
          </p:cNvGrpSpPr>
          <p:nvPr/>
        </p:nvGrpSpPr>
        <p:grpSpPr bwMode="auto">
          <a:xfrm flipH="1">
            <a:off x="8486775" y="5622925"/>
            <a:ext cx="660400" cy="641350"/>
            <a:chOff x="1856" y="2404"/>
            <a:chExt cx="1056" cy="291"/>
          </a:xfrm>
        </p:grpSpPr>
        <p:sp>
          <p:nvSpPr>
            <p:cNvPr id="15473" name="Rectangle 113"/>
            <p:cNvSpPr>
              <a:spLocks noChangeArrowheads="1"/>
            </p:cNvSpPr>
            <p:nvPr/>
          </p:nvSpPr>
          <p:spPr bwMode="auto">
            <a:xfrm>
              <a:off x="1856" y="2404"/>
              <a:ext cx="1056" cy="291"/>
            </a:xfrm>
            <a:prstGeom prst="rect">
              <a:avLst/>
            </a:prstGeom>
            <a:solidFill>
              <a:srgbClr val="FF0000"/>
            </a:solidFill>
            <a:ln w="3175">
              <a:solidFill>
                <a:srgbClr val="000000"/>
              </a:solidFill>
              <a:miter lim="800000"/>
              <a:headEnd/>
              <a:tailEnd/>
            </a:ln>
          </p:spPr>
          <p:txBody>
            <a:bodyPr/>
            <a:lstStyle/>
            <a:p>
              <a:endParaRPr lang="fr-FR"/>
            </a:p>
          </p:txBody>
        </p:sp>
        <p:sp>
          <p:nvSpPr>
            <p:cNvPr id="15474" name="Rectangle 114"/>
            <p:cNvSpPr>
              <a:spLocks noChangeArrowheads="1"/>
            </p:cNvSpPr>
            <p:nvPr/>
          </p:nvSpPr>
          <p:spPr bwMode="auto">
            <a:xfrm>
              <a:off x="1856" y="2415"/>
              <a:ext cx="1056" cy="270"/>
            </a:xfrm>
            <a:prstGeom prst="rect">
              <a:avLst/>
            </a:prstGeom>
            <a:solidFill>
              <a:srgbClr val="FFFFFF"/>
            </a:solidFill>
            <a:ln w="3175">
              <a:solidFill>
                <a:srgbClr val="000000"/>
              </a:solidFill>
              <a:miter lim="800000"/>
              <a:headEnd/>
              <a:tailEnd/>
            </a:ln>
          </p:spPr>
          <p:txBody>
            <a:bodyPr/>
            <a:lstStyle/>
            <a:p>
              <a:endParaRPr lang="fr-FR"/>
            </a:p>
          </p:txBody>
        </p:sp>
      </p:grpSp>
      <p:grpSp>
        <p:nvGrpSpPr>
          <p:cNvPr id="10" name="Group 524"/>
          <p:cNvGrpSpPr>
            <a:grpSpLocks/>
          </p:cNvGrpSpPr>
          <p:nvPr/>
        </p:nvGrpSpPr>
        <p:grpSpPr bwMode="auto">
          <a:xfrm>
            <a:off x="8593138" y="6254750"/>
            <a:ext cx="506412" cy="236537"/>
            <a:chOff x="4839" y="2114"/>
            <a:chExt cx="198" cy="142"/>
          </a:xfrm>
        </p:grpSpPr>
        <p:grpSp>
          <p:nvGrpSpPr>
            <p:cNvPr id="11" name="Group 115"/>
            <p:cNvGrpSpPr>
              <a:grpSpLocks/>
            </p:cNvGrpSpPr>
            <p:nvPr/>
          </p:nvGrpSpPr>
          <p:grpSpPr bwMode="auto">
            <a:xfrm flipH="1">
              <a:off x="4942" y="2114"/>
              <a:ext cx="95" cy="125"/>
              <a:chOff x="2576" y="2696"/>
              <a:chExt cx="135" cy="104"/>
            </a:xfrm>
          </p:grpSpPr>
          <p:sp>
            <p:nvSpPr>
              <p:cNvPr id="15476" name="Freeform 116"/>
              <p:cNvSpPr>
                <a:spLocks/>
              </p:cNvSpPr>
              <p:nvPr/>
            </p:nvSpPr>
            <p:spPr bwMode="auto">
              <a:xfrm>
                <a:off x="2576" y="2697"/>
                <a:ext cx="134" cy="21"/>
              </a:xfrm>
              <a:custGeom>
                <a:avLst/>
                <a:gdLst/>
                <a:ahLst/>
                <a:cxnLst>
                  <a:cxn ang="0">
                    <a:pos x="0" y="0"/>
                  </a:cxn>
                  <a:cxn ang="0">
                    <a:pos x="536" y="0"/>
                  </a:cxn>
                  <a:cxn ang="0">
                    <a:pos x="536" y="84"/>
                  </a:cxn>
                  <a:cxn ang="0">
                    <a:pos x="42" y="84"/>
                  </a:cxn>
                  <a:cxn ang="0">
                    <a:pos x="0" y="0"/>
                  </a:cxn>
                </a:cxnLst>
                <a:rect l="0" t="0" r="r" b="b"/>
                <a:pathLst>
                  <a:path w="536" h="84">
                    <a:moveTo>
                      <a:pt x="0" y="0"/>
                    </a:moveTo>
                    <a:lnTo>
                      <a:pt x="536" y="0"/>
                    </a:lnTo>
                    <a:lnTo>
                      <a:pt x="536" y="84"/>
                    </a:lnTo>
                    <a:lnTo>
                      <a:pt x="42" y="84"/>
                    </a:lnTo>
                    <a:lnTo>
                      <a:pt x="0" y="0"/>
                    </a:lnTo>
                    <a:close/>
                  </a:path>
                </a:pathLst>
              </a:custGeom>
              <a:solidFill>
                <a:srgbClr val="606060"/>
              </a:solidFill>
              <a:ln w="3175">
                <a:solidFill>
                  <a:srgbClr val="404040"/>
                </a:solidFill>
                <a:prstDash val="solid"/>
                <a:round/>
                <a:headEnd/>
                <a:tailEnd/>
              </a:ln>
            </p:spPr>
            <p:txBody>
              <a:bodyPr/>
              <a:lstStyle/>
              <a:p>
                <a:endParaRPr lang="fr-FR"/>
              </a:p>
            </p:txBody>
          </p:sp>
          <p:grpSp>
            <p:nvGrpSpPr>
              <p:cNvPr id="12" name="Group 117"/>
              <p:cNvGrpSpPr>
                <a:grpSpLocks/>
              </p:cNvGrpSpPr>
              <p:nvPr/>
            </p:nvGrpSpPr>
            <p:grpSpPr bwMode="auto">
              <a:xfrm>
                <a:off x="2587" y="2696"/>
                <a:ext cx="114" cy="24"/>
                <a:chOff x="2587" y="2696"/>
                <a:chExt cx="114" cy="24"/>
              </a:xfrm>
            </p:grpSpPr>
            <p:sp>
              <p:nvSpPr>
                <p:cNvPr id="15478" name="Freeform 118"/>
                <p:cNvSpPr>
                  <a:spLocks/>
                </p:cNvSpPr>
                <p:nvPr/>
              </p:nvSpPr>
              <p:spPr bwMode="auto">
                <a:xfrm>
                  <a:off x="2587" y="2701"/>
                  <a:ext cx="102" cy="16"/>
                </a:xfrm>
                <a:custGeom>
                  <a:avLst/>
                  <a:gdLst/>
                  <a:ahLst/>
                  <a:cxnLst>
                    <a:cxn ang="0">
                      <a:pos x="0" y="63"/>
                    </a:cxn>
                    <a:cxn ang="0">
                      <a:pos x="65" y="0"/>
                    </a:cxn>
                    <a:cxn ang="0">
                      <a:pos x="407" y="0"/>
                    </a:cxn>
                    <a:cxn ang="0">
                      <a:pos x="407" y="63"/>
                    </a:cxn>
                  </a:cxnLst>
                  <a:rect l="0" t="0" r="r" b="b"/>
                  <a:pathLst>
                    <a:path w="407" h="63">
                      <a:moveTo>
                        <a:pt x="0" y="63"/>
                      </a:moveTo>
                      <a:lnTo>
                        <a:pt x="65" y="0"/>
                      </a:lnTo>
                      <a:lnTo>
                        <a:pt x="407" y="0"/>
                      </a:lnTo>
                      <a:lnTo>
                        <a:pt x="407" y="63"/>
                      </a:lnTo>
                    </a:path>
                  </a:pathLst>
                </a:custGeom>
                <a:noFill/>
                <a:ln w="3175">
                  <a:solidFill>
                    <a:srgbClr val="404040"/>
                  </a:solidFill>
                  <a:prstDash val="solid"/>
                  <a:round/>
                  <a:headEnd/>
                  <a:tailEnd/>
                </a:ln>
              </p:spPr>
              <p:txBody>
                <a:bodyPr/>
                <a:lstStyle/>
                <a:p>
                  <a:endParaRPr lang="fr-FR"/>
                </a:p>
              </p:txBody>
            </p:sp>
            <p:sp>
              <p:nvSpPr>
                <p:cNvPr id="15479" name="Line 119"/>
                <p:cNvSpPr>
                  <a:spLocks noChangeShapeType="1"/>
                </p:cNvSpPr>
                <p:nvPr/>
              </p:nvSpPr>
              <p:spPr bwMode="auto">
                <a:xfrm>
                  <a:off x="2700" y="2696"/>
                  <a:ext cx="1" cy="24"/>
                </a:xfrm>
                <a:prstGeom prst="line">
                  <a:avLst/>
                </a:prstGeom>
                <a:noFill/>
                <a:ln w="3175">
                  <a:solidFill>
                    <a:srgbClr val="404040"/>
                  </a:solidFill>
                  <a:round/>
                  <a:headEnd/>
                  <a:tailEnd/>
                </a:ln>
              </p:spPr>
              <p:txBody>
                <a:bodyPr/>
                <a:lstStyle/>
                <a:p>
                  <a:endParaRPr lang="fr-FR"/>
                </a:p>
              </p:txBody>
            </p:sp>
          </p:grpSp>
          <p:sp>
            <p:nvSpPr>
              <p:cNvPr id="15480" name="Line 120"/>
              <p:cNvSpPr>
                <a:spLocks noChangeShapeType="1"/>
              </p:cNvSpPr>
              <p:nvPr/>
            </p:nvSpPr>
            <p:spPr bwMode="auto">
              <a:xfrm>
                <a:off x="2710" y="2717"/>
                <a:ext cx="1" cy="83"/>
              </a:xfrm>
              <a:prstGeom prst="line">
                <a:avLst/>
              </a:prstGeom>
              <a:noFill/>
              <a:ln w="3175">
                <a:solidFill>
                  <a:srgbClr val="202020"/>
                </a:solidFill>
                <a:round/>
                <a:headEnd/>
                <a:tailEnd/>
              </a:ln>
            </p:spPr>
            <p:txBody>
              <a:bodyPr/>
              <a:lstStyle/>
              <a:p>
                <a:endParaRPr lang="fr-FR"/>
              </a:p>
            </p:txBody>
          </p:sp>
        </p:grpSp>
        <p:grpSp>
          <p:nvGrpSpPr>
            <p:cNvPr id="13" name="Group 121"/>
            <p:cNvGrpSpPr>
              <a:grpSpLocks/>
            </p:cNvGrpSpPr>
            <p:nvPr/>
          </p:nvGrpSpPr>
          <p:grpSpPr bwMode="auto">
            <a:xfrm flipH="1">
              <a:off x="4839" y="2114"/>
              <a:ext cx="96" cy="125"/>
              <a:chOff x="2721" y="2696"/>
              <a:chExt cx="135" cy="104"/>
            </a:xfrm>
          </p:grpSpPr>
          <p:sp>
            <p:nvSpPr>
              <p:cNvPr id="15482" name="Freeform 122"/>
              <p:cNvSpPr>
                <a:spLocks/>
              </p:cNvSpPr>
              <p:nvPr/>
            </p:nvSpPr>
            <p:spPr bwMode="auto">
              <a:xfrm>
                <a:off x="2721" y="2697"/>
                <a:ext cx="134" cy="21"/>
              </a:xfrm>
              <a:custGeom>
                <a:avLst/>
                <a:gdLst/>
                <a:ahLst/>
                <a:cxnLst>
                  <a:cxn ang="0">
                    <a:pos x="0" y="0"/>
                  </a:cxn>
                  <a:cxn ang="0">
                    <a:pos x="534" y="0"/>
                  </a:cxn>
                  <a:cxn ang="0">
                    <a:pos x="534" y="84"/>
                  </a:cxn>
                  <a:cxn ang="0">
                    <a:pos x="42" y="84"/>
                  </a:cxn>
                  <a:cxn ang="0">
                    <a:pos x="0" y="0"/>
                  </a:cxn>
                </a:cxnLst>
                <a:rect l="0" t="0" r="r" b="b"/>
                <a:pathLst>
                  <a:path w="534" h="84">
                    <a:moveTo>
                      <a:pt x="0" y="0"/>
                    </a:moveTo>
                    <a:lnTo>
                      <a:pt x="534" y="0"/>
                    </a:lnTo>
                    <a:lnTo>
                      <a:pt x="534" y="84"/>
                    </a:lnTo>
                    <a:lnTo>
                      <a:pt x="42" y="84"/>
                    </a:lnTo>
                    <a:lnTo>
                      <a:pt x="0" y="0"/>
                    </a:lnTo>
                    <a:close/>
                  </a:path>
                </a:pathLst>
              </a:custGeom>
              <a:solidFill>
                <a:srgbClr val="606060"/>
              </a:solidFill>
              <a:ln w="3175">
                <a:solidFill>
                  <a:srgbClr val="404040"/>
                </a:solidFill>
                <a:prstDash val="solid"/>
                <a:round/>
                <a:headEnd/>
                <a:tailEnd/>
              </a:ln>
            </p:spPr>
            <p:txBody>
              <a:bodyPr/>
              <a:lstStyle/>
              <a:p>
                <a:endParaRPr lang="fr-FR"/>
              </a:p>
            </p:txBody>
          </p:sp>
          <p:grpSp>
            <p:nvGrpSpPr>
              <p:cNvPr id="14" name="Group 123"/>
              <p:cNvGrpSpPr>
                <a:grpSpLocks/>
              </p:cNvGrpSpPr>
              <p:nvPr/>
            </p:nvGrpSpPr>
            <p:grpSpPr bwMode="auto">
              <a:xfrm>
                <a:off x="2732" y="2696"/>
                <a:ext cx="113" cy="24"/>
                <a:chOff x="2732" y="2696"/>
                <a:chExt cx="113" cy="24"/>
              </a:xfrm>
            </p:grpSpPr>
            <p:sp>
              <p:nvSpPr>
                <p:cNvPr id="15484" name="Freeform 124"/>
                <p:cNvSpPr>
                  <a:spLocks/>
                </p:cNvSpPr>
                <p:nvPr/>
              </p:nvSpPr>
              <p:spPr bwMode="auto">
                <a:xfrm>
                  <a:off x="2732" y="2701"/>
                  <a:ext cx="101" cy="16"/>
                </a:xfrm>
                <a:custGeom>
                  <a:avLst/>
                  <a:gdLst/>
                  <a:ahLst/>
                  <a:cxnLst>
                    <a:cxn ang="0">
                      <a:pos x="0" y="63"/>
                    </a:cxn>
                    <a:cxn ang="0">
                      <a:pos x="66" y="0"/>
                    </a:cxn>
                    <a:cxn ang="0">
                      <a:pos x="407" y="0"/>
                    </a:cxn>
                    <a:cxn ang="0">
                      <a:pos x="407" y="63"/>
                    </a:cxn>
                  </a:cxnLst>
                  <a:rect l="0" t="0" r="r" b="b"/>
                  <a:pathLst>
                    <a:path w="407" h="63">
                      <a:moveTo>
                        <a:pt x="0" y="63"/>
                      </a:moveTo>
                      <a:lnTo>
                        <a:pt x="66" y="0"/>
                      </a:lnTo>
                      <a:lnTo>
                        <a:pt x="407" y="0"/>
                      </a:lnTo>
                      <a:lnTo>
                        <a:pt x="407" y="63"/>
                      </a:lnTo>
                    </a:path>
                  </a:pathLst>
                </a:custGeom>
                <a:noFill/>
                <a:ln w="3175">
                  <a:solidFill>
                    <a:srgbClr val="404040"/>
                  </a:solidFill>
                  <a:prstDash val="solid"/>
                  <a:round/>
                  <a:headEnd/>
                  <a:tailEnd/>
                </a:ln>
              </p:spPr>
              <p:txBody>
                <a:bodyPr/>
                <a:lstStyle/>
                <a:p>
                  <a:endParaRPr lang="fr-FR"/>
                </a:p>
              </p:txBody>
            </p:sp>
            <p:sp>
              <p:nvSpPr>
                <p:cNvPr id="15485" name="Line 125"/>
                <p:cNvSpPr>
                  <a:spLocks noChangeShapeType="1"/>
                </p:cNvSpPr>
                <p:nvPr/>
              </p:nvSpPr>
              <p:spPr bwMode="auto">
                <a:xfrm>
                  <a:off x="2844" y="2696"/>
                  <a:ext cx="1" cy="24"/>
                </a:xfrm>
                <a:prstGeom prst="line">
                  <a:avLst/>
                </a:prstGeom>
                <a:noFill/>
                <a:ln w="3175">
                  <a:solidFill>
                    <a:srgbClr val="404040"/>
                  </a:solidFill>
                  <a:round/>
                  <a:headEnd/>
                  <a:tailEnd/>
                </a:ln>
              </p:spPr>
              <p:txBody>
                <a:bodyPr/>
                <a:lstStyle/>
                <a:p>
                  <a:endParaRPr lang="fr-FR"/>
                </a:p>
              </p:txBody>
            </p:sp>
          </p:grpSp>
          <p:sp>
            <p:nvSpPr>
              <p:cNvPr id="15486" name="Line 126"/>
              <p:cNvSpPr>
                <a:spLocks noChangeShapeType="1"/>
              </p:cNvSpPr>
              <p:nvPr/>
            </p:nvSpPr>
            <p:spPr bwMode="auto">
              <a:xfrm>
                <a:off x="2855" y="2717"/>
                <a:ext cx="1" cy="83"/>
              </a:xfrm>
              <a:prstGeom prst="line">
                <a:avLst/>
              </a:prstGeom>
              <a:noFill/>
              <a:ln w="3175">
                <a:solidFill>
                  <a:srgbClr val="202020"/>
                </a:solidFill>
                <a:round/>
                <a:headEnd/>
                <a:tailEnd/>
              </a:ln>
            </p:spPr>
            <p:txBody>
              <a:bodyPr/>
              <a:lstStyle/>
              <a:p>
                <a:endParaRPr lang="fr-FR"/>
              </a:p>
            </p:txBody>
          </p:sp>
        </p:grpSp>
        <p:grpSp>
          <p:nvGrpSpPr>
            <p:cNvPr id="15" name="Group 127"/>
            <p:cNvGrpSpPr>
              <a:grpSpLocks/>
            </p:cNvGrpSpPr>
            <p:nvPr/>
          </p:nvGrpSpPr>
          <p:grpSpPr bwMode="auto">
            <a:xfrm flipH="1">
              <a:off x="4949" y="2126"/>
              <a:ext cx="77" cy="130"/>
              <a:chOff x="2592" y="2706"/>
              <a:chExt cx="109" cy="108"/>
            </a:xfrm>
          </p:grpSpPr>
          <p:sp>
            <p:nvSpPr>
              <p:cNvPr id="15488" name="Oval 128"/>
              <p:cNvSpPr>
                <a:spLocks noChangeArrowheads="1"/>
              </p:cNvSpPr>
              <p:nvPr/>
            </p:nvSpPr>
            <p:spPr bwMode="auto">
              <a:xfrm>
                <a:off x="2592" y="2706"/>
                <a:ext cx="109" cy="108"/>
              </a:xfrm>
              <a:prstGeom prst="ellipse">
                <a:avLst/>
              </a:prstGeom>
              <a:solidFill>
                <a:srgbClr val="202020"/>
              </a:solidFill>
              <a:ln w="3175">
                <a:solidFill>
                  <a:srgbClr val="000000"/>
                </a:solidFill>
                <a:round/>
                <a:headEnd/>
                <a:tailEnd/>
              </a:ln>
            </p:spPr>
            <p:txBody>
              <a:bodyPr/>
              <a:lstStyle/>
              <a:p>
                <a:endParaRPr lang="fr-FR"/>
              </a:p>
            </p:txBody>
          </p:sp>
          <p:sp>
            <p:nvSpPr>
              <p:cNvPr id="15489" name="Oval 129"/>
              <p:cNvSpPr>
                <a:spLocks noChangeArrowheads="1"/>
              </p:cNvSpPr>
              <p:nvPr/>
            </p:nvSpPr>
            <p:spPr bwMode="auto">
              <a:xfrm>
                <a:off x="2608" y="2722"/>
                <a:ext cx="76" cy="76"/>
              </a:xfrm>
              <a:prstGeom prst="ellipse">
                <a:avLst/>
              </a:prstGeom>
              <a:solidFill>
                <a:srgbClr val="A0A0A0"/>
              </a:solidFill>
              <a:ln w="3175">
                <a:solidFill>
                  <a:srgbClr val="000000"/>
                </a:solidFill>
                <a:round/>
                <a:headEnd/>
                <a:tailEnd/>
              </a:ln>
            </p:spPr>
            <p:txBody>
              <a:bodyPr/>
              <a:lstStyle/>
              <a:p>
                <a:endParaRPr lang="fr-FR"/>
              </a:p>
            </p:txBody>
          </p:sp>
          <p:sp>
            <p:nvSpPr>
              <p:cNvPr id="15490" name="Oval 130"/>
              <p:cNvSpPr>
                <a:spLocks noChangeArrowheads="1"/>
              </p:cNvSpPr>
              <p:nvPr/>
            </p:nvSpPr>
            <p:spPr bwMode="auto">
              <a:xfrm>
                <a:off x="2630" y="2743"/>
                <a:ext cx="33" cy="34"/>
              </a:xfrm>
              <a:prstGeom prst="ellipse">
                <a:avLst/>
              </a:prstGeom>
              <a:solidFill>
                <a:srgbClr val="606060"/>
              </a:solidFill>
              <a:ln w="3175">
                <a:solidFill>
                  <a:srgbClr val="000000"/>
                </a:solidFill>
                <a:round/>
                <a:headEnd/>
                <a:tailEnd/>
              </a:ln>
            </p:spPr>
            <p:txBody>
              <a:bodyPr/>
              <a:lstStyle/>
              <a:p>
                <a:endParaRPr lang="fr-FR"/>
              </a:p>
            </p:txBody>
          </p:sp>
        </p:grpSp>
        <p:grpSp>
          <p:nvGrpSpPr>
            <p:cNvPr id="16" name="Group 131"/>
            <p:cNvGrpSpPr>
              <a:grpSpLocks/>
            </p:cNvGrpSpPr>
            <p:nvPr/>
          </p:nvGrpSpPr>
          <p:grpSpPr bwMode="auto">
            <a:xfrm flipH="1">
              <a:off x="4847" y="2126"/>
              <a:ext cx="76" cy="130"/>
              <a:chOff x="2737" y="2706"/>
              <a:chExt cx="108" cy="108"/>
            </a:xfrm>
          </p:grpSpPr>
          <p:sp>
            <p:nvSpPr>
              <p:cNvPr id="15492" name="Oval 132"/>
              <p:cNvSpPr>
                <a:spLocks noChangeArrowheads="1"/>
              </p:cNvSpPr>
              <p:nvPr/>
            </p:nvSpPr>
            <p:spPr bwMode="auto">
              <a:xfrm>
                <a:off x="2737" y="2706"/>
                <a:ext cx="108" cy="108"/>
              </a:xfrm>
              <a:prstGeom prst="ellipse">
                <a:avLst/>
              </a:prstGeom>
              <a:solidFill>
                <a:srgbClr val="202020"/>
              </a:solidFill>
              <a:ln w="3175">
                <a:solidFill>
                  <a:srgbClr val="000000"/>
                </a:solidFill>
                <a:round/>
                <a:headEnd/>
                <a:tailEnd/>
              </a:ln>
            </p:spPr>
            <p:txBody>
              <a:bodyPr/>
              <a:lstStyle/>
              <a:p>
                <a:endParaRPr lang="fr-FR"/>
              </a:p>
            </p:txBody>
          </p:sp>
          <p:sp>
            <p:nvSpPr>
              <p:cNvPr id="15493" name="Oval 133"/>
              <p:cNvSpPr>
                <a:spLocks noChangeArrowheads="1"/>
              </p:cNvSpPr>
              <p:nvPr/>
            </p:nvSpPr>
            <p:spPr bwMode="auto">
              <a:xfrm>
                <a:off x="2753" y="2722"/>
                <a:ext cx="76" cy="76"/>
              </a:xfrm>
              <a:prstGeom prst="ellipse">
                <a:avLst/>
              </a:prstGeom>
              <a:solidFill>
                <a:srgbClr val="A0A0A0"/>
              </a:solidFill>
              <a:ln w="3175">
                <a:solidFill>
                  <a:srgbClr val="000000"/>
                </a:solidFill>
                <a:round/>
                <a:headEnd/>
                <a:tailEnd/>
              </a:ln>
            </p:spPr>
            <p:txBody>
              <a:bodyPr/>
              <a:lstStyle/>
              <a:p>
                <a:endParaRPr lang="fr-FR"/>
              </a:p>
            </p:txBody>
          </p:sp>
          <p:sp>
            <p:nvSpPr>
              <p:cNvPr id="15494" name="Oval 134"/>
              <p:cNvSpPr>
                <a:spLocks noChangeArrowheads="1"/>
              </p:cNvSpPr>
              <p:nvPr/>
            </p:nvSpPr>
            <p:spPr bwMode="auto">
              <a:xfrm>
                <a:off x="2774" y="2743"/>
                <a:ext cx="33" cy="34"/>
              </a:xfrm>
              <a:prstGeom prst="ellipse">
                <a:avLst/>
              </a:prstGeom>
              <a:solidFill>
                <a:srgbClr val="606060"/>
              </a:solidFill>
              <a:ln w="3175">
                <a:solidFill>
                  <a:srgbClr val="000000"/>
                </a:solidFill>
                <a:round/>
                <a:headEnd/>
                <a:tailEnd/>
              </a:ln>
            </p:spPr>
            <p:txBody>
              <a:bodyPr/>
              <a:lstStyle/>
              <a:p>
                <a:endParaRPr lang="fr-FR"/>
              </a:p>
            </p:txBody>
          </p:sp>
        </p:grpSp>
      </p:grpSp>
      <p:grpSp>
        <p:nvGrpSpPr>
          <p:cNvPr id="17" name="Group 525"/>
          <p:cNvGrpSpPr>
            <a:grpSpLocks/>
          </p:cNvGrpSpPr>
          <p:nvPr/>
        </p:nvGrpSpPr>
        <p:grpSpPr bwMode="auto">
          <a:xfrm>
            <a:off x="2998788" y="1676400"/>
            <a:ext cx="3584575" cy="642937"/>
            <a:chOff x="1976" y="1182"/>
            <a:chExt cx="2258" cy="405"/>
          </a:xfrm>
        </p:grpSpPr>
        <p:grpSp>
          <p:nvGrpSpPr>
            <p:cNvPr id="18" name="Group 256"/>
            <p:cNvGrpSpPr>
              <a:grpSpLocks/>
            </p:cNvGrpSpPr>
            <p:nvPr/>
          </p:nvGrpSpPr>
          <p:grpSpPr bwMode="auto">
            <a:xfrm>
              <a:off x="1976" y="1182"/>
              <a:ext cx="1150" cy="405"/>
              <a:chOff x="1976" y="1160"/>
              <a:chExt cx="1150" cy="405"/>
            </a:xfrm>
          </p:grpSpPr>
          <p:sp>
            <p:nvSpPr>
              <p:cNvPr id="15590" name="Rectangle 230"/>
              <p:cNvSpPr>
                <a:spLocks noChangeArrowheads="1"/>
              </p:cNvSpPr>
              <p:nvPr/>
            </p:nvSpPr>
            <p:spPr bwMode="auto">
              <a:xfrm>
                <a:off x="1977" y="1492"/>
                <a:ext cx="111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sp>
            <p:nvSpPr>
              <p:cNvPr id="15589" name="Rectangle 229"/>
              <p:cNvSpPr>
                <a:spLocks noChangeArrowheads="1"/>
              </p:cNvSpPr>
              <p:nvPr/>
            </p:nvSpPr>
            <p:spPr bwMode="auto">
              <a:xfrm>
                <a:off x="1989" y="1200"/>
                <a:ext cx="109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grpSp>
            <p:nvGrpSpPr>
              <p:cNvPr id="19" name="Group 232"/>
              <p:cNvGrpSpPr>
                <a:grpSpLocks/>
              </p:cNvGrpSpPr>
              <p:nvPr/>
            </p:nvGrpSpPr>
            <p:grpSpPr bwMode="auto">
              <a:xfrm>
                <a:off x="2038" y="1160"/>
                <a:ext cx="315" cy="405"/>
                <a:chOff x="2038" y="1160"/>
                <a:chExt cx="315" cy="405"/>
              </a:xfrm>
            </p:grpSpPr>
            <p:sp>
              <p:nvSpPr>
                <p:cNvPr id="15550" name="Rectangle 190"/>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552" name="Rectangle 192"/>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553" name="Rectangle 193"/>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554" name="Rectangle 194"/>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555" name="Rectangle 195"/>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556" name="Rectangle 196"/>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557" name="Rectangle 197"/>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558" name="Rectangle 198"/>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20" name="Group 233"/>
              <p:cNvGrpSpPr>
                <a:grpSpLocks/>
              </p:cNvGrpSpPr>
              <p:nvPr/>
            </p:nvGrpSpPr>
            <p:grpSpPr bwMode="auto">
              <a:xfrm>
                <a:off x="1976" y="1196"/>
                <a:ext cx="42" cy="331"/>
                <a:chOff x="1976" y="1196"/>
                <a:chExt cx="42" cy="331"/>
              </a:xfrm>
            </p:grpSpPr>
            <p:sp>
              <p:nvSpPr>
                <p:cNvPr id="15591" name="Line 231"/>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566" name="Rectangle 206"/>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567" name="Rectangle 207"/>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21" name="Group 234"/>
              <p:cNvGrpSpPr>
                <a:grpSpLocks/>
              </p:cNvGrpSpPr>
              <p:nvPr/>
            </p:nvGrpSpPr>
            <p:grpSpPr bwMode="auto">
              <a:xfrm>
                <a:off x="3084" y="1196"/>
                <a:ext cx="42" cy="331"/>
                <a:chOff x="1976" y="1196"/>
                <a:chExt cx="42" cy="331"/>
              </a:xfrm>
            </p:grpSpPr>
            <p:sp>
              <p:nvSpPr>
                <p:cNvPr id="15595" name="Line 235"/>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596" name="Rectangle 236"/>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597" name="Rectangle 237"/>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22" name="Group 238"/>
              <p:cNvGrpSpPr>
                <a:grpSpLocks/>
              </p:cNvGrpSpPr>
              <p:nvPr/>
            </p:nvGrpSpPr>
            <p:grpSpPr bwMode="auto">
              <a:xfrm>
                <a:off x="2390" y="1160"/>
                <a:ext cx="315" cy="405"/>
                <a:chOff x="2038" y="1160"/>
                <a:chExt cx="315" cy="405"/>
              </a:xfrm>
            </p:grpSpPr>
            <p:sp>
              <p:nvSpPr>
                <p:cNvPr id="15599" name="Rectangle 239"/>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00" name="Rectangle 240"/>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01" name="Rectangle 241"/>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02" name="Rectangle 242"/>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03" name="Rectangle 243"/>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04" name="Rectangle 244"/>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05" name="Rectangle 245"/>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06" name="Rectangle 246"/>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23" name="Group 247"/>
              <p:cNvGrpSpPr>
                <a:grpSpLocks/>
              </p:cNvGrpSpPr>
              <p:nvPr/>
            </p:nvGrpSpPr>
            <p:grpSpPr bwMode="auto">
              <a:xfrm>
                <a:off x="2738" y="1160"/>
                <a:ext cx="315" cy="405"/>
                <a:chOff x="2038" y="1160"/>
                <a:chExt cx="315" cy="405"/>
              </a:xfrm>
            </p:grpSpPr>
            <p:sp>
              <p:nvSpPr>
                <p:cNvPr id="15608" name="Rectangle 248"/>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09" name="Rectangle 249"/>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10" name="Rectangle 250"/>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11" name="Rectangle 251"/>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12" name="Rectangle 252"/>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13" name="Rectangle 253"/>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14" name="Rectangle 254"/>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15" name="Rectangle 255"/>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grpSp>
          <p:nvGrpSpPr>
            <p:cNvPr id="24" name="Group 257"/>
            <p:cNvGrpSpPr>
              <a:grpSpLocks/>
            </p:cNvGrpSpPr>
            <p:nvPr/>
          </p:nvGrpSpPr>
          <p:grpSpPr bwMode="auto">
            <a:xfrm>
              <a:off x="3084" y="1182"/>
              <a:ext cx="1150" cy="405"/>
              <a:chOff x="1976" y="1160"/>
              <a:chExt cx="1150" cy="405"/>
            </a:xfrm>
          </p:grpSpPr>
          <p:sp>
            <p:nvSpPr>
              <p:cNvPr id="15618" name="Rectangle 258"/>
              <p:cNvSpPr>
                <a:spLocks noChangeArrowheads="1"/>
              </p:cNvSpPr>
              <p:nvPr/>
            </p:nvSpPr>
            <p:spPr bwMode="auto">
              <a:xfrm>
                <a:off x="1977" y="1492"/>
                <a:ext cx="111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sp>
            <p:nvSpPr>
              <p:cNvPr id="15619" name="Rectangle 259"/>
              <p:cNvSpPr>
                <a:spLocks noChangeArrowheads="1"/>
              </p:cNvSpPr>
              <p:nvPr/>
            </p:nvSpPr>
            <p:spPr bwMode="auto">
              <a:xfrm>
                <a:off x="1989" y="1200"/>
                <a:ext cx="109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grpSp>
            <p:nvGrpSpPr>
              <p:cNvPr id="25" name="Group 260"/>
              <p:cNvGrpSpPr>
                <a:grpSpLocks/>
              </p:cNvGrpSpPr>
              <p:nvPr/>
            </p:nvGrpSpPr>
            <p:grpSpPr bwMode="auto">
              <a:xfrm>
                <a:off x="2038" y="1160"/>
                <a:ext cx="315" cy="405"/>
                <a:chOff x="2038" y="1160"/>
                <a:chExt cx="315" cy="405"/>
              </a:xfrm>
            </p:grpSpPr>
            <p:sp>
              <p:nvSpPr>
                <p:cNvPr id="15621" name="Rectangle 261"/>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22" name="Rectangle 262"/>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23" name="Rectangle 263"/>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24" name="Rectangle 264"/>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25" name="Rectangle 265"/>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26" name="Rectangle 266"/>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27" name="Rectangle 267"/>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28" name="Rectangle 268"/>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26" name="Group 269"/>
              <p:cNvGrpSpPr>
                <a:grpSpLocks/>
              </p:cNvGrpSpPr>
              <p:nvPr/>
            </p:nvGrpSpPr>
            <p:grpSpPr bwMode="auto">
              <a:xfrm>
                <a:off x="1976" y="1196"/>
                <a:ext cx="42" cy="331"/>
                <a:chOff x="1976" y="1196"/>
                <a:chExt cx="42" cy="331"/>
              </a:xfrm>
            </p:grpSpPr>
            <p:sp>
              <p:nvSpPr>
                <p:cNvPr id="15630" name="Line 270"/>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631" name="Rectangle 271"/>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632" name="Rectangle 272"/>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27" name="Group 273"/>
              <p:cNvGrpSpPr>
                <a:grpSpLocks/>
              </p:cNvGrpSpPr>
              <p:nvPr/>
            </p:nvGrpSpPr>
            <p:grpSpPr bwMode="auto">
              <a:xfrm>
                <a:off x="3084" y="1196"/>
                <a:ext cx="42" cy="331"/>
                <a:chOff x="1976" y="1196"/>
                <a:chExt cx="42" cy="331"/>
              </a:xfrm>
            </p:grpSpPr>
            <p:sp>
              <p:nvSpPr>
                <p:cNvPr id="15634" name="Line 274"/>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635" name="Rectangle 275"/>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636" name="Rectangle 276"/>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28" name="Group 277"/>
              <p:cNvGrpSpPr>
                <a:grpSpLocks/>
              </p:cNvGrpSpPr>
              <p:nvPr/>
            </p:nvGrpSpPr>
            <p:grpSpPr bwMode="auto">
              <a:xfrm>
                <a:off x="2390" y="1160"/>
                <a:ext cx="315" cy="405"/>
                <a:chOff x="2038" y="1160"/>
                <a:chExt cx="315" cy="405"/>
              </a:xfrm>
            </p:grpSpPr>
            <p:sp>
              <p:nvSpPr>
                <p:cNvPr id="15638" name="Rectangle 278"/>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39" name="Rectangle 279"/>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40" name="Rectangle 280"/>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41" name="Rectangle 281"/>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42" name="Rectangle 282"/>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43" name="Rectangle 283"/>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44" name="Rectangle 284"/>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45" name="Rectangle 285"/>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29" name="Group 286"/>
              <p:cNvGrpSpPr>
                <a:grpSpLocks/>
              </p:cNvGrpSpPr>
              <p:nvPr/>
            </p:nvGrpSpPr>
            <p:grpSpPr bwMode="auto">
              <a:xfrm>
                <a:off x="2738" y="1160"/>
                <a:ext cx="315" cy="405"/>
                <a:chOff x="2038" y="1160"/>
                <a:chExt cx="315" cy="405"/>
              </a:xfrm>
            </p:grpSpPr>
            <p:sp>
              <p:nvSpPr>
                <p:cNvPr id="15647" name="Rectangle 287"/>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48" name="Rectangle 288"/>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49" name="Rectangle 289"/>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50" name="Rectangle 290"/>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51" name="Rectangle 291"/>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52" name="Rectangle 292"/>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53" name="Rectangle 293"/>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54" name="Rectangle 294"/>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grpSp>
      <p:grpSp>
        <p:nvGrpSpPr>
          <p:cNvPr id="30" name="Group 526"/>
          <p:cNvGrpSpPr>
            <a:grpSpLocks/>
          </p:cNvGrpSpPr>
          <p:nvPr/>
        </p:nvGrpSpPr>
        <p:grpSpPr bwMode="auto">
          <a:xfrm>
            <a:off x="2992438" y="2797175"/>
            <a:ext cx="3584575" cy="1328737"/>
            <a:chOff x="1972" y="1888"/>
            <a:chExt cx="2258" cy="837"/>
          </a:xfrm>
        </p:grpSpPr>
        <p:grpSp>
          <p:nvGrpSpPr>
            <p:cNvPr id="31" name="Group 295"/>
            <p:cNvGrpSpPr>
              <a:grpSpLocks/>
            </p:cNvGrpSpPr>
            <p:nvPr/>
          </p:nvGrpSpPr>
          <p:grpSpPr bwMode="auto">
            <a:xfrm>
              <a:off x="1972" y="1888"/>
              <a:ext cx="1150" cy="405"/>
              <a:chOff x="1976" y="1160"/>
              <a:chExt cx="1150" cy="405"/>
            </a:xfrm>
          </p:grpSpPr>
          <p:sp>
            <p:nvSpPr>
              <p:cNvPr id="15656" name="Rectangle 296"/>
              <p:cNvSpPr>
                <a:spLocks noChangeArrowheads="1"/>
              </p:cNvSpPr>
              <p:nvPr/>
            </p:nvSpPr>
            <p:spPr bwMode="auto">
              <a:xfrm>
                <a:off x="1977" y="1492"/>
                <a:ext cx="111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sp>
            <p:nvSpPr>
              <p:cNvPr id="15657" name="Rectangle 297"/>
              <p:cNvSpPr>
                <a:spLocks noChangeArrowheads="1"/>
              </p:cNvSpPr>
              <p:nvPr/>
            </p:nvSpPr>
            <p:spPr bwMode="auto">
              <a:xfrm>
                <a:off x="1989" y="1200"/>
                <a:ext cx="109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grpSp>
            <p:nvGrpSpPr>
              <p:cNvPr id="15456" name="Group 298"/>
              <p:cNvGrpSpPr>
                <a:grpSpLocks/>
              </p:cNvGrpSpPr>
              <p:nvPr/>
            </p:nvGrpSpPr>
            <p:grpSpPr bwMode="auto">
              <a:xfrm>
                <a:off x="2038" y="1160"/>
                <a:ext cx="315" cy="405"/>
                <a:chOff x="2038" y="1160"/>
                <a:chExt cx="315" cy="405"/>
              </a:xfrm>
            </p:grpSpPr>
            <p:sp>
              <p:nvSpPr>
                <p:cNvPr id="15659" name="Rectangle 299"/>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60" name="Rectangle 300"/>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61" name="Rectangle 301"/>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62" name="Rectangle 302"/>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63" name="Rectangle 303"/>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64" name="Rectangle 304"/>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65" name="Rectangle 305"/>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66" name="Rectangle 306"/>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15457" name="Group 307"/>
              <p:cNvGrpSpPr>
                <a:grpSpLocks/>
              </p:cNvGrpSpPr>
              <p:nvPr/>
            </p:nvGrpSpPr>
            <p:grpSpPr bwMode="auto">
              <a:xfrm>
                <a:off x="1976" y="1196"/>
                <a:ext cx="42" cy="331"/>
                <a:chOff x="1976" y="1196"/>
                <a:chExt cx="42" cy="331"/>
              </a:xfrm>
            </p:grpSpPr>
            <p:sp>
              <p:nvSpPr>
                <p:cNvPr id="15668" name="Line 308"/>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669" name="Rectangle 309"/>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670" name="Rectangle 310"/>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15458" name="Group 311"/>
              <p:cNvGrpSpPr>
                <a:grpSpLocks/>
              </p:cNvGrpSpPr>
              <p:nvPr/>
            </p:nvGrpSpPr>
            <p:grpSpPr bwMode="auto">
              <a:xfrm>
                <a:off x="3084" y="1196"/>
                <a:ext cx="42" cy="331"/>
                <a:chOff x="1976" y="1196"/>
                <a:chExt cx="42" cy="331"/>
              </a:xfrm>
            </p:grpSpPr>
            <p:sp>
              <p:nvSpPr>
                <p:cNvPr id="15672" name="Line 312"/>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673" name="Rectangle 313"/>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674" name="Rectangle 314"/>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15459" name="Group 315"/>
              <p:cNvGrpSpPr>
                <a:grpSpLocks/>
              </p:cNvGrpSpPr>
              <p:nvPr/>
            </p:nvGrpSpPr>
            <p:grpSpPr bwMode="auto">
              <a:xfrm>
                <a:off x="2390" y="1160"/>
                <a:ext cx="315" cy="405"/>
                <a:chOff x="2038" y="1160"/>
                <a:chExt cx="315" cy="405"/>
              </a:xfrm>
            </p:grpSpPr>
            <p:sp>
              <p:nvSpPr>
                <p:cNvPr id="15676" name="Rectangle 316"/>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77" name="Rectangle 317"/>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78" name="Rectangle 318"/>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79" name="Rectangle 319"/>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80" name="Rectangle 320"/>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81" name="Rectangle 321"/>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82" name="Rectangle 322"/>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83" name="Rectangle 323"/>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15460" name="Group 324"/>
              <p:cNvGrpSpPr>
                <a:grpSpLocks/>
              </p:cNvGrpSpPr>
              <p:nvPr/>
            </p:nvGrpSpPr>
            <p:grpSpPr bwMode="auto">
              <a:xfrm>
                <a:off x="2738" y="1160"/>
                <a:ext cx="315" cy="405"/>
                <a:chOff x="2038" y="1160"/>
                <a:chExt cx="315" cy="405"/>
              </a:xfrm>
            </p:grpSpPr>
            <p:sp>
              <p:nvSpPr>
                <p:cNvPr id="15685" name="Rectangle 325"/>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86" name="Rectangle 326"/>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87" name="Rectangle 327"/>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88" name="Rectangle 328"/>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89" name="Rectangle 329"/>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90" name="Rectangle 330"/>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91" name="Rectangle 331"/>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92" name="Rectangle 332"/>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grpSp>
          <p:nvGrpSpPr>
            <p:cNvPr id="15461" name="Group 333"/>
            <p:cNvGrpSpPr>
              <a:grpSpLocks/>
            </p:cNvGrpSpPr>
            <p:nvPr/>
          </p:nvGrpSpPr>
          <p:grpSpPr bwMode="auto">
            <a:xfrm>
              <a:off x="3080" y="1888"/>
              <a:ext cx="1150" cy="405"/>
              <a:chOff x="1976" y="1160"/>
              <a:chExt cx="1150" cy="405"/>
            </a:xfrm>
          </p:grpSpPr>
          <p:sp>
            <p:nvSpPr>
              <p:cNvPr id="15694" name="Rectangle 334"/>
              <p:cNvSpPr>
                <a:spLocks noChangeArrowheads="1"/>
              </p:cNvSpPr>
              <p:nvPr/>
            </p:nvSpPr>
            <p:spPr bwMode="auto">
              <a:xfrm>
                <a:off x="1977" y="1492"/>
                <a:ext cx="111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sp>
            <p:nvSpPr>
              <p:cNvPr id="15695" name="Rectangle 335"/>
              <p:cNvSpPr>
                <a:spLocks noChangeArrowheads="1"/>
              </p:cNvSpPr>
              <p:nvPr/>
            </p:nvSpPr>
            <p:spPr bwMode="auto">
              <a:xfrm>
                <a:off x="1989" y="1200"/>
                <a:ext cx="109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grpSp>
            <p:nvGrpSpPr>
              <p:cNvPr id="15462" name="Group 336"/>
              <p:cNvGrpSpPr>
                <a:grpSpLocks/>
              </p:cNvGrpSpPr>
              <p:nvPr/>
            </p:nvGrpSpPr>
            <p:grpSpPr bwMode="auto">
              <a:xfrm>
                <a:off x="2038" y="1160"/>
                <a:ext cx="315" cy="405"/>
                <a:chOff x="2038" y="1160"/>
                <a:chExt cx="315" cy="405"/>
              </a:xfrm>
            </p:grpSpPr>
            <p:sp>
              <p:nvSpPr>
                <p:cNvPr id="15697" name="Rectangle 337"/>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98" name="Rectangle 338"/>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699" name="Rectangle 339"/>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00" name="Rectangle 340"/>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01" name="Rectangle 341"/>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02" name="Rectangle 342"/>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03" name="Rectangle 343"/>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04" name="Rectangle 344"/>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15463" name="Group 345"/>
              <p:cNvGrpSpPr>
                <a:grpSpLocks/>
              </p:cNvGrpSpPr>
              <p:nvPr/>
            </p:nvGrpSpPr>
            <p:grpSpPr bwMode="auto">
              <a:xfrm>
                <a:off x="1976" y="1196"/>
                <a:ext cx="42" cy="331"/>
                <a:chOff x="1976" y="1196"/>
                <a:chExt cx="42" cy="331"/>
              </a:xfrm>
            </p:grpSpPr>
            <p:sp>
              <p:nvSpPr>
                <p:cNvPr id="15706" name="Line 346"/>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707" name="Rectangle 347"/>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708" name="Rectangle 348"/>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15464" name="Group 349"/>
              <p:cNvGrpSpPr>
                <a:grpSpLocks/>
              </p:cNvGrpSpPr>
              <p:nvPr/>
            </p:nvGrpSpPr>
            <p:grpSpPr bwMode="auto">
              <a:xfrm>
                <a:off x="3084" y="1196"/>
                <a:ext cx="42" cy="331"/>
                <a:chOff x="1976" y="1196"/>
                <a:chExt cx="42" cy="331"/>
              </a:xfrm>
            </p:grpSpPr>
            <p:sp>
              <p:nvSpPr>
                <p:cNvPr id="15710" name="Line 350"/>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711" name="Rectangle 351"/>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712" name="Rectangle 352"/>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15465" name="Group 353"/>
              <p:cNvGrpSpPr>
                <a:grpSpLocks/>
              </p:cNvGrpSpPr>
              <p:nvPr/>
            </p:nvGrpSpPr>
            <p:grpSpPr bwMode="auto">
              <a:xfrm>
                <a:off x="2390" y="1160"/>
                <a:ext cx="315" cy="405"/>
                <a:chOff x="2038" y="1160"/>
                <a:chExt cx="315" cy="405"/>
              </a:xfrm>
            </p:grpSpPr>
            <p:sp>
              <p:nvSpPr>
                <p:cNvPr id="15714" name="Rectangle 354"/>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15" name="Rectangle 355"/>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16" name="Rectangle 356"/>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17" name="Rectangle 357"/>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18" name="Rectangle 358"/>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19" name="Rectangle 359"/>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20" name="Rectangle 360"/>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21" name="Rectangle 361"/>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15466" name="Group 362"/>
              <p:cNvGrpSpPr>
                <a:grpSpLocks/>
              </p:cNvGrpSpPr>
              <p:nvPr/>
            </p:nvGrpSpPr>
            <p:grpSpPr bwMode="auto">
              <a:xfrm>
                <a:off x="2738" y="1160"/>
                <a:ext cx="315" cy="405"/>
                <a:chOff x="2038" y="1160"/>
                <a:chExt cx="315" cy="405"/>
              </a:xfrm>
            </p:grpSpPr>
            <p:sp>
              <p:nvSpPr>
                <p:cNvPr id="15723" name="Rectangle 363"/>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24" name="Rectangle 364"/>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25" name="Rectangle 365"/>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26" name="Rectangle 366"/>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27" name="Rectangle 367"/>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28" name="Rectangle 368"/>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29" name="Rectangle 369"/>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30" name="Rectangle 370"/>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grpSp>
          <p:nvGrpSpPr>
            <p:cNvPr id="15467" name="Group 371"/>
            <p:cNvGrpSpPr>
              <a:grpSpLocks/>
            </p:cNvGrpSpPr>
            <p:nvPr/>
          </p:nvGrpSpPr>
          <p:grpSpPr bwMode="auto">
            <a:xfrm>
              <a:off x="1972" y="2320"/>
              <a:ext cx="1150" cy="405"/>
              <a:chOff x="1976" y="1160"/>
              <a:chExt cx="1150" cy="405"/>
            </a:xfrm>
          </p:grpSpPr>
          <p:sp>
            <p:nvSpPr>
              <p:cNvPr id="15732" name="Rectangle 372"/>
              <p:cNvSpPr>
                <a:spLocks noChangeArrowheads="1"/>
              </p:cNvSpPr>
              <p:nvPr/>
            </p:nvSpPr>
            <p:spPr bwMode="auto">
              <a:xfrm>
                <a:off x="1977" y="1492"/>
                <a:ext cx="111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sp>
            <p:nvSpPr>
              <p:cNvPr id="15733" name="Rectangle 373"/>
              <p:cNvSpPr>
                <a:spLocks noChangeArrowheads="1"/>
              </p:cNvSpPr>
              <p:nvPr/>
            </p:nvSpPr>
            <p:spPr bwMode="auto">
              <a:xfrm>
                <a:off x="1989" y="1200"/>
                <a:ext cx="109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grpSp>
            <p:nvGrpSpPr>
              <p:cNvPr id="15468" name="Group 374"/>
              <p:cNvGrpSpPr>
                <a:grpSpLocks/>
              </p:cNvGrpSpPr>
              <p:nvPr/>
            </p:nvGrpSpPr>
            <p:grpSpPr bwMode="auto">
              <a:xfrm>
                <a:off x="2038" y="1160"/>
                <a:ext cx="315" cy="405"/>
                <a:chOff x="2038" y="1160"/>
                <a:chExt cx="315" cy="405"/>
              </a:xfrm>
            </p:grpSpPr>
            <p:sp>
              <p:nvSpPr>
                <p:cNvPr id="15735" name="Rectangle 375"/>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36" name="Rectangle 376"/>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37" name="Rectangle 377"/>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38" name="Rectangle 378"/>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39" name="Rectangle 379"/>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40" name="Rectangle 380"/>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41" name="Rectangle 381"/>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42" name="Rectangle 382"/>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15469" name="Group 383"/>
              <p:cNvGrpSpPr>
                <a:grpSpLocks/>
              </p:cNvGrpSpPr>
              <p:nvPr/>
            </p:nvGrpSpPr>
            <p:grpSpPr bwMode="auto">
              <a:xfrm>
                <a:off x="1976" y="1196"/>
                <a:ext cx="42" cy="331"/>
                <a:chOff x="1976" y="1196"/>
                <a:chExt cx="42" cy="331"/>
              </a:xfrm>
            </p:grpSpPr>
            <p:sp>
              <p:nvSpPr>
                <p:cNvPr id="15744" name="Line 384"/>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745" name="Rectangle 385"/>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746" name="Rectangle 386"/>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15470" name="Group 387"/>
              <p:cNvGrpSpPr>
                <a:grpSpLocks/>
              </p:cNvGrpSpPr>
              <p:nvPr/>
            </p:nvGrpSpPr>
            <p:grpSpPr bwMode="auto">
              <a:xfrm>
                <a:off x="3084" y="1196"/>
                <a:ext cx="42" cy="331"/>
                <a:chOff x="1976" y="1196"/>
                <a:chExt cx="42" cy="331"/>
              </a:xfrm>
            </p:grpSpPr>
            <p:sp>
              <p:nvSpPr>
                <p:cNvPr id="15748" name="Line 388"/>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749" name="Rectangle 389"/>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750" name="Rectangle 390"/>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15471" name="Group 391"/>
              <p:cNvGrpSpPr>
                <a:grpSpLocks/>
              </p:cNvGrpSpPr>
              <p:nvPr/>
            </p:nvGrpSpPr>
            <p:grpSpPr bwMode="auto">
              <a:xfrm>
                <a:off x="2390" y="1160"/>
                <a:ext cx="315" cy="405"/>
                <a:chOff x="2038" y="1160"/>
                <a:chExt cx="315" cy="405"/>
              </a:xfrm>
            </p:grpSpPr>
            <p:sp>
              <p:nvSpPr>
                <p:cNvPr id="15752" name="Rectangle 392"/>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53" name="Rectangle 393"/>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54" name="Rectangle 394"/>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55" name="Rectangle 395"/>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56" name="Rectangle 396"/>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57" name="Rectangle 397"/>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58" name="Rectangle 398"/>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59" name="Rectangle 399"/>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15472" name="Group 400"/>
              <p:cNvGrpSpPr>
                <a:grpSpLocks/>
              </p:cNvGrpSpPr>
              <p:nvPr/>
            </p:nvGrpSpPr>
            <p:grpSpPr bwMode="auto">
              <a:xfrm>
                <a:off x="2738" y="1160"/>
                <a:ext cx="315" cy="405"/>
                <a:chOff x="2038" y="1160"/>
                <a:chExt cx="315" cy="405"/>
              </a:xfrm>
            </p:grpSpPr>
            <p:sp>
              <p:nvSpPr>
                <p:cNvPr id="15761" name="Rectangle 401"/>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62" name="Rectangle 402"/>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63" name="Rectangle 403"/>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64" name="Rectangle 404"/>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65" name="Rectangle 405"/>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66" name="Rectangle 406"/>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67" name="Rectangle 407"/>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68" name="Rectangle 408"/>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grpSp>
          <p:nvGrpSpPr>
            <p:cNvPr id="15475" name="Group 409"/>
            <p:cNvGrpSpPr>
              <a:grpSpLocks/>
            </p:cNvGrpSpPr>
            <p:nvPr/>
          </p:nvGrpSpPr>
          <p:grpSpPr bwMode="auto">
            <a:xfrm>
              <a:off x="3080" y="2320"/>
              <a:ext cx="1150" cy="405"/>
              <a:chOff x="1976" y="1160"/>
              <a:chExt cx="1150" cy="405"/>
            </a:xfrm>
          </p:grpSpPr>
          <p:sp>
            <p:nvSpPr>
              <p:cNvPr id="15770" name="Rectangle 410"/>
              <p:cNvSpPr>
                <a:spLocks noChangeArrowheads="1"/>
              </p:cNvSpPr>
              <p:nvPr/>
            </p:nvSpPr>
            <p:spPr bwMode="auto">
              <a:xfrm>
                <a:off x="1977" y="1492"/>
                <a:ext cx="111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sp>
            <p:nvSpPr>
              <p:cNvPr id="15771" name="Rectangle 411"/>
              <p:cNvSpPr>
                <a:spLocks noChangeArrowheads="1"/>
              </p:cNvSpPr>
              <p:nvPr/>
            </p:nvSpPr>
            <p:spPr bwMode="auto">
              <a:xfrm>
                <a:off x="1989" y="1200"/>
                <a:ext cx="1094" cy="27"/>
              </a:xfrm>
              <a:prstGeom prst="rect">
                <a:avLst/>
              </a:prstGeom>
              <a:solidFill>
                <a:srgbClr val="FF9900"/>
              </a:solidFill>
              <a:ln w="9525">
                <a:solidFill>
                  <a:schemeClr val="tx1"/>
                </a:solidFill>
                <a:miter lim="800000"/>
                <a:headEnd/>
                <a:tailEnd/>
              </a:ln>
              <a:effectLst/>
            </p:spPr>
            <p:txBody>
              <a:bodyPr wrap="none" anchor="ctr"/>
              <a:lstStyle/>
              <a:p>
                <a:endParaRPr lang="fr-FR"/>
              </a:p>
            </p:txBody>
          </p:sp>
          <p:grpSp>
            <p:nvGrpSpPr>
              <p:cNvPr id="15477" name="Group 412"/>
              <p:cNvGrpSpPr>
                <a:grpSpLocks/>
              </p:cNvGrpSpPr>
              <p:nvPr/>
            </p:nvGrpSpPr>
            <p:grpSpPr bwMode="auto">
              <a:xfrm>
                <a:off x="2038" y="1160"/>
                <a:ext cx="315" cy="405"/>
                <a:chOff x="2038" y="1160"/>
                <a:chExt cx="315" cy="405"/>
              </a:xfrm>
            </p:grpSpPr>
            <p:sp>
              <p:nvSpPr>
                <p:cNvPr id="15773" name="Rectangle 413"/>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74" name="Rectangle 414"/>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75" name="Rectangle 415"/>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76" name="Rectangle 416"/>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77" name="Rectangle 417"/>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78" name="Rectangle 418"/>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79" name="Rectangle 419"/>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80" name="Rectangle 420"/>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15481" name="Group 421"/>
              <p:cNvGrpSpPr>
                <a:grpSpLocks/>
              </p:cNvGrpSpPr>
              <p:nvPr/>
            </p:nvGrpSpPr>
            <p:grpSpPr bwMode="auto">
              <a:xfrm>
                <a:off x="1976" y="1196"/>
                <a:ext cx="42" cy="331"/>
                <a:chOff x="1976" y="1196"/>
                <a:chExt cx="42" cy="331"/>
              </a:xfrm>
            </p:grpSpPr>
            <p:sp>
              <p:nvSpPr>
                <p:cNvPr id="15782" name="Line 422"/>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783" name="Rectangle 423"/>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784" name="Rectangle 424"/>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15483" name="Group 425"/>
              <p:cNvGrpSpPr>
                <a:grpSpLocks/>
              </p:cNvGrpSpPr>
              <p:nvPr/>
            </p:nvGrpSpPr>
            <p:grpSpPr bwMode="auto">
              <a:xfrm>
                <a:off x="3084" y="1196"/>
                <a:ext cx="42" cy="331"/>
                <a:chOff x="1976" y="1196"/>
                <a:chExt cx="42" cy="331"/>
              </a:xfrm>
            </p:grpSpPr>
            <p:sp>
              <p:nvSpPr>
                <p:cNvPr id="15786" name="Line 426"/>
                <p:cNvSpPr>
                  <a:spLocks noChangeShapeType="1"/>
                </p:cNvSpPr>
                <p:nvPr/>
              </p:nvSpPr>
              <p:spPr bwMode="auto">
                <a:xfrm>
                  <a:off x="2000" y="1208"/>
                  <a:ext cx="0" cy="288"/>
                </a:xfrm>
                <a:prstGeom prst="line">
                  <a:avLst/>
                </a:prstGeom>
                <a:noFill/>
                <a:ln w="28575">
                  <a:solidFill>
                    <a:srgbClr val="969696"/>
                  </a:solidFill>
                  <a:round/>
                  <a:headEnd/>
                  <a:tailEnd/>
                </a:ln>
                <a:effectLst/>
              </p:spPr>
              <p:txBody>
                <a:bodyPr/>
                <a:lstStyle/>
                <a:p>
                  <a:endParaRPr lang="fr-FR"/>
                </a:p>
              </p:txBody>
            </p:sp>
            <p:sp>
              <p:nvSpPr>
                <p:cNvPr id="15787" name="Rectangle 427"/>
                <p:cNvSpPr>
                  <a:spLocks noChangeArrowheads="1"/>
                </p:cNvSpPr>
                <p:nvPr/>
              </p:nvSpPr>
              <p:spPr bwMode="auto">
                <a:xfrm>
                  <a:off x="1976" y="1483"/>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sp>
              <p:nvSpPr>
                <p:cNvPr id="15788" name="Rectangle 428"/>
                <p:cNvSpPr>
                  <a:spLocks noChangeArrowheads="1"/>
                </p:cNvSpPr>
                <p:nvPr/>
              </p:nvSpPr>
              <p:spPr bwMode="auto">
                <a:xfrm>
                  <a:off x="1976" y="1196"/>
                  <a:ext cx="42" cy="44"/>
                </a:xfrm>
                <a:prstGeom prst="rect">
                  <a:avLst/>
                </a:prstGeom>
                <a:solidFill>
                  <a:schemeClr val="accent2"/>
                </a:solidFill>
                <a:ln w="9525">
                  <a:solidFill>
                    <a:schemeClr val="tx1"/>
                  </a:solidFill>
                  <a:miter lim="800000"/>
                  <a:headEnd/>
                  <a:tailEnd/>
                </a:ln>
                <a:effectLst/>
              </p:spPr>
              <p:txBody>
                <a:bodyPr wrap="none" anchor="ctr"/>
                <a:lstStyle/>
                <a:p>
                  <a:endParaRPr lang="fr-FR"/>
                </a:p>
              </p:txBody>
            </p:sp>
          </p:grpSp>
          <p:grpSp>
            <p:nvGrpSpPr>
              <p:cNvPr id="15487" name="Group 429"/>
              <p:cNvGrpSpPr>
                <a:grpSpLocks/>
              </p:cNvGrpSpPr>
              <p:nvPr/>
            </p:nvGrpSpPr>
            <p:grpSpPr bwMode="auto">
              <a:xfrm>
                <a:off x="2390" y="1160"/>
                <a:ext cx="315" cy="405"/>
                <a:chOff x="2038" y="1160"/>
                <a:chExt cx="315" cy="405"/>
              </a:xfrm>
            </p:grpSpPr>
            <p:sp>
              <p:nvSpPr>
                <p:cNvPr id="15790" name="Rectangle 430"/>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91" name="Rectangle 431"/>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92" name="Rectangle 432"/>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93" name="Rectangle 433"/>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94" name="Rectangle 434"/>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95" name="Rectangle 435"/>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96" name="Rectangle 436"/>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797" name="Rectangle 437"/>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nvGrpSpPr>
              <p:cNvPr id="15491" name="Group 438"/>
              <p:cNvGrpSpPr>
                <a:grpSpLocks/>
              </p:cNvGrpSpPr>
              <p:nvPr/>
            </p:nvGrpSpPr>
            <p:grpSpPr bwMode="auto">
              <a:xfrm>
                <a:off x="2738" y="1160"/>
                <a:ext cx="315" cy="405"/>
                <a:chOff x="2038" y="1160"/>
                <a:chExt cx="315" cy="405"/>
              </a:xfrm>
            </p:grpSpPr>
            <p:sp>
              <p:nvSpPr>
                <p:cNvPr id="15799" name="Rectangle 439"/>
                <p:cNvSpPr>
                  <a:spLocks noChangeArrowheads="1"/>
                </p:cNvSpPr>
                <p:nvPr/>
              </p:nvSpPr>
              <p:spPr bwMode="auto">
                <a:xfrm>
                  <a:off x="2038" y="1160"/>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800" name="Rectangle 440"/>
                <p:cNvSpPr>
                  <a:spLocks noChangeArrowheads="1"/>
                </p:cNvSpPr>
                <p:nvPr/>
              </p:nvSpPr>
              <p:spPr bwMode="auto">
                <a:xfrm>
                  <a:off x="2038" y="1338"/>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801" name="Rectangle 441"/>
                <p:cNvSpPr>
                  <a:spLocks noChangeArrowheads="1"/>
                </p:cNvSpPr>
                <p:nvPr/>
              </p:nvSpPr>
              <p:spPr bwMode="auto">
                <a:xfrm>
                  <a:off x="2038" y="1517"/>
                  <a:ext cx="312" cy="48"/>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802" name="Rectangle 442"/>
                <p:cNvSpPr>
                  <a:spLocks noChangeArrowheads="1"/>
                </p:cNvSpPr>
                <p:nvPr/>
              </p:nvSpPr>
              <p:spPr bwMode="auto">
                <a:xfrm>
                  <a:off x="2317"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803" name="Rectangle 443"/>
                <p:cNvSpPr>
                  <a:spLocks noChangeArrowheads="1"/>
                </p:cNvSpPr>
                <p:nvPr/>
              </p:nvSpPr>
              <p:spPr bwMode="auto">
                <a:xfrm>
                  <a:off x="2038"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804" name="Rectangle 444"/>
                <p:cNvSpPr>
                  <a:spLocks noChangeArrowheads="1"/>
                </p:cNvSpPr>
                <p:nvPr/>
              </p:nvSpPr>
              <p:spPr bwMode="auto">
                <a:xfrm>
                  <a:off x="2253"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805" name="Rectangle 445"/>
                <p:cNvSpPr>
                  <a:spLocks noChangeArrowheads="1"/>
                </p:cNvSpPr>
                <p:nvPr/>
              </p:nvSpPr>
              <p:spPr bwMode="auto">
                <a:xfrm>
                  <a:off x="2101" y="1160"/>
                  <a:ext cx="36"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sp>
              <p:nvSpPr>
                <p:cNvPr id="15806" name="Rectangle 446"/>
                <p:cNvSpPr>
                  <a:spLocks noChangeArrowheads="1"/>
                </p:cNvSpPr>
                <p:nvPr/>
              </p:nvSpPr>
              <p:spPr bwMode="auto">
                <a:xfrm>
                  <a:off x="2180" y="1160"/>
                  <a:ext cx="37" cy="403"/>
                </a:xfrm>
                <a:prstGeom prst="rect">
                  <a:avLst/>
                </a:prstGeom>
                <a:solidFill>
                  <a:srgbClr val="CC9900"/>
                </a:solidFill>
                <a:ln w="9525">
                  <a:solidFill>
                    <a:schemeClr val="tx1"/>
                  </a:solidFill>
                  <a:miter lim="800000"/>
                  <a:headEnd/>
                  <a:tailEnd/>
                </a:ln>
                <a:effectLst/>
              </p:spPr>
              <p:txBody>
                <a:bodyPr wrap="none" anchor="ctr"/>
                <a:lstStyle/>
                <a:p>
                  <a:endParaRPr lang="fr-FR"/>
                </a:p>
              </p:txBody>
            </p:sp>
          </p:grpSp>
        </p:grpSp>
      </p:grpSp>
      <p:grpSp>
        <p:nvGrpSpPr>
          <p:cNvPr id="15495" name="Group 33"/>
          <p:cNvGrpSpPr>
            <a:grpSpLocks/>
          </p:cNvGrpSpPr>
          <p:nvPr/>
        </p:nvGrpSpPr>
        <p:grpSpPr bwMode="auto">
          <a:xfrm>
            <a:off x="608012" y="2719388"/>
            <a:ext cx="841375" cy="657225"/>
            <a:chOff x="1856" y="2404"/>
            <a:chExt cx="1056" cy="291"/>
          </a:xfrm>
        </p:grpSpPr>
        <p:sp>
          <p:nvSpPr>
            <p:cNvPr id="15394" name="Rectangle 34"/>
            <p:cNvSpPr>
              <a:spLocks noChangeArrowheads="1"/>
            </p:cNvSpPr>
            <p:nvPr/>
          </p:nvSpPr>
          <p:spPr bwMode="auto">
            <a:xfrm>
              <a:off x="1856" y="2404"/>
              <a:ext cx="1056" cy="291"/>
            </a:xfrm>
            <a:prstGeom prst="rect">
              <a:avLst/>
            </a:prstGeom>
            <a:solidFill>
              <a:srgbClr val="FF0000"/>
            </a:solidFill>
            <a:ln w="3175">
              <a:solidFill>
                <a:srgbClr val="000000"/>
              </a:solidFill>
              <a:miter lim="800000"/>
              <a:headEnd/>
              <a:tailEnd/>
            </a:ln>
          </p:spPr>
          <p:txBody>
            <a:bodyPr/>
            <a:lstStyle/>
            <a:p>
              <a:endParaRPr lang="fr-FR"/>
            </a:p>
          </p:txBody>
        </p:sp>
        <p:sp>
          <p:nvSpPr>
            <p:cNvPr id="15395" name="Rectangle 35"/>
            <p:cNvSpPr>
              <a:spLocks noChangeArrowheads="1"/>
            </p:cNvSpPr>
            <p:nvPr/>
          </p:nvSpPr>
          <p:spPr bwMode="auto">
            <a:xfrm>
              <a:off x="1856" y="2415"/>
              <a:ext cx="1056" cy="270"/>
            </a:xfrm>
            <a:prstGeom prst="rect">
              <a:avLst/>
            </a:prstGeom>
            <a:solidFill>
              <a:srgbClr val="FFFFFF"/>
            </a:solidFill>
            <a:ln w="3175">
              <a:solidFill>
                <a:srgbClr val="000000"/>
              </a:solidFill>
              <a:miter lim="800000"/>
              <a:headEnd/>
              <a:tailEnd/>
            </a:ln>
          </p:spPr>
          <p:txBody>
            <a:bodyPr/>
            <a:lstStyle/>
            <a:p>
              <a:endParaRPr lang="fr-FR"/>
            </a:p>
          </p:txBody>
        </p:sp>
      </p:grpSp>
      <p:sp>
        <p:nvSpPr>
          <p:cNvPr id="15888" name="Rectangle 528" descr="Diagonales larges vers le bas"/>
          <p:cNvSpPr>
            <a:spLocks noChangeArrowheads="1"/>
          </p:cNvSpPr>
          <p:nvPr/>
        </p:nvSpPr>
        <p:spPr bwMode="auto">
          <a:xfrm>
            <a:off x="933450" y="6122987"/>
            <a:ext cx="2106613" cy="561975"/>
          </a:xfrm>
          <a:prstGeom prst="rect">
            <a:avLst/>
          </a:prstGeom>
          <a:pattFill prst="wdDnDiag">
            <a:fgClr>
              <a:srgbClr val="FFFF00"/>
            </a:fgClr>
            <a:bgClr>
              <a:schemeClr val="tx1"/>
            </a:bgClr>
          </a:pattFill>
          <a:ln w="12700">
            <a:noFill/>
            <a:miter lim="800000"/>
            <a:headEnd type="none" w="sm" len="sm"/>
            <a:tailEnd type="none" w="sm" len="sm"/>
          </a:ln>
          <a:effectLst/>
        </p:spPr>
        <p:txBody>
          <a:bodyPr wrap="none" anchor="ctr"/>
          <a:lstStyle/>
          <a:p>
            <a:endParaRPr lang="fr-FR"/>
          </a:p>
        </p:txBody>
      </p:sp>
      <p:sp>
        <p:nvSpPr>
          <p:cNvPr id="15902" name="Text Box 542"/>
          <p:cNvSpPr txBox="1">
            <a:spLocks noChangeArrowheads="1"/>
          </p:cNvSpPr>
          <p:nvPr/>
        </p:nvSpPr>
        <p:spPr bwMode="auto">
          <a:xfrm>
            <a:off x="4468813" y="3346450"/>
            <a:ext cx="677862" cy="204787"/>
          </a:xfrm>
          <a:prstGeom prst="rect">
            <a:avLst/>
          </a:prstGeom>
          <a:solidFill>
            <a:schemeClr val="bg1"/>
          </a:solidFill>
          <a:ln w="9525">
            <a:noFill/>
            <a:miter lim="800000"/>
            <a:headEnd/>
            <a:tailEnd/>
          </a:ln>
          <a:effectLst/>
        </p:spPr>
        <p:txBody>
          <a:bodyPr lIns="18000" tIns="10800" rIns="18000" bIns="10800">
            <a:spAutoFit/>
          </a:bodyPr>
          <a:lstStyle/>
          <a:p>
            <a:pPr algn="ctr"/>
            <a:r>
              <a:rPr lang="fr-FR" sz="1200" b="0"/>
              <a:t>Palettier </a:t>
            </a:r>
          </a:p>
        </p:txBody>
      </p:sp>
      <p:sp>
        <p:nvSpPr>
          <p:cNvPr id="15903" name="Text Box 543"/>
          <p:cNvSpPr txBox="1">
            <a:spLocks noChangeArrowheads="1"/>
          </p:cNvSpPr>
          <p:nvPr/>
        </p:nvSpPr>
        <p:spPr bwMode="auto">
          <a:xfrm>
            <a:off x="981075" y="6303962"/>
            <a:ext cx="1936750" cy="204788"/>
          </a:xfrm>
          <a:prstGeom prst="rect">
            <a:avLst/>
          </a:prstGeom>
          <a:solidFill>
            <a:schemeClr val="bg1"/>
          </a:solidFill>
          <a:ln w="9525">
            <a:noFill/>
            <a:miter lim="800000"/>
            <a:headEnd/>
            <a:tailEnd/>
          </a:ln>
          <a:effectLst/>
        </p:spPr>
        <p:txBody>
          <a:bodyPr lIns="18000" tIns="10800" rIns="18000" bIns="10800">
            <a:spAutoFit/>
          </a:bodyPr>
          <a:lstStyle/>
          <a:p>
            <a:pPr algn="ctr"/>
            <a:r>
              <a:rPr lang="fr-FR" sz="1200" b="0"/>
              <a:t>Charge + Stationnement chariots </a:t>
            </a:r>
          </a:p>
        </p:txBody>
      </p:sp>
      <p:sp>
        <p:nvSpPr>
          <p:cNvPr id="15901" name="Text Box 541"/>
          <p:cNvSpPr txBox="1">
            <a:spLocks noChangeArrowheads="1"/>
          </p:cNvSpPr>
          <p:nvPr/>
        </p:nvSpPr>
        <p:spPr bwMode="auto">
          <a:xfrm>
            <a:off x="3035300" y="5916612"/>
            <a:ext cx="2527300" cy="274638"/>
          </a:xfrm>
          <a:prstGeom prst="rect">
            <a:avLst/>
          </a:prstGeom>
          <a:solidFill>
            <a:schemeClr val="bg1"/>
          </a:solidFill>
          <a:ln w="9525">
            <a:noFill/>
            <a:miter lim="800000"/>
            <a:headEnd/>
            <a:tailEnd/>
          </a:ln>
          <a:effectLst/>
        </p:spPr>
        <p:txBody>
          <a:bodyPr wrap="none">
            <a:spAutoFit/>
          </a:bodyPr>
          <a:lstStyle/>
          <a:p>
            <a:r>
              <a:rPr lang="fr-FR" sz="1200" b="0"/>
              <a:t>Conteneurs empilables et autres matériels</a:t>
            </a:r>
          </a:p>
        </p:txBody>
      </p:sp>
      <p:sp>
        <p:nvSpPr>
          <p:cNvPr id="15383" name="AutoShape 23"/>
          <p:cNvSpPr>
            <a:spLocks noChangeArrowheads="1"/>
          </p:cNvSpPr>
          <p:nvPr/>
        </p:nvSpPr>
        <p:spPr bwMode="auto">
          <a:xfrm>
            <a:off x="1004887" y="2828925"/>
            <a:ext cx="823913" cy="476250"/>
          </a:xfrm>
          <a:prstGeom prst="rightArrow">
            <a:avLst>
              <a:gd name="adj1" fmla="val 50000"/>
              <a:gd name="adj2" fmla="val 43250"/>
            </a:avLst>
          </a:prstGeom>
          <a:solidFill>
            <a:srgbClr val="CCFFFF"/>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lgn="ctr" eaLnBrk="0" hangingPunct="0"/>
            <a:r>
              <a:rPr lang="fr-FR" sz="1400"/>
              <a:t>Réception</a:t>
            </a:r>
          </a:p>
        </p:txBody>
      </p:sp>
      <p:sp>
        <p:nvSpPr>
          <p:cNvPr id="15904" name="Text Box 544"/>
          <p:cNvSpPr txBox="1">
            <a:spLocks noChangeArrowheads="1"/>
          </p:cNvSpPr>
          <p:nvPr/>
        </p:nvSpPr>
        <p:spPr bwMode="auto">
          <a:xfrm>
            <a:off x="3657600" y="4862512"/>
            <a:ext cx="2295525" cy="387350"/>
          </a:xfrm>
          <a:prstGeom prst="rect">
            <a:avLst/>
          </a:prstGeom>
          <a:solidFill>
            <a:schemeClr val="bg1"/>
          </a:solidFill>
          <a:ln w="9525">
            <a:noFill/>
            <a:miter lim="800000"/>
            <a:headEnd/>
            <a:tailEnd/>
          </a:ln>
          <a:effectLst/>
        </p:spPr>
        <p:txBody>
          <a:bodyPr lIns="18000" tIns="10800" rIns="18000" bIns="10800">
            <a:spAutoFit/>
          </a:bodyPr>
          <a:lstStyle/>
          <a:p>
            <a:pPr algn="ctr"/>
            <a:r>
              <a:rPr lang="fr-FR" sz="1200" b="0"/>
              <a:t>Zone d’évolution des chariots et d’activités logistiques </a:t>
            </a:r>
          </a:p>
        </p:txBody>
      </p:sp>
      <p:grpSp>
        <p:nvGrpSpPr>
          <p:cNvPr id="15496" name="Group 534"/>
          <p:cNvGrpSpPr>
            <a:grpSpLocks/>
          </p:cNvGrpSpPr>
          <p:nvPr/>
        </p:nvGrpSpPr>
        <p:grpSpPr bwMode="auto">
          <a:xfrm>
            <a:off x="3579813" y="6210300"/>
            <a:ext cx="341312" cy="463550"/>
            <a:chOff x="4854" y="3130"/>
            <a:chExt cx="215" cy="292"/>
          </a:xfrm>
        </p:grpSpPr>
        <p:sp>
          <p:nvSpPr>
            <p:cNvPr id="15890" name="Rectangle 530"/>
            <p:cNvSpPr>
              <a:spLocks noChangeArrowheads="1"/>
            </p:cNvSpPr>
            <p:nvPr/>
          </p:nvSpPr>
          <p:spPr bwMode="auto">
            <a:xfrm>
              <a:off x="4856" y="3130"/>
              <a:ext cx="56" cy="56"/>
            </a:xfrm>
            <a:prstGeom prst="rect">
              <a:avLst/>
            </a:prstGeom>
            <a:solidFill>
              <a:srgbClr val="969696"/>
            </a:solidFill>
            <a:ln w="9525">
              <a:solidFill>
                <a:schemeClr val="tx1"/>
              </a:solidFill>
              <a:miter lim="800000"/>
              <a:headEnd/>
              <a:tailEnd/>
            </a:ln>
            <a:effectLst/>
          </p:spPr>
          <p:txBody>
            <a:bodyPr wrap="none" anchor="ctr"/>
            <a:lstStyle/>
            <a:p>
              <a:endParaRPr lang="fr-FR"/>
            </a:p>
          </p:txBody>
        </p:sp>
        <p:sp>
          <p:nvSpPr>
            <p:cNvPr id="15891" name="Rectangle 531"/>
            <p:cNvSpPr>
              <a:spLocks noChangeArrowheads="1"/>
            </p:cNvSpPr>
            <p:nvPr/>
          </p:nvSpPr>
          <p:spPr bwMode="auto">
            <a:xfrm>
              <a:off x="5013" y="3130"/>
              <a:ext cx="56" cy="56"/>
            </a:xfrm>
            <a:prstGeom prst="rect">
              <a:avLst/>
            </a:prstGeom>
            <a:solidFill>
              <a:srgbClr val="969696"/>
            </a:solidFill>
            <a:ln w="9525">
              <a:solidFill>
                <a:schemeClr val="tx1"/>
              </a:solidFill>
              <a:miter lim="800000"/>
              <a:headEnd/>
              <a:tailEnd/>
            </a:ln>
            <a:effectLst/>
          </p:spPr>
          <p:txBody>
            <a:bodyPr wrap="none" anchor="ctr"/>
            <a:lstStyle/>
            <a:p>
              <a:endParaRPr lang="fr-FR"/>
            </a:p>
          </p:txBody>
        </p:sp>
        <p:sp>
          <p:nvSpPr>
            <p:cNvPr id="15892" name="Rectangle 532"/>
            <p:cNvSpPr>
              <a:spLocks noChangeArrowheads="1"/>
            </p:cNvSpPr>
            <p:nvPr/>
          </p:nvSpPr>
          <p:spPr bwMode="auto">
            <a:xfrm>
              <a:off x="4854" y="3366"/>
              <a:ext cx="56" cy="56"/>
            </a:xfrm>
            <a:prstGeom prst="rect">
              <a:avLst/>
            </a:prstGeom>
            <a:solidFill>
              <a:srgbClr val="969696"/>
            </a:solidFill>
            <a:ln w="9525">
              <a:solidFill>
                <a:schemeClr val="tx1"/>
              </a:solidFill>
              <a:miter lim="800000"/>
              <a:headEnd/>
              <a:tailEnd/>
            </a:ln>
            <a:effectLst/>
          </p:spPr>
          <p:txBody>
            <a:bodyPr wrap="none" anchor="ctr"/>
            <a:lstStyle/>
            <a:p>
              <a:endParaRPr lang="fr-FR"/>
            </a:p>
          </p:txBody>
        </p:sp>
        <p:sp>
          <p:nvSpPr>
            <p:cNvPr id="15893" name="Rectangle 533"/>
            <p:cNvSpPr>
              <a:spLocks noChangeArrowheads="1"/>
            </p:cNvSpPr>
            <p:nvPr/>
          </p:nvSpPr>
          <p:spPr bwMode="auto">
            <a:xfrm>
              <a:off x="5011" y="3366"/>
              <a:ext cx="56" cy="56"/>
            </a:xfrm>
            <a:prstGeom prst="rect">
              <a:avLst/>
            </a:prstGeom>
            <a:solidFill>
              <a:srgbClr val="969696"/>
            </a:solidFill>
            <a:ln w="9525">
              <a:solidFill>
                <a:schemeClr val="tx1"/>
              </a:solidFill>
              <a:miter lim="800000"/>
              <a:headEnd/>
              <a:tailEnd/>
            </a:ln>
            <a:effectLst/>
          </p:spPr>
          <p:txBody>
            <a:bodyPr wrap="none" anchor="ctr"/>
            <a:lstStyle/>
            <a:p>
              <a:endParaRPr lang="fr-FR"/>
            </a:p>
          </p:txBody>
        </p:sp>
        <p:sp>
          <p:nvSpPr>
            <p:cNvPr id="15889" name="Rectangle 529"/>
            <p:cNvSpPr>
              <a:spLocks noChangeArrowheads="1"/>
            </p:cNvSpPr>
            <p:nvPr/>
          </p:nvSpPr>
          <p:spPr bwMode="auto">
            <a:xfrm>
              <a:off x="4869" y="3141"/>
              <a:ext cx="187" cy="261"/>
            </a:xfrm>
            <a:prstGeom prst="rect">
              <a:avLst/>
            </a:prstGeom>
            <a:solidFill>
              <a:srgbClr val="969696"/>
            </a:solidFill>
            <a:ln w="9525">
              <a:solidFill>
                <a:schemeClr val="tx1"/>
              </a:solidFill>
              <a:miter lim="800000"/>
              <a:headEnd/>
              <a:tailEnd/>
            </a:ln>
            <a:effectLst/>
          </p:spPr>
          <p:txBody>
            <a:bodyPr wrap="none" anchor="ctr"/>
            <a:lstStyle/>
            <a:p>
              <a:endParaRPr lang="fr-FR"/>
            </a:p>
          </p:txBody>
        </p:sp>
      </p:grpSp>
      <p:grpSp>
        <p:nvGrpSpPr>
          <p:cNvPr id="15497" name="Group 535"/>
          <p:cNvGrpSpPr>
            <a:grpSpLocks/>
          </p:cNvGrpSpPr>
          <p:nvPr/>
        </p:nvGrpSpPr>
        <p:grpSpPr bwMode="auto">
          <a:xfrm>
            <a:off x="3967163" y="6215062"/>
            <a:ext cx="341312" cy="463550"/>
            <a:chOff x="4854" y="3130"/>
            <a:chExt cx="215" cy="292"/>
          </a:xfrm>
        </p:grpSpPr>
        <p:sp>
          <p:nvSpPr>
            <p:cNvPr id="15896" name="Rectangle 536"/>
            <p:cNvSpPr>
              <a:spLocks noChangeArrowheads="1"/>
            </p:cNvSpPr>
            <p:nvPr/>
          </p:nvSpPr>
          <p:spPr bwMode="auto">
            <a:xfrm>
              <a:off x="4856" y="3130"/>
              <a:ext cx="56" cy="56"/>
            </a:xfrm>
            <a:prstGeom prst="rect">
              <a:avLst/>
            </a:prstGeom>
            <a:solidFill>
              <a:srgbClr val="969696"/>
            </a:solidFill>
            <a:ln w="9525">
              <a:solidFill>
                <a:schemeClr val="tx1"/>
              </a:solidFill>
              <a:miter lim="800000"/>
              <a:headEnd/>
              <a:tailEnd/>
            </a:ln>
            <a:effectLst/>
          </p:spPr>
          <p:txBody>
            <a:bodyPr wrap="none" anchor="ctr"/>
            <a:lstStyle/>
            <a:p>
              <a:endParaRPr lang="fr-FR"/>
            </a:p>
          </p:txBody>
        </p:sp>
        <p:sp>
          <p:nvSpPr>
            <p:cNvPr id="15897" name="Rectangle 537"/>
            <p:cNvSpPr>
              <a:spLocks noChangeArrowheads="1"/>
            </p:cNvSpPr>
            <p:nvPr/>
          </p:nvSpPr>
          <p:spPr bwMode="auto">
            <a:xfrm>
              <a:off x="5013" y="3130"/>
              <a:ext cx="56" cy="56"/>
            </a:xfrm>
            <a:prstGeom prst="rect">
              <a:avLst/>
            </a:prstGeom>
            <a:solidFill>
              <a:srgbClr val="969696"/>
            </a:solidFill>
            <a:ln w="9525">
              <a:solidFill>
                <a:schemeClr val="tx1"/>
              </a:solidFill>
              <a:miter lim="800000"/>
              <a:headEnd/>
              <a:tailEnd/>
            </a:ln>
            <a:effectLst/>
          </p:spPr>
          <p:txBody>
            <a:bodyPr wrap="none" anchor="ctr"/>
            <a:lstStyle/>
            <a:p>
              <a:endParaRPr lang="fr-FR"/>
            </a:p>
          </p:txBody>
        </p:sp>
        <p:sp>
          <p:nvSpPr>
            <p:cNvPr id="15898" name="Rectangle 538"/>
            <p:cNvSpPr>
              <a:spLocks noChangeArrowheads="1"/>
            </p:cNvSpPr>
            <p:nvPr/>
          </p:nvSpPr>
          <p:spPr bwMode="auto">
            <a:xfrm>
              <a:off x="4854" y="3366"/>
              <a:ext cx="56" cy="56"/>
            </a:xfrm>
            <a:prstGeom prst="rect">
              <a:avLst/>
            </a:prstGeom>
            <a:solidFill>
              <a:srgbClr val="969696"/>
            </a:solidFill>
            <a:ln w="9525">
              <a:solidFill>
                <a:schemeClr val="tx1"/>
              </a:solidFill>
              <a:miter lim="800000"/>
              <a:headEnd/>
              <a:tailEnd/>
            </a:ln>
            <a:effectLst/>
          </p:spPr>
          <p:txBody>
            <a:bodyPr wrap="none" anchor="ctr"/>
            <a:lstStyle/>
            <a:p>
              <a:endParaRPr lang="fr-FR"/>
            </a:p>
          </p:txBody>
        </p:sp>
        <p:sp>
          <p:nvSpPr>
            <p:cNvPr id="15899" name="Rectangle 539"/>
            <p:cNvSpPr>
              <a:spLocks noChangeArrowheads="1"/>
            </p:cNvSpPr>
            <p:nvPr/>
          </p:nvSpPr>
          <p:spPr bwMode="auto">
            <a:xfrm>
              <a:off x="5011" y="3366"/>
              <a:ext cx="56" cy="56"/>
            </a:xfrm>
            <a:prstGeom prst="rect">
              <a:avLst/>
            </a:prstGeom>
            <a:solidFill>
              <a:srgbClr val="969696"/>
            </a:solidFill>
            <a:ln w="9525">
              <a:solidFill>
                <a:schemeClr val="tx1"/>
              </a:solidFill>
              <a:miter lim="800000"/>
              <a:headEnd/>
              <a:tailEnd/>
            </a:ln>
            <a:effectLst/>
          </p:spPr>
          <p:txBody>
            <a:bodyPr wrap="none" anchor="ctr"/>
            <a:lstStyle/>
            <a:p>
              <a:endParaRPr lang="fr-FR"/>
            </a:p>
          </p:txBody>
        </p:sp>
        <p:sp>
          <p:nvSpPr>
            <p:cNvPr id="15900" name="Rectangle 540"/>
            <p:cNvSpPr>
              <a:spLocks noChangeArrowheads="1"/>
            </p:cNvSpPr>
            <p:nvPr/>
          </p:nvSpPr>
          <p:spPr bwMode="auto">
            <a:xfrm>
              <a:off x="4869" y="3141"/>
              <a:ext cx="187" cy="261"/>
            </a:xfrm>
            <a:prstGeom prst="rect">
              <a:avLst/>
            </a:prstGeom>
            <a:solidFill>
              <a:srgbClr val="969696"/>
            </a:solidFill>
            <a:ln w="9525">
              <a:solidFill>
                <a:schemeClr val="tx1"/>
              </a:solidFill>
              <a:miter lim="800000"/>
              <a:headEnd/>
              <a:tailEnd/>
            </a:ln>
            <a:effectLst/>
          </p:spPr>
          <p:txBody>
            <a:bodyPr wrap="none" anchor="ctr"/>
            <a:lstStyle/>
            <a:p>
              <a:endParaRPr lang="fr-FR"/>
            </a:p>
          </p:txBody>
        </p:sp>
      </p:grpSp>
      <p:pic>
        <p:nvPicPr>
          <p:cNvPr id="15913" name="Picture 553" descr="http://www.dinosoria.com/clipart_ordi/images/G0906086_JPG.gif">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79562" y="2114550"/>
            <a:ext cx="630238" cy="550863"/>
          </a:xfrm>
          <a:prstGeom prst="rect">
            <a:avLst/>
          </a:prstGeom>
          <a:noFill/>
        </p:spPr>
      </p:pic>
      <p:pic>
        <p:nvPicPr>
          <p:cNvPr id="15914" name="Picture 554" descr="http://www.dinosoria.com/clipart_ordi/images/G0906086_JPG.gif">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02563" y="1679575"/>
            <a:ext cx="588962" cy="514350"/>
          </a:xfrm>
          <a:prstGeom prst="rect">
            <a:avLst/>
          </a:prstGeom>
          <a:noFill/>
        </p:spPr>
      </p:pic>
      <p:pic>
        <p:nvPicPr>
          <p:cNvPr id="15917" name="Picture 557" descr="A:\Nouveau dossier\SR1000P7099.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80338" y="2560637"/>
            <a:ext cx="627062" cy="719138"/>
          </a:xfrm>
          <a:prstGeom prst="rect">
            <a:avLst/>
          </a:prstGeom>
          <a:noFill/>
        </p:spPr>
      </p:pic>
      <p:sp>
        <p:nvSpPr>
          <p:cNvPr id="15919" name="Text Box 559"/>
          <p:cNvSpPr txBox="1">
            <a:spLocks noChangeArrowheads="1"/>
          </p:cNvSpPr>
          <p:nvPr/>
        </p:nvSpPr>
        <p:spPr bwMode="auto">
          <a:xfrm>
            <a:off x="7480300" y="2244725"/>
            <a:ext cx="847725" cy="387350"/>
          </a:xfrm>
          <a:prstGeom prst="rect">
            <a:avLst/>
          </a:prstGeom>
          <a:noFill/>
          <a:ln w="9525">
            <a:noFill/>
            <a:miter lim="800000"/>
            <a:headEnd/>
            <a:tailEnd/>
          </a:ln>
          <a:effectLst/>
        </p:spPr>
        <p:txBody>
          <a:bodyPr lIns="18000" tIns="10800" rIns="18000" bIns="10800">
            <a:spAutoFit/>
          </a:bodyPr>
          <a:lstStyle/>
          <a:p>
            <a:pPr algn="ctr"/>
            <a:r>
              <a:rPr lang="fr-FR" sz="1200" b="0"/>
              <a:t>Groupage</a:t>
            </a:r>
          </a:p>
          <a:p>
            <a:pPr algn="ctr"/>
            <a:r>
              <a:rPr lang="fr-FR" sz="1200" b="0"/>
              <a:t>emballage </a:t>
            </a:r>
          </a:p>
        </p:txBody>
      </p:sp>
      <p:graphicFrame>
        <p:nvGraphicFramePr>
          <p:cNvPr id="15920" name="Object 560"/>
          <p:cNvGraphicFramePr>
            <a:graphicFrameLocks noChangeAspect="1"/>
          </p:cNvGraphicFramePr>
          <p:nvPr/>
        </p:nvGraphicFramePr>
        <p:xfrm>
          <a:off x="7083425" y="1778000"/>
          <a:ext cx="615950" cy="538162"/>
        </p:xfrm>
        <a:graphic>
          <a:graphicData uri="http://schemas.openxmlformats.org/presentationml/2006/ole">
            <mc:AlternateContent xmlns:mc="http://schemas.openxmlformats.org/markup-compatibility/2006">
              <mc:Choice xmlns:v="urn:schemas-microsoft-com:vml" Requires="v">
                <p:oleObj spid="_x0000_s2086" name="Image Photo Editor" r:id="rId7" imgW="2857899" imgH="2495238" progId="">
                  <p:embed/>
                </p:oleObj>
              </mc:Choice>
              <mc:Fallback>
                <p:oleObj name="Image Photo Editor" r:id="rId7" imgW="2857899" imgH="2495238" progId="">
                  <p:embed/>
                  <p:pic>
                    <p:nvPicPr>
                      <p:cNvPr id="0" nam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3425" y="1778000"/>
                        <a:ext cx="615950"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921" name="Picture 561" descr="http://www.dinosoria.com/clipart_ordi/images/G0906086_JPG.gif">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785100" y="6170612"/>
            <a:ext cx="588963" cy="514350"/>
          </a:xfrm>
          <a:prstGeom prst="rect">
            <a:avLst/>
          </a:prstGeom>
          <a:noFill/>
        </p:spPr>
      </p:pic>
      <p:graphicFrame>
        <p:nvGraphicFramePr>
          <p:cNvPr id="15922" name="Object 562"/>
          <p:cNvGraphicFramePr>
            <a:graphicFrameLocks noChangeAspect="1"/>
          </p:cNvGraphicFramePr>
          <p:nvPr/>
        </p:nvGraphicFramePr>
        <p:xfrm>
          <a:off x="7569200" y="2971800"/>
          <a:ext cx="822325" cy="1144587"/>
        </p:xfrm>
        <a:graphic>
          <a:graphicData uri="http://schemas.openxmlformats.org/presentationml/2006/ole">
            <mc:AlternateContent xmlns:mc="http://schemas.openxmlformats.org/markup-compatibility/2006">
              <mc:Choice xmlns:v="urn:schemas-microsoft-com:vml" Requires="v">
                <p:oleObj spid="_x0000_s2087" name="Image Photo Editor" r:id="rId9" imgW="1028844" imgH="1428949" progId="">
                  <p:embed/>
                </p:oleObj>
              </mc:Choice>
              <mc:Fallback>
                <p:oleObj name="Image Photo Editor" r:id="rId9" imgW="1028844" imgH="1428949" progId="">
                  <p:embed/>
                  <p:pic>
                    <p:nvPicPr>
                      <p:cNvPr id="0" name=""/>
                      <p:cNvPicPr>
                        <a:picLocks noChangeAspect="1" noChangeArrowheads="1"/>
                      </p:cNvPicPr>
                      <p:nvPr/>
                    </p:nvPicPr>
                    <p:blipFill>
                      <a:blip r:embed="rId10">
                        <a:clrChange>
                          <a:clrFrom>
                            <a:srgbClr val="FEFFFB"/>
                          </a:clrFrom>
                          <a:clrTo>
                            <a:srgbClr val="FEFFFB">
                              <a:alpha val="0"/>
                            </a:srgbClr>
                          </a:clrTo>
                        </a:clrChange>
                        <a:extLst>
                          <a:ext uri="{28A0092B-C50C-407E-A947-70E740481C1C}">
                            <a14:useLocalDpi xmlns:a14="http://schemas.microsoft.com/office/drawing/2010/main" val="0"/>
                          </a:ext>
                        </a:extLst>
                      </a:blip>
                      <a:srcRect/>
                      <a:stretch>
                        <a:fillRect/>
                      </a:stretch>
                    </p:blipFill>
                    <p:spPr bwMode="auto">
                      <a:xfrm>
                        <a:off x="7569200" y="2971800"/>
                        <a:ext cx="822325" cy="1144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24" name="Object 564"/>
          <p:cNvGraphicFramePr>
            <a:graphicFrameLocks noChangeAspect="1"/>
          </p:cNvGraphicFramePr>
          <p:nvPr/>
        </p:nvGraphicFramePr>
        <p:xfrm>
          <a:off x="7829550" y="5553075"/>
          <a:ext cx="557213" cy="560387"/>
        </p:xfrm>
        <a:graphic>
          <a:graphicData uri="http://schemas.openxmlformats.org/presentationml/2006/ole">
            <mc:AlternateContent xmlns:mc="http://schemas.openxmlformats.org/markup-compatibility/2006">
              <mc:Choice xmlns:v="urn:schemas-microsoft-com:vml" Requires="v">
                <p:oleObj spid="_x0000_s2088" name="Image Photo Editor" r:id="rId11" imgW="1028844" imgH="1428949" progId="">
                  <p:embed/>
                </p:oleObj>
              </mc:Choice>
              <mc:Fallback>
                <p:oleObj name="Image Photo Editor" r:id="rId11" imgW="1028844" imgH="1428949" progId="">
                  <p:embed/>
                  <p:pic>
                    <p:nvPicPr>
                      <p:cNvPr id="0" name=""/>
                      <p:cNvPicPr>
                        <a:picLocks noChangeAspect="1" noChangeArrowheads="1"/>
                      </p:cNvPicPr>
                      <p:nvPr/>
                    </p:nvPicPr>
                    <p:blipFill>
                      <a:blip r:embed="rId10">
                        <a:clrChange>
                          <a:clrFrom>
                            <a:srgbClr val="FEFFFB"/>
                          </a:clrFrom>
                          <a:clrTo>
                            <a:srgbClr val="FEFFFB">
                              <a:alpha val="0"/>
                            </a:srgbClr>
                          </a:clrTo>
                        </a:clrChange>
                        <a:extLst>
                          <a:ext uri="{28A0092B-C50C-407E-A947-70E740481C1C}">
                            <a14:useLocalDpi xmlns:a14="http://schemas.microsoft.com/office/drawing/2010/main" val="0"/>
                          </a:ext>
                        </a:extLst>
                      </a:blip>
                      <a:srcRect t="39944" r="32239" b="11096"/>
                      <a:stretch>
                        <a:fillRect/>
                      </a:stretch>
                    </p:blipFill>
                    <p:spPr bwMode="auto">
                      <a:xfrm>
                        <a:off x="7829550" y="5553075"/>
                        <a:ext cx="557213"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84" name="AutoShape 24"/>
          <p:cNvSpPr>
            <a:spLocks noChangeArrowheads="1"/>
          </p:cNvSpPr>
          <p:nvPr/>
        </p:nvSpPr>
        <p:spPr bwMode="auto">
          <a:xfrm>
            <a:off x="8108950" y="5724525"/>
            <a:ext cx="976313" cy="485775"/>
          </a:xfrm>
          <a:prstGeom prst="rightArrow">
            <a:avLst>
              <a:gd name="adj1" fmla="val 50000"/>
              <a:gd name="adj2" fmla="val 50245"/>
            </a:avLst>
          </a:prstGeom>
          <a:solidFill>
            <a:srgbClr val="17FFC2"/>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lgn="ctr" eaLnBrk="0" hangingPunct="0"/>
            <a:r>
              <a:rPr lang="fr-FR" sz="1600" b="0"/>
              <a:t>Expédition</a:t>
            </a:r>
          </a:p>
        </p:txBody>
      </p:sp>
      <p:pic>
        <p:nvPicPr>
          <p:cNvPr id="15926" name="Picture 566" descr="C:\Documents and Settings\Michel\Mes documents\Mes images\M_687-363__V1.jpg"/>
          <p:cNvPicPr>
            <a:picLocks noChangeAspect="1" noChangeArrowheads="1"/>
          </p:cNvPicPr>
          <p:nvPr/>
        </p:nvPicPr>
        <p:blipFill>
          <a:blip r:embed="rId12" cstate="print"/>
          <a:srcRect l="8653" r="9294" b="17201"/>
          <a:stretch>
            <a:fillRect/>
          </a:stretch>
        </p:blipFill>
        <p:spPr bwMode="auto">
          <a:xfrm>
            <a:off x="4710113" y="6396037"/>
            <a:ext cx="282575" cy="284163"/>
          </a:xfrm>
          <a:prstGeom prst="rect">
            <a:avLst/>
          </a:prstGeom>
          <a:noFill/>
        </p:spPr>
      </p:pic>
      <p:pic>
        <p:nvPicPr>
          <p:cNvPr id="15927" name="Picture 567" descr="C:\Documents and Settings\Michel\Mes documents\Mes images\M_687-999__V1.jpg"/>
          <p:cNvPicPr>
            <a:picLocks noChangeAspect="1" noChangeArrowheads="1"/>
          </p:cNvPicPr>
          <p:nvPr/>
        </p:nvPicPr>
        <p:blipFill>
          <a:blip r:embed="rId13" cstate="print"/>
          <a:srcRect l="9294" r="11432" b="19337"/>
          <a:stretch>
            <a:fillRect/>
          </a:stretch>
        </p:blipFill>
        <p:spPr bwMode="auto">
          <a:xfrm>
            <a:off x="5014913" y="6369050"/>
            <a:ext cx="263525" cy="268287"/>
          </a:xfrm>
          <a:prstGeom prst="rect">
            <a:avLst/>
          </a:prstGeom>
          <a:noFill/>
        </p:spPr>
      </p:pic>
      <p:pic>
        <p:nvPicPr>
          <p:cNvPr id="15930" name="Picture 570" descr="C:\Documents and Settings\Michel\Mes documents\Mes images\X_687-439_M199.jpg"/>
          <p:cNvPicPr>
            <a:picLocks noChangeAspect="1" noChangeArrowheads="1"/>
          </p:cNvPicPr>
          <p:nvPr/>
        </p:nvPicPr>
        <p:blipFill>
          <a:blip r:embed="rId14" cstate="print"/>
          <a:srcRect/>
          <a:stretch>
            <a:fillRect/>
          </a:stretch>
        </p:blipFill>
        <p:spPr bwMode="auto">
          <a:xfrm>
            <a:off x="4357688" y="6384925"/>
            <a:ext cx="293687" cy="293687"/>
          </a:xfrm>
          <a:prstGeom prst="rect">
            <a:avLst/>
          </a:prstGeom>
          <a:noFill/>
        </p:spPr>
      </p:pic>
      <p:sp>
        <p:nvSpPr>
          <p:cNvPr id="319" name="Rectangle 318"/>
          <p:cNvSpPr/>
          <p:nvPr/>
        </p:nvSpPr>
        <p:spPr>
          <a:xfrm>
            <a:off x="1691680" y="260648"/>
            <a:ext cx="7056784" cy="646331"/>
          </a:xfrm>
          <a:prstGeom prst="rect">
            <a:avLst/>
          </a:prstGeom>
        </p:spPr>
        <p:txBody>
          <a:bodyPr wrap="square">
            <a:spAutoFit/>
          </a:bodyPr>
          <a:lstStyle/>
          <a:p>
            <a:pPr lvl="1"/>
            <a:r>
              <a:rPr lang="fr-FR" sz="3600" b="1" dirty="0" smtClean="0">
                <a:latin typeface="+mn-lt"/>
              </a:rPr>
              <a:t>Entreposage</a:t>
            </a:r>
          </a:p>
        </p:txBody>
      </p:sp>
    </p:spTree>
    <p:extLst>
      <p:ext uri="{BB962C8B-B14F-4D97-AF65-F5344CB8AC3E}">
        <p14:creationId xmlns:p14="http://schemas.microsoft.com/office/powerpoint/2010/main" val="3805613548"/>
      </p:ext>
    </p:extLst>
  </p:cSld>
  <p:clrMapOvr>
    <a:masterClrMapping/>
  </p:clrMapOvr>
  <p:transition>
    <p:cover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1556792"/>
            <a:ext cx="8686800" cy="3412975"/>
          </a:xfrm>
        </p:spPr>
        <p:txBody>
          <a:bodyPr>
            <a:normAutofit/>
          </a:bodyPr>
          <a:lstStyle/>
          <a:p>
            <a:pPr>
              <a:buNone/>
            </a:pPr>
            <a:endParaRPr lang="fr-FR" sz="2600" b="1" dirty="0" smtClean="0">
              <a:solidFill>
                <a:schemeClr val="accent1">
                  <a:lumMod val="75000"/>
                </a:schemeClr>
              </a:solidFill>
              <a:latin typeface="Times New Roman" pitchFamily="18" charset="0"/>
              <a:cs typeface="Times New Roman" pitchFamily="18" charset="0"/>
            </a:endParaRPr>
          </a:p>
          <a:p>
            <a:pPr lvl="1"/>
            <a:endParaRPr lang="fr-FR" sz="2000" dirty="0" smtClean="0"/>
          </a:p>
          <a:p>
            <a:endParaRPr lang="fr-FR" dirty="0"/>
          </a:p>
        </p:txBody>
      </p:sp>
      <p:pic>
        <p:nvPicPr>
          <p:cNvPr id="5" name="Picture 7" descr="http://www.lognews.info/lognews/IMG/jpg/54.jpg"/>
          <p:cNvPicPr>
            <a:picLocks noChangeAspect="1" noChangeArrowheads="1"/>
          </p:cNvPicPr>
          <p:nvPr/>
        </p:nvPicPr>
        <p:blipFill>
          <a:blip r:embed="rId3" cstate="print"/>
          <a:srcRect/>
          <a:stretch>
            <a:fillRect/>
          </a:stretch>
        </p:blipFill>
        <p:spPr bwMode="auto">
          <a:xfrm>
            <a:off x="6588224" y="2492896"/>
            <a:ext cx="2133600" cy="2046288"/>
          </a:xfrm>
          <a:prstGeom prst="rect">
            <a:avLst/>
          </a:prstGeom>
          <a:noFill/>
          <a:ln w="9525">
            <a:noFill/>
            <a:miter lim="800000"/>
            <a:headEnd/>
            <a:tailEnd/>
          </a:ln>
        </p:spPr>
      </p:pic>
      <p:sp>
        <p:nvSpPr>
          <p:cNvPr id="7" name="Rectangle 6"/>
          <p:cNvSpPr/>
          <p:nvPr/>
        </p:nvSpPr>
        <p:spPr>
          <a:xfrm>
            <a:off x="0" y="1600200"/>
            <a:ext cx="6606480" cy="1015663"/>
          </a:xfrm>
          <a:prstGeom prst="rect">
            <a:avLst/>
          </a:prstGeom>
        </p:spPr>
        <p:txBody>
          <a:bodyPr wrap="square">
            <a:spAutoFit/>
          </a:bodyPr>
          <a:lstStyle/>
          <a:p>
            <a:pPr algn="l"/>
            <a:r>
              <a:rPr lang="fr-FR" b="1" dirty="0" smtClean="0">
                <a:latin typeface="+mn-lt"/>
              </a:rPr>
              <a:t>La préparation de commandes (</a:t>
            </a:r>
            <a:r>
              <a:rPr lang="fr-FR" b="1" dirty="0" err="1" smtClean="0">
                <a:latin typeface="+mn-lt"/>
              </a:rPr>
              <a:t>picking</a:t>
            </a:r>
            <a:r>
              <a:rPr lang="fr-FR" b="1" dirty="0" smtClean="0">
                <a:latin typeface="+mn-lt"/>
              </a:rPr>
              <a:t>)</a:t>
            </a:r>
          </a:p>
          <a:p>
            <a:pPr algn="l"/>
            <a:endParaRPr lang="fr-FR" sz="1800" b="1" dirty="0" smtClean="0">
              <a:solidFill>
                <a:schemeClr val="tx2">
                  <a:lumMod val="75000"/>
                </a:schemeClr>
              </a:solidFill>
              <a:latin typeface="+mn-lt"/>
            </a:endParaRPr>
          </a:p>
          <a:p>
            <a:pPr algn="l"/>
            <a:endParaRPr lang="fr-FR" sz="1800" b="1" dirty="0" smtClean="0">
              <a:solidFill>
                <a:schemeClr val="tx2">
                  <a:lumMod val="75000"/>
                </a:schemeClr>
              </a:solidFill>
              <a:latin typeface="+mn-lt"/>
            </a:endParaRPr>
          </a:p>
        </p:txBody>
      </p:sp>
      <p:sp>
        <p:nvSpPr>
          <p:cNvPr id="10" name="Rectangle 9"/>
          <p:cNvSpPr/>
          <p:nvPr/>
        </p:nvSpPr>
        <p:spPr>
          <a:xfrm>
            <a:off x="304800" y="2286000"/>
            <a:ext cx="6624736" cy="4247317"/>
          </a:xfrm>
          <a:prstGeom prst="rect">
            <a:avLst/>
          </a:prstGeom>
        </p:spPr>
        <p:txBody>
          <a:bodyPr wrap="square">
            <a:spAutoFit/>
          </a:bodyPr>
          <a:lstStyle/>
          <a:p>
            <a:pPr algn="l"/>
            <a:r>
              <a:rPr lang="fr-FR" sz="1800" dirty="0" smtClean="0">
                <a:latin typeface="+mn-lt"/>
              </a:rPr>
              <a:t>Véritable opération à valeur ajoutée, la préparation de commandes consiste à collecter les articles stockés dans l'entrepôt et à les regrouper avant de les expédier aux clients. </a:t>
            </a:r>
          </a:p>
          <a:p>
            <a:pPr algn="l"/>
            <a:endParaRPr lang="fr-FR" sz="1800" dirty="0" smtClean="0">
              <a:latin typeface="+mn-lt"/>
            </a:endParaRPr>
          </a:p>
          <a:p>
            <a:pPr algn="l"/>
            <a:r>
              <a:rPr lang="fr-FR" sz="1800" b="1" dirty="0" smtClean="0">
                <a:latin typeface="+mn-lt"/>
              </a:rPr>
              <a:t>Les informations nécessaires aux préparateurs</a:t>
            </a:r>
            <a:r>
              <a:rPr lang="fr-FR" sz="1800" dirty="0" smtClean="0">
                <a:latin typeface="+mn-lt"/>
              </a:rPr>
              <a:t> </a:t>
            </a:r>
          </a:p>
          <a:p>
            <a:pPr algn="l"/>
            <a:r>
              <a:rPr lang="fr-FR" sz="1800" dirty="0" smtClean="0">
                <a:latin typeface="+mn-lt"/>
              </a:rPr>
              <a:t/>
            </a:r>
            <a:br>
              <a:rPr lang="fr-FR" sz="1800" dirty="0" smtClean="0">
                <a:latin typeface="+mn-lt"/>
              </a:rPr>
            </a:br>
            <a:r>
              <a:rPr lang="fr-FR" sz="1800" dirty="0" smtClean="0">
                <a:latin typeface="+mn-lt"/>
              </a:rPr>
              <a:t>- Adresses </a:t>
            </a:r>
            <a:r>
              <a:rPr lang="fr-FR" sz="1800" dirty="0" err="1" smtClean="0">
                <a:latin typeface="+mn-lt"/>
              </a:rPr>
              <a:t>picking</a:t>
            </a:r>
            <a:r>
              <a:rPr lang="fr-FR" sz="1800" dirty="0" smtClean="0">
                <a:latin typeface="+mn-lt"/>
              </a:rPr>
              <a:t> des références à préparer </a:t>
            </a:r>
            <a:br>
              <a:rPr lang="fr-FR" sz="1800" dirty="0" smtClean="0">
                <a:latin typeface="+mn-lt"/>
              </a:rPr>
            </a:br>
            <a:r>
              <a:rPr lang="fr-FR" sz="1800" dirty="0" smtClean="0">
                <a:latin typeface="+mn-lt"/>
              </a:rPr>
              <a:t>- Quantités à prélever </a:t>
            </a:r>
            <a:br>
              <a:rPr lang="fr-FR" sz="1800" dirty="0" smtClean="0">
                <a:latin typeface="+mn-lt"/>
              </a:rPr>
            </a:br>
            <a:r>
              <a:rPr lang="fr-FR" sz="1800" dirty="0" smtClean="0">
                <a:latin typeface="+mn-lt"/>
              </a:rPr>
              <a:t>- Zone(s) où regrouper les références </a:t>
            </a:r>
          </a:p>
          <a:p>
            <a:pPr algn="l"/>
            <a:endParaRPr lang="fr-FR" sz="1800" dirty="0" smtClean="0">
              <a:latin typeface="+mn-lt"/>
            </a:endParaRPr>
          </a:p>
          <a:p>
            <a:pPr algn="l"/>
            <a:r>
              <a:rPr lang="fr-FR" sz="1800" dirty="0" smtClean="0">
                <a:latin typeface="+mn-lt"/>
              </a:rPr>
              <a:t>Les informations sont transmises aux préparateurs sur des </a:t>
            </a:r>
            <a:r>
              <a:rPr lang="fr-FR" sz="1800" b="1" dirty="0" smtClean="0">
                <a:latin typeface="+mn-lt"/>
              </a:rPr>
              <a:t>documents papiers </a:t>
            </a:r>
            <a:r>
              <a:rPr lang="fr-FR" sz="1800" dirty="0" smtClean="0">
                <a:latin typeface="+mn-lt"/>
              </a:rPr>
              <a:t>(bons de préparation) ou bien </a:t>
            </a:r>
            <a:r>
              <a:rPr lang="fr-FR" sz="1800" b="1" dirty="0" smtClean="0">
                <a:latin typeface="+mn-lt"/>
              </a:rPr>
              <a:t>sur des terminaux informatiques embarqués</a:t>
            </a:r>
            <a:r>
              <a:rPr lang="fr-FR" sz="1800" dirty="0" smtClean="0">
                <a:latin typeface="+mn-lt"/>
              </a:rPr>
              <a:t>. </a:t>
            </a:r>
            <a:br>
              <a:rPr lang="fr-FR" sz="1800" dirty="0" smtClean="0">
                <a:latin typeface="+mn-lt"/>
              </a:rPr>
            </a:br>
            <a:endParaRPr lang="fr-FR" sz="1800" dirty="0" smtClean="0">
              <a:latin typeface="+mn-lt"/>
            </a:endParaRPr>
          </a:p>
          <a:p>
            <a:pPr algn="l"/>
            <a:endParaRPr lang="fr-FR" sz="1800" dirty="0">
              <a:latin typeface="+mn-lt"/>
            </a:endParaRPr>
          </a:p>
        </p:txBody>
      </p:sp>
      <p:sp>
        <p:nvSpPr>
          <p:cNvPr id="12" name="Rectangle 11"/>
          <p:cNvSpPr/>
          <p:nvPr/>
        </p:nvSpPr>
        <p:spPr>
          <a:xfrm>
            <a:off x="1691680" y="260648"/>
            <a:ext cx="7056784" cy="646331"/>
          </a:xfrm>
          <a:prstGeom prst="rect">
            <a:avLst/>
          </a:prstGeom>
        </p:spPr>
        <p:txBody>
          <a:bodyPr wrap="square">
            <a:spAutoFit/>
          </a:bodyPr>
          <a:lstStyle/>
          <a:p>
            <a:pPr lvl="1"/>
            <a:r>
              <a:rPr lang="fr-FR" sz="3600" b="1" dirty="0" smtClean="0">
                <a:latin typeface="+mn-lt"/>
              </a:rPr>
              <a:t>Entreposage</a:t>
            </a:r>
          </a:p>
        </p:txBody>
      </p:sp>
    </p:spTree>
    <p:extLst>
      <p:ext uri="{BB962C8B-B14F-4D97-AF65-F5344CB8AC3E}">
        <p14:creationId xmlns:p14="http://schemas.microsoft.com/office/powerpoint/2010/main" val="4098069586"/>
      </p:ext>
    </p:extLst>
  </p:cSld>
  <p:clrMapOvr>
    <a:masterClrMapping/>
  </p:clrMapOvr>
  <p:transition>
    <p:cover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62</a:t>
            </a:fld>
            <a:endParaRPr lang="en-US" dirty="0"/>
          </a:p>
        </p:txBody>
      </p:sp>
      <p:sp>
        <p:nvSpPr>
          <p:cNvPr id="3" name="ZoneTexte 2"/>
          <p:cNvSpPr txBox="1"/>
          <p:nvPr/>
        </p:nvSpPr>
        <p:spPr>
          <a:xfrm>
            <a:off x="3428992" y="2786058"/>
            <a:ext cx="2467407" cy="646331"/>
          </a:xfrm>
          <a:prstGeom prst="rect">
            <a:avLst/>
          </a:prstGeom>
          <a:noFill/>
        </p:spPr>
        <p:txBody>
          <a:bodyPr wrap="none" rtlCol="0">
            <a:spAutoFit/>
          </a:bodyPr>
          <a:lstStyle/>
          <a:p>
            <a:r>
              <a:rPr lang="fr-FR" dirty="0" smtClean="0"/>
              <a:t>Terminaux mobiles </a:t>
            </a:r>
          </a:p>
          <a:p>
            <a:r>
              <a:rPr lang="fr-FR" dirty="0" smtClean="0"/>
              <a:t>Terminaux embarqués</a:t>
            </a:r>
            <a:endParaRPr lang="fr-FR" dirty="0"/>
          </a:p>
        </p:txBody>
      </p:sp>
      <p:pic>
        <p:nvPicPr>
          <p:cNvPr id="4" name="Image 3" descr="m-datalogic-formula-725.jpg"/>
          <p:cNvPicPr>
            <a:picLocks noChangeAspect="1"/>
          </p:cNvPicPr>
          <p:nvPr/>
        </p:nvPicPr>
        <p:blipFill>
          <a:blip r:embed="rId2" cstate="print"/>
          <a:stretch>
            <a:fillRect/>
          </a:stretch>
        </p:blipFill>
        <p:spPr>
          <a:xfrm>
            <a:off x="2000232" y="2643182"/>
            <a:ext cx="1143000" cy="1143000"/>
          </a:xfrm>
          <a:prstGeom prst="rect">
            <a:avLst/>
          </a:prstGeom>
        </p:spPr>
      </p:pic>
      <p:pic>
        <p:nvPicPr>
          <p:cNvPr id="6" name="Image 5" descr="m-intermec-2415.jpg"/>
          <p:cNvPicPr>
            <a:picLocks noChangeAspect="1"/>
          </p:cNvPicPr>
          <p:nvPr/>
        </p:nvPicPr>
        <p:blipFill>
          <a:blip r:embed="rId3" cstate="print"/>
          <a:stretch>
            <a:fillRect/>
          </a:stretch>
        </p:blipFill>
        <p:spPr>
          <a:xfrm>
            <a:off x="500034" y="2643182"/>
            <a:ext cx="1143000" cy="1143000"/>
          </a:xfrm>
          <a:prstGeom prst="rect">
            <a:avLst/>
          </a:prstGeom>
        </p:spPr>
      </p:pic>
      <p:pic>
        <p:nvPicPr>
          <p:cNvPr id="7" name="Image 6" descr="karelisterminauxembarques.jpg"/>
          <p:cNvPicPr>
            <a:picLocks noChangeAspect="1"/>
          </p:cNvPicPr>
          <p:nvPr/>
        </p:nvPicPr>
        <p:blipFill>
          <a:blip r:embed="rId4" cstate="print"/>
          <a:stretch>
            <a:fillRect/>
          </a:stretch>
        </p:blipFill>
        <p:spPr>
          <a:xfrm>
            <a:off x="6286512" y="2357430"/>
            <a:ext cx="2057400" cy="1511300"/>
          </a:xfrm>
          <a:prstGeom prst="rect">
            <a:avLst/>
          </a:prstGeom>
        </p:spPr>
      </p:pic>
      <p:pic>
        <p:nvPicPr>
          <p:cNvPr id="8" name="Image 7" descr="AP5131.jpg"/>
          <p:cNvPicPr>
            <a:picLocks noChangeAspect="1"/>
          </p:cNvPicPr>
          <p:nvPr/>
        </p:nvPicPr>
        <p:blipFill>
          <a:blip r:embed="rId5" cstate="print"/>
          <a:stretch>
            <a:fillRect/>
          </a:stretch>
        </p:blipFill>
        <p:spPr>
          <a:xfrm>
            <a:off x="5643570" y="5143512"/>
            <a:ext cx="1571636" cy="1341129"/>
          </a:xfrm>
          <a:prstGeom prst="rect">
            <a:avLst/>
          </a:prstGeom>
        </p:spPr>
      </p:pic>
      <p:sp>
        <p:nvSpPr>
          <p:cNvPr id="9" name="ZoneTexte 8"/>
          <p:cNvSpPr txBox="1"/>
          <p:nvPr/>
        </p:nvSpPr>
        <p:spPr>
          <a:xfrm>
            <a:off x="1643042" y="5715016"/>
            <a:ext cx="3249608" cy="369332"/>
          </a:xfrm>
          <a:prstGeom prst="rect">
            <a:avLst/>
          </a:prstGeom>
          <a:noFill/>
        </p:spPr>
        <p:txBody>
          <a:bodyPr wrap="none" rtlCol="0">
            <a:spAutoFit/>
          </a:bodyPr>
          <a:lstStyle/>
          <a:p>
            <a:r>
              <a:rPr lang="fr-FR" dirty="0" smtClean="0"/>
              <a:t>Equipement Radio Fréquence</a:t>
            </a:r>
            <a:endParaRPr lang="fr-FR" dirty="0"/>
          </a:p>
        </p:txBody>
      </p:sp>
      <p:sp>
        <p:nvSpPr>
          <p:cNvPr id="10" name="Rectangle 9"/>
          <p:cNvSpPr/>
          <p:nvPr/>
        </p:nvSpPr>
        <p:spPr>
          <a:xfrm>
            <a:off x="1691680" y="260648"/>
            <a:ext cx="7056784" cy="646331"/>
          </a:xfrm>
          <a:prstGeom prst="rect">
            <a:avLst/>
          </a:prstGeom>
        </p:spPr>
        <p:txBody>
          <a:bodyPr wrap="square">
            <a:spAutoFit/>
          </a:bodyPr>
          <a:lstStyle/>
          <a:p>
            <a:pPr lvl="1"/>
            <a:r>
              <a:rPr lang="fr-FR" sz="3600" b="1" dirty="0" smtClean="0">
                <a:latin typeface="+mn-lt"/>
              </a:rPr>
              <a:t>Entreposage</a:t>
            </a:r>
          </a:p>
        </p:txBody>
      </p:sp>
    </p:spTree>
    <p:extLst>
      <p:ext uri="{BB962C8B-B14F-4D97-AF65-F5344CB8AC3E}">
        <p14:creationId xmlns:p14="http://schemas.microsoft.com/office/powerpoint/2010/main" val="461783987"/>
      </p:ext>
    </p:extLst>
  </p:cSld>
  <p:clrMapOvr>
    <a:masterClrMapping/>
  </p:clrMapOvr>
  <p:transition>
    <p:cover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1752600"/>
            <a:ext cx="8686800" cy="3412975"/>
          </a:xfrm>
        </p:spPr>
        <p:txBody>
          <a:bodyPr>
            <a:normAutofit fontScale="92500" lnSpcReduction="10000"/>
          </a:bodyPr>
          <a:lstStyle/>
          <a:p>
            <a:pPr>
              <a:buNone/>
            </a:pPr>
            <a:endParaRPr lang="fr-FR" sz="1800" b="1" dirty="0" smtClean="0">
              <a:solidFill>
                <a:schemeClr val="accent1">
                  <a:lumMod val="75000"/>
                </a:schemeClr>
              </a:solidFill>
              <a:cs typeface="Times New Roman" pitchFamily="18" charset="0"/>
            </a:endParaRPr>
          </a:p>
          <a:p>
            <a:pPr>
              <a:buNone/>
            </a:pPr>
            <a:r>
              <a:rPr lang="fr-FR" sz="1800" dirty="0" smtClean="0">
                <a:cs typeface="Times New Roman" pitchFamily="18" charset="0"/>
              </a:rPr>
              <a:t>  Le GENCOD (groupement d’</a:t>
            </a:r>
            <a:r>
              <a:rPr lang="fr-FR" sz="1800" dirty="0" err="1" smtClean="0">
                <a:cs typeface="Times New Roman" pitchFamily="18" charset="0"/>
              </a:rPr>
              <a:t>etudes</a:t>
            </a:r>
            <a:r>
              <a:rPr lang="fr-FR" sz="1800" dirty="0" smtClean="0">
                <a:cs typeface="Times New Roman" pitchFamily="18" charset="0"/>
              </a:rPr>
              <a:t>, de normalisation et de codification</a:t>
            </a:r>
          </a:p>
          <a:p>
            <a:pPr>
              <a:buNone/>
            </a:pPr>
            <a:r>
              <a:rPr lang="fr-FR" sz="1800" dirty="0" smtClean="0">
                <a:cs typeface="Times New Roman" pitchFamily="18" charset="0"/>
              </a:rPr>
              <a:t>   EAN (</a:t>
            </a:r>
            <a:r>
              <a:rPr lang="fr-FR" sz="1800" dirty="0" err="1" smtClean="0">
                <a:cs typeface="Times New Roman" pitchFamily="18" charset="0"/>
              </a:rPr>
              <a:t>European</a:t>
            </a:r>
            <a:r>
              <a:rPr lang="fr-FR" sz="1800" dirty="0" smtClean="0">
                <a:cs typeface="Times New Roman" pitchFamily="18" charset="0"/>
              </a:rPr>
              <a:t> </a:t>
            </a:r>
            <a:r>
              <a:rPr lang="fr-FR" sz="1800" dirty="0" err="1" smtClean="0">
                <a:cs typeface="Times New Roman" pitchFamily="18" charset="0"/>
              </a:rPr>
              <a:t>Numbering</a:t>
            </a:r>
            <a:r>
              <a:rPr lang="fr-FR" sz="1800" dirty="0" smtClean="0">
                <a:cs typeface="Times New Roman" pitchFamily="18" charset="0"/>
              </a:rPr>
              <a:t> Article)        en 2005 Global Standard 1 (GS1)</a:t>
            </a:r>
          </a:p>
          <a:p>
            <a:pPr>
              <a:buNone/>
            </a:pPr>
            <a:endParaRPr lang="fr-FR" sz="1800" dirty="0" smtClean="0">
              <a:cs typeface="Times New Roman" pitchFamily="18" charset="0"/>
            </a:endParaRPr>
          </a:p>
          <a:p>
            <a:pPr lvl="1"/>
            <a:r>
              <a:rPr lang="fr-FR" sz="1800" dirty="0" smtClean="0">
                <a:cs typeface="Times New Roman" pitchFamily="18" charset="0"/>
              </a:rPr>
              <a:t>Codification des unités consommateurs GTIN  ( Global Trade Item </a:t>
            </a:r>
            <a:r>
              <a:rPr lang="fr-FR" sz="1800" dirty="0" err="1" smtClean="0">
                <a:cs typeface="Times New Roman" pitchFamily="18" charset="0"/>
              </a:rPr>
              <a:t>Number</a:t>
            </a:r>
            <a:r>
              <a:rPr lang="fr-FR" sz="1800" dirty="0" smtClean="0">
                <a:cs typeface="Times New Roman" pitchFamily="18" charset="0"/>
              </a:rPr>
              <a:t>  -13 chiffres-)</a:t>
            </a:r>
          </a:p>
          <a:p>
            <a:pPr lvl="1"/>
            <a:r>
              <a:rPr lang="fr-FR" sz="1800" dirty="0" smtClean="0">
                <a:cs typeface="Times New Roman" pitchFamily="18" charset="0"/>
              </a:rPr>
              <a:t>Codification des unités logistiques (palette, carton)</a:t>
            </a:r>
          </a:p>
          <a:p>
            <a:pPr lvl="1"/>
            <a:r>
              <a:rPr lang="fr-FR" sz="1800" dirty="0" smtClean="0">
                <a:cs typeface="Times New Roman" pitchFamily="18" charset="0"/>
              </a:rPr>
              <a:t>Codification des unités d’expédition (code SSCC – 18 chiffres) </a:t>
            </a:r>
          </a:p>
          <a:p>
            <a:pPr lvl="1"/>
            <a:r>
              <a:rPr lang="fr-FR" sz="1800" dirty="0" smtClean="0">
                <a:cs typeface="Times New Roman" pitchFamily="18" charset="0"/>
              </a:rPr>
              <a:t>Code barre EAN 128 (GTIN 128), permet d’ajouter des informations supplémentaires:</a:t>
            </a:r>
          </a:p>
          <a:p>
            <a:pPr lvl="2"/>
            <a:r>
              <a:rPr lang="fr-FR" sz="1800" dirty="0" smtClean="0">
                <a:cs typeface="Times New Roman" pitchFamily="18" charset="0"/>
              </a:rPr>
              <a:t>La traçabilité: n° de lot, dates de fabrication: emballage,…</a:t>
            </a:r>
          </a:p>
          <a:p>
            <a:pPr lvl="2"/>
            <a:r>
              <a:rPr lang="fr-FR" sz="1800" dirty="0" smtClean="0">
                <a:cs typeface="Times New Roman" pitchFamily="18" charset="0"/>
              </a:rPr>
              <a:t>La logistique: dimension, poids,… </a:t>
            </a:r>
          </a:p>
          <a:p>
            <a:pPr lvl="2"/>
            <a:r>
              <a:rPr lang="fr-FR" sz="1800" dirty="0" smtClean="0">
                <a:cs typeface="Times New Roman" pitchFamily="18" charset="0"/>
              </a:rPr>
              <a:t>Le transport: n°d’expédition…</a:t>
            </a:r>
          </a:p>
          <a:p>
            <a:pPr lvl="2"/>
            <a:endParaRPr lang="fr-FR" sz="1800" dirty="0" smtClean="0">
              <a:cs typeface="Times New Roman" pitchFamily="18" charset="0"/>
            </a:endParaRPr>
          </a:p>
          <a:p>
            <a:pPr lvl="1"/>
            <a:endParaRPr lang="fr-FR" sz="1800" dirty="0" smtClean="0">
              <a:cs typeface="Times New Roman" pitchFamily="18" charset="0"/>
            </a:endParaRPr>
          </a:p>
          <a:p>
            <a:pPr lvl="1"/>
            <a:endParaRPr lang="fr-FR" sz="1800" dirty="0" smtClean="0">
              <a:cs typeface="Times New Roman" pitchFamily="18" charset="0"/>
            </a:endParaRPr>
          </a:p>
        </p:txBody>
      </p:sp>
      <p:sp>
        <p:nvSpPr>
          <p:cNvPr id="7" name="Rectangle 6"/>
          <p:cNvSpPr/>
          <p:nvPr/>
        </p:nvSpPr>
        <p:spPr>
          <a:xfrm>
            <a:off x="179512" y="1628800"/>
            <a:ext cx="6606480" cy="923330"/>
          </a:xfrm>
          <a:prstGeom prst="rect">
            <a:avLst/>
          </a:prstGeom>
        </p:spPr>
        <p:txBody>
          <a:bodyPr wrap="square">
            <a:spAutoFit/>
          </a:bodyPr>
          <a:lstStyle/>
          <a:p>
            <a:pPr algn="l"/>
            <a:r>
              <a:rPr lang="fr-FR" sz="1800" b="1" dirty="0" smtClean="0">
                <a:solidFill>
                  <a:schemeClr val="tx2">
                    <a:lumMod val="75000"/>
                  </a:schemeClr>
                </a:solidFill>
                <a:latin typeface="+mn-lt"/>
              </a:rPr>
              <a:t>L’expédition des commandes</a:t>
            </a:r>
          </a:p>
          <a:p>
            <a:endParaRPr lang="fr-FR" sz="1800" b="1" dirty="0" smtClean="0">
              <a:solidFill>
                <a:schemeClr val="tx2">
                  <a:lumMod val="75000"/>
                </a:schemeClr>
              </a:solidFill>
              <a:latin typeface="+mn-lt"/>
            </a:endParaRPr>
          </a:p>
          <a:p>
            <a:endParaRPr lang="fr-FR" sz="1800" b="1" dirty="0" smtClean="0">
              <a:solidFill>
                <a:schemeClr val="tx2">
                  <a:lumMod val="75000"/>
                </a:schemeClr>
              </a:solidFill>
              <a:latin typeface="+mn-lt"/>
            </a:endParaRPr>
          </a:p>
        </p:txBody>
      </p:sp>
      <p:pic>
        <p:nvPicPr>
          <p:cNvPr id="100354" name="Picture 2" descr="Fichier:EPC-RFID-TAG.jpg">
            <a:hlinkClick r:id="rId3"/>
          </p:cNvPr>
          <p:cNvPicPr>
            <a:picLocks noChangeAspect="1" noChangeArrowheads="1"/>
          </p:cNvPicPr>
          <p:nvPr/>
        </p:nvPicPr>
        <p:blipFill>
          <a:blip r:embed="rId4" cstate="print"/>
          <a:srcRect/>
          <a:stretch>
            <a:fillRect/>
          </a:stretch>
        </p:blipFill>
        <p:spPr bwMode="auto">
          <a:xfrm>
            <a:off x="7010400" y="5013176"/>
            <a:ext cx="2133600" cy="1362075"/>
          </a:xfrm>
          <a:prstGeom prst="rect">
            <a:avLst/>
          </a:prstGeom>
          <a:noFill/>
        </p:spPr>
      </p:pic>
      <p:sp>
        <p:nvSpPr>
          <p:cNvPr id="11" name="Flèche droite 10"/>
          <p:cNvSpPr/>
          <p:nvPr/>
        </p:nvSpPr>
        <p:spPr>
          <a:xfrm>
            <a:off x="3347864" y="2420888"/>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00358" name="Picture 6" descr="Code barre EAN-13 d'une feuille abrasive"/>
          <p:cNvPicPr>
            <a:picLocks noChangeAspect="1" noChangeArrowheads="1"/>
          </p:cNvPicPr>
          <p:nvPr/>
        </p:nvPicPr>
        <p:blipFill>
          <a:blip r:embed="rId5" cstate="print"/>
          <a:srcRect/>
          <a:stretch>
            <a:fillRect/>
          </a:stretch>
        </p:blipFill>
        <p:spPr bwMode="auto">
          <a:xfrm>
            <a:off x="6781800" y="1524000"/>
            <a:ext cx="2038350" cy="1352550"/>
          </a:xfrm>
          <a:prstGeom prst="rect">
            <a:avLst/>
          </a:prstGeom>
          <a:noFill/>
        </p:spPr>
      </p:pic>
      <p:sp>
        <p:nvSpPr>
          <p:cNvPr id="13" name="Rectangle 12"/>
          <p:cNvSpPr/>
          <p:nvPr/>
        </p:nvSpPr>
        <p:spPr>
          <a:xfrm>
            <a:off x="179512" y="5157192"/>
            <a:ext cx="6984776" cy="1200329"/>
          </a:xfrm>
          <a:prstGeom prst="rect">
            <a:avLst/>
          </a:prstGeom>
        </p:spPr>
        <p:txBody>
          <a:bodyPr wrap="square">
            <a:spAutoFit/>
          </a:bodyPr>
          <a:lstStyle/>
          <a:p>
            <a:r>
              <a:rPr lang="fr-FR" sz="1800" b="1" dirty="0" smtClean="0">
                <a:latin typeface="+mn-lt"/>
              </a:rPr>
              <a:t>L’étiquette RFID</a:t>
            </a:r>
            <a:r>
              <a:rPr lang="fr-FR" sz="1800" dirty="0" smtClean="0">
                <a:latin typeface="+mn-lt"/>
              </a:rPr>
              <a:t> « </a:t>
            </a:r>
            <a:r>
              <a:rPr lang="fr-FR" sz="1800" i="1" dirty="0" smtClean="0">
                <a:latin typeface="+mn-lt"/>
              </a:rPr>
              <a:t>Radio </a:t>
            </a:r>
            <a:r>
              <a:rPr lang="fr-FR" sz="1800" i="1" dirty="0" err="1" smtClean="0">
                <a:latin typeface="+mn-lt"/>
              </a:rPr>
              <a:t>Frequency</a:t>
            </a:r>
            <a:r>
              <a:rPr lang="fr-FR" sz="1800" i="1" dirty="0" smtClean="0">
                <a:latin typeface="+mn-lt"/>
              </a:rPr>
              <a:t> </a:t>
            </a:r>
            <a:r>
              <a:rPr lang="fr-FR" sz="1800" i="1" dirty="0" err="1" smtClean="0">
                <a:latin typeface="+mn-lt"/>
              </a:rPr>
              <a:t>IDentification</a:t>
            </a:r>
            <a:r>
              <a:rPr lang="fr-FR" sz="1800" dirty="0" smtClean="0">
                <a:latin typeface="+mn-lt"/>
              </a:rPr>
              <a:t> », permet d’identifier un objet, d’en suivre le cheminement et d’en connaître les caractéristiques à distance grâce à une étiquette émettant des ondes radio, attachée ou incorporée à l’objet.</a:t>
            </a:r>
            <a:endParaRPr lang="fr-FR" sz="1800" dirty="0">
              <a:latin typeface="+mn-lt"/>
            </a:endParaRPr>
          </a:p>
        </p:txBody>
      </p:sp>
      <p:sp>
        <p:nvSpPr>
          <p:cNvPr id="12" name="Rectangle 11"/>
          <p:cNvSpPr/>
          <p:nvPr/>
        </p:nvSpPr>
        <p:spPr>
          <a:xfrm>
            <a:off x="1691680" y="260648"/>
            <a:ext cx="7056784" cy="646331"/>
          </a:xfrm>
          <a:prstGeom prst="rect">
            <a:avLst/>
          </a:prstGeom>
        </p:spPr>
        <p:txBody>
          <a:bodyPr wrap="square">
            <a:spAutoFit/>
          </a:bodyPr>
          <a:lstStyle/>
          <a:p>
            <a:pPr lvl="1"/>
            <a:r>
              <a:rPr lang="fr-FR" sz="3600" b="1" dirty="0" smtClean="0">
                <a:latin typeface="+mn-lt"/>
              </a:rPr>
              <a:t>Entreposage</a:t>
            </a:r>
          </a:p>
        </p:txBody>
      </p:sp>
    </p:spTree>
    <p:extLst>
      <p:ext uri="{BB962C8B-B14F-4D97-AF65-F5344CB8AC3E}">
        <p14:creationId xmlns:p14="http://schemas.microsoft.com/office/powerpoint/2010/main" val="4242263339"/>
      </p:ext>
    </p:extLst>
  </p:cSld>
  <p:clrMapOvr>
    <a:masterClrMapping/>
  </p:clrMapOvr>
  <p:transition>
    <p:cover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0" y="1600201"/>
            <a:ext cx="8686800" cy="1828800"/>
          </a:xfrm>
        </p:spPr>
        <p:txBody>
          <a:bodyPr>
            <a:normAutofit/>
          </a:bodyPr>
          <a:lstStyle/>
          <a:p>
            <a:pPr marL="342900" lvl="1" indent="-342900">
              <a:buNone/>
            </a:pPr>
            <a:r>
              <a:rPr lang="fr-FR" sz="2400" b="1" dirty="0" smtClean="0">
                <a:solidFill>
                  <a:schemeClr val="accent1">
                    <a:lumMod val="50000"/>
                  </a:schemeClr>
                </a:solidFill>
                <a:latin typeface="Times New Roman" pitchFamily="18" charset="0"/>
                <a:cs typeface="Times New Roman" pitchFamily="18" charset="0"/>
              </a:rPr>
              <a:t> </a:t>
            </a:r>
            <a:r>
              <a:rPr lang="fr-FR" sz="2400" b="1" dirty="0" smtClean="0">
                <a:cs typeface="Times New Roman" pitchFamily="18" charset="0"/>
              </a:rPr>
              <a:t>les relations avec le service transports et/ou les transporteurs </a:t>
            </a:r>
          </a:p>
          <a:p>
            <a:pPr marL="742950" lvl="2" indent="-342900">
              <a:buNone/>
            </a:pPr>
            <a:endParaRPr lang="fr-FR" sz="1800" b="1" dirty="0" smtClean="0"/>
          </a:p>
          <a:p>
            <a:pPr marL="742950" lvl="2" indent="-342900">
              <a:buNone/>
            </a:pPr>
            <a:r>
              <a:rPr lang="fr-FR" sz="1800" b="1" dirty="0" smtClean="0"/>
              <a:t>Le transport est un élément stratégique qui met en valeur la compétitivité du vendeur. Les entreprises exportatrices choisissent leur mode de transport en fonction du coût, du délai et de la sécurité. </a:t>
            </a:r>
          </a:p>
          <a:p>
            <a:pPr marL="742950" lvl="2" indent="-342900">
              <a:buNone/>
            </a:pPr>
            <a:endParaRPr lang="fr-FR" sz="1800" b="1" dirty="0" smtClean="0"/>
          </a:p>
          <a:p>
            <a:pPr lvl="1">
              <a:buNone/>
            </a:pPr>
            <a:endParaRPr lang="fr-FR" sz="1600" b="1" dirty="0" smtClean="0"/>
          </a:p>
        </p:txBody>
      </p:sp>
      <p:graphicFrame>
        <p:nvGraphicFramePr>
          <p:cNvPr id="5" name="Tableau 4"/>
          <p:cNvGraphicFramePr>
            <a:graphicFrameLocks noGrp="1"/>
          </p:cNvGraphicFramePr>
          <p:nvPr/>
        </p:nvGraphicFramePr>
        <p:xfrm>
          <a:off x="1331640" y="3501008"/>
          <a:ext cx="6096000" cy="2656840"/>
        </p:xfrm>
        <a:graphic>
          <a:graphicData uri="http://schemas.openxmlformats.org/drawingml/2006/table">
            <a:tbl>
              <a:tblPr firstRow="1" bandRow="1">
                <a:tableStyleId>{5C22544A-7EE6-4342-B048-85BDC9FD1C3A}</a:tableStyleId>
              </a:tblPr>
              <a:tblGrid>
                <a:gridCol w="1296144"/>
                <a:gridCol w="4799856"/>
              </a:tblGrid>
              <a:tr h="370840">
                <a:tc>
                  <a:txBody>
                    <a:bodyPr/>
                    <a:lstStyle/>
                    <a:p>
                      <a:r>
                        <a:rPr lang="fr-FR" sz="1800" b="1" dirty="0" smtClean="0"/>
                        <a:t>Maritime</a:t>
                      </a:r>
                      <a:endParaRPr lang="fr-FR" sz="1800" b="1" dirty="0"/>
                    </a:p>
                  </a:txBody>
                  <a:tcPr/>
                </a:tc>
                <a:tc>
                  <a:txBody>
                    <a:bodyPr/>
                    <a:lstStyle/>
                    <a:p>
                      <a:r>
                        <a:rPr lang="fr-FR" sz="1400" dirty="0" smtClean="0"/>
                        <a:t>Permet de transporter à moindre coût</a:t>
                      </a:r>
                      <a:r>
                        <a:rPr lang="fr-FR" sz="1400" baseline="0" dirty="0" smtClean="0"/>
                        <a:t> des marchandises de faible valeur sur des distances importantes.</a:t>
                      </a:r>
                      <a:endParaRPr lang="fr-FR" sz="1400" dirty="0" smtClean="0"/>
                    </a:p>
                  </a:txBody>
                  <a:tcPr/>
                </a:tc>
              </a:tr>
              <a:tr h="370840">
                <a:tc>
                  <a:txBody>
                    <a:bodyPr/>
                    <a:lstStyle/>
                    <a:p>
                      <a:r>
                        <a:rPr lang="fr-FR" dirty="0" smtClean="0"/>
                        <a:t>Aérien</a:t>
                      </a:r>
                      <a:endParaRPr lang="fr-FR" dirty="0"/>
                    </a:p>
                  </a:txBody>
                  <a:tcPr/>
                </a:tc>
                <a:tc>
                  <a:txBody>
                    <a:bodyPr/>
                    <a:lstStyle/>
                    <a:p>
                      <a:r>
                        <a:rPr lang="fr-FR" sz="1400" dirty="0" smtClean="0"/>
                        <a:t>Rapide et plus sécurisé,</a:t>
                      </a:r>
                      <a:r>
                        <a:rPr lang="fr-FR" sz="1400" baseline="0" dirty="0" smtClean="0"/>
                        <a:t> il reste incontournable pour des marchandises à forte valeur sur des liaisons intercontinentales.</a:t>
                      </a:r>
                      <a:endParaRPr lang="fr-FR" sz="1400" dirty="0"/>
                    </a:p>
                  </a:txBody>
                  <a:tcPr/>
                </a:tc>
              </a:tr>
              <a:tr h="370840">
                <a:tc>
                  <a:txBody>
                    <a:bodyPr/>
                    <a:lstStyle/>
                    <a:p>
                      <a:r>
                        <a:rPr lang="fr-FR" dirty="0" smtClean="0"/>
                        <a:t>Routier</a:t>
                      </a:r>
                      <a:endParaRPr lang="fr-FR" dirty="0"/>
                    </a:p>
                  </a:txBody>
                  <a:tcPr/>
                </a:tc>
                <a:tc>
                  <a:txBody>
                    <a:bodyPr/>
                    <a:lstStyle/>
                    <a:p>
                      <a:r>
                        <a:rPr lang="fr-FR" sz="1400" dirty="0" smtClean="0"/>
                        <a:t>Flexible,</a:t>
                      </a:r>
                      <a:r>
                        <a:rPr lang="fr-FR" sz="1400" baseline="0" dirty="0" smtClean="0"/>
                        <a:t> il permet le « porte à porte ».</a:t>
                      </a:r>
                      <a:endParaRPr lang="fr-FR" sz="1400" dirty="0"/>
                    </a:p>
                  </a:txBody>
                  <a:tcPr/>
                </a:tc>
              </a:tr>
              <a:tr h="370840">
                <a:tc>
                  <a:txBody>
                    <a:bodyPr/>
                    <a:lstStyle/>
                    <a:p>
                      <a:r>
                        <a:rPr lang="fr-FR" dirty="0" smtClean="0"/>
                        <a:t>Ferroviaire</a:t>
                      </a:r>
                      <a:endParaRPr lang="fr-FR" dirty="0"/>
                    </a:p>
                  </a:txBody>
                  <a:tcPr/>
                </a:tc>
                <a:tc>
                  <a:txBody>
                    <a:bodyPr/>
                    <a:lstStyle/>
                    <a:p>
                      <a:r>
                        <a:rPr lang="fr-FR" sz="1400" dirty="0" smtClean="0"/>
                        <a:t>Il rend possible le transport de très gros volumes,</a:t>
                      </a:r>
                      <a:r>
                        <a:rPr lang="fr-FR" sz="1400" baseline="0" dirty="0" smtClean="0"/>
                        <a:t> à condition d’avoir les infrastructures ferroviaires le permettant</a:t>
                      </a:r>
                      <a:endParaRPr lang="fr-FR" sz="1400" dirty="0"/>
                    </a:p>
                  </a:txBody>
                  <a:tcPr/>
                </a:tc>
              </a:tr>
              <a:tr h="370840">
                <a:tc>
                  <a:txBody>
                    <a:bodyPr/>
                    <a:lstStyle/>
                    <a:p>
                      <a:r>
                        <a:rPr lang="fr-FR" dirty="0" smtClean="0"/>
                        <a:t>Fluvial</a:t>
                      </a:r>
                      <a:endParaRPr lang="fr-FR" dirty="0"/>
                    </a:p>
                  </a:txBody>
                  <a:tcPr/>
                </a:tc>
                <a:tc>
                  <a:txBody>
                    <a:bodyPr/>
                    <a:lstStyle/>
                    <a:p>
                      <a:r>
                        <a:rPr lang="fr-FR" sz="1400" dirty="0" smtClean="0"/>
                        <a:t>Utilisé</a:t>
                      </a:r>
                      <a:r>
                        <a:rPr lang="fr-FR" sz="1400" baseline="0" dirty="0" smtClean="0"/>
                        <a:t> généralement pour des marchandises pondéreuses ou dangereuses, le fluvial intéresse les entreprises ayant des volumes importants et réguliers.</a:t>
                      </a:r>
                      <a:endParaRPr lang="fr-FR" sz="1400" dirty="0"/>
                    </a:p>
                  </a:txBody>
                  <a:tcPr/>
                </a:tc>
              </a:tr>
            </a:tbl>
          </a:graphicData>
        </a:graphic>
      </p:graphicFrame>
      <p:sp>
        <p:nvSpPr>
          <p:cNvPr id="7" name="Titre 6"/>
          <p:cNvSpPr>
            <a:spLocks noGrp="1"/>
          </p:cNvSpPr>
          <p:nvPr>
            <p:ph type="title"/>
          </p:nvPr>
        </p:nvSpPr>
        <p:spPr/>
        <p:txBody>
          <a:bodyPr>
            <a:normAutofit/>
          </a:bodyPr>
          <a:lstStyle/>
          <a:p>
            <a:pPr algn="ctr"/>
            <a:r>
              <a:rPr lang="fr-FR" sz="4000" b="1" dirty="0" smtClean="0"/>
              <a:t>Le transport</a:t>
            </a:r>
            <a:endParaRPr lang="fr-FR" sz="4000" b="1" dirty="0"/>
          </a:p>
        </p:txBody>
      </p:sp>
    </p:spTree>
    <p:extLst>
      <p:ext uri="{BB962C8B-B14F-4D97-AF65-F5344CB8AC3E}">
        <p14:creationId xmlns:p14="http://schemas.microsoft.com/office/powerpoint/2010/main" val="2869809799"/>
      </p:ext>
    </p:extLst>
  </p:cSld>
  <p:clrMapOvr>
    <a:masterClrMapping/>
  </p:clrMapOvr>
  <p:transition>
    <p:cover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nvGraphicFramePr>
        <p:xfrm>
          <a:off x="1115616" y="2492896"/>
          <a:ext cx="6408713" cy="2887544"/>
        </p:xfrm>
        <a:graphic>
          <a:graphicData uri="http://schemas.openxmlformats.org/drawingml/2006/table">
            <a:tbl>
              <a:tblPr/>
              <a:tblGrid>
                <a:gridCol w="1250408"/>
                <a:gridCol w="885829"/>
                <a:gridCol w="1068119"/>
                <a:gridCol w="1068119"/>
                <a:gridCol w="1068119"/>
                <a:gridCol w="1068119"/>
              </a:tblGrid>
              <a:tr h="725959">
                <a:tc>
                  <a:txBody>
                    <a:bodyPr/>
                    <a:lstStyle/>
                    <a:p>
                      <a:r>
                        <a:rPr lang="fr-FR" sz="1400" dirty="0"/>
                        <a:t>Milliers de tonnes transportées</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dirty="0"/>
                        <a:t>2001</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dirty="0"/>
                        <a:t>2002</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2003</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2004</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2005</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21202">
                <a:tc>
                  <a:txBody>
                    <a:bodyPr/>
                    <a:lstStyle/>
                    <a:p>
                      <a:r>
                        <a:rPr lang="fr-FR" sz="1400"/>
                        <a:t>Fer</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80 910</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82 825</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dirty="0"/>
                        <a:t>78 261</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74 243</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65 769</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53725">
                <a:tc>
                  <a:txBody>
                    <a:bodyPr/>
                    <a:lstStyle/>
                    <a:p>
                      <a:r>
                        <a:rPr lang="fr-FR" sz="1400" dirty="0"/>
                        <a:t>Voie navigable</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24 775</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26 527</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27 230</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dirty="0"/>
                        <a:t>27 500</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dirty="0"/>
                        <a:t>28 936</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52797">
                <a:tc>
                  <a:txBody>
                    <a:bodyPr/>
                    <a:lstStyle/>
                    <a:p>
                      <a:r>
                        <a:rPr lang="fr-FR" sz="1400"/>
                        <a:t>Route compte d'autrui</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1 133 003</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1 129 152</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1 115 750</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dirty="0"/>
                        <a:t>1 200 249</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dirty="0"/>
                        <a:t>1 212 448</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52797">
                <a:tc>
                  <a:txBody>
                    <a:bodyPr/>
                    <a:lstStyle/>
                    <a:p>
                      <a:r>
                        <a:rPr lang="fr-FR" sz="1400"/>
                        <a:t>Route compte propre</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783 301</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839 199</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798 392</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806 475</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dirty="0"/>
                        <a:t>784 915</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17608">
                <a:tc>
                  <a:txBody>
                    <a:bodyPr/>
                    <a:lstStyle/>
                    <a:p>
                      <a:r>
                        <a:rPr lang="fr-FR" sz="1400"/>
                        <a:t>Total</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2 021 989</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2 077 703</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2 019 633</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a:t>2 108 467</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fr-FR" sz="1400" dirty="0"/>
                        <a:t>2 092 068</a:t>
                      </a:r>
                    </a:p>
                  </a:txBody>
                  <a:tcPr marL="71298" marR="71298" marT="35649" marB="35649"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10" name="ZoneTexte 9"/>
          <p:cNvSpPr txBox="1"/>
          <p:nvPr/>
        </p:nvSpPr>
        <p:spPr>
          <a:xfrm>
            <a:off x="0" y="1600200"/>
            <a:ext cx="8892480" cy="461665"/>
          </a:xfrm>
          <a:prstGeom prst="rect">
            <a:avLst/>
          </a:prstGeom>
          <a:noFill/>
        </p:spPr>
        <p:txBody>
          <a:bodyPr wrap="square" rtlCol="0">
            <a:spAutoFit/>
          </a:bodyPr>
          <a:lstStyle/>
          <a:p>
            <a:pPr algn="l"/>
            <a:r>
              <a:rPr lang="fr-FR" b="1" dirty="0" smtClean="0">
                <a:latin typeface="+mn-lt"/>
                <a:cs typeface="Times New Roman" pitchFamily="18" charset="0"/>
              </a:rPr>
              <a:t>Données chiffrées sur les activités du transport de marchandises</a:t>
            </a:r>
            <a:endParaRPr lang="fr-FR" b="1" dirty="0">
              <a:latin typeface="+mn-lt"/>
              <a:cs typeface="Times New Roman" pitchFamily="18" charset="0"/>
            </a:endParaRPr>
          </a:p>
        </p:txBody>
      </p:sp>
      <p:sp>
        <p:nvSpPr>
          <p:cNvPr id="6" name="ZoneTexte 5"/>
          <p:cNvSpPr txBox="1"/>
          <p:nvPr/>
        </p:nvSpPr>
        <p:spPr>
          <a:xfrm>
            <a:off x="3131840" y="5445224"/>
            <a:ext cx="5400600" cy="246221"/>
          </a:xfrm>
          <a:prstGeom prst="rect">
            <a:avLst/>
          </a:prstGeom>
          <a:noFill/>
        </p:spPr>
        <p:txBody>
          <a:bodyPr wrap="square" rtlCol="0">
            <a:spAutoFit/>
          </a:bodyPr>
          <a:lstStyle/>
          <a:p>
            <a:r>
              <a:rPr lang="fr-FR" sz="1000" dirty="0" smtClean="0"/>
              <a:t>site </a:t>
            </a:r>
            <a:r>
              <a:rPr lang="fr-FR" sz="1000" i="1" dirty="0" smtClean="0"/>
              <a:t>Données et Statistiques</a:t>
            </a:r>
            <a:r>
              <a:rPr lang="fr-FR" sz="1000" dirty="0" smtClean="0"/>
              <a:t> du ministère du transport, de l'équipement, du tourisme et de la mer</a:t>
            </a:r>
            <a:endParaRPr lang="fr-FR" sz="1000" dirty="0"/>
          </a:p>
        </p:txBody>
      </p:sp>
      <p:sp>
        <p:nvSpPr>
          <p:cNvPr id="8" name="Titre 6"/>
          <p:cNvSpPr>
            <a:spLocks noGrp="1"/>
          </p:cNvSpPr>
          <p:nvPr>
            <p:ph type="title"/>
          </p:nvPr>
        </p:nvSpPr>
        <p:spPr>
          <a:xfrm>
            <a:off x="1066800" y="228600"/>
            <a:ext cx="7620000" cy="1020762"/>
          </a:xfrm>
        </p:spPr>
        <p:txBody>
          <a:bodyPr>
            <a:normAutofit/>
          </a:bodyPr>
          <a:lstStyle/>
          <a:p>
            <a:pPr algn="ctr"/>
            <a:r>
              <a:rPr lang="fr-FR" sz="4000" b="1" dirty="0" smtClean="0"/>
              <a:t>Le transport</a:t>
            </a:r>
            <a:endParaRPr lang="fr-FR" sz="4000" b="1" dirty="0"/>
          </a:p>
        </p:txBody>
      </p:sp>
    </p:spTree>
    <p:extLst>
      <p:ext uri="{BB962C8B-B14F-4D97-AF65-F5344CB8AC3E}">
        <p14:creationId xmlns:p14="http://schemas.microsoft.com/office/powerpoint/2010/main" val="3198778197"/>
      </p:ext>
    </p:extLst>
  </p:cSld>
  <p:clrMapOvr>
    <a:masterClrMapping/>
  </p:clrMapOvr>
  <p:transition>
    <p:cover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700808"/>
            <a:ext cx="7560840" cy="461665"/>
          </a:xfrm>
          <a:prstGeom prst="rect">
            <a:avLst/>
          </a:prstGeom>
        </p:spPr>
        <p:txBody>
          <a:bodyPr wrap="square">
            <a:spAutoFit/>
          </a:bodyPr>
          <a:lstStyle/>
          <a:p>
            <a:pPr lvl="1" algn="l"/>
            <a:r>
              <a:rPr lang="fr-FR" b="1" dirty="0" smtClean="0">
                <a:latin typeface="+mn-lt"/>
              </a:rPr>
              <a:t>Les transitaires</a:t>
            </a:r>
          </a:p>
        </p:txBody>
      </p:sp>
      <p:sp>
        <p:nvSpPr>
          <p:cNvPr id="8" name="Rectangle 7"/>
          <p:cNvSpPr/>
          <p:nvPr/>
        </p:nvSpPr>
        <p:spPr>
          <a:xfrm>
            <a:off x="609600" y="2381687"/>
            <a:ext cx="7992888" cy="2554545"/>
          </a:xfrm>
          <a:prstGeom prst="rect">
            <a:avLst/>
          </a:prstGeom>
        </p:spPr>
        <p:txBody>
          <a:bodyPr wrap="square">
            <a:spAutoFit/>
          </a:bodyPr>
          <a:lstStyle/>
          <a:p>
            <a:pPr marL="342900" indent="-342900" algn="l">
              <a:buFont typeface="Arial" panose="020B0604020202020204" pitchFamily="34" charset="0"/>
              <a:buChar char="•"/>
            </a:pPr>
            <a:r>
              <a:rPr lang="fr-FR" sz="2000" b="1" dirty="0" smtClean="0">
                <a:latin typeface="+mn-lt"/>
              </a:rPr>
              <a:t> Commissionnaire de transport :</a:t>
            </a:r>
          </a:p>
          <a:p>
            <a:pPr algn="l"/>
            <a:endParaRPr lang="fr-FR" sz="2000" b="1" dirty="0" smtClean="0">
              <a:latin typeface="+mn-lt"/>
            </a:endParaRPr>
          </a:p>
          <a:p>
            <a:pPr lvl="1" algn="l">
              <a:buFont typeface="Arial" pitchFamily="34" charset="0"/>
              <a:buChar char="•"/>
            </a:pPr>
            <a:r>
              <a:rPr lang="fr-FR" sz="2000" b="1" dirty="0" smtClean="0">
                <a:latin typeface="+mn-lt"/>
              </a:rPr>
              <a:t> </a:t>
            </a:r>
            <a:r>
              <a:rPr lang="fr-FR" sz="2000" dirty="0" smtClean="0">
                <a:latin typeface="+mn-lt"/>
              </a:rPr>
              <a:t>Intermédiaire, professionnel qui organise de façon libre et autonome, pour le compte de l'expéditeur, la totalité du transport</a:t>
            </a:r>
          </a:p>
          <a:p>
            <a:pPr lvl="1" algn="l">
              <a:buFont typeface="Arial" pitchFamily="34" charset="0"/>
              <a:buChar char="•"/>
            </a:pPr>
            <a:r>
              <a:rPr lang="fr-FR" sz="2000" dirty="0" smtClean="0">
                <a:latin typeface="+mn-lt"/>
              </a:rPr>
              <a:t>Met en place et coordonne le transport avec les sous-traitants de son choix</a:t>
            </a:r>
          </a:p>
          <a:p>
            <a:pPr lvl="2" algn="l">
              <a:buFont typeface="Courier New" pitchFamily="49" charset="0"/>
              <a:buChar char="o"/>
            </a:pPr>
            <a:r>
              <a:rPr lang="fr-FR" sz="2000" dirty="0" smtClean="0">
                <a:latin typeface="+mn-lt"/>
              </a:rPr>
              <a:t>Est responsable de leurs fautes éventuelles</a:t>
            </a:r>
          </a:p>
          <a:p>
            <a:pPr lvl="1" algn="l">
              <a:buFont typeface="Arial" pitchFamily="34" charset="0"/>
              <a:buChar char="•"/>
            </a:pPr>
            <a:r>
              <a:rPr lang="fr-FR" sz="2000" dirty="0" smtClean="0">
                <a:latin typeface="+mn-lt"/>
              </a:rPr>
              <a:t>répond d'une obligation de résultats.</a:t>
            </a:r>
            <a:endParaRPr lang="fr-FR" sz="2000" dirty="0">
              <a:latin typeface="+mn-lt"/>
            </a:endParaRPr>
          </a:p>
        </p:txBody>
      </p:sp>
      <p:sp>
        <p:nvSpPr>
          <p:cNvPr id="12" name="Titre 6"/>
          <p:cNvSpPr>
            <a:spLocks noGrp="1"/>
          </p:cNvSpPr>
          <p:nvPr>
            <p:ph type="title"/>
          </p:nvPr>
        </p:nvSpPr>
        <p:spPr/>
        <p:txBody>
          <a:bodyPr>
            <a:normAutofit/>
          </a:bodyPr>
          <a:lstStyle/>
          <a:p>
            <a:pPr algn="ctr"/>
            <a:r>
              <a:rPr lang="fr-FR" sz="4000" b="1" dirty="0" smtClean="0"/>
              <a:t>Le transport</a:t>
            </a:r>
            <a:endParaRPr lang="fr-FR" sz="4000" b="1" dirty="0"/>
          </a:p>
        </p:txBody>
      </p:sp>
      <p:sp>
        <p:nvSpPr>
          <p:cNvPr id="5" name="Rectangle 4"/>
          <p:cNvSpPr/>
          <p:nvPr/>
        </p:nvSpPr>
        <p:spPr>
          <a:xfrm>
            <a:off x="323528" y="4869160"/>
            <a:ext cx="8496944" cy="1631216"/>
          </a:xfrm>
          <a:prstGeom prst="rect">
            <a:avLst/>
          </a:prstGeom>
        </p:spPr>
        <p:txBody>
          <a:bodyPr wrap="square">
            <a:spAutoFit/>
          </a:bodyPr>
          <a:lstStyle/>
          <a:p>
            <a:r>
              <a:rPr lang="fr-FR" sz="2000" b="1" i="1" dirty="0" smtClean="0">
                <a:solidFill>
                  <a:schemeClr val="accent1">
                    <a:lumMod val="75000"/>
                  </a:schemeClr>
                </a:solidFill>
                <a:latin typeface="+mn-lt"/>
              </a:rPr>
              <a:t>La politique de l’entreprise est souvent  de ne pas traiter en interne ces opérations afin de réduire un maximum sa charge administrative et de laisser des experts se charger de ces problématiques. </a:t>
            </a:r>
            <a:r>
              <a:rPr lang="fr-FR" sz="2000" dirty="0" smtClean="0">
                <a:latin typeface="+mn-lt"/>
              </a:rPr>
              <a:t/>
            </a:r>
            <a:br>
              <a:rPr lang="fr-FR" sz="2000" dirty="0" smtClean="0">
                <a:latin typeface="+mn-lt"/>
              </a:rPr>
            </a:br>
            <a:r>
              <a:rPr lang="fr-FR" sz="2000" dirty="0" smtClean="0">
                <a:latin typeface="+mn-lt"/>
              </a:rPr>
              <a:t/>
            </a:r>
            <a:br>
              <a:rPr lang="fr-FR" sz="2000" dirty="0" smtClean="0">
                <a:latin typeface="+mn-lt"/>
              </a:rPr>
            </a:br>
            <a:endParaRPr lang="fr-FR" sz="2000" dirty="0">
              <a:latin typeface="+mn-lt"/>
            </a:endParaRPr>
          </a:p>
        </p:txBody>
      </p:sp>
    </p:spTree>
    <p:extLst>
      <p:ext uri="{BB962C8B-B14F-4D97-AF65-F5344CB8AC3E}">
        <p14:creationId xmlns:p14="http://schemas.microsoft.com/office/powerpoint/2010/main" val="1240249795"/>
      </p:ext>
    </p:extLst>
  </p:cSld>
  <p:clrMapOvr>
    <a:masterClrMapping/>
  </p:clrMapOvr>
  <p:transition>
    <p:cover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2276872"/>
            <a:ext cx="7272808" cy="2246769"/>
          </a:xfrm>
          <a:prstGeom prst="rect">
            <a:avLst/>
          </a:prstGeom>
        </p:spPr>
        <p:txBody>
          <a:bodyPr wrap="square">
            <a:spAutoFit/>
          </a:bodyPr>
          <a:lstStyle/>
          <a:p>
            <a:pPr algn="l"/>
            <a:r>
              <a:rPr lang="fr-FR" sz="2000" dirty="0" smtClean="0">
                <a:latin typeface="+mn-lt"/>
              </a:rPr>
              <a:t>Avant d’envisager un transport de marchandises à l’international, il faut répondre à cette question importante : </a:t>
            </a:r>
            <a:r>
              <a:rPr lang="fr-FR" sz="2000" b="1" dirty="0" smtClean="0">
                <a:latin typeface="+mn-lt"/>
              </a:rPr>
              <a:t>à quel moment les risques et les frais sont-ils transférés à l’acheteur ? </a:t>
            </a:r>
          </a:p>
          <a:p>
            <a:pPr algn="l"/>
            <a:endParaRPr lang="fr-FR" sz="2000" dirty="0" smtClean="0">
              <a:latin typeface="+mn-lt"/>
            </a:endParaRPr>
          </a:p>
          <a:p>
            <a:pPr algn="l"/>
            <a:endParaRPr lang="fr-FR" sz="2000" dirty="0" smtClean="0">
              <a:latin typeface="+mn-lt"/>
            </a:endParaRPr>
          </a:p>
          <a:p>
            <a:pPr algn="l"/>
            <a:endParaRPr lang="fr-FR" sz="2000" dirty="0" smtClean="0">
              <a:latin typeface="+mn-lt"/>
            </a:endParaRPr>
          </a:p>
          <a:p>
            <a:pPr algn="l"/>
            <a:endParaRPr lang="fr-FR" sz="2000" dirty="0">
              <a:latin typeface="+mn-lt"/>
            </a:endParaRPr>
          </a:p>
        </p:txBody>
      </p:sp>
      <p:sp>
        <p:nvSpPr>
          <p:cNvPr id="11" name="ZoneTexte 10"/>
          <p:cNvSpPr txBox="1"/>
          <p:nvPr/>
        </p:nvSpPr>
        <p:spPr>
          <a:xfrm>
            <a:off x="0" y="1600200"/>
            <a:ext cx="6804248" cy="461665"/>
          </a:xfrm>
          <a:prstGeom prst="rect">
            <a:avLst/>
          </a:prstGeom>
          <a:noFill/>
        </p:spPr>
        <p:txBody>
          <a:bodyPr wrap="square" rtlCol="0">
            <a:spAutoFit/>
          </a:bodyPr>
          <a:lstStyle/>
          <a:p>
            <a:pPr algn="l"/>
            <a:r>
              <a:rPr lang="fr-FR" b="1" dirty="0" smtClean="0">
                <a:latin typeface="+mn-lt"/>
              </a:rPr>
              <a:t>Risques et frais du transport international</a:t>
            </a:r>
            <a:endParaRPr lang="fr-FR" b="1" dirty="0">
              <a:latin typeface="+mn-lt"/>
            </a:endParaRPr>
          </a:p>
        </p:txBody>
      </p:sp>
      <p:sp>
        <p:nvSpPr>
          <p:cNvPr id="12" name="Rectangle 11"/>
          <p:cNvSpPr/>
          <p:nvPr/>
        </p:nvSpPr>
        <p:spPr>
          <a:xfrm>
            <a:off x="467544" y="3501008"/>
            <a:ext cx="7632848" cy="1323439"/>
          </a:xfrm>
          <a:prstGeom prst="rect">
            <a:avLst/>
          </a:prstGeom>
        </p:spPr>
        <p:txBody>
          <a:bodyPr wrap="square">
            <a:spAutoFit/>
          </a:bodyPr>
          <a:lstStyle/>
          <a:p>
            <a:pPr algn="l"/>
            <a:r>
              <a:rPr lang="fr-FR" sz="2000" dirty="0" smtClean="0">
                <a:latin typeface="+mn-lt"/>
              </a:rPr>
              <a:t>En 1936, pour la première fois, la Chambre de Commerce Internationale (CCI), située à Paris, publie sous le nom d'Incoterms 1936 (</a:t>
            </a:r>
            <a:r>
              <a:rPr lang="fr-FR" sz="2000" b="1" dirty="0" err="1" smtClean="0">
                <a:latin typeface="+mn-lt"/>
              </a:rPr>
              <a:t>INternational</a:t>
            </a:r>
            <a:r>
              <a:rPr lang="fr-FR" sz="2000" b="1" dirty="0" smtClean="0">
                <a:latin typeface="+mn-lt"/>
              </a:rPr>
              <a:t> </a:t>
            </a:r>
            <a:r>
              <a:rPr lang="fr-FR" sz="2000" b="1" dirty="0" err="1" smtClean="0">
                <a:latin typeface="+mn-lt"/>
              </a:rPr>
              <a:t>COmmercial</a:t>
            </a:r>
            <a:r>
              <a:rPr lang="fr-FR" sz="2000" b="1" dirty="0" smtClean="0">
                <a:latin typeface="+mn-lt"/>
              </a:rPr>
              <a:t> TERMS)</a:t>
            </a:r>
            <a:r>
              <a:rPr lang="fr-FR" sz="2000" dirty="0" smtClean="0">
                <a:latin typeface="+mn-lt"/>
              </a:rPr>
              <a:t>, une série de règles internationales pour répondre à cette question.  </a:t>
            </a:r>
            <a:endParaRPr lang="fr-FR" sz="2000" dirty="0">
              <a:latin typeface="+mn-lt"/>
            </a:endParaRPr>
          </a:p>
        </p:txBody>
      </p:sp>
      <p:sp>
        <p:nvSpPr>
          <p:cNvPr id="15" name="Rectangle 7"/>
          <p:cNvSpPr>
            <a:spLocks noChangeArrowheads="1"/>
          </p:cNvSpPr>
          <p:nvPr/>
        </p:nvSpPr>
        <p:spPr bwMode="auto">
          <a:xfrm>
            <a:off x="0" y="4941168"/>
            <a:ext cx="9144000" cy="1006475"/>
          </a:xfrm>
          <a:prstGeom prst="rect">
            <a:avLst/>
          </a:prstGeom>
          <a:noFill/>
          <a:ln w="12700" cap="sq">
            <a:noFill/>
            <a:miter lim="800000"/>
            <a:headEnd type="none" w="sm" len="sm"/>
            <a:tailEnd type="none" w="sm" len="sm"/>
          </a:ln>
          <a:effectLst/>
        </p:spPr>
        <p:txBody>
          <a:bodyPr>
            <a:spAutoFit/>
          </a:bodyPr>
          <a:lstStyle/>
          <a:p>
            <a:r>
              <a:rPr lang="fr-FR" sz="2000" b="1" i="1" dirty="0">
                <a:solidFill>
                  <a:schemeClr val="accent1">
                    <a:lumMod val="75000"/>
                  </a:schemeClr>
                </a:solidFill>
                <a:latin typeface="+mn-lt"/>
                <a:cs typeface="Arial" pitchFamily="34" charset="0"/>
              </a:rPr>
              <a:t>Les incoterms définissent avec précision les obligations du vendeur et de l'acheteur en matière de prestations, de risques et de coûts.</a:t>
            </a:r>
            <a:r>
              <a:rPr lang="fr-FR" sz="2000" b="1" i="1" dirty="0">
                <a:solidFill>
                  <a:schemeClr val="accent1">
                    <a:lumMod val="75000"/>
                  </a:schemeClr>
                </a:solidFill>
                <a:latin typeface="+mn-lt"/>
                <a:cs typeface="Times New Roman" pitchFamily="18" charset="0"/>
              </a:rPr>
              <a:t> </a:t>
            </a:r>
          </a:p>
          <a:p>
            <a:pPr algn="l"/>
            <a:endParaRPr lang="fr-FR" sz="2000" b="1" dirty="0">
              <a:latin typeface="+mn-lt"/>
            </a:endParaRPr>
          </a:p>
        </p:txBody>
      </p:sp>
      <p:sp>
        <p:nvSpPr>
          <p:cNvPr id="10" name="Titre 6"/>
          <p:cNvSpPr>
            <a:spLocks noGrp="1"/>
          </p:cNvSpPr>
          <p:nvPr>
            <p:ph type="title"/>
          </p:nvPr>
        </p:nvSpPr>
        <p:spPr/>
        <p:txBody>
          <a:bodyPr>
            <a:normAutofit/>
          </a:bodyPr>
          <a:lstStyle/>
          <a:p>
            <a:pPr algn="ctr"/>
            <a:r>
              <a:rPr lang="fr-FR" sz="4000" b="1" dirty="0" smtClean="0"/>
              <a:t>Le transport</a:t>
            </a:r>
            <a:endParaRPr lang="fr-FR" sz="4000" b="1" dirty="0"/>
          </a:p>
        </p:txBody>
      </p:sp>
    </p:spTree>
    <p:extLst>
      <p:ext uri="{BB962C8B-B14F-4D97-AF65-F5344CB8AC3E}">
        <p14:creationId xmlns:p14="http://schemas.microsoft.com/office/powerpoint/2010/main" val="936886204"/>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68</a:t>
            </a:fld>
            <a:endParaRPr lang="en-US" dirty="0"/>
          </a:p>
        </p:txBody>
      </p:sp>
      <p:sp>
        <p:nvSpPr>
          <p:cNvPr id="23" name="Rectangle 10"/>
          <p:cNvSpPr>
            <a:spLocks noChangeArrowheads="1"/>
          </p:cNvSpPr>
          <p:nvPr/>
        </p:nvSpPr>
        <p:spPr bwMode="auto">
          <a:xfrm>
            <a:off x="1043608" y="2132856"/>
            <a:ext cx="7848872" cy="581025"/>
          </a:xfrm>
          <a:prstGeom prst="rect">
            <a:avLst/>
          </a:prstGeom>
          <a:noFill/>
          <a:ln w="12700" cap="sq">
            <a:noFill/>
            <a:miter lim="800000"/>
            <a:headEnd type="none" w="sm" len="sm"/>
            <a:tailEnd type="none" w="sm" len="sm"/>
          </a:ln>
          <a:effectLst/>
        </p:spPr>
        <p:txBody>
          <a:bodyPr wrap="square">
            <a:spAutoFit/>
          </a:bodyPr>
          <a:lstStyle/>
          <a:p>
            <a:pPr algn="l"/>
            <a:r>
              <a:rPr lang="fr-FR" sz="1600" b="1" dirty="0">
                <a:solidFill>
                  <a:schemeClr val="accent1"/>
                </a:solidFill>
                <a:latin typeface="+mn-lt"/>
                <a:cs typeface="Arial" pitchFamily="34" charset="0"/>
              </a:rPr>
              <a:t>- la manutention: définir les responsabilités et les tâches de chaque partie en matière de chargement et de déchargement des marchandises;</a:t>
            </a:r>
            <a:r>
              <a:rPr lang="fr-FR" sz="1600" b="1" dirty="0">
                <a:solidFill>
                  <a:schemeClr val="accent1"/>
                </a:solidFill>
                <a:latin typeface="+mn-lt"/>
                <a:cs typeface="Times New Roman" pitchFamily="18" charset="0"/>
              </a:rPr>
              <a:t> </a:t>
            </a:r>
            <a:endParaRPr lang="fr-FR" sz="1600" b="1" dirty="0">
              <a:solidFill>
                <a:schemeClr val="accent1"/>
              </a:solidFill>
              <a:latin typeface="+mn-lt"/>
            </a:endParaRPr>
          </a:p>
        </p:txBody>
      </p:sp>
      <p:sp>
        <p:nvSpPr>
          <p:cNvPr id="24" name="Rectangle 11"/>
          <p:cNvSpPr>
            <a:spLocks noChangeArrowheads="1"/>
          </p:cNvSpPr>
          <p:nvPr/>
        </p:nvSpPr>
        <p:spPr bwMode="auto">
          <a:xfrm>
            <a:off x="1043608" y="2708920"/>
            <a:ext cx="9144000" cy="338554"/>
          </a:xfrm>
          <a:prstGeom prst="rect">
            <a:avLst/>
          </a:prstGeom>
          <a:noFill/>
          <a:ln w="12700" cap="sq">
            <a:noFill/>
            <a:miter lim="800000"/>
            <a:headEnd type="none" w="sm" len="sm"/>
            <a:tailEnd type="none" w="sm" len="sm"/>
          </a:ln>
          <a:effectLst/>
        </p:spPr>
        <p:txBody>
          <a:bodyPr>
            <a:spAutoFit/>
          </a:bodyPr>
          <a:lstStyle/>
          <a:p>
            <a:pPr algn="l"/>
            <a:r>
              <a:rPr lang="fr-FR" sz="1600" b="1" dirty="0">
                <a:solidFill>
                  <a:schemeClr val="accent1"/>
                </a:solidFill>
                <a:latin typeface="+mn-lt"/>
                <a:cs typeface="Arial" pitchFamily="34" charset="0"/>
              </a:rPr>
              <a:t>- le </a:t>
            </a:r>
            <a:r>
              <a:rPr lang="fr-FR" sz="1600" b="1" dirty="0" smtClean="0">
                <a:solidFill>
                  <a:schemeClr val="accent1"/>
                </a:solidFill>
                <a:latin typeface="+mn-lt"/>
                <a:cs typeface="Arial" pitchFamily="34" charset="0"/>
              </a:rPr>
              <a:t>transport;</a:t>
            </a:r>
            <a:endParaRPr lang="fr-FR" sz="1600" b="1" dirty="0">
              <a:solidFill>
                <a:schemeClr val="accent1"/>
              </a:solidFill>
              <a:latin typeface="+mn-lt"/>
            </a:endParaRPr>
          </a:p>
        </p:txBody>
      </p:sp>
      <p:sp>
        <p:nvSpPr>
          <p:cNvPr id="25" name="Rectangle 12"/>
          <p:cNvSpPr>
            <a:spLocks noChangeArrowheads="1"/>
          </p:cNvSpPr>
          <p:nvPr/>
        </p:nvSpPr>
        <p:spPr bwMode="auto">
          <a:xfrm>
            <a:off x="1043608" y="3068960"/>
            <a:ext cx="9144000" cy="336550"/>
          </a:xfrm>
          <a:prstGeom prst="rect">
            <a:avLst/>
          </a:prstGeom>
          <a:noFill/>
          <a:ln w="12700" cap="sq">
            <a:noFill/>
            <a:miter lim="800000"/>
            <a:headEnd type="none" w="sm" len="sm"/>
            <a:tailEnd type="none" w="sm" len="sm"/>
          </a:ln>
          <a:effectLst/>
        </p:spPr>
        <p:txBody>
          <a:bodyPr>
            <a:spAutoFit/>
          </a:bodyPr>
          <a:lstStyle/>
          <a:p>
            <a:pPr algn="l"/>
            <a:r>
              <a:rPr lang="fr-FR" sz="1600" b="1" dirty="0">
                <a:solidFill>
                  <a:schemeClr val="accent1"/>
                </a:solidFill>
                <a:latin typeface="+mn-lt"/>
                <a:cs typeface="Arial" pitchFamily="34" charset="0"/>
              </a:rPr>
              <a:t>- les formalités de douane à l'importation et à l'exportation;</a:t>
            </a:r>
            <a:r>
              <a:rPr lang="fr-FR" sz="1200" dirty="0">
                <a:latin typeface="+mn-lt"/>
                <a:cs typeface="Times New Roman" pitchFamily="18" charset="0"/>
              </a:rPr>
              <a:t> </a:t>
            </a:r>
            <a:endParaRPr lang="fr-FR" dirty="0">
              <a:latin typeface="+mn-lt"/>
            </a:endParaRPr>
          </a:p>
        </p:txBody>
      </p:sp>
      <p:sp>
        <p:nvSpPr>
          <p:cNvPr id="26" name="Rectangle 13"/>
          <p:cNvSpPr>
            <a:spLocks noChangeArrowheads="1"/>
          </p:cNvSpPr>
          <p:nvPr/>
        </p:nvSpPr>
        <p:spPr bwMode="auto">
          <a:xfrm>
            <a:off x="1043608" y="3356992"/>
            <a:ext cx="9144000" cy="336550"/>
          </a:xfrm>
          <a:prstGeom prst="rect">
            <a:avLst/>
          </a:prstGeom>
          <a:noFill/>
          <a:ln w="12700" cap="sq">
            <a:noFill/>
            <a:miter lim="800000"/>
            <a:headEnd type="none" w="sm" len="sm"/>
            <a:tailEnd type="none" w="sm" len="sm"/>
          </a:ln>
          <a:effectLst/>
        </p:spPr>
        <p:txBody>
          <a:bodyPr>
            <a:spAutoFit/>
          </a:bodyPr>
          <a:lstStyle/>
          <a:p>
            <a:pPr algn="l"/>
            <a:r>
              <a:rPr lang="fr-FR" sz="1600" b="1" dirty="0">
                <a:solidFill>
                  <a:schemeClr val="accent1"/>
                </a:solidFill>
                <a:latin typeface="+mn-lt"/>
                <a:cs typeface="Arial" pitchFamily="34" charset="0"/>
              </a:rPr>
              <a:t>- la charge d'assurer la marchandise pendant le transport;</a:t>
            </a:r>
            <a:r>
              <a:rPr lang="fr-FR" sz="1200" dirty="0">
                <a:latin typeface="+mn-lt"/>
                <a:cs typeface="Times New Roman" pitchFamily="18" charset="0"/>
              </a:rPr>
              <a:t> </a:t>
            </a:r>
            <a:endParaRPr lang="fr-FR" dirty="0">
              <a:latin typeface="+mn-lt"/>
            </a:endParaRPr>
          </a:p>
        </p:txBody>
      </p:sp>
      <p:sp>
        <p:nvSpPr>
          <p:cNvPr id="27" name="Rectangle 14"/>
          <p:cNvSpPr>
            <a:spLocks noChangeArrowheads="1"/>
          </p:cNvSpPr>
          <p:nvPr/>
        </p:nvSpPr>
        <p:spPr bwMode="auto">
          <a:xfrm>
            <a:off x="1043608" y="3645024"/>
            <a:ext cx="9144000" cy="336550"/>
          </a:xfrm>
          <a:prstGeom prst="rect">
            <a:avLst/>
          </a:prstGeom>
          <a:noFill/>
          <a:ln w="12700" cap="sq">
            <a:noFill/>
            <a:miter lim="800000"/>
            <a:headEnd type="none" w="sm" len="sm"/>
            <a:tailEnd type="none" w="sm" len="sm"/>
          </a:ln>
          <a:effectLst/>
        </p:spPr>
        <p:txBody>
          <a:bodyPr>
            <a:spAutoFit/>
          </a:bodyPr>
          <a:lstStyle/>
          <a:p>
            <a:pPr algn="l"/>
            <a:r>
              <a:rPr lang="fr-FR" sz="1600" b="1" dirty="0">
                <a:solidFill>
                  <a:schemeClr val="accent1"/>
                </a:solidFill>
                <a:latin typeface="+mn-lt"/>
                <a:cs typeface="Arial" pitchFamily="34" charset="0"/>
              </a:rPr>
              <a:t>- la charge d'effectuer les emballages nécessaires au transport.</a:t>
            </a:r>
            <a:r>
              <a:rPr lang="fr-FR" sz="1200" dirty="0">
                <a:latin typeface="+mn-lt"/>
                <a:cs typeface="Times New Roman" pitchFamily="18" charset="0"/>
              </a:rPr>
              <a:t> </a:t>
            </a:r>
            <a:endParaRPr lang="fr-FR" dirty="0">
              <a:latin typeface="+mn-lt"/>
            </a:endParaRPr>
          </a:p>
        </p:txBody>
      </p:sp>
      <p:sp>
        <p:nvSpPr>
          <p:cNvPr id="28" name="Rectangle 15"/>
          <p:cNvSpPr>
            <a:spLocks noChangeArrowheads="1"/>
          </p:cNvSpPr>
          <p:nvPr/>
        </p:nvSpPr>
        <p:spPr bwMode="auto">
          <a:xfrm>
            <a:off x="304800" y="4038600"/>
            <a:ext cx="9144000" cy="396875"/>
          </a:xfrm>
          <a:prstGeom prst="rect">
            <a:avLst/>
          </a:prstGeom>
          <a:noFill/>
          <a:ln w="12700" cap="sq">
            <a:noFill/>
            <a:miter lim="800000"/>
            <a:headEnd type="none" w="sm" len="sm"/>
            <a:tailEnd type="none" w="sm" len="sm"/>
          </a:ln>
          <a:effectLst/>
        </p:spPr>
        <p:txBody>
          <a:bodyPr>
            <a:spAutoFit/>
          </a:bodyPr>
          <a:lstStyle/>
          <a:p>
            <a:pPr algn="l"/>
            <a:r>
              <a:rPr lang="fr-FR" sz="2000" b="1" dirty="0" smtClean="0">
                <a:latin typeface="+mn-lt"/>
                <a:cs typeface="Arial" pitchFamily="34" charset="0"/>
              </a:rPr>
              <a:t>qui </a:t>
            </a:r>
            <a:r>
              <a:rPr lang="fr-FR" sz="2000" b="1" dirty="0">
                <a:latin typeface="+mn-lt"/>
                <a:cs typeface="Arial" pitchFamily="34" charset="0"/>
              </a:rPr>
              <a:t>est responsable?</a:t>
            </a:r>
            <a:r>
              <a:rPr lang="fr-FR" sz="2000" dirty="0">
                <a:latin typeface="+mn-lt"/>
                <a:cs typeface="Times New Roman" pitchFamily="18" charset="0"/>
              </a:rPr>
              <a:t> </a:t>
            </a:r>
            <a:endParaRPr lang="fr-FR" sz="2000" dirty="0">
              <a:latin typeface="+mn-lt"/>
            </a:endParaRPr>
          </a:p>
        </p:txBody>
      </p:sp>
      <p:sp>
        <p:nvSpPr>
          <p:cNvPr id="29" name="Rectangle 17"/>
          <p:cNvSpPr>
            <a:spLocks noChangeArrowheads="1"/>
          </p:cNvSpPr>
          <p:nvPr/>
        </p:nvSpPr>
        <p:spPr bwMode="auto">
          <a:xfrm>
            <a:off x="1600200" y="4343400"/>
            <a:ext cx="6696744" cy="581025"/>
          </a:xfrm>
          <a:prstGeom prst="rect">
            <a:avLst/>
          </a:prstGeom>
          <a:noFill/>
          <a:ln w="12700" cap="sq">
            <a:noFill/>
            <a:miter lim="800000"/>
            <a:headEnd type="none" w="sm" len="sm"/>
            <a:tailEnd type="none" w="sm" len="sm"/>
          </a:ln>
          <a:effectLst/>
        </p:spPr>
        <p:txBody>
          <a:bodyPr wrap="square">
            <a:spAutoFit/>
          </a:bodyPr>
          <a:lstStyle/>
          <a:p>
            <a:pPr algn="l"/>
            <a:r>
              <a:rPr lang="fr-FR" sz="1600" b="1" dirty="0">
                <a:solidFill>
                  <a:schemeClr val="accent1"/>
                </a:solidFill>
                <a:latin typeface="+mn-lt"/>
                <a:cs typeface="Arial" pitchFamily="34" charset="0"/>
              </a:rPr>
              <a:t>Qui va supporter les conséquences des dommages des incendies, des vols ou des pertes pendant le transport?</a:t>
            </a:r>
            <a:r>
              <a:rPr lang="fr-FR" sz="1200" dirty="0">
                <a:latin typeface="+mn-lt"/>
                <a:cs typeface="Times New Roman" pitchFamily="18" charset="0"/>
              </a:rPr>
              <a:t> </a:t>
            </a:r>
            <a:endParaRPr lang="fr-FR" dirty="0">
              <a:latin typeface="+mn-lt"/>
            </a:endParaRPr>
          </a:p>
        </p:txBody>
      </p:sp>
      <p:sp>
        <p:nvSpPr>
          <p:cNvPr id="30" name="Rectangle 18"/>
          <p:cNvSpPr>
            <a:spLocks noChangeArrowheads="1"/>
          </p:cNvSpPr>
          <p:nvPr/>
        </p:nvSpPr>
        <p:spPr bwMode="auto">
          <a:xfrm>
            <a:off x="304800" y="4953000"/>
            <a:ext cx="9144000" cy="400110"/>
          </a:xfrm>
          <a:prstGeom prst="rect">
            <a:avLst/>
          </a:prstGeom>
          <a:noFill/>
          <a:ln w="12700" cap="sq">
            <a:noFill/>
            <a:miter lim="800000"/>
            <a:headEnd type="none" w="sm" len="sm"/>
            <a:tailEnd type="none" w="sm" len="sm"/>
          </a:ln>
          <a:effectLst/>
        </p:spPr>
        <p:txBody>
          <a:bodyPr>
            <a:spAutoFit/>
          </a:bodyPr>
          <a:lstStyle/>
          <a:p>
            <a:pPr algn="l"/>
            <a:r>
              <a:rPr lang="fr-FR" sz="2000" b="1" dirty="0" smtClean="0">
                <a:latin typeface="+mn-lt"/>
                <a:cs typeface="Arial" pitchFamily="34" charset="0"/>
              </a:rPr>
              <a:t>qui </a:t>
            </a:r>
            <a:r>
              <a:rPr lang="fr-FR" sz="2000" b="1" dirty="0">
                <a:latin typeface="+mn-lt"/>
                <a:cs typeface="Arial" pitchFamily="34" charset="0"/>
              </a:rPr>
              <a:t>paie quoi?</a:t>
            </a:r>
            <a:r>
              <a:rPr lang="fr-FR" sz="2000" dirty="0">
                <a:latin typeface="+mn-lt"/>
                <a:cs typeface="Times New Roman" pitchFamily="18" charset="0"/>
              </a:rPr>
              <a:t> </a:t>
            </a:r>
            <a:endParaRPr lang="fr-FR" sz="2000" dirty="0">
              <a:latin typeface="+mn-lt"/>
            </a:endParaRPr>
          </a:p>
        </p:txBody>
      </p:sp>
      <p:sp>
        <p:nvSpPr>
          <p:cNvPr id="31" name="Rectangle 19"/>
          <p:cNvSpPr>
            <a:spLocks noChangeArrowheads="1"/>
          </p:cNvSpPr>
          <p:nvPr/>
        </p:nvSpPr>
        <p:spPr bwMode="auto">
          <a:xfrm>
            <a:off x="2267744" y="5085184"/>
            <a:ext cx="9144000" cy="581025"/>
          </a:xfrm>
          <a:prstGeom prst="rect">
            <a:avLst/>
          </a:prstGeom>
          <a:noFill/>
          <a:ln w="12700" cap="sq">
            <a:noFill/>
            <a:miter lim="800000"/>
            <a:headEnd type="none" w="sm" len="sm"/>
            <a:tailEnd type="none" w="sm" len="sm"/>
          </a:ln>
          <a:effectLst/>
        </p:spPr>
        <p:txBody>
          <a:bodyPr>
            <a:spAutoFit/>
          </a:bodyPr>
          <a:lstStyle/>
          <a:p>
            <a:pPr algn="l"/>
            <a:r>
              <a:rPr lang="fr-FR" sz="1600" b="1" dirty="0">
                <a:solidFill>
                  <a:schemeClr val="accent1"/>
                </a:solidFill>
                <a:latin typeface="+mn-lt"/>
                <a:cs typeface="Times New Roman" pitchFamily="18" charset="0"/>
              </a:rPr>
              <a:t/>
            </a:r>
            <a:br>
              <a:rPr lang="fr-FR" sz="1600" b="1" dirty="0">
                <a:solidFill>
                  <a:schemeClr val="accent1"/>
                </a:solidFill>
                <a:latin typeface="+mn-lt"/>
                <a:cs typeface="Times New Roman" pitchFamily="18" charset="0"/>
              </a:rPr>
            </a:br>
            <a:r>
              <a:rPr lang="fr-FR" sz="1600" b="1" dirty="0">
                <a:solidFill>
                  <a:schemeClr val="accent1"/>
                </a:solidFill>
                <a:latin typeface="+mn-lt"/>
                <a:cs typeface="Arial" pitchFamily="34" charset="0"/>
              </a:rPr>
              <a:t>- le transport</a:t>
            </a:r>
            <a:r>
              <a:rPr lang="fr-FR" sz="1600" b="1" dirty="0">
                <a:solidFill>
                  <a:schemeClr val="accent1"/>
                </a:solidFill>
                <a:latin typeface="+mn-lt"/>
                <a:cs typeface="Times New Roman" pitchFamily="18" charset="0"/>
              </a:rPr>
              <a:t> </a:t>
            </a:r>
            <a:endParaRPr lang="fr-FR" sz="1600" b="1" dirty="0">
              <a:solidFill>
                <a:schemeClr val="accent1"/>
              </a:solidFill>
              <a:latin typeface="+mn-lt"/>
            </a:endParaRPr>
          </a:p>
        </p:txBody>
      </p:sp>
      <p:sp>
        <p:nvSpPr>
          <p:cNvPr id="32" name="Rectangle 20"/>
          <p:cNvSpPr>
            <a:spLocks noChangeArrowheads="1"/>
          </p:cNvSpPr>
          <p:nvPr/>
        </p:nvSpPr>
        <p:spPr bwMode="auto">
          <a:xfrm>
            <a:off x="2267744" y="5589240"/>
            <a:ext cx="9144000" cy="336550"/>
          </a:xfrm>
          <a:prstGeom prst="rect">
            <a:avLst/>
          </a:prstGeom>
          <a:noFill/>
          <a:ln w="12700" cap="sq">
            <a:noFill/>
            <a:miter lim="800000"/>
            <a:headEnd type="none" w="sm" len="sm"/>
            <a:tailEnd type="none" w="sm" len="sm"/>
          </a:ln>
          <a:effectLst/>
        </p:spPr>
        <p:txBody>
          <a:bodyPr>
            <a:spAutoFit/>
          </a:bodyPr>
          <a:lstStyle/>
          <a:p>
            <a:pPr algn="l"/>
            <a:r>
              <a:rPr lang="fr-FR" sz="1600" b="1" dirty="0">
                <a:solidFill>
                  <a:schemeClr val="accent1"/>
                </a:solidFill>
                <a:latin typeface="+mn-lt"/>
                <a:cs typeface="Arial" pitchFamily="34" charset="0"/>
              </a:rPr>
              <a:t>- l'assurance</a:t>
            </a:r>
            <a:r>
              <a:rPr lang="fr-FR" sz="1200" dirty="0">
                <a:latin typeface="+mn-lt"/>
                <a:cs typeface="Times New Roman" pitchFamily="18" charset="0"/>
              </a:rPr>
              <a:t> </a:t>
            </a:r>
            <a:endParaRPr lang="fr-FR" dirty="0">
              <a:latin typeface="+mn-lt"/>
            </a:endParaRPr>
          </a:p>
        </p:txBody>
      </p:sp>
      <p:sp>
        <p:nvSpPr>
          <p:cNvPr id="33" name="Rectangle 21"/>
          <p:cNvSpPr>
            <a:spLocks noChangeArrowheads="1"/>
          </p:cNvSpPr>
          <p:nvPr/>
        </p:nvSpPr>
        <p:spPr bwMode="auto">
          <a:xfrm>
            <a:off x="2267744" y="5877272"/>
            <a:ext cx="9144000" cy="336550"/>
          </a:xfrm>
          <a:prstGeom prst="rect">
            <a:avLst/>
          </a:prstGeom>
          <a:noFill/>
          <a:ln w="12700" cap="sq">
            <a:noFill/>
            <a:miter lim="800000"/>
            <a:headEnd type="none" w="sm" len="sm"/>
            <a:tailEnd type="none" w="sm" len="sm"/>
          </a:ln>
          <a:effectLst/>
        </p:spPr>
        <p:txBody>
          <a:bodyPr>
            <a:spAutoFit/>
          </a:bodyPr>
          <a:lstStyle/>
          <a:p>
            <a:pPr algn="l"/>
            <a:r>
              <a:rPr lang="fr-FR" sz="1600" b="1" dirty="0">
                <a:solidFill>
                  <a:schemeClr val="accent1"/>
                </a:solidFill>
                <a:latin typeface="+mn-lt"/>
                <a:cs typeface="Arial" pitchFamily="34" charset="0"/>
              </a:rPr>
              <a:t>- les droits de douane à l'importation et à l'exportation</a:t>
            </a:r>
            <a:r>
              <a:rPr lang="fr-FR" sz="1200" dirty="0">
                <a:latin typeface="+mn-lt"/>
                <a:cs typeface="Times New Roman" pitchFamily="18" charset="0"/>
              </a:rPr>
              <a:t> </a:t>
            </a:r>
            <a:endParaRPr lang="fr-FR" dirty="0">
              <a:latin typeface="+mn-lt"/>
            </a:endParaRPr>
          </a:p>
        </p:txBody>
      </p:sp>
      <p:sp>
        <p:nvSpPr>
          <p:cNvPr id="34" name="Rectangle 22"/>
          <p:cNvSpPr>
            <a:spLocks noChangeArrowheads="1"/>
          </p:cNvSpPr>
          <p:nvPr/>
        </p:nvSpPr>
        <p:spPr bwMode="auto">
          <a:xfrm>
            <a:off x="2195736" y="6165304"/>
            <a:ext cx="9144000" cy="336550"/>
          </a:xfrm>
          <a:prstGeom prst="rect">
            <a:avLst/>
          </a:prstGeom>
          <a:noFill/>
          <a:ln w="12700" cap="sq">
            <a:noFill/>
            <a:miter lim="800000"/>
            <a:headEnd type="none" w="sm" len="sm"/>
            <a:tailEnd type="none" w="sm" len="sm"/>
          </a:ln>
          <a:effectLst/>
        </p:spPr>
        <p:txBody>
          <a:bodyPr>
            <a:spAutoFit/>
          </a:bodyPr>
          <a:lstStyle/>
          <a:p>
            <a:pPr algn="l"/>
            <a:r>
              <a:rPr lang="fr-FR" sz="1600" b="1" dirty="0">
                <a:solidFill>
                  <a:schemeClr val="accent1"/>
                </a:solidFill>
                <a:latin typeface="+mn-lt"/>
                <a:cs typeface="Arial" pitchFamily="34" charset="0"/>
              </a:rPr>
              <a:t>- les frais annexes.</a:t>
            </a:r>
            <a:r>
              <a:rPr lang="fr-FR" sz="1200" dirty="0">
                <a:latin typeface="+mn-lt"/>
                <a:cs typeface="Times New Roman" pitchFamily="18" charset="0"/>
              </a:rPr>
              <a:t> </a:t>
            </a:r>
            <a:endParaRPr lang="fr-FR" dirty="0">
              <a:latin typeface="+mn-lt"/>
            </a:endParaRPr>
          </a:p>
        </p:txBody>
      </p:sp>
      <p:sp>
        <p:nvSpPr>
          <p:cNvPr id="35" name="ZoneTexte 34"/>
          <p:cNvSpPr txBox="1"/>
          <p:nvPr/>
        </p:nvSpPr>
        <p:spPr>
          <a:xfrm>
            <a:off x="0" y="1700808"/>
            <a:ext cx="3779912" cy="400110"/>
          </a:xfrm>
          <a:prstGeom prst="rect">
            <a:avLst/>
          </a:prstGeom>
          <a:noFill/>
        </p:spPr>
        <p:txBody>
          <a:bodyPr wrap="square" rtlCol="0">
            <a:spAutoFit/>
          </a:bodyPr>
          <a:lstStyle/>
          <a:p>
            <a:pPr algn="l"/>
            <a:r>
              <a:rPr lang="fr-FR" sz="2000" b="1" dirty="0" smtClean="0">
                <a:latin typeface="+mn-lt"/>
              </a:rPr>
              <a:t>Qui fait quoi?</a:t>
            </a:r>
            <a:endParaRPr lang="fr-FR" sz="2000" b="1" dirty="0">
              <a:latin typeface="+mn-lt"/>
            </a:endParaRPr>
          </a:p>
        </p:txBody>
      </p:sp>
      <p:sp>
        <p:nvSpPr>
          <p:cNvPr id="36" name="Titre 6"/>
          <p:cNvSpPr>
            <a:spLocks noGrp="1"/>
          </p:cNvSpPr>
          <p:nvPr>
            <p:ph type="title"/>
          </p:nvPr>
        </p:nvSpPr>
        <p:spPr/>
        <p:txBody>
          <a:bodyPr>
            <a:normAutofit/>
          </a:bodyPr>
          <a:lstStyle/>
          <a:p>
            <a:pPr algn="ctr"/>
            <a:r>
              <a:rPr lang="fr-FR" sz="4000" b="1" dirty="0" smtClean="0"/>
              <a:t>Le transport</a:t>
            </a:r>
            <a:endParaRPr lang="fr-FR" sz="4000" b="1" dirty="0"/>
          </a:p>
        </p:txBody>
      </p:sp>
    </p:spTree>
    <p:extLst>
      <p:ext uri="{BB962C8B-B14F-4D97-AF65-F5344CB8AC3E}">
        <p14:creationId xmlns:p14="http://schemas.microsoft.com/office/powerpoint/2010/main" val="2201231344"/>
      </p:ext>
    </p:extLst>
  </p:cSld>
  <p:clrMapOvr>
    <a:masterClrMapping/>
  </p:clrMapOvr>
  <p:transition>
    <p:cover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891105083"/>
              </p:ext>
            </p:extLst>
          </p:nvPr>
        </p:nvGraphicFramePr>
        <p:xfrm>
          <a:off x="899592" y="1750374"/>
          <a:ext cx="7848872" cy="4973136"/>
        </p:xfrm>
        <a:graphic>
          <a:graphicData uri="http://schemas.openxmlformats.org/drawingml/2006/table">
            <a:tbl>
              <a:tblPr/>
              <a:tblGrid>
                <a:gridCol w="1962218"/>
                <a:gridCol w="1962218"/>
                <a:gridCol w="1962218"/>
                <a:gridCol w="1962218"/>
              </a:tblGrid>
              <a:tr h="212349">
                <a:tc gridSpan="2">
                  <a:txBody>
                    <a:bodyPr/>
                    <a:lstStyle/>
                    <a:p>
                      <a:pPr algn="ctr">
                        <a:lnSpc>
                          <a:spcPct val="115000"/>
                        </a:lnSpc>
                        <a:spcAft>
                          <a:spcPts val="0"/>
                        </a:spcAft>
                      </a:pPr>
                      <a:r>
                        <a:rPr lang="fr-FR" sz="1000" b="1" dirty="0">
                          <a:latin typeface="Trebuchet MS"/>
                          <a:ea typeface="Times New Roman"/>
                          <a:cs typeface="Times New Roman"/>
                        </a:rPr>
                        <a:t>Libellé Anglais</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hMerge="1">
                  <a:txBody>
                    <a:bodyPr/>
                    <a:lstStyle/>
                    <a:p>
                      <a:endParaRPr lang="fr-FR"/>
                    </a:p>
                  </a:txBody>
                  <a:tcPr/>
                </a:tc>
                <a:tc gridSpan="2">
                  <a:txBody>
                    <a:bodyPr/>
                    <a:lstStyle/>
                    <a:p>
                      <a:pPr algn="ctr">
                        <a:lnSpc>
                          <a:spcPct val="115000"/>
                        </a:lnSpc>
                        <a:spcAft>
                          <a:spcPts val="0"/>
                        </a:spcAft>
                      </a:pPr>
                      <a:r>
                        <a:rPr lang="fr-FR" sz="1000" b="1" dirty="0">
                          <a:latin typeface="Trebuchet MS"/>
                          <a:ea typeface="Times New Roman"/>
                          <a:cs typeface="Times New Roman"/>
                        </a:rPr>
                        <a:t>Libellé Français</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hMerge="1">
                  <a:txBody>
                    <a:bodyPr/>
                    <a:lstStyle/>
                    <a:p>
                      <a:endParaRPr lang="fr-FR"/>
                    </a:p>
                  </a:txBody>
                  <a:tcPr/>
                </a:tc>
              </a:tr>
              <a:tr h="212349">
                <a:tc>
                  <a:txBody>
                    <a:bodyPr/>
                    <a:lstStyle/>
                    <a:p>
                      <a:pPr algn="ctr">
                        <a:lnSpc>
                          <a:spcPct val="115000"/>
                        </a:lnSpc>
                        <a:spcAft>
                          <a:spcPts val="0"/>
                        </a:spcAft>
                      </a:pPr>
                      <a:r>
                        <a:rPr lang="fr-FR" sz="1000">
                          <a:latin typeface="Trebuchet MS"/>
                          <a:ea typeface="Times New Roman"/>
                          <a:cs typeface="Times New Roman"/>
                        </a:rPr>
                        <a:t>code</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Descriptif</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Descriptif</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code</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EXW</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EX Works...</a:t>
                      </a:r>
                      <a:br>
                        <a:rPr lang="fr-FR" sz="1000" dirty="0">
                          <a:latin typeface="Trebuchet MS"/>
                          <a:ea typeface="Times New Roman"/>
                          <a:cs typeface="Times New Roman"/>
                        </a:rPr>
                      </a:br>
                      <a:r>
                        <a:rPr lang="fr-FR" sz="1000" b="0" dirty="0" err="1">
                          <a:solidFill>
                            <a:schemeClr val="tx1"/>
                          </a:solidFill>
                          <a:latin typeface="Trebuchet MS"/>
                          <a:ea typeface="Times New Roman"/>
                          <a:cs typeface="Times New Roman"/>
                        </a:rPr>
                        <a:t>named</a:t>
                      </a:r>
                      <a:r>
                        <a:rPr lang="fr-FR" sz="1000" b="0" dirty="0">
                          <a:solidFill>
                            <a:schemeClr val="tx1"/>
                          </a:solidFill>
                          <a:latin typeface="Trebuchet MS"/>
                          <a:ea typeface="Times New Roman"/>
                          <a:cs typeface="Times New Roman"/>
                        </a:rPr>
                        <a:t> place</a:t>
                      </a:r>
                      <a:endParaRPr lang="fr-FR" sz="1000" b="0" dirty="0">
                        <a:solidFill>
                          <a:schemeClr val="tx1"/>
                        </a:solidFill>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Usine (EN), usine (à l')…</a:t>
                      </a:r>
                      <a:br>
                        <a:rPr lang="fr-FR" sz="1000">
                          <a:latin typeface="Trebuchet MS"/>
                          <a:ea typeface="Times New Roman"/>
                          <a:cs typeface="Times New Roman"/>
                        </a:rPr>
                      </a:br>
                      <a:r>
                        <a:rPr lang="fr-FR" sz="1000">
                          <a:latin typeface="Trebuchet MS"/>
                          <a:ea typeface="Times New Roman"/>
                          <a:cs typeface="Times New Roman"/>
                        </a:rPr>
                        <a:t>lieu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ENU</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FCA</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Free CArrier…</a:t>
                      </a:r>
                      <a:br>
                        <a:rPr lang="fr-FR" sz="1000">
                          <a:latin typeface="Trebuchet MS"/>
                          <a:ea typeface="Times New Roman"/>
                          <a:cs typeface="Times New Roman"/>
                        </a:rPr>
                      </a:br>
                      <a:r>
                        <a:rPr lang="fr-FR" sz="1000">
                          <a:latin typeface="Trebuchet MS"/>
                          <a:ea typeface="Times New Roman"/>
                          <a:cs typeface="Times New Roman"/>
                        </a:rPr>
                        <a:t>named place</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FranCo Transporteur…</a:t>
                      </a:r>
                      <a:br>
                        <a:rPr lang="fr-FR" sz="1000">
                          <a:latin typeface="Trebuchet MS"/>
                          <a:ea typeface="Times New Roman"/>
                          <a:cs typeface="Times New Roman"/>
                        </a:rPr>
                      </a:br>
                      <a:r>
                        <a:rPr lang="fr-FR" sz="1000">
                          <a:latin typeface="Trebuchet MS"/>
                          <a:ea typeface="Times New Roman"/>
                          <a:cs typeface="Times New Roman"/>
                        </a:rPr>
                        <a:t>lieu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FCT</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FAS</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en-US" sz="1000">
                          <a:latin typeface="Trebuchet MS"/>
                          <a:ea typeface="Times New Roman"/>
                          <a:cs typeface="Times New Roman"/>
                        </a:rPr>
                        <a:t>Free AlongSide ship…</a:t>
                      </a:r>
                      <a:br>
                        <a:rPr lang="en-US" sz="1000">
                          <a:latin typeface="Trebuchet MS"/>
                          <a:ea typeface="Times New Roman"/>
                          <a:cs typeface="Times New Roman"/>
                        </a:rPr>
                      </a:br>
                      <a:r>
                        <a:rPr lang="en-US" sz="1000">
                          <a:latin typeface="Trebuchet MS"/>
                          <a:ea typeface="Times New Roman"/>
                          <a:cs typeface="Times New Roman"/>
                        </a:rPr>
                        <a:t>named port of shipment</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Franco le Long du navire …</a:t>
                      </a:r>
                      <a:br>
                        <a:rPr lang="fr-FR" sz="1000">
                          <a:latin typeface="Trebuchet MS"/>
                          <a:ea typeface="Times New Roman"/>
                          <a:cs typeface="Times New Roman"/>
                        </a:rPr>
                      </a:br>
                      <a:r>
                        <a:rPr lang="fr-FR" sz="1000">
                          <a:latin typeface="Trebuchet MS"/>
                          <a:ea typeface="Times New Roman"/>
                          <a:cs typeface="Times New Roman"/>
                        </a:rPr>
                        <a:t>port d’embarquement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FLB</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FOB</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en-US" sz="1000">
                          <a:latin typeface="Trebuchet MS"/>
                          <a:ea typeface="Times New Roman"/>
                          <a:cs typeface="Times New Roman"/>
                        </a:rPr>
                        <a:t>Free On Board…</a:t>
                      </a:r>
                      <a:br>
                        <a:rPr lang="en-US" sz="1000">
                          <a:latin typeface="Trebuchet MS"/>
                          <a:ea typeface="Times New Roman"/>
                          <a:cs typeface="Times New Roman"/>
                        </a:rPr>
                      </a:br>
                      <a:r>
                        <a:rPr lang="en-US" sz="1000">
                          <a:latin typeface="Trebuchet MS"/>
                          <a:ea typeface="Times New Roman"/>
                          <a:cs typeface="Times New Roman"/>
                        </a:rPr>
                        <a:t>named port of shipment</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Chargé A Bord... </a:t>
                      </a:r>
                      <a:br>
                        <a:rPr lang="fr-FR" sz="1000">
                          <a:latin typeface="Trebuchet MS"/>
                          <a:ea typeface="Times New Roman"/>
                          <a:cs typeface="Times New Roman"/>
                        </a:rPr>
                      </a:br>
                      <a:r>
                        <a:rPr lang="fr-FR" sz="1000">
                          <a:latin typeface="Trebuchet MS"/>
                          <a:ea typeface="Times New Roman"/>
                          <a:cs typeface="Times New Roman"/>
                        </a:rPr>
                        <a:t>port d’embarquement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CAB</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CFR</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en-US" sz="1000">
                          <a:latin typeface="Trebuchet MS"/>
                          <a:ea typeface="Times New Roman"/>
                          <a:cs typeface="Times New Roman"/>
                        </a:rPr>
                        <a:t>Cost and Freight …</a:t>
                      </a:r>
                      <a:br>
                        <a:rPr lang="en-US" sz="1000">
                          <a:latin typeface="Trebuchet MS"/>
                          <a:ea typeface="Times New Roman"/>
                          <a:cs typeface="Times New Roman"/>
                        </a:rPr>
                      </a:br>
                      <a:r>
                        <a:rPr lang="en-US" sz="1000">
                          <a:latin typeface="Trebuchet MS"/>
                          <a:ea typeface="Times New Roman"/>
                          <a:cs typeface="Times New Roman"/>
                        </a:rPr>
                        <a:t>named port of destination</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Coût et Fret...</a:t>
                      </a:r>
                      <a:br>
                        <a:rPr lang="fr-FR" sz="1000">
                          <a:latin typeface="Trebuchet MS"/>
                          <a:ea typeface="Times New Roman"/>
                          <a:cs typeface="Times New Roman"/>
                        </a:rPr>
                      </a:br>
                      <a:r>
                        <a:rPr lang="fr-FR" sz="1000">
                          <a:latin typeface="Trebuchet MS"/>
                          <a:ea typeface="Times New Roman"/>
                          <a:cs typeface="Times New Roman"/>
                        </a:rPr>
                        <a:t>port de destination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CFR</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CPT</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en-US" sz="1000">
                          <a:latin typeface="Trebuchet MS"/>
                          <a:ea typeface="Times New Roman"/>
                          <a:cs typeface="Times New Roman"/>
                        </a:rPr>
                        <a:t>Carriage Paid To…</a:t>
                      </a:r>
                      <a:br>
                        <a:rPr lang="en-US" sz="1000">
                          <a:latin typeface="Trebuchet MS"/>
                          <a:ea typeface="Times New Roman"/>
                          <a:cs typeface="Times New Roman"/>
                        </a:rPr>
                      </a:br>
                      <a:r>
                        <a:rPr lang="en-US" sz="1000">
                          <a:latin typeface="Trebuchet MS"/>
                          <a:ea typeface="Times New Roman"/>
                          <a:cs typeface="Times New Roman"/>
                        </a:rPr>
                        <a:t>named port of destination</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Port Payé jusqu’à …</a:t>
                      </a:r>
                      <a:br>
                        <a:rPr lang="fr-FR" sz="1000">
                          <a:latin typeface="Trebuchet MS"/>
                          <a:ea typeface="Times New Roman"/>
                          <a:cs typeface="Times New Roman"/>
                        </a:rPr>
                      </a:br>
                      <a:r>
                        <a:rPr lang="fr-FR" sz="1000">
                          <a:latin typeface="Trebuchet MS"/>
                          <a:ea typeface="Times New Roman"/>
                          <a:cs typeface="Times New Roman"/>
                        </a:rPr>
                        <a:t>port de destination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POP</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CIF</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en-US" sz="1000">
                          <a:latin typeface="Trebuchet MS"/>
                          <a:ea typeface="Times New Roman"/>
                          <a:cs typeface="Times New Roman"/>
                        </a:rPr>
                        <a:t>Cost, Insurance, Freight...</a:t>
                      </a:r>
                      <a:br>
                        <a:rPr lang="en-US" sz="1000">
                          <a:latin typeface="Trebuchet MS"/>
                          <a:ea typeface="Times New Roman"/>
                          <a:cs typeface="Times New Roman"/>
                        </a:rPr>
                      </a:br>
                      <a:r>
                        <a:rPr lang="en-US" sz="1000">
                          <a:latin typeface="Trebuchet MS"/>
                          <a:ea typeface="Times New Roman"/>
                          <a:cs typeface="Times New Roman"/>
                        </a:rPr>
                        <a:t>named port of destination</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Coût, Assurance et Fret...</a:t>
                      </a:r>
                      <a:br>
                        <a:rPr lang="fr-FR" sz="1000">
                          <a:latin typeface="Trebuchet MS"/>
                          <a:ea typeface="Times New Roman"/>
                          <a:cs typeface="Times New Roman"/>
                        </a:rPr>
                      </a:br>
                      <a:r>
                        <a:rPr lang="fr-FR" sz="1000">
                          <a:latin typeface="Trebuchet MS"/>
                          <a:ea typeface="Times New Roman"/>
                          <a:cs typeface="Times New Roman"/>
                        </a:rPr>
                        <a:t>port de destination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CAF</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CIP</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en-US" sz="1000">
                          <a:latin typeface="Trebuchet MS"/>
                          <a:ea typeface="Times New Roman"/>
                          <a:cs typeface="Times New Roman"/>
                        </a:rPr>
                        <a:t>Carriage and Insurance Paid to...</a:t>
                      </a:r>
                      <a:br>
                        <a:rPr lang="en-US" sz="1000">
                          <a:latin typeface="Trebuchet MS"/>
                          <a:ea typeface="Times New Roman"/>
                          <a:cs typeface="Times New Roman"/>
                        </a:rPr>
                      </a:br>
                      <a:r>
                        <a:rPr lang="en-US" sz="1000">
                          <a:latin typeface="Trebuchet MS"/>
                          <a:ea typeface="Times New Roman"/>
                          <a:cs typeface="Times New Roman"/>
                        </a:rPr>
                        <a:t>named place of destination</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Port et Assurance Payés, </a:t>
                      </a:r>
                      <a:br>
                        <a:rPr lang="fr-FR" sz="1000">
                          <a:latin typeface="Trebuchet MS"/>
                          <a:ea typeface="Times New Roman"/>
                          <a:cs typeface="Times New Roman"/>
                        </a:rPr>
                      </a:br>
                      <a:r>
                        <a:rPr lang="fr-FR" sz="1000">
                          <a:latin typeface="Trebuchet MS"/>
                          <a:ea typeface="Times New Roman"/>
                          <a:cs typeface="Times New Roman"/>
                        </a:rPr>
                        <a:t>port de destination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PAP</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DAT</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en-US" sz="1000">
                          <a:latin typeface="Trebuchet MS"/>
                          <a:ea typeface="Times New Roman"/>
                          <a:cs typeface="Times New Roman"/>
                        </a:rPr>
                        <a:t>Delivered At Terminal... </a:t>
                      </a:r>
                      <a:br>
                        <a:rPr lang="en-US" sz="1000">
                          <a:latin typeface="Trebuchet MS"/>
                          <a:ea typeface="Times New Roman"/>
                          <a:cs typeface="Times New Roman"/>
                        </a:rPr>
                      </a:br>
                      <a:r>
                        <a:rPr lang="en-US" sz="1000">
                          <a:latin typeface="Trebuchet MS"/>
                          <a:ea typeface="Times New Roman"/>
                          <a:cs typeface="Times New Roman"/>
                        </a:rPr>
                        <a:t>Named port of destination</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Rendu au Terminal...</a:t>
                      </a:r>
                      <a:br>
                        <a:rPr lang="fr-FR" sz="1000">
                          <a:latin typeface="Trebuchet MS"/>
                          <a:ea typeface="Times New Roman"/>
                          <a:cs typeface="Times New Roman"/>
                        </a:rPr>
                      </a:br>
                      <a:r>
                        <a:rPr lang="fr-FR" sz="1000">
                          <a:latin typeface="Trebuchet MS"/>
                          <a:ea typeface="Times New Roman"/>
                          <a:cs typeface="Times New Roman"/>
                        </a:rPr>
                        <a:t>port de destination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RPD</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DAP</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en-US" sz="1000">
                          <a:latin typeface="Trebuchet MS"/>
                          <a:ea typeface="Times New Roman"/>
                          <a:cs typeface="Times New Roman"/>
                        </a:rPr>
                        <a:t>Delivered at Place …</a:t>
                      </a:r>
                      <a:br>
                        <a:rPr lang="en-US" sz="1000">
                          <a:latin typeface="Trebuchet MS"/>
                          <a:ea typeface="Times New Roman"/>
                          <a:cs typeface="Times New Roman"/>
                        </a:rPr>
                      </a:br>
                      <a:r>
                        <a:rPr lang="en-US" sz="1000">
                          <a:latin typeface="Trebuchet MS"/>
                          <a:ea typeface="Times New Roman"/>
                          <a:cs typeface="Times New Roman"/>
                        </a:rPr>
                        <a:t>named port of destination</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Rendu au...</a:t>
                      </a:r>
                      <a:br>
                        <a:rPr lang="fr-FR" sz="1000">
                          <a:latin typeface="Trebuchet MS"/>
                          <a:ea typeface="Times New Roman"/>
                          <a:cs typeface="Times New Roman"/>
                        </a:rPr>
                      </a:br>
                      <a:r>
                        <a:rPr lang="fr-FR" sz="1000">
                          <a:latin typeface="Trebuchet MS"/>
                          <a:ea typeface="Times New Roman"/>
                          <a:cs typeface="Times New Roman"/>
                        </a:rPr>
                        <a:t>lieu de destination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RLD</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79228">
                <a:tc>
                  <a:txBody>
                    <a:bodyPr/>
                    <a:lstStyle/>
                    <a:p>
                      <a:pPr algn="ctr">
                        <a:lnSpc>
                          <a:spcPct val="115000"/>
                        </a:lnSpc>
                        <a:spcAft>
                          <a:spcPts val="0"/>
                        </a:spcAft>
                      </a:pPr>
                      <a:r>
                        <a:rPr lang="fr-FR" sz="1200" b="1" u="none" strike="noStrike" dirty="0">
                          <a:solidFill>
                            <a:schemeClr val="tx1"/>
                          </a:solidFill>
                          <a:latin typeface="+mn-lt"/>
                          <a:ea typeface="Times New Roman"/>
                          <a:cs typeface="Times New Roman"/>
                          <a:hlinkClick r:id="rId3"/>
                        </a:rPr>
                        <a:t>DDP</a:t>
                      </a:r>
                      <a:endParaRPr lang="fr-FR" sz="1200" b="1" u="none" dirty="0">
                        <a:solidFill>
                          <a:schemeClr val="tx1"/>
                        </a:solidFill>
                        <a:latin typeface="+mn-lt"/>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en-US" sz="1000">
                          <a:latin typeface="Trebuchet MS"/>
                          <a:ea typeface="Times New Roman"/>
                          <a:cs typeface="Times New Roman"/>
                        </a:rPr>
                        <a:t>Delivered Duty Paid...</a:t>
                      </a:r>
                      <a:br>
                        <a:rPr lang="en-US" sz="1000">
                          <a:latin typeface="Trebuchet MS"/>
                          <a:ea typeface="Times New Roman"/>
                          <a:cs typeface="Times New Roman"/>
                        </a:rPr>
                      </a:br>
                      <a:r>
                        <a:rPr lang="en-US" sz="1000">
                          <a:latin typeface="Trebuchet MS"/>
                          <a:ea typeface="Times New Roman"/>
                          <a:cs typeface="Times New Roman"/>
                        </a:rPr>
                        <a:t>named place of destination</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a:latin typeface="Trebuchet MS"/>
                          <a:ea typeface="Times New Roman"/>
                          <a:cs typeface="Times New Roman"/>
                        </a:rPr>
                        <a:t>Rendu Droits Acquittés…</a:t>
                      </a:r>
                      <a:br>
                        <a:rPr lang="fr-FR" sz="1000">
                          <a:latin typeface="Trebuchet MS"/>
                          <a:ea typeface="Times New Roman"/>
                          <a:cs typeface="Times New Roman"/>
                        </a:rPr>
                      </a:br>
                      <a:r>
                        <a:rPr lang="fr-FR" sz="1000">
                          <a:latin typeface="Trebuchet MS"/>
                          <a:ea typeface="Times New Roman"/>
                          <a:cs typeface="Times New Roman"/>
                        </a:rPr>
                        <a:t>lieu de destination convenu</a:t>
                      </a:r>
                      <a:endParaRPr lang="fr-FR" sz="100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1000" dirty="0">
                          <a:latin typeface="Trebuchet MS"/>
                          <a:ea typeface="Times New Roman"/>
                          <a:cs typeface="Times New Roman"/>
                        </a:rPr>
                        <a:t>RDA</a:t>
                      </a:r>
                      <a:endParaRPr lang="fr-FR" sz="1000" dirty="0">
                        <a:latin typeface="Calibri"/>
                        <a:ea typeface="Calibri"/>
                        <a:cs typeface="Times New Roman"/>
                      </a:endParaRPr>
                    </a:p>
                  </a:txBody>
                  <a:tcPr marL="29496" marR="29496" marT="29496" marB="29496"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7" name="ZoneTexte 6"/>
          <p:cNvSpPr txBox="1"/>
          <p:nvPr/>
        </p:nvSpPr>
        <p:spPr>
          <a:xfrm>
            <a:off x="0" y="1371600"/>
            <a:ext cx="3194248" cy="461665"/>
          </a:xfrm>
          <a:prstGeom prst="rect">
            <a:avLst/>
          </a:prstGeom>
          <a:noFill/>
        </p:spPr>
        <p:txBody>
          <a:bodyPr wrap="square" rtlCol="0">
            <a:spAutoFit/>
          </a:bodyPr>
          <a:lstStyle/>
          <a:p>
            <a:pPr algn="l"/>
            <a:r>
              <a:rPr lang="fr-FR" b="1" dirty="0" smtClean="0">
                <a:latin typeface="+mn-lt"/>
              </a:rPr>
              <a:t>Les incoterms 2010 </a:t>
            </a:r>
            <a:endParaRPr lang="fr-FR" b="1" dirty="0">
              <a:latin typeface="+mn-lt"/>
            </a:endParaRPr>
          </a:p>
        </p:txBody>
      </p:sp>
      <p:sp>
        <p:nvSpPr>
          <p:cNvPr id="8" name="Rectangle 7"/>
          <p:cNvSpPr/>
          <p:nvPr/>
        </p:nvSpPr>
        <p:spPr>
          <a:xfrm>
            <a:off x="2895600" y="1371600"/>
            <a:ext cx="4451090" cy="369332"/>
          </a:xfrm>
          <a:prstGeom prst="rect">
            <a:avLst/>
          </a:prstGeom>
        </p:spPr>
        <p:txBody>
          <a:bodyPr wrap="none">
            <a:spAutoFit/>
          </a:bodyPr>
          <a:lstStyle/>
          <a:p>
            <a:r>
              <a:rPr lang="fr-FR" sz="1800" i="1" dirty="0" smtClean="0">
                <a:latin typeface="+mn-lt"/>
              </a:rPr>
              <a:t>www.interex.fr/fr/methodes/</a:t>
            </a:r>
            <a:r>
              <a:rPr lang="fr-FR" sz="1800" b="1" i="1" dirty="0" smtClean="0">
                <a:latin typeface="+mn-lt"/>
              </a:rPr>
              <a:t>incoterms</a:t>
            </a:r>
            <a:r>
              <a:rPr lang="fr-FR" sz="1800" i="1" dirty="0" smtClean="0">
                <a:latin typeface="+mn-lt"/>
              </a:rPr>
              <a:t>-</a:t>
            </a:r>
            <a:r>
              <a:rPr lang="fr-FR" sz="1800" b="1" i="1" dirty="0" smtClean="0">
                <a:latin typeface="+mn-lt"/>
              </a:rPr>
              <a:t>2010</a:t>
            </a:r>
            <a:r>
              <a:rPr lang="fr-FR" sz="1800" dirty="0" smtClean="0">
                <a:latin typeface="+mn-lt"/>
              </a:rPr>
              <a:t> </a:t>
            </a:r>
            <a:endParaRPr lang="fr-FR" sz="1800" dirty="0">
              <a:latin typeface="+mn-lt"/>
            </a:endParaRPr>
          </a:p>
        </p:txBody>
      </p:sp>
      <p:sp>
        <p:nvSpPr>
          <p:cNvPr id="10" name="Titre 6"/>
          <p:cNvSpPr>
            <a:spLocks noGrp="1"/>
          </p:cNvSpPr>
          <p:nvPr>
            <p:ph type="title"/>
          </p:nvPr>
        </p:nvSpPr>
        <p:spPr/>
        <p:txBody>
          <a:bodyPr>
            <a:normAutofit/>
          </a:bodyPr>
          <a:lstStyle/>
          <a:p>
            <a:pPr algn="ctr"/>
            <a:r>
              <a:rPr lang="fr-FR" sz="4000" b="1" dirty="0" smtClean="0"/>
              <a:t>Le transport</a:t>
            </a:r>
            <a:endParaRPr lang="fr-FR" sz="4000" b="1" dirty="0"/>
          </a:p>
        </p:txBody>
      </p:sp>
    </p:spTree>
    <p:extLst>
      <p:ext uri="{BB962C8B-B14F-4D97-AF65-F5344CB8AC3E}">
        <p14:creationId xmlns:p14="http://schemas.microsoft.com/office/powerpoint/2010/main" val="1471902183"/>
      </p:ext>
    </p:extLst>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droite 5"/>
          <p:cNvSpPr/>
          <p:nvPr/>
        </p:nvSpPr>
        <p:spPr>
          <a:xfrm>
            <a:off x="3131840" y="3501008"/>
            <a:ext cx="1440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contenu 7"/>
          <p:cNvSpPr>
            <a:spLocks noGrp="1"/>
          </p:cNvSpPr>
          <p:nvPr>
            <p:ph idx="1"/>
          </p:nvPr>
        </p:nvSpPr>
        <p:spPr>
          <a:xfrm>
            <a:off x="457200" y="1600200"/>
            <a:ext cx="8229600" cy="4349079"/>
          </a:xfrm>
        </p:spPr>
        <p:txBody>
          <a:bodyPr/>
          <a:lstStyle/>
          <a:p>
            <a:pPr marL="914400" lvl="1" indent="-514350">
              <a:buFont typeface="Wingdings" pitchFamily="2" charset="2"/>
              <a:buChar char="§"/>
            </a:pPr>
            <a:r>
              <a:rPr lang="fr-FR" sz="2000" b="1" dirty="0" smtClean="0">
                <a:cs typeface="Times New Roman" pitchFamily="18" charset="0"/>
              </a:rPr>
              <a:t>Dans la distribution: exemple d’un grossiste en fournitures de bureau:</a:t>
            </a:r>
          </a:p>
          <a:p>
            <a:pPr marL="1314450" lvl="2" indent="-514350"/>
            <a:r>
              <a:rPr lang="fr-FR" sz="1900" dirty="0" smtClean="0">
                <a:cs typeface="Times New Roman" pitchFamily="18" charset="0"/>
              </a:rPr>
              <a:t>Contrat </a:t>
            </a:r>
          </a:p>
          <a:p>
            <a:pPr marL="1314450" lvl="2" indent="-514350"/>
            <a:r>
              <a:rPr lang="fr-FR" sz="1900" dirty="0" smtClean="0">
                <a:cs typeface="Times New Roman" pitchFamily="18" charset="0"/>
              </a:rPr>
              <a:t>Saisie de la commande</a:t>
            </a:r>
          </a:p>
          <a:p>
            <a:pPr marL="1314450" lvl="2" indent="-514350"/>
            <a:r>
              <a:rPr lang="fr-FR" sz="1900" dirty="0" smtClean="0">
                <a:cs typeface="Times New Roman" pitchFamily="18" charset="0"/>
              </a:rPr>
              <a:t>Préparation sur stock</a:t>
            </a:r>
          </a:p>
          <a:p>
            <a:pPr marL="1314450" lvl="2" indent="-514350"/>
            <a:r>
              <a:rPr lang="fr-FR" sz="1900" dirty="0" smtClean="0">
                <a:cs typeface="Times New Roman" pitchFamily="18" charset="0"/>
              </a:rPr>
              <a:t>Si reliquats         Commande fournisseur (en cours ou à venir)</a:t>
            </a:r>
          </a:p>
          <a:p>
            <a:pPr marL="1314450" lvl="2" indent="-514350"/>
            <a:r>
              <a:rPr lang="fr-FR" sz="1900" dirty="0" smtClean="0">
                <a:cs typeface="Times New Roman" pitchFamily="18" charset="0"/>
              </a:rPr>
              <a:t>Envoi de la commande client</a:t>
            </a:r>
          </a:p>
          <a:p>
            <a:pPr marL="1314450" lvl="2" indent="-514350"/>
            <a:r>
              <a:rPr lang="fr-FR" sz="1900" dirty="0" smtClean="0">
                <a:cs typeface="Times New Roman" pitchFamily="18" charset="0"/>
              </a:rPr>
              <a:t>Envoi des reliquats</a:t>
            </a:r>
          </a:p>
          <a:p>
            <a:pPr marL="1314450" lvl="2" indent="-514350"/>
            <a:endParaRPr lang="fr-FR" sz="1900" dirty="0" smtClean="0">
              <a:cs typeface="Times New Roman" pitchFamily="18" charset="0"/>
            </a:endParaRPr>
          </a:p>
          <a:p>
            <a:pPr marL="1314450" lvl="2" indent="-514350" algn="ctr">
              <a:buNone/>
            </a:pPr>
            <a:r>
              <a:rPr lang="fr-FR" b="1" i="1" dirty="0" smtClean="0">
                <a:solidFill>
                  <a:schemeClr val="accent1">
                    <a:lumMod val="50000"/>
                  </a:schemeClr>
                </a:solidFill>
                <a:cs typeface="Times New Roman" pitchFamily="18" charset="0"/>
              </a:rPr>
              <a:t>Dès réception du contrat commercial, le service ADV doit être informé de ses composantes de manière à prendre des dispositions</a:t>
            </a:r>
          </a:p>
        </p:txBody>
      </p:sp>
      <p:sp>
        <p:nvSpPr>
          <p:cNvPr id="10"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Tree>
    <p:extLst>
      <p:ext uri="{BB962C8B-B14F-4D97-AF65-F5344CB8AC3E}">
        <p14:creationId xmlns:p14="http://schemas.microsoft.com/office/powerpoint/2010/main" val="2113844063"/>
      </p:ext>
    </p:extLst>
  </p:cSld>
  <p:clrMapOvr>
    <a:masterClrMapping/>
  </p:clrMapOvr>
  <p:transition>
    <p:cover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1835696" y="1828800"/>
          <a:ext cx="5832648" cy="4624531"/>
        </p:xfrm>
        <a:graphic>
          <a:graphicData uri="http://schemas.openxmlformats.org/drawingml/2006/table">
            <a:tbl>
              <a:tblPr/>
              <a:tblGrid>
                <a:gridCol w="835049"/>
                <a:gridCol w="525395"/>
                <a:gridCol w="445444"/>
                <a:gridCol w="439733"/>
                <a:gridCol w="448616"/>
                <a:gridCol w="444175"/>
                <a:gridCol w="424504"/>
                <a:gridCol w="444175"/>
                <a:gridCol w="424504"/>
                <a:gridCol w="473363"/>
                <a:gridCol w="465749"/>
                <a:gridCol w="461941"/>
              </a:tblGrid>
              <a:tr h="665449">
                <a:tc>
                  <a:txBody>
                    <a:bodyPr/>
                    <a:lstStyle/>
                    <a:p>
                      <a:pPr>
                        <a:lnSpc>
                          <a:spcPct val="115000"/>
                        </a:lnSpc>
                        <a:spcAft>
                          <a:spcPts val="0"/>
                        </a:spcAft>
                      </a:pPr>
                      <a:r>
                        <a:rPr lang="fr-FR" sz="800" b="1" dirty="0">
                          <a:latin typeface="Trebuchet MS"/>
                          <a:ea typeface="Times New Roman"/>
                          <a:cs typeface="Times New Roman"/>
                        </a:rPr>
                        <a:t>LIBELLES</a:t>
                      </a:r>
                      <a:endParaRPr lang="fr-FR" sz="900" dirty="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Départ usine</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gridSpan="3">
                  <a:txBody>
                    <a:bodyPr/>
                    <a:lstStyle/>
                    <a:p>
                      <a:pPr algn="ctr">
                        <a:lnSpc>
                          <a:spcPct val="115000"/>
                        </a:lnSpc>
                        <a:spcAft>
                          <a:spcPts val="0"/>
                        </a:spcAft>
                      </a:pPr>
                      <a:r>
                        <a:rPr lang="fr-FR" sz="800" b="1">
                          <a:latin typeface="Trebuchet MS"/>
                          <a:ea typeface="Times New Roman"/>
                          <a:cs typeface="Times New Roman"/>
                        </a:rPr>
                        <a:t>Transport principal</a:t>
                      </a:r>
                      <a:br>
                        <a:rPr lang="fr-FR" sz="800" b="1">
                          <a:latin typeface="Trebuchet MS"/>
                          <a:ea typeface="Times New Roman"/>
                          <a:cs typeface="Times New Roman"/>
                        </a:rPr>
                      </a:br>
                      <a:r>
                        <a:rPr lang="fr-FR" sz="800" b="1">
                          <a:latin typeface="Trebuchet MS"/>
                          <a:ea typeface="Times New Roman"/>
                          <a:cs typeface="Times New Roman"/>
                        </a:rPr>
                        <a:t>non acquitté par le</a:t>
                      </a:r>
                      <a:br>
                        <a:rPr lang="fr-FR" sz="800" b="1">
                          <a:latin typeface="Trebuchet MS"/>
                          <a:ea typeface="Times New Roman"/>
                          <a:cs typeface="Times New Roman"/>
                        </a:rPr>
                      </a:br>
                      <a:r>
                        <a:rPr lang="fr-FR" sz="800" b="1">
                          <a:latin typeface="Trebuchet MS"/>
                          <a:ea typeface="Times New Roman"/>
                          <a:cs typeface="Times New Roman"/>
                        </a:rPr>
                        <a:t>vendeur</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hMerge="1">
                  <a:txBody>
                    <a:bodyPr/>
                    <a:lstStyle/>
                    <a:p>
                      <a:endParaRPr lang="fr-FR"/>
                    </a:p>
                  </a:txBody>
                  <a:tcPr/>
                </a:tc>
                <a:tc hMerge="1">
                  <a:txBody>
                    <a:bodyPr/>
                    <a:lstStyle/>
                    <a:p>
                      <a:endParaRPr lang="fr-FR"/>
                    </a:p>
                  </a:txBody>
                  <a:tcPr/>
                </a:tc>
                <a:tc gridSpan="4">
                  <a:txBody>
                    <a:bodyPr/>
                    <a:lstStyle/>
                    <a:p>
                      <a:pPr algn="ctr">
                        <a:lnSpc>
                          <a:spcPct val="115000"/>
                        </a:lnSpc>
                        <a:spcAft>
                          <a:spcPts val="0"/>
                        </a:spcAft>
                      </a:pPr>
                      <a:r>
                        <a:rPr lang="fr-FR" sz="800" b="1" dirty="0">
                          <a:latin typeface="Trebuchet MS"/>
                          <a:ea typeface="Times New Roman"/>
                          <a:cs typeface="Times New Roman"/>
                        </a:rPr>
                        <a:t>Transport principal acquitté par le vendeur</a:t>
                      </a:r>
                      <a:endParaRPr lang="fr-FR" sz="900" dirty="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800" b="1">
                          <a:latin typeface="Trebuchet MS"/>
                          <a:ea typeface="Times New Roman"/>
                          <a:cs typeface="Times New Roman"/>
                        </a:rPr>
                        <a:t>Frais d’acheminement supportés par le vendeur jusqu’à destination</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hMerge="1">
                  <a:txBody>
                    <a:bodyPr/>
                    <a:lstStyle/>
                    <a:p>
                      <a:endParaRPr lang="fr-FR"/>
                    </a:p>
                  </a:txBody>
                  <a:tcPr/>
                </a:tc>
                <a:tc hMerge="1">
                  <a:txBody>
                    <a:bodyPr/>
                    <a:lstStyle/>
                    <a:p>
                      <a:endParaRPr lang="fr-FR"/>
                    </a:p>
                  </a:txBody>
                  <a:tcPr/>
                </a:tc>
              </a:tr>
              <a:tr h="367204">
                <a:tc>
                  <a:txBody>
                    <a:bodyPr/>
                    <a:lstStyle/>
                    <a:p>
                      <a:pPr>
                        <a:lnSpc>
                          <a:spcPct val="115000"/>
                        </a:lnSpc>
                        <a:spcAft>
                          <a:spcPts val="0"/>
                        </a:spcAft>
                      </a:pPr>
                      <a:r>
                        <a:rPr lang="fr-FR" sz="800" b="1">
                          <a:latin typeface="Trebuchet MS"/>
                          <a:ea typeface="Times New Roman"/>
                          <a:cs typeface="Times New Roman"/>
                        </a:rPr>
                        <a:t>Incoterm /</a:t>
                      </a:r>
                      <a:br>
                        <a:rPr lang="fr-FR" sz="800" b="1">
                          <a:latin typeface="Trebuchet MS"/>
                          <a:ea typeface="Times New Roman"/>
                          <a:cs typeface="Times New Roman"/>
                        </a:rPr>
                      </a:br>
                      <a:r>
                        <a:rPr lang="fr-FR" sz="800" b="1">
                          <a:latin typeface="Trebuchet MS"/>
                          <a:ea typeface="Times New Roman"/>
                          <a:cs typeface="Times New Roman"/>
                        </a:rPr>
                        <a:t>Coût</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EXW</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FCA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FAS</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FOB</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CFR</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CIF</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CPT</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CIP</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DAT</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DAP</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c>
                  <a:txBody>
                    <a:bodyPr/>
                    <a:lstStyle/>
                    <a:p>
                      <a:pPr algn="ctr">
                        <a:lnSpc>
                          <a:spcPct val="115000"/>
                        </a:lnSpc>
                        <a:spcAft>
                          <a:spcPts val="0"/>
                        </a:spcAft>
                      </a:pPr>
                      <a:r>
                        <a:rPr lang="fr-FR" sz="800" b="1">
                          <a:latin typeface="Trebuchet MS"/>
                          <a:ea typeface="Times New Roman"/>
                          <a:cs typeface="Times New Roman"/>
                        </a:rPr>
                        <a:t>DDP</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DDDDDD"/>
                    </a:solidFill>
                  </a:tcPr>
                </a:tc>
              </a:tr>
              <a:tr h="218082">
                <a:tc>
                  <a:txBody>
                    <a:bodyPr/>
                    <a:lstStyle/>
                    <a:p>
                      <a:pPr>
                        <a:lnSpc>
                          <a:spcPct val="115000"/>
                        </a:lnSpc>
                        <a:spcAft>
                          <a:spcPts val="0"/>
                        </a:spcAft>
                      </a:pPr>
                      <a:r>
                        <a:rPr lang="fr-FR" sz="800">
                          <a:latin typeface="Trebuchet MS"/>
                          <a:ea typeface="Times New Roman"/>
                          <a:cs typeface="Times New Roman"/>
                        </a:rPr>
                        <a:t>Emballage</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67204">
                <a:tc>
                  <a:txBody>
                    <a:bodyPr/>
                    <a:lstStyle/>
                    <a:p>
                      <a:pPr>
                        <a:lnSpc>
                          <a:spcPct val="115000"/>
                        </a:lnSpc>
                        <a:spcAft>
                          <a:spcPts val="0"/>
                        </a:spcAft>
                      </a:pPr>
                      <a:r>
                        <a:rPr lang="fr-FR" sz="800">
                          <a:latin typeface="Trebuchet MS"/>
                          <a:ea typeface="Times New Roman"/>
                          <a:cs typeface="Times New Roman"/>
                        </a:rPr>
                        <a:t>Chargement à l’usine</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67204">
                <a:tc>
                  <a:txBody>
                    <a:bodyPr/>
                    <a:lstStyle/>
                    <a:p>
                      <a:pPr>
                        <a:lnSpc>
                          <a:spcPct val="115000"/>
                        </a:lnSpc>
                        <a:spcAft>
                          <a:spcPts val="0"/>
                        </a:spcAft>
                      </a:pPr>
                      <a:r>
                        <a:rPr lang="fr-FR" sz="800">
                          <a:latin typeface="Trebuchet MS"/>
                          <a:ea typeface="Times New Roman"/>
                          <a:cs typeface="Times New Roman"/>
                        </a:rPr>
                        <a:t>Pré acheminement</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18082">
                <a:tc>
                  <a:txBody>
                    <a:bodyPr/>
                    <a:lstStyle/>
                    <a:p>
                      <a:pPr>
                        <a:lnSpc>
                          <a:spcPct val="115000"/>
                        </a:lnSpc>
                        <a:spcAft>
                          <a:spcPts val="0"/>
                        </a:spcAft>
                      </a:pPr>
                      <a:r>
                        <a:rPr lang="fr-FR" sz="800">
                          <a:latin typeface="Trebuchet MS"/>
                          <a:ea typeface="Times New Roman"/>
                          <a:cs typeface="Times New Roman"/>
                        </a:rPr>
                        <a:t>Douane export</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67204">
                <a:tc>
                  <a:txBody>
                    <a:bodyPr/>
                    <a:lstStyle/>
                    <a:p>
                      <a:pPr>
                        <a:lnSpc>
                          <a:spcPct val="115000"/>
                        </a:lnSpc>
                        <a:spcAft>
                          <a:spcPts val="0"/>
                        </a:spcAft>
                      </a:pPr>
                      <a:r>
                        <a:rPr lang="fr-FR" sz="800">
                          <a:latin typeface="Trebuchet MS"/>
                          <a:ea typeface="Times New Roman"/>
                          <a:cs typeface="Times New Roman"/>
                        </a:rPr>
                        <a:t>Manutention au départ</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67204">
                <a:tc>
                  <a:txBody>
                    <a:bodyPr/>
                    <a:lstStyle/>
                    <a:p>
                      <a:pPr>
                        <a:lnSpc>
                          <a:spcPct val="115000"/>
                        </a:lnSpc>
                        <a:spcAft>
                          <a:spcPts val="0"/>
                        </a:spcAft>
                      </a:pPr>
                      <a:r>
                        <a:rPr lang="fr-FR" sz="800">
                          <a:latin typeface="Trebuchet MS"/>
                          <a:ea typeface="Times New Roman"/>
                          <a:cs typeface="Times New Roman"/>
                        </a:rPr>
                        <a:t>Transport principal</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67204">
                <a:tc>
                  <a:txBody>
                    <a:bodyPr/>
                    <a:lstStyle/>
                    <a:p>
                      <a:pPr>
                        <a:lnSpc>
                          <a:spcPct val="115000"/>
                        </a:lnSpc>
                        <a:spcAft>
                          <a:spcPts val="0"/>
                        </a:spcAft>
                      </a:pPr>
                      <a:r>
                        <a:rPr lang="fr-FR" sz="800">
                          <a:latin typeface="Trebuchet MS"/>
                          <a:ea typeface="Times New Roman"/>
                          <a:cs typeface="Times New Roman"/>
                        </a:rPr>
                        <a:t>Assurance transport</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67204">
                <a:tc>
                  <a:txBody>
                    <a:bodyPr/>
                    <a:lstStyle/>
                    <a:p>
                      <a:pPr>
                        <a:lnSpc>
                          <a:spcPct val="115000"/>
                        </a:lnSpc>
                        <a:spcAft>
                          <a:spcPts val="0"/>
                        </a:spcAft>
                      </a:pPr>
                      <a:r>
                        <a:rPr lang="fr-FR" sz="800">
                          <a:latin typeface="Trebuchet MS"/>
                          <a:ea typeface="Times New Roman"/>
                          <a:cs typeface="Times New Roman"/>
                        </a:rPr>
                        <a:t>Manutention à l’arrivée</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18082">
                <a:tc>
                  <a:txBody>
                    <a:bodyPr/>
                    <a:lstStyle/>
                    <a:p>
                      <a:pPr>
                        <a:lnSpc>
                          <a:spcPct val="115000"/>
                        </a:lnSpc>
                        <a:spcAft>
                          <a:spcPts val="0"/>
                        </a:spcAft>
                      </a:pPr>
                      <a:r>
                        <a:rPr lang="fr-FR" sz="800">
                          <a:latin typeface="Trebuchet MS"/>
                          <a:ea typeface="Times New Roman"/>
                          <a:cs typeface="Times New Roman"/>
                        </a:rPr>
                        <a:t>Douane import</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67204">
                <a:tc>
                  <a:txBody>
                    <a:bodyPr/>
                    <a:lstStyle/>
                    <a:p>
                      <a:pPr>
                        <a:lnSpc>
                          <a:spcPct val="115000"/>
                        </a:lnSpc>
                        <a:spcAft>
                          <a:spcPts val="0"/>
                        </a:spcAft>
                      </a:pPr>
                      <a:r>
                        <a:rPr lang="fr-FR" sz="800">
                          <a:latin typeface="Trebuchet MS"/>
                          <a:ea typeface="Times New Roman"/>
                          <a:cs typeface="Times New Roman"/>
                        </a:rPr>
                        <a:t>Post acheminement</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V</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67204">
                <a:tc>
                  <a:txBody>
                    <a:bodyPr/>
                    <a:lstStyle/>
                    <a:p>
                      <a:pPr>
                        <a:lnSpc>
                          <a:spcPct val="115000"/>
                        </a:lnSpc>
                        <a:spcAft>
                          <a:spcPts val="0"/>
                        </a:spcAft>
                      </a:pPr>
                      <a:r>
                        <a:rPr lang="fr-FR" sz="800">
                          <a:latin typeface="Trebuchet MS"/>
                          <a:ea typeface="Times New Roman"/>
                          <a:cs typeface="Times New Roman"/>
                        </a:rPr>
                        <a:t>Déchargement usine</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a:latin typeface="Trebuchet MS"/>
                          <a:ea typeface="Times New Roman"/>
                          <a:cs typeface="Times New Roman"/>
                        </a:rPr>
                        <a:t>A</a:t>
                      </a:r>
                      <a:endParaRPr lang="fr-FR" sz="90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E5E5E5"/>
                    </a:solidFill>
                  </a:tcPr>
                </a:tc>
                <a:tc>
                  <a:txBody>
                    <a:bodyPr/>
                    <a:lstStyle/>
                    <a:p>
                      <a:pPr algn="ctr">
                        <a:lnSpc>
                          <a:spcPct val="115000"/>
                        </a:lnSpc>
                        <a:spcAft>
                          <a:spcPts val="0"/>
                        </a:spcAft>
                      </a:pPr>
                      <a:r>
                        <a:rPr lang="fr-FR" sz="800" dirty="0">
                          <a:latin typeface="Trebuchet MS"/>
                          <a:ea typeface="Times New Roman"/>
                          <a:cs typeface="Times New Roman"/>
                        </a:rPr>
                        <a:t>V</a:t>
                      </a:r>
                      <a:endParaRPr lang="fr-FR" sz="900" dirty="0">
                        <a:latin typeface="Calibri"/>
                        <a:ea typeface="Calibri"/>
                        <a:cs typeface="Times New Roman"/>
                      </a:endParaRPr>
                    </a:p>
                  </a:txBody>
                  <a:tcPr marL="32419" marR="32419" marT="32419" marB="32419"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8" name="Rectangle 7"/>
          <p:cNvSpPr/>
          <p:nvPr/>
        </p:nvSpPr>
        <p:spPr>
          <a:xfrm>
            <a:off x="0" y="1447800"/>
            <a:ext cx="8604448" cy="461665"/>
          </a:xfrm>
          <a:prstGeom prst="rect">
            <a:avLst/>
          </a:prstGeom>
        </p:spPr>
        <p:txBody>
          <a:bodyPr wrap="square">
            <a:spAutoFit/>
          </a:bodyPr>
          <a:lstStyle/>
          <a:p>
            <a:pPr algn="l"/>
            <a:r>
              <a:rPr lang="fr-FR" b="1" dirty="0" smtClean="0">
                <a:latin typeface="+mn-lt"/>
              </a:rPr>
              <a:t>Répartition des coûts selon l’Incoterm négocié dans le contrat</a:t>
            </a:r>
            <a:endParaRPr lang="fr-FR" b="1" dirty="0">
              <a:latin typeface="+mn-lt"/>
            </a:endParaRPr>
          </a:p>
        </p:txBody>
      </p:sp>
      <p:sp>
        <p:nvSpPr>
          <p:cNvPr id="9" name="Rectangle 8"/>
          <p:cNvSpPr/>
          <p:nvPr/>
        </p:nvSpPr>
        <p:spPr>
          <a:xfrm>
            <a:off x="4114800" y="6519446"/>
            <a:ext cx="3981026" cy="338554"/>
          </a:xfrm>
          <a:prstGeom prst="rect">
            <a:avLst/>
          </a:prstGeom>
        </p:spPr>
        <p:txBody>
          <a:bodyPr wrap="none">
            <a:spAutoFit/>
          </a:bodyPr>
          <a:lstStyle/>
          <a:p>
            <a:r>
              <a:rPr lang="fr-FR" sz="1600" i="1" dirty="0" smtClean="0">
                <a:latin typeface="+mn-lt"/>
              </a:rPr>
              <a:t>www.interex.fr/fr/methodes/</a:t>
            </a:r>
            <a:r>
              <a:rPr lang="fr-FR" sz="1600" b="1" i="1" dirty="0" smtClean="0">
                <a:latin typeface="+mn-lt"/>
              </a:rPr>
              <a:t>incoterms</a:t>
            </a:r>
            <a:r>
              <a:rPr lang="fr-FR" sz="1600" i="1" dirty="0" smtClean="0">
                <a:latin typeface="+mn-lt"/>
              </a:rPr>
              <a:t>-</a:t>
            </a:r>
            <a:r>
              <a:rPr lang="fr-FR" sz="1600" b="1" i="1" dirty="0" smtClean="0">
                <a:latin typeface="+mn-lt"/>
              </a:rPr>
              <a:t>2010</a:t>
            </a:r>
            <a:r>
              <a:rPr lang="fr-FR" sz="1600" dirty="0" smtClean="0">
                <a:latin typeface="+mn-lt"/>
              </a:rPr>
              <a:t> </a:t>
            </a:r>
            <a:endParaRPr lang="fr-FR" sz="1600" dirty="0">
              <a:latin typeface="+mn-lt"/>
            </a:endParaRPr>
          </a:p>
        </p:txBody>
      </p:sp>
      <p:sp>
        <p:nvSpPr>
          <p:cNvPr id="10" name="Titre 9"/>
          <p:cNvSpPr txBox="1">
            <a:spLocks/>
          </p:cNvSpPr>
          <p:nvPr/>
        </p:nvSpPr>
        <p:spPr>
          <a:xfrm>
            <a:off x="9144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Accolade ouvrante 11"/>
          <p:cNvSpPr/>
          <p:nvPr/>
        </p:nvSpPr>
        <p:spPr>
          <a:xfrm>
            <a:off x="1547664" y="2708920"/>
            <a:ext cx="144016" cy="37444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p:cNvSpPr txBox="1"/>
          <p:nvPr/>
        </p:nvSpPr>
        <p:spPr>
          <a:xfrm>
            <a:off x="251520" y="4221088"/>
            <a:ext cx="1224136" cy="461665"/>
          </a:xfrm>
          <a:prstGeom prst="rect">
            <a:avLst/>
          </a:prstGeom>
          <a:noFill/>
        </p:spPr>
        <p:txBody>
          <a:bodyPr wrap="square" rtlCol="0">
            <a:spAutoFit/>
          </a:bodyPr>
          <a:lstStyle/>
          <a:p>
            <a:pPr algn="ctr"/>
            <a:r>
              <a:rPr lang="fr-FR" sz="1200" b="1" dirty="0" smtClean="0"/>
              <a:t>Ensemble des opérations</a:t>
            </a:r>
            <a:endParaRPr lang="fr-FR" sz="1200" b="1" dirty="0"/>
          </a:p>
        </p:txBody>
      </p:sp>
      <p:sp>
        <p:nvSpPr>
          <p:cNvPr id="15" name="Titre 6"/>
          <p:cNvSpPr>
            <a:spLocks noGrp="1"/>
          </p:cNvSpPr>
          <p:nvPr>
            <p:ph type="title"/>
          </p:nvPr>
        </p:nvSpPr>
        <p:spPr>
          <a:xfrm>
            <a:off x="1066800" y="228600"/>
            <a:ext cx="7620000" cy="1020762"/>
          </a:xfrm>
        </p:spPr>
        <p:txBody>
          <a:bodyPr>
            <a:normAutofit/>
          </a:bodyPr>
          <a:lstStyle/>
          <a:p>
            <a:pPr algn="ctr"/>
            <a:r>
              <a:rPr lang="fr-FR" sz="4000" b="1" dirty="0" smtClean="0"/>
              <a:t>Le transport</a:t>
            </a:r>
            <a:endParaRPr lang="fr-FR" sz="4000" b="1" dirty="0"/>
          </a:p>
        </p:txBody>
      </p:sp>
    </p:spTree>
    <p:extLst>
      <p:ext uri="{BB962C8B-B14F-4D97-AF65-F5344CB8AC3E}">
        <p14:creationId xmlns:p14="http://schemas.microsoft.com/office/powerpoint/2010/main" val="170540246"/>
      </p:ext>
    </p:extLst>
  </p:cSld>
  <p:clrMapOvr>
    <a:masterClrMapping/>
  </p:clrMapOvr>
  <p:transition>
    <p:cover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1371600"/>
            <a:ext cx="8229600" cy="642934"/>
          </a:xfrm>
          <a:noFill/>
          <a:ln>
            <a:noFill/>
          </a:ln>
          <a:effectLst/>
        </p:spPr>
        <p:style>
          <a:lnRef idx="1">
            <a:schemeClr val="accent4"/>
          </a:lnRef>
          <a:fillRef idx="2">
            <a:schemeClr val="accent4"/>
          </a:fillRef>
          <a:effectRef idx="1">
            <a:schemeClr val="accent4"/>
          </a:effectRef>
          <a:fontRef idx="minor">
            <a:schemeClr val="dk1"/>
          </a:fontRef>
        </p:style>
        <p:txBody>
          <a:bodyPr>
            <a:normAutofit/>
          </a:bodyPr>
          <a:lstStyle/>
          <a:p>
            <a:pPr algn="l" fontAlgn="auto">
              <a:spcAft>
                <a:spcPts val="0"/>
              </a:spcAft>
              <a:defRPr/>
            </a:pPr>
            <a:r>
              <a:rPr lang="fr-FR" sz="2000" b="1" dirty="0" smtClean="0">
                <a:solidFill>
                  <a:schemeClr val="accent1">
                    <a:lumMod val="75000"/>
                  </a:schemeClr>
                </a:solidFill>
              </a:rPr>
              <a:t> </a:t>
            </a:r>
            <a:r>
              <a:rPr lang="fr-FR" sz="2400" b="1" dirty="0" smtClean="0">
                <a:solidFill>
                  <a:schemeClr val="tx1"/>
                </a:solidFill>
              </a:rPr>
              <a:t>Distinction des Incoterms selon le mode de transport</a:t>
            </a:r>
          </a:p>
        </p:txBody>
      </p:sp>
      <p:graphicFrame>
        <p:nvGraphicFramePr>
          <p:cNvPr id="4" name="Tableau 3"/>
          <p:cNvGraphicFramePr>
            <a:graphicFrameLocks noGrp="1"/>
          </p:cNvGraphicFramePr>
          <p:nvPr/>
        </p:nvGraphicFramePr>
        <p:xfrm>
          <a:off x="1475656" y="2286000"/>
          <a:ext cx="5156592" cy="3048000"/>
        </p:xfrm>
        <a:graphic>
          <a:graphicData uri="http://schemas.openxmlformats.org/drawingml/2006/table">
            <a:tbl>
              <a:tblPr firstRow="1" bandRow="1">
                <a:tableStyleId>{5C22544A-7EE6-4342-B048-85BDC9FD1C3A}</a:tableStyleId>
              </a:tblPr>
              <a:tblGrid>
                <a:gridCol w="2713996"/>
                <a:gridCol w="2442596"/>
              </a:tblGrid>
              <a:tr h="795512">
                <a:tc>
                  <a:txBody>
                    <a:bodyPr/>
                    <a:lstStyle/>
                    <a:p>
                      <a:pPr algn="ctr"/>
                      <a:r>
                        <a:rPr lang="fr-FR" sz="2000" dirty="0" smtClean="0"/>
                        <a:t>Maritimes</a:t>
                      </a:r>
                      <a:r>
                        <a:rPr lang="fr-FR" sz="2000" baseline="0" dirty="0" smtClean="0"/>
                        <a:t> et fluviaux</a:t>
                      </a:r>
                      <a:endParaRPr lang="fr-FR" sz="2000" dirty="0"/>
                    </a:p>
                  </a:txBody>
                  <a:tcPr/>
                </a:tc>
                <a:tc>
                  <a:txBody>
                    <a:bodyPr/>
                    <a:lstStyle/>
                    <a:p>
                      <a:pPr algn="ctr"/>
                      <a:r>
                        <a:rPr lang="fr-FR" sz="2000" dirty="0" err="1" smtClean="0"/>
                        <a:t>Omnimodaux</a:t>
                      </a:r>
                      <a:endParaRPr lang="fr-FR" sz="2000" dirty="0"/>
                    </a:p>
                  </a:txBody>
                  <a:tcPr/>
                </a:tc>
              </a:tr>
              <a:tr h="2252488">
                <a:tc>
                  <a:txBody>
                    <a:bodyPr/>
                    <a:lstStyle/>
                    <a:p>
                      <a:pPr algn="ctr"/>
                      <a:r>
                        <a:rPr lang="fr-FR" sz="2000" dirty="0" smtClean="0"/>
                        <a:t>FOB</a:t>
                      </a:r>
                    </a:p>
                    <a:p>
                      <a:pPr algn="ctr"/>
                      <a:r>
                        <a:rPr lang="fr-FR" sz="2000" dirty="0" smtClean="0"/>
                        <a:t>FAS</a:t>
                      </a:r>
                    </a:p>
                    <a:p>
                      <a:pPr algn="ctr"/>
                      <a:r>
                        <a:rPr lang="fr-FR" sz="2000" dirty="0" smtClean="0"/>
                        <a:t>CFR</a:t>
                      </a:r>
                    </a:p>
                    <a:p>
                      <a:pPr algn="ctr"/>
                      <a:r>
                        <a:rPr lang="fr-FR" sz="2000" dirty="0" smtClean="0"/>
                        <a:t>CIF</a:t>
                      </a:r>
                    </a:p>
                  </a:txBody>
                  <a:tcPr/>
                </a:tc>
                <a:tc>
                  <a:txBody>
                    <a:bodyPr/>
                    <a:lstStyle/>
                    <a:p>
                      <a:pPr algn="ctr"/>
                      <a:r>
                        <a:rPr lang="fr-FR" sz="2000" dirty="0" smtClean="0"/>
                        <a:t>EXW</a:t>
                      </a:r>
                    </a:p>
                    <a:p>
                      <a:pPr algn="ctr"/>
                      <a:r>
                        <a:rPr lang="fr-FR" sz="2000" dirty="0" smtClean="0"/>
                        <a:t>FCA</a:t>
                      </a:r>
                    </a:p>
                    <a:p>
                      <a:pPr algn="ctr"/>
                      <a:r>
                        <a:rPr lang="fr-FR" sz="2000" dirty="0" smtClean="0"/>
                        <a:t>CPT</a:t>
                      </a:r>
                    </a:p>
                    <a:p>
                      <a:pPr algn="ctr"/>
                      <a:r>
                        <a:rPr lang="fr-FR" sz="2000" dirty="0" smtClean="0"/>
                        <a:t>CIP</a:t>
                      </a:r>
                    </a:p>
                    <a:p>
                      <a:pPr algn="ctr"/>
                      <a:r>
                        <a:rPr lang="fr-FR" sz="2000" dirty="0" smtClean="0"/>
                        <a:t>DAT</a:t>
                      </a:r>
                    </a:p>
                    <a:p>
                      <a:pPr algn="ctr"/>
                      <a:r>
                        <a:rPr lang="fr-FR" sz="2000" dirty="0" smtClean="0"/>
                        <a:t>DAP</a:t>
                      </a:r>
                    </a:p>
                    <a:p>
                      <a:pPr algn="ctr"/>
                      <a:r>
                        <a:rPr lang="fr-FR" sz="2000" dirty="0" smtClean="0"/>
                        <a:t>DDP</a:t>
                      </a:r>
                      <a:endParaRPr lang="fr-FR" sz="2000" dirty="0"/>
                    </a:p>
                  </a:txBody>
                  <a:tcPr/>
                </a:tc>
              </a:tr>
            </a:tbl>
          </a:graphicData>
        </a:graphic>
      </p:graphicFrame>
      <p:sp>
        <p:nvSpPr>
          <p:cNvPr id="6" name="Titre 9"/>
          <p:cNvSpPr txBox="1">
            <a:spLocks/>
          </p:cNvSpPr>
          <p:nvPr/>
        </p:nvSpPr>
        <p:spPr>
          <a:xfrm>
            <a:off x="9144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ZoneTexte 8"/>
          <p:cNvSpPr txBox="1"/>
          <p:nvPr/>
        </p:nvSpPr>
        <p:spPr>
          <a:xfrm>
            <a:off x="719064" y="5486400"/>
            <a:ext cx="8424936" cy="830997"/>
          </a:xfrm>
          <a:prstGeom prst="rect">
            <a:avLst/>
          </a:prstGeom>
          <a:noFill/>
        </p:spPr>
        <p:txBody>
          <a:bodyPr wrap="square" rtlCol="0">
            <a:spAutoFit/>
          </a:bodyPr>
          <a:lstStyle/>
          <a:p>
            <a:r>
              <a:rPr lang="fr-FR" b="1" i="1" dirty="0" smtClean="0">
                <a:solidFill>
                  <a:schemeClr val="tx2"/>
                </a:solidFill>
                <a:latin typeface="+mn-lt"/>
              </a:rPr>
              <a:t>Exemple:  produit vendu au prix de 14500€ «  CIF port du Havre INCOTERMS 2010 »</a:t>
            </a:r>
            <a:endParaRPr lang="fr-FR" b="1" i="1" dirty="0">
              <a:solidFill>
                <a:schemeClr val="tx2"/>
              </a:solidFill>
              <a:latin typeface="+mn-lt"/>
            </a:endParaRPr>
          </a:p>
        </p:txBody>
      </p:sp>
      <p:sp>
        <p:nvSpPr>
          <p:cNvPr id="10" name="Titre 6"/>
          <p:cNvSpPr txBox="1">
            <a:spLocks/>
          </p:cNvSpPr>
          <p:nvPr/>
        </p:nvSpPr>
        <p:spPr>
          <a:xfrm>
            <a:off x="1066800" y="228600"/>
            <a:ext cx="76200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78652774"/>
      </p:ext>
    </p:extLst>
  </p:cSld>
  <p:clrMapOvr>
    <a:masterClrMapping/>
  </p:clrMapOvr>
  <p:transition>
    <p:cover dir="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0" y="1143000"/>
            <a:ext cx="8229600" cy="1143000"/>
          </a:xfrm>
        </p:spPr>
        <p:txBody>
          <a:bodyPr>
            <a:normAutofit/>
          </a:bodyPr>
          <a:lstStyle/>
          <a:p>
            <a:pPr algn="l" fontAlgn="auto">
              <a:spcAft>
                <a:spcPts val="0"/>
              </a:spcAft>
              <a:defRPr/>
            </a:pPr>
            <a:r>
              <a:rPr lang="fr-FR" sz="2400" b="1" dirty="0" smtClean="0"/>
              <a:t>EXW Ex Works (..</a:t>
            </a:r>
            <a:r>
              <a:rPr lang="fr-FR" sz="2400" b="1" dirty="0" err="1" smtClean="0"/>
              <a:t>named</a:t>
            </a:r>
            <a:r>
              <a:rPr lang="fr-FR" sz="2400" b="1" dirty="0" smtClean="0"/>
              <a:t> place)</a:t>
            </a:r>
            <a:endParaRPr lang="fr-FR" sz="2400" dirty="0" smtClean="0"/>
          </a:p>
        </p:txBody>
      </p:sp>
      <p:cxnSp>
        <p:nvCxnSpPr>
          <p:cNvPr id="5" name="Connecteur droit 4"/>
          <p:cNvCxnSpPr/>
          <p:nvPr/>
        </p:nvCxnSpPr>
        <p:spPr>
          <a:xfrm>
            <a:off x="1285875" y="3460031"/>
            <a:ext cx="62865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8436" name="Picture 2" descr="C:\Documents and Settings\Catherine\Local Settings\Temporary Internet Files\Content.IE5\ZJNM0M4A\MCj02808020000[1].wmf"/>
          <p:cNvPicPr>
            <a:picLocks noChangeAspect="1" noChangeArrowheads="1"/>
          </p:cNvPicPr>
          <p:nvPr/>
        </p:nvPicPr>
        <p:blipFill>
          <a:blip r:embed="rId2" cstate="print"/>
          <a:srcRect/>
          <a:stretch>
            <a:fillRect/>
          </a:stretch>
        </p:blipFill>
        <p:spPr bwMode="auto">
          <a:xfrm>
            <a:off x="0" y="2726606"/>
            <a:ext cx="1219200" cy="1050925"/>
          </a:xfrm>
          <a:prstGeom prst="rect">
            <a:avLst/>
          </a:prstGeom>
          <a:noFill/>
          <a:ln w="9525">
            <a:noFill/>
            <a:miter lim="800000"/>
            <a:headEnd/>
            <a:tailEnd/>
          </a:ln>
        </p:spPr>
      </p:pic>
      <p:pic>
        <p:nvPicPr>
          <p:cNvPr id="18437" name="Picture 3" descr="C:\Documents and Settings\Catherine\Local Settings\Temporary Internet Files\Content.IE5\R45VUCCG\MCj00828510000[1].wmf"/>
          <p:cNvPicPr>
            <a:picLocks noChangeAspect="1" noChangeArrowheads="1"/>
          </p:cNvPicPr>
          <p:nvPr/>
        </p:nvPicPr>
        <p:blipFill>
          <a:blip r:embed="rId3" cstate="print"/>
          <a:srcRect/>
          <a:stretch>
            <a:fillRect/>
          </a:stretch>
        </p:blipFill>
        <p:spPr bwMode="auto">
          <a:xfrm>
            <a:off x="7712075" y="2940918"/>
            <a:ext cx="1431925" cy="820738"/>
          </a:xfrm>
          <a:prstGeom prst="rect">
            <a:avLst/>
          </a:prstGeom>
          <a:noFill/>
          <a:ln w="9525">
            <a:noFill/>
            <a:miter lim="800000"/>
            <a:headEnd/>
            <a:tailEnd/>
          </a:ln>
        </p:spPr>
      </p:pic>
      <p:sp>
        <p:nvSpPr>
          <p:cNvPr id="18438" name="ZoneTexte 12"/>
          <p:cNvSpPr txBox="1">
            <a:spLocks noChangeArrowheads="1"/>
          </p:cNvSpPr>
          <p:nvPr/>
        </p:nvSpPr>
        <p:spPr bwMode="auto">
          <a:xfrm>
            <a:off x="0" y="2155106"/>
            <a:ext cx="1067985" cy="400110"/>
          </a:xfrm>
          <a:prstGeom prst="rect">
            <a:avLst/>
          </a:prstGeom>
          <a:noFill/>
          <a:ln w="9525">
            <a:noFill/>
            <a:miter lim="800000"/>
            <a:headEnd/>
            <a:tailEnd/>
          </a:ln>
        </p:spPr>
        <p:txBody>
          <a:bodyPr wrap="none">
            <a:spAutoFit/>
          </a:bodyPr>
          <a:lstStyle/>
          <a:p>
            <a:r>
              <a:rPr lang="fr-FR" sz="2000" dirty="0">
                <a:latin typeface="+mn-lt"/>
              </a:rPr>
              <a:t>Vendeur</a:t>
            </a:r>
          </a:p>
        </p:txBody>
      </p:sp>
      <p:sp>
        <p:nvSpPr>
          <p:cNvPr id="14" name="ZoneTexte 13"/>
          <p:cNvSpPr txBox="1"/>
          <p:nvPr/>
        </p:nvSpPr>
        <p:spPr>
          <a:xfrm>
            <a:off x="7500938" y="2226543"/>
            <a:ext cx="1157625" cy="400110"/>
          </a:xfrm>
          <a:prstGeom prst="rect">
            <a:avLst/>
          </a:prstGeom>
          <a:noFill/>
        </p:spPr>
        <p:txBody>
          <a:bodyPr wrap="none">
            <a:spAutoFit/>
          </a:bodyPr>
          <a:lstStyle/>
          <a:p>
            <a:pPr fontAlgn="auto">
              <a:spcBef>
                <a:spcPts val="0"/>
              </a:spcBef>
              <a:spcAft>
                <a:spcPts val="0"/>
              </a:spcAft>
              <a:defRPr/>
            </a:pPr>
            <a:r>
              <a:rPr lang="fr-FR" sz="2000" b="1" dirty="0">
                <a:solidFill>
                  <a:schemeClr val="tx2">
                    <a:lumMod val="60000"/>
                    <a:lumOff val="40000"/>
                  </a:schemeClr>
                </a:solidFill>
                <a:latin typeface="+mn-lt"/>
              </a:rPr>
              <a:t>Acheteur</a:t>
            </a:r>
          </a:p>
        </p:txBody>
      </p:sp>
      <p:cxnSp>
        <p:nvCxnSpPr>
          <p:cNvPr id="15" name="Connecteur droit 14"/>
          <p:cNvCxnSpPr/>
          <p:nvPr/>
        </p:nvCxnSpPr>
        <p:spPr>
          <a:xfrm flipH="1">
            <a:off x="1219200" y="1905000"/>
            <a:ext cx="40432" cy="3861794"/>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16" name="Flèche droite 15"/>
          <p:cNvSpPr/>
          <p:nvPr/>
        </p:nvSpPr>
        <p:spPr>
          <a:xfrm>
            <a:off x="0" y="4226793"/>
            <a:ext cx="1143000"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000"/>
          </a:p>
        </p:txBody>
      </p:sp>
      <p:sp>
        <p:nvSpPr>
          <p:cNvPr id="18442" name="ZoneTexte 17"/>
          <p:cNvSpPr txBox="1">
            <a:spLocks noChangeArrowheads="1"/>
          </p:cNvSpPr>
          <p:nvPr/>
        </p:nvSpPr>
        <p:spPr bwMode="auto">
          <a:xfrm>
            <a:off x="0" y="5226918"/>
            <a:ext cx="942694" cy="707886"/>
          </a:xfrm>
          <a:prstGeom prst="rect">
            <a:avLst/>
          </a:prstGeom>
          <a:noFill/>
          <a:ln w="9525">
            <a:noFill/>
            <a:miter lim="800000"/>
            <a:headEnd/>
            <a:tailEnd/>
          </a:ln>
        </p:spPr>
        <p:txBody>
          <a:bodyPr wrap="none">
            <a:spAutoFit/>
          </a:bodyPr>
          <a:lstStyle/>
          <a:p>
            <a:r>
              <a:rPr lang="fr-FR" sz="2000">
                <a:latin typeface="+mn-lt"/>
              </a:rPr>
              <a:t>Frais et</a:t>
            </a:r>
          </a:p>
          <a:p>
            <a:r>
              <a:rPr lang="fr-FR" sz="2000">
                <a:latin typeface="+mn-lt"/>
              </a:rPr>
              <a:t>risques</a:t>
            </a:r>
          </a:p>
        </p:txBody>
      </p:sp>
      <p:sp>
        <p:nvSpPr>
          <p:cNvPr id="20" name="Flèche gauche 19"/>
          <p:cNvSpPr/>
          <p:nvPr/>
        </p:nvSpPr>
        <p:spPr>
          <a:xfrm>
            <a:off x="1500188" y="4226793"/>
            <a:ext cx="7072312" cy="571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000"/>
          </a:p>
        </p:txBody>
      </p:sp>
      <p:sp>
        <p:nvSpPr>
          <p:cNvPr id="21" name="Rectangle 20"/>
          <p:cNvSpPr/>
          <p:nvPr/>
        </p:nvSpPr>
        <p:spPr>
          <a:xfrm>
            <a:off x="4071938" y="4941168"/>
            <a:ext cx="4572000" cy="400110"/>
          </a:xfrm>
          <a:prstGeom prst="rect">
            <a:avLst/>
          </a:prstGeom>
        </p:spPr>
        <p:txBody>
          <a:bodyPr>
            <a:spAutoFit/>
          </a:bodyPr>
          <a:lstStyle/>
          <a:p>
            <a:pPr fontAlgn="auto">
              <a:spcBef>
                <a:spcPts val="0"/>
              </a:spcBef>
              <a:spcAft>
                <a:spcPts val="0"/>
              </a:spcAft>
              <a:defRPr/>
            </a:pPr>
            <a:r>
              <a:rPr lang="fr-FR" sz="2000" b="1" dirty="0">
                <a:solidFill>
                  <a:schemeClr val="tx2">
                    <a:lumMod val="60000"/>
                    <a:lumOff val="40000"/>
                  </a:schemeClr>
                </a:solidFill>
                <a:latin typeface="+mn-lt"/>
              </a:rPr>
              <a:t>Frais et risques</a:t>
            </a:r>
          </a:p>
        </p:txBody>
      </p:sp>
      <p:pic>
        <p:nvPicPr>
          <p:cNvPr id="18445" name="Picture 2" descr="C:\Documents and Settings\Catherine\Local Settings\Temporary Internet Files\Content.IE5\ZJNM0M4A\MCj04354820000[1].wmf"/>
          <p:cNvPicPr>
            <a:picLocks noChangeAspect="1" noChangeArrowheads="1"/>
          </p:cNvPicPr>
          <p:nvPr/>
        </p:nvPicPr>
        <p:blipFill>
          <a:blip r:embed="rId4" cstate="print"/>
          <a:srcRect/>
          <a:stretch>
            <a:fillRect/>
          </a:stretch>
        </p:blipFill>
        <p:spPr bwMode="auto">
          <a:xfrm>
            <a:off x="2928938" y="2369418"/>
            <a:ext cx="714375" cy="714375"/>
          </a:xfrm>
          <a:prstGeom prst="rect">
            <a:avLst/>
          </a:prstGeom>
          <a:noFill/>
          <a:ln w="9525">
            <a:noFill/>
            <a:miter lim="800000"/>
            <a:headEnd/>
            <a:tailEnd/>
          </a:ln>
        </p:spPr>
      </p:pic>
      <p:pic>
        <p:nvPicPr>
          <p:cNvPr id="18446" name="Picture 2" descr="C:\Documents and Settings\Catherine\Local Settings\Temporary Internet Files\Content.IE5\ZJNM0M4A\MCj04354820000[1].wmf"/>
          <p:cNvPicPr>
            <a:picLocks noChangeAspect="1" noChangeArrowheads="1"/>
          </p:cNvPicPr>
          <p:nvPr/>
        </p:nvPicPr>
        <p:blipFill>
          <a:blip r:embed="rId4" cstate="print"/>
          <a:srcRect/>
          <a:stretch>
            <a:fillRect/>
          </a:stretch>
        </p:blipFill>
        <p:spPr bwMode="auto">
          <a:xfrm>
            <a:off x="5500688" y="2369418"/>
            <a:ext cx="714375" cy="714375"/>
          </a:xfrm>
          <a:prstGeom prst="rect">
            <a:avLst/>
          </a:prstGeom>
          <a:noFill/>
          <a:ln w="9525">
            <a:noFill/>
            <a:miter lim="800000"/>
            <a:headEnd/>
            <a:tailEnd/>
          </a:ln>
        </p:spPr>
      </p:pic>
      <p:cxnSp>
        <p:nvCxnSpPr>
          <p:cNvPr id="19" name="Connecteur droit 18"/>
          <p:cNvCxnSpPr/>
          <p:nvPr/>
        </p:nvCxnSpPr>
        <p:spPr>
          <a:xfrm rot="16200000" flipH="1">
            <a:off x="3036093" y="3333825"/>
            <a:ext cx="500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6200000" flipH="1">
            <a:off x="5607843" y="3333825"/>
            <a:ext cx="500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11152" y="5445224"/>
            <a:ext cx="7632848" cy="1323439"/>
          </a:xfrm>
          <a:prstGeom prst="rect">
            <a:avLst/>
          </a:prstGeom>
        </p:spPr>
        <p:txBody>
          <a:bodyPr wrap="square">
            <a:spAutoFit/>
          </a:bodyPr>
          <a:lstStyle/>
          <a:p>
            <a:pPr>
              <a:spcBef>
                <a:spcPct val="50000"/>
              </a:spcBef>
            </a:pPr>
            <a:r>
              <a:rPr lang="fr-FR" sz="2000" b="1" i="1" dirty="0" smtClean="0">
                <a:solidFill>
                  <a:schemeClr val="accent1">
                    <a:lumMod val="75000"/>
                  </a:schemeClr>
                </a:solidFill>
                <a:latin typeface="+mn-lt"/>
              </a:rPr>
              <a:t>L ’acheteur supporte tous les frais et risques inhérents à l ’acheminement des marchandises de l ’établissement du vendeur à la destination souhaitée. Ce terme représente l ’obligation minimum pour le vendeur</a:t>
            </a:r>
            <a:endParaRPr lang="fr-FR" sz="2000" i="1" dirty="0">
              <a:solidFill>
                <a:schemeClr val="accent1">
                  <a:lumMod val="75000"/>
                </a:schemeClr>
              </a:solidFill>
              <a:latin typeface="+mn-lt"/>
            </a:endParaRPr>
          </a:p>
        </p:txBody>
      </p:sp>
      <p:sp>
        <p:nvSpPr>
          <p:cNvPr id="26" name="Titre 6"/>
          <p:cNvSpPr txBox="1">
            <a:spLocks/>
          </p:cNvSpPr>
          <p:nvPr/>
        </p:nvSpPr>
        <p:spPr>
          <a:xfrm>
            <a:off x="1066800" y="228600"/>
            <a:ext cx="76200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19276597"/>
      </p:ext>
    </p:extLst>
  </p:cSld>
  <p:clrMapOvr>
    <a:masterClrMapping/>
  </p:clrMapOvr>
  <p:transition>
    <p:cover dir="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1285875" y="3748063"/>
            <a:ext cx="214312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21508" name="Picture 2" descr="C:\Documents and Settings\Catherine\Local Settings\Temporary Internet Files\Content.IE5\ZJNM0M4A\MCj02808020000[1].wmf"/>
          <p:cNvPicPr>
            <a:picLocks noChangeAspect="1" noChangeArrowheads="1"/>
          </p:cNvPicPr>
          <p:nvPr/>
        </p:nvPicPr>
        <p:blipFill>
          <a:blip r:embed="rId2" cstate="print"/>
          <a:srcRect/>
          <a:stretch>
            <a:fillRect/>
          </a:stretch>
        </p:blipFill>
        <p:spPr bwMode="auto">
          <a:xfrm>
            <a:off x="0" y="2667000"/>
            <a:ext cx="1219200" cy="1050925"/>
          </a:xfrm>
          <a:prstGeom prst="rect">
            <a:avLst/>
          </a:prstGeom>
          <a:noFill/>
          <a:ln w="9525">
            <a:noFill/>
            <a:miter lim="800000"/>
            <a:headEnd/>
            <a:tailEnd/>
          </a:ln>
        </p:spPr>
      </p:pic>
      <p:pic>
        <p:nvPicPr>
          <p:cNvPr id="21509" name="Picture 3" descr="C:\Documents and Settings\Catherine\Local Settings\Temporary Internet Files\Content.IE5\R45VUCCG\MCj00828510000[1].wmf"/>
          <p:cNvPicPr>
            <a:picLocks noChangeAspect="1" noChangeArrowheads="1"/>
          </p:cNvPicPr>
          <p:nvPr/>
        </p:nvPicPr>
        <p:blipFill>
          <a:blip r:embed="rId3" cstate="print"/>
          <a:srcRect/>
          <a:stretch>
            <a:fillRect/>
          </a:stretch>
        </p:blipFill>
        <p:spPr bwMode="auto">
          <a:xfrm>
            <a:off x="7712075" y="3228950"/>
            <a:ext cx="1431925" cy="820738"/>
          </a:xfrm>
          <a:prstGeom prst="rect">
            <a:avLst/>
          </a:prstGeom>
          <a:noFill/>
          <a:ln w="9525">
            <a:noFill/>
            <a:miter lim="800000"/>
            <a:headEnd/>
            <a:tailEnd/>
          </a:ln>
        </p:spPr>
      </p:pic>
      <p:sp>
        <p:nvSpPr>
          <p:cNvPr id="21510" name="ZoneTexte 12"/>
          <p:cNvSpPr txBox="1">
            <a:spLocks noChangeArrowheads="1"/>
          </p:cNvSpPr>
          <p:nvPr/>
        </p:nvSpPr>
        <p:spPr bwMode="auto">
          <a:xfrm>
            <a:off x="0" y="2133600"/>
            <a:ext cx="1067985" cy="400110"/>
          </a:xfrm>
          <a:prstGeom prst="rect">
            <a:avLst/>
          </a:prstGeom>
          <a:noFill/>
          <a:ln w="9525">
            <a:noFill/>
            <a:miter lim="800000"/>
            <a:headEnd/>
            <a:tailEnd/>
          </a:ln>
        </p:spPr>
        <p:txBody>
          <a:bodyPr wrap="none">
            <a:spAutoFit/>
          </a:bodyPr>
          <a:lstStyle/>
          <a:p>
            <a:r>
              <a:rPr lang="fr-FR" sz="2000" dirty="0">
                <a:latin typeface="+mn-lt"/>
              </a:rPr>
              <a:t>Vendeur</a:t>
            </a:r>
          </a:p>
        </p:txBody>
      </p:sp>
      <p:sp>
        <p:nvSpPr>
          <p:cNvPr id="14" name="ZoneTexte 13"/>
          <p:cNvSpPr txBox="1"/>
          <p:nvPr/>
        </p:nvSpPr>
        <p:spPr>
          <a:xfrm>
            <a:off x="7500938" y="2514575"/>
            <a:ext cx="1157625" cy="400110"/>
          </a:xfrm>
          <a:prstGeom prst="rect">
            <a:avLst/>
          </a:prstGeom>
          <a:noFill/>
        </p:spPr>
        <p:txBody>
          <a:bodyPr wrap="none">
            <a:spAutoFit/>
          </a:bodyPr>
          <a:lstStyle/>
          <a:p>
            <a:pPr fontAlgn="auto">
              <a:spcBef>
                <a:spcPts val="0"/>
              </a:spcBef>
              <a:spcAft>
                <a:spcPts val="0"/>
              </a:spcAft>
              <a:defRPr/>
            </a:pPr>
            <a:r>
              <a:rPr lang="fr-FR" sz="2000" dirty="0">
                <a:solidFill>
                  <a:schemeClr val="tx2">
                    <a:lumMod val="60000"/>
                    <a:lumOff val="40000"/>
                  </a:schemeClr>
                </a:solidFill>
                <a:latin typeface="+mn-lt"/>
              </a:rPr>
              <a:t>Acheteur</a:t>
            </a:r>
          </a:p>
        </p:txBody>
      </p:sp>
      <p:cxnSp>
        <p:nvCxnSpPr>
          <p:cNvPr id="15" name="Connecteur droit 14"/>
          <p:cNvCxnSpPr>
            <a:stCxn id="21524" idx="0"/>
          </p:cNvCxnSpPr>
          <p:nvPr/>
        </p:nvCxnSpPr>
        <p:spPr>
          <a:xfrm flipH="1">
            <a:off x="3629025" y="1905000"/>
            <a:ext cx="23813" cy="2363788"/>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16" name="Flèche droite 15"/>
          <p:cNvSpPr/>
          <p:nvPr/>
        </p:nvSpPr>
        <p:spPr>
          <a:xfrm>
            <a:off x="0" y="4509120"/>
            <a:ext cx="3500438"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000"/>
          </a:p>
        </p:txBody>
      </p:sp>
      <p:sp>
        <p:nvSpPr>
          <p:cNvPr id="21514" name="ZoneTexte 17"/>
          <p:cNvSpPr txBox="1">
            <a:spLocks noChangeArrowheads="1"/>
          </p:cNvSpPr>
          <p:nvPr/>
        </p:nvSpPr>
        <p:spPr bwMode="auto">
          <a:xfrm>
            <a:off x="0" y="5029200"/>
            <a:ext cx="2438400" cy="400110"/>
          </a:xfrm>
          <a:prstGeom prst="rect">
            <a:avLst/>
          </a:prstGeom>
          <a:noFill/>
          <a:ln w="9525">
            <a:noFill/>
            <a:miter lim="800000"/>
            <a:headEnd/>
            <a:tailEnd/>
          </a:ln>
        </p:spPr>
        <p:txBody>
          <a:bodyPr wrap="square">
            <a:spAutoFit/>
          </a:bodyPr>
          <a:lstStyle/>
          <a:p>
            <a:r>
              <a:rPr lang="fr-FR" sz="2000" dirty="0">
                <a:latin typeface="+mn-lt"/>
              </a:rPr>
              <a:t>Frais </a:t>
            </a:r>
            <a:r>
              <a:rPr lang="fr-FR" sz="2000" dirty="0" smtClean="0">
                <a:latin typeface="+mn-lt"/>
              </a:rPr>
              <a:t>et risques</a:t>
            </a:r>
            <a:endParaRPr lang="fr-FR" sz="2000" dirty="0">
              <a:latin typeface="+mn-lt"/>
            </a:endParaRPr>
          </a:p>
        </p:txBody>
      </p:sp>
      <p:sp>
        <p:nvSpPr>
          <p:cNvPr id="20" name="Flèche gauche 19"/>
          <p:cNvSpPr/>
          <p:nvPr/>
        </p:nvSpPr>
        <p:spPr>
          <a:xfrm>
            <a:off x="3929063" y="4514825"/>
            <a:ext cx="4643437" cy="571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000"/>
          </a:p>
        </p:txBody>
      </p:sp>
      <p:sp>
        <p:nvSpPr>
          <p:cNvPr id="21" name="Rectangle 20"/>
          <p:cNvSpPr/>
          <p:nvPr/>
        </p:nvSpPr>
        <p:spPr>
          <a:xfrm>
            <a:off x="4191000" y="5029200"/>
            <a:ext cx="4572000" cy="400110"/>
          </a:xfrm>
          <a:prstGeom prst="rect">
            <a:avLst/>
          </a:prstGeom>
        </p:spPr>
        <p:txBody>
          <a:bodyPr>
            <a:spAutoFit/>
          </a:bodyPr>
          <a:lstStyle/>
          <a:p>
            <a:pPr fontAlgn="auto">
              <a:spcBef>
                <a:spcPts val="0"/>
              </a:spcBef>
              <a:spcAft>
                <a:spcPts val="0"/>
              </a:spcAft>
              <a:defRPr/>
            </a:pPr>
            <a:r>
              <a:rPr lang="fr-FR" sz="2000" dirty="0">
                <a:solidFill>
                  <a:schemeClr val="tx2">
                    <a:lumMod val="60000"/>
                    <a:lumOff val="40000"/>
                  </a:schemeClr>
                </a:solidFill>
                <a:latin typeface="+mn-lt"/>
              </a:rPr>
              <a:t>Frais et risques</a:t>
            </a:r>
          </a:p>
        </p:txBody>
      </p:sp>
      <p:pic>
        <p:nvPicPr>
          <p:cNvPr id="21517" name="Picture 2" descr="C:\Documents and Settings\Catherine\Local Settings\Temporary Internet Files\Content.IE5\ZJNM0M4A\MCj04354820000[1].wmf"/>
          <p:cNvPicPr>
            <a:picLocks noChangeAspect="1" noChangeArrowheads="1"/>
          </p:cNvPicPr>
          <p:nvPr/>
        </p:nvPicPr>
        <p:blipFill>
          <a:blip r:embed="rId4" cstate="print"/>
          <a:srcRect/>
          <a:stretch>
            <a:fillRect/>
          </a:stretch>
        </p:blipFill>
        <p:spPr bwMode="auto">
          <a:xfrm>
            <a:off x="2428875" y="2657450"/>
            <a:ext cx="714375" cy="714375"/>
          </a:xfrm>
          <a:prstGeom prst="rect">
            <a:avLst/>
          </a:prstGeom>
          <a:noFill/>
          <a:ln w="9525">
            <a:noFill/>
            <a:miter lim="800000"/>
            <a:headEnd/>
            <a:tailEnd/>
          </a:ln>
        </p:spPr>
      </p:pic>
      <p:pic>
        <p:nvPicPr>
          <p:cNvPr id="21518" name="Picture 2" descr="C:\Documents and Settings\Catherine\Local Settings\Temporary Internet Files\Content.IE5\ZJNM0M4A\MCj04354820000[1].wmf"/>
          <p:cNvPicPr>
            <a:picLocks noChangeAspect="1" noChangeArrowheads="1"/>
          </p:cNvPicPr>
          <p:nvPr/>
        </p:nvPicPr>
        <p:blipFill>
          <a:blip r:embed="rId4" cstate="print"/>
          <a:srcRect/>
          <a:stretch>
            <a:fillRect/>
          </a:stretch>
        </p:blipFill>
        <p:spPr bwMode="auto">
          <a:xfrm>
            <a:off x="6000750" y="2657450"/>
            <a:ext cx="714375" cy="714375"/>
          </a:xfrm>
          <a:prstGeom prst="rect">
            <a:avLst/>
          </a:prstGeom>
          <a:noFill/>
          <a:ln w="9525">
            <a:noFill/>
            <a:miter lim="800000"/>
            <a:headEnd/>
            <a:tailEnd/>
          </a:ln>
        </p:spPr>
      </p:pic>
      <p:cxnSp>
        <p:nvCxnSpPr>
          <p:cNvPr id="22" name="Connecteur droit 21"/>
          <p:cNvCxnSpPr/>
          <p:nvPr/>
        </p:nvCxnSpPr>
        <p:spPr>
          <a:xfrm rot="5400000">
            <a:off x="2536031" y="3621857"/>
            <a:ext cx="500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6107906" y="3621857"/>
            <a:ext cx="500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5715000" y="3821088"/>
            <a:ext cx="1928813"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21522" name="Picture 3" descr="C:\Documents and Settings\Catherine\Local Settings\Temporary Internet Files\Content.IE5\LID2I155\MCj04401250000[1].wmf"/>
          <p:cNvPicPr>
            <a:picLocks noChangeAspect="1" noChangeArrowheads="1"/>
          </p:cNvPicPr>
          <p:nvPr/>
        </p:nvPicPr>
        <p:blipFill>
          <a:blip r:embed="rId5" cstate="print"/>
          <a:srcRect/>
          <a:stretch>
            <a:fillRect/>
          </a:stretch>
        </p:blipFill>
        <p:spPr bwMode="auto">
          <a:xfrm>
            <a:off x="3429000" y="3871888"/>
            <a:ext cx="2357438" cy="357187"/>
          </a:xfrm>
          <a:prstGeom prst="rect">
            <a:avLst/>
          </a:prstGeom>
          <a:noFill/>
          <a:ln w="9525">
            <a:noFill/>
            <a:miter lim="800000"/>
            <a:headEnd/>
            <a:tailEnd/>
          </a:ln>
        </p:spPr>
      </p:pic>
      <p:pic>
        <p:nvPicPr>
          <p:cNvPr id="21523" name="Picture 4" descr="C:\Documents and Settings\Catherine\Local Settings\Temporary Internet Files\Content.IE5\G3L4OV53\MCj04136260000[1].wmf"/>
          <p:cNvPicPr>
            <a:picLocks noChangeAspect="1" noChangeArrowheads="1"/>
          </p:cNvPicPr>
          <p:nvPr/>
        </p:nvPicPr>
        <p:blipFill>
          <a:blip r:embed="rId6" cstate="print"/>
          <a:srcRect/>
          <a:stretch>
            <a:fillRect/>
          </a:stretch>
        </p:blipFill>
        <p:spPr bwMode="auto">
          <a:xfrm>
            <a:off x="4000500" y="2586013"/>
            <a:ext cx="1304925" cy="1358900"/>
          </a:xfrm>
          <a:prstGeom prst="rect">
            <a:avLst/>
          </a:prstGeom>
          <a:noFill/>
          <a:ln w="9525">
            <a:noFill/>
            <a:miter lim="800000"/>
            <a:headEnd/>
            <a:tailEnd/>
          </a:ln>
        </p:spPr>
      </p:pic>
      <p:pic>
        <p:nvPicPr>
          <p:cNvPr id="21524" name="Picture 2" descr="C:\Documents and Settings\Catherine\Local Settings\Temporary Internet Files\Content.IE5\ZJNM0M4A\MCj03396180000[1].wmf"/>
          <p:cNvPicPr>
            <a:picLocks noChangeAspect="1" noChangeArrowheads="1"/>
          </p:cNvPicPr>
          <p:nvPr/>
        </p:nvPicPr>
        <p:blipFill>
          <a:blip r:embed="rId7" cstate="print"/>
          <a:srcRect/>
          <a:stretch>
            <a:fillRect/>
          </a:stretch>
        </p:blipFill>
        <p:spPr bwMode="auto">
          <a:xfrm>
            <a:off x="3200400" y="1905000"/>
            <a:ext cx="904875" cy="917575"/>
          </a:xfrm>
          <a:prstGeom prst="rect">
            <a:avLst/>
          </a:prstGeom>
          <a:noFill/>
          <a:ln w="9525">
            <a:noFill/>
            <a:miter lim="800000"/>
            <a:headEnd/>
            <a:tailEnd/>
          </a:ln>
        </p:spPr>
      </p:pic>
      <p:sp>
        <p:nvSpPr>
          <p:cNvPr id="26" name="Rectangle 2"/>
          <p:cNvSpPr>
            <a:spLocks noGrp="1" noChangeArrowheads="1"/>
          </p:cNvSpPr>
          <p:nvPr>
            <p:ph type="title"/>
          </p:nvPr>
        </p:nvSpPr>
        <p:spPr>
          <a:xfrm>
            <a:off x="0" y="1066800"/>
            <a:ext cx="8229600" cy="1143000"/>
          </a:xfrm>
        </p:spPr>
        <p:txBody>
          <a:bodyPr>
            <a:normAutofit/>
          </a:bodyPr>
          <a:lstStyle/>
          <a:p>
            <a:pPr algn="l"/>
            <a:r>
              <a:rPr lang="fr-FR" sz="2400" b="1" dirty="0" smtClean="0">
                <a:latin typeface="+mn-lt"/>
              </a:rPr>
              <a:t>FOB Free On </a:t>
            </a:r>
            <a:r>
              <a:rPr lang="fr-FR" sz="2400" b="1" dirty="0" err="1" smtClean="0">
                <a:latin typeface="+mn-lt"/>
              </a:rPr>
              <a:t>Board</a:t>
            </a:r>
            <a:r>
              <a:rPr lang="fr-FR" sz="2400" b="1" dirty="0" smtClean="0">
                <a:latin typeface="+mn-lt"/>
              </a:rPr>
              <a:t> (</a:t>
            </a:r>
            <a:r>
              <a:rPr lang="fr-FR" sz="2400" b="1" dirty="0" err="1" smtClean="0">
                <a:latin typeface="+mn-lt"/>
              </a:rPr>
              <a:t>named</a:t>
            </a:r>
            <a:r>
              <a:rPr lang="fr-FR" sz="2400" b="1" dirty="0" smtClean="0">
                <a:latin typeface="+mn-lt"/>
              </a:rPr>
              <a:t> port of </a:t>
            </a:r>
            <a:r>
              <a:rPr lang="fr-FR" sz="2400" b="1" dirty="0" err="1" smtClean="0">
                <a:latin typeface="+mn-lt"/>
              </a:rPr>
              <a:t>shipment</a:t>
            </a:r>
            <a:r>
              <a:rPr lang="fr-FR" sz="2400" b="1" dirty="0" smtClean="0">
                <a:latin typeface="+mn-lt"/>
              </a:rPr>
              <a:t> )</a:t>
            </a:r>
          </a:p>
        </p:txBody>
      </p:sp>
      <p:sp>
        <p:nvSpPr>
          <p:cNvPr id="27" name="Rectangle 26"/>
          <p:cNvSpPr/>
          <p:nvPr/>
        </p:nvSpPr>
        <p:spPr>
          <a:xfrm>
            <a:off x="457200" y="5486400"/>
            <a:ext cx="8280920" cy="1015663"/>
          </a:xfrm>
          <a:prstGeom prst="rect">
            <a:avLst/>
          </a:prstGeom>
        </p:spPr>
        <p:txBody>
          <a:bodyPr wrap="square">
            <a:spAutoFit/>
          </a:bodyPr>
          <a:lstStyle/>
          <a:p>
            <a:pPr algn="ctr">
              <a:spcBef>
                <a:spcPct val="50000"/>
              </a:spcBef>
            </a:pPr>
            <a:r>
              <a:rPr lang="fr-FR" sz="2000" b="1" i="1" dirty="0" smtClean="0">
                <a:solidFill>
                  <a:schemeClr val="accent1">
                    <a:lumMod val="75000"/>
                  </a:schemeClr>
                </a:solidFill>
                <a:latin typeface="+mn-lt"/>
              </a:rPr>
              <a:t>Le vendeur doit acheminer les marchandises au port d’embarquement convenu et placer celles ci à bord du bateau Le transfert des risques a lieu lorsque les marchandises ont passé le bastingage</a:t>
            </a:r>
            <a:endParaRPr lang="fr-FR" sz="2000" b="1" i="1" dirty="0">
              <a:solidFill>
                <a:schemeClr val="accent1">
                  <a:lumMod val="75000"/>
                </a:schemeClr>
              </a:solidFill>
              <a:latin typeface="+mn-lt"/>
            </a:endParaRPr>
          </a:p>
        </p:txBody>
      </p:sp>
      <p:sp>
        <p:nvSpPr>
          <p:cNvPr id="29"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838391829"/>
      </p:ext>
    </p:extLst>
  </p:cSld>
  <p:clrMapOvr>
    <a:masterClrMapping/>
  </p:clrMapOvr>
  <p:transition>
    <p:cover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0" y="914400"/>
            <a:ext cx="8229600" cy="1143000"/>
          </a:xfrm>
        </p:spPr>
        <p:txBody>
          <a:bodyPr>
            <a:normAutofit/>
          </a:bodyPr>
          <a:lstStyle/>
          <a:p>
            <a:pPr algn="l" fontAlgn="auto">
              <a:spcAft>
                <a:spcPts val="0"/>
              </a:spcAft>
              <a:defRPr/>
            </a:pPr>
            <a:r>
              <a:rPr lang="fr-FR" sz="1800" dirty="0" smtClean="0">
                <a:latin typeface="+mn-lt"/>
              </a:rPr>
              <a:t/>
            </a:r>
            <a:br>
              <a:rPr lang="fr-FR" sz="1800" dirty="0" smtClean="0">
                <a:latin typeface="+mn-lt"/>
              </a:rPr>
            </a:br>
            <a:r>
              <a:rPr lang="fr-FR" sz="2400" b="1" dirty="0" smtClean="0">
                <a:latin typeface="+mn-lt"/>
              </a:rPr>
              <a:t>CIF = </a:t>
            </a:r>
            <a:r>
              <a:rPr lang="fr-FR" sz="2400" b="1" dirty="0" err="1" smtClean="0">
                <a:latin typeface="+mn-lt"/>
              </a:rPr>
              <a:t>Cost</a:t>
            </a:r>
            <a:r>
              <a:rPr lang="fr-FR" sz="2400" b="1" dirty="0" smtClean="0">
                <a:latin typeface="+mn-lt"/>
              </a:rPr>
              <a:t>, </a:t>
            </a:r>
            <a:r>
              <a:rPr lang="fr-FR" sz="2400" b="1" dirty="0" err="1" smtClean="0">
                <a:latin typeface="+mn-lt"/>
              </a:rPr>
              <a:t>Insurance</a:t>
            </a:r>
            <a:r>
              <a:rPr lang="fr-FR" sz="2400" b="1" dirty="0" smtClean="0">
                <a:latin typeface="+mn-lt"/>
              </a:rPr>
              <a:t> and </a:t>
            </a:r>
            <a:r>
              <a:rPr lang="fr-FR" sz="2400" b="1" dirty="0" err="1" smtClean="0">
                <a:latin typeface="+mn-lt"/>
              </a:rPr>
              <a:t>Freight</a:t>
            </a:r>
            <a:r>
              <a:rPr lang="fr-FR" sz="2400" b="1" dirty="0" smtClean="0">
                <a:latin typeface="+mn-lt"/>
              </a:rPr>
              <a:t> (</a:t>
            </a:r>
            <a:r>
              <a:rPr lang="fr-FR" sz="2400" b="1" dirty="0" err="1" smtClean="0">
                <a:latin typeface="+mn-lt"/>
              </a:rPr>
              <a:t>named</a:t>
            </a:r>
            <a:r>
              <a:rPr lang="fr-FR" sz="2400" b="1" dirty="0" smtClean="0">
                <a:latin typeface="+mn-lt"/>
              </a:rPr>
              <a:t> port of destination) </a:t>
            </a:r>
            <a:endParaRPr lang="fr-FR" sz="2400" dirty="0" smtClean="0">
              <a:latin typeface="+mn-lt"/>
            </a:endParaRPr>
          </a:p>
        </p:txBody>
      </p:sp>
      <p:cxnSp>
        <p:nvCxnSpPr>
          <p:cNvPr id="5" name="Connecteur droit 4"/>
          <p:cNvCxnSpPr/>
          <p:nvPr/>
        </p:nvCxnSpPr>
        <p:spPr>
          <a:xfrm>
            <a:off x="1524000" y="3429000"/>
            <a:ext cx="214312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23556" name="Picture 2" descr="C:\Documents and Settings\Catherine\Local Settings\Temporary Internet Files\Content.IE5\ZJNM0M4A\MCj02808020000[1].wmf"/>
          <p:cNvPicPr>
            <a:picLocks noChangeAspect="1" noChangeArrowheads="1"/>
          </p:cNvPicPr>
          <p:nvPr/>
        </p:nvPicPr>
        <p:blipFill>
          <a:blip r:embed="rId2" cstate="print"/>
          <a:srcRect/>
          <a:stretch>
            <a:fillRect/>
          </a:stretch>
        </p:blipFill>
        <p:spPr bwMode="auto">
          <a:xfrm>
            <a:off x="0" y="2357438"/>
            <a:ext cx="1219200" cy="1050925"/>
          </a:xfrm>
          <a:prstGeom prst="rect">
            <a:avLst/>
          </a:prstGeom>
          <a:noFill/>
          <a:ln w="9525">
            <a:noFill/>
            <a:miter lim="800000"/>
            <a:headEnd/>
            <a:tailEnd/>
          </a:ln>
        </p:spPr>
      </p:pic>
      <p:pic>
        <p:nvPicPr>
          <p:cNvPr id="23557" name="Picture 3" descr="C:\Documents and Settings\Catherine\Local Settings\Temporary Internet Files\Content.IE5\R45VUCCG\MCj00828510000[1].wmf"/>
          <p:cNvPicPr>
            <a:picLocks noChangeAspect="1" noChangeArrowheads="1"/>
          </p:cNvPicPr>
          <p:nvPr/>
        </p:nvPicPr>
        <p:blipFill>
          <a:blip r:embed="rId3" cstate="print"/>
          <a:srcRect/>
          <a:stretch>
            <a:fillRect/>
          </a:stretch>
        </p:blipFill>
        <p:spPr bwMode="auto">
          <a:xfrm>
            <a:off x="7712075" y="2571750"/>
            <a:ext cx="1431925" cy="820738"/>
          </a:xfrm>
          <a:prstGeom prst="rect">
            <a:avLst/>
          </a:prstGeom>
          <a:noFill/>
          <a:ln w="9525">
            <a:noFill/>
            <a:miter lim="800000"/>
            <a:headEnd/>
            <a:tailEnd/>
          </a:ln>
        </p:spPr>
      </p:pic>
      <p:sp>
        <p:nvSpPr>
          <p:cNvPr id="23558" name="ZoneTexte 12"/>
          <p:cNvSpPr txBox="1">
            <a:spLocks noChangeArrowheads="1"/>
          </p:cNvSpPr>
          <p:nvPr/>
        </p:nvSpPr>
        <p:spPr bwMode="auto">
          <a:xfrm>
            <a:off x="43441" y="1785938"/>
            <a:ext cx="981102" cy="369332"/>
          </a:xfrm>
          <a:prstGeom prst="rect">
            <a:avLst/>
          </a:prstGeom>
          <a:noFill/>
          <a:ln w="9525">
            <a:noFill/>
            <a:miter lim="800000"/>
            <a:headEnd/>
            <a:tailEnd/>
          </a:ln>
        </p:spPr>
        <p:txBody>
          <a:bodyPr wrap="none">
            <a:spAutoFit/>
          </a:bodyPr>
          <a:lstStyle/>
          <a:p>
            <a:r>
              <a:rPr lang="fr-FR" sz="1800">
                <a:latin typeface="+mn-lt"/>
              </a:rPr>
              <a:t>Vendeur</a:t>
            </a:r>
          </a:p>
        </p:txBody>
      </p:sp>
      <p:sp>
        <p:nvSpPr>
          <p:cNvPr id="14" name="ZoneTexte 13"/>
          <p:cNvSpPr txBox="1"/>
          <p:nvPr/>
        </p:nvSpPr>
        <p:spPr>
          <a:xfrm>
            <a:off x="7552009" y="1857375"/>
            <a:ext cx="1055482" cy="369332"/>
          </a:xfrm>
          <a:prstGeom prst="rect">
            <a:avLst/>
          </a:prstGeom>
          <a:noFill/>
        </p:spPr>
        <p:txBody>
          <a:bodyPr wrap="none">
            <a:spAutoFit/>
          </a:bodyPr>
          <a:lstStyle/>
          <a:p>
            <a:pPr fontAlgn="auto">
              <a:spcBef>
                <a:spcPts val="0"/>
              </a:spcBef>
              <a:spcAft>
                <a:spcPts val="0"/>
              </a:spcAft>
              <a:defRPr/>
            </a:pPr>
            <a:r>
              <a:rPr lang="fr-FR" sz="1800" b="1" dirty="0">
                <a:solidFill>
                  <a:schemeClr val="tx2">
                    <a:lumMod val="60000"/>
                    <a:lumOff val="40000"/>
                  </a:schemeClr>
                </a:solidFill>
                <a:latin typeface="+mn-lt"/>
              </a:rPr>
              <a:t>Acheteur</a:t>
            </a:r>
          </a:p>
        </p:txBody>
      </p:sp>
      <p:cxnSp>
        <p:nvCxnSpPr>
          <p:cNvPr id="15" name="Connecteur droit 14"/>
          <p:cNvCxnSpPr>
            <a:stCxn id="23570" idx="0"/>
          </p:cNvCxnSpPr>
          <p:nvPr/>
        </p:nvCxnSpPr>
        <p:spPr>
          <a:xfrm>
            <a:off x="3652838" y="1828800"/>
            <a:ext cx="59035" cy="1877988"/>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16" name="Flèche droite 15"/>
          <p:cNvSpPr/>
          <p:nvPr/>
        </p:nvSpPr>
        <p:spPr>
          <a:xfrm>
            <a:off x="0" y="4221088"/>
            <a:ext cx="5715000"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800" dirty="0"/>
              <a:t>Frais y compris assurance pour</a:t>
            </a:r>
          </a:p>
          <a:p>
            <a:pPr algn="ctr" fontAlgn="auto">
              <a:spcBef>
                <a:spcPts val="0"/>
              </a:spcBef>
              <a:spcAft>
                <a:spcPts val="0"/>
              </a:spcAft>
              <a:defRPr/>
            </a:pPr>
            <a:r>
              <a:rPr lang="fr-FR" sz="1800" dirty="0"/>
              <a:t>Le compte de l’acheteur</a:t>
            </a:r>
          </a:p>
        </p:txBody>
      </p:sp>
      <p:sp>
        <p:nvSpPr>
          <p:cNvPr id="20" name="Flèche gauche 19"/>
          <p:cNvSpPr/>
          <p:nvPr/>
        </p:nvSpPr>
        <p:spPr>
          <a:xfrm>
            <a:off x="4038600" y="3657600"/>
            <a:ext cx="4643437" cy="714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800" dirty="0"/>
              <a:t>        Risques</a:t>
            </a:r>
          </a:p>
        </p:txBody>
      </p:sp>
      <p:pic>
        <p:nvPicPr>
          <p:cNvPr id="23563" name="Picture 2" descr="C:\Documents and Settings\Catherine\Local Settings\Temporary Internet Files\Content.IE5\ZJNM0M4A\MCj04354820000[1].wmf"/>
          <p:cNvPicPr>
            <a:picLocks noChangeAspect="1" noChangeArrowheads="1"/>
          </p:cNvPicPr>
          <p:nvPr/>
        </p:nvPicPr>
        <p:blipFill>
          <a:blip r:embed="rId4" cstate="print"/>
          <a:srcRect/>
          <a:stretch>
            <a:fillRect/>
          </a:stretch>
        </p:blipFill>
        <p:spPr bwMode="auto">
          <a:xfrm>
            <a:off x="2438400" y="2286000"/>
            <a:ext cx="714375" cy="714375"/>
          </a:xfrm>
          <a:prstGeom prst="rect">
            <a:avLst/>
          </a:prstGeom>
          <a:noFill/>
          <a:ln w="9525">
            <a:noFill/>
            <a:miter lim="800000"/>
            <a:headEnd/>
            <a:tailEnd/>
          </a:ln>
        </p:spPr>
      </p:pic>
      <p:pic>
        <p:nvPicPr>
          <p:cNvPr id="23564" name="Picture 2" descr="C:\Documents and Settings\Catherine\Local Settings\Temporary Internet Files\Content.IE5\ZJNM0M4A\MCj04354820000[1].wmf"/>
          <p:cNvPicPr>
            <a:picLocks noChangeAspect="1" noChangeArrowheads="1"/>
          </p:cNvPicPr>
          <p:nvPr/>
        </p:nvPicPr>
        <p:blipFill>
          <a:blip r:embed="rId4" cstate="print"/>
          <a:srcRect/>
          <a:stretch>
            <a:fillRect/>
          </a:stretch>
        </p:blipFill>
        <p:spPr bwMode="auto">
          <a:xfrm>
            <a:off x="6096000" y="2286000"/>
            <a:ext cx="714375" cy="714375"/>
          </a:xfrm>
          <a:prstGeom prst="rect">
            <a:avLst/>
          </a:prstGeom>
          <a:noFill/>
          <a:ln w="9525">
            <a:noFill/>
            <a:miter lim="800000"/>
            <a:headEnd/>
            <a:tailEnd/>
          </a:ln>
        </p:spPr>
      </p:pic>
      <p:cxnSp>
        <p:nvCxnSpPr>
          <p:cNvPr id="22" name="Connecteur droit 21"/>
          <p:cNvCxnSpPr/>
          <p:nvPr/>
        </p:nvCxnSpPr>
        <p:spPr>
          <a:xfrm rot="5400000">
            <a:off x="2569368" y="3221832"/>
            <a:ext cx="500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6226968" y="3145632"/>
            <a:ext cx="500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5867400" y="3352800"/>
            <a:ext cx="1928813"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23568" name="Picture 3" descr="C:\Documents and Settings\Catherine\Local Settings\Temporary Internet Files\Content.IE5\LID2I155\MCj04401250000[1].wmf"/>
          <p:cNvPicPr>
            <a:picLocks noChangeAspect="1" noChangeArrowheads="1"/>
          </p:cNvPicPr>
          <p:nvPr/>
        </p:nvPicPr>
        <p:blipFill>
          <a:blip r:embed="rId5" cstate="print"/>
          <a:srcRect/>
          <a:stretch>
            <a:fillRect/>
          </a:stretch>
        </p:blipFill>
        <p:spPr bwMode="auto">
          <a:xfrm>
            <a:off x="3429000" y="3352800"/>
            <a:ext cx="2357438" cy="357187"/>
          </a:xfrm>
          <a:prstGeom prst="rect">
            <a:avLst/>
          </a:prstGeom>
          <a:noFill/>
          <a:ln w="9525">
            <a:noFill/>
            <a:miter lim="800000"/>
            <a:headEnd/>
            <a:tailEnd/>
          </a:ln>
        </p:spPr>
      </p:pic>
      <p:pic>
        <p:nvPicPr>
          <p:cNvPr id="23569" name="Picture 4" descr="C:\Documents and Settings\Catherine\Local Settings\Temporary Internet Files\Content.IE5\G3L4OV53\MCj04136260000[1].wmf"/>
          <p:cNvPicPr>
            <a:picLocks noChangeAspect="1" noChangeArrowheads="1"/>
          </p:cNvPicPr>
          <p:nvPr/>
        </p:nvPicPr>
        <p:blipFill>
          <a:blip r:embed="rId6" cstate="print"/>
          <a:srcRect/>
          <a:stretch>
            <a:fillRect/>
          </a:stretch>
        </p:blipFill>
        <p:spPr bwMode="auto">
          <a:xfrm>
            <a:off x="4038600" y="2057400"/>
            <a:ext cx="1304925" cy="1358900"/>
          </a:xfrm>
          <a:prstGeom prst="rect">
            <a:avLst/>
          </a:prstGeom>
          <a:noFill/>
          <a:ln w="9525">
            <a:noFill/>
            <a:miter lim="800000"/>
            <a:headEnd/>
            <a:tailEnd/>
          </a:ln>
        </p:spPr>
      </p:pic>
      <p:pic>
        <p:nvPicPr>
          <p:cNvPr id="23570" name="Picture 2" descr="C:\Documents and Settings\Catherine\Local Settings\Temporary Internet Files\Content.IE5\ZJNM0M4A\MCj03396180000[1].wmf"/>
          <p:cNvPicPr>
            <a:picLocks noChangeAspect="1" noChangeArrowheads="1"/>
          </p:cNvPicPr>
          <p:nvPr/>
        </p:nvPicPr>
        <p:blipFill>
          <a:blip r:embed="rId7" cstate="print"/>
          <a:srcRect/>
          <a:stretch>
            <a:fillRect/>
          </a:stretch>
        </p:blipFill>
        <p:spPr bwMode="auto">
          <a:xfrm>
            <a:off x="3200400" y="1828800"/>
            <a:ext cx="904875" cy="917575"/>
          </a:xfrm>
          <a:prstGeom prst="rect">
            <a:avLst/>
          </a:prstGeom>
          <a:noFill/>
          <a:ln w="9525">
            <a:noFill/>
            <a:miter lim="800000"/>
            <a:headEnd/>
            <a:tailEnd/>
          </a:ln>
        </p:spPr>
      </p:pic>
      <p:cxnSp>
        <p:nvCxnSpPr>
          <p:cNvPr id="24" name="Connecteur droit 23"/>
          <p:cNvCxnSpPr/>
          <p:nvPr/>
        </p:nvCxnSpPr>
        <p:spPr>
          <a:xfrm>
            <a:off x="5867400" y="2209800"/>
            <a:ext cx="0" cy="1524000"/>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23572" name="ZoneTexte 27"/>
          <p:cNvSpPr txBox="1">
            <a:spLocks noChangeArrowheads="1"/>
          </p:cNvSpPr>
          <p:nvPr/>
        </p:nvSpPr>
        <p:spPr bwMode="auto">
          <a:xfrm>
            <a:off x="5562600" y="1828800"/>
            <a:ext cx="625492" cy="369332"/>
          </a:xfrm>
          <a:prstGeom prst="rect">
            <a:avLst/>
          </a:prstGeom>
          <a:noFill/>
          <a:ln w="9525">
            <a:noFill/>
            <a:miter lim="800000"/>
            <a:headEnd/>
            <a:tailEnd/>
          </a:ln>
        </p:spPr>
        <p:txBody>
          <a:bodyPr wrap="none">
            <a:spAutoFit/>
          </a:bodyPr>
          <a:lstStyle/>
          <a:p>
            <a:r>
              <a:rPr lang="fr-FR" sz="1800" dirty="0">
                <a:latin typeface="+mn-lt"/>
              </a:rPr>
              <a:t>Quai</a:t>
            </a:r>
          </a:p>
        </p:txBody>
      </p:sp>
      <p:sp>
        <p:nvSpPr>
          <p:cNvPr id="29" name="Flèche droite 28"/>
          <p:cNvSpPr/>
          <p:nvPr/>
        </p:nvSpPr>
        <p:spPr>
          <a:xfrm>
            <a:off x="0" y="3581400"/>
            <a:ext cx="3500438"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800" dirty="0"/>
              <a:t>Risques</a:t>
            </a:r>
          </a:p>
        </p:txBody>
      </p:sp>
      <p:sp>
        <p:nvSpPr>
          <p:cNvPr id="30" name="Flèche gauche 29"/>
          <p:cNvSpPr/>
          <p:nvPr/>
        </p:nvSpPr>
        <p:spPr>
          <a:xfrm>
            <a:off x="5940152" y="4581128"/>
            <a:ext cx="2571750" cy="714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800" dirty="0"/>
              <a:t>        Frais</a:t>
            </a:r>
          </a:p>
        </p:txBody>
      </p:sp>
      <p:sp>
        <p:nvSpPr>
          <p:cNvPr id="28" name="Rectangle 27"/>
          <p:cNvSpPr/>
          <p:nvPr/>
        </p:nvSpPr>
        <p:spPr>
          <a:xfrm>
            <a:off x="323528" y="5373216"/>
            <a:ext cx="8820472" cy="1200329"/>
          </a:xfrm>
          <a:prstGeom prst="rect">
            <a:avLst/>
          </a:prstGeom>
        </p:spPr>
        <p:txBody>
          <a:bodyPr wrap="square">
            <a:spAutoFit/>
          </a:bodyPr>
          <a:lstStyle/>
          <a:p>
            <a:pPr algn="ctr">
              <a:spcBef>
                <a:spcPct val="50000"/>
              </a:spcBef>
            </a:pPr>
            <a:r>
              <a:rPr lang="fr-FR" sz="1800" b="1" i="1" dirty="0" smtClean="0">
                <a:solidFill>
                  <a:schemeClr val="accent1">
                    <a:lumMod val="75000"/>
                  </a:schemeClr>
                </a:solidFill>
                <a:latin typeface="+mn-lt"/>
              </a:rPr>
              <a:t>Le vendeur choisit  le navire et paye le fret maritime jusqu’au  port convenu, effectue le chargement sur navire et les formalités douanières d’exportation et fournit une assurance maritime contre le risque de perte ou de dommage de la marchandise au cours du transport.  Le point de transfert des risques est le même qu’en FOB</a:t>
            </a:r>
            <a:endParaRPr lang="fr-FR" sz="1800" b="1" i="1" dirty="0">
              <a:solidFill>
                <a:schemeClr val="accent1">
                  <a:lumMod val="75000"/>
                </a:schemeClr>
              </a:solidFill>
              <a:latin typeface="+mn-lt"/>
            </a:endParaRPr>
          </a:p>
        </p:txBody>
      </p:sp>
      <p:sp>
        <p:nvSpPr>
          <p:cNvPr id="31"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49136655"/>
      </p:ext>
    </p:extLst>
  </p:cSld>
  <p:clrMapOvr>
    <a:masterClrMapping/>
  </p:clrMapOvr>
  <p:transition>
    <p:cover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1285875" y="3090863"/>
            <a:ext cx="62865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29700" name="Picture 2" descr="C:\Documents and Settings\Catherine\Local Settings\Temporary Internet Files\Content.IE5\ZJNM0M4A\MCj02808020000[1].wmf"/>
          <p:cNvPicPr>
            <a:picLocks noChangeAspect="1" noChangeArrowheads="1"/>
          </p:cNvPicPr>
          <p:nvPr/>
        </p:nvPicPr>
        <p:blipFill>
          <a:blip r:embed="rId2" cstate="print"/>
          <a:srcRect/>
          <a:stretch>
            <a:fillRect/>
          </a:stretch>
        </p:blipFill>
        <p:spPr bwMode="auto">
          <a:xfrm>
            <a:off x="0" y="2357438"/>
            <a:ext cx="1219200" cy="1050925"/>
          </a:xfrm>
          <a:prstGeom prst="rect">
            <a:avLst/>
          </a:prstGeom>
          <a:noFill/>
          <a:ln w="9525">
            <a:noFill/>
            <a:miter lim="800000"/>
            <a:headEnd/>
            <a:tailEnd/>
          </a:ln>
        </p:spPr>
      </p:pic>
      <p:pic>
        <p:nvPicPr>
          <p:cNvPr id="29701" name="Picture 3" descr="C:\Documents and Settings\Catherine\Local Settings\Temporary Internet Files\Content.IE5\R45VUCCG\MCj00828510000[1].wmf"/>
          <p:cNvPicPr>
            <a:picLocks noChangeAspect="1" noChangeArrowheads="1"/>
          </p:cNvPicPr>
          <p:nvPr/>
        </p:nvPicPr>
        <p:blipFill>
          <a:blip r:embed="rId3" cstate="print"/>
          <a:srcRect/>
          <a:stretch>
            <a:fillRect/>
          </a:stretch>
        </p:blipFill>
        <p:spPr bwMode="auto">
          <a:xfrm>
            <a:off x="7712075" y="2571750"/>
            <a:ext cx="1431925" cy="820738"/>
          </a:xfrm>
          <a:prstGeom prst="rect">
            <a:avLst/>
          </a:prstGeom>
          <a:noFill/>
          <a:ln w="9525">
            <a:noFill/>
            <a:miter lim="800000"/>
            <a:headEnd/>
            <a:tailEnd/>
          </a:ln>
        </p:spPr>
      </p:pic>
      <p:sp>
        <p:nvSpPr>
          <p:cNvPr id="29702" name="ZoneTexte 12"/>
          <p:cNvSpPr txBox="1">
            <a:spLocks noChangeArrowheads="1"/>
          </p:cNvSpPr>
          <p:nvPr/>
        </p:nvSpPr>
        <p:spPr bwMode="auto">
          <a:xfrm>
            <a:off x="0" y="1785938"/>
            <a:ext cx="1067985" cy="400110"/>
          </a:xfrm>
          <a:prstGeom prst="rect">
            <a:avLst/>
          </a:prstGeom>
          <a:noFill/>
          <a:ln w="9525">
            <a:noFill/>
            <a:miter lim="800000"/>
            <a:headEnd/>
            <a:tailEnd/>
          </a:ln>
        </p:spPr>
        <p:txBody>
          <a:bodyPr wrap="none">
            <a:spAutoFit/>
          </a:bodyPr>
          <a:lstStyle/>
          <a:p>
            <a:r>
              <a:rPr lang="fr-FR" sz="2000" dirty="0">
                <a:latin typeface="+mn-lt"/>
              </a:rPr>
              <a:t>Vendeur</a:t>
            </a:r>
          </a:p>
        </p:txBody>
      </p:sp>
      <p:sp>
        <p:nvSpPr>
          <p:cNvPr id="14" name="ZoneTexte 13"/>
          <p:cNvSpPr txBox="1"/>
          <p:nvPr/>
        </p:nvSpPr>
        <p:spPr>
          <a:xfrm>
            <a:off x="7500938" y="1857375"/>
            <a:ext cx="1157625" cy="400110"/>
          </a:xfrm>
          <a:prstGeom prst="rect">
            <a:avLst/>
          </a:prstGeom>
          <a:noFill/>
        </p:spPr>
        <p:txBody>
          <a:bodyPr wrap="none">
            <a:spAutoFit/>
          </a:bodyPr>
          <a:lstStyle/>
          <a:p>
            <a:pPr fontAlgn="auto">
              <a:spcBef>
                <a:spcPts val="0"/>
              </a:spcBef>
              <a:spcAft>
                <a:spcPts val="0"/>
              </a:spcAft>
              <a:defRPr/>
            </a:pPr>
            <a:r>
              <a:rPr lang="fr-FR" sz="2000" b="1" dirty="0">
                <a:solidFill>
                  <a:schemeClr val="tx2">
                    <a:lumMod val="60000"/>
                    <a:lumOff val="40000"/>
                  </a:schemeClr>
                </a:solidFill>
                <a:latin typeface="+mn-lt"/>
              </a:rPr>
              <a:t>Acheteur</a:t>
            </a:r>
          </a:p>
        </p:txBody>
      </p:sp>
      <p:cxnSp>
        <p:nvCxnSpPr>
          <p:cNvPr id="15" name="Connecteur droit 14"/>
          <p:cNvCxnSpPr/>
          <p:nvPr/>
        </p:nvCxnSpPr>
        <p:spPr>
          <a:xfrm flipH="1">
            <a:off x="7429500" y="1700808"/>
            <a:ext cx="22820" cy="2133799"/>
          </a:xfrm>
          <a:prstGeom prst="line">
            <a:avLst/>
          </a:prstGeom>
          <a:ln>
            <a:prstDash val="lgDash"/>
          </a:ln>
        </p:spPr>
        <p:style>
          <a:lnRef idx="3">
            <a:schemeClr val="dk1"/>
          </a:lnRef>
          <a:fillRef idx="0">
            <a:schemeClr val="dk1"/>
          </a:fillRef>
          <a:effectRef idx="2">
            <a:schemeClr val="dk1"/>
          </a:effectRef>
          <a:fontRef idx="minor">
            <a:schemeClr val="tx1"/>
          </a:fontRef>
        </p:style>
      </p:cxnSp>
      <p:sp>
        <p:nvSpPr>
          <p:cNvPr id="16" name="Flèche droite 15"/>
          <p:cNvSpPr/>
          <p:nvPr/>
        </p:nvSpPr>
        <p:spPr>
          <a:xfrm>
            <a:off x="0" y="3857625"/>
            <a:ext cx="7215188"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000"/>
          </a:p>
        </p:txBody>
      </p:sp>
      <p:sp>
        <p:nvSpPr>
          <p:cNvPr id="29706" name="ZoneTexte 17"/>
          <p:cNvSpPr txBox="1">
            <a:spLocks noChangeArrowheads="1"/>
          </p:cNvSpPr>
          <p:nvPr/>
        </p:nvSpPr>
        <p:spPr bwMode="auto">
          <a:xfrm>
            <a:off x="285750" y="4500563"/>
            <a:ext cx="6950546" cy="707886"/>
          </a:xfrm>
          <a:prstGeom prst="rect">
            <a:avLst/>
          </a:prstGeom>
          <a:noFill/>
          <a:ln w="9525">
            <a:noFill/>
            <a:miter lim="800000"/>
            <a:headEnd/>
            <a:tailEnd/>
          </a:ln>
        </p:spPr>
        <p:txBody>
          <a:bodyPr wrap="square">
            <a:spAutoFit/>
          </a:bodyPr>
          <a:lstStyle/>
          <a:p>
            <a:r>
              <a:rPr lang="fr-FR" sz="2000" dirty="0">
                <a:latin typeface="+mn-lt"/>
              </a:rPr>
              <a:t>Frais et </a:t>
            </a:r>
            <a:r>
              <a:rPr lang="fr-FR" sz="2000" dirty="0" smtClean="0">
                <a:latin typeface="+mn-lt"/>
              </a:rPr>
              <a:t>risques (hors déchargement au lieu de destination convenu)</a:t>
            </a:r>
            <a:endParaRPr lang="fr-FR" sz="2000" dirty="0">
              <a:latin typeface="+mn-lt"/>
            </a:endParaRPr>
          </a:p>
        </p:txBody>
      </p:sp>
      <p:sp>
        <p:nvSpPr>
          <p:cNvPr id="20" name="Flèche gauche 19"/>
          <p:cNvSpPr/>
          <p:nvPr/>
        </p:nvSpPr>
        <p:spPr>
          <a:xfrm>
            <a:off x="7643813" y="3857625"/>
            <a:ext cx="928687" cy="571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000"/>
          </a:p>
        </p:txBody>
      </p:sp>
      <p:sp>
        <p:nvSpPr>
          <p:cNvPr id="21" name="Rectangle 20"/>
          <p:cNvSpPr/>
          <p:nvPr/>
        </p:nvSpPr>
        <p:spPr>
          <a:xfrm>
            <a:off x="7715250" y="4572000"/>
            <a:ext cx="1428750" cy="707886"/>
          </a:xfrm>
          <a:prstGeom prst="rect">
            <a:avLst/>
          </a:prstGeom>
        </p:spPr>
        <p:txBody>
          <a:bodyPr>
            <a:spAutoFit/>
          </a:bodyPr>
          <a:lstStyle/>
          <a:p>
            <a:pPr fontAlgn="auto">
              <a:spcBef>
                <a:spcPts val="0"/>
              </a:spcBef>
              <a:spcAft>
                <a:spcPts val="0"/>
              </a:spcAft>
              <a:defRPr/>
            </a:pPr>
            <a:r>
              <a:rPr lang="fr-FR" sz="2000" b="1" dirty="0">
                <a:solidFill>
                  <a:schemeClr val="tx2">
                    <a:lumMod val="60000"/>
                    <a:lumOff val="40000"/>
                  </a:schemeClr>
                </a:solidFill>
                <a:latin typeface="+mn-lt"/>
              </a:rPr>
              <a:t>Frais et </a:t>
            </a:r>
          </a:p>
          <a:p>
            <a:pPr fontAlgn="auto">
              <a:spcBef>
                <a:spcPts val="0"/>
              </a:spcBef>
              <a:spcAft>
                <a:spcPts val="0"/>
              </a:spcAft>
              <a:defRPr/>
            </a:pPr>
            <a:r>
              <a:rPr lang="fr-FR" sz="2000" b="1" dirty="0">
                <a:solidFill>
                  <a:schemeClr val="tx2">
                    <a:lumMod val="60000"/>
                    <a:lumOff val="40000"/>
                  </a:schemeClr>
                </a:solidFill>
                <a:latin typeface="+mn-lt"/>
              </a:rPr>
              <a:t>risques</a:t>
            </a:r>
          </a:p>
        </p:txBody>
      </p:sp>
      <p:pic>
        <p:nvPicPr>
          <p:cNvPr id="29709" name="Picture 2" descr="C:\Documents and Settings\Catherine\Local Settings\Temporary Internet Files\Content.IE5\ZJNM0M4A\MCj04354820000[1].wmf"/>
          <p:cNvPicPr>
            <a:picLocks noChangeAspect="1" noChangeArrowheads="1"/>
          </p:cNvPicPr>
          <p:nvPr/>
        </p:nvPicPr>
        <p:blipFill>
          <a:blip r:embed="rId4" cstate="print"/>
          <a:srcRect/>
          <a:stretch>
            <a:fillRect/>
          </a:stretch>
        </p:blipFill>
        <p:spPr bwMode="auto">
          <a:xfrm>
            <a:off x="2928938" y="2000250"/>
            <a:ext cx="714375" cy="714375"/>
          </a:xfrm>
          <a:prstGeom prst="rect">
            <a:avLst/>
          </a:prstGeom>
          <a:noFill/>
          <a:ln w="9525">
            <a:noFill/>
            <a:miter lim="800000"/>
            <a:headEnd/>
            <a:tailEnd/>
          </a:ln>
        </p:spPr>
      </p:pic>
      <p:pic>
        <p:nvPicPr>
          <p:cNvPr id="29710" name="Picture 2" descr="C:\Documents and Settings\Catherine\Local Settings\Temporary Internet Files\Content.IE5\ZJNM0M4A\MCj04354820000[1].wmf"/>
          <p:cNvPicPr>
            <a:picLocks noChangeAspect="1" noChangeArrowheads="1"/>
          </p:cNvPicPr>
          <p:nvPr/>
        </p:nvPicPr>
        <p:blipFill>
          <a:blip r:embed="rId4" cstate="print"/>
          <a:srcRect/>
          <a:stretch>
            <a:fillRect/>
          </a:stretch>
        </p:blipFill>
        <p:spPr bwMode="auto">
          <a:xfrm>
            <a:off x="5500688" y="2000250"/>
            <a:ext cx="714375" cy="714375"/>
          </a:xfrm>
          <a:prstGeom prst="rect">
            <a:avLst/>
          </a:prstGeom>
          <a:noFill/>
          <a:ln w="9525">
            <a:noFill/>
            <a:miter lim="800000"/>
            <a:headEnd/>
            <a:tailEnd/>
          </a:ln>
        </p:spPr>
      </p:pic>
      <p:cxnSp>
        <p:nvCxnSpPr>
          <p:cNvPr id="19" name="Connecteur droit 18"/>
          <p:cNvCxnSpPr/>
          <p:nvPr/>
        </p:nvCxnSpPr>
        <p:spPr>
          <a:xfrm rot="16200000" flipH="1">
            <a:off x="3036093" y="2964657"/>
            <a:ext cx="500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6200000" flipH="1">
            <a:off x="5607843" y="2964657"/>
            <a:ext cx="500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0" y="1447800"/>
            <a:ext cx="7368236" cy="461665"/>
          </a:xfrm>
          <a:prstGeom prst="rect">
            <a:avLst/>
          </a:prstGeom>
        </p:spPr>
        <p:txBody>
          <a:bodyPr wrap="none">
            <a:spAutoFit/>
          </a:bodyPr>
          <a:lstStyle/>
          <a:p>
            <a:r>
              <a:rPr lang="en-US" b="1" dirty="0" smtClean="0">
                <a:latin typeface="+mn-lt"/>
              </a:rPr>
              <a:t> DDP : Delivered Duty Paid (named place of destination) </a:t>
            </a:r>
            <a:endParaRPr lang="fr-FR" dirty="0">
              <a:latin typeface="+mn-lt"/>
            </a:endParaRPr>
          </a:p>
        </p:txBody>
      </p:sp>
      <p:sp>
        <p:nvSpPr>
          <p:cNvPr id="23" name="Rectangle 22"/>
          <p:cNvSpPr/>
          <p:nvPr/>
        </p:nvSpPr>
        <p:spPr>
          <a:xfrm>
            <a:off x="899592" y="5301208"/>
            <a:ext cx="7128792" cy="1015663"/>
          </a:xfrm>
          <a:prstGeom prst="rect">
            <a:avLst/>
          </a:prstGeom>
        </p:spPr>
        <p:txBody>
          <a:bodyPr wrap="square">
            <a:spAutoFit/>
          </a:bodyPr>
          <a:lstStyle/>
          <a:p>
            <a:pPr algn="ctr"/>
            <a:r>
              <a:rPr lang="fr-FR" sz="2000" b="1" i="1" dirty="0" smtClean="0">
                <a:solidFill>
                  <a:schemeClr val="accent1">
                    <a:lumMod val="75000"/>
                  </a:schemeClr>
                </a:solidFill>
                <a:latin typeface="+mn-lt"/>
              </a:rPr>
              <a:t>Obligation maximum du vendeur qui fait tout y compris le dédouanement à l’import et le paiement des droits et taxes exigibles</a:t>
            </a:r>
            <a:endParaRPr lang="fr-FR" sz="2000" i="1" dirty="0">
              <a:solidFill>
                <a:schemeClr val="accent1">
                  <a:lumMod val="75000"/>
                </a:schemeClr>
              </a:solidFill>
              <a:latin typeface="+mn-lt"/>
            </a:endParaRPr>
          </a:p>
        </p:txBody>
      </p:sp>
      <p:sp>
        <p:nvSpPr>
          <p:cNvPr id="27"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96534941"/>
      </p:ext>
    </p:extLst>
  </p:cSld>
  <p:clrMapOvr>
    <a:masterClrMapping/>
  </p:clrMapOvr>
  <p:transition>
    <p:cover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76</a:t>
            </a:fld>
            <a:endParaRPr lang="en-US" dirty="0"/>
          </a:p>
        </p:txBody>
      </p:sp>
      <p:sp>
        <p:nvSpPr>
          <p:cNvPr id="6" name="Rectangle 2"/>
          <p:cNvSpPr txBox="1">
            <a:spLocks noChangeArrowheads="1"/>
          </p:cNvSpPr>
          <p:nvPr/>
        </p:nvSpPr>
        <p:spPr>
          <a:xfrm>
            <a:off x="0" y="1052736"/>
            <a:ext cx="91440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1" i="0" u="none" strike="noStrike" kern="1200" cap="none" spc="0" normalizeH="0" baseline="0" noProof="0" dirty="0" smtClean="0">
                <a:ln>
                  <a:noFill/>
                </a:ln>
                <a:effectLst/>
                <a:uLnTx/>
                <a:uFillTx/>
                <a:latin typeface="+mn-lt"/>
                <a:ea typeface="+mj-ea"/>
                <a:cs typeface="+mj-cs"/>
              </a:rPr>
              <a:t>Influence des incoterms sur la structure de prix </a:t>
            </a:r>
          </a:p>
        </p:txBody>
      </p:sp>
      <p:sp>
        <p:nvSpPr>
          <p:cNvPr id="7" name="Rectangle 3"/>
          <p:cNvSpPr txBox="1">
            <a:spLocks noChangeArrowheads="1"/>
          </p:cNvSpPr>
          <p:nvPr/>
        </p:nvSpPr>
        <p:spPr>
          <a:xfrm>
            <a:off x="0" y="2132856"/>
            <a:ext cx="4860032" cy="5029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Prix de vente de la marchandise : 60 000 €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Emballage export : 800 €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Pré acheminement camion        Anvers : 300 €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Dédouanement export : 200 euros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Dédouanement import : 400 euros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Droits de douane : 4000 euros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Mise à FOB : 500 euros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Transport maritime : 3000 euros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Assurance : 600 euros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Post acheminement à Atlanta : 500 euros </a:t>
            </a:r>
          </a:p>
        </p:txBody>
      </p:sp>
      <p:sp>
        <p:nvSpPr>
          <p:cNvPr id="8" name="ZoneTexte 7"/>
          <p:cNvSpPr txBox="1"/>
          <p:nvPr/>
        </p:nvSpPr>
        <p:spPr>
          <a:xfrm>
            <a:off x="228600" y="1828800"/>
            <a:ext cx="3744416" cy="400110"/>
          </a:xfrm>
          <a:prstGeom prst="rect">
            <a:avLst/>
          </a:prstGeom>
          <a:noFill/>
        </p:spPr>
        <p:txBody>
          <a:bodyPr wrap="square" rtlCol="0">
            <a:spAutoFit/>
          </a:bodyPr>
          <a:lstStyle/>
          <a:p>
            <a:r>
              <a:rPr lang="fr-FR" sz="2000" b="1" i="1" dirty="0" smtClean="0">
                <a:solidFill>
                  <a:schemeClr val="accent1">
                    <a:lumMod val="75000"/>
                  </a:schemeClr>
                </a:solidFill>
                <a:latin typeface="+mn-lt"/>
              </a:rPr>
              <a:t>Exemple</a:t>
            </a:r>
            <a:endParaRPr lang="fr-FR" sz="2000" b="1" i="1" dirty="0">
              <a:solidFill>
                <a:schemeClr val="accent1">
                  <a:lumMod val="75000"/>
                </a:schemeClr>
              </a:solidFill>
              <a:latin typeface="+mn-lt"/>
            </a:endParaRPr>
          </a:p>
        </p:txBody>
      </p:sp>
      <p:sp>
        <p:nvSpPr>
          <p:cNvPr id="9" name="Rectangle 1027"/>
          <p:cNvSpPr txBox="1">
            <a:spLocks noChangeArrowheads="1"/>
          </p:cNvSpPr>
          <p:nvPr/>
        </p:nvSpPr>
        <p:spPr>
          <a:xfrm>
            <a:off x="4355976" y="2362200"/>
            <a:ext cx="4788024" cy="4323184"/>
          </a:xfrm>
          <a:prstGeom prst="rect">
            <a:avLst/>
          </a:prstGeom>
          <a:ln>
            <a:solidFill>
              <a:schemeClr val="accent1"/>
            </a:solidFill>
          </a:ln>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Les éléments de prix de cette expédition sont, selon les Incoterms :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lgn="l">
              <a:lnSpc>
                <a:spcPct val="90000"/>
              </a:lnSpc>
              <a:spcBef>
                <a:spcPct val="20000"/>
              </a:spcBef>
              <a:buFont typeface="Arial" pitchFamily="34" charset="0"/>
              <a:buChar char="–"/>
            </a:pPr>
            <a:r>
              <a:rPr kumimoji="0" lang="fr-FR" sz="1600" b="1" i="0" u="none" strike="noStrike" kern="1200" cap="none" spc="0" normalizeH="0" baseline="0" noProof="0" dirty="0" smtClean="0">
                <a:ln>
                  <a:noFill/>
                </a:ln>
                <a:solidFill>
                  <a:schemeClr val="tx1"/>
                </a:solidFill>
                <a:effectLst/>
                <a:uLnTx/>
                <a:uFillTx/>
                <a:latin typeface="+mn-lt"/>
                <a:ea typeface="+mn-ea"/>
                <a:cs typeface="+mn-cs"/>
              </a:rPr>
              <a:t>EXW</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Bruxelles : 60 000 + 800 = 60 800 €</a:t>
            </a:r>
          </a:p>
          <a:p>
            <a:pPr marL="285750" indent="-285750" algn="l">
              <a:lnSpc>
                <a:spcPct val="90000"/>
              </a:lnSpc>
              <a:spcBef>
                <a:spcPct val="20000"/>
              </a:spcBef>
              <a:buFont typeface="Arial" pitchFamily="34" charset="0"/>
              <a:buChar cha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lgn="l">
              <a:lnSpc>
                <a:spcPct val="90000"/>
              </a:lnSpc>
              <a:spcBef>
                <a:spcPct val="20000"/>
              </a:spcBef>
              <a:buFont typeface="Arial" pitchFamily="34" charset="0"/>
              <a:buChar char="–"/>
            </a:pPr>
            <a:r>
              <a:rPr kumimoji="0" lang="fr-FR" sz="1600" b="1" i="0" u="none" strike="noStrike" kern="1200" cap="none" spc="0" normalizeH="0" baseline="0" noProof="0" dirty="0" smtClean="0">
                <a:ln>
                  <a:noFill/>
                </a:ln>
                <a:solidFill>
                  <a:schemeClr val="tx1"/>
                </a:solidFill>
                <a:effectLst/>
                <a:uLnTx/>
                <a:uFillTx/>
                <a:latin typeface="+mn-lt"/>
                <a:ea typeface="+mn-ea"/>
                <a:cs typeface="+mn-cs"/>
              </a:rPr>
              <a:t>FOB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Anvers : 60 800 + 300+ 200 +500 = 61 800 €</a:t>
            </a:r>
          </a:p>
          <a:p>
            <a:pPr marL="285750" indent="-285750" algn="l">
              <a:lnSpc>
                <a:spcPct val="90000"/>
              </a:lnSpc>
              <a:spcBef>
                <a:spcPct val="20000"/>
              </a:spcBef>
              <a:buFont typeface="Arial" pitchFamily="34" charset="0"/>
              <a:buChar char="–"/>
            </a:pPr>
            <a:r>
              <a:rPr kumimoji="0" lang="fr-FR" sz="1600" b="1" i="0" u="none" strike="noStrike" kern="1200" cap="none" spc="0" normalizeH="0" baseline="0" noProof="0" dirty="0" smtClean="0">
                <a:ln>
                  <a:noFill/>
                </a:ln>
                <a:solidFill>
                  <a:schemeClr val="tx1"/>
                </a:solidFill>
                <a:effectLst/>
                <a:uLnTx/>
                <a:uFillTx/>
                <a:latin typeface="+mn-lt"/>
                <a:ea typeface="+mn-ea"/>
                <a:cs typeface="+mn-cs"/>
              </a:rPr>
              <a:t>CIF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New York : 61 800 +3000+ 600 = 65 400 €</a:t>
            </a:r>
          </a:p>
          <a:p>
            <a:pPr marL="285750" indent="-285750" algn="l">
              <a:lnSpc>
                <a:spcPct val="90000"/>
              </a:lnSpc>
              <a:spcBef>
                <a:spcPct val="20000"/>
              </a:spcBef>
              <a:buFont typeface="Arial" pitchFamily="34" charset="0"/>
              <a:buChar char="–"/>
            </a:pPr>
            <a:r>
              <a:rPr kumimoji="0" lang="fr-FR" sz="1600" b="1" i="0" u="none" strike="noStrike" kern="1200" cap="none" spc="0" normalizeH="0" baseline="0" noProof="0" dirty="0" smtClean="0">
                <a:ln>
                  <a:noFill/>
                </a:ln>
                <a:solidFill>
                  <a:schemeClr val="tx1"/>
                </a:solidFill>
                <a:effectLst/>
                <a:uLnTx/>
                <a:uFillTx/>
                <a:latin typeface="+mn-lt"/>
                <a:ea typeface="+mn-ea"/>
                <a:cs typeface="+mn-cs"/>
              </a:rPr>
              <a:t>DDP</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Atlanta : 65 400 + 500+ 400 + 4000 = 70 300€</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1600" b="1" i="1" u="none" strike="noStrike" kern="1200" cap="none" spc="0" normalizeH="0" baseline="0" noProof="0" dirty="0" smtClean="0">
                <a:ln>
                  <a:noFill/>
                </a:ln>
                <a:solidFill>
                  <a:schemeClr val="accent1">
                    <a:lumMod val="75000"/>
                  </a:schemeClr>
                </a:solidFill>
                <a:effectLst/>
                <a:uLnTx/>
                <a:uFillTx/>
                <a:latin typeface="+mn-lt"/>
                <a:ea typeface="+mn-ea"/>
                <a:cs typeface="+mn-cs"/>
              </a:rPr>
              <a:t>Dans cet exemple, des écarts dans la structure de prix peuvent atteindre 15% selon l'incoterm choisi </a:t>
            </a:r>
          </a:p>
        </p:txBody>
      </p:sp>
      <p:pic>
        <p:nvPicPr>
          <p:cNvPr id="10" name="Picture 2" descr="http://www.planetebag.com/site/medias/sac-a-main-biege-A103-1031-noir-devant.jpg"/>
          <p:cNvPicPr>
            <a:picLocks noChangeAspect="1" noChangeArrowheads="1"/>
          </p:cNvPicPr>
          <p:nvPr/>
        </p:nvPicPr>
        <p:blipFill>
          <a:blip r:embed="rId2" cstate="print"/>
          <a:srcRect/>
          <a:stretch>
            <a:fillRect/>
          </a:stretch>
        </p:blipFill>
        <p:spPr bwMode="auto">
          <a:xfrm>
            <a:off x="228600" y="2133600"/>
            <a:ext cx="648072" cy="685205"/>
          </a:xfrm>
          <a:prstGeom prst="rect">
            <a:avLst/>
          </a:prstGeom>
          <a:noFill/>
        </p:spPr>
      </p:pic>
      <p:sp>
        <p:nvSpPr>
          <p:cNvPr id="11" name="ZoneTexte 10"/>
          <p:cNvSpPr txBox="1"/>
          <p:nvPr/>
        </p:nvSpPr>
        <p:spPr>
          <a:xfrm>
            <a:off x="381000" y="2276872"/>
            <a:ext cx="4263008" cy="646331"/>
          </a:xfrm>
          <a:prstGeom prst="rect">
            <a:avLst/>
          </a:prstGeom>
          <a:noFill/>
        </p:spPr>
        <p:txBody>
          <a:bodyPr wrap="square" rtlCol="0">
            <a:spAutoFit/>
          </a:bodyPr>
          <a:lstStyle/>
          <a:p>
            <a:r>
              <a:rPr lang="fr-FR" sz="1800" b="1" dirty="0" smtClean="0">
                <a:latin typeface="+mn-lt"/>
              </a:rPr>
              <a:t>Bruxelles         port de New York</a:t>
            </a:r>
          </a:p>
          <a:p>
            <a:pPr algn="ctr"/>
            <a:r>
              <a:rPr lang="fr-FR" sz="1800" b="1" dirty="0" smtClean="0">
                <a:latin typeface="+mn-lt"/>
              </a:rPr>
              <a:t>Atlanta </a:t>
            </a:r>
            <a:endParaRPr lang="fr-FR" sz="1800" b="1" dirty="0">
              <a:latin typeface="+mn-lt"/>
            </a:endParaRPr>
          </a:p>
        </p:txBody>
      </p:sp>
      <p:sp>
        <p:nvSpPr>
          <p:cNvPr id="12" name="Flèche droite 11"/>
          <p:cNvSpPr/>
          <p:nvPr/>
        </p:nvSpPr>
        <p:spPr>
          <a:xfrm>
            <a:off x="2051720" y="2420888"/>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courbée vers la gauche 12"/>
          <p:cNvSpPr/>
          <p:nvPr/>
        </p:nvSpPr>
        <p:spPr>
          <a:xfrm>
            <a:off x="4038600" y="2438400"/>
            <a:ext cx="288032" cy="360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droite 13"/>
          <p:cNvSpPr/>
          <p:nvPr/>
        </p:nvSpPr>
        <p:spPr>
          <a:xfrm>
            <a:off x="2699792" y="3717032"/>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021298857"/>
      </p:ext>
    </p:extLst>
  </p:cSld>
  <p:clrMapOvr>
    <a:masterClrMapping/>
  </p:clrMapOvr>
  <p:transition>
    <p:cover dir="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ZoneTexte 21"/>
          <p:cNvSpPr txBox="1">
            <a:spLocks noChangeArrowheads="1"/>
          </p:cNvSpPr>
          <p:nvPr/>
        </p:nvSpPr>
        <p:spPr bwMode="auto">
          <a:xfrm>
            <a:off x="251520" y="1524000"/>
            <a:ext cx="8892480" cy="5232202"/>
          </a:xfrm>
          <a:prstGeom prst="rect">
            <a:avLst/>
          </a:prstGeom>
          <a:noFill/>
          <a:ln w="9525">
            <a:noFill/>
            <a:miter lim="800000"/>
            <a:headEnd/>
            <a:tailEnd/>
          </a:ln>
        </p:spPr>
        <p:txBody>
          <a:bodyPr wrap="square">
            <a:spAutoFit/>
          </a:bodyPr>
          <a:lstStyle/>
          <a:p>
            <a:pPr algn="l"/>
            <a:r>
              <a:rPr lang="fr-FR" b="1" dirty="0" smtClean="0">
                <a:latin typeface="+mn-lt"/>
              </a:rPr>
              <a:t>La chaîne documentaire</a:t>
            </a:r>
          </a:p>
          <a:p>
            <a:pPr algn="l"/>
            <a:endParaRPr lang="fr-FR" sz="1800" b="1" dirty="0" smtClean="0">
              <a:solidFill>
                <a:schemeClr val="accent1">
                  <a:lumMod val="75000"/>
                </a:schemeClr>
              </a:solidFill>
              <a:latin typeface="+mn-lt"/>
            </a:endParaRPr>
          </a:p>
          <a:p>
            <a:pPr algn="l">
              <a:spcBef>
                <a:spcPts val="600"/>
              </a:spcBef>
              <a:spcAft>
                <a:spcPts val="600"/>
              </a:spcAft>
            </a:pPr>
            <a:r>
              <a:rPr lang="fr-FR" sz="1800" dirty="0" smtClean="0">
                <a:latin typeface="+mn-lt"/>
              </a:rPr>
              <a:t>Ensemble des documents qui accompagnent la marchandise:</a:t>
            </a:r>
          </a:p>
          <a:p>
            <a:pPr lvl="1" algn="l">
              <a:spcBef>
                <a:spcPts val="600"/>
              </a:spcBef>
              <a:spcAft>
                <a:spcPts val="600"/>
              </a:spcAft>
              <a:buFont typeface="Arial" pitchFamily="34" charset="0"/>
              <a:buChar char="•"/>
            </a:pPr>
            <a:r>
              <a:rPr lang="fr-FR" sz="1800" dirty="0" smtClean="0">
                <a:latin typeface="+mn-lt"/>
              </a:rPr>
              <a:t>la facture commerciale</a:t>
            </a:r>
          </a:p>
          <a:p>
            <a:pPr lvl="1" algn="l">
              <a:spcBef>
                <a:spcPts val="600"/>
              </a:spcBef>
              <a:spcAft>
                <a:spcPts val="600"/>
              </a:spcAft>
              <a:buFont typeface="Arial" pitchFamily="34" charset="0"/>
              <a:buChar char="•"/>
            </a:pPr>
            <a:r>
              <a:rPr lang="fr-FR" sz="1800" dirty="0" smtClean="0">
                <a:latin typeface="+mn-lt"/>
              </a:rPr>
              <a:t>La liste de colisage et le poids (</a:t>
            </a:r>
            <a:r>
              <a:rPr lang="fr-FR" sz="1800" dirty="0" err="1" smtClean="0">
                <a:latin typeface="+mn-lt"/>
              </a:rPr>
              <a:t>Packing</a:t>
            </a:r>
            <a:r>
              <a:rPr lang="fr-FR" sz="1800" dirty="0" smtClean="0">
                <a:latin typeface="+mn-lt"/>
              </a:rPr>
              <a:t> &amp;</a:t>
            </a:r>
            <a:r>
              <a:rPr lang="fr-FR" sz="1800" dirty="0" err="1" smtClean="0">
                <a:latin typeface="+mn-lt"/>
              </a:rPr>
              <a:t>weight</a:t>
            </a:r>
            <a:r>
              <a:rPr lang="fr-FR" sz="1800" dirty="0" smtClean="0">
                <a:latin typeface="+mn-lt"/>
              </a:rPr>
              <a:t> </a:t>
            </a:r>
            <a:r>
              <a:rPr lang="fr-FR" sz="1800" dirty="0" err="1" smtClean="0">
                <a:latin typeface="+mn-lt"/>
              </a:rPr>
              <a:t>list</a:t>
            </a:r>
            <a:r>
              <a:rPr lang="fr-FR" sz="1800" dirty="0" smtClean="0">
                <a:latin typeface="+mn-lt"/>
              </a:rPr>
              <a:t>)</a:t>
            </a:r>
          </a:p>
          <a:p>
            <a:pPr lvl="1" algn="l">
              <a:spcBef>
                <a:spcPts val="600"/>
              </a:spcBef>
              <a:spcAft>
                <a:spcPts val="600"/>
              </a:spcAft>
              <a:buFont typeface="Arial" pitchFamily="34" charset="0"/>
              <a:buChar char="•"/>
            </a:pPr>
            <a:r>
              <a:rPr lang="fr-FR" sz="1800" dirty="0" smtClean="0">
                <a:latin typeface="+mn-lt"/>
              </a:rPr>
              <a:t>Le titre de transport</a:t>
            </a:r>
          </a:p>
          <a:p>
            <a:pPr lvl="3" algn="l">
              <a:buFont typeface="Arial" pitchFamily="34" charset="0"/>
              <a:buChar char="•"/>
            </a:pPr>
            <a:r>
              <a:rPr lang="fr-FR" sz="1800" dirty="0" smtClean="0">
                <a:latin typeface="+mn-lt"/>
              </a:rPr>
              <a:t>« </a:t>
            </a:r>
            <a:r>
              <a:rPr lang="fr-FR" sz="1800" dirty="0" err="1" smtClean="0">
                <a:latin typeface="+mn-lt"/>
              </a:rPr>
              <a:t>Freight</a:t>
            </a:r>
            <a:r>
              <a:rPr lang="fr-FR" sz="1800" dirty="0" smtClean="0">
                <a:latin typeface="+mn-lt"/>
              </a:rPr>
              <a:t> </a:t>
            </a:r>
            <a:r>
              <a:rPr lang="fr-FR" sz="1800" dirty="0" err="1" smtClean="0">
                <a:latin typeface="+mn-lt"/>
              </a:rPr>
              <a:t>collect</a:t>
            </a:r>
            <a:r>
              <a:rPr lang="fr-FR" sz="1800" dirty="0" smtClean="0">
                <a:latin typeface="+mn-lt"/>
              </a:rPr>
              <a:t> » = transport payé par le destinataire (incoterms E ou F)</a:t>
            </a:r>
          </a:p>
          <a:p>
            <a:pPr lvl="3" algn="l">
              <a:buFont typeface="Arial" pitchFamily="34" charset="0"/>
              <a:buChar char="•"/>
            </a:pPr>
            <a:r>
              <a:rPr lang="fr-FR" sz="1800" dirty="0" smtClean="0">
                <a:latin typeface="+mn-lt"/>
              </a:rPr>
              <a:t> « </a:t>
            </a:r>
            <a:r>
              <a:rPr lang="fr-FR" sz="1800" dirty="0" err="1" smtClean="0">
                <a:latin typeface="+mn-lt"/>
              </a:rPr>
              <a:t>Freight</a:t>
            </a:r>
            <a:r>
              <a:rPr lang="fr-FR" sz="1800" dirty="0" smtClean="0">
                <a:latin typeface="+mn-lt"/>
              </a:rPr>
              <a:t> </a:t>
            </a:r>
            <a:r>
              <a:rPr lang="fr-FR" sz="1800" dirty="0" err="1" smtClean="0">
                <a:latin typeface="+mn-lt"/>
              </a:rPr>
              <a:t>prepaid</a:t>
            </a:r>
            <a:r>
              <a:rPr lang="fr-FR" sz="1800" dirty="0" smtClean="0">
                <a:latin typeface="+mn-lt"/>
              </a:rPr>
              <a:t> » = transport payé par l’expéditeur (incoterms C ou D)</a:t>
            </a:r>
          </a:p>
          <a:p>
            <a:pPr lvl="1" algn="l">
              <a:buFont typeface="Arial" pitchFamily="34" charset="0"/>
              <a:buChar char="•"/>
            </a:pPr>
            <a:endParaRPr lang="fr-FR" sz="1800" dirty="0" smtClean="0">
              <a:latin typeface="+mn-lt"/>
            </a:endParaRPr>
          </a:p>
          <a:p>
            <a:pPr lvl="1" algn="l">
              <a:buFont typeface="Arial" pitchFamily="34" charset="0"/>
              <a:buChar char="•"/>
            </a:pPr>
            <a:r>
              <a:rPr lang="fr-FR" sz="1800" dirty="0" smtClean="0">
                <a:latin typeface="+mn-lt"/>
              </a:rPr>
              <a:t>Les déclarations douanières (export ou import)</a:t>
            </a:r>
          </a:p>
          <a:p>
            <a:pPr lvl="3" algn="l">
              <a:buFont typeface="Arial" pitchFamily="34" charset="0"/>
              <a:buChar char="•"/>
            </a:pPr>
            <a:r>
              <a:rPr lang="fr-FR" sz="1800" dirty="0" smtClean="0">
                <a:latin typeface="+mn-lt"/>
              </a:rPr>
              <a:t>International hors UE et pays tiers : connaissement ou Air </a:t>
            </a:r>
            <a:r>
              <a:rPr lang="fr-FR" sz="1800" dirty="0" err="1" smtClean="0">
                <a:latin typeface="+mn-lt"/>
              </a:rPr>
              <a:t>Way</a:t>
            </a:r>
            <a:r>
              <a:rPr lang="fr-FR" sz="1800" dirty="0" smtClean="0">
                <a:latin typeface="+mn-lt"/>
              </a:rPr>
              <a:t> Bill = preuve  que les formalités de douane ont été réalisées  au bureau de douane de sortie du pays</a:t>
            </a:r>
          </a:p>
          <a:p>
            <a:pPr lvl="3" algn="l">
              <a:buFont typeface="Arial" pitchFamily="34" charset="0"/>
              <a:buChar char="•"/>
            </a:pPr>
            <a:r>
              <a:rPr lang="fr-FR" sz="1800" dirty="0" smtClean="0">
                <a:latin typeface="+mn-lt"/>
              </a:rPr>
              <a:t>UE et pays tiers : DAU</a:t>
            </a:r>
          </a:p>
          <a:p>
            <a:pPr lvl="1" algn="l">
              <a:buFont typeface="Arial" pitchFamily="34" charset="0"/>
              <a:buChar char="•"/>
            </a:pPr>
            <a:endParaRPr lang="fr-FR" sz="1800" dirty="0" smtClean="0">
              <a:latin typeface="+mn-lt"/>
            </a:endParaRPr>
          </a:p>
          <a:p>
            <a:pPr algn="l"/>
            <a:endParaRPr lang="fr-FR" sz="1800" b="1" dirty="0">
              <a:solidFill>
                <a:schemeClr val="accent1">
                  <a:lumMod val="75000"/>
                </a:schemeClr>
              </a:solidFill>
              <a:latin typeface="+mn-lt"/>
            </a:endParaRPr>
          </a:p>
        </p:txBody>
      </p:sp>
      <p:sp>
        <p:nvSpPr>
          <p:cNvPr id="5"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150268919"/>
      </p:ext>
    </p:extLst>
  </p:cSld>
  <p:clrMapOvr>
    <a:masterClrMapping/>
  </p:clrMapOvr>
  <p:transition>
    <p:cover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droite 4"/>
          <p:cNvSpPr/>
          <p:nvPr/>
        </p:nvSpPr>
        <p:spPr>
          <a:xfrm>
            <a:off x="3334373" y="2326357"/>
            <a:ext cx="1214437"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7" name="ZoneTexte 6"/>
          <p:cNvSpPr txBox="1">
            <a:spLocks noChangeArrowheads="1"/>
          </p:cNvSpPr>
          <p:nvPr/>
        </p:nvSpPr>
        <p:spPr bwMode="auto">
          <a:xfrm>
            <a:off x="437135" y="2183482"/>
            <a:ext cx="1991443" cy="369332"/>
          </a:xfrm>
          <a:prstGeom prst="rect">
            <a:avLst/>
          </a:prstGeom>
          <a:noFill/>
          <a:ln w="9525">
            <a:noFill/>
            <a:miter lim="800000"/>
            <a:headEnd/>
            <a:tailEnd/>
          </a:ln>
        </p:spPr>
        <p:txBody>
          <a:bodyPr wrap="none">
            <a:spAutoFit/>
          </a:bodyPr>
          <a:lstStyle/>
          <a:p>
            <a:r>
              <a:rPr lang="fr-FR" sz="1800" dirty="0">
                <a:latin typeface="+mn-lt"/>
              </a:rPr>
              <a:t>Transport maritime</a:t>
            </a:r>
          </a:p>
        </p:txBody>
      </p:sp>
      <p:sp>
        <p:nvSpPr>
          <p:cNvPr id="8" name="ZoneTexte 7"/>
          <p:cNvSpPr txBox="1">
            <a:spLocks noChangeArrowheads="1"/>
          </p:cNvSpPr>
          <p:nvPr/>
        </p:nvSpPr>
        <p:spPr bwMode="auto">
          <a:xfrm>
            <a:off x="4969886" y="2040607"/>
            <a:ext cx="2591863" cy="646331"/>
          </a:xfrm>
          <a:prstGeom prst="rect">
            <a:avLst/>
          </a:prstGeom>
          <a:noFill/>
          <a:ln w="9525">
            <a:noFill/>
            <a:miter lim="800000"/>
            <a:headEnd/>
            <a:tailEnd/>
          </a:ln>
        </p:spPr>
        <p:txBody>
          <a:bodyPr wrap="none">
            <a:spAutoFit/>
          </a:bodyPr>
          <a:lstStyle/>
          <a:p>
            <a:r>
              <a:rPr lang="fr-FR" sz="1800">
                <a:latin typeface="+mn-lt"/>
              </a:rPr>
              <a:t>Connaissement maritime </a:t>
            </a:r>
          </a:p>
          <a:p>
            <a:r>
              <a:rPr lang="fr-FR" sz="1800">
                <a:latin typeface="+mn-lt"/>
              </a:rPr>
              <a:t>Bill of Lading</a:t>
            </a:r>
          </a:p>
        </p:txBody>
      </p:sp>
      <p:sp>
        <p:nvSpPr>
          <p:cNvPr id="9" name="ZoneTexte 8"/>
          <p:cNvSpPr txBox="1">
            <a:spLocks noChangeArrowheads="1"/>
          </p:cNvSpPr>
          <p:nvPr/>
        </p:nvSpPr>
        <p:spPr bwMode="auto">
          <a:xfrm>
            <a:off x="421104" y="3183607"/>
            <a:ext cx="1730154" cy="369332"/>
          </a:xfrm>
          <a:prstGeom prst="rect">
            <a:avLst/>
          </a:prstGeom>
          <a:noFill/>
          <a:ln w="9525">
            <a:noFill/>
            <a:miter lim="800000"/>
            <a:headEnd/>
            <a:tailEnd/>
          </a:ln>
        </p:spPr>
        <p:txBody>
          <a:bodyPr wrap="none">
            <a:spAutoFit/>
          </a:bodyPr>
          <a:lstStyle/>
          <a:p>
            <a:r>
              <a:rPr lang="fr-FR" sz="1800">
                <a:latin typeface="+mn-lt"/>
              </a:rPr>
              <a:t>Transport aérien</a:t>
            </a:r>
          </a:p>
        </p:txBody>
      </p:sp>
      <p:sp>
        <p:nvSpPr>
          <p:cNvPr id="10" name="Flèche droite 9"/>
          <p:cNvSpPr/>
          <p:nvPr/>
        </p:nvSpPr>
        <p:spPr>
          <a:xfrm>
            <a:off x="3334373" y="3326482"/>
            <a:ext cx="1214437"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1" name="ZoneTexte 10"/>
          <p:cNvSpPr txBox="1">
            <a:spLocks noChangeArrowheads="1"/>
          </p:cNvSpPr>
          <p:nvPr/>
        </p:nvSpPr>
        <p:spPr bwMode="auto">
          <a:xfrm>
            <a:off x="4989794" y="3183607"/>
            <a:ext cx="2968377" cy="369332"/>
          </a:xfrm>
          <a:prstGeom prst="rect">
            <a:avLst/>
          </a:prstGeom>
          <a:noFill/>
          <a:ln w="9525">
            <a:noFill/>
            <a:miter lim="800000"/>
            <a:headEnd/>
            <a:tailEnd/>
          </a:ln>
        </p:spPr>
        <p:txBody>
          <a:bodyPr wrap="none">
            <a:spAutoFit/>
          </a:bodyPr>
          <a:lstStyle/>
          <a:p>
            <a:r>
              <a:rPr lang="fr-FR" sz="1800" dirty="0">
                <a:latin typeface="+mn-lt"/>
              </a:rPr>
              <a:t>Lettre de transport aérien LTA</a:t>
            </a:r>
          </a:p>
        </p:txBody>
      </p:sp>
      <p:sp>
        <p:nvSpPr>
          <p:cNvPr id="12" name="ZoneTexte 11"/>
          <p:cNvSpPr txBox="1">
            <a:spLocks noChangeArrowheads="1"/>
          </p:cNvSpPr>
          <p:nvPr/>
        </p:nvSpPr>
        <p:spPr bwMode="auto">
          <a:xfrm>
            <a:off x="424119" y="4040857"/>
            <a:ext cx="1779333" cy="369332"/>
          </a:xfrm>
          <a:prstGeom prst="rect">
            <a:avLst/>
          </a:prstGeom>
          <a:noFill/>
          <a:ln w="9525">
            <a:noFill/>
            <a:miter lim="800000"/>
            <a:headEnd/>
            <a:tailEnd/>
          </a:ln>
        </p:spPr>
        <p:txBody>
          <a:bodyPr wrap="none">
            <a:spAutoFit/>
          </a:bodyPr>
          <a:lstStyle/>
          <a:p>
            <a:r>
              <a:rPr lang="fr-FR" sz="1800">
                <a:latin typeface="+mn-lt"/>
              </a:rPr>
              <a:t>Transport routier</a:t>
            </a:r>
          </a:p>
        </p:txBody>
      </p:sp>
      <p:sp>
        <p:nvSpPr>
          <p:cNvPr id="13" name="Flèche droite 12"/>
          <p:cNvSpPr/>
          <p:nvPr/>
        </p:nvSpPr>
        <p:spPr>
          <a:xfrm>
            <a:off x="3334373" y="4112295"/>
            <a:ext cx="1214437"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4" name="ZoneTexte 13"/>
          <p:cNvSpPr txBox="1">
            <a:spLocks noChangeArrowheads="1"/>
          </p:cNvSpPr>
          <p:nvPr/>
        </p:nvSpPr>
        <p:spPr bwMode="auto">
          <a:xfrm>
            <a:off x="4948405" y="3969420"/>
            <a:ext cx="2249526" cy="369332"/>
          </a:xfrm>
          <a:prstGeom prst="rect">
            <a:avLst/>
          </a:prstGeom>
          <a:noFill/>
          <a:ln w="9525">
            <a:noFill/>
            <a:miter lim="800000"/>
            <a:headEnd/>
            <a:tailEnd/>
          </a:ln>
        </p:spPr>
        <p:txBody>
          <a:bodyPr wrap="none">
            <a:spAutoFit/>
          </a:bodyPr>
          <a:lstStyle/>
          <a:p>
            <a:r>
              <a:rPr lang="fr-FR" sz="1800">
                <a:latin typeface="+mn-lt"/>
              </a:rPr>
              <a:t>Lettre de voiture CMR</a:t>
            </a:r>
          </a:p>
        </p:txBody>
      </p:sp>
      <p:sp>
        <p:nvSpPr>
          <p:cNvPr id="15" name="ZoneTexte 14"/>
          <p:cNvSpPr txBox="1">
            <a:spLocks noChangeArrowheads="1"/>
          </p:cNvSpPr>
          <p:nvPr/>
        </p:nvSpPr>
        <p:spPr bwMode="auto">
          <a:xfrm>
            <a:off x="442778" y="4898107"/>
            <a:ext cx="2104550" cy="369332"/>
          </a:xfrm>
          <a:prstGeom prst="rect">
            <a:avLst/>
          </a:prstGeom>
          <a:noFill/>
          <a:ln w="9525">
            <a:noFill/>
            <a:miter lim="800000"/>
            <a:headEnd/>
            <a:tailEnd/>
          </a:ln>
        </p:spPr>
        <p:txBody>
          <a:bodyPr wrap="none">
            <a:spAutoFit/>
          </a:bodyPr>
          <a:lstStyle/>
          <a:p>
            <a:r>
              <a:rPr lang="fr-FR" sz="1800">
                <a:latin typeface="+mn-lt"/>
              </a:rPr>
              <a:t>Transport ferroviaire</a:t>
            </a:r>
          </a:p>
        </p:txBody>
      </p:sp>
      <p:sp>
        <p:nvSpPr>
          <p:cNvPr id="16" name="Flèche droite 15"/>
          <p:cNvSpPr/>
          <p:nvPr/>
        </p:nvSpPr>
        <p:spPr>
          <a:xfrm>
            <a:off x="3334373" y="5040982"/>
            <a:ext cx="1214437"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17" name="ZoneTexte 16"/>
          <p:cNvSpPr txBox="1">
            <a:spLocks noChangeArrowheads="1"/>
          </p:cNvSpPr>
          <p:nvPr/>
        </p:nvSpPr>
        <p:spPr bwMode="auto">
          <a:xfrm>
            <a:off x="4944398" y="4898107"/>
            <a:ext cx="2182200" cy="369332"/>
          </a:xfrm>
          <a:prstGeom prst="rect">
            <a:avLst/>
          </a:prstGeom>
          <a:noFill/>
          <a:ln w="9525">
            <a:noFill/>
            <a:miter lim="800000"/>
            <a:headEnd/>
            <a:tailEnd/>
          </a:ln>
        </p:spPr>
        <p:txBody>
          <a:bodyPr wrap="none">
            <a:spAutoFit/>
          </a:bodyPr>
          <a:lstStyle/>
          <a:p>
            <a:r>
              <a:rPr lang="fr-FR" sz="1800">
                <a:latin typeface="+mn-lt"/>
              </a:rPr>
              <a:t>Lettre de voiture CIM</a:t>
            </a:r>
          </a:p>
        </p:txBody>
      </p:sp>
      <p:sp>
        <p:nvSpPr>
          <p:cNvPr id="18" name="ZoneTexte 17"/>
          <p:cNvSpPr txBox="1">
            <a:spLocks noChangeArrowheads="1"/>
          </p:cNvSpPr>
          <p:nvPr/>
        </p:nvSpPr>
        <p:spPr bwMode="auto">
          <a:xfrm>
            <a:off x="419502" y="5826795"/>
            <a:ext cx="1699696" cy="369332"/>
          </a:xfrm>
          <a:prstGeom prst="rect">
            <a:avLst/>
          </a:prstGeom>
          <a:noFill/>
          <a:ln w="9525">
            <a:noFill/>
            <a:miter lim="800000"/>
            <a:headEnd/>
            <a:tailEnd/>
          </a:ln>
        </p:spPr>
        <p:txBody>
          <a:bodyPr wrap="none">
            <a:spAutoFit/>
          </a:bodyPr>
          <a:lstStyle/>
          <a:p>
            <a:r>
              <a:rPr lang="fr-FR" sz="1800">
                <a:latin typeface="+mn-lt"/>
              </a:rPr>
              <a:t>Transport fluvial</a:t>
            </a:r>
          </a:p>
        </p:txBody>
      </p:sp>
      <p:sp>
        <p:nvSpPr>
          <p:cNvPr id="19" name="Flèche droite 18"/>
          <p:cNvSpPr/>
          <p:nvPr/>
        </p:nvSpPr>
        <p:spPr>
          <a:xfrm>
            <a:off x="3334373" y="5969670"/>
            <a:ext cx="1214437"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a:p>
        </p:txBody>
      </p:sp>
      <p:sp>
        <p:nvSpPr>
          <p:cNvPr id="21" name="ZoneTexte 20"/>
          <p:cNvSpPr txBox="1">
            <a:spLocks noChangeArrowheads="1"/>
          </p:cNvSpPr>
          <p:nvPr/>
        </p:nvSpPr>
        <p:spPr bwMode="auto">
          <a:xfrm>
            <a:off x="4949848" y="5683920"/>
            <a:ext cx="2247217" cy="646331"/>
          </a:xfrm>
          <a:prstGeom prst="rect">
            <a:avLst/>
          </a:prstGeom>
          <a:noFill/>
          <a:ln w="9525">
            <a:noFill/>
            <a:miter lim="800000"/>
            <a:headEnd/>
            <a:tailEnd/>
          </a:ln>
        </p:spPr>
        <p:txBody>
          <a:bodyPr wrap="none">
            <a:spAutoFit/>
          </a:bodyPr>
          <a:lstStyle/>
          <a:p>
            <a:r>
              <a:rPr lang="fr-FR" sz="1800">
                <a:latin typeface="+mn-lt"/>
              </a:rPr>
              <a:t>Lettre de voiture ou </a:t>
            </a:r>
          </a:p>
          <a:p>
            <a:r>
              <a:rPr lang="fr-FR" sz="1800">
                <a:latin typeface="+mn-lt"/>
              </a:rPr>
              <a:t>Connaissement fluvial</a:t>
            </a:r>
          </a:p>
        </p:txBody>
      </p:sp>
      <p:sp>
        <p:nvSpPr>
          <p:cNvPr id="32785" name="ZoneTexte 21"/>
          <p:cNvSpPr txBox="1">
            <a:spLocks noChangeArrowheads="1"/>
          </p:cNvSpPr>
          <p:nvPr/>
        </p:nvSpPr>
        <p:spPr bwMode="auto">
          <a:xfrm>
            <a:off x="0" y="1524000"/>
            <a:ext cx="3740127" cy="461665"/>
          </a:xfrm>
          <a:prstGeom prst="rect">
            <a:avLst/>
          </a:prstGeom>
          <a:noFill/>
          <a:ln w="9525">
            <a:noFill/>
            <a:miter lim="800000"/>
            <a:headEnd/>
            <a:tailEnd/>
          </a:ln>
        </p:spPr>
        <p:txBody>
          <a:bodyPr wrap="none">
            <a:spAutoFit/>
          </a:bodyPr>
          <a:lstStyle/>
          <a:p>
            <a:r>
              <a:rPr lang="fr-FR" b="1" dirty="0" smtClean="0">
                <a:latin typeface="+mn-lt"/>
              </a:rPr>
              <a:t>Les </a:t>
            </a:r>
            <a:r>
              <a:rPr lang="fr-FR" b="1" dirty="0">
                <a:latin typeface="+mn-lt"/>
              </a:rPr>
              <a:t>documents de transport</a:t>
            </a:r>
          </a:p>
        </p:txBody>
      </p:sp>
      <p:sp>
        <p:nvSpPr>
          <p:cNvPr id="20"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32694548"/>
      </p:ext>
    </p:extLst>
  </p:cSld>
  <p:clrMapOvr>
    <a:masterClrMapping/>
  </p:clrMapOvr>
  <p:transition>
    <p:cover dir="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357298"/>
            <a:ext cx="8229600" cy="642934"/>
          </a:xfrm>
          <a:noFill/>
          <a:ln>
            <a:noFill/>
          </a:ln>
          <a:effectLst/>
        </p:spPr>
        <p:style>
          <a:lnRef idx="1">
            <a:schemeClr val="accent4"/>
          </a:lnRef>
          <a:fillRef idx="2">
            <a:schemeClr val="accent4"/>
          </a:fillRef>
          <a:effectRef idx="1">
            <a:schemeClr val="accent4"/>
          </a:effectRef>
          <a:fontRef idx="minor">
            <a:schemeClr val="dk1"/>
          </a:fontRef>
        </p:style>
        <p:txBody>
          <a:bodyPr>
            <a:normAutofit/>
          </a:bodyPr>
          <a:lstStyle/>
          <a:p>
            <a:pPr algn="l" fontAlgn="auto">
              <a:spcAft>
                <a:spcPts val="0"/>
              </a:spcAft>
              <a:defRPr/>
            </a:pPr>
            <a:r>
              <a:rPr lang="fr-FR" sz="2000" dirty="0" smtClean="0">
                <a:solidFill>
                  <a:schemeClr val="accent1">
                    <a:lumMod val="75000"/>
                  </a:schemeClr>
                </a:solidFill>
              </a:rPr>
              <a:t> </a:t>
            </a:r>
            <a:r>
              <a:rPr lang="fr-FR" sz="2400" b="1" dirty="0" smtClean="0">
                <a:solidFill>
                  <a:schemeClr val="tx1"/>
                </a:solidFill>
              </a:rPr>
              <a:t>Les procédures douanières avec les pays de l’UE</a:t>
            </a:r>
          </a:p>
        </p:txBody>
      </p:sp>
      <p:sp>
        <p:nvSpPr>
          <p:cNvPr id="5" name="Rectangle 4"/>
          <p:cNvSpPr/>
          <p:nvPr/>
        </p:nvSpPr>
        <p:spPr>
          <a:xfrm>
            <a:off x="755576" y="2132856"/>
            <a:ext cx="7488832" cy="4524315"/>
          </a:xfrm>
          <a:prstGeom prst="rect">
            <a:avLst/>
          </a:prstGeom>
        </p:spPr>
        <p:txBody>
          <a:bodyPr wrap="square">
            <a:spAutoFit/>
          </a:bodyPr>
          <a:lstStyle/>
          <a:p>
            <a:pPr algn="l"/>
            <a:r>
              <a:rPr lang="fr-FR" sz="1800" dirty="0" smtClean="0">
                <a:latin typeface="+mn-lt"/>
              </a:rPr>
              <a:t>L'Acte Unique européen                  libre circulation des personnes, des marchandises, des capitaux et des services entre les états membres.</a:t>
            </a:r>
          </a:p>
          <a:p>
            <a:pPr algn="l"/>
            <a:endParaRPr lang="fr-FR" sz="1800" dirty="0" smtClean="0">
              <a:latin typeface="+mn-lt"/>
            </a:endParaRPr>
          </a:p>
          <a:p>
            <a:pPr algn="l"/>
            <a:r>
              <a:rPr lang="fr-FR" sz="1800" dirty="0" smtClean="0">
                <a:latin typeface="+mn-lt"/>
              </a:rPr>
              <a:t>Il n'y a aucune formalité douanière, les marchandises circulent librement. </a:t>
            </a:r>
          </a:p>
          <a:p>
            <a:pPr algn="l"/>
            <a:endParaRPr lang="fr-FR" sz="1800" dirty="0" smtClean="0">
              <a:latin typeface="+mn-lt"/>
            </a:endParaRPr>
          </a:p>
          <a:p>
            <a:pPr algn="l"/>
            <a:r>
              <a:rPr lang="fr-FR" sz="1800" dirty="0" smtClean="0">
                <a:latin typeface="+mn-lt"/>
              </a:rPr>
              <a:t>le </a:t>
            </a:r>
            <a:r>
              <a:rPr lang="fr-FR" sz="1800" b="1" dirty="0" smtClean="0">
                <a:latin typeface="+mn-lt"/>
              </a:rPr>
              <a:t>Document Administratif Unique </a:t>
            </a:r>
            <a:r>
              <a:rPr lang="fr-FR" sz="1800" dirty="0" smtClean="0">
                <a:latin typeface="+mn-lt"/>
              </a:rPr>
              <a:t>(DAU) est maintenu comme support des déclarations douanières avec les pays tiers (pays de l’UE, pays de l’AELE (Islande, Lichtenstein, Norvège et Suisse)</a:t>
            </a:r>
          </a:p>
          <a:p>
            <a:pPr algn="l"/>
            <a:r>
              <a:rPr lang="fr-FR" sz="1800" dirty="0" smtClean="0">
                <a:latin typeface="+mn-lt"/>
              </a:rPr>
              <a:t>D'autres documents seront à présenter au moment des opérations de dédouanement tels que:</a:t>
            </a:r>
          </a:p>
          <a:p>
            <a:pPr marL="1257300" lvl="2" indent="-342900" algn="l">
              <a:buFont typeface="Arial" pitchFamily="34" charset="0"/>
              <a:buChar char="•"/>
            </a:pPr>
            <a:r>
              <a:rPr lang="fr-FR" sz="1800" dirty="0" smtClean="0">
                <a:latin typeface="+mn-lt"/>
              </a:rPr>
              <a:t>la facture commerciale</a:t>
            </a:r>
          </a:p>
          <a:p>
            <a:pPr marL="1257300" lvl="2" indent="-342900" algn="l">
              <a:buFont typeface="Arial" pitchFamily="34" charset="0"/>
              <a:buChar char="•"/>
            </a:pPr>
            <a:r>
              <a:rPr lang="fr-FR" sz="1800" dirty="0" smtClean="0">
                <a:latin typeface="+mn-lt"/>
              </a:rPr>
              <a:t>les certificats de circulation et d'origine (à faire viser par le services des douanes)</a:t>
            </a:r>
          </a:p>
          <a:p>
            <a:pPr marL="1257300" lvl="2" indent="-342900" algn="l">
              <a:buFont typeface="Arial" pitchFamily="34" charset="0"/>
              <a:buChar char="•"/>
            </a:pPr>
            <a:r>
              <a:rPr lang="fr-FR" sz="1800" dirty="0" smtClean="0">
                <a:latin typeface="+mn-lt"/>
              </a:rPr>
              <a:t>les certificats de circulation: EUR1, EUR2, ATR1</a:t>
            </a:r>
            <a:br>
              <a:rPr lang="fr-FR" sz="1800" dirty="0" smtClean="0">
                <a:latin typeface="+mn-lt"/>
              </a:rPr>
            </a:br>
            <a:r>
              <a:rPr lang="fr-FR" sz="1800" dirty="0" smtClean="0">
                <a:latin typeface="+mn-lt"/>
              </a:rPr>
              <a:t> </a:t>
            </a:r>
            <a:br>
              <a:rPr lang="fr-FR" sz="1800" dirty="0" smtClean="0">
                <a:latin typeface="+mn-lt"/>
              </a:rPr>
            </a:br>
            <a:r>
              <a:rPr lang="fr-FR" sz="1800" dirty="0" smtClean="0">
                <a:latin typeface="+mn-lt"/>
              </a:rPr>
              <a:t>    </a:t>
            </a:r>
            <a:endParaRPr lang="fr-FR" sz="1800" dirty="0">
              <a:latin typeface="+mn-lt"/>
            </a:endParaRPr>
          </a:p>
        </p:txBody>
      </p:sp>
      <p:sp>
        <p:nvSpPr>
          <p:cNvPr id="8" name="Flèche droite 7"/>
          <p:cNvSpPr/>
          <p:nvPr/>
        </p:nvSpPr>
        <p:spPr>
          <a:xfrm>
            <a:off x="3275856" y="2276872"/>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sz="1800"/>
          </a:p>
        </p:txBody>
      </p:sp>
      <p:sp>
        <p:nvSpPr>
          <p:cNvPr id="10"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98866696"/>
      </p:ext>
    </p:extLst>
  </p:cSld>
  <p:clrMapOvr>
    <a:masterClrMapping/>
  </p:clrMapOvr>
  <p:transition>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1951" y="4677368"/>
            <a:ext cx="3850457" cy="18158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722" name="Rectangle 2"/>
          <p:cNvSpPr>
            <a:spLocks noGrp="1" noChangeArrowheads="1"/>
          </p:cNvSpPr>
          <p:nvPr>
            <p:ph type="title"/>
          </p:nvPr>
        </p:nvSpPr>
        <p:spPr>
          <a:xfrm>
            <a:off x="0" y="1052736"/>
            <a:ext cx="7256984" cy="1143000"/>
          </a:xfrm>
        </p:spPr>
        <p:txBody>
          <a:bodyPr>
            <a:normAutofit/>
          </a:bodyPr>
          <a:lstStyle/>
          <a:p>
            <a:r>
              <a:rPr lang="fr-FR" sz="2400" b="1" dirty="0">
                <a:solidFill>
                  <a:schemeClr val="tx2">
                    <a:lumMod val="75000"/>
                  </a:schemeClr>
                </a:solidFill>
              </a:rPr>
              <a:t>Formation du prix consommateur : principe général</a:t>
            </a:r>
          </a:p>
        </p:txBody>
      </p:sp>
      <p:grpSp>
        <p:nvGrpSpPr>
          <p:cNvPr id="2" name="Group 44"/>
          <p:cNvGrpSpPr>
            <a:grpSpLocks/>
          </p:cNvGrpSpPr>
          <p:nvPr/>
        </p:nvGrpSpPr>
        <p:grpSpPr bwMode="auto">
          <a:xfrm>
            <a:off x="567941" y="1971195"/>
            <a:ext cx="6647782" cy="4511484"/>
            <a:chOff x="78" y="917"/>
            <a:chExt cx="4442" cy="2963"/>
          </a:xfrm>
        </p:grpSpPr>
        <p:grpSp>
          <p:nvGrpSpPr>
            <p:cNvPr id="3" name="Group 24"/>
            <p:cNvGrpSpPr>
              <a:grpSpLocks/>
            </p:cNvGrpSpPr>
            <p:nvPr/>
          </p:nvGrpSpPr>
          <p:grpSpPr bwMode="auto">
            <a:xfrm>
              <a:off x="91" y="1180"/>
              <a:ext cx="4429" cy="2700"/>
              <a:chOff x="91" y="1111"/>
              <a:chExt cx="4429" cy="2700"/>
            </a:xfrm>
          </p:grpSpPr>
          <p:sp>
            <p:nvSpPr>
              <p:cNvPr id="158731" name="Text Box 11"/>
              <p:cNvSpPr txBox="1">
                <a:spLocks noChangeArrowheads="1"/>
              </p:cNvSpPr>
              <p:nvPr/>
            </p:nvSpPr>
            <p:spPr bwMode="auto">
              <a:xfrm>
                <a:off x="91" y="1111"/>
                <a:ext cx="1068" cy="229"/>
              </a:xfrm>
              <a:prstGeom prst="rect">
                <a:avLst/>
              </a:prstGeom>
              <a:noFill/>
              <a:ln w="9525">
                <a:noFill/>
                <a:miter lim="800000"/>
                <a:headEnd/>
                <a:tailEnd/>
              </a:ln>
              <a:effectLst/>
            </p:spPr>
            <p:txBody>
              <a:bodyPr wrap="none">
                <a:spAutoFit/>
              </a:bodyPr>
              <a:lstStyle/>
              <a:p>
                <a:r>
                  <a:rPr lang="fr-FR" sz="1900" dirty="0">
                    <a:solidFill>
                      <a:srgbClr val="800000"/>
                    </a:solidFill>
                  </a:rPr>
                  <a:t>Prix au détail HT</a:t>
                </a:r>
              </a:p>
            </p:txBody>
          </p:sp>
          <p:sp>
            <p:nvSpPr>
              <p:cNvPr id="158732" name="Text Box 12"/>
              <p:cNvSpPr txBox="1">
                <a:spLocks noChangeArrowheads="1"/>
              </p:cNvSpPr>
              <p:nvPr/>
            </p:nvSpPr>
            <p:spPr bwMode="auto">
              <a:xfrm>
                <a:off x="136" y="1962"/>
                <a:ext cx="887" cy="229"/>
              </a:xfrm>
              <a:prstGeom prst="rect">
                <a:avLst/>
              </a:prstGeom>
              <a:noFill/>
              <a:ln w="9525">
                <a:noFill/>
                <a:miter lim="800000"/>
                <a:headEnd/>
                <a:tailEnd/>
              </a:ln>
              <a:effectLst/>
            </p:spPr>
            <p:txBody>
              <a:bodyPr wrap="none">
                <a:spAutoFit/>
              </a:bodyPr>
              <a:lstStyle/>
              <a:p>
                <a:r>
                  <a:rPr lang="fr-FR" sz="1900" dirty="0">
                    <a:solidFill>
                      <a:srgbClr val="077F1E"/>
                    </a:solidFill>
                  </a:rPr>
                  <a:t>Prix industrie</a:t>
                </a:r>
              </a:p>
            </p:txBody>
          </p:sp>
          <p:sp>
            <p:nvSpPr>
              <p:cNvPr id="158734" name="Text Box 14"/>
              <p:cNvSpPr txBox="1">
                <a:spLocks noChangeArrowheads="1"/>
              </p:cNvSpPr>
              <p:nvPr/>
            </p:nvSpPr>
            <p:spPr bwMode="auto">
              <a:xfrm>
                <a:off x="126" y="2819"/>
                <a:ext cx="1252" cy="229"/>
              </a:xfrm>
              <a:prstGeom prst="rect">
                <a:avLst/>
              </a:prstGeom>
              <a:noFill/>
              <a:ln w="9525">
                <a:noFill/>
                <a:miter lim="800000"/>
                <a:headEnd/>
                <a:tailEnd/>
              </a:ln>
              <a:effectLst/>
            </p:spPr>
            <p:txBody>
              <a:bodyPr wrap="none">
                <a:spAutoFit/>
              </a:bodyPr>
              <a:lstStyle/>
              <a:p>
                <a:r>
                  <a:rPr lang="fr-FR" sz="1900" dirty="0">
                    <a:solidFill>
                      <a:schemeClr val="accent2"/>
                    </a:solidFill>
                  </a:rPr>
                  <a:t>Prix à la production</a:t>
                </a:r>
              </a:p>
            </p:txBody>
          </p:sp>
          <p:sp>
            <p:nvSpPr>
              <p:cNvPr id="158726" name="AutoShape 6"/>
              <p:cNvSpPr>
                <a:spLocks noChangeArrowheads="1"/>
              </p:cNvSpPr>
              <p:nvPr/>
            </p:nvSpPr>
            <p:spPr bwMode="auto">
              <a:xfrm>
                <a:off x="2041" y="2949"/>
                <a:ext cx="545" cy="862"/>
              </a:xfrm>
              <a:prstGeom prst="roundRect">
                <a:avLst>
                  <a:gd name="adj" fmla="val 16667"/>
                </a:avLst>
              </a:prstGeom>
              <a:solidFill>
                <a:srgbClr val="99CCFF"/>
              </a:solidFill>
              <a:ln w="9525">
                <a:solidFill>
                  <a:schemeClr val="tx1"/>
                </a:solidFill>
                <a:round/>
                <a:headEnd/>
                <a:tailEnd/>
              </a:ln>
              <a:effectLst/>
            </p:spPr>
            <p:txBody>
              <a:bodyPr wrap="none" anchor="ctr"/>
              <a:lstStyle/>
              <a:p>
                <a:endParaRPr lang="fr-FR"/>
              </a:p>
            </p:txBody>
          </p:sp>
          <p:sp>
            <p:nvSpPr>
              <p:cNvPr id="158729" name="AutoShape 9"/>
              <p:cNvSpPr>
                <a:spLocks noChangeArrowheads="1"/>
              </p:cNvSpPr>
              <p:nvPr/>
            </p:nvSpPr>
            <p:spPr bwMode="auto">
              <a:xfrm>
                <a:off x="2041" y="2087"/>
                <a:ext cx="545" cy="862"/>
              </a:xfrm>
              <a:prstGeom prst="roundRect">
                <a:avLst>
                  <a:gd name="adj" fmla="val 16667"/>
                </a:avLst>
              </a:prstGeom>
              <a:solidFill>
                <a:srgbClr val="CCFFCC"/>
              </a:solidFill>
              <a:ln w="9525">
                <a:solidFill>
                  <a:schemeClr val="tx1"/>
                </a:solidFill>
                <a:round/>
                <a:headEnd/>
                <a:tailEnd/>
              </a:ln>
              <a:effectLst/>
            </p:spPr>
            <p:txBody>
              <a:bodyPr wrap="none" anchor="ctr"/>
              <a:lstStyle/>
              <a:p>
                <a:endParaRPr lang="fr-FR"/>
              </a:p>
            </p:txBody>
          </p:sp>
          <p:sp>
            <p:nvSpPr>
              <p:cNvPr id="158730" name="AutoShape 10"/>
              <p:cNvSpPr>
                <a:spLocks noChangeArrowheads="1"/>
              </p:cNvSpPr>
              <p:nvPr/>
            </p:nvSpPr>
            <p:spPr bwMode="auto">
              <a:xfrm>
                <a:off x="2041" y="1225"/>
                <a:ext cx="545" cy="862"/>
              </a:xfrm>
              <a:prstGeom prst="roundRect">
                <a:avLst>
                  <a:gd name="adj" fmla="val 16667"/>
                </a:avLst>
              </a:prstGeom>
              <a:solidFill>
                <a:srgbClr val="D69297"/>
              </a:solidFill>
              <a:ln w="9525">
                <a:solidFill>
                  <a:schemeClr val="tx1"/>
                </a:solidFill>
                <a:round/>
                <a:headEnd/>
                <a:tailEnd/>
              </a:ln>
              <a:effectLst/>
            </p:spPr>
            <p:txBody>
              <a:bodyPr wrap="none" anchor="ctr"/>
              <a:lstStyle/>
              <a:p>
                <a:endParaRPr lang="fr-FR"/>
              </a:p>
            </p:txBody>
          </p:sp>
          <p:sp>
            <p:nvSpPr>
              <p:cNvPr id="158735" name="Line 15"/>
              <p:cNvSpPr>
                <a:spLocks noChangeShapeType="1"/>
              </p:cNvSpPr>
              <p:nvPr/>
            </p:nvSpPr>
            <p:spPr bwMode="auto">
              <a:xfrm>
                <a:off x="1542" y="2949"/>
                <a:ext cx="544" cy="0"/>
              </a:xfrm>
              <a:prstGeom prst="line">
                <a:avLst/>
              </a:prstGeom>
              <a:noFill/>
              <a:ln w="9525">
                <a:solidFill>
                  <a:schemeClr val="tx1"/>
                </a:solidFill>
                <a:prstDash val="lgDash"/>
                <a:round/>
                <a:headEnd/>
                <a:tailEnd/>
              </a:ln>
              <a:effectLst/>
            </p:spPr>
            <p:txBody>
              <a:bodyPr/>
              <a:lstStyle/>
              <a:p>
                <a:endParaRPr lang="fr-FR"/>
              </a:p>
            </p:txBody>
          </p:sp>
          <p:sp>
            <p:nvSpPr>
              <p:cNvPr id="158736" name="Line 16"/>
              <p:cNvSpPr>
                <a:spLocks noChangeShapeType="1"/>
              </p:cNvSpPr>
              <p:nvPr/>
            </p:nvSpPr>
            <p:spPr bwMode="auto">
              <a:xfrm>
                <a:off x="1089" y="2087"/>
                <a:ext cx="997" cy="0"/>
              </a:xfrm>
              <a:prstGeom prst="line">
                <a:avLst/>
              </a:prstGeom>
              <a:noFill/>
              <a:ln w="9525">
                <a:solidFill>
                  <a:schemeClr val="tx1"/>
                </a:solidFill>
                <a:prstDash val="lgDash"/>
                <a:round/>
                <a:headEnd/>
                <a:tailEnd/>
              </a:ln>
              <a:effectLst/>
            </p:spPr>
            <p:txBody>
              <a:bodyPr/>
              <a:lstStyle/>
              <a:p>
                <a:endParaRPr lang="fr-FR"/>
              </a:p>
            </p:txBody>
          </p:sp>
          <p:sp>
            <p:nvSpPr>
              <p:cNvPr id="158737" name="Line 17"/>
              <p:cNvSpPr>
                <a:spLocks noChangeShapeType="1"/>
              </p:cNvSpPr>
              <p:nvPr/>
            </p:nvSpPr>
            <p:spPr bwMode="auto">
              <a:xfrm>
                <a:off x="1225" y="1226"/>
                <a:ext cx="907" cy="0"/>
              </a:xfrm>
              <a:prstGeom prst="line">
                <a:avLst/>
              </a:prstGeom>
              <a:noFill/>
              <a:ln w="9525">
                <a:solidFill>
                  <a:schemeClr val="tx1"/>
                </a:solidFill>
                <a:prstDash val="lgDash"/>
                <a:round/>
                <a:headEnd/>
                <a:tailEnd/>
              </a:ln>
              <a:effectLst/>
            </p:spPr>
            <p:txBody>
              <a:bodyPr/>
              <a:lstStyle/>
              <a:p>
                <a:endParaRPr lang="fr-FR"/>
              </a:p>
            </p:txBody>
          </p:sp>
          <p:sp>
            <p:nvSpPr>
              <p:cNvPr id="158739" name="Line 19"/>
              <p:cNvSpPr>
                <a:spLocks noChangeShapeType="1"/>
              </p:cNvSpPr>
              <p:nvPr/>
            </p:nvSpPr>
            <p:spPr bwMode="auto">
              <a:xfrm>
                <a:off x="2722" y="2087"/>
                <a:ext cx="0" cy="862"/>
              </a:xfrm>
              <a:prstGeom prst="line">
                <a:avLst/>
              </a:prstGeom>
              <a:noFill/>
              <a:ln w="25400">
                <a:solidFill>
                  <a:srgbClr val="066E1A"/>
                </a:solidFill>
                <a:round/>
                <a:headEnd type="triangle" w="lg" len="med"/>
                <a:tailEnd type="triangle" w="lg" len="med"/>
              </a:ln>
              <a:effectLst/>
            </p:spPr>
            <p:txBody>
              <a:bodyPr/>
              <a:lstStyle/>
              <a:p>
                <a:endParaRPr lang="fr-FR"/>
              </a:p>
            </p:txBody>
          </p:sp>
          <p:sp>
            <p:nvSpPr>
              <p:cNvPr id="158741" name="Line 21"/>
              <p:cNvSpPr>
                <a:spLocks noChangeShapeType="1"/>
              </p:cNvSpPr>
              <p:nvPr/>
            </p:nvSpPr>
            <p:spPr bwMode="auto">
              <a:xfrm>
                <a:off x="2722" y="1271"/>
                <a:ext cx="0" cy="816"/>
              </a:xfrm>
              <a:prstGeom prst="line">
                <a:avLst/>
              </a:prstGeom>
              <a:noFill/>
              <a:ln w="25400">
                <a:solidFill>
                  <a:srgbClr val="800000"/>
                </a:solidFill>
                <a:round/>
                <a:headEnd type="triangle" w="lg" len="med"/>
                <a:tailEnd type="triangle" w="lg" len="med"/>
              </a:ln>
              <a:effectLst/>
            </p:spPr>
            <p:txBody>
              <a:bodyPr/>
              <a:lstStyle/>
              <a:p>
                <a:endParaRPr lang="fr-FR"/>
              </a:p>
            </p:txBody>
          </p:sp>
          <p:sp>
            <p:nvSpPr>
              <p:cNvPr id="158742" name="Text Box 22"/>
              <p:cNvSpPr txBox="1">
                <a:spLocks noChangeArrowheads="1"/>
              </p:cNvSpPr>
              <p:nvPr/>
            </p:nvSpPr>
            <p:spPr bwMode="auto">
              <a:xfrm>
                <a:off x="2948" y="1543"/>
                <a:ext cx="1572" cy="229"/>
              </a:xfrm>
              <a:prstGeom prst="rect">
                <a:avLst/>
              </a:prstGeom>
              <a:noFill/>
              <a:ln w="9525">
                <a:noFill/>
                <a:miter lim="800000"/>
                <a:headEnd/>
                <a:tailEnd/>
              </a:ln>
              <a:effectLst/>
            </p:spPr>
            <p:txBody>
              <a:bodyPr wrap="none">
                <a:spAutoFit/>
              </a:bodyPr>
              <a:lstStyle/>
              <a:p>
                <a:r>
                  <a:rPr lang="fr-FR" sz="1900" dirty="0">
                    <a:solidFill>
                      <a:srgbClr val="800000"/>
                    </a:solidFill>
                  </a:rPr>
                  <a:t>Marge </a:t>
                </a:r>
                <a:r>
                  <a:rPr lang="fr-FR" sz="1900" b="1" dirty="0">
                    <a:solidFill>
                      <a:srgbClr val="800000"/>
                    </a:solidFill>
                  </a:rPr>
                  <a:t>brute</a:t>
                </a:r>
                <a:r>
                  <a:rPr lang="fr-FR" sz="1900" dirty="0">
                    <a:solidFill>
                      <a:srgbClr val="800000"/>
                    </a:solidFill>
                  </a:rPr>
                  <a:t> distribution</a:t>
                </a:r>
              </a:p>
            </p:txBody>
          </p:sp>
          <p:sp>
            <p:nvSpPr>
              <p:cNvPr id="158743" name="Text Box 23"/>
              <p:cNvSpPr txBox="1">
                <a:spLocks noChangeArrowheads="1"/>
              </p:cNvSpPr>
              <p:nvPr/>
            </p:nvSpPr>
            <p:spPr bwMode="auto">
              <a:xfrm>
                <a:off x="2948" y="2360"/>
                <a:ext cx="1410" cy="229"/>
              </a:xfrm>
              <a:prstGeom prst="rect">
                <a:avLst/>
              </a:prstGeom>
              <a:noFill/>
              <a:ln w="9525">
                <a:noFill/>
                <a:miter lim="800000"/>
                <a:headEnd/>
                <a:tailEnd/>
              </a:ln>
              <a:effectLst/>
            </p:spPr>
            <p:txBody>
              <a:bodyPr wrap="none">
                <a:spAutoFit/>
              </a:bodyPr>
              <a:lstStyle/>
              <a:p>
                <a:r>
                  <a:rPr lang="fr-FR" sz="1900" dirty="0">
                    <a:solidFill>
                      <a:srgbClr val="066E1A"/>
                    </a:solidFill>
                  </a:rPr>
                  <a:t>Marge </a:t>
                </a:r>
                <a:r>
                  <a:rPr lang="fr-FR" sz="1900" b="1" dirty="0">
                    <a:solidFill>
                      <a:srgbClr val="066E1A"/>
                    </a:solidFill>
                  </a:rPr>
                  <a:t>brute</a:t>
                </a:r>
                <a:r>
                  <a:rPr lang="fr-FR" sz="1900" dirty="0">
                    <a:solidFill>
                      <a:srgbClr val="066E1A"/>
                    </a:solidFill>
                  </a:rPr>
                  <a:t> industrie</a:t>
                </a:r>
              </a:p>
            </p:txBody>
          </p:sp>
        </p:grpSp>
        <p:sp>
          <p:nvSpPr>
            <p:cNvPr id="158759" name="AutoShape 39"/>
            <p:cNvSpPr>
              <a:spLocks noChangeArrowheads="1"/>
            </p:cNvSpPr>
            <p:nvPr/>
          </p:nvSpPr>
          <p:spPr bwMode="auto">
            <a:xfrm>
              <a:off x="2058" y="1044"/>
              <a:ext cx="520" cy="245"/>
            </a:xfrm>
            <a:prstGeom prst="roundRect">
              <a:avLst>
                <a:gd name="adj" fmla="val 16667"/>
              </a:avLst>
            </a:prstGeom>
            <a:solidFill>
              <a:srgbClr val="C0C0C0"/>
            </a:solidFill>
            <a:ln w="9525">
              <a:solidFill>
                <a:schemeClr val="tx1"/>
              </a:solidFill>
              <a:round/>
              <a:headEnd/>
              <a:tailEnd/>
            </a:ln>
            <a:effectLst/>
          </p:spPr>
          <p:txBody>
            <a:bodyPr wrap="none" anchor="ctr"/>
            <a:lstStyle/>
            <a:p>
              <a:pPr algn="ctr"/>
              <a:endParaRPr lang="fr-FR" sz="2500" dirty="0"/>
            </a:p>
          </p:txBody>
        </p:sp>
        <p:sp>
          <p:nvSpPr>
            <p:cNvPr id="158760" name="Line 40"/>
            <p:cNvSpPr>
              <a:spLocks noChangeShapeType="1"/>
            </p:cNvSpPr>
            <p:nvPr/>
          </p:nvSpPr>
          <p:spPr bwMode="auto">
            <a:xfrm>
              <a:off x="1315" y="1044"/>
              <a:ext cx="771" cy="0"/>
            </a:xfrm>
            <a:prstGeom prst="line">
              <a:avLst/>
            </a:prstGeom>
            <a:noFill/>
            <a:ln w="9525">
              <a:solidFill>
                <a:schemeClr val="tx1"/>
              </a:solidFill>
              <a:prstDash val="lgDash"/>
              <a:round/>
              <a:headEnd/>
              <a:tailEnd/>
            </a:ln>
            <a:effectLst/>
          </p:spPr>
          <p:txBody>
            <a:bodyPr/>
            <a:lstStyle/>
            <a:p>
              <a:endParaRPr lang="fr-FR"/>
            </a:p>
          </p:txBody>
        </p:sp>
        <p:sp>
          <p:nvSpPr>
            <p:cNvPr id="158761" name="Text Box 41"/>
            <p:cNvSpPr txBox="1">
              <a:spLocks noChangeArrowheads="1"/>
            </p:cNvSpPr>
            <p:nvPr/>
          </p:nvSpPr>
          <p:spPr bwMode="auto">
            <a:xfrm>
              <a:off x="78" y="917"/>
              <a:ext cx="1125" cy="229"/>
            </a:xfrm>
            <a:prstGeom prst="rect">
              <a:avLst/>
            </a:prstGeom>
            <a:noFill/>
            <a:ln w="9525">
              <a:noFill/>
              <a:miter lim="800000"/>
              <a:headEnd/>
              <a:tailEnd/>
            </a:ln>
            <a:effectLst/>
          </p:spPr>
          <p:txBody>
            <a:bodyPr wrap="none">
              <a:spAutoFit/>
            </a:bodyPr>
            <a:lstStyle/>
            <a:p>
              <a:r>
                <a:rPr lang="fr-FR" sz="1900" dirty="0"/>
                <a:t>Prix au détail TTC</a:t>
              </a:r>
            </a:p>
          </p:txBody>
        </p:sp>
        <p:sp>
          <p:nvSpPr>
            <p:cNvPr id="158762" name="Line 42"/>
            <p:cNvSpPr>
              <a:spLocks noChangeShapeType="1"/>
            </p:cNvSpPr>
            <p:nvPr/>
          </p:nvSpPr>
          <p:spPr bwMode="auto">
            <a:xfrm>
              <a:off x="2722" y="1044"/>
              <a:ext cx="0" cy="272"/>
            </a:xfrm>
            <a:prstGeom prst="line">
              <a:avLst/>
            </a:prstGeom>
            <a:noFill/>
            <a:ln w="25400">
              <a:solidFill>
                <a:srgbClr val="808080"/>
              </a:solidFill>
              <a:round/>
              <a:headEnd type="triangle" w="lg" len="med"/>
              <a:tailEnd type="triangle" w="lg" len="med"/>
            </a:ln>
            <a:effectLst/>
          </p:spPr>
          <p:txBody>
            <a:bodyPr/>
            <a:lstStyle/>
            <a:p>
              <a:endParaRPr lang="fr-FR"/>
            </a:p>
          </p:txBody>
        </p:sp>
        <p:sp>
          <p:nvSpPr>
            <p:cNvPr id="158763" name="Text Box 43"/>
            <p:cNvSpPr txBox="1">
              <a:spLocks noChangeArrowheads="1"/>
            </p:cNvSpPr>
            <p:nvPr/>
          </p:nvSpPr>
          <p:spPr bwMode="auto">
            <a:xfrm>
              <a:off x="2994" y="1072"/>
              <a:ext cx="368" cy="243"/>
            </a:xfrm>
            <a:prstGeom prst="rect">
              <a:avLst/>
            </a:prstGeom>
            <a:noFill/>
            <a:ln w="9525">
              <a:noFill/>
              <a:miter lim="800000"/>
              <a:headEnd/>
              <a:tailEnd/>
            </a:ln>
            <a:effectLst/>
          </p:spPr>
          <p:txBody>
            <a:bodyPr wrap="none">
              <a:spAutoFit/>
            </a:bodyPr>
            <a:lstStyle/>
            <a:p>
              <a:r>
                <a:rPr lang="fr-FR" dirty="0">
                  <a:solidFill>
                    <a:schemeClr val="tx2">
                      <a:lumMod val="75000"/>
                    </a:schemeClr>
                  </a:solidFill>
                </a:rPr>
                <a:t>TVA</a:t>
              </a:r>
            </a:p>
          </p:txBody>
        </p:sp>
      </p:grpSp>
      <p:sp>
        <p:nvSpPr>
          <p:cNvPr id="36" name="ZoneTexte 35"/>
          <p:cNvSpPr txBox="1"/>
          <p:nvPr/>
        </p:nvSpPr>
        <p:spPr>
          <a:xfrm>
            <a:off x="4931951" y="4677368"/>
            <a:ext cx="3851920" cy="1815882"/>
          </a:xfrm>
          <a:prstGeom prst="rect">
            <a:avLst/>
          </a:prstGeom>
          <a:noFill/>
        </p:spPr>
        <p:txBody>
          <a:bodyPr wrap="square" rtlCol="0">
            <a:spAutoFit/>
          </a:bodyPr>
          <a:lstStyle/>
          <a:p>
            <a:r>
              <a:rPr lang="fr-FR" sz="1600" b="1" dirty="0" smtClean="0"/>
              <a:t>Taux de TVA applicables en </a:t>
            </a:r>
          </a:p>
          <a:p>
            <a:r>
              <a:rPr lang="fr-FR" sz="1600" b="1" dirty="0" smtClean="0"/>
              <a:t>France métropole :</a:t>
            </a:r>
            <a:endParaRPr lang="fr-FR" sz="1600" dirty="0" smtClean="0"/>
          </a:p>
          <a:p>
            <a:r>
              <a:rPr lang="fr-FR" sz="1600" dirty="0" smtClean="0"/>
              <a:t>Taux normal : 19,6%</a:t>
            </a:r>
          </a:p>
          <a:p>
            <a:r>
              <a:rPr lang="fr-FR" sz="1600" dirty="0" smtClean="0"/>
              <a:t>Taux réduit 7% (restauration…) </a:t>
            </a:r>
          </a:p>
          <a:p>
            <a:r>
              <a:rPr lang="fr-FR" sz="1600" dirty="0" smtClean="0"/>
              <a:t>Taux réduit : 5,5% (livres…) </a:t>
            </a:r>
          </a:p>
          <a:p>
            <a:r>
              <a:rPr lang="fr-FR" sz="1600" dirty="0" smtClean="0"/>
              <a:t>Taux réduit ; 2,1% (médicaments et presse)</a:t>
            </a:r>
            <a:endParaRPr lang="fr-FR" sz="1600" dirty="0"/>
          </a:p>
        </p:txBody>
      </p:sp>
      <p:sp>
        <p:nvSpPr>
          <p:cNvPr id="27" name="Titre 31"/>
          <p:cNvSpPr txBox="1">
            <a:spLocks/>
          </p:cNvSpPr>
          <p:nvPr/>
        </p:nvSpPr>
        <p:spPr>
          <a:xfrm>
            <a:off x="1066800" y="228600"/>
            <a:ext cx="76200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prstClr val="black"/>
                </a:solidFill>
                <a:effectLst/>
                <a:uLnTx/>
                <a:uFillTx/>
                <a:latin typeface="+mj-lt"/>
                <a:ea typeface="+mj-ea"/>
                <a:cs typeface="+mj-cs"/>
              </a:rPr>
              <a:t>L’ADV: interface dans la gestion des flux </a:t>
            </a:r>
            <a:br>
              <a:rPr kumimoji="0" lang="fr-FR" sz="2800" b="1" i="0" u="none" strike="noStrike" kern="1200" cap="none" spc="0" normalizeH="0" baseline="0" noProof="0" dirty="0" smtClean="0">
                <a:ln>
                  <a:noFill/>
                </a:ln>
                <a:solidFill>
                  <a:prstClr val="black"/>
                </a:solidFill>
                <a:effectLst/>
                <a:uLnTx/>
                <a:uFillTx/>
                <a:latin typeface="+mj-lt"/>
                <a:ea typeface="+mj-ea"/>
                <a:cs typeface="+mj-cs"/>
              </a:rPr>
            </a:br>
            <a:r>
              <a:rPr kumimoji="0" lang="fr-FR" sz="2800" b="1" i="0" u="none" strike="noStrike" kern="1200" cap="none" spc="0" normalizeH="0" baseline="0" noProof="0" dirty="0" smtClean="0">
                <a:ln>
                  <a:noFill/>
                </a:ln>
                <a:solidFill>
                  <a:schemeClr val="tx1"/>
                </a:solidFill>
                <a:effectLst/>
                <a:uLnTx/>
                <a:uFillTx/>
                <a:latin typeface="+mj-lt"/>
                <a:ea typeface="+mj-ea"/>
                <a:cs typeface="+mj-cs"/>
              </a:rPr>
              <a:t>La saisie des tarifs</a:t>
            </a:r>
            <a:endParaRPr kumimoji="0" lang="fr-FR"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80083565"/>
      </p:ext>
    </p:extLst>
  </p:cSld>
  <p:clrMapOvr>
    <a:masterClrMapping/>
  </p:clrMapOvr>
  <p:transition>
    <p:cover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24000"/>
            <a:ext cx="8229600" cy="642934"/>
          </a:xfrm>
          <a:noFill/>
          <a:ln>
            <a:noFill/>
          </a:ln>
          <a:effectLst/>
        </p:spPr>
        <p:style>
          <a:lnRef idx="1">
            <a:schemeClr val="accent4"/>
          </a:lnRef>
          <a:fillRef idx="2">
            <a:schemeClr val="accent4"/>
          </a:fillRef>
          <a:effectRef idx="1">
            <a:schemeClr val="accent4"/>
          </a:effectRef>
          <a:fontRef idx="minor">
            <a:schemeClr val="dk1"/>
          </a:fontRef>
        </p:style>
        <p:txBody>
          <a:bodyPr>
            <a:normAutofit/>
          </a:bodyPr>
          <a:lstStyle/>
          <a:p>
            <a:pPr algn="l" fontAlgn="auto">
              <a:spcAft>
                <a:spcPts val="0"/>
              </a:spcAft>
              <a:defRPr/>
            </a:pPr>
            <a:r>
              <a:rPr lang="fr-FR" sz="2000" b="1" dirty="0" smtClean="0">
                <a:solidFill>
                  <a:schemeClr val="accent1">
                    <a:lumMod val="75000"/>
                  </a:schemeClr>
                </a:solidFill>
              </a:rPr>
              <a:t> </a:t>
            </a:r>
            <a:r>
              <a:rPr lang="fr-FR" sz="2400" b="1" dirty="0" smtClean="0">
                <a:solidFill>
                  <a:schemeClr val="tx1"/>
                </a:solidFill>
              </a:rPr>
              <a:t>Les procédures douanières avec les pays de l’UE</a:t>
            </a:r>
          </a:p>
        </p:txBody>
      </p:sp>
      <p:sp>
        <p:nvSpPr>
          <p:cNvPr id="8" name="Rectangle 7"/>
          <p:cNvSpPr/>
          <p:nvPr/>
        </p:nvSpPr>
        <p:spPr>
          <a:xfrm>
            <a:off x="323528" y="2420888"/>
            <a:ext cx="8280920" cy="2862322"/>
          </a:xfrm>
          <a:prstGeom prst="rect">
            <a:avLst/>
          </a:prstGeom>
        </p:spPr>
        <p:txBody>
          <a:bodyPr wrap="square">
            <a:spAutoFit/>
          </a:bodyPr>
          <a:lstStyle/>
          <a:p>
            <a:r>
              <a:rPr lang="fr-FR" sz="2000" dirty="0" smtClean="0">
                <a:latin typeface="+mn-lt"/>
              </a:rPr>
              <a:t>Depuis le 1er janvier 1993, toute entreprise assujettie redevable de la TVA dans un Etat membre dispose d'un numéro d'identification fiscal individuel délivré par son administration fiscale. Ce numéro doit obligatoirement figurer sur les factures, les déclarations d'échanges de biens et les déclarations de TVA de l'entreprise. </a:t>
            </a:r>
          </a:p>
          <a:p>
            <a:endParaRPr lang="fr-FR" sz="2000" dirty="0" smtClean="0">
              <a:latin typeface="+mn-lt"/>
            </a:endParaRPr>
          </a:p>
          <a:p>
            <a:r>
              <a:rPr lang="fr-FR" sz="2000" b="1" i="1" dirty="0" smtClean="0">
                <a:latin typeface="+mn-lt"/>
              </a:rPr>
              <a:t> Le n° de TVA intracommunautaire  du vendeur doit figurer sur la facture ainsi que le n° de TVA intracommunautaire de l’acheteur si on veut faire une facture HT</a:t>
            </a:r>
            <a:endParaRPr lang="fr-FR" sz="2000" b="1" i="1" dirty="0">
              <a:latin typeface="+mn-lt"/>
            </a:endParaRPr>
          </a:p>
        </p:txBody>
      </p:sp>
      <p:sp>
        <p:nvSpPr>
          <p:cNvPr id="6"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36084155"/>
      </p:ext>
    </p:extLst>
  </p:cSld>
  <p:clrMapOvr>
    <a:masterClrMapping/>
  </p:clrMapOvr>
  <p:transition>
    <p:cover dir="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81</a:t>
            </a:fld>
            <a:endParaRPr lang="en-US" dirty="0"/>
          </a:p>
        </p:txBody>
      </p:sp>
      <p:sp>
        <p:nvSpPr>
          <p:cNvPr id="6" name="Espace réservé du contenu 4"/>
          <p:cNvSpPr>
            <a:spLocks noGrp="1"/>
          </p:cNvSpPr>
          <p:nvPr>
            <p:ph sz="half" idx="1"/>
          </p:nvPr>
        </p:nvSpPr>
        <p:spPr>
          <a:xfrm>
            <a:off x="395536" y="2060848"/>
            <a:ext cx="8363272" cy="3600400"/>
          </a:xfrm>
        </p:spPr>
        <p:txBody>
          <a:bodyPr>
            <a:normAutofit fontScale="77500" lnSpcReduction="20000"/>
          </a:bodyPr>
          <a:lstStyle/>
          <a:p>
            <a:pPr>
              <a:spcBef>
                <a:spcPct val="50000"/>
              </a:spcBef>
              <a:buNone/>
            </a:pPr>
            <a:r>
              <a:rPr lang="fr-FR" sz="2600" dirty="0" smtClean="0"/>
              <a:t>Le crédit documentaire est un engagement de paiement </a:t>
            </a:r>
          </a:p>
          <a:p>
            <a:pPr>
              <a:spcBef>
                <a:spcPct val="50000"/>
              </a:spcBef>
              <a:buNone/>
            </a:pPr>
            <a:r>
              <a:rPr lang="fr-FR" sz="2600" dirty="0" smtClean="0"/>
              <a:t>- donné par la banque émettrice (banque de l’acheteur)</a:t>
            </a:r>
            <a:br>
              <a:rPr lang="fr-FR" sz="2600" dirty="0" smtClean="0"/>
            </a:br>
            <a:r>
              <a:rPr lang="fr-FR" sz="2600" dirty="0" smtClean="0"/>
              <a:t/>
            </a:r>
            <a:br>
              <a:rPr lang="fr-FR" sz="2600" dirty="0" smtClean="0"/>
            </a:br>
            <a:r>
              <a:rPr lang="fr-FR" sz="2600" dirty="0" smtClean="0"/>
              <a:t>- au profit du bénéficiaire (le vendeur)</a:t>
            </a:r>
            <a:br>
              <a:rPr lang="fr-FR" sz="2600" dirty="0" smtClean="0"/>
            </a:br>
            <a:r>
              <a:rPr lang="fr-FR" sz="2600" dirty="0" smtClean="0"/>
              <a:t/>
            </a:r>
            <a:br>
              <a:rPr lang="fr-FR" sz="2600" dirty="0" smtClean="0"/>
            </a:br>
            <a:r>
              <a:rPr lang="fr-FR" sz="2600" dirty="0" smtClean="0"/>
              <a:t>- notifié (éventuellement confirmé) au bénéficiaire par une tierce banque (banque </a:t>
            </a:r>
            <a:r>
              <a:rPr lang="fr-FR" sz="2600" dirty="0" err="1" smtClean="0"/>
              <a:t>notificatrice</a:t>
            </a:r>
            <a:r>
              <a:rPr lang="fr-FR" sz="2600" dirty="0" smtClean="0"/>
              <a:t>, et éventuellement </a:t>
            </a:r>
            <a:r>
              <a:rPr lang="fr-FR" sz="2600" dirty="0" err="1" smtClean="0"/>
              <a:t>confirmante</a:t>
            </a:r>
            <a:r>
              <a:rPr lang="fr-FR" sz="2600" dirty="0" smtClean="0"/>
              <a:t>).</a:t>
            </a:r>
            <a:br>
              <a:rPr lang="fr-FR" sz="2600" dirty="0" smtClean="0"/>
            </a:br>
            <a:endParaRPr lang="fr-FR" sz="2600" dirty="0" smtClean="0"/>
          </a:p>
          <a:p>
            <a:pPr>
              <a:spcBef>
                <a:spcPct val="50000"/>
              </a:spcBef>
              <a:buNone/>
            </a:pPr>
            <a:r>
              <a:rPr lang="fr-FR" sz="2600" b="1" i="1" dirty="0" smtClean="0">
                <a:solidFill>
                  <a:schemeClr val="tx2"/>
                </a:solidFill>
              </a:rPr>
              <a:t>Cet engagement de payer un montant déterminé est conditionné au fait que le bénéficiaire présente à la banque chargée de réaliser le crédit documentaire (banque désignée) des documents conformes aux termes et conditions du crédit documentaire.</a:t>
            </a:r>
          </a:p>
          <a:p>
            <a:endParaRPr lang="fr-FR" dirty="0"/>
          </a:p>
        </p:txBody>
      </p:sp>
      <p:sp>
        <p:nvSpPr>
          <p:cNvPr id="7" name="ZoneTexte 6"/>
          <p:cNvSpPr txBox="1"/>
          <p:nvPr/>
        </p:nvSpPr>
        <p:spPr>
          <a:xfrm>
            <a:off x="0" y="1524000"/>
            <a:ext cx="6480720" cy="461665"/>
          </a:xfrm>
          <a:prstGeom prst="rect">
            <a:avLst/>
          </a:prstGeom>
          <a:noFill/>
        </p:spPr>
        <p:txBody>
          <a:bodyPr wrap="square" rtlCol="0">
            <a:spAutoFit/>
          </a:bodyPr>
          <a:lstStyle/>
          <a:p>
            <a:pPr algn="l"/>
            <a:r>
              <a:rPr lang="fr-FR" b="1" dirty="0" smtClean="0">
                <a:latin typeface="+mn-lt"/>
              </a:rPr>
              <a:t>Le crédit documentaire</a:t>
            </a:r>
            <a:endParaRPr lang="fr-FR" b="1" dirty="0">
              <a:latin typeface="+mn-lt"/>
            </a:endParaRPr>
          </a:p>
        </p:txBody>
      </p:sp>
      <p:sp>
        <p:nvSpPr>
          <p:cNvPr id="8"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097341109"/>
      </p:ext>
    </p:extLst>
  </p:cSld>
  <p:clrMapOvr>
    <a:masterClrMapping/>
  </p:clrMapOvr>
  <p:transition>
    <p:cover dir="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3394" name="Object 2">
            <a:hlinkClick r:id="" action="ppaction://ole?verb=0"/>
          </p:cNvPr>
          <p:cNvGraphicFramePr>
            <a:graphicFrameLocks/>
          </p:cNvGraphicFramePr>
          <p:nvPr/>
        </p:nvGraphicFramePr>
        <p:xfrm>
          <a:off x="7010400" y="4876800"/>
          <a:ext cx="1752600" cy="1524000"/>
        </p:xfrm>
        <a:graphic>
          <a:graphicData uri="http://schemas.openxmlformats.org/presentationml/2006/ole">
            <mc:AlternateContent xmlns:mc="http://schemas.openxmlformats.org/markup-compatibility/2006">
              <mc:Choice xmlns:v="urn:schemas-microsoft-com:vml" Requires="v">
                <p:oleObj spid="_x0000_s3122" name="Clip" r:id="rId4" imgW="2330280" imgH="3525480" progId="">
                  <p:embed/>
                </p:oleObj>
              </mc:Choice>
              <mc:Fallback>
                <p:oleObj name="Clip" r:id="rId4" imgW="2330280" imgH="352548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876800"/>
                        <a:ext cx="1752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3395" name="Rectangle 3"/>
          <p:cNvSpPr>
            <a:spLocks noChangeArrowheads="1"/>
          </p:cNvSpPr>
          <p:nvPr/>
        </p:nvSpPr>
        <p:spPr bwMode="auto">
          <a:xfrm>
            <a:off x="771525" y="131763"/>
            <a:ext cx="7867650" cy="588962"/>
          </a:xfrm>
          <a:prstGeom prst="rect">
            <a:avLst/>
          </a:prstGeom>
          <a:solidFill>
            <a:schemeClr val="bg1"/>
          </a:solidFill>
          <a:ln w="12700">
            <a:solidFill>
              <a:schemeClr val="bg1"/>
            </a:solidFill>
            <a:miter lim="800000"/>
            <a:headEnd/>
            <a:tailEnd/>
          </a:ln>
          <a:effectLst>
            <a:prstShdw prst="shdw17" dist="17961" dir="2700000">
              <a:schemeClr val="bg1">
                <a:gamma/>
                <a:shade val="60000"/>
                <a:invGamma/>
              </a:schemeClr>
            </a:prstShdw>
          </a:effectLst>
        </p:spPr>
        <p:txBody>
          <a:bodyPr wrap="none" lIns="90488" tIns="44450" rIns="90488" bIns="44450">
            <a:spAutoFit/>
          </a:bodyPr>
          <a:lstStyle/>
          <a:p>
            <a:pPr algn="ctr" defTabSz="762000"/>
            <a:r>
              <a:rPr lang="fr-FR" sz="3200" b="1">
                <a:solidFill>
                  <a:schemeClr val="tx1"/>
                </a:solidFill>
                <a:effectLst>
                  <a:outerShdw blurRad="38100" dist="38100" dir="2700000" algn="tl">
                    <a:srgbClr val="C0C0C0"/>
                  </a:outerShdw>
                </a:effectLst>
              </a:rPr>
              <a:t>CIRCUIT DU CRÉDIT DOCUMENTAIRE</a:t>
            </a:r>
          </a:p>
        </p:txBody>
      </p:sp>
      <p:graphicFrame>
        <p:nvGraphicFramePr>
          <p:cNvPr id="1083396" name="Object 4">
            <a:hlinkClick r:id="" action="ppaction://ole?verb=0"/>
          </p:cNvPr>
          <p:cNvGraphicFramePr>
            <a:graphicFrameLocks/>
          </p:cNvGraphicFramePr>
          <p:nvPr/>
        </p:nvGraphicFramePr>
        <p:xfrm>
          <a:off x="6650038" y="1143000"/>
          <a:ext cx="2112962" cy="1143000"/>
        </p:xfrm>
        <a:graphic>
          <a:graphicData uri="http://schemas.openxmlformats.org/presentationml/2006/ole">
            <mc:AlternateContent xmlns:mc="http://schemas.openxmlformats.org/markup-compatibility/2006">
              <mc:Choice xmlns:v="urn:schemas-microsoft-com:vml" Requires="v">
                <p:oleObj spid="_x0000_s3123" name="Clip" r:id="rId6" imgW="5903640" imgH="3695400" progId="">
                  <p:embed/>
                </p:oleObj>
              </mc:Choice>
              <mc:Fallback>
                <p:oleObj name="Clip" r:id="rId6" imgW="5903640" imgH="369540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0038" y="1143000"/>
                        <a:ext cx="21129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3397" name="Object 5">
            <a:hlinkClick r:id="" action="ppaction://ole?verb=0"/>
          </p:cNvPr>
          <p:cNvGraphicFramePr>
            <a:graphicFrameLocks/>
          </p:cNvGraphicFramePr>
          <p:nvPr/>
        </p:nvGraphicFramePr>
        <p:xfrm>
          <a:off x="457200" y="4953000"/>
          <a:ext cx="1295400" cy="1447800"/>
        </p:xfrm>
        <a:graphic>
          <a:graphicData uri="http://schemas.openxmlformats.org/presentationml/2006/ole">
            <mc:AlternateContent xmlns:mc="http://schemas.openxmlformats.org/markup-compatibility/2006">
              <mc:Choice xmlns:v="urn:schemas-microsoft-com:vml" Requires="v">
                <p:oleObj spid="_x0000_s3124" name="Clip" r:id="rId8" imgW="2901600" imgH="5073480" progId="">
                  <p:embed/>
                </p:oleObj>
              </mc:Choice>
              <mc:Fallback>
                <p:oleObj name="Clip" r:id="rId8" imgW="2901600" imgH="5073480" progId="">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953000"/>
                        <a:ext cx="1295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3398" name="Object 6">
            <a:hlinkClick r:id="" action="ppaction://ole?verb=0"/>
          </p:cNvPr>
          <p:cNvGraphicFramePr>
            <a:graphicFrameLocks/>
          </p:cNvGraphicFramePr>
          <p:nvPr/>
        </p:nvGraphicFramePr>
        <p:xfrm>
          <a:off x="398463" y="1143000"/>
          <a:ext cx="1658937" cy="1539875"/>
        </p:xfrm>
        <a:graphic>
          <a:graphicData uri="http://schemas.openxmlformats.org/presentationml/2006/ole">
            <mc:AlternateContent xmlns:mc="http://schemas.openxmlformats.org/markup-compatibility/2006">
              <mc:Choice xmlns:v="urn:schemas-microsoft-com:vml" Requires="v">
                <p:oleObj spid="_x0000_s3125" name="Clip" r:id="rId10" imgW="5908320" imgH="1871640" progId="">
                  <p:embed/>
                </p:oleObj>
              </mc:Choice>
              <mc:Fallback>
                <p:oleObj name="Clip" r:id="rId10" imgW="5908320" imgH="1871640"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463" y="1143000"/>
                        <a:ext cx="1658937"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3399" name="Rectangle 7"/>
          <p:cNvSpPr>
            <a:spLocks noChangeArrowheads="1"/>
          </p:cNvSpPr>
          <p:nvPr/>
        </p:nvSpPr>
        <p:spPr bwMode="auto">
          <a:xfrm>
            <a:off x="77788" y="3354388"/>
            <a:ext cx="2054225" cy="393700"/>
          </a:xfrm>
          <a:prstGeom prst="rect">
            <a:avLst/>
          </a:prstGeom>
          <a:noFill/>
          <a:ln w="12700">
            <a:noFill/>
            <a:miter lim="800000"/>
            <a:headEnd/>
            <a:tailEnd/>
          </a:ln>
          <a:effectLst/>
        </p:spPr>
        <p:txBody>
          <a:bodyPr lIns="90488" tIns="44450" rIns="90488" bIns="44450">
            <a:spAutoFit/>
          </a:bodyPr>
          <a:lstStyle/>
          <a:p>
            <a:pPr algn="ctr" defTabSz="762000"/>
            <a:r>
              <a:rPr lang="fr-FR" sz="1000" b="1">
                <a:solidFill>
                  <a:srgbClr val="000000"/>
                </a:solidFill>
              </a:rPr>
              <a:t>DEMANDE D'OUVERTURE</a:t>
            </a:r>
          </a:p>
          <a:p>
            <a:pPr algn="ctr" defTabSz="762000"/>
            <a:r>
              <a:rPr lang="fr-FR" sz="1000" b="1">
                <a:solidFill>
                  <a:srgbClr val="000000"/>
                </a:solidFill>
              </a:rPr>
              <a:t>DE CRÉDIT DOCUMENTAIRE</a:t>
            </a:r>
          </a:p>
        </p:txBody>
      </p:sp>
      <p:sp>
        <p:nvSpPr>
          <p:cNvPr id="1083400" name="Rectangle 8"/>
          <p:cNvSpPr>
            <a:spLocks noChangeArrowheads="1"/>
          </p:cNvSpPr>
          <p:nvPr/>
        </p:nvSpPr>
        <p:spPr bwMode="auto">
          <a:xfrm>
            <a:off x="3430588" y="5868988"/>
            <a:ext cx="2054225" cy="393700"/>
          </a:xfrm>
          <a:prstGeom prst="rect">
            <a:avLst/>
          </a:prstGeom>
          <a:noFill/>
          <a:ln w="12700">
            <a:noFill/>
            <a:miter lim="800000"/>
            <a:headEnd/>
            <a:tailEnd/>
          </a:ln>
          <a:effectLst/>
        </p:spPr>
        <p:txBody>
          <a:bodyPr lIns="90488" tIns="44450" rIns="90488" bIns="44450">
            <a:spAutoFit/>
          </a:bodyPr>
          <a:lstStyle/>
          <a:p>
            <a:pPr algn="ctr" defTabSz="762000"/>
            <a:r>
              <a:rPr lang="fr-FR" sz="1000" b="1">
                <a:solidFill>
                  <a:srgbClr val="000000"/>
                </a:solidFill>
              </a:rPr>
              <a:t>OUVERTURE DU</a:t>
            </a:r>
          </a:p>
          <a:p>
            <a:pPr algn="ctr" defTabSz="762000"/>
            <a:r>
              <a:rPr lang="fr-FR" sz="1000" b="1">
                <a:solidFill>
                  <a:srgbClr val="000000"/>
                </a:solidFill>
              </a:rPr>
              <a:t>CRÉDIT DOCUMENTAIRE</a:t>
            </a:r>
          </a:p>
        </p:txBody>
      </p:sp>
      <p:sp>
        <p:nvSpPr>
          <p:cNvPr id="1083401" name="Rectangle 9"/>
          <p:cNvSpPr>
            <a:spLocks noChangeArrowheads="1"/>
          </p:cNvSpPr>
          <p:nvPr/>
        </p:nvSpPr>
        <p:spPr bwMode="auto">
          <a:xfrm>
            <a:off x="7240588" y="3270250"/>
            <a:ext cx="1825625" cy="393700"/>
          </a:xfrm>
          <a:prstGeom prst="rect">
            <a:avLst/>
          </a:prstGeom>
          <a:noFill/>
          <a:ln w="12700">
            <a:noFill/>
            <a:miter lim="800000"/>
            <a:headEnd/>
            <a:tailEnd/>
          </a:ln>
          <a:effectLst/>
        </p:spPr>
        <p:txBody>
          <a:bodyPr lIns="90488" tIns="44450" rIns="90488" bIns="44450">
            <a:spAutoFit/>
          </a:bodyPr>
          <a:lstStyle/>
          <a:p>
            <a:pPr algn="ctr" defTabSz="762000"/>
            <a:r>
              <a:rPr lang="fr-FR" sz="1000" b="1">
                <a:solidFill>
                  <a:srgbClr val="000000"/>
                </a:solidFill>
              </a:rPr>
              <a:t>NOTIFICATION DU </a:t>
            </a:r>
          </a:p>
          <a:p>
            <a:pPr algn="ctr" defTabSz="762000"/>
            <a:r>
              <a:rPr lang="fr-FR" sz="1000" b="1">
                <a:solidFill>
                  <a:srgbClr val="000000"/>
                </a:solidFill>
              </a:rPr>
              <a:t>CRÉDIT DOCUMENTAIRE</a:t>
            </a:r>
          </a:p>
        </p:txBody>
      </p:sp>
      <p:sp>
        <p:nvSpPr>
          <p:cNvPr id="1083402" name="AutoShape 10"/>
          <p:cNvSpPr>
            <a:spLocks noChangeArrowheads="1"/>
          </p:cNvSpPr>
          <p:nvPr/>
        </p:nvSpPr>
        <p:spPr bwMode="auto">
          <a:xfrm rot="16200000" flipH="1">
            <a:off x="501650" y="2787650"/>
            <a:ext cx="596900" cy="215900"/>
          </a:xfrm>
          <a:prstGeom prst="rightArrow">
            <a:avLst>
              <a:gd name="adj1" fmla="val 50000"/>
              <a:gd name="adj2" fmla="val 138248"/>
            </a:avLst>
          </a:prstGeom>
          <a:solidFill>
            <a:srgbClr val="51DC00"/>
          </a:solidFill>
          <a:ln w="12700">
            <a:solidFill>
              <a:schemeClr val="tx1"/>
            </a:solidFill>
            <a:miter lim="800000"/>
            <a:headEnd/>
            <a:tailEnd/>
          </a:ln>
          <a:effectLst/>
        </p:spPr>
        <p:txBody>
          <a:bodyPr wrap="none" anchor="ctr"/>
          <a:lstStyle/>
          <a:p>
            <a:endParaRPr lang="fr-FR"/>
          </a:p>
        </p:txBody>
      </p:sp>
      <p:sp>
        <p:nvSpPr>
          <p:cNvPr id="1083403" name="AutoShape 11"/>
          <p:cNvSpPr>
            <a:spLocks noChangeArrowheads="1"/>
          </p:cNvSpPr>
          <p:nvPr/>
        </p:nvSpPr>
        <p:spPr bwMode="auto">
          <a:xfrm rot="16200000" flipH="1">
            <a:off x="273050" y="4235450"/>
            <a:ext cx="1054100" cy="215900"/>
          </a:xfrm>
          <a:prstGeom prst="rightArrow">
            <a:avLst>
              <a:gd name="adj1" fmla="val 50000"/>
              <a:gd name="adj2" fmla="val 244140"/>
            </a:avLst>
          </a:prstGeom>
          <a:solidFill>
            <a:schemeClr val="bg2"/>
          </a:solidFill>
          <a:ln w="12700">
            <a:solidFill>
              <a:schemeClr val="tx1"/>
            </a:solidFill>
            <a:miter lim="800000"/>
            <a:headEnd/>
            <a:tailEnd/>
          </a:ln>
          <a:effectLst/>
        </p:spPr>
        <p:txBody>
          <a:bodyPr wrap="none" anchor="ctr"/>
          <a:lstStyle/>
          <a:p>
            <a:endParaRPr lang="fr-FR"/>
          </a:p>
        </p:txBody>
      </p:sp>
      <p:sp>
        <p:nvSpPr>
          <p:cNvPr id="1083404" name="AutoShape 12"/>
          <p:cNvSpPr>
            <a:spLocks noChangeArrowheads="1"/>
          </p:cNvSpPr>
          <p:nvPr/>
        </p:nvSpPr>
        <p:spPr bwMode="auto">
          <a:xfrm>
            <a:off x="1911350" y="5949950"/>
            <a:ext cx="1435100" cy="215900"/>
          </a:xfrm>
          <a:prstGeom prst="rightArrow">
            <a:avLst>
              <a:gd name="adj1" fmla="val 50000"/>
              <a:gd name="adj2" fmla="val 332384"/>
            </a:avLst>
          </a:prstGeom>
          <a:solidFill>
            <a:schemeClr val="bg2"/>
          </a:solidFill>
          <a:ln w="12700">
            <a:solidFill>
              <a:schemeClr val="tx1"/>
            </a:solidFill>
            <a:miter lim="800000"/>
            <a:headEnd/>
            <a:tailEnd/>
          </a:ln>
          <a:effectLst/>
        </p:spPr>
        <p:txBody>
          <a:bodyPr wrap="none" anchor="ctr"/>
          <a:lstStyle/>
          <a:p>
            <a:endParaRPr lang="fr-FR"/>
          </a:p>
        </p:txBody>
      </p:sp>
      <p:sp>
        <p:nvSpPr>
          <p:cNvPr id="1083405" name="AutoShape 13"/>
          <p:cNvSpPr>
            <a:spLocks noChangeArrowheads="1"/>
          </p:cNvSpPr>
          <p:nvPr/>
        </p:nvSpPr>
        <p:spPr bwMode="auto">
          <a:xfrm>
            <a:off x="5416550" y="5949950"/>
            <a:ext cx="1511300" cy="215900"/>
          </a:xfrm>
          <a:prstGeom prst="rightArrow">
            <a:avLst>
              <a:gd name="adj1" fmla="val 50000"/>
              <a:gd name="adj2" fmla="val 350032"/>
            </a:avLst>
          </a:prstGeom>
          <a:solidFill>
            <a:schemeClr val="bg2"/>
          </a:solidFill>
          <a:ln w="12700">
            <a:solidFill>
              <a:schemeClr val="tx1"/>
            </a:solidFill>
            <a:miter lim="800000"/>
            <a:headEnd/>
            <a:tailEnd/>
          </a:ln>
          <a:effectLst/>
        </p:spPr>
        <p:txBody>
          <a:bodyPr wrap="none" anchor="ctr"/>
          <a:lstStyle/>
          <a:p>
            <a:endParaRPr lang="fr-FR"/>
          </a:p>
        </p:txBody>
      </p:sp>
      <p:sp>
        <p:nvSpPr>
          <p:cNvPr id="1083406" name="AutoShape 14"/>
          <p:cNvSpPr>
            <a:spLocks noChangeArrowheads="1"/>
          </p:cNvSpPr>
          <p:nvPr/>
        </p:nvSpPr>
        <p:spPr bwMode="auto">
          <a:xfrm rot="16200000">
            <a:off x="8007350" y="4121150"/>
            <a:ext cx="977900" cy="215900"/>
          </a:xfrm>
          <a:prstGeom prst="rightArrow">
            <a:avLst>
              <a:gd name="adj1" fmla="val 50000"/>
              <a:gd name="adj2" fmla="val 226492"/>
            </a:avLst>
          </a:prstGeom>
          <a:solidFill>
            <a:schemeClr val="bg2"/>
          </a:solidFill>
          <a:ln w="12700">
            <a:solidFill>
              <a:schemeClr val="tx1"/>
            </a:solidFill>
            <a:miter lim="800000"/>
            <a:headEnd/>
            <a:tailEnd/>
          </a:ln>
          <a:effectLst/>
        </p:spPr>
        <p:txBody>
          <a:bodyPr wrap="none" anchor="ctr"/>
          <a:lstStyle/>
          <a:p>
            <a:endParaRPr lang="fr-FR"/>
          </a:p>
        </p:txBody>
      </p:sp>
      <p:sp>
        <p:nvSpPr>
          <p:cNvPr id="1083407" name="AutoShape 15"/>
          <p:cNvSpPr>
            <a:spLocks noChangeArrowheads="1"/>
          </p:cNvSpPr>
          <p:nvPr/>
        </p:nvSpPr>
        <p:spPr bwMode="auto">
          <a:xfrm rot="16200000">
            <a:off x="8045450" y="2559050"/>
            <a:ext cx="901700" cy="215900"/>
          </a:xfrm>
          <a:prstGeom prst="rightArrow">
            <a:avLst>
              <a:gd name="adj1" fmla="val 50000"/>
              <a:gd name="adj2" fmla="val 208843"/>
            </a:avLst>
          </a:prstGeom>
          <a:solidFill>
            <a:schemeClr val="bg2"/>
          </a:solidFill>
          <a:ln w="12700">
            <a:solidFill>
              <a:schemeClr val="tx1"/>
            </a:solidFill>
            <a:miter lim="800000"/>
            <a:headEnd/>
            <a:tailEnd/>
          </a:ln>
          <a:effectLst/>
        </p:spPr>
        <p:txBody>
          <a:bodyPr wrap="none" anchor="ctr"/>
          <a:lstStyle/>
          <a:p>
            <a:endParaRPr lang="fr-FR"/>
          </a:p>
        </p:txBody>
      </p:sp>
      <p:sp>
        <p:nvSpPr>
          <p:cNvPr id="1083408" name="Rectangle 16"/>
          <p:cNvSpPr>
            <a:spLocks noChangeArrowheads="1"/>
          </p:cNvSpPr>
          <p:nvPr/>
        </p:nvSpPr>
        <p:spPr bwMode="auto">
          <a:xfrm>
            <a:off x="6173788" y="2439988"/>
            <a:ext cx="1825625" cy="393700"/>
          </a:xfrm>
          <a:prstGeom prst="rect">
            <a:avLst/>
          </a:prstGeom>
          <a:noFill/>
          <a:ln w="12700">
            <a:noFill/>
            <a:miter lim="800000"/>
            <a:headEnd/>
            <a:tailEnd/>
          </a:ln>
          <a:effectLst/>
        </p:spPr>
        <p:txBody>
          <a:bodyPr lIns="90488" tIns="44450" rIns="90488" bIns="44450">
            <a:spAutoFit/>
          </a:bodyPr>
          <a:lstStyle/>
          <a:p>
            <a:pPr algn="ctr" defTabSz="762000"/>
            <a:r>
              <a:rPr lang="fr-FR" sz="1000" b="1">
                <a:solidFill>
                  <a:srgbClr val="000000"/>
                </a:solidFill>
              </a:rPr>
              <a:t>REMISE DES</a:t>
            </a:r>
          </a:p>
          <a:p>
            <a:pPr algn="ctr" defTabSz="762000"/>
            <a:r>
              <a:rPr lang="fr-FR" sz="1000" b="1">
                <a:solidFill>
                  <a:srgbClr val="000000"/>
                </a:solidFill>
              </a:rPr>
              <a:t>DOCUMENTS</a:t>
            </a:r>
          </a:p>
        </p:txBody>
      </p:sp>
      <p:sp>
        <p:nvSpPr>
          <p:cNvPr id="1083409" name="AutoShape 17"/>
          <p:cNvSpPr>
            <a:spLocks noChangeArrowheads="1"/>
          </p:cNvSpPr>
          <p:nvPr/>
        </p:nvSpPr>
        <p:spPr bwMode="auto">
          <a:xfrm rot="16200000" flipH="1">
            <a:off x="6254750" y="3663950"/>
            <a:ext cx="1892300" cy="215900"/>
          </a:xfrm>
          <a:prstGeom prst="rightArrow">
            <a:avLst>
              <a:gd name="adj1" fmla="val 50000"/>
              <a:gd name="adj2" fmla="val 498736"/>
            </a:avLst>
          </a:prstGeom>
          <a:solidFill>
            <a:srgbClr val="FC0128"/>
          </a:solidFill>
          <a:ln w="12700">
            <a:solidFill>
              <a:schemeClr val="tx1"/>
            </a:solidFill>
            <a:miter lim="800000"/>
            <a:headEnd/>
            <a:tailEnd/>
          </a:ln>
          <a:effectLst/>
        </p:spPr>
        <p:txBody>
          <a:bodyPr wrap="none" anchor="ctr"/>
          <a:lstStyle/>
          <a:p>
            <a:endParaRPr lang="fr-FR"/>
          </a:p>
        </p:txBody>
      </p:sp>
      <p:sp>
        <p:nvSpPr>
          <p:cNvPr id="1083410" name="Rectangle 18"/>
          <p:cNvSpPr>
            <a:spLocks noChangeArrowheads="1"/>
          </p:cNvSpPr>
          <p:nvPr/>
        </p:nvSpPr>
        <p:spPr bwMode="auto">
          <a:xfrm>
            <a:off x="3506788" y="5251450"/>
            <a:ext cx="1901825" cy="241300"/>
          </a:xfrm>
          <a:prstGeom prst="rect">
            <a:avLst/>
          </a:prstGeom>
          <a:noFill/>
          <a:ln w="12700">
            <a:noFill/>
            <a:miter lim="800000"/>
            <a:headEnd/>
            <a:tailEnd/>
          </a:ln>
          <a:effectLst/>
        </p:spPr>
        <p:txBody>
          <a:bodyPr lIns="90488" tIns="44450" rIns="90488" bIns="44450">
            <a:spAutoFit/>
          </a:bodyPr>
          <a:lstStyle/>
          <a:p>
            <a:pPr defTabSz="762000"/>
            <a:r>
              <a:rPr lang="fr-FR" sz="1000" b="1">
                <a:solidFill>
                  <a:srgbClr val="000000"/>
                </a:solidFill>
              </a:rPr>
              <a:t>ENVOI DES DOCUMENTS</a:t>
            </a:r>
          </a:p>
        </p:txBody>
      </p:sp>
      <p:sp>
        <p:nvSpPr>
          <p:cNvPr id="1083411" name="AutoShape 19"/>
          <p:cNvSpPr>
            <a:spLocks noChangeArrowheads="1"/>
          </p:cNvSpPr>
          <p:nvPr/>
        </p:nvSpPr>
        <p:spPr bwMode="auto">
          <a:xfrm flipH="1">
            <a:off x="5492750" y="5264150"/>
            <a:ext cx="1358900" cy="215900"/>
          </a:xfrm>
          <a:prstGeom prst="rightArrow">
            <a:avLst>
              <a:gd name="adj1" fmla="val 50000"/>
              <a:gd name="adj2" fmla="val 314735"/>
            </a:avLst>
          </a:prstGeom>
          <a:solidFill>
            <a:srgbClr val="FC0128"/>
          </a:solidFill>
          <a:ln w="12700">
            <a:solidFill>
              <a:schemeClr val="tx1"/>
            </a:solidFill>
            <a:miter lim="800000"/>
            <a:headEnd/>
            <a:tailEnd/>
          </a:ln>
          <a:effectLst/>
        </p:spPr>
        <p:txBody>
          <a:bodyPr wrap="none" anchor="ctr"/>
          <a:lstStyle/>
          <a:p>
            <a:endParaRPr lang="fr-FR"/>
          </a:p>
        </p:txBody>
      </p:sp>
      <p:sp>
        <p:nvSpPr>
          <p:cNvPr id="1083412" name="AutoShape 20"/>
          <p:cNvSpPr>
            <a:spLocks noChangeArrowheads="1"/>
          </p:cNvSpPr>
          <p:nvPr/>
        </p:nvSpPr>
        <p:spPr bwMode="auto">
          <a:xfrm flipH="1">
            <a:off x="1911350" y="5264150"/>
            <a:ext cx="1511300" cy="215900"/>
          </a:xfrm>
          <a:prstGeom prst="rightArrow">
            <a:avLst>
              <a:gd name="adj1" fmla="val 50000"/>
              <a:gd name="adj2" fmla="val 350032"/>
            </a:avLst>
          </a:prstGeom>
          <a:solidFill>
            <a:srgbClr val="FC0128"/>
          </a:solidFill>
          <a:ln w="12700">
            <a:solidFill>
              <a:schemeClr val="tx1"/>
            </a:solidFill>
            <a:miter lim="800000"/>
            <a:headEnd/>
            <a:tailEnd/>
          </a:ln>
          <a:effectLst/>
        </p:spPr>
        <p:txBody>
          <a:bodyPr wrap="none" anchor="ctr"/>
          <a:lstStyle/>
          <a:p>
            <a:endParaRPr lang="fr-FR"/>
          </a:p>
        </p:txBody>
      </p:sp>
      <p:sp>
        <p:nvSpPr>
          <p:cNvPr id="1083413" name="Rectangle 21"/>
          <p:cNvSpPr>
            <a:spLocks noChangeArrowheads="1"/>
          </p:cNvSpPr>
          <p:nvPr/>
        </p:nvSpPr>
        <p:spPr bwMode="auto">
          <a:xfrm>
            <a:off x="1128713" y="3956050"/>
            <a:ext cx="1816100" cy="241300"/>
          </a:xfrm>
          <a:prstGeom prst="rect">
            <a:avLst/>
          </a:prstGeom>
          <a:noFill/>
          <a:ln w="12700">
            <a:noFill/>
            <a:miter lim="800000"/>
            <a:headEnd/>
            <a:tailEnd/>
          </a:ln>
          <a:effectLst/>
        </p:spPr>
        <p:txBody>
          <a:bodyPr wrap="none" lIns="90488" tIns="44450" rIns="90488" bIns="44450">
            <a:spAutoFit/>
          </a:bodyPr>
          <a:lstStyle/>
          <a:p>
            <a:pPr algn="ctr" defTabSz="762000"/>
            <a:r>
              <a:rPr lang="fr-FR" sz="1000" b="1">
                <a:solidFill>
                  <a:srgbClr val="000000"/>
                </a:solidFill>
              </a:rPr>
              <a:t>REMISE DES DOCUMENTS</a:t>
            </a:r>
          </a:p>
        </p:txBody>
      </p:sp>
      <p:sp>
        <p:nvSpPr>
          <p:cNvPr id="1083414" name="AutoShape 22"/>
          <p:cNvSpPr>
            <a:spLocks noChangeArrowheads="1"/>
          </p:cNvSpPr>
          <p:nvPr/>
        </p:nvSpPr>
        <p:spPr bwMode="auto">
          <a:xfrm rot="16200000">
            <a:off x="1263650" y="4464050"/>
            <a:ext cx="596900" cy="215900"/>
          </a:xfrm>
          <a:prstGeom prst="rightArrow">
            <a:avLst>
              <a:gd name="adj1" fmla="val 50000"/>
              <a:gd name="adj2" fmla="val 138248"/>
            </a:avLst>
          </a:prstGeom>
          <a:solidFill>
            <a:srgbClr val="FC0128"/>
          </a:solidFill>
          <a:ln w="12700">
            <a:solidFill>
              <a:schemeClr val="tx1"/>
            </a:solidFill>
            <a:miter lim="800000"/>
            <a:headEnd/>
            <a:tailEnd/>
          </a:ln>
          <a:effectLst/>
        </p:spPr>
        <p:txBody>
          <a:bodyPr wrap="none" anchor="ctr"/>
          <a:lstStyle/>
          <a:p>
            <a:endParaRPr lang="fr-FR"/>
          </a:p>
        </p:txBody>
      </p:sp>
      <p:sp>
        <p:nvSpPr>
          <p:cNvPr id="1083415" name="AutoShape 23"/>
          <p:cNvSpPr>
            <a:spLocks noChangeArrowheads="1"/>
          </p:cNvSpPr>
          <p:nvPr/>
        </p:nvSpPr>
        <p:spPr bwMode="auto">
          <a:xfrm rot="16200000">
            <a:off x="1263650" y="2787650"/>
            <a:ext cx="596900" cy="215900"/>
          </a:xfrm>
          <a:prstGeom prst="rightArrow">
            <a:avLst>
              <a:gd name="adj1" fmla="val 50000"/>
              <a:gd name="adj2" fmla="val 138248"/>
            </a:avLst>
          </a:prstGeom>
          <a:solidFill>
            <a:srgbClr val="FC0128"/>
          </a:solidFill>
          <a:ln w="12700">
            <a:solidFill>
              <a:schemeClr val="tx1"/>
            </a:solidFill>
            <a:miter lim="800000"/>
            <a:headEnd/>
            <a:tailEnd/>
          </a:ln>
          <a:effectLst/>
        </p:spPr>
        <p:txBody>
          <a:bodyPr wrap="none" anchor="ctr"/>
          <a:lstStyle/>
          <a:p>
            <a:endParaRPr lang="fr-FR"/>
          </a:p>
        </p:txBody>
      </p:sp>
      <p:sp>
        <p:nvSpPr>
          <p:cNvPr id="1083416" name="Rectangle 24"/>
          <p:cNvSpPr>
            <a:spLocks noChangeArrowheads="1"/>
          </p:cNvSpPr>
          <p:nvPr/>
        </p:nvSpPr>
        <p:spPr bwMode="auto">
          <a:xfrm>
            <a:off x="3490913" y="1800225"/>
            <a:ext cx="1882775" cy="271463"/>
          </a:xfrm>
          <a:prstGeom prst="rect">
            <a:avLst/>
          </a:prstGeom>
          <a:noFill/>
          <a:ln w="12700">
            <a:noFill/>
            <a:miter lim="800000"/>
            <a:headEnd/>
            <a:tailEnd/>
          </a:ln>
          <a:effectLst/>
        </p:spPr>
        <p:txBody>
          <a:bodyPr wrap="none" lIns="90488" tIns="44450" rIns="90488" bIns="44450">
            <a:spAutoFit/>
          </a:bodyPr>
          <a:lstStyle/>
          <a:p>
            <a:pPr defTabSz="762000"/>
            <a:r>
              <a:rPr lang="fr-FR" sz="1200" b="1" dirty="0">
                <a:solidFill>
                  <a:srgbClr val="000000"/>
                </a:solidFill>
              </a:rPr>
              <a:t>ENVOI MARCHANDISE</a:t>
            </a:r>
          </a:p>
        </p:txBody>
      </p:sp>
      <p:grpSp>
        <p:nvGrpSpPr>
          <p:cNvPr id="2" name="Group 25"/>
          <p:cNvGrpSpPr>
            <a:grpSpLocks/>
          </p:cNvGrpSpPr>
          <p:nvPr/>
        </p:nvGrpSpPr>
        <p:grpSpPr bwMode="auto">
          <a:xfrm>
            <a:off x="1987550" y="1166813"/>
            <a:ext cx="4635500" cy="530225"/>
            <a:chOff x="1252" y="735"/>
            <a:chExt cx="2920" cy="334"/>
          </a:xfrm>
        </p:grpSpPr>
        <p:sp>
          <p:nvSpPr>
            <p:cNvPr id="1083418" name="Rectangle 26"/>
            <p:cNvSpPr>
              <a:spLocks noChangeArrowheads="1"/>
            </p:cNvSpPr>
            <p:nvPr/>
          </p:nvSpPr>
          <p:spPr bwMode="auto">
            <a:xfrm>
              <a:off x="1993" y="735"/>
              <a:ext cx="1342" cy="334"/>
            </a:xfrm>
            <a:prstGeom prst="rect">
              <a:avLst/>
            </a:prstGeom>
            <a:noFill/>
            <a:ln w="76200" cmpd="tri">
              <a:solidFill>
                <a:srgbClr val="000000"/>
              </a:solidFill>
              <a:miter lim="800000"/>
              <a:headEnd/>
              <a:tailEnd/>
            </a:ln>
            <a:effectLst/>
          </p:spPr>
          <p:txBody>
            <a:bodyPr lIns="90488" tIns="44450" rIns="90488" bIns="44450">
              <a:spAutoFit/>
            </a:bodyPr>
            <a:lstStyle/>
            <a:p>
              <a:pPr algn="ctr" defTabSz="762000"/>
              <a:r>
                <a:rPr lang="fr-FR" sz="1200" b="1">
                  <a:solidFill>
                    <a:srgbClr val="000000"/>
                  </a:solidFill>
                </a:rPr>
                <a:t>CONTRAT COMMERCIAL</a:t>
              </a:r>
            </a:p>
          </p:txBody>
        </p:sp>
        <p:sp>
          <p:nvSpPr>
            <p:cNvPr id="1083419" name="AutoShape 27"/>
            <p:cNvSpPr>
              <a:spLocks noChangeArrowheads="1"/>
            </p:cNvSpPr>
            <p:nvPr/>
          </p:nvSpPr>
          <p:spPr bwMode="auto">
            <a:xfrm flipH="1">
              <a:off x="1252" y="868"/>
              <a:ext cx="712" cy="88"/>
            </a:xfrm>
            <a:prstGeom prst="rightArrow">
              <a:avLst>
                <a:gd name="adj1" fmla="val 50000"/>
                <a:gd name="adj2" fmla="val 404583"/>
              </a:avLst>
            </a:prstGeom>
            <a:solidFill>
              <a:schemeClr val="bg1"/>
            </a:solidFill>
            <a:ln w="12700">
              <a:solidFill>
                <a:srgbClr val="000000"/>
              </a:solidFill>
              <a:miter lim="800000"/>
              <a:headEnd/>
              <a:tailEnd/>
            </a:ln>
            <a:effectLst/>
          </p:spPr>
          <p:txBody>
            <a:bodyPr wrap="none" anchor="ctr"/>
            <a:lstStyle/>
            <a:p>
              <a:endParaRPr lang="fr-FR"/>
            </a:p>
          </p:txBody>
        </p:sp>
        <p:sp>
          <p:nvSpPr>
            <p:cNvPr id="1083420" name="AutoShape 28"/>
            <p:cNvSpPr>
              <a:spLocks noChangeArrowheads="1"/>
            </p:cNvSpPr>
            <p:nvPr/>
          </p:nvSpPr>
          <p:spPr bwMode="auto">
            <a:xfrm>
              <a:off x="3364" y="868"/>
              <a:ext cx="808" cy="88"/>
            </a:xfrm>
            <a:prstGeom prst="rightArrow">
              <a:avLst>
                <a:gd name="adj1" fmla="val 50000"/>
                <a:gd name="adj2" fmla="val 459133"/>
              </a:avLst>
            </a:prstGeom>
            <a:solidFill>
              <a:schemeClr val="bg1"/>
            </a:solidFill>
            <a:ln w="12700">
              <a:solidFill>
                <a:srgbClr val="000000"/>
              </a:solidFill>
              <a:miter lim="800000"/>
              <a:headEnd/>
              <a:tailEnd/>
            </a:ln>
            <a:effectLst/>
          </p:spPr>
          <p:txBody>
            <a:bodyPr wrap="none" anchor="ctr"/>
            <a:lstStyle/>
            <a:p>
              <a:endParaRPr lang="fr-FR"/>
            </a:p>
          </p:txBody>
        </p:sp>
      </p:grpSp>
      <p:sp>
        <p:nvSpPr>
          <p:cNvPr id="1083421" name="AutoShape 29"/>
          <p:cNvSpPr>
            <a:spLocks noChangeArrowheads="1"/>
          </p:cNvSpPr>
          <p:nvPr/>
        </p:nvSpPr>
        <p:spPr bwMode="auto">
          <a:xfrm flipH="1">
            <a:off x="2063750" y="1911350"/>
            <a:ext cx="1282700" cy="139700"/>
          </a:xfrm>
          <a:prstGeom prst="rightArrow">
            <a:avLst>
              <a:gd name="adj1" fmla="val 50000"/>
              <a:gd name="adj2" fmla="val 459133"/>
            </a:avLst>
          </a:prstGeom>
          <a:solidFill>
            <a:srgbClr val="FAFD00"/>
          </a:solidFill>
          <a:ln w="12700">
            <a:solidFill>
              <a:srgbClr val="000000"/>
            </a:solidFill>
            <a:miter lim="800000"/>
            <a:headEnd/>
            <a:tailEnd/>
          </a:ln>
          <a:effectLst/>
        </p:spPr>
        <p:txBody>
          <a:bodyPr wrap="none" anchor="ctr"/>
          <a:lstStyle/>
          <a:p>
            <a:endParaRPr lang="fr-FR"/>
          </a:p>
        </p:txBody>
      </p:sp>
      <p:sp>
        <p:nvSpPr>
          <p:cNvPr id="1083422" name="AutoShape 30"/>
          <p:cNvSpPr>
            <a:spLocks noChangeArrowheads="1"/>
          </p:cNvSpPr>
          <p:nvPr/>
        </p:nvSpPr>
        <p:spPr bwMode="auto">
          <a:xfrm flipH="1">
            <a:off x="5340350" y="1911350"/>
            <a:ext cx="1130300" cy="215900"/>
          </a:xfrm>
          <a:prstGeom prst="rightArrow">
            <a:avLst>
              <a:gd name="adj1" fmla="val 50000"/>
              <a:gd name="adj2" fmla="val 261789"/>
            </a:avLst>
          </a:prstGeom>
          <a:solidFill>
            <a:srgbClr val="FAFD00"/>
          </a:solidFill>
          <a:ln w="12700">
            <a:solidFill>
              <a:srgbClr val="000000"/>
            </a:solidFill>
            <a:miter lim="800000"/>
            <a:headEnd/>
            <a:tailEnd/>
          </a:ln>
          <a:effectLst/>
        </p:spPr>
        <p:txBody>
          <a:bodyPr wrap="none" anchor="ctr"/>
          <a:lstStyle/>
          <a:p>
            <a:endParaRPr lang="fr-FR"/>
          </a:p>
        </p:txBody>
      </p:sp>
      <p:sp>
        <p:nvSpPr>
          <p:cNvPr id="1083423" name="Rectangle 31"/>
          <p:cNvSpPr>
            <a:spLocks noChangeArrowheads="1"/>
          </p:cNvSpPr>
          <p:nvPr/>
        </p:nvSpPr>
        <p:spPr bwMode="auto">
          <a:xfrm>
            <a:off x="76200" y="855663"/>
            <a:ext cx="1476375" cy="363537"/>
          </a:xfrm>
          <a:prstGeom prst="rect">
            <a:avLst/>
          </a:prstGeom>
          <a:noFill/>
          <a:ln w="12700">
            <a:noFill/>
            <a:miter lim="800000"/>
            <a:headEnd/>
            <a:tailEnd/>
          </a:ln>
          <a:effectLst/>
        </p:spPr>
        <p:txBody>
          <a:bodyPr wrap="none" lIns="90488" tIns="44450" rIns="90488" bIns="44450">
            <a:spAutoFit/>
          </a:bodyPr>
          <a:lstStyle/>
          <a:p>
            <a:r>
              <a:rPr lang="fr-FR" sz="1800" b="1">
                <a:solidFill>
                  <a:srgbClr val="000000"/>
                </a:solidFill>
              </a:rPr>
              <a:t>ACHETEUR</a:t>
            </a:r>
          </a:p>
        </p:txBody>
      </p:sp>
      <p:sp>
        <p:nvSpPr>
          <p:cNvPr id="1083424" name="Rectangle 32"/>
          <p:cNvSpPr>
            <a:spLocks noChangeArrowheads="1"/>
          </p:cNvSpPr>
          <p:nvPr/>
        </p:nvSpPr>
        <p:spPr bwMode="auto">
          <a:xfrm>
            <a:off x="214313" y="6454775"/>
            <a:ext cx="2397125" cy="376238"/>
          </a:xfrm>
          <a:prstGeom prst="rect">
            <a:avLst/>
          </a:prstGeom>
          <a:solidFill>
            <a:schemeClr val="bg1"/>
          </a:solidFill>
          <a:ln w="12700">
            <a:solidFill>
              <a:schemeClr val="bg1"/>
            </a:solidFill>
            <a:miter lim="800000"/>
            <a:headEnd/>
            <a:tailEnd/>
          </a:ln>
          <a:effectLst/>
        </p:spPr>
        <p:txBody>
          <a:bodyPr wrap="none" lIns="90488" tIns="44450" rIns="90488" bIns="44450">
            <a:spAutoFit/>
          </a:bodyPr>
          <a:lstStyle/>
          <a:p>
            <a:r>
              <a:rPr lang="fr-FR" sz="1800" b="1" u="sng">
                <a:solidFill>
                  <a:srgbClr val="000000"/>
                </a:solidFill>
              </a:rPr>
              <a:t>Banque EMETTRICE</a:t>
            </a:r>
            <a:endParaRPr lang="fr-FR" sz="1800" b="1" u="sng">
              <a:solidFill>
                <a:schemeClr val="bg1"/>
              </a:solidFill>
            </a:endParaRPr>
          </a:p>
        </p:txBody>
      </p:sp>
      <p:sp>
        <p:nvSpPr>
          <p:cNvPr id="1083425" name="Rectangle 33"/>
          <p:cNvSpPr>
            <a:spLocks noChangeArrowheads="1"/>
          </p:cNvSpPr>
          <p:nvPr/>
        </p:nvSpPr>
        <p:spPr bwMode="auto">
          <a:xfrm>
            <a:off x="6310313" y="6454775"/>
            <a:ext cx="2854325" cy="363538"/>
          </a:xfrm>
          <a:prstGeom prst="rect">
            <a:avLst/>
          </a:prstGeom>
          <a:solidFill>
            <a:schemeClr val="bg1"/>
          </a:solidFill>
          <a:ln w="12700">
            <a:noFill/>
            <a:miter lim="800000"/>
            <a:headEnd/>
            <a:tailEnd/>
          </a:ln>
          <a:effectLst/>
        </p:spPr>
        <p:txBody>
          <a:bodyPr wrap="none" lIns="90488" tIns="44450" rIns="90488" bIns="44450">
            <a:spAutoFit/>
          </a:bodyPr>
          <a:lstStyle/>
          <a:p>
            <a:r>
              <a:rPr lang="fr-FR" sz="1800" b="1" u="sng">
                <a:solidFill>
                  <a:srgbClr val="000000"/>
                </a:solidFill>
              </a:rPr>
              <a:t>Banque NOTIFICATRICE</a:t>
            </a:r>
            <a:endParaRPr lang="fr-FR" sz="1800" b="1" u="sng">
              <a:solidFill>
                <a:schemeClr val="bg1"/>
              </a:solidFill>
            </a:endParaRPr>
          </a:p>
        </p:txBody>
      </p:sp>
      <p:sp>
        <p:nvSpPr>
          <p:cNvPr id="1083426" name="Rectangle 34"/>
          <p:cNvSpPr>
            <a:spLocks noChangeArrowheads="1"/>
          </p:cNvSpPr>
          <p:nvPr/>
        </p:nvSpPr>
        <p:spPr bwMode="auto">
          <a:xfrm>
            <a:off x="6767513" y="739775"/>
            <a:ext cx="1311275" cy="363538"/>
          </a:xfrm>
          <a:prstGeom prst="rect">
            <a:avLst/>
          </a:prstGeom>
          <a:noFill/>
          <a:ln w="12700">
            <a:noFill/>
            <a:miter lim="800000"/>
            <a:headEnd/>
            <a:tailEnd/>
          </a:ln>
          <a:effectLst/>
        </p:spPr>
        <p:txBody>
          <a:bodyPr wrap="none" lIns="90488" tIns="44450" rIns="90488" bIns="44450">
            <a:spAutoFit/>
          </a:bodyPr>
          <a:lstStyle/>
          <a:p>
            <a:r>
              <a:rPr lang="fr-FR" sz="1800" b="1">
                <a:solidFill>
                  <a:srgbClr val="000000"/>
                </a:solidFill>
              </a:rPr>
              <a:t>VENDEUR</a:t>
            </a:r>
          </a:p>
        </p:txBody>
      </p:sp>
      <p:sp>
        <p:nvSpPr>
          <p:cNvPr id="1083427" name="Rectangle 35"/>
          <p:cNvSpPr>
            <a:spLocks noChangeArrowheads="1"/>
          </p:cNvSpPr>
          <p:nvPr/>
        </p:nvSpPr>
        <p:spPr bwMode="auto">
          <a:xfrm>
            <a:off x="2186729" y="2235200"/>
            <a:ext cx="2433744" cy="1197764"/>
          </a:xfrm>
          <a:prstGeom prst="rect">
            <a:avLst/>
          </a:prstGeom>
          <a:noFill/>
          <a:ln w="12700">
            <a:solidFill>
              <a:srgbClr val="FC0128"/>
            </a:solidFill>
            <a:miter lim="800000"/>
            <a:headEnd/>
            <a:tailEnd/>
          </a:ln>
          <a:effectLst/>
        </p:spPr>
        <p:txBody>
          <a:bodyPr wrap="none" lIns="90488" tIns="44450" rIns="90488" bIns="44450">
            <a:spAutoFit/>
          </a:bodyPr>
          <a:lstStyle/>
          <a:p>
            <a:r>
              <a:rPr lang="fr-FR" sz="1800" dirty="0">
                <a:solidFill>
                  <a:srgbClr val="FC0128"/>
                </a:solidFill>
                <a:latin typeface="+mn-lt"/>
              </a:rPr>
              <a:t>Le donneur d'ordre ,</a:t>
            </a:r>
          </a:p>
          <a:p>
            <a:r>
              <a:rPr lang="fr-FR" sz="1800" dirty="0">
                <a:solidFill>
                  <a:srgbClr val="FC0128"/>
                </a:solidFill>
                <a:latin typeface="+mn-lt"/>
              </a:rPr>
              <a:t>avec les documents va </a:t>
            </a:r>
          </a:p>
          <a:p>
            <a:r>
              <a:rPr lang="fr-FR" sz="1800" dirty="0">
                <a:solidFill>
                  <a:srgbClr val="FC0128"/>
                </a:solidFill>
                <a:latin typeface="+mn-lt"/>
              </a:rPr>
              <a:t>prendre possession des </a:t>
            </a:r>
          </a:p>
          <a:p>
            <a:r>
              <a:rPr lang="fr-FR" sz="1800" dirty="0">
                <a:solidFill>
                  <a:srgbClr val="FC0128"/>
                </a:solidFill>
                <a:latin typeface="+mn-lt"/>
              </a:rPr>
              <a:t>marchandises.</a:t>
            </a:r>
          </a:p>
        </p:txBody>
      </p:sp>
      <p:sp>
        <p:nvSpPr>
          <p:cNvPr id="1083428" name="Rectangle 36"/>
          <p:cNvSpPr>
            <a:spLocks noChangeArrowheads="1"/>
          </p:cNvSpPr>
          <p:nvPr/>
        </p:nvSpPr>
        <p:spPr bwMode="auto">
          <a:xfrm>
            <a:off x="142875" y="855663"/>
            <a:ext cx="2447925" cy="363537"/>
          </a:xfrm>
          <a:prstGeom prst="rect">
            <a:avLst/>
          </a:prstGeom>
          <a:solidFill>
            <a:schemeClr val="bg1"/>
          </a:solidFill>
          <a:ln w="12700">
            <a:noFill/>
            <a:miter lim="800000"/>
            <a:headEnd/>
            <a:tailEnd/>
          </a:ln>
          <a:effectLst/>
        </p:spPr>
        <p:txBody>
          <a:bodyPr lIns="90488" tIns="44450" rIns="90488" bIns="44450">
            <a:spAutoFit/>
          </a:bodyPr>
          <a:lstStyle/>
          <a:p>
            <a:r>
              <a:rPr lang="fr-FR" sz="1800" b="1">
                <a:solidFill>
                  <a:srgbClr val="000000"/>
                </a:solidFill>
              </a:rPr>
              <a:t>DONNEUR D'ORDRE</a:t>
            </a:r>
          </a:p>
        </p:txBody>
      </p:sp>
      <p:sp>
        <p:nvSpPr>
          <p:cNvPr id="1083429" name="Rectangle 37"/>
          <p:cNvSpPr>
            <a:spLocks noChangeArrowheads="1"/>
          </p:cNvSpPr>
          <p:nvPr/>
        </p:nvSpPr>
        <p:spPr bwMode="auto">
          <a:xfrm>
            <a:off x="6324600" y="838200"/>
            <a:ext cx="2447925" cy="363538"/>
          </a:xfrm>
          <a:prstGeom prst="rect">
            <a:avLst/>
          </a:prstGeom>
          <a:solidFill>
            <a:schemeClr val="bg1"/>
          </a:solidFill>
          <a:ln w="12700">
            <a:noFill/>
            <a:miter lim="800000"/>
            <a:headEnd/>
            <a:tailEnd/>
          </a:ln>
          <a:effectLst/>
        </p:spPr>
        <p:txBody>
          <a:bodyPr lIns="90488" tIns="44450" rIns="90488" bIns="44450">
            <a:spAutoFit/>
          </a:bodyPr>
          <a:lstStyle/>
          <a:p>
            <a:pPr algn="ctr"/>
            <a:r>
              <a:rPr lang="fr-FR" sz="1800" b="1">
                <a:solidFill>
                  <a:srgbClr val="000000"/>
                </a:solidFill>
              </a:rPr>
              <a:t>BENEFICIAIRE</a:t>
            </a:r>
          </a:p>
        </p:txBody>
      </p:sp>
      <p:sp>
        <p:nvSpPr>
          <p:cNvPr id="1083430" name="Text Box 38"/>
          <p:cNvSpPr txBox="1">
            <a:spLocks noChangeArrowheads="1"/>
          </p:cNvSpPr>
          <p:nvPr/>
        </p:nvSpPr>
        <p:spPr bwMode="auto">
          <a:xfrm>
            <a:off x="5394325" y="4433888"/>
            <a:ext cx="184150" cy="396875"/>
          </a:xfrm>
          <a:prstGeom prst="rect">
            <a:avLst/>
          </a:prstGeom>
          <a:noFill/>
          <a:ln w="12700">
            <a:noFill/>
            <a:miter lim="800000"/>
            <a:headEnd/>
            <a:tailEnd/>
          </a:ln>
          <a:effectLst/>
        </p:spPr>
        <p:txBody>
          <a:bodyPr wrap="none">
            <a:spAutoFit/>
          </a:bodyPr>
          <a:lstStyle/>
          <a:p>
            <a:endParaRPr lang="fr-FR">
              <a:solidFill>
                <a:schemeClr val="tx1"/>
              </a:solidFill>
            </a:endParaRPr>
          </a:p>
        </p:txBody>
      </p:sp>
      <p:sp>
        <p:nvSpPr>
          <p:cNvPr id="1083431" name="Rectangle 39"/>
          <p:cNvSpPr>
            <a:spLocks noChangeArrowheads="1"/>
          </p:cNvSpPr>
          <p:nvPr/>
        </p:nvSpPr>
        <p:spPr bwMode="auto">
          <a:xfrm>
            <a:off x="3937000" y="3759200"/>
            <a:ext cx="3530600" cy="1844095"/>
          </a:xfrm>
          <a:prstGeom prst="rect">
            <a:avLst/>
          </a:prstGeom>
          <a:noFill/>
          <a:ln w="12700">
            <a:solidFill>
              <a:srgbClr val="FC0128"/>
            </a:solidFill>
            <a:miter lim="800000"/>
            <a:headEnd/>
            <a:tailEnd/>
          </a:ln>
          <a:effectLst/>
        </p:spPr>
        <p:txBody>
          <a:bodyPr lIns="90488" tIns="44450" rIns="90488" bIns="44450">
            <a:spAutoFit/>
          </a:bodyPr>
          <a:lstStyle/>
          <a:p>
            <a:r>
              <a:rPr lang="fr-FR" sz="1800" dirty="0">
                <a:solidFill>
                  <a:srgbClr val="FC0128"/>
                </a:solidFill>
                <a:latin typeface="+mn-lt"/>
              </a:rPr>
              <a:t>Examen des documents, s'ils présentent une apparence de conformité par rapport  aux termes du crédit: paiement, engagement de paiement........</a:t>
            </a:r>
          </a:p>
          <a:p>
            <a:pPr eaLnBrk="1" hangingPunct="1"/>
            <a:endParaRPr lang="fr-FR" dirty="0">
              <a:solidFill>
                <a:srgbClr val="FC0128"/>
              </a:solidFill>
            </a:endParaRPr>
          </a:p>
        </p:txBody>
      </p:sp>
      <p:sp>
        <p:nvSpPr>
          <p:cNvPr id="1083432" name="Text Box 40"/>
          <p:cNvSpPr txBox="1">
            <a:spLocks noChangeArrowheads="1"/>
          </p:cNvSpPr>
          <p:nvPr/>
        </p:nvSpPr>
        <p:spPr bwMode="auto">
          <a:xfrm>
            <a:off x="1734910" y="4205288"/>
            <a:ext cx="2443618" cy="646331"/>
          </a:xfrm>
          <a:prstGeom prst="rect">
            <a:avLst/>
          </a:prstGeom>
          <a:noFill/>
          <a:ln w="12700">
            <a:solidFill>
              <a:schemeClr val="tx1"/>
            </a:solidFill>
            <a:miter lim="800000"/>
            <a:headEnd/>
            <a:tailEnd/>
          </a:ln>
          <a:effectLst/>
        </p:spPr>
        <p:txBody>
          <a:bodyPr wrap="none">
            <a:spAutoFit/>
          </a:bodyPr>
          <a:lstStyle/>
          <a:p>
            <a:r>
              <a:rPr lang="fr-FR" sz="1800" dirty="0">
                <a:solidFill>
                  <a:srgbClr val="902F08"/>
                </a:solidFill>
                <a:latin typeface="+mn-lt"/>
              </a:rPr>
              <a:t>Examen des documents</a:t>
            </a:r>
          </a:p>
          <a:p>
            <a:r>
              <a:rPr lang="fr-FR" sz="1800" dirty="0">
                <a:solidFill>
                  <a:srgbClr val="902F08"/>
                </a:solidFill>
                <a:latin typeface="+mn-lt"/>
              </a:rPr>
              <a:t>par la banque émettrice</a:t>
            </a:r>
            <a:endParaRPr lang="fr-FR" sz="1800" dirty="0">
              <a:solidFill>
                <a:srgbClr val="F57B49"/>
              </a:solidFill>
              <a:latin typeface="+mn-lt"/>
            </a:endParaRPr>
          </a:p>
        </p:txBody>
      </p:sp>
    </p:spTree>
    <p:extLst>
      <p:ext uri="{BB962C8B-B14F-4D97-AF65-F5344CB8AC3E}">
        <p14:creationId xmlns:p14="http://schemas.microsoft.com/office/powerpoint/2010/main" val="410043857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83395"/>
                                        </p:tgtEl>
                                        <p:attrNameLst>
                                          <p:attrName>style.visibility</p:attrName>
                                        </p:attrNameLst>
                                      </p:cBhvr>
                                      <p:to>
                                        <p:strVal val="visible"/>
                                      </p:to>
                                    </p:set>
                                    <p:anim calcmode="lin" valueType="num">
                                      <p:cBhvr>
                                        <p:cTn id="7" dur="500" fill="hold"/>
                                        <p:tgtEl>
                                          <p:spTgt spid="1083395"/>
                                        </p:tgtEl>
                                        <p:attrNameLst>
                                          <p:attrName>ppt_w</p:attrName>
                                        </p:attrNameLst>
                                      </p:cBhvr>
                                      <p:tavLst>
                                        <p:tav tm="0">
                                          <p:val>
                                            <p:fltVal val="0"/>
                                          </p:val>
                                        </p:tav>
                                        <p:tav tm="100000">
                                          <p:val>
                                            <p:strVal val="#ppt_w"/>
                                          </p:val>
                                        </p:tav>
                                      </p:tavLst>
                                    </p:anim>
                                    <p:anim calcmode="lin" valueType="num">
                                      <p:cBhvr>
                                        <p:cTn id="8" dur="500" fill="hold"/>
                                        <p:tgtEl>
                                          <p:spTgt spid="1083395"/>
                                        </p:tgtEl>
                                        <p:attrNameLst>
                                          <p:attrName>ppt_h</p:attrName>
                                        </p:attrNameLst>
                                      </p:cBhvr>
                                      <p:tavLst>
                                        <p:tav tm="0">
                                          <p:val>
                                            <p:fltVal val="0"/>
                                          </p:val>
                                        </p:tav>
                                        <p:tav tm="100000">
                                          <p:val>
                                            <p:strVal val="#ppt_h"/>
                                          </p:val>
                                        </p:tav>
                                      </p:tavLst>
                                    </p:anim>
                                    <p:anim calcmode="lin" valueType="num">
                                      <p:cBhvr>
                                        <p:cTn id="9" dur="500" fill="hold"/>
                                        <p:tgtEl>
                                          <p:spTgt spid="1083395"/>
                                        </p:tgtEl>
                                        <p:attrNameLst>
                                          <p:attrName>ppt_x</p:attrName>
                                        </p:attrNameLst>
                                      </p:cBhvr>
                                      <p:tavLst>
                                        <p:tav tm="0">
                                          <p:val>
                                            <p:fltVal val="0.5"/>
                                          </p:val>
                                        </p:tav>
                                        <p:tav tm="100000">
                                          <p:val>
                                            <p:strVal val="#ppt_x"/>
                                          </p:val>
                                        </p:tav>
                                      </p:tavLst>
                                    </p:anim>
                                    <p:anim calcmode="lin" valueType="num">
                                      <p:cBhvr>
                                        <p:cTn id="10" dur="500" fill="hold"/>
                                        <p:tgtEl>
                                          <p:spTgt spid="108339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iterate type="wd">
                                    <p:tmPct val="100000"/>
                                  </p:iterate>
                                  <p:childTnLst>
                                    <p:set>
                                      <p:cBhvr>
                                        <p:cTn id="14" dur="1" fill="hold">
                                          <p:stCondLst>
                                            <p:cond delay="0"/>
                                          </p:stCondLst>
                                        </p:cTn>
                                        <p:tgtEl>
                                          <p:spTgt spid="1083423"/>
                                        </p:tgtEl>
                                        <p:attrNameLst>
                                          <p:attrName>style.visibility</p:attrName>
                                        </p:attrNameLst>
                                      </p:cBhvr>
                                      <p:to>
                                        <p:strVal val="visible"/>
                                      </p:to>
                                    </p:set>
                                    <p:anim calcmode="lin" valueType="num">
                                      <p:cBhvr additive="base">
                                        <p:cTn id="15" dur="300" fill="hold"/>
                                        <p:tgtEl>
                                          <p:spTgt spid="1083423"/>
                                        </p:tgtEl>
                                        <p:attrNameLst>
                                          <p:attrName>ppt_x</p:attrName>
                                        </p:attrNameLst>
                                      </p:cBhvr>
                                      <p:tavLst>
                                        <p:tav tm="0">
                                          <p:val>
                                            <p:strVal val="0-#ppt_w/2"/>
                                          </p:val>
                                        </p:tav>
                                        <p:tav tm="100000">
                                          <p:val>
                                            <p:strVal val="#ppt_x"/>
                                          </p:val>
                                        </p:tav>
                                      </p:tavLst>
                                    </p:anim>
                                    <p:anim calcmode="lin" valueType="num">
                                      <p:cBhvr additive="base">
                                        <p:cTn id="16" dur="300" fill="hold"/>
                                        <p:tgtEl>
                                          <p:spTgt spid="1083423"/>
                                        </p:tgtEl>
                                        <p:attrNameLst>
                                          <p:attrName>ppt_y</p:attrName>
                                        </p:attrNameLst>
                                      </p:cBhvr>
                                      <p:tavLst>
                                        <p:tav tm="0">
                                          <p:val>
                                            <p:strVal val="#ppt_y"/>
                                          </p:val>
                                        </p:tav>
                                        <p:tav tm="100000">
                                          <p:val>
                                            <p:strVal val="#ppt_y"/>
                                          </p:val>
                                        </p:tav>
                                      </p:tavLst>
                                    </p:anim>
                                  </p:childTnLst>
                                </p:cTn>
                              </p:par>
                            </p:childTnLst>
                          </p:cTn>
                        </p:par>
                        <p:par>
                          <p:cTn id="17" fill="hold">
                            <p:stCondLst>
                              <p:cond delay="300"/>
                            </p:stCondLst>
                            <p:childTnLst>
                              <p:par>
                                <p:cTn id="18" presetID="2" presetClass="entr" presetSubtype="8" fill="hold" nodeType="afterEffect">
                                  <p:stCondLst>
                                    <p:cond delay="0"/>
                                  </p:stCondLst>
                                  <p:childTnLst>
                                    <p:set>
                                      <p:cBhvr>
                                        <p:cTn id="19" dur="1" fill="hold">
                                          <p:stCondLst>
                                            <p:cond delay="0"/>
                                          </p:stCondLst>
                                        </p:cTn>
                                        <p:tgtEl>
                                          <p:spTgt spid="1083398"/>
                                        </p:tgtEl>
                                        <p:attrNameLst>
                                          <p:attrName>style.visibility</p:attrName>
                                        </p:attrNameLst>
                                      </p:cBhvr>
                                      <p:to>
                                        <p:strVal val="visible"/>
                                      </p:to>
                                    </p:set>
                                    <p:anim calcmode="lin" valueType="num">
                                      <p:cBhvr additive="base">
                                        <p:cTn id="20" dur="500" fill="hold"/>
                                        <p:tgtEl>
                                          <p:spTgt spid="1083398"/>
                                        </p:tgtEl>
                                        <p:attrNameLst>
                                          <p:attrName>ppt_x</p:attrName>
                                        </p:attrNameLst>
                                      </p:cBhvr>
                                      <p:tavLst>
                                        <p:tav tm="0">
                                          <p:val>
                                            <p:strVal val="0-#ppt_w/2"/>
                                          </p:val>
                                        </p:tav>
                                        <p:tav tm="100000">
                                          <p:val>
                                            <p:strVal val="#ppt_x"/>
                                          </p:val>
                                        </p:tav>
                                      </p:tavLst>
                                    </p:anim>
                                    <p:anim calcmode="lin" valueType="num">
                                      <p:cBhvr additive="base">
                                        <p:cTn id="21" dur="500" fill="hold"/>
                                        <p:tgtEl>
                                          <p:spTgt spid="108339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iterate type="wd">
                                    <p:tmPct val="100000"/>
                                  </p:iterate>
                                  <p:childTnLst>
                                    <p:set>
                                      <p:cBhvr>
                                        <p:cTn id="25" dur="1" fill="hold">
                                          <p:stCondLst>
                                            <p:cond delay="0"/>
                                          </p:stCondLst>
                                        </p:cTn>
                                        <p:tgtEl>
                                          <p:spTgt spid="1083426"/>
                                        </p:tgtEl>
                                        <p:attrNameLst>
                                          <p:attrName>style.visibility</p:attrName>
                                        </p:attrNameLst>
                                      </p:cBhvr>
                                      <p:to>
                                        <p:strVal val="visible"/>
                                      </p:to>
                                    </p:set>
                                    <p:anim calcmode="lin" valueType="num">
                                      <p:cBhvr additive="base">
                                        <p:cTn id="26" dur="300" fill="hold"/>
                                        <p:tgtEl>
                                          <p:spTgt spid="1083426"/>
                                        </p:tgtEl>
                                        <p:attrNameLst>
                                          <p:attrName>ppt_x</p:attrName>
                                        </p:attrNameLst>
                                      </p:cBhvr>
                                      <p:tavLst>
                                        <p:tav tm="0">
                                          <p:val>
                                            <p:strVal val="1+#ppt_w/2"/>
                                          </p:val>
                                        </p:tav>
                                        <p:tav tm="100000">
                                          <p:val>
                                            <p:strVal val="#ppt_x"/>
                                          </p:val>
                                        </p:tav>
                                      </p:tavLst>
                                    </p:anim>
                                    <p:anim calcmode="lin" valueType="num">
                                      <p:cBhvr additive="base">
                                        <p:cTn id="27" dur="300" fill="hold"/>
                                        <p:tgtEl>
                                          <p:spTgt spid="1083426"/>
                                        </p:tgtEl>
                                        <p:attrNameLst>
                                          <p:attrName>ppt_y</p:attrName>
                                        </p:attrNameLst>
                                      </p:cBhvr>
                                      <p:tavLst>
                                        <p:tav tm="0">
                                          <p:val>
                                            <p:strVal val="#ppt_y"/>
                                          </p:val>
                                        </p:tav>
                                        <p:tav tm="100000">
                                          <p:val>
                                            <p:strVal val="#ppt_y"/>
                                          </p:val>
                                        </p:tav>
                                      </p:tavLst>
                                    </p:anim>
                                  </p:childTnLst>
                                </p:cTn>
                              </p:par>
                            </p:childTnLst>
                          </p:cTn>
                        </p:par>
                        <p:par>
                          <p:cTn id="28" fill="hold">
                            <p:stCondLst>
                              <p:cond delay="300"/>
                            </p:stCondLst>
                            <p:childTnLst>
                              <p:par>
                                <p:cTn id="29" presetID="2" presetClass="entr" presetSubtype="2" fill="hold" nodeType="afterEffect">
                                  <p:stCondLst>
                                    <p:cond delay="0"/>
                                  </p:stCondLst>
                                  <p:childTnLst>
                                    <p:set>
                                      <p:cBhvr>
                                        <p:cTn id="30" dur="1" fill="hold">
                                          <p:stCondLst>
                                            <p:cond delay="0"/>
                                          </p:stCondLst>
                                        </p:cTn>
                                        <p:tgtEl>
                                          <p:spTgt spid="1083396"/>
                                        </p:tgtEl>
                                        <p:attrNameLst>
                                          <p:attrName>style.visibility</p:attrName>
                                        </p:attrNameLst>
                                      </p:cBhvr>
                                      <p:to>
                                        <p:strVal val="visible"/>
                                      </p:to>
                                    </p:set>
                                    <p:anim calcmode="lin" valueType="num">
                                      <p:cBhvr additive="base">
                                        <p:cTn id="31" dur="500" fill="hold"/>
                                        <p:tgtEl>
                                          <p:spTgt spid="1083396"/>
                                        </p:tgtEl>
                                        <p:attrNameLst>
                                          <p:attrName>ppt_x</p:attrName>
                                        </p:attrNameLst>
                                      </p:cBhvr>
                                      <p:tavLst>
                                        <p:tav tm="0">
                                          <p:val>
                                            <p:strVal val="1+#ppt_w/2"/>
                                          </p:val>
                                        </p:tav>
                                        <p:tav tm="100000">
                                          <p:val>
                                            <p:strVal val="#ppt_x"/>
                                          </p:val>
                                        </p:tav>
                                      </p:tavLst>
                                    </p:anim>
                                    <p:anim calcmode="lin" valueType="num">
                                      <p:cBhvr additive="base">
                                        <p:cTn id="32" dur="500" fill="hold"/>
                                        <p:tgtEl>
                                          <p:spTgt spid="108339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083402"/>
                                        </p:tgtEl>
                                        <p:attrNameLst>
                                          <p:attrName>style.visibility</p:attrName>
                                        </p:attrNameLst>
                                      </p:cBhvr>
                                      <p:to>
                                        <p:strVal val="visible"/>
                                      </p:to>
                                    </p:set>
                                    <p:animEffect transition="in" filter="box(in)">
                                      <p:cBhvr>
                                        <p:cTn id="43" dur="500"/>
                                        <p:tgtEl>
                                          <p:spTgt spid="1083402"/>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iterate type="wd">
                                    <p:tmPct val="100000"/>
                                  </p:iterate>
                                  <p:childTnLst>
                                    <p:set>
                                      <p:cBhvr>
                                        <p:cTn id="47" dur="1" fill="hold">
                                          <p:stCondLst>
                                            <p:cond delay="0"/>
                                          </p:stCondLst>
                                        </p:cTn>
                                        <p:tgtEl>
                                          <p:spTgt spid="1083399"/>
                                        </p:tgtEl>
                                        <p:attrNameLst>
                                          <p:attrName>style.visibility</p:attrName>
                                        </p:attrNameLst>
                                      </p:cBhvr>
                                      <p:to>
                                        <p:strVal val="visible"/>
                                      </p:to>
                                    </p:set>
                                    <p:anim calcmode="lin" valueType="num">
                                      <p:cBhvr>
                                        <p:cTn id="48" dur="300" fill="hold"/>
                                        <p:tgtEl>
                                          <p:spTgt spid="1083399"/>
                                        </p:tgtEl>
                                        <p:attrNameLst>
                                          <p:attrName>ppt_w</p:attrName>
                                        </p:attrNameLst>
                                      </p:cBhvr>
                                      <p:tavLst>
                                        <p:tav tm="0">
                                          <p:val>
                                            <p:fltVal val="0"/>
                                          </p:val>
                                        </p:tav>
                                        <p:tav tm="100000">
                                          <p:val>
                                            <p:strVal val="#ppt_w"/>
                                          </p:val>
                                        </p:tav>
                                      </p:tavLst>
                                    </p:anim>
                                    <p:anim calcmode="lin" valueType="num">
                                      <p:cBhvr>
                                        <p:cTn id="49" dur="300" fill="hold"/>
                                        <p:tgtEl>
                                          <p:spTgt spid="1083399"/>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1083403"/>
                                        </p:tgtEl>
                                        <p:attrNameLst>
                                          <p:attrName>style.visibility</p:attrName>
                                        </p:attrNameLst>
                                      </p:cBhvr>
                                      <p:to>
                                        <p:strVal val="visible"/>
                                      </p:to>
                                    </p:set>
                                    <p:animEffect transition="in" filter="box(out)">
                                      <p:cBhvr>
                                        <p:cTn id="54" dur="500"/>
                                        <p:tgtEl>
                                          <p:spTgt spid="108340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iterate type="wd">
                                    <p:tmPct val="100000"/>
                                  </p:iterate>
                                  <p:childTnLst>
                                    <p:set>
                                      <p:cBhvr>
                                        <p:cTn id="58" dur="1" fill="hold">
                                          <p:stCondLst>
                                            <p:cond delay="0"/>
                                          </p:stCondLst>
                                        </p:cTn>
                                        <p:tgtEl>
                                          <p:spTgt spid="1083428"/>
                                        </p:tgtEl>
                                        <p:attrNameLst>
                                          <p:attrName>style.visibility</p:attrName>
                                        </p:attrNameLst>
                                      </p:cBhvr>
                                      <p:to>
                                        <p:strVal val="visible"/>
                                      </p:to>
                                    </p:set>
                                    <p:animEffect transition="in" filter="randombar(horizontal)">
                                      <p:cBhvr>
                                        <p:cTn id="59" dur="300"/>
                                        <p:tgtEl>
                                          <p:spTgt spid="1083428"/>
                                        </p:tgtEl>
                                      </p:cBhvr>
                                    </p:animEffect>
                                  </p:childTnLst>
                                  <p:subTnLst>
                                    <p:audio>
                                      <p:cMediaNode>
                                        <p:cTn display="0" masterRel="sameClick">
                                          <p:stCondLst>
                                            <p:cond evt="begin" delay="0">
                                              <p:tn val="57"/>
                                            </p:cond>
                                          </p:stCondLst>
                                          <p:endCondLst>
                                            <p:cond evt="onStopAudio" delay="0">
                                              <p:tgtEl>
                                                <p:sldTgt/>
                                              </p:tgtEl>
                                            </p:cond>
                                          </p:endCondLst>
                                        </p:cTn>
                                        <p:tgtEl>
                                          <p:sndTgt r:embed="rId3" name="APPPHOTO.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83424"/>
                                        </p:tgtEl>
                                        <p:attrNameLst>
                                          <p:attrName>style.visibility</p:attrName>
                                        </p:attrNameLst>
                                      </p:cBhvr>
                                      <p:to>
                                        <p:strVal val="visible"/>
                                      </p:to>
                                    </p:set>
                                    <p:anim calcmode="lin" valueType="num">
                                      <p:cBhvr additive="base">
                                        <p:cTn id="64" dur="500" fill="hold"/>
                                        <p:tgtEl>
                                          <p:spTgt spid="1083424"/>
                                        </p:tgtEl>
                                        <p:attrNameLst>
                                          <p:attrName>ppt_x</p:attrName>
                                        </p:attrNameLst>
                                      </p:cBhvr>
                                      <p:tavLst>
                                        <p:tav tm="0">
                                          <p:val>
                                            <p:strVal val="0-#ppt_w/2"/>
                                          </p:val>
                                        </p:tav>
                                        <p:tav tm="100000">
                                          <p:val>
                                            <p:strVal val="#ppt_x"/>
                                          </p:val>
                                        </p:tav>
                                      </p:tavLst>
                                    </p:anim>
                                    <p:anim calcmode="lin" valueType="num">
                                      <p:cBhvr additive="base">
                                        <p:cTn id="65" dur="500" fill="hold"/>
                                        <p:tgtEl>
                                          <p:spTgt spid="1083424"/>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2" presetClass="entr" presetSubtype="8" fill="hold" nodeType="afterEffect">
                                  <p:stCondLst>
                                    <p:cond delay="0"/>
                                  </p:stCondLst>
                                  <p:childTnLst>
                                    <p:set>
                                      <p:cBhvr>
                                        <p:cTn id="68" dur="1" fill="hold">
                                          <p:stCondLst>
                                            <p:cond delay="0"/>
                                          </p:stCondLst>
                                        </p:cTn>
                                        <p:tgtEl>
                                          <p:spTgt spid="1083397"/>
                                        </p:tgtEl>
                                        <p:attrNameLst>
                                          <p:attrName>style.visibility</p:attrName>
                                        </p:attrNameLst>
                                      </p:cBhvr>
                                      <p:to>
                                        <p:strVal val="visible"/>
                                      </p:to>
                                    </p:set>
                                    <p:anim calcmode="lin" valueType="num">
                                      <p:cBhvr additive="base">
                                        <p:cTn id="69" dur="500" fill="hold"/>
                                        <p:tgtEl>
                                          <p:spTgt spid="1083397"/>
                                        </p:tgtEl>
                                        <p:attrNameLst>
                                          <p:attrName>ppt_x</p:attrName>
                                        </p:attrNameLst>
                                      </p:cBhvr>
                                      <p:tavLst>
                                        <p:tav tm="0">
                                          <p:val>
                                            <p:strVal val="0-#ppt_w/2"/>
                                          </p:val>
                                        </p:tav>
                                        <p:tav tm="100000">
                                          <p:val>
                                            <p:strVal val="#ppt_x"/>
                                          </p:val>
                                        </p:tav>
                                      </p:tavLst>
                                    </p:anim>
                                    <p:anim calcmode="lin" valueType="num">
                                      <p:cBhvr additive="base">
                                        <p:cTn id="70" dur="500" fill="hold"/>
                                        <p:tgtEl>
                                          <p:spTgt spid="108339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1083404"/>
                                        </p:tgtEl>
                                        <p:attrNameLst>
                                          <p:attrName>style.visibility</p:attrName>
                                        </p:attrNameLst>
                                      </p:cBhvr>
                                      <p:to>
                                        <p:strVal val="visible"/>
                                      </p:to>
                                    </p:set>
                                    <p:animEffect transition="in" filter="box(out)">
                                      <p:cBhvr>
                                        <p:cTn id="75" dur="500"/>
                                        <p:tgtEl>
                                          <p:spTgt spid="1083404"/>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grpId="0" nodeType="clickEffect">
                                  <p:stCondLst>
                                    <p:cond delay="0"/>
                                  </p:stCondLst>
                                  <p:iterate type="wd">
                                    <p:tmPct val="100000"/>
                                  </p:iterate>
                                  <p:childTnLst>
                                    <p:set>
                                      <p:cBhvr>
                                        <p:cTn id="79" dur="1" fill="hold">
                                          <p:stCondLst>
                                            <p:cond delay="0"/>
                                          </p:stCondLst>
                                        </p:cTn>
                                        <p:tgtEl>
                                          <p:spTgt spid="1083400"/>
                                        </p:tgtEl>
                                        <p:attrNameLst>
                                          <p:attrName>style.visibility</p:attrName>
                                        </p:attrNameLst>
                                      </p:cBhvr>
                                      <p:to>
                                        <p:strVal val="visible"/>
                                      </p:to>
                                    </p:set>
                                    <p:anim calcmode="lin" valueType="num">
                                      <p:cBhvr>
                                        <p:cTn id="80" dur="300" fill="hold"/>
                                        <p:tgtEl>
                                          <p:spTgt spid="1083400"/>
                                        </p:tgtEl>
                                        <p:attrNameLst>
                                          <p:attrName>ppt_w</p:attrName>
                                        </p:attrNameLst>
                                      </p:cBhvr>
                                      <p:tavLst>
                                        <p:tav tm="0">
                                          <p:val>
                                            <p:fltVal val="0"/>
                                          </p:val>
                                        </p:tav>
                                        <p:tav tm="100000">
                                          <p:val>
                                            <p:strVal val="#ppt_w"/>
                                          </p:val>
                                        </p:tav>
                                      </p:tavLst>
                                    </p:anim>
                                    <p:anim calcmode="lin" valueType="num">
                                      <p:cBhvr>
                                        <p:cTn id="81" dur="300" fill="hold"/>
                                        <p:tgtEl>
                                          <p:spTgt spid="1083400"/>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1083405"/>
                                        </p:tgtEl>
                                        <p:attrNameLst>
                                          <p:attrName>style.visibility</p:attrName>
                                        </p:attrNameLst>
                                      </p:cBhvr>
                                      <p:to>
                                        <p:strVal val="visible"/>
                                      </p:to>
                                    </p:set>
                                    <p:animEffect transition="in" filter="box(out)">
                                      <p:cBhvr>
                                        <p:cTn id="86" dur="500"/>
                                        <p:tgtEl>
                                          <p:spTgt spid="1083405"/>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83425"/>
                                        </p:tgtEl>
                                        <p:attrNameLst>
                                          <p:attrName>style.visibility</p:attrName>
                                        </p:attrNameLst>
                                      </p:cBhvr>
                                      <p:to>
                                        <p:strVal val="visible"/>
                                      </p:to>
                                    </p:set>
                                    <p:anim calcmode="lin" valueType="num">
                                      <p:cBhvr additive="base">
                                        <p:cTn id="91" dur="500" fill="hold"/>
                                        <p:tgtEl>
                                          <p:spTgt spid="1083425"/>
                                        </p:tgtEl>
                                        <p:attrNameLst>
                                          <p:attrName>ppt_x</p:attrName>
                                        </p:attrNameLst>
                                      </p:cBhvr>
                                      <p:tavLst>
                                        <p:tav tm="0">
                                          <p:val>
                                            <p:strVal val="#ppt_x"/>
                                          </p:val>
                                        </p:tav>
                                        <p:tav tm="100000">
                                          <p:val>
                                            <p:strVal val="#ppt_x"/>
                                          </p:val>
                                        </p:tav>
                                      </p:tavLst>
                                    </p:anim>
                                    <p:anim calcmode="lin" valueType="num">
                                      <p:cBhvr additive="base">
                                        <p:cTn id="92" dur="500" fill="hold"/>
                                        <p:tgtEl>
                                          <p:spTgt spid="1083425"/>
                                        </p:tgtEl>
                                        <p:attrNameLst>
                                          <p:attrName>ppt_y</p:attrName>
                                        </p:attrNameLst>
                                      </p:cBhvr>
                                      <p:tavLst>
                                        <p:tav tm="0">
                                          <p:val>
                                            <p:strVal val="1+#ppt_h/2"/>
                                          </p:val>
                                        </p:tav>
                                        <p:tav tm="100000">
                                          <p:val>
                                            <p:strVal val="#ppt_y"/>
                                          </p:val>
                                        </p:tav>
                                      </p:tavLst>
                                    </p:anim>
                                  </p:childTnLst>
                                </p:cTn>
                              </p:par>
                            </p:childTnLst>
                          </p:cTn>
                        </p:par>
                        <p:par>
                          <p:cTn id="93" fill="hold">
                            <p:stCondLst>
                              <p:cond delay="500"/>
                            </p:stCondLst>
                            <p:childTnLst>
                              <p:par>
                                <p:cTn id="94" presetID="2" presetClass="entr" presetSubtype="2" fill="hold" nodeType="afterEffect">
                                  <p:stCondLst>
                                    <p:cond delay="0"/>
                                  </p:stCondLst>
                                  <p:childTnLst>
                                    <p:set>
                                      <p:cBhvr>
                                        <p:cTn id="95" dur="1" fill="hold">
                                          <p:stCondLst>
                                            <p:cond delay="0"/>
                                          </p:stCondLst>
                                        </p:cTn>
                                        <p:tgtEl>
                                          <p:spTgt spid="1083394"/>
                                        </p:tgtEl>
                                        <p:attrNameLst>
                                          <p:attrName>style.visibility</p:attrName>
                                        </p:attrNameLst>
                                      </p:cBhvr>
                                      <p:to>
                                        <p:strVal val="visible"/>
                                      </p:to>
                                    </p:set>
                                    <p:anim calcmode="lin" valueType="num">
                                      <p:cBhvr additive="base">
                                        <p:cTn id="96" dur="500" fill="hold"/>
                                        <p:tgtEl>
                                          <p:spTgt spid="1083394"/>
                                        </p:tgtEl>
                                        <p:attrNameLst>
                                          <p:attrName>ppt_x</p:attrName>
                                        </p:attrNameLst>
                                      </p:cBhvr>
                                      <p:tavLst>
                                        <p:tav tm="0">
                                          <p:val>
                                            <p:strVal val="1+#ppt_w/2"/>
                                          </p:val>
                                        </p:tav>
                                        <p:tav tm="100000">
                                          <p:val>
                                            <p:strVal val="#ppt_x"/>
                                          </p:val>
                                        </p:tav>
                                      </p:tavLst>
                                    </p:anim>
                                    <p:anim calcmode="lin" valueType="num">
                                      <p:cBhvr additive="base">
                                        <p:cTn id="97" dur="500" fill="hold"/>
                                        <p:tgtEl>
                                          <p:spTgt spid="1083394"/>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 presetClass="entr" presetSubtype="32" fill="hold" grpId="0" nodeType="clickEffect">
                                  <p:stCondLst>
                                    <p:cond delay="0"/>
                                  </p:stCondLst>
                                  <p:childTnLst>
                                    <p:set>
                                      <p:cBhvr>
                                        <p:cTn id="101" dur="1" fill="hold">
                                          <p:stCondLst>
                                            <p:cond delay="0"/>
                                          </p:stCondLst>
                                        </p:cTn>
                                        <p:tgtEl>
                                          <p:spTgt spid="1083406"/>
                                        </p:tgtEl>
                                        <p:attrNameLst>
                                          <p:attrName>style.visibility</p:attrName>
                                        </p:attrNameLst>
                                      </p:cBhvr>
                                      <p:to>
                                        <p:strVal val="visible"/>
                                      </p:to>
                                    </p:set>
                                    <p:animEffect transition="in" filter="box(out)">
                                      <p:cBhvr>
                                        <p:cTn id="102" dur="500"/>
                                        <p:tgtEl>
                                          <p:spTgt spid="108340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0"/>
                                  </p:iterate>
                                  <p:childTnLst>
                                    <p:set>
                                      <p:cBhvr>
                                        <p:cTn id="106" dur="1" fill="hold">
                                          <p:stCondLst>
                                            <p:cond delay="0"/>
                                          </p:stCondLst>
                                        </p:cTn>
                                        <p:tgtEl>
                                          <p:spTgt spid="1083401"/>
                                        </p:tgtEl>
                                        <p:attrNameLst>
                                          <p:attrName>style.visibility</p:attrName>
                                        </p:attrNameLst>
                                      </p:cBhvr>
                                      <p:to>
                                        <p:strVal val="visible"/>
                                      </p:to>
                                    </p:set>
                                    <p:animEffect transition="in" filter="wipe(left)">
                                      <p:cBhvr>
                                        <p:cTn id="107" dur="300"/>
                                        <p:tgtEl>
                                          <p:spTgt spid="1083401"/>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32" fill="hold" grpId="0" nodeType="clickEffect">
                                  <p:stCondLst>
                                    <p:cond delay="0"/>
                                  </p:stCondLst>
                                  <p:childTnLst>
                                    <p:set>
                                      <p:cBhvr>
                                        <p:cTn id="111" dur="1" fill="hold">
                                          <p:stCondLst>
                                            <p:cond delay="0"/>
                                          </p:stCondLst>
                                        </p:cTn>
                                        <p:tgtEl>
                                          <p:spTgt spid="1083407"/>
                                        </p:tgtEl>
                                        <p:attrNameLst>
                                          <p:attrName>style.visibility</p:attrName>
                                        </p:attrNameLst>
                                      </p:cBhvr>
                                      <p:to>
                                        <p:strVal val="visible"/>
                                      </p:to>
                                    </p:set>
                                    <p:animEffect transition="in" filter="box(out)">
                                      <p:cBhvr>
                                        <p:cTn id="112" dur="500"/>
                                        <p:tgtEl>
                                          <p:spTgt spid="1083407"/>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iterate type="wd">
                                    <p:tmPct val="100000"/>
                                  </p:iterate>
                                  <p:childTnLst>
                                    <p:set>
                                      <p:cBhvr>
                                        <p:cTn id="116" dur="1" fill="hold">
                                          <p:stCondLst>
                                            <p:cond delay="0"/>
                                          </p:stCondLst>
                                        </p:cTn>
                                        <p:tgtEl>
                                          <p:spTgt spid="1083429"/>
                                        </p:tgtEl>
                                        <p:attrNameLst>
                                          <p:attrName>style.visibility</p:attrName>
                                        </p:attrNameLst>
                                      </p:cBhvr>
                                      <p:to>
                                        <p:strVal val="visible"/>
                                      </p:to>
                                    </p:set>
                                    <p:animEffect transition="in" filter="randombar(horizontal)">
                                      <p:cBhvr>
                                        <p:cTn id="117" dur="300"/>
                                        <p:tgtEl>
                                          <p:spTgt spid="1083429"/>
                                        </p:tgtEl>
                                      </p:cBhvr>
                                    </p:animEffect>
                                  </p:childTnLst>
                                  <p:subTnLst>
                                    <p:audio>
                                      <p:cMediaNode>
                                        <p:cTn display="0" masterRel="sameClick">
                                          <p:stCondLst>
                                            <p:cond evt="begin" delay="0">
                                              <p:tn val="115"/>
                                            </p:cond>
                                          </p:stCondLst>
                                          <p:endCondLst>
                                            <p:cond evt="onStopAudio" delay="0">
                                              <p:tgtEl>
                                                <p:sldTgt/>
                                              </p:tgtEl>
                                            </p:cond>
                                          </p:endCondLst>
                                        </p:cTn>
                                        <p:tgtEl>
                                          <p:sndTgt r:embed="rId3" name="APPPHOTO.WAV"/>
                                        </p:tgtEl>
                                      </p:cMediaNode>
                                    </p:audio>
                                  </p:subTnLst>
                                </p:cTn>
                              </p:par>
                            </p:childTnLst>
                          </p:cTn>
                        </p:par>
                      </p:childTnLst>
                    </p:cTn>
                  </p:par>
                  <p:par>
                    <p:cTn id="118" fill="hold">
                      <p:stCondLst>
                        <p:cond delay="indefinite"/>
                      </p:stCondLst>
                      <p:childTnLst>
                        <p:par>
                          <p:cTn id="119" fill="hold">
                            <p:stCondLst>
                              <p:cond delay="0"/>
                            </p:stCondLst>
                            <p:childTnLst>
                              <p:par>
                                <p:cTn id="120" presetID="4" presetClass="entr" presetSubtype="32" fill="hold" grpId="0" nodeType="clickEffect">
                                  <p:stCondLst>
                                    <p:cond delay="0"/>
                                  </p:stCondLst>
                                  <p:childTnLst>
                                    <p:set>
                                      <p:cBhvr>
                                        <p:cTn id="121" dur="1" fill="hold">
                                          <p:stCondLst>
                                            <p:cond delay="0"/>
                                          </p:stCondLst>
                                        </p:cTn>
                                        <p:tgtEl>
                                          <p:spTgt spid="1083422"/>
                                        </p:tgtEl>
                                        <p:attrNameLst>
                                          <p:attrName>style.visibility</p:attrName>
                                        </p:attrNameLst>
                                      </p:cBhvr>
                                      <p:to>
                                        <p:strVal val="visible"/>
                                      </p:to>
                                    </p:set>
                                    <p:animEffect transition="in" filter="box(out)">
                                      <p:cBhvr>
                                        <p:cTn id="122" dur="500"/>
                                        <p:tgtEl>
                                          <p:spTgt spid="1083422"/>
                                        </p:tgtEl>
                                      </p:cBhvr>
                                    </p:animEffect>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iterate type="wd">
                                    <p:tmPct val="100000"/>
                                  </p:iterate>
                                  <p:childTnLst>
                                    <p:set>
                                      <p:cBhvr>
                                        <p:cTn id="126" dur="1" fill="hold">
                                          <p:stCondLst>
                                            <p:cond delay="0"/>
                                          </p:stCondLst>
                                        </p:cTn>
                                        <p:tgtEl>
                                          <p:spTgt spid="1083416"/>
                                        </p:tgtEl>
                                        <p:attrNameLst>
                                          <p:attrName>style.visibility</p:attrName>
                                        </p:attrNameLst>
                                      </p:cBhvr>
                                      <p:to>
                                        <p:strVal val="visible"/>
                                      </p:to>
                                    </p:set>
                                    <p:anim calcmode="lin" valueType="num">
                                      <p:cBhvr>
                                        <p:cTn id="127" dur="300" fill="hold"/>
                                        <p:tgtEl>
                                          <p:spTgt spid="1083416"/>
                                        </p:tgtEl>
                                        <p:attrNameLst>
                                          <p:attrName>ppt_w</p:attrName>
                                        </p:attrNameLst>
                                      </p:cBhvr>
                                      <p:tavLst>
                                        <p:tav tm="0">
                                          <p:val>
                                            <p:fltVal val="0"/>
                                          </p:val>
                                        </p:tav>
                                        <p:tav tm="100000">
                                          <p:val>
                                            <p:strVal val="#ppt_w"/>
                                          </p:val>
                                        </p:tav>
                                      </p:tavLst>
                                    </p:anim>
                                    <p:anim calcmode="lin" valueType="num">
                                      <p:cBhvr>
                                        <p:cTn id="128" dur="300" fill="hold"/>
                                        <p:tgtEl>
                                          <p:spTgt spid="1083416"/>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4" presetClass="entr" presetSubtype="32" fill="hold" grpId="0" nodeType="clickEffect">
                                  <p:stCondLst>
                                    <p:cond delay="0"/>
                                  </p:stCondLst>
                                  <p:childTnLst>
                                    <p:set>
                                      <p:cBhvr>
                                        <p:cTn id="132" dur="1" fill="hold">
                                          <p:stCondLst>
                                            <p:cond delay="0"/>
                                          </p:stCondLst>
                                        </p:cTn>
                                        <p:tgtEl>
                                          <p:spTgt spid="1083421"/>
                                        </p:tgtEl>
                                        <p:attrNameLst>
                                          <p:attrName>style.visibility</p:attrName>
                                        </p:attrNameLst>
                                      </p:cBhvr>
                                      <p:to>
                                        <p:strVal val="visible"/>
                                      </p:to>
                                    </p:set>
                                    <p:animEffect transition="in" filter="box(out)">
                                      <p:cBhvr>
                                        <p:cTn id="133" dur="500"/>
                                        <p:tgtEl>
                                          <p:spTgt spid="108342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iterate type="wd">
                                    <p:tmPct val="100000"/>
                                  </p:iterate>
                                  <p:childTnLst>
                                    <p:set>
                                      <p:cBhvr>
                                        <p:cTn id="137" dur="1" fill="hold">
                                          <p:stCondLst>
                                            <p:cond delay="0"/>
                                          </p:stCondLst>
                                        </p:cTn>
                                        <p:tgtEl>
                                          <p:spTgt spid="1083408"/>
                                        </p:tgtEl>
                                        <p:attrNameLst>
                                          <p:attrName>style.visibility</p:attrName>
                                        </p:attrNameLst>
                                      </p:cBhvr>
                                      <p:to>
                                        <p:strVal val="visible"/>
                                      </p:to>
                                    </p:set>
                                    <p:animEffect transition="in" filter="wipe(left)">
                                      <p:cBhvr>
                                        <p:cTn id="138" dur="300"/>
                                        <p:tgtEl>
                                          <p:spTgt spid="1083408"/>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ntr" presetSubtype="32" fill="hold" grpId="0" nodeType="clickEffect">
                                  <p:stCondLst>
                                    <p:cond delay="0"/>
                                  </p:stCondLst>
                                  <p:childTnLst>
                                    <p:set>
                                      <p:cBhvr>
                                        <p:cTn id="142" dur="1" fill="hold">
                                          <p:stCondLst>
                                            <p:cond delay="0"/>
                                          </p:stCondLst>
                                        </p:cTn>
                                        <p:tgtEl>
                                          <p:spTgt spid="1083409"/>
                                        </p:tgtEl>
                                        <p:attrNameLst>
                                          <p:attrName>style.visibility</p:attrName>
                                        </p:attrNameLst>
                                      </p:cBhvr>
                                      <p:to>
                                        <p:strVal val="visible"/>
                                      </p:to>
                                    </p:set>
                                    <p:animEffect transition="in" filter="box(out)">
                                      <p:cBhvr>
                                        <p:cTn id="143" dur="500"/>
                                        <p:tgtEl>
                                          <p:spTgt spid="1083409"/>
                                        </p:tgtEl>
                                      </p:cBhvr>
                                    </p:animEffect>
                                  </p:childTnLst>
                                </p:cTn>
                              </p:par>
                            </p:childTnLst>
                          </p:cTn>
                        </p:par>
                        <p:par>
                          <p:cTn id="144" fill="hold">
                            <p:stCondLst>
                              <p:cond delay="500"/>
                            </p:stCondLst>
                            <p:childTnLst>
                              <p:par>
                                <p:cTn id="145" presetID="22" presetClass="entr" presetSubtype="8" fill="hold" grpId="0" nodeType="afterEffect">
                                  <p:stCondLst>
                                    <p:cond delay="0"/>
                                  </p:stCondLst>
                                  <p:iterate type="wd">
                                    <p:tmPct val="100000"/>
                                  </p:iterate>
                                  <p:childTnLst>
                                    <p:set>
                                      <p:cBhvr>
                                        <p:cTn id="146" dur="1" fill="hold">
                                          <p:stCondLst>
                                            <p:cond delay="0"/>
                                          </p:stCondLst>
                                        </p:cTn>
                                        <p:tgtEl>
                                          <p:spTgt spid="1083431"/>
                                        </p:tgtEl>
                                        <p:attrNameLst>
                                          <p:attrName>style.visibility</p:attrName>
                                        </p:attrNameLst>
                                      </p:cBhvr>
                                      <p:to>
                                        <p:strVal val="visible"/>
                                      </p:to>
                                    </p:set>
                                    <p:animEffect transition="in" filter="wipe(left)">
                                      <p:cBhvr>
                                        <p:cTn id="147" dur="300"/>
                                        <p:tgtEl>
                                          <p:spTgt spid="1083431"/>
                                        </p:tgtEl>
                                      </p:cBhvr>
                                    </p:animEffect>
                                  </p:childTnLst>
                                  <p:subTnLst>
                                    <p:set>
                                      <p:cBhvr override="childStyle">
                                        <p:cTn dur="1" fill="hold" display="0" masterRel="nextClick" afterEffect="1"/>
                                        <p:tgtEl>
                                          <p:spTgt spid="1083431"/>
                                        </p:tgtEl>
                                        <p:attrNameLst>
                                          <p:attrName>style.visibility</p:attrName>
                                        </p:attrNameLst>
                                      </p:cBhvr>
                                      <p:to>
                                        <p:strVal val="hidden"/>
                                      </p:to>
                                    </p:set>
                                  </p:subTnLst>
                                </p:cTn>
                              </p:par>
                            </p:childTnLst>
                          </p:cTn>
                        </p:par>
                      </p:childTnLst>
                    </p:cTn>
                  </p:par>
                  <p:par>
                    <p:cTn id="148" fill="hold">
                      <p:stCondLst>
                        <p:cond delay="indefinite"/>
                      </p:stCondLst>
                      <p:childTnLst>
                        <p:par>
                          <p:cTn id="149" fill="hold">
                            <p:stCondLst>
                              <p:cond delay="0"/>
                            </p:stCondLst>
                            <p:childTnLst>
                              <p:par>
                                <p:cTn id="150" presetID="4" presetClass="entr" presetSubtype="32" fill="hold" grpId="0" nodeType="clickEffect">
                                  <p:stCondLst>
                                    <p:cond delay="0"/>
                                  </p:stCondLst>
                                  <p:childTnLst>
                                    <p:set>
                                      <p:cBhvr>
                                        <p:cTn id="151" dur="1" fill="hold">
                                          <p:stCondLst>
                                            <p:cond delay="0"/>
                                          </p:stCondLst>
                                        </p:cTn>
                                        <p:tgtEl>
                                          <p:spTgt spid="1083411"/>
                                        </p:tgtEl>
                                        <p:attrNameLst>
                                          <p:attrName>style.visibility</p:attrName>
                                        </p:attrNameLst>
                                      </p:cBhvr>
                                      <p:to>
                                        <p:strVal val="visible"/>
                                      </p:to>
                                    </p:set>
                                    <p:animEffect transition="in" filter="box(out)">
                                      <p:cBhvr>
                                        <p:cTn id="152" dur="500"/>
                                        <p:tgtEl>
                                          <p:spTgt spid="1083411"/>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iterate type="wd">
                                    <p:tmPct val="100000"/>
                                  </p:iterate>
                                  <p:childTnLst>
                                    <p:set>
                                      <p:cBhvr>
                                        <p:cTn id="156" dur="1" fill="hold">
                                          <p:stCondLst>
                                            <p:cond delay="0"/>
                                          </p:stCondLst>
                                        </p:cTn>
                                        <p:tgtEl>
                                          <p:spTgt spid="1083410"/>
                                        </p:tgtEl>
                                        <p:attrNameLst>
                                          <p:attrName>style.visibility</p:attrName>
                                        </p:attrNameLst>
                                      </p:cBhvr>
                                      <p:to>
                                        <p:strVal val="visible"/>
                                      </p:to>
                                    </p:set>
                                    <p:animEffect transition="in" filter="wipe(left)">
                                      <p:cBhvr>
                                        <p:cTn id="157" dur="300"/>
                                        <p:tgtEl>
                                          <p:spTgt spid="1083410"/>
                                        </p:tgtEl>
                                      </p:cBhvr>
                                    </p:animEffect>
                                  </p:childTnLst>
                                </p:cTn>
                              </p:par>
                            </p:childTnLst>
                          </p:cTn>
                        </p:par>
                      </p:childTnLst>
                    </p:cTn>
                  </p:par>
                  <p:par>
                    <p:cTn id="158" fill="hold">
                      <p:stCondLst>
                        <p:cond delay="indefinite"/>
                      </p:stCondLst>
                      <p:childTnLst>
                        <p:par>
                          <p:cTn id="159" fill="hold">
                            <p:stCondLst>
                              <p:cond delay="0"/>
                            </p:stCondLst>
                            <p:childTnLst>
                              <p:par>
                                <p:cTn id="160" presetID="4" presetClass="entr" presetSubtype="32" fill="hold" grpId="0" nodeType="clickEffect">
                                  <p:stCondLst>
                                    <p:cond delay="0"/>
                                  </p:stCondLst>
                                  <p:childTnLst>
                                    <p:set>
                                      <p:cBhvr>
                                        <p:cTn id="161" dur="1" fill="hold">
                                          <p:stCondLst>
                                            <p:cond delay="0"/>
                                          </p:stCondLst>
                                        </p:cTn>
                                        <p:tgtEl>
                                          <p:spTgt spid="1083412"/>
                                        </p:tgtEl>
                                        <p:attrNameLst>
                                          <p:attrName>style.visibility</p:attrName>
                                        </p:attrNameLst>
                                      </p:cBhvr>
                                      <p:to>
                                        <p:strVal val="visible"/>
                                      </p:to>
                                    </p:set>
                                    <p:animEffect transition="in" filter="box(out)">
                                      <p:cBhvr>
                                        <p:cTn id="162" dur="500"/>
                                        <p:tgtEl>
                                          <p:spTgt spid="1083412"/>
                                        </p:tgtEl>
                                      </p:cBhvr>
                                    </p:animEffect>
                                  </p:childTnLst>
                                </p:cTn>
                              </p:par>
                            </p:childTnLst>
                          </p:cTn>
                        </p:par>
                      </p:childTnLst>
                    </p:cTn>
                  </p:par>
                  <p:par>
                    <p:cTn id="163" fill="hold">
                      <p:stCondLst>
                        <p:cond delay="indefinite"/>
                      </p:stCondLst>
                      <p:childTnLst>
                        <p:par>
                          <p:cTn id="164" fill="hold">
                            <p:stCondLst>
                              <p:cond delay="0"/>
                            </p:stCondLst>
                            <p:childTnLst>
                              <p:par>
                                <p:cTn id="165" presetID="4" presetClass="entr" presetSubtype="32" fill="hold" grpId="0" nodeType="clickEffect">
                                  <p:stCondLst>
                                    <p:cond delay="0"/>
                                  </p:stCondLst>
                                  <p:childTnLst>
                                    <p:set>
                                      <p:cBhvr>
                                        <p:cTn id="166" dur="1" fill="hold">
                                          <p:stCondLst>
                                            <p:cond delay="0"/>
                                          </p:stCondLst>
                                        </p:cTn>
                                        <p:tgtEl>
                                          <p:spTgt spid="1083414"/>
                                        </p:tgtEl>
                                        <p:attrNameLst>
                                          <p:attrName>style.visibility</p:attrName>
                                        </p:attrNameLst>
                                      </p:cBhvr>
                                      <p:to>
                                        <p:strVal val="visible"/>
                                      </p:to>
                                    </p:set>
                                    <p:animEffect transition="in" filter="box(out)">
                                      <p:cBhvr>
                                        <p:cTn id="167" dur="500"/>
                                        <p:tgtEl>
                                          <p:spTgt spid="1083414"/>
                                        </p:tgtEl>
                                      </p:cBhvr>
                                    </p:animEffect>
                                  </p:childTnLst>
                                </p:cTn>
                              </p:par>
                            </p:childTnLst>
                          </p:cTn>
                        </p:par>
                        <p:par>
                          <p:cTn id="168" fill="hold">
                            <p:stCondLst>
                              <p:cond delay="500"/>
                            </p:stCondLst>
                            <p:childTnLst>
                              <p:par>
                                <p:cTn id="169" presetID="22" presetClass="entr" presetSubtype="8" fill="hold" grpId="0" nodeType="afterEffect">
                                  <p:stCondLst>
                                    <p:cond delay="0"/>
                                  </p:stCondLst>
                                  <p:iterate type="wd">
                                    <p:tmPct val="100000"/>
                                  </p:iterate>
                                  <p:childTnLst>
                                    <p:set>
                                      <p:cBhvr>
                                        <p:cTn id="170" dur="1" fill="hold">
                                          <p:stCondLst>
                                            <p:cond delay="0"/>
                                          </p:stCondLst>
                                        </p:cTn>
                                        <p:tgtEl>
                                          <p:spTgt spid="1083432"/>
                                        </p:tgtEl>
                                        <p:attrNameLst>
                                          <p:attrName>style.visibility</p:attrName>
                                        </p:attrNameLst>
                                      </p:cBhvr>
                                      <p:to>
                                        <p:strVal val="visible"/>
                                      </p:to>
                                    </p:set>
                                    <p:animEffect transition="in" filter="wipe(left)">
                                      <p:cBhvr>
                                        <p:cTn id="171" dur="300"/>
                                        <p:tgtEl>
                                          <p:spTgt spid="1083432"/>
                                        </p:tgtEl>
                                      </p:cBhvr>
                                    </p:animEffect>
                                  </p:childTnLst>
                                  <p:subTnLst>
                                    <p:set>
                                      <p:cBhvr override="childStyle">
                                        <p:cTn dur="1" fill="hold" display="0" masterRel="nextClick" afterEffect="1"/>
                                        <p:tgtEl>
                                          <p:spTgt spid="1083432"/>
                                        </p:tgtEl>
                                        <p:attrNameLst>
                                          <p:attrName>style.visibility</p:attrName>
                                        </p:attrNameLst>
                                      </p:cBhvr>
                                      <p:to>
                                        <p:strVal val="hidden"/>
                                      </p:to>
                                    </p:set>
                                  </p:sub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iterate type="wd">
                                    <p:tmPct val="100000"/>
                                  </p:iterate>
                                  <p:childTnLst>
                                    <p:set>
                                      <p:cBhvr>
                                        <p:cTn id="175" dur="1" fill="hold">
                                          <p:stCondLst>
                                            <p:cond delay="0"/>
                                          </p:stCondLst>
                                        </p:cTn>
                                        <p:tgtEl>
                                          <p:spTgt spid="1083413"/>
                                        </p:tgtEl>
                                        <p:attrNameLst>
                                          <p:attrName>style.visibility</p:attrName>
                                        </p:attrNameLst>
                                      </p:cBhvr>
                                      <p:to>
                                        <p:strVal val="visible"/>
                                      </p:to>
                                    </p:set>
                                    <p:animEffect transition="in" filter="wipe(left)">
                                      <p:cBhvr>
                                        <p:cTn id="176" dur="300"/>
                                        <p:tgtEl>
                                          <p:spTgt spid="1083413"/>
                                        </p:tgtEl>
                                      </p:cBhvr>
                                    </p:animEffect>
                                  </p:childTnLst>
                                </p:cTn>
                              </p:par>
                            </p:childTnLst>
                          </p:cTn>
                        </p:par>
                      </p:childTnLst>
                    </p:cTn>
                  </p:par>
                  <p:par>
                    <p:cTn id="177" fill="hold">
                      <p:stCondLst>
                        <p:cond delay="indefinite"/>
                      </p:stCondLst>
                      <p:childTnLst>
                        <p:par>
                          <p:cTn id="178" fill="hold">
                            <p:stCondLst>
                              <p:cond delay="0"/>
                            </p:stCondLst>
                            <p:childTnLst>
                              <p:par>
                                <p:cTn id="179" presetID="4" presetClass="entr" presetSubtype="32" fill="hold" grpId="0" nodeType="clickEffect">
                                  <p:stCondLst>
                                    <p:cond delay="0"/>
                                  </p:stCondLst>
                                  <p:childTnLst>
                                    <p:set>
                                      <p:cBhvr>
                                        <p:cTn id="180" dur="1" fill="hold">
                                          <p:stCondLst>
                                            <p:cond delay="0"/>
                                          </p:stCondLst>
                                        </p:cTn>
                                        <p:tgtEl>
                                          <p:spTgt spid="1083415"/>
                                        </p:tgtEl>
                                        <p:attrNameLst>
                                          <p:attrName>style.visibility</p:attrName>
                                        </p:attrNameLst>
                                      </p:cBhvr>
                                      <p:to>
                                        <p:strVal val="visible"/>
                                      </p:to>
                                    </p:set>
                                    <p:animEffect transition="in" filter="box(out)">
                                      <p:cBhvr>
                                        <p:cTn id="181" dur="500"/>
                                        <p:tgtEl>
                                          <p:spTgt spid="1083415"/>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iterate type="wd">
                                    <p:tmPct val="100000"/>
                                  </p:iterate>
                                  <p:childTnLst>
                                    <p:set>
                                      <p:cBhvr>
                                        <p:cTn id="185" dur="1" fill="hold">
                                          <p:stCondLst>
                                            <p:cond delay="0"/>
                                          </p:stCondLst>
                                        </p:cTn>
                                        <p:tgtEl>
                                          <p:spTgt spid="1083427"/>
                                        </p:tgtEl>
                                        <p:attrNameLst>
                                          <p:attrName>style.visibility</p:attrName>
                                        </p:attrNameLst>
                                      </p:cBhvr>
                                      <p:to>
                                        <p:strVal val="visible"/>
                                      </p:to>
                                    </p:set>
                                    <p:animEffect transition="in" filter="wipe(left)">
                                      <p:cBhvr>
                                        <p:cTn id="186" dur="300"/>
                                        <p:tgtEl>
                                          <p:spTgt spid="108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5" grpId="0" animBg="1" autoUpdateAnimBg="0"/>
      <p:bldP spid="1083399" grpId="0" autoUpdateAnimBg="0"/>
      <p:bldP spid="1083400" grpId="0" autoUpdateAnimBg="0"/>
      <p:bldP spid="1083401" grpId="0" autoUpdateAnimBg="0"/>
      <p:bldP spid="1083402" grpId="0" animBg="1"/>
      <p:bldP spid="1083403" grpId="0" animBg="1"/>
      <p:bldP spid="1083404" grpId="0" animBg="1"/>
      <p:bldP spid="1083405" grpId="0" animBg="1"/>
      <p:bldP spid="1083406" grpId="0" animBg="1"/>
      <p:bldP spid="1083407" grpId="0" animBg="1"/>
      <p:bldP spid="1083408" grpId="0" autoUpdateAnimBg="0"/>
      <p:bldP spid="1083409" grpId="0" animBg="1"/>
      <p:bldP spid="1083410" grpId="0" autoUpdateAnimBg="0"/>
      <p:bldP spid="1083411" grpId="0" animBg="1"/>
      <p:bldP spid="1083412" grpId="0" animBg="1"/>
      <p:bldP spid="1083413" grpId="0" autoUpdateAnimBg="0"/>
      <p:bldP spid="1083414" grpId="0" animBg="1"/>
      <p:bldP spid="1083415" grpId="0" animBg="1"/>
      <p:bldP spid="1083416" grpId="0" autoUpdateAnimBg="0"/>
      <p:bldP spid="1083421" grpId="0" animBg="1"/>
      <p:bldP spid="1083422" grpId="0" animBg="1"/>
      <p:bldP spid="1083423" grpId="0" autoUpdateAnimBg="0"/>
      <p:bldP spid="1083424" grpId="0" animBg="1" autoUpdateAnimBg="0"/>
      <p:bldP spid="1083425" grpId="0" animBg="1" autoUpdateAnimBg="0"/>
      <p:bldP spid="1083426" grpId="0" autoUpdateAnimBg="0"/>
      <p:bldP spid="1083427" grpId="0" animBg="1" autoUpdateAnimBg="0"/>
      <p:bldP spid="1083428" grpId="0" animBg="1" autoUpdateAnimBg="0"/>
      <p:bldP spid="1083429" grpId="0" animBg="1" autoUpdateAnimBg="0"/>
      <p:bldP spid="1083431" grpId="0" animBg="1" autoUpdateAnimBg="0"/>
      <p:bldP spid="1083432"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bwMode="auto">
          <a:xfrm>
            <a:off x="0" y="1399456"/>
            <a:ext cx="8458200" cy="1143000"/>
          </a:xfrm>
          <a:noFill/>
          <a:ln w="12700">
            <a:miter lim="800000"/>
            <a:headEnd/>
            <a:tailEnd/>
          </a:ln>
          <a:effectLst/>
        </p:spPr>
        <p:txBody>
          <a:bodyPr vert="horz" wrap="square" lIns="90488" tIns="44450" rIns="90488" bIns="44450" numCol="1" anchor="ctr" anchorCtr="0" compatLnSpc="1">
            <a:prstTxWarp prst="textNoShape">
              <a:avLst/>
            </a:prstTxWarp>
            <a:normAutofit/>
          </a:bodyPr>
          <a:lstStyle/>
          <a:p>
            <a:pPr algn="l">
              <a:defRPr/>
            </a:pPr>
            <a:r>
              <a:rPr lang="fr-FR" sz="2400" b="1" dirty="0" smtClean="0">
                <a:solidFill>
                  <a:schemeClr val="accent1">
                    <a:lumMod val="75000"/>
                  </a:schemeClr>
                </a:solidFill>
                <a:latin typeface="+mn-lt"/>
              </a:rPr>
              <a:t>Le  Crédit documentaire révocable</a:t>
            </a:r>
          </a:p>
        </p:txBody>
      </p:sp>
      <p:sp>
        <p:nvSpPr>
          <p:cNvPr id="1091587" name="Rectangle 3"/>
          <p:cNvSpPr>
            <a:spLocks noGrp="1" noChangeArrowheads="1"/>
          </p:cNvSpPr>
          <p:nvPr>
            <p:ph type="body" idx="1"/>
          </p:nvPr>
        </p:nvSpPr>
        <p:spPr>
          <a:xfrm>
            <a:off x="323528" y="2119536"/>
            <a:ext cx="8534400" cy="2472680"/>
          </a:xfrm>
          <a:effectLst>
            <a:outerShdw dist="35921" dir="2700000" algn="ctr" rotWithShape="0">
              <a:srgbClr val="FFFFFF"/>
            </a:outerShdw>
          </a:effectLst>
        </p:spPr>
        <p:txBody>
          <a:bodyPr>
            <a:normAutofit/>
          </a:bodyPr>
          <a:lstStyle/>
          <a:p>
            <a:pPr>
              <a:spcBef>
                <a:spcPct val="40000"/>
              </a:spcBef>
              <a:buClr>
                <a:srgbClr val="FF3300"/>
              </a:buClr>
              <a:buNone/>
              <a:defRPr/>
            </a:pPr>
            <a:r>
              <a:rPr lang="fr-FR" sz="1600" dirty="0" smtClean="0"/>
              <a:t>Annulable à tout moment de façon unilatérale ( Par l'importateur, la banque émettrice, l'exportateur)</a:t>
            </a:r>
          </a:p>
          <a:p>
            <a:pPr lvl="1">
              <a:spcBef>
                <a:spcPts val="600"/>
              </a:spcBef>
              <a:buClr>
                <a:srgbClr val="FF3300"/>
              </a:buClr>
              <a:buNone/>
              <a:defRPr/>
            </a:pPr>
            <a:r>
              <a:rPr lang="fr-FR" sz="1600" dirty="0" smtClean="0"/>
              <a:t>Risques Exportateur :	</a:t>
            </a:r>
            <a:r>
              <a:rPr lang="fr-FR" sz="1600" dirty="0" smtClean="0">
                <a:solidFill>
                  <a:srgbClr val="000000"/>
                </a:solidFill>
              </a:rPr>
              <a:t>							Non-paiement</a:t>
            </a:r>
          </a:p>
          <a:p>
            <a:pPr>
              <a:spcBef>
                <a:spcPts val="600"/>
              </a:spcBef>
              <a:buClr>
                <a:srgbClr val="FF3300"/>
              </a:buClr>
              <a:buNone/>
              <a:defRPr/>
            </a:pPr>
            <a:r>
              <a:rPr lang="fr-FR" sz="1600" dirty="0" smtClean="0">
                <a:solidFill>
                  <a:srgbClr val="000000"/>
                </a:solidFill>
              </a:rPr>
              <a:t>		Non-maîtrise des marchandises</a:t>
            </a:r>
            <a:endParaRPr lang="fr-FR" sz="1600" dirty="0" smtClean="0"/>
          </a:p>
          <a:p>
            <a:pPr algn="ctr">
              <a:spcBef>
                <a:spcPts val="600"/>
              </a:spcBef>
              <a:buClr>
                <a:srgbClr val="FF3300"/>
              </a:buClr>
              <a:buNone/>
              <a:defRPr/>
            </a:pPr>
            <a:r>
              <a:rPr lang="fr-FR" sz="1600" b="1" i="1" dirty="0" smtClean="0"/>
              <a:t>Représente moins de 0,01% des CRÉDOC</a:t>
            </a:r>
          </a:p>
          <a:p>
            <a:pPr algn="ctr">
              <a:spcBef>
                <a:spcPts val="600"/>
              </a:spcBef>
              <a:buClr>
                <a:srgbClr val="FF3300"/>
              </a:buClr>
              <a:buNone/>
              <a:defRPr/>
            </a:pPr>
            <a:r>
              <a:rPr lang="fr-FR" sz="1600" b="1" i="1" dirty="0" smtClean="0"/>
              <a:t>		( Utilisé généralement entre maison-mère et filiales )</a:t>
            </a:r>
          </a:p>
          <a:p>
            <a:pPr algn="ctr">
              <a:spcBef>
                <a:spcPct val="40000"/>
              </a:spcBef>
              <a:buClr>
                <a:srgbClr val="FF3300"/>
              </a:buClr>
              <a:buNone/>
              <a:defRPr/>
            </a:pPr>
            <a:endParaRPr lang="fr-FR" sz="1600" i="1" dirty="0" smtClean="0"/>
          </a:p>
          <a:p>
            <a:pPr>
              <a:spcBef>
                <a:spcPct val="40000"/>
              </a:spcBef>
              <a:buClr>
                <a:srgbClr val="FF3300"/>
              </a:buClr>
              <a:buNone/>
              <a:defRPr/>
            </a:pPr>
            <a:endParaRPr lang="fr-FR" sz="1600" b="1" i="1" dirty="0" smtClean="0"/>
          </a:p>
          <a:p>
            <a:pPr>
              <a:spcBef>
                <a:spcPct val="40000"/>
              </a:spcBef>
              <a:buClr>
                <a:srgbClr val="FF3300"/>
              </a:buClr>
              <a:buNone/>
              <a:defRPr/>
            </a:pPr>
            <a:endParaRPr lang="fr-FR" sz="1600" i="1" dirty="0" smtClean="0"/>
          </a:p>
        </p:txBody>
      </p:sp>
      <p:sp>
        <p:nvSpPr>
          <p:cNvPr id="5" name="Rectangle 4"/>
          <p:cNvSpPr/>
          <p:nvPr/>
        </p:nvSpPr>
        <p:spPr>
          <a:xfrm>
            <a:off x="0" y="4495800"/>
            <a:ext cx="9144000" cy="1938992"/>
          </a:xfrm>
          <a:prstGeom prst="rect">
            <a:avLst/>
          </a:prstGeom>
        </p:spPr>
        <p:txBody>
          <a:bodyPr wrap="square">
            <a:spAutoFit/>
          </a:bodyPr>
          <a:lstStyle/>
          <a:p>
            <a:pPr algn="l">
              <a:spcBef>
                <a:spcPct val="40000"/>
              </a:spcBef>
              <a:buClr>
                <a:srgbClr val="FF3300"/>
              </a:buClr>
              <a:buNone/>
              <a:defRPr/>
            </a:pPr>
            <a:r>
              <a:rPr lang="fr-FR" b="1" dirty="0" smtClean="0">
                <a:solidFill>
                  <a:schemeClr val="accent1">
                    <a:lumMod val="75000"/>
                  </a:schemeClr>
                </a:solidFill>
                <a:latin typeface="+mn-lt"/>
              </a:rPr>
              <a:t>Le  Crédit documentaire irrévocable</a:t>
            </a:r>
            <a:endParaRPr lang="fr-FR" i="1" dirty="0" smtClean="0">
              <a:latin typeface="+mn-lt"/>
            </a:endParaRPr>
          </a:p>
          <a:p>
            <a:pPr>
              <a:lnSpc>
                <a:spcPct val="120000"/>
              </a:lnSpc>
              <a:buClr>
                <a:srgbClr val="FF3300"/>
              </a:buClr>
              <a:defRPr/>
            </a:pPr>
            <a:r>
              <a:rPr lang="fr-FR" sz="1600" dirty="0" smtClean="0">
                <a:latin typeface="+mn-lt"/>
              </a:rPr>
              <a:t>Non annulable sans accord de toutes les parties ( l'exportateur - l'importateur - la banque émettrice )</a:t>
            </a:r>
          </a:p>
          <a:p>
            <a:pPr lvl="2">
              <a:lnSpc>
                <a:spcPct val="120000"/>
              </a:lnSpc>
              <a:buClr>
                <a:srgbClr val="FF3300"/>
              </a:buClr>
              <a:defRPr/>
            </a:pPr>
            <a:r>
              <a:rPr lang="fr-FR" sz="1600" dirty="0" smtClean="0">
                <a:latin typeface="+mn-lt"/>
              </a:rPr>
              <a:t>Risques couverts :</a:t>
            </a:r>
          </a:p>
          <a:p>
            <a:pPr>
              <a:lnSpc>
                <a:spcPct val="120000"/>
              </a:lnSpc>
              <a:buFont typeface="Monotype Sorts" pitchFamily="2" charset="2"/>
              <a:buNone/>
              <a:defRPr/>
            </a:pPr>
            <a:r>
              <a:rPr lang="fr-FR" sz="1600" dirty="0" smtClean="0">
                <a:latin typeface="+mn-lt"/>
              </a:rPr>
              <a:t>			</a:t>
            </a:r>
            <a:r>
              <a:rPr lang="fr-FR" sz="1600" dirty="0" smtClean="0">
                <a:solidFill>
                  <a:srgbClr val="000000"/>
                </a:solidFill>
                <a:latin typeface="+mn-lt"/>
              </a:rPr>
              <a:t>- Annulation abusive de marché</a:t>
            </a:r>
          </a:p>
          <a:p>
            <a:pPr algn="ctr">
              <a:lnSpc>
                <a:spcPct val="120000"/>
              </a:lnSpc>
              <a:buClr>
                <a:srgbClr val="FF3300"/>
              </a:buClr>
              <a:defRPr/>
            </a:pPr>
            <a:r>
              <a:rPr lang="fr-FR" sz="1600" b="1" i="1" dirty="0" smtClean="0">
                <a:latin typeface="+mn-lt"/>
              </a:rPr>
              <a:t>Tout CRÉDOC est irrévocable ( sauf avis contraire )</a:t>
            </a:r>
          </a:p>
          <a:p>
            <a:pPr algn="ctr">
              <a:lnSpc>
                <a:spcPct val="120000"/>
              </a:lnSpc>
              <a:buClr>
                <a:srgbClr val="FF3300"/>
              </a:buClr>
              <a:defRPr/>
            </a:pPr>
            <a:r>
              <a:rPr lang="fr-FR" sz="1600" b="1" i="1" dirty="0" smtClean="0">
                <a:latin typeface="+mn-lt"/>
              </a:rPr>
              <a:t>Possibilité d’être confirmé par une banque</a:t>
            </a:r>
            <a:endParaRPr lang="fr-FR" sz="1600" b="1" i="1" dirty="0">
              <a:latin typeface="+mn-lt"/>
            </a:endParaRPr>
          </a:p>
        </p:txBody>
      </p:sp>
      <p:sp>
        <p:nvSpPr>
          <p:cNvPr id="9"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34650916"/>
      </p:ext>
    </p:extLst>
  </p:cSld>
  <p:clrMapOvr>
    <a:masterClrMapping/>
  </p:clrMapOvr>
  <p:transition>
    <p:cover dir="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1357298"/>
            <a:ext cx="8229600" cy="642934"/>
          </a:xfrm>
          <a:noFill/>
          <a:ln>
            <a:noFill/>
          </a:ln>
          <a:effectLst/>
        </p:spPr>
        <p:style>
          <a:lnRef idx="1">
            <a:schemeClr val="accent4"/>
          </a:lnRef>
          <a:fillRef idx="2">
            <a:schemeClr val="accent4"/>
          </a:fillRef>
          <a:effectRef idx="1">
            <a:schemeClr val="accent4"/>
          </a:effectRef>
          <a:fontRef idx="minor">
            <a:schemeClr val="dk1"/>
          </a:fontRef>
        </p:style>
        <p:txBody>
          <a:bodyPr>
            <a:normAutofit/>
          </a:bodyPr>
          <a:lstStyle/>
          <a:p>
            <a:pPr algn="l" fontAlgn="auto">
              <a:spcAft>
                <a:spcPts val="0"/>
              </a:spcAft>
              <a:defRPr/>
            </a:pPr>
            <a:r>
              <a:rPr lang="fr-FR" sz="2400" b="1" dirty="0" smtClean="0">
                <a:solidFill>
                  <a:schemeClr val="accent1">
                    <a:lumMod val="75000"/>
                  </a:schemeClr>
                </a:solidFill>
              </a:rPr>
              <a:t>Le  Crédit documentaire non confirmé</a:t>
            </a:r>
          </a:p>
        </p:txBody>
      </p:sp>
      <p:sp>
        <p:nvSpPr>
          <p:cNvPr id="5" name="Rectangle 4"/>
          <p:cNvSpPr/>
          <p:nvPr/>
        </p:nvSpPr>
        <p:spPr>
          <a:xfrm>
            <a:off x="251520" y="1916832"/>
            <a:ext cx="6228184" cy="1399742"/>
          </a:xfrm>
          <a:prstGeom prst="rect">
            <a:avLst/>
          </a:prstGeom>
        </p:spPr>
        <p:txBody>
          <a:bodyPr wrap="square">
            <a:spAutoFit/>
          </a:bodyPr>
          <a:lstStyle/>
          <a:p>
            <a:pPr algn="l">
              <a:lnSpc>
                <a:spcPct val="120000"/>
              </a:lnSpc>
              <a:buClr>
                <a:srgbClr val="FF3300"/>
              </a:buClr>
              <a:defRPr/>
            </a:pPr>
            <a:r>
              <a:rPr lang="fr-FR" sz="1800" dirty="0" smtClean="0">
                <a:latin typeface="+mn-lt"/>
              </a:rPr>
              <a:t>Un seul engagement de paiement :</a:t>
            </a:r>
          </a:p>
          <a:p>
            <a:pPr algn="l">
              <a:lnSpc>
                <a:spcPct val="120000"/>
              </a:lnSpc>
              <a:buFont typeface="Monotype Sorts" pitchFamily="2" charset="2"/>
              <a:buNone/>
              <a:defRPr/>
            </a:pPr>
            <a:r>
              <a:rPr lang="fr-FR" sz="1800" dirty="0" smtClean="0">
                <a:latin typeface="+mn-lt"/>
              </a:rPr>
              <a:t>		- La Banque Emettrice </a:t>
            </a:r>
            <a:endParaRPr lang="fr-FR" sz="1800" dirty="0" smtClean="0">
              <a:solidFill>
                <a:srgbClr val="FC0128"/>
              </a:solidFill>
              <a:latin typeface="+mn-lt"/>
            </a:endParaRPr>
          </a:p>
          <a:p>
            <a:pPr algn="l">
              <a:lnSpc>
                <a:spcPct val="120000"/>
              </a:lnSpc>
              <a:buClr>
                <a:srgbClr val="FF3300"/>
              </a:buClr>
              <a:defRPr/>
            </a:pPr>
            <a:r>
              <a:rPr lang="fr-FR" sz="1800" dirty="0" smtClean="0">
                <a:latin typeface="+mn-lt"/>
              </a:rPr>
              <a:t>Risques Exportateur :</a:t>
            </a:r>
          </a:p>
          <a:p>
            <a:pPr algn="l">
              <a:lnSpc>
                <a:spcPct val="120000"/>
              </a:lnSpc>
              <a:buFont typeface="Monotype Sorts" pitchFamily="2" charset="2"/>
              <a:buNone/>
              <a:defRPr/>
            </a:pPr>
            <a:r>
              <a:rPr lang="fr-FR" sz="1800" dirty="0" smtClean="0">
                <a:latin typeface="+mn-lt"/>
              </a:rPr>
              <a:t>		</a:t>
            </a:r>
            <a:r>
              <a:rPr lang="fr-FR" sz="1800" dirty="0" smtClean="0">
                <a:solidFill>
                  <a:srgbClr val="000000"/>
                </a:solidFill>
                <a:latin typeface="+mn-lt"/>
              </a:rPr>
              <a:t>- Banque ou pays émetteur INSOLVABLE</a:t>
            </a:r>
            <a:endParaRPr lang="fr-FR" sz="1800" dirty="0" smtClean="0">
              <a:latin typeface="+mn-lt"/>
            </a:endParaRPr>
          </a:p>
        </p:txBody>
      </p:sp>
      <p:sp>
        <p:nvSpPr>
          <p:cNvPr id="8" name="Rectangle 7"/>
          <p:cNvSpPr/>
          <p:nvPr/>
        </p:nvSpPr>
        <p:spPr>
          <a:xfrm>
            <a:off x="395536" y="3861048"/>
            <a:ext cx="7920880" cy="1932965"/>
          </a:xfrm>
          <a:prstGeom prst="rect">
            <a:avLst/>
          </a:prstGeom>
        </p:spPr>
        <p:txBody>
          <a:bodyPr wrap="square">
            <a:spAutoFit/>
          </a:bodyPr>
          <a:lstStyle/>
          <a:p>
            <a:pPr algn="l">
              <a:spcBef>
                <a:spcPct val="0"/>
              </a:spcBef>
              <a:buClr>
                <a:srgbClr val="FF3300"/>
              </a:buClr>
              <a:tabLst>
                <a:tab pos="2000250" algn="l"/>
              </a:tabLst>
              <a:defRPr/>
            </a:pPr>
            <a:r>
              <a:rPr lang="fr-FR" sz="1800" dirty="0" smtClean="0">
                <a:latin typeface="+mn-lt"/>
              </a:rPr>
              <a:t>Engagement de la banque émettrice et de la banque </a:t>
            </a:r>
            <a:r>
              <a:rPr lang="fr-FR" sz="1800" dirty="0" err="1" smtClean="0">
                <a:latin typeface="+mn-lt"/>
              </a:rPr>
              <a:t>confirmante</a:t>
            </a:r>
            <a:r>
              <a:rPr lang="fr-FR" sz="1800" dirty="0" smtClean="0">
                <a:latin typeface="+mn-lt"/>
              </a:rPr>
              <a:t> .</a:t>
            </a:r>
          </a:p>
          <a:p>
            <a:pPr algn="l">
              <a:buFont typeface="Monotype Sorts" pitchFamily="2" charset="2"/>
              <a:buNone/>
              <a:tabLst>
                <a:tab pos="2000250" algn="l"/>
              </a:tabLst>
              <a:defRPr/>
            </a:pPr>
            <a:r>
              <a:rPr lang="fr-FR" sz="1800" dirty="0" smtClean="0">
                <a:latin typeface="+mn-lt"/>
              </a:rPr>
              <a:t>	Réception des documents ayant une apparence de conformité :            Paiement ou engagement de paiement </a:t>
            </a:r>
          </a:p>
          <a:p>
            <a:pPr algn="l">
              <a:lnSpc>
                <a:spcPct val="75000"/>
              </a:lnSpc>
              <a:spcBef>
                <a:spcPct val="0"/>
              </a:spcBef>
              <a:buFont typeface="Monotype Sorts" pitchFamily="2" charset="2"/>
              <a:buNone/>
              <a:tabLst>
                <a:tab pos="2000250" algn="l"/>
              </a:tabLst>
              <a:defRPr/>
            </a:pPr>
            <a:r>
              <a:rPr lang="fr-FR" sz="1800" dirty="0" smtClean="0">
                <a:latin typeface="+mn-lt"/>
              </a:rPr>
              <a:t>		</a:t>
            </a:r>
          </a:p>
          <a:p>
            <a:pPr algn="l">
              <a:lnSpc>
                <a:spcPct val="75000"/>
              </a:lnSpc>
              <a:spcBef>
                <a:spcPct val="0"/>
              </a:spcBef>
              <a:buFont typeface="Monotype Sorts" pitchFamily="2" charset="2"/>
              <a:buNone/>
              <a:tabLst>
                <a:tab pos="2000250" algn="l"/>
              </a:tabLst>
              <a:defRPr/>
            </a:pPr>
            <a:r>
              <a:rPr lang="fr-FR" sz="1800" dirty="0" smtClean="0">
                <a:latin typeface="+mn-lt"/>
              </a:rPr>
              <a:t>Risques couverts : </a:t>
            </a:r>
          </a:p>
          <a:p>
            <a:pPr algn="l">
              <a:lnSpc>
                <a:spcPct val="110000"/>
              </a:lnSpc>
              <a:spcBef>
                <a:spcPct val="0"/>
              </a:spcBef>
              <a:buFont typeface="Monotype Sorts" pitchFamily="2" charset="2"/>
              <a:buNone/>
              <a:tabLst>
                <a:tab pos="2000250" algn="l"/>
              </a:tabLst>
              <a:defRPr/>
            </a:pPr>
            <a:r>
              <a:rPr lang="fr-FR" sz="1800" dirty="0" smtClean="0">
                <a:solidFill>
                  <a:srgbClr val="000000"/>
                </a:solidFill>
                <a:latin typeface="+mn-lt"/>
              </a:rPr>
              <a:t>	- Risque pays</a:t>
            </a:r>
          </a:p>
          <a:p>
            <a:pPr algn="l">
              <a:lnSpc>
                <a:spcPct val="110000"/>
              </a:lnSpc>
              <a:spcBef>
                <a:spcPct val="0"/>
              </a:spcBef>
              <a:buFont typeface="Monotype Sorts" pitchFamily="2" charset="2"/>
              <a:buNone/>
              <a:tabLst>
                <a:tab pos="2000250" algn="l"/>
              </a:tabLst>
              <a:defRPr/>
            </a:pPr>
            <a:r>
              <a:rPr lang="fr-FR" sz="1800" dirty="0" smtClean="0">
                <a:solidFill>
                  <a:srgbClr val="000000"/>
                </a:solidFill>
                <a:latin typeface="+mn-lt"/>
              </a:rPr>
              <a:t>	- Risque commercial et financier</a:t>
            </a:r>
          </a:p>
        </p:txBody>
      </p:sp>
      <p:sp>
        <p:nvSpPr>
          <p:cNvPr id="9" name="Rectangle 8"/>
          <p:cNvSpPr/>
          <p:nvPr/>
        </p:nvSpPr>
        <p:spPr>
          <a:xfrm>
            <a:off x="457200" y="3429000"/>
            <a:ext cx="6270820" cy="461665"/>
          </a:xfrm>
          <a:prstGeom prst="rect">
            <a:avLst/>
          </a:prstGeom>
        </p:spPr>
        <p:txBody>
          <a:bodyPr wrap="none">
            <a:spAutoFit/>
          </a:bodyPr>
          <a:lstStyle/>
          <a:p>
            <a:r>
              <a:rPr lang="fr-FR" b="1" dirty="0" smtClean="0">
                <a:solidFill>
                  <a:schemeClr val="accent1">
                    <a:lumMod val="75000"/>
                  </a:schemeClr>
                </a:solidFill>
                <a:latin typeface="+mn-lt"/>
              </a:rPr>
              <a:t>Le  Crédit documentaire irrévocable et confirmé</a:t>
            </a:r>
            <a:endParaRPr lang="fr-FR" dirty="0">
              <a:latin typeface="+mn-lt"/>
            </a:endParaRPr>
          </a:p>
        </p:txBody>
      </p:sp>
      <p:sp>
        <p:nvSpPr>
          <p:cNvPr id="10" name="Flèche droite 9"/>
          <p:cNvSpPr/>
          <p:nvPr/>
        </p:nvSpPr>
        <p:spPr>
          <a:xfrm>
            <a:off x="1752600" y="4572000"/>
            <a:ext cx="36004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2" name="Titre 6"/>
          <p:cNvSpPr txBox="1">
            <a:spLocks/>
          </p:cNvSpPr>
          <p:nvPr/>
        </p:nvSpPr>
        <p:spPr>
          <a:xfrm>
            <a:off x="1066800" y="228600"/>
            <a:ext cx="7620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Le transport</a:t>
            </a:r>
            <a:endParaRPr kumimoji="0" lang="fr-FR"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90061631"/>
      </p:ext>
    </p:extLst>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9512" y="1196752"/>
            <a:ext cx="5950397" cy="935037"/>
          </a:xfrm>
        </p:spPr>
        <p:txBody>
          <a:bodyPr>
            <a:normAutofit/>
          </a:bodyPr>
          <a:lstStyle/>
          <a:p>
            <a:pPr algn="l" eaLnBrk="1" hangingPunct="1"/>
            <a:r>
              <a:rPr lang="fr-FR" sz="2400" b="1" dirty="0" smtClean="0">
                <a:solidFill>
                  <a:schemeClr val="tx2">
                    <a:lumMod val="75000"/>
                  </a:schemeClr>
                </a:solidFill>
              </a:rPr>
              <a:t>Les variations de prix</a:t>
            </a:r>
          </a:p>
        </p:txBody>
      </p:sp>
      <p:sp>
        <p:nvSpPr>
          <p:cNvPr id="29699" name="Rectangle 3"/>
          <p:cNvSpPr>
            <a:spLocks noGrp="1" noChangeArrowheads="1"/>
          </p:cNvSpPr>
          <p:nvPr>
            <p:ph type="body" idx="1"/>
          </p:nvPr>
        </p:nvSpPr>
        <p:spPr>
          <a:xfrm>
            <a:off x="275779" y="2438400"/>
            <a:ext cx="8640960" cy="3974232"/>
          </a:xfrm>
        </p:spPr>
        <p:txBody>
          <a:bodyPr>
            <a:normAutofit lnSpcReduction="10000"/>
          </a:bodyPr>
          <a:lstStyle/>
          <a:p>
            <a:r>
              <a:rPr lang="fr-FR" sz="2000" b="1" i="1" dirty="0" smtClean="0"/>
              <a:t>Les rabais, remises et ristournes sont des réductions sur ventes accordées.</a:t>
            </a:r>
          </a:p>
          <a:p>
            <a:pPr lvl="1"/>
            <a:r>
              <a:rPr lang="fr-FR" sz="1600" b="1" dirty="0" smtClean="0"/>
              <a:t>Le rabais </a:t>
            </a:r>
            <a:r>
              <a:rPr lang="fr-FR" sz="1600" dirty="0" smtClean="0"/>
              <a:t/>
            </a:r>
            <a:br>
              <a:rPr lang="fr-FR" sz="1600" dirty="0" smtClean="0"/>
            </a:br>
            <a:r>
              <a:rPr lang="fr-FR" sz="1600" dirty="0" smtClean="0"/>
              <a:t>En comptabilité, le rabais est une réduction commerciale </a:t>
            </a:r>
            <a:r>
              <a:rPr lang="fr-FR" sz="1600" b="1" dirty="0" smtClean="0"/>
              <a:t>exceptionnelle </a:t>
            </a:r>
            <a:r>
              <a:rPr lang="fr-FR" sz="1600" dirty="0" smtClean="0"/>
              <a:t>du prix de vente accordée au client pour un défaut de qualité des produits,  de conformité de la commande aux caractéristiques prédéfinies ou d’un retard de livraison.</a:t>
            </a:r>
            <a:br>
              <a:rPr lang="fr-FR" sz="1600" dirty="0" smtClean="0"/>
            </a:br>
            <a:r>
              <a:rPr lang="fr-FR" sz="1600" dirty="0" smtClean="0"/>
              <a:t>Un rabais est accordé à la facturation ou après facturation (avoir).</a:t>
            </a:r>
          </a:p>
          <a:p>
            <a:pPr lvl="1">
              <a:buNone/>
            </a:pPr>
            <a:endParaRPr lang="fr-FR" sz="1600" dirty="0" smtClean="0"/>
          </a:p>
          <a:p>
            <a:pPr lvl="1"/>
            <a:r>
              <a:rPr lang="fr-FR" sz="1600" dirty="0" smtClean="0"/>
              <a:t> </a:t>
            </a:r>
            <a:r>
              <a:rPr lang="fr-FR" sz="1600" b="1" dirty="0" smtClean="0"/>
              <a:t>La  remise</a:t>
            </a:r>
            <a:r>
              <a:rPr lang="fr-FR" sz="1600" dirty="0" smtClean="0"/>
              <a:t> est une réduction commerciale </a:t>
            </a:r>
            <a:r>
              <a:rPr lang="fr-FR" sz="1600" b="1" dirty="0" smtClean="0"/>
              <a:t>habituelle</a:t>
            </a:r>
            <a:r>
              <a:rPr lang="fr-FR" sz="1600" dirty="0" smtClean="0"/>
              <a:t> accordée en fonction des quantités achetées, dans le cadre d’une opération promotionnelle ou suivant la qualité du client. Généralement, ces remises sont accordées aux clients qui achètent des quantités importantes.</a:t>
            </a:r>
          </a:p>
          <a:p>
            <a:pPr lvl="1"/>
            <a:endParaRPr lang="fr-FR" sz="1600" dirty="0" smtClean="0"/>
          </a:p>
          <a:p>
            <a:pPr lvl="1"/>
            <a:r>
              <a:rPr lang="fr-FR" sz="1600" b="1" dirty="0" smtClean="0"/>
              <a:t>La ristourne</a:t>
            </a:r>
            <a:r>
              <a:rPr lang="fr-FR" sz="1600" dirty="0" smtClean="0"/>
              <a:t> est une réduction de prix accordée sur le montant global des ventes faites avec un même client  pendant une période déterminée (mois, trimestre, semestre…). Elle se calcule alors sur le Chiffre d’Affaires réalisé avec le client durant la période retenue, en général la fin de l’année (RFA).</a:t>
            </a:r>
          </a:p>
          <a:p>
            <a:pPr lvl="1">
              <a:buNone/>
            </a:pPr>
            <a:endParaRPr lang="fr-FR" sz="1600" b="1" dirty="0"/>
          </a:p>
        </p:txBody>
      </p:sp>
      <p:sp>
        <p:nvSpPr>
          <p:cNvPr id="29700" name="Text Box 4"/>
          <p:cNvSpPr txBox="1">
            <a:spLocks noChangeArrowheads="1"/>
          </p:cNvSpPr>
          <p:nvPr/>
        </p:nvSpPr>
        <p:spPr bwMode="auto">
          <a:xfrm>
            <a:off x="827088" y="476250"/>
            <a:ext cx="7705725" cy="366713"/>
          </a:xfrm>
          <a:prstGeom prst="rect">
            <a:avLst/>
          </a:prstGeom>
          <a:noFill/>
          <a:ln w="9525">
            <a:noFill/>
            <a:prstDash val="sysDot"/>
            <a:miter lim="800000"/>
            <a:headEnd/>
            <a:tailEnd/>
          </a:ln>
        </p:spPr>
        <p:txBody>
          <a:bodyPr lIns="90000" tIns="46800" rIns="90000" bIns="46800">
            <a:spAutoFit/>
          </a:bodyPr>
          <a:lstStyle/>
          <a:p>
            <a:pPr>
              <a:spcBef>
                <a:spcPct val="50000"/>
              </a:spcBef>
            </a:pPr>
            <a:endParaRPr lang="fr-FR">
              <a:latin typeface="Tahoma" pitchFamily="34" charset="0"/>
            </a:endParaRPr>
          </a:p>
        </p:txBody>
      </p:sp>
      <p:sp>
        <p:nvSpPr>
          <p:cNvPr id="7" name="Titre 31"/>
          <p:cNvSpPr txBox="1">
            <a:spLocks/>
          </p:cNvSpPr>
          <p:nvPr/>
        </p:nvSpPr>
        <p:spPr>
          <a:xfrm>
            <a:off x="1066800" y="228600"/>
            <a:ext cx="76200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prstClr val="black"/>
                </a:solidFill>
                <a:effectLst/>
                <a:uLnTx/>
                <a:uFillTx/>
                <a:latin typeface="+mj-lt"/>
                <a:ea typeface="+mj-ea"/>
                <a:cs typeface="+mj-cs"/>
              </a:rPr>
              <a:t>L’ADV: interface dans la gestion des flux </a:t>
            </a:r>
            <a:br>
              <a:rPr kumimoji="0" lang="fr-FR" sz="2800" b="1" i="0" u="none" strike="noStrike" kern="1200" cap="none" spc="0" normalizeH="0" baseline="0" noProof="0" dirty="0" smtClean="0">
                <a:ln>
                  <a:noFill/>
                </a:ln>
                <a:solidFill>
                  <a:prstClr val="black"/>
                </a:solidFill>
                <a:effectLst/>
                <a:uLnTx/>
                <a:uFillTx/>
                <a:latin typeface="+mj-lt"/>
                <a:ea typeface="+mj-ea"/>
                <a:cs typeface="+mj-cs"/>
              </a:rPr>
            </a:br>
            <a:r>
              <a:rPr kumimoji="0" lang="fr-FR" sz="2800" b="1" i="0" u="none" strike="noStrike" kern="1200" cap="none" spc="0" normalizeH="0" baseline="0" noProof="0" dirty="0" smtClean="0">
                <a:ln>
                  <a:noFill/>
                </a:ln>
                <a:solidFill>
                  <a:schemeClr val="tx1"/>
                </a:solidFill>
                <a:effectLst/>
                <a:uLnTx/>
                <a:uFillTx/>
                <a:latin typeface="+mj-lt"/>
                <a:ea typeface="+mj-ea"/>
                <a:cs typeface="+mj-cs"/>
              </a:rPr>
              <a:t>Les</a:t>
            </a:r>
            <a:r>
              <a:rPr kumimoji="0" lang="fr-FR" sz="2800" b="1" i="0" u="none" strike="noStrike" kern="1200" cap="none" spc="0" normalizeH="0" noProof="0" dirty="0" smtClean="0">
                <a:ln>
                  <a:noFill/>
                </a:ln>
                <a:solidFill>
                  <a:schemeClr val="tx1"/>
                </a:solidFill>
                <a:effectLst/>
                <a:uLnTx/>
                <a:uFillTx/>
                <a:latin typeface="+mj-lt"/>
                <a:ea typeface="+mj-ea"/>
                <a:cs typeface="+mj-cs"/>
              </a:rPr>
              <a:t> moyens de </a:t>
            </a:r>
            <a:r>
              <a:rPr kumimoji="0" lang="fr-FR" sz="2800" b="1" i="0" u="none" strike="noStrike" kern="1200" cap="none" spc="0" normalizeH="0" noProof="0" dirty="0" err="1" smtClean="0">
                <a:ln>
                  <a:noFill/>
                </a:ln>
                <a:solidFill>
                  <a:schemeClr val="tx1"/>
                </a:solidFill>
                <a:effectLst/>
                <a:uLnTx/>
                <a:uFillTx/>
                <a:latin typeface="+mj-lt"/>
                <a:ea typeface="+mj-ea"/>
                <a:cs typeface="+mj-cs"/>
              </a:rPr>
              <a:t>paiemen</a:t>
            </a:r>
            <a:r>
              <a:rPr lang="fr-FR" sz="2800" b="1" dirty="0">
                <a:latin typeface="+mj-lt"/>
                <a:ea typeface="+mj-ea"/>
                <a:cs typeface="+mj-cs"/>
              </a:rPr>
              <a:t>t</a:t>
            </a:r>
            <a:endParaRPr kumimoji="0" lang="fr-FR"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ZoneTexte 1"/>
          <p:cNvSpPr txBox="1"/>
          <p:nvPr/>
        </p:nvSpPr>
        <p:spPr>
          <a:xfrm>
            <a:off x="227012" y="1917192"/>
            <a:ext cx="8612187" cy="400110"/>
          </a:xfrm>
          <a:prstGeom prst="rect">
            <a:avLst/>
          </a:prstGeom>
          <a:noFill/>
        </p:spPr>
        <p:txBody>
          <a:bodyPr wrap="square" rtlCol="0">
            <a:spAutoFit/>
          </a:bodyPr>
          <a:lstStyle/>
          <a:p>
            <a:r>
              <a:rPr lang="fr-FR" sz="2000" b="1" dirty="0">
                <a:latin typeface="+mn-lt"/>
              </a:rPr>
              <a:t>Remise, Rabais, Réduction, Escompte, Ristourne : quelles sont les </a:t>
            </a:r>
            <a:r>
              <a:rPr lang="fr-FR" sz="2000" b="1" dirty="0" smtClean="0">
                <a:latin typeface="+mn-lt"/>
              </a:rPr>
              <a:t>différences?</a:t>
            </a:r>
            <a:endParaRPr lang="fr-FR" sz="2000" b="1" dirty="0">
              <a:latin typeface="+mn-lt"/>
            </a:endParaRPr>
          </a:p>
        </p:txBody>
      </p:sp>
    </p:spTree>
    <p:extLst>
      <p:ext uri="{BB962C8B-B14F-4D97-AF65-F5344CB8AC3E}">
        <p14:creationId xmlns:p14="http://schemas.microsoft.com/office/powerpoint/2010/main" val="2038755656"/>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 grpId="0"/>
    </p:bldLst>
  </p:timing>
</p:sld>
</file>

<file path=ppt/theme/theme1.xml><?xml version="1.0" encoding="utf-8"?>
<a:theme xmlns:a="http://schemas.openxmlformats.org/drawingml/2006/main" name="Thème Off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16053</TotalTime>
  <Words>5744</Words>
  <Application>Microsoft Office PowerPoint</Application>
  <PresentationFormat>Affichage à l'écran (4:3)</PresentationFormat>
  <Paragraphs>1756</Paragraphs>
  <Slides>84</Slides>
  <Notes>20</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84</vt:i4>
      </vt:variant>
    </vt:vector>
  </HeadingPairs>
  <TitlesOfParts>
    <vt:vector size="88" baseType="lpstr">
      <vt:lpstr>Thème Office</vt:lpstr>
      <vt:lpstr>Feuille de calcul</vt:lpstr>
      <vt:lpstr>Image Photo Editor</vt:lpstr>
      <vt:lpstr>Clip</vt:lpstr>
      <vt:lpstr>Présentation PowerPoint</vt:lpstr>
      <vt:lpstr>Présentation du cours</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lpstr>Formation du prix consommateur : principe général</vt:lpstr>
      <vt:lpstr>Les variations de prix</vt:lpstr>
      <vt:lpstr>Les variations de prix</vt:lpstr>
      <vt:lpstr>Présentation PowerPoint</vt:lpstr>
      <vt:lpstr>Présentation PowerPoint</vt:lpstr>
      <vt:lpstr>Organisation des services achats</vt:lpstr>
      <vt:lpstr>Présentation PowerPoint</vt:lpstr>
      <vt:lpstr>Présentation PowerPoint</vt:lpstr>
      <vt:lpstr>Inter sociétés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achats: achats pour stock </vt:lpstr>
      <vt:lpstr>Les achats: achats pour stock </vt:lpstr>
      <vt:lpstr>Les achats: achats pour stock </vt:lpstr>
      <vt:lpstr>Les achats: achats pour stock </vt:lpstr>
      <vt:lpstr>Les achats: approvisionnements pour consommation</vt:lpstr>
      <vt:lpstr>Les achats: approvisionnements pour consommation</vt:lpstr>
      <vt:lpstr>Le achats: évaluation des fournisseurs</vt:lpstr>
      <vt:lpstr>Le achats: évaluation des fournisseurs</vt:lpstr>
      <vt:lpstr>Le achats: évaluation des fournisseurs</vt:lpstr>
      <vt:lpstr>Le achats: évaluation des fournisseurs</vt:lpstr>
      <vt:lpstr>Les stocks</vt:lpstr>
      <vt:lpstr>Les stocks</vt:lpstr>
      <vt:lpstr>Les stocks</vt:lpstr>
      <vt:lpstr>Les stocks</vt:lpstr>
      <vt:lpstr>Les stocks</vt:lpstr>
      <vt:lpstr>Les stocks</vt:lpstr>
      <vt:lpstr>Les stocks</vt:lpstr>
      <vt:lpstr>Les stocks</vt:lpstr>
      <vt:lpstr>Organisation des magasins et des stocks</vt:lpstr>
      <vt:lpstr>Organisation des magasins et des stocks</vt:lpstr>
      <vt:lpstr>Organisation des magasins et des stocks</vt:lpstr>
      <vt:lpstr>Organisation des magasins et des stocks</vt:lpstr>
      <vt:lpstr>Organisation des magasins et des stocks</vt:lpstr>
      <vt:lpstr>Organisation des magasins et des stocks</vt:lpstr>
      <vt:lpstr>Organisation des magasins et des stocks</vt:lpstr>
      <vt:lpstr>Organisation des magasins et des stocks</vt:lpstr>
      <vt:lpstr>Organisation des magasins et des stocks</vt:lpstr>
      <vt:lpstr>Présentation PowerPoint</vt:lpstr>
      <vt:lpstr>Présentation PowerPoint</vt:lpstr>
      <vt:lpstr>Présentation PowerPoint</vt:lpstr>
      <vt:lpstr>Présentation PowerPoint</vt:lpstr>
      <vt:lpstr>Présentation PowerPoint</vt:lpstr>
      <vt:lpstr>Plan d’un entrepôt</vt:lpstr>
      <vt:lpstr>Présentation PowerPoint</vt:lpstr>
      <vt:lpstr>Présentation PowerPoint</vt:lpstr>
      <vt:lpstr>Présentation PowerPoint</vt:lpstr>
      <vt:lpstr>Le transport</vt:lpstr>
      <vt:lpstr>Le transport</vt:lpstr>
      <vt:lpstr>Le transport</vt:lpstr>
      <vt:lpstr>Le transport</vt:lpstr>
      <vt:lpstr>Le transport</vt:lpstr>
      <vt:lpstr>Le transport</vt:lpstr>
      <vt:lpstr>Le transport</vt:lpstr>
      <vt:lpstr> Distinction des Incoterms selon le mode de transport</vt:lpstr>
      <vt:lpstr>EXW Ex Works (..named place)</vt:lpstr>
      <vt:lpstr>FOB Free On Board (named port of shipment )</vt:lpstr>
      <vt:lpstr> CIF = Cost, Insurance and Freight (named port of destination) </vt:lpstr>
      <vt:lpstr>Présentation PowerPoint</vt:lpstr>
      <vt:lpstr>Présentation PowerPoint</vt:lpstr>
      <vt:lpstr>Présentation PowerPoint</vt:lpstr>
      <vt:lpstr>Présentation PowerPoint</vt:lpstr>
      <vt:lpstr> Les procédures douanières avec les pays de l’UE</vt:lpstr>
      <vt:lpstr> Les procédures douanières avec les pays de l’UE</vt:lpstr>
      <vt:lpstr>Présentation PowerPoint</vt:lpstr>
      <vt:lpstr>Présentation PowerPoint</vt:lpstr>
      <vt:lpstr>Le  Crédit documentaire révocable</vt:lpstr>
      <vt:lpstr>Le  Crédit documentaire non confirmé</vt:lpstr>
    </vt:vector>
  </TitlesOfParts>
  <Company>eisti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présentation</dc:title>
  <dc:subject>Objet présentation</dc:subject>
  <dc:creator>Nathalie Hirigoyen</dc:creator>
  <cp:lastModifiedBy>utilisateur</cp:lastModifiedBy>
  <cp:revision>426</cp:revision>
  <cp:lastPrinted>2013-09-06T14:48:22Z</cp:lastPrinted>
  <dcterms:created xsi:type="dcterms:W3CDTF">2001-01-28T11:48:29Z</dcterms:created>
  <dcterms:modified xsi:type="dcterms:W3CDTF">2013-10-08T11:42:42Z</dcterms:modified>
</cp:coreProperties>
</file>