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7" r:id="rId1"/>
  </p:sldMasterIdLst>
  <p:notesMasterIdLst>
    <p:notesMasterId r:id="rId65"/>
  </p:notesMasterIdLst>
  <p:sldIdLst>
    <p:sldId id="316" r:id="rId2"/>
    <p:sldId id="351" r:id="rId3"/>
    <p:sldId id="388" r:id="rId4"/>
    <p:sldId id="325" r:id="rId5"/>
    <p:sldId id="327" r:id="rId6"/>
    <p:sldId id="389" r:id="rId7"/>
    <p:sldId id="390" r:id="rId8"/>
    <p:sldId id="323" r:id="rId9"/>
    <p:sldId id="322" r:id="rId10"/>
    <p:sldId id="328" r:id="rId11"/>
    <p:sldId id="336" r:id="rId12"/>
    <p:sldId id="467" r:id="rId13"/>
    <p:sldId id="329" r:id="rId14"/>
    <p:sldId id="357" r:id="rId15"/>
    <p:sldId id="361" r:id="rId16"/>
    <p:sldId id="356" r:id="rId17"/>
    <p:sldId id="332" r:id="rId18"/>
    <p:sldId id="360" r:id="rId19"/>
    <p:sldId id="363" r:id="rId20"/>
    <p:sldId id="362" r:id="rId21"/>
    <p:sldId id="366" r:id="rId22"/>
    <p:sldId id="337" r:id="rId23"/>
    <p:sldId id="382" r:id="rId24"/>
    <p:sldId id="394" r:id="rId25"/>
    <p:sldId id="437" r:id="rId26"/>
    <p:sldId id="396" r:id="rId27"/>
    <p:sldId id="397" r:id="rId28"/>
    <p:sldId id="398" r:id="rId29"/>
    <p:sldId id="399" r:id="rId30"/>
    <p:sldId id="400" r:id="rId31"/>
    <p:sldId id="401" r:id="rId32"/>
    <p:sldId id="402" r:id="rId33"/>
    <p:sldId id="403" r:id="rId34"/>
    <p:sldId id="404" r:id="rId35"/>
    <p:sldId id="405" r:id="rId36"/>
    <p:sldId id="408" r:id="rId37"/>
    <p:sldId id="415" r:id="rId38"/>
    <p:sldId id="416" r:id="rId39"/>
    <p:sldId id="417" r:id="rId40"/>
    <p:sldId id="418" r:id="rId41"/>
    <p:sldId id="419" r:id="rId42"/>
    <p:sldId id="420" r:id="rId43"/>
    <p:sldId id="421" r:id="rId44"/>
    <p:sldId id="422" r:id="rId45"/>
    <p:sldId id="410" r:id="rId46"/>
    <p:sldId id="411" r:id="rId47"/>
    <p:sldId id="412" r:id="rId48"/>
    <p:sldId id="425" r:id="rId49"/>
    <p:sldId id="426" r:id="rId50"/>
    <p:sldId id="427" r:id="rId51"/>
    <p:sldId id="428" r:id="rId52"/>
    <p:sldId id="432" r:id="rId53"/>
    <p:sldId id="440" r:id="rId54"/>
    <p:sldId id="441" r:id="rId55"/>
    <p:sldId id="442" r:id="rId56"/>
    <p:sldId id="444" r:id="rId57"/>
    <p:sldId id="445" r:id="rId58"/>
    <p:sldId id="446" r:id="rId59"/>
    <p:sldId id="447" r:id="rId60"/>
    <p:sldId id="448" r:id="rId61"/>
    <p:sldId id="449" r:id="rId62"/>
    <p:sldId id="450" r:id="rId63"/>
    <p:sldId id="451" r:id="rId64"/>
  </p:sldIdLst>
  <p:sldSz cx="9144000" cy="6858000" type="screen4x3"/>
  <p:notesSz cx="6640513" cy="9904413"/>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8" autoAdjust="0"/>
    <p:restoredTop sz="89710" autoAdjust="0"/>
  </p:normalViewPr>
  <p:slideViewPr>
    <p:cSldViewPr>
      <p:cViewPr varScale="1">
        <p:scale>
          <a:sx n="62" d="100"/>
          <a:sy n="62" d="100"/>
        </p:scale>
        <p:origin x="-6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96"/>
    </p:cViewPr>
  </p:sorterViewPr>
  <p:notesViewPr>
    <p:cSldViewPr>
      <p:cViewPr varScale="1">
        <p:scale>
          <a:sx n="34" d="100"/>
          <a:sy n="34" d="100"/>
        </p:scale>
        <p:origin x="-1662" y="-84"/>
      </p:cViewPr>
      <p:guideLst>
        <p:guide orient="horz" pos="3120"/>
        <p:guide pos="209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fr-FR"/>
          </a:p>
        </p:txBody>
      </p:sp>
      <p:sp>
        <p:nvSpPr>
          <p:cNvPr id="3075" name="Rectangle 3"/>
          <p:cNvSpPr>
            <a:spLocks noGrp="1" noChangeArrowheads="1"/>
          </p:cNvSpPr>
          <p:nvPr>
            <p:ph type="dt" idx="1"/>
          </p:nvPr>
        </p:nvSpPr>
        <p:spPr bwMode="auto">
          <a:xfrm>
            <a:off x="3762375"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fr-FR"/>
          </a:p>
        </p:txBody>
      </p:sp>
      <p:sp>
        <p:nvSpPr>
          <p:cNvPr id="32772" name="Rectangle 4"/>
          <p:cNvSpPr>
            <a:spLocks noGrp="1" noRot="1" noChangeAspect="1" noChangeArrowheads="1" noTextEdit="1"/>
          </p:cNvSpPr>
          <p:nvPr>
            <p:ph type="sldImg" idx="2"/>
          </p:nvPr>
        </p:nvSpPr>
        <p:spPr bwMode="auto">
          <a:xfrm>
            <a:off x="846138" y="742950"/>
            <a:ext cx="4949825" cy="37131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5825" y="4705350"/>
            <a:ext cx="4868863" cy="4456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09113"/>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3762375" y="9409113"/>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ECAD36F-1B87-4325-90B7-2D55FE138180}" type="slidenum">
              <a:rPr lang="fr-FR"/>
              <a:pPr>
                <a:defRPr/>
              </a:pPr>
              <a:t>‹N°›</a:t>
            </a:fld>
            <a:endParaRPr lang="fr-FR"/>
          </a:p>
        </p:txBody>
      </p:sp>
    </p:spTree>
    <p:extLst>
      <p:ext uri="{BB962C8B-B14F-4D97-AF65-F5344CB8AC3E}">
        <p14:creationId xmlns:p14="http://schemas.microsoft.com/office/powerpoint/2010/main" val="286556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ECAD36F-1B87-4325-90B7-2D55FE138180}" type="slidenum">
              <a:rPr lang="fr-FR" smtClean="0"/>
              <a:pPr>
                <a:defRPr/>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B82A1A8-AFC6-425A-BB00-F931E79F1E5D}" type="slidenum">
              <a:rPr lang="fr-FR" smtClean="0"/>
              <a:pPr/>
              <a:t>51</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885402" y="4704597"/>
            <a:ext cx="4869710" cy="4456986"/>
          </a:xfrm>
          <a:noFill/>
          <a:ln/>
        </p:spPr>
        <p:txBody>
          <a:bodyPr/>
          <a:lstStyle/>
          <a:p>
            <a:pPr lvl="1" eaLnBrk="1" hangingPunct="1"/>
            <a:r>
              <a:rPr lang="fr-FR" smtClean="0"/>
              <a:t>Note à l’attention de l’animateur :</a:t>
            </a:r>
            <a:br>
              <a:rPr lang="fr-FR" smtClean="0"/>
            </a:br>
            <a:endParaRPr lang="fr-FR" smtClean="0"/>
          </a:p>
          <a:p>
            <a:pPr lvl="1" eaLnBrk="1" hangingPunct="1"/>
            <a:r>
              <a:rPr lang="fr-FR" smtClean="0"/>
              <a:t>Questions-clefs :</a:t>
            </a:r>
          </a:p>
          <a:p>
            <a:pPr lvl="1" eaLnBrk="1" hangingPunct="1">
              <a:buFontTx/>
              <a:buChar char="-"/>
            </a:pPr>
            <a:r>
              <a:rPr lang="fr-FR" smtClean="0"/>
              <a:t>Comment diminuer la vulnérabilité de mon réseau ?</a:t>
            </a:r>
          </a:p>
          <a:p>
            <a:pPr lvl="1" eaLnBrk="1" hangingPunct="1">
              <a:buFontTx/>
              <a:buChar char="-"/>
            </a:pPr>
            <a:r>
              <a:rPr lang="fr-FR" smtClean="0"/>
              <a:t>Comment l’adapter aux attentes des clientèles nationales et internationales de demain ?</a:t>
            </a:r>
          </a:p>
          <a:p>
            <a:pPr lvl="1" eaLnBrk="1" hangingPunct="1">
              <a:buFontTx/>
              <a:buChar char="-"/>
            </a:pPr>
            <a:r>
              <a:rPr lang="fr-FR" smtClean="0"/>
              <a:t>Comment améliorer la rentabilité de l’ensemble du dispositif de distribution ?</a:t>
            </a:r>
          </a:p>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BE94B5-4A9A-43FE-B21E-E96DE9F945EF}" type="slidenum">
              <a:rPr lang="fr-FR" smtClean="0"/>
              <a:pPr/>
              <a:t>52</a:t>
            </a:fld>
            <a:endParaRPr lang="fr-F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885402" y="4699439"/>
            <a:ext cx="4869710" cy="297475"/>
          </a:xfrm>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Commentaires</a:t>
            </a:r>
            <a:r>
              <a:rPr lang="fr-FR" baseline="0" dirty="0" smtClean="0"/>
              <a:t> étudiants</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53</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Ollecter</a:t>
            </a:r>
            <a:r>
              <a:rPr lang="fr-FR" dirty="0" smtClean="0"/>
              <a:t>, conserver,</a:t>
            </a:r>
            <a:r>
              <a:rPr lang="fr-FR" baseline="0" dirty="0" smtClean="0"/>
              <a:t> organiser </a:t>
            </a:r>
            <a:endParaRPr lang="fr-FR" dirty="0"/>
          </a:p>
        </p:txBody>
      </p:sp>
      <p:sp>
        <p:nvSpPr>
          <p:cNvPr id="4" name="Espace réservé du numéro de diapositive 3"/>
          <p:cNvSpPr>
            <a:spLocks noGrp="1"/>
          </p:cNvSpPr>
          <p:nvPr>
            <p:ph type="sldNum" sz="quarter" idx="10"/>
          </p:nvPr>
        </p:nvSpPr>
        <p:spPr/>
        <p:txBody>
          <a:bodyPr/>
          <a:lstStyle/>
          <a:p>
            <a:fld id="{3C51B434-0BDE-41F8-8033-7A872E02E591}" type="slidenum">
              <a:rPr lang="fr-FR" smtClean="0"/>
              <a:pPr/>
              <a:t>60</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Ollecter</a:t>
            </a:r>
            <a:r>
              <a:rPr lang="fr-FR" dirty="0" smtClean="0"/>
              <a:t>, conserver,</a:t>
            </a:r>
            <a:r>
              <a:rPr lang="fr-FR" baseline="0" dirty="0" smtClean="0"/>
              <a:t> organiser </a:t>
            </a:r>
            <a:endParaRPr lang="fr-FR" dirty="0"/>
          </a:p>
        </p:txBody>
      </p:sp>
      <p:sp>
        <p:nvSpPr>
          <p:cNvPr id="4" name="Espace réservé du numéro de diapositive 3"/>
          <p:cNvSpPr>
            <a:spLocks noGrp="1"/>
          </p:cNvSpPr>
          <p:nvPr>
            <p:ph type="sldNum" sz="quarter" idx="10"/>
          </p:nvPr>
        </p:nvSpPr>
        <p:spPr/>
        <p:txBody>
          <a:bodyPr/>
          <a:lstStyle/>
          <a:p>
            <a:fld id="{3C51B434-0BDE-41F8-8033-7A872E02E591}" type="slidenum">
              <a:rPr lang="fr-FR" smtClean="0"/>
              <a:pPr/>
              <a:t>61</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Ollecter</a:t>
            </a:r>
            <a:r>
              <a:rPr lang="fr-FR" dirty="0" smtClean="0"/>
              <a:t>, conserver,</a:t>
            </a:r>
            <a:r>
              <a:rPr lang="fr-FR" baseline="0" dirty="0" smtClean="0"/>
              <a:t> organiser </a:t>
            </a:r>
            <a:endParaRPr lang="fr-FR" dirty="0"/>
          </a:p>
        </p:txBody>
      </p:sp>
      <p:sp>
        <p:nvSpPr>
          <p:cNvPr id="4" name="Espace réservé du numéro de diapositive 3"/>
          <p:cNvSpPr>
            <a:spLocks noGrp="1"/>
          </p:cNvSpPr>
          <p:nvPr>
            <p:ph type="sldNum" sz="quarter" idx="10"/>
          </p:nvPr>
        </p:nvSpPr>
        <p:spPr/>
        <p:txBody>
          <a:bodyPr/>
          <a:lstStyle/>
          <a:p>
            <a:fld id="{3C51B434-0BDE-41F8-8033-7A872E02E591}" type="slidenum">
              <a:rPr lang="fr-FR" smtClean="0"/>
              <a:pPr/>
              <a:t>62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Ollecter</a:t>
            </a:r>
            <a:r>
              <a:rPr lang="fr-FR" dirty="0" smtClean="0"/>
              <a:t>, conserver,</a:t>
            </a:r>
            <a:r>
              <a:rPr lang="fr-FR" baseline="0" dirty="0" smtClean="0"/>
              <a:t> organiser </a:t>
            </a:r>
            <a:endParaRPr lang="fr-FR" dirty="0"/>
          </a:p>
        </p:txBody>
      </p:sp>
      <p:sp>
        <p:nvSpPr>
          <p:cNvPr id="4" name="Espace réservé du numéro de diapositive 3"/>
          <p:cNvSpPr>
            <a:spLocks noGrp="1"/>
          </p:cNvSpPr>
          <p:nvPr>
            <p:ph type="sldNum" sz="quarter" idx="10"/>
          </p:nvPr>
        </p:nvSpPr>
        <p:spPr/>
        <p:txBody>
          <a:bodyPr/>
          <a:lstStyle/>
          <a:p>
            <a:fld id="{3C51B434-0BDE-41F8-8033-7A872E02E591}" type="slidenum">
              <a:rPr lang="fr-FR" smtClean="0"/>
              <a:pPr/>
              <a:t>63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75746">
              <a:defRPr/>
            </a:pPr>
            <a:r>
              <a:rPr lang="fr-FR" dirty="0" smtClean="0">
                <a:cs typeface="Times New Roman" pitchFamily="18" charset="0"/>
              </a:rPr>
              <a:t>Paradigmes=</a:t>
            </a:r>
            <a:r>
              <a:rPr lang="fr-FR" baseline="0" dirty="0" smtClean="0">
                <a:cs typeface="Times New Roman" pitchFamily="18" charset="0"/>
              </a:rPr>
              <a:t> </a:t>
            </a:r>
            <a:r>
              <a:rPr lang="fr-FR" dirty="0" smtClean="0">
                <a:cs typeface="Times New Roman" pitchFamily="18" charset="0"/>
              </a:rPr>
              <a:t>Ensemble de concepts pas toujours exprimés qui gouvernent souvent implicitement les attitudes et les façons d'agir de groupes humains dans une discipline. Ce mot a d'abord été utilisé avec cette acception par </a:t>
            </a:r>
            <a:r>
              <a:rPr lang="fr-FR" dirty="0" err="1" smtClean="0">
                <a:cs typeface="Times New Roman" pitchFamily="18" charset="0"/>
              </a:rPr>
              <a:t>Kuntz</a:t>
            </a:r>
            <a:r>
              <a:rPr lang="fr-FR" dirty="0" smtClean="0">
                <a:cs typeface="Times New Roman" pitchFamily="18" charset="0"/>
              </a:rPr>
              <a:t> à propos des méthodes scientifiques.</a:t>
            </a:r>
          </a:p>
          <a:p>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840262E-AEB1-4FF8-9FF7-926BACC32B15}" type="slidenum">
              <a:rPr lang="fr-FR" smtClean="0"/>
              <a:pPr/>
              <a:t>28</a:t>
            </a:fld>
            <a:endParaRPr lang="fr-FR"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885402" y="4704598"/>
            <a:ext cx="4869710" cy="2789056"/>
          </a:xfrm>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1B22824-7E6C-4076-8DCD-68BB76054258}" type="slidenum">
              <a:rPr lang="en-US"/>
              <a:pPr/>
              <a:t>29</a:t>
            </a:fld>
            <a:endParaRPr lang="en-US"/>
          </a:p>
        </p:txBody>
      </p:sp>
      <p:sp>
        <p:nvSpPr>
          <p:cNvPr id="737282" name="Rectangle 2"/>
          <p:cNvSpPr>
            <a:spLocks noGrp="1" noRot="1" noChangeAspect="1" noChangeArrowheads="1" noTextEdit="1"/>
          </p:cNvSpPr>
          <p:nvPr>
            <p:ph type="sldImg"/>
          </p:nvPr>
        </p:nvSpPr>
        <p:spPr>
          <a:xfrm>
            <a:off x="855663" y="750888"/>
            <a:ext cx="4927600" cy="3697287"/>
          </a:xfrm>
          <a:ln/>
        </p:spPr>
      </p:sp>
      <p:sp>
        <p:nvSpPr>
          <p:cNvPr id="73728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3110F0E-E376-4ED9-B791-7B82DB0E1C1B}" type="slidenum">
              <a:rPr lang="en-US"/>
              <a:pPr/>
              <a:t>30</a:t>
            </a:fld>
            <a:endParaRPr lang="en-US"/>
          </a:p>
        </p:txBody>
      </p:sp>
      <p:sp>
        <p:nvSpPr>
          <p:cNvPr id="741378" name="Rectangle 2"/>
          <p:cNvSpPr>
            <a:spLocks noGrp="1" noRot="1" noChangeAspect="1" noChangeArrowheads="1" noTextEdit="1"/>
          </p:cNvSpPr>
          <p:nvPr>
            <p:ph type="sldImg"/>
          </p:nvPr>
        </p:nvSpPr>
        <p:spPr>
          <a:xfrm>
            <a:off x="855663" y="750888"/>
            <a:ext cx="4927600" cy="3697287"/>
          </a:xfrm>
          <a:ln/>
        </p:spPr>
      </p:sp>
      <p:sp>
        <p:nvSpPr>
          <p:cNvPr id="74137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44575">
              <a:defRPr/>
            </a:pPr>
            <a:r>
              <a:rPr lang="fr-FR" dirty="0" smtClean="0">
                <a:cs typeface="Times New Roman" pitchFamily="18" charset="0"/>
              </a:rPr>
              <a:t>Paradigmes=</a:t>
            </a:r>
            <a:r>
              <a:rPr lang="fr-FR" baseline="0" dirty="0" smtClean="0">
                <a:cs typeface="Times New Roman" pitchFamily="18" charset="0"/>
              </a:rPr>
              <a:t> </a:t>
            </a:r>
            <a:r>
              <a:rPr lang="fr-FR" dirty="0" smtClean="0">
                <a:cs typeface="Times New Roman" pitchFamily="18" charset="0"/>
              </a:rPr>
              <a:t>Ensemble de concepts pas toujours exprimés qui gouvernent souvent implicitement les attitudes et les façons d'agir de groupes humains dans une discipline. Ce mot a d'abord été utilisé avec cette acception par </a:t>
            </a:r>
            <a:r>
              <a:rPr lang="fr-FR" dirty="0" err="1" smtClean="0">
                <a:cs typeface="Times New Roman" pitchFamily="18" charset="0"/>
              </a:rPr>
              <a:t>Kuntz</a:t>
            </a:r>
            <a:r>
              <a:rPr lang="fr-FR" dirty="0" smtClean="0">
                <a:cs typeface="Times New Roman" pitchFamily="18" charset="0"/>
              </a:rPr>
              <a:t> à propos des méthodes scientifiques.</a:t>
            </a:r>
          </a:p>
          <a:p>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31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Electronic Data Interchange</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33</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Electronic Data Interchange</a:t>
            </a:r>
            <a:endParaRPr lang="fr-FR" dirty="0"/>
          </a:p>
        </p:txBody>
      </p:sp>
      <p:sp>
        <p:nvSpPr>
          <p:cNvPr id="4" name="Espace réservé du numéro de diapositive 3"/>
          <p:cNvSpPr>
            <a:spLocks noGrp="1"/>
          </p:cNvSpPr>
          <p:nvPr>
            <p:ph type="sldNum" sz="quarter" idx="10"/>
          </p:nvPr>
        </p:nvSpPr>
        <p:spPr/>
        <p:txBody>
          <a:bodyPr/>
          <a:lstStyle/>
          <a:p>
            <a:fld id="{2CE7E9DC-0785-4656-831B-7574320EE6EB}" type="slidenum">
              <a:rPr lang="fr-FR" smtClean="0"/>
              <a:pPr/>
              <a:t>35</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smtClean="0"/>
              <a:t>Ollecter</a:t>
            </a:r>
            <a:r>
              <a:rPr lang="fr-FR" dirty="0" smtClean="0"/>
              <a:t>, conserver,</a:t>
            </a:r>
            <a:r>
              <a:rPr lang="fr-FR" baseline="0" dirty="0" smtClean="0"/>
              <a:t> organiser </a:t>
            </a:r>
            <a:endParaRPr lang="fr-FR" dirty="0"/>
          </a:p>
        </p:txBody>
      </p:sp>
      <p:sp>
        <p:nvSpPr>
          <p:cNvPr id="4" name="Espace réservé du numéro de diapositive 3"/>
          <p:cNvSpPr>
            <a:spLocks noGrp="1"/>
          </p:cNvSpPr>
          <p:nvPr>
            <p:ph type="sldNum" sz="quarter" idx="10"/>
          </p:nvPr>
        </p:nvSpPr>
        <p:spPr/>
        <p:txBody>
          <a:bodyPr/>
          <a:lstStyle/>
          <a:p>
            <a:fld id="{3C51B434-0BDE-41F8-8033-7A872E02E591}" type="slidenum">
              <a:rPr lang="fr-FR" smtClean="0"/>
              <a:pPr/>
              <a:t>49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2"/>
          <p:cNvGrpSpPr>
            <a:grpSpLocks/>
          </p:cNvGrpSpPr>
          <p:nvPr userDrawn="1"/>
        </p:nvGrpSpPr>
        <p:grpSpPr bwMode="auto">
          <a:xfrm>
            <a:off x="0" y="886016"/>
            <a:ext cx="9169400" cy="5971984"/>
            <a:chOff x="-40" y="1824"/>
            <a:chExt cx="15829" cy="10310"/>
          </a:xfrm>
        </p:grpSpPr>
        <p:pic>
          <p:nvPicPr>
            <p:cNvPr id="8" name="Image 8"/>
            <p:cNvPicPr>
              <a:picLocks noChangeArrowheads="1"/>
            </p:cNvPicPr>
            <p:nvPr/>
          </p:nvPicPr>
          <p:blipFill>
            <a:blip r:embed="rId2" cstate="print"/>
            <a:srcRect/>
            <a:stretch>
              <a:fillRect/>
            </a:stretch>
          </p:blipFill>
          <p:spPr bwMode="auto">
            <a:xfrm>
              <a:off x="-40" y="2025"/>
              <a:ext cx="15829" cy="10109"/>
            </a:xfrm>
            <a:prstGeom prst="rect">
              <a:avLst/>
            </a:prstGeom>
            <a:noFill/>
          </p:spPr>
        </p:pic>
        <p:sp>
          <p:nvSpPr>
            <p:cNvPr id="9" name="Rectangle 4"/>
            <p:cNvSpPr>
              <a:spLocks noChangeArrowheads="1"/>
            </p:cNvSpPr>
            <p:nvPr/>
          </p:nvSpPr>
          <p:spPr bwMode="auto">
            <a:xfrm rot="5400000">
              <a:off x="9331" y="692"/>
              <a:ext cx="5325" cy="75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solidFill>
                  <a:schemeClr val="bg1">
                    <a:lumMod val="50000"/>
                  </a:schemeClr>
                </a:solidFill>
              </a:defRPr>
            </a:lvl1pPr>
          </a:lstStyle>
          <a:p>
            <a:r>
              <a:rPr lang="fr-FR" smtClean="0"/>
              <a:t>3 June 2011</a:t>
            </a:r>
            <a:endParaRPr lang="en-US" dirty="0"/>
          </a:p>
        </p:txBody>
      </p:sp>
      <p:sp>
        <p:nvSpPr>
          <p:cNvPr id="6" name="Espace réservé du numéro de diapositive 5"/>
          <p:cNvSpPr>
            <a:spLocks noGrp="1"/>
          </p:cNvSpPr>
          <p:nvPr>
            <p:ph type="sldNum" sz="quarter" idx="12"/>
          </p:nvPr>
        </p:nvSpPr>
        <p:spPr>
          <a:xfrm>
            <a:off x="8077200" y="6356350"/>
            <a:ext cx="609600" cy="365125"/>
          </a:xfrm>
        </p:spPr>
        <p:txBody>
          <a:bodyPr/>
          <a:lstStyle>
            <a:lvl1pPr>
              <a:defRPr>
                <a:solidFill>
                  <a:schemeClr val="bg1">
                    <a:lumMod val="50000"/>
                  </a:schemeClr>
                </a:solidFill>
              </a:defRPr>
            </a:lvl1pPr>
          </a:lstStyle>
          <a:p>
            <a:fld id="{042AED99-7FB4-404E-8A97-64753DCE42EC}" type="slidenum">
              <a:rPr lang="en-US" smtClean="0"/>
              <a:pPr/>
              <a:t>‹N°›</a:t>
            </a:fld>
            <a:endParaRPr lang="en-US" dirty="0"/>
          </a:p>
        </p:txBody>
      </p:sp>
    </p:spTree>
  </p:cSld>
  <p:clrMapOvr>
    <a:masterClrMapping/>
  </p:clrMapOvr>
  <p:transition>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228600"/>
            <a:ext cx="7620000" cy="1020762"/>
          </a:xfrm>
        </p:spPr>
        <p:txBody>
          <a:bodyPr>
            <a:normAutofit/>
          </a:bodyPr>
          <a:lstStyle>
            <a:lvl1pPr algn="l">
              <a:defRPr sz="34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6" name="Groupe 15"/>
          <p:cNvGrpSpPr/>
          <p:nvPr userDrawn="1"/>
        </p:nvGrpSpPr>
        <p:grpSpPr>
          <a:xfrm>
            <a:off x="0" y="0"/>
            <a:ext cx="9144000" cy="1504985"/>
            <a:chOff x="0" y="0"/>
            <a:chExt cx="9144000" cy="1504985"/>
          </a:xfrm>
        </p:grpSpPr>
        <p:pic>
          <p:nvPicPr>
            <p:cNvPr id="11" name="Image 10" descr="droiteBleu.jpg"/>
            <p:cNvPicPr>
              <a:picLocks noChangeAspect="1"/>
            </p:cNvPicPr>
            <p:nvPr/>
          </p:nvPicPr>
          <p:blipFill>
            <a:blip r:embed="rId2" cstate="print"/>
            <a:srcRect l="7143" t="-2" r="7018" b="7500"/>
            <a:stretch>
              <a:fillRect/>
            </a:stretch>
          </p:blipFill>
          <p:spPr>
            <a:xfrm>
              <a:off x="5415646" y="0"/>
              <a:ext cx="3728354" cy="1454367"/>
            </a:xfrm>
            <a:prstGeom prst="rect">
              <a:avLst/>
            </a:prstGeom>
          </p:spPr>
        </p:pic>
        <p:grpSp>
          <p:nvGrpSpPr>
            <p:cNvPr id="12" name="Groupe 19"/>
            <p:cNvGrpSpPr/>
            <p:nvPr/>
          </p:nvGrpSpPr>
          <p:grpSpPr>
            <a:xfrm>
              <a:off x="0" y="0"/>
              <a:ext cx="9144000" cy="1504985"/>
              <a:chOff x="0" y="76165"/>
              <a:chExt cx="9144000" cy="1504985"/>
            </a:xfrm>
          </p:grpSpPr>
          <p:pic>
            <p:nvPicPr>
              <p:cNvPr id="13" name="Image 12" descr="gauche.jpg"/>
              <p:cNvPicPr>
                <a:picLocks noChangeAspect="1"/>
              </p:cNvPicPr>
              <p:nvPr/>
            </p:nvPicPr>
            <p:blipFill>
              <a:blip r:embed="rId3" cstate="print"/>
              <a:srcRect/>
              <a:stretch>
                <a:fillRect/>
              </a:stretch>
            </p:blipFill>
            <p:spPr bwMode="auto">
              <a:xfrm>
                <a:off x="0" y="76165"/>
                <a:ext cx="1138110" cy="1447136"/>
              </a:xfrm>
              <a:prstGeom prst="rect">
                <a:avLst/>
              </a:prstGeom>
              <a:noFill/>
              <a:ln w="9525">
                <a:noFill/>
                <a:miter lim="800000"/>
                <a:headEnd/>
                <a:tailEnd/>
              </a:ln>
            </p:spPr>
          </p:pic>
          <p:pic>
            <p:nvPicPr>
              <p:cNvPr id="14" name="Image 7" descr="centre.jpg"/>
              <p:cNvPicPr>
                <a:picLocks noChangeAspect="1"/>
              </p:cNvPicPr>
              <p:nvPr/>
            </p:nvPicPr>
            <p:blipFill>
              <a:blip r:embed="rId4" cstate="print"/>
              <a:srcRect/>
              <a:stretch>
                <a:fillRect/>
              </a:stretch>
            </p:blipFill>
            <p:spPr bwMode="auto">
              <a:xfrm>
                <a:off x="0" y="1294805"/>
                <a:ext cx="9144000" cy="286345"/>
              </a:xfrm>
              <a:prstGeom prst="rect">
                <a:avLst/>
              </a:prstGeom>
              <a:noFill/>
              <a:ln w="9525">
                <a:noFill/>
                <a:miter lim="800000"/>
                <a:headEnd/>
                <a:tailEnd/>
              </a:ln>
            </p:spPr>
          </p:pic>
        </p:grpSp>
      </p:grpSp>
      <p:sp>
        <p:nvSpPr>
          <p:cNvPr id="17" name="Chevron 16"/>
          <p:cNvSpPr/>
          <p:nvPr userDrawn="1"/>
        </p:nvSpPr>
        <p:spPr bwMode="auto">
          <a:xfrm>
            <a:off x="4876800" y="20637"/>
            <a:ext cx="1066800" cy="119856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18" name="Espace réservé du numéro de diapositive 5"/>
          <p:cNvSpPr>
            <a:spLocks noGrp="1"/>
          </p:cNvSpPr>
          <p:nvPr>
            <p:ph type="sldNum" sz="quarter" idx="12"/>
          </p:nvPr>
        </p:nvSpPr>
        <p:spPr>
          <a:xfrm>
            <a:off x="8077200" y="6356350"/>
            <a:ext cx="685800" cy="365125"/>
          </a:xfrm>
        </p:spPr>
        <p:txBody>
          <a:bodyPr/>
          <a:lstStyle>
            <a:lvl1pPr>
              <a:defRPr>
                <a:solidFill>
                  <a:schemeClr val="tx1"/>
                </a:solidFill>
              </a:defRPr>
            </a:lvl1pPr>
          </a:lstStyle>
          <a:p>
            <a:pPr algn="ctr"/>
            <a:fld id="{244291EF-772C-4B99-A3CF-0071BDBF94EA}" type="slidenum">
              <a:rPr lang="en-US" smtClean="0"/>
              <a:pPr algn="ctr"/>
              <a:t>‹N°›</a:t>
            </a:fld>
            <a:endParaRPr lang="en-US" dirty="0"/>
          </a:p>
        </p:txBody>
      </p:sp>
      <p:grpSp>
        <p:nvGrpSpPr>
          <p:cNvPr id="15" name="Groupe 14"/>
          <p:cNvGrpSpPr/>
          <p:nvPr userDrawn="1"/>
        </p:nvGrpSpPr>
        <p:grpSpPr>
          <a:xfrm>
            <a:off x="0" y="6348869"/>
            <a:ext cx="9143999" cy="517735"/>
            <a:chOff x="0" y="6348869"/>
            <a:chExt cx="9143999" cy="517735"/>
          </a:xfrm>
        </p:grpSpPr>
        <p:pic>
          <p:nvPicPr>
            <p:cNvPr id="19" name="Image 18" descr="GensBleus.jpg"/>
            <p:cNvPicPr>
              <a:picLocks noChangeAspect="1"/>
            </p:cNvPicPr>
            <p:nvPr/>
          </p:nvPicPr>
          <p:blipFill>
            <a:blip r:embed="rId5" cstate="print">
              <a:clrChange>
                <a:clrFrom>
                  <a:srgbClr val="FEFEFE"/>
                </a:clrFrom>
                <a:clrTo>
                  <a:srgbClr val="FEFEFE">
                    <a:alpha val="0"/>
                  </a:srgbClr>
                </a:clrTo>
              </a:clrChange>
              <a:lum bright="18000" contrast="-16000"/>
            </a:blip>
            <a:stretch>
              <a:fillRect/>
            </a:stretch>
          </p:blipFill>
          <p:spPr>
            <a:xfrm>
              <a:off x="0" y="6348869"/>
              <a:ext cx="3048000" cy="509131"/>
            </a:xfrm>
            <a:prstGeom prst="rect">
              <a:avLst/>
            </a:prstGeom>
          </p:spPr>
        </p:pic>
        <p:pic>
          <p:nvPicPr>
            <p:cNvPr id="21" name="Image 20" descr="BandeauBleu.jpg"/>
            <p:cNvPicPr preferRelativeResize="0">
              <a:picLocks/>
            </p:cNvPicPr>
            <p:nvPr/>
          </p:nvPicPr>
          <p:blipFill>
            <a:blip r:embed="rId6" cstate="print">
              <a:lum bright="18000" contrast="-16000"/>
            </a:blip>
            <a:srcRect t="18947"/>
            <a:stretch>
              <a:fillRect/>
            </a:stretch>
          </p:blipFill>
          <p:spPr>
            <a:xfrm flipV="1">
              <a:off x="2971799" y="6729444"/>
              <a:ext cx="6172200" cy="137160"/>
            </a:xfrm>
            <a:prstGeom prst="rect">
              <a:avLst/>
            </a:prstGeom>
          </p:spPr>
        </p:pic>
      </p:grpSp>
    </p:spTree>
  </p:cSld>
  <p:clrMapOvr>
    <a:masterClrMapping/>
  </p:clrMapOvr>
  <p:transition>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228600"/>
            <a:ext cx="7620000" cy="1020762"/>
          </a:xfrm>
        </p:spPr>
        <p:txBody>
          <a:bodyPr>
            <a:normAutofit/>
          </a:bodyPr>
          <a:lstStyle>
            <a:lvl1pPr algn="l">
              <a:defRPr sz="34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52" name="Groupe 51"/>
          <p:cNvGrpSpPr/>
          <p:nvPr userDrawn="1"/>
        </p:nvGrpSpPr>
        <p:grpSpPr>
          <a:xfrm>
            <a:off x="0" y="0"/>
            <a:ext cx="9144000" cy="1505919"/>
            <a:chOff x="0" y="1676400"/>
            <a:chExt cx="9144000" cy="1505919"/>
          </a:xfrm>
        </p:grpSpPr>
        <p:pic>
          <p:nvPicPr>
            <p:cNvPr id="53" name="Image 52" descr="droiteVert.jpg"/>
            <p:cNvPicPr>
              <a:picLocks noChangeAspect="1"/>
            </p:cNvPicPr>
            <p:nvPr/>
          </p:nvPicPr>
          <p:blipFill>
            <a:blip r:embed="rId2" cstate="print"/>
            <a:srcRect b="4311"/>
            <a:stretch>
              <a:fillRect/>
            </a:stretch>
          </p:blipFill>
          <p:spPr>
            <a:xfrm>
              <a:off x="5742377" y="1676400"/>
              <a:ext cx="3401623" cy="1455015"/>
            </a:xfrm>
            <a:prstGeom prst="rect">
              <a:avLst/>
            </a:prstGeom>
          </p:spPr>
        </p:pic>
        <p:grpSp>
          <p:nvGrpSpPr>
            <p:cNvPr id="54" name="Groupe 18"/>
            <p:cNvGrpSpPr/>
            <p:nvPr/>
          </p:nvGrpSpPr>
          <p:grpSpPr>
            <a:xfrm>
              <a:off x="0" y="1676400"/>
              <a:ext cx="9144000" cy="1505919"/>
              <a:chOff x="0" y="76200"/>
              <a:chExt cx="9144000" cy="1505919"/>
            </a:xfrm>
          </p:grpSpPr>
          <p:pic>
            <p:nvPicPr>
              <p:cNvPr id="56" name="Image 55" descr="gaucheVert.jpg"/>
              <p:cNvPicPr>
                <a:picLocks noChangeAspect="1"/>
              </p:cNvPicPr>
              <p:nvPr/>
            </p:nvPicPr>
            <p:blipFill>
              <a:blip r:embed="rId3" cstate="print"/>
              <a:stretch>
                <a:fillRect/>
              </a:stretch>
            </p:blipFill>
            <p:spPr>
              <a:xfrm>
                <a:off x="0" y="76200"/>
                <a:ext cx="1155159" cy="1447800"/>
              </a:xfrm>
              <a:prstGeom prst="rect">
                <a:avLst/>
              </a:prstGeom>
            </p:spPr>
          </p:pic>
          <p:pic>
            <p:nvPicPr>
              <p:cNvPr id="57" name="Image 56" descr="centreVert.jpg"/>
              <p:cNvPicPr>
                <a:picLocks noChangeAspect="1"/>
              </p:cNvPicPr>
              <p:nvPr/>
            </p:nvPicPr>
            <p:blipFill>
              <a:blip r:embed="rId4" cstate="print"/>
              <a:stretch>
                <a:fillRect/>
              </a:stretch>
            </p:blipFill>
            <p:spPr>
              <a:xfrm>
                <a:off x="0" y="1295400"/>
                <a:ext cx="9144000" cy="286719"/>
              </a:xfrm>
              <a:prstGeom prst="rect">
                <a:avLst/>
              </a:prstGeom>
            </p:spPr>
          </p:pic>
        </p:grpSp>
      </p:grpSp>
      <p:sp>
        <p:nvSpPr>
          <p:cNvPr id="59" name="Chevron 58"/>
          <p:cNvSpPr/>
          <p:nvPr userDrawn="1"/>
        </p:nvSpPr>
        <p:spPr bwMode="auto">
          <a:xfrm>
            <a:off x="5105400" y="20637"/>
            <a:ext cx="1219200" cy="119856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62" name="Espace réservé du numéro de diapositive 5"/>
          <p:cNvSpPr>
            <a:spLocks noGrp="1"/>
          </p:cNvSpPr>
          <p:nvPr>
            <p:ph type="sldNum" sz="quarter" idx="12"/>
          </p:nvPr>
        </p:nvSpPr>
        <p:spPr>
          <a:xfrm>
            <a:off x="8077200" y="6356350"/>
            <a:ext cx="685800" cy="365125"/>
          </a:xfrm>
        </p:spPr>
        <p:txBody>
          <a:bodyPr/>
          <a:lstStyle>
            <a:lvl1pPr>
              <a:defRPr>
                <a:solidFill>
                  <a:schemeClr val="tx1"/>
                </a:solidFill>
              </a:defRPr>
            </a:lvl1pPr>
          </a:lstStyle>
          <a:p>
            <a:pPr algn="ctr"/>
            <a:fld id="{244291EF-772C-4B99-A3CF-0071BDBF94EA}" type="slidenum">
              <a:rPr lang="en-US" smtClean="0"/>
              <a:pPr algn="ctr"/>
              <a:t>‹N°›</a:t>
            </a:fld>
            <a:endParaRPr lang="en-US" dirty="0"/>
          </a:p>
        </p:txBody>
      </p:sp>
      <p:grpSp>
        <p:nvGrpSpPr>
          <p:cNvPr id="12" name="Groupe 11"/>
          <p:cNvGrpSpPr/>
          <p:nvPr userDrawn="1"/>
        </p:nvGrpSpPr>
        <p:grpSpPr>
          <a:xfrm>
            <a:off x="0" y="6348869"/>
            <a:ext cx="9143999" cy="517735"/>
            <a:chOff x="0" y="6348869"/>
            <a:chExt cx="9143999" cy="517735"/>
          </a:xfrm>
        </p:grpSpPr>
        <p:pic>
          <p:nvPicPr>
            <p:cNvPr id="13" name="Image 12" descr="GensBleus.jpg"/>
            <p:cNvPicPr>
              <a:picLocks noChangeAspect="1"/>
            </p:cNvPicPr>
            <p:nvPr/>
          </p:nvPicPr>
          <p:blipFill>
            <a:blip r:embed="rId5" cstate="print">
              <a:clrChange>
                <a:clrFrom>
                  <a:srgbClr val="FEFEFE"/>
                </a:clrFrom>
                <a:clrTo>
                  <a:srgbClr val="FEFEFE">
                    <a:alpha val="0"/>
                  </a:srgbClr>
                </a:clrTo>
              </a:clrChange>
              <a:lum bright="18000" contrast="-16000"/>
            </a:blip>
            <a:stretch>
              <a:fillRect/>
            </a:stretch>
          </p:blipFill>
          <p:spPr>
            <a:xfrm>
              <a:off x="0" y="6348869"/>
              <a:ext cx="3048000" cy="509131"/>
            </a:xfrm>
            <a:prstGeom prst="rect">
              <a:avLst/>
            </a:prstGeom>
          </p:spPr>
        </p:pic>
        <p:pic>
          <p:nvPicPr>
            <p:cNvPr id="14" name="Image 13" descr="BandeauBleu.jpg"/>
            <p:cNvPicPr preferRelativeResize="0">
              <a:picLocks/>
            </p:cNvPicPr>
            <p:nvPr/>
          </p:nvPicPr>
          <p:blipFill>
            <a:blip r:embed="rId6" cstate="print">
              <a:lum bright="18000" contrast="-16000"/>
            </a:blip>
            <a:srcRect t="18947"/>
            <a:stretch>
              <a:fillRect/>
            </a:stretch>
          </p:blipFill>
          <p:spPr>
            <a:xfrm flipV="1">
              <a:off x="2971799" y="6729444"/>
              <a:ext cx="6172200" cy="137160"/>
            </a:xfrm>
            <a:prstGeom prst="rect">
              <a:avLst/>
            </a:prstGeom>
          </p:spPr>
        </p:pic>
      </p:grpSp>
    </p:spTree>
  </p:cSld>
  <p:clrMapOvr>
    <a:masterClrMapping/>
  </p:clrMapOvr>
  <p:transition>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228600"/>
            <a:ext cx="7620000" cy="1020762"/>
          </a:xfrm>
        </p:spPr>
        <p:txBody>
          <a:bodyPr>
            <a:normAutofit/>
          </a:bodyPr>
          <a:lstStyle>
            <a:lvl1pPr algn="l">
              <a:defRPr sz="34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6" name="Groupe 13"/>
          <p:cNvGrpSpPr/>
          <p:nvPr userDrawn="1"/>
        </p:nvGrpSpPr>
        <p:grpSpPr>
          <a:xfrm>
            <a:off x="0" y="0"/>
            <a:ext cx="9144000" cy="1505676"/>
            <a:chOff x="0" y="0"/>
            <a:chExt cx="9144000" cy="1505676"/>
          </a:xfrm>
        </p:grpSpPr>
        <p:pic>
          <p:nvPicPr>
            <p:cNvPr id="17" name="Image 16" descr="droiteMarron.jpg"/>
            <p:cNvPicPr>
              <a:picLocks noChangeAspect="1"/>
            </p:cNvPicPr>
            <p:nvPr/>
          </p:nvPicPr>
          <p:blipFill>
            <a:blip r:embed="rId2" cstate="print"/>
            <a:srcRect l="3728" r="36154" b="8623"/>
            <a:stretch>
              <a:fillRect/>
            </a:stretch>
          </p:blipFill>
          <p:spPr>
            <a:xfrm>
              <a:off x="5526934" y="0"/>
              <a:ext cx="3617066" cy="1447800"/>
            </a:xfrm>
            <a:prstGeom prst="rect">
              <a:avLst/>
            </a:prstGeom>
          </p:spPr>
        </p:pic>
        <p:pic>
          <p:nvPicPr>
            <p:cNvPr id="19" name="Image 18" descr="gaucheMarron.jpg"/>
            <p:cNvPicPr>
              <a:picLocks noChangeAspect="1"/>
            </p:cNvPicPr>
            <p:nvPr/>
          </p:nvPicPr>
          <p:blipFill>
            <a:blip r:embed="rId3" cstate="print"/>
            <a:stretch>
              <a:fillRect/>
            </a:stretch>
          </p:blipFill>
          <p:spPr>
            <a:xfrm>
              <a:off x="0" y="0"/>
              <a:ext cx="1143000" cy="1447800"/>
            </a:xfrm>
            <a:prstGeom prst="rect">
              <a:avLst/>
            </a:prstGeom>
          </p:spPr>
        </p:pic>
        <p:pic>
          <p:nvPicPr>
            <p:cNvPr id="20" name="Image 19" descr="centreMarron.jpg"/>
            <p:cNvPicPr>
              <a:picLocks noChangeAspect="1"/>
            </p:cNvPicPr>
            <p:nvPr/>
          </p:nvPicPr>
          <p:blipFill>
            <a:blip r:embed="rId4" cstate="print"/>
            <a:stretch>
              <a:fillRect/>
            </a:stretch>
          </p:blipFill>
          <p:spPr>
            <a:xfrm>
              <a:off x="0" y="1219200"/>
              <a:ext cx="9144000" cy="286476"/>
            </a:xfrm>
            <a:prstGeom prst="rect">
              <a:avLst/>
            </a:prstGeom>
          </p:spPr>
        </p:pic>
      </p:grpSp>
      <p:sp>
        <p:nvSpPr>
          <p:cNvPr id="22" name="Chevron 21"/>
          <p:cNvSpPr/>
          <p:nvPr userDrawn="1"/>
        </p:nvSpPr>
        <p:spPr bwMode="auto">
          <a:xfrm>
            <a:off x="4953000" y="20637"/>
            <a:ext cx="1143000" cy="119856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5" name="Espace réservé du numéro de diapositive 5"/>
          <p:cNvSpPr>
            <a:spLocks noGrp="1"/>
          </p:cNvSpPr>
          <p:nvPr>
            <p:ph type="sldNum" sz="quarter" idx="12"/>
          </p:nvPr>
        </p:nvSpPr>
        <p:spPr>
          <a:xfrm>
            <a:off x="8077200" y="6356350"/>
            <a:ext cx="685800" cy="365125"/>
          </a:xfrm>
        </p:spPr>
        <p:txBody>
          <a:bodyPr/>
          <a:lstStyle>
            <a:lvl1pPr>
              <a:defRPr>
                <a:solidFill>
                  <a:schemeClr val="tx1"/>
                </a:solidFill>
              </a:defRPr>
            </a:lvl1pPr>
          </a:lstStyle>
          <a:p>
            <a:pPr algn="ctr"/>
            <a:fld id="{244291EF-772C-4B99-A3CF-0071BDBF94EA}" type="slidenum">
              <a:rPr lang="en-US" smtClean="0"/>
              <a:pPr algn="ctr"/>
              <a:t>‹N°›</a:t>
            </a:fld>
            <a:endParaRPr lang="en-US" dirty="0"/>
          </a:p>
        </p:txBody>
      </p:sp>
      <p:grpSp>
        <p:nvGrpSpPr>
          <p:cNvPr id="11" name="Groupe 10"/>
          <p:cNvGrpSpPr/>
          <p:nvPr userDrawn="1"/>
        </p:nvGrpSpPr>
        <p:grpSpPr>
          <a:xfrm>
            <a:off x="0" y="6348869"/>
            <a:ext cx="9143999" cy="517735"/>
            <a:chOff x="0" y="6348869"/>
            <a:chExt cx="9143999" cy="517735"/>
          </a:xfrm>
        </p:grpSpPr>
        <p:pic>
          <p:nvPicPr>
            <p:cNvPr id="12" name="Image 11" descr="GensBleus.jpg"/>
            <p:cNvPicPr>
              <a:picLocks noChangeAspect="1"/>
            </p:cNvPicPr>
            <p:nvPr/>
          </p:nvPicPr>
          <p:blipFill>
            <a:blip r:embed="rId5" cstate="print">
              <a:clrChange>
                <a:clrFrom>
                  <a:srgbClr val="FEFEFE"/>
                </a:clrFrom>
                <a:clrTo>
                  <a:srgbClr val="FEFEFE">
                    <a:alpha val="0"/>
                  </a:srgbClr>
                </a:clrTo>
              </a:clrChange>
              <a:lum bright="18000" contrast="-16000"/>
            </a:blip>
            <a:stretch>
              <a:fillRect/>
            </a:stretch>
          </p:blipFill>
          <p:spPr>
            <a:xfrm>
              <a:off x="0" y="6348869"/>
              <a:ext cx="3048000" cy="509131"/>
            </a:xfrm>
            <a:prstGeom prst="rect">
              <a:avLst/>
            </a:prstGeom>
          </p:spPr>
        </p:pic>
        <p:pic>
          <p:nvPicPr>
            <p:cNvPr id="13" name="Image 12" descr="BandeauBleu.jpg"/>
            <p:cNvPicPr preferRelativeResize="0">
              <a:picLocks/>
            </p:cNvPicPr>
            <p:nvPr/>
          </p:nvPicPr>
          <p:blipFill>
            <a:blip r:embed="rId6" cstate="print">
              <a:lum bright="18000" contrast="-16000"/>
            </a:blip>
            <a:srcRect t="18947"/>
            <a:stretch>
              <a:fillRect/>
            </a:stretch>
          </p:blipFill>
          <p:spPr>
            <a:xfrm flipV="1">
              <a:off x="2971799" y="6729444"/>
              <a:ext cx="6172200" cy="137160"/>
            </a:xfrm>
            <a:prstGeom prst="rect">
              <a:avLst/>
            </a:prstGeom>
          </p:spPr>
        </p:pic>
      </p:grpSp>
    </p:spTree>
  </p:cSld>
  <p:clrMapOvr>
    <a:masterClrMapping/>
  </p:clrMapOvr>
  <p:transition>
    <p:cover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066800" y="228600"/>
            <a:ext cx="7620000" cy="1020762"/>
          </a:xfrm>
        </p:spPr>
        <p:txBody>
          <a:bodyPr>
            <a:normAutofit/>
          </a:bodyPr>
          <a:lstStyle>
            <a:lvl1pPr algn="l">
              <a:defRPr sz="34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grpSp>
        <p:nvGrpSpPr>
          <p:cNvPr id="12" name="Groupe 13"/>
          <p:cNvGrpSpPr/>
          <p:nvPr userDrawn="1"/>
        </p:nvGrpSpPr>
        <p:grpSpPr>
          <a:xfrm>
            <a:off x="0" y="0"/>
            <a:ext cx="9144000" cy="1505919"/>
            <a:chOff x="0" y="0"/>
            <a:chExt cx="9144000" cy="1505919"/>
          </a:xfrm>
        </p:grpSpPr>
        <p:pic>
          <p:nvPicPr>
            <p:cNvPr id="13" name="Image 12" descr="gaucheRose.jpg"/>
            <p:cNvPicPr>
              <a:picLocks noChangeAspect="1"/>
            </p:cNvPicPr>
            <p:nvPr/>
          </p:nvPicPr>
          <p:blipFill>
            <a:blip r:embed="rId2" cstate="print"/>
            <a:stretch>
              <a:fillRect/>
            </a:stretch>
          </p:blipFill>
          <p:spPr>
            <a:xfrm>
              <a:off x="0" y="0"/>
              <a:ext cx="1143000" cy="1447800"/>
            </a:xfrm>
            <a:prstGeom prst="rect">
              <a:avLst/>
            </a:prstGeom>
          </p:spPr>
        </p:pic>
        <p:pic>
          <p:nvPicPr>
            <p:cNvPr id="14" name="Image 13" descr="droiteRose.jpg"/>
            <p:cNvPicPr>
              <a:picLocks noChangeAspect="1"/>
            </p:cNvPicPr>
            <p:nvPr/>
          </p:nvPicPr>
          <p:blipFill>
            <a:blip r:embed="rId3" cstate="print"/>
            <a:srcRect l="7895" r="6667" b="10778"/>
            <a:stretch>
              <a:fillRect/>
            </a:stretch>
          </p:blipFill>
          <p:spPr>
            <a:xfrm>
              <a:off x="5562600" y="0"/>
              <a:ext cx="3581400" cy="1493920"/>
            </a:xfrm>
            <a:prstGeom prst="rect">
              <a:avLst/>
            </a:prstGeom>
          </p:spPr>
        </p:pic>
        <p:pic>
          <p:nvPicPr>
            <p:cNvPr id="15" name="Image 14" descr="centreRose.jpg"/>
            <p:cNvPicPr>
              <a:picLocks noChangeAspect="1"/>
            </p:cNvPicPr>
            <p:nvPr/>
          </p:nvPicPr>
          <p:blipFill>
            <a:blip r:embed="rId4" cstate="print"/>
            <a:stretch>
              <a:fillRect/>
            </a:stretch>
          </p:blipFill>
          <p:spPr>
            <a:xfrm>
              <a:off x="0" y="1219200"/>
              <a:ext cx="9144000" cy="286719"/>
            </a:xfrm>
            <a:prstGeom prst="rect">
              <a:avLst/>
            </a:prstGeom>
          </p:spPr>
        </p:pic>
      </p:grpSp>
      <p:sp>
        <p:nvSpPr>
          <p:cNvPr id="21" name="Chevron 20"/>
          <p:cNvSpPr/>
          <p:nvPr userDrawn="1"/>
        </p:nvSpPr>
        <p:spPr bwMode="auto">
          <a:xfrm>
            <a:off x="5029200" y="20637"/>
            <a:ext cx="1066800" cy="119856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
        <p:nvSpPr>
          <p:cNvPr id="22" name="Espace réservé du numéro de diapositive 5"/>
          <p:cNvSpPr>
            <a:spLocks noGrp="1"/>
          </p:cNvSpPr>
          <p:nvPr>
            <p:ph type="sldNum" sz="quarter" idx="12"/>
          </p:nvPr>
        </p:nvSpPr>
        <p:spPr>
          <a:xfrm>
            <a:off x="8077200" y="6356350"/>
            <a:ext cx="685800" cy="365125"/>
          </a:xfrm>
        </p:spPr>
        <p:txBody>
          <a:bodyPr/>
          <a:lstStyle>
            <a:lvl1pPr>
              <a:defRPr>
                <a:solidFill>
                  <a:schemeClr val="tx1"/>
                </a:solidFill>
              </a:defRPr>
            </a:lvl1pPr>
          </a:lstStyle>
          <a:p>
            <a:pPr algn="ctr"/>
            <a:fld id="{244291EF-772C-4B99-A3CF-0071BDBF94EA}" type="slidenum">
              <a:rPr lang="en-US" smtClean="0"/>
              <a:pPr algn="ctr"/>
              <a:t>‹N°›</a:t>
            </a:fld>
            <a:endParaRPr lang="en-US" dirty="0"/>
          </a:p>
        </p:txBody>
      </p:sp>
      <p:grpSp>
        <p:nvGrpSpPr>
          <p:cNvPr id="11" name="Groupe 10"/>
          <p:cNvGrpSpPr/>
          <p:nvPr userDrawn="1"/>
        </p:nvGrpSpPr>
        <p:grpSpPr>
          <a:xfrm>
            <a:off x="0" y="6348869"/>
            <a:ext cx="9143999" cy="517735"/>
            <a:chOff x="0" y="6348869"/>
            <a:chExt cx="9143999" cy="517735"/>
          </a:xfrm>
        </p:grpSpPr>
        <p:pic>
          <p:nvPicPr>
            <p:cNvPr id="16" name="Image 15" descr="GensBleus.jpg"/>
            <p:cNvPicPr>
              <a:picLocks noChangeAspect="1"/>
            </p:cNvPicPr>
            <p:nvPr/>
          </p:nvPicPr>
          <p:blipFill>
            <a:blip r:embed="rId5" cstate="print">
              <a:clrChange>
                <a:clrFrom>
                  <a:srgbClr val="FEFEFE"/>
                </a:clrFrom>
                <a:clrTo>
                  <a:srgbClr val="FEFEFE">
                    <a:alpha val="0"/>
                  </a:srgbClr>
                </a:clrTo>
              </a:clrChange>
              <a:lum bright="18000" contrast="-16000"/>
            </a:blip>
            <a:stretch>
              <a:fillRect/>
            </a:stretch>
          </p:blipFill>
          <p:spPr>
            <a:xfrm>
              <a:off x="0" y="6348869"/>
              <a:ext cx="3048000" cy="509131"/>
            </a:xfrm>
            <a:prstGeom prst="rect">
              <a:avLst/>
            </a:prstGeom>
          </p:spPr>
        </p:pic>
        <p:pic>
          <p:nvPicPr>
            <p:cNvPr id="17" name="Image 16" descr="BandeauBleu.jpg"/>
            <p:cNvPicPr preferRelativeResize="0">
              <a:picLocks/>
            </p:cNvPicPr>
            <p:nvPr/>
          </p:nvPicPr>
          <p:blipFill>
            <a:blip r:embed="rId6" cstate="print">
              <a:lum bright="18000" contrast="-16000"/>
            </a:blip>
            <a:srcRect t="18947"/>
            <a:stretch>
              <a:fillRect/>
            </a:stretch>
          </p:blipFill>
          <p:spPr>
            <a:xfrm flipV="1">
              <a:off x="2971799" y="6729444"/>
              <a:ext cx="6172200" cy="137160"/>
            </a:xfrm>
            <a:prstGeom prst="rect">
              <a:avLst/>
            </a:prstGeom>
          </p:spPr>
        </p:pic>
      </p:grpSp>
    </p:spTree>
  </p:cSld>
  <p:clrMapOvr>
    <a:masterClrMapping/>
  </p:clrMapOvr>
  <p:transition>
    <p:cover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smtClean="0"/>
              <a:t>3 June 2011</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2BA64E-483D-4C18-BA12-DBB38DAD55D4}" type="slidenum">
              <a:rPr lang="fr-FR" smtClean="0"/>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Lst>
  <p:transition>
    <p:cover dir="ru"/>
  </p:transition>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fr.wikipedia.org/wiki/Fichier:Michael_Porter.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hyperlink" Target="http://www.bing.com/images/search?q=logo+rio+tinto&amp;id=2DBF109FCF7468B0A1ADFA1493CECBC28A42CDB9&amp;FORM=IQFRBA" TargetMode="External"/><Relationship Id="rId1" Type="http://schemas.openxmlformats.org/officeDocument/2006/relationships/slideLayout" Target="../slideLayouts/slideLayout2.xml"/><Relationship Id="rId6" Type="http://schemas.openxmlformats.org/officeDocument/2006/relationships/hyperlink" Target="//upload.wikimedia.org/wikipedia/fr/d/dc/Saint-Gobain_logo.svg" TargetMode="External"/><Relationship Id="rId5" Type="http://schemas.openxmlformats.org/officeDocument/2006/relationships/image" Target="../media/image24.png"/><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36.wmf"/><Relationship Id="rId3" Type="http://schemas.openxmlformats.org/officeDocument/2006/relationships/image" Target="../media/image26.wmf"/><Relationship Id="rId7" Type="http://schemas.openxmlformats.org/officeDocument/2006/relationships/image" Target="../media/image30.wmf"/><Relationship Id="rId12" Type="http://schemas.openxmlformats.org/officeDocument/2006/relationships/image" Target="../media/image35.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 Id="rId14" Type="http://schemas.openxmlformats.org/officeDocument/2006/relationships/image" Target="../media/image3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1.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LES METIERS DE L’ENTREPRISE</a:t>
            </a:r>
            <a:endParaRPr lang="fr-FR" b="1" dirty="0"/>
          </a:p>
        </p:txBody>
      </p:sp>
      <p:sp>
        <p:nvSpPr>
          <p:cNvPr id="3" name="Sous-titre 2"/>
          <p:cNvSpPr>
            <a:spLocks noGrp="1"/>
          </p:cNvSpPr>
          <p:nvPr>
            <p:ph type="subTitle" idx="1"/>
          </p:nvPr>
        </p:nvSpPr>
        <p:spPr>
          <a:xfrm>
            <a:off x="1371600" y="3657600"/>
            <a:ext cx="6400800" cy="1981200"/>
          </a:xfrm>
        </p:spPr>
        <p:txBody>
          <a:bodyPr>
            <a:noAutofit/>
          </a:bodyPr>
          <a:lstStyle/>
          <a:p>
            <a:pPr>
              <a:spcBef>
                <a:spcPts val="0"/>
              </a:spcBef>
            </a:pPr>
            <a:r>
              <a:rPr lang="fr-FR" sz="4000" b="1" i="1" dirty="0" smtClean="0"/>
              <a:t>SIM 1 ING 3</a:t>
            </a:r>
          </a:p>
          <a:p>
            <a:pPr>
              <a:spcBef>
                <a:spcPts val="0"/>
              </a:spcBef>
            </a:pPr>
            <a:r>
              <a:rPr lang="fr-FR" sz="4000" b="1" i="1" dirty="0">
                <a:solidFill>
                  <a:schemeClr val="bg1">
                    <a:lumMod val="50000"/>
                  </a:schemeClr>
                </a:solidFill>
              </a:rPr>
              <a:t>Option </a:t>
            </a:r>
            <a:r>
              <a:rPr lang="fr-FR" sz="4000" b="1" i="1" dirty="0" smtClean="0">
                <a:solidFill>
                  <a:schemeClr val="bg1">
                    <a:lumMod val="50000"/>
                  </a:schemeClr>
                </a:solidFill>
              </a:rPr>
              <a:t>ICOM</a:t>
            </a:r>
            <a:endParaRPr lang="fr-FR" sz="4000" b="1" i="1" dirty="0" smtClean="0"/>
          </a:p>
          <a:p>
            <a:pPr>
              <a:spcBef>
                <a:spcPts val="0"/>
              </a:spcBef>
            </a:pPr>
            <a:r>
              <a:rPr lang="fr-FR" sz="4000" b="1" i="1" dirty="0" smtClean="0"/>
              <a:t>séance 1</a:t>
            </a:r>
          </a:p>
          <a:p>
            <a:pPr>
              <a:spcBef>
                <a:spcPts val="0"/>
              </a:spcBef>
            </a:pPr>
            <a:r>
              <a:rPr lang="fr-FR" sz="4000" b="1" i="1" dirty="0" smtClean="0"/>
              <a:t>Octobre 2013</a:t>
            </a:r>
            <a:endParaRPr lang="fr-FR" sz="4000" b="1" i="1" dirty="0"/>
          </a:p>
        </p:txBody>
      </p:sp>
      <p:pic>
        <p:nvPicPr>
          <p:cNvPr id="4" name="Image 3" descr="LOGO EISTI HD dvpé.jpg"/>
          <p:cNvPicPr>
            <a:picLocks noChangeAspect="1"/>
          </p:cNvPicPr>
          <p:nvPr/>
        </p:nvPicPr>
        <p:blipFill>
          <a:blip r:embed="rId3" cstate="print"/>
          <a:stretch>
            <a:fillRect/>
          </a:stretch>
        </p:blipFill>
        <p:spPr>
          <a:xfrm>
            <a:off x="7315200" y="0"/>
            <a:ext cx="1828800" cy="1375420"/>
          </a:xfrm>
          <a:prstGeom prst="rect">
            <a:avLst/>
          </a:prstGeom>
        </p:spPr>
      </p:pic>
      <p:sp>
        <p:nvSpPr>
          <p:cNvPr id="6" name="Espace réservé du numéro de diapositive 5"/>
          <p:cNvSpPr>
            <a:spLocks noGrp="1"/>
          </p:cNvSpPr>
          <p:nvPr>
            <p:ph type="sldNum" sz="quarter" idx="12"/>
          </p:nvPr>
        </p:nvSpPr>
        <p:spPr/>
        <p:txBody>
          <a:bodyPr/>
          <a:lstStyle/>
          <a:p>
            <a:fld id="{042AED99-7FB4-404E-8A97-64753DCE42EC}" type="slidenum">
              <a:rPr lang="en-US" smtClean="0"/>
              <a:pPr/>
              <a:t>1</a:t>
            </a:fld>
            <a:endParaRPr lang="en-US" dirty="0"/>
          </a:p>
        </p:txBody>
      </p:sp>
    </p:spTree>
  </p:cSld>
  <p:clrMapOvr>
    <a:masterClrMapping/>
  </p:clrMapOvr>
  <p:transition>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077200" y="6127750"/>
            <a:ext cx="685800" cy="365125"/>
          </a:xfrm>
        </p:spPr>
        <p:txBody>
          <a:bodyPr/>
          <a:lstStyle/>
          <a:p>
            <a:pPr algn="ctr"/>
            <a:fld id="{244291EF-772C-4B99-A3CF-0071BDBF94EA}" type="slidenum">
              <a:rPr lang="en-US" smtClean="0"/>
              <a:pPr algn="ctr"/>
              <a:t>10</a:t>
            </a:fld>
            <a:endParaRPr lang="en-US" dirty="0"/>
          </a:p>
        </p:txBody>
      </p:sp>
      <p:sp>
        <p:nvSpPr>
          <p:cNvPr id="6" name="Text Box 1027"/>
          <p:cNvSpPr txBox="1">
            <a:spLocks noChangeArrowheads="1"/>
          </p:cNvSpPr>
          <p:nvPr/>
        </p:nvSpPr>
        <p:spPr bwMode="auto">
          <a:xfrm>
            <a:off x="381000" y="2057400"/>
            <a:ext cx="1447800" cy="457200"/>
          </a:xfrm>
          <a:prstGeom prst="rect">
            <a:avLst/>
          </a:prstGeom>
          <a:noFill/>
          <a:ln w="9525">
            <a:noFill/>
            <a:miter lim="800000"/>
            <a:headEnd/>
            <a:tailEnd/>
          </a:ln>
          <a:effectLst/>
        </p:spPr>
        <p:txBody>
          <a:bodyPr>
            <a:spAutoFit/>
          </a:bodyPr>
          <a:lstStyle/>
          <a:p>
            <a:pPr algn="ctr">
              <a:spcBef>
                <a:spcPct val="50000"/>
              </a:spcBef>
              <a:defRPr/>
            </a:pPr>
            <a:r>
              <a:rPr lang="fr-FR" b="1" u="sng" dirty="0">
                <a:solidFill>
                  <a:srgbClr val="009900"/>
                </a:solidFill>
                <a:effectLst>
                  <a:outerShdw blurRad="38100" dist="38100" dir="2700000" algn="tl">
                    <a:srgbClr val="C0C0C0"/>
                  </a:outerShdw>
                </a:effectLst>
                <a:latin typeface="+mn-lt"/>
              </a:rPr>
              <a:t>Achats</a:t>
            </a:r>
          </a:p>
        </p:txBody>
      </p:sp>
      <p:sp>
        <p:nvSpPr>
          <p:cNvPr id="8" name="Text Box 1028"/>
          <p:cNvSpPr txBox="1">
            <a:spLocks noChangeArrowheads="1"/>
          </p:cNvSpPr>
          <p:nvPr/>
        </p:nvSpPr>
        <p:spPr bwMode="auto">
          <a:xfrm>
            <a:off x="1828800" y="2667000"/>
            <a:ext cx="3352800" cy="1015663"/>
          </a:xfrm>
          <a:prstGeom prst="rect">
            <a:avLst/>
          </a:prstGeom>
          <a:noFill/>
          <a:ln w="9525">
            <a:noFill/>
            <a:miter lim="800000"/>
            <a:headEnd/>
            <a:tailEnd/>
          </a:ln>
          <a:effectLst/>
        </p:spPr>
        <p:txBody>
          <a:bodyPr>
            <a:spAutoFit/>
          </a:bodyPr>
          <a:lstStyle/>
          <a:p>
            <a:pPr algn="ctr">
              <a:spcBef>
                <a:spcPct val="50000"/>
              </a:spcBef>
              <a:defRPr/>
            </a:pPr>
            <a:r>
              <a:rPr lang="fr-FR" b="1" u="sng" dirty="0">
                <a:solidFill>
                  <a:srgbClr val="009900"/>
                </a:solidFill>
                <a:effectLst>
                  <a:outerShdw blurRad="38100" dist="38100" dir="2700000" algn="tl">
                    <a:srgbClr val="C0C0C0"/>
                  </a:outerShdw>
                </a:effectLst>
                <a:latin typeface="+mn-lt"/>
              </a:rPr>
              <a:t>Transformation CI</a:t>
            </a:r>
          </a:p>
          <a:p>
            <a:pPr algn="ctr">
              <a:spcBef>
                <a:spcPct val="50000"/>
              </a:spcBef>
              <a:defRPr/>
            </a:pPr>
            <a:r>
              <a:rPr lang="fr-FR" b="1" u="sng" dirty="0">
                <a:solidFill>
                  <a:srgbClr val="009900"/>
                </a:solidFill>
                <a:effectLst>
                  <a:outerShdw blurRad="38100" dist="38100" dir="2700000" algn="tl">
                    <a:srgbClr val="C0C0C0"/>
                  </a:outerShdw>
                </a:effectLst>
                <a:latin typeface="+mn-lt"/>
              </a:rPr>
              <a:t>Production</a:t>
            </a:r>
          </a:p>
        </p:txBody>
      </p:sp>
      <p:sp>
        <p:nvSpPr>
          <p:cNvPr id="9" name="Text Box 1029"/>
          <p:cNvSpPr txBox="1">
            <a:spLocks noChangeArrowheads="1"/>
          </p:cNvSpPr>
          <p:nvPr/>
        </p:nvSpPr>
        <p:spPr bwMode="auto">
          <a:xfrm>
            <a:off x="6019800" y="3200400"/>
            <a:ext cx="1447800" cy="457200"/>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009900"/>
                </a:solidFill>
                <a:effectLst>
                  <a:outerShdw blurRad="38100" dist="38100" dir="2700000" algn="tl">
                    <a:srgbClr val="C0C0C0"/>
                  </a:outerShdw>
                </a:effectLst>
                <a:latin typeface="+mn-lt"/>
              </a:rPr>
              <a:t>Vente</a:t>
            </a:r>
          </a:p>
        </p:txBody>
      </p:sp>
      <p:sp>
        <p:nvSpPr>
          <p:cNvPr id="10" name="AutoShape 1030"/>
          <p:cNvSpPr>
            <a:spLocks noChangeArrowheads="1"/>
          </p:cNvSpPr>
          <p:nvPr/>
        </p:nvSpPr>
        <p:spPr bwMode="auto">
          <a:xfrm>
            <a:off x="1828800" y="2057400"/>
            <a:ext cx="1219200" cy="762000"/>
          </a:xfrm>
          <a:custGeom>
            <a:avLst/>
            <a:gdLst>
              <a:gd name="T0" fmla="*/ 609544 w 21600"/>
              <a:gd name="T1" fmla="*/ 0 h 21600"/>
              <a:gd name="T2" fmla="*/ 152400 w 21600"/>
              <a:gd name="T3" fmla="*/ 381000 h 21600"/>
              <a:gd name="T4" fmla="*/ 609544 w 21600"/>
              <a:gd name="T5" fmla="*/ 190500 h 21600"/>
              <a:gd name="T6" fmla="*/ 1371600 w 21600"/>
              <a:gd name="T7" fmla="*/ 381000 h 21600"/>
              <a:gd name="T8" fmla="*/ 1066800 w 21600"/>
              <a:gd name="T9" fmla="*/ 571500 h 21600"/>
              <a:gd name="T10" fmla="*/ 762000 w 21600"/>
              <a:gd name="T11" fmla="*/ 3810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fr-FR">
              <a:latin typeface="+mn-lt"/>
            </a:endParaRPr>
          </a:p>
        </p:txBody>
      </p:sp>
      <p:sp>
        <p:nvSpPr>
          <p:cNvPr id="11" name="AutoShape 1031"/>
          <p:cNvSpPr>
            <a:spLocks noChangeArrowheads="1"/>
          </p:cNvSpPr>
          <p:nvPr/>
        </p:nvSpPr>
        <p:spPr bwMode="auto">
          <a:xfrm>
            <a:off x="5029200" y="2514600"/>
            <a:ext cx="1524000" cy="838200"/>
          </a:xfrm>
          <a:custGeom>
            <a:avLst/>
            <a:gdLst>
              <a:gd name="T0" fmla="*/ 761929 w 21600"/>
              <a:gd name="T1" fmla="*/ 0 h 21600"/>
              <a:gd name="T2" fmla="*/ 190500 w 21600"/>
              <a:gd name="T3" fmla="*/ 419100 h 21600"/>
              <a:gd name="T4" fmla="*/ 761929 w 21600"/>
              <a:gd name="T5" fmla="*/ 209550 h 21600"/>
              <a:gd name="T6" fmla="*/ 1714500 w 21600"/>
              <a:gd name="T7" fmla="*/ 419100 h 21600"/>
              <a:gd name="T8" fmla="*/ 1333500 w 21600"/>
              <a:gd name="T9" fmla="*/ 628650 h 21600"/>
              <a:gd name="T10" fmla="*/ 952500 w 21600"/>
              <a:gd name="T11" fmla="*/ 4191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fr-FR">
              <a:latin typeface="+mn-lt"/>
            </a:endParaRPr>
          </a:p>
        </p:txBody>
      </p:sp>
      <p:sp>
        <p:nvSpPr>
          <p:cNvPr id="12" name="Line 1032"/>
          <p:cNvSpPr>
            <a:spLocks noChangeShapeType="1"/>
          </p:cNvSpPr>
          <p:nvPr/>
        </p:nvSpPr>
        <p:spPr bwMode="auto">
          <a:xfrm>
            <a:off x="685800" y="2971800"/>
            <a:ext cx="0" cy="2362200"/>
          </a:xfrm>
          <a:prstGeom prst="line">
            <a:avLst/>
          </a:prstGeom>
          <a:noFill/>
          <a:ln w="76200" cmpd="tri">
            <a:solidFill>
              <a:srgbClr val="339966"/>
            </a:solidFill>
            <a:miter lim="800000"/>
            <a:headEnd/>
            <a:tailEnd type="triangle" w="med" len="med"/>
          </a:ln>
        </p:spPr>
        <p:txBody>
          <a:bodyPr wrap="none"/>
          <a:lstStyle/>
          <a:p>
            <a:endParaRPr lang="fr-FR">
              <a:latin typeface="+mn-lt"/>
            </a:endParaRPr>
          </a:p>
        </p:txBody>
      </p:sp>
      <p:sp>
        <p:nvSpPr>
          <p:cNvPr id="13" name="Line 1033"/>
          <p:cNvSpPr>
            <a:spLocks noChangeShapeType="1"/>
          </p:cNvSpPr>
          <p:nvPr/>
        </p:nvSpPr>
        <p:spPr bwMode="auto">
          <a:xfrm>
            <a:off x="6705600" y="3657600"/>
            <a:ext cx="0" cy="1143000"/>
          </a:xfrm>
          <a:prstGeom prst="line">
            <a:avLst/>
          </a:prstGeom>
          <a:noFill/>
          <a:ln w="76200" cmpd="tri">
            <a:solidFill>
              <a:srgbClr val="339966"/>
            </a:solidFill>
            <a:miter lim="800000"/>
            <a:headEnd/>
            <a:tailEnd type="triangle" w="med" len="med"/>
          </a:ln>
        </p:spPr>
        <p:txBody>
          <a:bodyPr wrap="none"/>
          <a:lstStyle/>
          <a:p>
            <a:endParaRPr lang="fr-FR">
              <a:latin typeface="+mn-lt"/>
            </a:endParaRPr>
          </a:p>
        </p:txBody>
      </p:sp>
      <p:sp>
        <p:nvSpPr>
          <p:cNvPr id="14" name="Line 1034"/>
          <p:cNvSpPr>
            <a:spLocks noChangeShapeType="1"/>
          </p:cNvSpPr>
          <p:nvPr/>
        </p:nvSpPr>
        <p:spPr bwMode="auto">
          <a:xfrm>
            <a:off x="685800" y="5486400"/>
            <a:ext cx="3429000" cy="0"/>
          </a:xfrm>
          <a:prstGeom prst="line">
            <a:avLst/>
          </a:prstGeom>
          <a:noFill/>
          <a:ln w="76200" cmpd="tri">
            <a:solidFill>
              <a:srgbClr val="339966"/>
            </a:solidFill>
            <a:miter lim="800000"/>
            <a:headEnd/>
            <a:tailEnd type="triangle" w="med" len="med"/>
          </a:ln>
        </p:spPr>
        <p:txBody>
          <a:bodyPr wrap="none"/>
          <a:lstStyle/>
          <a:p>
            <a:endParaRPr lang="fr-FR">
              <a:latin typeface="+mn-lt"/>
            </a:endParaRPr>
          </a:p>
        </p:txBody>
      </p:sp>
      <p:sp>
        <p:nvSpPr>
          <p:cNvPr id="15" name="Line 1035"/>
          <p:cNvSpPr>
            <a:spLocks noChangeShapeType="1"/>
          </p:cNvSpPr>
          <p:nvPr/>
        </p:nvSpPr>
        <p:spPr bwMode="auto">
          <a:xfrm flipH="1">
            <a:off x="3810000" y="4876800"/>
            <a:ext cx="2819400" cy="0"/>
          </a:xfrm>
          <a:prstGeom prst="line">
            <a:avLst/>
          </a:prstGeom>
          <a:noFill/>
          <a:ln w="76200" cmpd="tri">
            <a:solidFill>
              <a:srgbClr val="339966"/>
            </a:solidFill>
            <a:miter lim="800000"/>
            <a:headEnd/>
            <a:tailEnd type="triangle" w="med" len="med"/>
          </a:ln>
        </p:spPr>
        <p:txBody>
          <a:bodyPr wrap="none"/>
          <a:lstStyle/>
          <a:p>
            <a:endParaRPr lang="fr-FR">
              <a:latin typeface="+mn-lt"/>
            </a:endParaRPr>
          </a:p>
        </p:txBody>
      </p:sp>
      <p:sp>
        <p:nvSpPr>
          <p:cNvPr id="16" name="Text Box 1036"/>
          <p:cNvSpPr txBox="1">
            <a:spLocks noChangeArrowheads="1"/>
          </p:cNvSpPr>
          <p:nvPr/>
        </p:nvSpPr>
        <p:spPr bwMode="auto">
          <a:xfrm>
            <a:off x="914400" y="4876800"/>
            <a:ext cx="3962400" cy="461665"/>
          </a:xfrm>
          <a:prstGeom prst="rect">
            <a:avLst/>
          </a:prstGeom>
          <a:noFill/>
          <a:ln w="9525">
            <a:noFill/>
            <a:miter lim="800000"/>
            <a:headEnd/>
            <a:tailEnd/>
          </a:ln>
          <a:effectLst/>
        </p:spPr>
        <p:txBody>
          <a:bodyPr wrap="square">
            <a:spAutoFit/>
          </a:bodyPr>
          <a:lstStyle/>
          <a:p>
            <a:pPr algn="l">
              <a:spcBef>
                <a:spcPct val="50000"/>
              </a:spcBef>
              <a:defRPr/>
            </a:pPr>
            <a:r>
              <a:rPr lang="fr-FR" b="1" dirty="0">
                <a:solidFill>
                  <a:schemeClr val="tx2"/>
                </a:solidFill>
                <a:effectLst>
                  <a:outerShdw blurRad="38100" dist="38100" dir="2700000" algn="tl">
                    <a:srgbClr val="C0C0C0"/>
                  </a:outerShdw>
                </a:effectLst>
                <a:latin typeface="+mn-lt"/>
              </a:rPr>
              <a:t>Chiffre </a:t>
            </a:r>
            <a:r>
              <a:rPr lang="fr-FR" b="1" dirty="0" smtClean="0">
                <a:solidFill>
                  <a:schemeClr val="tx2"/>
                </a:solidFill>
                <a:effectLst>
                  <a:outerShdw blurRad="38100" dist="38100" dir="2700000" algn="tl">
                    <a:srgbClr val="C0C0C0"/>
                  </a:outerShdw>
                </a:effectLst>
                <a:latin typeface="+mn-lt"/>
              </a:rPr>
              <a:t>d’Affaires (CA</a:t>
            </a:r>
            <a:r>
              <a:rPr lang="fr-FR" b="1" dirty="0">
                <a:solidFill>
                  <a:schemeClr val="tx2"/>
                </a:solidFill>
                <a:effectLst>
                  <a:outerShdw blurRad="38100" dist="38100" dir="2700000" algn="tl">
                    <a:srgbClr val="C0C0C0"/>
                  </a:outerShdw>
                </a:effectLst>
                <a:latin typeface="+mn-lt"/>
              </a:rPr>
              <a:t>)</a:t>
            </a:r>
          </a:p>
        </p:txBody>
      </p:sp>
      <p:sp>
        <p:nvSpPr>
          <p:cNvPr id="17" name="Text Box 1037"/>
          <p:cNvSpPr txBox="1">
            <a:spLocks noChangeArrowheads="1"/>
          </p:cNvSpPr>
          <p:nvPr/>
        </p:nvSpPr>
        <p:spPr bwMode="auto">
          <a:xfrm>
            <a:off x="3581400" y="4953000"/>
            <a:ext cx="990600" cy="461665"/>
          </a:xfrm>
          <a:prstGeom prst="rect">
            <a:avLst/>
          </a:prstGeom>
          <a:noFill/>
          <a:ln w="9525">
            <a:noFill/>
            <a:miter lim="800000"/>
            <a:headEnd/>
            <a:tailEnd/>
          </a:ln>
        </p:spPr>
        <p:txBody>
          <a:bodyPr>
            <a:spAutoFit/>
          </a:bodyPr>
          <a:lstStyle/>
          <a:p>
            <a:pPr>
              <a:spcBef>
                <a:spcPct val="50000"/>
              </a:spcBef>
            </a:pPr>
            <a:r>
              <a:rPr lang="fr-FR" b="1">
                <a:solidFill>
                  <a:schemeClr val="tx2"/>
                </a:solidFill>
                <a:latin typeface="+mn-lt"/>
              </a:rPr>
              <a:t>-</a:t>
            </a:r>
          </a:p>
        </p:txBody>
      </p:sp>
      <p:sp>
        <p:nvSpPr>
          <p:cNvPr id="18" name="Text Box 1038"/>
          <p:cNvSpPr txBox="1">
            <a:spLocks noChangeArrowheads="1"/>
          </p:cNvSpPr>
          <p:nvPr/>
        </p:nvSpPr>
        <p:spPr bwMode="auto">
          <a:xfrm>
            <a:off x="4191000" y="4953000"/>
            <a:ext cx="4800600" cy="830997"/>
          </a:xfrm>
          <a:prstGeom prst="rect">
            <a:avLst/>
          </a:prstGeom>
          <a:noFill/>
          <a:ln w="9525">
            <a:noFill/>
            <a:miter lim="800000"/>
            <a:headEnd/>
            <a:tailEnd/>
          </a:ln>
          <a:effectLst/>
        </p:spPr>
        <p:txBody>
          <a:bodyPr wrap="square">
            <a:spAutoFit/>
          </a:bodyPr>
          <a:lstStyle/>
          <a:p>
            <a:pPr algn="l">
              <a:spcBef>
                <a:spcPts val="0"/>
              </a:spcBef>
              <a:defRPr/>
            </a:pPr>
            <a:r>
              <a:rPr lang="fr-FR" b="1" dirty="0">
                <a:solidFill>
                  <a:schemeClr val="tx2"/>
                </a:solidFill>
                <a:effectLst>
                  <a:outerShdw blurRad="38100" dist="38100" dir="2700000" algn="tl">
                    <a:srgbClr val="C0C0C0"/>
                  </a:outerShdw>
                </a:effectLst>
                <a:latin typeface="+mn-lt"/>
              </a:rPr>
              <a:t>Achats et</a:t>
            </a:r>
          </a:p>
          <a:p>
            <a:pPr algn="l">
              <a:spcBef>
                <a:spcPts val="0"/>
              </a:spcBef>
              <a:defRPr/>
            </a:pPr>
            <a:r>
              <a:rPr lang="fr-FR" b="1" dirty="0">
                <a:solidFill>
                  <a:schemeClr val="tx2"/>
                </a:solidFill>
                <a:effectLst>
                  <a:outerShdw blurRad="38100" dist="38100" dir="2700000" algn="tl">
                    <a:srgbClr val="C0C0C0"/>
                  </a:outerShdw>
                </a:effectLst>
                <a:latin typeface="+mn-lt"/>
              </a:rPr>
              <a:t>Consommations intermédiaires (CI)</a:t>
            </a:r>
          </a:p>
        </p:txBody>
      </p:sp>
      <p:sp>
        <p:nvSpPr>
          <p:cNvPr id="19" name="Line 1039"/>
          <p:cNvSpPr>
            <a:spLocks noChangeShapeType="1"/>
          </p:cNvSpPr>
          <p:nvPr/>
        </p:nvSpPr>
        <p:spPr bwMode="auto">
          <a:xfrm>
            <a:off x="4267200" y="5867400"/>
            <a:ext cx="3810000" cy="0"/>
          </a:xfrm>
          <a:prstGeom prst="line">
            <a:avLst/>
          </a:prstGeom>
          <a:noFill/>
          <a:ln w="31750">
            <a:solidFill>
              <a:schemeClr val="tx2"/>
            </a:solidFill>
            <a:miter lim="800000"/>
            <a:headEnd/>
            <a:tailEnd/>
          </a:ln>
        </p:spPr>
        <p:txBody>
          <a:bodyPr wrap="none"/>
          <a:lstStyle/>
          <a:p>
            <a:endParaRPr lang="fr-FR">
              <a:latin typeface="+mn-lt"/>
            </a:endParaRPr>
          </a:p>
        </p:txBody>
      </p:sp>
      <p:sp>
        <p:nvSpPr>
          <p:cNvPr id="20" name="Text Box 1040"/>
          <p:cNvSpPr txBox="1">
            <a:spLocks noChangeArrowheads="1"/>
          </p:cNvSpPr>
          <p:nvPr/>
        </p:nvSpPr>
        <p:spPr bwMode="auto">
          <a:xfrm>
            <a:off x="3962400" y="5943600"/>
            <a:ext cx="4648200" cy="457200"/>
          </a:xfrm>
          <a:prstGeom prst="rect">
            <a:avLst/>
          </a:prstGeom>
          <a:solidFill>
            <a:srgbClr val="FAFA02"/>
          </a:solidFill>
          <a:ln w="9525">
            <a:noFill/>
            <a:miter lim="800000"/>
            <a:headEnd/>
            <a:tailEnd/>
          </a:ln>
        </p:spPr>
        <p:txBody>
          <a:bodyPr>
            <a:spAutoFit/>
          </a:bodyPr>
          <a:lstStyle/>
          <a:p>
            <a:pPr>
              <a:spcBef>
                <a:spcPct val="50000"/>
              </a:spcBef>
            </a:pPr>
            <a:r>
              <a:rPr lang="fr-FR" b="1" dirty="0">
                <a:solidFill>
                  <a:schemeClr val="tx2"/>
                </a:solidFill>
                <a:latin typeface="+mn-lt"/>
              </a:rPr>
              <a:t>= Valeur Ajoutée (VA)</a:t>
            </a:r>
          </a:p>
        </p:txBody>
      </p:sp>
      <p:sp>
        <p:nvSpPr>
          <p:cNvPr id="21" name="Titre 1"/>
          <p:cNvSpPr>
            <a:spLocks noGrp="1"/>
          </p:cNvSpPr>
          <p:nvPr>
            <p:ph type="title"/>
          </p:nvPr>
        </p:nvSpPr>
        <p:spPr>
          <a:xfrm>
            <a:off x="1066800" y="228600"/>
            <a:ext cx="7620000" cy="1020762"/>
          </a:xfrm>
        </p:spPr>
        <p:txBody>
          <a:bodyPr/>
          <a:lstStyle/>
          <a:p>
            <a:pPr algn="ctr"/>
            <a:r>
              <a:rPr lang="fr-FR" b="1" dirty="0" smtClean="0"/>
              <a:t>L’entreprise</a:t>
            </a:r>
            <a:endParaRPr lang="fr-FR" b="1" dirty="0"/>
          </a:p>
        </p:txBody>
      </p:sp>
      <p:sp>
        <p:nvSpPr>
          <p:cNvPr id="22" name="ZoneTexte 21"/>
          <p:cNvSpPr txBox="1"/>
          <p:nvPr/>
        </p:nvSpPr>
        <p:spPr>
          <a:xfrm>
            <a:off x="0" y="1524000"/>
            <a:ext cx="7620000" cy="461665"/>
          </a:xfrm>
          <a:prstGeom prst="rect">
            <a:avLst/>
          </a:prstGeom>
          <a:noFill/>
        </p:spPr>
        <p:txBody>
          <a:bodyPr wrap="square" rtlCol="0">
            <a:spAutoFit/>
          </a:bodyPr>
          <a:lstStyle/>
          <a:p>
            <a:pPr algn="l"/>
            <a:r>
              <a:rPr lang="fr-FR" b="1" dirty="0" smtClean="0">
                <a:latin typeface="+mn-lt"/>
              </a:rPr>
              <a:t>L’entreprise: de la valeur</a:t>
            </a:r>
            <a:endParaRPr lang="fr-FR" b="1" dirty="0">
              <a:latin typeface="+mn-lt"/>
            </a:endParaRPr>
          </a:p>
        </p:txBody>
      </p:sp>
    </p:spTree>
  </p:cSld>
  <p:clrMapOvr>
    <a:masterClrMapping/>
  </p:clrMapOvr>
  <p:transition>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11</a:t>
            </a:fld>
            <a:endParaRPr lang="en-US" dirty="0"/>
          </a:p>
        </p:txBody>
      </p:sp>
      <p:sp>
        <p:nvSpPr>
          <p:cNvPr id="6" name="Text Box 2"/>
          <p:cNvSpPr txBox="1">
            <a:spLocks noChangeArrowheads="1"/>
          </p:cNvSpPr>
          <p:nvPr/>
        </p:nvSpPr>
        <p:spPr bwMode="auto">
          <a:xfrm>
            <a:off x="347529" y="2438400"/>
            <a:ext cx="4648200" cy="400110"/>
          </a:xfrm>
          <a:prstGeom prst="rect">
            <a:avLst/>
          </a:prstGeom>
          <a:noFill/>
          <a:ln w="9525">
            <a:noFill/>
            <a:miter lim="800000"/>
            <a:headEnd/>
            <a:tailEnd/>
          </a:ln>
        </p:spPr>
        <p:txBody>
          <a:bodyPr>
            <a:spAutoFit/>
          </a:bodyPr>
          <a:lstStyle/>
          <a:p>
            <a:pPr algn="ctr">
              <a:spcBef>
                <a:spcPct val="50000"/>
              </a:spcBef>
            </a:pPr>
            <a:r>
              <a:rPr lang="fr-FR" sz="2000" b="1">
                <a:solidFill>
                  <a:schemeClr val="tx2"/>
                </a:solidFill>
                <a:latin typeface="+mn-lt"/>
              </a:rPr>
              <a:t>          - charges de personnel         </a:t>
            </a:r>
          </a:p>
        </p:txBody>
      </p:sp>
      <p:sp>
        <p:nvSpPr>
          <p:cNvPr id="7" name="Text Box 3"/>
          <p:cNvSpPr txBox="1">
            <a:spLocks noChangeArrowheads="1"/>
          </p:cNvSpPr>
          <p:nvPr/>
        </p:nvSpPr>
        <p:spPr bwMode="auto">
          <a:xfrm>
            <a:off x="1642929" y="3810000"/>
            <a:ext cx="6400800" cy="400110"/>
          </a:xfrm>
          <a:prstGeom prst="rect">
            <a:avLst/>
          </a:prstGeom>
          <a:solidFill>
            <a:srgbClr val="FEFA54"/>
          </a:solidFill>
          <a:ln w="9525">
            <a:noFill/>
            <a:miter lim="800000"/>
            <a:headEnd/>
            <a:tailEnd/>
          </a:ln>
        </p:spPr>
        <p:txBody>
          <a:bodyPr>
            <a:spAutoFit/>
          </a:bodyPr>
          <a:lstStyle/>
          <a:p>
            <a:pPr algn="ctr">
              <a:spcBef>
                <a:spcPct val="50000"/>
              </a:spcBef>
            </a:pPr>
            <a:r>
              <a:rPr lang="fr-FR" sz="2000" b="1">
                <a:solidFill>
                  <a:schemeClr val="tx2"/>
                </a:solidFill>
                <a:latin typeface="+mn-lt"/>
              </a:rPr>
              <a:t>= Excédent Brut d’Exploitation (EBE)</a:t>
            </a:r>
          </a:p>
        </p:txBody>
      </p:sp>
      <p:sp>
        <p:nvSpPr>
          <p:cNvPr id="8" name="Line 4"/>
          <p:cNvSpPr>
            <a:spLocks noChangeShapeType="1"/>
          </p:cNvSpPr>
          <p:nvPr/>
        </p:nvSpPr>
        <p:spPr bwMode="auto">
          <a:xfrm>
            <a:off x="1947729" y="3733800"/>
            <a:ext cx="5715000" cy="0"/>
          </a:xfrm>
          <a:prstGeom prst="line">
            <a:avLst/>
          </a:prstGeom>
          <a:noFill/>
          <a:ln w="31750">
            <a:solidFill>
              <a:schemeClr val="tx2"/>
            </a:solidFill>
            <a:miter lim="800000"/>
            <a:headEnd/>
            <a:tailEnd/>
          </a:ln>
        </p:spPr>
        <p:txBody>
          <a:bodyPr wrap="none"/>
          <a:lstStyle/>
          <a:p>
            <a:endParaRPr lang="fr-FR" sz="2000">
              <a:latin typeface="+mn-lt"/>
            </a:endParaRPr>
          </a:p>
        </p:txBody>
      </p:sp>
      <p:sp>
        <p:nvSpPr>
          <p:cNvPr id="9" name="Text Box 6"/>
          <p:cNvSpPr txBox="1">
            <a:spLocks noChangeArrowheads="1"/>
          </p:cNvSpPr>
          <p:nvPr/>
        </p:nvSpPr>
        <p:spPr bwMode="auto">
          <a:xfrm>
            <a:off x="2438400" y="1752600"/>
            <a:ext cx="4648200" cy="400110"/>
          </a:xfrm>
          <a:prstGeom prst="rect">
            <a:avLst/>
          </a:prstGeom>
          <a:solidFill>
            <a:srgbClr val="FAFA02"/>
          </a:solidFill>
          <a:ln w="9525">
            <a:noFill/>
            <a:miter lim="800000"/>
            <a:headEnd/>
            <a:tailEnd/>
          </a:ln>
        </p:spPr>
        <p:txBody>
          <a:bodyPr>
            <a:spAutoFit/>
          </a:bodyPr>
          <a:lstStyle/>
          <a:p>
            <a:pPr algn="ctr">
              <a:spcBef>
                <a:spcPct val="50000"/>
              </a:spcBef>
            </a:pPr>
            <a:r>
              <a:rPr lang="fr-FR" sz="2000" b="1">
                <a:solidFill>
                  <a:schemeClr val="tx2"/>
                </a:solidFill>
                <a:latin typeface="+mn-lt"/>
              </a:rPr>
              <a:t>Valeur Ajoutée (VA)</a:t>
            </a:r>
          </a:p>
        </p:txBody>
      </p:sp>
      <p:sp>
        <p:nvSpPr>
          <p:cNvPr id="10" name="AutoShape 7"/>
          <p:cNvSpPr>
            <a:spLocks noChangeArrowheads="1"/>
          </p:cNvSpPr>
          <p:nvPr/>
        </p:nvSpPr>
        <p:spPr bwMode="auto">
          <a:xfrm rot="2436077">
            <a:off x="1213981" y="1880550"/>
            <a:ext cx="649400" cy="692541"/>
          </a:xfrm>
          <a:prstGeom prst="curvedRightArrow">
            <a:avLst>
              <a:gd name="adj1" fmla="val 20000"/>
              <a:gd name="adj2" fmla="val 40000"/>
              <a:gd name="adj3" fmla="val 31395"/>
            </a:avLst>
          </a:prstGeom>
          <a:solidFill>
            <a:schemeClr val="accent1"/>
          </a:solidFill>
          <a:ln w="9525">
            <a:solidFill>
              <a:schemeClr val="tx1"/>
            </a:solidFill>
            <a:miter lim="800000"/>
            <a:headEnd/>
            <a:tailEnd/>
          </a:ln>
        </p:spPr>
        <p:txBody>
          <a:bodyPr wrap="none" anchor="ctr"/>
          <a:lstStyle/>
          <a:p>
            <a:endParaRPr lang="fr-FR" sz="2000">
              <a:latin typeface="+mn-lt"/>
            </a:endParaRPr>
          </a:p>
        </p:txBody>
      </p:sp>
      <p:sp>
        <p:nvSpPr>
          <p:cNvPr id="11" name="AutoShape 8"/>
          <p:cNvSpPr>
            <a:spLocks noChangeArrowheads="1"/>
          </p:cNvSpPr>
          <p:nvPr/>
        </p:nvSpPr>
        <p:spPr bwMode="auto">
          <a:xfrm rot="20199801">
            <a:off x="8067791" y="4826534"/>
            <a:ext cx="694357" cy="865324"/>
          </a:xfrm>
          <a:prstGeom prst="curvedLeftArrow">
            <a:avLst>
              <a:gd name="adj1" fmla="val 23077"/>
              <a:gd name="adj2" fmla="val 46154"/>
              <a:gd name="adj3" fmla="val 33333"/>
            </a:avLst>
          </a:prstGeom>
          <a:solidFill>
            <a:schemeClr val="accent1"/>
          </a:solidFill>
          <a:ln w="9525">
            <a:solidFill>
              <a:schemeClr val="tx1"/>
            </a:solidFill>
            <a:miter lim="800000"/>
            <a:headEnd/>
            <a:tailEnd/>
          </a:ln>
        </p:spPr>
        <p:txBody>
          <a:bodyPr wrap="none" anchor="ctr"/>
          <a:lstStyle/>
          <a:p>
            <a:endParaRPr lang="fr-FR" sz="2000">
              <a:latin typeface="+mn-lt"/>
            </a:endParaRPr>
          </a:p>
        </p:txBody>
      </p:sp>
      <p:sp>
        <p:nvSpPr>
          <p:cNvPr id="12" name="AutoShape 9"/>
          <p:cNvSpPr>
            <a:spLocks/>
          </p:cNvSpPr>
          <p:nvPr/>
        </p:nvSpPr>
        <p:spPr bwMode="auto">
          <a:xfrm rot="16200000">
            <a:off x="2976429" y="1790700"/>
            <a:ext cx="152400" cy="2514600"/>
          </a:xfrm>
          <a:prstGeom prst="leftBracket">
            <a:avLst>
              <a:gd name="adj" fmla="val 137500"/>
            </a:avLst>
          </a:prstGeom>
          <a:noFill/>
          <a:ln w="28575">
            <a:solidFill>
              <a:schemeClr val="tx2"/>
            </a:solidFill>
            <a:miter lim="800000"/>
            <a:headEnd/>
            <a:tailEnd/>
          </a:ln>
        </p:spPr>
        <p:txBody>
          <a:bodyPr wrap="none" anchor="ctr"/>
          <a:lstStyle/>
          <a:p>
            <a:endParaRPr lang="fr-FR" sz="2000">
              <a:latin typeface="+mn-lt"/>
            </a:endParaRPr>
          </a:p>
        </p:txBody>
      </p:sp>
      <p:sp>
        <p:nvSpPr>
          <p:cNvPr id="13" name="AutoShape 10"/>
          <p:cNvSpPr>
            <a:spLocks/>
          </p:cNvSpPr>
          <p:nvPr/>
        </p:nvSpPr>
        <p:spPr bwMode="auto">
          <a:xfrm rot="16200000">
            <a:off x="7091229" y="1790700"/>
            <a:ext cx="152400" cy="2514600"/>
          </a:xfrm>
          <a:prstGeom prst="leftBracket">
            <a:avLst>
              <a:gd name="adj" fmla="val 137500"/>
            </a:avLst>
          </a:prstGeom>
          <a:noFill/>
          <a:ln w="28575">
            <a:solidFill>
              <a:schemeClr val="tx2"/>
            </a:solidFill>
            <a:miter lim="800000"/>
            <a:headEnd/>
            <a:tailEnd/>
          </a:ln>
        </p:spPr>
        <p:txBody>
          <a:bodyPr wrap="none" anchor="ctr"/>
          <a:lstStyle/>
          <a:p>
            <a:endParaRPr lang="fr-FR" sz="2000">
              <a:latin typeface="+mn-lt"/>
            </a:endParaRPr>
          </a:p>
        </p:txBody>
      </p:sp>
      <p:sp>
        <p:nvSpPr>
          <p:cNvPr id="15" name="Text Box 11"/>
          <p:cNvSpPr txBox="1">
            <a:spLocks noChangeArrowheads="1"/>
          </p:cNvSpPr>
          <p:nvPr/>
        </p:nvSpPr>
        <p:spPr bwMode="auto">
          <a:xfrm>
            <a:off x="2252529" y="3200400"/>
            <a:ext cx="1600200" cy="400110"/>
          </a:xfrm>
          <a:prstGeom prst="rect">
            <a:avLst/>
          </a:prstGeom>
          <a:noFill/>
          <a:ln w="9525">
            <a:noFill/>
            <a:miter lim="800000"/>
            <a:headEnd/>
            <a:tailEnd/>
          </a:ln>
        </p:spPr>
        <p:txBody>
          <a:bodyPr>
            <a:spAutoFit/>
          </a:bodyPr>
          <a:lstStyle/>
          <a:p>
            <a:pPr>
              <a:spcBef>
                <a:spcPct val="50000"/>
              </a:spcBef>
            </a:pPr>
            <a:r>
              <a:rPr lang="fr-FR" sz="2000">
                <a:latin typeface="+mn-lt"/>
              </a:rPr>
              <a:t>Salariés</a:t>
            </a:r>
          </a:p>
        </p:txBody>
      </p:sp>
      <p:sp>
        <p:nvSpPr>
          <p:cNvPr id="16" name="Text Box 12"/>
          <p:cNvSpPr txBox="1">
            <a:spLocks noChangeArrowheads="1"/>
          </p:cNvSpPr>
          <p:nvPr/>
        </p:nvSpPr>
        <p:spPr bwMode="auto">
          <a:xfrm>
            <a:off x="5452929" y="3200400"/>
            <a:ext cx="3276600" cy="400110"/>
          </a:xfrm>
          <a:prstGeom prst="rect">
            <a:avLst/>
          </a:prstGeom>
          <a:noFill/>
          <a:ln w="9525">
            <a:noFill/>
            <a:miter lim="800000"/>
            <a:headEnd/>
            <a:tailEnd/>
          </a:ln>
        </p:spPr>
        <p:txBody>
          <a:bodyPr>
            <a:spAutoFit/>
          </a:bodyPr>
          <a:lstStyle/>
          <a:p>
            <a:pPr>
              <a:spcBef>
                <a:spcPct val="50000"/>
              </a:spcBef>
            </a:pPr>
            <a:r>
              <a:rPr lang="fr-FR" sz="2000">
                <a:latin typeface="+mn-lt"/>
              </a:rPr>
              <a:t>Etat et administration</a:t>
            </a:r>
          </a:p>
        </p:txBody>
      </p:sp>
      <p:sp>
        <p:nvSpPr>
          <p:cNvPr id="17" name="Text Box 13"/>
          <p:cNvSpPr txBox="1">
            <a:spLocks noChangeArrowheads="1"/>
          </p:cNvSpPr>
          <p:nvPr/>
        </p:nvSpPr>
        <p:spPr bwMode="auto">
          <a:xfrm>
            <a:off x="-185871" y="4343400"/>
            <a:ext cx="9144000" cy="400110"/>
          </a:xfrm>
          <a:prstGeom prst="rect">
            <a:avLst/>
          </a:prstGeom>
          <a:noFill/>
          <a:ln w="9525">
            <a:noFill/>
            <a:miter lim="800000"/>
            <a:headEnd/>
            <a:tailEnd/>
          </a:ln>
        </p:spPr>
        <p:txBody>
          <a:bodyPr>
            <a:spAutoFit/>
          </a:bodyPr>
          <a:lstStyle/>
          <a:p>
            <a:pPr algn="ctr">
              <a:spcBef>
                <a:spcPct val="50000"/>
              </a:spcBef>
              <a:buFontTx/>
              <a:buChar char="-"/>
            </a:pPr>
            <a:r>
              <a:rPr lang="fr-FR" sz="2000" b="1">
                <a:solidFill>
                  <a:schemeClr val="tx2"/>
                </a:solidFill>
                <a:latin typeface="+mn-lt"/>
              </a:rPr>
              <a:t> autres charges</a:t>
            </a:r>
          </a:p>
        </p:txBody>
      </p:sp>
      <p:sp>
        <p:nvSpPr>
          <p:cNvPr id="18" name="Line 14"/>
          <p:cNvSpPr>
            <a:spLocks noChangeShapeType="1"/>
          </p:cNvSpPr>
          <p:nvPr/>
        </p:nvSpPr>
        <p:spPr bwMode="auto">
          <a:xfrm>
            <a:off x="1871529" y="4724400"/>
            <a:ext cx="5715000" cy="0"/>
          </a:xfrm>
          <a:prstGeom prst="line">
            <a:avLst/>
          </a:prstGeom>
          <a:noFill/>
          <a:ln w="31750">
            <a:solidFill>
              <a:schemeClr val="tx2"/>
            </a:solidFill>
            <a:miter lim="800000"/>
            <a:headEnd/>
            <a:tailEnd/>
          </a:ln>
        </p:spPr>
        <p:txBody>
          <a:bodyPr wrap="none"/>
          <a:lstStyle/>
          <a:p>
            <a:endParaRPr lang="fr-FR" sz="2000">
              <a:latin typeface="+mn-lt"/>
            </a:endParaRPr>
          </a:p>
        </p:txBody>
      </p:sp>
      <p:sp>
        <p:nvSpPr>
          <p:cNvPr id="19" name="Text Box 15"/>
          <p:cNvSpPr txBox="1">
            <a:spLocks noChangeArrowheads="1"/>
          </p:cNvSpPr>
          <p:nvPr/>
        </p:nvSpPr>
        <p:spPr bwMode="auto">
          <a:xfrm>
            <a:off x="1947729" y="4876800"/>
            <a:ext cx="5638800" cy="400110"/>
          </a:xfrm>
          <a:prstGeom prst="rect">
            <a:avLst/>
          </a:prstGeom>
          <a:solidFill>
            <a:srgbClr val="FEFA54"/>
          </a:solidFill>
          <a:ln w="9525">
            <a:noFill/>
            <a:miter lim="800000"/>
            <a:headEnd/>
            <a:tailEnd/>
          </a:ln>
        </p:spPr>
        <p:txBody>
          <a:bodyPr>
            <a:spAutoFit/>
          </a:bodyPr>
          <a:lstStyle/>
          <a:p>
            <a:pPr algn="ctr">
              <a:spcBef>
                <a:spcPct val="50000"/>
              </a:spcBef>
            </a:pPr>
            <a:r>
              <a:rPr lang="fr-FR" sz="2000" b="1">
                <a:solidFill>
                  <a:schemeClr val="tx2"/>
                </a:solidFill>
                <a:latin typeface="+mn-lt"/>
              </a:rPr>
              <a:t>= Résultat net</a:t>
            </a:r>
          </a:p>
        </p:txBody>
      </p:sp>
      <p:sp>
        <p:nvSpPr>
          <p:cNvPr id="20" name="AutoShape 16"/>
          <p:cNvSpPr>
            <a:spLocks noChangeArrowheads="1"/>
          </p:cNvSpPr>
          <p:nvPr/>
        </p:nvSpPr>
        <p:spPr bwMode="auto">
          <a:xfrm rot="2436077">
            <a:off x="682640" y="4808234"/>
            <a:ext cx="766346" cy="742132"/>
          </a:xfrm>
          <a:prstGeom prst="curvedRightArrow">
            <a:avLst>
              <a:gd name="adj1" fmla="val 20000"/>
              <a:gd name="adj2" fmla="val 40000"/>
              <a:gd name="adj3" fmla="val 38462"/>
            </a:avLst>
          </a:prstGeom>
          <a:solidFill>
            <a:schemeClr val="accent1"/>
          </a:solidFill>
          <a:ln w="9525">
            <a:solidFill>
              <a:schemeClr val="tx1"/>
            </a:solidFill>
            <a:miter lim="800000"/>
            <a:headEnd/>
            <a:tailEnd/>
          </a:ln>
        </p:spPr>
        <p:txBody>
          <a:bodyPr wrap="none" anchor="ctr"/>
          <a:lstStyle/>
          <a:p>
            <a:endParaRPr lang="fr-FR" sz="2000">
              <a:latin typeface="+mn-lt"/>
            </a:endParaRPr>
          </a:p>
        </p:txBody>
      </p:sp>
      <p:sp>
        <p:nvSpPr>
          <p:cNvPr id="21" name="AutoShape 17"/>
          <p:cNvSpPr>
            <a:spLocks noChangeArrowheads="1"/>
          </p:cNvSpPr>
          <p:nvPr/>
        </p:nvSpPr>
        <p:spPr bwMode="auto">
          <a:xfrm rot="20199801">
            <a:off x="7885358" y="1787191"/>
            <a:ext cx="707300" cy="716367"/>
          </a:xfrm>
          <a:prstGeom prst="curvedLeftArrow">
            <a:avLst>
              <a:gd name="adj1" fmla="val 20000"/>
              <a:gd name="adj2" fmla="val 40000"/>
              <a:gd name="adj3" fmla="val 33333"/>
            </a:avLst>
          </a:prstGeom>
          <a:solidFill>
            <a:schemeClr val="accent1"/>
          </a:solidFill>
          <a:ln w="9525">
            <a:solidFill>
              <a:schemeClr val="tx1"/>
            </a:solidFill>
            <a:miter lim="800000"/>
            <a:headEnd/>
            <a:tailEnd/>
          </a:ln>
        </p:spPr>
        <p:txBody>
          <a:bodyPr wrap="none" anchor="ctr"/>
          <a:lstStyle/>
          <a:p>
            <a:endParaRPr lang="fr-FR" sz="2000">
              <a:latin typeface="+mn-lt"/>
            </a:endParaRPr>
          </a:p>
        </p:txBody>
      </p:sp>
      <p:sp>
        <p:nvSpPr>
          <p:cNvPr id="22" name="Text Box 18"/>
          <p:cNvSpPr txBox="1">
            <a:spLocks noChangeArrowheads="1"/>
          </p:cNvSpPr>
          <p:nvPr/>
        </p:nvSpPr>
        <p:spPr bwMode="auto">
          <a:xfrm>
            <a:off x="4157529" y="5486400"/>
            <a:ext cx="4114800" cy="1446550"/>
          </a:xfrm>
          <a:prstGeom prst="rect">
            <a:avLst/>
          </a:prstGeom>
          <a:noFill/>
          <a:ln w="9525">
            <a:noFill/>
            <a:miter lim="800000"/>
            <a:headEnd/>
            <a:tailEnd/>
          </a:ln>
        </p:spPr>
        <p:txBody>
          <a:bodyPr>
            <a:spAutoFit/>
          </a:bodyPr>
          <a:lstStyle/>
          <a:p>
            <a:pPr algn="ctr">
              <a:spcBef>
                <a:spcPct val="50000"/>
              </a:spcBef>
            </a:pPr>
            <a:r>
              <a:rPr lang="fr-FR" sz="1600" dirty="0">
                <a:latin typeface="+mn-lt"/>
              </a:rPr>
              <a:t>ou                     </a:t>
            </a:r>
            <a:r>
              <a:rPr lang="fr-FR" sz="1600" u="sng" dirty="0">
                <a:latin typeface="+mn-lt"/>
              </a:rPr>
              <a:t>Bénéfice</a:t>
            </a:r>
          </a:p>
          <a:p>
            <a:pPr algn="r">
              <a:spcBef>
                <a:spcPct val="50000"/>
              </a:spcBef>
              <a:buFontTx/>
              <a:buChar char="•"/>
            </a:pPr>
            <a:r>
              <a:rPr lang="fr-FR" sz="1600" dirty="0">
                <a:latin typeface="+mn-lt"/>
              </a:rPr>
              <a:t> </a:t>
            </a:r>
            <a:r>
              <a:rPr lang="fr-FR" sz="1600" i="1" dirty="0">
                <a:latin typeface="+mn-lt"/>
              </a:rPr>
              <a:t>autofinancement</a:t>
            </a:r>
          </a:p>
          <a:p>
            <a:pPr algn="r">
              <a:spcBef>
                <a:spcPct val="50000"/>
              </a:spcBef>
              <a:buFontTx/>
              <a:buChar char="•"/>
            </a:pPr>
            <a:r>
              <a:rPr lang="fr-FR" sz="1600" i="1" dirty="0">
                <a:latin typeface="+mn-lt"/>
              </a:rPr>
              <a:t> actionnaires (dividendes)</a:t>
            </a:r>
          </a:p>
          <a:p>
            <a:pPr algn="ctr">
              <a:spcBef>
                <a:spcPct val="50000"/>
              </a:spcBef>
            </a:pPr>
            <a:endParaRPr lang="fr-FR" sz="1600" i="1" dirty="0">
              <a:latin typeface="+mn-lt"/>
            </a:endParaRPr>
          </a:p>
        </p:txBody>
      </p:sp>
      <p:sp>
        <p:nvSpPr>
          <p:cNvPr id="23" name="Text Box 19"/>
          <p:cNvSpPr txBox="1">
            <a:spLocks noChangeArrowheads="1"/>
          </p:cNvSpPr>
          <p:nvPr/>
        </p:nvSpPr>
        <p:spPr bwMode="auto">
          <a:xfrm>
            <a:off x="5605329" y="2438400"/>
            <a:ext cx="3048000" cy="400110"/>
          </a:xfrm>
          <a:prstGeom prst="rect">
            <a:avLst/>
          </a:prstGeom>
          <a:noFill/>
          <a:ln w="9525">
            <a:noFill/>
            <a:miter lim="800000"/>
            <a:headEnd/>
            <a:tailEnd/>
          </a:ln>
        </p:spPr>
        <p:txBody>
          <a:bodyPr>
            <a:spAutoFit/>
          </a:bodyPr>
          <a:lstStyle/>
          <a:p>
            <a:pPr>
              <a:spcBef>
                <a:spcPct val="50000"/>
              </a:spcBef>
            </a:pPr>
            <a:r>
              <a:rPr lang="fr-FR" sz="2000" b="1">
                <a:solidFill>
                  <a:schemeClr val="tx2"/>
                </a:solidFill>
                <a:latin typeface="+mn-lt"/>
              </a:rPr>
              <a:t>- impôts et taxes</a:t>
            </a:r>
          </a:p>
        </p:txBody>
      </p:sp>
      <p:sp>
        <p:nvSpPr>
          <p:cNvPr id="24" name="Rectangle 21"/>
          <p:cNvSpPr>
            <a:spLocks noChangeArrowheads="1"/>
          </p:cNvSpPr>
          <p:nvPr/>
        </p:nvSpPr>
        <p:spPr bwMode="auto">
          <a:xfrm>
            <a:off x="1027928" y="5562600"/>
            <a:ext cx="742639" cy="400110"/>
          </a:xfrm>
          <a:prstGeom prst="rect">
            <a:avLst/>
          </a:prstGeom>
          <a:noFill/>
          <a:ln w="9525">
            <a:noFill/>
            <a:miter lim="800000"/>
            <a:headEnd/>
            <a:tailEnd/>
          </a:ln>
        </p:spPr>
        <p:txBody>
          <a:bodyPr wrap="none">
            <a:spAutoFit/>
          </a:bodyPr>
          <a:lstStyle/>
          <a:p>
            <a:r>
              <a:rPr lang="fr-FR" sz="2000" u="sng">
                <a:latin typeface="+mn-lt"/>
              </a:rPr>
              <a:t>Perte</a:t>
            </a:r>
          </a:p>
        </p:txBody>
      </p:sp>
      <p:sp>
        <p:nvSpPr>
          <p:cNvPr id="25" name="Titre 1"/>
          <p:cNvSpPr>
            <a:spLocks noGrp="1"/>
          </p:cNvSpPr>
          <p:nvPr>
            <p:ph type="title"/>
          </p:nvPr>
        </p:nvSpPr>
        <p:spPr>
          <a:xfrm>
            <a:off x="1066800" y="228600"/>
            <a:ext cx="7620000" cy="1020762"/>
          </a:xfrm>
        </p:spPr>
        <p:txBody>
          <a:bodyPr/>
          <a:lstStyle/>
          <a:p>
            <a:pPr algn="ctr"/>
            <a:r>
              <a:rPr lang="fr-FR" b="1" dirty="0" smtClean="0"/>
              <a:t>L’entreprise</a:t>
            </a:r>
            <a:endParaRPr lang="fr-FR" b="1" dirty="0"/>
          </a:p>
        </p:txBody>
      </p:sp>
    </p:spTree>
  </p:cSld>
  <p:clrMapOvr>
    <a:masterClrMapping/>
  </p:clrMapOvr>
  <p:transition>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1108720"/>
          </a:xfrm>
        </p:spPr>
        <p:txBody>
          <a:bodyPr>
            <a:normAutofit/>
          </a:bodyPr>
          <a:lstStyle/>
          <a:p>
            <a:pPr>
              <a:buNone/>
            </a:pPr>
            <a:r>
              <a:rPr lang="fr-FR" sz="3100" dirty="0" smtClean="0">
                <a:latin typeface="+mj-lt"/>
              </a:rPr>
              <a:t> </a:t>
            </a:r>
            <a:r>
              <a:rPr lang="fr-FR" sz="2400" b="1" dirty="0" smtClean="0">
                <a:latin typeface="+mj-lt"/>
                <a:cs typeface="Times New Roman" pitchFamily="18" charset="0"/>
              </a:rPr>
              <a:t>La valeur pour le client : </a:t>
            </a:r>
            <a:r>
              <a:rPr lang="fr-FR" sz="2400" b="1" i="1" dirty="0" smtClean="0">
                <a:latin typeface="+mj-lt"/>
                <a:cs typeface="Times New Roman" pitchFamily="18" charset="0"/>
              </a:rPr>
              <a:t>une  promesse simple, singulière et crédible </a:t>
            </a:r>
            <a:endParaRPr lang="fr-FR" sz="2200" dirty="0" smtClean="0">
              <a:latin typeface="+mj-lt"/>
              <a:cs typeface="Times New Roman" pitchFamily="18" charset="0"/>
            </a:endParaRPr>
          </a:p>
          <a:p>
            <a:pPr marL="0">
              <a:lnSpc>
                <a:spcPct val="120000"/>
              </a:lnSpc>
              <a:spcBef>
                <a:spcPts val="0"/>
              </a:spcBef>
            </a:pPr>
            <a:endParaRPr lang="fr-FR" sz="2200" dirty="0" smtClean="0">
              <a:latin typeface="+mj-lt"/>
              <a:cs typeface="Times New Roman" pitchFamily="18" charset="0"/>
            </a:endParaRPr>
          </a:p>
          <a:p>
            <a:pPr marL="0">
              <a:lnSpc>
                <a:spcPct val="120000"/>
              </a:lnSpc>
              <a:spcBef>
                <a:spcPts val="0"/>
              </a:spcBef>
            </a:pPr>
            <a:endParaRPr lang="fr-FR" sz="2200" dirty="0" smtClean="0">
              <a:latin typeface="+mj-lt"/>
              <a:cs typeface="Times New Roman" pitchFamily="18" charset="0"/>
            </a:endParaRPr>
          </a:p>
          <a:p>
            <a:pPr marL="0">
              <a:lnSpc>
                <a:spcPct val="120000"/>
              </a:lnSpc>
              <a:spcBef>
                <a:spcPts val="0"/>
              </a:spcBef>
            </a:pPr>
            <a:endParaRPr lang="fr-FR" sz="2200" dirty="0" smtClean="0">
              <a:latin typeface="+mj-lt"/>
              <a:cs typeface="Times New Roman" pitchFamily="18" charset="0"/>
            </a:endParaRPr>
          </a:p>
          <a:p>
            <a:pPr marL="0">
              <a:lnSpc>
                <a:spcPct val="120000"/>
              </a:lnSpc>
              <a:spcBef>
                <a:spcPts val="0"/>
              </a:spcBef>
            </a:pPr>
            <a:endParaRPr lang="fr-FR" sz="2200" dirty="0" smtClean="0">
              <a:latin typeface="+mj-lt"/>
              <a:cs typeface="Times New Roman" pitchFamily="18" charset="0"/>
            </a:endParaRPr>
          </a:p>
        </p:txBody>
      </p:sp>
      <p:sp>
        <p:nvSpPr>
          <p:cNvPr id="7" name="Espace réservé du numéro de diapositive 6"/>
          <p:cNvSpPr>
            <a:spLocks noGrp="1"/>
          </p:cNvSpPr>
          <p:nvPr>
            <p:ph type="sldNum" sz="quarter" idx="12"/>
          </p:nvPr>
        </p:nvSpPr>
        <p:spPr/>
        <p:txBody>
          <a:bodyPr/>
          <a:lstStyle/>
          <a:p>
            <a:pPr algn="l"/>
            <a:fld id="{059CE0BB-F0C2-400C-ADBD-C13A85949C25}" type="slidenum">
              <a:rPr lang="fr-FR" smtClean="0"/>
              <a:pPr algn="l"/>
              <a:t>12</a:t>
            </a:fld>
            <a:endParaRPr lang="fr-FR"/>
          </a:p>
        </p:txBody>
      </p:sp>
      <p:sp>
        <p:nvSpPr>
          <p:cNvPr id="2" name="ZoneTexte 1"/>
          <p:cNvSpPr txBox="1"/>
          <p:nvPr/>
        </p:nvSpPr>
        <p:spPr>
          <a:xfrm>
            <a:off x="619592" y="2622054"/>
            <a:ext cx="2736304" cy="437043"/>
          </a:xfrm>
          <a:prstGeom prst="rect">
            <a:avLst/>
          </a:prstGeom>
          <a:noFill/>
        </p:spPr>
        <p:txBody>
          <a:bodyPr wrap="square" rtlCol="0">
            <a:spAutoFit/>
          </a:bodyPr>
          <a:lstStyle/>
          <a:p>
            <a:pPr algn="l">
              <a:lnSpc>
                <a:spcPct val="120000"/>
              </a:lnSpc>
            </a:pPr>
            <a:r>
              <a:rPr lang="fr-FR" sz="2000" b="1" dirty="0" err="1">
                <a:latin typeface="+mn-lt"/>
                <a:cs typeface="Times New Roman" pitchFamily="18" charset="0"/>
              </a:rPr>
              <a:t>Inditex</a:t>
            </a:r>
            <a:r>
              <a:rPr lang="fr-FR" sz="2000" b="1" dirty="0">
                <a:latin typeface="+mn-lt"/>
                <a:cs typeface="Times New Roman" pitchFamily="18" charset="0"/>
              </a:rPr>
              <a:t>-Zara:</a:t>
            </a:r>
          </a:p>
        </p:txBody>
      </p:sp>
      <p:sp>
        <p:nvSpPr>
          <p:cNvPr id="4" name="ZoneTexte 3"/>
          <p:cNvSpPr txBox="1"/>
          <p:nvPr/>
        </p:nvSpPr>
        <p:spPr>
          <a:xfrm>
            <a:off x="755576" y="3242478"/>
            <a:ext cx="1368152" cy="461665"/>
          </a:xfrm>
          <a:prstGeom prst="rect">
            <a:avLst/>
          </a:prstGeom>
          <a:noFill/>
        </p:spPr>
        <p:txBody>
          <a:bodyPr wrap="square" rtlCol="0">
            <a:spAutoFit/>
          </a:bodyPr>
          <a:lstStyle/>
          <a:p>
            <a:pPr algn="l">
              <a:lnSpc>
                <a:spcPct val="120000"/>
              </a:lnSpc>
            </a:pPr>
            <a:r>
              <a:rPr lang="fr-FR" sz="2000" b="1" dirty="0">
                <a:latin typeface="+mn-lt"/>
                <a:cs typeface="Times New Roman" pitchFamily="18" charset="0"/>
              </a:rPr>
              <a:t>Ikea:</a:t>
            </a:r>
          </a:p>
        </p:txBody>
      </p:sp>
      <p:sp>
        <p:nvSpPr>
          <p:cNvPr id="9" name="ZoneTexte 8"/>
          <p:cNvSpPr txBox="1"/>
          <p:nvPr/>
        </p:nvSpPr>
        <p:spPr>
          <a:xfrm>
            <a:off x="616819" y="3861048"/>
            <a:ext cx="2220801" cy="437043"/>
          </a:xfrm>
          <a:prstGeom prst="rect">
            <a:avLst/>
          </a:prstGeom>
          <a:noFill/>
        </p:spPr>
        <p:txBody>
          <a:bodyPr wrap="none" rtlCol="0">
            <a:spAutoFit/>
          </a:bodyPr>
          <a:lstStyle/>
          <a:p>
            <a:pPr algn="l">
              <a:lnSpc>
                <a:spcPct val="120000"/>
              </a:lnSpc>
            </a:pPr>
            <a:r>
              <a:rPr lang="fr-FR" sz="2000" b="1" dirty="0" err="1">
                <a:latin typeface="+mn-lt"/>
                <a:cs typeface="Times New Roman" pitchFamily="18" charset="0"/>
              </a:rPr>
              <a:t>EasyJet</a:t>
            </a:r>
            <a:r>
              <a:rPr lang="fr-FR" sz="2000" b="1" dirty="0">
                <a:latin typeface="+mn-lt"/>
                <a:cs typeface="Times New Roman" pitchFamily="18" charset="0"/>
              </a:rPr>
              <a:t> ou </a:t>
            </a:r>
            <a:r>
              <a:rPr lang="fr-FR" sz="2000" b="1" dirty="0" err="1">
                <a:latin typeface="+mn-lt"/>
                <a:cs typeface="Times New Roman" pitchFamily="18" charset="0"/>
              </a:rPr>
              <a:t>Ryanair</a:t>
            </a:r>
            <a:r>
              <a:rPr lang="fr-FR" sz="2000" b="1" dirty="0">
                <a:latin typeface="+mn-lt"/>
                <a:cs typeface="Times New Roman" pitchFamily="18" charset="0"/>
              </a:rPr>
              <a:t>:</a:t>
            </a:r>
          </a:p>
        </p:txBody>
      </p:sp>
      <p:sp>
        <p:nvSpPr>
          <p:cNvPr id="10" name="ZoneTexte 9"/>
          <p:cNvSpPr txBox="1"/>
          <p:nvPr/>
        </p:nvSpPr>
        <p:spPr>
          <a:xfrm>
            <a:off x="791580" y="4542351"/>
            <a:ext cx="1656184" cy="461665"/>
          </a:xfrm>
          <a:prstGeom prst="rect">
            <a:avLst/>
          </a:prstGeom>
          <a:noFill/>
        </p:spPr>
        <p:txBody>
          <a:bodyPr wrap="square" rtlCol="0">
            <a:spAutoFit/>
          </a:bodyPr>
          <a:lstStyle/>
          <a:p>
            <a:pPr algn="l">
              <a:lnSpc>
                <a:spcPct val="120000"/>
              </a:lnSpc>
            </a:pPr>
            <a:r>
              <a:rPr lang="fr-FR" sz="2000" b="1" dirty="0">
                <a:latin typeface="+mn-lt"/>
                <a:cs typeface="Times New Roman" pitchFamily="18" charset="0"/>
              </a:rPr>
              <a:t>Danone:</a:t>
            </a:r>
            <a:endParaRPr lang="fr-FR" sz="2000" dirty="0">
              <a:latin typeface="+mn-lt"/>
              <a:cs typeface="Times New Roman" pitchFamily="18" charset="0"/>
            </a:endParaRPr>
          </a:p>
        </p:txBody>
      </p:sp>
      <p:sp>
        <p:nvSpPr>
          <p:cNvPr id="11" name="ZoneTexte 10"/>
          <p:cNvSpPr txBox="1"/>
          <p:nvPr/>
        </p:nvSpPr>
        <p:spPr>
          <a:xfrm>
            <a:off x="755576" y="5157192"/>
            <a:ext cx="2232248" cy="461665"/>
          </a:xfrm>
          <a:prstGeom prst="rect">
            <a:avLst/>
          </a:prstGeom>
          <a:noFill/>
        </p:spPr>
        <p:txBody>
          <a:bodyPr wrap="square" rtlCol="0">
            <a:spAutoFit/>
          </a:bodyPr>
          <a:lstStyle/>
          <a:p>
            <a:pPr algn="l">
              <a:lnSpc>
                <a:spcPct val="120000"/>
              </a:lnSpc>
            </a:pPr>
            <a:r>
              <a:rPr lang="fr-FR" sz="2000" b="1" dirty="0">
                <a:latin typeface="+mn-lt"/>
                <a:cs typeface="Times New Roman" pitchFamily="18" charset="0"/>
              </a:rPr>
              <a:t>Yves Rocher:</a:t>
            </a:r>
          </a:p>
        </p:txBody>
      </p:sp>
      <p:sp>
        <p:nvSpPr>
          <p:cNvPr id="12" name="ZoneTexte 11"/>
          <p:cNvSpPr txBox="1"/>
          <p:nvPr/>
        </p:nvSpPr>
        <p:spPr>
          <a:xfrm>
            <a:off x="775739" y="5785766"/>
            <a:ext cx="1728192" cy="437043"/>
          </a:xfrm>
          <a:prstGeom prst="rect">
            <a:avLst/>
          </a:prstGeom>
          <a:noFill/>
        </p:spPr>
        <p:txBody>
          <a:bodyPr wrap="square" rtlCol="0">
            <a:spAutoFit/>
          </a:bodyPr>
          <a:lstStyle/>
          <a:p>
            <a:pPr algn="l">
              <a:lnSpc>
                <a:spcPct val="120000"/>
              </a:lnSpc>
            </a:pPr>
            <a:r>
              <a:rPr lang="fr-FR" sz="2000" b="1" dirty="0" smtClean="0">
                <a:latin typeface="+mn-lt"/>
                <a:cs typeface="Times New Roman" pitchFamily="18" charset="0"/>
              </a:rPr>
              <a:t>EISTI:</a:t>
            </a:r>
            <a:endParaRPr lang="fr-FR" sz="2000" dirty="0">
              <a:latin typeface="+mn-lt"/>
            </a:endParaRPr>
          </a:p>
        </p:txBody>
      </p:sp>
      <p:sp>
        <p:nvSpPr>
          <p:cNvPr id="13" name="ZoneTexte 12"/>
          <p:cNvSpPr txBox="1"/>
          <p:nvPr/>
        </p:nvSpPr>
        <p:spPr>
          <a:xfrm>
            <a:off x="2129824" y="2632532"/>
            <a:ext cx="2520280" cy="400110"/>
          </a:xfrm>
          <a:prstGeom prst="rect">
            <a:avLst/>
          </a:prstGeom>
          <a:noFill/>
        </p:spPr>
        <p:txBody>
          <a:bodyPr wrap="square" rtlCol="0">
            <a:spAutoFit/>
          </a:bodyPr>
          <a:lstStyle/>
          <a:p>
            <a:pPr algn="l"/>
            <a:r>
              <a:rPr lang="fr-FR" sz="2000" dirty="0">
                <a:latin typeface="+mn-lt"/>
                <a:cs typeface="Times New Roman" pitchFamily="18" charset="0"/>
              </a:rPr>
              <a:t>la mode renouvelée</a:t>
            </a:r>
            <a:endParaRPr lang="fr-FR" sz="2000" dirty="0">
              <a:latin typeface="+mn-lt"/>
            </a:endParaRPr>
          </a:p>
        </p:txBody>
      </p:sp>
      <p:sp>
        <p:nvSpPr>
          <p:cNvPr id="14" name="ZoneTexte 13"/>
          <p:cNvSpPr txBox="1"/>
          <p:nvPr/>
        </p:nvSpPr>
        <p:spPr>
          <a:xfrm>
            <a:off x="1455084" y="3301212"/>
            <a:ext cx="7858334" cy="400110"/>
          </a:xfrm>
          <a:prstGeom prst="rect">
            <a:avLst/>
          </a:prstGeom>
          <a:noFill/>
        </p:spPr>
        <p:txBody>
          <a:bodyPr wrap="square" rtlCol="0">
            <a:spAutoFit/>
          </a:bodyPr>
          <a:lstStyle/>
          <a:p>
            <a:pPr algn="l"/>
            <a:r>
              <a:rPr lang="fr-FR" sz="2000" dirty="0">
                <a:latin typeface="+mn-lt"/>
                <a:cs typeface="Times New Roman" pitchFamily="18" charset="0"/>
              </a:rPr>
              <a:t>l’aménagement d’intérieur </a:t>
            </a:r>
            <a:r>
              <a:rPr lang="fr-FR" sz="2000" dirty="0" smtClean="0">
                <a:latin typeface="+mn-lt"/>
                <a:cs typeface="Times New Roman" pitchFamily="18" charset="0"/>
              </a:rPr>
              <a:t>fonctionnel, accessible </a:t>
            </a:r>
            <a:r>
              <a:rPr lang="fr-FR" sz="2000" dirty="0">
                <a:latin typeface="+mn-lt"/>
                <a:cs typeface="Times New Roman" pitchFamily="18" charset="0"/>
              </a:rPr>
              <a:t>et design</a:t>
            </a:r>
            <a:endParaRPr lang="fr-FR" sz="2000" dirty="0">
              <a:latin typeface="+mn-lt"/>
            </a:endParaRPr>
          </a:p>
        </p:txBody>
      </p:sp>
      <p:sp>
        <p:nvSpPr>
          <p:cNvPr id="15" name="ZoneTexte 14"/>
          <p:cNvSpPr txBox="1"/>
          <p:nvPr/>
        </p:nvSpPr>
        <p:spPr>
          <a:xfrm>
            <a:off x="2697215" y="3900412"/>
            <a:ext cx="3905778" cy="400110"/>
          </a:xfrm>
          <a:prstGeom prst="rect">
            <a:avLst/>
          </a:prstGeom>
          <a:noFill/>
        </p:spPr>
        <p:txBody>
          <a:bodyPr wrap="square" rtlCol="0">
            <a:spAutoFit/>
          </a:bodyPr>
          <a:lstStyle/>
          <a:p>
            <a:pPr algn="l"/>
            <a:r>
              <a:rPr lang="fr-FR" sz="2000" dirty="0">
                <a:latin typeface="+mn-lt"/>
                <a:cs typeface="Times New Roman" pitchFamily="18" charset="0"/>
              </a:rPr>
              <a:t>des trajets aériens à </a:t>
            </a:r>
            <a:r>
              <a:rPr lang="fr-FR" sz="2000" dirty="0" smtClean="0">
                <a:latin typeface="+mn-lt"/>
                <a:cs typeface="Times New Roman" pitchFamily="18" charset="0"/>
              </a:rPr>
              <a:t>faibles prix</a:t>
            </a:r>
            <a:endParaRPr lang="fr-FR" sz="2000" dirty="0">
              <a:latin typeface="+mn-lt"/>
            </a:endParaRPr>
          </a:p>
        </p:txBody>
      </p:sp>
      <p:sp>
        <p:nvSpPr>
          <p:cNvPr id="16" name="ZoneTexte 15"/>
          <p:cNvSpPr txBox="1"/>
          <p:nvPr/>
        </p:nvSpPr>
        <p:spPr>
          <a:xfrm>
            <a:off x="1727219" y="4542351"/>
            <a:ext cx="6768752" cy="461665"/>
          </a:xfrm>
          <a:prstGeom prst="rect">
            <a:avLst/>
          </a:prstGeom>
          <a:noFill/>
        </p:spPr>
        <p:txBody>
          <a:bodyPr wrap="square" rtlCol="0">
            <a:spAutoFit/>
          </a:bodyPr>
          <a:lstStyle/>
          <a:p>
            <a:pPr algn="l">
              <a:lnSpc>
                <a:spcPct val="120000"/>
              </a:lnSpc>
            </a:pPr>
            <a:r>
              <a:rPr lang="fr-FR" sz="2000" dirty="0">
                <a:latin typeface="+mn-lt"/>
                <a:cs typeface="Times New Roman" pitchFamily="18" charset="0"/>
              </a:rPr>
              <a:t>La santé par l’alimentation pour le plus grand nombre</a:t>
            </a:r>
          </a:p>
        </p:txBody>
      </p:sp>
      <p:sp>
        <p:nvSpPr>
          <p:cNvPr id="17" name="ZoneTexte 16"/>
          <p:cNvSpPr txBox="1"/>
          <p:nvPr/>
        </p:nvSpPr>
        <p:spPr>
          <a:xfrm>
            <a:off x="2231275" y="5179326"/>
            <a:ext cx="2880320" cy="400110"/>
          </a:xfrm>
          <a:prstGeom prst="rect">
            <a:avLst/>
          </a:prstGeom>
          <a:noFill/>
        </p:spPr>
        <p:txBody>
          <a:bodyPr wrap="square" rtlCol="0">
            <a:spAutoFit/>
          </a:bodyPr>
          <a:lstStyle/>
          <a:p>
            <a:pPr algn="l"/>
            <a:r>
              <a:rPr lang="fr-FR" sz="2000" b="1" dirty="0" smtClean="0">
                <a:latin typeface="+mn-lt"/>
                <a:cs typeface="Times New Roman" pitchFamily="18" charset="0"/>
              </a:rPr>
              <a:t> </a:t>
            </a:r>
            <a:r>
              <a:rPr lang="fr-FR" sz="2000" dirty="0">
                <a:latin typeface="+mn-lt"/>
                <a:cs typeface="Times New Roman" pitchFamily="18" charset="0"/>
              </a:rPr>
              <a:t>La beauté par les plantes</a:t>
            </a:r>
            <a:endParaRPr lang="fr-FR" sz="2000" dirty="0">
              <a:latin typeface="+mn-lt"/>
            </a:endParaRPr>
          </a:p>
        </p:txBody>
      </p:sp>
      <p:sp>
        <p:nvSpPr>
          <p:cNvPr id="18" name="ZoneTexte 17"/>
          <p:cNvSpPr txBox="1"/>
          <p:nvPr/>
        </p:nvSpPr>
        <p:spPr>
          <a:xfrm>
            <a:off x="1619672" y="5802373"/>
            <a:ext cx="2960360" cy="400110"/>
          </a:xfrm>
          <a:prstGeom prst="rect">
            <a:avLst/>
          </a:prstGeom>
          <a:noFill/>
        </p:spPr>
        <p:txBody>
          <a:bodyPr wrap="square" rtlCol="0">
            <a:spAutoFit/>
          </a:bodyPr>
          <a:lstStyle/>
          <a:p>
            <a:pPr algn="l"/>
            <a:r>
              <a:rPr lang="fr-FR" sz="2000" b="1" dirty="0" smtClean="0">
                <a:latin typeface="+mn-lt"/>
                <a:cs typeface="Times New Roman" pitchFamily="18" charset="0"/>
              </a:rPr>
              <a:t>????</a:t>
            </a:r>
            <a:endParaRPr lang="fr-FR" sz="2000" b="1" dirty="0">
              <a:latin typeface="+mn-lt"/>
            </a:endParaRPr>
          </a:p>
        </p:txBody>
      </p:sp>
      <p:sp>
        <p:nvSpPr>
          <p:cNvPr id="20" name="Titre 1"/>
          <p:cNvSpPr>
            <a:spLocks noGrp="1"/>
          </p:cNvSpPr>
          <p:nvPr>
            <p:ph type="title"/>
          </p:nvPr>
        </p:nvSpPr>
        <p:spPr/>
        <p:txBody>
          <a:bodyPr>
            <a:normAutofit/>
          </a:bodyPr>
          <a:lstStyle/>
          <a:p>
            <a:r>
              <a:rPr lang="fr-FR" sz="2800" b="1" dirty="0" smtClean="0"/>
              <a:t>les enjeux d’une entreprise performante</a:t>
            </a:r>
            <a:endParaRPr lang="fr-FR" sz="2800" b="1" dirty="0"/>
          </a:p>
        </p:txBody>
      </p:sp>
    </p:spTree>
    <p:extLst>
      <p:ext uri="{BB962C8B-B14F-4D97-AF65-F5344CB8AC3E}">
        <p14:creationId xmlns:p14="http://schemas.microsoft.com/office/powerpoint/2010/main" val="2735317998"/>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13</a:t>
            </a:fld>
            <a:endParaRPr lang="en-US" dirty="0"/>
          </a:p>
        </p:txBody>
      </p:sp>
      <p:pic>
        <p:nvPicPr>
          <p:cNvPr id="6" name="Picture 3" descr="Tetrahedron rouge"/>
          <p:cNvPicPr>
            <a:picLocks noChangeAspect="1" noChangeArrowheads="1" noCrop="1"/>
          </p:cNvPicPr>
          <p:nvPr/>
        </p:nvPicPr>
        <p:blipFill>
          <a:blip r:embed="rId2" cstate="print"/>
          <a:srcRect/>
          <a:stretch>
            <a:fillRect/>
          </a:stretch>
        </p:blipFill>
        <p:spPr bwMode="auto">
          <a:xfrm>
            <a:off x="2843213" y="2708275"/>
            <a:ext cx="3086100" cy="3040063"/>
          </a:xfrm>
          <a:prstGeom prst="rect">
            <a:avLst/>
          </a:prstGeom>
          <a:noFill/>
        </p:spPr>
      </p:pic>
      <p:grpSp>
        <p:nvGrpSpPr>
          <p:cNvPr id="7" name="Group 7"/>
          <p:cNvGrpSpPr>
            <a:grpSpLocks/>
          </p:cNvGrpSpPr>
          <p:nvPr/>
        </p:nvGrpSpPr>
        <p:grpSpPr bwMode="auto">
          <a:xfrm>
            <a:off x="1357290" y="2357430"/>
            <a:ext cx="7272337" cy="3119437"/>
            <a:chOff x="2200" y="1207"/>
            <a:chExt cx="3583" cy="1965"/>
          </a:xfrm>
        </p:grpSpPr>
        <p:sp>
          <p:nvSpPr>
            <p:cNvPr id="8" name="Freeform 8"/>
            <p:cNvSpPr>
              <a:spLocks/>
            </p:cNvSpPr>
            <p:nvPr/>
          </p:nvSpPr>
          <p:spPr bwMode="auto">
            <a:xfrm rot="7502397">
              <a:off x="3100" y="2484"/>
              <a:ext cx="468" cy="907"/>
            </a:xfrm>
            <a:custGeom>
              <a:avLst/>
              <a:gdLst/>
              <a:ahLst/>
              <a:cxnLst>
                <a:cxn ang="0">
                  <a:pos x="0" y="0"/>
                </a:cxn>
                <a:cxn ang="0">
                  <a:pos x="408" y="408"/>
                </a:cxn>
                <a:cxn ang="0">
                  <a:pos x="362" y="907"/>
                </a:cxn>
              </a:cxnLst>
              <a:rect l="0" t="0" r="r" b="b"/>
              <a:pathLst>
                <a:path w="468" h="907">
                  <a:moveTo>
                    <a:pt x="0" y="0"/>
                  </a:moveTo>
                  <a:cubicBezTo>
                    <a:pt x="174" y="128"/>
                    <a:pt x="348" y="257"/>
                    <a:pt x="408" y="408"/>
                  </a:cubicBezTo>
                  <a:cubicBezTo>
                    <a:pt x="468" y="559"/>
                    <a:pt x="415" y="733"/>
                    <a:pt x="362" y="907"/>
                  </a:cubicBezTo>
                </a:path>
              </a:pathLst>
            </a:custGeom>
            <a:noFill/>
            <a:ln w="38100" cmpd="sng">
              <a:solidFill>
                <a:schemeClr val="tx1"/>
              </a:solidFill>
              <a:round/>
              <a:headEnd type="none" w="med" len="med"/>
              <a:tailEnd type="triangle" w="med" len="med"/>
            </a:ln>
            <a:effectLst/>
          </p:spPr>
          <p:txBody>
            <a:bodyPr/>
            <a:lstStyle/>
            <a:p>
              <a:endParaRPr lang="fr-FR"/>
            </a:p>
          </p:txBody>
        </p:sp>
        <p:grpSp>
          <p:nvGrpSpPr>
            <p:cNvPr id="9" name="Group 9"/>
            <p:cNvGrpSpPr>
              <a:grpSpLocks/>
            </p:cNvGrpSpPr>
            <p:nvPr/>
          </p:nvGrpSpPr>
          <p:grpSpPr bwMode="auto">
            <a:xfrm>
              <a:off x="2200" y="1207"/>
              <a:ext cx="3583" cy="1906"/>
              <a:chOff x="2200" y="1207"/>
              <a:chExt cx="3583" cy="1906"/>
            </a:xfrm>
          </p:grpSpPr>
          <p:sp>
            <p:nvSpPr>
              <p:cNvPr id="10" name="Freeform 10"/>
              <p:cNvSpPr>
                <a:spLocks/>
              </p:cNvSpPr>
              <p:nvPr/>
            </p:nvSpPr>
            <p:spPr bwMode="auto">
              <a:xfrm>
                <a:off x="4967" y="1616"/>
                <a:ext cx="468" cy="907"/>
              </a:xfrm>
              <a:custGeom>
                <a:avLst/>
                <a:gdLst/>
                <a:ahLst/>
                <a:cxnLst>
                  <a:cxn ang="0">
                    <a:pos x="0" y="0"/>
                  </a:cxn>
                  <a:cxn ang="0">
                    <a:pos x="408" y="408"/>
                  </a:cxn>
                  <a:cxn ang="0">
                    <a:pos x="362" y="907"/>
                  </a:cxn>
                </a:cxnLst>
                <a:rect l="0" t="0" r="r" b="b"/>
                <a:pathLst>
                  <a:path w="468" h="907">
                    <a:moveTo>
                      <a:pt x="0" y="0"/>
                    </a:moveTo>
                    <a:cubicBezTo>
                      <a:pt x="174" y="128"/>
                      <a:pt x="348" y="257"/>
                      <a:pt x="408" y="408"/>
                    </a:cubicBezTo>
                    <a:cubicBezTo>
                      <a:pt x="468" y="559"/>
                      <a:pt x="415" y="733"/>
                      <a:pt x="362" y="907"/>
                    </a:cubicBezTo>
                  </a:path>
                </a:pathLst>
              </a:custGeom>
              <a:noFill/>
              <a:ln w="38100" cmpd="sng">
                <a:solidFill>
                  <a:schemeClr val="tx1"/>
                </a:solidFill>
                <a:round/>
                <a:headEnd type="none" w="med" len="med"/>
                <a:tailEnd type="triangle" w="med" len="med"/>
              </a:ln>
              <a:effectLst/>
            </p:spPr>
            <p:txBody>
              <a:bodyPr/>
              <a:lstStyle/>
              <a:p>
                <a:endParaRPr lang="fr-FR"/>
              </a:p>
            </p:txBody>
          </p:sp>
          <p:grpSp>
            <p:nvGrpSpPr>
              <p:cNvPr id="11" name="Group 11"/>
              <p:cNvGrpSpPr>
                <a:grpSpLocks/>
              </p:cNvGrpSpPr>
              <p:nvPr/>
            </p:nvGrpSpPr>
            <p:grpSpPr bwMode="auto">
              <a:xfrm>
                <a:off x="2200" y="1207"/>
                <a:ext cx="3583" cy="1906"/>
                <a:chOff x="2200" y="1207"/>
                <a:chExt cx="3583" cy="1906"/>
              </a:xfrm>
            </p:grpSpPr>
            <p:grpSp>
              <p:nvGrpSpPr>
                <p:cNvPr id="12" name="Group 12"/>
                <p:cNvGrpSpPr>
                  <a:grpSpLocks/>
                </p:cNvGrpSpPr>
                <p:nvPr/>
              </p:nvGrpSpPr>
              <p:grpSpPr bwMode="auto">
                <a:xfrm>
                  <a:off x="2290" y="1207"/>
                  <a:ext cx="3493" cy="1906"/>
                  <a:chOff x="2290" y="1207"/>
                  <a:chExt cx="3493" cy="1906"/>
                </a:xfrm>
              </p:grpSpPr>
              <p:sp>
                <p:nvSpPr>
                  <p:cNvPr id="15" name="Rectangle 13"/>
                  <p:cNvSpPr>
                    <a:spLocks noChangeArrowheads="1"/>
                  </p:cNvSpPr>
                  <p:nvPr/>
                </p:nvSpPr>
                <p:spPr bwMode="auto">
                  <a:xfrm>
                    <a:off x="3152" y="1207"/>
                    <a:ext cx="1679" cy="453"/>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pPr algn="ctr"/>
                    <a:r>
                      <a:rPr lang="fr-CA" sz="2400" b="1" dirty="0">
                        <a:solidFill>
                          <a:srgbClr val="81412F"/>
                        </a:solidFill>
                        <a:latin typeface="+mn-lt"/>
                      </a:rPr>
                      <a:t>INDIVIDUS</a:t>
                    </a:r>
                    <a:endParaRPr lang="fr-FR" sz="2400" b="1" dirty="0">
                      <a:solidFill>
                        <a:srgbClr val="81412F"/>
                      </a:solidFill>
                      <a:latin typeface="+mn-lt"/>
                    </a:endParaRPr>
                  </a:p>
                </p:txBody>
              </p:sp>
              <p:sp>
                <p:nvSpPr>
                  <p:cNvPr id="16" name="Rectangle 14"/>
                  <p:cNvSpPr>
                    <a:spLocks noChangeArrowheads="1"/>
                  </p:cNvSpPr>
                  <p:nvPr/>
                </p:nvSpPr>
                <p:spPr bwMode="auto">
                  <a:xfrm>
                    <a:off x="4104" y="2660"/>
                    <a:ext cx="1679" cy="453"/>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pPr algn="ctr"/>
                    <a:r>
                      <a:rPr lang="fr-CA" sz="2400" b="1" dirty="0">
                        <a:solidFill>
                          <a:srgbClr val="81412F"/>
                        </a:solidFill>
                        <a:latin typeface="+mn-lt"/>
                      </a:rPr>
                      <a:t>ENVIRONNEMENT</a:t>
                    </a:r>
                    <a:endParaRPr lang="fr-FR" sz="2400" b="1" dirty="0">
                      <a:solidFill>
                        <a:srgbClr val="81412F"/>
                      </a:solidFill>
                      <a:latin typeface="+mn-lt"/>
                    </a:endParaRPr>
                  </a:p>
                </p:txBody>
              </p:sp>
              <p:sp>
                <p:nvSpPr>
                  <p:cNvPr id="17" name="Rectangle 15"/>
                  <p:cNvSpPr>
                    <a:spLocks noChangeArrowheads="1"/>
                  </p:cNvSpPr>
                  <p:nvPr/>
                </p:nvSpPr>
                <p:spPr bwMode="auto">
                  <a:xfrm>
                    <a:off x="2290" y="2115"/>
                    <a:ext cx="1679" cy="453"/>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pPr algn="ctr"/>
                    <a:r>
                      <a:rPr lang="fr-CA" sz="2400" b="1" dirty="0">
                        <a:solidFill>
                          <a:srgbClr val="81412F"/>
                        </a:solidFill>
                        <a:latin typeface="+mn-lt"/>
                      </a:rPr>
                      <a:t>ENTREPRISE</a:t>
                    </a:r>
                    <a:endParaRPr lang="fr-FR" sz="2400" b="1" dirty="0">
                      <a:solidFill>
                        <a:srgbClr val="81412F"/>
                      </a:solidFill>
                      <a:latin typeface="+mn-lt"/>
                    </a:endParaRPr>
                  </a:p>
                </p:txBody>
              </p:sp>
            </p:grpSp>
            <p:sp>
              <p:nvSpPr>
                <p:cNvPr id="13" name="Freeform 16"/>
                <p:cNvSpPr>
                  <a:spLocks/>
                </p:cNvSpPr>
                <p:nvPr/>
              </p:nvSpPr>
              <p:spPr bwMode="auto">
                <a:xfrm rot="-6458241">
                  <a:off x="2420" y="1124"/>
                  <a:ext cx="468" cy="907"/>
                </a:xfrm>
                <a:custGeom>
                  <a:avLst/>
                  <a:gdLst/>
                  <a:ahLst/>
                  <a:cxnLst>
                    <a:cxn ang="0">
                      <a:pos x="0" y="0"/>
                    </a:cxn>
                    <a:cxn ang="0">
                      <a:pos x="408" y="408"/>
                    </a:cxn>
                    <a:cxn ang="0">
                      <a:pos x="362" y="907"/>
                    </a:cxn>
                  </a:cxnLst>
                  <a:rect l="0" t="0" r="r" b="b"/>
                  <a:pathLst>
                    <a:path w="468" h="907">
                      <a:moveTo>
                        <a:pt x="0" y="0"/>
                      </a:moveTo>
                      <a:cubicBezTo>
                        <a:pt x="174" y="128"/>
                        <a:pt x="348" y="257"/>
                        <a:pt x="408" y="408"/>
                      </a:cubicBezTo>
                      <a:cubicBezTo>
                        <a:pt x="468" y="559"/>
                        <a:pt x="415" y="733"/>
                        <a:pt x="362" y="907"/>
                      </a:cubicBezTo>
                    </a:path>
                  </a:pathLst>
                </a:custGeom>
                <a:noFill/>
                <a:ln w="38100" cmpd="sng">
                  <a:solidFill>
                    <a:schemeClr val="tx1"/>
                  </a:solidFill>
                  <a:round/>
                  <a:headEnd type="none" w="med" len="med"/>
                  <a:tailEnd type="triangle" w="med" len="med"/>
                </a:ln>
                <a:effectLst/>
              </p:spPr>
              <p:txBody>
                <a:bodyPr/>
                <a:lstStyle/>
                <a:p>
                  <a:endParaRPr lang="fr-FR"/>
                </a:p>
              </p:txBody>
            </p:sp>
          </p:grpSp>
        </p:grpSp>
      </p:grpSp>
      <p:sp>
        <p:nvSpPr>
          <p:cNvPr id="18" name="Rectangle 17"/>
          <p:cNvSpPr/>
          <p:nvPr/>
        </p:nvSpPr>
        <p:spPr>
          <a:xfrm>
            <a:off x="0" y="1600200"/>
            <a:ext cx="8229600" cy="461665"/>
          </a:xfrm>
          <a:prstGeom prst="rect">
            <a:avLst/>
          </a:prstGeom>
        </p:spPr>
        <p:txBody>
          <a:bodyPr wrap="square">
            <a:spAutoFit/>
          </a:bodyPr>
          <a:lstStyle/>
          <a:p>
            <a:pPr algn="l"/>
            <a:r>
              <a:rPr lang="fr-FR" b="1" dirty="0" smtClean="0">
                <a:latin typeface="+mn-lt"/>
                <a:cs typeface="Times New Roman" pitchFamily="18" charset="0"/>
              </a:rPr>
              <a:t>Des éléments pour caractériser le contexte de l’entreprise</a:t>
            </a:r>
            <a:endParaRPr lang="fr-FR" b="1" dirty="0">
              <a:latin typeface="+mn-lt"/>
              <a:cs typeface="Times New Roman" pitchFamily="18" charset="0"/>
            </a:endParaRPr>
          </a:p>
        </p:txBody>
      </p:sp>
      <p:sp>
        <p:nvSpPr>
          <p:cNvPr id="20"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style.rotation</p:attrName>
                                        </p:attrNameLst>
                                      </p:cBhvr>
                                      <p:tavLst>
                                        <p:tav tm="0">
                                          <p:val>
                                            <p:fltVal val="720"/>
                                          </p:val>
                                        </p:tav>
                                        <p:tav tm="100000">
                                          <p:val>
                                            <p:fltVal val="0"/>
                                          </p:val>
                                        </p:tav>
                                      </p:tavLst>
                                    </p:anim>
                                    <p:anim calcmode="lin" valueType="num">
                                      <p:cBhvr>
                                        <p:cTn id="9" dur="1000" fill="hold"/>
                                        <p:tgtEl>
                                          <p:spTgt spid="6"/>
                                        </p:tgtEl>
                                        <p:attrNameLst>
                                          <p:attrName>ppt_h</p:attrName>
                                        </p:attrNameLst>
                                      </p:cBhvr>
                                      <p:tavLst>
                                        <p:tav tm="0">
                                          <p:val>
                                            <p:fltVal val="0"/>
                                          </p:val>
                                        </p:tav>
                                        <p:tav tm="100000">
                                          <p:val>
                                            <p:strVal val="#ppt_h"/>
                                          </p:val>
                                        </p:tav>
                                      </p:tavLst>
                                    </p:anim>
                                    <p:anim calcmode="lin" valueType="num">
                                      <p:cBhvr>
                                        <p:cTn id="10" dur="1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 presetClass="entr" presetSubtype="0" fill="hold" nodeType="afterEffect">
                                  <p:stCondLst>
                                    <p:cond delay="250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29600" y="6324600"/>
            <a:ext cx="685800" cy="365125"/>
          </a:xfrm>
        </p:spPr>
        <p:txBody>
          <a:bodyPr/>
          <a:lstStyle/>
          <a:p>
            <a:pPr algn="ctr"/>
            <a:fld id="{244291EF-772C-4B99-A3CF-0071BDBF94EA}" type="slidenum">
              <a:rPr lang="en-US" smtClean="0"/>
              <a:pPr algn="ctr"/>
              <a:t>14</a:t>
            </a:fld>
            <a:endParaRPr lang="en-US" dirty="0"/>
          </a:p>
        </p:txBody>
      </p:sp>
      <p:sp>
        <p:nvSpPr>
          <p:cNvPr id="6"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grpSp>
        <p:nvGrpSpPr>
          <p:cNvPr id="7" name="Group 5"/>
          <p:cNvGrpSpPr>
            <a:grpSpLocks/>
          </p:cNvGrpSpPr>
          <p:nvPr/>
        </p:nvGrpSpPr>
        <p:grpSpPr bwMode="auto">
          <a:xfrm>
            <a:off x="3352800" y="5181600"/>
            <a:ext cx="5004048" cy="1162051"/>
            <a:chOff x="0" y="3612"/>
            <a:chExt cx="5760" cy="732"/>
          </a:xfrm>
          <a:noFill/>
        </p:grpSpPr>
        <p:sp>
          <p:nvSpPr>
            <p:cNvPr id="8" name="Rectangle 6"/>
            <p:cNvSpPr>
              <a:spLocks noChangeArrowheads="1"/>
            </p:cNvSpPr>
            <p:nvPr/>
          </p:nvSpPr>
          <p:spPr bwMode="auto">
            <a:xfrm>
              <a:off x="0" y="3612"/>
              <a:ext cx="5760" cy="725"/>
            </a:xfrm>
            <a:prstGeom prst="rect">
              <a:avLst/>
            </a:prstGeom>
            <a:grpFill/>
            <a:ln w="9525">
              <a:noFill/>
              <a:miter lim="800000"/>
              <a:headEnd/>
              <a:tailEnd/>
            </a:ln>
          </p:spPr>
          <p:txBody>
            <a:bodyPr wrap="none" anchor="ctr"/>
            <a:lstStyle/>
            <a:p>
              <a:endParaRPr lang="fr-FR" sz="2800">
                <a:latin typeface="+mn-lt"/>
              </a:endParaRPr>
            </a:p>
          </p:txBody>
        </p:sp>
        <p:sp>
          <p:nvSpPr>
            <p:cNvPr id="9" name="Text Box 7"/>
            <p:cNvSpPr txBox="1">
              <a:spLocks noChangeArrowheads="1"/>
            </p:cNvSpPr>
            <p:nvPr/>
          </p:nvSpPr>
          <p:spPr bwMode="auto">
            <a:xfrm>
              <a:off x="1927" y="3704"/>
              <a:ext cx="3833" cy="640"/>
            </a:xfrm>
            <a:prstGeom prst="rect">
              <a:avLst/>
            </a:prstGeom>
            <a:grpFill/>
            <a:ln w="9525">
              <a:noFill/>
              <a:miter lim="800000"/>
              <a:headEnd/>
              <a:tailEnd/>
            </a:ln>
          </p:spPr>
          <p:txBody>
            <a:bodyPr>
              <a:spAutoFit/>
            </a:bodyPr>
            <a:lstStyle/>
            <a:p>
              <a:pPr>
                <a:spcBef>
                  <a:spcPct val="50000"/>
                </a:spcBef>
              </a:pPr>
              <a:r>
                <a:rPr lang="fr-CA" b="1" dirty="0">
                  <a:latin typeface="+mn-lt"/>
                  <a:cs typeface="Tahoma" pitchFamily="34" charset="0"/>
                </a:rPr>
                <a:t>Occasions d’affaires</a:t>
              </a:r>
            </a:p>
            <a:p>
              <a:pPr>
                <a:spcBef>
                  <a:spcPct val="50000"/>
                </a:spcBef>
              </a:pPr>
              <a:r>
                <a:rPr lang="fr-CA" b="1" dirty="0">
                  <a:latin typeface="+mn-lt"/>
                  <a:cs typeface="Tahoma" pitchFamily="34" charset="0"/>
                </a:rPr>
                <a:t>Position concurrentielle</a:t>
              </a:r>
              <a:endParaRPr lang="fr-FR" b="1" dirty="0">
                <a:latin typeface="+mn-lt"/>
                <a:cs typeface="Tahoma" pitchFamily="34" charset="0"/>
              </a:endParaRPr>
            </a:p>
          </p:txBody>
        </p:sp>
        <p:sp>
          <p:nvSpPr>
            <p:cNvPr id="10" name="AutoShape 8"/>
            <p:cNvSpPr>
              <a:spLocks noChangeArrowheads="1"/>
            </p:cNvSpPr>
            <p:nvPr/>
          </p:nvSpPr>
          <p:spPr bwMode="auto">
            <a:xfrm>
              <a:off x="657" y="3702"/>
              <a:ext cx="1134" cy="255"/>
            </a:xfrm>
            <a:prstGeom prst="rightArrow">
              <a:avLst>
                <a:gd name="adj1" fmla="val 50000"/>
                <a:gd name="adj2" fmla="val 111176"/>
              </a:avLst>
            </a:prstGeom>
            <a:grpFill/>
            <a:ln w="9525">
              <a:solidFill>
                <a:schemeClr val="tx1"/>
              </a:solidFill>
              <a:miter lim="800000"/>
              <a:headEnd/>
              <a:tailEnd/>
            </a:ln>
          </p:spPr>
          <p:txBody>
            <a:bodyPr wrap="none" anchor="ctr"/>
            <a:lstStyle/>
            <a:p>
              <a:endParaRPr lang="fr-FR" sz="2800">
                <a:latin typeface="+mn-lt"/>
              </a:endParaRPr>
            </a:p>
          </p:txBody>
        </p:sp>
        <p:sp>
          <p:nvSpPr>
            <p:cNvPr id="11" name="AutoShape 9"/>
            <p:cNvSpPr>
              <a:spLocks noChangeArrowheads="1"/>
            </p:cNvSpPr>
            <p:nvPr/>
          </p:nvSpPr>
          <p:spPr bwMode="auto">
            <a:xfrm>
              <a:off x="657" y="4082"/>
              <a:ext cx="1134" cy="255"/>
            </a:xfrm>
            <a:prstGeom prst="rightArrow">
              <a:avLst>
                <a:gd name="adj1" fmla="val 50000"/>
                <a:gd name="adj2" fmla="val 111176"/>
              </a:avLst>
            </a:prstGeom>
            <a:grpFill/>
            <a:ln w="9525">
              <a:solidFill>
                <a:schemeClr val="tx1"/>
              </a:solidFill>
              <a:miter lim="800000"/>
              <a:headEnd/>
              <a:tailEnd/>
            </a:ln>
          </p:spPr>
          <p:txBody>
            <a:bodyPr wrap="none" anchor="ctr"/>
            <a:lstStyle/>
            <a:p>
              <a:endParaRPr lang="fr-FR" sz="2800">
                <a:latin typeface="+mn-lt"/>
              </a:endParaRPr>
            </a:p>
          </p:txBody>
        </p:sp>
      </p:grpSp>
      <p:sp>
        <p:nvSpPr>
          <p:cNvPr id="12" name="Rectangle 23"/>
          <p:cNvSpPr>
            <a:spLocks noChangeArrowheads="1"/>
          </p:cNvSpPr>
          <p:nvPr/>
        </p:nvSpPr>
        <p:spPr bwMode="auto">
          <a:xfrm>
            <a:off x="1447800" y="2514600"/>
            <a:ext cx="500066" cy="2928958"/>
          </a:xfrm>
          <a:prstGeom prst="rect">
            <a:avLst/>
          </a:prstGeom>
          <a:noFill/>
          <a:ln w="9525">
            <a:noFill/>
            <a:miter lim="800000"/>
            <a:headEnd/>
            <a:tailEnd/>
          </a:ln>
        </p:spPr>
        <p:txBody>
          <a:bodyPr wrap="none" anchor="ctr"/>
          <a:lstStyle/>
          <a:p>
            <a:r>
              <a:rPr lang="fr-CA" sz="2000" dirty="0" smtClean="0">
                <a:latin typeface="+mn-lt"/>
                <a:cs typeface="Tahoma" pitchFamily="34" charset="0"/>
              </a:rPr>
              <a:t>                       </a:t>
            </a:r>
            <a:r>
              <a:rPr lang="fr-CA" sz="2000" b="1" dirty="0" smtClean="0">
                <a:latin typeface="+mn-lt"/>
                <a:cs typeface="Tahoma" pitchFamily="34" charset="0"/>
              </a:rPr>
              <a:t>Environnement GLOBAL (PESTEL)</a:t>
            </a:r>
          </a:p>
          <a:p>
            <a:r>
              <a:rPr lang="fr-CA" sz="2800" b="1" dirty="0" smtClean="0">
                <a:latin typeface="+mn-lt"/>
                <a:cs typeface="Tahoma" pitchFamily="34" charset="0"/>
              </a:rPr>
              <a:t>P</a:t>
            </a:r>
          </a:p>
          <a:p>
            <a:r>
              <a:rPr lang="fr-CA" sz="2800" b="1" dirty="0" smtClean="0">
                <a:latin typeface="+mn-lt"/>
                <a:cs typeface="Tahoma" pitchFamily="34" charset="0"/>
              </a:rPr>
              <a:t>E</a:t>
            </a:r>
          </a:p>
          <a:p>
            <a:r>
              <a:rPr lang="fr-CA" sz="2800" b="1" dirty="0" smtClean="0">
                <a:latin typeface="+mn-lt"/>
                <a:cs typeface="Tahoma" pitchFamily="34" charset="0"/>
              </a:rPr>
              <a:t>S</a:t>
            </a:r>
          </a:p>
          <a:p>
            <a:r>
              <a:rPr lang="fr-CA" sz="2800" b="1" dirty="0" smtClean="0">
                <a:latin typeface="+mn-lt"/>
                <a:cs typeface="Tahoma" pitchFamily="34" charset="0"/>
              </a:rPr>
              <a:t>T</a:t>
            </a:r>
          </a:p>
          <a:p>
            <a:r>
              <a:rPr lang="fr-CA" sz="2800" b="1" dirty="0" smtClean="0">
                <a:latin typeface="+mn-lt"/>
                <a:cs typeface="Tahoma" pitchFamily="34" charset="0"/>
              </a:rPr>
              <a:t>E</a:t>
            </a:r>
          </a:p>
          <a:p>
            <a:r>
              <a:rPr lang="fr-CA" sz="2800" b="1" dirty="0" smtClean="0">
                <a:latin typeface="+mn-lt"/>
                <a:cs typeface="Tahoma" pitchFamily="34" charset="0"/>
              </a:rPr>
              <a:t>L</a:t>
            </a:r>
            <a:endParaRPr lang="fr-CA" sz="2800" dirty="0" smtClean="0">
              <a:latin typeface="+mn-lt"/>
              <a:cs typeface="Tahoma" pitchFamily="34" charset="0"/>
            </a:endParaRPr>
          </a:p>
          <a:p>
            <a:pPr>
              <a:buFontTx/>
              <a:buChar char="•"/>
            </a:pPr>
            <a:endParaRPr lang="fr-FR" sz="2800" dirty="0" smtClean="0">
              <a:latin typeface="+mn-lt"/>
              <a:cs typeface="Tahoma" pitchFamily="34" charset="0"/>
            </a:endParaRPr>
          </a:p>
          <a:p>
            <a:endParaRPr lang="fr-FR" sz="2800" dirty="0">
              <a:solidFill>
                <a:srgbClr val="CC9900"/>
              </a:solidFill>
              <a:latin typeface="+mn-lt"/>
              <a:cs typeface="Tahoma" pitchFamily="34" charset="0"/>
            </a:endParaRPr>
          </a:p>
        </p:txBody>
      </p:sp>
      <p:grpSp>
        <p:nvGrpSpPr>
          <p:cNvPr id="13" name="Group 26"/>
          <p:cNvGrpSpPr>
            <a:grpSpLocks/>
          </p:cNvGrpSpPr>
          <p:nvPr/>
        </p:nvGrpSpPr>
        <p:grpSpPr bwMode="auto">
          <a:xfrm>
            <a:off x="4509120" y="3170461"/>
            <a:ext cx="1944687" cy="1150938"/>
            <a:chOff x="4377" y="1979"/>
            <a:chExt cx="1225" cy="725"/>
          </a:xfrm>
        </p:grpSpPr>
        <p:sp>
          <p:nvSpPr>
            <p:cNvPr id="15" name="Rectangle 27"/>
            <p:cNvSpPr>
              <a:spLocks noChangeArrowheads="1"/>
            </p:cNvSpPr>
            <p:nvPr/>
          </p:nvSpPr>
          <p:spPr bwMode="auto">
            <a:xfrm>
              <a:off x="4377" y="1979"/>
              <a:ext cx="1225" cy="317"/>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r>
                <a:rPr lang="fr-CA" b="1" dirty="0">
                  <a:latin typeface="+mn-lt"/>
                </a:rPr>
                <a:t>Opportunités</a:t>
              </a:r>
              <a:endParaRPr lang="fr-FR" b="1" dirty="0">
                <a:latin typeface="+mn-lt"/>
              </a:endParaRPr>
            </a:p>
          </p:txBody>
        </p:sp>
        <p:sp>
          <p:nvSpPr>
            <p:cNvPr id="16" name="Rectangle 28"/>
            <p:cNvSpPr>
              <a:spLocks noChangeArrowheads="1"/>
            </p:cNvSpPr>
            <p:nvPr/>
          </p:nvSpPr>
          <p:spPr bwMode="auto">
            <a:xfrm>
              <a:off x="4377" y="2387"/>
              <a:ext cx="1225" cy="317"/>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a:r>
                <a:rPr lang="fr-CA" b="1" dirty="0">
                  <a:latin typeface="+mn-lt"/>
                </a:rPr>
                <a:t>Menaces</a:t>
              </a:r>
              <a:endParaRPr lang="fr-FR" b="1" dirty="0">
                <a:latin typeface="+mn-lt"/>
              </a:endParaRPr>
            </a:p>
          </p:txBody>
        </p:sp>
      </p:grpSp>
      <p:sp>
        <p:nvSpPr>
          <p:cNvPr id="17" name="Rectangle 19"/>
          <p:cNvSpPr>
            <a:spLocks noChangeArrowheads="1"/>
          </p:cNvSpPr>
          <p:nvPr/>
        </p:nvSpPr>
        <p:spPr bwMode="auto">
          <a:xfrm>
            <a:off x="1916832" y="2450381"/>
            <a:ext cx="1571636" cy="358775"/>
          </a:xfrm>
          <a:prstGeom prst="rect">
            <a:avLst/>
          </a:prstGeom>
          <a:solidFill>
            <a:schemeClr val="accent1">
              <a:lumMod val="20000"/>
              <a:lumOff val="80000"/>
            </a:schemeClr>
          </a:solidFill>
          <a:ln w="9525">
            <a:solidFill>
              <a:schemeClr val="tx1"/>
            </a:solidFill>
            <a:miter lim="800000"/>
            <a:headEnd/>
            <a:tailEnd/>
          </a:ln>
        </p:spPr>
        <p:txBody>
          <a:bodyPr wrap="none" anchor="ctr"/>
          <a:lstStyle/>
          <a:p>
            <a:r>
              <a:rPr lang="fr-CA" sz="2000" b="1" dirty="0" err="1">
                <a:latin typeface="+mn-lt"/>
              </a:rPr>
              <a:t>olitique</a:t>
            </a:r>
            <a:endParaRPr lang="fr-FR" sz="2000" b="1" dirty="0">
              <a:latin typeface="+mn-lt"/>
            </a:endParaRPr>
          </a:p>
        </p:txBody>
      </p:sp>
      <p:sp>
        <p:nvSpPr>
          <p:cNvPr id="18" name="Rectangle 20"/>
          <p:cNvSpPr>
            <a:spLocks noChangeArrowheads="1"/>
          </p:cNvSpPr>
          <p:nvPr/>
        </p:nvSpPr>
        <p:spPr bwMode="auto">
          <a:xfrm>
            <a:off x="1916832" y="2882429"/>
            <a:ext cx="1571636" cy="358775"/>
          </a:xfrm>
          <a:prstGeom prst="rect">
            <a:avLst/>
          </a:prstGeom>
          <a:solidFill>
            <a:schemeClr val="accent1">
              <a:lumMod val="20000"/>
              <a:lumOff val="80000"/>
            </a:schemeClr>
          </a:solidFill>
          <a:ln w="9525">
            <a:solidFill>
              <a:schemeClr val="tx1"/>
            </a:solidFill>
            <a:miter lim="800000"/>
            <a:headEnd/>
            <a:tailEnd/>
          </a:ln>
        </p:spPr>
        <p:txBody>
          <a:bodyPr wrap="none" anchor="ctr"/>
          <a:lstStyle/>
          <a:p>
            <a:r>
              <a:rPr lang="fr-CA" sz="2000" b="1" dirty="0" err="1">
                <a:latin typeface="+mn-lt"/>
              </a:rPr>
              <a:t>conomique</a:t>
            </a:r>
            <a:endParaRPr lang="fr-FR" sz="2000" b="1" dirty="0">
              <a:latin typeface="+mn-lt"/>
            </a:endParaRPr>
          </a:p>
        </p:txBody>
      </p:sp>
      <p:sp>
        <p:nvSpPr>
          <p:cNvPr id="19" name="Rectangle 21"/>
          <p:cNvSpPr>
            <a:spLocks noChangeArrowheads="1"/>
          </p:cNvSpPr>
          <p:nvPr/>
        </p:nvSpPr>
        <p:spPr bwMode="auto">
          <a:xfrm>
            <a:off x="1916832" y="3314477"/>
            <a:ext cx="1571637" cy="358775"/>
          </a:xfrm>
          <a:prstGeom prst="rect">
            <a:avLst/>
          </a:prstGeom>
          <a:solidFill>
            <a:schemeClr val="accent1">
              <a:lumMod val="20000"/>
              <a:lumOff val="80000"/>
            </a:schemeClr>
          </a:solidFill>
          <a:ln w="9525">
            <a:solidFill>
              <a:schemeClr val="tx1"/>
            </a:solidFill>
            <a:miter lim="800000"/>
            <a:headEnd/>
            <a:tailEnd/>
          </a:ln>
        </p:spPr>
        <p:txBody>
          <a:bodyPr wrap="none" anchor="ctr"/>
          <a:lstStyle/>
          <a:p>
            <a:r>
              <a:rPr lang="fr-CA" sz="2000" b="1" dirty="0" err="1">
                <a:latin typeface="+mn-lt"/>
              </a:rPr>
              <a:t>ocial</a:t>
            </a:r>
            <a:endParaRPr lang="fr-FR" sz="2000" b="1" dirty="0">
              <a:latin typeface="+mn-lt"/>
            </a:endParaRPr>
          </a:p>
        </p:txBody>
      </p:sp>
      <p:sp>
        <p:nvSpPr>
          <p:cNvPr id="20" name="Rectangle 23"/>
          <p:cNvSpPr>
            <a:spLocks noChangeArrowheads="1"/>
          </p:cNvSpPr>
          <p:nvPr/>
        </p:nvSpPr>
        <p:spPr bwMode="auto">
          <a:xfrm>
            <a:off x="1916832" y="4178573"/>
            <a:ext cx="1571637" cy="358775"/>
          </a:xfrm>
          <a:prstGeom prst="rect">
            <a:avLst/>
          </a:prstGeom>
          <a:solidFill>
            <a:schemeClr val="accent1">
              <a:lumMod val="20000"/>
              <a:lumOff val="80000"/>
            </a:schemeClr>
          </a:solidFill>
          <a:ln w="9525">
            <a:solidFill>
              <a:schemeClr val="tx1"/>
            </a:solidFill>
            <a:miter lim="800000"/>
            <a:headEnd/>
            <a:tailEnd/>
          </a:ln>
        </p:spPr>
        <p:txBody>
          <a:bodyPr wrap="none" anchor="ctr"/>
          <a:lstStyle/>
          <a:p>
            <a:r>
              <a:rPr lang="fr-CA" sz="2000" b="1" dirty="0" err="1">
                <a:latin typeface="+mn-lt"/>
              </a:rPr>
              <a:t>cologique</a:t>
            </a:r>
            <a:endParaRPr lang="fr-FR" sz="2000" b="1" dirty="0">
              <a:latin typeface="+mn-lt"/>
            </a:endParaRPr>
          </a:p>
        </p:txBody>
      </p:sp>
      <p:sp>
        <p:nvSpPr>
          <p:cNvPr id="21" name="Rectangle 22"/>
          <p:cNvSpPr>
            <a:spLocks noChangeArrowheads="1"/>
          </p:cNvSpPr>
          <p:nvPr/>
        </p:nvSpPr>
        <p:spPr bwMode="auto">
          <a:xfrm>
            <a:off x="1916832" y="3746525"/>
            <a:ext cx="1571637" cy="358775"/>
          </a:xfrm>
          <a:prstGeom prst="rect">
            <a:avLst/>
          </a:prstGeom>
          <a:solidFill>
            <a:schemeClr val="accent1">
              <a:lumMod val="20000"/>
              <a:lumOff val="80000"/>
            </a:schemeClr>
          </a:solidFill>
          <a:ln w="9525">
            <a:solidFill>
              <a:schemeClr val="tx1"/>
            </a:solidFill>
            <a:miter lim="800000"/>
            <a:headEnd/>
            <a:tailEnd/>
          </a:ln>
        </p:spPr>
        <p:txBody>
          <a:bodyPr wrap="none" anchor="ctr"/>
          <a:lstStyle/>
          <a:p>
            <a:r>
              <a:rPr lang="fr-CA" sz="2000" b="1" dirty="0" err="1">
                <a:latin typeface="+mn-lt"/>
              </a:rPr>
              <a:t>echnologique</a:t>
            </a:r>
            <a:endParaRPr lang="fr-FR" sz="2000" b="1" dirty="0">
              <a:latin typeface="+mn-lt"/>
            </a:endParaRPr>
          </a:p>
        </p:txBody>
      </p:sp>
      <p:sp>
        <p:nvSpPr>
          <p:cNvPr id="22" name="Rectangle 24"/>
          <p:cNvSpPr>
            <a:spLocks noChangeArrowheads="1"/>
          </p:cNvSpPr>
          <p:nvPr/>
        </p:nvSpPr>
        <p:spPr bwMode="auto">
          <a:xfrm>
            <a:off x="1916832" y="4538613"/>
            <a:ext cx="1571637" cy="358775"/>
          </a:xfrm>
          <a:prstGeom prst="rect">
            <a:avLst/>
          </a:prstGeom>
          <a:solidFill>
            <a:schemeClr val="accent1">
              <a:lumMod val="20000"/>
              <a:lumOff val="80000"/>
            </a:schemeClr>
          </a:solidFill>
          <a:ln w="9525">
            <a:solidFill>
              <a:schemeClr val="tx1"/>
            </a:solidFill>
            <a:miter lim="800000"/>
            <a:headEnd/>
            <a:tailEnd/>
          </a:ln>
        </p:spPr>
        <p:txBody>
          <a:bodyPr wrap="none" anchor="ctr"/>
          <a:lstStyle/>
          <a:p>
            <a:r>
              <a:rPr lang="fr-CA" sz="2000" b="1" dirty="0">
                <a:latin typeface="+mn-lt"/>
              </a:rPr>
              <a:t>égal</a:t>
            </a:r>
            <a:endParaRPr lang="fr-FR" sz="2000" b="1" dirty="0">
              <a:latin typeface="+mn-lt"/>
            </a:endParaRPr>
          </a:p>
        </p:txBody>
      </p:sp>
      <p:sp>
        <p:nvSpPr>
          <p:cNvPr id="23" name="ZoneTexte 22"/>
          <p:cNvSpPr txBox="1"/>
          <p:nvPr/>
        </p:nvSpPr>
        <p:spPr>
          <a:xfrm>
            <a:off x="1439144" y="1458144"/>
            <a:ext cx="7704856" cy="523220"/>
          </a:xfrm>
          <a:prstGeom prst="rect">
            <a:avLst/>
          </a:prstGeom>
          <a:noFill/>
        </p:spPr>
        <p:txBody>
          <a:bodyPr wrap="square" rtlCol="0">
            <a:spAutoFit/>
          </a:bodyPr>
          <a:lstStyle/>
          <a:p>
            <a:endParaRPr lang="fr-FR" sz="2800" dirty="0">
              <a:latin typeface="+mn-lt"/>
            </a:endParaRPr>
          </a:p>
        </p:txBody>
      </p:sp>
      <p:sp>
        <p:nvSpPr>
          <p:cNvPr id="24" name="ZoneTexte 23"/>
          <p:cNvSpPr txBox="1"/>
          <p:nvPr/>
        </p:nvSpPr>
        <p:spPr>
          <a:xfrm>
            <a:off x="0" y="1524000"/>
            <a:ext cx="8631560" cy="461665"/>
          </a:xfrm>
          <a:prstGeom prst="rect">
            <a:avLst/>
          </a:prstGeom>
          <a:noFill/>
        </p:spPr>
        <p:txBody>
          <a:bodyPr wrap="square" rtlCol="0">
            <a:spAutoFit/>
          </a:bodyPr>
          <a:lstStyle/>
          <a:p>
            <a:pPr algn="l"/>
            <a:r>
              <a:rPr lang="fr-FR" b="1" dirty="0" smtClean="0">
                <a:latin typeface="+mn-lt"/>
              </a:rPr>
              <a:t>L’impact de l’environnement</a:t>
            </a:r>
            <a:endParaRPr lang="fr-FR" b="1" dirty="0">
              <a:latin typeface="+mn-lt"/>
            </a:endParaRPr>
          </a:p>
        </p:txBody>
      </p:sp>
      <p:sp>
        <p:nvSpPr>
          <p:cNvPr id="25" name="Accolade fermante 24"/>
          <p:cNvSpPr/>
          <p:nvPr/>
        </p:nvSpPr>
        <p:spPr>
          <a:xfrm>
            <a:off x="3789040" y="2522389"/>
            <a:ext cx="288032" cy="237626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280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2" presetClass="entr" presetSubtype="4"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10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grpId="0" nodeType="afterEffect">
                                  <p:stCondLst>
                                    <p:cond delay="10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10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6500"/>
                            </p:stCondLst>
                            <p:childTnLst>
                              <p:par>
                                <p:cTn id="35" presetID="2" presetClass="entr" presetSubtype="4" fill="hold" grpId="0" nodeType="afterEffect">
                                  <p:stCondLst>
                                    <p:cond delay="100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15</a:t>
            </a:fld>
            <a:endParaRPr lang="en-US" dirty="0"/>
          </a:p>
        </p:txBody>
      </p:sp>
      <p:sp>
        <p:nvSpPr>
          <p:cNvPr id="6"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sp>
        <p:nvSpPr>
          <p:cNvPr id="4" name="Rectangle 7"/>
          <p:cNvSpPr>
            <a:spLocks noChangeArrowheads="1"/>
          </p:cNvSpPr>
          <p:nvPr/>
        </p:nvSpPr>
        <p:spPr bwMode="auto">
          <a:xfrm>
            <a:off x="1" y="2116747"/>
            <a:ext cx="1602870" cy="375628"/>
          </a:xfrm>
          <a:prstGeom prst="rect">
            <a:avLst/>
          </a:prstGeom>
          <a:solidFill>
            <a:schemeClr val="accent1">
              <a:lumMod val="20000"/>
              <a:lumOff val="80000"/>
            </a:schemeClr>
          </a:solidFill>
          <a:ln w="9525">
            <a:noFill/>
            <a:miter lim="800000"/>
            <a:headEnd/>
            <a:tailEnd/>
          </a:ln>
        </p:spPr>
        <p:txBody>
          <a:bodyPr wrap="none" anchor="ctr"/>
          <a:lstStyle/>
          <a:p>
            <a:pPr algn="ctr"/>
            <a:r>
              <a:rPr lang="fr-CA" sz="1600" b="1">
                <a:solidFill>
                  <a:srgbClr val="7E5400"/>
                </a:solidFill>
                <a:latin typeface="+mn-lt"/>
              </a:rPr>
              <a:t>Gouvernements</a:t>
            </a:r>
            <a:endParaRPr lang="fr-FR" sz="1600" b="1">
              <a:solidFill>
                <a:srgbClr val="7E5400"/>
              </a:solidFill>
              <a:latin typeface="+mn-lt"/>
            </a:endParaRPr>
          </a:p>
        </p:txBody>
      </p:sp>
      <p:sp>
        <p:nvSpPr>
          <p:cNvPr id="7" name="Rectangle 8"/>
          <p:cNvSpPr>
            <a:spLocks noChangeArrowheads="1"/>
          </p:cNvSpPr>
          <p:nvPr/>
        </p:nvSpPr>
        <p:spPr bwMode="auto">
          <a:xfrm>
            <a:off x="-36513" y="3573463"/>
            <a:ext cx="1871663" cy="647700"/>
          </a:xfrm>
          <a:prstGeom prst="rect">
            <a:avLst/>
          </a:prstGeom>
          <a:solidFill>
            <a:schemeClr val="accent1">
              <a:lumMod val="20000"/>
              <a:lumOff val="80000"/>
            </a:schemeClr>
          </a:solidFill>
          <a:ln w="9525">
            <a:noFill/>
            <a:miter lim="800000"/>
            <a:headEnd/>
            <a:tailEnd/>
          </a:ln>
        </p:spPr>
        <p:txBody>
          <a:bodyPr wrap="none" anchor="ctr"/>
          <a:lstStyle/>
          <a:p>
            <a:pPr algn="ctr"/>
            <a:r>
              <a:rPr lang="fr-CA" sz="1600" b="1" dirty="0">
                <a:solidFill>
                  <a:srgbClr val="993300"/>
                </a:solidFill>
                <a:latin typeface="+mn-lt"/>
              </a:rPr>
              <a:t>Fournisseurs</a:t>
            </a:r>
            <a:endParaRPr lang="fr-FR" sz="1600" b="1" dirty="0">
              <a:solidFill>
                <a:srgbClr val="993300"/>
              </a:solidFill>
              <a:latin typeface="+mn-lt"/>
            </a:endParaRPr>
          </a:p>
        </p:txBody>
      </p:sp>
      <p:sp>
        <p:nvSpPr>
          <p:cNvPr id="8" name="Rectangle 9"/>
          <p:cNvSpPr>
            <a:spLocks noChangeArrowheads="1"/>
          </p:cNvSpPr>
          <p:nvPr/>
        </p:nvSpPr>
        <p:spPr bwMode="auto">
          <a:xfrm>
            <a:off x="3635896" y="1916832"/>
            <a:ext cx="1784227" cy="375628"/>
          </a:xfrm>
          <a:prstGeom prst="rect">
            <a:avLst/>
          </a:prstGeom>
          <a:solidFill>
            <a:schemeClr val="accent1">
              <a:lumMod val="20000"/>
              <a:lumOff val="80000"/>
            </a:schemeClr>
          </a:solidFill>
          <a:ln w="9525">
            <a:noFill/>
            <a:miter lim="800000"/>
            <a:headEnd/>
            <a:tailEnd/>
          </a:ln>
        </p:spPr>
        <p:txBody>
          <a:bodyPr wrap="none" anchor="ctr"/>
          <a:lstStyle/>
          <a:p>
            <a:pPr algn="ctr"/>
            <a:r>
              <a:rPr lang="fr-CA" sz="1600" b="1">
                <a:solidFill>
                  <a:srgbClr val="7E5400"/>
                </a:solidFill>
                <a:latin typeface="+mn-lt"/>
              </a:rPr>
              <a:t>Concurrents </a:t>
            </a:r>
          </a:p>
          <a:p>
            <a:pPr algn="ctr"/>
            <a:r>
              <a:rPr lang="fr-CA" sz="1600" b="1">
                <a:solidFill>
                  <a:srgbClr val="7E5400"/>
                </a:solidFill>
                <a:latin typeface="+mn-lt"/>
              </a:rPr>
              <a:t>potentiels</a:t>
            </a:r>
            <a:endParaRPr lang="fr-FR" sz="1600" b="1">
              <a:solidFill>
                <a:srgbClr val="7E5400"/>
              </a:solidFill>
              <a:latin typeface="+mn-lt"/>
            </a:endParaRPr>
          </a:p>
        </p:txBody>
      </p:sp>
      <p:sp>
        <p:nvSpPr>
          <p:cNvPr id="9" name="Rectangle 10"/>
          <p:cNvSpPr>
            <a:spLocks noChangeArrowheads="1"/>
          </p:cNvSpPr>
          <p:nvPr/>
        </p:nvSpPr>
        <p:spPr bwMode="auto">
          <a:xfrm>
            <a:off x="6408739" y="2116747"/>
            <a:ext cx="2328296" cy="375628"/>
          </a:xfrm>
          <a:prstGeom prst="rect">
            <a:avLst/>
          </a:prstGeom>
          <a:solidFill>
            <a:schemeClr val="accent1">
              <a:lumMod val="20000"/>
              <a:lumOff val="80000"/>
            </a:schemeClr>
          </a:solidFill>
          <a:ln w="9525">
            <a:noFill/>
            <a:miter lim="800000"/>
            <a:headEnd/>
            <a:tailEnd/>
          </a:ln>
        </p:spPr>
        <p:txBody>
          <a:bodyPr wrap="none" anchor="ctr"/>
          <a:lstStyle/>
          <a:p>
            <a:pPr algn="ctr"/>
            <a:r>
              <a:rPr lang="fr-CA" sz="1600" b="1">
                <a:solidFill>
                  <a:srgbClr val="7E5400"/>
                </a:solidFill>
                <a:latin typeface="+mn-lt"/>
              </a:rPr>
              <a:t>Groupes de pression</a:t>
            </a:r>
            <a:endParaRPr lang="fr-FR" sz="1600" b="1">
              <a:solidFill>
                <a:srgbClr val="7E5400"/>
              </a:solidFill>
              <a:latin typeface="+mn-lt"/>
            </a:endParaRPr>
          </a:p>
        </p:txBody>
      </p:sp>
      <p:sp>
        <p:nvSpPr>
          <p:cNvPr id="10" name="Rectangle 11"/>
          <p:cNvSpPr>
            <a:spLocks noChangeArrowheads="1"/>
          </p:cNvSpPr>
          <p:nvPr/>
        </p:nvSpPr>
        <p:spPr bwMode="auto">
          <a:xfrm>
            <a:off x="7380289" y="3845535"/>
            <a:ext cx="1512192" cy="375628"/>
          </a:xfrm>
          <a:prstGeom prst="rect">
            <a:avLst/>
          </a:prstGeom>
          <a:solidFill>
            <a:schemeClr val="accent1">
              <a:lumMod val="20000"/>
              <a:lumOff val="80000"/>
            </a:schemeClr>
          </a:solidFill>
          <a:ln w="9525">
            <a:noFill/>
            <a:miter lim="800000"/>
            <a:headEnd/>
            <a:tailEnd/>
          </a:ln>
        </p:spPr>
        <p:txBody>
          <a:bodyPr wrap="none" anchor="ctr"/>
          <a:lstStyle/>
          <a:p>
            <a:pPr algn="ctr"/>
            <a:r>
              <a:rPr lang="fr-CA" sz="1600" b="1">
                <a:solidFill>
                  <a:srgbClr val="7E5400"/>
                </a:solidFill>
                <a:latin typeface="+mn-lt"/>
              </a:rPr>
              <a:t>Distributeurs</a:t>
            </a:r>
            <a:endParaRPr lang="fr-FR" sz="1600" b="1">
              <a:solidFill>
                <a:srgbClr val="7E5400"/>
              </a:solidFill>
              <a:latin typeface="+mn-lt"/>
            </a:endParaRPr>
          </a:p>
        </p:txBody>
      </p:sp>
      <p:sp>
        <p:nvSpPr>
          <p:cNvPr id="11" name="Rectangle 12"/>
          <p:cNvSpPr>
            <a:spLocks noChangeArrowheads="1"/>
          </p:cNvSpPr>
          <p:nvPr/>
        </p:nvSpPr>
        <p:spPr bwMode="auto">
          <a:xfrm>
            <a:off x="7164388" y="5501297"/>
            <a:ext cx="1662877" cy="375628"/>
          </a:xfrm>
          <a:prstGeom prst="rect">
            <a:avLst/>
          </a:prstGeom>
          <a:solidFill>
            <a:schemeClr val="accent1">
              <a:lumMod val="20000"/>
              <a:lumOff val="80000"/>
            </a:schemeClr>
          </a:solidFill>
          <a:ln w="9525">
            <a:noFill/>
            <a:miter lim="800000"/>
            <a:headEnd/>
            <a:tailEnd/>
          </a:ln>
        </p:spPr>
        <p:txBody>
          <a:bodyPr wrap="none" anchor="ctr"/>
          <a:lstStyle/>
          <a:p>
            <a:pPr algn="ctr"/>
            <a:r>
              <a:rPr lang="fr-CA" sz="1600" b="1">
                <a:solidFill>
                  <a:srgbClr val="7E5400"/>
                </a:solidFill>
                <a:latin typeface="+mn-lt"/>
              </a:rPr>
              <a:t>Consommateurs</a:t>
            </a:r>
            <a:endParaRPr lang="fr-FR" sz="1600" b="1">
              <a:solidFill>
                <a:srgbClr val="7E5400"/>
              </a:solidFill>
              <a:latin typeface="+mn-lt"/>
            </a:endParaRPr>
          </a:p>
        </p:txBody>
      </p:sp>
      <p:sp>
        <p:nvSpPr>
          <p:cNvPr id="12" name="Rectangle 13"/>
          <p:cNvSpPr>
            <a:spLocks noChangeArrowheads="1"/>
          </p:cNvSpPr>
          <p:nvPr/>
        </p:nvSpPr>
        <p:spPr bwMode="auto">
          <a:xfrm>
            <a:off x="3923928" y="6237312"/>
            <a:ext cx="1330836" cy="375628"/>
          </a:xfrm>
          <a:prstGeom prst="rect">
            <a:avLst/>
          </a:prstGeom>
          <a:solidFill>
            <a:schemeClr val="accent1">
              <a:lumMod val="20000"/>
              <a:lumOff val="80000"/>
            </a:schemeClr>
          </a:solidFill>
          <a:ln w="9525">
            <a:noFill/>
            <a:miter lim="800000"/>
            <a:headEnd/>
            <a:tailEnd/>
          </a:ln>
        </p:spPr>
        <p:txBody>
          <a:bodyPr wrap="none" anchor="ctr"/>
          <a:lstStyle/>
          <a:p>
            <a:pPr algn="ctr"/>
            <a:r>
              <a:rPr lang="fr-CA" sz="1600" b="1">
                <a:solidFill>
                  <a:srgbClr val="993300"/>
                </a:solidFill>
                <a:latin typeface="+mn-lt"/>
              </a:rPr>
              <a:t>Substituts</a:t>
            </a:r>
            <a:endParaRPr lang="fr-FR" sz="1600" b="1">
              <a:solidFill>
                <a:srgbClr val="993300"/>
              </a:solidFill>
              <a:latin typeface="+mn-lt"/>
            </a:endParaRPr>
          </a:p>
        </p:txBody>
      </p:sp>
      <p:sp>
        <p:nvSpPr>
          <p:cNvPr id="13" name="Rectangle 14"/>
          <p:cNvSpPr>
            <a:spLocks noChangeArrowheads="1"/>
          </p:cNvSpPr>
          <p:nvPr/>
        </p:nvSpPr>
        <p:spPr bwMode="auto">
          <a:xfrm>
            <a:off x="3059113" y="3824838"/>
            <a:ext cx="2420307" cy="1044025"/>
          </a:xfrm>
          <a:prstGeom prst="rect">
            <a:avLst/>
          </a:prstGeom>
          <a:gradFill>
            <a:gsLst>
              <a:gs pos="0">
                <a:schemeClr val="accent1">
                  <a:lumMod val="20000"/>
                  <a:lumOff val="80000"/>
                  <a:alpha val="0"/>
                </a:schemeClr>
              </a:gs>
              <a:gs pos="39999">
                <a:srgbClr val="85C2FF"/>
              </a:gs>
              <a:gs pos="70000">
                <a:srgbClr val="C4D6EB"/>
              </a:gs>
              <a:gs pos="100000">
                <a:srgbClr val="FFEBFA"/>
              </a:gs>
            </a:gsLst>
            <a:lin ang="5400000" scaled="0"/>
          </a:gradFill>
          <a:ln w="9525">
            <a:noFill/>
            <a:miter lim="800000"/>
            <a:headEnd/>
            <a:tailEnd/>
          </a:ln>
        </p:spPr>
        <p:txBody>
          <a:bodyPr wrap="none" anchor="ctr"/>
          <a:lstStyle/>
          <a:p>
            <a:pPr algn="ctr"/>
            <a:r>
              <a:rPr lang="fr-CA" sz="1600" b="1" dirty="0">
                <a:latin typeface="+mn-lt"/>
              </a:rPr>
              <a:t>CONCURRENTS</a:t>
            </a:r>
          </a:p>
          <a:p>
            <a:pPr algn="ctr"/>
            <a:r>
              <a:rPr lang="fr-CA" sz="1600" b="1" dirty="0">
                <a:latin typeface="+mn-lt"/>
              </a:rPr>
              <a:t>(Rivalité)</a:t>
            </a:r>
            <a:endParaRPr lang="fr-FR" sz="1600" b="1" dirty="0">
              <a:latin typeface="+mn-lt"/>
            </a:endParaRPr>
          </a:p>
        </p:txBody>
      </p:sp>
      <p:sp>
        <p:nvSpPr>
          <p:cNvPr id="14" name="Text Box 15"/>
          <p:cNvSpPr txBox="1">
            <a:spLocks noChangeArrowheads="1"/>
          </p:cNvSpPr>
          <p:nvPr/>
        </p:nvSpPr>
        <p:spPr bwMode="auto">
          <a:xfrm>
            <a:off x="3643306" y="2713114"/>
            <a:ext cx="1814898" cy="338554"/>
          </a:xfrm>
          <a:prstGeom prst="rect">
            <a:avLst/>
          </a:prstGeom>
          <a:noFill/>
          <a:ln w="9525">
            <a:noFill/>
            <a:miter lim="800000"/>
            <a:headEnd/>
            <a:tailEnd/>
          </a:ln>
        </p:spPr>
        <p:txBody>
          <a:bodyPr wrap="square">
            <a:spAutoFit/>
          </a:bodyPr>
          <a:lstStyle/>
          <a:p>
            <a:pPr>
              <a:spcBef>
                <a:spcPct val="50000"/>
              </a:spcBef>
            </a:pPr>
            <a:r>
              <a:rPr lang="fr-CA" sz="1600" dirty="0">
                <a:latin typeface="+mn-lt"/>
              </a:rPr>
              <a:t>Menaces à l’entrée</a:t>
            </a:r>
            <a:endParaRPr lang="fr-FR" sz="1600" dirty="0">
              <a:latin typeface="+mn-lt"/>
            </a:endParaRPr>
          </a:p>
        </p:txBody>
      </p:sp>
      <p:sp>
        <p:nvSpPr>
          <p:cNvPr id="15" name="Text Box 16"/>
          <p:cNvSpPr txBox="1">
            <a:spLocks noChangeArrowheads="1"/>
          </p:cNvSpPr>
          <p:nvPr/>
        </p:nvSpPr>
        <p:spPr bwMode="auto">
          <a:xfrm>
            <a:off x="5651500" y="3857708"/>
            <a:ext cx="1270828" cy="338554"/>
          </a:xfrm>
          <a:prstGeom prst="rect">
            <a:avLst/>
          </a:prstGeom>
          <a:noFill/>
          <a:ln w="9525">
            <a:noFill/>
            <a:miter lim="800000"/>
            <a:headEnd/>
            <a:tailEnd/>
          </a:ln>
        </p:spPr>
        <p:txBody>
          <a:bodyPr wrap="square">
            <a:spAutoFit/>
          </a:bodyPr>
          <a:lstStyle/>
          <a:p>
            <a:pPr>
              <a:spcBef>
                <a:spcPct val="50000"/>
              </a:spcBef>
            </a:pPr>
            <a:r>
              <a:rPr lang="fr-CA" sz="1600" dirty="0">
                <a:latin typeface="+mn-lt"/>
              </a:rPr>
              <a:t>Négociations</a:t>
            </a:r>
            <a:endParaRPr lang="fr-FR" sz="1600" dirty="0">
              <a:latin typeface="+mn-lt"/>
            </a:endParaRPr>
          </a:p>
        </p:txBody>
      </p:sp>
      <p:sp>
        <p:nvSpPr>
          <p:cNvPr id="16" name="Text Box 17"/>
          <p:cNvSpPr txBox="1">
            <a:spLocks noChangeArrowheads="1"/>
          </p:cNvSpPr>
          <p:nvPr/>
        </p:nvSpPr>
        <p:spPr bwMode="auto">
          <a:xfrm>
            <a:off x="7451725" y="4643520"/>
            <a:ext cx="1270828" cy="338554"/>
          </a:xfrm>
          <a:prstGeom prst="rect">
            <a:avLst/>
          </a:prstGeom>
          <a:noFill/>
          <a:ln w="9525">
            <a:noFill/>
            <a:miter lim="800000"/>
            <a:headEnd/>
            <a:tailEnd/>
          </a:ln>
        </p:spPr>
        <p:txBody>
          <a:bodyPr wrap="square">
            <a:spAutoFit/>
          </a:bodyPr>
          <a:lstStyle/>
          <a:p>
            <a:pPr>
              <a:spcBef>
                <a:spcPct val="50000"/>
              </a:spcBef>
            </a:pPr>
            <a:r>
              <a:rPr lang="fr-CA" sz="1600" dirty="0">
                <a:latin typeface="+mn-lt"/>
              </a:rPr>
              <a:t>Négociations</a:t>
            </a:r>
            <a:endParaRPr lang="fr-FR" sz="1600" dirty="0">
              <a:latin typeface="+mn-lt"/>
            </a:endParaRPr>
          </a:p>
        </p:txBody>
      </p:sp>
      <p:sp>
        <p:nvSpPr>
          <p:cNvPr id="17" name="Text Box 18"/>
          <p:cNvSpPr txBox="1">
            <a:spLocks noChangeArrowheads="1"/>
          </p:cNvSpPr>
          <p:nvPr/>
        </p:nvSpPr>
        <p:spPr bwMode="auto">
          <a:xfrm>
            <a:off x="3348038" y="5041490"/>
            <a:ext cx="2298959" cy="584775"/>
          </a:xfrm>
          <a:prstGeom prst="rect">
            <a:avLst/>
          </a:prstGeom>
          <a:noFill/>
          <a:ln w="9525">
            <a:noFill/>
            <a:miter lim="800000"/>
            <a:headEnd/>
            <a:tailEnd/>
          </a:ln>
        </p:spPr>
        <p:txBody>
          <a:bodyPr wrap="square">
            <a:spAutoFit/>
          </a:bodyPr>
          <a:lstStyle/>
          <a:p>
            <a:pPr>
              <a:spcBef>
                <a:spcPct val="50000"/>
              </a:spcBef>
            </a:pPr>
            <a:r>
              <a:rPr lang="fr-CA" sz="1600" dirty="0">
                <a:latin typeface="+mn-lt"/>
              </a:rPr>
              <a:t>Pressions induites par les éventuels substituts</a:t>
            </a:r>
            <a:endParaRPr lang="fr-FR" sz="1600" dirty="0">
              <a:latin typeface="+mn-lt"/>
            </a:endParaRPr>
          </a:p>
        </p:txBody>
      </p:sp>
      <p:sp>
        <p:nvSpPr>
          <p:cNvPr id="18" name="Text Box 19"/>
          <p:cNvSpPr txBox="1">
            <a:spLocks noChangeArrowheads="1"/>
          </p:cNvSpPr>
          <p:nvPr/>
        </p:nvSpPr>
        <p:spPr bwMode="auto">
          <a:xfrm>
            <a:off x="1979614" y="3857708"/>
            <a:ext cx="1270828" cy="338554"/>
          </a:xfrm>
          <a:prstGeom prst="rect">
            <a:avLst/>
          </a:prstGeom>
          <a:noFill/>
          <a:ln w="9525">
            <a:noFill/>
            <a:miter lim="800000"/>
            <a:headEnd/>
            <a:tailEnd/>
          </a:ln>
        </p:spPr>
        <p:txBody>
          <a:bodyPr wrap="square">
            <a:spAutoFit/>
          </a:bodyPr>
          <a:lstStyle/>
          <a:p>
            <a:pPr>
              <a:spcBef>
                <a:spcPct val="50000"/>
              </a:spcBef>
            </a:pPr>
            <a:r>
              <a:rPr lang="fr-CA" sz="1600" dirty="0">
                <a:latin typeface="+mn-lt"/>
              </a:rPr>
              <a:t>Négociations</a:t>
            </a:r>
            <a:endParaRPr lang="fr-FR" sz="1600" dirty="0">
              <a:latin typeface="+mn-lt"/>
            </a:endParaRPr>
          </a:p>
        </p:txBody>
      </p:sp>
      <p:sp>
        <p:nvSpPr>
          <p:cNvPr id="19" name="Text Box 20"/>
          <p:cNvSpPr txBox="1">
            <a:spLocks noChangeArrowheads="1"/>
          </p:cNvSpPr>
          <p:nvPr/>
        </p:nvSpPr>
        <p:spPr bwMode="auto">
          <a:xfrm>
            <a:off x="1043608" y="2780928"/>
            <a:ext cx="2117602" cy="584775"/>
          </a:xfrm>
          <a:prstGeom prst="rect">
            <a:avLst/>
          </a:prstGeom>
          <a:noFill/>
          <a:ln w="9525">
            <a:noFill/>
            <a:miter lim="800000"/>
            <a:headEnd/>
            <a:tailEnd/>
          </a:ln>
        </p:spPr>
        <p:txBody>
          <a:bodyPr wrap="square">
            <a:spAutoFit/>
          </a:bodyPr>
          <a:lstStyle/>
          <a:p>
            <a:pPr>
              <a:spcBef>
                <a:spcPct val="50000"/>
              </a:spcBef>
            </a:pPr>
            <a:r>
              <a:rPr lang="fr-CA" sz="1600" dirty="0">
                <a:latin typeface="+mn-lt"/>
              </a:rPr>
              <a:t>Réglementation  Subvention</a:t>
            </a:r>
            <a:endParaRPr lang="fr-FR" sz="1600" dirty="0">
              <a:latin typeface="+mn-lt"/>
            </a:endParaRPr>
          </a:p>
        </p:txBody>
      </p:sp>
      <p:sp>
        <p:nvSpPr>
          <p:cNvPr id="20" name="Text Box 21"/>
          <p:cNvSpPr txBox="1">
            <a:spLocks noChangeArrowheads="1"/>
          </p:cNvSpPr>
          <p:nvPr/>
        </p:nvSpPr>
        <p:spPr bwMode="auto">
          <a:xfrm>
            <a:off x="5857884" y="3070304"/>
            <a:ext cx="1936246" cy="338554"/>
          </a:xfrm>
          <a:prstGeom prst="rect">
            <a:avLst/>
          </a:prstGeom>
          <a:noFill/>
          <a:ln w="9525">
            <a:noFill/>
            <a:miter lim="800000"/>
            <a:headEnd/>
            <a:tailEnd/>
          </a:ln>
        </p:spPr>
        <p:txBody>
          <a:bodyPr wrap="square">
            <a:spAutoFit/>
          </a:bodyPr>
          <a:lstStyle/>
          <a:p>
            <a:pPr>
              <a:spcBef>
                <a:spcPct val="50000"/>
              </a:spcBef>
            </a:pPr>
            <a:r>
              <a:rPr lang="fr-CA" sz="1600" dirty="0">
                <a:latin typeface="+mn-lt"/>
              </a:rPr>
              <a:t>Pressions sociétales</a:t>
            </a:r>
            <a:endParaRPr lang="fr-FR" sz="1600" dirty="0">
              <a:latin typeface="+mn-lt"/>
            </a:endParaRPr>
          </a:p>
        </p:txBody>
      </p:sp>
      <p:sp>
        <p:nvSpPr>
          <p:cNvPr id="21" name="Line 22"/>
          <p:cNvSpPr>
            <a:spLocks noChangeShapeType="1"/>
          </p:cNvSpPr>
          <p:nvPr/>
        </p:nvSpPr>
        <p:spPr bwMode="auto">
          <a:xfrm flipV="1">
            <a:off x="4500563" y="3239262"/>
            <a:ext cx="0" cy="334199"/>
          </a:xfrm>
          <a:prstGeom prst="line">
            <a:avLst/>
          </a:prstGeom>
          <a:noFill/>
          <a:ln w="9525">
            <a:solidFill>
              <a:schemeClr val="tx1"/>
            </a:solidFill>
            <a:round/>
            <a:headEnd/>
            <a:tailEnd/>
          </a:ln>
        </p:spPr>
        <p:txBody>
          <a:bodyPr/>
          <a:lstStyle/>
          <a:p>
            <a:endParaRPr lang="fr-FR" sz="1600">
              <a:latin typeface="+mn-lt"/>
            </a:endParaRPr>
          </a:p>
        </p:txBody>
      </p:sp>
      <p:sp>
        <p:nvSpPr>
          <p:cNvPr id="22" name="Line 23"/>
          <p:cNvSpPr>
            <a:spLocks noChangeShapeType="1"/>
          </p:cNvSpPr>
          <p:nvPr/>
        </p:nvSpPr>
        <p:spPr bwMode="auto">
          <a:xfrm flipV="1">
            <a:off x="4500563" y="2302637"/>
            <a:ext cx="0" cy="334199"/>
          </a:xfrm>
          <a:prstGeom prst="line">
            <a:avLst/>
          </a:prstGeom>
          <a:noFill/>
          <a:ln w="9525">
            <a:solidFill>
              <a:schemeClr val="tx1"/>
            </a:solidFill>
            <a:round/>
            <a:headEnd/>
            <a:tailEnd/>
          </a:ln>
        </p:spPr>
        <p:txBody>
          <a:bodyPr/>
          <a:lstStyle/>
          <a:p>
            <a:endParaRPr lang="fr-FR" sz="1600">
              <a:latin typeface="+mn-lt"/>
            </a:endParaRPr>
          </a:p>
        </p:txBody>
      </p:sp>
      <p:sp>
        <p:nvSpPr>
          <p:cNvPr id="23" name="Line 24"/>
          <p:cNvSpPr>
            <a:spLocks noChangeShapeType="1"/>
          </p:cNvSpPr>
          <p:nvPr/>
        </p:nvSpPr>
        <p:spPr bwMode="auto">
          <a:xfrm flipV="1">
            <a:off x="4500563" y="4534662"/>
            <a:ext cx="0" cy="334199"/>
          </a:xfrm>
          <a:prstGeom prst="line">
            <a:avLst/>
          </a:prstGeom>
          <a:noFill/>
          <a:ln w="9525">
            <a:solidFill>
              <a:schemeClr val="tx1"/>
            </a:solidFill>
            <a:round/>
            <a:headEnd/>
            <a:tailEnd/>
          </a:ln>
        </p:spPr>
        <p:txBody>
          <a:bodyPr/>
          <a:lstStyle/>
          <a:p>
            <a:endParaRPr lang="fr-FR" sz="1600">
              <a:latin typeface="+mn-lt"/>
            </a:endParaRPr>
          </a:p>
        </p:txBody>
      </p:sp>
      <p:sp>
        <p:nvSpPr>
          <p:cNvPr id="24" name="Line 25"/>
          <p:cNvSpPr>
            <a:spLocks noChangeShapeType="1"/>
          </p:cNvSpPr>
          <p:nvPr/>
        </p:nvSpPr>
        <p:spPr bwMode="auto">
          <a:xfrm flipV="1">
            <a:off x="4500563" y="5706441"/>
            <a:ext cx="0" cy="459407"/>
          </a:xfrm>
          <a:prstGeom prst="line">
            <a:avLst/>
          </a:prstGeom>
          <a:noFill/>
          <a:ln w="9525">
            <a:solidFill>
              <a:schemeClr val="tx1"/>
            </a:solidFill>
            <a:round/>
            <a:headEnd/>
            <a:tailEnd/>
          </a:ln>
        </p:spPr>
        <p:txBody>
          <a:bodyPr/>
          <a:lstStyle/>
          <a:p>
            <a:endParaRPr lang="fr-FR" sz="1600">
              <a:latin typeface="+mn-lt"/>
            </a:endParaRPr>
          </a:p>
        </p:txBody>
      </p:sp>
      <p:sp>
        <p:nvSpPr>
          <p:cNvPr id="25" name="Line 26"/>
          <p:cNvSpPr>
            <a:spLocks noChangeShapeType="1"/>
          </p:cNvSpPr>
          <p:nvPr/>
        </p:nvSpPr>
        <p:spPr bwMode="auto">
          <a:xfrm>
            <a:off x="1835150" y="3860800"/>
            <a:ext cx="181356" cy="0"/>
          </a:xfrm>
          <a:prstGeom prst="line">
            <a:avLst/>
          </a:prstGeom>
          <a:noFill/>
          <a:ln w="9525">
            <a:solidFill>
              <a:schemeClr val="tx1"/>
            </a:solidFill>
            <a:round/>
            <a:headEnd/>
            <a:tailEnd/>
          </a:ln>
        </p:spPr>
        <p:txBody>
          <a:bodyPr/>
          <a:lstStyle/>
          <a:p>
            <a:endParaRPr lang="fr-FR" sz="1600">
              <a:latin typeface="+mn-lt"/>
            </a:endParaRPr>
          </a:p>
        </p:txBody>
      </p:sp>
      <p:sp>
        <p:nvSpPr>
          <p:cNvPr id="26" name="Line 27"/>
          <p:cNvSpPr>
            <a:spLocks noChangeShapeType="1"/>
          </p:cNvSpPr>
          <p:nvPr/>
        </p:nvSpPr>
        <p:spPr bwMode="auto">
          <a:xfrm>
            <a:off x="7092280" y="4077072"/>
            <a:ext cx="181356" cy="0"/>
          </a:xfrm>
          <a:prstGeom prst="line">
            <a:avLst/>
          </a:prstGeom>
          <a:noFill/>
          <a:ln w="9525">
            <a:solidFill>
              <a:schemeClr val="tx1"/>
            </a:solidFill>
            <a:round/>
            <a:headEnd/>
            <a:tailEnd/>
          </a:ln>
        </p:spPr>
        <p:txBody>
          <a:bodyPr/>
          <a:lstStyle/>
          <a:p>
            <a:endParaRPr lang="fr-FR" sz="1600">
              <a:latin typeface="+mn-lt"/>
            </a:endParaRPr>
          </a:p>
        </p:txBody>
      </p:sp>
      <p:sp>
        <p:nvSpPr>
          <p:cNvPr id="27" name="Line 28"/>
          <p:cNvSpPr>
            <a:spLocks noChangeShapeType="1"/>
          </p:cNvSpPr>
          <p:nvPr/>
        </p:nvSpPr>
        <p:spPr bwMode="auto">
          <a:xfrm flipV="1">
            <a:off x="8172450" y="5020234"/>
            <a:ext cx="0" cy="208989"/>
          </a:xfrm>
          <a:prstGeom prst="line">
            <a:avLst/>
          </a:prstGeom>
          <a:noFill/>
          <a:ln w="9525">
            <a:solidFill>
              <a:schemeClr val="tx1"/>
            </a:solidFill>
            <a:round/>
            <a:headEnd/>
            <a:tailEnd/>
          </a:ln>
        </p:spPr>
        <p:txBody>
          <a:bodyPr/>
          <a:lstStyle/>
          <a:p>
            <a:endParaRPr lang="fr-FR" sz="1600">
              <a:latin typeface="+mn-lt"/>
            </a:endParaRPr>
          </a:p>
        </p:txBody>
      </p:sp>
      <p:sp>
        <p:nvSpPr>
          <p:cNvPr id="28" name="Line 29"/>
          <p:cNvSpPr>
            <a:spLocks noChangeShapeType="1"/>
          </p:cNvSpPr>
          <p:nvPr/>
        </p:nvSpPr>
        <p:spPr bwMode="auto">
          <a:xfrm flipV="1">
            <a:off x="8172450" y="4341859"/>
            <a:ext cx="0" cy="166639"/>
          </a:xfrm>
          <a:prstGeom prst="line">
            <a:avLst/>
          </a:prstGeom>
          <a:noFill/>
          <a:ln w="9525">
            <a:solidFill>
              <a:schemeClr val="tx1"/>
            </a:solidFill>
            <a:round/>
            <a:headEnd/>
            <a:tailEnd/>
          </a:ln>
        </p:spPr>
        <p:txBody>
          <a:bodyPr/>
          <a:lstStyle/>
          <a:p>
            <a:endParaRPr lang="fr-FR" sz="1600">
              <a:latin typeface="+mn-lt"/>
            </a:endParaRPr>
          </a:p>
        </p:txBody>
      </p:sp>
      <p:sp>
        <p:nvSpPr>
          <p:cNvPr id="29" name="Line 30"/>
          <p:cNvSpPr>
            <a:spLocks noChangeShapeType="1"/>
          </p:cNvSpPr>
          <p:nvPr/>
        </p:nvSpPr>
        <p:spPr bwMode="auto">
          <a:xfrm flipV="1">
            <a:off x="5436096" y="3501008"/>
            <a:ext cx="725425" cy="250419"/>
          </a:xfrm>
          <a:prstGeom prst="line">
            <a:avLst/>
          </a:prstGeom>
          <a:noFill/>
          <a:ln w="9525">
            <a:solidFill>
              <a:schemeClr val="tx1"/>
            </a:solidFill>
            <a:round/>
            <a:headEnd/>
            <a:tailEnd/>
          </a:ln>
        </p:spPr>
        <p:txBody>
          <a:bodyPr/>
          <a:lstStyle/>
          <a:p>
            <a:endParaRPr lang="fr-FR" sz="1600">
              <a:latin typeface="+mn-lt"/>
            </a:endParaRPr>
          </a:p>
        </p:txBody>
      </p:sp>
      <p:sp>
        <p:nvSpPr>
          <p:cNvPr id="30" name="Line 31"/>
          <p:cNvSpPr>
            <a:spLocks noChangeShapeType="1"/>
          </p:cNvSpPr>
          <p:nvPr/>
        </p:nvSpPr>
        <p:spPr bwMode="auto">
          <a:xfrm flipV="1">
            <a:off x="6948488" y="2673754"/>
            <a:ext cx="725425" cy="250419"/>
          </a:xfrm>
          <a:prstGeom prst="line">
            <a:avLst/>
          </a:prstGeom>
          <a:noFill/>
          <a:ln w="9525">
            <a:solidFill>
              <a:schemeClr val="tx1"/>
            </a:solidFill>
            <a:round/>
            <a:headEnd/>
            <a:tailEnd/>
          </a:ln>
        </p:spPr>
        <p:txBody>
          <a:bodyPr/>
          <a:lstStyle/>
          <a:p>
            <a:endParaRPr lang="fr-FR" sz="1600">
              <a:latin typeface="+mn-lt"/>
            </a:endParaRPr>
          </a:p>
        </p:txBody>
      </p:sp>
      <p:sp>
        <p:nvSpPr>
          <p:cNvPr id="31" name="Line 32"/>
          <p:cNvSpPr>
            <a:spLocks noChangeShapeType="1"/>
          </p:cNvSpPr>
          <p:nvPr/>
        </p:nvSpPr>
        <p:spPr bwMode="auto">
          <a:xfrm flipH="1" flipV="1">
            <a:off x="2627313" y="3364472"/>
            <a:ext cx="1028130" cy="208989"/>
          </a:xfrm>
          <a:prstGeom prst="line">
            <a:avLst/>
          </a:prstGeom>
          <a:noFill/>
          <a:ln w="9525">
            <a:solidFill>
              <a:schemeClr val="tx1"/>
            </a:solidFill>
            <a:round/>
            <a:headEnd/>
            <a:tailEnd/>
          </a:ln>
        </p:spPr>
        <p:txBody>
          <a:bodyPr/>
          <a:lstStyle/>
          <a:p>
            <a:endParaRPr lang="fr-FR" sz="1600">
              <a:latin typeface="+mn-lt"/>
            </a:endParaRPr>
          </a:p>
        </p:txBody>
      </p:sp>
      <p:sp>
        <p:nvSpPr>
          <p:cNvPr id="32" name="Line 33"/>
          <p:cNvSpPr>
            <a:spLocks noChangeShapeType="1"/>
          </p:cNvSpPr>
          <p:nvPr/>
        </p:nvSpPr>
        <p:spPr bwMode="auto">
          <a:xfrm flipH="1" flipV="1">
            <a:off x="395287" y="2583064"/>
            <a:ext cx="605410" cy="125209"/>
          </a:xfrm>
          <a:prstGeom prst="line">
            <a:avLst/>
          </a:prstGeom>
          <a:noFill/>
          <a:ln w="9525">
            <a:solidFill>
              <a:schemeClr val="tx1"/>
            </a:solidFill>
            <a:round/>
            <a:headEnd/>
            <a:tailEnd/>
          </a:ln>
        </p:spPr>
        <p:txBody>
          <a:bodyPr/>
          <a:lstStyle/>
          <a:p>
            <a:endParaRPr lang="fr-FR" sz="1600">
              <a:latin typeface="+mn-lt"/>
            </a:endParaRPr>
          </a:p>
        </p:txBody>
      </p:sp>
      <p:sp>
        <p:nvSpPr>
          <p:cNvPr id="33" name="Rectangle 34"/>
          <p:cNvSpPr>
            <a:spLocks noChangeArrowheads="1"/>
          </p:cNvSpPr>
          <p:nvPr/>
        </p:nvSpPr>
        <p:spPr bwMode="auto">
          <a:xfrm>
            <a:off x="5580112" y="6093296"/>
            <a:ext cx="2736304" cy="492443"/>
          </a:xfrm>
          <a:prstGeom prst="rect">
            <a:avLst/>
          </a:prstGeom>
          <a:noFill/>
          <a:ln w="9525">
            <a:noFill/>
            <a:miter lim="800000"/>
            <a:headEnd/>
            <a:tailEnd/>
          </a:ln>
        </p:spPr>
        <p:txBody>
          <a:bodyPr wrap="square" lIns="0" tIns="0" rIns="0" bIns="0">
            <a:spAutoFit/>
          </a:bodyPr>
          <a:lstStyle/>
          <a:p>
            <a:pPr eaLnBrk="0" hangingPunct="0"/>
            <a:r>
              <a:rPr lang="fr-CH" sz="1600" i="1" dirty="0">
                <a:solidFill>
                  <a:srgbClr val="000000"/>
                </a:solidFill>
                <a:latin typeface="+mn-lt"/>
              </a:rPr>
              <a:t>(PORTER M., </a:t>
            </a:r>
            <a:r>
              <a:rPr lang="fr-CH" sz="1600" i="1" dirty="0" err="1">
                <a:solidFill>
                  <a:srgbClr val="000000"/>
                </a:solidFill>
                <a:latin typeface="+mn-lt"/>
              </a:rPr>
              <a:t>Competitive</a:t>
            </a:r>
            <a:r>
              <a:rPr lang="fr-CH" sz="1600" i="1" dirty="0">
                <a:solidFill>
                  <a:srgbClr val="000000"/>
                </a:solidFill>
                <a:latin typeface="+mn-lt"/>
              </a:rPr>
              <a:t> </a:t>
            </a:r>
            <a:r>
              <a:rPr lang="fr-CH" sz="1600" i="1" dirty="0" err="1">
                <a:solidFill>
                  <a:srgbClr val="000000"/>
                </a:solidFill>
                <a:latin typeface="+mn-lt"/>
              </a:rPr>
              <a:t>Strategy</a:t>
            </a:r>
            <a:r>
              <a:rPr lang="fr-CH" sz="1600" i="1" dirty="0">
                <a:solidFill>
                  <a:srgbClr val="000000"/>
                </a:solidFill>
                <a:latin typeface="+mn-lt"/>
              </a:rPr>
              <a:t>, 1980)</a:t>
            </a:r>
            <a:endParaRPr lang="fr-CH" sz="1600" dirty="0">
              <a:latin typeface="+mn-lt"/>
            </a:endParaRPr>
          </a:p>
        </p:txBody>
      </p:sp>
      <p:sp>
        <p:nvSpPr>
          <p:cNvPr id="34" name="Oval 35"/>
          <p:cNvSpPr>
            <a:spLocks noChangeArrowheads="1"/>
          </p:cNvSpPr>
          <p:nvPr/>
        </p:nvSpPr>
        <p:spPr bwMode="auto">
          <a:xfrm>
            <a:off x="3059113" y="5046400"/>
            <a:ext cx="2661671" cy="543188"/>
          </a:xfrm>
          <a:prstGeom prst="ellipse">
            <a:avLst/>
          </a:prstGeom>
          <a:noFill/>
          <a:ln w="38100">
            <a:solidFill>
              <a:srgbClr val="FF0000"/>
            </a:solidFill>
            <a:round/>
            <a:headEnd/>
            <a:tailEnd/>
          </a:ln>
        </p:spPr>
        <p:txBody>
          <a:bodyPr wrap="none" anchor="ctr"/>
          <a:lstStyle/>
          <a:p>
            <a:endParaRPr lang="fr-FR" sz="1600">
              <a:latin typeface="+mn-lt"/>
            </a:endParaRPr>
          </a:p>
        </p:txBody>
      </p:sp>
      <p:sp>
        <p:nvSpPr>
          <p:cNvPr id="35" name="Oval 36"/>
          <p:cNvSpPr>
            <a:spLocks noChangeArrowheads="1"/>
          </p:cNvSpPr>
          <p:nvPr/>
        </p:nvSpPr>
        <p:spPr bwMode="auto">
          <a:xfrm>
            <a:off x="3214678" y="2660177"/>
            <a:ext cx="2237617" cy="417978"/>
          </a:xfrm>
          <a:prstGeom prst="ellipse">
            <a:avLst/>
          </a:prstGeom>
          <a:noFill/>
          <a:ln w="38100">
            <a:solidFill>
              <a:srgbClr val="FF3300"/>
            </a:solidFill>
            <a:round/>
            <a:headEnd/>
            <a:tailEnd/>
          </a:ln>
        </p:spPr>
        <p:txBody>
          <a:bodyPr wrap="none" anchor="ctr"/>
          <a:lstStyle/>
          <a:p>
            <a:endParaRPr lang="fr-FR" sz="1600">
              <a:latin typeface="+mn-lt"/>
            </a:endParaRPr>
          </a:p>
        </p:txBody>
      </p:sp>
      <p:sp>
        <p:nvSpPr>
          <p:cNvPr id="36" name="Oval 37"/>
          <p:cNvSpPr>
            <a:spLocks noChangeArrowheads="1"/>
          </p:cNvSpPr>
          <p:nvPr/>
        </p:nvSpPr>
        <p:spPr bwMode="auto">
          <a:xfrm>
            <a:off x="5572132" y="3016700"/>
            <a:ext cx="2297625" cy="417058"/>
          </a:xfrm>
          <a:prstGeom prst="ellipse">
            <a:avLst/>
          </a:prstGeom>
          <a:noFill/>
          <a:ln w="38100">
            <a:solidFill>
              <a:srgbClr val="FF3300"/>
            </a:solidFill>
            <a:round/>
            <a:headEnd/>
            <a:tailEnd/>
          </a:ln>
        </p:spPr>
        <p:txBody>
          <a:bodyPr wrap="none" anchor="ctr"/>
          <a:lstStyle/>
          <a:p>
            <a:endParaRPr lang="fr-FR" sz="1600">
              <a:latin typeface="+mn-lt"/>
            </a:endParaRPr>
          </a:p>
        </p:txBody>
      </p:sp>
      <p:sp>
        <p:nvSpPr>
          <p:cNvPr id="37" name="Oval 38"/>
          <p:cNvSpPr>
            <a:spLocks noChangeArrowheads="1"/>
          </p:cNvSpPr>
          <p:nvPr/>
        </p:nvSpPr>
        <p:spPr bwMode="auto">
          <a:xfrm>
            <a:off x="611560" y="2780928"/>
            <a:ext cx="2297625" cy="561520"/>
          </a:xfrm>
          <a:prstGeom prst="ellipse">
            <a:avLst/>
          </a:prstGeom>
          <a:noFill/>
          <a:ln w="38100">
            <a:solidFill>
              <a:srgbClr val="FF3300"/>
            </a:solidFill>
            <a:round/>
            <a:headEnd/>
            <a:tailEnd/>
          </a:ln>
        </p:spPr>
        <p:txBody>
          <a:bodyPr wrap="none" anchor="ctr"/>
          <a:lstStyle/>
          <a:p>
            <a:endParaRPr lang="fr-FR" sz="1600">
              <a:latin typeface="+mn-lt"/>
            </a:endParaRPr>
          </a:p>
        </p:txBody>
      </p:sp>
      <p:sp>
        <p:nvSpPr>
          <p:cNvPr id="38" name="Oval 39"/>
          <p:cNvSpPr>
            <a:spLocks noChangeArrowheads="1"/>
          </p:cNvSpPr>
          <p:nvPr/>
        </p:nvSpPr>
        <p:spPr bwMode="auto">
          <a:xfrm>
            <a:off x="1979712" y="3789040"/>
            <a:ext cx="1209486" cy="501758"/>
          </a:xfrm>
          <a:prstGeom prst="ellipse">
            <a:avLst/>
          </a:prstGeom>
          <a:noFill/>
          <a:ln w="38100">
            <a:solidFill>
              <a:srgbClr val="FF3300"/>
            </a:solidFill>
            <a:round/>
            <a:headEnd/>
            <a:tailEnd/>
          </a:ln>
        </p:spPr>
        <p:txBody>
          <a:bodyPr wrap="none" anchor="ctr"/>
          <a:lstStyle/>
          <a:p>
            <a:endParaRPr lang="fr-FR" sz="1600">
              <a:latin typeface="+mn-lt"/>
            </a:endParaRPr>
          </a:p>
        </p:txBody>
      </p:sp>
      <p:sp>
        <p:nvSpPr>
          <p:cNvPr id="39" name="Oval 40"/>
          <p:cNvSpPr>
            <a:spLocks noChangeArrowheads="1"/>
          </p:cNvSpPr>
          <p:nvPr/>
        </p:nvSpPr>
        <p:spPr bwMode="auto">
          <a:xfrm>
            <a:off x="5724128" y="3789040"/>
            <a:ext cx="1209486" cy="501758"/>
          </a:xfrm>
          <a:prstGeom prst="ellipse">
            <a:avLst/>
          </a:prstGeom>
          <a:noFill/>
          <a:ln w="38100">
            <a:solidFill>
              <a:srgbClr val="FF3300"/>
            </a:solidFill>
            <a:round/>
            <a:headEnd/>
            <a:tailEnd/>
          </a:ln>
        </p:spPr>
        <p:txBody>
          <a:bodyPr wrap="none" anchor="ctr"/>
          <a:lstStyle/>
          <a:p>
            <a:endParaRPr lang="fr-FR" sz="1600">
              <a:latin typeface="+mn-lt"/>
            </a:endParaRPr>
          </a:p>
        </p:txBody>
      </p:sp>
      <p:sp>
        <p:nvSpPr>
          <p:cNvPr id="40" name="Oval 41"/>
          <p:cNvSpPr>
            <a:spLocks noChangeArrowheads="1"/>
          </p:cNvSpPr>
          <p:nvPr/>
        </p:nvSpPr>
        <p:spPr bwMode="auto">
          <a:xfrm>
            <a:off x="7380288" y="4583005"/>
            <a:ext cx="1209486" cy="501758"/>
          </a:xfrm>
          <a:prstGeom prst="ellipse">
            <a:avLst/>
          </a:prstGeom>
          <a:noFill/>
          <a:ln w="38100">
            <a:solidFill>
              <a:srgbClr val="FF3300"/>
            </a:solidFill>
            <a:round/>
            <a:headEnd/>
            <a:tailEnd/>
          </a:ln>
        </p:spPr>
        <p:txBody>
          <a:bodyPr wrap="none" anchor="ctr"/>
          <a:lstStyle/>
          <a:p>
            <a:endParaRPr lang="fr-FR" sz="1600">
              <a:latin typeface="+mn-lt"/>
            </a:endParaRPr>
          </a:p>
        </p:txBody>
      </p:sp>
      <p:sp>
        <p:nvSpPr>
          <p:cNvPr id="41" name="ZoneTexte 40"/>
          <p:cNvSpPr txBox="1"/>
          <p:nvPr/>
        </p:nvSpPr>
        <p:spPr>
          <a:xfrm>
            <a:off x="0" y="1524000"/>
            <a:ext cx="7884368" cy="400110"/>
          </a:xfrm>
          <a:prstGeom prst="rect">
            <a:avLst/>
          </a:prstGeom>
          <a:noFill/>
        </p:spPr>
        <p:txBody>
          <a:bodyPr wrap="square" rtlCol="0">
            <a:spAutoFit/>
          </a:bodyPr>
          <a:lstStyle/>
          <a:p>
            <a:pPr algn="l"/>
            <a:r>
              <a:rPr lang="fr-FR" sz="2000" b="1" dirty="0" smtClean="0">
                <a:latin typeface="+mn-lt"/>
              </a:rPr>
              <a:t>L’environnement concurrentiel et ses pressions</a:t>
            </a:r>
            <a:endParaRPr lang="fr-FR" sz="2000" b="1" dirty="0">
              <a:latin typeface="+mn-lt"/>
            </a:endParaRPr>
          </a:p>
        </p:txBody>
      </p:sp>
      <p:sp>
        <p:nvSpPr>
          <p:cNvPr id="42" name="Espace réservé du numéro de diapositive 39"/>
          <p:cNvSpPr txBox="1">
            <a:spLocks/>
          </p:cNvSpPr>
          <p:nvPr/>
        </p:nvSpPr>
        <p:spPr>
          <a:xfrm>
            <a:off x="5580112" y="6021288"/>
            <a:ext cx="3034680" cy="365125"/>
          </a:xfrm>
          <a:prstGeom prst="rect">
            <a:avLst/>
          </a:prstGeom>
        </p:spPr>
        <p:txBody>
          <a:bodyPr vert="horz" lIns="91440" tIns="45720" rIns="91440" bIns="45720" rtlCol="0" anchor="ct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sp>
        <p:nvSpPr>
          <p:cNvPr id="44" name="Oval 7"/>
          <p:cNvSpPr>
            <a:spLocks noChangeArrowheads="1"/>
          </p:cNvSpPr>
          <p:nvPr/>
        </p:nvSpPr>
        <p:spPr bwMode="auto">
          <a:xfrm>
            <a:off x="1513384" y="2544688"/>
            <a:ext cx="3168352" cy="2664296"/>
          </a:xfrm>
          <a:prstGeom prst="ellipse">
            <a:avLst/>
          </a:prstGeom>
          <a:noFill/>
          <a:ln w="9525" cap="rnd">
            <a:solidFill>
              <a:srgbClr val="993300"/>
            </a:solidFill>
            <a:prstDash val="sysDot"/>
            <a:round/>
            <a:headEnd/>
            <a:tailEnd/>
          </a:ln>
        </p:spPr>
        <p:txBody>
          <a:bodyPr wrap="none" anchor="ctr"/>
          <a:lstStyle/>
          <a:p>
            <a:endParaRPr lang="fr-FR" sz="1800">
              <a:latin typeface="+mj-lt"/>
            </a:endParaRPr>
          </a:p>
        </p:txBody>
      </p:sp>
      <p:sp>
        <p:nvSpPr>
          <p:cNvPr id="45" name="Text Box 24"/>
          <p:cNvSpPr txBox="1">
            <a:spLocks noChangeArrowheads="1"/>
          </p:cNvSpPr>
          <p:nvPr/>
        </p:nvSpPr>
        <p:spPr bwMode="auto">
          <a:xfrm>
            <a:off x="2558330" y="2040632"/>
            <a:ext cx="1383492" cy="369332"/>
          </a:xfrm>
          <a:prstGeom prst="rect">
            <a:avLst/>
          </a:prstGeom>
          <a:noFill/>
          <a:ln w="9525">
            <a:noFill/>
            <a:miter lim="800000"/>
            <a:headEnd/>
            <a:tailEnd/>
          </a:ln>
        </p:spPr>
        <p:txBody>
          <a:bodyPr wrap="square">
            <a:spAutoFit/>
          </a:bodyPr>
          <a:lstStyle/>
          <a:p>
            <a:pPr algn="ctr" eaLnBrk="0" hangingPunct="0">
              <a:spcBef>
                <a:spcPct val="50000"/>
              </a:spcBef>
            </a:pPr>
            <a:r>
              <a:rPr lang="fr-CH" sz="1800" b="1" dirty="0">
                <a:latin typeface="+mj-lt"/>
              </a:rPr>
              <a:t>Personnes</a:t>
            </a:r>
          </a:p>
        </p:txBody>
      </p:sp>
      <p:sp>
        <p:nvSpPr>
          <p:cNvPr id="46" name="Text Box 25"/>
          <p:cNvSpPr txBox="1">
            <a:spLocks noChangeArrowheads="1"/>
          </p:cNvSpPr>
          <p:nvPr/>
        </p:nvSpPr>
        <p:spPr bwMode="auto">
          <a:xfrm>
            <a:off x="685800" y="2359347"/>
            <a:ext cx="1383492" cy="369332"/>
          </a:xfrm>
          <a:prstGeom prst="rect">
            <a:avLst/>
          </a:prstGeom>
          <a:noFill/>
          <a:ln w="9525">
            <a:noFill/>
            <a:miter lim="800000"/>
            <a:headEnd/>
            <a:tailEnd/>
          </a:ln>
        </p:spPr>
        <p:txBody>
          <a:bodyPr wrap="square">
            <a:spAutoFit/>
          </a:bodyPr>
          <a:lstStyle/>
          <a:p>
            <a:pPr algn="ctr" eaLnBrk="0" hangingPunct="0">
              <a:spcBef>
                <a:spcPct val="50000"/>
              </a:spcBef>
            </a:pPr>
            <a:r>
              <a:rPr lang="fr-CH" sz="1800" b="1">
                <a:latin typeface="+mj-lt"/>
              </a:rPr>
              <a:t>Gestion</a:t>
            </a:r>
          </a:p>
        </p:txBody>
      </p:sp>
      <p:sp>
        <p:nvSpPr>
          <p:cNvPr id="47" name="Text Box 26"/>
          <p:cNvSpPr txBox="1">
            <a:spLocks noChangeArrowheads="1"/>
          </p:cNvSpPr>
          <p:nvPr/>
        </p:nvSpPr>
        <p:spPr bwMode="auto">
          <a:xfrm>
            <a:off x="685800" y="3408784"/>
            <a:ext cx="1383492" cy="369332"/>
          </a:xfrm>
          <a:prstGeom prst="rect">
            <a:avLst/>
          </a:prstGeom>
          <a:noFill/>
          <a:ln w="9525">
            <a:noFill/>
            <a:miter lim="800000"/>
            <a:headEnd/>
            <a:tailEnd/>
          </a:ln>
        </p:spPr>
        <p:txBody>
          <a:bodyPr wrap="square">
            <a:spAutoFit/>
          </a:bodyPr>
          <a:lstStyle/>
          <a:p>
            <a:pPr eaLnBrk="0" hangingPunct="0">
              <a:spcBef>
                <a:spcPct val="50000"/>
              </a:spcBef>
            </a:pPr>
            <a:r>
              <a:rPr lang="fr-CH" sz="1800" b="1" dirty="0">
                <a:latin typeface="+mj-lt"/>
              </a:rPr>
              <a:t>Culture</a:t>
            </a:r>
          </a:p>
        </p:txBody>
      </p:sp>
      <p:sp>
        <p:nvSpPr>
          <p:cNvPr id="48" name="Text Box 27"/>
          <p:cNvSpPr txBox="1">
            <a:spLocks noChangeArrowheads="1"/>
          </p:cNvSpPr>
          <p:nvPr/>
        </p:nvSpPr>
        <p:spPr bwMode="auto">
          <a:xfrm>
            <a:off x="4358530" y="5136976"/>
            <a:ext cx="1383492" cy="369332"/>
          </a:xfrm>
          <a:prstGeom prst="rect">
            <a:avLst/>
          </a:prstGeom>
          <a:noFill/>
          <a:ln w="9525">
            <a:noFill/>
            <a:miter lim="800000"/>
            <a:headEnd/>
            <a:tailEnd/>
          </a:ln>
        </p:spPr>
        <p:txBody>
          <a:bodyPr wrap="square">
            <a:spAutoFit/>
          </a:bodyPr>
          <a:lstStyle/>
          <a:p>
            <a:pPr algn="ctr" eaLnBrk="0" hangingPunct="0">
              <a:spcBef>
                <a:spcPct val="50000"/>
              </a:spcBef>
            </a:pPr>
            <a:r>
              <a:rPr lang="fr-CH" sz="1800" b="1" dirty="0">
                <a:latin typeface="+mj-lt"/>
              </a:rPr>
              <a:t>Fonctions</a:t>
            </a:r>
          </a:p>
        </p:txBody>
      </p:sp>
      <p:sp>
        <p:nvSpPr>
          <p:cNvPr id="49" name="Text Box 28"/>
          <p:cNvSpPr txBox="1">
            <a:spLocks noChangeArrowheads="1"/>
          </p:cNvSpPr>
          <p:nvPr/>
        </p:nvSpPr>
        <p:spPr bwMode="auto">
          <a:xfrm>
            <a:off x="4681736" y="2616696"/>
            <a:ext cx="1660190" cy="369332"/>
          </a:xfrm>
          <a:prstGeom prst="rect">
            <a:avLst/>
          </a:prstGeom>
          <a:noFill/>
          <a:ln w="9525">
            <a:noFill/>
            <a:miter lim="800000"/>
            <a:headEnd/>
            <a:tailEnd/>
          </a:ln>
        </p:spPr>
        <p:txBody>
          <a:bodyPr wrap="square">
            <a:spAutoFit/>
          </a:bodyPr>
          <a:lstStyle/>
          <a:p>
            <a:pPr algn="ctr" eaLnBrk="0" hangingPunct="0">
              <a:spcBef>
                <a:spcPct val="50000"/>
              </a:spcBef>
            </a:pPr>
            <a:r>
              <a:rPr lang="fr-CH" sz="1800" b="1" dirty="0">
                <a:latin typeface="+mj-lt"/>
              </a:rPr>
              <a:t>Ressources</a:t>
            </a:r>
          </a:p>
        </p:txBody>
      </p:sp>
      <p:sp>
        <p:nvSpPr>
          <p:cNvPr id="50" name="Text Box 29"/>
          <p:cNvSpPr txBox="1">
            <a:spLocks noChangeArrowheads="1"/>
          </p:cNvSpPr>
          <p:nvPr/>
        </p:nvSpPr>
        <p:spPr bwMode="auto">
          <a:xfrm>
            <a:off x="4681736" y="3552800"/>
            <a:ext cx="1800200" cy="646331"/>
          </a:xfrm>
          <a:prstGeom prst="rect">
            <a:avLst/>
          </a:prstGeom>
          <a:noFill/>
          <a:ln w="9525">
            <a:noFill/>
            <a:miter lim="800000"/>
            <a:headEnd/>
            <a:tailEnd/>
          </a:ln>
        </p:spPr>
        <p:txBody>
          <a:bodyPr wrap="square">
            <a:spAutoFit/>
          </a:bodyPr>
          <a:lstStyle/>
          <a:p>
            <a:pPr algn="ctr" eaLnBrk="0" hangingPunct="0">
              <a:spcBef>
                <a:spcPct val="50000"/>
              </a:spcBef>
            </a:pPr>
            <a:r>
              <a:rPr lang="fr-CH" sz="1800" b="1" dirty="0" smtClean="0">
                <a:latin typeface="+mj-lt"/>
              </a:rPr>
              <a:t>Produits/ services</a:t>
            </a:r>
            <a:endParaRPr lang="fr-CH" sz="1800" b="1" dirty="0">
              <a:latin typeface="+mj-lt"/>
            </a:endParaRPr>
          </a:p>
        </p:txBody>
      </p:sp>
      <p:sp>
        <p:nvSpPr>
          <p:cNvPr id="51" name="Text Box 30"/>
          <p:cNvSpPr txBox="1">
            <a:spLocks noChangeArrowheads="1"/>
          </p:cNvSpPr>
          <p:nvPr/>
        </p:nvSpPr>
        <p:spPr bwMode="auto">
          <a:xfrm>
            <a:off x="2377480" y="5425008"/>
            <a:ext cx="1383492" cy="369332"/>
          </a:xfrm>
          <a:prstGeom prst="rect">
            <a:avLst/>
          </a:prstGeom>
          <a:noFill/>
          <a:ln w="9525">
            <a:noFill/>
            <a:miter lim="800000"/>
            <a:headEnd/>
            <a:tailEnd/>
          </a:ln>
        </p:spPr>
        <p:txBody>
          <a:bodyPr wrap="square">
            <a:spAutoFit/>
          </a:bodyPr>
          <a:lstStyle/>
          <a:p>
            <a:pPr algn="ctr" eaLnBrk="0" hangingPunct="0">
              <a:spcBef>
                <a:spcPct val="50000"/>
              </a:spcBef>
            </a:pPr>
            <a:r>
              <a:rPr lang="fr-CH" sz="1800" b="1" dirty="0">
                <a:latin typeface="+mj-lt"/>
              </a:rPr>
              <a:t>Activités</a:t>
            </a:r>
          </a:p>
        </p:txBody>
      </p:sp>
      <p:sp>
        <p:nvSpPr>
          <p:cNvPr id="52" name="Text Box 31"/>
          <p:cNvSpPr txBox="1">
            <a:spLocks noChangeArrowheads="1"/>
          </p:cNvSpPr>
          <p:nvPr/>
        </p:nvSpPr>
        <p:spPr bwMode="auto">
          <a:xfrm>
            <a:off x="685800" y="4776936"/>
            <a:ext cx="1383492" cy="369332"/>
          </a:xfrm>
          <a:prstGeom prst="rect">
            <a:avLst/>
          </a:prstGeom>
          <a:noFill/>
          <a:ln w="9525">
            <a:noFill/>
            <a:miter lim="800000"/>
            <a:headEnd/>
            <a:tailEnd/>
          </a:ln>
        </p:spPr>
        <p:txBody>
          <a:bodyPr wrap="square">
            <a:spAutoFit/>
          </a:bodyPr>
          <a:lstStyle/>
          <a:p>
            <a:pPr algn="ctr" eaLnBrk="0" hangingPunct="0">
              <a:spcBef>
                <a:spcPct val="50000"/>
              </a:spcBef>
            </a:pPr>
            <a:r>
              <a:rPr lang="fr-CH" sz="1800" b="1" dirty="0">
                <a:latin typeface="+mj-lt"/>
              </a:rPr>
              <a:t>Structure</a:t>
            </a:r>
          </a:p>
        </p:txBody>
      </p:sp>
      <p:sp>
        <p:nvSpPr>
          <p:cNvPr id="53" name="Rectangle 32"/>
          <p:cNvSpPr>
            <a:spLocks noChangeArrowheads="1"/>
          </p:cNvSpPr>
          <p:nvPr/>
        </p:nvSpPr>
        <p:spPr bwMode="auto">
          <a:xfrm>
            <a:off x="2305472" y="3408784"/>
            <a:ext cx="1699101" cy="1054221"/>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fr-CA" sz="1800" b="1" dirty="0">
                <a:latin typeface="+mj-lt"/>
              </a:rPr>
              <a:t>Forces?</a:t>
            </a:r>
          </a:p>
          <a:p>
            <a:pPr algn="ctr"/>
            <a:r>
              <a:rPr lang="fr-CA" sz="1800" b="1" dirty="0">
                <a:latin typeface="+mj-lt"/>
              </a:rPr>
              <a:t>Faiblesses?</a:t>
            </a:r>
            <a:endParaRPr lang="fr-FR" sz="1800" b="1" dirty="0">
              <a:latin typeface="+mj-lt"/>
            </a:endParaRPr>
          </a:p>
        </p:txBody>
      </p:sp>
      <p:sp>
        <p:nvSpPr>
          <p:cNvPr id="54" name="Line 33"/>
          <p:cNvSpPr>
            <a:spLocks noChangeShapeType="1"/>
          </p:cNvSpPr>
          <p:nvPr/>
        </p:nvSpPr>
        <p:spPr bwMode="auto">
          <a:xfrm>
            <a:off x="3169568" y="2400672"/>
            <a:ext cx="0" cy="724596"/>
          </a:xfrm>
          <a:prstGeom prst="line">
            <a:avLst/>
          </a:prstGeom>
          <a:noFill/>
          <a:ln w="38100">
            <a:solidFill>
              <a:srgbClr val="993300"/>
            </a:solidFill>
            <a:round/>
            <a:headEnd type="triangle" w="med" len="med"/>
            <a:tailEnd type="triangle" w="med" len="med"/>
          </a:ln>
        </p:spPr>
        <p:txBody>
          <a:bodyPr/>
          <a:lstStyle/>
          <a:p>
            <a:endParaRPr lang="fr-FR" sz="1800">
              <a:latin typeface="+mj-lt"/>
            </a:endParaRPr>
          </a:p>
        </p:txBody>
      </p:sp>
      <p:sp>
        <p:nvSpPr>
          <p:cNvPr id="55" name="Line 34"/>
          <p:cNvSpPr>
            <a:spLocks noChangeShapeType="1"/>
          </p:cNvSpPr>
          <p:nvPr/>
        </p:nvSpPr>
        <p:spPr bwMode="auto">
          <a:xfrm flipH="1">
            <a:off x="3961656" y="2760712"/>
            <a:ext cx="523133" cy="460315"/>
          </a:xfrm>
          <a:prstGeom prst="line">
            <a:avLst/>
          </a:prstGeom>
          <a:noFill/>
          <a:ln w="38100">
            <a:solidFill>
              <a:srgbClr val="993300"/>
            </a:solidFill>
            <a:round/>
            <a:headEnd type="triangle" w="med" len="med"/>
            <a:tailEnd type="triangle" w="med" len="med"/>
          </a:ln>
        </p:spPr>
        <p:txBody>
          <a:bodyPr/>
          <a:lstStyle/>
          <a:p>
            <a:endParaRPr lang="fr-FR" sz="1800">
              <a:latin typeface="+mj-lt"/>
            </a:endParaRPr>
          </a:p>
        </p:txBody>
      </p:sp>
      <p:sp>
        <p:nvSpPr>
          <p:cNvPr id="56" name="Line 35"/>
          <p:cNvSpPr>
            <a:spLocks noChangeShapeType="1"/>
          </p:cNvSpPr>
          <p:nvPr/>
        </p:nvSpPr>
        <p:spPr bwMode="auto">
          <a:xfrm flipH="1" flipV="1">
            <a:off x="3854474" y="4560912"/>
            <a:ext cx="611238" cy="576064"/>
          </a:xfrm>
          <a:prstGeom prst="line">
            <a:avLst/>
          </a:prstGeom>
          <a:noFill/>
          <a:ln w="38100">
            <a:solidFill>
              <a:srgbClr val="993300"/>
            </a:solidFill>
            <a:round/>
            <a:headEnd type="triangle" w="med" len="med"/>
            <a:tailEnd type="triangle" w="med" len="med"/>
          </a:ln>
        </p:spPr>
        <p:txBody>
          <a:bodyPr/>
          <a:lstStyle/>
          <a:p>
            <a:endParaRPr lang="fr-FR" sz="1800">
              <a:latin typeface="+mj-lt"/>
            </a:endParaRPr>
          </a:p>
        </p:txBody>
      </p:sp>
      <p:sp>
        <p:nvSpPr>
          <p:cNvPr id="57" name="Line 36"/>
          <p:cNvSpPr>
            <a:spLocks noChangeShapeType="1"/>
          </p:cNvSpPr>
          <p:nvPr/>
        </p:nvSpPr>
        <p:spPr bwMode="auto">
          <a:xfrm flipH="1" flipV="1">
            <a:off x="3169568" y="4632920"/>
            <a:ext cx="0" cy="724596"/>
          </a:xfrm>
          <a:prstGeom prst="line">
            <a:avLst/>
          </a:prstGeom>
          <a:noFill/>
          <a:ln w="38100">
            <a:solidFill>
              <a:srgbClr val="993300"/>
            </a:solidFill>
            <a:round/>
            <a:headEnd type="triangle" w="med" len="med"/>
            <a:tailEnd type="triangle" w="med" len="med"/>
          </a:ln>
        </p:spPr>
        <p:txBody>
          <a:bodyPr/>
          <a:lstStyle/>
          <a:p>
            <a:endParaRPr lang="fr-FR" sz="1800">
              <a:latin typeface="+mj-lt"/>
            </a:endParaRPr>
          </a:p>
        </p:txBody>
      </p:sp>
      <p:sp>
        <p:nvSpPr>
          <p:cNvPr id="58" name="Line 37"/>
          <p:cNvSpPr>
            <a:spLocks noChangeShapeType="1"/>
          </p:cNvSpPr>
          <p:nvPr/>
        </p:nvSpPr>
        <p:spPr bwMode="auto">
          <a:xfrm flipV="1">
            <a:off x="1585392" y="4344887"/>
            <a:ext cx="576064" cy="432047"/>
          </a:xfrm>
          <a:prstGeom prst="line">
            <a:avLst/>
          </a:prstGeom>
          <a:noFill/>
          <a:ln w="38100">
            <a:solidFill>
              <a:srgbClr val="993300"/>
            </a:solidFill>
            <a:round/>
            <a:headEnd type="triangle" w="med" len="med"/>
            <a:tailEnd type="triangle" w="med" len="med"/>
          </a:ln>
        </p:spPr>
        <p:txBody>
          <a:bodyPr/>
          <a:lstStyle/>
          <a:p>
            <a:endParaRPr lang="fr-FR" sz="1800">
              <a:latin typeface="+mj-lt"/>
            </a:endParaRPr>
          </a:p>
        </p:txBody>
      </p:sp>
      <p:sp>
        <p:nvSpPr>
          <p:cNvPr id="59" name="Line 38"/>
          <p:cNvSpPr>
            <a:spLocks noChangeShapeType="1"/>
          </p:cNvSpPr>
          <p:nvPr/>
        </p:nvSpPr>
        <p:spPr bwMode="auto">
          <a:xfrm flipV="1">
            <a:off x="1369367" y="3768824"/>
            <a:ext cx="648073" cy="0"/>
          </a:xfrm>
          <a:prstGeom prst="line">
            <a:avLst/>
          </a:prstGeom>
          <a:noFill/>
          <a:ln w="38100">
            <a:solidFill>
              <a:srgbClr val="993300"/>
            </a:solidFill>
            <a:round/>
            <a:headEnd type="triangle" w="med" len="med"/>
            <a:tailEnd type="triangle" w="med" len="med"/>
          </a:ln>
        </p:spPr>
        <p:txBody>
          <a:bodyPr/>
          <a:lstStyle/>
          <a:p>
            <a:endParaRPr lang="fr-FR" sz="1800">
              <a:latin typeface="+mj-lt"/>
            </a:endParaRPr>
          </a:p>
        </p:txBody>
      </p:sp>
      <p:sp>
        <p:nvSpPr>
          <p:cNvPr id="60" name="Line 39"/>
          <p:cNvSpPr>
            <a:spLocks noChangeShapeType="1"/>
          </p:cNvSpPr>
          <p:nvPr/>
        </p:nvSpPr>
        <p:spPr bwMode="auto">
          <a:xfrm>
            <a:off x="1873424" y="2688704"/>
            <a:ext cx="504057" cy="576064"/>
          </a:xfrm>
          <a:prstGeom prst="line">
            <a:avLst/>
          </a:prstGeom>
          <a:noFill/>
          <a:ln w="38100">
            <a:solidFill>
              <a:srgbClr val="993300"/>
            </a:solidFill>
            <a:round/>
            <a:headEnd type="triangle" w="med" len="med"/>
            <a:tailEnd type="triangle" w="med" len="med"/>
          </a:ln>
        </p:spPr>
        <p:txBody>
          <a:bodyPr/>
          <a:lstStyle/>
          <a:p>
            <a:endParaRPr lang="fr-FR" sz="1800">
              <a:latin typeface="+mj-lt"/>
            </a:endParaRPr>
          </a:p>
        </p:txBody>
      </p:sp>
      <p:sp>
        <p:nvSpPr>
          <p:cNvPr id="61" name="Line 49"/>
          <p:cNvSpPr>
            <a:spLocks noChangeShapeType="1"/>
          </p:cNvSpPr>
          <p:nvPr/>
        </p:nvSpPr>
        <p:spPr bwMode="auto">
          <a:xfrm flipH="1" flipV="1">
            <a:off x="4249688" y="3840832"/>
            <a:ext cx="648072" cy="0"/>
          </a:xfrm>
          <a:prstGeom prst="line">
            <a:avLst/>
          </a:prstGeom>
          <a:noFill/>
          <a:ln w="38100">
            <a:solidFill>
              <a:srgbClr val="993300"/>
            </a:solidFill>
            <a:round/>
            <a:headEnd type="triangle" w="med" len="med"/>
            <a:tailEnd type="triangle" w="med" len="med"/>
          </a:ln>
        </p:spPr>
        <p:txBody>
          <a:bodyPr/>
          <a:lstStyle/>
          <a:p>
            <a:endParaRPr lang="fr-FR" sz="1800">
              <a:latin typeface="+mj-lt"/>
            </a:endParaRPr>
          </a:p>
        </p:txBody>
      </p:sp>
      <p:sp>
        <p:nvSpPr>
          <p:cNvPr id="62" name="ZoneTexte 61"/>
          <p:cNvSpPr txBox="1"/>
          <p:nvPr/>
        </p:nvSpPr>
        <p:spPr>
          <a:xfrm>
            <a:off x="0" y="1600200"/>
            <a:ext cx="9144000" cy="461665"/>
          </a:xfrm>
          <a:prstGeom prst="rect">
            <a:avLst/>
          </a:prstGeom>
          <a:noFill/>
        </p:spPr>
        <p:txBody>
          <a:bodyPr wrap="square" rtlCol="0">
            <a:spAutoFit/>
          </a:bodyPr>
          <a:lstStyle/>
          <a:p>
            <a:pPr algn="l"/>
            <a:r>
              <a:rPr lang="fr-FR" b="1" dirty="0" smtClean="0">
                <a:latin typeface="+mn-lt"/>
              </a:rPr>
              <a:t>Identifier ses atouts</a:t>
            </a:r>
            <a:endParaRPr lang="fr-FR" b="1" dirty="0">
              <a:latin typeface="+mn-lt"/>
            </a:endParaRPr>
          </a:p>
        </p:txBody>
      </p:sp>
      <p:grpSp>
        <p:nvGrpSpPr>
          <p:cNvPr id="66" name="Group 2"/>
          <p:cNvGrpSpPr>
            <a:grpSpLocks/>
          </p:cNvGrpSpPr>
          <p:nvPr/>
        </p:nvGrpSpPr>
        <p:grpSpPr bwMode="auto">
          <a:xfrm>
            <a:off x="2743200" y="5562600"/>
            <a:ext cx="7992888" cy="930274"/>
            <a:chOff x="0" y="3793"/>
            <a:chExt cx="5760" cy="586"/>
          </a:xfrm>
        </p:grpSpPr>
        <p:sp>
          <p:nvSpPr>
            <p:cNvPr id="67" name="Rectangle 3"/>
            <p:cNvSpPr>
              <a:spLocks noChangeArrowheads="1"/>
            </p:cNvSpPr>
            <p:nvPr/>
          </p:nvSpPr>
          <p:spPr bwMode="auto">
            <a:xfrm>
              <a:off x="0" y="3800"/>
              <a:ext cx="5760" cy="544"/>
            </a:xfrm>
            <a:prstGeom prst="rect">
              <a:avLst/>
            </a:prstGeom>
            <a:noFill/>
            <a:ln w="9525">
              <a:noFill/>
              <a:miter lim="800000"/>
              <a:headEnd/>
              <a:tailEnd/>
            </a:ln>
          </p:spPr>
          <p:txBody>
            <a:bodyPr wrap="none" anchor="ctr"/>
            <a:lstStyle/>
            <a:p>
              <a:endParaRPr lang="fr-FR"/>
            </a:p>
          </p:txBody>
        </p:sp>
        <p:sp>
          <p:nvSpPr>
            <p:cNvPr id="68" name="Text Box 4"/>
            <p:cNvSpPr txBox="1">
              <a:spLocks noChangeArrowheads="1"/>
            </p:cNvSpPr>
            <p:nvPr/>
          </p:nvSpPr>
          <p:spPr bwMode="auto">
            <a:xfrm>
              <a:off x="1474" y="3793"/>
              <a:ext cx="3833" cy="543"/>
            </a:xfrm>
            <a:prstGeom prst="rect">
              <a:avLst/>
            </a:prstGeom>
            <a:noFill/>
            <a:ln w="9525">
              <a:noFill/>
              <a:miter lim="800000"/>
              <a:headEnd/>
              <a:tailEnd/>
            </a:ln>
          </p:spPr>
          <p:txBody>
            <a:bodyPr>
              <a:spAutoFit/>
            </a:bodyPr>
            <a:lstStyle/>
            <a:p>
              <a:pPr>
                <a:spcBef>
                  <a:spcPct val="50000"/>
                </a:spcBef>
              </a:pPr>
              <a:r>
                <a:rPr lang="fr-CA" sz="2000" b="1" dirty="0">
                  <a:latin typeface="+mj-lt"/>
                  <a:cs typeface="Tahoma" pitchFamily="34" charset="0"/>
                </a:rPr>
                <a:t>Compétence distinctive</a:t>
              </a:r>
            </a:p>
            <a:p>
              <a:pPr>
                <a:spcBef>
                  <a:spcPct val="50000"/>
                </a:spcBef>
              </a:pPr>
              <a:r>
                <a:rPr lang="fr-CA" sz="2000" b="1" dirty="0">
                  <a:latin typeface="+mj-lt"/>
                  <a:cs typeface="Tahoma" pitchFamily="34" charset="0"/>
                </a:rPr>
                <a:t>Avantage concurrentiel</a:t>
              </a:r>
              <a:endParaRPr lang="fr-FR" sz="2000" b="1" dirty="0">
                <a:latin typeface="+mj-lt"/>
                <a:cs typeface="Tahoma" pitchFamily="34" charset="0"/>
              </a:endParaRPr>
            </a:p>
          </p:txBody>
        </p:sp>
        <p:sp>
          <p:nvSpPr>
            <p:cNvPr id="69" name="AutoShape 5"/>
            <p:cNvSpPr>
              <a:spLocks noChangeArrowheads="1"/>
            </p:cNvSpPr>
            <p:nvPr/>
          </p:nvSpPr>
          <p:spPr bwMode="auto">
            <a:xfrm>
              <a:off x="1702" y="3841"/>
              <a:ext cx="633" cy="248"/>
            </a:xfrm>
            <a:prstGeom prst="rightArrow">
              <a:avLst>
                <a:gd name="adj1" fmla="val 50000"/>
                <a:gd name="adj2" fmla="val 148429"/>
              </a:avLst>
            </a:prstGeom>
            <a:noFill/>
            <a:ln w="9525">
              <a:solidFill>
                <a:schemeClr val="tx1"/>
              </a:solidFill>
              <a:miter lim="800000"/>
              <a:headEnd/>
              <a:tailEnd/>
            </a:ln>
          </p:spPr>
          <p:txBody>
            <a:bodyPr wrap="none" anchor="ctr"/>
            <a:lstStyle/>
            <a:p>
              <a:endParaRPr lang="fr-FR"/>
            </a:p>
          </p:txBody>
        </p:sp>
        <p:sp>
          <p:nvSpPr>
            <p:cNvPr id="70" name="AutoShape 6"/>
            <p:cNvSpPr>
              <a:spLocks noChangeArrowheads="1"/>
            </p:cNvSpPr>
            <p:nvPr/>
          </p:nvSpPr>
          <p:spPr bwMode="auto">
            <a:xfrm>
              <a:off x="1673" y="4152"/>
              <a:ext cx="658" cy="227"/>
            </a:xfrm>
            <a:prstGeom prst="rightArrow">
              <a:avLst>
                <a:gd name="adj1" fmla="val 50000"/>
                <a:gd name="adj2" fmla="val 148429"/>
              </a:avLst>
            </a:prstGeom>
            <a:noFill/>
            <a:ln w="9525">
              <a:solidFill>
                <a:schemeClr val="tx1"/>
              </a:solidFill>
              <a:miter lim="800000"/>
              <a:headEnd/>
              <a:tailEnd/>
            </a:ln>
          </p:spPr>
          <p:txBody>
            <a:bodyPr wrap="none" anchor="ctr"/>
            <a:lstStyle/>
            <a:p>
              <a:endParaRPr lang="fr-FR"/>
            </a:p>
          </p:txBody>
        </p:sp>
      </p:grpSp>
    </p:spTree>
  </p:cSld>
  <p:clrMapOvr>
    <a:masterClrMapping/>
  </p:clrMapOvr>
  <p:transition>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17</a:t>
            </a:fld>
            <a:endParaRPr lang="en-US" dirty="0"/>
          </a:p>
        </p:txBody>
      </p:sp>
      <p:sp>
        <p:nvSpPr>
          <p:cNvPr id="6" name="Rectangle 3"/>
          <p:cNvSpPr txBox="1">
            <a:spLocks noChangeArrowheads="1"/>
          </p:cNvSpPr>
          <p:nvPr/>
        </p:nvSpPr>
        <p:spPr>
          <a:xfrm>
            <a:off x="1219200" y="1600200"/>
            <a:ext cx="7285038" cy="501332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fr-FR" sz="1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1800" b="1" i="0" u="none" strike="noStrike" kern="1200" cap="none" spc="0" normalizeH="0" baseline="0" noProof="0" dirty="0" smtClean="0">
                <a:ln>
                  <a:noFill/>
                </a:ln>
                <a:solidFill>
                  <a:schemeClr val="tx1"/>
                </a:solidFill>
                <a:effectLst/>
                <a:uLnTx/>
                <a:uFillTx/>
                <a:latin typeface="+mn-lt"/>
                <a:ea typeface="+mn-ea"/>
                <a:cs typeface="+mn-cs"/>
              </a:rPr>
              <a:t>Analyse de la valeur</a:t>
            </a:r>
          </a:p>
        </p:txBody>
      </p:sp>
      <p:sp>
        <p:nvSpPr>
          <p:cNvPr id="7" name="Rectangle 4"/>
          <p:cNvSpPr>
            <a:spLocks noChangeArrowheads="1"/>
          </p:cNvSpPr>
          <p:nvPr/>
        </p:nvSpPr>
        <p:spPr bwMode="auto">
          <a:xfrm>
            <a:off x="2880618" y="6092825"/>
            <a:ext cx="2921000" cy="393700"/>
          </a:xfrm>
          <a:prstGeom prst="rect">
            <a:avLst/>
          </a:prstGeom>
          <a:solidFill>
            <a:schemeClr val="bg1"/>
          </a:solidFill>
          <a:ln w="9525">
            <a:noFill/>
            <a:miter lim="800000"/>
            <a:headEnd/>
            <a:tailEnd/>
          </a:ln>
        </p:spPr>
        <p:txBody>
          <a:bodyPr wrap="none" anchor="ctr">
            <a:spAutoFit/>
          </a:bodyPr>
          <a:lstStyle/>
          <a:p>
            <a:endParaRPr lang="fr-FR"/>
          </a:p>
        </p:txBody>
      </p:sp>
      <p:sp>
        <p:nvSpPr>
          <p:cNvPr id="8" name="Line 5"/>
          <p:cNvSpPr>
            <a:spLocks noChangeShapeType="1"/>
          </p:cNvSpPr>
          <p:nvPr/>
        </p:nvSpPr>
        <p:spPr bwMode="auto">
          <a:xfrm>
            <a:off x="1728093" y="4221163"/>
            <a:ext cx="6340475" cy="4762"/>
          </a:xfrm>
          <a:prstGeom prst="line">
            <a:avLst/>
          </a:prstGeom>
          <a:noFill/>
          <a:ln w="19050">
            <a:solidFill>
              <a:schemeClr val="tx1"/>
            </a:solidFill>
            <a:round/>
            <a:headEnd/>
            <a:tailEnd/>
          </a:ln>
        </p:spPr>
        <p:txBody>
          <a:bodyPr anchor="ctr">
            <a:spAutoFit/>
          </a:bodyPr>
          <a:lstStyle/>
          <a:p>
            <a:endParaRPr lang="fr-FR"/>
          </a:p>
        </p:txBody>
      </p:sp>
      <p:sp>
        <p:nvSpPr>
          <p:cNvPr id="9" name="Line 6"/>
          <p:cNvSpPr>
            <a:spLocks noChangeShapeType="1"/>
          </p:cNvSpPr>
          <p:nvPr/>
        </p:nvSpPr>
        <p:spPr bwMode="auto">
          <a:xfrm>
            <a:off x="5976243" y="3213100"/>
            <a:ext cx="1560512" cy="1001713"/>
          </a:xfrm>
          <a:prstGeom prst="line">
            <a:avLst/>
          </a:prstGeom>
          <a:noFill/>
          <a:ln w="19050">
            <a:solidFill>
              <a:schemeClr val="tx1"/>
            </a:solidFill>
            <a:round/>
            <a:headEnd/>
            <a:tailEnd/>
          </a:ln>
        </p:spPr>
        <p:txBody>
          <a:bodyPr anchor="ctr">
            <a:spAutoFit/>
          </a:bodyPr>
          <a:lstStyle/>
          <a:p>
            <a:endParaRPr lang="fr-FR"/>
          </a:p>
        </p:txBody>
      </p:sp>
      <p:sp>
        <p:nvSpPr>
          <p:cNvPr id="10" name="Line 7"/>
          <p:cNvSpPr>
            <a:spLocks noChangeShapeType="1"/>
          </p:cNvSpPr>
          <p:nvPr/>
        </p:nvSpPr>
        <p:spPr bwMode="auto">
          <a:xfrm rot="-4270303">
            <a:off x="5982592" y="4138613"/>
            <a:ext cx="1439863" cy="1150938"/>
          </a:xfrm>
          <a:prstGeom prst="line">
            <a:avLst/>
          </a:prstGeom>
          <a:noFill/>
          <a:ln w="19050">
            <a:solidFill>
              <a:schemeClr val="tx1"/>
            </a:solidFill>
            <a:round/>
            <a:headEnd/>
            <a:tailEnd/>
          </a:ln>
        </p:spPr>
        <p:txBody>
          <a:bodyPr anchor="ctr">
            <a:spAutoFit/>
          </a:bodyPr>
          <a:lstStyle/>
          <a:p>
            <a:endParaRPr lang="fr-FR"/>
          </a:p>
        </p:txBody>
      </p:sp>
      <p:sp>
        <p:nvSpPr>
          <p:cNvPr id="11" name="Text Box 8"/>
          <p:cNvSpPr txBox="1">
            <a:spLocks noChangeArrowheads="1"/>
          </p:cNvSpPr>
          <p:nvPr/>
        </p:nvSpPr>
        <p:spPr bwMode="auto">
          <a:xfrm rot="1962934">
            <a:off x="6408043" y="3500438"/>
            <a:ext cx="879475" cy="244475"/>
          </a:xfrm>
          <a:prstGeom prst="rect">
            <a:avLst/>
          </a:prstGeom>
          <a:noFill/>
          <a:ln w="9525">
            <a:noFill/>
            <a:miter lim="800000"/>
            <a:headEnd/>
            <a:tailEnd/>
          </a:ln>
        </p:spPr>
        <p:txBody>
          <a:bodyPr>
            <a:spAutoFit/>
          </a:bodyPr>
          <a:lstStyle/>
          <a:p>
            <a:pPr eaLnBrk="0" hangingPunct="0">
              <a:spcBef>
                <a:spcPct val="50000"/>
              </a:spcBef>
            </a:pPr>
            <a:r>
              <a:rPr lang="fr-FR" sz="1000" b="1">
                <a:solidFill>
                  <a:srgbClr val="008000"/>
                </a:solidFill>
                <a:latin typeface="Arial" charset="0"/>
              </a:rPr>
              <a:t>MARGE</a:t>
            </a:r>
            <a:endParaRPr lang="fr-FR" sz="2400">
              <a:solidFill>
                <a:srgbClr val="008000"/>
              </a:solidFill>
              <a:latin typeface="Arial" charset="0"/>
            </a:endParaRPr>
          </a:p>
        </p:txBody>
      </p:sp>
      <p:grpSp>
        <p:nvGrpSpPr>
          <p:cNvPr id="12" name="Group 9"/>
          <p:cNvGrpSpPr>
            <a:grpSpLocks/>
          </p:cNvGrpSpPr>
          <p:nvPr/>
        </p:nvGrpSpPr>
        <p:grpSpPr bwMode="auto">
          <a:xfrm>
            <a:off x="1080393" y="3141663"/>
            <a:ext cx="6873875" cy="2116137"/>
            <a:chOff x="374" y="2077"/>
            <a:chExt cx="4330" cy="1333"/>
          </a:xfrm>
        </p:grpSpPr>
        <p:sp>
          <p:nvSpPr>
            <p:cNvPr id="13" name="AutoShape 10"/>
            <p:cNvSpPr>
              <a:spLocks noChangeArrowheads="1"/>
            </p:cNvSpPr>
            <p:nvPr/>
          </p:nvSpPr>
          <p:spPr bwMode="auto">
            <a:xfrm>
              <a:off x="672" y="2112"/>
              <a:ext cx="4032" cy="1296"/>
            </a:xfrm>
            <a:prstGeom prst="homePlate">
              <a:avLst>
                <a:gd name="adj" fmla="val 77778"/>
              </a:avLst>
            </a:prstGeom>
            <a:noFill/>
            <a:ln w="19050">
              <a:solidFill>
                <a:schemeClr val="tx1"/>
              </a:solidFill>
              <a:miter lim="800000"/>
              <a:headEnd/>
              <a:tailEnd/>
            </a:ln>
          </p:spPr>
          <p:txBody>
            <a:bodyPr anchor="ctr">
              <a:spAutoFit/>
            </a:bodyPr>
            <a:lstStyle/>
            <a:p>
              <a:endParaRPr lang="fr-FR"/>
            </a:p>
          </p:txBody>
        </p:sp>
        <p:sp>
          <p:nvSpPr>
            <p:cNvPr id="15" name="Line 11"/>
            <p:cNvSpPr>
              <a:spLocks noChangeShapeType="1"/>
            </p:cNvSpPr>
            <p:nvPr/>
          </p:nvSpPr>
          <p:spPr bwMode="auto">
            <a:xfrm>
              <a:off x="671" y="2542"/>
              <a:ext cx="3335" cy="0"/>
            </a:xfrm>
            <a:prstGeom prst="line">
              <a:avLst/>
            </a:prstGeom>
            <a:noFill/>
            <a:ln w="19050">
              <a:solidFill>
                <a:schemeClr val="tx1"/>
              </a:solidFill>
              <a:round/>
              <a:headEnd/>
              <a:tailEnd/>
            </a:ln>
          </p:spPr>
          <p:txBody>
            <a:bodyPr anchor="ctr">
              <a:spAutoFit/>
            </a:bodyPr>
            <a:lstStyle/>
            <a:p>
              <a:endParaRPr lang="fr-FR"/>
            </a:p>
          </p:txBody>
        </p:sp>
        <p:sp>
          <p:nvSpPr>
            <p:cNvPr id="16" name="Line 12"/>
            <p:cNvSpPr>
              <a:spLocks noChangeShapeType="1"/>
            </p:cNvSpPr>
            <p:nvPr/>
          </p:nvSpPr>
          <p:spPr bwMode="auto">
            <a:xfrm>
              <a:off x="669" y="2324"/>
              <a:ext cx="2996" cy="0"/>
            </a:xfrm>
            <a:prstGeom prst="line">
              <a:avLst/>
            </a:prstGeom>
            <a:noFill/>
            <a:ln w="19050">
              <a:solidFill>
                <a:schemeClr val="tx1"/>
              </a:solidFill>
              <a:round/>
              <a:headEnd/>
              <a:tailEnd/>
            </a:ln>
          </p:spPr>
          <p:txBody>
            <a:bodyPr anchor="ctr">
              <a:spAutoFit/>
            </a:bodyPr>
            <a:lstStyle/>
            <a:p>
              <a:endParaRPr lang="fr-FR"/>
            </a:p>
          </p:txBody>
        </p:sp>
        <p:sp>
          <p:nvSpPr>
            <p:cNvPr id="17" name="Text Box 13"/>
            <p:cNvSpPr txBox="1">
              <a:spLocks noChangeArrowheads="1"/>
            </p:cNvSpPr>
            <p:nvPr/>
          </p:nvSpPr>
          <p:spPr bwMode="auto">
            <a:xfrm>
              <a:off x="1778" y="2124"/>
              <a:ext cx="1791" cy="173"/>
            </a:xfrm>
            <a:prstGeom prst="rect">
              <a:avLst/>
            </a:prstGeom>
            <a:noFill/>
            <a:ln w="9525">
              <a:solidFill>
                <a:schemeClr val="bg1"/>
              </a:solidFill>
              <a:miter lim="800000"/>
              <a:headEnd/>
              <a:tailEnd/>
            </a:ln>
          </p:spPr>
          <p:txBody>
            <a:bodyPr>
              <a:spAutoFit/>
            </a:bodyPr>
            <a:lstStyle/>
            <a:p>
              <a:pPr eaLnBrk="0" hangingPunct="0">
                <a:spcBef>
                  <a:spcPct val="50000"/>
                </a:spcBef>
              </a:pPr>
              <a:r>
                <a:rPr lang="fr-FR" sz="1200" b="1" dirty="0">
                  <a:solidFill>
                    <a:schemeClr val="accent6">
                      <a:lumMod val="50000"/>
                    </a:schemeClr>
                  </a:solidFill>
                  <a:latin typeface="Arial" charset="0"/>
                </a:rPr>
                <a:t>I</a:t>
              </a:r>
              <a:r>
                <a:rPr lang="fr-FR" sz="1200" b="1" dirty="0">
                  <a:solidFill>
                    <a:schemeClr val="accent6">
                      <a:lumMod val="75000"/>
                    </a:schemeClr>
                  </a:solidFill>
                  <a:latin typeface="Arial" charset="0"/>
                </a:rPr>
                <a:t>NFRASTRUCTURE</a:t>
              </a:r>
              <a:endParaRPr lang="fr-FR" sz="1200" dirty="0">
                <a:solidFill>
                  <a:schemeClr val="accent6">
                    <a:lumMod val="75000"/>
                  </a:schemeClr>
                </a:solidFill>
                <a:latin typeface="Arial" charset="0"/>
              </a:endParaRPr>
            </a:p>
          </p:txBody>
        </p:sp>
        <p:sp>
          <p:nvSpPr>
            <p:cNvPr id="18" name="Text Box 14"/>
            <p:cNvSpPr txBox="1">
              <a:spLocks noChangeArrowheads="1"/>
            </p:cNvSpPr>
            <p:nvPr/>
          </p:nvSpPr>
          <p:spPr bwMode="auto">
            <a:xfrm>
              <a:off x="1388" y="2350"/>
              <a:ext cx="2320" cy="173"/>
            </a:xfrm>
            <a:prstGeom prst="rect">
              <a:avLst/>
            </a:prstGeom>
            <a:noFill/>
            <a:ln w="9525">
              <a:noFill/>
              <a:miter lim="800000"/>
              <a:headEnd/>
              <a:tailEnd/>
            </a:ln>
          </p:spPr>
          <p:txBody>
            <a:bodyPr>
              <a:spAutoFit/>
            </a:bodyPr>
            <a:lstStyle/>
            <a:p>
              <a:pPr eaLnBrk="0" hangingPunct="0">
                <a:spcBef>
                  <a:spcPct val="50000"/>
                </a:spcBef>
              </a:pPr>
              <a:r>
                <a:rPr lang="fr-FR" sz="1200" b="1" dirty="0">
                  <a:solidFill>
                    <a:schemeClr val="accent6">
                      <a:lumMod val="75000"/>
                    </a:schemeClr>
                  </a:solidFill>
                  <a:latin typeface="Arial" charset="0"/>
                </a:rPr>
                <a:t>RECHERCHE, DEVELOPPEMENT, DESIGN</a:t>
              </a:r>
              <a:endParaRPr lang="fr-FR" sz="1200" dirty="0">
                <a:solidFill>
                  <a:schemeClr val="accent6">
                    <a:lumMod val="75000"/>
                  </a:schemeClr>
                </a:solidFill>
                <a:latin typeface="Arial" charset="0"/>
              </a:endParaRPr>
            </a:p>
          </p:txBody>
        </p:sp>
        <p:sp>
          <p:nvSpPr>
            <p:cNvPr id="19" name="Text Box 15"/>
            <p:cNvSpPr txBox="1">
              <a:spLocks noChangeArrowheads="1"/>
            </p:cNvSpPr>
            <p:nvPr/>
          </p:nvSpPr>
          <p:spPr bwMode="auto">
            <a:xfrm>
              <a:off x="1422" y="2569"/>
              <a:ext cx="2320" cy="173"/>
            </a:xfrm>
            <a:prstGeom prst="rect">
              <a:avLst/>
            </a:prstGeom>
            <a:noFill/>
            <a:ln w="9525">
              <a:noFill/>
              <a:miter lim="800000"/>
              <a:headEnd/>
              <a:tailEnd/>
            </a:ln>
          </p:spPr>
          <p:txBody>
            <a:bodyPr>
              <a:spAutoFit/>
            </a:bodyPr>
            <a:lstStyle/>
            <a:p>
              <a:pPr eaLnBrk="0" hangingPunct="0">
                <a:spcBef>
                  <a:spcPct val="50000"/>
                </a:spcBef>
              </a:pPr>
              <a:r>
                <a:rPr lang="fr-FR" sz="1200" b="1" dirty="0">
                  <a:solidFill>
                    <a:schemeClr val="accent6">
                      <a:lumMod val="75000"/>
                    </a:schemeClr>
                  </a:solidFill>
                  <a:latin typeface="Arial" charset="0"/>
                </a:rPr>
                <a:t>GESTION DES RESSOURCES HUMAINES</a:t>
              </a:r>
              <a:endParaRPr lang="fr-FR" sz="1200" dirty="0">
                <a:solidFill>
                  <a:schemeClr val="accent6">
                    <a:lumMod val="75000"/>
                  </a:schemeClr>
                </a:solidFill>
                <a:latin typeface="Arial" charset="0"/>
              </a:endParaRPr>
            </a:p>
          </p:txBody>
        </p:sp>
        <p:sp>
          <p:nvSpPr>
            <p:cNvPr id="20" name="Line 16"/>
            <p:cNvSpPr>
              <a:spLocks noChangeShapeType="1"/>
            </p:cNvSpPr>
            <p:nvPr/>
          </p:nvSpPr>
          <p:spPr bwMode="auto">
            <a:xfrm>
              <a:off x="1280" y="2763"/>
              <a:ext cx="0" cy="646"/>
            </a:xfrm>
            <a:prstGeom prst="line">
              <a:avLst/>
            </a:prstGeom>
            <a:noFill/>
            <a:ln w="19050">
              <a:solidFill>
                <a:schemeClr val="tx1"/>
              </a:solidFill>
              <a:round/>
              <a:headEnd/>
              <a:tailEnd/>
            </a:ln>
          </p:spPr>
          <p:txBody>
            <a:bodyPr anchor="ctr">
              <a:spAutoFit/>
            </a:bodyPr>
            <a:lstStyle/>
            <a:p>
              <a:endParaRPr lang="fr-FR"/>
            </a:p>
          </p:txBody>
        </p:sp>
        <p:sp>
          <p:nvSpPr>
            <p:cNvPr id="21" name="Line 17"/>
            <p:cNvSpPr>
              <a:spLocks noChangeShapeType="1"/>
            </p:cNvSpPr>
            <p:nvPr/>
          </p:nvSpPr>
          <p:spPr bwMode="auto">
            <a:xfrm>
              <a:off x="1942" y="2754"/>
              <a:ext cx="0" cy="646"/>
            </a:xfrm>
            <a:prstGeom prst="line">
              <a:avLst/>
            </a:prstGeom>
            <a:noFill/>
            <a:ln w="19050">
              <a:solidFill>
                <a:schemeClr val="tx1"/>
              </a:solidFill>
              <a:round/>
              <a:headEnd/>
              <a:tailEnd/>
            </a:ln>
          </p:spPr>
          <p:txBody>
            <a:bodyPr anchor="ctr">
              <a:spAutoFit/>
            </a:bodyPr>
            <a:lstStyle/>
            <a:p>
              <a:endParaRPr lang="fr-FR"/>
            </a:p>
          </p:txBody>
        </p:sp>
        <p:sp>
          <p:nvSpPr>
            <p:cNvPr id="22" name="Line 18"/>
            <p:cNvSpPr>
              <a:spLocks noChangeShapeType="1"/>
            </p:cNvSpPr>
            <p:nvPr/>
          </p:nvSpPr>
          <p:spPr bwMode="auto">
            <a:xfrm>
              <a:off x="2635" y="2757"/>
              <a:ext cx="0" cy="646"/>
            </a:xfrm>
            <a:prstGeom prst="line">
              <a:avLst/>
            </a:prstGeom>
            <a:noFill/>
            <a:ln w="19050">
              <a:solidFill>
                <a:schemeClr val="tx1"/>
              </a:solidFill>
              <a:round/>
              <a:headEnd/>
              <a:tailEnd/>
            </a:ln>
          </p:spPr>
          <p:txBody>
            <a:bodyPr anchor="ctr">
              <a:spAutoFit/>
            </a:bodyPr>
            <a:lstStyle/>
            <a:p>
              <a:endParaRPr lang="fr-FR"/>
            </a:p>
          </p:txBody>
        </p:sp>
        <p:sp>
          <p:nvSpPr>
            <p:cNvPr id="23" name="Line 19"/>
            <p:cNvSpPr>
              <a:spLocks noChangeShapeType="1"/>
            </p:cNvSpPr>
            <p:nvPr/>
          </p:nvSpPr>
          <p:spPr bwMode="auto">
            <a:xfrm>
              <a:off x="3224" y="2764"/>
              <a:ext cx="0" cy="646"/>
            </a:xfrm>
            <a:prstGeom prst="line">
              <a:avLst/>
            </a:prstGeom>
            <a:noFill/>
            <a:ln w="19050">
              <a:solidFill>
                <a:schemeClr val="tx1"/>
              </a:solidFill>
              <a:round/>
              <a:headEnd/>
              <a:tailEnd/>
            </a:ln>
          </p:spPr>
          <p:txBody>
            <a:bodyPr anchor="ctr">
              <a:spAutoFit/>
            </a:bodyPr>
            <a:lstStyle/>
            <a:p>
              <a:endParaRPr lang="fr-FR"/>
            </a:p>
          </p:txBody>
        </p:sp>
        <p:sp>
          <p:nvSpPr>
            <p:cNvPr id="24" name="Text Box 20"/>
            <p:cNvSpPr txBox="1">
              <a:spLocks noChangeArrowheads="1"/>
            </p:cNvSpPr>
            <p:nvPr/>
          </p:nvSpPr>
          <p:spPr bwMode="auto">
            <a:xfrm>
              <a:off x="675" y="2889"/>
              <a:ext cx="635" cy="346"/>
            </a:xfrm>
            <a:prstGeom prst="rect">
              <a:avLst/>
            </a:prstGeom>
            <a:noFill/>
            <a:ln w="9525">
              <a:noFill/>
              <a:miter lim="800000"/>
              <a:headEnd/>
              <a:tailEnd/>
            </a:ln>
          </p:spPr>
          <p:txBody>
            <a:bodyPr>
              <a:spAutoFit/>
            </a:bodyPr>
            <a:lstStyle/>
            <a:p>
              <a:pPr eaLnBrk="0" hangingPunct="0">
                <a:spcBef>
                  <a:spcPct val="50000"/>
                </a:spcBef>
              </a:pPr>
              <a:r>
                <a:rPr lang="fr-FR" sz="1000" b="1">
                  <a:solidFill>
                    <a:srgbClr val="7E5400"/>
                  </a:solidFill>
                  <a:latin typeface="Arial" charset="0"/>
                </a:rPr>
                <a:t>ACHATS ET LOGISTIQUE INTERNE</a:t>
              </a:r>
              <a:endParaRPr lang="fr-FR" sz="2400">
                <a:solidFill>
                  <a:srgbClr val="7E5400"/>
                </a:solidFill>
                <a:latin typeface="Arial" charset="0"/>
              </a:endParaRPr>
            </a:p>
          </p:txBody>
        </p:sp>
        <p:sp>
          <p:nvSpPr>
            <p:cNvPr id="25" name="Text Box 21"/>
            <p:cNvSpPr txBox="1">
              <a:spLocks noChangeArrowheads="1"/>
            </p:cNvSpPr>
            <p:nvPr/>
          </p:nvSpPr>
          <p:spPr bwMode="auto">
            <a:xfrm>
              <a:off x="1299" y="2889"/>
              <a:ext cx="721" cy="154"/>
            </a:xfrm>
            <a:prstGeom prst="rect">
              <a:avLst/>
            </a:prstGeom>
            <a:noFill/>
            <a:ln w="9525">
              <a:noFill/>
              <a:miter lim="800000"/>
              <a:headEnd/>
              <a:tailEnd/>
            </a:ln>
          </p:spPr>
          <p:txBody>
            <a:bodyPr>
              <a:spAutoFit/>
            </a:bodyPr>
            <a:lstStyle/>
            <a:p>
              <a:pPr eaLnBrk="0" hangingPunct="0">
                <a:spcBef>
                  <a:spcPct val="50000"/>
                </a:spcBef>
              </a:pPr>
              <a:r>
                <a:rPr lang="fr-FR" sz="1000" b="1">
                  <a:solidFill>
                    <a:srgbClr val="7E5400"/>
                  </a:solidFill>
                  <a:latin typeface="Arial" charset="0"/>
                </a:rPr>
                <a:t>PRODUCTION</a:t>
              </a:r>
              <a:endParaRPr lang="fr-FR" sz="2400">
                <a:solidFill>
                  <a:srgbClr val="7E5400"/>
                </a:solidFill>
                <a:latin typeface="Arial" charset="0"/>
              </a:endParaRPr>
            </a:p>
          </p:txBody>
        </p:sp>
        <p:sp>
          <p:nvSpPr>
            <p:cNvPr id="26" name="Text Box 22"/>
            <p:cNvSpPr txBox="1">
              <a:spLocks noChangeArrowheads="1"/>
            </p:cNvSpPr>
            <p:nvPr/>
          </p:nvSpPr>
          <p:spPr bwMode="auto">
            <a:xfrm>
              <a:off x="1949" y="2877"/>
              <a:ext cx="721" cy="250"/>
            </a:xfrm>
            <a:prstGeom prst="rect">
              <a:avLst/>
            </a:prstGeom>
            <a:noFill/>
            <a:ln w="9525">
              <a:noFill/>
              <a:miter lim="800000"/>
              <a:headEnd/>
              <a:tailEnd/>
            </a:ln>
          </p:spPr>
          <p:txBody>
            <a:bodyPr>
              <a:spAutoFit/>
            </a:bodyPr>
            <a:lstStyle/>
            <a:p>
              <a:pPr eaLnBrk="0" hangingPunct="0">
                <a:spcBef>
                  <a:spcPct val="50000"/>
                </a:spcBef>
              </a:pPr>
              <a:r>
                <a:rPr lang="fr-FR" sz="1000" b="1">
                  <a:solidFill>
                    <a:srgbClr val="7E5400"/>
                  </a:solidFill>
                  <a:latin typeface="Arial" charset="0"/>
                </a:rPr>
                <a:t>STOCKAGE ET DISTRIBUTION</a:t>
              </a:r>
              <a:endParaRPr lang="fr-FR" sz="2400">
                <a:solidFill>
                  <a:srgbClr val="7E5400"/>
                </a:solidFill>
                <a:latin typeface="Arial" charset="0"/>
              </a:endParaRPr>
            </a:p>
          </p:txBody>
        </p:sp>
        <p:sp>
          <p:nvSpPr>
            <p:cNvPr id="27" name="Text Box 23"/>
            <p:cNvSpPr txBox="1">
              <a:spLocks noChangeArrowheads="1"/>
            </p:cNvSpPr>
            <p:nvPr/>
          </p:nvSpPr>
          <p:spPr bwMode="auto">
            <a:xfrm>
              <a:off x="2622" y="2883"/>
              <a:ext cx="721" cy="250"/>
            </a:xfrm>
            <a:prstGeom prst="rect">
              <a:avLst/>
            </a:prstGeom>
            <a:noFill/>
            <a:ln w="9525">
              <a:noFill/>
              <a:miter lim="800000"/>
              <a:headEnd/>
              <a:tailEnd/>
            </a:ln>
          </p:spPr>
          <p:txBody>
            <a:bodyPr>
              <a:spAutoFit/>
            </a:bodyPr>
            <a:lstStyle/>
            <a:p>
              <a:pPr eaLnBrk="0" hangingPunct="0">
                <a:spcBef>
                  <a:spcPct val="50000"/>
                </a:spcBef>
              </a:pPr>
              <a:r>
                <a:rPr lang="fr-FR" sz="1000" b="1">
                  <a:solidFill>
                    <a:srgbClr val="7E5400"/>
                  </a:solidFill>
                  <a:latin typeface="Arial" charset="0"/>
                </a:rPr>
                <a:t>MARKETING ET VENTES</a:t>
              </a:r>
              <a:endParaRPr lang="fr-FR" sz="2400">
                <a:solidFill>
                  <a:srgbClr val="7E5400"/>
                </a:solidFill>
                <a:latin typeface="Arial" charset="0"/>
              </a:endParaRPr>
            </a:p>
          </p:txBody>
        </p:sp>
        <p:sp>
          <p:nvSpPr>
            <p:cNvPr id="28" name="Text Box 24"/>
            <p:cNvSpPr txBox="1">
              <a:spLocks noChangeArrowheads="1"/>
            </p:cNvSpPr>
            <p:nvPr/>
          </p:nvSpPr>
          <p:spPr bwMode="auto">
            <a:xfrm rot="-5400000">
              <a:off x="138" y="2893"/>
              <a:ext cx="721" cy="250"/>
            </a:xfrm>
            <a:prstGeom prst="rect">
              <a:avLst/>
            </a:prstGeom>
            <a:noFill/>
            <a:ln w="9525">
              <a:noFill/>
              <a:miter lim="800000"/>
              <a:headEnd/>
              <a:tailEnd/>
            </a:ln>
          </p:spPr>
          <p:txBody>
            <a:bodyPr>
              <a:spAutoFit/>
            </a:bodyPr>
            <a:lstStyle/>
            <a:p>
              <a:pPr eaLnBrk="0" hangingPunct="0">
                <a:spcBef>
                  <a:spcPct val="50000"/>
                </a:spcBef>
              </a:pPr>
              <a:r>
                <a:rPr lang="fr-FR" sz="1000" b="1">
                  <a:solidFill>
                    <a:srgbClr val="7E5400"/>
                  </a:solidFill>
                  <a:latin typeface="Arial" charset="0"/>
                </a:rPr>
                <a:t>ACTIVITES PRIMAIRES</a:t>
              </a:r>
              <a:endParaRPr lang="fr-FR" sz="2400">
                <a:solidFill>
                  <a:srgbClr val="7E5400"/>
                </a:solidFill>
                <a:latin typeface="Arial" charset="0"/>
              </a:endParaRPr>
            </a:p>
          </p:txBody>
        </p:sp>
        <p:sp>
          <p:nvSpPr>
            <p:cNvPr id="29" name="Text Box 25"/>
            <p:cNvSpPr txBox="1">
              <a:spLocks noChangeArrowheads="1"/>
            </p:cNvSpPr>
            <p:nvPr/>
          </p:nvSpPr>
          <p:spPr bwMode="auto">
            <a:xfrm rot="-1954013">
              <a:off x="3740" y="3040"/>
              <a:ext cx="554" cy="154"/>
            </a:xfrm>
            <a:prstGeom prst="rect">
              <a:avLst/>
            </a:prstGeom>
            <a:noFill/>
            <a:ln w="9525">
              <a:noFill/>
              <a:miter lim="800000"/>
              <a:headEnd/>
              <a:tailEnd/>
            </a:ln>
          </p:spPr>
          <p:txBody>
            <a:bodyPr>
              <a:spAutoFit/>
            </a:bodyPr>
            <a:lstStyle/>
            <a:p>
              <a:pPr eaLnBrk="0" hangingPunct="0">
                <a:spcBef>
                  <a:spcPct val="50000"/>
                </a:spcBef>
              </a:pPr>
              <a:r>
                <a:rPr lang="fr-FR" sz="1000" b="1">
                  <a:solidFill>
                    <a:srgbClr val="008000"/>
                  </a:solidFill>
                  <a:latin typeface="Arial" charset="0"/>
                </a:rPr>
                <a:t>MARGE</a:t>
              </a:r>
              <a:endParaRPr lang="fr-FR" sz="2400">
                <a:solidFill>
                  <a:srgbClr val="008000"/>
                </a:solidFill>
                <a:latin typeface="Arial" charset="0"/>
              </a:endParaRPr>
            </a:p>
          </p:txBody>
        </p:sp>
        <p:sp>
          <p:nvSpPr>
            <p:cNvPr id="30" name="Text Box 26"/>
            <p:cNvSpPr txBox="1">
              <a:spLocks noChangeArrowheads="1"/>
            </p:cNvSpPr>
            <p:nvPr/>
          </p:nvSpPr>
          <p:spPr bwMode="auto">
            <a:xfrm>
              <a:off x="3293" y="2834"/>
              <a:ext cx="721" cy="154"/>
            </a:xfrm>
            <a:prstGeom prst="rect">
              <a:avLst/>
            </a:prstGeom>
            <a:noFill/>
            <a:ln w="9525">
              <a:noFill/>
              <a:miter lim="800000"/>
              <a:headEnd/>
              <a:tailEnd/>
            </a:ln>
          </p:spPr>
          <p:txBody>
            <a:bodyPr>
              <a:spAutoFit/>
            </a:bodyPr>
            <a:lstStyle/>
            <a:p>
              <a:pPr eaLnBrk="0" hangingPunct="0">
                <a:spcBef>
                  <a:spcPct val="50000"/>
                </a:spcBef>
              </a:pPr>
              <a:r>
                <a:rPr lang="fr-FR" sz="1000" b="1" dirty="0">
                  <a:solidFill>
                    <a:srgbClr val="7E5400"/>
                  </a:solidFill>
                  <a:latin typeface="Arial" charset="0"/>
                </a:rPr>
                <a:t>SERVICE</a:t>
              </a:r>
              <a:endParaRPr lang="fr-FR" sz="2400" dirty="0">
                <a:solidFill>
                  <a:srgbClr val="7E5400"/>
                </a:solidFill>
                <a:latin typeface="Arial" charset="0"/>
              </a:endParaRPr>
            </a:p>
          </p:txBody>
        </p:sp>
        <p:sp>
          <p:nvSpPr>
            <p:cNvPr id="31" name="Text Box 27"/>
            <p:cNvSpPr txBox="1">
              <a:spLocks noChangeArrowheads="1"/>
            </p:cNvSpPr>
            <p:nvPr/>
          </p:nvSpPr>
          <p:spPr bwMode="auto">
            <a:xfrm rot="-5400000">
              <a:off x="184" y="2290"/>
              <a:ext cx="676" cy="250"/>
            </a:xfrm>
            <a:prstGeom prst="rect">
              <a:avLst/>
            </a:prstGeom>
            <a:noFill/>
            <a:ln w="9525">
              <a:noFill/>
              <a:miter lim="800000"/>
              <a:headEnd/>
              <a:tailEnd/>
            </a:ln>
          </p:spPr>
          <p:txBody>
            <a:bodyPr>
              <a:spAutoFit/>
            </a:bodyPr>
            <a:lstStyle/>
            <a:p>
              <a:pPr eaLnBrk="0" hangingPunct="0">
                <a:spcBef>
                  <a:spcPct val="50000"/>
                </a:spcBef>
              </a:pPr>
              <a:r>
                <a:rPr lang="fr-FR" sz="1000" b="1">
                  <a:solidFill>
                    <a:srgbClr val="FF6600"/>
                  </a:solidFill>
                  <a:latin typeface="Arial" charset="0"/>
                </a:rPr>
                <a:t>ACTIVITES DE SOUTIEN</a:t>
              </a:r>
              <a:endParaRPr lang="fr-FR" sz="2400">
                <a:solidFill>
                  <a:srgbClr val="FF6600"/>
                </a:solidFill>
                <a:latin typeface="Arial" charset="0"/>
              </a:endParaRPr>
            </a:p>
          </p:txBody>
        </p:sp>
      </p:grpSp>
      <p:sp>
        <p:nvSpPr>
          <p:cNvPr id="32" name="Text Box 28"/>
          <p:cNvSpPr txBox="1">
            <a:spLocks noChangeArrowheads="1"/>
          </p:cNvSpPr>
          <p:nvPr/>
        </p:nvSpPr>
        <p:spPr bwMode="auto">
          <a:xfrm>
            <a:off x="7678066" y="6459538"/>
            <a:ext cx="1428760" cy="398462"/>
          </a:xfrm>
          <a:prstGeom prst="rect">
            <a:avLst/>
          </a:prstGeom>
          <a:noFill/>
          <a:ln w="9525">
            <a:noFill/>
            <a:miter lim="800000"/>
            <a:headEnd/>
            <a:tailEnd/>
          </a:ln>
        </p:spPr>
        <p:txBody>
          <a:bodyPr wrap="square">
            <a:spAutoFit/>
          </a:bodyPr>
          <a:lstStyle/>
          <a:p>
            <a:pPr eaLnBrk="0" hangingPunct="0">
              <a:spcBef>
                <a:spcPct val="50000"/>
              </a:spcBef>
            </a:pPr>
            <a:r>
              <a:rPr lang="fr-FR" sz="800" dirty="0">
                <a:solidFill>
                  <a:srgbClr val="663300"/>
                </a:solidFill>
                <a:latin typeface="Times New Roman" pitchFamily="18" charset="0"/>
                <a:cs typeface="Times New Roman" pitchFamily="18" charset="0"/>
              </a:rPr>
              <a:t>Source :</a:t>
            </a:r>
          </a:p>
          <a:p>
            <a:pPr eaLnBrk="0" hangingPunct="0">
              <a:spcBef>
                <a:spcPct val="50000"/>
              </a:spcBef>
            </a:pPr>
            <a:r>
              <a:rPr lang="fr-FR" sz="800" dirty="0">
                <a:solidFill>
                  <a:srgbClr val="663300"/>
                </a:solidFill>
                <a:latin typeface="Times New Roman" pitchFamily="18" charset="0"/>
                <a:cs typeface="Times New Roman" pitchFamily="18" charset="0"/>
              </a:rPr>
              <a:t> adapté de Porter</a:t>
            </a:r>
            <a:endParaRPr lang="fr-FR" sz="2400" dirty="0">
              <a:solidFill>
                <a:srgbClr val="663300"/>
              </a:solidFill>
              <a:latin typeface="Times New Roman" pitchFamily="18" charset="0"/>
              <a:cs typeface="Times New Roman" pitchFamily="18" charset="0"/>
            </a:endParaRPr>
          </a:p>
        </p:txBody>
      </p:sp>
      <p:grpSp>
        <p:nvGrpSpPr>
          <p:cNvPr id="33" name="Group 29"/>
          <p:cNvGrpSpPr>
            <a:grpSpLocks/>
          </p:cNvGrpSpPr>
          <p:nvPr/>
        </p:nvGrpSpPr>
        <p:grpSpPr bwMode="auto">
          <a:xfrm>
            <a:off x="1151830" y="5229225"/>
            <a:ext cx="1368425" cy="1098550"/>
            <a:chOff x="114" y="3416"/>
            <a:chExt cx="862" cy="692"/>
          </a:xfrm>
        </p:grpSpPr>
        <p:sp>
          <p:nvSpPr>
            <p:cNvPr id="34" name="Comment 30"/>
            <p:cNvSpPr>
              <a:spLocks noChangeArrowheads="1"/>
            </p:cNvSpPr>
            <p:nvPr/>
          </p:nvSpPr>
          <p:spPr bwMode="auto">
            <a:xfrm>
              <a:off x="114" y="3475"/>
              <a:ext cx="808" cy="633"/>
            </a:xfrm>
            <a:prstGeom prst="rect">
              <a:avLst/>
            </a:prstGeom>
            <a:solidFill>
              <a:schemeClr val="accent1">
                <a:lumMod val="20000"/>
                <a:lumOff val="80000"/>
              </a:schemeClr>
            </a:solid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fr-FR" sz="1200" dirty="0">
                  <a:solidFill>
                    <a:srgbClr val="000000"/>
                  </a:solidFill>
                  <a:latin typeface="Arial" charset="0"/>
                </a:rPr>
                <a:t>Qualité et fiabilité des composants et matières premières</a:t>
              </a:r>
              <a:endParaRPr lang="fr-FR" dirty="0">
                <a:solidFill>
                  <a:srgbClr val="000000"/>
                </a:solidFill>
                <a:latin typeface="Arial" charset="0"/>
              </a:endParaRPr>
            </a:p>
          </p:txBody>
        </p:sp>
        <p:sp>
          <p:nvSpPr>
            <p:cNvPr id="35" name="Line 31"/>
            <p:cNvSpPr>
              <a:spLocks noChangeShapeType="1"/>
            </p:cNvSpPr>
            <p:nvPr/>
          </p:nvSpPr>
          <p:spPr bwMode="auto">
            <a:xfrm flipV="1">
              <a:off x="632" y="3416"/>
              <a:ext cx="344" cy="64"/>
            </a:xfrm>
            <a:prstGeom prst="line">
              <a:avLst/>
            </a:prstGeom>
            <a:noFill/>
            <a:ln w="6350">
              <a:solidFill>
                <a:schemeClr val="tx1"/>
              </a:solidFill>
              <a:round/>
              <a:headEnd/>
              <a:tailEnd/>
            </a:ln>
          </p:spPr>
          <p:txBody>
            <a:bodyPr anchor="ctr">
              <a:spAutoFit/>
            </a:bodyPr>
            <a:lstStyle/>
            <a:p>
              <a:endParaRPr lang="fr-FR"/>
            </a:p>
          </p:txBody>
        </p:sp>
      </p:grpSp>
      <p:grpSp>
        <p:nvGrpSpPr>
          <p:cNvPr id="36" name="Group 32"/>
          <p:cNvGrpSpPr>
            <a:grpSpLocks/>
          </p:cNvGrpSpPr>
          <p:nvPr/>
        </p:nvGrpSpPr>
        <p:grpSpPr bwMode="auto">
          <a:xfrm>
            <a:off x="2448818" y="5229225"/>
            <a:ext cx="1574800" cy="1385888"/>
            <a:chOff x="1018" y="3408"/>
            <a:chExt cx="992" cy="873"/>
          </a:xfrm>
        </p:grpSpPr>
        <p:sp>
          <p:nvSpPr>
            <p:cNvPr id="37" name="Comment 33"/>
            <p:cNvSpPr>
              <a:spLocks noChangeArrowheads="1"/>
            </p:cNvSpPr>
            <p:nvPr/>
          </p:nvSpPr>
          <p:spPr bwMode="auto">
            <a:xfrm>
              <a:off x="1018" y="3475"/>
              <a:ext cx="992" cy="806"/>
            </a:xfrm>
            <a:prstGeom prst="rect">
              <a:avLst/>
            </a:prstGeom>
            <a:solidFill>
              <a:schemeClr val="accent1">
                <a:lumMod val="20000"/>
                <a:lumOff val="80000"/>
              </a:schemeClr>
            </a:solid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fr-FR" sz="1200" dirty="0">
                  <a:solidFill>
                    <a:srgbClr val="000000"/>
                  </a:solidFill>
                  <a:latin typeface="Arial" charset="0"/>
                </a:rPr>
                <a:t>Temps de production court Faible taux de rebut</a:t>
              </a:r>
            </a:p>
            <a:p>
              <a:pPr eaLnBrk="0" hangingPunct="0">
                <a:spcBef>
                  <a:spcPct val="50000"/>
                </a:spcBef>
                <a:defRPr/>
              </a:pPr>
              <a:r>
                <a:rPr lang="fr-FR" sz="1200" dirty="0">
                  <a:solidFill>
                    <a:srgbClr val="000000"/>
                  </a:solidFill>
                  <a:latin typeface="Arial" charset="0"/>
                </a:rPr>
                <a:t>Capacité de « personnalisation de masse »</a:t>
              </a:r>
              <a:endParaRPr lang="fr-FR" dirty="0">
                <a:solidFill>
                  <a:srgbClr val="000000"/>
                </a:solidFill>
                <a:latin typeface="Arial" charset="0"/>
              </a:endParaRPr>
            </a:p>
          </p:txBody>
        </p:sp>
        <p:sp>
          <p:nvSpPr>
            <p:cNvPr id="38" name="Line 34"/>
            <p:cNvSpPr>
              <a:spLocks noChangeShapeType="1"/>
            </p:cNvSpPr>
            <p:nvPr/>
          </p:nvSpPr>
          <p:spPr bwMode="auto">
            <a:xfrm flipV="1">
              <a:off x="1400" y="3408"/>
              <a:ext cx="344" cy="64"/>
            </a:xfrm>
            <a:prstGeom prst="line">
              <a:avLst/>
            </a:prstGeom>
            <a:noFill/>
            <a:ln w="6350">
              <a:solidFill>
                <a:schemeClr val="tx1"/>
              </a:solidFill>
              <a:round/>
              <a:headEnd/>
              <a:tailEnd/>
            </a:ln>
          </p:spPr>
          <p:txBody>
            <a:bodyPr anchor="ctr">
              <a:spAutoFit/>
            </a:bodyPr>
            <a:lstStyle/>
            <a:p>
              <a:endParaRPr lang="fr-FR"/>
            </a:p>
          </p:txBody>
        </p:sp>
      </p:grpSp>
      <p:grpSp>
        <p:nvGrpSpPr>
          <p:cNvPr id="39" name="Group 35"/>
          <p:cNvGrpSpPr>
            <a:grpSpLocks/>
          </p:cNvGrpSpPr>
          <p:nvPr/>
        </p:nvGrpSpPr>
        <p:grpSpPr bwMode="auto">
          <a:xfrm>
            <a:off x="4033143" y="5229225"/>
            <a:ext cx="1282700" cy="1008063"/>
            <a:chOff x="2074" y="3416"/>
            <a:chExt cx="808" cy="635"/>
          </a:xfrm>
        </p:grpSpPr>
        <p:sp>
          <p:nvSpPr>
            <p:cNvPr id="40" name="Comment 36"/>
            <p:cNvSpPr>
              <a:spLocks noChangeArrowheads="1"/>
            </p:cNvSpPr>
            <p:nvPr/>
          </p:nvSpPr>
          <p:spPr bwMode="auto">
            <a:xfrm>
              <a:off x="2074" y="3475"/>
              <a:ext cx="808" cy="576"/>
            </a:xfrm>
            <a:prstGeom prst="rect">
              <a:avLst/>
            </a:prstGeom>
            <a:solidFill>
              <a:schemeClr val="accent1">
                <a:lumMod val="20000"/>
                <a:lumOff val="80000"/>
              </a:schemeClr>
            </a:solid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fr-FR" sz="1200" dirty="0">
                  <a:solidFill>
                    <a:srgbClr val="000000"/>
                  </a:solidFill>
                  <a:latin typeface="Arial" charset="0"/>
                </a:rPr>
                <a:t>Livraison rapide</a:t>
              </a:r>
            </a:p>
            <a:p>
              <a:pPr eaLnBrk="0" hangingPunct="0">
                <a:spcBef>
                  <a:spcPct val="50000"/>
                </a:spcBef>
                <a:defRPr/>
              </a:pPr>
              <a:r>
                <a:rPr lang="fr-FR" sz="1200" dirty="0">
                  <a:solidFill>
                    <a:srgbClr val="000000"/>
                  </a:solidFill>
                  <a:latin typeface="Arial" charset="0"/>
                </a:rPr>
                <a:t>Gestion efficace des commandes ..</a:t>
              </a:r>
              <a:endParaRPr lang="fr-FR" dirty="0">
                <a:solidFill>
                  <a:srgbClr val="000000"/>
                </a:solidFill>
                <a:latin typeface="Arial" charset="0"/>
              </a:endParaRPr>
            </a:p>
          </p:txBody>
        </p:sp>
        <p:sp>
          <p:nvSpPr>
            <p:cNvPr id="41" name="Line 37"/>
            <p:cNvSpPr>
              <a:spLocks noChangeShapeType="1"/>
            </p:cNvSpPr>
            <p:nvPr/>
          </p:nvSpPr>
          <p:spPr bwMode="auto">
            <a:xfrm flipH="1" flipV="1">
              <a:off x="2376" y="3416"/>
              <a:ext cx="272" cy="72"/>
            </a:xfrm>
            <a:prstGeom prst="line">
              <a:avLst/>
            </a:prstGeom>
            <a:noFill/>
            <a:ln w="6350">
              <a:solidFill>
                <a:schemeClr val="tx1"/>
              </a:solidFill>
              <a:round/>
              <a:headEnd/>
              <a:tailEnd/>
            </a:ln>
          </p:spPr>
          <p:txBody>
            <a:bodyPr anchor="ctr">
              <a:spAutoFit/>
            </a:bodyPr>
            <a:lstStyle/>
            <a:p>
              <a:endParaRPr lang="fr-FR"/>
            </a:p>
          </p:txBody>
        </p:sp>
      </p:grpSp>
      <p:grpSp>
        <p:nvGrpSpPr>
          <p:cNvPr id="42" name="Group 38"/>
          <p:cNvGrpSpPr>
            <a:grpSpLocks/>
          </p:cNvGrpSpPr>
          <p:nvPr/>
        </p:nvGrpSpPr>
        <p:grpSpPr bwMode="auto">
          <a:xfrm>
            <a:off x="5328543" y="5229225"/>
            <a:ext cx="2070100" cy="1282700"/>
            <a:chOff x="3002" y="3416"/>
            <a:chExt cx="1304" cy="808"/>
          </a:xfrm>
        </p:grpSpPr>
        <p:sp>
          <p:nvSpPr>
            <p:cNvPr id="43" name="Comment 39"/>
            <p:cNvSpPr>
              <a:spLocks noChangeArrowheads="1"/>
            </p:cNvSpPr>
            <p:nvPr/>
          </p:nvSpPr>
          <p:spPr bwMode="auto">
            <a:xfrm>
              <a:off x="3002" y="3475"/>
              <a:ext cx="1304" cy="749"/>
            </a:xfrm>
            <a:prstGeom prst="rect">
              <a:avLst/>
            </a:prstGeom>
            <a:solidFill>
              <a:schemeClr val="accent1">
                <a:lumMod val="20000"/>
                <a:lumOff val="80000"/>
              </a:schemeClr>
            </a:solid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fr-FR" sz="1200" dirty="0">
                  <a:solidFill>
                    <a:srgbClr val="000000"/>
                  </a:solidFill>
                  <a:latin typeface="Arial" charset="0"/>
                </a:rPr>
                <a:t>Pub. Intensive et créative</a:t>
              </a:r>
            </a:p>
            <a:p>
              <a:pPr eaLnBrk="0" hangingPunct="0">
                <a:spcBef>
                  <a:spcPct val="50000"/>
                </a:spcBef>
                <a:defRPr/>
              </a:pPr>
              <a:r>
                <a:rPr lang="fr-FR" sz="1200" dirty="0">
                  <a:solidFill>
                    <a:srgbClr val="000000"/>
                  </a:solidFill>
                  <a:latin typeface="Arial" charset="0"/>
                </a:rPr>
                <a:t>Qualité et intensité de la force de vente</a:t>
              </a:r>
            </a:p>
            <a:p>
              <a:pPr eaLnBrk="0" hangingPunct="0">
                <a:spcBef>
                  <a:spcPct val="50000"/>
                </a:spcBef>
                <a:defRPr/>
              </a:pPr>
              <a:r>
                <a:rPr lang="fr-FR" sz="1200" dirty="0">
                  <a:solidFill>
                    <a:srgbClr val="000000"/>
                  </a:solidFill>
                  <a:latin typeface="Arial" charset="0"/>
                </a:rPr>
                <a:t>Conditions accordées aux clients</a:t>
              </a:r>
              <a:endParaRPr lang="fr-FR" dirty="0">
                <a:solidFill>
                  <a:srgbClr val="000000"/>
                </a:solidFill>
                <a:latin typeface="Arial" charset="0"/>
              </a:endParaRPr>
            </a:p>
          </p:txBody>
        </p:sp>
        <p:sp>
          <p:nvSpPr>
            <p:cNvPr id="44" name="Line 40"/>
            <p:cNvSpPr>
              <a:spLocks noChangeShapeType="1"/>
            </p:cNvSpPr>
            <p:nvPr/>
          </p:nvSpPr>
          <p:spPr bwMode="auto">
            <a:xfrm flipH="1" flipV="1">
              <a:off x="3080" y="3416"/>
              <a:ext cx="280" cy="72"/>
            </a:xfrm>
            <a:prstGeom prst="line">
              <a:avLst/>
            </a:prstGeom>
            <a:noFill/>
            <a:ln w="6350">
              <a:solidFill>
                <a:schemeClr val="tx1"/>
              </a:solidFill>
              <a:round/>
              <a:headEnd/>
              <a:tailEnd/>
            </a:ln>
          </p:spPr>
          <p:txBody>
            <a:bodyPr anchor="ctr">
              <a:spAutoFit/>
            </a:bodyPr>
            <a:lstStyle/>
            <a:p>
              <a:endParaRPr lang="fr-FR"/>
            </a:p>
          </p:txBody>
        </p:sp>
      </p:grpSp>
      <p:grpSp>
        <p:nvGrpSpPr>
          <p:cNvPr id="45" name="Group 41"/>
          <p:cNvGrpSpPr>
            <a:grpSpLocks/>
          </p:cNvGrpSpPr>
          <p:nvPr/>
        </p:nvGrpSpPr>
        <p:grpSpPr bwMode="auto">
          <a:xfrm>
            <a:off x="6625530" y="4508500"/>
            <a:ext cx="2266950" cy="1897063"/>
            <a:chOff x="3816" y="2928"/>
            <a:chExt cx="1770" cy="1242"/>
          </a:xfrm>
        </p:grpSpPr>
        <p:sp>
          <p:nvSpPr>
            <p:cNvPr id="46" name="Comment 42"/>
            <p:cNvSpPr>
              <a:spLocks noChangeArrowheads="1"/>
            </p:cNvSpPr>
            <p:nvPr/>
          </p:nvSpPr>
          <p:spPr bwMode="auto">
            <a:xfrm>
              <a:off x="4459" y="3154"/>
              <a:ext cx="1127" cy="1016"/>
            </a:xfrm>
            <a:prstGeom prst="rect">
              <a:avLst/>
            </a:prstGeom>
            <a:solidFill>
              <a:schemeClr val="accent1">
                <a:lumMod val="20000"/>
                <a:lumOff val="80000"/>
              </a:schemeClr>
            </a:solid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fr-FR" sz="1200" dirty="0">
                  <a:solidFill>
                    <a:srgbClr val="000000"/>
                  </a:solidFill>
                  <a:latin typeface="Arial" charset="0"/>
                </a:rPr>
                <a:t>Formation des clients. Réparation rapide et sûre. Soutien financier des détaillants; Formation détaillants, Crédit clientèle</a:t>
              </a:r>
            </a:p>
          </p:txBody>
        </p:sp>
        <p:sp>
          <p:nvSpPr>
            <p:cNvPr id="47" name="Line 43"/>
            <p:cNvSpPr>
              <a:spLocks noChangeShapeType="1"/>
            </p:cNvSpPr>
            <p:nvPr/>
          </p:nvSpPr>
          <p:spPr bwMode="auto">
            <a:xfrm flipH="1" flipV="1">
              <a:off x="3816" y="2928"/>
              <a:ext cx="776" cy="216"/>
            </a:xfrm>
            <a:prstGeom prst="line">
              <a:avLst/>
            </a:prstGeom>
            <a:noFill/>
            <a:ln w="6350">
              <a:solidFill>
                <a:schemeClr val="tx1"/>
              </a:solidFill>
              <a:round/>
              <a:headEnd/>
              <a:tailEnd/>
            </a:ln>
          </p:spPr>
          <p:txBody>
            <a:bodyPr anchor="ctr">
              <a:spAutoFit/>
            </a:bodyPr>
            <a:lstStyle/>
            <a:p>
              <a:endParaRPr lang="fr-FR"/>
            </a:p>
          </p:txBody>
        </p:sp>
      </p:grpSp>
      <p:grpSp>
        <p:nvGrpSpPr>
          <p:cNvPr id="48" name="Group 44"/>
          <p:cNvGrpSpPr>
            <a:grpSpLocks/>
          </p:cNvGrpSpPr>
          <p:nvPr/>
        </p:nvGrpSpPr>
        <p:grpSpPr bwMode="auto">
          <a:xfrm>
            <a:off x="6532563" y="2743200"/>
            <a:ext cx="2611437" cy="1225550"/>
            <a:chOff x="3928" y="1866"/>
            <a:chExt cx="1736" cy="782"/>
          </a:xfrm>
        </p:grpSpPr>
        <p:sp>
          <p:nvSpPr>
            <p:cNvPr id="49" name="Comment 45"/>
            <p:cNvSpPr>
              <a:spLocks noChangeArrowheads="1"/>
            </p:cNvSpPr>
            <p:nvPr/>
          </p:nvSpPr>
          <p:spPr bwMode="auto">
            <a:xfrm>
              <a:off x="4296" y="1866"/>
              <a:ext cx="1368" cy="525"/>
            </a:xfrm>
            <a:prstGeom prst="rect">
              <a:avLst/>
            </a:prstGeom>
            <a:solidFill>
              <a:schemeClr val="accent1">
                <a:lumMod val="20000"/>
                <a:lumOff val="80000"/>
              </a:schemeClr>
            </a:solid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fr-FR" sz="1200" dirty="0">
                  <a:solidFill>
                    <a:srgbClr val="000000"/>
                  </a:solidFill>
                  <a:latin typeface="Arial" charset="0"/>
                </a:rPr>
                <a:t>Formation adaptée aux objectifs. Incitants. Engagement et disponibilité % clients</a:t>
              </a:r>
              <a:endParaRPr lang="fr-FR" dirty="0">
                <a:solidFill>
                  <a:srgbClr val="000000"/>
                </a:solidFill>
                <a:latin typeface="Arial" charset="0"/>
              </a:endParaRPr>
            </a:p>
          </p:txBody>
        </p:sp>
        <p:sp>
          <p:nvSpPr>
            <p:cNvPr id="50" name="Line 46"/>
            <p:cNvSpPr>
              <a:spLocks noChangeShapeType="1"/>
            </p:cNvSpPr>
            <p:nvPr/>
          </p:nvSpPr>
          <p:spPr bwMode="auto">
            <a:xfrm flipV="1">
              <a:off x="3928" y="2416"/>
              <a:ext cx="856" cy="232"/>
            </a:xfrm>
            <a:prstGeom prst="line">
              <a:avLst/>
            </a:prstGeom>
            <a:noFill/>
            <a:ln w="6350">
              <a:solidFill>
                <a:schemeClr val="tx1"/>
              </a:solidFill>
              <a:round/>
              <a:headEnd/>
              <a:tailEnd/>
            </a:ln>
          </p:spPr>
          <p:txBody>
            <a:bodyPr anchor="ctr">
              <a:spAutoFit/>
            </a:bodyPr>
            <a:lstStyle/>
            <a:p>
              <a:endParaRPr lang="fr-FR"/>
            </a:p>
          </p:txBody>
        </p:sp>
      </p:grpSp>
      <p:grpSp>
        <p:nvGrpSpPr>
          <p:cNvPr id="51" name="Group 47"/>
          <p:cNvGrpSpPr>
            <a:grpSpLocks/>
          </p:cNvGrpSpPr>
          <p:nvPr/>
        </p:nvGrpSpPr>
        <p:grpSpPr bwMode="auto">
          <a:xfrm>
            <a:off x="1143000" y="2286000"/>
            <a:ext cx="2908300" cy="1055688"/>
            <a:chOff x="218" y="1642"/>
            <a:chExt cx="1832" cy="574"/>
          </a:xfrm>
        </p:grpSpPr>
        <p:sp>
          <p:nvSpPr>
            <p:cNvPr id="52" name="Comment 48"/>
            <p:cNvSpPr>
              <a:spLocks noChangeArrowheads="1"/>
            </p:cNvSpPr>
            <p:nvPr/>
          </p:nvSpPr>
          <p:spPr bwMode="auto">
            <a:xfrm>
              <a:off x="218" y="1642"/>
              <a:ext cx="1832" cy="254"/>
            </a:xfrm>
            <a:prstGeom prst="rect">
              <a:avLst/>
            </a:prstGeom>
            <a:solidFill>
              <a:schemeClr val="accent1">
                <a:lumMod val="20000"/>
                <a:lumOff val="80000"/>
              </a:schemeClr>
            </a:solidFill>
            <a:ln w="9525">
              <a:solidFill>
                <a:schemeClr val="accent1"/>
              </a:solid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fr-FR" sz="1200" dirty="0">
                  <a:solidFill>
                    <a:srgbClr val="000000"/>
                  </a:solidFill>
                  <a:latin typeface="Arial" charset="0"/>
                </a:rPr>
                <a:t>Réputation de l ’entreprise et de ses marques. Culture d ’entreprise</a:t>
              </a:r>
              <a:endParaRPr lang="fr-FR" dirty="0">
                <a:solidFill>
                  <a:srgbClr val="000000"/>
                </a:solidFill>
                <a:latin typeface="Arial" charset="0"/>
              </a:endParaRPr>
            </a:p>
          </p:txBody>
        </p:sp>
        <p:sp>
          <p:nvSpPr>
            <p:cNvPr id="53" name="Line 49"/>
            <p:cNvSpPr>
              <a:spLocks noChangeShapeType="1"/>
            </p:cNvSpPr>
            <p:nvPr/>
          </p:nvSpPr>
          <p:spPr bwMode="auto">
            <a:xfrm flipH="1" flipV="1">
              <a:off x="1008" y="1984"/>
              <a:ext cx="640" cy="232"/>
            </a:xfrm>
            <a:prstGeom prst="line">
              <a:avLst/>
            </a:prstGeom>
            <a:noFill/>
            <a:ln w="6350">
              <a:solidFill>
                <a:schemeClr val="tx1"/>
              </a:solidFill>
              <a:round/>
              <a:headEnd/>
              <a:tailEnd/>
            </a:ln>
          </p:spPr>
          <p:txBody>
            <a:bodyPr anchor="ctr">
              <a:spAutoFit/>
            </a:bodyPr>
            <a:lstStyle/>
            <a:p>
              <a:endParaRPr lang="fr-FR"/>
            </a:p>
          </p:txBody>
        </p:sp>
      </p:grpSp>
      <p:grpSp>
        <p:nvGrpSpPr>
          <p:cNvPr id="54" name="Group 50"/>
          <p:cNvGrpSpPr>
            <a:grpSpLocks/>
          </p:cNvGrpSpPr>
          <p:nvPr/>
        </p:nvGrpSpPr>
        <p:grpSpPr bwMode="auto">
          <a:xfrm>
            <a:off x="4724400" y="1981199"/>
            <a:ext cx="2921000" cy="1675760"/>
            <a:chOff x="2250" y="1570"/>
            <a:chExt cx="1840" cy="1224"/>
          </a:xfrm>
        </p:grpSpPr>
        <p:sp>
          <p:nvSpPr>
            <p:cNvPr id="55" name="Comment 51"/>
            <p:cNvSpPr>
              <a:spLocks noChangeArrowheads="1"/>
            </p:cNvSpPr>
            <p:nvPr/>
          </p:nvSpPr>
          <p:spPr bwMode="auto">
            <a:xfrm>
              <a:off x="2250" y="1570"/>
              <a:ext cx="1840" cy="467"/>
            </a:xfrm>
            <a:prstGeom prst="rect">
              <a:avLst/>
            </a:prstGeom>
            <a:solidFill>
              <a:schemeClr val="accent1">
                <a:lumMod val="20000"/>
                <a:lumOff val="80000"/>
              </a:schemeClr>
            </a:solidFill>
            <a:ln w="9525">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fr-FR" sz="1200" dirty="0">
                  <a:solidFill>
                    <a:srgbClr val="000000"/>
                  </a:solidFill>
                  <a:latin typeface="Arial" charset="0"/>
                </a:rPr>
                <a:t>Caractéristiques uniques des produits et services. Développement rapide de nouveaux produits et services</a:t>
              </a:r>
              <a:endParaRPr lang="fr-FR" dirty="0">
                <a:solidFill>
                  <a:srgbClr val="000000"/>
                </a:solidFill>
                <a:latin typeface="Arial" charset="0"/>
              </a:endParaRPr>
            </a:p>
          </p:txBody>
        </p:sp>
        <p:sp>
          <p:nvSpPr>
            <p:cNvPr id="56" name="Line 52"/>
            <p:cNvSpPr>
              <a:spLocks noChangeShapeType="1"/>
            </p:cNvSpPr>
            <p:nvPr/>
          </p:nvSpPr>
          <p:spPr bwMode="auto">
            <a:xfrm flipV="1">
              <a:off x="3162" y="2016"/>
              <a:ext cx="166" cy="778"/>
            </a:xfrm>
            <a:prstGeom prst="line">
              <a:avLst/>
            </a:prstGeom>
            <a:noFill/>
            <a:ln w="6350">
              <a:solidFill>
                <a:schemeClr val="tx1"/>
              </a:solidFill>
              <a:round/>
              <a:headEnd/>
              <a:tailEnd/>
            </a:ln>
          </p:spPr>
          <p:txBody>
            <a:bodyPr wrap="square" anchor="ctr">
              <a:spAutoFit/>
            </a:bodyPr>
            <a:lstStyle/>
            <a:p>
              <a:endParaRPr lang="fr-FR"/>
            </a:p>
          </p:txBody>
        </p:sp>
      </p:grpSp>
      <p:sp>
        <p:nvSpPr>
          <p:cNvPr id="57" name="ZoneTexte 56"/>
          <p:cNvSpPr txBox="1"/>
          <p:nvPr/>
        </p:nvSpPr>
        <p:spPr>
          <a:xfrm>
            <a:off x="0" y="1447800"/>
            <a:ext cx="8991600" cy="461665"/>
          </a:xfrm>
          <a:prstGeom prst="rect">
            <a:avLst/>
          </a:prstGeom>
          <a:noFill/>
        </p:spPr>
        <p:txBody>
          <a:bodyPr wrap="square" rtlCol="0">
            <a:spAutoFit/>
          </a:bodyPr>
          <a:lstStyle/>
          <a:p>
            <a:pPr algn="l"/>
            <a:r>
              <a:rPr lang="fr-FR" b="1" dirty="0" smtClean="0">
                <a:latin typeface="+mn-lt"/>
                <a:cs typeface="Times New Roman" pitchFamily="18" charset="0"/>
              </a:rPr>
              <a:t>… En analysant les compétences singulières de l’entreprise…</a:t>
            </a:r>
            <a:endParaRPr lang="fr-FR" b="1" dirty="0">
              <a:latin typeface="+mn-lt"/>
              <a:cs typeface="Times New Roman" pitchFamily="18" charset="0"/>
            </a:endParaRPr>
          </a:p>
        </p:txBody>
      </p:sp>
      <p:pic>
        <p:nvPicPr>
          <p:cNvPr id="58" name="Picture 2" descr="Portrait de Michael Porter">
            <a:hlinkClick r:id="rId2" tooltip="Portrait de Michael Porter"/>
          </p:cNvPr>
          <p:cNvPicPr>
            <a:picLocks noChangeAspect="1" noChangeArrowheads="1"/>
          </p:cNvPicPr>
          <p:nvPr/>
        </p:nvPicPr>
        <p:blipFill>
          <a:blip r:embed="rId3" cstate="print"/>
          <a:srcRect/>
          <a:stretch>
            <a:fillRect/>
          </a:stretch>
        </p:blipFill>
        <p:spPr bwMode="auto">
          <a:xfrm>
            <a:off x="105638" y="2786058"/>
            <a:ext cx="785785" cy="1000131"/>
          </a:xfrm>
          <a:prstGeom prst="rect">
            <a:avLst/>
          </a:prstGeom>
          <a:noFill/>
        </p:spPr>
      </p:pic>
      <p:sp>
        <p:nvSpPr>
          <p:cNvPr id="59" name="Titre 1"/>
          <p:cNvSpPr>
            <a:spLocks noGrp="1"/>
          </p:cNvSpPr>
          <p:nvPr>
            <p:ph type="title"/>
          </p:nvPr>
        </p:nvSpPr>
        <p:spPr/>
        <p:txBody>
          <a:bodyPr>
            <a:normAutofit/>
          </a:bodyPr>
          <a:lstStyle/>
          <a:p>
            <a:r>
              <a:rPr lang="fr-FR" sz="2800" b="1" dirty="0" smtClean="0"/>
              <a:t>les enjeux d’une entreprise performante</a:t>
            </a:r>
            <a:endParaRPr lang="fr-FR" sz="2800" b="1" dirty="0"/>
          </a:p>
        </p:txBody>
      </p:sp>
    </p:spTree>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18</a:t>
            </a:fld>
            <a:endParaRPr lang="en-US" dirty="0"/>
          </a:p>
        </p:txBody>
      </p:sp>
      <p:sp>
        <p:nvSpPr>
          <p:cNvPr id="6"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pic>
        <p:nvPicPr>
          <p:cNvPr id="4" name="Picture 3" descr="P1-02-13"/>
          <p:cNvPicPr>
            <a:picLocks noChangeAspect="1" noChangeArrowheads="1"/>
          </p:cNvPicPr>
          <p:nvPr/>
        </p:nvPicPr>
        <p:blipFill>
          <a:blip r:embed="rId2" cstate="print"/>
          <a:srcRect/>
          <a:stretch>
            <a:fillRect/>
          </a:stretch>
        </p:blipFill>
        <p:spPr>
          <a:xfrm>
            <a:off x="755650" y="1989138"/>
            <a:ext cx="7610475" cy="4525962"/>
          </a:xfrm>
          <a:prstGeom prst="rect">
            <a:avLst/>
          </a:prstGeom>
          <a:noFill/>
        </p:spPr>
      </p:pic>
    </p:spTree>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19</a:t>
            </a:fld>
            <a:endParaRPr lang="en-US" dirty="0"/>
          </a:p>
        </p:txBody>
      </p:sp>
      <p:sp>
        <p:nvSpPr>
          <p:cNvPr id="6"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sp>
        <p:nvSpPr>
          <p:cNvPr id="4" name="AutoShape 2" descr="20849RTYRGB600"/>
          <p:cNvSpPr>
            <a:spLocks noChangeArrowheads="1"/>
          </p:cNvSpPr>
          <p:nvPr/>
        </p:nvSpPr>
        <p:spPr bwMode="auto">
          <a:xfrm>
            <a:off x="1219200" y="2362200"/>
            <a:ext cx="2667000" cy="4038600"/>
          </a:xfrm>
          <a:prstGeom prst="roundRect">
            <a:avLst>
              <a:gd name="adj" fmla="val 16667"/>
            </a:avLst>
          </a:prstGeom>
          <a:blipFill dpi="0" rotWithShape="1">
            <a:blip r:embed="rId2" cstate="print"/>
            <a:srcRect/>
            <a:stretch>
              <a:fillRect/>
            </a:stretch>
          </a:blipFill>
          <a:ln w="9525">
            <a:solidFill>
              <a:schemeClr val="tx1"/>
            </a:solidFill>
            <a:round/>
            <a:headEnd/>
            <a:tailEnd/>
          </a:ln>
        </p:spPr>
        <p:txBody>
          <a:bodyPr wrap="none" anchor="ctr"/>
          <a:lstStyle/>
          <a:p>
            <a:endParaRPr lang="fr-FR"/>
          </a:p>
        </p:txBody>
      </p:sp>
      <p:sp>
        <p:nvSpPr>
          <p:cNvPr id="7" name="AutoShape 3"/>
          <p:cNvSpPr>
            <a:spLocks noChangeArrowheads="1"/>
          </p:cNvSpPr>
          <p:nvPr/>
        </p:nvSpPr>
        <p:spPr bwMode="auto">
          <a:xfrm>
            <a:off x="4267200" y="2286000"/>
            <a:ext cx="3352800" cy="914400"/>
          </a:xfrm>
          <a:prstGeom prst="roundRect">
            <a:avLst>
              <a:gd name="adj" fmla="val 16667"/>
            </a:avLst>
          </a:prstGeom>
          <a:solidFill>
            <a:schemeClr val="accent2">
              <a:lumMod val="20000"/>
              <a:lumOff val="80000"/>
            </a:schemeClr>
          </a:solidFill>
          <a:ln w="9525">
            <a:solidFill>
              <a:srgbClr val="CCCC00"/>
            </a:solidFill>
            <a:round/>
            <a:headEnd/>
            <a:tailEnd/>
          </a:ln>
        </p:spPr>
        <p:txBody>
          <a:bodyPr wrap="none" anchor="ctr"/>
          <a:lstStyle/>
          <a:p>
            <a:pPr algn="ctr"/>
            <a:r>
              <a:rPr lang="en-US" sz="2800" b="1" dirty="0"/>
              <a:t>Strengths</a:t>
            </a:r>
          </a:p>
        </p:txBody>
      </p:sp>
      <p:sp>
        <p:nvSpPr>
          <p:cNvPr id="8" name="AutoShape 4"/>
          <p:cNvSpPr>
            <a:spLocks noChangeArrowheads="1"/>
          </p:cNvSpPr>
          <p:nvPr/>
        </p:nvSpPr>
        <p:spPr bwMode="auto">
          <a:xfrm>
            <a:off x="4267200" y="3352800"/>
            <a:ext cx="3352800" cy="914400"/>
          </a:xfrm>
          <a:prstGeom prst="roundRect">
            <a:avLst>
              <a:gd name="adj" fmla="val 16667"/>
            </a:avLst>
          </a:prstGeom>
          <a:solidFill>
            <a:schemeClr val="accent2">
              <a:lumMod val="20000"/>
              <a:lumOff val="80000"/>
            </a:schemeClr>
          </a:solidFill>
          <a:ln w="9525">
            <a:solidFill>
              <a:srgbClr val="CCCC00"/>
            </a:solidFill>
            <a:round/>
            <a:headEnd/>
            <a:tailEnd/>
          </a:ln>
        </p:spPr>
        <p:txBody>
          <a:bodyPr wrap="none" anchor="ctr"/>
          <a:lstStyle/>
          <a:p>
            <a:pPr algn="ctr"/>
            <a:r>
              <a:rPr lang="en-US" sz="2800" b="1"/>
              <a:t>Weaknesses</a:t>
            </a:r>
          </a:p>
        </p:txBody>
      </p:sp>
      <p:sp>
        <p:nvSpPr>
          <p:cNvPr id="9" name="AutoShape 5"/>
          <p:cNvSpPr>
            <a:spLocks noChangeArrowheads="1"/>
          </p:cNvSpPr>
          <p:nvPr/>
        </p:nvSpPr>
        <p:spPr bwMode="auto">
          <a:xfrm>
            <a:off x="4267200" y="4495800"/>
            <a:ext cx="3352800" cy="914400"/>
          </a:xfrm>
          <a:prstGeom prst="roundRect">
            <a:avLst>
              <a:gd name="adj" fmla="val 16667"/>
            </a:avLst>
          </a:prstGeom>
          <a:solidFill>
            <a:schemeClr val="accent2">
              <a:lumMod val="20000"/>
              <a:lumOff val="80000"/>
            </a:schemeClr>
          </a:solidFill>
          <a:ln w="9525">
            <a:solidFill>
              <a:srgbClr val="CCCC00"/>
            </a:solidFill>
            <a:round/>
            <a:headEnd/>
            <a:tailEnd/>
          </a:ln>
        </p:spPr>
        <p:txBody>
          <a:bodyPr wrap="none" anchor="ctr"/>
          <a:lstStyle/>
          <a:p>
            <a:pPr algn="ctr"/>
            <a:r>
              <a:rPr lang="en-US" sz="2800" b="1"/>
              <a:t>Opportunities</a:t>
            </a:r>
          </a:p>
        </p:txBody>
      </p:sp>
      <p:sp>
        <p:nvSpPr>
          <p:cNvPr id="10" name="AutoShape 6"/>
          <p:cNvSpPr>
            <a:spLocks noChangeArrowheads="1"/>
          </p:cNvSpPr>
          <p:nvPr/>
        </p:nvSpPr>
        <p:spPr bwMode="auto">
          <a:xfrm>
            <a:off x="4267200" y="5638800"/>
            <a:ext cx="3352800" cy="914400"/>
          </a:xfrm>
          <a:prstGeom prst="roundRect">
            <a:avLst>
              <a:gd name="adj" fmla="val 16667"/>
            </a:avLst>
          </a:prstGeom>
          <a:solidFill>
            <a:schemeClr val="accent2">
              <a:lumMod val="20000"/>
              <a:lumOff val="80000"/>
            </a:schemeClr>
          </a:solidFill>
          <a:ln w="9525">
            <a:solidFill>
              <a:srgbClr val="CCCC00"/>
            </a:solidFill>
            <a:round/>
            <a:headEnd/>
            <a:tailEnd/>
          </a:ln>
        </p:spPr>
        <p:txBody>
          <a:bodyPr wrap="none" anchor="ctr"/>
          <a:lstStyle/>
          <a:p>
            <a:pPr algn="ctr"/>
            <a:r>
              <a:rPr lang="en-US" sz="2800" b="1"/>
              <a:t>Threats</a:t>
            </a:r>
          </a:p>
        </p:txBody>
      </p:sp>
      <p:sp>
        <p:nvSpPr>
          <p:cNvPr id="11" name="Rectangle 10"/>
          <p:cNvSpPr/>
          <p:nvPr/>
        </p:nvSpPr>
        <p:spPr>
          <a:xfrm>
            <a:off x="228600" y="1524000"/>
            <a:ext cx="5410200" cy="461665"/>
          </a:xfrm>
          <a:prstGeom prst="rect">
            <a:avLst/>
          </a:prstGeom>
        </p:spPr>
        <p:txBody>
          <a:bodyPr wrap="square">
            <a:spAutoFit/>
          </a:bodyPr>
          <a:lstStyle/>
          <a:p>
            <a:pPr algn="l"/>
            <a:r>
              <a:rPr lang="fr-FR" b="1" dirty="0" smtClean="0">
                <a:latin typeface="+mn-lt"/>
              </a:rPr>
              <a:t>Etablir le diagnostic stratégique</a:t>
            </a:r>
            <a:endParaRPr lang="fr-FR" dirty="0">
              <a:latin typeface="+mn-lt"/>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066800" y="228600"/>
            <a:ext cx="7620000" cy="1020762"/>
          </a:xfrm>
        </p:spPr>
        <p:txBody>
          <a:bodyPr>
            <a:normAutofit/>
          </a:bodyPr>
          <a:lstStyle/>
          <a:p>
            <a:pPr algn="ctr"/>
            <a:r>
              <a:rPr lang="fr-FR" sz="2800" b="1" dirty="0" smtClean="0"/>
              <a:t>Présentation du cours</a:t>
            </a:r>
            <a:endParaRPr lang="fr-FR" sz="2800" b="1" dirty="0"/>
          </a:p>
        </p:txBody>
      </p:sp>
      <p:sp>
        <p:nvSpPr>
          <p:cNvPr id="10" name="Espace réservé du contenu 9"/>
          <p:cNvSpPr>
            <a:spLocks noGrp="1"/>
          </p:cNvSpPr>
          <p:nvPr>
            <p:ph idx="1"/>
          </p:nvPr>
        </p:nvSpPr>
        <p:spPr/>
        <p:txBody>
          <a:bodyPr>
            <a:normAutofit/>
          </a:bodyPr>
          <a:lstStyle/>
          <a:p>
            <a:pPr>
              <a:buNone/>
            </a:pPr>
            <a:r>
              <a:rPr lang="fr-FR" sz="2400" b="1" dirty="0" smtClean="0"/>
              <a:t>Organisation du cours</a:t>
            </a:r>
          </a:p>
          <a:p>
            <a:r>
              <a:rPr lang="fr-FR" sz="2200" dirty="0" smtClean="0"/>
              <a:t>Cours de 12 heures sur 2 journées</a:t>
            </a:r>
          </a:p>
          <a:p>
            <a:r>
              <a:rPr lang="fr-FR" sz="2200" dirty="0" smtClean="0"/>
              <a:t>Thèmes abordés: </a:t>
            </a:r>
          </a:p>
          <a:p>
            <a:pPr lvl="1"/>
            <a:r>
              <a:rPr lang="fr-FR" sz="2000" dirty="0" smtClean="0"/>
              <a:t>L’entreprise, ses missions, ses fonctions</a:t>
            </a:r>
          </a:p>
          <a:p>
            <a:pPr lvl="1"/>
            <a:r>
              <a:rPr lang="fr-FR" sz="2000" dirty="0" smtClean="0"/>
              <a:t>l’administration des ventes, </a:t>
            </a:r>
          </a:p>
          <a:p>
            <a:pPr lvl="1"/>
            <a:r>
              <a:rPr lang="fr-FR" sz="2000" dirty="0" smtClean="0"/>
              <a:t>achats et approvisionnement, </a:t>
            </a:r>
          </a:p>
          <a:p>
            <a:pPr lvl="1"/>
            <a:r>
              <a:rPr lang="fr-FR" sz="2000" dirty="0" smtClean="0"/>
              <a:t>stocks et logistiques</a:t>
            </a:r>
          </a:p>
          <a:p>
            <a:pPr>
              <a:buNone/>
            </a:pPr>
            <a:r>
              <a:rPr lang="fr-FR" sz="2400" b="1" dirty="0" smtClean="0"/>
              <a:t>Mode d’évaluation</a:t>
            </a:r>
            <a:endParaRPr lang="fr-FR" sz="2800" b="1" dirty="0" smtClean="0"/>
          </a:p>
          <a:p>
            <a:r>
              <a:rPr lang="fr-FR" sz="2400" dirty="0" smtClean="0"/>
              <a:t>1 QCM à la fin du dernier cours </a:t>
            </a:r>
          </a:p>
          <a:p>
            <a:endParaRPr lang="fr-FR" sz="2400" dirty="0" smtClean="0"/>
          </a:p>
          <a:p>
            <a:pPr>
              <a:buNone/>
            </a:pPr>
            <a:endParaRPr lang="fr-FR" sz="2400" dirty="0"/>
          </a:p>
        </p:txBody>
      </p:sp>
    </p:spTree>
  </p:cSld>
  <p:clrMapOvr>
    <a:masterClrMapping/>
  </p:clrMapOvr>
  <p:transition>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20</a:t>
            </a:fld>
            <a:endParaRPr lang="en-US" dirty="0"/>
          </a:p>
        </p:txBody>
      </p:sp>
      <p:sp>
        <p:nvSpPr>
          <p:cNvPr id="6"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sp>
        <p:nvSpPr>
          <p:cNvPr id="4" name="Espace réservé du contenu 2"/>
          <p:cNvSpPr>
            <a:spLocks noGrp="1"/>
          </p:cNvSpPr>
          <p:nvPr>
            <p:ph idx="1"/>
          </p:nvPr>
        </p:nvSpPr>
        <p:spPr>
          <a:xfrm>
            <a:off x="0" y="1600201"/>
            <a:ext cx="8686800" cy="532655"/>
          </a:xfrm>
        </p:spPr>
        <p:txBody>
          <a:bodyPr>
            <a:normAutofit/>
          </a:bodyPr>
          <a:lstStyle/>
          <a:p>
            <a:pPr>
              <a:buNone/>
            </a:pPr>
            <a:r>
              <a:rPr lang="fr-FR" sz="2400" b="1" dirty="0" smtClean="0"/>
              <a:t>Exemple s’analyse SWOT</a:t>
            </a:r>
            <a:endParaRPr lang="fr-FR" sz="2400" b="1" dirty="0"/>
          </a:p>
        </p:txBody>
      </p:sp>
      <p:sp>
        <p:nvSpPr>
          <p:cNvPr id="7" name="Text Box 2"/>
          <p:cNvSpPr txBox="1">
            <a:spLocks noChangeArrowheads="1"/>
          </p:cNvSpPr>
          <p:nvPr/>
        </p:nvSpPr>
        <p:spPr bwMode="auto">
          <a:xfrm>
            <a:off x="0" y="2184471"/>
            <a:ext cx="8748464" cy="4095609"/>
          </a:xfrm>
          <a:prstGeom prst="rect">
            <a:avLst/>
          </a:prstGeom>
          <a:noFill/>
          <a:ln w="9525">
            <a:noFill/>
            <a:miter lim="800000"/>
            <a:headEnd/>
            <a:tailEnd/>
          </a:ln>
        </p:spPr>
        <p:txBody>
          <a:bodyPr wrap="square" lIns="90000" tIns="46800" rIns="90000" bIns="46800" anchor="ctr">
            <a:spAutoFit/>
          </a:bodyPr>
          <a:lstStyle/>
          <a:p>
            <a:pPr eaLnBrk="0" hangingPunct="0"/>
            <a:r>
              <a:rPr lang="fr-FR" sz="2000" dirty="0"/>
              <a:t>   </a:t>
            </a:r>
            <a:r>
              <a:rPr lang="fr-FR" sz="2000" b="1" i="1" dirty="0">
                <a:latin typeface="+mj-lt"/>
              </a:rPr>
              <a:t>Description de l’activité et du contexte :  </a:t>
            </a:r>
          </a:p>
          <a:p>
            <a:pPr eaLnBrk="0" hangingPunct="0"/>
            <a:endParaRPr lang="fr-FR" sz="2000" dirty="0">
              <a:solidFill>
                <a:srgbClr val="993300"/>
              </a:solidFill>
              <a:latin typeface="+mj-lt"/>
            </a:endParaRPr>
          </a:p>
          <a:p>
            <a:pPr algn="l" eaLnBrk="0" hangingPunct="0">
              <a:buFontTx/>
              <a:buChar char="•"/>
            </a:pPr>
            <a:r>
              <a:rPr lang="fr-FR" sz="2000" dirty="0">
                <a:solidFill>
                  <a:srgbClr val="993300"/>
                </a:solidFill>
                <a:latin typeface="+mj-lt"/>
              </a:rPr>
              <a:t> </a:t>
            </a:r>
            <a:r>
              <a:rPr lang="fr-FR" sz="2000" dirty="0">
                <a:latin typeface="+mj-lt"/>
              </a:rPr>
              <a:t>Start up : produisant et commercialisant des logiciels innovants dans l’analyse intelligente d’images.</a:t>
            </a:r>
          </a:p>
          <a:p>
            <a:pPr algn="l" eaLnBrk="0" hangingPunct="0">
              <a:buFontTx/>
              <a:buChar char="•"/>
            </a:pPr>
            <a:endParaRPr lang="fr-FR" sz="2000" dirty="0">
              <a:latin typeface="+mj-lt"/>
            </a:endParaRPr>
          </a:p>
          <a:p>
            <a:pPr algn="l" eaLnBrk="0" hangingPunct="0">
              <a:buFontTx/>
              <a:buChar char="•"/>
            </a:pPr>
            <a:r>
              <a:rPr lang="fr-FR" sz="2000" dirty="0">
                <a:latin typeface="+mj-lt"/>
              </a:rPr>
              <a:t>Créée par un mathématicien de renommée mondiale</a:t>
            </a:r>
          </a:p>
          <a:p>
            <a:pPr algn="l" eaLnBrk="0" hangingPunct="0">
              <a:buFontTx/>
              <a:buChar char="•"/>
            </a:pPr>
            <a:endParaRPr lang="fr-FR" sz="2000" dirty="0">
              <a:latin typeface="+mj-lt"/>
            </a:endParaRPr>
          </a:p>
          <a:p>
            <a:pPr algn="l" eaLnBrk="0" hangingPunct="0">
              <a:buFontTx/>
              <a:buChar char="•"/>
            </a:pPr>
            <a:r>
              <a:rPr lang="fr-FR" sz="2000" dirty="0">
                <a:latin typeface="+mj-lt"/>
              </a:rPr>
              <a:t>Algorithmes puissants</a:t>
            </a:r>
          </a:p>
          <a:p>
            <a:pPr algn="l" eaLnBrk="0" hangingPunct="0">
              <a:buFontTx/>
              <a:buChar char="•"/>
            </a:pPr>
            <a:endParaRPr lang="fr-FR" sz="2000" dirty="0">
              <a:latin typeface="+mj-lt"/>
            </a:endParaRPr>
          </a:p>
          <a:p>
            <a:pPr algn="l" eaLnBrk="0" hangingPunct="0">
              <a:buFontTx/>
              <a:buChar char="•"/>
            </a:pPr>
            <a:r>
              <a:rPr lang="fr-FR" sz="2000" dirty="0">
                <a:latin typeface="+mj-lt"/>
              </a:rPr>
              <a:t> Premiers clients dans imagerie médicale, analyse de BD de peintures</a:t>
            </a:r>
            <a:r>
              <a:rPr lang="fr-FR" sz="2000" dirty="0" smtClean="0">
                <a:latin typeface="+mj-lt"/>
              </a:rPr>
              <a:t>, moteurs </a:t>
            </a:r>
            <a:r>
              <a:rPr lang="fr-FR" sz="2000" dirty="0">
                <a:latin typeface="+mj-lt"/>
              </a:rPr>
              <a:t>de recherche textes – images, sécurité, …</a:t>
            </a:r>
          </a:p>
          <a:p>
            <a:pPr algn="l" eaLnBrk="0" hangingPunct="0"/>
            <a:endParaRPr lang="fr-FR" sz="2000" dirty="0">
              <a:latin typeface="+mj-lt"/>
            </a:endParaRPr>
          </a:p>
          <a:p>
            <a:pPr algn="l" eaLnBrk="0" hangingPunct="0">
              <a:buFontTx/>
              <a:buChar char="•"/>
            </a:pPr>
            <a:r>
              <a:rPr lang="fr-FR" sz="2000" dirty="0">
                <a:latin typeface="+mj-lt"/>
              </a:rPr>
              <a:t> Première levée de fonds réalisée ( 4 M € )</a:t>
            </a:r>
          </a:p>
        </p:txBody>
      </p:sp>
    </p:spTree>
  </p:cSld>
  <p:clrMapOvr>
    <a:masterClrMapping/>
  </p:clrMapOvr>
  <p:transition>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21</a:t>
            </a:fld>
            <a:endParaRPr lang="en-US" dirty="0"/>
          </a:p>
        </p:txBody>
      </p:sp>
      <p:sp>
        <p:nvSpPr>
          <p:cNvPr id="6"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graphicFrame>
        <p:nvGraphicFramePr>
          <p:cNvPr id="4" name="Group 20"/>
          <p:cNvGraphicFramePr>
            <a:graphicFrameLocks noGrp="1"/>
          </p:cNvGraphicFramePr>
          <p:nvPr>
            <p:ph/>
          </p:nvPr>
        </p:nvGraphicFramePr>
        <p:xfrm>
          <a:off x="755576" y="1700809"/>
          <a:ext cx="7920880" cy="4176463"/>
        </p:xfrm>
        <a:graphic>
          <a:graphicData uri="http://schemas.openxmlformats.org/drawingml/2006/table">
            <a:tbl>
              <a:tblPr/>
              <a:tblGrid>
                <a:gridCol w="3737172"/>
                <a:gridCol w="4183708"/>
              </a:tblGrid>
              <a:tr h="20381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kern="1200" cap="none" normalizeH="0" baseline="0" dirty="0" smtClean="0">
                          <a:ln>
                            <a:noFill/>
                          </a:ln>
                          <a:solidFill>
                            <a:schemeClr val="tx1"/>
                          </a:solidFill>
                          <a:effectLst/>
                          <a:latin typeface="+mn-lt"/>
                          <a:ea typeface="+mn-ea"/>
                          <a:cs typeface="+mn-cs"/>
                        </a:rPr>
                        <a:t>Opportunités (O)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1" i="0" u="none" strike="noStrike" kern="1200" cap="none" normalizeH="0" baseline="0" dirty="0" smtClean="0">
                        <a:ln>
                          <a:noFill/>
                        </a:ln>
                        <a:solidFill>
                          <a:srgbClr val="663300"/>
                        </a:solidFill>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b="0" i="0" u="none" strike="noStrike" kern="1200" cap="none" normalizeH="0" baseline="0" dirty="0" smtClean="0">
                          <a:ln>
                            <a:noFill/>
                          </a:ln>
                          <a:solidFill>
                            <a:schemeClr val="accent6">
                              <a:lumMod val="50000"/>
                            </a:schemeClr>
                          </a:solidFill>
                          <a:effectLst/>
                          <a:latin typeface="+mn-lt"/>
                          <a:ea typeface="+mn-ea"/>
                          <a:cs typeface="+mn-cs"/>
                        </a:rPr>
                        <a:t> </a:t>
                      </a:r>
                      <a:r>
                        <a:rPr kumimoji="0" lang="fr-FR" sz="1800" b="1" i="0" u="none" strike="noStrike" kern="1200" cap="none" normalizeH="0" baseline="0" dirty="0" smtClean="0">
                          <a:ln>
                            <a:noFill/>
                          </a:ln>
                          <a:solidFill>
                            <a:schemeClr val="accent6">
                              <a:lumMod val="50000"/>
                            </a:schemeClr>
                          </a:solidFill>
                          <a:effectLst/>
                          <a:latin typeface="+mn-lt"/>
                          <a:ea typeface="+mn-ea"/>
                          <a:cs typeface="+mn-cs"/>
                        </a:rPr>
                        <a:t>Secteurs d’application en croissance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b="1" i="0" u="none" strike="noStrike" kern="1200" cap="none" normalizeH="0" baseline="0" dirty="0" smtClean="0">
                          <a:ln>
                            <a:noFill/>
                          </a:ln>
                          <a:solidFill>
                            <a:schemeClr val="accent6">
                              <a:lumMod val="50000"/>
                            </a:schemeClr>
                          </a:solidFill>
                          <a:effectLst/>
                          <a:latin typeface="+mn-lt"/>
                          <a:ea typeface="+mn-ea"/>
                          <a:cs typeface="+mn-cs"/>
                        </a:rPr>
                        <a:t> Nombreux partenaires susceptibles de soutenir des innovations technologiques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kern="1200" cap="none" normalizeH="0" baseline="0" dirty="0" smtClean="0">
                          <a:ln>
                            <a:noFill/>
                          </a:ln>
                          <a:solidFill>
                            <a:schemeClr val="tx1"/>
                          </a:solidFill>
                          <a:effectLst/>
                          <a:latin typeface="+mn-lt"/>
                          <a:ea typeface="+mn-ea"/>
                          <a:cs typeface="+mn-cs"/>
                        </a:rPr>
                        <a:t>Menaces (T)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1" i="0" u="none" strike="noStrike" kern="1200" cap="none" normalizeH="0" baseline="0" dirty="0" smtClean="0">
                        <a:ln>
                          <a:noFill/>
                        </a:ln>
                        <a:solidFill>
                          <a:srgbClr val="663300"/>
                        </a:solidFill>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b="0" i="0" u="none" strike="noStrike" kern="1200" cap="none" normalizeH="0" baseline="0" dirty="0" smtClean="0">
                          <a:ln>
                            <a:noFill/>
                          </a:ln>
                          <a:solidFill>
                            <a:schemeClr val="accent6">
                              <a:lumMod val="50000"/>
                            </a:schemeClr>
                          </a:solidFill>
                          <a:effectLst/>
                          <a:latin typeface="+mn-lt"/>
                          <a:ea typeface="+mn-ea"/>
                          <a:cs typeface="+mn-cs"/>
                        </a:rPr>
                        <a:t> </a:t>
                      </a:r>
                      <a:r>
                        <a:rPr kumimoji="0" lang="fr-FR" sz="1800" b="1" i="0" u="none" strike="noStrike" kern="1200" cap="none" normalizeH="0" baseline="0" dirty="0" smtClean="0">
                          <a:ln>
                            <a:noFill/>
                          </a:ln>
                          <a:solidFill>
                            <a:schemeClr val="accent6">
                              <a:lumMod val="50000"/>
                            </a:schemeClr>
                          </a:solidFill>
                          <a:effectLst/>
                          <a:latin typeface="+mn-lt"/>
                          <a:ea typeface="+mn-ea"/>
                          <a:cs typeface="+mn-cs"/>
                        </a:rPr>
                        <a:t>Concurrents puissants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b="1" i="0" u="none" strike="noStrike" kern="1200" cap="none" normalizeH="0" baseline="0" dirty="0" smtClean="0">
                          <a:ln>
                            <a:noFill/>
                          </a:ln>
                          <a:solidFill>
                            <a:schemeClr val="accent6">
                              <a:lumMod val="50000"/>
                            </a:schemeClr>
                          </a:solidFill>
                          <a:effectLst/>
                          <a:latin typeface="+mn-lt"/>
                          <a:ea typeface="+mn-ea"/>
                          <a:cs typeface="+mn-cs"/>
                        </a:rPr>
                        <a:t> Concurrents sectoriels à R&amp;D forte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1" i="0" u="none" strike="noStrike" cap="none" normalizeH="0" baseline="0" dirty="0" smtClean="0">
                        <a:ln>
                          <a:noFill/>
                        </a:ln>
                        <a:solidFill>
                          <a:schemeClr val="accent6">
                            <a:lumMod val="50000"/>
                          </a:schemeClr>
                        </a:solidFill>
                        <a:effectLst/>
                        <a:latin typeface="+mj-lt"/>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138302">
                <a:tc>
                  <a:txBody>
                    <a:bodyPr/>
                    <a:lstStyle/>
                    <a:p>
                      <a:pPr marL="0" lvl="0" indent="0" fontAlgn="base">
                        <a:spcAft>
                          <a:spcPct val="0"/>
                        </a:spcAft>
                        <a:buNone/>
                      </a:pPr>
                      <a:r>
                        <a:rPr lang="fr-FR" b="1" smtClean="0"/>
                        <a:t>Forces de l’ entreprise (S) :</a:t>
                      </a:r>
                    </a:p>
                    <a:p>
                      <a:pPr marL="0" lvl="0" indent="0" fontAlgn="base">
                        <a:spcAft>
                          <a:spcPct val="0"/>
                        </a:spcAft>
                        <a:buNone/>
                      </a:pPr>
                      <a:endParaRPr lang="fr-FR" b="1" smtClean="0">
                        <a:solidFill>
                          <a:srgbClr val="663300"/>
                        </a:solidFill>
                      </a:endParaRPr>
                    </a:p>
                    <a:p>
                      <a:pPr marL="0" lvl="0" indent="0" fontAlgn="base">
                        <a:spcAft>
                          <a:spcPct val="0"/>
                        </a:spcAft>
                        <a:buFontTx/>
                        <a:buChar char="•"/>
                      </a:pPr>
                      <a:r>
                        <a:rPr lang="fr-FR" smtClean="0">
                          <a:solidFill>
                            <a:schemeClr val="accent6">
                              <a:lumMod val="50000"/>
                            </a:schemeClr>
                          </a:solidFill>
                        </a:rPr>
                        <a:t> </a:t>
                      </a:r>
                      <a:r>
                        <a:rPr lang="fr-FR" b="1" smtClean="0">
                          <a:solidFill>
                            <a:schemeClr val="accent6">
                              <a:lumMod val="50000"/>
                            </a:schemeClr>
                          </a:solidFill>
                        </a:rPr>
                        <a:t>Avance et puissance des  logiciels</a:t>
                      </a:r>
                    </a:p>
                    <a:p>
                      <a:pPr marL="0" lvl="0" indent="0" fontAlgn="base">
                        <a:spcAft>
                          <a:spcPct val="0"/>
                        </a:spcAft>
                        <a:buFontTx/>
                        <a:buChar char="•"/>
                      </a:pPr>
                      <a:r>
                        <a:rPr lang="fr-FR" b="1" smtClean="0">
                          <a:solidFill>
                            <a:schemeClr val="accent6">
                              <a:lumMod val="50000"/>
                            </a:schemeClr>
                          </a:solidFill>
                        </a:rPr>
                        <a:t> Crédibilité du fondateur</a:t>
                      </a:r>
                    </a:p>
                    <a:p>
                      <a:pPr marL="0" lvl="0" indent="0" fontAlgn="base">
                        <a:spcAft>
                          <a:spcPct val="0"/>
                        </a:spcAft>
                        <a:buFontTx/>
                        <a:buChar char="•"/>
                      </a:pPr>
                      <a:r>
                        <a:rPr lang="fr-FR" b="1" smtClean="0">
                          <a:solidFill>
                            <a:schemeClr val="accent6">
                              <a:lumMod val="50000"/>
                            </a:schemeClr>
                          </a:solidFill>
                        </a:rPr>
                        <a:t> Premiers clients</a:t>
                      </a:r>
                    </a:p>
                    <a:p>
                      <a:pPr marL="0" lvl="0" indent="0" fontAlgn="base">
                        <a:spcAft>
                          <a:spcPct val="0"/>
                        </a:spcAft>
                        <a:buFontTx/>
                        <a:buChar char="•"/>
                      </a:pPr>
                      <a:r>
                        <a:rPr lang="fr-FR" b="1" smtClean="0">
                          <a:solidFill>
                            <a:schemeClr val="accent6">
                              <a:lumMod val="50000"/>
                            </a:schemeClr>
                          </a:solidFill>
                        </a:rPr>
                        <a:t> Financement amorcé</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800" b="1" i="0" u="none" strike="noStrike" kern="1200" cap="none" normalizeH="0" baseline="0" dirty="0" smtClean="0">
                          <a:ln>
                            <a:noFill/>
                          </a:ln>
                          <a:solidFill>
                            <a:schemeClr val="tx1"/>
                          </a:solidFill>
                          <a:effectLst/>
                          <a:latin typeface="+mn-lt"/>
                          <a:ea typeface="+mn-ea"/>
                          <a:cs typeface="+mn-cs"/>
                        </a:rPr>
                        <a:t>Faiblesses de l’ entreprise (W)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800" b="1" i="0" u="none" strike="noStrike" kern="1200" cap="none" normalizeH="0" baseline="0" dirty="0" smtClean="0">
                        <a:ln>
                          <a:noFill/>
                        </a:ln>
                        <a:solidFill>
                          <a:srgbClr val="663300"/>
                        </a:solidFill>
                        <a:effectLst/>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b="0" i="0" u="none" strike="noStrike" kern="1200" cap="none" normalizeH="0" baseline="0" dirty="0" smtClean="0">
                          <a:ln>
                            <a:noFill/>
                          </a:ln>
                          <a:solidFill>
                            <a:schemeClr val="accent6">
                              <a:lumMod val="50000"/>
                            </a:schemeClr>
                          </a:solidFill>
                          <a:effectLst/>
                          <a:latin typeface="+mn-lt"/>
                          <a:ea typeface="+mn-ea"/>
                          <a:cs typeface="+mn-cs"/>
                        </a:rPr>
                        <a:t> </a:t>
                      </a:r>
                      <a:r>
                        <a:rPr kumimoji="0" lang="fr-FR" sz="1800" b="1" i="0" u="none" strike="noStrike" kern="1200" cap="none" normalizeH="0" baseline="0" dirty="0" smtClean="0">
                          <a:ln>
                            <a:noFill/>
                          </a:ln>
                          <a:solidFill>
                            <a:schemeClr val="accent6">
                              <a:lumMod val="50000"/>
                            </a:schemeClr>
                          </a:solidFill>
                          <a:effectLst/>
                          <a:latin typeface="+mn-lt"/>
                          <a:ea typeface="+mn-ea"/>
                          <a:cs typeface="+mn-cs"/>
                        </a:rPr>
                        <a:t>Management ? Commercial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b="1" i="0" u="none" strike="noStrike" kern="1200" cap="none" normalizeH="0" baseline="0" dirty="0" smtClean="0">
                          <a:ln>
                            <a:noFill/>
                          </a:ln>
                          <a:solidFill>
                            <a:schemeClr val="accent6">
                              <a:lumMod val="50000"/>
                            </a:schemeClr>
                          </a:solidFill>
                          <a:effectLst/>
                          <a:latin typeface="+mn-lt"/>
                          <a:ea typeface="+mn-ea"/>
                          <a:cs typeface="+mn-cs"/>
                        </a:rPr>
                        <a:t> Dispersion des projets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FR" sz="1800" b="1" i="0" u="none" strike="noStrike" kern="1200" cap="none" normalizeH="0" baseline="0" dirty="0" smtClean="0">
                          <a:ln>
                            <a:noFill/>
                          </a:ln>
                          <a:solidFill>
                            <a:schemeClr val="accent6">
                              <a:lumMod val="50000"/>
                            </a:schemeClr>
                          </a:solidFill>
                          <a:effectLst/>
                          <a:latin typeface="+mn-lt"/>
                          <a:ea typeface="+mn-ea"/>
                          <a:cs typeface="+mn-cs"/>
                        </a:rPr>
                        <a:t> Besoin de ressources important</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
        <p:nvSpPr>
          <p:cNvPr id="7" name="ZoneTexte 6"/>
          <p:cNvSpPr txBox="1"/>
          <p:nvPr/>
        </p:nvSpPr>
        <p:spPr>
          <a:xfrm>
            <a:off x="611560" y="6019800"/>
            <a:ext cx="8532440" cy="400110"/>
          </a:xfrm>
          <a:prstGeom prst="rect">
            <a:avLst/>
          </a:prstGeom>
          <a:noFill/>
        </p:spPr>
        <p:txBody>
          <a:bodyPr wrap="square" rtlCol="0">
            <a:spAutoFit/>
          </a:bodyPr>
          <a:lstStyle/>
          <a:p>
            <a:pPr algn="l"/>
            <a:r>
              <a:rPr lang="fr-FR" sz="2000" b="1" dirty="0" smtClean="0">
                <a:latin typeface="+mn-lt"/>
              </a:rPr>
              <a:t>Formuler la problématique…</a:t>
            </a:r>
            <a:endParaRPr lang="fr-FR" sz="2000" b="1" dirty="0">
              <a:latin typeface="+mn-lt"/>
            </a:endParaRPr>
          </a:p>
        </p:txBody>
      </p:sp>
    </p:spTree>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latin typeface="+mn-lt"/>
              </a:rPr>
              <a:pPr algn="ctr"/>
              <a:t>22</a:t>
            </a:fld>
            <a:endParaRPr lang="en-US" dirty="0">
              <a:latin typeface="+mn-lt"/>
            </a:endParaRPr>
          </a:p>
        </p:txBody>
      </p:sp>
      <p:sp>
        <p:nvSpPr>
          <p:cNvPr id="6" name="Rectangle 5"/>
          <p:cNvSpPr/>
          <p:nvPr/>
        </p:nvSpPr>
        <p:spPr>
          <a:xfrm>
            <a:off x="4724400" y="1905000"/>
            <a:ext cx="3888432" cy="5760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28600" y="1905000"/>
            <a:ext cx="3707904"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3"/>
          <p:cNvSpPr txBox="1">
            <a:spLocks noChangeArrowheads="1"/>
          </p:cNvSpPr>
          <p:nvPr/>
        </p:nvSpPr>
        <p:spPr>
          <a:xfrm>
            <a:off x="0" y="1905000"/>
            <a:ext cx="4464496" cy="3835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1" i="0" u="none" strike="noStrike" kern="1200" cap="none" spc="0" normalizeH="0" baseline="0" noProof="0" dirty="0" smtClean="0">
                <a:ln>
                  <a:noFill/>
                </a:ln>
                <a:effectLst/>
                <a:uLnTx/>
                <a:uFillTx/>
                <a:latin typeface="+mn-lt"/>
                <a:ea typeface="+mn-ea"/>
                <a:cs typeface="+mn-cs"/>
              </a:rPr>
              <a:t>Les politiques de l ’entreprise</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fr-FR" sz="1600" b="1"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1" i="0" u="none" strike="noStrike" kern="1200" cap="none" spc="0" normalizeH="0" baseline="0" noProof="0" dirty="0" smtClean="0">
                <a:ln>
                  <a:noFill/>
                </a:ln>
                <a:effectLst/>
                <a:uLnTx/>
                <a:uFillTx/>
                <a:latin typeface="+mn-lt"/>
                <a:ea typeface="+mn-ea"/>
                <a:cs typeface="+mn-cs"/>
              </a:rPr>
              <a:t>Les politiques sont des guides à la prise de décision.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1"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1" i="0" u="none" strike="noStrike" kern="1200" cap="none" spc="0" normalizeH="0" baseline="0" noProof="0" dirty="0" smtClean="0">
                <a:ln>
                  <a:noFill/>
                </a:ln>
                <a:effectLst/>
                <a:uLnTx/>
                <a:uFillTx/>
                <a:latin typeface="+mn-lt"/>
                <a:ea typeface="+mn-ea"/>
                <a:cs typeface="+mn-cs"/>
              </a:rPr>
              <a:t>Les politiques s ’expriment à différents niveaux:</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1" i="1" u="none" strike="noStrike" kern="1200" cap="none" spc="0" normalizeH="0" baseline="0" noProof="0" dirty="0" smtClean="0">
                <a:ln>
                  <a:noFill/>
                </a:ln>
                <a:effectLst/>
                <a:uLnTx/>
                <a:uFillTx/>
                <a:latin typeface="+mn-lt"/>
                <a:ea typeface="+mn-ea"/>
                <a:cs typeface="+mn-cs"/>
              </a:rPr>
              <a:t>certaines concernent l ’entreprise</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1600" b="1" i="1" u="none" strike="noStrike" kern="1200" cap="none" spc="0" normalizeH="0" baseline="0" noProof="0" dirty="0" smtClean="0">
                <a:ln>
                  <a:noFill/>
                </a:ln>
                <a:effectLst/>
                <a:uLnTx/>
                <a:uFillTx/>
                <a:latin typeface="+mn-lt"/>
                <a:ea typeface="+mn-ea"/>
                <a:cs typeface="+mn-cs"/>
              </a:rPr>
              <a:t>d ’autres relèvent de l ’opérationnel et concernent des secteurs spécifiques de l ’entreprise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0" i="1" u="none" strike="noStrike" kern="1200" cap="none" spc="0" normalizeH="0" baseline="0" noProof="0" dirty="0" smtClean="0">
              <a:ln>
                <a:noFill/>
              </a:ln>
              <a:solidFill>
                <a:srgbClr val="993300"/>
              </a:solidFill>
              <a:effectLst/>
              <a:uLnTx/>
              <a:uFillTx/>
              <a:latin typeface="+mn-lt"/>
              <a:ea typeface="+mn-ea"/>
              <a:cs typeface="+mn-cs"/>
            </a:endParaRPr>
          </a:p>
          <a:p>
            <a:pPr marL="742950" marR="0" lvl="1" indent="-285750" algn="ctr" defTabSz="914400" rtl="0" eaLnBrk="1" fontAlgn="auto" latinLnBrk="0" hangingPunct="1">
              <a:lnSpc>
                <a:spcPct val="100000"/>
              </a:lnSpc>
              <a:spcBef>
                <a:spcPct val="20000"/>
              </a:spcBef>
              <a:spcAft>
                <a:spcPts val="0"/>
              </a:spcAft>
              <a:buClrTx/>
              <a:buSzTx/>
              <a:buFont typeface="Tahoma" pitchFamily="34" charset="0"/>
              <a:buNone/>
              <a:tabLst/>
              <a:defRPr/>
            </a:pPr>
            <a:r>
              <a:rPr kumimoji="0" lang="fr-FR" sz="1600" b="1" i="1" u="none" strike="noStrike" kern="1200" cap="none" spc="0" normalizeH="0" baseline="0" noProof="0" dirty="0" smtClean="0">
                <a:ln>
                  <a:noFill/>
                </a:ln>
                <a:effectLst/>
                <a:uLnTx/>
                <a:uFillTx/>
                <a:latin typeface="+mn-lt"/>
                <a:ea typeface="+mn-ea"/>
                <a:cs typeface="+mn-cs"/>
              </a:rPr>
              <a:t>La politique marketing est une déclinaison de la politique générale de l ’entreprise</a:t>
            </a:r>
          </a:p>
          <a:p>
            <a:pPr marL="742950" marR="0" lvl="1" indent="-28575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600" b="1" i="1" u="none" strike="noStrike" kern="1200" cap="none" spc="0" normalizeH="0" baseline="0" noProof="0" dirty="0" smtClean="0">
              <a:ln>
                <a:noFill/>
              </a:ln>
              <a:solidFill>
                <a:srgbClr val="339966"/>
              </a:solidFill>
              <a:effectLst/>
              <a:uLnTx/>
              <a:uFillTx/>
              <a:latin typeface="+mn-lt"/>
              <a:ea typeface="+mn-ea"/>
              <a:cs typeface="+mn-cs"/>
            </a:endParaRPr>
          </a:p>
        </p:txBody>
      </p:sp>
      <p:sp>
        <p:nvSpPr>
          <p:cNvPr id="9" name="Rectangle 3"/>
          <p:cNvSpPr txBox="1">
            <a:spLocks noChangeArrowheads="1"/>
          </p:cNvSpPr>
          <p:nvPr/>
        </p:nvSpPr>
        <p:spPr>
          <a:xfrm>
            <a:off x="4495800" y="2057400"/>
            <a:ext cx="4402832"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600" b="1" i="0" u="none" strike="noStrike" kern="1200" cap="none" spc="0" normalizeH="0" baseline="0" noProof="0" dirty="0" smtClean="0">
                <a:ln>
                  <a:noFill/>
                </a:ln>
                <a:solidFill>
                  <a:srgbClr val="993300"/>
                </a:solidFill>
                <a:effectLst/>
                <a:uLnTx/>
                <a:uFillTx/>
                <a:latin typeface="+mn-lt"/>
                <a:ea typeface="+mn-ea"/>
                <a:cs typeface="+mn-cs"/>
              </a:rPr>
              <a:t>Les stratégies: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1600" b="1" i="0" u="none" strike="noStrike" kern="1200" cap="none" spc="0" normalizeH="0" baseline="0" noProof="0" dirty="0" smtClean="0">
              <a:ln>
                <a:noFill/>
              </a:ln>
              <a:solidFill>
                <a:srgbClr val="993300"/>
              </a:solidFill>
              <a:effectLst/>
              <a:uLnTx/>
              <a:uFillTx/>
              <a:latin typeface="+mn-lt"/>
              <a:ea typeface="+mn-ea"/>
              <a:cs typeface="+mn-cs"/>
            </a:endParaRP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600" b="1" i="0" u="none" strike="noStrike" kern="1200" cap="none" spc="0" normalizeH="0" baseline="0" noProof="0" dirty="0" smtClean="0">
                <a:ln>
                  <a:noFill/>
                </a:ln>
                <a:effectLst/>
                <a:uLnTx/>
                <a:uFillTx/>
                <a:latin typeface="+mn-lt"/>
                <a:ea typeface="+mn-ea"/>
                <a:cs typeface="+mn-cs"/>
              </a:rPr>
              <a:t>Dans le domaine militaire</a:t>
            </a:r>
          </a:p>
          <a:p>
            <a:pPr marL="1143000" marR="0" lvl="2" indent="-228600" algn="l" defTabSz="914400" rtl="0" eaLnBrk="1" fontAlgn="auto" latinLnBrk="0" hangingPunct="1">
              <a:lnSpc>
                <a:spcPct val="90000"/>
              </a:lnSpc>
              <a:spcBef>
                <a:spcPct val="20000"/>
              </a:spcBef>
              <a:spcAft>
                <a:spcPts val="0"/>
              </a:spcAft>
              <a:buClrTx/>
              <a:buSzTx/>
              <a:buFontTx/>
              <a:buNone/>
              <a:tabLst/>
              <a:defRPr/>
            </a:pPr>
            <a:r>
              <a:rPr kumimoji="0" lang="fr-FR" sz="1600" b="1" i="1" u="none" strike="noStrike" kern="1200" cap="none" spc="0" normalizeH="0" baseline="0" noProof="0" dirty="0" smtClean="0">
                <a:ln>
                  <a:noFill/>
                </a:ln>
                <a:solidFill>
                  <a:srgbClr val="993300"/>
                </a:solidFill>
                <a:effectLst/>
                <a:uLnTx/>
                <a:uFillTx/>
                <a:latin typeface="+mn-lt"/>
                <a:ea typeface="+mn-ea"/>
                <a:cs typeface="+mn-cs"/>
              </a:rPr>
              <a:t>   La stratégie est l’art de faire concourir la force à atteindre les objectifs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600" b="1" i="0" u="none" strike="noStrike" kern="1200" cap="none" spc="0" normalizeH="0" baseline="0" noProof="0" dirty="0" smtClean="0">
                <a:ln>
                  <a:noFill/>
                </a:ln>
                <a:effectLst/>
                <a:uLnTx/>
                <a:uFillTx/>
                <a:latin typeface="+mn-lt"/>
                <a:ea typeface="+mn-ea"/>
                <a:cs typeface="+mn-cs"/>
              </a:rPr>
              <a:t>En économie</a:t>
            </a:r>
          </a:p>
          <a:p>
            <a:pPr marL="1143000" marR="0" lvl="2" indent="-228600" algn="l" defTabSz="914400" rtl="0" eaLnBrk="1" fontAlgn="auto" latinLnBrk="0" hangingPunct="1">
              <a:lnSpc>
                <a:spcPct val="90000"/>
              </a:lnSpc>
              <a:spcBef>
                <a:spcPct val="20000"/>
              </a:spcBef>
              <a:spcAft>
                <a:spcPts val="0"/>
              </a:spcAft>
              <a:buClrTx/>
              <a:buSzTx/>
              <a:buFontTx/>
              <a:buNone/>
              <a:tabLst/>
              <a:defRPr/>
            </a:pPr>
            <a:r>
              <a:rPr kumimoji="0" lang="fr-FR" sz="1600" b="1" i="1" u="none" strike="noStrike" kern="1200" cap="none" spc="0" normalizeH="0" baseline="0" noProof="0" dirty="0" smtClean="0">
                <a:ln>
                  <a:noFill/>
                </a:ln>
                <a:solidFill>
                  <a:srgbClr val="C00000"/>
                </a:solidFill>
                <a:effectLst/>
                <a:uLnTx/>
                <a:uFillTx/>
                <a:latin typeface="+mn-lt"/>
                <a:ea typeface="+mn-ea"/>
                <a:cs typeface="+mn-cs"/>
              </a:rPr>
              <a:t>  La stratégie peut être définie </a:t>
            </a:r>
            <a:r>
              <a:rPr kumimoji="0" lang="fr-FR" sz="1600" b="1" i="1" u="none" strike="noStrike" kern="1200" cap="none" spc="0" normalizeH="0" baseline="0" noProof="0" dirty="0" smtClean="0">
                <a:ln>
                  <a:noFill/>
                </a:ln>
                <a:solidFill>
                  <a:srgbClr val="993300"/>
                </a:solidFill>
                <a:effectLst/>
                <a:uLnTx/>
                <a:uFillTx/>
                <a:latin typeface="+mn-lt"/>
                <a:ea typeface="+mn-ea"/>
                <a:cs typeface="+mn-cs"/>
              </a:rPr>
              <a:t>comme la conduite et la réalisation, par les meilleurs moyens, d ’une politique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600" b="1" i="0" u="none" strike="noStrike" kern="1200" cap="none" spc="0" normalizeH="0" baseline="0" noProof="0" dirty="0" smtClean="0">
                <a:ln>
                  <a:noFill/>
                </a:ln>
                <a:effectLst/>
                <a:uLnTx/>
                <a:uFillTx/>
                <a:latin typeface="+mn-lt"/>
                <a:ea typeface="+mn-ea"/>
                <a:cs typeface="+mn-cs"/>
              </a:rPr>
              <a:t>En marketing</a:t>
            </a:r>
          </a:p>
          <a:p>
            <a:pPr marL="1143000" marR="0" lvl="2" indent="-228600" algn="l" defTabSz="914400" rtl="0" eaLnBrk="1" fontAlgn="auto" latinLnBrk="0" hangingPunct="1">
              <a:lnSpc>
                <a:spcPct val="90000"/>
              </a:lnSpc>
              <a:spcBef>
                <a:spcPct val="20000"/>
              </a:spcBef>
              <a:spcAft>
                <a:spcPts val="0"/>
              </a:spcAft>
              <a:buClrTx/>
              <a:buSzTx/>
              <a:buFontTx/>
              <a:buNone/>
              <a:tabLst/>
              <a:defRPr/>
            </a:pPr>
            <a:r>
              <a:rPr kumimoji="0" lang="fr-FR" sz="1600" b="1" i="1" u="none" strike="noStrike" kern="1200" cap="none" spc="0" normalizeH="0" baseline="0" noProof="0" dirty="0" smtClean="0">
                <a:ln>
                  <a:noFill/>
                </a:ln>
                <a:solidFill>
                  <a:srgbClr val="993300"/>
                </a:solidFill>
                <a:effectLst/>
                <a:uLnTx/>
                <a:uFillTx/>
                <a:latin typeface="+mn-lt"/>
                <a:ea typeface="+mn-ea"/>
                <a:cs typeface="+mn-cs"/>
              </a:rPr>
              <a:t>   La stratégie consiste à allouer des ressources de telle sorte que le système concurrentiel soit modifié à l ’avantage de l ’entreprise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1600" b="1" i="1" u="none" strike="noStrike" kern="1200" cap="none" spc="0" normalizeH="0" baseline="0" noProof="0" dirty="0" smtClean="0">
              <a:ln>
                <a:noFill/>
              </a:ln>
              <a:solidFill>
                <a:srgbClr val="993300"/>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ZoneTexte 9"/>
          <p:cNvSpPr txBox="1"/>
          <p:nvPr/>
        </p:nvSpPr>
        <p:spPr>
          <a:xfrm>
            <a:off x="0" y="1447800"/>
            <a:ext cx="8273752" cy="461665"/>
          </a:xfrm>
          <a:prstGeom prst="rect">
            <a:avLst/>
          </a:prstGeom>
          <a:noFill/>
        </p:spPr>
        <p:txBody>
          <a:bodyPr wrap="square" rtlCol="0">
            <a:spAutoFit/>
          </a:bodyPr>
          <a:lstStyle/>
          <a:p>
            <a:pPr algn="ctr"/>
            <a:r>
              <a:rPr lang="fr-FR" sz="2400" b="1" dirty="0" smtClean="0">
                <a:latin typeface="+mn-lt"/>
              </a:rPr>
              <a:t>Politiques et stratégies</a:t>
            </a:r>
            <a:endParaRPr lang="fr-FR" sz="2400" b="1" dirty="0">
              <a:latin typeface="+mn-lt"/>
            </a:endParaRPr>
          </a:p>
        </p:txBody>
      </p:sp>
      <p:sp>
        <p:nvSpPr>
          <p:cNvPr id="11"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spTree>
  </p:cSld>
  <p:clrMapOvr>
    <a:masterClrMapping/>
  </p:clrMapOvr>
  <p:transition>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23</a:t>
            </a:fld>
            <a:endParaRPr lang="en-US" dirty="0"/>
          </a:p>
        </p:txBody>
      </p:sp>
      <p:sp>
        <p:nvSpPr>
          <p:cNvPr id="6" name="Titre 1"/>
          <p:cNvSpPr>
            <a:spLocks noGrp="1"/>
          </p:cNvSpPr>
          <p:nvPr>
            <p:ph type="title"/>
          </p:nvPr>
        </p:nvSpPr>
        <p:spPr>
          <a:xfrm>
            <a:off x="1066800" y="228600"/>
            <a:ext cx="7620000" cy="1020762"/>
          </a:xfrm>
        </p:spPr>
        <p:txBody>
          <a:bodyPr>
            <a:normAutofit/>
          </a:bodyPr>
          <a:lstStyle/>
          <a:p>
            <a:r>
              <a:rPr lang="fr-FR" sz="2800" b="1" dirty="0" smtClean="0"/>
              <a:t>les enjeux d’une entreprise performante</a:t>
            </a:r>
            <a:endParaRPr lang="fr-FR" sz="2800" b="1" dirty="0"/>
          </a:p>
        </p:txBody>
      </p:sp>
      <p:sp>
        <p:nvSpPr>
          <p:cNvPr id="8" name="Rectangle 3"/>
          <p:cNvSpPr>
            <a:spLocks noChangeArrowheads="1"/>
          </p:cNvSpPr>
          <p:nvPr/>
        </p:nvSpPr>
        <p:spPr bwMode="auto">
          <a:xfrm>
            <a:off x="533400" y="1557339"/>
            <a:ext cx="8143056" cy="4463950"/>
          </a:xfrm>
          <a:prstGeom prst="rect">
            <a:avLst/>
          </a:prstGeom>
          <a:noFill/>
          <a:ln w="9525">
            <a:noFill/>
            <a:miter lim="800000"/>
            <a:headEnd/>
            <a:tailEnd/>
          </a:ln>
        </p:spPr>
        <p:txBody>
          <a:bodyPr/>
          <a:lstStyle/>
          <a:p>
            <a:pPr eaLnBrk="0" hangingPunct="0"/>
            <a:endParaRPr lang="en-GB" sz="2400"/>
          </a:p>
        </p:txBody>
      </p:sp>
      <p:graphicFrame>
        <p:nvGraphicFramePr>
          <p:cNvPr id="9" name="Group 4"/>
          <p:cNvGraphicFramePr>
            <a:graphicFrameLocks noGrp="1"/>
          </p:cNvGraphicFramePr>
          <p:nvPr/>
        </p:nvGraphicFramePr>
        <p:xfrm>
          <a:off x="3059113" y="3141663"/>
          <a:ext cx="4746945" cy="2297645"/>
        </p:xfrm>
        <a:graphic>
          <a:graphicData uri="http://schemas.openxmlformats.org/drawingml/2006/table">
            <a:tbl>
              <a:tblPr/>
              <a:tblGrid>
                <a:gridCol w="2373472"/>
                <a:gridCol w="2373473"/>
              </a:tblGrid>
              <a:tr h="1041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fr-FR" sz="2000" b="1" i="0" u="none" strike="noStrike" cap="none" normalizeH="0" baseline="0" dirty="0" smtClean="0">
                          <a:ln>
                            <a:noFill/>
                          </a:ln>
                          <a:solidFill>
                            <a:srgbClr val="FF6600"/>
                          </a:solidFill>
                          <a:effectLst/>
                          <a:latin typeface="Arial" charset="0"/>
                        </a:rPr>
                        <a:t>Différenciation</a:t>
                      </a:r>
                      <a:endParaRPr kumimoji="1" lang="fr-FR" sz="1800" b="0" i="0" u="none" strike="noStrike" cap="none" normalizeH="0" baseline="0" dirty="0" smtClean="0">
                        <a:ln>
                          <a:noFill/>
                        </a:ln>
                        <a:solidFill>
                          <a:srgbClr val="FF66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fr-FR" sz="2000" b="1" i="0" u="none" strike="noStrike" cap="none" normalizeH="0" baseline="0" dirty="0" smtClean="0">
                          <a:ln>
                            <a:noFill/>
                          </a:ln>
                          <a:solidFill>
                            <a:srgbClr val="FF6600"/>
                          </a:solidFill>
                          <a:effectLst/>
                          <a:latin typeface="Arial" charset="0"/>
                        </a:rPr>
                        <a:t>Domination par les coûts</a:t>
                      </a:r>
                      <a:endParaRPr kumimoji="1" lang="fr-FR" sz="2000" b="0" i="0" u="none" strike="noStrike" cap="none" normalizeH="0" baseline="0" dirty="0" smtClean="0">
                        <a:ln>
                          <a:noFill/>
                        </a:ln>
                        <a:solidFill>
                          <a:srgbClr val="FF6600"/>
                        </a:solidFill>
                        <a:effectLst/>
                        <a:latin typeface="Arial" charset="0"/>
                      </a:endParaRPr>
                    </a:p>
                  </a:txBody>
                  <a:tcPr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2564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fr-FR" sz="2000" b="1" i="0" u="none" strike="noStrike" cap="none" normalizeH="0" baseline="0" dirty="0" smtClean="0">
                          <a:ln>
                            <a:noFill/>
                          </a:ln>
                          <a:solidFill>
                            <a:srgbClr val="FF6600"/>
                          </a:solidFill>
                          <a:effectLst/>
                          <a:latin typeface="Arial" charset="0"/>
                        </a:rPr>
                        <a:t>Concentration</a:t>
                      </a:r>
                      <a:endParaRPr kumimoji="1" lang="fr-FR" sz="2000" b="0" i="0" u="none" strike="noStrike" cap="none" normalizeH="0" baseline="0" dirty="0" smtClean="0">
                        <a:ln>
                          <a:noFill/>
                        </a:ln>
                        <a:solidFill>
                          <a:srgbClr val="FF66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fr-FR" sz="2000" b="1" i="0" u="none" strike="noStrike" cap="none" normalizeH="0" baseline="0" dirty="0" smtClean="0">
                          <a:ln>
                            <a:noFill/>
                          </a:ln>
                          <a:solidFill>
                            <a:srgbClr val="FF6600"/>
                          </a:solidFill>
                          <a:effectLst/>
                          <a:latin typeface="Arial" charset="0"/>
                        </a:rPr>
                        <a:t>ou      focus</a:t>
                      </a:r>
                    </a:p>
                  </a:txBody>
                  <a:tcPr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0" name="Text Box 14"/>
          <p:cNvSpPr txBox="1">
            <a:spLocks noChangeArrowheads="1"/>
          </p:cNvSpPr>
          <p:nvPr/>
        </p:nvSpPr>
        <p:spPr bwMode="auto">
          <a:xfrm>
            <a:off x="1763713" y="3429000"/>
            <a:ext cx="1243021" cy="521539"/>
          </a:xfrm>
          <a:prstGeom prst="rect">
            <a:avLst/>
          </a:prstGeom>
          <a:noFill/>
          <a:ln w="9525">
            <a:noFill/>
            <a:miter lim="800000"/>
            <a:headEnd/>
            <a:tailEnd/>
          </a:ln>
        </p:spPr>
        <p:txBody>
          <a:bodyPr wrap="square">
            <a:spAutoFit/>
          </a:bodyPr>
          <a:lstStyle/>
          <a:p>
            <a:pPr algn="ctr" eaLnBrk="0" hangingPunct="0">
              <a:spcBef>
                <a:spcPct val="50000"/>
              </a:spcBef>
            </a:pPr>
            <a:r>
              <a:rPr lang="fr-FR" sz="1400" b="1" dirty="0"/>
              <a:t>Secteur tout entier</a:t>
            </a:r>
            <a:endParaRPr lang="fr-FR" sz="1400" dirty="0"/>
          </a:p>
        </p:txBody>
      </p:sp>
      <p:sp>
        <p:nvSpPr>
          <p:cNvPr id="11" name="Text Box 15"/>
          <p:cNvSpPr txBox="1">
            <a:spLocks noChangeArrowheads="1"/>
          </p:cNvSpPr>
          <p:nvPr/>
        </p:nvSpPr>
        <p:spPr bwMode="auto">
          <a:xfrm>
            <a:off x="1763713" y="4292600"/>
            <a:ext cx="1243021" cy="521539"/>
          </a:xfrm>
          <a:prstGeom prst="rect">
            <a:avLst/>
          </a:prstGeom>
          <a:noFill/>
          <a:ln w="9525">
            <a:noFill/>
            <a:miter lim="800000"/>
            <a:headEnd/>
            <a:tailEnd/>
          </a:ln>
        </p:spPr>
        <p:txBody>
          <a:bodyPr wrap="square">
            <a:spAutoFit/>
          </a:bodyPr>
          <a:lstStyle/>
          <a:p>
            <a:pPr algn="ctr" eaLnBrk="0" hangingPunct="0">
              <a:spcBef>
                <a:spcPct val="50000"/>
              </a:spcBef>
            </a:pPr>
            <a:r>
              <a:rPr lang="fr-FR" sz="1400" b="1" dirty="0"/>
              <a:t>Segment particulier</a:t>
            </a:r>
            <a:endParaRPr lang="fr-FR" sz="1400" dirty="0"/>
          </a:p>
        </p:txBody>
      </p:sp>
      <p:sp>
        <p:nvSpPr>
          <p:cNvPr id="12" name="Text Box 16"/>
          <p:cNvSpPr txBox="1">
            <a:spLocks noChangeArrowheads="1"/>
          </p:cNvSpPr>
          <p:nvPr/>
        </p:nvSpPr>
        <p:spPr bwMode="auto">
          <a:xfrm>
            <a:off x="3276600" y="2349500"/>
            <a:ext cx="1775744" cy="736291"/>
          </a:xfrm>
          <a:prstGeom prst="rect">
            <a:avLst/>
          </a:prstGeom>
          <a:noFill/>
          <a:ln w="3175">
            <a:noFill/>
            <a:miter lim="800000"/>
            <a:headEnd/>
            <a:tailEnd/>
          </a:ln>
        </p:spPr>
        <p:txBody>
          <a:bodyPr wrap="square">
            <a:spAutoFit/>
          </a:bodyPr>
          <a:lstStyle/>
          <a:p>
            <a:pPr algn="ctr" eaLnBrk="0" hangingPunct="0">
              <a:spcBef>
                <a:spcPct val="50000"/>
              </a:spcBef>
            </a:pPr>
            <a:r>
              <a:rPr lang="fr-FR" sz="1400" b="1" dirty="0"/>
              <a:t>Caractère unique du produit perçu par les acheteurs</a:t>
            </a:r>
            <a:endParaRPr lang="fr-FR" sz="1400" dirty="0"/>
          </a:p>
        </p:txBody>
      </p:sp>
      <p:sp>
        <p:nvSpPr>
          <p:cNvPr id="13" name="Line 17"/>
          <p:cNvSpPr>
            <a:spLocks noChangeShapeType="1"/>
          </p:cNvSpPr>
          <p:nvPr/>
        </p:nvSpPr>
        <p:spPr bwMode="auto">
          <a:xfrm>
            <a:off x="5435600" y="3141663"/>
            <a:ext cx="0" cy="1004824"/>
          </a:xfrm>
          <a:prstGeom prst="line">
            <a:avLst/>
          </a:prstGeom>
          <a:noFill/>
          <a:ln w="3175">
            <a:solidFill>
              <a:schemeClr val="tx1"/>
            </a:solidFill>
            <a:round/>
            <a:headEnd/>
            <a:tailEnd/>
          </a:ln>
        </p:spPr>
        <p:txBody>
          <a:bodyPr wrap="square" anchor="ctr">
            <a:spAutoFit/>
          </a:bodyPr>
          <a:lstStyle/>
          <a:p>
            <a:endParaRPr lang="fr-FR"/>
          </a:p>
        </p:txBody>
      </p:sp>
      <p:sp>
        <p:nvSpPr>
          <p:cNvPr id="14" name="Text Box 18"/>
          <p:cNvSpPr txBox="1">
            <a:spLocks noChangeArrowheads="1"/>
          </p:cNvSpPr>
          <p:nvPr/>
        </p:nvSpPr>
        <p:spPr bwMode="auto">
          <a:xfrm>
            <a:off x="5724525" y="2636838"/>
            <a:ext cx="1775744" cy="307777"/>
          </a:xfrm>
          <a:prstGeom prst="rect">
            <a:avLst/>
          </a:prstGeom>
          <a:noFill/>
          <a:ln w="3175">
            <a:noFill/>
            <a:miter lim="800000"/>
            <a:headEnd/>
            <a:tailEnd/>
          </a:ln>
        </p:spPr>
        <p:txBody>
          <a:bodyPr wrap="square">
            <a:spAutoFit/>
          </a:bodyPr>
          <a:lstStyle/>
          <a:p>
            <a:pPr algn="ctr" eaLnBrk="0" hangingPunct="0">
              <a:spcBef>
                <a:spcPct val="50000"/>
              </a:spcBef>
            </a:pPr>
            <a:r>
              <a:rPr lang="fr-FR" sz="1400" b="1"/>
              <a:t>Coûts faibles</a:t>
            </a:r>
            <a:endParaRPr lang="fr-FR" sz="1400"/>
          </a:p>
        </p:txBody>
      </p:sp>
      <p:sp>
        <p:nvSpPr>
          <p:cNvPr id="15" name="Text Box 19"/>
          <p:cNvSpPr txBox="1">
            <a:spLocks noChangeArrowheads="1"/>
          </p:cNvSpPr>
          <p:nvPr/>
        </p:nvSpPr>
        <p:spPr bwMode="auto">
          <a:xfrm>
            <a:off x="6705600" y="5562600"/>
            <a:ext cx="1775744" cy="276999"/>
          </a:xfrm>
          <a:prstGeom prst="rect">
            <a:avLst/>
          </a:prstGeom>
          <a:noFill/>
          <a:ln w="3175">
            <a:noFill/>
            <a:miter lim="800000"/>
            <a:headEnd/>
            <a:tailEnd/>
          </a:ln>
        </p:spPr>
        <p:txBody>
          <a:bodyPr wrap="square">
            <a:spAutoFit/>
          </a:bodyPr>
          <a:lstStyle/>
          <a:p>
            <a:pPr algn="ctr" eaLnBrk="0" hangingPunct="0">
              <a:spcBef>
                <a:spcPct val="50000"/>
              </a:spcBef>
            </a:pPr>
            <a:r>
              <a:rPr lang="fr-FR" sz="1200"/>
              <a:t>Source : Porter</a:t>
            </a:r>
            <a:endParaRPr lang="fr-FR" sz="1400"/>
          </a:p>
        </p:txBody>
      </p:sp>
      <p:sp>
        <p:nvSpPr>
          <p:cNvPr id="16" name="Rectangle 2"/>
          <p:cNvSpPr txBox="1">
            <a:spLocks noChangeArrowheads="1"/>
          </p:cNvSpPr>
          <p:nvPr/>
        </p:nvSpPr>
        <p:spPr>
          <a:xfrm>
            <a:off x="0" y="1600200"/>
            <a:ext cx="7772400" cy="533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fr-FR" sz="2400" b="1" i="0" u="none" strike="noStrike" kern="1200" cap="none" spc="0" normalizeH="0" baseline="0" noProof="0" smtClean="0">
                <a:ln>
                  <a:noFill/>
                </a:ln>
                <a:solidFill>
                  <a:schemeClr val="tx1"/>
                </a:solidFill>
                <a:effectLst/>
                <a:uLnTx/>
                <a:uFillTx/>
                <a:latin typeface="+mn-lt"/>
                <a:ea typeface="+mn-ea"/>
                <a:cs typeface="+mn-cs"/>
              </a:rPr>
              <a:t>Options stratégiques de base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ZoneTexte 16"/>
          <p:cNvSpPr txBox="1"/>
          <p:nvPr/>
        </p:nvSpPr>
        <p:spPr>
          <a:xfrm>
            <a:off x="381000" y="5943600"/>
            <a:ext cx="8763000" cy="830997"/>
          </a:xfrm>
          <a:prstGeom prst="rect">
            <a:avLst/>
          </a:prstGeom>
          <a:noFill/>
        </p:spPr>
        <p:txBody>
          <a:bodyPr wrap="square" rtlCol="0">
            <a:spAutoFit/>
          </a:bodyPr>
          <a:lstStyle/>
          <a:p>
            <a:r>
              <a:rPr lang="fr-FR" b="1" i="1" dirty="0" smtClean="0">
                <a:latin typeface="+mn-lt"/>
              </a:rPr>
              <a:t>« Ce n’est pas l’employeur qui paie les salaires, c’est le client.» </a:t>
            </a:r>
            <a:br>
              <a:rPr lang="fr-FR" b="1" i="1" dirty="0" smtClean="0">
                <a:latin typeface="+mn-lt"/>
              </a:rPr>
            </a:br>
            <a:r>
              <a:rPr lang="fr-FR" b="1" i="1" dirty="0" smtClean="0">
                <a:latin typeface="+mn-lt"/>
              </a:rPr>
              <a:t>Henry Ford (1863-1947)</a:t>
            </a:r>
            <a:endParaRPr lang="fr-FR" b="1" i="1" dirty="0">
              <a:latin typeface="+mn-lt"/>
            </a:endParaRPr>
          </a:p>
        </p:txBody>
      </p:sp>
    </p:spTree>
  </p:cSld>
  <p:clrMapOvr>
    <a:masterClrMapping/>
  </p:clrMapOvr>
  <p:transition>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smtClean="0">
                <a:latin typeface="+mn-lt"/>
                <a:cs typeface="Times New Roman" pitchFamily="18" charset="0"/>
              </a:rPr>
              <a:t>Les spécificités de la relation B to B</a:t>
            </a:r>
            <a:endParaRPr lang="fr-FR" sz="2800" dirty="0">
              <a:latin typeface="+mn-lt"/>
            </a:endParaRPr>
          </a:p>
        </p:txBody>
      </p:sp>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24</a:t>
            </a:fld>
            <a:endParaRPr lang="en-US" dirty="0"/>
          </a:p>
        </p:txBody>
      </p:sp>
      <p:sp>
        <p:nvSpPr>
          <p:cNvPr id="6" name="Rectangle 2"/>
          <p:cNvSpPr txBox="1">
            <a:spLocks noChangeArrowheads="1"/>
          </p:cNvSpPr>
          <p:nvPr/>
        </p:nvSpPr>
        <p:spPr>
          <a:xfrm>
            <a:off x="0" y="1844824"/>
            <a:ext cx="4680520" cy="42292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smtClean="0">
                <a:ln>
                  <a:noFill/>
                </a:ln>
                <a:solidFill>
                  <a:schemeClr val="tx1"/>
                </a:solidFill>
                <a:effectLst/>
                <a:uLnTx/>
                <a:uFillTx/>
                <a:latin typeface="+mn-lt"/>
                <a:ea typeface="+mj-ea"/>
                <a:cs typeface="+mj-cs"/>
              </a:rPr>
              <a:t>L’orientation-marché</a:t>
            </a:r>
            <a:br>
              <a:rPr kumimoji="0" lang="fr-FR" sz="2400" b="1" i="0" u="none" strike="noStrike" kern="1200" cap="none" spc="0" normalizeH="0" baseline="0" noProof="0" smtClean="0">
                <a:ln>
                  <a:noFill/>
                </a:ln>
                <a:solidFill>
                  <a:schemeClr val="tx1"/>
                </a:solidFill>
                <a:effectLst/>
                <a:uLnTx/>
                <a:uFillTx/>
                <a:latin typeface="+mn-lt"/>
                <a:ea typeface="+mj-ea"/>
                <a:cs typeface="+mj-cs"/>
              </a:rPr>
            </a:br>
            <a:endParaRPr kumimoji="0" lang="fr-FR" sz="2400" b="1"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7" name="Rectangle 3"/>
          <p:cNvSpPr txBox="1">
            <a:spLocks noChangeArrowheads="1"/>
          </p:cNvSpPr>
          <p:nvPr/>
        </p:nvSpPr>
        <p:spPr>
          <a:xfrm>
            <a:off x="467544" y="2348880"/>
            <a:ext cx="8294687" cy="42370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fr-FR" sz="2100" b="0" i="0" u="none" strike="noStrike" kern="1200" cap="none" spc="0" normalizeH="0" baseline="0" noProof="0" dirty="0" smtClean="0">
                <a:ln>
                  <a:noFill/>
                </a:ln>
                <a:solidFill>
                  <a:schemeClr val="tx1"/>
                </a:solidFill>
                <a:effectLst/>
                <a:uLnTx/>
                <a:uFillTx/>
                <a:latin typeface="+mn-lt"/>
                <a:ea typeface="+mn-ea"/>
                <a:cs typeface="+mn-cs"/>
              </a:rPr>
              <a:t>    Les entreprises orientées marché développent des activités et engagent des ressources humaines et matérielles pour analyser systématiquement les attentes, les attitudes et les comportements des différents acteurs qui participent au marché</a:t>
            </a:r>
          </a:p>
        </p:txBody>
      </p:sp>
      <p:sp>
        <p:nvSpPr>
          <p:cNvPr id="8" name="Oval 4"/>
          <p:cNvSpPr>
            <a:spLocks noChangeArrowheads="1"/>
          </p:cNvSpPr>
          <p:nvPr/>
        </p:nvSpPr>
        <p:spPr bwMode="auto">
          <a:xfrm rot="3746681">
            <a:off x="4078802" y="3446654"/>
            <a:ext cx="935038" cy="3352800"/>
          </a:xfrm>
          <a:prstGeom prst="ellipse">
            <a:avLst/>
          </a:prstGeom>
          <a:solidFill>
            <a:schemeClr val="tx2">
              <a:lumMod val="20000"/>
              <a:lumOff val="80000"/>
            </a:schemeClr>
          </a:solidFill>
          <a:ln w="9525">
            <a:solidFill>
              <a:schemeClr val="tx1"/>
            </a:solidFill>
            <a:round/>
            <a:headEnd/>
            <a:tailEnd/>
          </a:ln>
        </p:spPr>
        <p:txBody>
          <a:bodyPr rot="10800000" vert="eaVert" wrap="none" anchor="ctr"/>
          <a:lstStyle/>
          <a:p>
            <a:pPr algn="ctr" eaLnBrk="0" hangingPunct="0"/>
            <a:endParaRPr lang="fr-FR" sz="2400">
              <a:latin typeface="+mn-lt"/>
            </a:endParaRPr>
          </a:p>
        </p:txBody>
      </p:sp>
      <p:sp>
        <p:nvSpPr>
          <p:cNvPr id="9" name="Oval 5"/>
          <p:cNvSpPr>
            <a:spLocks noChangeArrowheads="1"/>
          </p:cNvSpPr>
          <p:nvPr/>
        </p:nvSpPr>
        <p:spPr bwMode="auto">
          <a:xfrm rot="1807354">
            <a:off x="3086266" y="4635304"/>
            <a:ext cx="3047668" cy="925467"/>
          </a:xfrm>
          <a:prstGeom prst="ellipse">
            <a:avLst/>
          </a:prstGeom>
          <a:solidFill>
            <a:schemeClr val="tx2">
              <a:lumMod val="20000"/>
              <a:lumOff val="80000"/>
            </a:schemeClr>
          </a:solidFill>
          <a:ln w="9525">
            <a:solidFill>
              <a:schemeClr val="tx1"/>
            </a:solidFill>
            <a:round/>
            <a:headEnd/>
            <a:tailEnd/>
          </a:ln>
        </p:spPr>
        <p:txBody>
          <a:bodyPr wrap="none" anchor="ctr"/>
          <a:lstStyle/>
          <a:p>
            <a:endParaRPr lang="fr-FR">
              <a:latin typeface="+mn-lt"/>
            </a:endParaRPr>
          </a:p>
        </p:txBody>
      </p:sp>
      <p:sp>
        <p:nvSpPr>
          <p:cNvPr id="10" name="Text Box 6"/>
          <p:cNvSpPr txBox="1">
            <a:spLocks noChangeArrowheads="1"/>
          </p:cNvSpPr>
          <p:nvPr/>
        </p:nvSpPr>
        <p:spPr bwMode="auto">
          <a:xfrm>
            <a:off x="5077412" y="4292897"/>
            <a:ext cx="914301" cy="430887"/>
          </a:xfrm>
          <a:prstGeom prst="rect">
            <a:avLst/>
          </a:prstGeom>
          <a:noFill/>
          <a:ln w="9525">
            <a:noFill/>
            <a:miter lim="800000"/>
            <a:headEnd/>
            <a:tailEnd/>
          </a:ln>
        </p:spPr>
        <p:txBody>
          <a:bodyPr wrap="square">
            <a:spAutoFit/>
          </a:bodyPr>
          <a:lstStyle/>
          <a:p>
            <a:pPr eaLnBrk="0" hangingPunct="0">
              <a:spcBef>
                <a:spcPct val="50000"/>
              </a:spcBef>
            </a:pPr>
            <a:r>
              <a:rPr lang="fr-FR" sz="1100" b="1">
                <a:latin typeface="+mn-lt"/>
              </a:rPr>
              <a:t>Client  distributeur</a:t>
            </a:r>
          </a:p>
        </p:txBody>
      </p:sp>
      <p:sp>
        <p:nvSpPr>
          <p:cNvPr id="11" name="Text Box 7"/>
          <p:cNvSpPr txBox="1">
            <a:spLocks noChangeArrowheads="1"/>
          </p:cNvSpPr>
          <p:nvPr/>
        </p:nvSpPr>
        <p:spPr bwMode="auto">
          <a:xfrm>
            <a:off x="4788513" y="5372397"/>
            <a:ext cx="1142876" cy="430887"/>
          </a:xfrm>
          <a:prstGeom prst="rect">
            <a:avLst/>
          </a:prstGeom>
          <a:noFill/>
          <a:ln w="9525">
            <a:noFill/>
            <a:miter lim="800000"/>
            <a:headEnd/>
            <a:tailEnd/>
          </a:ln>
        </p:spPr>
        <p:txBody>
          <a:bodyPr wrap="square">
            <a:spAutoFit/>
          </a:bodyPr>
          <a:lstStyle/>
          <a:p>
            <a:pPr eaLnBrk="0" hangingPunct="0">
              <a:spcBef>
                <a:spcPct val="50000"/>
              </a:spcBef>
            </a:pPr>
            <a:r>
              <a:rPr lang="fr-FR" sz="1100" b="1">
                <a:latin typeface="+mn-lt"/>
              </a:rPr>
              <a:t>Climat socio-économique</a:t>
            </a:r>
          </a:p>
        </p:txBody>
      </p:sp>
      <p:sp>
        <p:nvSpPr>
          <p:cNvPr id="12" name="Oval 8"/>
          <p:cNvSpPr>
            <a:spLocks noChangeArrowheads="1"/>
          </p:cNvSpPr>
          <p:nvPr/>
        </p:nvSpPr>
        <p:spPr bwMode="auto">
          <a:xfrm>
            <a:off x="3923928" y="4725144"/>
            <a:ext cx="1295259" cy="673067"/>
          </a:xfrm>
          <a:prstGeom prst="ellipse">
            <a:avLst/>
          </a:prstGeom>
          <a:noFill/>
          <a:ln w="9525">
            <a:solidFill>
              <a:schemeClr val="tx1"/>
            </a:solidFill>
            <a:round/>
            <a:headEnd/>
            <a:tailEnd/>
          </a:ln>
        </p:spPr>
        <p:txBody>
          <a:bodyPr wrap="none" anchor="ctr"/>
          <a:lstStyle/>
          <a:p>
            <a:endParaRPr lang="fr-FR" sz="1100" b="1">
              <a:latin typeface="+mn-lt"/>
            </a:endParaRPr>
          </a:p>
        </p:txBody>
      </p:sp>
      <p:sp>
        <p:nvSpPr>
          <p:cNvPr id="13" name="Text Box 9"/>
          <p:cNvSpPr txBox="1">
            <a:spLocks noChangeArrowheads="1"/>
          </p:cNvSpPr>
          <p:nvPr/>
        </p:nvSpPr>
        <p:spPr bwMode="auto">
          <a:xfrm>
            <a:off x="3203848" y="5445224"/>
            <a:ext cx="1142876" cy="261610"/>
          </a:xfrm>
          <a:prstGeom prst="rect">
            <a:avLst/>
          </a:prstGeom>
          <a:solidFill>
            <a:schemeClr val="tx2">
              <a:lumMod val="20000"/>
              <a:lumOff val="80000"/>
            </a:schemeClr>
          </a:solidFill>
          <a:ln w="9525">
            <a:noFill/>
            <a:miter lim="800000"/>
            <a:headEnd/>
            <a:tailEnd/>
          </a:ln>
        </p:spPr>
        <p:txBody>
          <a:bodyPr wrap="square">
            <a:spAutoFit/>
          </a:bodyPr>
          <a:lstStyle/>
          <a:p>
            <a:pPr eaLnBrk="0" hangingPunct="0">
              <a:spcBef>
                <a:spcPct val="50000"/>
              </a:spcBef>
            </a:pPr>
            <a:r>
              <a:rPr lang="fr-FR" sz="1100" b="1" dirty="0">
                <a:latin typeface="+mn-lt"/>
              </a:rPr>
              <a:t>Concurrence</a:t>
            </a:r>
          </a:p>
        </p:txBody>
      </p:sp>
      <p:sp>
        <p:nvSpPr>
          <p:cNvPr id="14" name="Text Box 10"/>
          <p:cNvSpPr txBox="1">
            <a:spLocks noChangeArrowheads="1"/>
          </p:cNvSpPr>
          <p:nvPr/>
        </p:nvSpPr>
        <p:spPr bwMode="auto">
          <a:xfrm>
            <a:off x="3886200" y="4876800"/>
            <a:ext cx="1447643" cy="430887"/>
          </a:xfrm>
          <a:prstGeom prst="rect">
            <a:avLst/>
          </a:prstGeom>
          <a:noFill/>
          <a:ln w="9525">
            <a:noFill/>
            <a:miter lim="800000"/>
            <a:headEnd/>
            <a:tailEnd/>
          </a:ln>
        </p:spPr>
        <p:txBody>
          <a:bodyPr wrap="square">
            <a:spAutoFit/>
          </a:bodyPr>
          <a:lstStyle/>
          <a:p>
            <a:pPr eaLnBrk="0" hangingPunct="0">
              <a:spcBef>
                <a:spcPct val="50000"/>
              </a:spcBef>
            </a:pPr>
            <a:r>
              <a:rPr lang="fr-FR" sz="1100" b="1" dirty="0">
                <a:latin typeface="+mn-lt"/>
              </a:rPr>
              <a:t>Coordination inter-fonctionnelle</a:t>
            </a:r>
          </a:p>
        </p:txBody>
      </p:sp>
      <p:sp>
        <p:nvSpPr>
          <p:cNvPr id="15" name="Text Box 11"/>
          <p:cNvSpPr txBox="1">
            <a:spLocks noChangeArrowheads="1"/>
          </p:cNvSpPr>
          <p:nvPr/>
        </p:nvSpPr>
        <p:spPr bwMode="auto">
          <a:xfrm>
            <a:off x="3419872" y="4365104"/>
            <a:ext cx="820649" cy="261610"/>
          </a:xfrm>
          <a:prstGeom prst="rect">
            <a:avLst/>
          </a:prstGeom>
          <a:noFill/>
          <a:ln w="9525">
            <a:noFill/>
            <a:miter lim="800000"/>
            <a:headEnd/>
            <a:tailEnd/>
          </a:ln>
        </p:spPr>
        <p:txBody>
          <a:bodyPr wrap="square">
            <a:spAutoFit/>
          </a:bodyPr>
          <a:lstStyle/>
          <a:p>
            <a:pPr eaLnBrk="0" hangingPunct="0">
              <a:spcBef>
                <a:spcPct val="50000"/>
              </a:spcBef>
            </a:pPr>
            <a:r>
              <a:rPr lang="fr-FR" sz="1100" b="1" dirty="0">
                <a:latin typeface="+mn-lt"/>
              </a:rPr>
              <a:t>Client final</a:t>
            </a:r>
          </a:p>
        </p:txBody>
      </p:sp>
      <p:sp>
        <p:nvSpPr>
          <p:cNvPr id="16" name="ZoneTexte 15"/>
          <p:cNvSpPr txBox="1"/>
          <p:nvPr/>
        </p:nvSpPr>
        <p:spPr>
          <a:xfrm>
            <a:off x="467544" y="4365104"/>
            <a:ext cx="2448272" cy="1015663"/>
          </a:xfrm>
          <a:prstGeom prst="rect">
            <a:avLst/>
          </a:prstGeom>
          <a:noFill/>
        </p:spPr>
        <p:txBody>
          <a:bodyPr wrap="square" rtlCol="0">
            <a:spAutoFit/>
          </a:bodyPr>
          <a:lstStyle/>
          <a:p>
            <a:pPr>
              <a:buFont typeface="Arial" pitchFamily="34" charset="0"/>
              <a:buChar char="•"/>
            </a:pPr>
            <a:r>
              <a:rPr lang="fr-FR" dirty="0" smtClean="0">
                <a:latin typeface="+mn-lt"/>
              </a:rPr>
              <a:t> </a:t>
            </a:r>
            <a:r>
              <a:rPr lang="fr-FR" sz="1800" dirty="0" smtClean="0">
                <a:latin typeface="+mn-lt"/>
              </a:rPr>
              <a:t>Relation B to B</a:t>
            </a:r>
          </a:p>
          <a:p>
            <a:pPr>
              <a:buFont typeface="Arial" pitchFamily="34" charset="0"/>
              <a:buChar char="•"/>
            </a:pPr>
            <a:r>
              <a:rPr lang="fr-FR" sz="1800" dirty="0" smtClean="0">
                <a:latin typeface="+mn-lt"/>
              </a:rPr>
              <a:t> Relation B to C</a:t>
            </a:r>
          </a:p>
          <a:p>
            <a:pPr>
              <a:buFont typeface="Arial" pitchFamily="34" charset="0"/>
              <a:buChar char="•"/>
            </a:pPr>
            <a:r>
              <a:rPr lang="fr-FR" sz="1800" dirty="0" smtClean="0">
                <a:latin typeface="+mn-lt"/>
              </a:rPr>
              <a:t> Relation C to C</a:t>
            </a:r>
            <a:endParaRPr lang="fr-FR" sz="1800" dirty="0">
              <a:latin typeface="+mn-lt"/>
            </a:endParaRPr>
          </a:p>
        </p:txBody>
      </p:sp>
    </p:spTree>
    <p:extLst>
      <p:ext uri="{BB962C8B-B14F-4D97-AF65-F5344CB8AC3E}">
        <p14:creationId xmlns:p14="http://schemas.microsoft.com/office/powerpoint/2010/main" val="979577869"/>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2400" b="1" dirty="0" smtClean="0">
                <a:cs typeface="Times New Roman" pitchFamily="18" charset="0"/>
              </a:rPr>
              <a:t>La notion de filière </a:t>
            </a:r>
          </a:p>
          <a:p>
            <a:pPr marL="0" indent="0">
              <a:buNone/>
            </a:pPr>
            <a:r>
              <a:rPr lang="fr-FR" sz="2000" b="1" dirty="0" smtClean="0">
                <a:cs typeface="Times New Roman" pitchFamily="18" charset="0"/>
              </a:rPr>
              <a:t>Des activités structurées en chaîne de valeur:</a:t>
            </a:r>
          </a:p>
          <a:p>
            <a:pPr>
              <a:buNone/>
            </a:pPr>
            <a:r>
              <a:rPr lang="fr-FR" sz="2000" i="1" dirty="0" smtClean="0">
                <a:cs typeface="Times New Roman" pitchFamily="18" charset="0"/>
              </a:rPr>
              <a:t>Des produits issus d’une activité amont servent d’entrants à l’activité suivante </a:t>
            </a:r>
            <a:endParaRPr lang="fr-FR" sz="2000" i="1" dirty="0">
              <a:cs typeface="Times New Roman" pitchFamily="18" charset="0"/>
            </a:endParaRPr>
          </a:p>
        </p:txBody>
      </p:sp>
      <p:sp>
        <p:nvSpPr>
          <p:cNvPr id="6" name="Pentagone 5"/>
          <p:cNvSpPr/>
          <p:nvPr/>
        </p:nvSpPr>
        <p:spPr>
          <a:xfrm>
            <a:off x="857224" y="3500438"/>
            <a:ext cx="1500198" cy="857256"/>
          </a:xfrm>
          <a:prstGeom prst="homePlat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cs typeface="Times New Roman" pitchFamily="18" charset="0"/>
              </a:rPr>
              <a:t>Fourniture des équipements de production</a:t>
            </a:r>
            <a:endParaRPr lang="fr-FR" sz="1200" b="1" dirty="0">
              <a:solidFill>
                <a:schemeClr val="tx1"/>
              </a:solidFill>
              <a:cs typeface="Times New Roman" pitchFamily="18" charset="0"/>
            </a:endParaRPr>
          </a:p>
        </p:txBody>
      </p:sp>
      <p:sp>
        <p:nvSpPr>
          <p:cNvPr id="11" name="Pentagone 10"/>
          <p:cNvSpPr/>
          <p:nvPr/>
        </p:nvSpPr>
        <p:spPr>
          <a:xfrm>
            <a:off x="2357422" y="3500438"/>
            <a:ext cx="1500198" cy="857256"/>
          </a:xfrm>
          <a:prstGeom prst="homePlat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cs typeface="Times New Roman" pitchFamily="18" charset="0"/>
              </a:rPr>
              <a:t>Sylviculture</a:t>
            </a:r>
            <a:endParaRPr lang="fr-FR" sz="1200" b="1" dirty="0">
              <a:solidFill>
                <a:schemeClr val="tx1"/>
              </a:solidFill>
              <a:cs typeface="Times New Roman" pitchFamily="18" charset="0"/>
            </a:endParaRPr>
          </a:p>
        </p:txBody>
      </p:sp>
      <p:sp>
        <p:nvSpPr>
          <p:cNvPr id="12" name="Pentagone 11"/>
          <p:cNvSpPr/>
          <p:nvPr/>
        </p:nvSpPr>
        <p:spPr>
          <a:xfrm>
            <a:off x="3857620" y="3500438"/>
            <a:ext cx="1500198" cy="857256"/>
          </a:xfrm>
          <a:prstGeom prst="homePlat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cs typeface="Times New Roman" pitchFamily="18" charset="0"/>
              </a:rPr>
              <a:t>Découpe de bois et fourniture de copeaux</a:t>
            </a:r>
            <a:endParaRPr lang="fr-FR" sz="1200" b="1" dirty="0">
              <a:solidFill>
                <a:schemeClr val="tx1"/>
              </a:solidFill>
              <a:cs typeface="Times New Roman" pitchFamily="18" charset="0"/>
            </a:endParaRPr>
          </a:p>
        </p:txBody>
      </p:sp>
      <p:sp>
        <p:nvSpPr>
          <p:cNvPr id="13" name="Pentagone 12"/>
          <p:cNvSpPr/>
          <p:nvPr/>
        </p:nvSpPr>
        <p:spPr>
          <a:xfrm>
            <a:off x="5357818" y="3500438"/>
            <a:ext cx="1500198" cy="857256"/>
          </a:xfrm>
          <a:prstGeom prst="homePlat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cs typeface="Times New Roman" pitchFamily="18" charset="0"/>
              </a:rPr>
              <a:t>Fourniture de pâte à papier</a:t>
            </a:r>
            <a:endParaRPr lang="fr-FR" sz="1200" b="1" dirty="0">
              <a:solidFill>
                <a:schemeClr val="tx1"/>
              </a:solidFill>
              <a:cs typeface="Times New Roman" pitchFamily="18" charset="0"/>
            </a:endParaRPr>
          </a:p>
        </p:txBody>
      </p:sp>
      <p:sp>
        <p:nvSpPr>
          <p:cNvPr id="14" name="Pentagone 13"/>
          <p:cNvSpPr/>
          <p:nvPr/>
        </p:nvSpPr>
        <p:spPr>
          <a:xfrm>
            <a:off x="6858016" y="3500438"/>
            <a:ext cx="1500198" cy="857256"/>
          </a:xfrm>
          <a:prstGeom prst="homePlat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tx1"/>
                </a:solidFill>
                <a:cs typeface="Times New Roman" pitchFamily="18" charset="0"/>
              </a:rPr>
              <a:t>Fourniture de papier</a:t>
            </a:r>
            <a:endParaRPr lang="fr-FR" sz="1200" b="1" dirty="0">
              <a:solidFill>
                <a:schemeClr val="tx1"/>
              </a:solidFill>
              <a:cs typeface="Times New Roman" pitchFamily="18" charset="0"/>
            </a:endParaRPr>
          </a:p>
        </p:txBody>
      </p:sp>
      <p:sp>
        <p:nvSpPr>
          <p:cNvPr id="15" name="ZoneTexte 14"/>
          <p:cNvSpPr txBox="1"/>
          <p:nvPr/>
        </p:nvSpPr>
        <p:spPr>
          <a:xfrm>
            <a:off x="2357422" y="4429132"/>
            <a:ext cx="5286412" cy="461665"/>
          </a:xfrm>
          <a:prstGeom prst="rect">
            <a:avLst/>
          </a:prstGeom>
          <a:noFill/>
        </p:spPr>
        <p:txBody>
          <a:bodyPr wrap="square" rtlCol="0">
            <a:spAutoFit/>
          </a:bodyPr>
          <a:lstStyle/>
          <a:p>
            <a:r>
              <a:rPr lang="fr-FR" dirty="0" smtClean="0">
                <a:latin typeface="+mn-lt"/>
              </a:rPr>
              <a:t>	</a:t>
            </a:r>
            <a:r>
              <a:rPr lang="fr-FR" dirty="0" smtClean="0">
                <a:latin typeface="+mn-lt"/>
                <a:cs typeface="Times New Roman" pitchFamily="18" charset="0"/>
              </a:rPr>
              <a:t>Exemple de la filière papetière</a:t>
            </a:r>
            <a:endParaRPr lang="fr-FR" dirty="0">
              <a:latin typeface="+mn-lt"/>
              <a:cs typeface="Times New Roman" pitchFamily="18" charset="0"/>
            </a:endParaRPr>
          </a:p>
        </p:txBody>
      </p:sp>
      <p:sp>
        <p:nvSpPr>
          <p:cNvPr id="16" name="Titre 1"/>
          <p:cNvSpPr>
            <a:spLocks noGrp="1"/>
          </p:cNvSpPr>
          <p:nvPr>
            <p:ph type="title"/>
          </p:nvPr>
        </p:nvSpPr>
        <p:spPr>
          <a:xfrm>
            <a:off x="1066800" y="228600"/>
            <a:ext cx="7620000" cy="1020762"/>
          </a:xfrm>
        </p:spPr>
        <p:txBody>
          <a:bodyPr>
            <a:normAutofit/>
          </a:bodyPr>
          <a:lstStyle/>
          <a:p>
            <a:pPr algn="ctr"/>
            <a:r>
              <a:rPr lang="fr-FR" sz="2800" b="1" dirty="0" smtClean="0">
                <a:latin typeface="+mn-lt"/>
                <a:cs typeface="Times New Roman" pitchFamily="18" charset="0"/>
              </a:rPr>
              <a:t>Les spécificités de la relation B to B</a:t>
            </a:r>
            <a:endParaRPr lang="fr-FR" sz="2800" dirty="0">
              <a:latin typeface="+mn-lt"/>
            </a:endParaRPr>
          </a:p>
        </p:txBody>
      </p:sp>
    </p:spTree>
    <p:extLst>
      <p:ext uri="{BB962C8B-B14F-4D97-AF65-F5344CB8AC3E}">
        <p14:creationId xmlns:p14="http://schemas.microsoft.com/office/powerpoint/2010/main" val="2752420485"/>
      </p:ext>
    </p:extLst>
  </p:cSld>
  <p:clrMapOvr>
    <a:masterClrMapping/>
  </p:clrMapOvr>
  <p:transition>
    <p:cover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smtClean="0">
                <a:latin typeface="+mn-lt"/>
                <a:cs typeface="Times New Roman" pitchFamily="18" charset="0"/>
              </a:rPr>
              <a:t>Les spécificités de la relation B to B</a:t>
            </a:r>
            <a:endParaRPr lang="fr-FR" sz="2800" dirty="0">
              <a:latin typeface="+mn-lt"/>
            </a:endParaRPr>
          </a:p>
        </p:txBody>
      </p:sp>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26</a:t>
            </a:fld>
            <a:endParaRPr lang="en-US" dirty="0"/>
          </a:p>
        </p:txBody>
      </p:sp>
      <p:sp>
        <p:nvSpPr>
          <p:cNvPr id="4" name="Ellipse 3"/>
          <p:cNvSpPr/>
          <p:nvPr/>
        </p:nvSpPr>
        <p:spPr>
          <a:xfrm>
            <a:off x="990600" y="2348880"/>
            <a:ext cx="2933328" cy="309634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Rectangle 3"/>
          <p:cNvSpPr>
            <a:spLocks noChangeArrowheads="1"/>
          </p:cNvSpPr>
          <p:nvPr/>
        </p:nvSpPr>
        <p:spPr bwMode="auto">
          <a:xfrm>
            <a:off x="0" y="1752600"/>
            <a:ext cx="9144000" cy="480774"/>
          </a:xfrm>
          <a:prstGeom prst="rect">
            <a:avLst/>
          </a:prstGeom>
          <a:noFill/>
          <a:ln w="9525">
            <a:noFill/>
            <a:miter lim="800000"/>
            <a:headEnd/>
            <a:tailEnd/>
          </a:ln>
          <a:effectLst/>
        </p:spPr>
        <p:txBody>
          <a:bodyPr lIns="92075" tIns="46038" rIns="92075" bIns="46038">
            <a:spAutoFit/>
          </a:bodyPr>
          <a:lstStyle/>
          <a:p>
            <a:pPr algn="ctr" eaLnBrk="0" hangingPunct="0">
              <a:lnSpc>
                <a:spcPct val="140000"/>
              </a:lnSpc>
              <a:spcBef>
                <a:spcPct val="50000"/>
              </a:spcBef>
            </a:pPr>
            <a:r>
              <a:rPr lang="fr-FR" sz="1800" b="1" dirty="0" smtClean="0">
                <a:latin typeface="+mn-lt"/>
              </a:rPr>
              <a:t>La téléphonie mobile</a:t>
            </a:r>
            <a:endParaRPr lang="fr-FR" sz="1800" b="1" dirty="0">
              <a:latin typeface="+mn-lt"/>
            </a:endParaRPr>
          </a:p>
        </p:txBody>
      </p:sp>
      <p:sp>
        <p:nvSpPr>
          <p:cNvPr id="7" name="Rectangle 4"/>
          <p:cNvSpPr>
            <a:spLocks noChangeArrowheads="1"/>
          </p:cNvSpPr>
          <p:nvPr/>
        </p:nvSpPr>
        <p:spPr bwMode="auto">
          <a:xfrm>
            <a:off x="3923928" y="6096000"/>
            <a:ext cx="2232248" cy="457200"/>
          </a:xfrm>
          <a:prstGeom prst="rect">
            <a:avLst/>
          </a:prstGeom>
          <a:solidFill>
            <a:schemeClr val="accent1">
              <a:lumMod val="20000"/>
              <a:lumOff val="80000"/>
            </a:schemeClr>
          </a:solidFill>
          <a:ln w="12700">
            <a:solidFill>
              <a:schemeClr val="tx1"/>
            </a:solidFill>
            <a:miter lim="800000"/>
            <a:headEnd type="none" w="sm" len="sm"/>
            <a:tailEnd type="none" w="sm" len="sm"/>
          </a:ln>
          <a:effectLst/>
        </p:spPr>
        <p:txBody>
          <a:bodyPr wrap="none" anchor="ctr"/>
          <a:lstStyle/>
          <a:p>
            <a:pPr algn="ctr"/>
            <a:r>
              <a:rPr lang="fr-FR" sz="1800" dirty="0" smtClean="0">
                <a:latin typeface="+mn-lt"/>
              </a:rPr>
              <a:t>Salariés  de l’entreprise</a:t>
            </a:r>
            <a:endParaRPr lang="fr-FR" sz="1800" dirty="0">
              <a:latin typeface="+mn-lt"/>
            </a:endParaRPr>
          </a:p>
        </p:txBody>
      </p:sp>
      <p:sp>
        <p:nvSpPr>
          <p:cNvPr id="14" name="Line 12"/>
          <p:cNvSpPr>
            <a:spLocks noChangeShapeType="1"/>
          </p:cNvSpPr>
          <p:nvPr/>
        </p:nvSpPr>
        <p:spPr bwMode="auto">
          <a:xfrm>
            <a:off x="6156176" y="6381328"/>
            <a:ext cx="2808312" cy="0"/>
          </a:xfrm>
          <a:prstGeom prst="line">
            <a:avLst/>
          </a:prstGeom>
          <a:noFill/>
          <a:ln w="12700">
            <a:solidFill>
              <a:schemeClr val="tx1"/>
            </a:solidFill>
            <a:round/>
            <a:headEnd type="none" w="sm" len="sm"/>
            <a:tailEnd type="none" w="sm" len="sm"/>
          </a:ln>
          <a:effectLst/>
        </p:spPr>
        <p:txBody>
          <a:bodyPr/>
          <a:lstStyle/>
          <a:p>
            <a:endParaRPr lang="fr-FR" sz="1800">
              <a:latin typeface="+mn-lt"/>
            </a:endParaRPr>
          </a:p>
        </p:txBody>
      </p:sp>
      <p:sp>
        <p:nvSpPr>
          <p:cNvPr id="15" name="Line 13"/>
          <p:cNvSpPr>
            <a:spLocks noChangeShapeType="1"/>
          </p:cNvSpPr>
          <p:nvPr/>
        </p:nvSpPr>
        <p:spPr bwMode="auto">
          <a:xfrm>
            <a:off x="683568" y="6381328"/>
            <a:ext cx="3124200" cy="0"/>
          </a:xfrm>
          <a:prstGeom prst="line">
            <a:avLst/>
          </a:prstGeom>
          <a:noFill/>
          <a:ln w="12700">
            <a:solidFill>
              <a:schemeClr val="tx1"/>
            </a:solidFill>
            <a:round/>
            <a:headEnd type="none" w="sm" len="sm"/>
            <a:tailEnd type="none" w="sm" len="sm"/>
          </a:ln>
          <a:effectLst/>
        </p:spPr>
        <p:txBody>
          <a:bodyPr/>
          <a:lstStyle/>
          <a:p>
            <a:endParaRPr lang="fr-FR" sz="1800">
              <a:latin typeface="+mn-lt"/>
            </a:endParaRPr>
          </a:p>
        </p:txBody>
      </p:sp>
      <p:sp>
        <p:nvSpPr>
          <p:cNvPr id="16" name="Text Box 14"/>
          <p:cNvSpPr txBox="1">
            <a:spLocks noChangeArrowheads="1"/>
          </p:cNvSpPr>
          <p:nvPr/>
        </p:nvSpPr>
        <p:spPr bwMode="auto">
          <a:xfrm>
            <a:off x="381000" y="5715000"/>
            <a:ext cx="25146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fr-FR" sz="1800">
              <a:latin typeface="+mn-lt"/>
            </a:endParaRPr>
          </a:p>
        </p:txBody>
      </p:sp>
      <p:sp>
        <p:nvSpPr>
          <p:cNvPr id="18" name="Text Box 16"/>
          <p:cNvSpPr txBox="1">
            <a:spLocks noChangeArrowheads="1"/>
          </p:cNvSpPr>
          <p:nvPr/>
        </p:nvSpPr>
        <p:spPr bwMode="auto">
          <a:xfrm>
            <a:off x="6858000" y="5151329"/>
            <a:ext cx="1875056" cy="646331"/>
          </a:xfrm>
          <a:prstGeom prst="rect">
            <a:avLst/>
          </a:prstGeom>
          <a:noFill/>
          <a:ln w="12700">
            <a:noFill/>
            <a:miter lim="800000"/>
            <a:headEnd type="none" w="sm" len="sm"/>
            <a:tailEnd type="none" w="sm" len="sm"/>
          </a:ln>
          <a:effectLst/>
        </p:spPr>
        <p:txBody>
          <a:bodyPr wrap="square">
            <a:spAutoFit/>
          </a:bodyPr>
          <a:lstStyle/>
          <a:p>
            <a:pPr>
              <a:spcBef>
                <a:spcPct val="50000"/>
              </a:spcBef>
            </a:pPr>
            <a:r>
              <a:rPr lang="fr-FR" sz="1800" b="1" dirty="0" smtClean="0">
                <a:latin typeface="+mn-lt"/>
              </a:rPr>
              <a:t>Entreprise client final</a:t>
            </a:r>
            <a:endParaRPr lang="fr-FR" sz="1800" b="1" dirty="0">
              <a:latin typeface="+mn-lt"/>
            </a:endParaRPr>
          </a:p>
        </p:txBody>
      </p:sp>
      <p:sp>
        <p:nvSpPr>
          <p:cNvPr id="19" name="Text Box 17"/>
          <p:cNvSpPr txBox="1">
            <a:spLocks noChangeArrowheads="1"/>
          </p:cNvSpPr>
          <p:nvPr/>
        </p:nvSpPr>
        <p:spPr bwMode="auto">
          <a:xfrm>
            <a:off x="6413809" y="3367879"/>
            <a:ext cx="2031310" cy="646331"/>
          </a:xfrm>
          <a:prstGeom prst="rect">
            <a:avLst/>
          </a:prstGeom>
          <a:noFill/>
          <a:ln w="12700">
            <a:noFill/>
            <a:miter lim="800000"/>
            <a:headEnd type="none" w="sm" len="sm"/>
            <a:tailEnd type="none" w="sm" len="sm"/>
          </a:ln>
          <a:effectLst/>
        </p:spPr>
        <p:txBody>
          <a:bodyPr wrap="square">
            <a:spAutoFit/>
          </a:bodyPr>
          <a:lstStyle/>
          <a:p>
            <a:pPr>
              <a:spcBef>
                <a:spcPct val="50000"/>
              </a:spcBef>
            </a:pPr>
            <a:r>
              <a:rPr lang="fr-FR" sz="1800" b="1" dirty="0" smtClean="0">
                <a:latin typeface="+mn-lt"/>
              </a:rPr>
              <a:t>Fabricant semi conducteurs</a:t>
            </a:r>
            <a:endParaRPr lang="fr-FR" sz="1800" b="1" dirty="0">
              <a:latin typeface="+mn-lt"/>
            </a:endParaRPr>
          </a:p>
        </p:txBody>
      </p:sp>
      <p:sp>
        <p:nvSpPr>
          <p:cNvPr id="21" name="Rectangle 3"/>
          <p:cNvSpPr>
            <a:spLocks noChangeArrowheads="1"/>
          </p:cNvSpPr>
          <p:nvPr/>
        </p:nvSpPr>
        <p:spPr bwMode="auto">
          <a:xfrm>
            <a:off x="1638300" y="2420888"/>
            <a:ext cx="2095128" cy="2632132"/>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pPr>
            <a:endParaRPr lang="fr-FR" sz="1800" dirty="0">
              <a:latin typeface="+mn-lt"/>
            </a:endParaRPr>
          </a:p>
          <a:p>
            <a:pPr algn="l" eaLnBrk="0" hangingPunct="0">
              <a:spcBef>
                <a:spcPct val="50000"/>
              </a:spcBef>
            </a:pPr>
            <a:r>
              <a:rPr lang="fr-FR" sz="1400" b="1" dirty="0">
                <a:latin typeface="+mn-lt"/>
              </a:rPr>
              <a:t>+ L'entreprise est en </a:t>
            </a:r>
            <a:r>
              <a:rPr lang="fr-FR" sz="1400" b="1" u="sng" dirty="0">
                <a:latin typeface="+mn-lt"/>
              </a:rPr>
              <a:t>amont</a:t>
            </a:r>
          </a:p>
          <a:p>
            <a:pPr algn="l" eaLnBrk="0" hangingPunct="0">
              <a:spcBef>
                <a:spcPct val="50000"/>
              </a:spcBef>
            </a:pPr>
            <a:r>
              <a:rPr lang="fr-FR" sz="1400" b="1" dirty="0">
                <a:latin typeface="+mn-lt"/>
              </a:rPr>
              <a:t>- Elle est dépendante de la filière</a:t>
            </a:r>
          </a:p>
          <a:p>
            <a:pPr eaLnBrk="0" hangingPunct="0">
              <a:spcBef>
                <a:spcPct val="50000"/>
              </a:spcBef>
            </a:pPr>
            <a:endParaRPr lang="fr-FR" sz="1400" b="1" dirty="0">
              <a:latin typeface="+mn-lt"/>
            </a:endParaRPr>
          </a:p>
          <a:p>
            <a:pPr algn="l" eaLnBrk="0" hangingPunct="0">
              <a:spcBef>
                <a:spcPct val="50000"/>
              </a:spcBef>
            </a:pPr>
            <a:r>
              <a:rPr lang="fr-FR" sz="1400" b="1" dirty="0">
                <a:latin typeface="+mn-lt"/>
              </a:rPr>
              <a:t>+ L'entreprise est en </a:t>
            </a:r>
            <a:r>
              <a:rPr lang="fr-FR" sz="1400" b="1" u="sng" dirty="0">
                <a:latin typeface="+mn-lt"/>
              </a:rPr>
              <a:t>aval</a:t>
            </a:r>
          </a:p>
          <a:p>
            <a:pPr algn="l" eaLnBrk="0" hangingPunct="0">
              <a:spcBef>
                <a:spcPct val="50000"/>
              </a:spcBef>
            </a:pPr>
            <a:r>
              <a:rPr lang="fr-FR" sz="1400" b="1" dirty="0">
                <a:latin typeface="+mn-lt"/>
              </a:rPr>
              <a:t>+ Elle est dépendante de la filière</a:t>
            </a:r>
          </a:p>
        </p:txBody>
      </p:sp>
      <p:sp>
        <p:nvSpPr>
          <p:cNvPr id="22" name="AutoShape 4"/>
          <p:cNvSpPr>
            <a:spLocks noChangeArrowheads="1"/>
          </p:cNvSpPr>
          <p:nvPr/>
        </p:nvSpPr>
        <p:spPr bwMode="auto">
          <a:xfrm>
            <a:off x="1143000" y="3140968"/>
            <a:ext cx="330225" cy="218058"/>
          </a:xfrm>
          <a:prstGeom prst="rightArrow">
            <a:avLst>
              <a:gd name="adj1" fmla="val 50000"/>
              <a:gd name="adj2" fmla="val 226533"/>
            </a:avLst>
          </a:prstGeom>
          <a:solidFill>
            <a:schemeClr val="accent1"/>
          </a:solidFill>
          <a:ln w="12700">
            <a:solidFill>
              <a:schemeClr val="tx1"/>
            </a:solidFill>
            <a:miter lim="800000"/>
            <a:headEnd/>
            <a:tailEnd/>
          </a:ln>
          <a:effectLst/>
        </p:spPr>
        <p:txBody>
          <a:bodyPr wrap="none" anchor="ctr"/>
          <a:lstStyle/>
          <a:p>
            <a:endParaRPr lang="fr-FR" sz="1800">
              <a:latin typeface="+mn-lt"/>
            </a:endParaRPr>
          </a:p>
        </p:txBody>
      </p:sp>
      <p:sp>
        <p:nvSpPr>
          <p:cNvPr id="23" name="AutoShape 4"/>
          <p:cNvSpPr>
            <a:spLocks noChangeArrowheads="1"/>
          </p:cNvSpPr>
          <p:nvPr/>
        </p:nvSpPr>
        <p:spPr bwMode="auto">
          <a:xfrm>
            <a:off x="1074047" y="4204013"/>
            <a:ext cx="468130" cy="203475"/>
          </a:xfrm>
          <a:prstGeom prst="rightArrow">
            <a:avLst>
              <a:gd name="adj1" fmla="val 50000"/>
              <a:gd name="adj2" fmla="val 226533"/>
            </a:avLst>
          </a:prstGeom>
          <a:solidFill>
            <a:schemeClr val="accent1"/>
          </a:solidFill>
          <a:ln w="12700">
            <a:solidFill>
              <a:schemeClr val="tx1"/>
            </a:solidFill>
            <a:miter lim="800000"/>
            <a:headEnd/>
            <a:tailEnd/>
          </a:ln>
          <a:effectLst/>
        </p:spPr>
        <p:txBody>
          <a:bodyPr wrap="none" anchor="ctr"/>
          <a:lstStyle/>
          <a:p>
            <a:endParaRPr lang="fr-FR" sz="1800">
              <a:latin typeface="+mn-lt"/>
            </a:endParaRPr>
          </a:p>
        </p:txBody>
      </p:sp>
      <p:sp>
        <p:nvSpPr>
          <p:cNvPr id="24" name="ZoneTexte 23"/>
          <p:cNvSpPr txBox="1"/>
          <p:nvPr/>
        </p:nvSpPr>
        <p:spPr>
          <a:xfrm>
            <a:off x="2051720" y="1412776"/>
            <a:ext cx="5256584" cy="369332"/>
          </a:xfrm>
          <a:prstGeom prst="rect">
            <a:avLst/>
          </a:prstGeom>
          <a:noFill/>
        </p:spPr>
        <p:txBody>
          <a:bodyPr wrap="square" rtlCol="0">
            <a:spAutoFit/>
          </a:bodyPr>
          <a:lstStyle/>
          <a:p>
            <a:pPr algn="ctr" eaLnBrk="0" hangingPunct="0"/>
            <a:r>
              <a:rPr lang="fr-FR" sz="1800" b="1" dirty="0" smtClean="0">
                <a:latin typeface="+mn-lt"/>
              </a:rPr>
              <a:t>LA  NOTION DE FILIERE</a:t>
            </a:r>
            <a:endParaRPr lang="fr-FR" sz="1800" b="1" dirty="0">
              <a:latin typeface="+mn-lt"/>
            </a:endParaRPr>
          </a:p>
        </p:txBody>
      </p:sp>
      <p:sp>
        <p:nvSpPr>
          <p:cNvPr id="3" name="ZoneTexte 2"/>
          <p:cNvSpPr txBox="1"/>
          <p:nvPr/>
        </p:nvSpPr>
        <p:spPr>
          <a:xfrm>
            <a:off x="6413809" y="2265842"/>
            <a:ext cx="2569217" cy="646331"/>
          </a:xfrm>
          <a:prstGeom prst="rect">
            <a:avLst/>
          </a:prstGeom>
          <a:noFill/>
        </p:spPr>
        <p:txBody>
          <a:bodyPr wrap="square" rtlCol="0">
            <a:spAutoFit/>
          </a:bodyPr>
          <a:lstStyle/>
          <a:p>
            <a:r>
              <a:rPr lang="fr-FR" sz="1800" b="1" dirty="0" smtClean="0">
                <a:latin typeface="+mn-lt"/>
              </a:rPr>
              <a:t>Extraction de matières premières (Silicium)</a:t>
            </a:r>
            <a:endParaRPr lang="fr-FR" sz="1800" b="1" dirty="0">
              <a:latin typeface="+mn-lt"/>
            </a:endParaRPr>
          </a:p>
        </p:txBody>
      </p:sp>
      <p:sp>
        <p:nvSpPr>
          <p:cNvPr id="25" name="AutoShape 2" descr="data:image/jpeg;base64,/9j/4AAQSkZJRgABAQEAYABgAAD/2wBDAAoHBwkHBgoJCAkLCwoMDxkQDw4ODx4WFxIZJCAmJSMgIyIoLTkwKCo2KyIjMkQyNjs9QEBAJjBGS0U+Sjk/QD3/2wBDAQsLCw8NDx0QEB09KSMpPT09PT09PT09PT09PT09PT09PT09PT09PT09PT09PT09PT09PT09PT09PT09PT09PT3/wAARCABsAG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BS4oApwryj9DSEApcUoFOxSNFEbijFPxRilcrlGYpMVJikxRcTiRkUmKkIptNEOIwim1IRTCKZm0JRS0UyR4FPApBTxUtnTFBilAre8Hw2l7r1pp97YwXMVzLhncuGUBScLtYDqO4Nb3jbT9I8ManaQWei2cscsJdxK8uSd2OCH4q1TvHmuclTG+zrrD8jcnqtjhMUYrvPEnhDT4/CsPiDRhJBE8ccj28jlxtfHQnnIJFYXhOC1vtetNPvLGC4juZcM7lwyAKThSrAdu4pOm1JRfUunj6dShKvBN8u66qxgYpMV3Xj7S9M8PzwWmnaZboLiEuZWaRnU7u2Wx+YrA8NeHLjxNqn2S3by40G6aUjIjXPp3J7D/AApOm1PkW5VLG06mH+sSXLHzMM8daaRXS3+qWOk6hPaaTpllJBC5jM15H50kxBwSc8KOOigVbh8NW/iXwzPqujQfZr21YrcWasWjfADbkySQcHpk9CKpU76J6mMsbypTqRai9n69+xxpppp5GR1ppqDpaG0UUUzOxKBTwKaKeBUnVFG94H/5HTSsf89j/wCgmuw+I0elSa3p/wDalzewqYCD9niVgF3HJyTn8ga5XwJaXEvizTp4reZ4o5jvkWMlU+U9T0FdD8VbS4l1K0mS3maCO2O+RYyVXLHq3QV0Q0ot26nh4pKeaQjzW93dfMn8fnUbPQLeytIYE0IeWiyRyFnYAZQNnGBxnjPQc1yvgrjxnpf/AF2P/oLV3l8w1f4SJ9mVp3W1hGEG5tyFQwx6jBrjfB+m3sPjOxElncr5E370+WcRkoSNx7de9Oqm6sX6EYCrGOArU5WUlzer0/pGr8WOdX0//r3b/wBCra+FEMaaDdzKB5kl0Qx9lVcD9T+dZnxUtLiTUbOZIJmhjtzvkVCUX5u56CsvwB4pj0DUHtb5ttjdEEyHpE/TJ9iOD6ce9PmUcQ2yXRlXyeKp6ta2+b/4c4+fJnkJ7uf516V8ICfI1UdvMi/k1cVr2iXWnavcR+RI8LyFoJUUssqE5UqRweDXUeH9RHgTwpdXF6m3U7191taPw+0DAZ16qMknn2qKKcal30OnM5xr4OMKWrlayOL1+CO38Q6lDCAI47qVVA6ABzgVmEVK7M7szsWZiSzHuT3qM1k3dtnpQg4U4xfRDMUUuKKBWOnufAms2FuJ737DbQkhRJLdIqknoM1U1Tw3qOjWcF1drAYLgkRPFMrhuM9R2r0j4nD/AIoqD/r4i/8AQTXmf9p7/DcemOXJiuzPGeyqyYI/765/E1tVhCLt5Hl4DFYrERVS6tzWat07mxp3g3W7uFpNLuLaaHOHa3vBtzjODjvyKzLqC5guls5NQgmEu3LJd74hk/xN0GMV6N8J+fDV1/1+P/6AteVH/Wt/vH+dRUjGMItdTfBVqtfE1ac2vd8jqtP8J+JRaefpco8iQFla1vcB/pg8+lc/ZieWZoluhbM2Wcyz+UuR1yfWuy8PeKP7AvdIt7qTFhdWEYkyeI33vh/b0P59qPiX4X+zNJrdmh8qXi5Ufwv2f6Hv7/WqlTXLzRexlRx01XdHEJLn+F27PqcxqNjf2M6WdzdxyTSPsMMd15m08Y3Dt1FWLjwbqlrdR21w9hFcSsFjhe7QO5PAwOvNGvyx2/ji4klBMcd0jMB1wNpOPyqOwvX1Px3Z3spJe41GN+eoG8YH4DA/CotDms+9jpVTEqjGpBpLl5np16IuHw74h0PZC+oQ6cJ87I/7REXmEdccgdx+dY2uaLqGiXaxaoAJ5k8wESbyRkjJP4V2vxdx5ukem2b+aVxOpak+p2mmRZeS4tbc2/zc7vnJQD8CB+FVVUU3EwwNWtVhDEStaV72Vtr9fkV9O0m81eZ47KEyeWu+V2IVIl67mY8Adfyq1H4alupPKsdR0y7uO0EU5Dv7LvVQx+hruPGmmReF/h1baZaYHnXCLcN3lbBZifxUfgAK8v8AMeFxLGxWSMh1YdVI5BolBQaix0cTVxcZVabsk9NPz/4BLJY3kUjRyWdyroSrKYmyCOo6UV9H2xFxaxTEYMiB/wAxmit/qy7nkf27U/kX3nGfE0/8UTb/APXxF/6Ca8hB5r0XxF4qt9a0eO01DTnhtkkVw8d6A2QCB1Q8V5wMdjiscRZyuj1MljOnRlCatrc9e+Ev/ItXf/X43/oC15Vn963++f516B4W8TWmhaXJb6dYyzxvKZGaW6BIYgAj7g44rirkacNUi+yicWvBkDzBm684YKMfkaKtnCKvsGXc9PFVqkou0tvxLGtH9xo/vpyf+hyV3fgLxBFrmky+H9VxLIkRVd//AC1hxgj6jP5Y9DXE61Np81ha+RFMksMKxRFrkOCgZjkjYOeT3H0rKs7u4sr2G5s3KXETho2HrUqfs6l90bVMJ9cwfJJWkm2r+tzU8XDHi3VFHRZyBz9Kr+HT/wAVTpH/AF+Rf+him69dtfa5eXUiCN5ZCzIG3AHvzUnh6e0tdUgubiKWWaCVJIVWcRgsDnB+U5HT0qVZ1L+Z1S5o4Hktd8tvwOx+L/8ArtH/AN2b+aV5zFMYZ45VGWjcOAe5Bz/Su18Z67b69FC13ZvbzwI4h2XQIJOOo2c9B3FcMTg1ddrnujlyqMo4RUpq1r/i2eq/EyePVPBOn31q2+F7hJAw9GRv68V5LJny245xXRaFrVzDplxpVzCt3pEnzSRySbPKOc7kfsc84wR7daktf+EetLlJ7Nbq/uY2Dx2926xx7hyMlRl+ccfLmqm1Ualc5cMp4KnKi4t6uzX69j3Cy/c2NvGx+ZI1U/UCivE5vH3i0zyH7Y8eWPyLbrhfYcdKK6Pbx7Hjf2RXeun3mXqNx5lkFzxuB/SsvNSyyloVGahx8ua4pan1lL3UbGmz+XbEZ4yT+lZhPzGpIJdsRHrUGalmlPRtlmZ9yxe0YH6mrNggj/fOOR93P86pD5inoBUk1xldo70bO5bd1yoW7fddytnOWJpts+25jPowNRMcyEe9Ip2yA+hpDb92xf1WbzfK5zgH+lZ3fHrUtzJv21CflwfxqnuZR92NjRvJFisFgj4G4Zx3rMDEEEHBB61PPL5kY+tVu4psyWiOhW6BUE9cetFZInIAHNFXzMw9mVd2aCabS1B0Jjw+BijNMFLRYtMkEhA4pM5NNopDuO3ZOaQtzmkpKLBccXz1ppYnrQaQ9KdiWxdxH0pM+lNooIF3t60UlFAj/9k=">
            <a:hlinkClick r:id="rId2"/>
          </p:cNvPr>
          <p:cNvSpPr>
            <a:spLocks noChangeAspect="1" noChangeArrowheads="1"/>
          </p:cNvSpPr>
          <p:nvPr/>
        </p:nvSpPr>
        <p:spPr bwMode="auto">
          <a:xfrm>
            <a:off x="4046538" y="-487363"/>
            <a:ext cx="933450"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AutoShape 4" descr="data:image/jpeg;base64,/9j/4AAQSkZJRgABAQEAYABgAAD/2wBDAAoHBwkHBgoJCAkLCwoMDxkQDw4ODx4WFxIZJCAmJSMgIyIoLTkwKCo2KyIjMkQyNjs9QEBAJjBGS0U+Sjk/QD3/2wBDAQsLCw8NDx0QEB09KSMpPT09PT09PT09PT09PT09PT09PT09PT09PT09PT09PT09PT09PT09PT09PT09PT09PT3/wAARCABsAG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BS4oApwryj9DSEApcUoFOxSNFEbijFPxRilcrlGYpMVJikxRcTiRkUmKkIptNEOIwim1IRTCKZm0JRS0UyR4FPApBTxUtnTFBilAre8Hw2l7r1pp97YwXMVzLhncuGUBScLtYDqO4Nb3jbT9I8ManaQWei2cscsJdxK8uSd2OCH4q1TvHmuclTG+zrrD8jcnqtjhMUYrvPEnhDT4/CsPiDRhJBE8ccj28jlxtfHQnnIJFYXhOC1vtetNPvLGC4juZcM7lwyAKThSrAdu4pOm1JRfUunj6dShKvBN8u66qxgYpMV3Xj7S9M8PzwWmnaZboLiEuZWaRnU7u2Wx+YrA8NeHLjxNqn2S3by40G6aUjIjXPp3J7D/AApOm1PkW5VLG06mH+sSXLHzMM8daaRXS3+qWOk6hPaaTpllJBC5jM15H50kxBwSc8KOOigVbh8NW/iXwzPqujQfZr21YrcWasWjfADbkySQcHpk9CKpU76J6mMsbypTqRai9n69+xxpppp5GR1ppqDpaG0UUUzOxKBTwKaKeBUnVFG94H/5HTSsf89j/wCgmuw+I0elSa3p/wDalzewqYCD9niVgF3HJyTn8ga5XwJaXEvizTp4reZ4o5jvkWMlU+U9T0FdD8VbS4l1K0mS3maCO2O+RYyVXLHq3QV0Q0ot26nh4pKeaQjzW93dfMn8fnUbPQLeytIYE0IeWiyRyFnYAZQNnGBxnjPQc1yvgrjxnpf/AF2P/oLV3l8w1f4SJ9mVp3W1hGEG5tyFQwx6jBrjfB+m3sPjOxElncr5E370+WcRkoSNx7de9Oqm6sX6EYCrGOArU5WUlzer0/pGr8WOdX0//r3b/wBCra+FEMaaDdzKB5kl0Qx9lVcD9T+dZnxUtLiTUbOZIJmhjtzvkVCUX5u56CsvwB4pj0DUHtb5ttjdEEyHpE/TJ9iOD6ce9PmUcQ2yXRlXyeKp6ta2+b/4c4+fJnkJ7uf516V8ICfI1UdvMi/k1cVr2iXWnavcR+RI8LyFoJUUssqE5UqRweDXUeH9RHgTwpdXF6m3U7191taPw+0DAZ16qMknn2qKKcal30OnM5xr4OMKWrlayOL1+CO38Q6lDCAI47qVVA6ABzgVmEVK7M7szsWZiSzHuT3qM1k3dtnpQg4U4xfRDMUUuKKBWOnufAms2FuJ737DbQkhRJLdIqknoM1U1Tw3qOjWcF1drAYLgkRPFMrhuM9R2r0j4nD/AIoqD/r4i/8AQTXmf9p7/DcemOXJiuzPGeyqyYI/765/E1tVhCLt5Hl4DFYrERVS6tzWat07mxp3g3W7uFpNLuLaaHOHa3vBtzjODjvyKzLqC5guls5NQgmEu3LJd74hk/xN0GMV6N8J+fDV1/1+P/6AteVH/Wt/vH+dRUjGMItdTfBVqtfE1ac2vd8jqtP8J+JRaefpco8iQFla1vcB/pg8+lc/ZieWZoluhbM2Wcyz+UuR1yfWuy8PeKP7AvdIt7qTFhdWEYkyeI33vh/b0P59qPiX4X+zNJrdmh8qXi5Ufwv2f6Hv7/WqlTXLzRexlRx01XdHEJLn+F27PqcxqNjf2M6WdzdxyTSPsMMd15m08Y3Dt1FWLjwbqlrdR21w9hFcSsFjhe7QO5PAwOvNGvyx2/ji4klBMcd0jMB1wNpOPyqOwvX1Px3Z3spJe41GN+eoG8YH4DA/CotDms+9jpVTEqjGpBpLl5np16IuHw74h0PZC+oQ6cJ87I/7REXmEdccgdx+dY2uaLqGiXaxaoAJ5k8wESbyRkjJP4V2vxdx5ukem2b+aVxOpak+p2mmRZeS4tbc2/zc7vnJQD8CB+FVVUU3EwwNWtVhDEStaV72Vtr9fkV9O0m81eZ47KEyeWu+V2IVIl67mY8Adfyq1H4alupPKsdR0y7uO0EU5Dv7LvVQx+hruPGmmReF/h1baZaYHnXCLcN3lbBZifxUfgAK8v8AMeFxLGxWSMh1YdVI5BolBQaix0cTVxcZVabsk9NPz/4BLJY3kUjRyWdyroSrKYmyCOo6UV9H2xFxaxTEYMiB/wAxmit/qy7nkf27U/kX3nGfE0/8UTb/APXxF/6Ca8hB5r0XxF4qt9a0eO01DTnhtkkVw8d6A2QCB1Q8V5wMdjiscRZyuj1MljOnRlCatrc9e+Ev/ItXf/X43/oC15Vn963++f516B4W8TWmhaXJb6dYyzxvKZGaW6BIYgAj7g44rirkacNUi+yicWvBkDzBm684YKMfkaKtnCKvsGXc9PFVqkou0tvxLGtH9xo/vpyf+hyV3fgLxBFrmky+H9VxLIkRVd//AC1hxgj6jP5Y9DXE61Np81ha+RFMksMKxRFrkOCgZjkjYOeT3H0rKs7u4sr2G5s3KXETho2HrUqfs6l90bVMJ9cwfJJWkm2r+tzU8XDHi3VFHRZyBz9Kr+HT/wAVTpH/AF+Rf+him69dtfa5eXUiCN5ZCzIG3AHvzUnh6e0tdUgubiKWWaCVJIVWcRgsDnB+U5HT0qVZ1L+Z1S5o4Hktd8tvwOx+L/8ArtH/AN2b+aV5zFMYZ45VGWjcOAe5Bz/Su18Z67b69FC13ZvbzwI4h2XQIJOOo2c9B3FcMTg1ddrnujlyqMo4RUpq1r/i2eq/EyePVPBOn31q2+F7hJAw9GRv68V5LJny245xXRaFrVzDplxpVzCt3pEnzSRySbPKOc7kfsc84wR7daktf+EetLlJ7Nbq/uY2Dx2926xx7hyMlRl+ccfLmqm1Ualc5cMp4KnKi4t6uzX69j3Cy/c2NvGx+ZI1U/UCivE5vH3i0zyH7Y8eWPyLbrhfYcdKK6Pbx7Hjf2RXeun3mXqNx5lkFzxuB/SsvNSyyloVGahx8ua4pan1lL3UbGmz+XbEZ4yT+lZhPzGpIJdsRHrUGalmlPRtlmZ9yxe0YH6mrNggj/fOOR93P86pD5inoBUk1xldo70bO5bd1yoW7fddytnOWJpts+25jPowNRMcyEe9Ip2yA+hpDb92xf1WbzfK5zgH+lZ3fHrUtzJv21CflwfxqnuZR92NjRvJFisFgj4G4Zx3rMDEEEHBB61PPL5kY+tVu4psyWiOhW6BUE9cetFZInIAHNFXzMw9mVd2aCabS1B0Jjw+BijNMFLRYtMkEhA4pM5NNopDuO3ZOaQtzmkpKLBccXz1ppYnrQaQ9KdiWxdxH0pM+lNooIF3t60UlFAj/9k=">
            <a:hlinkClick r:id="rId2"/>
          </p:cNvPr>
          <p:cNvSpPr>
            <a:spLocks noChangeAspect="1" noChangeArrowheads="1"/>
          </p:cNvSpPr>
          <p:nvPr/>
        </p:nvSpPr>
        <p:spPr bwMode="auto">
          <a:xfrm>
            <a:off x="4198938" y="-334963"/>
            <a:ext cx="933450"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AutoShape 6" descr="data:image/jpeg;base64,/9j/4AAQSkZJRgABAQEAYABgAAD/2wBDAAoHBwkHBgoJCAkLCwoMDxkQDw4ODx4WFxIZJCAmJSMgIyIoLTkwKCo2KyIjMkQyNjs9QEBAJjBGS0U+Sjk/QD3/2wBDAQsLCw8NDx0QEB09KSMpPT09PT09PT09PT09PT09PT09PT09PT09PT09PT09PT09PT09PT09PT09PT09PT09PT3/wAARCABsAG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BS4oApwryj9DSEApcUoFOxSNFEbijFPxRilcrlGYpMVJikxRcTiRkUmKkIptNEOIwim1IRTCKZm0JRS0UyR4FPApBTxUtnTFBilAre8Hw2l7r1pp97YwXMVzLhncuGUBScLtYDqO4Nb3jbT9I8ManaQWei2cscsJdxK8uSd2OCH4q1TvHmuclTG+zrrD8jcnqtjhMUYrvPEnhDT4/CsPiDRhJBE8ccj28jlxtfHQnnIJFYXhOC1vtetNPvLGC4juZcM7lwyAKThSrAdu4pOm1JRfUunj6dShKvBN8u66qxgYpMV3Xj7S9M8PzwWmnaZboLiEuZWaRnU7u2Wx+YrA8NeHLjxNqn2S3by40G6aUjIjXPp3J7D/AApOm1PkW5VLG06mH+sSXLHzMM8daaRXS3+qWOk6hPaaTpllJBC5jM15H50kxBwSc8KOOigVbh8NW/iXwzPqujQfZr21YrcWasWjfADbkySQcHpk9CKpU76J6mMsbypTqRai9n69+xxpppp5GR1ppqDpaG0UUUzOxKBTwKaKeBUnVFG94H/5HTSsf89j/wCgmuw+I0elSa3p/wDalzewqYCD9niVgF3HJyTn8ga5XwJaXEvizTp4reZ4o5jvkWMlU+U9T0FdD8VbS4l1K0mS3maCO2O+RYyVXLHq3QV0Q0ot26nh4pKeaQjzW93dfMn8fnUbPQLeytIYE0IeWiyRyFnYAZQNnGBxnjPQc1yvgrjxnpf/AF2P/oLV3l8w1f4SJ9mVp3W1hGEG5tyFQwx6jBrjfB+m3sPjOxElncr5E370+WcRkoSNx7de9Oqm6sX6EYCrGOArU5WUlzer0/pGr8WOdX0//r3b/wBCra+FEMaaDdzKB5kl0Qx9lVcD9T+dZnxUtLiTUbOZIJmhjtzvkVCUX5u56CsvwB4pj0DUHtb5ttjdEEyHpE/TJ9iOD6ce9PmUcQ2yXRlXyeKp6ta2+b/4c4+fJnkJ7uf516V8ICfI1UdvMi/k1cVr2iXWnavcR+RI8LyFoJUUssqE5UqRweDXUeH9RHgTwpdXF6m3U7191taPw+0DAZ16qMknn2qKKcal30OnM5xr4OMKWrlayOL1+CO38Q6lDCAI47qVVA6ABzgVmEVK7M7szsWZiSzHuT3qM1k3dtnpQg4U4xfRDMUUuKKBWOnufAms2FuJ737DbQkhRJLdIqknoM1U1Tw3qOjWcF1drAYLgkRPFMrhuM9R2r0j4nD/AIoqD/r4i/8AQTXmf9p7/DcemOXJiuzPGeyqyYI/765/E1tVhCLt5Hl4DFYrERVS6tzWat07mxp3g3W7uFpNLuLaaHOHa3vBtzjODjvyKzLqC5guls5NQgmEu3LJd74hk/xN0GMV6N8J+fDV1/1+P/6AteVH/Wt/vH+dRUjGMItdTfBVqtfE1ac2vd8jqtP8J+JRaefpco8iQFla1vcB/pg8+lc/ZieWZoluhbM2Wcyz+UuR1yfWuy8PeKP7AvdIt7qTFhdWEYkyeI33vh/b0P59qPiX4X+zNJrdmh8qXi5Ufwv2f6Hv7/WqlTXLzRexlRx01XdHEJLn+F27PqcxqNjf2M6WdzdxyTSPsMMd15m08Y3Dt1FWLjwbqlrdR21w9hFcSsFjhe7QO5PAwOvNGvyx2/ji4klBMcd0jMB1wNpOPyqOwvX1Px3Z3spJe41GN+eoG8YH4DA/CotDms+9jpVTEqjGpBpLl5np16IuHw74h0PZC+oQ6cJ87I/7REXmEdccgdx+dY2uaLqGiXaxaoAJ5k8wESbyRkjJP4V2vxdx5ukem2b+aVxOpak+p2mmRZeS4tbc2/zc7vnJQD8CB+FVVUU3EwwNWtVhDEStaV72Vtr9fkV9O0m81eZ47KEyeWu+V2IVIl67mY8Adfyq1H4alupPKsdR0y7uO0EU5Dv7LvVQx+hruPGmmReF/h1baZaYHnXCLcN3lbBZifxUfgAK8v8AMeFxLGxWSMh1YdVI5BolBQaix0cTVxcZVabsk9NPz/4BLJY3kUjRyWdyroSrKYmyCOo6UV9H2xFxaxTEYMiB/wAxmit/qy7nkf27U/kX3nGfE0/8UTb/APXxF/6Ca8hB5r0XxF4qt9a0eO01DTnhtkkVw8d6A2QCB1Q8V5wMdjiscRZyuj1MljOnRlCatrc9e+Ev/ItXf/X43/oC15Vn963++f516B4W8TWmhaXJb6dYyzxvKZGaW6BIYgAj7g44rirkacNUi+yicWvBkDzBm684YKMfkaKtnCKvsGXc9PFVqkou0tvxLGtH9xo/vpyf+hyV3fgLxBFrmky+H9VxLIkRVd//AC1hxgj6jP5Y9DXE61Np81ha+RFMksMKxRFrkOCgZjkjYOeT3H0rKs7u4sr2G5s3KXETho2HrUqfs6l90bVMJ9cwfJJWkm2r+tzU8XDHi3VFHRZyBz9Kr+HT/wAVTpH/AF+Rf+him69dtfa5eXUiCN5ZCzIG3AHvzUnh6e0tdUgubiKWWaCVJIVWcRgsDnB+U5HT0qVZ1L+Z1S5o4Hktd8tvwOx+L/8ArtH/AN2b+aV5zFMYZ45VGWjcOAe5Bz/Su18Z67b69FC13ZvbzwI4h2XQIJOOo2c9B3FcMTg1ddrnujlyqMo4RUpq1r/i2eq/EyePVPBOn31q2+F7hJAw9GRv68V5LJny245xXRaFrVzDplxpVzCt3pEnzSRySbPKOc7kfsc84wR7daktf+EetLlJ7Nbq/uY2Dx2926xx7hyMlRl+ccfLmqm1Ualc5cMp4KnKi4t6uzX69j3Cy/c2NvGx+ZI1U/UCivE5vH3i0zyH7Y8eWPyLbrhfYcdKK6Pbx7Hjf2RXeun3mXqNx5lkFzxuB/SsvNSyyloVGahx8ua4pan1lL3UbGmz+XbEZ4yT+lZhPzGpIJdsRHrUGalmlPRtlmZ9yxe0YH6mrNggj/fOOR93P86pD5inoBUk1xldo70bO5bd1yoW7fddytnOWJpts+25jPowNRMcyEe9Ip2yA+hpDb92xf1WbzfK5zgH+lZ3fHrUtzJv21CflwfxqnuZR92NjRvJFisFgj4G4Zx3rMDEEEHBB61PPL5kY+tVu4psyWiOhW6BUE9cetFZInIAHNFXzMw9mVd2aCabS1B0Jjw+BijNMFLRYtMkEhA4pM5NNopDuO3ZOaQtzmkpKLBccXz1ppYnrQaQ9KdiWxdxH0pM+lNooIF3t60UlFAj/9k=">
            <a:hlinkClick r:id="rId2"/>
          </p:cNvPr>
          <p:cNvSpPr>
            <a:spLocks noChangeAspect="1" noChangeArrowheads="1"/>
          </p:cNvSpPr>
          <p:nvPr/>
        </p:nvSpPr>
        <p:spPr bwMode="auto">
          <a:xfrm>
            <a:off x="4351338" y="-182563"/>
            <a:ext cx="933450"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AutoShape 8" descr="data:image/jpeg;base64,/9j/4AAQSkZJRgABAQEAYABgAAD/2wBDAAoHBwkHBgoJCAkLCwoMDxkQDw4ODx4WFxIZJCAmJSMgIyIoLTkwKCo2KyIjMkQyNjs9QEBAJjBGS0U+Sjk/QD3/2wBDAQsLCw8NDx0QEB09KSMpPT09PT09PT09PT09PT09PT09PT09PT09PT09PT09PT09PT09PT09PT09PT09PT09PT3/wAARCABsAG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BS4oApwryj9DSEApcUoFOxSNFEbijFPxRilcrlGYpMVJikxRcTiRkUmKkIptNEOIwim1IRTCKZm0JRS0UyR4FPApBTxUtnTFBilAre8Hw2l7r1pp97YwXMVzLhncuGUBScLtYDqO4Nb3jbT9I8ManaQWei2cscsJdxK8uSd2OCH4q1TvHmuclTG+zrrD8jcnqtjhMUYrvPEnhDT4/CsPiDRhJBE8ccj28jlxtfHQnnIJFYXhOC1vtetNPvLGC4juZcM7lwyAKThSrAdu4pOm1JRfUunj6dShKvBN8u66qxgYpMV3Xj7S9M8PzwWmnaZboLiEuZWaRnU7u2Wx+YrA8NeHLjxNqn2S3by40G6aUjIjXPp3J7D/AApOm1PkW5VLG06mH+sSXLHzMM8daaRXS3+qWOk6hPaaTpllJBC5jM15H50kxBwSc8KOOigVbh8NW/iXwzPqujQfZr21YrcWasWjfADbkySQcHpk9CKpU76J6mMsbypTqRai9n69+xxpppp5GR1ppqDpaG0UUUzOxKBTwKaKeBUnVFG94H/5HTSsf89j/wCgmuw+I0elSa3p/wDalzewqYCD9niVgF3HJyTn8ga5XwJaXEvizTp4reZ4o5jvkWMlU+U9T0FdD8VbS4l1K0mS3maCO2O+RYyVXLHq3QV0Q0ot26nh4pKeaQjzW93dfMn8fnUbPQLeytIYE0IeWiyRyFnYAZQNnGBxnjPQc1yvgrjxnpf/AF2P/oLV3l8w1f4SJ9mVp3W1hGEG5tyFQwx6jBrjfB+m3sPjOxElncr5E370+WcRkoSNx7de9Oqm6sX6EYCrGOArU5WUlzer0/pGr8WOdX0//r3b/wBCra+FEMaaDdzKB5kl0Qx9lVcD9T+dZnxUtLiTUbOZIJmhjtzvkVCUX5u56CsvwB4pj0DUHtb5ttjdEEyHpE/TJ9iOD6ce9PmUcQ2yXRlXyeKp6ta2+b/4c4+fJnkJ7uf516V8ICfI1UdvMi/k1cVr2iXWnavcR+RI8LyFoJUUssqE5UqRweDXUeH9RHgTwpdXF6m3U7191taPw+0DAZ16qMknn2qKKcal30OnM5xr4OMKWrlayOL1+CO38Q6lDCAI47qVVA6ABzgVmEVK7M7szsWZiSzHuT3qM1k3dtnpQg4U4xfRDMUUuKKBWOnufAms2FuJ737DbQkhRJLdIqknoM1U1Tw3qOjWcF1drAYLgkRPFMrhuM9R2r0j4nD/AIoqD/r4i/8AQTXmf9p7/DcemOXJiuzPGeyqyYI/765/E1tVhCLt5Hl4DFYrERVS6tzWat07mxp3g3W7uFpNLuLaaHOHa3vBtzjODjvyKzLqC5guls5NQgmEu3LJd74hk/xN0GMV6N8J+fDV1/1+P/6AteVH/Wt/vH+dRUjGMItdTfBVqtfE1ac2vd8jqtP8J+JRaefpco8iQFla1vcB/pg8+lc/ZieWZoluhbM2Wcyz+UuR1yfWuy8PeKP7AvdIt7qTFhdWEYkyeI33vh/b0P59qPiX4X+zNJrdmh8qXi5Ufwv2f6Hv7/WqlTXLzRexlRx01XdHEJLn+F27PqcxqNjf2M6WdzdxyTSPsMMd15m08Y3Dt1FWLjwbqlrdR21w9hFcSsFjhe7QO5PAwOvNGvyx2/ji4klBMcd0jMB1wNpOPyqOwvX1Px3Z3spJe41GN+eoG8YH4DA/CotDms+9jpVTEqjGpBpLl5np16IuHw74h0PZC+oQ6cJ87I/7REXmEdccgdx+dY2uaLqGiXaxaoAJ5k8wESbyRkjJP4V2vxdx5ukem2b+aVxOpak+p2mmRZeS4tbc2/zc7vnJQD8CB+FVVUU3EwwNWtVhDEStaV72Vtr9fkV9O0m81eZ47KEyeWu+V2IVIl67mY8Adfyq1H4alupPKsdR0y7uO0EU5Dv7LvVQx+hruPGmmReF/h1baZaYHnXCLcN3lbBZifxUfgAK8v8AMeFxLGxWSMh1YdVI5BolBQaix0cTVxcZVabsk9NPz/4BLJY3kUjRyWdyroSrKYmyCOo6UV9H2xFxaxTEYMiB/wAxmit/qy7nkf27U/kX3nGfE0/8UTb/APXxF/6Ca8hB5r0XxF4qt9a0eO01DTnhtkkVw8d6A2QCB1Q8V5wMdjiscRZyuj1MljOnRlCatrc9e+Ev/ItXf/X43/oC15Vn963++f516B4W8TWmhaXJb6dYyzxvKZGaW6BIYgAj7g44rirkacNUi+yicWvBkDzBm684YKMfkaKtnCKvsGXc9PFVqkou0tvxLGtH9xo/vpyf+hyV3fgLxBFrmky+H9VxLIkRVd//AC1hxgj6jP5Y9DXE61Np81ha+RFMksMKxRFrkOCgZjkjYOeT3H0rKs7u4sr2G5s3KXETho2HrUqfs6l90bVMJ9cwfJJWkm2r+tzU8XDHi3VFHRZyBz9Kr+HT/wAVTpH/AF+Rf+him69dtfa5eXUiCN5ZCzIG3AHvzUnh6e0tdUgubiKWWaCVJIVWcRgsDnB+U5HT0qVZ1L+Z1S5o4Hktd8tvwOx+L/8ArtH/AN2b+aV5zFMYZ45VGWjcOAe5Bz/Su18Z67b69FC13ZvbzwI4h2XQIJOOo2c9B3FcMTg1ddrnujlyqMo4RUpq1r/i2eq/EyePVPBOn31q2+F7hJAw9GRv68V5LJny245xXRaFrVzDplxpVzCt3pEnzSRySbPKOc7kfsc84wR7daktf+EetLlJ7Nbq/uY2Dx2926xx7hyMlRl+ccfLmqm1Ualc5cMp4KnKi4t6uzX69j3Cy/c2NvGx+ZI1U/UCivE5vH3i0zyH7Y8eWPyLbrhfYcdKK6Pbx7Hjf2RXeun3mXqNx5lkFzxuB/SsvNSyyloVGahx8ua4pan1lL3UbGmz+XbEZ4yT+lZhPzGpIJdsRHrUGalmlPRtlmZ9yxe0YH6mrNggj/fOOR93P86pD5inoBUk1xldo70bO5bd1yoW7fddytnOWJpts+25jPowNRMcyEe9Ip2yA+hpDb92xf1WbzfK5zgH+lZ3fHrUtzJv21CflwfxqnuZR92NjRvJFisFgj4G4Zx3rMDEEEHBB61PPL5kY+tVu4psyWiOhW6BUE9cetFZInIAHNFXzMw9mVd2aCabS1B0Jjw+BijNMFLRYtMkEhA4pM5NNopDuO3ZOaQtzmkpKLBccXz1ppYnrQaQ9KdiWxdxH0pM+lNooIF3t60UlFAj/9k=">
            <a:hlinkClick r:id="rId2"/>
          </p:cNvPr>
          <p:cNvSpPr>
            <a:spLocks noChangeAspect="1" noChangeArrowheads="1"/>
          </p:cNvSpPr>
          <p:nvPr/>
        </p:nvSpPr>
        <p:spPr bwMode="auto">
          <a:xfrm>
            <a:off x="4503738" y="-30163"/>
            <a:ext cx="933450"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8063" y="2462384"/>
            <a:ext cx="677641"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descr="electronics logo: ST Microelectron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113" y="3249997"/>
            <a:ext cx="1234550" cy="983287"/>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6350690" y="4212671"/>
            <a:ext cx="2632337" cy="646331"/>
          </a:xfrm>
          <a:prstGeom prst="rect">
            <a:avLst/>
          </a:prstGeom>
          <a:noFill/>
        </p:spPr>
        <p:txBody>
          <a:bodyPr wrap="square" rtlCol="0">
            <a:spAutoFit/>
          </a:bodyPr>
          <a:lstStyle/>
          <a:p>
            <a:r>
              <a:rPr lang="fr-FR" sz="1800" b="1" dirty="0" smtClean="0">
                <a:latin typeface="+mn-lt"/>
              </a:rPr>
              <a:t>Fabricant terminaux mobiles</a:t>
            </a:r>
            <a:endParaRPr lang="fr-FR" sz="1800" b="1" dirty="0">
              <a:latin typeface="+mn-lt"/>
            </a:endParaRPr>
          </a:p>
        </p:txBody>
      </p:sp>
      <p:pic>
        <p:nvPicPr>
          <p:cNvPr id="2060"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3524" y="4407489"/>
            <a:ext cx="990600" cy="35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descr="Fichier:Saint-Gobain logo.sv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5663" y="5031898"/>
            <a:ext cx="878434" cy="485334"/>
          </a:xfrm>
          <a:prstGeom prst="rect">
            <a:avLst/>
          </a:prstGeom>
          <a:noFill/>
          <a:extLst>
            <a:ext uri="{909E8E84-426E-40DD-AFC4-6F175D3DCCD1}">
              <a14:hiddenFill xmlns:a14="http://schemas.microsoft.com/office/drawing/2010/main">
                <a:solidFill>
                  <a:srgbClr val="FFFFFF"/>
                </a:solidFill>
              </a14:hiddenFill>
            </a:ext>
          </a:extLst>
        </p:spPr>
      </p:pic>
      <p:sp>
        <p:nvSpPr>
          <p:cNvPr id="30" name="Flèche vers le bas 29"/>
          <p:cNvSpPr/>
          <p:nvPr/>
        </p:nvSpPr>
        <p:spPr>
          <a:xfrm>
            <a:off x="457200" y="2865002"/>
            <a:ext cx="457200" cy="2611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228427" y="5688980"/>
            <a:ext cx="2228664" cy="369332"/>
          </a:xfrm>
          <a:prstGeom prst="rect">
            <a:avLst/>
          </a:prstGeom>
          <a:noFill/>
        </p:spPr>
        <p:txBody>
          <a:bodyPr wrap="square" rtlCol="0">
            <a:spAutoFit/>
          </a:bodyPr>
          <a:lstStyle/>
          <a:p>
            <a:r>
              <a:rPr lang="fr-FR" sz="1800" b="1" dirty="0" smtClean="0">
                <a:latin typeface="+mn-lt"/>
              </a:rPr>
              <a:t>Valeur ajoutée</a:t>
            </a:r>
            <a:endParaRPr lang="fr-FR" sz="1800" b="1" dirty="0">
              <a:latin typeface="+mn-lt"/>
            </a:endParaRPr>
          </a:p>
        </p:txBody>
      </p:sp>
    </p:spTree>
    <p:extLst>
      <p:ext uri="{BB962C8B-B14F-4D97-AF65-F5344CB8AC3E}">
        <p14:creationId xmlns:p14="http://schemas.microsoft.com/office/powerpoint/2010/main" val="4102511446"/>
      </p:ext>
    </p:extLst>
  </p:cSld>
  <p:clrMapOvr>
    <a:masterClrMapping/>
  </p:clrMapOvr>
  <p:transition>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b="1" dirty="0" smtClean="0">
                <a:latin typeface="+mn-lt"/>
                <a:cs typeface="Times New Roman" pitchFamily="18" charset="0"/>
              </a:rPr>
              <a:t>Les spécificités de la relation B to B</a:t>
            </a:r>
            <a:endParaRPr lang="fr-FR" sz="2800" dirty="0">
              <a:latin typeface="+mn-lt"/>
            </a:endParaRPr>
          </a:p>
        </p:txBody>
      </p:sp>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27</a:t>
            </a:fld>
            <a:endParaRPr lang="en-US" dirty="0"/>
          </a:p>
        </p:txBody>
      </p:sp>
      <p:sp>
        <p:nvSpPr>
          <p:cNvPr id="4" name="Espace réservé du contenu 6"/>
          <p:cNvSpPr>
            <a:spLocks noGrp="1"/>
          </p:cNvSpPr>
          <p:nvPr>
            <p:ph idx="1"/>
          </p:nvPr>
        </p:nvSpPr>
        <p:spPr>
          <a:xfrm>
            <a:off x="395536" y="1196752"/>
            <a:ext cx="8229600" cy="1252736"/>
          </a:xfrm>
        </p:spPr>
        <p:txBody>
          <a:bodyPr>
            <a:normAutofit/>
          </a:bodyPr>
          <a:lstStyle/>
          <a:p>
            <a:pPr lvl="0" algn="ctr">
              <a:buNone/>
            </a:pPr>
            <a:endParaRPr lang="fr-FR" sz="2400" b="1" dirty="0" smtClean="0">
              <a:solidFill>
                <a:prstClr val="black"/>
              </a:solidFill>
            </a:endParaRPr>
          </a:p>
          <a:p>
            <a:pPr lvl="2">
              <a:buNone/>
            </a:pPr>
            <a:endParaRPr lang="fr-FR" sz="1600" b="1" dirty="0" smtClean="0">
              <a:solidFill>
                <a:prstClr val="black"/>
              </a:solidFill>
            </a:endParaRPr>
          </a:p>
          <a:p>
            <a:pPr>
              <a:buNone/>
            </a:pPr>
            <a:r>
              <a:rPr lang="fr-FR" sz="2000" b="1" dirty="0" smtClean="0">
                <a:solidFill>
                  <a:prstClr val="black"/>
                </a:solidFill>
              </a:rPr>
              <a:t>Les caractéristiques du marché en B to B:</a:t>
            </a:r>
          </a:p>
          <a:p>
            <a:pPr lvl="2"/>
            <a:endParaRPr lang="fr-FR" sz="1200" b="1" dirty="0" smtClean="0">
              <a:solidFill>
                <a:prstClr val="black"/>
              </a:solidFill>
            </a:endParaRPr>
          </a:p>
          <a:p>
            <a:pPr lvl="2"/>
            <a:endParaRPr lang="fr-FR" sz="1800" dirty="0" smtClean="0">
              <a:solidFill>
                <a:prstClr val="black"/>
              </a:solidFill>
            </a:endParaRPr>
          </a:p>
          <a:p>
            <a:pPr lvl="1">
              <a:buNone/>
            </a:pPr>
            <a:endParaRPr lang="fr-FR" sz="2000" b="1" dirty="0" smtClean="0">
              <a:solidFill>
                <a:prstClr val="black"/>
              </a:solidFill>
            </a:endParaRPr>
          </a:p>
          <a:p>
            <a:pPr lvl="1">
              <a:buNone/>
            </a:pPr>
            <a:endParaRPr lang="fr-FR" sz="2000" b="1" dirty="0" smtClean="0">
              <a:solidFill>
                <a:prstClr val="black"/>
              </a:solidFill>
            </a:endParaRPr>
          </a:p>
          <a:p>
            <a:pPr lvl="0" algn="ctr">
              <a:buNone/>
            </a:pPr>
            <a:endParaRPr lang="fr-FR" sz="2400" b="1" dirty="0" smtClean="0">
              <a:solidFill>
                <a:prstClr val="black"/>
              </a:solidFill>
            </a:endParaRPr>
          </a:p>
          <a:p>
            <a:pPr algn="ctr">
              <a:buNone/>
            </a:pPr>
            <a:endParaRPr lang="fr-FR" sz="2000" dirty="0"/>
          </a:p>
        </p:txBody>
      </p:sp>
      <p:sp>
        <p:nvSpPr>
          <p:cNvPr id="6" name="Rectangle 3"/>
          <p:cNvSpPr txBox="1">
            <a:spLocks noChangeArrowheads="1"/>
          </p:cNvSpPr>
          <p:nvPr/>
        </p:nvSpPr>
        <p:spPr>
          <a:xfrm>
            <a:off x="395536" y="2564904"/>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Demande dérivée de la grande consommation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Importance de la notion de partenariat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Achats peu fréquents mais en gros volumes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Contrats d’approvisionnement pluriannuels sur prévisionnel</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Nombre de clients/ventes limités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Taille et poids des entreprises très variables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lang="fr-FR" sz="1800" dirty="0" smtClean="0">
                <a:latin typeface="+mn-lt"/>
              </a:rPr>
              <a:t>Une clientèle souvent internationale</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4"/>
          <p:cNvSpPr txBox="1">
            <a:spLocks noChangeArrowheads="1"/>
          </p:cNvSpPr>
          <p:nvPr/>
        </p:nvSpPr>
        <p:spPr>
          <a:xfrm>
            <a:off x="4644008" y="2564904"/>
            <a:ext cx="4038600" cy="452596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Acheteurs professionnels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Importance des notions de services et SAV</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Relativité de la notion de prix</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Processus décisionnel lent et séquentiel</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Fort impact de la technologie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Importance des supports documentaires</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Eventuelle concentration géographique</a:t>
            </a:r>
          </a:p>
        </p:txBody>
      </p:sp>
    </p:spTree>
    <p:extLst>
      <p:ext uri="{BB962C8B-B14F-4D97-AF65-F5344CB8AC3E}">
        <p14:creationId xmlns:p14="http://schemas.microsoft.com/office/powerpoint/2010/main" val="2945434060"/>
      </p:ext>
    </p:extLst>
  </p:cSld>
  <p:clrMapOvr>
    <a:masterClrMapping/>
  </p:clrMapOvr>
  <p:transition>
    <p:cover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ZoneTexte 53"/>
          <p:cNvSpPr txBox="1"/>
          <p:nvPr/>
        </p:nvSpPr>
        <p:spPr>
          <a:xfrm>
            <a:off x="304800" y="2286000"/>
            <a:ext cx="8496944" cy="3970318"/>
          </a:xfrm>
          <a:prstGeom prst="rect">
            <a:avLst/>
          </a:prstGeom>
          <a:noFill/>
        </p:spPr>
        <p:txBody>
          <a:bodyPr wrap="square" rtlCol="0">
            <a:spAutoFit/>
          </a:bodyPr>
          <a:lstStyle/>
          <a:p>
            <a:r>
              <a:rPr lang="fr-FR" sz="1800" b="1" dirty="0" smtClean="0">
                <a:latin typeface="+mn-lt"/>
                <a:cs typeface="Times New Roman" pitchFamily="18" charset="0"/>
              </a:rPr>
              <a:t>Pendant de nombreuses années, seule la partie « aval » de la chaine de l’offre va être évoquée  </a:t>
            </a:r>
            <a:r>
              <a:rPr lang="fr-FR" sz="1800" b="1" dirty="0">
                <a:latin typeface="+mn-lt"/>
                <a:cs typeface="Times New Roman" pitchFamily="18" charset="0"/>
              </a:rPr>
              <a:t> </a:t>
            </a:r>
            <a:r>
              <a:rPr lang="fr-FR" sz="1800" b="1" dirty="0" smtClean="0">
                <a:latin typeface="+mn-lt"/>
                <a:cs typeface="Times New Roman" pitchFamily="18" charset="0"/>
              </a:rPr>
              <a:t>           logistique  = distribution physique </a:t>
            </a:r>
          </a:p>
          <a:p>
            <a:endParaRPr lang="fr-FR" sz="1800" b="1" dirty="0" smtClean="0">
              <a:latin typeface="+mn-lt"/>
              <a:cs typeface="Times New Roman" pitchFamily="18" charset="0"/>
            </a:endParaRPr>
          </a:p>
          <a:p>
            <a:r>
              <a:rPr lang="fr-FR" sz="1800" dirty="0" smtClean="0">
                <a:latin typeface="+mn-lt"/>
                <a:cs typeface="Times New Roman" pitchFamily="18" charset="0"/>
              </a:rPr>
              <a:t>En 1948 l’American Marketing  Association définit la logistique:</a:t>
            </a:r>
          </a:p>
          <a:p>
            <a:endParaRPr lang="fr-FR" sz="1800" b="1" dirty="0" smtClean="0">
              <a:latin typeface="+mn-lt"/>
              <a:cs typeface="Times New Roman" pitchFamily="18" charset="0"/>
            </a:endParaRPr>
          </a:p>
          <a:p>
            <a:pPr algn="ctr"/>
            <a:r>
              <a:rPr lang="fr-FR" sz="1800" b="1" i="1" dirty="0" smtClean="0">
                <a:latin typeface="+mn-lt"/>
                <a:cs typeface="Times New Roman" pitchFamily="18" charset="0"/>
              </a:rPr>
              <a:t>« Mouvement et manutention de marchandises du point de production au point de consommation ou d’utilisation »</a:t>
            </a:r>
          </a:p>
          <a:p>
            <a:pPr algn="ctr"/>
            <a:endParaRPr lang="fr-FR" sz="1800" b="1" i="1" dirty="0" smtClean="0">
              <a:latin typeface="+mn-lt"/>
              <a:cs typeface="Times New Roman" pitchFamily="18" charset="0"/>
            </a:endParaRPr>
          </a:p>
          <a:p>
            <a:r>
              <a:rPr lang="fr-FR" sz="1800" dirty="0" smtClean="0">
                <a:latin typeface="+mn-lt"/>
                <a:cs typeface="Times New Roman" pitchFamily="18" charset="0"/>
              </a:rPr>
              <a:t>En 1977 définition donnée par </a:t>
            </a:r>
            <a:r>
              <a:rPr lang="fr-FR" sz="1800" dirty="0" err="1" smtClean="0">
                <a:latin typeface="+mn-lt"/>
                <a:cs typeface="Times New Roman" pitchFamily="18" charset="0"/>
              </a:rPr>
              <a:t>Heskett</a:t>
            </a:r>
            <a:r>
              <a:rPr lang="fr-FR" sz="1800" dirty="0" smtClean="0">
                <a:latin typeface="+mn-lt"/>
                <a:cs typeface="Times New Roman" pitchFamily="18" charset="0"/>
              </a:rPr>
              <a:t>:</a:t>
            </a:r>
          </a:p>
          <a:p>
            <a:endParaRPr lang="fr-FR" sz="1800" dirty="0" smtClean="0">
              <a:latin typeface="+mn-lt"/>
              <a:cs typeface="Times New Roman" pitchFamily="18" charset="0"/>
            </a:endParaRPr>
          </a:p>
          <a:p>
            <a:pPr algn="ctr"/>
            <a:r>
              <a:rPr lang="fr-FR" sz="1800" b="1" i="1" dirty="0" smtClean="0">
                <a:latin typeface="+mn-lt"/>
                <a:cs typeface="Times New Roman" pitchFamily="18" charset="0"/>
              </a:rPr>
              <a:t>« La logistique englobe les activités qui maîtrisent les flux des produits, la coordination des ressources et des débouchés, en réalisant un niveau de service donné au moindre coût »</a:t>
            </a:r>
          </a:p>
          <a:p>
            <a:endParaRPr lang="fr-FR" sz="1800" b="1" i="1" dirty="0" smtClean="0">
              <a:latin typeface="+mn-lt"/>
              <a:cs typeface="Times New Roman" pitchFamily="18" charset="0"/>
            </a:endParaRPr>
          </a:p>
        </p:txBody>
      </p:sp>
      <p:sp>
        <p:nvSpPr>
          <p:cNvPr id="14" name="Flèche droite 13"/>
          <p:cNvSpPr/>
          <p:nvPr/>
        </p:nvSpPr>
        <p:spPr>
          <a:xfrm>
            <a:off x="3124200" y="2667000"/>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6" name="Titre 1"/>
          <p:cNvSpPr>
            <a:spLocks noGrp="1"/>
          </p:cNvSpPr>
          <p:nvPr>
            <p:ph type="title"/>
          </p:nvPr>
        </p:nvSpPr>
        <p:spPr>
          <a:xfrm>
            <a:off x="1219200" y="381000"/>
            <a:ext cx="7924800" cy="1143000"/>
          </a:xfrm>
        </p:spPr>
        <p:txBody>
          <a:bodyPr>
            <a:normAutofit fontScale="90000"/>
          </a:bodyPr>
          <a:lstStyle/>
          <a:p>
            <a:pPr algn="ctr"/>
            <a:r>
              <a:rPr lang="fr-FR" sz="3100" b="1" dirty="0" smtClean="0">
                <a:latin typeface="+mn-lt"/>
                <a:cs typeface="Times New Roman" pitchFamily="18" charset="0"/>
              </a:rPr>
              <a:t>La stratégie de l'entreprise et le </a:t>
            </a:r>
            <a:r>
              <a:rPr lang="fr-FR" sz="3100" b="1" dirty="0" err="1" smtClean="0">
                <a:latin typeface="+mn-lt"/>
                <a:cs typeface="Times New Roman" pitchFamily="18" charset="0"/>
              </a:rPr>
              <a:t>Supply</a:t>
            </a:r>
            <a:r>
              <a:rPr lang="fr-FR" sz="3100" b="1" dirty="0" smtClean="0">
                <a:latin typeface="+mn-lt"/>
                <a:cs typeface="Times New Roman" pitchFamily="18" charset="0"/>
              </a:rPr>
              <a:t> Chain Management (SCM) </a:t>
            </a:r>
            <a:r>
              <a:rPr lang="fr-FR" dirty="0" smtClean="0">
                <a:latin typeface="+mn-lt"/>
              </a:rPr>
              <a:t/>
            </a:r>
            <a:br>
              <a:rPr lang="fr-FR" dirty="0" smtClean="0">
                <a:latin typeface="+mn-lt"/>
              </a:rPr>
            </a:br>
            <a:endParaRPr lang="fr-FR" dirty="0">
              <a:latin typeface="+mn-lt"/>
            </a:endParaRPr>
          </a:p>
        </p:txBody>
      </p:sp>
      <p:sp>
        <p:nvSpPr>
          <p:cNvPr id="7" name="ZoneTexte 6"/>
          <p:cNvSpPr txBox="1"/>
          <p:nvPr/>
        </p:nvSpPr>
        <p:spPr>
          <a:xfrm>
            <a:off x="228600" y="1600200"/>
            <a:ext cx="7696200" cy="461665"/>
          </a:xfrm>
          <a:prstGeom prst="rect">
            <a:avLst/>
          </a:prstGeom>
          <a:noFill/>
        </p:spPr>
        <p:txBody>
          <a:bodyPr wrap="square" rtlCol="0">
            <a:spAutoFit/>
          </a:bodyPr>
          <a:lstStyle/>
          <a:p>
            <a:pPr algn="l"/>
            <a:r>
              <a:rPr lang="fr-FR" b="1" dirty="0" smtClean="0">
                <a:latin typeface="+mn-lt"/>
              </a:rPr>
              <a:t>De la logistique au </a:t>
            </a:r>
            <a:r>
              <a:rPr lang="fr-FR" b="1" dirty="0" err="1" smtClean="0">
                <a:latin typeface="+mn-lt"/>
              </a:rPr>
              <a:t>Supply</a:t>
            </a:r>
            <a:r>
              <a:rPr lang="fr-FR" b="1" dirty="0" smtClean="0">
                <a:latin typeface="+mn-lt"/>
              </a:rPr>
              <a:t> Chain Mangement</a:t>
            </a:r>
            <a:endParaRPr lang="fr-FR" b="1" dirty="0">
              <a:latin typeface="+mn-lt"/>
            </a:endParaRPr>
          </a:p>
        </p:txBody>
      </p:sp>
      <p:sp>
        <p:nvSpPr>
          <p:cNvPr id="8" name="Espace réservé du numéro de diapositive 7"/>
          <p:cNvSpPr>
            <a:spLocks noGrp="1"/>
          </p:cNvSpPr>
          <p:nvPr>
            <p:ph type="sldNum" sz="quarter" idx="12"/>
          </p:nvPr>
        </p:nvSpPr>
        <p:spPr/>
        <p:txBody>
          <a:bodyPr/>
          <a:lstStyle/>
          <a:p>
            <a:pPr algn="ctr"/>
            <a:fld id="{244291EF-772C-4B99-A3CF-0071BDBF94EA}" type="slidenum">
              <a:rPr lang="en-US" smtClean="0"/>
              <a:pPr algn="ctr"/>
              <a:t>28</a:t>
            </a:fld>
            <a:endParaRPr lang="en-US" dirty="0"/>
          </a:p>
        </p:txBody>
      </p:sp>
    </p:spTree>
    <p:extLst>
      <p:ext uri="{BB962C8B-B14F-4D97-AF65-F5344CB8AC3E}">
        <p14:creationId xmlns:p14="http://schemas.microsoft.com/office/powerpoint/2010/main" val="4179110749"/>
      </p:ext>
    </p:extLst>
  </p:cSld>
  <p:clrMapOvr>
    <a:masterClrMapping/>
  </p:clrMapOvr>
  <p:transition>
    <p:cover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Espace réservé du numéro de diapositive 5"/>
          <p:cNvSpPr>
            <a:spLocks noGrp="1"/>
          </p:cNvSpPr>
          <p:nvPr>
            <p:ph type="sldNum" sz="quarter" idx="12"/>
          </p:nvPr>
        </p:nvSpPr>
        <p:spPr/>
        <p:txBody>
          <a:bodyPr/>
          <a:lstStyle/>
          <a:p>
            <a:fld id="{D1B673D7-60C3-4DEF-98C1-3A2F92A70377}" type="slidenum">
              <a:rPr lang="en-US"/>
              <a:pPr/>
              <a:t>29</a:t>
            </a:fld>
            <a:endParaRPr lang="en-US"/>
          </a:p>
        </p:txBody>
      </p:sp>
      <p:grpSp>
        <p:nvGrpSpPr>
          <p:cNvPr id="2" name="Group 56"/>
          <p:cNvGrpSpPr>
            <a:grpSpLocks/>
          </p:cNvGrpSpPr>
          <p:nvPr/>
        </p:nvGrpSpPr>
        <p:grpSpPr bwMode="auto">
          <a:xfrm>
            <a:off x="457200" y="1524000"/>
            <a:ext cx="7834313" cy="5075238"/>
            <a:chOff x="288" y="960"/>
            <a:chExt cx="4935" cy="3197"/>
          </a:xfrm>
        </p:grpSpPr>
        <p:pic>
          <p:nvPicPr>
            <p:cNvPr id="736261" name="Picture 5" descr="C:\Documents and Settings\enash\Application Data\Microsoft\Media Catalog\Downloaded Clips\cl76\j0295770.wmf"/>
            <p:cNvPicPr>
              <a:picLocks noChangeAspect="1" noChangeArrowheads="1"/>
            </p:cNvPicPr>
            <p:nvPr/>
          </p:nvPicPr>
          <p:blipFill>
            <a:blip r:embed="rId3" cstate="print"/>
            <a:srcRect/>
            <a:stretch>
              <a:fillRect/>
            </a:stretch>
          </p:blipFill>
          <p:spPr bwMode="auto">
            <a:xfrm>
              <a:off x="768" y="2256"/>
              <a:ext cx="528" cy="495"/>
            </a:xfrm>
            <a:prstGeom prst="rect">
              <a:avLst/>
            </a:prstGeom>
            <a:noFill/>
          </p:spPr>
        </p:pic>
        <p:pic>
          <p:nvPicPr>
            <p:cNvPr id="736262" name="Picture 6" descr="C:\Documents and Settings\enash\Application Data\Microsoft\Media Catalog\Downloaded Clips\cl2\bd06977_.wmf"/>
            <p:cNvPicPr>
              <a:picLocks noChangeAspect="1" noChangeArrowheads="1"/>
            </p:cNvPicPr>
            <p:nvPr/>
          </p:nvPicPr>
          <p:blipFill>
            <a:blip r:embed="rId4" cstate="print"/>
            <a:srcRect/>
            <a:stretch>
              <a:fillRect/>
            </a:stretch>
          </p:blipFill>
          <p:spPr bwMode="auto">
            <a:xfrm>
              <a:off x="384" y="3024"/>
              <a:ext cx="679" cy="448"/>
            </a:xfrm>
            <a:prstGeom prst="rect">
              <a:avLst/>
            </a:prstGeom>
            <a:noFill/>
          </p:spPr>
        </p:pic>
        <p:pic>
          <p:nvPicPr>
            <p:cNvPr id="736263" name="Picture 7" descr="C:\Documents and Settings\enash\Application Data\Microsoft\Media Catalog\Downloaded Clips\cl29\j0104966.wmf"/>
            <p:cNvPicPr>
              <a:picLocks noChangeAspect="1" noChangeArrowheads="1"/>
            </p:cNvPicPr>
            <p:nvPr/>
          </p:nvPicPr>
          <p:blipFill>
            <a:blip r:embed="rId5" cstate="print"/>
            <a:srcRect/>
            <a:stretch>
              <a:fillRect/>
            </a:stretch>
          </p:blipFill>
          <p:spPr bwMode="auto">
            <a:xfrm>
              <a:off x="2112" y="2016"/>
              <a:ext cx="671" cy="669"/>
            </a:xfrm>
            <a:prstGeom prst="rect">
              <a:avLst/>
            </a:prstGeom>
            <a:noFill/>
          </p:spPr>
        </p:pic>
        <p:pic>
          <p:nvPicPr>
            <p:cNvPr id="736264" name="Picture 8" descr="C:\Documents and Settings\enash\Application Data\Microsoft\Media Catalog\Downloaded Clips\cl74\j0290393.wmf"/>
            <p:cNvPicPr>
              <a:picLocks noChangeAspect="1" noChangeArrowheads="1"/>
            </p:cNvPicPr>
            <p:nvPr/>
          </p:nvPicPr>
          <p:blipFill>
            <a:blip r:embed="rId6" cstate="print"/>
            <a:srcRect/>
            <a:stretch>
              <a:fillRect/>
            </a:stretch>
          </p:blipFill>
          <p:spPr bwMode="auto">
            <a:xfrm>
              <a:off x="1920" y="1200"/>
              <a:ext cx="715" cy="496"/>
            </a:xfrm>
            <a:prstGeom prst="rect">
              <a:avLst/>
            </a:prstGeom>
            <a:noFill/>
          </p:spPr>
        </p:pic>
        <p:pic>
          <p:nvPicPr>
            <p:cNvPr id="736265" name="Picture 9" descr="C:\Documents and Settings\enash\Application Data\Microsoft\Media Catalog\Downloaded Clips\cl81\j0324772.wmf"/>
            <p:cNvPicPr>
              <a:picLocks noChangeAspect="1" noChangeArrowheads="1"/>
            </p:cNvPicPr>
            <p:nvPr/>
          </p:nvPicPr>
          <p:blipFill>
            <a:blip r:embed="rId7" cstate="print"/>
            <a:srcRect/>
            <a:stretch>
              <a:fillRect/>
            </a:stretch>
          </p:blipFill>
          <p:spPr bwMode="auto">
            <a:xfrm>
              <a:off x="336" y="1344"/>
              <a:ext cx="576" cy="576"/>
            </a:xfrm>
            <a:prstGeom prst="rect">
              <a:avLst/>
            </a:prstGeom>
            <a:noFill/>
          </p:spPr>
        </p:pic>
        <p:pic>
          <p:nvPicPr>
            <p:cNvPr id="736266" name="Picture 10" descr="C:\Documents and Settings\enash\Application Data\Microsoft\Media Catalog\Downloaded Clips\cl7c\j0311312.wmf"/>
            <p:cNvPicPr>
              <a:picLocks noChangeAspect="1" noChangeArrowheads="1"/>
            </p:cNvPicPr>
            <p:nvPr/>
          </p:nvPicPr>
          <p:blipFill>
            <a:blip r:embed="rId8" cstate="print"/>
            <a:srcRect/>
            <a:stretch>
              <a:fillRect/>
            </a:stretch>
          </p:blipFill>
          <p:spPr bwMode="auto">
            <a:xfrm>
              <a:off x="1920" y="3024"/>
              <a:ext cx="670" cy="720"/>
            </a:xfrm>
            <a:prstGeom prst="rect">
              <a:avLst/>
            </a:prstGeom>
            <a:noFill/>
          </p:spPr>
        </p:pic>
        <p:pic>
          <p:nvPicPr>
            <p:cNvPr id="736267" name="Picture 11" descr="C:\Documents and Settings\enash\Application Data\Microsoft\Media Catalog\Downloaded Clips\cl5e\j0237110.wmf"/>
            <p:cNvPicPr>
              <a:picLocks noChangeAspect="1" noChangeArrowheads="1"/>
            </p:cNvPicPr>
            <p:nvPr/>
          </p:nvPicPr>
          <p:blipFill>
            <a:blip r:embed="rId9" cstate="print"/>
            <a:srcRect/>
            <a:stretch>
              <a:fillRect/>
            </a:stretch>
          </p:blipFill>
          <p:spPr bwMode="auto">
            <a:xfrm>
              <a:off x="3360" y="1344"/>
              <a:ext cx="720" cy="434"/>
            </a:xfrm>
            <a:prstGeom prst="rect">
              <a:avLst/>
            </a:prstGeom>
            <a:noFill/>
          </p:spPr>
        </p:pic>
        <p:pic>
          <p:nvPicPr>
            <p:cNvPr id="736268" name="Picture 12" descr="C:\Documents and Settings\enash\Application Data\Microsoft\Media Catalog\Downloaded Clips\cl5d\j0233037.wmf"/>
            <p:cNvPicPr>
              <a:picLocks noChangeAspect="1" noChangeArrowheads="1"/>
            </p:cNvPicPr>
            <p:nvPr/>
          </p:nvPicPr>
          <p:blipFill>
            <a:blip r:embed="rId10" cstate="print"/>
            <a:srcRect/>
            <a:stretch>
              <a:fillRect/>
            </a:stretch>
          </p:blipFill>
          <p:spPr bwMode="auto">
            <a:xfrm>
              <a:off x="3648" y="2016"/>
              <a:ext cx="357" cy="864"/>
            </a:xfrm>
            <a:prstGeom prst="rect">
              <a:avLst/>
            </a:prstGeom>
            <a:noFill/>
          </p:spPr>
        </p:pic>
        <p:pic>
          <p:nvPicPr>
            <p:cNvPr id="736269" name="Picture 13" descr="C:\Documents and Settings\enash\Application Data\Microsoft\Media Catalog\Downloaded Clips\cl72\j0286978.wmf"/>
            <p:cNvPicPr>
              <a:picLocks noChangeAspect="1" noChangeArrowheads="1"/>
            </p:cNvPicPr>
            <p:nvPr/>
          </p:nvPicPr>
          <p:blipFill>
            <a:blip r:embed="rId11" cstate="print"/>
            <a:srcRect/>
            <a:stretch>
              <a:fillRect/>
            </a:stretch>
          </p:blipFill>
          <p:spPr bwMode="auto">
            <a:xfrm>
              <a:off x="3408" y="3168"/>
              <a:ext cx="725" cy="535"/>
            </a:xfrm>
            <a:prstGeom prst="rect">
              <a:avLst/>
            </a:prstGeom>
            <a:noFill/>
          </p:spPr>
        </p:pic>
        <p:pic>
          <p:nvPicPr>
            <p:cNvPr id="736270" name="Picture 14" descr="C:\Documents and Settings\enash\Application Data\Microsoft\Media Catalog\Downloaded Clips\cla1\j0404171.wmf"/>
            <p:cNvPicPr>
              <a:picLocks noChangeAspect="1" noChangeArrowheads="1"/>
            </p:cNvPicPr>
            <p:nvPr/>
          </p:nvPicPr>
          <p:blipFill>
            <a:blip r:embed="rId12" cstate="print"/>
            <a:srcRect/>
            <a:stretch>
              <a:fillRect/>
            </a:stretch>
          </p:blipFill>
          <p:spPr bwMode="auto">
            <a:xfrm>
              <a:off x="4512" y="1200"/>
              <a:ext cx="699" cy="764"/>
            </a:xfrm>
            <a:prstGeom prst="rect">
              <a:avLst/>
            </a:prstGeom>
            <a:noFill/>
          </p:spPr>
        </p:pic>
        <p:pic>
          <p:nvPicPr>
            <p:cNvPr id="736271" name="Picture 15" descr="C:\Documents and Settings\enash\Application Data\Microsoft\Media Catalog\Downloaded Clips\cla1\j0403883.wmf"/>
            <p:cNvPicPr>
              <a:picLocks noChangeAspect="1" noChangeArrowheads="1"/>
            </p:cNvPicPr>
            <p:nvPr/>
          </p:nvPicPr>
          <p:blipFill>
            <a:blip r:embed="rId13" cstate="print"/>
            <a:srcRect/>
            <a:stretch>
              <a:fillRect/>
            </a:stretch>
          </p:blipFill>
          <p:spPr bwMode="auto">
            <a:xfrm>
              <a:off x="4656" y="2352"/>
              <a:ext cx="567" cy="586"/>
            </a:xfrm>
            <a:prstGeom prst="rect">
              <a:avLst/>
            </a:prstGeom>
            <a:noFill/>
          </p:spPr>
        </p:pic>
        <p:pic>
          <p:nvPicPr>
            <p:cNvPr id="736272" name="Picture 16" descr="C:\Documents and Settings\enash\Application Data\Microsoft\Media Catalog\Downloaded Clips\cl70\j0280990.wmf"/>
            <p:cNvPicPr>
              <a:picLocks noChangeAspect="1" noChangeArrowheads="1"/>
            </p:cNvPicPr>
            <p:nvPr/>
          </p:nvPicPr>
          <p:blipFill>
            <a:blip r:embed="rId14" cstate="print"/>
            <a:srcRect/>
            <a:stretch>
              <a:fillRect/>
            </a:stretch>
          </p:blipFill>
          <p:spPr bwMode="auto">
            <a:xfrm>
              <a:off x="4608" y="3264"/>
              <a:ext cx="539" cy="579"/>
            </a:xfrm>
            <a:prstGeom prst="rect">
              <a:avLst/>
            </a:prstGeom>
            <a:noFill/>
          </p:spPr>
        </p:pic>
        <p:sp>
          <p:nvSpPr>
            <p:cNvPr id="736273" name="Line 17"/>
            <p:cNvSpPr>
              <a:spLocks noChangeShapeType="1"/>
            </p:cNvSpPr>
            <p:nvPr/>
          </p:nvSpPr>
          <p:spPr bwMode="auto">
            <a:xfrm flipV="1">
              <a:off x="960" y="1392"/>
              <a:ext cx="912" cy="192"/>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74" name="Line 18"/>
            <p:cNvSpPr>
              <a:spLocks noChangeShapeType="1"/>
            </p:cNvSpPr>
            <p:nvPr/>
          </p:nvSpPr>
          <p:spPr bwMode="auto">
            <a:xfrm>
              <a:off x="960" y="1632"/>
              <a:ext cx="1200" cy="576"/>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75" name="Line 19"/>
            <p:cNvSpPr>
              <a:spLocks noChangeShapeType="1"/>
            </p:cNvSpPr>
            <p:nvPr/>
          </p:nvSpPr>
          <p:spPr bwMode="auto">
            <a:xfrm>
              <a:off x="960" y="1680"/>
              <a:ext cx="1008" cy="1296"/>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76" name="Line 20"/>
            <p:cNvSpPr>
              <a:spLocks noChangeShapeType="1"/>
            </p:cNvSpPr>
            <p:nvPr/>
          </p:nvSpPr>
          <p:spPr bwMode="auto">
            <a:xfrm flipV="1">
              <a:off x="1248" y="1632"/>
              <a:ext cx="768" cy="672"/>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77" name="Line 21"/>
            <p:cNvSpPr>
              <a:spLocks noChangeShapeType="1"/>
            </p:cNvSpPr>
            <p:nvPr/>
          </p:nvSpPr>
          <p:spPr bwMode="auto">
            <a:xfrm>
              <a:off x="1344" y="2592"/>
              <a:ext cx="672" cy="624"/>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78" name="Line 22"/>
            <p:cNvSpPr>
              <a:spLocks noChangeShapeType="1"/>
            </p:cNvSpPr>
            <p:nvPr/>
          </p:nvSpPr>
          <p:spPr bwMode="auto">
            <a:xfrm flipV="1">
              <a:off x="1104" y="1680"/>
              <a:ext cx="1008" cy="1392"/>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79" name="Line 23"/>
            <p:cNvSpPr>
              <a:spLocks noChangeShapeType="1"/>
            </p:cNvSpPr>
            <p:nvPr/>
          </p:nvSpPr>
          <p:spPr bwMode="auto">
            <a:xfrm flipV="1">
              <a:off x="1104" y="2448"/>
              <a:ext cx="1008" cy="720"/>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0" name="Line 24"/>
            <p:cNvSpPr>
              <a:spLocks noChangeShapeType="1"/>
            </p:cNvSpPr>
            <p:nvPr/>
          </p:nvSpPr>
          <p:spPr bwMode="auto">
            <a:xfrm>
              <a:off x="1104" y="3216"/>
              <a:ext cx="912" cy="240"/>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1" name="Line 25"/>
            <p:cNvSpPr>
              <a:spLocks noChangeShapeType="1"/>
            </p:cNvSpPr>
            <p:nvPr/>
          </p:nvSpPr>
          <p:spPr bwMode="auto">
            <a:xfrm>
              <a:off x="2640" y="1440"/>
              <a:ext cx="672" cy="48"/>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2" name="Line 26"/>
            <p:cNvSpPr>
              <a:spLocks noChangeShapeType="1"/>
            </p:cNvSpPr>
            <p:nvPr/>
          </p:nvSpPr>
          <p:spPr bwMode="auto">
            <a:xfrm>
              <a:off x="2640" y="1488"/>
              <a:ext cx="912" cy="912"/>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3" name="Line 27"/>
            <p:cNvSpPr>
              <a:spLocks noChangeShapeType="1"/>
            </p:cNvSpPr>
            <p:nvPr/>
          </p:nvSpPr>
          <p:spPr bwMode="auto">
            <a:xfrm>
              <a:off x="2640" y="1536"/>
              <a:ext cx="816" cy="1632"/>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4" name="Line 28"/>
            <p:cNvSpPr>
              <a:spLocks noChangeShapeType="1"/>
            </p:cNvSpPr>
            <p:nvPr/>
          </p:nvSpPr>
          <p:spPr bwMode="auto">
            <a:xfrm flipV="1">
              <a:off x="2640" y="1536"/>
              <a:ext cx="624" cy="576"/>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5" name="Line 29"/>
            <p:cNvSpPr>
              <a:spLocks noChangeShapeType="1"/>
            </p:cNvSpPr>
            <p:nvPr/>
          </p:nvSpPr>
          <p:spPr bwMode="auto">
            <a:xfrm>
              <a:off x="2880" y="2400"/>
              <a:ext cx="672" cy="144"/>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6" name="Line 30"/>
            <p:cNvSpPr>
              <a:spLocks noChangeShapeType="1"/>
            </p:cNvSpPr>
            <p:nvPr/>
          </p:nvSpPr>
          <p:spPr bwMode="auto">
            <a:xfrm>
              <a:off x="2784" y="2448"/>
              <a:ext cx="576" cy="816"/>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7" name="Line 31"/>
            <p:cNvSpPr>
              <a:spLocks noChangeShapeType="1"/>
            </p:cNvSpPr>
            <p:nvPr/>
          </p:nvSpPr>
          <p:spPr bwMode="auto">
            <a:xfrm flipV="1">
              <a:off x="2592" y="2160"/>
              <a:ext cx="960" cy="912"/>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8" name="Line 32"/>
            <p:cNvSpPr>
              <a:spLocks noChangeShapeType="1"/>
            </p:cNvSpPr>
            <p:nvPr/>
          </p:nvSpPr>
          <p:spPr bwMode="auto">
            <a:xfrm>
              <a:off x="2592" y="3120"/>
              <a:ext cx="720" cy="240"/>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89" name="Line 33"/>
            <p:cNvSpPr>
              <a:spLocks noChangeShapeType="1"/>
            </p:cNvSpPr>
            <p:nvPr/>
          </p:nvSpPr>
          <p:spPr bwMode="auto">
            <a:xfrm>
              <a:off x="4080" y="1536"/>
              <a:ext cx="432" cy="0"/>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90" name="Line 34"/>
            <p:cNvSpPr>
              <a:spLocks noChangeShapeType="1"/>
            </p:cNvSpPr>
            <p:nvPr/>
          </p:nvSpPr>
          <p:spPr bwMode="auto">
            <a:xfrm>
              <a:off x="4080" y="1584"/>
              <a:ext cx="576" cy="720"/>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91" name="Line 35"/>
            <p:cNvSpPr>
              <a:spLocks noChangeShapeType="1"/>
            </p:cNvSpPr>
            <p:nvPr/>
          </p:nvSpPr>
          <p:spPr bwMode="auto">
            <a:xfrm>
              <a:off x="4080" y="1632"/>
              <a:ext cx="624" cy="1680"/>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92" name="Line 36"/>
            <p:cNvSpPr>
              <a:spLocks noChangeShapeType="1"/>
            </p:cNvSpPr>
            <p:nvPr/>
          </p:nvSpPr>
          <p:spPr bwMode="auto">
            <a:xfrm flipV="1">
              <a:off x="4032" y="1776"/>
              <a:ext cx="480" cy="576"/>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93" name="Line 37"/>
            <p:cNvSpPr>
              <a:spLocks noChangeShapeType="1"/>
            </p:cNvSpPr>
            <p:nvPr/>
          </p:nvSpPr>
          <p:spPr bwMode="auto">
            <a:xfrm>
              <a:off x="4032" y="2400"/>
              <a:ext cx="576" cy="192"/>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94" name="Line 38"/>
            <p:cNvSpPr>
              <a:spLocks noChangeShapeType="1"/>
            </p:cNvSpPr>
            <p:nvPr/>
          </p:nvSpPr>
          <p:spPr bwMode="auto">
            <a:xfrm flipV="1">
              <a:off x="4080" y="2736"/>
              <a:ext cx="528" cy="576"/>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95" name="Line 39"/>
            <p:cNvSpPr>
              <a:spLocks noChangeShapeType="1"/>
            </p:cNvSpPr>
            <p:nvPr/>
          </p:nvSpPr>
          <p:spPr bwMode="auto">
            <a:xfrm>
              <a:off x="4128" y="3360"/>
              <a:ext cx="528" cy="48"/>
            </a:xfrm>
            <a:prstGeom prst="line">
              <a:avLst/>
            </a:prstGeom>
            <a:noFill/>
            <a:ln w="12700">
              <a:solidFill>
                <a:schemeClr val="tx1"/>
              </a:solidFill>
              <a:round/>
              <a:headEnd type="none" w="sm" len="sm"/>
              <a:tailEnd type="triangle" w="sm" len="sm"/>
            </a:ln>
            <a:effectLst/>
          </p:spPr>
          <p:txBody>
            <a:bodyPr/>
            <a:lstStyle/>
            <a:p>
              <a:endParaRPr lang="fr-FR"/>
            </a:p>
          </p:txBody>
        </p:sp>
        <p:sp>
          <p:nvSpPr>
            <p:cNvPr id="736296" name="Text Box 40"/>
            <p:cNvSpPr txBox="1">
              <a:spLocks noChangeArrowheads="1"/>
            </p:cNvSpPr>
            <p:nvPr/>
          </p:nvSpPr>
          <p:spPr bwMode="auto">
            <a:xfrm>
              <a:off x="336" y="960"/>
              <a:ext cx="564" cy="173"/>
            </a:xfrm>
            <a:prstGeom prst="rect">
              <a:avLst/>
            </a:prstGeom>
            <a:noFill/>
            <a:ln w="12700">
              <a:noFill/>
              <a:miter lim="800000"/>
              <a:headEnd type="none" w="sm" len="sm"/>
              <a:tailEnd type="none" w="sm" len="sm"/>
            </a:ln>
            <a:effectLst/>
          </p:spPr>
          <p:txBody>
            <a:bodyPr wrap="none">
              <a:spAutoFit/>
            </a:bodyPr>
            <a:lstStyle/>
            <a:p>
              <a:pPr algn="ctr" eaLnBrk="0" hangingPunct="0"/>
              <a:r>
                <a:rPr lang="en-US" sz="1200" b="1" dirty="0"/>
                <a:t>Suppliers</a:t>
              </a:r>
            </a:p>
          </p:txBody>
        </p:sp>
        <p:sp>
          <p:nvSpPr>
            <p:cNvPr id="736297" name="Text Box 41"/>
            <p:cNvSpPr txBox="1">
              <a:spLocks noChangeArrowheads="1"/>
            </p:cNvSpPr>
            <p:nvPr/>
          </p:nvSpPr>
          <p:spPr bwMode="auto">
            <a:xfrm>
              <a:off x="1920" y="960"/>
              <a:ext cx="817" cy="173"/>
            </a:xfrm>
            <a:prstGeom prst="rect">
              <a:avLst/>
            </a:prstGeom>
            <a:noFill/>
            <a:ln w="12700">
              <a:noFill/>
              <a:miter lim="800000"/>
              <a:headEnd type="none" w="sm" len="sm"/>
              <a:tailEnd type="none" w="sm" len="sm"/>
            </a:ln>
            <a:effectLst/>
          </p:spPr>
          <p:txBody>
            <a:bodyPr wrap="none">
              <a:spAutoFit/>
            </a:bodyPr>
            <a:lstStyle/>
            <a:p>
              <a:pPr algn="ctr" eaLnBrk="0" hangingPunct="0"/>
              <a:r>
                <a:rPr lang="en-US" sz="1200" b="1" dirty="0"/>
                <a:t>Manufacturers</a:t>
              </a:r>
            </a:p>
          </p:txBody>
        </p:sp>
        <p:sp>
          <p:nvSpPr>
            <p:cNvPr id="736298" name="Text Box 42"/>
            <p:cNvSpPr txBox="1">
              <a:spLocks noChangeArrowheads="1"/>
            </p:cNvSpPr>
            <p:nvPr/>
          </p:nvSpPr>
          <p:spPr bwMode="auto">
            <a:xfrm>
              <a:off x="3168" y="960"/>
              <a:ext cx="1087" cy="288"/>
            </a:xfrm>
            <a:prstGeom prst="rect">
              <a:avLst/>
            </a:prstGeom>
            <a:noFill/>
            <a:ln w="12700">
              <a:noFill/>
              <a:miter lim="800000"/>
              <a:headEnd type="none" w="sm" len="sm"/>
              <a:tailEnd type="none" w="sm" len="sm"/>
            </a:ln>
            <a:effectLst/>
          </p:spPr>
          <p:txBody>
            <a:bodyPr wrap="none">
              <a:spAutoFit/>
            </a:bodyPr>
            <a:lstStyle/>
            <a:p>
              <a:pPr algn="ctr" eaLnBrk="0" hangingPunct="0"/>
              <a:r>
                <a:rPr lang="en-US" sz="1200" b="1" dirty="0"/>
                <a:t>Warehouses &amp;</a:t>
              </a:r>
            </a:p>
            <a:p>
              <a:pPr algn="ctr" eaLnBrk="0" hangingPunct="0"/>
              <a:r>
                <a:rPr lang="en-US" sz="1200" b="1" dirty="0"/>
                <a:t>Distribution Centers</a:t>
              </a:r>
            </a:p>
          </p:txBody>
        </p:sp>
        <p:sp>
          <p:nvSpPr>
            <p:cNvPr id="736299" name="Text Box 43"/>
            <p:cNvSpPr txBox="1">
              <a:spLocks noChangeArrowheads="1"/>
            </p:cNvSpPr>
            <p:nvPr/>
          </p:nvSpPr>
          <p:spPr bwMode="auto">
            <a:xfrm>
              <a:off x="4560" y="1008"/>
              <a:ext cx="629" cy="173"/>
            </a:xfrm>
            <a:prstGeom prst="rect">
              <a:avLst/>
            </a:prstGeom>
            <a:noFill/>
            <a:ln w="12700">
              <a:noFill/>
              <a:miter lim="800000"/>
              <a:headEnd type="none" w="sm" len="sm"/>
              <a:tailEnd type="none" w="sm" len="sm"/>
            </a:ln>
            <a:effectLst/>
          </p:spPr>
          <p:txBody>
            <a:bodyPr wrap="none">
              <a:spAutoFit/>
            </a:bodyPr>
            <a:lstStyle/>
            <a:p>
              <a:pPr algn="ctr" eaLnBrk="0" hangingPunct="0"/>
              <a:r>
                <a:rPr lang="en-US" sz="1200" b="1" dirty="0"/>
                <a:t>Customers</a:t>
              </a:r>
            </a:p>
          </p:txBody>
        </p:sp>
        <p:sp>
          <p:nvSpPr>
            <p:cNvPr id="736300" name="Text Box 44"/>
            <p:cNvSpPr txBox="1">
              <a:spLocks noChangeArrowheads="1"/>
            </p:cNvSpPr>
            <p:nvPr/>
          </p:nvSpPr>
          <p:spPr bwMode="auto">
            <a:xfrm>
              <a:off x="288" y="3856"/>
              <a:ext cx="710" cy="173"/>
            </a:xfrm>
            <a:prstGeom prst="rect">
              <a:avLst/>
            </a:prstGeom>
            <a:noFill/>
            <a:ln w="12700">
              <a:noFill/>
              <a:miter lim="800000"/>
              <a:headEnd type="none" w="sm" len="sm"/>
              <a:tailEnd type="none" w="sm" len="sm"/>
            </a:ln>
            <a:effectLst/>
          </p:spPr>
          <p:txBody>
            <a:bodyPr wrap="none">
              <a:spAutoFit/>
            </a:bodyPr>
            <a:lstStyle/>
            <a:p>
              <a:pPr eaLnBrk="0" hangingPunct="0"/>
              <a:r>
                <a:rPr lang="en-US" sz="1200"/>
                <a:t>Material Costs</a:t>
              </a:r>
            </a:p>
          </p:txBody>
        </p:sp>
        <p:sp>
          <p:nvSpPr>
            <p:cNvPr id="736301" name="Text Box 45"/>
            <p:cNvSpPr txBox="1">
              <a:spLocks noChangeArrowheads="1"/>
            </p:cNvSpPr>
            <p:nvPr/>
          </p:nvSpPr>
          <p:spPr bwMode="auto">
            <a:xfrm>
              <a:off x="1240" y="3620"/>
              <a:ext cx="736" cy="288"/>
            </a:xfrm>
            <a:prstGeom prst="rect">
              <a:avLst/>
            </a:prstGeom>
            <a:noFill/>
            <a:ln w="12700">
              <a:noFill/>
              <a:miter lim="800000"/>
              <a:headEnd type="none" w="sm" len="sm"/>
              <a:tailEnd type="none" w="sm" len="sm"/>
            </a:ln>
            <a:effectLst/>
          </p:spPr>
          <p:txBody>
            <a:bodyPr wrap="none">
              <a:spAutoFit/>
            </a:bodyPr>
            <a:lstStyle/>
            <a:p>
              <a:pPr algn="ctr" eaLnBrk="0" hangingPunct="0"/>
              <a:r>
                <a:rPr lang="en-US" sz="1200"/>
                <a:t>Transportation</a:t>
              </a:r>
            </a:p>
            <a:p>
              <a:pPr algn="ctr" eaLnBrk="0" hangingPunct="0"/>
              <a:r>
                <a:rPr lang="en-US" sz="1200"/>
                <a:t>Costs</a:t>
              </a:r>
            </a:p>
          </p:txBody>
        </p:sp>
        <p:sp>
          <p:nvSpPr>
            <p:cNvPr id="736302" name="Text Box 46"/>
            <p:cNvSpPr txBox="1">
              <a:spLocks noChangeArrowheads="1"/>
            </p:cNvSpPr>
            <p:nvPr/>
          </p:nvSpPr>
          <p:spPr bwMode="auto">
            <a:xfrm>
              <a:off x="2640" y="3648"/>
              <a:ext cx="736" cy="288"/>
            </a:xfrm>
            <a:prstGeom prst="rect">
              <a:avLst/>
            </a:prstGeom>
            <a:noFill/>
            <a:ln w="12700">
              <a:noFill/>
              <a:miter lim="800000"/>
              <a:headEnd type="none" w="sm" len="sm"/>
              <a:tailEnd type="none" w="sm" len="sm"/>
            </a:ln>
            <a:effectLst/>
          </p:spPr>
          <p:txBody>
            <a:bodyPr wrap="none">
              <a:spAutoFit/>
            </a:bodyPr>
            <a:lstStyle/>
            <a:p>
              <a:pPr algn="ctr" eaLnBrk="0" hangingPunct="0"/>
              <a:r>
                <a:rPr lang="en-US" sz="1200"/>
                <a:t>Transportation</a:t>
              </a:r>
            </a:p>
            <a:p>
              <a:pPr algn="ctr" eaLnBrk="0" hangingPunct="0"/>
              <a:r>
                <a:rPr lang="en-US" sz="1200"/>
                <a:t>Costs</a:t>
              </a:r>
            </a:p>
          </p:txBody>
        </p:sp>
        <p:sp>
          <p:nvSpPr>
            <p:cNvPr id="736303" name="Text Box 47"/>
            <p:cNvSpPr txBox="1">
              <a:spLocks noChangeArrowheads="1"/>
            </p:cNvSpPr>
            <p:nvPr/>
          </p:nvSpPr>
          <p:spPr bwMode="auto">
            <a:xfrm>
              <a:off x="3984" y="3840"/>
              <a:ext cx="736" cy="288"/>
            </a:xfrm>
            <a:prstGeom prst="rect">
              <a:avLst/>
            </a:prstGeom>
            <a:noFill/>
            <a:ln w="12700">
              <a:noFill/>
              <a:miter lim="800000"/>
              <a:headEnd type="none" w="sm" len="sm"/>
              <a:tailEnd type="none" w="sm" len="sm"/>
            </a:ln>
            <a:effectLst/>
          </p:spPr>
          <p:txBody>
            <a:bodyPr wrap="none">
              <a:spAutoFit/>
            </a:bodyPr>
            <a:lstStyle/>
            <a:p>
              <a:pPr algn="ctr" eaLnBrk="0" hangingPunct="0"/>
              <a:r>
                <a:rPr lang="en-US" sz="1200"/>
                <a:t>Transportation</a:t>
              </a:r>
            </a:p>
            <a:p>
              <a:pPr algn="ctr" eaLnBrk="0" hangingPunct="0"/>
              <a:r>
                <a:rPr lang="en-US" sz="1200"/>
                <a:t>Costs</a:t>
              </a:r>
            </a:p>
          </p:txBody>
        </p:sp>
        <p:sp>
          <p:nvSpPr>
            <p:cNvPr id="736304" name="Text Box 48"/>
            <p:cNvSpPr txBox="1">
              <a:spLocks noChangeArrowheads="1"/>
            </p:cNvSpPr>
            <p:nvPr/>
          </p:nvSpPr>
          <p:spPr bwMode="auto">
            <a:xfrm>
              <a:off x="3264" y="3984"/>
              <a:ext cx="784" cy="173"/>
            </a:xfrm>
            <a:prstGeom prst="rect">
              <a:avLst/>
            </a:prstGeom>
            <a:noFill/>
            <a:ln w="12700">
              <a:noFill/>
              <a:miter lim="800000"/>
              <a:headEnd type="none" w="sm" len="sm"/>
              <a:tailEnd type="none" w="sm" len="sm"/>
            </a:ln>
            <a:effectLst/>
          </p:spPr>
          <p:txBody>
            <a:bodyPr wrap="none">
              <a:spAutoFit/>
            </a:bodyPr>
            <a:lstStyle/>
            <a:p>
              <a:pPr eaLnBrk="0" hangingPunct="0"/>
              <a:r>
                <a:rPr lang="en-US" sz="1200"/>
                <a:t>Inventory Costs</a:t>
              </a:r>
            </a:p>
          </p:txBody>
        </p:sp>
        <p:sp>
          <p:nvSpPr>
            <p:cNvPr id="736305" name="Text Box 49"/>
            <p:cNvSpPr txBox="1">
              <a:spLocks noChangeArrowheads="1"/>
            </p:cNvSpPr>
            <p:nvPr/>
          </p:nvSpPr>
          <p:spPr bwMode="auto">
            <a:xfrm>
              <a:off x="1824" y="3984"/>
              <a:ext cx="981" cy="173"/>
            </a:xfrm>
            <a:prstGeom prst="rect">
              <a:avLst/>
            </a:prstGeom>
            <a:noFill/>
            <a:ln w="12700">
              <a:noFill/>
              <a:miter lim="800000"/>
              <a:headEnd type="none" w="sm" len="sm"/>
              <a:tailEnd type="none" w="sm" len="sm"/>
            </a:ln>
            <a:effectLst/>
          </p:spPr>
          <p:txBody>
            <a:bodyPr wrap="none">
              <a:spAutoFit/>
            </a:bodyPr>
            <a:lstStyle/>
            <a:p>
              <a:pPr eaLnBrk="0" hangingPunct="0"/>
              <a:r>
                <a:rPr lang="en-US" sz="1200"/>
                <a:t>Manufacturing Costs</a:t>
              </a:r>
            </a:p>
          </p:txBody>
        </p:sp>
        <p:sp>
          <p:nvSpPr>
            <p:cNvPr id="736306" name="Line 50"/>
            <p:cNvSpPr>
              <a:spLocks noChangeShapeType="1"/>
            </p:cNvSpPr>
            <p:nvPr/>
          </p:nvSpPr>
          <p:spPr bwMode="auto">
            <a:xfrm flipV="1">
              <a:off x="624" y="3504"/>
              <a:ext cx="0" cy="336"/>
            </a:xfrm>
            <a:prstGeom prst="line">
              <a:avLst/>
            </a:prstGeom>
            <a:noFill/>
            <a:ln w="12700">
              <a:solidFill>
                <a:schemeClr val="tx1"/>
              </a:solidFill>
              <a:round/>
              <a:headEnd type="none" w="sm" len="sm"/>
              <a:tailEnd type="triangle" w="sm" len="sm"/>
            </a:ln>
            <a:effectLst/>
          </p:spPr>
          <p:txBody>
            <a:bodyPr/>
            <a:lstStyle/>
            <a:p>
              <a:endParaRPr lang="fr-FR"/>
            </a:p>
          </p:txBody>
        </p:sp>
        <p:sp>
          <p:nvSpPr>
            <p:cNvPr id="736307" name="Line 51"/>
            <p:cNvSpPr>
              <a:spLocks noChangeShapeType="1"/>
            </p:cNvSpPr>
            <p:nvPr/>
          </p:nvSpPr>
          <p:spPr bwMode="auto">
            <a:xfrm flipV="1">
              <a:off x="1584" y="3360"/>
              <a:ext cx="0" cy="240"/>
            </a:xfrm>
            <a:prstGeom prst="line">
              <a:avLst/>
            </a:prstGeom>
            <a:noFill/>
            <a:ln w="12700">
              <a:solidFill>
                <a:schemeClr val="tx1"/>
              </a:solidFill>
              <a:round/>
              <a:headEnd type="none" w="sm" len="sm"/>
              <a:tailEnd type="triangle" w="sm" len="sm"/>
            </a:ln>
            <a:effectLst/>
          </p:spPr>
          <p:txBody>
            <a:bodyPr/>
            <a:lstStyle/>
            <a:p>
              <a:endParaRPr lang="fr-FR"/>
            </a:p>
          </p:txBody>
        </p:sp>
        <p:sp>
          <p:nvSpPr>
            <p:cNvPr id="736308" name="Line 52"/>
            <p:cNvSpPr>
              <a:spLocks noChangeShapeType="1"/>
            </p:cNvSpPr>
            <p:nvPr/>
          </p:nvSpPr>
          <p:spPr bwMode="auto">
            <a:xfrm flipV="1">
              <a:off x="2304" y="3792"/>
              <a:ext cx="0" cy="144"/>
            </a:xfrm>
            <a:prstGeom prst="line">
              <a:avLst/>
            </a:prstGeom>
            <a:noFill/>
            <a:ln w="12700">
              <a:solidFill>
                <a:schemeClr val="tx1"/>
              </a:solidFill>
              <a:round/>
              <a:headEnd type="none" w="sm" len="sm"/>
              <a:tailEnd type="triangle" w="sm" len="sm"/>
            </a:ln>
            <a:effectLst/>
          </p:spPr>
          <p:txBody>
            <a:bodyPr/>
            <a:lstStyle/>
            <a:p>
              <a:endParaRPr lang="fr-FR"/>
            </a:p>
          </p:txBody>
        </p:sp>
        <p:sp>
          <p:nvSpPr>
            <p:cNvPr id="736309" name="Line 53"/>
            <p:cNvSpPr>
              <a:spLocks noChangeShapeType="1"/>
            </p:cNvSpPr>
            <p:nvPr/>
          </p:nvSpPr>
          <p:spPr bwMode="auto">
            <a:xfrm flipV="1">
              <a:off x="2928" y="3264"/>
              <a:ext cx="0" cy="336"/>
            </a:xfrm>
            <a:prstGeom prst="line">
              <a:avLst/>
            </a:prstGeom>
            <a:noFill/>
            <a:ln w="12700">
              <a:solidFill>
                <a:schemeClr val="tx1"/>
              </a:solidFill>
              <a:round/>
              <a:headEnd type="none" w="sm" len="sm"/>
              <a:tailEnd type="triangle" w="sm" len="sm"/>
            </a:ln>
            <a:effectLst/>
          </p:spPr>
          <p:txBody>
            <a:bodyPr/>
            <a:lstStyle/>
            <a:p>
              <a:endParaRPr lang="fr-FR"/>
            </a:p>
          </p:txBody>
        </p:sp>
        <p:sp>
          <p:nvSpPr>
            <p:cNvPr id="736310" name="Line 54"/>
            <p:cNvSpPr>
              <a:spLocks noChangeShapeType="1"/>
            </p:cNvSpPr>
            <p:nvPr/>
          </p:nvSpPr>
          <p:spPr bwMode="auto">
            <a:xfrm flipV="1">
              <a:off x="3696" y="3696"/>
              <a:ext cx="0" cy="240"/>
            </a:xfrm>
            <a:prstGeom prst="line">
              <a:avLst/>
            </a:prstGeom>
            <a:noFill/>
            <a:ln w="12700">
              <a:solidFill>
                <a:schemeClr val="tx1"/>
              </a:solidFill>
              <a:round/>
              <a:headEnd type="none" w="sm" len="sm"/>
              <a:tailEnd type="triangle" w="sm" len="sm"/>
            </a:ln>
            <a:effectLst/>
          </p:spPr>
          <p:txBody>
            <a:bodyPr/>
            <a:lstStyle/>
            <a:p>
              <a:endParaRPr lang="fr-FR"/>
            </a:p>
          </p:txBody>
        </p:sp>
        <p:sp>
          <p:nvSpPr>
            <p:cNvPr id="736311" name="Line 55"/>
            <p:cNvSpPr>
              <a:spLocks noChangeShapeType="1"/>
            </p:cNvSpPr>
            <p:nvPr/>
          </p:nvSpPr>
          <p:spPr bwMode="auto">
            <a:xfrm flipV="1">
              <a:off x="4368" y="3408"/>
              <a:ext cx="0" cy="384"/>
            </a:xfrm>
            <a:prstGeom prst="line">
              <a:avLst/>
            </a:prstGeom>
            <a:noFill/>
            <a:ln w="12700">
              <a:solidFill>
                <a:schemeClr val="tx1"/>
              </a:solidFill>
              <a:round/>
              <a:headEnd type="none" w="sm" len="sm"/>
              <a:tailEnd type="triangle" w="sm" len="sm"/>
            </a:ln>
            <a:effectLst/>
          </p:spPr>
          <p:txBody>
            <a:bodyPr/>
            <a:lstStyle/>
            <a:p>
              <a:endParaRPr lang="fr-FR"/>
            </a:p>
          </p:txBody>
        </p:sp>
      </p:grpSp>
      <p:sp>
        <p:nvSpPr>
          <p:cNvPr id="61" name="Titre 1"/>
          <p:cNvSpPr>
            <a:spLocks noGrp="1"/>
          </p:cNvSpPr>
          <p:nvPr>
            <p:ph type="title"/>
          </p:nvPr>
        </p:nvSpPr>
        <p:spPr>
          <a:xfrm>
            <a:off x="1143000" y="381000"/>
            <a:ext cx="7620000" cy="1020762"/>
          </a:xfrm>
        </p:spPr>
        <p:txBody>
          <a:bodyPr>
            <a:normAutofit fontScale="90000"/>
          </a:bodyPr>
          <a:lstStyle/>
          <a:p>
            <a:pPr algn="ctr"/>
            <a:r>
              <a:rPr lang="fr-FR" sz="3100" b="1" dirty="0" smtClean="0">
                <a:latin typeface="+mn-lt"/>
                <a:cs typeface="Times New Roman" pitchFamily="18" charset="0"/>
              </a:rPr>
              <a:t>La stratégie de l'entreprise et le </a:t>
            </a:r>
            <a:r>
              <a:rPr lang="fr-FR" sz="3100" b="1" dirty="0" err="1" smtClean="0">
                <a:latin typeface="+mn-lt"/>
                <a:cs typeface="Times New Roman" pitchFamily="18" charset="0"/>
              </a:rPr>
              <a:t>Supply</a:t>
            </a:r>
            <a:r>
              <a:rPr lang="fr-FR" sz="3100" b="1" dirty="0" smtClean="0">
                <a:latin typeface="+mn-lt"/>
                <a:cs typeface="Times New Roman" pitchFamily="18" charset="0"/>
              </a:rPr>
              <a:t> Chain Management (SCM) </a:t>
            </a:r>
            <a:r>
              <a:rPr lang="fr-FR" dirty="0" smtClean="0">
                <a:latin typeface="+mn-lt"/>
              </a:rPr>
              <a:t/>
            </a:r>
            <a:br>
              <a:rPr lang="fr-FR" dirty="0" smtClean="0">
                <a:latin typeface="+mn-lt"/>
              </a:rPr>
            </a:br>
            <a:endParaRPr lang="fr-FR" dirty="0">
              <a:latin typeface="+mn-lt"/>
            </a:endParaRPr>
          </a:p>
        </p:txBody>
      </p:sp>
    </p:spTree>
    <p:extLst>
      <p:ext uri="{BB962C8B-B14F-4D97-AF65-F5344CB8AC3E}">
        <p14:creationId xmlns:p14="http://schemas.microsoft.com/office/powerpoint/2010/main" val="694267969"/>
      </p:ext>
    </p:extLst>
  </p:cSld>
  <p:clrMapOvr>
    <a:masterClrMapping/>
  </p:clrMapOvr>
  <p:transition>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3</a:t>
            </a:fld>
            <a:endParaRPr lang="en-US" dirty="0"/>
          </a:p>
        </p:txBody>
      </p:sp>
      <p:sp>
        <p:nvSpPr>
          <p:cNvPr id="6" name="Titre 1"/>
          <p:cNvSpPr>
            <a:spLocks noGrp="1"/>
          </p:cNvSpPr>
          <p:nvPr>
            <p:ph type="title"/>
          </p:nvPr>
        </p:nvSpPr>
        <p:spPr>
          <a:xfrm>
            <a:off x="1066800" y="228600"/>
            <a:ext cx="7620000" cy="1020762"/>
          </a:xfrm>
        </p:spPr>
        <p:txBody>
          <a:bodyPr>
            <a:normAutofit/>
          </a:bodyPr>
          <a:lstStyle/>
          <a:p>
            <a:pPr algn="ctr"/>
            <a:r>
              <a:rPr lang="fr-FR" sz="2800" b="1" dirty="0" smtClean="0"/>
              <a:t>Présentation du cours</a:t>
            </a:r>
            <a:endParaRPr lang="fr-FR" sz="2800" b="1" dirty="0"/>
          </a:p>
        </p:txBody>
      </p:sp>
      <p:sp>
        <p:nvSpPr>
          <p:cNvPr id="8" name="ZoneTexte 7"/>
          <p:cNvSpPr txBox="1"/>
          <p:nvPr/>
        </p:nvSpPr>
        <p:spPr>
          <a:xfrm>
            <a:off x="8892480" y="3356992"/>
            <a:ext cx="184731" cy="369332"/>
          </a:xfrm>
          <a:prstGeom prst="rect">
            <a:avLst/>
          </a:prstGeom>
          <a:noFill/>
        </p:spPr>
        <p:txBody>
          <a:bodyPr wrap="none" rtlCol="0">
            <a:spAutoFit/>
          </a:bodyPr>
          <a:lstStyle/>
          <a:p>
            <a:endParaRPr lang="fr-FR" dirty="0"/>
          </a:p>
        </p:txBody>
      </p:sp>
      <p:sp>
        <p:nvSpPr>
          <p:cNvPr id="9" name="ZoneTexte 8"/>
          <p:cNvSpPr txBox="1"/>
          <p:nvPr/>
        </p:nvSpPr>
        <p:spPr>
          <a:xfrm>
            <a:off x="4860032" y="2708920"/>
            <a:ext cx="4073163" cy="369332"/>
          </a:xfrm>
          <a:prstGeom prst="rect">
            <a:avLst/>
          </a:prstGeom>
          <a:noFill/>
        </p:spPr>
        <p:txBody>
          <a:bodyPr wrap="square" rtlCol="0">
            <a:spAutoFit/>
          </a:bodyPr>
          <a:lstStyle/>
          <a:p>
            <a:endParaRPr lang="fr-FR" dirty="0"/>
          </a:p>
        </p:txBody>
      </p:sp>
      <p:sp>
        <p:nvSpPr>
          <p:cNvPr id="10" name="Espace réservé du contenu 9"/>
          <p:cNvSpPr>
            <a:spLocks noGrp="1"/>
          </p:cNvSpPr>
          <p:nvPr>
            <p:ph idx="1"/>
          </p:nvPr>
        </p:nvSpPr>
        <p:spPr/>
        <p:txBody>
          <a:bodyPr>
            <a:normAutofit/>
          </a:bodyPr>
          <a:lstStyle/>
          <a:p>
            <a:pPr>
              <a:buNone/>
            </a:pPr>
            <a:r>
              <a:rPr lang="fr-FR" sz="2400" b="1" dirty="0" smtClean="0"/>
              <a:t>Présentation séance 1</a:t>
            </a:r>
          </a:p>
          <a:p>
            <a:pPr lvl="2">
              <a:buFont typeface="Calibri" pitchFamily="34" charset="0"/>
              <a:buChar char="–"/>
            </a:pPr>
            <a:endParaRPr lang="fr-FR" sz="1600" b="1" dirty="0" smtClean="0"/>
          </a:p>
          <a:p>
            <a:pPr lvl="2">
              <a:buFont typeface="Calibri" pitchFamily="34" charset="0"/>
              <a:buChar char="–"/>
            </a:pPr>
            <a:r>
              <a:rPr lang="fr-FR" sz="2000" dirty="0" smtClean="0"/>
              <a:t>Qu’est-ce qu’une entreprise?</a:t>
            </a:r>
          </a:p>
          <a:p>
            <a:pPr lvl="2">
              <a:buFont typeface="Calibri" pitchFamily="34" charset="0"/>
              <a:buChar char="–"/>
            </a:pPr>
            <a:r>
              <a:rPr lang="fr-FR" sz="2000" dirty="0" smtClean="0"/>
              <a:t>Quels sont les enjeux d’une entreprise performante pour les clients</a:t>
            </a:r>
          </a:p>
          <a:p>
            <a:pPr lvl="2">
              <a:buFont typeface="Calibri" pitchFamily="34" charset="0"/>
              <a:buChar char="–"/>
            </a:pPr>
            <a:r>
              <a:rPr lang="fr-FR" sz="2000" dirty="0">
                <a:cs typeface="Times New Roman" pitchFamily="18" charset="0"/>
              </a:rPr>
              <a:t>Les spécificités de la relation B to B</a:t>
            </a:r>
            <a:endParaRPr lang="fr-FR" sz="2000" dirty="0"/>
          </a:p>
          <a:p>
            <a:pPr lvl="2">
              <a:buFont typeface="Calibri" pitchFamily="34" charset="0"/>
              <a:buChar char="–"/>
            </a:pPr>
            <a:r>
              <a:rPr lang="fr-FR" sz="2000" dirty="0">
                <a:cs typeface="Times New Roman" pitchFamily="18" charset="0"/>
              </a:rPr>
              <a:t>La stratégie de l'entreprise et le </a:t>
            </a:r>
            <a:r>
              <a:rPr lang="fr-FR" sz="2000" dirty="0" err="1">
                <a:cs typeface="Times New Roman" pitchFamily="18" charset="0"/>
              </a:rPr>
              <a:t>Supply</a:t>
            </a:r>
            <a:r>
              <a:rPr lang="fr-FR" sz="2000" dirty="0">
                <a:cs typeface="Times New Roman" pitchFamily="18" charset="0"/>
              </a:rPr>
              <a:t> Chain Management (</a:t>
            </a:r>
            <a:r>
              <a:rPr lang="fr-FR" sz="2000" dirty="0" smtClean="0">
                <a:cs typeface="Times New Roman" pitchFamily="18" charset="0"/>
              </a:rPr>
              <a:t>SCM)</a:t>
            </a:r>
          </a:p>
          <a:p>
            <a:pPr lvl="2">
              <a:buFont typeface="Calibri" pitchFamily="34" charset="0"/>
              <a:buChar char="–"/>
            </a:pPr>
            <a:r>
              <a:rPr lang="fr-FR" sz="2000" dirty="0" smtClean="0"/>
              <a:t>Les </a:t>
            </a:r>
            <a:r>
              <a:rPr lang="fr-FR" sz="2000" dirty="0"/>
              <a:t>fonctions dans l’entreprise </a:t>
            </a:r>
          </a:p>
          <a:p>
            <a:pPr lvl="2">
              <a:buFont typeface="Calibri" pitchFamily="34" charset="0"/>
              <a:buChar char="–"/>
            </a:pPr>
            <a:r>
              <a:rPr lang="fr-FR" sz="2000" dirty="0"/>
              <a:t> La place de l’ADV dans </a:t>
            </a:r>
            <a:r>
              <a:rPr lang="fr-FR" sz="2000" dirty="0" smtClean="0"/>
              <a:t>l’entreprise</a:t>
            </a:r>
          </a:p>
          <a:p>
            <a:pPr lvl="2">
              <a:buFont typeface="Calibri" pitchFamily="34" charset="0"/>
              <a:buChar char="–"/>
            </a:pPr>
            <a:r>
              <a:rPr lang="fr-FR" sz="2000" dirty="0">
                <a:solidFill>
                  <a:prstClr val="black"/>
                </a:solidFill>
              </a:rPr>
              <a:t>L’ADV: interface dans la gestion des flux</a:t>
            </a:r>
          </a:p>
          <a:p>
            <a:pPr lvl="3">
              <a:buFont typeface="Calibri" pitchFamily="34" charset="0"/>
              <a:buChar char="–"/>
            </a:pPr>
            <a:r>
              <a:rPr lang="fr-FR" sz="1600" dirty="0"/>
              <a:t>Aide à la prévision des ventes</a:t>
            </a:r>
          </a:p>
          <a:p>
            <a:pPr lvl="3">
              <a:buFont typeface="Calibri" pitchFamily="34" charset="0"/>
              <a:buChar char="–"/>
            </a:pPr>
            <a:r>
              <a:rPr lang="fr-FR" sz="1600" dirty="0">
                <a:solidFill>
                  <a:prstClr val="black"/>
                </a:solidFill>
              </a:rPr>
              <a:t> la commande client </a:t>
            </a:r>
          </a:p>
          <a:p>
            <a:pPr lvl="3">
              <a:buFont typeface="Calibri" pitchFamily="34" charset="0"/>
              <a:buChar char="–"/>
            </a:pPr>
            <a:r>
              <a:rPr lang="fr-FR" sz="1600" dirty="0"/>
              <a:t>La saisie des tarifs</a:t>
            </a:r>
          </a:p>
          <a:p>
            <a:pPr lvl="2">
              <a:buFont typeface="Calibri" pitchFamily="34" charset="0"/>
              <a:buChar char="–"/>
            </a:pPr>
            <a:endParaRPr lang="fr-FR" sz="2000" dirty="0"/>
          </a:p>
          <a:p>
            <a:pPr lvl="2">
              <a:buFont typeface="Calibri" pitchFamily="34" charset="0"/>
              <a:buChar char="–"/>
            </a:pPr>
            <a:endParaRPr lang="fr-FR" sz="2000" dirty="0"/>
          </a:p>
        </p:txBody>
      </p:sp>
    </p:spTree>
  </p:cSld>
  <p:clrMapOvr>
    <a:masterClrMapping/>
  </p:clrMapOvr>
  <p:transition>
    <p:cover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0" y="1524000"/>
            <a:ext cx="8475663" cy="444500"/>
          </a:xfrm>
        </p:spPr>
        <p:txBody>
          <a:bodyPr>
            <a:noAutofit/>
          </a:bodyPr>
          <a:lstStyle/>
          <a:p>
            <a:pPr algn="l"/>
            <a:r>
              <a:rPr lang="en-US" sz="2400" b="1" dirty="0" smtClean="0">
                <a:solidFill>
                  <a:srgbClr val="000000"/>
                </a:solidFill>
                <a:latin typeface="+mn-lt"/>
                <a:cs typeface="Times New Roman" pitchFamily="18" charset="0"/>
              </a:rPr>
              <a:t>Le Supply </a:t>
            </a:r>
            <a:r>
              <a:rPr lang="en-US" sz="2400" b="1" dirty="0">
                <a:solidFill>
                  <a:srgbClr val="000000"/>
                </a:solidFill>
                <a:latin typeface="+mn-lt"/>
                <a:cs typeface="Times New Roman" pitchFamily="18" charset="0"/>
              </a:rPr>
              <a:t>Chain Management (SCM</a:t>
            </a:r>
            <a:r>
              <a:rPr lang="en-US" sz="2400" b="1" dirty="0" smtClean="0">
                <a:solidFill>
                  <a:srgbClr val="000000"/>
                </a:solidFill>
                <a:latin typeface="+mn-lt"/>
                <a:cs typeface="Times New Roman" pitchFamily="18" charset="0"/>
              </a:rPr>
              <a:t>) </a:t>
            </a:r>
            <a:endParaRPr lang="en-US" sz="2400" b="1" dirty="0">
              <a:solidFill>
                <a:srgbClr val="000000"/>
              </a:solidFill>
              <a:latin typeface="+mn-lt"/>
              <a:cs typeface="Times New Roman" pitchFamily="18" charset="0"/>
            </a:endParaRPr>
          </a:p>
        </p:txBody>
      </p:sp>
      <p:sp>
        <p:nvSpPr>
          <p:cNvPr id="740355" name="Rectangle 3"/>
          <p:cNvSpPr>
            <a:spLocks noGrp="1" noChangeArrowheads="1"/>
          </p:cNvSpPr>
          <p:nvPr>
            <p:ph type="body" idx="1"/>
          </p:nvPr>
        </p:nvSpPr>
        <p:spPr>
          <a:xfrm>
            <a:off x="1403648" y="2892152"/>
            <a:ext cx="7162800" cy="4038600"/>
          </a:xfrm>
          <a:noFill/>
          <a:ln/>
        </p:spPr>
        <p:txBody>
          <a:bodyPr>
            <a:normAutofit/>
          </a:bodyPr>
          <a:lstStyle/>
          <a:p>
            <a:r>
              <a:rPr lang="en-US" sz="1800" b="1" dirty="0" smtClean="0">
                <a:cs typeface="Times New Roman" pitchFamily="18" charset="0"/>
              </a:rPr>
              <a:t>Un ensemble </a:t>
            </a:r>
            <a:r>
              <a:rPr lang="en-US" sz="1800" b="1" dirty="0" err="1" smtClean="0">
                <a:cs typeface="Times New Roman" pitchFamily="18" charset="0"/>
              </a:rPr>
              <a:t>d’approches</a:t>
            </a:r>
            <a:r>
              <a:rPr lang="en-US" sz="1800" b="1" dirty="0" smtClean="0">
                <a:cs typeface="Times New Roman" pitchFamily="18" charset="0"/>
              </a:rPr>
              <a:t> </a:t>
            </a:r>
            <a:r>
              <a:rPr lang="en-US" sz="1800" b="1" dirty="0" err="1" smtClean="0">
                <a:cs typeface="Times New Roman" pitchFamily="18" charset="0"/>
              </a:rPr>
              <a:t>visant</a:t>
            </a:r>
            <a:r>
              <a:rPr lang="en-US" sz="1800" b="1" dirty="0" smtClean="0">
                <a:cs typeface="Times New Roman" pitchFamily="18" charset="0"/>
              </a:rPr>
              <a:t> à </a:t>
            </a:r>
            <a:r>
              <a:rPr lang="en-US" sz="1800" b="1" dirty="0" err="1" smtClean="0">
                <a:cs typeface="Times New Roman" pitchFamily="18" charset="0"/>
              </a:rPr>
              <a:t>intégrer</a:t>
            </a:r>
            <a:r>
              <a:rPr lang="en-US" sz="1800" b="1" dirty="0" smtClean="0">
                <a:cs typeface="Times New Roman" pitchFamily="18" charset="0"/>
              </a:rPr>
              <a:t> avec </a:t>
            </a:r>
            <a:r>
              <a:rPr lang="en-US" sz="1800" b="1" dirty="0" err="1" smtClean="0">
                <a:cs typeface="Times New Roman" pitchFamily="18" charset="0"/>
              </a:rPr>
              <a:t>efficience</a:t>
            </a:r>
            <a:r>
              <a:rPr lang="en-US" sz="1800" b="1" dirty="0" smtClean="0">
                <a:cs typeface="Times New Roman" pitchFamily="18" charset="0"/>
              </a:rPr>
              <a:t>…:</a:t>
            </a:r>
            <a:endParaRPr lang="en-US" sz="1800" b="1" dirty="0">
              <a:cs typeface="Times New Roman" pitchFamily="18" charset="0"/>
            </a:endParaRPr>
          </a:p>
          <a:p>
            <a:pPr marL="863600" lvl="1" indent="-406400"/>
            <a:r>
              <a:rPr lang="en-US" sz="1800" dirty="0" smtClean="0">
                <a:cs typeface="Times New Roman" pitchFamily="18" charset="0"/>
              </a:rPr>
              <a:t>Les </a:t>
            </a:r>
            <a:r>
              <a:rPr lang="en-US" sz="1800" dirty="0" err="1" smtClean="0">
                <a:cs typeface="Times New Roman" pitchFamily="18" charset="0"/>
              </a:rPr>
              <a:t>fournisseurs</a:t>
            </a:r>
            <a:endParaRPr lang="en-US" sz="1800" dirty="0">
              <a:cs typeface="Times New Roman" pitchFamily="18" charset="0"/>
            </a:endParaRPr>
          </a:p>
          <a:p>
            <a:pPr marL="863600" lvl="1" indent="-406400"/>
            <a:r>
              <a:rPr lang="en-US" sz="1800" dirty="0" smtClean="0">
                <a:cs typeface="Times New Roman" pitchFamily="18" charset="0"/>
              </a:rPr>
              <a:t>Les fabricants</a:t>
            </a:r>
            <a:endParaRPr lang="en-US" sz="1800" dirty="0">
              <a:cs typeface="Times New Roman" pitchFamily="18" charset="0"/>
            </a:endParaRPr>
          </a:p>
          <a:p>
            <a:pPr marL="863600" lvl="1" indent="-406400"/>
            <a:r>
              <a:rPr lang="en-US" sz="1800" dirty="0" smtClean="0">
                <a:cs typeface="Times New Roman" pitchFamily="18" charset="0"/>
              </a:rPr>
              <a:t>Les </a:t>
            </a:r>
            <a:r>
              <a:rPr lang="en-US" sz="1800" dirty="0" err="1" smtClean="0">
                <a:cs typeface="Times New Roman" pitchFamily="18" charset="0"/>
              </a:rPr>
              <a:t>entrepôts</a:t>
            </a:r>
            <a:endParaRPr lang="en-US" sz="1800" dirty="0">
              <a:cs typeface="Times New Roman" pitchFamily="18" charset="0"/>
            </a:endParaRPr>
          </a:p>
          <a:p>
            <a:pPr marL="863600" lvl="1" indent="-406400"/>
            <a:r>
              <a:rPr lang="en-US" sz="1800" dirty="0" smtClean="0">
                <a:cs typeface="Times New Roman" pitchFamily="18" charset="0"/>
              </a:rPr>
              <a:t>La distribution </a:t>
            </a:r>
            <a:endParaRPr lang="en-US" sz="1800" dirty="0">
              <a:cs typeface="Times New Roman" pitchFamily="18" charset="0"/>
            </a:endParaRPr>
          </a:p>
          <a:p>
            <a:pPr marL="463550" indent="-406400"/>
            <a:r>
              <a:rPr lang="en-US" sz="1800" b="1" dirty="0" smtClean="0">
                <a:cs typeface="Times New Roman" pitchFamily="18" charset="0"/>
              </a:rPr>
              <a:t>…</a:t>
            </a:r>
            <a:r>
              <a:rPr lang="en-US" sz="1800" b="1" dirty="0" err="1" smtClean="0">
                <a:cs typeface="Times New Roman" pitchFamily="18" charset="0"/>
              </a:rPr>
              <a:t>Afin</a:t>
            </a:r>
            <a:r>
              <a:rPr lang="en-US" sz="1800" b="1" dirty="0" smtClean="0">
                <a:cs typeface="Times New Roman" pitchFamily="18" charset="0"/>
              </a:rPr>
              <a:t> </a:t>
            </a:r>
            <a:r>
              <a:rPr lang="en-US" sz="1800" b="1" dirty="0" err="1" smtClean="0">
                <a:cs typeface="Times New Roman" pitchFamily="18" charset="0"/>
              </a:rPr>
              <a:t>que</a:t>
            </a:r>
            <a:r>
              <a:rPr lang="en-US" sz="1800" b="1" dirty="0" smtClean="0">
                <a:cs typeface="Times New Roman" pitchFamily="18" charset="0"/>
              </a:rPr>
              <a:t> le </a:t>
            </a:r>
            <a:r>
              <a:rPr lang="en-US" sz="1800" b="1" dirty="0" err="1" smtClean="0">
                <a:cs typeface="Times New Roman" pitchFamily="18" charset="0"/>
              </a:rPr>
              <a:t>produit</a:t>
            </a:r>
            <a:r>
              <a:rPr lang="en-US" sz="1800" b="1" dirty="0" smtClean="0">
                <a:cs typeface="Times New Roman" pitchFamily="18" charset="0"/>
              </a:rPr>
              <a:t> </a:t>
            </a:r>
            <a:r>
              <a:rPr lang="en-US" sz="1800" b="1" dirty="0" err="1" smtClean="0">
                <a:cs typeface="Times New Roman" pitchFamily="18" charset="0"/>
              </a:rPr>
              <a:t>soit</a:t>
            </a:r>
            <a:r>
              <a:rPr lang="en-US" sz="1800" b="1" dirty="0" smtClean="0">
                <a:cs typeface="Times New Roman" pitchFamily="18" charset="0"/>
              </a:rPr>
              <a:t> </a:t>
            </a:r>
            <a:r>
              <a:rPr lang="en-US" sz="1800" b="1" dirty="0" err="1" smtClean="0">
                <a:cs typeface="Times New Roman" pitchFamily="18" charset="0"/>
              </a:rPr>
              <a:t>fabriqué</a:t>
            </a:r>
            <a:r>
              <a:rPr lang="en-US" sz="1800" b="1" dirty="0" smtClean="0">
                <a:cs typeface="Times New Roman" pitchFamily="18" charset="0"/>
              </a:rPr>
              <a:t> et </a:t>
            </a:r>
            <a:r>
              <a:rPr lang="en-US" sz="1800" b="1" dirty="0" err="1" smtClean="0">
                <a:cs typeface="Times New Roman" pitchFamily="18" charset="0"/>
              </a:rPr>
              <a:t>livré</a:t>
            </a:r>
            <a:r>
              <a:rPr lang="en-US" sz="1800" b="1" dirty="0" smtClean="0">
                <a:cs typeface="Times New Roman" pitchFamily="18" charset="0"/>
              </a:rPr>
              <a:t>:</a:t>
            </a:r>
          </a:p>
          <a:p>
            <a:pPr marL="863600" lvl="1" indent="-406400"/>
            <a:r>
              <a:rPr lang="en-US" sz="1800" dirty="0" err="1" smtClean="0">
                <a:cs typeface="Times New Roman" pitchFamily="18" charset="0"/>
              </a:rPr>
              <a:t>Dans</a:t>
            </a:r>
            <a:r>
              <a:rPr lang="en-US" sz="1800" dirty="0" smtClean="0">
                <a:cs typeface="Times New Roman" pitchFamily="18" charset="0"/>
              </a:rPr>
              <a:t> les </a:t>
            </a:r>
            <a:r>
              <a:rPr lang="en-US" sz="1800" dirty="0" err="1" smtClean="0">
                <a:cs typeface="Times New Roman" pitchFamily="18" charset="0"/>
              </a:rPr>
              <a:t>bonnes</a:t>
            </a:r>
            <a:r>
              <a:rPr lang="en-US" sz="1800" dirty="0" smtClean="0">
                <a:cs typeface="Times New Roman" pitchFamily="18" charset="0"/>
              </a:rPr>
              <a:t> </a:t>
            </a:r>
            <a:r>
              <a:rPr lang="en-US" sz="1800" dirty="0" err="1" smtClean="0">
                <a:cs typeface="Times New Roman" pitchFamily="18" charset="0"/>
              </a:rPr>
              <a:t>quantités</a:t>
            </a:r>
            <a:endParaRPr lang="en-US" sz="1800" dirty="0">
              <a:cs typeface="Times New Roman" pitchFamily="18" charset="0"/>
            </a:endParaRPr>
          </a:p>
          <a:p>
            <a:pPr marL="863600" lvl="1" indent="-406400"/>
            <a:r>
              <a:rPr lang="en-US" sz="1800" dirty="0" smtClean="0">
                <a:cs typeface="Times New Roman" pitchFamily="18" charset="0"/>
              </a:rPr>
              <a:t>Aux </a:t>
            </a:r>
            <a:r>
              <a:rPr lang="en-US" sz="1800" dirty="0" err="1" smtClean="0">
                <a:cs typeface="Times New Roman" pitchFamily="18" charset="0"/>
              </a:rPr>
              <a:t>bons</a:t>
            </a:r>
            <a:r>
              <a:rPr lang="en-US" sz="1800" dirty="0" smtClean="0">
                <a:cs typeface="Times New Roman" pitchFamily="18" charset="0"/>
              </a:rPr>
              <a:t> </a:t>
            </a:r>
            <a:r>
              <a:rPr lang="en-US" sz="1800" dirty="0" err="1" smtClean="0">
                <a:cs typeface="Times New Roman" pitchFamily="18" charset="0"/>
              </a:rPr>
              <a:t>endroits</a:t>
            </a:r>
            <a:endParaRPr lang="en-US" sz="1800" dirty="0">
              <a:cs typeface="Times New Roman" pitchFamily="18" charset="0"/>
            </a:endParaRPr>
          </a:p>
          <a:p>
            <a:pPr marL="863600" lvl="1" indent="-406400"/>
            <a:r>
              <a:rPr lang="en-US" sz="1800" dirty="0" smtClean="0">
                <a:cs typeface="Times New Roman" pitchFamily="18" charset="0"/>
              </a:rPr>
              <a:t>Au bon moment</a:t>
            </a:r>
          </a:p>
          <a:p>
            <a:pPr marL="863600" lvl="1" indent="-406400" algn="ctr">
              <a:buNone/>
            </a:pPr>
            <a:r>
              <a:rPr lang="en-US" sz="1800" b="1" i="1" dirty="0" smtClean="0">
                <a:solidFill>
                  <a:schemeClr val="accent1">
                    <a:lumMod val="75000"/>
                  </a:schemeClr>
                </a:solidFill>
                <a:cs typeface="Times New Roman" pitchFamily="18" charset="0"/>
              </a:rPr>
              <a:t>A un </a:t>
            </a:r>
            <a:r>
              <a:rPr lang="en-US" sz="1800" b="1" i="1" dirty="0" err="1" smtClean="0">
                <a:solidFill>
                  <a:schemeClr val="accent1">
                    <a:lumMod val="75000"/>
                  </a:schemeClr>
                </a:solidFill>
                <a:cs typeface="Times New Roman" pitchFamily="18" charset="0"/>
              </a:rPr>
              <a:t>coût</a:t>
            </a:r>
            <a:r>
              <a:rPr lang="en-US" sz="1800" b="1" i="1" dirty="0" smtClean="0">
                <a:solidFill>
                  <a:schemeClr val="accent1">
                    <a:lumMod val="75000"/>
                  </a:schemeClr>
                </a:solidFill>
                <a:cs typeface="Times New Roman" pitchFamily="18" charset="0"/>
              </a:rPr>
              <a:t> minimum et </a:t>
            </a:r>
            <a:r>
              <a:rPr lang="en-US" sz="1800" b="1" i="1" dirty="0" err="1" smtClean="0">
                <a:solidFill>
                  <a:schemeClr val="accent1">
                    <a:lumMod val="75000"/>
                  </a:schemeClr>
                </a:solidFill>
                <a:cs typeface="Times New Roman" pitchFamily="18" charset="0"/>
              </a:rPr>
              <a:t>une</a:t>
            </a:r>
            <a:r>
              <a:rPr lang="en-US" sz="1800" b="1" i="1" dirty="0" smtClean="0">
                <a:solidFill>
                  <a:schemeClr val="accent1">
                    <a:lumMod val="75000"/>
                  </a:schemeClr>
                </a:solidFill>
                <a:cs typeface="Times New Roman" pitchFamily="18" charset="0"/>
              </a:rPr>
              <a:t> </a:t>
            </a:r>
            <a:r>
              <a:rPr lang="en-US" sz="1800" b="1" i="1" dirty="0" err="1" smtClean="0">
                <a:solidFill>
                  <a:schemeClr val="accent1">
                    <a:lumMod val="75000"/>
                  </a:schemeClr>
                </a:solidFill>
                <a:cs typeface="Times New Roman" pitchFamily="18" charset="0"/>
              </a:rPr>
              <a:t>qualité</a:t>
            </a:r>
            <a:r>
              <a:rPr lang="en-US" sz="1800" b="1" i="1" dirty="0" smtClean="0">
                <a:solidFill>
                  <a:schemeClr val="accent1">
                    <a:lumMod val="75000"/>
                  </a:schemeClr>
                </a:solidFill>
                <a:cs typeface="Times New Roman" pitchFamily="18" charset="0"/>
              </a:rPr>
              <a:t> de service optimum </a:t>
            </a:r>
            <a:endParaRPr lang="en-US" sz="1800" b="1" i="1" dirty="0">
              <a:solidFill>
                <a:schemeClr val="accent1">
                  <a:lumMod val="75000"/>
                </a:schemeClr>
              </a:solidFill>
              <a:cs typeface="Times New Roman" pitchFamily="18" charset="0"/>
            </a:endParaRPr>
          </a:p>
        </p:txBody>
      </p:sp>
      <p:grpSp>
        <p:nvGrpSpPr>
          <p:cNvPr id="2" name="Group 10"/>
          <p:cNvGrpSpPr>
            <a:grpSpLocks/>
          </p:cNvGrpSpPr>
          <p:nvPr/>
        </p:nvGrpSpPr>
        <p:grpSpPr bwMode="auto">
          <a:xfrm>
            <a:off x="1403648" y="2053952"/>
            <a:ext cx="3854152" cy="762000"/>
            <a:chOff x="288" y="1056"/>
            <a:chExt cx="3312" cy="528"/>
          </a:xfrm>
        </p:grpSpPr>
        <p:sp>
          <p:nvSpPr>
            <p:cNvPr id="740363" name="AutoShape 11"/>
            <p:cNvSpPr>
              <a:spLocks noChangeArrowheads="1"/>
            </p:cNvSpPr>
            <p:nvPr/>
          </p:nvSpPr>
          <p:spPr bwMode="auto">
            <a:xfrm>
              <a:off x="288" y="1056"/>
              <a:ext cx="816" cy="528"/>
            </a:xfrm>
            <a:prstGeom prst="homePlate">
              <a:avLst>
                <a:gd name="adj" fmla="val 38636"/>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1400" b="1" dirty="0">
                  <a:solidFill>
                    <a:schemeClr val="bg1"/>
                  </a:solidFill>
                  <a:latin typeface="+mn-lt"/>
                </a:rPr>
                <a:t>Plan</a:t>
              </a:r>
            </a:p>
          </p:txBody>
        </p:sp>
        <p:sp>
          <p:nvSpPr>
            <p:cNvPr id="740364" name="AutoShape 12"/>
            <p:cNvSpPr>
              <a:spLocks noChangeArrowheads="1"/>
            </p:cNvSpPr>
            <p:nvPr/>
          </p:nvSpPr>
          <p:spPr bwMode="auto">
            <a:xfrm>
              <a:off x="960" y="1056"/>
              <a:ext cx="768" cy="528"/>
            </a:xfrm>
            <a:prstGeom prst="chevron">
              <a:avLst>
                <a:gd name="adj" fmla="val 36364"/>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1600" b="1" dirty="0">
                  <a:solidFill>
                    <a:schemeClr val="bg1"/>
                  </a:solidFill>
                  <a:latin typeface="+mn-lt"/>
                </a:rPr>
                <a:t>    </a:t>
              </a:r>
              <a:r>
                <a:rPr lang="en-US" sz="1400" b="1" dirty="0">
                  <a:solidFill>
                    <a:schemeClr val="bg1"/>
                  </a:solidFill>
                  <a:latin typeface="+mn-lt"/>
                </a:rPr>
                <a:t>Source</a:t>
              </a:r>
            </a:p>
          </p:txBody>
        </p:sp>
        <p:sp>
          <p:nvSpPr>
            <p:cNvPr id="740365" name="AutoShape 13"/>
            <p:cNvSpPr>
              <a:spLocks noChangeArrowheads="1"/>
            </p:cNvSpPr>
            <p:nvPr/>
          </p:nvSpPr>
          <p:spPr bwMode="auto">
            <a:xfrm>
              <a:off x="1584" y="1056"/>
              <a:ext cx="768" cy="528"/>
            </a:xfrm>
            <a:prstGeom prst="chevron">
              <a:avLst>
                <a:gd name="adj" fmla="val 36364"/>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1600" b="1" dirty="0">
                  <a:solidFill>
                    <a:schemeClr val="bg1"/>
                  </a:solidFill>
                  <a:latin typeface="+mn-lt"/>
                </a:rPr>
                <a:t>    </a:t>
              </a:r>
              <a:r>
                <a:rPr lang="en-US" sz="1400" b="1" dirty="0">
                  <a:solidFill>
                    <a:schemeClr val="bg1"/>
                  </a:solidFill>
                  <a:latin typeface="+mn-lt"/>
                </a:rPr>
                <a:t>Make</a:t>
              </a:r>
            </a:p>
          </p:txBody>
        </p:sp>
        <p:sp>
          <p:nvSpPr>
            <p:cNvPr id="740366" name="AutoShape 14"/>
            <p:cNvSpPr>
              <a:spLocks noChangeArrowheads="1"/>
            </p:cNvSpPr>
            <p:nvPr/>
          </p:nvSpPr>
          <p:spPr bwMode="auto">
            <a:xfrm>
              <a:off x="2208" y="1056"/>
              <a:ext cx="768" cy="528"/>
            </a:xfrm>
            <a:prstGeom prst="chevron">
              <a:avLst>
                <a:gd name="adj" fmla="val 36364"/>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1600" b="1" dirty="0">
                  <a:solidFill>
                    <a:schemeClr val="bg1"/>
                  </a:solidFill>
                  <a:latin typeface="+mn-lt"/>
                </a:rPr>
                <a:t>    </a:t>
              </a:r>
              <a:r>
                <a:rPr lang="en-US" sz="1400" b="1" dirty="0">
                  <a:solidFill>
                    <a:schemeClr val="bg1"/>
                  </a:solidFill>
                  <a:latin typeface="+mn-lt"/>
                </a:rPr>
                <a:t>Deliver</a:t>
              </a:r>
            </a:p>
          </p:txBody>
        </p:sp>
        <p:sp>
          <p:nvSpPr>
            <p:cNvPr id="740367" name="AutoShape 15"/>
            <p:cNvSpPr>
              <a:spLocks noChangeArrowheads="1"/>
            </p:cNvSpPr>
            <p:nvPr/>
          </p:nvSpPr>
          <p:spPr bwMode="auto">
            <a:xfrm>
              <a:off x="2832" y="1056"/>
              <a:ext cx="768" cy="528"/>
            </a:xfrm>
            <a:prstGeom prst="chevron">
              <a:avLst>
                <a:gd name="adj" fmla="val 36364"/>
              </a:avLst>
            </a:prstGeom>
            <a:solidFill>
              <a:schemeClr val="accent1"/>
            </a:solidFill>
            <a:ln w="12700">
              <a:solidFill>
                <a:schemeClr val="tx1"/>
              </a:solidFill>
              <a:miter lim="800000"/>
              <a:headEnd type="none" w="sm" len="sm"/>
              <a:tailEnd type="none" w="sm" len="sm"/>
            </a:ln>
            <a:effectLst/>
          </p:spPr>
          <p:txBody>
            <a:bodyPr wrap="none" anchor="ctr"/>
            <a:lstStyle/>
            <a:p>
              <a:pPr algn="ctr" eaLnBrk="0" hangingPunct="0"/>
              <a:r>
                <a:rPr lang="en-US" sz="1600" b="1" dirty="0">
                  <a:solidFill>
                    <a:schemeClr val="bg1"/>
                  </a:solidFill>
                  <a:latin typeface="+mn-lt"/>
                </a:rPr>
                <a:t>    </a:t>
              </a:r>
              <a:r>
                <a:rPr lang="en-US" sz="1400" b="1" dirty="0">
                  <a:solidFill>
                    <a:schemeClr val="bg1"/>
                  </a:solidFill>
                  <a:latin typeface="+mn-lt"/>
                </a:rPr>
                <a:t>Buy</a:t>
              </a:r>
            </a:p>
          </p:txBody>
        </p:sp>
      </p:grpSp>
      <p:sp>
        <p:nvSpPr>
          <p:cNvPr id="16" name="Titre 1"/>
          <p:cNvSpPr txBox="1">
            <a:spLocks/>
          </p:cNvSpPr>
          <p:nvPr/>
        </p:nvSpPr>
        <p:spPr>
          <a:xfrm>
            <a:off x="1219200" y="0"/>
            <a:ext cx="7247384" cy="1648544"/>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900" b="1" i="0" u="none" strike="noStrike" kern="1200" cap="none" spc="0" normalizeH="0" baseline="0" noProof="0" dirty="0" smtClean="0">
                <a:ln>
                  <a:noFill/>
                </a:ln>
                <a:solidFill>
                  <a:schemeClr val="tx1"/>
                </a:solidFill>
                <a:effectLst/>
                <a:uLnTx/>
                <a:uFillTx/>
                <a:latin typeface="+mn-lt"/>
                <a:ea typeface="+mj-ea"/>
                <a:cs typeface="Times New Roman" pitchFamily="18" charset="0"/>
              </a:rPr>
              <a:t>La stratégie de l'entreprise et le </a:t>
            </a:r>
            <a:r>
              <a:rPr kumimoji="0" lang="fr-FR" sz="2900" b="1" i="0" u="none" strike="noStrike" kern="1200" cap="none" spc="0" normalizeH="0" baseline="0" noProof="0" dirty="0" err="1" smtClean="0">
                <a:ln>
                  <a:noFill/>
                </a:ln>
                <a:solidFill>
                  <a:schemeClr val="tx1"/>
                </a:solidFill>
                <a:effectLst/>
                <a:uLnTx/>
                <a:uFillTx/>
                <a:latin typeface="+mn-lt"/>
                <a:ea typeface="+mj-ea"/>
                <a:cs typeface="Times New Roman" pitchFamily="18" charset="0"/>
              </a:rPr>
              <a:t>Supply</a:t>
            </a:r>
            <a:r>
              <a:rPr kumimoji="0" lang="fr-FR" sz="2900" b="1" i="0" u="none" strike="noStrike" kern="1200" cap="none" spc="0" normalizeH="0" baseline="0" noProof="0" dirty="0" smtClean="0">
                <a:ln>
                  <a:noFill/>
                </a:ln>
                <a:solidFill>
                  <a:schemeClr val="tx1"/>
                </a:solidFill>
                <a:effectLst/>
                <a:uLnTx/>
                <a:uFillTx/>
                <a:latin typeface="+mn-lt"/>
                <a:ea typeface="+mj-ea"/>
                <a:cs typeface="Times New Roman" pitchFamily="18" charset="0"/>
              </a:rPr>
              <a:t> Chain Management (SCM) </a:t>
            </a:r>
            <a:r>
              <a:rPr kumimoji="0" lang="fr-FR" sz="3400" b="0" i="0" u="none" strike="noStrike" kern="1200" cap="none" spc="0" normalizeH="0" baseline="0" noProof="0" dirty="0" smtClean="0">
                <a:ln>
                  <a:noFill/>
                </a:ln>
                <a:solidFill>
                  <a:schemeClr val="tx1"/>
                </a:solidFill>
                <a:effectLst/>
                <a:uLnTx/>
                <a:uFillTx/>
                <a:latin typeface="+mj-lt"/>
                <a:ea typeface="+mj-ea"/>
                <a:cs typeface="+mj-cs"/>
              </a:rPr>
              <a:t/>
            </a:r>
            <a:br>
              <a:rPr kumimoji="0" lang="fr-FR" sz="3400" b="0" i="0" u="none" strike="noStrike" kern="1200" cap="none" spc="0" normalizeH="0" baseline="0" noProof="0" dirty="0" smtClean="0">
                <a:ln>
                  <a:noFill/>
                </a:ln>
                <a:solidFill>
                  <a:schemeClr val="tx1"/>
                </a:solidFill>
                <a:effectLst/>
                <a:uLnTx/>
                <a:uFillTx/>
                <a:latin typeface="+mj-lt"/>
                <a:ea typeface="+mj-ea"/>
                <a:cs typeface="+mj-cs"/>
              </a:rPr>
            </a:br>
            <a:endParaRPr kumimoji="0" lang="fr-FR" sz="3400" b="0" i="0" u="none" strike="noStrike" kern="1200" cap="none" spc="0" normalizeH="0" baseline="0" noProof="0" dirty="0">
              <a:ln>
                <a:noFill/>
              </a:ln>
              <a:solidFill>
                <a:schemeClr val="tx1"/>
              </a:solidFill>
              <a:effectLst/>
              <a:uLnTx/>
              <a:uFillTx/>
              <a:latin typeface="+mj-lt"/>
              <a:ea typeface="+mj-ea"/>
              <a:cs typeface="+mj-cs"/>
            </a:endParaRPr>
          </a:p>
        </p:txBody>
      </p:sp>
      <p:sp>
        <p:nvSpPr>
          <p:cNvPr id="17" name="Espace réservé du numéro de diapositive 16"/>
          <p:cNvSpPr>
            <a:spLocks noGrp="1"/>
          </p:cNvSpPr>
          <p:nvPr>
            <p:ph type="sldNum" sz="quarter" idx="12"/>
          </p:nvPr>
        </p:nvSpPr>
        <p:spPr/>
        <p:txBody>
          <a:bodyPr/>
          <a:lstStyle/>
          <a:p>
            <a:pPr algn="ctr"/>
            <a:fld id="{244291EF-772C-4B99-A3CF-0071BDBF94EA}" type="slidenum">
              <a:rPr lang="en-US" smtClean="0"/>
              <a:pPr algn="ctr"/>
              <a:t>30</a:t>
            </a:fld>
            <a:endParaRPr lang="en-US" dirty="0"/>
          </a:p>
        </p:txBody>
      </p:sp>
    </p:spTree>
    <p:extLst>
      <p:ext uri="{BB962C8B-B14F-4D97-AF65-F5344CB8AC3E}">
        <p14:creationId xmlns:p14="http://schemas.microsoft.com/office/powerpoint/2010/main" val="1892274372"/>
      </p:ext>
    </p:extLst>
  </p:cSld>
  <p:clrMapOvr>
    <a:masterClrMapping/>
  </p:clrMapOvr>
  <p:transition>
    <p:cover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1331640" y="274638"/>
            <a:ext cx="7355160" cy="1143000"/>
          </a:xfrm>
        </p:spPr>
        <p:txBody>
          <a:bodyPr/>
          <a:lstStyle/>
          <a:p>
            <a:pPr eaLnBrk="1" hangingPunct="1"/>
            <a:r>
              <a:rPr lang="fr-FR" sz="3600" dirty="0" smtClean="0">
                <a:solidFill>
                  <a:schemeClr val="bg1"/>
                </a:solidFill>
              </a:rPr>
              <a:t>Le « paradigme » de la</a:t>
            </a:r>
          </a:p>
        </p:txBody>
      </p:sp>
      <p:pic>
        <p:nvPicPr>
          <p:cNvPr id="53253" name="Picture 4" descr="m1c1s2ss1g"/>
          <p:cNvPicPr>
            <a:picLocks noGrp="1" noChangeAspect="1" noChangeArrowheads="1"/>
          </p:cNvPicPr>
          <p:nvPr>
            <p:ph idx="1"/>
          </p:nvPr>
        </p:nvPicPr>
        <p:blipFill>
          <a:blip r:embed="rId3" cstate="print"/>
          <a:srcRect/>
          <a:stretch>
            <a:fillRect/>
          </a:stretch>
        </p:blipFill>
        <p:spPr>
          <a:xfrm>
            <a:off x="533400" y="1676400"/>
            <a:ext cx="8101012" cy="4463132"/>
          </a:xfrm>
          <a:noFill/>
        </p:spPr>
      </p:pic>
      <p:sp>
        <p:nvSpPr>
          <p:cNvPr id="7" name="Titre 1"/>
          <p:cNvSpPr txBox="1">
            <a:spLocks/>
          </p:cNvSpPr>
          <p:nvPr/>
        </p:nvSpPr>
        <p:spPr>
          <a:xfrm>
            <a:off x="1219200" y="152400"/>
            <a:ext cx="7247384" cy="141994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900" b="1" i="0" u="none" strike="noStrike" kern="1200" cap="none" spc="0" normalizeH="0" baseline="0" noProof="0" dirty="0" smtClean="0">
                <a:ln>
                  <a:noFill/>
                </a:ln>
                <a:solidFill>
                  <a:schemeClr val="tx1"/>
                </a:solidFill>
                <a:effectLst/>
                <a:uLnTx/>
                <a:uFillTx/>
                <a:latin typeface="+mn-lt"/>
                <a:ea typeface="+mj-ea"/>
                <a:cs typeface="Times New Roman" pitchFamily="18" charset="0"/>
              </a:rPr>
              <a:t>La stratégie de l'entreprise et le </a:t>
            </a:r>
            <a:r>
              <a:rPr kumimoji="0" lang="fr-FR" sz="2900" b="1" i="0" u="none" strike="noStrike" kern="1200" cap="none" spc="0" normalizeH="0" baseline="0" noProof="0" dirty="0" err="1" smtClean="0">
                <a:ln>
                  <a:noFill/>
                </a:ln>
                <a:solidFill>
                  <a:schemeClr val="tx1"/>
                </a:solidFill>
                <a:effectLst/>
                <a:uLnTx/>
                <a:uFillTx/>
                <a:latin typeface="+mn-lt"/>
                <a:ea typeface="+mj-ea"/>
                <a:cs typeface="Times New Roman" pitchFamily="18" charset="0"/>
              </a:rPr>
              <a:t>Supply</a:t>
            </a:r>
            <a:r>
              <a:rPr kumimoji="0" lang="fr-FR" sz="2900" b="1" i="0" u="none" strike="noStrike" kern="1200" cap="none" spc="0" normalizeH="0" baseline="0" noProof="0" dirty="0" smtClean="0">
                <a:ln>
                  <a:noFill/>
                </a:ln>
                <a:solidFill>
                  <a:schemeClr val="tx1"/>
                </a:solidFill>
                <a:effectLst/>
                <a:uLnTx/>
                <a:uFillTx/>
                <a:latin typeface="+mn-lt"/>
                <a:ea typeface="+mj-ea"/>
                <a:cs typeface="Times New Roman" pitchFamily="18" charset="0"/>
              </a:rPr>
              <a:t> Chain Management (SCM)</a:t>
            </a:r>
            <a:r>
              <a:rPr kumimoji="0" lang="fr-FR" sz="2800" b="0" i="0" u="none" strike="noStrike" kern="1200" cap="none" spc="0" normalizeH="0" baseline="0" noProof="0" dirty="0" smtClean="0">
                <a:ln>
                  <a:noFill/>
                </a:ln>
                <a:solidFill>
                  <a:schemeClr val="tx1"/>
                </a:solidFill>
                <a:effectLst/>
                <a:uLnTx/>
                <a:uFillTx/>
                <a:latin typeface="+mn-lt"/>
                <a:ea typeface="+mj-ea"/>
                <a:cs typeface="+mj-cs"/>
              </a:rPr>
              <a:t/>
            </a:r>
            <a:br>
              <a:rPr kumimoji="0" lang="fr-FR" sz="2800" b="0" i="0" u="none" strike="noStrike" kern="1200" cap="none" spc="0" normalizeH="0" baseline="0" noProof="0" dirty="0" smtClean="0">
                <a:ln>
                  <a:noFill/>
                </a:ln>
                <a:solidFill>
                  <a:schemeClr val="tx1"/>
                </a:solidFill>
                <a:effectLst/>
                <a:uLnTx/>
                <a:uFillTx/>
                <a:latin typeface="+mn-lt"/>
                <a:ea typeface="+mj-ea"/>
                <a:cs typeface="+mj-cs"/>
              </a:rPr>
            </a:br>
            <a:endParaRPr kumimoji="0" lang="fr-FR" sz="2800" b="0" i="0" u="none" strike="noStrike" kern="1200" cap="none" spc="0" normalizeH="0" baseline="0" noProof="0" dirty="0" smtClean="0">
              <a:ln>
                <a:noFill/>
              </a:ln>
              <a:solidFill>
                <a:schemeClr val="tx1"/>
              </a:solidFill>
              <a:effectLst/>
              <a:uLnTx/>
              <a:uFillTx/>
              <a:latin typeface="+mn-lt"/>
              <a:ea typeface="+mj-ea"/>
              <a:cs typeface="+mj-cs"/>
            </a:endParaRPr>
          </a:p>
        </p:txBody>
      </p:sp>
      <p:sp>
        <p:nvSpPr>
          <p:cNvPr id="8" name="Espace réservé du numéro de diapositive 7"/>
          <p:cNvSpPr>
            <a:spLocks noGrp="1"/>
          </p:cNvSpPr>
          <p:nvPr>
            <p:ph type="sldNum" sz="quarter" idx="12"/>
          </p:nvPr>
        </p:nvSpPr>
        <p:spPr/>
        <p:txBody>
          <a:bodyPr/>
          <a:lstStyle/>
          <a:p>
            <a:pPr algn="ctr"/>
            <a:fld id="{244291EF-772C-4B99-A3CF-0071BDBF94EA}" type="slidenum">
              <a:rPr lang="en-US" smtClean="0"/>
              <a:pPr algn="ctr"/>
              <a:t>31</a:t>
            </a:fld>
            <a:endParaRPr lang="en-US" dirty="0"/>
          </a:p>
        </p:txBody>
      </p:sp>
      <p:sp>
        <p:nvSpPr>
          <p:cNvPr id="6" name="ZoneTexte 5"/>
          <p:cNvSpPr txBox="1"/>
          <p:nvPr/>
        </p:nvSpPr>
        <p:spPr>
          <a:xfrm>
            <a:off x="5715000" y="5867400"/>
            <a:ext cx="2819400" cy="369332"/>
          </a:xfrm>
          <a:prstGeom prst="rect">
            <a:avLst/>
          </a:prstGeom>
          <a:noFill/>
        </p:spPr>
        <p:txBody>
          <a:bodyPr wrap="square" rtlCol="0">
            <a:spAutoFit/>
          </a:bodyPr>
          <a:lstStyle/>
          <a:p>
            <a:r>
              <a:rPr lang="fr-FR" sz="1800" b="1" dirty="0" smtClean="0">
                <a:latin typeface="+mn-lt"/>
              </a:rPr>
              <a:t>Effet </a:t>
            </a:r>
            <a:r>
              <a:rPr lang="fr-FR" sz="1800" b="1" dirty="0" err="1" smtClean="0">
                <a:latin typeface="+mn-lt"/>
              </a:rPr>
              <a:t>Bullwhip</a:t>
            </a:r>
            <a:endParaRPr lang="fr-FR" sz="1800" b="1" dirty="0">
              <a:latin typeface="+mn-lt"/>
            </a:endParaRPr>
          </a:p>
        </p:txBody>
      </p:sp>
    </p:spTree>
    <p:extLst>
      <p:ext uri="{BB962C8B-B14F-4D97-AF65-F5344CB8AC3E}">
        <p14:creationId xmlns:p14="http://schemas.microsoft.com/office/powerpoint/2010/main" val="1428168221"/>
      </p:ext>
    </p:extLst>
  </p:cSld>
  <p:clrMapOvr>
    <a:masterClrMapping/>
  </p:clrMapOvr>
  <p:transition advClick="0">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p:txBody>
          <a:bodyPr>
            <a:normAutofit fontScale="70000" lnSpcReduction="20000"/>
          </a:bodyPr>
          <a:lstStyle/>
          <a:p>
            <a:pPr algn="ctr">
              <a:buNone/>
            </a:pPr>
            <a:r>
              <a:rPr lang="fr-FR" sz="3400" b="1" i="1" dirty="0" smtClean="0">
                <a:cs typeface="Times New Roman" pitchFamily="18" charset="0"/>
              </a:rPr>
              <a:t>faire tomber les murs… </a:t>
            </a:r>
          </a:p>
          <a:p>
            <a:pPr algn="ctr">
              <a:buNone/>
            </a:pPr>
            <a:endParaRPr lang="fr-FR" i="1" dirty="0" smtClean="0">
              <a:cs typeface="Times New Roman" pitchFamily="18" charset="0"/>
            </a:endParaRPr>
          </a:p>
          <a:p>
            <a:pPr>
              <a:buNone/>
            </a:pPr>
            <a:r>
              <a:rPr lang="fr-FR" dirty="0" smtClean="0">
                <a:cs typeface="Times New Roman" pitchFamily="18" charset="0"/>
              </a:rPr>
              <a:t>Par exemple :</a:t>
            </a:r>
          </a:p>
          <a:p>
            <a:pPr>
              <a:buNone/>
            </a:pPr>
            <a:endParaRPr lang="fr-FR" dirty="0" smtClean="0">
              <a:cs typeface="Times New Roman" pitchFamily="18" charset="0"/>
            </a:endParaRPr>
          </a:p>
          <a:p>
            <a:r>
              <a:rPr lang="fr-FR" sz="2900" dirty="0" smtClean="0">
                <a:cs typeface="Times New Roman" pitchFamily="18" charset="0"/>
              </a:rPr>
              <a:t>le distributeur communique au fabricant les consommations véritables des clients finals,(</a:t>
            </a:r>
            <a:r>
              <a:rPr lang="fr-FR" sz="2900" dirty="0" err="1" smtClean="0">
                <a:cs typeface="Times New Roman" pitchFamily="18" charset="0"/>
              </a:rPr>
              <a:t>flowcasting</a:t>
            </a:r>
            <a:r>
              <a:rPr lang="fr-FR" sz="2900" dirty="0" smtClean="0">
                <a:cs typeface="Times New Roman" pitchFamily="18" charset="0"/>
              </a:rPr>
              <a:t>) </a:t>
            </a:r>
          </a:p>
          <a:p>
            <a:r>
              <a:rPr lang="fr-FR" sz="2900" dirty="0" smtClean="0">
                <a:cs typeface="Times New Roman" pitchFamily="18" charset="0"/>
              </a:rPr>
              <a:t>le fabricant de produit envoie au fabricant de composants ses prévisions de fabrication, </a:t>
            </a:r>
          </a:p>
          <a:p>
            <a:r>
              <a:rPr lang="fr-FR" sz="2900" dirty="0" smtClean="0">
                <a:cs typeface="Times New Roman" pitchFamily="18" charset="0"/>
              </a:rPr>
              <a:t>le fabricant coordonne avec son système informatique toute la logistique de sa production et de ses distributeurs, </a:t>
            </a:r>
          </a:p>
          <a:p>
            <a:r>
              <a:rPr lang="fr-FR" sz="2900" dirty="0" err="1" smtClean="0">
                <a:cs typeface="Times New Roman" pitchFamily="18" charset="0"/>
              </a:rPr>
              <a:t>etc</a:t>
            </a:r>
            <a:r>
              <a:rPr lang="fr-FR" sz="2900" dirty="0" smtClean="0">
                <a:cs typeface="Times New Roman" pitchFamily="18" charset="0"/>
              </a:rPr>
              <a:t> … </a:t>
            </a:r>
          </a:p>
          <a:p>
            <a:pPr algn="ctr">
              <a:buNone/>
            </a:pPr>
            <a:r>
              <a:rPr lang="fr-FR" b="1" i="1" dirty="0" smtClean="0">
                <a:solidFill>
                  <a:schemeClr val="tx2"/>
                </a:solidFill>
                <a:cs typeface="Times New Roman" pitchFamily="18" charset="0"/>
              </a:rPr>
              <a:t>Ces communications d'informations peuvent se faire par informatique et télécommunication de n'importe quel point de la chaîne à n'importe quel autre point de la chaîne. </a:t>
            </a:r>
          </a:p>
          <a:p>
            <a:endParaRPr lang="fr-FR" dirty="0"/>
          </a:p>
        </p:txBody>
      </p:sp>
      <p:sp>
        <p:nvSpPr>
          <p:cNvPr id="5" name="Titre 1"/>
          <p:cNvSpPr txBox="1">
            <a:spLocks/>
          </p:cNvSpPr>
          <p:nvPr/>
        </p:nvSpPr>
        <p:spPr>
          <a:xfrm>
            <a:off x="1219200" y="152400"/>
            <a:ext cx="7247384" cy="141994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900" b="1" i="0" u="none" strike="noStrike" kern="1200" cap="none" spc="0" normalizeH="0" baseline="0" noProof="0" dirty="0" smtClean="0">
                <a:ln>
                  <a:noFill/>
                </a:ln>
                <a:solidFill>
                  <a:schemeClr val="tx1"/>
                </a:solidFill>
                <a:effectLst/>
                <a:uLnTx/>
                <a:uFillTx/>
                <a:latin typeface="+mn-lt"/>
                <a:ea typeface="+mj-ea"/>
                <a:cs typeface="Times New Roman" pitchFamily="18" charset="0"/>
              </a:rPr>
              <a:t>La stratégie de l'entreprise et le </a:t>
            </a:r>
            <a:r>
              <a:rPr kumimoji="0" lang="fr-FR" sz="2900" b="1" i="0" u="none" strike="noStrike" kern="1200" cap="none" spc="0" normalizeH="0" baseline="0" noProof="0" dirty="0" err="1" smtClean="0">
                <a:ln>
                  <a:noFill/>
                </a:ln>
                <a:solidFill>
                  <a:schemeClr val="tx1"/>
                </a:solidFill>
                <a:effectLst/>
                <a:uLnTx/>
                <a:uFillTx/>
                <a:latin typeface="+mn-lt"/>
                <a:ea typeface="+mj-ea"/>
                <a:cs typeface="Times New Roman" pitchFamily="18" charset="0"/>
              </a:rPr>
              <a:t>Supply</a:t>
            </a:r>
            <a:r>
              <a:rPr kumimoji="0" lang="fr-FR" sz="2900" b="1" i="0" u="none" strike="noStrike" kern="1200" cap="none" spc="0" normalizeH="0" baseline="0" noProof="0" dirty="0" smtClean="0">
                <a:ln>
                  <a:noFill/>
                </a:ln>
                <a:solidFill>
                  <a:schemeClr val="tx1"/>
                </a:solidFill>
                <a:effectLst/>
                <a:uLnTx/>
                <a:uFillTx/>
                <a:latin typeface="+mn-lt"/>
                <a:ea typeface="+mj-ea"/>
                <a:cs typeface="Times New Roman" pitchFamily="18" charset="0"/>
              </a:rPr>
              <a:t> Chain Management (SCM</a:t>
            </a:r>
            <a:r>
              <a:rPr kumimoji="0" lang="fr-FR" sz="2800" b="1" i="0" u="none" strike="noStrike" kern="1200" cap="none" spc="0" normalizeH="0" baseline="0" noProof="0" dirty="0" smtClean="0">
                <a:ln>
                  <a:noFill/>
                </a:ln>
                <a:solidFill>
                  <a:schemeClr val="tx1"/>
                </a:solidFill>
                <a:effectLst/>
                <a:uLnTx/>
                <a:uFillTx/>
                <a:latin typeface="+mn-lt"/>
                <a:ea typeface="+mj-ea"/>
                <a:cs typeface="Times New Roman" pitchFamily="18" charset="0"/>
              </a:rPr>
              <a:t>)</a:t>
            </a:r>
            <a:r>
              <a:rPr kumimoji="0" lang="fr-FR" sz="2800" b="0" i="0" u="none" strike="noStrike" kern="1200" cap="none" spc="0" normalizeH="0" baseline="0" noProof="0" dirty="0" smtClean="0">
                <a:ln>
                  <a:noFill/>
                </a:ln>
                <a:solidFill>
                  <a:schemeClr val="tx1"/>
                </a:solidFill>
                <a:effectLst/>
                <a:uLnTx/>
                <a:uFillTx/>
                <a:latin typeface="+mn-lt"/>
                <a:ea typeface="+mj-ea"/>
                <a:cs typeface="+mj-cs"/>
              </a:rPr>
              <a:t/>
            </a:r>
            <a:br>
              <a:rPr kumimoji="0" lang="fr-FR" sz="2800" b="0" i="0" u="none" strike="noStrike" kern="1200" cap="none" spc="0" normalizeH="0" baseline="0" noProof="0" dirty="0" smtClean="0">
                <a:ln>
                  <a:noFill/>
                </a:ln>
                <a:solidFill>
                  <a:schemeClr val="tx1"/>
                </a:solidFill>
                <a:effectLst/>
                <a:uLnTx/>
                <a:uFillTx/>
                <a:latin typeface="+mn-lt"/>
                <a:ea typeface="+mj-ea"/>
                <a:cs typeface="+mj-cs"/>
              </a:rPr>
            </a:br>
            <a:endParaRPr kumimoji="0" lang="fr-FR" sz="2800" b="0" i="0" u="none" strike="noStrike" kern="1200" cap="none" spc="0" normalizeH="0" baseline="0" noProof="0" dirty="0" smtClean="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1619180588"/>
      </p:ext>
    </p:extLst>
  </p:cSld>
  <p:clrMapOvr>
    <a:masterClrMapping/>
  </p:clrMapOvr>
  <p:transition advClick="0">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81568" y="1143000"/>
            <a:ext cx="4690864" cy="1143000"/>
          </a:xfrm>
        </p:spPr>
        <p:txBody>
          <a:bodyPr>
            <a:normAutofit/>
          </a:bodyPr>
          <a:lstStyle/>
          <a:p>
            <a:r>
              <a:rPr lang="fr-FR" sz="2400" b="1" dirty="0" smtClean="0">
                <a:latin typeface="+mn-lt"/>
                <a:cs typeface="Times New Roman" pitchFamily="18" charset="0"/>
              </a:rPr>
              <a:t>Exemple EDI</a:t>
            </a:r>
            <a:endParaRPr lang="fr-FR" sz="2400" b="1" dirty="0">
              <a:latin typeface="+mn-lt"/>
              <a:cs typeface="Times New Roman" pitchFamily="18" charset="0"/>
            </a:endParaRPr>
          </a:p>
        </p:txBody>
      </p:sp>
      <p:pic>
        <p:nvPicPr>
          <p:cNvPr id="6151" name="Picture 7"/>
          <p:cNvPicPr>
            <a:picLocks noGrp="1" noChangeAspect="1" noChangeArrowheads="1"/>
          </p:cNvPicPr>
          <p:nvPr>
            <p:ph idx="1"/>
          </p:nvPr>
        </p:nvPicPr>
        <p:blipFill>
          <a:blip r:embed="rId3" cstate="print"/>
          <a:srcRect/>
          <a:stretch>
            <a:fillRect/>
          </a:stretch>
        </p:blipFill>
        <p:spPr>
          <a:xfrm>
            <a:off x="323850" y="2009775"/>
            <a:ext cx="8569325" cy="3736975"/>
          </a:xfrm>
          <a:noFill/>
          <a:ln/>
        </p:spPr>
      </p:pic>
      <p:sp>
        <p:nvSpPr>
          <p:cNvPr id="5" name="Titre 1"/>
          <p:cNvSpPr txBox="1">
            <a:spLocks/>
          </p:cNvSpPr>
          <p:nvPr/>
        </p:nvSpPr>
        <p:spPr>
          <a:xfrm>
            <a:off x="1386840" y="228600"/>
            <a:ext cx="7171184" cy="1496144"/>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100" b="1" i="0" u="none" strike="noStrike" kern="1200" cap="none" spc="0" normalizeH="0" baseline="0" noProof="0" dirty="0" smtClean="0">
                <a:ln>
                  <a:noFill/>
                </a:ln>
                <a:solidFill>
                  <a:schemeClr val="tx1"/>
                </a:solidFill>
                <a:effectLst/>
                <a:uLnTx/>
                <a:uFillTx/>
                <a:latin typeface="+mn-lt"/>
                <a:ea typeface="+mj-ea"/>
                <a:cs typeface="Times New Roman" pitchFamily="18" charset="0"/>
              </a:rPr>
              <a:t>La stratégie de l'entreprise et le </a:t>
            </a:r>
            <a:r>
              <a:rPr kumimoji="0" lang="fr-FR" sz="3100" b="1" i="0" u="none" strike="noStrike" kern="1200" cap="none" spc="0" normalizeH="0" baseline="0" noProof="0" dirty="0" err="1" smtClean="0">
                <a:ln>
                  <a:noFill/>
                </a:ln>
                <a:solidFill>
                  <a:schemeClr val="tx1"/>
                </a:solidFill>
                <a:effectLst/>
                <a:uLnTx/>
                <a:uFillTx/>
                <a:latin typeface="+mn-lt"/>
                <a:ea typeface="+mj-ea"/>
                <a:cs typeface="Times New Roman" pitchFamily="18" charset="0"/>
              </a:rPr>
              <a:t>Supply</a:t>
            </a:r>
            <a:r>
              <a:rPr kumimoji="0" lang="fr-FR" sz="3100" b="1" i="0" u="none" strike="noStrike" kern="1200" cap="none" spc="0" normalizeH="0" baseline="0" noProof="0" dirty="0" smtClean="0">
                <a:ln>
                  <a:noFill/>
                </a:ln>
                <a:solidFill>
                  <a:schemeClr val="tx1"/>
                </a:solidFill>
                <a:effectLst/>
                <a:uLnTx/>
                <a:uFillTx/>
                <a:latin typeface="+mn-lt"/>
                <a:ea typeface="+mj-ea"/>
                <a:cs typeface="Times New Roman" pitchFamily="18" charset="0"/>
              </a:rPr>
              <a:t> Chain Management (SCM) </a:t>
            </a:r>
            <a:r>
              <a:rPr kumimoji="0" lang="fr-FR" sz="4400" b="0" i="0" u="none" strike="noStrike" kern="1200" cap="none" spc="0" normalizeH="0" baseline="0" noProof="0" dirty="0" smtClean="0">
                <a:ln>
                  <a:noFill/>
                </a:ln>
                <a:solidFill>
                  <a:schemeClr val="tx1"/>
                </a:solidFill>
                <a:effectLst/>
                <a:uLnTx/>
                <a:uFillTx/>
                <a:latin typeface="+mn-lt"/>
                <a:ea typeface="+mj-ea"/>
                <a:cs typeface="+mj-cs"/>
              </a:rPr>
              <a:t/>
            </a:r>
            <a:br>
              <a:rPr kumimoji="0" lang="fr-FR" sz="4400" b="0" i="0" u="none" strike="noStrike" kern="1200" cap="none" spc="0" normalizeH="0" baseline="0" noProof="0" dirty="0" smtClean="0">
                <a:ln>
                  <a:noFill/>
                </a:ln>
                <a:solidFill>
                  <a:schemeClr val="tx1"/>
                </a:solidFill>
                <a:effectLst/>
                <a:uLnTx/>
                <a:uFillTx/>
                <a:latin typeface="+mn-lt"/>
                <a:ea typeface="+mj-ea"/>
                <a:cs typeface="+mj-cs"/>
              </a:rPr>
            </a:br>
            <a:endParaRPr kumimoji="0" lang="fr-FR" sz="4400" b="0" i="0" u="none" strike="noStrike" kern="1200" cap="none" spc="0" normalizeH="0" baseline="0" noProof="0" dirty="0" smtClean="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3477595452"/>
      </p:ext>
    </p:extLst>
  </p:cSld>
  <p:clrMapOvr>
    <a:masterClrMapping/>
  </p:clrMapOvr>
  <p:transition>
    <p:cover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6" descr="m1c1s2ss3g"/>
          <p:cNvPicPr>
            <a:picLocks noGrp="1" noChangeAspect="1" noChangeArrowheads="1"/>
          </p:cNvPicPr>
          <p:nvPr>
            <p:ph idx="1"/>
          </p:nvPr>
        </p:nvPicPr>
        <p:blipFill>
          <a:blip r:embed="rId2" cstate="print"/>
          <a:srcRect/>
          <a:stretch>
            <a:fillRect/>
          </a:stretch>
        </p:blipFill>
        <p:spPr>
          <a:xfrm>
            <a:off x="685800" y="1524000"/>
            <a:ext cx="7635255" cy="4147542"/>
          </a:xfrm>
          <a:noFill/>
        </p:spPr>
      </p:pic>
      <p:sp>
        <p:nvSpPr>
          <p:cNvPr id="8" name="ZoneTexte 7"/>
          <p:cNvSpPr txBox="1"/>
          <p:nvPr/>
        </p:nvSpPr>
        <p:spPr>
          <a:xfrm>
            <a:off x="0" y="5715000"/>
            <a:ext cx="8964488" cy="646331"/>
          </a:xfrm>
          <a:prstGeom prst="rect">
            <a:avLst/>
          </a:prstGeom>
          <a:noFill/>
        </p:spPr>
        <p:txBody>
          <a:bodyPr wrap="square" rtlCol="0">
            <a:spAutoFit/>
          </a:bodyPr>
          <a:lstStyle/>
          <a:p>
            <a:pPr algn="ctr"/>
            <a:r>
              <a:rPr lang="fr-FR" sz="1800" b="1" i="1" dirty="0" smtClean="0">
                <a:solidFill>
                  <a:srgbClr val="003399"/>
                </a:solidFill>
                <a:latin typeface="+mn-lt"/>
              </a:rPr>
              <a:t>Supprimer les dysfonctionnements résultant d’approches fractionnées des processus de circulation des produits, informations et compétences</a:t>
            </a:r>
            <a:endParaRPr lang="fr-FR" sz="1800" b="1" i="1" dirty="0">
              <a:solidFill>
                <a:srgbClr val="003399"/>
              </a:solidFill>
              <a:latin typeface="+mn-lt"/>
            </a:endParaRPr>
          </a:p>
        </p:txBody>
      </p:sp>
      <p:sp>
        <p:nvSpPr>
          <p:cNvPr id="9" name="Titre 1"/>
          <p:cNvSpPr txBox="1">
            <a:spLocks/>
          </p:cNvSpPr>
          <p:nvPr/>
        </p:nvSpPr>
        <p:spPr>
          <a:xfrm>
            <a:off x="1371600" y="332656"/>
            <a:ext cx="7171184" cy="1496144"/>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100" b="1" i="0" u="none" strike="noStrike" kern="1200" cap="none" spc="0" normalizeH="0" baseline="0" noProof="0" dirty="0" smtClean="0">
                <a:ln>
                  <a:noFill/>
                </a:ln>
                <a:solidFill>
                  <a:schemeClr val="tx1"/>
                </a:solidFill>
                <a:effectLst/>
                <a:uLnTx/>
                <a:uFillTx/>
                <a:latin typeface="+mn-lt"/>
                <a:ea typeface="+mj-ea"/>
                <a:cs typeface="Times New Roman" pitchFamily="18" charset="0"/>
              </a:rPr>
              <a:t>La stratégie de l'entreprise et le </a:t>
            </a:r>
            <a:r>
              <a:rPr kumimoji="0" lang="fr-FR" sz="3100" b="1" i="0" u="none" strike="noStrike" kern="1200" cap="none" spc="0" normalizeH="0" baseline="0" noProof="0" dirty="0" err="1" smtClean="0">
                <a:ln>
                  <a:noFill/>
                </a:ln>
                <a:solidFill>
                  <a:schemeClr val="tx1"/>
                </a:solidFill>
                <a:effectLst/>
                <a:uLnTx/>
                <a:uFillTx/>
                <a:latin typeface="+mn-lt"/>
                <a:ea typeface="+mj-ea"/>
                <a:cs typeface="Times New Roman" pitchFamily="18" charset="0"/>
              </a:rPr>
              <a:t>Supply</a:t>
            </a:r>
            <a:r>
              <a:rPr kumimoji="0" lang="fr-FR" sz="3100" b="1" i="0" u="none" strike="noStrike" kern="1200" cap="none" spc="0" normalizeH="0" baseline="0" noProof="0" dirty="0" smtClean="0">
                <a:ln>
                  <a:noFill/>
                </a:ln>
                <a:solidFill>
                  <a:schemeClr val="tx1"/>
                </a:solidFill>
                <a:effectLst/>
                <a:uLnTx/>
                <a:uFillTx/>
                <a:latin typeface="+mn-lt"/>
                <a:ea typeface="+mj-ea"/>
                <a:cs typeface="Times New Roman" pitchFamily="18" charset="0"/>
              </a:rPr>
              <a:t> Chain Management (SCM) </a:t>
            </a:r>
            <a:r>
              <a:rPr kumimoji="0" lang="fr-FR" sz="4400" b="0" i="0" u="none" strike="noStrike" kern="1200" cap="none" spc="0" normalizeH="0" baseline="0" noProof="0" dirty="0" smtClean="0">
                <a:ln>
                  <a:noFill/>
                </a:ln>
                <a:solidFill>
                  <a:schemeClr val="tx1"/>
                </a:solidFill>
                <a:effectLst/>
                <a:uLnTx/>
                <a:uFillTx/>
                <a:latin typeface="+mn-lt"/>
                <a:ea typeface="+mj-ea"/>
                <a:cs typeface="+mj-cs"/>
              </a:rPr>
              <a:t/>
            </a:r>
            <a:br>
              <a:rPr kumimoji="0" lang="fr-FR" sz="4400" b="0" i="0" u="none" strike="noStrike" kern="1200" cap="none" spc="0" normalizeH="0" baseline="0" noProof="0" dirty="0" smtClean="0">
                <a:ln>
                  <a:noFill/>
                </a:ln>
                <a:solidFill>
                  <a:schemeClr val="tx1"/>
                </a:solidFill>
                <a:effectLst/>
                <a:uLnTx/>
                <a:uFillTx/>
                <a:latin typeface="+mn-lt"/>
                <a:ea typeface="+mj-ea"/>
                <a:cs typeface="+mj-cs"/>
              </a:rPr>
            </a:br>
            <a:endParaRPr kumimoji="0" lang="fr-FR" sz="4400" b="0" i="0" u="none" strike="noStrike" kern="1200" cap="none" spc="0" normalizeH="0" baseline="0" noProof="0" dirty="0" smtClean="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1300546375"/>
      </p:ext>
    </p:extLst>
  </p:cSld>
  <p:clrMapOvr>
    <a:masterClrMapping/>
  </p:clrMapOvr>
  <p:transition advClick="0">
    <p:cover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lstStyle/>
          <a:p>
            <a:pPr>
              <a:buNone/>
            </a:pPr>
            <a:r>
              <a:rPr lang="fr-FR" sz="2400" b="1" dirty="0" smtClean="0">
                <a:cs typeface="Times New Roman" pitchFamily="18" charset="0"/>
              </a:rPr>
              <a:t>Le SCM face à ses difficultés</a:t>
            </a:r>
            <a:r>
              <a:rPr lang="fr-FR" b="1" dirty="0" smtClean="0">
                <a:cs typeface="Times New Roman" pitchFamily="18" charset="0"/>
              </a:rPr>
              <a:t>:</a:t>
            </a:r>
          </a:p>
          <a:p>
            <a:r>
              <a:rPr lang="fr-FR" sz="2000" b="1" dirty="0" smtClean="0">
                <a:cs typeface="Times New Roman" pitchFamily="18" charset="0"/>
              </a:rPr>
              <a:t>L’incertitude:</a:t>
            </a:r>
          </a:p>
          <a:p>
            <a:pPr>
              <a:buNone/>
            </a:pPr>
            <a:r>
              <a:rPr lang="fr-FR" sz="2000" dirty="0" smtClean="0">
                <a:cs typeface="Times New Roman" pitchFamily="18" charset="0"/>
              </a:rPr>
              <a:t>     Incertitude de la demande, incertitude de la fiabilité des fournisseurs, incertitude de la fiabilité des transports, modification des tarifs…</a:t>
            </a:r>
          </a:p>
          <a:p>
            <a:r>
              <a:rPr lang="fr-FR" sz="2000" b="1" dirty="0" smtClean="0">
                <a:cs typeface="Times New Roman" pitchFamily="18" charset="0"/>
              </a:rPr>
              <a:t>Des acteurs avec des attentes divergentes</a:t>
            </a:r>
          </a:p>
          <a:p>
            <a:pPr>
              <a:buNone/>
            </a:pPr>
            <a:endParaRPr lang="fr-FR" dirty="0">
              <a:cs typeface="Times New Roman" pitchFamily="18" charset="0"/>
            </a:endParaRPr>
          </a:p>
        </p:txBody>
      </p:sp>
      <p:grpSp>
        <p:nvGrpSpPr>
          <p:cNvPr id="2" name="Group 6"/>
          <p:cNvGrpSpPr>
            <a:grpSpLocks/>
          </p:cNvGrpSpPr>
          <p:nvPr/>
        </p:nvGrpSpPr>
        <p:grpSpPr bwMode="auto">
          <a:xfrm>
            <a:off x="899592" y="3717032"/>
            <a:ext cx="7597080" cy="2957513"/>
            <a:chOff x="965" y="1802"/>
            <a:chExt cx="4052" cy="2631"/>
          </a:xfrm>
        </p:grpSpPr>
        <p:sp>
          <p:nvSpPr>
            <p:cNvPr id="9" name="AutoShape 7"/>
            <p:cNvSpPr>
              <a:spLocks noChangeArrowheads="1"/>
            </p:cNvSpPr>
            <p:nvPr/>
          </p:nvSpPr>
          <p:spPr bwMode="auto">
            <a:xfrm>
              <a:off x="4214" y="2170"/>
              <a:ext cx="757" cy="1762"/>
            </a:xfrm>
            <a:prstGeom prst="can">
              <a:avLst>
                <a:gd name="adj" fmla="val 22263"/>
              </a:avLst>
            </a:prstGeom>
            <a:solidFill>
              <a:srgbClr val="00CCFF"/>
            </a:solidFill>
            <a:ln w="28575">
              <a:solidFill>
                <a:schemeClr val="tx1"/>
              </a:solidFill>
              <a:round/>
              <a:headEnd type="none" w="sm" len="sm"/>
              <a:tailEnd type="none" w="sm" len="sm"/>
            </a:ln>
            <a:effectLst/>
          </p:spPr>
          <p:txBody>
            <a:bodyPr wrap="none" lIns="274638" tIns="46038" rIns="274638" bIns="46038" anchor="ctr"/>
            <a:lstStyle/>
            <a:p>
              <a:endParaRPr lang="fr-FR">
                <a:latin typeface="+mn-lt"/>
              </a:endParaRPr>
            </a:p>
          </p:txBody>
        </p:sp>
        <p:sp>
          <p:nvSpPr>
            <p:cNvPr id="10" name="AutoShape 8"/>
            <p:cNvSpPr>
              <a:spLocks noChangeArrowheads="1"/>
            </p:cNvSpPr>
            <p:nvPr/>
          </p:nvSpPr>
          <p:spPr bwMode="auto">
            <a:xfrm>
              <a:off x="2077" y="2135"/>
              <a:ext cx="683" cy="1763"/>
            </a:xfrm>
            <a:prstGeom prst="can">
              <a:avLst>
                <a:gd name="adj" fmla="val 24689"/>
              </a:avLst>
            </a:prstGeom>
            <a:solidFill>
              <a:srgbClr val="00CCFF"/>
            </a:solidFill>
            <a:ln w="28575">
              <a:solidFill>
                <a:schemeClr val="tx1"/>
              </a:solidFill>
              <a:round/>
              <a:headEnd type="none" w="sm" len="sm"/>
              <a:tailEnd type="none" w="sm" len="sm"/>
            </a:ln>
            <a:effectLst/>
          </p:spPr>
          <p:txBody>
            <a:bodyPr wrap="none" lIns="274638" tIns="46038" rIns="274638" bIns="46038" anchor="ctr"/>
            <a:lstStyle/>
            <a:p>
              <a:endParaRPr lang="fr-FR">
                <a:latin typeface="+mn-lt"/>
              </a:endParaRPr>
            </a:p>
          </p:txBody>
        </p:sp>
        <p:sp>
          <p:nvSpPr>
            <p:cNvPr id="11" name="AutoShape 9"/>
            <p:cNvSpPr>
              <a:spLocks noChangeArrowheads="1"/>
            </p:cNvSpPr>
            <p:nvPr/>
          </p:nvSpPr>
          <p:spPr bwMode="auto">
            <a:xfrm>
              <a:off x="1010" y="2129"/>
              <a:ext cx="683" cy="1762"/>
            </a:xfrm>
            <a:prstGeom prst="can">
              <a:avLst>
                <a:gd name="adj" fmla="val 24675"/>
              </a:avLst>
            </a:prstGeom>
            <a:solidFill>
              <a:srgbClr val="00CCFF"/>
            </a:solidFill>
            <a:ln w="28575">
              <a:solidFill>
                <a:schemeClr val="tx1"/>
              </a:solidFill>
              <a:round/>
              <a:headEnd type="none" w="sm" len="sm"/>
              <a:tailEnd type="none" w="sm" len="sm"/>
            </a:ln>
            <a:effectLst/>
          </p:spPr>
          <p:txBody>
            <a:bodyPr wrap="none" lIns="274638" tIns="46038" rIns="274638" bIns="46038" anchor="ctr"/>
            <a:lstStyle/>
            <a:p>
              <a:endParaRPr lang="fr-FR">
                <a:latin typeface="+mn-lt"/>
              </a:endParaRPr>
            </a:p>
          </p:txBody>
        </p:sp>
        <p:sp>
          <p:nvSpPr>
            <p:cNvPr id="12" name="AutoShape 10"/>
            <p:cNvSpPr>
              <a:spLocks noChangeArrowheads="1"/>
            </p:cNvSpPr>
            <p:nvPr/>
          </p:nvSpPr>
          <p:spPr bwMode="auto">
            <a:xfrm>
              <a:off x="3177" y="2179"/>
              <a:ext cx="683" cy="1762"/>
            </a:xfrm>
            <a:prstGeom prst="can">
              <a:avLst>
                <a:gd name="adj" fmla="val 24675"/>
              </a:avLst>
            </a:prstGeom>
            <a:solidFill>
              <a:srgbClr val="00CCFF"/>
            </a:solidFill>
            <a:ln w="28575">
              <a:solidFill>
                <a:schemeClr val="tx1"/>
              </a:solidFill>
              <a:round/>
              <a:headEnd type="none" w="sm" len="sm"/>
              <a:tailEnd type="none" w="sm" len="sm"/>
            </a:ln>
            <a:effectLst/>
          </p:spPr>
          <p:txBody>
            <a:bodyPr wrap="none" lIns="274638" tIns="46038" rIns="274638" bIns="46038" anchor="ctr"/>
            <a:lstStyle/>
            <a:p>
              <a:endParaRPr lang="fr-FR">
                <a:latin typeface="+mn-lt"/>
              </a:endParaRPr>
            </a:p>
          </p:txBody>
        </p:sp>
        <p:sp>
          <p:nvSpPr>
            <p:cNvPr id="13" name="Rectangle 11"/>
            <p:cNvSpPr>
              <a:spLocks noChangeArrowheads="1"/>
            </p:cNvSpPr>
            <p:nvPr/>
          </p:nvSpPr>
          <p:spPr bwMode="auto">
            <a:xfrm>
              <a:off x="968" y="1802"/>
              <a:ext cx="825" cy="326"/>
            </a:xfrm>
            <a:prstGeom prst="rect">
              <a:avLst/>
            </a:prstGeom>
            <a:noFill/>
            <a:ln w="9525">
              <a:noFill/>
              <a:miter lim="800000"/>
              <a:headEnd/>
              <a:tailEnd/>
            </a:ln>
            <a:effectLst/>
          </p:spPr>
          <p:txBody>
            <a:bodyPr wrap="none" lIns="76200" tIns="38100" rIns="76200" bIns="38100" anchor="ctr"/>
            <a:lstStyle/>
            <a:p>
              <a:pPr algn="ctr" defTabSz="749300" eaLnBrk="0" hangingPunct="0"/>
              <a:r>
                <a:rPr lang="en-US" b="1" i="1" dirty="0" err="1" smtClean="0">
                  <a:solidFill>
                    <a:srgbClr val="0000FF"/>
                  </a:solidFill>
                  <a:latin typeface="+mn-lt"/>
                </a:rPr>
                <a:t>achats</a:t>
              </a:r>
              <a:endParaRPr lang="en-US" b="1" i="1" dirty="0">
                <a:solidFill>
                  <a:srgbClr val="0000FF"/>
                </a:solidFill>
                <a:latin typeface="+mn-lt"/>
              </a:endParaRPr>
            </a:p>
          </p:txBody>
        </p:sp>
        <p:sp>
          <p:nvSpPr>
            <p:cNvPr id="14" name="Rectangle 12"/>
            <p:cNvSpPr>
              <a:spLocks noChangeArrowheads="1"/>
            </p:cNvSpPr>
            <p:nvPr/>
          </p:nvSpPr>
          <p:spPr bwMode="auto">
            <a:xfrm>
              <a:off x="2003" y="1802"/>
              <a:ext cx="825" cy="326"/>
            </a:xfrm>
            <a:prstGeom prst="rect">
              <a:avLst/>
            </a:prstGeom>
            <a:noFill/>
            <a:ln w="9525">
              <a:noFill/>
              <a:miter lim="800000"/>
              <a:headEnd/>
              <a:tailEnd/>
            </a:ln>
            <a:effectLst/>
          </p:spPr>
          <p:txBody>
            <a:bodyPr wrap="none" lIns="76200" tIns="38100" rIns="76200" bIns="38100" anchor="ctr"/>
            <a:lstStyle/>
            <a:p>
              <a:pPr algn="ctr" defTabSz="749300" eaLnBrk="0" hangingPunct="0"/>
              <a:r>
                <a:rPr lang="en-US" b="1" i="1" dirty="0">
                  <a:solidFill>
                    <a:srgbClr val="0000FF"/>
                  </a:solidFill>
                  <a:latin typeface="+mn-lt"/>
                </a:rPr>
                <a:t>F</a:t>
              </a:r>
              <a:r>
                <a:rPr lang="en-US" b="1" i="1" dirty="0" smtClean="0">
                  <a:solidFill>
                    <a:srgbClr val="0000FF"/>
                  </a:solidFill>
                  <a:latin typeface="+mn-lt"/>
                </a:rPr>
                <a:t>abrication</a:t>
              </a:r>
              <a:endParaRPr lang="en-US" b="1" i="1" dirty="0">
                <a:solidFill>
                  <a:srgbClr val="0000FF"/>
                </a:solidFill>
                <a:latin typeface="+mn-lt"/>
              </a:endParaRPr>
            </a:p>
          </p:txBody>
        </p:sp>
        <p:sp>
          <p:nvSpPr>
            <p:cNvPr id="15" name="Rectangle 13"/>
            <p:cNvSpPr>
              <a:spLocks noChangeArrowheads="1"/>
            </p:cNvSpPr>
            <p:nvPr/>
          </p:nvSpPr>
          <p:spPr bwMode="auto">
            <a:xfrm>
              <a:off x="3029" y="1802"/>
              <a:ext cx="825" cy="326"/>
            </a:xfrm>
            <a:prstGeom prst="rect">
              <a:avLst/>
            </a:prstGeom>
            <a:noFill/>
            <a:ln w="9525">
              <a:noFill/>
              <a:miter lim="800000"/>
              <a:headEnd/>
              <a:tailEnd/>
            </a:ln>
            <a:effectLst/>
          </p:spPr>
          <p:txBody>
            <a:bodyPr wrap="none" lIns="76200" tIns="38100" rIns="76200" bIns="38100" anchor="ctr"/>
            <a:lstStyle/>
            <a:p>
              <a:pPr algn="ctr" defTabSz="749300" eaLnBrk="0" hangingPunct="0"/>
              <a:r>
                <a:rPr lang="en-US" b="1" i="1">
                  <a:solidFill>
                    <a:srgbClr val="0000FF"/>
                  </a:solidFill>
                  <a:latin typeface="+mn-lt"/>
                </a:rPr>
                <a:t>Distribution</a:t>
              </a:r>
            </a:p>
          </p:txBody>
        </p:sp>
        <p:sp>
          <p:nvSpPr>
            <p:cNvPr id="16" name="Rectangle 14"/>
            <p:cNvSpPr>
              <a:spLocks noChangeArrowheads="1"/>
            </p:cNvSpPr>
            <p:nvPr/>
          </p:nvSpPr>
          <p:spPr bwMode="auto">
            <a:xfrm>
              <a:off x="4189" y="1810"/>
              <a:ext cx="825" cy="327"/>
            </a:xfrm>
            <a:prstGeom prst="rect">
              <a:avLst/>
            </a:prstGeom>
            <a:noFill/>
            <a:ln w="9525">
              <a:noFill/>
              <a:miter lim="800000"/>
              <a:headEnd/>
              <a:tailEnd/>
            </a:ln>
            <a:effectLst/>
          </p:spPr>
          <p:txBody>
            <a:bodyPr wrap="none" lIns="76200" tIns="38100" rIns="76200" bIns="38100" anchor="ctr"/>
            <a:lstStyle/>
            <a:p>
              <a:pPr algn="ctr" defTabSz="749300" eaLnBrk="0" hangingPunct="0"/>
              <a:r>
                <a:rPr lang="en-US" b="1" i="1" dirty="0" smtClean="0">
                  <a:solidFill>
                    <a:srgbClr val="0000FF"/>
                  </a:solidFill>
                  <a:latin typeface="+mn-lt"/>
                </a:rPr>
                <a:t>Service client</a:t>
              </a:r>
              <a:endParaRPr lang="en-US" b="1" i="1" dirty="0">
                <a:solidFill>
                  <a:srgbClr val="0000FF"/>
                </a:solidFill>
                <a:latin typeface="+mn-lt"/>
              </a:endParaRPr>
            </a:p>
          </p:txBody>
        </p:sp>
        <p:sp>
          <p:nvSpPr>
            <p:cNvPr id="17" name="Rectangle 15"/>
            <p:cNvSpPr>
              <a:spLocks noChangeArrowheads="1"/>
            </p:cNvSpPr>
            <p:nvPr/>
          </p:nvSpPr>
          <p:spPr bwMode="auto">
            <a:xfrm>
              <a:off x="2137" y="2058"/>
              <a:ext cx="687" cy="1835"/>
            </a:xfrm>
            <a:prstGeom prst="rect">
              <a:avLst/>
            </a:prstGeom>
            <a:noFill/>
            <a:ln w="9525">
              <a:noFill/>
              <a:miter lim="800000"/>
              <a:headEnd/>
              <a:tailEnd/>
            </a:ln>
            <a:effectLst/>
          </p:spPr>
          <p:txBody>
            <a:bodyPr wrap="square" lIns="92075" tIns="46038" rIns="92075" bIns="46038">
              <a:spAutoFit/>
            </a:bodyPr>
            <a:lstStyle/>
            <a:p>
              <a:pPr eaLnBrk="0" hangingPunct="0">
                <a:lnSpc>
                  <a:spcPct val="90000"/>
                </a:lnSpc>
              </a:pPr>
              <a:endParaRPr lang="en-US" b="1" dirty="0">
                <a:latin typeface="+mn-lt"/>
              </a:endParaRPr>
            </a:p>
            <a:p>
              <a:pPr eaLnBrk="0" hangingPunct="0">
                <a:lnSpc>
                  <a:spcPct val="80000"/>
                </a:lnSpc>
                <a:spcBef>
                  <a:spcPct val="100000"/>
                </a:spcBef>
              </a:pPr>
              <a:r>
                <a:rPr lang="en-US" sz="1400" b="1" dirty="0" err="1" smtClean="0">
                  <a:latin typeface="+mn-lt"/>
                </a:rPr>
                <a:t>Peu</a:t>
              </a:r>
              <a:r>
                <a:rPr lang="en-US" sz="1400" b="1" dirty="0" smtClean="0">
                  <a:latin typeface="+mn-lt"/>
                </a:rPr>
                <a:t> de ruptures</a:t>
              </a:r>
            </a:p>
            <a:p>
              <a:pPr eaLnBrk="0" hangingPunct="0">
                <a:lnSpc>
                  <a:spcPct val="80000"/>
                </a:lnSpc>
                <a:spcBef>
                  <a:spcPct val="70000"/>
                </a:spcBef>
              </a:pPr>
              <a:r>
                <a:rPr lang="en-US" sz="1400" b="1" dirty="0" err="1" smtClean="0">
                  <a:latin typeface="+mn-lt"/>
                </a:rPr>
                <a:t>Plannings</a:t>
              </a:r>
              <a:r>
                <a:rPr lang="en-US" sz="1400" b="1" dirty="0" smtClean="0">
                  <a:latin typeface="+mn-lt"/>
                </a:rPr>
                <a:t> stables</a:t>
              </a:r>
            </a:p>
            <a:p>
              <a:pPr eaLnBrk="0" hangingPunct="0">
                <a:spcBef>
                  <a:spcPct val="70000"/>
                </a:spcBef>
              </a:pPr>
              <a:r>
                <a:rPr lang="en-US" sz="1400" b="1" dirty="0" smtClean="0">
                  <a:latin typeface="+mn-lt"/>
                </a:rPr>
                <a:t>Des </a:t>
              </a:r>
              <a:r>
                <a:rPr lang="en-US" sz="1400" b="1" dirty="0" err="1" smtClean="0">
                  <a:latin typeface="+mn-lt"/>
                </a:rPr>
                <a:t>chaînes</a:t>
              </a:r>
              <a:r>
                <a:rPr lang="en-US" sz="1400" b="1" dirty="0" smtClean="0">
                  <a:latin typeface="+mn-lt"/>
                </a:rPr>
                <a:t> </a:t>
              </a:r>
              <a:r>
                <a:rPr lang="en-US" sz="1400" b="1" dirty="0" err="1" smtClean="0">
                  <a:latin typeface="+mn-lt"/>
                </a:rPr>
                <a:t>longues</a:t>
              </a:r>
              <a:endParaRPr lang="en-US" sz="1400" b="1" dirty="0">
                <a:latin typeface="+mn-lt"/>
              </a:endParaRPr>
            </a:p>
          </p:txBody>
        </p:sp>
        <p:sp>
          <p:nvSpPr>
            <p:cNvPr id="18" name="AutoShape 16"/>
            <p:cNvSpPr>
              <a:spLocks noChangeArrowheads="1"/>
            </p:cNvSpPr>
            <p:nvPr/>
          </p:nvSpPr>
          <p:spPr bwMode="auto">
            <a:xfrm>
              <a:off x="4213" y="2507"/>
              <a:ext cx="804" cy="1926"/>
            </a:xfrm>
            <a:prstGeom prst="downArrow">
              <a:avLst>
                <a:gd name="adj1" fmla="val 75009"/>
                <a:gd name="adj2" fmla="val 24128"/>
              </a:avLst>
            </a:prstGeom>
            <a:noFill/>
            <a:ln w="9525">
              <a:noFill/>
              <a:miter lim="800000"/>
              <a:headEnd/>
              <a:tailEnd/>
            </a:ln>
            <a:effectLst/>
          </p:spPr>
          <p:txBody>
            <a:bodyPr lIns="0" tIns="0" rIns="0" bIns="0"/>
            <a:lstStyle/>
            <a:p>
              <a:pPr eaLnBrk="0" hangingPunct="0">
                <a:lnSpc>
                  <a:spcPct val="108000"/>
                </a:lnSpc>
                <a:spcBef>
                  <a:spcPct val="76000"/>
                </a:spcBef>
              </a:pPr>
              <a:r>
                <a:rPr lang="en-US" sz="1200" b="1" dirty="0" smtClean="0">
                  <a:latin typeface="+mn-lt"/>
                </a:rPr>
                <a:t>Stocks </a:t>
              </a:r>
              <a:r>
                <a:rPr lang="en-US" sz="1200" b="1" dirty="0" err="1" smtClean="0">
                  <a:latin typeface="+mn-lt"/>
                </a:rPr>
                <a:t>importants</a:t>
              </a:r>
              <a:endParaRPr lang="en-US" sz="1200" b="1" dirty="0" smtClean="0">
                <a:latin typeface="+mn-lt"/>
              </a:endParaRPr>
            </a:p>
            <a:p>
              <a:pPr eaLnBrk="0" hangingPunct="0">
                <a:lnSpc>
                  <a:spcPct val="108000"/>
                </a:lnSpc>
                <a:spcBef>
                  <a:spcPct val="76000"/>
                </a:spcBef>
              </a:pPr>
              <a:r>
                <a:rPr lang="en-US" sz="1200" b="1" dirty="0" smtClean="0">
                  <a:latin typeface="+mn-lt"/>
                </a:rPr>
                <a:t>Des </a:t>
              </a:r>
              <a:r>
                <a:rPr lang="en-US" sz="1200" b="1" dirty="0" err="1" smtClean="0">
                  <a:latin typeface="+mn-lt"/>
                </a:rPr>
                <a:t>réponses</a:t>
              </a:r>
              <a:r>
                <a:rPr lang="en-US" sz="1200" b="1" dirty="0" smtClean="0">
                  <a:latin typeface="+mn-lt"/>
                </a:rPr>
                <a:t> </a:t>
              </a:r>
              <a:r>
                <a:rPr lang="en-US" sz="1200" b="1" dirty="0" err="1" smtClean="0">
                  <a:latin typeface="+mn-lt"/>
                </a:rPr>
                <a:t>immédiates</a:t>
              </a:r>
              <a:endParaRPr lang="en-US" sz="1200" b="1" dirty="0" smtClean="0">
                <a:latin typeface="+mn-lt"/>
              </a:endParaRPr>
            </a:p>
            <a:p>
              <a:pPr eaLnBrk="0" hangingPunct="0">
                <a:lnSpc>
                  <a:spcPct val="108000"/>
                </a:lnSpc>
                <a:spcBef>
                  <a:spcPct val="76000"/>
                </a:spcBef>
              </a:pPr>
              <a:r>
                <a:rPr lang="en-US" sz="1200" b="1" dirty="0" smtClean="0">
                  <a:latin typeface="+mn-lt"/>
                </a:rPr>
                <a:t>Des stocks </a:t>
              </a:r>
              <a:r>
                <a:rPr lang="en-US" sz="1200" b="1" dirty="0" err="1" smtClean="0">
                  <a:latin typeface="+mn-lt"/>
                </a:rPr>
                <a:t>régionaux</a:t>
              </a:r>
              <a:endParaRPr lang="en-US" sz="1200" b="1" dirty="0">
                <a:latin typeface="+mn-lt"/>
              </a:endParaRPr>
            </a:p>
            <a:p>
              <a:pPr eaLnBrk="0" hangingPunct="0">
                <a:lnSpc>
                  <a:spcPct val="108000"/>
                </a:lnSpc>
                <a:spcBef>
                  <a:spcPct val="76000"/>
                </a:spcBef>
              </a:pPr>
              <a:endParaRPr lang="en-US" sz="1200" b="1" dirty="0">
                <a:latin typeface="+mn-lt"/>
              </a:endParaRPr>
            </a:p>
          </p:txBody>
        </p:sp>
        <p:sp>
          <p:nvSpPr>
            <p:cNvPr id="19" name="Rectangle 17"/>
            <p:cNvSpPr>
              <a:spLocks noChangeArrowheads="1"/>
            </p:cNvSpPr>
            <p:nvPr/>
          </p:nvSpPr>
          <p:spPr bwMode="auto">
            <a:xfrm>
              <a:off x="4162" y="2854"/>
              <a:ext cx="694" cy="366"/>
            </a:xfrm>
            <a:prstGeom prst="rect">
              <a:avLst/>
            </a:prstGeom>
            <a:noFill/>
            <a:ln w="9525">
              <a:noFill/>
              <a:miter lim="800000"/>
              <a:headEnd/>
              <a:tailEnd/>
            </a:ln>
            <a:effectLst/>
          </p:spPr>
          <p:txBody>
            <a:bodyPr wrap="none" anchor="ctr"/>
            <a:lstStyle/>
            <a:p>
              <a:endParaRPr lang="fr-FR">
                <a:latin typeface="+mn-lt"/>
              </a:endParaRPr>
            </a:p>
          </p:txBody>
        </p:sp>
        <p:graphicFrame>
          <p:nvGraphicFramePr>
            <p:cNvPr id="20" name="Object 18"/>
            <p:cNvGraphicFramePr>
              <a:graphicFrameLocks/>
            </p:cNvGraphicFramePr>
            <p:nvPr/>
          </p:nvGraphicFramePr>
          <p:xfrm>
            <a:off x="3929" y="2115"/>
            <a:ext cx="206" cy="1821"/>
          </p:xfrm>
          <a:graphic>
            <a:graphicData uri="http://schemas.openxmlformats.org/presentationml/2006/ole">
              <mc:AlternateContent xmlns:mc="http://schemas.openxmlformats.org/markup-compatibility/2006">
                <mc:Choice xmlns:v="urn:schemas-microsoft-com:vml" Requires="v">
                  <p:oleObj spid="_x0000_s32833" name="Microsoft ClipArt Gallery" r:id="rId4" imgW="2446200" imgH="3657600" progId="">
                    <p:embed/>
                  </p:oleObj>
                </mc:Choice>
                <mc:Fallback>
                  <p:oleObj name="Microsoft ClipArt Gallery" r:id="rId4" imgW="2446200" imgH="36576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 y="2115"/>
                          <a:ext cx="206" cy="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19"/>
            <p:cNvGraphicFramePr>
              <a:graphicFrameLocks/>
            </p:cNvGraphicFramePr>
            <p:nvPr/>
          </p:nvGraphicFramePr>
          <p:xfrm>
            <a:off x="2898" y="2105"/>
            <a:ext cx="206" cy="1804"/>
          </p:xfrm>
          <a:graphic>
            <a:graphicData uri="http://schemas.openxmlformats.org/presentationml/2006/ole">
              <mc:AlternateContent xmlns:mc="http://schemas.openxmlformats.org/markup-compatibility/2006">
                <mc:Choice xmlns:v="urn:schemas-microsoft-com:vml" Requires="v">
                  <p:oleObj spid="_x0000_s32834" name="Microsoft ClipArt Gallery" r:id="rId6" imgW="2446200" imgH="3657600" progId="">
                    <p:embed/>
                  </p:oleObj>
                </mc:Choice>
                <mc:Fallback>
                  <p:oleObj name="Microsoft ClipArt Gallery" r:id="rId6" imgW="2446200" imgH="36576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 y="2105"/>
                          <a:ext cx="206" cy="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20"/>
            <p:cNvGraphicFramePr>
              <a:graphicFrameLocks/>
            </p:cNvGraphicFramePr>
            <p:nvPr/>
          </p:nvGraphicFramePr>
          <p:xfrm>
            <a:off x="1794" y="2096"/>
            <a:ext cx="206" cy="1813"/>
          </p:xfrm>
          <a:graphic>
            <a:graphicData uri="http://schemas.openxmlformats.org/presentationml/2006/ole">
              <mc:AlternateContent xmlns:mc="http://schemas.openxmlformats.org/markup-compatibility/2006">
                <mc:Choice xmlns:v="urn:schemas-microsoft-com:vml" Requires="v">
                  <p:oleObj spid="_x0000_s32835" name="Microsoft ClipArt Gallery" r:id="rId7" imgW="2446200" imgH="3657600" progId="">
                    <p:embed/>
                  </p:oleObj>
                </mc:Choice>
                <mc:Fallback>
                  <p:oleObj name="Microsoft ClipArt Gallery" r:id="rId7" imgW="2446200" imgH="36576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4" y="2096"/>
                          <a:ext cx="206" cy="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21"/>
            <p:cNvGrpSpPr>
              <a:grpSpLocks/>
            </p:cNvGrpSpPr>
            <p:nvPr/>
          </p:nvGrpSpPr>
          <p:grpSpPr bwMode="auto">
            <a:xfrm>
              <a:off x="965" y="3947"/>
              <a:ext cx="3998" cy="327"/>
              <a:chOff x="965" y="3700"/>
              <a:chExt cx="3998" cy="307"/>
            </a:xfrm>
          </p:grpSpPr>
          <p:sp>
            <p:nvSpPr>
              <p:cNvPr id="26" name="Rectangle 22"/>
              <p:cNvSpPr>
                <a:spLocks noChangeArrowheads="1"/>
              </p:cNvSpPr>
              <p:nvPr/>
            </p:nvSpPr>
            <p:spPr bwMode="auto">
              <a:xfrm>
                <a:off x="965" y="3700"/>
                <a:ext cx="825" cy="306"/>
              </a:xfrm>
              <a:prstGeom prst="rect">
                <a:avLst/>
              </a:prstGeom>
              <a:noFill/>
              <a:ln w="9525">
                <a:noFill/>
                <a:miter lim="800000"/>
                <a:headEnd/>
                <a:tailEnd/>
              </a:ln>
              <a:effectLst/>
            </p:spPr>
            <p:txBody>
              <a:bodyPr wrap="none" lIns="76200" tIns="38100" rIns="76200" bIns="38100" anchor="ctr"/>
              <a:lstStyle/>
              <a:p>
                <a:pPr algn="ctr" defTabSz="749300" eaLnBrk="0" hangingPunct="0"/>
                <a:r>
                  <a:rPr lang="en-US" b="1" i="1">
                    <a:solidFill>
                      <a:srgbClr val="0000FF"/>
                    </a:solidFill>
                    <a:latin typeface="+mn-lt"/>
                  </a:rPr>
                  <a:t>SOURCE</a:t>
                </a:r>
              </a:p>
            </p:txBody>
          </p:sp>
          <p:sp>
            <p:nvSpPr>
              <p:cNvPr id="27" name="Rectangle 23"/>
              <p:cNvSpPr>
                <a:spLocks noChangeArrowheads="1"/>
              </p:cNvSpPr>
              <p:nvPr/>
            </p:nvSpPr>
            <p:spPr bwMode="auto">
              <a:xfrm>
                <a:off x="2016" y="3701"/>
                <a:ext cx="825" cy="306"/>
              </a:xfrm>
              <a:prstGeom prst="rect">
                <a:avLst/>
              </a:prstGeom>
              <a:noFill/>
              <a:ln w="9525">
                <a:noFill/>
                <a:miter lim="800000"/>
                <a:headEnd/>
                <a:tailEnd/>
              </a:ln>
              <a:effectLst/>
            </p:spPr>
            <p:txBody>
              <a:bodyPr wrap="none" lIns="76200" tIns="38100" rIns="76200" bIns="38100" anchor="ctr"/>
              <a:lstStyle/>
              <a:p>
                <a:pPr algn="ctr" defTabSz="749300" eaLnBrk="0" hangingPunct="0"/>
                <a:r>
                  <a:rPr lang="en-US" b="1" i="1">
                    <a:solidFill>
                      <a:srgbClr val="0000FF"/>
                    </a:solidFill>
                    <a:latin typeface="+mn-lt"/>
                  </a:rPr>
                  <a:t>MAKE</a:t>
                </a:r>
              </a:p>
            </p:txBody>
          </p:sp>
          <p:sp>
            <p:nvSpPr>
              <p:cNvPr id="28" name="Rectangle 24"/>
              <p:cNvSpPr>
                <a:spLocks noChangeArrowheads="1"/>
              </p:cNvSpPr>
              <p:nvPr/>
            </p:nvSpPr>
            <p:spPr bwMode="auto">
              <a:xfrm>
                <a:off x="3083" y="3701"/>
                <a:ext cx="825" cy="306"/>
              </a:xfrm>
              <a:prstGeom prst="rect">
                <a:avLst/>
              </a:prstGeom>
              <a:noFill/>
              <a:ln w="9525">
                <a:noFill/>
                <a:miter lim="800000"/>
                <a:headEnd/>
                <a:tailEnd/>
              </a:ln>
              <a:effectLst/>
            </p:spPr>
            <p:txBody>
              <a:bodyPr wrap="none" lIns="76200" tIns="38100" rIns="76200" bIns="38100" anchor="ctr"/>
              <a:lstStyle/>
              <a:p>
                <a:pPr algn="ctr" defTabSz="749300" eaLnBrk="0" hangingPunct="0"/>
                <a:r>
                  <a:rPr lang="en-US" b="1" i="1">
                    <a:solidFill>
                      <a:srgbClr val="0000FF"/>
                    </a:solidFill>
                    <a:latin typeface="+mn-lt"/>
                  </a:rPr>
                  <a:t>DELIVER</a:t>
                </a:r>
              </a:p>
            </p:txBody>
          </p:sp>
          <p:sp>
            <p:nvSpPr>
              <p:cNvPr id="29" name="Rectangle 25"/>
              <p:cNvSpPr>
                <a:spLocks noChangeArrowheads="1"/>
              </p:cNvSpPr>
              <p:nvPr/>
            </p:nvSpPr>
            <p:spPr bwMode="auto">
              <a:xfrm>
                <a:off x="4138" y="3701"/>
                <a:ext cx="825" cy="306"/>
              </a:xfrm>
              <a:prstGeom prst="rect">
                <a:avLst/>
              </a:prstGeom>
              <a:noFill/>
              <a:ln w="9525">
                <a:noFill/>
                <a:miter lim="800000"/>
                <a:headEnd/>
                <a:tailEnd/>
              </a:ln>
              <a:effectLst/>
            </p:spPr>
            <p:txBody>
              <a:bodyPr wrap="none" lIns="76200" tIns="38100" rIns="76200" bIns="38100" anchor="ctr"/>
              <a:lstStyle/>
              <a:p>
                <a:pPr algn="ctr" defTabSz="749300" eaLnBrk="0" hangingPunct="0"/>
                <a:r>
                  <a:rPr lang="en-US" b="1" i="1">
                    <a:solidFill>
                      <a:srgbClr val="0000FF"/>
                    </a:solidFill>
                    <a:latin typeface="+mn-lt"/>
                  </a:rPr>
                  <a:t>SELL</a:t>
                </a:r>
              </a:p>
            </p:txBody>
          </p:sp>
        </p:grpSp>
        <p:sp>
          <p:nvSpPr>
            <p:cNvPr id="24" name="Rectangle 26"/>
            <p:cNvSpPr>
              <a:spLocks noChangeArrowheads="1"/>
            </p:cNvSpPr>
            <p:nvPr/>
          </p:nvSpPr>
          <p:spPr bwMode="auto">
            <a:xfrm>
              <a:off x="1054" y="2085"/>
              <a:ext cx="682" cy="1832"/>
            </a:xfrm>
            <a:prstGeom prst="rect">
              <a:avLst/>
            </a:prstGeom>
            <a:noFill/>
            <a:ln w="9525">
              <a:noFill/>
              <a:miter lim="800000"/>
              <a:headEnd/>
              <a:tailEnd/>
            </a:ln>
            <a:effectLst/>
          </p:spPr>
          <p:txBody>
            <a:bodyPr lIns="92075" tIns="46038" rIns="92075" bIns="46038">
              <a:spAutoFit/>
            </a:bodyPr>
            <a:lstStyle/>
            <a:p>
              <a:pPr eaLnBrk="0" hangingPunct="0"/>
              <a:r>
                <a:rPr lang="en-US" sz="2400" dirty="0">
                  <a:latin typeface="+mn-lt"/>
                </a:rPr>
                <a:t> </a:t>
              </a:r>
            </a:p>
            <a:p>
              <a:pPr eaLnBrk="0" hangingPunct="0">
                <a:lnSpc>
                  <a:spcPct val="95000"/>
                </a:lnSpc>
                <a:spcBef>
                  <a:spcPct val="95000"/>
                </a:spcBef>
              </a:pPr>
              <a:r>
                <a:rPr lang="en-US" sz="1400" b="1" dirty="0" smtClean="0">
                  <a:latin typeface="+mn-lt"/>
                </a:rPr>
                <a:t>Prix </a:t>
              </a:r>
              <a:r>
                <a:rPr lang="en-US" sz="1400" b="1" dirty="0" err="1" smtClean="0">
                  <a:latin typeface="+mn-lt"/>
                </a:rPr>
                <a:t>d’achat</a:t>
              </a:r>
              <a:r>
                <a:rPr lang="en-US" sz="1400" b="1" dirty="0" smtClean="0">
                  <a:latin typeface="+mn-lt"/>
                </a:rPr>
                <a:t> bas</a:t>
              </a:r>
            </a:p>
            <a:p>
              <a:pPr eaLnBrk="0" hangingPunct="0">
                <a:lnSpc>
                  <a:spcPct val="95000"/>
                </a:lnSpc>
                <a:spcBef>
                  <a:spcPct val="95000"/>
                </a:spcBef>
              </a:pPr>
              <a:r>
                <a:rPr lang="en-US" sz="1400" b="1" dirty="0" err="1">
                  <a:latin typeface="+mn-lt"/>
                </a:rPr>
                <a:t>F</a:t>
              </a:r>
              <a:r>
                <a:rPr lang="en-US" sz="1400" b="1" dirty="0" err="1" smtClean="0">
                  <a:latin typeface="+mn-lt"/>
                </a:rPr>
                <a:t>ournisseurs</a:t>
              </a:r>
              <a:r>
                <a:rPr lang="en-US" sz="1400" b="1" dirty="0" smtClean="0">
                  <a:latin typeface="+mn-lt"/>
                </a:rPr>
                <a:t> multiples</a:t>
              </a:r>
              <a:endParaRPr lang="en-US" b="1" dirty="0">
                <a:latin typeface="+mn-lt"/>
              </a:endParaRPr>
            </a:p>
            <a:p>
              <a:pPr eaLnBrk="0" hangingPunct="0"/>
              <a:endParaRPr lang="en-US" b="1" dirty="0">
                <a:latin typeface="+mn-lt"/>
              </a:endParaRPr>
            </a:p>
          </p:txBody>
        </p:sp>
        <p:sp>
          <p:nvSpPr>
            <p:cNvPr id="25" name="Text Box 27"/>
            <p:cNvSpPr txBox="1">
              <a:spLocks noChangeArrowheads="1"/>
            </p:cNvSpPr>
            <p:nvPr/>
          </p:nvSpPr>
          <p:spPr bwMode="auto">
            <a:xfrm>
              <a:off x="3088" y="2691"/>
              <a:ext cx="944" cy="1031"/>
            </a:xfrm>
            <a:prstGeom prst="rect">
              <a:avLst/>
            </a:prstGeom>
            <a:noFill/>
            <a:ln w="9525">
              <a:noFill/>
              <a:miter lim="800000"/>
              <a:headEnd type="none" w="sm" len="sm"/>
              <a:tailEnd type="none" w="sm" len="sm"/>
            </a:ln>
            <a:effectLst/>
          </p:spPr>
          <p:txBody>
            <a:bodyPr wrap="square" lIns="274638" tIns="46038" rIns="274638" bIns="46038" anchor="ctr">
              <a:spAutoFit/>
            </a:bodyPr>
            <a:lstStyle/>
            <a:p>
              <a:pPr eaLnBrk="0" hangingPunct="0">
                <a:lnSpc>
                  <a:spcPct val="99000"/>
                </a:lnSpc>
                <a:spcBef>
                  <a:spcPct val="99000"/>
                </a:spcBef>
              </a:pPr>
              <a:r>
                <a:rPr lang="en-US" sz="1400" b="1" dirty="0" smtClean="0">
                  <a:latin typeface="+mn-lt"/>
                </a:rPr>
                <a:t>Stocks minimum</a:t>
              </a:r>
            </a:p>
            <a:p>
              <a:pPr eaLnBrk="0" hangingPunct="0">
                <a:lnSpc>
                  <a:spcPct val="99000"/>
                </a:lnSpc>
                <a:spcBef>
                  <a:spcPct val="99000"/>
                </a:spcBef>
              </a:pPr>
              <a:r>
                <a:rPr lang="en-US" sz="1400" b="1" dirty="0" err="1" smtClean="0">
                  <a:latin typeface="+mn-lt"/>
                </a:rPr>
                <a:t>Peu</a:t>
              </a:r>
              <a:r>
                <a:rPr lang="en-US" sz="1400" b="1" dirty="0" smtClean="0">
                  <a:latin typeface="+mn-lt"/>
                </a:rPr>
                <a:t> de transport</a:t>
              </a:r>
              <a:endParaRPr lang="en-US" sz="1400" b="1" dirty="0">
                <a:latin typeface="+mn-lt"/>
              </a:endParaRPr>
            </a:p>
          </p:txBody>
        </p:sp>
      </p:grpSp>
      <p:sp>
        <p:nvSpPr>
          <p:cNvPr id="30" name="Titre 1"/>
          <p:cNvSpPr txBox="1">
            <a:spLocks/>
          </p:cNvSpPr>
          <p:nvPr/>
        </p:nvSpPr>
        <p:spPr>
          <a:xfrm>
            <a:off x="1371600" y="332656"/>
            <a:ext cx="7171184" cy="1496144"/>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100" b="1" i="0" u="none" strike="noStrike" kern="1200" cap="none" spc="0" normalizeH="0" baseline="0" noProof="0" dirty="0" smtClean="0">
                <a:ln>
                  <a:noFill/>
                </a:ln>
                <a:solidFill>
                  <a:schemeClr val="tx1"/>
                </a:solidFill>
                <a:effectLst/>
                <a:uLnTx/>
                <a:uFillTx/>
                <a:latin typeface="+mn-lt"/>
                <a:ea typeface="+mj-ea"/>
                <a:cs typeface="Times New Roman" pitchFamily="18" charset="0"/>
              </a:rPr>
              <a:t>La stratégie de l'entreprise et le </a:t>
            </a:r>
            <a:r>
              <a:rPr kumimoji="0" lang="fr-FR" sz="3100" b="1" i="0" u="none" strike="noStrike" kern="1200" cap="none" spc="0" normalizeH="0" baseline="0" noProof="0" dirty="0" err="1" smtClean="0">
                <a:ln>
                  <a:noFill/>
                </a:ln>
                <a:solidFill>
                  <a:schemeClr val="tx1"/>
                </a:solidFill>
                <a:effectLst/>
                <a:uLnTx/>
                <a:uFillTx/>
                <a:latin typeface="+mn-lt"/>
                <a:ea typeface="+mj-ea"/>
                <a:cs typeface="Times New Roman" pitchFamily="18" charset="0"/>
              </a:rPr>
              <a:t>Supply</a:t>
            </a:r>
            <a:r>
              <a:rPr kumimoji="0" lang="fr-FR" sz="3100" b="1" i="0" u="none" strike="noStrike" kern="1200" cap="none" spc="0" normalizeH="0" baseline="0" noProof="0" dirty="0" smtClean="0">
                <a:ln>
                  <a:noFill/>
                </a:ln>
                <a:solidFill>
                  <a:schemeClr val="tx1"/>
                </a:solidFill>
                <a:effectLst/>
                <a:uLnTx/>
                <a:uFillTx/>
                <a:latin typeface="+mn-lt"/>
                <a:ea typeface="+mj-ea"/>
                <a:cs typeface="Times New Roman" pitchFamily="18" charset="0"/>
              </a:rPr>
              <a:t> Chain Management (SCM) </a:t>
            </a:r>
            <a:r>
              <a:rPr kumimoji="0" lang="fr-FR" sz="4400" b="0" i="0" u="none" strike="noStrike" kern="1200" cap="none" spc="0" normalizeH="0" baseline="0" noProof="0" dirty="0" smtClean="0">
                <a:ln>
                  <a:noFill/>
                </a:ln>
                <a:solidFill>
                  <a:schemeClr val="tx1"/>
                </a:solidFill>
                <a:effectLst/>
                <a:uLnTx/>
                <a:uFillTx/>
                <a:latin typeface="+mn-lt"/>
                <a:ea typeface="+mj-ea"/>
                <a:cs typeface="+mj-cs"/>
              </a:rPr>
              <a:t/>
            </a:r>
            <a:br>
              <a:rPr kumimoji="0" lang="fr-FR" sz="4400" b="0" i="0" u="none" strike="noStrike" kern="1200" cap="none" spc="0" normalizeH="0" baseline="0" noProof="0" dirty="0" smtClean="0">
                <a:ln>
                  <a:noFill/>
                </a:ln>
                <a:solidFill>
                  <a:schemeClr val="tx1"/>
                </a:solidFill>
                <a:effectLst/>
                <a:uLnTx/>
                <a:uFillTx/>
                <a:latin typeface="+mn-lt"/>
                <a:ea typeface="+mj-ea"/>
                <a:cs typeface="+mj-cs"/>
              </a:rPr>
            </a:br>
            <a:endParaRPr kumimoji="0" lang="fr-FR" sz="4400" b="0" i="0" u="none" strike="noStrike" kern="1200" cap="none" spc="0" normalizeH="0" baseline="0" noProof="0" dirty="0" smtClean="0">
              <a:ln>
                <a:noFill/>
              </a:ln>
              <a:solidFill>
                <a:schemeClr val="tx1"/>
              </a:solidFill>
              <a:effectLst/>
              <a:uLnTx/>
              <a:uFillTx/>
              <a:latin typeface="+mn-lt"/>
              <a:ea typeface="+mj-ea"/>
              <a:cs typeface="+mj-cs"/>
            </a:endParaRPr>
          </a:p>
        </p:txBody>
      </p:sp>
    </p:spTree>
    <p:extLst>
      <p:ext uri="{BB962C8B-B14F-4D97-AF65-F5344CB8AC3E}">
        <p14:creationId xmlns:p14="http://schemas.microsoft.com/office/powerpoint/2010/main" val="2127349281"/>
      </p:ext>
    </p:extLst>
  </p:cSld>
  <p:clrMapOvr>
    <a:masterClrMapping/>
  </p:clrMapOvr>
  <p:transition>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rrowheads="1"/>
          </p:cNvSpPr>
          <p:nvPr>
            <p:ph type="title"/>
          </p:nvPr>
        </p:nvSpPr>
        <p:spPr>
          <a:xfrm>
            <a:off x="76200" y="1981200"/>
            <a:ext cx="7620000" cy="1020762"/>
          </a:xfrm>
        </p:spPr>
        <p:txBody>
          <a:bodyPr>
            <a:normAutofit/>
          </a:bodyPr>
          <a:lstStyle/>
          <a:p>
            <a:pPr eaLnBrk="1" hangingPunct="1">
              <a:defRPr/>
            </a:pPr>
            <a:r>
              <a:rPr lang="fr-FR" sz="2400" b="1" dirty="0" smtClean="0"/>
              <a:t>Qu’est ce qu’une fonction ?</a:t>
            </a:r>
          </a:p>
        </p:txBody>
      </p:sp>
      <p:sp>
        <p:nvSpPr>
          <p:cNvPr id="121859" name="Rectangle 3"/>
          <p:cNvSpPr>
            <a:spLocks noGrp="1" noChangeArrowheads="1"/>
          </p:cNvSpPr>
          <p:nvPr>
            <p:ph type="body" idx="1"/>
          </p:nvPr>
        </p:nvSpPr>
        <p:spPr>
          <a:xfrm>
            <a:off x="228600" y="1905000"/>
            <a:ext cx="8229600" cy="4525963"/>
          </a:xfrm>
        </p:spPr>
        <p:txBody>
          <a:bodyPr>
            <a:normAutofit/>
          </a:bodyPr>
          <a:lstStyle/>
          <a:p>
            <a:pPr eaLnBrk="1" hangingPunct="1">
              <a:defRPr/>
            </a:pPr>
            <a:endParaRPr lang="fr-FR" sz="2000" dirty="0" smtClean="0"/>
          </a:p>
          <a:p>
            <a:pPr marL="0" indent="0" eaLnBrk="1" hangingPunct="1">
              <a:buNone/>
              <a:defRPr/>
            </a:pPr>
            <a:endParaRPr lang="fr-FR" sz="2000" dirty="0"/>
          </a:p>
          <a:p>
            <a:pPr marL="0" indent="0" eaLnBrk="1" hangingPunct="1">
              <a:buNone/>
              <a:defRPr/>
            </a:pPr>
            <a:endParaRPr lang="fr-FR" sz="2000" dirty="0" smtClean="0"/>
          </a:p>
          <a:p>
            <a:pPr eaLnBrk="1" hangingPunct="1">
              <a:defRPr/>
            </a:pPr>
            <a:r>
              <a:rPr lang="fr-FR" sz="2000" dirty="0" smtClean="0"/>
              <a:t>Une fonction est une catégorie abstraite.</a:t>
            </a:r>
          </a:p>
          <a:p>
            <a:pPr eaLnBrk="1" hangingPunct="1">
              <a:defRPr/>
            </a:pPr>
            <a:r>
              <a:rPr lang="fr-FR" sz="2000" dirty="0" smtClean="0"/>
              <a:t>Ensemble d’opérations, de tâches à réaliser défini par rapport à un objectif.</a:t>
            </a:r>
          </a:p>
          <a:p>
            <a:pPr eaLnBrk="1" hangingPunct="1">
              <a:defRPr/>
            </a:pPr>
            <a:endParaRPr lang="fr-FR" sz="2000" dirty="0" smtClean="0"/>
          </a:p>
          <a:p>
            <a:pPr eaLnBrk="1" hangingPunct="1">
              <a:defRPr/>
            </a:pPr>
            <a:r>
              <a:rPr lang="fr-FR" sz="2000" i="1" dirty="0" smtClean="0"/>
              <a:t>Ex : la fonction comptable désigne un ensemble de travaux à exécuter afin d’enregistrer, mémoriser, analyser l’activité de l’entreprise et aider à la prise de décision</a:t>
            </a:r>
            <a:r>
              <a:rPr lang="fr-FR" sz="2000" dirty="0" smtClean="0"/>
              <a:t>. </a:t>
            </a:r>
          </a:p>
        </p:txBody>
      </p:sp>
      <p:sp>
        <p:nvSpPr>
          <p:cNvPr id="2" name="Rectangle 1"/>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1010648372"/>
      </p:ext>
    </p:extLst>
  </p:cSld>
  <p:clrMapOvr>
    <a:masterClrMapping/>
  </p:clrMapOvr>
  <p:transition>
    <p:cover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sz="1800"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7" name="Rectangle 28"/>
          <p:cNvSpPr>
            <a:spLocks noChangeArrowheads="1"/>
          </p:cNvSpPr>
          <p:nvPr/>
        </p:nvSpPr>
        <p:spPr bwMode="auto">
          <a:xfrm>
            <a:off x="359024" y="2475384"/>
            <a:ext cx="6934200" cy="838200"/>
          </a:xfrm>
          <a:prstGeom prst="rect">
            <a:avLst/>
          </a:prstGeom>
          <a:noFill/>
          <a:ln w="9525">
            <a:noFill/>
            <a:miter lim="800000"/>
            <a:headEnd/>
            <a:tailEnd/>
          </a:ln>
        </p:spPr>
        <p:txBody>
          <a:bodyPr wrap="none" anchor="ctr"/>
          <a:lstStyle/>
          <a:p>
            <a:pPr>
              <a:buFont typeface="Arial" pitchFamily="34" charset="0"/>
              <a:buChar char="•"/>
            </a:pPr>
            <a:r>
              <a:rPr lang="fr-CA" b="1" dirty="0">
                <a:latin typeface="+mn-lt"/>
                <a:cs typeface="Times New Roman" pitchFamily="18" charset="0"/>
              </a:rPr>
              <a:t>La structure fonctionnelle</a:t>
            </a:r>
          </a:p>
        </p:txBody>
      </p:sp>
      <p:sp>
        <p:nvSpPr>
          <p:cNvPr id="9" name="Titre 29"/>
          <p:cNvSpPr txBox="1">
            <a:spLocks/>
          </p:cNvSpPr>
          <p:nvPr/>
        </p:nvSpPr>
        <p:spPr>
          <a:xfrm>
            <a:off x="1727176" y="1683296"/>
            <a:ext cx="6686550" cy="725470"/>
          </a:xfrm>
          <a:prstGeom prst="rect">
            <a:avLst/>
          </a:prstGeom>
        </p:spPr>
        <p:txBody>
          <a:bodyPr>
            <a:noAutofit/>
          </a:bodyPr>
          <a:lstStyle/>
          <a:p>
            <a:pPr marL="0" lvl="1" algn="ctr">
              <a:spcBef>
                <a:spcPct val="0"/>
              </a:spcBef>
              <a:defRPr/>
            </a:pPr>
            <a:r>
              <a:rPr lang="fr-FR" b="1" i="1" dirty="0" smtClean="0">
                <a:solidFill>
                  <a:prstClr val="black"/>
                </a:solidFill>
                <a:latin typeface="+mn-lt"/>
                <a:cs typeface="Times New Roman" pitchFamily="18" charset="0"/>
              </a:rPr>
              <a:t>Les structures organisationnelles</a:t>
            </a:r>
          </a:p>
          <a:p>
            <a:pPr marL="0" lvl="1" algn="ctr">
              <a:spcBef>
                <a:spcPct val="0"/>
              </a:spcBef>
              <a:defRPr/>
            </a:pPr>
            <a:r>
              <a:rPr kumimoji="0" lang="fr-FR" sz="2000" b="1" i="1" u="none" strike="noStrike" kern="0" cap="none" spc="0" normalizeH="0" baseline="0" noProof="0" dirty="0" smtClean="0">
                <a:ln>
                  <a:noFill/>
                </a:ln>
                <a:solidFill>
                  <a:sysClr val="windowText" lastClr="000000"/>
                </a:solidFill>
                <a:effectLst/>
                <a:uLnTx/>
                <a:uFillTx/>
                <a:latin typeface="+mn-lt"/>
                <a:cs typeface="Times New Roman" pitchFamily="18" charset="0"/>
              </a:rPr>
              <a:t/>
            </a:r>
            <a:br>
              <a:rPr kumimoji="0" lang="fr-FR" sz="2000" b="1" i="1" u="none" strike="noStrike" kern="0" cap="none" spc="0" normalizeH="0" baseline="0" noProof="0" dirty="0" smtClean="0">
                <a:ln>
                  <a:noFill/>
                </a:ln>
                <a:solidFill>
                  <a:sysClr val="windowText" lastClr="000000"/>
                </a:solidFill>
                <a:effectLst/>
                <a:uLnTx/>
                <a:uFillTx/>
                <a:latin typeface="+mn-lt"/>
                <a:cs typeface="Times New Roman" pitchFamily="18" charset="0"/>
              </a:rPr>
            </a:br>
            <a:endParaRPr kumimoji="0" lang="fr-FR" sz="2000" b="1" i="1" u="none" strike="noStrike" kern="0" cap="none" spc="0" normalizeH="0" baseline="0" noProof="0" dirty="0">
              <a:ln>
                <a:noFill/>
              </a:ln>
              <a:solidFill>
                <a:sysClr val="windowText" lastClr="000000"/>
              </a:solidFill>
              <a:effectLst/>
              <a:uLnTx/>
              <a:uFillTx/>
              <a:latin typeface="+mn-lt"/>
              <a:cs typeface="Times New Roman" pitchFamily="18" charset="0"/>
            </a:endParaRPr>
          </a:p>
        </p:txBody>
      </p:sp>
      <p:sp>
        <p:nvSpPr>
          <p:cNvPr id="10" name="ZoneTexte 9"/>
          <p:cNvSpPr txBox="1"/>
          <p:nvPr/>
        </p:nvSpPr>
        <p:spPr>
          <a:xfrm>
            <a:off x="503040" y="2187352"/>
            <a:ext cx="8208912" cy="400110"/>
          </a:xfrm>
          <a:prstGeom prst="rect">
            <a:avLst/>
          </a:prstGeom>
          <a:noFill/>
        </p:spPr>
        <p:txBody>
          <a:bodyPr wrap="square" rtlCol="0">
            <a:spAutoFit/>
          </a:bodyPr>
          <a:lstStyle/>
          <a:p>
            <a:pPr>
              <a:buNone/>
            </a:pPr>
            <a:r>
              <a:rPr lang="fr-FR" sz="2000" b="1" dirty="0" smtClean="0">
                <a:solidFill>
                  <a:schemeClr val="tx2">
                    <a:lumMod val="75000"/>
                  </a:schemeClr>
                </a:solidFill>
                <a:latin typeface="+mn-lt"/>
                <a:cs typeface="Times New Roman" pitchFamily="18" charset="0"/>
              </a:rPr>
              <a:t>Un organigramme est l’expression d’une stratégie d’entreprise</a:t>
            </a:r>
            <a:endParaRPr lang="fr-FR" sz="2000" b="1" dirty="0">
              <a:solidFill>
                <a:schemeClr val="tx2">
                  <a:lumMod val="75000"/>
                </a:schemeClr>
              </a:solidFill>
              <a:latin typeface="+mn-lt"/>
              <a:cs typeface="Times New Roman" pitchFamily="18" charset="0"/>
            </a:endParaRPr>
          </a:p>
        </p:txBody>
      </p:sp>
      <p:sp>
        <p:nvSpPr>
          <p:cNvPr id="11" name="Rectangle 10"/>
          <p:cNvSpPr/>
          <p:nvPr/>
        </p:nvSpPr>
        <p:spPr>
          <a:xfrm>
            <a:off x="3383360" y="3339480"/>
            <a:ext cx="2664296"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DG</a:t>
            </a:r>
            <a:endParaRPr lang="fr-FR" sz="1800" b="1" dirty="0">
              <a:solidFill>
                <a:schemeClr val="tx1"/>
              </a:solidFill>
            </a:endParaRPr>
          </a:p>
        </p:txBody>
      </p:sp>
      <p:sp>
        <p:nvSpPr>
          <p:cNvPr id="12" name="Rectangle 11"/>
          <p:cNvSpPr/>
          <p:nvPr/>
        </p:nvSpPr>
        <p:spPr>
          <a:xfrm>
            <a:off x="4751512" y="4419600"/>
            <a:ext cx="115212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Finance</a:t>
            </a:r>
            <a:endParaRPr lang="fr-FR" sz="1800" b="1" dirty="0">
              <a:solidFill>
                <a:schemeClr val="tx1"/>
              </a:solidFill>
            </a:endParaRPr>
          </a:p>
        </p:txBody>
      </p:sp>
      <p:sp>
        <p:nvSpPr>
          <p:cNvPr id="13" name="Rectangle 12"/>
          <p:cNvSpPr/>
          <p:nvPr/>
        </p:nvSpPr>
        <p:spPr>
          <a:xfrm>
            <a:off x="3455368" y="4419600"/>
            <a:ext cx="115212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GRH</a:t>
            </a:r>
            <a:endParaRPr lang="fr-FR" sz="1800" b="1" dirty="0">
              <a:solidFill>
                <a:schemeClr val="tx1"/>
              </a:solidFill>
            </a:endParaRPr>
          </a:p>
        </p:txBody>
      </p:sp>
      <p:sp>
        <p:nvSpPr>
          <p:cNvPr id="14" name="Rectangle 13"/>
          <p:cNvSpPr/>
          <p:nvPr/>
        </p:nvSpPr>
        <p:spPr>
          <a:xfrm>
            <a:off x="2015208" y="4419600"/>
            <a:ext cx="1368152"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Commercial</a:t>
            </a:r>
            <a:endParaRPr lang="fr-FR" sz="1800" b="1" dirty="0">
              <a:solidFill>
                <a:schemeClr val="tx1"/>
              </a:solidFill>
            </a:endParaRPr>
          </a:p>
        </p:txBody>
      </p:sp>
      <p:sp>
        <p:nvSpPr>
          <p:cNvPr id="15" name="Rectangle 14"/>
          <p:cNvSpPr/>
          <p:nvPr/>
        </p:nvSpPr>
        <p:spPr>
          <a:xfrm>
            <a:off x="575048" y="4419600"/>
            <a:ext cx="1368152"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800" b="1" dirty="0" smtClean="0">
                <a:solidFill>
                  <a:schemeClr val="tx1"/>
                </a:solidFill>
                <a:cs typeface="Times New Roman" pitchFamily="18" charset="0"/>
              </a:rPr>
              <a:t>Production</a:t>
            </a:r>
            <a:endParaRPr lang="fr-FR" sz="1800" b="1" dirty="0">
              <a:solidFill>
                <a:schemeClr val="tx1"/>
              </a:solidFill>
              <a:cs typeface="Times New Roman" pitchFamily="18" charset="0"/>
            </a:endParaRPr>
          </a:p>
        </p:txBody>
      </p:sp>
      <p:cxnSp>
        <p:nvCxnSpPr>
          <p:cNvPr id="16" name="Connecteur droit 15"/>
          <p:cNvCxnSpPr/>
          <p:nvPr/>
        </p:nvCxnSpPr>
        <p:spPr>
          <a:xfrm>
            <a:off x="4607496" y="391554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367136" y="4203576"/>
            <a:ext cx="6912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3959424" y="42035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2519264" y="42035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367136" y="42035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6839744" y="420357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5327576" y="42035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8279904" y="4203576"/>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631832" y="4419600"/>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Logistique</a:t>
            </a:r>
            <a:endParaRPr lang="fr-FR" sz="1800" b="1" dirty="0">
              <a:solidFill>
                <a:schemeClr val="tx1"/>
              </a:solidFill>
            </a:endParaRPr>
          </a:p>
        </p:txBody>
      </p:sp>
      <p:sp>
        <p:nvSpPr>
          <p:cNvPr id="25" name="Rectangle 24"/>
          <p:cNvSpPr/>
          <p:nvPr/>
        </p:nvSpPr>
        <p:spPr>
          <a:xfrm>
            <a:off x="6047656" y="4419600"/>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Marketing</a:t>
            </a:r>
            <a:endParaRPr lang="fr-FR" sz="1800" b="1" dirty="0">
              <a:solidFill>
                <a:schemeClr val="tx1"/>
              </a:solidFill>
            </a:endParaRPr>
          </a:p>
        </p:txBody>
      </p:sp>
      <p:cxnSp>
        <p:nvCxnSpPr>
          <p:cNvPr id="26" name="Connecteur droit 25"/>
          <p:cNvCxnSpPr/>
          <p:nvPr/>
        </p:nvCxnSpPr>
        <p:spPr>
          <a:xfrm flipH="1">
            <a:off x="1727176" y="4995664"/>
            <a:ext cx="43204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519264" y="4995664"/>
            <a:ext cx="36004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935088" y="5283696"/>
            <a:ext cx="144016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Force de vente</a:t>
            </a:r>
            <a:endParaRPr lang="fr-FR" sz="1800" b="1" dirty="0">
              <a:solidFill>
                <a:schemeClr val="tx1"/>
              </a:solidFill>
            </a:endParaRPr>
          </a:p>
        </p:txBody>
      </p:sp>
      <p:sp>
        <p:nvSpPr>
          <p:cNvPr id="29" name="Rectangle 28"/>
          <p:cNvSpPr/>
          <p:nvPr/>
        </p:nvSpPr>
        <p:spPr>
          <a:xfrm>
            <a:off x="2591272" y="5283696"/>
            <a:ext cx="10801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ADV</a:t>
            </a:r>
            <a:endParaRPr lang="fr-FR" sz="1800" b="1" dirty="0">
              <a:solidFill>
                <a:schemeClr val="tx1"/>
              </a:solidFill>
            </a:endParaRPr>
          </a:p>
        </p:txBody>
      </p:sp>
      <p:sp>
        <p:nvSpPr>
          <p:cNvPr id="30" name="Rectangle 29"/>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1989087879"/>
      </p:ext>
    </p:extLst>
  </p:cSld>
  <p:clrMapOvr>
    <a:masterClrMapping/>
  </p:clrMapOvr>
  <p:transition>
    <p:cover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7" name="Rectangle 28"/>
          <p:cNvSpPr>
            <a:spLocks noChangeArrowheads="1"/>
          </p:cNvSpPr>
          <p:nvPr/>
        </p:nvSpPr>
        <p:spPr bwMode="auto">
          <a:xfrm>
            <a:off x="179512" y="1844824"/>
            <a:ext cx="6934200" cy="838200"/>
          </a:xfrm>
          <a:prstGeom prst="rect">
            <a:avLst/>
          </a:prstGeom>
          <a:noFill/>
          <a:ln w="9525">
            <a:noFill/>
            <a:miter lim="800000"/>
            <a:headEnd/>
            <a:tailEnd/>
          </a:ln>
        </p:spPr>
        <p:txBody>
          <a:bodyPr wrap="none" anchor="ctr"/>
          <a:lstStyle/>
          <a:p>
            <a:pPr>
              <a:buFont typeface="Arial" pitchFamily="34" charset="0"/>
              <a:buChar char="•"/>
            </a:pPr>
            <a:r>
              <a:rPr lang="fr-CA" b="1" dirty="0">
                <a:latin typeface="+mn-lt"/>
                <a:cs typeface="Times New Roman" pitchFamily="18" charset="0"/>
              </a:rPr>
              <a:t>La structure fonctionnelle</a:t>
            </a:r>
          </a:p>
        </p:txBody>
      </p:sp>
      <p:sp>
        <p:nvSpPr>
          <p:cNvPr id="9" name="Rectangle 8"/>
          <p:cNvSpPr/>
          <p:nvPr/>
        </p:nvSpPr>
        <p:spPr>
          <a:xfrm>
            <a:off x="3203848" y="2708920"/>
            <a:ext cx="2664296"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DG</a:t>
            </a:r>
            <a:endParaRPr lang="fr-FR" sz="1800" b="1" dirty="0">
              <a:solidFill>
                <a:schemeClr val="tx1"/>
              </a:solidFill>
            </a:endParaRPr>
          </a:p>
        </p:txBody>
      </p:sp>
      <p:sp>
        <p:nvSpPr>
          <p:cNvPr id="10" name="Rectangle 9"/>
          <p:cNvSpPr/>
          <p:nvPr/>
        </p:nvSpPr>
        <p:spPr>
          <a:xfrm>
            <a:off x="5796136" y="3789040"/>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Finance</a:t>
            </a:r>
            <a:endParaRPr lang="fr-FR" sz="1800" b="1" dirty="0">
              <a:solidFill>
                <a:schemeClr val="tx1"/>
              </a:solidFill>
            </a:endParaRPr>
          </a:p>
        </p:txBody>
      </p:sp>
      <p:sp>
        <p:nvSpPr>
          <p:cNvPr id="11" name="Rectangle 10"/>
          <p:cNvSpPr/>
          <p:nvPr/>
        </p:nvSpPr>
        <p:spPr>
          <a:xfrm>
            <a:off x="4067944" y="3789040"/>
            <a:ext cx="1656184"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GRH</a:t>
            </a:r>
            <a:endParaRPr lang="fr-FR" sz="1800" b="1" dirty="0">
              <a:solidFill>
                <a:schemeClr val="tx1"/>
              </a:solidFill>
            </a:endParaRPr>
          </a:p>
        </p:txBody>
      </p:sp>
      <p:sp>
        <p:nvSpPr>
          <p:cNvPr id="12" name="Rectangle 11"/>
          <p:cNvSpPr/>
          <p:nvPr/>
        </p:nvSpPr>
        <p:spPr>
          <a:xfrm>
            <a:off x="2267744" y="3789040"/>
            <a:ext cx="1694656"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Commercial</a:t>
            </a:r>
            <a:endParaRPr lang="fr-FR" sz="1800" b="1" dirty="0">
              <a:solidFill>
                <a:schemeClr val="tx1"/>
              </a:solidFill>
            </a:endParaRPr>
          </a:p>
        </p:txBody>
      </p:sp>
      <p:sp>
        <p:nvSpPr>
          <p:cNvPr id="13" name="Rectangle 12"/>
          <p:cNvSpPr/>
          <p:nvPr/>
        </p:nvSpPr>
        <p:spPr>
          <a:xfrm>
            <a:off x="395536" y="3789040"/>
            <a:ext cx="1728192"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800" b="1" dirty="0" smtClean="0">
                <a:solidFill>
                  <a:schemeClr val="tx1"/>
                </a:solidFill>
                <a:cs typeface="Times New Roman" pitchFamily="18" charset="0"/>
              </a:rPr>
              <a:t>Production</a:t>
            </a:r>
            <a:endParaRPr lang="fr-FR" sz="1800" b="1" dirty="0">
              <a:solidFill>
                <a:schemeClr val="tx1"/>
              </a:solidFill>
              <a:cs typeface="Times New Roman" pitchFamily="18" charset="0"/>
            </a:endParaRPr>
          </a:p>
        </p:txBody>
      </p:sp>
      <p:cxnSp>
        <p:nvCxnSpPr>
          <p:cNvPr id="14" name="Connecteur droit 13"/>
          <p:cNvCxnSpPr/>
          <p:nvPr/>
        </p:nvCxnSpPr>
        <p:spPr>
          <a:xfrm>
            <a:off x="4427984" y="328498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187624" y="3573016"/>
            <a:ext cx="6912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04048"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131840"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187624"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6444208"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100392" y="3573016"/>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52320" y="3789040"/>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Logistique</a:t>
            </a:r>
            <a:endParaRPr lang="fr-FR" sz="1800" b="1" dirty="0">
              <a:solidFill>
                <a:schemeClr val="tx1"/>
              </a:solidFill>
            </a:endParaRPr>
          </a:p>
        </p:txBody>
      </p:sp>
      <p:sp>
        <p:nvSpPr>
          <p:cNvPr id="23" name="Rectangle 22"/>
          <p:cNvSpPr/>
          <p:nvPr/>
        </p:nvSpPr>
        <p:spPr>
          <a:xfrm>
            <a:off x="2123728" y="5445224"/>
            <a:ext cx="1656184"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Marketing</a:t>
            </a:r>
            <a:endParaRPr lang="fr-FR" sz="1800" b="1" dirty="0">
              <a:solidFill>
                <a:schemeClr val="tx1"/>
              </a:solidFill>
            </a:endParaRPr>
          </a:p>
        </p:txBody>
      </p:sp>
      <p:cxnSp>
        <p:nvCxnSpPr>
          <p:cNvPr id="24" name="Connecteur droit 23"/>
          <p:cNvCxnSpPr/>
          <p:nvPr/>
        </p:nvCxnSpPr>
        <p:spPr>
          <a:xfrm flipH="1">
            <a:off x="2339752" y="4365104"/>
            <a:ext cx="43204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131840" y="4365104"/>
            <a:ext cx="36004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75656" y="4653136"/>
            <a:ext cx="144016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Force de vente</a:t>
            </a:r>
            <a:endParaRPr lang="fr-FR" sz="1800" b="1" dirty="0">
              <a:solidFill>
                <a:schemeClr val="tx1"/>
              </a:solidFill>
            </a:endParaRPr>
          </a:p>
        </p:txBody>
      </p:sp>
      <p:sp>
        <p:nvSpPr>
          <p:cNvPr id="27" name="Rectangle 26"/>
          <p:cNvSpPr/>
          <p:nvPr/>
        </p:nvSpPr>
        <p:spPr>
          <a:xfrm>
            <a:off x="3059832" y="4653136"/>
            <a:ext cx="10801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ADV</a:t>
            </a:r>
            <a:endParaRPr lang="fr-FR" sz="1800" b="1" dirty="0">
              <a:solidFill>
                <a:schemeClr val="tx1"/>
              </a:solidFill>
            </a:endParaRPr>
          </a:p>
        </p:txBody>
      </p:sp>
      <p:cxnSp>
        <p:nvCxnSpPr>
          <p:cNvPr id="28" name="Connecteur droit 27"/>
          <p:cNvCxnSpPr/>
          <p:nvPr/>
        </p:nvCxnSpPr>
        <p:spPr>
          <a:xfrm flipH="1">
            <a:off x="2987824" y="4365104"/>
            <a:ext cx="8384" cy="107173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936447126"/>
      </p:ext>
    </p:extLst>
  </p:cSld>
  <p:clrMapOvr>
    <a:masterClrMapping/>
  </p:clrMapOvr>
  <p:transition>
    <p:cover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7" name="Rectangle 28"/>
          <p:cNvSpPr>
            <a:spLocks noChangeArrowheads="1"/>
          </p:cNvSpPr>
          <p:nvPr/>
        </p:nvSpPr>
        <p:spPr bwMode="auto">
          <a:xfrm>
            <a:off x="179512" y="1844824"/>
            <a:ext cx="6934200" cy="838200"/>
          </a:xfrm>
          <a:prstGeom prst="rect">
            <a:avLst/>
          </a:prstGeom>
          <a:noFill/>
          <a:ln w="9525">
            <a:noFill/>
            <a:miter lim="800000"/>
            <a:headEnd/>
            <a:tailEnd/>
          </a:ln>
        </p:spPr>
        <p:txBody>
          <a:bodyPr wrap="none" anchor="ctr"/>
          <a:lstStyle/>
          <a:p>
            <a:pPr>
              <a:buFont typeface="Arial" pitchFamily="34" charset="0"/>
              <a:buChar char="•"/>
            </a:pPr>
            <a:r>
              <a:rPr lang="fr-CA" b="1" dirty="0">
                <a:latin typeface="+mn-lt"/>
                <a:cs typeface="Times New Roman" pitchFamily="18" charset="0"/>
              </a:rPr>
              <a:t>La structure fonctionnelle</a:t>
            </a:r>
          </a:p>
        </p:txBody>
      </p:sp>
      <p:sp>
        <p:nvSpPr>
          <p:cNvPr id="9" name="Rectangle 8"/>
          <p:cNvSpPr/>
          <p:nvPr/>
        </p:nvSpPr>
        <p:spPr>
          <a:xfrm>
            <a:off x="3203848" y="2708920"/>
            <a:ext cx="2664296"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DG</a:t>
            </a:r>
            <a:endParaRPr lang="fr-FR" sz="1800" b="1" dirty="0">
              <a:solidFill>
                <a:schemeClr val="tx1"/>
              </a:solidFill>
            </a:endParaRPr>
          </a:p>
        </p:txBody>
      </p:sp>
      <p:sp>
        <p:nvSpPr>
          <p:cNvPr id="10" name="Rectangle 9"/>
          <p:cNvSpPr/>
          <p:nvPr/>
        </p:nvSpPr>
        <p:spPr>
          <a:xfrm>
            <a:off x="5796136" y="3789040"/>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Finance</a:t>
            </a:r>
            <a:endParaRPr lang="fr-FR" sz="1800" b="1" dirty="0">
              <a:solidFill>
                <a:schemeClr val="tx1"/>
              </a:solidFill>
            </a:endParaRPr>
          </a:p>
        </p:txBody>
      </p:sp>
      <p:sp>
        <p:nvSpPr>
          <p:cNvPr id="11" name="Rectangle 10"/>
          <p:cNvSpPr/>
          <p:nvPr/>
        </p:nvSpPr>
        <p:spPr>
          <a:xfrm>
            <a:off x="4067944" y="3789040"/>
            <a:ext cx="1656184"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GRH</a:t>
            </a:r>
            <a:endParaRPr lang="fr-FR" sz="1800" b="1" dirty="0">
              <a:solidFill>
                <a:schemeClr val="tx1"/>
              </a:solidFill>
            </a:endParaRPr>
          </a:p>
        </p:txBody>
      </p:sp>
      <p:sp>
        <p:nvSpPr>
          <p:cNvPr id="12" name="Rectangle 11"/>
          <p:cNvSpPr/>
          <p:nvPr/>
        </p:nvSpPr>
        <p:spPr>
          <a:xfrm>
            <a:off x="2185276" y="5458544"/>
            <a:ext cx="1694656"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Commercial</a:t>
            </a:r>
            <a:endParaRPr lang="fr-FR" sz="1800" b="1" dirty="0">
              <a:solidFill>
                <a:schemeClr val="tx1"/>
              </a:solidFill>
            </a:endParaRPr>
          </a:p>
        </p:txBody>
      </p:sp>
      <p:sp>
        <p:nvSpPr>
          <p:cNvPr id="13" name="Rectangle 12"/>
          <p:cNvSpPr/>
          <p:nvPr/>
        </p:nvSpPr>
        <p:spPr>
          <a:xfrm>
            <a:off x="395536" y="3789040"/>
            <a:ext cx="1728192"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800" b="1" dirty="0" smtClean="0">
                <a:solidFill>
                  <a:schemeClr val="tx1"/>
                </a:solidFill>
                <a:cs typeface="Times New Roman" pitchFamily="18" charset="0"/>
              </a:rPr>
              <a:t>Production</a:t>
            </a:r>
            <a:endParaRPr lang="fr-FR" sz="1800" b="1" dirty="0">
              <a:solidFill>
                <a:schemeClr val="tx1"/>
              </a:solidFill>
              <a:cs typeface="Times New Roman" pitchFamily="18" charset="0"/>
            </a:endParaRPr>
          </a:p>
        </p:txBody>
      </p:sp>
      <p:cxnSp>
        <p:nvCxnSpPr>
          <p:cNvPr id="14" name="Connecteur droit 13"/>
          <p:cNvCxnSpPr/>
          <p:nvPr/>
        </p:nvCxnSpPr>
        <p:spPr>
          <a:xfrm>
            <a:off x="4427984" y="328498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187624" y="3573016"/>
            <a:ext cx="6912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5004048"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131840"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1187624"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6444208" y="357301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8100392" y="3573016"/>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52320" y="3789040"/>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Logistique</a:t>
            </a:r>
            <a:endParaRPr lang="fr-FR" sz="1800" b="1" dirty="0">
              <a:solidFill>
                <a:schemeClr val="tx1"/>
              </a:solidFill>
            </a:endParaRPr>
          </a:p>
        </p:txBody>
      </p:sp>
      <p:sp>
        <p:nvSpPr>
          <p:cNvPr id="23" name="Rectangle 22"/>
          <p:cNvSpPr/>
          <p:nvPr/>
        </p:nvSpPr>
        <p:spPr>
          <a:xfrm>
            <a:off x="2303748" y="3789040"/>
            <a:ext cx="1656184"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Marketing</a:t>
            </a:r>
            <a:endParaRPr lang="fr-FR" sz="1800" b="1" dirty="0">
              <a:solidFill>
                <a:schemeClr val="tx1"/>
              </a:solidFill>
            </a:endParaRPr>
          </a:p>
        </p:txBody>
      </p:sp>
      <p:cxnSp>
        <p:nvCxnSpPr>
          <p:cNvPr id="24" name="Connecteur droit 23"/>
          <p:cNvCxnSpPr/>
          <p:nvPr/>
        </p:nvCxnSpPr>
        <p:spPr>
          <a:xfrm flipH="1">
            <a:off x="2339752" y="4365104"/>
            <a:ext cx="43204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131840" y="4365104"/>
            <a:ext cx="36004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475656" y="4653136"/>
            <a:ext cx="144016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Force de vente</a:t>
            </a:r>
            <a:endParaRPr lang="fr-FR" sz="1800" b="1" dirty="0">
              <a:solidFill>
                <a:schemeClr val="tx1"/>
              </a:solidFill>
            </a:endParaRPr>
          </a:p>
        </p:txBody>
      </p:sp>
      <p:sp>
        <p:nvSpPr>
          <p:cNvPr id="27" name="Rectangle 26"/>
          <p:cNvSpPr/>
          <p:nvPr/>
        </p:nvSpPr>
        <p:spPr>
          <a:xfrm>
            <a:off x="3059832" y="4653136"/>
            <a:ext cx="10801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ADV</a:t>
            </a:r>
            <a:endParaRPr lang="fr-FR" sz="1800" b="1" dirty="0">
              <a:solidFill>
                <a:schemeClr val="tx1"/>
              </a:solidFill>
            </a:endParaRPr>
          </a:p>
        </p:txBody>
      </p:sp>
      <p:cxnSp>
        <p:nvCxnSpPr>
          <p:cNvPr id="28" name="Connecteur droit 27"/>
          <p:cNvCxnSpPr/>
          <p:nvPr/>
        </p:nvCxnSpPr>
        <p:spPr>
          <a:xfrm flipH="1">
            <a:off x="2987824" y="4365104"/>
            <a:ext cx="8384" cy="1071736"/>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936447126"/>
      </p:ext>
    </p:extLst>
  </p:cSld>
  <p:clrMapOvr>
    <a:masterClrMapping/>
  </p:clrMapOvr>
  <p:transition>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L’entreprise</a:t>
            </a:r>
            <a:endParaRPr lang="fr-FR" b="1" dirty="0"/>
          </a:p>
        </p:txBody>
      </p:sp>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4</a:t>
            </a:fld>
            <a:endParaRPr lang="en-US" dirty="0"/>
          </a:p>
        </p:txBody>
      </p:sp>
      <p:sp>
        <p:nvSpPr>
          <p:cNvPr id="6" name="Espace réservé du contenu 2"/>
          <p:cNvSpPr txBox="1">
            <a:spLocks/>
          </p:cNvSpPr>
          <p:nvPr/>
        </p:nvSpPr>
        <p:spPr>
          <a:xfrm>
            <a:off x="428596" y="1643050"/>
            <a:ext cx="8229600" cy="47149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Times New Roman" pitchFamily="18" charset="0"/>
              </a:rPr>
              <a:t>Une organisation</a:t>
            </a:r>
            <a:r>
              <a:rPr kumimoji="0" lang="fr-FR" sz="2800" b="0" i="0" u="none" strike="noStrike" kern="1200" cap="none" spc="0" normalizeH="0" baseline="0" noProof="0" dirty="0" smtClean="0">
                <a:ln>
                  <a:noFill/>
                </a:ln>
                <a:solidFill>
                  <a:schemeClr val="tx1"/>
                </a:solidFill>
                <a:effectLst/>
                <a:uLnTx/>
                <a:uFillTx/>
                <a:latin typeface="+mn-lt"/>
                <a:ea typeface="+mn-ea"/>
                <a:cs typeface="Times New Roman" pitchFamily="18" charset="0"/>
              </a:rPr>
              <a:t>…?</a:t>
            </a:r>
          </a:p>
          <a:p>
            <a:pPr marL="800100" lvl="1" indent="-342900" algn="l">
              <a:spcBef>
                <a:spcPct val="20000"/>
              </a:spcBef>
              <a:buFont typeface="Arial" pitchFamily="34" charset="0"/>
              <a:buChar char="•"/>
              <a:defRPr/>
            </a:pPr>
            <a:r>
              <a:rPr lang="fr-FR" sz="2000" dirty="0" smtClean="0">
                <a:latin typeface="+mn-lt"/>
                <a:cs typeface="Times New Roman" pitchFamily="18" charset="0"/>
              </a:rPr>
              <a:t>Un groupement humain</a:t>
            </a:r>
          </a:p>
          <a:p>
            <a:pPr marL="800100" lvl="1" indent="-342900" algn="l">
              <a:spcBef>
                <a:spcPct val="20000"/>
              </a:spcBef>
              <a:buFont typeface="Arial" pitchFamily="34" charset="0"/>
              <a:buChar char="•"/>
              <a:defRPr/>
            </a:pPr>
            <a:r>
              <a:rPr kumimoji="0" lang="fr-FR"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Une structure qui organise le travail</a:t>
            </a:r>
          </a:p>
          <a:p>
            <a:pPr marL="800100" lvl="1" indent="-342900" algn="l">
              <a:spcBef>
                <a:spcPct val="20000"/>
              </a:spcBef>
              <a:buFont typeface="Arial" pitchFamily="34" charset="0"/>
              <a:buChar char="•"/>
              <a:defRPr/>
            </a:pPr>
            <a:r>
              <a:rPr lang="fr-FR" sz="2000" dirty="0" smtClean="0">
                <a:latin typeface="+mn-lt"/>
                <a:cs typeface="Times New Roman" pitchFamily="18" charset="0"/>
              </a:rPr>
              <a:t>Un  ensemble de moyens techniques</a:t>
            </a:r>
          </a:p>
          <a:p>
            <a:pPr marL="800100" lvl="1" indent="-342900" algn="l">
              <a:spcBef>
                <a:spcPct val="20000"/>
              </a:spcBef>
              <a:buFont typeface="Arial" pitchFamily="34" charset="0"/>
              <a:buChar char="•"/>
              <a:defRPr/>
            </a:pPr>
            <a:r>
              <a:rPr lang="fr-FR" sz="2000" dirty="0" smtClean="0">
                <a:latin typeface="+mn-lt"/>
                <a:cs typeface="Times New Roman" pitchFamily="18" charset="0"/>
              </a:rPr>
              <a:t>Un ensemble de pilotages</a:t>
            </a:r>
          </a:p>
          <a:p>
            <a:pPr marL="800100" lvl="1" indent="-342900" algn="l">
              <a:spcBef>
                <a:spcPct val="20000"/>
              </a:spcBef>
              <a:buFont typeface="Arial" pitchFamily="34" charset="0"/>
              <a:buChar char="•"/>
              <a:defRPr/>
            </a:pPr>
            <a:r>
              <a:rPr kumimoji="0" lang="fr-FR" sz="2000" b="0" i="0" u="none" strike="noStrike" kern="1200" cap="none" spc="0" normalizeH="0" baseline="0" noProof="0" dirty="0" smtClean="0">
                <a:ln>
                  <a:noFill/>
                </a:ln>
                <a:solidFill>
                  <a:schemeClr val="tx1"/>
                </a:solidFill>
                <a:effectLst/>
                <a:uLnTx/>
                <a:uFillTx/>
                <a:latin typeface="+mn-lt"/>
                <a:ea typeface="+mn-ea"/>
                <a:cs typeface="Times New Roman" pitchFamily="18" charset="0"/>
              </a:rPr>
              <a:t>Un ensemble</a:t>
            </a:r>
            <a:r>
              <a:rPr kumimoji="0" lang="fr-FR" sz="2000" b="0" i="0" u="none" strike="noStrike" kern="1200" cap="none" spc="0" normalizeH="0" noProof="0" dirty="0" smtClean="0">
                <a:ln>
                  <a:noFill/>
                </a:ln>
                <a:solidFill>
                  <a:schemeClr val="tx1"/>
                </a:solidFill>
                <a:effectLst/>
                <a:uLnTx/>
                <a:uFillTx/>
                <a:latin typeface="+mn-lt"/>
                <a:ea typeface="+mn-ea"/>
                <a:cs typeface="Times New Roman" pitchFamily="18" charset="0"/>
              </a:rPr>
              <a:t> d’objectifs</a:t>
            </a:r>
            <a:endParaRPr kumimoji="0" lang="fr-FR" sz="2000" b="0" i="0"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742950" lvl="1" indent="-285750">
              <a:spcBef>
                <a:spcPct val="20000"/>
              </a:spcBef>
              <a:defRPr/>
            </a:pPr>
            <a:r>
              <a:rPr lang="fr-FR" sz="2000" dirty="0" smtClean="0">
                <a:latin typeface="+mn-lt"/>
                <a:cs typeface="Times New Roman" pitchFamily="18" charset="0"/>
              </a:rPr>
              <a:t>L’organisation comme un système  comporte des éléments en interaction</a:t>
            </a:r>
          </a:p>
          <a:p>
            <a:pPr marL="742950" lvl="1" indent="-285750">
              <a:spcBef>
                <a:spcPct val="20000"/>
              </a:spcBef>
              <a:defRPr/>
            </a:pPr>
            <a:endParaRPr kumimoji="0" lang="fr-FR" sz="2000" b="0" i="1"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742950" marR="0" lvl="1" indent="-285750" algn="ctr" defTabSz="914400" rtl="0" eaLnBrk="1" fontAlgn="auto" latinLnBrk="0" hangingPunct="1">
              <a:lnSpc>
                <a:spcPct val="100000"/>
              </a:lnSpc>
              <a:spcBef>
                <a:spcPct val="20000"/>
              </a:spcBef>
              <a:spcAft>
                <a:spcPts val="0"/>
              </a:spcAft>
              <a:buClrTx/>
              <a:buSzTx/>
              <a:tabLst/>
              <a:defRPr/>
            </a:pPr>
            <a:r>
              <a:rPr kumimoji="0" lang="fr-FR" sz="2000" b="1" i="1" u="none" strike="noStrike" kern="1200" cap="none" spc="0" normalizeH="0" baseline="0" noProof="0" dirty="0" smtClean="0">
                <a:ln>
                  <a:noFill/>
                </a:ln>
                <a:solidFill>
                  <a:schemeClr val="tx1"/>
                </a:solidFill>
                <a:effectLst/>
                <a:uLnTx/>
                <a:uFillTx/>
                <a:latin typeface="+mn-lt"/>
                <a:ea typeface="+mn-ea"/>
                <a:cs typeface="Times New Roman" pitchFamily="18" charset="0"/>
              </a:rPr>
              <a:t>Un élément de réponse à l’action collective </a:t>
            </a:r>
            <a:r>
              <a:rPr kumimoji="0" lang="fr-FR" sz="2000" b="1" i="1" u="none" strike="noStrike" kern="1200" cap="none" spc="0" normalizeH="0" noProof="0" dirty="0" smtClean="0">
                <a:ln>
                  <a:noFill/>
                </a:ln>
                <a:solidFill>
                  <a:schemeClr val="tx1"/>
                </a:solidFill>
                <a:effectLst/>
                <a:uLnTx/>
                <a:uFillTx/>
                <a:latin typeface="+mn-lt"/>
                <a:ea typeface="+mn-ea"/>
                <a:cs typeface="Times New Roman" pitchFamily="18" charset="0"/>
              </a:rPr>
              <a:t> (M. Crozier)</a:t>
            </a:r>
          </a:p>
          <a:p>
            <a:pPr marL="742950" marR="0" lvl="1" indent="-285750" algn="ctr" defTabSz="914400" rtl="0" eaLnBrk="1" fontAlgn="auto" latinLnBrk="0" hangingPunct="1">
              <a:lnSpc>
                <a:spcPct val="100000"/>
              </a:lnSpc>
              <a:spcBef>
                <a:spcPct val="20000"/>
              </a:spcBef>
              <a:spcAft>
                <a:spcPts val="0"/>
              </a:spcAft>
              <a:buClrTx/>
              <a:buSzTx/>
              <a:tabLst/>
              <a:defRPr/>
            </a:pPr>
            <a:r>
              <a:rPr lang="fr-FR" sz="1600" b="1" i="1" baseline="0" dirty="0" smtClean="0">
                <a:latin typeface="+mn-lt"/>
                <a:cs typeface="Times New Roman" pitchFamily="18" charset="0"/>
              </a:rPr>
              <a:t>Un lieu de rencontre où vont s’affronter les aspirations des acteurs</a:t>
            </a:r>
            <a:r>
              <a:rPr lang="fr-FR" sz="1600" b="1" i="1" dirty="0" smtClean="0">
                <a:latin typeface="+mn-lt"/>
                <a:cs typeface="Times New Roman" pitchFamily="18" charset="0"/>
              </a:rPr>
              <a:t> sociaux qui vont développer des stratégies individuelles (Crozier-</a:t>
            </a:r>
            <a:r>
              <a:rPr lang="fr-FR" sz="1600" b="1" i="1" dirty="0" err="1" smtClean="0">
                <a:latin typeface="+mn-lt"/>
                <a:cs typeface="Times New Roman" pitchFamily="18" charset="0"/>
              </a:rPr>
              <a:t>Friedberg</a:t>
            </a:r>
            <a:r>
              <a:rPr lang="fr-FR" sz="1600" b="1" i="1" dirty="0" smtClean="0">
                <a:latin typeface="+mn-lt"/>
                <a:cs typeface="Times New Roman" pitchFamily="18" charset="0"/>
              </a:rPr>
              <a:t>)</a:t>
            </a:r>
            <a:endParaRPr kumimoji="0" lang="fr-FR" sz="1600" b="1" i="1" u="none" strike="noStrike" kern="1200" cap="none" spc="0" normalizeH="0" baseline="0" noProof="0" dirty="0" smtClean="0">
              <a:ln>
                <a:noFill/>
              </a:ln>
              <a:solidFill>
                <a:schemeClr val="tx1"/>
              </a:solidFill>
              <a:effectLst/>
              <a:uLnTx/>
              <a:uFillTx/>
              <a:latin typeface="+mn-lt"/>
              <a:ea typeface="+mn-ea"/>
              <a:cs typeface="Times New Roman" pitchFamily="18" charset="0"/>
            </a:endParaRPr>
          </a:p>
          <a:p>
            <a:pPr marL="742950" marR="0" lvl="1" indent="-285750" algn="ctr" defTabSz="914400" rtl="0" eaLnBrk="1" fontAlgn="auto" latinLnBrk="0" hangingPunct="1">
              <a:lnSpc>
                <a:spcPct val="100000"/>
              </a:lnSpc>
              <a:spcBef>
                <a:spcPct val="20000"/>
              </a:spcBef>
              <a:spcAft>
                <a:spcPts val="0"/>
              </a:spcAft>
              <a:buClrTx/>
              <a:buSzTx/>
              <a:tabLst/>
              <a:defRPr/>
            </a:pPr>
            <a:r>
              <a:rPr kumimoji="0" lang="fr-FR" sz="2000" b="1" i="1" u="none" strike="noStrike" kern="1200" cap="none" spc="0" normalizeH="0" baseline="0" noProof="0" dirty="0" smtClean="0">
                <a:ln>
                  <a:noFill/>
                </a:ln>
                <a:solidFill>
                  <a:schemeClr val="tx1"/>
                </a:solidFill>
                <a:effectLst/>
                <a:uLnTx/>
                <a:uFillTx/>
                <a:latin typeface="+mn-lt"/>
                <a:ea typeface="+mn-ea"/>
                <a:cs typeface="Times New Roman" pitchFamily="18" charset="0"/>
              </a:rPr>
              <a:t>Une unité </a:t>
            </a:r>
            <a:r>
              <a:rPr lang="fr-FR" sz="2000" b="1" i="1" dirty="0" smtClean="0">
                <a:latin typeface="+mn-lt"/>
                <a:cs typeface="Times New Roman" pitchFamily="18" charset="0"/>
              </a:rPr>
              <a:t>sociale  avec un but</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fr-FR" sz="2000" b="0"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cover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959269" y="3225552"/>
            <a:ext cx="184731" cy="369332"/>
          </a:xfrm>
          <a:prstGeom prst="rect">
            <a:avLst/>
          </a:prstGeom>
          <a:noFill/>
        </p:spPr>
        <p:txBody>
          <a:bodyPr wrap="none" rtlCol="0">
            <a:spAutoFit/>
          </a:bodyPr>
          <a:lstStyle/>
          <a:p>
            <a:endParaRPr lang="fr-FR" sz="1800" dirty="0"/>
          </a:p>
        </p:txBody>
      </p:sp>
      <p:sp>
        <p:nvSpPr>
          <p:cNvPr id="6" name="ZoneTexte 5"/>
          <p:cNvSpPr txBox="1"/>
          <p:nvPr/>
        </p:nvSpPr>
        <p:spPr>
          <a:xfrm>
            <a:off x="4926821" y="2577480"/>
            <a:ext cx="4073163" cy="369332"/>
          </a:xfrm>
          <a:prstGeom prst="rect">
            <a:avLst/>
          </a:prstGeom>
          <a:noFill/>
        </p:spPr>
        <p:txBody>
          <a:bodyPr wrap="square" rtlCol="0">
            <a:spAutoFit/>
          </a:bodyPr>
          <a:lstStyle/>
          <a:p>
            <a:endParaRPr lang="fr-FR" sz="1800" dirty="0"/>
          </a:p>
        </p:txBody>
      </p:sp>
      <p:sp>
        <p:nvSpPr>
          <p:cNvPr id="9" name="Rectangle 28"/>
          <p:cNvSpPr>
            <a:spLocks noChangeArrowheads="1"/>
          </p:cNvSpPr>
          <p:nvPr/>
        </p:nvSpPr>
        <p:spPr bwMode="auto">
          <a:xfrm>
            <a:off x="246301" y="1713384"/>
            <a:ext cx="6934200" cy="838200"/>
          </a:xfrm>
          <a:prstGeom prst="rect">
            <a:avLst/>
          </a:prstGeom>
          <a:noFill/>
          <a:ln w="9525">
            <a:noFill/>
            <a:miter lim="800000"/>
            <a:headEnd/>
            <a:tailEnd/>
          </a:ln>
        </p:spPr>
        <p:txBody>
          <a:bodyPr wrap="none" anchor="ctr"/>
          <a:lstStyle/>
          <a:p>
            <a:pPr marL="342900" indent="-342900" algn="l">
              <a:buFont typeface="Arial" panose="020B0604020202020204" pitchFamily="34" charset="0"/>
              <a:buChar char="•"/>
            </a:pPr>
            <a:r>
              <a:rPr lang="fr-CA" b="1" dirty="0">
                <a:latin typeface="+mn-lt"/>
                <a:cs typeface="Times New Roman" pitchFamily="18" charset="0"/>
              </a:rPr>
              <a:t>La structure fonctionnelle</a:t>
            </a:r>
          </a:p>
        </p:txBody>
      </p:sp>
      <p:sp>
        <p:nvSpPr>
          <p:cNvPr id="10" name="Titre 29"/>
          <p:cNvSpPr txBox="1">
            <a:spLocks/>
          </p:cNvSpPr>
          <p:nvPr/>
        </p:nvSpPr>
        <p:spPr>
          <a:xfrm>
            <a:off x="1614453" y="1371600"/>
            <a:ext cx="6686550" cy="725470"/>
          </a:xfrm>
          <a:prstGeom prst="rect">
            <a:avLst/>
          </a:prstGeom>
        </p:spPr>
        <p:txBody>
          <a:bodyPr>
            <a:noAutofit/>
          </a:bodyPr>
          <a:lstStyle/>
          <a:p>
            <a:pPr marL="0" lvl="1" algn="ctr">
              <a:spcBef>
                <a:spcPct val="0"/>
              </a:spcBef>
              <a:defRPr/>
            </a:pPr>
            <a:endParaRPr kumimoji="0" lang="fr-FR" sz="1800" b="1" i="1"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
        <p:nvSpPr>
          <p:cNvPr id="14" name="Rectangle 13"/>
          <p:cNvSpPr/>
          <p:nvPr/>
        </p:nvSpPr>
        <p:spPr>
          <a:xfrm>
            <a:off x="3270637" y="2577480"/>
            <a:ext cx="2664296"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DG</a:t>
            </a:r>
            <a:endParaRPr lang="fr-FR" sz="1800" b="1" dirty="0">
              <a:solidFill>
                <a:schemeClr val="tx1"/>
              </a:solidFill>
            </a:endParaRPr>
          </a:p>
        </p:txBody>
      </p:sp>
      <p:sp>
        <p:nvSpPr>
          <p:cNvPr id="15" name="Rectangle 14"/>
          <p:cNvSpPr/>
          <p:nvPr/>
        </p:nvSpPr>
        <p:spPr>
          <a:xfrm>
            <a:off x="4638789" y="3657600"/>
            <a:ext cx="115212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Finance</a:t>
            </a:r>
            <a:endParaRPr lang="fr-FR" sz="1800" b="1" dirty="0">
              <a:solidFill>
                <a:schemeClr val="tx1"/>
              </a:solidFill>
            </a:endParaRPr>
          </a:p>
        </p:txBody>
      </p:sp>
      <p:sp>
        <p:nvSpPr>
          <p:cNvPr id="16" name="Rectangle 15"/>
          <p:cNvSpPr/>
          <p:nvPr/>
        </p:nvSpPr>
        <p:spPr>
          <a:xfrm>
            <a:off x="3342645" y="3657600"/>
            <a:ext cx="115212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GRH</a:t>
            </a:r>
            <a:endParaRPr lang="fr-FR" sz="1800" b="1" dirty="0">
              <a:solidFill>
                <a:schemeClr val="tx1"/>
              </a:solidFill>
            </a:endParaRPr>
          </a:p>
        </p:txBody>
      </p:sp>
      <p:sp>
        <p:nvSpPr>
          <p:cNvPr id="17" name="Rectangle 16"/>
          <p:cNvSpPr/>
          <p:nvPr/>
        </p:nvSpPr>
        <p:spPr>
          <a:xfrm>
            <a:off x="1902485" y="3657600"/>
            <a:ext cx="1368152"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Commercial</a:t>
            </a:r>
            <a:endParaRPr lang="fr-FR" sz="1800" b="1" dirty="0">
              <a:solidFill>
                <a:schemeClr val="tx1"/>
              </a:solidFill>
            </a:endParaRPr>
          </a:p>
        </p:txBody>
      </p:sp>
      <p:sp>
        <p:nvSpPr>
          <p:cNvPr id="18" name="Rectangle 17"/>
          <p:cNvSpPr/>
          <p:nvPr/>
        </p:nvSpPr>
        <p:spPr>
          <a:xfrm>
            <a:off x="462325" y="3657600"/>
            <a:ext cx="1368152"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fr-FR" sz="1800" b="1" dirty="0" smtClean="0">
                <a:solidFill>
                  <a:schemeClr val="tx1"/>
                </a:solidFill>
                <a:cs typeface="Times New Roman" pitchFamily="18" charset="0"/>
              </a:rPr>
              <a:t>Production</a:t>
            </a:r>
            <a:endParaRPr lang="fr-FR" sz="1800" b="1" dirty="0">
              <a:solidFill>
                <a:schemeClr val="tx1"/>
              </a:solidFill>
              <a:cs typeface="Times New Roman" pitchFamily="18" charset="0"/>
            </a:endParaRPr>
          </a:p>
        </p:txBody>
      </p:sp>
      <p:cxnSp>
        <p:nvCxnSpPr>
          <p:cNvPr id="19" name="Connecteur droit 18"/>
          <p:cNvCxnSpPr/>
          <p:nvPr/>
        </p:nvCxnSpPr>
        <p:spPr>
          <a:xfrm>
            <a:off x="4494773" y="315354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1254413" y="3441576"/>
            <a:ext cx="6912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3846701" y="34415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406541" y="34415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254413" y="34415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727021" y="344157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5214853" y="34415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8167181" y="3441576"/>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519109" y="3657600"/>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Logistique</a:t>
            </a:r>
            <a:endParaRPr lang="fr-FR" sz="1800" b="1" dirty="0">
              <a:solidFill>
                <a:schemeClr val="tx1"/>
              </a:solidFill>
            </a:endParaRPr>
          </a:p>
        </p:txBody>
      </p:sp>
      <p:sp>
        <p:nvSpPr>
          <p:cNvPr id="28" name="Rectangle 27"/>
          <p:cNvSpPr/>
          <p:nvPr/>
        </p:nvSpPr>
        <p:spPr>
          <a:xfrm>
            <a:off x="5934933" y="3657600"/>
            <a:ext cx="151216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Marketing</a:t>
            </a:r>
            <a:endParaRPr lang="fr-FR" sz="1800" b="1" dirty="0">
              <a:solidFill>
                <a:schemeClr val="tx1"/>
              </a:solidFill>
            </a:endParaRPr>
          </a:p>
        </p:txBody>
      </p:sp>
      <p:cxnSp>
        <p:nvCxnSpPr>
          <p:cNvPr id="29" name="Connecteur droit 28"/>
          <p:cNvCxnSpPr/>
          <p:nvPr/>
        </p:nvCxnSpPr>
        <p:spPr>
          <a:xfrm flipH="1">
            <a:off x="1614453" y="4233664"/>
            <a:ext cx="432048"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406541" y="4233664"/>
            <a:ext cx="36004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46301" y="5529808"/>
            <a:ext cx="10801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Force de vente</a:t>
            </a:r>
            <a:endParaRPr lang="fr-FR" sz="1800" b="1" dirty="0">
              <a:solidFill>
                <a:schemeClr val="tx1"/>
              </a:solidFill>
            </a:endParaRPr>
          </a:p>
        </p:txBody>
      </p:sp>
      <p:sp>
        <p:nvSpPr>
          <p:cNvPr id="32" name="Rectangle 31"/>
          <p:cNvSpPr/>
          <p:nvPr/>
        </p:nvSpPr>
        <p:spPr>
          <a:xfrm>
            <a:off x="1398429" y="5529808"/>
            <a:ext cx="648072"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ADV</a:t>
            </a:r>
            <a:endParaRPr lang="fr-FR" sz="1800" b="1" dirty="0">
              <a:solidFill>
                <a:schemeClr val="tx1"/>
              </a:solidFill>
            </a:endParaRPr>
          </a:p>
        </p:txBody>
      </p:sp>
      <p:sp>
        <p:nvSpPr>
          <p:cNvPr id="33" name="Rectangle 32"/>
          <p:cNvSpPr/>
          <p:nvPr/>
        </p:nvSpPr>
        <p:spPr>
          <a:xfrm>
            <a:off x="822365" y="4521696"/>
            <a:ext cx="115212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national</a:t>
            </a:r>
            <a:endParaRPr lang="fr-FR" sz="1800" b="1" dirty="0">
              <a:solidFill>
                <a:schemeClr val="tx1"/>
              </a:solidFill>
            </a:endParaRPr>
          </a:p>
        </p:txBody>
      </p:sp>
      <p:cxnSp>
        <p:nvCxnSpPr>
          <p:cNvPr id="34" name="Connecteur droit 33"/>
          <p:cNvCxnSpPr/>
          <p:nvPr/>
        </p:nvCxnSpPr>
        <p:spPr>
          <a:xfrm flipH="1">
            <a:off x="678349" y="5097760"/>
            <a:ext cx="50405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a:stCxn id="33" idx="2"/>
          </p:cNvCxnSpPr>
          <p:nvPr/>
        </p:nvCxnSpPr>
        <p:spPr>
          <a:xfrm>
            <a:off x="1398429" y="5097760"/>
            <a:ext cx="36004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90517" y="5529808"/>
            <a:ext cx="10801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Force de vente</a:t>
            </a:r>
            <a:endParaRPr lang="fr-FR" sz="1800" b="1" dirty="0">
              <a:solidFill>
                <a:schemeClr val="tx1"/>
              </a:solidFill>
            </a:endParaRPr>
          </a:p>
        </p:txBody>
      </p:sp>
      <p:sp>
        <p:nvSpPr>
          <p:cNvPr id="37" name="Rectangle 36"/>
          <p:cNvSpPr/>
          <p:nvPr/>
        </p:nvSpPr>
        <p:spPr>
          <a:xfrm>
            <a:off x="3414653" y="5529808"/>
            <a:ext cx="72008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ADV</a:t>
            </a:r>
            <a:endParaRPr lang="fr-FR" sz="1800" b="1" dirty="0">
              <a:solidFill>
                <a:schemeClr val="tx1"/>
              </a:solidFill>
            </a:endParaRPr>
          </a:p>
        </p:txBody>
      </p:sp>
      <p:sp>
        <p:nvSpPr>
          <p:cNvPr id="38" name="Rectangle 37"/>
          <p:cNvSpPr/>
          <p:nvPr/>
        </p:nvSpPr>
        <p:spPr>
          <a:xfrm>
            <a:off x="2406541" y="4521696"/>
            <a:ext cx="1296144"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solidFill>
                  <a:schemeClr val="tx1"/>
                </a:solidFill>
              </a:rPr>
              <a:t>export</a:t>
            </a:r>
            <a:endParaRPr lang="fr-FR" sz="1800" b="1" dirty="0">
              <a:solidFill>
                <a:schemeClr val="tx1"/>
              </a:solidFill>
            </a:endParaRPr>
          </a:p>
        </p:txBody>
      </p:sp>
      <p:cxnSp>
        <p:nvCxnSpPr>
          <p:cNvPr id="39" name="Connecteur droit 38"/>
          <p:cNvCxnSpPr/>
          <p:nvPr/>
        </p:nvCxnSpPr>
        <p:spPr>
          <a:xfrm flipH="1">
            <a:off x="2550557" y="5097760"/>
            <a:ext cx="504056"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38" idx="2"/>
          </p:cNvCxnSpPr>
          <p:nvPr/>
        </p:nvCxnSpPr>
        <p:spPr>
          <a:xfrm>
            <a:off x="3054613" y="5097760"/>
            <a:ext cx="576064"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1306317938"/>
      </p:ext>
    </p:extLst>
  </p:cSld>
  <p:clrMapOvr>
    <a:masterClrMapping/>
  </p:clrMapOvr>
  <p:transition>
    <p:cover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a:grpSpLocks noGrp="1"/>
          </p:cNvGrpSpPr>
          <p:nvPr/>
        </p:nvGrpSpPr>
        <p:grpSpPr bwMode="auto">
          <a:xfrm>
            <a:off x="396037" y="2780928"/>
            <a:ext cx="8373115" cy="2913187"/>
            <a:chOff x="-383" y="1148"/>
            <a:chExt cx="5951" cy="2308"/>
          </a:xfrm>
        </p:grpSpPr>
        <p:sp>
          <p:nvSpPr>
            <p:cNvPr id="7" name="Rectangle 10"/>
            <p:cNvSpPr>
              <a:spLocks noChangeArrowheads="1"/>
            </p:cNvSpPr>
            <p:nvPr/>
          </p:nvSpPr>
          <p:spPr bwMode="auto">
            <a:xfrm>
              <a:off x="1848" y="1148"/>
              <a:ext cx="1872" cy="384"/>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0" hangingPunct="0"/>
              <a:r>
                <a:rPr lang="fr-FR" sz="1400" b="1" dirty="0">
                  <a:latin typeface="+mn-lt"/>
                  <a:cs typeface="Times New Roman" pitchFamily="18" charset="0"/>
                </a:rPr>
                <a:t>PDG</a:t>
              </a:r>
            </a:p>
          </p:txBody>
        </p:sp>
        <p:sp>
          <p:nvSpPr>
            <p:cNvPr id="8" name="Rectangle 14"/>
            <p:cNvSpPr>
              <a:spLocks noChangeArrowheads="1"/>
            </p:cNvSpPr>
            <p:nvPr/>
          </p:nvSpPr>
          <p:spPr bwMode="auto">
            <a:xfrm>
              <a:off x="2592"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9" name="Rectangle 20"/>
            <p:cNvSpPr>
              <a:spLocks noChangeArrowheads="1"/>
            </p:cNvSpPr>
            <p:nvPr/>
          </p:nvSpPr>
          <p:spPr bwMode="auto">
            <a:xfrm>
              <a:off x="2040"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10" name="Rectangle 21"/>
            <p:cNvSpPr>
              <a:spLocks noChangeArrowheads="1"/>
            </p:cNvSpPr>
            <p:nvPr/>
          </p:nvSpPr>
          <p:spPr bwMode="auto">
            <a:xfrm>
              <a:off x="1296"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11" name="Rectangle 22"/>
            <p:cNvSpPr>
              <a:spLocks noChangeArrowheads="1"/>
            </p:cNvSpPr>
            <p:nvPr/>
          </p:nvSpPr>
          <p:spPr bwMode="auto">
            <a:xfrm>
              <a:off x="720"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12" name="Rectangle 23"/>
            <p:cNvSpPr>
              <a:spLocks noChangeArrowheads="1"/>
            </p:cNvSpPr>
            <p:nvPr/>
          </p:nvSpPr>
          <p:spPr bwMode="auto">
            <a:xfrm>
              <a:off x="157"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13" name="Rectangle 24"/>
            <p:cNvSpPr>
              <a:spLocks noChangeArrowheads="1"/>
            </p:cNvSpPr>
            <p:nvPr/>
          </p:nvSpPr>
          <p:spPr bwMode="auto">
            <a:xfrm>
              <a:off x="5088"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14" name="Rectangle 25"/>
            <p:cNvSpPr>
              <a:spLocks noChangeArrowheads="1"/>
            </p:cNvSpPr>
            <p:nvPr/>
          </p:nvSpPr>
          <p:spPr bwMode="auto">
            <a:xfrm>
              <a:off x="3168"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15" name="Rectangle 26"/>
            <p:cNvSpPr>
              <a:spLocks noChangeArrowheads="1"/>
            </p:cNvSpPr>
            <p:nvPr/>
          </p:nvSpPr>
          <p:spPr bwMode="auto">
            <a:xfrm>
              <a:off x="4511"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16" name="Rectangle 27"/>
            <p:cNvSpPr>
              <a:spLocks noChangeArrowheads="1"/>
            </p:cNvSpPr>
            <p:nvPr/>
          </p:nvSpPr>
          <p:spPr bwMode="auto">
            <a:xfrm>
              <a:off x="3912" y="3024"/>
              <a:ext cx="480" cy="432"/>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eaLnBrk="0" hangingPunct="0"/>
              <a:endParaRPr lang="fr-CA" sz="1400">
                <a:solidFill>
                  <a:schemeClr val="bg1"/>
                </a:solidFill>
                <a:latin typeface="+mn-lt"/>
              </a:endParaRPr>
            </a:p>
          </p:txBody>
        </p:sp>
        <p:sp>
          <p:nvSpPr>
            <p:cNvPr id="17" name="Line 45"/>
            <p:cNvSpPr>
              <a:spLocks noChangeShapeType="1"/>
            </p:cNvSpPr>
            <p:nvPr/>
          </p:nvSpPr>
          <p:spPr bwMode="auto">
            <a:xfrm>
              <a:off x="351" y="2775"/>
              <a:ext cx="1225" cy="0"/>
            </a:xfrm>
            <a:prstGeom prst="line">
              <a:avLst/>
            </a:prstGeom>
            <a:noFill/>
            <a:ln w="9525">
              <a:solidFill>
                <a:schemeClr val="tx1"/>
              </a:solidFill>
              <a:round/>
              <a:headEnd/>
              <a:tailEnd/>
            </a:ln>
          </p:spPr>
          <p:txBody>
            <a:bodyPr/>
            <a:lstStyle/>
            <a:p>
              <a:endParaRPr lang="fr-FR" sz="1400">
                <a:latin typeface="+mn-lt"/>
              </a:endParaRPr>
            </a:p>
          </p:txBody>
        </p:sp>
        <p:sp>
          <p:nvSpPr>
            <p:cNvPr id="18" name="Line 46"/>
            <p:cNvSpPr>
              <a:spLocks noChangeShapeType="1"/>
            </p:cNvSpPr>
            <p:nvPr/>
          </p:nvSpPr>
          <p:spPr bwMode="auto">
            <a:xfrm>
              <a:off x="941" y="2276"/>
              <a:ext cx="0" cy="726"/>
            </a:xfrm>
            <a:prstGeom prst="line">
              <a:avLst/>
            </a:prstGeom>
            <a:noFill/>
            <a:ln w="9525">
              <a:solidFill>
                <a:schemeClr val="tx1"/>
              </a:solidFill>
              <a:round/>
              <a:headEnd/>
              <a:tailEnd/>
            </a:ln>
          </p:spPr>
          <p:txBody>
            <a:bodyPr/>
            <a:lstStyle/>
            <a:p>
              <a:endParaRPr lang="fr-FR" sz="1400">
                <a:latin typeface="+mn-lt"/>
              </a:endParaRPr>
            </a:p>
          </p:txBody>
        </p:sp>
        <p:sp>
          <p:nvSpPr>
            <p:cNvPr id="19" name="Line 47"/>
            <p:cNvSpPr>
              <a:spLocks noChangeShapeType="1"/>
            </p:cNvSpPr>
            <p:nvPr/>
          </p:nvSpPr>
          <p:spPr bwMode="auto">
            <a:xfrm>
              <a:off x="1576" y="2775"/>
              <a:ext cx="0" cy="227"/>
            </a:xfrm>
            <a:prstGeom prst="line">
              <a:avLst/>
            </a:prstGeom>
            <a:noFill/>
            <a:ln w="9525">
              <a:solidFill>
                <a:schemeClr val="tx1"/>
              </a:solidFill>
              <a:round/>
              <a:headEnd/>
              <a:tailEnd/>
            </a:ln>
          </p:spPr>
          <p:txBody>
            <a:bodyPr/>
            <a:lstStyle/>
            <a:p>
              <a:endParaRPr lang="fr-FR" sz="1400">
                <a:latin typeface="+mn-lt"/>
              </a:endParaRPr>
            </a:p>
          </p:txBody>
        </p:sp>
        <p:sp>
          <p:nvSpPr>
            <p:cNvPr id="20" name="Line 48"/>
            <p:cNvSpPr>
              <a:spLocks noChangeShapeType="1"/>
            </p:cNvSpPr>
            <p:nvPr/>
          </p:nvSpPr>
          <p:spPr bwMode="auto">
            <a:xfrm>
              <a:off x="351" y="2775"/>
              <a:ext cx="0" cy="227"/>
            </a:xfrm>
            <a:prstGeom prst="line">
              <a:avLst/>
            </a:prstGeom>
            <a:noFill/>
            <a:ln w="9525">
              <a:solidFill>
                <a:schemeClr val="tx1"/>
              </a:solidFill>
              <a:round/>
              <a:headEnd/>
              <a:tailEnd/>
            </a:ln>
          </p:spPr>
          <p:txBody>
            <a:bodyPr/>
            <a:lstStyle/>
            <a:p>
              <a:endParaRPr lang="fr-FR" sz="1400">
                <a:latin typeface="+mn-lt"/>
              </a:endParaRPr>
            </a:p>
          </p:txBody>
        </p:sp>
        <p:sp>
          <p:nvSpPr>
            <p:cNvPr id="21" name="Line 49"/>
            <p:cNvSpPr>
              <a:spLocks noChangeShapeType="1"/>
            </p:cNvSpPr>
            <p:nvPr/>
          </p:nvSpPr>
          <p:spPr bwMode="auto">
            <a:xfrm>
              <a:off x="2211" y="2775"/>
              <a:ext cx="1225" cy="0"/>
            </a:xfrm>
            <a:prstGeom prst="line">
              <a:avLst/>
            </a:prstGeom>
            <a:noFill/>
            <a:ln w="9525">
              <a:solidFill>
                <a:schemeClr val="tx1"/>
              </a:solidFill>
              <a:round/>
              <a:headEnd/>
              <a:tailEnd/>
            </a:ln>
          </p:spPr>
          <p:txBody>
            <a:bodyPr/>
            <a:lstStyle/>
            <a:p>
              <a:endParaRPr lang="fr-FR" sz="1400">
                <a:latin typeface="+mn-lt"/>
              </a:endParaRPr>
            </a:p>
          </p:txBody>
        </p:sp>
        <p:sp>
          <p:nvSpPr>
            <p:cNvPr id="22" name="Line 50"/>
            <p:cNvSpPr>
              <a:spLocks noChangeShapeType="1"/>
            </p:cNvSpPr>
            <p:nvPr/>
          </p:nvSpPr>
          <p:spPr bwMode="auto">
            <a:xfrm>
              <a:off x="2801" y="2276"/>
              <a:ext cx="0" cy="726"/>
            </a:xfrm>
            <a:prstGeom prst="line">
              <a:avLst/>
            </a:prstGeom>
            <a:noFill/>
            <a:ln w="9525">
              <a:solidFill>
                <a:schemeClr val="tx1"/>
              </a:solidFill>
              <a:round/>
              <a:headEnd/>
              <a:tailEnd/>
            </a:ln>
          </p:spPr>
          <p:txBody>
            <a:bodyPr/>
            <a:lstStyle/>
            <a:p>
              <a:endParaRPr lang="fr-FR" sz="1400">
                <a:latin typeface="+mn-lt"/>
              </a:endParaRPr>
            </a:p>
          </p:txBody>
        </p:sp>
        <p:sp>
          <p:nvSpPr>
            <p:cNvPr id="23" name="Line 51"/>
            <p:cNvSpPr>
              <a:spLocks noChangeShapeType="1"/>
            </p:cNvSpPr>
            <p:nvPr/>
          </p:nvSpPr>
          <p:spPr bwMode="auto">
            <a:xfrm>
              <a:off x="3436" y="2775"/>
              <a:ext cx="0" cy="227"/>
            </a:xfrm>
            <a:prstGeom prst="line">
              <a:avLst/>
            </a:prstGeom>
            <a:noFill/>
            <a:ln w="9525">
              <a:solidFill>
                <a:schemeClr val="tx1"/>
              </a:solidFill>
              <a:round/>
              <a:headEnd/>
              <a:tailEnd/>
            </a:ln>
          </p:spPr>
          <p:txBody>
            <a:bodyPr/>
            <a:lstStyle/>
            <a:p>
              <a:endParaRPr lang="fr-FR" sz="1400">
                <a:latin typeface="+mn-lt"/>
              </a:endParaRPr>
            </a:p>
          </p:txBody>
        </p:sp>
        <p:sp>
          <p:nvSpPr>
            <p:cNvPr id="24" name="Line 52"/>
            <p:cNvSpPr>
              <a:spLocks noChangeShapeType="1"/>
            </p:cNvSpPr>
            <p:nvPr/>
          </p:nvSpPr>
          <p:spPr bwMode="auto">
            <a:xfrm>
              <a:off x="2211" y="2775"/>
              <a:ext cx="0" cy="227"/>
            </a:xfrm>
            <a:prstGeom prst="line">
              <a:avLst/>
            </a:prstGeom>
            <a:noFill/>
            <a:ln w="9525">
              <a:solidFill>
                <a:schemeClr val="tx1"/>
              </a:solidFill>
              <a:round/>
              <a:headEnd/>
              <a:tailEnd/>
            </a:ln>
          </p:spPr>
          <p:txBody>
            <a:bodyPr/>
            <a:lstStyle/>
            <a:p>
              <a:endParaRPr lang="fr-FR" sz="1400">
                <a:latin typeface="+mn-lt"/>
              </a:endParaRPr>
            </a:p>
          </p:txBody>
        </p:sp>
        <p:sp>
          <p:nvSpPr>
            <p:cNvPr id="25" name="Line 53"/>
            <p:cNvSpPr>
              <a:spLocks noChangeShapeType="1"/>
            </p:cNvSpPr>
            <p:nvPr/>
          </p:nvSpPr>
          <p:spPr bwMode="auto">
            <a:xfrm>
              <a:off x="4161" y="2775"/>
              <a:ext cx="1225" cy="0"/>
            </a:xfrm>
            <a:prstGeom prst="line">
              <a:avLst/>
            </a:prstGeom>
            <a:noFill/>
            <a:ln w="9525">
              <a:solidFill>
                <a:schemeClr val="tx1"/>
              </a:solidFill>
              <a:round/>
              <a:headEnd/>
              <a:tailEnd/>
            </a:ln>
          </p:spPr>
          <p:txBody>
            <a:bodyPr/>
            <a:lstStyle/>
            <a:p>
              <a:endParaRPr lang="fr-FR" sz="1400">
                <a:latin typeface="+mn-lt"/>
              </a:endParaRPr>
            </a:p>
          </p:txBody>
        </p:sp>
        <p:sp>
          <p:nvSpPr>
            <p:cNvPr id="26" name="Line 54"/>
            <p:cNvSpPr>
              <a:spLocks noChangeShapeType="1"/>
            </p:cNvSpPr>
            <p:nvPr/>
          </p:nvSpPr>
          <p:spPr bwMode="auto">
            <a:xfrm>
              <a:off x="4751" y="2276"/>
              <a:ext cx="0" cy="726"/>
            </a:xfrm>
            <a:prstGeom prst="line">
              <a:avLst/>
            </a:prstGeom>
            <a:noFill/>
            <a:ln w="9525">
              <a:solidFill>
                <a:schemeClr val="tx1"/>
              </a:solidFill>
              <a:round/>
              <a:headEnd/>
              <a:tailEnd/>
            </a:ln>
          </p:spPr>
          <p:txBody>
            <a:bodyPr/>
            <a:lstStyle/>
            <a:p>
              <a:endParaRPr lang="fr-FR" sz="1400">
                <a:latin typeface="+mn-lt"/>
              </a:endParaRPr>
            </a:p>
          </p:txBody>
        </p:sp>
        <p:sp>
          <p:nvSpPr>
            <p:cNvPr id="27" name="Line 55"/>
            <p:cNvSpPr>
              <a:spLocks noChangeShapeType="1"/>
            </p:cNvSpPr>
            <p:nvPr/>
          </p:nvSpPr>
          <p:spPr bwMode="auto">
            <a:xfrm>
              <a:off x="5386" y="2775"/>
              <a:ext cx="0" cy="227"/>
            </a:xfrm>
            <a:prstGeom prst="line">
              <a:avLst/>
            </a:prstGeom>
            <a:noFill/>
            <a:ln w="9525">
              <a:solidFill>
                <a:schemeClr val="tx1"/>
              </a:solidFill>
              <a:round/>
              <a:headEnd/>
              <a:tailEnd/>
            </a:ln>
          </p:spPr>
          <p:txBody>
            <a:bodyPr/>
            <a:lstStyle/>
            <a:p>
              <a:endParaRPr lang="fr-FR" sz="1400">
                <a:latin typeface="+mn-lt"/>
              </a:endParaRPr>
            </a:p>
          </p:txBody>
        </p:sp>
        <p:sp>
          <p:nvSpPr>
            <p:cNvPr id="28" name="Line 56"/>
            <p:cNvSpPr>
              <a:spLocks noChangeShapeType="1"/>
            </p:cNvSpPr>
            <p:nvPr/>
          </p:nvSpPr>
          <p:spPr bwMode="auto">
            <a:xfrm>
              <a:off x="4161" y="2775"/>
              <a:ext cx="0" cy="227"/>
            </a:xfrm>
            <a:prstGeom prst="line">
              <a:avLst/>
            </a:prstGeom>
            <a:noFill/>
            <a:ln w="9525">
              <a:solidFill>
                <a:schemeClr val="tx1"/>
              </a:solidFill>
              <a:round/>
              <a:headEnd/>
              <a:tailEnd/>
            </a:ln>
          </p:spPr>
          <p:txBody>
            <a:bodyPr/>
            <a:lstStyle/>
            <a:p>
              <a:endParaRPr lang="fr-FR" sz="1400">
                <a:latin typeface="+mn-lt"/>
              </a:endParaRPr>
            </a:p>
          </p:txBody>
        </p:sp>
        <p:sp>
          <p:nvSpPr>
            <p:cNvPr id="29" name="Line 57"/>
            <p:cNvSpPr>
              <a:spLocks noChangeShapeType="1"/>
            </p:cNvSpPr>
            <p:nvPr/>
          </p:nvSpPr>
          <p:spPr bwMode="auto">
            <a:xfrm>
              <a:off x="2801" y="1551"/>
              <a:ext cx="0" cy="317"/>
            </a:xfrm>
            <a:prstGeom prst="line">
              <a:avLst/>
            </a:prstGeom>
            <a:noFill/>
            <a:ln w="9525">
              <a:solidFill>
                <a:schemeClr val="tx1"/>
              </a:solidFill>
              <a:round/>
              <a:headEnd/>
              <a:tailEnd/>
            </a:ln>
          </p:spPr>
          <p:txBody>
            <a:bodyPr/>
            <a:lstStyle/>
            <a:p>
              <a:endParaRPr lang="fr-FR" sz="1400">
                <a:latin typeface="+mn-lt"/>
              </a:endParaRPr>
            </a:p>
          </p:txBody>
        </p:sp>
        <p:sp>
          <p:nvSpPr>
            <p:cNvPr id="30" name="Line 58"/>
            <p:cNvSpPr>
              <a:spLocks noChangeShapeType="1"/>
            </p:cNvSpPr>
            <p:nvPr/>
          </p:nvSpPr>
          <p:spPr bwMode="auto">
            <a:xfrm>
              <a:off x="941" y="1641"/>
              <a:ext cx="3810" cy="0"/>
            </a:xfrm>
            <a:prstGeom prst="line">
              <a:avLst/>
            </a:prstGeom>
            <a:noFill/>
            <a:ln w="9525">
              <a:solidFill>
                <a:schemeClr val="tx1"/>
              </a:solidFill>
              <a:round/>
              <a:headEnd/>
              <a:tailEnd/>
            </a:ln>
          </p:spPr>
          <p:txBody>
            <a:bodyPr/>
            <a:lstStyle/>
            <a:p>
              <a:endParaRPr lang="fr-FR" sz="1400">
                <a:latin typeface="+mn-lt"/>
              </a:endParaRPr>
            </a:p>
          </p:txBody>
        </p:sp>
        <p:sp>
          <p:nvSpPr>
            <p:cNvPr id="31" name="Line 59"/>
            <p:cNvSpPr>
              <a:spLocks noChangeShapeType="1"/>
            </p:cNvSpPr>
            <p:nvPr/>
          </p:nvSpPr>
          <p:spPr bwMode="auto">
            <a:xfrm>
              <a:off x="941" y="1641"/>
              <a:ext cx="0" cy="227"/>
            </a:xfrm>
            <a:prstGeom prst="line">
              <a:avLst/>
            </a:prstGeom>
            <a:noFill/>
            <a:ln w="9525">
              <a:solidFill>
                <a:schemeClr val="tx1"/>
              </a:solidFill>
              <a:round/>
              <a:headEnd/>
              <a:tailEnd/>
            </a:ln>
          </p:spPr>
          <p:txBody>
            <a:bodyPr/>
            <a:lstStyle/>
            <a:p>
              <a:endParaRPr lang="fr-FR" sz="1400">
                <a:latin typeface="+mn-lt"/>
              </a:endParaRPr>
            </a:p>
          </p:txBody>
        </p:sp>
        <p:sp>
          <p:nvSpPr>
            <p:cNvPr id="32" name="Line 60"/>
            <p:cNvSpPr>
              <a:spLocks noChangeShapeType="1"/>
            </p:cNvSpPr>
            <p:nvPr/>
          </p:nvSpPr>
          <p:spPr bwMode="auto">
            <a:xfrm>
              <a:off x="4751" y="1641"/>
              <a:ext cx="0" cy="227"/>
            </a:xfrm>
            <a:prstGeom prst="line">
              <a:avLst/>
            </a:prstGeom>
            <a:noFill/>
            <a:ln w="9525">
              <a:solidFill>
                <a:schemeClr val="tx1"/>
              </a:solidFill>
              <a:round/>
              <a:headEnd/>
              <a:tailEnd/>
            </a:ln>
          </p:spPr>
          <p:txBody>
            <a:bodyPr/>
            <a:lstStyle/>
            <a:p>
              <a:endParaRPr lang="fr-FR" sz="1400">
                <a:latin typeface="+mn-lt"/>
              </a:endParaRPr>
            </a:p>
          </p:txBody>
        </p:sp>
        <p:sp>
          <p:nvSpPr>
            <p:cNvPr id="33" name="Rectangle 11"/>
            <p:cNvSpPr>
              <a:spLocks noChangeArrowheads="1"/>
            </p:cNvSpPr>
            <p:nvPr/>
          </p:nvSpPr>
          <p:spPr bwMode="auto">
            <a:xfrm>
              <a:off x="-383" y="1872"/>
              <a:ext cx="2354" cy="886"/>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eaLnBrk="0" hangingPunct="0"/>
              <a:r>
                <a:rPr lang="fr-FR" sz="1400" dirty="0" smtClean="0">
                  <a:latin typeface="+mn-lt"/>
                </a:rPr>
                <a:t>Division 1</a:t>
              </a:r>
            </a:p>
            <a:p>
              <a:pPr algn="ctr" eaLnBrk="0" hangingPunct="0"/>
              <a:r>
                <a:rPr lang="fr-FR" sz="1400" dirty="0" smtClean="0">
                  <a:latin typeface="+mn-lt"/>
                </a:rPr>
                <a:t>(</a:t>
              </a:r>
              <a:r>
                <a:rPr lang="fr-FR" sz="1400" dirty="0" smtClean="0">
                  <a:latin typeface="+mn-lt"/>
                  <a:cs typeface="Times New Roman" pitchFamily="18" charset="0"/>
                </a:rPr>
                <a:t>activité, zone géographique, segment clients)</a:t>
              </a:r>
              <a:endParaRPr lang="fr-FR" sz="1400" dirty="0">
                <a:latin typeface="+mn-lt"/>
                <a:cs typeface="Times New Roman" pitchFamily="18" charset="0"/>
              </a:endParaRPr>
            </a:p>
          </p:txBody>
        </p:sp>
        <p:sp>
          <p:nvSpPr>
            <p:cNvPr id="34" name="Rectangle 12"/>
            <p:cNvSpPr>
              <a:spLocks noChangeArrowheads="1"/>
            </p:cNvSpPr>
            <p:nvPr/>
          </p:nvSpPr>
          <p:spPr bwMode="auto">
            <a:xfrm>
              <a:off x="2064" y="1872"/>
              <a:ext cx="1584" cy="540"/>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eaLnBrk="0" hangingPunct="0"/>
              <a:r>
                <a:rPr lang="fr-FR" sz="1400" dirty="0" smtClean="0">
                  <a:latin typeface="+mn-lt"/>
                </a:rPr>
                <a:t>Division 2</a:t>
              </a:r>
              <a:endParaRPr lang="fr-FR" sz="1400" dirty="0">
                <a:latin typeface="+mn-lt"/>
              </a:endParaRPr>
            </a:p>
          </p:txBody>
        </p:sp>
        <p:sp>
          <p:nvSpPr>
            <p:cNvPr id="35" name="Rectangle 13"/>
            <p:cNvSpPr>
              <a:spLocks noChangeArrowheads="1"/>
            </p:cNvSpPr>
            <p:nvPr/>
          </p:nvSpPr>
          <p:spPr bwMode="auto">
            <a:xfrm>
              <a:off x="3936" y="1872"/>
              <a:ext cx="1632" cy="540"/>
            </a:xfrm>
            <a:prstGeom prst="rect">
              <a:avLst/>
            </a:prstGeom>
            <a:solidFill>
              <a:schemeClr val="accent1">
                <a:lumMod val="60000"/>
                <a:lumOff val="40000"/>
              </a:schemeClr>
            </a:solidFill>
            <a:ln w="9525">
              <a:solidFill>
                <a:schemeClr val="tx1"/>
              </a:solidFill>
              <a:miter lim="800000"/>
              <a:headEnd/>
              <a:tailEnd/>
            </a:ln>
          </p:spPr>
          <p:txBody>
            <a:bodyPr wrap="none" anchor="ctr"/>
            <a:lstStyle/>
            <a:p>
              <a:pPr algn="ctr" eaLnBrk="0" hangingPunct="0"/>
              <a:r>
                <a:rPr lang="fr-CA" sz="1400" dirty="0" smtClean="0">
                  <a:latin typeface="+mn-lt"/>
                </a:rPr>
                <a:t>Division </a:t>
              </a:r>
              <a:r>
                <a:rPr lang="fr-CA" sz="1400" dirty="0">
                  <a:latin typeface="+mn-lt"/>
                </a:rPr>
                <a:t>n..</a:t>
              </a:r>
              <a:endParaRPr lang="fr-FR" sz="1400" dirty="0">
                <a:latin typeface="+mn-lt"/>
              </a:endParaRPr>
            </a:p>
          </p:txBody>
        </p:sp>
        <p:sp>
          <p:nvSpPr>
            <p:cNvPr id="36" name="Text Box 64"/>
            <p:cNvSpPr txBox="1">
              <a:spLocks noChangeArrowheads="1"/>
            </p:cNvSpPr>
            <p:nvPr/>
          </p:nvSpPr>
          <p:spPr bwMode="auto">
            <a:xfrm>
              <a:off x="212" y="3154"/>
              <a:ext cx="372" cy="244"/>
            </a:xfrm>
            <a:prstGeom prst="rect">
              <a:avLst/>
            </a:prstGeom>
            <a:noFill/>
            <a:ln w="9525">
              <a:noFill/>
              <a:miter lim="800000"/>
              <a:headEnd/>
              <a:tailEnd/>
            </a:ln>
          </p:spPr>
          <p:txBody>
            <a:bodyPr wrap="none">
              <a:spAutoFit/>
            </a:bodyPr>
            <a:lstStyle/>
            <a:p>
              <a:pPr algn="ctr"/>
              <a:r>
                <a:rPr lang="en-US" sz="1400" dirty="0">
                  <a:solidFill>
                    <a:schemeClr val="bg1"/>
                  </a:solidFill>
                  <a:latin typeface="+mn-lt"/>
                </a:rPr>
                <a:t>App.</a:t>
              </a:r>
              <a:endParaRPr lang="fr-CA" sz="1400" dirty="0">
                <a:solidFill>
                  <a:schemeClr val="bg1"/>
                </a:solidFill>
                <a:latin typeface="+mn-lt"/>
              </a:endParaRPr>
            </a:p>
          </p:txBody>
        </p:sp>
        <p:sp>
          <p:nvSpPr>
            <p:cNvPr id="37" name="Text Box 65"/>
            <p:cNvSpPr txBox="1">
              <a:spLocks noChangeArrowheads="1"/>
            </p:cNvSpPr>
            <p:nvPr/>
          </p:nvSpPr>
          <p:spPr bwMode="auto">
            <a:xfrm>
              <a:off x="759" y="3154"/>
              <a:ext cx="406" cy="244"/>
            </a:xfrm>
            <a:prstGeom prst="rect">
              <a:avLst/>
            </a:prstGeom>
            <a:noFill/>
            <a:ln w="9525">
              <a:noFill/>
              <a:miter lim="800000"/>
              <a:headEnd/>
              <a:tailEnd/>
            </a:ln>
          </p:spPr>
          <p:txBody>
            <a:bodyPr wrap="none">
              <a:spAutoFit/>
            </a:bodyPr>
            <a:lstStyle/>
            <a:p>
              <a:pPr algn="ctr"/>
              <a:r>
                <a:rPr lang="en-US" sz="1400">
                  <a:solidFill>
                    <a:schemeClr val="bg1"/>
                  </a:solidFill>
                  <a:latin typeface="+mn-lt"/>
                </a:rPr>
                <a:t>Prod.</a:t>
              </a:r>
              <a:endParaRPr lang="fr-CA" sz="1400">
                <a:solidFill>
                  <a:schemeClr val="bg1"/>
                </a:solidFill>
                <a:latin typeface="+mn-lt"/>
              </a:endParaRPr>
            </a:p>
          </p:txBody>
        </p:sp>
        <p:sp>
          <p:nvSpPr>
            <p:cNvPr id="38" name="Text Box 66"/>
            <p:cNvSpPr txBox="1">
              <a:spLocks noChangeArrowheads="1"/>
            </p:cNvSpPr>
            <p:nvPr/>
          </p:nvSpPr>
          <p:spPr bwMode="auto">
            <a:xfrm>
              <a:off x="1336" y="3154"/>
              <a:ext cx="403" cy="244"/>
            </a:xfrm>
            <a:prstGeom prst="rect">
              <a:avLst/>
            </a:prstGeom>
            <a:noFill/>
            <a:ln w="9525">
              <a:noFill/>
              <a:miter lim="800000"/>
              <a:headEnd/>
              <a:tailEnd/>
            </a:ln>
          </p:spPr>
          <p:txBody>
            <a:bodyPr wrap="none">
              <a:spAutoFit/>
            </a:bodyPr>
            <a:lstStyle/>
            <a:p>
              <a:pPr algn="ctr"/>
              <a:r>
                <a:rPr lang="en-US" sz="1400">
                  <a:solidFill>
                    <a:schemeClr val="bg1"/>
                  </a:solidFill>
                  <a:latin typeface="+mn-lt"/>
                </a:rPr>
                <a:t>Vent.</a:t>
              </a:r>
              <a:endParaRPr lang="fr-CA" sz="1400">
                <a:solidFill>
                  <a:schemeClr val="bg1"/>
                </a:solidFill>
                <a:latin typeface="+mn-lt"/>
              </a:endParaRPr>
            </a:p>
          </p:txBody>
        </p:sp>
        <p:sp>
          <p:nvSpPr>
            <p:cNvPr id="39" name="Text Box 67"/>
            <p:cNvSpPr txBox="1">
              <a:spLocks noChangeArrowheads="1"/>
            </p:cNvSpPr>
            <p:nvPr/>
          </p:nvSpPr>
          <p:spPr bwMode="auto">
            <a:xfrm>
              <a:off x="2095" y="3154"/>
              <a:ext cx="372" cy="244"/>
            </a:xfrm>
            <a:prstGeom prst="rect">
              <a:avLst/>
            </a:prstGeom>
            <a:noFill/>
            <a:ln w="9525">
              <a:noFill/>
              <a:miter lim="800000"/>
              <a:headEnd/>
              <a:tailEnd/>
            </a:ln>
          </p:spPr>
          <p:txBody>
            <a:bodyPr wrap="none">
              <a:spAutoFit/>
            </a:bodyPr>
            <a:lstStyle/>
            <a:p>
              <a:pPr algn="ctr"/>
              <a:r>
                <a:rPr lang="en-US" sz="1400">
                  <a:solidFill>
                    <a:schemeClr val="bg1"/>
                  </a:solidFill>
                  <a:latin typeface="+mn-lt"/>
                </a:rPr>
                <a:t>App.</a:t>
              </a:r>
              <a:endParaRPr lang="fr-CA" sz="1400">
                <a:solidFill>
                  <a:schemeClr val="bg1"/>
                </a:solidFill>
                <a:latin typeface="+mn-lt"/>
              </a:endParaRPr>
            </a:p>
          </p:txBody>
        </p:sp>
        <p:sp>
          <p:nvSpPr>
            <p:cNvPr id="40" name="Text Box 68"/>
            <p:cNvSpPr txBox="1">
              <a:spLocks noChangeArrowheads="1"/>
            </p:cNvSpPr>
            <p:nvPr/>
          </p:nvSpPr>
          <p:spPr bwMode="auto">
            <a:xfrm>
              <a:off x="2632" y="3154"/>
              <a:ext cx="406" cy="244"/>
            </a:xfrm>
            <a:prstGeom prst="rect">
              <a:avLst/>
            </a:prstGeom>
            <a:noFill/>
            <a:ln w="9525">
              <a:noFill/>
              <a:miter lim="800000"/>
              <a:headEnd/>
              <a:tailEnd/>
            </a:ln>
          </p:spPr>
          <p:txBody>
            <a:bodyPr wrap="none">
              <a:spAutoFit/>
            </a:bodyPr>
            <a:lstStyle/>
            <a:p>
              <a:pPr algn="ctr"/>
              <a:r>
                <a:rPr lang="en-US" sz="1400">
                  <a:solidFill>
                    <a:schemeClr val="bg1"/>
                  </a:solidFill>
                  <a:latin typeface="+mn-lt"/>
                </a:rPr>
                <a:t>Prod.</a:t>
              </a:r>
              <a:endParaRPr lang="fr-CA" sz="1400">
                <a:solidFill>
                  <a:schemeClr val="bg1"/>
                </a:solidFill>
                <a:latin typeface="+mn-lt"/>
              </a:endParaRPr>
            </a:p>
          </p:txBody>
        </p:sp>
        <p:sp>
          <p:nvSpPr>
            <p:cNvPr id="41" name="Text Box 69"/>
            <p:cNvSpPr txBox="1">
              <a:spLocks noChangeArrowheads="1"/>
            </p:cNvSpPr>
            <p:nvPr/>
          </p:nvSpPr>
          <p:spPr bwMode="auto">
            <a:xfrm>
              <a:off x="3209" y="3154"/>
              <a:ext cx="403" cy="244"/>
            </a:xfrm>
            <a:prstGeom prst="rect">
              <a:avLst/>
            </a:prstGeom>
            <a:noFill/>
            <a:ln w="9525">
              <a:noFill/>
              <a:miter lim="800000"/>
              <a:headEnd/>
              <a:tailEnd/>
            </a:ln>
          </p:spPr>
          <p:txBody>
            <a:bodyPr wrap="none">
              <a:spAutoFit/>
            </a:bodyPr>
            <a:lstStyle/>
            <a:p>
              <a:pPr algn="ctr"/>
              <a:r>
                <a:rPr lang="en-US" sz="1400">
                  <a:solidFill>
                    <a:schemeClr val="bg1"/>
                  </a:solidFill>
                  <a:latin typeface="+mn-lt"/>
                </a:rPr>
                <a:t>Vent.</a:t>
              </a:r>
              <a:endParaRPr lang="fr-CA" sz="1400">
                <a:solidFill>
                  <a:schemeClr val="bg1"/>
                </a:solidFill>
                <a:latin typeface="+mn-lt"/>
              </a:endParaRPr>
            </a:p>
          </p:txBody>
        </p:sp>
        <p:sp>
          <p:nvSpPr>
            <p:cNvPr id="42" name="Text Box 70"/>
            <p:cNvSpPr txBox="1">
              <a:spLocks noChangeArrowheads="1"/>
            </p:cNvSpPr>
            <p:nvPr/>
          </p:nvSpPr>
          <p:spPr bwMode="auto">
            <a:xfrm>
              <a:off x="3967" y="3154"/>
              <a:ext cx="372" cy="244"/>
            </a:xfrm>
            <a:prstGeom prst="rect">
              <a:avLst/>
            </a:prstGeom>
            <a:noFill/>
            <a:ln w="9525">
              <a:noFill/>
              <a:miter lim="800000"/>
              <a:headEnd/>
              <a:tailEnd/>
            </a:ln>
          </p:spPr>
          <p:txBody>
            <a:bodyPr wrap="none">
              <a:spAutoFit/>
            </a:bodyPr>
            <a:lstStyle/>
            <a:p>
              <a:pPr algn="ctr"/>
              <a:r>
                <a:rPr lang="en-US" sz="1400">
                  <a:solidFill>
                    <a:schemeClr val="bg1"/>
                  </a:solidFill>
                  <a:latin typeface="+mn-lt"/>
                </a:rPr>
                <a:t>App.</a:t>
              </a:r>
              <a:endParaRPr lang="fr-CA" sz="1400">
                <a:solidFill>
                  <a:schemeClr val="bg1"/>
                </a:solidFill>
                <a:latin typeface="+mn-lt"/>
              </a:endParaRPr>
            </a:p>
          </p:txBody>
        </p:sp>
        <p:sp>
          <p:nvSpPr>
            <p:cNvPr id="43" name="Text Box 71"/>
            <p:cNvSpPr txBox="1">
              <a:spLocks noChangeArrowheads="1"/>
            </p:cNvSpPr>
            <p:nvPr/>
          </p:nvSpPr>
          <p:spPr bwMode="auto">
            <a:xfrm>
              <a:off x="4550" y="3154"/>
              <a:ext cx="406" cy="244"/>
            </a:xfrm>
            <a:prstGeom prst="rect">
              <a:avLst/>
            </a:prstGeom>
            <a:noFill/>
            <a:ln w="9525">
              <a:noFill/>
              <a:miter lim="800000"/>
              <a:headEnd/>
              <a:tailEnd/>
            </a:ln>
          </p:spPr>
          <p:txBody>
            <a:bodyPr wrap="none">
              <a:spAutoFit/>
            </a:bodyPr>
            <a:lstStyle/>
            <a:p>
              <a:pPr algn="ctr"/>
              <a:r>
                <a:rPr lang="en-US" sz="1400">
                  <a:solidFill>
                    <a:schemeClr val="bg1"/>
                  </a:solidFill>
                  <a:latin typeface="+mn-lt"/>
                </a:rPr>
                <a:t>Prod.</a:t>
              </a:r>
              <a:endParaRPr lang="fr-CA" sz="1400">
                <a:solidFill>
                  <a:schemeClr val="bg1"/>
                </a:solidFill>
                <a:latin typeface="+mn-lt"/>
              </a:endParaRPr>
            </a:p>
          </p:txBody>
        </p:sp>
        <p:sp>
          <p:nvSpPr>
            <p:cNvPr id="44" name="Text Box 72"/>
            <p:cNvSpPr txBox="1">
              <a:spLocks noChangeArrowheads="1"/>
            </p:cNvSpPr>
            <p:nvPr/>
          </p:nvSpPr>
          <p:spPr bwMode="auto">
            <a:xfrm>
              <a:off x="5129" y="3154"/>
              <a:ext cx="403" cy="244"/>
            </a:xfrm>
            <a:prstGeom prst="rect">
              <a:avLst/>
            </a:prstGeom>
            <a:noFill/>
            <a:ln w="9525">
              <a:noFill/>
              <a:miter lim="800000"/>
              <a:headEnd/>
              <a:tailEnd/>
            </a:ln>
          </p:spPr>
          <p:txBody>
            <a:bodyPr wrap="none">
              <a:spAutoFit/>
            </a:bodyPr>
            <a:lstStyle/>
            <a:p>
              <a:pPr algn="ctr"/>
              <a:r>
                <a:rPr lang="en-US" sz="1400">
                  <a:solidFill>
                    <a:schemeClr val="bg1"/>
                  </a:solidFill>
                  <a:latin typeface="+mn-lt"/>
                </a:rPr>
                <a:t>Vent.</a:t>
              </a:r>
              <a:endParaRPr lang="fr-CA" sz="1400">
                <a:solidFill>
                  <a:schemeClr val="bg1"/>
                </a:solidFill>
                <a:latin typeface="+mn-lt"/>
              </a:endParaRPr>
            </a:p>
          </p:txBody>
        </p:sp>
      </p:grpSp>
      <p:sp>
        <p:nvSpPr>
          <p:cNvPr id="45" name="Rectangle 28"/>
          <p:cNvSpPr>
            <a:spLocks noChangeArrowheads="1"/>
          </p:cNvSpPr>
          <p:nvPr/>
        </p:nvSpPr>
        <p:spPr bwMode="auto">
          <a:xfrm>
            <a:off x="338122" y="1676400"/>
            <a:ext cx="6934200" cy="838200"/>
          </a:xfrm>
          <a:prstGeom prst="rect">
            <a:avLst/>
          </a:prstGeom>
          <a:noFill/>
          <a:ln w="9525">
            <a:noFill/>
            <a:miter lim="800000"/>
            <a:headEnd/>
            <a:tailEnd/>
          </a:ln>
        </p:spPr>
        <p:txBody>
          <a:bodyPr wrap="none" anchor="ctr"/>
          <a:lstStyle/>
          <a:p>
            <a:pPr marL="342900" indent="-342900" algn="l">
              <a:buFont typeface="Arial" panose="020B0604020202020204" pitchFamily="34" charset="0"/>
              <a:buChar char="•"/>
            </a:pPr>
            <a:r>
              <a:rPr lang="fr-CA" b="1" dirty="0">
                <a:latin typeface="+mn-lt"/>
                <a:cs typeface="Times New Roman" pitchFamily="18" charset="0"/>
              </a:rPr>
              <a:t>La structure </a:t>
            </a:r>
            <a:r>
              <a:rPr lang="fr-CA" b="1" dirty="0" err="1" smtClean="0">
                <a:latin typeface="+mn-lt"/>
                <a:cs typeface="Times New Roman" pitchFamily="18" charset="0"/>
              </a:rPr>
              <a:t>multidivisionnelle</a:t>
            </a:r>
            <a:endParaRPr lang="fr-CA" b="1" dirty="0">
              <a:latin typeface="+mn-lt"/>
              <a:cs typeface="Times New Roman" pitchFamily="18" charset="0"/>
            </a:endParaRPr>
          </a:p>
        </p:txBody>
      </p:sp>
      <p:sp>
        <p:nvSpPr>
          <p:cNvPr id="46" name="Rectangle 45"/>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1906901696"/>
      </p:ext>
    </p:extLst>
  </p:cSld>
  <p:clrMapOvr>
    <a:masterClrMapping/>
  </p:clrMapOvr>
  <p:transition>
    <p:cover dir="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7" name="Rectangle 1"/>
          <p:cNvSpPr>
            <a:spLocks noChangeArrowheads="1"/>
          </p:cNvSpPr>
          <p:nvPr/>
        </p:nvSpPr>
        <p:spPr bwMode="auto">
          <a:xfrm>
            <a:off x="304800" y="1447800"/>
            <a:ext cx="6058069"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r>
              <a:rPr kumimoji="0" lang="fr-FR" sz="1800" b="0" i="0" u="none" strike="noStrike" cap="none" normalizeH="0" baseline="0" dirty="0" smtClean="0">
                <a:ln>
                  <a:noFill/>
                </a:ln>
                <a:solidFill>
                  <a:schemeClr val="tx1"/>
                </a:solidFill>
                <a:effectLst/>
                <a:latin typeface="+mn-lt"/>
                <a:cs typeface="Arial" pitchFamily="34" charset="0"/>
              </a:rPr>
              <a:t/>
            </a:r>
            <a:br>
              <a:rPr kumimoji="0" lang="fr-FR" sz="1800" b="0" i="0" u="none" strike="noStrike" cap="none" normalizeH="0" baseline="0" dirty="0" smtClean="0">
                <a:ln>
                  <a:noFill/>
                </a:ln>
                <a:solidFill>
                  <a:schemeClr val="tx1"/>
                </a:solidFill>
                <a:effectLst/>
                <a:latin typeface="+mn-lt"/>
                <a:cs typeface="Arial" pitchFamily="34" charset="0"/>
              </a:rPr>
            </a:br>
            <a:r>
              <a:rPr kumimoji="0" lang="fr-FR" sz="2000" b="1" i="0" u="none" strike="noStrike" cap="none" normalizeH="0" baseline="0" dirty="0" smtClean="0">
                <a:ln>
                  <a:noFill/>
                </a:ln>
                <a:solidFill>
                  <a:schemeClr val="tx1"/>
                </a:solidFill>
                <a:effectLst/>
                <a:latin typeface="+mn-lt"/>
                <a:cs typeface="Times New Roman" pitchFamily="18" charset="0"/>
              </a:rPr>
              <a:t>Exemple:</a:t>
            </a:r>
            <a:r>
              <a:rPr kumimoji="0" lang="fr-FR" sz="2000" b="1" i="0" u="none" strike="noStrike" cap="none" normalizeH="0" dirty="0" smtClean="0">
                <a:ln>
                  <a:noFill/>
                </a:ln>
                <a:solidFill>
                  <a:schemeClr val="tx1"/>
                </a:solidFill>
                <a:effectLst/>
                <a:latin typeface="+mn-lt"/>
                <a:cs typeface="Times New Roman" pitchFamily="18" charset="0"/>
              </a:rPr>
              <a:t> </a:t>
            </a:r>
            <a:r>
              <a:rPr kumimoji="0" lang="fr-FR" sz="2000" b="1" i="0" u="none" strike="noStrike" cap="none" normalizeH="0" baseline="0" dirty="0" smtClean="0">
                <a:ln>
                  <a:noFill/>
                </a:ln>
                <a:solidFill>
                  <a:schemeClr val="tx1"/>
                </a:solidFill>
                <a:effectLst/>
                <a:latin typeface="+mn-lt"/>
                <a:cs typeface="Times New Roman" pitchFamily="18" charset="0"/>
              </a:rPr>
              <a:t> </a:t>
            </a:r>
            <a:r>
              <a:rPr lang="fr-FR" sz="2000" b="1" dirty="0" smtClean="0">
                <a:latin typeface="+mn-lt"/>
                <a:cs typeface="Times New Roman" pitchFamily="18" charset="0"/>
              </a:rPr>
              <a:t>LE GROUPE BOUYGUES</a:t>
            </a:r>
            <a:r>
              <a:rPr lang="fr-FR" sz="2000" b="1" dirty="0" smtClean="0">
                <a:latin typeface="+mn-lt"/>
              </a:rPr>
              <a:t> au 31 décembre  2012</a:t>
            </a:r>
            <a:endParaRPr kumimoji="0" lang="fr-FR" sz="2000" b="1" i="0" u="none" strike="noStrike" cap="none" normalizeH="0" baseline="0" dirty="0" smtClean="0">
              <a:ln>
                <a:noFill/>
              </a:ln>
              <a:solidFill>
                <a:schemeClr val="tx1"/>
              </a:solidFill>
              <a:effectLst/>
              <a:latin typeface="+mn-lt"/>
              <a:cs typeface="Arial" pitchFamily="34" charset="0"/>
            </a:endParaRPr>
          </a:p>
        </p:txBody>
      </p:sp>
      <p:pic>
        <p:nvPicPr>
          <p:cNvPr id="2052" name="Picture 4" descr="C:\Users\utilisateur\Pictures\Pictures\page_organigramme_31122012_f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833" y="2362200"/>
            <a:ext cx="3672468" cy="37548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2566483167"/>
      </p:ext>
    </p:extLst>
  </p:cSld>
  <p:clrMapOvr>
    <a:masterClrMapping/>
  </p:clrMapOvr>
  <p:transition>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1"/>
          <p:cNvGrpSpPr>
            <a:grpSpLocks noGrp="1"/>
          </p:cNvGrpSpPr>
          <p:nvPr/>
        </p:nvGrpSpPr>
        <p:grpSpPr bwMode="auto">
          <a:xfrm>
            <a:off x="1547664" y="2924944"/>
            <a:ext cx="6707088" cy="3273226"/>
            <a:chOff x="760" y="768"/>
            <a:chExt cx="4164" cy="3008"/>
          </a:xfrm>
        </p:grpSpPr>
        <p:sp>
          <p:nvSpPr>
            <p:cNvPr id="7" name="Rectangle 3"/>
            <p:cNvSpPr>
              <a:spLocks noChangeArrowheads="1"/>
            </p:cNvSpPr>
            <p:nvPr/>
          </p:nvSpPr>
          <p:spPr bwMode="auto">
            <a:xfrm>
              <a:off x="2336" y="768"/>
              <a:ext cx="1872" cy="384"/>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0" hangingPunct="0"/>
              <a:r>
                <a:rPr lang="fr-FR" sz="1600" b="1" dirty="0">
                  <a:latin typeface="+mn-lt"/>
                </a:rPr>
                <a:t>PDG</a:t>
              </a:r>
            </a:p>
          </p:txBody>
        </p:sp>
        <p:sp>
          <p:nvSpPr>
            <p:cNvPr id="8" name="Rectangle 6"/>
            <p:cNvSpPr>
              <a:spLocks noChangeArrowheads="1"/>
            </p:cNvSpPr>
            <p:nvPr/>
          </p:nvSpPr>
          <p:spPr bwMode="auto">
            <a:xfrm>
              <a:off x="1056" y="2720"/>
              <a:ext cx="480" cy="432"/>
            </a:xfrm>
            <a:prstGeom prst="rect">
              <a:avLst/>
            </a:prstGeom>
            <a:solidFill>
              <a:schemeClr val="tx2">
                <a:lumMod val="75000"/>
              </a:schemeClr>
            </a:solidFill>
            <a:ln w="9525">
              <a:solidFill>
                <a:schemeClr val="tx1"/>
              </a:solidFill>
              <a:miter lim="800000"/>
              <a:headEnd/>
              <a:tailEnd/>
            </a:ln>
          </p:spPr>
          <p:txBody>
            <a:bodyPr wrap="none" anchor="ctr"/>
            <a:lstStyle/>
            <a:p>
              <a:pPr algn="ctr" eaLnBrk="0" hangingPunct="0"/>
              <a:endParaRPr lang="fr-CA" sz="2400">
                <a:solidFill>
                  <a:schemeClr val="bg1"/>
                </a:solidFill>
                <a:latin typeface="+mn-lt"/>
              </a:endParaRPr>
            </a:p>
          </p:txBody>
        </p:sp>
        <p:sp>
          <p:nvSpPr>
            <p:cNvPr id="9" name="Rectangle 7"/>
            <p:cNvSpPr>
              <a:spLocks noChangeArrowheads="1"/>
            </p:cNvSpPr>
            <p:nvPr/>
          </p:nvSpPr>
          <p:spPr bwMode="auto">
            <a:xfrm>
              <a:off x="1056" y="3344"/>
              <a:ext cx="480" cy="432"/>
            </a:xfrm>
            <a:prstGeom prst="rect">
              <a:avLst/>
            </a:prstGeom>
            <a:solidFill>
              <a:schemeClr val="tx2">
                <a:lumMod val="75000"/>
              </a:schemeClr>
            </a:solidFill>
            <a:ln w="9525">
              <a:solidFill>
                <a:schemeClr val="tx1"/>
              </a:solidFill>
              <a:miter lim="800000"/>
              <a:headEnd/>
              <a:tailEnd/>
            </a:ln>
          </p:spPr>
          <p:txBody>
            <a:bodyPr wrap="none" anchor="ctr"/>
            <a:lstStyle/>
            <a:p>
              <a:pPr algn="ctr" eaLnBrk="0" hangingPunct="0"/>
              <a:endParaRPr lang="fr-CA" sz="2400">
                <a:solidFill>
                  <a:schemeClr val="bg1"/>
                </a:solidFill>
                <a:latin typeface="+mn-lt"/>
              </a:endParaRPr>
            </a:p>
          </p:txBody>
        </p:sp>
        <p:sp>
          <p:nvSpPr>
            <p:cNvPr id="10" name="Rectangle 8"/>
            <p:cNvSpPr>
              <a:spLocks noChangeArrowheads="1"/>
            </p:cNvSpPr>
            <p:nvPr/>
          </p:nvSpPr>
          <p:spPr bwMode="auto">
            <a:xfrm>
              <a:off x="1056" y="2096"/>
              <a:ext cx="480" cy="432"/>
            </a:xfrm>
            <a:prstGeom prst="rect">
              <a:avLst/>
            </a:prstGeom>
            <a:solidFill>
              <a:schemeClr val="tx2">
                <a:lumMod val="75000"/>
              </a:schemeClr>
            </a:solidFill>
            <a:ln w="9525">
              <a:solidFill>
                <a:schemeClr val="tx1"/>
              </a:solidFill>
              <a:miter lim="800000"/>
              <a:headEnd/>
              <a:tailEnd/>
            </a:ln>
          </p:spPr>
          <p:txBody>
            <a:bodyPr wrap="none" anchor="ctr"/>
            <a:lstStyle/>
            <a:p>
              <a:pPr algn="ctr" eaLnBrk="0" hangingPunct="0"/>
              <a:endParaRPr lang="fr-CA" sz="2400">
                <a:solidFill>
                  <a:schemeClr val="bg1"/>
                </a:solidFill>
                <a:latin typeface="+mn-lt"/>
              </a:endParaRPr>
            </a:p>
          </p:txBody>
        </p:sp>
        <p:sp>
          <p:nvSpPr>
            <p:cNvPr id="11" name="Line 27"/>
            <p:cNvSpPr>
              <a:spLocks noChangeShapeType="1"/>
            </p:cNvSpPr>
            <p:nvPr/>
          </p:nvSpPr>
          <p:spPr bwMode="auto">
            <a:xfrm>
              <a:off x="2074" y="1336"/>
              <a:ext cx="0" cy="227"/>
            </a:xfrm>
            <a:prstGeom prst="line">
              <a:avLst/>
            </a:prstGeom>
            <a:noFill/>
            <a:ln w="9525">
              <a:solidFill>
                <a:schemeClr val="tx1"/>
              </a:solidFill>
              <a:round/>
              <a:headEnd/>
              <a:tailEnd/>
            </a:ln>
          </p:spPr>
          <p:txBody>
            <a:bodyPr/>
            <a:lstStyle/>
            <a:p>
              <a:endParaRPr lang="fr-FR">
                <a:latin typeface="+mn-lt"/>
              </a:endParaRPr>
            </a:p>
          </p:txBody>
        </p:sp>
        <p:sp>
          <p:nvSpPr>
            <p:cNvPr id="12" name="Line 28"/>
            <p:cNvSpPr>
              <a:spLocks noChangeShapeType="1"/>
            </p:cNvSpPr>
            <p:nvPr/>
          </p:nvSpPr>
          <p:spPr bwMode="auto">
            <a:xfrm>
              <a:off x="4602" y="1336"/>
              <a:ext cx="0" cy="227"/>
            </a:xfrm>
            <a:prstGeom prst="line">
              <a:avLst/>
            </a:prstGeom>
            <a:noFill/>
            <a:ln w="9525">
              <a:solidFill>
                <a:schemeClr val="tx1"/>
              </a:solidFill>
              <a:round/>
              <a:headEnd/>
              <a:tailEnd/>
            </a:ln>
          </p:spPr>
          <p:txBody>
            <a:bodyPr/>
            <a:lstStyle/>
            <a:p>
              <a:endParaRPr lang="fr-FR">
                <a:latin typeface="+mn-lt"/>
              </a:endParaRPr>
            </a:p>
          </p:txBody>
        </p:sp>
        <p:sp>
          <p:nvSpPr>
            <p:cNvPr id="13" name="Rectangle 29"/>
            <p:cNvSpPr>
              <a:spLocks noChangeArrowheads="1"/>
            </p:cNvSpPr>
            <p:nvPr/>
          </p:nvSpPr>
          <p:spPr bwMode="auto">
            <a:xfrm>
              <a:off x="1752" y="1560"/>
              <a:ext cx="644" cy="336"/>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eaLnBrk="0" hangingPunct="0"/>
              <a:r>
                <a:rPr lang="fr-FR" sz="2000" dirty="0" smtClean="0">
                  <a:solidFill>
                    <a:schemeClr val="bg1"/>
                  </a:solidFill>
                  <a:latin typeface="+mn-lt"/>
                </a:rPr>
                <a:t>LOG</a:t>
              </a:r>
              <a:endParaRPr lang="fr-FR" sz="2000" dirty="0">
                <a:solidFill>
                  <a:schemeClr val="bg1"/>
                </a:solidFill>
                <a:latin typeface="+mn-lt"/>
              </a:endParaRPr>
            </a:p>
          </p:txBody>
        </p:sp>
        <p:sp>
          <p:nvSpPr>
            <p:cNvPr id="14" name="Rectangle 33"/>
            <p:cNvSpPr>
              <a:spLocks noChangeArrowheads="1"/>
            </p:cNvSpPr>
            <p:nvPr/>
          </p:nvSpPr>
          <p:spPr bwMode="auto">
            <a:xfrm>
              <a:off x="2568" y="1560"/>
              <a:ext cx="644" cy="336"/>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eaLnBrk="0" hangingPunct="0"/>
              <a:r>
                <a:rPr lang="fr-FR" sz="2000">
                  <a:solidFill>
                    <a:schemeClr val="bg1"/>
                  </a:solidFill>
                  <a:latin typeface="+mn-lt"/>
                </a:rPr>
                <a:t>PROD</a:t>
              </a:r>
            </a:p>
          </p:txBody>
        </p:sp>
        <p:sp>
          <p:nvSpPr>
            <p:cNvPr id="15" name="Rectangle 34"/>
            <p:cNvSpPr>
              <a:spLocks noChangeArrowheads="1"/>
            </p:cNvSpPr>
            <p:nvPr/>
          </p:nvSpPr>
          <p:spPr bwMode="auto">
            <a:xfrm>
              <a:off x="3432" y="1560"/>
              <a:ext cx="644" cy="336"/>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eaLnBrk="0" hangingPunct="0"/>
              <a:r>
                <a:rPr lang="fr-FR" sz="2000">
                  <a:solidFill>
                    <a:schemeClr val="bg1"/>
                  </a:solidFill>
                  <a:latin typeface="+mn-lt"/>
                </a:rPr>
                <a:t>MKT</a:t>
              </a:r>
            </a:p>
          </p:txBody>
        </p:sp>
        <p:sp>
          <p:nvSpPr>
            <p:cNvPr id="16" name="Rectangle 35"/>
            <p:cNvSpPr>
              <a:spLocks noChangeArrowheads="1"/>
            </p:cNvSpPr>
            <p:nvPr/>
          </p:nvSpPr>
          <p:spPr bwMode="auto">
            <a:xfrm>
              <a:off x="4280" y="1562"/>
              <a:ext cx="644" cy="336"/>
            </a:xfrm>
            <a:prstGeom prst="rect">
              <a:avLst/>
            </a:prstGeom>
            <a:solidFill>
              <a:schemeClr val="tx2">
                <a:lumMod val="40000"/>
                <a:lumOff val="60000"/>
              </a:schemeClr>
            </a:solidFill>
            <a:ln w="9525">
              <a:solidFill>
                <a:schemeClr val="tx1"/>
              </a:solidFill>
              <a:miter lim="800000"/>
              <a:headEnd/>
              <a:tailEnd/>
            </a:ln>
          </p:spPr>
          <p:txBody>
            <a:bodyPr wrap="none" anchor="ctr"/>
            <a:lstStyle/>
            <a:p>
              <a:pPr algn="ctr" eaLnBrk="0" hangingPunct="0"/>
              <a:r>
                <a:rPr lang="fr-FR" sz="2000">
                  <a:solidFill>
                    <a:schemeClr val="bg1"/>
                  </a:solidFill>
                  <a:latin typeface="+mn-lt"/>
                </a:rPr>
                <a:t>VNT</a:t>
              </a:r>
            </a:p>
          </p:txBody>
        </p:sp>
        <p:sp>
          <p:nvSpPr>
            <p:cNvPr id="17" name="Line 36"/>
            <p:cNvSpPr>
              <a:spLocks noChangeShapeType="1"/>
            </p:cNvSpPr>
            <p:nvPr/>
          </p:nvSpPr>
          <p:spPr bwMode="auto">
            <a:xfrm>
              <a:off x="2890" y="1336"/>
              <a:ext cx="0" cy="227"/>
            </a:xfrm>
            <a:prstGeom prst="line">
              <a:avLst/>
            </a:prstGeom>
            <a:noFill/>
            <a:ln w="9525">
              <a:solidFill>
                <a:schemeClr val="tx1"/>
              </a:solidFill>
              <a:round/>
              <a:headEnd/>
              <a:tailEnd/>
            </a:ln>
          </p:spPr>
          <p:txBody>
            <a:bodyPr/>
            <a:lstStyle/>
            <a:p>
              <a:endParaRPr lang="fr-FR">
                <a:latin typeface="+mn-lt"/>
              </a:endParaRPr>
            </a:p>
          </p:txBody>
        </p:sp>
        <p:sp>
          <p:nvSpPr>
            <p:cNvPr id="18" name="Line 37"/>
            <p:cNvSpPr>
              <a:spLocks noChangeShapeType="1"/>
            </p:cNvSpPr>
            <p:nvPr/>
          </p:nvSpPr>
          <p:spPr bwMode="auto">
            <a:xfrm>
              <a:off x="3754" y="1336"/>
              <a:ext cx="0" cy="227"/>
            </a:xfrm>
            <a:prstGeom prst="line">
              <a:avLst/>
            </a:prstGeom>
            <a:noFill/>
            <a:ln w="9525">
              <a:solidFill>
                <a:schemeClr val="tx1"/>
              </a:solidFill>
              <a:round/>
              <a:headEnd/>
              <a:tailEnd/>
            </a:ln>
          </p:spPr>
          <p:txBody>
            <a:bodyPr/>
            <a:lstStyle/>
            <a:p>
              <a:endParaRPr lang="fr-FR">
                <a:latin typeface="+mn-lt"/>
              </a:endParaRPr>
            </a:p>
          </p:txBody>
        </p:sp>
        <p:sp>
          <p:nvSpPr>
            <p:cNvPr id="19" name="Line 39"/>
            <p:cNvSpPr>
              <a:spLocks noChangeShapeType="1"/>
            </p:cNvSpPr>
            <p:nvPr/>
          </p:nvSpPr>
          <p:spPr bwMode="auto">
            <a:xfrm>
              <a:off x="760" y="2288"/>
              <a:ext cx="288" cy="0"/>
            </a:xfrm>
            <a:prstGeom prst="line">
              <a:avLst/>
            </a:prstGeom>
            <a:noFill/>
            <a:ln w="9525">
              <a:solidFill>
                <a:schemeClr val="tx1"/>
              </a:solidFill>
              <a:round/>
              <a:headEnd/>
              <a:tailEnd/>
            </a:ln>
          </p:spPr>
          <p:txBody>
            <a:bodyPr/>
            <a:lstStyle/>
            <a:p>
              <a:endParaRPr lang="fr-FR">
                <a:latin typeface="+mn-lt"/>
              </a:endParaRPr>
            </a:p>
          </p:txBody>
        </p:sp>
        <p:sp>
          <p:nvSpPr>
            <p:cNvPr id="20" name="Line 40"/>
            <p:cNvSpPr>
              <a:spLocks noChangeShapeType="1"/>
            </p:cNvSpPr>
            <p:nvPr/>
          </p:nvSpPr>
          <p:spPr bwMode="auto">
            <a:xfrm>
              <a:off x="760" y="2912"/>
              <a:ext cx="288" cy="0"/>
            </a:xfrm>
            <a:prstGeom prst="line">
              <a:avLst/>
            </a:prstGeom>
            <a:noFill/>
            <a:ln w="9525">
              <a:solidFill>
                <a:schemeClr val="tx1"/>
              </a:solidFill>
              <a:round/>
              <a:headEnd/>
              <a:tailEnd/>
            </a:ln>
          </p:spPr>
          <p:txBody>
            <a:bodyPr/>
            <a:lstStyle/>
            <a:p>
              <a:endParaRPr lang="fr-FR">
                <a:latin typeface="+mn-lt"/>
              </a:endParaRPr>
            </a:p>
          </p:txBody>
        </p:sp>
        <p:sp>
          <p:nvSpPr>
            <p:cNvPr id="22" name="Text Box 42"/>
            <p:cNvSpPr txBox="1">
              <a:spLocks noChangeArrowheads="1"/>
            </p:cNvSpPr>
            <p:nvPr/>
          </p:nvSpPr>
          <p:spPr bwMode="auto">
            <a:xfrm>
              <a:off x="939" y="2091"/>
              <a:ext cx="670" cy="481"/>
            </a:xfrm>
            <a:prstGeom prst="rect">
              <a:avLst/>
            </a:prstGeom>
            <a:noFill/>
            <a:ln w="9525">
              <a:noFill/>
              <a:miter lim="800000"/>
              <a:headEnd/>
              <a:tailEnd/>
            </a:ln>
          </p:spPr>
          <p:txBody>
            <a:bodyPr wrap="square">
              <a:spAutoFit/>
            </a:bodyPr>
            <a:lstStyle/>
            <a:p>
              <a:pPr algn="ctr"/>
              <a:r>
                <a:rPr lang="en-US" sz="1400" dirty="0" err="1" smtClean="0">
                  <a:solidFill>
                    <a:schemeClr val="bg1"/>
                  </a:solidFill>
                  <a:latin typeface="+mn-lt"/>
                </a:rPr>
                <a:t>Projet</a:t>
              </a:r>
              <a:endParaRPr lang="en-US" sz="1400" dirty="0" smtClean="0">
                <a:solidFill>
                  <a:schemeClr val="bg1"/>
                </a:solidFill>
                <a:latin typeface="+mn-lt"/>
              </a:endParaRPr>
            </a:p>
            <a:p>
              <a:pPr algn="ctr"/>
              <a:r>
                <a:rPr lang="en-US" sz="1400" dirty="0" smtClean="0">
                  <a:solidFill>
                    <a:schemeClr val="bg1"/>
                  </a:solidFill>
                  <a:latin typeface="+mn-lt"/>
                </a:rPr>
                <a:t>A</a:t>
              </a:r>
              <a:endParaRPr lang="fr-CA" sz="1400" dirty="0">
                <a:solidFill>
                  <a:schemeClr val="bg1"/>
                </a:solidFill>
                <a:latin typeface="+mn-lt"/>
              </a:endParaRPr>
            </a:p>
          </p:txBody>
        </p:sp>
        <p:sp>
          <p:nvSpPr>
            <p:cNvPr id="23" name="Text Box 43"/>
            <p:cNvSpPr txBox="1">
              <a:spLocks noChangeArrowheads="1"/>
            </p:cNvSpPr>
            <p:nvPr/>
          </p:nvSpPr>
          <p:spPr bwMode="auto">
            <a:xfrm>
              <a:off x="1078" y="2752"/>
              <a:ext cx="413" cy="481"/>
            </a:xfrm>
            <a:prstGeom prst="rect">
              <a:avLst/>
            </a:prstGeom>
            <a:noFill/>
            <a:ln w="9525">
              <a:noFill/>
              <a:miter lim="800000"/>
              <a:headEnd/>
              <a:tailEnd/>
            </a:ln>
          </p:spPr>
          <p:txBody>
            <a:bodyPr wrap="none">
              <a:spAutoFit/>
            </a:bodyPr>
            <a:lstStyle/>
            <a:p>
              <a:pPr algn="ctr"/>
              <a:r>
                <a:rPr lang="en-US" sz="1400" dirty="0" err="1" smtClean="0">
                  <a:solidFill>
                    <a:schemeClr val="bg1"/>
                  </a:solidFill>
                  <a:latin typeface="+mn-lt"/>
                  <a:cs typeface="Arial" pitchFamily="34" charset="0"/>
                </a:rPr>
                <a:t>Projet</a:t>
              </a:r>
              <a:r>
                <a:rPr lang="en-US" sz="1400" dirty="0" smtClean="0">
                  <a:solidFill>
                    <a:schemeClr val="bg1"/>
                  </a:solidFill>
                  <a:latin typeface="+mn-lt"/>
                  <a:cs typeface="Arial" pitchFamily="34" charset="0"/>
                </a:rPr>
                <a:t> </a:t>
              </a:r>
            </a:p>
            <a:p>
              <a:pPr algn="ctr"/>
              <a:r>
                <a:rPr lang="en-US" sz="1400" dirty="0" smtClean="0">
                  <a:solidFill>
                    <a:schemeClr val="bg1"/>
                  </a:solidFill>
                  <a:latin typeface="+mn-lt"/>
                  <a:cs typeface="Arial" pitchFamily="34" charset="0"/>
                </a:rPr>
                <a:t>B</a:t>
              </a:r>
              <a:endParaRPr lang="en-US" sz="1400" dirty="0">
                <a:solidFill>
                  <a:schemeClr val="bg1"/>
                </a:solidFill>
                <a:latin typeface="+mn-lt"/>
                <a:cs typeface="Arial" pitchFamily="34" charset="0"/>
              </a:endParaRPr>
            </a:p>
          </p:txBody>
        </p:sp>
        <p:sp>
          <p:nvSpPr>
            <p:cNvPr id="25" name="Line 45"/>
            <p:cNvSpPr>
              <a:spLocks noChangeShapeType="1"/>
            </p:cNvSpPr>
            <p:nvPr/>
          </p:nvSpPr>
          <p:spPr bwMode="auto">
            <a:xfrm>
              <a:off x="2088" y="1896"/>
              <a:ext cx="0" cy="1680"/>
            </a:xfrm>
            <a:prstGeom prst="line">
              <a:avLst/>
            </a:prstGeom>
            <a:noFill/>
            <a:ln w="9525">
              <a:solidFill>
                <a:schemeClr val="tx1"/>
              </a:solidFill>
              <a:round/>
              <a:headEnd/>
              <a:tailEnd/>
            </a:ln>
          </p:spPr>
          <p:txBody>
            <a:bodyPr/>
            <a:lstStyle/>
            <a:p>
              <a:endParaRPr lang="fr-FR">
                <a:latin typeface="+mn-lt"/>
              </a:endParaRPr>
            </a:p>
          </p:txBody>
        </p:sp>
        <p:sp>
          <p:nvSpPr>
            <p:cNvPr id="26" name="Line 46"/>
            <p:cNvSpPr>
              <a:spLocks noChangeShapeType="1"/>
            </p:cNvSpPr>
            <p:nvPr/>
          </p:nvSpPr>
          <p:spPr bwMode="auto">
            <a:xfrm>
              <a:off x="2904" y="1896"/>
              <a:ext cx="0" cy="1680"/>
            </a:xfrm>
            <a:prstGeom prst="line">
              <a:avLst/>
            </a:prstGeom>
            <a:noFill/>
            <a:ln w="9525">
              <a:solidFill>
                <a:schemeClr val="tx1"/>
              </a:solidFill>
              <a:round/>
              <a:headEnd/>
              <a:tailEnd/>
            </a:ln>
          </p:spPr>
          <p:txBody>
            <a:bodyPr/>
            <a:lstStyle/>
            <a:p>
              <a:endParaRPr lang="fr-FR">
                <a:latin typeface="+mn-lt"/>
              </a:endParaRPr>
            </a:p>
          </p:txBody>
        </p:sp>
        <p:sp>
          <p:nvSpPr>
            <p:cNvPr id="27" name="Line 47"/>
            <p:cNvSpPr>
              <a:spLocks noChangeShapeType="1"/>
            </p:cNvSpPr>
            <p:nvPr/>
          </p:nvSpPr>
          <p:spPr bwMode="auto">
            <a:xfrm>
              <a:off x="3768" y="1896"/>
              <a:ext cx="0" cy="1680"/>
            </a:xfrm>
            <a:prstGeom prst="line">
              <a:avLst/>
            </a:prstGeom>
            <a:noFill/>
            <a:ln w="9525">
              <a:solidFill>
                <a:schemeClr val="tx1"/>
              </a:solidFill>
              <a:round/>
              <a:headEnd/>
              <a:tailEnd/>
            </a:ln>
          </p:spPr>
          <p:txBody>
            <a:bodyPr/>
            <a:lstStyle/>
            <a:p>
              <a:endParaRPr lang="fr-FR">
                <a:latin typeface="+mn-lt"/>
              </a:endParaRPr>
            </a:p>
          </p:txBody>
        </p:sp>
        <p:sp>
          <p:nvSpPr>
            <p:cNvPr id="28" name="Line 48"/>
            <p:cNvSpPr>
              <a:spLocks noChangeShapeType="1"/>
            </p:cNvSpPr>
            <p:nvPr/>
          </p:nvSpPr>
          <p:spPr bwMode="auto">
            <a:xfrm>
              <a:off x="4602" y="1896"/>
              <a:ext cx="0" cy="1680"/>
            </a:xfrm>
            <a:prstGeom prst="line">
              <a:avLst/>
            </a:prstGeom>
            <a:noFill/>
            <a:ln w="9525">
              <a:solidFill>
                <a:schemeClr val="tx1"/>
              </a:solidFill>
              <a:round/>
              <a:headEnd/>
              <a:tailEnd/>
            </a:ln>
          </p:spPr>
          <p:txBody>
            <a:bodyPr/>
            <a:lstStyle/>
            <a:p>
              <a:endParaRPr lang="fr-FR">
                <a:latin typeface="+mn-lt"/>
              </a:endParaRPr>
            </a:p>
          </p:txBody>
        </p:sp>
        <p:sp>
          <p:nvSpPr>
            <p:cNvPr id="29" name="Line 51"/>
            <p:cNvSpPr>
              <a:spLocks noChangeShapeType="1"/>
            </p:cNvSpPr>
            <p:nvPr/>
          </p:nvSpPr>
          <p:spPr bwMode="auto">
            <a:xfrm>
              <a:off x="1536" y="3576"/>
              <a:ext cx="3072" cy="0"/>
            </a:xfrm>
            <a:prstGeom prst="line">
              <a:avLst/>
            </a:prstGeom>
            <a:noFill/>
            <a:ln w="9525">
              <a:solidFill>
                <a:schemeClr val="tx1"/>
              </a:solidFill>
              <a:round/>
              <a:headEnd/>
              <a:tailEnd/>
            </a:ln>
          </p:spPr>
          <p:txBody>
            <a:bodyPr/>
            <a:lstStyle/>
            <a:p>
              <a:endParaRPr lang="fr-FR">
                <a:latin typeface="+mn-lt"/>
              </a:endParaRPr>
            </a:p>
          </p:txBody>
        </p:sp>
        <p:sp>
          <p:nvSpPr>
            <p:cNvPr id="30" name="Line 52"/>
            <p:cNvSpPr>
              <a:spLocks noChangeShapeType="1"/>
            </p:cNvSpPr>
            <p:nvPr/>
          </p:nvSpPr>
          <p:spPr bwMode="auto">
            <a:xfrm>
              <a:off x="1536" y="2928"/>
              <a:ext cx="3072" cy="0"/>
            </a:xfrm>
            <a:prstGeom prst="line">
              <a:avLst/>
            </a:prstGeom>
            <a:noFill/>
            <a:ln w="9525">
              <a:solidFill>
                <a:schemeClr val="tx1"/>
              </a:solidFill>
              <a:round/>
              <a:headEnd/>
              <a:tailEnd/>
            </a:ln>
          </p:spPr>
          <p:txBody>
            <a:bodyPr/>
            <a:lstStyle/>
            <a:p>
              <a:endParaRPr lang="fr-FR">
                <a:latin typeface="+mn-lt"/>
              </a:endParaRPr>
            </a:p>
          </p:txBody>
        </p:sp>
        <p:sp>
          <p:nvSpPr>
            <p:cNvPr id="31" name="Line 53"/>
            <p:cNvSpPr>
              <a:spLocks noChangeShapeType="1"/>
            </p:cNvSpPr>
            <p:nvPr/>
          </p:nvSpPr>
          <p:spPr bwMode="auto">
            <a:xfrm>
              <a:off x="1536" y="2304"/>
              <a:ext cx="3072" cy="0"/>
            </a:xfrm>
            <a:prstGeom prst="line">
              <a:avLst/>
            </a:prstGeom>
            <a:noFill/>
            <a:ln w="9525">
              <a:solidFill>
                <a:schemeClr val="tx1"/>
              </a:solidFill>
              <a:round/>
              <a:headEnd/>
              <a:tailEnd/>
            </a:ln>
          </p:spPr>
          <p:txBody>
            <a:bodyPr/>
            <a:lstStyle/>
            <a:p>
              <a:endParaRPr lang="fr-FR">
                <a:latin typeface="+mn-lt"/>
              </a:endParaRPr>
            </a:p>
          </p:txBody>
        </p:sp>
        <p:sp>
          <p:nvSpPr>
            <p:cNvPr id="32" name="Oval 54"/>
            <p:cNvSpPr>
              <a:spLocks noChangeArrowheads="1"/>
            </p:cNvSpPr>
            <p:nvPr/>
          </p:nvSpPr>
          <p:spPr bwMode="auto">
            <a:xfrm>
              <a:off x="2016" y="2256"/>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33" name="Oval 55"/>
            <p:cNvSpPr>
              <a:spLocks noChangeArrowheads="1"/>
            </p:cNvSpPr>
            <p:nvPr/>
          </p:nvSpPr>
          <p:spPr bwMode="auto">
            <a:xfrm>
              <a:off x="2016" y="2880"/>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34" name="Oval 56"/>
            <p:cNvSpPr>
              <a:spLocks noChangeArrowheads="1"/>
            </p:cNvSpPr>
            <p:nvPr/>
          </p:nvSpPr>
          <p:spPr bwMode="auto">
            <a:xfrm>
              <a:off x="2016" y="3504"/>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35" name="Oval 57"/>
            <p:cNvSpPr>
              <a:spLocks noChangeArrowheads="1"/>
            </p:cNvSpPr>
            <p:nvPr/>
          </p:nvSpPr>
          <p:spPr bwMode="auto">
            <a:xfrm>
              <a:off x="2832" y="2256"/>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36" name="Oval 58"/>
            <p:cNvSpPr>
              <a:spLocks noChangeArrowheads="1"/>
            </p:cNvSpPr>
            <p:nvPr/>
          </p:nvSpPr>
          <p:spPr bwMode="auto">
            <a:xfrm>
              <a:off x="2832" y="2880"/>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37" name="Oval 59"/>
            <p:cNvSpPr>
              <a:spLocks noChangeArrowheads="1"/>
            </p:cNvSpPr>
            <p:nvPr/>
          </p:nvSpPr>
          <p:spPr bwMode="auto">
            <a:xfrm>
              <a:off x="2832" y="3504"/>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38" name="Oval 60"/>
            <p:cNvSpPr>
              <a:spLocks noChangeArrowheads="1"/>
            </p:cNvSpPr>
            <p:nvPr/>
          </p:nvSpPr>
          <p:spPr bwMode="auto">
            <a:xfrm>
              <a:off x="3696" y="2256"/>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39" name="Oval 61"/>
            <p:cNvSpPr>
              <a:spLocks noChangeArrowheads="1"/>
            </p:cNvSpPr>
            <p:nvPr/>
          </p:nvSpPr>
          <p:spPr bwMode="auto">
            <a:xfrm>
              <a:off x="3696" y="2880"/>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40" name="Oval 62"/>
            <p:cNvSpPr>
              <a:spLocks noChangeArrowheads="1"/>
            </p:cNvSpPr>
            <p:nvPr/>
          </p:nvSpPr>
          <p:spPr bwMode="auto">
            <a:xfrm>
              <a:off x="3696" y="3504"/>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41" name="Oval 63"/>
            <p:cNvSpPr>
              <a:spLocks noChangeArrowheads="1"/>
            </p:cNvSpPr>
            <p:nvPr/>
          </p:nvSpPr>
          <p:spPr bwMode="auto">
            <a:xfrm>
              <a:off x="4512" y="2256"/>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42" name="Oval 64"/>
            <p:cNvSpPr>
              <a:spLocks noChangeArrowheads="1"/>
            </p:cNvSpPr>
            <p:nvPr/>
          </p:nvSpPr>
          <p:spPr bwMode="auto">
            <a:xfrm>
              <a:off x="4512" y="2880"/>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43" name="Oval 65"/>
            <p:cNvSpPr>
              <a:spLocks noChangeArrowheads="1"/>
            </p:cNvSpPr>
            <p:nvPr/>
          </p:nvSpPr>
          <p:spPr bwMode="auto">
            <a:xfrm>
              <a:off x="4512" y="3504"/>
              <a:ext cx="144" cy="96"/>
            </a:xfrm>
            <a:prstGeom prst="ellipse">
              <a:avLst/>
            </a:prstGeom>
            <a:solidFill>
              <a:srgbClr val="CC0000"/>
            </a:solidFill>
            <a:ln w="9525">
              <a:solidFill>
                <a:schemeClr val="tx1"/>
              </a:solidFill>
              <a:round/>
              <a:headEnd/>
              <a:tailEnd/>
            </a:ln>
          </p:spPr>
          <p:txBody>
            <a:bodyPr wrap="none" anchor="ctr"/>
            <a:lstStyle/>
            <a:p>
              <a:endParaRPr lang="fr-CA">
                <a:latin typeface="+mn-lt"/>
              </a:endParaRPr>
            </a:p>
          </p:txBody>
        </p:sp>
        <p:sp>
          <p:nvSpPr>
            <p:cNvPr id="44" name="Line 66"/>
            <p:cNvSpPr>
              <a:spLocks noChangeShapeType="1"/>
            </p:cNvSpPr>
            <p:nvPr/>
          </p:nvSpPr>
          <p:spPr bwMode="auto">
            <a:xfrm>
              <a:off x="2064" y="1336"/>
              <a:ext cx="2544" cy="0"/>
            </a:xfrm>
            <a:prstGeom prst="line">
              <a:avLst/>
            </a:prstGeom>
            <a:noFill/>
            <a:ln w="9525">
              <a:solidFill>
                <a:schemeClr val="tx1"/>
              </a:solidFill>
              <a:round/>
              <a:headEnd/>
              <a:tailEnd/>
            </a:ln>
          </p:spPr>
          <p:txBody>
            <a:bodyPr/>
            <a:lstStyle/>
            <a:p>
              <a:endParaRPr lang="fr-FR">
                <a:latin typeface="+mn-lt"/>
              </a:endParaRPr>
            </a:p>
          </p:txBody>
        </p:sp>
        <p:sp>
          <p:nvSpPr>
            <p:cNvPr id="45" name="Line 67"/>
            <p:cNvSpPr>
              <a:spLocks noChangeShapeType="1"/>
            </p:cNvSpPr>
            <p:nvPr/>
          </p:nvSpPr>
          <p:spPr bwMode="auto">
            <a:xfrm flipV="1">
              <a:off x="3312" y="1152"/>
              <a:ext cx="0" cy="192"/>
            </a:xfrm>
            <a:prstGeom prst="line">
              <a:avLst/>
            </a:prstGeom>
            <a:noFill/>
            <a:ln w="9525">
              <a:solidFill>
                <a:schemeClr val="tx1"/>
              </a:solidFill>
              <a:round/>
              <a:headEnd/>
              <a:tailEnd/>
            </a:ln>
          </p:spPr>
          <p:txBody>
            <a:bodyPr/>
            <a:lstStyle/>
            <a:p>
              <a:endParaRPr lang="fr-FR">
                <a:latin typeface="+mn-lt"/>
              </a:endParaRPr>
            </a:p>
          </p:txBody>
        </p:sp>
        <p:sp>
          <p:nvSpPr>
            <p:cNvPr id="46" name="Line 68"/>
            <p:cNvSpPr>
              <a:spLocks noChangeShapeType="1"/>
            </p:cNvSpPr>
            <p:nvPr/>
          </p:nvSpPr>
          <p:spPr bwMode="auto">
            <a:xfrm flipH="1">
              <a:off x="768" y="960"/>
              <a:ext cx="1584" cy="0"/>
            </a:xfrm>
            <a:prstGeom prst="line">
              <a:avLst/>
            </a:prstGeom>
            <a:noFill/>
            <a:ln w="9525">
              <a:solidFill>
                <a:schemeClr val="tx1"/>
              </a:solidFill>
              <a:round/>
              <a:headEnd/>
              <a:tailEnd/>
            </a:ln>
          </p:spPr>
          <p:txBody>
            <a:bodyPr/>
            <a:lstStyle/>
            <a:p>
              <a:endParaRPr lang="fr-FR">
                <a:latin typeface="+mn-lt"/>
              </a:endParaRPr>
            </a:p>
          </p:txBody>
        </p:sp>
        <p:sp>
          <p:nvSpPr>
            <p:cNvPr id="47" name="Line 70"/>
            <p:cNvSpPr>
              <a:spLocks noChangeShapeType="1"/>
            </p:cNvSpPr>
            <p:nvPr/>
          </p:nvSpPr>
          <p:spPr bwMode="auto">
            <a:xfrm flipV="1">
              <a:off x="760" y="968"/>
              <a:ext cx="0" cy="2592"/>
            </a:xfrm>
            <a:prstGeom prst="line">
              <a:avLst/>
            </a:prstGeom>
            <a:noFill/>
            <a:ln w="9525">
              <a:solidFill>
                <a:schemeClr val="tx1"/>
              </a:solidFill>
              <a:round/>
              <a:headEnd/>
              <a:tailEnd/>
            </a:ln>
          </p:spPr>
          <p:txBody>
            <a:bodyPr/>
            <a:lstStyle/>
            <a:p>
              <a:endParaRPr lang="fr-FR">
                <a:latin typeface="+mn-lt"/>
              </a:endParaRPr>
            </a:p>
          </p:txBody>
        </p:sp>
      </p:grpSp>
      <p:sp>
        <p:nvSpPr>
          <p:cNvPr id="48" name="Rectangle 28"/>
          <p:cNvSpPr>
            <a:spLocks noChangeArrowheads="1"/>
          </p:cNvSpPr>
          <p:nvPr/>
        </p:nvSpPr>
        <p:spPr bwMode="auto">
          <a:xfrm>
            <a:off x="179512" y="1772816"/>
            <a:ext cx="6934200" cy="838200"/>
          </a:xfrm>
          <a:prstGeom prst="rect">
            <a:avLst/>
          </a:prstGeom>
          <a:noFill/>
          <a:ln w="9525">
            <a:noFill/>
            <a:miter lim="800000"/>
            <a:headEnd/>
            <a:tailEnd/>
          </a:ln>
        </p:spPr>
        <p:txBody>
          <a:bodyPr wrap="none" anchor="ctr"/>
          <a:lstStyle/>
          <a:p>
            <a:pPr marL="342900" indent="-342900" algn="l">
              <a:buFont typeface="Arial" panose="020B0604020202020204" pitchFamily="34" charset="0"/>
              <a:buChar char="•"/>
            </a:pPr>
            <a:r>
              <a:rPr lang="fr-CA" b="1" dirty="0">
                <a:latin typeface="+mn-lt"/>
                <a:cs typeface="Times New Roman" pitchFamily="18" charset="0"/>
              </a:rPr>
              <a:t>La </a:t>
            </a:r>
            <a:r>
              <a:rPr lang="fr-CA" b="1" dirty="0" smtClean="0">
                <a:latin typeface="+mn-lt"/>
                <a:cs typeface="Times New Roman" pitchFamily="18" charset="0"/>
              </a:rPr>
              <a:t>structure matricielle ou par projet</a:t>
            </a:r>
            <a:endParaRPr lang="fr-CA" b="1" dirty="0">
              <a:latin typeface="+mn-lt"/>
              <a:cs typeface="Times New Roman" pitchFamily="18" charset="0"/>
            </a:endParaRPr>
          </a:p>
        </p:txBody>
      </p:sp>
      <p:sp>
        <p:nvSpPr>
          <p:cNvPr id="51" name="ZoneTexte 50"/>
          <p:cNvSpPr txBox="1"/>
          <p:nvPr/>
        </p:nvSpPr>
        <p:spPr>
          <a:xfrm>
            <a:off x="2051720" y="5733256"/>
            <a:ext cx="720080" cy="523220"/>
          </a:xfrm>
          <a:prstGeom prst="rect">
            <a:avLst/>
          </a:prstGeom>
          <a:noFill/>
        </p:spPr>
        <p:txBody>
          <a:bodyPr wrap="square" rtlCol="0">
            <a:spAutoFit/>
          </a:bodyPr>
          <a:lstStyle/>
          <a:p>
            <a:pPr algn="ctr"/>
            <a:r>
              <a:rPr lang="fr-FR" sz="1400" dirty="0" smtClean="0">
                <a:solidFill>
                  <a:schemeClr val="bg1"/>
                </a:solidFill>
                <a:latin typeface="+mn-lt"/>
                <a:cs typeface="Arial" pitchFamily="34" charset="0"/>
              </a:rPr>
              <a:t>Projet C</a:t>
            </a:r>
            <a:endParaRPr lang="fr-FR" sz="1400" dirty="0">
              <a:solidFill>
                <a:schemeClr val="bg1"/>
              </a:solidFill>
              <a:latin typeface="+mn-lt"/>
              <a:cs typeface="Arial" pitchFamily="34" charset="0"/>
            </a:endParaRPr>
          </a:p>
        </p:txBody>
      </p:sp>
      <p:sp>
        <p:nvSpPr>
          <p:cNvPr id="49" name="Rectangle 48"/>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183257021"/>
      </p:ext>
    </p:extLst>
  </p:cSld>
  <p:clrMapOvr>
    <a:masterClrMapping/>
  </p:clrMapOvr>
  <p:transition>
    <p:cover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7" name="ZoneTexte 6"/>
          <p:cNvSpPr txBox="1"/>
          <p:nvPr/>
        </p:nvSpPr>
        <p:spPr>
          <a:xfrm>
            <a:off x="457200" y="2133600"/>
            <a:ext cx="5341912" cy="1692771"/>
          </a:xfrm>
          <a:prstGeom prst="rect">
            <a:avLst/>
          </a:prstGeom>
          <a:noFill/>
        </p:spPr>
        <p:txBody>
          <a:bodyPr wrap="square" rtlCol="0">
            <a:spAutoFit/>
          </a:bodyPr>
          <a:lstStyle/>
          <a:p>
            <a:pPr algn="l"/>
            <a:r>
              <a:rPr lang="fr-FR" b="1" dirty="0" smtClean="0">
                <a:latin typeface="+mn-lt"/>
                <a:cs typeface="Times New Roman" pitchFamily="18" charset="0"/>
              </a:rPr>
              <a:t>Les différents types d’activité:</a:t>
            </a:r>
          </a:p>
          <a:p>
            <a:pPr algn="l"/>
            <a:endParaRPr lang="fr-FR" sz="2000" b="1" dirty="0" smtClean="0">
              <a:latin typeface="+mn-lt"/>
              <a:cs typeface="Times New Roman" pitchFamily="18" charset="0"/>
            </a:endParaRPr>
          </a:p>
          <a:p>
            <a:pPr algn="l">
              <a:buFont typeface="Arial" pitchFamily="34" charset="0"/>
              <a:buChar char="•"/>
            </a:pPr>
            <a:r>
              <a:rPr lang="fr-FR" sz="2000" dirty="0" smtClean="0">
                <a:latin typeface="+mn-lt"/>
                <a:cs typeface="Times New Roman" pitchFamily="18" charset="0"/>
              </a:rPr>
              <a:t> secteur primaire</a:t>
            </a:r>
          </a:p>
          <a:p>
            <a:pPr algn="l">
              <a:buFont typeface="Arial" pitchFamily="34" charset="0"/>
              <a:buChar char="•"/>
            </a:pPr>
            <a:r>
              <a:rPr lang="fr-FR" sz="2000" dirty="0" smtClean="0">
                <a:latin typeface="+mn-lt"/>
                <a:cs typeface="Times New Roman" pitchFamily="18" charset="0"/>
              </a:rPr>
              <a:t> secteur secondaire </a:t>
            </a:r>
          </a:p>
          <a:p>
            <a:pPr algn="l">
              <a:buFont typeface="Arial" pitchFamily="34" charset="0"/>
              <a:buChar char="•"/>
            </a:pPr>
            <a:r>
              <a:rPr lang="fr-FR" sz="2000" dirty="0" smtClean="0">
                <a:latin typeface="+mn-lt"/>
                <a:cs typeface="Times New Roman" pitchFamily="18" charset="0"/>
              </a:rPr>
              <a:t> secteur tertiaire</a:t>
            </a:r>
            <a:endParaRPr lang="fr-FR" sz="2000" dirty="0">
              <a:latin typeface="+mn-lt"/>
              <a:cs typeface="Times New Roman" pitchFamily="18" charset="0"/>
            </a:endParaRPr>
          </a:p>
        </p:txBody>
      </p:sp>
      <p:pic>
        <p:nvPicPr>
          <p:cNvPr id="9" name="Picture 2" descr="Institut national de la statistique et des études économiques"/>
          <p:cNvPicPr>
            <a:picLocks noChangeAspect="1" noChangeArrowheads="1"/>
          </p:cNvPicPr>
          <p:nvPr/>
        </p:nvPicPr>
        <p:blipFill>
          <a:blip r:embed="rId2" cstate="print"/>
          <a:srcRect/>
          <a:stretch>
            <a:fillRect/>
          </a:stretch>
        </p:blipFill>
        <p:spPr bwMode="auto">
          <a:xfrm>
            <a:off x="4621088" y="2764904"/>
            <a:ext cx="3771900" cy="771525"/>
          </a:xfrm>
          <a:prstGeom prst="rect">
            <a:avLst/>
          </a:prstGeom>
          <a:noFill/>
        </p:spPr>
      </p:pic>
      <p:sp>
        <p:nvSpPr>
          <p:cNvPr id="10" name="ZoneTexte 9"/>
          <p:cNvSpPr txBox="1"/>
          <p:nvPr/>
        </p:nvSpPr>
        <p:spPr>
          <a:xfrm>
            <a:off x="372616" y="4493096"/>
            <a:ext cx="8532440" cy="830997"/>
          </a:xfrm>
          <a:prstGeom prst="rect">
            <a:avLst/>
          </a:prstGeom>
          <a:noFill/>
        </p:spPr>
        <p:txBody>
          <a:bodyPr wrap="square" rtlCol="0">
            <a:spAutoFit/>
          </a:bodyPr>
          <a:lstStyle/>
          <a:p>
            <a:r>
              <a:rPr lang="fr-FR" sz="2400" b="1" i="1" dirty="0" smtClean="0">
                <a:solidFill>
                  <a:schemeClr val="accent1">
                    <a:lumMod val="50000"/>
                  </a:schemeClr>
                </a:solidFill>
                <a:latin typeface="+mn-lt"/>
              </a:rPr>
              <a:t>L’ADV:  Des activités, une importance, une existence différentes suivant la structure de l’organisation, son activité et sa maturité</a:t>
            </a:r>
            <a:endParaRPr lang="fr-FR" sz="2400" b="1" i="1" dirty="0">
              <a:solidFill>
                <a:schemeClr val="accent1">
                  <a:lumMod val="50000"/>
                </a:schemeClr>
              </a:solidFill>
              <a:latin typeface="+mn-lt"/>
            </a:endParaRPr>
          </a:p>
        </p:txBody>
      </p:sp>
      <p:sp>
        <p:nvSpPr>
          <p:cNvPr id="11" name="Rectangle 10"/>
          <p:cNvSpPr/>
          <p:nvPr/>
        </p:nvSpPr>
        <p:spPr>
          <a:xfrm>
            <a:off x="1524000" y="566410"/>
            <a:ext cx="6378498" cy="523220"/>
          </a:xfrm>
          <a:prstGeom prst="rect">
            <a:avLst/>
          </a:prstGeom>
        </p:spPr>
        <p:txBody>
          <a:bodyPr wrap="square">
            <a:spAutoFit/>
          </a:bodyPr>
          <a:lstStyle/>
          <a:p>
            <a:pPr lvl="0">
              <a:defRPr/>
            </a:pPr>
            <a:r>
              <a:rPr lang="fr-FR" sz="2800" b="1" dirty="0">
                <a:latin typeface="+mn-lt"/>
                <a:cs typeface="Times New Roman" pitchFamily="18" charset="0"/>
              </a:rPr>
              <a:t>Les fonctions dans l'entreprise</a:t>
            </a:r>
            <a:endParaRPr lang="fr-FR" sz="2800" dirty="0">
              <a:latin typeface="+mn-lt"/>
              <a:cs typeface="Times New Roman" pitchFamily="18" charset="0"/>
            </a:endParaRPr>
          </a:p>
        </p:txBody>
      </p:sp>
    </p:spTree>
    <p:extLst>
      <p:ext uri="{BB962C8B-B14F-4D97-AF65-F5344CB8AC3E}">
        <p14:creationId xmlns:p14="http://schemas.microsoft.com/office/powerpoint/2010/main" val="1962917860"/>
      </p:ext>
    </p:extLst>
  </p:cSld>
  <p:clrMapOvr>
    <a:masterClrMapping/>
  </p:clrMapOvr>
  <p:transition>
    <p:cover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1"/>
            <a:ext cx="8229600" cy="748679"/>
          </a:xfrm>
        </p:spPr>
        <p:txBody>
          <a:bodyPr>
            <a:noAutofit/>
          </a:bodyPr>
          <a:lstStyle/>
          <a:p>
            <a:pPr>
              <a:buNone/>
            </a:pPr>
            <a:endParaRPr lang="fr-FR" sz="2400" dirty="0"/>
          </a:p>
          <a:p>
            <a:pPr marL="0" indent="0">
              <a:buNone/>
            </a:pPr>
            <a:r>
              <a:rPr lang="fr-FR" sz="2400" b="1" dirty="0" smtClean="0"/>
              <a:t>L’ADV: interface dans la gestion des flux d’information </a:t>
            </a:r>
          </a:p>
          <a:p>
            <a:pPr lvl="1">
              <a:buNone/>
            </a:pPr>
            <a:endParaRPr lang="fr-FR" sz="2000" b="1" dirty="0"/>
          </a:p>
          <a:p>
            <a:endParaRPr lang="fr-FR" sz="1800" dirty="0" smtClean="0"/>
          </a:p>
          <a:p>
            <a:endParaRPr lang="fr-FR" sz="1800" dirty="0" smtClean="0"/>
          </a:p>
          <a:p>
            <a:endParaRPr lang="fr-FR" sz="1800" dirty="0" smtClean="0"/>
          </a:p>
          <a:p>
            <a:endParaRPr lang="fr-FR" sz="1800" dirty="0"/>
          </a:p>
          <a:p>
            <a:pPr>
              <a:buNone/>
            </a:pPr>
            <a:endParaRPr lang="fr-FR" sz="1800" dirty="0"/>
          </a:p>
        </p:txBody>
      </p:sp>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pic>
        <p:nvPicPr>
          <p:cNvPr id="6" name="Picture 5"/>
          <p:cNvPicPr>
            <a:picLocks noChangeAspect="1" noChangeArrowheads="1"/>
          </p:cNvPicPr>
          <p:nvPr/>
        </p:nvPicPr>
        <p:blipFill>
          <a:blip r:embed="rId2" cstate="print"/>
          <a:srcRect/>
          <a:stretch>
            <a:fillRect/>
          </a:stretch>
        </p:blipFill>
        <p:spPr bwMode="auto">
          <a:xfrm>
            <a:off x="3352800" y="2708920"/>
            <a:ext cx="4884638" cy="3543597"/>
          </a:xfrm>
          <a:prstGeom prst="rect">
            <a:avLst/>
          </a:prstGeom>
          <a:noFill/>
          <a:ln w="9525">
            <a:noFill/>
            <a:miter lim="800000"/>
            <a:headEnd/>
            <a:tailEnd/>
          </a:ln>
        </p:spPr>
      </p:pic>
      <p:sp>
        <p:nvSpPr>
          <p:cNvPr id="8" name="Rectangle 7"/>
          <p:cNvSpPr/>
          <p:nvPr/>
        </p:nvSpPr>
        <p:spPr>
          <a:xfrm>
            <a:off x="1295400" y="381000"/>
            <a:ext cx="7467600" cy="954107"/>
          </a:xfrm>
          <a:prstGeom prst="rect">
            <a:avLst/>
          </a:prstGeom>
        </p:spPr>
        <p:txBody>
          <a:bodyPr wrap="square">
            <a:spAutoFit/>
          </a:bodyPr>
          <a:lstStyle/>
          <a:p>
            <a:r>
              <a:rPr lang="fr-FR" sz="2800" b="1" dirty="0" smtClean="0">
                <a:cs typeface="Times New Roman" pitchFamily="18" charset="0"/>
              </a:rPr>
              <a:t>Les missions d'un service ADV </a:t>
            </a:r>
            <a:br>
              <a:rPr lang="fr-FR" sz="2800" b="1" dirty="0" smtClean="0">
                <a:cs typeface="Times New Roman" pitchFamily="18" charset="0"/>
              </a:rPr>
            </a:br>
            <a:endParaRPr lang="fr-FR" sz="2800" dirty="0"/>
          </a:p>
        </p:txBody>
      </p:sp>
      <p:sp>
        <p:nvSpPr>
          <p:cNvPr id="7" name="Espace réservé du contenu 2"/>
          <p:cNvSpPr txBox="1">
            <a:spLocks/>
          </p:cNvSpPr>
          <p:nvPr/>
        </p:nvSpPr>
        <p:spPr>
          <a:xfrm>
            <a:off x="36576" y="2702824"/>
            <a:ext cx="3316224" cy="3078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fr-FR" sz="1600" b="1" dirty="0" smtClean="0"/>
              <a:t>Trois natures de flux:</a:t>
            </a:r>
          </a:p>
          <a:p>
            <a:pPr marL="857250" lvl="1" indent="-457200" fontAlgn="auto">
              <a:spcAft>
                <a:spcPts val="0"/>
              </a:spcAft>
            </a:pPr>
            <a:r>
              <a:rPr lang="fr-FR" sz="1600" dirty="0" smtClean="0"/>
              <a:t>Des flux de produits </a:t>
            </a:r>
          </a:p>
          <a:p>
            <a:pPr marL="857250" lvl="1" indent="-457200" fontAlgn="auto">
              <a:spcAft>
                <a:spcPts val="0"/>
              </a:spcAft>
            </a:pPr>
            <a:r>
              <a:rPr lang="fr-FR" sz="1600" dirty="0" smtClean="0"/>
              <a:t>Des flux d’informations </a:t>
            </a:r>
          </a:p>
          <a:p>
            <a:pPr marL="857250" lvl="1" indent="-457200" fontAlgn="auto">
              <a:spcAft>
                <a:spcPts val="0"/>
              </a:spcAft>
            </a:pPr>
            <a:r>
              <a:rPr lang="fr-FR" sz="1600" dirty="0" smtClean="0"/>
              <a:t>Des flux monétaires</a:t>
            </a:r>
            <a:endParaRPr lang="fr-FR" sz="1600" dirty="0"/>
          </a:p>
        </p:txBody>
      </p:sp>
    </p:spTree>
    <p:extLst>
      <p:ext uri="{BB962C8B-B14F-4D97-AF65-F5344CB8AC3E}">
        <p14:creationId xmlns:p14="http://schemas.microsoft.com/office/powerpoint/2010/main" val="3425935605"/>
      </p:ext>
    </p:extLst>
  </p:cSld>
  <p:clrMapOvr>
    <a:masterClrMapping/>
  </p:clrMapOvr>
  <p:transition>
    <p:cover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457200" y="1600200"/>
            <a:ext cx="8229600" cy="4493096"/>
          </a:xfrm>
        </p:spPr>
        <p:txBody>
          <a:bodyPr>
            <a:normAutofit fontScale="70000" lnSpcReduction="20000"/>
          </a:bodyPr>
          <a:lstStyle/>
          <a:p>
            <a:pPr fontAlgn="t">
              <a:lnSpc>
                <a:spcPct val="120000"/>
              </a:lnSpc>
              <a:buNone/>
            </a:pPr>
            <a:r>
              <a:rPr lang="fr-FR" sz="3400" b="1" dirty="0" smtClean="0">
                <a:cs typeface="Times New Roman" pitchFamily="18" charset="0"/>
              </a:rPr>
              <a:t>Les missions se décomposent en deux pôles complémentaires:</a:t>
            </a:r>
          </a:p>
          <a:p>
            <a:pPr fontAlgn="t">
              <a:lnSpc>
                <a:spcPct val="120000"/>
              </a:lnSpc>
              <a:buNone/>
            </a:pPr>
            <a:endParaRPr lang="fr-FR" sz="3400" b="1" dirty="0" smtClean="0">
              <a:cs typeface="Times New Roman" pitchFamily="18" charset="0"/>
            </a:endParaRPr>
          </a:p>
          <a:p>
            <a:pPr lvl="1" fontAlgn="t">
              <a:lnSpc>
                <a:spcPct val="120000"/>
              </a:lnSpc>
            </a:pPr>
            <a:r>
              <a:rPr lang="fr-FR" dirty="0" smtClean="0">
                <a:cs typeface="Times New Roman" pitchFamily="18" charset="0"/>
              </a:rPr>
              <a:t>l’administratif </a:t>
            </a:r>
          </a:p>
          <a:p>
            <a:pPr lvl="1" fontAlgn="t">
              <a:lnSpc>
                <a:spcPct val="120000"/>
              </a:lnSpc>
            </a:pPr>
            <a:r>
              <a:rPr lang="fr-FR" dirty="0" smtClean="0">
                <a:cs typeface="Times New Roman" pitchFamily="18" charset="0"/>
              </a:rPr>
              <a:t>le commercial</a:t>
            </a:r>
          </a:p>
          <a:p>
            <a:pPr lvl="1" fontAlgn="t">
              <a:lnSpc>
                <a:spcPct val="120000"/>
              </a:lnSpc>
              <a:buNone/>
            </a:pPr>
            <a:endParaRPr lang="fr-FR" dirty="0" smtClean="0">
              <a:cs typeface="Times New Roman" pitchFamily="18" charset="0"/>
            </a:endParaRPr>
          </a:p>
          <a:p>
            <a:pPr fontAlgn="t">
              <a:lnSpc>
                <a:spcPct val="120000"/>
              </a:lnSpc>
            </a:pPr>
            <a:r>
              <a:rPr lang="fr-FR" sz="2900" dirty="0" smtClean="0">
                <a:cs typeface="Times New Roman" pitchFamily="18" charset="0"/>
              </a:rPr>
              <a:t>Pour la gestion de l’</a:t>
            </a:r>
            <a:r>
              <a:rPr lang="fr-FR" sz="2900" b="1" dirty="0" smtClean="0">
                <a:cs typeface="Times New Roman" pitchFamily="18" charset="0"/>
              </a:rPr>
              <a:t>administratif</a:t>
            </a:r>
            <a:r>
              <a:rPr lang="fr-FR" sz="2900" dirty="0" smtClean="0">
                <a:cs typeface="Times New Roman" pitchFamily="18" charset="0"/>
              </a:rPr>
              <a:t>,  il faudra traiter les commandes clients de leur arrivée jusqu’à la livraison du produit ou du service…et parfois jusqu’au recouvrement de la facture ! </a:t>
            </a:r>
          </a:p>
          <a:p>
            <a:pPr fontAlgn="t">
              <a:lnSpc>
                <a:spcPct val="120000"/>
              </a:lnSpc>
            </a:pPr>
            <a:endParaRPr lang="fr-FR" sz="2900" dirty="0" smtClean="0">
              <a:cs typeface="Times New Roman" pitchFamily="18" charset="0"/>
            </a:endParaRPr>
          </a:p>
          <a:p>
            <a:pPr fontAlgn="t">
              <a:lnSpc>
                <a:spcPct val="120000"/>
              </a:lnSpc>
            </a:pPr>
            <a:r>
              <a:rPr lang="fr-FR" sz="2900" dirty="0" smtClean="0"/>
              <a:t>Pour la </a:t>
            </a:r>
            <a:r>
              <a:rPr lang="fr-FR" sz="2900" b="1" dirty="0" smtClean="0"/>
              <a:t>gestion commerciale</a:t>
            </a:r>
            <a:r>
              <a:rPr lang="fr-FR" sz="2900" dirty="0" smtClean="0"/>
              <a:t>, le minimum  est d’assurer la continuité du lien avec les clients. Il s’agit là que le client soit parfaitement accueilli, que ses questions trouvent des réponses,…</a:t>
            </a:r>
          </a:p>
          <a:p>
            <a:pPr fontAlgn="t">
              <a:lnSpc>
                <a:spcPct val="120000"/>
              </a:lnSpc>
            </a:pPr>
            <a:endParaRPr lang="fr-FR" dirty="0" smtClean="0">
              <a:cs typeface="Times New Roman" pitchFamily="18" charset="0"/>
            </a:endParaRPr>
          </a:p>
          <a:p>
            <a:pPr fontAlgn="t">
              <a:lnSpc>
                <a:spcPct val="120000"/>
              </a:lnSpc>
            </a:pPr>
            <a:endParaRPr lang="fr-FR" dirty="0" smtClean="0">
              <a:cs typeface="Times New Roman" pitchFamily="18" charset="0"/>
            </a:endParaRPr>
          </a:p>
          <a:p>
            <a:pPr fontAlgn="t">
              <a:lnSpc>
                <a:spcPct val="120000"/>
              </a:lnSpc>
            </a:pPr>
            <a:endParaRPr lang="fr-FR" dirty="0" smtClean="0">
              <a:cs typeface="Times New Roman" pitchFamily="18" charset="0"/>
            </a:endParaRPr>
          </a:p>
          <a:p>
            <a:pPr fontAlgn="t">
              <a:lnSpc>
                <a:spcPct val="120000"/>
              </a:lnSpc>
            </a:pPr>
            <a:endParaRPr lang="fr-FR" dirty="0">
              <a:cs typeface="Times New Roman" pitchFamily="18" charset="0"/>
            </a:endParaRPr>
          </a:p>
        </p:txBody>
      </p:sp>
      <p:sp>
        <p:nvSpPr>
          <p:cNvPr id="8" name="Rectangle 7"/>
          <p:cNvSpPr/>
          <p:nvPr/>
        </p:nvSpPr>
        <p:spPr>
          <a:xfrm>
            <a:off x="1295400" y="381000"/>
            <a:ext cx="7467600" cy="954107"/>
          </a:xfrm>
          <a:prstGeom prst="rect">
            <a:avLst/>
          </a:prstGeom>
        </p:spPr>
        <p:txBody>
          <a:bodyPr wrap="square">
            <a:spAutoFit/>
          </a:bodyPr>
          <a:lstStyle/>
          <a:p>
            <a:r>
              <a:rPr lang="fr-FR" sz="2800" b="1" dirty="0" smtClean="0">
                <a:cs typeface="Times New Roman" pitchFamily="18" charset="0"/>
              </a:rPr>
              <a:t>Les missions d'un service ADV </a:t>
            </a:r>
            <a:br>
              <a:rPr lang="fr-FR" sz="2800" b="1" dirty="0" smtClean="0">
                <a:cs typeface="Times New Roman" pitchFamily="18" charset="0"/>
              </a:rPr>
            </a:br>
            <a:endParaRPr lang="fr-FR" sz="2800" dirty="0"/>
          </a:p>
        </p:txBody>
      </p:sp>
    </p:spTree>
    <p:extLst>
      <p:ext uri="{BB962C8B-B14F-4D97-AF65-F5344CB8AC3E}">
        <p14:creationId xmlns:p14="http://schemas.microsoft.com/office/powerpoint/2010/main" val="3092920537"/>
      </p:ext>
    </p:extLst>
  </p:cSld>
  <p:clrMapOvr>
    <a:masterClrMapping/>
  </p:clrMapOvr>
  <p:transition>
    <p:cover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47</a:t>
            </a:fld>
            <a:endParaRPr lang="en-US" dirty="0"/>
          </a:p>
        </p:txBody>
      </p:sp>
      <p:sp>
        <p:nvSpPr>
          <p:cNvPr id="9" name="Rectangle 8"/>
          <p:cNvSpPr/>
          <p:nvPr/>
        </p:nvSpPr>
        <p:spPr>
          <a:xfrm>
            <a:off x="1295400" y="381000"/>
            <a:ext cx="7467600" cy="954107"/>
          </a:xfrm>
          <a:prstGeom prst="rect">
            <a:avLst/>
          </a:prstGeom>
        </p:spPr>
        <p:txBody>
          <a:bodyPr wrap="square">
            <a:spAutoFit/>
          </a:bodyPr>
          <a:lstStyle/>
          <a:p>
            <a:r>
              <a:rPr lang="fr-FR" sz="2800" b="1" dirty="0" smtClean="0">
                <a:cs typeface="Times New Roman" pitchFamily="18" charset="0"/>
              </a:rPr>
              <a:t>Les missions d'un service ADV </a:t>
            </a:r>
            <a:br>
              <a:rPr lang="fr-FR" sz="2800" b="1" dirty="0" smtClean="0">
                <a:cs typeface="Times New Roman" pitchFamily="18" charset="0"/>
              </a:rPr>
            </a:br>
            <a:endParaRPr lang="fr-FR" sz="2800" dirty="0"/>
          </a:p>
        </p:txBody>
      </p:sp>
      <p:sp>
        <p:nvSpPr>
          <p:cNvPr id="10" name="Espace réservé du contenu 4"/>
          <p:cNvSpPr>
            <a:spLocks noGrp="1"/>
          </p:cNvSpPr>
          <p:nvPr>
            <p:ph idx="1"/>
          </p:nvPr>
        </p:nvSpPr>
        <p:spPr>
          <a:xfrm>
            <a:off x="457200" y="1600200"/>
            <a:ext cx="8229600" cy="4525963"/>
          </a:xfrm>
        </p:spPr>
        <p:txBody>
          <a:bodyPr>
            <a:normAutofit/>
          </a:bodyPr>
          <a:lstStyle/>
          <a:p>
            <a:r>
              <a:rPr lang="fr-FR" sz="2400" b="1" dirty="0" smtClean="0">
                <a:cs typeface="Times New Roman" pitchFamily="18" charset="0"/>
              </a:rPr>
              <a:t>Les missions d’un service ADV : </a:t>
            </a:r>
          </a:p>
          <a:p>
            <a:endParaRPr lang="fr-FR" sz="2400" b="1" dirty="0" smtClean="0">
              <a:cs typeface="Times New Roman" pitchFamily="18" charset="0"/>
            </a:endParaRPr>
          </a:p>
          <a:p>
            <a:pPr lvl="1"/>
            <a:r>
              <a:rPr lang="fr-FR" sz="2000" i="1" dirty="0" smtClean="0"/>
              <a:t>la contribution à l'élaboration des prévisions de la demande ; </a:t>
            </a:r>
          </a:p>
          <a:p>
            <a:pPr lvl="1"/>
            <a:r>
              <a:rPr lang="fr-FR" sz="2000" i="1" dirty="0" smtClean="0"/>
              <a:t>la gestion de la base de données clients ; </a:t>
            </a:r>
          </a:p>
          <a:p>
            <a:pPr lvl="1"/>
            <a:r>
              <a:rPr lang="fr-FR" sz="2000" i="1" dirty="0" smtClean="0"/>
              <a:t>la saisie des tarifs, la prise de commande, le pilotage des expéditions ; </a:t>
            </a:r>
          </a:p>
          <a:p>
            <a:pPr lvl="1"/>
            <a:r>
              <a:rPr lang="fr-FR" sz="2000" i="1" dirty="0" smtClean="0"/>
              <a:t>les relations avec le service transports et/ou les transporteurs ; </a:t>
            </a:r>
          </a:p>
          <a:p>
            <a:pPr lvl="1"/>
            <a:r>
              <a:rPr lang="fr-FR" sz="2000" i="1" dirty="0" smtClean="0"/>
              <a:t>le suivi des paiements, des litiges et des avoirs ; </a:t>
            </a:r>
          </a:p>
          <a:p>
            <a:pPr lvl="1"/>
            <a:r>
              <a:rPr lang="fr-FR" sz="2000" i="1" dirty="0" smtClean="0"/>
              <a:t>la gestion des reliquats de commandes.</a:t>
            </a:r>
          </a:p>
          <a:p>
            <a:pPr lvl="1"/>
            <a:r>
              <a:rPr lang="fr-FR" sz="2000" i="1" dirty="0" smtClean="0"/>
              <a:t>La gestion de la relation client</a:t>
            </a:r>
          </a:p>
          <a:p>
            <a:endParaRPr lang="fr-FR" dirty="0"/>
          </a:p>
        </p:txBody>
      </p:sp>
    </p:spTree>
    <p:extLst>
      <p:ext uri="{BB962C8B-B14F-4D97-AF65-F5344CB8AC3E}">
        <p14:creationId xmlns:p14="http://schemas.microsoft.com/office/powerpoint/2010/main" val="353445218"/>
      </p:ext>
    </p:extLst>
  </p:cSld>
  <p:clrMapOvr>
    <a:masterClrMapping/>
  </p:clrMapOvr>
  <p:transition>
    <p:cover dir="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48</a:t>
            </a:fld>
            <a:endParaRPr lang="en-US" dirty="0"/>
          </a:p>
        </p:txBody>
      </p:sp>
      <p:sp>
        <p:nvSpPr>
          <p:cNvPr id="4" name="Espace réservé du contenu 7"/>
          <p:cNvSpPr>
            <a:spLocks noGrp="1"/>
          </p:cNvSpPr>
          <p:nvPr>
            <p:ph idx="1"/>
          </p:nvPr>
        </p:nvSpPr>
        <p:spPr>
          <a:xfrm>
            <a:off x="457200" y="1828800"/>
            <a:ext cx="8229600" cy="4205063"/>
          </a:xfrm>
        </p:spPr>
        <p:txBody>
          <a:bodyPr>
            <a:normAutofit fontScale="85000" lnSpcReduction="20000"/>
          </a:bodyPr>
          <a:lstStyle/>
          <a:p>
            <a:pPr marL="0" lvl="1" indent="0">
              <a:buNone/>
            </a:pPr>
            <a:r>
              <a:rPr lang="fr-FR" b="1" dirty="0" smtClean="0">
                <a:cs typeface="Times New Roman" pitchFamily="18" charset="0"/>
              </a:rPr>
              <a:t>la gestion de la base de données clients:</a:t>
            </a:r>
          </a:p>
          <a:p>
            <a:pPr marL="742950" lvl="2" indent="-342900">
              <a:buNone/>
            </a:pPr>
            <a:endParaRPr lang="fr-FR" sz="2000" b="1" dirty="0" smtClean="0">
              <a:cs typeface="Times New Roman" pitchFamily="18" charset="0"/>
            </a:endParaRPr>
          </a:p>
          <a:p>
            <a:pPr marL="742950" lvl="2" indent="-342900">
              <a:buNone/>
            </a:pPr>
            <a:r>
              <a:rPr lang="fr-FR" sz="2000" b="1" dirty="0" smtClean="0">
                <a:solidFill>
                  <a:schemeClr val="accent1">
                    <a:lumMod val="50000"/>
                  </a:schemeClr>
                </a:solidFill>
                <a:cs typeface="Times New Roman" pitchFamily="18" charset="0"/>
              </a:rPr>
              <a:t>    </a:t>
            </a:r>
            <a:r>
              <a:rPr lang="fr-FR" sz="2000" dirty="0" smtClean="0"/>
              <a:t>Collecter des informations sur les clients n'est pas une fin en soi, l'entreprise doit ensuite organiser sa base de données en vue d'un traitement de l'information optimal.</a:t>
            </a:r>
          </a:p>
          <a:p>
            <a:pPr marL="742950" lvl="2" indent="-342900">
              <a:buNone/>
            </a:pPr>
            <a:endParaRPr lang="fr-FR" sz="2000" dirty="0" smtClean="0"/>
          </a:p>
          <a:p>
            <a:pPr marL="742950" lvl="2" indent="-342900">
              <a:buNone/>
            </a:pPr>
            <a:r>
              <a:rPr lang="fr-FR" sz="2000" b="1" i="1" dirty="0" smtClean="0">
                <a:solidFill>
                  <a:schemeClr val="accent1">
                    <a:lumMod val="75000"/>
                  </a:schemeClr>
                </a:solidFill>
              </a:rPr>
              <a:t>La BDD client pour…</a:t>
            </a:r>
          </a:p>
          <a:p>
            <a:pPr marL="742950" lvl="2" indent="-342900"/>
            <a:r>
              <a:rPr lang="fr-FR" sz="2000" dirty="0" smtClean="0"/>
              <a:t>Livrer</a:t>
            </a:r>
          </a:p>
          <a:p>
            <a:pPr marL="742950" lvl="2" indent="-342900"/>
            <a:r>
              <a:rPr lang="fr-FR" sz="2000" dirty="0" smtClean="0"/>
              <a:t>Facturer</a:t>
            </a:r>
          </a:p>
          <a:p>
            <a:pPr marL="742950" lvl="2" indent="-342900"/>
            <a:r>
              <a:rPr lang="fr-FR" sz="2000" dirty="0" smtClean="0"/>
              <a:t>Echanger</a:t>
            </a:r>
          </a:p>
          <a:p>
            <a:pPr marL="742950" lvl="2" indent="-342900"/>
            <a:r>
              <a:rPr lang="fr-FR" sz="2000" dirty="0" smtClean="0"/>
              <a:t>Qualifier ses clients</a:t>
            </a:r>
          </a:p>
          <a:p>
            <a:pPr marL="742950" lvl="2" indent="-342900"/>
            <a:r>
              <a:rPr lang="fr-FR" sz="2000" dirty="0" smtClean="0"/>
              <a:t>optimiser sa relation client</a:t>
            </a:r>
          </a:p>
          <a:p>
            <a:pPr marL="742950" lvl="2" indent="-342900"/>
            <a:endParaRPr lang="fr-FR" sz="2000" dirty="0" smtClean="0"/>
          </a:p>
          <a:p>
            <a:pPr marL="742950" lvl="2" indent="-342900">
              <a:buNone/>
            </a:pPr>
            <a:r>
              <a:rPr lang="fr-FR" sz="2100" b="1" i="1" dirty="0" smtClean="0">
                <a:solidFill>
                  <a:schemeClr val="accent1">
                    <a:lumMod val="75000"/>
                  </a:schemeClr>
                </a:solidFill>
              </a:rPr>
              <a:t>La segmentation de la base de données clients</a:t>
            </a:r>
          </a:p>
          <a:p>
            <a:pPr marL="742950" lvl="2" indent="-342900">
              <a:buNone/>
            </a:pPr>
            <a:endParaRPr lang="fr-FR" sz="2000" dirty="0" smtClean="0"/>
          </a:p>
          <a:p>
            <a:pPr marL="742950" lvl="2" indent="-342900">
              <a:buNone/>
            </a:pPr>
            <a:r>
              <a:rPr lang="fr-FR" sz="2000" dirty="0" smtClean="0">
                <a:solidFill>
                  <a:schemeClr val="accent1">
                    <a:lumMod val="50000"/>
                  </a:schemeClr>
                </a:solidFill>
                <a:cs typeface="Times New Roman" pitchFamily="18" charset="0"/>
              </a:rPr>
              <a:t> </a:t>
            </a:r>
          </a:p>
          <a:p>
            <a:endParaRPr lang="fr-FR" dirty="0"/>
          </a:p>
        </p:txBody>
      </p:sp>
      <p:sp>
        <p:nvSpPr>
          <p:cNvPr id="6" name="Titre 6"/>
          <p:cNvSpPr>
            <a:spLocks noGrp="1"/>
          </p:cNvSpPr>
          <p:nvPr>
            <p:ph type="title"/>
          </p:nvPr>
        </p:nvSpPr>
        <p:spPr>
          <a:xfrm>
            <a:off x="1066800" y="228600"/>
            <a:ext cx="7620000" cy="1020762"/>
          </a:xfrm>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ea typeface="+mn-ea"/>
                <a:cs typeface="+mn-cs"/>
              </a:rPr>
              <a:t>le paramétrage des données </a:t>
            </a:r>
            <a:endParaRPr lang="fr-FR" sz="2800" dirty="0"/>
          </a:p>
        </p:txBody>
      </p:sp>
    </p:spTree>
    <p:extLst>
      <p:ext uri="{BB962C8B-B14F-4D97-AF65-F5344CB8AC3E}">
        <p14:creationId xmlns:p14="http://schemas.microsoft.com/office/powerpoint/2010/main" val="523961306"/>
      </p:ext>
    </p:extLst>
  </p:cSld>
  <p:clrMapOvr>
    <a:masterClrMapping/>
  </p:clrMapOvr>
  <p:transition>
    <p:cover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8" name="Espace réservé du contenu 7"/>
          <p:cNvSpPr>
            <a:spLocks noGrp="1"/>
          </p:cNvSpPr>
          <p:nvPr>
            <p:ph idx="1"/>
          </p:nvPr>
        </p:nvSpPr>
        <p:spPr/>
        <p:txBody>
          <a:bodyPr>
            <a:normAutofit/>
          </a:bodyPr>
          <a:lstStyle/>
          <a:p>
            <a:pPr>
              <a:buNone/>
            </a:pPr>
            <a:r>
              <a:rPr lang="fr-FR" sz="2400" b="1" dirty="0" smtClean="0"/>
              <a:t>Données de base du client </a:t>
            </a:r>
          </a:p>
          <a:p>
            <a:pPr>
              <a:buNone/>
            </a:pPr>
            <a:endParaRPr lang="fr-FR" dirty="0" smtClean="0"/>
          </a:p>
          <a:p>
            <a:r>
              <a:rPr lang="fr-FR" sz="2000" dirty="0" smtClean="0"/>
              <a:t>Données sur l’entreprise cliente </a:t>
            </a:r>
          </a:p>
          <a:p>
            <a:r>
              <a:rPr lang="fr-FR" sz="2000" dirty="0" smtClean="0"/>
              <a:t>Horaires des points de livraison du client </a:t>
            </a:r>
          </a:p>
          <a:p>
            <a:r>
              <a:rPr lang="fr-FR" sz="2000" dirty="0" smtClean="0"/>
              <a:t> Données de relance client </a:t>
            </a:r>
          </a:p>
          <a:p>
            <a:r>
              <a:rPr lang="fr-FR" sz="2000" dirty="0" smtClean="0"/>
              <a:t> Données ventes du client </a:t>
            </a:r>
          </a:p>
          <a:p>
            <a:r>
              <a:rPr lang="fr-FR" sz="2000" dirty="0" smtClean="0"/>
              <a:t>Données sur la hiérarchie client ….</a:t>
            </a:r>
          </a:p>
          <a:p>
            <a:pPr>
              <a:buNone/>
            </a:pPr>
            <a:r>
              <a:rPr lang="fr-FR" dirty="0" smtClean="0"/>
              <a:t/>
            </a:r>
            <a:br>
              <a:rPr lang="fr-FR" dirty="0" smtClean="0"/>
            </a:br>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ea typeface="+mn-ea"/>
                <a:cs typeface="+mn-cs"/>
              </a:rPr>
              <a:t>le paramétrage des données </a:t>
            </a:r>
            <a:endParaRPr lang="fr-FR" sz="2800" dirty="0"/>
          </a:p>
        </p:txBody>
      </p:sp>
    </p:spTree>
    <p:extLst>
      <p:ext uri="{BB962C8B-B14F-4D97-AF65-F5344CB8AC3E}">
        <p14:creationId xmlns:p14="http://schemas.microsoft.com/office/powerpoint/2010/main" val="415047504"/>
      </p:ext>
    </p:extLst>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5</a:t>
            </a:fld>
            <a:endParaRPr lang="en-US" dirty="0"/>
          </a:p>
        </p:txBody>
      </p:sp>
      <p:sp>
        <p:nvSpPr>
          <p:cNvPr id="6" name="Espace réservé du contenu 2"/>
          <p:cNvSpPr>
            <a:spLocks noGrp="1"/>
          </p:cNvSpPr>
          <p:nvPr>
            <p:ph idx="1"/>
          </p:nvPr>
        </p:nvSpPr>
        <p:spPr>
          <a:xfrm>
            <a:off x="228600" y="1600200"/>
            <a:ext cx="8458200" cy="4525963"/>
          </a:xfrm>
        </p:spPr>
        <p:txBody>
          <a:bodyPr>
            <a:normAutofit fontScale="77500" lnSpcReduction="20000"/>
          </a:bodyPr>
          <a:lstStyle/>
          <a:p>
            <a:pPr>
              <a:buNone/>
            </a:pPr>
            <a:r>
              <a:rPr lang="fr-FR" sz="2900" b="1" dirty="0" smtClean="0">
                <a:cs typeface="Times New Roman" pitchFamily="18" charset="0"/>
              </a:rPr>
              <a:t>La typologie des organisations</a:t>
            </a:r>
          </a:p>
          <a:p>
            <a:endParaRPr lang="fr-FR" sz="2900" dirty="0" smtClean="0">
              <a:cs typeface="Times New Roman" pitchFamily="18" charset="0"/>
            </a:endParaRPr>
          </a:p>
          <a:p>
            <a:pPr algn="ctr">
              <a:buNone/>
            </a:pPr>
            <a:r>
              <a:rPr lang="fr-FR" sz="2900" dirty="0" smtClean="0">
                <a:cs typeface="Times New Roman" pitchFamily="18" charset="0"/>
              </a:rPr>
              <a:t>Différentes formes d’organisations en fonctions de certains critères (taille, statut juridique, domaine d’activité, finalité de l’activité..</a:t>
            </a:r>
          </a:p>
          <a:p>
            <a:pPr algn="ctr">
              <a:buNone/>
            </a:pPr>
            <a:r>
              <a:rPr lang="fr-FR" sz="2600" dirty="0" smtClean="0">
                <a:cs typeface="Times New Roman" pitchFamily="18" charset="0"/>
              </a:rPr>
              <a:t>Par exemple</a:t>
            </a: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endParaRPr lang="fr-FR" dirty="0" smtClean="0">
              <a:cs typeface="Times New Roman" pitchFamily="18" charset="0"/>
            </a:endParaRPr>
          </a:p>
          <a:p>
            <a:pPr>
              <a:buNone/>
            </a:pPr>
            <a:r>
              <a:rPr lang="fr-FR" sz="2900" b="1" dirty="0" smtClean="0">
                <a:cs typeface="Times New Roman" pitchFamily="18" charset="0"/>
              </a:rPr>
              <a:t>L’entreprise</a:t>
            </a:r>
            <a:r>
              <a:rPr lang="fr-FR" sz="2900" dirty="0" smtClean="0">
                <a:cs typeface="Times New Roman" pitchFamily="18" charset="0"/>
              </a:rPr>
              <a:t>, une forme d’organisation…</a:t>
            </a:r>
          </a:p>
          <a:p>
            <a:pPr>
              <a:buNone/>
            </a:pPr>
            <a:endParaRPr lang="fr-FR" dirty="0" smtClean="0">
              <a:cs typeface="Times New Roman" pitchFamily="18" charset="0"/>
            </a:endParaRPr>
          </a:p>
          <a:p>
            <a:pPr algn="ctr">
              <a:buNone/>
            </a:pPr>
            <a:endParaRPr lang="fr-FR" altLang="fr-FR" sz="2600" b="1" i="1" dirty="0" smtClean="0">
              <a:cs typeface="Times New Roman" pitchFamily="18" charset="0"/>
            </a:endParaRPr>
          </a:p>
          <a:p>
            <a:pPr>
              <a:buNone/>
            </a:pPr>
            <a:endParaRPr lang="fr-FR" dirty="0"/>
          </a:p>
        </p:txBody>
      </p:sp>
      <p:cxnSp>
        <p:nvCxnSpPr>
          <p:cNvPr id="7" name="Connecteur droit avec flèche 6"/>
          <p:cNvCxnSpPr/>
          <p:nvPr/>
        </p:nvCxnSpPr>
        <p:spPr>
          <a:xfrm rot="10800000" flipV="1">
            <a:off x="2071670" y="3000372"/>
            <a:ext cx="1714512" cy="500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nvCxnSpPr>
        <p:spPr>
          <a:xfrm rot="5400000">
            <a:off x="4107653" y="3464719"/>
            <a:ext cx="78581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Connecteur droit avec flèche 8"/>
          <p:cNvCxnSpPr/>
          <p:nvPr/>
        </p:nvCxnSpPr>
        <p:spPr>
          <a:xfrm>
            <a:off x="5286380" y="2928934"/>
            <a:ext cx="1428760" cy="5715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ZoneTexte 9"/>
          <p:cNvSpPr txBox="1"/>
          <p:nvPr/>
        </p:nvSpPr>
        <p:spPr>
          <a:xfrm>
            <a:off x="500034" y="3571876"/>
            <a:ext cx="3071834" cy="338554"/>
          </a:xfrm>
          <a:prstGeom prst="rect">
            <a:avLst/>
          </a:prstGeom>
          <a:noFill/>
        </p:spPr>
        <p:txBody>
          <a:bodyPr wrap="square" rtlCol="0">
            <a:spAutoFit/>
          </a:bodyPr>
          <a:lstStyle/>
          <a:p>
            <a:r>
              <a:rPr lang="fr-FR" sz="1600" dirty="0" smtClean="0">
                <a:latin typeface="+mn-lt"/>
                <a:cs typeface="Times New Roman" pitchFamily="18" charset="0"/>
              </a:rPr>
              <a:t>Organisations publiques</a:t>
            </a:r>
            <a:endParaRPr lang="fr-FR" sz="1600" dirty="0">
              <a:latin typeface="+mn-lt"/>
              <a:cs typeface="Times New Roman" pitchFamily="18" charset="0"/>
            </a:endParaRPr>
          </a:p>
        </p:txBody>
      </p:sp>
      <p:sp>
        <p:nvSpPr>
          <p:cNvPr id="11" name="ZoneTexte 10"/>
          <p:cNvSpPr txBox="1"/>
          <p:nvPr/>
        </p:nvSpPr>
        <p:spPr>
          <a:xfrm>
            <a:off x="3428992" y="3857628"/>
            <a:ext cx="2286016" cy="338554"/>
          </a:xfrm>
          <a:prstGeom prst="rect">
            <a:avLst/>
          </a:prstGeom>
          <a:noFill/>
        </p:spPr>
        <p:txBody>
          <a:bodyPr wrap="square" rtlCol="0">
            <a:spAutoFit/>
          </a:bodyPr>
          <a:lstStyle/>
          <a:p>
            <a:r>
              <a:rPr lang="fr-FR" sz="1600" dirty="0" smtClean="0">
                <a:latin typeface="+mn-lt"/>
                <a:cs typeface="Times New Roman" pitchFamily="18" charset="0"/>
              </a:rPr>
              <a:t>Entreprises privées</a:t>
            </a:r>
            <a:endParaRPr lang="fr-FR" sz="1600" dirty="0">
              <a:latin typeface="+mn-lt"/>
              <a:cs typeface="Times New Roman" pitchFamily="18" charset="0"/>
            </a:endParaRPr>
          </a:p>
        </p:txBody>
      </p:sp>
      <p:sp>
        <p:nvSpPr>
          <p:cNvPr id="12" name="ZoneTexte 11"/>
          <p:cNvSpPr txBox="1"/>
          <p:nvPr/>
        </p:nvSpPr>
        <p:spPr>
          <a:xfrm>
            <a:off x="5857884" y="3643314"/>
            <a:ext cx="3000396" cy="338554"/>
          </a:xfrm>
          <a:prstGeom prst="rect">
            <a:avLst/>
          </a:prstGeom>
          <a:noFill/>
        </p:spPr>
        <p:txBody>
          <a:bodyPr wrap="square" rtlCol="0">
            <a:spAutoFit/>
          </a:bodyPr>
          <a:lstStyle/>
          <a:p>
            <a:r>
              <a:rPr lang="fr-FR" sz="1600" dirty="0" smtClean="0">
                <a:latin typeface="+mn-lt"/>
                <a:cs typeface="Times New Roman" pitchFamily="18" charset="0"/>
              </a:rPr>
              <a:t>Organisations à but non lucratif</a:t>
            </a:r>
            <a:endParaRPr lang="fr-FR" sz="1600" dirty="0">
              <a:latin typeface="+mn-lt"/>
              <a:cs typeface="Times New Roman" pitchFamily="18" charset="0"/>
            </a:endParaRPr>
          </a:p>
        </p:txBody>
      </p:sp>
      <p:sp>
        <p:nvSpPr>
          <p:cNvPr id="13" name="Titre 1"/>
          <p:cNvSpPr>
            <a:spLocks noGrp="1"/>
          </p:cNvSpPr>
          <p:nvPr>
            <p:ph type="title"/>
          </p:nvPr>
        </p:nvSpPr>
        <p:spPr>
          <a:xfrm>
            <a:off x="1066800" y="228600"/>
            <a:ext cx="7620000" cy="1020762"/>
          </a:xfrm>
        </p:spPr>
        <p:txBody>
          <a:bodyPr/>
          <a:lstStyle/>
          <a:p>
            <a:pPr algn="ctr"/>
            <a:r>
              <a:rPr lang="fr-FR" b="1" dirty="0" smtClean="0"/>
              <a:t>L’entreprise</a:t>
            </a:r>
            <a:endParaRPr lang="fr-FR" b="1" dirty="0"/>
          </a:p>
        </p:txBody>
      </p:sp>
    </p:spTree>
  </p:cSld>
  <p:clrMapOvr>
    <a:masterClrMapping/>
  </p:clrMapOvr>
  <p:transition>
    <p:cover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7" name="Espace réservé du contenu 6"/>
          <p:cNvSpPr>
            <a:spLocks noGrp="1"/>
          </p:cNvSpPr>
          <p:nvPr>
            <p:ph idx="1"/>
          </p:nvPr>
        </p:nvSpPr>
        <p:spPr>
          <a:xfrm>
            <a:off x="179512" y="1556792"/>
            <a:ext cx="8784976" cy="5112568"/>
          </a:xfrm>
        </p:spPr>
        <p:txBody>
          <a:bodyPr>
            <a:noAutofit/>
          </a:bodyPr>
          <a:lstStyle/>
          <a:p>
            <a:pPr>
              <a:buNone/>
            </a:pPr>
            <a:r>
              <a:rPr lang="fr-FR" sz="2400" b="1" dirty="0" smtClean="0"/>
              <a:t>Les caractéristiques de la base de données clients</a:t>
            </a:r>
          </a:p>
          <a:p>
            <a:r>
              <a:rPr lang="fr-FR" sz="1600" b="1" dirty="0" smtClean="0"/>
              <a:t>Une base de données  structuré</a:t>
            </a:r>
            <a:r>
              <a:rPr lang="fr-FR" sz="1600" dirty="0" smtClean="0"/>
              <a:t>e </a:t>
            </a:r>
          </a:p>
          <a:p>
            <a:pPr lvl="1"/>
            <a:r>
              <a:rPr lang="fr-FR" sz="1600" dirty="0" smtClean="0"/>
              <a:t>La BDD doit être construite et structurée en fonction de l'utilisation que vous l’on va en faire </a:t>
            </a:r>
            <a:br>
              <a:rPr lang="fr-FR" sz="1600" dirty="0" smtClean="0"/>
            </a:br>
            <a:r>
              <a:rPr lang="fr-FR" sz="1600" dirty="0" smtClean="0"/>
              <a:t>Ne pas  surcharger inutilement .</a:t>
            </a:r>
          </a:p>
          <a:p>
            <a:pPr lvl="1">
              <a:buNone/>
            </a:pPr>
            <a:endParaRPr lang="fr-FR" sz="1600" dirty="0" smtClean="0"/>
          </a:p>
          <a:p>
            <a:r>
              <a:rPr lang="fr-FR" sz="1600" b="1" dirty="0" smtClean="0"/>
              <a:t> Une base de données à jour</a:t>
            </a:r>
            <a:r>
              <a:rPr lang="fr-FR" sz="1600" dirty="0" smtClean="0"/>
              <a:t> : la BDD clients doit être mise à jour  le plus régulièrement possible. Il convient de  noter et décrire systématiquement tout l'historique client :</a:t>
            </a:r>
          </a:p>
          <a:p>
            <a:pPr lvl="1">
              <a:buNone/>
            </a:pPr>
            <a:r>
              <a:rPr lang="fr-FR" sz="1600" dirty="0" smtClean="0"/>
              <a:t>Historique des échanges avec les clients : dates et informations échangées (appels, mails, rendez-vous)…Achats des clients : produits, quantité, prix, remises/promotions </a:t>
            </a:r>
          </a:p>
          <a:p>
            <a:pPr algn="ctr">
              <a:buNone/>
            </a:pPr>
            <a:r>
              <a:rPr lang="fr-FR" sz="1600" b="1" i="1" dirty="0" smtClean="0"/>
              <a:t>Sensibiliser les collaborateurs à l'importance de la collecte d'information et à la mise à jour de la BDD</a:t>
            </a:r>
          </a:p>
          <a:p>
            <a:pPr algn="ctr">
              <a:buNone/>
            </a:pPr>
            <a:endParaRPr lang="fr-FR" sz="1600" b="1" i="1" dirty="0" smtClean="0"/>
          </a:p>
          <a:p>
            <a:pPr algn="ctr">
              <a:buNone/>
            </a:pPr>
            <a:r>
              <a:rPr lang="fr-FR" sz="1600" b="1" i="1" dirty="0" smtClean="0"/>
              <a:t> </a:t>
            </a:r>
            <a:r>
              <a:rPr lang="fr-FR" sz="1600" b="1" dirty="0" smtClean="0"/>
              <a:t>Un fichier protégé</a:t>
            </a:r>
            <a:r>
              <a:rPr lang="fr-FR" sz="1600" dirty="0" smtClean="0"/>
              <a:t> : le fichier est la mémoire commerciale de l’entreprise. Les informations qu'il contient doivent être protégées et sauvegardées régulièrement. </a:t>
            </a:r>
            <a:br>
              <a:rPr lang="fr-FR" sz="1600" dirty="0" smtClean="0"/>
            </a:br>
            <a:r>
              <a:rPr lang="fr-FR" sz="1600" dirty="0" smtClean="0"/>
              <a:t>Limiter et définir  les accès ou les actions possibles sur cette base de données.</a:t>
            </a:r>
          </a:p>
          <a:p>
            <a:pPr algn="ctr">
              <a:buNone/>
            </a:pPr>
            <a:endParaRPr lang="fr-FR" sz="1600" dirty="0" smtClean="0"/>
          </a:p>
          <a:p>
            <a:pPr>
              <a:buNone/>
            </a:pPr>
            <a:r>
              <a:rPr lang="fr-FR" sz="1600" dirty="0" smtClean="0"/>
              <a:t> </a:t>
            </a:r>
            <a:r>
              <a:rPr lang="fr-FR" sz="1600" b="1" dirty="0" smtClean="0"/>
              <a:t>Un fichier en règle</a:t>
            </a:r>
            <a:r>
              <a:rPr lang="fr-FR" sz="1600" dirty="0" smtClean="0"/>
              <a:t>  concernant 'utilisation des données personnelles : déclaration à la CNIL, consentement préalable, droit d'opposition, accès aux données.</a:t>
            </a:r>
          </a:p>
          <a:p>
            <a:pPr algn="ctr">
              <a:buNone/>
            </a:pPr>
            <a:r>
              <a:rPr lang="fr-FR" sz="1600" b="1" dirty="0" smtClean="0">
                <a:solidFill>
                  <a:srgbClr val="002060"/>
                </a:solidFill>
              </a:rPr>
              <a:t>http://www.cnil.fr/vos-responsabilites/declarer-a-la-cnil/</a:t>
            </a:r>
          </a:p>
        </p:txBody>
      </p:sp>
      <p:sp>
        <p:nvSpPr>
          <p:cNvPr id="14"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ea typeface="+mn-ea"/>
                <a:cs typeface="+mn-cs"/>
              </a:rPr>
              <a:t>le paramétrage des données </a:t>
            </a:r>
            <a:endParaRPr lang="fr-FR" sz="2800" dirty="0"/>
          </a:p>
        </p:txBody>
      </p:sp>
    </p:spTree>
    <p:extLst>
      <p:ext uri="{BB962C8B-B14F-4D97-AF65-F5344CB8AC3E}">
        <p14:creationId xmlns:p14="http://schemas.microsoft.com/office/powerpoint/2010/main" val="993376011"/>
      </p:ext>
    </p:extLst>
  </p:cSld>
  <p:clrMapOvr>
    <a:masterClrMapping/>
  </p:clrMapOvr>
  <p:transition>
    <p:cover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9512" y="1484784"/>
            <a:ext cx="8642350" cy="865188"/>
          </a:xfrm>
        </p:spPr>
        <p:txBody>
          <a:bodyPr>
            <a:normAutofit/>
          </a:bodyPr>
          <a:lstStyle/>
          <a:p>
            <a:pPr algn="l" eaLnBrk="1" hangingPunct="1"/>
            <a:r>
              <a:rPr lang="fr-FR" sz="2400" b="1" dirty="0" smtClean="0">
                <a:latin typeface="+mn-lt"/>
              </a:rPr>
              <a:t>La gestion de la relation client: Pour quoi faire?</a:t>
            </a:r>
          </a:p>
        </p:txBody>
      </p:sp>
      <p:sp>
        <p:nvSpPr>
          <p:cNvPr id="25603" name="Rectangle 3"/>
          <p:cNvSpPr>
            <a:spLocks noGrp="1" noChangeArrowheads="1"/>
          </p:cNvSpPr>
          <p:nvPr>
            <p:ph type="body" idx="1"/>
          </p:nvPr>
        </p:nvSpPr>
        <p:spPr>
          <a:xfrm>
            <a:off x="395288" y="2492896"/>
            <a:ext cx="8748712" cy="4076178"/>
          </a:xfrm>
        </p:spPr>
        <p:txBody>
          <a:bodyPr/>
          <a:lstStyle/>
          <a:p>
            <a:pPr eaLnBrk="1" hangingPunct="1"/>
            <a:r>
              <a:rPr lang="fr-FR" sz="1800" dirty="0" smtClean="0"/>
              <a:t>La gestion de la relation client est la capacité à identifier, à acquérir et à fidéliser les meilleurs clients dans l’optique d’augmenter le chiffre d’affaires et les bénéfices</a:t>
            </a:r>
          </a:p>
          <a:p>
            <a:pPr lvl="4" eaLnBrk="1" hangingPunct="1">
              <a:buFontTx/>
              <a:buNone/>
            </a:pPr>
            <a:r>
              <a:rPr lang="fr-FR" sz="1600" i="1" dirty="0" smtClean="0"/>
              <a:t>René </a:t>
            </a:r>
            <a:r>
              <a:rPr lang="fr-FR" sz="1600" i="1" dirty="0" err="1" smtClean="0"/>
              <a:t>Lefébure</a:t>
            </a:r>
            <a:r>
              <a:rPr lang="fr-FR" sz="1600" i="1" dirty="0" smtClean="0"/>
              <a:t> « gestion de la relation clients)</a:t>
            </a:r>
          </a:p>
        </p:txBody>
      </p:sp>
      <p:sp>
        <p:nvSpPr>
          <p:cNvPr id="25604" name="Rectangle 4"/>
          <p:cNvSpPr>
            <a:spLocks noChangeArrowheads="1"/>
          </p:cNvSpPr>
          <p:nvPr/>
        </p:nvSpPr>
        <p:spPr bwMode="auto">
          <a:xfrm>
            <a:off x="900113" y="5589588"/>
            <a:ext cx="3810000" cy="9906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0" hangingPunct="0"/>
            <a:r>
              <a:rPr lang="fr-FR" sz="2000">
                <a:solidFill>
                  <a:schemeClr val="accent2"/>
                </a:solidFill>
              </a:rPr>
              <a:t>Optimiser </a:t>
            </a:r>
          </a:p>
          <a:p>
            <a:pPr algn="ctr" eaLnBrk="0" hangingPunct="0"/>
            <a:r>
              <a:rPr lang="fr-FR" sz="2000">
                <a:solidFill>
                  <a:schemeClr val="accent2"/>
                </a:solidFill>
              </a:rPr>
              <a:t>la satisfaction du client</a:t>
            </a:r>
          </a:p>
        </p:txBody>
      </p:sp>
      <p:sp>
        <p:nvSpPr>
          <p:cNvPr id="25605" name="Rectangle 5"/>
          <p:cNvSpPr>
            <a:spLocks noChangeArrowheads="1"/>
          </p:cNvSpPr>
          <p:nvPr/>
        </p:nvSpPr>
        <p:spPr bwMode="auto">
          <a:xfrm>
            <a:off x="4859338" y="5589588"/>
            <a:ext cx="3962400" cy="9906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0" hangingPunct="0"/>
            <a:r>
              <a:rPr lang="fr-FR" sz="2000">
                <a:solidFill>
                  <a:schemeClr val="accent2"/>
                </a:solidFill>
              </a:rPr>
              <a:t>Optimiser </a:t>
            </a:r>
          </a:p>
          <a:p>
            <a:pPr algn="ctr" eaLnBrk="0" hangingPunct="0"/>
            <a:r>
              <a:rPr lang="fr-FR" sz="2000">
                <a:solidFill>
                  <a:schemeClr val="accent2"/>
                </a:solidFill>
              </a:rPr>
              <a:t>la rentabilité du client</a:t>
            </a:r>
          </a:p>
        </p:txBody>
      </p:sp>
      <p:sp>
        <p:nvSpPr>
          <p:cNvPr id="25606" name="Oval 6"/>
          <p:cNvSpPr>
            <a:spLocks noChangeArrowheads="1"/>
          </p:cNvSpPr>
          <p:nvPr/>
        </p:nvSpPr>
        <p:spPr bwMode="auto">
          <a:xfrm>
            <a:off x="3635375" y="3644900"/>
            <a:ext cx="1905000" cy="1439863"/>
          </a:xfrm>
          <a:prstGeom prst="ellipse">
            <a:avLst/>
          </a:prstGeom>
          <a:solidFill>
            <a:schemeClr val="accent1">
              <a:lumMod val="20000"/>
              <a:lumOff val="80000"/>
            </a:schemeClr>
          </a:solidFill>
          <a:ln w="9525">
            <a:solidFill>
              <a:schemeClr val="tx1"/>
            </a:solidFill>
            <a:round/>
            <a:headEnd/>
            <a:tailEnd/>
          </a:ln>
        </p:spPr>
        <p:txBody>
          <a:bodyPr wrap="none" anchor="ctr"/>
          <a:lstStyle/>
          <a:p>
            <a:pPr algn="ctr" eaLnBrk="0" hangingPunct="0"/>
            <a:r>
              <a:rPr lang="fr-FR" sz="2000">
                <a:solidFill>
                  <a:srgbClr val="8F1C3B"/>
                </a:solidFill>
              </a:rPr>
              <a:t>Un </a:t>
            </a:r>
            <a:br>
              <a:rPr lang="fr-FR" sz="2000">
                <a:solidFill>
                  <a:srgbClr val="8F1C3B"/>
                </a:solidFill>
              </a:rPr>
            </a:br>
            <a:r>
              <a:rPr lang="fr-FR" sz="2000">
                <a:solidFill>
                  <a:srgbClr val="8F1C3B"/>
                </a:solidFill>
              </a:rPr>
              <a:t>double </a:t>
            </a:r>
          </a:p>
          <a:p>
            <a:pPr algn="ctr" eaLnBrk="0" hangingPunct="0"/>
            <a:r>
              <a:rPr lang="fr-FR" sz="2000">
                <a:solidFill>
                  <a:srgbClr val="8F1C3B"/>
                </a:solidFill>
              </a:rPr>
              <a:t>objectif</a:t>
            </a:r>
            <a:endParaRPr lang="fr-FR" sz="2000"/>
          </a:p>
        </p:txBody>
      </p:sp>
      <p:sp>
        <p:nvSpPr>
          <p:cNvPr id="25607" name="AutoShape 7"/>
          <p:cNvSpPr>
            <a:spLocks noChangeArrowheads="1"/>
          </p:cNvSpPr>
          <p:nvPr/>
        </p:nvSpPr>
        <p:spPr bwMode="auto">
          <a:xfrm rot="8290679">
            <a:off x="2339975" y="4652963"/>
            <a:ext cx="1295400" cy="635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chemeClr val="tx1"/>
            </a:solidFill>
            <a:miter lim="800000"/>
            <a:headEnd/>
            <a:tailEnd/>
          </a:ln>
        </p:spPr>
        <p:txBody>
          <a:bodyPr wrap="none" anchor="ctr"/>
          <a:lstStyle/>
          <a:p>
            <a:endParaRPr lang="fr-FR"/>
          </a:p>
        </p:txBody>
      </p:sp>
      <p:sp>
        <p:nvSpPr>
          <p:cNvPr id="25608" name="AutoShape 8"/>
          <p:cNvSpPr>
            <a:spLocks noChangeArrowheads="1"/>
          </p:cNvSpPr>
          <p:nvPr/>
        </p:nvSpPr>
        <p:spPr bwMode="auto">
          <a:xfrm rot="13309321" flipH="1">
            <a:off x="5651500" y="4652963"/>
            <a:ext cx="1295400" cy="635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C0C0"/>
          </a:solidFill>
          <a:ln w="9525">
            <a:solidFill>
              <a:schemeClr val="tx1"/>
            </a:solidFill>
            <a:miter lim="800000"/>
            <a:headEnd/>
            <a:tailEnd/>
          </a:ln>
        </p:spPr>
        <p:txBody>
          <a:bodyPr wrap="none" anchor="ctr"/>
          <a:lstStyle/>
          <a:p>
            <a:endParaRPr lang="fr-FR"/>
          </a:p>
        </p:txBody>
      </p:sp>
      <p:sp>
        <p:nvSpPr>
          <p:cNvPr id="11" name="Titre 6"/>
          <p:cNvSpPr txBox="1">
            <a:spLocks/>
          </p:cNvSpPr>
          <p:nvPr/>
        </p:nvSpPr>
        <p:spPr>
          <a:xfrm>
            <a:off x="1066800" y="228600"/>
            <a:ext cx="7620000" cy="1020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fontAlgn="auto">
              <a:spcAft>
                <a:spcPts val="0"/>
              </a:spcAft>
            </a:pP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ea typeface="+mn-ea"/>
                <a:cs typeface="+mn-cs"/>
              </a:rPr>
              <a:t>La relation clients </a:t>
            </a:r>
            <a:endParaRPr lang="fr-FR" sz="2800" dirty="0"/>
          </a:p>
        </p:txBody>
      </p:sp>
    </p:spTree>
    <p:extLst>
      <p:ext uri="{BB962C8B-B14F-4D97-AF65-F5344CB8AC3E}">
        <p14:creationId xmlns:p14="http://schemas.microsoft.com/office/powerpoint/2010/main" val="878629949"/>
      </p:ext>
    </p:extLst>
  </p:cSld>
  <p:clrMapOvr>
    <a:masterClrMapping/>
  </p:clrMapOvr>
  <p:transition>
    <p:cover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536" y="1524000"/>
            <a:ext cx="8496622" cy="4536504"/>
          </a:xfrm>
        </p:spPr>
        <p:txBody>
          <a:bodyPr>
            <a:normAutofit fontScale="77500" lnSpcReduction="20000"/>
          </a:bodyPr>
          <a:lstStyle/>
          <a:p>
            <a:pPr lvl="1" eaLnBrk="1" hangingPunct="1">
              <a:lnSpc>
                <a:spcPct val="90000"/>
              </a:lnSpc>
              <a:buNone/>
            </a:pPr>
            <a:endParaRPr lang="fr-FR" i="1" dirty="0" smtClean="0">
              <a:solidFill>
                <a:schemeClr val="tx2"/>
              </a:solidFill>
              <a:latin typeface="Times New Roman" pitchFamily="18" charset="0"/>
            </a:endParaRPr>
          </a:p>
          <a:p>
            <a:pPr lvl="1" eaLnBrk="1" hangingPunct="1">
              <a:lnSpc>
                <a:spcPct val="90000"/>
              </a:lnSpc>
              <a:buNone/>
            </a:pPr>
            <a:endParaRPr lang="fr-FR" sz="2000" b="1" i="1" dirty="0" smtClean="0">
              <a:solidFill>
                <a:schemeClr val="tx2"/>
              </a:solidFill>
              <a:latin typeface="Times New Roman" pitchFamily="18" charset="0"/>
            </a:endParaRPr>
          </a:p>
          <a:p>
            <a:pPr lvl="1" eaLnBrk="1" hangingPunct="1">
              <a:lnSpc>
                <a:spcPct val="90000"/>
              </a:lnSpc>
              <a:buNone/>
            </a:pPr>
            <a:r>
              <a:rPr lang="fr-FR" sz="2000" b="1" i="1" dirty="0" smtClean="0"/>
              <a:t/>
            </a:r>
            <a:br>
              <a:rPr lang="fr-FR" sz="2000" b="1" i="1" dirty="0" smtClean="0"/>
            </a:br>
            <a:endParaRPr lang="fr-FR" sz="2000" b="1" i="1" dirty="0" smtClean="0"/>
          </a:p>
          <a:p>
            <a:pPr lvl="1" eaLnBrk="1" hangingPunct="1">
              <a:lnSpc>
                <a:spcPct val="90000"/>
              </a:lnSpc>
            </a:pPr>
            <a:r>
              <a:rPr lang="fr-FR" sz="2400" b="1" i="1" dirty="0" smtClean="0"/>
              <a:t>Utilisation d ’une Base de Données Relationnelle pour recenser pour chaque client :</a:t>
            </a:r>
          </a:p>
          <a:p>
            <a:pPr lvl="3" eaLnBrk="1" hangingPunct="1">
              <a:lnSpc>
                <a:spcPct val="90000"/>
              </a:lnSpc>
            </a:pPr>
            <a:r>
              <a:rPr lang="fr-FR" sz="2400" dirty="0" smtClean="0"/>
              <a:t>L ’historique d ’achat</a:t>
            </a:r>
          </a:p>
          <a:p>
            <a:pPr lvl="3" eaLnBrk="1" hangingPunct="1">
              <a:lnSpc>
                <a:spcPct val="90000"/>
              </a:lnSpc>
            </a:pPr>
            <a:r>
              <a:rPr lang="fr-FR" sz="2400" dirty="0" smtClean="0"/>
              <a:t>Les préférences</a:t>
            </a:r>
          </a:p>
          <a:p>
            <a:pPr lvl="3" eaLnBrk="1" hangingPunct="1">
              <a:lnSpc>
                <a:spcPct val="90000"/>
              </a:lnSpc>
            </a:pPr>
            <a:r>
              <a:rPr lang="fr-FR" sz="2400" dirty="0" smtClean="0"/>
              <a:t>Les besoins</a:t>
            </a:r>
          </a:p>
          <a:p>
            <a:pPr lvl="3" eaLnBrk="1" hangingPunct="1">
              <a:lnSpc>
                <a:spcPct val="90000"/>
              </a:lnSpc>
            </a:pPr>
            <a:r>
              <a:rPr lang="fr-FR" sz="2400" dirty="0" smtClean="0"/>
              <a:t>Toutes les données que l ’entreprise aura collectées, mais aussi des relations que le client aura établies avec l ’entreprise</a:t>
            </a:r>
          </a:p>
          <a:p>
            <a:pPr lvl="3" eaLnBrk="1" hangingPunct="1">
              <a:lnSpc>
                <a:spcPct val="90000"/>
              </a:lnSpc>
              <a:buFontTx/>
              <a:buNone/>
            </a:pPr>
            <a:endParaRPr lang="fr-FR" sz="2400" dirty="0" smtClean="0"/>
          </a:p>
          <a:p>
            <a:pPr lvl="1" eaLnBrk="1" hangingPunct="1">
              <a:lnSpc>
                <a:spcPct val="90000"/>
              </a:lnSpc>
            </a:pPr>
            <a:r>
              <a:rPr lang="fr-FR" sz="2400" b="1" i="1" dirty="0" smtClean="0"/>
              <a:t>Enrichissement de ces données avec des données externes pour orienter </a:t>
            </a:r>
          </a:p>
          <a:p>
            <a:pPr lvl="3" eaLnBrk="1" hangingPunct="1">
              <a:lnSpc>
                <a:spcPct val="90000"/>
              </a:lnSpc>
            </a:pPr>
            <a:r>
              <a:rPr lang="fr-FR" sz="2400" dirty="0" smtClean="0"/>
              <a:t>La segmentation de la clientèle</a:t>
            </a:r>
          </a:p>
          <a:p>
            <a:pPr lvl="3" eaLnBrk="1" hangingPunct="1">
              <a:lnSpc>
                <a:spcPct val="90000"/>
              </a:lnSpc>
            </a:pPr>
            <a:r>
              <a:rPr lang="fr-FR" sz="2400" dirty="0" smtClean="0"/>
              <a:t>La politique de communication</a:t>
            </a:r>
          </a:p>
          <a:p>
            <a:pPr lvl="3" eaLnBrk="1" hangingPunct="1">
              <a:lnSpc>
                <a:spcPct val="90000"/>
              </a:lnSpc>
            </a:pPr>
            <a:endParaRPr lang="fr-FR" sz="2400" dirty="0" smtClean="0"/>
          </a:p>
          <a:p>
            <a:pPr lvl="3" algn="ctr">
              <a:lnSpc>
                <a:spcPct val="90000"/>
              </a:lnSpc>
              <a:buNone/>
            </a:pPr>
            <a:r>
              <a:rPr lang="fr-FR" sz="2400" b="1" i="1" dirty="0" smtClean="0">
                <a:solidFill>
                  <a:schemeClr val="accent1">
                    <a:lumMod val="75000"/>
                  </a:schemeClr>
                </a:solidFill>
              </a:rPr>
              <a:t>Nécessité de gérer les « profils » des prospects et clients au sein d ’un référentiel unique</a:t>
            </a:r>
            <a:endParaRPr lang="fr-FR" sz="2400" dirty="0" smtClean="0">
              <a:solidFill>
                <a:schemeClr val="accent1">
                  <a:lumMod val="75000"/>
                </a:schemeClr>
              </a:solidFill>
            </a:endParaRPr>
          </a:p>
        </p:txBody>
      </p:sp>
      <p:sp>
        <p:nvSpPr>
          <p:cNvPr id="5" name="ZoneTexte 4"/>
          <p:cNvSpPr txBox="1"/>
          <p:nvPr/>
        </p:nvSpPr>
        <p:spPr>
          <a:xfrm>
            <a:off x="323528" y="1772816"/>
            <a:ext cx="5391472" cy="461665"/>
          </a:xfrm>
          <a:prstGeom prst="rect">
            <a:avLst/>
          </a:prstGeom>
          <a:noFill/>
        </p:spPr>
        <p:txBody>
          <a:bodyPr wrap="square" rtlCol="0">
            <a:spAutoFit/>
          </a:bodyPr>
          <a:lstStyle/>
          <a:p>
            <a:pPr algn="l"/>
            <a:r>
              <a:rPr lang="fr-FR" b="1" dirty="0" smtClean="0">
                <a:latin typeface="+mn-lt"/>
              </a:rPr>
              <a:t>La base de données relationnelle</a:t>
            </a:r>
            <a:endParaRPr lang="fr-FR" b="1" dirty="0">
              <a:latin typeface="+mn-lt"/>
            </a:endParaRPr>
          </a:p>
        </p:txBody>
      </p:sp>
      <p:sp>
        <p:nvSpPr>
          <p:cNvPr id="7" name="Titre 6"/>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spcBef>
                <a:spcPct val="0"/>
              </a:spcBef>
              <a:buNone/>
              <a:defRPr sz="3400" kern="1200">
                <a:solidFill>
                  <a:schemeClr val="tx1"/>
                </a:solidFill>
                <a:latin typeface="+mj-lt"/>
                <a:ea typeface="+mj-ea"/>
                <a:cs typeface="+mj-cs"/>
              </a:defRPr>
            </a:lvl1pPr>
          </a:lstStyle>
          <a:p>
            <a:pPr algn="ctr" fontAlgn="auto">
              <a:spcAft>
                <a:spcPts val="0"/>
              </a:spcAft>
            </a:pP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ea typeface="+mn-ea"/>
                <a:cs typeface="+mn-cs"/>
              </a:rPr>
              <a:t>La relation clients </a:t>
            </a:r>
            <a:endParaRPr lang="fr-FR" sz="2800" dirty="0"/>
          </a:p>
        </p:txBody>
      </p:sp>
    </p:spTree>
    <p:extLst>
      <p:ext uri="{BB962C8B-B14F-4D97-AF65-F5344CB8AC3E}">
        <p14:creationId xmlns:p14="http://schemas.microsoft.com/office/powerpoint/2010/main" val="3618614901"/>
      </p:ext>
    </p:extLst>
  </p:cSld>
  <p:clrMapOvr>
    <a:masterClrMapping/>
  </p:clrMapOvr>
  <p:transition>
    <p:cover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1403648" y="2420888"/>
          <a:ext cx="6552729" cy="3960440"/>
        </p:xfrm>
        <a:graphic>
          <a:graphicData uri="http://schemas.openxmlformats.org/drawingml/2006/table">
            <a:tbl>
              <a:tblPr firstRow="1" bandRow="1">
                <a:tableStyleId>{5C22544A-7EE6-4342-B048-85BDC9FD1C3A}</a:tableStyleId>
              </a:tblPr>
              <a:tblGrid>
                <a:gridCol w="1310546"/>
                <a:gridCol w="1310546"/>
                <a:gridCol w="1310546"/>
                <a:gridCol w="1409172"/>
                <a:gridCol w="1211919"/>
              </a:tblGrid>
              <a:tr h="370840">
                <a:tc>
                  <a:txBody>
                    <a:bodyPr/>
                    <a:lstStyle/>
                    <a:p>
                      <a:endParaRPr lang="fr-FR" dirty="0"/>
                    </a:p>
                  </a:txBody>
                  <a:tcPr/>
                </a:tc>
                <a:tc>
                  <a:txBody>
                    <a:bodyPr/>
                    <a:lstStyle/>
                    <a:p>
                      <a:r>
                        <a:rPr lang="fr-FR" dirty="0" smtClean="0"/>
                        <a:t>Ventes </a:t>
                      </a:r>
                      <a:endParaRPr lang="fr-FR" dirty="0"/>
                    </a:p>
                  </a:txBody>
                  <a:tcPr/>
                </a:tc>
                <a:tc>
                  <a:txBody>
                    <a:bodyPr/>
                    <a:lstStyle/>
                    <a:p>
                      <a:r>
                        <a:rPr lang="fr-FR" dirty="0" smtClean="0"/>
                        <a:t>magasin</a:t>
                      </a:r>
                      <a:endParaRPr lang="fr-FR" dirty="0"/>
                    </a:p>
                  </a:txBody>
                  <a:tcPr/>
                </a:tc>
                <a:tc>
                  <a:txBody>
                    <a:bodyPr/>
                    <a:lstStyle/>
                    <a:p>
                      <a:r>
                        <a:rPr lang="fr-FR" dirty="0" smtClean="0"/>
                        <a:t>facturation</a:t>
                      </a:r>
                      <a:endParaRPr lang="fr-FR" dirty="0"/>
                    </a:p>
                  </a:txBody>
                  <a:tcPr/>
                </a:tc>
                <a:tc>
                  <a:txBody>
                    <a:bodyPr/>
                    <a:lstStyle/>
                    <a:p>
                      <a:r>
                        <a:rPr lang="fr-FR" dirty="0" smtClean="0"/>
                        <a:t>Client</a:t>
                      </a:r>
                      <a:endParaRPr lang="fr-FR" dirty="0"/>
                    </a:p>
                  </a:txBody>
                  <a:tcPr/>
                </a:tc>
              </a:tr>
              <a:tr h="370840">
                <a:tc>
                  <a:txBody>
                    <a:bodyPr/>
                    <a:lstStyle/>
                    <a:p>
                      <a:r>
                        <a:rPr lang="fr-FR" sz="1200" b="1" dirty="0" smtClean="0"/>
                        <a:t>Devis (D)</a:t>
                      </a:r>
                      <a:endParaRPr lang="fr-FR" sz="1200" b="1"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r>
                        <a:rPr lang="fr-FR" sz="1000" dirty="0" smtClean="0"/>
                        <a:t>Demande</a:t>
                      </a:r>
                      <a:r>
                        <a:rPr lang="fr-FR" sz="1000" baseline="0" dirty="0" smtClean="0"/>
                        <a:t> du client</a:t>
                      </a:r>
                    </a:p>
                    <a:p>
                      <a:endParaRPr lang="fr-FR" sz="1000" baseline="0" dirty="0" smtClean="0"/>
                    </a:p>
                    <a:p>
                      <a:endParaRPr lang="fr-FR" sz="1000" baseline="0" dirty="0" smtClean="0"/>
                    </a:p>
                    <a:p>
                      <a:pPr algn="ctr"/>
                      <a:r>
                        <a:rPr lang="fr-FR" sz="1000" baseline="0" dirty="0" smtClean="0"/>
                        <a:t>acceptation </a:t>
                      </a:r>
                      <a:endParaRPr lang="fr-FR" sz="1000" dirty="0"/>
                    </a:p>
                  </a:txBody>
                  <a:tcPr/>
                </a:tc>
              </a:tr>
              <a:tr h="370840">
                <a:tc>
                  <a:txBody>
                    <a:bodyPr/>
                    <a:lstStyle/>
                    <a:p>
                      <a:r>
                        <a:rPr lang="fr-FR" sz="1200" b="1" dirty="0" smtClean="0"/>
                        <a:t>Bon de commande (BC)</a:t>
                      </a:r>
                      <a:endParaRPr lang="fr-FR" sz="1200" b="1" dirty="0"/>
                    </a:p>
                  </a:txBody>
                  <a:tcPr/>
                </a:tc>
                <a:tc>
                  <a:txBody>
                    <a:bodyPr/>
                    <a:lstStyle/>
                    <a:p>
                      <a:endParaRPr lang="fr-FR" dirty="0" smtClean="0"/>
                    </a:p>
                    <a:p>
                      <a:r>
                        <a:rPr lang="fr-FR" sz="1000" dirty="0" smtClean="0"/>
                        <a:t>Contrôle-saisie</a:t>
                      </a:r>
                      <a:endParaRPr lang="fr-FR" sz="1000" dirty="0"/>
                    </a:p>
                  </a:txBody>
                  <a:tcPr/>
                </a:tc>
                <a:tc>
                  <a:txBody>
                    <a:bodyPr/>
                    <a:lstStyle/>
                    <a:p>
                      <a:endParaRPr lang="fr-FR" dirty="0"/>
                    </a:p>
                  </a:txBody>
                  <a:tcPr/>
                </a:tc>
                <a:tc>
                  <a:txBody>
                    <a:bodyPr/>
                    <a:lstStyle/>
                    <a:p>
                      <a:endParaRPr lang="fr-FR" dirty="0"/>
                    </a:p>
                  </a:txBody>
                  <a:tcPr/>
                </a:tc>
                <a:tc>
                  <a:txBody>
                    <a:bodyPr/>
                    <a:lstStyle/>
                    <a:p>
                      <a:endParaRPr lang="fr-FR" dirty="0" smtClean="0"/>
                    </a:p>
                    <a:p>
                      <a:endParaRPr lang="fr-FR" dirty="0" smtClean="0"/>
                    </a:p>
                    <a:p>
                      <a:r>
                        <a:rPr lang="fr-FR" sz="1000" dirty="0" smtClean="0"/>
                        <a:t>Commande</a:t>
                      </a:r>
                      <a:r>
                        <a:rPr lang="fr-FR" sz="1000" baseline="0" dirty="0" smtClean="0"/>
                        <a:t> client</a:t>
                      </a:r>
                      <a:endParaRPr lang="fr-FR" sz="1000" dirty="0" smtClean="0"/>
                    </a:p>
                  </a:txBody>
                  <a:tcPr/>
                </a:tc>
              </a:tr>
              <a:tr h="370840">
                <a:tc>
                  <a:txBody>
                    <a:bodyPr/>
                    <a:lstStyle/>
                    <a:p>
                      <a:r>
                        <a:rPr lang="fr-FR" sz="1200" b="1" dirty="0" smtClean="0"/>
                        <a:t>Bon</a:t>
                      </a:r>
                      <a:r>
                        <a:rPr lang="fr-FR" sz="1200" b="1" baseline="0" dirty="0" smtClean="0"/>
                        <a:t> de livraison (BL) </a:t>
                      </a:r>
                    </a:p>
                    <a:p>
                      <a:r>
                        <a:rPr lang="fr-FR" sz="1200" b="1" baseline="0" dirty="0" smtClean="0"/>
                        <a:t>Bon de réception (BR) = bon de livraison conservé par le client </a:t>
                      </a:r>
                      <a:endParaRPr lang="fr-FR" sz="1200" b="1" dirty="0"/>
                    </a:p>
                  </a:txBody>
                  <a:tcPr/>
                </a:tc>
                <a:tc>
                  <a:txBody>
                    <a:bodyPr/>
                    <a:lstStyle/>
                    <a:p>
                      <a:endParaRPr lang="fr-FR"/>
                    </a:p>
                  </a:txBody>
                  <a:tcPr/>
                </a:tc>
                <a:tc>
                  <a:txBody>
                    <a:bodyPr/>
                    <a:lstStyle/>
                    <a:p>
                      <a:pPr algn="ctr"/>
                      <a:r>
                        <a:rPr lang="fr-FR" sz="1000" dirty="0" smtClean="0"/>
                        <a:t>Edition BL</a:t>
                      </a:r>
                    </a:p>
                    <a:p>
                      <a:pPr algn="ctr"/>
                      <a:endParaRPr lang="fr-FR" sz="1000" dirty="0" smtClean="0"/>
                    </a:p>
                    <a:p>
                      <a:pPr algn="ctr"/>
                      <a:endParaRPr lang="fr-FR" sz="1000" dirty="0" smtClean="0"/>
                    </a:p>
                    <a:p>
                      <a:pPr algn="ctr"/>
                      <a:endParaRPr lang="fr-FR" sz="1000" dirty="0" smtClean="0"/>
                    </a:p>
                    <a:p>
                      <a:pPr algn="ctr"/>
                      <a:endParaRPr lang="fr-FR" sz="1000" dirty="0" smtClean="0"/>
                    </a:p>
                    <a:p>
                      <a:pPr algn="ctr"/>
                      <a:r>
                        <a:rPr lang="fr-FR" sz="1000" dirty="0" smtClean="0"/>
                        <a:t>Préparation</a:t>
                      </a:r>
                      <a:r>
                        <a:rPr lang="fr-FR" sz="1000" baseline="0" dirty="0" smtClean="0"/>
                        <a:t> de commande</a:t>
                      </a:r>
                      <a:endParaRPr lang="fr-FR" sz="1000" dirty="0" smtClean="0"/>
                    </a:p>
                  </a:txBody>
                  <a:tcPr/>
                </a:tc>
                <a:tc>
                  <a:txBody>
                    <a:bodyPr/>
                    <a:lstStyle/>
                    <a:p>
                      <a:endParaRPr lang="fr-FR" dirty="0"/>
                    </a:p>
                  </a:txBody>
                  <a:tcPr/>
                </a:tc>
                <a:tc>
                  <a:txBody>
                    <a:bodyPr/>
                    <a:lstStyle/>
                    <a:p>
                      <a:endParaRPr lang="fr-FR" dirty="0" smtClean="0"/>
                    </a:p>
                    <a:p>
                      <a:endParaRPr lang="fr-FR" dirty="0" smtClean="0"/>
                    </a:p>
                    <a:p>
                      <a:endParaRPr lang="fr-FR" dirty="0" smtClean="0"/>
                    </a:p>
                    <a:p>
                      <a:r>
                        <a:rPr lang="fr-FR" sz="1000" dirty="0" smtClean="0"/>
                        <a:t>Signature</a:t>
                      </a:r>
                      <a:r>
                        <a:rPr lang="fr-FR" sz="1000" baseline="0" dirty="0" smtClean="0"/>
                        <a:t> BL</a:t>
                      </a:r>
                    </a:p>
                    <a:p>
                      <a:endParaRPr lang="fr-FR" sz="1000" dirty="0"/>
                    </a:p>
                  </a:txBody>
                  <a:tcPr/>
                </a:tc>
              </a:tr>
              <a:tr h="724480">
                <a:tc>
                  <a:txBody>
                    <a:bodyPr/>
                    <a:lstStyle/>
                    <a:p>
                      <a:r>
                        <a:rPr lang="fr-FR" sz="1200" b="1" dirty="0" smtClean="0"/>
                        <a:t>Facture (F)</a:t>
                      </a:r>
                      <a:endParaRPr lang="fr-FR" sz="1200" b="1" dirty="0"/>
                    </a:p>
                  </a:txBody>
                  <a:tcPr/>
                </a:tc>
                <a:tc>
                  <a:txBody>
                    <a:bodyPr/>
                    <a:lstStyle/>
                    <a:p>
                      <a:endParaRPr lang="fr-FR"/>
                    </a:p>
                  </a:txBody>
                  <a:tcPr/>
                </a:tc>
                <a:tc>
                  <a:txBody>
                    <a:bodyPr/>
                    <a:lstStyle/>
                    <a:p>
                      <a:endParaRPr lang="fr-FR"/>
                    </a:p>
                  </a:txBody>
                  <a:tcPr/>
                </a:tc>
                <a:tc>
                  <a:txBody>
                    <a:bodyPr/>
                    <a:lstStyle/>
                    <a:p>
                      <a:r>
                        <a:rPr lang="fr-FR" sz="1000" dirty="0" smtClean="0"/>
                        <a:t>Edition</a:t>
                      </a:r>
                      <a:r>
                        <a:rPr lang="fr-FR" sz="1000" baseline="0" dirty="0" smtClean="0"/>
                        <a:t> facture</a:t>
                      </a:r>
                    </a:p>
                    <a:p>
                      <a:endParaRPr lang="fr-FR" sz="1000" baseline="0" dirty="0" smtClean="0"/>
                    </a:p>
                    <a:p>
                      <a:endParaRPr lang="fr-FR" sz="1000" baseline="0" dirty="0" smtClean="0"/>
                    </a:p>
                    <a:p>
                      <a:endParaRPr lang="fr-FR" sz="1000" dirty="0"/>
                    </a:p>
                  </a:txBody>
                  <a:tcPr/>
                </a:tc>
                <a:tc>
                  <a:txBody>
                    <a:bodyPr/>
                    <a:lstStyle/>
                    <a:p>
                      <a:endParaRPr lang="fr-FR" dirty="0"/>
                    </a:p>
                  </a:txBody>
                  <a:tcPr/>
                </a:tc>
              </a:tr>
            </a:tbl>
          </a:graphicData>
        </a:graphic>
      </p:graphicFrame>
      <p:sp>
        <p:nvSpPr>
          <p:cNvPr id="9" name="Organigramme : Document 8"/>
          <p:cNvSpPr/>
          <p:nvPr/>
        </p:nvSpPr>
        <p:spPr>
          <a:xfrm>
            <a:off x="2915816" y="2924944"/>
            <a:ext cx="360040" cy="216024"/>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D</a:t>
            </a:r>
            <a:endParaRPr lang="fr-FR" sz="1200" dirty="0">
              <a:solidFill>
                <a:schemeClr val="tx1"/>
              </a:solidFill>
            </a:endParaRPr>
          </a:p>
        </p:txBody>
      </p:sp>
      <p:sp>
        <p:nvSpPr>
          <p:cNvPr id="10" name="Organigramme : Document 9"/>
          <p:cNvSpPr/>
          <p:nvPr/>
        </p:nvSpPr>
        <p:spPr>
          <a:xfrm>
            <a:off x="7164288" y="2996952"/>
            <a:ext cx="360040" cy="216024"/>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D</a:t>
            </a:r>
            <a:endParaRPr lang="fr-FR" sz="1200" dirty="0">
              <a:solidFill>
                <a:schemeClr val="tx1"/>
              </a:solidFill>
            </a:endParaRPr>
          </a:p>
        </p:txBody>
      </p:sp>
      <p:cxnSp>
        <p:nvCxnSpPr>
          <p:cNvPr id="14" name="Connecteur droit avec flèche 13"/>
          <p:cNvCxnSpPr/>
          <p:nvPr/>
        </p:nvCxnSpPr>
        <p:spPr>
          <a:xfrm>
            <a:off x="3347864" y="2996952"/>
            <a:ext cx="3240360" cy="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3419872" y="3212976"/>
            <a:ext cx="3104728" cy="8384"/>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Organigramme : Document 16"/>
          <p:cNvSpPr/>
          <p:nvPr/>
        </p:nvSpPr>
        <p:spPr>
          <a:xfrm>
            <a:off x="2915816" y="3573016"/>
            <a:ext cx="360040" cy="216024"/>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BC</a:t>
            </a:r>
            <a:endParaRPr lang="fr-FR" sz="1200" dirty="0">
              <a:solidFill>
                <a:schemeClr val="tx1"/>
              </a:solidFill>
            </a:endParaRPr>
          </a:p>
        </p:txBody>
      </p:sp>
      <p:cxnSp>
        <p:nvCxnSpPr>
          <p:cNvPr id="21" name="Connecteur droit avec flèche 20"/>
          <p:cNvCxnSpPr/>
          <p:nvPr/>
        </p:nvCxnSpPr>
        <p:spPr>
          <a:xfrm>
            <a:off x="7236296" y="3429000"/>
            <a:ext cx="0" cy="216024"/>
          </a:xfrm>
          <a:prstGeom prst="straightConnector1">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23" name="Organigramme : Document 22"/>
          <p:cNvSpPr/>
          <p:nvPr/>
        </p:nvSpPr>
        <p:spPr>
          <a:xfrm>
            <a:off x="7092280" y="3717032"/>
            <a:ext cx="360040" cy="216024"/>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BC</a:t>
            </a:r>
            <a:endParaRPr lang="fr-FR" sz="1200" dirty="0">
              <a:solidFill>
                <a:schemeClr val="tx1"/>
              </a:solidFill>
            </a:endParaRPr>
          </a:p>
        </p:txBody>
      </p:sp>
      <p:sp>
        <p:nvSpPr>
          <p:cNvPr id="24" name="Organigramme : Document 23"/>
          <p:cNvSpPr/>
          <p:nvPr/>
        </p:nvSpPr>
        <p:spPr>
          <a:xfrm>
            <a:off x="4427984" y="3861048"/>
            <a:ext cx="351656" cy="216024"/>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BC</a:t>
            </a:r>
            <a:endParaRPr lang="fr-FR" sz="1200" dirty="0">
              <a:solidFill>
                <a:schemeClr val="tx1"/>
              </a:solidFill>
            </a:endParaRPr>
          </a:p>
        </p:txBody>
      </p:sp>
      <p:cxnSp>
        <p:nvCxnSpPr>
          <p:cNvPr id="25" name="Connecteur droit avec flèche 24"/>
          <p:cNvCxnSpPr/>
          <p:nvPr/>
        </p:nvCxnSpPr>
        <p:spPr>
          <a:xfrm flipH="1" flipV="1">
            <a:off x="3419872" y="3645024"/>
            <a:ext cx="3104728" cy="8384"/>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3635896" y="3933056"/>
            <a:ext cx="648072" cy="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4572000" y="4149080"/>
            <a:ext cx="0" cy="216024"/>
          </a:xfrm>
          <a:prstGeom prst="straightConnector1">
            <a:avLst/>
          </a:prstGeom>
          <a:ln w="25400">
            <a:solidFill>
              <a:srgbClr val="003399"/>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539552" y="1628800"/>
            <a:ext cx="6048672" cy="461665"/>
          </a:xfrm>
          <a:prstGeom prst="rect">
            <a:avLst/>
          </a:prstGeom>
          <a:noFill/>
        </p:spPr>
        <p:txBody>
          <a:bodyPr wrap="square" rtlCol="0">
            <a:spAutoFit/>
          </a:bodyPr>
          <a:lstStyle/>
          <a:p>
            <a:r>
              <a:rPr lang="fr-FR" sz="2400" b="1" dirty="0" smtClean="0">
                <a:latin typeface="+mn-lt"/>
                <a:cs typeface="Times New Roman" pitchFamily="18" charset="0"/>
              </a:rPr>
              <a:t>La chaîne des documents </a:t>
            </a:r>
            <a:endParaRPr lang="fr-FR" sz="2400" b="1" dirty="0">
              <a:latin typeface="+mn-lt"/>
              <a:cs typeface="Times New Roman" pitchFamily="18" charset="0"/>
            </a:endParaRPr>
          </a:p>
        </p:txBody>
      </p:sp>
      <p:sp>
        <p:nvSpPr>
          <p:cNvPr id="32" name="Organigramme : Multidocument 31"/>
          <p:cNvSpPr/>
          <p:nvPr/>
        </p:nvSpPr>
        <p:spPr>
          <a:xfrm>
            <a:off x="4211960" y="4653136"/>
            <a:ext cx="648072" cy="43204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BL</a:t>
            </a:r>
            <a:endParaRPr lang="fr-FR" sz="1200" dirty="0">
              <a:solidFill>
                <a:schemeClr val="tx1"/>
              </a:solidFill>
            </a:endParaRPr>
          </a:p>
        </p:txBody>
      </p:sp>
      <p:cxnSp>
        <p:nvCxnSpPr>
          <p:cNvPr id="33" name="Connecteur droit avec flèche 32"/>
          <p:cNvCxnSpPr/>
          <p:nvPr/>
        </p:nvCxnSpPr>
        <p:spPr>
          <a:xfrm>
            <a:off x="5076056" y="5229200"/>
            <a:ext cx="1728192" cy="0"/>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Organigramme : Multidocument 34"/>
          <p:cNvSpPr/>
          <p:nvPr/>
        </p:nvSpPr>
        <p:spPr>
          <a:xfrm>
            <a:off x="6948264" y="4509120"/>
            <a:ext cx="648072" cy="43204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BL et BR</a:t>
            </a:r>
            <a:endParaRPr lang="fr-FR" sz="1200" dirty="0">
              <a:solidFill>
                <a:schemeClr val="tx1"/>
              </a:solidFill>
            </a:endParaRPr>
          </a:p>
        </p:txBody>
      </p:sp>
      <p:sp>
        <p:nvSpPr>
          <p:cNvPr id="36" name="Organigramme : Document 35"/>
          <p:cNvSpPr/>
          <p:nvPr/>
        </p:nvSpPr>
        <p:spPr>
          <a:xfrm>
            <a:off x="5724128" y="4725144"/>
            <a:ext cx="504056" cy="36004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BL</a:t>
            </a:r>
            <a:endParaRPr lang="fr-FR" sz="1200" dirty="0">
              <a:solidFill>
                <a:schemeClr val="tx1"/>
              </a:solidFill>
            </a:endParaRPr>
          </a:p>
        </p:txBody>
      </p:sp>
      <p:sp>
        <p:nvSpPr>
          <p:cNvPr id="37" name="Organigramme : Document 36"/>
          <p:cNvSpPr/>
          <p:nvPr/>
        </p:nvSpPr>
        <p:spPr>
          <a:xfrm>
            <a:off x="4355976" y="5877272"/>
            <a:ext cx="504056" cy="36004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BL</a:t>
            </a:r>
            <a:endParaRPr lang="fr-FR" sz="1200" dirty="0">
              <a:solidFill>
                <a:schemeClr val="tx1"/>
              </a:solidFill>
            </a:endParaRPr>
          </a:p>
        </p:txBody>
      </p:sp>
      <p:sp>
        <p:nvSpPr>
          <p:cNvPr id="38" name="Organigramme : Multidocument 37"/>
          <p:cNvSpPr/>
          <p:nvPr/>
        </p:nvSpPr>
        <p:spPr>
          <a:xfrm>
            <a:off x="5868144" y="5877272"/>
            <a:ext cx="576064" cy="43204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F</a:t>
            </a:r>
            <a:endParaRPr lang="fr-FR" sz="1200" dirty="0">
              <a:solidFill>
                <a:schemeClr val="tx1"/>
              </a:solidFill>
            </a:endParaRPr>
          </a:p>
        </p:txBody>
      </p:sp>
      <p:sp>
        <p:nvSpPr>
          <p:cNvPr id="27" name="Organigramme : Document 26"/>
          <p:cNvSpPr/>
          <p:nvPr/>
        </p:nvSpPr>
        <p:spPr>
          <a:xfrm>
            <a:off x="7092280" y="5805264"/>
            <a:ext cx="504056" cy="36004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F</a:t>
            </a:r>
            <a:endParaRPr lang="fr-FR" sz="1200" dirty="0">
              <a:solidFill>
                <a:schemeClr val="tx1"/>
              </a:solidFill>
            </a:endParaRPr>
          </a:p>
        </p:txBody>
      </p:sp>
      <p:cxnSp>
        <p:nvCxnSpPr>
          <p:cNvPr id="29" name="Connecteur droit avec flèche 28"/>
          <p:cNvCxnSpPr/>
          <p:nvPr/>
        </p:nvCxnSpPr>
        <p:spPr>
          <a:xfrm>
            <a:off x="6084168" y="5157192"/>
            <a:ext cx="0" cy="504056"/>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4932040" y="4869160"/>
            <a:ext cx="648072" cy="0"/>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Titre 6"/>
          <p:cNvSpPr>
            <a:spLocks noGrp="1"/>
          </p:cNvSpPr>
          <p:nvPr>
            <p:ph type="title"/>
          </p:nvPr>
        </p:nvSpPr>
        <p:spPr>
          <a:xfrm>
            <a:off x="1066800" y="228600"/>
            <a:ext cx="7620000" cy="1020762"/>
          </a:xfrm>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ea typeface="+mn-ea"/>
                <a:cs typeface="+mn-cs"/>
              </a:rPr>
              <a:t>la commande client </a:t>
            </a:r>
            <a:endParaRPr lang="fr-FR" sz="2800" dirty="0"/>
          </a:p>
        </p:txBody>
      </p:sp>
    </p:spTree>
    <p:extLst>
      <p:ext uri="{BB962C8B-B14F-4D97-AF65-F5344CB8AC3E}">
        <p14:creationId xmlns:p14="http://schemas.microsoft.com/office/powerpoint/2010/main" val="317426505"/>
      </p:ext>
    </p:extLst>
  </p:cSld>
  <p:clrMapOvr>
    <a:masterClrMapping/>
  </p:clrMapOvr>
  <p:transition>
    <p:cover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0" cy="461665"/>
          </a:xfrm>
          <a:prstGeom prst="rect">
            <a:avLst/>
          </a:prstGeom>
          <a:noFill/>
        </p:spPr>
        <p:txBody>
          <a:bodyPr wrap="none" rtlCol="0">
            <a:spAutoFit/>
          </a:bodyPr>
          <a:lstStyle/>
          <a:p>
            <a:endParaRPr lang="fr-FR" dirty="0">
              <a:latin typeface="+mn-lt"/>
            </a:endParaRPr>
          </a:p>
        </p:txBody>
      </p:sp>
      <p:sp>
        <p:nvSpPr>
          <p:cNvPr id="6" name="ZoneTexte 5"/>
          <p:cNvSpPr txBox="1"/>
          <p:nvPr/>
        </p:nvSpPr>
        <p:spPr>
          <a:xfrm>
            <a:off x="4860032" y="2708920"/>
            <a:ext cx="4073163" cy="461665"/>
          </a:xfrm>
          <a:prstGeom prst="rect">
            <a:avLst/>
          </a:prstGeom>
          <a:noFill/>
        </p:spPr>
        <p:txBody>
          <a:bodyPr wrap="square" rtlCol="0">
            <a:spAutoFit/>
          </a:bodyPr>
          <a:lstStyle/>
          <a:p>
            <a:endParaRPr lang="fr-FR" dirty="0">
              <a:latin typeface="+mn-lt"/>
            </a:endParaRPr>
          </a:p>
        </p:txBody>
      </p:sp>
      <p:sp>
        <p:nvSpPr>
          <p:cNvPr id="8" name="Espace réservé du contenu 7"/>
          <p:cNvSpPr>
            <a:spLocks noGrp="1"/>
          </p:cNvSpPr>
          <p:nvPr>
            <p:ph idx="1"/>
          </p:nvPr>
        </p:nvSpPr>
        <p:spPr>
          <a:xfrm>
            <a:off x="457200" y="1600200"/>
            <a:ext cx="8229600" cy="4925144"/>
          </a:xfrm>
        </p:spPr>
        <p:txBody>
          <a:bodyPr>
            <a:normAutofit/>
          </a:bodyPr>
          <a:lstStyle/>
          <a:p>
            <a:pPr>
              <a:buNone/>
            </a:pPr>
            <a:r>
              <a:rPr lang="fr-FR" sz="2000" b="1" dirty="0" smtClean="0"/>
              <a:t>Le devis</a:t>
            </a:r>
          </a:p>
          <a:p>
            <a:r>
              <a:rPr lang="fr-FR" sz="1800" dirty="0" smtClean="0"/>
              <a:t>Un devis est un descriptif détaillé des travaux à exécuter par un professionnel  et une estimation du prix définitif,  réalisé avant l'exécution de travaux, ou avant l'achat d'un bien.</a:t>
            </a:r>
          </a:p>
          <a:p>
            <a:r>
              <a:rPr lang="fr-FR" sz="1800" dirty="0" smtClean="0"/>
              <a:t>Il s’agit donc du prix à payer pour un bien ou un service dont le prix varie en fonction des circonstances et ne peut être communiqué au moyen d’un tarif standard</a:t>
            </a:r>
          </a:p>
          <a:p>
            <a:r>
              <a:rPr lang="fr-FR" sz="1800" b="1" dirty="0" smtClean="0"/>
              <a:t>Le devis </a:t>
            </a:r>
            <a:r>
              <a:rPr lang="fr-FR" sz="1800" dirty="0" smtClean="0"/>
              <a:t>= offre de contrat            engage fermement le professionnel  sur l’étendue des travaux, les prix et les délais.</a:t>
            </a:r>
          </a:p>
          <a:p>
            <a:r>
              <a:rPr lang="fr-FR" sz="1800" dirty="0" smtClean="0"/>
              <a:t>Le client n’est engagé que lorsqu’il a signé le devis … « bon pour acceptation »</a:t>
            </a:r>
          </a:p>
          <a:p>
            <a:pPr algn="ctr">
              <a:buNone/>
            </a:pPr>
            <a:r>
              <a:rPr lang="fr-FR" sz="1800" b="1" i="1" dirty="0" smtClean="0">
                <a:solidFill>
                  <a:schemeClr val="tx2">
                    <a:lumMod val="75000"/>
                  </a:schemeClr>
                </a:solidFill>
              </a:rPr>
              <a:t>Un devis signé par le professionnel et le client constitue un véritable contrat</a:t>
            </a:r>
          </a:p>
          <a:p>
            <a:pPr>
              <a:buNone/>
            </a:pPr>
            <a:r>
              <a:rPr lang="fr-FR" sz="2000" b="1" dirty="0" smtClean="0"/>
              <a:t>Ce que doit comporter un devis</a:t>
            </a:r>
          </a:p>
          <a:p>
            <a:r>
              <a:rPr lang="fr-FR" sz="1800" i="1" dirty="0" smtClean="0"/>
              <a:t>Identification du prestataire qui rédige le devis</a:t>
            </a:r>
          </a:p>
          <a:p>
            <a:r>
              <a:rPr lang="fr-FR" sz="1800" i="1" dirty="0" smtClean="0"/>
              <a:t>Identification de la personne qui a demandé le devis</a:t>
            </a:r>
          </a:p>
          <a:p>
            <a:r>
              <a:rPr lang="fr-FR" sz="1800" i="1" dirty="0" smtClean="0"/>
              <a:t>La date et  durée de la validité de l'offre: par exemple ce devis est valable 1 mois </a:t>
            </a:r>
          </a:p>
          <a:p>
            <a:pPr>
              <a:buNone/>
            </a:pPr>
            <a:endParaRPr lang="fr-FR" sz="1800" dirty="0" smtClean="0"/>
          </a:p>
        </p:txBody>
      </p:sp>
      <p:sp>
        <p:nvSpPr>
          <p:cNvPr id="14"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ea typeface="+mn-ea"/>
                <a:cs typeface="+mn-cs"/>
              </a:rPr>
              <a:t>la commande client </a:t>
            </a:r>
            <a:endParaRPr lang="fr-FR" sz="2800" dirty="0"/>
          </a:p>
        </p:txBody>
      </p:sp>
      <p:sp>
        <p:nvSpPr>
          <p:cNvPr id="7" name="Flèche droite 6"/>
          <p:cNvSpPr/>
          <p:nvPr/>
        </p:nvSpPr>
        <p:spPr>
          <a:xfrm>
            <a:off x="3563888" y="3861048"/>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1184646"/>
      </p:ext>
    </p:extLst>
  </p:cSld>
  <p:clrMapOvr>
    <a:masterClrMapping/>
  </p:clrMapOvr>
  <p:transition>
    <p:cover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0" cy="461665"/>
          </a:xfrm>
          <a:prstGeom prst="rect">
            <a:avLst/>
          </a:prstGeom>
          <a:noFill/>
        </p:spPr>
        <p:txBody>
          <a:bodyPr wrap="none" rtlCol="0">
            <a:spAutoFit/>
          </a:bodyPr>
          <a:lstStyle/>
          <a:p>
            <a:endParaRPr lang="fr-FR" dirty="0">
              <a:latin typeface="+mn-lt"/>
            </a:endParaRPr>
          </a:p>
        </p:txBody>
      </p:sp>
      <p:sp>
        <p:nvSpPr>
          <p:cNvPr id="6" name="ZoneTexte 5"/>
          <p:cNvSpPr txBox="1"/>
          <p:nvPr/>
        </p:nvSpPr>
        <p:spPr>
          <a:xfrm>
            <a:off x="4860032" y="2708920"/>
            <a:ext cx="4073163" cy="461665"/>
          </a:xfrm>
          <a:prstGeom prst="rect">
            <a:avLst/>
          </a:prstGeom>
          <a:noFill/>
        </p:spPr>
        <p:txBody>
          <a:bodyPr wrap="square" rtlCol="0">
            <a:spAutoFit/>
          </a:bodyPr>
          <a:lstStyle/>
          <a:p>
            <a:endParaRPr lang="fr-FR" dirty="0">
              <a:latin typeface="+mn-lt"/>
            </a:endParaRPr>
          </a:p>
        </p:txBody>
      </p:sp>
      <p:sp>
        <p:nvSpPr>
          <p:cNvPr id="14"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ea typeface="+mn-ea"/>
                <a:cs typeface="+mn-cs"/>
              </a:rPr>
              <a:t>la commande client </a:t>
            </a:r>
            <a:endParaRPr lang="fr-FR" sz="2800" dirty="0"/>
          </a:p>
        </p:txBody>
      </p:sp>
      <p:pic>
        <p:nvPicPr>
          <p:cNvPr id="2052" name="Picture 4" descr="http://www.logiciel-location-maintenance.fr/sites/accen.esthetinet.com/images/accen_atelier/accen_dev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456944"/>
            <a:ext cx="4217178" cy="49469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uto-entrepreneur.42stores.com/pub/devi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6945"/>
            <a:ext cx="4343400" cy="522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819148"/>
      </p:ext>
    </p:extLst>
  </p:cSld>
  <p:clrMapOvr>
    <a:masterClrMapping/>
  </p:clrMapOvr>
  <p:transition>
    <p:cover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0" name="Espace réservé du contenu 9"/>
          <p:cNvSpPr>
            <a:spLocks noGrp="1"/>
          </p:cNvSpPr>
          <p:nvPr>
            <p:ph idx="1"/>
          </p:nvPr>
        </p:nvSpPr>
        <p:spPr>
          <a:xfrm>
            <a:off x="457200" y="1556792"/>
            <a:ext cx="8229600" cy="5040560"/>
          </a:xfrm>
        </p:spPr>
        <p:txBody>
          <a:bodyPr>
            <a:normAutofit fontScale="62500" lnSpcReduction="20000"/>
          </a:bodyPr>
          <a:lstStyle/>
          <a:p>
            <a:pPr>
              <a:buNone/>
            </a:pPr>
            <a:r>
              <a:rPr lang="fr-FR" b="1" dirty="0" smtClean="0"/>
              <a:t>Les Conditions Générales de Vente… ont un double objectif : </a:t>
            </a:r>
          </a:p>
          <a:p>
            <a:pPr lvl="1"/>
            <a:r>
              <a:rPr lang="fr-FR" sz="2600" dirty="0" smtClean="0"/>
              <a:t>informer les clients, préalablement à toute transaction, sur les conditions de vente et de règlement pratiquées par l’entreprise ;</a:t>
            </a:r>
          </a:p>
          <a:p>
            <a:pPr lvl="1"/>
            <a:r>
              <a:rPr lang="fr-FR" sz="2600" dirty="0" smtClean="0"/>
              <a:t>fixer un cadre standard pour les relations contractuelles avec ses clients qui s’imposera à eux une fois la transaction conclue.</a:t>
            </a:r>
          </a:p>
          <a:p>
            <a:endParaRPr lang="fr-FR" dirty="0" smtClean="0"/>
          </a:p>
          <a:p>
            <a:pPr algn="ctr">
              <a:buNone/>
            </a:pPr>
            <a:r>
              <a:rPr lang="fr-FR" sz="2600" b="1" i="1" dirty="0" smtClean="0"/>
              <a:t>Pour pouvoir être invoquées valablement à l’égard d’un client, les CGV doivent lui avoir été communiquées avant la conclusion de la vente et elles doivent être lisibles. </a:t>
            </a:r>
          </a:p>
          <a:p>
            <a:pPr>
              <a:buNone/>
            </a:pPr>
            <a:r>
              <a:rPr lang="fr-FR" dirty="0" smtClean="0"/>
              <a:t/>
            </a:r>
            <a:br>
              <a:rPr lang="fr-FR" dirty="0" smtClean="0"/>
            </a:br>
            <a:r>
              <a:rPr lang="fr-FR" b="1" dirty="0" smtClean="0"/>
              <a:t>Dans les relations avec les  clients professionnels, les CGV doivent obligatoirement contenir certaines mentions : </a:t>
            </a:r>
          </a:p>
          <a:p>
            <a:pPr lvl="1"/>
            <a:r>
              <a:rPr lang="fr-FR" sz="2600" dirty="0" smtClean="0"/>
              <a:t>Les conditions de vente,</a:t>
            </a:r>
          </a:p>
          <a:p>
            <a:pPr lvl="1"/>
            <a:r>
              <a:rPr lang="fr-FR" sz="2600" dirty="0" smtClean="0"/>
              <a:t>les prix,</a:t>
            </a:r>
          </a:p>
          <a:p>
            <a:pPr lvl="1"/>
            <a:r>
              <a:rPr lang="fr-FR" sz="2600" dirty="0" smtClean="0"/>
              <a:t>les conditions de règlement,</a:t>
            </a:r>
          </a:p>
          <a:p>
            <a:pPr lvl="1"/>
            <a:r>
              <a:rPr lang="fr-FR" sz="2600" dirty="0" smtClean="0"/>
              <a:t>le taux des pénalités de retard (qui doit être conforme à celui fixé par le Code du commerce),</a:t>
            </a:r>
          </a:p>
          <a:p>
            <a:pPr lvl="1"/>
            <a:r>
              <a:rPr lang="fr-FR" sz="2600" dirty="0" smtClean="0"/>
              <a:t>le cas échéant, les réductions pratiquées.</a:t>
            </a:r>
          </a:p>
          <a:p>
            <a:pPr lvl="1"/>
            <a:r>
              <a:rPr lang="fr-FR" sz="2600" dirty="0" smtClean="0"/>
              <a:t>Le traitement des litiges</a:t>
            </a:r>
          </a:p>
          <a:p>
            <a:endParaRPr lang="fr-FR" dirty="0" smtClean="0"/>
          </a:p>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Tree>
    <p:extLst>
      <p:ext uri="{BB962C8B-B14F-4D97-AF65-F5344CB8AC3E}">
        <p14:creationId xmlns:p14="http://schemas.microsoft.com/office/powerpoint/2010/main" val="2361457630"/>
      </p:ext>
    </p:extLst>
  </p:cSld>
  <p:clrMapOvr>
    <a:masterClrMapping/>
  </p:clrMapOvr>
  <p:transition>
    <p:cover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7" name="Espace réservé du contenu 6"/>
          <p:cNvSpPr>
            <a:spLocks noGrp="1"/>
          </p:cNvSpPr>
          <p:nvPr>
            <p:ph idx="1"/>
          </p:nvPr>
        </p:nvSpPr>
        <p:spPr/>
        <p:txBody>
          <a:bodyPr>
            <a:normAutofit/>
          </a:bodyPr>
          <a:lstStyle/>
          <a:p>
            <a:pPr>
              <a:buNone/>
            </a:pPr>
            <a:r>
              <a:rPr lang="fr-FR" sz="2000" b="1" dirty="0" smtClean="0"/>
              <a:t>La facture pro forma</a:t>
            </a:r>
          </a:p>
          <a:p>
            <a:pPr>
              <a:buNone/>
            </a:pPr>
            <a:endParaRPr lang="fr-FR" sz="2000" b="1" dirty="0" smtClean="0"/>
          </a:p>
          <a:p>
            <a:r>
              <a:rPr lang="fr-FR" sz="2000" dirty="0" smtClean="0"/>
              <a:t>facture représentant  une proposition d'offre avec des quantités et prix prédéfinis et des conditions de vente qui, au cas où le destinataire n'est pas d'accord, pourront être modifiés ou tout simplement refusés. </a:t>
            </a:r>
          </a:p>
          <a:p>
            <a:r>
              <a:rPr lang="fr-FR" sz="2000" dirty="0" smtClean="0"/>
              <a:t>Si cette proposition convient au client (destinataire), il pourra la confirmer en envoyant à son vendeur un bon de commande. Une facture pro forma n'a pas la valeur comptable d'une facture, ce n'est donc pas cette pièce qu'il faut inclure dans la comptabilité.</a:t>
            </a:r>
            <a:endParaRPr lang="fr-FR" sz="2000" dirty="0"/>
          </a:p>
        </p:txBody>
      </p:sp>
    </p:spTree>
    <p:extLst>
      <p:ext uri="{BB962C8B-B14F-4D97-AF65-F5344CB8AC3E}">
        <p14:creationId xmlns:p14="http://schemas.microsoft.com/office/powerpoint/2010/main" val="3773523023"/>
      </p:ext>
    </p:extLst>
  </p:cSld>
  <p:clrMapOvr>
    <a:masterClrMapping/>
  </p:clrMapOvr>
  <p:transition>
    <p:cover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7" name="Espace réservé du contenu 6"/>
          <p:cNvSpPr>
            <a:spLocks noGrp="1"/>
          </p:cNvSpPr>
          <p:nvPr>
            <p:ph idx="1"/>
          </p:nvPr>
        </p:nvSpPr>
        <p:spPr/>
        <p:txBody>
          <a:bodyPr>
            <a:normAutofit fontScale="92500" lnSpcReduction="10000"/>
          </a:bodyPr>
          <a:lstStyle/>
          <a:p>
            <a:pPr>
              <a:buNone/>
            </a:pPr>
            <a:r>
              <a:rPr lang="fr-FR" sz="2000" b="1" dirty="0" smtClean="0"/>
              <a:t>Le contrat de vente </a:t>
            </a:r>
          </a:p>
          <a:p>
            <a:pPr>
              <a:buNone/>
            </a:pPr>
            <a:endParaRPr lang="fr-FR" sz="2000" dirty="0" smtClean="0"/>
          </a:p>
          <a:p>
            <a:pPr algn="just">
              <a:buFontTx/>
              <a:buChar char="•"/>
            </a:pPr>
            <a:r>
              <a:rPr lang="fr-FR" sz="2000" dirty="0" smtClean="0"/>
              <a:t>La vente est un contrat = Convention par laquelle l’une des parties (le vendeur) s’oblige à livrer une chose et l’autre partie (l’acheteur) la payer. </a:t>
            </a:r>
          </a:p>
          <a:p>
            <a:pPr algn="just">
              <a:buFontTx/>
              <a:buChar char="•"/>
            </a:pPr>
            <a:endParaRPr lang="fr-FR" sz="2000" dirty="0" smtClean="0"/>
          </a:p>
          <a:p>
            <a:pPr algn="just">
              <a:buFontTx/>
              <a:buChar char="•"/>
            </a:pPr>
            <a:r>
              <a:rPr lang="fr-FR" sz="2000" dirty="0" smtClean="0"/>
              <a:t>Les modalités de la vente sont définies dans les conditions générales de vente </a:t>
            </a:r>
          </a:p>
          <a:p>
            <a:pPr algn="just">
              <a:lnSpc>
                <a:spcPct val="90000"/>
              </a:lnSpc>
              <a:buNone/>
            </a:pPr>
            <a:endParaRPr lang="fr-FR" sz="2000" dirty="0" smtClean="0"/>
          </a:p>
          <a:p>
            <a:pPr algn="just">
              <a:lnSpc>
                <a:spcPct val="90000"/>
              </a:lnSpc>
            </a:pPr>
            <a:r>
              <a:rPr lang="fr-FR" sz="2000" dirty="0" smtClean="0"/>
              <a:t>Le contrat de vente produit des droits et des obligations à l’égard des deux parties          contrat </a:t>
            </a:r>
            <a:r>
              <a:rPr lang="fr-FR" sz="2000" b="1" dirty="0" smtClean="0"/>
              <a:t>synallagmatique.</a:t>
            </a:r>
            <a:r>
              <a:rPr lang="fr-FR" sz="2000" dirty="0" smtClean="0"/>
              <a:t> </a:t>
            </a:r>
          </a:p>
          <a:p>
            <a:pPr algn="just">
              <a:lnSpc>
                <a:spcPct val="90000"/>
              </a:lnSpc>
            </a:pPr>
            <a:endParaRPr lang="fr-FR" sz="2000" dirty="0" smtClean="0"/>
          </a:p>
          <a:p>
            <a:pPr algn="just">
              <a:lnSpc>
                <a:spcPct val="90000"/>
              </a:lnSpc>
            </a:pPr>
            <a:r>
              <a:rPr lang="fr-FR" sz="2000" dirty="0" smtClean="0"/>
              <a:t>Un contrat de vente doit donc avoir pour objet le transfert de propriété d’une chose contre le versement d’un prix.</a:t>
            </a:r>
          </a:p>
          <a:p>
            <a:pPr algn="just">
              <a:lnSpc>
                <a:spcPct val="90000"/>
              </a:lnSpc>
            </a:pPr>
            <a:r>
              <a:rPr lang="fr-FR" sz="2000" dirty="0" smtClean="0"/>
              <a:t>Tout contrat de vente n’est pas obligatoirement écrit </a:t>
            </a:r>
            <a:r>
              <a:rPr lang="fr-FR" sz="2000" dirty="0" smtClean="0">
                <a:latin typeface="Comic Sans MS" pitchFamily="66" charset="0"/>
              </a:rPr>
              <a:t> </a:t>
            </a:r>
            <a:r>
              <a:rPr lang="fr-FR" sz="2000" dirty="0" smtClean="0"/>
              <a:t>Mais en cas de problème, ce qui est écrit constitue une preuve  </a:t>
            </a:r>
          </a:p>
          <a:p>
            <a:pPr algn="just">
              <a:lnSpc>
                <a:spcPct val="90000"/>
              </a:lnSpc>
              <a:buNone/>
            </a:pPr>
            <a:endParaRPr lang="fr-FR" sz="1600" b="1" dirty="0" smtClean="0">
              <a:solidFill>
                <a:srgbClr val="FF0000"/>
              </a:solidFill>
            </a:endParaRPr>
          </a:p>
          <a:p>
            <a:pPr algn="just">
              <a:lnSpc>
                <a:spcPct val="90000"/>
              </a:lnSpc>
              <a:buNone/>
            </a:pPr>
            <a:r>
              <a:rPr lang="fr-FR" sz="1600" dirty="0" smtClean="0"/>
              <a:t>     </a:t>
            </a:r>
          </a:p>
          <a:p>
            <a:endParaRPr lang="fr-FR" dirty="0"/>
          </a:p>
        </p:txBody>
      </p:sp>
      <p:sp>
        <p:nvSpPr>
          <p:cNvPr id="8" name="Flèche droite 7"/>
          <p:cNvSpPr/>
          <p:nvPr/>
        </p:nvSpPr>
        <p:spPr>
          <a:xfrm>
            <a:off x="1691680" y="4077072"/>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6503442"/>
      </p:ext>
    </p:extLst>
  </p:cSld>
  <p:clrMapOvr>
    <a:masterClrMapping/>
  </p:clrMapOvr>
  <p:transition>
    <p:cover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8" name="Espace réservé du contenu 7"/>
          <p:cNvSpPr>
            <a:spLocks noGrp="1"/>
          </p:cNvSpPr>
          <p:nvPr>
            <p:ph idx="1"/>
          </p:nvPr>
        </p:nvSpPr>
        <p:spPr>
          <a:xfrm>
            <a:off x="381000" y="1828800"/>
            <a:ext cx="8229600" cy="4525963"/>
          </a:xfrm>
        </p:spPr>
        <p:txBody>
          <a:bodyPr>
            <a:normAutofit/>
          </a:bodyPr>
          <a:lstStyle/>
          <a:p>
            <a:pPr>
              <a:buNone/>
            </a:pPr>
            <a:r>
              <a:rPr lang="fr-FR" sz="2000" b="1" dirty="0" smtClean="0"/>
              <a:t>Les contrats cadres et les relations d'affaires  de longue durée</a:t>
            </a:r>
          </a:p>
          <a:p>
            <a:r>
              <a:rPr lang="fr-FR" sz="2000" dirty="0" smtClean="0"/>
              <a:t>Lorsque les relations vont se dérouler sur une période de longue durée, leur organisation est effectuée par des contrats cadres qui vont fixer les modalités de la succession des engagements.</a:t>
            </a:r>
          </a:p>
          <a:p>
            <a:r>
              <a:rPr lang="fr-FR" sz="2000" dirty="0" smtClean="0"/>
              <a:t>Dans le contrat cadre il est habituel que les conditions financières restent souples puisqu'elles sont la variable la plus susceptible d'évoluer avec le temps.</a:t>
            </a:r>
          </a:p>
          <a:p>
            <a:pPr>
              <a:buNone/>
            </a:pPr>
            <a:r>
              <a:rPr lang="fr-FR" sz="2000" b="1" dirty="0" smtClean="0"/>
              <a:t>Les contrats à commandes ouvertes </a:t>
            </a:r>
            <a:r>
              <a:rPr lang="fr-FR" sz="2000" dirty="0" smtClean="0"/>
              <a:t>ne prévoient en général pas de conditions fermes sur les quantités ou les échéanciers de livraison. En revanche, les conditions de prix et notamment les niveaux de remises sont définis à priori</a:t>
            </a:r>
            <a:endParaRPr lang="fr-FR" sz="2000" dirty="0"/>
          </a:p>
        </p:txBody>
      </p:sp>
    </p:spTree>
    <p:extLst>
      <p:ext uri="{BB962C8B-B14F-4D97-AF65-F5344CB8AC3E}">
        <p14:creationId xmlns:p14="http://schemas.microsoft.com/office/powerpoint/2010/main" val="3328309633"/>
      </p:ext>
    </p:extLst>
  </p:cSld>
  <p:clrMapOvr>
    <a:masterClrMapping/>
  </p:clrMapOvr>
  <p:transition>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6</a:t>
            </a:fld>
            <a:endParaRPr lang="en-US" dirty="0"/>
          </a:p>
        </p:txBody>
      </p:sp>
      <p:sp>
        <p:nvSpPr>
          <p:cNvPr id="13" name="Titre 1"/>
          <p:cNvSpPr>
            <a:spLocks noGrp="1"/>
          </p:cNvSpPr>
          <p:nvPr>
            <p:ph type="title"/>
          </p:nvPr>
        </p:nvSpPr>
        <p:spPr>
          <a:xfrm>
            <a:off x="1066800" y="228600"/>
            <a:ext cx="7620000" cy="1020762"/>
          </a:xfrm>
        </p:spPr>
        <p:txBody>
          <a:bodyPr/>
          <a:lstStyle/>
          <a:p>
            <a:pPr algn="ctr"/>
            <a:r>
              <a:rPr lang="fr-FR" b="1" dirty="0" smtClean="0"/>
              <a:t>L’entreprise</a:t>
            </a:r>
            <a:endParaRPr lang="fr-FR" b="1" dirty="0"/>
          </a:p>
        </p:txBody>
      </p:sp>
      <p:sp>
        <p:nvSpPr>
          <p:cNvPr id="14" name="Espace réservé du contenu 13"/>
          <p:cNvSpPr>
            <a:spLocks noGrp="1"/>
          </p:cNvSpPr>
          <p:nvPr>
            <p:ph idx="1"/>
          </p:nvPr>
        </p:nvSpPr>
        <p:spPr/>
        <p:txBody>
          <a:bodyPr>
            <a:normAutofit/>
          </a:bodyPr>
          <a:lstStyle/>
          <a:p>
            <a:r>
              <a:rPr lang="fr-FR" sz="2200" dirty="0" smtClean="0"/>
              <a:t>l'entreprise -vue comme une organisation- se définit comme « l'ensemble de moyens structurés, constituant une unité de coordination, ayant des frontières identifiables, fonctionnant en continu, en vue d'atteindre un ensemble d'objectifs partagés par l'ensemble de ses membres (salariés, dirigeants, actionnaires...). »</a:t>
            </a:r>
          </a:p>
          <a:p>
            <a:endParaRPr lang="fr-FR" sz="2200" dirty="0" smtClean="0"/>
          </a:p>
          <a:p>
            <a:pPr>
              <a:buNone/>
            </a:pPr>
            <a:endParaRPr lang="fr-FR" sz="2200" dirty="0" smtClean="0"/>
          </a:p>
          <a:p>
            <a:r>
              <a:rPr lang="fr-FR" sz="2000" b="1" i="1" dirty="0" smtClean="0">
                <a:cs typeface="Times New Roman" pitchFamily="18" charset="0"/>
              </a:rPr>
              <a:t>Définition INSEE</a:t>
            </a:r>
            <a:r>
              <a:rPr lang="fr-FR" altLang="fr-FR" sz="2000" b="1" i="1" dirty="0" smtClean="0">
                <a:cs typeface="Times New Roman" pitchFamily="18" charset="0"/>
              </a:rPr>
              <a:t>  : «  Unité économique, juridiquement autonome pour produire des bien et des services au marché</a:t>
            </a:r>
            <a:endParaRPr lang="fr-FR" sz="2000" dirty="0"/>
          </a:p>
        </p:txBody>
      </p:sp>
    </p:spTree>
  </p:cSld>
  <p:clrMapOvr>
    <a:masterClrMapping/>
  </p:clrMapOvr>
  <p:transition>
    <p:cover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7" name="Espace réservé du contenu 6"/>
          <p:cNvSpPr>
            <a:spLocks noGrp="1"/>
          </p:cNvSpPr>
          <p:nvPr>
            <p:ph idx="1"/>
          </p:nvPr>
        </p:nvSpPr>
        <p:spPr>
          <a:xfrm>
            <a:off x="457200" y="1600200"/>
            <a:ext cx="8229600" cy="5257800"/>
          </a:xfrm>
        </p:spPr>
        <p:txBody>
          <a:bodyPr>
            <a:normAutofit/>
          </a:bodyPr>
          <a:lstStyle/>
          <a:p>
            <a:pPr>
              <a:buNone/>
            </a:pPr>
            <a:r>
              <a:rPr lang="fr-FR" sz="2000" b="1" dirty="0" smtClean="0"/>
              <a:t>La proposition commerciale, le devis, les CGV, le contrat de vente dans une relation B to C</a:t>
            </a:r>
          </a:p>
          <a:p>
            <a:pPr>
              <a:lnSpc>
                <a:spcPct val="110000"/>
              </a:lnSpc>
              <a:spcBef>
                <a:spcPts val="0"/>
              </a:spcBef>
              <a:buNone/>
            </a:pPr>
            <a:endParaRPr lang="fr-FR" sz="2000" b="1" dirty="0" smtClean="0"/>
          </a:p>
          <a:p>
            <a:pPr>
              <a:lnSpc>
                <a:spcPct val="110000"/>
              </a:lnSpc>
              <a:spcBef>
                <a:spcPts val="0"/>
              </a:spcBef>
            </a:pPr>
            <a:r>
              <a:rPr lang="fr-FR" sz="2000" dirty="0" smtClean="0"/>
              <a:t>La vente en magasin… une relation interpersonnelle</a:t>
            </a:r>
          </a:p>
          <a:p>
            <a:r>
              <a:rPr lang="fr-FR" sz="2000" dirty="0" smtClean="0"/>
              <a:t>La vente au comptoir… le client n’a pas directement accès à la marchandise</a:t>
            </a:r>
          </a:p>
          <a:p>
            <a:pPr>
              <a:lnSpc>
                <a:spcPct val="110000"/>
              </a:lnSpc>
              <a:spcBef>
                <a:spcPts val="0"/>
              </a:spcBef>
            </a:pPr>
            <a:r>
              <a:rPr lang="fr-FR" sz="2000" dirty="0" smtClean="0"/>
              <a:t>La vente directe ou vente à domicile</a:t>
            </a:r>
          </a:p>
          <a:p>
            <a:pPr lvl="2">
              <a:lnSpc>
                <a:spcPct val="110000"/>
              </a:lnSpc>
              <a:spcBef>
                <a:spcPts val="0"/>
              </a:spcBef>
              <a:buNone/>
            </a:pPr>
            <a:r>
              <a:rPr lang="fr-FR" sz="1800" b="1" i="1" dirty="0" smtClean="0"/>
              <a:t>Le client peut renoncer à son achat dans un délai de 7 jours ouvrables </a:t>
            </a:r>
          </a:p>
          <a:p>
            <a:pPr lvl="2">
              <a:lnSpc>
                <a:spcPct val="110000"/>
              </a:lnSpc>
              <a:spcBef>
                <a:spcPts val="0"/>
              </a:spcBef>
              <a:buNone/>
            </a:pPr>
            <a:endParaRPr lang="fr-FR" sz="1800" b="1" i="1" dirty="0" smtClean="0"/>
          </a:p>
          <a:p>
            <a:pPr>
              <a:lnSpc>
                <a:spcPct val="110000"/>
              </a:lnSpc>
              <a:spcBef>
                <a:spcPts val="0"/>
              </a:spcBef>
            </a:pPr>
            <a:r>
              <a:rPr lang="fr-FR" sz="2000" dirty="0" smtClean="0"/>
              <a:t>la vente à distance = tout type de vente qui passe par l’intermédiaire d’un support:</a:t>
            </a:r>
          </a:p>
          <a:p>
            <a:pPr lvl="1">
              <a:lnSpc>
                <a:spcPct val="110000"/>
              </a:lnSpc>
              <a:spcBef>
                <a:spcPts val="0"/>
              </a:spcBef>
            </a:pPr>
            <a:r>
              <a:rPr lang="fr-FR" sz="1600" dirty="0" smtClean="0"/>
              <a:t>Un écrit:  le catalogue  (VPC)</a:t>
            </a:r>
          </a:p>
          <a:p>
            <a:pPr lvl="1"/>
            <a:r>
              <a:rPr lang="fr-FR" sz="1600" dirty="0" smtClean="0"/>
              <a:t>Un outil télématique:  téléphone ou fax           confirmation  écrite du vendeur</a:t>
            </a:r>
          </a:p>
          <a:p>
            <a:pPr lvl="1"/>
            <a:r>
              <a:rPr lang="fr-FR" sz="1600" dirty="0" smtClean="0"/>
              <a:t>Un médium:  télévision ou internet (e-commerce) </a:t>
            </a:r>
          </a:p>
          <a:p>
            <a:pPr lvl="1"/>
            <a:endParaRPr lang="fr-FR" sz="1600" dirty="0" smtClean="0"/>
          </a:p>
          <a:p>
            <a:pPr lvl="1"/>
            <a:endParaRPr lang="fr-FR" sz="1600" dirty="0" smtClean="0"/>
          </a:p>
          <a:p>
            <a:pPr lvl="1"/>
            <a:endParaRPr lang="fr-FR" sz="1600" dirty="0" smtClean="0"/>
          </a:p>
          <a:p>
            <a:pPr>
              <a:buNone/>
            </a:pPr>
            <a:endParaRPr lang="fr-FR" dirty="0"/>
          </a:p>
        </p:txBody>
      </p:sp>
      <p:sp>
        <p:nvSpPr>
          <p:cNvPr id="10" name="Flèche droite 9"/>
          <p:cNvSpPr/>
          <p:nvPr/>
        </p:nvSpPr>
        <p:spPr>
          <a:xfrm>
            <a:off x="4644008" y="5589240"/>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7080834"/>
      </p:ext>
    </p:extLst>
  </p:cSld>
  <p:clrMapOvr>
    <a:masterClrMapping/>
  </p:clrMapOvr>
  <p:transition>
    <p:cover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7" name="Espace réservé du contenu 6"/>
          <p:cNvSpPr>
            <a:spLocks noGrp="1"/>
          </p:cNvSpPr>
          <p:nvPr>
            <p:ph idx="1"/>
          </p:nvPr>
        </p:nvSpPr>
        <p:spPr/>
        <p:txBody>
          <a:bodyPr>
            <a:normAutofit lnSpcReduction="10000"/>
          </a:bodyPr>
          <a:lstStyle/>
          <a:p>
            <a:pPr lvl="1">
              <a:buNone/>
            </a:pPr>
            <a:r>
              <a:rPr lang="fr-FR" sz="2100" b="1" dirty="0" smtClean="0"/>
              <a:t>L’e-commerce est régi par la loi du 21 juin 2004  </a:t>
            </a:r>
          </a:p>
          <a:p>
            <a:pPr lvl="1">
              <a:buNone/>
            </a:pPr>
            <a:r>
              <a:rPr lang="fr-FR" sz="2100" b="1" dirty="0" smtClean="0"/>
              <a:t>       </a:t>
            </a:r>
          </a:p>
          <a:p>
            <a:pPr lvl="1">
              <a:buNone/>
            </a:pPr>
            <a:r>
              <a:rPr lang="fr-FR" sz="1800" dirty="0" smtClean="0"/>
              <a:t>Le vendeur doit mettre ses CGV à la disposition de ses clients afin qu’ils puissent les consulter facilement et les conserver (</a:t>
            </a:r>
            <a:r>
              <a:rPr lang="fr-FR" sz="1800" dirty="0" err="1" smtClean="0"/>
              <a:t>cf</a:t>
            </a:r>
            <a:r>
              <a:rPr lang="fr-FR" sz="1800" dirty="0" smtClean="0"/>
              <a:t> </a:t>
            </a:r>
            <a:r>
              <a:rPr lang="fr-FR" sz="1800" dirty="0" err="1" smtClean="0"/>
              <a:t>ryanair</a:t>
            </a:r>
            <a:r>
              <a:rPr lang="fr-FR" sz="1800" dirty="0" smtClean="0"/>
              <a:t>).</a:t>
            </a:r>
          </a:p>
          <a:p>
            <a:pPr lvl="1">
              <a:buNone/>
            </a:pPr>
            <a:r>
              <a:rPr lang="fr-FR" sz="1800" dirty="0" smtClean="0"/>
              <a:t>Le client  doit avoir connaissance des coordonnées complètes de l’entreprise, des caractéristiques des produits proposés, du prix du taux de TVA, des frais d’envoi, du total TTC ainsi que de la durée de la validité de l’offre.</a:t>
            </a:r>
          </a:p>
          <a:p>
            <a:pPr lvl="1">
              <a:buNone/>
            </a:pPr>
            <a:r>
              <a:rPr lang="fr-FR" sz="1800" dirty="0" smtClean="0"/>
              <a:t>Le client doit pouvoir librement confirmer sa commande et l’accepter</a:t>
            </a:r>
          </a:p>
          <a:p>
            <a:pPr lvl="1">
              <a:buNone/>
            </a:pPr>
            <a:endParaRPr lang="fr-FR" sz="2100" dirty="0" smtClean="0"/>
          </a:p>
          <a:p>
            <a:pPr>
              <a:buNone/>
            </a:pPr>
            <a:r>
              <a:rPr lang="fr-FR" sz="2000" b="1" dirty="0" smtClean="0"/>
              <a:t>Les droits du consommateur:</a:t>
            </a:r>
          </a:p>
          <a:p>
            <a:pPr>
              <a:buNone/>
            </a:pPr>
            <a:r>
              <a:rPr lang="fr-FR" sz="1800" dirty="0" smtClean="0"/>
              <a:t>Le consommateur qui passe une commande sur internet a un droit de rétractation dans les 7 jours suivant la réception de la marchandise sans avoir à en justifier le motif.</a:t>
            </a:r>
          </a:p>
          <a:p>
            <a:pPr>
              <a:buNone/>
            </a:pPr>
            <a:r>
              <a:rPr lang="fr-FR" sz="1800" dirty="0" smtClean="0"/>
              <a:t>Le fournisseur est tenu de rembourser la marchandise (renvoyée aux frais du client) dans les 30 jours.</a:t>
            </a:r>
          </a:p>
          <a:p>
            <a:endParaRPr lang="fr-FR" dirty="0"/>
          </a:p>
        </p:txBody>
      </p:sp>
      <p:sp>
        <p:nvSpPr>
          <p:cNvPr id="10" name="Flèche droite 9"/>
          <p:cNvSpPr/>
          <p:nvPr/>
        </p:nvSpPr>
        <p:spPr>
          <a:xfrm>
            <a:off x="611560" y="2492896"/>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611560" y="3068960"/>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droite 11"/>
          <p:cNvSpPr/>
          <p:nvPr/>
        </p:nvSpPr>
        <p:spPr>
          <a:xfrm>
            <a:off x="611560" y="3717032"/>
            <a:ext cx="28803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5002398"/>
      </p:ext>
    </p:extLst>
  </p:cSld>
  <p:clrMapOvr>
    <a:masterClrMapping/>
  </p:clrMapOvr>
  <p:transition>
    <p:cover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utocopiant.fr/34-87-thickbox/bon-de-comma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95400"/>
            <a:ext cx="5715000" cy="543153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14" name="Espace réservé du contenu 13"/>
          <p:cNvSpPr>
            <a:spLocks noGrp="1"/>
          </p:cNvSpPr>
          <p:nvPr>
            <p:ph idx="1"/>
          </p:nvPr>
        </p:nvSpPr>
        <p:spPr>
          <a:xfrm>
            <a:off x="152400" y="1512592"/>
            <a:ext cx="4191000" cy="4997152"/>
          </a:xfrm>
        </p:spPr>
        <p:txBody>
          <a:bodyPr>
            <a:normAutofit lnSpcReduction="10000"/>
          </a:bodyPr>
          <a:lstStyle/>
          <a:p>
            <a:pPr>
              <a:lnSpc>
                <a:spcPct val="70000"/>
              </a:lnSpc>
              <a:buNone/>
            </a:pPr>
            <a:r>
              <a:rPr lang="fr-CA" sz="2000" b="1" dirty="0" smtClean="0"/>
              <a:t>Les informations de base contenues dans une commande sont catégorisée en deux parties:</a:t>
            </a:r>
          </a:p>
          <a:p>
            <a:pPr lvl="1">
              <a:lnSpc>
                <a:spcPct val="80000"/>
              </a:lnSpc>
            </a:pPr>
            <a:r>
              <a:rPr lang="fr-CA" sz="2000" b="1" i="1" dirty="0" smtClean="0"/>
              <a:t>Entête:</a:t>
            </a:r>
          </a:p>
          <a:p>
            <a:pPr lvl="2">
              <a:lnSpc>
                <a:spcPct val="80000"/>
              </a:lnSpc>
            </a:pPr>
            <a:r>
              <a:rPr lang="fr-CA" sz="1600" dirty="0" smtClean="0"/>
              <a:t>Nom du client</a:t>
            </a:r>
          </a:p>
          <a:p>
            <a:pPr lvl="2">
              <a:lnSpc>
                <a:spcPct val="80000"/>
              </a:lnSpc>
            </a:pPr>
            <a:r>
              <a:rPr lang="fr-CA" sz="1600" dirty="0" smtClean="0"/>
              <a:t>Date de la commande</a:t>
            </a:r>
          </a:p>
          <a:p>
            <a:pPr lvl="2">
              <a:lnSpc>
                <a:spcPct val="80000"/>
              </a:lnSpc>
            </a:pPr>
            <a:r>
              <a:rPr lang="fr-CA" sz="1600" dirty="0" smtClean="0"/>
              <a:t>Date prévue d’expédition</a:t>
            </a:r>
          </a:p>
          <a:p>
            <a:pPr lvl="2">
              <a:lnSpc>
                <a:spcPct val="80000"/>
              </a:lnSpc>
            </a:pPr>
            <a:r>
              <a:rPr lang="fr-CA" sz="1600" dirty="0" smtClean="0"/>
              <a:t>Adresse de livraison</a:t>
            </a:r>
          </a:p>
          <a:p>
            <a:pPr lvl="2">
              <a:lnSpc>
                <a:spcPct val="80000"/>
              </a:lnSpc>
            </a:pPr>
            <a:r>
              <a:rPr lang="fr-CA" sz="1600" dirty="0" smtClean="0"/>
              <a:t>Entrepôt (ou location) d’o</a:t>
            </a:r>
            <a:r>
              <a:rPr lang="en-US" sz="1600" dirty="0" smtClean="0">
                <a:cs typeface="Times New Roman" pitchFamily="18" charset="0"/>
              </a:rPr>
              <a:t>ù </a:t>
            </a:r>
            <a:r>
              <a:rPr lang="en-US" sz="1600" dirty="0" err="1" smtClean="0">
                <a:cs typeface="Times New Roman" pitchFamily="18" charset="0"/>
              </a:rPr>
              <a:t>sont</a:t>
            </a:r>
            <a:r>
              <a:rPr lang="en-US" sz="1600" dirty="0" smtClean="0">
                <a:cs typeface="Times New Roman" pitchFamily="18" charset="0"/>
              </a:rPr>
              <a:t> </a:t>
            </a:r>
            <a:r>
              <a:rPr lang="en-US" sz="1600" dirty="0" err="1" smtClean="0">
                <a:cs typeface="Times New Roman" pitchFamily="18" charset="0"/>
              </a:rPr>
              <a:t>tirés</a:t>
            </a:r>
            <a:r>
              <a:rPr lang="en-US" sz="1600" dirty="0" smtClean="0">
                <a:cs typeface="Times New Roman" pitchFamily="18" charset="0"/>
              </a:rPr>
              <a:t> les </a:t>
            </a:r>
            <a:r>
              <a:rPr lang="en-US" sz="1600" dirty="0" err="1" smtClean="0">
                <a:cs typeface="Times New Roman" pitchFamily="18" charset="0"/>
              </a:rPr>
              <a:t>produits</a:t>
            </a:r>
            <a:r>
              <a:rPr lang="en-US" sz="1600" dirty="0" smtClean="0">
                <a:cs typeface="Times New Roman" pitchFamily="18" charset="0"/>
              </a:rPr>
              <a:t>;</a:t>
            </a:r>
          </a:p>
          <a:p>
            <a:pPr lvl="1">
              <a:lnSpc>
                <a:spcPct val="80000"/>
              </a:lnSpc>
            </a:pPr>
            <a:r>
              <a:rPr lang="fr-CA" sz="2000" b="1" i="1" dirty="0" smtClean="0"/>
              <a:t>Détail:</a:t>
            </a:r>
          </a:p>
          <a:p>
            <a:pPr lvl="2">
              <a:lnSpc>
                <a:spcPct val="90000"/>
              </a:lnSpc>
            </a:pPr>
            <a:r>
              <a:rPr lang="fr-CA" sz="1600" dirty="0" smtClean="0"/>
              <a:t>Code de l’item commandé</a:t>
            </a:r>
          </a:p>
          <a:p>
            <a:pPr lvl="2">
              <a:lnSpc>
                <a:spcPct val="90000"/>
              </a:lnSpc>
            </a:pPr>
            <a:r>
              <a:rPr lang="fr-CA" sz="1600" dirty="0" smtClean="0"/>
              <a:t>Sa description</a:t>
            </a:r>
          </a:p>
          <a:p>
            <a:pPr lvl="2">
              <a:lnSpc>
                <a:spcPct val="90000"/>
              </a:lnSpc>
            </a:pPr>
            <a:r>
              <a:rPr lang="fr-CA" sz="1600" dirty="0" smtClean="0"/>
              <a:t>La quantité commandée</a:t>
            </a:r>
          </a:p>
          <a:p>
            <a:pPr lvl="2">
              <a:lnSpc>
                <a:spcPct val="90000"/>
              </a:lnSpc>
            </a:pPr>
            <a:r>
              <a:rPr lang="fr-CA" sz="1600" dirty="0" smtClean="0"/>
              <a:t>L’unité de mesure de l’unité commandée</a:t>
            </a:r>
          </a:p>
          <a:p>
            <a:pPr lvl="2">
              <a:lnSpc>
                <a:spcPct val="90000"/>
              </a:lnSpc>
            </a:pPr>
            <a:r>
              <a:rPr lang="fr-CA" sz="1600" dirty="0" smtClean="0"/>
              <a:t>Le prix de vente unitaire</a:t>
            </a:r>
          </a:p>
          <a:p>
            <a:pPr lvl="2">
              <a:lnSpc>
                <a:spcPct val="90000"/>
              </a:lnSpc>
            </a:pPr>
            <a:r>
              <a:rPr lang="fr-CA" sz="1600" dirty="0" smtClean="0"/>
              <a:t>Les taxes qui s’y rattachent</a:t>
            </a:r>
          </a:p>
          <a:p>
            <a:pPr lvl="2">
              <a:lnSpc>
                <a:spcPct val="90000"/>
              </a:lnSpc>
            </a:pPr>
            <a:r>
              <a:rPr lang="fr-CA" sz="1600" dirty="0" smtClean="0"/>
              <a:t>Dans certains cas, le numéro de série ou le numéro de lot d’o</a:t>
            </a:r>
            <a:r>
              <a:rPr lang="en-US" sz="1600" dirty="0" smtClean="0">
                <a:cs typeface="Times New Roman" pitchFamily="18" charset="0"/>
              </a:rPr>
              <a:t>ù </a:t>
            </a:r>
            <a:r>
              <a:rPr lang="en-US" sz="1600" dirty="0" err="1" smtClean="0">
                <a:cs typeface="Times New Roman" pitchFamily="18" charset="0"/>
              </a:rPr>
              <a:t>provient</a:t>
            </a:r>
            <a:r>
              <a:rPr lang="en-US" sz="1600" dirty="0" smtClean="0">
                <a:cs typeface="Times New Roman" pitchFamily="18" charset="0"/>
              </a:rPr>
              <a:t> </a:t>
            </a:r>
            <a:r>
              <a:rPr lang="en-US" sz="1600" dirty="0" err="1" smtClean="0">
                <a:cs typeface="Times New Roman" pitchFamily="18" charset="0"/>
              </a:rPr>
              <a:t>l’item</a:t>
            </a:r>
            <a:r>
              <a:rPr lang="en-US" sz="1600" dirty="0" smtClean="0">
                <a:cs typeface="Times New Roman" pitchFamily="18" charset="0"/>
              </a:rPr>
              <a:t> </a:t>
            </a:r>
          </a:p>
          <a:p>
            <a:pPr lvl="1"/>
            <a:endParaRPr lang="fr-FR" dirty="0"/>
          </a:p>
        </p:txBody>
      </p:sp>
    </p:spTree>
    <p:extLst>
      <p:ext uri="{BB962C8B-B14F-4D97-AF65-F5344CB8AC3E}">
        <p14:creationId xmlns:p14="http://schemas.microsoft.com/office/powerpoint/2010/main" val="3066413946"/>
      </p:ext>
    </p:extLst>
  </p:cSld>
  <p:clrMapOvr>
    <a:masterClrMapping/>
  </p:clrMapOvr>
  <p:transition>
    <p:cover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892480" y="3356992"/>
            <a:ext cx="184731" cy="369332"/>
          </a:xfrm>
          <a:prstGeom prst="rect">
            <a:avLst/>
          </a:prstGeom>
          <a:noFill/>
        </p:spPr>
        <p:txBody>
          <a:bodyPr wrap="none" rtlCol="0">
            <a:spAutoFit/>
          </a:bodyPr>
          <a:lstStyle/>
          <a:p>
            <a:endParaRPr lang="fr-FR" dirty="0"/>
          </a:p>
        </p:txBody>
      </p:sp>
      <p:sp>
        <p:nvSpPr>
          <p:cNvPr id="6" name="ZoneTexte 5"/>
          <p:cNvSpPr txBox="1"/>
          <p:nvPr/>
        </p:nvSpPr>
        <p:spPr>
          <a:xfrm>
            <a:off x="4860032" y="2708920"/>
            <a:ext cx="4073163" cy="369332"/>
          </a:xfrm>
          <a:prstGeom prst="rect">
            <a:avLst/>
          </a:prstGeom>
          <a:noFill/>
        </p:spPr>
        <p:txBody>
          <a:bodyPr wrap="square" rtlCol="0">
            <a:spAutoFit/>
          </a:bodyPr>
          <a:lstStyle/>
          <a:p>
            <a:endParaRPr lang="fr-FR" dirty="0"/>
          </a:p>
        </p:txBody>
      </p:sp>
      <p:sp>
        <p:nvSpPr>
          <p:cNvPr id="13" name="Titre 6"/>
          <p:cNvSpPr>
            <a:spLocks noGrp="1"/>
          </p:cNvSpPr>
          <p:nvPr>
            <p:ph type="title"/>
          </p:nvPr>
        </p:nvSpPr>
        <p:spPr/>
        <p:txBody>
          <a:bodyPr>
            <a:normAutofit/>
          </a:bodyPr>
          <a:lstStyle/>
          <a:p>
            <a:pPr algn="ctr"/>
            <a:r>
              <a:rPr lang="fr-FR" sz="2800" b="1" dirty="0" smtClean="0">
                <a:solidFill>
                  <a:prstClr val="black"/>
                </a:solidFill>
                <a:ea typeface="+mn-ea"/>
                <a:cs typeface="+mn-cs"/>
              </a:rPr>
              <a:t>L’ADV: interface dans la gestion des flux</a:t>
            </a:r>
            <a:br>
              <a:rPr lang="fr-FR" sz="2800" b="1" dirty="0" smtClean="0">
                <a:solidFill>
                  <a:prstClr val="black"/>
                </a:solidFill>
                <a:ea typeface="+mn-ea"/>
                <a:cs typeface="+mn-cs"/>
              </a:rPr>
            </a:br>
            <a:r>
              <a:rPr lang="fr-FR" sz="2800" b="1" dirty="0" smtClean="0">
                <a:solidFill>
                  <a:prstClr val="black"/>
                </a:solidFill>
              </a:rPr>
              <a:t> la commande client </a:t>
            </a:r>
            <a:endParaRPr lang="fr-FR" sz="2800" dirty="0"/>
          </a:p>
        </p:txBody>
      </p:sp>
      <p:sp>
        <p:nvSpPr>
          <p:cNvPr id="7" name="Espace réservé du contenu 6"/>
          <p:cNvSpPr>
            <a:spLocks noGrp="1"/>
          </p:cNvSpPr>
          <p:nvPr>
            <p:ph idx="1"/>
          </p:nvPr>
        </p:nvSpPr>
        <p:spPr>
          <a:xfrm>
            <a:off x="457200" y="1673424"/>
            <a:ext cx="8229600" cy="5184576"/>
          </a:xfrm>
        </p:spPr>
        <p:txBody>
          <a:bodyPr>
            <a:normAutofit/>
          </a:bodyPr>
          <a:lstStyle/>
          <a:p>
            <a:pPr>
              <a:lnSpc>
                <a:spcPct val="80000"/>
              </a:lnSpc>
              <a:buNone/>
            </a:pPr>
            <a:r>
              <a:rPr lang="fr-CA" sz="2000" b="1" dirty="0" smtClean="0"/>
              <a:t>Informations additionnelles- des exemples:</a:t>
            </a:r>
          </a:p>
          <a:p>
            <a:pPr>
              <a:spcBef>
                <a:spcPts val="600"/>
              </a:spcBef>
            </a:pPr>
            <a:r>
              <a:rPr lang="fr-CA" sz="2000" dirty="0" smtClean="0"/>
              <a:t>Parmi les informations additionnelles que l’on peut retrouver lors de la prise des commandes, sont les charges supplémentaires, telles que:</a:t>
            </a:r>
          </a:p>
          <a:p>
            <a:pPr lvl="2">
              <a:spcBef>
                <a:spcPts val="600"/>
              </a:spcBef>
            </a:pPr>
            <a:r>
              <a:rPr lang="fr-CA" sz="1800" dirty="0" smtClean="0"/>
              <a:t>Les frais de transport, les frais d’assurance, les frais de manipulation, etc..  Souvent ces frais sont rechargés au client, et l’entreprise  les comptabiliser distinctement des autres produits de la vente. </a:t>
            </a:r>
          </a:p>
          <a:p>
            <a:pPr lvl="2">
              <a:lnSpc>
                <a:spcPct val="90000"/>
              </a:lnSpc>
            </a:pPr>
            <a:endParaRPr lang="en-US" sz="1800" dirty="0" smtClean="0"/>
          </a:p>
          <a:p>
            <a:r>
              <a:rPr lang="fr-CA" sz="2000" dirty="0" smtClean="0"/>
              <a:t>Un autre type d’information pouvant être nécessaire est la commission à accorder aux représentants. </a:t>
            </a:r>
          </a:p>
          <a:p>
            <a:pPr lvl="2"/>
            <a:r>
              <a:rPr lang="fr-CA" sz="1800" dirty="0" smtClean="0"/>
              <a:t>Tel ou tel représentant a-t-il droit à des commissions?</a:t>
            </a:r>
          </a:p>
          <a:p>
            <a:pPr lvl="2"/>
            <a:r>
              <a:rPr lang="fr-CA" sz="1800" dirty="0" smtClean="0"/>
              <a:t>Si oui,  le taux est-il fixe ou basé sur un volume de ventes?</a:t>
            </a:r>
          </a:p>
          <a:p>
            <a:pPr lvl="2"/>
            <a:r>
              <a:rPr lang="fr-CA" sz="1800" dirty="0" smtClean="0"/>
              <a:t>Quelle est la base de calcul pour la commission, à savoir le montant brut (ou net) de la vente, ou encore la marge  brute réalisée sur la vente du produit</a:t>
            </a:r>
            <a:endParaRPr lang="fr-FR" sz="1800" dirty="0"/>
          </a:p>
        </p:txBody>
      </p:sp>
    </p:spTree>
    <p:extLst>
      <p:ext uri="{BB962C8B-B14F-4D97-AF65-F5344CB8AC3E}">
        <p14:creationId xmlns:p14="http://schemas.microsoft.com/office/powerpoint/2010/main" val="1314543041"/>
      </p:ext>
    </p:extLst>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pPr algn="l"/>
            <a:fld id="{244291EF-772C-4B99-A3CF-0071BDBF94EA}" type="slidenum">
              <a:rPr lang="en-US" sz="1800" smtClean="0">
                <a:latin typeface="+mn-lt"/>
              </a:rPr>
              <a:pPr algn="l"/>
              <a:t>7</a:t>
            </a:fld>
            <a:endParaRPr lang="en-US" sz="1800" dirty="0">
              <a:latin typeface="+mn-lt"/>
            </a:endParaRPr>
          </a:p>
        </p:txBody>
      </p:sp>
      <p:sp>
        <p:nvSpPr>
          <p:cNvPr id="2" name="Espace réservé du contenu 1"/>
          <p:cNvSpPr>
            <a:spLocks noGrp="1"/>
          </p:cNvSpPr>
          <p:nvPr>
            <p:ph idx="1"/>
          </p:nvPr>
        </p:nvSpPr>
        <p:spPr>
          <a:xfrm>
            <a:off x="457200" y="1600201"/>
            <a:ext cx="8229600" cy="1324744"/>
          </a:xfrm>
        </p:spPr>
        <p:txBody>
          <a:bodyPr/>
          <a:lstStyle/>
          <a:p>
            <a:r>
              <a:rPr lang="fr-FR" sz="2400" b="1" dirty="0" smtClean="0"/>
              <a:t>Les différents types d’entreprises:</a:t>
            </a:r>
          </a:p>
          <a:p>
            <a:pPr marL="0" indent="0">
              <a:buNone/>
            </a:pPr>
            <a:r>
              <a:rPr lang="fr-FR" sz="2000" dirty="0" smtClean="0"/>
              <a:t>Les entreprises peuvent être classées selon des critères communs: leur activité, leur taille, leur forme juridique…</a:t>
            </a:r>
          </a:p>
          <a:p>
            <a:pPr marL="0" indent="0">
              <a:buNone/>
            </a:pPr>
            <a:endParaRPr lang="fr-FR" sz="2000" dirty="0"/>
          </a:p>
        </p:txBody>
      </p:sp>
      <p:sp>
        <p:nvSpPr>
          <p:cNvPr id="9" name="Titre 1"/>
          <p:cNvSpPr>
            <a:spLocks noGrp="1"/>
          </p:cNvSpPr>
          <p:nvPr>
            <p:ph type="title"/>
          </p:nvPr>
        </p:nvSpPr>
        <p:spPr>
          <a:xfrm>
            <a:off x="1331913" y="274638"/>
            <a:ext cx="7354887" cy="1143000"/>
          </a:xfrm>
        </p:spPr>
        <p:txBody>
          <a:bodyPr/>
          <a:lstStyle/>
          <a:p>
            <a:pPr algn="ctr"/>
            <a:r>
              <a:rPr lang="fr-FR" b="1" dirty="0" smtClean="0"/>
              <a:t>L’entreprise</a:t>
            </a:r>
            <a:endParaRPr lang="fr-FR" b="1" dirty="0"/>
          </a:p>
        </p:txBody>
      </p:sp>
      <p:sp>
        <p:nvSpPr>
          <p:cNvPr id="3" name="ZoneTexte 2"/>
          <p:cNvSpPr txBox="1"/>
          <p:nvPr/>
        </p:nvSpPr>
        <p:spPr>
          <a:xfrm>
            <a:off x="539552" y="3212976"/>
            <a:ext cx="324036" cy="2862322"/>
          </a:xfrm>
          <a:prstGeom prst="rect">
            <a:avLst/>
          </a:prstGeom>
          <a:solidFill>
            <a:schemeClr val="bg2"/>
          </a:solidFill>
        </p:spPr>
        <p:txBody>
          <a:bodyPr wrap="square" rtlCol="0">
            <a:spAutoFit/>
          </a:bodyPr>
          <a:lstStyle/>
          <a:p>
            <a:pPr algn="l"/>
            <a:r>
              <a:rPr lang="fr-FR" sz="1800" b="1" dirty="0" smtClean="0">
                <a:latin typeface="+mn-lt"/>
              </a:rPr>
              <a:t>ENTEPRISES</a:t>
            </a:r>
            <a:endParaRPr lang="fr-FR" sz="1800" b="1" dirty="0">
              <a:latin typeface="+mn-lt"/>
            </a:endParaRPr>
          </a:p>
        </p:txBody>
      </p:sp>
      <p:cxnSp>
        <p:nvCxnSpPr>
          <p:cNvPr id="5" name="Connecteur droit avec flèche 4"/>
          <p:cNvCxnSpPr/>
          <p:nvPr/>
        </p:nvCxnSpPr>
        <p:spPr>
          <a:xfrm>
            <a:off x="1043608" y="3429000"/>
            <a:ext cx="792088"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051720" y="3212976"/>
            <a:ext cx="2088232" cy="369332"/>
          </a:xfrm>
          <a:prstGeom prst="rect">
            <a:avLst/>
          </a:prstGeom>
          <a:noFill/>
        </p:spPr>
        <p:txBody>
          <a:bodyPr wrap="square" rtlCol="0">
            <a:spAutoFit/>
          </a:bodyPr>
          <a:lstStyle/>
          <a:p>
            <a:pPr algn="l"/>
            <a:r>
              <a:rPr lang="fr-FR" sz="1800" dirty="0" smtClean="0">
                <a:latin typeface="+mn-lt"/>
              </a:rPr>
              <a:t>industrielles</a:t>
            </a:r>
            <a:endParaRPr lang="fr-FR" sz="1800" dirty="0">
              <a:latin typeface="+mn-lt"/>
            </a:endParaRPr>
          </a:p>
        </p:txBody>
      </p:sp>
      <p:cxnSp>
        <p:nvCxnSpPr>
          <p:cNvPr id="12" name="Connecteur droit avec flèche 11"/>
          <p:cNvCxnSpPr/>
          <p:nvPr/>
        </p:nvCxnSpPr>
        <p:spPr>
          <a:xfrm>
            <a:off x="1043608" y="4293096"/>
            <a:ext cx="792088"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1043608" y="5589240"/>
            <a:ext cx="792088"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051720" y="4077072"/>
            <a:ext cx="1944216" cy="369332"/>
          </a:xfrm>
          <a:prstGeom prst="rect">
            <a:avLst/>
          </a:prstGeom>
          <a:noFill/>
        </p:spPr>
        <p:txBody>
          <a:bodyPr wrap="square" rtlCol="0">
            <a:spAutoFit/>
          </a:bodyPr>
          <a:lstStyle/>
          <a:p>
            <a:pPr algn="l"/>
            <a:r>
              <a:rPr lang="fr-FR" sz="1800" dirty="0">
                <a:latin typeface="+mn-lt"/>
              </a:rPr>
              <a:t>d</a:t>
            </a:r>
            <a:r>
              <a:rPr lang="fr-FR" sz="1800" dirty="0" smtClean="0">
                <a:latin typeface="+mn-lt"/>
              </a:rPr>
              <a:t>e service</a:t>
            </a:r>
            <a:endParaRPr lang="fr-FR" sz="1800" dirty="0">
              <a:latin typeface="+mn-lt"/>
            </a:endParaRPr>
          </a:p>
        </p:txBody>
      </p:sp>
      <p:sp>
        <p:nvSpPr>
          <p:cNvPr id="11" name="ZoneTexte 10"/>
          <p:cNvSpPr txBox="1"/>
          <p:nvPr/>
        </p:nvSpPr>
        <p:spPr>
          <a:xfrm>
            <a:off x="2068880" y="5291038"/>
            <a:ext cx="2520280" cy="369332"/>
          </a:xfrm>
          <a:prstGeom prst="rect">
            <a:avLst/>
          </a:prstGeom>
          <a:noFill/>
        </p:spPr>
        <p:txBody>
          <a:bodyPr wrap="square" rtlCol="0">
            <a:spAutoFit/>
          </a:bodyPr>
          <a:lstStyle/>
          <a:p>
            <a:pPr algn="l"/>
            <a:r>
              <a:rPr lang="fr-FR" sz="1800" dirty="0" smtClean="0">
                <a:latin typeface="+mn-lt"/>
              </a:rPr>
              <a:t>agricoles</a:t>
            </a:r>
            <a:endParaRPr lang="fr-FR" sz="1800" dirty="0">
              <a:latin typeface="+mn-lt"/>
            </a:endParaRPr>
          </a:p>
        </p:txBody>
      </p:sp>
      <p:cxnSp>
        <p:nvCxnSpPr>
          <p:cNvPr id="16" name="Connecteur droit avec flèche 15"/>
          <p:cNvCxnSpPr/>
          <p:nvPr/>
        </p:nvCxnSpPr>
        <p:spPr>
          <a:xfrm>
            <a:off x="1043608" y="4797152"/>
            <a:ext cx="792088" cy="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068880" y="4644137"/>
            <a:ext cx="2863160" cy="369332"/>
          </a:xfrm>
          <a:prstGeom prst="rect">
            <a:avLst/>
          </a:prstGeom>
          <a:noFill/>
        </p:spPr>
        <p:txBody>
          <a:bodyPr wrap="square" rtlCol="0">
            <a:spAutoFit/>
          </a:bodyPr>
          <a:lstStyle/>
          <a:p>
            <a:pPr algn="l"/>
            <a:r>
              <a:rPr lang="fr-FR" sz="1800" dirty="0" smtClean="0">
                <a:latin typeface="+mn-lt"/>
              </a:rPr>
              <a:t>commerciales</a:t>
            </a:r>
            <a:endParaRPr lang="fr-FR" sz="1800" dirty="0">
              <a:latin typeface="+mn-lt"/>
            </a:endParaRPr>
          </a:p>
        </p:txBody>
      </p:sp>
      <p:sp>
        <p:nvSpPr>
          <p:cNvPr id="15" name="ZoneTexte 14"/>
          <p:cNvSpPr txBox="1"/>
          <p:nvPr/>
        </p:nvSpPr>
        <p:spPr>
          <a:xfrm>
            <a:off x="3923928" y="3074476"/>
            <a:ext cx="4320480" cy="646331"/>
          </a:xfrm>
          <a:prstGeom prst="rect">
            <a:avLst/>
          </a:prstGeom>
          <a:noFill/>
        </p:spPr>
        <p:txBody>
          <a:bodyPr wrap="square" rtlCol="0">
            <a:spAutoFit/>
          </a:bodyPr>
          <a:lstStyle/>
          <a:p>
            <a:pPr algn="l"/>
            <a:r>
              <a:rPr lang="fr-FR" sz="1800" dirty="0" smtClean="0">
                <a:latin typeface="+mn-lt"/>
              </a:rPr>
              <a:t>Elles transforment la matière première pour fabriquer un produit</a:t>
            </a:r>
            <a:endParaRPr lang="fr-FR" sz="1800" dirty="0">
              <a:latin typeface="+mn-lt"/>
            </a:endParaRPr>
          </a:p>
        </p:txBody>
      </p:sp>
      <p:sp>
        <p:nvSpPr>
          <p:cNvPr id="17" name="ZoneTexte 16"/>
          <p:cNvSpPr txBox="1"/>
          <p:nvPr/>
        </p:nvSpPr>
        <p:spPr>
          <a:xfrm>
            <a:off x="3923928" y="4077072"/>
            <a:ext cx="3672408" cy="369332"/>
          </a:xfrm>
          <a:prstGeom prst="rect">
            <a:avLst/>
          </a:prstGeom>
          <a:noFill/>
        </p:spPr>
        <p:txBody>
          <a:bodyPr wrap="square" rtlCol="0">
            <a:spAutoFit/>
          </a:bodyPr>
          <a:lstStyle/>
          <a:p>
            <a:pPr algn="l"/>
            <a:r>
              <a:rPr lang="fr-FR" sz="1800" dirty="0" smtClean="0">
                <a:latin typeface="+mn-lt"/>
              </a:rPr>
              <a:t>Elles vendent leur savoir faire</a:t>
            </a:r>
            <a:endParaRPr lang="fr-FR" sz="1800" dirty="0">
              <a:latin typeface="+mn-lt"/>
            </a:endParaRPr>
          </a:p>
        </p:txBody>
      </p:sp>
      <p:sp>
        <p:nvSpPr>
          <p:cNvPr id="18" name="ZoneTexte 17"/>
          <p:cNvSpPr txBox="1"/>
          <p:nvPr/>
        </p:nvSpPr>
        <p:spPr>
          <a:xfrm>
            <a:off x="3901616" y="4620225"/>
            <a:ext cx="4774840" cy="369332"/>
          </a:xfrm>
          <a:prstGeom prst="rect">
            <a:avLst/>
          </a:prstGeom>
          <a:noFill/>
        </p:spPr>
        <p:txBody>
          <a:bodyPr wrap="square" rtlCol="0">
            <a:spAutoFit/>
          </a:bodyPr>
          <a:lstStyle/>
          <a:p>
            <a:pPr algn="l"/>
            <a:r>
              <a:rPr lang="fr-FR" sz="1800" dirty="0" smtClean="0">
                <a:latin typeface="+mn-lt"/>
              </a:rPr>
              <a:t>Elles revendent en l’état des marchandises</a:t>
            </a:r>
            <a:endParaRPr lang="fr-FR" sz="1800" dirty="0">
              <a:latin typeface="+mn-lt"/>
            </a:endParaRPr>
          </a:p>
        </p:txBody>
      </p:sp>
      <p:sp>
        <p:nvSpPr>
          <p:cNvPr id="19" name="ZoneTexte 18"/>
          <p:cNvSpPr txBox="1"/>
          <p:nvPr/>
        </p:nvSpPr>
        <p:spPr>
          <a:xfrm>
            <a:off x="3851920" y="5373216"/>
            <a:ext cx="4824536" cy="646331"/>
          </a:xfrm>
          <a:prstGeom prst="rect">
            <a:avLst/>
          </a:prstGeom>
          <a:noFill/>
        </p:spPr>
        <p:txBody>
          <a:bodyPr wrap="square" rtlCol="0">
            <a:spAutoFit/>
          </a:bodyPr>
          <a:lstStyle/>
          <a:p>
            <a:pPr algn="l"/>
            <a:r>
              <a:rPr lang="fr-FR" sz="1800" dirty="0" smtClean="0">
                <a:latin typeface="+mn-lt"/>
              </a:rPr>
              <a:t>Elles produisent essentiellement des matières premières ou des denrées alimentaires</a:t>
            </a:r>
            <a:endParaRPr lang="fr-FR" sz="1800" dirty="0">
              <a:latin typeface="+mn-lt"/>
            </a:endParaRPr>
          </a:p>
        </p:txBody>
      </p:sp>
    </p:spTree>
    <p:extLst>
      <p:ext uri="{BB962C8B-B14F-4D97-AF65-F5344CB8AC3E}">
        <p14:creationId xmlns:p14="http://schemas.microsoft.com/office/powerpoint/2010/main" val="1904439378"/>
      </p:ext>
    </p:extLst>
  </p:cSld>
  <p:clrMapOvr>
    <a:masterClrMapping/>
  </p:clrMapOvr>
  <p:transition advClick="0">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8</a:t>
            </a:fld>
            <a:endParaRPr lang="en-US" dirty="0"/>
          </a:p>
        </p:txBody>
      </p:sp>
      <p:pic>
        <p:nvPicPr>
          <p:cNvPr id="8" name="Picture 4" descr="D:\CLIPARTS\GRAPHICS\ARCHITEC\ARCH0032.WMF"/>
          <p:cNvPicPr>
            <a:picLocks noChangeAspect="1" noChangeArrowheads="1"/>
          </p:cNvPicPr>
          <p:nvPr/>
        </p:nvPicPr>
        <p:blipFill>
          <a:blip r:embed="rId2" cstate="print"/>
          <a:srcRect/>
          <a:stretch>
            <a:fillRect/>
          </a:stretch>
        </p:blipFill>
        <p:spPr bwMode="auto">
          <a:xfrm>
            <a:off x="3429000" y="3200400"/>
            <a:ext cx="1905000" cy="1230313"/>
          </a:xfrm>
          <a:prstGeom prst="rect">
            <a:avLst/>
          </a:prstGeom>
          <a:noFill/>
          <a:ln w="9525">
            <a:noFill/>
            <a:miter lim="800000"/>
            <a:headEnd/>
            <a:tailEnd/>
          </a:ln>
        </p:spPr>
      </p:pic>
      <p:sp>
        <p:nvSpPr>
          <p:cNvPr id="9" name="AutoShape 5"/>
          <p:cNvSpPr>
            <a:spLocks noChangeArrowheads="1"/>
          </p:cNvSpPr>
          <p:nvPr/>
        </p:nvSpPr>
        <p:spPr bwMode="auto">
          <a:xfrm>
            <a:off x="2590800" y="2133600"/>
            <a:ext cx="1600200" cy="685800"/>
          </a:xfrm>
          <a:prstGeom prst="curvedDownArrow">
            <a:avLst>
              <a:gd name="adj1" fmla="val 46667"/>
              <a:gd name="adj2" fmla="val 93333"/>
              <a:gd name="adj3" fmla="val 33333"/>
            </a:avLst>
          </a:prstGeom>
          <a:solidFill>
            <a:schemeClr val="accent1"/>
          </a:solidFill>
          <a:ln w="9525">
            <a:solidFill>
              <a:schemeClr val="tx1"/>
            </a:solidFill>
            <a:miter lim="800000"/>
            <a:headEnd/>
            <a:tailEnd/>
          </a:ln>
        </p:spPr>
        <p:txBody>
          <a:bodyPr wrap="none" anchor="ctr"/>
          <a:lstStyle/>
          <a:p>
            <a:endParaRPr lang="fr-FR"/>
          </a:p>
        </p:txBody>
      </p:sp>
      <p:sp>
        <p:nvSpPr>
          <p:cNvPr id="10" name="AutoShape 6"/>
          <p:cNvSpPr>
            <a:spLocks noChangeArrowheads="1"/>
          </p:cNvSpPr>
          <p:nvPr/>
        </p:nvSpPr>
        <p:spPr bwMode="auto">
          <a:xfrm>
            <a:off x="5334000" y="3733800"/>
            <a:ext cx="1600200" cy="685800"/>
          </a:xfrm>
          <a:prstGeom prst="curvedDownArrow">
            <a:avLst>
              <a:gd name="adj1" fmla="val 46667"/>
              <a:gd name="adj2" fmla="val 93333"/>
              <a:gd name="adj3" fmla="val 33333"/>
            </a:avLst>
          </a:prstGeom>
          <a:solidFill>
            <a:schemeClr val="accent1"/>
          </a:solidFill>
          <a:ln w="9525">
            <a:solidFill>
              <a:schemeClr val="tx1"/>
            </a:solidFill>
            <a:miter lim="800000"/>
            <a:headEnd/>
            <a:tailEnd/>
          </a:ln>
        </p:spPr>
        <p:txBody>
          <a:bodyPr wrap="none" anchor="ctr"/>
          <a:lstStyle/>
          <a:p>
            <a:endParaRPr lang="fr-FR"/>
          </a:p>
        </p:txBody>
      </p:sp>
      <p:sp>
        <p:nvSpPr>
          <p:cNvPr id="11" name="WordArt 9"/>
          <p:cNvSpPr>
            <a:spLocks noChangeArrowheads="1" noChangeShapeType="1" noTextEdit="1"/>
          </p:cNvSpPr>
          <p:nvPr/>
        </p:nvSpPr>
        <p:spPr bwMode="auto">
          <a:xfrm>
            <a:off x="838200" y="3124200"/>
            <a:ext cx="2476500" cy="728663"/>
          </a:xfrm>
          <a:prstGeom prst="rect">
            <a:avLst/>
          </a:prstGeom>
        </p:spPr>
        <p:txBody>
          <a:bodyPr wrap="none" fromWordArt="1">
            <a:prstTxWarp prst="textPlain">
              <a:avLst>
                <a:gd name="adj" fmla="val 50000"/>
              </a:avLst>
            </a:prstTxWarp>
          </a:bodyPr>
          <a:lstStyle/>
          <a:p>
            <a:pPr algn="ctr"/>
            <a:r>
              <a:rPr lang="fr-FR" sz="2800" kern="10" spc="560">
                <a:ln w="9525">
                  <a:noFill/>
                  <a:miter lim="800000"/>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Matières premières</a:t>
            </a:r>
          </a:p>
          <a:p>
            <a:pPr algn="ctr"/>
            <a:r>
              <a:rPr lang="fr-FR" sz="2800" kern="10" spc="560">
                <a:ln w="9525">
                  <a:noFill/>
                  <a:miter lim="800000"/>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       +</a:t>
            </a:r>
          </a:p>
          <a:p>
            <a:pPr algn="ctr"/>
            <a:r>
              <a:rPr lang="fr-FR" sz="2800" kern="10" spc="560">
                <a:ln w="9525">
                  <a:noFill/>
                  <a:miter lim="800000"/>
                  <a:headEnd/>
                  <a:tailEnd/>
                </a:ln>
                <a:gradFill rotWithShape="1">
                  <a:gsLst>
                    <a:gs pos="0">
                      <a:srgbClr val="AAAAAA"/>
                    </a:gs>
                    <a:gs pos="100000">
                      <a:srgbClr val="FFFFFF"/>
                    </a:gs>
                  </a:gsLst>
                  <a:lin ang="5400000" scaled="1"/>
                </a:gradFill>
                <a:effectLst>
                  <a:outerShdw dist="45791" dir="3378596" algn="ctr" rotWithShape="0">
                    <a:srgbClr val="4D4D4D"/>
                  </a:outerShdw>
                </a:effectLst>
                <a:latin typeface="Arial Black"/>
              </a:rPr>
              <a:t>Produits finis</a:t>
            </a:r>
          </a:p>
        </p:txBody>
      </p:sp>
      <p:sp>
        <p:nvSpPr>
          <p:cNvPr id="12" name="AutoShape 11"/>
          <p:cNvSpPr>
            <a:spLocks/>
          </p:cNvSpPr>
          <p:nvPr/>
        </p:nvSpPr>
        <p:spPr bwMode="auto">
          <a:xfrm rot="16210463">
            <a:off x="1979613" y="2513013"/>
            <a:ext cx="77787" cy="2973387"/>
          </a:xfrm>
          <a:prstGeom prst="leftBracket">
            <a:avLst>
              <a:gd name="adj" fmla="val 318539"/>
            </a:avLst>
          </a:prstGeom>
          <a:noFill/>
          <a:ln w="31750">
            <a:solidFill>
              <a:schemeClr val="tx1"/>
            </a:solidFill>
            <a:miter lim="800000"/>
            <a:headEnd/>
            <a:tailEnd/>
          </a:ln>
        </p:spPr>
        <p:txBody>
          <a:bodyPr wrap="none" anchor="ctr"/>
          <a:lstStyle/>
          <a:p>
            <a:endParaRPr lang="fr-FR"/>
          </a:p>
        </p:txBody>
      </p:sp>
      <p:sp>
        <p:nvSpPr>
          <p:cNvPr id="13" name="Text Box 13"/>
          <p:cNvSpPr txBox="1">
            <a:spLocks noChangeArrowheads="1"/>
          </p:cNvSpPr>
          <p:nvPr/>
        </p:nvSpPr>
        <p:spPr bwMode="auto">
          <a:xfrm>
            <a:off x="457200" y="4191000"/>
            <a:ext cx="2971800" cy="822325"/>
          </a:xfrm>
          <a:prstGeom prst="rect">
            <a:avLst/>
          </a:prstGeom>
          <a:noFill/>
          <a:ln w="9525">
            <a:noFill/>
            <a:miter lim="800000"/>
            <a:headEnd/>
            <a:tailEnd/>
          </a:ln>
        </p:spPr>
        <p:txBody>
          <a:bodyPr>
            <a:spAutoFit/>
          </a:bodyPr>
          <a:lstStyle/>
          <a:p>
            <a:pPr algn="ctr">
              <a:spcBef>
                <a:spcPct val="50000"/>
              </a:spcBef>
            </a:pPr>
            <a:r>
              <a:rPr lang="fr-FR"/>
              <a:t>= Consommations intermédiaires</a:t>
            </a:r>
          </a:p>
        </p:txBody>
      </p:sp>
      <p:sp>
        <p:nvSpPr>
          <p:cNvPr id="15" name="Text Box 14"/>
          <p:cNvSpPr txBox="1">
            <a:spLocks noChangeArrowheads="1"/>
          </p:cNvSpPr>
          <p:nvPr/>
        </p:nvSpPr>
        <p:spPr bwMode="auto">
          <a:xfrm>
            <a:off x="914400" y="1981200"/>
            <a:ext cx="1524000" cy="463550"/>
          </a:xfrm>
          <a:prstGeom prst="rect">
            <a:avLst/>
          </a:prstGeom>
          <a:noFill/>
          <a:ln w="6350">
            <a:solidFill>
              <a:schemeClr val="tx1"/>
            </a:solidFill>
            <a:miter lim="800000"/>
            <a:headEnd/>
            <a:tailEnd/>
          </a:ln>
        </p:spPr>
        <p:txBody>
          <a:bodyPr>
            <a:spAutoFit/>
          </a:bodyPr>
          <a:lstStyle/>
          <a:p>
            <a:pPr algn="ctr">
              <a:spcBef>
                <a:spcPct val="50000"/>
              </a:spcBef>
            </a:pPr>
            <a:r>
              <a:rPr lang="fr-FR">
                <a:solidFill>
                  <a:srgbClr val="5F885C"/>
                </a:solidFill>
              </a:rPr>
              <a:t>Achat</a:t>
            </a:r>
          </a:p>
        </p:txBody>
      </p:sp>
      <p:sp>
        <p:nvSpPr>
          <p:cNvPr id="16" name="Text Box 15"/>
          <p:cNvSpPr txBox="1">
            <a:spLocks noChangeArrowheads="1"/>
          </p:cNvSpPr>
          <p:nvPr/>
        </p:nvSpPr>
        <p:spPr bwMode="auto">
          <a:xfrm>
            <a:off x="4495800" y="2133600"/>
            <a:ext cx="2362200" cy="1008063"/>
          </a:xfrm>
          <a:prstGeom prst="rect">
            <a:avLst/>
          </a:prstGeom>
          <a:noFill/>
          <a:ln w="3175">
            <a:solidFill>
              <a:schemeClr val="tx1"/>
            </a:solidFill>
            <a:miter lim="800000"/>
            <a:headEnd/>
            <a:tailEnd/>
          </a:ln>
        </p:spPr>
        <p:txBody>
          <a:bodyPr>
            <a:spAutoFit/>
          </a:bodyPr>
          <a:lstStyle/>
          <a:p>
            <a:pPr>
              <a:spcBef>
                <a:spcPct val="50000"/>
              </a:spcBef>
            </a:pPr>
            <a:r>
              <a:rPr lang="fr-FR">
                <a:solidFill>
                  <a:srgbClr val="5F885C"/>
                </a:solidFill>
              </a:rPr>
              <a:t>Production</a:t>
            </a:r>
          </a:p>
          <a:p>
            <a:pPr>
              <a:spcBef>
                <a:spcPct val="50000"/>
              </a:spcBef>
            </a:pPr>
            <a:r>
              <a:rPr lang="fr-FR">
                <a:solidFill>
                  <a:srgbClr val="5F885C"/>
                </a:solidFill>
              </a:rPr>
              <a:t>Transformation</a:t>
            </a:r>
          </a:p>
        </p:txBody>
      </p:sp>
      <p:sp>
        <p:nvSpPr>
          <p:cNvPr id="17" name="Text Box 16"/>
          <p:cNvSpPr txBox="1">
            <a:spLocks noChangeArrowheads="1"/>
          </p:cNvSpPr>
          <p:nvPr/>
        </p:nvSpPr>
        <p:spPr bwMode="auto">
          <a:xfrm>
            <a:off x="6629400" y="4419600"/>
            <a:ext cx="1524000" cy="463550"/>
          </a:xfrm>
          <a:prstGeom prst="rect">
            <a:avLst/>
          </a:prstGeom>
          <a:noFill/>
          <a:ln w="6350">
            <a:solidFill>
              <a:schemeClr val="tx1"/>
            </a:solidFill>
            <a:miter lim="800000"/>
            <a:headEnd/>
            <a:tailEnd/>
          </a:ln>
        </p:spPr>
        <p:txBody>
          <a:bodyPr>
            <a:spAutoFit/>
          </a:bodyPr>
          <a:lstStyle/>
          <a:p>
            <a:pPr algn="ctr">
              <a:spcBef>
                <a:spcPct val="50000"/>
              </a:spcBef>
            </a:pPr>
            <a:r>
              <a:rPr lang="fr-FR">
                <a:solidFill>
                  <a:srgbClr val="5F885C"/>
                </a:solidFill>
              </a:rPr>
              <a:t>Vente</a:t>
            </a:r>
          </a:p>
        </p:txBody>
      </p:sp>
      <p:sp>
        <p:nvSpPr>
          <p:cNvPr id="18" name="Text Box 17"/>
          <p:cNvSpPr txBox="1">
            <a:spLocks noChangeArrowheads="1"/>
          </p:cNvSpPr>
          <p:nvPr/>
        </p:nvSpPr>
        <p:spPr bwMode="auto">
          <a:xfrm>
            <a:off x="5334000" y="5029200"/>
            <a:ext cx="3810000" cy="1004888"/>
          </a:xfrm>
          <a:prstGeom prst="rect">
            <a:avLst/>
          </a:prstGeom>
          <a:noFill/>
          <a:ln w="9525">
            <a:noFill/>
            <a:miter lim="800000"/>
            <a:headEnd/>
            <a:tailEnd/>
          </a:ln>
        </p:spPr>
        <p:txBody>
          <a:bodyPr>
            <a:spAutoFit/>
          </a:bodyPr>
          <a:lstStyle/>
          <a:p>
            <a:pPr algn="ctr">
              <a:spcBef>
                <a:spcPct val="50000"/>
              </a:spcBef>
            </a:pPr>
            <a:r>
              <a:rPr lang="fr-FR"/>
              <a:t>Produits finis </a:t>
            </a:r>
          </a:p>
          <a:p>
            <a:pPr algn="ctr">
              <a:spcBef>
                <a:spcPct val="50000"/>
              </a:spcBef>
            </a:pPr>
            <a:r>
              <a:rPr lang="fr-FR"/>
              <a:t>Biens ou services</a:t>
            </a:r>
          </a:p>
        </p:txBody>
      </p:sp>
      <p:sp>
        <p:nvSpPr>
          <p:cNvPr id="19" name="Titre 1"/>
          <p:cNvSpPr>
            <a:spLocks noGrp="1"/>
          </p:cNvSpPr>
          <p:nvPr>
            <p:ph type="title"/>
          </p:nvPr>
        </p:nvSpPr>
        <p:spPr>
          <a:xfrm>
            <a:off x="1066800" y="228600"/>
            <a:ext cx="7620000" cy="1020762"/>
          </a:xfrm>
        </p:spPr>
        <p:txBody>
          <a:bodyPr/>
          <a:lstStyle/>
          <a:p>
            <a:pPr algn="ctr"/>
            <a:r>
              <a:rPr lang="fr-FR" b="1" dirty="0" smtClean="0"/>
              <a:t>L’entreprise</a:t>
            </a:r>
            <a:endParaRPr lang="fr-FR" b="1" dirty="0"/>
          </a:p>
        </p:txBody>
      </p:sp>
      <p:sp>
        <p:nvSpPr>
          <p:cNvPr id="14" name="ZoneTexte 13"/>
          <p:cNvSpPr txBox="1"/>
          <p:nvPr/>
        </p:nvSpPr>
        <p:spPr>
          <a:xfrm>
            <a:off x="0" y="1524000"/>
            <a:ext cx="7620000" cy="461665"/>
          </a:xfrm>
          <a:prstGeom prst="rect">
            <a:avLst/>
          </a:prstGeom>
          <a:noFill/>
        </p:spPr>
        <p:txBody>
          <a:bodyPr wrap="square" rtlCol="0">
            <a:spAutoFit/>
          </a:bodyPr>
          <a:lstStyle/>
          <a:p>
            <a:pPr algn="l"/>
            <a:r>
              <a:rPr lang="fr-FR" b="1" dirty="0" smtClean="0">
                <a:latin typeface="+mn-lt"/>
              </a:rPr>
              <a:t>L’entreprise: des cycles</a:t>
            </a:r>
            <a:endParaRPr lang="fr-FR" b="1" dirty="0">
              <a:latin typeface="+mn-lt"/>
            </a:endParaRPr>
          </a:p>
        </p:txBody>
      </p:sp>
    </p:spTree>
  </p:cSld>
  <p:clrMapOvr>
    <a:masterClrMapping/>
  </p:clrMapOvr>
  <p:transition>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lgn="ctr"/>
            <a:fld id="{244291EF-772C-4B99-A3CF-0071BDBF94EA}" type="slidenum">
              <a:rPr lang="en-US" smtClean="0"/>
              <a:pPr algn="ctr"/>
              <a:t>9</a:t>
            </a:fld>
            <a:endParaRPr lang="en-US" dirty="0"/>
          </a:p>
        </p:txBody>
      </p:sp>
      <p:pic>
        <p:nvPicPr>
          <p:cNvPr id="6" name="Picture 2" descr="D:\CLIPARTS\GRAPHICS\ARCHITEC\ARCH0032.WMF"/>
          <p:cNvPicPr>
            <a:picLocks noChangeAspect="1" noChangeArrowheads="1"/>
          </p:cNvPicPr>
          <p:nvPr/>
        </p:nvPicPr>
        <p:blipFill>
          <a:blip r:embed="rId2" cstate="print"/>
          <a:srcRect/>
          <a:stretch>
            <a:fillRect/>
          </a:stretch>
        </p:blipFill>
        <p:spPr bwMode="auto">
          <a:xfrm>
            <a:off x="304800" y="2895600"/>
            <a:ext cx="2459889" cy="711012"/>
          </a:xfrm>
          <a:prstGeom prst="rect">
            <a:avLst/>
          </a:prstGeom>
          <a:noFill/>
          <a:ln w="9525">
            <a:noFill/>
            <a:miter lim="800000"/>
            <a:headEnd/>
            <a:tailEnd/>
          </a:ln>
        </p:spPr>
      </p:pic>
      <p:sp>
        <p:nvSpPr>
          <p:cNvPr id="9" name="AutoShape 5"/>
          <p:cNvSpPr>
            <a:spLocks noChangeArrowheads="1"/>
          </p:cNvSpPr>
          <p:nvPr/>
        </p:nvSpPr>
        <p:spPr bwMode="auto">
          <a:xfrm rot="1683769">
            <a:off x="3125856" y="3660306"/>
            <a:ext cx="491978" cy="302754"/>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latin typeface="+mn-lt"/>
            </a:endParaRPr>
          </a:p>
        </p:txBody>
      </p:sp>
      <p:sp>
        <p:nvSpPr>
          <p:cNvPr id="10" name="Text Box 6"/>
          <p:cNvSpPr txBox="1">
            <a:spLocks noChangeArrowheads="1"/>
          </p:cNvSpPr>
          <p:nvPr/>
        </p:nvSpPr>
        <p:spPr bwMode="auto">
          <a:xfrm>
            <a:off x="5152052" y="2330669"/>
            <a:ext cx="3382347" cy="461665"/>
          </a:xfrm>
          <a:prstGeom prst="rect">
            <a:avLst/>
          </a:prstGeom>
          <a:noFill/>
          <a:ln w="9525">
            <a:noFill/>
            <a:miter lim="800000"/>
            <a:headEnd/>
            <a:tailEnd/>
          </a:ln>
        </p:spPr>
        <p:txBody>
          <a:bodyPr wrap="square">
            <a:spAutoFit/>
          </a:bodyPr>
          <a:lstStyle/>
          <a:p>
            <a:pPr>
              <a:spcBef>
                <a:spcPct val="50000"/>
              </a:spcBef>
            </a:pPr>
            <a:endParaRPr lang="fr-FR">
              <a:latin typeface="+mn-lt"/>
            </a:endParaRPr>
          </a:p>
        </p:txBody>
      </p:sp>
      <p:sp>
        <p:nvSpPr>
          <p:cNvPr id="11" name="Text Box 7"/>
          <p:cNvSpPr txBox="1">
            <a:spLocks noChangeArrowheads="1"/>
          </p:cNvSpPr>
          <p:nvPr/>
        </p:nvSpPr>
        <p:spPr bwMode="auto">
          <a:xfrm>
            <a:off x="2819400" y="2133600"/>
            <a:ext cx="6324600" cy="1088760"/>
          </a:xfrm>
          <a:prstGeom prst="rect">
            <a:avLst/>
          </a:prstGeom>
          <a:noFill/>
          <a:ln w="9525">
            <a:solidFill>
              <a:schemeClr val="tx1"/>
            </a:solidFill>
            <a:miter lim="800000"/>
            <a:headEnd/>
            <a:tailEnd/>
          </a:ln>
        </p:spPr>
        <p:txBody>
          <a:bodyPr wrap="square">
            <a:spAutoFit/>
          </a:bodyPr>
          <a:lstStyle/>
          <a:p>
            <a:pPr algn="l">
              <a:spcBef>
                <a:spcPct val="50000"/>
              </a:spcBef>
            </a:pPr>
            <a:r>
              <a:rPr lang="fr-FR" sz="1400" b="1" u="sng" dirty="0">
                <a:latin typeface="+mn-lt"/>
              </a:rPr>
              <a:t>Des fonctions économiques : </a:t>
            </a:r>
            <a:r>
              <a:rPr lang="fr-FR" sz="1400" b="1" dirty="0" smtClean="0">
                <a:latin typeface="+mn-lt"/>
              </a:rPr>
              <a:t>ACHAT- PRODUCTION-TRANSFORMATION-VENTE</a:t>
            </a:r>
            <a:endParaRPr lang="fr-FR" sz="1400" b="1" dirty="0">
              <a:latin typeface="+mn-lt"/>
            </a:endParaRPr>
          </a:p>
          <a:p>
            <a:pPr algn="l">
              <a:spcBef>
                <a:spcPct val="50000"/>
              </a:spcBef>
            </a:pPr>
            <a:r>
              <a:rPr lang="fr-FR" sz="1400" b="1" u="sng" dirty="0">
                <a:latin typeface="+mn-lt"/>
              </a:rPr>
              <a:t>Des responsabilités économiques : </a:t>
            </a:r>
            <a:r>
              <a:rPr lang="fr-FR" sz="1400" b="1" dirty="0">
                <a:latin typeface="+mn-lt"/>
              </a:rPr>
              <a:t>Etre compétitive – créer de la valeur  </a:t>
            </a:r>
            <a:r>
              <a:rPr lang="fr-FR" sz="1400" b="1" dirty="0" smtClean="0">
                <a:latin typeface="+mn-lt"/>
              </a:rPr>
              <a:t>( </a:t>
            </a:r>
            <a:r>
              <a:rPr lang="fr-FR" sz="1400" b="1" dirty="0">
                <a:latin typeface="+mn-lt"/>
              </a:rPr>
              <a:t>VA)– créer de la richesse (voir PIB)…</a:t>
            </a:r>
          </a:p>
          <a:p>
            <a:pPr algn="l">
              <a:spcBef>
                <a:spcPct val="50000"/>
              </a:spcBef>
            </a:pPr>
            <a:endParaRPr lang="fr-FR" sz="1050" b="1" dirty="0">
              <a:latin typeface="+mn-lt"/>
            </a:endParaRPr>
          </a:p>
        </p:txBody>
      </p:sp>
      <p:sp>
        <p:nvSpPr>
          <p:cNvPr id="12" name="Text Box 8"/>
          <p:cNvSpPr txBox="1">
            <a:spLocks noChangeArrowheads="1"/>
          </p:cNvSpPr>
          <p:nvPr/>
        </p:nvSpPr>
        <p:spPr bwMode="auto">
          <a:xfrm>
            <a:off x="533400" y="4648200"/>
            <a:ext cx="5334000" cy="1169551"/>
          </a:xfrm>
          <a:prstGeom prst="rect">
            <a:avLst/>
          </a:prstGeom>
          <a:noFill/>
          <a:ln w="9525">
            <a:solidFill>
              <a:schemeClr val="tx1"/>
            </a:solidFill>
            <a:miter lim="800000"/>
            <a:headEnd/>
            <a:tailEnd/>
          </a:ln>
        </p:spPr>
        <p:txBody>
          <a:bodyPr wrap="square">
            <a:spAutoFit/>
          </a:bodyPr>
          <a:lstStyle/>
          <a:p>
            <a:pPr algn="l">
              <a:spcBef>
                <a:spcPts val="0"/>
              </a:spcBef>
              <a:buFont typeface="Arial" pitchFamily="34" charset="0"/>
              <a:buChar char="•"/>
            </a:pPr>
            <a:r>
              <a:rPr lang="fr-FR" sz="1400" b="1" u="sng" dirty="0">
                <a:latin typeface="+mn-lt"/>
              </a:rPr>
              <a:t>Des fonctions sociales : </a:t>
            </a:r>
            <a:r>
              <a:rPr lang="fr-FR" sz="1400" b="1" dirty="0">
                <a:latin typeface="+mn-lt"/>
              </a:rPr>
              <a:t>Offrir des emplois, source de revenu</a:t>
            </a:r>
            <a:endParaRPr lang="fr-FR" sz="1400" b="1" u="sng" dirty="0">
              <a:latin typeface="+mn-lt"/>
            </a:endParaRPr>
          </a:p>
          <a:p>
            <a:pPr algn="l">
              <a:spcBef>
                <a:spcPts val="0"/>
              </a:spcBef>
              <a:buFont typeface="Arial" pitchFamily="34" charset="0"/>
              <a:buChar char="•"/>
            </a:pPr>
            <a:endParaRPr lang="fr-FR" sz="1400" b="1" u="sng" dirty="0">
              <a:latin typeface="+mn-lt"/>
            </a:endParaRPr>
          </a:p>
          <a:p>
            <a:pPr algn="l">
              <a:spcBef>
                <a:spcPts val="0"/>
              </a:spcBef>
              <a:buFont typeface="Arial" pitchFamily="34" charset="0"/>
              <a:buChar char="•"/>
            </a:pPr>
            <a:r>
              <a:rPr lang="fr-FR" sz="1400" b="1" u="sng" dirty="0">
                <a:latin typeface="+mn-lt"/>
              </a:rPr>
              <a:t>Des responsabilités sociales : </a:t>
            </a:r>
            <a:r>
              <a:rPr lang="fr-FR" sz="1400" b="1" dirty="0">
                <a:latin typeface="+mn-lt"/>
              </a:rPr>
              <a:t>Recruter, former, protéger ses salariés…</a:t>
            </a:r>
          </a:p>
          <a:p>
            <a:pPr algn="l">
              <a:spcBef>
                <a:spcPts val="0"/>
              </a:spcBef>
              <a:buFont typeface="Arial" pitchFamily="34" charset="0"/>
              <a:buChar char="•"/>
            </a:pPr>
            <a:endParaRPr lang="fr-FR" sz="1400" b="1" u="sng" dirty="0">
              <a:latin typeface="+mn-lt"/>
            </a:endParaRPr>
          </a:p>
        </p:txBody>
      </p:sp>
      <p:sp>
        <p:nvSpPr>
          <p:cNvPr id="13" name="Text Box 9"/>
          <p:cNvSpPr txBox="1">
            <a:spLocks noChangeArrowheads="1"/>
          </p:cNvSpPr>
          <p:nvPr/>
        </p:nvSpPr>
        <p:spPr bwMode="auto">
          <a:xfrm>
            <a:off x="4114800" y="3276600"/>
            <a:ext cx="3566838" cy="1277273"/>
          </a:xfrm>
          <a:prstGeom prst="rect">
            <a:avLst/>
          </a:prstGeom>
          <a:noFill/>
          <a:ln w="9525">
            <a:solidFill>
              <a:schemeClr val="tx1"/>
            </a:solidFill>
            <a:miter lim="800000"/>
            <a:headEnd/>
            <a:tailEnd/>
          </a:ln>
        </p:spPr>
        <p:txBody>
          <a:bodyPr wrap="square">
            <a:spAutoFit/>
          </a:bodyPr>
          <a:lstStyle/>
          <a:p>
            <a:pPr>
              <a:spcBef>
                <a:spcPct val="50000"/>
              </a:spcBef>
            </a:pPr>
            <a:r>
              <a:rPr lang="fr-FR" sz="1400" b="1" u="sng" dirty="0">
                <a:latin typeface="+mn-lt"/>
              </a:rPr>
              <a:t>Des responsabilités sociétales :</a:t>
            </a:r>
          </a:p>
          <a:p>
            <a:pPr algn="ctr">
              <a:spcBef>
                <a:spcPct val="50000"/>
              </a:spcBef>
            </a:pPr>
            <a:r>
              <a:rPr lang="fr-FR" sz="1400" b="1" dirty="0">
                <a:latin typeface="+mn-lt"/>
              </a:rPr>
              <a:t>Préserver l’environnement</a:t>
            </a:r>
          </a:p>
          <a:p>
            <a:pPr algn="ctr">
              <a:spcBef>
                <a:spcPct val="50000"/>
              </a:spcBef>
            </a:pPr>
            <a:r>
              <a:rPr lang="fr-FR" sz="1400" b="1" dirty="0">
                <a:latin typeface="+mn-lt"/>
              </a:rPr>
              <a:t>Loyauté / consommateurs…</a:t>
            </a:r>
          </a:p>
          <a:p>
            <a:pPr>
              <a:spcBef>
                <a:spcPct val="50000"/>
              </a:spcBef>
            </a:pPr>
            <a:endParaRPr lang="fr-FR" sz="1400" b="1" u="sng" dirty="0">
              <a:latin typeface="+mn-lt"/>
            </a:endParaRPr>
          </a:p>
        </p:txBody>
      </p:sp>
      <p:sp>
        <p:nvSpPr>
          <p:cNvPr id="15" name="Titre 1"/>
          <p:cNvSpPr>
            <a:spLocks noGrp="1"/>
          </p:cNvSpPr>
          <p:nvPr>
            <p:ph type="title"/>
          </p:nvPr>
        </p:nvSpPr>
        <p:spPr>
          <a:xfrm>
            <a:off x="1066800" y="228600"/>
            <a:ext cx="7620000" cy="1020762"/>
          </a:xfrm>
        </p:spPr>
        <p:txBody>
          <a:bodyPr/>
          <a:lstStyle/>
          <a:p>
            <a:pPr algn="ctr"/>
            <a:r>
              <a:rPr lang="fr-FR" b="1" dirty="0" smtClean="0"/>
              <a:t>L’entreprise</a:t>
            </a:r>
            <a:endParaRPr lang="fr-FR" b="1" dirty="0"/>
          </a:p>
        </p:txBody>
      </p:sp>
      <p:sp>
        <p:nvSpPr>
          <p:cNvPr id="14" name="ZoneTexte 13"/>
          <p:cNvSpPr txBox="1"/>
          <p:nvPr/>
        </p:nvSpPr>
        <p:spPr>
          <a:xfrm>
            <a:off x="0" y="1524000"/>
            <a:ext cx="7620000" cy="461665"/>
          </a:xfrm>
          <a:prstGeom prst="rect">
            <a:avLst/>
          </a:prstGeom>
          <a:noFill/>
        </p:spPr>
        <p:txBody>
          <a:bodyPr wrap="square" rtlCol="0">
            <a:spAutoFit/>
          </a:bodyPr>
          <a:lstStyle/>
          <a:p>
            <a:pPr algn="l"/>
            <a:r>
              <a:rPr lang="fr-FR" b="1" dirty="0" smtClean="0">
                <a:latin typeface="+mn-lt"/>
              </a:rPr>
              <a:t>L’entreprise: une mission</a:t>
            </a:r>
            <a:endParaRPr lang="fr-FR" b="1" dirty="0">
              <a:latin typeface="+mn-lt"/>
            </a:endParaRPr>
          </a:p>
        </p:txBody>
      </p:sp>
      <p:sp>
        <p:nvSpPr>
          <p:cNvPr id="16" name="AutoShape 5"/>
          <p:cNvSpPr>
            <a:spLocks noChangeArrowheads="1"/>
          </p:cNvSpPr>
          <p:nvPr/>
        </p:nvSpPr>
        <p:spPr bwMode="auto">
          <a:xfrm rot="20137545">
            <a:off x="2250346" y="2374026"/>
            <a:ext cx="491978" cy="302754"/>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latin typeface="+mn-lt"/>
            </a:endParaRPr>
          </a:p>
        </p:txBody>
      </p:sp>
      <p:sp>
        <p:nvSpPr>
          <p:cNvPr id="17" name="AutoShape 5"/>
          <p:cNvSpPr>
            <a:spLocks noChangeArrowheads="1"/>
          </p:cNvSpPr>
          <p:nvPr/>
        </p:nvSpPr>
        <p:spPr bwMode="auto">
          <a:xfrm rot="3156129">
            <a:off x="2099694" y="3831725"/>
            <a:ext cx="491978" cy="302754"/>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fr-FR">
              <a:latin typeface="+mn-lt"/>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autoUpdateAnimBg="0"/>
      <p:bldP spid="12" grpId="0" animBg="1" autoUpdateAnimBg="0"/>
      <p:bldP spid="13" grpId="0" animBg="1" autoUpdateAnimBg="0"/>
      <p:bldP spid="16" grpId="0" animBg="1"/>
      <p:bldP spid="17" grpId="0" animBg="1"/>
    </p:bldLst>
  </p:timing>
</p:sld>
</file>

<file path=ppt/theme/theme1.xml><?xml version="1.0" encoding="utf-8"?>
<a:theme xmlns:a="http://schemas.openxmlformats.org/drawingml/2006/main" name="Thème Off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14225</TotalTime>
  <Words>3568</Words>
  <Application>Microsoft Office PowerPoint</Application>
  <PresentationFormat>Affichage à l'écran (4:3)</PresentationFormat>
  <Paragraphs>830</Paragraphs>
  <Slides>63</Slides>
  <Notes>16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63</vt:i4>
      </vt:variant>
    </vt:vector>
  </HeadingPairs>
  <TitlesOfParts>
    <vt:vector size="65" baseType="lpstr">
      <vt:lpstr>Thème Office</vt:lpstr>
      <vt:lpstr>Microsoft ClipArt Gallery</vt:lpstr>
      <vt:lpstr>LES METIERS DE L’ENTREPRISE</vt:lpstr>
      <vt:lpstr>Présentation du cours</vt:lpstr>
      <vt:lpstr>Présentation du cours</vt:lpstr>
      <vt:lpstr>L’entreprise</vt:lpstr>
      <vt:lpstr>L’entreprise</vt:lpstr>
      <vt:lpstr>L’entreprise</vt:lpstr>
      <vt:lpstr>L’entreprise</vt:lpstr>
      <vt:lpstr>L’entreprise</vt:lpstr>
      <vt:lpstr>L’entreprise</vt:lpstr>
      <vt:lpstr>L’entreprise</vt:lpstr>
      <vt:lpstr>L’entreprise</vt:lpstr>
      <vt:lpstr>les enjeux d’une entreprise performante</vt:lpstr>
      <vt:lpstr>les enjeux d’une entreprise performante</vt:lpstr>
      <vt:lpstr>les enjeux d’une entreprise performante</vt:lpstr>
      <vt:lpstr>les enjeux d’une entreprise performante</vt:lpstr>
      <vt:lpstr>les enjeux d’une entreprise performante</vt:lpstr>
      <vt:lpstr>les enjeux d’une entreprise performante</vt:lpstr>
      <vt:lpstr>les enjeux d’une entreprise performante</vt:lpstr>
      <vt:lpstr>les enjeux d’une entreprise performante</vt:lpstr>
      <vt:lpstr>les enjeux d’une entreprise performante</vt:lpstr>
      <vt:lpstr>les enjeux d’une entreprise performante</vt:lpstr>
      <vt:lpstr>les enjeux d’une entreprise performante</vt:lpstr>
      <vt:lpstr>les enjeux d’une entreprise performante</vt:lpstr>
      <vt:lpstr>Les spécificités de la relation B to B</vt:lpstr>
      <vt:lpstr>Les spécificités de la relation B to B</vt:lpstr>
      <vt:lpstr>Les spécificités de la relation B to B</vt:lpstr>
      <vt:lpstr>Les spécificités de la relation B to B</vt:lpstr>
      <vt:lpstr>La stratégie de l'entreprise et le Supply Chain Management (SCM)  </vt:lpstr>
      <vt:lpstr>La stratégie de l'entreprise et le Supply Chain Management (SCM)  </vt:lpstr>
      <vt:lpstr>Le Supply Chain Management (SCM) </vt:lpstr>
      <vt:lpstr>Le « paradigme » de la</vt:lpstr>
      <vt:lpstr>Présentation PowerPoint</vt:lpstr>
      <vt:lpstr>Exemple EDI</vt:lpstr>
      <vt:lpstr>Présentation PowerPoint</vt:lpstr>
      <vt:lpstr>Présentation PowerPoint</vt:lpstr>
      <vt:lpstr>Qu’est ce qu’une fonction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L’ADV: interface dans la gestion des flux le paramétrage des données </vt:lpstr>
      <vt:lpstr>L’ADV: interface dans la gestion des flux le paramétrage des données </vt:lpstr>
      <vt:lpstr>L’ADV: interface dans la gestion des flux le paramétrage des données </vt:lpstr>
      <vt:lpstr>La gestion de la relation client: Pour quoi faire?</vt:lpstr>
      <vt:lpstr>L’ADV: interface dans la gestion des flux La relation clients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lpstr>L’ADV: interface dans la gestion des flux  la commande client </vt:lpstr>
    </vt:vector>
  </TitlesOfParts>
  <Company>eisti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présentation</dc:title>
  <dc:subject>Objet présentation</dc:subject>
  <dc:creator>Nathalie Hirigoyen</dc:creator>
  <cp:lastModifiedBy>utilisateur</cp:lastModifiedBy>
  <cp:revision>434</cp:revision>
  <cp:lastPrinted>2004-04-23T12:24:50Z</cp:lastPrinted>
  <dcterms:created xsi:type="dcterms:W3CDTF">2001-01-28T11:48:29Z</dcterms:created>
  <dcterms:modified xsi:type="dcterms:W3CDTF">2013-10-07T14:59:29Z</dcterms:modified>
</cp:coreProperties>
</file>