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720" r:id="rId2"/>
  </p:sldMasterIdLst>
  <p:notesMasterIdLst>
    <p:notesMasterId r:id="rId11"/>
  </p:notesMasterIdLst>
  <p:sldIdLst>
    <p:sldId id="257" r:id="rId3"/>
    <p:sldId id="261" r:id="rId4"/>
    <p:sldId id="259" r:id="rId5"/>
    <p:sldId id="267" r:id="rId6"/>
    <p:sldId id="268" r:id="rId7"/>
    <p:sldId id="264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3870"/>
    <a:srgbClr val="0066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Style moyen 2 - Accentuation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459" autoAdjust="0"/>
    <p:restoredTop sz="94660" autoAdjust="0"/>
  </p:normalViewPr>
  <p:slideViewPr>
    <p:cSldViewPr snapToGrid="0">
      <p:cViewPr varScale="1">
        <p:scale>
          <a:sx n="91" d="100"/>
          <a:sy n="91" d="100"/>
        </p:scale>
        <p:origin x="-906" y="-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AB7DB3-7BAD-490A-9B97-312A1BC0BEC1}" type="datetimeFigureOut">
              <a:rPr lang="fr-FR" smtClean="0"/>
              <a:pPr/>
              <a:t>08/10/2013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0EB212-C4A6-4A65-8BC1-2837F0586D94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5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B0EB212-C4A6-4A65-8BC1-2837F0586D94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216" y="1447801"/>
            <a:ext cx="6619244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216" y="4777380"/>
            <a:ext cx="6619244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720216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4800587"/>
            <a:ext cx="6619243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216" y="685800"/>
            <a:ext cx="6619244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7" y="5367325"/>
            <a:ext cx="6619242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16281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1447800"/>
            <a:ext cx="6619244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6619244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248731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101" y="1447800"/>
            <a:ext cx="5999486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7800" y="3771174"/>
            <a:ext cx="5459737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fr-FR" smtClean="0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4350657"/>
            <a:ext cx="6619244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73721" y="971253"/>
            <a:ext cx="601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en-US" sz="1800" b="0" i="0">
                <a:latin typeface="Century Gothic"/>
                <a:ea typeface="+mn-ea"/>
                <a:cs typeface="+mn-cs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7868" y="2613787"/>
            <a:ext cx="601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algn="l" defTabSz="914400">
              <a:buNone/>
            </a:pPr>
            <a:r>
              <a:rPr lang="en-US" sz="1800" b="0" i="0">
                <a:latin typeface="Century Gothic"/>
                <a:ea typeface="+mn-ea"/>
                <a:cs typeface="+mn-cs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7340163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indiquant un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6" y="3124201"/>
            <a:ext cx="6619245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043803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710" y="1981200"/>
            <a:ext cx="22101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347" y="2667000"/>
            <a:ext cx="21955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2745" y="1981200"/>
            <a:ext cx="220218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4829" y="2667000"/>
            <a:ext cx="2210096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1981200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3525" y="2667000"/>
            <a:ext cx="219908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606434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onne à 3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347" y="4250949"/>
            <a:ext cx="22050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347" y="2209800"/>
            <a:ext cx="220503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347" y="4827212"/>
            <a:ext cx="220503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032" y="4250949"/>
            <a:ext cx="21978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031" y="2209800"/>
            <a:ext cx="2197894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016" y="4827211"/>
            <a:ext cx="2200805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3525" y="4250949"/>
            <a:ext cx="219908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3525" y="2209800"/>
            <a:ext cx="219908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3432" y="4827209"/>
            <a:ext cx="220199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4607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167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755646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1475215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8159" y="430214"/>
            <a:ext cx="1314451" cy="5826125"/>
          </a:xfrm>
        </p:spPr>
        <p:txBody>
          <a:bodyPr vert="eaVert" anchor="b" anchorCtr="0"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348" y="887414"/>
            <a:ext cx="5567362" cy="5368924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9470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42842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7" y="2861734"/>
            <a:ext cx="6619243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16" y="4777381"/>
            <a:ext cx="6619244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87580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485" y="2060576"/>
            <a:ext cx="3297254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0870" y="2056093"/>
            <a:ext cx="3297256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70284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5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485" y="2514600"/>
            <a:ext cx="3297254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0872" y="1905000"/>
            <a:ext cx="32972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0872" y="2514600"/>
            <a:ext cx="3297254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81308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19485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10920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215" y="1447800"/>
            <a:ext cx="2550798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8462" y="1447800"/>
            <a:ext cx="3896998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5" y="3129281"/>
            <a:ext cx="2550797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5622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430" y="1854192"/>
            <a:ext cx="3819680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2160" y="1143000"/>
            <a:ext cx="24003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216" y="3657600"/>
            <a:ext cx="3813734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AE43C8-8685-4DBA-B863-2AA795B240CA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15607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6"/>
            <a:ext cx="302775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8"/>
            <a:ext cx="1141809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6456759" y="1676400"/>
            <a:ext cx="211455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5999560" y="1"/>
            <a:ext cx="1202540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6454408" y="6096000"/>
            <a:ext cx="745301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828359" y="0"/>
            <a:ext cx="51435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584" y="452718"/>
            <a:ext cx="7053542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fr-FR" smtClean="0"/>
              <a:t>Cliquez pour modifier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484" y="2052919"/>
            <a:ext cx="6709906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2905" y="1828801"/>
            <a:ext cx="990599" cy="2285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CAE43C8-8685-4DBA-B863-2AA795B240CA}" type="datetimeFigureOut">
              <a:rPr lang="en-US" smtClean="0"/>
              <a:pPr/>
              <a:t>10/8/2013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1206" y="3263398"/>
            <a:ext cx="3859795" cy="2286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4406" y="295730"/>
            <a:ext cx="62864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40660-A674-403D-97F3-2858E215A79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07038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01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1283740" y="1629103"/>
            <a:ext cx="688279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dirty="0" smtClean="0">
                <a:latin typeface="Georgia" pitchFamily="18" charset="0"/>
              </a:rPr>
              <a:t>Réponse à l’appel d’offre pour l’évaluation de qualité de l’</a:t>
            </a:r>
            <a:r>
              <a:rPr lang="fr-FR" sz="4800" dirty="0" err="1" smtClean="0">
                <a:latin typeface="Georgia" pitchFamily="18" charset="0"/>
              </a:rPr>
              <a:t>AR.Drone</a:t>
            </a:r>
            <a:r>
              <a:rPr lang="fr-FR" sz="4800" dirty="0" smtClean="0">
                <a:latin typeface="Georgia" pitchFamily="18" charset="0"/>
              </a:rPr>
              <a:t> PARROT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5345834" y="6400798"/>
            <a:ext cx="3025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EISTI - 10/10/2013 - </a:t>
            </a:r>
            <a:r>
              <a:rPr lang="fr-FR" dirty="0" err="1" smtClean="0"/>
              <a:t>Testing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355835" y="6390339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Groupe 2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02</a:t>
            </a:r>
            <a:endParaRPr lang="fr-FR" dirty="0"/>
          </a:p>
        </p:txBody>
      </p:sp>
      <p:sp>
        <p:nvSpPr>
          <p:cNvPr id="12" name="ZoneTexte 11"/>
          <p:cNvSpPr txBox="1"/>
          <p:nvPr/>
        </p:nvSpPr>
        <p:spPr>
          <a:xfrm>
            <a:off x="5345834" y="6400798"/>
            <a:ext cx="3025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EISTI - 10/10/2013 - </a:t>
            </a:r>
            <a:r>
              <a:rPr lang="fr-FR" dirty="0" err="1" smtClean="0"/>
              <a:t>Testing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1355835" y="6390339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Groupe 2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462455" y="1145628"/>
            <a:ext cx="8681546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latin typeface="Cambria" pitchFamily="18" charset="0"/>
              </a:rPr>
              <a:t>Sommaire  </a:t>
            </a:r>
          </a:p>
          <a:p>
            <a:pPr algn="ctr"/>
            <a:endParaRPr lang="fr-FR" sz="4000" dirty="0" smtClean="0">
              <a:latin typeface="Cambria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fr-FR" sz="3200" dirty="0" smtClean="0">
                <a:latin typeface="Cambria" pitchFamily="18" charset="0"/>
              </a:rPr>
              <a:t>    	Contexte et enjeux</a:t>
            </a:r>
          </a:p>
          <a:p>
            <a:pPr>
              <a:buFont typeface="Wingdings" pitchFamily="2" charset="2"/>
              <a:buChar char="Ø"/>
            </a:pPr>
            <a:r>
              <a:rPr lang="fr-FR" sz="3200" dirty="0" smtClean="0">
                <a:latin typeface="Cambria" pitchFamily="18" charset="0"/>
              </a:rPr>
              <a:t>     	Analyse des risques</a:t>
            </a:r>
          </a:p>
          <a:p>
            <a:pPr>
              <a:buFont typeface="Wingdings" pitchFamily="2" charset="2"/>
              <a:buChar char="Ø"/>
            </a:pPr>
            <a:r>
              <a:rPr lang="fr-FR" sz="3200" dirty="0" smtClean="0">
                <a:latin typeface="Cambria" pitchFamily="18" charset="0"/>
              </a:rPr>
              <a:t>     	Notre offre d’étude : stratégie et   	organisation</a:t>
            </a:r>
          </a:p>
          <a:p>
            <a:pPr>
              <a:buFont typeface="Arial" pitchFamily="34" charset="0"/>
              <a:buChar char="•"/>
            </a:pPr>
            <a:endParaRPr lang="fr-FR" sz="3200" dirty="0" smtClean="0"/>
          </a:p>
          <a:p>
            <a:pPr>
              <a:buFont typeface="Arial" pitchFamily="34" charset="0"/>
              <a:buChar char="•"/>
            </a:pPr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03</a:t>
            </a:r>
            <a:endParaRPr lang="fr-FR" dirty="0"/>
          </a:p>
        </p:txBody>
      </p:sp>
      <p:sp>
        <p:nvSpPr>
          <p:cNvPr id="11" name="ZoneTexte 10"/>
          <p:cNvSpPr txBox="1"/>
          <p:nvPr/>
        </p:nvSpPr>
        <p:spPr>
          <a:xfrm>
            <a:off x="5345834" y="6400798"/>
            <a:ext cx="3025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EISTI - 10/10/2013 - </a:t>
            </a:r>
            <a:r>
              <a:rPr lang="fr-FR" dirty="0" err="1" smtClean="0"/>
              <a:t>Testing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1355835" y="6390339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Groupe 2</a:t>
            </a:r>
            <a:endParaRPr lang="fr-FR" dirty="0"/>
          </a:p>
        </p:txBody>
      </p:sp>
      <p:sp>
        <p:nvSpPr>
          <p:cNvPr id="6" name="ZoneTexte 5"/>
          <p:cNvSpPr txBox="1"/>
          <p:nvPr/>
        </p:nvSpPr>
        <p:spPr>
          <a:xfrm>
            <a:off x="0" y="0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latin typeface="Cambria" pitchFamily="18" charset="0"/>
              </a:rPr>
              <a:t>Contexte et enjeux</a:t>
            </a:r>
            <a:endParaRPr lang="fr-FR" sz="3200" dirty="0" smtClean="0">
              <a:latin typeface="Cambria" pitchFamily="18" charset="0"/>
            </a:endParaRPr>
          </a:p>
          <a:p>
            <a:endParaRPr lang="fr-FR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04</a:t>
            </a:r>
            <a:endParaRPr lang="fr-FR" dirty="0"/>
          </a:p>
        </p:txBody>
      </p:sp>
      <p:pic>
        <p:nvPicPr>
          <p:cNvPr id="11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6" name="ZoneTexte 15"/>
          <p:cNvSpPr txBox="1"/>
          <p:nvPr/>
        </p:nvSpPr>
        <p:spPr>
          <a:xfrm>
            <a:off x="5345834" y="6400798"/>
            <a:ext cx="3025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EISTI - 10/10/2013 - </a:t>
            </a:r>
            <a:r>
              <a:rPr lang="fr-FR" dirty="0" err="1" smtClean="0"/>
              <a:t>Testing</a:t>
            </a:r>
            <a:endParaRPr lang="fr-FR" dirty="0"/>
          </a:p>
        </p:txBody>
      </p:sp>
      <p:sp>
        <p:nvSpPr>
          <p:cNvPr id="21" name="ZoneTexte 20"/>
          <p:cNvSpPr txBox="1"/>
          <p:nvPr/>
        </p:nvSpPr>
        <p:spPr>
          <a:xfrm>
            <a:off x="1355835" y="6390339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Groupe 2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0" y="0"/>
            <a:ext cx="9144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latin typeface="Cambria" pitchFamily="18" charset="0"/>
              </a:rPr>
              <a:t>Analyse des risques</a:t>
            </a:r>
          </a:p>
          <a:p>
            <a:endParaRPr lang="fr-FR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fr-FR" sz="2800" dirty="0" smtClean="0">
                <a:latin typeface="Cambria" pitchFamily="18" charset="0"/>
              </a:rPr>
              <a:t>Identification des risques</a:t>
            </a:r>
          </a:p>
          <a:p>
            <a:endParaRPr lang="fr-FR" sz="3200" dirty="0"/>
          </a:p>
        </p:txBody>
      </p:sp>
      <p:sp>
        <p:nvSpPr>
          <p:cNvPr id="8" name="ZoneTexte 7"/>
          <p:cNvSpPr txBox="1"/>
          <p:nvPr/>
        </p:nvSpPr>
        <p:spPr>
          <a:xfrm>
            <a:off x="1114102" y="1933904"/>
            <a:ext cx="362362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sz="2400" dirty="0" smtClean="0">
                <a:latin typeface="Cambria" pitchFamily="18" charset="0"/>
              </a:rPr>
              <a:t>   Risque Majeur</a:t>
            </a:r>
            <a:br>
              <a:rPr lang="fr-FR" sz="2400" dirty="0" smtClean="0">
                <a:latin typeface="Cambria" pitchFamily="18" charset="0"/>
              </a:rPr>
            </a:br>
            <a:r>
              <a:rPr lang="fr-FR" sz="2400" dirty="0" smtClean="0">
                <a:latin typeface="Cambria" pitchFamily="18" charset="0"/>
              </a:rPr>
              <a:t>		- Immédiate</a:t>
            </a:r>
            <a:br>
              <a:rPr lang="fr-FR" sz="2400" dirty="0" smtClean="0">
                <a:latin typeface="Cambria" pitchFamily="18" charset="0"/>
              </a:rPr>
            </a:br>
            <a:r>
              <a:rPr lang="fr-FR" sz="2400" dirty="0" smtClean="0">
                <a:latin typeface="Cambria" pitchFamily="18" charset="0"/>
              </a:rPr>
              <a:t>		- Grave</a:t>
            </a:r>
            <a:endParaRPr lang="fr-FR" sz="2400" dirty="0">
              <a:latin typeface="Cambria" pitchFamily="18" charset="0"/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1119360" y="3242424"/>
            <a:ext cx="806336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sz="2400" dirty="0" smtClean="0">
                <a:latin typeface="Cambria" pitchFamily="18" charset="0"/>
              </a:rPr>
              <a:t>   Risque Modéré</a:t>
            </a:r>
            <a:br>
              <a:rPr lang="fr-FR" sz="2400" dirty="0" smtClean="0">
                <a:latin typeface="Cambria" pitchFamily="18" charset="0"/>
              </a:rPr>
            </a:br>
            <a:r>
              <a:rPr lang="fr-FR" sz="2400" dirty="0" smtClean="0">
                <a:latin typeface="Cambria" pitchFamily="18" charset="0"/>
              </a:rPr>
              <a:t>		- Individuellement : N’affectent pas le système</a:t>
            </a:r>
            <a:br>
              <a:rPr lang="fr-FR" sz="2400" dirty="0" smtClean="0">
                <a:latin typeface="Cambria" pitchFamily="18" charset="0"/>
              </a:rPr>
            </a:br>
            <a:r>
              <a:rPr lang="fr-FR" sz="2400" dirty="0" smtClean="0">
                <a:latin typeface="Cambria" pitchFamily="18" charset="0"/>
              </a:rPr>
              <a:t>		- Accumulé : Peuvent arrêter le système</a:t>
            </a:r>
            <a:endParaRPr lang="fr-FR" sz="2400" dirty="0">
              <a:latin typeface="Cambria" pitchFamily="18" charset="0"/>
            </a:endParaRPr>
          </a:p>
        </p:txBody>
      </p:sp>
      <p:sp>
        <p:nvSpPr>
          <p:cNvPr id="12" name="ZoneTexte 11"/>
          <p:cNvSpPr txBox="1"/>
          <p:nvPr/>
        </p:nvSpPr>
        <p:spPr>
          <a:xfrm>
            <a:off x="1135128" y="4540436"/>
            <a:ext cx="584422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fr-FR" sz="2400" dirty="0" smtClean="0">
                <a:latin typeface="Cambria" pitchFamily="18" charset="0"/>
              </a:rPr>
              <a:t>   Risque Mineur</a:t>
            </a:r>
            <a:br>
              <a:rPr lang="fr-FR" sz="2400" dirty="0" smtClean="0">
                <a:latin typeface="Cambria" pitchFamily="18" charset="0"/>
              </a:rPr>
            </a:br>
            <a:r>
              <a:rPr lang="fr-FR" sz="2400" dirty="0" smtClean="0">
                <a:latin typeface="Cambria" pitchFamily="18" charset="0"/>
              </a:rPr>
              <a:t>		- </a:t>
            </a:r>
            <a:r>
              <a:rPr lang="fr-FR" sz="2400" dirty="0" smtClean="0">
                <a:latin typeface="Cambria" pitchFamily="18" charset="0"/>
              </a:rPr>
              <a:t>N’affectent pas le système</a:t>
            </a:r>
            <a:r>
              <a:rPr lang="fr-FR" sz="2400" dirty="0" smtClean="0">
                <a:latin typeface="Cambria" pitchFamily="18" charset="0"/>
              </a:rPr>
              <a:t/>
            </a:r>
            <a:br>
              <a:rPr lang="fr-FR" sz="2400" dirty="0" smtClean="0">
                <a:latin typeface="Cambria" pitchFamily="18" charset="0"/>
              </a:rPr>
            </a:br>
            <a:r>
              <a:rPr lang="fr-FR" sz="2400" dirty="0" smtClean="0">
                <a:latin typeface="Cambria" pitchFamily="18" charset="0"/>
              </a:rPr>
              <a:t>		- </a:t>
            </a:r>
            <a:r>
              <a:rPr lang="fr-FR" sz="2400" dirty="0" smtClean="0">
                <a:latin typeface="Cambria" pitchFamily="18" charset="0"/>
              </a:rPr>
              <a:t>Peuvent ralentir le </a:t>
            </a:r>
            <a:r>
              <a:rPr lang="fr-FR" sz="2400" dirty="0" smtClean="0">
                <a:latin typeface="Cambria" pitchFamily="18" charset="0"/>
              </a:rPr>
              <a:t>système</a:t>
            </a:r>
            <a:endParaRPr lang="fr-FR" sz="2400" dirty="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05</a:t>
            </a:r>
            <a:endParaRPr lang="fr-FR" dirty="0"/>
          </a:p>
        </p:txBody>
      </p:sp>
      <p:pic>
        <p:nvPicPr>
          <p:cNvPr id="11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2" name="ZoneTexte 11"/>
          <p:cNvSpPr txBox="1"/>
          <p:nvPr/>
        </p:nvSpPr>
        <p:spPr>
          <a:xfrm>
            <a:off x="5345834" y="6400798"/>
            <a:ext cx="3025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EISTI - 10/10/2013 - </a:t>
            </a:r>
            <a:r>
              <a:rPr lang="fr-FR" dirty="0" err="1" smtClean="0"/>
              <a:t>Testing</a:t>
            </a:r>
            <a:endParaRPr lang="fr-FR" dirty="0"/>
          </a:p>
        </p:txBody>
      </p:sp>
      <p:sp>
        <p:nvSpPr>
          <p:cNvPr id="13" name="ZoneTexte 12"/>
          <p:cNvSpPr txBox="1"/>
          <p:nvPr/>
        </p:nvSpPr>
        <p:spPr>
          <a:xfrm>
            <a:off x="1355835" y="6390339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Groupe 2</a:t>
            </a:r>
            <a:endParaRPr lang="fr-FR" dirty="0"/>
          </a:p>
        </p:txBody>
      </p:sp>
      <p:sp>
        <p:nvSpPr>
          <p:cNvPr id="9" name="ZoneTexte 8"/>
          <p:cNvSpPr txBox="1"/>
          <p:nvPr/>
        </p:nvSpPr>
        <p:spPr>
          <a:xfrm>
            <a:off x="0" y="0"/>
            <a:ext cx="91440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000" dirty="0" smtClean="0">
                <a:latin typeface="Cambria" pitchFamily="18" charset="0"/>
              </a:rPr>
              <a:t>Analyse des risques</a:t>
            </a:r>
          </a:p>
          <a:p>
            <a:endParaRPr lang="fr-FR" sz="2800" dirty="0" smtClean="0">
              <a:latin typeface="Cambria" pitchFamily="18" charset="0"/>
            </a:endParaRPr>
          </a:p>
          <a:p>
            <a:pPr marL="514350" indent="-514350">
              <a:buFont typeface="+mj-lt"/>
              <a:buAutoNum type="arabicPeriod" startAt="2"/>
            </a:pPr>
            <a:r>
              <a:rPr lang="fr-FR" sz="2800" dirty="0" smtClean="0">
                <a:latin typeface="Cambria" pitchFamily="18" charset="0"/>
              </a:rPr>
              <a:t>Hiérarchisation des risques</a:t>
            </a:r>
          </a:p>
          <a:p>
            <a:endParaRPr lang="fr-FR" sz="3200" dirty="0"/>
          </a:p>
        </p:txBody>
      </p:sp>
      <p:graphicFrame>
        <p:nvGraphicFramePr>
          <p:cNvPr id="8" name="Tableau 7"/>
          <p:cNvGraphicFramePr>
            <a:graphicFrameLocks noGrp="1"/>
          </p:cNvGraphicFramePr>
          <p:nvPr/>
        </p:nvGraphicFramePr>
        <p:xfrm>
          <a:off x="1629103" y="1778294"/>
          <a:ext cx="5623035" cy="3529428"/>
        </p:xfrm>
        <a:graphic>
          <a:graphicData uri="http://schemas.openxmlformats.org/drawingml/2006/table">
            <a:tbl>
              <a:tblPr/>
              <a:tblGrid>
                <a:gridCol w="1933612"/>
                <a:gridCol w="3689423"/>
              </a:tblGrid>
              <a:tr h="294119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 dirty="0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Risques Majeurs</a:t>
                      </a:r>
                      <a:endParaRPr lang="fr-FR" sz="11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5373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Caractéristiques techniques</a:t>
                      </a:r>
                      <a:endParaRPr lang="fr-FR" sz="1400" dirty="0">
                        <a:solidFill>
                          <a:schemeClr val="tx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1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Malveillance/Piratage</a:t>
                      </a:r>
                      <a:endParaRPr lang="fr-FR" sz="1400">
                        <a:solidFill>
                          <a:schemeClr val="tx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1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Sécurité</a:t>
                      </a:r>
                      <a:endParaRPr lang="fr-FR" sz="1400" dirty="0">
                        <a:solidFill>
                          <a:schemeClr val="tx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88238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Performances &amp; Fonctionnalités majeurs</a:t>
                      </a:r>
                      <a:endParaRPr lang="fr-FR" sz="1400" dirty="0">
                        <a:solidFill>
                          <a:schemeClr val="tx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119">
                <a:tc row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Risques Modérés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Fonctionnalités</a:t>
                      </a:r>
                      <a:endParaRPr lang="fr-FR" sz="1400">
                        <a:solidFill>
                          <a:schemeClr val="tx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1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Connectivité</a:t>
                      </a:r>
                      <a:endParaRPr lang="fr-FR" sz="1400">
                        <a:solidFill>
                          <a:schemeClr val="tx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1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Météorologie</a:t>
                      </a:r>
                      <a:endParaRPr lang="fr-FR" sz="1400">
                        <a:solidFill>
                          <a:schemeClr val="tx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1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400">
                        <a:solidFill>
                          <a:schemeClr val="tx1"/>
                        </a:solidFill>
                        <a:latin typeface="Cambria" pitchFamily="18" charset="0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119">
                <a:tc row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100" b="1">
                          <a:solidFill>
                            <a:srgbClr val="FFFFFF"/>
                          </a:solidFill>
                          <a:latin typeface="Cambria"/>
                          <a:ea typeface="Times New Roman"/>
                          <a:cs typeface="Times New Roman"/>
                        </a:rPr>
                        <a:t>Risques Mineurs</a:t>
                      </a:r>
                      <a:endParaRPr lang="fr-FR" sz="11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C797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Non respect des consignes d'utilisation</a:t>
                      </a:r>
                      <a:endParaRPr lang="fr-FR" sz="1400">
                        <a:solidFill>
                          <a:schemeClr val="tx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1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400" dirty="0">
                          <a:solidFill>
                            <a:schemeClr val="tx1"/>
                          </a:solidFill>
                          <a:latin typeface="Cambria" pitchFamily="18" charset="0"/>
                          <a:ea typeface="Times New Roman"/>
                          <a:cs typeface="Times New Roman"/>
                        </a:rPr>
                        <a:t>Documentation</a:t>
                      </a:r>
                      <a:endParaRPr lang="fr-FR" sz="1400" dirty="0">
                        <a:solidFill>
                          <a:schemeClr val="tx1"/>
                        </a:solidFill>
                        <a:latin typeface="Cambria" pitchFamily="18" charset="0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119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fr-FR" sz="1100" dirty="0">
                        <a:latin typeface="Calibri"/>
                        <a:ea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06</a:t>
            </a:r>
            <a:endParaRPr lang="fr-FR" dirty="0"/>
          </a:p>
        </p:txBody>
      </p:sp>
      <p:pic>
        <p:nvPicPr>
          <p:cNvPr id="11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4" name="ZoneTexte 13"/>
          <p:cNvSpPr txBox="1"/>
          <p:nvPr/>
        </p:nvSpPr>
        <p:spPr>
          <a:xfrm>
            <a:off x="5345834" y="6400798"/>
            <a:ext cx="3025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EISTI - 10/10/2013 - </a:t>
            </a:r>
            <a:r>
              <a:rPr lang="fr-FR" dirty="0" err="1" smtClean="0"/>
              <a:t>Testing</a:t>
            </a:r>
            <a:endParaRPr lang="fr-FR" dirty="0"/>
          </a:p>
        </p:txBody>
      </p:sp>
      <p:sp>
        <p:nvSpPr>
          <p:cNvPr id="15" name="ZoneTexte 14"/>
          <p:cNvSpPr txBox="1"/>
          <p:nvPr/>
        </p:nvSpPr>
        <p:spPr>
          <a:xfrm>
            <a:off x="1355835" y="6390339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Groupe 2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07</a:t>
            </a:r>
            <a:endParaRPr lang="fr-FR" dirty="0"/>
          </a:p>
        </p:txBody>
      </p:sp>
      <p:pic>
        <p:nvPicPr>
          <p:cNvPr id="11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3" name="ZoneTexte 12"/>
          <p:cNvSpPr txBox="1"/>
          <p:nvPr/>
        </p:nvSpPr>
        <p:spPr>
          <a:xfrm>
            <a:off x="5345834" y="6400798"/>
            <a:ext cx="3025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EISTI - 10/10/2013 - </a:t>
            </a:r>
            <a:r>
              <a:rPr lang="fr-FR" dirty="0" err="1" smtClean="0"/>
              <a:t>Testing</a:t>
            </a:r>
            <a:endParaRPr lang="fr-FR" dirty="0"/>
          </a:p>
        </p:txBody>
      </p:sp>
      <p:sp>
        <p:nvSpPr>
          <p:cNvPr id="14" name="ZoneTexte 13"/>
          <p:cNvSpPr txBox="1"/>
          <p:nvPr/>
        </p:nvSpPr>
        <p:spPr>
          <a:xfrm>
            <a:off x="1355835" y="6390339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Groupe 2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8723587" y="6421821"/>
            <a:ext cx="441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08</a:t>
            </a:r>
            <a:endParaRPr lang="fr-FR" dirty="0"/>
          </a:p>
        </p:txBody>
      </p:sp>
      <p:pic>
        <p:nvPicPr>
          <p:cNvPr id="11" name="Picture 2" descr="H:\Users\Administrator\Desktop\eisti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3734" y="157655"/>
            <a:ext cx="489439" cy="964266"/>
          </a:xfrm>
          <a:prstGeom prst="rect">
            <a:avLst/>
          </a:prstGeom>
          <a:noFill/>
        </p:spPr>
      </p:pic>
      <p:sp>
        <p:nvSpPr>
          <p:cNvPr id="16" name="ZoneTexte 15"/>
          <p:cNvSpPr txBox="1"/>
          <p:nvPr/>
        </p:nvSpPr>
        <p:spPr>
          <a:xfrm>
            <a:off x="5345834" y="6400798"/>
            <a:ext cx="3025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EISTI </a:t>
            </a:r>
            <a:r>
              <a:rPr lang="fr-FR" smtClean="0"/>
              <a:t>- 10/10/2013 </a:t>
            </a:r>
            <a:r>
              <a:rPr lang="fr-FR" dirty="0" smtClean="0"/>
              <a:t>- </a:t>
            </a:r>
            <a:r>
              <a:rPr lang="fr-FR" dirty="0" err="1" smtClean="0"/>
              <a:t>Testing</a:t>
            </a:r>
            <a:endParaRPr lang="fr-FR" dirty="0"/>
          </a:p>
        </p:txBody>
      </p:sp>
      <p:sp>
        <p:nvSpPr>
          <p:cNvPr id="17" name="ZoneTexte 16"/>
          <p:cNvSpPr txBox="1"/>
          <p:nvPr/>
        </p:nvSpPr>
        <p:spPr>
          <a:xfrm>
            <a:off x="1355835" y="6390339"/>
            <a:ext cx="41200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dirty="0" smtClean="0"/>
              <a:t>Groupe 2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S104001519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ocess17_16x9_TP104001518" id="{A5F1FCA5-ADA7-4174-821C-30EC1E297D8A}" vid="{5FD7B24D-1030-48E8-B1FE-A844B825EC1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09A03AA6-B919-4753-B93C-50D60475C6A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TS104001519</Template>
  <TotalTime>0</TotalTime>
  <Words>132</Words>
  <Application>Microsoft Office PowerPoint</Application>
  <PresentationFormat>Affichage à l'écran (4:3)</PresentationFormat>
  <Paragraphs>60</Paragraphs>
  <Slides>8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TS104001519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2013-08-30T17:01:04Z</dcterms:created>
  <dcterms:modified xsi:type="dcterms:W3CDTF">2013-10-08T19:18:33Z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TC040015199991</vt:lpwstr>
  </property>
</Properties>
</file>