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1" r:id="rId3"/>
    <p:sldId id="257" r:id="rId4"/>
    <p:sldId id="283" r:id="rId5"/>
    <p:sldId id="284" r:id="rId6"/>
    <p:sldId id="285" r:id="rId7"/>
    <p:sldId id="286" r:id="rId8"/>
    <p:sldId id="287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B92D14"/>
    <a:srgbClr val="35759D"/>
    <a:srgbClr val="35B19D"/>
    <a:srgbClr val="000000"/>
    <a:srgbClr val="E8E8E8"/>
    <a:srgbClr val="7BA5F9"/>
    <a:srgbClr val="87AD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536" autoAdjust="0"/>
    <p:restoredTop sz="93605" autoAdjust="0"/>
  </p:normalViewPr>
  <p:slideViewPr>
    <p:cSldViewPr>
      <p:cViewPr>
        <p:scale>
          <a:sx n="80" d="100"/>
          <a:sy n="80" d="100"/>
        </p:scale>
        <p:origin x="4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C339ED-589A-43CC-A35C-E52CB61E11A0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79A816-DD81-493E-A01E-FCF7F762F457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AD6A-AEEE-414F-9CB4-EC6CB0A65476}" type="slidenum">
              <a:rPr lang="en-US"/>
              <a:pPr/>
              <a:t>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AD6A-AEEE-414F-9CB4-EC6CB0A65476}" type="slidenum">
              <a:rPr lang="en-US"/>
              <a:pPr/>
              <a:t>4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AD6A-AEEE-414F-9CB4-EC6CB0A65476}" type="slidenum">
              <a:rPr lang="en-US"/>
              <a:pPr/>
              <a:t>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AD6A-AEEE-414F-9CB4-EC6CB0A65476}" type="slidenum">
              <a:rPr lang="en-US"/>
              <a:pPr/>
              <a:t>6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AD6A-AEEE-414F-9CB4-EC6CB0A65476}" type="slidenum">
              <a:rPr lang="en-US"/>
              <a:pPr/>
              <a:t>7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AD6A-AEEE-414F-9CB4-EC6CB0A65476}" type="slidenum">
              <a:rPr lang="en-US"/>
              <a:pPr/>
              <a:t>8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536" y="260648"/>
            <a:ext cx="3810000" cy="1524000"/>
          </a:xfrm>
          <a:effectLst>
            <a:outerShdw dist="17961" dir="2700000" algn="ctr" rotWithShape="0">
              <a:srgbClr val="333333"/>
            </a:outerShdw>
          </a:effectLst>
        </p:spPr>
        <p:txBody>
          <a:bodyPr/>
          <a:lstStyle/>
          <a:p>
            <a:pPr algn="ctr"/>
            <a:r>
              <a:rPr lang="en-US" sz="5000" dirty="0" smtClean="0"/>
              <a:t>Testing TD 2</a:t>
            </a:r>
            <a:endParaRPr lang="ru-RU" sz="5000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0" y="4797152"/>
            <a:ext cx="2895600" cy="533400"/>
          </a:xfrm>
          <a:effectLst>
            <a:outerShdw dist="17961" dir="2700000" algn="ctr" rotWithShape="0">
              <a:srgbClr val="333333"/>
            </a:outerShdw>
          </a:effectLst>
        </p:spPr>
        <p:txBody>
          <a:bodyPr/>
          <a:lstStyle/>
          <a:p>
            <a:pPr algn="ctr"/>
            <a:r>
              <a:rPr lang="en-US" sz="2000" dirty="0" smtClean="0"/>
              <a:t>- Alexis BURUCHIAN </a:t>
            </a:r>
          </a:p>
          <a:p>
            <a:pPr algn="ctr"/>
            <a:r>
              <a:rPr lang="en-US" sz="2000" dirty="0" smtClean="0"/>
              <a:t>– Li SHAOWEI </a:t>
            </a:r>
          </a:p>
          <a:p>
            <a:pPr algn="ctr"/>
            <a:r>
              <a:rPr lang="en-US" sz="2000" dirty="0" smtClean="0"/>
              <a:t>– </a:t>
            </a:r>
            <a:r>
              <a:rPr lang="en-US" sz="2000" dirty="0" err="1" smtClean="0"/>
              <a:t>Anchalee</a:t>
            </a:r>
            <a:r>
              <a:rPr lang="en-US" sz="2000" dirty="0" smtClean="0"/>
              <a:t> LALITURAI </a:t>
            </a:r>
          </a:p>
          <a:p>
            <a:pPr algn="ctr"/>
            <a:r>
              <a:rPr lang="en-US" sz="2000" dirty="0" smtClean="0"/>
              <a:t>– </a:t>
            </a:r>
            <a:r>
              <a:rPr lang="en-US" sz="2000" dirty="0" err="1" smtClean="0"/>
              <a:t>Myeongio</a:t>
            </a:r>
            <a:r>
              <a:rPr lang="en-US" sz="2000" dirty="0" smtClean="0"/>
              <a:t> JUNG </a:t>
            </a:r>
          </a:p>
          <a:p>
            <a:pPr algn="ctr"/>
            <a:r>
              <a:rPr lang="en-US" sz="2000" dirty="0" smtClean="0"/>
              <a:t>– Florian LERIDEAU </a:t>
            </a:r>
            <a:endParaRPr lang="ru-RU" sz="2000" dirty="0"/>
          </a:p>
        </p:txBody>
      </p:sp>
      <p:pic>
        <p:nvPicPr>
          <p:cNvPr id="15364" name="Picture 4" descr="http://www.thejunglemap.com/wp-content/uploads/2012/05/testing-darth-vader-300x24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628800"/>
            <a:ext cx="3150349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315200" cy="715962"/>
          </a:xfrm>
        </p:spPr>
        <p:txBody>
          <a:bodyPr/>
          <a:lstStyle/>
          <a:p>
            <a:pPr algn="ctr"/>
            <a:r>
              <a:rPr lang="fr-FR" dirty="0" err="1" smtClean="0"/>
              <a:t>Testing</a:t>
            </a:r>
            <a:r>
              <a:rPr lang="fr-FR" dirty="0" smtClean="0"/>
              <a:t> : les outils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628800"/>
            <a:ext cx="7315200" cy="4191000"/>
          </a:xfrm>
        </p:spPr>
        <p:txBody>
          <a:bodyPr/>
          <a:lstStyle/>
          <a:p>
            <a:r>
              <a:rPr lang="fr-FR" sz="2400" dirty="0" smtClean="0"/>
              <a:t>Nous allons étudier les outils nécessaires dans le monde du </a:t>
            </a:r>
            <a:r>
              <a:rPr lang="fr-FR" sz="2400" dirty="0" err="1" smtClean="0"/>
              <a:t>testing</a:t>
            </a:r>
            <a:endParaRPr lang="fr-FR" sz="2400" dirty="0" smtClean="0"/>
          </a:p>
          <a:p>
            <a:r>
              <a:rPr lang="fr-FR" sz="2400" dirty="0" smtClean="0"/>
              <a:t>Gamme open source</a:t>
            </a:r>
          </a:p>
          <a:p>
            <a:r>
              <a:rPr lang="fr-FR" sz="2400" dirty="0" smtClean="0"/>
              <a:t>Nous avons choisi d’avoir une gamme d’outils assez complète </a:t>
            </a:r>
          </a:p>
          <a:p>
            <a:r>
              <a:rPr lang="fr-FR" sz="2400" dirty="0" smtClean="0"/>
              <a:t>Pas de spécifications particulières communes à tous</a:t>
            </a:r>
          </a:p>
          <a:p>
            <a:endParaRPr lang="fr-FR" dirty="0" smtClean="0"/>
          </a:p>
        </p:txBody>
      </p:sp>
      <p:pic>
        <p:nvPicPr>
          <p:cNvPr id="13314" name="Picture 2" descr="http://javaclimber2.appspot.com/presentations/html5testing/images/manual_tes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3754"/>
            <a:ext cx="2952328" cy="2214246"/>
          </a:xfrm>
          <a:prstGeom prst="rect">
            <a:avLst/>
          </a:prstGeom>
          <a:noFill/>
        </p:spPr>
      </p:pic>
      <p:pic>
        <p:nvPicPr>
          <p:cNvPr id="13316" name="Picture 4" descr="http://www.ctrl-alt-geek.fr/wp-content/uploads/2012/07/test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0"/>
            <a:ext cx="2483768" cy="1754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315200" cy="715963"/>
          </a:xfrm>
        </p:spPr>
        <p:txBody>
          <a:bodyPr/>
          <a:lstStyle/>
          <a:p>
            <a:r>
              <a:rPr lang="en-US" sz="4500" dirty="0" smtClean="0">
                <a:solidFill>
                  <a:schemeClr val="bg1"/>
                </a:solidFill>
              </a:rPr>
              <a:t>Testing : </a:t>
            </a:r>
            <a:r>
              <a:rPr lang="en-US" sz="4500" dirty="0" err="1" smtClean="0">
                <a:solidFill>
                  <a:schemeClr val="bg1"/>
                </a:solidFill>
              </a:rPr>
              <a:t>Outils</a:t>
            </a:r>
            <a:r>
              <a:rPr lang="en-US" sz="4500" dirty="0" smtClean="0">
                <a:solidFill>
                  <a:schemeClr val="bg1"/>
                </a:solidFill>
              </a:rPr>
              <a:t> de test </a:t>
            </a:r>
            <a:r>
              <a:rPr lang="en-US" sz="4500" dirty="0" err="1" smtClean="0">
                <a:solidFill>
                  <a:schemeClr val="bg1"/>
                </a:solidFill>
              </a:rPr>
              <a:t>unitaire</a:t>
            </a:r>
            <a:endParaRPr lang="ru-RU" sz="45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11560" y="1772816"/>
          <a:ext cx="7416824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864096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</a:t>
                      </a:r>
                      <a:r>
                        <a:rPr lang="fr-FR" baseline="0" dirty="0" smtClean="0"/>
                        <a:t>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</a:t>
                      </a:r>
                      <a:r>
                        <a:rPr lang="fr-FR" baseline="0" dirty="0" smtClean="0"/>
                        <a:t> 3</a:t>
                      </a:r>
                      <a:endParaRPr lang="fr-FR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Avantages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Inconvénients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Caractéristiques particulières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290" name="Picture 2" descr="http://ecx.images-amazon.com/images/I/41B5HBRDPZL._SL500_AA300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45832"/>
            <a:ext cx="151216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315200" cy="715963"/>
          </a:xfrm>
        </p:spPr>
        <p:txBody>
          <a:bodyPr/>
          <a:lstStyle/>
          <a:p>
            <a:r>
              <a:rPr lang="en-US" sz="4500" dirty="0" smtClean="0">
                <a:solidFill>
                  <a:schemeClr val="bg1"/>
                </a:solidFill>
              </a:rPr>
              <a:t>Testing : </a:t>
            </a:r>
            <a:r>
              <a:rPr lang="en-US" sz="4500" dirty="0" err="1" smtClean="0">
                <a:solidFill>
                  <a:schemeClr val="bg1"/>
                </a:solidFill>
              </a:rPr>
              <a:t>Outils</a:t>
            </a:r>
            <a:r>
              <a:rPr lang="en-US" sz="4500" dirty="0" smtClean="0">
                <a:solidFill>
                  <a:schemeClr val="bg1"/>
                </a:solidFill>
              </a:rPr>
              <a:t> de test </a:t>
            </a:r>
            <a:r>
              <a:rPr lang="en-US" sz="4500" dirty="0" err="1" smtClean="0">
                <a:solidFill>
                  <a:schemeClr val="bg1"/>
                </a:solidFill>
              </a:rPr>
              <a:t>fonctionnel</a:t>
            </a:r>
            <a:endParaRPr lang="ru-RU" sz="45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11560" y="1772816"/>
          <a:ext cx="7416824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864096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</a:t>
                      </a:r>
                      <a:r>
                        <a:rPr lang="fr-FR" baseline="0" dirty="0" smtClean="0"/>
                        <a:t>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</a:t>
                      </a:r>
                      <a:r>
                        <a:rPr lang="fr-FR" baseline="0" dirty="0" smtClean="0"/>
                        <a:t> 3</a:t>
                      </a:r>
                      <a:endParaRPr lang="fr-FR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Avantages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Inconvénients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Caractéristiques particulières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42" name="Picture 2" descr="http://i.msdn.microsoft.com/ff625780.HomeSmall(fr-fr,MSDN.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02627"/>
            <a:ext cx="1728192" cy="15553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315200" cy="715963"/>
          </a:xfrm>
        </p:spPr>
        <p:txBody>
          <a:bodyPr/>
          <a:lstStyle/>
          <a:p>
            <a:r>
              <a:rPr lang="en-US" sz="4500" dirty="0" smtClean="0">
                <a:solidFill>
                  <a:schemeClr val="bg1"/>
                </a:solidFill>
              </a:rPr>
              <a:t>Testing : </a:t>
            </a:r>
            <a:r>
              <a:rPr lang="en-US" sz="4500" dirty="0" err="1" smtClean="0">
                <a:solidFill>
                  <a:schemeClr val="bg1"/>
                </a:solidFill>
              </a:rPr>
              <a:t>Outils</a:t>
            </a:r>
            <a:r>
              <a:rPr lang="en-US" sz="4500" dirty="0" smtClean="0">
                <a:solidFill>
                  <a:schemeClr val="bg1"/>
                </a:solidFill>
              </a:rPr>
              <a:t> de test type charge/performance</a:t>
            </a:r>
            <a:endParaRPr lang="ru-RU" sz="45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11560" y="1772816"/>
          <a:ext cx="7416824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864096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</a:t>
                      </a:r>
                      <a:r>
                        <a:rPr lang="fr-FR" baseline="0" dirty="0" smtClean="0"/>
                        <a:t>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Logiciel</a:t>
                      </a:r>
                      <a:r>
                        <a:rPr lang="fr-FR" baseline="0" dirty="0" smtClean="0"/>
                        <a:t> 3</a:t>
                      </a:r>
                      <a:endParaRPr lang="fr-FR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Avantages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Inconvénients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Caractéristiques particulières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 descr="http://www.webperformancetools.com/images/LoadTesterPro_featur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67636"/>
            <a:ext cx="1490364" cy="1490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315200" cy="715963"/>
          </a:xfrm>
        </p:spPr>
        <p:txBody>
          <a:bodyPr/>
          <a:lstStyle/>
          <a:p>
            <a:r>
              <a:rPr lang="en-US" sz="4500" dirty="0" smtClean="0">
                <a:solidFill>
                  <a:schemeClr val="bg1"/>
                </a:solidFill>
              </a:rPr>
              <a:t>Testing : </a:t>
            </a:r>
            <a:r>
              <a:rPr lang="en-US" sz="4500" dirty="0" err="1" smtClean="0">
                <a:solidFill>
                  <a:schemeClr val="bg1"/>
                </a:solidFill>
              </a:rPr>
              <a:t>Outils</a:t>
            </a:r>
            <a:r>
              <a:rPr lang="en-US" sz="4500" dirty="0" smtClean="0">
                <a:solidFill>
                  <a:schemeClr val="bg1"/>
                </a:solidFill>
              </a:rPr>
              <a:t> de test “bug tracking”</a:t>
            </a:r>
            <a:endParaRPr lang="ru-RU" sz="4500" dirty="0">
              <a:solidFill>
                <a:schemeClr val="bg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30" y="1412776"/>
          <a:ext cx="8208910" cy="5131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782"/>
                <a:gridCol w="1641782"/>
                <a:gridCol w="1641782"/>
                <a:gridCol w="1641782"/>
                <a:gridCol w="1641782"/>
              </a:tblGrid>
              <a:tr h="905143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Bugzilla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Mantis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Trac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Redmine</a:t>
                      </a:r>
                      <a:endParaRPr lang="fr-FR" dirty="0"/>
                    </a:p>
                  </a:txBody>
                  <a:tcPr/>
                </a:tc>
              </a:tr>
              <a:tr h="1995493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Avantages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Très complet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améliore les échanges entre développeurs, la qualité du produit; s'adapte à de très nombreuses situations; dispositif de sécurité pour protéger les données confidentielles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fonctionnalité de recherche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basé sur une base de données optimisées visant à améliorer les performances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notification par email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Gratuit, facile à installer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utilisé lors des phases d'intégrations de code sources(GIT, SVN intégré), - "time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tracking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 »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accès anonyme,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souvent mis à jour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notification par email 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Création</a:t>
                      </a:r>
                      <a:r>
                        <a:rPr lang="fr-FR" sz="18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d'hyperliens entre la base de données de bugs, la gestion des versions et le wiki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historisation des activités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reporting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personnalisé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 flux RSS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 basé sur un système de "Ticket" pour tout ce qui concerne le "bug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tracking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Différent support de projet et de sous projet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900" b="0" i="0" kern="1200" baseline="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gestion des accès flexible;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900" b="0" i="0" kern="1200" baseline="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gestion des bugs flexible, elle peut être définie en fonction du rôle de l'utilisateur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Time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tracking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les répertoires locaux peuvent être rattachés à tous les projets en cours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900" b="0" i="0" kern="1200" baseline="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uthentification basée sur protocole LDAP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905143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Inconvénients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Fonctionnalité de mail moins performante sous Windows (à la base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Bugzilla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marche mieux sous linux)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Recherche de bugs spécifiques peu précise - Recherche sur un seul mot clé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Difficile à installer (nombreuses dépendances de package)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Utilisé par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Trimane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mise à jour par emails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957837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Caractéristiques particulières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Ecrit en Perl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utilisé par les équipes de développement de Linux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kernel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, Apache et GNOME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- Fonctionne sur les bases de données Oracle et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Mysql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une version pour les utilisateur et une pour les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admin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Ecrit en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Php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Fonctionne sur les bases de données MySQL, MSSQL,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PostgreSQL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version disponible pour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et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Android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Ecrit en Python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dispose d'un wiki et d'une gestion d'intégration de code source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inclus des fonctionnalités de gestion de projet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une version pour les utilisateurs et une pour les </a:t>
                      </a:r>
                      <a:r>
                        <a:rPr lang="fr-FR" sz="900" b="0" i="0" kern="1200" dirty="0" err="1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admin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 Ecrit en Ruby</a:t>
                      </a:r>
                      <a:b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900" b="0" i="0" kern="1200" baseline="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inclus fonctionnalité de gestion de projet (GANTT); projet de </a:t>
                      </a:r>
                      <a:r>
                        <a:rPr lang="fr-FR" sz="900" b="0" i="0" kern="120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type Wiki</a:t>
                      </a:r>
                      <a:br>
                        <a:rPr lang="fr-FR" sz="900" b="0" i="0" kern="120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900" b="0" i="0" kern="120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900" b="0" i="0" kern="1200" baseline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i="0" kern="120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Multi </a:t>
                      </a:r>
                      <a:r>
                        <a:rPr lang="fr-FR" sz="900" b="0" i="0" kern="1200" dirty="0" smtClean="0">
                          <a:solidFill>
                            <a:srgbClr val="4D4D4D"/>
                          </a:solidFill>
                          <a:latin typeface="+mn-lt"/>
                          <a:ea typeface="+mn-ea"/>
                          <a:cs typeface="+mn-cs"/>
                        </a:rPr>
                        <a:t>langues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 descr="http://static.thegeekstuff.com/wp-content/uploads/2008/10/bugzilla-logo-260x3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04663"/>
            <a:ext cx="1432892" cy="1653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7344816" cy="720080"/>
          </a:xfrm>
        </p:spPr>
        <p:txBody>
          <a:bodyPr/>
          <a:lstStyle/>
          <a:p>
            <a:r>
              <a:rPr lang="en-US" sz="3000" dirty="0" smtClean="0">
                <a:solidFill>
                  <a:schemeClr val="bg1"/>
                </a:solidFill>
              </a:rPr>
              <a:t>Testing : </a:t>
            </a:r>
            <a:r>
              <a:rPr lang="en-US" sz="3000" dirty="0" err="1" smtClean="0">
                <a:solidFill>
                  <a:schemeClr val="bg1"/>
                </a:solidFill>
              </a:rPr>
              <a:t>Outils</a:t>
            </a:r>
            <a:r>
              <a:rPr lang="en-US" sz="3000" dirty="0" smtClean="0">
                <a:solidFill>
                  <a:schemeClr val="bg1"/>
                </a:solidFill>
              </a:rPr>
              <a:t> de </a:t>
            </a:r>
            <a:r>
              <a:rPr lang="en-US" sz="3000" dirty="0" err="1" smtClean="0">
                <a:solidFill>
                  <a:schemeClr val="bg1"/>
                </a:solidFill>
              </a:rPr>
              <a:t>gestion</a:t>
            </a:r>
            <a:r>
              <a:rPr lang="en-US" sz="3000" dirty="0" smtClean="0">
                <a:solidFill>
                  <a:schemeClr val="bg1"/>
                </a:solidFill>
              </a:rPr>
              <a:t> de cycle de vie de </a:t>
            </a:r>
            <a:r>
              <a:rPr lang="en-US" sz="3000" dirty="0" err="1" smtClean="0">
                <a:solidFill>
                  <a:schemeClr val="bg1"/>
                </a:solidFill>
              </a:rPr>
              <a:t>projet</a:t>
            </a:r>
            <a:r>
              <a:rPr lang="en-US" sz="3000" dirty="0" smtClean="0">
                <a:solidFill>
                  <a:schemeClr val="bg1"/>
                </a:solidFill>
              </a:rPr>
              <a:t> (1)</a:t>
            </a:r>
            <a:endParaRPr lang="ru-RU" sz="30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683568" y="1196752"/>
          <a:ext cx="6624735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947"/>
                <a:gridCol w="1324947"/>
                <a:gridCol w="1324947"/>
                <a:gridCol w="1324947"/>
                <a:gridCol w="1324947"/>
              </a:tblGrid>
              <a:tr h="709412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Tuleap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RTMR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Tarantula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Kforge</a:t>
                      </a:r>
                      <a:r>
                        <a:rPr lang="fr-FR" dirty="0" smtClean="0"/>
                        <a:t> + Trac</a:t>
                      </a:r>
                      <a:endParaRPr lang="fr-FR" dirty="0"/>
                    </a:p>
                  </a:txBody>
                  <a:tcPr/>
                </a:tc>
              </a:tr>
              <a:tr h="101344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IHM</a:t>
                      </a:r>
                      <a:r>
                        <a:rPr lang="fr-FR" baseline="0" dirty="0" smtClean="0">
                          <a:solidFill>
                            <a:srgbClr val="4D4D4D"/>
                          </a:solidFill>
                        </a:rPr>
                        <a:t> / Appli Web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Appli</a:t>
                      </a:r>
                      <a:r>
                        <a:rPr lang="fr-FR" baseline="0" dirty="0" smtClean="0">
                          <a:solidFill>
                            <a:srgbClr val="4D4D4D"/>
                          </a:solidFill>
                        </a:rPr>
                        <a:t> Web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IHM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Appli Web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Appli</a:t>
                      </a:r>
                      <a:r>
                        <a:rPr lang="fr-FR" baseline="0" dirty="0" smtClean="0">
                          <a:solidFill>
                            <a:srgbClr val="4D4D4D"/>
                          </a:solidFill>
                        </a:rPr>
                        <a:t> Web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101344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Ticket</a:t>
                      </a:r>
                      <a:r>
                        <a:rPr lang="fr-FR" baseline="0" dirty="0" smtClean="0">
                          <a:solidFill>
                            <a:srgbClr val="4D4D4D"/>
                          </a:solidFill>
                        </a:rPr>
                        <a:t> system / Issues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Ticket system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Exigence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?.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Ticket system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70941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Gestion Agile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Oui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Non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Oui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Non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131748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Communication intra-équipe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Messagerie </a:t>
                      </a:r>
                      <a:r>
                        <a:rPr lang="fr-FR" dirty="0" err="1" smtClean="0">
                          <a:solidFill>
                            <a:srgbClr val="4D4D4D"/>
                          </a:solidFill>
                        </a:rPr>
                        <a:t>instantanéee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Non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?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Mailing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70941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Dashboard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Oui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Oui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Oui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Oui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7344816" cy="720080"/>
          </a:xfrm>
        </p:spPr>
        <p:txBody>
          <a:bodyPr/>
          <a:lstStyle/>
          <a:p>
            <a:r>
              <a:rPr lang="en-US" sz="3000" dirty="0" smtClean="0">
                <a:solidFill>
                  <a:schemeClr val="bg1"/>
                </a:solidFill>
              </a:rPr>
              <a:t>Testing : </a:t>
            </a:r>
            <a:r>
              <a:rPr lang="en-US" sz="3000" dirty="0" err="1" smtClean="0">
                <a:solidFill>
                  <a:schemeClr val="bg1"/>
                </a:solidFill>
              </a:rPr>
              <a:t>Outils</a:t>
            </a:r>
            <a:r>
              <a:rPr lang="en-US" sz="3000" dirty="0" smtClean="0">
                <a:solidFill>
                  <a:schemeClr val="bg1"/>
                </a:solidFill>
              </a:rPr>
              <a:t> de </a:t>
            </a:r>
            <a:r>
              <a:rPr lang="en-US" sz="3000" dirty="0" err="1" smtClean="0">
                <a:solidFill>
                  <a:schemeClr val="bg1"/>
                </a:solidFill>
              </a:rPr>
              <a:t>gestion</a:t>
            </a:r>
            <a:r>
              <a:rPr lang="en-US" sz="3000" dirty="0" smtClean="0">
                <a:solidFill>
                  <a:schemeClr val="bg1"/>
                </a:solidFill>
              </a:rPr>
              <a:t> de cycle de vie de </a:t>
            </a:r>
            <a:r>
              <a:rPr lang="en-US" sz="3000" dirty="0" err="1" smtClean="0">
                <a:solidFill>
                  <a:schemeClr val="bg1"/>
                </a:solidFill>
              </a:rPr>
              <a:t>projet</a:t>
            </a:r>
            <a:r>
              <a:rPr lang="en-US" sz="3000" dirty="0" smtClean="0">
                <a:solidFill>
                  <a:schemeClr val="bg1"/>
                </a:solidFill>
              </a:rPr>
              <a:t> (2)</a:t>
            </a:r>
            <a:endParaRPr lang="ru-RU" sz="30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79512" y="1268760"/>
          <a:ext cx="7128791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483365"/>
                <a:gridCol w="1425758"/>
                <a:gridCol w="1425758"/>
                <a:gridCol w="1425758"/>
              </a:tblGrid>
              <a:tr h="723122"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Tuleap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RTMR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Tarantula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Kforge</a:t>
                      </a:r>
                      <a:r>
                        <a:rPr lang="fr-FR" dirty="0" smtClean="0"/>
                        <a:t> + Trac</a:t>
                      </a:r>
                      <a:endParaRPr lang="fr-FR" dirty="0"/>
                    </a:p>
                  </a:txBody>
                  <a:tcPr/>
                </a:tc>
              </a:tr>
              <a:tr h="265882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Avantages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Couverture globale du projet (pas uniquement management du </a:t>
                      </a:r>
                      <a:r>
                        <a:rPr lang="fr-FR" sz="900" dirty="0" err="1" smtClean="0">
                          <a:solidFill>
                            <a:srgbClr val="4D4D4D"/>
                          </a:solidFill>
                        </a:rPr>
                        <a:t>testing</a:t>
                      </a:r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) 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Intégration continue, </a:t>
                      </a:r>
                      <a:r>
                        <a:rPr lang="fr-FR" sz="900" dirty="0" err="1" smtClean="0">
                          <a:solidFill>
                            <a:srgbClr val="4D4D4D"/>
                          </a:solidFill>
                        </a:rPr>
                        <a:t>build</a:t>
                      </a:r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 finale, support documentaire et communauté d'utilisateurs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Gestion </a:t>
                      </a:r>
                      <a:r>
                        <a:rPr lang="fr-FR" sz="900" dirty="0" err="1" smtClean="0">
                          <a:solidFill>
                            <a:srgbClr val="4D4D4D"/>
                          </a:solidFill>
                        </a:rPr>
                        <a:t>mockups</a:t>
                      </a:r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, cas de tests, etc.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Adaptable à différentes normes (CMMI, ITIL, ...)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Utilisation des uses cases -&gt; Gestion métier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Robustesse pour gestion ""grands projets"" (nombre d'acteurs, de cas,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Exploitation de ressources open source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Cas de tests -&gt; Scénar -&gt; Campagne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par "logiciel"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Précision des exigences techniques avant les tests</a:t>
                      </a:r>
                      <a:endParaRPr lang="fr-FR" sz="11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</a:t>
                      </a:r>
                      <a:r>
                        <a:rPr lang="fr-FR" sz="1100" dirty="0" err="1" smtClean="0">
                          <a:solidFill>
                            <a:srgbClr val="4D4D4D"/>
                          </a:solidFill>
                        </a:rPr>
                        <a:t>reporting</a:t>
                      </a:r>
                      <a:endParaRPr lang="fr-FR" sz="1100" dirty="0" smtClean="0">
                        <a:solidFill>
                          <a:srgbClr val="4D4D4D"/>
                        </a:solidFill>
                      </a:endParaRP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tags - smart tags (jamais testé, toujours échec, échec, etc.) + customs tags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</a:t>
                      </a:r>
                      <a:r>
                        <a:rPr lang="fr-FR" sz="1100" dirty="0" err="1" smtClean="0">
                          <a:solidFill>
                            <a:srgbClr val="4D4D4D"/>
                          </a:solidFill>
                        </a:rPr>
                        <a:t>Demo</a:t>
                      </a:r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 online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""d'objets"" de tests""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Dashboard de suivi pour managers</a:t>
                      </a:r>
                      <a:endParaRPr lang="fr-FR" sz="11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Outils complémentaires -&gt; Suivi global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Multi </a:t>
                      </a:r>
                      <a:r>
                        <a:rPr lang="fr-FR" sz="1100" dirty="0" err="1" smtClean="0">
                          <a:solidFill>
                            <a:srgbClr val="4D4D4D"/>
                          </a:solidFill>
                        </a:rPr>
                        <a:t>repositories</a:t>
                      </a:r>
                      <a:endParaRPr lang="fr-FR" sz="1100" dirty="0" smtClean="0">
                        <a:solidFill>
                          <a:srgbClr val="4D4D4D"/>
                        </a:solidFill>
                      </a:endParaRP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Intégration possible de version control system (style Git)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RSS </a:t>
                      </a:r>
                      <a:r>
                        <a:rPr lang="fr-FR" sz="1100" dirty="0" err="1" smtClean="0">
                          <a:solidFill>
                            <a:srgbClr val="4D4D4D"/>
                          </a:solidFill>
                        </a:rPr>
                        <a:t>Feed</a:t>
                      </a:r>
                      <a:endParaRPr lang="fr-FR" sz="1100" dirty="0" smtClean="0">
                        <a:solidFill>
                          <a:srgbClr val="4D4D4D"/>
                        </a:solidFill>
                      </a:endParaRP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mails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</a:t>
                      </a:r>
                      <a:r>
                        <a:rPr lang="fr-FR" sz="1100" dirty="0" err="1" smtClean="0">
                          <a:solidFill>
                            <a:srgbClr val="4D4D4D"/>
                          </a:solidFill>
                        </a:rPr>
                        <a:t>timeline</a:t>
                      </a:r>
                      <a:endParaRPr lang="fr-FR" sz="1100" dirty="0" smtClean="0">
                        <a:solidFill>
                          <a:srgbClr val="4D4D4D"/>
                        </a:solidFill>
                      </a:endParaRP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de wiki</a:t>
                      </a:r>
                      <a:endParaRPr lang="fr-FR" sz="11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  <a:tr h="194664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4D4D4D"/>
                          </a:solidFill>
                        </a:rPr>
                        <a:t>Points</a:t>
                      </a:r>
                      <a:r>
                        <a:rPr lang="fr-FR" baseline="0" dirty="0" smtClean="0">
                          <a:solidFill>
                            <a:srgbClr val="4D4D4D"/>
                          </a:solidFill>
                        </a:rPr>
                        <a:t> notables</a:t>
                      </a:r>
                      <a:endParaRPr lang="fr-FR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Multi industries (médicale, automobile, ...)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Porté sur le temps réel (messageries </a:t>
                      </a:r>
                      <a:r>
                        <a:rPr lang="fr-FR" sz="900" dirty="0" err="1" smtClean="0">
                          <a:solidFill>
                            <a:srgbClr val="4D4D4D"/>
                          </a:solidFill>
                        </a:rPr>
                        <a:t>instantanéees</a:t>
                      </a:r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, travail en commun, etc.)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Paradigme : http://www.tuleap.com/sites/default/files/traceability-alm.png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Volonté d'intégration au SI entreprise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Créé par différents ingénieurs 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Possibilité de s'intéresser au développement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Full open-source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Esprit de création communautaire</a:t>
                      </a:r>
                    </a:p>
                    <a:p>
                      <a:r>
                        <a:rPr lang="fr-FR" sz="900" dirty="0" smtClean="0">
                          <a:solidFill>
                            <a:srgbClr val="4D4D4D"/>
                          </a:solidFill>
                        </a:rPr>
                        <a:t>- Vise la simplicité (IHM plus que appli web, etc.)</a:t>
                      </a:r>
                      <a:endParaRPr lang="fr-FR" sz="9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Ressources Cloud (payant)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Idée d'objets qu'on manipule pour les tester plus que de cas rigides de tests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Gestion projets agiles</a:t>
                      </a:r>
                      <a:endParaRPr lang="fr-FR" sz="11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Système de tickets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Solutions en complément et qui insiste sur l'intégration d'outils (grâce à Python)</a:t>
                      </a:r>
                    </a:p>
                    <a:p>
                      <a:r>
                        <a:rPr lang="fr-FR" sz="1100" dirty="0" smtClean="0">
                          <a:solidFill>
                            <a:srgbClr val="4D4D4D"/>
                          </a:solidFill>
                        </a:rPr>
                        <a:t>- Proximité avec Apache Subversion</a:t>
                      </a:r>
                      <a:endParaRPr lang="fr-FR" sz="1100" dirty="0">
                        <a:solidFill>
                          <a:srgbClr val="4D4D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FFFFFF"/>
      </a:dk1>
      <a:lt1>
        <a:srgbClr val="FFFFFF"/>
      </a:lt1>
      <a:dk2>
        <a:srgbClr val="FFFFFF"/>
      </a:dk2>
      <a:lt2>
        <a:srgbClr val="0375DD"/>
      </a:lt2>
      <a:accent1>
        <a:srgbClr val="0291D3"/>
      </a:accent1>
      <a:accent2>
        <a:srgbClr val="10ACFC"/>
      </a:accent2>
      <a:accent3>
        <a:srgbClr val="FFFFFF"/>
      </a:accent3>
      <a:accent4>
        <a:srgbClr val="DADADA"/>
      </a:accent4>
      <a:accent5>
        <a:srgbClr val="AAC7E6"/>
      </a:accent5>
      <a:accent6>
        <a:srgbClr val="0D9BE4"/>
      </a:accent6>
      <a:hlink>
        <a:srgbClr val="253AFF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60</TotalTime>
  <Words>597</Words>
  <Application>Microsoft Office PowerPoint</Application>
  <PresentationFormat>Affichage à l'écran (4:3)</PresentationFormat>
  <Paragraphs>139</Paragraphs>
  <Slides>8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powerpoint-template</vt:lpstr>
      <vt:lpstr>Testing TD 2</vt:lpstr>
      <vt:lpstr>Testing : les outils</vt:lpstr>
      <vt:lpstr>Testing : Outils de test unitaire</vt:lpstr>
      <vt:lpstr>Testing : Outils de test fonctionnel</vt:lpstr>
      <vt:lpstr>Testing : Outils de test type charge/performance</vt:lpstr>
      <vt:lpstr>Testing : Outils de test “bug tracking”</vt:lpstr>
      <vt:lpstr>Testing : Outils de gestion de cycle de vie de projet (1)</vt:lpstr>
      <vt:lpstr>Testing : Outils de gestion de cycle de vie de projet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TD 2</dc:title>
  <dc:creator>Admin</dc:creator>
  <cp:lastModifiedBy>Admin</cp:lastModifiedBy>
  <cp:revision>10</cp:revision>
  <dcterms:created xsi:type="dcterms:W3CDTF">2012-10-09T08:06:26Z</dcterms:created>
  <dcterms:modified xsi:type="dcterms:W3CDTF">2012-10-09T11:15:12Z</dcterms:modified>
</cp:coreProperties>
</file>