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  <p:sldId id="263" r:id="rId6"/>
    <p:sldId id="262" r:id="rId7"/>
    <p:sldId id="267" r:id="rId8"/>
    <p:sldId id="268" r:id="rId9"/>
    <p:sldId id="269" r:id="rId10"/>
    <p:sldId id="270" r:id="rId11"/>
    <p:sldId id="275" r:id="rId12"/>
    <p:sldId id="265" r:id="rId13"/>
    <p:sldId id="266" r:id="rId14"/>
    <p:sldId id="260" r:id="rId15"/>
    <p:sldId id="271" r:id="rId16"/>
    <p:sldId id="272" r:id="rId17"/>
    <p:sldId id="276" r:id="rId18"/>
    <p:sldId id="277" r:id="rId19"/>
    <p:sldId id="273" r:id="rId20"/>
    <p:sldId id="285" r:id="rId21"/>
    <p:sldId id="274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43" autoAdjust="0"/>
  </p:normalViewPr>
  <p:slideViewPr>
    <p:cSldViewPr>
      <p:cViewPr>
        <p:scale>
          <a:sx n="100" d="100"/>
          <a:sy n="100" d="100"/>
        </p:scale>
        <p:origin x="-1308" y="-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47A565C5-AF7F-4F63-B8F4-98B4E2ED0D0F}" type="datetimeFigureOut">
              <a:rPr lang="fr-FR" smtClean="0"/>
              <a:pPr/>
              <a:t>21/11/2011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1BF27A4B-3ACC-4FD6-9F36-EC1951F0AFD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565C5-AF7F-4F63-B8F4-98B4E2ED0D0F}" type="datetimeFigureOut">
              <a:rPr lang="fr-FR" smtClean="0"/>
              <a:pPr/>
              <a:t>21/11/2011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27A4B-3ACC-4FD6-9F36-EC1951F0AF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565C5-AF7F-4F63-B8F4-98B4E2ED0D0F}" type="datetimeFigureOut">
              <a:rPr lang="fr-FR" smtClean="0"/>
              <a:pPr/>
              <a:t>21/11/2011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27A4B-3ACC-4FD6-9F36-EC1951F0AFD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angle isocè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565C5-AF7F-4F63-B8F4-98B4E2ED0D0F}" type="datetimeFigureOut">
              <a:rPr lang="fr-FR" smtClean="0"/>
              <a:pPr/>
              <a:t>21/11/2011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27A4B-3ACC-4FD6-9F36-EC1951F0AFD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47A565C5-AF7F-4F63-B8F4-98B4E2ED0D0F}" type="datetimeFigureOut">
              <a:rPr lang="fr-FR" smtClean="0"/>
              <a:pPr/>
              <a:t>21/11/2011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1BF27A4B-3ACC-4FD6-9F36-EC1951F0AFD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565C5-AF7F-4F63-B8F4-98B4E2ED0D0F}" type="datetimeFigureOut">
              <a:rPr lang="fr-FR" smtClean="0"/>
              <a:pPr/>
              <a:t>21/11/2011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27A4B-3ACC-4FD6-9F36-EC1951F0AFD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565C5-AF7F-4F63-B8F4-98B4E2ED0D0F}" type="datetimeFigureOut">
              <a:rPr lang="fr-FR" smtClean="0"/>
              <a:pPr/>
              <a:t>21/11/2011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27A4B-3ACC-4FD6-9F36-EC1951F0AFD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565C5-AF7F-4F63-B8F4-98B4E2ED0D0F}" type="datetimeFigureOut">
              <a:rPr lang="fr-FR" smtClean="0"/>
              <a:pPr/>
              <a:t>21/11/2011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27A4B-3ACC-4FD6-9F36-EC1951F0AFD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Triangle isocè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565C5-AF7F-4F63-B8F4-98B4E2ED0D0F}" type="datetimeFigureOut">
              <a:rPr lang="fr-FR" smtClean="0"/>
              <a:pPr/>
              <a:t>21/11/2011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27A4B-3ACC-4FD6-9F36-EC1951F0AFD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5" name="Connecteur droit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angle isocè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565C5-AF7F-4F63-B8F4-98B4E2ED0D0F}" type="datetimeFigureOut">
              <a:rPr lang="fr-FR" smtClean="0"/>
              <a:pPr/>
              <a:t>21/11/2011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27A4B-3ACC-4FD6-9F36-EC1951F0AFD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angle isocè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565C5-AF7F-4F63-B8F4-98B4E2ED0D0F}" type="datetimeFigureOut">
              <a:rPr lang="fr-FR" smtClean="0"/>
              <a:pPr/>
              <a:t>21/11/2011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27A4B-3ACC-4FD6-9F36-EC1951F0AFD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angle isocè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7A565C5-AF7F-4F63-B8F4-98B4E2ED0D0F}" type="datetimeFigureOut">
              <a:rPr lang="fr-FR" smtClean="0"/>
              <a:pPr/>
              <a:t>21/11/2011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BF27A4B-3ACC-4FD6-9F36-EC1951F0AFD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8" name="Connecteur droit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necteur droit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le isocè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msdn.microsoft.com/fr-fr/office/default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fr.wikipedia.org/wiki/Algorithme_de_trac%C3%A9_d'arc_de_cercle_de_Bresenham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39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12" Type="http://schemas.openxmlformats.org/officeDocument/2006/relationships/image" Target="../media/image38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11" Type="http://schemas.openxmlformats.org/officeDocument/2006/relationships/image" Target="../media/image37.png"/><Relationship Id="rId5" Type="http://schemas.openxmlformats.org/officeDocument/2006/relationships/image" Target="../media/image31.png"/><Relationship Id="rId10" Type="http://schemas.openxmlformats.org/officeDocument/2006/relationships/image" Target="../media/image36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Relationship Id="rId14" Type="http://schemas.openxmlformats.org/officeDocument/2006/relationships/image" Target="../media/image10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cm-japan.org/past-icpc/domestic2003/B.htm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/>
          </a:bodyPr>
          <a:lstStyle/>
          <a:p>
            <a:r>
              <a:rPr lang="fr-FR" dirty="0" smtClean="0"/>
              <a:t>VBA : </a:t>
            </a:r>
            <a:r>
              <a:rPr lang="fr-FR" dirty="0"/>
              <a:t>Visual Basic for </a:t>
            </a:r>
            <a:r>
              <a:rPr lang="fr-FR" dirty="0" smtClean="0"/>
              <a:t>Applications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59632" y="4077072"/>
            <a:ext cx="6858000" cy="533400"/>
          </a:xfrm>
        </p:spPr>
        <p:txBody>
          <a:bodyPr/>
          <a:lstStyle/>
          <a:p>
            <a:r>
              <a:rPr lang="fr-FR" dirty="0" smtClean="0"/>
              <a:t>EISTI – ING3 ICOM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4067944" y="5229200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mtClean="0"/>
              <a:t>VILLETTE </a:t>
            </a:r>
            <a:r>
              <a:rPr lang="fr-FR" dirty="0" smtClean="0"/>
              <a:t>Charles / ROCHER Christian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dirty="0" smtClean="0"/>
              <a:t>Visual Basic Editor – complétion/aide</a:t>
            </a:r>
            <a:endParaRPr lang="fr-F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1412776"/>
            <a:ext cx="2362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323528" y="1124744"/>
            <a:ext cx="41949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dirty="0" smtClean="0"/>
              <a:t>Tapez un bout de code, puis Ctrl+espace ouvre un menu avec la liste des fonctions disponibles commençant par…</a:t>
            </a:r>
          </a:p>
          <a:p>
            <a:pPr algn="just"/>
            <a:r>
              <a:rPr lang="fr-FR" sz="2400" dirty="0" smtClean="0"/>
              <a:t>(exemple : « Ms » puis Ctrl+espace donne </a:t>
            </a:r>
            <a:r>
              <a:rPr lang="fr-FR" sz="2400" dirty="0" err="1" smtClean="0"/>
              <a:t>MsgBox</a:t>
            </a:r>
            <a:r>
              <a:rPr lang="fr-FR" sz="2400" dirty="0" smtClean="0"/>
              <a:t>)</a:t>
            </a:r>
          </a:p>
        </p:txBody>
      </p:sp>
      <p:cxnSp>
        <p:nvCxnSpPr>
          <p:cNvPr id="7" name="Connecteur droit avec flèche 6"/>
          <p:cNvCxnSpPr/>
          <p:nvPr/>
        </p:nvCxnSpPr>
        <p:spPr>
          <a:xfrm flipV="1">
            <a:off x="4572000" y="2060848"/>
            <a:ext cx="792088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323528" y="3429000"/>
            <a:ext cx="83529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3645024"/>
            <a:ext cx="39243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ZoneTexte 10"/>
          <p:cNvSpPr txBox="1"/>
          <p:nvPr/>
        </p:nvSpPr>
        <p:spPr>
          <a:xfrm>
            <a:off x="323528" y="3573016"/>
            <a:ext cx="3269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F2 (explorateur d’objet) :</a:t>
            </a:r>
            <a:endParaRPr lang="fr-FR" sz="2400" dirty="0"/>
          </a:p>
        </p:txBody>
      </p:sp>
      <p:sp>
        <p:nvSpPr>
          <p:cNvPr id="12" name="ZoneTexte 11"/>
          <p:cNvSpPr txBox="1"/>
          <p:nvPr/>
        </p:nvSpPr>
        <p:spPr>
          <a:xfrm>
            <a:off x="1331640" y="4077072"/>
            <a:ext cx="14940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Recherche</a:t>
            </a:r>
            <a:endParaRPr lang="fr-FR" sz="2400" dirty="0">
              <a:solidFill>
                <a:srgbClr val="FF0000"/>
              </a:solidFill>
            </a:endParaRPr>
          </a:p>
        </p:txBody>
      </p:sp>
      <p:cxnSp>
        <p:nvCxnSpPr>
          <p:cNvPr id="14" name="Connecteur droit avec flèche 13"/>
          <p:cNvCxnSpPr/>
          <p:nvPr/>
        </p:nvCxnSpPr>
        <p:spPr>
          <a:xfrm flipV="1">
            <a:off x="2843808" y="4149080"/>
            <a:ext cx="864096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7164288" y="5949280"/>
            <a:ext cx="16131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Description</a:t>
            </a:r>
            <a:endParaRPr lang="fr-FR" sz="2400" dirty="0">
              <a:solidFill>
                <a:srgbClr val="FF0000"/>
              </a:solidFill>
            </a:endParaRPr>
          </a:p>
        </p:txBody>
      </p:sp>
      <p:cxnSp>
        <p:nvCxnSpPr>
          <p:cNvPr id="17" name="Connecteur droit avec flèche 16"/>
          <p:cNvCxnSpPr>
            <a:stCxn id="15" idx="1"/>
          </p:cNvCxnSpPr>
          <p:nvPr/>
        </p:nvCxnSpPr>
        <p:spPr>
          <a:xfrm flipH="1" flipV="1">
            <a:off x="6084168" y="6093296"/>
            <a:ext cx="1080120" cy="868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7825241" y="4509120"/>
            <a:ext cx="13187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Résultats</a:t>
            </a:r>
            <a:endParaRPr lang="fr-FR" sz="2400" dirty="0">
              <a:solidFill>
                <a:srgbClr val="FF0000"/>
              </a:solidFill>
            </a:endParaRPr>
          </a:p>
        </p:txBody>
      </p:sp>
      <p:cxnSp>
        <p:nvCxnSpPr>
          <p:cNvPr id="20" name="Connecteur droit avec flèche 19"/>
          <p:cNvCxnSpPr/>
          <p:nvPr/>
        </p:nvCxnSpPr>
        <p:spPr>
          <a:xfrm flipH="1">
            <a:off x="7308304" y="4797152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0" y="4509120"/>
            <a:ext cx="34198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Au besoin l’aide en ligne MSDN est beaucoup plus fournie :</a:t>
            </a:r>
          </a:p>
          <a:p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http://msdn.microsoft.com/fr-fr/office/default </a:t>
            </a:r>
            <a:endParaRPr lang="fr-FR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dirty="0" smtClean="0"/>
              <a:t>Visual Basic Editor – Où Ecrire ?</a:t>
            </a:r>
            <a:endParaRPr lang="fr-F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84784"/>
            <a:ext cx="2298700" cy="260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2987824" y="1484784"/>
            <a:ext cx="5259773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C00000"/>
                </a:solidFill>
              </a:rPr>
              <a:t>Dans une feuille (ex : Feuil </a:t>
            </a:r>
            <a:r>
              <a:rPr lang="fr-FR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fr-FR" dirty="0" smtClean="0">
                <a:solidFill>
                  <a:srgbClr val="C00000"/>
                </a:solidFill>
              </a:rPr>
              <a:t>)</a:t>
            </a:r>
          </a:p>
          <a:p>
            <a:r>
              <a:rPr lang="fr-FR" dirty="0" smtClean="0"/>
              <a:t>	=&gt; Code spécifique et local</a:t>
            </a:r>
          </a:p>
          <a:p>
            <a:endParaRPr lang="fr-FR" dirty="0" smtClean="0"/>
          </a:p>
          <a:p>
            <a:r>
              <a:rPr lang="fr-FR" dirty="0" smtClean="0">
                <a:solidFill>
                  <a:srgbClr val="C00000"/>
                </a:solidFill>
              </a:rPr>
              <a:t>Dans le </a:t>
            </a:r>
            <a:r>
              <a:rPr lang="fr-FR" dirty="0" err="1" smtClean="0">
                <a:solidFill>
                  <a:srgbClr val="C00000"/>
                </a:solidFill>
              </a:rPr>
              <a:t>workbook</a:t>
            </a:r>
            <a:r>
              <a:rPr lang="fr-FR" dirty="0" smtClean="0">
                <a:solidFill>
                  <a:srgbClr val="C00000"/>
                </a:solidFill>
              </a:rPr>
              <a:t> (ex : </a:t>
            </a:r>
            <a:r>
              <a:rPr lang="fr-FR" dirty="0" err="1" smtClean="0">
                <a:solidFill>
                  <a:srgbClr val="C00000"/>
                </a:solidFill>
              </a:rPr>
              <a:t>ThisWorkbook</a:t>
            </a:r>
            <a:r>
              <a:rPr lang="fr-FR" dirty="0" smtClean="0">
                <a:solidFill>
                  <a:srgbClr val="C00000"/>
                </a:solidFill>
              </a:rPr>
              <a:t>)</a:t>
            </a:r>
          </a:p>
          <a:p>
            <a:r>
              <a:rPr lang="fr-FR" dirty="0" smtClean="0"/>
              <a:t>	=&gt; Evènements généraux</a:t>
            </a:r>
          </a:p>
          <a:p>
            <a:r>
              <a:rPr lang="fr-FR" dirty="0" smtClean="0"/>
              <a:t>	=&gt; Permet de créer des classeurs d’</a:t>
            </a:r>
            <a:r>
              <a:rPr lang="fr-FR" dirty="0" err="1" smtClean="0"/>
              <a:t>AddIns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>
                <a:solidFill>
                  <a:srgbClr val="C00000"/>
                </a:solidFill>
              </a:rPr>
              <a:t>Dans un module (ex : Module </a:t>
            </a:r>
            <a:r>
              <a:rPr lang="fr-FR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fr-FR" dirty="0" smtClean="0">
                <a:solidFill>
                  <a:srgbClr val="C00000"/>
                </a:solidFill>
              </a:rPr>
              <a:t>)</a:t>
            </a:r>
          </a:p>
          <a:p>
            <a:r>
              <a:rPr lang="fr-FR" dirty="0" smtClean="0"/>
              <a:t>	=&gt; Le plus courant</a:t>
            </a:r>
          </a:p>
          <a:p>
            <a:r>
              <a:rPr lang="fr-FR" dirty="0" smtClean="0"/>
              <a:t>	=&gt; Permet d’utiliser les fonctions dans </a:t>
            </a:r>
            <a:r>
              <a:rPr lang="fr-FR" dirty="0" err="1" smtClean="0"/>
              <a:t>excel</a:t>
            </a:r>
            <a:endParaRPr lang="fr-FR" dirty="0"/>
          </a:p>
        </p:txBody>
      </p:sp>
      <p:pic>
        <p:nvPicPr>
          <p:cNvPr id="6" name="Picture 2" descr="C:\Users\DEVILS~1\AppData\Local\Temp\1321796439_question-balloon_basic_blu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869160"/>
            <a:ext cx="648072" cy="648072"/>
          </a:xfrm>
          <a:prstGeom prst="rect">
            <a:avLst/>
          </a:prstGeom>
          <a:noFill/>
        </p:spPr>
      </p:pic>
      <p:sp>
        <p:nvSpPr>
          <p:cNvPr id="7" name="ZoneTexte 6"/>
          <p:cNvSpPr txBox="1"/>
          <p:nvPr/>
        </p:nvSpPr>
        <p:spPr>
          <a:xfrm>
            <a:off x="1187624" y="5301208"/>
            <a:ext cx="76328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/>
              <a:t>Le plus souvent, </a:t>
            </a:r>
            <a:r>
              <a:rPr lang="fr-FR" dirty="0" smtClean="0">
                <a:solidFill>
                  <a:schemeClr val="accent3">
                    <a:lumMod val="50000"/>
                  </a:schemeClr>
                </a:solidFill>
              </a:rPr>
              <a:t>on choisira le Module </a:t>
            </a:r>
            <a:r>
              <a:rPr lang="fr-FR" dirty="0" smtClean="0"/>
              <a:t>pour écrire le code, car depuis un module, les fonctions sont disponibles dans Excel lui-même comme si elle faisait partie du système (comme SOMME par exemple), ce qui se révèle très pratique.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187624" y="4869160"/>
            <a:ext cx="1640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C00000"/>
                </a:solidFill>
              </a:rPr>
              <a:t>Lequel choisir ?</a:t>
            </a:r>
            <a:endParaRPr lang="fr-FR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Les Bases - Macro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95536" y="1196752"/>
            <a:ext cx="4114800" cy="604664"/>
          </a:xfrm>
        </p:spPr>
        <p:txBody>
          <a:bodyPr>
            <a:normAutofit/>
          </a:bodyPr>
          <a:lstStyle/>
          <a:p>
            <a:r>
              <a:rPr lang="fr-FR" dirty="0" smtClean="0"/>
              <a:t>Exemple </a:t>
            </a:r>
            <a:r>
              <a:rPr lang="fr-FR" dirty="0" err="1" smtClean="0"/>
              <a:t>Sub</a:t>
            </a:r>
            <a:r>
              <a:rPr lang="fr-FR" dirty="0" smtClean="0"/>
              <a:t> :</a:t>
            </a:r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683568" y="1772816"/>
            <a:ext cx="39604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Sub</a:t>
            </a:r>
            <a:r>
              <a:rPr lang="fr-FR" sz="2000" dirty="0" smtClean="0"/>
              <a:t> </a:t>
            </a:r>
            <a:r>
              <a:rPr lang="fr-FR" sz="2000" dirty="0" err="1" smtClean="0"/>
              <a:t>maSub</a:t>
            </a:r>
            <a:r>
              <a:rPr lang="fr-FR" sz="2000" dirty="0" smtClean="0"/>
              <a:t>() </a:t>
            </a:r>
            <a:r>
              <a:rPr lang="fr-FR" sz="2000" dirty="0" smtClean="0">
                <a:solidFill>
                  <a:schemeClr val="accent3">
                    <a:lumMod val="75000"/>
                  </a:schemeClr>
                </a:solidFill>
              </a:rPr>
              <a:t>‘</a:t>
            </a:r>
            <a:r>
              <a:rPr lang="fr-FR" sz="2000" dirty="0" err="1" smtClean="0">
                <a:solidFill>
                  <a:schemeClr val="accent3">
                    <a:lumMod val="75000"/>
                  </a:schemeClr>
                </a:solidFill>
              </a:rPr>
              <a:t>sub</a:t>
            </a:r>
            <a:r>
              <a:rPr lang="fr-FR" sz="2000" dirty="0" smtClean="0">
                <a:solidFill>
                  <a:schemeClr val="accent3">
                    <a:lumMod val="75000"/>
                  </a:schemeClr>
                </a:solidFill>
              </a:rPr>
              <a:t> = pas de retour</a:t>
            </a:r>
          </a:p>
          <a:p>
            <a:r>
              <a:rPr lang="fr-FR" sz="2000" dirty="0" smtClean="0"/>
              <a:t>	</a:t>
            </a:r>
            <a:r>
              <a:rPr lang="fr-FR" sz="2000" dirty="0" smtClean="0">
                <a:solidFill>
                  <a:schemeClr val="accent3">
                    <a:lumMod val="75000"/>
                  </a:schemeClr>
                </a:solidFill>
              </a:rPr>
              <a:t>‘Affiche « bonjour »</a:t>
            </a:r>
          </a:p>
          <a:p>
            <a:r>
              <a:rPr lang="fr-FR" sz="2000" dirty="0"/>
              <a:t>	</a:t>
            </a:r>
            <a:r>
              <a:rPr lang="fr-FR" sz="2000" dirty="0" err="1" smtClean="0"/>
              <a:t>MsgBox</a:t>
            </a:r>
            <a:r>
              <a:rPr lang="fr-FR" sz="2000" dirty="0"/>
              <a:t> </a:t>
            </a:r>
            <a:r>
              <a:rPr lang="fr-FR" sz="2000" dirty="0" smtClean="0"/>
              <a:t> </a:t>
            </a:r>
            <a:r>
              <a:rPr lang="en-US" sz="2000" dirty="0" smtClean="0"/>
              <a:t>"</a:t>
            </a:r>
            <a:r>
              <a:rPr lang="fr-FR" sz="2000" dirty="0" smtClean="0"/>
              <a:t>bonjour</a:t>
            </a:r>
            <a:r>
              <a:rPr lang="en-US" sz="2000" dirty="0" smtClean="0"/>
              <a:t>"</a:t>
            </a:r>
            <a:endParaRPr lang="fr-FR" sz="2000" dirty="0"/>
          </a:p>
          <a:p>
            <a:r>
              <a:rPr lang="fr-FR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End </a:t>
            </a:r>
            <a:r>
              <a:rPr lang="fr-FR" sz="20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Sub</a:t>
            </a:r>
            <a:endParaRPr lang="fr-FR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644008" y="1772816"/>
            <a:ext cx="48965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Function</a:t>
            </a:r>
            <a:r>
              <a:rPr lang="fr-FR" sz="2000" dirty="0" smtClean="0"/>
              <a:t> </a:t>
            </a:r>
            <a:r>
              <a:rPr lang="fr-FR" sz="2000" dirty="0" err="1" smtClean="0"/>
              <a:t>maFonction</a:t>
            </a:r>
            <a:r>
              <a:rPr lang="fr-FR" sz="2000" dirty="0" smtClean="0"/>
              <a:t>() </a:t>
            </a:r>
            <a:r>
              <a:rPr lang="fr-FR" sz="2000" dirty="0" smtClean="0">
                <a:solidFill>
                  <a:schemeClr val="accent3">
                    <a:lumMod val="75000"/>
                  </a:schemeClr>
                </a:solidFill>
              </a:rPr>
              <a:t>‘</a:t>
            </a:r>
            <a:r>
              <a:rPr lang="fr-FR" sz="2000" dirty="0" err="1" smtClean="0">
                <a:solidFill>
                  <a:schemeClr val="accent3">
                    <a:lumMod val="75000"/>
                  </a:schemeClr>
                </a:solidFill>
              </a:rPr>
              <a:t>Function</a:t>
            </a:r>
            <a:r>
              <a:rPr lang="fr-FR" sz="2000" dirty="0" smtClean="0">
                <a:solidFill>
                  <a:schemeClr val="accent3">
                    <a:lumMod val="75000"/>
                  </a:schemeClr>
                </a:solidFill>
              </a:rPr>
              <a:t> = retour</a:t>
            </a:r>
          </a:p>
          <a:p>
            <a:r>
              <a:rPr lang="fr-FR" sz="2000" dirty="0" smtClean="0"/>
              <a:t>	</a:t>
            </a:r>
            <a:r>
              <a:rPr lang="fr-FR" sz="2000" dirty="0" smtClean="0">
                <a:solidFill>
                  <a:schemeClr val="accent3">
                    <a:lumMod val="75000"/>
                  </a:schemeClr>
                </a:solidFill>
              </a:rPr>
              <a:t>‘Renvoi 4, (=return en C/Java)</a:t>
            </a:r>
          </a:p>
          <a:p>
            <a:r>
              <a:rPr lang="fr-FR" sz="2000" dirty="0" smtClean="0"/>
              <a:t>	</a:t>
            </a:r>
            <a:r>
              <a:rPr lang="fr-FR" sz="2000" dirty="0" err="1" smtClean="0"/>
              <a:t>maFonction</a:t>
            </a:r>
            <a:r>
              <a:rPr lang="fr-FR" sz="2000" dirty="0" smtClean="0"/>
              <a:t> = 4</a:t>
            </a:r>
            <a:endParaRPr lang="fr-FR" sz="2000" dirty="0"/>
          </a:p>
          <a:p>
            <a:r>
              <a:rPr lang="fr-FR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End </a:t>
            </a:r>
            <a:r>
              <a:rPr lang="fr-FR" sz="20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F</a:t>
            </a:r>
            <a:r>
              <a:rPr lang="fr-FR" sz="20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unction</a:t>
            </a:r>
            <a:endParaRPr lang="fr-FR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4499992" y="1340768"/>
            <a:ext cx="0" cy="4176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611560" y="3140968"/>
            <a:ext cx="78488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space réservé du contenu 2"/>
          <p:cNvSpPr txBox="1">
            <a:spLocks/>
          </p:cNvSpPr>
          <p:nvPr/>
        </p:nvSpPr>
        <p:spPr>
          <a:xfrm>
            <a:off x="4499992" y="1196752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Exemple Macro :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3212976"/>
            <a:ext cx="2664296" cy="1364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ZoneTexte 13"/>
          <p:cNvSpPr txBox="1"/>
          <p:nvPr/>
        </p:nvSpPr>
        <p:spPr>
          <a:xfrm>
            <a:off x="395536" y="4581128"/>
            <a:ext cx="40324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/>
              <a:t>Existe sous VBA (utilisable sous VBA) mais pas dans les cellules Excel (n’apparait même pas)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4716016" y="4365104"/>
            <a:ext cx="40324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Existe sous VBA et sous Excel (</a:t>
            </a:r>
            <a:r>
              <a:rPr lang="fr-FR" dirty="0" smtClean="0">
                <a:solidFill>
                  <a:srgbClr val="C00000"/>
                </a:solidFill>
              </a:rPr>
              <a:t>si l’on créé la fonction dans un Module</a:t>
            </a:r>
            <a:r>
              <a:rPr lang="fr-FR" dirty="0" smtClean="0"/>
              <a:t>), apparait et est disponible à l’utilisation.</a:t>
            </a:r>
            <a:endParaRPr lang="fr-FR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3284984"/>
            <a:ext cx="3352800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ZoneTexte 19"/>
          <p:cNvSpPr txBox="1"/>
          <p:nvPr/>
        </p:nvSpPr>
        <p:spPr>
          <a:xfrm>
            <a:off x="971600" y="5661248"/>
            <a:ext cx="79033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000" dirty="0" smtClean="0">
                <a:solidFill>
                  <a:schemeClr val="accent3">
                    <a:lumMod val="50000"/>
                  </a:schemeClr>
                </a:solidFill>
              </a:rPr>
              <a:t>Seule les fonctions renvoyant une valeur (les « </a:t>
            </a:r>
            <a:r>
              <a:rPr lang="fr-FR" sz="20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function</a:t>
            </a:r>
            <a:r>
              <a:rPr lang="fr-FR" sz="2000" dirty="0" smtClean="0">
                <a:solidFill>
                  <a:schemeClr val="accent3">
                    <a:lumMod val="50000"/>
                  </a:schemeClr>
                </a:solidFill>
              </a:rPr>
              <a:t> » tel que définit par VBA) peuvent être utilisée dans les cellules Excel, jamais les </a:t>
            </a:r>
            <a:r>
              <a:rPr lang="fr-FR" sz="2000" dirty="0" err="1" smtClean="0">
                <a:solidFill>
                  <a:schemeClr val="accent3">
                    <a:lumMod val="50000"/>
                  </a:schemeClr>
                </a:solidFill>
              </a:rPr>
              <a:t>Sub</a:t>
            </a:r>
            <a:r>
              <a:rPr lang="fr-FR" sz="2000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  <a:endParaRPr lang="fr-FR" sz="20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2050" name="Picture 2" descr="C:\Users\DEVILS~1\AppData\Local\Temp\1321796439_question-balloon_basic_blu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5661248"/>
            <a:ext cx="648072" cy="6480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Excel – Macro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676672"/>
          </a:xfrm>
        </p:spPr>
        <p:txBody>
          <a:bodyPr/>
          <a:lstStyle/>
          <a:p>
            <a:r>
              <a:rPr lang="fr-FR" dirty="0" smtClean="0"/>
              <a:t>Ceci est possible et valide :</a:t>
            </a:r>
            <a:endParaRPr lang="fr-F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188640"/>
            <a:ext cx="27051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3789040"/>
            <a:ext cx="3352800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3212976"/>
            <a:ext cx="32385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Flèche vers le bas 8"/>
          <p:cNvSpPr/>
          <p:nvPr/>
        </p:nvSpPr>
        <p:spPr>
          <a:xfrm>
            <a:off x="6444208" y="2564904"/>
            <a:ext cx="864096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lèche droite 9"/>
          <p:cNvSpPr/>
          <p:nvPr/>
        </p:nvSpPr>
        <p:spPr>
          <a:xfrm rot="10800000">
            <a:off x="3923928" y="4005064"/>
            <a:ext cx="1080120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4427984" y="5229200"/>
            <a:ext cx="45365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200" dirty="0" smtClean="0"/>
              <a:t>Affichera 4 dans la cellule (</a:t>
            </a:r>
            <a:r>
              <a:rPr lang="fr-FR" sz="2200" dirty="0" err="1" smtClean="0"/>
              <a:t>maFonction</a:t>
            </a:r>
            <a:r>
              <a:rPr lang="fr-FR" sz="2200" dirty="0" smtClean="0"/>
              <a:t>), et montrera une boite de dialogue avec truc (</a:t>
            </a:r>
            <a:r>
              <a:rPr lang="fr-FR" sz="2200" dirty="0" err="1" smtClean="0"/>
              <a:t>maSub</a:t>
            </a:r>
            <a:r>
              <a:rPr lang="fr-FR" sz="2200" dirty="0" smtClean="0"/>
              <a:t>)</a:t>
            </a:r>
            <a:endParaRPr lang="fr-F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Les variables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1324743"/>
          </a:xfrm>
        </p:spPr>
        <p:txBody>
          <a:bodyPr>
            <a:normAutofit/>
          </a:bodyPr>
          <a:lstStyle/>
          <a:p>
            <a:pPr algn="just"/>
            <a:r>
              <a:rPr lang="fr-FR" dirty="0" smtClean="0"/>
              <a:t>Lorsque l’on créé une fonction, </a:t>
            </a:r>
            <a:r>
              <a:rPr lang="fr-FR" dirty="0" smtClean="0">
                <a:solidFill>
                  <a:srgbClr val="C00000"/>
                </a:solidFill>
              </a:rPr>
              <a:t>une variable existe déjà</a:t>
            </a:r>
            <a:r>
              <a:rPr lang="fr-FR" dirty="0" smtClean="0"/>
              <a:t>, le nom de la fonction, elle sert de return :</a:t>
            </a:r>
          </a:p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2267744" y="249289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Function</a:t>
            </a:r>
            <a:r>
              <a:rPr lang="fr-FR" dirty="0" smtClean="0"/>
              <a:t> </a:t>
            </a:r>
            <a:r>
              <a:rPr lang="fr-FR" dirty="0" err="1" smtClean="0"/>
              <a:t>maFonction</a:t>
            </a:r>
            <a:r>
              <a:rPr lang="fr-FR" dirty="0" smtClean="0"/>
              <a:t>()</a:t>
            </a:r>
          </a:p>
          <a:p>
            <a:r>
              <a:rPr lang="fr-FR" dirty="0" smtClean="0"/>
              <a:t>	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‘Renvoi 4, (=return en C/Java)</a:t>
            </a:r>
          </a:p>
          <a:p>
            <a:r>
              <a:rPr lang="fr-FR" dirty="0" smtClean="0"/>
              <a:t>	</a:t>
            </a:r>
            <a:r>
              <a:rPr lang="fr-FR" dirty="0" err="1" smtClean="0"/>
              <a:t>maFonction</a:t>
            </a:r>
            <a:r>
              <a:rPr lang="fr-FR" dirty="0" smtClean="0"/>
              <a:t> = 4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End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Function</a:t>
            </a:r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11560" y="3861048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Création d’une variable</a:t>
            </a:r>
            <a:r>
              <a:rPr kumimoji="0" lang="fr-F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 fait comme suit :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39752" y="458112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Dim</a:t>
            </a:r>
            <a:r>
              <a:rPr lang="fr-FR" dirty="0" smtClean="0"/>
              <a:t> </a:t>
            </a:r>
            <a:r>
              <a:rPr lang="fr-FR" dirty="0" err="1" smtClean="0"/>
              <a:t>maVariable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as</a:t>
            </a:r>
            <a:r>
              <a:rPr lang="fr-FR" dirty="0" smtClean="0"/>
              <a:t> </a:t>
            </a:r>
            <a:r>
              <a:rPr lang="fr-FR" dirty="0" err="1" smtClean="0"/>
              <a:t>leTypeDeMaVariable</a:t>
            </a:r>
            <a:endParaRPr lang="fr-FR" dirty="0" smtClean="0"/>
          </a:p>
          <a:p>
            <a:r>
              <a:rPr lang="fr-FR" dirty="0" err="1" smtClean="0"/>
              <a:t>maVariable</a:t>
            </a:r>
            <a:r>
              <a:rPr lang="fr-FR" dirty="0" smtClean="0"/>
              <a:t> = </a:t>
            </a:r>
            <a:r>
              <a:rPr lang="fr-FR" dirty="0" err="1" smtClean="0"/>
              <a:t>quelquechose</a:t>
            </a:r>
            <a:endParaRPr lang="fr-FR" dirty="0" smtClean="0"/>
          </a:p>
        </p:txBody>
      </p:sp>
      <p:pic>
        <p:nvPicPr>
          <p:cNvPr id="3074" name="Picture 2" descr="C:\Users\DEVILS~1\AppData\Local\Temp\1321796578_information-balloon_basic_re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5589240"/>
            <a:ext cx="609524" cy="609524"/>
          </a:xfrm>
          <a:prstGeom prst="rect">
            <a:avLst/>
          </a:prstGeom>
          <a:noFill/>
        </p:spPr>
      </p:pic>
      <p:sp>
        <p:nvSpPr>
          <p:cNvPr id="9" name="ZoneTexte 8"/>
          <p:cNvSpPr txBox="1"/>
          <p:nvPr/>
        </p:nvSpPr>
        <p:spPr>
          <a:xfrm>
            <a:off x="1547664" y="5445224"/>
            <a:ext cx="7128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>
                <a:solidFill>
                  <a:srgbClr val="C00000"/>
                </a:solidFill>
              </a:rPr>
              <a:t>Ceci ne marche pas :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Dim</a:t>
            </a:r>
            <a:r>
              <a:rPr lang="fr-FR" dirty="0" smtClean="0"/>
              <a:t> </a:t>
            </a:r>
            <a:r>
              <a:rPr lang="fr-FR" dirty="0" err="1" smtClean="0"/>
              <a:t>maVariable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as</a:t>
            </a:r>
            <a:r>
              <a:rPr lang="fr-FR" dirty="0" smtClean="0"/>
              <a:t> </a:t>
            </a:r>
            <a:r>
              <a:rPr lang="fr-FR" dirty="0" err="1" smtClean="0"/>
              <a:t>leType</a:t>
            </a:r>
            <a:r>
              <a:rPr lang="fr-FR" dirty="0" smtClean="0"/>
              <a:t> = </a:t>
            </a:r>
            <a:r>
              <a:rPr lang="fr-FR" dirty="0" err="1" smtClean="0"/>
              <a:t>quelquechose</a:t>
            </a:r>
            <a:r>
              <a:rPr lang="fr-FR" dirty="0" smtClean="0"/>
              <a:t>, VBA est un langage ancien, certaines choses courante ne l’était pas à l’époque. Il faut toujours séparer la déclaration de l’affectation.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Les variables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r>
              <a:rPr lang="fr-FR" dirty="0" smtClean="0"/>
              <a:t>Les types de base :</a:t>
            </a:r>
          </a:p>
          <a:p>
            <a:pPr lvl="1"/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String</a:t>
            </a:r>
          </a:p>
          <a:p>
            <a:pPr lvl="1"/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Boolean</a:t>
            </a:r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Byte</a:t>
            </a:r>
            <a:r>
              <a:rPr lang="fr-FR" dirty="0" smtClean="0"/>
              <a:t> (0 à 255),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Integer</a:t>
            </a:r>
            <a:r>
              <a:rPr lang="fr-FR" dirty="0" smtClean="0"/>
              <a:t> (0 à 65536) et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Long</a:t>
            </a:r>
            <a:r>
              <a:rPr lang="fr-FR" dirty="0" smtClean="0"/>
              <a:t> (0 à quelques millions)</a:t>
            </a:r>
          </a:p>
          <a:p>
            <a:pPr lvl="1"/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Single</a:t>
            </a:r>
            <a:r>
              <a:rPr lang="fr-FR" dirty="0" smtClean="0"/>
              <a:t> et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Double</a:t>
            </a:r>
            <a:r>
              <a:rPr lang="fr-FR" dirty="0" smtClean="0"/>
              <a:t> (nombre à virgule)</a:t>
            </a:r>
          </a:p>
          <a:p>
            <a:pPr lvl="1"/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Date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Type générique (à utiliser le moins souvent) :</a:t>
            </a:r>
          </a:p>
          <a:p>
            <a:pPr lvl="2"/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Object</a:t>
            </a:r>
          </a:p>
          <a:p>
            <a:pPr lvl="2"/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Variant</a:t>
            </a:r>
            <a:r>
              <a:rPr lang="fr-FR" dirty="0" smtClean="0"/>
              <a:t> &lt;= le type le plus global, mais le plus gourmant en calcul pour VBA (et donc à ne pas utiliser si possible)</a:t>
            </a:r>
          </a:p>
          <a:p>
            <a:pPr lvl="1"/>
            <a:endParaRPr lang="fr-FR" dirty="0" smtClean="0"/>
          </a:p>
          <a:p>
            <a:pPr lv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Les tableaux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67544" y="1268760"/>
            <a:ext cx="4032448" cy="532656"/>
          </a:xfrm>
        </p:spPr>
        <p:txBody>
          <a:bodyPr>
            <a:normAutofit/>
          </a:bodyPr>
          <a:lstStyle/>
          <a:p>
            <a:r>
              <a:rPr lang="fr-FR" dirty="0" smtClean="0"/>
              <a:t>Simple :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499992" y="1268760"/>
            <a:ext cx="2664296" cy="53265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Double :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611560" y="1700808"/>
            <a:ext cx="38884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‘Va créer un tableau de 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11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 éléments (0 ‘à 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 inclus)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Dim</a:t>
            </a:r>
            <a:r>
              <a:rPr lang="fr-FR" dirty="0" smtClean="0"/>
              <a:t> </a:t>
            </a:r>
            <a:r>
              <a:rPr lang="fr-FR" dirty="0" err="1" smtClean="0"/>
              <a:t>monTableau</a:t>
            </a:r>
            <a:r>
              <a:rPr lang="fr-FR" dirty="0" smtClean="0"/>
              <a:t>(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fr-FR" dirty="0" smtClean="0"/>
              <a:t>)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As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Double</a:t>
            </a:r>
            <a:endParaRPr lang="fr-FR" dirty="0" smtClean="0"/>
          </a:p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‘Y accéder :</a:t>
            </a:r>
          </a:p>
          <a:p>
            <a:r>
              <a:rPr lang="fr-FR" dirty="0" err="1" smtClean="0"/>
              <a:t>monTableau</a:t>
            </a:r>
            <a:r>
              <a:rPr lang="fr-FR" dirty="0" smtClean="0"/>
              <a:t>(0) =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716016" y="1700808"/>
            <a:ext cx="38164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‘Va créer un tableau de 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11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 éléments (0 ‘à 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 inclus)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Dim</a:t>
            </a:r>
            <a:r>
              <a:rPr lang="fr-FR" dirty="0" smtClean="0"/>
              <a:t> </a:t>
            </a:r>
            <a:r>
              <a:rPr lang="fr-FR" dirty="0" err="1" smtClean="0"/>
              <a:t>monTableau</a:t>
            </a:r>
            <a:r>
              <a:rPr lang="fr-FR" dirty="0" smtClean="0"/>
              <a:t>(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fr-FR" dirty="0" smtClean="0"/>
              <a:t>, 2)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As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Double</a:t>
            </a:r>
            <a:endParaRPr lang="fr-FR" dirty="0" smtClean="0"/>
          </a:p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‘Y accéder :</a:t>
            </a:r>
          </a:p>
          <a:p>
            <a:r>
              <a:rPr lang="fr-FR" dirty="0" err="1" smtClean="0"/>
              <a:t>monTableau</a:t>
            </a:r>
            <a:r>
              <a:rPr lang="fr-FR" dirty="0" smtClean="0"/>
              <a:t>(0,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fr-FR" dirty="0" smtClean="0"/>
              <a:t>) =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10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4499992" y="1340768"/>
            <a:ext cx="0" cy="37444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C:\Users\DEVILS~1\AppData\Local\Temp\1321796578_information-balloon_basic_re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6237312"/>
            <a:ext cx="576064" cy="576064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1341928" y="6211669"/>
            <a:ext cx="79776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Pour pouvoir redimensionner un tableau, </a:t>
            </a:r>
            <a:r>
              <a:rPr lang="fr-FR" dirty="0" smtClean="0">
                <a:solidFill>
                  <a:srgbClr val="C00000"/>
                </a:solidFill>
              </a:rPr>
              <a:t>celui-ci doit être déclaré vide </a:t>
            </a:r>
            <a:r>
              <a:rPr lang="fr-FR" dirty="0" smtClean="0"/>
              <a:t>:</a:t>
            </a:r>
          </a:p>
          <a:p>
            <a:r>
              <a:rPr lang="fr-FR" dirty="0" smtClean="0"/>
              <a:t>«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 Dim</a:t>
            </a:r>
            <a:r>
              <a:rPr lang="fr-FR" dirty="0" smtClean="0"/>
              <a:t> </a:t>
            </a:r>
            <a:r>
              <a:rPr lang="fr-FR" dirty="0" err="1" smtClean="0"/>
              <a:t>monTableau</a:t>
            </a:r>
            <a:r>
              <a:rPr lang="fr-FR" dirty="0" smtClean="0"/>
              <a:t>()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As Double </a:t>
            </a:r>
            <a:r>
              <a:rPr lang="fr-FR" dirty="0" smtClean="0"/>
              <a:t>»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smtClean="0"/>
              <a:t>,et non fixe : « 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Dim</a:t>
            </a:r>
            <a:r>
              <a:rPr lang="fr-FR" dirty="0" smtClean="0"/>
              <a:t> </a:t>
            </a:r>
            <a:r>
              <a:rPr lang="fr-FR" dirty="0" err="1" smtClean="0"/>
              <a:t>monTableau</a:t>
            </a:r>
            <a:r>
              <a:rPr lang="fr-FR" dirty="0" smtClean="0"/>
              <a:t>(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fr-FR" dirty="0" smtClean="0"/>
              <a:t>)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As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Double </a:t>
            </a:r>
            <a:r>
              <a:rPr lang="fr-FR" dirty="0" smtClean="0"/>
              <a:t>»</a:t>
            </a:r>
            <a:endParaRPr lang="fr-FR" dirty="0"/>
          </a:p>
        </p:txBody>
      </p:sp>
      <p:sp>
        <p:nvSpPr>
          <p:cNvPr id="15" name="Espace réservé du contenu 2"/>
          <p:cNvSpPr txBox="1">
            <a:spLocks/>
          </p:cNvSpPr>
          <p:nvPr/>
        </p:nvSpPr>
        <p:spPr>
          <a:xfrm>
            <a:off x="539552" y="3501008"/>
            <a:ext cx="3960440" cy="53265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fr-FR" sz="3200" dirty="0" smtClean="0"/>
              <a:t>Changer la taille :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611560" y="3933056"/>
            <a:ext cx="38884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Dim</a:t>
            </a:r>
            <a:r>
              <a:rPr lang="fr-FR" dirty="0" smtClean="0"/>
              <a:t> </a:t>
            </a:r>
            <a:r>
              <a:rPr lang="fr-FR" dirty="0" err="1" smtClean="0"/>
              <a:t>monTableau</a:t>
            </a:r>
            <a:r>
              <a:rPr lang="fr-FR" dirty="0" smtClean="0"/>
              <a:t>()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As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Double</a:t>
            </a:r>
            <a:endParaRPr lang="fr-FR" dirty="0" smtClean="0"/>
          </a:p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‘Change la taille du tableau: 5 éléments</a:t>
            </a:r>
          </a:p>
          <a:p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Redim</a:t>
            </a:r>
            <a:r>
              <a:rPr lang="fr-FR" dirty="0" smtClean="0"/>
              <a:t> </a:t>
            </a:r>
            <a:r>
              <a:rPr lang="fr-FR" dirty="0" err="1" smtClean="0"/>
              <a:t>monTableau</a:t>
            </a:r>
            <a:r>
              <a:rPr lang="fr-FR" dirty="0" smtClean="0"/>
              <a:t>(5)</a:t>
            </a:r>
          </a:p>
        </p:txBody>
      </p:sp>
      <p:sp>
        <p:nvSpPr>
          <p:cNvPr id="17" name="Espace réservé du contenu 2"/>
          <p:cNvSpPr txBox="1">
            <a:spLocks/>
          </p:cNvSpPr>
          <p:nvPr/>
        </p:nvSpPr>
        <p:spPr>
          <a:xfrm>
            <a:off x="4572000" y="3501008"/>
            <a:ext cx="4032448" cy="53265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fr-FR" sz="3200" dirty="0" smtClean="0"/>
              <a:t>Changer la taille :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4716016" y="3933056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Dim</a:t>
            </a:r>
            <a:r>
              <a:rPr lang="fr-FR" dirty="0" smtClean="0"/>
              <a:t> </a:t>
            </a:r>
            <a:r>
              <a:rPr lang="fr-FR" dirty="0" err="1" smtClean="0"/>
              <a:t>monTableau</a:t>
            </a:r>
            <a:r>
              <a:rPr lang="fr-FR" dirty="0" smtClean="0"/>
              <a:t>()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As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Double</a:t>
            </a:r>
            <a:endParaRPr lang="fr-FR" dirty="0" smtClean="0"/>
          </a:p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‘Change la taille du tableau : 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 éléments</a:t>
            </a:r>
          </a:p>
          <a:p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Redim</a:t>
            </a:r>
            <a:r>
              <a:rPr lang="fr-FR" dirty="0" smtClean="0"/>
              <a:t> </a:t>
            </a:r>
            <a:r>
              <a:rPr lang="fr-FR" dirty="0" err="1" smtClean="0"/>
              <a:t>monTableau</a:t>
            </a:r>
            <a:r>
              <a:rPr lang="fr-FR" dirty="0" smtClean="0"/>
              <a:t>(20,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fr-FR" dirty="0" smtClean="0"/>
              <a:t>0)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1331640" y="5733256"/>
            <a:ext cx="7812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C00000"/>
                </a:solidFill>
              </a:rPr>
              <a:t>Seule la dernière dimension peut être changée </a:t>
            </a:r>
            <a:r>
              <a:rPr lang="fr-FR" dirty="0" smtClean="0"/>
              <a:t>(donc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fr-FR" dirty="0" smtClean="0"/>
              <a:t> pour le tableau double)</a:t>
            </a:r>
            <a:endParaRPr lang="fr-FR" dirty="0"/>
          </a:p>
        </p:txBody>
      </p:sp>
      <p:pic>
        <p:nvPicPr>
          <p:cNvPr id="25" name="Picture 2" descr="C:\Users\DEVILS~1\AppData\Local\Temp\1321796439_question-balloon_basic_blu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5085184"/>
            <a:ext cx="576064" cy="576064"/>
          </a:xfrm>
          <a:prstGeom prst="rect">
            <a:avLst/>
          </a:prstGeom>
          <a:noFill/>
        </p:spPr>
      </p:pic>
      <p:pic>
        <p:nvPicPr>
          <p:cNvPr id="26" name="Picture 2" descr="C:\Users\DEVILS~1\AppData\Local\Temp\1321796578_information-balloon_basic_re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5661248"/>
            <a:ext cx="576064" cy="576064"/>
          </a:xfrm>
          <a:prstGeom prst="rect">
            <a:avLst/>
          </a:prstGeom>
          <a:noFill/>
        </p:spPr>
      </p:pic>
      <p:sp>
        <p:nvSpPr>
          <p:cNvPr id="28" name="ZoneTexte 27"/>
          <p:cNvSpPr txBox="1"/>
          <p:nvPr/>
        </p:nvSpPr>
        <p:spPr>
          <a:xfrm>
            <a:off x="1331641" y="5085184"/>
            <a:ext cx="7812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Utilisez le mot clef « 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Preserve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 » </a:t>
            </a:r>
            <a:r>
              <a:rPr lang="fr-FR" dirty="0" smtClean="0"/>
              <a:t>lors d’un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Redim</a:t>
            </a:r>
            <a:r>
              <a:rPr lang="fr-FR" dirty="0" smtClean="0"/>
              <a:t> permet de garder les valeurs dans le tableau :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Redim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Preserve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err="1" smtClean="0"/>
              <a:t>monTableau</a:t>
            </a:r>
            <a:r>
              <a:rPr lang="fr-FR" dirty="0" smtClean="0"/>
              <a:t>(20)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Les conditions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3754760" cy="604664"/>
          </a:xfrm>
        </p:spPr>
        <p:txBody>
          <a:bodyPr>
            <a:normAutofit/>
          </a:bodyPr>
          <a:lstStyle/>
          <a:p>
            <a:r>
              <a:rPr lang="fr-FR" dirty="0" smtClean="0"/>
              <a:t>Instruction If (=)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55576" y="2204864"/>
            <a:ext cx="37444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Dim</a:t>
            </a:r>
            <a:r>
              <a:rPr lang="fr-FR" dirty="0" smtClean="0"/>
              <a:t> </a:t>
            </a:r>
            <a:r>
              <a:rPr lang="fr-FR" dirty="0" err="1" smtClean="0"/>
              <a:t>tmp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As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String</a:t>
            </a:r>
          </a:p>
          <a:p>
            <a:r>
              <a:rPr lang="fr-FR" dirty="0" err="1" smtClean="0"/>
              <a:t>tmp</a:t>
            </a:r>
            <a:r>
              <a:rPr lang="fr-FR" dirty="0" smtClean="0"/>
              <a:t> = </a:t>
            </a:r>
            <a:r>
              <a:rPr lang="en-US" dirty="0" smtClean="0"/>
              <a:t>"</a:t>
            </a:r>
            <a:r>
              <a:rPr lang="fr-FR" dirty="0" smtClean="0"/>
              <a:t>bonjour</a:t>
            </a:r>
            <a:r>
              <a:rPr lang="en-US" dirty="0" smtClean="0"/>
              <a:t>"</a:t>
            </a:r>
            <a:endParaRPr lang="fr-FR" dirty="0" smtClean="0"/>
          </a:p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‘Test que </a:t>
            </a:r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</a:rPr>
              <a:t>tmp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 = bonjour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If </a:t>
            </a:r>
            <a:r>
              <a:rPr lang="fr-FR" dirty="0" err="1" smtClean="0"/>
              <a:t>tmp</a:t>
            </a:r>
            <a:r>
              <a:rPr lang="fr-FR" dirty="0" smtClean="0"/>
              <a:t> = </a:t>
            </a:r>
            <a:r>
              <a:rPr lang="en-US" dirty="0" smtClean="0"/>
              <a:t>"</a:t>
            </a:r>
            <a:r>
              <a:rPr lang="fr-FR" dirty="0" smtClean="0"/>
              <a:t>bonjour</a:t>
            </a:r>
            <a:r>
              <a:rPr lang="en-US" dirty="0" smtClean="0"/>
              <a:t>"</a:t>
            </a:r>
            <a:r>
              <a:rPr lang="fr-FR" dirty="0" smtClean="0"/>
              <a:t>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Then</a:t>
            </a:r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dirty="0" smtClean="0"/>
              <a:t>	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</a:t>
            </a:r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</a:rPr>
              <a:t>tmp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 égal bonjour</a:t>
            </a:r>
          </a:p>
          <a:p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Else</a:t>
            </a:r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dirty="0" smtClean="0"/>
              <a:t>	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</a:t>
            </a:r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</a:rPr>
              <a:t>tmp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 différent bonjour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End If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4572000" y="1628800"/>
            <a:ext cx="4139952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Instruction If (!=)</a:t>
            </a:r>
          </a:p>
        </p:txBody>
      </p:sp>
      <p:cxnSp>
        <p:nvCxnSpPr>
          <p:cNvPr id="6" name="Connecteur droit 5"/>
          <p:cNvCxnSpPr/>
          <p:nvPr/>
        </p:nvCxnSpPr>
        <p:spPr>
          <a:xfrm>
            <a:off x="4499992" y="1340768"/>
            <a:ext cx="0" cy="32403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4932040" y="2276872"/>
            <a:ext cx="37444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Dim</a:t>
            </a:r>
            <a:r>
              <a:rPr lang="fr-FR" dirty="0" smtClean="0"/>
              <a:t> </a:t>
            </a:r>
            <a:r>
              <a:rPr lang="fr-FR" dirty="0" err="1" smtClean="0"/>
              <a:t>tmp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As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String</a:t>
            </a:r>
          </a:p>
          <a:p>
            <a:r>
              <a:rPr lang="fr-FR" dirty="0" err="1" smtClean="0"/>
              <a:t>tmp</a:t>
            </a:r>
            <a:r>
              <a:rPr lang="fr-FR" dirty="0" smtClean="0"/>
              <a:t> = </a:t>
            </a:r>
            <a:r>
              <a:rPr lang="en-US" dirty="0" smtClean="0"/>
              <a:t>"</a:t>
            </a:r>
            <a:r>
              <a:rPr lang="fr-FR" dirty="0" smtClean="0"/>
              <a:t>bonjour</a:t>
            </a:r>
            <a:r>
              <a:rPr lang="en-US" dirty="0" smtClean="0"/>
              <a:t>"</a:t>
            </a:r>
            <a:endParaRPr lang="fr-FR" dirty="0" smtClean="0"/>
          </a:p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‘Test que </a:t>
            </a:r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</a:rPr>
              <a:t>tmp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 différent bonjour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If </a:t>
            </a:r>
            <a:r>
              <a:rPr lang="fr-FR" dirty="0" err="1" smtClean="0"/>
              <a:t>tmp</a:t>
            </a:r>
            <a:r>
              <a:rPr lang="fr-FR" dirty="0" smtClean="0"/>
              <a:t> &lt;&gt; </a:t>
            </a:r>
            <a:r>
              <a:rPr lang="en-US" dirty="0" smtClean="0"/>
              <a:t>"</a:t>
            </a:r>
            <a:r>
              <a:rPr lang="fr-FR" dirty="0" smtClean="0"/>
              <a:t>bonjour</a:t>
            </a:r>
            <a:r>
              <a:rPr lang="en-US" dirty="0" smtClean="0"/>
              <a:t>"</a:t>
            </a:r>
            <a:r>
              <a:rPr lang="fr-FR" dirty="0" smtClean="0"/>
              <a:t>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Then</a:t>
            </a:r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dirty="0" smtClean="0"/>
              <a:t>	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</a:t>
            </a:r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</a:rPr>
              <a:t>tmp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 différent bonjour</a:t>
            </a:r>
          </a:p>
          <a:p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Else</a:t>
            </a:r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dirty="0" smtClean="0"/>
              <a:t>	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</a:t>
            </a:r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</a:rPr>
              <a:t>tmp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 égal bonjour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End If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539552" y="4581128"/>
            <a:ext cx="4104456" cy="6046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Instruction If (pattern)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611560" y="4581128"/>
            <a:ext cx="78488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755576" y="5157192"/>
            <a:ext cx="40324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‘Test que </a:t>
            </a:r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</a:rPr>
              <a:t>tmp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 = bonjour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If </a:t>
            </a:r>
            <a:r>
              <a:rPr lang="fr-FR" dirty="0" err="1" smtClean="0"/>
              <a:t>tmp</a:t>
            </a:r>
            <a:r>
              <a:rPr lang="fr-FR" dirty="0" smtClean="0"/>
              <a:t>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Like</a:t>
            </a:r>
            <a:r>
              <a:rPr lang="fr-FR" dirty="0" smtClean="0"/>
              <a:t> </a:t>
            </a:r>
            <a:r>
              <a:rPr lang="en-US" dirty="0" smtClean="0"/>
              <a:t>"</a:t>
            </a:r>
            <a:r>
              <a:rPr lang="fr-FR" dirty="0" smtClean="0"/>
              <a:t>*</a:t>
            </a:r>
            <a:r>
              <a:rPr lang="fr-FR" dirty="0" err="1" smtClean="0"/>
              <a:t>bonj?ur</a:t>
            </a:r>
            <a:r>
              <a:rPr lang="fr-FR" dirty="0" smtClean="0"/>
              <a:t>*</a:t>
            </a:r>
            <a:r>
              <a:rPr lang="en-US" dirty="0" smtClean="0"/>
              <a:t>"</a:t>
            </a:r>
            <a:r>
              <a:rPr lang="fr-FR" dirty="0" smtClean="0"/>
              <a:t>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Then</a:t>
            </a:r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dirty="0" smtClean="0"/>
              <a:t>	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</a:t>
            </a:r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</a:rPr>
              <a:t>tmp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 contient la chaine bonjour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End If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4860032" y="5157192"/>
            <a:ext cx="42839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* : n’importe quel chaine (0 à X caractères)</a:t>
            </a:r>
          </a:p>
          <a:p>
            <a:endParaRPr lang="fr-FR" dirty="0" smtClean="0"/>
          </a:p>
          <a:p>
            <a:r>
              <a:rPr lang="fr-FR" dirty="0" smtClean="0"/>
              <a:t>? : n’importe quel caractère (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fr-FR" dirty="0" smtClean="0"/>
              <a:t> seul)</a:t>
            </a:r>
            <a:endParaRPr lang="fr-FR" dirty="0"/>
          </a:p>
        </p:txBody>
      </p:sp>
      <p:cxnSp>
        <p:nvCxnSpPr>
          <p:cNvPr id="13" name="Connecteur droit 12"/>
          <p:cNvCxnSpPr/>
          <p:nvPr/>
        </p:nvCxnSpPr>
        <p:spPr>
          <a:xfrm>
            <a:off x="4860032" y="5229200"/>
            <a:ext cx="0" cy="1008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Opérateur de condition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1560" y="1556792"/>
            <a:ext cx="8229600" cy="604664"/>
          </a:xfrm>
        </p:spPr>
        <p:txBody>
          <a:bodyPr/>
          <a:lstStyle/>
          <a:p>
            <a:r>
              <a:rPr lang="fr-FR" dirty="0" smtClean="0"/>
              <a:t>Opérateur AND :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4716016" y="1124744"/>
            <a:ext cx="42484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Dim</a:t>
            </a:r>
            <a:r>
              <a:rPr lang="fr-FR" dirty="0" smtClean="0"/>
              <a:t> </a:t>
            </a:r>
            <a:r>
              <a:rPr lang="fr-FR" dirty="0" err="1" smtClean="0"/>
              <a:t>tmp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As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Double</a:t>
            </a:r>
          </a:p>
          <a:p>
            <a:r>
              <a:rPr lang="fr-FR" dirty="0" err="1" smtClean="0"/>
              <a:t>tmp</a:t>
            </a:r>
            <a:r>
              <a:rPr lang="fr-FR" dirty="0" smtClean="0"/>
              <a:t> =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fr-FR" dirty="0" smtClean="0"/>
              <a:t>0</a:t>
            </a:r>
          </a:p>
          <a:p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If (</a:t>
            </a:r>
            <a:r>
              <a:rPr lang="fr-FR" dirty="0" err="1" smtClean="0"/>
              <a:t>tmp</a:t>
            </a:r>
            <a:r>
              <a:rPr lang="fr-FR" dirty="0" smtClean="0"/>
              <a:t> </a:t>
            </a:r>
            <a:r>
              <a:rPr lang="fr-FR" dirty="0" err="1" smtClean="0"/>
              <a:t>mod</a:t>
            </a:r>
            <a:r>
              <a:rPr lang="fr-FR" dirty="0" smtClean="0"/>
              <a:t> 3 =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fr-FR" dirty="0" smtClean="0"/>
              <a:t>) 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AND</a:t>
            </a:r>
            <a:r>
              <a:rPr lang="fr-FR" dirty="0" smtClean="0"/>
              <a:t> </a:t>
            </a:r>
            <a:r>
              <a:rPr lang="fr-FR" dirty="0" err="1" smtClean="0"/>
              <a:t>tmp</a:t>
            </a:r>
            <a:r>
              <a:rPr lang="fr-FR" dirty="0" smtClean="0"/>
              <a:t> &lt;&gt; 4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Then</a:t>
            </a:r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dirty="0" smtClean="0"/>
              <a:t>	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‘Code ici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End If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611560" y="3356992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Opérateur OR :</a:t>
            </a:r>
          </a:p>
        </p:txBody>
      </p:sp>
      <p:cxnSp>
        <p:nvCxnSpPr>
          <p:cNvPr id="6" name="Connecteur droit 5"/>
          <p:cNvCxnSpPr/>
          <p:nvPr/>
        </p:nvCxnSpPr>
        <p:spPr>
          <a:xfrm>
            <a:off x="683568" y="2852936"/>
            <a:ext cx="78488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4716016" y="2852936"/>
            <a:ext cx="42484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Dim</a:t>
            </a:r>
            <a:r>
              <a:rPr lang="fr-FR" dirty="0" smtClean="0"/>
              <a:t> </a:t>
            </a:r>
            <a:r>
              <a:rPr lang="fr-FR" dirty="0" err="1" smtClean="0"/>
              <a:t>tmp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As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Double</a:t>
            </a:r>
          </a:p>
          <a:p>
            <a:r>
              <a:rPr lang="fr-FR" dirty="0" err="1" smtClean="0"/>
              <a:t>tmp</a:t>
            </a:r>
            <a:r>
              <a:rPr lang="fr-FR" dirty="0" smtClean="0"/>
              <a:t> =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fr-FR" dirty="0" smtClean="0"/>
              <a:t>0</a:t>
            </a:r>
          </a:p>
          <a:p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If (</a:t>
            </a:r>
            <a:r>
              <a:rPr lang="fr-FR" dirty="0" err="1" smtClean="0"/>
              <a:t>tmp</a:t>
            </a:r>
            <a:r>
              <a:rPr lang="fr-FR" dirty="0" smtClean="0"/>
              <a:t> </a:t>
            </a:r>
            <a:r>
              <a:rPr lang="fr-FR" dirty="0" err="1" smtClean="0"/>
              <a:t>mod</a:t>
            </a:r>
            <a:r>
              <a:rPr lang="fr-FR" dirty="0" smtClean="0"/>
              <a:t> 3 =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fr-FR" dirty="0" smtClean="0"/>
              <a:t>) 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OR</a:t>
            </a:r>
            <a:r>
              <a:rPr lang="fr-FR" dirty="0" smtClean="0"/>
              <a:t> </a:t>
            </a:r>
            <a:r>
              <a:rPr lang="fr-FR" dirty="0" err="1" smtClean="0"/>
              <a:t>tmp</a:t>
            </a:r>
            <a:r>
              <a:rPr lang="fr-FR" dirty="0" smtClean="0"/>
              <a:t> &lt;&gt; 4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Then</a:t>
            </a:r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‘Code ici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End If</a:t>
            </a:r>
          </a:p>
        </p:txBody>
      </p:sp>
      <p:cxnSp>
        <p:nvCxnSpPr>
          <p:cNvPr id="8" name="Connecteur droit 7"/>
          <p:cNvCxnSpPr/>
          <p:nvPr/>
        </p:nvCxnSpPr>
        <p:spPr>
          <a:xfrm>
            <a:off x="683568" y="4581128"/>
            <a:ext cx="78488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contenu 2"/>
          <p:cNvSpPr txBox="1">
            <a:spLocks/>
          </p:cNvSpPr>
          <p:nvPr/>
        </p:nvSpPr>
        <p:spPr>
          <a:xfrm>
            <a:off x="683568" y="5085184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Opérateur XOR :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4716016" y="4653136"/>
            <a:ext cx="42484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Dim</a:t>
            </a:r>
            <a:r>
              <a:rPr lang="fr-FR" dirty="0" smtClean="0"/>
              <a:t> </a:t>
            </a:r>
            <a:r>
              <a:rPr lang="fr-FR" dirty="0" err="1" smtClean="0"/>
              <a:t>tmp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As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Double</a:t>
            </a:r>
          </a:p>
          <a:p>
            <a:r>
              <a:rPr lang="fr-FR" dirty="0" err="1" smtClean="0"/>
              <a:t>tmp</a:t>
            </a:r>
            <a:r>
              <a:rPr lang="fr-FR" dirty="0" smtClean="0"/>
              <a:t> =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fr-FR" dirty="0" smtClean="0"/>
              <a:t>0</a:t>
            </a:r>
          </a:p>
          <a:p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If (</a:t>
            </a:r>
            <a:r>
              <a:rPr lang="fr-FR" dirty="0" err="1" smtClean="0"/>
              <a:t>tmp</a:t>
            </a:r>
            <a:r>
              <a:rPr lang="fr-FR" dirty="0" smtClean="0"/>
              <a:t> </a:t>
            </a:r>
            <a:r>
              <a:rPr lang="fr-FR" dirty="0" err="1" smtClean="0"/>
              <a:t>mod</a:t>
            </a:r>
            <a:r>
              <a:rPr lang="fr-FR" dirty="0" smtClean="0"/>
              <a:t> 3 =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fr-FR" dirty="0" smtClean="0"/>
              <a:t>) 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XOR</a:t>
            </a:r>
            <a:r>
              <a:rPr lang="fr-FR" dirty="0" smtClean="0"/>
              <a:t> </a:t>
            </a:r>
            <a:r>
              <a:rPr lang="fr-FR" dirty="0" err="1" smtClean="0"/>
              <a:t>tmp</a:t>
            </a:r>
            <a:r>
              <a:rPr lang="fr-FR" dirty="0" smtClean="0"/>
              <a:t> &lt;&gt; 4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Then</a:t>
            </a:r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‘Code ici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End If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827584" y="5661248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XOR : vrai si l’une ou l’autre conditions est vraie, mais pas les deux.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Les Boucles – Boucle FOR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683568" y="1196752"/>
            <a:ext cx="4344459" cy="51706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Dim</a:t>
            </a:r>
            <a:r>
              <a:rPr lang="fr-FR" sz="3000" dirty="0" smtClean="0"/>
              <a:t> i </a:t>
            </a:r>
            <a:r>
              <a:rPr lang="fr-FR" sz="3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As </a:t>
            </a:r>
            <a:r>
              <a:rPr lang="fr-FR" sz="30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Integer</a:t>
            </a:r>
            <a:endParaRPr lang="fr-FR" sz="3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sz="3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Dim</a:t>
            </a:r>
            <a:r>
              <a:rPr lang="fr-FR" sz="3000" dirty="0" smtClean="0"/>
              <a:t> somme </a:t>
            </a:r>
            <a:r>
              <a:rPr lang="fr-FR" sz="3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As </a:t>
            </a:r>
            <a:r>
              <a:rPr lang="fr-FR" sz="30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Integer</a:t>
            </a:r>
            <a:endParaRPr lang="fr-FR" sz="3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sz="3000" dirty="0" smtClean="0"/>
              <a:t>Somme = 0</a:t>
            </a:r>
          </a:p>
          <a:p>
            <a:endParaRPr lang="fr-FR" sz="3000" dirty="0" smtClean="0"/>
          </a:p>
          <a:p>
            <a:r>
              <a:rPr lang="fr-FR" sz="3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For</a:t>
            </a:r>
            <a:r>
              <a:rPr lang="fr-FR" sz="3000" dirty="0" smtClean="0"/>
              <a:t> i = 0 </a:t>
            </a:r>
            <a:r>
              <a:rPr lang="fr-FR" sz="3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To</a:t>
            </a:r>
            <a:r>
              <a:rPr lang="fr-FR" sz="3000" dirty="0" smtClean="0"/>
              <a:t> </a:t>
            </a:r>
            <a:r>
              <a:rPr lang="fr-FR" sz="3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fr-FR" sz="3000" dirty="0" smtClean="0"/>
              <a:t>00 </a:t>
            </a:r>
            <a:r>
              <a:rPr lang="fr-FR" sz="30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Step</a:t>
            </a:r>
            <a:r>
              <a:rPr lang="fr-FR" sz="3000" dirty="0" smtClean="0"/>
              <a:t> </a:t>
            </a:r>
            <a:r>
              <a:rPr lang="fr-FR" sz="3000" dirty="0" smtClean="0">
                <a:latin typeface="Arial" pitchFamily="34" charset="0"/>
                <a:cs typeface="Arial" pitchFamily="34" charset="0"/>
              </a:rPr>
              <a:t>1</a:t>
            </a:r>
          </a:p>
          <a:p>
            <a:r>
              <a:rPr lang="fr-FR" sz="3000" dirty="0" smtClean="0"/>
              <a:t>	somme = somme + i</a:t>
            </a:r>
          </a:p>
          <a:p>
            <a:r>
              <a:rPr lang="fr-FR" sz="30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Next</a:t>
            </a:r>
            <a:r>
              <a:rPr lang="fr-FR" sz="3000" dirty="0" smtClean="0"/>
              <a:t> i</a:t>
            </a:r>
          </a:p>
          <a:p>
            <a:r>
              <a:rPr lang="fr-FR" sz="3000" dirty="0" smtClean="0">
                <a:solidFill>
                  <a:schemeClr val="accent3">
                    <a:lumMod val="75000"/>
                  </a:schemeClr>
                </a:solidFill>
              </a:rPr>
              <a:t>‘ou</a:t>
            </a:r>
          </a:p>
          <a:p>
            <a:r>
              <a:rPr lang="fr-FR" sz="3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For</a:t>
            </a:r>
            <a:r>
              <a:rPr lang="fr-FR" sz="3000" dirty="0" smtClean="0"/>
              <a:t> i = </a:t>
            </a:r>
            <a:r>
              <a:rPr lang="fr-FR" sz="3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fr-FR" sz="3000" dirty="0" smtClean="0"/>
              <a:t>00 </a:t>
            </a:r>
            <a:r>
              <a:rPr lang="fr-FR" sz="3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To</a:t>
            </a:r>
            <a:r>
              <a:rPr lang="fr-FR" sz="3000" dirty="0" smtClean="0"/>
              <a:t> 0 </a:t>
            </a:r>
            <a:r>
              <a:rPr lang="fr-FR" sz="30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Step</a:t>
            </a:r>
            <a:r>
              <a:rPr lang="fr-FR" sz="3000" dirty="0" smtClean="0"/>
              <a:t> -</a:t>
            </a:r>
            <a:r>
              <a:rPr lang="fr-FR" sz="3000" dirty="0" smtClean="0">
                <a:latin typeface="Arial" pitchFamily="34" charset="0"/>
                <a:cs typeface="Arial" pitchFamily="34" charset="0"/>
              </a:rPr>
              <a:t>1</a:t>
            </a:r>
          </a:p>
          <a:p>
            <a:r>
              <a:rPr lang="fr-FR" sz="3000" dirty="0" smtClean="0"/>
              <a:t>	somme = somme + i</a:t>
            </a:r>
          </a:p>
          <a:p>
            <a:r>
              <a:rPr lang="fr-FR" sz="30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Next</a:t>
            </a:r>
            <a:r>
              <a:rPr lang="fr-FR" sz="3000" dirty="0" smtClean="0"/>
              <a:t> i</a:t>
            </a:r>
            <a:endParaRPr lang="fr-FR" sz="3000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5148064" y="1196752"/>
            <a:ext cx="0" cy="5328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5148064" y="1196752"/>
            <a:ext cx="388843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dirty="0" smtClean="0"/>
              <a:t>La boucle for en VBA utilise le </a:t>
            </a:r>
            <a:r>
              <a:rPr lang="fr-FR" sz="2400" dirty="0" err="1" smtClean="0"/>
              <a:t>Step</a:t>
            </a:r>
            <a:r>
              <a:rPr lang="fr-FR" sz="2400" dirty="0" smtClean="0"/>
              <a:t> pour définir le pas et le sens de la boucle (incrémente ou décrémente). Quand rien n’est précisé (ex : </a:t>
            </a:r>
            <a:r>
              <a:rPr lang="fr-FR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For</a:t>
            </a:r>
            <a:r>
              <a:rPr lang="fr-FR" sz="2400" dirty="0" smtClean="0"/>
              <a:t> i = 0 </a:t>
            </a:r>
            <a:r>
              <a:rPr lang="fr-FR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To</a:t>
            </a:r>
            <a:r>
              <a:rPr lang="fr-FR" sz="2400" dirty="0" smtClean="0"/>
              <a:t> 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fr-FR" sz="2400" dirty="0" smtClean="0"/>
              <a:t>00) le système considère </a:t>
            </a:r>
            <a:r>
              <a:rPr lang="fr-FR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Step</a:t>
            </a:r>
            <a:r>
              <a:rPr lang="fr-FR" sz="2400" dirty="0" smtClean="0"/>
              <a:t> 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fr-FR" sz="2400" dirty="0" smtClean="0"/>
              <a:t>.</a:t>
            </a:r>
          </a:p>
          <a:p>
            <a:endParaRPr lang="fr-FR" sz="2400" dirty="0" smtClean="0"/>
          </a:p>
          <a:p>
            <a:pPr algn="just"/>
            <a:r>
              <a:rPr lang="fr-FR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Next</a:t>
            </a:r>
            <a:r>
              <a:rPr lang="fr-FR" sz="2400" dirty="0" smtClean="0"/>
              <a:t> i peut être remplacé par </a:t>
            </a:r>
            <a:r>
              <a:rPr lang="fr-FR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Next</a:t>
            </a:r>
            <a:r>
              <a:rPr lang="fr-FR" sz="2400" dirty="0" smtClean="0"/>
              <a:t> sans rien, le plus souvent il n’y a pas de différence.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4114800" cy="5256584"/>
          </a:xfrm>
        </p:spPr>
        <p:txBody>
          <a:bodyPr>
            <a:normAutofit/>
          </a:bodyPr>
          <a:lstStyle/>
          <a:p>
            <a:r>
              <a:rPr lang="fr-FR" dirty="0" smtClean="0"/>
              <a:t>Pré-requis</a:t>
            </a:r>
          </a:p>
          <a:p>
            <a:r>
              <a:rPr lang="fr-FR" dirty="0" smtClean="0"/>
              <a:t>Excel</a:t>
            </a:r>
          </a:p>
          <a:p>
            <a:pPr lvl="1"/>
            <a:r>
              <a:rPr lang="fr-FR" dirty="0" smtClean="0"/>
              <a:t>Les bases (rappels)</a:t>
            </a:r>
          </a:p>
          <a:p>
            <a:pPr lvl="1"/>
            <a:r>
              <a:rPr lang="fr-FR" dirty="0" smtClean="0"/>
              <a:t>Historique VBA</a:t>
            </a:r>
          </a:p>
          <a:p>
            <a:pPr lvl="1"/>
            <a:r>
              <a:rPr lang="fr-FR" dirty="0" smtClean="0"/>
              <a:t>Visual Basic Editor</a:t>
            </a:r>
          </a:p>
          <a:p>
            <a:r>
              <a:rPr lang="fr-FR" dirty="0" smtClean="0"/>
              <a:t>Les macros</a:t>
            </a:r>
          </a:p>
          <a:p>
            <a:r>
              <a:rPr lang="fr-FR" dirty="0" smtClean="0"/>
              <a:t>Les variables</a:t>
            </a:r>
          </a:p>
          <a:p>
            <a:r>
              <a:rPr lang="fr-FR" dirty="0" smtClean="0"/>
              <a:t>Les tableaux</a:t>
            </a:r>
          </a:p>
          <a:p>
            <a:r>
              <a:rPr lang="fr-FR" dirty="0" smtClean="0"/>
              <a:t>Les conditions</a:t>
            </a:r>
          </a:p>
          <a:p>
            <a:r>
              <a:rPr lang="fr-FR" dirty="0" smtClean="0"/>
              <a:t>Les boucles</a:t>
            </a:r>
          </a:p>
          <a:p>
            <a:endParaRPr lang="fr-FR" dirty="0" smtClean="0"/>
          </a:p>
          <a:p>
            <a:endParaRPr lang="fr-FR" dirty="0"/>
          </a:p>
        </p:txBody>
      </p:sp>
      <p:cxnSp>
        <p:nvCxnSpPr>
          <p:cNvPr id="5" name="Connecteur droit 4"/>
          <p:cNvCxnSpPr/>
          <p:nvPr/>
        </p:nvCxnSpPr>
        <p:spPr>
          <a:xfrm>
            <a:off x="4499992" y="1340768"/>
            <a:ext cx="0" cy="48965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ce réservé du contenu 2"/>
          <p:cNvSpPr txBox="1">
            <a:spLocks/>
          </p:cNvSpPr>
          <p:nvPr/>
        </p:nvSpPr>
        <p:spPr>
          <a:xfrm>
            <a:off x="4644008" y="1340768"/>
            <a:ext cx="4320480" cy="525658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Exercice</a:t>
            </a:r>
            <a:r>
              <a:rPr kumimoji="0" lang="fr-FR" sz="26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</a:t>
            </a:r>
            <a:endParaRPr kumimoji="0" lang="fr-FR" sz="26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Range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Objets Courants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Exercice 2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Manipulation</a:t>
            </a:r>
            <a:r>
              <a:rPr kumimoji="0" lang="fr-FR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Chaine</a:t>
            </a:r>
            <a:endParaRPr kumimoji="0" lang="fr-F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IHM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Exercice 3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lang="fr-FR" sz="2600" dirty="0" smtClean="0"/>
              <a:t>Techniques avancées</a:t>
            </a:r>
            <a:endParaRPr kumimoji="0" lang="fr-F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>
                <a:solidFill>
                  <a:srgbClr val="C00000"/>
                </a:solidFill>
              </a:rPr>
              <a:t>Exercice 1 : Somme des pairs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5069159"/>
          </a:xfrm>
        </p:spPr>
        <p:txBody>
          <a:bodyPr>
            <a:normAutofit/>
          </a:bodyPr>
          <a:lstStyle/>
          <a:p>
            <a:r>
              <a:rPr lang="fr-FR" dirty="0" smtClean="0"/>
              <a:t>Créer une fonction VBA, qui fait la somme de 0 à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fr-FR" dirty="0" smtClean="0"/>
              <a:t>00 en excluant les nombres impairs.</a:t>
            </a:r>
          </a:p>
          <a:p>
            <a:r>
              <a:rPr lang="fr-FR" dirty="0" smtClean="0"/>
              <a:t>On affiche le résultat grâce à </a:t>
            </a:r>
            <a:r>
              <a:rPr lang="fr-FR" dirty="0" err="1" smtClean="0"/>
              <a:t>MsgBox</a:t>
            </a: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Aide :</a:t>
            </a:r>
          </a:p>
          <a:p>
            <a:pPr lvl="1"/>
            <a:r>
              <a:rPr lang="fr-FR" dirty="0" smtClean="0"/>
              <a:t>Un nombre impair peut être trouvé grâce au modulo, qui s’écrit « A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mod</a:t>
            </a:r>
            <a:r>
              <a:rPr lang="fr-FR" dirty="0" smtClean="0"/>
              <a:t> B » en VBA (ici B=2).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dirty="0" smtClean="0"/>
              <a:t>Les Boucles – Boucle </a:t>
            </a:r>
            <a:r>
              <a:rPr lang="fr-FR" dirty="0" err="1" smtClean="0"/>
              <a:t>While</a:t>
            </a:r>
            <a:r>
              <a:rPr lang="fr-FR" dirty="0" smtClean="0"/>
              <a:t> et Do</a:t>
            </a:r>
            <a:endParaRPr lang="fr-FR" dirty="0"/>
          </a:p>
        </p:txBody>
      </p:sp>
      <p:sp>
        <p:nvSpPr>
          <p:cNvPr id="5" name="Espace réservé du contenu 2"/>
          <p:cNvSpPr>
            <a:spLocks noGrp="1"/>
          </p:cNvSpPr>
          <p:nvPr>
            <p:ph sz="quarter" idx="1"/>
          </p:nvPr>
        </p:nvSpPr>
        <p:spPr>
          <a:xfrm>
            <a:off x="539552" y="1268760"/>
            <a:ext cx="3816424" cy="604664"/>
          </a:xfrm>
        </p:spPr>
        <p:txBody>
          <a:bodyPr/>
          <a:lstStyle/>
          <a:p>
            <a:r>
              <a:rPr lang="fr-FR" dirty="0" smtClean="0"/>
              <a:t>Boucle </a:t>
            </a:r>
            <a:r>
              <a:rPr lang="fr-FR" dirty="0" err="1" smtClean="0"/>
              <a:t>While</a:t>
            </a:r>
            <a:r>
              <a:rPr lang="fr-FR" dirty="0" smtClean="0"/>
              <a:t> :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683568" y="1988840"/>
            <a:ext cx="37444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Dim</a:t>
            </a:r>
            <a:r>
              <a:rPr lang="fr-FR" dirty="0" smtClean="0"/>
              <a:t> </a:t>
            </a:r>
            <a:r>
              <a:rPr lang="fr-FR" dirty="0" err="1" smtClean="0"/>
              <a:t>tmp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As</a:t>
            </a:r>
            <a:r>
              <a:rPr lang="fr-FR" dirty="0" smtClean="0"/>
              <a:t>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Integer</a:t>
            </a:r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dirty="0" err="1" smtClean="0"/>
              <a:t>tmp</a:t>
            </a:r>
            <a:r>
              <a:rPr lang="fr-FR" dirty="0" smtClean="0"/>
              <a:t> = 0</a:t>
            </a:r>
          </a:p>
          <a:p>
            <a:endParaRPr lang="fr-FR" dirty="0" smtClean="0"/>
          </a:p>
          <a:p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While</a:t>
            </a:r>
            <a:r>
              <a:rPr lang="fr-FR" dirty="0" smtClean="0"/>
              <a:t> </a:t>
            </a:r>
            <a:r>
              <a:rPr lang="fr-FR" dirty="0" err="1" smtClean="0"/>
              <a:t>tmp</a:t>
            </a:r>
            <a:r>
              <a:rPr lang="fr-FR" dirty="0" smtClean="0"/>
              <a:t> &lt;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fr-FR" dirty="0" smtClean="0"/>
              <a:t>00</a:t>
            </a:r>
          </a:p>
          <a:p>
            <a:r>
              <a:rPr lang="fr-FR" dirty="0" smtClean="0"/>
              <a:t>	</a:t>
            </a:r>
            <a:r>
              <a:rPr lang="fr-FR" dirty="0" err="1" smtClean="0"/>
              <a:t>tmp</a:t>
            </a:r>
            <a:r>
              <a:rPr lang="fr-FR" dirty="0" smtClean="0"/>
              <a:t> = </a:t>
            </a:r>
            <a:r>
              <a:rPr lang="fr-FR" dirty="0" err="1" smtClean="0"/>
              <a:t>tmp</a:t>
            </a:r>
            <a:r>
              <a:rPr lang="fr-FR" dirty="0" smtClean="0"/>
              <a:t> +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1</a:t>
            </a:r>
          </a:p>
          <a:p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Wend</a:t>
            </a:r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6" name="Connecteur droit 5"/>
          <p:cNvCxnSpPr/>
          <p:nvPr/>
        </p:nvCxnSpPr>
        <p:spPr>
          <a:xfrm>
            <a:off x="4499992" y="1340768"/>
            <a:ext cx="0" cy="32403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716016" y="1268760"/>
            <a:ext cx="4176464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Boucle</a:t>
            </a:r>
            <a:r>
              <a:rPr kumimoji="0" lang="fr-F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 </a:t>
            </a:r>
            <a:r>
              <a:rPr kumimoji="0" lang="fr-F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While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4860032" y="1772816"/>
            <a:ext cx="374441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Dim</a:t>
            </a:r>
            <a:r>
              <a:rPr lang="fr-FR" dirty="0" smtClean="0"/>
              <a:t> </a:t>
            </a:r>
            <a:r>
              <a:rPr lang="fr-FR" dirty="0" err="1" smtClean="0"/>
              <a:t>tmp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As</a:t>
            </a:r>
            <a:r>
              <a:rPr lang="fr-FR" dirty="0" smtClean="0"/>
              <a:t>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Integer</a:t>
            </a:r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dirty="0" err="1" smtClean="0"/>
              <a:t>tmp</a:t>
            </a:r>
            <a:r>
              <a:rPr lang="fr-FR" dirty="0" smtClean="0"/>
              <a:t> = 0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Do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While</a:t>
            </a:r>
            <a:r>
              <a:rPr lang="fr-FR" dirty="0" smtClean="0"/>
              <a:t> </a:t>
            </a:r>
            <a:r>
              <a:rPr lang="fr-FR" dirty="0" err="1" smtClean="0"/>
              <a:t>tmp</a:t>
            </a:r>
            <a:r>
              <a:rPr lang="fr-FR" dirty="0" smtClean="0"/>
              <a:t> &lt;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fr-FR" dirty="0" smtClean="0"/>
              <a:t>00</a:t>
            </a:r>
          </a:p>
          <a:p>
            <a:r>
              <a:rPr lang="fr-FR" dirty="0" smtClean="0"/>
              <a:t>	</a:t>
            </a:r>
            <a:r>
              <a:rPr lang="fr-FR" dirty="0" err="1" smtClean="0"/>
              <a:t>tmp</a:t>
            </a:r>
            <a:r>
              <a:rPr lang="fr-FR" dirty="0" smtClean="0"/>
              <a:t> = </a:t>
            </a:r>
            <a:r>
              <a:rPr lang="fr-FR" dirty="0" err="1" smtClean="0"/>
              <a:t>tmp</a:t>
            </a:r>
            <a:r>
              <a:rPr lang="fr-FR" dirty="0" smtClean="0"/>
              <a:t> +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1</a:t>
            </a:r>
          </a:p>
          <a:p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Loop</a:t>
            </a:r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‘Ou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Do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</a:t>
            </a:r>
            <a:r>
              <a:rPr lang="fr-FR" dirty="0" err="1" smtClean="0"/>
              <a:t>tmp</a:t>
            </a:r>
            <a:r>
              <a:rPr lang="fr-FR" dirty="0" smtClean="0"/>
              <a:t> = </a:t>
            </a:r>
            <a:r>
              <a:rPr lang="fr-FR" dirty="0" err="1" smtClean="0"/>
              <a:t>tmp</a:t>
            </a:r>
            <a:r>
              <a:rPr lang="fr-FR" dirty="0" smtClean="0"/>
              <a:t> +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1</a:t>
            </a:r>
          </a:p>
          <a:p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Loop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While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err="1" smtClean="0"/>
              <a:t>tmp</a:t>
            </a:r>
            <a:r>
              <a:rPr lang="fr-FR" dirty="0" smtClean="0"/>
              <a:t> &lt;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fr-FR" dirty="0" smtClean="0"/>
              <a:t>00</a:t>
            </a:r>
          </a:p>
        </p:txBody>
      </p:sp>
      <p:cxnSp>
        <p:nvCxnSpPr>
          <p:cNvPr id="9" name="Connecteur droit 8"/>
          <p:cNvCxnSpPr/>
          <p:nvPr/>
        </p:nvCxnSpPr>
        <p:spPr>
          <a:xfrm>
            <a:off x="611560" y="4581128"/>
            <a:ext cx="78488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contenu 2"/>
          <p:cNvSpPr txBox="1">
            <a:spLocks/>
          </p:cNvSpPr>
          <p:nvPr/>
        </p:nvSpPr>
        <p:spPr>
          <a:xfrm>
            <a:off x="539552" y="4653136"/>
            <a:ext cx="3816424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Boucle</a:t>
            </a:r>
            <a:r>
              <a:rPr kumimoji="0" lang="fr-F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 </a:t>
            </a:r>
            <a:r>
              <a:rPr kumimoji="0" lang="fr-F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Until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3995936" y="4653136"/>
            <a:ext cx="37444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Dim</a:t>
            </a:r>
            <a:r>
              <a:rPr lang="fr-FR" dirty="0" smtClean="0"/>
              <a:t> </a:t>
            </a:r>
            <a:r>
              <a:rPr lang="fr-FR" dirty="0" err="1" smtClean="0"/>
              <a:t>tmp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As</a:t>
            </a:r>
            <a:r>
              <a:rPr lang="fr-FR" dirty="0" smtClean="0"/>
              <a:t>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Integer</a:t>
            </a:r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dirty="0" err="1" smtClean="0"/>
              <a:t>tmp</a:t>
            </a:r>
            <a:r>
              <a:rPr lang="fr-FR" dirty="0" smtClean="0"/>
              <a:t> = 0</a:t>
            </a:r>
          </a:p>
          <a:p>
            <a:endParaRPr lang="fr-FR" dirty="0" smtClean="0"/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Do</a:t>
            </a:r>
            <a:endParaRPr lang="fr-FR" dirty="0" smtClean="0"/>
          </a:p>
          <a:p>
            <a:r>
              <a:rPr lang="fr-FR" dirty="0" smtClean="0"/>
              <a:t>	</a:t>
            </a:r>
            <a:r>
              <a:rPr lang="fr-FR" dirty="0" err="1" smtClean="0"/>
              <a:t>tmp</a:t>
            </a:r>
            <a:r>
              <a:rPr lang="fr-FR" dirty="0" smtClean="0"/>
              <a:t> = </a:t>
            </a:r>
            <a:r>
              <a:rPr lang="fr-FR" dirty="0" err="1" smtClean="0"/>
              <a:t>tmp</a:t>
            </a:r>
            <a:r>
              <a:rPr lang="fr-FR" dirty="0" smtClean="0"/>
              <a:t> +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1</a:t>
            </a:r>
          </a:p>
          <a:p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Loop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Until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err="1" smtClean="0"/>
              <a:t>tmp</a:t>
            </a:r>
            <a:r>
              <a:rPr lang="fr-FR" dirty="0" smtClean="0"/>
              <a:t> &lt;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fr-FR" dirty="0" smtClean="0"/>
              <a:t>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Range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755576" y="1340768"/>
            <a:ext cx="7848872" cy="489364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FR" sz="2400" dirty="0" smtClean="0">
                <a:solidFill>
                  <a:srgbClr val="C00000"/>
                </a:solidFill>
              </a:rPr>
              <a:t>L’objet Range permet de manipuler les cases Excel, il est très fréquent en VBA. </a:t>
            </a:r>
            <a:r>
              <a:rPr lang="fr-FR" sz="2400" dirty="0" smtClean="0"/>
              <a:t>Il est utilisé pour manipuler les cases, par exemple on peut l’utiliser sur la feuille 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fr-FR" sz="2400" dirty="0" smtClean="0"/>
              <a:t> (met « Toto » dans la matrice 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A1</a:t>
            </a:r>
            <a:r>
              <a:rPr lang="fr-FR" sz="2400" dirty="0" smtClean="0"/>
              <a:t> à 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D1</a:t>
            </a:r>
            <a:r>
              <a:rPr lang="fr-FR" sz="2400" dirty="0" smtClean="0"/>
              <a:t>) :</a:t>
            </a:r>
          </a:p>
          <a:p>
            <a:pPr algn="just"/>
            <a:r>
              <a:rPr lang="fr-FR" sz="2400" dirty="0" err="1" smtClean="0"/>
              <a:t>Worksheets</a:t>
            </a:r>
            <a:r>
              <a:rPr lang="fr-FR" sz="2400" dirty="0" smtClean="0"/>
              <a:t>("Feuil1").Range("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A1:D1</a:t>
            </a:r>
            <a:r>
              <a:rPr lang="fr-FR" sz="2400" dirty="0" smtClean="0"/>
              <a:t>").Value = "Toto"  </a:t>
            </a:r>
          </a:p>
          <a:p>
            <a:pPr algn="just"/>
            <a:r>
              <a:rPr lang="fr-FR" sz="2400" dirty="0" smtClean="0"/>
              <a:t>On peut tout à fait faire plusieurs sélections d’un coup :</a:t>
            </a:r>
          </a:p>
          <a:p>
            <a:pPr algn="just"/>
            <a:r>
              <a:rPr lang="fr-FR" sz="2400" dirty="0" smtClean="0"/>
              <a:t>Range("B3: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C17</a:t>
            </a:r>
            <a:r>
              <a:rPr lang="fr-FR" sz="2400" dirty="0" smtClean="0"/>
              <a:t>,E3:E9") va sélectionner de B3 à 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C17</a:t>
            </a:r>
            <a:r>
              <a:rPr lang="fr-FR" sz="2400" dirty="0" smtClean="0"/>
              <a:t>, mais aussi de E3 à E9.</a:t>
            </a:r>
          </a:p>
          <a:p>
            <a:pPr algn="just"/>
            <a:endParaRPr lang="fr-FR" sz="2400" dirty="0" smtClean="0"/>
          </a:p>
          <a:p>
            <a:pPr algn="just"/>
            <a:r>
              <a:rPr lang="fr-FR" sz="2400" dirty="0" smtClean="0">
                <a:solidFill>
                  <a:srgbClr val="C00000"/>
                </a:solidFill>
              </a:rPr>
              <a:t>Les objets peuvent avoir une propriété par défaut</a:t>
            </a:r>
            <a:r>
              <a:rPr lang="fr-FR" sz="2400" dirty="0" smtClean="0"/>
              <a:t>, ainsi pour Range la propriété par défaut est </a:t>
            </a:r>
            <a:r>
              <a:rPr lang="fr-FR" sz="2400" dirty="0" smtClean="0">
                <a:solidFill>
                  <a:srgbClr val="C00000"/>
                </a:solidFill>
              </a:rPr>
              <a:t>Value</a:t>
            </a:r>
            <a:r>
              <a:rPr lang="fr-FR" sz="2400" dirty="0" smtClean="0"/>
              <a:t>, donc :</a:t>
            </a:r>
          </a:p>
          <a:p>
            <a:pPr algn="just"/>
            <a:r>
              <a:rPr lang="fr-FR" sz="2400" dirty="0" err="1" smtClean="0"/>
              <a:t>Worksheets</a:t>
            </a:r>
            <a:r>
              <a:rPr lang="fr-FR" sz="2400" dirty="0" smtClean="0"/>
              <a:t>("Feuil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fr-FR" sz="2400" dirty="0" smtClean="0"/>
              <a:t>").Range("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A1:D1</a:t>
            </a:r>
            <a:r>
              <a:rPr lang="fr-FR" sz="2400" dirty="0" smtClean="0"/>
              <a:t>") = "Toto"</a:t>
            </a:r>
          </a:p>
          <a:p>
            <a:pPr algn="just"/>
            <a:r>
              <a:rPr lang="fr-FR" sz="2400" dirty="0" smtClean="0"/>
              <a:t>Est tout à fait acceptable car Value est la propriété par défaut.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Range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1187624" y="1628800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Range("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A1:D1</a:t>
            </a:r>
            <a:r>
              <a:rPr lang="en-US" dirty="0" smtClean="0"/>
              <a:t>").Value = Array("Name", "Full Name", "Title", "Installed") 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611560" y="1124744"/>
            <a:ext cx="777686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800" dirty="0" smtClean="0"/>
              <a:t>Pour mettre un tableau VBA des cellules </a:t>
            </a:r>
            <a:r>
              <a:rPr lang="fr-FR" sz="2800" dirty="0" err="1" smtClean="0"/>
              <a:t>excel</a:t>
            </a:r>
            <a:r>
              <a:rPr lang="fr-FR" sz="2800" dirty="0" smtClean="0"/>
              <a:t> :</a:t>
            </a:r>
          </a:p>
          <a:p>
            <a:pPr algn="just"/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611560" y="2060848"/>
            <a:ext cx="835292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Quelques fonction de Range</a:t>
            </a:r>
          </a:p>
          <a:p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259632" y="2492896"/>
            <a:ext cx="75608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Value</a:t>
            </a:r>
            <a:r>
              <a:rPr lang="en-US" dirty="0" smtClean="0"/>
              <a:t> : </a:t>
            </a:r>
            <a:r>
              <a:rPr lang="en-US" dirty="0" err="1" smtClean="0"/>
              <a:t>Permet</a:t>
            </a:r>
            <a:r>
              <a:rPr lang="en-US" dirty="0" smtClean="0"/>
              <a:t> </a:t>
            </a:r>
            <a:r>
              <a:rPr lang="en-US" dirty="0" err="1" smtClean="0"/>
              <a:t>d’obtenir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de </a:t>
            </a:r>
            <a:r>
              <a:rPr lang="en-US" dirty="0" err="1" smtClean="0"/>
              <a:t>définir</a:t>
            </a:r>
            <a:r>
              <a:rPr lang="en-US" dirty="0" smtClean="0"/>
              <a:t> la </a:t>
            </a:r>
            <a:r>
              <a:rPr lang="en-US" dirty="0" err="1" smtClean="0"/>
              <a:t>valeur</a:t>
            </a:r>
            <a:r>
              <a:rPr lang="en-US" dirty="0" smtClean="0"/>
              <a:t> </a:t>
            </a:r>
            <a:r>
              <a:rPr lang="en-US" dirty="0" err="1" smtClean="0"/>
              <a:t>d’une</a:t>
            </a:r>
            <a:r>
              <a:rPr lang="en-US" dirty="0" smtClean="0"/>
              <a:t> cellule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Select</a:t>
            </a:r>
            <a:r>
              <a:rPr lang="en-US" dirty="0" smtClean="0"/>
              <a:t> : </a:t>
            </a:r>
            <a:r>
              <a:rPr lang="en-US" dirty="0" err="1" smtClean="0"/>
              <a:t>Permet</a:t>
            </a:r>
            <a:r>
              <a:rPr lang="en-US" dirty="0" smtClean="0"/>
              <a:t> de </a:t>
            </a:r>
            <a:r>
              <a:rPr lang="en-US" dirty="0" err="1" smtClean="0"/>
              <a:t>sélectionner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cellule (= </a:t>
            </a:r>
            <a:r>
              <a:rPr lang="en-US" dirty="0" err="1" smtClean="0"/>
              <a:t>clic</a:t>
            </a:r>
            <a:r>
              <a:rPr lang="en-US" dirty="0" smtClean="0"/>
              <a:t> de </a:t>
            </a:r>
            <a:r>
              <a:rPr lang="en-US" dirty="0" err="1" smtClean="0"/>
              <a:t>souris</a:t>
            </a:r>
            <a:r>
              <a:rPr lang="en-US" dirty="0" smtClean="0"/>
              <a:t>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Address</a:t>
            </a:r>
            <a:r>
              <a:rPr lang="en-US" dirty="0" smtClean="0"/>
              <a:t> : </a:t>
            </a:r>
            <a:r>
              <a:rPr lang="en-US" dirty="0" err="1" smtClean="0"/>
              <a:t>obtient</a:t>
            </a:r>
            <a:r>
              <a:rPr lang="en-US" dirty="0" smtClean="0"/>
              <a:t> </a:t>
            </a:r>
            <a:r>
              <a:rPr lang="en-US" dirty="0" err="1" smtClean="0"/>
              <a:t>l’addresse</a:t>
            </a:r>
            <a:r>
              <a:rPr lang="en-US" dirty="0" smtClean="0"/>
              <a:t> </a:t>
            </a:r>
            <a:r>
              <a:rPr lang="en-US" dirty="0" err="1" smtClean="0"/>
              <a:t>actuelle</a:t>
            </a:r>
            <a:r>
              <a:rPr lang="en-US" dirty="0" smtClean="0"/>
              <a:t> de </a:t>
            </a:r>
            <a:r>
              <a:rPr lang="en-US" dirty="0" err="1" smtClean="0"/>
              <a:t>l’objet</a:t>
            </a:r>
            <a:r>
              <a:rPr lang="en-US" dirty="0" smtClean="0"/>
              <a:t> range (cellule </a:t>
            </a:r>
            <a:r>
              <a:rPr lang="en-US" dirty="0" err="1" smtClean="0"/>
              <a:t>ou</a:t>
            </a:r>
            <a:r>
              <a:rPr lang="en-US" dirty="0" smtClean="0"/>
              <a:t> tableau)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Copy/Cut/Delete/Clear/Sort</a:t>
            </a:r>
            <a:r>
              <a:rPr lang="en-US" dirty="0" smtClean="0"/>
              <a:t> : </a:t>
            </a:r>
            <a:r>
              <a:rPr lang="en-US" dirty="0" err="1" smtClean="0"/>
              <a:t>traitement</a:t>
            </a:r>
            <a:r>
              <a:rPr lang="en-US" dirty="0" smtClean="0"/>
              <a:t> </a:t>
            </a:r>
            <a:r>
              <a:rPr lang="en-US" dirty="0" err="1" smtClean="0"/>
              <a:t>basique</a:t>
            </a:r>
            <a:r>
              <a:rPr lang="en-US" dirty="0" smtClean="0"/>
              <a:t> </a:t>
            </a:r>
            <a:r>
              <a:rPr lang="en-US" dirty="0" err="1" smtClean="0"/>
              <a:t>sur</a:t>
            </a:r>
            <a:r>
              <a:rPr lang="en-US" dirty="0" smtClean="0"/>
              <a:t> les cellules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Offset</a:t>
            </a:r>
            <a:r>
              <a:rPr lang="en-US" dirty="0" smtClean="0"/>
              <a:t> : </a:t>
            </a:r>
            <a:r>
              <a:rPr lang="en-US" dirty="0" err="1" smtClean="0"/>
              <a:t>Permet</a:t>
            </a:r>
            <a:r>
              <a:rPr lang="en-US" dirty="0" smtClean="0"/>
              <a:t> de </a:t>
            </a:r>
            <a:r>
              <a:rPr lang="en-US" dirty="0" err="1" smtClean="0"/>
              <a:t>s’écarter</a:t>
            </a:r>
            <a:r>
              <a:rPr lang="en-US" dirty="0" smtClean="0"/>
              <a:t> de la </a:t>
            </a:r>
            <a:r>
              <a:rPr lang="en-US" dirty="0" err="1" smtClean="0"/>
              <a:t>sélection</a:t>
            </a:r>
            <a:r>
              <a:rPr lang="en-US" dirty="0" smtClean="0"/>
              <a:t> Range </a:t>
            </a:r>
            <a:r>
              <a:rPr lang="en-US" dirty="0" err="1" smtClean="0"/>
              <a:t>initiale</a:t>
            </a:r>
            <a:r>
              <a:rPr lang="en-US" dirty="0" smtClean="0"/>
              <a:t>, </a:t>
            </a:r>
            <a:r>
              <a:rPr lang="en-US" dirty="0" err="1" smtClean="0"/>
              <a:t>exemple</a:t>
            </a:r>
            <a:r>
              <a:rPr lang="en-US" dirty="0" smtClean="0"/>
              <a:t> :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Range("b2").Offset(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/>
              <a:t>, 0)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‘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vous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êtes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en B3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Range("b2").Offset(-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/>
              <a:t>,-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/>
              <a:t>)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‘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vous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êtes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en A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Range("b2:c4").Offset(-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/>
              <a:t>, -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/>
              <a:t>)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‘De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A1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à B3</a:t>
            </a:r>
          </a:p>
        </p:txBody>
      </p:sp>
      <p:pic>
        <p:nvPicPr>
          <p:cNvPr id="9" name="Picture 2" descr="C:\Users\DEVILS~1\AppData\Local\Temp\1321796439_question-balloon_basic_blu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941168"/>
            <a:ext cx="576064" cy="576064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1475656" y="5013176"/>
            <a:ext cx="720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Si vous êtes par exemple dans une boucle For sur des cellules, il peut être intéressant de ne manipuler que des nombres : </a:t>
            </a:r>
          </a:p>
          <a:p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</a:rPr>
              <a:t>Worksheets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("Feuil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").Range(</a:t>
            </a:r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</a:rPr>
              <a:t>Cells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(2, 3), </a:t>
            </a:r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</a:rPr>
              <a:t>Cells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(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0, 4)) =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"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bonjour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"</a:t>
            </a:r>
          </a:p>
          <a:p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L’object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Cell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permet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cela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et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peut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être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combiné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à Range</a:t>
            </a:r>
            <a:endParaRPr lang="fr-FR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dirty="0" smtClean="0"/>
              <a:t>Objets courants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67544" y="1124744"/>
            <a:ext cx="8229600" cy="5141168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Quelques objets très pratiques :</a:t>
            </a:r>
          </a:p>
          <a:p>
            <a:pPr lvl="1"/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Workbooks</a:t>
            </a:r>
            <a:r>
              <a:rPr lang="fr-FR" dirty="0" smtClean="0"/>
              <a:t> : le fichier Excel, exemple :</a:t>
            </a:r>
          </a:p>
          <a:p>
            <a:pPr lvl="2"/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Workbooks</a:t>
            </a:r>
            <a:r>
              <a:rPr lang="fr-FR" dirty="0" smtClean="0"/>
              <a:t>("Classeur2")</a:t>
            </a:r>
          </a:p>
          <a:p>
            <a:pPr lvl="2"/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ActiveWorkbook</a:t>
            </a:r>
            <a:r>
              <a:rPr lang="fr-FR" dirty="0" smtClean="0"/>
              <a:t> : le classeur courant</a:t>
            </a:r>
          </a:p>
          <a:p>
            <a:pPr lvl="1"/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Worksheets</a:t>
            </a:r>
            <a:r>
              <a:rPr lang="fr-FR" dirty="0" smtClean="0"/>
              <a:t> : une des feuilles :</a:t>
            </a:r>
          </a:p>
          <a:p>
            <a:pPr lvl="2"/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Worksheets</a:t>
            </a:r>
            <a:r>
              <a:rPr lang="fr-FR" dirty="0" smtClean="0"/>
              <a:t>(</a:t>
            </a:r>
            <a:r>
              <a:rPr lang="en-US" dirty="0" smtClean="0"/>
              <a:t>"</a:t>
            </a:r>
            <a:r>
              <a:rPr lang="fr-FR" dirty="0" smtClean="0"/>
              <a:t>Feuil2</a:t>
            </a:r>
            <a:r>
              <a:rPr lang="en-US" dirty="0" smtClean="0"/>
              <a:t>"</a:t>
            </a:r>
            <a:r>
              <a:rPr lang="fr-FR" dirty="0" smtClean="0"/>
              <a:t>)</a:t>
            </a:r>
          </a:p>
          <a:p>
            <a:pPr lvl="2"/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ActiveSheet</a:t>
            </a:r>
            <a:r>
              <a:rPr lang="fr-FR" dirty="0" smtClean="0"/>
              <a:t> : la feuille courante</a:t>
            </a:r>
          </a:p>
          <a:p>
            <a:pPr lvl="1"/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ActiveCell</a:t>
            </a:r>
            <a:r>
              <a:rPr lang="fr-FR" dirty="0" smtClean="0"/>
              <a:t> : la/les cellules actuellement sélectionnées</a:t>
            </a:r>
          </a:p>
          <a:p>
            <a:pPr lvl="1"/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Rows</a:t>
            </a:r>
            <a:r>
              <a:rPr lang="fr-FR" dirty="0" smtClean="0"/>
              <a:t> et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Columns</a:t>
            </a:r>
            <a:r>
              <a:rPr lang="fr-FR" dirty="0" smtClean="0"/>
              <a:t> : sélection de lignes et de colonnes :</a:t>
            </a:r>
          </a:p>
          <a:p>
            <a:pPr lvl="2"/>
            <a:r>
              <a:rPr lang="fr-FR" dirty="0" err="1" smtClean="0"/>
              <a:t>Rows</a:t>
            </a:r>
            <a:r>
              <a:rPr lang="fr-FR" dirty="0" smtClean="0"/>
              <a:t>("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1:10</a:t>
            </a:r>
            <a:r>
              <a:rPr lang="fr-FR" dirty="0" smtClean="0"/>
              <a:t>").Select 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‘Sélectionne la ligne 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 à 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10</a:t>
            </a:r>
          </a:p>
          <a:p>
            <a:pPr lvl="2"/>
            <a:r>
              <a:rPr lang="fr-FR" dirty="0" err="1" smtClean="0"/>
              <a:t>Columns</a:t>
            </a:r>
            <a:r>
              <a:rPr lang="fr-FR" dirty="0" smtClean="0"/>
              <a:t>("A:D").Select 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‘Sélectionne les colonnes A à D</a:t>
            </a:r>
          </a:p>
          <a:p>
            <a:pPr lvl="1"/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xlDown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xlUp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xlToRight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xlToLeft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smtClean="0"/>
              <a:t>: aller jusqu’à la dernière/première cellule non vide</a:t>
            </a:r>
          </a:p>
          <a:p>
            <a:pPr lvl="2"/>
            <a:r>
              <a:rPr lang="fr-FR" dirty="0" smtClean="0"/>
              <a:t>Range("A2", Range("A2").End(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xlDown</a:t>
            </a:r>
            <a:r>
              <a:rPr lang="fr-FR" dirty="0" smtClean="0"/>
              <a:t>)).Select</a:t>
            </a:r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err="1" smtClean="0">
                <a:solidFill>
                  <a:srgbClr val="C00000"/>
                </a:solidFill>
              </a:rPr>
              <a:t>Excercice</a:t>
            </a:r>
            <a:r>
              <a:rPr lang="fr-FR" dirty="0" smtClean="0">
                <a:solidFill>
                  <a:srgbClr val="C00000"/>
                </a:solidFill>
              </a:rPr>
              <a:t> 2 : </a:t>
            </a:r>
            <a:r>
              <a:rPr lang="fr-FR" dirty="0" err="1" smtClean="0">
                <a:solidFill>
                  <a:srgbClr val="C00000"/>
                </a:solidFill>
              </a:rPr>
              <a:t>Bresenham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67544" y="1124744"/>
            <a:ext cx="8229600" cy="5589240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Tracer un cercle avec les cellules Excel (algorithme de </a:t>
            </a:r>
            <a:r>
              <a:rPr lang="fr-FR" dirty="0" err="1" smtClean="0"/>
              <a:t>Bresenham</a:t>
            </a:r>
            <a:r>
              <a:rPr lang="fr-FR" dirty="0" smtClean="0"/>
              <a:t>) :</a:t>
            </a:r>
          </a:p>
          <a:p>
            <a:pPr lvl="1"/>
            <a:r>
              <a:rPr lang="fr-FR" dirty="0" smtClean="0"/>
              <a:t>Se familiariser avec les variables, les formules, les boucles et l’appel de fonction</a:t>
            </a:r>
          </a:p>
          <a:p>
            <a:pPr lvl="1"/>
            <a:r>
              <a:rPr lang="fr-FR" dirty="0" smtClean="0"/>
              <a:t>Modifier le style des cellules</a:t>
            </a:r>
          </a:p>
          <a:p>
            <a:pPr lvl="1"/>
            <a:r>
              <a:rPr lang="fr-FR" dirty="0" smtClean="0"/>
              <a:t>Utilisation de </a:t>
            </a:r>
            <a:r>
              <a:rPr lang="fr-FR" dirty="0" err="1" smtClean="0"/>
              <a:t>Cells</a:t>
            </a:r>
            <a:r>
              <a:rPr lang="fr-FR" dirty="0" smtClean="0"/>
              <a:t> et </a:t>
            </a:r>
            <a:r>
              <a:rPr lang="fr-FR" dirty="0" err="1" smtClean="0"/>
              <a:t>ActiveSheet</a:t>
            </a:r>
            <a:r>
              <a:rPr lang="fr-FR" dirty="0" smtClean="0"/>
              <a:t> (ou Range)</a:t>
            </a:r>
          </a:p>
          <a:p>
            <a:r>
              <a:rPr lang="fr-FR" dirty="0" smtClean="0"/>
              <a:t>Pré requis/Aide :</a:t>
            </a:r>
          </a:p>
          <a:p>
            <a:pPr lvl="1"/>
            <a:r>
              <a:rPr lang="fr-FR" dirty="0" smtClean="0"/>
              <a:t>Dé-zoomer au maximum la feuille (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fr-FR" dirty="0" smtClean="0"/>
              <a:t>0%), prendre rayon : 50, </a:t>
            </a:r>
            <a:r>
              <a:rPr lang="fr-FR" dirty="0" err="1" smtClean="0"/>
              <a:t>x_centre</a:t>
            </a:r>
            <a:r>
              <a:rPr lang="fr-FR" dirty="0" smtClean="0"/>
              <a:t> :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51</a:t>
            </a:r>
            <a:r>
              <a:rPr lang="fr-FR" dirty="0" smtClean="0"/>
              <a:t>, </a:t>
            </a:r>
            <a:r>
              <a:rPr lang="fr-FR" dirty="0" err="1" smtClean="0"/>
              <a:t>y_centre</a:t>
            </a:r>
            <a:r>
              <a:rPr lang="fr-FR" dirty="0" smtClean="0"/>
              <a:t> :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51</a:t>
            </a:r>
          </a:p>
          <a:p>
            <a:pPr lvl="1"/>
            <a:r>
              <a:rPr lang="fr-FR" dirty="0" smtClean="0"/>
              <a:t>Se renseigner sur comment changer la taille des cellules (pour avoir un cercle et non une ellipse)</a:t>
            </a:r>
          </a:p>
          <a:p>
            <a:pPr lvl="1"/>
            <a:r>
              <a:rPr lang="fr-FR" dirty="0" smtClean="0"/>
              <a:t>Modifier la couleur d’une cellule :                                            </a:t>
            </a:r>
            <a:r>
              <a:rPr lang="fr-FR" i="1" dirty="0" smtClean="0"/>
              <a:t>(range/</a:t>
            </a:r>
            <a:r>
              <a:rPr lang="fr-FR" i="1" dirty="0" err="1" smtClean="0"/>
              <a:t>cells</a:t>
            </a:r>
            <a:r>
              <a:rPr lang="fr-FR" i="1" dirty="0" smtClean="0"/>
              <a:t> </a:t>
            </a:r>
            <a:r>
              <a:rPr lang="fr-FR" i="1" dirty="0" err="1" smtClean="0"/>
              <a:t>object</a:t>
            </a:r>
            <a:r>
              <a:rPr lang="fr-FR" i="1" dirty="0" smtClean="0"/>
              <a:t>)</a:t>
            </a:r>
            <a:r>
              <a:rPr lang="fr-FR" dirty="0" smtClean="0"/>
              <a:t>.</a:t>
            </a:r>
            <a:r>
              <a:rPr lang="fr-FR" dirty="0" err="1" smtClean="0"/>
              <a:t>Interior.Color</a:t>
            </a:r>
            <a:r>
              <a:rPr lang="fr-FR" dirty="0" smtClean="0"/>
              <a:t> =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‘1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 : couleur noire</a:t>
            </a:r>
          </a:p>
          <a:p>
            <a:pPr lvl="1"/>
            <a:r>
              <a:rPr lang="fr-FR" dirty="0" smtClean="0"/>
              <a:t>Algorithme de </a:t>
            </a:r>
            <a:r>
              <a:rPr lang="fr-FR" dirty="0" err="1" smtClean="0"/>
              <a:t>Bresenham</a:t>
            </a:r>
            <a:r>
              <a:rPr lang="fr-FR" dirty="0" smtClean="0"/>
              <a:t> </a:t>
            </a:r>
            <a:r>
              <a:rPr lang="fr-FR" dirty="0" smtClean="0">
                <a:hlinkClick r:id="rId2"/>
              </a:rPr>
              <a:t>ici</a:t>
            </a:r>
            <a:r>
              <a:rPr lang="fr-FR" dirty="0" smtClean="0"/>
              <a:t> (source : </a:t>
            </a:r>
            <a:r>
              <a:rPr lang="fr-FR" dirty="0" err="1" smtClean="0"/>
              <a:t>wikipedia</a:t>
            </a:r>
            <a:r>
              <a:rPr lang="fr-FR" dirty="0" smtClean="0"/>
              <a:t>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>
                <a:solidFill>
                  <a:srgbClr val="C00000"/>
                </a:solidFill>
              </a:rPr>
              <a:t>Exercice 2 : </a:t>
            </a:r>
            <a:r>
              <a:rPr lang="fr-FR" dirty="0" err="1" smtClean="0">
                <a:solidFill>
                  <a:srgbClr val="C00000"/>
                </a:solidFill>
              </a:rPr>
              <a:t>Bresenham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67544" y="1268760"/>
            <a:ext cx="3816424" cy="604664"/>
          </a:xfrm>
        </p:spPr>
        <p:txBody>
          <a:bodyPr/>
          <a:lstStyle/>
          <a:p>
            <a:r>
              <a:rPr lang="fr-FR" dirty="0" smtClean="0"/>
              <a:t>Résultat :</a:t>
            </a:r>
            <a:endParaRPr lang="fr-F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916832"/>
            <a:ext cx="3635896" cy="4333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oneTexte 5"/>
          <p:cNvSpPr txBox="1"/>
          <p:nvPr/>
        </p:nvSpPr>
        <p:spPr>
          <a:xfrm>
            <a:off x="5508104" y="1556792"/>
            <a:ext cx="1866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Algorithme Cercle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187624" y="1700808"/>
            <a:ext cx="1915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Algorithme Octant</a:t>
            </a:r>
            <a:endParaRPr lang="fr-FR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2204864"/>
            <a:ext cx="3241498" cy="403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/>
            <a:r>
              <a:rPr lang="fr-FR" dirty="0" smtClean="0"/>
              <a:t>Manipulation Chaine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755576" y="1340768"/>
            <a:ext cx="7227363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/>
              <a:t>Concaténer des chaines : opérateur &amp;, exemple :</a:t>
            </a:r>
          </a:p>
          <a:p>
            <a:r>
              <a:rPr lang="fr-FR" sz="2800" dirty="0" smtClean="0"/>
              <a:t>	</a:t>
            </a:r>
            <a:r>
              <a:rPr lang="fr-FR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Dim</a:t>
            </a:r>
            <a:r>
              <a:rPr lang="fr-FR" sz="2800" dirty="0" smtClean="0"/>
              <a:t> </a:t>
            </a:r>
            <a:r>
              <a:rPr lang="fr-FR" sz="2800" dirty="0" err="1" smtClean="0"/>
              <a:t>maString</a:t>
            </a:r>
            <a:r>
              <a:rPr lang="fr-FR" sz="2800" dirty="0" smtClean="0"/>
              <a:t> </a:t>
            </a:r>
            <a:r>
              <a:rPr lang="fr-FR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As</a:t>
            </a:r>
            <a:r>
              <a:rPr lang="fr-FR" sz="2800" dirty="0" smtClean="0"/>
              <a:t> </a:t>
            </a:r>
            <a:r>
              <a:rPr lang="fr-FR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String</a:t>
            </a:r>
            <a:endParaRPr lang="fr-FR" sz="2800" dirty="0" smtClean="0"/>
          </a:p>
          <a:p>
            <a:r>
              <a:rPr lang="fr-FR" sz="2800" dirty="0" smtClean="0"/>
              <a:t>	</a:t>
            </a:r>
            <a:r>
              <a:rPr lang="fr-FR" sz="2800" dirty="0" err="1" smtClean="0"/>
              <a:t>maString</a:t>
            </a:r>
            <a:r>
              <a:rPr lang="fr-FR" sz="2800" dirty="0" smtClean="0"/>
              <a:t> = "</a:t>
            </a:r>
            <a:r>
              <a:rPr lang="fr-FR" sz="2800" dirty="0" err="1" smtClean="0"/>
              <a:t>Wouhou</a:t>
            </a:r>
            <a:r>
              <a:rPr lang="fr-FR" sz="2800" dirty="0" smtClean="0"/>
              <a:t>" </a:t>
            </a:r>
          </a:p>
          <a:p>
            <a:r>
              <a:rPr lang="fr-FR" sz="2800" dirty="0" smtClean="0"/>
              <a:t>	</a:t>
            </a:r>
            <a:r>
              <a:rPr lang="fr-FR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Dim</a:t>
            </a:r>
            <a:r>
              <a:rPr lang="fr-FR" sz="2800" dirty="0" smtClean="0"/>
              <a:t> maString2 </a:t>
            </a:r>
            <a:r>
              <a:rPr lang="fr-FR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As</a:t>
            </a:r>
            <a:r>
              <a:rPr lang="fr-FR" sz="2800" dirty="0" smtClean="0"/>
              <a:t> </a:t>
            </a:r>
            <a:r>
              <a:rPr lang="fr-FR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String</a:t>
            </a:r>
            <a:endParaRPr lang="fr-FR" sz="2800" dirty="0" smtClean="0"/>
          </a:p>
          <a:p>
            <a:r>
              <a:rPr lang="fr-FR" sz="2800" dirty="0" smtClean="0"/>
              <a:t>	maString2 = "Ca marche"</a:t>
            </a:r>
          </a:p>
          <a:p>
            <a:endParaRPr lang="fr-FR" sz="2800" dirty="0" smtClean="0"/>
          </a:p>
          <a:p>
            <a:r>
              <a:rPr lang="fr-FR" sz="2800" dirty="0" smtClean="0"/>
              <a:t>	</a:t>
            </a:r>
            <a:r>
              <a:rPr lang="fr-FR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Dim</a:t>
            </a:r>
            <a:r>
              <a:rPr lang="fr-FR" sz="2800" dirty="0" smtClean="0"/>
              <a:t> maString3 </a:t>
            </a:r>
            <a:r>
              <a:rPr lang="fr-FR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As</a:t>
            </a:r>
            <a:r>
              <a:rPr lang="fr-FR" sz="2800" dirty="0" smtClean="0"/>
              <a:t> </a:t>
            </a:r>
            <a:r>
              <a:rPr lang="fr-FR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String</a:t>
            </a:r>
            <a:endParaRPr lang="fr-FR" sz="2800" dirty="0" smtClean="0"/>
          </a:p>
          <a:p>
            <a:r>
              <a:rPr lang="fr-FR" sz="2800" dirty="0" smtClean="0"/>
              <a:t>	maString3 = </a:t>
            </a:r>
            <a:r>
              <a:rPr lang="fr-FR" sz="2800" dirty="0" err="1" smtClean="0"/>
              <a:t>maString</a:t>
            </a:r>
            <a:r>
              <a:rPr lang="fr-FR" sz="2800" dirty="0" smtClean="0"/>
              <a:t> &amp; "  " &amp; maString2</a:t>
            </a:r>
          </a:p>
          <a:p>
            <a:endParaRPr lang="fr-FR" sz="2800" dirty="0" smtClean="0"/>
          </a:p>
          <a:p>
            <a:r>
              <a:rPr lang="fr-FR" sz="2800" dirty="0" smtClean="0"/>
              <a:t>	‘Affiche « </a:t>
            </a:r>
            <a:r>
              <a:rPr lang="fr-FR" sz="2800" dirty="0" err="1" smtClean="0"/>
              <a:t>Wouhou</a:t>
            </a:r>
            <a:r>
              <a:rPr lang="fr-FR" sz="2800" dirty="0" smtClean="0"/>
              <a:t> Ca marche »</a:t>
            </a:r>
          </a:p>
          <a:p>
            <a:r>
              <a:rPr lang="fr-FR" sz="2800" dirty="0" smtClean="0"/>
              <a:t>	</a:t>
            </a:r>
            <a:r>
              <a:rPr lang="fr-FR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MsgBox</a:t>
            </a:r>
            <a:r>
              <a:rPr lang="fr-FR" sz="2800" dirty="0" smtClean="0"/>
              <a:t> maString3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Manipulation Chaine - Fonctions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467544" y="1196752"/>
          <a:ext cx="8208912" cy="51959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/>
                <a:gridCol w="2736304"/>
                <a:gridCol w="2736304"/>
              </a:tblGrid>
              <a:tr h="441081">
                <a:tc>
                  <a:txBody>
                    <a:bodyPr/>
                    <a:lstStyle/>
                    <a:p>
                      <a:pPr algn="l"/>
                      <a:r>
                        <a:rPr lang="fr-FR" dirty="0" smtClean="0"/>
                        <a:t>Fonction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dirty="0" smtClean="0"/>
                        <a:t>Exemple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dirty="0" smtClean="0"/>
                        <a:t>Permet</a:t>
                      </a:r>
                      <a:endParaRPr lang="fr-FR" dirty="0"/>
                    </a:p>
                  </a:txBody>
                  <a:tcPr anchor="ctr"/>
                </a:tc>
              </a:tr>
              <a:tr h="555769">
                <a:tc>
                  <a:txBody>
                    <a:bodyPr/>
                    <a:lstStyle/>
                    <a:p>
                      <a:pPr algn="l"/>
                      <a:r>
                        <a:rPr lang="fr-FR" dirty="0" smtClean="0"/>
                        <a:t>Len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dirty="0" smtClean="0"/>
                        <a:t>Len("bonjour")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dirty="0" smtClean="0"/>
                        <a:t>Renvoi la longueur</a:t>
                      </a:r>
                      <a:r>
                        <a:rPr lang="fr-FR" baseline="0" dirty="0" smtClean="0"/>
                        <a:t> de la chaine</a:t>
                      </a:r>
                      <a:endParaRPr lang="fr-FR" dirty="0"/>
                    </a:p>
                  </a:txBody>
                  <a:tcPr anchor="ctr"/>
                </a:tc>
              </a:tr>
              <a:tr h="555769">
                <a:tc>
                  <a:txBody>
                    <a:bodyPr/>
                    <a:lstStyle/>
                    <a:p>
                      <a:pPr algn="l"/>
                      <a:r>
                        <a:rPr lang="fr-FR" dirty="0" smtClean="0"/>
                        <a:t>Right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dirty="0" smtClean="0"/>
                        <a:t>Right("bonjour", 2)</a:t>
                      </a:r>
                    </a:p>
                    <a:p>
                      <a:pPr algn="l"/>
                      <a:r>
                        <a:rPr lang="fr-FR" dirty="0" smtClean="0"/>
                        <a:t>‘renvoi </a:t>
                      </a:r>
                      <a:r>
                        <a:rPr lang="fr-FR" dirty="0" err="1" smtClean="0"/>
                        <a:t>ur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dirty="0" smtClean="0"/>
                        <a:t>Renvoi les</a:t>
                      </a:r>
                      <a:r>
                        <a:rPr lang="fr-FR" baseline="0" dirty="0" smtClean="0"/>
                        <a:t> caractères à partir de la fin de la chaine</a:t>
                      </a:r>
                      <a:endParaRPr lang="fr-FR" dirty="0"/>
                    </a:p>
                  </a:txBody>
                  <a:tcPr anchor="ctr"/>
                </a:tc>
              </a:tr>
              <a:tr h="555769">
                <a:tc>
                  <a:txBody>
                    <a:bodyPr/>
                    <a:lstStyle/>
                    <a:p>
                      <a:pPr algn="l"/>
                      <a:r>
                        <a:rPr lang="fr-FR" dirty="0" err="1" smtClean="0"/>
                        <a:t>Left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dirty="0" err="1" smtClean="0"/>
                        <a:t>Left</a:t>
                      </a:r>
                      <a:r>
                        <a:rPr lang="fr-FR" dirty="0" smtClean="0"/>
                        <a:t>("bonjour", 2)</a:t>
                      </a:r>
                    </a:p>
                    <a:p>
                      <a:pPr algn="l"/>
                      <a:r>
                        <a:rPr lang="fr-FR" dirty="0" smtClean="0"/>
                        <a:t>‘renvoi </a:t>
                      </a:r>
                      <a:r>
                        <a:rPr lang="fr-FR" dirty="0" err="1" smtClean="0"/>
                        <a:t>bo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dirty="0" smtClean="0"/>
                        <a:t>Renvoi les caractères à partir du début.</a:t>
                      </a:r>
                      <a:endParaRPr lang="fr-FR" dirty="0"/>
                    </a:p>
                  </a:txBody>
                  <a:tcPr anchor="ctr"/>
                </a:tc>
              </a:tr>
              <a:tr h="555769">
                <a:tc>
                  <a:txBody>
                    <a:bodyPr/>
                    <a:lstStyle/>
                    <a:p>
                      <a:pPr algn="l"/>
                      <a:r>
                        <a:rPr lang="fr-FR" dirty="0" err="1" smtClean="0"/>
                        <a:t>Mid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dirty="0" err="1" smtClean="0"/>
                        <a:t>Mid</a:t>
                      </a:r>
                      <a:r>
                        <a:rPr lang="fr-FR" dirty="0" smtClean="0"/>
                        <a:t>("bonjour", 3, 2)</a:t>
                      </a:r>
                    </a:p>
                    <a:p>
                      <a:pPr algn="l"/>
                      <a:r>
                        <a:rPr lang="fr-FR" dirty="0" smtClean="0"/>
                        <a:t>‘renvoi </a:t>
                      </a:r>
                      <a:r>
                        <a:rPr lang="fr-FR" dirty="0" err="1" smtClean="0"/>
                        <a:t>jo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dirty="0" smtClean="0"/>
                        <a:t>Renvoi une</a:t>
                      </a:r>
                      <a:r>
                        <a:rPr lang="fr-FR" baseline="0" dirty="0" smtClean="0"/>
                        <a:t> sélection</a:t>
                      </a:r>
                      <a:endParaRPr lang="fr-FR" dirty="0"/>
                    </a:p>
                  </a:txBody>
                  <a:tcPr anchor="ctr"/>
                </a:tc>
              </a:tr>
              <a:tr h="793956">
                <a:tc>
                  <a:txBody>
                    <a:bodyPr/>
                    <a:lstStyle/>
                    <a:p>
                      <a:pPr algn="l"/>
                      <a:r>
                        <a:rPr lang="fr-FR" dirty="0" err="1" smtClean="0"/>
                        <a:t>Trim</a:t>
                      </a:r>
                      <a:r>
                        <a:rPr lang="fr-FR" dirty="0" smtClean="0"/>
                        <a:t>/</a:t>
                      </a:r>
                      <a:r>
                        <a:rPr lang="fr-FR" dirty="0" err="1" smtClean="0"/>
                        <a:t>LTrim</a:t>
                      </a:r>
                      <a:r>
                        <a:rPr lang="fr-FR" dirty="0" smtClean="0"/>
                        <a:t>/</a:t>
                      </a:r>
                      <a:r>
                        <a:rPr lang="fr-FR" dirty="0" err="1" smtClean="0"/>
                        <a:t>RTrim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dirty="0" err="1" smtClean="0"/>
                        <a:t>Trom</a:t>
                      </a:r>
                      <a:r>
                        <a:rPr lang="fr-FR" dirty="0" smtClean="0"/>
                        <a:t>("</a:t>
                      </a:r>
                      <a:r>
                        <a:rPr lang="fr-FR" baseline="0" dirty="0" smtClean="0"/>
                        <a:t>     bonjour     </a:t>
                      </a:r>
                      <a:r>
                        <a:rPr lang="fr-FR" dirty="0" smtClean="0"/>
                        <a:t>"</a:t>
                      </a:r>
                      <a:r>
                        <a:rPr lang="fr-FR" baseline="0" dirty="0" smtClean="0"/>
                        <a:t>)</a:t>
                      </a:r>
                    </a:p>
                    <a:p>
                      <a:pPr algn="l"/>
                      <a:r>
                        <a:rPr lang="fr-FR" baseline="0" dirty="0" smtClean="0"/>
                        <a:t>‘renvoi </a:t>
                      </a:r>
                      <a:r>
                        <a:rPr lang="fr-FR" dirty="0" smtClean="0"/>
                        <a:t>"</a:t>
                      </a:r>
                      <a:r>
                        <a:rPr lang="fr-FR" baseline="0" dirty="0" smtClean="0"/>
                        <a:t>bonjour</a:t>
                      </a:r>
                      <a:r>
                        <a:rPr lang="fr-FR" dirty="0" smtClean="0"/>
                        <a:t>"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dirty="0" smtClean="0"/>
                        <a:t>Supprime les espaces en début et fin (</a:t>
                      </a:r>
                      <a:r>
                        <a:rPr lang="fr-FR" dirty="0" err="1" smtClean="0"/>
                        <a:t>cf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LTrim</a:t>
                      </a:r>
                      <a:r>
                        <a:rPr lang="fr-FR" baseline="0" dirty="0" smtClean="0"/>
                        <a:t> et </a:t>
                      </a:r>
                      <a:r>
                        <a:rPr lang="fr-FR" baseline="0" dirty="0" err="1" smtClean="0"/>
                        <a:t>RTrim</a:t>
                      </a:r>
                      <a:r>
                        <a:rPr lang="fr-FR" baseline="0" dirty="0" smtClean="0"/>
                        <a:t>)</a:t>
                      </a:r>
                      <a:endParaRPr lang="fr-FR" dirty="0"/>
                    </a:p>
                  </a:txBody>
                  <a:tcPr anchor="ctr"/>
                </a:tc>
              </a:tr>
              <a:tr h="555769">
                <a:tc>
                  <a:txBody>
                    <a:bodyPr/>
                    <a:lstStyle/>
                    <a:p>
                      <a:pPr algn="l"/>
                      <a:r>
                        <a:rPr lang="fr-FR" dirty="0" err="1" smtClean="0"/>
                        <a:t>InStr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Instr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(1, </a:t>
                      </a:r>
                      <a:r>
                        <a:rPr lang="fr-FR" dirty="0" smtClean="0"/>
                        <a:t>"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Visual Basic</a:t>
                      </a:r>
                      <a:r>
                        <a:rPr lang="fr-FR" dirty="0" smtClean="0"/>
                        <a:t>"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fr-FR" dirty="0" smtClean="0"/>
                        <a:t> "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Basic</a:t>
                      </a:r>
                      <a:r>
                        <a:rPr lang="fr-FR" dirty="0" smtClean="0"/>
                        <a:t>"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‘ =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dirty="0" smtClean="0"/>
                        <a:t>Recherche</a:t>
                      </a:r>
                      <a:r>
                        <a:rPr lang="fr-FR" baseline="0" dirty="0" smtClean="0"/>
                        <a:t> une </a:t>
                      </a:r>
                      <a:endParaRPr lang="fr-FR" dirty="0"/>
                    </a:p>
                  </a:txBody>
                  <a:tcPr anchor="ctr"/>
                </a:tc>
              </a:tr>
              <a:tr h="441081">
                <a:tc>
                  <a:txBody>
                    <a:bodyPr/>
                    <a:lstStyle/>
                    <a:p>
                      <a:pPr algn="l"/>
                      <a:r>
                        <a:rPr lang="fr-FR" dirty="0" err="1" smtClean="0"/>
                        <a:t>UCase</a:t>
                      </a:r>
                      <a:r>
                        <a:rPr lang="fr-FR" dirty="0" smtClean="0"/>
                        <a:t>/</a:t>
                      </a:r>
                      <a:r>
                        <a:rPr lang="fr-FR" dirty="0" err="1" smtClean="0"/>
                        <a:t>LCase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Ucase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fr-FR" dirty="0" smtClean="0"/>
                        <a:t>"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Visual Basic</a:t>
                      </a:r>
                      <a:r>
                        <a:rPr lang="fr-FR" dirty="0" smtClean="0"/>
                        <a:t>"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‘VISUAL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BASiC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dirty="0" smtClean="0"/>
                        <a:t>Met en majuscule</a:t>
                      </a:r>
                      <a:r>
                        <a:rPr lang="fr-FR" baseline="0" dirty="0" smtClean="0"/>
                        <a:t> ou minuscule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3789040"/>
            <a:ext cx="2057400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IHM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81608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Insérer des éléments graphiques dans une feuille </a:t>
            </a:r>
            <a:r>
              <a:rPr lang="fr-FR" dirty="0" err="1" smtClean="0"/>
              <a:t>excel</a:t>
            </a:r>
            <a:r>
              <a:rPr lang="fr-FR" dirty="0" smtClean="0"/>
              <a:t> :</a:t>
            </a:r>
            <a:endParaRPr lang="fr-F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540568" y="1844824"/>
            <a:ext cx="6197600" cy="368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lèche droite 5"/>
          <p:cNvSpPr/>
          <p:nvPr/>
        </p:nvSpPr>
        <p:spPr>
          <a:xfrm>
            <a:off x="5580112" y="4005064"/>
            <a:ext cx="1080120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Pré-requis</a:t>
            </a:r>
            <a:endParaRPr lang="fr-F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420888"/>
            <a:ext cx="5292080" cy="3877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1196752"/>
            <a:ext cx="6057900" cy="433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IHM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625624"/>
          </a:xfrm>
        </p:spPr>
        <p:txBody>
          <a:bodyPr/>
          <a:lstStyle/>
          <a:p>
            <a:r>
              <a:rPr lang="fr-FR" dirty="0" smtClean="0"/>
              <a:t>Lier un élément à du code VBA :</a:t>
            </a:r>
            <a:endParaRPr lang="fr-FR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772816"/>
            <a:ext cx="35941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4077072"/>
            <a:ext cx="59563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1628800"/>
            <a:ext cx="5486400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Flèche vers le bas 9"/>
          <p:cNvSpPr/>
          <p:nvPr/>
        </p:nvSpPr>
        <p:spPr>
          <a:xfrm>
            <a:off x="6444208" y="3284984"/>
            <a:ext cx="864096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lèche droite 10"/>
          <p:cNvSpPr/>
          <p:nvPr/>
        </p:nvSpPr>
        <p:spPr>
          <a:xfrm rot="10800000">
            <a:off x="3563888" y="5445224"/>
            <a:ext cx="1080120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539552" y="5373216"/>
            <a:ext cx="30963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/>
              <a:t>Le bouton est maintenant </a:t>
            </a:r>
            <a:r>
              <a:rPr lang="fr-FR" dirty="0" err="1" smtClean="0"/>
              <a:t>clickable</a:t>
            </a:r>
            <a:r>
              <a:rPr lang="fr-FR" dirty="0" smtClean="0"/>
              <a:t> et exécute la macro </a:t>
            </a:r>
            <a:r>
              <a:rPr lang="fr-FR" dirty="0" err="1" smtClean="0"/>
              <a:t>dfs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6" name="Flèche droite 5"/>
          <p:cNvSpPr/>
          <p:nvPr/>
        </p:nvSpPr>
        <p:spPr>
          <a:xfrm>
            <a:off x="3851920" y="2132856"/>
            <a:ext cx="1080120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IHM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2713856"/>
          </a:xfrm>
        </p:spPr>
        <p:txBody>
          <a:bodyPr/>
          <a:lstStyle/>
          <a:p>
            <a:pPr algn="just"/>
            <a:r>
              <a:rPr lang="fr-FR" dirty="0" smtClean="0"/>
              <a:t>On peut ajouter a peu près tout ce qui est possible dans une IHM classique : liste, </a:t>
            </a:r>
            <a:r>
              <a:rPr lang="fr-FR" dirty="0" err="1" smtClean="0"/>
              <a:t>comboBox</a:t>
            </a:r>
            <a:r>
              <a:rPr lang="fr-FR" dirty="0" smtClean="0"/>
              <a:t>, </a:t>
            </a:r>
            <a:r>
              <a:rPr lang="fr-FR" dirty="0" err="1" smtClean="0"/>
              <a:t>TextBox</a:t>
            </a:r>
            <a:r>
              <a:rPr lang="fr-FR" dirty="0" smtClean="0"/>
              <a:t>…</a:t>
            </a:r>
          </a:p>
          <a:p>
            <a:pPr algn="just"/>
            <a:r>
              <a:rPr lang="fr-FR" dirty="0" smtClean="0"/>
              <a:t>On peut aussi étendre les possibilités grâce à </a:t>
            </a:r>
            <a:r>
              <a:rPr lang="fr-FR" dirty="0" err="1" smtClean="0"/>
              <a:t>activeX</a:t>
            </a:r>
            <a:r>
              <a:rPr lang="fr-FR" dirty="0" smtClean="0"/>
              <a:t> : ajouter et utiliser des objets créés par d’autres. Exemple ici avec Windows Media Player dans Excel :</a:t>
            </a:r>
            <a:endParaRPr lang="fr-F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3356992"/>
            <a:ext cx="6348413" cy="459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IHM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Créer des </a:t>
            </a:r>
            <a:r>
              <a:rPr lang="fr-FR" dirty="0" err="1" smtClean="0"/>
              <a:t>IHMs</a:t>
            </a:r>
            <a:r>
              <a:rPr lang="fr-FR" dirty="0" smtClean="0"/>
              <a:t> :</a:t>
            </a:r>
            <a:endParaRPr lang="fr-F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916832"/>
            <a:ext cx="31496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844824"/>
            <a:ext cx="51816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lèche droite 4"/>
          <p:cNvSpPr/>
          <p:nvPr/>
        </p:nvSpPr>
        <p:spPr>
          <a:xfrm>
            <a:off x="3419872" y="2924944"/>
            <a:ext cx="1080120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IHM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Placer des contrôles :</a:t>
            </a:r>
            <a:endParaRPr lang="fr-FR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1166" y="1268760"/>
            <a:ext cx="5332834" cy="2487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:\Users\DEVILS~1\AppData\Local\Temp\1321796439_question-balloon_basic_blu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4149080"/>
            <a:ext cx="576064" cy="576064"/>
          </a:xfrm>
          <a:prstGeom prst="rect">
            <a:avLst/>
          </a:prstGeom>
          <a:noFill/>
        </p:spPr>
      </p:pic>
      <p:sp>
        <p:nvSpPr>
          <p:cNvPr id="7" name="ZoneTexte 6"/>
          <p:cNvSpPr txBox="1"/>
          <p:nvPr/>
        </p:nvSpPr>
        <p:spPr>
          <a:xfrm>
            <a:off x="1547664" y="4149080"/>
            <a:ext cx="56523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accent3">
                    <a:lumMod val="50000"/>
                  </a:schemeClr>
                </a:solidFill>
              </a:rPr>
              <a:t>Si vous n’avez pas la case « propriétés » qui apparait, faire :</a:t>
            </a:r>
          </a:p>
          <a:p>
            <a:r>
              <a:rPr lang="fr-FR" dirty="0" smtClean="0">
                <a:solidFill>
                  <a:schemeClr val="accent3">
                    <a:lumMod val="50000"/>
                  </a:schemeClr>
                </a:solidFill>
              </a:rPr>
              <a:t>Menu Affichage &gt;&gt; Fenêtre Propriétés</a:t>
            </a:r>
            <a:endParaRPr lang="fr-FR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8" name="Picture 2" descr="C:\Users\DEVILS~1\AppData\Local\Temp\1321796439_question-balloon_basic_blu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5085184"/>
            <a:ext cx="576064" cy="576064"/>
          </a:xfrm>
          <a:prstGeom prst="rect">
            <a:avLst/>
          </a:prstGeom>
          <a:noFill/>
        </p:spPr>
      </p:pic>
      <p:sp>
        <p:nvSpPr>
          <p:cNvPr id="9" name="ZoneTexte 8"/>
          <p:cNvSpPr txBox="1"/>
          <p:nvPr/>
        </p:nvSpPr>
        <p:spPr>
          <a:xfrm>
            <a:off x="1547664" y="5085184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>
                <a:solidFill>
                  <a:schemeClr val="accent3">
                    <a:lumMod val="50000"/>
                  </a:schemeClr>
                </a:solidFill>
              </a:rPr>
              <a:t>La case propriétés permet de modifier le comportement du contrôle, y compris son texte, sa couleur…</a:t>
            </a:r>
            <a:endParaRPr lang="fr-FR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1844824"/>
            <a:ext cx="2088232" cy="1807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Flèche droite 9"/>
          <p:cNvSpPr/>
          <p:nvPr/>
        </p:nvSpPr>
        <p:spPr>
          <a:xfrm>
            <a:off x="2771800" y="2276872"/>
            <a:ext cx="1080120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IHM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Liste des contrôles disponibles</a:t>
            </a: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475656" y="1916832"/>
          <a:ext cx="6096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/>
                <a:gridCol w="792088"/>
                <a:gridCol w="2783632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Nom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Icone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Résultat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Label</a:t>
                      </a:r>
                      <a:r>
                        <a:rPr lang="fr-FR" baseline="0" dirty="0" smtClean="0"/>
                        <a:t> (non modifiable)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TextBox</a:t>
                      </a:r>
                      <a:r>
                        <a:rPr lang="fr-FR" baseline="0" dirty="0" smtClean="0"/>
                        <a:t> (modifiable)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ComboBox</a:t>
                      </a:r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CheckBox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RadioButton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Tab (onglets)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Et bien d’autres…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2348880"/>
            <a:ext cx="360040" cy="33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2636912"/>
            <a:ext cx="360040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1960" y="3068960"/>
            <a:ext cx="360040" cy="331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3968" y="3429000"/>
            <a:ext cx="288032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04048" y="3501008"/>
            <a:ext cx="10287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04048" y="2348880"/>
            <a:ext cx="10541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004048" y="2708920"/>
            <a:ext cx="10287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004048" y="3068960"/>
            <a:ext cx="12065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211960" y="3789040"/>
            <a:ext cx="304034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004048" y="3861048"/>
            <a:ext cx="1117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932040" y="4149080"/>
            <a:ext cx="1231900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4" name="Picture 16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211960" y="4149080"/>
            <a:ext cx="311274" cy="311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" descr="C:\Users\DEVILS~1\AppData\Local\Temp\1321796439_question-balloon_basic_blue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11560" y="5085184"/>
            <a:ext cx="576064" cy="576064"/>
          </a:xfrm>
          <a:prstGeom prst="rect">
            <a:avLst/>
          </a:prstGeom>
          <a:noFill/>
        </p:spPr>
      </p:pic>
      <p:sp>
        <p:nvSpPr>
          <p:cNvPr id="22" name="ZoneTexte 21"/>
          <p:cNvSpPr txBox="1"/>
          <p:nvPr/>
        </p:nvSpPr>
        <p:spPr>
          <a:xfrm>
            <a:off x="1475656" y="5085184"/>
            <a:ext cx="6912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>
                <a:solidFill>
                  <a:schemeClr val="accent3">
                    <a:lumMod val="50000"/>
                  </a:schemeClr>
                </a:solidFill>
              </a:rPr>
              <a:t>En plus des contrôles disponibles de base (et déjà nombreux), vous pouvez tout à fait créer vos propres contrôles grâce à l’import externe :</a:t>
            </a:r>
          </a:p>
          <a:p>
            <a:pPr algn="just"/>
            <a:r>
              <a:rPr lang="fr-FR" dirty="0" smtClean="0">
                <a:solidFill>
                  <a:schemeClr val="accent3">
                    <a:lumMod val="50000"/>
                  </a:schemeClr>
                </a:solidFill>
              </a:rPr>
              <a:t>Outils &gt;&gt; Préférences ou Outils &gt;&gt; Contrôles Supplémentaires qui contiennent d’autres contrôles.</a:t>
            </a:r>
            <a:endParaRPr lang="fr-FR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C00000"/>
                </a:solidFill>
              </a:rPr>
              <a:t>Exercice 3 : Plaquemine du Japon (arbre Kaki)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090120"/>
          </a:xfrm>
        </p:spPr>
        <p:txBody>
          <a:bodyPr>
            <a:normAutofit/>
          </a:bodyPr>
          <a:lstStyle/>
          <a:p>
            <a:r>
              <a:rPr lang="fr-FR" dirty="0" smtClean="0"/>
              <a:t>Problème original disponible </a:t>
            </a:r>
            <a:r>
              <a:rPr lang="fr-FR" dirty="0" smtClean="0">
                <a:hlinkClick r:id="rId2"/>
              </a:rPr>
              <a:t>ici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Via VBA :</a:t>
            </a:r>
          </a:p>
          <a:p>
            <a:pPr lvl="1"/>
            <a:r>
              <a:rPr lang="fr-FR" dirty="0" smtClean="0"/>
              <a:t>Créer une IHM</a:t>
            </a:r>
          </a:p>
          <a:p>
            <a:pPr lvl="2" algn="just"/>
            <a:r>
              <a:rPr lang="fr-FR" dirty="0" smtClean="0"/>
              <a:t>Permettre la sélection d’un tableau de cellules Excel (ce sera le rectangle total).</a:t>
            </a:r>
          </a:p>
          <a:p>
            <a:pPr lvl="2" algn="just"/>
            <a:r>
              <a:rPr lang="fr-FR" dirty="0" smtClean="0"/>
              <a:t>Demander la zone maximale que l’utilisateur peut sélectionner à l’intérieur de ce rectangle.</a:t>
            </a:r>
          </a:p>
          <a:p>
            <a:pPr lvl="1"/>
            <a:r>
              <a:rPr lang="fr-FR" dirty="0" smtClean="0"/>
              <a:t>Calculer la surface</a:t>
            </a:r>
          </a:p>
          <a:p>
            <a:pPr lvl="2"/>
            <a:r>
              <a:rPr lang="fr-FR" dirty="0" smtClean="0"/>
              <a:t>Disposer aléatoirement des X dans les cases Excel de ce rectangle, chaque X représente un arbre Kaki.</a:t>
            </a:r>
          </a:p>
          <a:p>
            <a:pPr lvl="2"/>
            <a:r>
              <a:rPr lang="fr-FR" dirty="0" smtClean="0"/>
              <a:t>Effectuer le calcul, et afficher le résultat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C00000"/>
                </a:solidFill>
              </a:rPr>
              <a:t>Exercice 3 : Plaquemine du Japon (arbre Kaki)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3217912"/>
          </a:xfrm>
        </p:spPr>
        <p:txBody>
          <a:bodyPr/>
          <a:lstStyle/>
          <a:p>
            <a:r>
              <a:rPr lang="fr-FR" dirty="0" smtClean="0"/>
              <a:t>Aide :</a:t>
            </a:r>
          </a:p>
          <a:p>
            <a:pPr lvl="1" algn="just"/>
            <a:r>
              <a:rPr lang="fr-FR" dirty="0" smtClean="0"/>
              <a:t>Pour avoir un nombre aléatoire, utiliser la fonction </a:t>
            </a:r>
            <a:r>
              <a:rPr lang="fr-FR" dirty="0" err="1" smtClean="0"/>
              <a:t>rnd</a:t>
            </a:r>
            <a:r>
              <a:rPr lang="fr-FR" dirty="0" smtClean="0"/>
              <a:t>() qui va de 0 à 1.</a:t>
            </a:r>
          </a:p>
          <a:p>
            <a:pPr lvl="1" algn="just"/>
            <a:r>
              <a:rPr lang="fr-FR" dirty="0" smtClean="0"/>
              <a:t>Pour que le problème soit concret, il faut garder un nombre d’arbre assez faible, on choisira donc d’afficher un X quand </a:t>
            </a:r>
            <a:r>
              <a:rPr lang="fr-FR" dirty="0" err="1" smtClean="0"/>
              <a:t>rnd</a:t>
            </a:r>
            <a:r>
              <a:rPr lang="fr-FR" dirty="0" smtClean="0"/>
              <a:t>() &gt; 0,8 environ.</a:t>
            </a:r>
          </a:p>
          <a:p>
            <a:pPr lvl="1" algn="just"/>
            <a:r>
              <a:rPr lang="fr-FR" dirty="0" smtClean="0"/>
              <a:t>Pour permettre la sélection d’une case (ou d’un groupe) à partir d’une IHM, utiliser la fonction </a:t>
            </a:r>
            <a:r>
              <a:rPr lang="fr-FR" dirty="0" err="1" smtClean="0"/>
              <a:t>Application.InputBox</a:t>
            </a:r>
            <a:r>
              <a:rPr lang="fr-FR" dirty="0" smtClean="0"/>
              <a:t>() :</a:t>
            </a:r>
          </a:p>
          <a:p>
            <a:pPr lvl="2" algn="just"/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1403648" y="4365104"/>
            <a:ext cx="7990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Dim</a:t>
            </a:r>
            <a:r>
              <a:rPr lang="fr-FR" dirty="0" smtClean="0"/>
              <a:t> i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As Range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Set</a:t>
            </a:r>
            <a:r>
              <a:rPr lang="fr-FR" dirty="0" smtClean="0"/>
              <a:t> i = </a:t>
            </a:r>
            <a:r>
              <a:rPr lang="fr-FR" dirty="0" err="1" smtClean="0"/>
              <a:t>Application.InputBox</a:t>
            </a:r>
            <a:r>
              <a:rPr lang="fr-FR" dirty="0" smtClean="0"/>
              <a:t>("Sélectionner une cellule", "Sélection", Type:=8)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C00000"/>
                </a:solidFill>
              </a:rPr>
              <a:t>Exercice 3 : Plaquemine du Japon (arbre Kaki)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769640"/>
          </a:xfrm>
        </p:spPr>
        <p:txBody>
          <a:bodyPr/>
          <a:lstStyle/>
          <a:p>
            <a:r>
              <a:rPr lang="fr-FR" dirty="0" smtClean="0"/>
              <a:t>Aide IHM :</a:t>
            </a:r>
            <a:endParaRPr lang="fr-F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844824"/>
            <a:ext cx="7272808" cy="39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Techniques Avancées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53616"/>
          </a:xfrm>
        </p:spPr>
        <p:txBody>
          <a:bodyPr/>
          <a:lstStyle/>
          <a:p>
            <a:r>
              <a:rPr lang="fr-FR" dirty="0" smtClean="0"/>
              <a:t>Optimiser le temps de calcul :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907704" y="1772816"/>
            <a:ext cx="69580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Application.ScreenUpdating</a:t>
            </a:r>
            <a:r>
              <a:rPr lang="fr-FR" dirty="0" smtClean="0"/>
              <a:t>  = False </a:t>
            </a:r>
            <a:r>
              <a:rPr lang="fr-FR" dirty="0" smtClean="0">
                <a:solidFill>
                  <a:schemeClr val="accent3">
                    <a:lumMod val="50000"/>
                  </a:schemeClr>
                </a:solidFill>
              </a:rPr>
              <a:t>‘Désactive le rafraichissement</a:t>
            </a:r>
          </a:p>
          <a:p>
            <a:r>
              <a:rPr lang="fr-FR" dirty="0" err="1" smtClean="0"/>
              <a:t>Application.Calculation</a:t>
            </a:r>
            <a:r>
              <a:rPr lang="fr-FR" dirty="0" smtClean="0"/>
              <a:t> = </a:t>
            </a:r>
            <a:r>
              <a:rPr lang="fr-FR" dirty="0" err="1" smtClean="0"/>
              <a:t>xlCalculationManual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accent3">
                    <a:lumMod val="50000"/>
                  </a:schemeClr>
                </a:solidFill>
              </a:rPr>
              <a:t>‘Désactive le </a:t>
            </a:r>
            <a:r>
              <a:rPr lang="fr-FR" dirty="0" err="1" smtClean="0">
                <a:solidFill>
                  <a:schemeClr val="accent3">
                    <a:lumMod val="50000"/>
                  </a:schemeClr>
                </a:solidFill>
              </a:rPr>
              <a:t>recalcul</a:t>
            </a:r>
            <a:r>
              <a:rPr lang="fr-FR" dirty="0" smtClean="0">
                <a:solidFill>
                  <a:schemeClr val="accent3">
                    <a:lumMod val="50000"/>
                  </a:schemeClr>
                </a:solidFill>
              </a:rPr>
              <a:t> auto</a:t>
            </a:r>
          </a:p>
          <a:p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539552" y="2708920"/>
            <a:ext cx="8229600" cy="55361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Changer le comportement pas défaut :</a:t>
            </a: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979712" y="3140968"/>
            <a:ext cx="66815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Option Explicit </a:t>
            </a:r>
            <a:r>
              <a:rPr lang="fr-FR" dirty="0" smtClean="0">
                <a:solidFill>
                  <a:schemeClr val="accent3">
                    <a:lumMod val="50000"/>
                  </a:schemeClr>
                </a:solidFill>
              </a:rPr>
              <a:t>‘Force la déclaration des variables (a mettre au début)</a:t>
            </a:r>
          </a:p>
          <a:p>
            <a:r>
              <a:rPr lang="fr-FR" dirty="0" smtClean="0"/>
              <a:t>Option </a:t>
            </a:r>
            <a:r>
              <a:rPr lang="fr-FR" smtClean="0"/>
              <a:t>Base </a:t>
            </a:r>
            <a:r>
              <a:rPr lang="fr-FR" smtClean="0">
                <a:latin typeface="Arial" pitchFamily="34" charset="0"/>
                <a:cs typeface="Arial" pitchFamily="34" charset="0"/>
              </a:rPr>
              <a:t>1 </a:t>
            </a:r>
            <a:r>
              <a:rPr lang="fr-FR" smtClean="0">
                <a:solidFill>
                  <a:schemeClr val="accent3">
                    <a:lumMod val="50000"/>
                  </a:schemeClr>
                </a:solidFill>
              </a:rPr>
              <a:t>‘</a:t>
            </a:r>
            <a:r>
              <a:rPr lang="fr-FR" dirty="0" smtClean="0">
                <a:solidFill>
                  <a:schemeClr val="accent3">
                    <a:lumMod val="50000"/>
                  </a:schemeClr>
                </a:solidFill>
              </a:rPr>
              <a:t>indice de début des tableaux</a:t>
            </a:r>
            <a:endParaRPr lang="fr-FR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539552" y="4005064"/>
            <a:ext cx="8229600" cy="55361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Utiliser du code externe (API Windows) :</a:t>
            </a: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979712" y="4509120"/>
            <a:ext cx="626132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Declare Sub Sleep Lib "kernel32" (</a:t>
            </a:r>
            <a:r>
              <a:rPr lang="en-US" dirty="0" err="1" smtClean="0"/>
              <a:t>ByVal</a:t>
            </a:r>
            <a:r>
              <a:rPr lang="en-US" dirty="0" smtClean="0"/>
              <a:t> </a:t>
            </a:r>
            <a:r>
              <a:rPr lang="en-US" dirty="0" err="1" smtClean="0"/>
              <a:t>dwMilliseconds</a:t>
            </a:r>
            <a:r>
              <a:rPr lang="en-US" dirty="0" smtClean="0"/>
              <a:t> As Long)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‘plus loin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dans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une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fonction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/sub</a:t>
            </a:r>
          </a:p>
          <a:p>
            <a:r>
              <a:rPr lang="fr-FR" dirty="0" err="1" smtClean="0"/>
              <a:t>Sleep</a:t>
            </a:r>
            <a:r>
              <a:rPr lang="fr-FR" dirty="0" smtClean="0"/>
              <a:t> 1000 </a:t>
            </a:r>
            <a:r>
              <a:rPr lang="fr-FR" dirty="0" smtClean="0">
                <a:solidFill>
                  <a:schemeClr val="accent3">
                    <a:lumMod val="50000"/>
                  </a:schemeClr>
                </a:solidFill>
              </a:rPr>
              <a:t>‘va faire une pause de </a:t>
            </a:r>
            <a:r>
              <a:rPr lang="fr-F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fr-FR" dirty="0" smtClean="0">
                <a:solidFill>
                  <a:schemeClr val="accent3">
                    <a:lumMod val="50000"/>
                  </a:schemeClr>
                </a:solidFill>
              </a:rPr>
              <a:t> secondes</a:t>
            </a:r>
            <a:endParaRPr lang="fr-FR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Les Bases - cellules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700808"/>
            <a:ext cx="8229600" cy="4968552"/>
          </a:xfrm>
        </p:spPr>
        <p:txBody>
          <a:bodyPr>
            <a:normAutofit/>
          </a:bodyPr>
          <a:lstStyle/>
          <a:p>
            <a:r>
              <a:rPr lang="fr-FR" dirty="0" smtClean="0"/>
              <a:t>Deux types :</a:t>
            </a:r>
          </a:p>
          <a:p>
            <a:pPr lvl="1"/>
            <a:r>
              <a:rPr lang="fr-FR" dirty="0" smtClean="0"/>
              <a:t>Nommage absolu :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A1</a:t>
            </a:r>
          </a:p>
          <a:p>
            <a:pPr lvl="1"/>
            <a:r>
              <a:rPr lang="fr-FR" dirty="0" smtClean="0"/>
              <a:t>Nommage relatif : </a:t>
            </a:r>
            <a:r>
              <a:rPr lang="fr-FR" dirty="0">
                <a:latin typeface="Arial" pitchFamily="34" charset="0"/>
                <a:cs typeface="Arial" pitchFamily="34" charset="0"/>
              </a:rPr>
              <a:t>R1C1, R[-2]C</a:t>
            </a:r>
          </a:p>
          <a:p>
            <a:pPr lvl="1"/>
            <a:r>
              <a:rPr lang="fr-FR" dirty="0" smtClean="0"/>
              <a:t>Nommage relatif « localisé » :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L1C1</a:t>
            </a:r>
            <a:r>
              <a:rPr lang="fr-FR" dirty="0" smtClean="0"/>
              <a:t> </a:t>
            </a:r>
            <a:r>
              <a:rPr lang="fr-FR" dirty="0"/>
              <a:t>(Français)</a:t>
            </a:r>
          </a:p>
          <a:p>
            <a:pPr lvl="1"/>
            <a:r>
              <a:rPr lang="fr-FR" dirty="0" smtClean="0"/>
              <a:t>Séparation des nommage : « ; » ou « : »</a:t>
            </a:r>
          </a:p>
          <a:p>
            <a:pPr lv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Les bases - matrices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fr-FR" dirty="0" smtClean="0"/>
              <a:t>Création manuelle :</a:t>
            </a:r>
          </a:p>
          <a:p>
            <a:pPr lvl="1"/>
            <a:r>
              <a:rPr lang="fr-FR" dirty="0" smtClean="0"/>
              <a:t>Mettre une valeur dans un groupe de cellule :</a:t>
            </a:r>
          </a:p>
          <a:p>
            <a:pPr lvl="2"/>
            <a:r>
              <a:rPr lang="fr-FR" dirty="0" smtClean="0"/>
              <a:t>Sélectionner les cellules</a:t>
            </a:r>
          </a:p>
          <a:p>
            <a:pPr lvl="2"/>
            <a:r>
              <a:rPr lang="fr-FR" dirty="0" smtClean="0"/>
              <a:t>Rentrer la formule/valeur</a:t>
            </a:r>
          </a:p>
          <a:p>
            <a:pPr lvl="2"/>
            <a:r>
              <a:rPr lang="fr-FR" dirty="0" smtClean="0"/>
              <a:t>Ctrl+</a:t>
            </a:r>
            <a:r>
              <a:rPr lang="fr-FR" dirty="0" err="1" smtClean="0"/>
              <a:t>Maj</a:t>
            </a:r>
            <a:r>
              <a:rPr lang="fr-FR" dirty="0" smtClean="0"/>
              <a:t>+Entrée</a:t>
            </a:r>
          </a:p>
          <a:p>
            <a:pPr lvl="1"/>
            <a:r>
              <a:rPr lang="fr-FR" dirty="0" smtClean="0"/>
              <a:t>Créer une matrice (exemple) :</a:t>
            </a:r>
          </a:p>
          <a:p>
            <a:pPr lvl="2"/>
            <a:r>
              <a:rPr lang="fr-FR" dirty="0" smtClean="0"/>
              <a:t>Sélectionner sur 2 colonnes 3 cellules :</a:t>
            </a:r>
          </a:p>
          <a:p>
            <a:pPr lvl="2"/>
            <a:r>
              <a:rPr lang="fr-FR" dirty="0" err="1" smtClean="0"/>
              <a:t>Tapper</a:t>
            </a:r>
            <a:r>
              <a:rPr lang="fr-FR" dirty="0" smtClean="0"/>
              <a:t> « ={9.8;7.6;5.4} »</a:t>
            </a:r>
          </a:p>
          <a:p>
            <a:pPr lvl="2"/>
            <a:r>
              <a:rPr lang="fr-FR" dirty="0" smtClean="0"/>
              <a:t>Ctrl+</a:t>
            </a:r>
            <a:r>
              <a:rPr lang="fr-FR" dirty="0" err="1" smtClean="0"/>
              <a:t>Maj</a:t>
            </a:r>
            <a:r>
              <a:rPr lang="fr-FR" dirty="0" smtClean="0"/>
              <a:t>+Entrée</a:t>
            </a:r>
          </a:p>
          <a:p>
            <a:endParaRPr lang="fr-FR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0" y="5013176"/>
            <a:ext cx="3746500" cy="27305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Excel - Références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Sélection des données :</a:t>
            </a:r>
          </a:p>
          <a:p>
            <a:pPr lvl="1"/>
            <a:r>
              <a:rPr lang="fr-FR" dirty="0" smtClean="0"/>
              <a:t>Sélection des données sur la même ligne :</a:t>
            </a:r>
          </a:p>
          <a:p>
            <a:pPr lvl="2"/>
            <a:r>
              <a:rPr lang="fr-FR" dirty="0" smtClean="0"/>
              <a:t>Ctrl+</a:t>
            </a:r>
            <a:r>
              <a:rPr lang="fr-FR" dirty="0" err="1" smtClean="0"/>
              <a:t>Maj</a:t>
            </a:r>
            <a:r>
              <a:rPr lang="fr-FR" dirty="0" smtClean="0"/>
              <a:t>+Flèche Gauche/Flèche Droite</a:t>
            </a:r>
          </a:p>
          <a:p>
            <a:pPr lvl="1"/>
            <a:r>
              <a:rPr lang="fr-FR" dirty="0" smtClean="0"/>
              <a:t>Sélection des données sur la même colonne :</a:t>
            </a:r>
          </a:p>
          <a:p>
            <a:pPr lvl="2"/>
            <a:r>
              <a:rPr lang="fr-FR" dirty="0" smtClean="0"/>
              <a:t>Ctrl+</a:t>
            </a:r>
            <a:r>
              <a:rPr lang="fr-FR" dirty="0" err="1" smtClean="0"/>
              <a:t>Maj</a:t>
            </a:r>
            <a:r>
              <a:rPr lang="fr-FR" dirty="0" smtClean="0"/>
              <a:t>+Flèche Haut/Bas</a:t>
            </a:r>
          </a:p>
          <a:p>
            <a:endParaRPr lang="fr-FR" dirty="0"/>
          </a:p>
          <a:p>
            <a:r>
              <a:rPr lang="fr-FR" dirty="0" smtClean="0"/>
              <a:t>Formule/Macro :</a:t>
            </a:r>
          </a:p>
          <a:p>
            <a:pPr lvl="1"/>
            <a:r>
              <a:rPr lang="fr-FR" dirty="0" smtClean="0"/>
              <a:t>Une formule/macro est utilisable comme suit :</a:t>
            </a:r>
          </a:p>
          <a:p>
            <a:pPr lvl="1"/>
            <a:r>
              <a:rPr lang="fr-FR" dirty="0" smtClean="0"/>
              <a:t>NOM(PARAMETRE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fr-FR" dirty="0" smtClean="0"/>
              <a:t>, PARAMETRE2, …)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Historique VBA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29600" cy="5472608"/>
          </a:xfrm>
        </p:spPr>
        <p:txBody>
          <a:bodyPr>
            <a:normAutofit/>
          </a:bodyPr>
          <a:lstStyle/>
          <a:p>
            <a:r>
              <a:rPr lang="fr-FR" dirty="0" smtClean="0"/>
              <a:t>Visual Basic for Application (VBA) est un dérivé de Visual Basic 6 (datant de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fr-FR" dirty="0" smtClean="0"/>
              <a:t>998 !)</a:t>
            </a:r>
          </a:p>
          <a:p>
            <a:endParaRPr lang="fr-FR" dirty="0" smtClean="0"/>
          </a:p>
          <a:p>
            <a:r>
              <a:rPr lang="fr-FR" dirty="0" smtClean="0"/>
              <a:t>VBA ajoute à VB6 une série d’objets/formules permettant de manipuler des applications comme :</a:t>
            </a:r>
          </a:p>
          <a:p>
            <a:pPr lvl="1"/>
            <a:r>
              <a:rPr lang="fr-FR" dirty="0" smtClean="0"/>
              <a:t>Excel, Word, PowerPoint…</a:t>
            </a:r>
          </a:p>
          <a:p>
            <a:pPr lvl="1"/>
            <a:r>
              <a:rPr lang="fr-FR" dirty="0" smtClean="0"/>
              <a:t>Créer de nouvelles fonctions, créer des boutons…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Visual Basic Editor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Visual Basic Editor est l’éditeur de VB6, il est embarqué dans Excel, </a:t>
            </a:r>
            <a:r>
              <a:rPr lang="fr-FR" dirty="0" err="1" smtClean="0"/>
              <a:t>word</a:t>
            </a:r>
            <a:r>
              <a:rPr lang="fr-FR" dirty="0" smtClean="0"/>
              <a:t>…</a:t>
            </a:r>
          </a:p>
          <a:p>
            <a:r>
              <a:rPr lang="fr-FR" dirty="0" smtClean="0"/>
              <a:t>On y accède via l’onglet développeur ou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Alt+F11</a:t>
            </a:r>
          </a:p>
          <a:p>
            <a:endParaRPr lang="fr-F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2996952"/>
            <a:ext cx="5803900" cy="283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Visual Basic Editor</a:t>
            </a:r>
            <a:endParaRPr lang="fr-F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6387" y="1484784"/>
            <a:ext cx="7567613" cy="599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5220072" y="5301208"/>
            <a:ext cx="22322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Zone de saisie du code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3284984"/>
            <a:ext cx="1547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Projets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5013176"/>
            <a:ext cx="14756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Propriétés de la feuille courante</a:t>
            </a:r>
            <a:endParaRPr lang="fr-FR" sz="2400" dirty="0">
              <a:solidFill>
                <a:srgbClr val="FF0000"/>
              </a:solidFill>
            </a:endParaRPr>
          </a:p>
        </p:txBody>
      </p:sp>
      <p:cxnSp>
        <p:nvCxnSpPr>
          <p:cNvPr id="10" name="Connecteur droit avec flèche 9"/>
          <p:cNvCxnSpPr/>
          <p:nvPr/>
        </p:nvCxnSpPr>
        <p:spPr>
          <a:xfrm>
            <a:off x="1187624" y="3573016"/>
            <a:ext cx="792088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H="1" flipV="1">
            <a:off x="5508104" y="4869160"/>
            <a:ext cx="72008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1331640" y="6093296"/>
            <a:ext cx="1080120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6454994" y="692696"/>
            <a:ext cx="26890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Explorateur d’objets</a:t>
            </a:r>
          </a:p>
          <a:p>
            <a:r>
              <a:rPr lang="fr-FR" sz="2400" dirty="0" smtClean="0">
                <a:solidFill>
                  <a:srgbClr val="FF0000"/>
                </a:solidFill>
              </a:rPr>
              <a:t>(aide locale)</a:t>
            </a:r>
            <a:endParaRPr lang="fr-FR" sz="2400" dirty="0">
              <a:solidFill>
                <a:srgbClr val="FF0000"/>
              </a:solidFill>
            </a:endParaRPr>
          </a:p>
        </p:txBody>
      </p:sp>
      <p:cxnSp>
        <p:nvCxnSpPr>
          <p:cNvPr id="17" name="Connecteur droit avec flèche 16"/>
          <p:cNvCxnSpPr/>
          <p:nvPr/>
        </p:nvCxnSpPr>
        <p:spPr>
          <a:xfrm flipH="1">
            <a:off x="6876256" y="1340768"/>
            <a:ext cx="936104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6732240" y="3284984"/>
            <a:ext cx="204895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Où je suis dans</a:t>
            </a:r>
          </a:p>
          <a:p>
            <a:r>
              <a:rPr lang="fr-FR" sz="2400" dirty="0" smtClean="0">
                <a:solidFill>
                  <a:srgbClr val="FF0000"/>
                </a:solidFill>
              </a:rPr>
              <a:t>le code</a:t>
            </a:r>
            <a:endParaRPr lang="fr-FR" sz="2400" dirty="0">
              <a:solidFill>
                <a:srgbClr val="FF0000"/>
              </a:solidFill>
            </a:endParaRPr>
          </a:p>
        </p:txBody>
      </p:sp>
      <p:cxnSp>
        <p:nvCxnSpPr>
          <p:cNvPr id="20" name="Connecteur droit avec flèche 19"/>
          <p:cNvCxnSpPr/>
          <p:nvPr/>
        </p:nvCxnSpPr>
        <p:spPr>
          <a:xfrm flipV="1">
            <a:off x="8028384" y="2924944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 flipH="1" flipV="1">
            <a:off x="6084168" y="2996952"/>
            <a:ext cx="1224136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oneTexte 22"/>
          <p:cNvSpPr txBox="1"/>
          <p:nvPr/>
        </p:nvSpPr>
        <p:spPr>
          <a:xfrm>
            <a:off x="4788024" y="764704"/>
            <a:ext cx="1402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Exécution</a:t>
            </a:r>
            <a:endParaRPr lang="fr-FR" sz="2400" dirty="0">
              <a:solidFill>
                <a:srgbClr val="FF0000"/>
              </a:solidFill>
            </a:endParaRPr>
          </a:p>
        </p:txBody>
      </p:sp>
      <p:cxnSp>
        <p:nvCxnSpPr>
          <p:cNvPr id="25" name="Connecteur droit avec flèche 24"/>
          <p:cNvCxnSpPr/>
          <p:nvPr/>
        </p:nvCxnSpPr>
        <p:spPr>
          <a:xfrm flipH="1">
            <a:off x="5364088" y="1196752"/>
            <a:ext cx="432048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 flipH="1">
            <a:off x="5004048" y="1196752"/>
            <a:ext cx="792088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/>
          <p:nvPr/>
        </p:nvCxnSpPr>
        <p:spPr>
          <a:xfrm flipH="1">
            <a:off x="5580112" y="1196752"/>
            <a:ext cx="216024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e">
  <a:themeElements>
    <a:clrScheme name="Origin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1311</TotalTime>
  <Words>2191</Words>
  <Application>Microsoft Office PowerPoint</Application>
  <PresentationFormat>Affichage à l'écran (4:3)</PresentationFormat>
  <Paragraphs>401</Paragraphs>
  <Slides>38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38</vt:i4>
      </vt:variant>
    </vt:vector>
  </HeadingPairs>
  <TitlesOfParts>
    <vt:vector size="39" baseType="lpstr">
      <vt:lpstr>Origine</vt:lpstr>
      <vt:lpstr>VBA : Visual Basic for Applications</vt:lpstr>
      <vt:lpstr>Sommaire</vt:lpstr>
      <vt:lpstr>Pré-requis</vt:lpstr>
      <vt:lpstr>Les Bases - cellules</vt:lpstr>
      <vt:lpstr>Les bases - matrices</vt:lpstr>
      <vt:lpstr>Excel - Références</vt:lpstr>
      <vt:lpstr>Historique VBA</vt:lpstr>
      <vt:lpstr>Visual Basic Editor</vt:lpstr>
      <vt:lpstr>Visual Basic Editor</vt:lpstr>
      <vt:lpstr>Visual Basic Editor – complétion/aide</vt:lpstr>
      <vt:lpstr>Visual Basic Editor – Où Ecrire ?</vt:lpstr>
      <vt:lpstr>Les Bases - Macro</vt:lpstr>
      <vt:lpstr>Excel – Macro</vt:lpstr>
      <vt:lpstr>Les variables</vt:lpstr>
      <vt:lpstr>Les variables</vt:lpstr>
      <vt:lpstr>Les tableaux</vt:lpstr>
      <vt:lpstr>Les conditions</vt:lpstr>
      <vt:lpstr>Opérateur de condition</vt:lpstr>
      <vt:lpstr>Les Boucles – Boucle FOR</vt:lpstr>
      <vt:lpstr>Exercice 1 : Somme des pairs</vt:lpstr>
      <vt:lpstr>Les Boucles – Boucle While et Do</vt:lpstr>
      <vt:lpstr>Range</vt:lpstr>
      <vt:lpstr>Range</vt:lpstr>
      <vt:lpstr>Objets courants</vt:lpstr>
      <vt:lpstr>Excercice 2 : Bresenham</vt:lpstr>
      <vt:lpstr>Exercice 2 : Bresenham</vt:lpstr>
      <vt:lpstr>Manipulation Chaine</vt:lpstr>
      <vt:lpstr>Manipulation Chaine - Fonctions</vt:lpstr>
      <vt:lpstr>IHM</vt:lpstr>
      <vt:lpstr>IHM</vt:lpstr>
      <vt:lpstr>IHM</vt:lpstr>
      <vt:lpstr>IHM</vt:lpstr>
      <vt:lpstr>IHM</vt:lpstr>
      <vt:lpstr>IHM</vt:lpstr>
      <vt:lpstr>Exercice 3 : Plaquemine du Japon (arbre Kaki)</vt:lpstr>
      <vt:lpstr>Exercice 3 : Plaquemine du Japon (arbre Kaki)</vt:lpstr>
      <vt:lpstr>Exercice 3 : Plaquemine du Japon (arbre Kaki)</vt:lpstr>
      <vt:lpstr>Techniques Avancées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VBA : Visual Basic for Applications</dc:title>
  <dc:creator>devilstiger</dc:creator>
  <cp:lastModifiedBy>devilstiger</cp:lastModifiedBy>
  <cp:revision>252</cp:revision>
  <dcterms:created xsi:type="dcterms:W3CDTF">2011-10-31T18:41:42Z</dcterms:created>
  <dcterms:modified xsi:type="dcterms:W3CDTF">2011-11-21T15:27:07Z</dcterms:modified>
</cp:coreProperties>
</file>