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3" r:id="rId5"/>
    <p:sldId id="286" r:id="rId6"/>
    <p:sldId id="287" r:id="rId7"/>
    <p:sldId id="288" r:id="rId8"/>
    <p:sldId id="262" r:id="rId9"/>
    <p:sldId id="285" r:id="rId10"/>
    <p:sldId id="274" r:id="rId11"/>
    <p:sldId id="278" r:id="rId12"/>
    <p:sldId id="279" r:id="rId13"/>
    <p:sldId id="280" r:id="rId14"/>
    <p:sldId id="281" r:id="rId15"/>
    <p:sldId id="283" r:id="rId16"/>
    <p:sldId id="289" r:id="rId17"/>
    <p:sldId id="290" r:id="rId18"/>
    <p:sldId id="291" r:id="rId19"/>
    <p:sldId id="292" r:id="rId20"/>
    <p:sldId id="293" r:id="rId21"/>
    <p:sldId id="294" r:id="rId22"/>
    <p:sldId id="295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3" autoAdjust="0"/>
  </p:normalViewPr>
  <p:slideViewPr>
    <p:cSldViewPr>
      <p:cViewPr>
        <p:scale>
          <a:sx n="100" d="100"/>
          <a:sy n="100" d="100"/>
        </p:scale>
        <p:origin x="-110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A565C5-AF7F-4F63-B8F4-98B4E2ED0D0F}" type="datetimeFigureOut">
              <a:rPr lang="fr-FR" smtClean="0"/>
              <a:pPr/>
              <a:t>21/10/2013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F27A4B-3ACC-4FD6-9F36-EC1951F0AF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VBA : </a:t>
            </a:r>
            <a:r>
              <a:rPr lang="fr-FR" dirty="0"/>
              <a:t>Visual Basic for </a:t>
            </a:r>
            <a:r>
              <a:rPr lang="fr-FR" dirty="0" smtClean="0"/>
              <a:t>Applications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6858000" cy="533400"/>
          </a:xfrm>
        </p:spPr>
        <p:txBody>
          <a:bodyPr/>
          <a:lstStyle/>
          <a:p>
            <a:r>
              <a:rPr lang="fr-FR" dirty="0" smtClean="0"/>
              <a:t>EISTI – ING3 ICOM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929322" y="5229200"/>
            <a:ext cx="2459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VILLETTE Charles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Graphiques</a:t>
            </a:r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8032976" cy="2303116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Les graphiques sont des objets n’appartenant pas au tableur:</a:t>
            </a:r>
          </a:p>
          <a:p>
            <a:pPr lvl="1"/>
            <a:r>
              <a:rPr lang="fr-FR" dirty="0" smtClean="0"/>
              <a:t>On peut le remarquer au fait qu’ils « superposent » le classeur</a:t>
            </a:r>
          </a:p>
          <a:p>
            <a:pPr lvl="1"/>
            <a:r>
              <a:rPr lang="fr-FR" dirty="0" smtClean="0"/>
              <a:t>Pourtant, on peut les récupérer via la cellule à laquelle ils s’attachent</a:t>
            </a:r>
          </a:p>
          <a:p>
            <a:pPr lvl="1"/>
            <a:r>
              <a:rPr lang="fr-FR" dirty="0" smtClean="0"/>
              <a:t>VBA apporte tout ce que l’on peut faire avec Excel par défaut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1357298"/>
            <a:ext cx="42148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createGraphic</a:t>
            </a:r>
            <a:r>
              <a:rPr lang="fr-FR" dirty="0" smtClean="0"/>
              <a:t>(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ByRef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r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Range</a:t>
            </a:r>
            <a:r>
              <a:rPr lang="fr-FR" dirty="0" smtClean="0"/>
              <a:t>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Optional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x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= 200,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Optional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y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= 100,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Optional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width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= 200,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Optional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height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Integer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= 200 _</a:t>
            </a:r>
          </a:p>
          <a:p>
            <a:r>
              <a:rPr lang="fr-FR" dirty="0" smtClean="0"/>
              <a:t>        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ChartObject</a:t>
            </a:r>
            <a:endParaRPr lang="fr-FR" dirty="0" smtClean="0"/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Dim </a:t>
            </a:r>
            <a:r>
              <a:rPr lang="fr-FR" dirty="0" smtClean="0"/>
              <a:t>c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ChartObject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With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ActiveSheet.ChartObjects</a:t>
            </a:r>
            <a:endParaRPr lang="fr-FR" dirty="0" smtClean="0"/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Set </a:t>
            </a:r>
            <a:r>
              <a:rPr lang="fr-FR" dirty="0" smtClean="0"/>
              <a:t>c =.</a:t>
            </a:r>
            <a:r>
              <a:rPr lang="fr-FR" dirty="0" err="1" smtClean="0"/>
              <a:t>Add</a:t>
            </a:r>
            <a:r>
              <a:rPr lang="fr-FR" dirty="0" smtClean="0"/>
              <a:t>(x, y, </a:t>
            </a:r>
            <a:r>
              <a:rPr lang="fr-FR" dirty="0" err="1" smtClean="0"/>
              <a:t>width</a:t>
            </a:r>
            <a:r>
              <a:rPr lang="fr-FR" dirty="0" smtClean="0"/>
              <a:t>, </a:t>
            </a:r>
            <a:r>
              <a:rPr lang="fr-FR" dirty="0" err="1" smtClean="0"/>
              <a:t>height</a:t>
            </a:r>
            <a:r>
              <a:rPr lang="fr-FR" dirty="0" smtClean="0"/>
              <a:t>)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With</a:t>
            </a:r>
            <a:endParaRPr lang="fr-FR" dirty="0" smtClean="0">
              <a:solidFill>
                <a:srgbClr val="002060"/>
              </a:solidFill>
            </a:endParaRP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With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c.Chart</a:t>
            </a:r>
            <a:endParaRPr lang="fr-FR" dirty="0" smtClean="0"/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smtClean="0"/>
              <a:t>.</a:t>
            </a:r>
            <a:r>
              <a:rPr lang="fr-FR" dirty="0" err="1" smtClean="0"/>
              <a:t>ChartType</a:t>
            </a:r>
            <a:r>
              <a:rPr lang="fr-FR" dirty="0" smtClean="0"/>
              <a:t> = </a:t>
            </a:r>
            <a:r>
              <a:rPr lang="fr-FR" dirty="0" err="1" smtClean="0"/>
              <a:t>xlLineMarkers</a:t>
            </a:r>
            <a:endParaRPr lang="fr-FR" dirty="0" smtClean="0"/>
          </a:p>
          <a:p>
            <a:r>
              <a:rPr lang="fr-FR" dirty="0" smtClean="0"/>
              <a:t>        .</a:t>
            </a:r>
            <a:r>
              <a:rPr lang="fr-FR" dirty="0" err="1" smtClean="0"/>
              <a:t>SetSourceData</a:t>
            </a:r>
            <a:r>
              <a:rPr lang="fr-FR" dirty="0" smtClean="0"/>
              <a:t> Source := r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With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Set </a:t>
            </a:r>
            <a:r>
              <a:rPr lang="fr-FR" dirty="0" err="1" smtClean="0"/>
              <a:t>createGraphic</a:t>
            </a:r>
            <a:r>
              <a:rPr lang="fr-FR" dirty="0" smtClean="0"/>
              <a:t> = c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714876" y="1340768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4857720" y="1357298"/>
            <a:ext cx="42862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Byref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=&gt; par référence /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ByVal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=&gt; par value (par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défault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On utilise les paramètres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optionels</a:t>
            </a: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Création d’un objet « graph »</a:t>
            </a: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Un objet graph est lié à une feuille et entre dans une collection spéciale « 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ChartObjects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 »</a:t>
            </a: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On utilise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With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=&gt; plus perf</a:t>
            </a: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xlLineMarkes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=&gt; type de graph</a:t>
            </a: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setSourceData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=&gt; on peut mettre plusieurs valeurs, on choisit ici un range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000100" y="6357958"/>
            <a:ext cx="7812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Sous Excel 2010, </a:t>
            </a:r>
            <a:r>
              <a:rPr lang="fr-FR" dirty="0" err="1" smtClean="0">
                <a:solidFill>
                  <a:srgbClr val="C00000"/>
                </a:solidFill>
              </a:rPr>
              <a:t>ChartObject</a:t>
            </a:r>
            <a:r>
              <a:rPr lang="fr-FR" dirty="0" smtClean="0">
                <a:solidFill>
                  <a:srgbClr val="C00000"/>
                </a:solidFill>
              </a:rPr>
              <a:t> fait place à Shape</a:t>
            </a:r>
            <a:endParaRPr lang="fr-FR" dirty="0"/>
          </a:p>
        </p:txBody>
      </p:sp>
      <p:pic>
        <p:nvPicPr>
          <p:cNvPr id="9" name="Picture 2" descr="C:\Users\DEVILS~1\AppData\Local\Temp\1321796578_information-balloon_basic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6357958"/>
            <a:ext cx="357190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00034" y="1351083"/>
            <a:ext cx="38576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Sub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placeGraphic</a:t>
            </a:r>
            <a:r>
              <a:rPr lang="fr-FR" dirty="0" smtClean="0"/>
              <a:t>(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ByRef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smtClean="0"/>
              <a:t>c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ChartObject</a:t>
            </a:r>
            <a:r>
              <a:rPr lang="fr-FR" dirty="0" smtClean="0"/>
              <a:t>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ByRef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topLeft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Range</a:t>
            </a:r>
            <a:r>
              <a:rPr lang="fr-FR" dirty="0" smtClean="0"/>
              <a:t>,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ByRef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bottomRight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Range </a:t>
            </a:r>
            <a:r>
              <a:rPr lang="fr-FR" dirty="0" smtClean="0"/>
              <a:t>_</a:t>
            </a:r>
          </a:p>
          <a:p>
            <a:r>
              <a:rPr lang="fr-FR" dirty="0" smtClean="0"/>
              <a:t>    )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Dim </a:t>
            </a:r>
            <a:r>
              <a:rPr lang="en-US" dirty="0" smtClean="0"/>
              <a:t>top, left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Integer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Dim </a:t>
            </a:r>
            <a:r>
              <a:rPr lang="en-US" dirty="0" smtClean="0"/>
              <a:t>width, height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Integer</a:t>
            </a:r>
          </a:p>
          <a:p>
            <a:r>
              <a:rPr lang="en-US" dirty="0" smtClean="0"/>
              <a:t>    top = </a:t>
            </a:r>
            <a:r>
              <a:rPr lang="en-US" dirty="0" err="1" smtClean="0"/>
              <a:t>topLeft.top</a:t>
            </a:r>
            <a:endParaRPr lang="en-US" dirty="0" smtClean="0"/>
          </a:p>
          <a:p>
            <a:r>
              <a:rPr lang="en-US" dirty="0" smtClean="0"/>
              <a:t>    left = </a:t>
            </a:r>
            <a:r>
              <a:rPr lang="en-US" dirty="0" err="1" smtClean="0"/>
              <a:t>topLeft.left</a:t>
            </a:r>
            <a:endParaRPr lang="en-US" dirty="0" smtClean="0"/>
          </a:p>
          <a:p>
            <a:r>
              <a:rPr lang="en-US" dirty="0" smtClean="0"/>
              <a:t>    width = </a:t>
            </a:r>
            <a:r>
              <a:rPr lang="en-US" dirty="0" err="1" smtClean="0"/>
              <a:t>bottomRight.left</a:t>
            </a:r>
            <a:r>
              <a:rPr lang="en-US" dirty="0" smtClean="0"/>
              <a:t> - left</a:t>
            </a:r>
          </a:p>
          <a:p>
            <a:r>
              <a:rPr lang="en-US" dirty="0" smtClean="0"/>
              <a:t>    height = </a:t>
            </a:r>
            <a:r>
              <a:rPr lang="en-US" dirty="0" err="1" smtClean="0"/>
              <a:t>bottomRight.top</a:t>
            </a:r>
            <a:r>
              <a:rPr lang="en-US" dirty="0" smtClean="0"/>
              <a:t> - top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With </a:t>
            </a:r>
            <a:r>
              <a:rPr lang="en-US" dirty="0" smtClean="0"/>
              <a:t>c</a:t>
            </a:r>
          </a:p>
          <a:p>
            <a:r>
              <a:rPr lang="en-US" dirty="0" smtClean="0"/>
              <a:t>        .top = top</a:t>
            </a:r>
          </a:p>
          <a:p>
            <a:r>
              <a:rPr lang="en-US" dirty="0" smtClean="0"/>
              <a:t>        .left = left</a:t>
            </a:r>
          </a:p>
          <a:p>
            <a:r>
              <a:rPr lang="en-US" dirty="0" smtClean="0"/>
              <a:t>        .width = width</a:t>
            </a:r>
          </a:p>
          <a:p>
            <a:r>
              <a:rPr lang="en-US" dirty="0" smtClean="0"/>
              <a:t>        .height = height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End With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Sub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4357686" y="1340768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4500562" y="1357298"/>
            <a:ext cx="42148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Le graphique que l’on veut placer</a:t>
            </a: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La cellule du coin haut-gauche</a:t>
            </a: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La cellule du coin bas-droit</a:t>
            </a: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Calcul de la largeur utilisant la différence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left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left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ou top – top</a:t>
            </a:r>
          </a:p>
          <a:p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‘ On applique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Graphique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3875892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Il est possible (et parfois nécessaire) de passer par la même façon de travailler qu’un utilisateur classique</a:t>
            </a:r>
          </a:p>
          <a:p>
            <a:pPr lvl="1" algn="just"/>
            <a:r>
              <a:rPr lang="fr-FR" dirty="0" smtClean="0"/>
              <a:t>On peut alors faire appel à « </a:t>
            </a:r>
            <a:r>
              <a:rPr lang="fr-FR" dirty="0" err="1" smtClean="0"/>
              <a:t>ChartWizard</a:t>
            </a:r>
            <a:r>
              <a:rPr lang="fr-FR" dirty="0" smtClean="0"/>
              <a:t> » qui autorise cela (notamment si l’on souhaite copier/coller les données du </a:t>
            </a:r>
            <a:r>
              <a:rPr lang="fr-FR" dirty="0" err="1" smtClean="0"/>
              <a:t>clipboard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Une fois créé, un graphique peut être retrouvé via:</a:t>
            </a:r>
          </a:p>
          <a:p>
            <a:pPr lvl="1"/>
            <a:r>
              <a:rPr lang="fr-FR" dirty="0" err="1" smtClean="0"/>
              <a:t>ActiveSheet</a:t>
            </a:r>
            <a:r>
              <a:rPr lang="fr-FR" dirty="0" smtClean="0"/>
              <a:t>. </a:t>
            </a:r>
            <a:r>
              <a:rPr lang="fr-FR" dirty="0" err="1" smtClean="0"/>
              <a:t>ChartObjects</a:t>
            </a:r>
            <a:r>
              <a:rPr lang="fr-FR" dirty="0" smtClean="0"/>
              <a:t>(</a:t>
            </a:r>
            <a:r>
              <a:rPr lang="fr-FR" dirty="0" err="1" smtClean="0"/>
              <a:t>number</a:t>
            </a:r>
            <a:r>
              <a:rPr lang="fr-FR" dirty="0" smtClean="0"/>
              <a:t>), ou via leur nom si un nom à été donné (via c.Chart.name)</a:t>
            </a:r>
          </a:p>
          <a:p>
            <a:pPr lvl="1"/>
            <a:endParaRPr lang="fr-FR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1331640" y="5733256"/>
            <a:ext cx="7812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Sous Excel 2010, </a:t>
            </a:r>
            <a:r>
              <a:rPr lang="fr-FR" dirty="0" err="1" smtClean="0">
                <a:solidFill>
                  <a:srgbClr val="C00000"/>
                </a:solidFill>
              </a:rPr>
              <a:t>ChartObject</a:t>
            </a:r>
            <a:r>
              <a:rPr lang="fr-FR" dirty="0" smtClean="0">
                <a:solidFill>
                  <a:srgbClr val="C00000"/>
                </a:solidFill>
              </a:rPr>
              <a:t> fait place à Shape</a:t>
            </a:r>
            <a:endParaRPr lang="fr-FR" dirty="0"/>
          </a:p>
        </p:txBody>
      </p:sp>
      <p:pic>
        <p:nvPicPr>
          <p:cNvPr id="5" name="Picture 2" descr="C:\Users\DEVILS~1\AppData\Local\Temp\1321796578_information-balloon_basic_r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661248"/>
            <a:ext cx="576064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 smtClean="0">
                <a:solidFill>
                  <a:srgbClr val="C00000"/>
                </a:solidFill>
              </a:rPr>
              <a:t>Excercice</a:t>
            </a:r>
            <a:r>
              <a:rPr lang="fr-FR" dirty="0" smtClean="0">
                <a:solidFill>
                  <a:srgbClr val="C00000"/>
                </a:solidFill>
              </a:rPr>
              <a:t> 2 : Graphique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5589240"/>
          </a:xfrm>
        </p:spPr>
        <p:txBody>
          <a:bodyPr>
            <a:normAutofit/>
          </a:bodyPr>
          <a:lstStyle/>
          <a:p>
            <a:r>
              <a:rPr lang="fr-FR" dirty="0" smtClean="0"/>
              <a:t>Depuis le précédent exercice, a chaque modification du tableur, réafficher le graphique d’évolution des ventes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Aide :</a:t>
            </a:r>
          </a:p>
          <a:p>
            <a:pPr lvl="1"/>
            <a:r>
              <a:rPr lang="fr-FR" dirty="0" err="1" smtClean="0"/>
              <a:t>SelectionChange</a:t>
            </a:r>
            <a:r>
              <a:rPr lang="fr-FR" dirty="0" smtClean="0"/>
              <a:t> est un évènement associé à une </a:t>
            </a:r>
            <a:r>
              <a:rPr lang="fr-FR" dirty="0" err="1" smtClean="0"/>
              <a:t>Sheet</a:t>
            </a:r>
            <a:r>
              <a:rPr lang="fr-FR" dirty="0" smtClean="0"/>
              <a:t>, permettant de détecter un changement fait par l’utilisateur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fr-FR" dirty="0" smtClean="0"/>
              <a:t>Base de données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55576" y="1340768"/>
            <a:ext cx="78883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Jusqu’à maintenant nous nous sommes concentrés sur des manipulations de valeurs dans Excel, mais jamais à l’import de ces valeurs.</a:t>
            </a:r>
          </a:p>
          <a:p>
            <a:pPr algn="just"/>
            <a:endParaRPr lang="fr-FR" sz="2800" dirty="0" smtClean="0"/>
          </a:p>
          <a:p>
            <a:pPr algn="just"/>
            <a:endParaRPr lang="fr-FR" sz="2800" dirty="0" smtClean="0"/>
          </a:p>
          <a:p>
            <a:pPr algn="just"/>
            <a:r>
              <a:rPr lang="fr-FR" sz="2800" dirty="0" smtClean="0"/>
              <a:t>Nous allons donc étudier l’utilisation de bases de données à travers Excel et VBA.</a:t>
            </a:r>
          </a:p>
          <a:p>
            <a:endParaRPr lang="fr-FR" sz="2800" dirty="0" smtClean="0"/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</a:t>
            </a:r>
            <a:r>
              <a:rPr lang="fr-FR" smtClean="0"/>
              <a:t>données </a:t>
            </a:r>
            <a:r>
              <a:rPr lang="fr-FR" smtClean="0"/>
              <a:t>- </a:t>
            </a:r>
            <a:r>
              <a:rPr lang="fr-FR" dirty="0" smtClean="0"/>
              <a:t>Excel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Depuis Excel :</a:t>
            </a:r>
          </a:p>
          <a:p>
            <a:endParaRPr lang="fr-FR" dirty="0" smtClean="0"/>
          </a:p>
        </p:txBody>
      </p:sp>
      <p:pic>
        <p:nvPicPr>
          <p:cNvPr id="4099" name="Picture 3" descr="C:\Users\JunZZi\Desktop\Untitled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285860"/>
            <a:ext cx="5461000" cy="1930400"/>
          </a:xfrm>
          <a:prstGeom prst="rect">
            <a:avLst/>
          </a:prstGeom>
          <a:noFill/>
        </p:spPr>
      </p:pic>
      <p:sp>
        <p:nvSpPr>
          <p:cNvPr id="6" name="Flèche droite 5"/>
          <p:cNvSpPr/>
          <p:nvPr/>
        </p:nvSpPr>
        <p:spPr>
          <a:xfrm rot="5400000">
            <a:off x="4316014" y="3256358"/>
            <a:ext cx="678661" cy="452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643042" y="3786190"/>
            <a:ext cx="594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Essayez de charger le fichier mabdd.mdb de cette </a:t>
            </a:r>
            <a:r>
              <a:rPr lang="fr-FR" dirty="0" err="1" smtClean="0"/>
              <a:t>facon</a:t>
            </a:r>
            <a:endParaRPr lang="fr-FR" dirty="0"/>
          </a:p>
        </p:txBody>
      </p:sp>
      <p:pic>
        <p:nvPicPr>
          <p:cNvPr id="1026" name="Picture 2" descr="C:\Users\JunZZi\Desktop\Untitled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143380"/>
            <a:ext cx="7715250" cy="140970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714480" y="5715016"/>
            <a:ext cx="5827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système à importé les données dans le tableur </a:t>
            </a:r>
            <a:r>
              <a:rPr lang="fr-FR" dirty="0" err="1" smtClean="0"/>
              <a:t>excel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données - Excel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Points forts</a:t>
            </a:r>
          </a:p>
          <a:p>
            <a:pPr lvl="1"/>
            <a:r>
              <a:rPr lang="fr-FR" dirty="0" smtClean="0"/>
              <a:t>Facilité d’import</a:t>
            </a:r>
          </a:p>
          <a:p>
            <a:pPr lvl="1"/>
            <a:r>
              <a:rPr lang="fr-FR" dirty="0" smtClean="0"/>
              <a:t>TCD disponible dessus</a:t>
            </a:r>
          </a:p>
          <a:p>
            <a:pPr lvl="1"/>
            <a:r>
              <a:rPr lang="fr-FR" dirty="0" smtClean="0"/>
              <a:t>Peut faire gagner un temps précieux puisque l’on peut récupérer des données de beaucoup de bases différentes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Points faibles</a:t>
            </a:r>
          </a:p>
          <a:p>
            <a:pPr lvl="1"/>
            <a:r>
              <a:rPr lang="fr-FR" dirty="0" smtClean="0"/>
              <a:t>Peu </a:t>
            </a:r>
            <a:r>
              <a:rPr lang="fr-FR" dirty="0" err="1" smtClean="0"/>
              <a:t>customisable</a:t>
            </a:r>
            <a:endParaRPr lang="fr-FR" dirty="0" smtClean="0"/>
          </a:p>
          <a:p>
            <a:pPr lvl="1"/>
            <a:r>
              <a:rPr lang="fr-FR" dirty="0" smtClean="0"/>
              <a:t>Ne convient pas pour de grosses bases de données</a:t>
            </a:r>
          </a:p>
          <a:p>
            <a:pPr lvl="1"/>
            <a:r>
              <a:rPr lang="fr-FR" dirty="0" smtClean="0"/>
              <a:t>Peu performant sur de gros jeux de données</a:t>
            </a:r>
          </a:p>
          <a:p>
            <a:pPr lvl="1"/>
            <a:r>
              <a:rPr lang="fr-FR" dirty="0" smtClean="0"/>
              <a:t>Ne s’update pas en temps réel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données - VBA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fr-FR" dirty="0" smtClean="0"/>
              <a:t>VBA est capable d’ouvrir des jeux de données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Comme pour le reste, VBA peut faire tout ce qu’un utilisateur peut faire sous Excel + code VBA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Grace à VBA vous pouvez faire des requêtes plus poussées, et donc obtenir un jeux de données moindre, permettant d’utiliser plus finement votre système.</a:t>
            </a:r>
          </a:p>
          <a:p>
            <a:pPr algn="just"/>
            <a:endParaRPr lang="fr-F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données - VBA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638428"/>
          </a:xfrm>
        </p:spPr>
        <p:txBody>
          <a:bodyPr/>
          <a:lstStyle/>
          <a:p>
            <a:r>
              <a:rPr lang="fr-FR" dirty="0" smtClean="0"/>
              <a:t>Pré-requis :</a:t>
            </a:r>
          </a:p>
          <a:p>
            <a:pPr lvl="1"/>
            <a:r>
              <a:rPr lang="fr-FR" dirty="0" smtClean="0"/>
              <a:t>Importez les références (VBA Editor – outils -&gt; références) :</a:t>
            </a:r>
          </a:p>
          <a:p>
            <a:pPr lvl="2"/>
            <a:r>
              <a:rPr lang="fr-FR" dirty="0" smtClean="0"/>
              <a:t>Microsoft Active X Data </a:t>
            </a:r>
            <a:r>
              <a:rPr lang="fr-FR" dirty="0" err="1" smtClean="0"/>
              <a:t>Objects</a:t>
            </a:r>
            <a:r>
              <a:rPr lang="fr-FR" dirty="0" smtClean="0"/>
              <a:t> </a:t>
            </a:r>
            <a:r>
              <a:rPr lang="fr-FR" dirty="0" smtClean="0"/>
              <a:t>2.8</a:t>
            </a:r>
          </a:p>
          <a:p>
            <a:pPr lvl="2"/>
            <a:r>
              <a:rPr lang="fr-FR" dirty="0" smtClean="0"/>
              <a:t> Microsoft Active X Data </a:t>
            </a:r>
            <a:r>
              <a:rPr lang="fr-FR" dirty="0" err="1" smtClean="0"/>
              <a:t>Objects</a:t>
            </a:r>
            <a:r>
              <a:rPr lang="fr-FR" dirty="0" smtClean="0"/>
              <a:t> </a:t>
            </a:r>
            <a:r>
              <a:rPr lang="fr-FR" dirty="0" err="1" smtClean="0"/>
              <a:t>Recordset</a:t>
            </a:r>
            <a:r>
              <a:rPr lang="fr-FR" dirty="0" smtClean="0"/>
              <a:t> 2.8</a:t>
            </a:r>
          </a:p>
          <a:p>
            <a:pPr lvl="1"/>
            <a:r>
              <a:rPr lang="fr-FR" dirty="0" smtClean="0"/>
              <a:t>Ensuite :</a:t>
            </a:r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428728" y="3786190"/>
            <a:ext cx="458651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oCn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As</a:t>
            </a:r>
            <a:r>
              <a:rPr lang="fr-FR" dirty="0" smtClean="0"/>
              <a:t> </a:t>
            </a:r>
            <a:r>
              <a:rPr lang="fr-FR" dirty="0" err="1" smtClean="0"/>
              <a:t>ADODB.Connection</a:t>
            </a:r>
            <a:endParaRPr lang="fr-FR" dirty="0" smtClean="0"/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oRS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As </a:t>
            </a:r>
            <a:r>
              <a:rPr lang="fr-FR" dirty="0" err="1" smtClean="0"/>
              <a:t>ADODB.Recordset</a:t>
            </a:r>
            <a:endParaRPr lang="fr-FR" dirty="0" smtClean="0"/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ConnString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As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String</a:t>
            </a:r>
            <a:r>
              <a:rPr lang="fr-FR" dirty="0" err="1" smtClean="0"/>
              <a:t>,SQL</a:t>
            </a:r>
            <a:r>
              <a:rPr lang="fr-FR" dirty="0" smtClean="0"/>
              <a:t> As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String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Dim</a:t>
            </a:r>
            <a:r>
              <a:rPr lang="fr-FR" dirty="0" smtClean="0"/>
              <a:t> </a:t>
            </a:r>
            <a:r>
              <a:rPr lang="fr-FR" dirty="0" err="1" smtClean="0"/>
              <a:t>qt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As </a:t>
            </a:r>
            <a:r>
              <a:rPr lang="fr-FR" dirty="0" err="1" smtClean="0"/>
              <a:t>QueryTable</a:t>
            </a:r>
            <a:endParaRPr lang="fr-FR" dirty="0" smtClean="0"/>
          </a:p>
          <a:p>
            <a:r>
              <a:rPr lang="fr-FR" dirty="0" err="1" smtClean="0"/>
              <a:t>ConnString</a:t>
            </a:r>
            <a:r>
              <a:rPr lang="fr-FR" dirty="0" smtClean="0"/>
              <a:t> </a:t>
            </a:r>
            <a:r>
              <a:rPr lang="fr-FR" dirty="0" smtClean="0"/>
              <a:t>= _ </a:t>
            </a:r>
          </a:p>
          <a:p>
            <a:r>
              <a:rPr lang="fr-FR" dirty="0" smtClean="0"/>
              <a:t>"Provider=</a:t>
            </a:r>
            <a:r>
              <a:rPr lang="fr-FR" dirty="0" err="1" smtClean="0"/>
              <a:t>Microsoft.Jet.OLEDB</a:t>
            </a:r>
            <a:r>
              <a:rPr lang="fr-FR" dirty="0" smtClean="0"/>
              <a:t>.4.0;" _</a:t>
            </a:r>
          </a:p>
          <a:p>
            <a:r>
              <a:rPr lang="fr-FR" dirty="0" smtClean="0"/>
              <a:t>&amp; "</a:t>
            </a:r>
            <a:r>
              <a:rPr lang="fr-FR" dirty="0" err="1" smtClean="0"/>
              <a:t>DataSource</a:t>
            </a:r>
            <a:r>
              <a:rPr lang="fr-FR" dirty="0" smtClean="0"/>
              <a:t>=C:\access\Contacts.accdb"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23216" y="6357958"/>
            <a:ext cx="463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Faites attention à l’emplacement du fichier !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4114800" cy="5256584"/>
          </a:xfrm>
        </p:spPr>
        <p:txBody>
          <a:bodyPr>
            <a:normAutofit/>
          </a:bodyPr>
          <a:lstStyle/>
          <a:p>
            <a:r>
              <a:rPr lang="fr-FR" dirty="0" smtClean="0"/>
              <a:t>TCD</a:t>
            </a:r>
          </a:p>
          <a:p>
            <a:r>
              <a:rPr lang="fr-FR" dirty="0" smtClean="0"/>
              <a:t>Graphiques</a:t>
            </a:r>
          </a:p>
          <a:p>
            <a:r>
              <a:rPr lang="fr-FR" dirty="0" smtClean="0"/>
              <a:t>Base de données</a:t>
            </a:r>
          </a:p>
          <a:p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499992" y="1340768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644008" y="1340768"/>
            <a:ext cx="4320480" cy="52565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</a:t>
            </a: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 2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Exercice 3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données - VBA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57620" y="1428736"/>
            <a:ext cx="38587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'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Ouverture de la connexion :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Set </a:t>
            </a:r>
            <a:r>
              <a:rPr lang="fr-FR" dirty="0" err="1" smtClean="0"/>
              <a:t>oCn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= New </a:t>
            </a:r>
            <a:r>
              <a:rPr lang="fr-FR" dirty="0" err="1" smtClean="0"/>
              <a:t>ADODB.Connection</a:t>
            </a:r>
            <a:endParaRPr lang="fr-FR" dirty="0" smtClean="0"/>
          </a:p>
          <a:p>
            <a:r>
              <a:rPr lang="fr-FR" dirty="0" err="1" smtClean="0"/>
              <a:t>oCn.ConnectionString</a:t>
            </a:r>
            <a:r>
              <a:rPr lang="fr-FR" dirty="0" smtClean="0"/>
              <a:t> </a:t>
            </a:r>
            <a:r>
              <a:rPr lang="fr-FR" dirty="0" smtClean="0"/>
              <a:t>= </a:t>
            </a:r>
            <a:r>
              <a:rPr lang="fr-FR" dirty="0" err="1" smtClean="0"/>
              <a:t>ConnString</a:t>
            </a:r>
            <a:endParaRPr lang="fr-FR" dirty="0" smtClean="0"/>
          </a:p>
          <a:p>
            <a:r>
              <a:rPr lang="fr-FR" dirty="0" err="1" smtClean="0"/>
              <a:t>oCn.Open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57620" y="2928935"/>
            <a:ext cx="38299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' Requête et envoi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endParaRPr lang="fr-FR" dirty="0" smtClean="0"/>
          </a:p>
          <a:p>
            <a:r>
              <a:rPr lang="fr-FR" dirty="0" smtClean="0"/>
              <a:t>SQL </a:t>
            </a:r>
            <a:r>
              <a:rPr lang="fr-FR" dirty="0" smtClean="0"/>
              <a:t>= "SELECT * FROM Contacts"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Set</a:t>
            </a:r>
            <a:r>
              <a:rPr lang="fr-FR" dirty="0" smtClean="0"/>
              <a:t> </a:t>
            </a:r>
            <a:r>
              <a:rPr lang="fr-FR" dirty="0" err="1" smtClean="0"/>
              <a:t>oRS</a:t>
            </a:r>
            <a:r>
              <a:rPr lang="fr-FR" dirty="0" smtClean="0"/>
              <a:t> =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New</a:t>
            </a:r>
            <a:r>
              <a:rPr lang="fr-FR" dirty="0" smtClean="0"/>
              <a:t> </a:t>
            </a:r>
            <a:r>
              <a:rPr lang="fr-FR" dirty="0" err="1" smtClean="0"/>
              <a:t>ADODB.Recordset</a:t>
            </a:r>
            <a:endParaRPr lang="fr-FR" dirty="0" smtClean="0"/>
          </a:p>
          <a:p>
            <a:r>
              <a:rPr lang="fr-FR" dirty="0" err="1" smtClean="0"/>
              <a:t>oRS.Source</a:t>
            </a:r>
            <a:r>
              <a:rPr lang="fr-FR" dirty="0" smtClean="0"/>
              <a:t> = SQL</a:t>
            </a:r>
          </a:p>
          <a:p>
            <a:r>
              <a:rPr lang="fr-FR" dirty="0" err="1" smtClean="0"/>
              <a:t>oRS.ActiveConnection</a:t>
            </a:r>
            <a:r>
              <a:rPr lang="fr-FR" dirty="0" smtClean="0"/>
              <a:t> = </a:t>
            </a:r>
            <a:r>
              <a:rPr lang="fr-FR" dirty="0" err="1" smtClean="0"/>
              <a:t>oCn</a:t>
            </a:r>
            <a:endParaRPr lang="fr-FR" dirty="0" smtClean="0"/>
          </a:p>
          <a:p>
            <a:r>
              <a:rPr lang="fr-FR" dirty="0" err="1" smtClean="0"/>
              <a:t>oRS.Open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71472" y="1357298"/>
            <a:ext cx="3070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Ouverture de la Connexion :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71472" y="2928934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Création de la requête :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71472" y="485776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Afichage</a:t>
            </a:r>
            <a:r>
              <a:rPr lang="fr-FR" dirty="0" smtClean="0"/>
              <a:t> :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857620" y="4857760"/>
            <a:ext cx="47138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' Affichage dans Excel (à partir de B1):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Set</a:t>
            </a:r>
            <a:r>
              <a:rPr lang="fr-FR" dirty="0" smtClean="0"/>
              <a:t> </a:t>
            </a:r>
            <a:r>
              <a:rPr lang="fr-FR" dirty="0" err="1" smtClean="0"/>
              <a:t>qt</a:t>
            </a:r>
            <a:r>
              <a:rPr lang="fr-FR" dirty="0" smtClean="0"/>
              <a:t> = </a:t>
            </a:r>
            <a:r>
              <a:rPr lang="fr-FR" dirty="0" err="1" smtClean="0"/>
              <a:t>Worksheets</a:t>
            </a:r>
            <a:r>
              <a:rPr lang="fr-FR" dirty="0" smtClean="0"/>
              <a:t>(1</a:t>
            </a:r>
            <a:r>
              <a:rPr lang="fr-FR" dirty="0" smtClean="0"/>
              <a:t>).</a:t>
            </a:r>
            <a:r>
              <a:rPr lang="fr-FR" dirty="0" err="1" smtClean="0"/>
              <a:t>QueryTables.Add</a:t>
            </a:r>
            <a:r>
              <a:rPr lang="fr-FR" dirty="0" smtClean="0"/>
              <a:t>( _</a:t>
            </a:r>
          </a:p>
          <a:p>
            <a:r>
              <a:rPr lang="fr-FR" dirty="0" err="1" smtClean="0"/>
              <a:t>Connection</a:t>
            </a:r>
            <a:r>
              <a:rPr lang="fr-FR" dirty="0" smtClean="0"/>
              <a:t>:=</a:t>
            </a:r>
            <a:r>
              <a:rPr lang="fr-FR" dirty="0" err="1" smtClean="0"/>
              <a:t>oRS</a:t>
            </a:r>
            <a:r>
              <a:rPr lang="fr-FR" dirty="0" smtClean="0"/>
              <a:t>, _</a:t>
            </a:r>
          </a:p>
          <a:p>
            <a:r>
              <a:rPr lang="fr-FR" dirty="0" smtClean="0"/>
              <a:t>Destination</a:t>
            </a:r>
            <a:r>
              <a:rPr lang="fr-FR" dirty="0" smtClean="0"/>
              <a:t>:=Range("B1"))</a:t>
            </a:r>
          </a:p>
          <a:p>
            <a:r>
              <a:rPr lang="fr-FR" dirty="0" err="1" smtClean="0"/>
              <a:t>qt.Refresh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Base de données - VBA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709602"/>
          </a:xfrm>
        </p:spPr>
        <p:txBody>
          <a:bodyPr/>
          <a:lstStyle/>
          <a:p>
            <a:r>
              <a:rPr lang="fr-FR" dirty="0" smtClean="0"/>
              <a:t>Ne jamais oublier de fermer le tout !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143108" y="2214554"/>
            <a:ext cx="53578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 err="1" smtClean="0"/>
              <a:t>oRS.State</a:t>
            </a:r>
            <a:r>
              <a:rPr lang="en-US" dirty="0" smtClean="0"/>
              <a:t> &lt;&gt; </a:t>
            </a:r>
            <a:r>
              <a:rPr lang="en-US" dirty="0" err="1" smtClean="0"/>
              <a:t>adStateClosed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Then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oRS.Close</a:t>
            </a:r>
            <a:endParaRPr lang="en-US" dirty="0" smtClean="0"/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End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</a:t>
            </a:r>
            <a:r>
              <a:rPr lang="en-US" dirty="0" smtClean="0"/>
              <a:t> </a:t>
            </a:r>
            <a:r>
              <a:rPr lang="en-US" dirty="0" err="1" smtClean="0"/>
              <a:t>oRS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Nothing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Then</a:t>
            </a:r>
          </a:p>
          <a:p>
            <a:r>
              <a:rPr lang="en-US" dirty="0" smtClean="0"/>
              <a:t>    </a:t>
            </a:r>
            <a:r>
              <a:rPr lang="en-US" dirty="0" smtClean="0"/>
              <a:t>Set </a:t>
            </a:r>
            <a:r>
              <a:rPr lang="en-US" dirty="0" err="1" smtClean="0"/>
              <a:t>oRS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Nothing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</a:t>
            </a:r>
            <a:r>
              <a:rPr lang="en-US" dirty="0" smtClean="0"/>
              <a:t> </a:t>
            </a:r>
            <a:r>
              <a:rPr lang="en-US" dirty="0" err="1" smtClean="0"/>
              <a:t>oCn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Nothing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Then</a:t>
            </a:r>
          </a:p>
          <a:p>
            <a:r>
              <a:rPr lang="en-US" dirty="0" smtClean="0"/>
              <a:t>    </a:t>
            </a:r>
            <a:r>
              <a:rPr lang="en-US" dirty="0" smtClean="0"/>
              <a:t>Set </a:t>
            </a:r>
            <a:r>
              <a:rPr lang="en-US" dirty="0" err="1" smtClean="0"/>
              <a:t>oCn</a:t>
            </a:r>
            <a:r>
              <a:rPr lang="en-US" dirty="0" smtClean="0"/>
              <a:t> =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Nothing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VBA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86092" y="2790836"/>
            <a:ext cx="3043230" cy="1638296"/>
          </a:xfrm>
        </p:spPr>
        <p:txBody>
          <a:bodyPr>
            <a:normAutofit/>
          </a:bodyPr>
          <a:lstStyle/>
          <a:p>
            <a:r>
              <a:rPr lang="fr-FR" sz="9600" dirty="0" smtClean="0"/>
              <a:t>FIN</a:t>
            </a:r>
            <a:endParaRPr lang="fr-FR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968552"/>
          </a:xfrm>
        </p:spPr>
        <p:txBody>
          <a:bodyPr>
            <a:normAutofit/>
          </a:bodyPr>
          <a:lstStyle/>
          <a:p>
            <a:r>
              <a:rPr lang="fr-FR" dirty="0" smtClean="0"/>
              <a:t>Sous Excel :</a:t>
            </a:r>
          </a:p>
          <a:p>
            <a:pPr lvl="1"/>
            <a:r>
              <a:rPr lang="fr-FR" dirty="0" smtClean="0"/>
              <a:t>TCD : tableau croisé dynamique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A quoi cela sert ?</a:t>
            </a:r>
          </a:p>
          <a:p>
            <a:pPr lvl="2"/>
            <a:r>
              <a:rPr lang="fr-FR" dirty="0" smtClean="0">
                <a:latin typeface="Arial" pitchFamily="34" charset="0"/>
                <a:cs typeface="Arial" pitchFamily="34" charset="0"/>
              </a:rPr>
              <a:t>Sélection des données sur simple clic</a:t>
            </a:r>
          </a:p>
          <a:p>
            <a:pPr lvl="2"/>
            <a:r>
              <a:rPr lang="fr-FR" dirty="0" smtClean="0">
                <a:latin typeface="Arial" pitchFamily="34" charset="0"/>
                <a:cs typeface="Arial" pitchFamily="34" charset="0"/>
              </a:rPr>
              <a:t>tri</a:t>
            </a:r>
          </a:p>
          <a:p>
            <a:pPr lvl="2"/>
            <a:r>
              <a:rPr lang="fr-FR" dirty="0" smtClean="0">
                <a:latin typeface="Arial" pitchFamily="34" charset="0"/>
                <a:cs typeface="Arial" pitchFamily="34" charset="0"/>
              </a:rPr>
              <a:t>Haute performance globale</a:t>
            </a:r>
          </a:p>
          <a:p>
            <a:pPr lvl="2"/>
            <a:endParaRPr lang="fr-FR" dirty="0">
              <a:latin typeface="Arial" pitchFamily="34" charset="0"/>
              <a:cs typeface="Arial" pitchFamily="34" charset="0"/>
            </a:endParaRPr>
          </a:p>
          <a:p>
            <a:pPr lv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JunZZi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143380"/>
            <a:ext cx="2540000" cy="1955800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Création :</a:t>
            </a:r>
          </a:p>
          <a:p>
            <a:endParaRPr lang="fr-FR" dirty="0"/>
          </a:p>
        </p:txBody>
      </p:sp>
      <p:pic>
        <p:nvPicPr>
          <p:cNvPr id="1026" name="Picture 2" descr="C:\Users\JunZZi\Desktop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071678"/>
            <a:ext cx="6526213" cy="1905000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857224" y="3786190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On part d’un tableau classique</a:t>
            </a:r>
            <a:endParaRPr lang="fr-FR" dirty="0"/>
          </a:p>
        </p:txBody>
      </p:sp>
      <p:sp>
        <p:nvSpPr>
          <p:cNvPr id="9" name="Flèche droite 8"/>
          <p:cNvSpPr/>
          <p:nvPr/>
        </p:nvSpPr>
        <p:spPr>
          <a:xfrm rot="1800000">
            <a:off x="5894112" y="3722230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Obtention du TCD</a:t>
            </a:r>
            <a:endParaRPr lang="fr-FR" dirty="0"/>
          </a:p>
        </p:txBody>
      </p:sp>
      <p:pic>
        <p:nvPicPr>
          <p:cNvPr id="2051" name="Picture 3" descr="C:\Users\JunZZi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28802"/>
            <a:ext cx="4616427" cy="3470362"/>
          </a:xfrm>
          <a:prstGeom prst="rect">
            <a:avLst/>
          </a:prstGeom>
          <a:noFill/>
        </p:spPr>
      </p:pic>
      <p:sp>
        <p:nvSpPr>
          <p:cNvPr id="6" name="Flèche droite 5"/>
          <p:cNvSpPr/>
          <p:nvPr/>
        </p:nvSpPr>
        <p:spPr>
          <a:xfrm>
            <a:off x="6286512" y="3429000"/>
            <a:ext cx="678661" cy="452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072330" y="3357562"/>
            <a:ext cx="1633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Paramètres et</a:t>
            </a:r>
          </a:p>
          <a:p>
            <a:r>
              <a:rPr lang="fr-FR" dirty="0" smtClean="0"/>
              <a:t>façon de trier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 rot="10800000">
            <a:off x="1428728" y="3214686"/>
            <a:ext cx="678661" cy="452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857224" y="328612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tri</a:t>
            </a:r>
            <a:endParaRPr lang="fr-FR" dirty="0"/>
          </a:p>
        </p:txBody>
      </p:sp>
      <p:sp>
        <p:nvSpPr>
          <p:cNvPr id="10" name="Flèche droite 9"/>
          <p:cNvSpPr/>
          <p:nvPr/>
        </p:nvSpPr>
        <p:spPr>
          <a:xfrm>
            <a:off x="1285852" y="5786454"/>
            <a:ext cx="464347" cy="309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785918" y="5786454"/>
            <a:ext cx="5737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Cliquez sur la flèche à côté de « Etiquettes de lignes »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6726"/>
          </a:xfrm>
        </p:spPr>
        <p:txBody>
          <a:bodyPr/>
          <a:lstStyle/>
          <a:p>
            <a:r>
              <a:rPr lang="fr-FR" dirty="0" smtClean="0"/>
              <a:t>Vous obtenez ceci:</a:t>
            </a:r>
            <a:endParaRPr lang="fr-FR" dirty="0"/>
          </a:p>
        </p:txBody>
      </p:sp>
      <p:pic>
        <p:nvPicPr>
          <p:cNvPr id="3075" name="Picture 3" descr="C:\Users\JunZZi\Desktop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85926"/>
            <a:ext cx="2087554" cy="3243738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3857620" y="3357562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Les valeurs sélectionnées à l’affichage et aux calculs pour « date »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>
            <a:off x="2786050" y="2000240"/>
            <a:ext cx="928694" cy="619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857620" y="207167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filtre actuellement sélectionné</a:t>
            </a:r>
            <a:endParaRPr lang="fr-FR" dirty="0"/>
          </a:p>
        </p:txBody>
      </p:sp>
      <p:sp>
        <p:nvSpPr>
          <p:cNvPr id="10" name="Flèche droite 9"/>
          <p:cNvSpPr/>
          <p:nvPr/>
        </p:nvSpPr>
        <p:spPr>
          <a:xfrm>
            <a:off x="2786050" y="3571876"/>
            <a:ext cx="928694" cy="619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>
            <a:off x="1214414" y="5072074"/>
            <a:ext cx="464347" cy="309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714480" y="5072074"/>
            <a:ext cx="6930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Recopiez cet exemple et tentez de modifier le type pour ne garder</a:t>
            </a:r>
          </a:p>
          <a:p>
            <a:r>
              <a:rPr lang="fr-FR" dirty="0" smtClean="0"/>
              <a:t>que les factures clients.</a:t>
            </a:r>
            <a:endParaRPr lang="fr-FR" dirty="0"/>
          </a:p>
        </p:txBody>
      </p:sp>
      <p:sp>
        <p:nvSpPr>
          <p:cNvPr id="13" name="Flèche droite 12"/>
          <p:cNvSpPr/>
          <p:nvPr/>
        </p:nvSpPr>
        <p:spPr>
          <a:xfrm>
            <a:off x="1214414" y="5786454"/>
            <a:ext cx="464347" cy="309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1714480" y="5786454"/>
            <a:ext cx="7289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Placer le type de « étiquettes de lignes » à « étiquettes de colonnes »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Vous l’aurez compris, les </a:t>
            </a:r>
            <a:r>
              <a:rPr lang="fr-FR" dirty="0" err="1" smtClean="0"/>
              <a:t>TCDs</a:t>
            </a:r>
            <a:r>
              <a:rPr lang="fr-FR" dirty="0" smtClean="0"/>
              <a:t>, c’est super \o/</a:t>
            </a:r>
          </a:p>
          <a:p>
            <a:endParaRPr lang="fr-FR" dirty="0" smtClean="0"/>
          </a:p>
          <a:p>
            <a:pPr algn="just"/>
            <a:r>
              <a:rPr lang="fr-FR" dirty="0" smtClean="0"/>
              <a:t>Ca permet divers tris, en quelques clics, et cela peut calculer des sommes différentes suivant les filtres appliqués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Donc, une fonctionnalité très pratique qui permet souvent de se passer d’un « SOMME » trop peu efficace dans la majorité des cas…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TCD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566858"/>
          </a:xfrm>
        </p:spPr>
        <p:txBody>
          <a:bodyPr>
            <a:normAutofit/>
          </a:bodyPr>
          <a:lstStyle/>
          <a:p>
            <a:r>
              <a:rPr lang="fr-FR" dirty="0" smtClean="0"/>
              <a:t>Manipulation du TCD sous VBA :</a:t>
            </a:r>
          </a:p>
          <a:p>
            <a:pPr lvl="1"/>
            <a:r>
              <a:rPr lang="fr-FR" dirty="0" err="1" smtClean="0"/>
              <a:t>PivotTable</a:t>
            </a:r>
            <a:r>
              <a:rPr lang="fr-FR" dirty="0" smtClean="0"/>
              <a:t> est un objet pour manipuler les </a:t>
            </a:r>
            <a:r>
              <a:rPr lang="fr-FR" dirty="0" err="1" smtClean="0"/>
              <a:t>TCDs</a:t>
            </a:r>
            <a:r>
              <a:rPr lang="fr-FR" dirty="0" smtClean="0"/>
              <a:t> :</a:t>
            </a:r>
          </a:p>
          <a:p>
            <a:pPr lvl="2"/>
            <a:r>
              <a:rPr lang="fr-FR" dirty="0" smtClean="0"/>
              <a:t>Pour accéder à notre tableau créé à l’instant :</a:t>
            </a:r>
          </a:p>
          <a:p>
            <a:pPr lvl="2"/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500034" y="2643182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/>
              <a:t>getTCD</a:t>
            </a:r>
            <a:r>
              <a:rPr lang="fr-FR" dirty="0" smtClean="0"/>
              <a:t>( _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r>
              <a:rPr lang="fr-FR" dirty="0" err="1" smtClean="0"/>
              <a:t>name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 String </a:t>
            </a:r>
            <a:r>
              <a:rPr lang="fr-FR" dirty="0" smtClean="0"/>
              <a:t>_</a:t>
            </a:r>
          </a:p>
          <a:p>
            <a:r>
              <a:rPr lang="fr-FR" dirty="0" smtClean="0"/>
              <a:t>        )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PivotTable</a:t>
            </a:r>
            <a:endParaRPr lang="fr-FR" dirty="0" smtClean="0"/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r>
              <a:rPr lang="fr-FR" dirty="0" err="1" smtClean="0"/>
              <a:t>getTCD</a:t>
            </a:r>
            <a:r>
              <a:rPr lang="fr-FR" dirty="0" smtClean="0"/>
              <a:t> = </a:t>
            </a:r>
            <a:r>
              <a:rPr lang="fr-FR" dirty="0" err="1" smtClean="0"/>
              <a:t>ActiveSheet.PivotTables</a:t>
            </a:r>
            <a:r>
              <a:rPr lang="fr-FR" dirty="0" smtClean="0"/>
              <a:t>(</a:t>
            </a:r>
            <a:r>
              <a:rPr lang="fr-FR" dirty="0" err="1" smtClean="0"/>
              <a:t>name</a:t>
            </a:r>
            <a:r>
              <a:rPr lang="fr-FR" dirty="0" smtClean="0"/>
              <a:t>)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Function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28596" y="4286256"/>
            <a:ext cx="8229600" cy="18573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22960" marR="0" lvl="2" indent="-2286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PivotField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 un objet pour manipuler les éléments de la légende sur les </a:t>
            </a:r>
            <a:r>
              <a:rPr kumimoji="0" lang="fr-FR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TCDs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1280160" lvl="3" indent="-228600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</a:pPr>
            <a:r>
              <a:rPr lang="fr-FR" sz="2000" baseline="0" dirty="0" smtClean="0"/>
              <a:t>Changer</a:t>
            </a:r>
            <a:r>
              <a:rPr lang="fr-FR" sz="2000" dirty="0" smtClean="0"/>
              <a:t> le type (ligne/colonne)</a:t>
            </a:r>
          </a:p>
          <a:p>
            <a:pPr marL="1280160" lvl="3" indent="-228600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Changer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calcul (somme/moyenne, …)</a:t>
            </a:r>
          </a:p>
          <a:p>
            <a:pPr marL="1280160" lvl="3" indent="-228600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</a:pPr>
            <a:r>
              <a:rPr lang="fr-FR" sz="2000" baseline="0" dirty="0" smtClean="0"/>
              <a:t>Changer le nom,</a:t>
            </a:r>
            <a:r>
              <a:rPr lang="fr-FR" sz="2000" dirty="0" smtClean="0"/>
              <a:t> …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C00000"/>
                </a:solidFill>
              </a:rPr>
              <a:t>Exercice 1 : Manipulation du fichier client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042981"/>
          </a:xfrm>
        </p:spPr>
        <p:txBody>
          <a:bodyPr>
            <a:normAutofit/>
          </a:bodyPr>
          <a:lstStyle/>
          <a:p>
            <a:r>
              <a:rPr lang="fr-FR" dirty="0" smtClean="0"/>
              <a:t>Récupérer le fichier exercice1.xlsm</a:t>
            </a:r>
          </a:p>
          <a:p>
            <a:r>
              <a:rPr lang="fr-FR" dirty="0" smtClean="0"/>
              <a:t>Faire les trois traitements suivants:</a:t>
            </a:r>
          </a:p>
          <a:p>
            <a:pPr lvl="1"/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cxnSp>
        <p:nvCxnSpPr>
          <p:cNvPr id="4" name="Connecteur droit 3"/>
          <p:cNvCxnSpPr/>
          <p:nvPr/>
        </p:nvCxnSpPr>
        <p:spPr>
          <a:xfrm rot="16200000" flipH="1">
            <a:off x="2913183" y="4373436"/>
            <a:ext cx="3071834" cy="39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42910" y="2857497"/>
            <a:ext cx="3643338" cy="300039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Excel</a:t>
            </a:r>
          </a:p>
          <a:p>
            <a:pPr marL="548640" lvl="1" indent="-274320" algn="just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r>
              <a:rPr lang="fr-FR" sz="2300" dirty="0" smtClean="0">
                <a:solidFill>
                  <a:schemeClr val="tx2"/>
                </a:solidFill>
              </a:rPr>
              <a:t>Trouver la liste des clients ayant créé leur compte en 2010</a:t>
            </a:r>
          </a:p>
          <a:p>
            <a:pPr marL="548640" lvl="1" indent="-274320" algn="just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lvl="1" indent="-274320" algn="just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r>
              <a:rPr lang="fr-FR" sz="2300" dirty="0" smtClean="0">
                <a:solidFill>
                  <a:schemeClr val="tx2"/>
                </a:solidFill>
              </a:rPr>
              <a:t>Trier les clients par nombre d’achats réalisés au cours de 2011</a:t>
            </a:r>
          </a:p>
          <a:p>
            <a:pPr marL="548640" lvl="1" indent="-274320" algn="just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</a:pP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572000" y="2857497"/>
            <a:ext cx="3643338" cy="32861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lang="fr-FR" sz="2600" dirty="0" smtClean="0"/>
              <a:t>VBA</a:t>
            </a: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calculer le CA total de 2011 (depuis le TCD)</a:t>
            </a:r>
          </a:p>
          <a:p>
            <a:pPr marL="54864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 3"/>
              <a:buChar char=""/>
              <a:tabLst/>
              <a:defRPr/>
            </a:pP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1671</TotalTime>
  <Words>1040</Words>
  <Application>Microsoft Office PowerPoint</Application>
  <PresentationFormat>Affichage à l'écran (4:3)</PresentationFormat>
  <Paragraphs>219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Origine</vt:lpstr>
      <vt:lpstr>VBA : Visual Basic for Applications</vt:lpstr>
      <vt:lpstr>Sommaire</vt:lpstr>
      <vt:lpstr>TCD</vt:lpstr>
      <vt:lpstr>TCD</vt:lpstr>
      <vt:lpstr>TCD</vt:lpstr>
      <vt:lpstr>TCD</vt:lpstr>
      <vt:lpstr>TCD</vt:lpstr>
      <vt:lpstr>TCD</vt:lpstr>
      <vt:lpstr>Exercice 1 : Manipulation du fichier client</vt:lpstr>
      <vt:lpstr>Graphiques</vt:lpstr>
      <vt:lpstr>Graphique</vt:lpstr>
      <vt:lpstr>Graphique</vt:lpstr>
      <vt:lpstr>Graphique</vt:lpstr>
      <vt:lpstr>Excercice 2 : Graphique</vt:lpstr>
      <vt:lpstr>Base de données</vt:lpstr>
      <vt:lpstr>Base de données - Excel</vt:lpstr>
      <vt:lpstr>Base de données - Excel</vt:lpstr>
      <vt:lpstr>Base de données - VBA</vt:lpstr>
      <vt:lpstr>Base de données - VBA</vt:lpstr>
      <vt:lpstr>Base de données - VBA</vt:lpstr>
      <vt:lpstr>Base de données - VBA</vt:lpstr>
      <vt:lpstr>VBA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: Visual Basic for Applications</dc:title>
  <dc:creator>devilstiger</dc:creator>
  <cp:lastModifiedBy>JunZZi</cp:lastModifiedBy>
  <cp:revision>302</cp:revision>
  <dcterms:created xsi:type="dcterms:W3CDTF">2011-10-31T18:41:42Z</dcterms:created>
  <dcterms:modified xsi:type="dcterms:W3CDTF">2013-10-21T01:25:27Z</dcterms:modified>
</cp:coreProperties>
</file>