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0" r:id="rId5"/>
    <p:sldId id="264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09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0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89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26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21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06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37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971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26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40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2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38245-DAA8-DA45-A57D-E5406A91B83B}" type="datetimeFigureOut">
              <a:rPr lang="fr-FR" smtClean="0"/>
              <a:t>07/09/13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08B8-258D-2C49-9836-04AB6BF1CF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15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du@eisti.eu" TargetMode="External"/><Relationship Id="rId4" Type="http://schemas.openxmlformats.org/officeDocument/2006/relationships/hyperlink" Target="mailto:icom@eisti.eu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mailto:gd@eisti.e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375860" y="1822358"/>
            <a:ext cx="419109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dirty="0" smtClean="0"/>
              <a:t>ICOM</a:t>
            </a:r>
          </a:p>
          <a:p>
            <a:pPr algn="ctr"/>
            <a:endParaRPr lang="fr-FR" sz="3600" dirty="0" smtClean="0"/>
          </a:p>
          <a:p>
            <a:pPr algn="ctr"/>
            <a:r>
              <a:rPr lang="fr-FR" sz="3600" dirty="0" smtClean="0"/>
              <a:t>Informations </a:t>
            </a:r>
          </a:p>
          <a:p>
            <a:pPr algn="ctr"/>
            <a:r>
              <a:rPr lang="fr-FR" sz="3600" dirty="0" smtClean="0"/>
              <a:t>et </a:t>
            </a:r>
          </a:p>
          <a:p>
            <a:pPr algn="ctr"/>
            <a:r>
              <a:rPr lang="fr-FR" sz="3600" dirty="0" smtClean="0"/>
              <a:t>Consignes 2013-2014</a:t>
            </a:r>
            <a:endParaRPr lang="fr-FR" sz="3600" dirty="0"/>
          </a:p>
        </p:txBody>
      </p:sp>
      <p:grpSp>
        <p:nvGrpSpPr>
          <p:cNvPr id="3" name="Groupe 94"/>
          <p:cNvGrpSpPr/>
          <p:nvPr/>
        </p:nvGrpSpPr>
        <p:grpSpPr>
          <a:xfrm>
            <a:off x="6758704" y="522614"/>
            <a:ext cx="1671521" cy="1109478"/>
            <a:chOff x="5948430" y="4417641"/>
            <a:chExt cx="1671521" cy="1109478"/>
          </a:xfrm>
        </p:grpSpPr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5948430" y="4519714"/>
              <a:ext cx="414338" cy="757238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0" y="771"/>
                </a:cxn>
                <a:cxn ang="0">
                  <a:pos x="408" y="589"/>
                </a:cxn>
                <a:cxn ang="0">
                  <a:pos x="408" y="0"/>
                </a:cxn>
                <a:cxn ang="0">
                  <a:pos x="0" y="181"/>
                </a:cxn>
              </a:cxnLst>
              <a:rect l="0" t="0" r="r" b="b"/>
              <a:pathLst>
                <a:path w="408" h="771">
                  <a:moveTo>
                    <a:pt x="0" y="181"/>
                  </a:moveTo>
                  <a:lnTo>
                    <a:pt x="0" y="771"/>
                  </a:lnTo>
                  <a:lnTo>
                    <a:pt x="408" y="589"/>
                  </a:lnTo>
                  <a:lnTo>
                    <a:pt x="408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 flipH="1">
              <a:off x="6362768" y="4519714"/>
              <a:ext cx="412750" cy="757238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0" y="771"/>
                </a:cxn>
                <a:cxn ang="0">
                  <a:pos x="408" y="589"/>
                </a:cxn>
                <a:cxn ang="0">
                  <a:pos x="408" y="0"/>
                </a:cxn>
                <a:cxn ang="0">
                  <a:pos x="0" y="181"/>
                </a:cxn>
              </a:cxnLst>
              <a:rect l="0" t="0" r="r" b="b"/>
              <a:pathLst>
                <a:path w="408" h="771">
                  <a:moveTo>
                    <a:pt x="0" y="181"/>
                  </a:moveTo>
                  <a:lnTo>
                    <a:pt x="0" y="771"/>
                  </a:lnTo>
                  <a:lnTo>
                    <a:pt x="408" y="589"/>
                  </a:lnTo>
                  <a:lnTo>
                    <a:pt x="408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11"/>
            <p:cNvSpPr>
              <a:spLocks/>
            </p:cNvSpPr>
            <p:nvPr/>
          </p:nvSpPr>
          <p:spPr bwMode="auto">
            <a:xfrm>
              <a:off x="5948430" y="5097564"/>
              <a:ext cx="828675" cy="312738"/>
            </a:xfrm>
            <a:custGeom>
              <a:avLst/>
              <a:gdLst/>
              <a:ahLst/>
              <a:cxnLst>
                <a:cxn ang="0">
                  <a:pos x="408" y="0"/>
                </a:cxn>
                <a:cxn ang="0">
                  <a:pos x="0" y="182"/>
                </a:cxn>
                <a:cxn ang="0">
                  <a:pos x="408" y="318"/>
                </a:cxn>
                <a:cxn ang="0">
                  <a:pos x="817" y="182"/>
                </a:cxn>
                <a:cxn ang="0">
                  <a:pos x="408" y="0"/>
                </a:cxn>
              </a:cxnLst>
              <a:rect l="0" t="0" r="r" b="b"/>
              <a:pathLst>
                <a:path w="817" h="318">
                  <a:moveTo>
                    <a:pt x="408" y="0"/>
                  </a:moveTo>
                  <a:lnTo>
                    <a:pt x="0" y="182"/>
                  </a:lnTo>
                  <a:lnTo>
                    <a:pt x="408" y="318"/>
                  </a:lnTo>
                  <a:lnTo>
                    <a:pt x="817" y="182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 flipV="1">
              <a:off x="6777105" y="4697514"/>
              <a:ext cx="414338" cy="757238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0" y="771"/>
                </a:cxn>
                <a:cxn ang="0">
                  <a:pos x="408" y="589"/>
                </a:cxn>
                <a:cxn ang="0">
                  <a:pos x="408" y="0"/>
                </a:cxn>
                <a:cxn ang="0">
                  <a:pos x="0" y="181"/>
                </a:cxn>
              </a:cxnLst>
              <a:rect l="0" t="0" r="r" b="b"/>
              <a:pathLst>
                <a:path w="408" h="771">
                  <a:moveTo>
                    <a:pt x="0" y="181"/>
                  </a:moveTo>
                  <a:lnTo>
                    <a:pt x="0" y="771"/>
                  </a:lnTo>
                  <a:lnTo>
                    <a:pt x="408" y="589"/>
                  </a:lnTo>
                  <a:lnTo>
                    <a:pt x="408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auto">
            <a:xfrm flipH="1" flipV="1">
              <a:off x="7191443" y="4697514"/>
              <a:ext cx="412750" cy="757238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0" y="771"/>
                </a:cxn>
                <a:cxn ang="0">
                  <a:pos x="408" y="589"/>
                </a:cxn>
                <a:cxn ang="0">
                  <a:pos x="408" y="0"/>
                </a:cxn>
                <a:cxn ang="0">
                  <a:pos x="0" y="181"/>
                </a:cxn>
              </a:cxnLst>
              <a:rect l="0" t="0" r="r" b="b"/>
              <a:pathLst>
                <a:path w="408" h="771">
                  <a:moveTo>
                    <a:pt x="0" y="181"/>
                  </a:moveTo>
                  <a:lnTo>
                    <a:pt x="0" y="771"/>
                  </a:lnTo>
                  <a:lnTo>
                    <a:pt x="408" y="589"/>
                  </a:lnTo>
                  <a:lnTo>
                    <a:pt x="408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0"/>
            <p:cNvSpPr>
              <a:spLocks/>
            </p:cNvSpPr>
            <p:nvPr/>
          </p:nvSpPr>
          <p:spPr bwMode="auto">
            <a:xfrm flipV="1">
              <a:off x="6777105" y="4564164"/>
              <a:ext cx="828675" cy="312738"/>
            </a:xfrm>
            <a:custGeom>
              <a:avLst/>
              <a:gdLst/>
              <a:ahLst/>
              <a:cxnLst>
                <a:cxn ang="0">
                  <a:pos x="408" y="0"/>
                </a:cxn>
                <a:cxn ang="0">
                  <a:pos x="0" y="182"/>
                </a:cxn>
                <a:cxn ang="0">
                  <a:pos x="408" y="318"/>
                </a:cxn>
                <a:cxn ang="0">
                  <a:pos x="817" y="182"/>
                </a:cxn>
                <a:cxn ang="0">
                  <a:pos x="408" y="0"/>
                </a:cxn>
              </a:cxnLst>
              <a:rect l="0" t="0" r="r" b="b"/>
              <a:pathLst>
                <a:path w="817" h="318">
                  <a:moveTo>
                    <a:pt x="408" y="0"/>
                  </a:moveTo>
                  <a:lnTo>
                    <a:pt x="0" y="182"/>
                  </a:lnTo>
                  <a:lnTo>
                    <a:pt x="408" y="318"/>
                  </a:lnTo>
                  <a:lnTo>
                    <a:pt x="817" y="182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Text Box 22"/>
            <p:cNvSpPr txBox="1">
              <a:spLocks noChangeArrowheads="1"/>
            </p:cNvSpPr>
            <p:nvPr/>
          </p:nvSpPr>
          <p:spPr bwMode="auto">
            <a:xfrm>
              <a:off x="6026252" y="4664177"/>
              <a:ext cx="26161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400" dirty="0" smtClean="0"/>
                <a:t>I</a:t>
              </a:r>
              <a:endParaRPr lang="fr-FR" sz="2400" dirty="0"/>
            </a:p>
          </p:txBody>
        </p: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6451668" y="4664177"/>
              <a:ext cx="34817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400" dirty="0" smtClean="0"/>
                <a:t>C</a:t>
              </a:r>
              <a:endParaRPr lang="fr-FR" sz="2400" dirty="0"/>
            </a:p>
          </p:txBody>
        </p:sp>
        <p:sp>
          <p:nvSpPr>
            <p:cNvPr id="13" name="Text Box 24"/>
            <p:cNvSpPr txBox="1">
              <a:spLocks noChangeArrowheads="1"/>
            </p:cNvSpPr>
            <p:nvPr/>
          </p:nvSpPr>
          <p:spPr bwMode="auto">
            <a:xfrm>
              <a:off x="6812030" y="4880077"/>
              <a:ext cx="38824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400" dirty="0" smtClean="0"/>
                <a:t>O</a:t>
              </a:r>
              <a:endParaRPr lang="fr-FR" sz="2400" dirty="0"/>
            </a:p>
          </p:txBody>
        </p:sp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7172393" y="4880077"/>
              <a:ext cx="4475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400" dirty="0" smtClean="0"/>
                <a:t>M</a:t>
              </a:r>
              <a:endParaRPr lang="fr-FR" sz="2400" dirty="0"/>
            </a:p>
          </p:txBody>
        </p:sp>
        <p:sp>
          <p:nvSpPr>
            <p:cNvPr id="15" name="Text Box 42"/>
            <p:cNvSpPr txBox="1">
              <a:spLocks noChangeArrowheads="1"/>
            </p:cNvSpPr>
            <p:nvPr/>
          </p:nvSpPr>
          <p:spPr bwMode="auto">
            <a:xfrm>
              <a:off x="6092893" y="5169002"/>
              <a:ext cx="47641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800" dirty="0" smtClean="0"/>
                <a:t>Projets</a:t>
              </a:r>
              <a:endParaRPr lang="fr-FR" sz="800" dirty="0"/>
            </a:p>
          </p:txBody>
        </p:sp>
        <p:sp>
          <p:nvSpPr>
            <p:cNvPr id="16" name="Text Box 43"/>
            <p:cNvSpPr txBox="1">
              <a:spLocks noChangeArrowheads="1"/>
            </p:cNvSpPr>
            <p:nvPr/>
          </p:nvSpPr>
          <p:spPr bwMode="auto">
            <a:xfrm>
              <a:off x="6473150" y="4417641"/>
              <a:ext cx="6142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800" dirty="0" smtClean="0"/>
                <a:t>Entreprise</a:t>
              </a:r>
              <a:endParaRPr lang="fr-FR" sz="800" dirty="0"/>
            </a:p>
          </p:txBody>
        </p:sp>
        <p:sp>
          <p:nvSpPr>
            <p:cNvPr id="17" name="Text Box 43"/>
            <p:cNvSpPr txBox="1">
              <a:spLocks noChangeArrowheads="1"/>
            </p:cNvSpPr>
            <p:nvPr/>
          </p:nvSpPr>
          <p:spPr bwMode="auto">
            <a:xfrm>
              <a:off x="6897924" y="4618680"/>
              <a:ext cx="5757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800" dirty="0" smtClean="0"/>
                <a:t>Systèmes</a:t>
              </a:r>
              <a:endParaRPr lang="fr-FR" sz="800" dirty="0"/>
            </a:p>
          </p:txBody>
        </p:sp>
        <p:sp>
          <p:nvSpPr>
            <p:cNvPr id="18" name="Text Box 42"/>
            <p:cNvSpPr txBox="1">
              <a:spLocks noChangeArrowheads="1"/>
            </p:cNvSpPr>
            <p:nvPr/>
          </p:nvSpPr>
          <p:spPr bwMode="auto">
            <a:xfrm>
              <a:off x="6546850" y="5311675"/>
              <a:ext cx="47320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800" dirty="0" smtClean="0"/>
                <a:t>Equipe</a:t>
              </a:r>
              <a:endParaRPr lang="fr-FR" sz="800" dirty="0"/>
            </a:p>
          </p:txBody>
        </p:sp>
      </p:grp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403" y="506266"/>
            <a:ext cx="1307864" cy="104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8953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17221" y="-6340"/>
            <a:ext cx="1741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PLANNING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92611" y="5323087"/>
            <a:ext cx="86818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b="1" dirty="0" smtClean="0">
                <a:solidFill>
                  <a:srgbClr val="FF0000"/>
                </a:solidFill>
              </a:rPr>
              <a:t>Anglais</a:t>
            </a:r>
            <a:r>
              <a:rPr lang="fr-FR" dirty="0" smtClean="0"/>
              <a:t> : il vous sera demandé par les professeurs d’anglais de soutenir en anglais</a:t>
            </a:r>
          </a:p>
          <a:p>
            <a:r>
              <a:rPr lang="fr-FR" dirty="0"/>
              <a:t>p</a:t>
            </a:r>
            <a:r>
              <a:rPr lang="fr-FR" dirty="0" smtClean="0"/>
              <a:t>endant 15 minutes un exposé sur votre stage de deuxième année sur l’un des vendredis </a:t>
            </a:r>
          </a:p>
          <a:p>
            <a:r>
              <a:rPr lang="fr-FR" dirty="0" smtClean="0"/>
              <a:t>au choix parmi les dates suivantes : </a:t>
            </a:r>
            <a:r>
              <a:rPr lang="en-US" dirty="0"/>
              <a:t> </a:t>
            </a:r>
            <a:r>
              <a:rPr lang="fr-FR" dirty="0" smtClean="0"/>
              <a:t>10 </a:t>
            </a:r>
            <a:r>
              <a:rPr lang="fr-FR" dirty="0"/>
              <a:t>janvier, 17 janvier, 24 janvier, 7 février, 14 février, </a:t>
            </a:r>
            <a:endParaRPr lang="fr-FR" dirty="0" smtClean="0"/>
          </a:p>
          <a:p>
            <a:r>
              <a:rPr lang="fr-FR" dirty="0" smtClean="0"/>
              <a:t>21 </a:t>
            </a:r>
            <a:r>
              <a:rPr lang="fr-FR" dirty="0"/>
              <a:t>février, 7 mars, 14 mars, 21 mars, 28 </a:t>
            </a:r>
            <a:r>
              <a:rPr lang="fr-FR" dirty="0" smtClean="0"/>
              <a:t>mars. Prenez contact avec Marie-Hélène ou Simon</a:t>
            </a:r>
          </a:p>
          <a:p>
            <a:r>
              <a:rPr lang="fr-FR" dirty="0"/>
              <a:t>p</a:t>
            </a:r>
            <a:r>
              <a:rPr lang="fr-FR" dirty="0" smtClean="0"/>
              <a:t>our fixer la date.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92611" y="3686780"/>
            <a:ext cx="6122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rgbClr val="FF0000"/>
                </a:solidFill>
              </a:rPr>
              <a:t>Fiche de présence </a:t>
            </a:r>
            <a:r>
              <a:rPr lang="fr-FR" dirty="0"/>
              <a:t>à signer par les étudiants à tous les </a:t>
            </a:r>
            <a:r>
              <a:rPr lang="fr-FR" dirty="0" smtClean="0"/>
              <a:t>cours.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92611" y="409153"/>
            <a:ext cx="8725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rgbClr val="FF0000"/>
                </a:solidFill>
              </a:rPr>
              <a:t>Jours de cours </a:t>
            </a:r>
            <a:r>
              <a:rPr lang="fr-FR" dirty="0"/>
              <a:t>: en principe les Lundis, Mardis, Mercredis toute la journée et </a:t>
            </a:r>
          </a:p>
          <a:p>
            <a:r>
              <a:rPr lang="fr-FR" dirty="0"/>
              <a:t>les Vendredis à une heure qui dépend de votre groupe de langues. Sauf exception les cours </a:t>
            </a:r>
          </a:p>
          <a:p>
            <a:r>
              <a:rPr lang="fr-FR" dirty="0"/>
              <a:t>démarrent à 10h00 le </a:t>
            </a:r>
            <a:r>
              <a:rPr lang="fr-FR" dirty="0" smtClean="0"/>
              <a:t>matin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2611" y="1184036"/>
            <a:ext cx="885271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/>
              <a:t>Exceptions connues à ce jour : </a:t>
            </a:r>
          </a:p>
          <a:p>
            <a:r>
              <a:rPr lang="fr-FR" dirty="0"/>
              <a:t>1. </a:t>
            </a:r>
            <a:r>
              <a:rPr lang="fr-FR" b="1" dirty="0">
                <a:solidFill>
                  <a:srgbClr val="FF0000"/>
                </a:solidFill>
              </a:rPr>
              <a:t>la semaine de jeu d’entreprise </a:t>
            </a:r>
            <a:r>
              <a:rPr lang="fr-FR" dirty="0"/>
              <a:t>du </a:t>
            </a:r>
            <a:r>
              <a:rPr lang="fr-FR" b="1" dirty="0"/>
              <a:t>lundi 13 janvier au vendredi 17 janvier 2014 </a:t>
            </a:r>
          </a:p>
          <a:p>
            <a:r>
              <a:rPr lang="fr-FR" dirty="0"/>
              <a:t>pendant laquelle nous vous demandons une présence obligatoire tous les jours sachant que </a:t>
            </a:r>
          </a:p>
          <a:p>
            <a:r>
              <a:rPr lang="fr-FR" dirty="0"/>
              <a:t>vous êtes attendus à 9h00 chaque jour de cette semaine,</a:t>
            </a:r>
          </a:p>
          <a:p>
            <a:r>
              <a:rPr lang="fr-FR" dirty="0"/>
              <a:t>2. </a:t>
            </a:r>
            <a:r>
              <a:rPr lang="fr-FR" b="1" dirty="0">
                <a:solidFill>
                  <a:srgbClr val="FF0000"/>
                </a:solidFill>
              </a:rPr>
              <a:t>la semaine de SKI </a:t>
            </a:r>
            <a:r>
              <a:rPr lang="fr-FR" b="1" dirty="0" smtClean="0"/>
              <a:t>du lundi 27 au vendredi 31 janvier </a:t>
            </a:r>
            <a:r>
              <a:rPr lang="fr-FR" dirty="0" smtClean="0"/>
              <a:t>pendant </a:t>
            </a:r>
            <a:r>
              <a:rPr lang="fr-FR" dirty="0"/>
              <a:t>laquelle tous les cours sont </a:t>
            </a:r>
            <a:endParaRPr lang="fr-FR" dirty="0" smtClean="0"/>
          </a:p>
          <a:p>
            <a:r>
              <a:rPr lang="fr-FR" dirty="0"/>
              <a:t>s</a:t>
            </a:r>
            <a:r>
              <a:rPr lang="fr-FR" dirty="0" smtClean="0"/>
              <a:t>uspendus pour </a:t>
            </a:r>
            <a:r>
              <a:rPr lang="fr-FR" dirty="0"/>
              <a:t>ne pas </a:t>
            </a:r>
            <a:r>
              <a:rPr lang="fr-FR" dirty="0" smtClean="0"/>
              <a:t>défavoriser </a:t>
            </a:r>
            <a:r>
              <a:rPr lang="fr-FR" dirty="0"/>
              <a:t>ceux qui </a:t>
            </a:r>
            <a:r>
              <a:rPr lang="fr-FR" dirty="0" smtClean="0"/>
              <a:t>s</a:t>
            </a:r>
            <a:r>
              <a:rPr lang="fr-FR" dirty="0"/>
              <a:t>e</a:t>
            </a:r>
            <a:r>
              <a:rPr lang="fr-FR" dirty="0" smtClean="0"/>
              <a:t> rendent sur les pistes.</a:t>
            </a:r>
            <a:endParaRPr lang="fr-FR" dirty="0"/>
          </a:p>
          <a:p>
            <a:r>
              <a:rPr lang="fr-FR" dirty="0"/>
              <a:t>Le planning sera mis à jour toutes les semaines </a:t>
            </a:r>
            <a:r>
              <a:rPr lang="fr-FR" dirty="0" smtClean="0"/>
              <a:t>sur </a:t>
            </a:r>
            <a:r>
              <a:rPr lang="fr-FR" dirty="0"/>
              <a:t>AREL avec une semaine d’avance </a:t>
            </a:r>
          </a:p>
          <a:p>
            <a:r>
              <a:rPr lang="fr-FR" dirty="0"/>
              <a:t>au cas où il y aurait des modifications pour que vous puissiez vous organiser</a:t>
            </a:r>
            <a:r>
              <a:rPr lang="fr-FR" dirty="0" smtClean="0"/>
              <a:t>. Il vous est donc </a:t>
            </a:r>
          </a:p>
          <a:p>
            <a:r>
              <a:rPr lang="fr-FR" dirty="0" smtClean="0"/>
              <a:t>demandé de le consulter régulièrement. 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92611" y="3965322"/>
            <a:ext cx="911544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rgbClr val="FF0000"/>
                </a:solidFill>
              </a:rPr>
              <a:t>Aucun retard </a:t>
            </a:r>
            <a:r>
              <a:rPr lang="fr-FR" dirty="0"/>
              <a:t>ni aucune absence ne </a:t>
            </a:r>
            <a:r>
              <a:rPr lang="fr-FR" dirty="0" smtClean="0"/>
              <a:t>seront tolérés </a:t>
            </a:r>
            <a:r>
              <a:rPr lang="fr-FR" dirty="0"/>
              <a:t>sans justificatif (ticket de </a:t>
            </a:r>
          </a:p>
          <a:p>
            <a:r>
              <a:rPr lang="fr-FR" dirty="0"/>
              <a:t>retard des transports en commun, certificat médical, etc..). </a:t>
            </a:r>
            <a:r>
              <a:rPr lang="fr-FR" dirty="0" smtClean="0"/>
              <a:t>La porte de </a:t>
            </a:r>
            <a:r>
              <a:rPr lang="fr-FR" dirty="0" smtClean="0"/>
              <a:t>la salle de cours sera </a:t>
            </a:r>
          </a:p>
          <a:p>
            <a:r>
              <a:rPr lang="fr-FR" dirty="0" smtClean="0"/>
              <a:t>fermée 10mn après l’heure de début du cours. </a:t>
            </a:r>
            <a:r>
              <a:rPr lang="fr-FR" dirty="0" smtClean="0"/>
              <a:t>Si vous avez un justificatif, il est à </a:t>
            </a:r>
          </a:p>
          <a:p>
            <a:r>
              <a:rPr lang="fr-FR" dirty="0" smtClean="0"/>
              <a:t>remettre à la scolarité. Les </a:t>
            </a:r>
            <a:r>
              <a:rPr lang="fr-FR" dirty="0"/>
              <a:t>retards ou absentéismes non </a:t>
            </a:r>
            <a:r>
              <a:rPr lang="fr-FR" dirty="0" smtClean="0"/>
              <a:t>excusés </a:t>
            </a:r>
            <a:r>
              <a:rPr lang="fr-FR" dirty="0"/>
              <a:t>auront une incidence négative </a:t>
            </a:r>
            <a:endParaRPr lang="fr-FR" dirty="0" smtClean="0"/>
          </a:p>
          <a:p>
            <a:r>
              <a:rPr lang="fr-FR" dirty="0" smtClean="0"/>
              <a:t>sur </a:t>
            </a:r>
            <a:r>
              <a:rPr lang="fr-FR" dirty="0"/>
              <a:t>la note d’évaluation moyenne de </a:t>
            </a:r>
            <a:r>
              <a:rPr lang="fr-FR" dirty="0" smtClean="0"/>
              <a:t>l’année.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2478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apture d’écran 2013-09-07 à 12.03.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0646"/>
            <a:ext cx="9144000" cy="402902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276600" y="170934"/>
            <a:ext cx="3169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PLANNING DETAILLE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229405" y="5345668"/>
            <a:ext cx="832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dates des modules qui sont dans des cellules vertes sont déjà fixées au 07/09/2013.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300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94546" y="245080"/>
            <a:ext cx="56096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MOOC : Massive Open Online Course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429788" y="1032007"/>
            <a:ext cx="8494633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pPr marL="285750" indent="-285750">
              <a:buFont typeface="Arial"/>
              <a:buChar char="•"/>
            </a:pPr>
            <a:r>
              <a:rPr lang="fr-FR" dirty="0"/>
              <a:t>Inscription à la </a:t>
            </a:r>
            <a:r>
              <a:rPr lang="fr-FR" b="1" dirty="0">
                <a:solidFill>
                  <a:srgbClr val="FF0000"/>
                </a:solidFill>
              </a:rPr>
              <a:t>certification avancée </a:t>
            </a:r>
            <a:r>
              <a:rPr lang="fr-FR" dirty="0"/>
              <a:t>(environ 32 h de cours à distance sur 5 semaines)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/>
              <a:t>Inscription gratuite mais </a:t>
            </a:r>
            <a:r>
              <a:rPr lang="fr-FR" b="1" dirty="0" smtClean="0">
                <a:solidFill>
                  <a:srgbClr val="FF0000"/>
                </a:solidFill>
              </a:rPr>
              <a:t>obligatoire*</a:t>
            </a:r>
            <a:r>
              <a:rPr lang="fr-FR" b="1" dirty="0" smtClean="0"/>
              <a:t> </a:t>
            </a:r>
            <a:r>
              <a:rPr lang="fr-FR" dirty="0" smtClean="0"/>
              <a:t>pour chacun d’entre vous avant le </a:t>
            </a:r>
            <a:r>
              <a:rPr lang="fr-FR" b="1" dirty="0" smtClean="0">
                <a:solidFill>
                  <a:srgbClr val="FF0000"/>
                </a:solidFill>
              </a:rPr>
              <a:t>16/09/2013</a:t>
            </a:r>
            <a:r>
              <a:rPr lang="fr-FR" b="1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/>
              <a:t>Cette épreuve fait partie de votre cursus ICOM.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/>
              <a:t>Certificat délivré par l’Ecole Centrale de Lille à partir de 700 points sur 1000.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/>
              <a:t>Consulter sur le site la FAQ pour toute question relative au programme.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38390" y="768300"/>
            <a:ext cx="60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Adresse </a:t>
            </a:r>
            <a:r>
              <a:rPr lang="fr-FR" dirty="0" smtClean="0"/>
              <a:t>du </a:t>
            </a:r>
            <a:r>
              <a:rPr lang="fr-FR" dirty="0"/>
              <a:t>site : </a:t>
            </a:r>
            <a:r>
              <a:rPr lang="fr-FR" dirty="0" err="1"/>
              <a:t>gestiondeprojet.pm</a:t>
            </a:r>
            <a:r>
              <a:rPr lang="fr-FR" dirty="0"/>
              <a:t>/</a:t>
            </a:r>
            <a:r>
              <a:rPr lang="fr-FR" dirty="0" err="1"/>
              <a:t>mooc</a:t>
            </a:r>
            <a:r>
              <a:rPr lang="fr-FR" dirty="0"/>
              <a:t>-gestion-de-projet</a:t>
            </a:r>
            <a:r>
              <a:rPr lang="fr-FR" dirty="0" smtClean="0"/>
              <a:t>/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38390" y="3492852"/>
            <a:ext cx="85604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*</a:t>
            </a:r>
            <a:r>
              <a:rPr lang="fr-FR" dirty="0"/>
              <a:t> Cette obligation n’est destinée qu’à vous faire obtenir une certification qui témoigne de </a:t>
            </a:r>
          </a:p>
          <a:p>
            <a:r>
              <a:rPr lang="fr-FR" dirty="0"/>
              <a:t>votre capacité à manager des projets et qui peut vous être utile pour tout stage ou toute</a:t>
            </a:r>
          </a:p>
          <a:p>
            <a:r>
              <a:rPr lang="fr-FR" dirty="0"/>
              <a:t>e</a:t>
            </a:r>
            <a:r>
              <a:rPr lang="fr-FR" dirty="0" smtClean="0"/>
              <a:t>mbauche.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234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0"/>
            <a:ext cx="9144000" cy="646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522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0444" y="3349347"/>
            <a:ext cx="86387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/>
              <a:t>Toute incompréhension suggère une question. Comme dans l’entreprise posez-la, </a:t>
            </a:r>
          </a:p>
          <a:p>
            <a:r>
              <a:rPr lang="fr-FR" dirty="0"/>
              <a:t>nous sommes à votre disposition pour y répondre.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Martial </a:t>
            </a:r>
            <a:r>
              <a:rPr lang="fr-FR" dirty="0">
                <a:solidFill>
                  <a:srgbClr val="FF0000"/>
                </a:solidFill>
              </a:rPr>
              <a:t>Dubois et moi </a:t>
            </a:r>
            <a:r>
              <a:rPr lang="fr-FR" dirty="0"/>
              <a:t>concevons davantage notre rôle comme celui d’un </a:t>
            </a:r>
            <a:r>
              <a:rPr lang="fr-FR" dirty="0">
                <a:solidFill>
                  <a:srgbClr val="FF0000"/>
                </a:solidFill>
              </a:rPr>
              <a:t>« coach </a:t>
            </a:r>
            <a:r>
              <a:rPr lang="fr-FR" dirty="0" smtClean="0">
                <a:solidFill>
                  <a:srgbClr val="FF0000"/>
                </a:solidFill>
              </a:rPr>
              <a:t>» ou</a:t>
            </a:r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d’un conseiller </a:t>
            </a:r>
            <a:r>
              <a:rPr lang="fr-FR" dirty="0"/>
              <a:t>plutôt que comme celui d’un professeur. </a:t>
            </a:r>
          </a:p>
          <a:p>
            <a:r>
              <a:rPr lang="fr-FR" dirty="0" smtClean="0"/>
              <a:t>En dehors des heures de cours, vous pouvez toujours nous rencontrer pour un conseil ou </a:t>
            </a:r>
          </a:p>
          <a:p>
            <a:r>
              <a:rPr lang="fr-FR" dirty="0"/>
              <a:t>u</a:t>
            </a:r>
            <a:r>
              <a:rPr lang="fr-FR" dirty="0" smtClean="0"/>
              <a:t>ne explication à notre bureau 404 de l’Immeuble Condorcet.</a:t>
            </a:r>
          </a:p>
          <a:p>
            <a:r>
              <a:rPr lang="fr-FR" dirty="0" smtClean="0"/>
              <a:t>Guy Doriot : 06 75 14 21 78</a:t>
            </a:r>
            <a:r>
              <a:rPr lang="fr-FR" dirty="0"/>
              <a:t> </a:t>
            </a:r>
            <a:r>
              <a:rPr lang="fr-FR" dirty="0" smtClean="0"/>
              <a:t>; </a:t>
            </a:r>
            <a:r>
              <a:rPr lang="fr-FR" dirty="0" smtClean="0">
                <a:hlinkClick r:id="rId2"/>
              </a:rPr>
              <a:t>gd@eisti.eu</a:t>
            </a:r>
            <a:r>
              <a:rPr lang="fr-FR" dirty="0" smtClean="0"/>
              <a:t>; Martial Dubois : 06 09 65 27 43 ; </a:t>
            </a:r>
            <a:r>
              <a:rPr lang="fr-FR" dirty="0" smtClean="0">
                <a:hlinkClick r:id="rId3"/>
              </a:rPr>
              <a:t>mdu@eisti.eu</a:t>
            </a:r>
            <a:r>
              <a:rPr lang="fr-FR" dirty="0" smtClean="0"/>
              <a:t> </a:t>
            </a:r>
          </a:p>
          <a:p>
            <a:r>
              <a:rPr lang="fr-FR" dirty="0" smtClean="0"/>
              <a:t>Lorsque vous nous envoyez un mail, envoyez-le aux deux personnes en utilisant l’adresse :</a:t>
            </a:r>
          </a:p>
          <a:p>
            <a:r>
              <a:rPr lang="fr-FR" dirty="0" smtClean="0">
                <a:hlinkClick r:id="rId4"/>
              </a:rPr>
              <a:t>icom@</a:t>
            </a:r>
            <a:r>
              <a:rPr lang="fr-FR" dirty="0" smtClean="0">
                <a:hlinkClick r:id="rId4"/>
              </a:rPr>
              <a:t>eisti.eu</a:t>
            </a:r>
            <a:endParaRPr lang="fr-FR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2901645" y="9545"/>
            <a:ext cx="2778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COMPORTEMENT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174878" y="520065"/>
            <a:ext cx="8610049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/>
              <a:t>Vous allez bientôt entrer en </a:t>
            </a:r>
            <a:r>
              <a:rPr lang="fr-FR" dirty="0" smtClean="0"/>
              <a:t>entreprise. </a:t>
            </a:r>
            <a:r>
              <a:rPr lang="fr-FR" dirty="0"/>
              <a:t>E</a:t>
            </a:r>
            <a:r>
              <a:rPr lang="fr-FR" dirty="0" smtClean="0"/>
              <a:t>n ICOM, nous vous demandons d’abandonner</a:t>
            </a:r>
          </a:p>
          <a:p>
            <a:r>
              <a:rPr lang="fr-FR" dirty="0"/>
              <a:t>l</a:t>
            </a:r>
            <a:r>
              <a:rPr lang="fr-FR" dirty="0" smtClean="0"/>
              <a:t>’attitude scolaire et d’avoir déjà un </a:t>
            </a:r>
            <a:r>
              <a:rPr lang="fr-FR" b="1" dirty="0" smtClean="0">
                <a:solidFill>
                  <a:srgbClr val="FF0000"/>
                </a:solidFill>
              </a:rPr>
              <a:t>comportement professionnel</a:t>
            </a:r>
            <a:r>
              <a:rPr lang="fr-FR" dirty="0" smtClean="0"/>
              <a:t> </a:t>
            </a:r>
            <a:r>
              <a:rPr lang="fr-FR" dirty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0000"/>
                </a:solidFill>
              </a:rPr>
              <a:t>Respect</a:t>
            </a:r>
            <a:r>
              <a:rPr lang="fr-FR" dirty="0"/>
              <a:t> de vos professeurs, collègues, personnel administratif, etc..</a:t>
            </a:r>
          </a:p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0000"/>
                </a:solidFill>
              </a:rPr>
              <a:t>Ponctualité</a:t>
            </a:r>
            <a:r>
              <a:rPr lang="fr-FR" dirty="0"/>
              <a:t> à vos rendez-vous et notamment à vos débuts de </a:t>
            </a:r>
            <a:r>
              <a:rPr lang="fr-FR" dirty="0" smtClean="0"/>
              <a:t>cours,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Participation intensive </a:t>
            </a:r>
            <a:r>
              <a:rPr lang="fr-FR" dirty="0" smtClean="0"/>
              <a:t>aux travaux d’équipe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Remise obligatoire </a:t>
            </a:r>
            <a:r>
              <a:rPr lang="fr-FR" dirty="0" smtClean="0"/>
              <a:t>des livrables aux dates prévues (pénalités pour retard)</a:t>
            </a:r>
          </a:p>
          <a:p>
            <a:pPr marL="285750" indent="-285750">
              <a:buFont typeface="Arial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Code des fichiers </a:t>
            </a:r>
            <a:r>
              <a:rPr lang="fr-FR" dirty="0">
                <a:solidFill>
                  <a:srgbClr val="FF0000"/>
                </a:solidFill>
              </a:rPr>
              <a:t>de livrables </a:t>
            </a:r>
            <a:r>
              <a:rPr lang="fr-FR" dirty="0"/>
              <a:t>: </a:t>
            </a:r>
            <a:r>
              <a:rPr lang="fr-FR" dirty="0" smtClean="0"/>
              <a:t>ICOM</a:t>
            </a:r>
            <a:r>
              <a:rPr lang="fr-FR" dirty="0"/>
              <a:t>-Année-</a:t>
            </a:r>
            <a:r>
              <a:rPr lang="fr-FR" dirty="0" smtClean="0"/>
              <a:t>Objet du fichier-</a:t>
            </a:r>
            <a:r>
              <a:rPr lang="fr-FR" dirty="0"/>
              <a:t>Nom (s) et prénom (s).</a:t>
            </a:r>
            <a:r>
              <a:rPr lang="fr-FR" dirty="0" err="1" smtClean="0"/>
              <a:t>pdf</a:t>
            </a:r>
            <a:endParaRPr lang="fr-FR" dirty="0" smtClean="0"/>
          </a:p>
          <a:p>
            <a:r>
              <a:rPr lang="fr-FR" dirty="0" smtClean="0"/>
              <a:t>Exemples de codification :</a:t>
            </a:r>
          </a:p>
          <a:p>
            <a:r>
              <a:rPr lang="fr-FR" dirty="0" smtClean="0">
                <a:solidFill>
                  <a:srgbClr val="000000"/>
                </a:solidFill>
              </a:rPr>
              <a:t>ICOM-2013-Dossier TNP-Naji </a:t>
            </a:r>
            <a:r>
              <a:rPr lang="fr-FR" dirty="0" err="1" smtClean="0">
                <a:solidFill>
                  <a:srgbClr val="000000"/>
                </a:solidFill>
              </a:rPr>
              <a:t>Nadi-Darras</a:t>
            </a:r>
            <a:r>
              <a:rPr lang="fr-FR" dirty="0" smtClean="0">
                <a:solidFill>
                  <a:srgbClr val="000000"/>
                </a:solidFill>
              </a:rPr>
              <a:t> Romain-</a:t>
            </a:r>
            <a:r>
              <a:rPr lang="fr-FR" dirty="0" err="1" smtClean="0">
                <a:solidFill>
                  <a:srgbClr val="000000"/>
                </a:solidFill>
              </a:rPr>
              <a:t>Goutal</a:t>
            </a:r>
            <a:r>
              <a:rPr lang="fr-FR" dirty="0" smtClean="0">
                <a:solidFill>
                  <a:srgbClr val="000000"/>
                </a:solidFill>
              </a:rPr>
              <a:t> Caroline-</a:t>
            </a:r>
            <a:r>
              <a:rPr lang="fr-FR" dirty="0" err="1" smtClean="0">
                <a:solidFill>
                  <a:srgbClr val="000000"/>
                </a:solidFill>
              </a:rPr>
              <a:t>Lam</a:t>
            </a:r>
            <a:r>
              <a:rPr lang="fr-FR" dirty="0" smtClean="0">
                <a:solidFill>
                  <a:srgbClr val="000000"/>
                </a:solidFill>
              </a:rPr>
              <a:t> Kim </a:t>
            </a:r>
            <a:r>
              <a:rPr lang="fr-FR" dirty="0" err="1" smtClean="0">
                <a:solidFill>
                  <a:srgbClr val="000000"/>
                </a:solidFill>
              </a:rPr>
              <a:t>Tan.pdf</a:t>
            </a:r>
            <a:endParaRPr lang="fr-FR" dirty="0" smtClean="0">
              <a:solidFill>
                <a:srgbClr val="000000"/>
              </a:solidFill>
            </a:endParaRPr>
          </a:p>
          <a:p>
            <a:r>
              <a:rPr lang="fr-FR" dirty="0" smtClean="0">
                <a:solidFill>
                  <a:srgbClr val="000000"/>
                </a:solidFill>
              </a:rPr>
              <a:t>ICOM-2013-Stage-Sahun-Mathieu.SOPRA.pdf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46875" y="5934670"/>
            <a:ext cx="876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0000"/>
                </a:solidFill>
              </a:rPr>
              <a:t>Engagement de confidentialité </a:t>
            </a:r>
            <a:r>
              <a:rPr lang="fr-FR" dirty="0"/>
              <a:t>: nous vous demandons de ne communiquer à </a:t>
            </a:r>
            <a:r>
              <a:rPr lang="fr-FR" dirty="0" smtClean="0"/>
              <a:t>quiconque,</a:t>
            </a:r>
            <a:endParaRPr lang="fr-FR" dirty="0"/>
          </a:p>
          <a:p>
            <a:r>
              <a:rPr lang="fr-FR" dirty="0"/>
              <a:t>a</a:t>
            </a:r>
            <a:r>
              <a:rPr lang="fr-FR" dirty="0" smtClean="0"/>
              <a:t>utre que vous-</a:t>
            </a:r>
            <a:r>
              <a:rPr lang="fr-FR" dirty="0" smtClean="0"/>
              <a:t>même, </a:t>
            </a:r>
            <a:r>
              <a:rPr lang="fr-FR" dirty="0" smtClean="0"/>
              <a:t>les documents numériques ou papier </a:t>
            </a:r>
            <a:r>
              <a:rPr lang="fr-FR" dirty="0"/>
              <a:t>qui vous seront remis au cours </a:t>
            </a:r>
            <a:endParaRPr lang="fr-FR" dirty="0" smtClean="0"/>
          </a:p>
          <a:p>
            <a:r>
              <a:rPr lang="fr-FR" dirty="0" smtClean="0"/>
              <a:t>de </a:t>
            </a:r>
            <a:r>
              <a:rPr lang="fr-FR" dirty="0"/>
              <a:t>cette année </a:t>
            </a:r>
            <a:r>
              <a:rPr lang="fr-FR" dirty="0" smtClean="0"/>
              <a:t>scolaire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0755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05706" y="53586"/>
            <a:ext cx="4980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PFE : Le PROJET de FIN d’ETUDES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3725" y="3721052"/>
            <a:ext cx="876142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 smtClean="0"/>
              <a:t>la </a:t>
            </a:r>
            <a:r>
              <a:rPr lang="fr-FR" dirty="0" smtClean="0">
                <a:solidFill>
                  <a:srgbClr val="FF0000"/>
                </a:solidFill>
              </a:rPr>
              <a:t>distribution des cours sur les 8 mois </a:t>
            </a:r>
            <a:r>
              <a:rPr lang="fr-FR" dirty="0" smtClean="0"/>
              <a:t>(septembre à avril) est organisée de telle sorte </a:t>
            </a:r>
          </a:p>
          <a:p>
            <a:r>
              <a:rPr lang="fr-FR" dirty="0" smtClean="0"/>
              <a:t>qu’elle se déroule au rythme d’avancement de votre PFE pour que vous puissiez avoir une </a:t>
            </a:r>
          </a:p>
          <a:p>
            <a:r>
              <a:rPr lang="fr-FR" dirty="0" smtClean="0"/>
              <a:t>grande partie des connaissances au moment où vous en avez besoin dans votre PFE.</a:t>
            </a:r>
          </a:p>
          <a:p>
            <a:endParaRPr lang="fr-FR" dirty="0"/>
          </a:p>
          <a:p>
            <a:r>
              <a:rPr lang="fr-FR" dirty="0" smtClean="0"/>
              <a:t>Il faudra quand même que vous alliez chercher de l’information par vous-même pour </a:t>
            </a:r>
          </a:p>
          <a:p>
            <a:r>
              <a:rPr lang="fr-FR" dirty="0"/>
              <a:t>c</a:t>
            </a:r>
            <a:r>
              <a:rPr lang="fr-FR" dirty="0" smtClean="0"/>
              <a:t>reuser à fond le sujet du projet que vous aurez choisi</a:t>
            </a:r>
            <a:r>
              <a:rPr lang="fr-FR" dirty="0"/>
              <a:t> </a:t>
            </a:r>
            <a:r>
              <a:rPr lang="fr-FR" dirty="0" smtClean="0"/>
              <a:t>et mettre en place son management.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576806"/>
            <a:ext cx="8771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0000"/>
                </a:solidFill>
              </a:rPr>
              <a:t>6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mois entre le 15/</a:t>
            </a:r>
            <a:r>
              <a:rPr lang="fr-FR" dirty="0" smtClean="0">
                <a:solidFill>
                  <a:srgbClr val="FF0000"/>
                </a:solidFill>
              </a:rPr>
              <a:t>10/</a:t>
            </a:r>
            <a:r>
              <a:rPr lang="fr-FR" dirty="0">
                <a:solidFill>
                  <a:srgbClr val="FF0000"/>
                </a:solidFill>
              </a:rPr>
              <a:t>2013 et le 15/04/2014 </a:t>
            </a:r>
            <a:r>
              <a:rPr lang="fr-FR" dirty="0"/>
              <a:t>de la découverte de l’idée à la soutenance</a:t>
            </a:r>
          </a:p>
          <a:p>
            <a:r>
              <a:rPr lang="fr-FR" dirty="0"/>
              <a:t> de votre dossier de création d’entreprise</a:t>
            </a:r>
            <a:r>
              <a:rPr lang="fr-FR" dirty="0" smtClean="0"/>
              <a:t>. Votre PFE est à présenter à toute la promotion le</a:t>
            </a:r>
          </a:p>
          <a:p>
            <a:r>
              <a:rPr lang="fr-FR" dirty="0" smtClean="0"/>
              <a:t> lundi 18 Novembre et votre CDCF et à remettre le Vendredi 22 Novembre 2013.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500136"/>
            <a:ext cx="9187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0000"/>
                </a:solidFill>
              </a:rPr>
              <a:t>en équipe de 4 ou 5 </a:t>
            </a:r>
            <a:r>
              <a:rPr lang="fr-FR" dirty="0" smtClean="0">
                <a:solidFill>
                  <a:srgbClr val="FF0000"/>
                </a:solidFill>
              </a:rPr>
              <a:t>étudiants; </a:t>
            </a:r>
            <a:r>
              <a:rPr lang="fr-FR" dirty="0" smtClean="0"/>
              <a:t>dépêchez vous de constituer vos équipes. Il nous les faut pour</a:t>
            </a:r>
          </a:p>
          <a:p>
            <a:r>
              <a:rPr lang="fr-FR" dirty="0" smtClean="0"/>
              <a:t> le vendredi 20/09/2013 au plus tard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2146467"/>
            <a:ext cx="8866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6 </a:t>
            </a:r>
            <a:r>
              <a:rPr lang="fr-FR" dirty="0">
                <a:solidFill>
                  <a:srgbClr val="FF0000"/>
                </a:solidFill>
              </a:rPr>
              <a:t>réunions d’avancement </a:t>
            </a:r>
            <a:r>
              <a:rPr lang="fr-FR" dirty="0"/>
              <a:t>pour apprécier votre travail et vous aider en répondant à vos </a:t>
            </a:r>
          </a:p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-6249" y="2792798"/>
            <a:ext cx="88727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dirty="0"/>
              <a:t>un </a:t>
            </a:r>
            <a:r>
              <a:rPr lang="fr-FR" dirty="0">
                <a:solidFill>
                  <a:srgbClr val="FF0000"/>
                </a:solidFill>
              </a:rPr>
              <a:t>planning prévisionnel </a:t>
            </a:r>
            <a:r>
              <a:rPr lang="fr-FR" dirty="0"/>
              <a:t>à établir avant de commencer. Une ébauche vous est donnée, il</a:t>
            </a:r>
          </a:p>
          <a:p>
            <a:r>
              <a:rPr lang="fr-FR" dirty="0"/>
              <a:t>faudra la compléter, l’aménager en fonction de votre propre projet après avoir réfléchi à son </a:t>
            </a:r>
          </a:p>
          <a:p>
            <a:r>
              <a:rPr lang="fr-FR" dirty="0"/>
              <a:t>déroulement </a:t>
            </a:r>
            <a:r>
              <a:rPr lang="fr-FR" dirty="0" smtClean="0"/>
              <a:t>prévisionnel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55966" y="5627779"/>
            <a:ext cx="8561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COMPTE TENU DES DATES QUE VOUS CONNAISSEZ </a:t>
            </a:r>
            <a:r>
              <a:rPr lang="fr-FR" b="1" dirty="0" smtClean="0">
                <a:solidFill>
                  <a:srgbClr val="FF0000"/>
                </a:solidFill>
              </a:rPr>
              <a:t>DEJA, </a:t>
            </a:r>
            <a:r>
              <a:rPr lang="fr-FR" b="1" dirty="0">
                <a:solidFill>
                  <a:srgbClr val="FF0000"/>
                </a:solidFill>
              </a:rPr>
              <a:t>VOUS DEVEZ COMMENCER A </a:t>
            </a:r>
          </a:p>
          <a:p>
            <a:r>
              <a:rPr lang="fr-FR" b="1" dirty="0">
                <a:solidFill>
                  <a:srgbClr val="FF0000"/>
                </a:solidFill>
              </a:rPr>
              <a:t>ECHEANCER VOS </a:t>
            </a:r>
            <a:r>
              <a:rPr lang="fr-FR" b="1" dirty="0" smtClean="0">
                <a:solidFill>
                  <a:srgbClr val="FF0000"/>
                </a:solidFill>
              </a:rPr>
              <a:t>TRAVAUX (COURS, ETUDES DE CAS, PFE,..) </a:t>
            </a:r>
            <a:r>
              <a:rPr lang="fr-FR" b="1" dirty="0">
                <a:solidFill>
                  <a:srgbClr val="FF0000"/>
                </a:solidFill>
              </a:rPr>
              <a:t>SUR LES SEMAINES QUI 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VIENNENT </a:t>
            </a:r>
            <a:r>
              <a:rPr lang="fr-FR" b="1" dirty="0">
                <a:solidFill>
                  <a:srgbClr val="FF0000"/>
                </a:solidFill>
              </a:rPr>
              <a:t>POUR NE PAS </a:t>
            </a:r>
            <a:r>
              <a:rPr lang="fr-FR" b="1" dirty="0" smtClean="0">
                <a:solidFill>
                  <a:srgbClr val="FF0000"/>
                </a:solidFill>
              </a:rPr>
              <a:t>ETRE </a:t>
            </a:r>
            <a:r>
              <a:rPr lang="fr-FR" b="1" dirty="0">
                <a:solidFill>
                  <a:srgbClr val="FF0000"/>
                </a:solidFill>
              </a:rPr>
              <a:t>PRIS </a:t>
            </a:r>
            <a:r>
              <a:rPr lang="fr-FR" b="1" dirty="0" smtClean="0">
                <a:solidFill>
                  <a:srgbClr val="FF0000"/>
                </a:solidFill>
              </a:rPr>
              <a:t>AU DEPOURVU ET ASSURER LA CHARGE DE TRAVAIL.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895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767870"/>
              </p:ext>
            </p:extLst>
          </p:nvPr>
        </p:nvGraphicFramePr>
        <p:xfrm>
          <a:off x="353283" y="891937"/>
          <a:ext cx="8457071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3120"/>
                <a:gridCol w="1433951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Livrable à fournir par les étudiants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Date du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 jalon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Inscription à MOOC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16/09/2013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Votre équipe constituée de ses membres (4 ou 5 personnes)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20/09/2013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Dossier du cas TNP (téléphone numérique portable)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04/10/2013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Dossier du cas MEDIAFORM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25/10/2013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Présentation de votre PFE sur Powerpoint en réunion plénière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18/11/2013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Livrable du CDCF du PFE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22/11/2013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Réunion d’avancement N°1 du PFE et remise du planning prévisionnel de votre PFE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09/12/2013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Réunion d’avancement N°2 du PFE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08/01/2014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Rendu du business Model du PFE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20/01/2014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Réunion d’avancement N°3 du PFE </a:t>
                      </a:r>
                      <a:endParaRPr lang="fr-FR" sz="16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03/02/2014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Réunion d’avancement N°4 du PFE </a:t>
                      </a:r>
                      <a:endParaRPr lang="fr-FR" sz="16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24/02/2014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8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Réunion d’avancement N°5 du PFE </a:t>
                      </a:r>
                      <a:endParaRPr lang="fr-FR" sz="16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17/03/2014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Réunion d’avancement N°6 du PFE </a:t>
                      </a:r>
                      <a:endParaRPr lang="fr-FR" sz="16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07/04/2014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73408" y="5777314"/>
            <a:ext cx="8905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L’ordre du jour d’une réunion d’avancement de votre PFE sera défini lors de la réunion </a:t>
            </a:r>
          </a:p>
          <a:p>
            <a:r>
              <a:rPr lang="fr-FR" dirty="0"/>
              <a:t>p</a:t>
            </a:r>
            <a:r>
              <a:rPr lang="fr-FR" dirty="0" smtClean="0"/>
              <a:t>récédente. Les </a:t>
            </a:r>
            <a:r>
              <a:rPr lang="fr-FR" dirty="0"/>
              <a:t>dates </a:t>
            </a:r>
            <a:r>
              <a:rPr lang="fr-FR" dirty="0" smtClean="0"/>
              <a:t>de remise des </a:t>
            </a:r>
            <a:r>
              <a:rPr lang="fr-FR" dirty="0"/>
              <a:t>travaux relatifs à d’autres modules de cours vous seront </a:t>
            </a:r>
            <a:endParaRPr lang="fr-FR" dirty="0" smtClean="0"/>
          </a:p>
          <a:p>
            <a:r>
              <a:rPr lang="fr-FR" dirty="0"/>
              <a:t>d</a:t>
            </a:r>
            <a:r>
              <a:rPr lang="fr-FR" dirty="0" smtClean="0"/>
              <a:t>irectement indiquées </a:t>
            </a:r>
            <a:r>
              <a:rPr lang="fr-FR" dirty="0" smtClean="0"/>
              <a:t>par </a:t>
            </a:r>
            <a:r>
              <a:rPr lang="fr-FR" dirty="0"/>
              <a:t>les professeurs concernés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148749" y="0"/>
            <a:ext cx="4782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/>
              <a:t>JALONS* A RESPECTER</a:t>
            </a:r>
          </a:p>
          <a:p>
            <a:pPr algn="ctr"/>
            <a:r>
              <a:rPr lang="fr-FR" sz="2000" dirty="0" smtClean="0"/>
              <a:t>* Un jalon est un livrable à une date donnée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49490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1133</Words>
  <Application>Microsoft Macintosh PowerPoint</Application>
  <PresentationFormat>Présentation à l'écran (4:3)</PresentationFormat>
  <Paragraphs>126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Guy DORIOT</dc:creator>
  <cp:lastModifiedBy>Guy DORIOT</cp:lastModifiedBy>
  <cp:revision>76</cp:revision>
  <dcterms:created xsi:type="dcterms:W3CDTF">2013-08-28T17:37:31Z</dcterms:created>
  <dcterms:modified xsi:type="dcterms:W3CDTF">2013-09-07T19:28:48Z</dcterms:modified>
</cp:coreProperties>
</file>